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5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88">
          <p15:clr>
            <a:srgbClr val="A4A3A4"/>
          </p15:clr>
        </p15:guide>
        <p15:guide id="2" pos="3840">
          <p15:clr>
            <a:srgbClr val="A4A3A4"/>
          </p15:clr>
        </p15:guide>
        <p15:guide id="3" pos="416">
          <p15:clr>
            <a:srgbClr val="A4A3A4"/>
          </p15:clr>
        </p15:guide>
        <p15:guide id="4" pos="7256">
          <p15:clr>
            <a:srgbClr val="A4A3A4"/>
          </p15:clr>
        </p15:guide>
        <p15:guide id="5" orient="horz" pos="648">
          <p15:clr>
            <a:srgbClr val="A4A3A4"/>
          </p15:clr>
        </p15:guide>
        <p15:guide id="6" orient="horz" pos="712">
          <p15:clr>
            <a:srgbClr val="A4A3A4"/>
          </p15:clr>
        </p15:guide>
        <p15:guide id="7" orient="horz" pos="3928">
          <p15:clr>
            <a:srgbClr val="A4A3A4"/>
          </p15:clr>
        </p15:guide>
        <p15:guide id="8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2" y="221"/>
      </p:cViewPr>
      <p:guideLst>
        <p:guide orient="horz" pos="2288"/>
        <p:guide pos="3840"/>
        <p:guide pos="416"/>
        <p:guide pos="7256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ja-JP" alt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ja-JP" altLang="en-US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ja-JP" altLang="en-US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r"/>
            <a:fld id="{00000000-1234-1234-1234-123412341234}" type="slidenum">
              <a:rPr lang="en-TW" sz="1200" smtClean="0">
                <a:solidFill>
                  <a:schemeClr val="dk1"/>
                </a:solidFill>
                <a:cs typeface="Calibri"/>
                <a:sym typeface="Calibri"/>
              </a:rPr>
              <a:pPr algn="r"/>
              <a:t>‹#›</a:t>
            </a:fld>
            <a:endParaRPr lang="en-TW" sz="1200" dirty="0">
              <a:solidFill>
                <a:schemeClr val="dk1"/>
              </a:solidFill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Meiryo UI" panose="020B0604030504040204" pitchFamily="50" charset="-128"/>
        <a:ea typeface="Meiryo UI" panose="020B0604030504040204" pitchFamily="50" charset="-128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3" name="Google Shape;1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" name="Google Shape;2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1" name="Google Shape;2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4" name="Google Shape;2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3" name="Google Shape;28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TW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fld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1" name="Google Shape;2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1" name="Google Shape;3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6" name="Google Shape;31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5" name="Google Shape;32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" name="Google Shape;3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TW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fld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" name="Google Shape;4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TW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fld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 descr="一張含有 文字, 桌 的圖片&#10;&#10;自動產生的描述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210733" y="365125"/>
            <a:ext cx="97705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4400"/>
              <a:buFont typeface="Arial"/>
              <a:buNone/>
              <a:defRPr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17" y="0"/>
            <a:ext cx="1217396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ja-JP" altLang="en-US"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ja-JP" altLang="en-US"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TW" smtClean="0"/>
              <a:pPr/>
              <a:t>‹#›</a:t>
            </a:fld>
            <a:endParaRPr lang="en-TW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Meiryo UI" panose="020B0604030504040204" pitchFamily="50" charset="-128"/>
          <a:ea typeface="Meiryo UI" panose="020B0604030504040204" pitchFamily="50" charset="-128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Meiryo UI" panose="020B0604030504040204" pitchFamily="50" charset="-128"/>
          <a:ea typeface="Meiryo UI" panose="020B0604030504040204" pitchFamily="50" charset="-128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88">
          <p15:clr>
            <a:srgbClr val="F26B43"/>
          </p15:clr>
        </p15:guide>
        <p15:guide id="2" pos="3840">
          <p15:clr>
            <a:srgbClr val="F26B43"/>
          </p15:clr>
        </p15:guide>
        <p15:guide id="3" pos="416">
          <p15:clr>
            <a:srgbClr val="F26B43"/>
          </p15:clr>
        </p15:guide>
        <p15:guide id="4" pos="7256">
          <p15:clr>
            <a:srgbClr val="F26B43"/>
          </p15:clr>
        </p15:guide>
        <p15:guide id="5" orient="horz" pos="648">
          <p15:clr>
            <a:srgbClr val="F26B43"/>
          </p15:clr>
        </p15:guide>
        <p15:guide id="6" orient="horz" pos="712">
          <p15:clr>
            <a:srgbClr val="F26B43"/>
          </p15:clr>
        </p15:guide>
        <p15:guide id="7" orient="horz" pos="3928">
          <p15:clr>
            <a:srgbClr val="F26B43"/>
          </p15:clr>
        </p15:guide>
        <p15:guide id="8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23.png"/><Relationship Id="rId3" Type="http://schemas.openxmlformats.org/officeDocument/2006/relationships/image" Target="../media/image37.png"/><Relationship Id="rId21" Type="http://schemas.openxmlformats.org/officeDocument/2006/relationships/image" Target="../media/image54.png"/><Relationship Id="rId34" Type="http://schemas.openxmlformats.org/officeDocument/2006/relationships/image" Target="../media/image65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33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32" Type="http://schemas.openxmlformats.org/officeDocument/2006/relationships/image" Target="../media/image63.png"/><Relationship Id="rId5" Type="http://schemas.openxmlformats.org/officeDocument/2006/relationships/image" Target="../media/image39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28" Type="http://schemas.openxmlformats.org/officeDocument/2006/relationships/image" Target="../media/image59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31" Type="http://schemas.openxmlformats.org/officeDocument/2006/relationships/image" Target="../media/image62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Relationship Id="rId27" Type="http://schemas.openxmlformats.org/officeDocument/2006/relationships/image" Target="../media/image24.png"/><Relationship Id="rId30" Type="http://schemas.openxmlformats.org/officeDocument/2006/relationships/image" Target="../media/image61.png"/><Relationship Id="rId8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5" Type="http://schemas.openxmlformats.org/officeDocument/2006/relationships/image" Target="../media/image82.png"/><Relationship Id="rId4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7.png"/><Relationship Id="rId5" Type="http://schemas.openxmlformats.org/officeDocument/2006/relationships/image" Target="../media/image10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9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>
            <a:spLocks noGrp="1"/>
          </p:cNvSpPr>
          <p:nvPr>
            <p:ph type="title"/>
          </p:nvPr>
        </p:nvSpPr>
        <p:spPr>
          <a:xfrm>
            <a:off x="1210733" y="365125"/>
            <a:ext cx="97705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4400"/>
              <a:buFont typeface="Arial"/>
              <a:buNone/>
            </a:pPr>
            <a:r>
              <a:rPr lang="en-TW" dirty="0" smtClean="0"/>
              <a:t>メールボックス内のすべての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TW" dirty="0" smtClean="0"/>
              <a:t>データをバックアップ</a:t>
            </a:r>
            <a:endParaRPr dirty="0">
              <a:sym typeface="Arial"/>
            </a:endParaRPr>
          </a:p>
        </p:txBody>
      </p:sp>
      <p:pic>
        <p:nvPicPr>
          <p:cNvPr id="196" name="Google Shape;196;p15" descr="GopherCon Israel (@gopherconil) | Twit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6275" y="2046334"/>
            <a:ext cx="338497" cy="338497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5"/>
          <p:cNvSpPr txBox="1"/>
          <p:nvPr/>
        </p:nvSpPr>
        <p:spPr>
          <a:xfrm>
            <a:off x="1624772" y="1907188"/>
            <a:ext cx="3449283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ja-JP" altLang="en-US" sz="1800" dirty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増分</a:t>
            </a:r>
            <a:r>
              <a:rPr lang="en-TW" sz="1800" dirty="0" smtClean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en-TW" sz="1800" dirty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同期バックアップタイプ</a:t>
            </a:r>
            <a:endParaRPr sz="1800" dirty="0">
              <a:solidFill>
                <a:srgbClr val="3F3F3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ja-JP" altLang="en-US" sz="1800" dirty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定期的な</a:t>
            </a:r>
            <a:r>
              <a:rPr lang="en-TW" sz="1800" dirty="0" smtClean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バックアップ</a:t>
            </a:r>
            <a:endParaRPr sz="1800" dirty="0">
              <a:solidFill>
                <a:srgbClr val="3F3F3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TW" sz="1800" dirty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クライアント側の暗号化</a:t>
            </a:r>
            <a:endParaRPr sz="1800" dirty="0">
              <a:solidFill>
                <a:srgbClr val="3F3F3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TW" sz="1800" dirty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データ圧縮</a:t>
            </a:r>
            <a:endParaRPr sz="1800" dirty="0">
              <a:solidFill>
                <a:srgbClr val="3F3F3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8" name="Google Shape;198;p15" descr="GopherCon Israel (@gopherconil) | Twit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6275" y="2496073"/>
            <a:ext cx="338497" cy="338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5" descr="GopherCon Israel (@gopherconil) | Twit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6275" y="2927609"/>
            <a:ext cx="338497" cy="338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5" descr="GopherCon Israel (@gopherconil) | Twit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6275" y="3362518"/>
            <a:ext cx="338497" cy="33849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5"/>
          <p:cNvSpPr/>
          <p:nvPr/>
        </p:nvSpPr>
        <p:spPr>
          <a:xfrm>
            <a:off x="1210733" y="3847910"/>
            <a:ext cx="3512187" cy="82174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A2516"/>
              </a:gs>
              <a:gs pos="6000">
                <a:srgbClr val="CA2516"/>
              </a:gs>
              <a:gs pos="62000">
                <a:srgbClr val="F75547"/>
              </a:gs>
              <a:gs pos="100000">
                <a:srgbClr val="F75547"/>
              </a:gs>
            </a:gsLst>
            <a:lin ang="18000000" scaled="0"/>
          </a:gradFill>
          <a:ln>
            <a:noFill/>
          </a:ln>
          <a:effectLst>
            <a:outerShdw blurRad="406400" dist="254000" dir="8100000" sx="94000" sy="94000" algn="tr" rotWithShape="0">
              <a:srgbClr val="3F4169">
                <a:alpha val="6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202" name="Google Shape;202;p15"/>
          <p:cNvSpPr/>
          <p:nvPr/>
        </p:nvSpPr>
        <p:spPr>
          <a:xfrm>
            <a:off x="1286275" y="3979517"/>
            <a:ext cx="3365624" cy="57141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TW" sz="16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管理者のみがセカンダリバックアップ/復元ジョブを管理できます。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3" name="Google Shape;20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4055" y="2046334"/>
            <a:ext cx="7131701" cy="4556597"/>
          </a:xfrm>
          <a:prstGeom prst="roundRect">
            <a:avLst>
              <a:gd name="adj" fmla="val 2085"/>
            </a:avLst>
          </a:prstGeom>
          <a:noFill/>
          <a:ln>
            <a:noFill/>
          </a:ln>
          <a:effectLst>
            <a:outerShdw blurRad="342900" dist="139700" dir="8280000" algn="br" rotWithShape="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"/>
          <p:cNvSpPr txBox="1">
            <a:spLocks noGrp="1"/>
          </p:cNvSpPr>
          <p:nvPr>
            <p:ph type="title"/>
          </p:nvPr>
        </p:nvSpPr>
        <p:spPr>
          <a:xfrm>
            <a:off x="1210733" y="365125"/>
            <a:ext cx="99229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3600"/>
              <a:buFont typeface="Arial"/>
              <a:buNone/>
            </a:pPr>
            <a:r>
              <a:rPr lang="en-TW" sz="3600" dirty="0" smtClean="0"/>
              <a:t>HybridMount</a:t>
            </a:r>
            <a:r>
              <a:rPr lang="ja-JP" altLang="en-US" sz="3600" dirty="0"/>
              <a:t>によって</a:t>
            </a:r>
            <a:r>
              <a:rPr lang="en-TW" sz="3600" dirty="0" smtClean="0"/>
              <a:t>パブリッククラウドに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TW" sz="3600" dirty="0" smtClean="0"/>
              <a:t>メールをアーカイブ</a:t>
            </a:r>
            <a:endParaRPr sz="3600" dirty="0">
              <a:sym typeface="Arial"/>
            </a:endParaRPr>
          </a:p>
        </p:txBody>
      </p:sp>
      <p:sp>
        <p:nvSpPr>
          <p:cNvPr id="209" name="Google Shape;209;p16"/>
          <p:cNvSpPr txBox="1">
            <a:spLocks noGrp="1"/>
          </p:cNvSpPr>
          <p:nvPr>
            <p:ph type="body" idx="4294967295"/>
          </p:nvPr>
        </p:nvSpPr>
        <p:spPr>
          <a:xfrm>
            <a:off x="3032278" y="1679327"/>
            <a:ext cx="7393870" cy="762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TW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HybridMountをインストールすると、メールと添付ファイルをアーカイブしてパブリッククラウドにバックアップできます。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0" name="Google Shape;210;p16"/>
          <p:cNvSpPr txBox="1"/>
          <p:nvPr/>
        </p:nvSpPr>
        <p:spPr>
          <a:xfrm>
            <a:off x="3249209" y="5750216"/>
            <a:ext cx="8091341" cy="42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過去の</a:t>
            </a:r>
            <a:r>
              <a:rPr lang="en-TW" sz="20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メールをより安価なクラウドストレージにアーカイブします</a:t>
            </a:r>
            <a:r>
              <a:rPr lang="en-TW" sz="20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sz="2000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211" name="Google Shape;211;p16"/>
          <p:cNvSpPr/>
          <p:nvPr/>
        </p:nvSpPr>
        <p:spPr>
          <a:xfrm>
            <a:off x="2515367" y="2547546"/>
            <a:ext cx="8694054" cy="2959767"/>
          </a:xfrm>
          <a:prstGeom prst="roundRect">
            <a:avLst>
              <a:gd name="adj" fmla="val 10976"/>
            </a:avLst>
          </a:prstGeom>
          <a:gradFill>
            <a:gsLst>
              <a:gs pos="0">
                <a:srgbClr val="A0AEDB"/>
              </a:gs>
              <a:gs pos="6000">
                <a:srgbClr val="A0AEDB"/>
              </a:gs>
              <a:gs pos="66000">
                <a:srgbClr val="A2C7EC"/>
              </a:gs>
              <a:gs pos="100000">
                <a:srgbClr val="A2C7EC"/>
              </a:gs>
            </a:gsLst>
            <a:lin ang="18000000" scaled="0"/>
          </a:gradFill>
          <a:ln>
            <a:noFill/>
          </a:ln>
          <a:effectLst>
            <a:outerShdw blurRad="406400" dist="558800" dir="8100000" sx="94000" sy="94000" algn="tr" rotWithShape="0">
              <a:srgbClr val="3F4169">
                <a:alpha val="6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grpSp>
        <p:nvGrpSpPr>
          <p:cNvPr id="212" name="Google Shape;212;p16"/>
          <p:cNvGrpSpPr/>
          <p:nvPr/>
        </p:nvGrpSpPr>
        <p:grpSpPr>
          <a:xfrm>
            <a:off x="3069894" y="3429000"/>
            <a:ext cx="2202564" cy="1087383"/>
            <a:chOff x="2175149" y="3283415"/>
            <a:chExt cx="1465606" cy="723555"/>
          </a:xfrm>
        </p:grpSpPr>
        <p:pic>
          <p:nvPicPr>
            <p:cNvPr id="213" name="Google Shape;213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41520" y="3283415"/>
              <a:ext cx="317500" cy="31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16" descr="Ico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556885" y="3688020"/>
              <a:ext cx="317500" cy="31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16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938620" y="3688020"/>
              <a:ext cx="317500" cy="31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16" descr="Icon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323255" y="3283415"/>
              <a:ext cx="317500" cy="31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16" descr="A picture containing text, clipart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175149" y="3688020"/>
              <a:ext cx="317500" cy="31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16" descr="Icon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559785" y="3283415"/>
              <a:ext cx="317500" cy="31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16" descr="A picture containing text, clipart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178050" y="3283415"/>
              <a:ext cx="317500" cy="31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16" descr="A picture containing text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320355" y="3686570"/>
              <a:ext cx="320400" cy="320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1" name="Google Shape;221;p16"/>
          <p:cNvGrpSpPr/>
          <p:nvPr/>
        </p:nvGrpSpPr>
        <p:grpSpPr>
          <a:xfrm>
            <a:off x="6251761" y="3429018"/>
            <a:ext cx="3888102" cy="1681431"/>
            <a:chOff x="1643608" y="4119700"/>
            <a:chExt cx="2610810" cy="1129056"/>
          </a:xfrm>
        </p:grpSpPr>
        <p:pic>
          <p:nvPicPr>
            <p:cNvPr id="222" name="Google Shape;222;p16" descr="Graphical user interface&#10;&#10;Description automatically generated with low confidence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2788813" y="4119700"/>
              <a:ext cx="320400" cy="32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16" descr="Icon&#10;&#10;Description automatically generated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170548" y="4119700"/>
              <a:ext cx="320400" cy="32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16" descr="A picture containing text, clipart&#10;&#10;Description automatically generated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3552283" y="4119700"/>
              <a:ext cx="320400" cy="32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16" descr="Icon&#10;&#10;Description automatically generated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43608" y="4524028"/>
              <a:ext cx="320400" cy="32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16" descr="Icon&#10;&#10;Description automatically generated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2025343" y="4524028"/>
              <a:ext cx="320400" cy="32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16" descr="Icon&#10;&#10;Description automatically generated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2788813" y="4524028"/>
              <a:ext cx="320400" cy="32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16" descr="Icon&#10;&#10;Description automatically generated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170548" y="4524028"/>
              <a:ext cx="320400" cy="32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16" descr="A picture containing text, clipart&#10;&#10;Description automatically generated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3552283" y="4524028"/>
              <a:ext cx="320400" cy="32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16" descr="Icon&#10;&#10;Description automatically generated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643608" y="4928356"/>
              <a:ext cx="320400" cy="32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16" descr="Icon&#10;&#10;Description automatically generated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2407078" y="4119700"/>
              <a:ext cx="320400" cy="32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16" descr="Icon&#10;&#10;Description automatically generated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2025343" y="4928356"/>
              <a:ext cx="320400" cy="32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16" descr="Icon&#10;&#10;Description automatically generated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2407078" y="4928356"/>
              <a:ext cx="320400" cy="32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16" descr="Icon&#10;&#10;Description automatically generated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2788813" y="4928356"/>
              <a:ext cx="320400" cy="32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16" descr="Icon&#10;&#10;Description automatically generated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3170548" y="4928356"/>
              <a:ext cx="320400" cy="32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16" descr="A picture containing text, clipart&#10;&#10;Description automatically generated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3552283" y="4928356"/>
              <a:ext cx="320400" cy="32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16" descr="A picture containing text, clipart&#10;&#10;Description automatically generated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2025343" y="4119700"/>
              <a:ext cx="320400" cy="32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16" descr="Icon&#10;&#10;Description automatically generated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1643608" y="4119700"/>
              <a:ext cx="320400" cy="32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16" descr="Icon&#10;&#10;Description automatically generated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2407078" y="4524028"/>
              <a:ext cx="320400" cy="32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16" descr="Icon&#10;&#10;Description automatically generated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3934018" y="4121146"/>
              <a:ext cx="317500" cy="31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16" descr="Company name&#10;&#10;Description automatically generated with medium confidence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3931118" y="4928356"/>
              <a:ext cx="320400" cy="32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16" descr="A red and black logo&#10;&#10;Description automatically generated with low confidence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3934018" y="4524028"/>
              <a:ext cx="320400" cy="320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3" name="Google Shape;243;p16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1113707" y="1525927"/>
            <a:ext cx="1724957" cy="1724957"/>
          </a:xfrm>
          <a:prstGeom prst="roundRect">
            <a:avLst>
              <a:gd name="adj" fmla="val 20359"/>
            </a:avLst>
          </a:prstGeom>
          <a:gradFill>
            <a:gsLst>
              <a:gs pos="0">
                <a:srgbClr val="B08EEA"/>
              </a:gs>
              <a:gs pos="100000">
                <a:srgbClr val="6899F2"/>
              </a:gs>
            </a:gsLst>
            <a:lin ang="3600000" scaled="0"/>
          </a:gradFill>
          <a:ln>
            <a:noFill/>
          </a:ln>
          <a:effectLst>
            <a:outerShdw blurRad="254000" dist="177800" dir="7800000" algn="tr" rotWithShape="0">
              <a:srgbClr val="625C87">
                <a:alpha val="53725"/>
              </a:srgbClr>
            </a:outerShdw>
          </a:effectLst>
        </p:spPr>
      </p:pic>
      <p:sp>
        <p:nvSpPr>
          <p:cNvPr id="244" name="Google Shape;244;p16"/>
          <p:cNvSpPr txBox="1"/>
          <p:nvPr/>
        </p:nvSpPr>
        <p:spPr>
          <a:xfrm>
            <a:off x="2921108" y="2731670"/>
            <a:ext cx="26646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2400" b="1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クラウドドライブ</a:t>
            </a:r>
            <a:endParaRPr sz="2400" b="1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245" name="Google Shape;245;p16"/>
          <p:cNvSpPr txBox="1"/>
          <p:nvPr/>
        </p:nvSpPr>
        <p:spPr>
          <a:xfrm>
            <a:off x="6100379" y="2731670"/>
            <a:ext cx="40351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2400" b="1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オブジェクトストレージ</a:t>
            </a:r>
            <a:endParaRPr sz="2400" b="1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cxnSp>
        <p:nvCxnSpPr>
          <p:cNvPr id="246" name="Google Shape;246;p16"/>
          <p:cNvCxnSpPr/>
          <p:nvPr/>
        </p:nvCxnSpPr>
        <p:spPr>
          <a:xfrm>
            <a:off x="5736905" y="2851491"/>
            <a:ext cx="0" cy="2336526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7" name="Google Shape;247;p16"/>
          <p:cNvSpPr txBox="1"/>
          <p:nvPr/>
        </p:nvSpPr>
        <p:spPr>
          <a:xfrm>
            <a:off x="1078304" y="3336290"/>
            <a:ext cx="158455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16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HybridMount</a:t>
            </a:r>
            <a:endParaRPr sz="1600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pic>
        <p:nvPicPr>
          <p:cNvPr id="248" name="Google Shape;248;p16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10232791" y="3429000"/>
            <a:ext cx="481509" cy="481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6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10232791" y="4026799"/>
            <a:ext cx="481509" cy="481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"/>
          <p:cNvSpPr txBox="1">
            <a:spLocks noGrp="1"/>
          </p:cNvSpPr>
          <p:nvPr>
            <p:ph type="title"/>
          </p:nvPr>
        </p:nvSpPr>
        <p:spPr>
          <a:xfrm>
            <a:off x="907395" y="365125"/>
            <a:ext cx="1037720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3600"/>
              <a:buFont typeface="Arial"/>
              <a:buNone/>
            </a:pPr>
            <a:r>
              <a:rPr lang="en-TW" sz="3600" dirty="0" smtClean="0"/>
              <a:t>検索して別のメールボックスに</a:t>
            </a:r>
            <a:r>
              <a:rPr lang="ja-JP" altLang="en-US" sz="3600" dirty="0" smtClean="0"/>
              <a:t>細かく</a:t>
            </a:r>
            <a:r>
              <a:rPr lang="en-TW" sz="3600" dirty="0" smtClean="0"/>
              <a:t>復元</a:t>
            </a:r>
            <a:endParaRPr dirty="0"/>
          </a:p>
        </p:txBody>
      </p:sp>
      <p:sp>
        <p:nvSpPr>
          <p:cNvPr id="255" name="Google Shape;255;p17"/>
          <p:cNvSpPr txBox="1">
            <a:spLocks noGrp="1"/>
          </p:cNvSpPr>
          <p:nvPr>
            <p:ph type="body" idx="4294967295"/>
          </p:nvPr>
        </p:nvSpPr>
        <p:spPr>
          <a:xfrm>
            <a:off x="1404850" y="1499392"/>
            <a:ext cx="9110749" cy="837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TW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アーカイブからキーワードと日付でメールをすばやく検索します。</a:t>
            </a:r>
            <a:endParaRPr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TW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別のメールボックスに復元するメールを選択します。</a:t>
            </a:r>
            <a:endParaRPr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56" name="Google Shape;256;p17"/>
          <p:cNvPicPr preferRelativeResize="0"/>
          <p:nvPr/>
        </p:nvPicPr>
        <p:blipFill rotWithShape="1">
          <a:blip r:embed="rId3">
            <a:alphaModFix/>
          </a:blip>
          <a:srcRect t="-1"/>
          <a:stretch/>
        </p:blipFill>
        <p:spPr>
          <a:xfrm>
            <a:off x="907395" y="2412533"/>
            <a:ext cx="8726301" cy="4217196"/>
          </a:xfrm>
          <a:prstGeom prst="roundRect">
            <a:avLst>
              <a:gd name="adj" fmla="val 2085"/>
            </a:avLst>
          </a:prstGeom>
          <a:noFill/>
          <a:ln>
            <a:noFill/>
          </a:ln>
          <a:effectLst>
            <a:outerShdw blurRad="342900" dist="139700" dir="8280000" algn="br" rotWithShape="0">
              <a:srgbClr val="000000">
                <a:alpha val="29803"/>
              </a:srgbClr>
            </a:outerShdw>
          </a:effectLst>
        </p:spPr>
      </p:pic>
      <p:pic>
        <p:nvPicPr>
          <p:cNvPr id="257" name="Google Shape;257;p17" descr="Graphical user interface, text, application, emai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3974" y="2838995"/>
            <a:ext cx="4806395" cy="3057939"/>
          </a:xfrm>
          <a:prstGeom prst="roundRect">
            <a:avLst>
              <a:gd name="adj" fmla="val 2085"/>
            </a:avLst>
          </a:prstGeom>
          <a:noFill/>
          <a:ln>
            <a:noFill/>
          </a:ln>
          <a:effectLst>
            <a:outerShdw blurRad="342900" dist="139700" dir="8280000" algn="br" rotWithShape="0">
              <a:srgbClr val="000000">
                <a:alpha val="29803"/>
              </a:srgbClr>
            </a:outerShdw>
          </a:effectLst>
        </p:spPr>
      </p:pic>
      <p:sp>
        <p:nvSpPr>
          <p:cNvPr id="258" name="Google Shape;258;p17"/>
          <p:cNvSpPr/>
          <p:nvPr/>
        </p:nvSpPr>
        <p:spPr>
          <a:xfrm>
            <a:off x="8904764" y="2454674"/>
            <a:ext cx="2979512" cy="952823"/>
          </a:xfrm>
          <a:prstGeom prst="wedgeRoundRectCallout">
            <a:avLst>
              <a:gd name="adj1" fmla="val -34806"/>
              <a:gd name="adj2" fmla="val 104102"/>
              <a:gd name="adj3" fmla="val 16667"/>
            </a:avLst>
          </a:prstGeom>
          <a:gradFill>
            <a:gsLst>
              <a:gs pos="0">
                <a:srgbClr val="B08EEA"/>
              </a:gs>
              <a:gs pos="100000">
                <a:srgbClr val="6899F2"/>
              </a:gs>
            </a:gsLst>
            <a:lin ang="3600000" scaled="0"/>
          </a:gradFill>
          <a:ln>
            <a:noFill/>
          </a:ln>
          <a:effectLst>
            <a:outerShdw blurRad="254000" dist="177800" dir="7800000" algn="tr" rotWithShape="0">
              <a:srgbClr val="625C87">
                <a:alpha val="5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18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QmailAgentで別のメールアカウントに復元する</a:t>
            </a: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8"/>
          <p:cNvSpPr txBox="1">
            <a:spLocks noGrp="1"/>
          </p:cNvSpPr>
          <p:nvPr>
            <p:ph type="body" idx="4294967295"/>
          </p:nvPr>
        </p:nvSpPr>
        <p:spPr>
          <a:xfrm>
            <a:off x="2625162" y="2203554"/>
            <a:ext cx="7184762" cy="847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TW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連絡先のメールアドレスを変更するときに、2</a:t>
            </a:r>
            <a:r>
              <a:rPr lang="en-TW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つのメールアカウントを</a:t>
            </a:r>
            <a:r>
              <a:rPr 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TW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同時に管理するのは</a:t>
            </a:r>
            <a:r>
              <a:rPr lang="ja-JP" altLang="en-US" sz="20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非常に手間がかかります</a:t>
            </a:r>
            <a:r>
              <a:rPr lang="en-TW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4" name="Google Shape;264;p18"/>
          <p:cNvSpPr txBox="1">
            <a:spLocks noGrp="1"/>
          </p:cNvSpPr>
          <p:nvPr>
            <p:ph type="title"/>
          </p:nvPr>
        </p:nvSpPr>
        <p:spPr>
          <a:xfrm>
            <a:off x="1210733" y="365125"/>
            <a:ext cx="97705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4400"/>
              <a:buFont typeface="Arial"/>
              <a:buNone/>
            </a:pPr>
            <a:r>
              <a:rPr lang="en-TW" dirty="0"/>
              <a:t>連絡先のメールアドレスを変更する</a:t>
            </a:r>
            <a:endParaRPr dirty="0"/>
          </a:p>
        </p:txBody>
      </p:sp>
      <p:sp>
        <p:nvSpPr>
          <p:cNvPr id="265" name="Google Shape;265;p18"/>
          <p:cNvSpPr/>
          <p:nvPr/>
        </p:nvSpPr>
        <p:spPr>
          <a:xfrm>
            <a:off x="6167407" y="5193967"/>
            <a:ext cx="37220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18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新しいメール</a:t>
            </a:r>
            <a:r>
              <a:rPr lang="ja-JP" altLang="en-US" sz="18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lang="en-TW" sz="18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引き続き古い</a:t>
            </a:r>
            <a:r>
              <a:rPr lang="en-US" sz="18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sz="18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TW" sz="18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メールアカウントに送信され</a:t>
            </a:r>
            <a:r>
              <a:rPr lang="ja-JP" altLang="en-US" sz="18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る</a:t>
            </a:r>
            <a:endParaRPr sz="1800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266" name="Google Shape;266;p18"/>
          <p:cNvSpPr/>
          <p:nvPr/>
        </p:nvSpPr>
        <p:spPr>
          <a:xfrm>
            <a:off x="2921576" y="5193967"/>
            <a:ext cx="26997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18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古いメールアカウントの</a:t>
            </a:r>
            <a:r>
              <a:rPr lang="en-US" sz="18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sz="18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TW" sz="18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</a:t>
            </a:r>
            <a:r>
              <a:rPr lang="ja-JP" altLang="en-US" sz="18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lang="en-TW" sz="18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まだ必要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7" name="Google Shape;267;p18"/>
          <p:cNvSpPr txBox="1"/>
          <p:nvPr/>
        </p:nvSpPr>
        <p:spPr>
          <a:xfrm>
            <a:off x="2913397" y="1350178"/>
            <a:ext cx="797989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2800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すべてのメールを新しいメールボックスに複製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8" name="Google Shape;268;p18"/>
          <p:cNvSpPr/>
          <p:nvPr/>
        </p:nvSpPr>
        <p:spPr>
          <a:xfrm>
            <a:off x="3352546" y="3099542"/>
            <a:ext cx="1836114" cy="182592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0AEDB"/>
              </a:gs>
              <a:gs pos="6000">
                <a:srgbClr val="A0AEDB"/>
              </a:gs>
              <a:gs pos="66000">
                <a:srgbClr val="A2C7EC"/>
              </a:gs>
              <a:gs pos="100000">
                <a:srgbClr val="A2C7EC"/>
              </a:gs>
            </a:gsLst>
            <a:lin ang="18000000" scaled="0"/>
          </a:gradFill>
          <a:ln>
            <a:noFill/>
          </a:ln>
          <a:effectLst>
            <a:outerShdw blurRad="406400" dist="304800" dir="8100000" sx="94000" sy="94000" algn="tr" rotWithShape="0">
              <a:srgbClr val="3F4169">
                <a:alpha val="6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pic>
        <p:nvPicPr>
          <p:cNvPr id="269" name="Google Shape;26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9303" y="3525985"/>
            <a:ext cx="1233756" cy="115852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8"/>
          <p:cNvSpPr/>
          <p:nvPr/>
        </p:nvSpPr>
        <p:spPr>
          <a:xfrm>
            <a:off x="7063913" y="3099542"/>
            <a:ext cx="1836114" cy="182592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EA1D6"/>
              </a:gs>
              <a:gs pos="6000">
                <a:srgbClr val="BEA1D6"/>
              </a:gs>
              <a:gs pos="75000">
                <a:srgbClr val="CFB0B6"/>
              </a:gs>
              <a:gs pos="100000">
                <a:srgbClr val="CFB0B6"/>
              </a:gs>
            </a:gsLst>
            <a:lin ang="18000000" scaled="0"/>
          </a:gradFill>
          <a:ln>
            <a:noFill/>
          </a:ln>
          <a:effectLst>
            <a:outerShdw blurRad="406400" dist="304800" dir="8100000" sx="94000" sy="94000" algn="tr" rotWithShape="0">
              <a:srgbClr val="3F4169">
                <a:alpha val="6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pic>
        <p:nvPicPr>
          <p:cNvPr id="271" name="Google Shape;27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7111" y="3442271"/>
            <a:ext cx="1157289" cy="121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19" descr="Graphical user interface, text, application, emai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3206" y="2169679"/>
            <a:ext cx="9445588" cy="4688321"/>
          </a:xfrm>
          <a:prstGeom prst="roundRect">
            <a:avLst>
              <a:gd name="adj" fmla="val 2085"/>
            </a:avLst>
          </a:prstGeom>
          <a:noFill/>
          <a:ln>
            <a:noFill/>
          </a:ln>
          <a:effectLst>
            <a:outerShdw blurRad="342900" dist="139700" dir="8280000" algn="br" rotWithShape="0">
              <a:srgbClr val="000000">
                <a:alpha val="29803"/>
              </a:srgbClr>
            </a:outerShdw>
          </a:effectLst>
        </p:spPr>
      </p:pic>
      <p:sp>
        <p:nvSpPr>
          <p:cNvPr id="277" name="Google Shape;277;p19"/>
          <p:cNvSpPr txBox="1">
            <a:spLocks noGrp="1"/>
          </p:cNvSpPr>
          <p:nvPr>
            <p:ph type="title"/>
          </p:nvPr>
        </p:nvSpPr>
        <p:spPr>
          <a:xfrm>
            <a:off x="902624" y="365125"/>
            <a:ext cx="102789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3600"/>
              <a:buFont typeface="Arial"/>
              <a:buNone/>
            </a:pPr>
            <a:r>
              <a:rPr lang="en-TW" sz="3600" dirty="0"/>
              <a:t>新しいメールボックスへのメールの継続的な複製</a:t>
            </a:r>
            <a:endParaRPr dirty="0"/>
          </a:p>
        </p:txBody>
      </p:sp>
      <p:sp>
        <p:nvSpPr>
          <p:cNvPr id="278" name="Google Shape;278;p19"/>
          <p:cNvSpPr/>
          <p:nvPr/>
        </p:nvSpPr>
        <p:spPr>
          <a:xfrm>
            <a:off x="4735167" y="1786642"/>
            <a:ext cx="3060900" cy="1183328"/>
          </a:xfrm>
          <a:prstGeom prst="wedgeRoundRectCallout">
            <a:avLst>
              <a:gd name="adj1" fmla="val -3407"/>
              <a:gd name="adj2" fmla="val 107576"/>
              <a:gd name="adj3" fmla="val 16667"/>
            </a:avLst>
          </a:prstGeom>
          <a:gradFill>
            <a:gsLst>
              <a:gs pos="0">
                <a:srgbClr val="B08EEA"/>
              </a:gs>
              <a:gs pos="100000">
                <a:srgbClr val="6899F2"/>
              </a:gs>
            </a:gsLst>
            <a:lin ang="3600000" scaled="0"/>
          </a:gradFill>
          <a:ln>
            <a:noFill/>
          </a:ln>
          <a:effectLst>
            <a:outerShdw blurRad="254000" dist="177800" dir="7800000" algn="tr" rotWithShape="0">
              <a:srgbClr val="625C87">
                <a:alpha val="53725"/>
              </a:srgbClr>
            </a:outerShdw>
          </a:effectLst>
        </p:spPr>
        <p:txBody>
          <a:bodyPr spcFirstLastPara="1" wrap="square" lIns="18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16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新しく受信した電子メールを新しいメールボックスに自動的に複製します。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9" name="Google Shape;279;p19"/>
          <p:cNvSpPr/>
          <p:nvPr/>
        </p:nvSpPr>
        <p:spPr>
          <a:xfrm>
            <a:off x="8180237" y="1786642"/>
            <a:ext cx="2801030" cy="1183328"/>
          </a:xfrm>
          <a:prstGeom prst="wedgeRoundRectCallout">
            <a:avLst>
              <a:gd name="adj1" fmla="val -35751"/>
              <a:gd name="adj2" fmla="val 107587"/>
              <a:gd name="adj3" fmla="val 16667"/>
            </a:avLst>
          </a:prstGeom>
          <a:gradFill>
            <a:gsLst>
              <a:gs pos="0">
                <a:srgbClr val="B08EEA"/>
              </a:gs>
              <a:gs pos="100000">
                <a:srgbClr val="6899F2"/>
              </a:gs>
            </a:gsLst>
            <a:lin ang="3600000" scaled="0"/>
          </a:gradFill>
          <a:ln>
            <a:noFill/>
          </a:ln>
          <a:effectLst>
            <a:outerShdw blurRad="254000" dist="177800" dir="7800000" algn="tr" rotWithShape="0">
              <a:srgbClr val="625C87">
                <a:alpha val="53725"/>
              </a:srgbClr>
            </a:outerShdw>
          </a:effectLst>
        </p:spPr>
        <p:txBody>
          <a:bodyPr spcFirstLastPara="1" wrap="square" lIns="18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16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古いメールボックス内のすべての電子メールを新しいメールボックスに複製します。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 txBox="1">
            <a:spLocks noGrp="1"/>
          </p:cNvSpPr>
          <p:nvPr>
            <p:ph type="title"/>
          </p:nvPr>
        </p:nvSpPr>
        <p:spPr>
          <a:xfrm>
            <a:off x="1210733" y="365125"/>
            <a:ext cx="97705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3600"/>
              <a:buFont typeface="Arial"/>
              <a:buNone/>
            </a:pPr>
            <a:r>
              <a:rPr lang="en-TW" sz="3600" dirty="0" smtClean="0"/>
              <a:t>メールを選択して別のメールボックスに複製</a:t>
            </a:r>
            <a:endParaRPr dirty="0"/>
          </a:p>
        </p:txBody>
      </p:sp>
      <p:pic>
        <p:nvPicPr>
          <p:cNvPr id="286" name="Google Shape;28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5017" y="1581384"/>
            <a:ext cx="9714571" cy="2788872"/>
          </a:xfrm>
          <a:prstGeom prst="roundRect">
            <a:avLst>
              <a:gd name="adj" fmla="val 2085"/>
            </a:avLst>
          </a:prstGeom>
          <a:noFill/>
          <a:ln>
            <a:noFill/>
          </a:ln>
          <a:effectLst>
            <a:outerShdw blurRad="342900" dist="139700" dir="8280000" algn="br" rotWithShape="0">
              <a:srgbClr val="000000">
                <a:alpha val="29803"/>
              </a:srgbClr>
            </a:outerShdw>
          </a:effectLst>
        </p:spPr>
      </p:pic>
      <p:pic>
        <p:nvPicPr>
          <p:cNvPr id="287" name="Google Shape;28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36295" y="4220598"/>
            <a:ext cx="5054600" cy="1879600"/>
          </a:xfrm>
          <a:prstGeom prst="roundRect">
            <a:avLst>
              <a:gd name="adj" fmla="val 2085"/>
            </a:avLst>
          </a:prstGeom>
          <a:noFill/>
          <a:ln>
            <a:noFill/>
          </a:ln>
          <a:effectLst>
            <a:outerShdw blurRad="342900" dist="139700" dir="8280000" algn="br" rotWithShape="0">
              <a:srgbClr val="000000">
                <a:alpha val="29803"/>
              </a:srgbClr>
            </a:outerShdw>
          </a:effectLst>
        </p:spPr>
      </p:pic>
      <p:sp>
        <p:nvSpPr>
          <p:cNvPr id="288" name="Google Shape;288;p20"/>
          <p:cNvSpPr/>
          <p:nvPr/>
        </p:nvSpPr>
        <p:spPr>
          <a:xfrm>
            <a:off x="6999891" y="4220598"/>
            <a:ext cx="3143010" cy="1460500"/>
          </a:xfrm>
          <a:prstGeom prst="wedgeRoundRectCallout">
            <a:avLst>
              <a:gd name="adj1" fmla="val -81048"/>
              <a:gd name="adj2" fmla="val 20111"/>
              <a:gd name="adj3" fmla="val 16667"/>
            </a:avLst>
          </a:prstGeom>
          <a:gradFill>
            <a:gsLst>
              <a:gs pos="0">
                <a:srgbClr val="B08EEA"/>
              </a:gs>
              <a:gs pos="100000">
                <a:srgbClr val="6899F2"/>
              </a:gs>
            </a:gsLst>
            <a:lin ang="3600000" scaled="0"/>
          </a:gradFill>
          <a:ln>
            <a:noFill/>
          </a:ln>
          <a:effectLst>
            <a:outerShdw blurRad="254000" dist="177800" dir="7800000" algn="tr" rotWithShape="0">
              <a:srgbClr val="625C87">
                <a:alpha val="53725"/>
              </a:srgbClr>
            </a:outerShdw>
          </a:effectLst>
        </p:spPr>
        <p:txBody>
          <a:bodyPr spcFirstLastPara="1" wrap="square" lIns="18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TW" sz="16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同じフォルダ</a:t>
            </a:r>
            <a:r>
              <a:rPr lang="en-US" sz="16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en-TW" sz="16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自動作成</a:t>
            </a:r>
            <a:r>
              <a:rPr lang="en-US" sz="16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en-TW" sz="16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または特定のフォルダに複製</a:t>
            </a:r>
            <a:r>
              <a:rPr lang="ja-JP" altLang="en-US" sz="16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します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1"/>
          <p:cNvSpPr txBox="1">
            <a:spLocks noGrp="1"/>
          </p:cNvSpPr>
          <p:nvPr>
            <p:ph type="title"/>
          </p:nvPr>
        </p:nvSpPr>
        <p:spPr>
          <a:xfrm>
            <a:off x="1161037" y="365125"/>
            <a:ext cx="1004036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3600"/>
              <a:buFont typeface="Arial"/>
              <a:buNone/>
            </a:pPr>
            <a:r>
              <a:rPr lang="en-TW" sz="3600" dirty="0" smtClean="0"/>
              <a:t>フォルダを選択して別のメールボックスに複製</a:t>
            </a:r>
            <a:endParaRPr dirty="0"/>
          </a:p>
        </p:txBody>
      </p:sp>
      <p:pic>
        <p:nvPicPr>
          <p:cNvPr id="294" name="Google Shape;29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085" y="1663617"/>
            <a:ext cx="8875272" cy="3231801"/>
          </a:xfrm>
          <a:prstGeom prst="roundRect">
            <a:avLst>
              <a:gd name="adj" fmla="val 2085"/>
            </a:avLst>
          </a:prstGeom>
          <a:noFill/>
          <a:ln>
            <a:noFill/>
          </a:ln>
          <a:effectLst>
            <a:outerShdw blurRad="342900" dist="139700" dir="8280000" algn="br" rotWithShape="0">
              <a:srgbClr val="000000">
                <a:alpha val="29803"/>
              </a:srgbClr>
            </a:outerShdw>
          </a:effectLst>
        </p:spPr>
      </p:pic>
      <p:pic>
        <p:nvPicPr>
          <p:cNvPr id="295" name="Google Shape;29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6629" y="1319080"/>
            <a:ext cx="775452" cy="775452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39700" dist="88900" dir="7200000" algn="br" rotWithShape="0">
              <a:srgbClr val="000000">
                <a:alpha val="64705"/>
              </a:srgbClr>
            </a:outerShdw>
          </a:effectLst>
        </p:spPr>
      </p:pic>
      <p:pic>
        <p:nvPicPr>
          <p:cNvPr id="296" name="Google Shape;296;p21" descr="Graphical user interface, text, applicati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77913" y="2800396"/>
            <a:ext cx="5087615" cy="3522196"/>
          </a:xfrm>
          <a:prstGeom prst="roundRect">
            <a:avLst>
              <a:gd name="adj" fmla="val 2085"/>
            </a:avLst>
          </a:prstGeom>
          <a:noFill/>
          <a:ln>
            <a:noFill/>
          </a:ln>
          <a:effectLst>
            <a:outerShdw blurRad="342900" dist="139700" dir="8280000" algn="br" rotWithShape="0">
              <a:srgbClr val="000000">
                <a:alpha val="29803"/>
              </a:srgbClr>
            </a:outerShdw>
          </a:effectLst>
        </p:spPr>
      </p:pic>
      <p:sp>
        <p:nvSpPr>
          <p:cNvPr id="297" name="Google Shape;297;p21"/>
          <p:cNvSpPr/>
          <p:nvPr/>
        </p:nvSpPr>
        <p:spPr>
          <a:xfrm>
            <a:off x="5515583" y="2687853"/>
            <a:ext cx="2731772" cy="1183328"/>
          </a:xfrm>
          <a:prstGeom prst="wedgeRoundRectCallout">
            <a:avLst>
              <a:gd name="adj1" fmla="val -78506"/>
              <a:gd name="adj2" fmla="val 29229"/>
              <a:gd name="adj3" fmla="val 16667"/>
            </a:avLst>
          </a:prstGeom>
          <a:gradFill>
            <a:gsLst>
              <a:gs pos="0">
                <a:srgbClr val="B08EEA"/>
              </a:gs>
              <a:gs pos="100000">
                <a:srgbClr val="6899F2"/>
              </a:gs>
            </a:gsLst>
            <a:lin ang="3600000" scaled="0"/>
          </a:gradFill>
          <a:ln>
            <a:noFill/>
          </a:ln>
          <a:effectLst>
            <a:outerShdw blurRad="254000" dist="177800" dir="7800000" algn="tr" rotWithShape="0">
              <a:srgbClr val="625C87">
                <a:alpha val="5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16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複数のフォルダを選択して</a:t>
            </a:r>
            <a:r>
              <a:rPr lang="en-TW" sz="16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16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数件</a:t>
            </a:r>
            <a:r>
              <a:rPr lang="en-TW" sz="16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またはすべてのメールをバッチで複製します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8" name="Google Shape;298;p21"/>
          <p:cNvSpPr/>
          <p:nvPr/>
        </p:nvSpPr>
        <p:spPr>
          <a:xfrm>
            <a:off x="7095747" y="3983724"/>
            <a:ext cx="3143010" cy="1460500"/>
          </a:xfrm>
          <a:prstGeom prst="wedgeRoundRectCallout">
            <a:avLst>
              <a:gd name="adj1" fmla="val -77941"/>
              <a:gd name="adj2" fmla="val 59621"/>
              <a:gd name="adj3" fmla="val 16667"/>
            </a:avLst>
          </a:prstGeom>
          <a:gradFill>
            <a:gsLst>
              <a:gs pos="0">
                <a:srgbClr val="B08EEA"/>
              </a:gs>
              <a:gs pos="100000">
                <a:srgbClr val="6899F2"/>
              </a:gs>
            </a:gsLst>
            <a:lin ang="3600000" scaled="0"/>
          </a:gradFill>
          <a:ln>
            <a:noFill/>
          </a:ln>
          <a:effectLst>
            <a:outerShdw blurRad="254000" dist="177800" dir="7800000" algn="tr" rotWithShape="0">
              <a:srgbClr val="625C87">
                <a:alpha val="5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TW" sz="16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同じフォルダ</a:t>
            </a:r>
            <a:r>
              <a:rPr lang="en-US" sz="16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en-TW" sz="16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自動作成</a:t>
            </a:r>
            <a:r>
              <a:rPr lang="en-US" sz="16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en-TW" sz="16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または特定のフォルダに複製</a:t>
            </a:r>
            <a:r>
              <a:rPr lang="ja-JP" altLang="en-US" sz="16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します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22" descr="一張含有 文字, 盤, 餐具, 美工圖案 的圖片&#10;&#10;自動產生的描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704" y="2465591"/>
            <a:ext cx="4204242" cy="661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2" descr="一張含有 電腦, 模糊 的圖片&#10;&#10;自動產生的描述"/>
          <p:cNvPicPr preferRelativeResize="0"/>
          <p:nvPr/>
        </p:nvPicPr>
        <p:blipFill rotWithShape="1">
          <a:blip r:embed="rId4">
            <a:alphaModFix amt="0"/>
          </a:blip>
          <a:srcRect l="-2929" r="-66"/>
          <a:stretch/>
        </p:blipFill>
        <p:spPr>
          <a:xfrm>
            <a:off x="-347598" y="0"/>
            <a:ext cx="1253959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2"/>
          <p:cNvPicPr preferRelativeResize="0"/>
          <p:nvPr/>
        </p:nvPicPr>
        <p:blipFill rotWithShape="1">
          <a:blip r:embed="rId5">
            <a:alphaModFix amt="0"/>
          </a:blip>
          <a:srcRect/>
          <a:stretch/>
        </p:blipFill>
        <p:spPr>
          <a:xfrm>
            <a:off x="5765506" y="8548721"/>
            <a:ext cx="6223293" cy="356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2"/>
          <p:cNvPicPr preferRelativeResize="0"/>
          <p:nvPr/>
        </p:nvPicPr>
        <p:blipFill rotWithShape="1">
          <a:blip r:embed="rId6">
            <a:alphaModFix amt="0"/>
          </a:blip>
          <a:srcRect/>
          <a:stretch/>
        </p:blipFill>
        <p:spPr>
          <a:xfrm>
            <a:off x="7395782" y="10330657"/>
            <a:ext cx="3037303" cy="3037303"/>
          </a:xfrm>
          <a:prstGeom prst="rect">
            <a:avLst/>
          </a:prstGeom>
          <a:noFill/>
          <a:ln>
            <a:noFill/>
          </a:ln>
          <a:effectLst>
            <a:outerShdw blurRad="241300" dist="228600" dir="5400000" algn="t" rotWithShape="0">
              <a:srgbClr val="000000">
                <a:alpha val="26666"/>
              </a:srgbClr>
            </a:outerShdw>
          </a:effectLst>
        </p:spPr>
      </p:pic>
      <p:pic>
        <p:nvPicPr>
          <p:cNvPr id="307" name="Google Shape;307;p22" descr="Graphical user interface, tex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79948" y="2205063"/>
            <a:ext cx="6360407" cy="3348230"/>
          </a:xfrm>
          <a:prstGeom prst="roundRect">
            <a:avLst>
              <a:gd name="adj" fmla="val 2085"/>
            </a:avLst>
          </a:prstGeom>
          <a:noFill/>
          <a:ln>
            <a:noFill/>
          </a:ln>
          <a:effectLst>
            <a:outerShdw blurRad="342900" dist="139700" dir="8280000" algn="br" rotWithShape="0">
              <a:srgbClr val="000000">
                <a:alpha val="29803"/>
              </a:srgbClr>
            </a:outerShdw>
          </a:effectLst>
        </p:spPr>
      </p:pic>
      <p:sp>
        <p:nvSpPr>
          <p:cNvPr id="308" name="Google Shape;308;p22"/>
          <p:cNvSpPr txBox="1">
            <a:spLocks noGrp="1"/>
          </p:cNvSpPr>
          <p:nvPr>
            <p:ph type="title"/>
          </p:nvPr>
        </p:nvSpPr>
        <p:spPr>
          <a:xfrm>
            <a:off x="1210733" y="365125"/>
            <a:ext cx="97705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4400"/>
              <a:buFont typeface="Arial"/>
              <a:buNone/>
            </a:pPr>
            <a:r>
              <a:rPr lang="en-TW" dirty="0" smtClean="0"/>
              <a:t>メールサーバーを変更し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TW" dirty="0" smtClean="0"/>
              <a:t>すべてのバックアップメールを保持</a:t>
            </a:r>
            <a:endParaRPr dirty="0"/>
          </a:p>
        </p:txBody>
      </p:sp>
      <p:sp>
        <p:nvSpPr>
          <p:cNvPr id="309" name="Google Shape;309;p22"/>
          <p:cNvSpPr txBox="1">
            <a:spLocks noGrp="1"/>
          </p:cNvSpPr>
          <p:nvPr>
            <p:ph type="body" idx="4294967295"/>
          </p:nvPr>
        </p:nvSpPr>
        <p:spPr>
          <a:xfrm>
            <a:off x="966782" y="1971869"/>
            <a:ext cx="4485151" cy="275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TW" sz="1700" dirty="0">
                <a:latin typeface="Meiryo UI" panose="020B0604030504040204" pitchFamily="50" charset="-128"/>
                <a:ea typeface="Meiryo UI" panose="020B0604030504040204" pitchFamily="50" charset="-128"/>
              </a:rPr>
              <a:t>会社がSaaSを変更すると、</a:t>
            </a:r>
            <a:r>
              <a:rPr lang="en-TW" sz="1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既存の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権限</a:t>
            </a:r>
            <a:r>
              <a:rPr lang="en-TW" sz="1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は機能しなくなります。メールサーバーを変更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すると</a:t>
            </a:r>
            <a:r>
              <a:rPr lang="en-TW" sz="1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、メールの受信とバックアップを継続し</a:t>
            </a:r>
            <a:r>
              <a:rPr lang="en-TW" sz="1700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TW" sz="1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既存のすべてのバックアップメールにアクセスし続けることができます</a:t>
            </a:r>
            <a:r>
              <a:rPr lang="en-TW" sz="1700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TW" sz="1700" dirty="0">
                <a:latin typeface="Meiryo UI" panose="020B0604030504040204" pitchFamily="50" charset="-128"/>
                <a:ea typeface="Meiryo UI" panose="020B0604030504040204" pitchFamily="50" charset="-128"/>
              </a:rPr>
              <a:t>QmailAgentを使用して、</a:t>
            </a:r>
            <a:r>
              <a:rPr lang="en-TW" sz="1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バックアップメールを新しいメールサーバーに復元できます</a:t>
            </a:r>
            <a:r>
              <a:rPr lang="en-TW" sz="1700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0" name="Google Shape;310;p22"/>
          <p:cNvSpPr/>
          <p:nvPr/>
        </p:nvSpPr>
        <p:spPr>
          <a:xfrm>
            <a:off x="8320134" y="2379443"/>
            <a:ext cx="3380636" cy="1086758"/>
          </a:xfrm>
          <a:custGeom>
            <a:avLst/>
            <a:gdLst/>
            <a:ahLst/>
            <a:cxnLst/>
            <a:rect l="l" t="t" r="r" b="b"/>
            <a:pathLst>
              <a:path w="4384221" h="1086758" extrusionOk="0">
                <a:moveTo>
                  <a:pt x="1144270" y="0"/>
                </a:moveTo>
                <a:lnTo>
                  <a:pt x="0" y="752022"/>
                </a:lnTo>
                <a:lnTo>
                  <a:pt x="0" y="1086758"/>
                </a:lnTo>
                <a:lnTo>
                  <a:pt x="1943100" y="1086758"/>
                </a:lnTo>
                <a:lnTo>
                  <a:pt x="4384221" y="745128"/>
                </a:lnTo>
                <a:lnTo>
                  <a:pt x="1144270" y="0"/>
                </a:lnTo>
                <a:close/>
              </a:path>
            </a:pathLst>
          </a:custGeom>
          <a:gradFill>
            <a:gsLst>
              <a:gs pos="0">
                <a:srgbClr val="A2C7EC">
                  <a:alpha val="0"/>
                </a:srgbClr>
              </a:gs>
              <a:gs pos="100000">
                <a:srgbClr val="A0AEDB"/>
              </a:gs>
            </a:gsLst>
            <a:lin ang="18000000" scaled="0"/>
          </a:gradFill>
          <a:ln>
            <a:noFill/>
          </a:ln>
          <a:effectLst>
            <a:outerShdw blurRad="406400" dist="304800" dir="8100000" sx="94000" sy="94000" algn="tr" rotWithShape="0">
              <a:srgbClr val="3F4169">
                <a:alpha val="6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311" name="Google Shape;311;p22"/>
          <p:cNvSpPr/>
          <p:nvPr/>
        </p:nvSpPr>
        <p:spPr>
          <a:xfrm>
            <a:off x="2343093" y="4723539"/>
            <a:ext cx="3104463" cy="72322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A2516"/>
              </a:gs>
              <a:gs pos="6000">
                <a:srgbClr val="CA2516"/>
              </a:gs>
              <a:gs pos="62000">
                <a:srgbClr val="F75547"/>
              </a:gs>
              <a:gs pos="100000">
                <a:srgbClr val="F75547"/>
              </a:gs>
            </a:gsLst>
            <a:lin ang="18000000" scaled="0"/>
          </a:gradFill>
          <a:ln>
            <a:noFill/>
          </a:ln>
          <a:effectLst>
            <a:outerShdw blurRad="406400" dist="254000" dir="8100000" sx="94000" sy="94000" algn="tr" rotWithShape="0">
              <a:srgbClr val="3F4169">
                <a:alpha val="6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312" name="Google Shape;312;p22"/>
          <p:cNvSpPr/>
          <p:nvPr/>
        </p:nvSpPr>
        <p:spPr>
          <a:xfrm>
            <a:off x="2351973" y="4799443"/>
            <a:ext cx="3060204" cy="57141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16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GmailとOutlook</a:t>
            </a:r>
            <a:r>
              <a:rPr lang="en-TW" sz="16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のみがメール</a:t>
            </a:r>
            <a:r>
              <a:rPr lang="en-US" sz="16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sz="16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TW" sz="16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サーバーの変更</a:t>
            </a:r>
            <a:r>
              <a:rPr lang="ja-JP" altLang="en-US" sz="16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に対応します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13" name="Google Shape;313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883663" y="2331573"/>
            <a:ext cx="3189084" cy="789774"/>
          </a:xfrm>
          <a:prstGeom prst="roundRect">
            <a:avLst>
              <a:gd name="adj" fmla="val 22023"/>
            </a:avLst>
          </a:prstGeom>
          <a:noFill/>
          <a:ln>
            <a:noFill/>
          </a:ln>
          <a:effectLst>
            <a:outerShdw blurRad="342900" dist="139700" dir="8280000" algn="br" rotWithShape="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17" y="0"/>
            <a:ext cx="1217396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3" descr="一張含有 電腦, 模糊 的圖片&#10;&#10;自動產生的描述"/>
          <p:cNvPicPr preferRelativeResize="0"/>
          <p:nvPr/>
        </p:nvPicPr>
        <p:blipFill rotWithShape="1">
          <a:blip r:embed="rId4">
            <a:alphaModFix/>
          </a:blip>
          <a:srcRect l="44033"/>
          <a:stretch/>
        </p:blipFill>
        <p:spPr>
          <a:xfrm>
            <a:off x="5369668" y="0"/>
            <a:ext cx="681331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3" descr="一張含有 文字, 盤, 餐具, 美工圖案 的圖片&#10;&#10;自動產生的描述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704" y="1514093"/>
            <a:ext cx="4204242" cy="4061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65506" y="2070100"/>
            <a:ext cx="6223293" cy="356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95782" y="1405763"/>
            <a:ext cx="3037303" cy="3037303"/>
          </a:xfrm>
          <a:prstGeom prst="rect">
            <a:avLst/>
          </a:prstGeom>
          <a:noFill/>
          <a:ln>
            <a:noFill/>
          </a:ln>
          <a:effectLst>
            <a:outerShdw blurRad="241300" dist="228600" dir="5400000" algn="t" rotWithShape="0">
              <a:srgbClr val="000000">
                <a:alpha val="26666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1210733" y="365125"/>
            <a:ext cx="97705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4400"/>
              <a:buFont typeface="Arial"/>
              <a:buNone/>
            </a:pPr>
            <a:r>
              <a:rPr lang="en-TW" dirty="0"/>
              <a:t>45</a:t>
            </a:r>
            <a:r>
              <a:rPr lang="en-TW" dirty="0" smtClean="0"/>
              <a:t>万ダウンロード</a:t>
            </a:r>
            <a:r>
              <a:rPr lang="ja-JP" altLang="en-US" dirty="0" smtClean="0"/>
              <a:t>突破</a:t>
            </a:r>
            <a:r>
              <a:rPr lang="en-TW" dirty="0" smtClean="0"/>
              <a:t>！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ja-JP" altLang="en-US" dirty="0" smtClean="0"/>
              <a:t>今すぐダウンロードしましょう</a:t>
            </a:r>
            <a:endParaRPr dirty="0">
              <a:sym typeface="Arial"/>
            </a:endParaRPr>
          </a:p>
        </p:txBody>
      </p:sp>
      <p:sp>
        <p:nvSpPr>
          <p:cNvPr id="35" name="Google Shape;35;p7"/>
          <p:cNvSpPr txBox="1"/>
          <p:nvPr/>
        </p:nvSpPr>
        <p:spPr>
          <a:xfrm>
            <a:off x="3581428" y="1727300"/>
            <a:ext cx="4724372" cy="612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TW" sz="2800" dirty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Redditからの実際のコメント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Google Shape;36;p7"/>
          <p:cNvSpPr/>
          <p:nvPr/>
        </p:nvSpPr>
        <p:spPr>
          <a:xfrm>
            <a:off x="2589226" y="2376135"/>
            <a:ext cx="3370355" cy="1123338"/>
          </a:xfrm>
          <a:prstGeom prst="wedgeRoundRectCallout">
            <a:avLst>
              <a:gd name="adj1" fmla="val -62264"/>
              <a:gd name="adj2" fmla="val -764"/>
              <a:gd name="adj3" fmla="val 16667"/>
            </a:avLst>
          </a:prstGeom>
          <a:gradFill>
            <a:gsLst>
              <a:gs pos="0">
                <a:srgbClr val="3BD1BC"/>
              </a:gs>
              <a:gs pos="100000">
                <a:srgbClr val="6899F2"/>
              </a:gs>
            </a:gsLst>
            <a:lin ang="3600000" scaled="0"/>
          </a:gradFill>
          <a:ln>
            <a:noFill/>
          </a:ln>
          <a:effectLst>
            <a:outerShdw blurRad="254000" dist="177800" dir="7800000" algn="tr" rotWithShape="0">
              <a:srgbClr val="625C87">
                <a:alpha val="53725"/>
              </a:srgbClr>
            </a:outerShdw>
          </a:effectLst>
        </p:spPr>
        <p:txBody>
          <a:bodyPr spcFirstLastPara="1" wrap="square" lIns="181425" tIns="45700" rIns="181425" bIns="457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TW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一般的に、QmailAgentは実際にはかなり優れています。</a:t>
            </a:r>
            <a:r>
              <a:rPr lang="en-TW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モバイル版とウェブ版の両方</a:t>
            </a:r>
            <a:r>
              <a:rPr lang="ja-JP" altLang="en-US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とも</a:t>
            </a:r>
            <a:r>
              <a:rPr lang="en-TW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Google Shape;37;p7"/>
          <p:cNvSpPr/>
          <p:nvPr/>
        </p:nvSpPr>
        <p:spPr>
          <a:xfrm>
            <a:off x="2589227" y="3627885"/>
            <a:ext cx="3359186" cy="2000558"/>
          </a:xfrm>
          <a:prstGeom prst="wedgeRoundRectCallout">
            <a:avLst>
              <a:gd name="adj1" fmla="val -60946"/>
              <a:gd name="adj2" fmla="val -29684"/>
              <a:gd name="adj3" fmla="val 16667"/>
            </a:avLst>
          </a:prstGeom>
          <a:gradFill>
            <a:gsLst>
              <a:gs pos="0">
                <a:srgbClr val="3BD1BC"/>
              </a:gs>
              <a:gs pos="100000">
                <a:srgbClr val="6899F2"/>
              </a:gs>
            </a:gsLst>
            <a:lin ang="3600000" scaled="0"/>
          </a:gradFill>
          <a:ln>
            <a:noFill/>
          </a:ln>
          <a:effectLst>
            <a:outerShdw blurRad="254000" dist="177800" dir="7800000" algn="tr" rotWithShape="0">
              <a:srgbClr val="625C87">
                <a:alpha val="53725"/>
              </a:srgbClr>
            </a:outerShdw>
          </a:effectLst>
        </p:spPr>
        <p:txBody>
          <a:bodyPr spcFirstLastPara="1" wrap="square" lIns="181425" tIns="45700" rIns="181425" bIns="457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しっかり検索でき</a:t>
            </a:r>
            <a:r>
              <a:rPr lang="en-TW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ます</a:t>
            </a:r>
            <a:r>
              <a:rPr lang="en-TW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r>
              <a:rPr lang="en-TW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添付ファイルを正</a:t>
            </a:r>
            <a:r>
              <a:rPr lang="ja-JP" altLang="en-US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しく</a:t>
            </a:r>
            <a:r>
              <a:rPr lang="en-TW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検出し</a:t>
            </a:r>
            <a:r>
              <a:rPr lang="en-TW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TW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メールタイトルの下のボタンとしてメールリストに表示</a:t>
            </a:r>
            <a:r>
              <a:rPr lang="ja-JP" altLang="en-US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される</a:t>
            </a:r>
            <a:r>
              <a:rPr lang="en-TW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ため</a:t>
            </a:r>
            <a:r>
              <a:rPr lang="en-TW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TW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簡単に気付くことができ</a:t>
            </a:r>
            <a:r>
              <a:rPr lang="ja-JP" altLang="en-US" dirty="0" err="1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TW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添付された</a:t>
            </a:r>
            <a:r>
              <a:rPr lang="en-TW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PDFを簡単に確認できます。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Google Shape;38;p7"/>
          <p:cNvSpPr/>
          <p:nvPr/>
        </p:nvSpPr>
        <p:spPr>
          <a:xfrm>
            <a:off x="6259631" y="2376134"/>
            <a:ext cx="3184444" cy="1325563"/>
          </a:xfrm>
          <a:prstGeom prst="wedgeRoundRectCallout">
            <a:avLst>
              <a:gd name="adj1" fmla="val 59264"/>
              <a:gd name="adj2" fmla="val -5792"/>
              <a:gd name="adj3" fmla="val 16667"/>
            </a:avLst>
          </a:prstGeom>
          <a:gradFill>
            <a:gsLst>
              <a:gs pos="0">
                <a:srgbClr val="B08EEA"/>
              </a:gs>
              <a:gs pos="100000">
                <a:srgbClr val="6899F2"/>
              </a:gs>
            </a:gsLst>
            <a:lin ang="3600000" scaled="0"/>
          </a:gradFill>
          <a:ln>
            <a:noFill/>
          </a:ln>
          <a:effectLst>
            <a:outerShdw blurRad="254000" dist="177800" dir="7800000" algn="tr" rotWithShape="0">
              <a:srgbClr val="625C87">
                <a:alpha val="53725"/>
              </a:srgbClr>
            </a:outerShdw>
          </a:effectLst>
        </p:spPr>
        <p:txBody>
          <a:bodyPr spcFirstLastPara="1" wrap="square" lIns="181425" tIns="45700" rIns="181425" bIns="457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TW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GmailでIMAP</a:t>
            </a:r>
            <a:r>
              <a:rPr lang="en-TW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を使用していますが</a:t>
            </a:r>
            <a:r>
              <a:rPr lang="en-TW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、IMAP</a:t>
            </a:r>
            <a:r>
              <a:rPr lang="en-TW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フォルダと設定はすべて</a:t>
            </a:r>
            <a:r>
              <a:rPr lang="ja-JP" altLang="en-US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揃っており、</a:t>
            </a:r>
            <a:r>
              <a:rPr lang="en-TW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何かが足りない</a:t>
            </a:r>
            <a:r>
              <a:rPr lang="ja-JP" altLang="en-US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ということはあり</a:t>
            </a:r>
            <a:r>
              <a:rPr lang="en-TW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ません</a:t>
            </a:r>
            <a:r>
              <a:rPr lang="en-TW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Google Shape;39;p7"/>
          <p:cNvSpPr/>
          <p:nvPr/>
        </p:nvSpPr>
        <p:spPr>
          <a:xfrm>
            <a:off x="6259631" y="3841001"/>
            <a:ext cx="3184444" cy="696124"/>
          </a:xfrm>
          <a:prstGeom prst="wedgeRoundRectCallout">
            <a:avLst>
              <a:gd name="adj1" fmla="val 61418"/>
              <a:gd name="adj2" fmla="val -25516"/>
              <a:gd name="adj3" fmla="val 16667"/>
            </a:avLst>
          </a:prstGeom>
          <a:gradFill>
            <a:gsLst>
              <a:gs pos="0">
                <a:srgbClr val="B08EEA"/>
              </a:gs>
              <a:gs pos="100000">
                <a:srgbClr val="6899F2"/>
              </a:gs>
            </a:gsLst>
            <a:lin ang="3600000" scaled="0"/>
          </a:gradFill>
          <a:ln>
            <a:noFill/>
          </a:ln>
          <a:effectLst>
            <a:outerShdw blurRad="254000" dist="177800" dir="7800000" algn="tr" rotWithShape="0">
              <a:srgbClr val="625C87">
                <a:alpha val="53725"/>
              </a:srgbClr>
            </a:outerShdw>
          </a:effectLst>
        </p:spPr>
        <p:txBody>
          <a:bodyPr spcFirstLastPara="1" wrap="square" lIns="181425" tIns="45700" rIns="181425" bIns="457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TW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QContacts</a:t>
            </a:r>
            <a:r>
              <a:rPr lang="en-TW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とうまく統合</a:t>
            </a:r>
            <a:r>
              <a:rPr lang="ja-JP" altLang="en-US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でき</a:t>
            </a:r>
            <a:r>
              <a:rPr lang="en-TW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ます</a:t>
            </a:r>
            <a:r>
              <a:rPr lang="en-TW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Google Shape;40;p7"/>
          <p:cNvSpPr/>
          <p:nvPr/>
        </p:nvSpPr>
        <p:spPr>
          <a:xfrm>
            <a:off x="6259630" y="4676429"/>
            <a:ext cx="3184445" cy="1422530"/>
          </a:xfrm>
          <a:prstGeom prst="wedgeRoundRectCallout">
            <a:avLst>
              <a:gd name="adj1" fmla="val 58069"/>
              <a:gd name="adj2" fmla="val -8681"/>
              <a:gd name="adj3" fmla="val 16667"/>
            </a:avLst>
          </a:prstGeom>
          <a:gradFill>
            <a:gsLst>
              <a:gs pos="0">
                <a:srgbClr val="B08EEA"/>
              </a:gs>
              <a:gs pos="100000">
                <a:srgbClr val="6899F2"/>
              </a:gs>
            </a:gsLst>
            <a:lin ang="3600000" scaled="0"/>
          </a:gradFill>
          <a:ln>
            <a:noFill/>
          </a:ln>
          <a:effectLst>
            <a:outerShdw blurRad="254000" dist="177800" dir="7800000" algn="tr" rotWithShape="0">
              <a:srgbClr val="625C87">
                <a:alpha val="53725"/>
              </a:srgbClr>
            </a:outerShdw>
          </a:effectLst>
        </p:spPr>
        <p:txBody>
          <a:bodyPr spcFirstLastPara="1" wrap="square" lIns="181425" tIns="45700" rIns="181425" bIns="457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TW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QmailAgentをダウンロードしました。すべてを同期するには時間がかかりますが</a:t>
            </a:r>
            <a:r>
              <a:rPr lang="en-TW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一度</a:t>
            </a:r>
            <a:r>
              <a:rPr lang="en-TW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同期が完了すると、</a:t>
            </a:r>
            <a:r>
              <a:rPr lang="ja-JP" altLang="en-US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とても</a:t>
            </a:r>
            <a:r>
              <a:rPr lang="en-TW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良い</a:t>
            </a:r>
            <a:r>
              <a:rPr lang="ja-JP" altLang="en-US" dirty="0" err="1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です</a:t>
            </a:r>
            <a:r>
              <a:rPr lang="en-TW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1" name="Google Shape;4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9464" y="2348328"/>
            <a:ext cx="799531" cy="814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9464" y="3683792"/>
            <a:ext cx="799531" cy="814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1176" y="2348328"/>
            <a:ext cx="733939" cy="81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1176" y="3593251"/>
            <a:ext cx="733939" cy="81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1176" y="4723912"/>
            <a:ext cx="733939" cy="817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1403569" y="550096"/>
            <a:ext cx="9411596" cy="1670867"/>
          </a:xfrm>
          <a:prstGeom prst="roundRect">
            <a:avLst>
              <a:gd name="adj" fmla="val 10741"/>
            </a:avLst>
          </a:prstGeom>
          <a:gradFill>
            <a:gsLst>
              <a:gs pos="0">
                <a:srgbClr val="F1F3F6"/>
              </a:gs>
              <a:gs pos="3000">
                <a:srgbClr val="F1F3F6"/>
              </a:gs>
              <a:gs pos="68000">
                <a:schemeClr val="lt1"/>
              </a:gs>
              <a:gs pos="100000">
                <a:schemeClr val="lt1"/>
              </a:gs>
            </a:gsLst>
            <a:lin ang="18000000" scaled="0"/>
          </a:gradFill>
          <a:ln>
            <a:noFill/>
          </a:ln>
          <a:effectLst>
            <a:outerShdw blurRad="406400" dist="304800" dir="8100000" sx="94000" sy="94000" algn="tr" rotWithShape="0">
              <a:srgbClr val="3F4169">
                <a:alpha val="6392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52" name="Google Shape;52;p8"/>
          <p:cNvSpPr txBox="1"/>
          <p:nvPr/>
        </p:nvSpPr>
        <p:spPr>
          <a:xfrm>
            <a:off x="1624156" y="670413"/>
            <a:ext cx="53557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2000" b="1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主流の電子メールサーバー</a:t>
            </a:r>
            <a:r>
              <a:rPr lang="ja-JP" altLang="en-US" sz="2000" b="1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に対応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3" name="Google Shape;5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4088" y="1195588"/>
            <a:ext cx="444916" cy="395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8" descr="Yahoo Mail App | Yahoo Mobi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74697" y="1165786"/>
            <a:ext cx="441266" cy="441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55890" y="1231395"/>
            <a:ext cx="441267" cy="33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8" descr="iCloud Mail - Inbox (49 messages) | Icloud, Iphone, Iphone inf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33724" y="1186689"/>
            <a:ext cx="525066" cy="420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8" descr="QQMail Logo - LogoDix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70237" y="1078995"/>
            <a:ext cx="614847" cy="614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8" descr="Sina.com Careers | Interview, Salaries, and More - Blin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03667" y="983026"/>
            <a:ext cx="806784" cy="80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8" descr="mail.163.com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10955" y="1231187"/>
            <a:ext cx="1201310" cy="27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8" descr="mail.126.com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16719" y="1231187"/>
            <a:ext cx="1201310" cy="27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8" descr="mail.yeah.net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810451" y="1257388"/>
            <a:ext cx="1201310" cy="2793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 txBox="1"/>
          <p:nvPr/>
        </p:nvSpPr>
        <p:spPr>
          <a:xfrm>
            <a:off x="9651772" y="1186689"/>
            <a:ext cx="8067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1800" b="1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IMAP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3" name="Google Shape;63;p8"/>
          <p:cNvSpPr/>
          <p:nvPr/>
        </p:nvSpPr>
        <p:spPr>
          <a:xfrm rot="10800000">
            <a:off x="1849815" y="1836111"/>
            <a:ext cx="8965350" cy="1042592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CA2516"/>
              </a:gs>
              <a:gs pos="6000">
                <a:srgbClr val="CA2516"/>
              </a:gs>
              <a:gs pos="62000">
                <a:srgbClr val="F75547"/>
              </a:gs>
              <a:gs pos="100000">
                <a:srgbClr val="F75547"/>
              </a:gs>
            </a:gsLst>
            <a:lin ang="18000000" scaled="0"/>
          </a:gradFill>
          <a:ln>
            <a:noFill/>
          </a:ln>
          <a:effectLst>
            <a:outerShdw blurRad="406400" dist="254000" dir="8100000" sx="94000" sy="94000" algn="tr" rotWithShape="0">
              <a:srgbClr val="3F4169">
                <a:alpha val="6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64" name="Google Shape;64;p8"/>
          <p:cNvSpPr txBox="1"/>
          <p:nvPr/>
        </p:nvSpPr>
        <p:spPr>
          <a:xfrm>
            <a:off x="2449788" y="1871409"/>
            <a:ext cx="56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54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2907522" y="2037102"/>
            <a:ext cx="31939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18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主流の電子メールサーバー</a:t>
            </a: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18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＆IMAPアクセス</a:t>
            </a: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" name="Google Shape;66;p8"/>
          <p:cNvSpPr txBox="1"/>
          <p:nvPr/>
        </p:nvSpPr>
        <p:spPr>
          <a:xfrm>
            <a:off x="5953539" y="1871409"/>
            <a:ext cx="110199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54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6922602" y="2037102"/>
            <a:ext cx="20313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18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メールの機能</a:t>
            </a: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18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管理</a:t>
            </a: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8" name="Google Shape;68;p8"/>
          <p:cNvSpPr/>
          <p:nvPr/>
        </p:nvSpPr>
        <p:spPr>
          <a:xfrm>
            <a:off x="601579" y="3220798"/>
            <a:ext cx="4769096" cy="3383201"/>
          </a:xfrm>
          <a:prstGeom prst="roundRect">
            <a:avLst>
              <a:gd name="adj" fmla="val 4193"/>
            </a:avLst>
          </a:prstGeom>
          <a:gradFill>
            <a:gsLst>
              <a:gs pos="0">
                <a:srgbClr val="BEA1D6"/>
              </a:gs>
              <a:gs pos="6000">
                <a:srgbClr val="BEA1D6"/>
              </a:gs>
              <a:gs pos="75000">
                <a:srgbClr val="CFB0B6"/>
              </a:gs>
              <a:gs pos="100000">
                <a:srgbClr val="CFB0B6"/>
              </a:gs>
            </a:gsLst>
            <a:lin ang="18000000" scaled="0"/>
          </a:gradFill>
          <a:ln>
            <a:noFill/>
          </a:ln>
          <a:effectLst>
            <a:outerShdw blurRad="406400" dist="304800" dir="8100000" sx="94000" sy="94000" algn="tr" rotWithShape="0">
              <a:srgbClr val="3F4169">
                <a:alpha val="6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69" name="Google Shape;69;p8"/>
          <p:cNvSpPr txBox="1"/>
          <p:nvPr/>
        </p:nvSpPr>
        <p:spPr>
          <a:xfrm>
            <a:off x="846220" y="3353147"/>
            <a:ext cx="29223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2000" b="1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メール管理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" name="Google Shape;70;p8"/>
          <p:cNvSpPr/>
          <p:nvPr/>
        </p:nvSpPr>
        <p:spPr>
          <a:xfrm>
            <a:off x="4272750" y="3963531"/>
            <a:ext cx="2922374" cy="2707630"/>
          </a:xfrm>
          <a:prstGeom prst="roundRect">
            <a:avLst>
              <a:gd name="adj" fmla="val 4193"/>
            </a:avLst>
          </a:prstGeom>
          <a:gradFill>
            <a:gsLst>
              <a:gs pos="0">
                <a:srgbClr val="A0AEDB"/>
              </a:gs>
              <a:gs pos="6000">
                <a:srgbClr val="A0AEDB"/>
              </a:gs>
              <a:gs pos="66000">
                <a:srgbClr val="A2C7EC"/>
              </a:gs>
              <a:gs pos="100000">
                <a:srgbClr val="A2C7EC"/>
              </a:gs>
            </a:gsLst>
            <a:lin ang="18000000" scaled="0"/>
          </a:gradFill>
          <a:ln>
            <a:noFill/>
          </a:ln>
          <a:effectLst>
            <a:outerShdw blurRad="406400" dist="304800" dir="8100000" sx="94000" sy="94000" algn="tr" rotWithShape="0">
              <a:srgbClr val="3F4169">
                <a:alpha val="6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71" name="Google Shape;71;p8"/>
          <p:cNvSpPr txBox="1"/>
          <p:nvPr/>
        </p:nvSpPr>
        <p:spPr>
          <a:xfrm>
            <a:off x="4501921" y="4259520"/>
            <a:ext cx="24779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2000" b="1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プレビューと検索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2" name="Google Shape;72;p8"/>
          <p:cNvSpPr/>
          <p:nvPr/>
        </p:nvSpPr>
        <p:spPr>
          <a:xfrm>
            <a:off x="6922602" y="3104014"/>
            <a:ext cx="4423178" cy="3127938"/>
          </a:xfrm>
          <a:prstGeom prst="roundRect">
            <a:avLst>
              <a:gd name="adj" fmla="val 4193"/>
            </a:avLst>
          </a:prstGeom>
          <a:gradFill>
            <a:gsLst>
              <a:gs pos="0">
                <a:srgbClr val="B7AED5"/>
              </a:gs>
              <a:gs pos="6000">
                <a:srgbClr val="B7AED5"/>
              </a:gs>
              <a:gs pos="62000">
                <a:srgbClr val="CED1D8"/>
              </a:gs>
              <a:gs pos="100000">
                <a:srgbClr val="CED1D8"/>
              </a:gs>
            </a:gsLst>
            <a:lin ang="18000000" scaled="0"/>
          </a:gradFill>
          <a:ln>
            <a:noFill/>
          </a:ln>
          <a:effectLst>
            <a:outerShdw blurRad="406400" dist="304800" dir="8100000" sx="94000" sy="94000" algn="tr" rotWithShape="0">
              <a:srgbClr val="3F4169">
                <a:alpha val="6392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7257119" y="3265568"/>
            <a:ext cx="28211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2000" b="1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データセキュリティ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4" name="Google Shape;74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73905" y="1632513"/>
            <a:ext cx="1480463" cy="1480463"/>
          </a:xfrm>
          <a:prstGeom prst="roundRect">
            <a:avLst>
              <a:gd name="adj" fmla="val 20359"/>
            </a:avLst>
          </a:prstGeom>
          <a:gradFill>
            <a:gsLst>
              <a:gs pos="0">
                <a:srgbClr val="B08EEA"/>
              </a:gs>
              <a:gs pos="100000">
                <a:srgbClr val="6899F2"/>
              </a:gs>
            </a:gsLst>
            <a:lin ang="3600000" scaled="0"/>
          </a:gradFill>
          <a:ln>
            <a:noFill/>
          </a:ln>
          <a:effectLst>
            <a:outerShdw blurRad="254000" dist="177800" dir="7800000" algn="tr" rotWithShape="0">
              <a:srgbClr val="625C87">
                <a:alpha val="53725"/>
              </a:srgbClr>
            </a:outerShdw>
          </a:effectLst>
        </p:spPr>
      </p:pic>
      <p:sp>
        <p:nvSpPr>
          <p:cNvPr id="75" name="Google Shape;75;p8"/>
          <p:cNvSpPr/>
          <p:nvPr/>
        </p:nvSpPr>
        <p:spPr>
          <a:xfrm>
            <a:off x="877474" y="3837595"/>
            <a:ext cx="3425271" cy="263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9999" marR="0" lvl="0" indent="-1799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Arial"/>
              <a:buChar char="•"/>
            </a:pPr>
            <a:r>
              <a:rPr lang="en-TW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複数のメールアカウント</a:t>
            </a:r>
            <a:r>
              <a:rPr lang="ja-JP" altLang="en-US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TW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管理</a:t>
            </a:r>
            <a:endParaRPr dirty="0">
              <a:solidFill>
                <a:srgbClr val="323F4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9999" marR="0" lvl="0" indent="-1799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Arial"/>
              <a:buChar char="•"/>
            </a:pPr>
            <a:r>
              <a:rPr lang="ja-JP" altLang="en-US" dirty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アドレス帳</a:t>
            </a:r>
            <a:r>
              <a:rPr lang="en-TW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の管理</a:t>
            </a:r>
            <a:endParaRPr dirty="0">
              <a:solidFill>
                <a:srgbClr val="323F4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9999" marR="0" lvl="0" indent="-1799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Arial"/>
              <a:buChar char="•"/>
            </a:pPr>
            <a:r>
              <a:rPr lang="en-TW" dirty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メールの送受信</a:t>
            </a:r>
            <a:endParaRPr dirty="0">
              <a:solidFill>
                <a:srgbClr val="323F4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9999" marR="0" lvl="0" indent="-1799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Arial"/>
              <a:buChar char="•"/>
            </a:pPr>
            <a:r>
              <a:rPr lang="en-TW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共有リンク</a:t>
            </a:r>
            <a:r>
              <a:rPr lang="ja-JP" altLang="en-US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r>
              <a:rPr lang="en-TW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大きなサイズのファイルを送信</a:t>
            </a:r>
            <a:endParaRPr dirty="0">
              <a:solidFill>
                <a:srgbClr val="323F4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9999" marR="0" lvl="0" indent="-1799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Arial"/>
              <a:buChar char="•"/>
            </a:pPr>
            <a:r>
              <a:rPr lang="en-TW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自動ダウンロード</a:t>
            </a:r>
            <a:r>
              <a:rPr lang="ja-JP" altLang="en-US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TW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頻度</a:t>
            </a:r>
            <a:endParaRPr dirty="0">
              <a:solidFill>
                <a:srgbClr val="323F4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9999" marR="0" lvl="0" indent="-1799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Arial"/>
              <a:buChar char="•"/>
            </a:pPr>
            <a:r>
              <a:rPr lang="en-TW" dirty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プッシュ通知</a:t>
            </a:r>
            <a:endParaRPr dirty="0">
              <a:solidFill>
                <a:srgbClr val="323F4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9999" marR="0" lvl="0" indent="-1799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Arial"/>
              <a:buChar char="•"/>
            </a:pPr>
            <a:r>
              <a:rPr lang="ja-JP" altLang="en-US" dirty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返信</a:t>
            </a:r>
            <a:r>
              <a:rPr lang="ja-JP" altLang="en-US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定型文</a:t>
            </a:r>
            <a:endParaRPr dirty="0">
              <a:solidFill>
                <a:srgbClr val="323F4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0000" marR="0" lvl="0" indent="-180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Arial"/>
              <a:buChar char="•"/>
            </a:pPr>
            <a:r>
              <a:rPr lang="en-TW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メールを別のメールボックスに複製</a:t>
            </a:r>
            <a:endParaRPr dirty="0">
              <a:solidFill>
                <a:srgbClr val="323F4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6" name="Google Shape;76;p8"/>
          <p:cNvSpPr/>
          <p:nvPr/>
        </p:nvSpPr>
        <p:spPr>
          <a:xfrm>
            <a:off x="4423425" y="4664138"/>
            <a:ext cx="2677111" cy="166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9999" marR="0" lvl="0" indent="-1799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Arial"/>
              <a:buChar char="•"/>
            </a:pPr>
            <a:r>
              <a:rPr lang="en-TW" dirty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プレビューペイン</a:t>
            </a:r>
            <a:endParaRPr dirty="0">
              <a:solidFill>
                <a:srgbClr val="323F4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9999" marR="0" lvl="0" indent="-1799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Arial"/>
              <a:buChar char="•"/>
            </a:pPr>
            <a:r>
              <a:rPr lang="en-TW" dirty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キーワード検索</a:t>
            </a:r>
            <a:endParaRPr dirty="0">
              <a:solidFill>
                <a:srgbClr val="323F4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9999" marR="0" lvl="0" indent="-1799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Arial"/>
              <a:buChar char="•"/>
            </a:pPr>
            <a:r>
              <a:rPr lang="en-TW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フィルタ</a:t>
            </a:r>
            <a:r>
              <a:rPr lang="ja-JP" altLang="en-US" dirty="0" err="1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lang="en-TW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検索</a:t>
            </a:r>
            <a:endParaRPr dirty="0">
              <a:solidFill>
                <a:srgbClr val="323F4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0000" marR="0" lvl="0" indent="-180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Arial"/>
              <a:buChar char="•"/>
            </a:pPr>
            <a:r>
              <a:rPr lang="en-TW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メールと添付ファイルのコンテンツ検索</a:t>
            </a:r>
            <a:endParaRPr dirty="0">
              <a:solidFill>
                <a:srgbClr val="323F4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7" name="Google Shape;77;p8"/>
          <p:cNvSpPr/>
          <p:nvPr/>
        </p:nvSpPr>
        <p:spPr>
          <a:xfrm>
            <a:off x="7154662" y="3665678"/>
            <a:ext cx="4076555" cy="235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9999" marR="0" lvl="0" indent="-17999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Arial"/>
              <a:buChar char="•"/>
            </a:pPr>
            <a:r>
              <a:rPr lang="en-TW" dirty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すべてのメールと添付ファイルをNAS</a:t>
            </a:r>
            <a:r>
              <a:rPr lang="en-TW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にバックアップ</a:t>
            </a:r>
            <a:endParaRPr dirty="0">
              <a:solidFill>
                <a:srgbClr val="323F4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9999" marR="0" lvl="0" indent="-17999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Arial"/>
              <a:buChar char="•"/>
            </a:pPr>
            <a:r>
              <a:rPr lang="en-TW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メールサーバーにデータを復元</a:t>
            </a:r>
            <a:endParaRPr dirty="0">
              <a:solidFill>
                <a:srgbClr val="323F4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9999" marR="0" lvl="0" indent="-17999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Arial"/>
              <a:buChar char="•"/>
            </a:pPr>
            <a:r>
              <a:rPr lang="en-TW" dirty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バックアップメールの暗号化</a:t>
            </a:r>
            <a:endParaRPr dirty="0">
              <a:solidFill>
                <a:srgbClr val="323F4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9999" marR="0" lvl="0" indent="-17999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Arial"/>
              <a:buChar char="•"/>
            </a:pPr>
            <a:r>
              <a:rPr lang="en-TW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管理者</a:t>
            </a:r>
            <a:r>
              <a:rPr lang="en-US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TW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–</a:t>
            </a:r>
            <a:r>
              <a:rPr lang="en-US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メールの</a:t>
            </a:r>
            <a:r>
              <a:rPr lang="en-TW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セカンダリバックアップと設定</a:t>
            </a:r>
            <a:endParaRPr dirty="0">
              <a:solidFill>
                <a:srgbClr val="323F4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9999" marR="0" lvl="0" indent="-17999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Arial"/>
              <a:buChar char="•"/>
            </a:pPr>
            <a:r>
              <a:rPr lang="en-TW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管理者</a:t>
            </a:r>
            <a:r>
              <a:rPr lang="en-US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TW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–</a:t>
            </a:r>
            <a:r>
              <a:rPr lang="en-US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TW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メールと設定を復元する</a:t>
            </a:r>
            <a:endParaRPr dirty="0">
              <a:solidFill>
                <a:srgbClr val="323F4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0000" marR="0" lvl="0" indent="-1800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323F4F"/>
              </a:buClr>
              <a:buSzPts val="1400"/>
              <a:buFont typeface="Arial"/>
              <a:buChar char="•"/>
            </a:pPr>
            <a:r>
              <a:rPr lang="en-TW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管理者</a:t>
            </a:r>
            <a:r>
              <a:rPr lang="en-US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TW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–</a:t>
            </a:r>
            <a:r>
              <a:rPr lang="en-US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TW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メールを別のメールボックスに復元</a:t>
            </a:r>
            <a:endParaRPr dirty="0">
              <a:solidFill>
                <a:srgbClr val="323F4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/>
          <p:nvPr/>
        </p:nvSpPr>
        <p:spPr>
          <a:xfrm>
            <a:off x="1210733" y="2287418"/>
            <a:ext cx="4665258" cy="264512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0AEDB"/>
              </a:gs>
              <a:gs pos="6000">
                <a:srgbClr val="A0AEDB"/>
              </a:gs>
              <a:gs pos="66000">
                <a:srgbClr val="A2C7EC"/>
              </a:gs>
              <a:gs pos="100000">
                <a:srgbClr val="A2C7EC"/>
              </a:gs>
            </a:gsLst>
            <a:lin ang="18000000" scaled="0"/>
          </a:gradFill>
          <a:ln>
            <a:noFill/>
          </a:ln>
          <a:effectLst>
            <a:outerShdw blurRad="406400" dist="558800" dir="8100000" sx="94000" sy="94000" algn="tr" rotWithShape="0">
              <a:srgbClr val="3F4169">
                <a:alpha val="6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83" name="Google Shape;83;p9"/>
          <p:cNvSpPr/>
          <p:nvPr/>
        </p:nvSpPr>
        <p:spPr>
          <a:xfrm>
            <a:off x="6259986" y="2287418"/>
            <a:ext cx="4665258" cy="264512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EA1D6"/>
              </a:gs>
              <a:gs pos="6000">
                <a:srgbClr val="BEA1D6"/>
              </a:gs>
              <a:gs pos="75000">
                <a:srgbClr val="CFB0B6"/>
              </a:gs>
              <a:gs pos="100000">
                <a:srgbClr val="CFB0B6"/>
              </a:gs>
            </a:gsLst>
            <a:lin ang="18000000" scaled="0"/>
          </a:gradFill>
          <a:ln>
            <a:noFill/>
          </a:ln>
          <a:effectLst>
            <a:outerShdw blurRad="406400" dist="558800" dir="8100000" sx="94000" sy="94000" algn="tr" rotWithShape="0">
              <a:srgbClr val="3F4169">
                <a:alpha val="6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210733" y="365125"/>
            <a:ext cx="97705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4400"/>
              <a:buFont typeface="Arial"/>
              <a:buNone/>
            </a:pPr>
            <a:r>
              <a:rPr lang="en-TW" dirty="0"/>
              <a:t>QmailAgent 3.1</a:t>
            </a:r>
            <a:endParaRPr dirty="0"/>
          </a:p>
        </p:txBody>
      </p:sp>
      <p:sp>
        <p:nvSpPr>
          <p:cNvPr id="85" name="Google Shape;85;p9"/>
          <p:cNvSpPr/>
          <p:nvPr/>
        </p:nvSpPr>
        <p:spPr>
          <a:xfrm>
            <a:off x="1620883" y="2842641"/>
            <a:ext cx="3957004" cy="148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TW" sz="2800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メールボックス間で</a:t>
            </a:r>
            <a:r>
              <a:rPr lang="en-US" sz="2800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sz="2800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TW" sz="2800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メールを簡単に移行</a:t>
            </a:r>
            <a:endParaRPr sz="2800" dirty="0">
              <a:solidFill>
                <a:srgbClr val="323F4F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86" name="Google Shape;86;p9"/>
          <p:cNvSpPr/>
          <p:nvPr/>
        </p:nvSpPr>
        <p:spPr>
          <a:xfrm>
            <a:off x="5895919" y="2842641"/>
            <a:ext cx="5414809" cy="148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TW" sz="2800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メールサーバーを変更し</a:t>
            </a:r>
            <a:r>
              <a:rPr lang="ja-JP" altLang="en-US" sz="2800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て</a:t>
            </a:r>
            <a:r>
              <a:rPr lang="en-US" altLang="ja-JP" sz="2800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800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800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メールの</a:t>
            </a:r>
            <a:r>
              <a:rPr lang="en-TW" sz="2800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バックアップを保持</a:t>
            </a:r>
            <a:endParaRPr sz="1600" dirty="0">
              <a:solidFill>
                <a:srgbClr val="323F4F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"/>
          <p:cNvSpPr txBox="1">
            <a:spLocks noGrp="1"/>
          </p:cNvSpPr>
          <p:nvPr>
            <p:ph type="title"/>
          </p:nvPr>
        </p:nvSpPr>
        <p:spPr>
          <a:xfrm>
            <a:off x="972197" y="365125"/>
            <a:ext cx="102987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4400"/>
              <a:buFont typeface="Arial"/>
              <a:buNone/>
            </a:pPr>
            <a:r>
              <a:rPr lang="en-TW" dirty="0"/>
              <a:t>メールボックス間でメールを簡単に移行</a:t>
            </a:r>
            <a:endParaRPr dirty="0">
              <a:sym typeface="Arial"/>
            </a:endParaRPr>
          </a:p>
        </p:txBody>
      </p:sp>
      <p:sp>
        <p:nvSpPr>
          <p:cNvPr id="92" name="Google Shape;92;p10"/>
          <p:cNvSpPr txBox="1">
            <a:spLocks noGrp="1"/>
          </p:cNvSpPr>
          <p:nvPr>
            <p:ph type="body" idx="4294967295"/>
          </p:nvPr>
        </p:nvSpPr>
        <p:spPr>
          <a:xfrm>
            <a:off x="1337733" y="2129589"/>
            <a:ext cx="9376650" cy="2598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TW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IT管​​理者は、</a:t>
            </a:r>
            <a:r>
              <a:rPr lang="en-TW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元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社員</a:t>
            </a:r>
            <a:r>
              <a:rPr lang="en-TW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の電子メールを上司に移行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でき</a:t>
            </a:r>
            <a:r>
              <a:rPr lang="en-TW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ます</a:t>
            </a:r>
            <a:r>
              <a:rPr lang="en-TW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28600" lvl="0" indent="-22860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TW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連絡先のメールアドレスを変更するとき、すべてのメールを移行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でき</a:t>
            </a:r>
            <a:r>
              <a:rPr lang="en-TW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ます</a:t>
            </a:r>
            <a:r>
              <a:rPr lang="en-TW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28600" lvl="0" indent="-22860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TW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特定のメールを複製します。</a:t>
            </a:r>
            <a:endParaRPr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660" y="3700678"/>
            <a:ext cx="5475100" cy="2881072"/>
          </a:xfrm>
          <a:prstGeom prst="roundRect">
            <a:avLst>
              <a:gd name="adj" fmla="val 2085"/>
            </a:avLst>
          </a:prstGeom>
          <a:noFill/>
          <a:ln>
            <a:noFill/>
          </a:ln>
          <a:effectLst>
            <a:outerShdw blurRad="342900" dist="139700" dir="8280000" algn="br" rotWithShape="0">
              <a:srgbClr val="000000">
                <a:alpha val="29803"/>
              </a:srgbClr>
            </a:outerShdw>
          </a:effectLst>
        </p:spPr>
      </p:pic>
      <p:pic>
        <p:nvPicPr>
          <p:cNvPr id="98" name="Google Shape;9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7930" y="3705993"/>
            <a:ext cx="5517625" cy="2870441"/>
          </a:xfrm>
          <a:prstGeom prst="roundRect">
            <a:avLst>
              <a:gd name="adj" fmla="val 2085"/>
            </a:avLst>
          </a:prstGeom>
          <a:noFill/>
          <a:ln>
            <a:noFill/>
          </a:ln>
          <a:effectLst>
            <a:outerShdw blurRad="342900" dist="139700" dir="8280000" algn="br" rotWithShape="0">
              <a:srgbClr val="000000">
                <a:alpha val="29803"/>
              </a:srgbClr>
            </a:outerShdw>
          </a:effectLst>
        </p:spPr>
      </p:pic>
      <p:sp>
        <p:nvSpPr>
          <p:cNvPr id="99" name="Google Shape;99;p11"/>
          <p:cNvSpPr txBox="1">
            <a:spLocks noGrp="1"/>
          </p:cNvSpPr>
          <p:nvPr>
            <p:ph type="title"/>
          </p:nvPr>
        </p:nvSpPr>
        <p:spPr>
          <a:xfrm>
            <a:off x="1210733" y="365125"/>
            <a:ext cx="97705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4400"/>
              <a:buFont typeface="Arial"/>
              <a:buNone/>
            </a:pPr>
            <a:r>
              <a:rPr lang="en-TW" dirty="0"/>
              <a:t>メール移行のメリット</a:t>
            </a:r>
            <a:endParaRPr dirty="0"/>
          </a:p>
        </p:txBody>
      </p:sp>
      <p:sp>
        <p:nvSpPr>
          <p:cNvPr id="100" name="Google Shape;100;p11"/>
          <p:cNvSpPr txBox="1">
            <a:spLocks noGrp="1"/>
          </p:cNvSpPr>
          <p:nvPr>
            <p:ph type="body" idx="4294967295"/>
          </p:nvPr>
        </p:nvSpPr>
        <p:spPr>
          <a:xfrm>
            <a:off x="1210732" y="1574874"/>
            <a:ext cx="10398171" cy="181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r>
              <a:rPr lang="en-TW" sz="2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メールの転送と比較して、メールの移行は次のことに役立ちます</a:t>
            </a:r>
            <a:r>
              <a:rPr lang="en-TW" sz="2600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sz="2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lang="en-TW" sz="1900" dirty="0">
                <a:latin typeface="Meiryo UI" panose="020B0604030504040204" pitchFamily="50" charset="-128"/>
                <a:ea typeface="Meiryo UI" panose="020B0604030504040204" pitchFamily="50" charset="-128"/>
              </a:rPr>
              <a:t>元の送信者を保持し、直接返信できるようにします。</a:t>
            </a:r>
            <a:endParaRPr sz="1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lang="en-TW" sz="1900" dirty="0">
                <a:latin typeface="Meiryo UI" panose="020B0604030504040204" pitchFamily="50" charset="-128"/>
                <a:ea typeface="Meiryo UI" panose="020B0604030504040204" pitchFamily="50" charset="-128"/>
              </a:rPr>
              <a:t>元の受信日を保持し、簡単に見つけられるようにします。</a:t>
            </a:r>
            <a:endParaRPr sz="1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lang="en-TW" sz="1900" dirty="0">
                <a:latin typeface="Meiryo UI" panose="020B0604030504040204" pitchFamily="50" charset="-128"/>
                <a:ea typeface="Meiryo UI" panose="020B0604030504040204" pitchFamily="50" charset="-128"/>
              </a:rPr>
              <a:t>レイアウトを変更せずに元のコンテンツを保持します。</a:t>
            </a:r>
            <a:endParaRPr sz="1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1" name="Google Shape;101;p11"/>
          <p:cNvSpPr/>
          <p:nvPr/>
        </p:nvSpPr>
        <p:spPr>
          <a:xfrm>
            <a:off x="8333347" y="2989902"/>
            <a:ext cx="3641769" cy="946676"/>
          </a:xfrm>
          <a:prstGeom prst="wedgeRoundRectCallout">
            <a:avLst>
              <a:gd name="adj1" fmla="val -65410"/>
              <a:gd name="adj2" fmla="val 51398"/>
              <a:gd name="adj3" fmla="val 16667"/>
            </a:avLst>
          </a:prstGeom>
          <a:gradFill>
            <a:gsLst>
              <a:gs pos="0">
                <a:srgbClr val="B08EEA"/>
              </a:gs>
              <a:gs pos="100000">
                <a:srgbClr val="6899F2"/>
              </a:gs>
            </a:gsLst>
            <a:lin ang="3600000" scaled="0"/>
          </a:gradFill>
          <a:ln>
            <a:noFill/>
          </a:ln>
          <a:effectLst>
            <a:outerShdw blurRad="254000" dist="177800" dir="7800000" algn="tr" rotWithShape="0">
              <a:srgbClr val="625C87">
                <a:alpha val="53725"/>
              </a:srgbClr>
            </a:outerShdw>
          </a:effectLst>
        </p:spPr>
        <p:txBody>
          <a:bodyPr spcFirstLastPara="1" wrap="square" lIns="181425" tIns="45700" rIns="181425" bIns="457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TW" sz="16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送信者が変更され</a:t>
            </a:r>
            <a:r>
              <a:rPr lang="ja-JP" altLang="en-US" sz="16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たため、</a:t>
            </a:r>
            <a:r>
              <a:rPr lang="en-TW" sz="16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元の送信者に直接返信することはできません</a:t>
            </a:r>
            <a:r>
              <a:rPr lang="en-TW" sz="16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sz="16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102" name="Google Shape;102;p11"/>
          <p:cNvSpPr/>
          <p:nvPr/>
        </p:nvSpPr>
        <p:spPr>
          <a:xfrm>
            <a:off x="9987418" y="5005207"/>
            <a:ext cx="2058808" cy="633408"/>
          </a:xfrm>
          <a:prstGeom prst="wedgeRoundRectCallout">
            <a:avLst>
              <a:gd name="adj1" fmla="val -72898"/>
              <a:gd name="adj2" fmla="val 29339"/>
              <a:gd name="adj3" fmla="val 16667"/>
            </a:avLst>
          </a:prstGeom>
          <a:gradFill>
            <a:gsLst>
              <a:gs pos="0">
                <a:srgbClr val="B08EEA"/>
              </a:gs>
              <a:gs pos="100000">
                <a:srgbClr val="6899F2"/>
              </a:gs>
            </a:gsLst>
            <a:lin ang="3600000" scaled="0"/>
          </a:gradFill>
          <a:ln>
            <a:noFill/>
          </a:ln>
          <a:effectLst>
            <a:outerShdw blurRad="254000" dist="177800" dir="7800000" algn="tr" rotWithShape="0">
              <a:srgbClr val="625C87">
                <a:alpha val="53725"/>
              </a:srgbClr>
            </a:outerShdw>
          </a:effectLst>
        </p:spPr>
        <p:txBody>
          <a:bodyPr spcFirstLastPara="1" wrap="square" lIns="181425" tIns="45700" rIns="181425" bIns="457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TW" sz="16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レイアウトが</a:t>
            </a:r>
            <a:r>
              <a:rPr lang="en-US" sz="16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sz="16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TW" sz="16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変更されました</a:t>
            </a:r>
            <a:r>
              <a:rPr lang="en-TW" sz="16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sz="16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103" name="Google Shape;103;p11"/>
          <p:cNvSpPr/>
          <p:nvPr/>
        </p:nvSpPr>
        <p:spPr>
          <a:xfrm>
            <a:off x="8333347" y="4152288"/>
            <a:ext cx="2758723" cy="770236"/>
          </a:xfrm>
          <a:prstGeom prst="wedgeRoundRectCallout">
            <a:avLst>
              <a:gd name="adj1" fmla="val -75629"/>
              <a:gd name="adj2" fmla="val -31592"/>
              <a:gd name="adj3" fmla="val 16667"/>
            </a:avLst>
          </a:prstGeom>
          <a:gradFill>
            <a:gsLst>
              <a:gs pos="0">
                <a:srgbClr val="B08EEA"/>
              </a:gs>
              <a:gs pos="100000">
                <a:srgbClr val="6899F2"/>
              </a:gs>
            </a:gsLst>
            <a:lin ang="3600000" scaled="0"/>
          </a:gradFill>
          <a:ln>
            <a:noFill/>
          </a:ln>
          <a:effectLst>
            <a:outerShdw blurRad="254000" dist="177800" dir="7800000" algn="tr" rotWithShape="0">
              <a:srgbClr val="625C87">
                <a:alpha val="53725"/>
              </a:srgbClr>
            </a:outerShdw>
          </a:effectLst>
        </p:spPr>
        <p:txBody>
          <a:bodyPr spcFirstLastPara="1" wrap="square" lIns="181425" tIns="45700" rIns="181425" bIns="457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TW" sz="16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日付が変更されました</a:t>
            </a:r>
            <a:r>
              <a:rPr lang="en-TW" sz="16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r>
              <a:rPr lang="en-US" sz="16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sz="16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TW" sz="16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検索</a:t>
            </a:r>
            <a:r>
              <a:rPr lang="ja-JP" altLang="en-US" sz="16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lang="en-TW" sz="16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難しく</a:t>
            </a:r>
            <a:r>
              <a:rPr lang="ja-JP" altLang="en-US" sz="16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なります</a:t>
            </a:r>
            <a:r>
              <a:rPr lang="en-TW" sz="16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sz="16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104" name="Google Shape;104;p11"/>
          <p:cNvSpPr/>
          <p:nvPr/>
        </p:nvSpPr>
        <p:spPr>
          <a:xfrm>
            <a:off x="114754" y="3286555"/>
            <a:ext cx="812801" cy="77023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A2516"/>
              </a:gs>
              <a:gs pos="6000">
                <a:srgbClr val="CA2516"/>
              </a:gs>
              <a:gs pos="62000">
                <a:srgbClr val="F75547"/>
              </a:gs>
              <a:gs pos="100000">
                <a:srgbClr val="F75547"/>
              </a:gs>
            </a:gsLst>
            <a:lin ang="18000000" scaled="0"/>
          </a:gradFill>
          <a:ln>
            <a:noFill/>
          </a:ln>
          <a:effectLst>
            <a:outerShdw blurRad="304800" dist="203200" dir="8100000" sx="94000" sy="94000" algn="tr" rotWithShape="0">
              <a:srgbClr val="3F4169">
                <a:alpha val="7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105" name="Google Shape;105;p11"/>
          <p:cNvSpPr/>
          <p:nvPr/>
        </p:nvSpPr>
        <p:spPr>
          <a:xfrm>
            <a:off x="5834745" y="3286555"/>
            <a:ext cx="812801" cy="77023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A2516"/>
              </a:gs>
              <a:gs pos="6000">
                <a:srgbClr val="CA2516"/>
              </a:gs>
              <a:gs pos="62000">
                <a:srgbClr val="F75547"/>
              </a:gs>
              <a:gs pos="100000">
                <a:srgbClr val="F75547"/>
              </a:gs>
            </a:gsLst>
            <a:lin ang="18000000" scaled="0"/>
          </a:gradFill>
          <a:ln>
            <a:noFill/>
          </a:ln>
          <a:effectLst>
            <a:outerShdw blurRad="304800" dist="203200" dir="8100000" sx="94000" sy="94000" algn="tr" rotWithShape="0">
              <a:srgbClr val="3F4169">
                <a:alpha val="7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106" name="Google Shape;106;p11"/>
          <p:cNvSpPr/>
          <p:nvPr/>
        </p:nvSpPr>
        <p:spPr>
          <a:xfrm>
            <a:off x="61332" y="3469845"/>
            <a:ext cx="91270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11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オリジナル</a:t>
            </a:r>
            <a:endParaRPr sz="11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11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</a:t>
            </a:r>
            <a:endParaRPr sz="11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7" name="Google Shape;107;p11"/>
          <p:cNvSpPr/>
          <p:nvPr/>
        </p:nvSpPr>
        <p:spPr>
          <a:xfrm>
            <a:off x="5752645" y="3469845"/>
            <a:ext cx="100596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11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転送</a:t>
            </a:r>
            <a:r>
              <a:rPr lang="ja-JP" altLang="en-US" sz="11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された</a:t>
            </a:r>
            <a:endParaRPr sz="11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11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</a:t>
            </a:r>
            <a:endParaRPr sz="11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/>
          <p:nvPr/>
        </p:nvSpPr>
        <p:spPr>
          <a:xfrm>
            <a:off x="2482987" y="2381284"/>
            <a:ext cx="1836114" cy="182592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7AED5"/>
              </a:gs>
              <a:gs pos="6000">
                <a:srgbClr val="B7AED5"/>
              </a:gs>
              <a:gs pos="62000">
                <a:srgbClr val="CED1D8"/>
              </a:gs>
              <a:gs pos="100000">
                <a:srgbClr val="CED1D8"/>
              </a:gs>
            </a:gsLst>
            <a:lin ang="18000000" scaled="0"/>
          </a:gradFill>
          <a:ln>
            <a:noFill/>
          </a:ln>
          <a:effectLst>
            <a:outerShdw blurRad="406400" dist="304800" dir="8100000" sx="94000" sy="94000" algn="tr" rotWithShape="0">
              <a:srgbClr val="3F4169">
                <a:alpha val="6392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113" name="Google Shape;113;p12"/>
          <p:cNvSpPr/>
          <p:nvPr/>
        </p:nvSpPr>
        <p:spPr>
          <a:xfrm>
            <a:off x="5177943" y="2381284"/>
            <a:ext cx="1836114" cy="182592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0AEDB"/>
              </a:gs>
              <a:gs pos="6000">
                <a:srgbClr val="A0AEDB"/>
              </a:gs>
              <a:gs pos="66000">
                <a:srgbClr val="A2C7EC"/>
              </a:gs>
              <a:gs pos="100000">
                <a:srgbClr val="A2C7EC"/>
              </a:gs>
            </a:gsLst>
            <a:lin ang="18000000" scaled="0"/>
          </a:gradFill>
          <a:ln>
            <a:noFill/>
          </a:ln>
          <a:effectLst>
            <a:outerShdw blurRad="406400" dist="304800" dir="8100000" sx="94000" sy="94000" algn="tr" rotWithShape="0">
              <a:srgbClr val="3F4169">
                <a:alpha val="6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114" name="Google Shape;114;p12"/>
          <p:cNvSpPr/>
          <p:nvPr/>
        </p:nvSpPr>
        <p:spPr>
          <a:xfrm>
            <a:off x="7872899" y="2387737"/>
            <a:ext cx="1836114" cy="182592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EA1D6"/>
              </a:gs>
              <a:gs pos="6000">
                <a:srgbClr val="BEA1D6"/>
              </a:gs>
              <a:gs pos="75000">
                <a:srgbClr val="CFB0B6"/>
              </a:gs>
              <a:gs pos="100000">
                <a:srgbClr val="CFB0B6"/>
              </a:gs>
            </a:gsLst>
            <a:lin ang="18000000" scaled="0"/>
          </a:gradFill>
          <a:ln>
            <a:noFill/>
          </a:ln>
          <a:effectLst>
            <a:outerShdw blurRad="406400" dist="304800" dir="8100000" sx="94000" sy="94000" algn="tr" rotWithShape="0">
              <a:srgbClr val="3F4169">
                <a:alpha val="6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115" name="Google Shape;115;p12"/>
          <p:cNvSpPr txBox="1">
            <a:spLocks noGrp="1"/>
          </p:cNvSpPr>
          <p:nvPr>
            <p:ph type="title"/>
          </p:nvPr>
        </p:nvSpPr>
        <p:spPr>
          <a:xfrm>
            <a:off x="1210733" y="365125"/>
            <a:ext cx="97705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4400"/>
              <a:buFont typeface="Arial"/>
              <a:buNone/>
            </a:pPr>
            <a:r>
              <a:rPr lang="en-TW" dirty="0" smtClean="0"/>
              <a:t>元</a:t>
            </a:r>
            <a:r>
              <a:rPr lang="ja-JP" altLang="en-US" dirty="0" smtClean="0"/>
              <a:t>社員</a:t>
            </a:r>
            <a:r>
              <a:rPr lang="en-TW" dirty="0" smtClean="0"/>
              <a:t>のメールを移行する</a:t>
            </a:r>
            <a:endParaRPr dirty="0">
              <a:sym typeface="Arial"/>
            </a:endParaRPr>
          </a:p>
        </p:txBody>
      </p:sp>
      <p:sp>
        <p:nvSpPr>
          <p:cNvPr id="116" name="Google Shape;116;p12"/>
          <p:cNvSpPr txBox="1">
            <a:spLocks noGrp="1"/>
          </p:cNvSpPr>
          <p:nvPr>
            <p:ph type="body" idx="4294967295"/>
          </p:nvPr>
        </p:nvSpPr>
        <p:spPr>
          <a:xfrm>
            <a:off x="1454128" y="1532408"/>
            <a:ext cx="9245600" cy="695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800"/>
              <a:buNone/>
            </a:pPr>
            <a:r>
              <a:rPr lang="ja-JP" altLang="en-US" dirty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社員</a:t>
            </a:r>
            <a:r>
              <a:rPr lang="en-TW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が退職する際のデータ保護の懸念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7" name="Google Shape;117;p12"/>
          <p:cNvSpPr txBox="1"/>
          <p:nvPr/>
        </p:nvSpPr>
        <p:spPr>
          <a:xfrm>
            <a:off x="2141194" y="4354272"/>
            <a:ext cx="26349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退職</a:t>
            </a: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する社員</a:t>
            </a:r>
            <a:r>
              <a:rPr lang="en-TW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TW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</a:t>
            </a:r>
            <a:r>
              <a:rPr lang="en-TW" sz="16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/知識の喪失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8" name="Google Shape;118;p12"/>
          <p:cNvSpPr txBox="1"/>
          <p:nvPr/>
        </p:nvSpPr>
        <p:spPr>
          <a:xfrm>
            <a:off x="4884407" y="4354272"/>
            <a:ext cx="26349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IT</a:t>
            </a: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スタッフが社員</a:t>
            </a:r>
            <a:r>
              <a:rPr lang="en-TW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のデータを</a:t>
            </a:r>
            <a:r>
              <a:rPr 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TW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完全に制御</a:t>
            </a: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できない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9" name="Google Shape;119;p12"/>
          <p:cNvSpPr txBox="1"/>
          <p:nvPr/>
        </p:nvSpPr>
        <p:spPr>
          <a:xfrm>
            <a:off x="7571196" y="4354272"/>
            <a:ext cx="26349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元</a:t>
            </a: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社員が</a:t>
            </a:r>
            <a:r>
              <a:rPr lang="en-TW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すべての</a:t>
            </a:r>
            <a:r>
              <a:rPr 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TW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データを返</a:t>
            </a: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さない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0" name="Google Shape;120;p12"/>
          <p:cNvSpPr txBox="1"/>
          <p:nvPr/>
        </p:nvSpPr>
        <p:spPr>
          <a:xfrm>
            <a:off x="3180310" y="5236443"/>
            <a:ext cx="7025851" cy="100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TW" sz="24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ITは</a:t>
            </a:r>
            <a:r>
              <a:rPr lang="en-TW" sz="24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、すべての企業のデータをバックアップし</a:t>
            </a:r>
            <a:r>
              <a:rPr lang="en-TW" sz="24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sz="24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4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社員</a:t>
            </a:r>
            <a:r>
              <a:rPr lang="en-TW" sz="24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が退職するときに転送</a:t>
            </a:r>
            <a:r>
              <a:rPr lang="ja-JP" altLang="en-US" sz="24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する</a:t>
            </a:r>
            <a:r>
              <a:rPr lang="en-TW" sz="24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必要があります</a:t>
            </a:r>
            <a:r>
              <a:rPr lang="en-TW" sz="24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1" name="Google Shape;12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6059" y="2694038"/>
            <a:ext cx="990379" cy="1105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8655" y="2694038"/>
            <a:ext cx="891221" cy="1290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14621" y="2694038"/>
            <a:ext cx="1162757" cy="1268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/>
          <p:nvPr/>
        </p:nvSpPr>
        <p:spPr>
          <a:xfrm>
            <a:off x="6971951" y="1581217"/>
            <a:ext cx="4723849" cy="4813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EA1D6"/>
              </a:gs>
              <a:gs pos="6000">
                <a:srgbClr val="BEA1D6"/>
              </a:gs>
              <a:gs pos="75000">
                <a:srgbClr val="CFB0B6"/>
              </a:gs>
              <a:gs pos="100000">
                <a:srgbClr val="CFB0B6"/>
              </a:gs>
            </a:gsLst>
            <a:lin ang="18000000" scaled="0"/>
          </a:gradFill>
          <a:ln>
            <a:noFill/>
          </a:ln>
          <a:effectLst>
            <a:outerShdw blurRad="406400" dist="558800" dir="8100000" sx="94000" sy="94000" algn="tr" rotWithShape="0">
              <a:srgbClr val="3F4169">
                <a:alpha val="6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129" name="Google Shape;129;p13"/>
          <p:cNvSpPr/>
          <p:nvPr/>
        </p:nvSpPr>
        <p:spPr>
          <a:xfrm>
            <a:off x="462281" y="1581217"/>
            <a:ext cx="6523148" cy="4813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0AEDB"/>
              </a:gs>
              <a:gs pos="6000">
                <a:srgbClr val="A0AEDB"/>
              </a:gs>
              <a:gs pos="66000">
                <a:srgbClr val="A2C7EC"/>
              </a:gs>
              <a:gs pos="100000">
                <a:srgbClr val="A2C7EC"/>
              </a:gs>
            </a:gsLst>
            <a:lin ang="18000000" scaled="0"/>
          </a:gradFill>
          <a:ln>
            <a:noFill/>
          </a:ln>
          <a:effectLst>
            <a:outerShdw blurRad="406400" dist="558800" dir="8100000" sx="94000" sy="94000" algn="tr" rotWithShape="0">
              <a:srgbClr val="3F4169">
                <a:alpha val="6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/>
          </p:nvPr>
        </p:nvSpPr>
        <p:spPr>
          <a:xfrm>
            <a:off x="662995" y="365125"/>
            <a:ext cx="116283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3600"/>
              <a:buFont typeface="Arial"/>
              <a:buNone/>
            </a:pPr>
            <a:r>
              <a:rPr lang="en-TW" sz="3500" dirty="0" smtClean="0"/>
              <a:t>別のメールボックスへのセカンダリバックアップと</a:t>
            </a:r>
            <a:r>
              <a:rPr lang="ja-JP" altLang="en-US" sz="3500" dirty="0"/>
              <a:t>復元</a:t>
            </a:r>
            <a:endParaRPr sz="3500" dirty="0"/>
          </a:p>
        </p:txBody>
      </p:sp>
      <p:pic>
        <p:nvPicPr>
          <p:cNvPr id="131" name="Google Shape;13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9392" y="4445616"/>
            <a:ext cx="444916" cy="395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3" descr="Yahoo Mail App | Yahoo Mobi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3042" y="4941371"/>
            <a:ext cx="441266" cy="441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96180" y="4996529"/>
            <a:ext cx="441267" cy="33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3" descr="iCloud Mail - Inbox (49 messages) | Icloud, Iphone, Iphone inf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54807" y="4421060"/>
            <a:ext cx="525066" cy="42036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3"/>
          <p:cNvSpPr/>
          <p:nvPr/>
        </p:nvSpPr>
        <p:spPr>
          <a:xfrm>
            <a:off x="2395301" y="3520715"/>
            <a:ext cx="1659319" cy="548866"/>
          </a:xfrm>
          <a:prstGeom prst="left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75547"/>
              </a:gs>
              <a:gs pos="6000">
                <a:srgbClr val="F75547"/>
              </a:gs>
              <a:gs pos="83000">
                <a:srgbClr val="CA2516"/>
              </a:gs>
              <a:gs pos="100000">
                <a:srgbClr val="CA2516"/>
              </a:gs>
            </a:gsLst>
            <a:lin ang="18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136" name="Google Shape;136;p13"/>
          <p:cNvSpPr txBox="1"/>
          <p:nvPr/>
        </p:nvSpPr>
        <p:spPr>
          <a:xfrm>
            <a:off x="2806629" y="3243716"/>
            <a:ext cx="78259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dirty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同期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7" name="Google Shape;137;p13"/>
          <p:cNvSpPr txBox="1"/>
          <p:nvPr/>
        </p:nvSpPr>
        <p:spPr>
          <a:xfrm>
            <a:off x="2474922" y="3658421"/>
            <a:ext cx="156766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バックアップ</a:t>
            </a:r>
            <a:r>
              <a:rPr lang="en-US" altLang="ja-JP" sz="12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en-TW" sz="12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復元</a:t>
            </a:r>
            <a:endParaRPr sz="12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138" name="Google Shape;138;p13"/>
          <p:cNvSpPr/>
          <p:nvPr/>
        </p:nvSpPr>
        <p:spPr>
          <a:xfrm>
            <a:off x="6437879" y="3506474"/>
            <a:ext cx="1818416" cy="548866"/>
          </a:xfrm>
          <a:prstGeom prst="left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75547"/>
              </a:gs>
              <a:gs pos="6000">
                <a:srgbClr val="F75547"/>
              </a:gs>
              <a:gs pos="83000">
                <a:srgbClr val="CA2516"/>
              </a:gs>
              <a:gs pos="100000">
                <a:srgbClr val="CA2516"/>
              </a:gs>
            </a:gsLst>
            <a:lin ang="18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139" name="Google Shape;139;p13"/>
          <p:cNvSpPr txBox="1"/>
          <p:nvPr/>
        </p:nvSpPr>
        <p:spPr>
          <a:xfrm>
            <a:off x="6552099" y="3658421"/>
            <a:ext cx="168212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12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アーカイブ</a:t>
            </a:r>
            <a:r>
              <a:rPr lang="en-TW" sz="12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2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リカバリ</a:t>
            </a:r>
            <a:endParaRPr sz="12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140" name="Google Shape;140;p13"/>
          <p:cNvSpPr txBox="1"/>
          <p:nvPr/>
        </p:nvSpPr>
        <p:spPr>
          <a:xfrm>
            <a:off x="2344308" y="5029888"/>
            <a:ext cx="41688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2000" b="1" dirty="0" smtClean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1" name="Google Shape;141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49449" y="4616926"/>
            <a:ext cx="444362" cy="444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54508" y="4616926"/>
            <a:ext cx="444362" cy="444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59568" y="4616654"/>
            <a:ext cx="444906" cy="44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763650" y="4616649"/>
            <a:ext cx="444915" cy="444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266687" y="4616648"/>
            <a:ext cx="444915" cy="44491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3"/>
          <p:cNvSpPr txBox="1"/>
          <p:nvPr/>
        </p:nvSpPr>
        <p:spPr>
          <a:xfrm>
            <a:off x="10769724" y="4736784"/>
            <a:ext cx="41688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2000" b="1" dirty="0" smtClean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r>
              <a:rPr lang="en-US" sz="2000" b="1" dirty="0" smtClean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r>
              <a:rPr lang="en-TW" sz="2000" b="1" dirty="0" smtClean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.。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7" name="Google Shape;147;p13"/>
          <p:cNvSpPr/>
          <p:nvPr/>
        </p:nvSpPr>
        <p:spPr>
          <a:xfrm>
            <a:off x="3964151" y="4565056"/>
            <a:ext cx="2455726" cy="76700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BD1BC"/>
              </a:gs>
              <a:gs pos="100000">
                <a:srgbClr val="6899F2"/>
              </a:gs>
            </a:gsLst>
            <a:lin ang="3600000" scaled="0"/>
          </a:gradFill>
          <a:ln>
            <a:noFill/>
          </a:ln>
          <a:effectLst>
            <a:outerShdw blurRad="254000" dist="177800" dir="7800000" algn="tr" rotWithShape="0">
              <a:srgbClr val="625C87">
                <a:alpha val="53725"/>
              </a:srgbClr>
            </a:outerShdw>
          </a:effectLst>
        </p:spPr>
        <p:txBody>
          <a:bodyPr spcFirstLastPara="1" wrap="square" lIns="181425" tIns="45700" rIns="18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16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メールと添付ファイルのバックアップ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8" name="Google Shape;148;p13"/>
          <p:cNvSpPr/>
          <p:nvPr/>
        </p:nvSpPr>
        <p:spPr>
          <a:xfrm>
            <a:off x="3964151" y="5424739"/>
            <a:ext cx="2455726" cy="76700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BD1BC"/>
              </a:gs>
              <a:gs pos="100000">
                <a:srgbClr val="6899F2"/>
              </a:gs>
            </a:gsLst>
            <a:lin ang="3600000" scaled="0"/>
          </a:gradFill>
          <a:ln>
            <a:noFill/>
          </a:ln>
          <a:effectLst>
            <a:outerShdw blurRad="254000" dist="177800" dir="7800000" algn="tr" rotWithShape="0">
              <a:srgbClr val="625C87">
                <a:alpha val="53725"/>
              </a:srgbClr>
            </a:outerShdw>
          </a:effectLst>
        </p:spPr>
        <p:txBody>
          <a:bodyPr spcFirstLastPara="1" wrap="square" lIns="181425" tIns="45700" rIns="18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16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メールサーバーに</a:t>
            </a:r>
            <a:r>
              <a:rPr lang="en-US" sz="16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sz="16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TW" sz="16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データを復元</a:t>
            </a:r>
            <a:endParaRPr sz="16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149" name="Google Shape;149;p13"/>
          <p:cNvSpPr/>
          <p:nvPr/>
        </p:nvSpPr>
        <p:spPr>
          <a:xfrm>
            <a:off x="7691856" y="5189864"/>
            <a:ext cx="3572234" cy="471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08EEA"/>
              </a:gs>
              <a:gs pos="100000">
                <a:srgbClr val="6899F2"/>
              </a:gs>
            </a:gsLst>
            <a:lin ang="3600000" scaled="0"/>
          </a:gradFill>
          <a:ln>
            <a:noFill/>
          </a:ln>
          <a:effectLst>
            <a:outerShdw blurRad="254000" dist="177800" dir="7800000" algn="tr" rotWithShape="0">
              <a:srgbClr val="625C87">
                <a:alpha val="53725"/>
              </a:srgbClr>
            </a:outerShdw>
          </a:effectLst>
        </p:spPr>
        <p:txBody>
          <a:bodyPr spcFirstLastPara="1" wrap="square" lIns="181425" tIns="45700" rIns="18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メールのセカンダリ</a:t>
            </a:r>
            <a:r>
              <a:rPr lang="en-TW" sz="16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バックアップ</a:t>
            </a:r>
            <a:endParaRPr sz="16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150" name="Google Shape;150;p13"/>
          <p:cNvSpPr/>
          <p:nvPr/>
        </p:nvSpPr>
        <p:spPr>
          <a:xfrm>
            <a:off x="7691856" y="5713037"/>
            <a:ext cx="3572234" cy="471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08EEA"/>
              </a:gs>
              <a:gs pos="100000">
                <a:srgbClr val="6899F2"/>
              </a:gs>
            </a:gsLst>
            <a:lin ang="3600000" scaled="0"/>
          </a:gradFill>
          <a:ln>
            <a:noFill/>
          </a:ln>
          <a:effectLst>
            <a:outerShdw blurRad="254000" dist="177800" dir="7800000" algn="tr" rotWithShape="0">
              <a:srgbClr val="625C87">
                <a:alpha val="53725"/>
              </a:srgbClr>
            </a:outerShdw>
          </a:effectLst>
        </p:spPr>
        <p:txBody>
          <a:bodyPr spcFirstLastPara="1" wrap="square" lIns="181425" tIns="45700" rIns="18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16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任意のメールボックスに復元</a:t>
            </a:r>
            <a:endParaRPr sz="16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151" name="Google Shape;151;p13"/>
          <p:cNvSpPr txBox="1"/>
          <p:nvPr/>
        </p:nvSpPr>
        <p:spPr>
          <a:xfrm>
            <a:off x="1301675" y="1996330"/>
            <a:ext cx="49772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2000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ユーザーは</a:t>
            </a:r>
            <a:r>
              <a:rPr lang="ja-JP" altLang="en-US" sz="2000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自身</a:t>
            </a:r>
            <a:r>
              <a:rPr lang="en-TW" sz="2000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でメールボックスを</a:t>
            </a:r>
            <a:r>
              <a:rPr lang="en-US" sz="2000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sz="2000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TW" sz="2000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バックアップおよび管理します</a:t>
            </a:r>
            <a:r>
              <a:rPr lang="en-TW" sz="2000" dirty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2" name="Google Shape;152;p13"/>
          <p:cNvSpPr txBox="1"/>
          <p:nvPr/>
        </p:nvSpPr>
        <p:spPr>
          <a:xfrm>
            <a:off x="7607857" y="1996330"/>
            <a:ext cx="368716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2000" dirty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管理者はNAS</a:t>
            </a:r>
            <a:r>
              <a:rPr lang="en-TW" sz="2000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内のすべての</a:t>
            </a:r>
            <a:r>
              <a:rPr lang="en-US" sz="2000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sz="2000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TW" sz="2000" dirty="0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メールをバックアップします</a:t>
            </a:r>
            <a:r>
              <a:rPr lang="ja-JP" altLang="en-US" sz="2000" dirty="0" err="1" smtClean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53" name="Google Shape;153;p13"/>
          <p:cNvGrpSpPr/>
          <p:nvPr/>
        </p:nvGrpSpPr>
        <p:grpSpPr>
          <a:xfrm>
            <a:off x="8509095" y="2862121"/>
            <a:ext cx="963153" cy="1282770"/>
            <a:chOff x="6079930" y="-1082966"/>
            <a:chExt cx="4392167" cy="6191249"/>
          </a:xfrm>
        </p:grpSpPr>
        <p:sp>
          <p:nvSpPr>
            <p:cNvPr id="154" name="Google Shape;154;p13"/>
            <p:cNvSpPr/>
            <p:nvPr/>
          </p:nvSpPr>
          <p:spPr>
            <a:xfrm>
              <a:off x="6080121" y="-1082966"/>
              <a:ext cx="4373403" cy="1888331"/>
            </a:xfrm>
            <a:custGeom>
              <a:avLst/>
              <a:gdLst/>
              <a:ahLst/>
              <a:cxnLst/>
              <a:rect l="l" t="t" r="r" b="b"/>
              <a:pathLst>
                <a:path w="4373403" h="1888331" extrusionOk="0">
                  <a:moveTo>
                    <a:pt x="-269" y="944610"/>
                  </a:moveTo>
                  <a:cubicBezTo>
                    <a:pt x="-269" y="487410"/>
                    <a:pt x="878888" y="-175"/>
                    <a:pt x="2186480" y="-175"/>
                  </a:cubicBezTo>
                  <a:cubicBezTo>
                    <a:pt x="3494072" y="-175"/>
                    <a:pt x="4373134" y="487696"/>
                    <a:pt x="4373134" y="944610"/>
                  </a:cubicBezTo>
                  <a:cubicBezTo>
                    <a:pt x="4373134" y="1401524"/>
                    <a:pt x="3495120" y="1888156"/>
                    <a:pt x="2186194" y="1888156"/>
                  </a:cubicBezTo>
                  <a:cubicBezTo>
                    <a:pt x="877269" y="1888156"/>
                    <a:pt x="-269" y="1400000"/>
                    <a:pt x="-269" y="944610"/>
                  </a:cubicBezTo>
                </a:path>
              </a:pathLst>
            </a:custGeom>
            <a:gradFill>
              <a:gsLst>
                <a:gs pos="0">
                  <a:srgbClr val="9CABD5"/>
                </a:gs>
                <a:gs pos="28000">
                  <a:srgbClr val="9CABD5"/>
                </a:gs>
                <a:gs pos="100000">
                  <a:srgbClr val="CED1D8"/>
                </a:gs>
              </a:gsLst>
              <a:lin ang="18000000" scaled="0"/>
            </a:gradFill>
            <a:ln>
              <a:noFill/>
            </a:ln>
            <a:effectLst>
              <a:outerShdw blurRad="406400" dist="304800" dir="8100000" sx="94000" sy="94000" algn="tr" rotWithShape="0">
                <a:srgbClr val="3F4169">
                  <a:alpha val="6392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6080121" y="385884"/>
              <a:ext cx="4384548" cy="1854898"/>
            </a:xfrm>
            <a:custGeom>
              <a:avLst/>
              <a:gdLst/>
              <a:ahLst/>
              <a:cxnLst/>
              <a:rect l="l" t="t" r="r" b="b"/>
              <a:pathLst>
                <a:path w="4384548" h="1854898" extrusionOk="0">
                  <a:moveTo>
                    <a:pt x="-269" y="909653"/>
                  </a:moveTo>
                  <a:lnTo>
                    <a:pt x="-269" y="4778"/>
                  </a:lnTo>
                  <a:cubicBezTo>
                    <a:pt x="392256" y="401018"/>
                    <a:pt x="1213216" y="667242"/>
                    <a:pt x="2186480" y="667242"/>
                  </a:cubicBezTo>
                  <a:cubicBezTo>
                    <a:pt x="3164697" y="667242"/>
                    <a:pt x="3988038" y="398542"/>
                    <a:pt x="4378087" y="-175"/>
                  </a:cubicBezTo>
                  <a:cubicBezTo>
                    <a:pt x="4380564" y="278431"/>
                    <a:pt x="4381802" y="568182"/>
                    <a:pt x="4384279" y="860409"/>
                  </a:cubicBezTo>
                  <a:cubicBezTo>
                    <a:pt x="4377259" y="875992"/>
                    <a:pt x="4373468" y="892841"/>
                    <a:pt x="4373134" y="909939"/>
                  </a:cubicBezTo>
                  <a:cubicBezTo>
                    <a:pt x="4373134" y="1365615"/>
                    <a:pt x="3495120" y="1854724"/>
                    <a:pt x="2186480" y="1854724"/>
                  </a:cubicBezTo>
                  <a:cubicBezTo>
                    <a:pt x="877840" y="1854724"/>
                    <a:pt x="-269" y="1365615"/>
                    <a:pt x="-269" y="909939"/>
                  </a:cubicBezTo>
                </a:path>
              </a:pathLst>
            </a:custGeom>
            <a:gradFill>
              <a:gsLst>
                <a:gs pos="0">
                  <a:srgbClr val="9CABD5"/>
                </a:gs>
                <a:gs pos="28000">
                  <a:srgbClr val="9CABD5"/>
                </a:gs>
                <a:gs pos="100000">
                  <a:srgbClr val="CED1D8"/>
                </a:gs>
              </a:gsLst>
              <a:lin ang="18000000" scaled="0"/>
            </a:gradFill>
            <a:ln>
              <a:noFill/>
            </a:ln>
            <a:effectLst>
              <a:outerShdw blurRad="406400" dist="304800" dir="8100000" sx="94000" sy="94000" algn="tr" rotWithShape="0">
                <a:srgbClr val="3F4169">
                  <a:alpha val="6392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6079930" y="3241288"/>
              <a:ext cx="4392167" cy="1866995"/>
            </a:xfrm>
            <a:custGeom>
              <a:avLst/>
              <a:gdLst/>
              <a:ahLst/>
              <a:cxnLst/>
              <a:rect l="l" t="t" r="r" b="b"/>
              <a:pathLst>
                <a:path w="4392167" h="1866995" extrusionOk="0">
                  <a:moveTo>
                    <a:pt x="4391899" y="-80"/>
                  </a:moveTo>
                  <a:cubicBezTo>
                    <a:pt x="4390660" y="490267"/>
                    <a:pt x="4386946" y="832024"/>
                    <a:pt x="4379516" y="885269"/>
                  </a:cubicBezTo>
                  <a:cubicBezTo>
                    <a:pt x="4227212" y="1372759"/>
                    <a:pt x="3426064" y="1866820"/>
                    <a:pt x="2186385" y="1866820"/>
                  </a:cubicBezTo>
                  <a:cubicBezTo>
                    <a:pt x="878888" y="1866820"/>
                    <a:pt x="-269" y="1377712"/>
                    <a:pt x="-269" y="922036"/>
                  </a:cubicBezTo>
                  <a:lnTo>
                    <a:pt x="-269" y="17161"/>
                  </a:lnTo>
                  <a:cubicBezTo>
                    <a:pt x="392256" y="413400"/>
                    <a:pt x="1213216" y="680863"/>
                    <a:pt x="2186385" y="680863"/>
                  </a:cubicBezTo>
                  <a:cubicBezTo>
                    <a:pt x="3175937" y="680863"/>
                    <a:pt x="4006803" y="404638"/>
                    <a:pt x="4391709" y="-175"/>
                  </a:cubicBezTo>
                </a:path>
              </a:pathLst>
            </a:custGeom>
            <a:gradFill>
              <a:gsLst>
                <a:gs pos="0">
                  <a:srgbClr val="9CABD5"/>
                </a:gs>
                <a:gs pos="28000">
                  <a:srgbClr val="9CABD5"/>
                </a:gs>
                <a:gs pos="100000">
                  <a:srgbClr val="CED1D8"/>
                </a:gs>
              </a:gsLst>
              <a:lin ang="18000000" scaled="0"/>
            </a:gradFill>
            <a:ln>
              <a:noFill/>
            </a:ln>
            <a:effectLst>
              <a:outerShdw blurRad="406400" dist="304800" dir="8100000" sx="94000" sy="94000" algn="tr" rotWithShape="0">
                <a:srgbClr val="3F4169">
                  <a:alpha val="6392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6080121" y="1811109"/>
              <a:ext cx="4390738" cy="1863566"/>
            </a:xfrm>
            <a:custGeom>
              <a:avLst/>
              <a:gdLst/>
              <a:ahLst/>
              <a:cxnLst/>
              <a:rect l="l" t="t" r="r" b="b"/>
              <a:pathLst>
                <a:path w="4390738" h="1863566" extrusionOk="0">
                  <a:moveTo>
                    <a:pt x="-269" y="918321"/>
                  </a:moveTo>
                  <a:lnTo>
                    <a:pt x="-269" y="13446"/>
                  </a:lnTo>
                  <a:cubicBezTo>
                    <a:pt x="392256" y="409686"/>
                    <a:pt x="1213216" y="677148"/>
                    <a:pt x="2186480" y="677148"/>
                  </a:cubicBezTo>
                  <a:cubicBezTo>
                    <a:pt x="3172127" y="677148"/>
                    <a:pt x="4001659" y="402257"/>
                    <a:pt x="4387993" y="-175"/>
                  </a:cubicBezTo>
                  <a:cubicBezTo>
                    <a:pt x="4389231" y="298243"/>
                    <a:pt x="4390470" y="589232"/>
                    <a:pt x="4390470" y="859171"/>
                  </a:cubicBezTo>
                  <a:cubicBezTo>
                    <a:pt x="4379564" y="877106"/>
                    <a:pt x="4373582" y="897614"/>
                    <a:pt x="4373134" y="918606"/>
                  </a:cubicBezTo>
                  <a:cubicBezTo>
                    <a:pt x="4373134" y="1374283"/>
                    <a:pt x="3495120" y="1863391"/>
                    <a:pt x="2186480" y="1863391"/>
                  </a:cubicBezTo>
                  <a:cubicBezTo>
                    <a:pt x="877840" y="1863391"/>
                    <a:pt x="-269" y="1374283"/>
                    <a:pt x="-269" y="918606"/>
                  </a:cubicBezTo>
                </a:path>
              </a:pathLst>
            </a:custGeom>
            <a:gradFill>
              <a:gsLst>
                <a:gs pos="0">
                  <a:srgbClr val="9CABD5"/>
                </a:gs>
                <a:gs pos="28000">
                  <a:srgbClr val="9CABD5"/>
                </a:gs>
                <a:gs pos="100000">
                  <a:srgbClr val="CED1D8"/>
                </a:gs>
              </a:gsLst>
              <a:lin ang="18000000" scaled="0"/>
            </a:gradFill>
            <a:ln>
              <a:noFill/>
            </a:ln>
            <a:effectLst>
              <a:outerShdw blurRad="406400" dist="304800" dir="8100000" sx="94000" sy="94000" algn="tr" rotWithShape="0">
                <a:srgbClr val="3F4169">
                  <a:alpha val="6392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</p:grpSp>
      <p:pic>
        <p:nvPicPr>
          <p:cNvPr id="158" name="Google Shape;158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864132" y="3238026"/>
            <a:ext cx="1752062" cy="1227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993004" y="3125557"/>
            <a:ext cx="1319559" cy="1263167"/>
          </a:xfrm>
          <a:prstGeom prst="rect">
            <a:avLst/>
          </a:prstGeom>
          <a:noFill/>
          <a:ln>
            <a:noFill/>
          </a:ln>
          <a:effectLst>
            <a:outerShdw blurRad="406400" dist="215900" dir="8100000" sx="94000" sy="94000" algn="tr" rotWithShape="0">
              <a:srgbClr val="3F4169">
                <a:alpha val="86666"/>
              </a:srgbClr>
            </a:outerShdw>
          </a:effectLst>
        </p:spPr>
      </p:pic>
      <p:pic>
        <p:nvPicPr>
          <p:cNvPr id="160" name="Google Shape;160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954400" y="2844648"/>
            <a:ext cx="582647" cy="582647"/>
          </a:xfrm>
          <a:prstGeom prst="rect">
            <a:avLst/>
          </a:prstGeom>
          <a:noFill/>
          <a:ln>
            <a:noFill/>
          </a:ln>
          <a:effectLst>
            <a:outerShdw blurRad="152400" dist="114300" dir="8100000" sx="94000" sy="94000" algn="tr" rotWithShape="0">
              <a:srgbClr val="3F4169">
                <a:alpha val="67843"/>
              </a:srgbClr>
            </a:outerShdw>
          </a:effectLst>
        </p:spPr>
      </p:pic>
      <p:pic>
        <p:nvPicPr>
          <p:cNvPr id="161" name="Google Shape;161;p1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620482" y="3550771"/>
            <a:ext cx="1833131" cy="846369"/>
          </a:xfrm>
          <a:prstGeom prst="rect">
            <a:avLst/>
          </a:prstGeom>
          <a:noFill/>
          <a:ln>
            <a:noFill/>
          </a:ln>
          <a:effectLst>
            <a:outerShdw blurRad="406400" dist="203200" dir="8100000" sx="94000" sy="94000" algn="tr" rotWithShape="0">
              <a:srgbClr val="3F4169">
                <a:alpha val="63921"/>
              </a:srgbClr>
            </a:outerShdw>
          </a:effectLst>
        </p:spPr>
      </p:pic>
      <p:pic>
        <p:nvPicPr>
          <p:cNvPr id="162" name="Google Shape;162;p1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903042" y="3214614"/>
            <a:ext cx="419442" cy="835172"/>
          </a:xfrm>
          <a:prstGeom prst="rect">
            <a:avLst/>
          </a:prstGeom>
          <a:noFill/>
          <a:ln>
            <a:noFill/>
          </a:ln>
          <a:effectLst>
            <a:outerShdw blurRad="406400" dist="203200" dir="8100000" sx="94000" sy="94000" algn="tr" rotWithShape="0">
              <a:srgbClr val="3F4169">
                <a:alpha val="63921"/>
              </a:srgbClr>
            </a:outerShdw>
          </a:effectLst>
        </p:spPr>
      </p:pic>
      <p:pic>
        <p:nvPicPr>
          <p:cNvPr id="163" name="Google Shape;163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30394" y="2887360"/>
            <a:ext cx="1864680" cy="1306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140577" y="3600384"/>
            <a:ext cx="1098659" cy="686662"/>
          </a:xfrm>
          <a:prstGeom prst="rect">
            <a:avLst/>
          </a:prstGeom>
          <a:noFill/>
          <a:ln>
            <a:noFill/>
          </a:ln>
          <a:effectLst>
            <a:outerShdw blurRad="406400" dist="304800" dir="8100000" sx="94000" sy="94000" algn="tr" rotWithShape="0">
              <a:srgbClr val="3F4169">
                <a:alpha val="63921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"/>
          <p:cNvSpPr txBox="1">
            <a:spLocks noGrp="1"/>
          </p:cNvSpPr>
          <p:nvPr>
            <p:ph type="title"/>
          </p:nvPr>
        </p:nvSpPr>
        <p:spPr>
          <a:xfrm>
            <a:off x="2046973" y="365125"/>
            <a:ext cx="80980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4400"/>
              <a:buFont typeface="Arial"/>
              <a:buNone/>
            </a:pPr>
            <a:r>
              <a:rPr lang="en-US" dirty="0" smtClean="0"/>
              <a:t>3-2-1</a:t>
            </a:r>
            <a:r>
              <a:rPr lang="en-TW" dirty="0" smtClean="0"/>
              <a:t>バックアップ</a:t>
            </a:r>
            <a:r>
              <a:rPr lang="ja-JP" altLang="en-US" dirty="0" smtClean="0"/>
              <a:t>原則で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TW" dirty="0" smtClean="0"/>
              <a:t>データを安全に保</a:t>
            </a:r>
            <a:r>
              <a:rPr lang="ja-JP" altLang="en-US" dirty="0" smtClean="0"/>
              <a:t>つ</a:t>
            </a:r>
            <a:endParaRPr dirty="0"/>
          </a:p>
        </p:txBody>
      </p:sp>
      <p:sp>
        <p:nvSpPr>
          <p:cNvPr id="170" name="Google Shape;170;p14"/>
          <p:cNvSpPr txBox="1"/>
          <p:nvPr/>
        </p:nvSpPr>
        <p:spPr>
          <a:xfrm>
            <a:off x="2555486" y="4786038"/>
            <a:ext cx="2066210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</a:pPr>
            <a:r>
              <a:rPr lang="en-TW" sz="2000" dirty="0" smtClean="0">
                <a:solidFill>
                  <a:srgbClr val="CA251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000" dirty="0" err="1">
                <a:solidFill>
                  <a:srgbClr val="CA251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つの</a:t>
            </a:r>
            <a:r>
              <a:rPr lang="ja-JP" altLang="en-US" sz="2000" dirty="0" smtClean="0">
                <a:solidFill>
                  <a:srgbClr val="CA251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コピー</a:t>
            </a:r>
            <a:r>
              <a:rPr lang="en-US" altLang="ja-JP" sz="2000" dirty="0" smtClean="0">
                <a:solidFill>
                  <a:srgbClr val="CA251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 </a:t>
            </a:r>
            <a:endParaRPr sz="2000" dirty="0">
              <a:solidFill>
                <a:srgbClr val="CA251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メールサーバー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NAS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リモートクラウド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1" name="Google Shape;171;p14"/>
          <p:cNvSpPr txBox="1"/>
          <p:nvPr/>
        </p:nvSpPr>
        <p:spPr>
          <a:xfrm>
            <a:off x="5042605" y="4786038"/>
            <a:ext cx="2292475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</a:pPr>
            <a:r>
              <a:rPr lang="en-TW" sz="2000" dirty="0" smtClean="0">
                <a:solidFill>
                  <a:srgbClr val="CA251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000" dirty="0">
                <a:solidFill>
                  <a:srgbClr val="CA251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種類</a:t>
            </a:r>
            <a:r>
              <a:rPr lang="en-TW" sz="2000" dirty="0" smtClean="0">
                <a:solidFill>
                  <a:srgbClr val="CA251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のメディア</a:t>
            </a:r>
            <a:r>
              <a:rPr lang="en-US" sz="2000" dirty="0" smtClean="0">
                <a:solidFill>
                  <a:srgbClr val="CA251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 </a:t>
            </a:r>
            <a:endParaRPr sz="2000" dirty="0">
              <a:solidFill>
                <a:srgbClr val="CA251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オンプレミスNAS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クラウド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2" name="Google Shape;172;p14"/>
          <p:cNvSpPr txBox="1"/>
          <p:nvPr/>
        </p:nvSpPr>
        <p:spPr>
          <a:xfrm>
            <a:off x="7722593" y="4724829"/>
            <a:ext cx="250477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2000" dirty="0" smtClean="0">
                <a:solidFill>
                  <a:srgbClr val="CA251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000" dirty="0" err="1" smtClean="0">
                <a:solidFill>
                  <a:srgbClr val="CA251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つの</a:t>
            </a:r>
            <a:r>
              <a:rPr lang="en-TW" sz="2000" dirty="0" smtClean="0">
                <a:solidFill>
                  <a:srgbClr val="CA251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オフサイト</a:t>
            </a:r>
            <a:r>
              <a:rPr lang="en-US" sz="2000" dirty="0" smtClean="0">
                <a:solidFill>
                  <a:srgbClr val="CA251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 </a:t>
            </a:r>
            <a:endParaRPr sz="2000" dirty="0">
              <a:solidFill>
                <a:srgbClr val="CA251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クラウドのデータはオフサイトです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3" name="Google Shape;173;p14"/>
          <p:cNvSpPr txBox="1"/>
          <p:nvPr/>
        </p:nvSpPr>
        <p:spPr>
          <a:xfrm>
            <a:off x="2284627" y="1708269"/>
            <a:ext cx="752598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1800" dirty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QmailAgentを使用すると、すべてのメールデータをアーカイブしてパブリッククラウドにバックアップし</a:t>
            </a:r>
            <a:r>
              <a:rPr lang="en-TW" sz="1800" dirty="0" smtClean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sz="1800" dirty="0" smtClean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3-2-1</a:t>
            </a:r>
            <a:r>
              <a:rPr lang="en-TW" sz="1800" dirty="0" smtClean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バックアップルールを実現</a:t>
            </a:r>
            <a:r>
              <a:rPr lang="ja-JP" altLang="en-US" sz="1800" dirty="0" smtClean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するため</a:t>
            </a:r>
            <a:r>
              <a:rPr lang="en-TW" sz="1800" dirty="0" smtClean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TW" sz="1800" dirty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メールデータをより安全に保つことができます。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4" name="Google Shape;174;p14"/>
          <p:cNvSpPr/>
          <p:nvPr/>
        </p:nvSpPr>
        <p:spPr>
          <a:xfrm>
            <a:off x="7852985" y="2703416"/>
            <a:ext cx="1836114" cy="182592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7AED5"/>
              </a:gs>
              <a:gs pos="6000">
                <a:srgbClr val="B7AED5"/>
              </a:gs>
              <a:gs pos="62000">
                <a:srgbClr val="CED1D8"/>
              </a:gs>
              <a:gs pos="100000">
                <a:srgbClr val="CED1D8"/>
              </a:gs>
            </a:gsLst>
            <a:lin ang="18000000" scaled="0"/>
          </a:gradFill>
          <a:ln>
            <a:noFill/>
          </a:ln>
          <a:effectLst>
            <a:outerShdw blurRad="406400" dist="304800" dir="8100000" sx="94000" sy="94000" algn="tr" rotWithShape="0">
              <a:srgbClr val="3F4169">
                <a:alpha val="6392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175" name="Google Shape;175;p14"/>
          <p:cNvSpPr/>
          <p:nvPr/>
        </p:nvSpPr>
        <p:spPr>
          <a:xfrm>
            <a:off x="5129562" y="2703416"/>
            <a:ext cx="1836114" cy="182592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0AEDB"/>
              </a:gs>
              <a:gs pos="6000">
                <a:srgbClr val="A0AEDB"/>
              </a:gs>
              <a:gs pos="66000">
                <a:srgbClr val="A2C7EC"/>
              </a:gs>
              <a:gs pos="100000">
                <a:srgbClr val="A2C7EC"/>
              </a:gs>
            </a:gsLst>
            <a:lin ang="18000000" scaled="0"/>
          </a:gradFill>
          <a:ln>
            <a:noFill/>
          </a:ln>
          <a:effectLst>
            <a:outerShdw blurRad="406400" dist="304800" dir="8100000" sx="94000" sy="94000" algn="tr" rotWithShape="0">
              <a:srgbClr val="3F4169">
                <a:alpha val="6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176" name="Google Shape;176;p14"/>
          <p:cNvSpPr/>
          <p:nvPr/>
        </p:nvSpPr>
        <p:spPr>
          <a:xfrm>
            <a:off x="2406139" y="2709869"/>
            <a:ext cx="1836114" cy="182592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EA1D6"/>
              </a:gs>
              <a:gs pos="6000">
                <a:srgbClr val="BEA1D6"/>
              </a:gs>
              <a:gs pos="75000">
                <a:srgbClr val="CFB0B6"/>
              </a:gs>
              <a:gs pos="100000">
                <a:srgbClr val="CFB0B6"/>
              </a:gs>
            </a:gsLst>
            <a:lin ang="18000000" scaled="0"/>
          </a:gradFill>
          <a:ln>
            <a:noFill/>
          </a:ln>
          <a:effectLst>
            <a:outerShdw blurRad="406400" dist="304800" dir="8100000" sx="94000" sy="94000" algn="tr" rotWithShape="0">
              <a:srgbClr val="3F4169">
                <a:alpha val="6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177" name="Google Shape;177;p14"/>
          <p:cNvSpPr/>
          <p:nvPr/>
        </p:nvSpPr>
        <p:spPr>
          <a:xfrm>
            <a:off x="4207071" y="3715677"/>
            <a:ext cx="693464" cy="548866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75547">
                  <a:alpha val="0"/>
                </a:srgbClr>
              </a:gs>
              <a:gs pos="6000">
                <a:srgbClr val="F75547">
                  <a:alpha val="0"/>
                </a:srgbClr>
              </a:gs>
              <a:gs pos="70000">
                <a:srgbClr val="CA2516"/>
              </a:gs>
              <a:gs pos="100000">
                <a:srgbClr val="CA251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178" name="Google Shape;178;p14"/>
          <p:cNvSpPr/>
          <p:nvPr/>
        </p:nvSpPr>
        <p:spPr>
          <a:xfrm>
            <a:off x="7291465" y="3715677"/>
            <a:ext cx="693464" cy="548866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75547">
                  <a:alpha val="0"/>
                </a:srgbClr>
              </a:gs>
              <a:gs pos="6000">
                <a:srgbClr val="F75547">
                  <a:alpha val="0"/>
                </a:srgbClr>
              </a:gs>
              <a:gs pos="70000">
                <a:srgbClr val="CA2516"/>
              </a:gs>
              <a:gs pos="100000">
                <a:srgbClr val="CA251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pic>
        <p:nvPicPr>
          <p:cNvPr id="179" name="Google Shape;17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1568" y="2767639"/>
            <a:ext cx="772633" cy="739614"/>
          </a:xfrm>
          <a:prstGeom prst="rect">
            <a:avLst/>
          </a:prstGeom>
          <a:noFill/>
          <a:ln>
            <a:noFill/>
          </a:ln>
          <a:effectLst>
            <a:outerShdw blurRad="406400" dist="215900" dir="8100000" sx="94000" sy="94000" algn="tr" rotWithShape="0">
              <a:srgbClr val="3F4169">
                <a:alpha val="86666"/>
              </a:srgbClr>
            </a:outerShdw>
          </a:effectLst>
        </p:spPr>
      </p:pic>
      <p:grpSp>
        <p:nvGrpSpPr>
          <p:cNvPr id="180" name="Google Shape;180;p14"/>
          <p:cNvGrpSpPr/>
          <p:nvPr/>
        </p:nvGrpSpPr>
        <p:grpSpPr>
          <a:xfrm>
            <a:off x="2651564" y="3141387"/>
            <a:ext cx="693464" cy="923586"/>
            <a:chOff x="6079930" y="-1082966"/>
            <a:chExt cx="4392167" cy="6191249"/>
          </a:xfrm>
        </p:grpSpPr>
        <p:sp>
          <p:nvSpPr>
            <p:cNvPr id="181" name="Google Shape;181;p14"/>
            <p:cNvSpPr/>
            <p:nvPr/>
          </p:nvSpPr>
          <p:spPr>
            <a:xfrm>
              <a:off x="6080121" y="-1082966"/>
              <a:ext cx="4373403" cy="1888331"/>
            </a:xfrm>
            <a:custGeom>
              <a:avLst/>
              <a:gdLst/>
              <a:ahLst/>
              <a:cxnLst/>
              <a:rect l="l" t="t" r="r" b="b"/>
              <a:pathLst>
                <a:path w="4373403" h="1888331" extrusionOk="0">
                  <a:moveTo>
                    <a:pt x="-269" y="944610"/>
                  </a:moveTo>
                  <a:cubicBezTo>
                    <a:pt x="-269" y="487410"/>
                    <a:pt x="878888" y="-175"/>
                    <a:pt x="2186480" y="-175"/>
                  </a:cubicBezTo>
                  <a:cubicBezTo>
                    <a:pt x="3494072" y="-175"/>
                    <a:pt x="4373134" y="487696"/>
                    <a:pt x="4373134" y="944610"/>
                  </a:cubicBezTo>
                  <a:cubicBezTo>
                    <a:pt x="4373134" y="1401524"/>
                    <a:pt x="3495120" y="1888156"/>
                    <a:pt x="2186194" y="1888156"/>
                  </a:cubicBezTo>
                  <a:cubicBezTo>
                    <a:pt x="877269" y="1888156"/>
                    <a:pt x="-269" y="1400000"/>
                    <a:pt x="-269" y="944610"/>
                  </a:cubicBezTo>
                </a:path>
              </a:pathLst>
            </a:custGeom>
            <a:gradFill>
              <a:gsLst>
                <a:gs pos="0">
                  <a:srgbClr val="9CABD5"/>
                </a:gs>
                <a:gs pos="80000">
                  <a:srgbClr val="E1E3E7"/>
                </a:gs>
                <a:gs pos="100000">
                  <a:srgbClr val="E1E3E7"/>
                </a:gs>
              </a:gsLst>
              <a:lin ang="18000000" scaled="0"/>
            </a:gradFill>
            <a:ln>
              <a:noFill/>
            </a:ln>
            <a:effectLst>
              <a:outerShdw blurRad="406400" dist="304800" dir="8100000" sx="94000" sy="94000" algn="tr" rotWithShape="0">
                <a:srgbClr val="3F4169">
                  <a:alpha val="6392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6080121" y="385884"/>
              <a:ext cx="4384548" cy="1854898"/>
            </a:xfrm>
            <a:custGeom>
              <a:avLst/>
              <a:gdLst/>
              <a:ahLst/>
              <a:cxnLst/>
              <a:rect l="l" t="t" r="r" b="b"/>
              <a:pathLst>
                <a:path w="4384548" h="1854898" extrusionOk="0">
                  <a:moveTo>
                    <a:pt x="-269" y="909653"/>
                  </a:moveTo>
                  <a:lnTo>
                    <a:pt x="-269" y="4778"/>
                  </a:lnTo>
                  <a:cubicBezTo>
                    <a:pt x="392256" y="401018"/>
                    <a:pt x="1213216" y="667242"/>
                    <a:pt x="2186480" y="667242"/>
                  </a:cubicBezTo>
                  <a:cubicBezTo>
                    <a:pt x="3164697" y="667242"/>
                    <a:pt x="3988038" y="398542"/>
                    <a:pt x="4378087" y="-175"/>
                  </a:cubicBezTo>
                  <a:cubicBezTo>
                    <a:pt x="4380564" y="278431"/>
                    <a:pt x="4381802" y="568182"/>
                    <a:pt x="4384279" y="860409"/>
                  </a:cubicBezTo>
                  <a:cubicBezTo>
                    <a:pt x="4377259" y="875992"/>
                    <a:pt x="4373468" y="892841"/>
                    <a:pt x="4373134" y="909939"/>
                  </a:cubicBezTo>
                  <a:cubicBezTo>
                    <a:pt x="4373134" y="1365615"/>
                    <a:pt x="3495120" y="1854724"/>
                    <a:pt x="2186480" y="1854724"/>
                  </a:cubicBezTo>
                  <a:cubicBezTo>
                    <a:pt x="877840" y="1854724"/>
                    <a:pt x="-269" y="1365615"/>
                    <a:pt x="-269" y="909939"/>
                  </a:cubicBezTo>
                </a:path>
              </a:pathLst>
            </a:custGeom>
            <a:gradFill>
              <a:gsLst>
                <a:gs pos="0">
                  <a:srgbClr val="9CABD5"/>
                </a:gs>
                <a:gs pos="80000">
                  <a:srgbClr val="E1E3E7"/>
                </a:gs>
                <a:gs pos="100000">
                  <a:srgbClr val="E1E3E7"/>
                </a:gs>
              </a:gsLst>
              <a:lin ang="18000000" scaled="0"/>
            </a:gradFill>
            <a:ln>
              <a:noFill/>
            </a:ln>
            <a:effectLst>
              <a:outerShdw blurRad="406400" dist="304800" dir="8100000" sx="94000" sy="94000" algn="tr" rotWithShape="0">
                <a:srgbClr val="3F4169">
                  <a:alpha val="6392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6079930" y="3241288"/>
              <a:ext cx="4392167" cy="1866995"/>
            </a:xfrm>
            <a:custGeom>
              <a:avLst/>
              <a:gdLst/>
              <a:ahLst/>
              <a:cxnLst/>
              <a:rect l="l" t="t" r="r" b="b"/>
              <a:pathLst>
                <a:path w="4392167" h="1866995" extrusionOk="0">
                  <a:moveTo>
                    <a:pt x="4391899" y="-80"/>
                  </a:moveTo>
                  <a:cubicBezTo>
                    <a:pt x="4390660" y="490267"/>
                    <a:pt x="4386946" y="832024"/>
                    <a:pt x="4379516" y="885269"/>
                  </a:cubicBezTo>
                  <a:cubicBezTo>
                    <a:pt x="4227212" y="1372759"/>
                    <a:pt x="3426064" y="1866820"/>
                    <a:pt x="2186385" y="1866820"/>
                  </a:cubicBezTo>
                  <a:cubicBezTo>
                    <a:pt x="878888" y="1866820"/>
                    <a:pt x="-269" y="1377712"/>
                    <a:pt x="-269" y="922036"/>
                  </a:cubicBezTo>
                  <a:lnTo>
                    <a:pt x="-269" y="17161"/>
                  </a:lnTo>
                  <a:cubicBezTo>
                    <a:pt x="392256" y="413400"/>
                    <a:pt x="1213216" y="680863"/>
                    <a:pt x="2186385" y="680863"/>
                  </a:cubicBezTo>
                  <a:cubicBezTo>
                    <a:pt x="3175937" y="680863"/>
                    <a:pt x="4006803" y="404638"/>
                    <a:pt x="4391709" y="-175"/>
                  </a:cubicBezTo>
                </a:path>
              </a:pathLst>
            </a:custGeom>
            <a:gradFill>
              <a:gsLst>
                <a:gs pos="0">
                  <a:srgbClr val="9CABD5"/>
                </a:gs>
                <a:gs pos="80000">
                  <a:srgbClr val="E1E3E7"/>
                </a:gs>
                <a:gs pos="100000">
                  <a:srgbClr val="E1E3E7"/>
                </a:gs>
              </a:gsLst>
              <a:lin ang="18000000" scaled="0"/>
            </a:gradFill>
            <a:ln>
              <a:noFill/>
            </a:ln>
            <a:effectLst>
              <a:outerShdw blurRad="406400" dist="304800" dir="8100000" sx="94000" sy="94000" algn="tr" rotWithShape="0">
                <a:srgbClr val="3F4169">
                  <a:alpha val="6392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6080121" y="1811109"/>
              <a:ext cx="4390738" cy="1863566"/>
            </a:xfrm>
            <a:custGeom>
              <a:avLst/>
              <a:gdLst/>
              <a:ahLst/>
              <a:cxnLst/>
              <a:rect l="l" t="t" r="r" b="b"/>
              <a:pathLst>
                <a:path w="4390738" h="1863566" extrusionOk="0">
                  <a:moveTo>
                    <a:pt x="-269" y="918321"/>
                  </a:moveTo>
                  <a:lnTo>
                    <a:pt x="-269" y="13446"/>
                  </a:lnTo>
                  <a:cubicBezTo>
                    <a:pt x="392256" y="409686"/>
                    <a:pt x="1213216" y="677148"/>
                    <a:pt x="2186480" y="677148"/>
                  </a:cubicBezTo>
                  <a:cubicBezTo>
                    <a:pt x="3172127" y="677148"/>
                    <a:pt x="4001659" y="402257"/>
                    <a:pt x="4387993" y="-175"/>
                  </a:cubicBezTo>
                  <a:cubicBezTo>
                    <a:pt x="4389231" y="298243"/>
                    <a:pt x="4390470" y="589232"/>
                    <a:pt x="4390470" y="859171"/>
                  </a:cubicBezTo>
                  <a:cubicBezTo>
                    <a:pt x="4379564" y="877106"/>
                    <a:pt x="4373582" y="897614"/>
                    <a:pt x="4373134" y="918606"/>
                  </a:cubicBezTo>
                  <a:cubicBezTo>
                    <a:pt x="4373134" y="1374283"/>
                    <a:pt x="3495120" y="1863391"/>
                    <a:pt x="2186480" y="1863391"/>
                  </a:cubicBezTo>
                  <a:cubicBezTo>
                    <a:pt x="877840" y="1863391"/>
                    <a:pt x="-269" y="1374283"/>
                    <a:pt x="-269" y="918606"/>
                  </a:cubicBezTo>
                </a:path>
              </a:pathLst>
            </a:custGeom>
            <a:gradFill>
              <a:gsLst>
                <a:gs pos="0">
                  <a:srgbClr val="9CABD5"/>
                </a:gs>
                <a:gs pos="80000">
                  <a:srgbClr val="E1E3E7"/>
                </a:gs>
                <a:gs pos="100000">
                  <a:srgbClr val="E1E3E7"/>
                </a:gs>
              </a:gsLst>
              <a:lin ang="18000000" scaled="0"/>
            </a:gradFill>
            <a:ln>
              <a:noFill/>
            </a:ln>
            <a:effectLst>
              <a:outerShdw blurRad="406400" dist="304800" dir="8100000" sx="94000" sy="94000" algn="tr" rotWithShape="0">
                <a:srgbClr val="3F4169">
                  <a:alpha val="6392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</p:grpSp>
      <p:pic>
        <p:nvPicPr>
          <p:cNvPr id="185" name="Google Shape;18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7391" y="3642520"/>
            <a:ext cx="1085061" cy="760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5455" y="3222071"/>
            <a:ext cx="1085061" cy="76026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4"/>
          <p:cNvSpPr txBox="1"/>
          <p:nvPr/>
        </p:nvSpPr>
        <p:spPr>
          <a:xfrm>
            <a:off x="3293624" y="3274451"/>
            <a:ext cx="102518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4000" dirty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×3</a:t>
            </a:r>
            <a:endParaRPr sz="4000" dirty="0">
              <a:solidFill>
                <a:srgbClr val="323F4F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188" name="Google Shape;188;p14"/>
          <p:cNvSpPr txBox="1"/>
          <p:nvPr/>
        </p:nvSpPr>
        <p:spPr>
          <a:xfrm>
            <a:off x="5984201" y="2793177"/>
            <a:ext cx="108267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4000" dirty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×1</a:t>
            </a:r>
            <a:endParaRPr sz="4000" dirty="0">
              <a:solidFill>
                <a:srgbClr val="323F4F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189" name="Google Shape;189;p14"/>
          <p:cNvSpPr txBox="1"/>
          <p:nvPr/>
        </p:nvSpPr>
        <p:spPr>
          <a:xfrm>
            <a:off x="5984201" y="3640009"/>
            <a:ext cx="110630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4000" dirty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×1</a:t>
            </a:r>
            <a:endParaRPr sz="4000" dirty="0">
              <a:solidFill>
                <a:srgbClr val="323F4F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190" name="Google Shape;190;p14"/>
          <p:cNvSpPr txBox="1"/>
          <p:nvPr/>
        </p:nvSpPr>
        <p:spPr>
          <a:xfrm>
            <a:off x="8771042" y="3274451"/>
            <a:ext cx="118796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TW" sz="4000" dirty="0">
                <a:solidFill>
                  <a:srgbClr val="323F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×1</a:t>
            </a:r>
            <a:endParaRPr sz="4000" dirty="0">
              <a:solidFill>
                <a:srgbClr val="323F4F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</Words>
  <Application>Microsoft Office PowerPoint</Application>
  <PresentationFormat>Widescreen</PresentationFormat>
  <Paragraphs>124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Meiryo UI</vt:lpstr>
      <vt:lpstr>Arial</vt:lpstr>
      <vt:lpstr>Calibri</vt:lpstr>
      <vt:lpstr>Office Theme</vt:lpstr>
      <vt:lpstr>PowerPoint Presentation</vt:lpstr>
      <vt:lpstr>45万ダウンロード突破！ 今すぐダウンロードしましょう</vt:lpstr>
      <vt:lpstr>PowerPoint Presentation</vt:lpstr>
      <vt:lpstr>QmailAgent 3.1</vt:lpstr>
      <vt:lpstr>メールボックス間でメールを簡単に移行</vt:lpstr>
      <vt:lpstr>メール移行のメリット</vt:lpstr>
      <vt:lpstr>元社員のメールを移行する</vt:lpstr>
      <vt:lpstr>別のメールボックスへのセカンダリバックアップと復元</vt:lpstr>
      <vt:lpstr>3-2-1バックアップ原則で データを安全に保つ</vt:lpstr>
      <vt:lpstr>メールボックス内のすべての データをバックアップ</vt:lpstr>
      <vt:lpstr>HybridMountによってパブリッククラウドに メールをアーカイブ</vt:lpstr>
      <vt:lpstr>検索して別のメールボックスに細かく復元</vt:lpstr>
      <vt:lpstr>連絡先のメールアドレスを変更する</vt:lpstr>
      <vt:lpstr>新しいメールボックスへのメールの継続的な複製</vt:lpstr>
      <vt:lpstr>メールを選択して別のメールボックスに複製</vt:lpstr>
      <vt:lpstr>フォルダを選択して別のメールボックスに複製</vt:lpstr>
      <vt:lpstr>メールサーバーを変更し、 すべてのバックアップメールを保持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2022-06-24T03:46:45Z</dcterms:modified>
  <cp:contentStatus/>
</cp:coreProperties>
</file>