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0" r:id="rId3"/>
    <p:sldId id="282" r:id="rId4"/>
    <p:sldId id="284" r:id="rId5"/>
    <p:sldId id="257" r:id="rId6"/>
    <p:sldId id="277" r:id="rId7"/>
    <p:sldId id="258" r:id="rId8"/>
    <p:sldId id="267" r:id="rId9"/>
    <p:sldId id="263" r:id="rId10"/>
    <p:sldId id="264" r:id="rId11"/>
    <p:sldId id="276" r:id="rId12"/>
    <p:sldId id="269" r:id="rId13"/>
    <p:sldId id="260" r:id="rId14"/>
    <p:sldId id="278" r:id="rId15"/>
    <p:sldId id="259" r:id="rId16"/>
    <p:sldId id="279" r:id="rId17"/>
    <p:sldId id="283" r:id="rId18"/>
    <p:sldId id="286" r:id="rId19"/>
    <p:sldId id="287" r:id="rId20"/>
  </p:sldIdLst>
  <p:sldSz cx="12192000" cy="6858000"/>
  <p:notesSz cx="6858000" cy="9144000"/>
  <p:custDataLst>
    <p:tags r:id="rId22"/>
  </p:custDataLst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12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3E7"/>
    <a:srgbClr val="CA2516"/>
    <a:srgbClr val="9CABD5"/>
    <a:srgbClr val="F75547"/>
    <a:srgbClr val="A2C7EC"/>
    <a:srgbClr val="A0AEDB"/>
    <a:srgbClr val="ABBEDB"/>
    <a:srgbClr val="AABEDB"/>
    <a:srgbClr val="A2B1DC"/>
    <a:srgbClr val="CFB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32" y="1368"/>
      </p:cViewPr>
      <p:guideLst>
        <p:guide orient="horz" pos="2288"/>
        <p:guide pos="3840"/>
        <p:guide pos="416"/>
        <p:guide pos="7256"/>
        <p:guide orient="horz" pos="648"/>
        <p:guide orient="horz" pos="712"/>
        <p:guide orient="horz" pos="3929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60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0D346-2D27-A643-BED1-8DC18061FDE1}" type="datetimeFigureOut">
              <a:rPr lang="en-TW" smtClean="0"/>
              <a:t>03/18/2022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369D3-8C56-874E-9D61-F69614152392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5505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336F5-3C3C-1341-A73E-1064CBCA9FB0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913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369D3-8C56-874E-9D61-F69614152392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4221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369D3-8C56-874E-9D61-F69614152392}" type="slidenum">
              <a:rPr lang="en-TW" smtClean="0"/>
              <a:t>15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37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85BBF7D-DA50-45B8-AFB5-08885D5D4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桌 的圖片&#10;&#10;自動產生的描述">
            <a:extLst>
              <a:ext uri="{FF2B5EF4-FFF2-40B4-BE49-F238E27FC236}">
                <a16:creationId xmlns:a16="http://schemas.microsoft.com/office/drawing/2014/main" id="{461E0893-3175-4109-9822-1CD6EFA76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829D9-545B-C648-A2FF-60DCADC0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65125"/>
            <a:ext cx="9770534" cy="1325563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4867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529481-C876-409A-A117-8C196A7A18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228EA20-ACCA-4739-BC12-79A020984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68680-F32B-42A3-BD74-A58B194CB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762A0-CF00-D34F-808D-96B6F2E0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3A1A-6843-9B48-A6B9-989303B0B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FD66D-69B2-B54B-9571-587CBA6D8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C0D7-054A-3F49-87E4-6FEA23E92166}" type="datetimeFigureOut">
              <a:rPr lang="en-TW" smtClean="0"/>
              <a:t>03/18/2022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08448-A8C6-EC4A-9B95-95CCDF3A3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64D8A-A193-104F-9B31-D7E8C65A8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9F5A4-8E18-9442-8F15-2EEB71FA25A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871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8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31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3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30.png"/><Relationship Id="rId33" Type="http://schemas.openxmlformats.org/officeDocument/2006/relationships/image" Target="../media/image77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6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2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8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tif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11.png"/><Relationship Id="rId21" Type="http://schemas.openxmlformats.org/officeDocument/2006/relationships/image" Target="../media/image45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2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5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144B-F3D3-C448-A8FE-BE40CE74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多樣備份設定，安全備份所有郵件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98" name="Picture 2" descr="GopherCon Israel (@gopherconil) | Twitter">
            <a:extLst>
              <a:ext uri="{FF2B5EF4-FFF2-40B4-BE49-F238E27FC236}">
                <a16:creationId xmlns:a16="http://schemas.microsoft.com/office/drawing/2014/main" id="{FFA600B0-BBD5-7449-B90B-8DA0921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046334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7439-D863-B247-ABA7-A47DC098B896}"/>
              </a:ext>
            </a:extLst>
          </p:cNvPr>
          <p:cNvSpPr txBox="1"/>
          <p:nvPr/>
        </p:nvSpPr>
        <p:spPr>
          <a:xfrm>
            <a:off x="1624772" y="2046334"/>
            <a:ext cx="34492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增量備份 / 同步備份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排成備份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用戶端加密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資料壓縮備份</a:t>
            </a:r>
          </a:p>
        </p:txBody>
      </p:sp>
      <p:pic>
        <p:nvPicPr>
          <p:cNvPr id="14" name="Picture 2" descr="GopherCon Israel (@gopherconil) | Twitter">
            <a:extLst>
              <a:ext uri="{FF2B5EF4-FFF2-40B4-BE49-F238E27FC236}">
                <a16:creationId xmlns:a16="http://schemas.microsoft.com/office/drawing/2014/main" id="{38CC531E-31E1-49C3-B45A-37964563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496073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opherCon Israel (@gopherconil) | Twitter">
            <a:extLst>
              <a:ext uri="{FF2B5EF4-FFF2-40B4-BE49-F238E27FC236}">
                <a16:creationId xmlns:a16="http://schemas.microsoft.com/office/drawing/2014/main" id="{A015976D-72DE-4EF3-A813-10395E796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927609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opherCon Israel (@gopherconil) | Twitter">
            <a:extLst>
              <a:ext uri="{FF2B5EF4-FFF2-40B4-BE49-F238E27FC236}">
                <a16:creationId xmlns:a16="http://schemas.microsoft.com/office/drawing/2014/main" id="{81DDCF8A-DDBA-4F46-8547-43A5A9D3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3362518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8EECB1-B7FC-6F4B-9311-C9C669098B15}"/>
              </a:ext>
            </a:extLst>
          </p:cNvPr>
          <p:cNvGrpSpPr/>
          <p:nvPr/>
        </p:nvGrpSpPr>
        <p:grpSpPr>
          <a:xfrm>
            <a:off x="4039104" y="1794933"/>
            <a:ext cx="7922559" cy="5037667"/>
            <a:chOff x="4718508" y="2039513"/>
            <a:chExt cx="7259566" cy="46160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7BB52A-C119-F740-922A-C3C982EC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508" y="2039513"/>
              <a:ext cx="7259566" cy="4616094"/>
            </a:xfrm>
            <a:prstGeom prst="roundRect">
              <a:avLst>
                <a:gd name="adj" fmla="val 2085"/>
              </a:avLst>
            </a:prstGeom>
            <a:effectLst>
              <a:outerShdw blurRad="342900" dist="139700" dir="8280000" algn="b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AEF5A2-6F6B-BD48-9223-9666ECFDA613}"/>
                </a:ext>
              </a:extLst>
            </p:cNvPr>
            <p:cNvSpPr/>
            <p:nvPr/>
          </p:nvSpPr>
          <p:spPr>
            <a:xfrm>
              <a:off x="7498947" y="4054989"/>
              <a:ext cx="895753" cy="229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E2F9626-EC02-4DA9-BE22-5CF515BA9C09}"/>
              </a:ext>
            </a:extLst>
          </p:cNvPr>
          <p:cNvSpPr/>
          <p:nvPr/>
        </p:nvSpPr>
        <p:spPr>
          <a:xfrm>
            <a:off x="1210733" y="3847910"/>
            <a:ext cx="2550361" cy="723222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24434D15-4F7F-46AF-AFA4-BD2B0E62C418}"/>
              </a:ext>
            </a:extLst>
          </p:cNvPr>
          <p:cNvSpPr/>
          <p:nvPr/>
        </p:nvSpPr>
        <p:spPr>
          <a:xfrm>
            <a:off x="1271218" y="3923814"/>
            <a:ext cx="2429389" cy="57141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僅 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管理者可操作二次備份及還原</a:t>
            </a:r>
          </a:p>
        </p:txBody>
      </p:sp>
    </p:spTree>
    <p:extLst>
      <p:ext uri="{BB962C8B-B14F-4D97-AF65-F5344CB8AC3E}">
        <p14:creationId xmlns:p14="http://schemas.microsoft.com/office/powerpoint/2010/main" val="3018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EE364FE9-2B7E-41EB-9790-F231704BCDB6}"/>
              </a:ext>
            </a:extLst>
          </p:cNvPr>
          <p:cNvSpPr/>
          <p:nvPr/>
        </p:nvSpPr>
        <p:spPr>
          <a:xfrm>
            <a:off x="2515367" y="2547546"/>
            <a:ext cx="8694054" cy="2959767"/>
          </a:xfrm>
          <a:prstGeom prst="roundRect">
            <a:avLst>
              <a:gd name="adj" fmla="val 10976"/>
            </a:avLst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1631E-765D-8C43-B496-7066F750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65125"/>
            <a:ext cx="9922934" cy="1325563"/>
          </a:xfrm>
        </p:spPr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HybridMount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將郵件備份至公有雲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C4E7-DC33-C74D-8645-69A0AB5927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75158" y="1525928"/>
            <a:ext cx="5350572" cy="990394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HybridMount</a:t>
            </a:r>
            <a:r>
              <a:rPr 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支援主流雲端服務，包含雲端硬碟及物件儲存空間，讓您隨選雲端備份郵件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TW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8B28F8F-0128-804B-BB4B-63AFF4386B07}"/>
              </a:ext>
            </a:extLst>
          </p:cNvPr>
          <p:cNvGrpSpPr/>
          <p:nvPr/>
        </p:nvGrpSpPr>
        <p:grpSpPr>
          <a:xfrm>
            <a:off x="3069894" y="3429000"/>
            <a:ext cx="2202564" cy="1087383"/>
            <a:chOff x="2175149" y="3283415"/>
            <a:chExt cx="1465606" cy="7235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5DA997-38D9-AF4D-9EE0-9739F1F0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1520" y="3283415"/>
              <a:ext cx="317500" cy="317500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3D90467-70E2-E744-B195-5481B1A4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6885" y="3688020"/>
              <a:ext cx="317500" cy="3175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D21C5C18-F326-9E4A-A743-1B266728C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620" y="3688020"/>
              <a:ext cx="317500" cy="317500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4A0CCCA-D229-3F4E-8083-4A5F1C20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3255" y="3283415"/>
              <a:ext cx="317500" cy="317500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012B19-BF15-C34F-8CE3-6E5BB8F6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5149" y="3688020"/>
              <a:ext cx="317500" cy="317500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7E12F9-5F4B-854C-9484-717929DB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9785" y="3283415"/>
              <a:ext cx="317500" cy="317500"/>
            </a:xfrm>
            <a:prstGeom prst="rect">
              <a:avLst/>
            </a:prstGeom>
          </p:spPr>
        </p:pic>
        <p:pic>
          <p:nvPicPr>
            <p:cNvPr id="34" name="Picture 3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C9D5D4-9A70-F447-A0F1-B3D9C049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8050" y="3283415"/>
              <a:ext cx="317500" cy="317500"/>
            </a:xfrm>
            <a:prstGeom prst="rect">
              <a:avLst/>
            </a:prstGeom>
          </p:spPr>
        </p:pic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DA1E91-A5A1-084A-9BD8-A7F83C1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0355" y="3686570"/>
              <a:ext cx="320400" cy="3204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345D5C9-9D6E-FA41-BB89-78B0F455C363}"/>
              </a:ext>
            </a:extLst>
          </p:cNvPr>
          <p:cNvGrpSpPr/>
          <p:nvPr/>
        </p:nvGrpSpPr>
        <p:grpSpPr>
          <a:xfrm>
            <a:off x="6251761" y="3429017"/>
            <a:ext cx="3888102" cy="1681431"/>
            <a:chOff x="1643608" y="4119700"/>
            <a:chExt cx="2610810" cy="1129056"/>
          </a:xfrm>
        </p:grpSpPr>
        <p:pic>
          <p:nvPicPr>
            <p:cNvPr id="38" name="Picture 3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C1DC0CA5-3E15-FE48-87B7-A4CFD801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8813" y="4119700"/>
              <a:ext cx="320400" cy="320400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B5B71C08-E0DF-0B4C-8532-A0E4DFE8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70548" y="4119700"/>
              <a:ext cx="320400" cy="320400"/>
            </a:xfrm>
            <a:prstGeom prst="rect">
              <a:avLst/>
            </a:prstGeom>
          </p:spPr>
        </p:pic>
        <p:pic>
          <p:nvPicPr>
            <p:cNvPr id="42" name="Picture 4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1952339-A725-4A42-83EB-4AAEBDB84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52283" y="4119700"/>
              <a:ext cx="320400" cy="320400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581494EC-3C8C-AD47-970B-A1F4C9999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3608" y="4524028"/>
              <a:ext cx="320400" cy="320400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4D22BA16-F48A-7540-9902-BEB63A3B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25343" y="4524028"/>
              <a:ext cx="320400" cy="320400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792B782A-6F12-954C-80D5-13C70A7C5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88813" y="4524028"/>
              <a:ext cx="320400" cy="320400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390B8B51-0665-F143-B441-83CF6054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70548" y="4524028"/>
              <a:ext cx="320400" cy="320400"/>
            </a:xfrm>
            <a:prstGeom prst="rect">
              <a:avLst/>
            </a:prstGeom>
          </p:spPr>
        </p:pic>
        <p:pic>
          <p:nvPicPr>
            <p:cNvPr id="54" name="Picture 5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6C2B50E-8FA3-F146-9A29-DAC8A8DC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52283" y="4524028"/>
              <a:ext cx="320400" cy="320400"/>
            </a:xfrm>
            <a:prstGeom prst="rect">
              <a:avLst/>
            </a:prstGeom>
          </p:spPr>
        </p:pic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635C9FF9-7C63-2548-8408-A18F3B5A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43608" y="4928356"/>
              <a:ext cx="320400" cy="32040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FA43BDC8-E307-8740-8304-A2D29F8D9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407078" y="4119700"/>
              <a:ext cx="320400" cy="320400"/>
            </a:xfrm>
            <a:prstGeom prst="rect">
              <a:avLst/>
            </a:prstGeom>
          </p:spPr>
        </p:pic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A8DBA4A0-33DA-D248-9B94-03336C911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25343" y="4928356"/>
              <a:ext cx="320400" cy="320400"/>
            </a:xfrm>
            <a:prstGeom prst="rect">
              <a:avLst/>
            </a:prstGeom>
          </p:spPr>
        </p:pic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10A17360-0690-0C44-8DB0-9B1C88B0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407078" y="4928356"/>
              <a:ext cx="320400" cy="320400"/>
            </a:xfrm>
            <a:prstGeom prst="rect">
              <a:avLst/>
            </a:prstGeom>
          </p:spPr>
        </p:pic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8D07527B-EB0E-E445-8150-D461DC975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788813" y="4928356"/>
              <a:ext cx="320400" cy="320400"/>
            </a:xfrm>
            <a:prstGeom prst="rect">
              <a:avLst/>
            </a:prstGeom>
          </p:spPr>
        </p:pic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EFAE60DC-628B-F441-B525-F662AC50E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170548" y="4928356"/>
              <a:ext cx="320400" cy="320400"/>
            </a:xfrm>
            <a:prstGeom prst="rect">
              <a:avLst/>
            </a:prstGeom>
          </p:spPr>
        </p:pic>
        <p:pic>
          <p:nvPicPr>
            <p:cNvPr id="68" name="Picture 6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E849311-0D88-BE44-9A20-FDDC894E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552283" y="4928356"/>
              <a:ext cx="320400" cy="320400"/>
            </a:xfrm>
            <a:prstGeom prst="rect">
              <a:avLst/>
            </a:prstGeom>
          </p:spPr>
        </p:pic>
        <p:pic>
          <p:nvPicPr>
            <p:cNvPr id="72" name="Picture 7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63F1ADF-EB17-8E42-B8FF-83D7B216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025343" y="4119700"/>
              <a:ext cx="320400" cy="320400"/>
            </a:xfrm>
            <a:prstGeom prst="rect">
              <a:avLst/>
            </a:prstGeom>
          </p:spPr>
        </p:pic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1BA82631-CE9A-2245-840D-0B6A659A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43608" y="4119700"/>
              <a:ext cx="320400" cy="320400"/>
            </a:xfrm>
            <a:prstGeom prst="rect">
              <a:avLst/>
            </a:prstGeom>
          </p:spPr>
        </p:pic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5086B8BA-68DE-3446-B565-455F4AAA6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07078" y="4524028"/>
              <a:ext cx="320400" cy="320400"/>
            </a:xfrm>
            <a:prstGeom prst="rect">
              <a:avLst/>
            </a:prstGeom>
          </p:spPr>
        </p:pic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08B89D45-5CB7-8145-B535-99374AE14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934018" y="4121146"/>
              <a:ext cx="317500" cy="317500"/>
            </a:xfrm>
            <a:prstGeom prst="rect">
              <a:avLst/>
            </a:prstGeom>
          </p:spPr>
        </p:pic>
        <p:pic>
          <p:nvPicPr>
            <p:cNvPr id="86" name="Picture 85" descr="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E1A71B5A-2AE7-4641-A4C1-A074CD83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931118" y="4928356"/>
              <a:ext cx="320400" cy="320400"/>
            </a:xfrm>
            <a:prstGeom prst="rect">
              <a:avLst/>
            </a:prstGeom>
          </p:spPr>
        </p:pic>
        <p:pic>
          <p:nvPicPr>
            <p:cNvPr id="87" name="Picture 86" descr="A red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ABE29CC1-1E32-794F-9CCA-B9465A9AE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934018" y="4524028"/>
              <a:ext cx="320400" cy="320400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301A1A-450F-4C65-9D3A-43A7B72D3D08}"/>
              </a:ext>
            </a:extLst>
          </p:cNvPr>
          <p:cNvSpPr txBox="1"/>
          <p:nvPr/>
        </p:nvSpPr>
        <p:spPr>
          <a:xfrm>
            <a:off x="3175157" y="5818112"/>
            <a:ext cx="849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可選擇較低成本的雲端空間來封存較舊的郵件。</a:t>
            </a:r>
            <a:endParaRPr lang="en-TW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3" name="Picture 6">
            <a:extLst>
              <a:ext uri="{FF2B5EF4-FFF2-40B4-BE49-F238E27FC236}">
                <a16:creationId xmlns:a16="http://schemas.microsoft.com/office/drawing/2014/main" id="{EC6B4219-6BB5-4899-A66D-770A4FE8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3707" y="1525927"/>
            <a:ext cx="1724957" cy="1724957"/>
          </a:xfrm>
          <a:prstGeom prst="roundRect">
            <a:avLst>
              <a:gd name="adj" fmla="val 20359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F647A2C-8C0D-4F41-95AC-B9506EF1B0AF}"/>
              </a:ext>
            </a:extLst>
          </p:cNvPr>
          <p:cNvSpPr txBox="1"/>
          <p:nvPr/>
        </p:nvSpPr>
        <p:spPr>
          <a:xfrm>
            <a:off x="2921109" y="2731670"/>
            <a:ext cx="198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雲端硬碟</a:t>
            </a:r>
            <a:endParaRPr lang="en-TW" altLang="zh-TW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B109CFE-EED7-40D3-BDE8-11736974B484}"/>
              </a:ext>
            </a:extLst>
          </p:cNvPr>
          <p:cNvSpPr txBox="1"/>
          <p:nvPr/>
        </p:nvSpPr>
        <p:spPr>
          <a:xfrm>
            <a:off x="6100380" y="2731670"/>
            <a:ext cx="198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物件儲存</a:t>
            </a:r>
            <a:endParaRPr lang="en-TW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BF33492-ACA8-4C4B-9EEA-24C0A123D9B5}"/>
              </a:ext>
            </a:extLst>
          </p:cNvPr>
          <p:cNvCxnSpPr>
            <a:cxnSpLocks/>
          </p:cNvCxnSpPr>
          <p:nvPr/>
        </p:nvCxnSpPr>
        <p:spPr>
          <a:xfrm>
            <a:off x="5736905" y="2851491"/>
            <a:ext cx="0" cy="233652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1">
            <a:extLst>
              <a:ext uri="{FF2B5EF4-FFF2-40B4-BE49-F238E27FC236}">
                <a16:creationId xmlns:a16="http://schemas.microsoft.com/office/drawing/2014/main" id="{61A7402B-389C-4D9C-993D-5BE8ECD31753}"/>
              </a:ext>
            </a:extLst>
          </p:cNvPr>
          <p:cNvSpPr txBox="1"/>
          <p:nvPr/>
        </p:nvSpPr>
        <p:spPr>
          <a:xfrm>
            <a:off x="1078304" y="3336290"/>
            <a:ext cx="15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HybridMount</a:t>
            </a:r>
            <a:endParaRPr lang="en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B282CF-1508-5C46-8B1A-FC5C0399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791" y="3429000"/>
            <a:ext cx="481509" cy="4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0C7FDF4-1CFC-AA4C-BDE1-E7F6B954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791" y="4026799"/>
            <a:ext cx="481509" cy="4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36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DE36-8088-C941-9339-68C11D83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95" y="365125"/>
            <a:ext cx="10377209" cy="1325563"/>
          </a:xfrm>
        </p:spPr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搜尋封存郵件，隨選檔案還原至其他信箱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19CF5-C8F2-3348-B8B7-B9ED73CB42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4850" y="1499392"/>
            <a:ext cx="9110749" cy="837478"/>
          </a:xfrm>
        </p:spPr>
        <p:txBody>
          <a:bodyPr>
            <a:normAutofit/>
          </a:bodyPr>
          <a:lstStyle/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以關鍵字及日期搜尋封存的郵件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TW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隨選郵件還原至NAS或郵件伺服器，並可選擇還原至其他郵件帳戶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TW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08729-DB7D-7B4B-80C4-CFFAE824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42" y="2635134"/>
            <a:ext cx="8726300" cy="4222866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27101-8F03-CD46-A346-B39367697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36" y="2971800"/>
            <a:ext cx="4417261" cy="2792364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8" name="Rounded Rectangular Callout 10">
            <a:extLst>
              <a:ext uri="{FF2B5EF4-FFF2-40B4-BE49-F238E27FC236}">
                <a16:creationId xmlns:a16="http://schemas.microsoft.com/office/drawing/2014/main" id="{4EC2CD70-A85F-BB4C-B754-1F087C18A4D5}"/>
              </a:ext>
            </a:extLst>
          </p:cNvPr>
          <p:cNvSpPr/>
          <p:nvPr/>
        </p:nvSpPr>
        <p:spPr>
          <a:xfrm>
            <a:off x="8904764" y="2312634"/>
            <a:ext cx="2979512" cy="1052722"/>
          </a:xfrm>
          <a:prstGeom prst="wedgeRoundRectCallout">
            <a:avLst>
              <a:gd name="adj1" fmla="val -34806"/>
              <a:gd name="adj2" fmla="val 10410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選擇還原至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中其他的信箱</a:t>
            </a:r>
            <a:endParaRPr lang="en-TW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0247A4E-4DBE-496A-B661-790A96A00CB8}"/>
              </a:ext>
            </a:extLst>
          </p:cNvPr>
          <p:cNvSpPr/>
          <p:nvPr/>
        </p:nvSpPr>
        <p:spPr>
          <a:xfrm>
            <a:off x="3352546" y="3099542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E79B99-5BB3-8C49-82F1-9E31602F1D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9800" y="2338152"/>
            <a:ext cx="7772399" cy="5487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更換聯絡信箱往往有很長一段陣痛期，可能需要同時管理兩個信箱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E7A4C-3C07-4F43-83B9-D75C6337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更換主要聯絡信箱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4AAC6-E9B9-5A4E-ADE8-3BBE24D111EB}"/>
              </a:ext>
            </a:extLst>
          </p:cNvPr>
          <p:cNvSpPr/>
          <p:nvPr/>
        </p:nvSpPr>
        <p:spPr>
          <a:xfrm>
            <a:off x="6260743" y="519396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有重要信件仍然被寄到舊有的信箱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744AB-6A9E-E84D-82B2-AE9A7F2FAD3A}"/>
              </a:ext>
            </a:extLst>
          </p:cNvPr>
          <p:cNvSpPr/>
          <p:nvPr/>
        </p:nvSpPr>
        <p:spPr>
          <a:xfrm>
            <a:off x="2745771" y="519396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大量既有郵件需要時常被查找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C7162-E31A-8C40-9D5E-A11E6C9CAD93}"/>
              </a:ext>
            </a:extLst>
          </p:cNvPr>
          <p:cNvSpPr txBox="1"/>
          <p:nvPr/>
        </p:nvSpPr>
        <p:spPr>
          <a:xfrm>
            <a:off x="2823942" y="1350178"/>
            <a:ext cx="654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將過去及未來的信件通通移到新的信箱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AE49A4C5-9934-4A34-ABD1-BE9539FD9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9303" y="3525985"/>
            <a:ext cx="1233756" cy="1158526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8FD5FB7-1E55-4630-8044-50D597ACEE56}"/>
              </a:ext>
            </a:extLst>
          </p:cNvPr>
          <p:cNvSpPr/>
          <p:nvPr/>
        </p:nvSpPr>
        <p:spPr>
          <a:xfrm>
            <a:off x="7063913" y="3099542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6A32FD7B-94D8-4741-BFBB-DFFD9FE32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7111" y="3442271"/>
            <a:ext cx="1157289" cy="12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095C-C091-F544-8909-AE071F78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持續複製郵件至新信箱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31698-2306-8747-909C-904DC159A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260" y="2298782"/>
            <a:ext cx="10182678" cy="4625340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25233BD8-DB82-894A-BE76-3214DD372E93}"/>
              </a:ext>
            </a:extLst>
          </p:cNvPr>
          <p:cNvSpPr/>
          <p:nvPr/>
        </p:nvSpPr>
        <p:spPr>
          <a:xfrm>
            <a:off x="5020212" y="1786642"/>
            <a:ext cx="3060900" cy="1183328"/>
          </a:xfrm>
          <a:prstGeom prst="wedgeRoundRectCallout">
            <a:avLst>
              <a:gd name="adj1" fmla="val -3407"/>
              <a:gd name="adj2" fmla="val 10757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日後收到的新郵件將自動複製到新信箱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4A3CB863-1181-2C42-AF38-4D3197B5FFE1}"/>
              </a:ext>
            </a:extLst>
          </p:cNvPr>
          <p:cNvSpPr/>
          <p:nvPr/>
        </p:nvSpPr>
        <p:spPr>
          <a:xfrm>
            <a:off x="8180237" y="1786642"/>
            <a:ext cx="2801030" cy="1183328"/>
          </a:xfrm>
          <a:prstGeom prst="wedgeRoundRectCallout">
            <a:avLst>
              <a:gd name="adj1" fmla="val -36702"/>
              <a:gd name="adj2" fmla="val 115089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將所有舊有信件複製到新信箱</a:t>
            </a:r>
          </a:p>
        </p:txBody>
      </p:sp>
    </p:spTree>
    <p:extLst>
      <p:ext uri="{BB962C8B-B14F-4D97-AF65-F5344CB8AC3E}">
        <p14:creationId xmlns:p14="http://schemas.microsoft.com/office/powerpoint/2010/main" val="24165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3E27-3A82-474B-920F-997EFF8D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隨選郵件複製郵件至其他信箱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012C0C-41DF-6246-ADE4-1B6CBBA1B3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099" y="1640325"/>
            <a:ext cx="9714571" cy="2644775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DCC37-DA38-7345-A6B3-3CAC1B74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885" y="4113788"/>
            <a:ext cx="4445385" cy="2207775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EB67193B-A9E9-1443-AA3D-87545369443B}"/>
              </a:ext>
            </a:extLst>
          </p:cNvPr>
          <p:cNvSpPr/>
          <p:nvPr/>
        </p:nvSpPr>
        <p:spPr>
          <a:xfrm>
            <a:off x="6442467" y="4113788"/>
            <a:ext cx="3143010" cy="1460500"/>
          </a:xfrm>
          <a:prstGeom prst="wedgeRoundRectCallout">
            <a:avLst>
              <a:gd name="adj1" fmla="val -83712"/>
              <a:gd name="adj2" fmla="val 37797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可選擇複製到相同資料夾 (自動建立對應的資料夾) 或指定資料夾</a:t>
            </a:r>
          </a:p>
        </p:txBody>
      </p:sp>
    </p:spTree>
    <p:extLst>
      <p:ext uri="{BB962C8B-B14F-4D97-AF65-F5344CB8AC3E}">
        <p14:creationId xmlns:p14="http://schemas.microsoft.com/office/powerpoint/2010/main" val="14369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294F-F905-F94D-A62C-E7746AFF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複製資料夾至其他信箱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67192-4DFD-1F43-93A8-F9D3BF17B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085" y="1821827"/>
            <a:ext cx="8875272" cy="3231801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DEB8A-4243-4E41-9117-4AE8C655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81" y="2501900"/>
            <a:ext cx="4410828" cy="4114800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D830F-E95B-5D4D-B569-0BFCDBE48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629" y="1477290"/>
            <a:ext cx="775452" cy="775452"/>
          </a:xfrm>
          <a:prstGeom prst="roundRect">
            <a:avLst>
              <a:gd name="adj" fmla="val 50000"/>
            </a:avLst>
          </a:prstGeom>
          <a:effectLst>
            <a:outerShdw blurRad="139700" dist="88900" dir="7200000" algn="br" rotWithShape="0">
              <a:prstClr val="black">
                <a:alpha val="65000"/>
              </a:prstClr>
            </a:outerShdw>
          </a:effectLst>
        </p:spPr>
      </p:pic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DEC590FE-C0CA-0B4A-8C40-3643E6CECD49}"/>
              </a:ext>
            </a:extLst>
          </p:cNvPr>
          <p:cNvSpPr/>
          <p:nvPr/>
        </p:nvSpPr>
        <p:spPr>
          <a:xfrm>
            <a:off x="5688462" y="2692400"/>
            <a:ext cx="3060900" cy="1183328"/>
          </a:xfrm>
          <a:prstGeom prst="wedgeRoundRectCallout">
            <a:avLst>
              <a:gd name="adj1" fmla="val -82279"/>
              <a:gd name="adj2" fmla="val 22721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多選資料夾以</a:t>
            </a:r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批次複製大量或所有郵件</a:t>
            </a:r>
            <a:endParaRPr lang="en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91DC85EC-4E73-3E40-B816-A570A2AE7E73}"/>
              </a:ext>
            </a:extLst>
          </p:cNvPr>
          <p:cNvSpPr/>
          <p:nvPr/>
        </p:nvSpPr>
        <p:spPr>
          <a:xfrm>
            <a:off x="7177857" y="4016051"/>
            <a:ext cx="3143010" cy="1460500"/>
          </a:xfrm>
          <a:prstGeom prst="wedgeRoundRectCallout">
            <a:avLst>
              <a:gd name="adj1" fmla="val -61969"/>
              <a:gd name="adj2" fmla="val 5888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可選擇複製到相同資料夾 (自動建立對應的資料夾) 或指定資料夾</a:t>
            </a:r>
          </a:p>
        </p:txBody>
      </p:sp>
    </p:spTree>
    <p:extLst>
      <p:ext uri="{BB962C8B-B14F-4D97-AF65-F5344CB8AC3E}">
        <p14:creationId xmlns:p14="http://schemas.microsoft.com/office/powerpoint/2010/main" val="40669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文字, 盤, 餐具, 美工圖案 的圖片&#10;&#10;自動產生的描述">
            <a:extLst>
              <a:ext uri="{FF2B5EF4-FFF2-40B4-BE49-F238E27FC236}">
                <a16:creationId xmlns:a16="http://schemas.microsoft.com/office/drawing/2014/main" id="{334B5E8D-D943-4117-9B08-295353717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21704" y="2465591"/>
            <a:ext cx="4204242" cy="661897"/>
          </a:xfrm>
          <a:prstGeom prst="rect">
            <a:avLst/>
          </a:prstGeom>
        </p:spPr>
      </p:pic>
      <p:pic>
        <p:nvPicPr>
          <p:cNvPr id="14" name="圖片 13" descr="一張含有 電腦, 模糊 的圖片&#10;&#10;自動產生的描述">
            <a:extLst>
              <a:ext uri="{FF2B5EF4-FFF2-40B4-BE49-F238E27FC236}">
                <a16:creationId xmlns:a16="http://schemas.microsoft.com/office/drawing/2014/main" id="{DDB7A32D-86AF-41B0-B5BC-C1EF67267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0" r="-67"/>
          <a:stretch/>
        </p:blipFill>
        <p:spPr>
          <a:xfrm>
            <a:off x="-347598" y="0"/>
            <a:ext cx="12539598" cy="6858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C356B91-D136-4EC8-BF43-89B11CF6C7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765506" y="8548721"/>
            <a:ext cx="6223293" cy="356387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8F75BC6-C177-4A72-91C3-FAAFA27380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82" y="10330657"/>
            <a:ext cx="3037303" cy="3037303"/>
          </a:xfrm>
          <a:prstGeom prst="rect">
            <a:avLst/>
          </a:prstGeom>
          <a:effectLst>
            <a:outerShdw blurRad="241300" dist="228600" dir="5400000" algn="t" rotWithShape="0">
              <a:prstClr val="black">
                <a:alpha val="27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B5300-5936-8D4C-9B59-D88804B9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更換郵件伺服器，保留所有備份郵件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8FB2-5EA0-8D40-BAEB-FD760CD925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6598" y="1971869"/>
            <a:ext cx="4574470" cy="258843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當企業更換 SaaS 服務時，原認證服務將失效</a:t>
            </a:r>
            <a:r>
              <a:rPr lang="zh-TW" alt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僅需變更郵件伺服器取得新認證，QmailAgent 將保留所有備份郵件，繼續存取新的郵件伺服器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變更郵件伺服器後可以透過 QmailAgent 將過去郵件上傳至新的郵件伺服器中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3E978-3662-774A-B687-1ABF4AD11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111" y="1690688"/>
            <a:ext cx="6107171" cy="4119535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4A1FA22-3A5D-4146-8EEE-7B7370785DAF}"/>
              </a:ext>
            </a:extLst>
          </p:cNvPr>
          <p:cNvSpPr/>
          <p:nvPr/>
        </p:nvSpPr>
        <p:spPr>
          <a:xfrm>
            <a:off x="7602039" y="2253161"/>
            <a:ext cx="4384221" cy="1086758"/>
          </a:xfrm>
          <a:custGeom>
            <a:avLst/>
            <a:gdLst>
              <a:gd name="connsiteX0" fmla="*/ 1200150 w 4384221"/>
              <a:gd name="connsiteY0" fmla="*/ 0 h 1061358"/>
              <a:gd name="connsiteX1" fmla="*/ 0 w 4384221"/>
              <a:gd name="connsiteY1" fmla="*/ 726622 h 1061358"/>
              <a:gd name="connsiteX2" fmla="*/ 0 w 4384221"/>
              <a:gd name="connsiteY2" fmla="*/ 1061358 h 1061358"/>
              <a:gd name="connsiteX3" fmla="*/ 1943100 w 4384221"/>
              <a:gd name="connsiteY3" fmla="*/ 1061358 h 1061358"/>
              <a:gd name="connsiteX4" fmla="*/ 4384221 w 4384221"/>
              <a:gd name="connsiteY4" fmla="*/ 775608 h 1061358"/>
              <a:gd name="connsiteX5" fmla="*/ 1200150 w 4384221"/>
              <a:gd name="connsiteY5" fmla="*/ 0 h 1061358"/>
              <a:gd name="connsiteX0" fmla="*/ 1144270 w 4384221"/>
              <a:gd name="connsiteY0" fmla="*/ 0 h 1086758"/>
              <a:gd name="connsiteX1" fmla="*/ 0 w 4384221"/>
              <a:gd name="connsiteY1" fmla="*/ 752022 h 1086758"/>
              <a:gd name="connsiteX2" fmla="*/ 0 w 4384221"/>
              <a:gd name="connsiteY2" fmla="*/ 1086758 h 1086758"/>
              <a:gd name="connsiteX3" fmla="*/ 1943100 w 4384221"/>
              <a:gd name="connsiteY3" fmla="*/ 1086758 h 1086758"/>
              <a:gd name="connsiteX4" fmla="*/ 4384221 w 4384221"/>
              <a:gd name="connsiteY4" fmla="*/ 801008 h 1086758"/>
              <a:gd name="connsiteX5" fmla="*/ 1144270 w 4384221"/>
              <a:gd name="connsiteY5" fmla="*/ 0 h 1086758"/>
              <a:gd name="connsiteX0" fmla="*/ 1144270 w 4384221"/>
              <a:gd name="connsiteY0" fmla="*/ 0 h 1086758"/>
              <a:gd name="connsiteX1" fmla="*/ 0 w 4384221"/>
              <a:gd name="connsiteY1" fmla="*/ 752022 h 1086758"/>
              <a:gd name="connsiteX2" fmla="*/ 0 w 4384221"/>
              <a:gd name="connsiteY2" fmla="*/ 1086758 h 1086758"/>
              <a:gd name="connsiteX3" fmla="*/ 1943100 w 4384221"/>
              <a:gd name="connsiteY3" fmla="*/ 1086758 h 1086758"/>
              <a:gd name="connsiteX4" fmla="*/ 4384221 w 4384221"/>
              <a:gd name="connsiteY4" fmla="*/ 745128 h 1086758"/>
              <a:gd name="connsiteX5" fmla="*/ 1144270 w 4384221"/>
              <a:gd name="connsiteY5" fmla="*/ 0 h 10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4221" h="1086758">
                <a:moveTo>
                  <a:pt x="1144270" y="0"/>
                </a:moveTo>
                <a:lnTo>
                  <a:pt x="0" y="752022"/>
                </a:lnTo>
                <a:lnTo>
                  <a:pt x="0" y="1086758"/>
                </a:lnTo>
                <a:lnTo>
                  <a:pt x="1943100" y="1086758"/>
                </a:lnTo>
                <a:lnTo>
                  <a:pt x="4384221" y="745128"/>
                </a:lnTo>
                <a:lnTo>
                  <a:pt x="1144270" y="0"/>
                </a:lnTo>
                <a:close/>
              </a:path>
            </a:pathLst>
          </a:custGeom>
          <a:gradFill>
            <a:gsLst>
              <a:gs pos="100000">
                <a:srgbClr val="A0AEDB"/>
              </a:gs>
              <a:gs pos="0">
                <a:srgbClr val="A2C7EC">
                  <a:alpha val="0"/>
                </a:srgbClr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F3FB7-2464-9249-ADBC-B151BF658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061" y="2222149"/>
            <a:ext cx="3445229" cy="794102"/>
          </a:xfrm>
          <a:prstGeom prst="roundRect">
            <a:avLst>
              <a:gd name="adj" fmla="val 22023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385DD63-2756-46CA-ACD9-055E14EC7D2E}"/>
              </a:ext>
            </a:extLst>
          </p:cNvPr>
          <p:cNvSpPr/>
          <p:nvPr/>
        </p:nvSpPr>
        <p:spPr>
          <a:xfrm>
            <a:off x="2806742" y="4723539"/>
            <a:ext cx="2550361" cy="723222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33917B-0963-514B-925A-ECCC994824C4}"/>
              </a:ext>
            </a:extLst>
          </p:cNvPr>
          <p:cNvSpPr/>
          <p:nvPr/>
        </p:nvSpPr>
        <p:spPr>
          <a:xfrm>
            <a:off x="2867227" y="4799443"/>
            <a:ext cx="2429389" cy="57141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目前僅支援 Gmail 及 Outlook 互相更換</a:t>
            </a:r>
          </a:p>
        </p:txBody>
      </p:sp>
    </p:spTree>
    <p:extLst>
      <p:ext uri="{BB962C8B-B14F-4D97-AF65-F5344CB8AC3E}">
        <p14:creationId xmlns:p14="http://schemas.microsoft.com/office/powerpoint/2010/main" val="14753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9F3D9E2-7C31-43D6-8C5C-58F6DFC6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4BFFB-49A3-804A-9A8A-12BB016B13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10515600" cy="2852737"/>
          </a:xfrm>
        </p:spPr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</a:p>
        </p:txBody>
      </p:sp>
      <p:pic>
        <p:nvPicPr>
          <p:cNvPr id="5" name="圖片 4" descr="一張含有 電腦, 模糊 的圖片&#10;&#10;自動產生的描述">
            <a:extLst>
              <a:ext uri="{FF2B5EF4-FFF2-40B4-BE49-F238E27FC236}">
                <a16:creationId xmlns:a16="http://schemas.microsoft.com/office/drawing/2014/main" id="{8367519C-965F-466B-99F5-8F6FB5F78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34"/>
          <a:stretch/>
        </p:blipFill>
        <p:spPr>
          <a:xfrm>
            <a:off x="5369668" y="0"/>
            <a:ext cx="6813314" cy="6858000"/>
          </a:xfrm>
          <a:prstGeom prst="rect">
            <a:avLst/>
          </a:prstGeom>
        </p:spPr>
      </p:pic>
      <p:pic>
        <p:nvPicPr>
          <p:cNvPr id="7" name="圖片 6" descr="一張含有 文字, 盤, 餐具, 美工圖案 的圖片&#10;&#10;自動產生的描述">
            <a:extLst>
              <a:ext uri="{FF2B5EF4-FFF2-40B4-BE49-F238E27FC236}">
                <a16:creationId xmlns:a16="http://schemas.microsoft.com/office/drawing/2014/main" id="{79EADE9F-44E0-4B4E-85D0-334E030BD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04" y="1514093"/>
            <a:ext cx="4204242" cy="406129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43D903C-C548-4860-8B95-508AFD1E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506" y="2070100"/>
            <a:ext cx="6223293" cy="35638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DE7759-2B3C-49EE-BC02-DB87A48A20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82" y="1405763"/>
            <a:ext cx="3037303" cy="3037303"/>
          </a:xfrm>
          <a:prstGeom prst="rect">
            <a:avLst/>
          </a:prstGeom>
          <a:effectLst>
            <a:outerShdw blurRad="241300" dist="228600" dir="5400000" algn="t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23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7A45BF80-4F7D-2145-9A54-E672B4A3741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封底</a:t>
            </a:r>
          </a:p>
        </p:txBody>
      </p:sp>
    </p:spTree>
    <p:extLst>
      <p:ext uri="{BB962C8B-B14F-4D97-AF65-F5344CB8AC3E}">
        <p14:creationId xmlns:p14="http://schemas.microsoft.com/office/powerpoint/2010/main" val="20830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49B-6D96-3943-8D8D-CF44DF47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超過45萬次下載量，你還在等什麼?!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D6B16-4673-FA48-B2AA-AEEA4EF2E391}"/>
              </a:ext>
            </a:extLst>
          </p:cNvPr>
          <p:cNvSpPr txBox="1"/>
          <p:nvPr/>
        </p:nvSpPr>
        <p:spPr>
          <a:xfrm>
            <a:off x="3581428" y="1643705"/>
            <a:ext cx="4724372" cy="6122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defRPr sz="1400">
                <a:solidFill>
                  <a:srgbClr val="5985A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TW" sz="2800" dirty="0">
                <a:solidFill>
                  <a:schemeClr val="tx2">
                    <a:lumMod val="75000"/>
                  </a:schemeClr>
                </a:solidFill>
                <a:sym typeface="Arial" panose="020B0604020202020204" pitchFamily="34" charset="0"/>
              </a:rPr>
              <a:t>來自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TW" sz="2800" dirty="0">
                <a:solidFill>
                  <a:schemeClr val="tx2">
                    <a:lumMod val="75000"/>
                  </a:schemeClr>
                </a:solidFill>
                <a:sym typeface="Arial" panose="020B0604020202020204" pitchFamily="34" charset="0"/>
              </a:rPr>
              <a:t>Reddit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sym typeface="Arial" panose="020B0604020202020204" pitchFamily="34" charset="0"/>
              </a:rPr>
              <a:t> 的真實聲音</a:t>
            </a:r>
            <a:endParaRPr lang="en-TW" sz="2800" dirty="0">
              <a:solidFill>
                <a:schemeClr val="tx2">
                  <a:lumMod val="7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5B646B51-7D64-46BC-9320-AED882C1C49C}"/>
              </a:ext>
            </a:extLst>
          </p:cNvPr>
          <p:cNvSpPr/>
          <p:nvPr/>
        </p:nvSpPr>
        <p:spPr>
          <a:xfrm>
            <a:off x="2589226" y="2376135"/>
            <a:ext cx="3370355" cy="1123338"/>
          </a:xfrm>
          <a:prstGeom prst="wedgeRoundRectCallout">
            <a:avLst>
              <a:gd name="adj1" fmla="val -62264"/>
              <a:gd name="adj2" fmla="val -764"/>
              <a:gd name="adj3" fmla="val 16667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總體來說，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的網頁版和手機 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都很好用。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05249C6D-7D89-4FFF-83F7-91AD8226F7D2}"/>
              </a:ext>
            </a:extLst>
          </p:cNvPr>
          <p:cNvSpPr/>
          <p:nvPr/>
        </p:nvSpPr>
        <p:spPr>
          <a:xfrm>
            <a:off x="2589227" y="3627885"/>
            <a:ext cx="3359186" cy="1325563"/>
          </a:xfrm>
          <a:prstGeom prst="wedgeRoundRectCallout">
            <a:avLst>
              <a:gd name="adj1" fmla="val -61475"/>
              <a:gd name="adj2" fmla="val -5658"/>
              <a:gd name="adj3" fmla="val 16667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搜尋功能很棒，而且可以偵測到有附件檔案，顯示在郵件列表裡，讓我可以快速看到附件。</a:t>
            </a: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Rounded Rectangular Callout 10">
            <a:extLst>
              <a:ext uri="{FF2B5EF4-FFF2-40B4-BE49-F238E27FC236}">
                <a16:creationId xmlns:a16="http://schemas.microsoft.com/office/drawing/2014/main" id="{98163612-DB23-4515-97F4-F92A301C920A}"/>
              </a:ext>
            </a:extLst>
          </p:cNvPr>
          <p:cNvSpPr/>
          <p:nvPr/>
        </p:nvSpPr>
        <p:spPr>
          <a:xfrm>
            <a:off x="6259631" y="2376135"/>
            <a:ext cx="3184444" cy="1123338"/>
          </a:xfrm>
          <a:prstGeom prst="wedgeRoundRectCallout">
            <a:avLst>
              <a:gd name="adj1" fmla="val 59264"/>
              <a:gd name="adj2" fmla="val -579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我用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備份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gmail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，所有的資料夾都備份到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了，感覺再也不會遺失資料！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Rounded Rectangular Callout 10">
            <a:extLst>
              <a:ext uri="{FF2B5EF4-FFF2-40B4-BE49-F238E27FC236}">
                <a16:creationId xmlns:a16="http://schemas.microsoft.com/office/drawing/2014/main" id="{75CCA119-F0D4-4B73-9CED-FFD79E1BA7A6}"/>
              </a:ext>
            </a:extLst>
          </p:cNvPr>
          <p:cNvSpPr/>
          <p:nvPr/>
        </p:nvSpPr>
        <p:spPr>
          <a:xfrm>
            <a:off x="6259631" y="3739889"/>
            <a:ext cx="3184444" cy="696124"/>
          </a:xfrm>
          <a:prstGeom prst="wedgeRoundRectCallout">
            <a:avLst>
              <a:gd name="adj1" fmla="val 58630"/>
              <a:gd name="adj2" fmla="val -383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他整合了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QContacts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也很好用。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Rounded Rectangular Callout 10">
            <a:extLst>
              <a:ext uri="{FF2B5EF4-FFF2-40B4-BE49-F238E27FC236}">
                <a16:creationId xmlns:a16="http://schemas.microsoft.com/office/drawing/2014/main" id="{3C5517B6-6A81-49A7-B477-168699157282}"/>
              </a:ext>
            </a:extLst>
          </p:cNvPr>
          <p:cNvSpPr/>
          <p:nvPr/>
        </p:nvSpPr>
        <p:spPr>
          <a:xfrm>
            <a:off x="6259630" y="4676429"/>
            <a:ext cx="3184445" cy="1321201"/>
          </a:xfrm>
          <a:prstGeom prst="wedgeRoundRectCallout">
            <a:avLst>
              <a:gd name="adj1" fmla="val 58069"/>
              <a:gd name="adj2" fmla="val -8681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我已經安裝了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，除了一開始要花點時間同步所有資料外，一切都很棒！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0CA0C62-8B23-4C37-B8C3-C762F38C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464" y="2348328"/>
            <a:ext cx="799531" cy="81433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923AEC9-6AAE-4E18-814E-C3F45AD8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464" y="3683792"/>
            <a:ext cx="799531" cy="814337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47E296F-06E3-44B7-8C09-DFE88D8AA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2348328"/>
            <a:ext cx="733939" cy="817026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DF0A2F3-AD08-4A26-ABFE-D7067CA3E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3593251"/>
            <a:ext cx="733939" cy="817026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C623072C-33F5-4D96-BB38-29FDA0F8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4723912"/>
            <a:ext cx="733939" cy="8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4EB1AF-6EFA-0741-B40B-C867FD241D64}"/>
              </a:ext>
            </a:extLst>
          </p:cNvPr>
          <p:cNvSpPr/>
          <p:nvPr/>
        </p:nvSpPr>
        <p:spPr>
          <a:xfrm>
            <a:off x="1403569" y="550096"/>
            <a:ext cx="9411596" cy="1670867"/>
          </a:xfrm>
          <a:prstGeom prst="roundRect">
            <a:avLst>
              <a:gd name="adj" fmla="val 10741"/>
            </a:avLst>
          </a:prstGeom>
          <a:gradFill>
            <a:gsLst>
              <a:gs pos="3000">
                <a:srgbClr val="F1F3F6"/>
              </a:gs>
              <a:gs pos="68000">
                <a:schemeClr val="bg1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5FAAB-79D4-7942-821A-F80373F60D68}"/>
              </a:ext>
            </a:extLst>
          </p:cNvPr>
          <p:cNvSpPr txBox="1"/>
          <p:nvPr/>
        </p:nvSpPr>
        <p:spPr>
          <a:xfrm>
            <a:off x="1624156" y="670413"/>
            <a:ext cx="235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支援郵件伺服器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254A8465-1327-6446-B19E-C749A49F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088" y="1195588"/>
            <a:ext cx="444916" cy="3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Yahoo Mail App | Yahoo Mobile">
            <a:extLst>
              <a:ext uri="{FF2B5EF4-FFF2-40B4-BE49-F238E27FC236}">
                <a16:creationId xmlns:a16="http://schemas.microsoft.com/office/drawing/2014/main" id="{9557953B-535B-234B-A5C7-C7D636DD6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697" y="1165786"/>
            <a:ext cx="441266" cy="4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05B00D8-79FE-E94B-A9F4-D18C5726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90" y="1231395"/>
            <a:ext cx="441267" cy="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iCloud Mail - Inbox (49 messages) | Icloud, Iphone, Iphone info">
            <a:extLst>
              <a:ext uri="{FF2B5EF4-FFF2-40B4-BE49-F238E27FC236}">
                <a16:creationId xmlns:a16="http://schemas.microsoft.com/office/drawing/2014/main" id="{DED476B9-FEA6-CF4A-84A1-100D81DF9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3724" y="1186689"/>
            <a:ext cx="525066" cy="4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QMail Logo - LogoDix">
            <a:extLst>
              <a:ext uri="{FF2B5EF4-FFF2-40B4-BE49-F238E27FC236}">
                <a16:creationId xmlns:a16="http://schemas.microsoft.com/office/drawing/2014/main" id="{7E5D1AD4-72A6-5D40-BCEF-6FB70E4A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0F4FA"/>
              </a:clrFrom>
              <a:clrTo>
                <a:srgbClr val="F0F4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237" y="1078995"/>
            <a:ext cx="614847" cy="6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na.com Careers | Interview, Salaries, and More - Blind">
            <a:extLst>
              <a:ext uri="{FF2B5EF4-FFF2-40B4-BE49-F238E27FC236}">
                <a16:creationId xmlns:a16="http://schemas.microsoft.com/office/drawing/2014/main" id="{D0B39016-6736-5C49-B3B9-81339CED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667" y="983026"/>
            <a:ext cx="806784" cy="80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il.163.com">
            <a:extLst>
              <a:ext uri="{FF2B5EF4-FFF2-40B4-BE49-F238E27FC236}">
                <a16:creationId xmlns:a16="http://schemas.microsoft.com/office/drawing/2014/main" id="{86476B53-998F-6440-9997-642498F9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955" y="1231187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il.126.com">
            <a:extLst>
              <a:ext uri="{FF2B5EF4-FFF2-40B4-BE49-F238E27FC236}">
                <a16:creationId xmlns:a16="http://schemas.microsoft.com/office/drawing/2014/main" id="{A4A91F11-FC2D-FC46-B709-D79A8A58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719" y="1231187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il.yeah.net">
            <a:extLst>
              <a:ext uri="{FF2B5EF4-FFF2-40B4-BE49-F238E27FC236}">
                <a16:creationId xmlns:a16="http://schemas.microsoft.com/office/drawing/2014/main" id="{B75164E2-A6C2-CA48-9A57-29A93651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451" y="1257388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B475E2-DF4D-5E42-BE5D-04F36B267A34}"/>
              </a:ext>
            </a:extLst>
          </p:cNvPr>
          <p:cNvSpPr txBox="1"/>
          <p:nvPr/>
        </p:nvSpPr>
        <p:spPr>
          <a:xfrm>
            <a:off x="9651772" y="1186689"/>
            <a:ext cx="80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IMAP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018167D-9FC8-874B-A8BB-2047BB2ACC12}"/>
              </a:ext>
            </a:extLst>
          </p:cNvPr>
          <p:cNvSpPr/>
          <p:nvPr/>
        </p:nvSpPr>
        <p:spPr>
          <a:xfrm rot="10800000">
            <a:off x="1849815" y="1836111"/>
            <a:ext cx="8965350" cy="1042592"/>
          </a:xfrm>
          <a:prstGeom prst="round2Same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6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DCD46-2B31-8B49-9F96-A87A9B06F318}"/>
              </a:ext>
            </a:extLst>
          </p:cNvPr>
          <p:cNvSpPr txBox="1"/>
          <p:nvPr/>
        </p:nvSpPr>
        <p:spPr>
          <a:xfrm>
            <a:off x="2449788" y="187140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D9971-01CC-9B4A-9100-79DD0094BC10}"/>
              </a:ext>
            </a:extLst>
          </p:cNvPr>
          <p:cNvSpPr/>
          <p:nvPr/>
        </p:nvSpPr>
        <p:spPr>
          <a:xfrm>
            <a:off x="2907522" y="203710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個主流郵件伺服器</a:t>
            </a:r>
          </a:p>
          <a:p>
            <a:r>
              <a:rPr lang="en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及IMAP存取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2B8AB1-63A1-6247-865E-6268DF8440AF}"/>
              </a:ext>
            </a:extLst>
          </p:cNvPr>
          <p:cNvSpPr txBox="1"/>
          <p:nvPr/>
        </p:nvSpPr>
        <p:spPr>
          <a:xfrm>
            <a:off x="5216877" y="1871409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4C6A35-AF82-8244-A582-D6C705F018EC}"/>
              </a:ext>
            </a:extLst>
          </p:cNvPr>
          <p:cNvSpPr/>
          <p:nvPr/>
        </p:nvSpPr>
        <p:spPr>
          <a:xfrm>
            <a:off x="6038052" y="2037102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項重要功能</a:t>
            </a:r>
          </a:p>
          <a:p>
            <a:r>
              <a:rPr lang="en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幫助管理郵件</a:t>
            </a:r>
          </a:p>
        </p:txBody>
      </p:sp>
      <p:sp>
        <p:nvSpPr>
          <p:cNvPr id="11" name="標題 10" hidden="1">
            <a:extLst>
              <a:ext uri="{FF2B5EF4-FFF2-40B4-BE49-F238E27FC236}">
                <a16:creationId xmlns:a16="http://schemas.microsoft.com/office/drawing/2014/main" id="{B1F52C7B-BD9C-450B-8B66-3B7003DB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84A23E5-E2C1-5547-9513-9AB41ED18657}"/>
              </a:ext>
            </a:extLst>
          </p:cNvPr>
          <p:cNvSpPr/>
          <p:nvPr/>
        </p:nvSpPr>
        <p:spPr>
          <a:xfrm>
            <a:off x="601579" y="3220799"/>
            <a:ext cx="4769096" cy="2590630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367B8-FDE8-534A-8A49-93BB5A884451}"/>
              </a:ext>
            </a:extLst>
          </p:cNvPr>
          <p:cNvSpPr txBox="1"/>
          <p:nvPr/>
        </p:nvSpPr>
        <p:spPr>
          <a:xfrm>
            <a:off x="846220" y="3353147"/>
            <a:ext cx="194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郵件管理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ED4AF03-614E-1441-92D0-E0DA4000F510}"/>
              </a:ext>
            </a:extLst>
          </p:cNvPr>
          <p:cNvSpPr/>
          <p:nvPr/>
        </p:nvSpPr>
        <p:spPr>
          <a:xfrm>
            <a:off x="5204553" y="3688163"/>
            <a:ext cx="2922374" cy="2707630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6B976-8826-1F4F-A5C4-02E3F7507D3D}"/>
              </a:ext>
            </a:extLst>
          </p:cNvPr>
          <p:cNvSpPr txBox="1"/>
          <p:nvPr/>
        </p:nvSpPr>
        <p:spPr>
          <a:xfrm>
            <a:off x="5433724" y="3984152"/>
            <a:ext cx="194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瀏覽與搜尋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361E2C3-F5B2-4F33-A05C-F5B7848246E3}"/>
              </a:ext>
            </a:extLst>
          </p:cNvPr>
          <p:cNvGrpSpPr/>
          <p:nvPr/>
        </p:nvGrpSpPr>
        <p:grpSpPr>
          <a:xfrm>
            <a:off x="5319139" y="4424020"/>
            <a:ext cx="2958831" cy="1695245"/>
            <a:chOff x="5319139" y="4044913"/>
            <a:chExt cx="2958831" cy="169524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5884F57-E31C-684D-9EB1-2F7616C3814C}"/>
                </a:ext>
              </a:extLst>
            </p:cNvPr>
            <p:cNvSpPr/>
            <p:nvPr/>
          </p:nvSpPr>
          <p:spPr>
            <a:xfrm>
              <a:off x="5319139" y="4044913"/>
              <a:ext cx="2951582" cy="45719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分割視窗瀏覽郵件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02513EA-58BD-A041-9E02-FE110A36A717}"/>
                </a:ext>
              </a:extLst>
            </p:cNvPr>
            <p:cNvSpPr/>
            <p:nvPr/>
          </p:nvSpPr>
          <p:spPr>
            <a:xfrm>
              <a:off x="5326388" y="4457595"/>
              <a:ext cx="2951582" cy="45719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透過關鍵字搜尋郵件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E121EBE-510C-EE41-987A-9E3B11E1FD87}"/>
                </a:ext>
              </a:extLst>
            </p:cNvPr>
            <p:cNvSpPr/>
            <p:nvPr/>
          </p:nvSpPr>
          <p:spPr>
            <a:xfrm>
              <a:off x="5326388" y="4870277"/>
              <a:ext cx="2951582" cy="45719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透過篩選器搜尋郵件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7A76465-F94B-0741-92EC-E6E873F2EF46}"/>
                </a:ext>
              </a:extLst>
            </p:cNvPr>
            <p:cNvSpPr/>
            <p:nvPr/>
          </p:nvSpPr>
          <p:spPr>
            <a:xfrm>
              <a:off x="5326388" y="5282959"/>
              <a:ext cx="2951582" cy="45719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以郵件及附件內容搜尋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F7ED894-620F-0547-87EF-2A03A638DD29}"/>
              </a:ext>
            </a:extLst>
          </p:cNvPr>
          <p:cNvSpPr/>
          <p:nvPr/>
        </p:nvSpPr>
        <p:spPr>
          <a:xfrm>
            <a:off x="7911659" y="2645134"/>
            <a:ext cx="3239587" cy="3111717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F4AE88-4E33-FA4E-9EB1-1655D575C56C}"/>
              </a:ext>
            </a:extLst>
          </p:cNvPr>
          <p:cNvSpPr txBox="1"/>
          <p:nvPr/>
        </p:nvSpPr>
        <p:spPr>
          <a:xfrm>
            <a:off x="8077164" y="2777483"/>
            <a:ext cx="194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資料安全性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72A684B-B48B-F34B-924F-D39EA15D4283}"/>
              </a:ext>
            </a:extLst>
          </p:cNvPr>
          <p:cNvSpPr/>
          <p:nvPr/>
        </p:nvSpPr>
        <p:spPr>
          <a:xfrm>
            <a:off x="8033495" y="3212446"/>
            <a:ext cx="3103320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備份所有信件與附件於 NAS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62D7B79-188F-7F4C-B30A-18511CD9564D}"/>
              </a:ext>
            </a:extLst>
          </p:cNvPr>
          <p:cNvSpPr/>
          <p:nvPr/>
        </p:nvSpPr>
        <p:spPr>
          <a:xfrm>
            <a:off x="8033495" y="3607120"/>
            <a:ext cx="2951582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還原信件至郵件伺服器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B6F74FF-1DDF-584D-B9B3-4380516CAF59}"/>
              </a:ext>
            </a:extLst>
          </p:cNvPr>
          <p:cNvSpPr/>
          <p:nvPr/>
        </p:nvSpPr>
        <p:spPr>
          <a:xfrm>
            <a:off x="8033495" y="4396468"/>
            <a:ext cx="2951582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管理者二次備份郵件及設定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ECB7C46-2597-D74B-A204-0DA8083E737E}"/>
              </a:ext>
            </a:extLst>
          </p:cNvPr>
          <p:cNvSpPr/>
          <p:nvPr/>
        </p:nvSpPr>
        <p:spPr>
          <a:xfrm>
            <a:off x="8033495" y="4791142"/>
            <a:ext cx="2951582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管理者還原郵件與設定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065C886-D8C7-9E4D-9187-CF6C21D7AED9}"/>
              </a:ext>
            </a:extLst>
          </p:cNvPr>
          <p:cNvSpPr/>
          <p:nvPr/>
        </p:nvSpPr>
        <p:spPr>
          <a:xfrm>
            <a:off x="8033495" y="5185815"/>
            <a:ext cx="2951582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管理者還原郵件至其他帳戶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D6651D4-AC53-D54F-89D9-C435A4DD081E}"/>
              </a:ext>
            </a:extLst>
          </p:cNvPr>
          <p:cNvSpPr/>
          <p:nvPr/>
        </p:nvSpPr>
        <p:spPr>
          <a:xfrm>
            <a:off x="8033495" y="4001794"/>
            <a:ext cx="2951582" cy="4571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備份郵件加密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D26A9F5-3C60-40DF-83A2-93461E8550DA}"/>
              </a:ext>
            </a:extLst>
          </p:cNvPr>
          <p:cNvGrpSpPr/>
          <p:nvPr/>
        </p:nvGrpSpPr>
        <p:grpSpPr>
          <a:xfrm>
            <a:off x="742577" y="3790561"/>
            <a:ext cx="4641338" cy="1633341"/>
            <a:chOff x="742577" y="3592146"/>
            <a:chExt cx="4641338" cy="163334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01A8110-FFEC-2B4F-B12F-36B869F2C661}"/>
                </a:ext>
              </a:extLst>
            </p:cNvPr>
            <p:cNvSpPr/>
            <p:nvPr/>
          </p:nvSpPr>
          <p:spPr>
            <a:xfrm>
              <a:off x="742577" y="3594600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管理多個郵件帳戶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9C00447B-FCD3-F643-A811-86AE73D07C33}"/>
                </a:ext>
              </a:extLst>
            </p:cNvPr>
            <p:cNvSpPr/>
            <p:nvPr/>
          </p:nvSpPr>
          <p:spPr>
            <a:xfrm>
              <a:off x="742577" y="3985829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管理通訊錄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35D8CCE-A910-1140-BDD6-24D48F340123}"/>
                </a:ext>
              </a:extLst>
            </p:cNvPr>
            <p:cNvSpPr/>
            <p:nvPr/>
          </p:nvSpPr>
          <p:spPr>
            <a:xfrm>
              <a:off x="2950331" y="3592146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自定自動收信頻率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F5FE4FE-F78F-F347-83DC-D24CEB581F0A}"/>
                </a:ext>
              </a:extLst>
            </p:cNvPr>
            <p:cNvSpPr/>
            <p:nvPr/>
          </p:nvSpPr>
          <p:spPr>
            <a:xfrm>
              <a:off x="2946321" y="3984193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新郵件推播通知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D3F908A-9760-014F-A21B-4FE6D824CBBD}"/>
                </a:ext>
              </a:extLst>
            </p:cNvPr>
            <p:cNvSpPr/>
            <p:nvPr/>
          </p:nvSpPr>
          <p:spPr>
            <a:xfrm>
              <a:off x="2946321" y="4768287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複製信件至其他信箱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AC649CA-A52A-9E41-AD91-03632D45E0CE}"/>
                </a:ext>
              </a:extLst>
            </p:cNvPr>
            <p:cNvSpPr/>
            <p:nvPr/>
          </p:nvSpPr>
          <p:spPr>
            <a:xfrm>
              <a:off x="742577" y="4377058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收發信件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F18CC09E-A3C7-844D-90A9-82232B838BE2}"/>
                </a:ext>
              </a:extLst>
            </p:cNvPr>
            <p:cNvSpPr/>
            <p:nvPr/>
          </p:nvSpPr>
          <p:spPr>
            <a:xfrm>
              <a:off x="742577" y="4768287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以分享連結寄送大檔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220D6EE-698F-3E4E-8512-9C60EA9D4073}"/>
                </a:ext>
              </a:extLst>
            </p:cNvPr>
            <p:cNvSpPr/>
            <p:nvPr/>
          </p:nvSpPr>
          <p:spPr>
            <a:xfrm>
              <a:off x="2946321" y="4376240"/>
              <a:ext cx="2433584" cy="4572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TW" sz="16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自訂預設回應訊息</a:t>
              </a:r>
            </a:p>
          </p:txBody>
        </p:sp>
      </p:grpSp>
      <p:pic>
        <p:nvPicPr>
          <p:cNvPr id="4" name="圖片 25">
            <a:extLst>
              <a:ext uri="{FF2B5EF4-FFF2-40B4-BE49-F238E27FC236}">
                <a16:creationId xmlns:a16="http://schemas.microsoft.com/office/drawing/2014/main" id="{71B31897-EA28-9948-8E5E-AF799B4B74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05" y="1632513"/>
            <a:ext cx="1480463" cy="1480463"/>
          </a:xfrm>
          <a:prstGeom prst="roundRect">
            <a:avLst>
              <a:gd name="adj" fmla="val 20359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</p:pic>
    </p:spTree>
    <p:extLst>
      <p:ext uri="{BB962C8B-B14F-4D97-AF65-F5344CB8AC3E}">
        <p14:creationId xmlns:p14="http://schemas.microsoft.com/office/powerpoint/2010/main" val="14628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818DA43-4A82-4008-B107-9693657EE31A}"/>
              </a:ext>
            </a:extLst>
          </p:cNvPr>
          <p:cNvSpPr/>
          <p:nvPr/>
        </p:nvSpPr>
        <p:spPr>
          <a:xfrm>
            <a:off x="1210733" y="2287418"/>
            <a:ext cx="4665258" cy="2645128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47226C-DCC2-4D13-9FE4-9AF3A8613E31}"/>
              </a:ext>
            </a:extLst>
          </p:cNvPr>
          <p:cNvSpPr/>
          <p:nvPr/>
        </p:nvSpPr>
        <p:spPr>
          <a:xfrm>
            <a:off x="6259986" y="2287418"/>
            <a:ext cx="4665258" cy="2645128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3D385-0788-B44F-A84D-78795A87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QmailAgent 3.1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628-57C2-FF46-8A24-431F27967803}"/>
              </a:ext>
            </a:extLst>
          </p:cNvPr>
          <p:cNvSpPr/>
          <p:nvPr/>
        </p:nvSpPr>
        <p:spPr>
          <a:xfrm>
            <a:off x="1715827" y="2814047"/>
            <a:ext cx="3655070" cy="148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720" rIns="360000" bIns="45720" rtlCol="0" anchor="ctr"/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玩轉郵件，輕鬆跨信箱移轉任何郵件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FD959E-5B10-2E4E-86A2-2456C46C17CF}"/>
              </a:ext>
            </a:extLst>
          </p:cNvPr>
          <p:cNvSpPr/>
          <p:nvPr/>
        </p:nvSpPr>
        <p:spPr>
          <a:xfrm>
            <a:off x="6732194" y="2814047"/>
            <a:ext cx="3720842" cy="148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720" rIns="360000" bIns="45720" rtlCol="0" anchor="ctr"/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更換郵件伺服器，保留所有備份郵件</a:t>
            </a:r>
            <a:endParaRPr lang="en-TW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 4" hidden="1">
            <a:extLst>
              <a:ext uri="{FF2B5EF4-FFF2-40B4-BE49-F238E27FC236}">
                <a16:creationId xmlns:a16="http://schemas.microsoft.com/office/drawing/2014/main" id="{BBBFA5F8-E062-4D54-9F6B-FBA762253BD3}"/>
              </a:ext>
            </a:extLst>
          </p:cNvPr>
          <p:cNvSpPr/>
          <p:nvPr/>
        </p:nvSpPr>
        <p:spPr>
          <a:xfrm>
            <a:off x="3543362" y="7095054"/>
            <a:ext cx="4665258" cy="2645128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C622CE3-5270-421B-B215-511119F8E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2615" y="7095054"/>
            <a:ext cx="5126785" cy="2930893"/>
          </a:xfrm>
          <a:prstGeom prst="rect">
            <a:avLst/>
          </a:prstGeom>
        </p:spPr>
      </p:pic>
      <p:sp>
        <p:nvSpPr>
          <p:cNvPr id="13" name="矩形: 圓角 12" hidden="1">
            <a:extLst>
              <a:ext uri="{FF2B5EF4-FFF2-40B4-BE49-F238E27FC236}">
                <a16:creationId xmlns:a16="http://schemas.microsoft.com/office/drawing/2014/main" id="{7EAA5241-417A-46F6-B0C4-BAE86D861F70}"/>
              </a:ext>
            </a:extLst>
          </p:cNvPr>
          <p:cNvSpPr/>
          <p:nvPr/>
        </p:nvSpPr>
        <p:spPr>
          <a:xfrm>
            <a:off x="-1346272" y="7095054"/>
            <a:ext cx="4665258" cy="2645128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B603-9F9F-E346-965E-A1F5924B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玩轉郵件，輕鬆跨信箱移轉任何郵件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C7017-69F2-8C4A-8F27-4CA1EC55C8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7733" y="2204076"/>
            <a:ext cx="8653470" cy="285624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員工離職時，管理者將其郵件移轉給主管或接替的同事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更換主要聯絡信箱，移轉舊有郵件，並確保不遺漏任何新郵件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複製特定郵件至其他信箱</a:t>
            </a:r>
          </a:p>
        </p:txBody>
      </p:sp>
    </p:spTree>
    <p:extLst>
      <p:ext uri="{BB962C8B-B14F-4D97-AF65-F5344CB8AC3E}">
        <p14:creationId xmlns:p14="http://schemas.microsoft.com/office/powerpoint/2010/main" val="10953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805528-D897-F44E-9504-96977254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515" y="3565066"/>
            <a:ext cx="5425001" cy="3279753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F467E2-9979-8649-A1FF-7E2AA13A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5" y="3565065"/>
            <a:ext cx="5435315" cy="3279754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7B20BB-2A56-8942-9F77-552F8E5CC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移轉信件的好處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42BA4-A25C-294B-B592-5CE9F3202D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0733" y="1574874"/>
            <a:ext cx="6030316" cy="1818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和轉寄信件相比，移轉信件可以：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保留原始寄件人，可以直接以另一個信箱回覆郵件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保留原始收件日期，方便日後查找信件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保留所有原始內容，排版不因經過轉寄而被修改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110DFA3C-D1ED-0443-B936-30A27EBA692C}"/>
              </a:ext>
            </a:extLst>
          </p:cNvPr>
          <p:cNvSpPr/>
          <p:nvPr/>
        </p:nvSpPr>
        <p:spPr>
          <a:xfrm>
            <a:off x="114754" y="3286555"/>
            <a:ext cx="812801" cy="77023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304800" dist="203200" dir="8100000" sx="94000" sy="94000" algn="tr" rotWithShape="0">
              <a:srgbClr val="3F4169">
                <a:alpha val="75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1400" dirty="0">
                <a:solidFill>
                  <a:schemeClr val="lt1"/>
                </a:solidFill>
                <a:sym typeface="Arial" panose="020B0604020202020204" pitchFamily="34" charset="0"/>
              </a:rPr>
              <a:t>原始信件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439A5D8A-60ED-B544-A2EF-6699BEAB8812}"/>
              </a:ext>
            </a:extLst>
          </p:cNvPr>
          <p:cNvSpPr/>
          <p:nvPr/>
        </p:nvSpPr>
        <p:spPr>
          <a:xfrm>
            <a:off x="5878771" y="3237980"/>
            <a:ext cx="812801" cy="77023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304800" dist="203200" dir="8100000" sx="94000" sy="94000" algn="tr" rotWithShape="0">
              <a:srgbClr val="3F4169">
                <a:alpha val="75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1400" dirty="0">
                <a:solidFill>
                  <a:schemeClr val="lt1"/>
                </a:solidFill>
                <a:sym typeface="Arial" panose="020B0604020202020204" pitchFamily="34" charset="0"/>
              </a:rPr>
              <a:t>轉寄信件</a:t>
            </a:r>
          </a:p>
        </p:txBody>
      </p:sp>
      <p:sp>
        <p:nvSpPr>
          <p:cNvPr id="9" name="Rounded Rectangular Callout 10">
            <a:extLst>
              <a:ext uri="{FF2B5EF4-FFF2-40B4-BE49-F238E27FC236}">
                <a16:creationId xmlns:a16="http://schemas.microsoft.com/office/drawing/2014/main" id="{7E12EC0D-5D5B-F642-A759-FD3248658E3B}"/>
              </a:ext>
            </a:extLst>
          </p:cNvPr>
          <p:cNvSpPr/>
          <p:nvPr/>
        </p:nvSpPr>
        <p:spPr>
          <a:xfrm>
            <a:off x="8162294" y="3315560"/>
            <a:ext cx="3336043" cy="770236"/>
          </a:xfrm>
          <a:prstGeom prst="wedgeRoundRectCallout">
            <a:avLst>
              <a:gd name="adj1" fmla="val -62518"/>
              <a:gd name="adj2" fmla="val 1902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寄件者異動，無法直接回信給原寄件者</a:t>
            </a:r>
            <a:endParaRPr lang="en-TW" altLang="zh-TW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8A9A4435-2F6B-8845-BD0E-BFC6BF7E0207}"/>
              </a:ext>
            </a:extLst>
          </p:cNvPr>
          <p:cNvSpPr/>
          <p:nvPr/>
        </p:nvSpPr>
        <p:spPr>
          <a:xfrm>
            <a:off x="9677560" y="5575056"/>
            <a:ext cx="1303707" cy="555838"/>
          </a:xfrm>
          <a:prstGeom prst="wedgeRoundRectCallout">
            <a:avLst>
              <a:gd name="adj1" fmla="val -67538"/>
              <a:gd name="adj2" fmla="val 4211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排版異動</a:t>
            </a:r>
            <a:endParaRPr lang="en-TW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3C27A94-7879-854F-8B6C-F0A4B987D92B}"/>
              </a:ext>
            </a:extLst>
          </p:cNvPr>
          <p:cNvSpPr/>
          <p:nvPr/>
        </p:nvSpPr>
        <p:spPr>
          <a:xfrm>
            <a:off x="7685387" y="4313403"/>
            <a:ext cx="3057022" cy="770236"/>
          </a:xfrm>
          <a:prstGeom prst="wedgeRoundRectCallout">
            <a:avLst>
              <a:gd name="adj1" fmla="val -65465"/>
              <a:gd name="adj2" fmla="val -65017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日期異動，可能因此找不到信件</a:t>
            </a:r>
            <a:endParaRPr lang="en-TW" altLang="zh-TW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4ED39AF-823E-4A53-B6C4-04BC520D677F}"/>
              </a:ext>
            </a:extLst>
          </p:cNvPr>
          <p:cNvSpPr/>
          <p:nvPr/>
        </p:nvSpPr>
        <p:spPr>
          <a:xfrm>
            <a:off x="2482987" y="2381284"/>
            <a:ext cx="1836114" cy="1825924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449813B-A53B-4A0A-9BD4-718426EF4108}"/>
              </a:ext>
            </a:extLst>
          </p:cNvPr>
          <p:cNvSpPr/>
          <p:nvPr/>
        </p:nvSpPr>
        <p:spPr>
          <a:xfrm>
            <a:off x="5177943" y="2381284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FE88802-A5F0-43C9-B0F8-983B2334CFD3}"/>
              </a:ext>
            </a:extLst>
          </p:cNvPr>
          <p:cNvSpPr/>
          <p:nvPr/>
        </p:nvSpPr>
        <p:spPr>
          <a:xfrm>
            <a:off x="7872899" y="2387737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CAB7A-7B4E-FA46-9EE6-25F72BDD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移轉離職員工信件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59CFCC-CD2B-8F42-A1DD-E394228AC0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4128" y="1532408"/>
            <a:ext cx="9245600" cy="695645"/>
          </a:xfrm>
        </p:spPr>
        <p:txBody>
          <a:bodyPr/>
          <a:lstStyle/>
          <a:p>
            <a:pPr marL="0" indent="0" algn="ctr">
              <a:buNone/>
            </a:pPr>
            <a:r>
              <a:rPr lang="en-TW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員工離職可能造成資料保護的疑慮：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353F5-B4F0-0246-9E4F-664EEC126853}"/>
              </a:ext>
            </a:extLst>
          </p:cNvPr>
          <p:cNvSpPr txBox="1"/>
          <p:nvPr/>
        </p:nvSpPr>
        <p:spPr>
          <a:xfrm>
            <a:off x="2281188" y="4354272"/>
            <a:ext cx="221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重要資料及知識隨員工離開而遺失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D2D01-DE1E-C241-9CEF-ED7EF6A1428C}"/>
              </a:ext>
            </a:extLst>
          </p:cNvPr>
          <p:cNvSpPr txBox="1"/>
          <p:nvPr/>
        </p:nvSpPr>
        <p:spPr>
          <a:xfrm>
            <a:off x="4954404" y="4354272"/>
            <a:ext cx="221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人員對離職員工資料缺乏掌控力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25B18-AC65-9545-A288-7E32C9200BAA}"/>
              </a:ext>
            </a:extLst>
          </p:cNvPr>
          <p:cNvSpPr txBox="1"/>
          <p:nvPr/>
        </p:nvSpPr>
        <p:spPr>
          <a:xfrm>
            <a:off x="7627620" y="4354272"/>
            <a:ext cx="221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離職員工未確實繳回重要資料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9B9E2-3BA4-4746-BF69-FB47EE94B13B}"/>
              </a:ext>
            </a:extLst>
          </p:cNvPr>
          <p:cNvSpPr txBox="1"/>
          <p:nvPr/>
        </p:nvSpPr>
        <p:spPr>
          <a:xfrm>
            <a:off x="3718808" y="5147667"/>
            <a:ext cx="5274645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人員需要確實備份企業資料，並將資料移轉給接替的員工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826AD248-39A5-4F12-A98F-D936E311D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6059" y="2694038"/>
            <a:ext cx="990379" cy="110520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45B8ADD-D690-412F-9035-45BAD5F5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8655" y="2694038"/>
            <a:ext cx="891221" cy="129073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ABCC264-3CC8-4F02-93E2-45E6695D4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4621" y="2694038"/>
            <a:ext cx="1162757" cy="12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4807DB0-0583-4924-85DF-994927196ED7}"/>
              </a:ext>
            </a:extLst>
          </p:cNvPr>
          <p:cNvSpPr/>
          <p:nvPr/>
        </p:nvSpPr>
        <p:spPr>
          <a:xfrm>
            <a:off x="6971951" y="1581217"/>
            <a:ext cx="4723849" cy="4813300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D2D995B-467E-4B95-B8AC-A361DD0BB3BD}"/>
              </a:ext>
            </a:extLst>
          </p:cNvPr>
          <p:cNvSpPr/>
          <p:nvPr/>
        </p:nvSpPr>
        <p:spPr>
          <a:xfrm>
            <a:off x="448803" y="1563335"/>
            <a:ext cx="6523148" cy="4813300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                             </a:t>
            </a:r>
            <a:r>
              <a:rPr lang="zh-TW" altLang="en-US" dirty="0"/>
              <a:t>  </a:t>
            </a:r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6531A9D2-87DE-4E46-ABC0-E96AF384C387}"/>
              </a:ext>
            </a:extLst>
          </p:cNvPr>
          <p:cNvSpPr/>
          <p:nvPr/>
        </p:nvSpPr>
        <p:spPr>
          <a:xfrm>
            <a:off x="7311740" y="1985902"/>
            <a:ext cx="4723849" cy="48720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5520E2A-7E74-774C-860F-7E95A37FB99E}"/>
              </a:ext>
            </a:extLst>
          </p:cNvPr>
          <p:cNvSpPr/>
          <p:nvPr/>
        </p:nvSpPr>
        <p:spPr>
          <a:xfrm>
            <a:off x="156411" y="1985902"/>
            <a:ext cx="7155330" cy="4872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961038-6C1A-6F43-8B4A-23675188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4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透過二次備份還原至其他使用者信箱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AF21240-2369-DB43-8164-7D99326A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392" y="4445616"/>
            <a:ext cx="444916" cy="3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ahoo Mail App | Yahoo Mobile">
            <a:extLst>
              <a:ext uri="{FF2B5EF4-FFF2-40B4-BE49-F238E27FC236}">
                <a16:creationId xmlns:a16="http://schemas.microsoft.com/office/drawing/2014/main" id="{E4E4C42D-BACC-6A41-8794-B4F9EC3E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3042" y="4941371"/>
            <a:ext cx="441266" cy="4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B26F50C8-4C74-7F4B-9EE0-F9A52DC2C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180" y="4996529"/>
            <a:ext cx="441267" cy="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Cloud Mail - Inbox (49 messages) | Icloud, Iphone, Iphone info">
            <a:extLst>
              <a:ext uri="{FF2B5EF4-FFF2-40B4-BE49-F238E27FC236}">
                <a16:creationId xmlns:a16="http://schemas.microsoft.com/office/drawing/2014/main" id="{76D93069-7B3D-B648-81FA-1C2BC422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4807" y="4421060"/>
            <a:ext cx="525066" cy="4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eft-Right Arrow 6">
            <a:extLst>
              <a:ext uri="{FF2B5EF4-FFF2-40B4-BE49-F238E27FC236}">
                <a16:creationId xmlns:a16="http://schemas.microsoft.com/office/drawing/2014/main" id="{5879E4FF-34B0-4F15-B9A2-F0F0AF4FA86C}"/>
              </a:ext>
            </a:extLst>
          </p:cNvPr>
          <p:cNvSpPr/>
          <p:nvPr/>
        </p:nvSpPr>
        <p:spPr>
          <a:xfrm>
            <a:off x="2581479" y="3442684"/>
            <a:ext cx="1473141" cy="704928"/>
          </a:xfrm>
          <a:prstGeom prst="leftRightArrow">
            <a:avLst/>
          </a:prstGeom>
          <a:gradFill>
            <a:gsLst>
              <a:gs pos="6000">
                <a:srgbClr val="F75547"/>
              </a:gs>
              <a:gs pos="83000">
                <a:srgbClr val="CA2516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EB1A07DB-8FE4-419C-AA1A-EB747351293F}"/>
              </a:ext>
            </a:extLst>
          </p:cNvPr>
          <p:cNvSpPr txBox="1"/>
          <p:nvPr/>
        </p:nvSpPr>
        <p:spPr>
          <a:xfrm>
            <a:off x="2926754" y="3243716"/>
            <a:ext cx="782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同步</a:t>
            </a: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EBD0DFBA-48E5-4719-84A6-B38FD5057C7A}"/>
              </a:ext>
            </a:extLst>
          </p:cNvPr>
          <p:cNvSpPr txBox="1"/>
          <p:nvPr/>
        </p:nvSpPr>
        <p:spPr>
          <a:xfrm>
            <a:off x="2594782" y="3631431"/>
            <a:ext cx="144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備份</a:t>
            </a:r>
            <a:r>
              <a:rPr lang="en-TW" altLang="zh-TW" sz="1600" dirty="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 / </a:t>
            </a:r>
            <a:r>
              <a:rPr lang="zh-TW" altLang="en-US" sz="1600" dirty="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還原</a:t>
            </a:r>
            <a:endParaRPr lang="en-TW" altLang="zh-TW" sz="1600" dirty="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Left-Right Arrow 6">
            <a:extLst>
              <a:ext uri="{FF2B5EF4-FFF2-40B4-BE49-F238E27FC236}">
                <a16:creationId xmlns:a16="http://schemas.microsoft.com/office/drawing/2014/main" id="{36CEB386-7186-43BD-84D9-4B2B0FAE4DD3}"/>
              </a:ext>
            </a:extLst>
          </p:cNvPr>
          <p:cNvSpPr/>
          <p:nvPr/>
        </p:nvSpPr>
        <p:spPr>
          <a:xfrm>
            <a:off x="6427816" y="3428443"/>
            <a:ext cx="1818416" cy="704928"/>
          </a:xfrm>
          <a:prstGeom prst="leftRightArrow">
            <a:avLst/>
          </a:prstGeom>
          <a:gradFill>
            <a:gsLst>
              <a:gs pos="6000">
                <a:srgbClr val="F75547"/>
              </a:gs>
              <a:gs pos="83000">
                <a:srgbClr val="CA2516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796B66F0-80C3-423F-86AF-411051347F2F}"/>
              </a:ext>
            </a:extLst>
          </p:cNvPr>
          <p:cNvSpPr txBox="1"/>
          <p:nvPr/>
        </p:nvSpPr>
        <p:spPr>
          <a:xfrm>
            <a:off x="6495035" y="3611111"/>
            <a:ext cx="168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封存</a:t>
            </a:r>
            <a:r>
              <a:rPr lang="en-TW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/ 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還原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3909BA1F-0115-479B-ACF6-147DCEC620AD}"/>
              </a:ext>
            </a:extLst>
          </p:cNvPr>
          <p:cNvSpPr txBox="1"/>
          <p:nvPr/>
        </p:nvSpPr>
        <p:spPr>
          <a:xfrm>
            <a:off x="2344308" y="5029888"/>
            <a:ext cx="41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...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B9D4CF8-5977-4433-8889-33E45F7A2FF9}"/>
              </a:ext>
            </a:extLst>
          </p:cNvPr>
          <p:cNvGrpSpPr/>
          <p:nvPr/>
        </p:nvGrpSpPr>
        <p:grpSpPr>
          <a:xfrm>
            <a:off x="8166563" y="4514689"/>
            <a:ext cx="2869560" cy="486858"/>
            <a:chOff x="8249449" y="4616648"/>
            <a:chExt cx="2869560" cy="486858"/>
          </a:xfrm>
        </p:grpSpPr>
        <p:pic>
          <p:nvPicPr>
            <p:cNvPr id="54" name="Google Shape;95;p17">
              <a:extLst>
                <a:ext uri="{FF2B5EF4-FFF2-40B4-BE49-F238E27FC236}">
                  <a16:creationId xmlns:a16="http://schemas.microsoft.com/office/drawing/2014/main" id="{2F81FF17-2208-4C5A-826D-1F544B97AD7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49449" y="4616926"/>
              <a:ext cx="444362" cy="44436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5" name="Google Shape;97;p17">
              <a:extLst>
                <a:ext uri="{FF2B5EF4-FFF2-40B4-BE49-F238E27FC236}">
                  <a16:creationId xmlns:a16="http://schemas.microsoft.com/office/drawing/2014/main" id="{57626B98-3038-4329-B4D9-ECBE19D6E9C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754508" y="4616926"/>
              <a:ext cx="444362" cy="44436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6" name="Google Shape;106;p17">
              <a:extLst>
                <a:ext uri="{FF2B5EF4-FFF2-40B4-BE49-F238E27FC236}">
                  <a16:creationId xmlns:a16="http://schemas.microsoft.com/office/drawing/2014/main" id="{186E6D93-2E54-4C6C-B65E-2A1FC905BD8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259568" y="4616654"/>
              <a:ext cx="444906" cy="44490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7" name="Google Shape;99;p17">
              <a:extLst>
                <a:ext uri="{FF2B5EF4-FFF2-40B4-BE49-F238E27FC236}">
                  <a16:creationId xmlns:a16="http://schemas.microsoft.com/office/drawing/2014/main" id="{3FB59218-93E6-4CC5-A7D6-B7D5FF329404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763650" y="4616649"/>
              <a:ext cx="444915" cy="4449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8" name="Google Shape;101;p17">
              <a:extLst>
                <a:ext uri="{FF2B5EF4-FFF2-40B4-BE49-F238E27FC236}">
                  <a16:creationId xmlns:a16="http://schemas.microsoft.com/office/drawing/2014/main" id="{6458F85D-0E37-451A-9C69-BB83C4FB6EA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266687" y="4616648"/>
              <a:ext cx="444915" cy="4449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C821970F-D654-4E37-B949-32712E312459}"/>
                </a:ext>
              </a:extLst>
            </p:cNvPr>
            <p:cNvSpPr txBox="1"/>
            <p:nvPr/>
          </p:nvSpPr>
          <p:spPr>
            <a:xfrm>
              <a:off x="10702123" y="4703396"/>
              <a:ext cx="41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...</a:t>
              </a:r>
            </a:p>
          </p:txBody>
        </p:sp>
      </p:grp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3CCEB24D-F319-41FC-8685-6BE78F702AAB}"/>
              </a:ext>
            </a:extLst>
          </p:cNvPr>
          <p:cNvSpPr/>
          <p:nvPr/>
        </p:nvSpPr>
        <p:spPr>
          <a:xfrm>
            <a:off x="3606936" y="4565056"/>
            <a:ext cx="2786934" cy="58264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備份郵件及附件檔案</a:t>
            </a:r>
          </a:p>
        </p:txBody>
      </p:sp>
      <p:sp>
        <p:nvSpPr>
          <p:cNvPr id="63" name="Rounded Rectangle 32">
            <a:extLst>
              <a:ext uri="{FF2B5EF4-FFF2-40B4-BE49-F238E27FC236}">
                <a16:creationId xmlns:a16="http://schemas.microsoft.com/office/drawing/2014/main" id="{1EAE9864-E701-4824-817E-228F147C71C8}"/>
              </a:ext>
            </a:extLst>
          </p:cNvPr>
          <p:cNvSpPr/>
          <p:nvPr/>
        </p:nvSpPr>
        <p:spPr>
          <a:xfrm>
            <a:off x="3606936" y="5260718"/>
            <a:ext cx="2786934" cy="58264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還原郵件至郵件伺服器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Rounded Rectangle 32">
            <a:extLst>
              <a:ext uri="{FF2B5EF4-FFF2-40B4-BE49-F238E27FC236}">
                <a16:creationId xmlns:a16="http://schemas.microsoft.com/office/drawing/2014/main" id="{D2F0E29F-B1F8-42A2-A0AC-C3636FE8B39F}"/>
              </a:ext>
            </a:extLst>
          </p:cNvPr>
          <p:cNvSpPr/>
          <p:nvPr/>
        </p:nvSpPr>
        <p:spPr>
          <a:xfrm>
            <a:off x="8005183" y="5058699"/>
            <a:ext cx="3016330" cy="5243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二次備份信箱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所有資訊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Rounded Rectangle 32">
            <a:extLst>
              <a:ext uri="{FF2B5EF4-FFF2-40B4-BE49-F238E27FC236}">
                <a16:creationId xmlns:a16="http://schemas.microsoft.com/office/drawing/2014/main" id="{3BC9C36E-81E1-3247-A953-0E4A0B33C461}"/>
              </a:ext>
            </a:extLst>
          </p:cNvPr>
          <p:cNvSpPr/>
          <p:nvPr/>
        </p:nvSpPr>
        <p:spPr>
          <a:xfrm>
            <a:off x="8005183" y="5653130"/>
            <a:ext cx="3016330" cy="5243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還原郵件至任意信箱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Profile - Free user icons" hidden="1">
            <a:extLst>
              <a:ext uri="{FF2B5EF4-FFF2-40B4-BE49-F238E27FC236}">
                <a16:creationId xmlns:a16="http://schemas.microsoft.com/office/drawing/2014/main" id="{CB28629D-C72D-D044-9C21-384ECF6B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329" y="2104323"/>
            <a:ext cx="415325" cy="4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492F4728-7CB6-834C-AE05-CEC8DE481F47}"/>
              </a:ext>
            </a:extLst>
          </p:cNvPr>
          <p:cNvGrpSpPr/>
          <p:nvPr/>
        </p:nvGrpSpPr>
        <p:grpSpPr>
          <a:xfrm>
            <a:off x="1217369" y="2145292"/>
            <a:ext cx="324448" cy="343644"/>
            <a:chOff x="6203948" y="1736222"/>
            <a:chExt cx="498698" cy="52820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3F16BCD-67F7-414A-9333-7D83C5DBAB52}"/>
                </a:ext>
              </a:extLst>
            </p:cNvPr>
            <p:cNvSpPr/>
            <p:nvPr/>
          </p:nvSpPr>
          <p:spPr>
            <a:xfrm>
              <a:off x="6203948" y="2032677"/>
              <a:ext cx="498698" cy="2317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53C463-B0BE-7D4E-ABBE-3EFE00A86FDD}"/>
                </a:ext>
              </a:extLst>
            </p:cNvPr>
            <p:cNvSpPr/>
            <p:nvPr/>
          </p:nvSpPr>
          <p:spPr>
            <a:xfrm>
              <a:off x="6333531" y="1736222"/>
              <a:ext cx="239532" cy="2395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97EA34-31E8-FD49-98C4-BDEC26DDE386}"/>
              </a:ext>
            </a:extLst>
          </p:cNvPr>
          <p:cNvSpPr txBox="1"/>
          <p:nvPr/>
        </p:nvSpPr>
        <p:spPr>
          <a:xfrm>
            <a:off x="1155390" y="1996330"/>
            <a:ext cx="529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使用者自行備份、管理電子郵件信箱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A1D2D2-3B81-A245-834D-EAFB3B4E270A}"/>
              </a:ext>
            </a:extLst>
          </p:cNvPr>
          <p:cNvSpPr txBox="1"/>
          <p:nvPr/>
        </p:nvSpPr>
        <p:spPr>
          <a:xfrm>
            <a:off x="7648866" y="1996330"/>
            <a:ext cx="351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管理者定期備份 NAS 中所有 QmailAgent 資料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9C977D7A-86D5-4F57-900B-48313FEDF1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93004" y="3125557"/>
            <a:ext cx="1319559" cy="1263167"/>
          </a:xfrm>
          <a:prstGeom prst="rect">
            <a:avLst/>
          </a:prstGeom>
          <a:effectLst>
            <a:outerShdw blurRad="406400" dist="215900" dir="8100000" sx="94000" sy="94000" algn="tr" rotWithShape="0">
              <a:srgbClr val="3F4169">
                <a:alpha val="87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133350" h="44450"/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78681F6-540F-4B11-9178-02CA651954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76" y="2887360"/>
            <a:ext cx="1864680" cy="1306519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67257A44-58BE-4866-B03C-C984489723A1}"/>
              </a:ext>
            </a:extLst>
          </p:cNvPr>
          <p:cNvGrpSpPr/>
          <p:nvPr/>
        </p:nvGrpSpPr>
        <p:grpSpPr>
          <a:xfrm>
            <a:off x="8509095" y="2862121"/>
            <a:ext cx="963153" cy="1282770"/>
            <a:chOff x="6079930" y="-1082966"/>
            <a:chExt cx="4392167" cy="6191249"/>
          </a:xfrm>
          <a:gradFill>
            <a:gsLst>
              <a:gs pos="28000">
                <a:srgbClr val="9CABD5"/>
              </a:gs>
              <a:gs pos="100000">
                <a:srgbClr val="CED1D8"/>
              </a:gs>
            </a:gsLst>
            <a:lin ang="18000000" scaled="0"/>
          </a:gradFill>
          <a:effectLst>
            <a:outerShdw blurRad="50800" dist="101600" dir="7620000" algn="ctr" rotWithShape="0">
              <a:srgbClr val="000000">
                <a:alpha val="35000"/>
              </a:srgbClr>
            </a:outerShdw>
          </a:effectLst>
        </p:grpSpPr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77BD2B7-481A-4895-9F43-FF52B50F5A98}"/>
                </a:ext>
              </a:extLst>
            </p:cNvPr>
            <p:cNvSpPr/>
            <p:nvPr/>
          </p:nvSpPr>
          <p:spPr>
            <a:xfrm>
              <a:off x="6080121" y="-1082966"/>
              <a:ext cx="4373403" cy="1888331"/>
            </a:xfrm>
            <a:custGeom>
              <a:avLst/>
              <a:gdLst>
                <a:gd name="connsiteX0" fmla="*/ -269 w 4373403"/>
                <a:gd name="connsiteY0" fmla="*/ 944610 h 1888331"/>
                <a:gd name="connsiteX1" fmla="*/ 2186480 w 4373403"/>
                <a:gd name="connsiteY1" fmla="*/ -175 h 1888331"/>
                <a:gd name="connsiteX2" fmla="*/ 4373134 w 4373403"/>
                <a:gd name="connsiteY2" fmla="*/ 944610 h 1888331"/>
                <a:gd name="connsiteX3" fmla="*/ 2186194 w 4373403"/>
                <a:gd name="connsiteY3" fmla="*/ 1888156 h 1888331"/>
                <a:gd name="connsiteX4" fmla="*/ -269 w 4373403"/>
                <a:gd name="connsiteY4" fmla="*/ 944610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403" h="1888331">
                  <a:moveTo>
                    <a:pt x="-269" y="944610"/>
                  </a:moveTo>
                  <a:cubicBezTo>
                    <a:pt x="-269" y="487410"/>
                    <a:pt x="878888" y="-175"/>
                    <a:pt x="2186480" y="-175"/>
                  </a:cubicBezTo>
                  <a:cubicBezTo>
                    <a:pt x="3494072" y="-175"/>
                    <a:pt x="4373134" y="487696"/>
                    <a:pt x="4373134" y="944610"/>
                  </a:cubicBezTo>
                  <a:cubicBezTo>
                    <a:pt x="4373134" y="1401524"/>
                    <a:pt x="3495120" y="1888156"/>
                    <a:pt x="2186194" y="1888156"/>
                  </a:cubicBezTo>
                  <a:cubicBezTo>
                    <a:pt x="877269" y="1888156"/>
                    <a:pt x="-269" y="1400000"/>
                    <a:pt x="-269" y="944610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CF8D82AB-AC80-4A52-91D5-E862D9E0DC7B}"/>
                </a:ext>
              </a:extLst>
            </p:cNvPr>
            <p:cNvSpPr/>
            <p:nvPr/>
          </p:nvSpPr>
          <p:spPr>
            <a:xfrm>
              <a:off x="6080121" y="385884"/>
              <a:ext cx="4384548" cy="1854898"/>
            </a:xfrm>
            <a:custGeom>
              <a:avLst/>
              <a:gdLst>
                <a:gd name="connsiteX0" fmla="*/ -269 w 4384548"/>
                <a:gd name="connsiteY0" fmla="*/ 909653 h 1854898"/>
                <a:gd name="connsiteX1" fmla="*/ -269 w 4384548"/>
                <a:gd name="connsiteY1" fmla="*/ 4778 h 1854898"/>
                <a:gd name="connsiteX2" fmla="*/ 2186480 w 4384548"/>
                <a:gd name="connsiteY2" fmla="*/ 667242 h 1854898"/>
                <a:gd name="connsiteX3" fmla="*/ 4378087 w 4384548"/>
                <a:gd name="connsiteY3" fmla="*/ -175 h 1854898"/>
                <a:gd name="connsiteX4" fmla="*/ 4384279 w 4384548"/>
                <a:gd name="connsiteY4" fmla="*/ 860409 h 1854898"/>
                <a:gd name="connsiteX5" fmla="*/ 4373134 w 4384548"/>
                <a:gd name="connsiteY5" fmla="*/ 909939 h 1854898"/>
                <a:gd name="connsiteX6" fmla="*/ 2186480 w 4384548"/>
                <a:gd name="connsiteY6" fmla="*/ 1854724 h 1854898"/>
                <a:gd name="connsiteX7" fmla="*/ -269 w 4384548"/>
                <a:gd name="connsiteY7" fmla="*/ 909939 h 185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4548" h="1854898">
                  <a:moveTo>
                    <a:pt x="-269" y="909653"/>
                  </a:moveTo>
                  <a:lnTo>
                    <a:pt x="-269" y="4778"/>
                  </a:lnTo>
                  <a:cubicBezTo>
                    <a:pt x="392256" y="401018"/>
                    <a:pt x="1213216" y="667242"/>
                    <a:pt x="2186480" y="667242"/>
                  </a:cubicBezTo>
                  <a:cubicBezTo>
                    <a:pt x="3164697" y="667242"/>
                    <a:pt x="3988038" y="398542"/>
                    <a:pt x="4378087" y="-175"/>
                  </a:cubicBezTo>
                  <a:cubicBezTo>
                    <a:pt x="4380564" y="278431"/>
                    <a:pt x="4381802" y="568182"/>
                    <a:pt x="4384279" y="860409"/>
                  </a:cubicBezTo>
                  <a:cubicBezTo>
                    <a:pt x="4377259" y="875992"/>
                    <a:pt x="4373468" y="892841"/>
                    <a:pt x="4373134" y="909939"/>
                  </a:cubicBezTo>
                  <a:cubicBezTo>
                    <a:pt x="4373134" y="1365615"/>
                    <a:pt x="3495120" y="1854724"/>
                    <a:pt x="2186480" y="1854724"/>
                  </a:cubicBezTo>
                  <a:cubicBezTo>
                    <a:pt x="877840" y="1854724"/>
                    <a:pt x="-269" y="1365615"/>
                    <a:pt x="-269" y="909939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3DF3E5E8-799D-4852-A90F-C1A43556C10C}"/>
                </a:ext>
              </a:extLst>
            </p:cNvPr>
            <p:cNvSpPr/>
            <p:nvPr/>
          </p:nvSpPr>
          <p:spPr>
            <a:xfrm>
              <a:off x="6079930" y="3241288"/>
              <a:ext cx="4392167" cy="1866995"/>
            </a:xfrm>
            <a:custGeom>
              <a:avLst/>
              <a:gdLst>
                <a:gd name="connsiteX0" fmla="*/ 4391899 w 4392167"/>
                <a:gd name="connsiteY0" fmla="*/ -80 h 1866995"/>
                <a:gd name="connsiteX1" fmla="*/ 4379516 w 4392167"/>
                <a:gd name="connsiteY1" fmla="*/ 885269 h 1866995"/>
                <a:gd name="connsiteX2" fmla="*/ 2186385 w 4392167"/>
                <a:gd name="connsiteY2" fmla="*/ 1866820 h 1866995"/>
                <a:gd name="connsiteX3" fmla="*/ -269 w 4392167"/>
                <a:gd name="connsiteY3" fmla="*/ 922036 h 1866995"/>
                <a:gd name="connsiteX4" fmla="*/ -269 w 4392167"/>
                <a:gd name="connsiteY4" fmla="*/ 17161 h 1866995"/>
                <a:gd name="connsiteX5" fmla="*/ 2186385 w 4392167"/>
                <a:gd name="connsiteY5" fmla="*/ 680863 h 1866995"/>
                <a:gd name="connsiteX6" fmla="*/ 4391709 w 4392167"/>
                <a:gd name="connsiteY6" fmla="*/ -175 h 186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2167" h="1866995">
                  <a:moveTo>
                    <a:pt x="4391899" y="-80"/>
                  </a:moveTo>
                  <a:cubicBezTo>
                    <a:pt x="4390660" y="490267"/>
                    <a:pt x="4386946" y="832024"/>
                    <a:pt x="4379516" y="885269"/>
                  </a:cubicBezTo>
                  <a:cubicBezTo>
                    <a:pt x="4227212" y="1372759"/>
                    <a:pt x="3426064" y="1866820"/>
                    <a:pt x="2186385" y="1866820"/>
                  </a:cubicBezTo>
                  <a:cubicBezTo>
                    <a:pt x="878888" y="1866820"/>
                    <a:pt x="-269" y="1377712"/>
                    <a:pt x="-269" y="922036"/>
                  </a:cubicBezTo>
                  <a:lnTo>
                    <a:pt x="-269" y="17161"/>
                  </a:lnTo>
                  <a:cubicBezTo>
                    <a:pt x="392256" y="413400"/>
                    <a:pt x="1213216" y="680863"/>
                    <a:pt x="2186385" y="680863"/>
                  </a:cubicBezTo>
                  <a:cubicBezTo>
                    <a:pt x="3175937" y="680863"/>
                    <a:pt x="4006803" y="404638"/>
                    <a:pt x="4391709" y="-175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6BA80B2B-B06E-4F3F-9A36-51B51784E395}"/>
                </a:ext>
              </a:extLst>
            </p:cNvPr>
            <p:cNvSpPr/>
            <p:nvPr/>
          </p:nvSpPr>
          <p:spPr>
            <a:xfrm>
              <a:off x="6080121" y="1811109"/>
              <a:ext cx="4390738" cy="1863566"/>
            </a:xfrm>
            <a:custGeom>
              <a:avLst/>
              <a:gdLst>
                <a:gd name="connsiteX0" fmla="*/ -269 w 4390738"/>
                <a:gd name="connsiteY0" fmla="*/ 918321 h 1863566"/>
                <a:gd name="connsiteX1" fmla="*/ -269 w 4390738"/>
                <a:gd name="connsiteY1" fmla="*/ 13446 h 1863566"/>
                <a:gd name="connsiteX2" fmla="*/ 2186480 w 4390738"/>
                <a:gd name="connsiteY2" fmla="*/ 677148 h 1863566"/>
                <a:gd name="connsiteX3" fmla="*/ 4387993 w 4390738"/>
                <a:gd name="connsiteY3" fmla="*/ -175 h 1863566"/>
                <a:gd name="connsiteX4" fmla="*/ 4390470 w 4390738"/>
                <a:gd name="connsiteY4" fmla="*/ 859171 h 1863566"/>
                <a:gd name="connsiteX5" fmla="*/ 4373134 w 4390738"/>
                <a:gd name="connsiteY5" fmla="*/ 918606 h 1863566"/>
                <a:gd name="connsiteX6" fmla="*/ 2186480 w 4390738"/>
                <a:gd name="connsiteY6" fmla="*/ 1863391 h 1863566"/>
                <a:gd name="connsiteX7" fmla="*/ -269 w 4390738"/>
                <a:gd name="connsiteY7" fmla="*/ 918606 h 186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0738" h="1863566">
                  <a:moveTo>
                    <a:pt x="-269" y="918321"/>
                  </a:moveTo>
                  <a:lnTo>
                    <a:pt x="-269" y="13446"/>
                  </a:lnTo>
                  <a:cubicBezTo>
                    <a:pt x="392256" y="409686"/>
                    <a:pt x="1213216" y="677148"/>
                    <a:pt x="2186480" y="677148"/>
                  </a:cubicBezTo>
                  <a:cubicBezTo>
                    <a:pt x="3172127" y="677148"/>
                    <a:pt x="4001659" y="402257"/>
                    <a:pt x="4387993" y="-175"/>
                  </a:cubicBezTo>
                  <a:cubicBezTo>
                    <a:pt x="4389231" y="298243"/>
                    <a:pt x="4390470" y="589232"/>
                    <a:pt x="4390470" y="859171"/>
                  </a:cubicBezTo>
                  <a:cubicBezTo>
                    <a:pt x="4379564" y="877106"/>
                    <a:pt x="4373582" y="897614"/>
                    <a:pt x="4373134" y="918606"/>
                  </a:cubicBezTo>
                  <a:cubicBezTo>
                    <a:pt x="4373134" y="1374283"/>
                    <a:pt x="3495120" y="1863391"/>
                    <a:pt x="2186480" y="1863391"/>
                  </a:cubicBezTo>
                  <a:cubicBezTo>
                    <a:pt x="877840" y="1863391"/>
                    <a:pt x="-269" y="1374283"/>
                    <a:pt x="-269" y="918606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FC084CB3-683D-4BC3-8EDE-FBE7D4BE33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132" y="3238026"/>
            <a:ext cx="1752062" cy="122761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EBC32AA-4F51-4EC0-B9E7-F5EE16DB1B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400" y="2844648"/>
            <a:ext cx="582647" cy="582647"/>
          </a:xfrm>
          <a:prstGeom prst="rect">
            <a:avLst/>
          </a:prstGeom>
          <a:noFill/>
          <a:ln>
            <a:noFill/>
          </a:ln>
          <a:effectLst>
            <a:outerShdw blurRad="152400" dist="1143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114300" prstMaterial="plastic"/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E19A820D-2066-4EBA-9D48-1EBBEF72E1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3959" y="3600384"/>
            <a:ext cx="1098659" cy="686662"/>
          </a:xfrm>
          <a:prstGeom prst="rect">
            <a:avLst/>
          </a:prstGeom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6F8C221-73EB-4AE7-81D7-5E0497FB02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20482" y="3550771"/>
            <a:ext cx="1833131" cy="846369"/>
          </a:xfrm>
          <a:prstGeom prst="rect">
            <a:avLst/>
          </a:prstGeom>
          <a:effectLst>
            <a:outerShdw blurRad="406400" dist="2032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D2144C17-FFA0-453C-A4BE-3A1B57536F4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03042" y="3214614"/>
            <a:ext cx="419442" cy="835172"/>
          </a:xfrm>
          <a:prstGeom prst="rect">
            <a:avLst/>
          </a:prstGeom>
          <a:effectLst>
            <a:outerShdw blurRad="406400" dist="2032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</p:spTree>
    <p:extLst>
      <p:ext uri="{BB962C8B-B14F-4D97-AF65-F5344CB8AC3E}">
        <p14:creationId xmlns:p14="http://schemas.microsoft.com/office/powerpoint/2010/main" val="306911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D1A0D88-CC9D-4144-BB13-F0F255D3E0AD}"/>
              </a:ext>
            </a:extLst>
          </p:cNvPr>
          <p:cNvSpPr/>
          <p:nvPr/>
        </p:nvSpPr>
        <p:spPr>
          <a:xfrm>
            <a:off x="7852985" y="2381284"/>
            <a:ext cx="1836114" cy="1825924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CA45CB8-8AFA-4A20-8E34-84E84A841A50}"/>
              </a:ext>
            </a:extLst>
          </p:cNvPr>
          <p:cNvSpPr/>
          <p:nvPr/>
        </p:nvSpPr>
        <p:spPr>
          <a:xfrm>
            <a:off x="5129562" y="2381284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2A5FA97-EE90-4542-814D-66D38F4C7F5E}"/>
              </a:ext>
            </a:extLst>
          </p:cNvPr>
          <p:cNvSpPr/>
          <p:nvPr/>
        </p:nvSpPr>
        <p:spPr>
          <a:xfrm>
            <a:off x="2406139" y="2387737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3060D-1ED2-6449-88F8-CBA76A64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 3-2-1 原則讓您的郵件更安全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24902-C1C3-C343-B50B-9DAA104386D5}"/>
              </a:ext>
            </a:extLst>
          </p:cNvPr>
          <p:cNvSpPr txBox="1"/>
          <p:nvPr/>
        </p:nvSpPr>
        <p:spPr>
          <a:xfrm>
            <a:off x="2724056" y="4417740"/>
            <a:ext cx="146000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TW" sz="200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 份備份：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郵件伺服器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公有雲端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10181-151D-5B4C-899C-186D7EAB9B12}"/>
              </a:ext>
            </a:extLst>
          </p:cNvPr>
          <p:cNvSpPr txBox="1"/>
          <p:nvPr/>
        </p:nvSpPr>
        <p:spPr>
          <a:xfrm>
            <a:off x="5255383" y="4417740"/>
            <a:ext cx="17160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TW" sz="200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種儲存媒介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私有雲 NAS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公有雲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20E26-6880-294D-833D-20FD371EEB86}"/>
              </a:ext>
            </a:extLst>
          </p:cNvPr>
          <p:cNvSpPr txBox="1"/>
          <p:nvPr/>
        </p:nvSpPr>
        <p:spPr>
          <a:xfrm>
            <a:off x="8052922" y="4417740"/>
            <a:ext cx="163617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TW" sz="200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份在異地</a:t>
            </a:r>
          </a:p>
          <a:p>
            <a:pPr>
              <a:spcBef>
                <a:spcPts val="600"/>
              </a:spcBef>
            </a:pPr>
            <a:r>
              <a:rPr lang="en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資料儲存於雲端為異地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54532-045B-844E-A21C-4BD3E9063345}"/>
              </a:ext>
            </a:extLst>
          </p:cNvPr>
          <p:cNvSpPr txBox="1"/>
          <p:nvPr/>
        </p:nvSpPr>
        <p:spPr>
          <a:xfrm>
            <a:off x="1956095" y="1397425"/>
            <a:ext cx="8440972" cy="85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 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支援將郵件、附件及信箱資訊備份至公有雲端，實現備份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3-2-1 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原則，讓郵件資料更安全</a:t>
            </a:r>
            <a:r>
              <a:rPr lang="en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！</a:t>
            </a: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8F2FFD71-4C25-47D3-9ADA-825A6D8DFAAC}"/>
              </a:ext>
            </a:extLst>
          </p:cNvPr>
          <p:cNvSpPr/>
          <p:nvPr/>
        </p:nvSpPr>
        <p:spPr>
          <a:xfrm>
            <a:off x="4207071" y="3393545"/>
            <a:ext cx="693464" cy="548866"/>
          </a:xfrm>
          <a:prstGeom prst="rightArrow">
            <a:avLst/>
          </a:prstGeom>
          <a:gradFill>
            <a:gsLst>
              <a:gs pos="6000">
                <a:srgbClr val="F75547">
                  <a:alpha val="0"/>
                </a:srgbClr>
              </a:gs>
              <a:gs pos="70000">
                <a:srgbClr val="CA25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34B5DDCF-AD75-4B6E-9AC9-BBF58C7E2044}"/>
              </a:ext>
            </a:extLst>
          </p:cNvPr>
          <p:cNvSpPr/>
          <p:nvPr/>
        </p:nvSpPr>
        <p:spPr>
          <a:xfrm>
            <a:off x="7291465" y="3393545"/>
            <a:ext cx="693464" cy="548866"/>
          </a:xfrm>
          <a:prstGeom prst="rightArrow">
            <a:avLst/>
          </a:prstGeom>
          <a:gradFill>
            <a:gsLst>
              <a:gs pos="6000">
                <a:srgbClr val="F75547">
                  <a:alpha val="0"/>
                </a:srgbClr>
              </a:gs>
              <a:gs pos="70000">
                <a:srgbClr val="CA25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50856FAA-4FB1-4449-8259-012B8FE42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1568" y="2445507"/>
            <a:ext cx="772633" cy="739614"/>
          </a:xfrm>
          <a:prstGeom prst="rect">
            <a:avLst/>
          </a:prstGeom>
          <a:effectLst>
            <a:outerShdw blurRad="406400" dist="215900" dir="8100000" sx="94000" sy="94000" algn="tr" rotWithShape="0">
              <a:srgbClr val="3F4169">
                <a:alpha val="87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133350" h="44450"/>
          </a:sp3d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BCFE9365-1461-4D3A-9E0F-378ADDA4AE6F}"/>
              </a:ext>
            </a:extLst>
          </p:cNvPr>
          <p:cNvGrpSpPr/>
          <p:nvPr/>
        </p:nvGrpSpPr>
        <p:grpSpPr>
          <a:xfrm>
            <a:off x="2651564" y="2819255"/>
            <a:ext cx="693464" cy="923586"/>
            <a:chOff x="6079930" y="-1082966"/>
            <a:chExt cx="4392167" cy="6191249"/>
          </a:xfrm>
          <a:gradFill>
            <a:gsLst>
              <a:gs pos="0">
                <a:srgbClr val="9CABD5"/>
              </a:gs>
              <a:gs pos="80000">
                <a:srgbClr val="E1E3E7"/>
              </a:gs>
            </a:gsLst>
            <a:lin ang="18000000" scaled="0"/>
          </a:gradFill>
          <a:effectLst>
            <a:outerShdw blurRad="50800" dist="101600" dir="7620000" algn="ctr" rotWithShape="0">
              <a:srgbClr val="000000">
                <a:alpha val="18000"/>
              </a:srgbClr>
            </a:outerShdw>
          </a:effectLst>
        </p:grpSpPr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8BA2017F-779E-4BE5-B13A-4B1688358BD1}"/>
                </a:ext>
              </a:extLst>
            </p:cNvPr>
            <p:cNvSpPr/>
            <p:nvPr/>
          </p:nvSpPr>
          <p:spPr>
            <a:xfrm>
              <a:off x="6080121" y="-1082966"/>
              <a:ext cx="4373403" cy="1888331"/>
            </a:xfrm>
            <a:custGeom>
              <a:avLst/>
              <a:gdLst>
                <a:gd name="connsiteX0" fmla="*/ -269 w 4373403"/>
                <a:gd name="connsiteY0" fmla="*/ 944610 h 1888331"/>
                <a:gd name="connsiteX1" fmla="*/ 2186480 w 4373403"/>
                <a:gd name="connsiteY1" fmla="*/ -175 h 1888331"/>
                <a:gd name="connsiteX2" fmla="*/ 4373134 w 4373403"/>
                <a:gd name="connsiteY2" fmla="*/ 944610 h 1888331"/>
                <a:gd name="connsiteX3" fmla="*/ 2186194 w 4373403"/>
                <a:gd name="connsiteY3" fmla="*/ 1888156 h 1888331"/>
                <a:gd name="connsiteX4" fmla="*/ -269 w 4373403"/>
                <a:gd name="connsiteY4" fmla="*/ 944610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403" h="1888331">
                  <a:moveTo>
                    <a:pt x="-269" y="944610"/>
                  </a:moveTo>
                  <a:cubicBezTo>
                    <a:pt x="-269" y="487410"/>
                    <a:pt x="878888" y="-175"/>
                    <a:pt x="2186480" y="-175"/>
                  </a:cubicBezTo>
                  <a:cubicBezTo>
                    <a:pt x="3494072" y="-175"/>
                    <a:pt x="4373134" y="487696"/>
                    <a:pt x="4373134" y="944610"/>
                  </a:cubicBezTo>
                  <a:cubicBezTo>
                    <a:pt x="4373134" y="1401524"/>
                    <a:pt x="3495120" y="1888156"/>
                    <a:pt x="2186194" y="1888156"/>
                  </a:cubicBezTo>
                  <a:cubicBezTo>
                    <a:pt x="877269" y="1888156"/>
                    <a:pt x="-269" y="1400000"/>
                    <a:pt x="-269" y="944610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2372C13B-7334-4EF0-836E-60631FF69B5F}"/>
                </a:ext>
              </a:extLst>
            </p:cNvPr>
            <p:cNvSpPr/>
            <p:nvPr/>
          </p:nvSpPr>
          <p:spPr>
            <a:xfrm>
              <a:off x="6080121" y="385884"/>
              <a:ext cx="4384548" cy="1854898"/>
            </a:xfrm>
            <a:custGeom>
              <a:avLst/>
              <a:gdLst>
                <a:gd name="connsiteX0" fmla="*/ -269 w 4384548"/>
                <a:gd name="connsiteY0" fmla="*/ 909653 h 1854898"/>
                <a:gd name="connsiteX1" fmla="*/ -269 w 4384548"/>
                <a:gd name="connsiteY1" fmla="*/ 4778 h 1854898"/>
                <a:gd name="connsiteX2" fmla="*/ 2186480 w 4384548"/>
                <a:gd name="connsiteY2" fmla="*/ 667242 h 1854898"/>
                <a:gd name="connsiteX3" fmla="*/ 4378087 w 4384548"/>
                <a:gd name="connsiteY3" fmla="*/ -175 h 1854898"/>
                <a:gd name="connsiteX4" fmla="*/ 4384279 w 4384548"/>
                <a:gd name="connsiteY4" fmla="*/ 860409 h 1854898"/>
                <a:gd name="connsiteX5" fmla="*/ 4373134 w 4384548"/>
                <a:gd name="connsiteY5" fmla="*/ 909939 h 1854898"/>
                <a:gd name="connsiteX6" fmla="*/ 2186480 w 4384548"/>
                <a:gd name="connsiteY6" fmla="*/ 1854724 h 1854898"/>
                <a:gd name="connsiteX7" fmla="*/ -269 w 4384548"/>
                <a:gd name="connsiteY7" fmla="*/ 909939 h 185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4548" h="1854898">
                  <a:moveTo>
                    <a:pt x="-269" y="909653"/>
                  </a:moveTo>
                  <a:lnTo>
                    <a:pt x="-269" y="4778"/>
                  </a:lnTo>
                  <a:cubicBezTo>
                    <a:pt x="392256" y="401018"/>
                    <a:pt x="1213216" y="667242"/>
                    <a:pt x="2186480" y="667242"/>
                  </a:cubicBezTo>
                  <a:cubicBezTo>
                    <a:pt x="3164697" y="667242"/>
                    <a:pt x="3988038" y="398542"/>
                    <a:pt x="4378087" y="-175"/>
                  </a:cubicBezTo>
                  <a:cubicBezTo>
                    <a:pt x="4380564" y="278431"/>
                    <a:pt x="4381802" y="568182"/>
                    <a:pt x="4384279" y="860409"/>
                  </a:cubicBezTo>
                  <a:cubicBezTo>
                    <a:pt x="4377259" y="875992"/>
                    <a:pt x="4373468" y="892841"/>
                    <a:pt x="4373134" y="909939"/>
                  </a:cubicBezTo>
                  <a:cubicBezTo>
                    <a:pt x="4373134" y="1365615"/>
                    <a:pt x="3495120" y="1854724"/>
                    <a:pt x="2186480" y="1854724"/>
                  </a:cubicBezTo>
                  <a:cubicBezTo>
                    <a:pt x="877840" y="1854724"/>
                    <a:pt x="-269" y="1365615"/>
                    <a:pt x="-269" y="909939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84A3CC3-C154-4D86-ADBA-9E6185A60A91}"/>
                </a:ext>
              </a:extLst>
            </p:cNvPr>
            <p:cNvSpPr/>
            <p:nvPr/>
          </p:nvSpPr>
          <p:spPr>
            <a:xfrm>
              <a:off x="6079930" y="3241288"/>
              <a:ext cx="4392167" cy="1866995"/>
            </a:xfrm>
            <a:custGeom>
              <a:avLst/>
              <a:gdLst>
                <a:gd name="connsiteX0" fmla="*/ 4391899 w 4392167"/>
                <a:gd name="connsiteY0" fmla="*/ -80 h 1866995"/>
                <a:gd name="connsiteX1" fmla="*/ 4379516 w 4392167"/>
                <a:gd name="connsiteY1" fmla="*/ 885269 h 1866995"/>
                <a:gd name="connsiteX2" fmla="*/ 2186385 w 4392167"/>
                <a:gd name="connsiteY2" fmla="*/ 1866820 h 1866995"/>
                <a:gd name="connsiteX3" fmla="*/ -269 w 4392167"/>
                <a:gd name="connsiteY3" fmla="*/ 922036 h 1866995"/>
                <a:gd name="connsiteX4" fmla="*/ -269 w 4392167"/>
                <a:gd name="connsiteY4" fmla="*/ 17161 h 1866995"/>
                <a:gd name="connsiteX5" fmla="*/ 2186385 w 4392167"/>
                <a:gd name="connsiteY5" fmla="*/ 680863 h 1866995"/>
                <a:gd name="connsiteX6" fmla="*/ 4391709 w 4392167"/>
                <a:gd name="connsiteY6" fmla="*/ -175 h 186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2167" h="1866995">
                  <a:moveTo>
                    <a:pt x="4391899" y="-80"/>
                  </a:moveTo>
                  <a:cubicBezTo>
                    <a:pt x="4390660" y="490267"/>
                    <a:pt x="4386946" y="832024"/>
                    <a:pt x="4379516" y="885269"/>
                  </a:cubicBezTo>
                  <a:cubicBezTo>
                    <a:pt x="4227212" y="1372759"/>
                    <a:pt x="3426064" y="1866820"/>
                    <a:pt x="2186385" y="1866820"/>
                  </a:cubicBezTo>
                  <a:cubicBezTo>
                    <a:pt x="878888" y="1866820"/>
                    <a:pt x="-269" y="1377712"/>
                    <a:pt x="-269" y="922036"/>
                  </a:cubicBezTo>
                  <a:lnTo>
                    <a:pt x="-269" y="17161"/>
                  </a:lnTo>
                  <a:cubicBezTo>
                    <a:pt x="392256" y="413400"/>
                    <a:pt x="1213216" y="680863"/>
                    <a:pt x="2186385" y="680863"/>
                  </a:cubicBezTo>
                  <a:cubicBezTo>
                    <a:pt x="3175937" y="680863"/>
                    <a:pt x="4006803" y="404638"/>
                    <a:pt x="4391709" y="-175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7FAD3C27-D4CB-430C-BCC9-14F409E98F0F}"/>
                </a:ext>
              </a:extLst>
            </p:cNvPr>
            <p:cNvSpPr/>
            <p:nvPr/>
          </p:nvSpPr>
          <p:spPr>
            <a:xfrm>
              <a:off x="6080121" y="1811109"/>
              <a:ext cx="4390738" cy="1863566"/>
            </a:xfrm>
            <a:custGeom>
              <a:avLst/>
              <a:gdLst>
                <a:gd name="connsiteX0" fmla="*/ -269 w 4390738"/>
                <a:gd name="connsiteY0" fmla="*/ 918321 h 1863566"/>
                <a:gd name="connsiteX1" fmla="*/ -269 w 4390738"/>
                <a:gd name="connsiteY1" fmla="*/ 13446 h 1863566"/>
                <a:gd name="connsiteX2" fmla="*/ 2186480 w 4390738"/>
                <a:gd name="connsiteY2" fmla="*/ 677148 h 1863566"/>
                <a:gd name="connsiteX3" fmla="*/ 4387993 w 4390738"/>
                <a:gd name="connsiteY3" fmla="*/ -175 h 1863566"/>
                <a:gd name="connsiteX4" fmla="*/ 4390470 w 4390738"/>
                <a:gd name="connsiteY4" fmla="*/ 859171 h 1863566"/>
                <a:gd name="connsiteX5" fmla="*/ 4373134 w 4390738"/>
                <a:gd name="connsiteY5" fmla="*/ 918606 h 1863566"/>
                <a:gd name="connsiteX6" fmla="*/ 2186480 w 4390738"/>
                <a:gd name="connsiteY6" fmla="*/ 1863391 h 1863566"/>
                <a:gd name="connsiteX7" fmla="*/ -269 w 4390738"/>
                <a:gd name="connsiteY7" fmla="*/ 918606 h 186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0738" h="1863566">
                  <a:moveTo>
                    <a:pt x="-269" y="918321"/>
                  </a:moveTo>
                  <a:lnTo>
                    <a:pt x="-269" y="13446"/>
                  </a:lnTo>
                  <a:cubicBezTo>
                    <a:pt x="392256" y="409686"/>
                    <a:pt x="1213216" y="677148"/>
                    <a:pt x="2186480" y="677148"/>
                  </a:cubicBezTo>
                  <a:cubicBezTo>
                    <a:pt x="3172127" y="677148"/>
                    <a:pt x="4001659" y="402257"/>
                    <a:pt x="4387993" y="-175"/>
                  </a:cubicBezTo>
                  <a:cubicBezTo>
                    <a:pt x="4389231" y="298243"/>
                    <a:pt x="4390470" y="589232"/>
                    <a:pt x="4390470" y="859171"/>
                  </a:cubicBezTo>
                  <a:cubicBezTo>
                    <a:pt x="4379564" y="877106"/>
                    <a:pt x="4373582" y="897614"/>
                    <a:pt x="4373134" y="918606"/>
                  </a:cubicBezTo>
                  <a:cubicBezTo>
                    <a:pt x="4373134" y="1374283"/>
                    <a:pt x="3495120" y="1863391"/>
                    <a:pt x="2186480" y="1863391"/>
                  </a:cubicBezTo>
                  <a:cubicBezTo>
                    <a:pt x="877840" y="1863391"/>
                    <a:pt x="-269" y="1374283"/>
                    <a:pt x="-269" y="918606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35C8E392-ABCE-4668-819D-9EDBB5BE5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91" y="3320388"/>
            <a:ext cx="1085061" cy="76026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08DDA44-B7D4-4337-8227-44198A4E8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455" y="2899939"/>
            <a:ext cx="1085061" cy="76026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B90D25A-223C-418E-9E8B-6C162DBF14E7}"/>
              </a:ext>
            </a:extLst>
          </p:cNvPr>
          <p:cNvSpPr txBox="1"/>
          <p:nvPr/>
        </p:nvSpPr>
        <p:spPr>
          <a:xfrm>
            <a:off x="3293624" y="2952319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×3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2E2D90E-2E49-41FF-8F80-62C2567AF267}"/>
              </a:ext>
            </a:extLst>
          </p:cNvPr>
          <p:cNvSpPr txBox="1"/>
          <p:nvPr/>
        </p:nvSpPr>
        <p:spPr>
          <a:xfrm>
            <a:off x="5984201" y="2471045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09A3BC7-CD01-4687-8623-2C310B0AF563}"/>
              </a:ext>
            </a:extLst>
          </p:cNvPr>
          <p:cNvSpPr txBox="1"/>
          <p:nvPr/>
        </p:nvSpPr>
        <p:spPr>
          <a:xfrm>
            <a:off x="5984201" y="3317877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654ECF0-2E48-4154-B645-01632513486C}"/>
              </a:ext>
            </a:extLst>
          </p:cNvPr>
          <p:cNvSpPr txBox="1"/>
          <p:nvPr/>
        </p:nvSpPr>
        <p:spPr>
          <a:xfrm>
            <a:off x="8771042" y="2952319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寬螢幕</PresentationFormat>
  <Paragraphs>125</Paragraphs>
  <Slides>19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簡報</vt:lpstr>
      <vt:lpstr>超過45萬次下載量，你還在等什麼?!</vt:lpstr>
      <vt:lpstr>PowerPoint 簡報</vt:lpstr>
      <vt:lpstr>QmailAgent 3.1</vt:lpstr>
      <vt:lpstr>玩轉郵件，輕鬆跨信箱移轉任何郵件</vt:lpstr>
      <vt:lpstr>移轉信件的好處</vt:lpstr>
      <vt:lpstr>移轉離職員工信件</vt:lpstr>
      <vt:lpstr>透過二次備份還原至其他使用者信箱</vt:lpstr>
      <vt:lpstr>備份 3-2-1 原則讓您的郵件更安全</vt:lpstr>
      <vt:lpstr>多樣備份設定，安全備份所有郵件</vt:lpstr>
      <vt:lpstr>透過 HybridMount 將郵件備份至公有雲</vt:lpstr>
      <vt:lpstr>搜尋封存郵件，隨選檔案還原至其他信箱</vt:lpstr>
      <vt:lpstr>更換主要聯絡信箱</vt:lpstr>
      <vt:lpstr>持續複製郵件至新信箱</vt:lpstr>
      <vt:lpstr>隨選郵件複製郵件至其他信箱</vt:lpstr>
      <vt:lpstr>複製資料夾至其他信箱</vt:lpstr>
      <vt:lpstr>更換郵件伺服器，保留所有備份郵件</vt:lpstr>
      <vt:lpstr>demo</vt:lpstr>
      <vt:lpstr>封底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Chen 陳思諺</dc:creator>
  <cp:lastModifiedBy>Lucas Lin 林彥呈</cp:lastModifiedBy>
  <cp:revision>2</cp:revision>
  <dcterms:created xsi:type="dcterms:W3CDTF">2022-03-10T09:54:51Z</dcterms:created>
  <dcterms:modified xsi:type="dcterms:W3CDTF">2022-03-24T03:09:56Z</dcterms:modified>
</cp:coreProperties>
</file>