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0" r:id="rId3"/>
    <p:sldId id="290" r:id="rId4"/>
    <p:sldId id="284" r:id="rId5"/>
    <p:sldId id="257" r:id="rId6"/>
    <p:sldId id="277" r:id="rId7"/>
    <p:sldId id="258" r:id="rId8"/>
    <p:sldId id="267" r:id="rId9"/>
    <p:sldId id="289" r:id="rId10"/>
    <p:sldId id="264" r:id="rId11"/>
    <p:sldId id="276" r:id="rId12"/>
    <p:sldId id="269" r:id="rId13"/>
    <p:sldId id="260" r:id="rId14"/>
    <p:sldId id="278" r:id="rId15"/>
    <p:sldId id="259" r:id="rId16"/>
    <p:sldId id="279" r:id="rId17"/>
    <p:sldId id="283" r:id="rId18"/>
    <p:sldId id="286" r:id="rId19"/>
    <p:sldId id="287" r:id="rId20"/>
  </p:sldIdLst>
  <p:sldSz cx="12192000" cy="6858000"/>
  <p:notesSz cx="6858000" cy="9144000"/>
  <p:custDataLst>
    <p:tags r:id="rId22"/>
  </p:custDataLst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712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516"/>
    <a:srgbClr val="FAFAFA"/>
    <a:srgbClr val="F75547"/>
    <a:srgbClr val="A2C7EC"/>
    <a:srgbClr val="A0AEDB"/>
    <a:srgbClr val="ABBEDB"/>
    <a:srgbClr val="AABEDB"/>
    <a:srgbClr val="A2B1DC"/>
    <a:srgbClr val="CFB0B6"/>
    <a:srgbClr val="BEA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B4043-FBFB-7E47-86A8-EC78BF27D47F}" v="1064" dt="2022-03-23T10:15:38.554"/>
    <p1510:client id="{AD47908B-16F3-4206-82CC-80B29DBE2799}" v="397" dt="2022-03-24T03:06:5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/>
    <p:restoredTop sz="94619"/>
  </p:normalViewPr>
  <p:slideViewPr>
    <p:cSldViewPr snapToGrid="0" snapToObjects="1">
      <p:cViewPr varScale="1">
        <p:scale>
          <a:sx n="24" d="100"/>
          <a:sy n="24" d="100"/>
        </p:scale>
        <p:origin x="48" y="1564"/>
      </p:cViewPr>
      <p:guideLst>
        <p:guide orient="horz" pos="2288"/>
        <p:guide pos="3840"/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0D346-2D27-A643-BED1-8DC18061FDE1}" type="datetimeFigureOut">
              <a:rPr lang="en-TW" smtClean="0"/>
              <a:t>03/23/2022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369D3-8C56-874E-9D61-F69614152392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5505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336F5-3C3C-1341-A73E-1064CBCA9FB0}" type="slidenum">
              <a:rPr lang="en-TW" smtClean="0"/>
              <a:t>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913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369D3-8C56-874E-9D61-F69614152392}" type="slidenum">
              <a:rPr lang="en-TW" smtClean="0"/>
              <a:t>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4221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369D3-8C56-874E-9D61-F69614152392}" type="slidenum">
              <a:rPr lang="en-TW" smtClean="0"/>
              <a:t>15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637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85BBF7D-DA50-45B8-AFB5-08885D5D4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桌 的圖片&#10;&#10;自動產生的描述">
            <a:extLst>
              <a:ext uri="{FF2B5EF4-FFF2-40B4-BE49-F238E27FC236}">
                <a16:creationId xmlns:a16="http://schemas.microsoft.com/office/drawing/2014/main" id="{461E0893-3175-4109-9822-1CD6EFA76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829D9-545B-C648-A2FF-60DCADC0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65125"/>
            <a:ext cx="9770534" cy="1325563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64867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529481-C876-409A-A117-8C196A7A18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892175-E865-482E-B12F-600E4458B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68680-F32B-42A3-BD74-A58B194CB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762A0-CF00-D34F-808D-96B6F2E0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33A1A-6843-9B48-A6B9-989303B0B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FD66D-69B2-B54B-9571-587CBA6D8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C0D7-054A-3F49-87E4-6FEA23E92166}" type="datetimeFigureOut">
              <a:rPr lang="en-TW" smtClean="0"/>
              <a:t>03/23/2022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08448-A8C6-EC4A-9B95-95CCDF3A3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64D8A-A193-104F-9B31-D7E8C65A8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9F5A4-8E18-9442-8F15-2EEB71FA25AA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871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8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31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3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30.png"/><Relationship Id="rId33" Type="http://schemas.openxmlformats.org/officeDocument/2006/relationships/image" Target="../media/image77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6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2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5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8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11.png"/><Relationship Id="rId21" Type="http://schemas.openxmlformats.org/officeDocument/2006/relationships/image" Target="../media/image45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2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5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144B-F3D3-C448-A8FE-BE40CE74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 all data in mailbox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98" name="Picture 2" descr="GopherCon Israel (@gopherconil) | Twitter">
            <a:extLst>
              <a:ext uri="{FF2B5EF4-FFF2-40B4-BE49-F238E27FC236}">
                <a16:creationId xmlns:a16="http://schemas.microsoft.com/office/drawing/2014/main" id="{FFA600B0-BBD5-7449-B90B-8DA0921B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2046334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C7439-D863-B247-ABA7-A47DC098B896}"/>
              </a:ext>
            </a:extLst>
          </p:cNvPr>
          <p:cNvSpPr txBox="1"/>
          <p:nvPr/>
        </p:nvSpPr>
        <p:spPr>
          <a:xfrm>
            <a:off x="1624772" y="2046334"/>
            <a:ext cx="34492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Incremental / Sync backup type</a:t>
            </a:r>
          </a:p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Scheduled backup</a:t>
            </a:r>
          </a:p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Client-side encryption</a:t>
            </a:r>
          </a:p>
          <a:p>
            <a:pPr>
              <a:spcAft>
                <a:spcPts val="1200"/>
              </a:spcAft>
            </a:pPr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compression</a:t>
            </a:r>
          </a:p>
        </p:txBody>
      </p:sp>
      <p:pic>
        <p:nvPicPr>
          <p:cNvPr id="14" name="Picture 2" descr="GopherCon Israel (@gopherconil) | Twitter">
            <a:extLst>
              <a:ext uri="{FF2B5EF4-FFF2-40B4-BE49-F238E27FC236}">
                <a16:creationId xmlns:a16="http://schemas.microsoft.com/office/drawing/2014/main" id="{38CC531E-31E1-49C3-B45A-37964563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2496073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opherCon Israel (@gopherconil) | Twitter">
            <a:extLst>
              <a:ext uri="{FF2B5EF4-FFF2-40B4-BE49-F238E27FC236}">
                <a16:creationId xmlns:a16="http://schemas.microsoft.com/office/drawing/2014/main" id="{A015976D-72DE-4EF3-A813-10395E796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2927609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opherCon Israel (@gopherconil) | Twitter">
            <a:extLst>
              <a:ext uri="{FF2B5EF4-FFF2-40B4-BE49-F238E27FC236}">
                <a16:creationId xmlns:a16="http://schemas.microsoft.com/office/drawing/2014/main" id="{81DDCF8A-DDBA-4F46-8547-43A5A9D3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275" y="3362518"/>
            <a:ext cx="338497" cy="3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E2F9626-EC02-4DA9-BE22-5CF515BA9C09}"/>
              </a:ext>
            </a:extLst>
          </p:cNvPr>
          <p:cNvSpPr/>
          <p:nvPr/>
        </p:nvSpPr>
        <p:spPr>
          <a:xfrm>
            <a:off x="1210733" y="3847910"/>
            <a:ext cx="3512187" cy="821744"/>
          </a:xfrm>
          <a:prstGeom prst="round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2540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24434D15-4F7F-46AF-AFA4-BD2B0E62C418}"/>
              </a:ext>
            </a:extLst>
          </p:cNvPr>
          <p:cNvSpPr/>
          <p:nvPr/>
        </p:nvSpPr>
        <p:spPr>
          <a:xfrm>
            <a:off x="1286275" y="3979517"/>
            <a:ext cx="3365624" cy="57141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Only 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administrator can</a:t>
            </a: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manage the secondary backup/ restore job.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EC0BA330-7273-3E44-ADEB-D619EFAB8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055" y="2046334"/>
            <a:ext cx="7131701" cy="4556597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7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631E-765D-8C43-B496-7066F750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65125"/>
            <a:ext cx="9922934" cy="1325563"/>
          </a:xfrm>
        </p:spPr>
        <p:txBody>
          <a:bodyPr>
            <a:normAutofit/>
          </a:bodyPr>
          <a:lstStyle/>
          <a:p>
            <a:r>
              <a:rPr lang="en-TW" sz="3600" dirty="0"/>
              <a:t>Archive mails to public cloud via HybridMount</a:t>
            </a:r>
            <a:endParaRPr lang="en-TW" sz="3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C4E7-DC33-C74D-8645-69A0AB5927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2278" y="1679327"/>
            <a:ext cx="5970601" cy="762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2000" dirty="0"/>
              <a:t>Install HybridMount, you can archive and backup your mails and attachments to the public cloud.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301A1A-450F-4C65-9D3A-43A7B72D3D08}"/>
              </a:ext>
            </a:extLst>
          </p:cNvPr>
          <p:cNvSpPr txBox="1"/>
          <p:nvPr/>
        </p:nvSpPr>
        <p:spPr>
          <a:xfrm>
            <a:off x="3487746" y="5730339"/>
            <a:ext cx="764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Archive old mails to less expensive cloud storage.</a:t>
            </a:r>
            <a:endParaRPr lang="en-TW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矩形: 圓角 6">
            <a:extLst>
              <a:ext uri="{FF2B5EF4-FFF2-40B4-BE49-F238E27FC236}">
                <a16:creationId xmlns:a16="http://schemas.microsoft.com/office/drawing/2014/main" id="{D9B97BBC-1363-AA48-8752-6435E9836F0C}"/>
              </a:ext>
            </a:extLst>
          </p:cNvPr>
          <p:cNvSpPr/>
          <p:nvPr/>
        </p:nvSpPr>
        <p:spPr>
          <a:xfrm>
            <a:off x="2515367" y="2547546"/>
            <a:ext cx="8694054" cy="2959767"/>
          </a:xfrm>
          <a:prstGeom prst="roundRect">
            <a:avLst>
              <a:gd name="adj" fmla="val 10976"/>
            </a:avLst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ym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742435-3104-1646-ABAD-2DBE7ACC5AB0}"/>
              </a:ext>
            </a:extLst>
          </p:cNvPr>
          <p:cNvGrpSpPr/>
          <p:nvPr/>
        </p:nvGrpSpPr>
        <p:grpSpPr>
          <a:xfrm>
            <a:off x="3069894" y="3429000"/>
            <a:ext cx="2202564" cy="1087383"/>
            <a:chOff x="2175149" y="3283415"/>
            <a:chExt cx="1465606" cy="72355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980477F-99EA-594A-888D-B510030B3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1520" y="3283415"/>
              <a:ext cx="317500" cy="317500"/>
            </a:xfrm>
            <a:prstGeom prst="rect">
              <a:avLst/>
            </a:prstGeom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6C3802F0-A348-EF4C-ACB8-683AF70F2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6885" y="3688020"/>
              <a:ext cx="317500" cy="317500"/>
            </a:xfrm>
            <a:prstGeom prst="rect">
              <a:avLst/>
            </a:prstGeom>
          </p:spPr>
        </p:pic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97C7E831-A496-064F-8D1F-485FEEC3C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620" y="3688020"/>
              <a:ext cx="317500" cy="317500"/>
            </a:xfrm>
            <a:prstGeom prst="rect">
              <a:avLst/>
            </a:prstGeom>
          </p:spPr>
        </p:pic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548DA3FD-2DB9-6A4F-A428-C58417DF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3255" y="3283415"/>
              <a:ext cx="317500" cy="317500"/>
            </a:xfrm>
            <a:prstGeom prst="rect">
              <a:avLst/>
            </a:prstGeom>
          </p:spPr>
        </p:pic>
        <p:pic>
          <p:nvPicPr>
            <p:cNvPr id="61" name="Picture 6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E376342-4E5E-DF4D-8B3C-1F3DF4A36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5149" y="3688020"/>
              <a:ext cx="317500" cy="317500"/>
            </a:xfrm>
            <a:prstGeom prst="rect">
              <a:avLst/>
            </a:prstGeom>
          </p:spPr>
        </p:pic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D5EE91C8-DC27-D542-B5C2-E25C92B66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9785" y="3283415"/>
              <a:ext cx="317500" cy="317500"/>
            </a:xfrm>
            <a:prstGeom prst="rect">
              <a:avLst/>
            </a:prstGeom>
          </p:spPr>
        </p:pic>
        <p:pic>
          <p:nvPicPr>
            <p:cNvPr id="65" name="Picture 6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D7AE71-A0D8-5D49-B0B2-E7650F9B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8050" y="3283415"/>
              <a:ext cx="317500" cy="317500"/>
            </a:xfrm>
            <a:prstGeom prst="rect">
              <a:avLst/>
            </a:prstGeom>
          </p:spPr>
        </p:pic>
        <p:pic>
          <p:nvPicPr>
            <p:cNvPr id="67" name="Picture 6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15EA27-3AA0-204B-B462-E6BE162A4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0355" y="3686570"/>
              <a:ext cx="320400" cy="3204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44D639-80AE-5445-B41E-E79A4FF3BF33}"/>
              </a:ext>
            </a:extLst>
          </p:cNvPr>
          <p:cNvGrpSpPr/>
          <p:nvPr/>
        </p:nvGrpSpPr>
        <p:grpSpPr>
          <a:xfrm>
            <a:off x="6251761" y="3429018"/>
            <a:ext cx="3888102" cy="1681431"/>
            <a:chOff x="1643608" y="4119700"/>
            <a:chExt cx="2610810" cy="1129056"/>
          </a:xfrm>
        </p:grpSpPr>
        <p:pic>
          <p:nvPicPr>
            <p:cNvPr id="70" name="Picture 69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07B6258-0151-5D45-AC10-E96049BE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88813" y="4119700"/>
              <a:ext cx="320400" cy="320400"/>
            </a:xfrm>
            <a:prstGeom prst="rect">
              <a:avLst/>
            </a:prstGeom>
          </p:spPr>
        </p:pic>
        <p:pic>
          <p:nvPicPr>
            <p:cNvPr id="71" name="Picture 70" descr="Icon&#10;&#10;Description automatically generated">
              <a:extLst>
                <a:ext uri="{FF2B5EF4-FFF2-40B4-BE49-F238E27FC236}">
                  <a16:creationId xmlns:a16="http://schemas.microsoft.com/office/drawing/2014/main" id="{7E714FC1-72F0-C54E-A558-E39FBDAF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70548" y="4119700"/>
              <a:ext cx="320400" cy="320400"/>
            </a:xfrm>
            <a:prstGeom prst="rect">
              <a:avLst/>
            </a:prstGeom>
          </p:spPr>
        </p:pic>
        <p:pic>
          <p:nvPicPr>
            <p:cNvPr id="73" name="Picture 7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031F3B5-9E8D-0D45-AD7D-FA0D7B687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52283" y="4119700"/>
              <a:ext cx="320400" cy="320400"/>
            </a:xfrm>
            <a:prstGeom prst="rect">
              <a:avLst/>
            </a:prstGeom>
          </p:spPr>
        </p:pic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01830146-6755-8347-ADC4-6D9C1A9C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3608" y="4524028"/>
              <a:ext cx="320400" cy="320400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DFBB48A4-7ACB-FF46-A005-995E84FF0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25343" y="4524028"/>
              <a:ext cx="320400" cy="320400"/>
            </a:xfrm>
            <a:prstGeom prst="rect">
              <a:avLst/>
            </a:prstGeom>
          </p:spPr>
        </p:pic>
        <p:pic>
          <p:nvPicPr>
            <p:cNvPr id="79" name="Picture 78" descr="Icon&#10;&#10;Description automatically generated">
              <a:extLst>
                <a:ext uri="{FF2B5EF4-FFF2-40B4-BE49-F238E27FC236}">
                  <a16:creationId xmlns:a16="http://schemas.microsoft.com/office/drawing/2014/main" id="{B33A632F-4DA6-DE4F-8647-C964DCA3A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88813" y="4524028"/>
              <a:ext cx="320400" cy="320400"/>
            </a:xfrm>
            <a:prstGeom prst="rect">
              <a:avLst/>
            </a:prstGeom>
          </p:spPr>
        </p:pic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D96F9C28-4663-D845-83F5-484EDF43F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70548" y="4524028"/>
              <a:ext cx="320400" cy="320400"/>
            </a:xfrm>
            <a:prstGeom prst="rect">
              <a:avLst/>
            </a:prstGeom>
          </p:spPr>
        </p:pic>
        <p:pic>
          <p:nvPicPr>
            <p:cNvPr id="81" name="Picture 8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7BAAD3A-6AFC-3245-AF7E-8B1164605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52283" y="4524028"/>
              <a:ext cx="320400" cy="320400"/>
            </a:xfrm>
            <a:prstGeom prst="rect">
              <a:avLst/>
            </a:prstGeom>
          </p:spPr>
        </p:pic>
        <p:pic>
          <p:nvPicPr>
            <p:cNvPr id="82" name="Picture 81" descr="Icon&#10;&#10;Description automatically generated">
              <a:extLst>
                <a:ext uri="{FF2B5EF4-FFF2-40B4-BE49-F238E27FC236}">
                  <a16:creationId xmlns:a16="http://schemas.microsoft.com/office/drawing/2014/main" id="{B1E5B9EE-C73C-DA4B-B934-B51047267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643608" y="4928356"/>
              <a:ext cx="320400" cy="320400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5F2E490E-FB16-2448-9EA2-763F87E3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407078" y="4119700"/>
              <a:ext cx="320400" cy="320400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DDD91288-8F3B-4646-A35F-70C3B54AD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25343" y="4928356"/>
              <a:ext cx="320400" cy="320400"/>
            </a:xfrm>
            <a:prstGeom prst="rect">
              <a:avLst/>
            </a:prstGeom>
          </p:spPr>
        </p:pic>
        <p:pic>
          <p:nvPicPr>
            <p:cNvPr id="89" name="Picture 88" descr="Icon&#10;&#10;Description automatically generated">
              <a:extLst>
                <a:ext uri="{FF2B5EF4-FFF2-40B4-BE49-F238E27FC236}">
                  <a16:creationId xmlns:a16="http://schemas.microsoft.com/office/drawing/2014/main" id="{9CB3B849-DB91-9249-ACD4-CBFD541F6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407078" y="4928356"/>
              <a:ext cx="320400" cy="320400"/>
            </a:xfrm>
            <a:prstGeom prst="rect">
              <a:avLst/>
            </a:prstGeom>
          </p:spPr>
        </p:pic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0E856CB3-A574-A34A-9FC8-43E0F08D4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788813" y="4928356"/>
              <a:ext cx="320400" cy="320400"/>
            </a:xfrm>
            <a:prstGeom prst="rect">
              <a:avLst/>
            </a:prstGeom>
          </p:spPr>
        </p:pic>
        <p:pic>
          <p:nvPicPr>
            <p:cNvPr id="91" name="Picture 90" descr="Icon&#10;&#10;Description automatically generated">
              <a:extLst>
                <a:ext uri="{FF2B5EF4-FFF2-40B4-BE49-F238E27FC236}">
                  <a16:creationId xmlns:a16="http://schemas.microsoft.com/office/drawing/2014/main" id="{09C74DDC-22B7-E84B-8A99-A8410ABD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170548" y="4928356"/>
              <a:ext cx="320400" cy="320400"/>
            </a:xfrm>
            <a:prstGeom prst="rect">
              <a:avLst/>
            </a:prstGeom>
          </p:spPr>
        </p:pic>
        <p:pic>
          <p:nvPicPr>
            <p:cNvPr id="92" name="Picture 9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90CBA64-71EB-3748-9732-EA6ABC0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552283" y="4928356"/>
              <a:ext cx="320400" cy="320400"/>
            </a:xfrm>
            <a:prstGeom prst="rect">
              <a:avLst/>
            </a:prstGeom>
          </p:spPr>
        </p:pic>
        <p:pic>
          <p:nvPicPr>
            <p:cNvPr id="93" name="Picture 9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D0D66DF-A176-884E-9ED9-079E67FC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025343" y="4119700"/>
              <a:ext cx="320400" cy="320400"/>
            </a:xfrm>
            <a:prstGeom prst="rect">
              <a:avLst/>
            </a:prstGeom>
          </p:spPr>
        </p:pic>
        <p:pic>
          <p:nvPicPr>
            <p:cNvPr id="94" name="Picture 93" descr="Icon&#10;&#10;Description automatically generated">
              <a:extLst>
                <a:ext uri="{FF2B5EF4-FFF2-40B4-BE49-F238E27FC236}">
                  <a16:creationId xmlns:a16="http://schemas.microsoft.com/office/drawing/2014/main" id="{874E72E2-E4F4-9545-A30C-D94EC969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43608" y="4119700"/>
              <a:ext cx="320400" cy="320400"/>
            </a:xfrm>
            <a:prstGeom prst="rect">
              <a:avLst/>
            </a:prstGeom>
          </p:spPr>
        </p:pic>
        <p:pic>
          <p:nvPicPr>
            <p:cNvPr id="95" name="Picture 94" descr="Icon&#10;&#10;Description automatically generated">
              <a:extLst>
                <a:ext uri="{FF2B5EF4-FFF2-40B4-BE49-F238E27FC236}">
                  <a16:creationId xmlns:a16="http://schemas.microsoft.com/office/drawing/2014/main" id="{7A239C2E-2EB2-C34C-9BEC-D7A68E38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07078" y="4524028"/>
              <a:ext cx="320400" cy="320400"/>
            </a:xfrm>
            <a:prstGeom prst="rect">
              <a:avLst/>
            </a:prstGeom>
          </p:spPr>
        </p:pic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8BF4EA11-E4E4-324A-9DCC-3473B3A0F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934018" y="4121146"/>
              <a:ext cx="317500" cy="317500"/>
            </a:xfrm>
            <a:prstGeom prst="rect">
              <a:avLst/>
            </a:prstGeom>
          </p:spPr>
        </p:pic>
        <p:pic>
          <p:nvPicPr>
            <p:cNvPr id="97" name="Picture 96" descr="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C068005-254E-2148-A055-0972DE1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931118" y="4928356"/>
              <a:ext cx="320400" cy="320400"/>
            </a:xfrm>
            <a:prstGeom prst="rect">
              <a:avLst/>
            </a:prstGeom>
          </p:spPr>
        </p:pic>
        <p:pic>
          <p:nvPicPr>
            <p:cNvPr id="98" name="Picture 97" descr="A red and black logo&#10;&#10;Description automatically generated with low confidence">
              <a:extLst>
                <a:ext uri="{FF2B5EF4-FFF2-40B4-BE49-F238E27FC236}">
                  <a16:creationId xmlns:a16="http://schemas.microsoft.com/office/drawing/2014/main" id="{5C8732D4-237E-C840-9901-09154080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934018" y="4524028"/>
              <a:ext cx="320400" cy="320400"/>
            </a:xfrm>
            <a:prstGeom prst="rect">
              <a:avLst/>
            </a:prstGeom>
          </p:spPr>
        </p:pic>
      </p:grpSp>
      <p:pic>
        <p:nvPicPr>
          <p:cNvPr id="99" name="Picture 6">
            <a:extLst>
              <a:ext uri="{FF2B5EF4-FFF2-40B4-BE49-F238E27FC236}">
                <a16:creationId xmlns:a16="http://schemas.microsoft.com/office/drawing/2014/main" id="{C0AA9C11-4D5B-7241-A9DF-8DD1CA28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3707" y="1525927"/>
            <a:ext cx="1724957" cy="1724957"/>
          </a:xfrm>
          <a:prstGeom prst="roundRect">
            <a:avLst>
              <a:gd name="adj" fmla="val 20359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</p:pic>
      <p:sp>
        <p:nvSpPr>
          <p:cNvPr id="100" name="文字方塊 8">
            <a:extLst>
              <a:ext uri="{FF2B5EF4-FFF2-40B4-BE49-F238E27FC236}">
                <a16:creationId xmlns:a16="http://schemas.microsoft.com/office/drawing/2014/main" id="{7B27FDE9-9B5B-F745-BF7D-AF872096379A}"/>
              </a:ext>
            </a:extLst>
          </p:cNvPr>
          <p:cNvSpPr txBox="1"/>
          <p:nvPr/>
        </p:nvSpPr>
        <p:spPr>
          <a:xfrm>
            <a:off x="2921108" y="2731670"/>
            <a:ext cx="242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Drive</a:t>
            </a:r>
            <a:endParaRPr lang="en-TW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1" name="文字方塊 44">
            <a:extLst>
              <a:ext uri="{FF2B5EF4-FFF2-40B4-BE49-F238E27FC236}">
                <a16:creationId xmlns:a16="http://schemas.microsoft.com/office/drawing/2014/main" id="{FA10C61C-5F24-E44D-97FE-19E29848CE77}"/>
              </a:ext>
            </a:extLst>
          </p:cNvPr>
          <p:cNvSpPr txBox="1"/>
          <p:nvPr/>
        </p:nvSpPr>
        <p:spPr>
          <a:xfrm>
            <a:off x="6100379" y="2731670"/>
            <a:ext cx="242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Object Storage</a:t>
            </a:r>
            <a:endParaRPr lang="en-TW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02" name="直線接點 10">
            <a:extLst>
              <a:ext uri="{FF2B5EF4-FFF2-40B4-BE49-F238E27FC236}">
                <a16:creationId xmlns:a16="http://schemas.microsoft.com/office/drawing/2014/main" id="{B36EE5EE-2DEB-4046-8BB5-12B312667B6C}"/>
              </a:ext>
            </a:extLst>
          </p:cNvPr>
          <p:cNvCxnSpPr>
            <a:cxnSpLocks/>
          </p:cNvCxnSpPr>
          <p:nvPr/>
        </p:nvCxnSpPr>
        <p:spPr>
          <a:xfrm>
            <a:off x="5736905" y="2851491"/>
            <a:ext cx="0" cy="233652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1">
            <a:extLst>
              <a:ext uri="{FF2B5EF4-FFF2-40B4-BE49-F238E27FC236}">
                <a16:creationId xmlns:a16="http://schemas.microsoft.com/office/drawing/2014/main" id="{83EBCE49-A3D2-CD49-A151-365B90B11BA0}"/>
              </a:ext>
            </a:extLst>
          </p:cNvPr>
          <p:cNvSpPr txBox="1"/>
          <p:nvPr/>
        </p:nvSpPr>
        <p:spPr>
          <a:xfrm>
            <a:off x="1078304" y="3336290"/>
            <a:ext cx="15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HybridMount</a:t>
            </a:r>
            <a:endParaRPr lang="en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A16D374C-7C84-654C-829F-54C10221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2791" y="3429000"/>
            <a:ext cx="481509" cy="4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>
            <a:extLst>
              <a:ext uri="{FF2B5EF4-FFF2-40B4-BE49-F238E27FC236}">
                <a16:creationId xmlns:a16="http://schemas.microsoft.com/office/drawing/2014/main" id="{D4559306-CB80-F348-B4F4-D88208AA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2791" y="4026799"/>
            <a:ext cx="481509" cy="4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DE36-8088-C941-9339-68C11D83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95" y="365125"/>
            <a:ext cx="10377209" cy="1325563"/>
          </a:xfrm>
        </p:spPr>
        <p:txBody>
          <a:bodyPr>
            <a:normAutofit/>
          </a:bodyPr>
          <a:lstStyle/>
          <a:p>
            <a:r>
              <a:rPr lang="en-TW" sz="3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Search and graunlar restore to another mailbox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19CF5-C8F2-3348-B8B7-B9ED73CB42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4850" y="1499392"/>
            <a:ext cx="9110749" cy="837478"/>
          </a:xfrm>
        </p:spPr>
        <p:txBody>
          <a:bodyPr>
            <a:noAutofit/>
          </a:bodyPr>
          <a:lstStyle/>
          <a:p>
            <a:r>
              <a:rPr lang="en-TW" sz="1800" dirty="0"/>
              <a:t>Quickly search the email by </a:t>
            </a:r>
            <a:r>
              <a:rPr lang="en-TW" sz="1800"/>
              <a:t>keywords</a:t>
            </a:r>
            <a:r>
              <a:rPr lang="en-TW" sz="1800" dirty="0"/>
              <a:t> and date from the archives.</a:t>
            </a:r>
          </a:p>
          <a:p>
            <a:r>
              <a:rPr lang="en-TW" sz="1800" dirty="0"/>
              <a:t>Select the mails to restore to another mailbox.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4B472-D920-604F-8517-0DF12723DF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07395" y="2412533"/>
            <a:ext cx="8726301" cy="4217196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8469876-852C-4543-B7D8-593C6561F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974" y="2838995"/>
            <a:ext cx="4806395" cy="3057939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8" name="Rounded Rectangular Callout 10">
            <a:extLst>
              <a:ext uri="{FF2B5EF4-FFF2-40B4-BE49-F238E27FC236}">
                <a16:creationId xmlns:a16="http://schemas.microsoft.com/office/drawing/2014/main" id="{4EC2CD70-A85F-BB4C-B754-1F087C18A4D5}"/>
              </a:ext>
            </a:extLst>
          </p:cNvPr>
          <p:cNvSpPr/>
          <p:nvPr/>
        </p:nvSpPr>
        <p:spPr>
          <a:xfrm>
            <a:off x="8904764" y="2454674"/>
            <a:ext cx="2979512" cy="952823"/>
          </a:xfrm>
          <a:prstGeom prst="wedgeRoundRectCallout">
            <a:avLst>
              <a:gd name="adj1" fmla="val -34806"/>
              <a:gd name="adj2" fmla="val 104102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Restore to another email account in 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endParaRPr lang="en-TW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E79B99-5BB3-8C49-82F1-9E31602F1D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23942" y="2203554"/>
            <a:ext cx="6544116" cy="8478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It’s really a pain to manage two </a:t>
            </a:r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mail accounts</a:t>
            </a:r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at the same time when changing the contact mail address.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E7A4C-3C07-4F43-83B9-D75C6337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Change the contact email address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4AAC6-E9B9-5A4E-ADE8-3BBE24D111EB}"/>
              </a:ext>
            </a:extLst>
          </p:cNvPr>
          <p:cNvSpPr/>
          <p:nvPr/>
        </p:nvSpPr>
        <p:spPr>
          <a:xfrm>
            <a:off x="6415884" y="5193967"/>
            <a:ext cx="3087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new email is still sent to the old </a:t>
            </a: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mail account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3744AB-6A9E-E84D-82B2-AE9A7F2FAD3A}"/>
              </a:ext>
            </a:extLst>
          </p:cNvPr>
          <p:cNvSpPr/>
          <p:nvPr/>
        </p:nvSpPr>
        <p:spPr>
          <a:xfrm>
            <a:off x="2921576" y="5193967"/>
            <a:ext cx="2699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mails in the old </a:t>
            </a: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mail account</a:t>
            </a:r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are still needed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EC7162-E31A-8C40-9D5E-A11E6C9CAD93}"/>
              </a:ext>
            </a:extLst>
          </p:cNvPr>
          <p:cNvSpPr txBox="1"/>
          <p:nvPr/>
        </p:nvSpPr>
        <p:spPr>
          <a:xfrm>
            <a:off x="2823942" y="1350178"/>
            <a:ext cx="654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Replicate all mails to the </a:t>
            </a:r>
            <a:r>
              <a:rPr lang="en-TW" sz="2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new</a:t>
            </a:r>
            <a:r>
              <a:rPr lang="en-TW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mailbox</a:t>
            </a:r>
          </a:p>
        </p:txBody>
      </p:sp>
      <p:sp>
        <p:nvSpPr>
          <p:cNvPr id="14" name="矩形: 圓角 11">
            <a:extLst>
              <a:ext uri="{FF2B5EF4-FFF2-40B4-BE49-F238E27FC236}">
                <a16:creationId xmlns:a16="http://schemas.microsoft.com/office/drawing/2014/main" id="{67A5F0EB-C093-7346-A2A5-46DA928D6FC6}"/>
              </a:ext>
            </a:extLst>
          </p:cNvPr>
          <p:cNvSpPr/>
          <p:nvPr/>
        </p:nvSpPr>
        <p:spPr>
          <a:xfrm>
            <a:off x="3352546" y="3099542"/>
            <a:ext cx="1836114" cy="1825924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4">
            <a:extLst>
              <a:ext uri="{FF2B5EF4-FFF2-40B4-BE49-F238E27FC236}">
                <a16:creationId xmlns:a16="http://schemas.microsoft.com/office/drawing/2014/main" id="{5BD6C5EE-8B02-4D44-B549-A491692C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9303" y="3525985"/>
            <a:ext cx="1233756" cy="1158526"/>
          </a:xfrm>
          <a:prstGeom prst="rect">
            <a:avLst/>
          </a:prstGeom>
        </p:spPr>
      </p:pic>
      <p:sp>
        <p:nvSpPr>
          <p:cNvPr id="16" name="矩形: 圓角 12">
            <a:extLst>
              <a:ext uri="{FF2B5EF4-FFF2-40B4-BE49-F238E27FC236}">
                <a16:creationId xmlns:a16="http://schemas.microsoft.com/office/drawing/2014/main" id="{4A0B7560-A610-174E-BEC7-A774302136F8}"/>
              </a:ext>
            </a:extLst>
          </p:cNvPr>
          <p:cNvSpPr/>
          <p:nvPr/>
        </p:nvSpPr>
        <p:spPr>
          <a:xfrm>
            <a:off x="7063913" y="3099542"/>
            <a:ext cx="1836114" cy="1825924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形 7">
            <a:extLst>
              <a:ext uri="{FF2B5EF4-FFF2-40B4-BE49-F238E27FC236}">
                <a16:creationId xmlns:a16="http://schemas.microsoft.com/office/drawing/2014/main" id="{36DEA2ED-ACCF-C64F-9B44-2B36A3949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7111" y="3442271"/>
            <a:ext cx="1157289" cy="12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484A618-2F9B-9E49-B0F6-D3F1E6F76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206" y="2169679"/>
            <a:ext cx="9445588" cy="4688321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2095C-C091-F544-8909-AE071F78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3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Continuous replicate mails to the new mailbox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25233BD8-DB82-894A-BE76-3214DD372E93}"/>
              </a:ext>
            </a:extLst>
          </p:cNvPr>
          <p:cNvSpPr/>
          <p:nvPr/>
        </p:nvSpPr>
        <p:spPr>
          <a:xfrm>
            <a:off x="4735167" y="1786642"/>
            <a:ext cx="3060900" cy="1183328"/>
          </a:xfrm>
          <a:prstGeom prst="wedgeRoundRectCallout">
            <a:avLst>
              <a:gd name="adj1" fmla="val -3407"/>
              <a:gd name="adj2" fmla="val 107576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91440" bIns="45720" rtlCol="0" anchor="ctr"/>
          <a:lstStyle/>
          <a:p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Automatically</a:t>
            </a: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replicate</a:t>
            </a: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the new rec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ei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ved email </a:t>
            </a: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 the new mailbox.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4A3CB863-1181-2C42-AF38-4D3197B5FFE1}"/>
              </a:ext>
            </a:extLst>
          </p:cNvPr>
          <p:cNvSpPr/>
          <p:nvPr/>
        </p:nvSpPr>
        <p:spPr>
          <a:xfrm>
            <a:off x="8180237" y="1786642"/>
            <a:ext cx="2801030" cy="1183328"/>
          </a:xfrm>
          <a:prstGeom prst="wedgeRoundRectCallout">
            <a:avLst>
              <a:gd name="adj1" fmla="val -35751"/>
              <a:gd name="adj2" fmla="val 107587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91440" bIns="45720" rtlCol="0" anchor="ctr"/>
          <a:lstStyle/>
          <a:p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Replicate all the email in the old mailbox to the new mailbox.</a:t>
            </a:r>
          </a:p>
        </p:txBody>
      </p:sp>
    </p:spTree>
    <p:extLst>
      <p:ext uri="{BB962C8B-B14F-4D97-AF65-F5344CB8AC3E}">
        <p14:creationId xmlns:p14="http://schemas.microsoft.com/office/powerpoint/2010/main" val="24165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3E27-3A82-474B-920F-997EFF8D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3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Select and replicate emails to another mailbox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3BD18-EB8D-A74B-ACF0-DA8E333F4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17" y="1581384"/>
            <a:ext cx="9714571" cy="2788872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0F77F-BB22-3A43-AEAC-E193EFEC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295" y="4220598"/>
            <a:ext cx="5054600" cy="1879600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A0152E0C-9CC9-A740-87C7-76899C7A2234}"/>
              </a:ext>
            </a:extLst>
          </p:cNvPr>
          <p:cNvSpPr/>
          <p:nvPr/>
        </p:nvSpPr>
        <p:spPr>
          <a:xfrm>
            <a:off x="6999891" y="4220598"/>
            <a:ext cx="3143010" cy="1460500"/>
          </a:xfrm>
          <a:prstGeom prst="wedgeRoundRectCallout">
            <a:avLst>
              <a:gd name="adj1" fmla="val -81048"/>
              <a:gd name="adj2" fmla="val 20111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91440" bIns="45720" rtlCol="0" anchor="ctr"/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Replicate to the same folder (automatically created) or the specific folder</a:t>
            </a:r>
          </a:p>
        </p:txBody>
      </p:sp>
    </p:spTree>
    <p:extLst>
      <p:ext uri="{BB962C8B-B14F-4D97-AF65-F5344CB8AC3E}">
        <p14:creationId xmlns:p14="http://schemas.microsoft.com/office/powerpoint/2010/main" val="14369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294F-F905-F94D-A62C-E7746AFF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3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Select and replicate folders to another mailbox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67192-4DFD-1F43-93A8-F9D3BF17B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085" y="1663617"/>
            <a:ext cx="8875272" cy="3231801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D830F-E95B-5D4D-B569-0BFCDBE48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629" y="1319080"/>
            <a:ext cx="775452" cy="775452"/>
          </a:xfrm>
          <a:prstGeom prst="roundRect">
            <a:avLst>
              <a:gd name="adj" fmla="val 50000"/>
            </a:avLst>
          </a:prstGeom>
          <a:effectLst>
            <a:outerShdw blurRad="139700" dist="88900" dir="7200000" algn="br" rotWithShape="0">
              <a:prstClr val="black">
                <a:alpha val="65000"/>
              </a:prstClr>
            </a:outerShdw>
          </a:effectLst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04888F-1946-4146-9D55-D7CC4B969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913" y="2800396"/>
            <a:ext cx="5087615" cy="3522196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0A8CAEE9-231E-284F-8584-24C8A39BF5C3}"/>
              </a:ext>
            </a:extLst>
          </p:cNvPr>
          <p:cNvSpPr/>
          <p:nvPr/>
        </p:nvSpPr>
        <p:spPr>
          <a:xfrm>
            <a:off x="5515583" y="2687853"/>
            <a:ext cx="2731772" cy="1183328"/>
          </a:xfrm>
          <a:prstGeom prst="wedgeRoundRectCallout">
            <a:avLst>
              <a:gd name="adj1" fmla="val -78506"/>
              <a:gd name="adj2" fmla="val 29229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Select multiple folders to replicate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many or all mails 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 batch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D8814519-8195-684B-B279-279172F8E5E1}"/>
              </a:ext>
            </a:extLst>
          </p:cNvPr>
          <p:cNvSpPr/>
          <p:nvPr/>
        </p:nvSpPr>
        <p:spPr>
          <a:xfrm>
            <a:off x="7095747" y="3983724"/>
            <a:ext cx="3143010" cy="1460500"/>
          </a:xfrm>
          <a:prstGeom prst="wedgeRoundRectCallout">
            <a:avLst>
              <a:gd name="adj1" fmla="val -77941"/>
              <a:gd name="adj2" fmla="val 59621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Replicate to the same folder (automatically created) or the specific folder</a:t>
            </a:r>
          </a:p>
        </p:txBody>
      </p:sp>
    </p:spTree>
    <p:extLst>
      <p:ext uri="{BB962C8B-B14F-4D97-AF65-F5344CB8AC3E}">
        <p14:creationId xmlns:p14="http://schemas.microsoft.com/office/powerpoint/2010/main" val="40669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, 盤, 餐具, 美工圖案 的圖片&#10;&#10;自動產生的描述">
            <a:extLst>
              <a:ext uri="{FF2B5EF4-FFF2-40B4-BE49-F238E27FC236}">
                <a16:creationId xmlns:a16="http://schemas.microsoft.com/office/drawing/2014/main" id="{AB78D085-4FBB-4580-AD8D-0422102C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21704" y="2465591"/>
            <a:ext cx="4204242" cy="661897"/>
          </a:xfrm>
          <a:prstGeom prst="rect">
            <a:avLst/>
          </a:prstGeom>
        </p:spPr>
      </p:pic>
      <p:pic>
        <p:nvPicPr>
          <p:cNvPr id="10" name="圖片 9" descr="一張含有 電腦, 模糊 的圖片&#10;&#10;自動產生的描述">
            <a:extLst>
              <a:ext uri="{FF2B5EF4-FFF2-40B4-BE49-F238E27FC236}">
                <a16:creationId xmlns:a16="http://schemas.microsoft.com/office/drawing/2014/main" id="{49411A4C-63DF-42B8-B98B-C1B74934F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30" r="-67"/>
          <a:stretch/>
        </p:blipFill>
        <p:spPr>
          <a:xfrm>
            <a:off x="-347598" y="0"/>
            <a:ext cx="12539598" cy="6858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FF79FDA-7CB8-40A7-BB6C-779223F9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765506" y="8548721"/>
            <a:ext cx="6223293" cy="356387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0CB8CD6-5199-4574-815F-F7E1562390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782" y="10330657"/>
            <a:ext cx="3037303" cy="3037303"/>
          </a:xfrm>
          <a:prstGeom prst="rect">
            <a:avLst/>
          </a:prstGeom>
          <a:effectLst>
            <a:outerShdw blurRad="241300" dist="228600" dir="5400000" algn="t" rotWithShape="0">
              <a:prstClr val="black">
                <a:alpha val="27000"/>
              </a:prstClr>
            </a:outerShdw>
          </a:effectLst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264D882-7D45-7147-9AF2-E5B30CD5AE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9948" y="2205063"/>
            <a:ext cx="6360407" cy="3348230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B5300-5936-8D4C-9B59-D88804B9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Change email server and keep all backup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38FB2-5EA0-8D40-BAEB-FD760CD925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6598" y="1971869"/>
            <a:ext cx="4574470" cy="27516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When the company change the SaaS, the existed authorization will not work anymore. You can change the email server to keep receiving and backing up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emails</a:t>
            </a:r>
            <a:r>
              <a:rPr 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and keep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accessing </a:t>
            </a:r>
            <a:r>
              <a:rPr 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the existed backup emails.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You can restore the backup </a:t>
            </a:r>
            <a:r>
              <a:rPr 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emails</a:t>
            </a:r>
            <a:r>
              <a:rPr 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the new email server by </a:t>
            </a:r>
            <a:r>
              <a:rPr lang="en-US" sz="18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QmailAgent</a:t>
            </a:r>
            <a:r>
              <a:rPr lang="en-US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en-TW"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C4A1FA22-3A5D-4146-8EEE-7B7370785DAF}"/>
              </a:ext>
            </a:extLst>
          </p:cNvPr>
          <p:cNvSpPr/>
          <p:nvPr/>
        </p:nvSpPr>
        <p:spPr>
          <a:xfrm>
            <a:off x="8320134" y="2379443"/>
            <a:ext cx="3380636" cy="1086758"/>
          </a:xfrm>
          <a:custGeom>
            <a:avLst/>
            <a:gdLst>
              <a:gd name="connsiteX0" fmla="*/ 1200150 w 4384221"/>
              <a:gd name="connsiteY0" fmla="*/ 0 h 1061358"/>
              <a:gd name="connsiteX1" fmla="*/ 0 w 4384221"/>
              <a:gd name="connsiteY1" fmla="*/ 726622 h 1061358"/>
              <a:gd name="connsiteX2" fmla="*/ 0 w 4384221"/>
              <a:gd name="connsiteY2" fmla="*/ 1061358 h 1061358"/>
              <a:gd name="connsiteX3" fmla="*/ 1943100 w 4384221"/>
              <a:gd name="connsiteY3" fmla="*/ 1061358 h 1061358"/>
              <a:gd name="connsiteX4" fmla="*/ 4384221 w 4384221"/>
              <a:gd name="connsiteY4" fmla="*/ 775608 h 1061358"/>
              <a:gd name="connsiteX5" fmla="*/ 1200150 w 4384221"/>
              <a:gd name="connsiteY5" fmla="*/ 0 h 1061358"/>
              <a:gd name="connsiteX0" fmla="*/ 1144270 w 4384221"/>
              <a:gd name="connsiteY0" fmla="*/ 0 h 1086758"/>
              <a:gd name="connsiteX1" fmla="*/ 0 w 4384221"/>
              <a:gd name="connsiteY1" fmla="*/ 752022 h 1086758"/>
              <a:gd name="connsiteX2" fmla="*/ 0 w 4384221"/>
              <a:gd name="connsiteY2" fmla="*/ 1086758 h 1086758"/>
              <a:gd name="connsiteX3" fmla="*/ 1943100 w 4384221"/>
              <a:gd name="connsiteY3" fmla="*/ 1086758 h 1086758"/>
              <a:gd name="connsiteX4" fmla="*/ 4384221 w 4384221"/>
              <a:gd name="connsiteY4" fmla="*/ 801008 h 1086758"/>
              <a:gd name="connsiteX5" fmla="*/ 1144270 w 4384221"/>
              <a:gd name="connsiteY5" fmla="*/ 0 h 1086758"/>
              <a:gd name="connsiteX0" fmla="*/ 1144270 w 4384221"/>
              <a:gd name="connsiteY0" fmla="*/ 0 h 1086758"/>
              <a:gd name="connsiteX1" fmla="*/ 0 w 4384221"/>
              <a:gd name="connsiteY1" fmla="*/ 752022 h 1086758"/>
              <a:gd name="connsiteX2" fmla="*/ 0 w 4384221"/>
              <a:gd name="connsiteY2" fmla="*/ 1086758 h 1086758"/>
              <a:gd name="connsiteX3" fmla="*/ 1943100 w 4384221"/>
              <a:gd name="connsiteY3" fmla="*/ 1086758 h 1086758"/>
              <a:gd name="connsiteX4" fmla="*/ 4384221 w 4384221"/>
              <a:gd name="connsiteY4" fmla="*/ 745128 h 1086758"/>
              <a:gd name="connsiteX5" fmla="*/ 1144270 w 4384221"/>
              <a:gd name="connsiteY5" fmla="*/ 0 h 10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4221" h="1086758">
                <a:moveTo>
                  <a:pt x="1144270" y="0"/>
                </a:moveTo>
                <a:lnTo>
                  <a:pt x="0" y="752022"/>
                </a:lnTo>
                <a:lnTo>
                  <a:pt x="0" y="1086758"/>
                </a:lnTo>
                <a:lnTo>
                  <a:pt x="1943100" y="1086758"/>
                </a:lnTo>
                <a:lnTo>
                  <a:pt x="4384221" y="745128"/>
                </a:lnTo>
                <a:lnTo>
                  <a:pt x="1144270" y="0"/>
                </a:lnTo>
                <a:close/>
              </a:path>
            </a:pathLst>
          </a:custGeom>
          <a:gradFill>
            <a:gsLst>
              <a:gs pos="100000">
                <a:srgbClr val="A0AEDB"/>
              </a:gs>
              <a:gs pos="0">
                <a:srgbClr val="A2C7EC">
                  <a:alpha val="0"/>
                </a:srgbClr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385DD63-2756-46CA-ACD9-055E14EC7D2E}"/>
              </a:ext>
            </a:extLst>
          </p:cNvPr>
          <p:cNvSpPr/>
          <p:nvPr/>
        </p:nvSpPr>
        <p:spPr>
          <a:xfrm>
            <a:off x="2343093" y="4723539"/>
            <a:ext cx="3104463" cy="723222"/>
          </a:xfrm>
          <a:prstGeom prst="round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2540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33917B-0963-514B-925A-ECCC994824C4}"/>
              </a:ext>
            </a:extLst>
          </p:cNvPr>
          <p:cNvSpPr/>
          <p:nvPr/>
        </p:nvSpPr>
        <p:spPr>
          <a:xfrm>
            <a:off x="2351973" y="4799443"/>
            <a:ext cx="3060204" cy="57141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Only Gmail and Outlook support to change email server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3FAA83-51C4-A64D-BC85-B16CA3BFE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3663" y="2331573"/>
            <a:ext cx="3189084" cy="789774"/>
          </a:xfrm>
          <a:prstGeom prst="roundRect">
            <a:avLst>
              <a:gd name="adj" fmla="val 22023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3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4BFFB-49A3-804A-9A8A-12BB016B13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09738"/>
            <a:ext cx="10515600" cy="2852737"/>
          </a:xfrm>
        </p:spPr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0F1538-B94B-49FC-88EE-9E3A105E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</p:spPr>
      </p:pic>
      <p:pic>
        <p:nvPicPr>
          <p:cNvPr id="4" name="圖片 3" descr="一張含有 電腦, 模糊 的圖片&#10;&#10;自動產生的描述">
            <a:extLst>
              <a:ext uri="{FF2B5EF4-FFF2-40B4-BE49-F238E27FC236}">
                <a16:creationId xmlns:a16="http://schemas.microsoft.com/office/drawing/2014/main" id="{5779751A-F2CD-4A3B-9875-3C9B221E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34"/>
          <a:stretch/>
        </p:blipFill>
        <p:spPr>
          <a:xfrm>
            <a:off x="5369668" y="0"/>
            <a:ext cx="6813314" cy="6858000"/>
          </a:xfrm>
          <a:prstGeom prst="rect">
            <a:avLst/>
          </a:prstGeom>
        </p:spPr>
      </p:pic>
      <p:pic>
        <p:nvPicPr>
          <p:cNvPr id="5" name="圖片 4" descr="一張含有 文字, 盤, 餐具, 美工圖案 的圖片&#10;&#10;自動產生的描述">
            <a:extLst>
              <a:ext uri="{FF2B5EF4-FFF2-40B4-BE49-F238E27FC236}">
                <a16:creationId xmlns:a16="http://schemas.microsoft.com/office/drawing/2014/main" id="{F2826AB8-670A-426F-82A0-269A1B98E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04" y="1514093"/>
            <a:ext cx="4204242" cy="40612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1AC0E9-3FF9-4053-B6F3-A5AF9905C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506" y="2070100"/>
            <a:ext cx="6223293" cy="35638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CB96EE-88AB-4A56-A4E1-149BF8A9E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782" y="1405763"/>
            <a:ext cx="3037303" cy="3037303"/>
          </a:xfrm>
          <a:prstGeom prst="rect">
            <a:avLst/>
          </a:prstGeom>
          <a:effectLst>
            <a:outerShdw blurRad="241300" dist="228600" dir="5400000" algn="t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234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7A45BF80-4F7D-2145-9A54-E672B4A3741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封底</a:t>
            </a:r>
          </a:p>
        </p:txBody>
      </p:sp>
    </p:spTree>
    <p:extLst>
      <p:ext uri="{BB962C8B-B14F-4D97-AF65-F5344CB8AC3E}">
        <p14:creationId xmlns:p14="http://schemas.microsoft.com/office/powerpoint/2010/main" val="20830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49B-6D96-3943-8D8D-CF44DF47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 450 thousands downloads! </a:t>
            </a:r>
            <a:br>
              <a:rPr lang="en-US" dirty="0"/>
            </a:br>
            <a:r>
              <a:rPr lang="en-US" dirty="0"/>
              <a:t>What are you waiting for?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D6B16-4673-FA48-B2AA-AEEA4EF2E391}"/>
              </a:ext>
            </a:extLst>
          </p:cNvPr>
          <p:cNvSpPr txBox="1"/>
          <p:nvPr/>
        </p:nvSpPr>
        <p:spPr>
          <a:xfrm>
            <a:off x="3581428" y="1727300"/>
            <a:ext cx="4724372" cy="6122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defRPr sz="1400">
                <a:solidFill>
                  <a:srgbClr val="5985A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Arial" panose="020B0604020202020204" pitchFamily="34" charset="0"/>
              </a:rPr>
              <a:t>Real comments from Reddit</a:t>
            </a:r>
          </a:p>
        </p:txBody>
      </p:sp>
      <p:sp>
        <p:nvSpPr>
          <p:cNvPr id="18" name="Rounded Rectangular Callout 10">
            <a:extLst>
              <a:ext uri="{FF2B5EF4-FFF2-40B4-BE49-F238E27FC236}">
                <a16:creationId xmlns:a16="http://schemas.microsoft.com/office/drawing/2014/main" id="{5B646B51-7D64-46BC-9320-AED882C1C49C}"/>
              </a:ext>
            </a:extLst>
          </p:cNvPr>
          <p:cNvSpPr/>
          <p:nvPr/>
        </p:nvSpPr>
        <p:spPr>
          <a:xfrm>
            <a:off x="2589226" y="2376135"/>
            <a:ext cx="3370355" cy="1123338"/>
          </a:xfrm>
          <a:prstGeom prst="wedgeRoundRectCallout">
            <a:avLst>
              <a:gd name="adj1" fmla="val -62264"/>
              <a:gd name="adj2" fmla="val -764"/>
              <a:gd name="adj3" fmla="val 16667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general,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is actually pretty good. Both mobile and web version.</a:t>
            </a:r>
          </a:p>
        </p:txBody>
      </p: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05249C6D-7D89-4FFF-83F7-91AD8226F7D2}"/>
              </a:ext>
            </a:extLst>
          </p:cNvPr>
          <p:cNvSpPr/>
          <p:nvPr/>
        </p:nvSpPr>
        <p:spPr>
          <a:xfrm>
            <a:off x="2589227" y="3627885"/>
            <a:ext cx="3359186" cy="2000558"/>
          </a:xfrm>
          <a:prstGeom prst="wedgeRoundRectCallout">
            <a:avLst>
              <a:gd name="adj1" fmla="val -60946"/>
              <a:gd name="adj2" fmla="val -29684"/>
              <a:gd name="adj3" fmla="val 16667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Search works fine. It detects attachments fine and shows them in mail list as buttons below mail title - so it's easy to notice and you can for instance do a quick look at a PDF attached.</a:t>
            </a:r>
          </a:p>
        </p:txBody>
      </p:sp>
      <p:sp>
        <p:nvSpPr>
          <p:cNvPr id="24" name="Rounded Rectangular Callout 10">
            <a:extLst>
              <a:ext uri="{FF2B5EF4-FFF2-40B4-BE49-F238E27FC236}">
                <a16:creationId xmlns:a16="http://schemas.microsoft.com/office/drawing/2014/main" id="{98163612-DB23-4515-97F4-F92A301C920A}"/>
              </a:ext>
            </a:extLst>
          </p:cNvPr>
          <p:cNvSpPr/>
          <p:nvPr/>
        </p:nvSpPr>
        <p:spPr>
          <a:xfrm>
            <a:off x="6259631" y="2376134"/>
            <a:ext cx="3184444" cy="1325563"/>
          </a:xfrm>
          <a:prstGeom prst="wedgeRoundRectCallout">
            <a:avLst>
              <a:gd name="adj1" fmla="val 59264"/>
              <a:gd name="adj2" fmla="val -5792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 use it on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gmail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with IMAP, all my IMAP folders and settings are there, I don't feel like I'm missing anything.</a:t>
            </a:r>
          </a:p>
        </p:txBody>
      </p:sp>
      <p:sp>
        <p:nvSpPr>
          <p:cNvPr id="27" name="Rounded Rectangular Callout 10">
            <a:extLst>
              <a:ext uri="{FF2B5EF4-FFF2-40B4-BE49-F238E27FC236}">
                <a16:creationId xmlns:a16="http://schemas.microsoft.com/office/drawing/2014/main" id="{75CCA119-F0D4-4B73-9CED-FFD79E1BA7A6}"/>
              </a:ext>
            </a:extLst>
          </p:cNvPr>
          <p:cNvSpPr/>
          <p:nvPr/>
        </p:nvSpPr>
        <p:spPr>
          <a:xfrm>
            <a:off x="6259631" y="3841001"/>
            <a:ext cx="3184444" cy="696124"/>
          </a:xfrm>
          <a:prstGeom prst="wedgeRoundRectCallout">
            <a:avLst>
              <a:gd name="adj1" fmla="val 61418"/>
              <a:gd name="adj2" fmla="val -25516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It integrates with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QContacts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well.</a:t>
            </a:r>
          </a:p>
        </p:txBody>
      </p:sp>
      <p:sp>
        <p:nvSpPr>
          <p:cNvPr id="29" name="Rounded Rectangular Callout 10">
            <a:extLst>
              <a:ext uri="{FF2B5EF4-FFF2-40B4-BE49-F238E27FC236}">
                <a16:creationId xmlns:a16="http://schemas.microsoft.com/office/drawing/2014/main" id="{3C5517B6-6A81-49A7-B477-168699157282}"/>
              </a:ext>
            </a:extLst>
          </p:cNvPr>
          <p:cNvSpPr/>
          <p:nvPr/>
        </p:nvSpPr>
        <p:spPr>
          <a:xfrm>
            <a:off x="6259630" y="4676429"/>
            <a:ext cx="3184445" cy="1422530"/>
          </a:xfrm>
          <a:prstGeom prst="wedgeRoundRectCallout">
            <a:avLst>
              <a:gd name="adj1" fmla="val 58069"/>
              <a:gd name="adj2" fmla="val -8681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I’ve now downloaded </a:t>
            </a:r>
            <a:r>
              <a:rPr lang="en-US" altLang="zh-TW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QmailAgent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It does take a while to sync everything but once that is done, it’s pretty good.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0CA0C62-8B23-4C37-B8C3-C762F38C3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464" y="2348328"/>
            <a:ext cx="799531" cy="814337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923AEC9-6AAE-4E18-814E-C3F45AD8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464" y="3683792"/>
            <a:ext cx="799531" cy="814337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47E296F-06E3-44B7-8C09-DFE88D8AA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1176" y="2348328"/>
            <a:ext cx="733939" cy="817026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FDF0A2F3-AD08-4A26-ABFE-D7067CA3E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1176" y="3593251"/>
            <a:ext cx="733939" cy="817026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C623072C-33F5-4D96-BB38-29FDA0F8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1176" y="4723912"/>
            <a:ext cx="733939" cy="8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4EB1AF-6EFA-0741-B40B-C867FD241D64}"/>
              </a:ext>
            </a:extLst>
          </p:cNvPr>
          <p:cNvSpPr/>
          <p:nvPr/>
        </p:nvSpPr>
        <p:spPr>
          <a:xfrm>
            <a:off x="1403569" y="550096"/>
            <a:ext cx="9411596" cy="1670867"/>
          </a:xfrm>
          <a:prstGeom prst="roundRect">
            <a:avLst>
              <a:gd name="adj" fmla="val 10741"/>
            </a:avLst>
          </a:prstGeom>
          <a:gradFill>
            <a:gsLst>
              <a:gs pos="3000">
                <a:srgbClr val="F1F3F6"/>
              </a:gs>
              <a:gs pos="68000">
                <a:schemeClr val="bg1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5FAAB-79D4-7942-821A-F80373F60D68}"/>
              </a:ext>
            </a:extLst>
          </p:cNvPr>
          <p:cNvSpPr txBox="1"/>
          <p:nvPr/>
        </p:nvSpPr>
        <p:spPr>
          <a:xfrm>
            <a:off x="1624156" y="670413"/>
            <a:ext cx="4413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Mainstream Email Servers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254A8465-1327-6446-B19E-C749A49F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088" y="1195588"/>
            <a:ext cx="444916" cy="3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Yahoo Mail App | Yahoo Mobile">
            <a:extLst>
              <a:ext uri="{FF2B5EF4-FFF2-40B4-BE49-F238E27FC236}">
                <a16:creationId xmlns:a16="http://schemas.microsoft.com/office/drawing/2014/main" id="{9557953B-535B-234B-A5C7-C7D636DD6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697" y="1165786"/>
            <a:ext cx="441266" cy="4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05B00D8-79FE-E94B-A9F4-D18C5726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90" y="1231395"/>
            <a:ext cx="441267" cy="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iCloud Mail - Inbox (49 messages) | Icloud, Iphone, Iphone info">
            <a:extLst>
              <a:ext uri="{FF2B5EF4-FFF2-40B4-BE49-F238E27FC236}">
                <a16:creationId xmlns:a16="http://schemas.microsoft.com/office/drawing/2014/main" id="{DED476B9-FEA6-CF4A-84A1-100D81DF9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3724" y="1186689"/>
            <a:ext cx="525066" cy="4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QMail Logo - LogoDix">
            <a:extLst>
              <a:ext uri="{FF2B5EF4-FFF2-40B4-BE49-F238E27FC236}">
                <a16:creationId xmlns:a16="http://schemas.microsoft.com/office/drawing/2014/main" id="{7E5D1AD4-72A6-5D40-BCEF-6FB70E4A3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0F4FA"/>
              </a:clrFrom>
              <a:clrTo>
                <a:srgbClr val="F0F4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237" y="1078995"/>
            <a:ext cx="614847" cy="6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na.com Careers | Interview, Salaries, and More - Blind">
            <a:extLst>
              <a:ext uri="{FF2B5EF4-FFF2-40B4-BE49-F238E27FC236}">
                <a16:creationId xmlns:a16="http://schemas.microsoft.com/office/drawing/2014/main" id="{D0B39016-6736-5C49-B3B9-81339CED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667" y="983026"/>
            <a:ext cx="806784" cy="80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il.163.com">
            <a:extLst>
              <a:ext uri="{FF2B5EF4-FFF2-40B4-BE49-F238E27FC236}">
                <a16:creationId xmlns:a16="http://schemas.microsoft.com/office/drawing/2014/main" id="{86476B53-998F-6440-9997-642498F9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0955" y="1231187"/>
            <a:ext cx="1201310" cy="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il.126.com">
            <a:extLst>
              <a:ext uri="{FF2B5EF4-FFF2-40B4-BE49-F238E27FC236}">
                <a16:creationId xmlns:a16="http://schemas.microsoft.com/office/drawing/2014/main" id="{A4A91F11-FC2D-FC46-B709-D79A8A58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719" y="1231187"/>
            <a:ext cx="1201310" cy="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il.yeah.net">
            <a:extLst>
              <a:ext uri="{FF2B5EF4-FFF2-40B4-BE49-F238E27FC236}">
                <a16:creationId xmlns:a16="http://schemas.microsoft.com/office/drawing/2014/main" id="{B75164E2-A6C2-CA48-9A57-29A93651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451" y="1257388"/>
            <a:ext cx="1201310" cy="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B475E2-DF4D-5E42-BE5D-04F36B267A34}"/>
              </a:ext>
            </a:extLst>
          </p:cNvPr>
          <p:cNvSpPr txBox="1"/>
          <p:nvPr/>
        </p:nvSpPr>
        <p:spPr>
          <a:xfrm>
            <a:off x="9651772" y="1186689"/>
            <a:ext cx="80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IMAP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018167D-9FC8-874B-A8BB-2047BB2ACC12}"/>
              </a:ext>
            </a:extLst>
          </p:cNvPr>
          <p:cNvSpPr/>
          <p:nvPr/>
        </p:nvSpPr>
        <p:spPr>
          <a:xfrm rot="10800000">
            <a:off x="1849815" y="1836111"/>
            <a:ext cx="8965350" cy="1042592"/>
          </a:xfrm>
          <a:prstGeom prst="round2Same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2540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6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DCD46-2B31-8B49-9F96-A87A9B06F318}"/>
              </a:ext>
            </a:extLst>
          </p:cNvPr>
          <p:cNvSpPr txBox="1"/>
          <p:nvPr/>
        </p:nvSpPr>
        <p:spPr>
          <a:xfrm>
            <a:off x="2449788" y="1871409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AD9971-01CC-9B4A-9100-79DD0094BC10}"/>
              </a:ext>
            </a:extLst>
          </p:cNvPr>
          <p:cNvSpPr/>
          <p:nvPr/>
        </p:nvSpPr>
        <p:spPr>
          <a:xfrm>
            <a:off x="2907522" y="2037102"/>
            <a:ext cx="282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</a:t>
            </a: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ainstream email servers</a:t>
            </a:r>
          </a:p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&amp; IMAP access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2B8AB1-63A1-6247-865E-6268DF8440AF}"/>
              </a:ext>
            </a:extLst>
          </p:cNvPr>
          <p:cNvSpPr txBox="1"/>
          <p:nvPr/>
        </p:nvSpPr>
        <p:spPr>
          <a:xfrm>
            <a:off x="6101427" y="1871409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4C6A35-AF82-8244-A582-D6C705F018EC}"/>
              </a:ext>
            </a:extLst>
          </p:cNvPr>
          <p:cNvSpPr/>
          <p:nvPr/>
        </p:nvSpPr>
        <p:spPr>
          <a:xfrm>
            <a:off x="6922602" y="203710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features for email </a:t>
            </a:r>
          </a:p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management</a:t>
            </a:r>
          </a:p>
        </p:txBody>
      </p:sp>
      <p:sp>
        <p:nvSpPr>
          <p:cNvPr id="11" name="標題 10" hidden="1">
            <a:extLst>
              <a:ext uri="{FF2B5EF4-FFF2-40B4-BE49-F238E27FC236}">
                <a16:creationId xmlns:a16="http://schemas.microsoft.com/office/drawing/2014/main" id="{B1F52C7B-BD9C-450B-8B66-3B7003DB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84A23E5-E2C1-5547-9513-9AB41ED18657}"/>
              </a:ext>
            </a:extLst>
          </p:cNvPr>
          <p:cNvSpPr/>
          <p:nvPr/>
        </p:nvSpPr>
        <p:spPr>
          <a:xfrm>
            <a:off x="601579" y="3220798"/>
            <a:ext cx="4769096" cy="3383201"/>
          </a:xfrm>
          <a:prstGeom prst="roundRect">
            <a:avLst>
              <a:gd name="adj" fmla="val 4193"/>
            </a:avLst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367B8-FDE8-534A-8A49-93BB5A884451}"/>
              </a:ext>
            </a:extLst>
          </p:cNvPr>
          <p:cNvSpPr txBox="1"/>
          <p:nvPr/>
        </p:nvSpPr>
        <p:spPr>
          <a:xfrm>
            <a:off x="846220" y="3353147"/>
            <a:ext cx="2922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Email Management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ED4AF03-614E-1441-92D0-E0DA4000F510}"/>
              </a:ext>
            </a:extLst>
          </p:cNvPr>
          <p:cNvSpPr/>
          <p:nvPr/>
        </p:nvSpPr>
        <p:spPr>
          <a:xfrm>
            <a:off x="4272750" y="3963531"/>
            <a:ext cx="2922374" cy="2707630"/>
          </a:xfrm>
          <a:prstGeom prst="roundRect">
            <a:avLst>
              <a:gd name="adj" fmla="val 4193"/>
            </a:avLst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6B976-8826-1F4F-A5C4-02E3F7507D3D}"/>
              </a:ext>
            </a:extLst>
          </p:cNvPr>
          <p:cNvSpPr txBox="1"/>
          <p:nvPr/>
        </p:nvSpPr>
        <p:spPr>
          <a:xfrm>
            <a:off x="4501921" y="4259520"/>
            <a:ext cx="2477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Preview &amp; Search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F7ED894-620F-0547-87EF-2A03A638DD29}"/>
              </a:ext>
            </a:extLst>
          </p:cNvPr>
          <p:cNvSpPr/>
          <p:nvPr/>
        </p:nvSpPr>
        <p:spPr>
          <a:xfrm>
            <a:off x="6922602" y="3104014"/>
            <a:ext cx="4423178" cy="3127938"/>
          </a:xfrm>
          <a:prstGeom prst="roundRect">
            <a:avLst>
              <a:gd name="adj" fmla="val 4193"/>
            </a:avLst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ym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F4AE88-4E33-FA4E-9EB1-1655D575C56C}"/>
              </a:ext>
            </a:extLst>
          </p:cNvPr>
          <p:cNvSpPr txBox="1"/>
          <p:nvPr/>
        </p:nvSpPr>
        <p:spPr>
          <a:xfrm>
            <a:off x="7257119" y="3265568"/>
            <a:ext cx="194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 Security</a:t>
            </a:r>
          </a:p>
        </p:txBody>
      </p:sp>
      <p:pic>
        <p:nvPicPr>
          <p:cNvPr id="4" name="圖片 25">
            <a:extLst>
              <a:ext uri="{FF2B5EF4-FFF2-40B4-BE49-F238E27FC236}">
                <a16:creationId xmlns:a16="http://schemas.microsoft.com/office/drawing/2014/main" id="{71B31897-EA28-9948-8E5E-AF799B4B74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05" y="1632513"/>
            <a:ext cx="1480463" cy="1480463"/>
          </a:xfrm>
          <a:prstGeom prst="roundRect">
            <a:avLst>
              <a:gd name="adj" fmla="val 20359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contrasting" dir="t"/>
          </a:scene3d>
          <a:sp3d extrusionH="222250">
            <a:bevelT/>
            <a:bevelB w="0" h="0"/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BC2F69-AB29-0E43-A5C6-B09A1A135D76}"/>
              </a:ext>
            </a:extLst>
          </p:cNvPr>
          <p:cNvSpPr/>
          <p:nvPr/>
        </p:nvSpPr>
        <p:spPr>
          <a:xfrm>
            <a:off x="877474" y="3758083"/>
            <a:ext cx="3714013" cy="2637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 multiple email accounts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 address book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Send / receive emails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Send big-size file via share link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Automatic download frequency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Push notification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Canned responses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Replicate emails to another mailbox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AB6338E-BB53-E747-A066-DA770BFA882C}"/>
              </a:ext>
            </a:extLst>
          </p:cNvPr>
          <p:cNvSpPr/>
          <p:nvPr/>
        </p:nvSpPr>
        <p:spPr>
          <a:xfrm>
            <a:off x="4423425" y="4664138"/>
            <a:ext cx="2677111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Preview pane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Keyword search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Filter search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Email and attachment content search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4947FF-A9CD-0142-924F-7B14144218E7}"/>
              </a:ext>
            </a:extLst>
          </p:cNvPr>
          <p:cNvSpPr/>
          <p:nvPr/>
        </p:nvSpPr>
        <p:spPr>
          <a:xfrm>
            <a:off x="7154663" y="3665678"/>
            <a:ext cx="3853600" cy="2354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Backup all emails and attachments to NAS</a:t>
            </a:r>
          </a:p>
          <a:p>
            <a:pPr marL="180000" indent="-18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Restore data to email server</a:t>
            </a:r>
          </a:p>
          <a:p>
            <a:pPr marL="180000" indent="-18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</a:t>
            </a: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ackup email encryption</a:t>
            </a:r>
          </a:p>
          <a:p>
            <a:pPr marL="180000" indent="-18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Administrator – Secondary backup emails and settings</a:t>
            </a:r>
          </a:p>
          <a:p>
            <a:pPr marL="180000" indent="-18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Administrator –</a:t>
            </a:r>
            <a:r>
              <a:rPr lang="en-TW" sz="14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Recover emails and settings</a:t>
            </a:r>
          </a:p>
          <a:p>
            <a:pPr marL="180000" indent="-18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Administrator –</a:t>
            </a:r>
            <a:r>
              <a:rPr lang="en-TW" sz="14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Recover emails to another mailbox</a:t>
            </a:r>
          </a:p>
        </p:txBody>
      </p:sp>
    </p:spTree>
    <p:extLst>
      <p:ext uri="{BB962C8B-B14F-4D97-AF65-F5344CB8AC3E}">
        <p14:creationId xmlns:p14="http://schemas.microsoft.com/office/powerpoint/2010/main" val="111499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818DA43-4A82-4008-B107-9693657EE31A}"/>
              </a:ext>
            </a:extLst>
          </p:cNvPr>
          <p:cNvSpPr/>
          <p:nvPr/>
        </p:nvSpPr>
        <p:spPr>
          <a:xfrm>
            <a:off x="1210733" y="2287418"/>
            <a:ext cx="4665258" cy="2645128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47226C-DCC2-4D13-9FE4-9AF3A8613E31}"/>
              </a:ext>
            </a:extLst>
          </p:cNvPr>
          <p:cNvSpPr/>
          <p:nvPr/>
        </p:nvSpPr>
        <p:spPr>
          <a:xfrm>
            <a:off x="6259986" y="2287418"/>
            <a:ext cx="4665258" cy="2645128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3D385-0788-B44F-A84D-78795A87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QmailAgent 3.1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628-57C2-FF46-8A24-431F27967803}"/>
              </a:ext>
            </a:extLst>
          </p:cNvPr>
          <p:cNvSpPr/>
          <p:nvPr/>
        </p:nvSpPr>
        <p:spPr>
          <a:xfrm>
            <a:off x="1620883" y="2842641"/>
            <a:ext cx="3957004" cy="148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5720" rIns="360000" bIns="45720" rtlCol="0" anchor="ctr"/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Easily migrate email across mailboxes</a:t>
            </a:r>
            <a:endParaRPr lang="en-TW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FD959E-5B10-2E4E-86A2-2456C46C17CF}"/>
              </a:ext>
            </a:extLst>
          </p:cNvPr>
          <p:cNvSpPr/>
          <p:nvPr/>
        </p:nvSpPr>
        <p:spPr>
          <a:xfrm>
            <a:off x="6412756" y="2842641"/>
            <a:ext cx="4568511" cy="148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5720" rIns="360000" bIns="45720" rtlCol="0" anchor="ctr"/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TW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Change email server and keep backup emails</a:t>
            </a:r>
            <a:endParaRPr lang="en-TW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: 圓角 4" hidden="1">
            <a:extLst>
              <a:ext uri="{FF2B5EF4-FFF2-40B4-BE49-F238E27FC236}">
                <a16:creationId xmlns:a16="http://schemas.microsoft.com/office/drawing/2014/main" id="{BBBFA5F8-E062-4D54-9F6B-FBA762253BD3}"/>
              </a:ext>
            </a:extLst>
          </p:cNvPr>
          <p:cNvSpPr/>
          <p:nvPr/>
        </p:nvSpPr>
        <p:spPr>
          <a:xfrm>
            <a:off x="3543362" y="7095054"/>
            <a:ext cx="4665258" cy="2645128"/>
          </a:xfrm>
          <a:prstGeom prst="roundRect">
            <a:avLst/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C622CE3-5270-421B-B215-511119F8E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2615" y="7095054"/>
            <a:ext cx="5126785" cy="2930893"/>
          </a:xfrm>
          <a:prstGeom prst="rect">
            <a:avLst/>
          </a:prstGeom>
        </p:spPr>
      </p:pic>
      <p:sp>
        <p:nvSpPr>
          <p:cNvPr id="13" name="矩形: 圓角 12" hidden="1">
            <a:extLst>
              <a:ext uri="{FF2B5EF4-FFF2-40B4-BE49-F238E27FC236}">
                <a16:creationId xmlns:a16="http://schemas.microsoft.com/office/drawing/2014/main" id="{7EAA5241-417A-46F6-B0C4-BAE86D861F70}"/>
              </a:ext>
            </a:extLst>
          </p:cNvPr>
          <p:cNvSpPr/>
          <p:nvPr/>
        </p:nvSpPr>
        <p:spPr>
          <a:xfrm>
            <a:off x="-1346272" y="7095054"/>
            <a:ext cx="4665258" cy="2645128"/>
          </a:xfrm>
          <a:prstGeom prst="roundRect">
            <a:avLst/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B603-9F9F-E346-965E-A1F5924B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Easily migrate email across mailboxes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C7017-69F2-8C4A-8F27-4CA1EC55C8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7733" y="2129589"/>
            <a:ext cx="8653470" cy="259882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administrator migrate former employee’s  emails to the supervisor.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Migrate all emails when change the contact email address.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Replicate specific emails.</a:t>
            </a:r>
          </a:p>
        </p:txBody>
      </p:sp>
    </p:spTree>
    <p:extLst>
      <p:ext uri="{BB962C8B-B14F-4D97-AF65-F5344CB8AC3E}">
        <p14:creationId xmlns:p14="http://schemas.microsoft.com/office/powerpoint/2010/main" val="10953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354D3-EF59-BB4D-B3EB-8E830EAD9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60" y="3700678"/>
            <a:ext cx="5475100" cy="2881072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50EFA-D5C3-A34E-8274-F04E6134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930" y="3705993"/>
            <a:ext cx="5517625" cy="2870441"/>
          </a:xfrm>
          <a:prstGeom prst="roundRect">
            <a:avLst>
              <a:gd name="adj" fmla="val 2085"/>
            </a:avLst>
          </a:prstGeom>
          <a:effectLst>
            <a:outerShdw blurRad="342900" dist="139700" dir="8280000" algn="b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7B20BB-2A56-8942-9F77-552F8E5C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65125"/>
            <a:ext cx="9770534" cy="1325563"/>
          </a:xfrm>
        </p:spPr>
        <p:txBody>
          <a:bodyPr/>
          <a:lstStyle/>
          <a:p>
            <a:pPr algn="l"/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Benefits of email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42BA4-A25C-294B-B592-5CE9F3202D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0733" y="1574874"/>
            <a:ext cx="8433786" cy="1818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Compare to forwarding email, email migration helps to:</a:t>
            </a: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Keep orinigal sender and let you reply directly.</a:t>
            </a: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Keep original received date and let you find it easily.</a:t>
            </a:r>
          </a:p>
          <a:p>
            <a:r>
              <a:rPr lang="en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Keep original content without changing layout.</a:t>
            </a:r>
          </a:p>
        </p:txBody>
      </p:sp>
      <p:sp>
        <p:nvSpPr>
          <p:cNvPr id="9" name="Rounded Rectangular Callout 10">
            <a:extLst>
              <a:ext uri="{FF2B5EF4-FFF2-40B4-BE49-F238E27FC236}">
                <a16:creationId xmlns:a16="http://schemas.microsoft.com/office/drawing/2014/main" id="{7E12EC0D-5D5B-F642-A759-FD3248658E3B}"/>
              </a:ext>
            </a:extLst>
          </p:cNvPr>
          <p:cNvSpPr/>
          <p:nvPr/>
        </p:nvSpPr>
        <p:spPr>
          <a:xfrm>
            <a:off x="8333347" y="3086544"/>
            <a:ext cx="3684211" cy="850034"/>
          </a:xfrm>
          <a:prstGeom prst="wedgeRoundRectCallout">
            <a:avLst>
              <a:gd name="adj1" fmla="val -65410"/>
              <a:gd name="adj2" fmla="val 51398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Sender changed. Can not directly reply to the original sender.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8A9A4435-2F6B-8845-BD0E-BFC6BF7E0207}"/>
              </a:ext>
            </a:extLst>
          </p:cNvPr>
          <p:cNvSpPr/>
          <p:nvPr/>
        </p:nvSpPr>
        <p:spPr>
          <a:xfrm>
            <a:off x="9987418" y="5005207"/>
            <a:ext cx="1987698" cy="555838"/>
          </a:xfrm>
          <a:prstGeom prst="wedgeRoundRectCallout">
            <a:avLst>
              <a:gd name="adj1" fmla="val -72898"/>
              <a:gd name="adj2" fmla="val 29339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Layout changed.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3C27A94-7879-854F-8B6C-F0A4B987D92B}"/>
              </a:ext>
            </a:extLst>
          </p:cNvPr>
          <p:cNvSpPr/>
          <p:nvPr/>
        </p:nvSpPr>
        <p:spPr>
          <a:xfrm>
            <a:off x="8333347" y="4152288"/>
            <a:ext cx="3057022" cy="770236"/>
          </a:xfrm>
          <a:prstGeom prst="wedgeRoundRectCallout">
            <a:avLst>
              <a:gd name="adj1" fmla="val -75629"/>
              <a:gd name="adj2" fmla="val -31592"/>
              <a:gd name="adj3" fmla="val 16667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pPr>
              <a:lnSpc>
                <a:spcPct val="1300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Date changed. Let search more difficult.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110DFA3C-D1ED-0443-B936-30A27EBA692C}"/>
              </a:ext>
            </a:extLst>
          </p:cNvPr>
          <p:cNvSpPr/>
          <p:nvPr/>
        </p:nvSpPr>
        <p:spPr>
          <a:xfrm>
            <a:off x="114754" y="3286555"/>
            <a:ext cx="812801" cy="77023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304800" dist="203200" dir="8100000" sx="94000" sy="94000" algn="tr" rotWithShape="0">
              <a:srgbClr val="3F4169">
                <a:alpha val="75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sz="1400" dirty="0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439A5D8A-60ED-B544-A2EF-6699BEAB8812}"/>
              </a:ext>
            </a:extLst>
          </p:cNvPr>
          <p:cNvSpPr/>
          <p:nvPr/>
        </p:nvSpPr>
        <p:spPr>
          <a:xfrm>
            <a:off x="5834745" y="3286555"/>
            <a:ext cx="812801" cy="77023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rgbClr val="CA2516"/>
              </a:gs>
              <a:gs pos="62000">
                <a:srgbClr val="F75547"/>
              </a:gs>
            </a:gsLst>
            <a:lin ang="18000000" scaled="0"/>
          </a:gradFill>
          <a:ln>
            <a:noFill/>
          </a:ln>
          <a:effectLst>
            <a:outerShdw blurRad="304800" dist="203200" dir="8100000" sx="94000" sy="94000" algn="tr" rotWithShape="0">
              <a:srgbClr val="3F4169">
                <a:alpha val="75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sz="1400" dirty="0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54D7B-6CAB-5B4F-8E6C-1E39699C00B0}"/>
              </a:ext>
            </a:extLst>
          </p:cNvPr>
          <p:cNvSpPr/>
          <p:nvPr/>
        </p:nvSpPr>
        <p:spPr>
          <a:xfrm>
            <a:off x="170661" y="3469845"/>
            <a:ext cx="7104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sz="1100" dirty="0">
                <a:solidFill>
                  <a:schemeClr val="lt1"/>
                </a:solidFill>
                <a:sym typeface="Arial" panose="020B0604020202020204" pitchFamily="34" charset="0"/>
              </a:rPr>
              <a:t>Original </a:t>
            </a:r>
          </a:p>
          <a:p>
            <a:pPr algn="ctr"/>
            <a:r>
              <a:rPr lang="en-TW" sz="1100" dirty="0">
                <a:solidFill>
                  <a:schemeClr val="lt1"/>
                </a:solidFill>
                <a:sym typeface="Arial" panose="020B0604020202020204" pitchFamily="34" charset="0"/>
              </a:rPr>
              <a:t>email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ABA492-CDF0-C741-AFF4-018F8C42F096}"/>
              </a:ext>
            </a:extLst>
          </p:cNvPr>
          <p:cNvSpPr/>
          <p:nvPr/>
        </p:nvSpPr>
        <p:spPr>
          <a:xfrm>
            <a:off x="5822218" y="3469845"/>
            <a:ext cx="8595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sz="1100" dirty="0">
                <a:solidFill>
                  <a:schemeClr val="lt1"/>
                </a:solidFill>
                <a:sym typeface="Arial" panose="020B0604020202020204" pitchFamily="34" charset="0"/>
              </a:rPr>
              <a:t>Forwarded</a:t>
            </a:r>
          </a:p>
          <a:p>
            <a:pPr algn="ctr"/>
            <a:r>
              <a:rPr lang="en-TW" sz="1100" dirty="0">
                <a:solidFill>
                  <a:schemeClr val="lt1"/>
                </a:solidFill>
                <a:sym typeface="Arial" panose="020B0604020202020204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42766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4ED39AF-823E-4A53-B6C4-04BC520D677F}"/>
              </a:ext>
            </a:extLst>
          </p:cNvPr>
          <p:cNvSpPr/>
          <p:nvPr/>
        </p:nvSpPr>
        <p:spPr>
          <a:xfrm>
            <a:off x="2482987" y="2381284"/>
            <a:ext cx="1836114" cy="1825924"/>
          </a:xfrm>
          <a:prstGeom prst="roundRect">
            <a:avLst/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449813B-A53B-4A0A-9BD4-718426EF4108}"/>
              </a:ext>
            </a:extLst>
          </p:cNvPr>
          <p:cNvSpPr/>
          <p:nvPr/>
        </p:nvSpPr>
        <p:spPr>
          <a:xfrm>
            <a:off x="5177943" y="2381284"/>
            <a:ext cx="1836114" cy="1825924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FE88802-A5F0-43C9-B0F8-983B2334CFD3}"/>
              </a:ext>
            </a:extLst>
          </p:cNvPr>
          <p:cNvSpPr/>
          <p:nvPr/>
        </p:nvSpPr>
        <p:spPr>
          <a:xfrm>
            <a:off x="7872899" y="2387737"/>
            <a:ext cx="1836114" cy="1825924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CAB7A-7B4E-FA46-9EE6-25F72BDD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Migrate </a:t>
            </a:r>
            <a:r>
              <a:rPr lang="en-US" dirty="0"/>
              <a:t>former employees’ emails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59CFCC-CD2B-8F42-A1DD-E394228AC0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4128" y="1532408"/>
            <a:ext cx="9245600" cy="695645"/>
          </a:xfrm>
        </p:spPr>
        <p:txBody>
          <a:bodyPr/>
          <a:lstStyle/>
          <a:p>
            <a:pPr marL="0" indent="0" algn="ctr">
              <a:buNone/>
            </a:pPr>
            <a:r>
              <a:rPr lang="en-TW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concern of data protection when empolyee leaving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353F5-B4F0-0246-9E4F-664EEC126853}"/>
              </a:ext>
            </a:extLst>
          </p:cNvPr>
          <p:cNvSpPr txBox="1"/>
          <p:nvPr/>
        </p:nvSpPr>
        <p:spPr>
          <a:xfrm>
            <a:off x="2141194" y="4354272"/>
            <a:ext cx="263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Data/ knowledge loss from employee who leaves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D2D01-DE1E-C241-9CEF-ED7EF6A1428C}"/>
              </a:ext>
            </a:extLst>
          </p:cNvPr>
          <p:cNvSpPr txBox="1"/>
          <p:nvPr/>
        </p:nvSpPr>
        <p:spPr>
          <a:xfrm>
            <a:off x="4884407" y="4354272"/>
            <a:ext cx="263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has no full control over employee’s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25B18-AC65-9545-A288-7E32C9200BAA}"/>
              </a:ext>
            </a:extLst>
          </p:cNvPr>
          <p:cNvSpPr txBox="1"/>
          <p:nvPr/>
        </p:nvSpPr>
        <p:spPr>
          <a:xfrm>
            <a:off x="7571196" y="4354272"/>
            <a:ext cx="263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Former employee didn’t returning all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9B9E2-3BA4-4746-BF69-FB47EE94B13B}"/>
              </a:ext>
            </a:extLst>
          </p:cNvPr>
          <p:cNvSpPr txBox="1"/>
          <p:nvPr/>
        </p:nvSpPr>
        <p:spPr>
          <a:xfrm>
            <a:off x="3180311" y="5236443"/>
            <a:ext cx="6528702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needs to backup all enterprise’s data and do the transfer when employee leaving.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826AD248-39A5-4F12-A98F-D936E311D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6059" y="2694038"/>
            <a:ext cx="990379" cy="110520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45B8ADD-D690-412F-9035-45BAD5F5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8655" y="2694038"/>
            <a:ext cx="891221" cy="1290734"/>
          </a:xfrm>
          <a:prstGeom prst="rect">
            <a:avLst/>
          </a:prstGeom>
        </p:spPr>
      </p:pic>
      <p:pic>
        <p:nvPicPr>
          <p:cNvPr id="18" name="圖形 7">
            <a:extLst>
              <a:ext uri="{FF2B5EF4-FFF2-40B4-BE49-F238E27FC236}">
                <a16:creationId xmlns:a16="http://schemas.microsoft.com/office/drawing/2014/main" id="{E5ABDCFE-D029-EA4D-98B9-DC1B368EF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4621" y="2694038"/>
            <a:ext cx="1162757" cy="12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4807DB0-0583-4924-85DF-994927196ED7}"/>
              </a:ext>
            </a:extLst>
          </p:cNvPr>
          <p:cNvSpPr/>
          <p:nvPr/>
        </p:nvSpPr>
        <p:spPr>
          <a:xfrm>
            <a:off x="6971951" y="1581217"/>
            <a:ext cx="4723849" cy="4813300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5D2D995B-467E-4B95-B8AC-A361DD0BB3BD}"/>
              </a:ext>
            </a:extLst>
          </p:cNvPr>
          <p:cNvSpPr/>
          <p:nvPr/>
        </p:nvSpPr>
        <p:spPr>
          <a:xfrm>
            <a:off x="462281" y="1581217"/>
            <a:ext cx="6523148" cy="4813300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558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6531A9D2-87DE-4E46-ABC0-E96AF384C387}"/>
              </a:ext>
            </a:extLst>
          </p:cNvPr>
          <p:cNvSpPr/>
          <p:nvPr/>
        </p:nvSpPr>
        <p:spPr>
          <a:xfrm>
            <a:off x="7311740" y="1985902"/>
            <a:ext cx="4723849" cy="48720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5520E2A-7E74-774C-860F-7E95A37FB99E}"/>
              </a:ext>
            </a:extLst>
          </p:cNvPr>
          <p:cNvSpPr/>
          <p:nvPr/>
        </p:nvSpPr>
        <p:spPr>
          <a:xfrm>
            <a:off x="156411" y="1985902"/>
            <a:ext cx="7155330" cy="4872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961038-6C1A-6F43-8B4A-23675188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9" y="365125"/>
            <a:ext cx="10126051" cy="1325563"/>
          </a:xfrm>
        </p:spPr>
        <p:txBody>
          <a:bodyPr>
            <a:normAutofit/>
          </a:bodyPr>
          <a:lstStyle/>
          <a:p>
            <a:r>
              <a:rPr lang="en-TW" sz="3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Secondary backup and retore to another mailbox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AF21240-2369-DB43-8164-7D99326A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392" y="4445616"/>
            <a:ext cx="444916" cy="3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ahoo Mail App | Yahoo Mobile">
            <a:extLst>
              <a:ext uri="{FF2B5EF4-FFF2-40B4-BE49-F238E27FC236}">
                <a16:creationId xmlns:a16="http://schemas.microsoft.com/office/drawing/2014/main" id="{E4E4C42D-BACC-6A41-8794-B4F9EC3E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3042" y="4941371"/>
            <a:ext cx="441266" cy="4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B26F50C8-4C74-7F4B-9EE0-F9A52DC2C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180" y="4996529"/>
            <a:ext cx="441267" cy="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Cloud Mail - Inbox (49 messages) | Icloud, Iphone, Iphone info">
            <a:extLst>
              <a:ext uri="{FF2B5EF4-FFF2-40B4-BE49-F238E27FC236}">
                <a16:creationId xmlns:a16="http://schemas.microsoft.com/office/drawing/2014/main" id="{76D93069-7B3D-B648-81FA-1C2BC422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4807" y="4421060"/>
            <a:ext cx="525066" cy="4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eft-Right Arrow 6">
            <a:extLst>
              <a:ext uri="{FF2B5EF4-FFF2-40B4-BE49-F238E27FC236}">
                <a16:creationId xmlns:a16="http://schemas.microsoft.com/office/drawing/2014/main" id="{5879E4FF-34B0-4F15-B9A2-F0F0AF4FA86C}"/>
              </a:ext>
            </a:extLst>
          </p:cNvPr>
          <p:cNvSpPr/>
          <p:nvPr/>
        </p:nvSpPr>
        <p:spPr>
          <a:xfrm>
            <a:off x="2395301" y="3520715"/>
            <a:ext cx="1659319" cy="548866"/>
          </a:xfrm>
          <a:prstGeom prst="leftRightArrow">
            <a:avLst/>
          </a:prstGeom>
          <a:gradFill>
            <a:gsLst>
              <a:gs pos="6000">
                <a:srgbClr val="F75547"/>
              </a:gs>
              <a:gs pos="83000">
                <a:srgbClr val="CA2516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EB1A07DB-8FE4-419C-AA1A-EB747351293F}"/>
              </a:ext>
            </a:extLst>
          </p:cNvPr>
          <p:cNvSpPr txBox="1"/>
          <p:nvPr/>
        </p:nvSpPr>
        <p:spPr>
          <a:xfrm>
            <a:off x="2806629" y="3243716"/>
            <a:ext cx="782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Sync</a:t>
            </a: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EBD0DFBA-48E5-4719-84A6-B38FD5057C7A}"/>
              </a:ext>
            </a:extLst>
          </p:cNvPr>
          <p:cNvSpPr txBox="1"/>
          <p:nvPr/>
        </p:nvSpPr>
        <p:spPr>
          <a:xfrm>
            <a:off x="2474922" y="3658421"/>
            <a:ext cx="1567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 dirty="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Backup / Restore</a:t>
            </a:r>
            <a:endParaRPr lang="en-TW" altLang="zh-TW" dirty="0">
              <a:solidFill>
                <a:schemeClr val="bg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Left-Right Arrow 6">
            <a:extLst>
              <a:ext uri="{FF2B5EF4-FFF2-40B4-BE49-F238E27FC236}">
                <a16:creationId xmlns:a16="http://schemas.microsoft.com/office/drawing/2014/main" id="{36CEB386-7186-43BD-84D9-4B2B0FAE4DD3}"/>
              </a:ext>
            </a:extLst>
          </p:cNvPr>
          <p:cNvSpPr/>
          <p:nvPr/>
        </p:nvSpPr>
        <p:spPr>
          <a:xfrm>
            <a:off x="6437879" y="3506474"/>
            <a:ext cx="1818416" cy="548866"/>
          </a:xfrm>
          <a:prstGeom prst="leftRightArrow">
            <a:avLst/>
          </a:prstGeom>
          <a:gradFill>
            <a:gsLst>
              <a:gs pos="6000">
                <a:srgbClr val="F75547"/>
              </a:gs>
              <a:gs pos="83000">
                <a:srgbClr val="CA2516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796B66F0-80C3-423F-86AF-411051347F2F}"/>
              </a:ext>
            </a:extLst>
          </p:cNvPr>
          <p:cNvSpPr txBox="1"/>
          <p:nvPr/>
        </p:nvSpPr>
        <p:spPr>
          <a:xfrm>
            <a:off x="6552099" y="3658421"/>
            <a:ext cx="168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Archive / Recover</a:t>
            </a:r>
            <a:endParaRPr lang="en-TW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3909BA1F-0115-479B-ACF6-147DCEC620AD}"/>
              </a:ext>
            </a:extLst>
          </p:cNvPr>
          <p:cNvSpPr txBox="1"/>
          <p:nvPr/>
        </p:nvSpPr>
        <p:spPr>
          <a:xfrm>
            <a:off x="2344308" y="5029888"/>
            <a:ext cx="41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...</a:t>
            </a:r>
          </a:p>
        </p:txBody>
      </p:sp>
      <p:pic>
        <p:nvPicPr>
          <p:cNvPr id="54" name="Google Shape;95;p17">
            <a:extLst>
              <a:ext uri="{FF2B5EF4-FFF2-40B4-BE49-F238E27FC236}">
                <a16:creationId xmlns:a16="http://schemas.microsoft.com/office/drawing/2014/main" id="{2F81FF17-2208-4C5A-826D-1F544B97AD7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9449" y="4616926"/>
            <a:ext cx="444362" cy="444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5" name="Google Shape;97;p17">
            <a:extLst>
              <a:ext uri="{FF2B5EF4-FFF2-40B4-BE49-F238E27FC236}">
                <a16:creationId xmlns:a16="http://schemas.microsoft.com/office/drawing/2014/main" id="{57626B98-3038-4329-B4D9-ECBE19D6E9C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54508" y="4616926"/>
            <a:ext cx="444362" cy="444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6" name="Google Shape;106;p17">
            <a:extLst>
              <a:ext uri="{FF2B5EF4-FFF2-40B4-BE49-F238E27FC236}">
                <a16:creationId xmlns:a16="http://schemas.microsoft.com/office/drawing/2014/main" id="{186E6D93-2E54-4C6C-B65E-2A1FC905BD8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59568" y="4616654"/>
            <a:ext cx="444906" cy="44490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7" name="Google Shape;99;p17">
            <a:extLst>
              <a:ext uri="{FF2B5EF4-FFF2-40B4-BE49-F238E27FC236}">
                <a16:creationId xmlns:a16="http://schemas.microsoft.com/office/drawing/2014/main" id="{3FB59218-93E6-4CC5-A7D6-B7D5FF32940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63650" y="4616649"/>
            <a:ext cx="444915" cy="4449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8" name="Google Shape;101;p17">
            <a:extLst>
              <a:ext uri="{FF2B5EF4-FFF2-40B4-BE49-F238E27FC236}">
                <a16:creationId xmlns:a16="http://schemas.microsoft.com/office/drawing/2014/main" id="{6458F85D-0E37-451A-9C69-BB83C4FB6EA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66687" y="4616648"/>
            <a:ext cx="444915" cy="4449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9" name="TextBox 5">
            <a:extLst>
              <a:ext uri="{FF2B5EF4-FFF2-40B4-BE49-F238E27FC236}">
                <a16:creationId xmlns:a16="http://schemas.microsoft.com/office/drawing/2014/main" id="{C821970F-D654-4E37-B949-32712E312459}"/>
              </a:ext>
            </a:extLst>
          </p:cNvPr>
          <p:cNvSpPr txBox="1"/>
          <p:nvPr/>
        </p:nvSpPr>
        <p:spPr>
          <a:xfrm>
            <a:off x="10769724" y="4736784"/>
            <a:ext cx="41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...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3CCEB24D-F319-41FC-8685-6BE78F702AAB}"/>
              </a:ext>
            </a:extLst>
          </p:cNvPr>
          <p:cNvSpPr/>
          <p:nvPr/>
        </p:nvSpPr>
        <p:spPr>
          <a:xfrm>
            <a:off x="3964151" y="4565056"/>
            <a:ext cx="2455726" cy="7670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Backup emails and attachments</a:t>
            </a:r>
          </a:p>
        </p:txBody>
      </p:sp>
      <p:sp>
        <p:nvSpPr>
          <p:cNvPr id="63" name="Rounded Rectangle 32">
            <a:extLst>
              <a:ext uri="{FF2B5EF4-FFF2-40B4-BE49-F238E27FC236}">
                <a16:creationId xmlns:a16="http://schemas.microsoft.com/office/drawing/2014/main" id="{1EAE9864-E701-4824-817E-228F147C71C8}"/>
              </a:ext>
            </a:extLst>
          </p:cNvPr>
          <p:cNvSpPr/>
          <p:nvPr/>
        </p:nvSpPr>
        <p:spPr>
          <a:xfrm>
            <a:off x="3964151" y="5424739"/>
            <a:ext cx="2455726" cy="7670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BD1BC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Restore data to email server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Rounded Rectangle 32">
            <a:extLst>
              <a:ext uri="{FF2B5EF4-FFF2-40B4-BE49-F238E27FC236}">
                <a16:creationId xmlns:a16="http://schemas.microsoft.com/office/drawing/2014/main" id="{D2F0E29F-B1F8-42A2-A0AC-C3636FE8B39F}"/>
              </a:ext>
            </a:extLst>
          </p:cNvPr>
          <p:cNvSpPr/>
          <p:nvPr/>
        </p:nvSpPr>
        <p:spPr>
          <a:xfrm>
            <a:off x="8039721" y="5189864"/>
            <a:ext cx="3077318" cy="4712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Secondary backup emails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Rounded Rectangle 32">
            <a:extLst>
              <a:ext uri="{FF2B5EF4-FFF2-40B4-BE49-F238E27FC236}">
                <a16:creationId xmlns:a16="http://schemas.microsoft.com/office/drawing/2014/main" id="{3BC9C36E-81E1-3247-A953-0E4A0B33C461}"/>
              </a:ext>
            </a:extLst>
          </p:cNvPr>
          <p:cNvSpPr/>
          <p:nvPr/>
        </p:nvSpPr>
        <p:spPr>
          <a:xfrm>
            <a:off x="8039721" y="5713037"/>
            <a:ext cx="3077318" cy="4712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08EEA"/>
              </a:gs>
              <a:gs pos="100000">
                <a:srgbClr val="6899F2"/>
              </a:gs>
            </a:gsLst>
            <a:lin ang="3600000" scaled="0"/>
          </a:gradFill>
          <a:ln w="19050">
            <a:noFill/>
          </a:ln>
          <a:effectLst>
            <a:outerShdw blurRad="254000" dist="177800" dir="7800000" algn="tr" rotWithShape="0">
              <a:srgbClr val="625C87">
                <a:alpha val="5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222250">
            <a:bevelT/>
            <a:bevelB w="0" h="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1440" tIns="45720" rIns="181440" bIns="45720" rtlCol="0" anchor="ctr"/>
          <a:lstStyle/>
          <a:p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Restore to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any mailbox</a:t>
            </a:r>
            <a:endParaRPr lang="en-TW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Profile - Free user icons" hidden="1">
            <a:extLst>
              <a:ext uri="{FF2B5EF4-FFF2-40B4-BE49-F238E27FC236}">
                <a16:creationId xmlns:a16="http://schemas.microsoft.com/office/drawing/2014/main" id="{CB28629D-C72D-D044-9C21-384ECF6B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329" y="2104323"/>
            <a:ext cx="415325" cy="4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492F4728-7CB6-834C-AE05-CEC8DE481F47}"/>
              </a:ext>
            </a:extLst>
          </p:cNvPr>
          <p:cNvGrpSpPr/>
          <p:nvPr/>
        </p:nvGrpSpPr>
        <p:grpSpPr>
          <a:xfrm>
            <a:off x="1217369" y="2145292"/>
            <a:ext cx="324448" cy="343644"/>
            <a:chOff x="6203948" y="1736222"/>
            <a:chExt cx="498698" cy="52820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3F16BCD-67F7-414A-9333-7D83C5DBAB52}"/>
                </a:ext>
              </a:extLst>
            </p:cNvPr>
            <p:cNvSpPr/>
            <p:nvPr/>
          </p:nvSpPr>
          <p:spPr>
            <a:xfrm>
              <a:off x="6203948" y="2032677"/>
              <a:ext cx="498698" cy="2317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53C463-B0BE-7D4E-ABBE-3EFE00A86FDD}"/>
                </a:ext>
              </a:extLst>
            </p:cNvPr>
            <p:cNvSpPr/>
            <p:nvPr/>
          </p:nvSpPr>
          <p:spPr>
            <a:xfrm>
              <a:off x="6333531" y="1736222"/>
              <a:ext cx="239532" cy="2395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97EA34-31E8-FD49-98C4-BDEC26DDE386}"/>
              </a:ext>
            </a:extLst>
          </p:cNvPr>
          <p:cNvSpPr txBox="1"/>
          <p:nvPr/>
        </p:nvSpPr>
        <p:spPr>
          <a:xfrm>
            <a:off x="1301675" y="1996330"/>
            <a:ext cx="497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Users backup and manage mailboxes by themselves.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A1D2D2-3B81-A245-834D-EAFB3B4E270A}"/>
              </a:ext>
            </a:extLst>
          </p:cNvPr>
          <p:cNvSpPr txBox="1"/>
          <p:nvPr/>
        </p:nvSpPr>
        <p:spPr>
          <a:xfrm>
            <a:off x="7925906" y="1996330"/>
            <a:ext cx="314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Administrator backup all emails in the NAS</a:t>
            </a:r>
          </a:p>
        </p:txBody>
      </p:sp>
      <p:grpSp>
        <p:nvGrpSpPr>
          <p:cNvPr id="38" name="群組 23">
            <a:extLst>
              <a:ext uri="{FF2B5EF4-FFF2-40B4-BE49-F238E27FC236}">
                <a16:creationId xmlns:a16="http://schemas.microsoft.com/office/drawing/2014/main" id="{14D27877-47E8-9E46-AF4D-D02108748FAD}"/>
              </a:ext>
            </a:extLst>
          </p:cNvPr>
          <p:cNvGrpSpPr/>
          <p:nvPr/>
        </p:nvGrpSpPr>
        <p:grpSpPr>
          <a:xfrm>
            <a:off x="8509095" y="2862121"/>
            <a:ext cx="963153" cy="1282770"/>
            <a:chOff x="6079930" y="-1082966"/>
            <a:chExt cx="4392167" cy="6191249"/>
          </a:xfrm>
          <a:gradFill>
            <a:gsLst>
              <a:gs pos="28000">
                <a:srgbClr val="9CABD5"/>
              </a:gs>
              <a:gs pos="100000">
                <a:srgbClr val="CED1D8"/>
              </a:gs>
            </a:gsLst>
            <a:lin ang="18000000" scaled="0"/>
          </a:gradFill>
          <a:effectLst>
            <a:outerShdw blurRad="50800" dist="101600" dir="7620000" algn="ctr" rotWithShape="0">
              <a:srgbClr val="000000">
                <a:alpha val="35000"/>
              </a:srgbClr>
            </a:outerShdw>
          </a:effectLst>
        </p:grpSpPr>
        <p:sp>
          <p:nvSpPr>
            <p:cNvPr id="39" name="手繪多邊形: 圖案 19">
              <a:extLst>
                <a:ext uri="{FF2B5EF4-FFF2-40B4-BE49-F238E27FC236}">
                  <a16:creationId xmlns:a16="http://schemas.microsoft.com/office/drawing/2014/main" id="{E216C90E-F1D6-E84A-9D36-E5DF71B47C12}"/>
                </a:ext>
              </a:extLst>
            </p:cNvPr>
            <p:cNvSpPr/>
            <p:nvPr/>
          </p:nvSpPr>
          <p:spPr>
            <a:xfrm>
              <a:off x="6080121" y="-1082966"/>
              <a:ext cx="4373403" cy="1888331"/>
            </a:xfrm>
            <a:custGeom>
              <a:avLst/>
              <a:gdLst>
                <a:gd name="connsiteX0" fmla="*/ -269 w 4373403"/>
                <a:gd name="connsiteY0" fmla="*/ 944610 h 1888331"/>
                <a:gd name="connsiteX1" fmla="*/ 2186480 w 4373403"/>
                <a:gd name="connsiteY1" fmla="*/ -175 h 1888331"/>
                <a:gd name="connsiteX2" fmla="*/ 4373134 w 4373403"/>
                <a:gd name="connsiteY2" fmla="*/ 944610 h 1888331"/>
                <a:gd name="connsiteX3" fmla="*/ 2186194 w 4373403"/>
                <a:gd name="connsiteY3" fmla="*/ 1888156 h 1888331"/>
                <a:gd name="connsiteX4" fmla="*/ -269 w 4373403"/>
                <a:gd name="connsiteY4" fmla="*/ 944610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403" h="1888331">
                  <a:moveTo>
                    <a:pt x="-269" y="944610"/>
                  </a:moveTo>
                  <a:cubicBezTo>
                    <a:pt x="-269" y="487410"/>
                    <a:pt x="878888" y="-175"/>
                    <a:pt x="2186480" y="-175"/>
                  </a:cubicBezTo>
                  <a:cubicBezTo>
                    <a:pt x="3494072" y="-175"/>
                    <a:pt x="4373134" y="487696"/>
                    <a:pt x="4373134" y="944610"/>
                  </a:cubicBezTo>
                  <a:cubicBezTo>
                    <a:pt x="4373134" y="1401524"/>
                    <a:pt x="3495120" y="1888156"/>
                    <a:pt x="2186194" y="1888156"/>
                  </a:cubicBezTo>
                  <a:cubicBezTo>
                    <a:pt x="877269" y="1888156"/>
                    <a:pt x="-269" y="1400000"/>
                    <a:pt x="-269" y="944610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40" name="手繪多邊形: 圖案 20">
              <a:extLst>
                <a:ext uri="{FF2B5EF4-FFF2-40B4-BE49-F238E27FC236}">
                  <a16:creationId xmlns:a16="http://schemas.microsoft.com/office/drawing/2014/main" id="{D6C2F426-5066-0143-B154-2866B82B996D}"/>
                </a:ext>
              </a:extLst>
            </p:cNvPr>
            <p:cNvSpPr/>
            <p:nvPr/>
          </p:nvSpPr>
          <p:spPr>
            <a:xfrm>
              <a:off x="6080121" y="385884"/>
              <a:ext cx="4384548" cy="1854898"/>
            </a:xfrm>
            <a:custGeom>
              <a:avLst/>
              <a:gdLst>
                <a:gd name="connsiteX0" fmla="*/ -269 w 4384548"/>
                <a:gd name="connsiteY0" fmla="*/ 909653 h 1854898"/>
                <a:gd name="connsiteX1" fmla="*/ -269 w 4384548"/>
                <a:gd name="connsiteY1" fmla="*/ 4778 h 1854898"/>
                <a:gd name="connsiteX2" fmla="*/ 2186480 w 4384548"/>
                <a:gd name="connsiteY2" fmla="*/ 667242 h 1854898"/>
                <a:gd name="connsiteX3" fmla="*/ 4378087 w 4384548"/>
                <a:gd name="connsiteY3" fmla="*/ -175 h 1854898"/>
                <a:gd name="connsiteX4" fmla="*/ 4384279 w 4384548"/>
                <a:gd name="connsiteY4" fmla="*/ 860409 h 1854898"/>
                <a:gd name="connsiteX5" fmla="*/ 4373134 w 4384548"/>
                <a:gd name="connsiteY5" fmla="*/ 909939 h 1854898"/>
                <a:gd name="connsiteX6" fmla="*/ 2186480 w 4384548"/>
                <a:gd name="connsiteY6" fmla="*/ 1854724 h 1854898"/>
                <a:gd name="connsiteX7" fmla="*/ -269 w 4384548"/>
                <a:gd name="connsiteY7" fmla="*/ 909939 h 185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4548" h="1854898">
                  <a:moveTo>
                    <a:pt x="-269" y="909653"/>
                  </a:moveTo>
                  <a:lnTo>
                    <a:pt x="-269" y="4778"/>
                  </a:lnTo>
                  <a:cubicBezTo>
                    <a:pt x="392256" y="401018"/>
                    <a:pt x="1213216" y="667242"/>
                    <a:pt x="2186480" y="667242"/>
                  </a:cubicBezTo>
                  <a:cubicBezTo>
                    <a:pt x="3164697" y="667242"/>
                    <a:pt x="3988038" y="398542"/>
                    <a:pt x="4378087" y="-175"/>
                  </a:cubicBezTo>
                  <a:cubicBezTo>
                    <a:pt x="4380564" y="278431"/>
                    <a:pt x="4381802" y="568182"/>
                    <a:pt x="4384279" y="860409"/>
                  </a:cubicBezTo>
                  <a:cubicBezTo>
                    <a:pt x="4377259" y="875992"/>
                    <a:pt x="4373468" y="892841"/>
                    <a:pt x="4373134" y="909939"/>
                  </a:cubicBezTo>
                  <a:cubicBezTo>
                    <a:pt x="4373134" y="1365615"/>
                    <a:pt x="3495120" y="1854724"/>
                    <a:pt x="2186480" y="1854724"/>
                  </a:cubicBezTo>
                  <a:cubicBezTo>
                    <a:pt x="877840" y="1854724"/>
                    <a:pt x="-269" y="1365615"/>
                    <a:pt x="-269" y="909939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42" name="手繪多邊形: 圖案 21">
              <a:extLst>
                <a:ext uri="{FF2B5EF4-FFF2-40B4-BE49-F238E27FC236}">
                  <a16:creationId xmlns:a16="http://schemas.microsoft.com/office/drawing/2014/main" id="{5233B760-463E-8A4B-BC76-2516295633ED}"/>
                </a:ext>
              </a:extLst>
            </p:cNvPr>
            <p:cNvSpPr/>
            <p:nvPr/>
          </p:nvSpPr>
          <p:spPr>
            <a:xfrm>
              <a:off x="6079930" y="3241288"/>
              <a:ext cx="4392167" cy="1866995"/>
            </a:xfrm>
            <a:custGeom>
              <a:avLst/>
              <a:gdLst>
                <a:gd name="connsiteX0" fmla="*/ 4391899 w 4392167"/>
                <a:gd name="connsiteY0" fmla="*/ -80 h 1866995"/>
                <a:gd name="connsiteX1" fmla="*/ 4379516 w 4392167"/>
                <a:gd name="connsiteY1" fmla="*/ 885269 h 1866995"/>
                <a:gd name="connsiteX2" fmla="*/ 2186385 w 4392167"/>
                <a:gd name="connsiteY2" fmla="*/ 1866820 h 1866995"/>
                <a:gd name="connsiteX3" fmla="*/ -269 w 4392167"/>
                <a:gd name="connsiteY3" fmla="*/ 922036 h 1866995"/>
                <a:gd name="connsiteX4" fmla="*/ -269 w 4392167"/>
                <a:gd name="connsiteY4" fmla="*/ 17161 h 1866995"/>
                <a:gd name="connsiteX5" fmla="*/ 2186385 w 4392167"/>
                <a:gd name="connsiteY5" fmla="*/ 680863 h 1866995"/>
                <a:gd name="connsiteX6" fmla="*/ 4391709 w 4392167"/>
                <a:gd name="connsiteY6" fmla="*/ -175 h 186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2167" h="1866995">
                  <a:moveTo>
                    <a:pt x="4391899" y="-80"/>
                  </a:moveTo>
                  <a:cubicBezTo>
                    <a:pt x="4390660" y="490267"/>
                    <a:pt x="4386946" y="832024"/>
                    <a:pt x="4379516" y="885269"/>
                  </a:cubicBezTo>
                  <a:cubicBezTo>
                    <a:pt x="4227212" y="1372759"/>
                    <a:pt x="3426064" y="1866820"/>
                    <a:pt x="2186385" y="1866820"/>
                  </a:cubicBezTo>
                  <a:cubicBezTo>
                    <a:pt x="878888" y="1866820"/>
                    <a:pt x="-269" y="1377712"/>
                    <a:pt x="-269" y="922036"/>
                  </a:cubicBezTo>
                  <a:lnTo>
                    <a:pt x="-269" y="17161"/>
                  </a:lnTo>
                  <a:cubicBezTo>
                    <a:pt x="392256" y="413400"/>
                    <a:pt x="1213216" y="680863"/>
                    <a:pt x="2186385" y="680863"/>
                  </a:cubicBezTo>
                  <a:cubicBezTo>
                    <a:pt x="3175937" y="680863"/>
                    <a:pt x="4006803" y="404638"/>
                    <a:pt x="4391709" y="-175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44" name="手繪多邊形: 圖案 22">
              <a:extLst>
                <a:ext uri="{FF2B5EF4-FFF2-40B4-BE49-F238E27FC236}">
                  <a16:creationId xmlns:a16="http://schemas.microsoft.com/office/drawing/2014/main" id="{F2E77A0D-89B7-B74A-8A4D-BDA0387C26BB}"/>
                </a:ext>
              </a:extLst>
            </p:cNvPr>
            <p:cNvSpPr/>
            <p:nvPr/>
          </p:nvSpPr>
          <p:spPr>
            <a:xfrm>
              <a:off x="6080121" y="1811109"/>
              <a:ext cx="4390738" cy="1863566"/>
            </a:xfrm>
            <a:custGeom>
              <a:avLst/>
              <a:gdLst>
                <a:gd name="connsiteX0" fmla="*/ -269 w 4390738"/>
                <a:gd name="connsiteY0" fmla="*/ 918321 h 1863566"/>
                <a:gd name="connsiteX1" fmla="*/ -269 w 4390738"/>
                <a:gd name="connsiteY1" fmla="*/ 13446 h 1863566"/>
                <a:gd name="connsiteX2" fmla="*/ 2186480 w 4390738"/>
                <a:gd name="connsiteY2" fmla="*/ 677148 h 1863566"/>
                <a:gd name="connsiteX3" fmla="*/ 4387993 w 4390738"/>
                <a:gd name="connsiteY3" fmla="*/ -175 h 1863566"/>
                <a:gd name="connsiteX4" fmla="*/ 4390470 w 4390738"/>
                <a:gd name="connsiteY4" fmla="*/ 859171 h 1863566"/>
                <a:gd name="connsiteX5" fmla="*/ 4373134 w 4390738"/>
                <a:gd name="connsiteY5" fmla="*/ 918606 h 1863566"/>
                <a:gd name="connsiteX6" fmla="*/ 2186480 w 4390738"/>
                <a:gd name="connsiteY6" fmla="*/ 1863391 h 1863566"/>
                <a:gd name="connsiteX7" fmla="*/ -269 w 4390738"/>
                <a:gd name="connsiteY7" fmla="*/ 918606 h 186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0738" h="1863566">
                  <a:moveTo>
                    <a:pt x="-269" y="918321"/>
                  </a:moveTo>
                  <a:lnTo>
                    <a:pt x="-269" y="13446"/>
                  </a:lnTo>
                  <a:cubicBezTo>
                    <a:pt x="392256" y="409686"/>
                    <a:pt x="1213216" y="677148"/>
                    <a:pt x="2186480" y="677148"/>
                  </a:cubicBezTo>
                  <a:cubicBezTo>
                    <a:pt x="3172127" y="677148"/>
                    <a:pt x="4001659" y="402257"/>
                    <a:pt x="4387993" y="-175"/>
                  </a:cubicBezTo>
                  <a:cubicBezTo>
                    <a:pt x="4389231" y="298243"/>
                    <a:pt x="4390470" y="589232"/>
                    <a:pt x="4390470" y="859171"/>
                  </a:cubicBezTo>
                  <a:cubicBezTo>
                    <a:pt x="4379564" y="877106"/>
                    <a:pt x="4373582" y="897614"/>
                    <a:pt x="4373134" y="918606"/>
                  </a:cubicBezTo>
                  <a:cubicBezTo>
                    <a:pt x="4373134" y="1374283"/>
                    <a:pt x="3495120" y="1863391"/>
                    <a:pt x="2186480" y="1863391"/>
                  </a:cubicBezTo>
                  <a:cubicBezTo>
                    <a:pt x="877840" y="1863391"/>
                    <a:pt x="-269" y="1374283"/>
                    <a:pt x="-269" y="918606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</p:grpSp>
      <p:pic>
        <p:nvPicPr>
          <p:cNvPr id="45" name="圖片 60">
            <a:extLst>
              <a:ext uri="{FF2B5EF4-FFF2-40B4-BE49-F238E27FC236}">
                <a16:creationId xmlns:a16="http://schemas.microsoft.com/office/drawing/2014/main" id="{0B5DE393-0364-FC4C-BD38-859ACFC81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132" y="3238026"/>
            <a:ext cx="1752062" cy="1227611"/>
          </a:xfrm>
          <a:prstGeom prst="rect">
            <a:avLst/>
          </a:prstGeom>
        </p:spPr>
      </p:pic>
      <p:pic>
        <p:nvPicPr>
          <p:cNvPr id="46" name="圖形 9">
            <a:extLst>
              <a:ext uri="{FF2B5EF4-FFF2-40B4-BE49-F238E27FC236}">
                <a16:creationId xmlns:a16="http://schemas.microsoft.com/office/drawing/2014/main" id="{25E95333-71C5-D748-A0ED-3BFD526E89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93004" y="3125557"/>
            <a:ext cx="1319559" cy="1263167"/>
          </a:xfrm>
          <a:prstGeom prst="rect">
            <a:avLst/>
          </a:prstGeom>
          <a:effectLst>
            <a:outerShdw blurRad="406400" dist="215900" dir="8100000" sx="94000" sy="94000" algn="tr" rotWithShape="0">
              <a:srgbClr val="3F4169">
                <a:alpha val="87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133350" h="44450"/>
          </a:sp3d>
        </p:spPr>
      </p:pic>
      <p:pic>
        <p:nvPicPr>
          <p:cNvPr id="47" name="圖片 25">
            <a:extLst>
              <a:ext uri="{FF2B5EF4-FFF2-40B4-BE49-F238E27FC236}">
                <a16:creationId xmlns:a16="http://schemas.microsoft.com/office/drawing/2014/main" id="{9A927E42-5F68-8742-874B-B4DAA5587B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400" y="2844648"/>
            <a:ext cx="582647" cy="582647"/>
          </a:xfrm>
          <a:prstGeom prst="rect">
            <a:avLst/>
          </a:prstGeom>
          <a:noFill/>
          <a:ln>
            <a:noFill/>
          </a:ln>
          <a:effectLst>
            <a:outerShdw blurRad="152400" dist="1143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extrusionH="114300" prstMaterial="plastic"/>
        </p:spPr>
      </p:pic>
      <p:pic>
        <p:nvPicPr>
          <p:cNvPr id="50" name="圖形 28">
            <a:extLst>
              <a:ext uri="{FF2B5EF4-FFF2-40B4-BE49-F238E27FC236}">
                <a16:creationId xmlns:a16="http://schemas.microsoft.com/office/drawing/2014/main" id="{691E0420-1F3E-1242-843A-8EE4B37EE0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20482" y="3550771"/>
            <a:ext cx="1833131" cy="846369"/>
          </a:xfrm>
          <a:prstGeom prst="rect">
            <a:avLst/>
          </a:prstGeom>
          <a:effectLst>
            <a:outerShdw blurRad="406400" dist="2032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69850" h="19050"/>
          </a:sp3d>
        </p:spPr>
      </p:pic>
      <p:pic>
        <p:nvPicPr>
          <p:cNvPr id="61" name="圖形 30">
            <a:extLst>
              <a:ext uri="{FF2B5EF4-FFF2-40B4-BE49-F238E27FC236}">
                <a16:creationId xmlns:a16="http://schemas.microsoft.com/office/drawing/2014/main" id="{525C2668-14FF-3642-AAF5-DD84A7DC82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03042" y="3214614"/>
            <a:ext cx="419442" cy="835172"/>
          </a:xfrm>
          <a:prstGeom prst="rect">
            <a:avLst/>
          </a:prstGeom>
          <a:effectLst>
            <a:outerShdw blurRad="406400" dist="2032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69850" h="19050"/>
          </a:sp3d>
        </p:spPr>
      </p:pic>
      <p:pic>
        <p:nvPicPr>
          <p:cNvPr id="62" name="圖片 14">
            <a:extLst>
              <a:ext uri="{FF2B5EF4-FFF2-40B4-BE49-F238E27FC236}">
                <a16:creationId xmlns:a16="http://schemas.microsoft.com/office/drawing/2014/main" id="{04CB7AEC-E173-2E4F-A731-9896AC9581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4" y="2887360"/>
            <a:ext cx="1864680" cy="1306519"/>
          </a:xfrm>
          <a:prstGeom prst="rect">
            <a:avLst/>
          </a:prstGeom>
        </p:spPr>
      </p:pic>
      <p:pic>
        <p:nvPicPr>
          <p:cNvPr id="64" name="圖形 26">
            <a:extLst>
              <a:ext uri="{FF2B5EF4-FFF2-40B4-BE49-F238E27FC236}">
                <a16:creationId xmlns:a16="http://schemas.microsoft.com/office/drawing/2014/main" id="{77522B94-E304-0741-B10F-016A68D666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0577" y="3600384"/>
            <a:ext cx="1098659" cy="686662"/>
          </a:xfrm>
          <a:prstGeom prst="rect">
            <a:avLst/>
          </a:prstGeom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69850" h="19050"/>
          </a:sp3d>
        </p:spPr>
      </p:pic>
    </p:spTree>
    <p:extLst>
      <p:ext uri="{BB962C8B-B14F-4D97-AF65-F5344CB8AC3E}">
        <p14:creationId xmlns:p14="http://schemas.microsoft.com/office/powerpoint/2010/main" val="30691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060D-1ED2-6449-88F8-CBA76A64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973" y="365125"/>
            <a:ext cx="8098054" cy="1325563"/>
          </a:xfrm>
        </p:spPr>
        <p:txBody>
          <a:bodyPr/>
          <a:lstStyle/>
          <a:p>
            <a:r>
              <a:rPr lang="en-TW" dirty="0"/>
              <a:t>Backup 3-2-1 rule keeps your data safe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24902-C1C3-C343-B50B-9DAA104386D5}"/>
              </a:ext>
            </a:extLst>
          </p:cNvPr>
          <p:cNvSpPr txBox="1"/>
          <p:nvPr/>
        </p:nvSpPr>
        <p:spPr>
          <a:xfrm>
            <a:off x="2555486" y="4786038"/>
            <a:ext cx="16285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>
                <a:solidFill>
                  <a:srgbClr val="CA25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 copies: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ail server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Remote 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10181-151D-5B4C-899C-186D7EAB9B12}"/>
              </a:ext>
            </a:extLst>
          </p:cNvPr>
          <p:cNvSpPr txBox="1"/>
          <p:nvPr/>
        </p:nvSpPr>
        <p:spPr>
          <a:xfrm>
            <a:off x="5211568" y="4786038"/>
            <a:ext cx="19081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>
                <a:solidFill>
                  <a:srgbClr val="CA25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medias: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On-premise NAS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20E26-6880-294D-833D-20FD371EEB86}"/>
              </a:ext>
            </a:extLst>
          </p:cNvPr>
          <p:cNvSpPr txBox="1"/>
          <p:nvPr/>
        </p:nvSpPr>
        <p:spPr>
          <a:xfrm>
            <a:off x="7861740" y="4724829"/>
            <a:ext cx="219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>
                <a:solidFill>
                  <a:srgbClr val="CA25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offsite:</a:t>
            </a:r>
          </a:p>
          <a:p>
            <a:r>
              <a:rPr lang="en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in cloud is offsite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54532-045B-844E-A21C-4BD3E9063345}"/>
              </a:ext>
            </a:extLst>
          </p:cNvPr>
          <p:cNvSpPr txBox="1"/>
          <p:nvPr/>
        </p:nvSpPr>
        <p:spPr>
          <a:xfrm>
            <a:off x="2284627" y="1907052"/>
            <a:ext cx="752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QmailAgent, archive and backup all mail data to public cloud to realize backup 3-2-1 rule and keep the mail data more secure.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6A4F187-6F9E-614B-BA3F-D81DAF2773D8}"/>
              </a:ext>
            </a:extLst>
          </p:cNvPr>
          <p:cNvSpPr/>
          <p:nvPr/>
        </p:nvSpPr>
        <p:spPr>
          <a:xfrm>
            <a:off x="7852985" y="2703416"/>
            <a:ext cx="1836114" cy="1825924"/>
          </a:xfrm>
          <a:prstGeom prst="roundRect">
            <a:avLst/>
          </a:prstGeom>
          <a:gradFill>
            <a:gsLst>
              <a:gs pos="6000">
                <a:srgbClr val="B7AED5"/>
              </a:gs>
              <a:gs pos="62000">
                <a:srgbClr val="CED1D8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4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A0E7504-2A67-9E45-B2B8-883240869C7C}"/>
              </a:ext>
            </a:extLst>
          </p:cNvPr>
          <p:cNvSpPr/>
          <p:nvPr/>
        </p:nvSpPr>
        <p:spPr>
          <a:xfrm>
            <a:off x="5129562" y="2703416"/>
            <a:ext cx="1836114" cy="1825924"/>
          </a:xfrm>
          <a:prstGeom prst="roundRect">
            <a:avLst/>
          </a:prstGeom>
          <a:gradFill>
            <a:gsLst>
              <a:gs pos="6000">
                <a:srgbClr val="A0AEDB"/>
              </a:gs>
              <a:gs pos="66000">
                <a:srgbClr val="A2C7EC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9ABE95C-2587-7B49-BE9D-420108027F05}"/>
              </a:ext>
            </a:extLst>
          </p:cNvPr>
          <p:cNvSpPr/>
          <p:nvPr/>
        </p:nvSpPr>
        <p:spPr>
          <a:xfrm>
            <a:off x="2406139" y="2709869"/>
            <a:ext cx="1836114" cy="1825924"/>
          </a:xfrm>
          <a:prstGeom prst="roundRect">
            <a:avLst/>
          </a:prstGeom>
          <a:gradFill>
            <a:gsLst>
              <a:gs pos="6000">
                <a:srgbClr val="BEA1D6"/>
              </a:gs>
              <a:gs pos="75000">
                <a:srgbClr val="CFB0B6"/>
              </a:gs>
            </a:gsLst>
            <a:lin ang="18000000" scaled="0"/>
          </a:gradFill>
          <a:ln>
            <a:noFill/>
          </a:ln>
          <a:effectLst>
            <a:outerShdw blurRad="406400" dist="304800" dir="8100000" sx="94000" sy="94000" algn="tr" rotWithShape="0">
              <a:srgbClr val="3F4169">
                <a:alpha val="68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7">
            <a:extLst>
              <a:ext uri="{FF2B5EF4-FFF2-40B4-BE49-F238E27FC236}">
                <a16:creationId xmlns:a16="http://schemas.microsoft.com/office/drawing/2014/main" id="{6A8B1D2C-D5A2-924F-B84A-39C05ED98889}"/>
              </a:ext>
            </a:extLst>
          </p:cNvPr>
          <p:cNvSpPr/>
          <p:nvPr/>
        </p:nvSpPr>
        <p:spPr>
          <a:xfrm>
            <a:off x="4207071" y="3715677"/>
            <a:ext cx="693464" cy="548866"/>
          </a:xfrm>
          <a:prstGeom prst="rightArrow">
            <a:avLst/>
          </a:prstGeom>
          <a:gradFill>
            <a:gsLst>
              <a:gs pos="6000">
                <a:srgbClr val="F75547">
                  <a:alpha val="0"/>
                </a:srgbClr>
              </a:gs>
              <a:gs pos="70000">
                <a:srgbClr val="CA251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箭號: 向右 19">
            <a:extLst>
              <a:ext uri="{FF2B5EF4-FFF2-40B4-BE49-F238E27FC236}">
                <a16:creationId xmlns:a16="http://schemas.microsoft.com/office/drawing/2014/main" id="{7E072B11-CFE4-B34E-8F54-9E27832BF3B1}"/>
              </a:ext>
            </a:extLst>
          </p:cNvPr>
          <p:cNvSpPr/>
          <p:nvPr/>
        </p:nvSpPr>
        <p:spPr>
          <a:xfrm>
            <a:off x="7291465" y="3715677"/>
            <a:ext cx="693464" cy="548866"/>
          </a:xfrm>
          <a:prstGeom prst="rightArrow">
            <a:avLst/>
          </a:prstGeom>
          <a:gradFill>
            <a:gsLst>
              <a:gs pos="6000">
                <a:srgbClr val="F75547">
                  <a:alpha val="0"/>
                </a:srgbClr>
              </a:gs>
              <a:gs pos="70000">
                <a:srgbClr val="CA251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形 18">
            <a:extLst>
              <a:ext uri="{FF2B5EF4-FFF2-40B4-BE49-F238E27FC236}">
                <a16:creationId xmlns:a16="http://schemas.microsoft.com/office/drawing/2014/main" id="{14F73F4E-A6F3-3A4A-A41C-483A6C051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1568" y="2767639"/>
            <a:ext cx="772633" cy="739614"/>
          </a:xfrm>
          <a:prstGeom prst="rect">
            <a:avLst/>
          </a:prstGeom>
          <a:effectLst>
            <a:outerShdw blurRad="406400" dist="215900" dir="8100000" sx="94000" sy="94000" algn="tr" rotWithShape="0">
              <a:srgbClr val="3F4169">
                <a:alpha val="87000"/>
              </a:srgbClr>
            </a:outerShdw>
          </a:effectLst>
          <a:scene3d>
            <a:camera prst="orthographicFront"/>
            <a:lightRig rig="soft" dir="t">
              <a:rot lat="0" lon="0" rev="1200000"/>
            </a:lightRig>
          </a:scene3d>
          <a:sp3d prstMaterial="plastic">
            <a:bevelT w="133350" h="44450"/>
          </a:sp3d>
        </p:spPr>
      </p:pic>
      <p:grpSp>
        <p:nvGrpSpPr>
          <p:cNvPr id="23" name="群組 20">
            <a:extLst>
              <a:ext uri="{FF2B5EF4-FFF2-40B4-BE49-F238E27FC236}">
                <a16:creationId xmlns:a16="http://schemas.microsoft.com/office/drawing/2014/main" id="{811E49A3-0404-5F42-A850-621B501359F1}"/>
              </a:ext>
            </a:extLst>
          </p:cNvPr>
          <p:cNvGrpSpPr/>
          <p:nvPr/>
        </p:nvGrpSpPr>
        <p:grpSpPr>
          <a:xfrm>
            <a:off x="2651564" y="3141387"/>
            <a:ext cx="693464" cy="923586"/>
            <a:chOff x="6079930" y="-1082966"/>
            <a:chExt cx="4392167" cy="6191249"/>
          </a:xfrm>
          <a:gradFill>
            <a:gsLst>
              <a:gs pos="0">
                <a:srgbClr val="9CABD5"/>
              </a:gs>
              <a:gs pos="80000">
                <a:srgbClr val="E1E3E7"/>
              </a:gs>
            </a:gsLst>
            <a:lin ang="18000000" scaled="0"/>
          </a:gradFill>
          <a:effectLst>
            <a:outerShdw blurRad="50800" dist="101600" dir="7620000" algn="ctr" rotWithShape="0">
              <a:srgbClr val="000000">
                <a:alpha val="18000"/>
              </a:srgbClr>
            </a:outerShdw>
          </a:effectLst>
        </p:grpSpPr>
        <p:sp>
          <p:nvSpPr>
            <p:cNvPr id="24" name="手繪多邊形: 圖案 21">
              <a:extLst>
                <a:ext uri="{FF2B5EF4-FFF2-40B4-BE49-F238E27FC236}">
                  <a16:creationId xmlns:a16="http://schemas.microsoft.com/office/drawing/2014/main" id="{3A808F62-1E49-7B4A-A71D-3FE50A4FF730}"/>
                </a:ext>
              </a:extLst>
            </p:cNvPr>
            <p:cNvSpPr/>
            <p:nvPr/>
          </p:nvSpPr>
          <p:spPr>
            <a:xfrm>
              <a:off x="6080121" y="-1082966"/>
              <a:ext cx="4373403" cy="1888331"/>
            </a:xfrm>
            <a:custGeom>
              <a:avLst/>
              <a:gdLst>
                <a:gd name="connsiteX0" fmla="*/ -269 w 4373403"/>
                <a:gd name="connsiteY0" fmla="*/ 944610 h 1888331"/>
                <a:gd name="connsiteX1" fmla="*/ 2186480 w 4373403"/>
                <a:gd name="connsiteY1" fmla="*/ -175 h 1888331"/>
                <a:gd name="connsiteX2" fmla="*/ 4373134 w 4373403"/>
                <a:gd name="connsiteY2" fmla="*/ 944610 h 1888331"/>
                <a:gd name="connsiteX3" fmla="*/ 2186194 w 4373403"/>
                <a:gd name="connsiteY3" fmla="*/ 1888156 h 1888331"/>
                <a:gd name="connsiteX4" fmla="*/ -269 w 4373403"/>
                <a:gd name="connsiteY4" fmla="*/ 944610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403" h="1888331">
                  <a:moveTo>
                    <a:pt x="-269" y="944610"/>
                  </a:moveTo>
                  <a:cubicBezTo>
                    <a:pt x="-269" y="487410"/>
                    <a:pt x="878888" y="-175"/>
                    <a:pt x="2186480" y="-175"/>
                  </a:cubicBezTo>
                  <a:cubicBezTo>
                    <a:pt x="3494072" y="-175"/>
                    <a:pt x="4373134" y="487696"/>
                    <a:pt x="4373134" y="944610"/>
                  </a:cubicBezTo>
                  <a:cubicBezTo>
                    <a:pt x="4373134" y="1401524"/>
                    <a:pt x="3495120" y="1888156"/>
                    <a:pt x="2186194" y="1888156"/>
                  </a:cubicBezTo>
                  <a:cubicBezTo>
                    <a:pt x="877269" y="1888156"/>
                    <a:pt x="-269" y="1400000"/>
                    <a:pt x="-269" y="944610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5" name="手繪多邊形: 圖案 22">
              <a:extLst>
                <a:ext uri="{FF2B5EF4-FFF2-40B4-BE49-F238E27FC236}">
                  <a16:creationId xmlns:a16="http://schemas.microsoft.com/office/drawing/2014/main" id="{A2FE9E6B-BD7C-1F4E-9185-E3624CD16A30}"/>
                </a:ext>
              </a:extLst>
            </p:cNvPr>
            <p:cNvSpPr/>
            <p:nvPr/>
          </p:nvSpPr>
          <p:spPr>
            <a:xfrm>
              <a:off x="6080121" y="385884"/>
              <a:ext cx="4384548" cy="1854898"/>
            </a:xfrm>
            <a:custGeom>
              <a:avLst/>
              <a:gdLst>
                <a:gd name="connsiteX0" fmla="*/ -269 w 4384548"/>
                <a:gd name="connsiteY0" fmla="*/ 909653 h 1854898"/>
                <a:gd name="connsiteX1" fmla="*/ -269 w 4384548"/>
                <a:gd name="connsiteY1" fmla="*/ 4778 h 1854898"/>
                <a:gd name="connsiteX2" fmla="*/ 2186480 w 4384548"/>
                <a:gd name="connsiteY2" fmla="*/ 667242 h 1854898"/>
                <a:gd name="connsiteX3" fmla="*/ 4378087 w 4384548"/>
                <a:gd name="connsiteY3" fmla="*/ -175 h 1854898"/>
                <a:gd name="connsiteX4" fmla="*/ 4384279 w 4384548"/>
                <a:gd name="connsiteY4" fmla="*/ 860409 h 1854898"/>
                <a:gd name="connsiteX5" fmla="*/ 4373134 w 4384548"/>
                <a:gd name="connsiteY5" fmla="*/ 909939 h 1854898"/>
                <a:gd name="connsiteX6" fmla="*/ 2186480 w 4384548"/>
                <a:gd name="connsiteY6" fmla="*/ 1854724 h 1854898"/>
                <a:gd name="connsiteX7" fmla="*/ -269 w 4384548"/>
                <a:gd name="connsiteY7" fmla="*/ 909939 h 185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4548" h="1854898">
                  <a:moveTo>
                    <a:pt x="-269" y="909653"/>
                  </a:moveTo>
                  <a:lnTo>
                    <a:pt x="-269" y="4778"/>
                  </a:lnTo>
                  <a:cubicBezTo>
                    <a:pt x="392256" y="401018"/>
                    <a:pt x="1213216" y="667242"/>
                    <a:pt x="2186480" y="667242"/>
                  </a:cubicBezTo>
                  <a:cubicBezTo>
                    <a:pt x="3164697" y="667242"/>
                    <a:pt x="3988038" y="398542"/>
                    <a:pt x="4378087" y="-175"/>
                  </a:cubicBezTo>
                  <a:cubicBezTo>
                    <a:pt x="4380564" y="278431"/>
                    <a:pt x="4381802" y="568182"/>
                    <a:pt x="4384279" y="860409"/>
                  </a:cubicBezTo>
                  <a:cubicBezTo>
                    <a:pt x="4377259" y="875992"/>
                    <a:pt x="4373468" y="892841"/>
                    <a:pt x="4373134" y="909939"/>
                  </a:cubicBezTo>
                  <a:cubicBezTo>
                    <a:pt x="4373134" y="1365615"/>
                    <a:pt x="3495120" y="1854724"/>
                    <a:pt x="2186480" y="1854724"/>
                  </a:cubicBezTo>
                  <a:cubicBezTo>
                    <a:pt x="877840" y="1854724"/>
                    <a:pt x="-269" y="1365615"/>
                    <a:pt x="-269" y="909939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手繪多邊形: 圖案 23">
              <a:extLst>
                <a:ext uri="{FF2B5EF4-FFF2-40B4-BE49-F238E27FC236}">
                  <a16:creationId xmlns:a16="http://schemas.microsoft.com/office/drawing/2014/main" id="{54928392-A0E4-FF46-8092-14F982487302}"/>
                </a:ext>
              </a:extLst>
            </p:cNvPr>
            <p:cNvSpPr/>
            <p:nvPr/>
          </p:nvSpPr>
          <p:spPr>
            <a:xfrm>
              <a:off x="6079930" y="3241288"/>
              <a:ext cx="4392167" cy="1866995"/>
            </a:xfrm>
            <a:custGeom>
              <a:avLst/>
              <a:gdLst>
                <a:gd name="connsiteX0" fmla="*/ 4391899 w 4392167"/>
                <a:gd name="connsiteY0" fmla="*/ -80 h 1866995"/>
                <a:gd name="connsiteX1" fmla="*/ 4379516 w 4392167"/>
                <a:gd name="connsiteY1" fmla="*/ 885269 h 1866995"/>
                <a:gd name="connsiteX2" fmla="*/ 2186385 w 4392167"/>
                <a:gd name="connsiteY2" fmla="*/ 1866820 h 1866995"/>
                <a:gd name="connsiteX3" fmla="*/ -269 w 4392167"/>
                <a:gd name="connsiteY3" fmla="*/ 922036 h 1866995"/>
                <a:gd name="connsiteX4" fmla="*/ -269 w 4392167"/>
                <a:gd name="connsiteY4" fmla="*/ 17161 h 1866995"/>
                <a:gd name="connsiteX5" fmla="*/ 2186385 w 4392167"/>
                <a:gd name="connsiteY5" fmla="*/ 680863 h 1866995"/>
                <a:gd name="connsiteX6" fmla="*/ 4391709 w 4392167"/>
                <a:gd name="connsiteY6" fmla="*/ -175 h 186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2167" h="1866995">
                  <a:moveTo>
                    <a:pt x="4391899" y="-80"/>
                  </a:moveTo>
                  <a:cubicBezTo>
                    <a:pt x="4390660" y="490267"/>
                    <a:pt x="4386946" y="832024"/>
                    <a:pt x="4379516" y="885269"/>
                  </a:cubicBezTo>
                  <a:cubicBezTo>
                    <a:pt x="4227212" y="1372759"/>
                    <a:pt x="3426064" y="1866820"/>
                    <a:pt x="2186385" y="1866820"/>
                  </a:cubicBezTo>
                  <a:cubicBezTo>
                    <a:pt x="878888" y="1866820"/>
                    <a:pt x="-269" y="1377712"/>
                    <a:pt x="-269" y="922036"/>
                  </a:cubicBezTo>
                  <a:lnTo>
                    <a:pt x="-269" y="17161"/>
                  </a:lnTo>
                  <a:cubicBezTo>
                    <a:pt x="392256" y="413400"/>
                    <a:pt x="1213216" y="680863"/>
                    <a:pt x="2186385" y="680863"/>
                  </a:cubicBezTo>
                  <a:cubicBezTo>
                    <a:pt x="3175937" y="680863"/>
                    <a:pt x="4006803" y="404638"/>
                    <a:pt x="4391709" y="-175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  <p:sp>
          <p:nvSpPr>
            <p:cNvPr id="27" name="手繪多邊形: 圖案 24">
              <a:extLst>
                <a:ext uri="{FF2B5EF4-FFF2-40B4-BE49-F238E27FC236}">
                  <a16:creationId xmlns:a16="http://schemas.microsoft.com/office/drawing/2014/main" id="{51137FFB-0426-804C-9E42-F5CC6C7FAE43}"/>
                </a:ext>
              </a:extLst>
            </p:cNvPr>
            <p:cNvSpPr/>
            <p:nvPr/>
          </p:nvSpPr>
          <p:spPr>
            <a:xfrm>
              <a:off x="6080121" y="1811109"/>
              <a:ext cx="4390738" cy="1863566"/>
            </a:xfrm>
            <a:custGeom>
              <a:avLst/>
              <a:gdLst>
                <a:gd name="connsiteX0" fmla="*/ -269 w 4390738"/>
                <a:gd name="connsiteY0" fmla="*/ 918321 h 1863566"/>
                <a:gd name="connsiteX1" fmla="*/ -269 w 4390738"/>
                <a:gd name="connsiteY1" fmla="*/ 13446 h 1863566"/>
                <a:gd name="connsiteX2" fmla="*/ 2186480 w 4390738"/>
                <a:gd name="connsiteY2" fmla="*/ 677148 h 1863566"/>
                <a:gd name="connsiteX3" fmla="*/ 4387993 w 4390738"/>
                <a:gd name="connsiteY3" fmla="*/ -175 h 1863566"/>
                <a:gd name="connsiteX4" fmla="*/ 4390470 w 4390738"/>
                <a:gd name="connsiteY4" fmla="*/ 859171 h 1863566"/>
                <a:gd name="connsiteX5" fmla="*/ 4373134 w 4390738"/>
                <a:gd name="connsiteY5" fmla="*/ 918606 h 1863566"/>
                <a:gd name="connsiteX6" fmla="*/ 2186480 w 4390738"/>
                <a:gd name="connsiteY6" fmla="*/ 1863391 h 1863566"/>
                <a:gd name="connsiteX7" fmla="*/ -269 w 4390738"/>
                <a:gd name="connsiteY7" fmla="*/ 918606 h 186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0738" h="1863566">
                  <a:moveTo>
                    <a:pt x="-269" y="918321"/>
                  </a:moveTo>
                  <a:lnTo>
                    <a:pt x="-269" y="13446"/>
                  </a:lnTo>
                  <a:cubicBezTo>
                    <a:pt x="392256" y="409686"/>
                    <a:pt x="1213216" y="677148"/>
                    <a:pt x="2186480" y="677148"/>
                  </a:cubicBezTo>
                  <a:cubicBezTo>
                    <a:pt x="3172127" y="677148"/>
                    <a:pt x="4001659" y="402257"/>
                    <a:pt x="4387993" y="-175"/>
                  </a:cubicBezTo>
                  <a:cubicBezTo>
                    <a:pt x="4389231" y="298243"/>
                    <a:pt x="4390470" y="589232"/>
                    <a:pt x="4390470" y="859171"/>
                  </a:cubicBezTo>
                  <a:cubicBezTo>
                    <a:pt x="4379564" y="877106"/>
                    <a:pt x="4373582" y="897614"/>
                    <a:pt x="4373134" y="918606"/>
                  </a:cubicBezTo>
                  <a:cubicBezTo>
                    <a:pt x="4373134" y="1374283"/>
                    <a:pt x="3495120" y="1863391"/>
                    <a:pt x="2186480" y="1863391"/>
                  </a:cubicBezTo>
                  <a:cubicBezTo>
                    <a:pt x="877840" y="1863391"/>
                    <a:pt x="-269" y="1374283"/>
                    <a:pt x="-269" y="918606"/>
                  </a:cubicBezTo>
                </a:path>
              </a:pathLst>
            </a:custGeom>
            <a:grpFill/>
            <a:ln>
              <a:noFill/>
            </a:ln>
            <a:effectLst>
              <a:outerShdw blurRad="406400" dist="304800" dir="8100000" sx="94000" sy="94000" algn="tr" rotWithShape="0">
                <a:srgbClr val="3F4169">
                  <a:alpha val="64000"/>
                </a:srgbClr>
              </a:outerShdw>
            </a:effectLst>
            <a:scene3d>
              <a:camera prst="orthographicFront"/>
              <a:lightRig rig="soft" dir="t">
                <a:rot lat="0" lon="0" rev="1200000"/>
              </a:lightRig>
            </a:scene3d>
            <a:sp3d prstMaterial="plastic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</a:endParaRPr>
            </a:p>
          </p:txBody>
        </p:sp>
      </p:grpSp>
      <p:pic>
        <p:nvPicPr>
          <p:cNvPr id="28" name="圖片 25">
            <a:extLst>
              <a:ext uri="{FF2B5EF4-FFF2-40B4-BE49-F238E27FC236}">
                <a16:creationId xmlns:a16="http://schemas.microsoft.com/office/drawing/2014/main" id="{D921DE4B-487B-934B-ABCE-D7029B3BB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91" y="3642520"/>
            <a:ext cx="1085061" cy="760266"/>
          </a:xfrm>
          <a:prstGeom prst="rect">
            <a:avLst/>
          </a:prstGeom>
        </p:spPr>
      </p:pic>
      <p:pic>
        <p:nvPicPr>
          <p:cNvPr id="29" name="圖片 26">
            <a:extLst>
              <a:ext uri="{FF2B5EF4-FFF2-40B4-BE49-F238E27FC236}">
                <a16:creationId xmlns:a16="http://schemas.microsoft.com/office/drawing/2014/main" id="{1F6B78A7-775F-104C-A5FB-D10818546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455" y="3222071"/>
            <a:ext cx="1085061" cy="760266"/>
          </a:xfrm>
          <a:prstGeom prst="rect">
            <a:avLst/>
          </a:prstGeom>
        </p:spPr>
      </p:pic>
      <p:sp>
        <p:nvSpPr>
          <p:cNvPr id="30" name="文字方塊 2">
            <a:extLst>
              <a:ext uri="{FF2B5EF4-FFF2-40B4-BE49-F238E27FC236}">
                <a16:creationId xmlns:a16="http://schemas.microsoft.com/office/drawing/2014/main" id="{D81FBE09-78FA-2E42-B37B-12D94F86DC46}"/>
              </a:ext>
            </a:extLst>
          </p:cNvPr>
          <p:cNvSpPr txBox="1"/>
          <p:nvPr/>
        </p:nvSpPr>
        <p:spPr>
          <a:xfrm>
            <a:off x="3293624" y="3274451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×3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文字方塊 27">
            <a:extLst>
              <a:ext uri="{FF2B5EF4-FFF2-40B4-BE49-F238E27FC236}">
                <a16:creationId xmlns:a16="http://schemas.microsoft.com/office/drawing/2014/main" id="{AEAA58E9-B2A1-7A4B-9D34-8F581C4311DB}"/>
              </a:ext>
            </a:extLst>
          </p:cNvPr>
          <p:cNvSpPr txBox="1"/>
          <p:nvPr/>
        </p:nvSpPr>
        <p:spPr>
          <a:xfrm>
            <a:off x="5984201" y="2793177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×1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文字方塊 28">
            <a:extLst>
              <a:ext uri="{FF2B5EF4-FFF2-40B4-BE49-F238E27FC236}">
                <a16:creationId xmlns:a16="http://schemas.microsoft.com/office/drawing/2014/main" id="{0039AE0F-992F-6348-AFF2-F359B79300E3}"/>
              </a:ext>
            </a:extLst>
          </p:cNvPr>
          <p:cNvSpPr txBox="1"/>
          <p:nvPr/>
        </p:nvSpPr>
        <p:spPr>
          <a:xfrm>
            <a:off x="5984201" y="3640009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×1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文字方塊 29">
            <a:extLst>
              <a:ext uri="{FF2B5EF4-FFF2-40B4-BE49-F238E27FC236}">
                <a16:creationId xmlns:a16="http://schemas.microsoft.com/office/drawing/2014/main" id="{228EEC98-B629-F54F-AA2C-A8A9E1868991}"/>
              </a:ext>
            </a:extLst>
          </p:cNvPr>
          <p:cNvSpPr txBox="1"/>
          <p:nvPr/>
        </p:nvSpPr>
        <p:spPr>
          <a:xfrm>
            <a:off x="8771042" y="3274451"/>
            <a:ext cx="89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tx2">
                    <a:lumMod val="75000"/>
                  </a:schemeClr>
                </a:solidFill>
              </a:rPr>
              <a:t>×1</a:t>
            </a:r>
            <a:endParaRPr lang="zh-TW" altLang="en-US" sz="40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806</Words>
  <Application>Microsoft Office PowerPoint</Application>
  <PresentationFormat>寬螢幕</PresentationFormat>
  <Paragraphs>126</Paragraphs>
  <Slides>19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簡報</vt:lpstr>
      <vt:lpstr>Over 450 thousands downloads!  What are you waiting for?</vt:lpstr>
      <vt:lpstr>PowerPoint 簡報</vt:lpstr>
      <vt:lpstr>QmailAgent 3.1</vt:lpstr>
      <vt:lpstr>Easily migrate email across mailboxes</vt:lpstr>
      <vt:lpstr>Benefits of email migration</vt:lpstr>
      <vt:lpstr>Migrate former employees’ emails</vt:lpstr>
      <vt:lpstr>Secondary backup and retore to another mailbox</vt:lpstr>
      <vt:lpstr>Backup 3-2-1 rule keeps your data safe</vt:lpstr>
      <vt:lpstr>Backup all data in mailbox</vt:lpstr>
      <vt:lpstr>Archive mails to public cloud via HybridMount</vt:lpstr>
      <vt:lpstr>Search and graunlar restore to another mailbox</vt:lpstr>
      <vt:lpstr>Change the contact email address</vt:lpstr>
      <vt:lpstr>Continuous replicate mails to the new mailbox</vt:lpstr>
      <vt:lpstr>Select and replicate emails to another mailbox</vt:lpstr>
      <vt:lpstr>Select and replicate folders to another mailbox</vt:lpstr>
      <vt:lpstr>Change email server and keep all backup emails</vt:lpstr>
      <vt:lpstr>demo</vt:lpstr>
      <vt:lpstr>封底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Chen 陳思諺</dc:creator>
  <cp:lastModifiedBy>Lucas Lin 林彥呈</cp:lastModifiedBy>
  <cp:revision>2</cp:revision>
  <dcterms:created xsi:type="dcterms:W3CDTF">2022-03-10T09:54:51Z</dcterms:created>
  <dcterms:modified xsi:type="dcterms:W3CDTF">2022-03-24T03:10:06Z</dcterms:modified>
</cp:coreProperties>
</file>