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376" r:id="rId3"/>
    <p:sldId id="378" r:id="rId4"/>
    <p:sldId id="379" r:id="rId5"/>
    <p:sldId id="257" r:id="rId6"/>
    <p:sldId id="388" r:id="rId7"/>
    <p:sldId id="390" r:id="rId8"/>
    <p:sldId id="382" r:id="rId9"/>
    <p:sldId id="381" r:id="rId10"/>
    <p:sldId id="364" r:id="rId11"/>
    <p:sldId id="365" r:id="rId12"/>
    <p:sldId id="367" r:id="rId13"/>
    <p:sldId id="368" r:id="rId14"/>
    <p:sldId id="369" r:id="rId15"/>
    <p:sldId id="386" r:id="rId16"/>
    <p:sldId id="389" r:id="rId17"/>
    <p:sldId id="391" r:id="rId18"/>
    <p:sldId id="392" r:id="rId19"/>
    <p:sldId id="372" r:id="rId20"/>
    <p:sldId id="393" r:id="rId21"/>
    <p:sldId id="394" r:id="rId22"/>
    <p:sldId id="395" r:id="rId23"/>
    <p:sldId id="374" r:id="rId24"/>
    <p:sldId id="375" r:id="rId25"/>
    <p:sldId id="371" r:id="rId26"/>
    <p:sldId id="380" r:id="rId27"/>
    <p:sldId id="341" r:id="rId28"/>
    <p:sldId id="342" r:id="rId29"/>
    <p:sldId id="344" r:id="rId30"/>
    <p:sldId id="346" r:id="rId31"/>
    <p:sldId id="348" r:id="rId32"/>
    <p:sldId id="350" r:id="rId33"/>
    <p:sldId id="351" r:id="rId34"/>
    <p:sldId id="353" r:id="rId35"/>
    <p:sldId id="355" r:id="rId36"/>
    <p:sldId id="357" r:id="rId37"/>
    <p:sldId id="358" r:id="rId38"/>
    <p:sldId id="360" r:id="rId39"/>
    <p:sldId id="361" r:id="rId40"/>
    <p:sldId id="396" r:id="rId41"/>
    <p:sldId id="383" r:id="rId42"/>
    <p:sldId id="384" r:id="rId43"/>
  </p:sldIdLst>
  <p:sldSz cx="12192000" cy="6858000"/>
  <p:notesSz cx="6858000" cy="9144000"/>
  <p:defaultTextStyle>
    <a:defPPr>
      <a:defRPr lang="en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Mili Wang" initials="QW" lastIdx="1" clrIdx="0">
    <p:extLst>
      <p:ext uri="{19B8F6BF-5375-455C-9EA6-DF929625EA0E}">
        <p15:presenceInfo xmlns:p15="http://schemas.microsoft.com/office/powerpoint/2012/main" userId="QNAP_Mili Wang" providerId="None"/>
      </p:ext>
    </p:extLst>
  </p:cmAuthor>
  <p:cmAuthor id="2" name="Josh Chen 陳思諺" initials="JC陳" lastIdx="1" clrIdx="1">
    <p:extLst>
      <p:ext uri="{19B8F6BF-5375-455C-9EA6-DF929625EA0E}">
        <p15:presenceInfo xmlns:p15="http://schemas.microsoft.com/office/powerpoint/2012/main" userId="S::JoshChen@ieinet.onmicrosoft.com::d3befd68-b539-44ef-b27a-666b8050c88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8838"/>
    <a:srgbClr val="002769"/>
    <a:srgbClr val="31D3FF"/>
    <a:srgbClr val="5CCEF6"/>
    <a:srgbClr val="31BFF3"/>
    <a:srgbClr val="01FFF9"/>
    <a:srgbClr val="00B0F0"/>
    <a:srgbClr val="FFC000"/>
    <a:srgbClr val="FFF2CC"/>
    <a:srgbClr val="C514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0B3D50-78AB-490B-82C6-C28D5C5B74F3}" v="2675" dt="2022-03-23T03:50:53.899"/>
    <p1510:client id="{69837CCA-96F2-4DCF-8BFF-5CCFBC9D6077}" v="2185" dt="2022-03-22T05:57:11.211"/>
    <p1510:client id="{B16449CC-0D38-9243-9A35-D22BB7A61204}" v="2784" dt="2022-03-23T09:50:37.9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T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C8B0DF-2491-0649-80FD-0C0296332827}" type="datetimeFigureOut">
              <a:rPr lang="en-TW" smtClean="0"/>
              <a:t>03/24/2022</a:t>
            </a:fld>
            <a:endParaRPr lang="en-T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T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2D190E-D2B3-3440-854F-2FEC3D195F8E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451186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D190E-D2B3-3440-854F-2FEC3D195F8E}" type="slidenum">
              <a:rPr lang="en-TW" smtClean="0"/>
              <a:t>1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5591906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146F-D299-FE42-8D7B-0148FFD32B2C}" type="slidenum">
              <a:rPr kumimoji="1" lang="zh-TW" altLang="en-US" smtClean="0"/>
              <a:t>36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154371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146F-D299-FE42-8D7B-0148FFD32B2C}" type="slidenum">
              <a:rPr kumimoji="1" lang="zh-TW" altLang="en-US" smtClean="0"/>
              <a:t>37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64036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146F-D299-FE42-8D7B-0148FFD32B2C}" type="slidenum">
              <a:rPr kumimoji="1" lang="zh-TW" altLang="en-US" smtClean="0"/>
              <a:t>38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634542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146F-D299-FE42-8D7B-0148FFD32B2C}" type="slidenum">
              <a:rPr kumimoji="1" lang="zh-TW" altLang="en-US" smtClean="0"/>
              <a:t>39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418290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146F-D299-FE42-8D7B-0148FFD32B2C}" type="slidenum">
              <a:rPr kumimoji="1" lang="zh-TW" altLang="en-US" smtClean="0"/>
              <a:t>40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34646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D190E-D2B3-3440-854F-2FEC3D195F8E}" type="slidenum">
              <a:rPr lang="en-TW" smtClean="0"/>
              <a:t>16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821892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D190E-D2B3-3440-854F-2FEC3D195F8E}" type="slidenum">
              <a:rPr lang="en-TW" smtClean="0"/>
              <a:t>20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643196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146F-D299-FE42-8D7B-0148FFD32B2C}" type="slidenum">
              <a:rPr kumimoji="1" lang="zh-TW" altLang="en-US" smtClean="0"/>
              <a:t>27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92657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D190E-D2B3-3440-854F-2FEC3D195F8E}" type="slidenum">
              <a:rPr lang="en-TW" smtClean="0"/>
              <a:t>29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351811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Hant" altLang="en-US"/>
              <a:t>英文分詞</a:t>
            </a:r>
            <a:r>
              <a:rPr kumimoji="1" lang="en-US" altLang="zh-Hant"/>
              <a:t>/ </a:t>
            </a:r>
            <a:r>
              <a:rPr kumimoji="1" lang="zh-Hant" altLang="en-US"/>
              <a:t>中文分詞法 口頭敘述</a:t>
            </a: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146F-D299-FE42-8D7B-0148FFD32B2C}" type="slidenum">
              <a:rPr kumimoji="1" lang="zh-TW" altLang="en-US" smtClean="0"/>
              <a:t>31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030434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146F-D299-FE42-8D7B-0148FFD32B2C}" type="slidenum">
              <a:rPr kumimoji="1" lang="zh-TW" altLang="en-US" smtClean="0"/>
              <a:t>32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99140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146F-D299-FE42-8D7B-0148FFD32B2C}" type="slidenum">
              <a:rPr kumimoji="1" lang="zh-TW" altLang="en-US" smtClean="0"/>
              <a:t>33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46450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146F-D299-FE42-8D7B-0148FFD32B2C}" type="slidenum">
              <a:rPr kumimoji="1" lang="zh-TW" altLang="en-US" smtClean="0"/>
              <a:t>35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65582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11C480F-2B5E-409C-8F9C-41966ACAC8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329" y="857"/>
            <a:ext cx="12185342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084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11C480F-2B5E-409C-8F9C-41966ACAC8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328" y="857"/>
            <a:ext cx="12185342" cy="6856286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4D1ACCAF-1298-4F7D-9A00-88DDC46492F2}"/>
              </a:ext>
            </a:extLst>
          </p:cNvPr>
          <p:cNvSpPr txBox="1"/>
          <p:nvPr userDrawn="1"/>
        </p:nvSpPr>
        <p:spPr>
          <a:xfrm>
            <a:off x="871824" y="4547069"/>
            <a:ext cx="6334887" cy="362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en-US" altLang="zh-TW" sz="800">
                <a:solidFill>
                  <a:schemeClr val="bg1"/>
                </a:solidFill>
                <a:cs typeface="+mn-ea"/>
                <a:sym typeface="+mn-lt"/>
              </a:rPr>
              <a:t>©2022</a:t>
            </a:r>
            <a:r>
              <a:rPr lang="zh-TW" altLang="en-US" sz="800">
                <a:solidFill>
                  <a:schemeClr val="bg1"/>
                </a:solidFill>
                <a:cs typeface="+mn-ea"/>
                <a:sym typeface="+mn-lt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</a:t>
            </a:r>
          </a:p>
        </p:txBody>
      </p:sp>
    </p:spTree>
    <p:extLst>
      <p:ext uri="{BB962C8B-B14F-4D97-AF65-F5344CB8AC3E}">
        <p14:creationId xmlns:p14="http://schemas.microsoft.com/office/powerpoint/2010/main" val="4119920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7DE00ED-29E6-442D-B9BF-D42D8639B8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BF7CE0-1AF6-B54D-863C-60F4D5D1D1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951629"/>
            <a:ext cx="6483350" cy="2620371"/>
          </a:xfrm>
        </p:spPr>
        <p:txBody>
          <a:bodyPr anchor="ctr"/>
          <a:lstStyle>
            <a:lvl1pPr>
              <a:defRPr lang="en-TW" sz="4400" b="1" kern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735533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11C480F-2B5E-409C-8F9C-41966ACAC8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708" y="857"/>
            <a:ext cx="12186583" cy="685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645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82FA6E64-D324-453C-BD14-9CBFE112CC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4632F0-D419-B347-A6DA-E8715965A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8549" y="1632712"/>
            <a:ext cx="9103058" cy="1269241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6EE00-4C45-8F47-90E6-67CDDE014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8548" y="2901953"/>
            <a:ext cx="9134903" cy="32750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4208600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82FA6E64-D324-453C-BD14-9CBFE112CC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708" y="857"/>
            <a:ext cx="12186584" cy="68562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4632F0-D419-B347-A6DA-E8715965A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8549" y="1392072"/>
            <a:ext cx="9103058" cy="1269241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6EE00-4C45-8F47-90E6-67CDDE014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8548" y="2661313"/>
            <a:ext cx="9134903" cy="351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4001440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632F0-D419-B347-A6DA-E8715965A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6EE00-4C45-8F47-90E6-67CDDE01413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719619"/>
            <a:ext cx="10515600" cy="44573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0852B0-438F-3A4E-8762-07DA381A4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09B1E-6AB6-6547-9A57-6FCFF480EF00}" type="datetimeFigureOut">
              <a:rPr lang="en-TW" smtClean="0"/>
              <a:t>03/24/2022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5E4FF-3B08-7847-8629-4C28DF8AD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4ADC5C-1110-0849-8FDB-9BF7177B0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5A290-F803-BD4B-88C6-D0961D72AB29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630911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F7CE0-1AF6-B54D-863C-60F4D5D1D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5260B4-DAA4-F846-8537-FF18E86AD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D021C-857A-4242-B225-5366EDD3F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09B1E-6AB6-6547-9A57-6FCFF480EF00}" type="datetimeFigureOut">
              <a:rPr lang="en-TW" smtClean="0"/>
              <a:t>03/24/2022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D4BCA5-67B3-344B-8398-68961FB3F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D0309-0EDF-6E48-BBDC-27AC74CF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5A290-F803-BD4B-88C6-D0961D72AB29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25212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C2387155-9868-4C62-82F0-41285300811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09E55A-04E8-0444-8F5B-C353F52CE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9520451" cy="15421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12CD7F-68C1-154B-9C8C-20AF646F9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15151"/>
            <a:ext cx="10515600" cy="4361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35910-7BBD-4441-B5FC-69B8F27B22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09B1E-6AB6-6547-9A57-6FCFF480EF00}" type="datetimeFigureOut">
              <a:rPr lang="en-TW" smtClean="0"/>
              <a:t>03/24/2022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2CD352-30F3-B84F-83BE-855184398E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11F98-FF88-5648-9E8E-D47FC358CA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5A290-F803-BD4B-88C6-D0961D72AB29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6865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4" r:id="rId2"/>
    <p:sldLayoutId id="2147483665" r:id="rId3"/>
    <p:sldLayoutId id="2147483666" r:id="rId4"/>
    <p:sldLayoutId id="2147483663" r:id="rId5"/>
    <p:sldLayoutId id="2147483668" r:id="rId6"/>
    <p:sldLayoutId id="2147483667" r:id="rId7"/>
    <p:sldLayoutId id="214748365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51.png"/><Relationship Id="rId7" Type="http://schemas.openxmlformats.org/officeDocument/2006/relationships/image" Target="../media/image11.svg"/><Relationship Id="rId12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55.png"/><Relationship Id="rId5" Type="http://schemas.openxmlformats.org/officeDocument/2006/relationships/image" Target="../media/image9.svg"/><Relationship Id="rId10" Type="http://schemas.openxmlformats.org/officeDocument/2006/relationships/image" Target="../media/image54.png"/><Relationship Id="rId4" Type="http://schemas.openxmlformats.org/officeDocument/2006/relationships/image" Target="../media/image8.png"/><Relationship Id="rId9" Type="http://schemas.openxmlformats.org/officeDocument/2006/relationships/image" Target="../media/image53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gif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61.svg"/><Relationship Id="rId7" Type="http://schemas.openxmlformats.org/officeDocument/2006/relationships/image" Target="../media/image63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62.png"/><Relationship Id="rId4" Type="http://schemas.openxmlformats.org/officeDocument/2006/relationships/image" Target="../media/image5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7" Type="http://schemas.openxmlformats.org/officeDocument/2006/relationships/image" Target="../media/image6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emf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tiff"/><Relationship Id="rId13" Type="http://schemas.openxmlformats.org/officeDocument/2006/relationships/image" Target="../media/image11.svg"/><Relationship Id="rId3" Type="http://schemas.openxmlformats.org/officeDocument/2006/relationships/image" Target="../media/image53.tiff"/><Relationship Id="rId7" Type="http://schemas.openxmlformats.org/officeDocument/2006/relationships/image" Target="../media/image68.tiff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emf"/><Relationship Id="rId11" Type="http://schemas.openxmlformats.org/officeDocument/2006/relationships/image" Target="../media/image9.svg"/><Relationship Id="rId5" Type="http://schemas.openxmlformats.org/officeDocument/2006/relationships/image" Target="../media/image69.svg"/><Relationship Id="rId10" Type="http://schemas.openxmlformats.org/officeDocument/2006/relationships/image" Target="../media/image8.png"/><Relationship Id="rId4" Type="http://schemas.openxmlformats.org/officeDocument/2006/relationships/image" Target="../media/image66.png"/><Relationship Id="rId9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65.emf"/><Relationship Id="rId7" Type="http://schemas.openxmlformats.org/officeDocument/2006/relationships/image" Target="../media/image8.png"/><Relationship Id="rId12" Type="http://schemas.microsoft.com/office/2007/relationships/hdphoto" Target="../media/hdphoto1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image" Target="../media/image70.tiff"/><Relationship Id="rId10" Type="http://schemas.openxmlformats.org/officeDocument/2006/relationships/image" Target="../media/image11.svg"/><Relationship Id="rId4" Type="http://schemas.openxmlformats.org/officeDocument/2006/relationships/image" Target="../media/image68.tiff"/><Relationship Id="rId9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65.emf"/><Relationship Id="rId7" Type="http://schemas.openxmlformats.org/officeDocument/2006/relationships/image" Target="../media/image8.png"/><Relationship Id="rId12" Type="http://schemas.microsoft.com/office/2007/relationships/hdphoto" Target="../media/hdphoto1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image" Target="../media/image70.tiff"/><Relationship Id="rId10" Type="http://schemas.openxmlformats.org/officeDocument/2006/relationships/image" Target="../media/image11.svg"/><Relationship Id="rId4" Type="http://schemas.openxmlformats.org/officeDocument/2006/relationships/image" Target="../media/image68.tiff"/><Relationship Id="rId9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51.png"/><Relationship Id="rId7" Type="http://schemas.openxmlformats.org/officeDocument/2006/relationships/image" Target="../media/image11.svg"/><Relationship Id="rId12" Type="http://schemas.microsoft.com/office/2007/relationships/hdphoto" Target="../media/hdphoto1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55.png"/><Relationship Id="rId5" Type="http://schemas.openxmlformats.org/officeDocument/2006/relationships/image" Target="../media/image9.svg"/><Relationship Id="rId10" Type="http://schemas.openxmlformats.org/officeDocument/2006/relationships/image" Target="../media/image54.png"/><Relationship Id="rId4" Type="http://schemas.openxmlformats.org/officeDocument/2006/relationships/image" Target="../media/image8.png"/><Relationship Id="rId9" Type="http://schemas.openxmlformats.org/officeDocument/2006/relationships/image" Target="../media/image53.tiff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2859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50426-36E3-FD49-A02C-97608D94F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268"/>
            <a:ext cx="9520451" cy="1542196"/>
          </a:xfrm>
        </p:spPr>
        <p:txBody>
          <a:bodyPr>
            <a:normAutofit/>
          </a:bodyPr>
          <a:lstStyle/>
          <a:p>
            <a:r>
              <a:rPr lang="en-US" altLang="zh-CN" sz="4500" b="1">
                <a:latin typeface="+mn-lt"/>
                <a:ea typeface="+mn-ea"/>
                <a:cs typeface="+mn-ea"/>
                <a:sym typeface="+mn-lt"/>
              </a:rPr>
              <a:t>6</a:t>
            </a:r>
            <a:r>
              <a:rPr lang="zh-CN" sz="4500" b="1">
                <a:latin typeface="+mn-lt"/>
                <a:ea typeface="+mn-ea"/>
                <a:cs typeface="+mn-ea"/>
                <a:sym typeface="+mn-lt"/>
              </a:rPr>
              <a:t> </a:t>
            </a:r>
            <a:r>
              <a:rPr lang="zh-CN" altLang="en-US" sz="4500" b="1">
                <a:latin typeface="+mn-lt"/>
                <a:ea typeface="+mn-ea"/>
                <a:cs typeface="+mn-ea"/>
                <a:sym typeface="+mn-lt"/>
              </a:rPr>
              <a:t>種搜尋工具，找到所有資料</a:t>
            </a:r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C861814E-71FF-4B54-991C-CDDB86DAC079}"/>
              </a:ext>
            </a:extLst>
          </p:cNvPr>
          <p:cNvSpPr txBox="1"/>
          <p:nvPr/>
        </p:nvSpPr>
        <p:spPr>
          <a:xfrm>
            <a:off x="1697129" y="2384290"/>
            <a:ext cx="43063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400" b="1">
                <a:solidFill>
                  <a:srgbClr val="0070C0"/>
                </a:solidFill>
                <a:cs typeface="+mn-ea"/>
                <a:sym typeface="+mn-lt"/>
              </a:rPr>
              <a:t>全文索引搜尋</a:t>
            </a:r>
            <a:endParaRPr lang="en-US" sz="2400" b="1">
              <a:solidFill>
                <a:srgbClr val="0070C0"/>
              </a:solidFill>
              <a:cs typeface="+mn-ea"/>
              <a:sym typeface="+mn-lt"/>
            </a:endParaRPr>
          </a:p>
          <a:p>
            <a:r>
              <a:rPr lang="zh-TW" altLang="en-US" sz="2000">
                <a:cs typeface="+mn-ea"/>
                <a:sym typeface="+mn-lt"/>
              </a:rPr>
              <a:t>搜尋文件、郵件內文中所含的關鍵字</a:t>
            </a:r>
            <a:endParaRPr lang="en-TW" altLang="zh-TW" sz="2000">
              <a:cs typeface="+mn-ea"/>
              <a:sym typeface="+mn-lt"/>
            </a:endParaRPr>
          </a:p>
        </p:txBody>
      </p:sp>
      <p:pic>
        <p:nvPicPr>
          <p:cNvPr id="18" name="圖形 17">
            <a:extLst>
              <a:ext uri="{FF2B5EF4-FFF2-40B4-BE49-F238E27FC236}">
                <a16:creationId xmlns:a16="http://schemas.microsoft.com/office/drawing/2014/main" id="{438FA6D3-7F8C-4C4E-9707-843A0C55F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7953" y="2343240"/>
            <a:ext cx="956854" cy="815407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99495A40-0AD6-4556-85C3-5668A06850E6}"/>
              </a:ext>
            </a:extLst>
          </p:cNvPr>
          <p:cNvSpPr txBox="1"/>
          <p:nvPr/>
        </p:nvSpPr>
        <p:spPr>
          <a:xfrm>
            <a:off x="740275" y="2437624"/>
            <a:ext cx="66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>
                <a:solidFill>
                  <a:schemeClr val="bg1"/>
                </a:solidFill>
                <a:cs typeface="+mn-ea"/>
                <a:sym typeface="+mn-lt"/>
              </a:rPr>
              <a:t>1</a:t>
            </a:r>
            <a:endParaRPr lang="zh-TW" altLang="en-US" sz="36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9" name="TextBox 18">
            <a:extLst>
              <a:ext uri="{FF2B5EF4-FFF2-40B4-BE49-F238E27FC236}">
                <a16:creationId xmlns:a16="http://schemas.microsoft.com/office/drawing/2014/main" id="{B7F7A6A9-AB7E-417F-BC34-6893FA4C0B25}"/>
              </a:ext>
            </a:extLst>
          </p:cNvPr>
          <p:cNvSpPr txBox="1"/>
          <p:nvPr/>
        </p:nvSpPr>
        <p:spPr>
          <a:xfrm>
            <a:off x="1697129" y="3831692"/>
            <a:ext cx="43063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>
                <a:solidFill>
                  <a:srgbClr val="0070C0"/>
                </a:solidFill>
                <a:cs typeface="+mn-ea"/>
                <a:sym typeface="+mn-lt"/>
              </a:rPr>
              <a:t>布林值搜尋</a:t>
            </a:r>
            <a:endParaRPr lang="en-TW" altLang="zh-TW" sz="2400" b="1">
              <a:solidFill>
                <a:srgbClr val="0070C0"/>
              </a:solidFill>
              <a:cs typeface="+mn-ea"/>
              <a:sym typeface="+mn-lt"/>
            </a:endParaRPr>
          </a:p>
          <a:p>
            <a:r>
              <a:rPr lang="zh-TW" altLang="en-US" sz="2000">
                <a:cs typeface="+mn-ea"/>
                <a:sym typeface="+mn-lt"/>
              </a:rPr>
              <a:t>以布林值結合多種條件進行搜尋</a:t>
            </a:r>
            <a:endParaRPr lang="en-TW" altLang="zh-TW" sz="2000">
              <a:cs typeface="+mn-ea"/>
              <a:sym typeface="+mn-lt"/>
            </a:endParaRPr>
          </a:p>
        </p:txBody>
      </p:sp>
      <p:pic>
        <p:nvPicPr>
          <p:cNvPr id="50" name="圖形 49">
            <a:extLst>
              <a:ext uri="{FF2B5EF4-FFF2-40B4-BE49-F238E27FC236}">
                <a16:creationId xmlns:a16="http://schemas.microsoft.com/office/drawing/2014/main" id="{378A99DD-2E6A-4BAD-A340-E78FC3873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7953" y="3790642"/>
            <a:ext cx="956854" cy="815407"/>
          </a:xfrm>
          <a:prstGeom prst="rect">
            <a:avLst/>
          </a:prstGeom>
        </p:spPr>
      </p:pic>
      <p:sp>
        <p:nvSpPr>
          <p:cNvPr id="51" name="文字方塊 50">
            <a:extLst>
              <a:ext uri="{FF2B5EF4-FFF2-40B4-BE49-F238E27FC236}">
                <a16:creationId xmlns:a16="http://schemas.microsoft.com/office/drawing/2014/main" id="{70846130-854E-4C3A-84AF-BFEA96234266}"/>
              </a:ext>
            </a:extLst>
          </p:cNvPr>
          <p:cNvSpPr txBox="1"/>
          <p:nvPr/>
        </p:nvSpPr>
        <p:spPr>
          <a:xfrm>
            <a:off x="740275" y="3885026"/>
            <a:ext cx="66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>
                <a:solidFill>
                  <a:schemeClr val="bg1"/>
                </a:solidFill>
                <a:cs typeface="+mn-ea"/>
                <a:sym typeface="+mn-lt"/>
              </a:rPr>
              <a:t>2</a:t>
            </a:r>
            <a:endParaRPr lang="zh-TW" altLang="en-US" sz="36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4" name="TextBox 18">
            <a:extLst>
              <a:ext uri="{FF2B5EF4-FFF2-40B4-BE49-F238E27FC236}">
                <a16:creationId xmlns:a16="http://schemas.microsoft.com/office/drawing/2014/main" id="{3602EFC1-D844-4039-B847-375C36D92CE2}"/>
              </a:ext>
            </a:extLst>
          </p:cNvPr>
          <p:cNvSpPr txBox="1"/>
          <p:nvPr/>
        </p:nvSpPr>
        <p:spPr>
          <a:xfrm>
            <a:off x="1697129" y="5282519"/>
            <a:ext cx="43063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>
                <a:solidFill>
                  <a:srgbClr val="0070C0"/>
                </a:solidFill>
                <a:cs typeface="+mn-ea"/>
                <a:sym typeface="+mn-lt"/>
              </a:rPr>
              <a:t>檔案類別搜尋</a:t>
            </a:r>
            <a:endParaRPr lang="en-TW" altLang="zh-TW" sz="2400" b="1">
              <a:solidFill>
                <a:srgbClr val="0070C0"/>
              </a:solidFill>
              <a:cs typeface="+mn-ea"/>
              <a:sym typeface="+mn-lt"/>
            </a:endParaRPr>
          </a:p>
          <a:p>
            <a:r>
              <a:rPr lang="zh-TW" altLang="en-US" sz="2000">
                <a:cs typeface="+mn-ea"/>
                <a:sym typeface="+mn-lt"/>
              </a:rPr>
              <a:t>以檔案類別瀏覽資料或縮小搜尋範圍</a:t>
            </a:r>
            <a:endParaRPr lang="en-TW" altLang="zh-TW" sz="2000">
              <a:cs typeface="+mn-ea"/>
              <a:sym typeface="+mn-lt"/>
            </a:endParaRPr>
          </a:p>
        </p:txBody>
      </p:sp>
      <p:pic>
        <p:nvPicPr>
          <p:cNvPr id="65" name="圖形 64">
            <a:extLst>
              <a:ext uri="{FF2B5EF4-FFF2-40B4-BE49-F238E27FC236}">
                <a16:creationId xmlns:a16="http://schemas.microsoft.com/office/drawing/2014/main" id="{E4CB335D-F98B-4BFA-AF47-CFB997B891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7953" y="5241469"/>
            <a:ext cx="956854" cy="815407"/>
          </a:xfrm>
          <a:prstGeom prst="rect">
            <a:avLst/>
          </a:prstGeom>
        </p:spPr>
      </p:pic>
      <p:sp>
        <p:nvSpPr>
          <p:cNvPr id="66" name="文字方塊 65">
            <a:extLst>
              <a:ext uri="{FF2B5EF4-FFF2-40B4-BE49-F238E27FC236}">
                <a16:creationId xmlns:a16="http://schemas.microsoft.com/office/drawing/2014/main" id="{D132BBAF-1858-4C6D-A847-99C840AC9FB8}"/>
              </a:ext>
            </a:extLst>
          </p:cNvPr>
          <p:cNvSpPr txBox="1"/>
          <p:nvPr/>
        </p:nvSpPr>
        <p:spPr>
          <a:xfrm>
            <a:off x="740275" y="5335853"/>
            <a:ext cx="66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>
                <a:solidFill>
                  <a:schemeClr val="bg1"/>
                </a:solidFill>
                <a:cs typeface="+mn-ea"/>
                <a:sym typeface="+mn-lt"/>
              </a:rPr>
              <a:t>3</a:t>
            </a:r>
            <a:endParaRPr lang="zh-TW" altLang="en-US" sz="36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7" name="TextBox 18">
            <a:extLst>
              <a:ext uri="{FF2B5EF4-FFF2-40B4-BE49-F238E27FC236}">
                <a16:creationId xmlns:a16="http://schemas.microsoft.com/office/drawing/2014/main" id="{00F06C7F-0DB6-4A6E-ADBB-6CDE0EBDAADF}"/>
              </a:ext>
            </a:extLst>
          </p:cNvPr>
          <p:cNvSpPr txBox="1"/>
          <p:nvPr/>
        </p:nvSpPr>
        <p:spPr>
          <a:xfrm>
            <a:off x="7214351" y="2390812"/>
            <a:ext cx="44880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>
                <a:solidFill>
                  <a:srgbClr val="0070C0"/>
                </a:solidFill>
                <a:cs typeface="+mn-ea"/>
                <a:sym typeface="+mn-lt"/>
              </a:rPr>
              <a:t>篩選器條件搜尋</a:t>
            </a:r>
            <a:endParaRPr lang="en-TW" altLang="zh-TW" sz="2400" b="1">
              <a:solidFill>
                <a:srgbClr val="0070C0"/>
              </a:solidFill>
              <a:cs typeface="+mn-ea"/>
              <a:sym typeface="+mn-lt"/>
            </a:endParaRPr>
          </a:p>
          <a:p>
            <a:r>
              <a:rPr lang="en-TW" altLang="zh-TW" sz="2000">
                <a:cs typeface="+mn-ea"/>
                <a:sym typeface="+mn-lt"/>
              </a:rPr>
              <a:t>35</a:t>
            </a:r>
            <a:r>
              <a:rPr lang="zh-TW" altLang="en-US" sz="2000">
                <a:cs typeface="+mn-ea"/>
                <a:sym typeface="+mn-lt"/>
              </a:rPr>
              <a:t> 種以上篩選器，沒有關鍵字也能搜</a:t>
            </a:r>
            <a:endParaRPr lang="en-TW" altLang="zh-TW" sz="2000">
              <a:cs typeface="+mn-ea"/>
              <a:sym typeface="+mn-lt"/>
            </a:endParaRPr>
          </a:p>
        </p:txBody>
      </p:sp>
      <p:pic>
        <p:nvPicPr>
          <p:cNvPr id="68" name="圖形 67">
            <a:extLst>
              <a:ext uri="{FF2B5EF4-FFF2-40B4-BE49-F238E27FC236}">
                <a16:creationId xmlns:a16="http://schemas.microsoft.com/office/drawing/2014/main" id="{F74865CF-E38E-493B-BC83-E3D34F9BC0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5175" y="2349762"/>
            <a:ext cx="956854" cy="815407"/>
          </a:xfrm>
          <a:prstGeom prst="rect">
            <a:avLst/>
          </a:prstGeom>
        </p:spPr>
      </p:pic>
      <p:sp>
        <p:nvSpPr>
          <p:cNvPr id="69" name="文字方塊 68">
            <a:extLst>
              <a:ext uri="{FF2B5EF4-FFF2-40B4-BE49-F238E27FC236}">
                <a16:creationId xmlns:a16="http://schemas.microsoft.com/office/drawing/2014/main" id="{BFD3E576-D434-4D0A-B971-096B58F60C0C}"/>
              </a:ext>
            </a:extLst>
          </p:cNvPr>
          <p:cNvSpPr txBox="1"/>
          <p:nvPr/>
        </p:nvSpPr>
        <p:spPr>
          <a:xfrm>
            <a:off x="6257497" y="2444146"/>
            <a:ext cx="66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>
                <a:solidFill>
                  <a:schemeClr val="bg1"/>
                </a:solidFill>
                <a:cs typeface="+mn-ea"/>
                <a:sym typeface="+mn-lt"/>
              </a:rPr>
              <a:t>4</a:t>
            </a:r>
            <a:endParaRPr lang="zh-TW" altLang="en-US" sz="36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0" name="TextBox 18">
            <a:extLst>
              <a:ext uri="{FF2B5EF4-FFF2-40B4-BE49-F238E27FC236}">
                <a16:creationId xmlns:a16="http://schemas.microsoft.com/office/drawing/2014/main" id="{0B2CF2B7-5193-4FC0-A7A7-EF4AB8BE27A5}"/>
              </a:ext>
            </a:extLst>
          </p:cNvPr>
          <p:cNvSpPr txBox="1"/>
          <p:nvPr/>
        </p:nvSpPr>
        <p:spPr>
          <a:xfrm>
            <a:off x="7214351" y="3864437"/>
            <a:ext cx="43063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>
                <a:solidFill>
                  <a:srgbClr val="0070C0"/>
                </a:solidFill>
                <a:cs typeface="+mn-ea"/>
                <a:sym typeface="+mn-lt"/>
              </a:rPr>
              <a:t>索引摘要</a:t>
            </a:r>
            <a:endParaRPr lang="en-TW" altLang="zh-TW" sz="2400" b="1">
              <a:solidFill>
                <a:srgbClr val="0070C0"/>
              </a:solidFill>
              <a:cs typeface="+mn-ea"/>
              <a:sym typeface="+mn-lt"/>
            </a:endParaRPr>
          </a:p>
          <a:p>
            <a:r>
              <a:rPr lang="zh-TW" altLang="en-US" sz="2000">
                <a:cs typeface="+mn-ea"/>
                <a:sym typeface="+mn-lt"/>
              </a:rPr>
              <a:t>查看檔案分佈，並以標籤進行搜尋</a:t>
            </a:r>
            <a:endParaRPr lang="en-TW" altLang="zh-TW" sz="2000">
              <a:cs typeface="+mn-ea"/>
              <a:sym typeface="+mn-lt"/>
            </a:endParaRPr>
          </a:p>
        </p:txBody>
      </p:sp>
      <p:pic>
        <p:nvPicPr>
          <p:cNvPr id="71" name="圖形 70">
            <a:extLst>
              <a:ext uri="{FF2B5EF4-FFF2-40B4-BE49-F238E27FC236}">
                <a16:creationId xmlns:a16="http://schemas.microsoft.com/office/drawing/2014/main" id="{73569AA4-938E-46B9-9DDB-BE14197C6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5175" y="3823387"/>
            <a:ext cx="956854" cy="815407"/>
          </a:xfrm>
          <a:prstGeom prst="rect">
            <a:avLst/>
          </a:prstGeom>
        </p:spPr>
      </p:pic>
      <p:sp>
        <p:nvSpPr>
          <p:cNvPr id="72" name="文字方塊 71">
            <a:extLst>
              <a:ext uri="{FF2B5EF4-FFF2-40B4-BE49-F238E27FC236}">
                <a16:creationId xmlns:a16="http://schemas.microsoft.com/office/drawing/2014/main" id="{C98400A9-FD9E-428A-B2B8-FD991D28B645}"/>
              </a:ext>
            </a:extLst>
          </p:cNvPr>
          <p:cNvSpPr txBox="1"/>
          <p:nvPr/>
        </p:nvSpPr>
        <p:spPr>
          <a:xfrm>
            <a:off x="6257497" y="3917771"/>
            <a:ext cx="66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>
                <a:solidFill>
                  <a:schemeClr val="bg1"/>
                </a:solidFill>
                <a:cs typeface="+mn-ea"/>
                <a:sym typeface="+mn-lt"/>
              </a:rPr>
              <a:t>5</a:t>
            </a:r>
            <a:endParaRPr lang="zh-TW" altLang="en-US" sz="36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2CC439-2F96-47FA-B957-F8154C310C40}"/>
              </a:ext>
            </a:extLst>
          </p:cNvPr>
          <p:cNvSpPr txBox="1"/>
          <p:nvPr/>
        </p:nvSpPr>
        <p:spPr>
          <a:xfrm>
            <a:off x="7214351" y="5282519"/>
            <a:ext cx="44880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>
                <a:solidFill>
                  <a:srgbClr val="0070C0"/>
                </a:solidFill>
                <a:cs typeface="+mn-ea"/>
                <a:sym typeface="+mn-lt"/>
              </a:rPr>
              <a:t>AI </a:t>
            </a:r>
            <a:r>
              <a:rPr lang="zh-TW" altLang="en-US" sz="2400" b="1">
                <a:solidFill>
                  <a:srgbClr val="0070C0"/>
                </a:solidFill>
                <a:cs typeface="+mn-ea"/>
                <a:sym typeface="+mn-lt"/>
              </a:rPr>
              <a:t>圖片內容搜尋</a:t>
            </a:r>
            <a:endParaRPr lang="en-TW" altLang="zh-TW" sz="2400" b="1">
              <a:solidFill>
                <a:srgbClr val="0070C0"/>
              </a:solidFill>
              <a:cs typeface="+mn-ea"/>
              <a:sym typeface="+mn-lt"/>
            </a:endParaRPr>
          </a:p>
          <a:p>
            <a:r>
              <a:rPr lang="zh-TW" altLang="en-US" sz="2000">
                <a:cs typeface="+mn-ea"/>
                <a:sym typeface="+mn-lt"/>
              </a:rPr>
              <a:t>以</a:t>
            </a:r>
            <a:r>
              <a:rPr lang="en-US" altLang="zh-TW" sz="2000">
                <a:cs typeface="+mn-ea"/>
                <a:sym typeface="+mn-lt"/>
              </a:rPr>
              <a:t> AI </a:t>
            </a:r>
            <a:r>
              <a:rPr lang="zh-TW" altLang="en-US" sz="2000">
                <a:cs typeface="+mn-ea"/>
                <a:sym typeface="+mn-lt"/>
              </a:rPr>
              <a:t>辨別圖片內容，搜尋圖片內容</a:t>
            </a:r>
            <a:endParaRPr lang="en-TW" altLang="zh-TW" sz="2000">
              <a:cs typeface="+mn-ea"/>
              <a:sym typeface="+mn-lt"/>
            </a:endParaRPr>
          </a:p>
        </p:txBody>
      </p:sp>
      <p:pic>
        <p:nvPicPr>
          <p:cNvPr id="20" name="圖形 19">
            <a:extLst>
              <a:ext uri="{FF2B5EF4-FFF2-40B4-BE49-F238E27FC236}">
                <a16:creationId xmlns:a16="http://schemas.microsoft.com/office/drawing/2014/main" id="{2469564C-E58D-4E9A-9F90-C4FE785BEE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5175" y="5241469"/>
            <a:ext cx="956854" cy="815407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BB288DEA-2F03-4924-95F6-F8264F6B2474}"/>
              </a:ext>
            </a:extLst>
          </p:cNvPr>
          <p:cNvSpPr txBox="1"/>
          <p:nvPr/>
        </p:nvSpPr>
        <p:spPr>
          <a:xfrm>
            <a:off x="6257497" y="5335853"/>
            <a:ext cx="66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>
                <a:solidFill>
                  <a:schemeClr val="bg1"/>
                </a:solidFill>
                <a:cs typeface="+mn-ea"/>
                <a:sym typeface="+mn-lt"/>
              </a:rPr>
              <a:t>6</a:t>
            </a:r>
            <a:endParaRPr lang="zh-TW" altLang="en-US" sz="3600" b="1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71498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A0B328E1-2BEF-4D35-B922-B538B86692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76" t="24068" b="11900"/>
          <a:stretch/>
        </p:blipFill>
        <p:spPr>
          <a:xfrm>
            <a:off x="934860" y="2355656"/>
            <a:ext cx="7878940" cy="4391344"/>
          </a:xfrm>
          <a:prstGeom prst="roundRect">
            <a:avLst>
              <a:gd name="adj" fmla="val 262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F01C718-B334-4AF3-980B-395F0CBF3F84}"/>
              </a:ext>
            </a:extLst>
          </p:cNvPr>
          <p:cNvSpPr/>
          <p:nvPr/>
        </p:nvSpPr>
        <p:spPr>
          <a:xfrm>
            <a:off x="0" y="-1"/>
            <a:ext cx="736979" cy="1542195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chemeClr val="bg1">
                  <a:alpha val="0"/>
                </a:schemeClr>
              </a:gs>
              <a:gs pos="50000">
                <a:srgbClr val="00B0F0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417BCE-0AD7-344D-9291-8A054DE8A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TW" sz="4500" b="1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全文檢索搜尋</a:t>
            </a:r>
            <a:r>
              <a:rPr lang="en-TW" sz="4500" b="1">
                <a:latin typeface="+mn-lt"/>
                <a:ea typeface="+mn-ea"/>
                <a:cs typeface="+mn-ea"/>
                <a:sym typeface="+mn-lt"/>
              </a:rPr>
              <a:t>，忘記檔名也找得到</a:t>
            </a:r>
            <a:endParaRPr lang="en-TW" sz="4500" b="1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3DDEF19-EEA8-BB42-897B-3AA1CCE89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8086"/>
            <a:ext cx="10515600" cy="44573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TW" sz="2400">
                <a:latin typeface="+mn-lt"/>
                <a:cs typeface="+mn-ea"/>
                <a:sym typeface="+mn-lt"/>
              </a:rPr>
              <a:t>以關鍵字搜尋文件及郵件時，可以檢視檔案中含有關鍵字的相關內容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3F4C6B-5DC0-8B4F-82AA-734B6485CC4F}"/>
              </a:ext>
            </a:extLst>
          </p:cNvPr>
          <p:cNvSpPr txBox="1"/>
          <p:nvPr/>
        </p:nvSpPr>
        <p:spPr>
          <a:xfrm>
            <a:off x="0" y="219603"/>
            <a:ext cx="736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1</a:t>
            </a: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432DA44A-71F8-455A-AE3B-7BB693C322F5}"/>
              </a:ext>
            </a:extLst>
          </p:cNvPr>
          <p:cNvSpPr/>
          <p:nvPr/>
        </p:nvSpPr>
        <p:spPr>
          <a:xfrm>
            <a:off x="8367818" y="5283199"/>
            <a:ext cx="3101121" cy="893763"/>
          </a:xfrm>
          <a:prstGeom prst="roundRect">
            <a:avLst>
              <a:gd name="adj" fmla="val 9562"/>
            </a:avLst>
          </a:prstGeom>
          <a:gradFill>
            <a:gsLst>
              <a:gs pos="0">
                <a:schemeClr val="bg1"/>
              </a:gs>
              <a:gs pos="100000">
                <a:srgbClr val="00B0F0"/>
              </a:gs>
            </a:gsLst>
            <a:lin ang="5400000" scaled="0"/>
          </a:gradFill>
          <a:ln w="254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2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即時檢視含有搜尋關鍵字的相關段落內容</a:t>
            </a:r>
          </a:p>
        </p:txBody>
      </p:sp>
      <p:cxnSp>
        <p:nvCxnSpPr>
          <p:cNvPr id="6" name="接點: 肘形 5">
            <a:extLst>
              <a:ext uri="{FF2B5EF4-FFF2-40B4-BE49-F238E27FC236}">
                <a16:creationId xmlns:a16="http://schemas.microsoft.com/office/drawing/2014/main" id="{8A10C4E6-479D-4220-9290-4F870257CC43}"/>
              </a:ext>
            </a:extLst>
          </p:cNvPr>
          <p:cNvCxnSpPr>
            <a:cxnSpLocks/>
            <a:stCxn id="4" idx="1"/>
          </p:cNvCxnSpPr>
          <p:nvPr/>
        </p:nvCxnSpPr>
        <p:spPr>
          <a:xfrm rot="10800000">
            <a:off x="7674800" y="4894961"/>
            <a:ext cx="693019" cy="835120"/>
          </a:xfrm>
          <a:prstGeom prst="bentConnector2">
            <a:avLst/>
          </a:prstGeom>
          <a:ln w="25400">
            <a:solidFill>
              <a:srgbClr val="00B0F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6547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287D4817-89C0-47D2-A7C2-5F6F27D64A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29" t="20371" r="9639" b="2038"/>
          <a:stretch/>
        </p:blipFill>
        <p:spPr>
          <a:xfrm>
            <a:off x="965199" y="2328057"/>
            <a:ext cx="6180397" cy="3873928"/>
          </a:xfrm>
          <a:prstGeom prst="roundRect">
            <a:avLst>
              <a:gd name="adj" fmla="val 262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F101D1C-15CA-FD41-89DF-631D01D70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500" b="1">
                <a:latin typeface="+mn-lt"/>
                <a:ea typeface="+mn-ea"/>
                <a:cs typeface="+mn-ea"/>
                <a:sym typeface="+mn-lt"/>
              </a:rPr>
              <a:t>以</a:t>
            </a:r>
            <a:r>
              <a:rPr lang="zh-TW" altLang="en-US" sz="4500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布林值運算子</a:t>
            </a:r>
            <a:r>
              <a:rPr lang="zh-TW" altLang="en-US" sz="4500">
                <a:latin typeface="+mn-lt"/>
                <a:ea typeface="+mn-ea"/>
                <a:cs typeface="+mn-ea"/>
                <a:sym typeface="+mn-lt"/>
              </a:rPr>
              <a:t>結合多個搜尋條件</a:t>
            </a:r>
            <a:endParaRPr lang="en-US" sz="4500">
              <a:solidFill>
                <a:srgbClr val="FFC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D4925-E5E1-6E4C-861C-A61EABF7A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44641"/>
            <a:ext cx="10515600" cy="44573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TW" sz="2400">
                <a:latin typeface="+mn-lt"/>
                <a:cs typeface="+mn-ea"/>
                <a:sym typeface="+mn-lt"/>
              </a:rPr>
              <a:t>友善的使用介面進行多條件搜尋：</a:t>
            </a:r>
            <a:endParaRPr lang="en-US" sz="2400">
              <a:latin typeface="+mn-lt"/>
              <a:cs typeface="+mn-ea"/>
              <a:sym typeface="+mn-lt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CCE452C-B712-43B1-B29A-4204FB76CD83}"/>
              </a:ext>
            </a:extLst>
          </p:cNvPr>
          <p:cNvSpPr/>
          <p:nvPr/>
        </p:nvSpPr>
        <p:spPr>
          <a:xfrm>
            <a:off x="0" y="2"/>
            <a:ext cx="736979" cy="1542195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chemeClr val="bg1">
                  <a:alpha val="0"/>
                </a:schemeClr>
              </a:gs>
              <a:gs pos="50000">
                <a:srgbClr val="00B0F0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57DC838C-D6DC-473F-97A3-394C0F980EB6}"/>
              </a:ext>
            </a:extLst>
          </p:cNvPr>
          <p:cNvSpPr txBox="1"/>
          <p:nvPr/>
        </p:nvSpPr>
        <p:spPr>
          <a:xfrm>
            <a:off x="0" y="202669"/>
            <a:ext cx="736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2</a:t>
            </a:r>
            <a:endParaRPr lang="en-TW" sz="6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30" name="Rectangle 13">
            <a:extLst>
              <a:ext uri="{FF2B5EF4-FFF2-40B4-BE49-F238E27FC236}">
                <a16:creationId xmlns:a16="http://schemas.microsoft.com/office/drawing/2014/main" id="{426BAC6C-BA06-45C7-95B2-F24F94A5367F}"/>
              </a:ext>
            </a:extLst>
          </p:cNvPr>
          <p:cNvSpPr/>
          <p:nvPr/>
        </p:nvSpPr>
        <p:spPr>
          <a:xfrm>
            <a:off x="1175191" y="2830719"/>
            <a:ext cx="5517709" cy="261166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39" name="Rectangle 13">
            <a:extLst>
              <a:ext uri="{FF2B5EF4-FFF2-40B4-BE49-F238E27FC236}">
                <a16:creationId xmlns:a16="http://schemas.microsoft.com/office/drawing/2014/main" id="{E6D09A18-8221-402D-B025-86F6F1FED45F}"/>
              </a:ext>
            </a:extLst>
          </p:cNvPr>
          <p:cNvSpPr/>
          <p:nvPr/>
        </p:nvSpPr>
        <p:spPr>
          <a:xfrm>
            <a:off x="1175191" y="3373675"/>
            <a:ext cx="5517709" cy="261166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40" name="Rectangle 13">
            <a:extLst>
              <a:ext uri="{FF2B5EF4-FFF2-40B4-BE49-F238E27FC236}">
                <a16:creationId xmlns:a16="http://schemas.microsoft.com/office/drawing/2014/main" id="{2247EF30-5A38-4264-AB43-C73CB4F178DB}"/>
              </a:ext>
            </a:extLst>
          </p:cNvPr>
          <p:cNvSpPr/>
          <p:nvPr/>
        </p:nvSpPr>
        <p:spPr>
          <a:xfrm>
            <a:off x="1175191" y="3660406"/>
            <a:ext cx="5517709" cy="261166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6" name="Right Arrow 22">
            <a:extLst>
              <a:ext uri="{FF2B5EF4-FFF2-40B4-BE49-F238E27FC236}">
                <a16:creationId xmlns:a16="http://schemas.microsoft.com/office/drawing/2014/main" id="{7946FF4B-3A27-408E-A95C-D71D481FBC68}"/>
              </a:ext>
            </a:extLst>
          </p:cNvPr>
          <p:cNvSpPr/>
          <p:nvPr/>
        </p:nvSpPr>
        <p:spPr>
          <a:xfrm>
            <a:off x="6369074" y="2830044"/>
            <a:ext cx="1089113" cy="261166"/>
          </a:xfrm>
          <a:prstGeom prst="rightArrow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rgbClr val="0070C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42" name="Right Arrow 22">
            <a:extLst>
              <a:ext uri="{FF2B5EF4-FFF2-40B4-BE49-F238E27FC236}">
                <a16:creationId xmlns:a16="http://schemas.microsoft.com/office/drawing/2014/main" id="{306A513B-E41E-4079-9D49-3AD516FF3F9B}"/>
              </a:ext>
            </a:extLst>
          </p:cNvPr>
          <p:cNvSpPr/>
          <p:nvPr/>
        </p:nvSpPr>
        <p:spPr>
          <a:xfrm>
            <a:off x="6369074" y="3382831"/>
            <a:ext cx="1089113" cy="261166"/>
          </a:xfrm>
          <a:prstGeom prst="rightArrow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43" name="Right Arrow 22">
            <a:extLst>
              <a:ext uri="{FF2B5EF4-FFF2-40B4-BE49-F238E27FC236}">
                <a16:creationId xmlns:a16="http://schemas.microsoft.com/office/drawing/2014/main" id="{E2568B7F-A43A-4829-A5E5-F768EC460D95}"/>
              </a:ext>
            </a:extLst>
          </p:cNvPr>
          <p:cNvSpPr/>
          <p:nvPr/>
        </p:nvSpPr>
        <p:spPr>
          <a:xfrm>
            <a:off x="6369074" y="3669311"/>
            <a:ext cx="1089113" cy="261166"/>
          </a:xfrm>
          <a:prstGeom prst="rightArrow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44" name="TextBox 16">
            <a:extLst>
              <a:ext uri="{FF2B5EF4-FFF2-40B4-BE49-F238E27FC236}">
                <a16:creationId xmlns:a16="http://schemas.microsoft.com/office/drawing/2014/main" id="{8B3013B4-F26A-48DD-9178-E85B1705CD15}"/>
              </a:ext>
            </a:extLst>
          </p:cNvPr>
          <p:cNvSpPr txBox="1"/>
          <p:nvPr/>
        </p:nvSpPr>
        <p:spPr>
          <a:xfrm>
            <a:off x="7458187" y="2782242"/>
            <a:ext cx="780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b="1">
                <a:solidFill>
                  <a:srgbClr val="0070C0"/>
                </a:solidFill>
                <a:cs typeface="+mn-ea"/>
                <a:sym typeface="+mn-lt"/>
              </a:rPr>
              <a:t>AND</a:t>
            </a:r>
          </a:p>
        </p:txBody>
      </p:sp>
      <p:sp>
        <p:nvSpPr>
          <p:cNvPr id="47" name="TextBox 16">
            <a:extLst>
              <a:ext uri="{FF2B5EF4-FFF2-40B4-BE49-F238E27FC236}">
                <a16:creationId xmlns:a16="http://schemas.microsoft.com/office/drawing/2014/main" id="{4715E8D9-78DF-4418-B033-82EB7D86A895}"/>
              </a:ext>
            </a:extLst>
          </p:cNvPr>
          <p:cNvSpPr txBox="1"/>
          <p:nvPr/>
        </p:nvSpPr>
        <p:spPr>
          <a:xfrm>
            <a:off x="7458187" y="3318755"/>
            <a:ext cx="780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B050"/>
                </a:solidFill>
                <a:cs typeface="+mn-ea"/>
                <a:sym typeface="+mn-lt"/>
              </a:rPr>
              <a:t>OR</a:t>
            </a:r>
            <a:endParaRPr lang="en-TW" b="1">
              <a:solidFill>
                <a:srgbClr val="00B050"/>
              </a:solidFill>
              <a:cs typeface="+mn-ea"/>
              <a:sym typeface="+mn-lt"/>
            </a:endParaRPr>
          </a:p>
        </p:txBody>
      </p:sp>
      <p:sp>
        <p:nvSpPr>
          <p:cNvPr id="48" name="TextBox 16">
            <a:extLst>
              <a:ext uri="{FF2B5EF4-FFF2-40B4-BE49-F238E27FC236}">
                <a16:creationId xmlns:a16="http://schemas.microsoft.com/office/drawing/2014/main" id="{6879E464-8F23-4270-9247-885277932425}"/>
              </a:ext>
            </a:extLst>
          </p:cNvPr>
          <p:cNvSpPr txBox="1"/>
          <p:nvPr/>
        </p:nvSpPr>
        <p:spPr>
          <a:xfrm>
            <a:off x="7458187" y="3606323"/>
            <a:ext cx="780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2"/>
                </a:solidFill>
                <a:cs typeface="+mn-ea"/>
                <a:sym typeface="+mn-lt"/>
              </a:rPr>
              <a:t>NOT</a:t>
            </a:r>
            <a:endParaRPr lang="en-TW" b="1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842E65EC-AB74-4F61-8198-04685DE2A450}"/>
              </a:ext>
            </a:extLst>
          </p:cNvPr>
          <p:cNvSpPr/>
          <p:nvPr/>
        </p:nvSpPr>
        <p:spPr>
          <a:xfrm>
            <a:off x="7272595" y="5390912"/>
            <a:ext cx="4184122" cy="783262"/>
          </a:xfrm>
          <a:prstGeom prst="roundRect">
            <a:avLst>
              <a:gd name="adj" fmla="val 5317"/>
            </a:avLst>
          </a:prstGeom>
          <a:gradFill>
            <a:gsLst>
              <a:gs pos="0">
                <a:schemeClr val="bg1"/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0"/>
          </a:gradFill>
          <a:ln w="254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tx1"/>
                </a:solidFill>
                <a:cs typeface="+mn-ea"/>
                <a:sym typeface="+mn-lt"/>
              </a:rPr>
              <a:t>(QNAP </a:t>
            </a:r>
            <a:r>
              <a:rPr lang="en-US" altLang="zh-TW" b="1">
                <a:solidFill>
                  <a:srgbClr val="00B050"/>
                </a:solidFill>
                <a:cs typeface="+mn-ea"/>
                <a:sym typeface="+mn-lt"/>
              </a:rPr>
              <a:t>OR</a:t>
            </a:r>
            <a:r>
              <a:rPr lang="en-US" altLang="zh-TW">
                <a:solidFill>
                  <a:schemeClr val="tx1"/>
                </a:solidFill>
                <a:cs typeface="+mn-ea"/>
                <a:sym typeface="+mn-lt"/>
              </a:rPr>
              <a:t> NAS) </a:t>
            </a:r>
            <a:r>
              <a:rPr lang="en-US" altLang="zh-TW" b="1">
                <a:solidFill>
                  <a:srgbClr val="0070C0"/>
                </a:solidFill>
                <a:cs typeface="+mn-ea"/>
                <a:sym typeface="+mn-lt"/>
              </a:rPr>
              <a:t>AND</a:t>
            </a:r>
            <a:r>
              <a:rPr lang="en-US" altLang="zh-TW">
                <a:solidFill>
                  <a:schemeClr val="tx1"/>
                </a:solidFill>
                <a:cs typeface="+mn-ea"/>
                <a:sym typeface="+mn-lt"/>
              </a:rPr>
              <a:t> -</a:t>
            </a:r>
            <a:r>
              <a:rPr lang="en-US" altLang="zh-TW" err="1">
                <a:solidFill>
                  <a:schemeClr val="tx1"/>
                </a:solidFill>
                <a:cs typeface="+mn-ea"/>
                <a:sym typeface="+mn-lt"/>
              </a:rPr>
              <a:t>Qfiling</a:t>
            </a:r>
            <a:r>
              <a:rPr lang="en-US" altLang="zh-TW">
                <a:solidFill>
                  <a:schemeClr val="tx1"/>
                </a:solidFill>
                <a:cs typeface="+mn-ea"/>
                <a:sym typeface="+mn-lt"/>
              </a:rPr>
              <a:t> AND </a:t>
            </a:r>
            <a:r>
              <a:rPr lang="en-US" altLang="zh-TW" err="1">
                <a:solidFill>
                  <a:schemeClr val="tx1"/>
                </a:solidFill>
                <a:cs typeface="+mn-ea"/>
                <a:sym typeface="+mn-lt"/>
              </a:rPr>
              <a:t>Qsirch</a:t>
            </a:r>
            <a:r>
              <a:rPr lang="en-US" altLang="zh-TW">
                <a:solidFill>
                  <a:schemeClr val="tx1"/>
                </a:solidFill>
                <a:cs typeface="+mn-ea"/>
                <a:sym typeface="+mn-lt"/>
              </a:rPr>
              <a:t> </a:t>
            </a:r>
            <a:r>
              <a:rPr lang="en-US" altLang="zh-TW" b="1">
                <a:solidFill>
                  <a:srgbClr val="0070C0"/>
                </a:solidFill>
                <a:cs typeface="+mn-ea"/>
                <a:sym typeface="+mn-lt"/>
              </a:rPr>
              <a:t>AND</a:t>
            </a:r>
            <a:r>
              <a:rPr lang="en-US" altLang="zh-TW">
                <a:solidFill>
                  <a:schemeClr val="tx1"/>
                </a:solidFill>
                <a:cs typeface="+mn-ea"/>
                <a:sym typeface="+mn-lt"/>
              </a:rPr>
              <a:t> </a:t>
            </a:r>
            <a:r>
              <a:rPr lang="en-US" altLang="zh-TW" err="1">
                <a:solidFill>
                  <a:schemeClr val="tx1"/>
                </a:solidFill>
                <a:cs typeface="+mn-ea"/>
                <a:sym typeface="+mn-lt"/>
              </a:rPr>
              <a:t>category:Documents</a:t>
            </a:r>
            <a:endParaRPr lang="en-US" altLang="zh-TW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778FF0-CB79-F248-AF52-94EDDF8A1D83}"/>
              </a:ext>
            </a:extLst>
          </p:cNvPr>
          <p:cNvSpPr/>
          <p:nvPr/>
        </p:nvSpPr>
        <p:spPr>
          <a:xfrm>
            <a:off x="7169678" y="4964152"/>
            <a:ext cx="41841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en-TW" sz="2000">
                <a:cs typeface="+mn-ea"/>
                <a:sym typeface="+mn-lt"/>
              </a:rPr>
              <a:t>也可以直接使用運算子進行搜尋：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D2827F73-03C9-468F-96A3-9720789BD3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490" t="9666" r="12052" b="50389"/>
          <a:stretch/>
        </p:blipFill>
        <p:spPr>
          <a:xfrm>
            <a:off x="9328918" y="2050409"/>
            <a:ext cx="2024882" cy="2024882"/>
          </a:xfrm>
          <a:prstGeom prst="ellipse">
            <a:avLst/>
          </a:prstGeom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596BAF3-B368-2444-841E-06BB8DFD4B95}"/>
              </a:ext>
            </a:extLst>
          </p:cNvPr>
          <p:cNvSpPr/>
          <p:nvPr/>
        </p:nvSpPr>
        <p:spPr>
          <a:xfrm>
            <a:off x="9350530" y="4134046"/>
            <a:ext cx="21595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>
                <a:solidFill>
                  <a:schemeClr val="accent2"/>
                </a:solidFill>
                <a:cs typeface="+mn-ea"/>
                <a:sym typeface="+mn-lt"/>
              </a:rPr>
              <a:t>這裡有運算子使用教學！</a:t>
            </a:r>
            <a:endParaRPr lang="en-TW" altLang="zh-TW" sz="1400">
              <a:solidFill>
                <a:schemeClr val="accent2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20867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743CF99E-720C-4E7A-BF83-20BC7DD384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34" t="9250" r="6875" b="72203"/>
          <a:stretch/>
        </p:blipFill>
        <p:spPr>
          <a:xfrm>
            <a:off x="609315" y="3050470"/>
            <a:ext cx="10804352" cy="1411998"/>
          </a:xfrm>
          <a:prstGeom prst="roundRect">
            <a:avLst>
              <a:gd name="adj" fmla="val 262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內容版面配置區 21">
            <a:extLst>
              <a:ext uri="{FF2B5EF4-FFF2-40B4-BE49-F238E27FC236}">
                <a16:creationId xmlns:a16="http://schemas.microsoft.com/office/drawing/2014/main" id="{8BC722C0-1863-492F-999C-82411E8C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8067" y="1830724"/>
            <a:ext cx="10515600" cy="4457344"/>
          </a:xfrm>
        </p:spPr>
        <p:txBody>
          <a:bodyPr>
            <a:normAutofit/>
          </a:bodyPr>
          <a:lstStyle/>
          <a:p>
            <a:pPr marL="177800" lvl="0" indent="-1778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TW" altLang="en-US" sz="2400">
                <a:latin typeface="+mn-lt"/>
                <a:cs typeface="+mn-ea"/>
                <a:sym typeface="+mn-lt"/>
              </a:rPr>
              <a:t>十種檔案類型</a:t>
            </a:r>
            <a:endParaRPr lang="en-US" altLang="zh-TW" sz="2400">
              <a:latin typeface="+mn-lt"/>
              <a:cs typeface="+mn-ea"/>
              <a:sym typeface="+mn-lt"/>
            </a:endParaRPr>
          </a:p>
          <a:p>
            <a:pPr marL="177800" lvl="0" indent="-1778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TW" altLang="en-US" sz="2400">
                <a:latin typeface="+mn-lt"/>
                <a:cs typeface="+mn-ea"/>
                <a:sym typeface="+mn-lt"/>
              </a:rPr>
              <a:t>輕鬆點選搜尋，省去複雜的設定</a:t>
            </a:r>
            <a:endParaRPr lang="en-US" altLang="zh-TW" sz="2400">
              <a:latin typeface="+mn-lt"/>
              <a:cs typeface="+mn-ea"/>
              <a:sym typeface="+mn-lt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09FCE085-8848-40DF-9EA9-7DEC039F2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9520451" cy="1542196"/>
          </a:xfrm>
        </p:spPr>
        <p:txBody>
          <a:bodyPr>
            <a:normAutofit/>
          </a:bodyPr>
          <a:lstStyle/>
          <a:p>
            <a:r>
              <a:rPr lang="zh-TW" altLang="en-US" sz="4400">
                <a:latin typeface="+mn-lt"/>
                <a:ea typeface="+mn-ea"/>
                <a:cs typeface="+mn-ea"/>
                <a:sym typeface="+mn-lt"/>
              </a:rPr>
              <a:t>以</a:t>
            </a:r>
            <a:r>
              <a:rPr lang="zh-TW" altLang="en-US" sz="4400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檔案類別</a:t>
            </a:r>
            <a:r>
              <a:rPr lang="zh-TW" altLang="en-US" sz="4400">
                <a:latin typeface="+mn-lt"/>
                <a:ea typeface="+mn-ea"/>
                <a:cs typeface="+mn-ea"/>
                <a:sym typeface="+mn-lt"/>
              </a:rPr>
              <a:t>瀏覽資料或縮小搜尋範圍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32B2FE9-7CB4-412D-83A1-E52FFE3AD1A4}"/>
              </a:ext>
            </a:extLst>
          </p:cNvPr>
          <p:cNvSpPr/>
          <p:nvPr/>
        </p:nvSpPr>
        <p:spPr>
          <a:xfrm>
            <a:off x="0" y="-1"/>
            <a:ext cx="736979" cy="1542195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chemeClr val="bg1">
                  <a:alpha val="0"/>
                </a:schemeClr>
              </a:gs>
              <a:gs pos="50000">
                <a:srgbClr val="00B0F0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D8A25DEE-B7A1-48FD-836A-2B3D786E8CFE}"/>
              </a:ext>
            </a:extLst>
          </p:cNvPr>
          <p:cNvSpPr txBox="1"/>
          <p:nvPr/>
        </p:nvSpPr>
        <p:spPr>
          <a:xfrm>
            <a:off x="0" y="194206"/>
            <a:ext cx="736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3</a:t>
            </a:r>
            <a:endParaRPr lang="en-TW" sz="6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CFD9B8A3-6F2F-4EBD-900F-2339EFD8639A}"/>
              </a:ext>
            </a:extLst>
          </p:cNvPr>
          <p:cNvSpPr/>
          <p:nvPr/>
        </p:nvSpPr>
        <p:spPr>
          <a:xfrm>
            <a:off x="957949" y="4174786"/>
            <a:ext cx="4561425" cy="320689"/>
          </a:xfrm>
          <a:prstGeom prst="rect">
            <a:avLst/>
          </a:prstGeom>
          <a:solidFill>
            <a:srgbClr val="FFC000">
              <a:alpha val="20000"/>
            </a:srgbClr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A54A3B4F-231C-4D22-91EA-56E05CED35B8}"/>
              </a:ext>
            </a:extLst>
          </p:cNvPr>
          <p:cNvGrpSpPr/>
          <p:nvPr/>
        </p:nvGrpSpPr>
        <p:grpSpPr>
          <a:xfrm>
            <a:off x="4996241" y="4590472"/>
            <a:ext cx="2585659" cy="2152970"/>
            <a:chOff x="4996241" y="4539672"/>
            <a:chExt cx="2407913" cy="2004968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B856C921-EC39-5746-B47C-A86477535B5E}"/>
                </a:ext>
              </a:extLst>
            </p:cNvPr>
            <p:cNvSpPr/>
            <p:nvPr/>
          </p:nvSpPr>
          <p:spPr>
            <a:xfrm>
              <a:off x="4996241" y="4539672"/>
              <a:ext cx="2407913" cy="1866083"/>
            </a:xfrm>
            <a:prstGeom prst="roundRect">
              <a:avLst>
                <a:gd name="adj" fmla="val 3736"/>
              </a:avLst>
            </a:prstGeom>
            <a:noFill/>
            <a:ln w="254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cs typeface="+mn-ea"/>
                <a:sym typeface="+mn-lt"/>
              </a:endParaRPr>
            </a:p>
          </p:txBody>
        </p:sp>
        <p:sp>
          <p:nvSpPr>
            <p:cNvPr id="24" name="Rectangle 13">
              <a:extLst>
                <a:ext uri="{FF2B5EF4-FFF2-40B4-BE49-F238E27FC236}">
                  <a16:creationId xmlns:a16="http://schemas.microsoft.com/office/drawing/2014/main" id="{3BCFF483-F812-4447-ABBF-DC2CB151AE68}"/>
                </a:ext>
              </a:extLst>
            </p:cNvPr>
            <p:cNvSpPr/>
            <p:nvPr/>
          </p:nvSpPr>
          <p:spPr>
            <a:xfrm>
              <a:off x="4996241" y="5904581"/>
              <a:ext cx="2407913" cy="494592"/>
            </a:xfrm>
            <a:prstGeom prst="rect">
              <a:avLst/>
            </a:prstGeom>
            <a:solidFill>
              <a:srgbClr val="FFC000">
                <a:alpha val="20000"/>
              </a:srgb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cs typeface="+mn-ea"/>
                <a:sym typeface="+mn-lt"/>
              </a:endParaRPr>
            </a:p>
          </p:txBody>
        </p:sp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id="{6FF43218-4A7D-4D02-A23D-4F45C1C10D79}"/>
                </a:ext>
              </a:extLst>
            </p:cNvPr>
            <p:cNvGrpSpPr/>
            <p:nvPr/>
          </p:nvGrpSpPr>
          <p:grpSpPr>
            <a:xfrm>
              <a:off x="4996241" y="4539672"/>
              <a:ext cx="2407913" cy="2004968"/>
              <a:chOff x="4996241" y="4539672"/>
              <a:chExt cx="2407913" cy="2004968"/>
            </a:xfrm>
          </p:grpSpPr>
          <p:pic>
            <p:nvPicPr>
              <p:cNvPr id="5" name="圖片 4">
                <a:extLst>
                  <a:ext uri="{FF2B5EF4-FFF2-40B4-BE49-F238E27FC236}">
                    <a16:creationId xmlns:a16="http://schemas.microsoft.com/office/drawing/2014/main" id="{F3F09AF5-9DE6-42B9-A620-F2952F826D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4792" t="24465" r="49139" b="53684"/>
              <a:stretch/>
            </p:blipFill>
            <p:spPr>
              <a:xfrm>
                <a:off x="4996241" y="4539672"/>
                <a:ext cx="2407913" cy="1841832"/>
              </a:xfrm>
              <a:prstGeom prst="rect">
                <a:avLst/>
              </a:prstGeom>
            </p:spPr>
          </p:pic>
          <p:pic>
            <p:nvPicPr>
              <p:cNvPr id="23" name="圖形 22">
                <a:extLst>
                  <a:ext uri="{FF2B5EF4-FFF2-40B4-BE49-F238E27FC236}">
                    <a16:creationId xmlns:a16="http://schemas.microsoft.com/office/drawing/2014/main" id="{2585CA92-51A9-4ADC-B074-E39E6DFCDE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664373" y="6031497"/>
                <a:ext cx="513143" cy="51314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423224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82B3E14-FCDA-4A8E-BB8B-1FA04E426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500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35+ </a:t>
            </a:r>
            <a:r>
              <a:rPr lang="zh-TW" altLang="en-US" sz="4500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篩選器</a:t>
            </a:r>
            <a:r>
              <a:rPr lang="zh-TW" altLang="en-US" sz="4500" b="1">
                <a:latin typeface="+mn-lt"/>
                <a:ea typeface="+mn-ea"/>
                <a:cs typeface="+mn-ea"/>
                <a:sym typeface="+mn-lt"/>
              </a:rPr>
              <a:t>，沒有關鍵字也能找檔案</a:t>
            </a:r>
            <a:endParaRPr lang="zh-TW" altLang="en-US" sz="45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BF891E4-60B8-4FDC-A75A-F215E42B5E19}"/>
              </a:ext>
            </a:extLst>
          </p:cNvPr>
          <p:cNvSpPr/>
          <p:nvPr/>
        </p:nvSpPr>
        <p:spPr>
          <a:xfrm>
            <a:off x="0" y="-1"/>
            <a:ext cx="736979" cy="1542195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chemeClr val="bg1">
                  <a:alpha val="0"/>
                </a:schemeClr>
              </a:gs>
              <a:gs pos="50000">
                <a:srgbClr val="00B0F0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B049B0C1-0D1B-42F1-B13B-FA45FEC43A08}"/>
              </a:ext>
            </a:extLst>
          </p:cNvPr>
          <p:cNvSpPr txBox="1"/>
          <p:nvPr/>
        </p:nvSpPr>
        <p:spPr>
          <a:xfrm>
            <a:off x="0" y="228070"/>
            <a:ext cx="736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4</a:t>
            </a:r>
            <a:endParaRPr lang="en-TW" sz="6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3CFB8677-A48D-4342-9F47-1A0E33E163FF}"/>
              </a:ext>
            </a:extLst>
          </p:cNvPr>
          <p:cNvSpPr/>
          <p:nvPr/>
        </p:nvSpPr>
        <p:spPr>
          <a:xfrm>
            <a:off x="8992249" y="2435625"/>
            <a:ext cx="2725654" cy="3899896"/>
          </a:xfrm>
          <a:prstGeom prst="roundRect">
            <a:avLst>
              <a:gd name="adj" fmla="val 6466"/>
            </a:avLst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5400000" scaled="0"/>
          </a:gra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altLang="zh-TW" sz="2000">
              <a:solidFill>
                <a:srgbClr val="313C72"/>
              </a:solidFill>
              <a:cs typeface="+mn-ea"/>
              <a:sym typeface="+mn-lt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470602B5-570E-475C-8E60-0F9CA189E9DB}"/>
              </a:ext>
            </a:extLst>
          </p:cNvPr>
          <p:cNvSpPr/>
          <p:nvPr/>
        </p:nvSpPr>
        <p:spPr>
          <a:xfrm>
            <a:off x="8992249" y="1858140"/>
            <a:ext cx="2713918" cy="682889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0"/>
          </a:gradFill>
          <a:ln w="25400">
            <a:solidFill>
              <a:schemeClr val="bg1"/>
            </a:solidFill>
          </a:ln>
          <a:effectLst>
            <a:outerShdw blurRad="342900" dist="177800" dir="36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>
                <a:solidFill>
                  <a:schemeClr val="bg1"/>
                </a:solidFill>
                <a:cs typeface="+mn-ea"/>
                <a:sym typeface="+mn-lt"/>
              </a:rPr>
              <a:t>客製化</a:t>
            </a:r>
            <a:endParaRPr lang="en-US" altLang="zh-TW" sz="24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E0257B7C-8501-4F37-A0CA-20B72FE396D3}"/>
              </a:ext>
            </a:extLst>
          </p:cNvPr>
          <p:cNvSpPr/>
          <p:nvPr/>
        </p:nvSpPr>
        <p:spPr>
          <a:xfrm>
            <a:off x="6145311" y="2435625"/>
            <a:ext cx="2725654" cy="3899896"/>
          </a:xfrm>
          <a:prstGeom prst="roundRect">
            <a:avLst>
              <a:gd name="adj" fmla="val 6466"/>
            </a:avLst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5400000" scaled="0"/>
          </a:gra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altLang="zh-TW" sz="2000">
              <a:solidFill>
                <a:srgbClr val="313C72"/>
              </a:solidFill>
              <a:cs typeface="+mn-ea"/>
              <a:sym typeface="+mn-lt"/>
            </a:endParaRPr>
          </a:p>
        </p:txBody>
      </p:sp>
      <p:sp>
        <p:nvSpPr>
          <p:cNvPr id="48" name="箭號: 五邊形 47">
            <a:extLst>
              <a:ext uri="{FF2B5EF4-FFF2-40B4-BE49-F238E27FC236}">
                <a16:creationId xmlns:a16="http://schemas.microsoft.com/office/drawing/2014/main" id="{DA495836-36EB-4171-8EC2-AA97BB1891AB}"/>
              </a:ext>
            </a:extLst>
          </p:cNvPr>
          <p:cNvSpPr/>
          <p:nvPr/>
        </p:nvSpPr>
        <p:spPr>
          <a:xfrm>
            <a:off x="6133575" y="1858140"/>
            <a:ext cx="3064348" cy="682889"/>
          </a:xfrm>
          <a:prstGeom prst="homePlate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0"/>
          </a:gradFill>
          <a:ln w="25400">
            <a:solidFill>
              <a:schemeClr val="bg1"/>
            </a:solidFill>
          </a:ln>
          <a:effectLst>
            <a:outerShdw blurRad="342900" dist="177800" dir="36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>
                <a:solidFill>
                  <a:schemeClr val="bg1"/>
                </a:solidFill>
                <a:cs typeface="+mn-ea"/>
                <a:sym typeface="+mn-lt"/>
              </a:rPr>
              <a:t>快速指定</a:t>
            </a:r>
            <a:endParaRPr lang="en-US" altLang="zh-TW" sz="24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AE32A3AE-0662-411C-961E-9C832EC9AA10}"/>
              </a:ext>
            </a:extLst>
          </p:cNvPr>
          <p:cNvSpPr/>
          <p:nvPr/>
        </p:nvSpPr>
        <p:spPr>
          <a:xfrm>
            <a:off x="3298373" y="2435625"/>
            <a:ext cx="2725654" cy="3899896"/>
          </a:xfrm>
          <a:prstGeom prst="roundRect">
            <a:avLst>
              <a:gd name="adj" fmla="val 6466"/>
            </a:avLst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5400000" scaled="0"/>
          </a:gra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altLang="zh-TW" sz="2000">
              <a:solidFill>
                <a:srgbClr val="313C72"/>
              </a:solidFill>
              <a:cs typeface="+mn-ea"/>
              <a:sym typeface="+mn-lt"/>
            </a:endParaRPr>
          </a:p>
        </p:txBody>
      </p:sp>
      <p:sp>
        <p:nvSpPr>
          <p:cNvPr id="40" name="箭號: 五邊形 39">
            <a:extLst>
              <a:ext uri="{FF2B5EF4-FFF2-40B4-BE49-F238E27FC236}">
                <a16:creationId xmlns:a16="http://schemas.microsoft.com/office/drawing/2014/main" id="{27C46841-5AE5-4B93-AE2E-651CA6C8663F}"/>
              </a:ext>
            </a:extLst>
          </p:cNvPr>
          <p:cNvSpPr/>
          <p:nvPr/>
        </p:nvSpPr>
        <p:spPr>
          <a:xfrm>
            <a:off x="3286637" y="1858140"/>
            <a:ext cx="3064348" cy="682889"/>
          </a:xfrm>
          <a:prstGeom prst="homePlate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0"/>
          </a:gradFill>
          <a:ln w="25400">
            <a:solidFill>
              <a:schemeClr val="bg1"/>
            </a:solidFill>
          </a:ln>
          <a:effectLst>
            <a:outerShdw blurRad="342900" dist="177800" dir="36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b="1">
                <a:solidFill>
                  <a:schemeClr val="bg1"/>
                </a:solidFill>
                <a:cs typeface="+mn-ea"/>
                <a:sym typeface="+mn-lt"/>
              </a:rPr>
              <a:t>彈性篩選</a:t>
            </a:r>
            <a:endParaRPr lang="en-US" altLang="zh-TW" sz="24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39370505-0CB7-47B9-9EAD-E1346F0099BB}"/>
              </a:ext>
            </a:extLst>
          </p:cNvPr>
          <p:cNvSpPr/>
          <p:nvPr/>
        </p:nvSpPr>
        <p:spPr>
          <a:xfrm>
            <a:off x="451435" y="2435625"/>
            <a:ext cx="2725654" cy="3899896"/>
          </a:xfrm>
          <a:prstGeom prst="roundRect">
            <a:avLst>
              <a:gd name="adj" fmla="val 6466"/>
            </a:avLst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5400000" scaled="0"/>
          </a:gra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altLang="zh-TW" sz="2000">
              <a:solidFill>
                <a:srgbClr val="313C72"/>
              </a:solidFill>
              <a:cs typeface="+mn-ea"/>
              <a:sym typeface="+mn-lt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A68F5040-57D1-4E40-AD99-2BBA651327BD}"/>
              </a:ext>
            </a:extLst>
          </p:cNvPr>
          <p:cNvSpPr/>
          <p:nvPr/>
        </p:nvSpPr>
        <p:spPr>
          <a:xfrm>
            <a:off x="451435" y="5415877"/>
            <a:ext cx="2725654" cy="1052417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5400000" scaled="0"/>
          </a:gradFill>
          <a:ln>
            <a:noFill/>
          </a:ln>
          <a:effectLst>
            <a:outerShdw blurRad="342900" dist="177800" dir="36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en-US" b="1">
                <a:solidFill>
                  <a:schemeClr val="bg1"/>
                </a:solidFill>
                <a:cs typeface="+mn-ea"/>
                <a:sym typeface="+mn-lt"/>
              </a:rPr>
              <a:t>顯示搜尋結果中所擁有的中繼資料條件</a:t>
            </a:r>
            <a:endParaRPr lang="en-US" altLang="zh-TW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6" name="箭號: 五邊形 35">
            <a:extLst>
              <a:ext uri="{FF2B5EF4-FFF2-40B4-BE49-F238E27FC236}">
                <a16:creationId xmlns:a16="http://schemas.microsoft.com/office/drawing/2014/main" id="{D856ADDE-5BC3-4A4D-98ED-9C692EB19A48}"/>
              </a:ext>
            </a:extLst>
          </p:cNvPr>
          <p:cNvSpPr/>
          <p:nvPr/>
        </p:nvSpPr>
        <p:spPr>
          <a:xfrm>
            <a:off x="439699" y="1858140"/>
            <a:ext cx="3064348" cy="682889"/>
          </a:xfrm>
          <a:prstGeom prst="homePlate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0"/>
          </a:gradFill>
          <a:ln w="25400">
            <a:solidFill>
              <a:schemeClr val="bg1"/>
            </a:solidFill>
          </a:ln>
          <a:effectLst>
            <a:outerShdw blurRad="342900" dist="177800" dir="36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>
                <a:solidFill>
                  <a:srgbClr val="FFC000"/>
                </a:solidFill>
                <a:cs typeface="+mn-ea"/>
                <a:sym typeface="+mn-lt"/>
              </a:rPr>
              <a:t>35+ </a:t>
            </a: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>
                <a:solidFill>
                  <a:schemeClr val="bg1"/>
                </a:solidFill>
                <a:cs typeface="+mn-ea"/>
                <a:sym typeface="+mn-lt"/>
              </a:rPr>
              <a:t>篩選條件</a:t>
            </a:r>
            <a:endParaRPr lang="en-US" altLang="zh-TW" sz="2200" b="1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9ED8678-ADA3-48A7-B526-9F8B571D33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966" t="31936" r="570" b="6551"/>
          <a:stretch/>
        </p:blipFill>
        <p:spPr>
          <a:xfrm>
            <a:off x="605043" y="2574737"/>
            <a:ext cx="2415744" cy="283692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28B8C1E-E3D1-40DA-A645-F648E09E76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245" t="42364" r="2177" b="2274"/>
          <a:stretch/>
        </p:blipFill>
        <p:spPr>
          <a:xfrm>
            <a:off x="6291459" y="2570960"/>
            <a:ext cx="2461701" cy="277969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DDD962E-A795-4B85-8FDC-ECE967C6B3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058" t="15539" r="21913" b="8888"/>
          <a:stretch/>
        </p:blipFill>
        <p:spPr>
          <a:xfrm>
            <a:off x="9079269" y="2614769"/>
            <a:ext cx="2558763" cy="2651066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207934C6-10D4-412C-9F81-E6EBF53990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966" t="31936" r="570" b="6551"/>
          <a:stretch/>
        </p:blipFill>
        <p:spPr>
          <a:xfrm>
            <a:off x="3387661" y="2574737"/>
            <a:ext cx="2415744" cy="283692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矩形 51">
            <a:extLst>
              <a:ext uri="{FF2B5EF4-FFF2-40B4-BE49-F238E27FC236}">
                <a16:creationId xmlns:a16="http://schemas.microsoft.com/office/drawing/2014/main" id="{ADBC2770-F1C0-4F47-B9BF-123456DC9DE3}"/>
              </a:ext>
            </a:extLst>
          </p:cNvPr>
          <p:cNvSpPr/>
          <p:nvPr/>
        </p:nvSpPr>
        <p:spPr>
          <a:xfrm>
            <a:off x="8992249" y="5415877"/>
            <a:ext cx="2725654" cy="1052417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5400000" scaled="0"/>
          </a:gradFill>
          <a:ln>
            <a:noFill/>
          </a:ln>
          <a:effectLst>
            <a:outerShdw blurRad="342900" dist="177800" dir="36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en-US" b="1">
                <a:solidFill>
                  <a:schemeClr val="bg1"/>
                </a:solidFill>
                <a:cs typeface="+mn-ea"/>
                <a:sym typeface="+mn-lt"/>
              </a:rPr>
              <a:t>依喜好調整篩選器之排序與開關</a:t>
            </a:r>
            <a:endParaRPr lang="en-US" altLang="zh-TW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B245CEF1-D717-4FBC-9A9B-03E84B94A637}"/>
              </a:ext>
            </a:extLst>
          </p:cNvPr>
          <p:cNvSpPr/>
          <p:nvPr/>
        </p:nvSpPr>
        <p:spPr>
          <a:xfrm>
            <a:off x="6145311" y="5415877"/>
            <a:ext cx="2725654" cy="1052417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5400000" scaled="0"/>
          </a:gradFill>
          <a:ln>
            <a:noFill/>
          </a:ln>
          <a:effectLst>
            <a:outerShdw blurRad="342900" dist="177800" dir="36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>
                <a:solidFill>
                  <a:srgbClr val="FFFF00"/>
                </a:solidFill>
                <a:cs typeface="+mn-ea"/>
                <a:sym typeface="+mn-lt"/>
              </a:rPr>
              <a:t>搜尋條件</a:t>
            </a:r>
            <a:endParaRPr lang="en-US" altLang="zh-TW" b="1">
              <a:solidFill>
                <a:srgbClr val="FFFF00"/>
              </a:solidFill>
              <a:cs typeface="+mn-ea"/>
              <a:sym typeface="+mn-l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>
                <a:solidFill>
                  <a:schemeClr val="bg1"/>
                </a:solidFill>
                <a:cs typeface="+mn-ea"/>
                <a:sym typeface="+mn-lt"/>
              </a:rPr>
              <a:t>快速指定所需條件</a:t>
            </a:r>
            <a:endParaRPr lang="en-US" altLang="zh-TW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C45BD368-4449-44E3-B95D-2CDB1E77E111}"/>
              </a:ext>
            </a:extLst>
          </p:cNvPr>
          <p:cNvSpPr/>
          <p:nvPr/>
        </p:nvSpPr>
        <p:spPr>
          <a:xfrm>
            <a:off x="3298373" y="5415877"/>
            <a:ext cx="2725654" cy="1052417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5400000" scaled="0"/>
          </a:gradFill>
          <a:ln>
            <a:noFill/>
          </a:ln>
          <a:effectLst>
            <a:outerShdw blurRad="342900" dist="177800" dir="36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>
                <a:solidFill>
                  <a:srgbClr val="FFFF00"/>
                </a:solidFill>
                <a:cs typeface="+mn-ea"/>
                <a:sym typeface="+mn-lt"/>
              </a:rPr>
              <a:t>包含 </a:t>
            </a:r>
            <a:r>
              <a:rPr lang="en-US" altLang="zh-TW" b="1">
                <a:solidFill>
                  <a:srgbClr val="FFFF00"/>
                </a:solidFill>
                <a:cs typeface="+mn-ea"/>
                <a:sym typeface="+mn-lt"/>
              </a:rPr>
              <a:t>/ </a:t>
            </a:r>
            <a:r>
              <a:rPr lang="zh-TW" altLang="en-US" b="1">
                <a:solidFill>
                  <a:srgbClr val="FFFF00"/>
                </a:solidFill>
                <a:cs typeface="+mn-ea"/>
                <a:sym typeface="+mn-lt"/>
              </a:rPr>
              <a:t>排除</a:t>
            </a:r>
            <a:endParaRPr lang="en-US" altLang="zh-TW" b="1">
              <a:solidFill>
                <a:srgbClr val="FFFF00"/>
              </a:solidFill>
              <a:cs typeface="+mn-ea"/>
              <a:sym typeface="+mn-lt"/>
            </a:endParaRPr>
          </a:p>
          <a:p>
            <a:pPr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>
                <a:solidFill>
                  <a:schemeClr val="bg1"/>
                </a:solidFill>
                <a:cs typeface="+mn-ea"/>
                <a:sym typeface="+mn-lt"/>
              </a:rPr>
              <a:t>隨意搭配切換</a:t>
            </a:r>
            <a:endParaRPr lang="en-US" altLang="zh-TW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0" name="Rectangle 13">
            <a:extLst>
              <a:ext uri="{FF2B5EF4-FFF2-40B4-BE49-F238E27FC236}">
                <a16:creationId xmlns:a16="http://schemas.microsoft.com/office/drawing/2014/main" id="{059D0615-CE52-4205-91FC-6654592CBB86}"/>
              </a:ext>
            </a:extLst>
          </p:cNvPr>
          <p:cNvSpPr/>
          <p:nvPr/>
        </p:nvSpPr>
        <p:spPr>
          <a:xfrm>
            <a:off x="3387661" y="2791241"/>
            <a:ext cx="2415744" cy="304029"/>
          </a:xfrm>
          <a:prstGeom prst="rect">
            <a:avLst/>
          </a:prstGeom>
          <a:solidFill>
            <a:srgbClr val="FFC000">
              <a:alpha val="20000"/>
            </a:srgbClr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61" name="Rectangle 13">
            <a:extLst>
              <a:ext uri="{FF2B5EF4-FFF2-40B4-BE49-F238E27FC236}">
                <a16:creationId xmlns:a16="http://schemas.microsoft.com/office/drawing/2014/main" id="{A0AAA263-B62B-4911-9603-17AA630A5B3C}"/>
              </a:ext>
            </a:extLst>
          </p:cNvPr>
          <p:cNvSpPr/>
          <p:nvPr/>
        </p:nvSpPr>
        <p:spPr>
          <a:xfrm>
            <a:off x="6279970" y="2892792"/>
            <a:ext cx="2461284" cy="1396751"/>
          </a:xfrm>
          <a:prstGeom prst="rect">
            <a:avLst/>
          </a:prstGeom>
          <a:solidFill>
            <a:srgbClr val="FFC000">
              <a:alpha val="20000"/>
            </a:srgbClr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62" name="Rectangle 13">
            <a:extLst>
              <a:ext uri="{FF2B5EF4-FFF2-40B4-BE49-F238E27FC236}">
                <a16:creationId xmlns:a16="http://schemas.microsoft.com/office/drawing/2014/main" id="{7B4A2A6B-8318-452B-BADF-D7F3ADBD20DC}"/>
              </a:ext>
            </a:extLst>
          </p:cNvPr>
          <p:cNvSpPr/>
          <p:nvPr/>
        </p:nvSpPr>
        <p:spPr>
          <a:xfrm>
            <a:off x="10090299" y="3051026"/>
            <a:ext cx="1518082" cy="2187834"/>
          </a:xfrm>
          <a:prstGeom prst="rect">
            <a:avLst/>
          </a:prstGeom>
          <a:solidFill>
            <a:srgbClr val="FFC000">
              <a:alpha val="20000"/>
            </a:srgbClr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6827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0ED00BD7-7EEB-4E13-B120-6E937DF4EB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83" t="10108" r="1453" b="1496"/>
          <a:stretch/>
        </p:blipFill>
        <p:spPr>
          <a:xfrm>
            <a:off x="2164094" y="1735365"/>
            <a:ext cx="7815215" cy="4933751"/>
          </a:xfrm>
          <a:prstGeom prst="roundRect">
            <a:avLst>
              <a:gd name="adj" fmla="val 262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342900" dist="177800" dir="36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417BCE-0AD7-344D-9291-8A054DE8A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500">
                <a:latin typeface="+mn-lt"/>
                <a:ea typeface="+mn-ea"/>
                <a:cs typeface="+mn-ea"/>
                <a:sym typeface="+mn-lt"/>
              </a:rPr>
              <a:t>以</a:t>
            </a:r>
            <a:r>
              <a:rPr lang="zh-TW" altLang="en-US" sz="4500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索引摘要</a:t>
            </a:r>
            <a:r>
              <a:rPr lang="zh-TW" altLang="en-US" sz="4500">
                <a:latin typeface="+mn-lt"/>
                <a:ea typeface="+mn-ea"/>
                <a:cs typeface="+mn-ea"/>
                <a:sym typeface="+mn-lt"/>
              </a:rPr>
              <a:t>探索 </a:t>
            </a:r>
            <a:r>
              <a:rPr lang="en-US" altLang="zh-TW" sz="4500">
                <a:latin typeface="+mn-lt"/>
                <a:ea typeface="+mn-ea"/>
                <a:cs typeface="+mn-ea"/>
                <a:sym typeface="+mn-lt"/>
              </a:rPr>
              <a:t>PC </a:t>
            </a:r>
            <a:r>
              <a:rPr lang="zh-TW" altLang="en-US" sz="4500">
                <a:latin typeface="+mn-lt"/>
                <a:ea typeface="+mn-ea"/>
                <a:cs typeface="+mn-ea"/>
                <a:sym typeface="+mn-lt"/>
              </a:rPr>
              <a:t>檔案</a:t>
            </a:r>
            <a:endParaRPr lang="en-US" sz="4500" b="1">
              <a:solidFill>
                <a:srgbClr val="FFC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80B7087-3A9D-433C-A4D8-F74919280371}"/>
              </a:ext>
            </a:extLst>
          </p:cNvPr>
          <p:cNvSpPr/>
          <p:nvPr/>
        </p:nvSpPr>
        <p:spPr>
          <a:xfrm>
            <a:off x="0" y="-1"/>
            <a:ext cx="736979" cy="1542195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chemeClr val="bg1">
                  <a:alpha val="0"/>
                </a:schemeClr>
              </a:gs>
              <a:gs pos="50000">
                <a:srgbClr val="00B0F0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3B1351C7-4676-4DD6-A35A-87858F20997A}"/>
              </a:ext>
            </a:extLst>
          </p:cNvPr>
          <p:cNvSpPr txBox="1"/>
          <p:nvPr/>
        </p:nvSpPr>
        <p:spPr>
          <a:xfrm>
            <a:off x="0" y="194205"/>
            <a:ext cx="736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5</a:t>
            </a:r>
            <a:endParaRPr lang="en-TW" sz="6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81210008-599C-4BF5-922A-39750D1A58F9}"/>
              </a:ext>
            </a:extLst>
          </p:cNvPr>
          <p:cNvSpPr/>
          <p:nvPr/>
        </p:nvSpPr>
        <p:spPr>
          <a:xfrm>
            <a:off x="838200" y="3916239"/>
            <a:ext cx="2384316" cy="796438"/>
          </a:xfrm>
          <a:prstGeom prst="roundRect">
            <a:avLst>
              <a:gd name="adj" fmla="val 11883"/>
            </a:avLst>
          </a:prstGeom>
          <a:gradFill>
            <a:gsLst>
              <a:gs pos="0">
                <a:schemeClr val="bg1"/>
              </a:gs>
              <a:gs pos="100000">
                <a:srgbClr val="00B0F0"/>
              </a:gs>
            </a:gsLst>
            <a:lin ang="5400000" scaled="0"/>
          </a:gradFill>
          <a:ln w="254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1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檢視 </a:t>
            </a:r>
            <a:r>
              <a:rPr lang="en-US" altLang="zh-TW" sz="21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PC </a:t>
            </a:r>
            <a:r>
              <a:rPr lang="zh-TW" altLang="en-US" sz="21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中的檔案類型分布</a:t>
            </a:r>
            <a:endParaRPr lang="en-US" altLang="zh-TW" sz="210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17" name="接點: 肘形 16">
            <a:extLst>
              <a:ext uri="{FF2B5EF4-FFF2-40B4-BE49-F238E27FC236}">
                <a16:creationId xmlns:a16="http://schemas.microsoft.com/office/drawing/2014/main" id="{1A0ADC84-F364-4D48-AB28-1F89F4EA802C}"/>
              </a:ext>
            </a:extLst>
          </p:cNvPr>
          <p:cNvCxnSpPr>
            <a:cxnSpLocks/>
            <a:stCxn id="14" idx="0"/>
          </p:cNvCxnSpPr>
          <p:nvPr/>
        </p:nvCxnSpPr>
        <p:spPr>
          <a:xfrm rot="5400000" flipH="1" flipV="1">
            <a:off x="2641127" y="2973012"/>
            <a:ext cx="332458" cy="1553996"/>
          </a:xfrm>
          <a:prstGeom prst="bentConnector2">
            <a:avLst/>
          </a:prstGeom>
          <a:ln w="25400">
            <a:solidFill>
              <a:srgbClr val="00B0F0"/>
            </a:solidFill>
            <a:tailEnd type="triangl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4A2D0BE3-9CB9-4653-934A-38474D006925}"/>
              </a:ext>
            </a:extLst>
          </p:cNvPr>
          <p:cNvSpPr/>
          <p:nvPr/>
        </p:nvSpPr>
        <p:spPr>
          <a:xfrm>
            <a:off x="8682532" y="3698082"/>
            <a:ext cx="2493468" cy="796439"/>
          </a:xfrm>
          <a:prstGeom prst="roundRect">
            <a:avLst>
              <a:gd name="adj" fmla="val 10289"/>
            </a:avLst>
          </a:prstGeom>
          <a:gradFill>
            <a:gsLst>
              <a:gs pos="0">
                <a:schemeClr val="bg1"/>
              </a:gs>
              <a:gs pos="100000">
                <a:srgbClr val="00B0F0"/>
              </a:gs>
            </a:gsLst>
            <a:lin ang="5400000" scaled="0"/>
          </a:gradFill>
          <a:ln w="254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1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點選標記進行搜尋</a:t>
            </a:r>
            <a:endParaRPr lang="en-US" altLang="zh-TW" sz="210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22" name="接點: 肘形 21">
            <a:extLst>
              <a:ext uri="{FF2B5EF4-FFF2-40B4-BE49-F238E27FC236}">
                <a16:creationId xmlns:a16="http://schemas.microsoft.com/office/drawing/2014/main" id="{8CBD3693-BD84-46DF-B4B1-868960808CC6}"/>
              </a:ext>
            </a:extLst>
          </p:cNvPr>
          <p:cNvCxnSpPr>
            <a:cxnSpLocks/>
            <a:stCxn id="21" idx="2"/>
          </p:cNvCxnSpPr>
          <p:nvPr/>
        </p:nvCxnSpPr>
        <p:spPr>
          <a:xfrm rot="5400000">
            <a:off x="8430842" y="3676833"/>
            <a:ext cx="680737" cy="2316112"/>
          </a:xfrm>
          <a:prstGeom prst="bentConnector2">
            <a:avLst/>
          </a:prstGeom>
          <a:ln w="25400">
            <a:solidFill>
              <a:srgbClr val="00B0F0"/>
            </a:solidFill>
            <a:tailEnd type="triangl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2355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C25DD88E-5FA3-4B8E-9499-3F06F2D988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42" t="4521" r="6875" b="9325"/>
          <a:stretch/>
        </p:blipFill>
        <p:spPr>
          <a:xfrm>
            <a:off x="492591" y="1728737"/>
            <a:ext cx="8021069" cy="4881934"/>
          </a:xfrm>
          <a:prstGeom prst="roundRect">
            <a:avLst>
              <a:gd name="adj" fmla="val 262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342900" dist="177800" dir="36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4633FE5-2241-4BAA-B9B4-3F349B38C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500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AI</a:t>
            </a:r>
            <a:r>
              <a:rPr lang="zh-TW" altLang="en-US" sz="4500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 圖片辨識</a:t>
            </a:r>
            <a:r>
              <a:rPr lang="zh-TW" altLang="en-US" sz="4500">
                <a:latin typeface="+mn-lt"/>
                <a:ea typeface="+mn-ea"/>
                <a:cs typeface="+mn-ea"/>
                <a:sym typeface="+mn-lt"/>
              </a:rPr>
              <a:t>，搜尋圖片的內容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AC68153-4CE7-4A59-AF0E-E339D0723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8321" y="4928851"/>
            <a:ext cx="3011088" cy="1996881"/>
          </a:xfrm>
        </p:spPr>
        <p:txBody>
          <a:bodyPr>
            <a:normAutofit/>
          </a:bodyPr>
          <a:lstStyle/>
          <a:p>
            <a:pPr marL="0" indent="0">
              <a:lnSpc>
                <a:spcPts val="2500"/>
              </a:lnSpc>
              <a:buNone/>
            </a:pPr>
            <a:r>
              <a:rPr lang="zh-TW" altLang="en-US" sz="1750">
                <a:latin typeface="+mn-lt"/>
                <a:cs typeface="+mn-ea"/>
                <a:sym typeface="+mn-lt"/>
              </a:rPr>
              <a:t>透過 </a:t>
            </a:r>
            <a:r>
              <a:rPr lang="en-US" altLang="zh-TW" sz="1750">
                <a:latin typeface="+mn-lt"/>
                <a:cs typeface="+mn-ea"/>
                <a:sym typeface="+mn-lt"/>
              </a:rPr>
              <a:t>AI </a:t>
            </a:r>
            <a:r>
              <a:rPr lang="zh-TW" altLang="en-US" sz="1750">
                <a:latin typeface="+mn-lt"/>
                <a:cs typeface="+mn-ea"/>
                <a:sym typeface="+mn-lt"/>
              </a:rPr>
              <a:t>自動辨識，你可以瀏覽各個類別中的照片，或是縮小搜尋範圍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74A106D-D101-4D83-A992-C73CA062D71E}"/>
              </a:ext>
            </a:extLst>
          </p:cNvPr>
          <p:cNvSpPr/>
          <p:nvPr/>
        </p:nvSpPr>
        <p:spPr>
          <a:xfrm>
            <a:off x="0" y="-1"/>
            <a:ext cx="736979" cy="1542195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chemeClr val="bg1">
                  <a:alpha val="0"/>
                </a:schemeClr>
              </a:gs>
              <a:gs pos="50000">
                <a:srgbClr val="00B0F0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07B10C2B-6976-49D3-89B1-E8329B127BDB}"/>
              </a:ext>
            </a:extLst>
          </p:cNvPr>
          <p:cNvSpPr txBox="1"/>
          <p:nvPr/>
        </p:nvSpPr>
        <p:spPr>
          <a:xfrm>
            <a:off x="0" y="211137"/>
            <a:ext cx="736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6</a:t>
            </a:r>
            <a:endParaRPr lang="en-TW" sz="6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101D28DD-56C6-4EC7-9BEB-6205F44C6A2E}"/>
              </a:ext>
            </a:extLst>
          </p:cNvPr>
          <p:cNvSpPr/>
          <p:nvPr/>
        </p:nvSpPr>
        <p:spPr>
          <a:xfrm>
            <a:off x="9121644" y="2757981"/>
            <a:ext cx="2240622" cy="441789"/>
          </a:xfrm>
          <a:prstGeom prst="roundRect">
            <a:avLst>
              <a:gd name="adj" fmla="val 19542"/>
            </a:avLst>
          </a:prstGeom>
          <a:gradFill>
            <a:gsLst>
              <a:gs pos="0">
                <a:schemeClr val="bg1"/>
              </a:gs>
              <a:gs pos="100000">
                <a:srgbClr val="00B0F0"/>
              </a:gs>
            </a:gsLst>
            <a:lin ang="5400000" scaled="0"/>
          </a:gradFill>
          <a:ln w="254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16 </a:t>
            </a:r>
            <a:r>
              <a:rPr lang="zh-TW" altLang="en-US" sz="20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個類別</a:t>
            </a:r>
            <a:endParaRPr lang="en-US" altLang="zh-TW" sz="200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09F0D080-4E43-4AC8-A0ED-DC2FCB8917EA}"/>
              </a:ext>
            </a:extLst>
          </p:cNvPr>
          <p:cNvSpPr/>
          <p:nvPr/>
        </p:nvSpPr>
        <p:spPr>
          <a:xfrm>
            <a:off x="9113177" y="3837400"/>
            <a:ext cx="2249089" cy="683229"/>
          </a:xfrm>
          <a:prstGeom prst="roundRect">
            <a:avLst>
              <a:gd name="adj" fmla="val 11091"/>
            </a:avLst>
          </a:prstGeom>
          <a:gradFill>
            <a:gsLst>
              <a:gs pos="0">
                <a:schemeClr val="bg1"/>
              </a:gs>
              <a:gs pos="100000">
                <a:srgbClr val="00B0F0"/>
              </a:gs>
            </a:gsLst>
            <a:lin ang="5400000" scaled="0"/>
          </a:gradFill>
          <a:ln w="254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sz="20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能辨識出超過 </a:t>
            </a:r>
            <a:r>
              <a:rPr lang="en-US" altLang="zh-TW" sz="20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400 </a:t>
            </a:r>
            <a:r>
              <a:rPr lang="zh-TW" altLang="en-US" sz="20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種物件</a:t>
            </a:r>
            <a:endParaRPr lang="en-US" altLang="zh-TW" sz="200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B5ED4D30-92A2-407B-907F-495E33F04C8E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8305800" y="2978876"/>
            <a:ext cx="815844" cy="0"/>
          </a:xfrm>
          <a:prstGeom prst="straightConnector1">
            <a:avLst/>
          </a:prstGeom>
          <a:ln w="25400">
            <a:solidFill>
              <a:srgbClr val="00B0F0"/>
            </a:solidFill>
            <a:tailEnd type="triangl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4B9E7758-9FC0-4069-9497-50585A7374ED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7592603" y="4179015"/>
            <a:ext cx="1520574" cy="16089"/>
          </a:xfrm>
          <a:prstGeom prst="straightConnector1">
            <a:avLst/>
          </a:prstGeom>
          <a:ln w="25400">
            <a:solidFill>
              <a:srgbClr val="00B0F0"/>
            </a:solidFill>
            <a:tailEnd type="triangl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7479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940D4F-EF60-F943-9FFB-391F4A7B5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6" y="1926229"/>
            <a:ext cx="6483350" cy="2620371"/>
          </a:xfrm>
        </p:spPr>
        <p:txBody>
          <a:bodyPr/>
          <a:lstStyle/>
          <a:p>
            <a:pPr>
              <a:lnSpc>
                <a:spcPts val="5800"/>
              </a:lnSpc>
            </a:pP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檔案預覽及</a:t>
            </a:r>
            <a:br>
              <a:rPr lang="en-US" altLang="zh-TW">
                <a:latin typeface="+mn-lt"/>
                <a:ea typeface="+mn-ea"/>
                <a:cs typeface="+mn-ea"/>
                <a:sym typeface="+mn-lt"/>
              </a:rPr>
            </a:b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整合工作流程</a:t>
            </a:r>
            <a:endParaRPr lang="en-TW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92988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圖形 56">
            <a:extLst>
              <a:ext uri="{FF2B5EF4-FFF2-40B4-BE49-F238E27FC236}">
                <a16:creationId xmlns:a16="http://schemas.microsoft.com/office/drawing/2014/main" id="{5E50E7DB-65CB-4EA0-9BFA-3EA6579D9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7301" y="5759265"/>
            <a:ext cx="956856" cy="815407"/>
          </a:xfrm>
          <a:prstGeom prst="rect">
            <a:avLst/>
          </a:prstGeom>
        </p:spPr>
      </p:pic>
      <p:pic>
        <p:nvPicPr>
          <p:cNvPr id="56" name="圖形 55">
            <a:extLst>
              <a:ext uri="{FF2B5EF4-FFF2-40B4-BE49-F238E27FC236}">
                <a16:creationId xmlns:a16="http://schemas.microsoft.com/office/drawing/2014/main" id="{93C79FEA-FEA7-4474-BBAF-DAEF80E29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7301" y="4757230"/>
            <a:ext cx="956856" cy="815407"/>
          </a:xfrm>
          <a:prstGeom prst="rect">
            <a:avLst/>
          </a:prstGeom>
        </p:spPr>
      </p:pic>
      <p:pic>
        <p:nvPicPr>
          <p:cNvPr id="55" name="圖形 54">
            <a:extLst>
              <a:ext uri="{FF2B5EF4-FFF2-40B4-BE49-F238E27FC236}">
                <a16:creationId xmlns:a16="http://schemas.microsoft.com/office/drawing/2014/main" id="{531B20D5-9717-4529-8FF7-1805234CA3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7301" y="3758458"/>
            <a:ext cx="956856" cy="815407"/>
          </a:xfrm>
          <a:prstGeom prst="rect">
            <a:avLst/>
          </a:prstGeom>
        </p:spPr>
      </p:pic>
      <p:pic>
        <p:nvPicPr>
          <p:cNvPr id="54" name="圖形 53">
            <a:extLst>
              <a:ext uri="{FF2B5EF4-FFF2-40B4-BE49-F238E27FC236}">
                <a16:creationId xmlns:a16="http://schemas.microsoft.com/office/drawing/2014/main" id="{C6A7D13F-2854-4CA2-A38B-E772C2C7C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7301" y="2763113"/>
            <a:ext cx="956856" cy="8154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8B7B1B-6952-CC43-B8AF-1EF9B58B6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依你所望預覽或開啟檔案</a:t>
            </a:r>
            <a:endParaRPr lang="en-TW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19C7A415-B911-4E57-A70B-E793E909F16C}"/>
              </a:ext>
            </a:extLst>
          </p:cNvPr>
          <p:cNvSpPr txBox="1"/>
          <p:nvPr/>
        </p:nvSpPr>
        <p:spPr>
          <a:xfrm>
            <a:off x="2606716" y="2804163"/>
            <a:ext cx="86898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>
                <a:solidFill>
                  <a:srgbClr val="588838"/>
                </a:solidFill>
                <a:cs typeface="+mn-ea"/>
                <a:sym typeface="+mn-lt"/>
              </a:rPr>
              <a:t>時間軸模式瀏覽圖片</a:t>
            </a:r>
            <a:endParaRPr lang="en-TW" altLang="zh-TW" sz="2400" b="1">
              <a:solidFill>
                <a:srgbClr val="588838"/>
              </a:solidFill>
              <a:cs typeface="+mn-ea"/>
              <a:sym typeface="+mn-lt"/>
            </a:endParaRPr>
          </a:p>
          <a:p>
            <a:r>
              <a:rPr lang="zh-TW" altLang="en-US" sz="2000">
                <a:cs typeface="+mn-ea"/>
                <a:sym typeface="+mn-lt"/>
              </a:rPr>
              <a:t>依時間瀏覽並以拍攝日期快速找到照片</a:t>
            </a:r>
            <a:endParaRPr lang="en-TW" altLang="zh-TW" sz="2000">
              <a:cs typeface="+mn-ea"/>
              <a:sym typeface="+mn-lt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BDED307-FA16-45B2-A0C4-ED35CB025A0F}"/>
              </a:ext>
            </a:extLst>
          </p:cNvPr>
          <p:cNvSpPr txBox="1"/>
          <p:nvPr/>
        </p:nvSpPr>
        <p:spPr>
          <a:xfrm>
            <a:off x="1649862" y="2857497"/>
            <a:ext cx="66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>
                <a:solidFill>
                  <a:schemeClr val="bg1"/>
                </a:solidFill>
                <a:cs typeface="+mn-ea"/>
                <a:sym typeface="+mn-lt"/>
              </a:rPr>
              <a:t>2</a:t>
            </a:r>
            <a:endParaRPr lang="zh-TW" altLang="en-US" sz="36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DF7CD19A-6321-42A4-A2ED-480769F4D14C}"/>
              </a:ext>
            </a:extLst>
          </p:cNvPr>
          <p:cNvSpPr txBox="1"/>
          <p:nvPr/>
        </p:nvSpPr>
        <p:spPr>
          <a:xfrm>
            <a:off x="2606716" y="3799509"/>
            <a:ext cx="86898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>
                <a:solidFill>
                  <a:srgbClr val="588838"/>
                </a:solidFill>
                <a:cs typeface="+mn-ea"/>
                <a:sym typeface="+mn-lt"/>
              </a:rPr>
              <a:t>即時預覽</a:t>
            </a:r>
            <a:endParaRPr lang="en-TW" altLang="zh-TW" sz="2400" b="1">
              <a:solidFill>
                <a:srgbClr val="588838"/>
              </a:solidFill>
              <a:cs typeface="+mn-ea"/>
              <a:sym typeface="+mn-lt"/>
            </a:endParaRPr>
          </a:p>
          <a:p>
            <a:r>
              <a:rPr lang="zh-TW" altLang="en-US" sz="2000">
                <a:cs typeface="+mn-ea"/>
                <a:sym typeface="+mn-lt"/>
              </a:rPr>
              <a:t>支援預覽多媒體檔案、文件及郵件</a:t>
            </a:r>
            <a:endParaRPr lang="en-TW" altLang="zh-TW" sz="2000">
              <a:cs typeface="+mn-ea"/>
              <a:sym typeface="+mn-lt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E82ED36F-F3D3-4DBC-84D7-F1122787E415}"/>
              </a:ext>
            </a:extLst>
          </p:cNvPr>
          <p:cNvSpPr txBox="1"/>
          <p:nvPr/>
        </p:nvSpPr>
        <p:spPr>
          <a:xfrm>
            <a:off x="1649862" y="3852843"/>
            <a:ext cx="66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>
                <a:solidFill>
                  <a:schemeClr val="bg1"/>
                </a:solidFill>
                <a:cs typeface="+mn-ea"/>
                <a:sym typeface="+mn-lt"/>
              </a:rPr>
              <a:t>3</a:t>
            </a:r>
            <a:endParaRPr lang="zh-TW" altLang="en-US" sz="36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7" name="TextBox 18">
            <a:extLst>
              <a:ext uri="{FF2B5EF4-FFF2-40B4-BE49-F238E27FC236}">
                <a16:creationId xmlns:a16="http://schemas.microsoft.com/office/drawing/2014/main" id="{3F9188D1-085B-4CF7-BE14-D0CBD1E2334F}"/>
              </a:ext>
            </a:extLst>
          </p:cNvPr>
          <p:cNvSpPr txBox="1"/>
          <p:nvPr/>
        </p:nvSpPr>
        <p:spPr>
          <a:xfrm>
            <a:off x="2606716" y="4798280"/>
            <a:ext cx="86898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>
                <a:solidFill>
                  <a:srgbClr val="588838"/>
                </a:solidFill>
                <a:cs typeface="+mn-ea"/>
                <a:sym typeface="+mn-lt"/>
              </a:rPr>
              <a:t>以</a:t>
            </a:r>
            <a:r>
              <a:rPr lang="en-TW" altLang="zh-TW" sz="2400" b="1">
                <a:solidFill>
                  <a:srgbClr val="588838"/>
                </a:solidFill>
                <a:cs typeface="+mn-ea"/>
                <a:sym typeface="+mn-lt"/>
              </a:rPr>
              <a:t> Windows </a:t>
            </a:r>
            <a:r>
              <a:rPr lang="zh-TW" altLang="en-US" sz="2400" b="1">
                <a:solidFill>
                  <a:srgbClr val="588838"/>
                </a:solidFill>
                <a:cs typeface="+mn-ea"/>
                <a:sym typeface="+mn-lt"/>
              </a:rPr>
              <a:t>應用程式開啟檔案</a:t>
            </a:r>
            <a:endParaRPr lang="en-TW" altLang="zh-TW" sz="2400" b="1">
              <a:solidFill>
                <a:srgbClr val="588838"/>
              </a:solidFill>
              <a:cs typeface="+mn-ea"/>
              <a:sym typeface="+mn-lt"/>
            </a:endParaRPr>
          </a:p>
          <a:p>
            <a:r>
              <a:rPr lang="zh-TW" altLang="en-US" sz="2000">
                <a:cs typeface="+mn-ea"/>
                <a:sym typeface="+mn-lt"/>
              </a:rPr>
              <a:t>使用 </a:t>
            </a:r>
            <a:r>
              <a:rPr lang="en-US" altLang="zh-TW" sz="2000">
                <a:cs typeface="+mn-ea"/>
                <a:sym typeface="+mn-lt"/>
              </a:rPr>
              <a:t>Windows </a:t>
            </a:r>
            <a:r>
              <a:rPr lang="zh-TW" altLang="en-US" sz="2000">
                <a:cs typeface="+mn-ea"/>
                <a:sym typeface="+mn-lt"/>
              </a:rPr>
              <a:t>檔案總管或應用程式開啟檔案</a:t>
            </a:r>
            <a:endParaRPr lang="en-TW" altLang="zh-TW" sz="2000">
              <a:cs typeface="+mn-ea"/>
              <a:sym typeface="+mn-lt"/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4F41E6B6-7CA4-41D9-A221-E50ED3AD20B7}"/>
              </a:ext>
            </a:extLst>
          </p:cNvPr>
          <p:cNvSpPr txBox="1"/>
          <p:nvPr/>
        </p:nvSpPr>
        <p:spPr>
          <a:xfrm>
            <a:off x="1649862" y="4851614"/>
            <a:ext cx="66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>
                <a:solidFill>
                  <a:schemeClr val="bg1"/>
                </a:solidFill>
                <a:cs typeface="+mn-ea"/>
                <a:sym typeface="+mn-lt"/>
              </a:rPr>
              <a:t>4</a:t>
            </a:r>
            <a:endParaRPr lang="zh-TW" altLang="en-US" sz="36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3" name="TextBox 18">
            <a:extLst>
              <a:ext uri="{FF2B5EF4-FFF2-40B4-BE49-F238E27FC236}">
                <a16:creationId xmlns:a16="http://schemas.microsoft.com/office/drawing/2014/main" id="{6106F6F4-D84A-45DD-8085-DD9DE1E2C974}"/>
              </a:ext>
            </a:extLst>
          </p:cNvPr>
          <p:cNvSpPr txBox="1"/>
          <p:nvPr/>
        </p:nvSpPr>
        <p:spPr>
          <a:xfrm>
            <a:off x="2606716" y="5800315"/>
            <a:ext cx="86898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>
                <a:solidFill>
                  <a:srgbClr val="588838"/>
                </a:solidFill>
                <a:cs typeface="+mn-ea"/>
                <a:sym typeface="+mn-lt"/>
              </a:rPr>
              <a:t>智能推薦</a:t>
            </a:r>
            <a:endParaRPr lang="en-TW" altLang="zh-TW" sz="2400" b="1">
              <a:solidFill>
                <a:srgbClr val="588838"/>
              </a:solidFill>
              <a:cs typeface="+mn-ea"/>
              <a:sym typeface="+mn-lt"/>
            </a:endParaRPr>
          </a:p>
          <a:p>
            <a:r>
              <a:rPr lang="zh-TW" altLang="en-US" sz="2000">
                <a:cs typeface="+mn-ea"/>
                <a:sym typeface="+mn-lt"/>
              </a:rPr>
              <a:t>智能推薦其他你可能感興趣的相關檔案</a:t>
            </a:r>
            <a:endParaRPr lang="en-TW" altLang="zh-TW" sz="2000">
              <a:cs typeface="+mn-ea"/>
              <a:sym typeface="+mn-lt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16424414-1757-4208-9AC6-B002BAF9F991}"/>
              </a:ext>
            </a:extLst>
          </p:cNvPr>
          <p:cNvSpPr txBox="1"/>
          <p:nvPr/>
        </p:nvSpPr>
        <p:spPr>
          <a:xfrm>
            <a:off x="1649862" y="5853649"/>
            <a:ext cx="66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>
                <a:solidFill>
                  <a:schemeClr val="bg1"/>
                </a:solidFill>
                <a:cs typeface="+mn-ea"/>
                <a:sym typeface="+mn-lt"/>
              </a:rPr>
              <a:t>5</a:t>
            </a:r>
            <a:endParaRPr lang="zh-TW" altLang="en-US" sz="3600" b="1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7" name="圖形 53">
            <a:extLst>
              <a:ext uri="{FF2B5EF4-FFF2-40B4-BE49-F238E27FC236}">
                <a16:creationId xmlns:a16="http://schemas.microsoft.com/office/drawing/2014/main" id="{D989CDD5-3CE2-3048-9821-9232492AA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7301" y="1759813"/>
            <a:ext cx="956856" cy="815407"/>
          </a:xfrm>
          <a:prstGeom prst="rect">
            <a:avLst/>
          </a:prstGeom>
        </p:spPr>
      </p:pic>
      <p:sp>
        <p:nvSpPr>
          <p:cNvPr id="18" name="TextBox 18">
            <a:extLst>
              <a:ext uri="{FF2B5EF4-FFF2-40B4-BE49-F238E27FC236}">
                <a16:creationId xmlns:a16="http://schemas.microsoft.com/office/drawing/2014/main" id="{A754E5FE-E011-D942-951A-939823C2EF33}"/>
              </a:ext>
            </a:extLst>
          </p:cNvPr>
          <p:cNvSpPr txBox="1"/>
          <p:nvPr/>
        </p:nvSpPr>
        <p:spPr>
          <a:xfrm>
            <a:off x="2606716" y="1800863"/>
            <a:ext cx="86898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>
                <a:solidFill>
                  <a:srgbClr val="588838"/>
                </a:solidFill>
                <a:cs typeface="+mn-ea"/>
                <a:sym typeface="+mn-lt"/>
              </a:rPr>
              <a:t>以關聯性排序</a:t>
            </a:r>
            <a:endParaRPr lang="en-TW" altLang="zh-TW" sz="2400" b="1">
              <a:solidFill>
                <a:srgbClr val="588838"/>
              </a:solidFill>
              <a:cs typeface="+mn-ea"/>
              <a:sym typeface="+mn-lt"/>
            </a:endParaRPr>
          </a:p>
          <a:p>
            <a:r>
              <a:rPr lang="zh-TW" altLang="en-US" sz="2000">
                <a:cs typeface="+mn-ea"/>
                <a:sym typeface="+mn-lt"/>
              </a:rPr>
              <a:t>將與搜尋條件最相關的檔案排序置頂</a:t>
            </a:r>
            <a:endParaRPr lang="en-TW" altLang="zh-TW" sz="2000">
              <a:cs typeface="+mn-ea"/>
              <a:sym typeface="+mn-lt"/>
            </a:endParaRPr>
          </a:p>
        </p:txBody>
      </p:sp>
      <p:sp>
        <p:nvSpPr>
          <p:cNvPr id="19" name="文字方塊 14">
            <a:extLst>
              <a:ext uri="{FF2B5EF4-FFF2-40B4-BE49-F238E27FC236}">
                <a16:creationId xmlns:a16="http://schemas.microsoft.com/office/drawing/2014/main" id="{74428235-FFE4-C34F-BE01-E198EC8BB017}"/>
              </a:ext>
            </a:extLst>
          </p:cNvPr>
          <p:cNvSpPr txBox="1"/>
          <p:nvPr/>
        </p:nvSpPr>
        <p:spPr>
          <a:xfrm>
            <a:off x="1649862" y="1854197"/>
            <a:ext cx="66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>
                <a:solidFill>
                  <a:schemeClr val="bg1"/>
                </a:solidFill>
                <a:cs typeface="+mn-ea"/>
                <a:sym typeface="+mn-lt"/>
              </a:rPr>
              <a:t>1</a:t>
            </a:r>
            <a:endParaRPr lang="zh-TW" altLang="en-US" sz="3600" b="1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565587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17BCE-0AD7-344D-9291-8A054DE8A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500" b="1">
                <a:latin typeface="+mn-lt"/>
                <a:ea typeface="+mn-ea"/>
                <a:cs typeface="+mn-ea"/>
                <a:sym typeface="+mn-lt"/>
              </a:rPr>
              <a:t>將</a:t>
            </a:r>
            <a:r>
              <a:rPr lang="zh-TW" altLang="en-US" sz="4500" b="1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關聯性</a:t>
            </a:r>
            <a:r>
              <a:rPr lang="zh-TW" altLang="en-US" sz="4500" b="1">
                <a:latin typeface="+mn-lt"/>
                <a:ea typeface="+mn-ea"/>
                <a:cs typeface="+mn-ea"/>
                <a:sym typeface="+mn-lt"/>
              </a:rPr>
              <a:t>最高的檔案排序置頂</a:t>
            </a:r>
            <a:endParaRPr lang="en-US" sz="4500" b="1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3DDEF19-EEA8-BB42-897B-3AA1CCE89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979" y="1542194"/>
            <a:ext cx="3292759" cy="4813527"/>
          </a:xfrm>
        </p:spPr>
        <p:txBody>
          <a:bodyPr anchor="ctr">
            <a:normAutofit/>
          </a:bodyPr>
          <a:lstStyle/>
          <a:p>
            <a:pPr marL="177800" indent="-177800">
              <a:lnSpc>
                <a:spcPts val="3200"/>
              </a:lnSpc>
            </a:pPr>
            <a:r>
              <a:rPr lang="zh-TW" altLang="en-US" sz="2400">
                <a:latin typeface="+mn-lt"/>
                <a:cs typeface="+mn-ea"/>
                <a:sym typeface="+mn-lt"/>
              </a:rPr>
              <a:t>根據整個檔案集合及文件中出現關鍵字詞的頻率決定關聯性</a:t>
            </a:r>
            <a:endParaRPr lang="en-US" altLang="zh-TW" sz="2400">
              <a:latin typeface="+mn-lt"/>
              <a:cs typeface="+mn-ea"/>
              <a:sym typeface="+mn-lt"/>
            </a:endParaRPr>
          </a:p>
          <a:p>
            <a:pPr marL="177800" indent="-177800">
              <a:lnSpc>
                <a:spcPts val="1500"/>
              </a:lnSpc>
            </a:pPr>
            <a:endParaRPr lang="en-US" altLang="zh-TW" sz="1000">
              <a:latin typeface="+mn-lt"/>
              <a:cs typeface="+mn-ea"/>
              <a:sym typeface="+mn-lt"/>
            </a:endParaRPr>
          </a:p>
          <a:p>
            <a:pPr marL="177800" indent="-177800">
              <a:lnSpc>
                <a:spcPts val="3200"/>
              </a:lnSpc>
            </a:pPr>
            <a:r>
              <a:rPr lang="zh-TW" altLang="en-US" sz="2400">
                <a:latin typeface="+mn-lt"/>
                <a:cs typeface="+mn-ea"/>
                <a:sym typeface="+mn-lt"/>
              </a:rPr>
              <a:t>將最相關、你可能最感興趣的檔案排序至最前</a:t>
            </a:r>
            <a:endParaRPr lang="en-TW" sz="2400">
              <a:latin typeface="+mn-lt"/>
              <a:cs typeface="+mn-ea"/>
              <a:sym typeface="+mn-l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0420C03-0E4F-4A36-AF2B-518BFF1D8883}"/>
              </a:ext>
            </a:extLst>
          </p:cNvPr>
          <p:cNvSpPr/>
          <p:nvPr/>
        </p:nvSpPr>
        <p:spPr>
          <a:xfrm>
            <a:off x="0" y="-1"/>
            <a:ext cx="736979" cy="1542195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bg1">
                  <a:alpha val="0"/>
                </a:schemeClr>
              </a:gs>
              <a:gs pos="50000">
                <a:srgbClr val="92D050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031C3BA7-0C9A-446A-8DF5-9A573036D2ED}"/>
              </a:ext>
            </a:extLst>
          </p:cNvPr>
          <p:cNvSpPr txBox="1"/>
          <p:nvPr/>
        </p:nvSpPr>
        <p:spPr>
          <a:xfrm>
            <a:off x="0" y="211137"/>
            <a:ext cx="736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1</a:t>
            </a: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0FB9C553-A19E-4F47-ACF8-60DB1D6CD77E}"/>
              </a:ext>
            </a:extLst>
          </p:cNvPr>
          <p:cNvSpPr/>
          <p:nvPr/>
        </p:nvSpPr>
        <p:spPr>
          <a:xfrm>
            <a:off x="8514577" y="3383670"/>
            <a:ext cx="1541441" cy="1371600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FC758A9C-D1FB-4B95-A896-B83D18B07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99446" y="3555070"/>
            <a:ext cx="513143" cy="51314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0358101-5260-44AE-8F01-6B1AD561FD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54" t="4715" r="7084" b="10537"/>
          <a:stretch/>
        </p:blipFill>
        <p:spPr>
          <a:xfrm>
            <a:off x="4130959" y="2012148"/>
            <a:ext cx="7501706" cy="4520997"/>
          </a:xfrm>
          <a:prstGeom prst="roundRect">
            <a:avLst>
              <a:gd name="adj" fmla="val 262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9698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B4131-B917-EB49-A03F-707EA48E3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TW">
                <a:latin typeface="+mn-lt"/>
                <a:ea typeface="+mn-ea"/>
                <a:cs typeface="+mn-ea"/>
                <a:sym typeface="+mn-lt"/>
              </a:rPr>
              <a:t>找不到電腦裡面你需要的檔案嗎？</a:t>
            </a: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BBB86F0E-4220-4D1B-A2FF-A8542DCBDBB0}"/>
              </a:ext>
            </a:extLst>
          </p:cNvPr>
          <p:cNvSpPr/>
          <p:nvPr/>
        </p:nvSpPr>
        <p:spPr>
          <a:xfrm>
            <a:off x="3409049" y="3101298"/>
            <a:ext cx="5703001" cy="655404"/>
          </a:xfrm>
          <a:prstGeom prst="roundRect">
            <a:avLst>
              <a:gd name="adj" fmla="val 11245"/>
            </a:avLst>
          </a:prstGeom>
          <a:gradFill>
            <a:gsLst>
              <a:gs pos="0">
                <a:schemeClr val="bg1"/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0"/>
          </a:gradFill>
          <a:ln w="254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700">
                <a:solidFill>
                  <a:schemeClr val="tx1"/>
                </a:solidFill>
                <a:cs typeface="+mn-ea"/>
                <a:sym typeface="+mn-lt"/>
              </a:rPr>
              <a:t>不記得檔名是什麼</a:t>
            </a:r>
            <a:endParaRPr lang="en-TW" altLang="zh-TW" sz="27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3FF756CA-98D2-4A9D-9311-5D0EF348F550}"/>
              </a:ext>
            </a:extLst>
          </p:cNvPr>
          <p:cNvSpPr/>
          <p:nvPr/>
        </p:nvSpPr>
        <p:spPr>
          <a:xfrm>
            <a:off x="3409049" y="3948938"/>
            <a:ext cx="5703001" cy="655404"/>
          </a:xfrm>
          <a:prstGeom prst="roundRect">
            <a:avLst>
              <a:gd name="adj" fmla="val 13183"/>
            </a:avLst>
          </a:prstGeom>
          <a:gradFill>
            <a:gsLst>
              <a:gs pos="0">
                <a:schemeClr val="bg1"/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0"/>
          </a:gradFill>
          <a:ln w="254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700">
                <a:solidFill>
                  <a:schemeClr val="tx1"/>
                </a:solidFill>
                <a:cs typeface="+mn-ea"/>
                <a:sym typeface="+mn-lt"/>
              </a:rPr>
              <a:t>不記得檔案放在什麼位置</a:t>
            </a:r>
            <a:endParaRPr lang="en-TW" altLang="zh-TW" sz="27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9A2DDCCA-5F94-4E9F-92AD-EA988218EA0A}"/>
              </a:ext>
            </a:extLst>
          </p:cNvPr>
          <p:cNvSpPr/>
          <p:nvPr/>
        </p:nvSpPr>
        <p:spPr>
          <a:xfrm>
            <a:off x="3409049" y="4795599"/>
            <a:ext cx="5703001" cy="655404"/>
          </a:xfrm>
          <a:prstGeom prst="roundRect">
            <a:avLst>
              <a:gd name="adj" fmla="val 15121"/>
            </a:avLst>
          </a:prstGeom>
          <a:gradFill>
            <a:gsLst>
              <a:gs pos="0">
                <a:schemeClr val="bg1"/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0"/>
          </a:gradFill>
          <a:ln w="254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W" altLang="zh-TW" sz="2700">
                <a:solidFill>
                  <a:schemeClr val="tx1"/>
                </a:solidFill>
                <a:cs typeface="+mn-ea"/>
                <a:sym typeface="+mn-lt"/>
              </a:rPr>
              <a:t>Windows</a:t>
            </a:r>
            <a:r>
              <a:rPr lang="zh-TW" altLang="en-US" sz="2700">
                <a:solidFill>
                  <a:schemeClr val="tx1"/>
                </a:solidFill>
                <a:cs typeface="+mn-ea"/>
                <a:sym typeface="+mn-lt"/>
              </a:rPr>
              <a:t> 的搜尋不夠快</a:t>
            </a:r>
            <a:endParaRPr lang="en-TW" altLang="zh-TW" sz="27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7" name="箭號: 五邊形 16">
            <a:extLst>
              <a:ext uri="{FF2B5EF4-FFF2-40B4-BE49-F238E27FC236}">
                <a16:creationId xmlns:a16="http://schemas.microsoft.com/office/drawing/2014/main" id="{BD94F022-FCFC-4799-9B99-274FFB6C5655}"/>
              </a:ext>
            </a:extLst>
          </p:cNvPr>
          <p:cNvSpPr/>
          <p:nvPr/>
        </p:nvSpPr>
        <p:spPr>
          <a:xfrm>
            <a:off x="3090211" y="3201354"/>
            <a:ext cx="637675" cy="455293"/>
          </a:xfrm>
          <a:prstGeom prst="homePlat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000">
                <a:cs typeface="+mn-ea"/>
                <a:sym typeface="+mn-lt"/>
              </a:rPr>
              <a:t>‧‧‧</a:t>
            </a:r>
            <a:endParaRPr lang="zh-TW" altLang="en-US" sz="3000">
              <a:cs typeface="+mn-ea"/>
              <a:sym typeface="+mn-lt"/>
            </a:endParaRPr>
          </a:p>
        </p:txBody>
      </p:sp>
      <p:sp>
        <p:nvSpPr>
          <p:cNvPr id="18" name="箭號: 五邊形 17">
            <a:extLst>
              <a:ext uri="{FF2B5EF4-FFF2-40B4-BE49-F238E27FC236}">
                <a16:creationId xmlns:a16="http://schemas.microsoft.com/office/drawing/2014/main" id="{D458F96C-879C-423E-8D5B-E9610802BBF3}"/>
              </a:ext>
            </a:extLst>
          </p:cNvPr>
          <p:cNvSpPr/>
          <p:nvPr/>
        </p:nvSpPr>
        <p:spPr>
          <a:xfrm>
            <a:off x="3090211" y="4048504"/>
            <a:ext cx="637675" cy="455293"/>
          </a:xfrm>
          <a:prstGeom prst="homePlat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000">
                <a:cs typeface="+mn-ea"/>
                <a:sym typeface="+mn-lt"/>
              </a:rPr>
              <a:t>‧‧‧</a:t>
            </a:r>
            <a:endParaRPr lang="zh-TW" altLang="en-US" sz="3000">
              <a:cs typeface="+mn-ea"/>
              <a:sym typeface="+mn-lt"/>
            </a:endParaRPr>
          </a:p>
        </p:txBody>
      </p:sp>
      <p:sp>
        <p:nvSpPr>
          <p:cNvPr id="19" name="箭號: 五邊形 18">
            <a:extLst>
              <a:ext uri="{FF2B5EF4-FFF2-40B4-BE49-F238E27FC236}">
                <a16:creationId xmlns:a16="http://schemas.microsoft.com/office/drawing/2014/main" id="{709CB5BF-4112-4F97-A6EF-599C636A88F2}"/>
              </a:ext>
            </a:extLst>
          </p:cNvPr>
          <p:cNvSpPr/>
          <p:nvPr/>
        </p:nvSpPr>
        <p:spPr>
          <a:xfrm>
            <a:off x="3090211" y="4894675"/>
            <a:ext cx="637675" cy="455293"/>
          </a:xfrm>
          <a:prstGeom prst="homePlat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000">
                <a:cs typeface="+mn-ea"/>
                <a:sym typeface="+mn-lt"/>
              </a:rPr>
              <a:t>‧‧‧</a:t>
            </a:r>
            <a:endParaRPr lang="zh-TW" altLang="en-US" sz="300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1312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ABC0EB06-191C-451A-AEE8-4133B76382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38" t="13131" r="6875" b="7757"/>
          <a:stretch/>
        </p:blipFill>
        <p:spPr>
          <a:xfrm>
            <a:off x="1958501" y="1868873"/>
            <a:ext cx="8274996" cy="4618854"/>
          </a:xfrm>
          <a:prstGeom prst="roundRect">
            <a:avLst>
              <a:gd name="adj" fmla="val 262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417BCE-0AD7-344D-9291-8A054DE8A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500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時間軸模式</a:t>
            </a:r>
            <a:r>
              <a:rPr lang="zh-TW" altLang="en-US" sz="4500">
                <a:latin typeface="+mn-lt"/>
                <a:ea typeface="+mn-ea"/>
                <a:cs typeface="+mn-ea"/>
                <a:sym typeface="+mn-lt"/>
              </a:rPr>
              <a:t>瀏覽圖片</a:t>
            </a:r>
            <a:endParaRPr lang="en-US" sz="45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7B578D9-E713-4105-BFC9-181881EF231D}"/>
              </a:ext>
            </a:extLst>
          </p:cNvPr>
          <p:cNvSpPr/>
          <p:nvPr/>
        </p:nvSpPr>
        <p:spPr>
          <a:xfrm>
            <a:off x="0" y="-1"/>
            <a:ext cx="736979" cy="1542195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bg1">
                  <a:alpha val="0"/>
                </a:schemeClr>
              </a:gs>
              <a:gs pos="50000">
                <a:srgbClr val="92D050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33D6B988-302C-4F84-9320-CBE78A58C7A4}"/>
              </a:ext>
            </a:extLst>
          </p:cNvPr>
          <p:cNvSpPr txBox="1"/>
          <p:nvPr/>
        </p:nvSpPr>
        <p:spPr>
          <a:xfrm>
            <a:off x="0" y="202671"/>
            <a:ext cx="736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2</a:t>
            </a:r>
            <a:endParaRPr lang="en-TW" sz="6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B002C5B-DA66-3D45-832D-B325E3D4583E}"/>
              </a:ext>
            </a:extLst>
          </p:cNvPr>
          <p:cNvSpPr/>
          <p:nvPr/>
        </p:nvSpPr>
        <p:spPr>
          <a:xfrm>
            <a:off x="2283599" y="2882900"/>
            <a:ext cx="5146396" cy="2973976"/>
          </a:xfrm>
          <a:prstGeom prst="roundRect">
            <a:avLst>
              <a:gd name="adj" fmla="val 3856"/>
            </a:avLst>
          </a:prstGeom>
          <a:solidFill>
            <a:srgbClr val="FFC000">
              <a:alpha val="10000"/>
            </a:srgbClr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64F42BC1-2888-CA4F-AF8A-69ECD5CC43D0}"/>
              </a:ext>
            </a:extLst>
          </p:cNvPr>
          <p:cNvSpPr/>
          <p:nvPr/>
        </p:nvSpPr>
        <p:spPr>
          <a:xfrm>
            <a:off x="6865133" y="2882899"/>
            <a:ext cx="932639" cy="3604827"/>
          </a:xfrm>
          <a:custGeom>
            <a:avLst/>
            <a:gdLst>
              <a:gd name="connsiteX0" fmla="*/ 731712 w 932639"/>
              <a:gd name="connsiteY0" fmla="*/ 0 h 3604827"/>
              <a:gd name="connsiteX1" fmla="*/ 854194 w 932639"/>
              <a:gd name="connsiteY1" fmla="*/ 0 h 3604827"/>
              <a:gd name="connsiteX2" fmla="*/ 932639 w 932639"/>
              <a:gd name="connsiteY2" fmla="*/ 78445 h 3604827"/>
              <a:gd name="connsiteX3" fmla="*/ 932639 w 932639"/>
              <a:gd name="connsiteY3" fmla="*/ 3526382 h 3604827"/>
              <a:gd name="connsiteX4" fmla="*/ 854194 w 932639"/>
              <a:gd name="connsiteY4" fmla="*/ 3604827 h 3604827"/>
              <a:gd name="connsiteX5" fmla="*/ 731712 w 932639"/>
              <a:gd name="connsiteY5" fmla="*/ 3604827 h 3604827"/>
              <a:gd name="connsiteX6" fmla="*/ 653267 w 932639"/>
              <a:gd name="connsiteY6" fmla="*/ 3526382 h 3604827"/>
              <a:gd name="connsiteX7" fmla="*/ 653267 w 932639"/>
              <a:gd name="connsiteY7" fmla="*/ 3462483 h 3604827"/>
              <a:gd name="connsiteX8" fmla="*/ 97648 w 932639"/>
              <a:gd name="connsiteY8" fmla="*/ 3462483 h 3604827"/>
              <a:gd name="connsiteX9" fmla="*/ 0 w 932639"/>
              <a:gd name="connsiteY9" fmla="*/ 3364835 h 3604827"/>
              <a:gd name="connsiteX10" fmla="*/ 0 w 932639"/>
              <a:gd name="connsiteY10" fmla="*/ 3212369 h 3604827"/>
              <a:gd name="connsiteX11" fmla="*/ 97648 w 932639"/>
              <a:gd name="connsiteY11" fmla="*/ 3114721 h 3604827"/>
              <a:gd name="connsiteX12" fmla="*/ 653267 w 932639"/>
              <a:gd name="connsiteY12" fmla="*/ 3114721 h 3604827"/>
              <a:gd name="connsiteX13" fmla="*/ 653267 w 932639"/>
              <a:gd name="connsiteY13" fmla="*/ 78445 h 3604827"/>
              <a:gd name="connsiteX14" fmla="*/ 731712 w 932639"/>
              <a:gd name="connsiteY14" fmla="*/ 0 h 3604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32639" h="3604827">
                <a:moveTo>
                  <a:pt x="731712" y="0"/>
                </a:moveTo>
                <a:lnTo>
                  <a:pt x="854194" y="0"/>
                </a:lnTo>
                <a:cubicBezTo>
                  <a:pt x="897518" y="0"/>
                  <a:pt x="932639" y="35121"/>
                  <a:pt x="932639" y="78445"/>
                </a:cubicBezTo>
                <a:lnTo>
                  <a:pt x="932639" y="3526382"/>
                </a:lnTo>
                <a:cubicBezTo>
                  <a:pt x="932639" y="3569706"/>
                  <a:pt x="897518" y="3604827"/>
                  <a:pt x="854194" y="3604827"/>
                </a:cubicBezTo>
                <a:lnTo>
                  <a:pt x="731712" y="3604827"/>
                </a:lnTo>
                <a:cubicBezTo>
                  <a:pt x="688388" y="3604827"/>
                  <a:pt x="653267" y="3569706"/>
                  <a:pt x="653267" y="3526382"/>
                </a:cubicBezTo>
                <a:lnTo>
                  <a:pt x="653267" y="3462483"/>
                </a:lnTo>
                <a:lnTo>
                  <a:pt x="97648" y="3462483"/>
                </a:lnTo>
                <a:cubicBezTo>
                  <a:pt x="43718" y="3462483"/>
                  <a:pt x="0" y="3418765"/>
                  <a:pt x="0" y="3364835"/>
                </a:cubicBezTo>
                <a:lnTo>
                  <a:pt x="0" y="3212369"/>
                </a:lnTo>
                <a:cubicBezTo>
                  <a:pt x="0" y="3158439"/>
                  <a:pt x="43718" y="3114721"/>
                  <a:pt x="97648" y="3114721"/>
                </a:cubicBezTo>
                <a:lnTo>
                  <a:pt x="653267" y="3114721"/>
                </a:lnTo>
                <a:lnTo>
                  <a:pt x="653267" y="78445"/>
                </a:lnTo>
                <a:cubicBezTo>
                  <a:pt x="653267" y="35121"/>
                  <a:pt x="688388" y="0"/>
                  <a:pt x="731712" y="0"/>
                </a:cubicBezTo>
                <a:close/>
              </a:path>
            </a:pathLst>
          </a:custGeom>
          <a:solidFill>
            <a:srgbClr val="FFC000">
              <a:alpha val="10000"/>
            </a:srgbClr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19" name="矩形: 圓角 21">
            <a:extLst>
              <a:ext uri="{FF2B5EF4-FFF2-40B4-BE49-F238E27FC236}">
                <a16:creationId xmlns:a16="http://schemas.microsoft.com/office/drawing/2014/main" id="{51508031-2E91-7747-B840-6CE13BF36E53}"/>
              </a:ext>
            </a:extLst>
          </p:cNvPr>
          <p:cNvSpPr/>
          <p:nvPr/>
        </p:nvSpPr>
        <p:spPr>
          <a:xfrm>
            <a:off x="736979" y="5241104"/>
            <a:ext cx="3093240" cy="658224"/>
          </a:xfrm>
          <a:prstGeom prst="roundRect">
            <a:avLst>
              <a:gd name="adj" fmla="val 7020"/>
            </a:avLst>
          </a:prstGeom>
          <a:gradFill>
            <a:gsLst>
              <a:gs pos="0">
                <a:schemeClr val="bg1"/>
              </a:gs>
              <a:gs pos="100000">
                <a:srgbClr val="00B0F0"/>
              </a:gs>
            </a:gsLst>
            <a:lin ang="5400000" scaled="0"/>
          </a:gradFill>
          <a:ln w="254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2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將相同日期的照片群組</a:t>
            </a:r>
            <a:endParaRPr lang="en-US" altLang="zh-TW" sz="220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6" name="矩形: 圓角 21">
            <a:extLst>
              <a:ext uri="{FF2B5EF4-FFF2-40B4-BE49-F238E27FC236}">
                <a16:creationId xmlns:a16="http://schemas.microsoft.com/office/drawing/2014/main" id="{C79622A5-8136-E346-905E-5E457203223B}"/>
              </a:ext>
            </a:extLst>
          </p:cNvPr>
          <p:cNvSpPr/>
          <p:nvPr/>
        </p:nvSpPr>
        <p:spPr>
          <a:xfrm>
            <a:off x="7797772" y="5241104"/>
            <a:ext cx="3441728" cy="886824"/>
          </a:xfrm>
          <a:prstGeom prst="roundRect">
            <a:avLst>
              <a:gd name="adj" fmla="val 12371"/>
            </a:avLst>
          </a:prstGeom>
          <a:gradFill>
            <a:gsLst>
              <a:gs pos="0">
                <a:schemeClr val="bg1"/>
              </a:gs>
              <a:gs pos="100000">
                <a:srgbClr val="00B0F0"/>
              </a:gs>
            </a:gsLst>
            <a:lin ang="5400000" scaled="0"/>
          </a:gradFill>
          <a:ln w="254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2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依時間瀏覽並以拍攝日期快速找到照片</a:t>
            </a:r>
          </a:p>
        </p:txBody>
      </p:sp>
    </p:spTree>
    <p:extLst>
      <p:ext uri="{BB962C8B-B14F-4D97-AF65-F5344CB8AC3E}">
        <p14:creationId xmlns:p14="http://schemas.microsoft.com/office/powerpoint/2010/main" val="15981716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089A3F80-3252-4159-848B-2B140B03E9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05" t="31636" r="1576" b="6812"/>
          <a:stretch/>
        </p:blipFill>
        <p:spPr>
          <a:xfrm>
            <a:off x="3108596" y="2029734"/>
            <a:ext cx="8064465" cy="4423708"/>
          </a:xfrm>
          <a:prstGeom prst="roundRect">
            <a:avLst>
              <a:gd name="adj" fmla="val 262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riangle 10">
            <a:extLst>
              <a:ext uri="{FF2B5EF4-FFF2-40B4-BE49-F238E27FC236}">
                <a16:creationId xmlns:a16="http://schemas.microsoft.com/office/drawing/2014/main" id="{9F0E3E10-1626-47EC-A467-357E619776AC}"/>
              </a:ext>
            </a:extLst>
          </p:cNvPr>
          <p:cNvSpPr/>
          <p:nvPr/>
        </p:nvSpPr>
        <p:spPr>
          <a:xfrm rot="18613620">
            <a:off x="7602923" y="3496682"/>
            <a:ext cx="2765354" cy="2234075"/>
          </a:xfrm>
          <a:prstGeom prst="triangle">
            <a:avLst/>
          </a:prstGeom>
          <a:gradFill>
            <a:gsLst>
              <a:gs pos="0">
                <a:schemeClr val="bg2">
                  <a:lumMod val="75000"/>
                  <a:alpha val="40000"/>
                </a:schemeClr>
              </a:gs>
              <a:gs pos="100000">
                <a:schemeClr val="tx1">
                  <a:lumMod val="65000"/>
                  <a:lumOff val="3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491E17B1-8D04-4457-BFD7-7E32B15EAA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622" t="52034" r="9819" b="11417"/>
          <a:stretch/>
        </p:blipFill>
        <p:spPr>
          <a:xfrm>
            <a:off x="8533457" y="4007177"/>
            <a:ext cx="2760061" cy="2760061"/>
          </a:xfrm>
          <a:prstGeom prst="ellipse">
            <a:avLst/>
          </a:prstGeom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417BCE-0AD7-344D-9291-8A054DE8A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500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即時預覽</a:t>
            </a:r>
            <a:r>
              <a:rPr lang="zh-TW" altLang="en-US" sz="4500">
                <a:latin typeface="+mn-lt"/>
                <a:ea typeface="+mn-ea"/>
                <a:cs typeface="+mn-ea"/>
                <a:sym typeface="+mn-lt"/>
              </a:rPr>
              <a:t>各種檔案</a:t>
            </a:r>
            <a:endParaRPr lang="en-US" sz="4500" b="1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3DDEF19-EEA8-BB42-897B-3AA1CCE89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876" y="2029734"/>
            <a:ext cx="2386263" cy="4214599"/>
          </a:xfrm>
        </p:spPr>
        <p:txBody>
          <a:bodyPr>
            <a:normAutofit/>
          </a:bodyPr>
          <a:lstStyle/>
          <a:p>
            <a:pPr marL="0" indent="0">
              <a:lnSpc>
                <a:spcPts val="2800"/>
              </a:lnSpc>
              <a:buNone/>
            </a:pPr>
            <a:r>
              <a:rPr lang="zh-TW" altLang="en-US" sz="2100">
                <a:latin typeface="+mn-lt"/>
                <a:cs typeface="+mn-ea"/>
                <a:sym typeface="+mn-lt"/>
              </a:rPr>
              <a:t>透過預覽檔案，你不需要每次都將檔案開啟才能確定該檔案是否是正在查找的資料</a:t>
            </a:r>
            <a:endParaRPr lang="en-TW" sz="2100">
              <a:latin typeface="+mn-lt"/>
              <a:cs typeface="+mn-ea"/>
              <a:sym typeface="+mn-lt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7B578D9-E713-4105-BFC9-181881EF231D}"/>
              </a:ext>
            </a:extLst>
          </p:cNvPr>
          <p:cNvSpPr/>
          <p:nvPr/>
        </p:nvSpPr>
        <p:spPr>
          <a:xfrm>
            <a:off x="0" y="-1"/>
            <a:ext cx="736979" cy="1542195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bg1">
                  <a:alpha val="0"/>
                </a:schemeClr>
              </a:gs>
              <a:gs pos="50000">
                <a:srgbClr val="92D050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33D6B988-302C-4F84-9320-CBE78A58C7A4}"/>
              </a:ext>
            </a:extLst>
          </p:cNvPr>
          <p:cNvSpPr txBox="1"/>
          <p:nvPr/>
        </p:nvSpPr>
        <p:spPr>
          <a:xfrm>
            <a:off x="0" y="168805"/>
            <a:ext cx="736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3</a:t>
            </a:r>
            <a:endParaRPr lang="en-TW" sz="6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48D1EF86-9167-412F-955C-76908D0DCBFA}"/>
              </a:ext>
            </a:extLst>
          </p:cNvPr>
          <p:cNvSpPr/>
          <p:nvPr/>
        </p:nvSpPr>
        <p:spPr>
          <a:xfrm>
            <a:off x="580883" y="4241587"/>
            <a:ext cx="3076717" cy="1134745"/>
          </a:xfrm>
          <a:prstGeom prst="roundRect">
            <a:avLst>
              <a:gd name="adj" fmla="val 6594"/>
            </a:avLst>
          </a:prstGeom>
          <a:gradFill>
            <a:gsLst>
              <a:gs pos="0">
                <a:schemeClr val="bg1"/>
              </a:gs>
              <a:gs pos="100000">
                <a:srgbClr val="00B0F0"/>
              </a:gs>
            </a:gsLst>
            <a:lin ang="5400000" scaled="0"/>
          </a:gradFill>
          <a:ln w="254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220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79017A34-998E-485E-BFED-1CA0CDF25BB7}"/>
              </a:ext>
            </a:extLst>
          </p:cNvPr>
          <p:cNvSpPr/>
          <p:nvPr/>
        </p:nvSpPr>
        <p:spPr>
          <a:xfrm>
            <a:off x="8890000" y="2343530"/>
            <a:ext cx="2573867" cy="986248"/>
          </a:xfrm>
          <a:prstGeom prst="roundRect">
            <a:avLst/>
          </a:prstGeom>
          <a:gradFill>
            <a:gsLst>
              <a:gs pos="0">
                <a:schemeClr val="bg1"/>
              </a:gs>
              <a:gs pos="100000">
                <a:srgbClr val="00B0F0"/>
              </a:gs>
            </a:gsLst>
            <a:lin ang="5400000" scaled="0"/>
          </a:gradFill>
          <a:ln w="254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2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查看檔案所有資訊</a:t>
            </a:r>
            <a:endParaRPr lang="en-US" altLang="zh-TW" sz="220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30" name="接點: 肘形 29">
            <a:extLst>
              <a:ext uri="{FF2B5EF4-FFF2-40B4-BE49-F238E27FC236}">
                <a16:creationId xmlns:a16="http://schemas.microsoft.com/office/drawing/2014/main" id="{68929BAA-BBAC-402B-AE6E-8FAB5BA58B81}"/>
              </a:ext>
            </a:extLst>
          </p:cNvPr>
          <p:cNvCxnSpPr>
            <a:cxnSpLocks/>
            <a:stCxn id="29" idx="3"/>
          </p:cNvCxnSpPr>
          <p:nvPr/>
        </p:nvCxnSpPr>
        <p:spPr>
          <a:xfrm flipH="1">
            <a:off x="11114596" y="2836654"/>
            <a:ext cx="349271" cy="1829558"/>
          </a:xfrm>
          <a:prstGeom prst="bentConnector4">
            <a:avLst>
              <a:gd name="adj1" fmla="val -65451"/>
              <a:gd name="adj2" fmla="val 63477"/>
            </a:avLst>
          </a:prstGeom>
          <a:ln w="25400">
            <a:solidFill>
              <a:srgbClr val="00B0F0"/>
            </a:solidFill>
            <a:tailEnd type="triangle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6E66E26E-7C8E-4C92-A633-F412D1218E6C}"/>
              </a:ext>
            </a:extLst>
          </p:cNvPr>
          <p:cNvSpPr txBox="1"/>
          <p:nvPr/>
        </p:nvSpPr>
        <p:spPr>
          <a:xfrm>
            <a:off x="684234" y="4291911"/>
            <a:ext cx="296066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2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支援預覽多媒體檔案、</a:t>
            </a:r>
            <a:r>
              <a:rPr lang="en-US" altLang="zh-TW" sz="22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Office </a:t>
            </a:r>
            <a:r>
              <a:rPr lang="zh-TW" altLang="en-US" sz="22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文件、</a:t>
            </a:r>
            <a:r>
              <a:rPr lang="en-US" altLang="zh-TW" sz="22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pdf </a:t>
            </a:r>
            <a:r>
              <a:rPr lang="zh-TW" altLang="en-US" sz="22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文件、郵件</a:t>
            </a:r>
            <a:endParaRPr lang="en-US" altLang="zh-TW" sz="220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371265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17BCE-0AD7-344D-9291-8A054DE8A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500" b="1">
                <a:latin typeface="+mn-lt"/>
                <a:ea typeface="+mn-ea"/>
                <a:cs typeface="+mn-ea"/>
                <a:sym typeface="+mn-lt"/>
              </a:rPr>
              <a:t>預覽文件中的關鍵字</a:t>
            </a:r>
            <a:endParaRPr lang="en-TW" sz="4500" b="1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" name="矩形 2">
            <a:extLst>
              <a:ext uri="{FF2B5EF4-FFF2-40B4-BE49-F238E27FC236}">
                <a16:creationId xmlns:a16="http://schemas.microsoft.com/office/drawing/2014/main" id="{CC4659FA-273D-EA4F-92E5-AA978B77FD59}"/>
              </a:ext>
            </a:extLst>
          </p:cNvPr>
          <p:cNvSpPr/>
          <p:nvPr/>
        </p:nvSpPr>
        <p:spPr>
          <a:xfrm>
            <a:off x="0" y="-1"/>
            <a:ext cx="736979" cy="1542195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bg1">
                  <a:alpha val="0"/>
                </a:schemeClr>
              </a:gs>
              <a:gs pos="50000">
                <a:srgbClr val="92D050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E4D9D763-BE66-1645-9E2E-FF59859BAE80}"/>
              </a:ext>
            </a:extLst>
          </p:cNvPr>
          <p:cNvSpPr txBox="1"/>
          <p:nvPr/>
        </p:nvSpPr>
        <p:spPr>
          <a:xfrm>
            <a:off x="0" y="177272"/>
            <a:ext cx="736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3</a:t>
            </a:r>
            <a:endParaRPr lang="en-TW" sz="6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8E6107CE-E7D5-49CA-B7BB-B1F071B1CA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76" t="24068" b="11900"/>
          <a:stretch/>
        </p:blipFill>
        <p:spPr>
          <a:xfrm>
            <a:off x="934860" y="2355656"/>
            <a:ext cx="7878940" cy="4391344"/>
          </a:xfrm>
          <a:prstGeom prst="roundRect">
            <a:avLst>
              <a:gd name="adj" fmla="val 262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4887E1E7-B172-4268-BB2B-B37E6053D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9619"/>
            <a:ext cx="10515600" cy="4457344"/>
          </a:xfrm>
        </p:spPr>
        <p:txBody>
          <a:bodyPr/>
          <a:lstStyle/>
          <a:p>
            <a:pPr marL="0" indent="0">
              <a:buNone/>
            </a:pPr>
            <a:r>
              <a:rPr lang="en-TW">
                <a:latin typeface="+mn-lt"/>
                <a:cs typeface="+mn-ea"/>
                <a:sym typeface="+mn-lt"/>
              </a:rPr>
              <a:t>以關鍵字搜尋文件及郵件時，可以檢視檔案中含有關鍵字的相關內容</a:t>
            </a: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6101F548-E89F-4B38-A292-0B89BB672CCB}"/>
              </a:ext>
            </a:extLst>
          </p:cNvPr>
          <p:cNvSpPr/>
          <p:nvPr/>
        </p:nvSpPr>
        <p:spPr>
          <a:xfrm>
            <a:off x="8367818" y="5283199"/>
            <a:ext cx="3101121" cy="893763"/>
          </a:xfrm>
          <a:prstGeom prst="roundRect">
            <a:avLst>
              <a:gd name="adj" fmla="val 10983"/>
            </a:avLst>
          </a:prstGeom>
          <a:gradFill>
            <a:gsLst>
              <a:gs pos="0">
                <a:schemeClr val="bg1"/>
              </a:gs>
              <a:gs pos="100000">
                <a:srgbClr val="00B0F0"/>
              </a:gs>
            </a:gsLst>
            <a:lin ang="5400000" scaled="0"/>
          </a:gradFill>
          <a:ln w="254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2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即時檢視含有搜尋關鍵字的相關段落內容</a:t>
            </a:r>
          </a:p>
        </p:txBody>
      </p:sp>
      <p:cxnSp>
        <p:nvCxnSpPr>
          <p:cNvPr id="15" name="接點: 肘形 14">
            <a:extLst>
              <a:ext uri="{FF2B5EF4-FFF2-40B4-BE49-F238E27FC236}">
                <a16:creationId xmlns:a16="http://schemas.microsoft.com/office/drawing/2014/main" id="{C113A5F6-F3AE-4083-B9A3-61FCFF0979F9}"/>
              </a:ext>
            </a:extLst>
          </p:cNvPr>
          <p:cNvCxnSpPr>
            <a:cxnSpLocks/>
            <a:stCxn id="14" idx="1"/>
          </p:cNvCxnSpPr>
          <p:nvPr/>
        </p:nvCxnSpPr>
        <p:spPr>
          <a:xfrm rot="10800000">
            <a:off x="7674800" y="4894961"/>
            <a:ext cx="693019" cy="835120"/>
          </a:xfrm>
          <a:prstGeom prst="bentConnector2">
            <a:avLst/>
          </a:prstGeom>
          <a:ln w="25400">
            <a:solidFill>
              <a:srgbClr val="00B0F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35322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72EF9AF7-F0A6-463C-B1AA-5F24D9C60E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89" t="31092" r="1502" b="5996"/>
          <a:stretch/>
        </p:blipFill>
        <p:spPr>
          <a:xfrm>
            <a:off x="635756" y="2528798"/>
            <a:ext cx="7014337" cy="3933330"/>
          </a:xfrm>
          <a:prstGeom prst="roundRect">
            <a:avLst>
              <a:gd name="adj" fmla="val 262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342900" dist="177800" dir="36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417BCE-0AD7-344D-9291-8A054DE8A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>
                <a:latin typeface="+mn-lt"/>
                <a:ea typeface="+mn-ea"/>
                <a:cs typeface="+mn-ea"/>
                <a:sym typeface="+mn-lt"/>
              </a:rPr>
              <a:t>開啟</a:t>
            </a:r>
            <a:r>
              <a:rPr lang="en-US" altLang="zh-TW" b="1">
                <a:latin typeface="+mn-lt"/>
                <a:ea typeface="+mn-ea"/>
                <a:cs typeface="+mn-ea"/>
                <a:sym typeface="+mn-lt"/>
              </a:rPr>
              <a:t> Windows </a:t>
            </a:r>
            <a:r>
              <a:rPr lang="zh-TW" altLang="en-US" b="1">
                <a:latin typeface="+mn-lt"/>
                <a:ea typeface="+mn-ea"/>
                <a:cs typeface="+mn-ea"/>
                <a:sym typeface="+mn-lt"/>
              </a:rPr>
              <a:t>應用程式，整合工作流程</a:t>
            </a:r>
            <a:endParaRPr lang="en-US" b="1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CDD6977-EC3F-41ED-ABA9-55A078B10989}"/>
              </a:ext>
            </a:extLst>
          </p:cNvPr>
          <p:cNvSpPr/>
          <p:nvPr/>
        </p:nvSpPr>
        <p:spPr>
          <a:xfrm>
            <a:off x="0" y="-1"/>
            <a:ext cx="736979" cy="1542195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bg1">
                  <a:alpha val="0"/>
                </a:schemeClr>
              </a:gs>
              <a:gs pos="50000">
                <a:srgbClr val="92D050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EE18F091-967C-44A2-B174-733B94CD2ABD}"/>
              </a:ext>
            </a:extLst>
          </p:cNvPr>
          <p:cNvSpPr txBox="1"/>
          <p:nvPr/>
        </p:nvSpPr>
        <p:spPr>
          <a:xfrm>
            <a:off x="0" y="228070"/>
            <a:ext cx="736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3</a:t>
            </a:r>
            <a:endParaRPr lang="en-TW" sz="6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A933D591-38B2-4762-8B2D-CBE271AE5A0B}"/>
              </a:ext>
            </a:extLst>
          </p:cNvPr>
          <p:cNvSpPr/>
          <p:nvPr/>
        </p:nvSpPr>
        <p:spPr>
          <a:xfrm>
            <a:off x="4126741" y="5929409"/>
            <a:ext cx="4239981" cy="799630"/>
          </a:xfrm>
          <a:prstGeom prst="roundRect">
            <a:avLst>
              <a:gd name="adj" fmla="val 8726"/>
            </a:avLst>
          </a:prstGeom>
          <a:gradFill>
            <a:gsLst>
              <a:gs pos="0">
                <a:schemeClr val="bg1"/>
              </a:gs>
              <a:gs pos="100000">
                <a:srgbClr val="00B0F0"/>
              </a:gs>
            </a:gsLst>
            <a:lin ang="5400000" scaled="0"/>
          </a:gradFill>
          <a:ln w="25400">
            <a:solidFill>
              <a:srgbClr val="00B0F0"/>
            </a:solidFill>
          </a:ln>
          <a:effectLst>
            <a:outerShdw blurRad="177800" dist="1270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以檔案總管或</a:t>
            </a:r>
            <a:r>
              <a:rPr lang="en-US" altLang="zh-TW" sz="20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 Windows </a:t>
            </a:r>
            <a:r>
              <a:rPr lang="zh-TW" altLang="en-US" sz="20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應用程式開啟，繼續你的工作流程與檔案操作</a:t>
            </a:r>
          </a:p>
        </p:txBody>
      </p:sp>
      <p:cxnSp>
        <p:nvCxnSpPr>
          <p:cNvPr id="28" name="接點: 肘形 27">
            <a:extLst>
              <a:ext uri="{FF2B5EF4-FFF2-40B4-BE49-F238E27FC236}">
                <a16:creationId xmlns:a16="http://schemas.microsoft.com/office/drawing/2014/main" id="{D974CAF5-B37C-4F82-A8B8-06FFDF0F0681}"/>
              </a:ext>
            </a:extLst>
          </p:cNvPr>
          <p:cNvCxnSpPr>
            <a:cxnSpLocks/>
            <a:stCxn id="32" idx="0"/>
          </p:cNvCxnSpPr>
          <p:nvPr/>
        </p:nvCxnSpPr>
        <p:spPr>
          <a:xfrm rot="5400000" flipH="1" flipV="1">
            <a:off x="6125965" y="3215993"/>
            <a:ext cx="1557201" cy="1852415"/>
          </a:xfrm>
          <a:prstGeom prst="bentConnector2">
            <a:avLst/>
          </a:prstGeom>
          <a:ln w="25400">
            <a:solidFill>
              <a:srgbClr val="00B0F0"/>
            </a:solidFill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B5435EDB-2FF9-4941-BDCF-05BB93313609}"/>
              </a:ext>
            </a:extLst>
          </p:cNvPr>
          <p:cNvSpPr/>
          <p:nvPr/>
        </p:nvSpPr>
        <p:spPr>
          <a:xfrm>
            <a:off x="4991621" y="4920800"/>
            <a:ext cx="1973473" cy="182880"/>
          </a:xfrm>
          <a:prstGeom prst="roundRect">
            <a:avLst/>
          </a:prstGeom>
          <a:solidFill>
            <a:srgbClr val="00B0F0">
              <a:alpha val="2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E284F6E9-8054-4100-BC42-A3BE2124E68E}"/>
              </a:ext>
            </a:extLst>
          </p:cNvPr>
          <p:cNvSpPr/>
          <p:nvPr/>
        </p:nvSpPr>
        <p:spPr>
          <a:xfrm>
            <a:off x="4991621" y="5189844"/>
            <a:ext cx="1973473" cy="182880"/>
          </a:xfrm>
          <a:prstGeom prst="roundRect">
            <a:avLst/>
          </a:prstGeom>
          <a:solidFill>
            <a:srgbClr val="00B0F0">
              <a:alpha val="2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cxnSp>
        <p:nvCxnSpPr>
          <p:cNvPr id="38" name="接點: 肘形 37">
            <a:extLst>
              <a:ext uri="{FF2B5EF4-FFF2-40B4-BE49-F238E27FC236}">
                <a16:creationId xmlns:a16="http://schemas.microsoft.com/office/drawing/2014/main" id="{EABCEA4B-6275-425C-BF91-D24282C10C9A}"/>
              </a:ext>
            </a:extLst>
          </p:cNvPr>
          <p:cNvCxnSpPr>
            <a:cxnSpLocks/>
            <a:stCxn id="37" idx="2"/>
          </p:cNvCxnSpPr>
          <p:nvPr/>
        </p:nvCxnSpPr>
        <p:spPr>
          <a:xfrm rot="16200000" flipH="1">
            <a:off x="7048006" y="4303075"/>
            <a:ext cx="382879" cy="2522175"/>
          </a:xfrm>
          <a:prstGeom prst="bentConnector2">
            <a:avLst/>
          </a:prstGeom>
          <a:ln w="25400">
            <a:solidFill>
              <a:srgbClr val="00B0F0"/>
            </a:solidFill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349909F3-AE52-4298-8A1B-41F2012EF632}"/>
              </a:ext>
            </a:extLst>
          </p:cNvPr>
          <p:cNvSpPr/>
          <p:nvPr/>
        </p:nvSpPr>
        <p:spPr>
          <a:xfrm>
            <a:off x="3913419" y="1693318"/>
            <a:ext cx="3370011" cy="687736"/>
          </a:xfrm>
          <a:prstGeom prst="roundRect">
            <a:avLst>
              <a:gd name="adj" fmla="val 11127"/>
            </a:avLst>
          </a:prstGeom>
          <a:gradFill>
            <a:gsLst>
              <a:gs pos="0">
                <a:schemeClr val="bg1"/>
              </a:gs>
              <a:gs pos="100000">
                <a:srgbClr val="00B0F0"/>
              </a:gs>
            </a:gsLst>
            <a:lin ang="5400000" scaled="0"/>
          </a:gradFill>
          <a:ln w="25400">
            <a:solidFill>
              <a:srgbClr val="00B0F0"/>
            </a:solidFill>
          </a:ln>
          <a:effectLst>
            <a:outerShdw blurRad="177800" dist="1270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以拖拉方式複製檔案或分享至其他應用程式</a:t>
            </a: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BE430DBA-CA34-49C5-9F61-2399D4DF7D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890927">
            <a:off x="2126956" y="1980202"/>
            <a:ext cx="1626488" cy="1047191"/>
          </a:xfrm>
          <a:prstGeom prst="rect">
            <a:avLst/>
          </a:prstGeom>
          <a:effectLst>
            <a:outerShdw blurRad="342900" dist="177800" dir="36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FF8235D0-D68A-4EB9-AD08-C376EDD711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061" t="22008" r="17621" b="19815"/>
          <a:stretch/>
        </p:blipFill>
        <p:spPr>
          <a:xfrm>
            <a:off x="7975710" y="1669623"/>
            <a:ext cx="3499283" cy="2108177"/>
          </a:xfrm>
          <a:prstGeom prst="roundRect">
            <a:avLst>
              <a:gd name="adj" fmla="val 262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342900" dist="177800" dir="36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46A80EF6-4412-4D8D-99EF-946AF0389D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841" t="5819" r="38521" b="6980"/>
          <a:stretch/>
        </p:blipFill>
        <p:spPr>
          <a:xfrm>
            <a:off x="8593509" y="3891959"/>
            <a:ext cx="2332869" cy="2961527"/>
          </a:xfrm>
          <a:prstGeom prst="roundRect">
            <a:avLst>
              <a:gd name="adj" fmla="val 262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342900" dist="177800" dir="36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40054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9CBD4931-FBBC-402E-9E40-90272E2E42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37" t="4392" r="7092" b="11855"/>
          <a:stretch/>
        </p:blipFill>
        <p:spPr>
          <a:xfrm>
            <a:off x="736979" y="1911280"/>
            <a:ext cx="7528356" cy="4460601"/>
          </a:xfrm>
          <a:prstGeom prst="roundRect">
            <a:avLst>
              <a:gd name="adj" fmla="val 262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417BCE-0AD7-344D-9291-8A054DE8A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200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智能推薦</a:t>
            </a:r>
            <a:r>
              <a:rPr lang="zh-TW" altLang="en-US" sz="4200">
                <a:latin typeface="+mn-lt"/>
                <a:ea typeface="+mn-ea"/>
                <a:cs typeface="+mn-ea"/>
                <a:sym typeface="+mn-lt"/>
              </a:rPr>
              <a:t>其他你可能感興趣的相關檔案</a:t>
            </a:r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82A883C8-3820-294F-ABAB-2B1008266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0367" y="2106199"/>
            <a:ext cx="2993972" cy="4070761"/>
          </a:xfrm>
        </p:spPr>
        <p:txBody>
          <a:bodyPr>
            <a:normAutofit/>
          </a:bodyPr>
          <a:lstStyle/>
          <a:p>
            <a:pPr marL="0" indent="0">
              <a:lnSpc>
                <a:spcPts val="3000"/>
              </a:lnSpc>
              <a:buNone/>
            </a:pPr>
            <a:r>
              <a:rPr lang="en-TW" sz="2400">
                <a:latin typeface="+mn-lt"/>
                <a:cs typeface="+mn-ea"/>
                <a:sym typeface="+mn-lt"/>
              </a:rPr>
              <a:t>根據目前預覽的檔案，智能推薦其他相關的檔案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BC57D57-D8C9-4F1C-9537-6D0D8491AF20}"/>
              </a:ext>
            </a:extLst>
          </p:cNvPr>
          <p:cNvSpPr/>
          <p:nvPr/>
        </p:nvSpPr>
        <p:spPr>
          <a:xfrm>
            <a:off x="0" y="-1"/>
            <a:ext cx="736979" cy="1542195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bg1">
                  <a:alpha val="0"/>
                </a:schemeClr>
              </a:gs>
              <a:gs pos="50000">
                <a:srgbClr val="92D050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A6E4A9B5-34A8-4BBB-A409-C11C60509D67}"/>
              </a:ext>
            </a:extLst>
          </p:cNvPr>
          <p:cNvSpPr txBox="1"/>
          <p:nvPr/>
        </p:nvSpPr>
        <p:spPr>
          <a:xfrm>
            <a:off x="0" y="211137"/>
            <a:ext cx="736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3</a:t>
            </a:r>
            <a:endParaRPr lang="en-TW" sz="6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7" name="Triangle 2">
            <a:extLst>
              <a:ext uri="{FF2B5EF4-FFF2-40B4-BE49-F238E27FC236}">
                <a16:creationId xmlns:a16="http://schemas.microsoft.com/office/drawing/2014/main" id="{917BEB99-9D1A-4C64-9A3E-05A80DF4F2D6}"/>
              </a:ext>
            </a:extLst>
          </p:cNvPr>
          <p:cNvSpPr/>
          <p:nvPr/>
        </p:nvSpPr>
        <p:spPr>
          <a:xfrm rot="16030022">
            <a:off x="7212729" y="3908317"/>
            <a:ext cx="2005012" cy="2234075"/>
          </a:xfrm>
          <a:prstGeom prst="triangle">
            <a:avLst/>
          </a:prstGeom>
          <a:gradFill>
            <a:gsLst>
              <a:gs pos="0">
                <a:schemeClr val="bg2">
                  <a:lumMod val="75000"/>
                  <a:alpha val="40000"/>
                </a:schemeClr>
              </a:gs>
              <a:gs pos="100000">
                <a:schemeClr val="tx1">
                  <a:lumMod val="65000"/>
                  <a:lumOff val="3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2E745890-19A4-4358-AE84-E7A88124CABE}"/>
              </a:ext>
            </a:extLst>
          </p:cNvPr>
          <p:cNvSpPr/>
          <p:nvPr/>
        </p:nvSpPr>
        <p:spPr>
          <a:xfrm>
            <a:off x="6127522" y="4974554"/>
            <a:ext cx="828000" cy="207045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pic>
        <p:nvPicPr>
          <p:cNvPr id="12" name="圖片 5">
            <a:extLst>
              <a:ext uri="{FF2B5EF4-FFF2-40B4-BE49-F238E27FC236}">
                <a16:creationId xmlns:a16="http://schemas.microsoft.com/office/drawing/2014/main" id="{59A1413A-195D-1949-8F41-2F926241C6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982" t="57862" r="14422" b="12619"/>
          <a:stretch/>
        </p:blipFill>
        <p:spPr>
          <a:xfrm>
            <a:off x="8215235" y="4046463"/>
            <a:ext cx="2023444" cy="2023444"/>
          </a:xfrm>
          <a:prstGeom prst="ellipse">
            <a:avLst/>
          </a:prstGeom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35112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18987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7BB6F-71D2-124C-8C42-C90D4970D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177022"/>
            <a:ext cx="6483350" cy="2620371"/>
          </a:xfrm>
        </p:spPr>
        <p:txBody>
          <a:bodyPr anchor="t"/>
          <a:lstStyle/>
          <a:p>
            <a:pPr>
              <a:lnSpc>
                <a:spcPts val="5800"/>
              </a:lnSpc>
            </a:pPr>
            <a:r>
              <a:rPr lang="en-TW">
                <a:latin typeface="+mn-lt"/>
                <a:ea typeface="+mn-ea"/>
                <a:cs typeface="+mn-ea"/>
                <a:sym typeface="+mn-lt"/>
              </a:rPr>
              <a:t>Qsirch PC Edition</a:t>
            </a:r>
            <a:br>
              <a:rPr lang="en-TW">
                <a:latin typeface="+mn-lt"/>
                <a:ea typeface="+mn-ea"/>
                <a:cs typeface="+mn-ea"/>
                <a:sym typeface="+mn-lt"/>
              </a:rPr>
            </a:br>
            <a:r>
              <a:rPr lang="en-TW">
                <a:latin typeface="+mn-lt"/>
                <a:ea typeface="+mn-ea"/>
                <a:cs typeface="+mn-ea"/>
                <a:sym typeface="+mn-lt"/>
              </a:rPr>
              <a:t>如何運作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814921-FF45-3240-B5EA-F6194020362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08050" y="3712396"/>
            <a:ext cx="5543549" cy="1084997"/>
          </a:xfrm>
        </p:spPr>
        <p:txBody>
          <a:bodyPr/>
          <a:lstStyle/>
          <a:p>
            <a:pPr marL="0" indent="0">
              <a:lnSpc>
                <a:spcPts val="2800"/>
              </a:lnSpc>
              <a:buNone/>
            </a:pPr>
            <a:r>
              <a:rPr lang="en-US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Qsirch</a:t>
            </a:r>
            <a:r>
              <a:rPr lang="en-US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PC Edition </a:t>
            </a:r>
            <a:r>
              <a:rPr lang="en-TW">
                <a:solidFill>
                  <a:schemeClr val="bg1"/>
                </a:solidFill>
                <a:latin typeface="+mn-lt"/>
                <a:cs typeface="+mn-ea"/>
                <a:sym typeface="+mn-lt"/>
              </a:rPr>
              <a:t>如何在茫茫資料中找到含有 「QANP」的文件？</a:t>
            </a:r>
            <a:endParaRPr lang="en-US">
              <a:solidFill>
                <a:schemeClr val="bg1"/>
              </a:solidFill>
              <a:latin typeface="+mn-lt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02018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ight Arrow 22">
            <a:extLst>
              <a:ext uri="{FF2B5EF4-FFF2-40B4-BE49-F238E27FC236}">
                <a16:creationId xmlns:a16="http://schemas.microsoft.com/office/drawing/2014/main" id="{2C0D150A-46FF-4A25-B511-CF51203F11D7}"/>
              </a:ext>
            </a:extLst>
          </p:cNvPr>
          <p:cNvSpPr/>
          <p:nvPr/>
        </p:nvSpPr>
        <p:spPr>
          <a:xfrm>
            <a:off x="2987664" y="5701454"/>
            <a:ext cx="524493" cy="43974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DF9B79E4-0CBE-4FA9-B590-23D1F5B7841F}"/>
              </a:ext>
            </a:extLst>
          </p:cNvPr>
          <p:cNvSpPr/>
          <p:nvPr/>
        </p:nvSpPr>
        <p:spPr>
          <a:xfrm>
            <a:off x="740519" y="3163727"/>
            <a:ext cx="5197686" cy="1237730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altLang="zh-TW" sz="28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D22AB560-5516-4399-92BC-28436DD26961}"/>
              </a:ext>
            </a:extLst>
          </p:cNvPr>
          <p:cNvSpPr/>
          <p:nvPr/>
        </p:nvSpPr>
        <p:spPr>
          <a:xfrm>
            <a:off x="741498" y="3791777"/>
            <a:ext cx="2391117" cy="2133431"/>
          </a:xfrm>
          <a:prstGeom prst="roundRect">
            <a:avLst>
              <a:gd name="adj" fmla="val 6466"/>
            </a:avLst>
          </a:prstGeom>
          <a:gradFill>
            <a:gsLst>
              <a:gs pos="0">
                <a:srgbClr val="0070C0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zh-TW" altLang="en-US" sz="2200" b="1">
                <a:solidFill>
                  <a:schemeClr val="tx1"/>
                </a:solidFill>
                <a:cs typeface="+mn-ea"/>
                <a:sym typeface="+mn-lt"/>
              </a:rPr>
              <a:t>文件搜集</a:t>
            </a:r>
            <a:endParaRPr lang="en" altLang="zh-TW" sz="2200" b="1">
              <a:solidFill>
                <a:schemeClr val="tx1"/>
              </a:solidFill>
              <a:cs typeface="+mn-ea"/>
              <a:sym typeface="+mn-lt"/>
            </a:endParaRPr>
          </a:p>
          <a:p>
            <a:pPr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chemeClr val="tx1"/>
                </a:solidFill>
                <a:cs typeface="+mn-ea"/>
                <a:sym typeface="+mn-lt"/>
              </a:rPr>
              <a:t>Data Collection</a:t>
            </a:r>
          </a:p>
        </p:txBody>
      </p:sp>
      <p:sp>
        <p:nvSpPr>
          <p:cNvPr id="76" name="矩形: 圓角 75">
            <a:extLst>
              <a:ext uri="{FF2B5EF4-FFF2-40B4-BE49-F238E27FC236}">
                <a16:creationId xmlns:a16="http://schemas.microsoft.com/office/drawing/2014/main" id="{ACAB1D85-488B-481B-A59E-597C3DD4E558}"/>
              </a:ext>
            </a:extLst>
          </p:cNvPr>
          <p:cNvSpPr/>
          <p:nvPr/>
        </p:nvSpPr>
        <p:spPr>
          <a:xfrm>
            <a:off x="3524442" y="3791777"/>
            <a:ext cx="2391117" cy="2133431"/>
          </a:xfrm>
          <a:prstGeom prst="roundRect">
            <a:avLst>
              <a:gd name="adj" fmla="val 6466"/>
            </a:avLst>
          </a:prstGeom>
          <a:gradFill>
            <a:gsLst>
              <a:gs pos="0">
                <a:srgbClr val="FFC000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zh-TW" altLang="en-US" sz="2200" b="1">
                <a:solidFill>
                  <a:schemeClr val="tx1"/>
                </a:solidFill>
                <a:cs typeface="+mn-ea"/>
                <a:sym typeface="+mn-lt"/>
              </a:rPr>
              <a:t>索引器</a:t>
            </a:r>
            <a:endParaRPr lang="en-US" altLang="zh-TW" sz="2200" b="1">
              <a:solidFill>
                <a:schemeClr val="tx1"/>
              </a:solidFill>
              <a:cs typeface="+mn-ea"/>
              <a:sym typeface="+mn-lt"/>
            </a:endParaRPr>
          </a:p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" altLang="zh-TW" sz="1600" b="1">
                <a:solidFill>
                  <a:schemeClr val="tx1"/>
                </a:solidFill>
                <a:cs typeface="+mn-ea"/>
                <a:sym typeface="+mn-lt"/>
              </a:rPr>
              <a:t>Indexer</a:t>
            </a:r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id="{9DA75458-6E0E-4A52-8797-E8045513B35F}"/>
              </a:ext>
            </a:extLst>
          </p:cNvPr>
          <p:cNvSpPr/>
          <p:nvPr/>
        </p:nvSpPr>
        <p:spPr>
          <a:xfrm>
            <a:off x="6252818" y="3163727"/>
            <a:ext cx="5197686" cy="1237730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altLang="zh-TW" sz="28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DB0FE5E8-F9BB-4F0C-BA57-A29EF859FEE7}"/>
              </a:ext>
            </a:extLst>
          </p:cNvPr>
          <p:cNvSpPr/>
          <p:nvPr/>
        </p:nvSpPr>
        <p:spPr>
          <a:xfrm>
            <a:off x="3524442" y="5351794"/>
            <a:ext cx="1151320" cy="1052417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2">
                  <a:lumMod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Analyzer</a:t>
            </a: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59A7B670-98C3-4AE3-82C7-E5431BB3B818}"/>
              </a:ext>
            </a:extLst>
          </p:cNvPr>
          <p:cNvSpPr/>
          <p:nvPr/>
        </p:nvSpPr>
        <p:spPr>
          <a:xfrm>
            <a:off x="4768173" y="5351794"/>
            <a:ext cx="1151320" cy="1052417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2">
                  <a:lumMod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Index</a:t>
            </a:r>
          </a:p>
          <a:p>
            <a:pPr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Writer</a:t>
            </a:r>
          </a:p>
        </p:txBody>
      </p:sp>
      <p:sp>
        <p:nvSpPr>
          <p:cNvPr id="56" name="標題 1">
            <a:extLst>
              <a:ext uri="{FF2B5EF4-FFF2-40B4-BE49-F238E27FC236}">
                <a16:creationId xmlns:a16="http://schemas.microsoft.com/office/drawing/2014/main" id="{76702E14-B622-8343-8ED5-3B55D9BB2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Hant" sz="450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Qsirch</a:t>
            </a:r>
            <a:r>
              <a:rPr lang="en-US" altLang="zh-Hant" sz="45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Hant" altLang="en-US" sz="45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架構</a:t>
            </a:r>
            <a:endParaRPr lang="zh-TW" altLang="en-US" sz="450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1731812-C026-2942-AA2F-159BCF68D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785" y="1166234"/>
            <a:ext cx="1261216" cy="126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449EA32F-ECD0-A549-8C26-EA3AEECE62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38536" y="1947193"/>
            <a:ext cx="1553056" cy="38826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E7BE6B87-1F55-CC4F-92BF-99DDAA51B5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00975" y="1757233"/>
            <a:ext cx="2378939" cy="60856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C1D195B-FEFE-4A57-A861-C474F0F407E1}"/>
              </a:ext>
            </a:extLst>
          </p:cNvPr>
          <p:cNvSpPr/>
          <p:nvPr/>
        </p:nvSpPr>
        <p:spPr>
          <a:xfrm>
            <a:off x="740519" y="5351794"/>
            <a:ext cx="1151320" cy="1052417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File Watcher</a:t>
            </a: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02CB9118-5091-4C78-9174-68524A5252DF}"/>
              </a:ext>
            </a:extLst>
          </p:cNvPr>
          <p:cNvSpPr/>
          <p:nvPr/>
        </p:nvSpPr>
        <p:spPr>
          <a:xfrm>
            <a:off x="1977450" y="5351794"/>
            <a:ext cx="1151320" cy="1052417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Content Extractor</a:t>
            </a:r>
          </a:p>
        </p:txBody>
      </p:sp>
      <p:sp>
        <p:nvSpPr>
          <p:cNvPr id="20" name="橢圓 19">
            <a:extLst>
              <a:ext uri="{FF2B5EF4-FFF2-40B4-BE49-F238E27FC236}">
                <a16:creationId xmlns:a16="http://schemas.microsoft.com/office/drawing/2014/main" id="{EE6F2C18-9C16-4B81-8E52-92E6134AA685}"/>
              </a:ext>
            </a:extLst>
          </p:cNvPr>
          <p:cNvSpPr/>
          <p:nvPr/>
        </p:nvSpPr>
        <p:spPr>
          <a:xfrm>
            <a:off x="1399646" y="3320605"/>
            <a:ext cx="1074821" cy="1074821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345DF373-2D6A-4A9A-9558-5D9A94E641D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8412" y="3498080"/>
            <a:ext cx="679874" cy="698083"/>
          </a:xfrm>
          <a:prstGeom prst="rect">
            <a:avLst/>
          </a:prstGeom>
        </p:spPr>
      </p:pic>
      <p:sp>
        <p:nvSpPr>
          <p:cNvPr id="77" name="橢圓 76">
            <a:extLst>
              <a:ext uri="{FF2B5EF4-FFF2-40B4-BE49-F238E27FC236}">
                <a16:creationId xmlns:a16="http://schemas.microsoft.com/office/drawing/2014/main" id="{BC4731C5-A02A-4B4B-8F8E-6B3C0C300473}"/>
              </a:ext>
            </a:extLst>
          </p:cNvPr>
          <p:cNvSpPr/>
          <p:nvPr/>
        </p:nvSpPr>
        <p:spPr>
          <a:xfrm>
            <a:off x="4182590" y="3320605"/>
            <a:ext cx="1074821" cy="1074821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ED4DF0C0-BBA5-49C7-826D-F0C86CA8351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0778" y="3509159"/>
            <a:ext cx="718446" cy="675925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417CC722-96D2-48C3-A222-6805FE1358FB}"/>
              </a:ext>
            </a:extLst>
          </p:cNvPr>
          <p:cNvSpPr/>
          <p:nvPr/>
        </p:nvSpPr>
        <p:spPr>
          <a:xfrm>
            <a:off x="740519" y="2574869"/>
            <a:ext cx="5197686" cy="638674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0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  <a:buClr>
                <a:srgbClr val="000000"/>
              </a:buClr>
            </a:pPr>
            <a:r>
              <a:rPr lang="zh-TW" altLang="en-US" sz="2400" b="1">
                <a:solidFill>
                  <a:schemeClr val="bg1"/>
                </a:solidFill>
                <a:cs typeface="+mn-ea"/>
                <a:sym typeface="+mn-lt"/>
              </a:rPr>
              <a:t>建立索引 </a:t>
            </a:r>
            <a:r>
              <a:rPr lang="en-US" altLang="zh-TW" sz="1600" b="1">
                <a:solidFill>
                  <a:schemeClr val="bg1"/>
                </a:solidFill>
                <a:cs typeface="+mn-ea"/>
                <a:sym typeface="+mn-lt"/>
              </a:rPr>
              <a:t>Indexing Engine</a:t>
            </a:r>
          </a:p>
        </p:txBody>
      </p:sp>
      <p:sp>
        <p:nvSpPr>
          <p:cNvPr id="96" name="矩形 95">
            <a:extLst>
              <a:ext uri="{FF2B5EF4-FFF2-40B4-BE49-F238E27FC236}">
                <a16:creationId xmlns:a16="http://schemas.microsoft.com/office/drawing/2014/main" id="{92C6242D-8170-4485-92F1-C2D3CD81D0CB}"/>
              </a:ext>
            </a:extLst>
          </p:cNvPr>
          <p:cNvSpPr/>
          <p:nvPr/>
        </p:nvSpPr>
        <p:spPr>
          <a:xfrm>
            <a:off x="6252818" y="2574869"/>
            <a:ext cx="5197686" cy="638674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0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  <a:buClr>
                <a:srgbClr val="000000"/>
              </a:buClr>
            </a:pPr>
            <a:r>
              <a:rPr lang="zh-TW" altLang="en-US" sz="2400" b="1">
                <a:solidFill>
                  <a:schemeClr val="bg1"/>
                </a:solidFill>
                <a:cs typeface="+mn-ea"/>
                <a:sym typeface="+mn-lt"/>
              </a:rPr>
              <a:t>檔案搜尋 </a:t>
            </a:r>
            <a:r>
              <a:rPr lang="en-US" altLang="zh-TW" sz="1600" b="1">
                <a:solidFill>
                  <a:schemeClr val="bg1"/>
                </a:solidFill>
                <a:cs typeface="+mn-ea"/>
                <a:sym typeface="+mn-lt"/>
              </a:rPr>
              <a:t>Search Operation</a:t>
            </a:r>
          </a:p>
        </p:txBody>
      </p:sp>
      <p:sp>
        <p:nvSpPr>
          <p:cNvPr id="108" name="Right Arrow 22">
            <a:extLst>
              <a:ext uri="{FF2B5EF4-FFF2-40B4-BE49-F238E27FC236}">
                <a16:creationId xmlns:a16="http://schemas.microsoft.com/office/drawing/2014/main" id="{76312339-03FF-4143-9138-9D5D8EF4F1E7}"/>
              </a:ext>
            </a:extLst>
          </p:cNvPr>
          <p:cNvSpPr/>
          <p:nvPr/>
        </p:nvSpPr>
        <p:spPr>
          <a:xfrm>
            <a:off x="8509370" y="5701454"/>
            <a:ext cx="524493" cy="43974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110" name="矩形: 圓角 109">
            <a:extLst>
              <a:ext uri="{FF2B5EF4-FFF2-40B4-BE49-F238E27FC236}">
                <a16:creationId xmlns:a16="http://schemas.microsoft.com/office/drawing/2014/main" id="{469CC8E8-D8E5-4572-9F4D-DADF0E65C4AC}"/>
              </a:ext>
            </a:extLst>
          </p:cNvPr>
          <p:cNvSpPr/>
          <p:nvPr/>
        </p:nvSpPr>
        <p:spPr>
          <a:xfrm>
            <a:off x="6263204" y="3791777"/>
            <a:ext cx="2391117" cy="2133431"/>
          </a:xfrm>
          <a:prstGeom prst="roundRect">
            <a:avLst>
              <a:gd name="adj" fmla="val 6466"/>
            </a:avLst>
          </a:prstGeom>
          <a:gradFill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zh-TW" altLang="en-US" sz="2200" b="1">
                <a:solidFill>
                  <a:schemeClr val="tx1"/>
                </a:solidFill>
                <a:cs typeface="+mn-ea"/>
                <a:sym typeface="+mn-lt"/>
              </a:rPr>
              <a:t>查詢解析器</a:t>
            </a:r>
            <a:endParaRPr lang="en-US" altLang="zh-TW" sz="2200" b="1">
              <a:solidFill>
                <a:schemeClr val="tx1"/>
              </a:solidFill>
              <a:cs typeface="+mn-ea"/>
              <a:sym typeface="+mn-lt"/>
            </a:endParaRPr>
          </a:p>
          <a:p>
            <a:pPr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chemeClr val="tx1"/>
                </a:solidFill>
                <a:cs typeface="+mn-ea"/>
                <a:sym typeface="+mn-lt"/>
              </a:rPr>
              <a:t>Query Parser</a:t>
            </a:r>
          </a:p>
        </p:txBody>
      </p:sp>
      <p:sp>
        <p:nvSpPr>
          <p:cNvPr id="111" name="矩形: 圓角 110">
            <a:extLst>
              <a:ext uri="{FF2B5EF4-FFF2-40B4-BE49-F238E27FC236}">
                <a16:creationId xmlns:a16="http://schemas.microsoft.com/office/drawing/2014/main" id="{74BA2DF6-114F-47F4-BBD4-7C15F0369BC4}"/>
              </a:ext>
            </a:extLst>
          </p:cNvPr>
          <p:cNvSpPr/>
          <p:nvPr/>
        </p:nvSpPr>
        <p:spPr>
          <a:xfrm>
            <a:off x="9046148" y="3791777"/>
            <a:ext cx="2391117" cy="2133431"/>
          </a:xfrm>
          <a:prstGeom prst="roundRect">
            <a:avLst>
              <a:gd name="adj" fmla="val 6466"/>
            </a:avLst>
          </a:prstGeom>
          <a:gradFill>
            <a:gsLst>
              <a:gs pos="0">
                <a:srgbClr val="7030A0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zh-TW" altLang="en-US" sz="2200" b="1">
                <a:solidFill>
                  <a:schemeClr val="tx1"/>
                </a:solidFill>
                <a:cs typeface="+mn-ea"/>
                <a:sym typeface="+mn-lt"/>
              </a:rPr>
              <a:t>搜尋模組</a:t>
            </a:r>
            <a:endParaRPr lang="en-US" altLang="zh-TW" sz="2200" b="1">
              <a:solidFill>
                <a:schemeClr val="tx1"/>
              </a:solidFill>
              <a:cs typeface="+mn-ea"/>
              <a:sym typeface="+mn-lt"/>
            </a:endParaRPr>
          </a:p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" altLang="zh-TW" sz="1600" b="1">
                <a:solidFill>
                  <a:schemeClr val="tx1"/>
                </a:solidFill>
                <a:cs typeface="+mn-ea"/>
                <a:sym typeface="+mn-lt"/>
              </a:rPr>
              <a:t>Search</a:t>
            </a:r>
            <a:r>
              <a:rPr lang="zh-Hant" altLang="en-US" sz="1600" b="1">
                <a:solidFill>
                  <a:schemeClr val="tx1"/>
                </a:solidFill>
                <a:cs typeface="+mn-ea"/>
                <a:sym typeface="+mn-lt"/>
              </a:rPr>
              <a:t> </a:t>
            </a:r>
            <a:r>
              <a:rPr lang="en" altLang="zh-TW" sz="1600" b="1">
                <a:solidFill>
                  <a:schemeClr val="tx1"/>
                </a:solidFill>
                <a:cs typeface="+mn-ea"/>
                <a:sym typeface="+mn-lt"/>
              </a:rPr>
              <a:t>Module</a:t>
            </a:r>
          </a:p>
        </p:txBody>
      </p:sp>
      <p:sp>
        <p:nvSpPr>
          <p:cNvPr id="112" name="矩形 111">
            <a:extLst>
              <a:ext uri="{FF2B5EF4-FFF2-40B4-BE49-F238E27FC236}">
                <a16:creationId xmlns:a16="http://schemas.microsoft.com/office/drawing/2014/main" id="{0A5BE30F-0759-417D-BAC0-198740F467ED}"/>
              </a:ext>
            </a:extLst>
          </p:cNvPr>
          <p:cNvSpPr/>
          <p:nvPr/>
        </p:nvSpPr>
        <p:spPr>
          <a:xfrm>
            <a:off x="9046148" y="5351794"/>
            <a:ext cx="1151320" cy="1052417"/>
          </a:xfrm>
          <a:prstGeom prst="rect">
            <a:avLst/>
          </a:prstGeom>
          <a:gradFill>
            <a:gsLst>
              <a:gs pos="0">
                <a:srgbClr val="7030A0"/>
              </a:gs>
              <a:gs pos="100000">
                <a:srgbClr val="00206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Boolean Search</a:t>
            </a:r>
          </a:p>
        </p:txBody>
      </p:sp>
      <p:sp>
        <p:nvSpPr>
          <p:cNvPr id="113" name="矩形 112">
            <a:extLst>
              <a:ext uri="{FF2B5EF4-FFF2-40B4-BE49-F238E27FC236}">
                <a16:creationId xmlns:a16="http://schemas.microsoft.com/office/drawing/2014/main" id="{AAF1920C-74EA-4264-9D30-FF5C1F60B257}"/>
              </a:ext>
            </a:extLst>
          </p:cNvPr>
          <p:cNvSpPr/>
          <p:nvPr/>
        </p:nvSpPr>
        <p:spPr>
          <a:xfrm>
            <a:off x="10289879" y="5351794"/>
            <a:ext cx="1151320" cy="1052417"/>
          </a:xfrm>
          <a:prstGeom prst="rect">
            <a:avLst/>
          </a:prstGeom>
          <a:gradFill>
            <a:gsLst>
              <a:gs pos="0">
                <a:srgbClr val="7030A0"/>
              </a:gs>
              <a:gs pos="100000">
                <a:srgbClr val="00206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Relevance</a:t>
            </a:r>
          </a:p>
          <a:p>
            <a:pPr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(TF-IDF)</a:t>
            </a:r>
          </a:p>
        </p:txBody>
      </p:sp>
      <p:sp>
        <p:nvSpPr>
          <p:cNvPr id="114" name="矩形 113">
            <a:extLst>
              <a:ext uri="{FF2B5EF4-FFF2-40B4-BE49-F238E27FC236}">
                <a16:creationId xmlns:a16="http://schemas.microsoft.com/office/drawing/2014/main" id="{145B6879-ED1D-4F43-8EF8-8EEED0743FA2}"/>
              </a:ext>
            </a:extLst>
          </p:cNvPr>
          <p:cNvSpPr/>
          <p:nvPr/>
        </p:nvSpPr>
        <p:spPr>
          <a:xfrm>
            <a:off x="6262225" y="5351794"/>
            <a:ext cx="1151320" cy="1052417"/>
          </a:xfrm>
          <a:prstGeom prst="rect">
            <a:avLst/>
          </a:prstGeom>
          <a:gradFill>
            <a:gsLst>
              <a:gs pos="0">
                <a:srgbClr val="92D050"/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Parser</a:t>
            </a:r>
          </a:p>
        </p:txBody>
      </p:sp>
      <p:sp>
        <p:nvSpPr>
          <p:cNvPr id="115" name="矩形 114">
            <a:extLst>
              <a:ext uri="{FF2B5EF4-FFF2-40B4-BE49-F238E27FC236}">
                <a16:creationId xmlns:a16="http://schemas.microsoft.com/office/drawing/2014/main" id="{2F6B53BB-1E4E-490F-8E71-8562055FC5CD}"/>
              </a:ext>
            </a:extLst>
          </p:cNvPr>
          <p:cNvSpPr/>
          <p:nvPr/>
        </p:nvSpPr>
        <p:spPr>
          <a:xfrm>
            <a:off x="7499156" y="5351794"/>
            <a:ext cx="1151320" cy="1052417"/>
          </a:xfrm>
          <a:prstGeom prst="rect">
            <a:avLst/>
          </a:prstGeom>
          <a:gradFill>
            <a:gsLst>
              <a:gs pos="0">
                <a:srgbClr val="92D050"/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Analyzer</a:t>
            </a:r>
          </a:p>
        </p:txBody>
      </p:sp>
      <p:sp>
        <p:nvSpPr>
          <p:cNvPr id="116" name="橢圓 115">
            <a:extLst>
              <a:ext uri="{FF2B5EF4-FFF2-40B4-BE49-F238E27FC236}">
                <a16:creationId xmlns:a16="http://schemas.microsoft.com/office/drawing/2014/main" id="{9F0B421B-3B74-407C-8D7A-D73D72D87F37}"/>
              </a:ext>
            </a:extLst>
          </p:cNvPr>
          <p:cNvSpPr/>
          <p:nvPr/>
        </p:nvSpPr>
        <p:spPr>
          <a:xfrm>
            <a:off x="6921352" y="3320605"/>
            <a:ext cx="1074821" cy="1074821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18" name="橢圓 117">
            <a:extLst>
              <a:ext uri="{FF2B5EF4-FFF2-40B4-BE49-F238E27FC236}">
                <a16:creationId xmlns:a16="http://schemas.microsoft.com/office/drawing/2014/main" id="{5D1E3E3F-9ACC-4630-A730-D9214C83CF50}"/>
              </a:ext>
            </a:extLst>
          </p:cNvPr>
          <p:cNvSpPr/>
          <p:nvPr/>
        </p:nvSpPr>
        <p:spPr>
          <a:xfrm>
            <a:off x="9704296" y="3320605"/>
            <a:ext cx="1074821" cy="1074821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98" name="Picture 1">
            <a:extLst>
              <a:ext uri="{FF2B5EF4-FFF2-40B4-BE49-F238E27FC236}">
                <a16:creationId xmlns:a16="http://schemas.microsoft.com/office/drawing/2014/main" id="{E173F617-AD40-4BCD-852A-014C8F752C8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8736" y="3477639"/>
            <a:ext cx="768107" cy="738964"/>
          </a:xfrm>
          <a:prstGeom prst="rect">
            <a:avLst/>
          </a:prstGeom>
        </p:spPr>
      </p:pic>
      <p:pic>
        <p:nvPicPr>
          <p:cNvPr id="121" name="圖片 120">
            <a:extLst>
              <a:ext uri="{FF2B5EF4-FFF2-40B4-BE49-F238E27FC236}">
                <a16:creationId xmlns:a16="http://schemas.microsoft.com/office/drawing/2014/main" id="{E17D7806-3B71-4B08-95BD-52B5887582A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0000" y1="48444" x2="20000" y2="48444"/>
                        <a14:foregroundMark x1="28444" y1="68000" x2="28444" y2="68000"/>
                        <a14:foregroundMark x1="32444" y1="94222" x2="32444" y2="94222"/>
                        <a14:foregroundMark x1="76889" y1="81778" x2="76889" y2="8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1516" y="3521086"/>
            <a:ext cx="652071" cy="65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926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246E6647-097F-FB43-9ABD-B33F70BB96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525" y="8064062"/>
            <a:ext cx="5743509" cy="383093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40A40D8-55CD-45A8-BEA6-0C40C2DD7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sz="45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建立索引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E4051B25-255A-5B40-A87D-D926817ADDA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2757" y="2313948"/>
            <a:ext cx="6277043" cy="4121374"/>
          </a:xfrm>
          <a:prstGeom prst="roundRect">
            <a:avLst>
              <a:gd name="adj" fmla="val 2628"/>
            </a:avLst>
          </a:prstGeom>
          <a:noFill/>
          <a:ln w="25400">
            <a:solidFill>
              <a:srgbClr val="FFC000"/>
            </a:solidFill>
          </a:ln>
        </p:spPr>
      </p:pic>
      <p:sp>
        <p:nvSpPr>
          <p:cNvPr id="6" name="Triangle 30">
            <a:extLst>
              <a:ext uri="{FF2B5EF4-FFF2-40B4-BE49-F238E27FC236}">
                <a16:creationId xmlns:a16="http://schemas.microsoft.com/office/drawing/2014/main" id="{09081AF9-8620-4CA8-930A-57E3B8EA6123}"/>
              </a:ext>
            </a:extLst>
          </p:cNvPr>
          <p:cNvSpPr/>
          <p:nvPr/>
        </p:nvSpPr>
        <p:spPr>
          <a:xfrm rot="16200000">
            <a:off x="2629513" y="3701268"/>
            <a:ext cx="3836048" cy="1061406"/>
          </a:xfrm>
          <a:prstGeom prst="triangle">
            <a:avLst>
              <a:gd name="adj" fmla="val 49581"/>
            </a:avLst>
          </a:prstGeom>
          <a:gradFill>
            <a:gsLst>
              <a:gs pos="0">
                <a:srgbClr val="FFC000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19E940DC-AD11-4304-95E1-CB08CDED34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59831" y="2793133"/>
            <a:ext cx="2741295" cy="2878360"/>
          </a:xfrm>
          <a:prstGeom prst="rect">
            <a:avLst/>
          </a:prstGeom>
        </p:spPr>
      </p:pic>
      <p:sp>
        <p:nvSpPr>
          <p:cNvPr id="16" name="箭號: 五邊形 15">
            <a:extLst>
              <a:ext uri="{FF2B5EF4-FFF2-40B4-BE49-F238E27FC236}">
                <a16:creationId xmlns:a16="http://schemas.microsoft.com/office/drawing/2014/main" id="{3475C03B-6524-4E4E-810C-E11AB5A8AE1B}"/>
              </a:ext>
            </a:extLst>
          </p:cNvPr>
          <p:cNvSpPr/>
          <p:nvPr/>
        </p:nvSpPr>
        <p:spPr>
          <a:xfrm>
            <a:off x="-1" y="1858140"/>
            <a:ext cx="3898233" cy="682889"/>
          </a:xfrm>
          <a:prstGeom prst="homePlate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0"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>
                <a:solidFill>
                  <a:schemeClr val="bg1"/>
                </a:solidFill>
                <a:cs typeface="+mn-ea"/>
                <a:sym typeface="+mn-lt"/>
              </a:rPr>
              <a:t>倒置索引</a:t>
            </a:r>
            <a:r>
              <a:rPr lang="en-US" altLang="zh-TW" sz="2400" b="1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TW" sz="1600" b="1">
                <a:solidFill>
                  <a:schemeClr val="bg1"/>
                </a:solidFill>
                <a:cs typeface="+mn-ea"/>
                <a:sym typeface="+mn-lt"/>
              </a:rPr>
              <a:t>(Inverted index)</a:t>
            </a:r>
            <a:endParaRPr lang="en-US" altLang="zh-TW" sz="2400" b="1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985971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矩形 96">
            <a:extLst>
              <a:ext uri="{FF2B5EF4-FFF2-40B4-BE49-F238E27FC236}">
                <a16:creationId xmlns:a16="http://schemas.microsoft.com/office/drawing/2014/main" id="{0E5CE060-3A5A-4D93-A6D6-8B30F8A11CF9}"/>
              </a:ext>
            </a:extLst>
          </p:cNvPr>
          <p:cNvSpPr/>
          <p:nvPr/>
        </p:nvSpPr>
        <p:spPr>
          <a:xfrm>
            <a:off x="4460231" y="1866458"/>
            <a:ext cx="6917982" cy="1009152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accent5">
                  <a:lumMod val="60000"/>
                  <a:lumOff val="40000"/>
                </a:schemeClr>
              </a:gs>
            </a:gsLst>
            <a:lin ang="0" scaled="0"/>
          </a:gra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/>
            <a:r>
              <a:rPr lang="zh-TW" altLang="en-US" sz="2000" b="1">
                <a:solidFill>
                  <a:schemeClr val="tx1"/>
                </a:solidFill>
                <a:cs typeface="+mn-ea"/>
                <a:sym typeface="+mn-lt"/>
              </a:rPr>
              <a:t>在電腦上找到檔案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6DD2BC5-8A72-4137-B188-A88618085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sz="45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建立索引</a:t>
            </a:r>
          </a:p>
        </p:txBody>
      </p:sp>
      <p:sp>
        <p:nvSpPr>
          <p:cNvPr id="90" name="矩形: 圓角 89">
            <a:extLst>
              <a:ext uri="{FF2B5EF4-FFF2-40B4-BE49-F238E27FC236}">
                <a16:creationId xmlns:a16="http://schemas.microsoft.com/office/drawing/2014/main" id="{2EAE5016-9847-44F5-A99D-DF7B3CE35ADE}"/>
              </a:ext>
            </a:extLst>
          </p:cNvPr>
          <p:cNvSpPr/>
          <p:nvPr/>
        </p:nvSpPr>
        <p:spPr>
          <a:xfrm>
            <a:off x="1466325" y="1866457"/>
            <a:ext cx="1842586" cy="2091785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buClr>
                <a:srgbClr val="002060"/>
              </a:buClr>
              <a:buSzPct val="25000"/>
            </a:pPr>
            <a:r>
              <a:rPr lang="zh-TW" altLang="en-US" sz="2200" b="1">
                <a:solidFill>
                  <a:schemeClr val="bg1"/>
                </a:solidFill>
                <a:cs typeface="+mn-ea"/>
                <a:sym typeface="+mn-lt"/>
              </a:rPr>
              <a:t>文件搜集</a:t>
            </a:r>
            <a:endParaRPr lang="en-US" altLang="zh-TW" sz="2200" b="1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chemeClr val="bg1"/>
                </a:solidFill>
                <a:cs typeface="+mn-ea"/>
                <a:sym typeface="+mn-lt"/>
              </a:rPr>
              <a:t>Data Collection</a:t>
            </a:r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id="{D0276C09-178F-4961-A0E6-5A2855B26943}"/>
              </a:ext>
            </a:extLst>
          </p:cNvPr>
          <p:cNvSpPr/>
          <p:nvPr/>
        </p:nvSpPr>
        <p:spPr>
          <a:xfrm>
            <a:off x="3308911" y="1866458"/>
            <a:ext cx="1151320" cy="1009152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File Watcher</a:t>
            </a:r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84D5B9D6-4ACC-4014-A48F-0E044D89FACF}"/>
              </a:ext>
            </a:extLst>
          </p:cNvPr>
          <p:cNvSpPr/>
          <p:nvPr/>
        </p:nvSpPr>
        <p:spPr>
          <a:xfrm>
            <a:off x="3308911" y="2949091"/>
            <a:ext cx="1151320" cy="1009152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Content Extractor</a:t>
            </a:r>
          </a:p>
        </p:txBody>
      </p:sp>
      <p:sp>
        <p:nvSpPr>
          <p:cNvPr id="94" name="橢圓 93">
            <a:extLst>
              <a:ext uri="{FF2B5EF4-FFF2-40B4-BE49-F238E27FC236}">
                <a16:creationId xmlns:a16="http://schemas.microsoft.com/office/drawing/2014/main" id="{90BA19BC-8E85-429A-B15E-89B9A2A3DA10}"/>
              </a:ext>
            </a:extLst>
          </p:cNvPr>
          <p:cNvSpPr/>
          <p:nvPr/>
        </p:nvSpPr>
        <p:spPr>
          <a:xfrm>
            <a:off x="1848495" y="2020495"/>
            <a:ext cx="1074821" cy="1074821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98" name="矩形 97">
            <a:extLst>
              <a:ext uri="{FF2B5EF4-FFF2-40B4-BE49-F238E27FC236}">
                <a16:creationId xmlns:a16="http://schemas.microsoft.com/office/drawing/2014/main" id="{7BDAE742-D196-4FC1-9C70-2C9B904030D3}"/>
              </a:ext>
            </a:extLst>
          </p:cNvPr>
          <p:cNvSpPr/>
          <p:nvPr/>
        </p:nvSpPr>
        <p:spPr>
          <a:xfrm>
            <a:off x="4460231" y="2952912"/>
            <a:ext cx="6917982" cy="1009152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accent5">
                  <a:lumMod val="60000"/>
                  <a:lumOff val="40000"/>
                </a:schemeClr>
              </a:gs>
            </a:gsLst>
            <a:lin ang="0" scaled="0"/>
          </a:gra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>
              <a:lnSpc>
                <a:spcPct val="150000"/>
              </a:lnSpc>
              <a:buClr>
                <a:srgbClr val="00B050"/>
              </a:buClr>
              <a:buSzPct val="80000"/>
            </a:pPr>
            <a:r>
              <a:rPr lang="zh-TW" altLang="en-US" sz="2000" b="1">
                <a:solidFill>
                  <a:schemeClr val="tx1"/>
                </a:solidFill>
                <a:cs typeface="+mn-ea"/>
                <a:sym typeface="+mn-lt"/>
              </a:rPr>
              <a:t>擷取檔案內容</a:t>
            </a:r>
            <a:endParaRPr lang="en-US" altLang="zh-TW" sz="2000" b="1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99" name="矩形 98">
            <a:extLst>
              <a:ext uri="{FF2B5EF4-FFF2-40B4-BE49-F238E27FC236}">
                <a16:creationId xmlns:a16="http://schemas.microsoft.com/office/drawing/2014/main" id="{D4A43A63-41A7-4826-9111-D51E11BD3EB4}"/>
              </a:ext>
            </a:extLst>
          </p:cNvPr>
          <p:cNvSpPr/>
          <p:nvPr/>
        </p:nvSpPr>
        <p:spPr>
          <a:xfrm>
            <a:off x="4460231" y="4431838"/>
            <a:ext cx="6917982" cy="1009152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accent4">
                  <a:lumMod val="60000"/>
                  <a:lumOff val="40000"/>
                </a:schemeClr>
              </a:gs>
            </a:gsLst>
            <a:lin ang="0" scaled="0"/>
          </a:gra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>
              <a:lnSpc>
                <a:spcPct val="150000"/>
              </a:lnSpc>
              <a:buClr>
                <a:srgbClr val="00B050"/>
              </a:buClr>
              <a:buSzPct val="80000"/>
            </a:pPr>
            <a:r>
              <a:rPr lang="zh-TW" altLang="en-US" sz="2000" b="1">
                <a:solidFill>
                  <a:schemeClr val="tx1"/>
                </a:solidFill>
                <a:cs typeface="+mn-ea"/>
                <a:sym typeface="+mn-lt"/>
              </a:rPr>
              <a:t>將擷取的內容轉換成個別字詞 </a:t>
            </a:r>
            <a:r>
              <a:rPr lang="en-US" altLang="zh-TW" sz="2000" b="1">
                <a:solidFill>
                  <a:schemeClr val="tx1"/>
                </a:solidFill>
                <a:cs typeface="+mn-ea"/>
                <a:sym typeface="+mn-lt"/>
              </a:rPr>
              <a:t>(tokens)</a:t>
            </a:r>
          </a:p>
        </p:txBody>
      </p:sp>
      <p:sp>
        <p:nvSpPr>
          <p:cNvPr id="100" name="矩形: 圓角 99">
            <a:extLst>
              <a:ext uri="{FF2B5EF4-FFF2-40B4-BE49-F238E27FC236}">
                <a16:creationId xmlns:a16="http://schemas.microsoft.com/office/drawing/2014/main" id="{F0ECA3DF-984A-4EA8-A080-5CC41C71DEDF}"/>
              </a:ext>
            </a:extLst>
          </p:cNvPr>
          <p:cNvSpPr/>
          <p:nvPr/>
        </p:nvSpPr>
        <p:spPr>
          <a:xfrm>
            <a:off x="1466325" y="4431837"/>
            <a:ext cx="1842586" cy="2091785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zh-TW" altLang="en-US" sz="2200" b="1">
                <a:solidFill>
                  <a:schemeClr val="bg1"/>
                </a:solidFill>
                <a:cs typeface="+mn-ea"/>
                <a:sym typeface="+mn-lt"/>
              </a:rPr>
              <a:t>索引器</a:t>
            </a:r>
            <a:endParaRPr lang="en-US" altLang="zh-TW" sz="2200" b="1">
              <a:solidFill>
                <a:schemeClr val="bg1"/>
              </a:solidFill>
              <a:cs typeface="+mn-ea"/>
              <a:sym typeface="+mn-lt"/>
            </a:endParaRPr>
          </a:p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" altLang="zh-TW" sz="1600" b="1">
                <a:solidFill>
                  <a:schemeClr val="bg1"/>
                </a:solidFill>
                <a:cs typeface="+mn-ea"/>
                <a:sym typeface="+mn-lt"/>
              </a:rPr>
              <a:t>Indexer</a:t>
            </a:r>
          </a:p>
        </p:txBody>
      </p:sp>
      <p:sp>
        <p:nvSpPr>
          <p:cNvPr id="101" name="矩形 100">
            <a:extLst>
              <a:ext uri="{FF2B5EF4-FFF2-40B4-BE49-F238E27FC236}">
                <a16:creationId xmlns:a16="http://schemas.microsoft.com/office/drawing/2014/main" id="{7332BBB6-8D60-4FED-B461-ABFF5A6E0B87}"/>
              </a:ext>
            </a:extLst>
          </p:cNvPr>
          <p:cNvSpPr/>
          <p:nvPr/>
        </p:nvSpPr>
        <p:spPr>
          <a:xfrm>
            <a:off x="3308911" y="4431838"/>
            <a:ext cx="1151320" cy="1009152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2">
                  <a:lumMod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Analyzer</a:t>
            </a:r>
          </a:p>
        </p:txBody>
      </p:sp>
      <p:sp>
        <p:nvSpPr>
          <p:cNvPr id="102" name="矩形 101">
            <a:extLst>
              <a:ext uri="{FF2B5EF4-FFF2-40B4-BE49-F238E27FC236}">
                <a16:creationId xmlns:a16="http://schemas.microsoft.com/office/drawing/2014/main" id="{94A44213-CB54-4EF3-B44B-31C948E0C617}"/>
              </a:ext>
            </a:extLst>
          </p:cNvPr>
          <p:cNvSpPr/>
          <p:nvPr/>
        </p:nvSpPr>
        <p:spPr>
          <a:xfrm>
            <a:off x="3308911" y="5514471"/>
            <a:ext cx="1151320" cy="1009152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2">
                  <a:lumMod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Index</a:t>
            </a:r>
          </a:p>
          <a:p>
            <a:pPr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Writer</a:t>
            </a:r>
          </a:p>
        </p:txBody>
      </p:sp>
      <p:sp>
        <p:nvSpPr>
          <p:cNvPr id="103" name="橢圓 102">
            <a:extLst>
              <a:ext uri="{FF2B5EF4-FFF2-40B4-BE49-F238E27FC236}">
                <a16:creationId xmlns:a16="http://schemas.microsoft.com/office/drawing/2014/main" id="{90380390-FCD7-4005-8978-D156ADA41EF1}"/>
              </a:ext>
            </a:extLst>
          </p:cNvPr>
          <p:cNvSpPr/>
          <p:nvPr/>
        </p:nvSpPr>
        <p:spPr>
          <a:xfrm>
            <a:off x="1848495" y="4585875"/>
            <a:ext cx="1074821" cy="1074821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05" name="矩形 104">
            <a:extLst>
              <a:ext uri="{FF2B5EF4-FFF2-40B4-BE49-F238E27FC236}">
                <a16:creationId xmlns:a16="http://schemas.microsoft.com/office/drawing/2014/main" id="{F0FC23A3-29F3-4431-878B-0B6644D73FF6}"/>
              </a:ext>
            </a:extLst>
          </p:cNvPr>
          <p:cNvSpPr/>
          <p:nvPr/>
        </p:nvSpPr>
        <p:spPr>
          <a:xfrm>
            <a:off x="4460231" y="5518292"/>
            <a:ext cx="6917982" cy="1009152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accent4">
                  <a:lumMod val="60000"/>
                  <a:lumOff val="40000"/>
                </a:schemeClr>
              </a:gs>
            </a:gsLst>
            <a:lin ang="0" scaled="0"/>
          </a:gra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>
              <a:lnSpc>
                <a:spcPct val="150000"/>
              </a:lnSpc>
              <a:buClr>
                <a:srgbClr val="00B050"/>
              </a:buClr>
              <a:buSzPct val="80000"/>
            </a:pPr>
            <a:r>
              <a:rPr lang="zh-TW" altLang="en-US" sz="2000" b="1">
                <a:solidFill>
                  <a:schemeClr val="tx1"/>
                </a:solidFill>
                <a:cs typeface="+mn-ea"/>
                <a:sym typeface="+mn-lt"/>
              </a:rPr>
              <a:t>將字詞儲存在索引資料庫 </a:t>
            </a:r>
            <a:r>
              <a:rPr lang="en-US" altLang="zh-TW" sz="2000" b="1">
                <a:solidFill>
                  <a:schemeClr val="tx1"/>
                </a:solidFill>
                <a:cs typeface="+mn-ea"/>
                <a:sym typeface="+mn-lt"/>
              </a:rPr>
              <a:t>(index) </a:t>
            </a:r>
            <a:r>
              <a:rPr lang="zh-TW" altLang="en-US" sz="2000" b="1">
                <a:solidFill>
                  <a:schemeClr val="tx1"/>
                </a:solidFill>
                <a:cs typeface="+mn-ea"/>
                <a:sym typeface="+mn-lt"/>
              </a:rPr>
              <a:t>中</a:t>
            </a:r>
          </a:p>
        </p:txBody>
      </p:sp>
      <p:sp>
        <p:nvSpPr>
          <p:cNvPr id="19" name="Right Arrow 22">
            <a:extLst>
              <a:ext uri="{FF2B5EF4-FFF2-40B4-BE49-F238E27FC236}">
                <a16:creationId xmlns:a16="http://schemas.microsoft.com/office/drawing/2014/main" id="{E6BBCC4F-2E79-4DA1-972D-624EDE5E9FA0}"/>
              </a:ext>
            </a:extLst>
          </p:cNvPr>
          <p:cNvSpPr/>
          <p:nvPr/>
        </p:nvSpPr>
        <p:spPr>
          <a:xfrm rot="5400000">
            <a:off x="3647773" y="3975168"/>
            <a:ext cx="473595" cy="43974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1C31AE94-C033-4823-82BB-9C0BFBE7C8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5968" y="2193569"/>
            <a:ext cx="679874" cy="698083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0BABB773-D7B1-455B-B3B8-57EFBFC793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3541" y="4785762"/>
            <a:ext cx="718446" cy="67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94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079975A-73BA-D04F-91F3-33FC88329A2E}"/>
              </a:ext>
            </a:extLst>
          </p:cNvPr>
          <p:cNvGrpSpPr/>
          <p:nvPr/>
        </p:nvGrpSpPr>
        <p:grpSpPr>
          <a:xfrm>
            <a:off x="3175844" y="1540178"/>
            <a:ext cx="5561967" cy="826093"/>
            <a:chOff x="5668429" y="2764519"/>
            <a:chExt cx="3211579" cy="477000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55CF09D6-DBBA-D045-AAFB-A40A6C9CA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587908" y="2907188"/>
              <a:ext cx="1292100" cy="323025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DA1B64B9-B9AF-514D-9447-03A55659A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68429" y="2764519"/>
              <a:ext cx="1864636" cy="477000"/>
            </a:xfrm>
            <a:prstGeom prst="rect">
              <a:avLst/>
            </a:prstGeom>
          </p:spPr>
        </p:pic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5F1BA520-BD6D-4F94-A39A-A15126AE65B7}"/>
              </a:ext>
            </a:extLst>
          </p:cNvPr>
          <p:cNvGrpSpPr/>
          <p:nvPr/>
        </p:nvGrpSpPr>
        <p:grpSpPr>
          <a:xfrm>
            <a:off x="9139005" y="1693117"/>
            <a:ext cx="1634993" cy="500679"/>
            <a:chOff x="9087977" y="1781773"/>
            <a:chExt cx="1634993" cy="500679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D3E23117-062D-474B-A3CB-0B9AE66C9060}"/>
                </a:ext>
              </a:extLst>
            </p:cNvPr>
            <p:cNvSpPr/>
            <p:nvPr/>
          </p:nvSpPr>
          <p:spPr>
            <a:xfrm>
              <a:off x="9087977" y="1781773"/>
              <a:ext cx="1634993" cy="500679"/>
            </a:xfrm>
            <a:prstGeom prst="roundRect">
              <a:avLst/>
            </a:pr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cs typeface="+mn-ea"/>
                <a:sym typeface="+mn-lt"/>
              </a:endParaRPr>
            </a:p>
          </p:txBody>
        </p:sp>
        <p:pic>
          <p:nvPicPr>
            <p:cNvPr id="30" name="Picture 2" descr="How to remove unused icons from the Windows desktop">
              <a:extLst>
                <a:ext uri="{FF2B5EF4-FFF2-40B4-BE49-F238E27FC236}">
                  <a16:creationId xmlns:a16="http://schemas.microsoft.com/office/drawing/2014/main" id="{EB0BB640-6A8B-064B-B8BC-5E580F89A0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1204" y="1875109"/>
              <a:ext cx="314006" cy="3140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30DB5A1-1A31-C04E-9B20-12AB0A496045}"/>
                </a:ext>
              </a:extLst>
            </p:cNvPr>
            <p:cNvSpPr txBox="1"/>
            <p:nvPr/>
          </p:nvSpPr>
          <p:spPr>
            <a:xfrm>
              <a:off x="9573896" y="1847446"/>
              <a:ext cx="1120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TW">
                  <a:solidFill>
                    <a:schemeClr val="bg2">
                      <a:lumMod val="50000"/>
                    </a:schemeClr>
                  </a:solidFill>
                  <a:cs typeface="+mn-ea"/>
                  <a:sym typeface="+mn-lt"/>
                </a:rPr>
                <a:t>Windows</a:t>
              </a:r>
            </a:p>
          </p:txBody>
        </p:sp>
      </p:grpSp>
      <p:sp>
        <p:nvSpPr>
          <p:cNvPr id="27" name="TextBox 19">
            <a:extLst>
              <a:ext uri="{FF2B5EF4-FFF2-40B4-BE49-F238E27FC236}">
                <a16:creationId xmlns:a16="http://schemas.microsoft.com/office/drawing/2014/main" id="{C7ED490A-769F-42EC-AD64-6BDD2AD8BFA2}"/>
              </a:ext>
            </a:extLst>
          </p:cNvPr>
          <p:cNvSpPr txBox="1"/>
          <p:nvPr/>
        </p:nvSpPr>
        <p:spPr>
          <a:xfrm>
            <a:off x="1024594" y="2384064"/>
            <a:ext cx="9880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sz="2800">
                <a:solidFill>
                  <a:srgbClr val="313C72"/>
                </a:solidFill>
                <a:cs typeface="+mn-ea"/>
                <a:sym typeface="+mn-lt"/>
              </a:rPr>
              <a:t>簡單</a:t>
            </a:r>
            <a:r>
              <a:rPr lang="zh-TW" altLang="en-US" sz="2800" b="0" i="0">
                <a:solidFill>
                  <a:srgbClr val="4D5156"/>
                </a:solidFill>
                <a:effectLst/>
                <a:cs typeface="+mn-ea"/>
                <a:sym typeface="+mn-lt"/>
              </a:rPr>
              <a:t>、</a:t>
            </a:r>
            <a:r>
              <a:rPr lang="en-TW" sz="2800">
                <a:solidFill>
                  <a:srgbClr val="313C72"/>
                </a:solidFill>
                <a:cs typeface="+mn-ea"/>
                <a:sym typeface="+mn-lt"/>
              </a:rPr>
              <a:t>快速</a:t>
            </a:r>
            <a:r>
              <a:rPr lang="zh-TW" altLang="en-US" sz="2800" b="0" i="0">
                <a:solidFill>
                  <a:srgbClr val="4D5156"/>
                </a:solidFill>
                <a:effectLst/>
                <a:cs typeface="+mn-ea"/>
                <a:sym typeface="+mn-lt"/>
              </a:rPr>
              <a:t>、</a:t>
            </a:r>
            <a:r>
              <a:rPr lang="en-TW" sz="2800">
                <a:solidFill>
                  <a:srgbClr val="313C72"/>
                </a:solidFill>
                <a:cs typeface="+mn-ea"/>
                <a:sym typeface="+mn-lt"/>
              </a:rPr>
              <a:t>強大</a:t>
            </a:r>
            <a:r>
              <a:rPr lang="zh-TW" altLang="en-US" sz="2800">
                <a:solidFill>
                  <a:srgbClr val="313C72"/>
                </a:solidFill>
                <a:cs typeface="+mn-ea"/>
                <a:sym typeface="+mn-lt"/>
              </a:rPr>
              <a:t>的搜尋</a:t>
            </a:r>
            <a:endParaRPr lang="en-TW" sz="2800">
              <a:solidFill>
                <a:srgbClr val="313C72"/>
              </a:solidFill>
              <a:cs typeface="+mn-ea"/>
              <a:sym typeface="+mn-lt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F2009439-3E04-488F-A6BE-05ED7353C534}"/>
              </a:ext>
            </a:extLst>
          </p:cNvPr>
          <p:cNvSpPr/>
          <p:nvPr/>
        </p:nvSpPr>
        <p:spPr>
          <a:xfrm>
            <a:off x="3026330" y="3193582"/>
            <a:ext cx="1886864" cy="1321061"/>
          </a:xfrm>
          <a:prstGeom prst="roundRect">
            <a:avLst>
              <a:gd name="adj" fmla="val 7053"/>
            </a:avLst>
          </a:prstGeom>
          <a:gradFill>
            <a:gsLst>
              <a:gs pos="0">
                <a:schemeClr val="bg1"/>
              </a:gs>
              <a:gs pos="100000">
                <a:srgbClr val="00B0F0"/>
              </a:gs>
            </a:gsLst>
            <a:lin ang="5400000" scaled="0"/>
          </a:gradFill>
          <a:ln w="254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600">
                <a:solidFill>
                  <a:srgbClr val="313C72"/>
                </a:solidFill>
                <a:cs typeface="+mn-ea"/>
                <a:sym typeface="+mn-lt"/>
              </a:rPr>
              <a:t>全文檢索搜尋</a:t>
            </a:r>
            <a:endParaRPr lang="en-TW" altLang="zh-TW" sz="2600">
              <a:solidFill>
                <a:srgbClr val="313C72"/>
              </a:solidFill>
              <a:cs typeface="+mn-ea"/>
              <a:sym typeface="+mn-lt"/>
            </a:endParaRP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EF6EF203-1339-4A71-A2FB-893063FF8204}"/>
              </a:ext>
            </a:extLst>
          </p:cNvPr>
          <p:cNvSpPr/>
          <p:nvPr/>
        </p:nvSpPr>
        <p:spPr>
          <a:xfrm>
            <a:off x="5157117" y="3193582"/>
            <a:ext cx="1886864" cy="1321061"/>
          </a:xfrm>
          <a:prstGeom prst="roundRect">
            <a:avLst>
              <a:gd name="adj" fmla="val 7053"/>
            </a:avLst>
          </a:prstGeom>
          <a:gradFill>
            <a:gsLst>
              <a:gs pos="0">
                <a:schemeClr val="bg1"/>
              </a:gs>
              <a:gs pos="100000">
                <a:srgbClr val="00B0F0"/>
              </a:gs>
            </a:gsLst>
            <a:lin ang="5400000" scaled="0"/>
          </a:gradFill>
          <a:ln w="254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600">
                <a:solidFill>
                  <a:srgbClr val="313C72"/>
                </a:solidFill>
                <a:cs typeface="+mn-ea"/>
                <a:sym typeface="+mn-lt"/>
              </a:rPr>
              <a:t>AI</a:t>
            </a:r>
            <a:r>
              <a:rPr lang="zh-TW" altLang="en-US" sz="2600">
                <a:solidFill>
                  <a:srgbClr val="313C72"/>
                </a:solidFill>
                <a:cs typeface="+mn-ea"/>
                <a:sym typeface="+mn-lt"/>
              </a:rPr>
              <a:t> 搜尋</a:t>
            </a:r>
            <a:endParaRPr lang="en-TW" altLang="zh-TW" sz="2600">
              <a:solidFill>
                <a:srgbClr val="313C72"/>
              </a:solidFill>
              <a:cs typeface="+mn-ea"/>
              <a:sym typeface="+mn-lt"/>
            </a:endParaRPr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E2FBD49A-CBE8-4C86-8931-140D6D116109}"/>
              </a:ext>
            </a:extLst>
          </p:cNvPr>
          <p:cNvSpPr/>
          <p:nvPr/>
        </p:nvSpPr>
        <p:spPr>
          <a:xfrm>
            <a:off x="7287904" y="3193582"/>
            <a:ext cx="1886864" cy="1321061"/>
          </a:xfrm>
          <a:prstGeom prst="roundRect">
            <a:avLst>
              <a:gd name="adj" fmla="val 8015"/>
            </a:avLst>
          </a:prstGeom>
          <a:gradFill>
            <a:gsLst>
              <a:gs pos="0">
                <a:schemeClr val="bg1"/>
              </a:gs>
              <a:gs pos="100000">
                <a:srgbClr val="00B0F0"/>
              </a:gs>
            </a:gsLst>
            <a:lin ang="5400000" scaled="0"/>
          </a:gradFill>
          <a:ln w="254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600">
                <a:solidFill>
                  <a:srgbClr val="313C72"/>
                </a:solidFill>
                <a:cs typeface="+mn-ea"/>
                <a:sym typeface="+mn-lt"/>
              </a:rPr>
              <a:t>多樣化篩選器</a:t>
            </a:r>
            <a:endParaRPr lang="en-TW" altLang="zh-TW" sz="2600">
              <a:solidFill>
                <a:srgbClr val="313C72"/>
              </a:solidFill>
              <a:cs typeface="+mn-ea"/>
              <a:sym typeface="+mn-lt"/>
            </a:endParaRPr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558E81B1-2298-4D70-B416-C03565776336}"/>
              </a:ext>
            </a:extLst>
          </p:cNvPr>
          <p:cNvSpPr/>
          <p:nvPr/>
        </p:nvSpPr>
        <p:spPr>
          <a:xfrm>
            <a:off x="3026330" y="4740572"/>
            <a:ext cx="1886864" cy="1321061"/>
          </a:xfrm>
          <a:prstGeom prst="roundRect">
            <a:avLst>
              <a:gd name="adj" fmla="val 8015"/>
            </a:avLst>
          </a:prstGeom>
          <a:gradFill>
            <a:gsLst>
              <a:gs pos="0">
                <a:schemeClr val="bg1"/>
              </a:gs>
              <a:gs pos="100000">
                <a:srgbClr val="00B0F0"/>
              </a:gs>
            </a:gsLst>
            <a:lin ang="5400000" scaled="0"/>
          </a:gradFill>
          <a:ln w="254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50">
                <a:solidFill>
                  <a:srgbClr val="313C72"/>
                </a:solidFill>
                <a:cs typeface="+mn-ea"/>
                <a:sym typeface="+mn-lt"/>
              </a:rPr>
              <a:t>支援</a:t>
            </a:r>
            <a:r>
              <a:rPr lang="en-US" altLang="zh-TW" sz="2450">
                <a:solidFill>
                  <a:srgbClr val="313C72"/>
                </a:solidFill>
                <a:cs typeface="+mn-ea"/>
                <a:sym typeface="+mn-lt"/>
              </a:rPr>
              <a:t> 50+ </a:t>
            </a:r>
          </a:p>
          <a:p>
            <a:pPr algn="ctr"/>
            <a:r>
              <a:rPr lang="zh-TW" altLang="en-US" sz="2450">
                <a:solidFill>
                  <a:srgbClr val="313C72"/>
                </a:solidFill>
                <a:cs typeface="+mn-ea"/>
                <a:sym typeface="+mn-lt"/>
              </a:rPr>
              <a:t>種檔案格式</a:t>
            </a:r>
            <a:endParaRPr lang="en-TW" altLang="zh-TW" sz="2450">
              <a:solidFill>
                <a:srgbClr val="313C72"/>
              </a:solidFill>
              <a:cs typeface="+mn-ea"/>
              <a:sym typeface="+mn-lt"/>
            </a:endParaRPr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F491DF81-62CC-4AA9-A16A-FE538587B4EA}"/>
              </a:ext>
            </a:extLst>
          </p:cNvPr>
          <p:cNvSpPr/>
          <p:nvPr/>
        </p:nvSpPr>
        <p:spPr>
          <a:xfrm>
            <a:off x="5157117" y="4740572"/>
            <a:ext cx="1886864" cy="1321061"/>
          </a:xfrm>
          <a:prstGeom prst="roundRect">
            <a:avLst>
              <a:gd name="adj" fmla="val 8015"/>
            </a:avLst>
          </a:prstGeom>
          <a:gradFill>
            <a:gsLst>
              <a:gs pos="0">
                <a:schemeClr val="bg1"/>
              </a:gs>
              <a:gs pos="100000">
                <a:srgbClr val="00B0F0"/>
              </a:gs>
            </a:gsLst>
            <a:lin ang="5400000" scaled="0"/>
          </a:gradFill>
          <a:ln w="254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600">
                <a:solidFill>
                  <a:srgbClr val="313C72"/>
                </a:solidFill>
                <a:cs typeface="+mn-ea"/>
                <a:sym typeface="+mn-lt"/>
              </a:rPr>
              <a:t>即時預覽檔案</a:t>
            </a:r>
            <a:endParaRPr lang="en-TW" altLang="zh-TW" sz="2600">
              <a:solidFill>
                <a:srgbClr val="313C72"/>
              </a:solidFill>
              <a:cs typeface="+mn-ea"/>
              <a:sym typeface="+mn-lt"/>
            </a:endParaRPr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08A619E6-CA7B-4568-ABDF-8C34BABD267A}"/>
              </a:ext>
            </a:extLst>
          </p:cNvPr>
          <p:cNvSpPr/>
          <p:nvPr/>
        </p:nvSpPr>
        <p:spPr>
          <a:xfrm>
            <a:off x="7287904" y="4740572"/>
            <a:ext cx="1886864" cy="1321061"/>
          </a:xfrm>
          <a:prstGeom prst="roundRect">
            <a:avLst>
              <a:gd name="adj" fmla="val 7053"/>
            </a:avLst>
          </a:prstGeom>
          <a:gradFill>
            <a:gsLst>
              <a:gs pos="0">
                <a:schemeClr val="bg1"/>
              </a:gs>
              <a:gs pos="100000">
                <a:srgbClr val="00B0F0"/>
              </a:gs>
            </a:gsLst>
            <a:lin ang="5400000" scaled="0"/>
          </a:gradFill>
          <a:ln w="254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600">
                <a:solidFill>
                  <a:srgbClr val="313C72"/>
                </a:solidFill>
                <a:cs typeface="+mn-ea"/>
                <a:sym typeface="+mn-lt"/>
              </a:rPr>
              <a:t>整合現有</a:t>
            </a:r>
            <a:endParaRPr lang="en-US" altLang="zh-TW" sz="2600">
              <a:solidFill>
                <a:srgbClr val="313C72"/>
              </a:solidFill>
              <a:cs typeface="+mn-ea"/>
              <a:sym typeface="+mn-lt"/>
            </a:endParaRPr>
          </a:p>
          <a:p>
            <a:pPr algn="ctr"/>
            <a:r>
              <a:rPr lang="zh-TW" altLang="en-US" sz="2600">
                <a:solidFill>
                  <a:srgbClr val="313C72"/>
                </a:solidFill>
                <a:cs typeface="+mn-ea"/>
                <a:sym typeface="+mn-lt"/>
              </a:rPr>
              <a:t>工作流程</a:t>
            </a:r>
            <a:endParaRPr lang="en-TW" altLang="zh-TW" sz="2600">
              <a:solidFill>
                <a:srgbClr val="313C72"/>
              </a:solidFill>
              <a:cs typeface="+mn-ea"/>
              <a:sym typeface="+mn-lt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A9DF045A-F872-453C-B1CE-4FF9837016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3589" y="2966552"/>
            <a:ext cx="524510" cy="5245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596A0D1D-81C5-48FE-80CE-D02888BB3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5935" y="2966552"/>
            <a:ext cx="524510" cy="5245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07EE6A6C-974E-484F-8A36-F8A4DD6D77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5163" y="2966552"/>
            <a:ext cx="524510" cy="5245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884F9590-542A-463A-8FA5-AA016818C8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3589" y="4520811"/>
            <a:ext cx="524510" cy="5245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3AC321A2-4D2E-416A-A149-4CE96BE371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5935" y="4520811"/>
            <a:ext cx="524510" cy="5245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364EE282-D574-4DC1-A514-9847DB725B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5163" y="4520811"/>
            <a:ext cx="524510" cy="5245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77910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296">
            <a:extLst>
              <a:ext uri="{FF2B5EF4-FFF2-40B4-BE49-F238E27FC236}">
                <a16:creationId xmlns:a16="http://schemas.microsoft.com/office/drawing/2014/main" id="{9A5D202D-F172-4B38-9046-5C7F5233E106}"/>
              </a:ext>
            </a:extLst>
          </p:cNvPr>
          <p:cNvSpPr/>
          <p:nvPr/>
        </p:nvSpPr>
        <p:spPr>
          <a:xfrm>
            <a:off x="9681211" y="2030929"/>
            <a:ext cx="1865896" cy="698083"/>
          </a:xfrm>
          <a:prstGeom prst="roundRect">
            <a:avLst>
              <a:gd name="adj" fmla="val 22741"/>
            </a:avLst>
          </a:prstGeom>
          <a:solidFill>
            <a:srgbClr val="0070C0"/>
          </a:solidFill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zh-TW" altLang="en-US" sz="2000">
                <a:solidFill>
                  <a:schemeClr val="bg1"/>
                </a:solidFill>
                <a:cs typeface="+mn-ea"/>
                <a:sym typeface="+mn-lt"/>
              </a:rPr>
              <a:t>中繼資料</a:t>
            </a:r>
            <a:endParaRPr lang="en-US" sz="20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8A798F53-2BF0-4094-8BDC-96532D9FF457}"/>
              </a:ext>
            </a:extLst>
          </p:cNvPr>
          <p:cNvSpPr/>
          <p:nvPr/>
        </p:nvSpPr>
        <p:spPr>
          <a:xfrm>
            <a:off x="313283" y="1436046"/>
            <a:ext cx="8192088" cy="85940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0"/>
          </a:gradFill>
          <a:ln w="254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altLang="zh-TW" sz="20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C771E101-EA48-42AA-8D60-90C573EB4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sz="45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建立索引</a:t>
            </a: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FB853D90-1EEA-403C-9BFF-0A0EA6466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588" y="2612982"/>
            <a:ext cx="10515600" cy="2747959"/>
          </a:xfrm>
        </p:spPr>
        <p:txBody>
          <a:bodyPr/>
          <a:lstStyle/>
          <a:p>
            <a:pPr marL="0" indent="0">
              <a:spcAft>
                <a:spcPts val="1200"/>
              </a:spcAft>
              <a:buClr>
                <a:srgbClr val="00B050"/>
              </a:buClr>
              <a:buSzPct val="80000"/>
              <a:buNone/>
            </a:pPr>
            <a:r>
              <a:rPr lang="zh-TW" altLang="en-US">
                <a:latin typeface="+mn-lt"/>
                <a:cs typeface="+mn-ea"/>
                <a:sym typeface="+mn-lt"/>
              </a:rPr>
              <a:t>擷取從檔案中擷取內容</a:t>
            </a:r>
            <a:endParaRPr lang="en-US" altLang="zh-TW">
              <a:latin typeface="+mn-lt"/>
              <a:cs typeface="+mn-ea"/>
              <a:sym typeface="+mn-lt"/>
            </a:endParaRPr>
          </a:p>
        </p:txBody>
      </p:sp>
      <p:sp>
        <p:nvSpPr>
          <p:cNvPr id="5" name="Right Arrow 22">
            <a:extLst>
              <a:ext uri="{FF2B5EF4-FFF2-40B4-BE49-F238E27FC236}">
                <a16:creationId xmlns:a16="http://schemas.microsoft.com/office/drawing/2014/main" id="{9A7E0E34-2C6D-406C-981E-A6A0AB3BF0B5}"/>
              </a:ext>
            </a:extLst>
          </p:cNvPr>
          <p:cNvSpPr/>
          <p:nvPr/>
        </p:nvSpPr>
        <p:spPr>
          <a:xfrm>
            <a:off x="5112344" y="1662929"/>
            <a:ext cx="524493" cy="38956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F0C40EA-FDF9-4AFA-BFF7-4C9B1AC7CC9B}"/>
              </a:ext>
            </a:extLst>
          </p:cNvPr>
          <p:cNvSpPr/>
          <p:nvPr/>
        </p:nvSpPr>
        <p:spPr>
          <a:xfrm>
            <a:off x="5650485" y="1526805"/>
            <a:ext cx="1151320" cy="658484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Analyzer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1654726-8842-48FE-97E5-2EBC52E25408}"/>
              </a:ext>
            </a:extLst>
          </p:cNvPr>
          <p:cNvSpPr/>
          <p:nvPr/>
        </p:nvSpPr>
        <p:spPr>
          <a:xfrm>
            <a:off x="6894216" y="1526805"/>
            <a:ext cx="1151320" cy="658484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Index</a:t>
            </a:r>
          </a:p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Writer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26D6200-CEF4-4018-BA38-8F68377CDC60}"/>
              </a:ext>
            </a:extLst>
          </p:cNvPr>
          <p:cNvSpPr/>
          <p:nvPr/>
        </p:nvSpPr>
        <p:spPr>
          <a:xfrm>
            <a:off x="2852914" y="1526805"/>
            <a:ext cx="1151320" cy="658484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File Watcher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07BD182-B973-4BD1-BBA1-BF1531F5240D}"/>
              </a:ext>
            </a:extLst>
          </p:cNvPr>
          <p:cNvSpPr/>
          <p:nvPr/>
        </p:nvSpPr>
        <p:spPr>
          <a:xfrm>
            <a:off x="4089845" y="1526805"/>
            <a:ext cx="1151320" cy="658484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accent2"/>
              </a:gs>
            </a:gsLst>
            <a:lin ang="5400000" scaled="0"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Content Extractor</a:t>
            </a:r>
          </a:p>
        </p:txBody>
      </p:sp>
      <p:pic>
        <p:nvPicPr>
          <p:cNvPr id="14" name="圖形 13">
            <a:extLst>
              <a:ext uri="{FF2B5EF4-FFF2-40B4-BE49-F238E27FC236}">
                <a16:creationId xmlns:a16="http://schemas.microsoft.com/office/drawing/2014/main" id="{AF159475-1BBA-4CDD-B36E-84336DF77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0982" y="1072235"/>
            <a:ext cx="532794" cy="532794"/>
          </a:xfrm>
          <a:prstGeom prst="rect">
            <a:avLst/>
          </a:prstGeom>
        </p:spPr>
      </p:pic>
      <p:sp>
        <p:nvSpPr>
          <p:cNvPr id="16" name="Shape 297">
            <a:extLst>
              <a:ext uri="{FF2B5EF4-FFF2-40B4-BE49-F238E27FC236}">
                <a16:creationId xmlns:a16="http://schemas.microsoft.com/office/drawing/2014/main" id="{F779DA1D-F338-40CC-A06D-F8963CA64079}"/>
              </a:ext>
            </a:extLst>
          </p:cNvPr>
          <p:cNvSpPr txBox="1"/>
          <p:nvPr/>
        </p:nvSpPr>
        <p:spPr>
          <a:xfrm>
            <a:off x="1197107" y="1598167"/>
            <a:ext cx="1570195" cy="52728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2000" b="1" i="0" u="none" strike="noStrike" cap="none" err="1">
                <a:cs typeface="+mn-ea"/>
                <a:sym typeface="+mn-lt"/>
              </a:rPr>
              <a:t>文件搜集</a:t>
            </a:r>
            <a:endParaRPr lang="en" sz="2000" b="1" i="0" u="none" strike="noStrike" cap="none">
              <a:cs typeface="+mn-ea"/>
              <a:sym typeface="+mn-l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1400" b="1" i="0" u="none" strike="noStrike" cap="none">
                <a:cs typeface="+mn-ea"/>
                <a:sym typeface="+mn-lt"/>
              </a:rPr>
              <a:t>Data Collection</a:t>
            </a:r>
            <a:endParaRPr lang="en" b="1" i="0" u="none" strike="noStrike" cap="none">
              <a:cs typeface="+mn-ea"/>
              <a:sym typeface="+mn-lt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65E7E7C2-14B3-460C-A637-23C5EA5868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536" y="1482532"/>
            <a:ext cx="679874" cy="698083"/>
          </a:xfrm>
          <a:prstGeom prst="rect">
            <a:avLst/>
          </a:prstGeom>
        </p:spPr>
      </p:pic>
      <p:pic>
        <p:nvPicPr>
          <p:cNvPr id="60" name="圖片 59">
            <a:extLst>
              <a:ext uri="{FF2B5EF4-FFF2-40B4-BE49-F238E27FC236}">
                <a16:creationId xmlns:a16="http://schemas.microsoft.com/office/drawing/2014/main" id="{F90BB703-154E-46B6-98FD-74E8D1ED40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3707" y="2559465"/>
            <a:ext cx="6237943" cy="3532942"/>
          </a:xfrm>
          <a:prstGeom prst="roundRect">
            <a:avLst>
              <a:gd name="adj" fmla="val 262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Shape 296">
            <a:extLst>
              <a:ext uri="{FF2B5EF4-FFF2-40B4-BE49-F238E27FC236}">
                <a16:creationId xmlns:a16="http://schemas.microsoft.com/office/drawing/2014/main" id="{97877309-5F52-B34E-B792-5BE4AA13B513}"/>
              </a:ext>
            </a:extLst>
          </p:cNvPr>
          <p:cNvSpPr/>
          <p:nvPr/>
        </p:nvSpPr>
        <p:spPr>
          <a:xfrm>
            <a:off x="1924135" y="5884684"/>
            <a:ext cx="718563" cy="822733"/>
          </a:xfrm>
          <a:prstGeom prst="roundRect">
            <a:avLst>
              <a:gd name="adj" fmla="val 22741"/>
            </a:avLst>
          </a:prstGeom>
          <a:solidFill>
            <a:srgbClr val="0070C0"/>
          </a:solidFill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zh-TW" altLang="en-US" sz="2000">
                <a:solidFill>
                  <a:schemeClr val="bg1"/>
                </a:solidFill>
                <a:cs typeface="+mn-ea"/>
                <a:sym typeface="+mn-lt"/>
              </a:rPr>
              <a:t>肉</a:t>
            </a:r>
            <a:endParaRPr lang="en-US" altLang="zh-TW" sz="2000">
              <a:solidFill>
                <a:schemeClr val="bg1"/>
              </a:solidFill>
              <a:cs typeface="+mn-ea"/>
              <a:sym typeface="+mn-lt"/>
            </a:endParaRPr>
          </a:p>
          <a:p>
            <a:pPr>
              <a:buClr>
                <a:srgbClr val="000000"/>
              </a:buClr>
            </a:pPr>
            <a:r>
              <a:rPr lang="zh-TW" altLang="en-US" sz="2000">
                <a:solidFill>
                  <a:schemeClr val="bg1"/>
                </a:solidFill>
                <a:cs typeface="+mn-ea"/>
                <a:sym typeface="+mn-lt"/>
              </a:rPr>
              <a:t>眼</a:t>
            </a:r>
            <a:endParaRPr lang="en-US" sz="20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A41E55AB-E0CF-4A5E-BF3C-34E9C360FDBC}"/>
              </a:ext>
            </a:extLst>
          </p:cNvPr>
          <p:cNvSpPr/>
          <p:nvPr/>
        </p:nvSpPr>
        <p:spPr>
          <a:xfrm>
            <a:off x="513707" y="3387370"/>
            <a:ext cx="1409061" cy="859405"/>
          </a:xfrm>
          <a:prstGeom prst="roundRect">
            <a:avLst>
              <a:gd name="adj" fmla="val 7800"/>
            </a:avLst>
          </a:prstGeom>
          <a:gradFill>
            <a:gsLst>
              <a:gs pos="0">
                <a:schemeClr val="bg1"/>
              </a:gs>
              <a:gs pos="100000">
                <a:srgbClr val="00B0F0"/>
              </a:gs>
            </a:gsLst>
            <a:lin ang="5400000" scaled="0"/>
          </a:gradFill>
          <a:ln w="254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2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檔案</a:t>
            </a:r>
            <a:endParaRPr lang="en-US" altLang="zh-TW" sz="220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  <a:p>
            <a:pPr algn="ctr"/>
            <a:r>
              <a:rPr lang="zh-TW" altLang="en-US" sz="22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基本屬性</a:t>
            </a:r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CF851E8C-F67A-49B2-9AF1-2F1058072CAC}"/>
              </a:ext>
            </a:extLst>
          </p:cNvPr>
          <p:cNvSpPr/>
          <p:nvPr/>
        </p:nvSpPr>
        <p:spPr>
          <a:xfrm>
            <a:off x="3646451" y="3387370"/>
            <a:ext cx="1409061" cy="859405"/>
          </a:xfrm>
          <a:prstGeom prst="roundRect">
            <a:avLst>
              <a:gd name="adj" fmla="val 10756"/>
            </a:avLst>
          </a:prstGeom>
          <a:gradFill>
            <a:gsLst>
              <a:gs pos="0">
                <a:schemeClr val="bg1"/>
              </a:gs>
              <a:gs pos="100000">
                <a:srgbClr val="00B0F0"/>
              </a:gs>
            </a:gsLst>
            <a:lin ang="5400000" scaled="0"/>
          </a:gradFill>
          <a:ln w="254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Hant" altLang="en-US" sz="22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文字內容</a:t>
            </a:r>
            <a:endParaRPr lang="zh-TW" altLang="en-US" sz="220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5988FFE1-0F9E-4D50-8B63-68890CAABC93}"/>
              </a:ext>
            </a:extLst>
          </p:cNvPr>
          <p:cNvSpPr/>
          <p:nvPr/>
        </p:nvSpPr>
        <p:spPr>
          <a:xfrm>
            <a:off x="2083579" y="3387370"/>
            <a:ext cx="1409061" cy="859405"/>
          </a:xfrm>
          <a:prstGeom prst="roundRect">
            <a:avLst>
              <a:gd name="adj" fmla="val 13711"/>
            </a:avLst>
          </a:prstGeom>
          <a:gradFill>
            <a:gsLst>
              <a:gs pos="0">
                <a:schemeClr val="bg1"/>
              </a:gs>
              <a:gs pos="100000">
                <a:srgbClr val="00B0F0"/>
              </a:gs>
            </a:gsLst>
            <a:lin ang="5400000" scaled="0"/>
          </a:gradFill>
          <a:ln w="254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Hant" altLang="en-US" sz="22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中繼資料</a:t>
            </a:r>
            <a:endParaRPr lang="zh-TW" altLang="en-US" sz="220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5" name="矩形: 圓角 29">
            <a:extLst>
              <a:ext uri="{FF2B5EF4-FFF2-40B4-BE49-F238E27FC236}">
                <a16:creationId xmlns:a16="http://schemas.microsoft.com/office/drawing/2014/main" id="{730B1C18-1E2B-8645-AC36-A3AD68ED25C4}"/>
              </a:ext>
            </a:extLst>
          </p:cNvPr>
          <p:cNvSpPr/>
          <p:nvPr/>
        </p:nvSpPr>
        <p:spPr>
          <a:xfrm>
            <a:off x="513707" y="4679142"/>
            <a:ext cx="1409061" cy="859405"/>
          </a:xfrm>
          <a:prstGeom prst="roundRect">
            <a:avLst>
              <a:gd name="adj" fmla="val 9278"/>
            </a:avLst>
          </a:prstGeom>
          <a:gradFill>
            <a:gsLst>
              <a:gs pos="0">
                <a:schemeClr val="bg1"/>
              </a:gs>
              <a:gs pos="100000">
                <a:srgbClr val="00B0F0"/>
              </a:gs>
            </a:gsLst>
            <a:lin ang="5400000" scaled="0"/>
          </a:gradFill>
          <a:ln w="254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2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顏色分佈</a:t>
            </a:r>
          </a:p>
        </p:txBody>
      </p:sp>
      <p:pic>
        <p:nvPicPr>
          <p:cNvPr id="26" name="圖片 34">
            <a:extLst>
              <a:ext uri="{FF2B5EF4-FFF2-40B4-BE49-F238E27FC236}">
                <a16:creationId xmlns:a16="http://schemas.microsoft.com/office/drawing/2014/main" id="{040897E9-604B-2441-9C8D-7980F95E3A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440" y="4456110"/>
            <a:ext cx="443760" cy="4437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圖片 7">
            <a:extLst>
              <a:ext uri="{FF2B5EF4-FFF2-40B4-BE49-F238E27FC236}">
                <a16:creationId xmlns:a16="http://schemas.microsoft.com/office/drawing/2014/main" id="{BEDCD0E8-24B3-684B-A6E6-9ECB27C192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6558" y="4937197"/>
            <a:ext cx="1770220" cy="1770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7" name="Shape 296">
            <a:extLst>
              <a:ext uri="{FF2B5EF4-FFF2-40B4-BE49-F238E27FC236}">
                <a16:creationId xmlns:a16="http://schemas.microsoft.com/office/drawing/2014/main" id="{A6615720-6CBF-2243-8287-BAE3B5DF3BE8}"/>
              </a:ext>
            </a:extLst>
          </p:cNvPr>
          <p:cNvSpPr/>
          <p:nvPr/>
        </p:nvSpPr>
        <p:spPr>
          <a:xfrm>
            <a:off x="6202114" y="5884684"/>
            <a:ext cx="718563" cy="822733"/>
          </a:xfrm>
          <a:prstGeom prst="roundRect">
            <a:avLst>
              <a:gd name="adj" fmla="val 22741"/>
            </a:avLst>
          </a:prstGeom>
          <a:solidFill>
            <a:srgbClr val="0070C0"/>
          </a:solidFill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algn="r">
              <a:buClr>
                <a:srgbClr val="000000"/>
              </a:buClr>
            </a:pPr>
            <a:r>
              <a:rPr lang="zh-TW" altLang="en-US" sz="2000">
                <a:solidFill>
                  <a:schemeClr val="bg1"/>
                </a:solidFill>
                <a:cs typeface="+mn-ea"/>
                <a:sym typeface="+mn-lt"/>
              </a:rPr>
              <a:t>系統</a:t>
            </a:r>
            <a:endParaRPr lang="en-US" sz="20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2" name="圖片 9">
            <a:extLst>
              <a:ext uri="{FF2B5EF4-FFF2-40B4-BE49-F238E27FC236}">
                <a16:creationId xmlns:a16="http://schemas.microsoft.com/office/drawing/2014/main" id="{3E64FF14-0A1E-FC49-83B2-65A58E0939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4597" y="4937197"/>
            <a:ext cx="1770220" cy="1770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8" name="Right Arrow 22">
            <a:extLst>
              <a:ext uri="{FF2B5EF4-FFF2-40B4-BE49-F238E27FC236}">
                <a16:creationId xmlns:a16="http://schemas.microsoft.com/office/drawing/2014/main" id="{912036BE-C739-2047-895D-73366227C76A}"/>
              </a:ext>
            </a:extLst>
          </p:cNvPr>
          <p:cNvSpPr/>
          <p:nvPr/>
        </p:nvSpPr>
        <p:spPr>
          <a:xfrm>
            <a:off x="4222462" y="5698512"/>
            <a:ext cx="524493" cy="439743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</a:pPr>
            <a:endParaRPr lang="en-TW" sz="20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E1696938-8EFF-4E46-8FA8-2FEFF2A9AC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440" y="3164338"/>
            <a:ext cx="443760" cy="4437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09B3BCB3-298A-45BA-B850-BF4F86B9CE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2204" y="3164338"/>
            <a:ext cx="443760" cy="4437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ED51FD78-434C-41C1-92AB-2A4AD1E5FF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1508" y="3164338"/>
            <a:ext cx="443760" cy="4437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22542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8A1174EC-2075-4192-9284-F24CA8A4207F}"/>
              </a:ext>
            </a:extLst>
          </p:cNvPr>
          <p:cNvSpPr/>
          <p:nvPr/>
        </p:nvSpPr>
        <p:spPr>
          <a:xfrm>
            <a:off x="5114121" y="3414485"/>
            <a:ext cx="6578825" cy="2184751"/>
          </a:xfrm>
          <a:prstGeom prst="roundRect">
            <a:avLst>
              <a:gd name="adj" fmla="val 7121"/>
            </a:avLst>
          </a:pr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05" name="箭號: 五邊形 104">
            <a:extLst>
              <a:ext uri="{FF2B5EF4-FFF2-40B4-BE49-F238E27FC236}">
                <a16:creationId xmlns:a16="http://schemas.microsoft.com/office/drawing/2014/main" id="{44FBEE24-1C44-4D4F-ACBE-4CDD13C591C5}"/>
              </a:ext>
            </a:extLst>
          </p:cNvPr>
          <p:cNvSpPr/>
          <p:nvPr/>
        </p:nvSpPr>
        <p:spPr>
          <a:xfrm rot="5400000">
            <a:off x="3240905" y="4924135"/>
            <a:ext cx="1515893" cy="1863614"/>
          </a:xfrm>
          <a:prstGeom prst="homePlate">
            <a:avLst>
              <a:gd name="adj" fmla="val 35588"/>
            </a:avLst>
          </a:prstGeom>
          <a:gradFill>
            <a:gsLst>
              <a:gs pos="0">
                <a:srgbClr val="00B0F0"/>
              </a:gs>
              <a:gs pos="100000">
                <a:srgbClr val="002060"/>
              </a:gs>
            </a:gsLst>
            <a:lin ang="0" scaled="0"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6" name="Shape 297">
            <a:extLst>
              <a:ext uri="{FF2B5EF4-FFF2-40B4-BE49-F238E27FC236}">
                <a16:creationId xmlns:a16="http://schemas.microsoft.com/office/drawing/2014/main" id="{25C017BA-F709-4DAF-9994-8DF45F10AF7F}"/>
              </a:ext>
            </a:extLst>
          </p:cNvPr>
          <p:cNvSpPr txBox="1"/>
          <p:nvPr/>
        </p:nvSpPr>
        <p:spPr>
          <a:xfrm>
            <a:off x="3067046" y="5485654"/>
            <a:ext cx="1863614" cy="52728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indent="0" algn="ctr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>
                <a:solidFill>
                  <a:schemeClr val="bg1"/>
                </a:solidFill>
                <a:cs typeface="+mn-ea"/>
                <a:sym typeface="+mn-lt"/>
              </a:rPr>
              <a:t>移除停用詞</a:t>
            </a:r>
          </a:p>
        </p:txBody>
      </p:sp>
      <p:sp>
        <p:nvSpPr>
          <p:cNvPr id="104" name="箭號: 五邊形 103">
            <a:extLst>
              <a:ext uri="{FF2B5EF4-FFF2-40B4-BE49-F238E27FC236}">
                <a16:creationId xmlns:a16="http://schemas.microsoft.com/office/drawing/2014/main" id="{36C1EDF3-EE6E-4EE3-A528-9A49C251CF3E}"/>
              </a:ext>
            </a:extLst>
          </p:cNvPr>
          <p:cNvSpPr/>
          <p:nvPr/>
        </p:nvSpPr>
        <p:spPr>
          <a:xfrm rot="5400000">
            <a:off x="3240905" y="3706927"/>
            <a:ext cx="1515894" cy="1863614"/>
          </a:xfrm>
          <a:prstGeom prst="homePlate">
            <a:avLst>
              <a:gd name="adj" fmla="val 35588"/>
            </a:avLst>
          </a:prstGeom>
          <a:gradFill>
            <a:gsLst>
              <a:gs pos="0">
                <a:srgbClr val="00B0F0"/>
              </a:gs>
              <a:gs pos="100000">
                <a:srgbClr val="002060"/>
              </a:gs>
            </a:gsLst>
            <a:lin ang="0" scaled="0"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C5E4814-A837-4E0F-A22E-F99499C62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sz="45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建立索引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5CF68AE-4309-40EC-A4C2-C21BB4C10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72064"/>
            <a:ext cx="2086580" cy="3569067"/>
          </a:xfrm>
        </p:spPr>
        <p:txBody>
          <a:bodyPr/>
          <a:lstStyle/>
          <a:p>
            <a:pPr marL="0" indent="0">
              <a:spcAft>
                <a:spcPts val="1200"/>
              </a:spcAft>
              <a:buClr>
                <a:srgbClr val="00B050"/>
              </a:buClr>
              <a:buSzPct val="80000"/>
              <a:buNone/>
            </a:pPr>
            <a:r>
              <a:rPr lang="zh-TW" altLang="en-US">
                <a:latin typeface="+mn-lt"/>
                <a:cs typeface="+mn-ea"/>
                <a:sym typeface="+mn-lt"/>
              </a:rPr>
              <a:t>使用自然語言處理技術（</a:t>
            </a:r>
            <a:r>
              <a:rPr lang="en-US" altLang="zh-TW">
                <a:latin typeface="+mn-lt"/>
                <a:cs typeface="+mn-ea"/>
                <a:sym typeface="+mn-lt"/>
              </a:rPr>
              <a:t>NLP</a:t>
            </a:r>
            <a:r>
              <a:rPr lang="zh-TW" altLang="en-US">
                <a:latin typeface="+mn-lt"/>
                <a:cs typeface="+mn-ea"/>
                <a:sym typeface="+mn-lt"/>
              </a:rPr>
              <a:t>）將字串轉換為標記</a:t>
            </a: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8D8F80ED-6AB0-472A-9759-97C5A0F3098A}"/>
              </a:ext>
            </a:extLst>
          </p:cNvPr>
          <p:cNvSpPr/>
          <p:nvPr/>
        </p:nvSpPr>
        <p:spPr>
          <a:xfrm>
            <a:off x="313283" y="1436046"/>
            <a:ext cx="7892717" cy="85940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0"/>
          </a:gradFill>
          <a:ln w="254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altLang="zh-TW" sz="20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6" name="Right Arrow 22">
            <a:extLst>
              <a:ext uri="{FF2B5EF4-FFF2-40B4-BE49-F238E27FC236}">
                <a16:creationId xmlns:a16="http://schemas.microsoft.com/office/drawing/2014/main" id="{2596F365-7D17-4AF0-8567-31203AC14778}"/>
              </a:ext>
            </a:extLst>
          </p:cNvPr>
          <p:cNvSpPr/>
          <p:nvPr/>
        </p:nvSpPr>
        <p:spPr>
          <a:xfrm>
            <a:off x="2960449" y="1662929"/>
            <a:ext cx="524493" cy="38956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C4045F4-59B5-486B-AB4A-F87CA210709A}"/>
              </a:ext>
            </a:extLst>
          </p:cNvPr>
          <p:cNvSpPr/>
          <p:nvPr/>
        </p:nvSpPr>
        <p:spPr>
          <a:xfrm>
            <a:off x="3498590" y="1526805"/>
            <a:ext cx="1151320" cy="658484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accent2"/>
              </a:gs>
            </a:gsLst>
            <a:lin ang="5400000" scaled="0"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Analyzer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EBE02B9-A900-4AC0-B2B0-6D38AFA15980}"/>
              </a:ext>
            </a:extLst>
          </p:cNvPr>
          <p:cNvSpPr/>
          <p:nvPr/>
        </p:nvSpPr>
        <p:spPr>
          <a:xfrm>
            <a:off x="4742321" y="1526805"/>
            <a:ext cx="1151320" cy="658484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Index</a:t>
            </a:r>
          </a:p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Writer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04AF519-EE59-4E91-8EFB-8E103FCC6825}"/>
              </a:ext>
            </a:extLst>
          </p:cNvPr>
          <p:cNvSpPr/>
          <p:nvPr/>
        </p:nvSpPr>
        <p:spPr>
          <a:xfrm>
            <a:off x="701019" y="1526805"/>
            <a:ext cx="1151320" cy="658484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File Watcher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7AA78EF-F5D8-41CC-9ABB-3D393ED3ACF7}"/>
              </a:ext>
            </a:extLst>
          </p:cNvPr>
          <p:cNvSpPr/>
          <p:nvPr/>
        </p:nvSpPr>
        <p:spPr>
          <a:xfrm>
            <a:off x="1937950" y="1526805"/>
            <a:ext cx="1151320" cy="658484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Content Extractor</a:t>
            </a:r>
          </a:p>
        </p:txBody>
      </p:sp>
      <p:sp>
        <p:nvSpPr>
          <p:cNvPr id="99" name="Shape 297">
            <a:extLst>
              <a:ext uri="{FF2B5EF4-FFF2-40B4-BE49-F238E27FC236}">
                <a16:creationId xmlns:a16="http://schemas.microsoft.com/office/drawing/2014/main" id="{51276825-B46F-465F-B694-65D985BE48DE}"/>
              </a:ext>
            </a:extLst>
          </p:cNvPr>
          <p:cNvSpPr txBox="1"/>
          <p:nvPr/>
        </p:nvSpPr>
        <p:spPr>
          <a:xfrm>
            <a:off x="5927208" y="1598167"/>
            <a:ext cx="1222094" cy="52728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ct val="25000"/>
            </a:pPr>
            <a:r>
              <a:rPr lang="zh-TW" altLang="en-US" sz="2000" b="1">
                <a:cs typeface="+mn-ea"/>
                <a:sym typeface="+mn-lt"/>
              </a:rPr>
              <a:t>索引器</a:t>
            </a:r>
            <a:endParaRPr lang="en-US" altLang="zh-TW" sz="2000" b="1">
              <a:cs typeface="+mn-ea"/>
              <a:sym typeface="+mn-lt"/>
            </a:endParaRPr>
          </a:p>
          <a:p>
            <a:pPr algn="ctr">
              <a:buClr>
                <a:schemeClr val="lt1"/>
              </a:buClr>
              <a:buSzPct val="25000"/>
            </a:pPr>
            <a:r>
              <a:rPr lang="en" altLang="zh-TW" sz="1400" b="1">
                <a:cs typeface="+mn-ea"/>
                <a:sym typeface="+mn-lt"/>
              </a:rPr>
              <a:t>Indexer</a:t>
            </a: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38430E38-7426-42BE-8B3B-A748DA4118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9302" y="1542197"/>
            <a:ext cx="718446" cy="675925"/>
          </a:xfrm>
          <a:prstGeom prst="rect">
            <a:avLst/>
          </a:prstGeom>
        </p:spPr>
      </p:pic>
      <p:sp>
        <p:nvSpPr>
          <p:cNvPr id="23" name="箭號: 五邊形 22">
            <a:extLst>
              <a:ext uri="{FF2B5EF4-FFF2-40B4-BE49-F238E27FC236}">
                <a16:creationId xmlns:a16="http://schemas.microsoft.com/office/drawing/2014/main" id="{702D02E2-A22A-44B8-A78A-C107B31743B5}"/>
              </a:ext>
            </a:extLst>
          </p:cNvPr>
          <p:cNvSpPr/>
          <p:nvPr/>
        </p:nvSpPr>
        <p:spPr>
          <a:xfrm rot="5400000">
            <a:off x="3240905" y="2489719"/>
            <a:ext cx="1515894" cy="1863614"/>
          </a:xfrm>
          <a:prstGeom prst="homePlate">
            <a:avLst>
              <a:gd name="adj" fmla="val 35588"/>
            </a:avLst>
          </a:prstGeom>
          <a:gradFill>
            <a:gsLst>
              <a:gs pos="0">
                <a:srgbClr val="00B0F0"/>
              </a:gs>
              <a:gs pos="100000">
                <a:srgbClr val="002060"/>
              </a:gs>
            </a:gsLst>
            <a:lin ang="0" scaled="0"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Shape 297">
            <a:extLst>
              <a:ext uri="{FF2B5EF4-FFF2-40B4-BE49-F238E27FC236}">
                <a16:creationId xmlns:a16="http://schemas.microsoft.com/office/drawing/2014/main" id="{27636340-E066-404E-99E6-C2C4779FA979}"/>
              </a:ext>
            </a:extLst>
          </p:cNvPr>
          <p:cNvSpPr txBox="1"/>
          <p:nvPr/>
        </p:nvSpPr>
        <p:spPr>
          <a:xfrm>
            <a:off x="3067046" y="2887196"/>
            <a:ext cx="1863614" cy="52728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indent="0" algn="ctr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>
                <a:solidFill>
                  <a:schemeClr val="bg1"/>
                </a:solidFill>
                <a:cs typeface="+mn-ea"/>
                <a:sym typeface="+mn-lt"/>
              </a:rPr>
              <a:t>分詞</a:t>
            </a:r>
          </a:p>
        </p:txBody>
      </p:sp>
      <p:sp>
        <p:nvSpPr>
          <p:cNvPr id="102" name="Shape 297">
            <a:extLst>
              <a:ext uri="{FF2B5EF4-FFF2-40B4-BE49-F238E27FC236}">
                <a16:creationId xmlns:a16="http://schemas.microsoft.com/office/drawing/2014/main" id="{248B6D36-8B98-484F-AF17-A7238FB81F51}"/>
              </a:ext>
            </a:extLst>
          </p:cNvPr>
          <p:cNvSpPr txBox="1"/>
          <p:nvPr/>
        </p:nvSpPr>
        <p:spPr>
          <a:xfrm>
            <a:off x="3067046" y="4249686"/>
            <a:ext cx="1863614" cy="52728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>
                <a:solidFill>
                  <a:schemeClr val="bg1"/>
                </a:solidFill>
                <a:cs typeface="+mn-ea"/>
                <a:sym typeface="+mn-lt"/>
              </a:rPr>
              <a:t>詞幹提取</a:t>
            </a:r>
          </a:p>
        </p:txBody>
      </p:sp>
      <p:pic>
        <p:nvPicPr>
          <p:cNvPr id="107" name="圖片 106">
            <a:extLst>
              <a:ext uri="{FF2B5EF4-FFF2-40B4-BE49-F238E27FC236}">
                <a16:creationId xmlns:a16="http://schemas.microsoft.com/office/drawing/2014/main" id="{288DF52E-D513-446F-B28F-CBCB173511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3591" y="5749471"/>
            <a:ext cx="971550" cy="452785"/>
          </a:xfrm>
          <a:prstGeom prst="rect">
            <a:avLst/>
          </a:prstGeom>
        </p:spPr>
      </p:pic>
      <p:pic>
        <p:nvPicPr>
          <p:cNvPr id="108" name="圖片 107">
            <a:extLst>
              <a:ext uri="{FF2B5EF4-FFF2-40B4-BE49-F238E27FC236}">
                <a16:creationId xmlns:a16="http://schemas.microsoft.com/office/drawing/2014/main" id="{D802E732-1E26-482B-86F3-EF6D64EC20E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6149" y="5749471"/>
            <a:ext cx="1051992" cy="452785"/>
          </a:xfrm>
          <a:prstGeom prst="rect">
            <a:avLst/>
          </a:prstGeom>
        </p:spPr>
      </p:pic>
      <p:pic>
        <p:nvPicPr>
          <p:cNvPr id="109" name="圖片 108">
            <a:extLst>
              <a:ext uri="{FF2B5EF4-FFF2-40B4-BE49-F238E27FC236}">
                <a16:creationId xmlns:a16="http://schemas.microsoft.com/office/drawing/2014/main" id="{0C2F8C2C-92A0-425B-9834-6EAC9C1E248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3866" y="5749471"/>
            <a:ext cx="952500" cy="452785"/>
          </a:xfrm>
          <a:prstGeom prst="rect">
            <a:avLst/>
          </a:prstGeom>
        </p:spPr>
      </p:pic>
      <p:sp>
        <p:nvSpPr>
          <p:cNvPr id="110" name="矩形 109">
            <a:extLst>
              <a:ext uri="{FF2B5EF4-FFF2-40B4-BE49-F238E27FC236}">
                <a16:creationId xmlns:a16="http://schemas.microsoft.com/office/drawing/2014/main" id="{680E4C94-437E-4E2B-A30A-1C76B94A262D}"/>
              </a:ext>
            </a:extLst>
          </p:cNvPr>
          <p:cNvSpPr/>
          <p:nvPr/>
        </p:nvSpPr>
        <p:spPr>
          <a:xfrm>
            <a:off x="7682834" y="5791197"/>
            <a:ext cx="7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b="1">
                <a:cs typeface="+mn-ea"/>
                <a:sym typeface="+mn-lt"/>
              </a:rPr>
              <a:t>quick</a:t>
            </a:r>
          </a:p>
        </p:txBody>
      </p:sp>
      <p:sp>
        <p:nvSpPr>
          <p:cNvPr id="111" name="矩形 110">
            <a:extLst>
              <a:ext uri="{FF2B5EF4-FFF2-40B4-BE49-F238E27FC236}">
                <a16:creationId xmlns:a16="http://schemas.microsoft.com/office/drawing/2014/main" id="{99F5FA57-7A6D-4242-ABA2-D0884501C14F}"/>
              </a:ext>
            </a:extLst>
          </p:cNvPr>
          <p:cNvSpPr/>
          <p:nvPr/>
        </p:nvSpPr>
        <p:spPr>
          <a:xfrm>
            <a:off x="8757240" y="5791197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b="1">
                <a:cs typeface="+mn-ea"/>
                <a:sym typeface="+mn-lt"/>
              </a:rPr>
              <a:t>brown</a:t>
            </a:r>
          </a:p>
        </p:txBody>
      </p:sp>
      <p:sp>
        <p:nvSpPr>
          <p:cNvPr id="112" name="矩形 111">
            <a:extLst>
              <a:ext uri="{FF2B5EF4-FFF2-40B4-BE49-F238E27FC236}">
                <a16:creationId xmlns:a16="http://schemas.microsoft.com/office/drawing/2014/main" id="{96CC218D-AD05-499B-9D57-945D7CE50BD3}"/>
              </a:ext>
            </a:extLst>
          </p:cNvPr>
          <p:cNvSpPr/>
          <p:nvPr/>
        </p:nvSpPr>
        <p:spPr>
          <a:xfrm>
            <a:off x="10004658" y="5791197"/>
            <a:ext cx="530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b="1">
                <a:cs typeface="+mn-ea"/>
                <a:sym typeface="+mn-lt"/>
              </a:rPr>
              <a:t>fox</a:t>
            </a:r>
          </a:p>
        </p:txBody>
      </p:sp>
      <p:sp>
        <p:nvSpPr>
          <p:cNvPr id="113" name="文字方塊 112">
            <a:extLst>
              <a:ext uri="{FF2B5EF4-FFF2-40B4-BE49-F238E27FC236}">
                <a16:creationId xmlns:a16="http://schemas.microsoft.com/office/drawing/2014/main" id="{25463533-6CD2-47FB-917E-C70BA416ADD5}"/>
              </a:ext>
            </a:extLst>
          </p:cNvPr>
          <p:cNvSpPr txBox="1"/>
          <p:nvPr/>
        </p:nvSpPr>
        <p:spPr>
          <a:xfrm>
            <a:off x="5255080" y="5702788"/>
            <a:ext cx="1672336" cy="57667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marL="0" lvl="0" indent="0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b="1">
                <a:solidFill>
                  <a:srgbClr val="0070C0"/>
                </a:solidFill>
                <a:cs typeface="+mn-ea"/>
                <a:sym typeface="+mn-lt"/>
              </a:rPr>
              <a:t>標記：</a:t>
            </a:r>
            <a:endParaRPr lang="zh-TW" altLang="en-US" b="1" kern="1200">
              <a:solidFill>
                <a:srgbClr val="0070C0"/>
              </a:solidFill>
              <a:cs typeface="+mn-ea"/>
              <a:sym typeface="+mn-lt"/>
            </a:endParaRPr>
          </a:p>
        </p:txBody>
      </p:sp>
      <p:pic>
        <p:nvPicPr>
          <p:cNvPr id="115" name="圖片 114">
            <a:extLst>
              <a:ext uri="{FF2B5EF4-FFF2-40B4-BE49-F238E27FC236}">
                <a16:creationId xmlns:a16="http://schemas.microsoft.com/office/drawing/2014/main" id="{6E60DCF1-BEF6-4F77-9912-DF46C15A9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4066" y="2672064"/>
            <a:ext cx="3971925" cy="4804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16" name="群組 115">
            <a:extLst>
              <a:ext uri="{FF2B5EF4-FFF2-40B4-BE49-F238E27FC236}">
                <a16:creationId xmlns:a16="http://schemas.microsoft.com/office/drawing/2014/main" id="{24900EAC-6536-4AE8-AAD0-8F4DF47B6CC3}"/>
              </a:ext>
            </a:extLst>
          </p:cNvPr>
          <p:cNvGrpSpPr/>
          <p:nvPr/>
        </p:nvGrpSpPr>
        <p:grpSpPr>
          <a:xfrm>
            <a:off x="7584066" y="4248002"/>
            <a:ext cx="3971925" cy="452785"/>
            <a:chOff x="6897657" y="3058805"/>
            <a:chExt cx="3971925" cy="45278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7" name="圖片 116">
              <a:extLst>
                <a:ext uri="{FF2B5EF4-FFF2-40B4-BE49-F238E27FC236}">
                  <a16:creationId xmlns:a16="http://schemas.microsoft.com/office/drawing/2014/main" id="{B0F3B362-A483-46A9-932D-46B41C018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97657" y="3058805"/>
              <a:ext cx="752475" cy="452785"/>
            </a:xfrm>
            <a:prstGeom prst="rect">
              <a:avLst/>
            </a:prstGeom>
          </p:spPr>
        </p:pic>
        <p:pic>
          <p:nvPicPr>
            <p:cNvPr id="118" name="圖片 117">
              <a:extLst>
                <a:ext uri="{FF2B5EF4-FFF2-40B4-BE49-F238E27FC236}">
                  <a16:creationId xmlns:a16="http://schemas.microsoft.com/office/drawing/2014/main" id="{624F167B-B158-49B9-B83D-84D978D48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6807" y="3058805"/>
              <a:ext cx="971550" cy="452785"/>
            </a:xfrm>
            <a:prstGeom prst="rect">
              <a:avLst/>
            </a:prstGeom>
          </p:spPr>
        </p:pic>
        <p:pic>
          <p:nvPicPr>
            <p:cNvPr id="119" name="圖片 118">
              <a:extLst>
                <a:ext uri="{FF2B5EF4-FFF2-40B4-BE49-F238E27FC236}">
                  <a16:creationId xmlns:a16="http://schemas.microsoft.com/office/drawing/2014/main" id="{767911FF-2E75-4A6D-9C9F-1B942D958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79365" y="3058805"/>
              <a:ext cx="1051992" cy="452785"/>
            </a:xfrm>
            <a:prstGeom prst="rect">
              <a:avLst/>
            </a:prstGeom>
          </p:spPr>
        </p:pic>
        <p:pic>
          <p:nvPicPr>
            <p:cNvPr id="120" name="圖片 119">
              <a:extLst>
                <a:ext uri="{FF2B5EF4-FFF2-40B4-BE49-F238E27FC236}">
                  <a16:creationId xmlns:a16="http://schemas.microsoft.com/office/drawing/2014/main" id="{69E42480-BB37-45E1-95AC-CF8DC635D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17082" y="3058805"/>
              <a:ext cx="952500" cy="452785"/>
            </a:xfrm>
            <a:prstGeom prst="rect">
              <a:avLst/>
            </a:prstGeom>
          </p:spPr>
        </p:pic>
      </p:grpSp>
      <p:grpSp>
        <p:nvGrpSpPr>
          <p:cNvPr id="121" name="群組 120">
            <a:extLst>
              <a:ext uri="{FF2B5EF4-FFF2-40B4-BE49-F238E27FC236}">
                <a16:creationId xmlns:a16="http://schemas.microsoft.com/office/drawing/2014/main" id="{7A3AF9E1-6E6A-469F-8E56-C3772E715974}"/>
              </a:ext>
            </a:extLst>
          </p:cNvPr>
          <p:cNvGrpSpPr/>
          <p:nvPr/>
        </p:nvGrpSpPr>
        <p:grpSpPr>
          <a:xfrm>
            <a:off x="7584066" y="4956777"/>
            <a:ext cx="3971925" cy="452785"/>
            <a:chOff x="6897657" y="4485084"/>
            <a:chExt cx="3971925" cy="45278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22" name="圖片 121">
              <a:extLst>
                <a:ext uri="{FF2B5EF4-FFF2-40B4-BE49-F238E27FC236}">
                  <a16:creationId xmlns:a16="http://schemas.microsoft.com/office/drawing/2014/main" id="{84369E94-B386-4DE2-82F4-854090A9D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97657" y="4485084"/>
              <a:ext cx="752475" cy="452785"/>
            </a:xfrm>
            <a:prstGeom prst="rect">
              <a:avLst/>
            </a:prstGeom>
          </p:spPr>
        </p:pic>
        <p:pic>
          <p:nvPicPr>
            <p:cNvPr id="123" name="圖片 122">
              <a:extLst>
                <a:ext uri="{FF2B5EF4-FFF2-40B4-BE49-F238E27FC236}">
                  <a16:creationId xmlns:a16="http://schemas.microsoft.com/office/drawing/2014/main" id="{5E927E47-D5C4-4B7C-B853-4ACF26876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6807" y="4485084"/>
              <a:ext cx="971550" cy="452785"/>
            </a:xfrm>
            <a:prstGeom prst="rect">
              <a:avLst/>
            </a:prstGeom>
          </p:spPr>
        </p:pic>
        <p:pic>
          <p:nvPicPr>
            <p:cNvPr id="124" name="圖片 123">
              <a:extLst>
                <a:ext uri="{FF2B5EF4-FFF2-40B4-BE49-F238E27FC236}">
                  <a16:creationId xmlns:a16="http://schemas.microsoft.com/office/drawing/2014/main" id="{20BDF818-4C79-46D2-87C6-91888DA8D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79365" y="4485084"/>
              <a:ext cx="1051992" cy="452785"/>
            </a:xfrm>
            <a:prstGeom prst="rect">
              <a:avLst/>
            </a:prstGeom>
          </p:spPr>
        </p:pic>
        <p:pic>
          <p:nvPicPr>
            <p:cNvPr id="125" name="圖片 124">
              <a:extLst>
                <a:ext uri="{FF2B5EF4-FFF2-40B4-BE49-F238E27FC236}">
                  <a16:creationId xmlns:a16="http://schemas.microsoft.com/office/drawing/2014/main" id="{371AE1C5-6FDB-45A9-B909-6C4D0A879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17082" y="4485084"/>
              <a:ext cx="952500" cy="452785"/>
            </a:xfrm>
            <a:prstGeom prst="rect">
              <a:avLst/>
            </a:prstGeom>
          </p:spPr>
        </p:pic>
      </p:grpSp>
      <p:grpSp>
        <p:nvGrpSpPr>
          <p:cNvPr id="126" name="群組 125">
            <a:extLst>
              <a:ext uri="{FF2B5EF4-FFF2-40B4-BE49-F238E27FC236}">
                <a16:creationId xmlns:a16="http://schemas.microsoft.com/office/drawing/2014/main" id="{E49BFA80-C40B-48F6-99C3-2F587530A4B3}"/>
              </a:ext>
            </a:extLst>
          </p:cNvPr>
          <p:cNvGrpSpPr/>
          <p:nvPr/>
        </p:nvGrpSpPr>
        <p:grpSpPr>
          <a:xfrm>
            <a:off x="7584066" y="3561485"/>
            <a:ext cx="3971925" cy="452785"/>
            <a:chOff x="6897657" y="3058805"/>
            <a:chExt cx="3971925" cy="45278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27" name="圖片 126">
              <a:extLst>
                <a:ext uri="{FF2B5EF4-FFF2-40B4-BE49-F238E27FC236}">
                  <a16:creationId xmlns:a16="http://schemas.microsoft.com/office/drawing/2014/main" id="{EB657029-E53F-4B9B-9258-31BF95539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97657" y="3058805"/>
              <a:ext cx="752475" cy="452785"/>
            </a:xfrm>
            <a:prstGeom prst="rect">
              <a:avLst/>
            </a:prstGeom>
          </p:spPr>
        </p:pic>
        <p:pic>
          <p:nvPicPr>
            <p:cNvPr id="128" name="圖片 127">
              <a:extLst>
                <a:ext uri="{FF2B5EF4-FFF2-40B4-BE49-F238E27FC236}">
                  <a16:creationId xmlns:a16="http://schemas.microsoft.com/office/drawing/2014/main" id="{6CEA3C8D-10A6-472C-9AD8-A5C29EC54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6807" y="3058805"/>
              <a:ext cx="971550" cy="452785"/>
            </a:xfrm>
            <a:prstGeom prst="rect">
              <a:avLst/>
            </a:prstGeom>
          </p:spPr>
        </p:pic>
        <p:pic>
          <p:nvPicPr>
            <p:cNvPr id="129" name="圖片 128">
              <a:extLst>
                <a:ext uri="{FF2B5EF4-FFF2-40B4-BE49-F238E27FC236}">
                  <a16:creationId xmlns:a16="http://schemas.microsoft.com/office/drawing/2014/main" id="{C46EE35C-0102-4671-A80B-36D147F82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79365" y="3058805"/>
              <a:ext cx="1051992" cy="452785"/>
            </a:xfrm>
            <a:prstGeom prst="rect">
              <a:avLst/>
            </a:prstGeom>
          </p:spPr>
        </p:pic>
        <p:pic>
          <p:nvPicPr>
            <p:cNvPr id="130" name="圖片 129">
              <a:extLst>
                <a:ext uri="{FF2B5EF4-FFF2-40B4-BE49-F238E27FC236}">
                  <a16:creationId xmlns:a16="http://schemas.microsoft.com/office/drawing/2014/main" id="{D189EDC2-4BBA-4331-B729-A95443B62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17082" y="3058805"/>
              <a:ext cx="952500" cy="452785"/>
            </a:xfrm>
            <a:prstGeom prst="rect">
              <a:avLst/>
            </a:prstGeom>
          </p:spPr>
        </p:pic>
      </p:grpSp>
      <p:sp>
        <p:nvSpPr>
          <p:cNvPr id="131" name="矩形 130">
            <a:extLst>
              <a:ext uri="{FF2B5EF4-FFF2-40B4-BE49-F238E27FC236}">
                <a16:creationId xmlns:a16="http://schemas.microsoft.com/office/drawing/2014/main" id="{2B994C4C-0F1D-4E75-802E-3BCECA7A7832}"/>
              </a:ext>
            </a:extLst>
          </p:cNvPr>
          <p:cNvSpPr/>
          <p:nvPr/>
        </p:nvSpPr>
        <p:spPr>
          <a:xfrm>
            <a:off x="7593591" y="2727645"/>
            <a:ext cx="396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cs typeface="+mn-ea"/>
                <a:sym typeface="+mn-lt"/>
              </a:rPr>
              <a:t>the quick brown foxes</a:t>
            </a:r>
          </a:p>
        </p:txBody>
      </p:sp>
      <p:sp>
        <p:nvSpPr>
          <p:cNvPr id="132" name="矩形 131">
            <a:extLst>
              <a:ext uri="{FF2B5EF4-FFF2-40B4-BE49-F238E27FC236}">
                <a16:creationId xmlns:a16="http://schemas.microsoft.com/office/drawing/2014/main" id="{2FE0189B-B116-4AAC-8F0F-44E2FC8FCB54}"/>
              </a:ext>
            </a:extLst>
          </p:cNvPr>
          <p:cNvSpPr/>
          <p:nvPr/>
        </p:nvSpPr>
        <p:spPr>
          <a:xfrm>
            <a:off x="6425686" y="2604286"/>
            <a:ext cx="1153618" cy="57667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133" name="文字方塊 132">
            <a:extLst>
              <a:ext uri="{FF2B5EF4-FFF2-40B4-BE49-F238E27FC236}">
                <a16:creationId xmlns:a16="http://schemas.microsoft.com/office/drawing/2014/main" id="{217EBC1A-303D-4054-B0E9-6BA687783BB3}"/>
              </a:ext>
            </a:extLst>
          </p:cNvPr>
          <p:cNvSpPr txBox="1"/>
          <p:nvPr/>
        </p:nvSpPr>
        <p:spPr>
          <a:xfrm>
            <a:off x="5210815" y="2606327"/>
            <a:ext cx="1794680" cy="57667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marL="0" lvl="0" indent="0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b="1">
                <a:cs typeface="+mn-ea"/>
                <a:sym typeface="+mn-lt"/>
              </a:rPr>
              <a:t>原句：</a:t>
            </a:r>
            <a:endParaRPr lang="zh-TW" altLang="en-US" b="1" kern="1200">
              <a:cs typeface="+mn-ea"/>
              <a:sym typeface="+mn-lt"/>
            </a:endParaRPr>
          </a:p>
        </p:txBody>
      </p:sp>
      <p:sp>
        <p:nvSpPr>
          <p:cNvPr id="134" name="文字方塊 133">
            <a:extLst>
              <a:ext uri="{FF2B5EF4-FFF2-40B4-BE49-F238E27FC236}">
                <a16:creationId xmlns:a16="http://schemas.microsoft.com/office/drawing/2014/main" id="{413CD821-650E-43D6-9E6C-0B96755AC876}"/>
              </a:ext>
            </a:extLst>
          </p:cNvPr>
          <p:cNvSpPr txBox="1"/>
          <p:nvPr/>
        </p:nvSpPr>
        <p:spPr>
          <a:xfrm>
            <a:off x="5255080" y="3518807"/>
            <a:ext cx="2305548" cy="57667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marL="0" lvl="0" indent="0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b="1" kern="1200">
                <a:cs typeface="+mn-ea"/>
                <a:sym typeface="+mn-lt"/>
              </a:rPr>
              <a:t>分詞：</a:t>
            </a:r>
          </a:p>
        </p:txBody>
      </p:sp>
      <p:sp>
        <p:nvSpPr>
          <p:cNvPr id="135" name="文字方塊 134">
            <a:extLst>
              <a:ext uri="{FF2B5EF4-FFF2-40B4-BE49-F238E27FC236}">
                <a16:creationId xmlns:a16="http://schemas.microsoft.com/office/drawing/2014/main" id="{8BA85A5B-412C-4B30-A0A7-F914CE589537}"/>
              </a:ext>
            </a:extLst>
          </p:cNvPr>
          <p:cNvSpPr txBox="1"/>
          <p:nvPr/>
        </p:nvSpPr>
        <p:spPr>
          <a:xfrm>
            <a:off x="5255080" y="4166921"/>
            <a:ext cx="2242626" cy="57667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marL="0" lvl="0" indent="0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b="1" kern="1200">
                <a:cs typeface="+mn-ea"/>
                <a:sym typeface="+mn-lt"/>
              </a:rPr>
              <a:t>詞幹提取</a:t>
            </a:r>
            <a:r>
              <a:rPr lang="zh-TW" altLang="en-US" b="1">
                <a:cs typeface="+mn-ea"/>
                <a:sym typeface="+mn-lt"/>
              </a:rPr>
              <a:t>：</a:t>
            </a:r>
            <a:endParaRPr lang="zh-TW" altLang="en-US" b="1" kern="1200">
              <a:cs typeface="+mn-ea"/>
              <a:sym typeface="+mn-lt"/>
            </a:endParaRPr>
          </a:p>
        </p:txBody>
      </p:sp>
      <p:sp>
        <p:nvSpPr>
          <p:cNvPr id="136" name="文字方塊 135">
            <a:extLst>
              <a:ext uri="{FF2B5EF4-FFF2-40B4-BE49-F238E27FC236}">
                <a16:creationId xmlns:a16="http://schemas.microsoft.com/office/drawing/2014/main" id="{ADABE815-C1E4-4701-AC6F-7E48EC0733FB}"/>
              </a:ext>
            </a:extLst>
          </p:cNvPr>
          <p:cNvSpPr txBox="1"/>
          <p:nvPr/>
        </p:nvSpPr>
        <p:spPr>
          <a:xfrm>
            <a:off x="5255080" y="4890367"/>
            <a:ext cx="2608580" cy="57667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marL="0" lvl="0" indent="0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b="1" kern="1200">
                <a:cs typeface="+mn-ea"/>
                <a:sym typeface="+mn-lt"/>
              </a:rPr>
              <a:t>移除停用詞：</a:t>
            </a:r>
          </a:p>
        </p:txBody>
      </p:sp>
      <p:sp>
        <p:nvSpPr>
          <p:cNvPr id="137" name="矩形 136">
            <a:extLst>
              <a:ext uri="{FF2B5EF4-FFF2-40B4-BE49-F238E27FC236}">
                <a16:creationId xmlns:a16="http://schemas.microsoft.com/office/drawing/2014/main" id="{DE527BF8-DFB5-419B-A28F-3BE770E1FA34}"/>
              </a:ext>
            </a:extLst>
          </p:cNvPr>
          <p:cNvSpPr/>
          <p:nvPr/>
        </p:nvSpPr>
        <p:spPr>
          <a:xfrm>
            <a:off x="7635827" y="3603211"/>
            <a:ext cx="685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cs typeface="+mn-ea"/>
                <a:sym typeface="+mn-lt"/>
              </a:rPr>
              <a:t>the</a:t>
            </a:r>
          </a:p>
        </p:txBody>
      </p:sp>
      <p:sp>
        <p:nvSpPr>
          <p:cNvPr id="138" name="矩形 137">
            <a:extLst>
              <a:ext uri="{FF2B5EF4-FFF2-40B4-BE49-F238E27FC236}">
                <a16:creationId xmlns:a16="http://schemas.microsoft.com/office/drawing/2014/main" id="{2E08B0F4-5B46-4B36-8114-B77124EAE759}"/>
              </a:ext>
            </a:extLst>
          </p:cNvPr>
          <p:cNvSpPr/>
          <p:nvPr/>
        </p:nvSpPr>
        <p:spPr>
          <a:xfrm>
            <a:off x="7697680" y="4289728"/>
            <a:ext cx="530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b="1">
                <a:cs typeface="+mn-ea"/>
                <a:sym typeface="+mn-lt"/>
              </a:rPr>
              <a:t>the</a:t>
            </a:r>
          </a:p>
        </p:txBody>
      </p:sp>
      <p:sp>
        <p:nvSpPr>
          <p:cNvPr id="139" name="矩形 138">
            <a:extLst>
              <a:ext uri="{FF2B5EF4-FFF2-40B4-BE49-F238E27FC236}">
                <a16:creationId xmlns:a16="http://schemas.microsoft.com/office/drawing/2014/main" id="{E986A3E8-F29F-4219-B421-8CB009A66971}"/>
              </a:ext>
            </a:extLst>
          </p:cNvPr>
          <p:cNvSpPr/>
          <p:nvPr/>
        </p:nvSpPr>
        <p:spPr>
          <a:xfrm>
            <a:off x="8388592" y="3603211"/>
            <a:ext cx="986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cs typeface="+mn-ea"/>
                <a:sym typeface="+mn-lt"/>
              </a:rPr>
              <a:t>quick</a:t>
            </a:r>
          </a:p>
        </p:txBody>
      </p:sp>
      <p:sp>
        <p:nvSpPr>
          <p:cNvPr id="140" name="矩形 139">
            <a:extLst>
              <a:ext uri="{FF2B5EF4-FFF2-40B4-BE49-F238E27FC236}">
                <a16:creationId xmlns:a16="http://schemas.microsoft.com/office/drawing/2014/main" id="{5A70827A-7623-410F-AEE8-BC3FC80B04FF}"/>
              </a:ext>
            </a:extLst>
          </p:cNvPr>
          <p:cNvSpPr/>
          <p:nvPr/>
        </p:nvSpPr>
        <p:spPr>
          <a:xfrm>
            <a:off x="8390731" y="4289728"/>
            <a:ext cx="1057432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b="1">
                <a:cs typeface="+mn-ea"/>
                <a:sym typeface="+mn-lt"/>
              </a:rPr>
              <a:t>quick</a:t>
            </a:r>
            <a:endParaRPr lang="zh-TW">
              <a:cs typeface="+mn-ea"/>
              <a:sym typeface="+mn-lt"/>
            </a:endParaRPr>
          </a:p>
        </p:txBody>
      </p:sp>
      <p:sp>
        <p:nvSpPr>
          <p:cNvPr id="141" name="矩形 140">
            <a:extLst>
              <a:ext uri="{FF2B5EF4-FFF2-40B4-BE49-F238E27FC236}">
                <a16:creationId xmlns:a16="http://schemas.microsoft.com/office/drawing/2014/main" id="{6FC133F9-4A1B-49AA-8470-8C3D61E1FA33}"/>
              </a:ext>
            </a:extLst>
          </p:cNvPr>
          <p:cNvSpPr/>
          <p:nvPr/>
        </p:nvSpPr>
        <p:spPr>
          <a:xfrm>
            <a:off x="8492459" y="4998503"/>
            <a:ext cx="7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b="1">
                <a:cs typeface="+mn-ea"/>
                <a:sym typeface="+mn-lt"/>
              </a:rPr>
              <a:t>quick</a:t>
            </a:r>
          </a:p>
        </p:txBody>
      </p:sp>
      <p:sp>
        <p:nvSpPr>
          <p:cNvPr id="142" name="矩形 141">
            <a:extLst>
              <a:ext uri="{FF2B5EF4-FFF2-40B4-BE49-F238E27FC236}">
                <a16:creationId xmlns:a16="http://schemas.microsoft.com/office/drawing/2014/main" id="{1980B338-45A5-47E0-A203-A9E8F4D14D63}"/>
              </a:ext>
            </a:extLst>
          </p:cNvPr>
          <p:cNvSpPr/>
          <p:nvPr/>
        </p:nvSpPr>
        <p:spPr>
          <a:xfrm>
            <a:off x="9447770" y="3603211"/>
            <a:ext cx="11062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cs typeface="+mn-ea"/>
                <a:sym typeface="+mn-lt"/>
              </a:rPr>
              <a:t>brown</a:t>
            </a:r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CCDEC3BB-396D-4B60-A02E-894EEC57353B}"/>
              </a:ext>
            </a:extLst>
          </p:cNvPr>
          <p:cNvSpPr/>
          <p:nvPr/>
        </p:nvSpPr>
        <p:spPr>
          <a:xfrm>
            <a:off x="9566865" y="4289728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b="1">
                <a:cs typeface="+mn-ea"/>
                <a:sym typeface="+mn-lt"/>
              </a:rPr>
              <a:t>brown</a:t>
            </a:r>
          </a:p>
        </p:txBody>
      </p:sp>
      <p:sp>
        <p:nvSpPr>
          <p:cNvPr id="144" name="矩形 143">
            <a:extLst>
              <a:ext uri="{FF2B5EF4-FFF2-40B4-BE49-F238E27FC236}">
                <a16:creationId xmlns:a16="http://schemas.microsoft.com/office/drawing/2014/main" id="{27D45511-1259-4E05-B15F-BAC378D6D9E8}"/>
              </a:ext>
            </a:extLst>
          </p:cNvPr>
          <p:cNvSpPr/>
          <p:nvPr/>
        </p:nvSpPr>
        <p:spPr>
          <a:xfrm>
            <a:off x="9566865" y="4998503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b="1">
                <a:cs typeface="+mn-ea"/>
                <a:sym typeface="+mn-lt"/>
              </a:rPr>
              <a:t>brown</a:t>
            </a:r>
          </a:p>
        </p:txBody>
      </p:sp>
      <p:sp>
        <p:nvSpPr>
          <p:cNvPr id="145" name="矩形 144">
            <a:extLst>
              <a:ext uri="{FF2B5EF4-FFF2-40B4-BE49-F238E27FC236}">
                <a16:creationId xmlns:a16="http://schemas.microsoft.com/office/drawing/2014/main" id="{A96F1151-A354-4877-A7C9-E509697F39A3}"/>
              </a:ext>
            </a:extLst>
          </p:cNvPr>
          <p:cNvSpPr/>
          <p:nvPr/>
        </p:nvSpPr>
        <p:spPr>
          <a:xfrm>
            <a:off x="10686043" y="3603211"/>
            <a:ext cx="7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b="1">
                <a:cs typeface="+mn-ea"/>
                <a:sym typeface="+mn-lt"/>
              </a:rPr>
              <a:t>foxes</a:t>
            </a:r>
          </a:p>
        </p:txBody>
      </p:sp>
      <p:sp>
        <p:nvSpPr>
          <p:cNvPr id="146" name="矩形 145">
            <a:extLst>
              <a:ext uri="{FF2B5EF4-FFF2-40B4-BE49-F238E27FC236}">
                <a16:creationId xmlns:a16="http://schemas.microsoft.com/office/drawing/2014/main" id="{27CB1C35-DD00-4214-AB23-C1B13DB64284}"/>
              </a:ext>
            </a:extLst>
          </p:cNvPr>
          <p:cNvSpPr/>
          <p:nvPr/>
        </p:nvSpPr>
        <p:spPr>
          <a:xfrm>
            <a:off x="10814283" y="4998503"/>
            <a:ext cx="530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b="1">
                <a:cs typeface="+mn-ea"/>
                <a:sym typeface="+mn-lt"/>
              </a:rPr>
              <a:t>fox</a:t>
            </a:r>
          </a:p>
        </p:txBody>
      </p:sp>
      <p:sp>
        <p:nvSpPr>
          <p:cNvPr id="147" name="矩形 146">
            <a:extLst>
              <a:ext uri="{FF2B5EF4-FFF2-40B4-BE49-F238E27FC236}">
                <a16:creationId xmlns:a16="http://schemas.microsoft.com/office/drawing/2014/main" id="{F69EB794-E4D9-4224-A4D0-55A7E1E5FDD0}"/>
              </a:ext>
            </a:extLst>
          </p:cNvPr>
          <p:cNvSpPr/>
          <p:nvPr/>
        </p:nvSpPr>
        <p:spPr>
          <a:xfrm>
            <a:off x="10675299" y="4289728"/>
            <a:ext cx="7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b="1">
                <a:cs typeface="+mn-ea"/>
                <a:sym typeface="+mn-lt"/>
              </a:rPr>
              <a:t>fox</a:t>
            </a:r>
            <a:r>
              <a:rPr lang="zh-TW" altLang="en-US" b="1" strike="sngStrike">
                <a:solidFill>
                  <a:srgbClr val="FF0000"/>
                </a:solidFill>
                <a:cs typeface="+mn-ea"/>
                <a:sym typeface="+mn-lt"/>
              </a:rPr>
              <a:t>es</a:t>
            </a:r>
          </a:p>
        </p:txBody>
      </p:sp>
      <p:sp>
        <p:nvSpPr>
          <p:cNvPr id="148" name="矩形 147">
            <a:extLst>
              <a:ext uri="{FF2B5EF4-FFF2-40B4-BE49-F238E27FC236}">
                <a16:creationId xmlns:a16="http://schemas.microsoft.com/office/drawing/2014/main" id="{EEAA5C32-93E4-484C-9B30-50AA1DD5E30B}"/>
              </a:ext>
            </a:extLst>
          </p:cNvPr>
          <p:cNvSpPr/>
          <p:nvPr/>
        </p:nvSpPr>
        <p:spPr>
          <a:xfrm>
            <a:off x="7695795" y="4998503"/>
            <a:ext cx="530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b="1" strike="sngStrike">
                <a:solidFill>
                  <a:srgbClr val="FF0000"/>
                </a:solidFill>
                <a:cs typeface="+mn-ea"/>
                <a:sym typeface="+mn-lt"/>
              </a:rPr>
              <a:t>the</a:t>
            </a:r>
          </a:p>
        </p:txBody>
      </p:sp>
    </p:spTree>
    <p:extLst>
      <p:ext uri="{BB962C8B-B14F-4D97-AF65-F5344CB8AC3E}">
        <p14:creationId xmlns:p14="http://schemas.microsoft.com/office/powerpoint/2010/main" val="8238028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id="{FFE39152-A0CC-4BC2-95D2-B3B57831B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5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建立索引</a:t>
            </a: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B850DE70-9180-4FDA-8945-3670B5E47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429" y="3927629"/>
            <a:ext cx="4447966" cy="2307652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Clr>
                <a:srgbClr val="00B050"/>
              </a:buClr>
              <a:buSzPct val="80000"/>
              <a:buNone/>
            </a:pPr>
            <a:r>
              <a:rPr lang="zh-TW" altLang="en-US" sz="2200">
                <a:latin typeface="+mn-lt"/>
                <a:cs typeface="+mn-ea"/>
                <a:sym typeface="+mn-lt"/>
              </a:rPr>
              <a:t>採用倒置索引 </a:t>
            </a:r>
            <a:r>
              <a:rPr lang="en-US" altLang="zh-TW" sz="2200">
                <a:latin typeface="+mn-lt"/>
                <a:cs typeface="+mn-ea"/>
                <a:sym typeface="+mn-lt"/>
              </a:rPr>
              <a:t>(</a:t>
            </a:r>
            <a:r>
              <a:rPr lang="en-US" altLang="zh-Hant" sz="2200">
                <a:latin typeface="+mn-lt"/>
                <a:cs typeface="+mn-ea"/>
                <a:sym typeface="+mn-lt"/>
              </a:rPr>
              <a:t>Inverted Index) </a:t>
            </a:r>
            <a:r>
              <a:rPr lang="zh-TW" altLang="en-US" sz="2200">
                <a:latin typeface="+mn-lt"/>
                <a:cs typeface="+mn-ea"/>
                <a:sym typeface="+mn-lt"/>
              </a:rPr>
              <a:t>提升搜尋效率！</a:t>
            </a: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E56BCEC3-CDE3-4AD9-8B3D-EFA800BF9C41}"/>
              </a:ext>
            </a:extLst>
          </p:cNvPr>
          <p:cNvSpPr/>
          <p:nvPr/>
        </p:nvSpPr>
        <p:spPr>
          <a:xfrm>
            <a:off x="313283" y="1436046"/>
            <a:ext cx="7892717" cy="85940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0"/>
          </a:gradFill>
          <a:ln w="254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altLang="zh-TW" sz="20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0" name="Right Arrow 22">
            <a:extLst>
              <a:ext uri="{FF2B5EF4-FFF2-40B4-BE49-F238E27FC236}">
                <a16:creationId xmlns:a16="http://schemas.microsoft.com/office/drawing/2014/main" id="{80A60B95-581D-4A4A-8D3F-5619CBEF809A}"/>
              </a:ext>
            </a:extLst>
          </p:cNvPr>
          <p:cNvSpPr/>
          <p:nvPr/>
        </p:nvSpPr>
        <p:spPr>
          <a:xfrm>
            <a:off x="2960449" y="1662929"/>
            <a:ext cx="524493" cy="38956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E0419684-79EE-4300-9EE7-6ACF7D004870}"/>
              </a:ext>
            </a:extLst>
          </p:cNvPr>
          <p:cNvSpPr/>
          <p:nvPr/>
        </p:nvSpPr>
        <p:spPr>
          <a:xfrm>
            <a:off x="3498590" y="1526805"/>
            <a:ext cx="1151320" cy="658484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Analyzer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A3FA7418-EC6B-45E8-8978-177946BB7E55}"/>
              </a:ext>
            </a:extLst>
          </p:cNvPr>
          <p:cNvSpPr/>
          <p:nvPr/>
        </p:nvSpPr>
        <p:spPr>
          <a:xfrm>
            <a:off x="4742321" y="1526805"/>
            <a:ext cx="1151320" cy="658484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accent2"/>
              </a:gs>
            </a:gsLst>
            <a:lin ang="5400000" scaled="0"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Index</a:t>
            </a:r>
          </a:p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Writer</a:t>
            </a: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FD2C7C30-849A-4D76-8BC6-D0F1A0CF6053}"/>
              </a:ext>
            </a:extLst>
          </p:cNvPr>
          <p:cNvSpPr/>
          <p:nvPr/>
        </p:nvSpPr>
        <p:spPr>
          <a:xfrm>
            <a:off x="701019" y="1526805"/>
            <a:ext cx="1151320" cy="658484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File Watcher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78530081-5AC6-4351-8FF5-20A0305790AC}"/>
              </a:ext>
            </a:extLst>
          </p:cNvPr>
          <p:cNvSpPr/>
          <p:nvPr/>
        </p:nvSpPr>
        <p:spPr>
          <a:xfrm>
            <a:off x="1937950" y="1526805"/>
            <a:ext cx="1151320" cy="658484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Content Extractor</a:t>
            </a:r>
          </a:p>
        </p:txBody>
      </p:sp>
      <p:pic>
        <p:nvPicPr>
          <p:cNvPr id="50" name="圖片 49">
            <a:extLst>
              <a:ext uri="{FF2B5EF4-FFF2-40B4-BE49-F238E27FC236}">
                <a16:creationId xmlns:a16="http://schemas.microsoft.com/office/drawing/2014/main" id="{6F2C0037-64B5-4036-9FB4-0E486D0E1E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9302" y="1542197"/>
            <a:ext cx="718446" cy="675925"/>
          </a:xfrm>
          <a:prstGeom prst="rect">
            <a:avLst/>
          </a:prstGeom>
        </p:spPr>
      </p:pic>
      <p:pic>
        <p:nvPicPr>
          <p:cNvPr id="90" name="圖形 89">
            <a:extLst>
              <a:ext uri="{FF2B5EF4-FFF2-40B4-BE49-F238E27FC236}">
                <a16:creationId xmlns:a16="http://schemas.microsoft.com/office/drawing/2014/main" id="{9DAEF872-E01B-4E7D-88B5-BE6251E9A0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83549" y="1260413"/>
            <a:ext cx="1065224" cy="337754"/>
          </a:xfrm>
          <a:prstGeom prst="rect">
            <a:avLst/>
          </a:prstGeom>
        </p:spPr>
      </p:pic>
      <p:sp>
        <p:nvSpPr>
          <p:cNvPr id="210" name="矩形 209">
            <a:extLst>
              <a:ext uri="{FF2B5EF4-FFF2-40B4-BE49-F238E27FC236}">
                <a16:creationId xmlns:a16="http://schemas.microsoft.com/office/drawing/2014/main" id="{57F0F046-50BB-4657-9B2E-1BAA555FBC8D}"/>
              </a:ext>
            </a:extLst>
          </p:cNvPr>
          <p:cNvSpPr/>
          <p:nvPr/>
        </p:nvSpPr>
        <p:spPr>
          <a:xfrm rot="10800000">
            <a:off x="7823418" y="5195089"/>
            <a:ext cx="3322401" cy="663053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altLang="zh-TW" sz="28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11" name="矩形 210">
            <a:extLst>
              <a:ext uri="{FF2B5EF4-FFF2-40B4-BE49-F238E27FC236}">
                <a16:creationId xmlns:a16="http://schemas.microsoft.com/office/drawing/2014/main" id="{FF1234D7-FA17-42E8-97D2-F332A99B9CEE}"/>
              </a:ext>
            </a:extLst>
          </p:cNvPr>
          <p:cNvSpPr/>
          <p:nvPr/>
        </p:nvSpPr>
        <p:spPr>
          <a:xfrm rot="10800000">
            <a:off x="5287457" y="5195089"/>
            <a:ext cx="2352692" cy="663053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altLang="zh-TW" sz="2800" b="1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12" name="圖片 211">
            <a:extLst>
              <a:ext uri="{FF2B5EF4-FFF2-40B4-BE49-F238E27FC236}">
                <a16:creationId xmlns:a16="http://schemas.microsoft.com/office/drawing/2014/main" id="{7F0FCE03-CD24-435D-8362-00A1B56B440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9785" y="2992051"/>
            <a:ext cx="2288034" cy="452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3" name="圖片 212">
            <a:extLst>
              <a:ext uri="{FF2B5EF4-FFF2-40B4-BE49-F238E27FC236}">
                <a16:creationId xmlns:a16="http://schemas.microsoft.com/office/drawing/2014/main" id="{8C35D096-F4A8-40A0-90AC-4F6729FBE16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9785" y="3981039"/>
            <a:ext cx="2288034" cy="452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4" name="圖片 213">
            <a:extLst>
              <a:ext uri="{FF2B5EF4-FFF2-40B4-BE49-F238E27FC236}">
                <a16:creationId xmlns:a16="http://schemas.microsoft.com/office/drawing/2014/main" id="{CDB592A2-F330-496F-9636-C4DA24FFF72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9785" y="4973888"/>
            <a:ext cx="2288034" cy="452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5" name="矩形 214">
            <a:extLst>
              <a:ext uri="{FF2B5EF4-FFF2-40B4-BE49-F238E27FC236}">
                <a16:creationId xmlns:a16="http://schemas.microsoft.com/office/drawing/2014/main" id="{5157506A-C35D-48FF-AE60-412E8EE7753C}"/>
              </a:ext>
            </a:extLst>
          </p:cNvPr>
          <p:cNvSpPr/>
          <p:nvPr/>
        </p:nvSpPr>
        <p:spPr>
          <a:xfrm>
            <a:off x="5286166" y="5858143"/>
            <a:ext cx="2355272" cy="506217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0"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>
                <a:solidFill>
                  <a:schemeClr val="bg1"/>
                </a:solidFill>
                <a:cs typeface="+mn-ea"/>
                <a:sym typeface="+mn-lt"/>
              </a:rPr>
              <a:t>Dictionary</a:t>
            </a:r>
          </a:p>
        </p:txBody>
      </p:sp>
      <p:sp>
        <p:nvSpPr>
          <p:cNvPr id="216" name="矩形 215">
            <a:extLst>
              <a:ext uri="{FF2B5EF4-FFF2-40B4-BE49-F238E27FC236}">
                <a16:creationId xmlns:a16="http://schemas.microsoft.com/office/drawing/2014/main" id="{BEC9085F-9073-4DE0-A928-838689BC1264}"/>
              </a:ext>
            </a:extLst>
          </p:cNvPr>
          <p:cNvSpPr/>
          <p:nvPr/>
        </p:nvSpPr>
        <p:spPr>
          <a:xfrm>
            <a:off x="7823419" y="5849664"/>
            <a:ext cx="3322400" cy="506217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0"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>
                <a:solidFill>
                  <a:schemeClr val="bg1"/>
                </a:solidFill>
                <a:cs typeface="+mn-ea"/>
                <a:sym typeface="+mn-lt"/>
              </a:rPr>
              <a:t>Postings</a:t>
            </a:r>
          </a:p>
        </p:txBody>
      </p:sp>
      <p:grpSp>
        <p:nvGrpSpPr>
          <p:cNvPr id="217" name="群組 216">
            <a:extLst>
              <a:ext uri="{FF2B5EF4-FFF2-40B4-BE49-F238E27FC236}">
                <a16:creationId xmlns:a16="http://schemas.microsoft.com/office/drawing/2014/main" id="{741FB5DC-6CBC-4C3F-8C9F-8B7BE6F7039C}"/>
              </a:ext>
            </a:extLst>
          </p:cNvPr>
          <p:cNvGrpSpPr/>
          <p:nvPr/>
        </p:nvGrpSpPr>
        <p:grpSpPr>
          <a:xfrm>
            <a:off x="7982307" y="2855381"/>
            <a:ext cx="726125" cy="726125"/>
            <a:chOff x="4412672" y="3159358"/>
            <a:chExt cx="838703" cy="838703"/>
          </a:xfrm>
        </p:grpSpPr>
        <p:pic>
          <p:nvPicPr>
            <p:cNvPr id="218" name="圖片 217">
              <a:extLst>
                <a:ext uri="{FF2B5EF4-FFF2-40B4-BE49-F238E27FC236}">
                  <a16:creationId xmlns:a16="http://schemas.microsoft.com/office/drawing/2014/main" id="{9989C363-5CB2-4330-8C83-5B878E71E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219" name="文字方塊 218">
              <a:extLst>
                <a:ext uri="{FF2B5EF4-FFF2-40B4-BE49-F238E27FC236}">
                  <a16:creationId xmlns:a16="http://schemas.microsoft.com/office/drawing/2014/main" id="{1046DD3B-66B2-441B-A754-58F6E8F29AA9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cs typeface="+mn-ea"/>
                  <a:sym typeface="+mn-lt"/>
                </a:rPr>
                <a:t>2</a:t>
              </a:r>
              <a:endParaRPr kumimoji="1" lang="zh-TW" altLang="en-US" sz="2800" b="1">
                <a:cs typeface="+mn-ea"/>
                <a:sym typeface="+mn-lt"/>
              </a:endParaRPr>
            </a:p>
          </p:txBody>
        </p:sp>
      </p:grpSp>
      <p:cxnSp>
        <p:nvCxnSpPr>
          <p:cNvPr id="220" name="直線箭頭接點 6">
            <a:extLst>
              <a:ext uri="{FF2B5EF4-FFF2-40B4-BE49-F238E27FC236}">
                <a16:creationId xmlns:a16="http://schemas.microsoft.com/office/drawing/2014/main" id="{EB03B328-53D8-43F1-B990-F9AD5A206A7B}"/>
              </a:ext>
            </a:extLst>
          </p:cNvPr>
          <p:cNvCxnSpPr>
            <a:cxnSpLocks/>
          </p:cNvCxnSpPr>
          <p:nvPr/>
        </p:nvCxnSpPr>
        <p:spPr>
          <a:xfrm>
            <a:off x="8770691" y="3214469"/>
            <a:ext cx="353020" cy="79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1" name="矩形 220">
            <a:extLst>
              <a:ext uri="{FF2B5EF4-FFF2-40B4-BE49-F238E27FC236}">
                <a16:creationId xmlns:a16="http://schemas.microsoft.com/office/drawing/2014/main" id="{4F29CAE5-204B-4421-BF18-F81480D348EE}"/>
              </a:ext>
            </a:extLst>
          </p:cNvPr>
          <p:cNvSpPr/>
          <p:nvPr/>
        </p:nvSpPr>
        <p:spPr>
          <a:xfrm>
            <a:off x="5880843" y="3018388"/>
            <a:ext cx="1165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2000" b="1">
                <a:cs typeface="+mn-ea"/>
                <a:sym typeface="+mn-lt"/>
              </a:rPr>
              <a:t>quick</a:t>
            </a:r>
          </a:p>
        </p:txBody>
      </p:sp>
      <p:sp>
        <p:nvSpPr>
          <p:cNvPr id="222" name="矩形 221">
            <a:extLst>
              <a:ext uri="{FF2B5EF4-FFF2-40B4-BE49-F238E27FC236}">
                <a16:creationId xmlns:a16="http://schemas.microsoft.com/office/drawing/2014/main" id="{5D38C08A-A0F7-45F2-86FC-E9A92CC0413F}"/>
              </a:ext>
            </a:extLst>
          </p:cNvPr>
          <p:cNvSpPr/>
          <p:nvPr/>
        </p:nvSpPr>
        <p:spPr>
          <a:xfrm>
            <a:off x="5803350" y="4007376"/>
            <a:ext cx="13209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>
                <a:cs typeface="+mn-ea"/>
                <a:sym typeface="+mn-lt"/>
              </a:rPr>
              <a:t>brown</a:t>
            </a:r>
          </a:p>
        </p:txBody>
      </p:sp>
      <p:sp>
        <p:nvSpPr>
          <p:cNvPr id="223" name="矩形 222">
            <a:extLst>
              <a:ext uri="{FF2B5EF4-FFF2-40B4-BE49-F238E27FC236}">
                <a16:creationId xmlns:a16="http://schemas.microsoft.com/office/drawing/2014/main" id="{280F093E-7352-4A00-8DA9-28983B9DF0E0}"/>
              </a:ext>
            </a:extLst>
          </p:cNvPr>
          <p:cNvSpPr/>
          <p:nvPr/>
        </p:nvSpPr>
        <p:spPr>
          <a:xfrm>
            <a:off x="5981731" y="5000225"/>
            <a:ext cx="9641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>
                <a:cs typeface="+mn-ea"/>
                <a:sym typeface="+mn-lt"/>
              </a:rPr>
              <a:t>fox</a:t>
            </a:r>
          </a:p>
        </p:txBody>
      </p:sp>
      <p:grpSp>
        <p:nvGrpSpPr>
          <p:cNvPr id="224" name="群組 223">
            <a:extLst>
              <a:ext uri="{FF2B5EF4-FFF2-40B4-BE49-F238E27FC236}">
                <a16:creationId xmlns:a16="http://schemas.microsoft.com/office/drawing/2014/main" id="{970B5373-4A5E-4A42-B8DF-54B8D684123F}"/>
              </a:ext>
            </a:extLst>
          </p:cNvPr>
          <p:cNvGrpSpPr/>
          <p:nvPr/>
        </p:nvGrpSpPr>
        <p:grpSpPr>
          <a:xfrm>
            <a:off x="9121555" y="2855381"/>
            <a:ext cx="726125" cy="726125"/>
            <a:chOff x="4412672" y="3159358"/>
            <a:chExt cx="838703" cy="838703"/>
          </a:xfrm>
        </p:grpSpPr>
        <p:pic>
          <p:nvPicPr>
            <p:cNvPr id="225" name="圖片 224">
              <a:extLst>
                <a:ext uri="{FF2B5EF4-FFF2-40B4-BE49-F238E27FC236}">
                  <a16:creationId xmlns:a16="http://schemas.microsoft.com/office/drawing/2014/main" id="{FF05D54D-807C-4731-91DC-C1996E698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226" name="文字方塊 225">
              <a:extLst>
                <a:ext uri="{FF2B5EF4-FFF2-40B4-BE49-F238E27FC236}">
                  <a16:creationId xmlns:a16="http://schemas.microsoft.com/office/drawing/2014/main" id="{124188F7-98F3-4723-8580-43C32340188E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cs typeface="+mn-ea"/>
                  <a:sym typeface="+mn-lt"/>
                </a:rPr>
                <a:t>4</a:t>
              </a:r>
              <a:endParaRPr kumimoji="1" lang="zh-TW" altLang="en-US" sz="3200" b="1">
                <a:cs typeface="+mn-ea"/>
                <a:sym typeface="+mn-lt"/>
              </a:endParaRPr>
            </a:p>
          </p:txBody>
        </p:sp>
      </p:grpSp>
      <p:cxnSp>
        <p:nvCxnSpPr>
          <p:cNvPr id="227" name="直線箭頭接點 6">
            <a:extLst>
              <a:ext uri="{FF2B5EF4-FFF2-40B4-BE49-F238E27FC236}">
                <a16:creationId xmlns:a16="http://schemas.microsoft.com/office/drawing/2014/main" id="{780080C7-FB7F-4F28-8334-49E550E4555C}"/>
              </a:ext>
            </a:extLst>
          </p:cNvPr>
          <p:cNvCxnSpPr>
            <a:cxnSpLocks/>
          </p:cNvCxnSpPr>
          <p:nvPr/>
        </p:nvCxnSpPr>
        <p:spPr>
          <a:xfrm>
            <a:off x="9908059" y="3214469"/>
            <a:ext cx="353020" cy="79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8" name="群組 227">
            <a:extLst>
              <a:ext uri="{FF2B5EF4-FFF2-40B4-BE49-F238E27FC236}">
                <a16:creationId xmlns:a16="http://schemas.microsoft.com/office/drawing/2014/main" id="{66A511D9-293C-4A08-85B6-A7E3C5666545}"/>
              </a:ext>
            </a:extLst>
          </p:cNvPr>
          <p:cNvGrpSpPr/>
          <p:nvPr/>
        </p:nvGrpSpPr>
        <p:grpSpPr>
          <a:xfrm>
            <a:off x="10258923" y="2855381"/>
            <a:ext cx="726125" cy="726125"/>
            <a:chOff x="4412672" y="3159358"/>
            <a:chExt cx="838703" cy="838703"/>
          </a:xfrm>
        </p:grpSpPr>
        <p:pic>
          <p:nvPicPr>
            <p:cNvPr id="229" name="圖片 228">
              <a:extLst>
                <a:ext uri="{FF2B5EF4-FFF2-40B4-BE49-F238E27FC236}">
                  <a16:creationId xmlns:a16="http://schemas.microsoft.com/office/drawing/2014/main" id="{C72349E0-3120-4DDC-8F15-AFA82968A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230" name="文字方塊 229">
              <a:extLst>
                <a:ext uri="{FF2B5EF4-FFF2-40B4-BE49-F238E27FC236}">
                  <a16:creationId xmlns:a16="http://schemas.microsoft.com/office/drawing/2014/main" id="{8AF9D46D-646B-4491-9C05-CE41E8D599AB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cs typeface="+mn-ea"/>
                  <a:sym typeface="+mn-lt"/>
                </a:rPr>
                <a:t>6</a:t>
              </a:r>
              <a:endParaRPr kumimoji="1" lang="zh-TW" altLang="en-US" sz="3200" b="1">
                <a:cs typeface="+mn-ea"/>
                <a:sym typeface="+mn-lt"/>
              </a:endParaRPr>
            </a:p>
          </p:txBody>
        </p:sp>
      </p:grpSp>
      <p:grpSp>
        <p:nvGrpSpPr>
          <p:cNvPr id="231" name="群組 230">
            <a:extLst>
              <a:ext uri="{FF2B5EF4-FFF2-40B4-BE49-F238E27FC236}">
                <a16:creationId xmlns:a16="http://schemas.microsoft.com/office/drawing/2014/main" id="{0E6870B2-4233-4E05-ADB1-7726BE5D8E40}"/>
              </a:ext>
            </a:extLst>
          </p:cNvPr>
          <p:cNvGrpSpPr/>
          <p:nvPr/>
        </p:nvGrpSpPr>
        <p:grpSpPr>
          <a:xfrm>
            <a:off x="7982307" y="3844369"/>
            <a:ext cx="726125" cy="726125"/>
            <a:chOff x="4412672" y="3159358"/>
            <a:chExt cx="838703" cy="838703"/>
          </a:xfrm>
        </p:grpSpPr>
        <p:pic>
          <p:nvPicPr>
            <p:cNvPr id="232" name="圖片 231">
              <a:extLst>
                <a:ext uri="{FF2B5EF4-FFF2-40B4-BE49-F238E27FC236}">
                  <a16:creationId xmlns:a16="http://schemas.microsoft.com/office/drawing/2014/main" id="{328376C0-AA07-4E08-8897-DAF8DFF49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233" name="文字方塊 232">
              <a:extLst>
                <a:ext uri="{FF2B5EF4-FFF2-40B4-BE49-F238E27FC236}">
                  <a16:creationId xmlns:a16="http://schemas.microsoft.com/office/drawing/2014/main" id="{5D28F1E6-96F5-46E7-A0B8-DB4E5A779985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cs typeface="+mn-ea"/>
                  <a:sym typeface="+mn-lt"/>
                </a:rPr>
                <a:t>1</a:t>
              </a:r>
              <a:endParaRPr kumimoji="1" lang="zh-TW" altLang="en-US" sz="2800" b="1">
                <a:cs typeface="+mn-ea"/>
                <a:sym typeface="+mn-lt"/>
              </a:endParaRPr>
            </a:p>
          </p:txBody>
        </p:sp>
      </p:grpSp>
      <p:cxnSp>
        <p:nvCxnSpPr>
          <p:cNvPr id="234" name="直線箭頭接點 6">
            <a:extLst>
              <a:ext uri="{FF2B5EF4-FFF2-40B4-BE49-F238E27FC236}">
                <a16:creationId xmlns:a16="http://schemas.microsoft.com/office/drawing/2014/main" id="{08FCCE55-10A9-48EC-8B76-CA7CEF1A3978}"/>
              </a:ext>
            </a:extLst>
          </p:cNvPr>
          <p:cNvCxnSpPr>
            <a:cxnSpLocks/>
          </p:cNvCxnSpPr>
          <p:nvPr/>
        </p:nvCxnSpPr>
        <p:spPr>
          <a:xfrm>
            <a:off x="8770691" y="4203457"/>
            <a:ext cx="353020" cy="79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35" name="群組 234">
            <a:extLst>
              <a:ext uri="{FF2B5EF4-FFF2-40B4-BE49-F238E27FC236}">
                <a16:creationId xmlns:a16="http://schemas.microsoft.com/office/drawing/2014/main" id="{F38D8C41-0312-4939-9976-C780FE8863BF}"/>
              </a:ext>
            </a:extLst>
          </p:cNvPr>
          <p:cNvGrpSpPr/>
          <p:nvPr/>
        </p:nvGrpSpPr>
        <p:grpSpPr>
          <a:xfrm>
            <a:off x="9121555" y="3844369"/>
            <a:ext cx="726125" cy="726125"/>
            <a:chOff x="4412672" y="3159358"/>
            <a:chExt cx="838703" cy="838703"/>
          </a:xfrm>
        </p:grpSpPr>
        <p:pic>
          <p:nvPicPr>
            <p:cNvPr id="236" name="圖片 235">
              <a:extLst>
                <a:ext uri="{FF2B5EF4-FFF2-40B4-BE49-F238E27FC236}">
                  <a16:creationId xmlns:a16="http://schemas.microsoft.com/office/drawing/2014/main" id="{8BF5AD97-0203-4F9A-9365-D8606D125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237" name="文字方塊 236">
              <a:extLst>
                <a:ext uri="{FF2B5EF4-FFF2-40B4-BE49-F238E27FC236}">
                  <a16:creationId xmlns:a16="http://schemas.microsoft.com/office/drawing/2014/main" id="{4BD821C6-19D9-41D1-BE57-5DBEBBC230A4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cs typeface="+mn-ea"/>
                  <a:sym typeface="+mn-lt"/>
                </a:rPr>
                <a:t>2</a:t>
              </a:r>
              <a:endParaRPr kumimoji="1" lang="zh-TW" altLang="en-US" sz="3200" b="1">
                <a:cs typeface="+mn-ea"/>
                <a:sym typeface="+mn-lt"/>
              </a:endParaRPr>
            </a:p>
          </p:txBody>
        </p:sp>
      </p:grpSp>
      <p:grpSp>
        <p:nvGrpSpPr>
          <p:cNvPr id="238" name="群組 237">
            <a:extLst>
              <a:ext uri="{FF2B5EF4-FFF2-40B4-BE49-F238E27FC236}">
                <a16:creationId xmlns:a16="http://schemas.microsoft.com/office/drawing/2014/main" id="{DFE5DB74-5CD7-443E-8A35-346ECEA6470D}"/>
              </a:ext>
            </a:extLst>
          </p:cNvPr>
          <p:cNvGrpSpPr/>
          <p:nvPr/>
        </p:nvGrpSpPr>
        <p:grpSpPr>
          <a:xfrm>
            <a:off x="7982307" y="4837218"/>
            <a:ext cx="726125" cy="726125"/>
            <a:chOff x="4412672" y="3159358"/>
            <a:chExt cx="838703" cy="838703"/>
          </a:xfrm>
        </p:grpSpPr>
        <p:pic>
          <p:nvPicPr>
            <p:cNvPr id="239" name="圖片 238">
              <a:extLst>
                <a:ext uri="{FF2B5EF4-FFF2-40B4-BE49-F238E27FC236}">
                  <a16:creationId xmlns:a16="http://schemas.microsoft.com/office/drawing/2014/main" id="{3C64DF5A-4E44-4DCC-A1C2-831CF981A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240" name="文字方塊 239">
              <a:extLst>
                <a:ext uri="{FF2B5EF4-FFF2-40B4-BE49-F238E27FC236}">
                  <a16:creationId xmlns:a16="http://schemas.microsoft.com/office/drawing/2014/main" id="{57DD91C5-EFAB-431A-8744-B085BE75C047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cs typeface="+mn-ea"/>
                  <a:sym typeface="+mn-lt"/>
                </a:rPr>
                <a:t>3</a:t>
              </a:r>
              <a:endParaRPr kumimoji="1" lang="zh-TW" altLang="en-US" sz="2800" b="1">
                <a:cs typeface="+mn-ea"/>
                <a:sym typeface="+mn-lt"/>
              </a:endParaRPr>
            </a:p>
          </p:txBody>
        </p:sp>
      </p:grpSp>
      <p:cxnSp>
        <p:nvCxnSpPr>
          <p:cNvPr id="241" name="直線箭頭接點 6">
            <a:extLst>
              <a:ext uri="{FF2B5EF4-FFF2-40B4-BE49-F238E27FC236}">
                <a16:creationId xmlns:a16="http://schemas.microsoft.com/office/drawing/2014/main" id="{20EA8281-FA4E-4671-B091-6F136B4FBFFD}"/>
              </a:ext>
            </a:extLst>
          </p:cNvPr>
          <p:cNvCxnSpPr>
            <a:cxnSpLocks/>
          </p:cNvCxnSpPr>
          <p:nvPr/>
        </p:nvCxnSpPr>
        <p:spPr>
          <a:xfrm>
            <a:off x="8770691" y="5196306"/>
            <a:ext cx="353020" cy="79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42" name="群組 241">
            <a:extLst>
              <a:ext uri="{FF2B5EF4-FFF2-40B4-BE49-F238E27FC236}">
                <a16:creationId xmlns:a16="http://schemas.microsoft.com/office/drawing/2014/main" id="{602003A8-00DB-4F9F-A3C2-8AB44507F21D}"/>
              </a:ext>
            </a:extLst>
          </p:cNvPr>
          <p:cNvGrpSpPr/>
          <p:nvPr/>
        </p:nvGrpSpPr>
        <p:grpSpPr>
          <a:xfrm>
            <a:off x="9121555" y="4837218"/>
            <a:ext cx="726125" cy="726125"/>
            <a:chOff x="4412672" y="3159358"/>
            <a:chExt cx="838703" cy="838703"/>
          </a:xfrm>
        </p:grpSpPr>
        <p:pic>
          <p:nvPicPr>
            <p:cNvPr id="243" name="圖片 242">
              <a:extLst>
                <a:ext uri="{FF2B5EF4-FFF2-40B4-BE49-F238E27FC236}">
                  <a16:creationId xmlns:a16="http://schemas.microsoft.com/office/drawing/2014/main" id="{8043B59C-A912-4052-B199-4A1D86E6F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244" name="文字方塊 243">
              <a:extLst>
                <a:ext uri="{FF2B5EF4-FFF2-40B4-BE49-F238E27FC236}">
                  <a16:creationId xmlns:a16="http://schemas.microsoft.com/office/drawing/2014/main" id="{D1684AEC-ACBD-4661-95B9-D6784F034D50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cs typeface="+mn-ea"/>
                  <a:sym typeface="+mn-lt"/>
                </a:rPr>
                <a:t>8</a:t>
              </a:r>
              <a:endParaRPr kumimoji="1" lang="zh-TW" altLang="en-US" sz="3200" b="1">
                <a:cs typeface="+mn-ea"/>
                <a:sym typeface="+mn-lt"/>
              </a:endParaRPr>
            </a:p>
          </p:txBody>
        </p:sp>
      </p:grpSp>
      <p:cxnSp>
        <p:nvCxnSpPr>
          <p:cNvPr id="245" name="直線箭頭接點 6">
            <a:extLst>
              <a:ext uri="{FF2B5EF4-FFF2-40B4-BE49-F238E27FC236}">
                <a16:creationId xmlns:a16="http://schemas.microsoft.com/office/drawing/2014/main" id="{5456116D-5583-4B90-8339-E0A59892AE16}"/>
              </a:ext>
            </a:extLst>
          </p:cNvPr>
          <p:cNvCxnSpPr>
            <a:cxnSpLocks/>
          </p:cNvCxnSpPr>
          <p:nvPr/>
        </p:nvCxnSpPr>
        <p:spPr>
          <a:xfrm>
            <a:off x="9908059" y="5196306"/>
            <a:ext cx="353020" cy="79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46" name="群組 245">
            <a:extLst>
              <a:ext uri="{FF2B5EF4-FFF2-40B4-BE49-F238E27FC236}">
                <a16:creationId xmlns:a16="http://schemas.microsoft.com/office/drawing/2014/main" id="{F4442D51-B8C9-4885-A00D-F23405E8758A}"/>
              </a:ext>
            </a:extLst>
          </p:cNvPr>
          <p:cNvGrpSpPr/>
          <p:nvPr/>
        </p:nvGrpSpPr>
        <p:grpSpPr>
          <a:xfrm>
            <a:off x="10258923" y="4837218"/>
            <a:ext cx="726125" cy="726125"/>
            <a:chOff x="4412672" y="3159358"/>
            <a:chExt cx="838703" cy="838703"/>
          </a:xfrm>
        </p:grpSpPr>
        <p:pic>
          <p:nvPicPr>
            <p:cNvPr id="247" name="圖片 246">
              <a:extLst>
                <a:ext uri="{FF2B5EF4-FFF2-40B4-BE49-F238E27FC236}">
                  <a16:creationId xmlns:a16="http://schemas.microsoft.com/office/drawing/2014/main" id="{81A985CF-E4AA-42A8-8635-F6016A3DF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248" name="文字方塊 247">
              <a:extLst>
                <a:ext uri="{FF2B5EF4-FFF2-40B4-BE49-F238E27FC236}">
                  <a16:creationId xmlns:a16="http://schemas.microsoft.com/office/drawing/2014/main" id="{56B551C5-8FCB-4EA5-BA69-A49F35DD10C5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cs typeface="+mn-ea"/>
                  <a:sym typeface="+mn-lt"/>
                </a:rPr>
                <a:t>9</a:t>
              </a:r>
              <a:endParaRPr kumimoji="1" lang="zh-TW" altLang="en-US" sz="3200" b="1">
                <a:cs typeface="+mn-ea"/>
                <a:sym typeface="+mn-lt"/>
              </a:endParaRPr>
            </a:p>
          </p:txBody>
        </p:sp>
      </p:grpSp>
      <p:sp>
        <p:nvSpPr>
          <p:cNvPr id="52" name="Shape 297">
            <a:extLst>
              <a:ext uri="{FF2B5EF4-FFF2-40B4-BE49-F238E27FC236}">
                <a16:creationId xmlns:a16="http://schemas.microsoft.com/office/drawing/2014/main" id="{CC1A3EB6-9F5A-5E48-8600-3C9D8061731C}"/>
              </a:ext>
            </a:extLst>
          </p:cNvPr>
          <p:cNvSpPr txBox="1"/>
          <p:nvPr/>
        </p:nvSpPr>
        <p:spPr>
          <a:xfrm>
            <a:off x="5927208" y="1598167"/>
            <a:ext cx="1222094" cy="52728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ct val="25000"/>
            </a:pPr>
            <a:r>
              <a:rPr lang="zh-TW" altLang="en-US" sz="2000" b="1">
                <a:cs typeface="+mn-ea"/>
                <a:sym typeface="+mn-lt"/>
              </a:rPr>
              <a:t>索引器</a:t>
            </a:r>
            <a:endParaRPr lang="en-US" altLang="zh-TW" sz="2000" b="1">
              <a:cs typeface="+mn-ea"/>
              <a:sym typeface="+mn-lt"/>
            </a:endParaRPr>
          </a:p>
          <a:p>
            <a:pPr algn="ctr">
              <a:buClr>
                <a:schemeClr val="lt1"/>
              </a:buClr>
              <a:buSzPct val="25000"/>
            </a:pPr>
            <a:r>
              <a:rPr lang="en" altLang="zh-TW" sz="1400" b="1">
                <a:cs typeface="+mn-ea"/>
                <a:sym typeface="+mn-lt"/>
              </a:rPr>
              <a:t>Indexer</a:t>
            </a:r>
          </a:p>
        </p:txBody>
      </p:sp>
    </p:spTree>
    <p:extLst>
      <p:ext uri="{BB962C8B-B14F-4D97-AF65-F5344CB8AC3E}">
        <p14:creationId xmlns:p14="http://schemas.microsoft.com/office/powerpoint/2010/main" val="4844350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9DD0D6A-1D1C-4E6B-B7FB-555EE5B13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4443"/>
            <a:ext cx="6311102" cy="3672519"/>
          </a:xfrm>
        </p:spPr>
        <p:txBody>
          <a:bodyPr/>
          <a:lstStyle/>
          <a:p>
            <a:pPr marL="0" indent="0">
              <a:spcAft>
                <a:spcPts val="1200"/>
              </a:spcAft>
              <a:buClr>
                <a:srgbClr val="00B050"/>
              </a:buClr>
              <a:buSzPct val="80000"/>
              <a:buNone/>
            </a:pPr>
            <a:r>
              <a:rPr lang="zh-Hant" altLang="en-US">
                <a:latin typeface="+mn-lt"/>
                <a:cs typeface="+mn-ea"/>
                <a:sym typeface="+mn-lt"/>
              </a:rPr>
              <a:t>使</a:t>
            </a:r>
            <a:r>
              <a:rPr lang="zh-TW" altLang="en-US">
                <a:latin typeface="+mn-lt"/>
                <a:cs typeface="+mn-ea"/>
                <a:sym typeface="+mn-lt"/>
              </a:rPr>
              <a:t>用倒置索引快速呈現搜尋結果</a:t>
            </a:r>
            <a:endParaRPr lang="en-TW" altLang="zh-TW">
              <a:latin typeface="+mn-lt"/>
              <a:cs typeface="+mn-ea"/>
              <a:sym typeface="+mn-lt"/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028F8468-C99B-405C-8D3F-D325532E615B}"/>
              </a:ext>
            </a:extLst>
          </p:cNvPr>
          <p:cNvSpPr/>
          <p:nvPr/>
        </p:nvSpPr>
        <p:spPr>
          <a:xfrm>
            <a:off x="841305" y="3053064"/>
            <a:ext cx="5952408" cy="844194"/>
          </a:xfrm>
          <a:prstGeom prst="roundRect">
            <a:avLst>
              <a:gd name="adj" fmla="val 7121"/>
            </a:avLst>
          </a:pr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FAB10363-0DBD-4142-A997-C758DFD4D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5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建立索引</a:t>
            </a: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6B7C68ED-4E34-4071-A6C4-A1011ED09C32}"/>
              </a:ext>
            </a:extLst>
          </p:cNvPr>
          <p:cNvSpPr/>
          <p:nvPr/>
        </p:nvSpPr>
        <p:spPr>
          <a:xfrm>
            <a:off x="313283" y="1436046"/>
            <a:ext cx="7892717" cy="85940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0"/>
          </a:gradFill>
          <a:ln w="254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altLang="zh-TW" sz="20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Right Arrow 22">
            <a:extLst>
              <a:ext uri="{FF2B5EF4-FFF2-40B4-BE49-F238E27FC236}">
                <a16:creationId xmlns:a16="http://schemas.microsoft.com/office/drawing/2014/main" id="{B1743568-91AA-43AE-A286-C78F7B48BB18}"/>
              </a:ext>
            </a:extLst>
          </p:cNvPr>
          <p:cNvSpPr/>
          <p:nvPr/>
        </p:nvSpPr>
        <p:spPr>
          <a:xfrm>
            <a:off x="2960449" y="1662929"/>
            <a:ext cx="524493" cy="38956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390D36E-EFA1-4E71-90D9-312DBABCF3E6}"/>
              </a:ext>
            </a:extLst>
          </p:cNvPr>
          <p:cNvSpPr/>
          <p:nvPr/>
        </p:nvSpPr>
        <p:spPr>
          <a:xfrm>
            <a:off x="3498590" y="1526805"/>
            <a:ext cx="1151320" cy="658484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Analyzer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8570DBD-C1ED-4562-8280-4547AC0AE75A}"/>
              </a:ext>
            </a:extLst>
          </p:cNvPr>
          <p:cNvSpPr/>
          <p:nvPr/>
        </p:nvSpPr>
        <p:spPr>
          <a:xfrm>
            <a:off x="4742321" y="1526805"/>
            <a:ext cx="1151320" cy="658484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accent2"/>
              </a:gs>
            </a:gsLst>
            <a:lin ang="5400000" scaled="0"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Index</a:t>
            </a:r>
          </a:p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Writer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97C9775-7DBF-4590-9CCC-4C2F7FB0B293}"/>
              </a:ext>
            </a:extLst>
          </p:cNvPr>
          <p:cNvSpPr/>
          <p:nvPr/>
        </p:nvSpPr>
        <p:spPr>
          <a:xfrm>
            <a:off x="701019" y="1526805"/>
            <a:ext cx="1151320" cy="658484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File Watcher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7DF5B4A-7708-4ECB-9910-9665655805A5}"/>
              </a:ext>
            </a:extLst>
          </p:cNvPr>
          <p:cNvSpPr/>
          <p:nvPr/>
        </p:nvSpPr>
        <p:spPr>
          <a:xfrm>
            <a:off x="1937950" y="1526805"/>
            <a:ext cx="1151320" cy="658484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Content Extractor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220CA46F-411A-4D3F-8DBE-AEB073EADF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9302" y="1542197"/>
            <a:ext cx="718446" cy="675925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59EFEA65-B936-48BD-9EE2-754D363F3E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83549" y="1260413"/>
            <a:ext cx="1065224" cy="337754"/>
          </a:xfrm>
          <a:prstGeom prst="rect">
            <a:avLst/>
          </a:prstGeom>
        </p:spPr>
      </p:pic>
      <p:sp>
        <p:nvSpPr>
          <p:cNvPr id="132" name="矩形 131">
            <a:extLst>
              <a:ext uri="{FF2B5EF4-FFF2-40B4-BE49-F238E27FC236}">
                <a16:creationId xmlns:a16="http://schemas.microsoft.com/office/drawing/2014/main" id="{98F6A5E1-F2D9-4D7B-83DA-D8698D8CCAB8}"/>
              </a:ext>
            </a:extLst>
          </p:cNvPr>
          <p:cNvSpPr/>
          <p:nvPr/>
        </p:nvSpPr>
        <p:spPr>
          <a:xfrm rot="10800000">
            <a:off x="3411876" y="5450622"/>
            <a:ext cx="3322401" cy="663053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altLang="zh-TW" sz="28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3" name="矩形 132">
            <a:extLst>
              <a:ext uri="{FF2B5EF4-FFF2-40B4-BE49-F238E27FC236}">
                <a16:creationId xmlns:a16="http://schemas.microsoft.com/office/drawing/2014/main" id="{1C87A6F2-6423-41AA-8AE1-82EB19713C6E}"/>
              </a:ext>
            </a:extLst>
          </p:cNvPr>
          <p:cNvSpPr/>
          <p:nvPr/>
        </p:nvSpPr>
        <p:spPr>
          <a:xfrm rot="10800000">
            <a:off x="875915" y="5450622"/>
            <a:ext cx="2352692" cy="663053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altLang="zh-TW" sz="2800" b="1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34" name="圖片 133">
            <a:extLst>
              <a:ext uri="{FF2B5EF4-FFF2-40B4-BE49-F238E27FC236}">
                <a16:creationId xmlns:a16="http://schemas.microsoft.com/office/drawing/2014/main" id="{6484D2CD-2E48-4DCC-9750-EC28F213534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243" y="3247584"/>
            <a:ext cx="2288034" cy="452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5" name="圖片 134">
            <a:extLst>
              <a:ext uri="{FF2B5EF4-FFF2-40B4-BE49-F238E27FC236}">
                <a16:creationId xmlns:a16="http://schemas.microsoft.com/office/drawing/2014/main" id="{023B17F4-451C-4963-ADC0-D8E309277EF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243" y="4236572"/>
            <a:ext cx="2288034" cy="452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6" name="圖片 135">
            <a:extLst>
              <a:ext uri="{FF2B5EF4-FFF2-40B4-BE49-F238E27FC236}">
                <a16:creationId xmlns:a16="http://schemas.microsoft.com/office/drawing/2014/main" id="{84E5F0A9-7346-4BB1-B3CF-93A6C323B43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243" y="5229421"/>
            <a:ext cx="2288034" cy="452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7" name="矩形 136">
            <a:extLst>
              <a:ext uri="{FF2B5EF4-FFF2-40B4-BE49-F238E27FC236}">
                <a16:creationId xmlns:a16="http://schemas.microsoft.com/office/drawing/2014/main" id="{7F9FD528-7345-4194-8F0A-1A366C5A9134}"/>
              </a:ext>
            </a:extLst>
          </p:cNvPr>
          <p:cNvSpPr/>
          <p:nvPr/>
        </p:nvSpPr>
        <p:spPr>
          <a:xfrm>
            <a:off x="874624" y="6113676"/>
            <a:ext cx="2355272" cy="506217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0"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>
                <a:solidFill>
                  <a:schemeClr val="bg1"/>
                </a:solidFill>
                <a:cs typeface="+mn-ea"/>
                <a:sym typeface="+mn-lt"/>
              </a:rPr>
              <a:t>Dictionary</a:t>
            </a:r>
          </a:p>
        </p:txBody>
      </p:sp>
      <p:sp>
        <p:nvSpPr>
          <p:cNvPr id="138" name="矩形 137">
            <a:extLst>
              <a:ext uri="{FF2B5EF4-FFF2-40B4-BE49-F238E27FC236}">
                <a16:creationId xmlns:a16="http://schemas.microsoft.com/office/drawing/2014/main" id="{F67C1978-8438-4438-8EE2-BAA73A3D58E8}"/>
              </a:ext>
            </a:extLst>
          </p:cNvPr>
          <p:cNvSpPr/>
          <p:nvPr/>
        </p:nvSpPr>
        <p:spPr>
          <a:xfrm>
            <a:off x="3411877" y="6105197"/>
            <a:ext cx="3322400" cy="506217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0"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>
                <a:solidFill>
                  <a:schemeClr val="bg1"/>
                </a:solidFill>
                <a:cs typeface="+mn-ea"/>
                <a:sym typeface="+mn-lt"/>
              </a:rPr>
              <a:t>Postings</a:t>
            </a:r>
          </a:p>
        </p:txBody>
      </p:sp>
      <p:grpSp>
        <p:nvGrpSpPr>
          <p:cNvPr id="139" name="群組 138">
            <a:extLst>
              <a:ext uri="{FF2B5EF4-FFF2-40B4-BE49-F238E27FC236}">
                <a16:creationId xmlns:a16="http://schemas.microsoft.com/office/drawing/2014/main" id="{92CB0A00-120F-42D3-9C46-790D0EE99A15}"/>
              </a:ext>
            </a:extLst>
          </p:cNvPr>
          <p:cNvGrpSpPr/>
          <p:nvPr/>
        </p:nvGrpSpPr>
        <p:grpSpPr>
          <a:xfrm>
            <a:off x="3570765" y="3110914"/>
            <a:ext cx="726125" cy="726125"/>
            <a:chOff x="4412672" y="3159358"/>
            <a:chExt cx="838703" cy="838703"/>
          </a:xfrm>
        </p:grpSpPr>
        <p:pic>
          <p:nvPicPr>
            <p:cNvPr id="140" name="圖片 139">
              <a:extLst>
                <a:ext uri="{FF2B5EF4-FFF2-40B4-BE49-F238E27FC236}">
                  <a16:creationId xmlns:a16="http://schemas.microsoft.com/office/drawing/2014/main" id="{1D798F3B-2566-4B7D-B0B2-D88516723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141" name="文字方塊 140">
              <a:extLst>
                <a:ext uri="{FF2B5EF4-FFF2-40B4-BE49-F238E27FC236}">
                  <a16:creationId xmlns:a16="http://schemas.microsoft.com/office/drawing/2014/main" id="{6CC68F9B-B1A8-4585-8FAC-AFBC58D70D16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cs typeface="+mn-ea"/>
                  <a:sym typeface="+mn-lt"/>
                </a:rPr>
                <a:t>2</a:t>
              </a:r>
              <a:endParaRPr kumimoji="1" lang="zh-TW" altLang="en-US" sz="2800" b="1">
                <a:cs typeface="+mn-ea"/>
                <a:sym typeface="+mn-lt"/>
              </a:endParaRPr>
            </a:p>
          </p:txBody>
        </p:sp>
      </p:grpSp>
      <p:cxnSp>
        <p:nvCxnSpPr>
          <p:cNvPr id="181" name="直線箭頭接點 6">
            <a:extLst>
              <a:ext uri="{FF2B5EF4-FFF2-40B4-BE49-F238E27FC236}">
                <a16:creationId xmlns:a16="http://schemas.microsoft.com/office/drawing/2014/main" id="{007454CD-EAF6-4EFC-9863-67F9D7E51B05}"/>
              </a:ext>
            </a:extLst>
          </p:cNvPr>
          <p:cNvCxnSpPr>
            <a:cxnSpLocks/>
          </p:cNvCxnSpPr>
          <p:nvPr/>
        </p:nvCxnSpPr>
        <p:spPr>
          <a:xfrm>
            <a:off x="4359149" y="3470002"/>
            <a:ext cx="353020" cy="79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6" name="矩形 185">
            <a:extLst>
              <a:ext uri="{FF2B5EF4-FFF2-40B4-BE49-F238E27FC236}">
                <a16:creationId xmlns:a16="http://schemas.microsoft.com/office/drawing/2014/main" id="{497BA648-F32F-49A2-B6FA-F2828BBCFF3B}"/>
              </a:ext>
            </a:extLst>
          </p:cNvPr>
          <p:cNvSpPr/>
          <p:nvPr/>
        </p:nvSpPr>
        <p:spPr>
          <a:xfrm>
            <a:off x="1469301" y="3273921"/>
            <a:ext cx="1165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2000" b="1">
                <a:cs typeface="+mn-ea"/>
                <a:sym typeface="+mn-lt"/>
              </a:rPr>
              <a:t>quick</a:t>
            </a:r>
          </a:p>
        </p:txBody>
      </p:sp>
      <p:sp>
        <p:nvSpPr>
          <p:cNvPr id="187" name="矩形 186">
            <a:extLst>
              <a:ext uri="{FF2B5EF4-FFF2-40B4-BE49-F238E27FC236}">
                <a16:creationId xmlns:a16="http://schemas.microsoft.com/office/drawing/2014/main" id="{F5CFDBAC-24E3-4481-85A2-56F847DDF9DF}"/>
              </a:ext>
            </a:extLst>
          </p:cNvPr>
          <p:cNvSpPr/>
          <p:nvPr/>
        </p:nvSpPr>
        <p:spPr>
          <a:xfrm>
            <a:off x="1391808" y="4262909"/>
            <a:ext cx="13209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>
                <a:cs typeface="+mn-ea"/>
                <a:sym typeface="+mn-lt"/>
              </a:rPr>
              <a:t>brown</a:t>
            </a:r>
          </a:p>
        </p:txBody>
      </p:sp>
      <p:sp>
        <p:nvSpPr>
          <p:cNvPr id="188" name="矩形 187">
            <a:extLst>
              <a:ext uri="{FF2B5EF4-FFF2-40B4-BE49-F238E27FC236}">
                <a16:creationId xmlns:a16="http://schemas.microsoft.com/office/drawing/2014/main" id="{F400CD1B-2E75-406A-9ED1-41A76D3F713B}"/>
              </a:ext>
            </a:extLst>
          </p:cNvPr>
          <p:cNvSpPr/>
          <p:nvPr/>
        </p:nvSpPr>
        <p:spPr>
          <a:xfrm>
            <a:off x="1570189" y="5255758"/>
            <a:ext cx="9641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>
                <a:cs typeface="+mn-ea"/>
                <a:sym typeface="+mn-lt"/>
              </a:rPr>
              <a:t>fox</a:t>
            </a:r>
          </a:p>
        </p:txBody>
      </p:sp>
      <p:grpSp>
        <p:nvGrpSpPr>
          <p:cNvPr id="189" name="群組 188">
            <a:extLst>
              <a:ext uri="{FF2B5EF4-FFF2-40B4-BE49-F238E27FC236}">
                <a16:creationId xmlns:a16="http://schemas.microsoft.com/office/drawing/2014/main" id="{E21B2EDC-6F27-4BD5-AEB0-D3602764A07B}"/>
              </a:ext>
            </a:extLst>
          </p:cNvPr>
          <p:cNvGrpSpPr/>
          <p:nvPr/>
        </p:nvGrpSpPr>
        <p:grpSpPr>
          <a:xfrm>
            <a:off x="4710013" y="3110914"/>
            <a:ext cx="726125" cy="726125"/>
            <a:chOff x="4412672" y="3159358"/>
            <a:chExt cx="838703" cy="838703"/>
          </a:xfrm>
        </p:grpSpPr>
        <p:pic>
          <p:nvPicPr>
            <p:cNvPr id="190" name="圖片 189">
              <a:extLst>
                <a:ext uri="{FF2B5EF4-FFF2-40B4-BE49-F238E27FC236}">
                  <a16:creationId xmlns:a16="http://schemas.microsoft.com/office/drawing/2014/main" id="{384DDFB0-E21F-45DE-8FA6-5259D9B2F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191" name="文字方塊 190">
              <a:extLst>
                <a:ext uri="{FF2B5EF4-FFF2-40B4-BE49-F238E27FC236}">
                  <a16:creationId xmlns:a16="http://schemas.microsoft.com/office/drawing/2014/main" id="{770DE520-FB89-46E3-84A0-6062971E0265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cs typeface="+mn-ea"/>
                  <a:sym typeface="+mn-lt"/>
                </a:rPr>
                <a:t>4</a:t>
              </a:r>
              <a:endParaRPr kumimoji="1" lang="zh-TW" altLang="en-US" sz="3200" b="1">
                <a:cs typeface="+mn-ea"/>
                <a:sym typeface="+mn-lt"/>
              </a:endParaRPr>
            </a:p>
          </p:txBody>
        </p:sp>
      </p:grpSp>
      <p:cxnSp>
        <p:nvCxnSpPr>
          <p:cNvPr id="196" name="直線箭頭接點 6">
            <a:extLst>
              <a:ext uri="{FF2B5EF4-FFF2-40B4-BE49-F238E27FC236}">
                <a16:creationId xmlns:a16="http://schemas.microsoft.com/office/drawing/2014/main" id="{1C12D029-F083-45FC-B08C-B2029E3FDE3A}"/>
              </a:ext>
            </a:extLst>
          </p:cNvPr>
          <p:cNvCxnSpPr>
            <a:cxnSpLocks/>
          </p:cNvCxnSpPr>
          <p:nvPr/>
        </p:nvCxnSpPr>
        <p:spPr>
          <a:xfrm>
            <a:off x="5496517" y="3470002"/>
            <a:ext cx="353020" cy="79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97" name="群組 196">
            <a:extLst>
              <a:ext uri="{FF2B5EF4-FFF2-40B4-BE49-F238E27FC236}">
                <a16:creationId xmlns:a16="http://schemas.microsoft.com/office/drawing/2014/main" id="{F5799B62-DF23-4031-8EF9-080F6B57D1D0}"/>
              </a:ext>
            </a:extLst>
          </p:cNvPr>
          <p:cNvGrpSpPr/>
          <p:nvPr/>
        </p:nvGrpSpPr>
        <p:grpSpPr>
          <a:xfrm>
            <a:off x="5847381" y="3110914"/>
            <a:ext cx="726125" cy="726125"/>
            <a:chOff x="4412672" y="3159358"/>
            <a:chExt cx="838703" cy="838703"/>
          </a:xfrm>
        </p:grpSpPr>
        <p:pic>
          <p:nvPicPr>
            <p:cNvPr id="198" name="圖片 197">
              <a:extLst>
                <a:ext uri="{FF2B5EF4-FFF2-40B4-BE49-F238E27FC236}">
                  <a16:creationId xmlns:a16="http://schemas.microsoft.com/office/drawing/2014/main" id="{EEA09CF8-F0B2-4CC5-8BC2-EA74C392A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199" name="文字方塊 198">
              <a:extLst>
                <a:ext uri="{FF2B5EF4-FFF2-40B4-BE49-F238E27FC236}">
                  <a16:creationId xmlns:a16="http://schemas.microsoft.com/office/drawing/2014/main" id="{DEC49493-8573-484B-953A-CD0B09A6A60C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cs typeface="+mn-ea"/>
                  <a:sym typeface="+mn-lt"/>
                </a:rPr>
                <a:t>6</a:t>
              </a:r>
              <a:endParaRPr kumimoji="1" lang="zh-TW" altLang="en-US" sz="3200" b="1">
                <a:cs typeface="+mn-ea"/>
                <a:sym typeface="+mn-lt"/>
              </a:endParaRPr>
            </a:p>
          </p:txBody>
        </p:sp>
      </p:grpSp>
      <p:grpSp>
        <p:nvGrpSpPr>
          <p:cNvPr id="200" name="群組 199">
            <a:extLst>
              <a:ext uri="{FF2B5EF4-FFF2-40B4-BE49-F238E27FC236}">
                <a16:creationId xmlns:a16="http://schemas.microsoft.com/office/drawing/2014/main" id="{1D22EA78-4710-45B8-B14A-D5FBA6BCE7AC}"/>
              </a:ext>
            </a:extLst>
          </p:cNvPr>
          <p:cNvGrpSpPr/>
          <p:nvPr/>
        </p:nvGrpSpPr>
        <p:grpSpPr>
          <a:xfrm>
            <a:off x="3570765" y="4099902"/>
            <a:ext cx="726125" cy="726125"/>
            <a:chOff x="4412672" y="3159358"/>
            <a:chExt cx="838703" cy="838703"/>
          </a:xfrm>
        </p:grpSpPr>
        <p:pic>
          <p:nvPicPr>
            <p:cNvPr id="201" name="圖片 200">
              <a:extLst>
                <a:ext uri="{FF2B5EF4-FFF2-40B4-BE49-F238E27FC236}">
                  <a16:creationId xmlns:a16="http://schemas.microsoft.com/office/drawing/2014/main" id="{58DBFE19-E0BD-450D-B0C4-90FBD812B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202" name="文字方塊 201">
              <a:extLst>
                <a:ext uri="{FF2B5EF4-FFF2-40B4-BE49-F238E27FC236}">
                  <a16:creationId xmlns:a16="http://schemas.microsoft.com/office/drawing/2014/main" id="{8440D658-8BE3-454C-8D82-1E9BAD59F2FF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cs typeface="+mn-ea"/>
                  <a:sym typeface="+mn-lt"/>
                </a:rPr>
                <a:t>1</a:t>
              </a:r>
              <a:endParaRPr kumimoji="1" lang="zh-TW" altLang="en-US" sz="2800" b="1">
                <a:cs typeface="+mn-ea"/>
                <a:sym typeface="+mn-lt"/>
              </a:endParaRPr>
            </a:p>
          </p:txBody>
        </p:sp>
      </p:grpSp>
      <p:cxnSp>
        <p:nvCxnSpPr>
          <p:cNvPr id="203" name="直線箭頭接點 6">
            <a:extLst>
              <a:ext uri="{FF2B5EF4-FFF2-40B4-BE49-F238E27FC236}">
                <a16:creationId xmlns:a16="http://schemas.microsoft.com/office/drawing/2014/main" id="{6645524B-C090-4FE3-A226-31389214517A}"/>
              </a:ext>
            </a:extLst>
          </p:cNvPr>
          <p:cNvCxnSpPr>
            <a:cxnSpLocks/>
          </p:cNvCxnSpPr>
          <p:nvPr/>
        </p:nvCxnSpPr>
        <p:spPr>
          <a:xfrm>
            <a:off x="4359149" y="4458990"/>
            <a:ext cx="353020" cy="79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04" name="群組 203">
            <a:extLst>
              <a:ext uri="{FF2B5EF4-FFF2-40B4-BE49-F238E27FC236}">
                <a16:creationId xmlns:a16="http://schemas.microsoft.com/office/drawing/2014/main" id="{43536F0B-142F-4D67-B53B-69F67BF1866A}"/>
              </a:ext>
            </a:extLst>
          </p:cNvPr>
          <p:cNvGrpSpPr/>
          <p:nvPr/>
        </p:nvGrpSpPr>
        <p:grpSpPr>
          <a:xfrm>
            <a:off x="4710013" y="4099902"/>
            <a:ext cx="726125" cy="726125"/>
            <a:chOff x="4412672" y="3159358"/>
            <a:chExt cx="838703" cy="838703"/>
          </a:xfrm>
        </p:grpSpPr>
        <p:pic>
          <p:nvPicPr>
            <p:cNvPr id="205" name="圖片 204">
              <a:extLst>
                <a:ext uri="{FF2B5EF4-FFF2-40B4-BE49-F238E27FC236}">
                  <a16:creationId xmlns:a16="http://schemas.microsoft.com/office/drawing/2014/main" id="{33A81926-1635-4143-A5D9-0281E690E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206" name="文字方塊 205">
              <a:extLst>
                <a:ext uri="{FF2B5EF4-FFF2-40B4-BE49-F238E27FC236}">
                  <a16:creationId xmlns:a16="http://schemas.microsoft.com/office/drawing/2014/main" id="{580A4110-67EE-407B-87F8-C41F130E8F5E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cs typeface="+mn-ea"/>
                  <a:sym typeface="+mn-lt"/>
                </a:rPr>
                <a:t>2</a:t>
              </a:r>
              <a:endParaRPr kumimoji="1" lang="zh-TW" altLang="en-US" sz="3200" b="1">
                <a:cs typeface="+mn-ea"/>
                <a:sym typeface="+mn-lt"/>
              </a:endParaRPr>
            </a:p>
          </p:txBody>
        </p:sp>
      </p:grpSp>
      <p:grpSp>
        <p:nvGrpSpPr>
          <p:cNvPr id="211" name="群組 210">
            <a:extLst>
              <a:ext uri="{FF2B5EF4-FFF2-40B4-BE49-F238E27FC236}">
                <a16:creationId xmlns:a16="http://schemas.microsoft.com/office/drawing/2014/main" id="{1922E77A-1E30-4178-860E-AA841BFEEB02}"/>
              </a:ext>
            </a:extLst>
          </p:cNvPr>
          <p:cNvGrpSpPr/>
          <p:nvPr/>
        </p:nvGrpSpPr>
        <p:grpSpPr>
          <a:xfrm>
            <a:off x="3570765" y="5092751"/>
            <a:ext cx="726125" cy="726125"/>
            <a:chOff x="4412672" y="3159358"/>
            <a:chExt cx="838703" cy="838703"/>
          </a:xfrm>
        </p:grpSpPr>
        <p:pic>
          <p:nvPicPr>
            <p:cNvPr id="212" name="圖片 211">
              <a:extLst>
                <a:ext uri="{FF2B5EF4-FFF2-40B4-BE49-F238E27FC236}">
                  <a16:creationId xmlns:a16="http://schemas.microsoft.com/office/drawing/2014/main" id="{F01FBF7A-3E8E-40FF-AD7C-8007C0EB7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213" name="文字方塊 212">
              <a:extLst>
                <a:ext uri="{FF2B5EF4-FFF2-40B4-BE49-F238E27FC236}">
                  <a16:creationId xmlns:a16="http://schemas.microsoft.com/office/drawing/2014/main" id="{DD50214A-F151-4203-86FE-A1A40DC82562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cs typeface="+mn-ea"/>
                  <a:sym typeface="+mn-lt"/>
                </a:rPr>
                <a:t>3</a:t>
              </a:r>
              <a:endParaRPr kumimoji="1" lang="zh-TW" altLang="en-US" sz="2800" b="1">
                <a:cs typeface="+mn-ea"/>
                <a:sym typeface="+mn-lt"/>
              </a:endParaRPr>
            </a:p>
          </p:txBody>
        </p:sp>
      </p:grpSp>
      <p:cxnSp>
        <p:nvCxnSpPr>
          <p:cNvPr id="214" name="直線箭頭接點 6">
            <a:extLst>
              <a:ext uri="{FF2B5EF4-FFF2-40B4-BE49-F238E27FC236}">
                <a16:creationId xmlns:a16="http://schemas.microsoft.com/office/drawing/2014/main" id="{CD6F6234-B35F-41D7-B9D3-2F6B8987D97D}"/>
              </a:ext>
            </a:extLst>
          </p:cNvPr>
          <p:cNvCxnSpPr>
            <a:cxnSpLocks/>
          </p:cNvCxnSpPr>
          <p:nvPr/>
        </p:nvCxnSpPr>
        <p:spPr>
          <a:xfrm>
            <a:off x="4359149" y="5451839"/>
            <a:ext cx="353020" cy="79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15" name="群組 214">
            <a:extLst>
              <a:ext uri="{FF2B5EF4-FFF2-40B4-BE49-F238E27FC236}">
                <a16:creationId xmlns:a16="http://schemas.microsoft.com/office/drawing/2014/main" id="{C052C51A-635D-4CFB-A6B5-C7A89F0E41B8}"/>
              </a:ext>
            </a:extLst>
          </p:cNvPr>
          <p:cNvGrpSpPr/>
          <p:nvPr/>
        </p:nvGrpSpPr>
        <p:grpSpPr>
          <a:xfrm>
            <a:off x="4710013" y="5092751"/>
            <a:ext cx="726125" cy="726125"/>
            <a:chOff x="4412672" y="3159358"/>
            <a:chExt cx="838703" cy="838703"/>
          </a:xfrm>
        </p:grpSpPr>
        <p:pic>
          <p:nvPicPr>
            <p:cNvPr id="216" name="圖片 215">
              <a:extLst>
                <a:ext uri="{FF2B5EF4-FFF2-40B4-BE49-F238E27FC236}">
                  <a16:creationId xmlns:a16="http://schemas.microsoft.com/office/drawing/2014/main" id="{042D40ED-1012-46CD-8112-B0DBA2FA6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217" name="文字方塊 216">
              <a:extLst>
                <a:ext uri="{FF2B5EF4-FFF2-40B4-BE49-F238E27FC236}">
                  <a16:creationId xmlns:a16="http://schemas.microsoft.com/office/drawing/2014/main" id="{A67E5780-DF1F-444A-9EF7-5FFF93E0AA76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cs typeface="+mn-ea"/>
                  <a:sym typeface="+mn-lt"/>
                </a:rPr>
                <a:t>8</a:t>
              </a:r>
              <a:endParaRPr kumimoji="1" lang="zh-TW" altLang="en-US" sz="3200" b="1">
                <a:cs typeface="+mn-ea"/>
                <a:sym typeface="+mn-lt"/>
              </a:endParaRPr>
            </a:p>
          </p:txBody>
        </p:sp>
      </p:grpSp>
      <p:cxnSp>
        <p:nvCxnSpPr>
          <p:cNvPr id="218" name="直線箭頭接點 6">
            <a:extLst>
              <a:ext uri="{FF2B5EF4-FFF2-40B4-BE49-F238E27FC236}">
                <a16:creationId xmlns:a16="http://schemas.microsoft.com/office/drawing/2014/main" id="{C027349D-18D9-40F7-BCEB-438849277A38}"/>
              </a:ext>
            </a:extLst>
          </p:cNvPr>
          <p:cNvCxnSpPr>
            <a:cxnSpLocks/>
          </p:cNvCxnSpPr>
          <p:nvPr/>
        </p:nvCxnSpPr>
        <p:spPr>
          <a:xfrm>
            <a:off x="5496517" y="5451839"/>
            <a:ext cx="353020" cy="79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19" name="群組 218">
            <a:extLst>
              <a:ext uri="{FF2B5EF4-FFF2-40B4-BE49-F238E27FC236}">
                <a16:creationId xmlns:a16="http://schemas.microsoft.com/office/drawing/2014/main" id="{44ADCCA0-8EF4-44EB-B3F6-D1DF28FE7708}"/>
              </a:ext>
            </a:extLst>
          </p:cNvPr>
          <p:cNvGrpSpPr/>
          <p:nvPr/>
        </p:nvGrpSpPr>
        <p:grpSpPr>
          <a:xfrm>
            <a:off x="5847381" y="5092751"/>
            <a:ext cx="726125" cy="726125"/>
            <a:chOff x="4412672" y="3159358"/>
            <a:chExt cx="838703" cy="838703"/>
          </a:xfrm>
        </p:grpSpPr>
        <p:pic>
          <p:nvPicPr>
            <p:cNvPr id="220" name="圖片 219">
              <a:extLst>
                <a:ext uri="{FF2B5EF4-FFF2-40B4-BE49-F238E27FC236}">
                  <a16:creationId xmlns:a16="http://schemas.microsoft.com/office/drawing/2014/main" id="{71AC9D51-E9EE-49A1-95D7-8CCAF91AC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221" name="文字方塊 220">
              <a:extLst>
                <a:ext uri="{FF2B5EF4-FFF2-40B4-BE49-F238E27FC236}">
                  <a16:creationId xmlns:a16="http://schemas.microsoft.com/office/drawing/2014/main" id="{A90E34FD-B4CE-4557-917A-9EB84A4FA146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cs typeface="+mn-ea"/>
                  <a:sym typeface="+mn-lt"/>
                </a:rPr>
                <a:t>9</a:t>
              </a:r>
              <a:endParaRPr kumimoji="1" lang="zh-TW" altLang="en-US" sz="3200" b="1">
                <a:cs typeface="+mn-ea"/>
                <a:sym typeface="+mn-lt"/>
              </a:endParaRPr>
            </a:p>
          </p:txBody>
        </p:sp>
      </p:grpSp>
      <p:sp>
        <p:nvSpPr>
          <p:cNvPr id="224" name="矩形 223">
            <a:extLst>
              <a:ext uri="{FF2B5EF4-FFF2-40B4-BE49-F238E27FC236}">
                <a16:creationId xmlns:a16="http://schemas.microsoft.com/office/drawing/2014/main" id="{74DA846D-D37A-4161-8A8C-5C6ADFB9F9D3}"/>
              </a:ext>
            </a:extLst>
          </p:cNvPr>
          <p:cNvSpPr/>
          <p:nvPr/>
        </p:nvSpPr>
        <p:spPr>
          <a:xfrm>
            <a:off x="7277278" y="2401602"/>
            <a:ext cx="4397847" cy="408114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cs typeface="+mn-ea"/>
              <a:sym typeface="+mn-lt"/>
            </a:endParaRPr>
          </a:p>
        </p:txBody>
      </p:sp>
      <p:sp>
        <p:nvSpPr>
          <p:cNvPr id="234" name="圓角矩形 67">
            <a:extLst>
              <a:ext uri="{FF2B5EF4-FFF2-40B4-BE49-F238E27FC236}">
                <a16:creationId xmlns:a16="http://schemas.microsoft.com/office/drawing/2014/main" id="{50DC51FA-36EB-40B3-AD24-2A4EF4C8DB78}"/>
              </a:ext>
            </a:extLst>
          </p:cNvPr>
          <p:cNvSpPr/>
          <p:nvPr/>
        </p:nvSpPr>
        <p:spPr>
          <a:xfrm>
            <a:off x="7628698" y="3272402"/>
            <a:ext cx="3011051" cy="43640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A6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b="1">
                <a:solidFill>
                  <a:schemeClr val="tx1"/>
                </a:solidFill>
                <a:cs typeface="+mn-ea"/>
                <a:sym typeface="+mn-lt"/>
              </a:rPr>
              <a:t>quick</a:t>
            </a:r>
            <a:endParaRPr kumimoji="1" lang="zh-TW" altLang="en-US" b="1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235" name="圖片 234">
            <a:extLst>
              <a:ext uri="{FF2B5EF4-FFF2-40B4-BE49-F238E27FC236}">
                <a16:creationId xmlns:a16="http://schemas.microsoft.com/office/drawing/2014/main" id="{E9569B75-D2D4-4CD9-9D2B-529379A0FA4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3385" y="3230777"/>
            <a:ext cx="527194" cy="527194"/>
          </a:xfrm>
          <a:prstGeom prst="rect">
            <a:avLst/>
          </a:prstGeom>
        </p:spPr>
      </p:pic>
      <p:pic>
        <p:nvPicPr>
          <p:cNvPr id="245" name="Picture 2">
            <a:extLst>
              <a:ext uri="{FF2B5EF4-FFF2-40B4-BE49-F238E27FC236}">
                <a16:creationId xmlns:a16="http://schemas.microsoft.com/office/drawing/2014/main" id="{08BD6232-0349-4992-A4C9-A33A153EF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918" y="2565792"/>
            <a:ext cx="568637" cy="56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" name="Graphic 155">
            <a:extLst>
              <a:ext uri="{FF2B5EF4-FFF2-40B4-BE49-F238E27FC236}">
                <a16:creationId xmlns:a16="http://schemas.microsoft.com/office/drawing/2014/main" id="{D88637F8-1B7D-4ED9-A558-B5D3AF7C9D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03543" y="2825669"/>
            <a:ext cx="1077876" cy="269469"/>
          </a:xfrm>
          <a:prstGeom prst="rect">
            <a:avLst/>
          </a:prstGeom>
        </p:spPr>
      </p:pic>
      <p:pic>
        <p:nvPicPr>
          <p:cNvPr id="247" name="Graphic 156">
            <a:extLst>
              <a:ext uri="{FF2B5EF4-FFF2-40B4-BE49-F238E27FC236}">
                <a16:creationId xmlns:a16="http://schemas.microsoft.com/office/drawing/2014/main" id="{C2541837-2E52-486E-B30D-A0451799B6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570852" y="2767688"/>
            <a:ext cx="1271228" cy="325198"/>
          </a:xfrm>
          <a:prstGeom prst="rect">
            <a:avLst/>
          </a:prstGeom>
        </p:spPr>
      </p:pic>
      <p:grpSp>
        <p:nvGrpSpPr>
          <p:cNvPr id="248" name="群組 247">
            <a:extLst>
              <a:ext uri="{FF2B5EF4-FFF2-40B4-BE49-F238E27FC236}">
                <a16:creationId xmlns:a16="http://schemas.microsoft.com/office/drawing/2014/main" id="{74B04E56-4904-48CE-BB05-F44D7ABFB807}"/>
              </a:ext>
            </a:extLst>
          </p:cNvPr>
          <p:cNvGrpSpPr/>
          <p:nvPr/>
        </p:nvGrpSpPr>
        <p:grpSpPr>
          <a:xfrm>
            <a:off x="7571729" y="3817827"/>
            <a:ext cx="726125" cy="726125"/>
            <a:chOff x="4412672" y="3159358"/>
            <a:chExt cx="838703" cy="838703"/>
          </a:xfrm>
        </p:grpSpPr>
        <p:pic>
          <p:nvPicPr>
            <p:cNvPr id="249" name="圖片 248">
              <a:extLst>
                <a:ext uri="{FF2B5EF4-FFF2-40B4-BE49-F238E27FC236}">
                  <a16:creationId xmlns:a16="http://schemas.microsoft.com/office/drawing/2014/main" id="{E5C0EF62-4362-46C6-9614-77D5C9657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250" name="文字方塊 249">
              <a:extLst>
                <a:ext uri="{FF2B5EF4-FFF2-40B4-BE49-F238E27FC236}">
                  <a16:creationId xmlns:a16="http://schemas.microsoft.com/office/drawing/2014/main" id="{7CC14B94-74BC-4ACC-BDCD-A6FF962F1C6C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cs typeface="+mn-ea"/>
                  <a:sym typeface="+mn-lt"/>
                </a:rPr>
                <a:t>2</a:t>
              </a:r>
              <a:endParaRPr kumimoji="1" lang="zh-TW" altLang="en-US" sz="2800" b="1">
                <a:cs typeface="+mn-ea"/>
                <a:sym typeface="+mn-lt"/>
              </a:endParaRPr>
            </a:p>
          </p:txBody>
        </p:sp>
      </p:grpSp>
      <p:grpSp>
        <p:nvGrpSpPr>
          <p:cNvPr id="251" name="群組 250">
            <a:extLst>
              <a:ext uri="{FF2B5EF4-FFF2-40B4-BE49-F238E27FC236}">
                <a16:creationId xmlns:a16="http://schemas.microsoft.com/office/drawing/2014/main" id="{767F5519-75DB-4537-BAFF-201B7AE7813B}"/>
              </a:ext>
            </a:extLst>
          </p:cNvPr>
          <p:cNvGrpSpPr/>
          <p:nvPr/>
        </p:nvGrpSpPr>
        <p:grpSpPr>
          <a:xfrm>
            <a:off x="7571729" y="4732532"/>
            <a:ext cx="726125" cy="726125"/>
            <a:chOff x="4412672" y="3159358"/>
            <a:chExt cx="838703" cy="838703"/>
          </a:xfrm>
        </p:grpSpPr>
        <p:pic>
          <p:nvPicPr>
            <p:cNvPr id="252" name="圖片 251">
              <a:extLst>
                <a:ext uri="{FF2B5EF4-FFF2-40B4-BE49-F238E27FC236}">
                  <a16:creationId xmlns:a16="http://schemas.microsoft.com/office/drawing/2014/main" id="{19F4FF63-91D9-4F02-96FB-93909DB20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253" name="文字方塊 252">
              <a:extLst>
                <a:ext uri="{FF2B5EF4-FFF2-40B4-BE49-F238E27FC236}">
                  <a16:creationId xmlns:a16="http://schemas.microsoft.com/office/drawing/2014/main" id="{82F601EF-2C4B-463B-992C-2662CF5D937E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cs typeface="+mn-ea"/>
                  <a:sym typeface="+mn-lt"/>
                </a:rPr>
                <a:t>4</a:t>
              </a:r>
              <a:endParaRPr kumimoji="1" lang="zh-TW" altLang="en-US" sz="3200" b="1">
                <a:cs typeface="+mn-ea"/>
                <a:sym typeface="+mn-lt"/>
              </a:endParaRPr>
            </a:p>
          </p:txBody>
        </p:sp>
      </p:grpSp>
      <p:grpSp>
        <p:nvGrpSpPr>
          <p:cNvPr id="254" name="群組 253">
            <a:extLst>
              <a:ext uri="{FF2B5EF4-FFF2-40B4-BE49-F238E27FC236}">
                <a16:creationId xmlns:a16="http://schemas.microsoft.com/office/drawing/2014/main" id="{2CC91DC9-DA23-4998-9A72-38A43A367137}"/>
              </a:ext>
            </a:extLst>
          </p:cNvPr>
          <p:cNvGrpSpPr/>
          <p:nvPr/>
        </p:nvGrpSpPr>
        <p:grpSpPr>
          <a:xfrm>
            <a:off x="7571729" y="5647237"/>
            <a:ext cx="726125" cy="726125"/>
            <a:chOff x="4412672" y="3159358"/>
            <a:chExt cx="838703" cy="838703"/>
          </a:xfrm>
        </p:grpSpPr>
        <p:pic>
          <p:nvPicPr>
            <p:cNvPr id="255" name="圖片 254">
              <a:extLst>
                <a:ext uri="{FF2B5EF4-FFF2-40B4-BE49-F238E27FC236}">
                  <a16:creationId xmlns:a16="http://schemas.microsoft.com/office/drawing/2014/main" id="{F4C2FE22-98A9-420F-A05D-AA9F3BFC1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256" name="文字方塊 255">
              <a:extLst>
                <a:ext uri="{FF2B5EF4-FFF2-40B4-BE49-F238E27FC236}">
                  <a16:creationId xmlns:a16="http://schemas.microsoft.com/office/drawing/2014/main" id="{F4FCE2A2-D5A6-431C-9573-B92A78DC8C3F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cs typeface="+mn-ea"/>
                  <a:sym typeface="+mn-lt"/>
                </a:rPr>
                <a:t>6</a:t>
              </a:r>
              <a:endParaRPr kumimoji="1" lang="zh-TW" altLang="en-US" sz="3200" b="1">
                <a:cs typeface="+mn-ea"/>
                <a:sym typeface="+mn-lt"/>
              </a:endParaRPr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774B5E93-8208-4FB1-A625-00D290F6C6EC}"/>
              </a:ext>
            </a:extLst>
          </p:cNvPr>
          <p:cNvGrpSpPr/>
          <p:nvPr/>
        </p:nvGrpSpPr>
        <p:grpSpPr>
          <a:xfrm>
            <a:off x="8387741" y="3952445"/>
            <a:ext cx="2252007" cy="469946"/>
            <a:chOff x="8387741" y="3976840"/>
            <a:chExt cx="2252007" cy="469946"/>
          </a:xfrm>
        </p:grpSpPr>
        <p:sp>
          <p:nvSpPr>
            <p:cNvPr id="257" name="矩形 256">
              <a:extLst>
                <a:ext uri="{FF2B5EF4-FFF2-40B4-BE49-F238E27FC236}">
                  <a16:creationId xmlns:a16="http://schemas.microsoft.com/office/drawing/2014/main" id="{06BEBCE3-0273-426A-B32F-942BD265A490}"/>
                </a:ext>
              </a:extLst>
            </p:cNvPr>
            <p:cNvSpPr/>
            <p:nvPr/>
          </p:nvSpPr>
          <p:spPr>
            <a:xfrm>
              <a:off x="8387742" y="3976840"/>
              <a:ext cx="1245366" cy="9307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cs typeface="+mn-ea"/>
                <a:sym typeface="+mn-lt"/>
              </a:endParaRPr>
            </a:p>
          </p:txBody>
        </p:sp>
        <p:sp>
          <p:nvSpPr>
            <p:cNvPr id="258" name="矩形 257">
              <a:extLst>
                <a:ext uri="{FF2B5EF4-FFF2-40B4-BE49-F238E27FC236}">
                  <a16:creationId xmlns:a16="http://schemas.microsoft.com/office/drawing/2014/main" id="{59FB37B8-D7FB-44C8-855B-1F061B07B317}"/>
                </a:ext>
              </a:extLst>
            </p:cNvPr>
            <p:cNvSpPr/>
            <p:nvPr/>
          </p:nvSpPr>
          <p:spPr>
            <a:xfrm>
              <a:off x="8387741" y="4169834"/>
              <a:ext cx="2252007" cy="9307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cs typeface="+mn-ea"/>
                <a:sym typeface="+mn-lt"/>
              </a:endParaRPr>
            </a:p>
          </p:txBody>
        </p:sp>
        <p:sp>
          <p:nvSpPr>
            <p:cNvPr id="262" name="矩形 261">
              <a:extLst>
                <a:ext uri="{FF2B5EF4-FFF2-40B4-BE49-F238E27FC236}">
                  <a16:creationId xmlns:a16="http://schemas.microsoft.com/office/drawing/2014/main" id="{55324DFA-F465-46BA-BE97-B7A330AB66C7}"/>
                </a:ext>
              </a:extLst>
            </p:cNvPr>
            <p:cNvSpPr/>
            <p:nvPr/>
          </p:nvSpPr>
          <p:spPr>
            <a:xfrm>
              <a:off x="8387741" y="4355530"/>
              <a:ext cx="1723821" cy="9125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cs typeface="+mn-ea"/>
                <a:sym typeface="+mn-lt"/>
              </a:endParaRPr>
            </a:p>
          </p:txBody>
        </p:sp>
      </p:grpSp>
      <p:grpSp>
        <p:nvGrpSpPr>
          <p:cNvPr id="263" name="群組 262">
            <a:extLst>
              <a:ext uri="{FF2B5EF4-FFF2-40B4-BE49-F238E27FC236}">
                <a16:creationId xmlns:a16="http://schemas.microsoft.com/office/drawing/2014/main" id="{87934CAA-4A21-48C1-8818-84BEAAFD5AA1}"/>
              </a:ext>
            </a:extLst>
          </p:cNvPr>
          <p:cNvGrpSpPr/>
          <p:nvPr/>
        </p:nvGrpSpPr>
        <p:grpSpPr>
          <a:xfrm>
            <a:off x="8387741" y="4857778"/>
            <a:ext cx="2252007" cy="469946"/>
            <a:chOff x="8387741" y="3976840"/>
            <a:chExt cx="2252007" cy="469946"/>
          </a:xfrm>
        </p:grpSpPr>
        <p:sp>
          <p:nvSpPr>
            <p:cNvPr id="264" name="矩形 263">
              <a:extLst>
                <a:ext uri="{FF2B5EF4-FFF2-40B4-BE49-F238E27FC236}">
                  <a16:creationId xmlns:a16="http://schemas.microsoft.com/office/drawing/2014/main" id="{218764D8-E621-4C06-A4F8-702C1A0C7BF0}"/>
                </a:ext>
              </a:extLst>
            </p:cNvPr>
            <p:cNvSpPr/>
            <p:nvPr/>
          </p:nvSpPr>
          <p:spPr>
            <a:xfrm>
              <a:off x="8387742" y="3976840"/>
              <a:ext cx="1245366" cy="9307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cs typeface="+mn-ea"/>
                <a:sym typeface="+mn-lt"/>
              </a:endParaRPr>
            </a:p>
          </p:txBody>
        </p:sp>
        <p:sp>
          <p:nvSpPr>
            <p:cNvPr id="265" name="矩形 264">
              <a:extLst>
                <a:ext uri="{FF2B5EF4-FFF2-40B4-BE49-F238E27FC236}">
                  <a16:creationId xmlns:a16="http://schemas.microsoft.com/office/drawing/2014/main" id="{92E58F73-7A9E-4CDC-B5E8-5BB88414DD34}"/>
                </a:ext>
              </a:extLst>
            </p:cNvPr>
            <p:cNvSpPr/>
            <p:nvPr/>
          </p:nvSpPr>
          <p:spPr>
            <a:xfrm>
              <a:off x="8387741" y="4169834"/>
              <a:ext cx="2252007" cy="9307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cs typeface="+mn-ea"/>
                <a:sym typeface="+mn-lt"/>
              </a:endParaRPr>
            </a:p>
          </p:txBody>
        </p:sp>
        <p:sp>
          <p:nvSpPr>
            <p:cNvPr id="266" name="矩形 265">
              <a:extLst>
                <a:ext uri="{FF2B5EF4-FFF2-40B4-BE49-F238E27FC236}">
                  <a16:creationId xmlns:a16="http://schemas.microsoft.com/office/drawing/2014/main" id="{EEA62A0C-8B11-4650-94FD-8374D09DF68F}"/>
                </a:ext>
              </a:extLst>
            </p:cNvPr>
            <p:cNvSpPr/>
            <p:nvPr/>
          </p:nvSpPr>
          <p:spPr>
            <a:xfrm>
              <a:off x="8387741" y="4355530"/>
              <a:ext cx="1723821" cy="9125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cs typeface="+mn-ea"/>
                <a:sym typeface="+mn-lt"/>
              </a:endParaRPr>
            </a:p>
          </p:txBody>
        </p:sp>
      </p:grpSp>
      <p:grpSp>
        <p:nvGrpSpPr>
          <p:cNvPr id="267" name="群組 266">
            <a:extLst>
              <a:ext uri="{FF2B5EF4-FFF2-40B4-BE49-F238E27FC236}">
                <a16:creationId xmlns:a16="http://schemas.microsoft.com/office/drawing/2014/main" id="{C38ED4BF-21CC-4784-89E5-0F80F97BEBDF}"/>
              </a:ext>
            </a:extLst>
          </p:cNvPr>
          <p:cNvGrpSpPr/>
          <p:nvPr/>
        </p:nvGrpSpPr>
        <p:grpSpPr>
          <a:xfrm>
            <a:off x="8387741" y="5791169"/>
            <a:ext cx="2252007" cy="469946"/>
            <a:chOff x="8387741" y="3976840"/>
            <a:chExt cx="2252007" cy="469946"/>
          </a:xfrm>
        </p:grpSpPr>
        <p:sp>
          <p:nvSpPr>
            <p:cNvPr id="268" name="矩形 267">
              <a:extLst>
                <a:ext uri="{FF2B5EF4-FFF2-40B4-BE49-F238E27FC236}">
                  <a16:creationId xmlns:a16="http://schemas.microsoft.com/office/drawing/2014/main" id="{E95029EA-CA67-4B40-ABAF-1451FA93E166}"/>
                </a:ext>
              </a:extLst>
            </p:cNvPr>
            <p:cNvSpPr/>
            <p:nvPr/>
          </p:nvSpPr>
          <p:spPr>
            <a:xfrm>
              <a:off x="8387742" y="3976840"/>
              <a:ext cx="1245366" cy="9307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cs typeface="+mn-ea"/>
                <a:sym typeface="+mn-lt"/>
              </a:endParaRPr>
            </a:p>
          </p:txBody>
        </p:sp>
        <p:sp>
          <p:nvSpPr>
            <p:cNvPr id="269" name="矩形 268">
              <a:extLst>
                <a:ext uri="{FF2B5EF4-FFF2-40B4-BE49-F238E27FC236}">
                  <a16:creationId xmlns:a16="http://schemas.microsoft.com/office/drawing/2014/main" id="{4D8C4926-7307-478C-B57F-59B47CA930D9}"/>
                </a:ext>
              </a:extLst>
            </p:cNvPr>
            <p:cNvSpPr/>
            <p:nvPr/>
          </p:nvSpPr>
          <p:spPr>
            <a:xfrm>
              <a:off x="8387741" y="4169834"/>
              <a:ext cx="2252007" cy="9307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cs typeface="+mn-ea"/>
                <a:sym typeface="+mn-lt"/>
              </a:endParaRPr>
            </a:p>
          </p:txBody>
        </p:sp>
        <p:sp>
          <p:nvSpPr>
            <p:cNvPr id="270" name="矩形 269">
              <a:extLst>
                <a:ext uri="{FF2B5EF4-FFF2-40B4-BE49-F238E27FC236}">
                  <a16:creationId xmlns:a16="http://schemas.microsoft.com/office/drawing/2014/main" id="{545A8D39-4AA5-4D54-8922-D563F46BF458}"/>
                </a:ext>
              </a:extLst>
            </p:cNvPr>
            <p:cNvSpPr/>
            <p:nvPr/>
          </p:nvSpPr>
          <p:spPr>
            <a:xfrm>
              <a:off x="8387741" y="4355530"/>
              <a:ext cx="1723821" cy="9125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cs typeface="+mn-ea"/>
                <a:sym typeface="+mn-lt"/>
              </a:endParaRPr>
            </a:p>
          </p:txBody>
        </p:sp>
      </p:grpSp>
      <p:sp>
        <p:nvSpPr>
          <p:cNvPr id="80" name="Shape 297">
            <a:extLst>
              <a:ext uri="{FF2B5EF4-FFF2-40B4-BE49-F238E27FC236}">
                <a16:creationId xmlns:a16="http://schemas.microsoft.com/office/drawing/2014/main" id="{C6A23EDE-97B3-8B4B-B580-7165F9B2BCFA}"/>
              </a:ext>
            </a:extLst>
          </p:cNvPr>
          <p:cNvSpPr txBox="1"/>
          <p:nvPr/>
        </p:nvSpPr>
        <p:spPr>
          <a:xfrm>
            <a:off x="5927208" y="1598167"/>
            <a:ext cx="1222094" cy="52728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ct val="25000"/>
            </a:pPr>
            <a:r>
              <a:rPr lang="zh-TW" altLang="en-US" sz="2000" b="1">
                <a:cs typeface="+mn-ea"/>
                <a:sym typeface="+mn-lt"/>
              </a:rPr>
              <a:t>索引器</a:t>
            </a:r>
            <a:endParaRPr lang="en-US" altLang="zh-TW" sz="2000" b="1">
              <a:cs typeface="+mn-ea"/>
              <a:sym typeface="+mn-lt"/>
            </a:endParaRPr>
          </a:p>
          <a:p>
            <a:pPr algn="ctr">
              <a:buClr>
                <a:schemeClr val="lt1"/>
              </a:buClr>
              <a:buSzPct val="25000"/>
            </a:pPr>
            <a:r>
              <a:rPr lang="en" altLang="zh-TW" sz="1400" b="1">
                <a:cs typeface="+mn-ea"/>
                <a:sym typeface="+mn-lt"/>
              </a:rPr>
              <a:t>Indexer</a:t>
            </a:r>
          </a:p>
        </p:txBody>
      </p:sp>
    </p:spTree>
    <p:extLst>
      <p:ext uri="{BB962C8B-B14F-4D97-AF65-F5344CB8AC3E}">
        <p14:creationId xmlns:p14="http://schemas.microsoft.com/office/powerpoint/2010/main" val="24819306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DD2BC5-8A72-4137-B188-A88618085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Hant" altLang="en-US" sz="45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檔案搜尋</a:t>
            </a:r>
            <a:endParaRPr lang="zh-TW" altLang="en-US" sz="450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615E4F6-FD8E-43F6-92EA-E0CF10A5B0CE}"/>
              </a:ext>
            </a:extLst>
          </p:cNvPr>
          <p:cNvSpPr/>
          <p:nvPr/>
        </p:nvSpPr>
        <p:spPr>
          <a:xfrm>
            <a:off x="4253552" y="1815657"/>
            <a:ext cx="7144709" cy="1042225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accent6">
                  <a:lumMod val="60000"/>
                  <a:lumOff val="40000"/>
                </a:schemeClr>
              </a:gs>
            </a:gsLst>
            <a:lin ang="0" scaled="0"/>
          </a:gra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 lvl="0"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lang="zh-TW" altLang="en-US" sz="2000">
                <a:solidFill>
                  <a:schemeClr val="tx1"/>
                </a:solidFill>
                <a:cs typeface="+mn-ea"/>
                <a:sym typeface="+mn-lt"/>
              </a:rPr>
              <a:t>理解查詢語句含意</a:t>
            </a: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0EC76BCA-69DF-4B70-893C-C1A482766857}"/>
              </a:ext>
            </a:extLst>
          </p:cNvPr>
          <p:cNvSpPr/>
          <p:nvPr/>
        </p:nvSpPr>
        <p:spPr>
          <a:xfrm>
            <a:off x="1161525" y="1815656"/>
            <a:ext cx="1902974" cy="2160340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buClr>
                <a:srgbClr val="002060"/>
              </a:buClr>
              <a:buSzPct val="25000"/>
            </a:pPr>
            <a:r>
              <a:rPr lang="zh-TW" altLang="en-US" sz="2200" b="1">
                <a:solidFill>
                  <a:schemeClr val="bg1"/>
                </a:solidFill>
                <a:cs typeface="+mn-ea"/>
                <a:sym typeface="+mn-lt"/>
              </a:rPr>
              <a:t>查詢解析器</a:t>
            </a:r>
            <a:endParaRPr lang="en-US" altLang="zh-TW" sz="2200" b="1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chemeClr val="bg1"/>
                </a:solidFill>
                <a:cs typeface="+mn-ea"/>
                <a:sym typeface="+mn-lt"/>
              </a:rPr>
              <a:t>Query Parser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1CB75B9-F1E3-49D1-9AB6-219DDE7F2C0E}"/>
              </a:ext>
            </a:extLst>
          </p:cNvPr>
          <p:cNvSpPr/>
          <p:nvPr/>
        </p:nvSpPr>
        <p:spPr>
          <a:xfrm>
            <a:off x="3064499" y="1815657"/>
            <a:ext cx="1189053" cy="1042225"/>
          </a:xfrm>
          <a:prstGeom prst="rect">
            <a:avLst/>
          </a:prstGeom>
          <a:gradFill>
            <a:gsLst>
              <a:gs pos="0">
                <a:srgbClr val="92D050"/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Parser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E6734A3-6A5E-40A0-AE4C-567791139A81}"/>
              </a:ext>
            </a:extLst>
          </p:cNvPr>
          <p:cNvSpPr/>
          <p:nvPr/>
        </p:nvSpPr>
        <p:spPr>
          <a:xfrm>
            <a:off x="3064499" y="2933772"/>
            <a:ext cx="1189053" cy="1042225"/>
          </a:xfrm>
          <a:prstGeom prst="rect">
            <a:avLst/>
          </a:prstGeom>
          <a:gradFill>
            <a:gsLst>
              <a:gs pos="0">
                <a:srgbClr val="92D050"/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Analyzer</a:t>
            </a:r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C6298A92-B6DF-4675-B71D-54056ABA8F5D}"/>
              </a:ext>
            </a:extLst>
          </p:cNvPr>
          <p:cNvSpPr/>
          <p:nvPr/>
        </p:nvSpPr>
        <p:spPr>
          <a:xfrm>
            <a:off x="1556220" y="1974742"/>
            <a:ext cx="1110047" cy="1110047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31EB5E3-99F2-4FBA-8C80-8D50070B9548}"/>
              </a:ext>
            </a:extLst>
          </p:cNvPr>
          <p:cNvSpPr/>
          <p:nvPr/>
        </p:nvSpPr>
        <p:spPr>
          <a:xfrm>
            <a:off x="4253552" y="2937718"/>
            <a:ext cx="7144709" cy="1042225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accent6">
                  <a:lumMod val="60000"/>
                  <a:lumOff val="40000"/>
                </a:schemeClr>
              </a:gs>
            </a:gsLst>
            <a:lin ang="0" scaled="0"/>
          </a:gra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lang="zh-TW" altLang="en-US" sz="2000">
                <a:solidFill>
                  <a:schemeClr val="tx1"/>
                </a:solidFill>
                <a:cs typeface="+mn-ea"/>
                <a:sym typeface="+mn-lt"/>
              </a:rPr>
              <a:t>將查詢語句轉換成個別字詞 </a:t>
            </a:r>
            <a:r>
              <a:rPr lang="en-US" altLang="zh-TW" sz="2000">
                <a:solidFill>
                  <a:schemeClr val="tx1"/>
                </a:solidFill>
                <a:cs typeface="+mn-ea"/>
                <a:sym typeface="+mn-lt"/>
              </a:rPr>
              <a:t>(tokens)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323D870-45F5-44AA-AA0E-86AE7BBB726B}"/>
              </a:ext>
            </a:extLst>
          </p:cNvPr>
          <p:cNvSpPr/>
          <p:nvPr/>
        </p:nvSpPr>
        <p:spPr>
          <a:xfrm>
            <a:off x="4253552" y="4465114"/>
            <a:ext cx="7144709" cy="1042225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rgbClr val="CCCCFF"/>
              </a:gs>
            </a:gsLst>
            <a:lin ang="0" scaled="0"/>
          </a:gra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 lvl="0"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lang="zh-TW" altLang="en-US" sz="2000">
                <a:solidFill>
                  <a:schemeClr val="tx1"/>
                </a:solidFill>
                <a:cs typeface="+mn-ea"/>
                <a:sym typeface="+mn-lt"/>
              </a:rPr>
              <a:t>找出相關檔案</a:t>
            </a: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C19A5FEF-9ABB-4D87-9A1C-BE8EA9B966C9}"/>
              </a:ext>
            </a:extLst>
          </p:cNvPr>
          <p:cNvSpPr/>
          <p:nvPr/>
        </p:nvSpPr>
        <p:spPr>
          <a:xfrm>
            <a:off x="1161525" y="4465113"/>
            <a:ext cx="1902974" cy="2160340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zh-TW" altLang="en-US" sz="2200" b="1">
                <a:solidFill>
                  <a:schemeClr val="bg1"/>
                </a:solidFill>
                <a:cs typeface="+mn-ea"/>
                <a:sym typeface="+mn-lt"/>
              </a:rPr>
              <a:t>搜尋模組</a:t>
            </a:r>
            <a:endParaRPr lang="en-US" altLang="zh-TW" sz="2200" b="1">
              <a:solidFill>
                <a:schemeClr val="bg1"/>
              </a:solidFill>
              <a:cs typeface="+mn-ea"/>
              <a:sym typeface="+mn-lt"/>
            </a:endParaRPr>
          </a:p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" altLang="zh-TW" sz="1600" b="1">
                <a:solidFill>
                  <a:schemeClr val="bg1"/>
                </a:solidFill>
                <a:cs typeface="+mn-ea"/>
                <a:sym typeface="+mn-lt"/>
              </a:rPr>
              <a:t>Search</a:t>
            </a:r>
            <a:r>
              <a:rPr lang="zh-Hant" altLang="en-US" sz="1600" b="1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" altLang="zh-TW" sz="1600" b="1">
                <a:solidFill>
                  <a:schemeClr val="bg1"/>
                </a:solidFill>
                <a:cs typeface="+mn-ea"/>
                <a:sym typeface="+mn-lt"/>
              </a:rPr>
              <a:t>Module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6ABC487-0CEB-4DD2-9071-7AEE6FE10128}"/>
              </a:ext>
            </a:extLst>
          </p:cNvPr>
          <p:cNvSpPr/>
          <p:nvPr/>
        </p:nvSpPr>
        <p:spPr>
          <a:xfrm>
            <a:off x="3064499" y="4465114"/>
            <a:ext cx="1189053" cy="1042225"/>
          </a:xfrm>
          <a:prstGeom prst="rect">
            <a:avLst/>
          </a:prstGeom>
          <a:gradFill>
            <a:gsLst>
              <a:gs pos="0">
                <a:srgbClr val="7030A0"/>
              </a:gs>
              <a:gs pos="100000">
                <a:srgbClr val="00206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Boolean Search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1F8490F-C728-416E-A897-486A5042408A}"/>
              </a:ext>
            </a:extLst>
          </p:cNvPr>
          <p:cNvSpPr/>
          <p:nvPr/>
        </p:nvSpPr>
        <p:spPr>
          <a:xfrm>
            <a:off x="3064499" y="5583228"/>
            <a:ext cx="1189053" cy="1042225"/>
          </a:xfrm>
          <a:prstGeom prst="rect">
            <a:avLst/>
          </a:prstGeom>
          <a:gradFill>
            <a:gsLst>
              <a:gs pos="0">
                <a:srgbClr val="7030A0"/>
              </a:gs>
              <a:gs pos="100000">
                <a:srgbClr val="00206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Relevance</a:t>
            </a:r>
          </a:p>
          <a:p>
            <a:pPr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(TF-IDF)</a:t>
            </a:r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3319F8BD-4019-47CD-BCD4-C954CB2D4233}"/>
              </a:ext>
            </a:extLst>
          </p:cNvPr>
          <p:cNvSpPr/>
          <p:nvPr/>
        </p:nvSpPr>
        <p:spPr>
          <a:xfrm>
            <a:off x="1556220" y="4624199"/>
            <a:ext cx="1110047" cy="1110047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0AD1C8A-4881-45F8-BA36-F0FE5218DF15}"/>
              </a:ext>
            </a:extLst>
          </p:cNvPr>
          <p:cNvSpPr/>
          <p:nvPr/>
        </p:nvSpPr>
        <p:spPr>
          <a:xfrm>
            <a:off x="4253552" y="5587175"/>
            <a:ext cx="7144709" cy="1042225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rgbClr val="CCCCFF"/>
              </a:gs>
            </a:gsLst>
            <a:lin ang="0" scaled="0"/>
          </a:gra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lang="zh-TW" altLang="en-US" sz="2000">
                <a:solidFill>
                  <a:schemeClr val="tx1"/>
                </a:solidFill>
                <a:cs typeface="+mn-ea"/>
                <a:sym typeface="+mn-lt"/>
              </a:rPr>
              <a:t>以 </a:t>
            </a:r>
            <a:r>
              <a:rPr lang="en-US" altLang="zh-TW" sz="2000">
                <a:solidFill>
                  <a:schemeClr val="tx1"/>
                </a:solidFill>
                <a:cs typeface="+mn-ea"/>
                <a:sym typeface="+mn-lt"/>
              </a:rPr>
              <a:t>TF-IDF </a:t>
            </a:r>
            <a:r>
              <a:rPr lang="zh-TW" altLang="en-US" sz="2000">
                <a:solidFill>
                  <a:schemeClr val="tx1"/>
                </a:solidFill>
                <a:cs typeface="+mn-ea"/>
                <a:sym typeface="+mn-lt"/>
              </a:rPr>
              <a:t>為基礎，排序搜尋結果</a:t>
            </a:r>
          </a:p>
        </p:txBody>
      </p:sp>
      <p:sp>
        <p:nvSpPr>
          <p:cNvPr id="20" name="Right Arrow 22">
            <a:extLst>
              <a:ext uri="{FF2B5EF4-FFF2-40B4-BE49-F238E27FC236}">
                <a16:creationId xmlns:a16="http://schemas.microsoft.com/office/drawing/2014/main" id="{14F931E2-A0C6-4FCC-95C0-F7854F0DB225}"/>
              </a:ext>
            </a:extLst>
          </p:cNvPr>
          <p:cNvSpPr/>
          <p:nvPr/>
        </p:nvSpPr>
        <p:spPr>
          <a:xfrm rot="5400000">
            <a:off x="3414467" y="3993477"/>
            <a:ext cx="489116" cy="45415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pic>
        <p:nvPicPr>
          <p:cNvPr id="40" name="Picture 1">
            <a:extLst>
              <a:ext uri="{FF2B5EF4-FFF2-40B4-BE49-F238E27FC236}">
                <a16:creationId xmlns:a16="http://schemas.microsoft.com/office/drawing/2014/main" id="{8A98B929-5FFA-43F7-8AB4-011985226B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2132" y="2123620"/>
            <a:ext cx="793281" cy="763182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D4D6828E-E259-4325-B90B-991EF45EB0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0000" y1="48444" x2="20000" y2="48444"/>
                        <a14:foregroundMark x1="28444" y1="68000" x2="28444" y2="68000"/>
                        <a14:foregroundMark x1="32444" y1="94222" x2="32444" y2="94222"/>
                        <a14:foregroundMark x1="76889" y1="81778" x2="76889" y2="8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383" y="4847161"/>
            <a:ext cx="673442" cy="67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562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9">
            <a:extLst>
              <a:ext uri="{FF2B5EF4-FFF2-40B4-BE49-F238E27FC236}">
                <a16:creationId xmlns:a16="http://schemas.microsoft.com/office/drawing/2014/main" id="{35248C4F-F477-C744-881F-D28B8927C0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29" t="20371" r="9639" b="2038"/>
          <a:stretch/>
        </p:blipFill>
        <p:spPr>
          <a:xfrm>
            <a:off x="810959" y="2508324"/>
            <a:ext cx="6180397" cy="3873928"/>
          </a:xfrm>
          <a:prstGeom prst="roundRect">
            <a:avLst>
              <a:gd name="adj" fmla="val 262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3" name="箭號: 五邊形 62">
            <a:extLst>
              <a:ext uri="{FF2B5EF4-FFF2-40B4-BE49-F238E27FC236}">
                <a16:creationId xmlns:a16="http://schemas.microsoft.com/office/drawing/2014/main" id="{4B170A69-4697-49C5-8944-2C5A664AA967}"/>
              </a:ext>
            </a:extLst>
          </p:cNvPr>
          <p:cNvSpPr/>
          <p:nvPr/>
        </p:nvSpPr>
        <p:spPr>
          <a:xfrm>
            <a:off x="6991356" y="2963313"/>
            <a:ext cx="4570935" cy="682889"/>
          </a:xfrm>
          <a:prstGeom prst="homePlate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0"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>
              <a:spcAft>
                <a:spcPts val="1200"/>
              </a:spcAft>
              <a:buClr>
                <a:srgbClr val="00B050"/>
              </a:buClr>
              <a:buSzPct val="80000"/>
              <a:buNone/>
            </a:pPr>
            <a:r>
              <a:rPr lang="zh-TW" altLang="en-US" sz="2400" b="1">
                <a:solidFill>
                  <a:schemeClr val="bg1"/>
                </a:solidFill>
                <a:cs typeface="+mn-ea"/>
                <a:sym typeface="+mn-lt"/>
              </a:rPr>
              <a:t>使用者介面  →  搜尋語法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A0B19ED-B900-4394-9587-A24E6CA32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Hant" altLang="en-US" sz="45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搜尋檔案</a:t>
            </a:r>
            <a:endParaRPr lang="zh-TW" altLang="en-US" sz="450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058E499A-2C1C-47BD-A121-76547C8544FD}"/>
              </a:ext>
            </a:extLst>
          </p:cNvPr>
          <p:cNvSpPr/>
          <p:nvPr/>
        </p:nvSpPr>
        <p:spPr>
          <a:xfrm>
            <a:off x="313283" y="1436046"/>
            <a:ext cx="8366260" cy="85940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0"/>
          </a:gradFill>
          <a:ln w="254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altLang="zh-TW" sz="20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6" name="Right Arrow 22">
            <a:extLst>
              <a:ext uri="{FF2B5EF4-FFF2-40B4-BE49-F238E27FC236}">
                <a16:creationId xmlns:a16="http://schemas.microsoft.com/office/drawing/2014/main" id="{03D34CD5-01EF-4CF5-9BA0-5919820EF94F}"/>
              </a:ext>
            </a:extLst>
          </p:cNvPr>
          <p:cNvSpPr/>
          <p:nvPr/>
        </p:nvSpPr>
        <p:spPr>
          <a:xfrm>
            <a:off x="5311901" y="1662929"/>
            <a:ext cx="524493" cy="38956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202F2EA-B219-413B-80D6-ECB40BE574A8}"/>
              </a:ext>
            </a:extLst>
          </p:cNvPr>
          <p:cNvSpPr/>
          <p:nvPr/>
        </p:nvSpPr>
        <p:spPr>
          <a:xfrm>
            <a:off x="5850042" y="1526805"/>
            <a:ext cx="1151320" cy="658484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Boolean Search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609B262-3014-4814-9D45-B8CAD873CE52}"/>
              </a:ext>
            </a:extLst>
          </p:cNvPr>
          <p:cNvSpPr/>
          <p:nvPr/>
        </p:nvSpPr>
        <p:spPr>
          <a:xfrm>
            <a:off x="7093773" y="1526805"/>
            <a:ext cx="1151320" cy="658484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Relevance</a:t>
            </a:r>
          </a:p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(TF-IDF)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7DC4E32-B416-4D03-961D-239CBCFB7CC3}"/>
              </a:ext>
            </a:extLst>
          </p:cNvPr>
          <p:cNvSpPr/>
          <p:nvPr/>
        </p:nvSpPr>
        <p:spPr>
          <a:xfrm>
            <a:off x="3052471" y="1526805"/>
            <a:ext cx="1151320" cy="658484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accent2"/>
              </a:gs>
            </a:gsLst>
            <a:lin ang="5400000" scaled="0"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Parser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FEFE60E-87AC-4083-970A-6F97B19DE3CF}"/>
              </a:ext>
            </a:extLst>
          </p:cNvPr>
          <p:cNvSpPr/>
          <p:nvPr/>
        </p:nvSpPr>
        <p:spPr>
          <a:xfrm>
            <a:off x="4289402" y="1526805"/>
            <a:ext cx="1151320" cy="658484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Analyzer</a:t>
            </a:r>
          </a:p>
        </p:txBody>
      </p:sp>
      <p:sp>
        <p:nvSpPr>
          <p:cNvPr id="17" name="Shape 297">
            <a:extLst>
              <a:ext uri="{FF2B5EF4-FFF2-40B4-BE49-F238E27FC236}">
                <a16:creationId xmlns:a16="http://schemas.microsoft.com/office/drawing/2014/main" id="{04546FB2-3D25-441C-862E-012C586FD76E}"/>
              </a:ext>
            </a:extLst>
          </p:cNvPr>
          <p:cNvSpPr txBox="1"/>
          <p:nvPr/>
        </p:nvSpPr>
        <p:spPr>
          <a:xfrm>
            <a:off x="1197108" y="1598167"/>
            <a:ext cx="1762952" cy="52728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prstClr val="white"/>
              </a:buClr>
              <a:buSzPct val="25000"/>
            </a:pPr>
            <a:r>
              <a:rPr lang="zh-TW" altLang="en-US" sz="2000" b="1">
                <a:cs typeface="+mn-ea"/>
                <a:sym typeface="+mn-lt"/>
              </a:rPr>
              <a:t>查詢解析器</a:t>
            </a:r>
            <a:endParaRPr lang="en-US" altLang="zh-TW" sz="2000" b="1">
              <a:cs typeface="+mn-ea"/>
              <a:sym typeface="+mn-lt"/>
            </a:endParaRPr>
          </a:p>
          <a:p>
            <a:pPr lvl="0" algn="ctr">
              <a:buClr>
                <a:prstClr val="white"/>
              </a:buClr>
              <a:buSzPct val="25000"/>
            </a:pPr>
            <a:r>
              <a:rPr lang="en" altLang="zh-TW" sz="1400" b="1">
                <a:cs typeface="+mn-ea"/>
                <a:sym typeface="+mn-lt"/>
              </a:rPr>
              <a:t>Query Parser</a:t>
            </a:r>
            <a:endParaRPr lang="en" altLang="zh-TW" b="1">
              <a:cs typeface="+mn-ea"/>
              <a:sym typeface="+mn-lt"/>
            </a:endParaRPr>
          </a:p>
        </p:txBody>
      </p:sp>
      <p:pic>
        <p:nvPicPr>
          <p:cNvPr id="20" name="Picture 1">
            <a:extLst>
              <a:ext uri="{FF2B5EF4-FFF2-40B4-BE49-F238E27FC236}">
                <a16:creationId xmlns:a16="http://schemas.microsoft.com/office/drawing/2014/main" id="{CDB3327E-A8F8-4D5B-8DB1-36607FC940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384" y="1482440"/>
            <a:ext cx="768107" cy="738964"/>
          </a:xfrm>
          <a:prstGeom prst="rect">
            <a:avLst/>
          </a:prstGeom>
        </p:spPr>
      </p:pic>
      <p:sp>
        <p:nvSpPr>
          <p:cNvPr id="53" name="Rectangle 13">
            <a:extLst>
              <a:ext uri="{FF2B5EF4-FFF2-40B4-BE49-F238E27FC236}">
                <a16:creationId xmlns:a16="http://schemas.microsoft.com/office/drawing/2014/main" id="{DBAD410D-D7E9-4425-8E91-C382F12E27D4}"/>
              </a:ext>
            </a:extLst>
          </p:cNvPr>
          <p:cNvSpPr/>
          <p:nvPr/>
        </p:nvSpPr>
        <p:spPr>
          <a:xfrm>
            <a:off x="1001486" y="3028846"/>
            <a:ext cx="5508000" cy="250162"/>
          </a:xfrm>
          <a:prstGeom prst="rect">
            <a:avLst/>
          </a:prstGeom>
          <a:solidFill>
            <a:srgbClr val="FFC000">
              <a:alpha val="20000"/>
            </a:srgbClr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56" name="Rectangle 13">
            <a:extLst>
              <a:ext uri="{FF2B5EF4-FFF2-40B4-BE49-F238E27FC236}">
                <a16:creationId xmlns:a16="http://schemas.microsoft.com/office/drawing/2014/main" id="{4C752004-8BAB-4AD9-9305-E9586997AFD1}"/>
              </a:ext>
            </a:extLst>
          </p:cNvPr>
          <p:cNvSpPr/>
          <p:nvPr/>
        </p:nvSpPr>
        <p:spPr>
          <a:xfrm>
            <a:off x="1001486" y="3549368"/>
            <a:ext cx="5508000" cy="250162"/>
          </a:xfrm>
          <a:prstGeom prst="rect">
            <a:avLst/>
          </a:prstGeom>
          <a:solidFill>
            <a:srgbClr val="FFC000">
              <a:alpha val="20000"/>
            </a:srgbClr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57" name="Rectangle 13">
            <a:extLst>
              <a:ext uri="{FF2B5EF4-FFF2-40B4-BE49-F238E27FC236}">
                <a16:creationId xmlns:a16="http://schemas.microsoft.com/office/drawing/2014/main" id="{AC7E2E7E-6E9E-4B6C-84A8-9FE60CA067FA}"/>
              </a:ext>
            </a:extLst>
          </p:cNvPr>
          <p:cNvSpPr/>
          <p:nvPr/>
        </p:nvSpPr>
        <p:spPr>
          <a:xfrm>
            <a:off x="1001486" y="3831631"/>
            <a:ext cx="5508000" cy="250162"/>
          </a:xfrm>
          <a:prstGeom prst="rect">
            <a:avLst/>
          </a:prstGeom>
          <a:solidFill>
            <a:srgbClr val="FFC000">
              <a:alpha val="20000"/>
            </a:srgbClr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58" name="Rectangle 13">
            <a:extLst>
              <a:ext uri="{FF2B5EF4-FFF2-40B4-BE49-F238E27FC236}">
                <a16:creationId xmlns:a16="http://schemas.microsoft.com/office/drawing/2014/main" id="{5FE496A8-A30A-4D44-99FC-9D839F4EB3DF}"/>
              </a:ext>
            </a:extLst>
          </p:cNvPr>
          <p:cNvSpPr/>
          <p:nvPr/>
        </p:nvSpPr>
        <p:spPr>
          <a:xfrm>
            <a:off x="1001486" y="4862441"/>
            <a:ext cx="5508000" cy="250162"/>
          </a:xfrm>
          <a:prstGeom prst="rect">
            <a:avLst/>
          </a:prstGeom>
          <a:solidFill>
            <a:srgbClr val="FFC000">
              <a:alpha val="20000"/>
            </a:srgbClr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60" name="Right Arrow 22">
            <a:extLst>
              <a:ext uri="{FF2B5EF4-FFF2-40B4-BE49-F238E27FC236}">
                <a16:creationId xmlns:a16="http://schemas.microsoft.com/office/drawing/2014/main" id="{EBF94174-B2C4-48F0-893C-8237E7EC464B}"/>
              </a:ext>
            </a:extLst>
          </p:cNvPr>
          <p:cNvSpPr/>
          <p:nvPr/>
        </p:nvSpPr>
        <p:spPr>
          <a:xfrm>
            <a:off x="6613118" y="3870804"/>
            <a:ext cx="1089113" cy="1356183"/>
          </a:xfrm>
          <a:prstGeom prst="rightArrow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70000">
                <a:srgbClr val="FFC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4E769553-5D67-4983-B6B8-D4F55031CC78}"/>
              </a:ext>
            </a:extLst>
          </p:cNvPr>
          <p:cNvSpPr txBox="1"/>
          <p:nvPr/>
        </p:nvSpPr>
        <p:spPr>
          <a:xfrm>
            <a:off x="7702231" y="4041187"/>
            <a:ext cx="39030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lang="en-US" altLang="zh-TW" sz="2000">
                <a:cs typeface="+mn-ea"/>
                <a:sym typeface="+mn-lt"/>
              </a:rPr>
              <a:t>(QNAP OR NAS) AND -</a:t>
            </a:r>
            <a:r>
              <a:rPr lang="en-US" altLang="zh-TW" sz="2000" err="1">
                <a:cs typeface="+mn-ea"/>
                <a:sym typeface="+mn-lt"/>
              </a:rPr>
              <a:t>Qfiling</a:t>
            </a:r>
            <a:r>
              <a:rPr lang="en-US" altLang="zh-TW" sz="2000">
                <a:cs typeface="+mn-ea"/>
                <a:sym typeface="+mn-lt"/>
              </a:rPr>
              <a:t> AND </a:t>
            </a:r>
            <a:r>
              <a:rPr lang="en-US" altLang="zh-TW" sz="2000" err="1">
                <a:cs typeface="+mn-ea"/>
                <a:sym typeface="+mn-lt"/>
              </a:rPr>
              <a:t>Qsirch</a:t>
            </a:r>
            <a:r>
              <a:rPr lang="en-US" altLang="zh-TW" sz="2000">
                <a:cs typeface="+mn-ea"/>
                <a:sym typeface="+mn-lt"/>
              </a:rPr>
              <a:t> AND </a:t>
            </a:r>
            <a:r>
              <a:rPr lang="en-US" altLang="zh-TW" sz="2000" err="1">
                <a:cs typeface="+mn-ea"/>
                <a:sym typeface="+mn-lt"/>
              </a:rPr>
              <a:t>category:Documents</a:t>
            </a:r>
            <a:endParaRPr lang="en-US" altLang="zh-TW" sz="200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01948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E40575F3-4F9D-4C20-9E2D-EC756D344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1432"/>
            <a:ext cx="6085114" cy="726126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Clr>
                <a:srgbClr val="00B050"/>
              </a:buClr>
              <a:buSzPct val="80000"/>
              <a:buNone/>
            </a:pPr>
            <a:r>
              <a:rPr lang="zh-TW" altLang="en-US">
                <a:latin typeface="+mn-lt"/>
                <a:cs typeface="+mn-ea"/>
                <a:sym typeface="+mn-lt"/>
              </a:rPr>
              <a:t>利用 </a:t>
            </a:r>
            <a:r>
              <a:rPr lang="en-US" altLang="zh-Hant">
                <a:latin typeface="+mn-lt"/>
                <a:cs typeface="+mn-ea"/>
                <a:sym typeface="+mn-lt"/>
              </a:rPr>
              <a:t>Boolean search </a:t>
            </a:r>
            <a:r>
              <a:rPr lang="zh-Hant" altLang="en-US">
                <a:latin typeface="+mn-lt"/>
                <a:cs typeface="+mn-ea"/>
                <a:sym typeface="+mn-lt"/>
              </a:rPr>
              <a:t>，</a:t>
            </a:r>
            <a:r>
              <a:rPr lang="zh-TW" altLang="en-US">
                <a:latin typeface="+mn-lt"/>
                <a:cs typeface="+mn-ea"/>
                <a:sym typeface="+mn-lt"/>
              </a:rPr>
              <a:t>比對所有搜尋條件，快速呈現搜尋結果！</a:t>
            </a: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E0B17DAC-D2E3-4DD9-B326-A3FAD52BF1F1}"/>
              </a:ext>
            </a:extLst>
          </p:cNvPr>
          <p:cNvSpPr/>
          <p:nvPr/>
        </p:nvSpPr>
        <p:spPr>
          <a:xfrm>
            <a:off x="841305" y="3053064"/>
            <a:ext cx="5952408" cy="1906822"/>
          </a:xfrm>
          <a:prstGeom prst="roundRect">
            <a:avLst>
              <a:gd name="adj" fmla="val 7121"/>
            </a:avLst>
          </a:pr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3E0897F4-32F8-4257-8DFF-1055F5A29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Hant" altLang="en-US" sz="45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搜尋檔案</a:t>
            </a:r>
            <a:endParaRPr lang="zh-TW" altLang="en-US" sz="450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ED68E530-1FA7-4A62-9835-DD9482488746}"/>
              </a:ext>
            </a:extLst>
          </p:cNvPr>
          <p:cNvSpPr/>
          <p:nvPr/>
        </p:nvSpPr>
        <p:spPr>
          <a:xfrm rot="10800000">
            <a:off x="3411876" y="5450622"/>
            <a:ext cx="3322401" cy="663053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altLang="zh-TW" sz="28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B37CB84D-5548-4394-A417-08941BF8C350}"/>
              </a:ext>
            </a:extLst>
          </p:cNvPr>
          <p:cNvSpPr/>
          <p:nvPr/>
        </p:nvSpPr>
        <p:spPr>
          <a:xfrm rot="10800000">
            <a:off x="875915" y="5450622"/>
            <a:ext cx="2352692" cy="663053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altLang="zh-TW" sz="2800" b="1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76" name="圖片 75">
            <a:extLst>
              <a:ext uri="{FF2B5EF4-FFF2-40B4-BE49-F238E27FC236}">
                <a16:creationId xmlns:a16="http://schemas.microsoft.com/office/drawing/2014/main" id="{9B414A94-C0E3-4977-A5A4-FCBB8BF547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243" y="3247584"/>
            <a:ext cx="2288034" cy="452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7" name="圖片 76">
            <a:extLst>
              <a:ext uri="{FF2B5EF4-FFF2-40B4-BE49-F238E27FC236}">
                <a16:creationId xmlns:a16="http://schemas.microsoft.com/office/drawing/2014/main" id="{BCCAEA24-DD4F-4414-BA90-AB23B8A168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243" y="4236572"/>
            <a:ext cx="2288034" cy="452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8" name="圖片 77">
            <a:extLst>
              <a:ext uri="{FF2B5EF4-FFF2-40B4-BE49-F238E27FC236}">
                <a16:creationId xmlns:a16="http://schemas.microsoft.com/office/drawing/2014/main" id="{81BE4CA4-9591-4BFC-A25E-E405F72A46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243" y="5229421"/>
            <a:ext cx="2288034" cy="452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0" name="矩形 79">
            <a:extLst>
              <a:ext uri="{FF2B5EF4-FFF2-40B4-BE49-F238E27FC236}">
                <a16:creationId xmlns:a16="http://schemas.microsoft.com/office/drawing/2014/main" id="{1CDC3841-324C-497A-98DB-043A03F9447E}"/>
              </a:ext>
            </a:extLst>
          </p:cNvPr>
          <p:cNvSpPr/>
          <p:nvPr/>
        </p:nvSpPr>
        <p:spPr>
          <a:xfrm>
            <a:off x="874624" y="6113676"/>
            <a:ext cx="2355272" cy="506217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0"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>
                <a:solidFill>
                  <a:schemeClr val="bg1"/>
                </a:solidFill>
                <a:cs typeface="+mn-ea"/>
                <a:sym typeface="+mn-lt"/>
              </a:rPr>
              <a:t>Dictionary</a:t>
            </a:r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019B8CAE-FC42-4F7C-853A-FE3D5ED3DC36}"/>
              </a:ext>
            </a:extLst>
          </p:cNvPr>
          <p:cNvSpPr/>
          <p:nvPr/>
        </p:nvSpPr>
        <p:spPr>
          <a:xfrm>
            <a:off x="3411877" y="6105197"/>
            <a:ext cx="3322400" cy="506217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0"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>
                <a:solidFill>
                  <a:schemeClr val="bg1"/>
                </a:solidFill>
                <a:cs typeface="+mn-ea"/>
                <a:sym typeface="+mn-lt"/>
              </a:rPr>
              <a:t>Postings</a:t>
            </a:r>
          </a:p>
        </p:txBody>
      </p:sp>
      <p:grpSp>
        <p:nvGrpSpPr>
          <p:cNvPr id="83" name="群組 82">
            <a:extLst>
              <a:ext uri="{FF2B5EF4-FFF2-40B4-BE49-F238E27FC236}">
                <a16:creationId xmlns:a16="http://schemas.microsoft.com/office/drawing/2014/main" id="{9384F76C-B989-4612-9CB2-6F2DEEEF78DD}"/>
              </a:ext>
            </a:extLst>
          </p:cNvPr>
          <p:cNvGrpSpPr/>
          <p:nvPr/>
        </p:nvGrpSpPr>
        <p:grpSpPr>
          <a:xfrm>
            <a:off x="3570765" y="3110914"/>
            <a:ext cx="726125" cy="726125"/>
            <a:chOff x="4412672" y="3159358"/>
            <a:chExt cx="838703" cy="838703"/>
          </a:xfrm>
        </p:grpSpPr>
        <p:pic>
          <p:nvPicPr>
            <p:cNvPr id="84" name="圖片 83">
              <a:extLst>
                <a:ext uri="{FF2B5EF4-FFF2-40B4-BE49-F238E27FC236}">
                  <a16:creationId xmlns:a16="http://schemas.microsoft.com/office/drawing/2014/main" id="{A2B0308B-FF90-4555-933D-B7E976B0C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85" name="文字方塊 84">
              <a:extLst>
                <a:ext uri="{FF2B5EF4-FFF2-40B4-BE49-F238E27FC236}">
                  <a16:creationId xmlns:a16="http://schemas.microsoft.com/office/drawing/2014/main" id="{D58667A1-8BE8-49CE-9EC0-0B5C9AE706BD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solidFill>
                    <a:srgbClr val="C00000"/>
                  </a:solidFill>
                  <a:cs typeface="+mn-ea"/>
                  <a:sym typeface="+mn-lt"/>
                </a:rPr>
                <a:t>2</a:t>
              </a:r>
              <a:endParaRPr kumimoji="1" lang="zh-TW" altLang="en-US" sz="2800" b="1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86" name="直線箭頭接點 6">
            <a:extLst>
              <a:ext uri="{FF2B5EF4-FFF2-40B4-BE49-F238E27FC236}">
                <a16:creationId xmlns:a16="http://schemas.microsoft.com/office/drawing/2014/main" id="{20C0D894-9607-493A-B4B7-6DD16C3C6D54}"/>
              </a:ext>
            </a:extLst>
          </p:cNvPr>
          <p:cNvCxnSpPr>
            <a:cxnSpLocks/>
          </p:cNvCxnSpPr>
          <p:nvPr/>
        </p:nvCxnSpPr>
        <p:spPr>
          <a:xfrm>
            <a:off x="4359149" y="3470002"/>
            <a:ext cx="353020" cy="79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7" name="矩形 86">
            <a:extLst>
              <a:ext uri="{FF2B5EF4-FFF2-40B4-BE49-F238E27FC236}">
                <a16:creationId xmlns:a16="http://schemas.microsoft.com/office/drawing/2014/main" id="{0DB9E0EE-B564-4995-813B-157AE07179D7}"/>
              </a:ext>
            </a:extLst>
          </p:cNvPr>
          <p:cNvSpPr/>
          <p:nvPr/>
        </p:nvSpPr>
        <p:spPr>
          <a:xfrm>
            <a:off x="1469301" y="3273921"/>
            <a:ext cx="1165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2000" b="1">
                <a:cs typeface="+mn-ea"/>
                <a:sym typeface="+mn-lt"/>
              </a:rPr>
              <a:t>quick</a:t>
            </a:r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id="{F6FDE4F0-275D-4D1E-9E4A-F2F0729B4B13}"/>
              </a:ext>
            </a:extLst>
          </p:cNvPr>
          <p:cNvSpPr/>
          <p:nvPr/>
        </p:nvSpPr>
        <p:spPr>
          <a:xfrm>
            <a:off x="1391808" y="4262909"/>
            <a:ext cx="13209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>
                <a:cs typeface="+mn-ea"/>
                <a:sym typeface="+mn-lt"/>
              </a:rPr>
              <a:t>brown</a:t>
            </a:r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FEF5C8CF-F55D-43E9-A4DD-3CEDCCFB6B7F}"/>
              </a:ext>
            </a:extLst>
          </p:cNvPr>
          <p:cNvSpPr/>
          <p:nvPr/>
        </p:nvSpPr>
        <p:spPr>
          <a:xfrm>
            <a:off x="1570189" y="5255758"/>
            <a:ext cx="9641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>
                <a:cs typeface="+mn-ea"/>
                <a:sym typeface="+mn-lt"/>
              </a:rPr>
              <a:t>fox</a:t>
            </a:r>
          </a:p>
        </p:txBody>
      </p:sp>
      <p:grpSp>
        <p:nvGrpSpPr>
          <p:cNvPr id="93" name="群組 92">
            <a:extLst>
              <a:ext uri="{FF2B5EF4-FFF2-40B4-BE49-F238E27FC236}">
                <a16:creationId xmlns:a16="http://schemas.microsoft.com/office/drawing/2014/main" id="{B32E51C4-23FB-461B-BF48-4ACAC069ADC6}"/>
              </a:ext>
            </a:extLst>
          </p:cNvPr>
          <p:cNvGrpSpPr/>
          <p:nvPr/>
        </p:nvGrpSpPr>
        <p:grpSpPr>
          <a:xfrm>
            <a:off x="4710013" y="3110914"/>
            <a:ext cx="726125" cy="726125"/>
            <a:chOff x="4412672" y="3159358"/>
            <a:chExt cx="838703" cy="838703"/>
          </a:xfrm>
        </p:grpSpPr>
        <p:pic>
          <p:nvPicPr>
            <p:cNvPr id="94" name="圖片 93">
              <a:extLst>
                <a:ext uri="{FF2B5EF4-FFF2-40B4-BE49-F238E27FC236}">
                  <a16:creationId xmlns:a16="http://schemas.microsoft.com/office/drawing/2014/main" id="{D1A3B8D4-7430-42A0-BF7E-8C8222AF9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95" name="文字方塊 94">
              <a:extLst>
                <a:ext uri="{FF2B5EF4-FFF2-40B4-BE49-F238E27FC236}">
                  <a16:creationId xmlns:a16="http://schemas.microsoft.com/office/drawing/2014/main" id="{30DC5B50-614B-4288-B396-80075F20E6EC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cs typeface="+mn-ea"/>
                  <a:sym typeface="+mn-lt"/>
                </a:rPr>
                <a:t>4</a:t>
              </a:r>
              <a:endParaRPr kumimoji="1" lang="zh-TW" altLang="en-US" sz="3200" b="1">
                <a:cs typeface="+mn-ea"/>
                <a:sym typeface="+mn-lt"/>
              </a:endParaRPr>
            </a:p>
          </p:txBody>
        </p:sp>
      </p:grpSp>
      <p:cxnSp>
        <p:nvCxnSpPr>
          <p:cNvPr id="96" name="直線箭頭接點 6">
            <a:extLst>
              <a:ext uri="{FF2B5EF4-FFF2-40B4-BE49-F238E27FC236}">
                <a16:creationId xmlns:a16="http://schemas.microsoft.com/office/drawing/2014/main" id="{D6F1D9F1-053D-47AD-9E88-58D1E17DCEA9}"/>
              </a:ext>
            </a:extLst>
          </p:cNvPr>
          <p:cNvCxnSpPr>
            <a:cxnSpLocks/>
          </p:cNvCxnSpPr>
          <p:nvPr/>
        </p:nvCxnSpPr>
        <p:spPr>
          <a:xfrm>
            <a:off x="5496517" y="3470002"/>
            <a:ext cx="353020" cy="79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97" name="群組 96">
            <a:extLst>
              <a:ext uri="{FF2B5EF4-FFF2-40B4-BE49-F238E27FC236}">
                <a16:creationId xmlns:a16="http://schemas.microsoft.com/office/drawing/2014/main" id="{C0CAA196-DEE3-470F-8C9B-DD350E02CE93}"/>
              </a:ext>
            </a:extLst>
          </p:cNvPr>
          <p:cNvGrpSpPr/>
          <p:nvPr/>
        </p:nvGrpSpPr>
        <p:grpSpPr>
          <a:xfrm>
            <a:off x="5847381" y="3110914"/>
            <a:ext cx="726125" cy="726125"/>
            <a:chOff x="4412672" y="3159358"/>
            <a:chExt cx="838703" cy="838703"/>
          </a:xfrm>
        </p:grpSpPr>
        <p:pic>
          <p:nvPicPr>
            <p:cNvPr id="98" name="圖片 97">
              <a:extLst>
                <a:ext uri="{FF2B5EF4-FFF2-40B4-BE49-F238E27FC236}">
                  <a16:creationId xmlns:a16="http://schemas.microsoft.com/office/drawing/2014/main" id="{01B365D5-2B33-46A5-819F-F0942070A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99" name="文字方塊 98">
              <a:extLst>
                <a:ext uri="{FF2B5EF4-FFF2-40B4-BE49-F238E27FC236}">
                  <a16:creationId xmlns:a16="http://schemas.microsoft.com/office/drawing/2014/main" id="{C4C309D0-F5A4-456B-99F5-95940721AD64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cs typeface="+mn-ea"/>
                  <a:sym typeface="+mn-lt"/>
                </a:rPr>
                <a:t>6</a:t>
              </a:r>
              <a:endParaRPr kumimoji="1" lang="zh-TW" altLang="en-US" sz="3200" b="1">
                <a:cs typeface="+mn-ea"/>
                <a:sym typeface="+mn-lt"/>
              </a:endParaRPr>
            </a:p>
          </p:txBody>
        </p:sp>
      </p:grpSp>
      <p:grpSp>
        <p:nvGrpSpPr>
          <p:cNvPr id="100" name="群組 99">
            <a:extLst>
              <a:ext uri="{FF2B5EF4-FFF2-40B4-BE49-F238E27FC236}">
                <a16:creationId xmlns:a16="http://schemas.microsoft.com/office/drawing/2014/main" id="{9F6BC1FA-B17C-4A5C-8A2E-445862101222}"/>
              </a:ext>
            </a:extLst>
          </p:cNvPr>
          <p:cNvGrpSpPr/>
          <p:nvPr/>
        </p:nvGrpSpPr>
        <p:grpSpPr>
          <a:xfrm>
            <a:off x="3570765" y="4099902"/>
            <a:ext cx="726125" cy="726125"/>
            <a:chOff x="4412672" y="3159358"/>
            <a:chExt cx="838703" cy="838703"/>
          </a:xfrm>
        </p:grpSpPr>
        <p:pic>
          <p:nvPicPr>
            <p:cNvPr id="101" name="圖片 100">
              <a:extLst>
                <a:ext uri="{FF2B5EF4-FFF2-40B4-BE49-F238E27FC236}">
                  <a16:creationId xmlns:a16="http://schemas.microsoft.com/office/drawing/2014/main" id="{EA47ECFB-F208-4859-B1C8-82C69A999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102" name="文字方塊 101">
              <a:extLst>
                <a:ext uri="{FF2B5EF4-FFF2-40B4-BE49-F238E27FC236}">
                  <a16:creationId xmlns:a16="http://schemas.microsoft.com/office/drawing/2014/main" id="{1866359B-0CC7-4644-943C-E8C52A67BA8E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cs typeface="+mn-ea"/>
                  <a:sym typeface="+mn-lt"/>
                </a:rPr>
                <a:t>1</a:t>
              </a:r>
              <a:endParaRPr kumimoji="1" lang="zh-TW" altLang="en-US" sz="2800" b="1">
                <a:cs typeface="+mn-ea"/>
                <a:sym typeface="+mn-lt"/>
              </a:endParaRPr>
            </a:p>
          </p:txBody>
        </p:sp>
      </p:grpSp>
      <p:cxnSp>
        <p:nvCxnSpPr>
          <p:cNvPr id="103" name="直線箭頭接點 6">
            <a:extLst>
              <a:ext uri="{FF2B5EF4-FFF2-40B4-BE49-F238E27FC236}">
                <a16:creationId xmlns:a16="http://schemas.microsoft.com/office/drawing/2014/main" id="{F4959395-C263-47D9-B546-A1B14276F84F}"/>
              </a:ext>
            </a:extLst>
          </p:cNvPr>
          <p:cNvCxnSpPr>
            <a:cxnSpLocks/>
          </p:cNvCxnSpPr>
          <p:nvPr/>
        </p:nvCxnSpPr>
        <p:spPr>
          <a:xfrm>
            <a:off x="4359149" y="4458990"/>
            <a:ext cx="353020" cy="79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4" name="群組 103">
            <a:extLst>
              <a:ext uri="{FF2B5EF4-FFF2-40B4-BE49-F238E27FC236}">
                <a16:creationId xmlns:a16="http://schemas.microsoft.com/office/drawing/2014/main" id="{ABF12AF0-FB44-4CEE-995C-34D3EC2E0E58}"/>
              </a:ext>
            </a:extLst>
          </p:cNvPr>
          <p:cNvGrpSpPr/>
          <p:nvPr/>
        </p:nvGrpSpPr>
        <p:grpSpPr>
          <a:xfrm>
            <a:off x="4710013" y="4099902"/>
            <a:ext cx="726125" cy="726125"/>
            <a:chOff x="4412672" y="3159358"/>
            <a:chExt cx="838703" cy="838703"/>
          </a:xfrm>
        </p:grpSpPr>
        <p:pic>
          <p:nvPicPr>
            <p:cNvPr id="105" name="圖片 104">
              <a:extLst>
                <a:ext uri="{FF2B5EF4-FFF2-40B4-BE49-F238E27FC236}">
                  <a16:creationId xmlns:a16="http://schemas.microsoft.com/office/drawing/2014/main" id="{3779BAC3-75B3-4D0F-B69C-05D0D644E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106" name="文字方塊 105">
              <a:extLst>
                <a:ext uri="{FF2B5EF4-FFF2-40B4-BE49-F238E27FC236}">
                  <a16:creationId xmlns:a16="http://schemas.microsoft.com/office/drawing/2014/main" id="{0D3D4C2D-4395-4D52-8533-F9E88CBE1506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solidFill>
                    <a:srgbClr val="C00000"/>
                  </a:solidFill>
                  <a:cs typeface="+mn-ea"/>
                  <a:sym typeface="+mn-lt"/>
                </a:rPr>
                <a:t>2</a:t>
              </a:r>
              <a:endParaRPr kumimoji="1" lang="zh-TW" altLang="en-US" sz="3200" b="1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07" name="群組 106">
            <a:extLst>
              <a:ext uri="{FF2B5EF4-FFF2-40B4-BE49-F238E27FC236}">
                <a16:creationId xmlns:a16="http://schemas.microsoft.com/office/drawing/2014/main" id="{FA299947-B40E-4CFB-BA03-AAF2DCEF3C94}"/>
              </a:ext>
            </a:extLst>
          </p:cNvPr>
          <p:cNvGrpSpPr/>
          <p:nvPr/>
        </p:nvGrpSpPr>
        <p:grpSpPr>
          <a:xfrm>
            <a:off x="3570765" y="5092751"/>
            <a:ext cx="726125" cy="726125"/>
            <a:chOff x="4412672" y="3159358"/>
            <a:chExt cx="838703" cy="838703"/>
          </a:xfrm>
        </p:grpSpPr>
        <p:pic>
          <p:nvPicPr>
            <p:cNvPr id="108" name="圖片 107">
              <a:extLst>
                <a:ext uri="{FF2B5EF4-FFF2-40B4-BE49-F238E27FC236}">
                  <a16:creationId xmlns:a16="http://schemas.microsoft.com/office/drawing/2014/main" id="{0AF71EFB-841D-449A-808A-0A42B0847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109" name="文字方塊 108">
              <a:extLst>
                <a:ext uri="{FF2B5EF4-FFF2-40B4-BE49-F238E27FC236}">
                  <a16:creationId xmlns:a16="http://schemas.microsoft.com/office/drawing/2014/main" id="{3A726152-2E67-4D9E-909A-E13BB1F7E166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cs typeface="+mn-ea"/>
                  <a:sym typeface="+mn-lt"/>
                </a:rPr>
                <a:t>3</a:t>
              </a:r>
              <a:endParaRPr kumimoji="1" lang="zh-TW" altLang="en-US" sz="2800" b="1">
                <a:cs typeface="+mn-ea"/>
                <a:sym typeface="+mn-lt"/>
              </a:endParaRPr>
            </a:p>
          </p:txBody>
        </p:sp>
      </p:grpSp>
      <p:cxnSp>
        <p:nvCxnSpPr>
          <p:cNvPr id="156" name="直線箭頭接點 6">
            <a:extLst>
              <a:ext uri="{FF2B5EF4-FFF2-40B4-BE49-F238E27FC236}">
                <a16:creationId xmlns:a16="http://schemas.microsoft.com/office/drawing/2014/main" id="{4B5161F2-EEC5-48C0-BD2A-439090A5BDBE}"/>
              </a:ext>
            </a:extLst>
          </p:cNvPr>
          <p:cNvCxnSpPr>
            <a:cxnSpLocks/>
          </p:cNvCxnSpPr>
          <p:nvPr/>
        </p:nvCxnSpPr>
        <p:spPr>
          <a:xfrm>
            <a:off x="4359149" y="5451839"/>
            <a:ext cx="353020" cy="79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63" name="群組 162">
            <a:extLst>
              <a:ext uri="{FF2B5EF4-FFF2-40B4-BE49-F238E27FC236}">
                <a16:creationId xmlns:a16="http://schemas.microsoft.com/office/drawing/2014/main" id="{3B9EF5DF-6D98-4B6D-A1E6-BEA7D76E5C92}"/>
              </a:ext>
            </a:extLst>
          </p:cNvPr>
          <p:cNvGrpSpPr/>
          <p:nvPr/>
        </p:nvGrpSpPr>
        <p:grpSpPr>
          <a:xfrm>
            <a:off x="4710013" y="5092751"/>
            <a:ext cx="726125" cy="726125"/>
            <a:chOff x="4412672" y="3159358"/>
            <a:chExt cx="838703" cy="838703"/>
          </a:xfrm>
        </p:grpSpPr>
        <p:pic>
          <p:nvPicPr>
            <p:cNvPr id="164" name="圖片 163">
              <a:extLst>
                <a:ext uri="{FF2B5EF4-FFF2-40B4-BE49-F238E27FC236}">
                  <a16:creationId xmlns:a16="http://schemas.microsoft.com/office/drawing/2014/main" id="{E158CABE-0E1B-4702-983B-368E0F21C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165" name="文字方塊 164">
              <a:extLst>
                <a:ext uri="{FF2B5EF4-FFF2-40B4-BE49-F238E27FC236}">
                  <a16:creationId xmlns:a16="http://schemas.microsoft.com/office/drawing/2014/main" id="{C37D63FB-EFB0-4EF0-9D2A-079884DC1E4E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cs typeface="+mn-ea"/>
                  <a:sym typeface="+mn-lt"/>
                </a:rPr>
                <a:t>8</a:t>
              </a:r>
              <a:endParaRPr kumimoji="1" lang="zh-TW" altLang="en-US" sz="3200" b="1">
                <a:cs typeface="+mn-ea"/>
                <a:sym typeface="+mn-lt"/>
              </a:endParaRPr>
            </a:p>
          </p:txBody>
        </p:sp>
      </p:grpSp>
      <p:cxnSp>
        <p:nvCxnSpPr>
          <p:cNvPr id="166" name="直線箭頭接點 6">
            <a:extLst>
              <a:ext uri="{FF2B5EF4-FFF2-40B4-BE49-F238E27FC236}">
                <a16:creationId xmlns:a16="http://schemas.microsoft.com/office/drawing/2014/main" id="{81172363-6C44-4F2E-9E28-C9192F980906}"/>
              </a:ext>
            </a:extLst>
          </p:cNvPr>
          <p:cNvCxnSpPr>
            <a:cxnSpLocks/>
          </p:cNvCxnSpPr>
          <p:nvPr/>
        </p:nvCxnSpPr>
        <p:spPr>
          <a:xfrm>
            <a:off x="5496517" y="5451839"/>
            <a:ext cx="353020" cy="79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67" name="群組 166">
            <a:extLst>
              <a:ext uri="{FF2B5EF4-FFF2-40B4-BE49-F238E27FC236}">
                <a16:creationId xmlns:a16="http://schemas.microsoft.com/office/drawing/2014/main" id="{45AF5BE7-17C5-4D1F-8E78-9DE18A13111E}"/>
              </a:ext>
            </a:extLst>
          </p:cNvPr>
          <p:cNvGrpSpPr/>
          <p:nvPr/>
        </p:nvGrpSpPr>
        <p:grpSpPr>
          <a:xfrm>
            <a:off x="5847381" y="5092751"/>
            <a:ext cx="726125" cy="726125"/>
            <a:chOff x="4412672" y="3159358"/>
            <a:chExt cx="838703" cy="838703"/>
          </a:xfrm>
        </p:grpSpPr>
        <p:pic>
          <p:nvPicPr>
            <p:cNvPr id="168" name="圖片 167">
              <a:extLst>
                <a:ext uri="{FF2B5EF4-FFF2-40B4-BE49-F238E27FC236}">
                  <a16:creationId xmlns:a16="http://schemas.microsoft.com/office/drawing/2014/main" id="{6B2A47B6-D921-4346-85F3-3A6B0BCA2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169" name="文字方塊 168">
              <a:extLst>
                <a:ext uri="{FF2B5EF4-FFF2-40B4-BE49-F238E27FC236}">
                  <a16:creationId xmlns:a16="http://schemas.microsoft.com/office/drawing/2014/main" id="{95750DCA-B137-45BD-9299-5F1C6263B653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cs typeface="+mn-ea"/>
                  <a:sym typeface="+mn-lt"/>
                </a:rPr>
                <a:t>9</a:t>
              </a:r>
              <a:endParaRPr kumimoji="1" lang="zh-TW" altLang="en-US" sz="3200" b="1">
                <a:cs typeface="+mn-ea"/>
                <a:sym typeface="+mn-lt"/>
              </a:endParaRPr>
            </a:p>
          </p:txBody>
        </p:sp>
      </p:grpSp>
      <p:sp>
        <p:nvSpPr>
          <p:cNvPr id="170" name="矩形 169">
            <a:extLst>
              <a:ext uri="{FF2B5EF4-FFF2-40B4-BE49-F238E27FC236}">
                <a16:creationId xmlns:a16="http://schemas.microsoft.com/office/drawing/2014/main" id="{5FADF48C-2FD0-4CD0-925E-1C51D4550485}"/>
              </a:ext>
            </a:extLst>
          </p:cNvPr>
          <p:cNvSpPr/>
          <p:nvPr/>
        </p:nvSpPr>
        <p:spPr>
          <a:xfrm>
            <a:off x="1278115" y="3742955"/>
            <a:ext cx="1565329" cy="467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TW" sz="2000" b="1">
                <a:solidFill>
                  <a:srgbClr val="C00000"/>
                </a:solidFill>
                <a:cs typeface="+mn-ea"/>
                <a:sym typeface="+mn-lt"/>
              </a:rPr>
              <a:t>AND</a:t>
            </a:r>
            <a:endParaRPr kumimoji="1" lang="zh-TW" altLang="en-US" b="1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171" name="矩形 170">
            <a:extLst>
              <a:ext uri="{FF2B5EF4-FFF2-40B4-BE49-F238E27FC236}">
                <a16:creationId xmlns:a16="http://schemas.microsoft.com/office/drawing/2014/main" id="{E837C3D3-FDF6-4F4F-B154-09D9B0F448BD}"/>
              </a:ext>
            </a:extLst>
          </p:cNvPr>
          <p:cNvSpPr/>
          <p:nvPr/>
        </p:nvSpPr>
        <p:spPr>
          <a:xfrm>
            <a:off x="7211561" y="2505153"/>
            <a:ext cx="4397847" cy="408114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cs typeface="+mn-ea"/>
              <a:sym typeface="+mn-lt"/>
            </a:endParaRPr>
          </a:p>
        </p:txBody>
      </p:sp>
      <p:sp>
        <p:nvSpPr>
          <p:cNvPr id="172" name="圓角矩形 67">
            <a:extLst>
              <a:ext uri="{FF2B5EF4-FFF2-40B4-BE49-F238E27FC236}">
                <a16:creationId xmlns:a16="http://schemas.microsoft.com/office/drawing/2014/main" id="{09FFE170-C322-4695-BE18-7B69702B4CE4}"/>
              </a:ext>
            </a:extLst>
          </p:cNvPr>
          <p:cNvSpPr/>
          <p:nvPr/>
        </p:nvSpPr>
        <p:spPr>
          <a:xfrm>
            <a:off x="7628698" y="3272402"/>
            <a:ext cx="3011051" cy="43640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A6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b="1">
                <a:solidFill>
                  <a:schemeClr val="tx1"/>
                </a:solidFill>
                <a:cs typeface="+mn-ea"/>
                <a:sym typeface="+mn-lt"/>
              </a:rPr>
              <a:t>quick brown</a:t>
            </a:r>
            <a:endParaRPr kumimoji="1" lang="zh-TW" altLang="en-US" b="1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173" name="圖片 172">
            <a:extLst>
              <a:ext uri="{FF2B5EF4-FFF2-40B4-BE49-F238E27FC236}">
                <a16:creationId xmlns:a16="http://schemas.microsoft.com/office/drawing/2014/main" id="{10D8A756-D73F-4685-A145-1511BD42DC7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3385" y="3230777"/>
            <a:ext cx="527194" cy="527194"/>
          </a:xfrm>
          <a:prstGeom prst="rect">
            <a:avLst/>
          </a:prstGeom>
        </p:spPr>
      </p:pic>
      <p:pic>
        <p:nvPicPr>
          <p:cNvPr id="174" name="Picture 2">
            <a:extLst>
              <a:ext uri="{FF2B5EF4-FFF2-40B4-BE49-F238E27FC236}">
                <a16:creationId xmlns:a16="http://schemas.microsoft.com/office/drawing/2014/main" id="{5F69BB36-0314-4D1D-B1BA-0AB52FDA9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918" y="2565792"/>
            <a:ext cx="568637" cy="56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Graphic 155">
            <a:extLst>
              <a:ext uri="{FF2B5EF4-FFF2-40B4-BE49-F238E27FC236}">
                <a16:creationId xmlns:a16="http://schemas.microsoft.com/office/drawing/2014/main" id="{8455AF4F-5226-4A2C-8192-4CB06B033A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03543" y="2825669"/>
            <a:ext cx="1077876" cy="269469"/>
          </a:xfrm>
          <a:prstGeom prst="rect">
            <a:avLst/>
          </a:prstGeom>
        </p:spPr>
      </p:pic>
      <p:pic>
        <p:nvPicPr>
          <p:cNvPr id="176" name="Graphic 156">
            <a:extLst>
              <a:ext uri="{FF2B5EF4-FFF2-40B4-BE49-F238E27FC236}">
                <a16:creationId xmlns:a16="http://schemas.microsoft.com/office/drawing/2014/main" id="{68FA0BCB-9BE1-4526-B4ED-78B29EF20D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70852" y="2767688"/>
            <a:ext cx="1271228" cy="325198"/>
          </a:xfrm>
          <a:prstGeom prst="rect">
            <a:avLst/>
          </a:prstGeom>
        </p:spPr>
      </p:pic>
      <p:grpSp>
        <p:nvGrpSpPr>
          <p:cNvPr id="177" name="群組 176">
            <a:extLst>
              <a:ext uri="{FF2B5EF4-FFF2-40B4-BE49-F238E27FC236}">
                <a16:creationId xmlns:a16="http://schemas.microsoft.com/office/drawing/2014/main" id="{468D93C9-06B4-4EE6-8B65-CC4CC4C7E0A8}"/>
              </a:ext>
            </a:extLst>
          </p:cNvPr>
          <p:cNvGrpSpPr/>
          <p:nvPr/>
        </p:nvGrpSpPr>
        <p:grpSpPr>
          <a:xfrm>
            <a:off x="7571729" y="3817827"/>
            <a:ext cx="726125" cy="726125"/>
            <a:chOff x="4412672" y="3159358"/>
            <a:chExt cx="838703" cy="838703"/>
          </a:xfrm>
        </p:grpSpPr>
        <p:pic>
          <p:nvPicPr>
            <p:cNvPr id="178" name="圖片 177">
              <a:extLst>
                <a:ext uri="{FF2B5EF4-FFF2-40B4-BE49-F238E27FC236}">
                  <a16:creationId xmlns:a16="http://schemas.microsoft.com/office/drawing/2014/main" id="{63333525-B27D-4203-BEB6-0D84A67D8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179" name="文字方塊 178">
              <a:extLst>
                <a:ext uri="{FF2B5EF4-FFF2-40B4-BE49-F238E27FC236}">
                  <a16:creationId xmlns:a16="http://schemas.microsoft.com/office/drawing/2014/main" id="{4FF7C181-14CA-47F9-9626-D19B015CCBF6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cs typeface="+mn-ea"/>
                  <a:sym typeface="+mn-lt"/>
                </a:rPr>
                <a:t>2</a:t>
              </a:r>
              <a:endParaRPr kumimoji="1" lang="zh-TW" altLang="en-US" sz="2800" b="1">
                <a:cs typeface="+mn-ea"/>
                <a:sym typeface="+mn-lt"/>
              </a:endParaRPr>
            </a:p>
          </p:txBody>
        </p:sp>
      </p:grpSp>
      <p:grpSp>
        <p:nvGrpSpPr>
          <p:cNvPr id="186" name="群組 185">
            <a:extLst>
              <a:ext uri="{FF2B5EF4-FFF2-40B4-BE49-F238E27FC236}">
                <a16:creationId xmlns:a16="http://schemas.microsoft.com/office/drawing/2014/main" id="{498583DE-F67F-417D-B458-70DD01B9EAD6}"/>
              </a:ext>
            </a:extLst>
          </p:cNvPr>
          <p:cNvGrpSpPr/>
          <p:nvPr/>
        </p:nvGrpSpPr>
        <p:grpSpPr>
          <a:xfrm>
            <a:off x="8387741" y="3952445"/>
            <a:ext cx="2252007" cy="469946"/>
            <a:chOff x="8387741" y="3976840"/>
            <a:chExt cx="2252007" cy="469946"/>
          </a:xfrm>
        </p:grpSpPr>
        <p:sp>
          <p:nvSpPr>
            <p:cNvPr id="187" name="矩形 186">
              <a:extLst>
                <a:ext uri="{FF2B5EF4-FFF2-40B4-BE49-F238E27FC236}">
                  <a16:creationId xmlns:a16="http://schemas.microsoft.com/office/drawing/2014/main" id="{C9C09C41-423D-44E8-8C50-E55EE594270E}"/>
                </a:ext>
              </a:extLst>
            </p:cNvPr>
            <p:cNvSpPr/>
            <p:nvPr/>
          </p:nvSpPr>
          <p:spPr>
            <a:xfrm>
              <a:off x="8387742" y="3976840"/>
              <a:ext cx="1245366" cy="9307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cs typeface="+mn-ea"/>
                <a:sym typeface="+mn-lt"/>
              </a:endParaRPr>
            </a:p>
          </p:txBody>
        </p:sp>
        <p:sp>
          <p:nvSpPr>
            <p:cNvPr id="188" name="矩形 187">
              <a:extLst>
                <a:ext uri="{FF2B5EF4-FFF2-40B4-BE49-F238E27FC236}">
                  <a16:creationId xmlns:a16="http://schemas.microsoft.com/office/drawing/2014/main" id="{C1BFA88D-B3DC-47FE-82FC-426B17B08677}"/>
                </a:ext>
              </a:extLst>
            </p:cNvPr>
            <p:cNvSpPr/>
            <p:nvPr/>
          </p:nvSpPr>
          <p:spPr>
            <a:xfrm>
              <a:off x="8387741" y="4169834"/>
              <a:ext cx="2252007" cy="9307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cs typeface="+mn-ea"/>
                <a:sym typeface="+mn-lt"/>
              </a:endParaRPr>
            </a:p>
          </p:txBody>
        </p:sp>
        <p:sp>
          <p:nvSpPr>
            <p:cNvPr id="189" name="矩形 188">
              <a:extLst>
                <a:ext uri="{FF2B5EF4-FFF2-40B4-BE49-F238E27FC236}">
                  <a16:creationId xmlns:a16="http://schemas.microsoft.com/office/drawing/2014/main" id="{B305E786-6016-47FC-BB71-331519A4650B}"/>
                </a:ext>
              </a:extLst>
            </p:cNvPr>
            <p:cNvSpPr/>
            <p:nvPr/>
          </p:nvSpPr>
          <p:spPr>
            <a:xfrm>
              <a:off x="8387741" y="4355530"/>
              <a:ext cx="1723821" cy="9125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cs typeface="+mn-ea"/>
                <a:sym typeface="+mn-lt"/>
              </a:endParaRPr>
            </a:p>
          </p:txBody>
        </p:sp>
      </p:grp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27FD35B0-7CD2-40E8-AC95-D04D719BEFB7}"/>
              </a:ext>
            </a:extLst>
          </p:cNvPr>
          <p:cNvSpPr/>
          <p:nvPr/>
        </p:nvSpPr>
        <p:spPr>
          <a:xfrm>
            <a:off x="313283" y="1436046"/>
            <a:ext cx="7892717" cy="85940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0"/>
          </a:gradFill>
          <a:ln w="254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altLang="zh-TW" sz="20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4" name="Right Arrow 22">
            <a:extLst>
              <a:ext uri="{FF2B5EF4-FFF2-40B4-BE49-F238E27FC236}">
                <a16:creationId xmlns:a16="http://schemas.microsoft.com/office/drawing/2014/main" id="{7ED781C0-6252-4E1E-B7F3-AA1969518C9C}"/>
              </a:ext>
            </a:extLst>
          </p:cNvPr>
          <p:cNvSpPr/>
          <p:nvPr/>
        </p:nvSpPr>
        <p:spPr>
          <a:xfrm>
            <a:off x="2960449" y="1662929"/>
            <a:ext cx="524493" cy="38956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0985F33-583B-46E4-BEDE-E3B4F0E086B0}"/>
              </a:ext>
            </a:extLst>
          </p:cNvPr>
          <p:cNvSpPr/>
          <p:nvPr/>
        </p:nvSpPr>
        <p:spPr>
          <a:xfrm>
            <a:off x="3498590" y="1526805"/>
            <a:ext cx="1151320" cy="658484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accent2"/>
              </a:gs>
            </a:gsLst>
            <a:lin ang="5400000" scaled="0"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Boolean Search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5730701-F013-4991-964A-2D659EE9C62F}"/>
              </a:ext>
            </a:extLst>
          </p:cNvPr>
          <p:cNvSpPr/>
          <p:nvPr/>
        </p:nvSpPr>
        <p:spPr>
          <a:xfrm>
            <a:off x="4742321" y="1526805"/>
            <a:ext cx="1151320" cy="658484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Relevance</a:t>
            </a:r>
          </a:p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(TF-IDF)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707A328-0A0E-49F8-90B1-84F621EE8D84}"/>
              </a:ext>
            </a:extLst>
          </p:cNvPr>
          <p:cNvSpPr/>
          <p:nvPr/>
        </p:nvSpPr>
        <p:spPr>
          <a:xfrm>
            <a:off x="701019" y="1526805"/>
            <a:ext cx="1151320" cy="658484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Parser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CB1F84F-50ED-488C-BD10-BFE28C10D25A}"/>
              </a:ext>
            </a:extLst>
          </p:cNvPr>
          <p:cNvSpPr/>
          <p:nvPr/>
        </p:nvSpPr>
        <p:spPr>
          <a:xfrm>
            <a:off x="1937950" y="1526805"/>
            <a:ext cx="1151320" cy="658484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Analyzer</a:t>
            </a:r>
          </a:p>
        </p:txBody>
      </p:sp>
      <p:sp>
        <p:nvSpPr>
          <p:cNvPr id="13" name="Shape 297">
            <a:extLst>
              <a:ext uri="{FF2B5EF4-FFF2-40B4-BE49-F238E27FC236}">
                <a16:creationId xmlns:a16="http://schemas.microsoft.com/office/drawing/2014/main" id="{9291A44B-2EB9-4E73-9C96-CC8D6CBA8081}"/>
              </a:ext>
            </a:extLst>
          </p:cNvPr>
          <p:cNvSpPr txBox="1"/>
          <p:nvPr/>
        </p:nvSpPr>
        <p:spPr>
          <a:xfrm>
            <a:off x="5912693" y="1612681"/>
            <a:ext cx="1460563" cy="52728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25000"/>
              <a:buFont typeface="Arial"/>
              <a:buNone/>
            </a:pPr>
            <a:r>
              <a:rPr lang="zh-TW" altLang="en-US" sz="2000" b="1">
                <a:cs typeface="+mn-ea"/>
                <a:sym typeface="+mn-lt"/>
              </a:rPr>
              <a:t>搜尋模組</a:t>
            </a:r>
            <a:endParaRPr lang="en-US" altLang="zh-TW" sz="2000" b="1">
              <a:cs typeface="+mn-ea"/>
              <a:sym typeface="+mn-lt"/>
            </a:endParaRPr>
          </a:p>
          <a:p>
            <a:pPr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25000"/>
              <a:buFont typeface="Arial"/>
              <a:buNone/>
            </a:pPr>
            <a:r>
              <a:rPr lang="en" altLang="zh-TW" sz="1400" b="1">
                <a:cs typeface="+mn-ea"/>
                <a:sym typeface="+mn-lt"/>
              </a:rPr>
              <a:t>Search</a:t>
            </a:r>
            <a:r>
              <a:rPr lang="zh-Hant" altLang="en-US" sz="1400" b="1">
                <a:cs typeface="+mn-ea"/>
                <a:sym typeface="+mn-lt"/>
              </a:rPr>
              <a:t> </a:t>
            </a:r>
            <a:r>
              <a:rPr lang="en" altLang="zh-TW" sz="1400" b="1">
                <a:cs typeface="+mn-ea"/>
                <a:sym typeface="+mn-lt"/>
              </a:rPr>
              <a:t>Module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01D91E19-6CE6-4C8E-A762-12B6ECE2324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0000" y1="48444" x2="20000" y2="48444"/>
                        <a14:foregroundMark x1="28444" y1="68000" x2="28444" y2="68000"/>
                        <a14:foregroundMark x1="32444" y1="94222" x2="32444" y2="94222"/>
                        <a14:foregroundMark x1="76889" y1="81778" x2="76889" y2="8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3257" y="1584638"/>
            <a:ext cx="584360" cy="58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7009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4BEEC11F-69E4-4C85-8C4A-498F6251C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Hant" altLang="en-US" sz="45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搜尋檔案</a:t>
            </a:r>
            <a:endParaRPr lang="zh-TW" altLang="en-US" sz="450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27AA5723-2FF0-45E4-87C3-E921940E9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5437"/>
            <a:ext cx="6148980" cy="727118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Clr>
                <a:srgbClr val="00B050"/>
              </a:buClr>
              <a:buSzPct val="80000"/>
              <a:buNone/>
            </a:pPr>
            <a:r>
              <a:rPr lang="zh-TW" altLang="en-US">
                <a:latin typeface="+mn-lt"/>
                <a:cs typeface="+mn-ea"/>
                <a:sym typeface="+mn-lt"/>
              </a:rPr>
              <a:t>利用 </a:t>
            </a:r>
            <a:r>
              <a:rPr lang="en-US" altLang="zh-Hant">
                <a:latin typeface="+mn-lt"/>
                <a:cs typeface="+mn-ea"/>
                <a:sym typeface="+mn-lt"/>
              </a:rPr>
              <a:t>Boolean search </a:t>
            </a:r>
            <a:r>
              <a:rPr lang="zh-Hant" altLang="en-US">
                <a:latin typeface="+mn-lt"/>
                <a:cs typeface="+mn-ea"/>
                <a:sym typeface="+mn-lt"/>
              </a:rPr>
              <a:t>，</a:t>
            </a:r>
            <a:r>
              <a:rPr lang="zh-TW" altLang="en-US">
                <a:latin typeface="+mn-lt"/>
                <a:cs typeface="+mn-ea"/>
                <a:sym typeface="+mn-lt"/>
              </a:rPr>
              <a:t>比對所有搜尋條件，快速呈現搜尋結果！</a:t>
            </a: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03B8FFA0-715E-4C2A-8886-46E3F082E73D}"/>
              </a:ext>
            </a:extLst>
          </p:cNvPr>
          <p:cNvSpPr/>
          <p:nvPr/>
        </p:nvSpPr>
        <p:spPr>
          <a:xfrm>
            <a:off x="313283" y="1436046"/>
            <a:ext cx="7892717" cy="85940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0"/>
          </a:gradFill>
          <a:ln w="254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altLang="zh-TW" sz="20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4" name="Right Arrow 22">
            <a:extLst>
              <a:ext uri="{FF2B5EF4-FFF2-40B4-BE49-F238E27FC236}">
                <a16:creationId xmlns:a16="http://schemas.microsoft.com/office/drawing/2014/main" id="{D54F95B1-D9E7-4145-8A71-B50AA5D90EF6}"/>
              </a:ext>
            </a:extLst>
          </p:cNvPr>
          <p:cNvSpPr/>
          <p:nvPr/>
        </p:nvSpPr>
        <p:spPr>
          <a:xfrm>
            <a:off x="2960449" y="1662929"/>
            <a:ext cx="524493" cy="38956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19004F9-1608-461C-BF04-9A8E998EDE12}"/>
              </a:ext>
            </a:extLst>
          </p:cNvPr>
          <p:cNvSpPr/>
          <p:nvPr/>
        </p:nvSpPr>
        <p:spPr>
          <a:xfrm>
            <a:off x="3498590" y="1526805"/>
            <a:ext cx="1151320" cy="658484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accent2"/>
              </a:gs>
            </a:gsLst>
            <a:lin ang="5400000" scaled="0"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Boolean Search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B1FE529-B459-4D3B-AC1C-283BB50F8F3F}"/>
              </a:ext>
            </a:extLst>
          </p:cNvPr>
          <p:cNvSpPr/>
          <p:nvPr/>
        </p:nvSpPr>
        <p:spPr>
          <a:xfrm>
            <a:off x="4742321" y="1526805"/>
            <a:ext cx="1151320" cy="658484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Relevance</a:t>
            </a:r>
          </a:p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(TF-IDF)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86B8F76-B945-47BA-A90D-BE4D473FC306}"/>
              </a:ext>
            </a:extLst>
          </p:cNvPr>
          <p:cNvSpPr/>
          <p:nvPr/>
        </p:nvSpPr>
        <p:spPr>
          <a:xfrm>
            <a:off x="701019" y="1526805"/>
            <a:ext cx="1151320" cy="658484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Parser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C8A816C-B221-499D-9196-C8DA3BEB4B1E}"/>
              </a:ext>
            </a:extLst>
          </p:cNvPr>
          <p:cNvSpPr/>
          <p:nvPr/>
        </p:nvSpPr>
        <p:spPr>
          <a:xfrm>
            <a:off x="1937950" y="1526805"/>
            <a:ext cx="1151320" cy="658484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Analyzer</a:t>
            </a:r>
          </a:p>
        </p:txBody>
      </p:sp>
      <p:sp>
        <p:nvSpPr>
          <p:cNvPr id="105" name="矩形: 圓角 104">
            <a:extLst>
              <a:ext uri="{FF2B5EF4-FFF2-40B4-BE49-F238E27FC236}">
                <a16:creationId xmlns:a16="http://schemas.microsoft.com/office/drawing/2014/main" id="{CC401359-1CF5-47DE-B73F-FF901DA79B19}"/>
              </a:ext>
            </a:extLst>
          </p:cNvPr>
          <p:cNvSpPr/>
          <p:nvPr/>
        </p:nvSpPr>
        <p:spPr>
          <a:xfrm>
            <a:off x="841305" y="3053064"/>
            <a:ext cx="5952408" cy="1906822"/>
          </a:xfrm>
          <a:prstGeom prst="roundRect">
            <a:avLst>
              <a:gd name="adj" fmla="val 7121"/>
            </a:avLst>
          </a:pr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06" name="矩形 105">
            <a:extLst>
              <a:ext uri="{FF2B5EF4-FFF2-40B4-BE49-F238E27FC236}">
                <a16:creationId xmlns:a16="http://schemas.microsoft.com/office/drawing/2014/main" id="{50366616-2241-42FA-B56D-A5E3FC8ABF36}"/>
              </a:ext>
            </a:extLst>
          </p:cNvPr>
          <p:cNvSpPr/>
          <p:nvPr/>
        </p:nvSpPr>
        <p:spPr>
          <a:xfrm rot="10800000">
            <a:off x="3411876" y="5450622"/>
            <a:ext cx="3322401" cy="663053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altLang="zh-TW" sz="28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7" name="矩形 106">
            <a:extLst>
              <a:ext uri="{FF2B5EF4-FFF2-40B4-BE49-F238E27FC236}">
                <a16:creationId xmlns:a16="http://schemas.microsoft.com/office/drawing/2014/main" id="{0313D708-C6B1-452C-82B2-40C7F56463FC}"/>
              </a:ext>
            </a:extLst>
          </p:cNvPr>
          <p:cNvSpPr/>
          <p:nvPr/>
        </p:nvSpPr>
        <p:spPr>
          <a:xfrm rot="10800000">
            <a:off x="875915" y="5450622"/>
            <a:ext cx="2352692" cy="663053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altLang="zh-TW" sz="2800" b="1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08" name="圖片 107">
            <a:extLst>
              <a:ext uri="{FF2B5EF4-FFF2-40B4-BE49-F238E27FC236}">
                <a16:creationId xmlns:a16="http://schemas.microsoft.com/office/drawing/2014/main" id="{85B67DF7-B565-4DB2-B79C-A6FB1228C6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243" y="3247584"/>
            <a:ext cx="2288034" cy="452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9" name="圖片 108">
            <a:extLst>
              <a:ext uri="{FF2B5EF4-FFF2-40B4-BE49-F238E27FC236}">
                <a16:creationId xmlns:a16="http://schemas.microsoft.com/office/drawing/2014/main" id="{534D6842-D905-4DF8-84E7-BB015D8D015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243" y="4236572"/>
            <a:ext cx="2288034" cy="452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0" name="圖片 109">
            <a:extLst>
              <a:ext uri="{FF2B5EF4-FFF2-40B4-BE49-F238E27FC236}">
                <a16:creationId xmlns:a16="http://schemas.microsoft.com/office/drawing/2014/main" id="{F6B5E86C-35A8-46FC-9573-7F80C557C5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243" y="5229421"/>
            <a:ext cx="2288034" cy="452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1" name="矩形 110">
            <a:extLst>
              <a:ext uri="{FF2B5EF4-FFF2-40B4-BE49-F238E27FC236}">
                <a16:creationId xmlns:a16="http://schemas.microsoft.com/office/drawing/2014/main" id="{FABB8805-4910-4CAD-902F-4C49FEFE43B8}"/>
              </a:ext>
            </a:extLst>
          </p:cNvPr>
          <p:cNvSpPr/>
          <p:nvPr/>
        </p:nvSpPr>
        <p:spPr>
          <a:xfrm>
            <a:off x="874624" y="6113676"/>
            <a:ext cx="2355272" cy="506217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0"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>
                <a:solidFill>
                  <a:schemeClr val="bg1"/>
                </a:solidFill>
                <a:cs typeface="+mn-ea"/>
                <a:sym typeface="+mn-lt"/>
              </a:rPr>
              <a:t>Dictionary</a:t>
            </a:r>
          </a:p>
        </p:txBody>
      </p:sp>
      <p:sp>
        <p:nvSpPr>
          <p:cNvPr id="112" name="矩形 111">
            <a:extLst>
              <a:ext uri="{FF2B5EF4-FFF2-40B4-BE49-F238E27FC236}">
                <a16:creationId xmlns:a16="http://schemas.microsoft.com/office/drawing/2014/main" id="{C6C7018D-2C9A-4E3F-909F-96663732CFBA}"/>
              </a:ext>
            </a:extLst>
          </p:cNvPr>
          <p:cNvSpPr/>
          <p:nvPr/>
        </p:nvSpPr>
        <p:spPr>
          <a:xfrm>
            <a:off x="3411877" y="6105197"/>
            <a:ext cx="3322400" cy="506217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0"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>
                <a:solidFill>
                  <a:schemeClr val="bg1"/>
                </a:solidFill>
                <a:cs typeface="+mn-ea"/>
                <a:sym typeface="+mn-lt"/>
              </a:rPr>
              <a:t>Postings</a:t>
            </a:r>
          </a:p>
        </p:txBody>
      </p:sp>
      <p:grpSp>
        <p:nvGrpSpPr>
          <p:cNvPr id="113" name="群組 112">
            <a:extLst>
              <a:ext uri="{FF2B5EF4-FFF2-40B4-BE49-F238E27FC236}">
                <a16:creationId xmlns:a16="http://schemas.microsoft.com/office/drawing/2014/main" id="{80413B17-749D-4A2F-BCF8-476DC1D0B992}"/>
              </a:ext>
            </a:extLst>
          </p:cNvPr>
          <p:cNvGrpSpPr/>
          <p:nvPr/>
        </p:nvGrpSpPr>
        <p:grpSpPr>
          <a:xfrm>
            <a:off x="3570765" y="3110914"/>
            <a:ext cx="726125" cy="726125"/>
            <a:chOff x="4412672" y="3159358"/>
            <a:chExt cx="838703" cy="838703"/>
          </a:xfrm>
        </p:grpSpPr>
        <p:pic>
          <p:nvPicPr>
            <p:cNvPr id="114" name="圖片 113">
              <a:extLst>
                <a:ext uri="{FF2B5EF4-FFF2-40B4-BE49-F238E27FC236}">
                  <a16:creationId xmlns:a16="http://schemas.microsoft.com/office/drawing/2014/main" id="{AAD3E78F-39E0-40ED-B6CF-265C5F97B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115" name="文字方塊 114">
              <a:extLst>
                <a:ext uri="{FF2B5EF4-FFF2-40B4-BE49-F238E27FC236}">
                  <a16:creationId xmlns:a16="http://schemas.microsoft.com/office/drawing/2014/main" id="{797E1579-4B36-4B0B-897A-CF4C5B9893CB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solidFill>
                    <a:srgbClr val="C00000"/>
                  </a:solidFill>
                  <a:cs typeface="+mn-ea"/>
                  <a:sym typeface="+mn-lt"/>
                </a:rPr>
                <a:t>2</a:t>
              </a:r>
              <a:endParaRPr kumimoji="1" lang="zh-TW" altLang="en-US" sz="2800" b="1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116" name="直線箭頭接點 6">
            <a:extLst>
              <a:ext uri="{FF2B5EF4-FFF2-40B4-BE49-F238E27FC236}">
                <a16:creationId xmlns:a16="http://schemas.microsoft.com/office/drawing/2014/main" id="{ADDBF105-6CE6-4699-BDA0-085D13E2CFA2}"/>
              </a:ext>
            </a:extLst>
          </p:cNvPr>
          <p:cNvCxnSpPr>
            <a:cxnSpLocks/>
          </p:cNvCxnSpPr>
          <p:nvPr/>
        </p:nvCxnSpPr>
        <p:spPr>
          <a:xfrm>
            <a:off x="4359149" y="3470002"/>
            <a:ext cx="353020" cy="79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7" name="矩形 116">
            <a:extLst>
              <a:ext uri="{FF2B5EF4-FFF2-40B4-BE49-F238E27FC236}">
                <a16:creationId xmlns:a16="http://schemas.microsoft.com/office/drawing/2014/main" id="{A65B5EAB-2F09-47D4-B9BA-F72DDE50363D}"/>
              </a:ext>
            </a:extLst>
          </p:cNvPr>
          <p:cNvSpPr/>
          <p:nvPr/>
        </p:nvSpPr>
        <p:spPr>
          <a:xfrm>
            <a:off x="1469301" y="3273921"/>
            <a:ext cx="1165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2000" b="1">
                <a:cs typeface="+mn-ea"/>
                <a:sym typeface="+mn-lt"/>
              </a:rPr>
              <a:t>quick</a:t>
            </a:r>
          </a:p>
        </p:txBody>
      </p:sp>
      <p:sp>
        <p:nvSpPr>
          <p:cNvPr id="118" name="矩形 117">
            <a:extLst>
              <a:ext uri="{FF2B5EF4-FFF2-40B4-BE49-F238E27FC236}">
                <a16:creationId xmlns:a16="http://schemas.microsoft.com/office/drawing/2014/main" id="{8BC924F1-EF37-4929-9209-655DF85A53BC}"/>
              </a:ext>
            </a:extLst>
          </p:cNvPr>
          <p:cNvSpPr/>
          <p:nvPr/>
        </p:nvSpPr>
        <p:spPr>
          <a:xfrm>
            <a:off x="1391808" y="4262909"/>
            <a:ext cx="13209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>
                <a:cs typeface="+mn-ea"/>
                <a:sym typeface="+mn-lt"/>
              </a:rPr>
              <a:t>brown</a:t>
            </a:r>
          </a:p>
        </p:txBody>
      </p:sp>
      <p:sp>
        <p:nvSpPr>
          <p:cNvPr id="119" name="矩形 118">
            <a:extLst>
              <a:ext uri="{FF2B5EF4-FFF2-40B4-BE49-F238E27FC236}">
                <a16:creationId xmlns:a16="http://schemas.microsoft.com/office/drawing/2014/main" id="{20862F5F-4BD6-4E25-9938-8C38B5BF451E}"/>
              </a:ext>
            </a:extLst>
          </p:cNvPr>
          <p:cNvSpPr/>
          <p:nvPr/>
        </p:nvSpPr>
        <p:spPr>
          <a:xfrm>
            <a:off x="1570189" y="5255758"/>
            <a:ext cx="9641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>
                <a:cs typeface="+mn-ea"/>
                <a:sym typeface="+mn-lt"/>
              </a:rPr>
              <a:t>fox</a:t>
            </a:r>
          </a:p>
        </p:txBody>
      </p:sp>
      <p:grpSp>
        <p:nvGrpSpPr>
          <p:cNvPr id="120" name="群組 119">
            <a:extLst>
              <a:ext uri="{FF2B5EF4-FFF2-40B4-BE49-F238E27FC236}">
                <a16:creationId xmlns:a16="http://schemas.microsoft.com/office/drawing/2014/main" id="{EE1E476F-80F2-4EEB-B762-584F87CE1460}"/>
              </a:ext>
            </a:extLst>
          </p:cNvPr>
          <p:cNvGrpSpPr/>
          <p:nvPr/>
        </p:nvGrpSpPr>
        <p:grpSpPr>
          <a:xfrm>
            <a:off x="4710013" y="3110914"/>
            <a:ext cx="726125" cy="726125"/>
            <a:chOff x="4412672" y="3159358"/>
            <a:chExt cx="838703" cy="838703"/>
          </a:xfrm>
        </p:grpSpPr>
        <p:pic>
          <p:nvPicPr>
            <p:cNvPr id="121" name="圖片 120">
              <a:extLst>
                <a:ext uri="{FF2B5EF4-FFF2-40B4-BE49-F238E27FC236}">
                  <a16:creationId xmlns:a16="http://schemas.microsoft.com/office/drawing/2014/main" id="{59B85ED0-3AB6-4750-8DC4-26D7AE400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122" name="文字方塊 121">
              <a:extLst>
                <a:ext uri="{FF2B5EF4-FFF2-40B4-BE49-F238E27FC236}">
                  <a16:creationId xmlns:a16="http://schemas.microsoft.com/office/drawing/2014/main" id="{C6EE6258-16B3-4BB9-9144-48BB0FA409DF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solidFill>
                    <a:srgbClr val="C00000"/>
                  </a:solidFill>
                  <a:cs typeface="+mn-ea"/>
                  <a:sym typeface="+mn-lt"/>
                </a:rPr>
                <a:t>4</a:t>
              </a:r>
              <a:endParaRPr kumimoji="1" lang="zh-TW" altLang="en-US" sz="3200" b="1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123" name="直線箭頭接點 6">
            <a:extLst>
              <a:ext uri="{FF2B5EF4-FFF2-40B4-BE49-F238E27FC236}">
                <a16:creationId xmlns:a16="http://schemas.microsoft.com/office/drawing/2014/main" id="{7E05CDFA-DCF5-479B-A9C1-0DC682FE3DE0}"/>
              </a:ext>
            </a:extLst>
          </p:cNvPr>
          <p:cNvCxnSpPr>
            <a:cxnSpLocks/>
          </p:cNvCxnSpPr>
          <p:nvPr/>
        </p:nvCxnSpPr>
        <p:spPr>
          <a:xfrm>
            <a:off x="5496517" y="3470002"/>
            <a:ext cx="353020" cy="79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24" name="群組 123">
            <a:extLst>
              <a:ext uri="{FF2B5EF4-FFF2-40B4-BE49-F238E27FC236}">
                <a16:creationId xmlns:a16="http://schemas.microsoft.com/office/drawing/2014/main" id="{5237D083-E2B8-4340-8C1B-24AA844B28F3}"/>
              </a:ext>
            </a:extLst>
          </p:cNvPr>
          <p:cNvGrpSpPr/>
          <p:nvPr/>
        </p:nvGrpSpPr>
        <p:grpSpPr>
          <a:xfrm>
            <a:off x="5847381" y="3110914"/>
            <a:ext cx="726125" cy="726125"/>
            <a:chOff x="4412672" y="3159358"/>
            <a:chExt cx="838703" cy="838703"/>
          </a:xfrm>
        </p:grpSpPr>
        <p:pic>
          <p:nvPicPr>
            <p:cNvPr id="125" name="圖片 124">
              <a:extLst>
                <a:ext uri="{FF2B5EF4-FFF2-40B4-BE49-F238E27FC236}">
                  <a16:creationId xmlns:a16="http://schemas.microsoft.com/office/drawing/2014/main" id="{CE1D73A1-CC1A-48F4-9290-2C9FB55BD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126" name="文字方塊 125">
              <a:extLst>
                <a:ext uri="{FF2B5EF4-FFF2-40B4-BE49-F238E27FC236}">
                  <a16:creationId xmlns:a16="http://schemas.microsoft.com/office/drawing/2014/main" id="{8E53B637-D58C-47DE-97A7-972AFB60CED0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solidFill>
                    <a:srgbClr val="C00000"/>
                  </a:solidFill>
                  <a:cs typeface="+mn-ea"/>
                  <a:sym typeface="+mn-lt"/>
                </a:rPr>
                <a:t>6</a:t>
              </a:r>
              <a:endParaRPr kumimoji="1" lang="zh-TW" altLang="en-US" sz="3200" b="1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27" name="群組 126">
            <a:extLst>
              <a:ext uri="{FF2B5EF4-FFF2-40B4-BE49-F238E27FC236}">
                <a16:creationId xmlns:a16="http://schemas.microsoft.com/office/drawing/2014/main" id="{576B7677-B64A-4B13-8C41-8AAAC341E0B4}"/>
              </a:ext>
            </a:extLst>
          </p:cNvPr>
          <p:cNvGrpSpPr/>
          <p:nvPr/>
        </p:nvGrpSpPr>
        <p:grpSpPr>
          <a:xfrm>
            <a:off x="3570765" y="4099902"/>
            <a:ext cx="726125" cy="726125"/>
            <a:chOff x="4412672" y="3159358"/>
            <a:chExt cx="838703" cy="838703"/>
          </a:xfrm>
        </p:grpSpPr>
        <p:pic>
          <p:nvPicPr>
            <p:cNvPr id="186" name="圖片 185">
              <a:extLst>
                <a:ext uri="{FF2B5EF4-FFF2-40B4-BE49-F238E27FC236}">
                  <a16:creationId xmlns:a16="http://schemas.microsoft.com/office/drawing/2014/main" id="{9082BABF-8468-47BC-8B77-94A2E721F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187" name="文字方塊 186">
              <a:extLst>
                <a:ext uri="{FF2B5EF4-FFF2-40B4-BE49-F238E27FC236}">
                  <a16:creationId xmlns:a16="http://schemas.microsoft.com/office/drawing/2014/main" id="{DB347676-4225-4543-BE0E-24C3DA64EFDD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solidFill>
                    <a:srgbClr val="C00000"/>
                  </a:solidFill>
                  <a:cs typeface="+mn-ea"/>
                  <a:sym typeface="+mn-lt"/>
                </a:rPr>
                <a:t>1</a:t>
              </a:r>
              <a:endParaRPr kumimoji="1" lang="zh-TW" altLang="en-US" sz="2800" b="1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188" name="直線箭頭接點 6">
            <a:extLst>
              <a:ext uri="{FF2B5EF4-FFF2-40B4-BE49-F238E27FC236}">
                <a16:creationId xmlns:a16="http://schemas.microsoft.com/office/drawing/2014/main" id="{5B44F8A4-F87C-495D-9D33-83F3F5E7F363}"/>
              </a:ext>
            </a:extLst>
          </p:cNvPr>
          <p:cNvCxnSpPr>
            <a:cxnSpLocks/>
          </p:cNvCxnSpPr>
          <p:nvPr/>
        </p:nvCxnSpPr>
        <p:spPr>
          <a:xfrm>
            <a:off x="4359149" y="4458990"/>
            <a:ext cx="353020" cy="79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89" name="群組 188">
            <a:extLst>
              <a:ext uri="{FF2B5EF4-FFF2-40B4-BE49-F238E27FC236}">
                <a16:creationId xmlns:a16="http://schemas.microsoft.com/office/drawing/2014/main" id="{D426F0B9-C359-455F-A79C-32791E1E01AE}"/>
              </a:ext>
            </a:extLst>
          </p:cNvPr>
          <p:cNvGrpSpPr/>
          <p:nvPr/>
        </p:nvGrpSpPr>
        <p:grpSpPr>
          <a:xfrm>
            <a:off x="4710013" y="4099902"/>
            <a:ext cx="726125" cy="726125"/>
            <a:chOff x="4412672" y="3159358"/>
            <a:chExt cx="838703" cy="838703"/>
          </a:xfrm>
        </p:grpSpPr>
        <p:pic>
          <p:nvPicPr>
            <p:cNvPr id="190" name="圖片 189">
              <a:extLst>
                <a:ext uri="{FF2B5EF4-FFF2-40B4-BE49-F238E27FC236}">
                  <a16:creationId xmlns:a16="http://schemas.microsoft.com/office/drawing/2014/main" id="{30A511EA-1645-4730-A683-33E2430C3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191" name="文字方塊 190">
              <a:extLst>
                <a:ext uri="{FF2B5EF4-FFF2-40B4-BE49-F238E27FC236}">
                  <a16:creationId xmlns:a16="http://schemas.microsoft.com/office/drawing/2014/main" id="{46978459-40F5-4482-8D88-63F82A0933E0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solidFill>
                    <a:srgbClr val="C00000"/>
                  </a:solidFill>
                  <a:cs typeface="+mn-ea"/>
                  <a:sym typeface="+mn-lt"/>
                </a:rPr>
                <a:t>2</a:t>
              </a:r>
              <a:endParaRPr kumimoji="1" lang="zh-TW" altLang="en-US" sz="3200" b="1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92" name="群組 191">
            <a:extLst>
              <a:ext uri="{FF2B5EF4-FFF2-40B4-BE49-F238E27FC236}">
                <a16:creationId xmlns:a16="http://schemas.microsoft.com/office/drawing/2014/main" id="{BDE504CD-103F-4D07-8A49-2BBC141029E0}"/>
              </a:ext>
            </a:extLst>
          </p:cNvPr>
          <p:cNvGrpSpPr/>
          <p:nvPr/>
        </p:nvGrpSpPr>
        <p:grpSpPr>
          <a:xfrm>
            <a:off x="3570765" y="5092751"/>
            <a:ext cx="726125" cy="726125"/>
            <a:chOff x="4412672" y="3159358"/>
            <a:chExt cx="838703" cy="838703"/>
          </a:xfrm>
        </p:grpSpPr>
        <p:pic>
          <p:nvPicPr>
            <p:cNvPr id="193" name="圖片 192">
              <a:extLst>
                <a:ext uri="{FF2B5EF4-FFF2-40B4-BE49-F238E27FC236}">
                  <a16:creationId xmlns:a16="http://schemas.microsoft.com/office/drawing/2014/main" id="{15C38025-D21D-47AF-951B-78E8A64E1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194" name="文字方塊 193">
              <a:extLst>
                <a:ext uri="{FF2B5EF4-FFF2-40B4-BE49-F238E27FC236}">
                  <a16:creationId xmlns:a16="http://schemas.microsoft.com/office/drawing/2014/main" id="{2DD274F0-EC6C-47B0-B8B2-CFB8CC47A14C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cs typeface="+mn-ea"/>
                  <a:sym typeface="+mn-lt"/>
                </a:rPr>
                <a:t>3</a:t>
              </a:r>
              <a:endParaRPr kumimoji="1" lang="zh-TW" altLang="en-US" sz="2800" b="1">
                <a:cs typeface="+mn-ea"/>
                <a:sym typeface="+mn-lt"/>
              </a:endParaRPr>
            </a:p>
          </p:txBody>
        </p:sp>
      </p:grpSp>
      <p:cxnSp>
        <p:nvCxnSpPr>
          <p:cNvPr id="195" name="直線箭頭接點 6">
            <a:extLst>
              <a:ext uri="{FF2B5EF4-FFF2-40B4-BE49-F238E27FC236}">
                <a16:creationId xmlns:a16="http://schemas.microsoft.com/office/drawing/2014/main" id="{EDC8046C-6131-4430-9E5C-648E832948EB}"/>
              </a:ext>
            </a:extLst>
          </p:cNvPr>
          <p:cNvCxnSpPr>
            <a:cxnSpLocks/>
          </p:cNvCxnSpPr>
          <p:nvPr/>
        </p:nvCxnSpPr>
        <p:spPr>
          <a:xfrm>
            <a:off x="4359149" y="5451839"/>
            <a:ext cx="353020" cy="79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96" name="群組 195">
            <a:extLst>
              <a:ext uri="{FF2B5EF4-FFF2-40B4-BE49-F238E27FC236}">
                <a16:creationId xmlns:a16="http://schemas.microsoft.com/office/drawing/2014/main" id="{0D0CF825-3314-4419-9D49-3BE6F4458B00}"/>
              </a:ext>
            </a:extLst>
          </p:cNvPr>
          <p:cNvGrpSpPr/>
          <p:nvPr/>
        </p:nvGrpSpPr>
        <p:grpSpPr>
          <a:xfrm>
            <a:off x="4710013" y="5092751"/>
            <a:ext cx="726125" cy="726125"/>
            <a:chOff x="4412672" y="3159358"/>
            <a:chExt cx="838703" cy="838703"/>
          </a:xfrm>
        </p:grpSpPr>
        <p:pic>
          <p:nvPicPr>
            <p:cNvPr id="197" name="圖片 196">
              <a:extLst>
                <a:ext uri="{FF2B5EF4-FFF2-40B4-BE49-F238E27FC236}">
                  <a16:creationId xmlns:a16="http://schemas.microsoft.com/office/drawing/2014/main" id="{67DDFEB1-EA42-4617-9493-81590619A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198" name="文字方塊 197">
              <a:extLst>
                <a:ext uri="{FF2B5EF4-FFF2-40B4-BE49-F238E27FC236}">
                  <a16:creationId xmlns:a16="http://schemas.microsoft.com/office/drawing/2014/main" id="{B81067FD-ACFC-42B3-8B5E-32FB75292A7A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cs typeface="+mn-ea"/>
                  <a:sym typeface="+mn-lt"/>
                </a:rPr>
                <a:t>8</a:t>
              </a:r>
              <a:endParaRPr kumimoji="1" lang="zh-TW" altLang="en-US" sz="3200" b="1">
                <a:cs typeface="+mn-ea"/>
                <a:sym typeface="+mn-lt"/>
              </a:endParaRPr>
            </a:p>
          </p:txBody>
        </p:sp>
      </p:grpSp>
      <p:cxnSp>
        <p:nvCxnSpPr>
          <p:cNvPr id="199" name="直線箭頭接點 6">
            <a:extLst>
              <a:ext uri="{FF2B5EF4-FFF2-40B4-BE49-F238E27FC236}">
                <a16:creationId xmlns:a16="http://schemas.microsoft.com/office/drawing/2014/main" id="{109B628A-E5B5-4BE4-A1F9-63D5DE76E479}"/>
              </a:ext>
            </a:extLst>
          </p:cNvPr>
          <p:cNvCxnSpPr>
            <a:cxnSpLocks/>
          </p:cNvCxnSpPr>
          <p:nvPr/>
        </p:nvCxnSpPr>
        <p:spPr>
          <a:xfrm>
            <a:off x="5496517" y="5451839"/>
            <a:ext cx="353020" cy="79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00" name="群組 199">
            <a:extLst>
              <a:ext uri="{FF2B5EF4-FFF2-40B4-BE49-F238E27FC236}">
                <a16:creationId xmlns:a16="http://schemas.microsoft.com/office/drawing/2014/main" id="{D64283D3-2BB4-4CC0-ACED-1CE7CAC53B09}"/>
              </a:ext>
            </a:extLst>
          </p:cNvPr>
          <p:cNvGrpSpPr/>
          <p:nvPr/>
        </p:nvGrpSpPr>
        <p:grpSpPr>
          <a:xfrm>
            <a:off x="5847381" y="5092751"/>
            <a:ext cx="726125" cy="726125"/>
            <a:chOff x="4412672" y="3159358"/>
            <a:chExt cx="838703" cy="838703"/>
          </a:xfrm>
        </p:grpSpPr>
        <p:pic>
          <p:nvPicPr>
            <p:cNvPr id="201" name="圖片 200">
              <a:extLst>
                <a:ext uri="{FF2B5EF4-FFF2-40B4-BE49-F238E27FC236}">
                  <a16:creationId xmlns:a16="http://schemas.microsoft.com/office/drawing/2014/main" id="{43151B35-2D93-4217-A344-4FE038B0C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202" name="文字方塊 201">
              <a:extLst>
                <a:ext uri="{FF2B5EF4-FFF2-40B4-BE49-F238E27FC236}">
                  <a16:creationId xmlns:a16="http://schemas.microsoft.com/office/drawing/2014/main" id="{67785C4F-895C-4CE5-AEB0-A8CC94385DC7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cs typeface="+mn-ea"/>
                  <a:sym typeface="+mn-lt"/>
                </a:rPr>
                <a:t>9</a:t>
              </a:r>
              <a:endParaRPr kumimoji="1" lang="zh-TW" altLang="en-US" sz="3200" b="1">
                <a:cs typeface="+mn-ea"/>
                <a:sym typeface="+mn-lt"/>
              </a:endParaRPr>
            </a:p>
          </p:txBody>
        </p:sp>
      </p:grpSp>
      <p:sp>
        <p:nvSpPr>
          <p:cNvPr id="203" name="矩形 202">
            <a:extLst>
              <a:ext uri="{FF2B5EF4-FFF2-40B4-BE49-F238E27FC236}">
                <a16:creationId xmlns:a16="http://schemas.microsoft.com/office/drawing/2014/main" id="{A1F1B885-863B-4576-8CFB-9EC7285676DD}"/>
              </a:ext>
            </a:extLst>
          </p:cNvPr>
          <p:cNvSpPr/>
          <p:nvPr/>
        </p:nvSpPr>
        <p:spPr>
          <a:xfrm>
            <a:off x="1278115" y="3742955"/>
            <a:ext cx="1565329" cy="467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TW" sz="2000" b="1">
                <a:solidFill>
                  <a:srgbClr val="C00000"/>
                </a:solidFill>
                <a:cs typeface="+mn-ea"/>
                <a:sym typeface="+mn-lt"/>
              </a:rPr>
              <a:t>OR</a:t>
            </a:r>
            <a:endParaRPr kumimoji="1" lang="zh-TW" altLang="en-US" b="1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204" name="矩形 203">
            <a:extLst>
              <a:ext uri="{FF2B5EF4-FFF2-40B4-BE49-F238E27FC236}">
                <a16:creationId xmlns:a16="http://schemas.microsoft.com/office/drawing/2014/main" id="{6FFE8DD7-5DAB-42F5-94E5-2E2CBB25BAF6}"/>
              </a:ext>
            </a:extLst>
          </p:cNvPr>
          <p:cNvSpPr/>
          <p:nvPr/>
        </p:nvSpPr>
        <p:spPr>
          <a:xfrm>
            <a:off x="7211561" y="2505153"/>
            <a:ext cx="4397847" cy="408114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cs typeface="+mn-ea"/>
              <a:sym typeface="+mn-lt"/>
            </a:endParaRPr>
          </a:p>
        </p:txBody>
      </p:sp>
      <p:sp>
        <p:nvSpPr>
          <p:cNvPr id="205" name="圓角矩形 67">
            <a:extLst>
              <a:ext uri="{FF2B5EF4-FFF2-40B4-BE49-F238E27FC236}">
                <a16:creationId xmlns:a16="http://schemas.microsoft.com/office/drawing/2014/main" id="{561BFD42-7016-44C4-A5A4-3C3D7FB78490}"/>
              </a:ext>
            </a:extLst>
          </p:cNvPr>
          <p:cNvSpPr/>
          <p:nvPr/>
        </p:nvSpPr>
        <p:spPr>
          <a:xfrm>
            <a:off x="7628698" y="3272402"/>
            <a:ext cx="3011051" cy="43640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A6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b="1">
                <a:solidFill>
                  <a:schemeClr val="tx1"/>
                </a:solidFill>
                <a:cs typeface="+mn-ea"/>
                <a:sym typeface="+mn-lt"/>
              </a:rPr>
              <a:t>quick OR brown</a:t>
            </a:r>
            <a:endParaRPr kumimoji="1" lang="zh-TW" altLang="en-US" b="1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206" name="圖片 205">
            <a:extLst>
              <a:ext uri="{FF2B5EF4-FFF2-40B4-BE49-F238E27FC236}">
                <a16:creationId xmlns:a16="http://schemas.microsoft.com/office/drawing/2014/main" id="{9724F22C-7589-4F6C-9EA4-A65698723B8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3385" y="3230777"/>
            <a:ext cx="527194" cy="527194"/>
          </a:xfrm>
          <a:prstGeom prst="rect">
            <a:avLst/>
          </a:prstGeom>
        </p:spPr>
      </p:pic>
      <p:pic>
        <p:nvPicPr>
          <p:cNvPr id="207" name="Picture 2">
            <a:extLst>
              <a:ext uri="{FF2B5EF4-FFF2-40B4-BE49-F238E27FC236}">
                <a16:creationId xmlns:a16="http://schemas.microsoft.com/office/drawing/2014/main" id="{A8DEE8E0-942F-4545-8F85-D19B6425F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918" y="2565792"/>
            <a:ext cx="568637" cy="56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Graphic 155">
            <a:extLst>
              <a:ext uri="{FF2B5EF4-FFF2-40B4-BE49-F238E27FC236}">
                <a16:creationId xmlns:a16="http://schemas.microsoft.com/office/drawing/2014/main" id="{8E89CAB6-2520-4DA7-9A6F-6812F0ED9C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03543" y="2825669"/>
            <a:ext cx="1077876" cy="269469"/>
          </a:xfrm>
          <a:prstGeom prst="rect">
            <a:avLst/>
          </a:prstGeom>
        </p:spPr>
      </p:pic>
      <p:pic>
        <p:nvPicPr>
          <p:cNvPr id="209" name="Graphic 156">
            <a:extLst>
              <a:ext uri="{FF2B5EF4-FFF2-40B4-BE49-F238E27FC236}">
                <a16:creationId xmlns:a16="http://schemas.microsoft.com/office/drawing/2014/main" id="{7822D1BE-D9F0-4C6F-99C5-810DB0772D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70852" y="2767688"/>
            <a:ext cx="1271228" cy="325198"/>
          </a:xfrm>
          <a:prstGeom prst="rect">
            <a:avLst/>
          </a:prstGeom>
        </p:spPr>
      </p:pic>
      <p:grpSp>
        <p:nvGrpSpPr>
          <p:cNvPr id="210" name="群組 209">
            <a:extLst>
              <a:ext uri="{FF2B5EF4-FFF2-40B4-BE49-F238E27FC236}">
                <a16:creationId xmlns:a16="http://schemas.microsoft.com/office/drawing/2014/main" id="{0612C3C7-437C-4F35-A2D8-79766836B77C}"/>
              </a:ext>
            </a:extLst>
          </p:cNvPr>
          <p:cNvGrpSpPr/>
          <p:nvPr/>
        </p:nvGrpSpPr>
        <p:grpSpPr>
          <a:xfrm>
            <a:off x="7616554" y="3807866"/>
            <a:ext cx="609548" cy="609548"/>
            <a:chOff x="4412672" y="3159358"/>
            <a:chExt cx="838703" cy="838703"/>
          </a:xfrm>
        </p:grpSpPr>
        <p:pic>
          <p:nvPicPr>
            <p:cNvPr id="211" name="圖片 210">
              <a:extLst>
                <a:ext uri="{FF2B5EF4-FFF2-40B4-BE49-F238E27FC236}">
                  <a16:creationId xmlns:a16="http://schemas.microsoft.com/office/drawing/2014/main" id="{66387A72-F51C-471F-9FAC-4587D9125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212" name="文字方塊 211">
              <a:extLst>
                <a:ext uri="{FF2B5EF4-FFF2-40B4-BE49-F238E27FC236}">
                  <a16:creationId xmlns:a16="http://schemas.microsoft.com/office/drawing/2014/main" id="{C377331F-3FFE-4AC1-A55F-7FF8F7BA7CE7}"/>
                </a:ext>
              </a:extLst>
            </p:cNvPr>
            <p:cNvSpPr txBox="1"/>
            <p:nvPr/>
          </p:nvSpPr>
          <p:spPr>
            <a:xfrm>
              <a:off x="4592920" y="3264725"/>
              <a:ext cx="490094" cy="635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2400" b="1">
                  <a:cs typeface="+mn-ea"/>
                  <a:sym typeface="+mn-lt"/>
                </a:rPr>
                <a:t>2</a:t>
              </a:r>
              <a:endParaRPr kumimoji="1" lang="zh-TW" altLang="en-US" sz="2000" b="1">
                <a:cs typeface="+mn-ea"/>
                <a:sym typeface="+mn-lt"/>
              </a:endParaRPr>
            </a:p>
          </p:txBody>
        </p:sp>
      </p:grpSp>
      <p:grpSp>
        <p:nvGrpSpPr>
          <p:cNvPr id="213" name="群組 212">
            <a:extLst>
              <a:ext uri="{FF2B5EF4-FFF2-40B4-BE49-F238E27FC236}">
                <a16:creationId xmlns:a16="http://schemas.microsoft.com/office/drawing/2014/main" id="{1601CCCE-688E-4C67-98DA-A89ADC965024}"/>
              </a:ext>
            </a:extLst>
          </p:cNvPr>
          <p:cNvGrpSpPr/>
          <p:nvPr/>
        </p:nvGrpSpPr>
        <p:grpSpPr>
          <a:xfrm>
            <a:off x="7616554" y="4490674"/>
            <a:ext cx="609548" cy="609548"/>
            <a:chOff x="4412672" y="3159358"/>
            <a:chExt cx="838703" cy="838703"/>
          </a:xfrm>
        </p:grpSpPr>
        <p:pic>
          <p:nvPicPr>
            <p:cNvPr id="214" name="圖片 213">
              <a:extLst>
                <a:ext uri="{FF2B5EF4-FFF2-40B4-BE49-F238E27FC236}">
                  <a16:creationId xmlns:a16="http://schemas.microsoft.com/office/drawing/2014/main" id="{10C6937B-D5DE-4BA5-8538-74B9C5307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215" name="文字方塊 214">
              <a:extLst>
                <a:ext uri="{FF2B5EF4-FFF2-40B4-BE49-F238E27FC236}">
                  <a16:creationId xmlns:a16="http://schemas.microsoft.com/office/drawing/2014/main" id="{B99A625D-35B4-4962-B418-C8ABD1723396}"/>
                </a:ext>
              </a:extLst>
            </p:cNvPr>
            <p:cNvSpPr txBox="1"/>
            <p:nvPr/>
          </p:nvSpPr>
          <p:spPr>
            <a:xfrm>
              <a:off x="4592920" y="3264725"/>
              <a:ext cx="490094" cy="635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2400" b="1">
                  <a:cs typeface="+mn-ea"/>
                  <a:sym typeface="+mn-lt"/>
                </a:rPr>
                <a:t>4</a:t>
              </a:r>
              <a:endParaRPr kumimoji="1" lang="zh-TW" altLang="en-US" sz="2400" b="1">
                <a:cs typeface="+mn-ea"/>
                <a:sym typeface="+mn-lt"/>
              </a:endParaRPr>
            </a:p>
          </p:txBody>
        </p:sp>
      </p:grpSp>
      <p:grpSp>
        <p:nvGrpSpPr>
          <p:cNvPr id="216" name="群組 215">
            <a:extLst>
              <a:ext uri="{FF2B5EF4-FFF2-40B4-BE49-F238E27FC236}">
                <a16:creationId xmlns:a16="http://schemas.microsoft.com/office/drawing/2014/main" id="{B82DB1EA-873C-4874-A184-D5FFEFC9602A}"/>
              </a:ext>
            </a:extLst>
          </p:cNvPr>
          <p:cNvGrpSpPr/>
          <p:nvPr/>
        </p:nvGrpSpPr>
        <p:grpSpPr>
          <a:xfrm>
            <a:off x="7616554" y="5169160"/>
            <a:ext cx="609548" cy="609548"/>
            <a:chOff x="4412672" y="3159358"/>
            <a:chExt cx="838703" cy="838703"/>
          </a:xfrm>
        </p:grpSpPr>
        <p:pic>
          <p:nvPicPr>
            <p:cNvPr id="217" name="圖片 216">
              <a:extLst>
                <a:ext uri="{FF2B5EF4-FFF2-40B4-BE49-F238E27FC236}">
                  <a16:creationId xmlns:a16="http://schemas.microsoft.com/office/drawing/2014/main" id="{E1A49A37-4AD9-444C-B77B-0A27D15C6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218" name="文字方塊 217">
              <a:extLst>
                <a:ext uri="{FF2B5EF4-FFF2-40B4-BE49-F238E27FC236}">
                  <a16:creationId xmlns:a16="http://schemas.microsoft.com/office/drawing/2014/main" id="{E49F9B16-88C5-4406-B9CB-3916734B9EBC}"/>
                </a:ext>
              </a:extLst>
            </p:cNvPr>
            <p:cNvSpPr txBox="1"/>
            <p:nvPr/>
          </p:nvSpPr>
          <p:spPr>
            <a:xfrm>
              <a:off x="4592920" y="3264725"/>
              <a:ext cx="490094" cy="635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2400" b="1">
                  <a:cs typeface="+mn-ea"/>
                  <a:sym typeface="+mn-lt"/>
                </a:rPr>
                <a:t>6</a:t>
              </a:r>
              <a:endParaRPr kumimoji="1" lang="zh-TW" altLang="en-US" sz="2400" b="1">
                <a:cs typeface="+mn-ea"/>
                <a:sym typeface="+mn-lt"/>
              </a:endParaRPr>
            </a:p>
          </p:txBody>
        </p:sp>
      </p:grpSp>
      <p:grpSp>
        <p:nvGrpSpPr>
          <p:cNvPr id="219" name="群組 218">
            <a:extLst>
              <a:ext uri="{FF2B5EF4-FFF2-40B4-BE49-F238E27FC236}">
                <a16:creationId xmlns:a16="http://schemas.microsoft.com/office/drawing/2014/main" id="{01AB600D-AECE-459A-B97A-142F8A760219}"/>
              </a:ext>
            </a:extLst>
          </p:cNvPr>
          <p:cNvGrpSpPr/>
          <p:nvPr/>
        </p:nvGrpSpPr>
        <p:grpSpPr>
          <a:xfrm>
            <a:off x="8333118" y="3922016"/>
            <a:ext cx="1890454" cy="394497"/>
            <a:chOff x="8387741" y="3976840"/>
            <a:chExt cx="2252007" cy="469946"/>
          </a:xfrm>
        </p:grpSpPr>
        <p:sp>
          <p:nvSpPr>
            <p:cNvPr id="220" name="矩形 219">
              <a:extLst>
                <a:ext uri="{FF2B5EF4-FFF2-40B4-BE49-F238E27FC236}">
                  <a16:creationId xmlns:a16="http://schemas.microsoft.com/office/drawing/2014/main" id="{1136F997-63EB-42E9-B25E-EE5CDB9C7E05}"/>
                </a:ext>
              </a:extLst>
            </p:cNvPr>
            <p:cNvSpPr/>
            <p:nvPr/>
          </p:nvSpPr>
          <p:spPr>
            <a:xfrm>
              <a:off x="8387742" y="3976840"/>
              <a:ext cx="1245366" cy="9307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cs typeface="+mn-ea"/>
                <a:sym typeface="+mn-lt"/>
              </a:endParaRPr>
            </a:p>
          </p:txBody>
        </p:sp>
        <p:sp>
          <p:nvSpPr>
            <p:cNvPr id="221" name="矩形 220">
              <a:extLst>
                <a:ext uri="{FF2B5EF4-FFF2-40B4-BE49-F238E27FC236}">
                  <a16:creationId xmlns:a16="http://schemas.microsoft.com/office/drawing/2014/main" id="{3CAA7759-FCB1-4E41-920E-4992260816EC}"/>
                </a:ext>
              </a:extLst>
            </p:cNvPr>
            <p:cNvSpPr/>
            <p:nvPr/>
          </p:nvSpPr>
          <p:spPr>
            <a:xfrm>
              <a:off x="8387741" y="4169834"/>
              <a:ext cx="2252007" cy="9307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cs typeface="+mn-ea"/>
                <a:sym typeface="+mn-lt"/>
              </a:endParaRPr>
            </a:p>
          </p:txBody>
        </p:sp>
        <p:sp>
          <p:nvSpPr>
            <p:cNvPr id="222" name="矩形 221">
              <a:extLst>
                <a:ext uri="{FF2B5EF4-FFF2-40B4-BE49-F238E27FC236}">
                  <a16:creationId xmlns:a16="http://schemas.microsoft.com/office/drawing/2014/main" id="{BF2CC254-CC5C-4F27-9D6C-D776789890C1}"/>
                </a:ext>
              </a:extLst>
            </p:cNvPr>
            <p:cNvSpPr/>
            <p:nvPr/>
          </p:nvSpPr>
          <p:spPr>
            <a:xfrm>
              <a:off x="8387741" y="4355530"/>
              <a:ext cx="1723821" cy="9125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cs typeface="+mn-ea"/>
                <a:sym typeface="+mn-lt"/>
              </a:endParaRPr>
            </a:p>
          </p:txBody>
        </p:sp>
      </p:grpSp>
      <p:grpSp>
        <p:nvGrpSpPr>
          <p:cNvPr id="231" name="群組 230">
            <a:extLst>
              <a:ext uri="{FF2B5EF4-FFF2-40B4-BE49-F238E27FC236}">
                <a16:creationId xmlns:a16="http://schemas.microsoft.com/office/drawing/2014/main" id="{E0A6936B-AA5F-4DBA-ABED-FE7A85878454}"/>
              </a:ext>
            </a:extLst>
          </p:cNvPr>
          <p:cNvGrpSpPr/>
          <p:nvPr/>
        </p:nvGrpSpPr>
        <p:grpSpPr>
          <a:xfrm>
            <a:off x="7616554" y="5862511"/>
            <a:ext cx="609548" cy="609548"/>
            <a:chOff x="4412672" y="3159358"/>
            <a:chExt cx="838703" cy="838703"/>
          </a:xfrm>
        </p:grpSpPr>
        <p:pic>
          <p:nvPicPr>
            <p:cNvPr id="232" name="圖片 231">
              <a:extLst>
                <a:ext uri="{FF2B5EF4-FFF2-40B4-BE49-F238E27FC236}">
                  <a16:creationId xmlns:a16="http://schemas.microsoft.com/office/drawing/2014/main" id="{FC1E6CFB-C1D9-4D99-B8CE-AF3223BF6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233" name="文字方塊 232">
              <a:extLst>
                <a:ext uri="{FF2B5EF4-FFF2-40B4-BE49-F238E27FC236}">
                  <a16:creationId xmlns:a16="http://schemas.microsoft.com/office/drawing/2014/main" id="{95C088BE-46D5-4B8C-B773-7FE724CD02D0}"/>
                </a:ext>
              </a:extLst>
            </p:cNvPr>
            <p:cNvSpPr txBox="1"/>
            <p:nvPr/>
          </p:nvSpPr>
          <p:spPr>
            <a:xfrm>
              <a:off x="4592920" y="3264725"/>
              <a:ext cx="490094" cy="635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2400" b="1">
                  <a:cs typeface="+mn-ea"/>
                  <a:sym typeface="+mn-lt"/>
                </a:rPr>
                <a:t>1</a:t>
              </a:r>
              <a:endParaRPr kumimoji="1" lang="zh-TW" altLang="en-US" sz="2400" b="1">
                <a:cs typeface="+mn-ea"/>
                <a:sym typeface="+mn-lt"/>
              </a:endParaRPr>
            </a:p>
          </p:txBody>
        </p:sp>
      </p:grpSp>
      <p:grpSp>
        <p:nvGrpSpPr>
          <p:cNvPr id="234" name="群組 233">
            <a:extLst>
              <a:ext uri="{FF2B5EF4-FFF2-40B4-BE49-F238E27FC236}">
                <a16:creationId xmlns:a16="http://schemas.microsoft.com/office/drawing/2014/main" id="{6533A8D1-D554-4D11-80C5-B67260C01396}"/>
              </a:ext>
            </a:extLst>
          </p:cNvPr>
          <p:cNvGrpSpPr/>
          <p:nvPr/>
        </p:nvGrpSpPr>
        <p:grpSpPr>
          <a:xfrm>
            <a:off x="8333118" y="4598199"/>
            <a:ext cx="1890454" cy="394497"/>
            <a:chOff x="8387741" y="3976840"/>
            <a:chExt cx="2252007" cy="469946"/>
          </a:xfrm>
        </p:grpSpPr>
        <p:sp>
          <p:nvSpPr>
            <p:cNvPr id="235" name="矩形 234">
              <a:extLst>
                <a:ext uri="{FF2B5EF4-FFF2-40B4-BE49-F238E27FC236}">
                  <a16:creationId xmlns:a16="http://schemas.microsoft.com/office/drawing/2014/main" id="{0ADE068C-0EC9-4429-A772-92F83A879931}"/>
                </a:ext>
              </a:extLst>
            </p:cNvPr>
            <p:cNvSpPr/>
            <p:nvPr/>
          </p:nvSpPr>
          <p:spPr>
            <a:xfrm>
              <a:off x="8387742" y="3976840"/>
              <a:ext cx="1245366" cy="9307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cs typeface="+mn-ea"/>
                <a:sym typeface="+mn-lt"/>
              </a:endParaRPr>
            </a:p>
          </p:txBody>
        </p:sp>
        <p:sp>
          <p:nvSpPr>
            <p:cNvPr id="236" name="矩形 235">
              <a:extLst>
                <a:ext uri="{FF2B5EF4-FFF2-40B4-BE49-F238E27FC236}">
                  <a16:creationId xmlns:a16="http://schemas.microsoft.com/office/drawing/2014/main" id="{C15AD428-95F4-4498-85E1-4CC5896A7829}"/>
                </a:ext>
              </a:extLst>
            </p:cNvPr>
            <p:cNvSpPr/>
            <p:nvPr/>
          </p:nvSpPr>
          <p:spPr>
            <a:xfrm>
              <a:off x="8387741" y="4169834"/>
              <a:ext cx="2252007" cy="9307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cs typeface="+mn-ea"/>
                <a:sym typeface="+mn-lt"/>
              </a:endParaRPr>
            </a:p>
          </p:txBody>
        </p:sp>
        <p:sp>
          <p:nvSpPr>
            <p:cNvPr id="237" name="矩形 236">
              <a:extLst>
                <a:ext uri="{FF2B5EF4-FFF2-40B4-BE49-F238E27FC236}">
                  <a16:creationId xmlns:a16="http://schemas.microsoft.com/office/drawing/2014/main" id="{7D9B7978-21CF-40B0-B598-FAF4A0C52C11}"/>
                </a:ext>
              </a:extLst>
            </p:cNvPr>
            <p:cNvSpPr/>
            <p:nvPr/>
          </p:nvSpPr>
          <p:spPr>
            <a:xfrm>
              <a:off x="8387741" y="4355530"/>
              <a:ext cx="1723821" cy="9125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cs typeface="+mn-ea"/>
                <a:sym typeface="+mn-lt"/>
              </a:endParaRPr>
            </a:p>
          </p:txBody>
        </p:sp>
      </p:grpSp>
      <p:grpSp>
        <p:nvGrpSpPr>
          <p:cNvPr id="238" name="群組 237">
            <a:extLst>
              <a:ext uri="{FF2B5EF4-FFF2-40B4-BE49-F238E27FC236}">
                <a16:creationId xmlns:a16="http://schemas.microsoft.com/office/drawing/2014/main" id="{726E7259-A374-4831-ABF2-38BB2A70E8F8}"/>
              </a:ext>
            </a:extLst>
          </p:cNvPr>
          <p:cNvGrpSpPr/>
          <p:nvPr/>
        </p:nvGrpSpPr>
        <p:grpSpPr>
          <a:xfrm>
            <a:off x="8333118" y="5276640"/>
            <a:ext cx="1890454" cy="394497"/>
            <a:chOff x="8387741" y="3976840"/>
            <a:chExt cx="2252007" cy="469946"/>
          </a:xfrm>
        </p:grpSpPr>
        <p:sp>
          <p:nvSpPr>
            <p:cNvPr id="239" name="矩形 238">
              <a:extLst>
                <a:ext uri="{FF2B5EF4-FFF2-40B4-BE49-F238E27FC236}">
                  <a16:creationId xmlns:a16="http://schemas.microsoft.com/office/drawing/2014/main" id="{9747E65C-177F-4C03-A4B3-BFA016033824}"/>
                </a:ext>
              </a:extLst>
            </p:cNvPr>
            <p:cNvSpPr/>
            <p:nvPr/>
          </p:nvSpPr>
          <p:spPr>
            <a:xfrm>
              <a:off x="8387742" y="3976840"/>
              <a:ext cx="1245366" cy="9307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cs typeface="+mn-ea"/>
                <a:sym typeface="+mn-lt"/>
              </a:endParaRPr>
            </a:p>
          </p:txBody>
        </p:sp>
        <p:sp>
          <p:nvSpPr>
            <p:cNvPr id="240" name="矩形 239">
              <a:extLst>
                <a:ext uri="{FF2B5EF4-FFF2-40B4-BE49-F238E27FC236}">
                  <a16:creationId xmlns:a16="http://schemas.microsoft.com/office/drawing/2014/main" id="{0B7D14D6-2FCB-4055-B8D9-A73FD9384A28}"/>
                </a:ext>
              </a:extLst>
            </p:cNvPr>
            <p:cNvSpPr/>
            <p:nvPr/>
          </p:nvSpPr>
          <p:spPr>
            <a:xfrm>
              <a:off x="8387741" y="4169834"/>
              <a:ext cx="2252007" cy="9307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cs typeface="+mn-ea"/>
                <a:sym typeface="+mn-lt"/>
              </a:endParaRPr>
            </a:p>
          </p:txBody>
        </p:sp>
        <p:sp>
          <p:nvSpPr>
            <p:cNvPr id="241" name="矩形 240">
              <a:extLst>
                <a:ext uri="{FF2B5EF4-FFF2-40B4-BE49-F238E27FC236}">
                  <a16:creationId xmlns:a16="http://schemas.microsoft.com/office/drawing/2014/main" id="{DC8F8950-055D-4EB4-A576-4355E827D019}"/>
                </a:ext>
              </a:extLst>
            </p:cNvPr>
            <p:cNvSpPr/>
            <p:nvPr/>
          </p:nvSpPr>
          <p:spPr>
            <a:xfrm>
              <a:off x="8387741" y="4355530"/>
              <a:ext cx="1723821" cy="9125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cs typeface="+mn-ea"/>
                <a:sym typeface="+mn-lt"/>
              </a:endParaRPr>
            </a:p>
          </p:txBody>
        </p:sp>
      </p:grpSp>
      <p:grpSp>
        <p:nvGrpSpPr>
          <p:cNvPr id="242" name="群組 241">
            <a:extLst>
              <a:ext uri="{FF2B5EF4-FFF2-40B4-BE49-F238E27FC236}">
                <a16:creationId xmlns:a16="http://schemas.microsoft.com/office/drawing/2014/main" id="{20A510A4-C7F9-482F-A40D-337092B0E19F}"/>
              </a:ext>
            </a:extLst>
          </p:cNvPr>
          <p:cNvGrpSpPr/>
          <p:nvPr/>
        </p:nvGrpSpPr>
        <p:grpSpPr>
          <a:xfrm>
            <a:off x="8333118" y="5971030"/>
            <a:ext cx="1890454" cy="394497"/>
            <a:chOff x="8387741" y="3976840"/>
            <a:chExt cx="2252007" cy="469946"/>
          </a:xfrm>
        </p:grpSpPr>
        <p:sp>
          <p:nvSpPr>
            <p:cNvPr id="243" name="矩形 242">
              <a:extLst>
                <a:ext uri="{FF2B5EF4-FFF2-40B4-BE49-F238E27FC236}">
                  <a16:creationId xmlns:a16="http://schemas.microsoft.com/office/drawing/2014/main" id="{800E1664-1EFA-418C-9F9B-8E1E8F225EEE}"/>
                </a:ext>
              </a:extLst>
            </p:cNvPr>
            <p:cNvSpPr/>
            <p:nvPr/>
          </p:nvSpPr>
          <p:spPr>
            <a:xfrm>
              <a:off x="8387742" y="3976840"/>
              <a:ext cx="1245366" cy="9307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cs typeface="+mn-ea"/>
                <a:sym typeface="+mn-lt"/>
              </a:endParaRPr>
            </a:p>
          </p:txBody>
        </p:sp>
        <p:sp>
          <p:nvSpPr>
            <p:cNvPr id="244" name="矩形 243">
              <a:extLst>
                <a:ext uri="{FF2B5EF4-FFF2-40B4-BE49-F238E27FC236}">
                  <a16:creationId xmlns:a16="http://schemas.microsoft.com/office/drawing/2014/main" id="{714666E7-8F97-41A4-9952-6520B804A5CC}"/>
                </a:ext>
              </a:extLst>
            </p:cNvPr>
            <p:cNvSpPr/>
            <p:nvPr/>
          </p:nvSpPr>
          <p:spPr>
            <a:xfrm>
              <a:off x="8387741" y="4169834"/>
              <a:ext cx="2252007" cy="9307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cs typeface="+mn-ea"/>
                <a:sym typeface="+mn-lt"/>
              </a:endParaRPr>
            </a:p>
          </p:txBody>
        </p:sp>
        <p:sp>
          <p:nvSpPr>
            <p:cNvPr id="245" name="矩形 244">
              <a:extLst>
                <a:ext uri="{FF2B5EF4-FFF2-40B4-BE49-F238E27FC236}">
                  <a16:creationId xmlns:a16="http://schemas.microsoft.com/office/drawing/2014/main" id="{218854BD-AE9E-4B1A-8833-4F188E21573D}"/>
                </a:ext>
              </a:extLst>
            </p:cNvPr>
            <p:cNvSpPr/>
            <p:nvPr/>
          </p:nvSpPr>
          <p:spPr>
            <a:xfrm>
              <a:off x="8387741" y="4355530"/>
              <a:ext cx="1723821" cy="9125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cs typeface="+mn-ea"/>
                <a:sym typeface="+mn-lt"/>
              </a:endParaRPr>
            </a:p>
          </p:txBody>
        </p:sp>
      </p:grpSp>
      <p:sp>
        <p:nvSpPr>
          <p:cNvPr id="87" name="Shape 297">
            <a:extLst>
              <a:ext uri="{FF2B5EF4-FFF2-40B4-BE49-F238E27FC236}">
                <a16:creationId xmlns:a16="http://schemas.microsoft.com/office/drawing/2014/main" id="{41490CF9-D7C3-C043-8341-828B159C86E2}"/>
              </a:ext>
            </a:extLst>
          </p:cNvPr>
          <p:cNvSpPr txBox="1"/>
          <p:nvPr/>
        </p:nvSpPr>
        <p:spPr>
          <a:xfrm>
            <a:off x="5912693" y="1612681"/>
            <a:ext cx="1460563" cy="52728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25000"/>
              <a:buFont typeface="Arial"/>
              <a:buNone/>
            </a:pPr>
            <a:r>
              <a:rPr lang="zh-TW" altLang="en-US" sz="2000" b="1">
                <a:cs typeface="+mn-ea"/>
                <a:sym typeface="+mn-lt"/>
              </a:rPr>
              <a:t>搜尋模組</a:t>
            </a:r>
            <a:endParaRPr lang="en-US" altLang="zh-TW" sz="2000" b="1">
              <a:cs typeface="+mn-ea"/>
              <a:sym typeface="+mn-lt"/>
            </a:endParaRPr>
          </a:p>
          <a:p>
            <a:pPr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25000"/>
              <a:buFont typeface="Arial"/>
              <a:buNone/>
            </a:pPr>
            <a:r>
              <a:rPr lang="en" altLang="zh-TW" sz="1400" b="1">
                <a:cs typeface="+mn-ea"/>
                <a:sym typeface="+mn-lt"/>
              </a:rPr>
              <a:t>Search</a:t>
            </a:r>
            <a:r>
              <a:rPr lang="zh-Hant" altLang="en-US" sz="1400" b="1">
                <a:cs typeface="+mn-ea"/>
                <a:sym typeface="+mn-lt"/>
              </a:rPr>
              <a:t> </a:t>
            </a:r>
            <a:r>
              <a:rPr lang="en" altLang="zh-TW" sz="1400" b="1">
                <a:cs typeface="+mn-ea"/>
                <a:sym typeface="+mn-lt"/>
              </a:rPr>
              <a:t>Module</a:t>
            </a:r>
          </a:p>
        </p:txBody>
      </p:sp>
      <p:pic>
        <p:nvPicPr>
          <p:cNvPr id="88" name="圖片 14">
            <a:extLst>
              <a:ext uri="{FF2B5EF4-FFF2-40B4-BE49-F238E27FC236}">
                <a16:creationId xmlns:a16="http://schemas.microsoft.com/office/drawing/2014/main" id="{C8EFE445-8B4A-F642-9EB8-76440A0787A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0000" y1="48444" x2="20000" y2="48444"/>
                        <a14:foregroundMark x1="28444" y1="68000" x2="28444" y2="68000"/>
                        <a14:foregroundMark x1="32444" y1="94222" x2="32444" y2="94222"/>
                        <a14:foregroundMark x1="76889" y1="81778" x2="76889" y2="8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3257" y="1584638"/>
            <a:ext cx="584360" cy="58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8989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7F07C0D-7D32-4C6F-A165-F831E539B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Hant" altLang="en-US" sz="45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搜尋檔案</a:t>
            </a:r>
            <a:endParaRPr lang="zh-TW" altLang="en-US" sz="450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9E79903-888E-4AFE-9123-70E241501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73033"/>
            <a:ext cx="9946105" cy="707886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Clr>
                <a:srgbClr val="00B050"/>
              </a:buClr>
              <a:buSzPct val="80000"/>
              <a:buNone/>
            </a:pPr>
            <a:r>
              <a:rPr lang="en-US" altLang="zh-TW">
                <a:latin typeface="+mn-lt"/>
                <a:cs typeface="+mn-ea"/>
                <a:sym typeface="+mn-lt"/>
              </a:rPr>
              <a:t>TF-IDF </a:t>
            </a:r>
            <a:r>
              <a:rPr lang="zh-TW" altLang="en-US">
                <a:latin typeface="+mn-lt"/>
                <a:cs typeface="+mn-ea"/>
                <a:sym typeface="+mn-lt"/>
              </a:rPr>
              <a:t>是一種統計方法，在詞頻基礎上對</a:t>
            </a:r>
            <a:r>
              <a:rPr lang="zh-TW" altLang="en-US">
                <a:solidFill>
                  <a:srgbClr val="0070C0"/>
                </a:solidFill>
                <a:latin typeface="+mn-lt"/>
                <a:cs typeface="+mn-ea"/>
                <a:sym typeface="+mn-lt"/>
              </a:rPr>
              <a:t>字詞</a:t>
            </a:r>
            <a:r>
              <a:rPr lang="zh-TW" altLang="en-US">
                <a:latin typeface="+mn-lt"/>
                <a:cs typeface="+mn-ea"/>
                <a:sym typeface="+mn-lt"/>
              </a:rPr>
              <a:t>分配一「重要性」權重，用來評估該字詞的</a:t>
            </a:r>
            <a:r>
              <a:rPr lang="zh-TW" altLang="en-US">
                <a:solidFill>
                  <a:srgbClr val="0070C0"/>
                </a:solidFill>
                <a:latin typeface="+mn-lt"/>
                <a:cs typeface="+mn-ea"/>
                <a:sym typeface="+mn-lt"/>
              </a:rPr>
              <a:t>重要程度</a:t>
            </a:r>
            <a:r>
              <a:rPr lang="zh-TW" altLang="en-US">
                <a:latin typeface="+mn-lt"/>
                <a:cs typeface="+mn-ea"/>
                <a:sym typeface="+mn-lt"/>
              </a:rPr>
              <a:t>。</a:t>
            </a: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044F69D5-649E-4260-851B-0C9B7C9FCDC7}"/>
              </a:ext>
            </a:extLst>
          </p:cNvPr>
          <p:cNvSpPr/>
          <p:nvPr/>
        </p:nvSpPr>
        <p:spPr>
          <a:xfrm>
            <a:off x="313283" y="1436046"/>
            <a:ext cx="7892717" cy="85940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0"/>
          </a:gradFill>
          <a:ln w="254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altLang="zh-TW" sz="20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5" name="Right Arrow 22">
            <a:extLst>
              <a:ext uri="{FF2B5EF4-FFF2-40B4-BE49-F238E27FC236}">
                <a16:creationId xmlns:a16="http://schemas.microsoft.com/office/drawing/2014/main" id="{81B19C7B-2187-4868-AD13-493F0E87E3F0}"/>
              </a:ext>
            </a:extLst>
          </p:cNvPr>
          <p:cNvSpPr/>
          <p:nvPr/>
        </p:nvSpPr>
        <p:spPr>
          <a:xfrm>
            <a:off x="2960449" y="1662929"/>
            <a:ext cx="524493" cy="38956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6CCF492-C79E-4CB2-B014-53A256686386}"/>
              </a:ext>
            </a:extLst>
          </p:cNvPr>
          <p:cNvSpPr/>
          <p:nvPr/>
        </p:nvSpPr>
        <p:spPr>
          <a:xfrm>
            <a:off x="3498590" y="1526805"/>
            <a:ext cx="1151320" cy="658484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Boolean Search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AF973B2-F57C-47BA-B78C-9BD308D9B33B}"/>
              </a:ext>
            </a:extLst>
          </p:cNvPr>
          <p:cNvSpPr/>
          <p:nvPr/>
        </p:nvSpPr>
        <p:spPr>
          <a:xfrm>
            <a:off x="4742321" y="1526805"/>
            <a:ext cx="1151320" cy="658484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accent2"/>
              </a:gs>
            </a:gsLst>
            <a:lin ang="5400000" scaled="0"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Relevance</a:t>
            </a:r>
          </a:p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(TF-IDF)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67565A9-E950-457C-84B3-D5F45D09F013}"/>
              </a:ext>
            </a:extLst>
          </p:cNvPr>
          <p:cNvSpPr/>
          <p:nvPr/>
        </p:nvSpPr>
        <p:spPr>
          <a:xfrm>
            <a:off x="701019" y="1526805"/>
            <a:ext cx="1151320" cy="658484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Parser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CC8BC73-651F-413F-9C3D-4971CD92C387}"/>
              </a:ext>
            </a:extLst>
          </p:cNvPr>
          <p:cNvSpPr/>
          <p:nvPr/>
        </p:nvSpPr>
        <p:spPr>
          <a:xfrm>
            <a:off x="1937950" y="1526805"/>
            <a:ext cx="1151320" cy="658484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Analyzer</a:t>
            </a:r>
          </a:p>
        </p:txBody>
      </p:sp>
      <p:sp>
        <p:nvSpPr>
          <p:cNvPr id="13" name="箭號: 五邊形 12">
            <a:extLst>
              <a:ext uri="{FF2B5EF4-FFF2-40B4-BE49-F238E27FC236}">
                <a16:creationId xmlns:a16="http://schemas.microsoft.com/office/drawing/2014/main" id="{E3DCD9CC-2730-44B0-91D0-748BA0BF3768}"/>
              </a:ext>
            </a:extLst>
          </p:cNvPr>
          <p:cNvSpPr/>
          <p:nvPr/>
        </p:nvSpPr>
        <p:spPr>
          <a:xfrm>
            <a:off x="0" y="3077470"/>
            <a:ext cx="8055429" cy="682889"/>
          </a:xfrm>
          <a:prstGeom prst="homePlate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0"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lang="en-US" altLang="zh-Hant" sz="2400">
                <a:solidFill>
                  <a:schemeClr val="bg1"/>
                </a:solidFill>
                <a:cs typeface="+mn-ea"/>
                <a:sym typeface="+mn-lt"/>
              </a:rPr>
              <a:t>Q. </a:t>
            </a:r>
            <a:r>
              <a:rPr lang="zh-TW" altLang="en-US" sz="2400">
                <a:solidFill>
                  <a:schemeClr val="bg1"/>
                </a:solidFill>
                <a:cs typeface="+mn-ea"/>
                <a:sym typeface="+mn-lt"/>
              </a:rPr>
              <a:t>如何用 </a:t>
            </a:r>
            <a:r>
              <a:rPr lang="en-US" altLang="zh-Hant" sz="2400">
                <a:solidFill>
                  <a:schemeClr val="bg1"/>
                </a:solidFill>
                <a:cs typeface="+mn-ea"/>
                <a:sym typeface="+mn-lt"/>
              </a:rPr>
              <a:t>TF-IDF </a:t>
            </a:r>
            <a:r>
              <a:rPr lang="zh-TW" altLang="en-US" sz="2400">
                <a:solidFill>
                  <a:schemeClr val="bg1"/>
                </a:solidFill>
                <a:cs typeface="+mn-ea"/>
                <a:sym typeface="+mn-lt"/>
              </a:rPr>
              <a:t>依高關聯性呈現搜尋結果？</a:t>
            </a:r>
          </a:p>
        </p:txBody>
      </p:sp>
      <p:sp>
        <p:nvSpPr>
          <p:cNvPr id="14" name="圓角矩形 67">
            <a:extLst>
              <a:ext uri="{FF2B5EF4-FFF2-40B4-BE49-F238E27FC236}">
                <a16:creationId xmlns:a16="http://schemas.microsoft.com/office/drawing/2014/main" id="{736F4EB8-2023-47C7-B218-714B8981CE4D}"/>
              </a:ext>
            </a:extLst>
          </p:cNvPr>
          <p:cNvSpPr/>
          <p:nvPr/>
        </p:nvSpPr>
        <p:spPr>
          <a:xfrm>
            <a:off x="976271" y="3930065"/>
            <a:ext cx="3011051" cy="43640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A6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sz="1800" b="1">
                <a:solidFill>
                  <a:schemeClr val="tx1"/>
                </a:solidFill>
                <a:cs typeface="+mn-ea"/>
                <a:sym typeface="+mn-lt"/>
              </a:rPr>
              <a:t>QNAP OR CES</a:t>
            </a:r>
            <a:r>
              <a:rPr kumimoji="1" lang="zh-Hant" altLang="en-US" sz="1800" b="1">
                <a:solidFill>
                  <a:schemeClr val="tx1"/>
                </a:solidFill>
                <a:cs typeface="+mn-ea"/>
                <a:sym typeface="+mn-lt"/>
              </a:rPr>
              <a:t> </a:t>
            </a:r>
            <a:r>
              <a:rPr kumimoji="1" lang="en-US" altLang="zh-TW" sz="1800" b="1">
                <a:solidFill>
                  <a:schemeClr val="tx1"/>
                </a:solidFill>
                <a:cs typeface="+mn-ea"/>
                <a:sym typeface="+mn-lt"/>
              </a:rPr>
              <a:t> </a:t>
            </a:r>
            <a:endParaRPr kumimoji="1" lang="zh-TW" altLang="en-US" sz="1800" b="1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3BE5EA2B-0163-43E6-B6A5-41C569920F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0958" y="3888440"/>
            <a:ext cx="527194" cy="527194"/>
          </a:xfrm>
          <a:prstGeom prst="rect">
            <a:avLst/>
          </a:prstGeom>
        </p:spPr>
      </p:pic>
      <p:sp>
        <p:nvSpPr>
          <p:cNvPr id="57" name="圓角矩形 11">
            <a:extLst>
              <a:ext uri="{FF2B5EF4-FFF2-40B4-BE49-F238E27FC236}">
                <a16:creationId xmlns:a16="http://schemas.microsoft.com/office/drawing/2014/main" id="{B8E48EF5-3F64-425B-AA7A-AB8A9FBC3F9E}"/>
              </a:ext>
            </a:extLst>
          </p:cNvPr>
          <p:cNvSpPr/>
          <p:nvPr/>
        </p:nvSpPr>
        <p:spPr>
          <a:xfrm>
            <a:off x="4834790" y="3930614"/>
            <a:ext cx="1906160" cy="24248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b="1">
                <a:solidFill>
                  <a:schemeClr val="tx1"/>
                </a:solidFill>
                <a:cs typeface="+mn-ea"/>
                <a:sym typeface="+mn-lt"/>
              </a:rPr>
              <a:t>..……….... ……CES ………</a:t>
            </a:r>
          </a:p>
          <a:p>
            <a:endParaRPr kumimoji="1" lang="en-US" altLang="zh-TW" b="1">
              <a:solidFill>
                <a:schemeClr val="tx1"/>
              </a:solidFill>
              <a:cs typeface="+mn-ea"/>
              <a:sym typeface="+mn-lt"/>
            </a:endParaRPr>
          </a:p>
          <a:p>
            <a:r>
              <a:rPr kumimoji="1" lang="en-US" altLang="zh-TW" b="1">
                <a:solidFill>
                  <a:schemeClr val="tx1"/>
                </a:solidFill>
                <a:cs typeface="+mn-ea"/>
                <a:sym typeface="+mn-lt"/>
              </a:rPr>
              <a:t>CES……………QNAP CES……  </a:t>
            </a:r>
          </a:p>
          <a:p>
            <a:r>
              <a:rPr kumimoji="1" lang="en-US" altLang="zh-TW" b="1">
                <a:solidFill>
                  <a:schemeClr val="tx1"/>
                </a:solidFill>
                <a:cs typeface="+mn-ea"/>
                <a:sym typeface="+mn-lt"/>
              </a:rPr>
              <a:t>………………</a:t>
            </a:r>
          </a:p>
        </p:txBody>
      </p:sp>
      <p:sp>
        <p:nvSpPr>
          <p:cNvPr id="58" name="圓角矩形 12">
            <a:extLst>
              <a:ext uri="{FF2B5EF4-FFF2-40B4-BE49-F238E27FC236}">
                <a16:creationId xmlns:a16="http://schemas.microsoft.com/office/drawing/2014/main" id="{2BFD4A31-6F8A-496C-BE49-08DE48152BDD}"/>
              </a:ext>
            </a:extLst>
          </p:cNvPr>
          <p:cNvSpPr/>
          <p:nvPr/>
        </p:nvSpPr>
        <p:spPr>
          <a:xfrm>
            <a:off x="7212834" y="3930614"/>
            <a:ext cx="1906160" cy="24248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b="1">
                <a:solidFill>
                  <a:schemeClr val="tx1"/>
                </a:solidFill>
                <a:cs typeface="+mn-ea"/>
                <a:sym typeface="+mn-lt"/>
              </a:rPr>
              <a:t>QNAP…………………QNAP………QNAP……………………….QNAP…QNAP………QNAP…………..</a:t>
            </a:r>
          </a:p>
        </p:txBody>
      </p:sp>
      <p:sp>
        <p:nvSpPr>
          <p:cNvPr id="59" name="圓角矩形 13">
            <a:extLst>
              <a:ext uri="{FF2B5EF4-FFF2-40B4-BE49-F238E27FC236}">
                <a16:creationId xmlns:a16="http://schemas.microsoft.com/office/drawing/2014/main" id="{29A395B7-31B4-4A03-AECF-33F8BC68210D}"/>
              </a:ext>
            </a:extLst>
          </p:cNvPr>
          <p:cNvSpPr/>
          <p:nvPr/>
        </p:nvSpPr>
        <p:spPr>
          <a:xfrm>
            <a:off x="9668424" y="3930614"/>
            <a:ext cx="1906160" cy="24248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b="1">
                <a:solidFill>
                  <a:schemeClr val="tx1"/>
                </a:solidFill>
                <a:cs typeface="+mn-ea"/>
                <a:sym typeface="+mn-lt"/>
              </a:rPr>
              <a:t>………………..</a:t>
            </a:r>
            <a:r>
              <a:rPr kumimoji="1" lang="zh-Hant" altLang="en-US" b="1">
                <a:solidFill>
                  <a:schemeClr val="tx1"/>
                </a:solidFill>
                <a:cs typeface="+mn-ea"/>
                <a:sym typeface="+mn-lt"/>
              </a:rPr>
              <a:t> </a:t>
            </a:r>
            <a:r>
              <a:rPr kumimoji="1" lang="en-US" altLang="zh-TW" b="1">
                <a:solidFill>
                  <a:schemeClr val="tx1"/>
                </a:solidFill>
                <a:cs typeface="+mn-ea"/>
                <a:sym typeface="+mn-lt"/>
              </a:rPr>
              <a:t>QNAP………………QNAP…………</a:t>
            </a:r>
          </a:p>
          <a:p>
            <a:endParaRPr kumimoji="1" lang="en-US" altLang="zh-TW" b="1">
              <a:solidFill>
                <a:schemeClr val="tx1"/>
              </a:solidFill>
              <a:cs typeface="+mn-ea"/>
              <a:sym typeface="+mn-lt"/>
            </a:endParaRPr>
          </a:p>
          <a:p>
            <a:r>
              <a:rPr kumimoji="1" lang="en-US" altLang="zh-TW" b="1">
                <a:solidFill>
                  <a:schemeClr val="tx1"/>
                </a:solidFill>
                <a:cs typeface="+mn-ea"/>
                <a:sym typeface="+mn-lt"/>
              </a:rPr>
              <a:t>CES……………………CES………</a:t>
            </a:r>
          </a:p>
          <a:p>
            <a:r>
              <a:rPr kumimoji="1" lang="zh-Hant" altLang="en-US" b="1">
                <a:solidFill>
                  <a:schemeClr val="tx1"/>
                </a:solidFill>
                <a:cs typeface="+mn-ea"/>
                <a:sym typeface="+mn-lt"/>
              </a:rPr>
              <a:t> </a:t>
            </a:r>
            <a:r>
              <a:rPr kumimoji="1" lang="en-US" altLang="zh-TW" b="1">
                <a:solidFill>
                  <a:schemeClr val="tx1"/>
                </a:solidFill>
                <a:cs typeface="+mn-ea"/>
                <a:sym typeface="+mn-lt"/>
              </a:rPr>
              <a:t> </a:t>
            </a:r>
            <a:endParaRPr kumimoji="1" lang="zh-TW" altLang="en-US" b="1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id="{7ABD8BDA-054D-402B-A734-B8200E035983}"/>
              </a:ext>
            </a:extLst>
          </p:cNvPr>
          <p:cNvSpPr/>
          <p:nvPr/>
        </p:nvSpPr>
        <p:spPr>
          <a:xfrm>
            <a:off x="4466227" y="5684510"/>
            <a:ext cx="703653" cy="703653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2540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>
                <a:solidFill>
                  <a:srgbClr val="0070C0"/>
                </a:solidFill>
                <a:cs typeface="+mn-ea"/>
                <a:sym typeface="+mn-lt"/>
              </a:rPr>
              <a:t>A</a:t>
            </a:r>
            <a:endParaRPr lang="zh-TW" altLang="en-US" sz="2800" b="1">
              <a:solidFill>
                <a:srgbClr val="0070C0"/>
              </a:solidFill>
              <a:cs typeface="+mn-ea"/>
              <a:sym typeface="+mn-lt"/>
            </a:endParaRPr>
          </a:p>
        </p:txBody>
      </p:sp>
      <p:sp>
        <p:nvSpPr>
          <p:cNvPr id="64" name="橢圓 63">
            <a:extLst>
              <a:ext uri="{FF2B5EF4-FFF2-40B4-BE49-F238E27FC236}">
                <a16:creationId xmlns:a16="http://schemas.microsoft.com/office/drawing/2014/main" id="{A79BEF96-5A07-4065-B9D8-27774B827BDE}"/>
              </a:ext>
            </a:extLst>
          </p:cNvPr>
          <p:cNvSpPr/>
          <p:nvPr/>
        </p:nvSpPr>
        <p:spPr>
          <a:xfrm>
            <a:off x="9329743" y="5684510"/>
            <a:ext cx="703653" cy="703653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2540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>
                <a:solidFill>
                  <a:srgbClr val="0070C0"/>
                </a:solidFill>
                <a:cs typeface="+mn-ea"/>
                <a:sym typeface="+mn-lt"/>
              </a:rPr>
              <a:t>C</a:t>
            </a:r>
            <a:endParaRPr lang="zh-TW" altLang="en-US" sz="2800" b="1">
              <a:solidFill>
                <a:srgbClr val="0070C0"/>
              </a:solidFill>
              <a:cs typeface="+mn-ea"/>
              <a:sym typeface="+mn-lt"/>
            </a:endParaRPr>
          </a:p>
        </p:txBody>
      </p:sp>
      <p:sp>
        <p:nvSpPr>
          <p:cNvPr id="65" name="橢圓 64">
            <a:extLst>
              <a:ext uri="{FF2B5EF4-FFF2-40B4-BE49-F238E27FC236}">
                <a16:creationId xmlns:a16="http://schemas.microsoft.com/office/drawing/2014/main" id="{36859F3A-1235-40D7-AEC3-67CF38D92FF4}"/>
              </a:ext>
            </a:extLst>
          </p:cNvPr>
          <p:cNvSpPr/>
          <p:nvPr/>
        </p:nvSpPr>
        <p:spPr>
          <a:xfrm>
            <a:off x="6861007" y="5684510"/>
            <a:ext cx="703653" cy="703653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2540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>
                <a:solidFill>
                  <a:srgbClr val="0070C0"/>
                </a:solidFill>
                <a:cs typeface="+mn-ea"/>
                <a:sym typeface="+mn-lt"/>
              </a:rPr>
              <a:t>B</a:t>
            </a:r>
            <a:endParaRPr lang="zh-TW" altLang="en-US" sz="2800" b="1">
              <a:solidFill>
                <a:srgbClr val="0070C0"/>
              </a:solidFill>
              <a:cs typeface="+mn-ea"/>
              <a:sym typeface="+mn-lt"/>
            </a:endParaRPr>
          </a:p>
        </p:txBody>
      </p:sp>
      <p:sp>
        <p:nvSpPr>
          <p:cNvPr id="21" name="Shape 297">
            <a:extLst>
              <a:ext uri="{FF2B5EF4-FFF2-40B4-BE49-F238E27FC236}">
                <a16:creationId xmlns:a16="http://schemas.microsoft.com/office/drawing/2014/main" id="{A9D58E7D-7C93-3543-8929-A96E0951C92C}"/>
              </a:ext>
            </a:extLst>
          </p:cNvPr>
          <p:cNvSpPr txBox="1"/>
          <p:nvPr/>
        </p:nvSpPr>
        <p:spPr>
          <a:xfrm>
            <a:off x="5912693" y="1612681"/>
            <a:ext cx="1460563" cy="52728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25000"/>
              <a:buFont typeface="Arial"/>
              <a:buNone/>
            </a:pPr>
            <a:r>
              <a:rPr lang="zh-TW" altLang="en-US" sz="2000" b="1">
                <a:cs typeface="+mn-ea"/>
                <a:sym typeface="+mn-lt"/>
              </a:rPr>
              <a:t>搜尋模組</a:t>
            </a:r>
            <a:endParaRPr lang="en-US" altLang="zh-TW" sz="2000" b="1">
              <a:cs typeface="+mn-ea"/>
              <a:sym typeface="+mn-lt"/>
            </a:endParaRPr>
          </a:p>
          <a:p>
            <a:pPr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25000"/>
              <a:buFont typeface="Arial"/>
              <a:buNone/>
            </a:pPr>
            <a:r>
              <a:rPr lang="en" altLang="zh-TW" sz="1400" b="1">
                <a:cs typeface="+mn-ea"/>
                <a:sym typeface="+mn-lt"/>
              </a:rPr>
              <a:t>Search</a:t>
            </a:r>
            <a:r>
              <a:rPr lang="zh-Hant" altLang="en-US" sz="1400" b="1">
                <a:cs typeface="+mn-ea"/>
                <a:sym typeface="+mn-lt"/>
              </a:rPr>
              <a:t> </a:t>
            </a:r>
            <a:r>
              <a:rPr lang="en" altLang="zh-TW" sz="1400" b="1">
                <a:cs typeface="+mn-ea"/>
                <a:sym typeface="+mn-lt"/>
              </a:rPr>
              <a:t>Module</a:t>
            </a:r>
          </a:p>
        </p:txBody>
      </p:sp>
      <p:pic>
        <p:nvPicPr>
          <p:cNvPr id="22" name="圖片 14">
            <a:extLst>
              <a:ext uri="{FF2B5EF4-FFF2-40B4-BE49-F238E27FC236}">
                <a16:creationId xmlns:a16="http://schemas.microsoft.com/office/drawing/2014/main" id="{BECEF970-7F6B-2246-BFC2-9C3135068F3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0000" y1="48444" x2="20000" y2="48444"/>
                        <a14:foregroundMark x1="28444" y1="68000" x2="28444" y2="68000"/>
                        <a14:foregroundMark x1="32444" y1="94222" x2="32444" y2="94222"/>
                        <a14:foregroundMark x1="76889" y1="81778" x2="76889" y2="8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3257" y="1584638"/>
            <a:ext cx="584360" cy="58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5784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7B7EE46D-8BCC-496D-A475-FD145EC2D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Hant" altLang="en-US" sz="45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搜尋檔案</a:t>
            </a:r>
            <a:endParaRPr lang="zh-TW" altLang="en-US" sz="45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47A9BAE0-FE90-4835-98E4-FBCB1B472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71177"/>
            <a:ext cx="10515600" cy="764649"/>
          </a:xfrm>
        </p:spPr>
        <p:txBody>
          <a:bodyPr/>
          <a:lstStyle/>
          <a:p>
            <a:pPr marL="0" indent="0">
              <a:spcAft>
                <a:spcPts val="1200"/>
              </a:spcAft>
              <a:buClr>
                <a:srgbClr val="00B050"/>
              </a:buClr>
              <a:buSzPct val="80000"/>
              <a:buNone/>
            </a:pPr>
            <a:r>
              <a:rPr lang="en-US" altLang="zh-TW">
                <a:latin typeface="+mn-lt"/>
                <a:cs typeface="+mn-ea"/>
                <a:sym typeface="+mn-lt"/>
              </a:rPr>
              <a:t>TF-IDF </a:t>
            </a:r>
            <a:r>
              <a:rPr lang="zh-TW" altLang="en-US">
                <a:latin typeface="+mn-lt"/>
                <a:cs typeface="+mn-ea"/>
                <a:sym typeface="+mn-lt"/>
              </a:rPr>
              <a:t>是一種統計方法，在詞頻基礎上對</a:t>
            </a:r>
            <a:r>
              <a:rPr lang="zh-TW" altLang="en-US">
                <a:solidFill>
                  <a:srgbClr val="0070C0"/>
                </a:solidFill>
                <a:latin typeface="+mn-lt"/>
                <a:cs typeface="+mn-ea"/>
                <a:sym typeface="+mn-lt"/>
              </a:rPr>
              <a:t>字詞</a:t>
            </a:r>
            <a:r>
              <a:rPr lang="zh-TW" altLang="en-US">
                <a:latin typeface="+mn-lt"/>
                <a:cs typeface="+mn-ea"/>
                <a:sym typeface="+mn-lt"/>
              </a:rPr>
              <a:t>分配一「重要性」權重，用來評估該字詞的</a:t>
            </a:r>
            <a:r>
              <a:rPr lang="zh-TW" altLang="en-US">
                <a:solidFill>
                  <a:srgbClr val="0070C0"/>
                </a:solidFill>
                <a:latin typeface="+mn-lt"/>
                <a:cs typeface="+mn-ea"/>
                <a:sym typeface="+mn-lt"/>
              </a:rPr>
              <a:t>重要程度</a:t>
            </a:r>
            <a:r>
              <a:rPr lang="zh-TW" altLang="en-US">
                <a:latin typeface="+mn-lt"/>
                <a:cs typeface="+mn-ea"/>
                <a:sym typeface="+mn-lt"/>
              </a:rPr>
              <a:t>。</a:t>
            </a: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8D3C605E-E341-4660-BC63-7DED278B3589}"/>
              </a:ext>
            </a:extLst>
          </p:cNvPr>
          <p:cNvSpPr/>
          <p:nvPr/>
        </p:nvSpPr>
        <p:spPr>
          <a:xfrm>
            <a:off x="313283" y="1436046"/>
            <a:ext cx="7892717" cy="85940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0"/>
          </a:gradFill>
          <a:ln w="254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altLang="zh-TW" sz="20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8" name="Right Arrow 22">
            <a:extLst>
              <a:ext uri="{FF2B5EF4-FFF2-40B4-BE49-F238E27FC236}">
                <a16:creationId xmlns:a16="http://schemas.microsoft.com/office/drawing/2014/main" id="{449A48A7-8530-48E3-9E5F-1D5B9CD59985}"/>
              </a:ext>
            </a:extLst>
          </p:cNvPr>
          <p:cNvSpPr/>
          <p:nvPr/>
        </p:nvSpPr>
        <p:spPr>
          <a:xfrm>
            <a:off x="2960449" y="1662929"/>
            <a:ext cx="524493" cy="38956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E1D9175-7649-4B23-8D90-F95CD9997A0C}"/>
              </a:ext>
            </a:extLst>
          </p:cNvPr>
          <p:cNvSpPr/>
          <p:nvPr/>
        </p:nvSpPr>
        <p:spPr>
          <a:xfrm>
            <a:off x="3498590" y="1526805"/>
            <a:ext cx="1151320" cy="658484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Boolean Search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29A8408-C7B8-47CD-B3F4-BA7C1CAFD502}"/>
              </a:ext>
            </a:extLst>
          </p:cNvPr>
          <p:cNvSpPr/>
          <p:nvPr/>
        </p:nvSpPr>
        <p:spPr>
          <a:xfrm>
            <a:off x="4742321" y="1526805"/>
            <a:ext cx="1151320" cy="658484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accent2"/>
              </a:gs>
            </a:gsLst>
            <a:lin ang="5400000" scaled="0"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Relevance</a:t>
            </a:r>
          </a:p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(TF-IDF)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BE95B96B-BD1F-4A93-BEB5-19658A66F76A}"/>
              </a:ext>
            </a:extLst>
          </p:cNvPr>
          <p:cNvSpPr/>
          <p:nvPr/>
        </p:nvSpPr>
        <p:spPr>
          <a:xfrm>
            <a:off x="701019" y="1526805"/>
            <a:ext cx="1151320" cy="658484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Parser</a:t>
            </a: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4562C4F6-2D3E-490D-852A-4D5316E8A2A2}"/>
              </a:ext>
            </a:extLst>
          </p:cNvPr>
          <p:cNvSpPr/>
          <p:nvPr/>
        </p:nvSpPr>
        <p:spPr>
          <a:xfrm>
            <a:off x="1937950" y="1526805"/>
            <a:ext cx="1151320" cy="658484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Analyzer</a:t>
            </a:r>
          </a:p>
        </p:txBody>
      </p:sp>
      <p:sp>
        <p:nvSpPr>
          <p:cNvPr id="52" name="箭號: 五邊形 51">
            <a:extLst>
              <a:ext uri="{FF2B5EF4-FFF2-40B4-BE49-F238E27FC236}">
                <a16:creationId xmlns:a16="http://schemas.microsoft.com/office/drawing/2014/main" id="{F8E47483-0594-445D-80D5-32E23D4D9ADE}"/>
              </a:ext>
            </a:extLst>
          </p:cNvPr>
          <p:cNvSpPr/>
          <p:nvPr/>
        </p:nvSpPr>
        <p:spPr>
          <a:xfrm>
            <a:off x="0" y="3077470"/>
            <a:ext cx="6829325" cy="682889"/>
          </a:xfrm>
          <a:prstGeom prst="homePlate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0"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lang="en-US" altLang="zh-Hant" sz="2400">
                <a:solidFill>
                  <a:schemeClr val="bg1"/>
                </a:solidFill>
                <a:cs typeface="+mn-ea"/>
                <a:sym typeface="+mn-lt"/>
              </a:rPr>
              <a:t>A. </a:t>
            </a:r>
            <a:r>
              <a:rPr lang="zh-TW" altLang="en-US" sz="2400">
                <a:solidFill>
                  <a:schemeClr val="bg1"/>
                </a:solidFill>
                <a:cs typeface="+mn-ea"/>
                <a:sym typeface="+mn-lt"/>
              </a:rPr>
              <a:t>關聯性高至低排序為：</a:t>
            </a:r>
            <a:r>
              <a:rPr lang="en-US" altLang="zh-Hant" sz="2400">
                <a:solidFill>
                  <a:schemeClr val="bg1"/>
                </a:solidFill>
                <a:cs typeface="+mn-ea"/>
                <a:sym typeface="+mn-lt"/>
              </a:rPr>
              <a:t>A</a:t>
            </a:r>
            <a:r>
              <a:rPr lang="zh-Hant" altLang="en-US" sz="2400">
                <a:solidFill>
                  <a:schemeClr val="bg1"/>
                </a:solidFill>
                <a:cs typeface="+mn-ea"/>
                <a:sym typeface="+mn-lt"/>
              </a:rPr>
              <a:t>、</a:t>
            </a:r>
            <a:r>
              <a:rPr lang="en-US" altLang="zh-Hant" sz="2400">
                <a:solidFill>
                  <a:schemeClr val="bg1"/>
                </a:solidFill>
                <a:cs typeface="+mn-ea"/>
                <a:sym typeface="+mn-lt"/>
              </a:rPr>
              <a:t>C</a:t>
            </a:r>
            <a:r>
              <a:rPr lang="zh-Hant" altLang="en-US" sz="2400">
                <a:solidFill>
                  <a:schemeClr val="bg1"/>
                </a:solidFill>
                <a:cs typeface="+mn-ea"/>
                <a:sym typeface="+mn-lt"/>
              </a:rPr>
              <a:t>、Ｂ</a:t>
            </a:r>
          </a:p>
        </p:txBody>
      </p:sp>
      <p:sp>
        <p:nvSpPr>
          <p:cNvPr id="54" name="圓角矩形 67">
            <a:extLst>
              <a:ext uri="{FF2B5EF4-FFF2-40B4-BE49-F238E27FC236}">
                <a16:creationId xmlns:a16="http://schemas.microsoft.com/office/drawing/2014/main" id="{37B9E2B1-E7C7-4375-BCD4-58023351C9E8}"/>
              </a:ext>
            </a:extLst>
          </p:cNvPr>
          <p:cNvSpPr/>
          <p:nvPr/>
        </p:nvSpPr>
        <p:spPr>
          <a:xfrm>
            <a:off x="533212" y="3881180"/>
            <a:ext cx="3011051" cy="43640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A6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sz="1800" b="1">
                <a:solidFill>
                  <a:schemeClr val="tx1"/>
                </a:solidFill>
                <a:cs typeface="+mn-ea"/>
                <a:sym typeface="+mn-lt"/>
              </a:rPr>
              <a:t>QNAP OR </a:t>
            </a:r>
            <a:r>
              <a:rPr kumimoji="1" lang="en-US" altLang="zh-TW" sz="1800" b="1">
                <a:solidFill>
                  <a:srgbClr val="C00000"/>
                </a:solidFill>
                <a:cs typeface="+mn-ea"/>
                <a:sym typeface="+mn-lt"/>
              </a:rPr>
              <a:t>CES</a:t>
            </a:r>
            <a:r>
              <a:rPr kumimoji="1" lang="zh-Hant" altLang="en-US" sz="1800" b="1">
                <a:solidFill>
                  <a:schemeClr val="tx1"/>
                </a:solidFill>
                <a:cs typeface="+mn-ea"/>
                <a:sym typeface="+mn-lt"/>
              </a:rPr>
              <a:t> </a:t>
            </a:r>
            <a:r>
              <a:rPr kumimoji="1" lang="en-US" altLang="zh-TW" sz="1800" b="1">
                <a:solidFill>
                  <a:schemeClr val="tx1"/>
                </a:solidFill>
                <a:cs typeface="+mn-ea"/>
                <a:sym typeface="+mn-lt"/>
              </a:rPr>
              <a:t> </a:t>
            </a:r>
            <a:endParaRPr kumimoji="1" lang="zh-TW" altLang="en-US" sz="1800" b="1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56" name="圖片 55">
            <a:extLst>
              <a:ext uri="{FF2B5EF4-FFF2-40B4-BE49-F238E27FC236}">
                <a16:creationId xmlns:a16="http://schemas.microsoft.com/office/drawing/2014/main" id="{1511A2E7-1BAA-4345-BE22-6FD92F6012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899" y="3839555"/>
            <a:ext cx="527194" cy="527194"/>
          </a:xfrm>
          <a:prstGeom prst="rect">
            <a:avLst/>
          </a:prstGeom>
        </p:spPr>
      </p:pic>
      <p:sp>
        <p:nvSpPr>
          <p:cNvPr id="60" name="圓角矩形 11">
            <a:extLst>
              <a:ext uri="{FF2B5EF4-FFF2-40B4-BE49-F238E27FC236}">
                <a16:creationId xmlns:a16="http://schemas.microsoft.com/office/drawing/2014/main" id="{F34C4133-37F0-4594-85F6-CDFE2BD4E023}"/>
              </a:ext>
            </a:extLst>
          </p:cNvPr>
          <p:cNvSpPr/>
          <p:nvPr/>
        </p:nvSpPr>
        <p:spPr>
          <a:xfrm>
            <a:off x="899259" y="4475233"/>
            <a:ext cx="1665800" cy="211909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sz="1600" b="1">
                <a:solidFill>
                  <a:schemeClr val="tx1"/>
                </a:solidFill>
                <a:cs typeface="+mn-ea"/>
                <a:sym typeface="+mn-lt"/>
              </a:rPr>
              <a:t>..……….... ……</a:t>
            </a:r>
            <a:r>
              <a:rPr kumimoji="1" lang="en-US" altLang="zh-TW" sz="1600" b="1">
                <a:solidFill>
                  <a:srgbClr val="C00000"/>
                </a:solidFill>
                <a:cs typeface="+mn-ea"/>
                <a:sym typeface="+mn-lt"/>
              </a:rPr>
              <a:t>CES</a:t>
            </a:r>
            <a:r>
              <a:rPr kumimoji="1" lang="en-US" altLang="zh-TW" sz="1600" b="1">
                <a:solidFill>
                  <a:schemeClr val="tx1"/>
                </a:solidFill>
                <a:cs typeface="+mn-ea"/>
                <a:sym typeface="+mn-lt"/>
              </a:rPr>
              <a:t> ………</a:t>
            </a:r>
          </a:p>
          <a:p>
            <a:endParaRPr kumimoji="1" lang="en-US" altLang="zh-TW" sz="1600" b="1">
              <a:solidFill>
                <a:schemeClr val="tx1"/>
              </a:solidFill>
              <a:cs typeface="+mn-ea"/>
              <a:sym typeface="+mn-lt"/>
            </a:endParaRPr>
          </a:p>
          <a:p>
            <a:r>
              <a:rPr kumimoji="1" lang="en-US" altLang="zh-TW" sz="1600" b="1">
                <a:solidFill>
                  <a:srgbClr val="C00000"/>
                </a:solidFill>
                <a:cs typeface="+mn-ea"/>
                <a:sym typeface="+mn-lt"/>
              </a:rPr>
              <a:t>CES</a:t>
            </a:r>
            <a:r>
              <a:rPr kumimoji="1" lang="en-US" altLang="zh-TW" sz="1600" b="1">
                <a:solidFill>
                  <a:schemeClr val="tx1"/>
                </a:solidFill>
                <a:cs typeface="+mn-ea"/>
                <a:sym typeface="+mn-lt"/>
              </a:rPr>
              <a:t>……………QNAP </a:t>
            </a:r>
            <a:r>
              <a:rPr kumimoji="1" lang="en-US" altLang="zh-TW" sz="1600" b="1">
                <a:solidFill>
                  <a:srgbClr val="C00000"/>
                </a:solidFill>
                <a:cs typeface="+mn-ea"/>
                <a:sym typeface="+mn-lt"/>
              </a:rPr>
              <a:t>CES</a:t>
            </a:r>
            <a:r>
              <a:rPr kumimoji="1" lang="en-US" altLang="zh-TW" sz="1600" b="1">
                <a:solidFill>
                  <a:schemeClr val="tx1"/>
                </a:solidFill>
                <a:cs typeface="+mn-ea"/>
                <a:sym typeface="+mn-lt"/>
              </a:rPr>
              <a:t>……  </a:t>
            </a:r>
          </a:p>
          <a:p>
            <a:r>
              <a:rPr kumimoji="1" lang="en-US" altLang="zh-TW" sz="1600" b="1">
                <a:solidFill>
                  <a:schemeClr val="tx1"/>
                </a:solidFill>
                <a:cs typeface="+mn-ea"/>
                <a:sym typeface="+mn-lt"/>
              </a:rPr>
              <a:t>………………</a:t>
            </a:r>
          </a:p>
        </p:txBody>
      </p:sp>
      <p:sp>
        <p:nvSpPr>
          <p:cNvPr id="62" name="圓角矩形 12">
            <a:extLst>
              <a:ext uri="{FF2B5EF4-FFF2-40B4-BE49-F238E27FC236}">
                <a16:creationId xmlns:a16="http://schemas.microsoft.com/office/drawing/2014/main" id="{37B216DB-DC13-4F7E-94A0-ECA453AA03D6}"/>
              </a:ext>
            </a:extLst>
          </p:cNvPr>
          <p:cNvSpPr/>
          <p:nvPr/>
        </p:nvSpPr>
        <p:spPr>
          <a:xfrm>
            <a:off x="5163525" y="4475233"/>
            <a:ext cx="1665800" cy="211909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sz="1600" b="1">
                <a:solidFill>
                  <a:schemeClr val="tx1"/>
                </a:solidFill>
                <a:cs typeface="+mn-ea"/>
                <a:sym typeface="+mn-lt"/>
              </a:rPr>
              <a:t>QNAP…………………QNAP………QNAP……………………….QNAP…QNAP………QNAP…………..</a:t>
            </a:r>
          </a:p>
        </p:txBody>
      </p:sp>
      <p:sp>
        <p:nvSpPr>
          <p:cNvPr id="64" name="圓角矩形 13">
            <a:extLst>
              <a:ext uri="{FF2B5EF4-FFF2-40B4-BE49-F238E27FC236}">
                <a16:creationId xmlns:a16="http://schemas.microsoft.com/office/drawing/2014/main" id="{A8960417-5BE7-46A2-A6A5-423D0B3D59AA}"/>
              </a:ext>
            </a:extLst>
          </p:cNvPr>
          <p:cNvSpPr/>
          <p:nvPr/>
        </p:nvSpPr>
        <p:spPr>
          <a:xfrm>
            <a:off x="3018354" y="4475233"/>
            <a:ext cx="1665800" cy="211909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sz="1600" b="1">
                <a:solidFill>
                  <a:schemeClr val="tx1"/>
                </a:solidFill>
                <a:cs typeface="+mn-ea"/>
                <a:sym typeface="+mn-lt"/>
              </a:rPr>
              <a:t>………………..</a:t>
            </a:r>
            <a:r>
              <a:rPr kumimoji="1" lang="zh-Hant" altLang="en-US" sz="1600" b="1">
                <a:solidFill>
                  <a:schemeClr val="tx1"/>
                </a:solidFill>
                <a:cs typeface="+mn-ea"/>
                <a:sym typeface="+mn-lt"/>
              </a:rPr>
              <a:t> </a:t>
            </a:r>
            <a:r>
              <a:rPr kumimoji="1" lang="en-US" altLang="zh-TW" sz="1600" b="1">
                <a:solidFill>
                  <a:schemeClr val="tx1"/>
                </a:solidFill>
                <a:cs typeface="+mn-ea"/>
                <a:sym typeface="+mn-lt"/>
              </a:rPr>
              <a:t>QNAP………………QNAP…………</a:t>
            </a:r>
          </a:p>
          <a:p>
            <a:endParaRPr kumimoji="1" lang="en-US" altLang="zh-TW" sz="1600" b="1">
              <a:solidFill>
                <a:schemeClr val="tx1"/>
              </a:solidFill>
              <a:cs typeface="+mn-ea"/>
              <a:sym typeface="+mn-lt"/>
            </a:endParaRPr>
          </a:p>
          <a:p>
            <a:r>
              <a:rPr kumimoji="1" lang="en-US" altLang="zh-TW" sz="1600" b="1">
                <a:solidFill>
                  <a:srgbClr val="C00000"/>
                </a:solidFill>
                <a:cs typeface="+mn-ea"/>
                <a:sym typeface="+mn-lt"/>
              </a:rPr>
              <a:t>CES</a:t>
            </a:r>
            <a:r>
              <a:rPr kumimoji="1" lang="en-US" altLang="zh-TW" sz="1600" b="1">
                <a:solidFill>
                  <a:schemeClr val="tx1"/>
                </a:solidFill>
                <a:cs typeface="+mn-ea"/>
                <a:sym typeface="+mn-lt"/>
              </a:rPr>
              <a:t>……………………</a:t>
            </a:r>
            <a:r>
              <a:rPr kumimoji="1" lang="en-US" altLang="zh-TW" sz="1600" b="1">
                <a:solidFill>
                  <a:srgbClr val="C00000"/>
                </a:solidFill>
                <a:cs typeface="+mn-ea"/>
                <a:sym typeface="+mn-lt"/>
              </a:rPr>
              <a:t>CES</a:t>
            </a:r>
            <a:r>
              <a:rPr kumimoji="1" lang="en-US" altLang="zh-TW" sz="1600" b="1">
                <a:solidFill>
                  <a:schemeClr val="tx1"/>
                </a:solidFill>
                <a:cs typeface="+mn-ea"/>
                <a:sym typeface="+mn-lt"/>
              </a:rPr>
              <a:t>………</a:t>
            </a:r>
          </a:p>
          <a:p>
            <a:r>
              <a:rPr kumimoji="1" lang="zh-Hant" altLang="en-US" sz="1600" b="1">
                <a:solidFill>
                  <a:schemeClr val="tx1"/>
                </a:solidFill>
                <a:cs typeface="+mn-ea"/>
                <a:sym typeface="+mn-lt"/>
              </a:rPr>
              <a:t> </a:t>
            </a:r>
            <a:r>
              <a:rPr kumimoji="1" lang="en-US" altLang="zh-TW" sz="1600" b="1">
                <a:solidFill>
                  <a:schemeClr val="tx1"/>
                </a:solidFill>
                <a:cs typeface="+mn-ea"/>
                <a:sym typeface="+mn-lt"/>
              </a:rPr>
              <a:t> </a:t>
            </a:r>
            <a:endParaRPr kumimoji="1" lang="zh-TW" altLang="en-US" sz="1600" b="1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66" name="橢圓 65">
            <a:extLst>
              <a:ext uri="{FF2B5EF4-FFF2-40B4-BE49-F238E27FC236}">
                <a16:creationId xmlns:a16="http://schemas.microsoft.com/office/drawing/2014/main" id="{75792711-A47C-47D9-A993-3AD7DDF6AE9F}"/>
              </a:ext>
            </a:extLst>
          </p:cNvPr>
          <p:cNvSpPr/>
          <p:nvPr/>
        </p:nvSpPr>
        <p:spPr>
          <a:xfrm>
            <a:off x="530696" y="6050723"/>
            <a:ext cx="614925" cy="614925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2540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>
                <a:solidFill>
                  <a:srgbClr val="0070C0"/>
                </a:solidFill>
                <a:cs typeface="+mn-ea"/>
                <a:sym typeface="+mn-lt"/>
              </a:rPr>
              <a:t>A</a:t>
            </a:r>
            <a:endParaRPr lang="zh-TW" altLang="en-US" sz="2800" b="1">
              <a:solidFill>
                <a:srgbClr val="0070C0"/>
              </a:solidFill>
              <a:cs typeface="+mn-ea"/>
              <a:sym typeface="+mn-lt"/>
            </a:endParaRPr>
          </a:p>
        </p:txBody>
      </p:sp>
      <p:sp>
        <p:nvSpPr>
          <p:cNvPr id="68" name="橢圓 67">
            <a:extLst>
              <a:ext uri="{FF2B5EF4-FFF2-40B4-BE49-F238E27FC236}">
                <a16:creationId xmlns:a16="http://schemas.microsoft.com/office/drawing/2014/main" id="{A2E0B45F-321C-4C29-BE53-3CB1F400D0F5}"/>
              </a:ext>
            </a:extLst>
          </p:cNvPr>
          <p:cNvSpPr/>
          <p:nvPr/>
        </p:nvSpPr>
        <p:spPr>
          <a:xfrm>
            <a:off x="2679673" y="6050723"/>
            <a:ext cx="614925" cy="614925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2540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>
                <a:solidFill>
                  <a:srgbClr val="0070C0"/>
                </a:solidFill>
                <a:cs typeface="+mn-ea"/>
                <a:sym typeface="+mn-lt"/>
              </a:rPr>
              <a:t>C</a:t>
            </a:r>
            <a:endParaRPr lang="zh-TW" altLang="en-US" sz="2800" b="1">
              <a:solidFill>
                <a:srgbClr val="0070C0"/>
              </a:solidFill>
              <a:cs typeface="+mn-ea"/>
              <a:sym typeface="+mn-lt"/>
            </a:endParaRPr>
          </a:p>
        </p:txBody>
      </p:sp>
      <p:sp>
        <p:nvSpPr>
          <p:cNvPr id="70" name="橢圓 69">
            <a:extLst>
              <a:ext uri="{FF2B5EF4-FFF2-40B4-BE49-F238E27FC236}">
                <a16:creationId xmlns:a16="http://schemas.microsoft.com/office/drawing/2014/main" id="{C18071CF-E090-4028-A1C8-AC1BF5AB3472}"/>
              </a:ext>
            </a:extLst>
          </p:cNvPr>
          <p:cNvSpPr/>
          <p:nvPr/>
        </p:nvSpPr>
        <p:spPr>
          <a:xfrm>
            <a:off x="4811698" y="6050723"/>
            <a:ext cx="614925" cy="614925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2540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>
                <a:solidFill>
                  <a:srgbClr val="0070C0"/>
                </a:solidFill>
                <a:cs typeface="+mn-ea"/>
                <a:sym typeface="+mn-lt"/>
              </a:rPr>
              <a:t>B</a:t>
            </a:r>
            <a:endParaRPr lang="zh-TW" altLang="en-US" sz="2800" b="1">
              <a:solidFill>
                <a:srgbClr val="0070C0"/>
              </a:solidFill>
              <a:cs typeface="+mn-ea"/>
              <a:sym typeface="+mn-lt"/>
            </a:endParaRPr>
          </a:p>
        </p:txBody>
      </p:sp>
      <p:sp>
        <p:nvSpPr>
          <p:cNvPr id="71" name="文字方塊 70">
            <a:extLst>
              <a:ext uri="{FF2B5EF4-FFF2-40B4-BE49-F238E27FC236}">
                <a16:creationId xmlns:a16="http://schemas.microsoft.com/office/drawing/2014/main" id="{BC57A71E-31B8-4438-A109-15F144055CA6}"/>
              </a:ext>
            </a:extLst>
          </p:cNvPr>
          <p:cNvSpPr txBox="1"/>
          <p:nvPr/>
        </p:nvSpPr>
        <p:spPr>
          <a:xfrm>
            <a:off x="4419480" y="3895177"/>
            <a:ext cx="2796576" cy="40011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cs typeface="+mn-ea"/>
                <a:sym typeface="+mn-lt"/>
              </a:rPr>
              <a:t>關聯性 = TF </a:t>
            </a:r>
            <a:r>
              <a:rPr lang="zh-TW" sz="2000" b="1">
                <a:solidFill>
                  <a:schemeClr val="bg1"/>
                </a:solidFill>
                <a:cs typeface="+mn-ea"/>
                <a:sym typeface="+mn-lt"/>
              </a:rPr>
              <a:t>×</a:t>
            </a:r>
            <a:r>
              <a:rPr lang="zh-TW" altLang="en-US" sz="2000" b="1">
                <a:solidFill>
                  <a:schemeClr val="bg1"/>
                </a:solidFill>
                <a:cs typeface="+mn-ea"/>
                <a:sym typeface="+mn-lt"/>
              </a:rPr>
              <a:t> IDF</a:t>
            </a:r>
          </a:p>
        </p:txBody>
      </p:sp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8023E65C-A8D5-4721-8C2A-550977B89CB1}"/>
              </a:ext>
            </a:extLst>
          </p:cNvPr>
          <p:cNvSpPr/>
          <p:nvPr/>
        </p:nvSpPr>
        <p:spPr>
          <a:xfrm>
            <a:off x="7450659" y="3332574"/>
            <a:ext cx="3903141" cy="962713"/>
          </a:xfrm>
          <a:prstGeom prst="roundRect">
            <a:avLst>
              <a:gd name="adj" fmla="val 3163"/>
            </a:avLst>
          </a:prstGeom>
          <a:gradFill>
            <a:gsLst>
              <a:gs pos="0">
                <a:schemeClr val="bg1"/>
              </a:gs>
              <a:gs pos="100000">
                <a:srgbClr val="00B0F0"/>
              </a:gs>
            </a:gsLst>
            <a:lin ang="5400000" scaled="0"/>
          </a:gradFill>
          <a:ln w="254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>
                <a:solidFill>
                  <a:srgbClr val="313C72"/>
                </a:solidFill>
                <a:cs typeface="+mn-ea"/>
                <a:sym typeface="+mn-lt"/>
              </a:rPr>
              <a:t>字詞在檔案內出現越多次，</a:t>
            </a:r>
            <a:r>
              <a:rPr lang="en-US" altLang="zh-TW" b="1">
                <a:solidFill>
                  <a:srgbClr val="313C72"/>
                </a:solidFill>
                <a:cs typeface="+mn-ea"/>
                <a:sym typeface="+mn-lt"/>
              </a:rPr>
              <a:t>TF </a:t>
            </a:r>
            <a:r>
              <a:rPr lang="zh-TW" altLang="en-US" b="1">
                <a:solidFill>
                  <a:srgbClr val="313C72"/>
                </a:solidFill>
                <a:cs typeface="+mn-ea"/>
                <a:sym typeface="+mn-lt"/>
              </a:rPr>
              <a:t>權重越高。</a:t>
            </a:r>
          </a:p>
        </p:txBody>
      </p:sp>
      <p:sp>
        <p:nvSpPr>
          <p:cNvPr id="76" name="矩形: 圓角 75">
            <a:extLst>
              <a:ext uri="{FF2B5EF4-FFF2-40B4-BE49-F238E27FC236}">
                <a16:creationId xmlns:a16="http://schemas.microsoft.com/office/drawing/2014/main" id="{632DC95A-C8EC-43D6-A9CB-977F8FC81473}"/>
              </a:ext>
            </a:extLst>
          </p:cNvPr>
          <p:cNvSpPr/>
          <p:nvPr/>
        </p:nvSpPr>
        <p:spPr>
          <a:xfrm>
            <a:off x="7450659" y="4447072"/>
            <a:ext cx="3903141" cy="962713"/>
          </a:xfrm>
          <a:prstGeom prst="roundRect">
            <a:avLst>
              <a:gd name="adj" fmla="val 5802"/>
            </a:avLst>
          </a:prstGeom>
          <a:gradFill>
            <a:gsLst>
              <a:gs pos="0">
                <a:schemeClr val="bg1"/>
              </a:gs>
              <a:gs pos="100000">
                <a:srgbClr val="00B0F0"/>
              </a:gs>
            </a:gsLst>
            <a:lin ang="5400000" scaled="0"/>
          </a:gradFill>
          <a:ln w="254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en-US" b="1">
                <a:solidFill>
                  <a:srgbClr val="313C72"/>
                </a:solidFill>
                <a:cs typeface="+mn-ea"/>
                <a:sym typeface="+mn-lt"/>
              </a:rPr>
              <a:t>字詞在整個檔案集合內出現越多次，</a:t>
            </a:r>
            <a:r>
              <a:rPr lang="en-US" altLang="zh-TW" b="1">
                <a:solidFill>
                  <a:srgbClr val="313C72"/>
                </a:solidFill>
                <a:cs typeface="+mn-ea"/>
                <a:sym typeface="+mn-lt"/>
              </a:rPr>
              <a:t>IDF </a:t>
            </a:r>
            <a:r>
              <a:rPr lang="zh-TW" altLang="en-US" b="1">
                <a:solidFill>
                  <a:srgbClr val="313C72"/>
                </a:solidFill>
                <a:cs typeface="+mn-ea"/>
                <a:sym typeface="+mn-lt"/>
              </a:rPr>
              <a:t>權重越低。</a:t>
            </a:r>
          </a:p>
        </p:txBody>
      </p:sp>
      <p:sp>
        <p:nvSpPr>
          <p:cNvPr id="77" name="矩形: 圓角 76">
            <a:extLst>
              <a:ext uri="{FF2B5EF4-FFF2-40B4-BE49-F238E27FC236}">
                <a16:creationId xmlns:a16="http://schemas.microsoft.com/office/drawing/2014/main" id="{D0FBD321-4F84-4480-9C31-93519A721042}"/>
              </a:ext>
            </a:extLst>
          </p:cNvPr>
          <p:cNvSpPr/>
          <p:nvPr/>
        </p:nvSpPr>
        <p:spPr>
          <a:xfrm>
            <a:off x="7450659" y="5561570"/>
            <a:ext cx="3903141" cy="962713"/>
          </a:xfrm>
          <a:prstGeom prst="roundRect">
            <a:avLst>
              <a:gd name="adj" fmla="val 4483"/>
            </a:avLst>
          </a:prstGeom>
          <a:gradFill>
            <a:gsLst>
              <a:gs pos="0">
                <a:schemeClr val="bg1"/>
              </a:gs>
              <a:gs pos="100000">
                <a:srgbClr val="00B0F0"/>
              </a:gs>
            </a:gsLst>
            <a:lin ang="5400000" scaled="0"/>
          </a:gradFill>
          <a:ln w="254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>
                <a:solidFill>
                  <a:srgbClr val="313C72"/>
                </a:solidFill>
                <a:cs typeface="+mn-ea"/>
                <a:sym typeface="+mn-lt"/>
              </a:rPr>
              <a:t>使用 </a:t>
            </a:r>
            <a:r>
              <a:rPr lang="en-US" altLang="zh-TW" b="1">
                <a:solidFill>
                  <a:srgbClr val="313C72"/>
                </a:solidFill>
                <a:cs typeface="+mn-ea"/>
                <a:sym typeface="+mn-lt"/>
              </a:rPr>
              <a:t>TF-IDF </a:t>
            </a:r>
            <a:r>
              <a:rPr lang="zh-TW" altLang="en-US" b="1">
                <a:solidFill>
                  <a:srgbClr val="313C72"/>
                </a:solidFill>
                <a:cs typeface="+mn-ea"/>
                <a:sym typeface="+mn-lt"/>
              </a:rPr>
              <a:t>演算法計算查詢語句跟檔案內文的關聯性（相似程度）。</a:t>
            </a:r>
          </a:p>
        </p:txBody>
      </p:sp>
      <p:sp>
        <p:nvSpPr>
          <p:cNvPr id="25" name="Shape 297">
            <a:extLst>
              <a:ext uri="{FF2B5EF4-FFF2-40B4-BE49-F238E27FC236}">
                <a16:creationId xmlns:a16="http://schemas.microsoft.com/office/drawing/2014/main" id="{502DA58C-2375-404D-8141-4303CBD67112}"/>
              </a:ext>
            </a:extLst>
          </p:cNvPr>
          <p:cNvSpPr txBox="1"/>
          <p:nvPr/>
        </p:nvSpPr>
        <p:spPr>
          <a:xfrm>
            <a:off x="5912693" y="1612681"/>
            <a:ext cx="1460563" cy="52728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25000"/>
              <a:buFont typeface="Arial"/>
              <a:buNone/>
            </a:pPr>
            <a:r>
              <a:rPr lang="zh-TW" altLang="en-US" sz="2000" b="1">
                <a:cs typeface="+mn-ea"/>
                <a:sym typeface="+mn-lt"/>
              </a:rPr>
              <a:t>搜尋模組</a:t>
            </a:r>
            <a:endParaRPr lang="en-US" altLang="zh-TW" sz="2000" b="1">
              <a:cs typeface="+mn-ea"/>
              <a:sym typeface="+mn-lt"/>
            </a:endParaRPr>
          </a:p>
          <a:p>
            <a:pPr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25000"/>
              <a:buFont typeface="Arial"/>
              <a:buNone/>
            </a:pPr>
            <a:r>
              <a:rPr lang="en" altLang="zh-TW" sz="1400" b="1">
                <a:cs typeface="+mn-ea"/>
                <a:sym typeface="+mn-lt"/>
              </a:rPr>
              <a:t>Search</a:t>
            </a:r>
            <a:r>
              <a:rPr lang="zh-Hant" altLang="en-US" sz="1400" b="1">
                <a:cs typeface="+mn-ea"/>
                <a:sym typeface="+mn-lt"/>
              </a:rPr>
              <a:t> </a:t>
            </a:r>
            <a:r>
              <a:rPr lang="en" altLang="zh-TW" sz="1400" b="1">
                <a:cs typeface="+mn-ea"/>
                <a:sym typeface="+mn-lt"/>
              </a:rPr>
              <a:t>Module</a:t>
            </a:r>
          </a:p>
        </p:txBody>
      </p:sp>
      <p:pic>
        <p:nvPicPr>
          <p:cNvPr id="26" name="圖片 14">
            <a:extLst>
              <a:ext uri="{FF2B5EF4-FFF2-40B4-BE49-F238E27FC236}">
                <a16:creationId xmlns:a16="http://schemas.microsoft.com/office/drawing/2014/main" id="{52FCEF27-7CC2-CF42-BEC5-158865505B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0000" y1="48444" x2="20000" y2="48444"/>
                        <a14:foregroundMark x1="28444" y1="68000" x2="28444" y2="68000"/>
                        <a14:foregroundMark x1="32444" y1="94222" x2="32444" y2="94222"/>
                        <a14:foregroundMark x1="76889" y1="81778" x2="76889" y2="8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3257" y="1584638"/>
            <a:ext cx="584360" cy="58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05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1BFB01-7FDB-1047-B8FC-9CDEF2C35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ts val="5800"/>
              </a:lnSpc>
            </a:pPr>
            <a:r>
              <a:rPr lang="en-TW">
                <a:latin typeface="+mn-lt"/>
                <a:ea typeface="+mn-ea"/>
                <a:cs typeface="+mn-ea"/>
                <a:sym typeface="+mn-lt"/>
              </a:rPr>
              <a:t>Qsirch PC Edition</a:t>
            </a:r>
            <a:br>
              <a:rPr lang="en-TW">
                <a:latin typeface="+mn-lt"/>
                <a:ea typeface="+mn-ea"/>
                <a:cs typeface="+mn-ea"/>
                <a:sym typeface="+mn-lt"/>
              </a:rPr>
            </a:br>
            <a:r>
              <a:rPr lang="en-TW">
                <a:latin typeface="+mn-lt"/>
                <a:ea typeface="+mn-ea"/>
                <a:cs typeface="+mn-ea"/>
                <a:sym typeface="+mn-lt"/>
              </a:rPr>
              <a:t>藏在哪裡的檔案都找得到</a:t>
            </a:r>
          </a:p>
        </p:txBody>
      </p:sp>
    </p:spTree>
    <p:extLst>
      <p:ext uri="{BB962C8B-B14F-4D97-AF65-F5344CB8AC3E}">
        <p14:creationId xmlns:p14="http://schemas.microsoft.com/office/powerpoint/2010/main" val="810403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ight Arrow 22">
            <a:extLst>
              <a:ext uri="{FF2B5EF4-FFF2-40B4-BE49-F238E27FC236}">
                <a16:creationId xmlns:a16="http://schemas.microsoft.com/office/drawing/2014/main" id="{2C0D150A-46FF-4A25-B511-CF51203F11D7}"/>
              </a:ext>
            </a:extLst>
          </p:cNvPr>
          <p:cNvSpPr/>
          <p:nvPr/>
        </p:nvSpPr>
        <p:spPr>
          <a:xfrm>
            <a:off x="2987664" y="5701454"/>
            <a:ext cx="524493" cy="43974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DF9B79E4-0CBE-4FA9-B590-23D1F5B7841F}"/>
              </a:ext>
            </a:extLst>
          </p:cNvPr>
          <p:cNvSpPr/>
          <p:nvPr/>
        </p:nvSpPr>
        <p:spPr>
          <a:xfrm>
            <a:off x="740519" y="3163727"/>
            <a:ext cx="5197686" cy="1237730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altLang="zh-TW" sz="28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D22AB560-5516-4399-92BC-28436DD26961}"/>
              </a:ext>
            </a:extLst>
          </p:cNvPr>
          <p:cNvSpPr/>
          <p:nvPr/>
        </p:nvSpPr>
        <p:spPr>
          <a:xfrm>
            <a:off x="741498" y="3791777"/>
            <a:ext cx="2391117" cy="2133431"/>
          </a:xfrm>
          <a:prstGeom prst="roundRect">
            <a:avLst>
              <a:gd name="adj" fmla="val 6466"/>
            </a:avLst>
          </a:prstGeom>
          <a:gradFill>
            <a:gsLst>
              <a:gs pos="0">
                <a:srgbClr val="0070C0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zh-TW" altLang="en-US" sz="2200" b="1">
                <a:solidFill>
                  <a:schemeClr val="tx1"/>
                </a:solidFill>
                <a:cs typeface="+mn-ea"/>
                <a:sym typeface="+mn-lt"/>
              </a:rPr>
              <a:t>文件搜集</a:t>
            </a:r>
            <a:endParaRPr lang="en" altLang="zh-TW" sz="2200" b="1">
              <a:solidFill>
                <a:schemeClr val="tx1"/>
              </a:solidFill>
              <a:cs typeface="+mn-ea"/>
              <a:sym typeface="+mn-lt"/>
            </a:endParaRPr>
          </a:p>
          <a:p>
            <a:pPr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chemeClr val="tx1"/>
                </a:solidFill>
                <a:cs typeface="+mn-ea"/>
                <a:sym typeface="+mn-lt"/>
              </a:rPr>
              <a:t>Data Collection</a:t>
            </a:r>
          </a:p>
        </p:txBody>
      </p:sp>
      <p:sp>
        <p:nvSpPr>
          <p:cNvPr id="76" name="矩形: 圓角 75">
            <a:extLst>
              <a:ext uri="{FF2B5EF4-FFF2-40B4-BE49-F238E27FC236}">
                <a16:creationId xmlns:a16="http://schemas.microsoft.com/office/drawing/2014/main" id="{ACAB1D85-488B-481B-A59E-597C3DD4E558}"/>
              </a:ext>
            </a:extLst>
          </p:cNvPr>
          <p:cNvSpPr/>
          <p:nvPr/>
        </p:nvSpPr>
        <p:spPr>
          <a:xfrm>
            <a:off x="3524442" y="3791777"/>
            <a:ext cx="2391117" cy="2133431"/>
          </a:xfrm>
          <a:prstGeom prst="roundRect">
            <a:avLst>
              <a:gd name="adj" fmla="val 6466"/>
            </a:avLst>
          </a:prstGeom>
          <a:gradFill>
            <a:gsLst>
              <a:gs pos="0">
                <a:srgbClr val="FFC000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zh-TW" altLang="en-US" sz="2200" b="1">
                <a:solidFill>
                  <a:schemeClr val="tx1"/>
                </a:solidFill>
                <a:cs typeface="+mn-ea"/>
                <a:sym typeface="+mn-lt"/>
              </a:rPr>
              <a:t>索引器</a:t>
            </a:r>
            <a:endParaRPr lang="en-US" altLang="zh-TW" sz="2200" b="1">
              <a:solidFill>
                <a:schemeClr val="tx1"/>
              </a:solidFill>
              <a:cs typeface="+mn-ea"/>
              <a:sym typeface="+mn-lt"/>
            </a:endParaRPr>
          </a:p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" altLang="zh-TW" sz="1600" b="1">
                <a:solidFill>
                  <a:schemeClr val="tx1"/>
                </a:solidFill>
                <a:cs typeface="+mn-ea"/>
                <a:sym typeface="+mn-lt"/>
              </a:rPr>
              <a:t>Indexer</a:t>
            </a:r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id="{9DA75458-6E0E-4A52-8797-E8045513B35F}"/>
              </a:ext>
            </a:extLst>
          </p:cNvPr>
          <p:cNvSpPr/>
          <p:nvPr/>
        </p:nvSpPr>
        <p:spPr>
          <a:xfrm>
            <a:off x="6252818" y="3163727"/>
            <a:ext cx="5197686" cy="1237730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altLang="zh-TW" sz="28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DB0FE5E8-F9BB-4F0C-BA57-A29EF859FEE7}"/>
              </a:ext>
            </a:extLst>
          </p:cNvPr>
          <p:cNvSpPr/>
          <p:nvPr/>
        </p:nvSpPr>
        <p:spPr>
          <a:xfrm>
            <a:off x="3524442" y="5351794"/>
            <a:ext cx="1151320" cy="1052417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2">
                  <a:lumMod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Analyzer</a:t>
            </a: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59A7B670-98C3-4AE3-82C7-E5431BB3B818}"/>
              </a:ext>
            </a:extLst>
          </p:cNvPr>
          <p:cNvSpPr/>
          <p:nvPr/>
        </p:nvSpPr>
        <p:spPr>
          <a:xfrm>
            <a:off x="4768173" y="5351794"/>
            <a:ext cx="1151320" cy="1052417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2">
                  <a:lumMod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Index</a:t>
            </a:r>
          </a:p>
          <a:p>
            <a:pPr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Writer</a:t>
            </a:r>
          </a:p>
        </p:txBody>
      </p:sp>
      <p:sp>
        <p:nvSpPr>
          <p:cNvPr id="56" name="標題 1">
            <a:extLst>
              <a:ext uri="{FF2B5EF4-FFF2-40B4-BE49-F238E27FC236}">
                <a16:creationId xmlns:a16="http://schemas.microsoft.com/office/drawing/2014/main" id="{76702E14-B622-8343-8ED5-3B55D9BB2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Hant" sz="450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Qsirch</a:t>
            </a:r>
            <a:r>
              <a:rPr lang="en-US" altLang="zh-Hant" sz="45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Hant" altLang="en-US" sz="45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架構</a:t>
            </a:r>
            <a:endParaRPr lang="zh-TW" altLang="en-US" sz="450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1731812-C026-2942-AA2F-159BCF68D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785" y="1166234"/>
            <a:ext cx="1261216" cy="126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449EA32F-ECD0-A549-8C26-EA3AEECE62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38536" y="1947193"/>
            <a:ext cx="1553056" cy="38826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E7BE6B87-1F55-CC4F-92BF-99DDAA51B5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00975" y="1757233"/>
            <a:ext cx="2378939" cy="60856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C1D195B-FEFE-4A57-A861-C474F0F407E1}"/>
              </a:ext>
            </a:extLst>
          </p:cNvPr>
          <p:cNvSpPr/>
          <p:nvPr/>
        </p:nvSpPr>
        <p:spPr>
          <a:xfrm>
            <a:off x="740519" y="5351794"/>
            <a:ext cx="1151320" cy="1052417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File Watcher</a:t>
            </a: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02CB9118-5091-4C78-9174-68524A5252DF}"/>
              </a:ext>
            </a:extLst>
          </p:cNvPr>
          <p:cNvSpPr/>
          <p:nvPr/>
        </p:nvSpPr>
        <p:spPr>
          <a:xfrm>
            <a:off x="1977450" y="5351794"/>
            <a:ext cx="1151320" cy="1052417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Content Extractor</a:t>
            </a:r>
          </a:p>
        </p:txBody>
      </p:sp>
      <p:sp>
        <p:nvSpPr>
          <p:cNvPr id="20" name="橢圓 19">
            <a:extLst>
              <a:ext uri="{FF2B5EF4-FFF2-40B4-BE49-F238E27FC236}">
                <a16:creationId xmlns:a16="http://schemas.microsoft.com/office/drawing/2014/main" id="{EE6F2C18-9C16-4B81-8E52-92E6134AA685}"/>
              </a:ext>
            </a:extLst>
          </p:cNvPr>
          <p:cNvSpPr/>
          <p:nvPr/>
        </p:nvSpPr>
        <p:spPr>
          <a:xfrm>
            <a:off x="1399646" y="3320605"/>
            <a:ext cx="1074821" cy="1074821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345DF373-2D6A-4A9A-9558-5D9A94E641D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8412" y="3498080"/>
            <a:ext cx="679874" cy="698083"/>
          </a:xfrm>
          <a:prstGeom prst="rect">
            <a:avLst/>
          </a:prstGeom>
        </p:spPr>
      </p:pic>
      <p:sp>
        <p:nvSpPr>
          <p:cNvPr id="77" name="橢圓 76">
            <a:extLst>
              <a:ext uri="{FF2B5EF4-FFF2-40B4-BE49-F238E27FC236}">
                <a16:creationId xmlns:a16="http://schemas.microsoft.com/office/drawing/2014/main" id="{BC4731C5-A02A-4B4B-8F8E-6B3C0C300473}"/>
              </a:ext>
            </a:extLst>
          </p:cNvPr>
          <p:cNvSpPr/>
          <p:nvPr/>
        </p:nvSpPr>
        <p:spPr>
          <a:xfrm>
            <a:off x="4182590" y="3320605"/>
            <a:ext cx="1074821" cy="1074821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ED4DF0C0-BBA5-49C7-826D-F0C86CA8351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0778" y="3509159"/>
            <a:ext cx="718446" cy="675925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417CC722-96D2-48C3-A222-6805FE1358FB}"/>
              </a:ext>
            </a:extLst>
          </p:cNvPr>
          <p:cNvSpPr/>
          <p:nvPr/>
        </p:nvSpPr>
        <p:spPr>
          <a:xfrm>
            <a:off x="740519" y="2574869"/>
            <a:ext cx="5197686" cy="638674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0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  <a:buClr>
                <a:srgbClr val="000000"/>
              </a:buClr>
            </a:pPr>
            <a:r>
              <a:rPr lang="zh-TW" altLang="en-US" sz="2400" b="1">
                <a:solidFill>
                  <a:schemeClr val="bg1"/>
                </a:solidFill>
                <a:cs typeface="+mn-ea"/>
                <a:sym typeface="+mn-lt"/>
              </a:rPr>
              <a:t>建立索引 </a:t>
            </a:r>
            <a:r>
              <a:rPr lang="en-US" altLang="zh-TW" sz="1600" b="1">
                <a:solidFill>
                  <a:schemeClr val="bg1"/>
                </a:solidFill>
                <a:cs typeface="+mn-ea"/>
                <a:sym typeface="+mn-lt"/>
              </a:rPr>
              <a:t>Indexing Engine</a:t>
            </a:r>
          </a:p>
        </p:txBody>
      </p:sp>
      <p:sp>
        <p:nvSpPr>
          <p:cNvPr id="96" name="矩形 95">
            <a:extLst>
              <a:ext uri="{FF2B5EF4-FFF2-40B4-BE49-F238E27FC236}">
                <a16:creationId xmlns:a16="http://schemas.microsoft.com/office/drawing/2014/main" id="{92C6242D-8170-4485-92F1-C2D3CD81D0CB}"/>
              </a:ext>
            </a:extLst>
          </p:cNvPr>
          <p:cNvSpPr/>
          <p:nvPr/>
        </p:nvSpPr>
        <p:spPr>
          <a:xfrm>
            <a:off x="6252818" y="2574869"/>
            <a:ext cx="5197686" cy="638674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0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  <a:buClr>
                <a:srgbClr val="000000"/>
              </a:buClr>
            </a:pPr>
            <a:r>
              <a:rPr lang="zh-TW" altLang="en-US" sz="2400" b="1">
                <a:solidFill>
                  <a:schemeClr val="bg1"/>
                </a:solidFill>
                <a:cs typeface="+mn-ea"/>
                <a:sym typeface="+mn-lt"/>
              </a:rPr>
              <a:t>檔案搜尋 </a:t>
            </a:r>
            <a:r>
              <a:rPr lang="en-US" altLang="zh-TW" sz="1600" b="1">
                <a:solidFill>
                  <a:schemeClr val="bg1"/>
                </a:solidFill>
                <a:cs typeface="+mn-ea"/>
                <a:sym typeface="+mn-lt"/>
              </a:rPr>
              <a:t>Search Operation</a:t>
            </a:r>
          </a:p>
        </p:txBody>
      </p:sp>
      <p:sp>
        <p:nvSpPr>
          <p:cNvPr id="108" name="Right Arrow 22">
            <a:extLst>
              <a:ext uri="{FF2B5EF4-FFF2-40B4-BE49-F238E27FC236}">
                <a16:creationId xmlns:a16="http://schemas.microsoft.com/office/drawing/2014/main" id="{76312339-03FF-4143-9138-9D5D8EF4F1E7}"/>
              </a:ext>
            </a:extLst>
          </p:cNvPr>
          <p:cNvSpPr/>
          <p:nvPr/>
        </p:nvSpPr>
        <p:spPr>
          <a:xfrm>
            <a:off x="8509370" y="5701454"/>
            <a:ext cx="524493" cy="43974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110" name="矩形: 圓角 109">
            <a:extLst>
              <a:ext uri="{FF2B5EF4-FFF2-40B4-BE49-F238E27FC236}">
                <a16:creationId xmlns:a16="http://schemas.microsoft.com/office/drawing/2014/main" id="{469CC8E8-D8E5-4572-9F4D-DADF0E65C4AC}"/>
              </a:ext>
            </a:extLst>
          </p:cNvPr>
          <p:cNvSpPr/>
          <p:nvPr/>
        </p:nvSpPr>
        <p:spPr>
          <a:xfrm>
            <a:off x="6263204" y="3791777"/>
            <a:ext cx="2391117" cy="2133431"/>
          </a:xfrm>
          <a:prstGeom prst="roundRect">
            <a:avLst>
              <a:gd name="adj" fmla="val 6466"/>
            </a:avLst>
          </a:prstGeom>
          <a:gradFill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zh-TW" altLang="en-US" sz="2200" b="1">
                <a:solidFill>
                  <a:schemeClr val="tx1"/>
                </a:solidFill>
                <a:cs typeface="+mn-ea"/>
                <a:sym typeface="+mn-lt"/>
              </a:rPr>
              <a:t>查詢解析器</a:t>
            </a:r>
            <a:endParaRPr lang="en-US" altLang="zh-TW" sz="2200" b="1">
              <a:solidFill>
                <a:schemeClr val="tx1"/>
              </a:solidFill>
              <a:cs typeface="+mn-ea"/>
              <a:sym typeface="+mn-lt"/>
            </a:endParaRPr>
          </a:p>
          <a:p>
            <a:pPr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chemeClr val="tx1"/>
                </a:solidFill>
                <a:cs typeface="+mn-ea"/>
                <a:sym typeface="+mn-lt"/>
              </a:rPr>
              <a:t>Query Parser</a:t>
            </a:r>
          </a:p>
        </p:txBody>
      </p:sp>
      <p:sp>
        <p:nvSpPr>
          <p:cNvPr id="111" name="矩形: 圓角 110">
            <a:extLst>
              <a:ext uri="{FF2B5EF4-FFF2-40B4-BE49-F238E27FC236}">
                <a16:creationId xmlns:a16="http://schemas.microsoft.com/office/drawing/2014/main" id="{74BA2DF6-114F-47F4-BBD4-7C15F0369BC4}"/>
              </a:ext>
            </a:extLst>
          </p:cNvPr>
          <p:cNvSpPr/>
          <p:nvPr/>
        </p:nvSpPr>
        <p:spPr>
          <a:xfrm>
            <a:off x="9046148" y="3791777"/>
            <a:ext cx="2391117" cy="2133431"/>
          </a:xfrm>
          <a:prstGeom prst="roundRect">
            <a:avLst>
              <a:gd name="adj" fmla="val 6466"/>
            </a:avLst>
          </a:prstGeom>
          <a:gradFill>
            <a:gsLst>
              <a:gs pos="0">
                <a:srgbClr val="7030A0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zh-TW" altLang="en-US" sz="2200" b="1">
                <a:solidFill>
                  <a:schemeClr val="tx1"/>
                </a:solidFill>
                <a:cs typeface="+mn-ea"/>
                <a:sym typeface="+mn-lt"/>
              </a:rPr>
              <a:t>搜尋模組</a:t>
            </a:r>
            <a:endParaRPr lang="en-US" altLang="zh-TW" sz="2200" b="1">
              <a:solidFill>
                <a:schemeClr val="tx1"/>
              </a:solidFill>
              <a:cs typeface="+mn-ea"/>
              <a:sym typeface="+mn-lt"/>
            </a:endParaRPr>
          </a:p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" altLang="zh-TW" sz="1600" b="1">
                <a:solidFill>
                  <a:schemeClr val="tx1"/>
                </a:solidFill>
                <a:cs typeface="+mn-ea"/>
                <a:sym typeface="+mn-lt"/>
              </a:rPr>
              <a:t>Search</a:t>
            </a:r>
            <a:r>
              <a:rPr lang="zh-Hant" altLang="en-US" sz="1600" b="1">
                <a:solidFill>
                  <a:schemeClr val="tx1"/>
                </a:solidFill>
                <a:cs typeface="+mn-ea"/>
                <a:sym typeface="+mn-lt"/>
              </a:rPr>
              <a:t> </a:t>
            </a:r>
            <a:r>
              <a:rPr lang="en" altLang="zh-TW" sz="1600" b="1">
                <a:solidFill>
                  <a:schemeClr val="tx1"/>
                </a:solidFill>
                <a:cs typeface="+mn-ea"/>
                <a:sym typeface="+mn-lt"/>
              </a:rPr>
              <a:t>Module</a:t>
            </a:r>
          </a:p>
        </p:txBody>
      </p:sp>
      <p:sp>
        <p:nvSpPr>
          <p:cNvPr id="112" name="矩形 111">
            <a:extLst>
              <a:ext uri="{FF2B5EF4-FFF2-40B4-BE49-F238E27FC236}">
                <a16:creationId xmlns:a16="http://schemas.microsoft.com/office/drawing/2014/main" id="{0A5BE30F-0759-417D-BAC0-198740F467ED}"/>
              </a:ext>
            </a:extLst>
          </p:cNvPr>
          <p:cNvSpPr/>
          <p:nvPr/>
        </p:nvSpPr>
        <p:spPr>
          <a:xfrm>
            <a:off x="9046148" y="5351794"/>
            <a:ext cx="1151320" cy="1052417"/>
          </a:xfrm>
          <a:prstGeom prst="rect">
            <a:avLst/>
          </a:prstGeom>
          <a:gradFill>
            <a:gsLst>
              <a:gs pos="0">
                <a:srgbClr val="7030A0"/>
              </a:gs>
              <a:gs pos="100000">
                <a:srgbClr val="00206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Boolean Search</a:t>
            </a:r>
          </a:p>
        </p:txBody>
      </p:sp>
      <p:sp>
        <p:nvSpPr>
          <p:cNvPr id="113" name="矩形 112">
            <a:extLst>
              <a:ext uri="{FF2B5EF4-FFF2-40B4-BE49-F238E27FC236}">
                <a16:creationId xmlns:a16="http://schemas.microsoft.com/office/drawing/2014/main" id="{AAF1920C-74EA-4264-9D30-FF5C1F60B257}"/>
              </a:ext>
            </a:extLst>
          </p:cNvPr>
          <p:cNvSpPr/>
          <p:nvPr/>
        </p:nvSpPr>
        <p:spPr>
          <a:xfrm>
            <a:off x="10289879" y="5351794"/>
            <a:ext cx="1151320" cy="1052417"/>
          </a:xfrm>
          <a:prstGeom prst="rect">
            <a:avLst/>
          </a:prstGeom>
          <a:gradFill>
            <a:gsLst>
              <a:gs pos="0">
                <a:srgbClr val="7030A0"/>
              </a:gs>
              <a:gs pos="100000">
                <a:srgbClr val="00206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Relevance</a:t>
            </a:r>
          </a:p>
          <a:p>
            <a:pPr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(TF-IDF)</a:t>
            </a:r>
          </a:p>
        </p:txBody>
      </p:sp>
      <p:sp>
        <p:nvSpPr>
          <p:cNvPr id="114" name="矩形 113">
            <a:extLst>
              <a:ext uri="{FF2B5EF4-FFF2-40B4-BE49-F238E27FC236}">
                <a16:creationId xmlns:a16="http://schemas.microsoft.com/office/drawing/2014/main" id="{145B6879-ED1D-4F43-8EF8-8EEED0743FA2}"/>
              </a:ext>
            </a:extLst>
          </p:cNvPr>
          <p:cNvSpPr/>
          <p:nvPr/>
        </p:nvSpPr>
        <p:spPr>
          <a:xfrm>
            <a:off x="6262225" y="5351794"/>
            <a:ext cx="1151320" cy="1052417"/>
          </a:xfrm>
          <a:prstGeom prst="rect">
            <a:avLst/>
          </a:prstGeom>
          <a:gradFill>
            <a:gsLst>
              <a:gs pos="0">
                <a:srgbClr val="92D050"/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Parser</a:t>
            </a:r>
          </a:p>
        </p:txBody>
      </p:sp>
      <p:sp>
        <p:nvSpPr>
          <p:cNvPr id="115" name="矩形 114">
            <a:extLst>
              <a:ext uri="{FF2B5EF4-FFF2-40B4-BE49-F238E27FC236}">
                <a16:creationId xmlns:a16="http://schemas.microsoft.com/office/drawing/2014/main" id="{2F6B53BB-1E4E-490F-8E71-8562055FC5CD}"/>
              </a:ext>
            </a:extLst>
          </p:cNvPr>
          <p:cNvSpPr/>
          <p:nvPr/>
        </p:nvSpPr>
        <p:spPr>
          <a:xfrm>
            <a:off x="7499156" y="5351794"/>
            <a:ext cx="1151320" cy="1052417"/>
          </a:xfrm>
          <a:prstGeom prst="rect">
            <a:avLst/>
          </a:prstGeom>
          <a:gradFill>
            <a:gsLst>
              <a:gs pos="0">
                <a:srgbClr val="92D050"/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Analyzer</a:t>
            </a:r>
          </a:p>
        </p:txBody>
      </p:sp>
      <p:sp>
        <p:nvSpPr>
          <p:cNvPr id="116" name="橢圓 115">
            <a:extLst>
              <a:ext uri="{FF2B5EF4-FFF2-40B4-BE49-F238E27FC236}">
                <a16:creationId xmlns:a16="http://schemas.microsoft.com/office/drawing/2014/main" id="{9F0B421B-3B74-407C-8D7A-D73D72D87F37}"/>
              </a:ext>
            </a:extLst>
          </p:cNvPr>
          <p:cNvSpPr/>
          <p:nvPr/>
        </p:nvSpPr>
        <p:spPr>
          <a:xfrm>
            <a:off x="6921352" y="3320605"/>
            <a:ext cx="1074821" cy="1074821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18" name="橢圓 117">
            <a:extLst>
              <a:ext uri="{FF2B5EF4-FFF2-40B4-BE49-F238E27FC236}">
                <a16:creationId xmlns:a16="http://schemas.microsoft.com/office/drawing/2014/main" id="{5D1E3E3F-9ACC-4630-A730-D9214C83CF50}"/>
              </a:ext>
            </a:extLst>
          </p:cNvPr>
          <p:cNvSpPr/>
          <p:nvPr/>
        </p:nvSpPr>
        <p:spPr>
          <a:xfrm>
            <a:off x="9704296" y="3320605"/>
            <a:ext cx="1074821" cy="1074821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98" name="Picture 1">
            <a:extLst>
              <a:ext uri="{FF2B5EF4-FFF2-40B4-BE49-F238E27FC236}">
                <a16:creationId xmlns:a16="http://schemas.microsoft.com/office/drawing/2014/main" id="{E173F617-AD40-4BCD-852A-014C8F752C8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8736" y="3477639"/>
            <a:ext cx="768107" cy="738964"/>
          </a:xfrm>
          <a:prstGeom prst="rect">
            <a:avLst/>
          </a:prstGeom>
        </p:spPr>
      </p:pic>
      <p:pic>
        <p:nvPicPr>
          <p:cNvPr id="121" name="圖片 120">
            <a:extLst>
              <a:ext uri="{FF2B5EF4-FFF2-40B4-BE49-F238E27FC236}">
                <a16:creationId xmlns:a16="http://schemas.microsoft.com/office/drawing/2014/main" id="{E17D7806-3B71-4B08-95BD-52B5887582A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0000" y1="48444" x2="20000" y2="48444"/>
                        <a14:foregroundMark x1="28444" y1="68000" x2="28444" y2="68000"/>
                        <a14:foregroundMark x1="32444" y1="94222" x2="32444" y2="94222"/>
                        <a14:foregroundMark x1="76889" y1="81778" x2="76889" y2="8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1516" y="3521086"/>
            <a:ext cx="652071" cy="65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3824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A64DFB-C03E-7941-AA26-5D6593F83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TW" sz="4500">
                <a:latin typeface="+mn-lt"/>
                <a:ea typeface="+mn-ea"/>
                <a:cs typeface="+mn-ea"/>
                <a:sym typeface="+mn-lt"/>
              </a:rPr>
              <a:t>授權方案</a:t>
            </a:r>
          </a:p>
        </p:txBody>
      </p:sp>
      <p:sp>
        <p:nvSpPr>
          <p:cNvPr id="7" name="矩形: 圓角化同側角落 6">
            <a:extLst>
              <a:ext uri="{FF2B5EF4-FFF2-40B4-BE49-F238E27FC236}">
                <a16:creationId xmlns:a16="http://schemas.microsoft.com/office/drawing/2014/main" id="{78AAD489-80B7-4115-B1F3-2A9CE74EF1D2}"/>
              </a:ext>
            </a:extLst>
          </p:cNvPr>
          <p:cNvSpPr/>
          <p:nvPr/>
        </p:nvSpPr>
        <p:spPr>
          <a:xfrm>
            <a:off x="862399" y="1919616"/>
            <a:ext cx="5170159" cy="615021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002769"/>
              </a:gs>
              <a:gs pos="0">
                <a:srgbClr val="4F83B2"/>
              </a:gs>
            </a:gsLst>
            <a:lin ang="0" scaled="0"/>
          </a:gradFill>
          <a:ln>
            <a:gradFill>
              <a:gsLst>
                <a:gs pos="1000">
                  <a:schemeClr val="accent1">
                    <a:lumMod val="5000"/>
                    <a:lumOff val="95000"/>
                    <a:alpha val="69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  <a:effectLst>
            <a:outerShdw blurRad="431800" dist="215900" dir="414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sp>
        <p:nvSpPr>
          <p:cNvPr id="8" name="矩形: 圓角化同側角落 7">
            <a:extLst>
              <a:ext uri="{FF2B5EF4-FFF2-40B4-BE49-F238E27FC236}">
                <a16:creationId xmlns:a16="http://schemas.microsoft.com/office/drawing/2014/main" id="{3670D92E-F82C-43E4-9988-E2109F487CFE}"/>
              </a:ext>
            </a:extLst>
          </p:cNvPr>
          <p:cNvSpPr/>
          <p:nvPr/>
        </p:nvSpPr>
        <p:spPr>
          <a:xfrm>
            <a:off x="6105365" y="1919617"/>
            <a:ext cx="5170159" cy="615021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002769"/>
              </a:gs>
              <a:gs pos="0">
                <a:srgbClr val="4F83B2"/>
              </a:gs>
            </a:gsLst>
            <a:lin ang="0" scaled="0"/>
          </a:gradFill>
          <a:ln>
            <a:gradFill>
              <a:gsLst>
                <a:gs pos="1000">
                  <a:schemeClr val="accent1">
                    <a:lumMod val="5000"/>
                    <a:lumOff val="95000"/>
                    <a:alpha val="69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  <a:effectLst>
            <a:outerShdw blurRad="431800" dist="215900" dir="414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pic>
        <p:nvPicPr>
          <p:cNvPr id="13" name="图片 57">
            <a:extLst>
              <a:ext uri="{FF2B5EF4-FFF2-40B4-BE49-F238E27FC236}">
                <a16:creationId xmlns:a16="http://schemas.microsoft.com/office/drawing/2014/main" id="{FAD65301-0D53-41A8-8728-6D398BF2B2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3718707" y="4242027"/>
            <a:ext cx="4153307" cy="532143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ECCF4420-F388-4941-B850-239586C9AAFF}"/>
              </a:ext>
            </a:extLst>
          </p:cNvPr>
          <p:cNvSpPr txBox="1"/>
          <p:nvPr/>
        </p:nvSpPr>
        <p:spPr>
          <a:xfrm>
            <a:off x="862399" y="1936550"/>
            <a:ext cx="512736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30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Basic</a:t>
            </a:r>
            <a:r>
              <a:rPr lang="en-US" altLang="zh-TW" sz="14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TW" altLang="en-US" sz="14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 </a:t>
            </a:r>
            <a:r>
              <a:rPr lang="en-US" altLang="zh-TW" b="1" err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免授權</a:t>
            </a:r>
            <a:endParaRPr lang="en-TW" altLang="zh-TW" b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9AFE7043-AC7E-485A-BF2C-40994437E666}"/>
              </a:ext>
            </a:extLst>
          </p:cNvPr>
          <p:cNvSpPr txBox="1"/>
          <p:nvPr/>
        </p:nvSpPr>
        <p:spPr>
          <a:xfrm>
            <a:off x="6105365" y="1936550"/>
            <a:ext cx="517015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30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Plus</a:t>
            </a:r>
            <a:endParaRPr lang="en-TW" altLang="zh-TW" b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015167C4-F923-4EF4-AEA9-BF7E601CD5B3}"/>
              </a:ext>
            </a:extLst>
          </p:cNvPr>
          <p:cNvSpPr txBox="1"/>
          <p:nvPr/>
        </p:nvSpPr>
        <p:spPr>
          <a:xfrm>
            <a:off x="626305" y="2787921"/>
            <a:ext cx="4777317" cy="1578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44563" indent="0">
              <a:lnSpc>
                <a:spcPts val="2600"/>
              </a:lnSpc>
              <a:tabLst/>
            </a:pPr>
            <a:r>
              <a:rPr lang="en-US" altLang="zh-TW" sz="2600" b="1" err="1">
                <a:latin typeface="+mn-lt"/>
                <a:ea typeface="+mn-ea"/>
                <a:cs typeface="+mn-ea"/>
                <a:sym typeface="+mn-lt"/>
              </a:rPr>
              <a:t>搜尋單台</a:t>
            </a:r>
            <a:r>
              <a:rPr lang="en-US" altLang="zh-TW" sz="2600" b="1">
                <a:latin typeface="+mn-lt"/>
                <a:ea typeface="+mn-ea"/>
                <a:cs typeface="+mn-ea"/>
                <a:sym typeface="+mn-lt"/>
              </a:rPr>
              <a:t> NAS</a:t>
            </a:r>
          </a:p>
          <a:p>
            <a:pPr marL="1155700" indent="-211138" algn="l" defTabSz="914400" rtl="0" eaLnBrk="1" latinLnBrk="0" hangingPunct="1">
              <a:lnSpc>
                <a:spcPts val="2300"/>
              </a:lnSpc>
              <a:buFont typeface="Arial" panose="020B0604020202020204" pitchFamily="34" charset="0"/>
              <a:buChar char="•"/>
              <a:tabLst/>
            </a:pPr>
            <a:r>
              <a:rPr lang="en-US" altLang="zh-TW" sz="1600" kern="1200" err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執行全文搜尋</a:t>
            </a:r>
            <a:endParaRPr lang="en-US" altLang="zh-TW" sz="1600" kern="120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155700" indent="-211138" algn="l" defTabSz="914400" rtl="0" eaLnBrk="1" latinLnBrk="0" hangingPunct="1">
              <a:lnSpc>
                <a:spcPts val="2300"/>
              </a:lnSpc>
              <a:buFont typeface="Arial" panose="020B0604020202020204" pitchFamily="34" charset="0"/>
              <a:buChar char="•"/>
              <a:tabLst/>
            </a:pPr>
            <a:r>
              <a:rPr lang="en-US" altLang="zh-TW" sz="1600" kern="1200" err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依搜尋結果智能推薦檔案</a:t>
            </a:r>
            <a:endParaRPr lang="en-US" altLang="zh-TW" sz="1600" kern="120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155700" indent="-211138" algn="l" defTabSz="914400" rtl="0" eaLnBrk="1" latinLnBrk="0" hangingPunct="1">
              <a:lnSpc>
                <a:spcPts val="2300"/>
              </a:lnSpc>
              <a:buFont typeface="Arial" panose="020B0604020202020204" pitchFamily="34" charset="0"/>
              <a:buChar char="•"/>
              <a:tabLst/>
            </a:pPr>
            <a:r>
              <a:rPr lang="en-US" altLang="zh-TW" sz="1600" kern="1200" err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快速預覽檔案</a:t>
            </a:r>
            <a:endParaRPr lang="en-US" altLang="zh-TW" sz="1600" kern="120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155700" indent="-211138" algn="l" defTabSz="914400" rtl="0" eaLnBrk="1" latinLnBrk="0" hangingPunct="1">
              <a:lnSpc>
                <a:spcPts val="2300"/>
              </a:lnSpc>
              <a:buFont typeface="Arial" panose="020B0604020202020204" pitchFamily="34" charset="0"/>
              <a:buChar char="•"/>
              <a:tabLst/>
            </a:pPr>
            <a:r>
              <a:rPr lang="en-US" altLang="zh-TW" sz="1600" kern="1200" err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依使用權限搜尋</a:t>
            </a:r>
            <a:endParaRPr lang="en-US" altLang="zh-TW" sz="1600" kern="120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B142E6A9-D2FE-48D3-8478-FF548A882F10}"/>
              </a:ext>
            </a:extLst>
          </p:cNvPr>
          <p:cNvSpPr txBox="1"/>
          <p:nvPr/>
        </p:nvSpPr>
        <p:spPr>
          <a:xfrm>
            <a:off x="607220" y="4664124"/>
            <a:ext cx="6464300" cy="1873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1700" indent="0">
              <a:lnSpc>
                <a:spcPts val="2600"/>
              </a:lnSpc>
              <a:tabLst/>
            </a:pPr>
            <a:r>
              <a:rPr lang="en-US" altLang="zh-TW" sz="2600" b="1" kern="1200" err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搜尋</a:t>
            </a:r>
            <a:r>
              <a:rPr lang="en-US" altLang="zh-TW" sz="2600" b="1" kern="12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PC </a:t>
            </a:r>
            <a:r>
              <a:rPr lang="en-US" altLang="zh-TW" sz="2600" b="1" kern="1200" err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本機資料</a:t>
            </a:r>
            <a:endParaRPr lang="en-US" altLang="zh-TW" sz="2600" b="1" kern="120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155700" indent="-211138" algn="l" defTabSz="914400" rtl="0" eaLnBrk="1" latinLnBrk="0" hangingPunct="1">
              <a:lnSpc>
                <a:spcPts val="2300"/>
              </a:lnSpc>
              <a:buFont typeface="Arial" panose="020B0604020202020204" pitchFamily="34" charset="0"/>
              <a:buChar char="•"/>
              <a:tabLst/>
            </a:pPr>
            <a:r>
              <a:rPr lang="en-US" altLang="zh-TW" sz="1600" kern="1200" err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僅能呈現</a:t>
            </a:r>
            <a:r>
              <a:rPr lang="zh-TW" altLang="en-US" sz="1600" kern="12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600" kern="12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16</a:t>
            </a:r>
            <a:r>
              <a:rPr lang="zh-TW" altLang="en-US" sz="1600" kern="12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筆搜尋結果</a:t>
            </a:r>
            <a:endParaRPr lang="en-US" altLang="zh-TW" sz="1600" kern="120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155700" indent="-211138" algn="l" defTabSz="914400" rtl="0" eaLnBrk="1" latinLnBrk="0" hangingPunct="1">
              <a:lnSpc>
                <a:spcPts val="2300"/>
              </a:lnSpc>
              <a:buFont typeface="Arial" panose="020B0604020202020204" pitchFamily="34" charset="0"/>
              <a:buChar char="•"/>
              <a:tabLst/>
            </a:pPr>
            <a:r>
              <a:rPr lang="en-US" altLang="zh-TW" sz="1600" kern="1200" err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預先索引，快速搜尋</a:t>
            </a:r>
            <a:endParaRPr lang="en-US" altLang="zh-TW" sz="1600" kern="120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155700" marR="0" lvl="0" indent="-211138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TW" sz="1600" kern="1200" err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執行全文搜尋</a:t>
            </a:r>
            <a:endParaRPr lang="en-US" altLang="zh-TW" sz="1600" kern="120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155700" marR="0" lvl="0" indent="-211138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TW" sz="1600" kern="1200" err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以縮圖預覽檔案</a:t>
            </a:r>
            <a:endParaRPr lang="en-US" altLang="zh-TW" sz="1600" kern="120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155700" indent="-211138" algn="l" defTabSz="914400" rtl="0" eaLnBrk="1" latinLnBrk="0" hangingPunct="1">
              <a:lnSpc>
                <a:spcPts val="2300"/>
              </a:lnSpc>
              <a:buFont typeface="Arial" panose="020B0604020202020204" pitchFamily="34" charset="0"/>
              <a:buChar char="•"/>
              <a:tabLst/>
            </a:pPr>
            <a:r>
              <a:rPr lang="en-US" altLang="zh-TW" sz="1600" kern="12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AI </a:t>
            </a:r>
            <a:r>
              <a:rPr lang="en-US" altLang="zh-TW" sz="1600" kern="1200" err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搜尋圖片</a:t>
            </a:r>
            <a:endParaRPr lang="en-US" altLang="zh-TW" sz="1600" kern="120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7BA08A4C-5562-4B4E-AFD7-BC742B73E884}"/>
              </a:ext>
            </a:extLst>
          </p:cNvPr>
          <p:cNvSpPr txBox="1"/>
          <p:nvPr/>
        </p:nvSpPr>
        <p:spPr>
          <a:xfrm>
            <a:off x="5941102" y="2813387"/>
            <a:ext cx="6464300" cy="1578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9138" indent="-177800">
              <a:lnSpc>
                <a:spcPts val="2600"/>
              </a:lnSpc>
              <a:tabLst/>
            </a:pPr>
            <a:r>
              <a:rPr lang="en-US" altLang="zh-TW" sz="2600" b="1" err="1">
                <a:latin typeface="+mn-lt"/>
                <a:ea typeface="+mn-ea"/>
                <a:cs typeface="+mn-ea"/>
                <a:sym typeface="+mn-lt"/>
              </a:rPr>
              <a:t>一個介面中搜尋多台</a:t>
            </a:r>
            <a:r>
              <a:rPr lang="en-US" altLang="zh-TW" sz="2600" b="1">
                <a:latin typeface="+mn-lt"/>
                <a:ea typeface="+mn-ea"/>
                <a:cs typeface="+mn-ea"/>
                <a:sym typeface="+mn-lt"/>
              </a:rPr>
              <a:t> NAS</a:t>
            </a:r>
          </a:p>
          <a:p>
            <a:pPr marL="719138" indent="-177800" algn="l" defTabSz="914400" rtl="0" eaLnBrk="1" latinLnBrk="0" hangingPunct="1">
              <a:lnSpc>
                <a:spcPts val="2300"/>
              </a:lnSpc>
              <a:buFont typeface="Arial" panose="020B0604020202020204" pitchFamily="34" charset="0"/>
              <a:buChar char="•"/>
              <a:tabLst/>
            </a:pPr>
            <a:r>
              <a:rPr lang="en-US" altLang="zh-TW" sz="1600" kern="1200" err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執行全文搜尋</a:t>
            </a:r>
            <a:endParaRPr lang="en-US" altLang="zh-TW" sz="1600" kern="120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719138" indent="-177800" algn="l" defTabSz="914400" rtl="0" eaLnBrk="1" latinLnBrk="0" hangingPunct="1">
              <a:lnSpc>
                <a:spcPts val="2300"/>
              </a:lnSpc>
              <a:buFont typeface="Arial" panose="020B0604020202020204" pitchFamily="34" charset="0"/>
              <a:buChar char="•"/>
              <a:tabLst/>
            </a:pPr>
            <a:r>
              <a:rPr lang="en-US" altLang="zh-TW" sz="1600" kern="1200" err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依搜尋結果智能推薦檔案</a:t>
            </a:r>
            <a:endParaRPr lang="en-US" altLang="zh-TW" sz="1600" kern="120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719138" indent="-177800" algn="l" defTabSz="914400" rtl="0" eaLnBrk="1" latinLnBrk="0" hangingPunct="1">
              <a:lnSpc>
                <a:spcPts val="2300"/>
              </a:lnSpc>
              <a:buFont typeface="Arial" panose="020B0604020202020204" pitchFamily="34" charset="0"/>
              <a:buChar char="•"/>
              <a:tabLst/>
            </a:pPr>
            <a:r>
              <a:rPr lang="en-US" altLang="zh-TW" sz="1600" kern="1200" err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快速預覽檔案</a:t>
            </a:r>
            <a:endParaRPr lang="en-US" altLang="zh-TW" sz="1600" kern="120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719138" indent="-177800" algn="l" defTabSz="914400" rtl="0" eaLnBrk="1" latinLnBrk="0" hangingPunct="1">
              <a:lnSpc>
                <a:spcPts val="2300"/>
              </a:lnSpc>
              <a:buFont typeface="Arial" panose="020B0604020202020204" pitchFamily="34" charset="0"/>
              <a:buChar char="•"/>
              <a:tabLst/>
            </a:pPr>
            <a:r>
              <a:rPr lang="en-US" altLang="zh-TW" sz="1600" kern="1200" err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依使用權限搜尋</a:t>
            </a:r>
            <a:endParaRPr lang="en-US" altLang="zh-TW" sz="1600" kern="120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942EE3D1-F48A-4809-8FB2-4170A5939522}"/>
              </a:ext>
            </a:extLst>
          </p:cNvPr>
          <p:cNvSpPr txBox="1"/>
          <p:nvPr/>
        </p:nvSpPr>
        <p:spPr>
          <a:xfrm>
            <a:off x="5941102" y="4664124"/>
            <a:ext cx="3578879" cy="1873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9138" indent="-177800">
              <a:lnSpc>
                <a:spcPts val="2600"/>
              </a:lnSpc>
              <a:tabLst/>
            </a:pPr>
            <a:r>
              <a:rPr lang="en-US" altLang="zh-TW" sz="2600" b="1" kern="1200" err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搜尋</a:t>
            </a:r>
            <a:r>
              <a:rPr lang="en-US" altLang="zh-TW" sz="2600" b="1" kern="12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PC </a:t>
            </a:r>
            <a:r>
              <a:rPr lang="en-US" altLang="zh-TW" sz="2600" b="1" kern="1200" err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本機資料</a:t>
            </a:r>
            <a:endParaRPr lang="en-US" altLang="zh-TW" sz="2600" b="1" kern="120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719138" indent="-177800" algn="l" defTabSz="914400" rtl="0" eaLnBrk="1" latinLnBrk="0" hangingPunct="1">
              <a:lnSpc>
                <a:spcPts val="2300"/>
              </a:lnSpc>
              <a:buFont typeface="Arial" panose="020B0604020202020204" pitchFamily="34" charset="0"/>
              <a:buChar char="•"/>
              <a:tabLst/>
            </a:pPr>
            <a:r>
              <a:rPr lang="en-US" altLang="zh-TW" sz="1600" kern="1200" err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預先索引，快速搜尋</a:t>
            </a:r>
            <a:endParaRPr lang="en-US" altLang="zh-TW" sz="1600" kern="120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719138" marR="0" lvl="0" indent="-17780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TW" sz="1600" kern="1200" err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執行全文搜尋</a:t>
            </a:r>
            <a:endParaRPr lang="en-US" altLang="zh-TW" sz="1600" kern="120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719138" indent="-177800" algn="l" defTabSz="914400" rtl="0" eaLnBrk="1" latinLnBrk="0" hangingPunct="1">
              <a:lnSpc>
                <a:spcPts val="2300"/>
              </a:lnSpc>
              <a:buFont typeface="Arial" panose="020B0604020202020204" pitchFamily="34" charset="0"/>
              <a:buChar char="•"/>
              <a:tabLst/>
            </a:pPr>
            <a:r>
              <a:rPr lang="en-US" altLang="zh-TW" sz="1600" kern="1200" err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依搜尋結果智能推薦檔案</a:t>
            </a:r>
            <a:endParaRPr lang="en-US" altLang="zh-TW" sz="1600" kern="120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719138" indent="-177800" algn="l" defTabSz="914400" rtl="0" eaLnBrk="1" latinLnBrk="0" hangingPunct="1">
              <a:lnSpc>
                <a:spcPts val="2300"/>
              </a:lnSpc>
              <a:buFont typeface="Arial" panose="020B0604020202020204" pitchFamily="34" charset="0"/>
              <a:buChar char="•"/>
              <a:tabLst/>
            </a:pPr>
            <a:r>
              <a:rPr lang="en-US" altLang="zh-TW" sz="1600" kern="1200" err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快速預覽檔案</a:t>
            </a:r>
            <a:endParaRPr lang="en-US" altLang="zh-TW" sz="1600" kern="120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719138" indent="-177800" algn="l" defTabSz="914400" rtl="0" eaLnBrk="1" latinLnBrk="0" hangingPunct="1">
              <a:lnSpc>
                <a:spcPts val="2300"/>
              </a:lnSpc>
              <a:buFont typeface="Arial" panose="020B0604020202020204" pitchFamily="34" charset="0"/>
              <a:buChar char="•"/>
              <a:tabLst/>
            </a:pPr>
            <a:r>
              <a:rPr lang="en-US" altLang="zh-TW" sz="1600" kern="12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AI </a:t>
            </a:r>
            <a:r>
              <a:rPr lang="en-US" altLang="zh-TW" sz="1600" kern="1200" err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搜尋圖片</a:t>
            </a:r>
            <a:endParaRPr lang="en-US" altLang="zh-TW" sz="1600" kern="120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3494FA1A-D937-439A-94B2-0E0A8362A322}"/>
              </a:ext>
            </a:extLst>
          </p:cNvPr>
          <p:cNvSpPr txBox="1"/>
          <p:nvPr/>
        </p:nvSpPr>
        <p:spPr>
          <a:xfrm>
            <a:off x="8622286" y="4969883"/>
            <a:ext cx="3437695" cy="655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9138" indent="-177800" algn="l" defTabSz="914400" rtl="0" eaLnBrk="1" latinLnBrk="0" hangingPunct="1">
              <a:lnSpc>
                <a:spcPts val="2300"/>
              </a:lnSpc>
              <a:buFont typeface="Arial" panose="020B0604020202020204" pitchFamily="34" charset="0"/>
              <a:buChar char="•"/>
              <a:tabLst/>
            </a:pPr>
            <a:r>
              <a:rPr lang="en-US" altLang="zh-TW" sz="1600" kern="1200" err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檢視</a:t>
            </a:r>
            <a:r>
              <a:rPr lang="en-US" altLang="zh-TW" sz="1600" kern="12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PC </a:t>
            </a:r>
            <a:r>
              <a:rPr lang="en-US" altLang="zh-TW" sz="1600" kern="1200" err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上檔案分佈情形</a:t>
            </a:r>
            <a:endParaRPr lang="en-US" altLang="zh-TW" sz="1600" kern="120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719138" indent="-177800" algn="l" defTabSz="914400" rtl="0" eaLnBrk="1" latinLnBrk="0" hangingPunct="1">
              <a:lnSpc>
                <a:spcPts val="2300"/>
              </a:lnSpc>
              <a:buFont typeface="Arial" panose="020B0604020202020204" pitchFamily="34" charset="0"/>
              <a:buChar char="•"/>
              <a:tabLst/>
            </a:pPr>
            <a:r>
              <a:rPr lang="en-US" altLang="zh-TW" sz="1600" kern="1200" err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整合</a:t>
            </a:r>
            <a:r>
              <a:rPr lang="en-US" altLang="zh-TW" sz="1600" kern="12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Windows </a:t>
            </a:r>
            <a:r>
              <a:rPr lang="en-US" altLang="zh-TW" sz="1600" kern="1200" err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應用程式</a:t>
            </a:r>
            <a:endParaRPr lang="en-TW" altLang="zh-TW" sz="1600" kern="120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188448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8363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35B0A-6488-9340-8775-3065BA2E8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734" y="84264"/>
            <a:ext cx="9520451" cy="1542196"/>
          </a:xfrm>
        </p:spPr>
        <p:txBody>
          <a:bodyPr>
            <a:normAutofit/>
          </a:bodyPr>
          <a:lstStyle/>
          <a:p>
            <a:r>
              <a:rPr lang="zh-TW" altLang="en-US" sz="4500">
                <a:latin typeface="+mn-lt"/>
                <a:ea typeface="+mn-ea"/>
                <a:cs typeface="+mn-ea"/>
                <a:sym typeface="+mn-lt"/>
              </a:rPr>
              <a:t>找到那些你不記得放在哪裡的檔案</a:t>
            </a:r>
            <a:endParaRPr lang="en-TW" sz="45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" name="內容版面配置區 9">
            <a:extLst>
              <a:ext uri="{FF2B5EF4-FFF2-40B4-BE49-F238E27FC236}">
                <a16:creationId xmlns:a16="http://schemas.microsoft.com/office/drawing/2014/main" id="{4BA843EB-BF67-4C5F-8AAB-810E92858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919" y="1997527"/>
            <a:ext cx="11353800" cy="1542196"/>
          </a:xfrm>
        </p:spPr>
        <p:txBody>
          <a:bodyPr>
            <a:normAutofit/>
          </a:bodyPr>
          <a:lstStyle/>
          <a:p>
            <a:pPr marL="0" indent="0">
              <a:lnSpc>
                <a:spcPts val="2800"/>
              </a:lnSpc>
              <a:buNone/>
            </a:pPr>
            <a:r>
              <a:rPr lang="en-TW" altLang="zh-TW" sz="2500">
                <a:latin typeface="+mn-lt"/>
                <a:cs typeface="+mn-ea"/>
                <a:sym typeface="+mn-lt"/>
              </a:rPr>
              <a:t>Qsirch PC Edition </a:t>
            </a:r>
            <a:r>
              <a:rPr lang="zh-TW" altLang="en-US" sz="2500">
                <a:latin typeface="+mn-lt"/>
                <a:cs typeface="+mn-ea"/>
                <a:sym typeface="+mn-lt"/>
              </a:rPr>
              <a:t>不僅搜尋電腦本地的資料，也能搜尋</a:t>
            </a:r>
            <a:r>
              <a:rPr lang="en-US" altLang="zh-TW" sz="2500">
                <a:latin typeface="+mn-lt"/>
                <a:cs typeface="+mn-ea"/>
                <a:sym typeface="+mn-lt"/>
              </a:rPr>
              <a:t> NAS </a:t>
            </a:r>
            <a:r>
              <a:rPr lang="zh-TW" altLang="en-US" sz="2500">
                <a:latin typeface="+mn-lt"/>
                <a:cs typeface="+mn-ea"/>
                <a:sym typeface="+mn-lt"/>
              </a:rPr>
              <a:t>及公有雲端資料</a:t>
            </a:r>
            <a:endParaRPr lang="en-US" altLang="zh-TW" sz="2500">
              <a:latin typeface="+mn-lt"/>
              <a:cs typeface="+mn-ea"/>
              <a:sym typeface="+mn-lt"/>
            </a:endParaRPr>
          </a:p>
          <a:p>
            <a:pPr marL="0" indent="0">
              <a:lnSpc>
                <a:spcPts val="2800"/>
              </a:lnSpc>
              <a:buNone/>
            </a:pPr>
            <a:r>
              <a:rPr lang="zh-TW" altLang="en-US" sz="2500">
                <a:latin typeface="+mn-lt"/>
                <a:cs typeface="+mn-ea"/>
                <a:sym typeface="+mn-lt"/>
              </a:rPr>
              <a:t>讓你搜尋不同來源的封存檔案再也不困難！</a:t>
            </a:r>
            <a:endParaRPr lang="en-TW" altLang="zh-TW" sz="2500">
              <a:latin typeface="+mn-lt"/>
              <a:cs typeface="+mn-ea"/>
              <a:sym typeface="+mn-lt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8DFB0075-850C-4BA3-BFD5-A62883EF4D62}"/>
              </a:ext>
            </a:extLst>
          </p:cNvPr>
          <p:cNvSpPr/>
          <p:nvPr/>
        </p:nvSpPr>
        <p:spPr>
          <a:xfrm>
            <a:off x="2286000" y="3327901"/>
            <a:ext cx="8199639" cy="533205"/>
          </a:xfrm>
          <a:prstGeom prst="roundRect">
            <a:avLst>
              <a:gd name="adj" fmla="val 7127"/>
            </a:avLst>
          </a:prstGeom>
          <a:gradFill>
            <a:gsLst>
              <a:gs pos="0">
                <a:schemeClr val="bg1"/>
              </a:gs>
              <a:gs pos="100000">
                <a:srgbClr val="00B0F0"/>
              </a:gs>
            </a:gsLst>
            <a:lin ang="5400000" scaled="0"/>
          </a:gradFill>
          <a:ln w="254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altLang="zh-TW">
              <a:solidFill>
                <a:srgbClr val="313C72"/>
              </a:solidFill>
              <a:cs typeface="+mn-ea"/>
              <a:sym typeface="+mn-lt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014DACD8-D382-4C2C-BD25-7B8656D26970}"/>
              </a:ext>
            </a:extLst>
          </p:cNvPr>
          <p:cNvSpPr/>
          <p:nvPr/>
        </p:nvSpPr>
        <p:spPr>
          <a:xfrm>
            <a:off x="2286000" y="4366069"/>
            <a:ext cx="8199639" cy="533205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/>
              </a:gs>
              <a:gs pos="100000">
                <a:srgbClr val="00B0F0"/>
              </a:gs>
            </a:gsLst>
            <a:lin ang="5400000" scaled="0"/>
          </a:gradFill>
          <a:ln w="254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altLang="zh-TW">
              <a:solidFill>
                <a:srgbClr val="313C72"/>
              </a:solidFill>
              <a:cs typeface="+mn-ea"/>
              <a:sym typeface="+mn-lt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AB0924DE-298A-4A14-A774-FB28F148983A}"/>
              </a:ext>
            </a:extLst>
          </p:cNvPr>
          <p:cNvSpPr/>
          <p:nvPr/>
        </p:nvSpPr>
        <p:spPr>
          <a:xfrm>
            <a:off x="2286000" y="5253407"/>
            <a:ext cx="8199639" cy="826294"/>
          </a:xfrm>
          <a:prstGeom prst="roundRect">
            <a:avLst>
              <a:gd name="adj" fmla="val 13113"/>
            </a:avLst>
          </a:prstGeom>
          <a:gradFill>
            <a:gsLst>
              <a:gs pos="0">
                <a:schemeClr val="bg1"/>
              </a:gs>
              <a:gs pos="100000">
                <a:srgbClr val="00B0F0"/>
              </a:gs>
            </a:gsLst>
            <a:lin ang="5400000" scaled="0"/>
          </a:gradFill>
          <a:ln w="254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27063"/>
            <a:endParaRPr lang="en-TW" altLang="zh-TW">
              <a:solidFill>
                <a:srgbClr val="313C72"/>
              </a:solidFill>
              <a:cs typeface="+mn-ea"/>
              <a:sym typeface="+mn-lt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0BC04513-DC2E-4F66-9697-8C0498BC9A5D}"/>
              </a:ext>
            </a:extLst>
          </p:cNvPr>
          <p:cNvSpPr txBox="1"/>
          <p:nvPr/>
        </p:nvSpPr>
        <p:spPr>
          <a:xfrm>
            <a:off x="3125337" y="6172034"/>
            <a:ext cx="7233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1200">
                <a:cs typeface="+mn-ea"/>
                <a:sym typeface="+mn-lt"/>
              </a:rPr>
              <a:t>若您使用雲端廠商提供的應用程式，</a:t>
            </a:r>
            <a:r>
              <a:rPr lang="en-US" altLang="zh-TW" sz="1200" err="1">
                <a:cs typeface="+mn-ea"/>
                <a:sym typeface="+mn-lt"/>
              </a:rPr>
              <a:t>Qsirch</a:t>
            </a:r>
            <a:r>
              <a:rPr lang="en-US" altLang="zh-TW" sz="1200">
                <a:cs typeface="+mn-ea"/>
                <a:sym typeface="+mn-lt"/>
              </a:rPr>
              <a:t> PC Edition </a:t>
            </a:r>
            <a:r>
              <a:rPr lang="zh-TW" altLang="en-US" sz="1200">
                <a:cs typeface="+mn-ea"/>
                <a:sym typeface="+mn-lt"/>
              </a:rPr>
              <a:t>僅能搜尋已複製到電腦的檔案</a:t>
            </a:r>
            <a:endParaRPr lang="en-TW" altLang="zh-TW" sz="1200">
              <a:cs typeface="+mn-ea"/>
              <a:sym typeface="+mn-lt"/>
            </a:endParaRPr>
          </a:p>
        </p:txBody>
      </p: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7CC359AD-6D98-4B3B-9C61-11827C9CF79F}"/>
              </a:ext>
            </a:extLst>
          </p:cNvPr>
          <p:cNvGrpSpPr/>
          <p:nvPr/>
        </p:nvGrpSpPr>
        <p:grpSpPr>
          <a:xfrm>
            <a:off x="1561020" y="3126299"/>
            <a:ext cx="936408" cy="936408"/>
            <a:chOff x="1817796" y="3222700"/>
            <a:chExt cx="936408" cy="936408"/>
          </a:xfrm>
        </p:grpSpPr>
        <p:sp>
          <p:nvSpPr>
            <p:cNvPr id="21" name="橢圓 20">
              <a:extLst>
                <a:ext uri="{FF2B5EF4-FFF2-40B4-BE49-F238E27FC236}">
                  <a16:creationId xmlns:a16="http://schemas.microsoft.com/office/drawing/2014/main" id="{E9509BD6-B768-43D6-8EF8-CFA8BAC5B61B}"/>
                </a:ext>
              </a:extLst>
            </p:cNvPr>
            <p:cNvSpPr/>
            <p:nvPr/>
          </p:nvSpPr>
          <p:spPr>
            <a:xfrm>
              <a:off x="1817796" y="3222700"/>
              <a:ext cx="936408" cy="936408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5400000" scaled="0"/>
            </a:gradFill>
            <a:ln w="254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 b="1">
                <a:solidFill>
                  <a:srgbClr val="0070C0"/>
                </a:solidFill>
                <a:cs typeface="+mn-ea"/>
                <a:sym typeface="+mn-lt"/>
              </a:endParaRPr>
            </a:p>
          </p:txBody>
        </p:sp>
        <p:pic>
          <p:nvPicPr>
            <p:cNvPr id="22" name="圖形 39">
              <a:extLst>
                <a:ext uri="{FF2B5EF4-FFF2-40B4-BE49-F238E27FC236}">
                  <a16:creationId xmlns:a16="http://schemas.microsoft.com/office/drawing/2014/main" id="{AA274168-69CE-4245-AD94-9162A9AEE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914182" y="3464989"/>
              <a:ext cx="743637" cy="451831"/>
            </a:xfrm>
            <a:prstGeom prst="rect">
              <a:avLst/>
            </a:prstGeom>
          </p:spPr>
        </p:pic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A0DFE781-B6DA-42BC-B423-F6C8E4A157BA}"/>
              </a:ext>
            </a:extLst>
          </p:cNvPr>
          <p:cNvGrpSpPr/>
          <p:nvPr/>
        </p:nvGrpSpPr>
        <p:grpSpPr>
          <a:xfrm>
            <a:off x="1561020" y="4164467"/>
            <a:ext cx="936408" cy="936408"/>
            <a:chOff x="1817796" y="4182431"/>
            <a:chExt cx="936408" cy="936408"/>
          </a:xfrm>
        </p:grpSpPr>
        <p:sp>
          <p:nvSpPr>
            <p:cNvPr id="23" name="橢圓 22">
              <a:extLst>
                <a:ext uri="{FF2B5EF4-FFF2-40B4-BE49-F238E27FC236}">
                  <a16:creationId xmlns:a16="http://schemas.microsoft.com/office/drawing/2014/main" id="{487D5125-D569-459F-BF8C-702446167008}"/>
                </a:ext>
              </a:extLst>
            </p:cNvPr>
            <p:cNvSpPr/>
            <p:nvPr/>
          </p:nvSpPr>
          <p:spPr>
            <a:xfrm>
              <a:off x="1817796" y="4182431"/>
              <a:ext cx="936408" cy="936408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5400000" scaled="0"/>
            </a:gradFill>
            <a:ln w="254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 b="1">
                <a:solidFill>
                  <a:srgbClr val="0070C0"/>
                </a:solidFill>
                <a:cs typeface="+mn-ea"/>
                <a:sym typeface="+mn-lt"/>
              </a:endParaRPr>
            </a:p>
          </p:txBody>
        </p:sp>
        <p:pic>
          <p:nvPicPr>
            <p:cNvPr id="24" name="圖形 42">
              <a:extLst>
                <a:ext uri="{FF2B5EF4-FFF2-40B4-BE49-F238E27FC236}">
                  <a16:creationId xmlns:a16="http://schemas.microsoft.com/office/drawing/2014/main" id="{E0B3C93F-8BD3-4DF5-8A31-32A53F040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942457" y="4307092"/>
              <a:ext cx="687087" cy="687087"/>
            </a:xfrm>
            <a:prstGeom prst="rect">
              <a:avLst/>
            </a:prstGeom>
          </p:spPr>
        </p:pic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65DA661D-9963-417B-9E7B-C613F9EB9EDC}"/>
              </a:ext>
            </a:extLst>
          </p:cNvPr>
          <p:cNvGrpSpPr/>
          <p:nvPr/>
        </p:nvGrpSpPr>
        <p:grpSpPr>
          <a:xfrm>
            <a:off x="1561020" y="5198350"/>
            <a:ext cx="936408" cy="936408"/>
            <a:chOff x="1817796" y="5208766"/>
            <a:chExt cx="936408" cy="936408"/>
          </a:xfrm>
        </p:grpSpPr>
        <p:sp>
          <p:nvSpPr>
            <p:cNvPr id="25" name="橢圓 24">
              <a:extLst>
                <a:ext uri="{FF2B5EF4-FFF2-40B4-BE49-F238E27FC236}">
                  <a16:creationId xmlns:a16="http://schemas.microsoft.com/office/drawing/2014/main" id="{5DCA16F6-BA0D-4DAC-B9E3-1E60CC4EB5AC}"/>
                </a:ext>
              </a:extLst>
            </p:cNvPr>
            <p:cNvSpPr/>
            <p:nvPr/>
          </p:nvSpPr>
          <p:spPr>
            <a:xfrm>
              <a:off x="1817796" y="5208766"/>
              <a:ext cx="936408" cy="936408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5400000" scaled="0"/>
            </a:gradFill>
            <a:ln w="254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 b="1">
                <a:solidFill>
                  <a:srgbClr val="0070C0"/>
                </a:solidFill>
                <a:cs typeface="+mn-ea"/>
                <a:sym typeface="+mn-lt"/>
              </a:endParaRPr>
            </a:p>
          </p:txBody>
        </p:sp>
        <p:pic>
          <p:nvPicPr>
            <p:cNvPr id="27" name="圖形 7">
              <a:extLst>
                <a:ext uri="{FF2B5EF4-FFF2-40B4-BE49-F238E27FC236}">
                  <a16:creationId xmlns:a16="http://schemas.microsoft.com/office/drawing/2014/main" id="{DCF1725B-D113-451B-9CF3-CA4302018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00332" y="5416275"/>
              <a:ext cx="771336" cy="521391"/>
            </a:xfrm>
            <a:prstGeom prst="rect">
              <a:avLst/>
            </a:prstGeom>
          </p:spPr>
        </p:pic>
      </p:grp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837F5466-51E7-46FE-B933-558ACB325414}"/>
              </a:ext>
            </a:extLst>
          </p:cNvPr>
          <p:cNvSpPr txBox="1"/>
          <p:nvPr/>
        </p:nvSpPr>
        <p:spPr>
          <a:xfrm>
            <a:off x="2674037" y="3396395"/>
            <a:ext cx="768461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預先索引可以更快速搜尋電腦本地及</a:t>
            </a:r>
            <a:r>
              <a:rPr lang="en-US" altLang="zh-TW" sz="20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TW" sz="2000" err="1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Qsync</a:t>
            </a:r>
            <a:r>
              <a:rPr lang="en-US" altLang="zh-TW" sz="20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 </a:t>
            </a:r>
            <a:r>
              <a:rPr lang="zh-TW" altLang="en-US" sz="20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資料夾的資料</a:t>
            </a:r>
            <a:endParaRPr lang="en-TW" altLang="zh-TW" sz="200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850C289B-4B92-40BA-BA92-B9044F62B694}"/>
              </a:ext>
            </a:extLst>
          </p:cNvPr>
          <p:cNvSpPr txBox="1"/>
          <p:nvPr/>
        </p:nvSpPr>
        <p:spPr>
          <a:xfrm>
            <a:off x="2672891" y="4432616"/>
            <a:ext cx="85513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連接</a:t>
            </a:r>
            <a:r>
              <a:rPr lang="en-US" altLang="zh-TW" sz="20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 NAS</a:t>
            </a:r>
            <a:r>
              <a:rPr lang="zh-TW" altLang="en-US" sz="20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 並在</a:t>
            </a:r>
            <a:r>
              <a:rPr lang="en-US" altLang="zh-TW" sz="20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 NAS</a:t>
            </a:r>
            <a:r>
              <a:rPr lang="zh-TW" altLang="en-US" sz="20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 中也安裝</a:t>
            </a:r>
            <a:r>
              <a:rPr lang="en-US" altLang="zh-TW" sz="20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TW" sz="2000" err="1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Qsirch</a:t>
            </a:r>
            <a:r>
              <a:rPr lang="zh-TW" altLang="en-US" sz="20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，可以搜尋</a:t>
            </a:r>
            <a:r>
              <a:rPr lang="en-US" altLang="zh-TW" sz="20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 NAS</a:t>
            </a:r>
            <a:r>
              <a:rPr lang="zh-TW" altLang="en-US" sz="20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 中的資料</a:t>
            </a:r>
            <a:endParaRPr lang="en-TW" altLang="zh-TW" sz="200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06629D79-7EE5-43A5-8308-1E43CC0F482C}"/>
              </a:ext>
            </a:extLst>
          </p:cNvPr>
          <p:cNvSpPr txBox="1"/>
          <p:nvPr/>
        </p:nvSpPr>
        <p:spPr>
          <a:xfrm>
            <a:off x="2037690" y="5322036"/>
            <a:ext cx="84564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7063"/>
            <a:r>
              <a:rPr lang="zh-TW" altLang="en-US" sz="20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在</a:t>
            </a:r>
            <a:r>
              <a:rPr lang="en-US" altLang="zh-TW" sz="20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 NAS </a:t>
            </a:r>
            <a:r>
              <a:rPr lang="zh-TW" altLang="en-US" sz="20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中以</a:t>
            </a:r>
            <a:r>
              <a:rPr lang="en-US" altLang="zh-TW" sz="20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TW" sz="2000" err="1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HybridMount</a:t>
            </a:r>
            <a:r>
              <a:rPr lang="en-US" altLang="zh-TW" sz="20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 </a:t>
            </a:r>
            <a:r>
              <a:rPr lang="zh-TW" altLang="en-US" sz="20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建立雲端空間網關，可以通過搜尋</a:t>
            </a:r>
            <a:r>
              <a:rPr lang="en-US" altLang="zh-TW" sz="20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 NAS</a:t>
            </a:r>
            <a:r>
              <a:rPr lang="zh-TW" altLang="en-US" sz="20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 來搜尋雲端中的檔案，並且擁有 </a:t>
            </a:r>
            <a:r>
              <a:rPr lang="en-US" altLang="zh-TW" sz="20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NAS </a:t>
            </a:r>
            <a:r>
              <a:rPr lang="zh-TW" altLang="en-US" sz="20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的快取功能，讓搜尋更快速</a:t>
            </a:r>
            <a:endParaRPr lang="en-TW" altLang="zh-TW" sz="200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16580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形 16">
            <a:extLst>
              <a:ext uri="{FF2B5EF4-FFF2-40B4-BE49-F238E27FC236}">
                <a16:creationId xmlns:a16="http://schemas.microsoft.com/office/drawing/2014/main" id="{72656BBB-FE52-4283-AAD7-AD3E653C9A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62821"/>
          <a:stretch/>
        </p:blipFill>
        <p:spPr>
          <a:xfrm rot="16200000">
            <a:off x="3174515" y="3665047"/>
            <a:ext cx="4128758" cy="1207269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FD3BD0EA-2B80-4D76-B39E-9330CEFA05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94" r="67219" b="37985"/>
          <a:stretch/>
        </p:blipFill>
        <p:spPr>
          <a:xfrm>
            <a:off x="1242247" y="2237122"/>
            <a:ext cx="3996647" cy="3999624"/>
          </a:xfrm>
          <a:prstGeom prst="roundRect">
            <a:avLst>
              <a:gd name="adj" fmla="val 262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342900" dist="177800" dir="36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id="{358C8978-08E4-4F05-AF18-58A46E497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803"/>
            <a:ext cx="9744182" cy="1542196"/>
          </a:xfrm>
        </p:spPr>
        <p:txBody>
          <a:bodyPr>
            <a:normAutofit/>
          </a:bodyPr>
          <a:lstStyle/>
          <a:p>
            <a:r>
              <a:rPr lang="zh-TW" altLang="en-US" sz="4500">
                <a:latin typeface="+mn-lt"/>
                <a:ea typeface="+mn-ea"/>
                <a:cs typeface="+mn-ea"/>
                <a:sym typeface="+mn-lt"/>
              </a:rPr>
              <a:t>搜尋</a:t>
            </a:r>
            <a:r>
              <a:rPr lang="zh-TW" altLang="en-US" sz="4500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三種來源</a:t>
            </a:r>
            <a:r>
              <a:rPr lang="zh-TW" altLang="en-US" sz="4500">
                <a:latin typeface="+mn-lt"/>
                <a:ea typeface="+mn-ea"/>
                <a:cs typeface="+mn-ea"/>
                <a:sym typeface="+mn-lt"/>
              </a:rPr>
              <a:t>中的所有資料</a:t>
            </a:r>
          </a:p>
        </p:txBody>
      </p:sp>
      <p:sp>
        <p:nvSpPr>
          <p:cNvPr id="4" name="TextBox 18">
            <a:extLst>
              <a:ext uri="{FF2B5EF4-FFF2-40B4-BE49-F238E27FC236}">
                <a16:creationId xmlns:a16="http://schemas.microsoft.com/office/drawing/2014/main" id="{EF64DDE4-2256-4DBC-9267-4AC4C5F0EA0E}"/>
              </a:ext>
            </a:extLst>
          </p:cNvPr>
          <p:cNvSpPr txBox="1"/>
          <p:nvPr/>
        </p:nvSpPr>
        <p:spPr>
          <a:xfrm>
            <a:off x="7091310" y="2267945"/>
            <a:ext cx="4306365" cy="846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400" b="1">
                <a:solidFill>
                  <a:srgbClr val="0070C0"/>
                </a:solidFill>
                <a:cs typeface="+mn-ea"/>
                <a:sym typeface="+mn-lt"/>
              </a:rPr>
              <a:t>PC </a:t>
            </a:r>
            <a:r>
              <a:rPr lang="en-US" sz="2400" b="1" err="1">
                <a:solidFill>
                  <a:srgbClr val="0070C0"/>
                </a:solidFill>
                <a:cs typeface="+mn-ea"/>
                <a:sym typeface="+mn-lt"/>
              </a:rPr>
              <a:t>本地路徑</a:t>
            </a:r>
            <a:endParaRPr lang="en-US" sz="2400" b="1">
              <a:solidFill>
                <a:srgbClr val="0070C0"/>
              </a:solidFill>
              <a:cs typeface="+mn-ea"/>
              <a:sym typeface="+mn-lt"/>
            </a:endParaRPr>
          </a:p>
          <a:p>
            <a:pPr>
              <a:lnSpc>
                <a:spcPts val="3000"/>
              </a:lnSpc>
            </a:pPr>
            <a:r>
              <a:rPr lang="zh-TW" altLang="en-US" sz="2000">
                <a:cs typeface="+mn-ea"/>
                <a:sym typeface="+mn-lt"/>
              </a:rPr>
              <a:t>搜尋</a:t>
            </a:r>
            <a:r>
              <a:rPr lang="en-US" altLang="zh-TW" sz="2000">
                <a:cs typeface="+mn-ea"/>
                <a:sym typeface="+mn-lt"/>
              </a:rPr>
              <a:t> PC </a:t>
            </a:r>
            <a:r>
              <a:rPr lang="zh-TW" altLang="en-US" sz="2000">
                <a:cs typeface="+mn-ea"/>
                <a:sym typeface="+mn-lt"/>
              </a:rPr>
              <a:t>中所有資料</a:t>
            </a:r>
            <a:endParaRPr lang="en-TW" altLang="zh-TW" sz="2000">
              <a:cs typeface="+mn-ea"/>
              <a:sym typeface="+mn-lt"/>
            </a:endParaRP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5F55D3C5-4F99-4BC5-9600-6474AD3B20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62134" y="2267945"/>
            <a:ext cx="956854" cy="815407"/>
          </a:xfrm>
          <a:prstGeom prst="rect">
            <a:avLst/>
          </a:prstGeom>
          <a:effectLst>
            <a:outerShdw blurRad="228600" dist="203200" dir="3420000" sx="91000" sy="91000" algn="tl" rotWithShape="0">
              <a:prstClr val="black">
                <a:alpha val="26000"/>
              </a:prstClr>
            </a:outerShdw>
          </a:effec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A750E456-715C-4C51-8AE3-D0B8348627F3}"/>
              </a:ext>
            </a:extLst>
          </p:cNvPr>
          <p:cNvSpPr txBox="1"/>
          <p:nvPr/>
        </p:nvSpPr>
        <p:spPr>
          <a:xfrm>
            <a:off x="6134456" y="2362329"/>
            <a:ext cx="666304" cy="646331"/>
          </a:xfrm>
          <a:prstGeom prst="rect">
            <a:avLst/>
          </a:prstGeom>
          <a:noFill/>
          <a:effectLst>
            <a:outerShdw blurRad="228600" dist="203200" dir="3420000" sx="91000" sy="91000" algn="tl" rotWithShape="0">
              <a:prstClr val="black">
                <a:alpha val="26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>
                <a:solidFill>
                  <a:schemeClr val="bg1"/>
                </a:solidFill>
                <a:cs typeface="+mn-ea"/>
                <a:sym typeface="+mn-lt"/>
              </a:rPr>
              <a:t>1</a:t>
            </a:r>
            <a:endParaRPr lang="zh-TW" altLang="en-US" sz="36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B412B961-87F9-4C66-BB42-94AED48FF7CF}"/>
              </a:ext>
            </a:extLst>
          </p:cNvPr>
          <p:cNvSpPr txBox="1"/>
          <p:nvPr/>
        </p:nvSpPr>
        <p:spPr>
          <a:xfrm>
            <a:off x="7091310" y="3279207"/>
            <a:ext cx="4306365" cy="1576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TW" sz="2400" b="1" err="1">
                <a:solidFill>
                  <a:srgbClr val="0070C0"/>
                </a:solidFill>
                <a:cs typeface="+mn-ea"/>
                <a:sym typeface="+mn-lt"/>
              </a:rPr>
              <a:t>Qsync</a:t>
            </a:r>
            <a:r>
              <a:rPr lang="en-US" altLang="zh-TW" sz="2400" b="1">
                <a:solidFill>
                  <a:srgbClr val="0070C0"/>
                </a:solidFill>
                <a:cs typeface="+mn-ea"/>
                <a:sym typeface="+mn-lt"/>
              </a:rPr>
              <a:t> </a:t>
            </a:r>
            <a:r>
              <a:rPr lang="zh-TW" altLang="en-US" sz="2400" b="1">
                <a:solidFill>
                  <a:srgbClr val="0070C0"/>
                </a:solidFill>
                <a:cs typeface="+mn-ea"/>
                <a:sym typeface="+mn-lt"/>
              </a:rPr>
              <a:t>資料夾</a:t>
            </a:r>
            <a:endParaRPr lang="en-TW" altLang="zh-TW" sz="2400" b="1">
              <a:solidFill>
                <a:srgbClr val="0070C0"/>
              </a:solidFill>
              <a:cs typeface="+mn-ea"/>
              <a:sym typeface="+mn-lt"/>
            </a:endParaRPr>
          </a:p>
          <a:p>
            <a:pPr>
              <a:lnSpc>
                <a:spcPts val="2800"/>
              </a:lnSpc>
            </a:pPr>
            <a:r>
              <a:rPr lang="zh-TW" altLang="en-US" sz="2000">
                <a:cs typeface="+mn-ea"/>
                <a:sym typeface="+mn-lt"/>
              </a:rPr>
              <a:t>支援搜尋「節省空間模式」的本地檔案及遠端裝置中檔案</a:t>
            </a:r>
            <a:endParaRPr lang="en-US" altLang="zh-TW" sz="2000">
              <a:cs typeface="+mn-ea"/>
              <a:sym typeface="+mn-lt"/>
            </a:endParaRPr>
          </a:p>
          <a:p>
            <a:pPr>
              <a:lnSpc>
                <a:spcPts val="3000"/>
              </a:lnSpc>
            </a:pPr>
            <a:r>
              <a:rPr lang="zh-TW" altLang="en-US" sz="1400">
                <a:solidFill>
                  <a:schemeClr val="accent2"/>
                </a:solidFill>
                <a:cs typeface="+mn-ea"/>
                <a:sym typeface="+mn-lt"/>
              </a:rPr>
              <a:t>需安裝 </a:t>
            </a:r>
            <a:r>
              <a:rPr lang="en-US" altLang="zh-TW" sz="1400" err="1">
                <a:solidFill>
                  <a:schemeClr val="accent2"/>
                </a:solidFill>
                <a:cs typeface="+mn-ea"/>
                <a:sym typeface="+mn-lt"/>
              </a:rPr>
              <a:t>Qsync</a:t>
            </a:r>
            <a:r>
              <a:rPr lang="en-US" altLang="zh-TW" sz="1400">
                <a:solidFill>
                  <a:schemeClr val="accent2"/>
                </a:solidFill>
                <a:cs typeface="+mn-ea"/>
                <a:sym typeface="+mn-lt"/>
              </a:rPr>
              <a:t> 5.0.2 </a:t>
            </a:r>
            <a:r>
              <a:rPr lang="zh-TW" altLang="en-US" sz="1400">
                <a:solidFill>
                  <a:schemeClr val="accent2"/>
                </a:solidFill>
                <a:cs typeface="+mn-ea"/>
                <a:sym typeface="+mn-lt"/>
              </a:rPr>
              <a:t>以上的版本</a:t>
            </a:r>
            <a:endParaRPr lang="en-TW" altLang="zh-TW" sz="1400">
              <a:solidFill>
                <a:schemeClr val="accent2"/>
              </a:solidFill>
              <a:cs typeface="+mn-ea"/>
              <a:sym typeface="+mn-lt"/>
            </a:endParaRPr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F92C5737-BDAA-4CA7-A326-BB288271FE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62134" y="3455096"/>
            <a:ext cx="956854" cy="815407"/>
          </a:xfrm>
          <a:prstGeom prst="rect">
            <a:avLst/>
          </a:prstGeom>
          <a:effectLst>
            <a:outerShdw blurRad="228600" dist="203200" dir="3420000" sx="91000" sy="91000" algn="tl" rotWithShape="0">
              <a:prstClr val="black">
                <a:alpha val="26000"/>
              </a:prstClr>
            </a:outerShdw>
          </a:effec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5CF8FA37-5B8E-4439-AA46-F1C3E10AD6A1}"/>
              </a:ext>
            </a:extLst>
          </p:cNvPr>
          <p:cNvSpPr txBox="1"/>
          <p:nvPr/>
        </p:nvSpPr>
        <p:spPr>
          <a:xfrm>
            <a:off x="6134456" y="3549480"/>
            <a:ext cx="666304" cy="646331"/>
          </a:xfrm>
          <a:prstGeom prst="rect">
            <a:avLst/>
          </a:prstGeom>
          <a:noFill/>
          <a:effectLst>
            <a:outerShdw blurRad="228600" dist="203200" dir="3420000" sx="91000" sy="91000" algn="tl" rotWithShape="0">
              <a:prstClr val="black">
                <a:alpha val="26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>
                <a:solidFill>
                  <a:schemeClr val="bg1"/>
                </a:solidFill>
                <a:cs typeface="+mn-ea"/>
                <a:sym typeface="+mn-lt"/>
              </a:rPr>
              <a:t>2</a:t>
            </a:r>
            <a:endParaRPr lang="zh-TW" altLang="en-US" sz="36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TextBox 18">
            <a:extLst>
              <a:ext uri="{FF2B5EF4-FFF2-40B4-BE49-F238E27FC236}">
                <a16:creationId xmlns:a16="http://schemas.microsoft.com/office/drawing/2014/main" id="{B7915E58-FCAA-4930-9F6E-3FBADCB67C2E}"/>
              </a:ext>
            </a:extLst>
          </p:cNvPr>
          <p:cNvSpPr txBox="1"/>
          <p:nvPr/>
        </p:nvSpPr>
        <p:spPr>
          <a:xfrm>
            <a:off x="7091310" y="4952038"/>
            <a:ext cx="430636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>
                <a:solidFill>
                  <a:srgbClr val="0070C0"/>
                </a:solidFill>
                <a:cs typeface="+mn-ea"/>
                <a:sym typeface="+mn-lt"/>
              </a:rPr>
              <a:t>NAS</a:t>
            </a:r>
            <a:endParaRPr lang="en-TW" altLang="zh-TW" sz="2400" b="1">
              <a:solidFill>
                <a:srgbClr val="0070C0"/>
              </a:solidFill>
              <a:cs typeface="+mn-ea"/>
              <a:sym typeface="+mn-lt"/>
            </a:endParaRPr>
          </a:p>
          <a:p>
            <a:r>
              <a:rPr lang="zh-TW" altLang="en-US" sz="2000">
                <a:cs typeface="+mn-ea"/>
                <a:sym typeface="+mn-lt"/>
              </a:rPr>
              <a:t>連接 </a:t>
            </a:r>
            <a:r>
              <a:rPr lang="en-US" altLang="zh-TW" sz="2000">
                <a:cs typeface="+mn-ea"/>
                <a:sym typeface="+mn-lt"/>
              </a:rPr>
              <a:t>NAS </a:t>
            </a:r>
            <a:r>
              <a:rPr lang="zh-TW" altLang="en-US" sz="2000">
                <a:cs typeface="+mn-ea"/>
                <a:sym typeface="+mn-lt"/>
              </a:rPr>
              <a:t>並搜尋</a:t>
            </a:r>
            <a:r>
              <a:rPr lang="en-US" altLang="zh-TW" sz="2000">
                <a:cs typeface="+mn-ea"/>
                <a:sym typeface="+mn-lt"/>
              </a:rPr>
              <a:t> NAS </a:t>
            </a:r>
            <a:r>
              <a:rPr lang="zh-TW" altLang="en-US" sz="2000">
                <a:cs typeface="+mn-ea"/>
                <a:sym typeface="+mn-lt"/>
              </a:rPr>
              <a:t>中資料</a:t>
            </a:r>
            <a:endParaRPr lang="en-US" altLang="zh-TW" sz="2000">
              <a:cs typeface="+mn-ea"/>
              <a:sym typeface="+mn-lt"/>
            </a:endParaRPr>
          </a:p>
          <a:p>
            <a:r>
              <a:rPr lang="en-US" altLang="zh-TW" sz="1400">
                <a:solidFill>
                  <a:schemeClr val="accent2"/>
                </a:solidFill>
                <a:cs typeface="+mn-ea"/>
                <a:sym typeface="+mn-lt"/>
              </a:rPr>
              <a:t>NAS </a:t>
            </a:r>
            <a:r>
              <a:rPr lang="zh-TW" altLang="en-US" sz="1400">
                <a:solidFill>
                  <a:schemeClr val="accent2"/>
                </a:solidFill>
                <a:cs typeface="+mn-ea"/>
                <a:sym typeface="+mn-lt"/>
              </a:rPr>
              <a:t>中需安裝 </a:t>
            </a:r>
            <a:r>
              <a:rPr lang="en-US" altLang="zh-TW" sz="1400" err="1">
                <a:solidFill>
                  <a:schemeClr val="accent2"/>
                </a:solidFill>
                <a:cs typeface="+mn-ea"/>
                <a:sym typeface="+mn-lt"/>
              </a:rPr>
              <a:t>Qsirch</a:t>
            </a:r>
            <a:r>
              <a:rPr lang="en-US" altLang="zh-TW" sz="1400">
                <a:solidFill>
                  <a:schemeClr val="accent2"/>
                </a:solidFill>
                <a:cs typeface="+mn-ea"/>
                <a:sym typeface="+mn-lt"/>
              </a:rPr>
              <a:t> 5.2.0 </a:t>
            </a:r>
            <a:r>
              <a:rPr lang="zh-TW" altLang="en-US" sz="1400">
                <a:solidFill>
                  <a:schemeClr val="accent2"/>
                </a:solidFill>
                <a:cs typeface="+mn-ea"/>
                <a:sym typeface="+mn-lt"/>
              </a:rPr>
              <a:t>以上的版本</a:t>
            </a:r>
            <a:endParaRPr lang="en-TW" altLang="zh-TW" sz="1400">
              <a:solidFill>
                <a:schemeClr val="accent2"/>
              </a:solidFill>
              <a:cs typeface="+mn-ea"/>
              <a:sym typeface="+mn-lt"/>
            </a:endParaRPr>
          </a:p>
        </p:txBody>
      </p:sp>
      <p:pic>
        <p:nvPicPr>
          <p:cNvPr id="13" name="圖形 12">
            <a:extLst>
              <a:ext uri="{FF2B5EF4-FFF2-40B4-BE49-F238E27FC236}">
                <a16:creationId xmlns:a16="http://schemas.microsoft.com/office/drawing/2014/main" id="{78AA54FA-2DAB-4EA9-A290-593275916F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62134" y="5012064"/>
            <a:ext cx="956854" cy="815407"/>
          </a:xfrm>
          <a:prstGeom prst="rect">
            <a:avLst/>
          </a:prstGeom>
          <a:effectLst>
            <a:outerShdw blurRad="228600" dist="203200" dir="3420000" sx="91000" sy="91000" algn="tl" rotWithShape="0">
              <a:prstClr val="black">
                <a:alpha val="26000"/>
              </a:prstClr>
            </a:outerShdw>
          </a:effectLst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72FF2DAD-A42D-413F-8A11-10B8EA114D11}"/>
              </a:ext>
            </a:extLst>
          </p:cNvPr>
          <p:cNvSpPr txBox="1"/>
          <p:nvPr/>
        </p:nvSpPr>
        <p:spPr>
          <a:xfrm>
            <a:off x="6134456" y="5106448"/>
            <a:ext cx="666304" cy="646331"/>
          </a:xfrm>
          <a:prstGeom prst="rect">
            <a:avLst/>
          </a:prstGeom>
          <a:noFill/>
          <a:effectLst>
            <a:outerShdw blurRad="228600" dist="203200" dir="3420000" sx="91000" sy="91000" algn="tl" rotWithShape="0">
              <a:prstClr val="black">
                <a:alpha val="26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>
                <a:solidFill>
                  <a:schemeClr val="bg1"/>
                </a:solidFill>
                <a:cs typeface="+mn-ea"/>
                <a:sym typeface="+mn-lt"/>
              </a:rPr>
              <a:t>3</a:t>
            </a:r>
            <a:endParaRPr lang="zh-TW" altLang="en-US" sz="3600" b="1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22" name="接點: 肘形 21">
            <a:extLst>
              <a:ext uri="{FF2B5EF4-FFF2-40B4-BE49-F238E27FC236}">
                <a16:creationId xmlns:a16="http://schemas.microsoft.com/office/drawing/2014/main" id="{0D4964C7-6454-4EA9-B2B3-B476033393A2}"/>
              </a:ext>
            </a:extLst>
          </p:cNvPr>
          <p:cNvCxnSpPr>
            <a:cxnSpLocks/>
          </p:cNvCxnSpPr>
          <p:nvPr/>
        </p:nvCxnSpPr>
        <p:spPr>
          <a:xfrm flipV="1">
            <a:off x="4985943" y="2685495"/>
            <a:ext cx="1004677" cy="963640"/>
          </a:xfrm>
          <a:prstGeom prst="bentConnector3">
            <a:avLst>
              <a:gd name="adj1" fmla="val 50000"/>
            </a:avLst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25400">
            <a:solidFill>
              <a:srgbClr val="00B0F0"/>
            </a:solidFill>
            <a:headEnd type="none" w="lg" len="med"/>
            <a:tailEnd type="triangl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6" name="接點: 肘形 25">
            <a:extLst>
              <a:ext uri="{FF2B5EF4-FFF2-40B4-BE49-F238E27FC236}">
                <a16:creationId xmlns:a16="http://schemas.microsoft.com/office/drawing/2014/main" id="{CEDA3220-8BB4-4351-852C-70A05D286DA2}"/>
              </a:ext>
            </a:extLst>
          </p:cNvPr>
          <p:cNvCxnSpPr>
            <a:cxnSpLocks/>
          </p:cNvCxnSpPr>
          <p:nvPr/>
        </p:nvCxnSpPr>
        <p:spPr>
          <a:xfrm flipV="1">
            <a:off x="4955121" y="3862800"/>
            <a:ext cx="1076191" cy="795769"/>
          </a:xfrm>
          <a:prstGeom prst="bentConnector3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25400">
            <a:solidFill>
              <a:srgbClr val="00B0F0"/>
            </a:solidFill>
            <a:headEnd type="none" w="lg" len="med"/>
            <a:tailEnd type="triangl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8A9477A0-1486-4E59-B7B9-6064A58605DB}"/>
              </a:ext>
            </a:extLst>
          </p:cNvPr>
          <p:cNvCxnSpPr/>
          <p:nvPr/>
        </p:nvCxnSpPr>
        <p:spPr>
          <a:xfrm>
            <a:off x="4968350" y="5379615"/>
            <a:ext cx="1035499" cy="0"/>
          </a:xfrm>
          <a:prstGeom prst="straightConnector1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25400">
            <a:solidFill>
              <a:srgbClr val="00B0F0"/>
            </a:solidFill>
            <a:headEnd type="none" w="lg" len="med"/>
            <a:tailEnd type="triangl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842474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5964D5A1-6692-452C-A424-84FE50F813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86" t="32176" r="6512" b="8123"/>
          <a:stretch/>
        </p:blipFill>
        <p:spPr>
          <a:xfrm>
            <a:off x="3288774" y="2252116"/>
            <a:ext cx="8287820" cy="3492059"/>
          </a:xfrm>
          <a:prstGeom prst="roundRect">
            <a:avLst>
              <a:gd name="adj" fmla="val 262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342900" dist="177800" dir="36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圖形 20">
            <a:extLst>
              <a:ext uri="{FF2B5EF4-FFF2-40B4-BE49-F238E27FC236}">
                <a16:creationId xmlns:a16="http://schemas.microsoft.com/office/drawing/2014/main" id="{6C0DD48D-07F2-49A6-A730-9F7881CC0C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62821"/>
          <a:stretch/>
        </p:blipFill>
        <p:spPr>
          <a:xfrm rot="16200000">
            <a:off x="9806902" y="3479021"/>
            <a:ext cx="3974578" cy="118253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8508024-101C-4566-8E7F-86E8D0E31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336"/>
            <a:ext cx="9520451" cy="1542196"/>
          </a:xfrm>
        </p:spPr>
        <p:txBody>
          <a:bodyPr>
            <a:normAutofit/>
          </a:bodyPr>
          <a:lstStyle/>
          <a:p>
            <a:r>
              <a:rPr lang="zh-TW" altLang="en-US" sz="4500">
                <a:latin typeface="+mn-lt"/>
                <a:ea typeface="+mn-ea"/>
                <a:cs typeface="+mn-ea"/>
                <a:sym typeface="+mn-lt"/>
              </a:rPr>
              <a:t>支援</a:t>
            </a:r>
            <a:r>
              <a:rPr lang="en-US" altLang="zh-TW" sz="45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4500" err="1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Qsync</a:t>
            </a:r>
            <a:r>
              <a:rPr lang="en-US" altLang="zh-TW" sz="45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TW" altLang="en-US" sz="4500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節省空間模式</a:t>
            </a:r>
            <a:r>
              <a:rPr lang="zh-TW" altLang="en-US" sz="4500">
                <a:latin typeface="+mn-lt"/>
                <a:ea typeface="+mn-ea"/>
                <a:cs typeface="+mn-ea"/>
                <a:sym typeface="+mn-lt"/>
              </a:rPr>
              <a:t>的檔案</a:t>
            </a: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456E7B98-3C22-446F-B3AB-2FC7845F867A}"/>
              </a:ext>
            </a:extLst>
          </p:cNvPr>
          <p:cNvSpPr/>
          <p:nvPr/>
        </p:nvSpPr>
        <p:spPr>
          <a:xfrm>
            <a:off x="4791074" y="3998146"/>
            <a:ext cx="1101725" cy="187324"/>
          </a:xfrm>
          <a:prstGeom prst="rect">
            <a:avLst/>
          </a:prstGeom>
          <a:noFill/>
          <a:ln w="254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296F2B53-8B04-469E-BF3A-A661AD426253}"/>
              </a:ext>
            </a:extLst>
          </p:cNvPr>
          <p:cNvSpPr/>
          <p:nvPr/>
        </p:nvSpPr>
        <p:spPr>
          <a:xfrm>
            <a:off x="4791074" y="5476877"/>
            <a:ext cx="1101725" cy="187324"/>
          </a:xfrm>
          <a:prstGeom prst="rect">
            <a:avLst/>
          </a:prstGeom>
          <a:noFill/>
          <a:ln w="254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FE3F85E8-D3BE-4F18-8E80-B7FD7A3615F3}"/>
              </a:ext>
            </a:extLst>
          </p:cNvPr>
          <p:cNvSpPr/>
          <p:nvPr/>
        </p:nvSpPr>
        <p:spPr>
          <a:xfrm>
            <a:off x="3574695" y="3629106"/>
            <a:ext cx="565079" cy="565079"/>
          </a:xfrm>
          <a:prstGeom prst="ellipse">
            <a:avLst/>
          </a:prstGeom>
          <a:solidFill>
            <a:srgbClr val="01FFF9">
              <a:alpha val="23000"/>
            </a:srgbClr>
          </a:solidFill>
          <a:ln w="254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F0FF2604-E286-44E0-87F1-023C7352C8E8}"/>
              </a:ext>
            </a:extLst>
          </p:cNvPr>
          <p:cNvSpPr/>
          <p:nvPr/>
        </p:nvSpPr>
        <p:spPr>
          <a:xfrm>
            <a:off x="3574695" y="5071204"/>
            <a:ext cx="565079" cy="565079"/>
          </a:xfrm>
          <a:prstGeom prst="ellipse">
            <a:avLst/>
          </a:prstGeom>
          <a:solidFill>
            <a:srgbClr val="01FFF9">
              <a:alpha val="23000"/>
            </a:srgbClr>
          </a:solidFill>
          <a:ln w="254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cxnSp>
        <p:nvCxnSpPr>
          <p:cNvPr id="14" name="接點: 肘形 13">
            <a:extLst>
              <a:ext uri="{FF2B5EF4-FFF2-40B4-BE49-F238E27FC236}">
                <a16:creationId xmlns:a16="http://schemas.microsoft.com/office/drawing/2014/main" id="{4D33E8A2-CA05-4D94-86F0-E617326FF496}"/>
              </a:ext>
            </a:extLst>
          </p:cNvPr>
          <p:cNvCxnSpPr>
            <a:cxnSpLocks/>
            <a:stCxn id="11" idx="2"/>
          </p:cNvCxnSpPr>
          <p:nvPr/>
        </p:nvCxnSpPr>
        <p:spPr>
          <a:xfrm rot="10800000" flipV="1">
            <a:off x="2805889" y="3911646"/>
            <a:ext cx="768806" cy="480280"/>
          </a:xfrm>
          <a:prstGeom prst="bentConnector3">
            <a:avLst>
              <a:gd name="adj1" fmla="val 50000"/>
            </a:avLst>
          </a:prstGeom>
          <a:ln w="25400">
            <a:solidFill>
              <a:srgbClr val="00B0F0"/>
            </a:solidFill>
            <a:headEnd type="triangle" w="lg" len="med"/>
            <a:tailEnd type="non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接點: 肘形 18">
            <a:extLst>
              <a:ext uri="{FF2B5EF4-FFF2-40B4-BE49-F238E27FC236}">
                <a16:creationId xmlns:a16="http://schemas.microsoft.com/office/drawing/2014/main" id="{9B27F7B2-FEAE-407C-AA40-EB8867CF8073}"/>
              </a:ext>
            </a:extLst>
          </p:cNvPr>
          <p:cNvCxnSpPr>
            <a:cxnSpLocks/>
            <a:stCxn id="12" idx="2"/>
          </p:cNvCxnSpPr>
          <p:nvPr/>
        </p:nvCxnSpPr>
        <p:spPr>
          <a:xfrm rot="10800000">
            <a:off x="2805889" y="4391926"/>
            <a:ext cx="768806" cy="961818"/>
          </a:xfrm>
          <a:prstGeom prst="bentConnector3">
            <a:avLst>
              <a:gd name="adj1" fmla="val 50000"/>
            </a:avLst>
          </a:prstGeom>
          <a:ln w="25400">
            <a:solidFill>
              <a:srgbClr val="00B0F0"/>
            </a:solidFill>
            <a:headEnd type="triangle" w="lg" len="med"/>
            <a:tailEnd type="non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85FCB3D7-7CF5-4ACB-A775-A7C352ACC9AF}"/>
              </a:ext>
            </a:extLst>
          </p:cNvPr>
          <p:cNvSpPr/>
          <p:nvPr/>
        </p:nvSpPr>
        <p:spPr>
          <a:xfrm>
            <a:off x="508001" y="3773651"/>
            <a:ext cx="2501616" cy="1250023"/>
          </a:xfrm>
          <a:prstGeom prst="roundRect">
            <a:avLst>
              <a:gd name="adj" fmla="val 3436"/>
            </a:avLst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5400000" scaled="0"/>
          </a:gradFill>
          <a:ln>
            <a:noFill/>
          </a:ln>
          <a:effectLst>
            <a:outerShdw blurRad="152400" dist="101600" dir="438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6D630F0E-ED43-46C5-8BF2-494BFFCDFC8C}"/>
              </a:ext>
            </a:extLst>
          </p:cNvPr>
          <p:cNvSpPr txBox="1"/>
          <p:nvPr/>
        </p:nvSpPr>
        <p:spPr>
          <a:xfrm>
            <a:off x="481154" y="3852570"/>
            <a:ext cx="2541162" cy="1065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600"/>
              </a:lnSpc>
            </a:pPr>
            <a:r>
              <a:rPr lang="zh-TW" altLang="en-US" sz="1900">
                <a:solidFill>
                  <a:schemeClr val="bg1"/>
                </a:solidFill>
                <a:cs typeface="+mn-ea"/>
                <a:sym typeface="+mn-lt"/>
              </a:rPr>
              <a:t>支援搜尋「節省空間模式」的本地檔案及遠端裝置中檔案</a:t>
            </a:r>
          </a:p>
        </p:txBody>
      </p:sp>
    </p:spTree>
    <p:extLst>
      <p:ext uri="{BB962C8B-B14F-4D97-AF65-F5344CB8AC3E}">
        <p14:creationId xmlns:p14="http://schemas.microsoft.com/office/powerpoint/2010/main" val="1838786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B14B88EA-3118-471F-810B-AC0E33899F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42" t="13156" r="6875" b="6620"/>
          <a:stretch/>
        </p:blipFill>
        <p:spPr>
          <a:xfrm>
            <a:off x="3639809" y="2203465"/>
            <a:ext cx="7848600" cy="4448225"/>
          </a:xfrm>
          <a:prstGeom prst="roundRect">
            <a:avLst>
              <a:gd name="adj" fmla="val 262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E2680-D68F-E142-9650-8043216A6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869"/>
            <a:ext cx="9520451" cy="1542196"/>
          </a:xfrm>
        </p:spPr>
        <p:txBody>
          <a:bodyPr>
            <a:normAutofit/>
          </a:bodyPr>
          <a:lstStyle/>
          <a:p>
            <a:r>
              <a:rPr lang="en-TW" sz="4500">
                <a:latin typeface="+mn-lt"/>
                <a:ea typeface="+mn-ea"/>
                <a:cs typeface="+mn-ea"/>
                <a:sym typeface="+mn-lt"/>
              </a:rPr>
              <a:t>以相同條件搜尋不同來源的資料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B2CB5-0DF9-7343-BFD5-125D65974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5134" y="1668817"/>
            <a:ext cx="10515600" cy="44573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TW" sz="2300">
                <a:latin typeface="+mn-lt"/>
                <a:cs typeface="+mn-ea"/>
                <a:sym typeface="+mn-lt"/>
              </a:rPr>
              <a:t>切換搜尋來源，可以保留搜尋條件，方便尋找不同來源裡的資料</a:t>
            </a: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37F4CB47-37B7-3B47-9B4A-954110E93CFB}"/>
              </a:ext>
            </a:extLst>
          </p:cNvPr>
          <p:cNvSpPr/>
          <p:nvPr/>
        </p:nvSpPr>
        <p:spPr>
          <a:xfrm rot="3846134">
            <a:off x="2196321" y="2948576"/>
            <a:ext cx="2239078" cy="1336210"/>
          </a:xfrm>
          <a:prstGeom prst="triangle">
            <a:avLst/>
          </a:prstGeom>
          <a:gradFill>
            <a:gsLst>
              <a:gs pos="0">
                <a:schemeClr val="bg2">
                  <a:lumMod val="75000"/>
                  <a:alpha val="40000"/>
                </a:schemeClr>
              </a:gs>
              <a:gs pos="100000">
                <a:schemeClr val="tx1">
                  <a:lumMod val="65000"/>
                  <a:lumOff val="3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pic>
        <p:nvPicPr>
          <p:cNvPr id="8" name="圖片 4">
            <a:extLst>
              <a:ext uri="{FF2B5EF4-FFF2-40B4-BE49-F238E27FC236}">
                <a16:creationId xmlns:a16="http://schemas.microsoft.com/office/drawing/2014/main" id="{10AF65AD-2E53-D841-B8DA-8762114CFB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24" t="9594" r="65853" b="54260"/>
          <a:stretch/>
        </p:blipFill>
        <p:spPr>
          <a:xfrm>
            <a:off x="1000174" y="2959882"/>
            <a:ext cx="2477661" cy="2477661"/>
          </a:xfrm>
          <a:prstGeom prst="ellipse">
            <a:avLst/>
          </a:prstGeom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2714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940D4F-EF60-F943-9FFB-391F4A7B5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5800"/>
              </a:lnSpc>
            </a:pPr>
            <a:r>
              <a:rPr lang="en-TW">
                <a:latin typeface="+mn-lt"/>
                <a:ea typeface="+mn-ea"/>
                <a:cs typeface="+mn-ea"/>
                <a:sym typeface="+mn-lt"/>
              </a:rPr>
              <a:t>Qsirch PC Edition</a:t>
            </a:r>
            <a:br>
              <a:rPr lang="en-TW">
                <a:latin typeface="+mn-lt"/>
                <a:ea typeface="+mn-ea"/>
                <a:cs typeface="+mn-ea"/>
                <a:sym typeface="+mn-lt"/>
              </a:rPr>
            </a:br>
            <a:r>
              <a:rPr lang="en-TW">
                <a:latin typeface="+mn-lt"/>
                <a:ea typeface="+mn-ea"/>
                <a:cs typeface="+mn-ea"/>
                <a:sym typeface="+mn-lt"/>
              </a:rPr>
              <a:t>超強大搜尋引擎</a:t>
            </a:r>
          </a:p>
        </p:txBody>
      </p:sp>
    </p:spTree>
    <p:extLst>
      <p:ext uri="{BB962C8B-B14F-4D97-AF65-F5344CB8AC3E}">
        <p14:creationId xmlns:p14="http://schemas.microsoft.com/office/powerpoint/2010/main" val="41121180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cmxyts3">
      <a:majorFont>
        <a:latin typeface="Arial" panose="020F0302020204030204"/>
        <a:ea typeface="微軟正黑體"/>
        <a:cs typeface=""/>
      </a:majorFont>
      <a:minorFont>
        <a:latin typeface="Arial" panose="020F0502020204030204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寬螢幕</PresentationFormat>
  <Slides>42</Slides>
  <Notes>14</Notes>
  <HiddenSlides>0</HiddenSlide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42</vt:i4>
      </vt:variant>
    </vt:vector>
  </HeadingPairs>
  <TitlesOfParts>
    <vt:vector size="43" baseType="lpstr">
      <vt:lpstr>Office Theme</vt:lpstr>
      <vt:lpstr>PowerPoint 簡報</vt:lpstr>
      <vt:lpstr>找不到電腦裡面你需要的檔案嗎？</vt:lpstr>
      <vt:lpstr>PowerPoint 簡報</vt:lpstr>
      <vt:lpstr>Qsirch PC Edition 藏在哪裡的檔案都找得到</vt:lpstr>
      <vt:lpstr>找到那些你不記得放在哪裡的檔案</vt:lpstr>
      <vt:lpstr>搜尋三種來源中的所有資料</vt:lpstr>
      <vt:lpstr>支援 Qsync 節省空間模式的檔案</vt:lpstr>
      <vt:lpstr>以相同條件搜尋不同來源的資料</vt:lpstr>
      <vt:lpstr>Qsirch PC Edition 超強大搜尋引擎</vt:lpstr>
      <vt:lpstr>6 種搜尋工具，找到所有資料</vt:lpstr>
      <vt:lpstr>全文檢索搜尋，忘記檔名也找得到</vt:lpstr>
      <vt:lpstr>以布林值運算子結合多個搜尋條件</vt:lpstr>
      <vt:lpstr>以檔案類別瀏覽資料或縮小搜尋範圍</vt:lpstr>
      <vt:lpstr>35+ 篩選器，沒有關鍵字也能找檔案</vt:lpstr>
      <vt:lpstr>以索引摘要探索 PC 檔案</vt:lpstr>
      <vt:lpstr>AI 圖片辨識，搜尋圖片的內容</vt:lpstr>
      <vt:lpstr>檔案預覽及 整合工作流程</vt:lpstr>
      <vt:lpstr>依你所望預覽或開啟檔案</vt:lpstr>
      <vt:lpstr>將關聯性最高的檔案排序置頂</vt:lpstr>
      <vt:lpstr>時間軸模式瀏覽圖片</vt:lpstr>
      <vt:lpstr>即時預覽各種檔案</vt:lpstr>
      <vt:lpstr>預覽文件中的關鍵字</vt:lpstr>
      <vt:lpstr>開啟 Windows 應用程式，整合工作流程</vt:lpstr>
      <vt:lpstr>智能推薦其他你可能感興趣的相關檔案</vt:lpstr>
      <vt:lpstr>PowerPoint 簡報</vt:lpstr>
      <vt:lpstr>Qsirch PC Edition 如何運作</vt:lpstr>
      <vt:lpstr>Qsirch 架構</vt:lpstr>
      <vt:lpstr>建立索引</vt:lpstr>
      <vt:lpstr>建立索引</vt:lpstr>
      <vt:lpstr>建立索引</vt:lpstr>
      <vt:lpstr>建立索引</vt:lpstr>
      <vt:lpstr>建立索引</vt:lpstr>
      <vt:lpstr>建立索引</vt:lpstr>
      <vt:lpstr>檔案搜尋</vt:lpstr>
      <vt:lpstr>搜尋檔案</vt:lpstr>
      <vt:lpstr>搜尋檔案</vt:lpstr>
      <vt:lpstr>搜尋檔案</vt:lpstr>
      <vt:lpstr>搜尋檔案</vt:lpstr>
      <vt:lpstr>搜尋檔案</vt:lpstr>
      <vt:lpstr>Qsirch 架構</vt:lpstr>
      <vt:lpstr>授權方案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Qsirch PC Edition: Powerful file searching for Windows</dc:title>
  <dc:creator>QNAP_Josh Chen</dc:creator>
  <cp:revision>4</cp:revision>
  <dcterms:created xsi:type="dcterms:W3CDTF">2020-11-04T07:29:32Z</dcterms:created>
  <dcterms:modified xsi:type="dcterms:W3CDTF">2022-03-25T01:54:18Z</dcterms:modified>
</cp:coreProperties>
</file>