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376" r:id="rId3"/>
    <p:sldId id="378" r:id="rId4"/>
    <p:sldId id="379" r:id="rId5"/>
    <p:sldId id="257" r:id="rId6"/>
    <p:sldId id="388" r:id="rId7"/>
    <p:sldId id="390" r:id="rId8"/>
    <p:sldId id="382" r:id="rId9"/>
    <p:sldId id="381" r:id="rId10"/>
    <p:sldId id="364" r:id="rId11"/>
    <p:sldId id="365" r:id="rId12"/>
    <p:sldId id="367" r:id="rId13"/>
    <p:sldId id="368" r:id="rId14"/>
    <p:sldId id="369" r:id="rId15"/>
    <p:sldId id="386" r:id="rId16"/>
    <p:sldId id="389" r:id="rId17"/>
    <p:sldId id="391" r:id="rId18"/>
    <p:sldId id="370" r:id="rId19"/>
    <p:sldId id="372" r:id="rId20"/>
    <p:sldId id="393" r:id="rId21"/>
    <p:sldId id="373" r:id="rId22"/>
    <p:sldId id="394" r:id="rId23"/>
    <p:sldId id="374" r:id="rId24"/>
    <p:sldId id="375" r:id="rId25"/>
    <p:sldId id="371" r:id="rId26"/>
    <p:sldId id="380" r:id="rId27"/>
    <p:sldId id="341" r:id="rId28"/>
    <p:sldId id="342" r:id="rId29"/>
    <p:sldId id="344" r:id="rId30"/>
    <p:sldId id="346" r:id="rId31"/>
    <p:sldId id="348" r:id="rId32"/>
    <p:sldId id="350" r:id="rId33"/>
    <p:sldId id="351" r:id="rId34"/>
    <p:sldId id="353" r:id="rId35"/>
    <p:sldId id="355" r:id="rId36"/>
    <p:sldId id="357" r:id="rId37"/>
    <p:sldId id="358" r:id="rId38"/>
    <p:sldId id="360" r:id="rId39"/>
    <p:sldId id="361" r:id="rId40"/>
    <p:sldId id="387" r:id="rId41"/>
    <p:sldId id="383" r:id="rId42"/>
    <p:sldId id="384" r:id="rId43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li Wang" initials="QW" lastIdx="1" clrIdx="0">
    <p:extLst>
      <p:ext uri="{19B8F6BF-5375-455C-9EA6-DF929625EA0E}">
        <p15:presenceInfo xmlns:p15="http://schemas.microsoft.com/office/powerpoint/2012/main" userId="QNAP_Mili Wang" providerId="None"/>
      </p:ext>
    </p:extLst>
  </p:cmAuthor>
  <p:cmAuthor id="2" name="Josh Chen 陳思諺" initials="JC陳" lastIdx="1" clrIdx="1">
    <p:extLst>
      <p:ext uri="{19B8F6BF-5375-455C-9EA6-DF929625EA0E}">
        <p15:presenceInfo xmlns:p15="http://schemas.microsoft.com/office/powerpoint/2012/main" userId="S::JoshChen@ieinet.onmicrosoft.com::d3befd68-b539-44ef-b27a-666b8050c8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8838"/>
    <a:srgbClr val="474747"/>
    <a:srgbClr val="31D3FF"/>
    <a:srgbClr val="5CCEF6"/>
    <a:srgbClr val="31BFF3"/>
    <a:srgbClr val="01FFF9"/>
    <a:srgbClr val="00B0F0"/>
    <a:srgbClr val="FFC000"/>
    <a:srgbClr val="FFF2CC"/>
    <a:srgbClr val="C514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62DC30-810C-3949-8229-67079F8B2592}" v="102" dt="2022-03-25T01:48:05.558"/>
    <p1510:client id="{46DF66AF-BC8D-4B2B-94CB-5FDE811709F7}" v="54" dt="2022-03-25T01:39:42.9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3T17:23:39.366" idx="1">
    <p:pos x="10" y="10"/>
    <p:text>與P17重複，請問是流程上刻意的嗎？</p:text>
    <p:extLst>
      <p:ext uri="{C676402C-5697-4E1C-873F-D02D1690AC5C}">
        <p15:threadingInfo xmlns:p15="http://schemas.microsoft.com/office/powerpoint/2012/main" timeZoneBias="-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C8B0DF-2491-0649-80FD-0C0296332827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2D190E-D2B3-3440-854F-2FEC3D195F8E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511866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16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821892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640362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63454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418290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22535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20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43196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92657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2D190E-D2B3-3440-854F-2FEC3D195F8E}" type="slidenum">
              <a:rPr lang="en-TW" smtClean="0"/>
              <a:t>29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351811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Hant" altLang="en-US"/>
              <a:t>英文分詞</a:t>
            </a:r>
            <a:r>
              <a:rPr kumimoji="1" lang="en-US" altLang="zh-Hant"/>
              <a:t>/ </a:t>
            </a:r>
            <a:r>
              <a:rPr kumimoji="1" lang="zh-Hant" altLang="en-US"/>
              <a:t>中文分詞法 口頭敘述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304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99140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46450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5582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4146F-D299-FE42-8D7B-0148FFD32B2C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5437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1C480F-2B5E-409C-8F9C-41966ACAC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57"/>
            <a:ext cx="12188671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8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1C480F-2B5E-409C-8F9C-41966ACAC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328" y="857"/>
            <a:ext cx="12185342" cy="685628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64C86DA-6D68-4FB5-BA93-19D8EA389749}"/>
              </a:ext>
            </a:extLst>
          </p:cNvPr>
          <p:cNvSpPr txBox="1"/>
          <p:nvPr userDrawn="1"/>
        </p:nvSpPr>
        <p:spPr>
          <a:xfrm>
            <a:off x="845959" y="4538179"/>
            <a:ext cx="6282498" cy="3849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200"/>
              </a:lnSpc>
              <a:spcBef>
                <a:spcPts val="500"/>
              </a:spcBef>
            </a:pPr>
            <a:r>
              <a:rPr lang="en-US" altLang="zh-TW" sz="78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©</a:t>
            </a:r>
            <a:r>
              <a:rPr lang="zh-TW" altLang="en-US" sz="78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78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2022</a:t>
            </a:r>
            <a:r>
              <a:rPr lang="zh-TW" altLang="zh-TW" sz="78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  <a:sym typeface="Microsoft JhengHei"/>
              </a:rPr>
              <a:t> Copyright is owned by QNAP Technology Co., Ltd. QNAP Technology reserves all rights. A trademark or mark used or registered by QNAP Technology Co., Ltd. The products and company names mentioned in the file may be trademarks owned by other</a:t>
            </a:r>
            <a:r>
              <a:rPr lang="zh-TW" altLang="zh-TW" sz="78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Microsoft JhengHei"/>
              </a:rPr>
              <a:t> companies.</a:t>
            </a:r>
            <a:endParaRPr lang="zh-TW" altLang="zh-TW" sz="780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92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7DE00ED-29E6-442D-B9BF-D42D8639B8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BF7CE0-1AF6-B54D-863C-60F4D5D1D1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951629"/>
            <a:ext cx="6483350" cy="2620371"/>
          </a:xfrm>
        </p:spPr>
        <p:txBody>
          <a:bodyPr anchor="ctr"/>
          <a:lstStyle>
            <a:lvl1pPr>
              <a:defRPr lang="en-TW" sz="4400" b="1" kern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35533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11C480F-2B5E-409C-8F9C-41966ACAC8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857"/>
            <a:ext cx="12186583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4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2FA6E64-D324-453C-BD14-9CBFE112C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632F0-D419-B347-A6DA-E8715965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8549" y="1632712"/>
            <a:ext cx="9103058" cy="126924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EE00-4C45-8F47-90E6-67CDDE01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2901953"/>
            <a:ext cx="9134903" cy="32750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208600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2FA6E64-D324-453C-BD14-9CBFE112CC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708" y="857"/>
            <a:ext cx="12186584" cy="6856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4632F0-D419-B347-A6DA-E8715965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8549" y="1392072"/>
            <a:ext cx="9103058" cy="1269241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EE00-4C45-8F47-90E6-67CDDE014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548" y="2661313"/>
            <a:ext cx="9134903" cy="3515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0144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632F0-D419-B347-A6DA-E8715965A9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6EE00-4C45-8F47-90E6-67CDDE01413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19619"/>
            <a:ext cx="10515600" cy="44573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0852B0-438F-3A4E-8762-07DA381A4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9B1E-6AB6-6547-9A57-6FCFF480EF00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5E4FF-3B08-7847-8629-4C28DF8AD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ADC5C-1110-0849-8FDB-9BF7177B0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A290-F803-BD4B-88C6-D0961D72AB2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30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F7CE0-1AF6-B54D-863C-60F4D5D1D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260B4-DAA4-F846-8537-FF18E86AD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D021C-857A-4242-B225-5366EDD3F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09B1E-6AB6-6547-9A57-6FCFF480EF00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4BCA5-67B3-344B-8398-68961FB3F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D0309-0EDF-6E48-BBDC-27AC74CF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5A290-F803-BD4B-88C6-D0961D72AB2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521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387155-9868-4C62-82F0-4128530081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708" y="0"/>
            <a:ext cx="12186584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9E55A-04E8-0444-8F5B-C353F52CE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520451" cy="15421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2CD7F-68C1-154B-9C8C-20AF646F9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15151"/>
            <a:ext cx="10515600" cy="4361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35910-7BBD-4441-B5FC-69B8F27B2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09B1E-6AB6-6547-9A57-6FCFF480EF00}" type="datetimeFigureOut">
              <a:rPr lang="en-TW" smtClean="0"/>
              <a:t>03/24/2022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CD352-30F3-B84F-83BE-855184398E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11F98-FF88-5648-9E8E-D47FC358C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5A290-F803-BD4B-88C6-D0961D72AB29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686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4" r:id="rId2"/>
    <p:sldLayoutId id="2147483665" r:id="rId3"/>
    <p:sldLayoutId id="2147483666" r:id="rId4"/>
    <p:sldLayoutId id="2147483663" r:id="rId5"/>
    <p:sldLayoutId id="2147483668" r:id="rId6"/>
    <p:sldLayoutId id="2147483667" r:id="rId7"/>
    <p:sldLayoutId id="214748365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52.png"/><Relationship Id="rId7" Type="http://schemas.openxmlformats.org/officeDocument/2006/relationships/image" Target="../media/image11.sv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9.sv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5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gif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svg"/><Relationship Id="rId7" Type="http://schemas.openxmlformats.org/officeDocument/2006/relationships/image" Target="../media/image64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63.png"/><Relationship Id="rId4" Type="http://schemas.openxmlformats.org/officeDocument/2006/relationships/image" Target="../media/image5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6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tiff"/><Relationship Id="rId13" Type="http://schemas.openxmlformats.org/officeDocument/2006/relationships/image" Target="../media/image11.svg"/><Relationship Id="rId3" Type="http://schemas.openxmlformats.org/officeDocument/2006/relationships/image" Target="../media/image54.tiff"/><Relationship Id="rId7" Type="http://schemas.openxmlformats.org/officeDocument/2006/relationships/image" Target="../media/image69.tiff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11" Type="http://schemas.openxmlformats.org/officeDocument/2006/relationships/image" Target="../media/image9.svg"/><Relationship Id="rId5" Type="http://schemas.openxmlformats.org/officeDocument/2006/relationships/image" Target="../media/image68.svg"/><Relationship Id="rId10" Type="http://schemas.openxmlformats.org/officeDocument/2006/relationships/image" Target="../media/image8.png"/><Relationship Id="rId4" Type="http://schemas.openxmlformats.org/officeDocument/2006/relationships/image" Target="../media/image67.png"/><Relationship Id="rId9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66.emf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70.tiff"/><Relationship Id="rId10" Type="http://schemas.openxmlformats.org/officeDocument/2006/relationships/image" Target="../media/image11.svg"/><Relationship Id="rId4" Type="http://schemas.openxmlformats.org/officeDocument/2006/relationships/image" Target="../media/image69.tiff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6.png"/><Relationship Id="rId7" Type="http://schemas.openxmlformats.org/officeDocument/2006/relationships/image" Target="../media/image70.tiff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tiff"/><Relationship Id="rId11" Type="http://schemas.openxmlformats.org/officeDocument/2006/relationships/image" Target="../media/image10.png"/><Relationship Id="rId5" Type="http://schemas.openxmlformats.org/officeDocument/2006/relationships/image" Target="../media/image66.emf"/><Relationship Id="rId10" Type="http://schemas.openxmlformats.org/officeDocument/2006/relationships/image" Target="../media/image9.sv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tiff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tif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13" Type="http://schemas.openxmlformats.org/officeDocument/2006/relationships/comments" Target="../comments/comment1.xml"/><Relationship Id="rId3" Type="http://schemas.openxmlformats.org/officeDocument/2006/relationships/image" Target="../media/image52.png"/><Relationship Id="rId7" Type="http://schemas.openxmlformats.org/officeDocument/2006/relationships/image" Target="../media/image11.svg"/><Relationship Id="rId12" Type="http://schemas.microsoft.com/office/2007/relationships/hdphoto" Target="../media/hdphoto1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56.png"/><Relationship Id="rId5" Type="http://schemas.openxmlformats.org/officeDocument/2006/relationships/image" Target="../media/image9.svg"/><Relationship Id="rId10" Type="http://schemas.openxmlformats.org/officeDocument/2006/relationships/image" Target="../media/image55.png"/><Relationship Id="rId4" Type="http://schemas.openxmlformats.org/officeDocument/2006/relationships/image" Target="../media/image8.png"/><Relationship Id="rId9" Type="http://schemas.openxmlformats.org/officeDocument/2006/relationships/image" Target="../media/image54.tiff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2859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0426-36E3-FD49-A02C-97608D94F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b="1">
                <a:latin typeface="+mn-lt"/>
                <a:ea typeface="+mn-ea"/>
                <a:cs typeface="+mn-ea"/>
                <a:sym typeface="+mn-lt"/>
              </a:rPr>
              <a:t>6</a:t>
            </a:r>
            <a:r>
              <a:rPr lang="zh-CN" b="1">
                <a:latin typeface="+mn-lt"/>
                <a:ea typeface="+mn-ea"/>
                <a:cs typeface="+mn-ea"/>
                <a:sym typeface="+mn-lt"/>
              </a:rPr>
              <a:t> </a:t>
            </a:r>
            <a:r>
              <a:rPr lang="en-US" altLang="zh-CN" b="1">
                <a:latin typeface="+mn-lt"/>
                <a:ea typeface="+mn-ea"/>
                <a:cs typeface="+mn-ea"/>
                <a:sym typeface="+mn-lt"/>
              </a:rPr>
              <a:t>search tools help to find</a:t>
            </a:r>
            <a:r>
              <a:rPr lang="zh-TW" altLang="en-US" b="1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CN" b="1">
                <a:latin typeface="+mn-lt"/>
                <a:ea typeface="+mn-ea"/>
                <a:cs typeface="+mn-ea"/>
                <a:sym typeface="+mn-lt"/>
              </a:rPr>
              <a:t>everything</a:t>
            </a:r>
            <a:br>
              <a:rPr lang="en-US" altLang="zh-CN" b="1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CN" b="1">
                <a:latin typeface="+mn-lt"/>
                <a:ea typeface="+mn-ea"/>
                <a:cs typeface="+mn-ea"/>
                <a:sym typeface="+mn-lt"/>
              </a:rPr>
              <a:t>in PC</a:t>
            </a:r>
            <a:endParaRPr lang="zh-CN" alt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861814E-71FF-4B54-991C-CDDB86DAC079}"/>
              </a:ext>
            </a:extLst>
          </p:cNvPr>
          <p:cNvSpPr txBox="1"/>
          <p:nvPr/>
        </p:nvSpPr>
        <p:spPr>
          <a:xfrm>
            <a:off x="1775936" y="2088862"/>
            <a:ext cx="430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2400" b="1">
                <a:solidFill>
                  <a:srgbClr val="0070C0"/>
                </a:solidFill>
                <a:cs typeface="+mn-ea"/>
                <a:sym typeface="+mn-lt"/>
              </a:rPr>
              <a:t>Full-text Search</a:t>
            </a:r>
            <a:endParaRPr lang="en-US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TW" altLang="zh-TW" sz="2000">
                <a:cs typeface="+mn-ea"/>
                <a:sym typeface="+mn-lt"/>
              </a:rPr>
              <a:t>Find the document and email with the keyword in the content.</a:t>
            </a:r>
          </a:p>
        </p:txBody>
      </p:sp>
      <p:pic>
        <p:nvPicPr>
          <p:cNvPr id="18" name="圖形 17">
            <a:extLst>
              <a:ext uri="{FF2B5EF4-FFF2-40B4-BE49-F238E27FC236}">
                <a16:creationId xmlns:a16="http://schemas.microsoft.com/office/drawing/2014/main" id="{438FA6D3-7F8C-4C4E-9707-843A0C55F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760" y="2047812"/>
            <a:ext cx="956854" cy="815407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99495A40-0AD6-4556-85C3-5668A06850E6}"/>
              </a:ext>
            </a:extLst>
          </p:cNvPr>
          <p:cNvSpPr txBox="1"/>
          <p:nvPr/>
        </p:nvSpPr>
        <p:spPr>
          <a:xfrm>
            <a:off x="819082" y="2142196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TextBox 18">
            <a:extLst>
              <a:ext uri="{FF2B5EF4-FFF2-40B4-BE49-F238E27FC236}">
                <a16:creationId xmlns:a16="http://schemas.microsoft.com/office/drawing/2014/main" id="{B7F7A6A9-AB7E-417F-BC34-6893FA4C0B25}"/>
              </a:ext>
            </a:extLst>
          </p:cNvPr>
          <p:cNvSpPr txBox="1"/>
          <p:nvPr/>
        </p:nvSpPr>
        <p:spPr>
          <a:xfrm>
            <a:off x="1775936" y="3536264"/>
            <a:ext cx="430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altLang="zh-TW" sz="2400" b="1">
                <a:solidFill>
                  <a:srgbClr val="0070C0"/>
                </a:solidFill>
                <a:cs typeface="+mn-ea"/>
                <a:sym typeface="+mn-lt"/>
              </a:rPr>
              <a:t>Boolean Search</a:t>
            </a:r>
          </a:p>
          <a:p>
            <a:r>
              <a:rPr lang="en-TW" altLang="zh-TW" sz="2000">
                <a:cs typeface="+mn-ea"/>
                <a:sym typeface="+mn-lt"/>
              </a:rPr>
              <a:t>Flexible search conditions are combined by Boolean </a:t>
            </a:r>
            <a:r>
              <a:rPr lang="en-US" altLang="zh-TW" sz="2000">
                <a:cs typeface="+mn-ea"/>
                <a:sym typeface="+mn-lt"/>
              </a:rPr>
              <a:t>operators.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50" name="圖形 49">
            <a:extLst>
              <a:ext uri="{FF2B5EF4-FFF2-40B4-BE49-F238E27FC236}">
                <a16:creationId xmlns:a16="http://schemas.microsoft.com/office/drawing/2014/main" id="{378A99DD-2E6A-4BAD-A340-E78FC38737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760" y="3495214"/>
            <a:ext cx="956854" cy="815407"/>
          </a:xfrm>
          <a:prstGeom prst="rect">
            <a:avLst/>
          </a:prstGeom>
        </p:spPr>
      </p:pic>
      <p:sp>
        <p:nvSpPr>
          <p:cNvPr id="51" name="文字方塊 50">
            <a:extLst>
              <a:ext uri="{FF2B5EF4-FFF2-40B4-BE49-F238E27FC236}">
                <a16:creationId xmlns:a16="http://schemas.microsoft.com/office/drawing/2014/main" id="{70846130-854E-4C3A-84AF-BFEA96234266}"/>
              </a:ext>
            </a:extLst>
          </p:cNvPr>
          <p:cNvSpPr txBox="1"/>
          <p:nvPr/>
        </p:nvSpPr>
        <p:spPr>
          <a:xfrm>
            <a:off x="819082" y="3589598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4" name="TextBox 18">
            <a:extLst>
              <a:ext uri="{FF2B5EF4-FFF2-40B4-BE49-F238E27FC236}">
                <a16:creationId xmlns:a16="http://schemas.microsoft.com/office/drawing/2014/main" id="{3602EFC1-D844-4039-B847-375C36D92CE2}"/>
              </a:ext>
            </a:extLst>
          </p:cNvPr>
          <p:cNvSpPr txBox="1"/>
          <p:nvPr/>
        </p:nvSpPr>
        <p:spPr>
          <a:xfrm>
            <a:off x="1775936" y="4987091"/>
            <a:ext cx="430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altLang="zh-TW" sz="2400" b="1">
                <a:solidFill>
                  <a:srgbClr val="0070C0"/>
                </a:solidFill>
                <a:cs typeface="+mn-ea"/>
                <a:sym typeface="+mn-lt"/>
              </a:rPr>
              <a:t>Search by File Category</a:t>
            </a:r>
          </a:p>
          <a:p>
            <a:r>
              <a:rPr lang="en-TW" altLang="zh-TW" sz="2000">
                <a:cs typeface="+mn-ea"/>
                <a:sym typeface="+mn-lt"/>
              </a:rPr>
              <a:t>Browse and narrow search results by specific file category.</a:t>
            </a:r>
          </a:p>
        </p:txBody>
      </p:sp>
      <p:pic>
        <p:nvPicPr>
          <p:cNvPr id="65" name="圖形 64">
            <a:extLst>
              <a:ext uri="{FF2B5EF4-FFF2-40B4-BE49-F238E27FC236}">
                <a16:creationId xmlns:a16="http://schemas.microsoft.com/office/drawing/2014/main" id="{E4CB335D-F98B-4BFA-AF47-CFB997B891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6760" y="4946041"/>
            <a:ext cx="956854" cy="815407"/>
          </a:xfrm>
          <a:prstGeom prst="rect">
            <a:avLst/>
          </a:prstGeom>
        </p:spPr>
      </p:pic>
      <p:sp>
        <p:nvSpPr>
          <p:cNvPr id="66" name="文字方塊 65">
            <a:extLst>
              <a:ext uri="{FF2B5EF4-FFF2-40B4-BE49-F238E27FC236}">
                <a16:creationId xmlns:a16="http://schemas.microsoft.com/office/drawing/2014/main" id="{D132BBAF-1858-4C6D-A847-99C840AC9FB8}"/>
              </a:ext>
            </a:extLst>
          </p:cNvPr>
          <p:cNvSpPr txBox="1"/>
          <p:nvPr/>
        </p:nvSpPr>
        <p:spPr>
          <a:xfrm>
            <a:off x="819082" y="5040425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7" name="TextBox 18">
            <a:extLst>
              <a:ext uri="{FF2B5EF4-FFF2-40B4-BE49-F238E27FC236}">
                <a16:creationId xmlns:a16="http://schemas.microsoft.com/office/drawing/2014/main" id="{00F06C7F-0DB6-4A6E-ADBB-6CDE0EBDAADF}"/>
              </a:ext>
            </a:extLst>
          </p:cNvPr>
          <p:cNvSpPr txBox="1"/>
          <p:nvPr/>
        </p:nvSpPr>
        <p:spPr>
          <a:xfrm>
            <a:off x="7250824" y="2095384"/>
            <a:ext cx="430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altLang="zh-TW" sz="2400" b="1">
                <a:solidFill>
                  <a:srgbClr val="0070C0"/>
                </a:solidFill>
                <a:cs typeface="+mn-ea"/>
                <a:sym typeface="+mn-lt"/>
              </a:rPr>
              <a:t>Filter Conditions</a:t>
            </a:r>
          </a:p>
          <a:p>
            <a:r>
              <a:rPr lang="en-TW" altLang="zh-TW" sz="2000">
                <a:cs typeface="+mn-ea"/>
                <a:sym typeface="+mn-lt"/>
              </a:rPr>
              <a:t>35+ filter conditions let you find data even without keywords.</a:t>
            </a:r>
          </a:p>
        </p:txBody>
      </p:sp>
      <p:pic>
        <p:nvPicPr>
          <p:cNvPr id="68" name="圖形 67">
            <a:extLst>
              <a:ext uri="{FF2B5EF4-FFF2-40B4-BE49-F238E27FC236}">
                <a16:creationId xmlns:a16="http://schemas.microsoft.com/office/drawing/2014/main" id="{F74865CF-E38E-493B-BC83-E3D34F9BC0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1648" y="2054334"/>
            <a:ext cx="956854" cy="815407"/>
          </a:xfrm>
          <a:prstGeom prst="rect">
            <a:avLst/>
          </a:prstGeom>
        </p:spPr>
      </p:pic>
      <p:sp>
        <p:nvSpPr>
          <p:cNvPr id="69" name="文字方塊 68">
            <a:extLst>
              <a:ext uri="{FF2B5EF4-FFF2-40B4-BE49-F238E27FC236}">
                <a16:creationId xmlns:a16="http://schemas.microsoft.com/office/drawing/2014/main" id="{BFD3E576-D434-4D0A-B971-096B58F60C0C}"/>
              </a:ext>
            </a:extLst>
          </p:cNvPr>
          <p:cNvSpPr txBox="1"/>
          <p:nvPr/>
        </p:nvSpPr>
        <p:spPr>
          <a:xfrm>
            <a:off x="6293970" y="2148718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0" name="TextBox 18">
            <a:extLst>
              <a:ext uri="{FF2B5EF4-FFF2-40B4-BE49-F238E27FC236}">
                <a16:creationId xmlns:a16="http://schemas.microsoft.com/office/drawing/2014/main" id="{0B2CF2B7-5193-4FC0-A7A7-EF4AB8BE27A5}"/>
              </a:ext>
            </a:extLst>
          </p:cNvPr>
          <p:cNvSpPr txBox="1"/>
          <p:nvPr/>
        </p:nvSpPr>
        <p:spPr>
          <a:xfrm>
            <a:off x="7250824" y="3569009"/>
            <a:ext cx="430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Index Summary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altLang="zh-TW" sz="2000">
                <a:cs typeface="+mn-ea"/>
                <a:sym typeface="+mn-lt"/>
              </a:rPr>
              <a:t>See the file distribution on the local PC and search by tags.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71" name="圖形 70">
            <a:extLst>
              <a:ext uri="{FF2B5EF4-FFF2-40B4-BE49-F238E27FC236}">
                <a16:creationId xmlns:a16="http://schemas.microsoft.com/office/drawing/2014/main" id="{73569AA4-938E-46B9-9DDB-BE14197C6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1648" y="3527959"/>
            <a:ext cx="956854" cy="815407"/>
          </a:xfrm>
          <a:prstGeom prst="rect">
            <a:avLst/>
          </a:prstGeom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C98400A9-FD9E-428A-B2B8-FD991D28B645}"/>
              </a:ext>
            </a:extLst>
          </p:cNvPr>
          <p:cNvSpPr txBox="1"/>
          <p:nvPr/>
        </p:nvSpPr>
        <p:spPr>
          <a:xfrm>
            <a:off x="6293970" y="3622343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2CC439-2F96-47FA-B957-F8154C310C40}"/>
              </a:ext>
            </a:extLst>
          </p:cNvPr>
          <p:cNvSpPr txBox="1"/>
          <p:nvPr/>
        </p:nvSpPr>
        <p:spPr>
          <a:xfrm>
            <a:off x="7250824" y="4987091"/>
            <a:ext cx="43063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AI Image Search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altLang="zh-TW" sz="2000">
                <a:cs typeface="+mn-ea"/>
                <a:sym typeface="+mn-lt"/>
              </a:rPr>
              <a:t>The AI-powered search engine intelligently detects image contents.</a:t>
            </a:r>
            <a:endParaRPr lang="en-TW" altLang="zh-TW" sz="2000">
              <a:cs typeface="+mn-ea"/>
              <a:sym typeface="+mn-lt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2469564C-E58D-4E9A-9F90-C4FE785BE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21648" y="4946041"/>
            <a:ext cx="956854" cy="815407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BB288DEA-2F03-4924-95F6-F8264F6B2474}"/>
              </a:ext>
            </a:extLst>
          </p:cNvPr>
          <p:cNvSpPr txBox="1"/>
          <p:nvPr/>
        </p:nvSpPr>
        <p:spPr>
          <a:xfrm>
            <a:off x="6293970" y="5040425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6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71498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9F6F69-0982-4158-A073-1A0DF576F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6" t="24338" b="12059"/>
          <a:stretch/>
        </p:blipFill>
        <p:spPr>
          <a:xfrm>
            <a:off x="910118" y="2342956"/>
            <a:ext cx="7878940" cy="4380107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F01C718-B334-4AF3-980B-395F0CBF3F84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 b="1">
                <a:latin typeface="+mn-lt"/>
                <a:ea typeface="+mn-ea"/>
                <a:cs typeface="+mn-ea"/>
                <a:sym typeface="+mn-lt"/>
              </a:rPr>
              <a:t>Find document by </a:t>
            </a:r>
            <a:r>
              <a:rPr lang="en-TW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full text search</a:t>
            </a:r>
            <a:r>
              <a:rPr lang="en-TW" b="1">
                <a:solidFill>
                  <a:srgbClr val="0070C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TW" b="1">
                <a:latin typeface="+mn-lt"/>
                <a:ea typeface="+mn-ea"/>
                <a:cs typeface="+mn-ea"/>
                <a:sym typeface="+mn-lt"/>
              </a:rPr>
              <a:t>even if you forget the file name</a:t>
            </a:r>
            <a:endParaRPr lang="en-TW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TW">
                <a:latin typeface="+mn-lt"/>
                <a:cs typeface="+mn-ea"/>
                <a:sym typeface="+mn-lt"/>
              </a:rPr>
              <a:t>W</a:t>
            </a:r>
            <a:r>
              <a:rPr lang="en-US">
                <a:latin typeface="+mn-lt"/>
                <a:cs typeface="+mn-ea"/>
                <a:sym typeface="+mn-lt"/>
              </a:rPr>
              <a:t>h</a:t>
            </a:r>
            <a:r>
              <a:rPr lang="en-TW">
                <a:latin typeface="+mn-lt"/>
                <a:cs typeface="+mn-ea"/>
                <a:sym typeface="+mn-lt"/>
              </a:rPr>
              <a:t>en searching documents or emails, you can find the files with keywords in the content.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3F4C6B-5DC0-8B4F-82AA-734B6485CC4F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32DA44A-71F8-455A-AE3B-7BB693C322F5}"/>
              </a:ext>
            </a:extLst>
          </p:cNvPr>
          <p:cNvSpPr/>
          <p:nvPr/>
        </p:nvSpPr>
        <p:spPr>
          <a:xfrm>
            <a:off x="8367818" y="5072381"/>
            <a:ext cx="3101121" cy="1104582"/>
          </a:xfrm>
          <a:prstGeom prst="roundRect">
            <a:avLst>
              <a:gd name="adj" fmla="val 185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View keywords and instant preview related paragraphs after searching.</a:t>
            </a:r>
            <a:endParaRPr lang="zh-TW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8A10C4E6-479D-4220-9290-4F870257CC43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7674796" y="4894960"/>
            <a:ext cx="693023" cy="729713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654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F101D1C-15CA-FD41-89DF-631D01D70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+mn-lt"/>
                <a:ea typeface="+mn-ea"/>
                <a:cs typeface="+mn-ea"/>
                <a:sym typeface="+mn-lt"/>
              </a:rPr>
              <a:t>Flexible search conditions are combined by </a:t>
            </a:r>
            <a:r>
              <a:rPr lang="en-US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Boolean operators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D4925-E5E1-6E4C-861C-A61EABF7A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TW">
                <a:latin typeface="+mn-lt"/>
                <a:cs typeface="+mn-ea"/>
                <a:sym typeface="+mn-lt"/>
              </a:rPr>
              <a:t>An user-friendly interface to setup Boolean search conditions.</a:t>
            </a:r>
            <a:endParaRPr lang="en-US">
              <a:latin typeface="+mn-lt"/>
              <a:cs typeface="+mn-ea"/>
              <a:sym typeface="+mn-lt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CCE452C-B712-43B1-B29A-4204FB76CD83}"/>
              </a:ext>
            </a:extLst>
          </p:cNvPr>
          <p:cNvSpPr/>
          <p:nvPr/>
        </p:nvSpPr>
        <p:spPr>
          <a:xfrm>
            <a:off x="0" y="2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57DC838C-D6DC-473F-97A3-394C0F980EB6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26" name="Picture 19">
            <a:extLst>
              <a:ext uri="{FF2B5EF4-FFF2-40B4-BE49-F238E27FC236}">
                <a16:creationId xmlns:a16="http://schemas.microsoft.com/office/drawing/2014/main" id="{5294CF12-E4F5-497E-811C-AF5DA3BFD4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50"/>
          <a:stretch/>
        </p:blipFill>
        <p:spPr>
          <a:xfrm>
            <a:off x="914400" y="2404257"/>
            <a:ext cx="5786651" cy="3950128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Rectangle 13">
            <a:extLst>
              <a:ext uri="{FF2B5EF4-FFF2-40B4-BE49-F238E27FC236}">
                <a16:creationId xmlns:a16="http://schemas.microsoft.com/office/drawing/2014/main" id="{426BAC6C-BA06-45C7-95B2-F24F94A5367F}"/>
              </a:ext>
            </a:extLst>
          </p:cNvPr>
          <p:cNvSpPr/>
          <p:nvPr/>
        </p:nvSpPr>
        <p:spPr>
          <a:xfrm>
            <a:off x="1175191" y="2957719"/>
            <a:ext cx="5193883" cy="261166"/>
          </a:xfrm>
          <a:prstGeom prst="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E6D09A18-8221-402D-B025-86F6F1FED45F}"/>
              </a:ext>
            </a:extLst>
          </p:cNvPr>
          <p:cNvSpPr/>
          <p:nvPr/>
        </p:nvSpPr>
        <p:spPr>
          <a:xfrm>
            <a:off x="1175191" y="3500675"/>
            <a:ext cx="5193883" cy="261166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0" name="Rectangle 13">
            <a:extLst>
              <a:ext uri="{FF2B5EF4-FFF2-40B4-BE49-F238E27FC236}">
                <a16:creationId xmlns:a16="http://schemas.microsoft.com/office/drawing/2014/main" id="{2247EF30-5A38-4264-AB43-C73CB4F178DB}"/>
              </a:ext>
            </a:extLst>
          </p:cNvPr>
          <p:cNvSpPr/>
          <p:nvPr/>
        </p:nvSpPr>
        <p:spPr>
          <a:xfrm>
            <a:off x="1175191" y="3787406"/>
            <a:ext cx="5193883" cy="261166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7946FF4B-3A27-408E-A95C-D71D481FBC68}"/>
              </a:ext>
            </a:extLst>
          </p:cNvPr>
          <p:cNvSpPr/>
          <p:nvPr/>
        </p:nvSpPr>
        <p:spPr>
          <a:xfrm>
            <a:off x="6004365" y="2957044"/>
            <a:ext cx="1089113" cy="261166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0070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2" name="Right Arrow 22">
            <a:extLst>
              <a:ext uri="{FF2B5EF4-FFF2-40B4-BE49-F238E27FC236}">
                <a16:creationId xmlns:a16="http://schemas.microsoft.com/office/drawing/2014/main" id="{306A513B-E41E-4079-9D49-3AD516FF3F9B}"/>
              </a:ext>
            </a:extLst>
          </p:cNvPr>
          <p:cNvSpPr/>
          <p:nvPr/>
        </p:nvSpPr>
        <p:spPr>
          <a:xfrm>
            <a:off x="6004365" y="3509831"/>
            <a:ext cx="1089113" cy="261166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3" name="Right Arrow 22">
            <a:extLst>
              <a:ext uri="{FF2B5EF4-FFF2-40B4-BE49-F238E27FC236}">
                <a16:creationId xmlns:a16="http://schemas.microsoft.com/office/drawing/2014/main" id="{E2568B7F-A43A-4829-A5E5-F768EC460D95}"/>
              </a:ext>
            </a:extLst>
          </p:cNvPr>
          <p:cNvSpPr/>
          <p:nvPr/>
        </p:nvSpPr>
        <p:spPr>
          <a:xfrm>
            <a:off x="6004365" y="3796311"/>
            <a:ext cx="1089113" cy="261166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4" name="TextBox 16">
            <a:extLst>
              <a:ext uri="{FF2B5EF4-FFF2-40B4-BE49-F238E27FC236}">
                <a16:creationId xmlns:a16="http://schemas.microsoft.com/office/drawing/2014/main" id="{8B3013B4-F26A-48DD-9178-E85B1705CD15}"/>
              </a:ext>
            </a:extLst>
          </p:cNvPr>
          <p:cNvSpPr txBox="1"/>
          <p:nvPr/>
        </p:nvSpPr>
        <p:spPr>
          <a:xfrm>
            <a:off x="7093478" y="2909242"/>
            <a:ext cx="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b="1">
                <a:solidFill>
                  <a:srgbClr val="0070C0"/>
                </a:solidFill>
                <a:cs typeface="+mn-ea"/>
                <a:sym typeface="+mn-lt"/>
              </a:rPr>
              <a:t>AND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4715E8D9-78DF-4418-B033-82EB7D86A895}"/>
              </a:ext>
            </a:extLst>
          </p:cNvPr>
          <p:cNvSpPr txBox="1"/>
          <p:nvPr/>
        </p:nvSpPr>
        <p:spPr>
          <a:xfrm>
            <a:off x="7093478" y="3445755"/>
            <a:ext cx="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B050"/>
                </a:solidFill>
                <a:cs typeface="+mn-ea"/>
                <a:sym typeface="+mn-lt"/>
              </a:rPr>
              <a:t>OR</a:t>
            </a:r>
            <a:endParaRPr lang="en-TW" b="1">
              <a:solidFill>
                <a:srgbClr val="00B050"/>
              </a:solidFill>
              <a:cs typeface="+mn-ea"/>
              <a:sym typeface="+mn-lt"/>
            </a:endParaRPr>
          </a:p>
        </p:txBody>
      </p:sp>
      <p:sp>
        <p:nvSpPr>
          <p:cNvPr id="48" name="TextBox 16">
            <a:extLst>
              <a:ext uri="{FF2B5EF4-FFF2-40B4-BE49-F238E27FC236}">
                <a16:creationId xmlns:a16="http://schemas.microsoft.com/office/drawing/2014/main" id="{6879E464-8F23-4270-9247-885277932425}"/>
              </a:ext>
            </a:extLst>
          </p:cNvPr>
          <p:cNvSpPr txBox="1"/>
          <p:nvPr/>
        </p:nvSpPr>
        <p:spPr>
          <a:xfrm>
            <a:off x="7093478" y="3733323"/>
            <a:ext cx="780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accent2"/>
                </a:solidFill>
                <a:cs typeface="+mn-ea"/>
                <a:sym typeface="+mn-lt"/>
              </a:rPr>
              <a:t>NOT</a:t>
            </a:r>
            <a:endParaRPr lang="en-TW" b="1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42E65EC-AB74-4F61-8198-04685DE2A450}"/>
              </a:ext>
            </a:extLst>
          </p:cNvPr>
          <p:cNvSpPr/>
          <p:nvPr/>
        </p:nvSpPr>
        <p:spPr>
          <a:xfrm>
            <a:off x="7093478" y="5285196"/>
            <a:ext cx="4184122" cy="783262"/>
          </a:xfrm>
          <a:prstGeom prst="roundRect">
            <a:avLst>
              <a:gd name="adj" fmla="val 5607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(QNAP </a:t>
            </a:r>
            <a:r>
              <a:rPr lang="en-US" altLang="zh-TW" b="1">
                <a:solidFill>
                  <a:srgbClr val="00B050"/>
                </a:solidFill>
                <a:cs typeface="+mn-ea"/>
                <a:sym typeface="+mn-lt"/>
              </a:rPr>
              <a:t>OR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NAS) </a:t>
            </a:r>
            <a:r>
              <a:rPr lang="en-US" altLang="zh-TW" b="1">
                <a:solidFill>
                  <a:srgbClr val="0070C0"/>
                </a:solidFill>
                <a:cs typeface="+mn-ea"/>
                <a:sym typeface="+mn-lt"/>
              </a:rPr>
              <a:t>AND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-</a:t>
            </a:r>
            <a:r>
              <a:rPr lang="en-US" altLang="zh-TW" err="1">
                <a:solidFill>
                  <a:schemeClr val="tx1"/>
                </a:solidFill>
                <a:cs typeface="+mn-ea"/>
                <a:sym typeface="+mn-lt"/>
              </a:rPr>
              <a:t>Qfiling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AND </a:t>
            </a:r>
            <a:r>
              <a:rPr lang="en-US" altLang="zh-TW" err="1">
                <a:solidFill>
                  <a:schemeClr val="tx1"/>
                </a:solidFill>
                <a:cs typeface="+mn-ea"/>
                <a:sym typeface="+mn-lt"/>
              </a:rPr>
              <a:t>Qsirch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TW" b="1">
                <a:solidFill>
                  <a:srgbClr val="0070C0"/>
                </a:solidFill>
                <a:cs typeface="+mn-ea"/>
                <a:sym typeface="+mn-lt"/>
              </a:rPr>
              <a:t>AND</a:t>
            </a:r>
            <a:r>
              <a:rPr lang="en-US" altLang="zh-TW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TW" err="1">
                <a:solidFill>
                  <a:schemeClr val="tx1"/>
                </a:solidFill>
                <a:cs typeface="+mn-ea"/>
                <a:sym typeface="+mn-lt"/>
              </a:rPr>
              <a:t>category:Documents</a:t>
            </a:r>
            <a:endParaRPr lang="en-US" altLang="zh-TW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78FF0-CB79-F248-AF52-94EDDF8A1D83}"/>
              </a:ext>
            </a:extLst>
          </p:cNvPr>
          <p:cNvSpPr/>
          <p:nvPr/>
        </p:nvSpPr>
        <p:spPr>
          <a:xfrm>
            <a:off x="7093479" y="4509098"/>
            <a:ext cx="4184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en-TW" sz="2000">
                <a:cs typeface="+mn-ea"/>
                <a:sym typeface="+mn-lt"/>
              </a:rPr>
              <a:t>You can also use search syntax and operators in the search bar: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4ED995AE-BE3A-4304-90C2-DFB5769FBF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18" t="-627" r="4804" b="51044"/>
          <a:stretch/>
        </p:blipFill>
        <p:spPr>
          <a:xfrm>
            <a:off x="9128474" y="1815610"/>
            <a:ext cx="1914222" cy="1914222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2C8A3BB-B535-914E-9EAF-9745B95A9D1A}"/>
              </a:ext>
            </a:extLst>
          </p:cNvPr>
          <p:cNvSpPr/>
          <p:nvPr/>
        </p:nvSpPr>
        <p:spPr>
          <a:xfrm>
            <a:off x="8791150" y="3797132"/>
            <a:ext cx="2667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>
                <a:solidFill>
                  <a:schemeClr val="accent2"/>
                </a:solidFill>
                <a:cs typeface="+mn-ea"/>
                <a:sym typeface="+mn-lt"/>
              </a:rPr>
              <a:t>See search syntax tutorial here!</a:t>
            </a:r>
            <a:endParaRPr lang="en-TW" altLang="zh-TW" sz="1400">
              <a:solidFill>
                <a:schemeClr val="accent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86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4C376867-5DD0-48B2-BC62-30353B23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0" t="11671" r="6042" b="69245"/>
          <a:stretch/>
        </p:blipFill>
        <p:spPr>
          <a:xfrm>
            <a:off x="609315" y="2957772"/>
            <a:ext cx="10969407" cy="1457870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8BC722C0-1863-492F-999C-82411E8C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1465"/>
            <a:ext cx="10515600" cy="4457344"/>
          </a:xfrm>
        </p:spPr>
        <p:txBody>
          <a:bodyPr>
            <a:normAutofit/>
          </a:bodyPr>
          <a:lstStyle/>
          <a:p>
            <a:pPr marL="177800" lvl="0" indent="-1778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altLang="zh-TW" sz="2200">
                <a:latin typeface="+mn-lt"/>
                <a:cs typeface="+mn-ea"/>
                <a:sym typeface="+mn-lt"/>
              </a:rPr>
              <a:t>Search with one click by 10 categories.</a:t>
            </a:r>
          </a:p>
          <a:p>
            <a:pPr marL="177800" lvl="0" indent="-1778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" altLang="zh-TW" sz="2200">
                <a:latin typeface="+mn-lt"/>
                <a:cs typeface="+mn-ea"/>
                <a:sym typeface="+mn-lt"/>
              </a:rPr>
              <a:t>Narrow the search results using file category as filter.</a:t>
            </a:r>
            <a:endParaRPr lang="en-US" altLang="zh-TW" sz="2200">
              <a:latin typeface="+mn-lt"/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9FCE085-8848-40DF-9EA9-7DEC039F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Browse and narrow search results by specific </a:t>
            </a:r>
            <a:r>
              <a:rPr lang="en-US" altLang="zh-TW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file category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632B2FE9-7CB4-412D-83A1-E52FFE3AD1A4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D8A25DEE-B7A1-48FD-836A-2B3D786E8CFE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CFD9B8A3-6F2F-4EBD-900F-2339EFD8639A}"/>
              </a:ext>
            </a:extLst>
          </p:cNvPr>
          <p:cNvSpPr/>
          <p:nvPr/>
        </p:nvSpPr>
        <p:spPr>
          <a:xfrm>
            <a:off x="1024759" y="4082252"/>
            <a:ext cx="5033142" cy="320689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3BCFF483-F812-4447-ABBF-DC2CB151AE68}"/>
              </a:ext>
            </a:extLst>
          </p:cNvPr>
          <p:cNvSpPr/>
          <p:nvPr/>
        </p:nvSpPr>
        <p:spPr>
          <a:xfrm>
            <a:off x="5303474" y="5804217"/>
            <a:ext cx="2319925" cy="49459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A8DE339-A128-401D-9AF3-2AF253241FA7}"/>
              </a:ext>
            </a:extLst>
          </p:cNvPr>
          <p:cNvGrpSpPr/>
          <p:nvPr/>
        </p:nvGrpSpPr>
        <p:grpSpPr>
          <a:xfrm>
            <a:off x="5303474" y="4506663"/>
            <a:ext cx="2696558" cy="2207401"/>
            <a:chOff x="5303474" y="4506665"/>
            <a:chExt cx="2319925" cy="1899090"/>
          </a:xfrm>
        </p:grpSpPr>
        <p:pic>
          <p:nvPicPr>
            <p:cNvPr id="14" name="Content Placeholder 7">
              <a:extLst>
                <a:ext uri="{FF2B5EF4-FFF2-40B4-BE49-F238E27FC236}">
                  <a16:creationId xmlns:a16="http://schemas.microsoft.com/office/drawing/2014/main" id="{6D9C6CAE-4A04-4D46-B14D-22B91F617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03474" y="4506665"/>
              <a:ext cx="2319925" cy="1793178"/>
            </a:xfrm>
            <a:prstGeom prst="roundRect">
              <a:avLst>
                <a:gd name="adj" fmla="val 2113"/>
              </a:avLst>
            </a:prstGeom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圖形 22">
              <a:extLst>
                <a:ext uri="{FF2B5EF4-FFF2-40B4-BE49-F238E27FC236}">
                  <a16:creationId xmlns:a16="http://schemas.microsoft.com/office/drawing/2014/main" id="{2585CA92-51A9-4ADC-B074-E39E6DFC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17176" y="5892612"/>
              <a:ext cx="513143" cy="5131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3224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82B3E14-FCDA-4A8E-BB8B-1FA04E42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35+ filter conditions 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let you find data even without keywords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BF891E4-60B8-4FDC-A75A-F215E42B5E19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B049B0C1-0D1B-42F1-B13B-FA45FEC43A08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4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3CFB8677-A48D-4342-9F47-1A0E33E163FF}"/>
              </a:ext>
            </a:extLst>
          </p:cNvPr>
          <p:cNvSpPr/>
          <p:nvPr/>
        </p:nvSpPr>
        <p:spPr>
          <a:xfrm>
            <a:off x="8992249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ADBC2770-F1C0-4F47-B9BF-123456DC9DE3}"/>
              </a:ext>
            </a:extLst>
          </p:cNvPr>
          <p:cNvSpPr/>
          <p:nvPr/>
        </p:nvSpPr>
        <p:spPr>
          <a:xfrm>
            <a:off x="8992249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Adjust the </a:t>
            </a:r>
            <a:r>
              <a:rPr lang="en-US" altLang="zh-TW" sz="1750">
                <a:solidFill>
                  <a:srgbClr val="FFFF00"/>
                </a:solidFill>
                <a:cs typeface="+mn-ea"/>
                <a:sym typeface="+mn-lt"/>
              </a:rPr>
              <a:t>sort of filters 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by your preferences</a:t>
            </a: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470602B5-570E-475C-8E60-0F9CA189E9DB}"/>
              </a:ext>
            </a:extLst>
          </p:cNvPr>
          <p:cNvSpPr/>
          <p:nvPr/>
        </p:nvSpPr>
        <p:spPr>
          <a:xfrm>
            <a:off x="8992249" y="1858140"/>
            <a:ext cx="2713918" cy="682889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Customized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E0257B7C-8501-4F37-A0CA-20B72FE396D3}"/>
              </a:ext>
            </a:extLst>
          </p:cNvPr>
          <p:cNvSpPr/>
          <p:nvPr/>
        </p:nvSpPr>
        <p:spPr>
          <a:xfrm>
            <a:off x="6145311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48" name="箭號: 五邊形 47">
            <a:extLst>
              <a:ext uri="{FF2B5EF4-FFF2-40B4-BE49-F238E27FC236}">
                <a16:creationId xmlns:a16="http://schemas.microsoft.com/office/drawing/2014/main" id="{DA495836-36EB-4171-8EC2-AA97BB1891AB}"/>
              </a:ext>
            </a:extLst>
          </p:cNvPr>
          <p:cNvSpPr/>
          <p:nvPr/>
        </p:nvSpPr>
        <p:spPr>
          <a:xfrm>
            <a:off x="6133575" y="1858140"/>
            <a:ext cx="3064348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Quickly Specify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B245CEF1-D717-4FBC-9A9B-03E84B94A637}"/>
              </a:ext>
            </a:extLst>
          </p:cNvPr>
          <p:cNvSpPr/>
          <p:nvPr/>
        </p:nvSpPr>
        <p:spPr>
          <a:xfrm>
            <a:off x="6145311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50">
                <a:solidFill>
                  <a:srgbClr val="FFFF00"/>
                </a:solidFill>
                <a:cs typeface="+mn-ea"/>
                <a:sym typeface="+mn-lt"/>
              </a:rPr>
              <a:t>Search function </a:t>
            </a: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for filter conditions</a:t>
            </a: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AE32A3AE-0662-411C-961E-9C832EC9AA10}"/>
              </a:ext>
            </a:extLst>
          </p:cNvPr>
          <p:cNvSpPr/>
          <p:nvPr/>
        </p:nvSpPr>
        <p:spPr>
          <a:xfrm>
            <a:off x="3298373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40" name="箭號: 五邊形 39">
            <a:extLst>
              <a:ext uri="{FF2B5EF4-FFF2-40B4-BE49-F238E27FC236}">
                <a16:creationId xmlns:a16="http://schemas.microsoft.com/office/drawing/2014/main" id="{27C46841-5AE5-4B93-AE2E-651CA6C8663F}"/>
              </a:ext>
            </a:extLst>
          </p:cNvPr>
          <p:cNvSpPr/>
          <p:nvPr/>
        </p:nvSpPr>
        <p:spPr>
          <a:xfrm>
            <a:off x="3286637" y="1858140"/>
            <a:ext cx="3064348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Flexible</a:t>
            </a: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39370505-0CB7-47B9-9EAD-E1346F0099BB}"/>
              </a:ext>
            </a:extLst>
          </p:cNvPr>
          <p:cNvSpPr/>
          <p:nvPr/>
        </p:nvSpPr>
        <p:spPr>
          <a:xfrm>
            <a:off x="451435" y="2435625"/>
            <a:ext cx="2725654" cy="3899896"/>
          </a:xfrm>
          <a:prstGeom prst="roundRect">
            <a:avLst>
              <a:gd name="adj" fmla="val 6466"/>
            </a:avLst>
          </a:pr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rgbClr val="313C72"/>
              </a:solidFill>
              <a:cs typeface="+mn-ea"/>
              <a:sym typeface="+mn-lt"/>
            </a:endParaRPr>
          </a:p>
        </p:txBody>
      </p:sp>
      <p:pic>
        <p:nvPicPr>
          <p:cNvPr id="33" name="Picture 25">
            <a:extLst>
              <a:ext uri="{FF2B5EF4-FFF2-40B4-BE49-F238E27FC236}">
                <a16:creationId xmlns:a16="http://schemas.microsoft.com/office/drawing/2014/main" id="{2CE4A0D3-9027-479F-90D8-75B89BE7B8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80"/>
          <a:stretch/>
        </p:blipFill>
        <p:spPr>
          <a:xfrm>
            <a:off x="583620" y="2592165"/>
            <a:ext cx="2461284" cy="282371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68F5040-57D1-4E40-AD99-2BBA651327BD}"/>
              </a:ext>
            </a:extLst>
          </p:cNvPr>
          <p:cNvSpPr/>
          <p:nvPr/>
        </p:nvSpPr>
        <p:spPr>
          <a:xfrm>
            <a:off x="451435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Only show available metadata conditions belong to the results</a:t>
            </a:r>
          </a:p>
        </p:txBody>
      </p:sp>
      <p:sp>
        <p:nvSpPr>
          <p:cNvPr id="36" name="箭號: 五邊形 35">
            <a:extLst>
              <a:ext uri="{FF2B5EF4-FFF2-40B4-BE49-F238E27FC236}">
                <a16:creationId xmlns:a16="http://schemas.microsoft.com/office/drawing/2014/main" id="{D856ADDE-5BC3-4A4D-98ED-9C692EB19A48}"/>
              </a:ext>
            </a:extLst>
          </p:cNvPr>
          <p:cNvSpPr/>
          <p:nvPr/>
        </p:nvSpPr>
        <p:spPr>
          <a:xfrm>
            <a:off x="439699" y="1848515"/>
            <a:ext cx="3064348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TW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45BD368-4449-44E3-B95D-2CDB1E77E111}"/>
              </a:ext>
            </a:extLst>
          </p:cNvPr>
          <p:cNvSpPr/>
          <p:nvPr/>
        </p:nvSpPr>
        <p:spPr>
          <a:xfrm>
            <a:off x="3298373" y="5415877"/>
            <a:ext cx="2725654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342900" dist="177800" dir="36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50">
                <a:solidFill>
                  <a:srgbClr val="FFFF00"/>
                </a:solidFill>
                <a:cs typeface="+mn-ea"/>
                <a:sym typeface="+mn-lt"/>
              </a:rPr>
              <a:t>Include or Exclude</a:t>
            </a:r>
          </a:p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750">
                <a:solidFill>
                  <a:schemeClr val="bg1"/>
                </a:solidFill>
                <a:cs typeface="+mn-ea"/>
                <a:sym typeface="+mn-lt"/>
              </a:rPr>
              <a:t>Depends on your needs</a:t>
            </a:r>
          </a:p>
        </p:txBody>
      </p:sp>
      <p:pic>
        <p:nvPicPr>
          <p:cNvPr id="54" name="Picture 26">
            <a:extLst>
              <a:ext uri="{FF2B5EF4-FFF2-40B4-BE49-F238E27FC236}">
                <a16:creationId xmlns:a16="http://schemas.microsoft.com/office/drawing/2014/main" id="{0303CB12-5848-4B55-80A2-65F6F4E138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680"/>
          <a:stretch/>
        </p:blipFill>
        <p:spPr>
          <a:xfrm>
            <a:off x="3462859" y="2592165"/>
            <a:ext cx="2461284" cy="282371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Shape 311">
            <a:extLst>
              <a:ext uri="{FF2B5EF4-FFF2-40B4-BE49-F238E27FC236}">
                <a16:creationId xmlns:a16="http://schemas.microsoft.com/office/drawing/2014/main" id="{3CFCA5EA-20C1-48A3-99A9-0EE59854C249}"/>
              </a:ext>
            </a:extLst>
          </p:cNvPr>
          <p:cNvPicPr preferRelativeResize="0"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"/>
          <a:stretch/>
        </p:blipFill>
        <p:spPr>
          <a:xfrm>
            <a:off x="6279970" y="2592165"/>
            <a:ext cx="2461284" cy="2823711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8" name="Picture 27">
            <a:extLst>
              <a:ext uri="{FF2B5EF4-FFF2-40B4-BE49-F238E27FC236}">
                <a16:creationId xmlns:a16="http://schemas.microsoft.com/office/drawing/2014/main" id="{F27AD577-57A2-4205-A64E-FD88EF409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848" y="2791241"/>
            <a:ext cx="2649606" cy="242555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" name="Rectangle 13">
            <a:extLst>
              <a:ext uri="{FF2B5EF4-FFF2-40B4-BE49-F238E27FC236}">
                <a16:creationId xmlns:a16="http://schemas.microsoft.com/office/drawing/2014/main" id="{059D0615-CE52-4205-91FC-6654592CBB86}"/>
              </a:ext>
            </a:extLst>
          </p:cNvPr>
          <p:cNvSpPr/>
          <p:nvPr/>
        </p:nvSpPr>
        <p:spPr>
          <a:xfrm>
            <a:off x="3446617" y="2892791"/>
            <a:ext cx="2461284" cy="304029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1" name="Rectangle 13">
            <a:extLst>
              <a:ext uri="{FF2B5EF4-FFF2-40B4-BE49-F238E27FC236}">
                <a16:creationId xmlns:a16="http://schemas.microsoft.com/office/drawing/2014/main" id="{A0AAA263-B62B-4911-9603-17AA630A5B3C}"/>
              </a:ext>
            </a:extLst>
          </p:cNvPr>
          <p:cNvSpPr/>
          <p:nvPr/>
        </p:nvSpPr>
        <p:spPr>
          <a:xfrm>
            <a:off x="6279970" y="2892792"/>
            <a:ext cx="2461284" cy="1396751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2" name="Rectangle 13">
            <a:extLst>
              <a:ext uri="{FF2B5EF4-FFF2-40B4-BE49-F238E27FC236}">
                <a16:creationId xmlns:a16="http://schemas.microsoft.com/office/drawing/2014/main" id="{7B4A2A6B-8318-452B-BADF-D7F3ADBD20DC}"/>
              </a:ext>
            </a:extLst>
          </p:cNvPr>
          <p:cNvSpPr/>
          <p:nvPr/>
        </p:nvSpPr>
        <p:spPr>
          <a:xfrm>
            <a:off x="10090299" y="3218086"/>
            <a:ext cx="1518082" cy="1998713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B3C1761F-9A38-4A58-8D91-DA5E8AB272AC}"/>
              </a:ext>
            </a:extLst>
          </p:cNvPr>
          <p:cNvSpPr txBox="1"/>
          <p:nvPr/>
        </p:nvSpPr>
        <p:spPr>
          <a:xfrm>
            <a:off x="626572" y="1941874"/>
            <a:ext cx="2461284" cy="579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400" b="1">
                <a:solidFill>
                  <a:srgbClr val="FFC000"/>
                </a:solidFill>
                <a:cs typeface="+mn-ea"/>
                <a:sym typeface="+mn-lt"/>
              </a:rPr>
              <a:t>35+ </a:t>
            </a:r>
          </a:p>
          <a:p>
            <a:pPr marL="0" marR="0" lvl="0" indent="0" algn="ctr" rtl="0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>
                <a:solidFill>
                  <a:schemeClr val="bg1"/>
                </a:solidFill>
                <a:cs typeface="+mn-ea"/>
                <a:sym typeface="+mn-lt"/>
              </a:rPr>
              <a:t>filter conditions</a:t>
            </a:r>
          </a:p>
        </p:txBody>
      </p:sp>
    </p:spTree>
    <p:extLst>
      <p:ext uri="{BB962C8B-B14F-4D97-AF65-F5344CB8AC3E}">
        <p14:creationId xmlns:p14="http://schemas.microsoft.com/office/powerpoint/2010/main" val="3336827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>
            <a:extLst>
              <a:ext uri="{FF2B5EF4-FFF2-40B4-BE49-F238E27FC236}">
                <a16:creationId xmlns:a16="http://schemas.microsoft.com/office/drawing/2014/main" id="{507D68C6-DDBF-4C7F-836C-3F8C83531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7" t="4943" r="10169" b="6517"/>
          <a:stretch/>
        </p:blipFill>
        <p:spPr>
          <a:xfrm>
            <a:off x="2164095" y="1735365"/>
            <a:ext cx="7815215" cy="4924086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n-lt"/>
                <a:ea typeface="+mn-ea"/>
                <a:cs typeface="+mn-ea"/>
                <a:sym typeface="+mn-lt"/>
              </a:rPr>
              <a:t>Explore PC </a:t>
            </a:r>
            <a:r>
              <a:rPr lang="en-US" b="1">
                <a:latin typeface="+mn-lt"/>
                <a:ea typeface="+mn-ea"/>
                <a:cs typeface="+mn-ea"/>
                <a:sym typeface="+mn-lt"/>
              </a:rPr>
              <a:t>with the </a:t>
            </a:r>
            <a:r>
              <a:rPr lang="en-US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Index Summary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80B7087-3A9D-433C-A4D8-F74919280371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3B1351C7-4676-4DD6-A35A-87858F20997A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5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1210008-599C-4BF5-922A-39750D1A58F9}"/>
              </a:ext>
            </a:extLst>
          </p:cNvPr>
          <p:cNvSpPr/>
          <p:nvPr/>
        </p:nvSpPr>
        <p:spPr>
          <a:xfrm>
            <a:off x="735460" y="3916239"/>
            <a:ext cx="2346982" cy="986248"/>
          </a:xfrm>
          <a:prstGeom prst="roundRect">
            <a:avLst>
              <a:gd name="adj" fmla="val 4956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Easy to view how your files are distributed in PC.</a:t>
            </a:r>
          </a:p>
        </p:txBody>
      </p:sp>
      <p:cxnSp>
        <p:nvCxnSpPr>
          <p:cNvPr id="17" name="接點: 肘形 16">
            <a:extLst>
              <a:ext uri="{FF2B5EF4-FFF2-40B4-BE49-F238E27FC236}">
                <a16:creationId xmlns:a16="http://schemas.microsoft.com/office/drawing/2014/main" id="{1A0ADC84-F364-4D48-AB28-1F89F4EA802C}"/>
              </a:ext>
            </a:extLst>
          </p:cNvPr>
          <p:cNvCxnSpPr>
            <a:cxnSpLocks/>
            <a:stCxn id="14" idx="0"/>
          </p:cNvCxnSpPr>
          <p:nvPr/>
        </p:nvCxnSpPr>
        <p:spPr>
          <a:xfrm rot="5400000" flipH="1" flipV="1">
            <a:off x="2580424" y="2912308"/>
            <a:ext cx="332459" cy="167540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A2D0BE3-9CB9-4653-934A-38474D006925}"/>
              </a:ext>
            </a:extLst>
          </p:cNvPr>
          <p:cNvSpPr/>
          <p:nvPr/>
        </p:nvSpPr>
        <p:spPr>
          <a:xfrm>
            <a:off x="8682531" y="3285162"/>
            <a:ext cx="2346982" cy="986248"/>
          </a:xfrm>
          <a:prstGeom prst="roundRect">
            <a:avLst>
              <a:gd name="adj" fmla="val 8859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Click tags to view files with common features.</a:t>
            </a:r>
          </a:p>
        </p:txBody>
      </p:sp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8CBD3693-BD84-46DF-B4B1-868960808CC6}"/>
              </a:ext>
            </a:extLst>
          </p:cNvPr>
          <p:cNvCxnSpPr>
            <a:cxnSpLocks/>
            <a:stCxn id="21" idx="2"/>
          </p:cNvCxnSpPr>
          <p:nvPr/>
        </p:nvCxnSpPr>
        <p:spPr>
          <a:xfrm rot="5400000">
            <a:off x="8394220" y="3490342"/>
            <a:ext cx="680734" cy="2242871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355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8B4F14EF-817D-4374-8B4E-6F6A7703E6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8" t="9030" r="6875" b="5929"/>
          <a:stretch/>
        </p:blipFill>
        <p:spPr>
          <a:xfrm>
            <a:off x="602752" y="1783970"/>
            <a:ext cx="7983476" cy="4790088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633FE5-2241-4BAA-B9B4-3F349B38C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4000">
                <a:latin typeface="+mn-lt"/>
                <a:ea typeface="+mn-ea"/>
                <a:cs typeface="+mn-ea"/>
                <a:sym typeface="+mn-lt"/>
              </a:rPr>
              <a:t>The </a:t>
            </a:r>
            <a:r>
              <a:rPr lang="en-US" altLang="zh-TW" sz="4000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AI-powered search engine </a:t>
            </a:r>
            <a:r>
              <a:rPr lang="en-US" altLang="zh-TW" sz="4000">
                <a:latin typeface="+mn-lt"/>
                <a:ea typeface="+mn-ea"/>
                <a:cs typeface="+mn-ea"/>
                <a:sym typeface="+mn-lt"/>
              </a:rPr>
              <a:t>intelligently detects image contents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C68153-4CE7-4A59-AF0E-E339D0723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8321" y="4928851"/>
            <a:ext cx="3011088" cy="1996881"/>
          </a:xfrm>
        </p:spPr>
        <p:txBody>
          <a:bodyPr>
            <a:norm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en-US" altLang="zh-TW" sz="1750">
                <a:latin typeface="+mn-lt"/>
                <a:cs typeface="+mn-ea"/>
                <a:sym typeface="+mn-lt"/>
              </a:rPr>
              <a:t>You can browse and search image with categories that is automatically detected by AI.</a:t>
            </a:r>
            <a:endParaRPr lang="zh-TW" altLang="en-US" sz="1750">
              <a:latin typeface="+mn-lt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74A106D-D101-4D83-A992-C73CA062D71E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  <a:gs pos="50000">
                <a:srgbClr val="00B0F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07B10C2B-6976-49D3-89B1-E8329B127BDB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6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101D28DD-56C6-4EC7-9BEB-6205F44C6A2E}"/>
              </a:ext>
            </a:extLst>
          </p:cNvPr>
          <p:cNvSpPr/>
          <p:nvPr/>
        </p:nvSpPr>
        <p:spPr>
          <a:xfrm>
            <a:off x="9121644" y="2834181"/>
            <a:ext cx="2240622" cy="441789"/>
          </a:xfrm>
          <a:prstGeom prst="roundRect">
            <a:avLst>
              <a:gd name="adj" fmla="val 3595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16 categories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9F0D080-4E43-4AC8-A0ED-DC2FCB8917EA}"/>
              </a:ext>
            </a:extLst>
          </p:cNvPr>
          <p:cNvSpPr/>
          <p:nvPr/>
        </p:nvSpPr>
        <p:spPr>
          <a:xfrm>
            <a:off x="9113177" y="3951700"/>
            <a:ext cx="2476071" cy="683229"/>
          </a:xfrm>
          <a:prstGeom prst="roundRect">
            <a:avLst>
              <a:gd name="adj" fmla="val 962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More than 400 classes things in total</a:t>
            </a:r>
          </a:p>
        </p:txBody>
      </p: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B5ED4D30-92A2-407B-907F-495E33F04C8E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8305800" y="3055076"/>
            <a:ext cx="815844" cy="0"/>
          </a:xfrm>
          <a:prstGeom prst="straightConnector1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4B9E7758-9FC0-4069-9497-50585A7374ED}"/>
              </a:ext>
            </a:extLst>
          </p:cNvPr>
          <p:cNvCxnSpPr>
            <a:stCxn id="12" idx="1"/>
          </p:cNvCxnSpPr>
          <p:nvPr/>
        </p:nvCxnSpPr>
        <p:spPr>
          <a:xfrm flipH="1">
            <a:off x="7592602" y="4293315"/>
            <a:ext cx="1520575" cy="16089"/>
          </a:xfrm>
          <a:prstGeom prst="straightConnector1">
            <a:avLst/>
          </a:prstGeom>
          <a:ln w="25400">
            <a:solidFill>
              <a:srgbClr val="00B0F0"/>
            </a:solidFill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79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40D4F-EF60-F943-9FFB-391F4A7B5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5600"/>
              </a:lnSpc>
            </a:pPr>
            <a:r>
              <a:rPr lang="en-US">
                <a:latin typeface="+mn-lt"/>
                <a:ea typeface="+mn-ea"/>
                <a:cs typeface="+mn-ea"/>
                <a:sym typeface="+mn-lt"/>
              </a:rPr>
              <a:t>Data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preview &amp;</a:t>
            </a:r>
            <a:br>
              <a:rPr lang="en-US" altLang="zh-TW">
                <a:latin typeface="+mn-lt"/>
                <a:ea typeface="+mn-ea"/>
                <a:cs typeface="+mn-ea"/>
                <a:sym typeface="+mn-lt"/>
              </a:rPr>
            </a:br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workflow integration</a:t>
            </a:r>
            <a:endParaRPr lang="en-TW"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2988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圖形 56">
            <a:extLst>
              <a:ext uri="{FF2B5EF4-FFF2-40B4-BE49-F238E27FC236}">
                <a16:creationId xmlns:a16="http://schemas.microsoft.com/office/drawing/2014/main" id="{5E50E7DB-65CB-4EA0-9BFA-3EA6579D9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5759265"/>
            <a:ext cx="956856" cy="815407"/>
          </a:xfrm>
          <a:prstGeom prst="rect">
            <a:avLst/>
          </a:prstGeom>
        </p:spPr>
      </p:pic>
      <p:pic>
        <p:nvPicPr>
          <p:cNvPr id="56" name="圖形 55">
            <a:extLst>
              <a:ext uri="{FF2B5EF4-FFF2-40B4-BE49-F238E27FC236}">
                <a16:creationId xmlns:a16="http://schemas.microsoft.com/office/drawing/2014/main" id="{93C79FEA-FEA7-4474-BBAF-DAEF80E29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4757230"/>
            <a:ext cx="956856" cy="815407"/>
          </a:xfrm>
          <a:prstGeom prst="rect">
            <a:avLst/>
          </a:prstGeom>
        </p:spPr>
      </p:pic>
      <p:pic>
        <p:nvPicPr>
          <p:cNvPr id="55" name="圖形 54">
            <a:extLst>
              <a:ext uri="{FF2B5EF4-FFF2-40B4-BE49-F238E27FC236}">
                <a16:creationId xmlns:a16="http://schemas.microsoft.com/office/drawing/2014/main" id="{531B20D5-9717-4529-8FF7-1805234CA3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3758458"/>
            <a:ext cx="956856" cy="815407"/>
          </a:xfrm>
          <a:prstGeom prst="rect">
            <a:avLst/>
          </a:prstGeom>
        </p:spPr>
      </p:pic>
      <p:pic>
        <p:nvPicPr>
          <p:cNvPr id="54" name="圖形 53">
            <a:extLst>
              <a:ext uri="{FF2B5EF4-FFF2-40B4-BE49-F238E27FC236}">
                <a16:creationId xmlns:a16="http://schemas.microsoft.com/office/drawing/2014/main" id="{C6A7D13F-2854-4CA2-A38B-E772C2C7C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2763113"/>
            <a:ext cx="956856" cy="815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8B7B1B-6952-CC43-B8AF-1EF9B58B6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>
                <a:latin typeface="+mn-lt"/>
                <a:ea typeface="+mn-ea"/>
                <a:cs typeface="+mn-ea"/>
                <a:sym typeface="+mn-lt"/>
              </a:rPr>
              <a:t>Preview or open search results</a:t>
            </a:r>
            <a:r>
              <a:rPr lang="zh-TW" altLang="en-US"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TW">
                <a:latin typeface="+mn-lt"/>
                <a:ea typeface="+mn-ea"/>
                <a:cs typeface="+mn-ea"/>
                <a:sym typeface="+mn-lt"/>
              </a:rPr>
              <a:t>as</a:t>
            </a:r>
            <a:br>
              <a:rPr lang="en-US">
                <a:latin typeface="+mn-lt"/>
                <a:ea typeface="+mn-ea"/>
                <a:cs typeface="+mn-ea"/>
                <a:sym typeface="+mn-lt"/>
              </a:rPr>
            </a:br>
            <a:r>
              <a:rPr lang="en-TW">
                <a:latin typeface="+mn-lt"/>
                <a:ea typeface="+mn-ea"/>
                <a:cs typeface="+mn-ea"/>
                <a:sym typeface="+mn-lt"/>
              </a:rPr>
              <a:t>you wish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19C7A415-B911-4E57-A70B-E793E909F16C}"/>
              </a:ext>
            </a:extLst>
          </p:cNvPr>
          <p:cNvSpPr txBox="1"/>
          <p:nvPr/>
        </p:nvSpPr>
        <p:spPr>
          <a:xfrm>
            <a:off x="2606716" y="2804163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588838"/>
                </a:solidFill>
                <a:cs typeface="+mn-ea"/>
                <a:sym typeface="+mn-lt"/>
              </a:rPr>
              <a:t>Timeline View for Image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en-US" altLang="zh-TW" sz="2000">
                <a:cs typeface="+mn-ea"/>
                <a:sym typeface="+mn-lt"/>
              </a:rPr>
              <a:t>Quick view and find the photo taken on the specific date.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BDED307-FA16-45B2-A0C4-ED35CB025A0F}"/>
              </a:ext>
            </a:extLst>
          </p:cNvPr>
          <p:cNvSpPr txBox="1"/>
          <p:nvPr/>
        </p:nvSpPr>
        <p:spPr>
          <a:xfrm>
            <a:off x="1649862" y="2857497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DF7CD19A-6321-42A4-A2ED-480769F4D14C}"/>
              </a:ext>
            </a:extLst>
          </p:cNvPr>
          <p:cNvSpPr txBox="1"/>
          <p:nvPr/>
        </p:nvSpPr>
        <p:spPr>
          <a:xfrm>
            <a:off x="2606716" y="3799509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altLang="zh-TW" sz="2400" b="1">
                <a:solidFill>
                  <a:srgbClr val="588838"/>
                </a:solidFill>
                <a:cs typeface="+mn-ea"/>
                <a:sym typeface="+mn-lt"/>
              </a:rPr>
              <a:t>Instantly Preview</a:t>
            </a:r>
          </a:p>
          <a:p>
            <a:r>
              <a:rPr lang="en-US" altLang="zh-TW" sz="2000">
                <a:cs typeface="+mn-ea"/>
                <a:sym typeface="+mn-lt"/>
              </a:rPr>
              <a:t>Preview documents, emails and multimedia files.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82ED36F-F3D3-4DBC-84D7-F1122787E415}"/>
              </a:ext>
            </a:extLst>
          </p:cNvPr>
          <p:cNvSpPr txBox="1"/>
          <p:nvPr/>
        </p:nvSpPr>
        <p:spPr>
          <a:xfrm>
            <a:off x="1649862" y="3852843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TextBox 18">
            <a:extLst>
              <a:ext uri="{FF2B5EF4-FFF2-40B4-BE49-F238E27FC236}">
                <a16:creationId xmlns:a16="http://schemas.microsoft.com/office/drawing/2014/main" id="{3F9188D1-085B-4CF7-BE14-D0CBD1E2334F}"/>
              </a:ext>
            </a:extLst>
          </p:cNvPr>
          <p:cNvSpPr txBox="1"/>
          <p:nvPr/>
        </p:nvSpPr>
        <p:spPr>
          <a:xfrm>
            <a:off x="2606716" y="4798280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altLang="zh-TW" sz="2400" b="1">
                <a:solidFill>
                  <a:srgbClr val="588838"/>
                </a:solidFill>
                <a:cs typeface="+mn-ea"/>
                <a:sym typeface="+mn-lt"/>
              </a:rPr>
              <a:t>Open by Windows App</a:t>
            </a:r>
          </a:p>
          <a:p>
            <a:r>
              <a:rPr lang="en-TW" altLang="zh-TW" sz="2000">
                <a:cs typeface="+mn-ea"/>
                <a:sym typeface="+mn-lt"/>
              </a:rPr>
              <a:t>Open the file in file explorer or using Windows app.</a:t>
            </a: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4F41E6B6-7CA4-41D9-A221-E50ED3AD20B7}"/>
              </a:ext>
            </a:extLst>
          </p:cNvPr>
          <p:cNvSpPr txBox="1"/>
          <p:nvPr/>
        </p:nvSpPr>
        <p:spPr>
          <a:xfrm>
            <a:off x="1649862" y="4851614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4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TextBox 18">
            <a:extLst>
              <a:ext uri="{FF2B5EF4-FFF2-40B4-BE49-F238E27FC236}">
                <a16:creationId xmlns:a16="http://schemas.microsoft.com/office/drawing/2014/main" id="{6106F6F4-D84A-45DD-8085-DD9DE1E2C974}"/>
              </a:ext>
            </a:extLst>
          </p:cNvPr>
          <p:cNvSpPr txBox="1"/>
          <p:nvPr/>
        </p:nvSpPr>
        <p:spPr>
          <a:xfrm>
            <a:off x="2606716" y="5800315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altLang="zh-TW" sz="2400" b="1">
                <a:solidFill>
                  <a:srgbClr val="588838"/>
                </a:solidFill>
                <a:cs typeface="+mn-ea"/>
                <a:sym typeface="+mn-lt"/>
              </a:rPr>
              <a:t>Smart Recommendation</a:t>
            </a:r>
          </a:p>
          <a:p>
            <a:r>
              <a:rPr lang="en-TW" altLang="zh-TW" sz="2000">
                <a:cs typeface="+mn-ea"/>
                <a:sym typeface="+mn-lt"/>
              </a:rPr>
              <a:t>Recommend other </a:t>
            </a:r>
            <a:r>
              <a:rPr lang="en-US" altLang="zh-TW" sz="2000">
                <a:cs typeface="+mn-ea"/>
                <a:sym typeface="+mn-lt"/>
              </a:rPr>
              <a:t>files you may also be interested.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16424414-1757-4208-9AC6-B002BAF9F991}"/>
              </a:ext>
            </a:extLst>
          </p:cNvPr>
          <p:cNvSpPr txBox="1"/>
          <p:nvPr/>
        </p:nvSpPr>
        <p:spPr>
          <a:xfrm>
            <a:off x="1649862" y="5853649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5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7" name="圖形 53">
            <a:extLst>
              <a:ext uri="{FF2B5EF4-FFF2-40B4-BE49-F238E27FC236}">
                <a16:creationId xmlns:a16="http://schemas.microsoft.com/office/drawing/2014/main" id="{D989CDD5-3CE2-3048-9821-9232492AA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77301" y="1759813"/>
            <a:ext cx="956856" cy="815407"/>
          </a:xfrm>
          <a:prstGeom prst="rect">
            <a:avLst/>
          </a:prstGeom>
        </p:spPr>
      </p:pic>
      <p:sp>
        <p:nvSpPr>
          <p:cNvPr id="18" name="TextBox 18">
            <a:extLst>
              <a:ext uri="{FF2B5EF4-FFF2-40B4-BE49-F238E27FC236}">
                <a16:creationId xmlns:a16="http://schemas.microsoft.com/office/drawing/2014/main" id="{A754E5FE-E011-D942-951A-939823C2EF33}"/>
              </a:ext>
            </a:extLst>
          </p:cNvPr>
          <p:cNvSpPr txBox="1"/>
          <p:nvPr/>
        </p:nvSpPr>
        <p:spPr>
          <a:xfrm>
            <a:off x="2606716" y="1800863"/>
            <a:ext cx="8689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588838"/>
                </a:solidFill>
                <a:cs typeface="+mn-ea"/>
                <a:sym typeface="+mn-lt"/>
              </a:rPr>
              <a:t>Sort by Relevance</a:t>
            </a:r>
            <a:endParaRPr lang="en-TW" altLang="zh-TW" sz="2400" b="1">
              <a:solidFill>
                <a:srgbClr val="588838"/>
              </a:solidFill>
              <a:cs typeface="+mn-ea"/>
              <a:sym typeface="+mn-lt"/>
            </a:endParaRPr>
          </a:p>
          <a:p>
            <a:r>
              <a:rPr lang="en-US" altLang="zh-TW" sz="2000">
                <a:cs typeface="+mn-ea"/>
                <a:sym typeface="+mn-lt"/>
              </a:rPr>
              <a:t>Show files that most likely to be relevant to query at the top.</a:t>
            </a:r>
            <a:endParaRPr lang="en-TW" altLang="zh-TW" sz="2000">
              <a:cs typeface="+mn-ea"/>
              <a:sym typeface="+mn-lt"/>
            </a:endParaRPr>
          </a:p>
        </p:txBody>
      </p:sp>
      <p:sp>
        <p:nvSpPr>
          <p:cNvPr id="19" name="文字方塊 14">
            <a:extLst>
              <a:ext uri="{FF2B5EF4-FFF2-40B4-BE49-F238E27FC236}">
                <a16:creationId xmlns:a16="http://schemas.microsoft.com/office/drawing/2014/main" id="{74428235-FFE4-C34F-BE01-E198EC8BB017}"/>
              </a:ext>
            </a:extLst>
          </p:cNvPr>
          <p:cNvSpPr txBox="1"/>
          <p:nvPr/>
        </p:nvSpPr>
        <p:spPr>
          <a:xfrm>
            <a:off x="1649862" y="1854197"/>
            <a:ext cx="66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2602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67921D51-4371-4543-AF95-3ABE29E5B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1" t="11624" r="6042" b="6114"/>
          <a:stretch/>
        </p:blipFill>
        <p:spPr>
          <a:xfrm>
            <a:off x="3813714" y="1968500"/>
            <a:ext cx="7936726" cy="4564645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+mn-lt"/>
                <a:ea typeface="+mn-ea"/>
                <a:cs typeface="+mn-ea"/>
                <a:sym typeface="+mn-lt"/>
              </a:rPr>
              <a:t>Show files that most likely to be </a:t>
            </a:r>
            <a:r>
              <a:rPr lang="en-US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relevant</a:t>
            </a:r>
            <a:r>
              <a:rPr lang="en-US" b="1">
                <a:latin typeface="+mn-lt"/>
                <a:ea typeface="+mn-ea"/>
                <a:cs typeface="+mn-ea"/>
                <a:sym typeface="+mn-lt"/>
              </a:rPr>
              <a:t> to query at the top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55" y="1686757"/>
            <a:ext cx="3292759" cy="4813527"/>
          </a:xfrm>
        </p:spPr>
        <p:txBody>
          <a:bodyPr anchor="ctr">
            <a:normAutofit/>
          </a:bodyPr>
          <a:lstStyle/>
          <a:p>
            <a:pPr marL="177800" indent="-177800">
              <a:lnSpc>
                <a:spcPts val="2700"/>
              </a:lnSpc>
              <a:spcBef>
                <a:spcPts val="1200"/>
              </a:spcBef>
            </a:pPr>
            <a:r>
              <a:rPr lang="en-US" sz="2100" err="1">
                <a:latin typeface="+mn-lt"/>
                <a:cs typeface="+mn-ea"/>
                <a:sym typeface="+mn-lt"/>
              </a:rPr>
              <a:t>Qsirch</a:t>
            </a:r>
            <a:r>
              <a:rPr lang="en-US" sz="2100">
                <a:latin typeface="+mn-lt"/>
                <a:cs typeface="+mn-ea"/>
                <a:sym typeface="+mn-lt"/>
              </a:rPr>
              <a:t> sorts the search results based on the frequency of keywords occur in the document and entire set.</a:t>
            </a:r>
          </a:p>
          <a:p>
            <a:pPr marL="177800" indent="-177800">
              <a:lnSpc>
                <a:spcPts val="2700"/>
              </a:lnSpc>
              <a:spcBef>
                <a:spcPts val="1200"/>
              </a:spcBef>
            </a:pPr>
            <a:r>
              <a:rPr lang="en-US" sz="2100">
                <a:latin typeface="+mn-lt"/>
                <a:cs typeface="+mn-ea"/>
                <a:sym typeface="+mn-lt"/>
              </a:rPr>
              <a:t>The most relevant files you may interested are shown at the top.</a:t>
            </a:r>
            <a:endParaRPr lang="en-TW" sz="2100">
              <a:latin typeface="+mn-lt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0420C03-0E4F-4A36-AF2B-518BFF1D8883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031C3BA7-0C9A-446A-8DF5-9A573036D2ED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1</a:t>
            </a:r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FB9C553-A19E-4F47-ACF8-60DB1D6CD77E}"/>
              </a:ext>
            </a:extLst>
          </p:cNvPr>
          <p:cNvSpPr/>
          <p:nvPr/>
        </p:nvSpPr>
        <p:spPr>
          <a:xfrm>
            <a:off x="8692377" y="3308400"/>
            <a:ext cx="1541441" cy="137160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FC758A9C-D1FB-4B95-A896-B83D18B07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77246" y="3479800"/>
            <a:ext cx="513143" cy="51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98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4131-B917-EB49-A03F-707EA48E3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TW">
                <a:latin typeface="+mn-lt"/>
                <a:ea typeface="+mn-ea"/>
                <a:cs typeface="+mn-ea"/>
                <a:sym typeface="+mn-lt"/>
              </a:rPr>
              <a:t>Can not find the right file you need on PC?</a:t>
            </a: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BB86F0E-4220-4D1B-A2FF-A8542DCBDBB0}"/>
              </a:ext>
            </a:extLst>
          </p:cNvPr>
          <p:cNvSpPr/>
          <p:nvPr/>
        </p:nvSpPr>
        <p:spPr>
          <a:xfrm>
            <a:off x="3409049" y="3101298"/>
            <a:ext cx="5703001" cy="655404"/>
          </a:xfrm>
          <a:prstGeom prst="roundRect">
            <a:avLst>
              <a:gd name="adj" fmla="val 7411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100">
                <a:solidFill>
                  <a:schemeClr val="tx1"/>
                </a:solidFill>
                <a:cs typeface="+mn-ea"/>
                <a:sym typeface="+mn-lt"/>
              </a:rPr>
              <a:t>Don’t remember the file name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3FF756CA-98D2-4A9D-9311-5D0EF348F550}"/>
              </a:ext>
            </a:extLst>
          </p:cNvPr>
          <p:cNvSpPr/>
          <p:nvPr/>
        </p:nvSpPr>
        <p:spPr>
          <a:xfrm>
            <a:off x="3409049" y="3948938"/>
            <a:ext cx="5703001" cy="655404"/>
          </a:xfrm>
          <a:prstGeom prst="roundRect">
            <a:avLst>
              <a:gd name="adj" fmla="val 11816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100">
                <a:solidFill>
                  <a:schemeClr val="tx1"/>
                </a:solidFill>
                <a:cs typeface="+mn-ea"/>
                <a:sym typeface="+mn-lt"/>
              </a:rPr>
              <a:t>Don’t remember where the file stored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9A2DDCCA-5F94-4E9F-92AD-EA988218EA0A}"/>
              </a:ext>
            </a:extLst>
          </p:cNvPr>
          <p:cNvSpPr/>
          <p:nvPr/>
        </p:nvSpPr>
        <p:spPr>
          <a:xfrm>
            <a:off x="3409049" y="4795599"/>
            <a:ext cx="5703001" cy="655404"/>
          </a:xfrm>
          <a:prstGeom prst="roundRect">
            <a:avLst>
              <a:gd name="adj" fmla="val 5942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100">
                <a:solidFill>
                  <a:schemeClr val="tx1"/>
                </a:solidFill>
                <a:cs typeface="+mn-ea"/>
                <a:sym typeface="+mn-lt"/>
              </a:rPr>
              <a:t>Windows’ search spends too long time</a:t>
            </a:r>
          </a:p>
        </p:txBody>
      </p:sp>
      <p:sp>
        <p:nvSpPr>
          <p:cNvPr id="17" name="箭號: 五邊形 16">
            <a:extLst>
              <a:ext uri="{FF2B5EF4-FFF2-40B4-BE49-F238E27FC236}">
                <a16:creationId xmlns:a16="http://schemas.microsoft.com/office/drawing/2014/main" id="{BD94F022-FCFC-4799-9B99-274FFB6C5655}"/>
              </a:ext>
            </a:extLst>
          </p:cNvPr>
          <p:cNvSpPr/>
          <p:nvPr/>
        </p:nvSpPr>
        <p:spPr>
          <a:xfrm>
            <a:off x="3090211" y="3201354"/>
            <a:ext cx="637675" cy="455293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>
                <a:cs typeface="+mn-ea"/>
                <a:sym typeface="+mn-lt"/>
              </a:rPr>
              <a:t>‧‧‧</a:t>
            </a:r>
            <a:endParaRPr lang="zh-TW" altLang="en-US" sz="3000">
              <a:cs typeface="+mn-ea"/>
              <a:sym typeface="+mn-lt"/>
            </a:endParaRPr>
          </a:p>
        </p:txBody>
      </p:sp>
      <p:sp>
        <p:nvSpPr>
          <p:cNvPr id="18" name="箭號: 五邊形 17">
            <a:extLst>
              <a:ext uri="{FF2B5EF4-FFF2-40B4-BE49-F238E27FC236}">
                <a16:creationId xmlns:a16="http://schemas.microsoft.com/office/drawing/2014/main" id="{D458F96C-879C-423E-8D5B-E9610802BBF3}"/>
              </a:ext>
            </a:extLst>
          </p:cNvPr>
          <p:cNvSpPr/>
          <p:nvPr/>
        </p:nvSpPr>
        <p:spPr>
          <a:xfrm>
            <a:off x="3090211" y="4048504"/>
            <a:ext cx="637675" cy="455293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>
                <a:cs typeface="+mn-ea"/>
                <a:sym typeface="+mn-lt"/>
              </a:rPr>
              <a:t>‧‧‧</a:t>
            </a:r>
            <a:endParaRPr lang="zh-TW" altLang="en-US" sz="3000">
              <a:cs typeface="+mn-ea"/>
              <a:sym typeface="+mn-lt"/>
            </a:endParaRPr>
          </a:p>
        </p:txBody>
      </p:sp>
      <p:sp>
        <p:nvSpPr>
          <p:cNvPr id="19" name="箭號: 五邊形 18">
            <a:extLst>
              <a:ext uri="{FF2B5EF4-FFF2-40B4-BE49-F238E27FC236}">
                <a16:creationId xmlns:a16="http://schemas.microsoft.com/office/drawing/2014/main" id="{709CB5BF-4112-4F97-A6EF-599C636A88F2}"/>
              </a:ext>
            </a:extLst>
          </p:cNvPr>
          <p:cNvSpPr/>
          <p:nvPr/>
        </p:nvSpPr>
        <p:spPr>
          <a:xfrm>
            <a:off x="3090211" y="4894675"/>
            <a:ext cx="637675" cy="455293"/>
          </a:xfrm>
          <a:prstGeom prst="homePlat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>
                <a:cs typeface="+mn-ea"/>
                <a:sym typeface="+mn-lt"/>
              </a:rPr>
              <a:t>‧‧‧</a:t>
            </a:r>
            <a:endParaRPr lang="zh-TW" altLang="en-US" sz="3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41312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Timeline View 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for Image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B578D9-E713-4105-BFC9-181881EF231D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3D6B988-302C-4F84-9320-CBE78A58C7A4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2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33CC817A-DE93-41BE-8F85-70052EEE8A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7" t="11649" r="5568" b="8159"/>
          <a:stretch/>
        </p:blipFill>
        <p:spPr>
          <a:xfrm>
            <a:off x="1958503" y="1875117"/>
            <a:ext cx="8274995" cy="4606366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388884E-808C-9B4C-9F8F-EECFAEFFCB87}"/>
              </a:ext>
            </a:extLst>
          </p:cNvPr>
          <p:cNvSpPr/>
          <p:nvPr/>
        </p:nvSpPr>
        <p:spPr>
          <a:xfrm>
            <a:off x="2283599" y="2870200"/>
            <a:ext cx="5146396" cy="2857500"/>
          </a:xfrm>
          <a:prstGeom prst="roundRect">
            <a:avLst>
              <a:gd name="adj" fmla="val 3856"/>
            </a:avLst>
          </a:prstGeom>
          <a:solidFill>
            <a:srgbClr val="FFC000">
              <a:alpha val="9875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F55EEA5-9171-1A4E-A0C7-53932723926F}"/>
              </a:ext>
            </a:extLst>
          </p:cNvPr>
          <p:cNvSpPr/>
          <p:nvPr/>
        </p:nvSpPr>
        <p:spPr>
          <a:xfrm>
            <a:off x="6915933" y="2859676"/>
            <a:ext cx="932639" cy="3621807"/>
          </a:xfrm>
          <a:custGeom>
            <a:avLst/>
            <a:gdLst>
              <a:gd name="connsiteX0" fmla="*/ 731712 w 932639"/>
              <a:gd name="connsiteY0" fmla="*/ 0 h 3604827"/>
              <a:gd name="connsiteX1" fmla="*/ 854194 w 932639"/>
              <a:gd name="connsiteY1" fmla="*/ 0 h 3604827"/>
              <a:gd name="connsiteX2" fmla="*/ 932639 w 932639"/>
              <a:gd name="connsiteY2" fmla="*/ 78445 h 3604827"/>
              <a:gd name="connsiteX3" fmla="*/ 932639 w 932639"/>
              <a:gd name="connsiteY3" fmla="*/ 3526382 h 3604827"/>
              <a:gd name="connsiteX4" fmla="*/ 854194 w 932639"/>
              <a:gd name="connsiteY4" fmla="*/ 3604827 h 3604827"/>
              <a:gd name="connsiteX5" fmla="*/ 731712 w 932639"/>
              <a:gd name="connsiteY5" fmla="*/ 3604827 h 3604827"/>
              <a:gd name="connsiteX6" fmla="*/ 653267 w 932639"/>
              <a:gd name="connsiteY6" fmla="*/ 3526382 h 3604827"/>
              <a:gd name="connsiteX7" fmla="*/ 653267 w 932639"/>
              <a:gd name="connsiteY7" fmla="*/ 3462483 h 3604827"/>
              <a:gd name="connsiteX8" fmla="*/ 97648 w 932639"/>
              <a:gd name="connsiteY8" fmla="*/ 3462483 h 3604827"/>
              <a:gd name="connsiteX9" fmla="*/ 0 w 932639"/>
              <a:gd name="connsiteY9" fmla="*/ 3364835 h 3604827"/>
              <a:gd name="connsiteX10" fmla="*/ 0 w 932639"/>
              <a:gd name="connsiteY10" fmla="*/ 3212369 h 3604827"/>
              <a:gd name="connsiteX11" fmla="*/ 97648 w 932639"/>
              <a:gd name="connsiteY11" fmla="*/ 3114721 h 3604827"/>
              <a:gd name="connsiteX12" fmla="*/ 653267 w 932639"/>
              <a:gd name="connsiteY12" fmla="*/ 3114721 h 3604827"/>
              <a:gd name="connsiteX13" fmla="*/ 653267 w 932639"/>
              <a:gd name="connsiteY13" fmla="*/ 78445 h 3604827"/>
              <a:gd name="connsiteX14" fmla="*/ 731712 w 932639"/>
              <a:gd name="connsiteY14" fmla="*/ 0 h 3604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32639" h="3604827">
                <a:moveTo>
                  <a:pt x="731712" y="0"/>
                </a:moveTo>
                <a:lnTo>
                  <a:pt x="854194" y="0"/>
                </a:lnTo>
                <a:cubicBezTo>
                  <a:pt x="897518" y="0"/>
                  <a:pt x="932639" y="35121"/>
                  <a:pt x="932639" y="78445"/>
                </a:cubicBezTo>
                <a:lnTo>
                  <a:pt x="932639" y="3526382"/>
                </a:lnTo>
                <a:cubicBezTo>
                  <a:pt x="932639" y="3569706"/>
                  <a:pt x="897518" y="3604827"/>
                  <a:pt x="854194" y="3604827"/>
                </a:cubicBezTo>
                <a:lnTo>
                  <a:pt x="731712" y="3604827"/>
                </a:lnTo>
                <a:cubicBezTo>
                  <a:pt x="688388" y="3604827"/>
                  <a:pt x="653267" y="3569706"/>
                  <a:pt x="653267" y="3526382"/>
                </a:cubicBezTo>
                <a:lnTo>
                  <a:pt x="653267" y="3462483"/>
                </a:lnTo>
                <a:lnTo>
                  <a:pt x="97648" y="3462483"/>
                </a:lnTo>
                <a:cubicBezTo>
                  <a:pt x="43718" y="3462483"/>
                  <a:pt x="0" y="3418765"/>
                  <a:pt x="0" y="3364835"/>
                </a:cubicBezTo>
                <a:lnTo>
                  <a:pt x="0" y="3212369"/>
                </a:lnTo>
                <a:cubicBezTo>
                  <a:pt x="0" y="3158439"/>
                  <a:pt x="43718" y="3114721"/>
                  <a:pt x="97648" y="3114721"/>
                </a:cubicBezTo>
                <a:lnTo>
                  <a:pt x="653267" y="3114721"/>
                </a:lnTo>
                <a:lnTo>
                  <a:pt x="653267" y="78445"/>
                </a:lnTo>
                <a:cubicBezTo>
                  <a:pt x="653267" y="35121"/>
                  <a:pt x="688388" y="0"/>
                  <a:pt x="731712" y="0"/>
                </a:cubicBezTo>
                <a:close/>
              </a:path>
            </a:pathLst>
          </a:custGeom>
          <a:solidFill>
            <a:srgbClr val="FFC000">
              <a:alpha val="1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9" name="矩形: 圓角 21">
            <a:extLst>
              <a:ext uri="{FF2B5EF4-FFF2-40B4-BE49-F238E27FC236}">
                <a16:creationId xmlns:a16="http://schemas.microsoft.com/office/drawing/2014/main" id="{51508031-2E91-7747-B840-6CE13BF36E53}"/>
              </a:ext>
            </a:extLst>
          </p:cNvPr>
          <p:cNvSpPr/>
          <p:nvPr/>
        </p:nvSpPr>
        <p:spPr>
          <a:xfrm>
            <a:off x="736979" y="5173252"/>
            <a:ext cx="3286078" cy="658224"/>
          </a:xfrm>
          <a:prstGeom prst="roundRect">
            <a:avLst>
              <a:gd name="adj" fmla="val 12280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Group the results by date </a:t>
            </a:r>
          </a:p>
        </p:txBody>
      </p:sp>
      <p:sp>
        <p:nvSpPr>
          <p:cNvPr id="36" name="矩形: 圓角 21">
            <a:extLst>
              <a:ext uri="{FF2B5EF4-FFF2-40B4-BE49-F238E27FC236}">
                <a16:creationId xmlns:a16="http://schemas.microsoft.com/office/drawing/2014/main" id="{C79622A5-8136-E346-905E-5E457203223B}"/>
              </a:ext>
            </a:extLst>
          </p:cNvPr>
          <p:cNvSpPr/>
          <p:nvPr/>
        </p:nvSpPr>
        <p:spPr>
          <a:xfrm>
            <a:off x="7661709" y="4930864"/>
            <a:ext cx="3792353" cy="886824"/>
          </a:xfrm>
          <a:prstGeom prst="roundRect">
            <a:avLst>
              <a:gd name="adj" fmla="val 6899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Quick view and find the photos taken on the specific date</a:t>
            </a:r>
          </a:p>
        </p:txBody>
      </p:sp>
    </p:spTree>
    <p:extLst>
      <p:ext uri="{BB962C8B-B14F-4D97-AF65-F5344CB8AC3E}">
        <p14:creationId xmlns:p14="http://schemas.microsoft.com/office/powerpoint/2010/main" val="15981716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711F665-B75E-4E53-A54E-99E53068E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24" t="23770" r="1658" b="7865"/>
          <a:stretch/>
        </p:blipFill>
        <p:spPr>
          <a:xfrm>
            <a:off x="3320300" y="1848901"/>
            <a:ext cx="7695344" cy="4688443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Instantly preview </a:t>
            </a:r>
            <a:r>
              <a:rPr lang="en-US" b="1">
                <a:latin typeface="+mn-lt"/>
                <a:ea typeface="+mn-ea"/>
                <a:cs typeface="+mn-ea"/>
                <a:sym typeface="+mn-lt"/>
              </a:rPr>
              <a:t>documents and multimedia files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62363"/>
            <a:ext cx="2386263" cy="42145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+mn-lt"/>
                <a:cs typeface="+mn-ea"/>
                <a:sym typeface="+mn-lt"/>
              </a:rPr>
              <a:t>With previewing the search results, you don’t need to open files one by one to check them.</a:t>
            </a:r>
            <a:endParaRPr lang="en-TW">
              <a:latin typeface="+mn-lt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7B578D9-E713-4105-BFC9-181881EF231D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4" name="TextBox 15">
            <a:extLst>
              <a:ext uri="{FF2B5EF4-FFF2-40B4-BE49-F238E27FC236}">
                <a16:creationId xmlns:a16="http://schemas.microsoft.com/office/drawing/2014/main" id="{33D6B988-302C-4F84-9320-CBE78A58C7A4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8D1EF86-9167-412F-955C-76908D0DCBFA}"/>
              </a:ext>
            </a:extLst>
          </p:cNvPr>
          <p:cNvSpPr/>
          <p:nvPr/>
        </p:nvSpPr>
        <p:spPr>
          <a:xfrm>
            <a:off x="683656" y="4241588"/>
            <a:ext cx="3308065" cy="986248"/>
          </a:xfrm>
          <a:prstGeom prst="roundRect">
            <a:avLst>
              <a:gd name="adj" fmla="val 7883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You can preview documents, emails, images, musics and videos.</a:t>
            </a:r>
          </a:p>
        </p:txBody>
      </p:sp>
      <p:sp>
        <p:nvSpPr>
          <p:cNvPr id="19" name="Triangle 10">
            <a:extLst>
              <a:ext uri="{FF2B5EF4-FFF2-40B4-BE49-F238E27FC236}">
                <a16:creationId xmlns:a16="http://schemas.microsoft.com/office/drawing/2014/main" id="{9F0E3E10-1626-47EC-A467-357E619776AC}"/>
              </a:ext>
            </a:extLst>
          </p:cNvPr>
          <p:cNvSpPr/>
          <p:nvPr/>
        </p:nvSpPr>
        <p:spPr>
          <a:xfrm rot="18613620">
            <a:off x="7602923" y="3496682"/>
            <a:ext cx="2765354" cy="2234075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79017A34-998E-485E-BFED-1CA0CDF25BB7}"/>
              </a:ext>
            </a:extLst>
          </p:cNvPr>
          <p:cNvSpPr/>
          <p:nvPr/>
        </p:nvSpPr>
        <p:spPr>
          <a:xfrm>
            <a:off x="8797492" y="2343530"/>
            <a:ext cx="2601344" cy="986248"/>
          </a:xfrm>
          <a:prstGeom prst="roundRect">
            <a:avLst>
              <a:gd name="adj" fmla="val 8859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You can also see all information of the file.</a:t>
            </a:r>
          </a:p>
        </p:txBody>
      </p:sp>
      <p:cxnSp>
        <p:nvCxnSpPr>
          <p:cNvPr id="30" name="接點: 肘形 29">
            <a:extLst>
              <a:ext uri="{FF2B5EF4-FFF2-40B4-BE49-F238E27FC236}">
                <a16:creationId xmlns:a16="http://schemas.microsoft.com/office/drawing/2014/main" id="{68929BAA-BBAC-402B-AE6E-8FAB5BA58B81}"/>
              </a:ext>
            </a:extLst>
          </p:cNvPr>
          <p:cNvCxnSpPr>
            <a:cxnSpLocks/>
            <a:stCxn id="29" idx="3"/>
          </p:cNvCxnSpPr>
          <p:nvPr/>
        </p:nvCxnSpPr>
        <p:spPr>
          <a:xfrm flipH="1">
            <a:off x="11114597" y="2836654"/>
            <a:ext cx="284239" cy="1829558"/>
          </a:xfrm>
          <a:prstGeom prst="bentConnector4">
            <a:avLst>
              <a:gd name="adj1" fmla="val -80425"/>
              <a:gd name="adj2" fmla="val 99573"/>
            </a:avLst>
          </a:prstGeom>
          <a:ln w="25400">
            <a:solidFill>
              <a:srgbClr val="00B0F0"/>
            </a:solidFill>
            <a:tailEnd type="triangle" w="lg" len="lg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>
            <a:extLst>
              <a:ext uri="{FF2B5EF4-FFF2-40B4-BE49-F238E27FC236}">
                <a16:creationId xmlns:a16="http://schemas.microsoft.com/office/drawing/2014/main" id="{899DC646-796D-4C39-8F67-732A8C980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942" t="64307" r="14351" b="7769"/>
          <a:stretch/>
        </p:blipFill>
        <p:spPr>
          <a:xfrm>
            <a:off x="8498347" y="4007832"/>
            <a:ext cx="2716985" cy="2716985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399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FD9F6F69-0982-4158-A073-1A0DF576F4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46" t="24338" b="12059"/>
          <a:stretch/>
        </p:blipFill>
        <p:spPr>
          <a:xfrm>
            <a:off x="910118" y="2342956"/>
            <a:ext cx="7878940" cy="4380107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Preview keywords 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for documents</a:t>
            </a:r>
            <a:endParaRPr lang="en-TW" b="1">
              <a:solidFill>
                <a:schemeClr val="accent1">
                  <a:lumMod val="7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DDEF19-EEA8-BB42-897B-3AA1CCE89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TW">
                <a:latin typeface="+mn-lt"/>
                <a:cs typeface="+mn-ea"/>
                <a:sym typeface="+mn-lt"/>
              </a:rPr>
              <a:t>W</a:t>
            </a:r>
            <a:r>
              <a:rPr lang="en-US">
                <a:latin typeface="+mn-lt"/>
                <a:cs typeface="+mn-ea"/>
                <a:sym typeface="+mn-lt"/>
              </a:rPr>
              <a:t>h</a:t>
            </a:r>
            <a:r>
              <a:rPr lang="en-TW">
                <a:latin typeface="+mn-lt"/>
                <a:cs typeface="+mn-ea"/>
                <a:sym typeface="+mn-lt"/>
              </a:rPr>
              <a:t>en searching documents or emails, you can view the keywords in the content.</a:t>
            </a: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432DA44A-71F8-455A-AE3B-7BB693C322F5}"/>
              </a:ext>
            </a:extLst>
          </p:cNvPr>
          <p:cNvSpPr/>
          <p:nvPr/>
        </p:nvSpPr>
        <p:spPr>
          <a:xfrm>
            <a:off x="8367818" y="5072381"/>
            <a:ext cx="3101121" cy="1104582"/>
          </a:xfrm>
          <a:prstGeom prst="roundRect">
            <a:avLst>
              <a:gd name="adj" fmla="val 5339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View keywords and instant preview related paragraphs after searching.</a:t>
            </a:r>
            <a:endParaRPr lang="zh-TW" altLang="en-US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8A10C4E6-479D-4220-9290-4F870257CC43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7674796" y="4894960"/>
            <a:ext cx="693023" cy="729713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2">
            <a:extLst>
              <a:ext uri="{FF2B5EF4-FFF2-40B4-BE49-F238E27FC236}">
                <a16:creationId xmlns:a16="http://schemas.microsoft.com/office/drawing/2014/main" id="{CC4659FA-273D-EA4F-92E5-AA978B77FD59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E4D9D763-BE66-1645-9E2E-FF59859BAE80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353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CBB7316F-C69B-4006-9588-93F7CEEA49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5" t="31282" r="1320" b="6123"/>
          <a:stretch/>
        </p:blipFill>
        <p:spPr>
          <a:xfrm>
            <a:off x="614892" y="2565103"/>
            <a:ext cx="7014337" cy="3881734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+mn-lt"/>
                <a:ea typeface="+mn-ea"/>
                <a:cs typeface="+mn-ea"/>
                <a:sym typeface="+mn-lt"/>
              </a:rPr>
              <a:t>I</a:t>
            </a:r>
            <a:r>
              <a:rPr lang="en-US" b="1">
                <a:latin typeface="+mn-lt"/>
                <a:ea typeface="+mn-ea"/>
                <a:cs typeface="+mn-ea"/>
                <a:sym typeface="+mn-lt"/>
              </a:rPr>
              <a:t>ntegration</a:t>
            </a:r>
            <a:r>
              <a:rPr lang="zh-TW" altLang="en-US" b="1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en-US" altLang="zh-TW" b="1">
                <a:latin typeface="+mn-lt"/>
                <a:ea typeface="+mn-ea"/>
                <a:cs typeface="+mn-ea"/>
                <a:sym typeface="+mn-lt"/>
              </a:rPr>
              <a:t>with Windows apps</a:t>
            </a:r>
            <a:endParaRPr lang="en-US" b="1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CDD6977-EC3F-41ED-ABA9-55A078B10989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EE18F091-967C-44A2-B174-733B94CD2ABD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4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A933D591-38B2-4762-8B2D-CBE271AE5A0B}"/>
              </a:ext>
            </a:extLst>
          </p:cNvPr>
          <p:cNvSpPr/>
          <p:nvPr/>
        </p:nvSpPr>
        <p:spPr>
          <a:xfrm>
            <a:off x="4364394" y="5906890"/>
            <a:ext cx="3623272" cy="823199"/>
          </a:xfrm>
          <a:prstGeom prst="roundRect">
            <a:avLst>
              <a:gd name="adj" fmla="val 7415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177800" dist="1270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Open with File Explorer or Windows apps for your following workflow and file operations.</a:t>
            </a:r>
            <a:endParaRPr lang="zh-TW" altLang="en-US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Triangle 30">
            <a:extLst>
              <a:ext uri="{FF2B5EF4-FFF2-40B4-BE49-F238E27FC236}">
                <a16:creationId xmlns:a16="http://schemas.microsoft.com/office/drawing/2014/main" id="{4E2822F9-1BF4-4C19-ABD6-E5EBE9C008F3}"/>
              </a:ext>
            </a:extLst>
          </p:cNvPr>
          <p:cNvSpPr/>
          <p:nvPr/>
        </p:nvSpPr>
        <p:spPr>
          <a:xfrm rot="16200000">
            <a:off x="5268613" y="3534805"/>
            <a:ext cx="2128094" cy="2234075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D974CAF5-B37C-4F82-A8B8-06FFDF0F0681}"/>
              </a:ext>
            </a:extLst>
          </p:cNvPr>
          <p:cNvCxnSpPr>
            <a:cxnSpLocks/>
            <a:stCxn id="32" idx="0"/>
          </p:cNvCxnSpPr>
          <p:nvPr/>
        </p:nvCxnSpPr>
        <p:spPr>
          <a:xfrm rot="5400000" flipH="1" flipV="1">
            <a:off x="6125965" y="2955908"/>
            <a:ext cx="1557201" cy="185241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B5435EDB-2FF9-4941-BDCF-05BB93313609}"/>
              </a:ext>
            </a:extLst>
          </p:cNvPr>
          <p:cNvSpPr/>
          <p:nvPr/>
        </p:nvSpPr>
        <p:spPr>
          <a:xfrm>
            <a:off x="4991621" y="4660715"/>
            <a:ext cx="1973473" cy="182880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284F6E9-8054-4100-BC42-A3BE2124E68E}"/>
              </a:ext>
            </a:extLst>
          </p:cNvPr>
          <p:cNvSpPr/>
          <p:nvPr/>
        </p:nvSpPr>
        <p:spPr>
          <a:xfrm>
            <a:off x="4991621" y="4929759"/>
            <a:ext cx="1973473" cy="182880"/>
          </a:xfrm>
          <a:prstGeom prst="roundRect">
            <a:avLst/>
          </a:prstGeom>
          <a:solidFill>
            <a:srgbClr val="00B0F0">
              <a:alpha val="2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EABCEA4B-6275-425C-BF91-D24282C10C9A}"/>
              </a:ext>
            </a:extLst>
          </p:cNvPr>
          <p:cNvCxnSpPr>
            <a:cxnSpLocks/>
            <a:stCxn id="37" idx="2"/>
          </p:cNvCxnSpPr>
          <p:nvPr/>
        </p:nvCxnSpPr>
        <p:spPr>
          <a:xfrm rot="16200000" flipH="1">
            <a:off x="6829112" y="4261884"/>
            <a:ext cx="549736" cy="2251245"/>
          </a:xfrm>
          <a:prstGeom prst="bentConnector2">
            <a:avLst/>
          </a:prstGeom>
          <a:ln w="25400">
            <a:solidFill>
              <a:srgbClr val="00B0F0"/>
            </a:solidFill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圖片 17">
            <a:extLst>
              <a:ext uri="{FF2B5EF4-FFF2-40B4-BE49-F238E27FC236}">
                <a16:creationId xmlns:a16="http://schemas.microsoft.com/office/drawing/2014/main" id="{1F63B26A-1D0A-4263-983B-9B793ABCEA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84" t="26367" r="28623" b="15956"/>
          <a:stretch/>
        </p:blipFill>
        <p:spPr>
          <a:xfrm>
            <a:off x="7987666" y="1720424"/>
            <a:ext cx="3511788" cy="2024009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349909F3-AE52-4298-8A1B-41F2012EF632}"/>
              </a:ext>
            </a:extLst>
          </p:cNvPr>
          <p:cNvSpPr/>
          <p:nvPr/>
        </p:nvSpPr>
        <p:spPr>
          <a:xfrm>
            <a:off x="3913419" y="1684420"/>
            <a:ext cx="3370011" cy="711439"/>
          </a:xfrm>
          <a:prstGeom prst="roundRect">
            <a:avLst>
              <a:gd name="adj" fmla="val 9066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177800" dist="1270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Drag and drop to move, copy, and share data to other apps.</a:t>
            </a:r>
            <a:endParaRPr lang="zh-TW" altLang="en-US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24053D2D-ED18-4527-B587-CF3D1685E1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68" t="6143" r="38626" b="6816"/>
          <a:stretch/>
        </p:blipFill>
        <p:spPr>
          <a:xfrm>
            <a:off x="8391964" y="3896473"/>
            <a:ext cx="2341214" cy="2961526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BE430DBA-CA34-49C5-9F61-2399D4DF7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0890927">
            <a:off x="2126956" y="1980202"/>
            <a:ext cx="1626488" cy="1047191"/>
          </a:xfrm>
          <a:prstGeom prst="rect">
            <a:avLst/>
          </a:prstGeom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005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30F0AC89-93C0-495F-AC09-446C6AE4D8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11462" r="5938" b="11648"/>
          <a:stretch/>
        </p:blipFill>
        <p:spPr>
          <a:xfrm>
            <a:off x="716760" y="2269886"/>
            <a:ext cx="7296346" cy="3907076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417BCE-0AD7-344D-9291-8A054DE8A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FFC000"/>
                </a:solidFill>
                <a:latin typeface="+mn-lt"/>
                <a:ea typeface="+mn-ea"/>
                <a:cs typeface="+mn-ea"/>
                <a:sym typeface="+mn-lt"/>
              </a:rPr>
              <a:t>Smart Recommend </a:t>
            </a:r>
            <a:r>
              <a:rPr lang="en-US" b="1">
                <a:latin typeface="+mn-lt"/>
                <a:ea typeface="+mn-ea"/>
                <a:cs typeface="+mn-ea"/>
                <a:sym typeface="+mn-lt"/>
              </a:rPr>
              <a:t>other files you may also be interested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82A883C8-3820-294F-ABAB-2B1008266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8500" y="2106201"/>
            <a:ext cx="3362559" cy="4070761"/>
          </a:xfrm>
        </p:spPr>
        <p:txBody>
          <a:bodyPr>
            <a:normAutofit/>
          </a:bodyPr>
          <a:lstStyle/>
          <a:p>
            <a:pPr marL="0" indent="0">
              <a:lnSpc>
                <a:spcPts val="2700"/>
              </a:lnSpc>
              <a:buNone/>
            </a:pPr>
            <a:r>
              <a:rPr lang="en-TW" sz="2100">
                <a:latin typeface="+mn-lt"/>
                <a:cs typeface="+mn-ea"/>
                <a:sym typeface="+mn-lt"/>
              </a:rPr>
              <a:t>Recommend other files</a:t>
            </a:r>
            <a:r>
              <a:rPr lang="zh-TW" altLang="en-US" sz="2100">
                <a:latin typeface="+mn-lt"/>
                <a:cs typeface="+mn-ea"/>
                <a:sym typeface="+mn-lt"/>
              </a:rPr>
              <a:t> </a:t>
            </a:r>
            <a:r>
              <a:rPr lang="en-US" altLang="zh-TW" sz="2100">
                <a:latin typeface="+mn-lt"/>
                <a:cs typeface="+mn-ea"/>
                <a:sym typeface="+mn-lt"/>
              </a:rPr>
              <a:t>which </a:t>
            </a:r>
            <a:r>
              <a:rPr lang="en-TW" sz="2100">
                <a:latin typeface="+mn-lt"/>
                <a:cs typeface="+mn-ea"/>
                <a:sym typeface="+mn-lt"/>
              </a:rPr>
              <a:t>may related the search result you are previewing.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C57D57-D8C9-4F1C-9537-6D0D8491AF20}"/>
              </a:ext>
            </a:extLst>
          </p:cNvPr>
          <p:cNvSpPr/>
          <p:nvPr/>
        </p:nvSpPr>
        <p:spPr>
          <a:xfrm>
            <a:off x="0" y="-1"/>
            <a:ext cx="736979" cy="1542195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bg1">
                  <a:alpha val="0"/>
                </a:schemeClr>
              </a:gs>
              <a:gs pos="50000">
                <a:srgbClr val="92D05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TextBox 15">
            <a:extLst>
              <a:ext uri="{FF2B5EF4-FFF2-40B4-BE49-F238E27FC236}">
                <a16:creationId xmlns:a16="http://schemas.microsoft.com/office/drawing/2014/main" id="{A6E4A9B5-34A8-4BBB-A409-C11C60509D67}"/>
              </a:ext>
            </a:extLst>
          </p:cNvPr>
          <p:cNvSpPr txBox="1"/>
          <p:nvPr/>
        </p:nvSpPr>
        <p:spPr>
          <a:xfrm>
            <a:off x="0" y="134937"/>
            <a:ext cx="736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5</a:t>
            </a:r>
            <a:endParaRPr lang="en-TW" sz="6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Triangle 2">
            <a:extLst>
              <a:ext uri="{FF2B5EF4-FFF2-40B4-BE49-F238E27FC236}">
                <a16:creationId xmlns:a16="http://schemas.microsoft.com/office/drawing/2014/main" id="{917BEB99-9D1A-4C64-9A3E-05A80DF4F2D6}"/>
              </a:ext>
            </a:extLst>
          </p:cNvPr>
          <p:cNvSpPr/>
          <p:nvPr/>
        </p:nvSpPr>
        <p:spPr>
          <a:xfrm rot="16030022">
            <a:off x="6840680" y="3969015"/>
            <a:ext cx="2005012" cy="2234075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2E745890-19A4-4358-AE84-E7A88124CABE}"/>
              </a:ext>
            </a:extLst>
          </p:cNvPr>
          <p:cNvSpPr/>
          <p:nvPr/>
        </p:nvSpPr>
        <p:spPr>
          <a:xfrm>
            <a:off x="5885371" y="4892555"/>
            <a:ext cx="759005" cy="201540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DA5237E-2E4F-4D41-9A2A-A1FD7CF5B5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81" t="58572" r="14309" b="13308"/>
          <a:stretch/>
        </p:blipFill>
        <p:spPr>
          <a:xfrm>
            <a:off x="7966301" y="4114743"/>
            <a:ext cx="1927524" cy="1927524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5112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8987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7BB6F-71D2-124C-8C42-C90D4970D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2234657"/>
            <a:ext cx="6483350" cy="2620371"/>
          </a:xfrm>
        </p:spPr>
        <p:txBody>
          <a:bodyPr anchor="t"/>
          <a:lstStyle/>
          <a:p>
            <a:pPr>
              <a:lnSpc>
                <a:spcPts val="5600"/>
              </a:lnSpc>
            </a:pPr>
            <a:r>
              <a:rPr lang="en-TW">
                <a:latin typeface="+mn-lt"/>
                <a:ea typeface="+mn-ea"/>
                <a:cs typeface="+mn-ea"/>
                <a:sym typeface="+mn-lt"/>
              </a:rPr>
              <a:t>See how Qsirch PC Edition work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814921-FF45-3240-B5EA-F6194020362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1851" y="3840544"/>
            <a:ext cx="5990054" cy="1084997"/>
          </a:xfrm>
        </p:spPr>
        <p:txBody>
          <a:bodyPr/>
          <a:lstStyle/>
          <a:p>
            <a:pPr marL="0" indent="0">
              <a:lnSpc>
                <a:spcPts val="2600"/>
              </a:lnSpc>
              <a:buNone/>
            </a:pPr>
            <a:r>
              <a:rPr lang="en-US">
                <a:solidFill>
                  <a:schemeClr val="bg1"/>
                </a:solidFill>
                <a:latin typeface="+mn-lt"/>
                <a:cs typeface="+mn-ea"/>
                <a:sym typeface="+mn-lt"/>
              </a:rPr>
              <a:t>How does </a:t>
            </a:r>
            <a:r>
              <a:rPr lang="en-US" err="1">
                <a:solidFill>
                  <a:schemeClr val="bg1"/>
                </a:solidFill>
                <a:latin typeface="+mn-lt"/>
                <a:cs typeface="+mn-ea"/>
                <a:sym typeface="+mn-lt"/>
              </a:rPr>
              <a:t>Qsirch</a:t>
            </a:r>
            <a:r>
              <a:rPr lang="en-US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PC Edition find documents with the keyword</a:t>
            </a:r>
            <a:r>
              <a:rPr lang="zh-TW" altLang="en-US">
                <a:solidFill>
                  <a:schemeClr val="bg1"/>
                </a:solidFill>
                <a:latin typeface="+mn-lt"/>
                <a:cs typeface="+mn-ea"/>
                <a:sym typeface="+mn-lt"/>
              </a:rPr>
              <a:t> </a:t>
            </a:r>
            <a:r>
              <a:rPr lang="en-US">
                <a:solidFill>
                  <a:schemeClr val="bg1"/>
                </a:solidFill>
                <a:latin typeface="+mn-lt"/>
                <a:cs typeface="+mn-ea"/>
                <a:sym typeface="+mn-lt"/>
              </a:rPr>
              <a:t>“QNAP” in so many files?</a:t>
            </a:r>
          </a:p>
        </p:txBody>
      </p:sp>
    </p:spTree>
    <p:extLst>
      <p:ext uri="{BB962C8B-B14F-4D97-AF65-F5344CB8AC3E}">
        <p14:creationId xmlns:p14="http://schemas.microsoft.com/office/powerpoint/2010/main" val="24302018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22">
            <a:extLst>
              <a:ext uri="{FF2B5EF4-FFF2-40B4-BE49-F238E27FC236}">
                <a16:creationId xmlns:a16="http://schemas.microsoft.com/office/drawing/2014/main" id="{2C0D150A-46FF-4A25-B511-CF51203F11D7}"/>
              </a:ext>
            </a:extLst>
          </p:cNvPr>
          <p:cNvSpPr/>
          <p:nvPr/>
        </p:nvSpPr>
        <p:spPr>
          <a:xfrm>
            <a:off x="2987664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F9B79E4-0CBE-4FA9-B590-23D1F5B7841F}"/>
              </a:ext>
            </a:extLst>
          </p:cNvPr>
          <p:cNvSpPr/>
          <p:nvPr/>
        </p:nvSpPr>
        <p:spPr>
          <a:xfrm>
            <a:off x="740519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22AB560-5516-4399-92BC-28436DD26961}"/>
              </a:ext>
            </a:extLst>
          </p:cNvPr>
          <p:cNvSpPr/>
          <p:nvPr/>
        </p:nvSpPr>
        <p:spPr>
          <a:xfrm>
            <a:off x="74149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Data Collection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ACAB1D85-488B-481B-A59E-597C3DD4E558}"/>
              </a:ext>
            </a:extLst>
          </p:cNvPr>
          <p:cNvSpPr/>
          <p:nvPr/>
        </p:nvSpPr>
        <p:spPr>
          <a:xfrm>
            <a:off x="3524442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Indexer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9DA75458-6E0E-4A52-8797-E8045513B35F}"/>
              </a:ext>
            </a:extLst>
          </p:cNvPr>
          <p:cNvSpPr/>
          <p:nvPr/>
        </p:nvSpPr>
        <p:spPr>
          <a:xfrm>
            <a:off x="6252818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B0FE5E8-F9BB-4F0C-BA57-A29EF859FEE7}"/>
              </a:ext>
            </a:extLst>
          </p:cNvPr>
          <p:cNvSpPr/>
          <p:nvPr/>
        </p:nvSpPr>
        <p:spPr>
          <a:xfrm>
            <a:off x="3524442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9A7B670-98C3-4AE3-82C7-E5431BB3B818}"/>
              </a:ext>
            </a:extLst>
          </p:cNvPr>
          <p:cNvSpPr/>
          <p:nvPr/>
        </p:nvSpPr>
        <p:spPr>
          <a:xfrm>
            <a:off x="4768173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56" name="標題 1">
            <a:extLst>
              <a:ext uri="{FF2B5EF4-FFF2-40B4-BE49-F238E27FC236}">
                <a16:creationId xmlns:a16="http://schemas.microsoft.com/office/drawing/2014/main" id="{76702E14-B622-8343-8ED5-3B55D9BB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Qsirch</a:t>
            </a:r>
            <a:r>
              <a:rPr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Architecture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1812-C026-2942-AA2F-159BCF6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85" y="1166234"/>
            <a:ext cx="1261216" cy="126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49EA32F-ECD0-A549-8C26-EA3AEECE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8536" y="1947193"/>
            <a:ext cx="1553056" cy="3882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7BE6B87-1F55-CC4F-92BF-99DDAA51B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975" y="1757233"/>
            <a:ext cx="2378939" cy="6085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C1D195B-FEFE-4A57-A861-C474F0F407E1}"/>
              </a:ext>
            </a:extLst>
          </p:cNvPr>
          <p:cNvSpPr/>
          <p:nvPr/>
        </p:nvSpPr>
        <p:spPr>
          <a:xfrm>
            <a:off x="740519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File Watcher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2CB9118-5091-4C78-9174-68524A5252DF}"/>
              </a:ext>
            </a:extLst>
          </p:cNvPr>
          <p:cNvSpPr/>
          <p:nvPr/>
        </p:nvSpPr>
        <p:spPr>
          <a:xfrm>
            <a:off x="1977450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E6F2C18-9C16-4B81-8E52-92E6134AA685}"/>
              </a:ext>
            </a:extLst>
          </p:cNvPr>
          <p:cNvSpPr/>
          <p:nvPr/>
        </p:nvSpPr>
        <p:spPr>
          <a:xfrm>
            <a:off x="139964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45DF373-2D6A-4A9A-9558-5D9A94E641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412" y="3498080"/>
            <a:ext cx="679874" cy="698083"/>
          </a:xfrm>
          <a:prstGeom prst="rect">
            <a:avLst/>
          </a:prstGeom>
        </p:spPr>
      </p:pic>
      <p:sp>
        <p:nvSpPr>
          <p:cNvPr id="77" name="橢圓 76">
            <a:extLst>
              <a:ext uri="{FF2B5EF4-FFF2-40B4-BE49-F238E27FC236}">
                <a16:creationId xmlns:a16="http://schemas.microsoft.com/office/drawing/2014/main" id="{BC4731C5-A02A-4B4B-8F8E-6B3C0C300473}"/>
              </a:ext>
            </a:extLst>
          </p:cNvPr>
          <p:cNvSpPr/>
          <p:nvPr/>
        </p:nvSpPr>
        <p:spPr>
          <a:xfrm>
            <a:off x="4182590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D4DF0C0-BBA5-49C7-826D-F0C86CA835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778" y="3509159"/>
            <a:ext cx="718446" cy="67592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17CC722-96D2-48C3-A222-6805FE1358FB}"/>
              </a:ext>
            </a:extLst>
          </p:cNvPr>
          <p:cNvSpPr/>
          <p:nvPr/>
        </p:nvSpPr>
        <p:spPr>
          <a:xfrm>
            <a:off x="740519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Indexing Engine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92C6242D-8170-4485-92F1-C2D3CD81D0CB}"/>
              </a:ext>
            </a:extLst>
          </p:cNvPr>
          <p:cNvSpPr/>
          <p:nvPr/>
        </p:nvSpPr>
        <p:spPr>
          <a:xfrm>
            <a:off x="6252818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Search Operation</a:t>
            </a:r>
          </a:p>
        </p:txBody>
      </p:sp>
      <p:sp>
        <p:nvSpPr>
          <p:cNvPr id="108" name="Right Arrow 22">
            <a:extLst>
              <a:ext uri="{FF2B5EF4-FFF2-40B4-BE49-F238E27FC236}">
                <a16:creationId xmlns:a16="http://schemas.microsoft.com/office/drawing/2014/main" id="{76312339-03FF-4143-9138-9D5D8EF4F1E7}"/>
              </a:ext>
            </a:extLst>
          </p:cNvPr>
          <p:cNvSpPr/>
          <p:nvPr/>
        </p:nvSpPr>
        <p:spPr>
          <a:xfrm>
            <a:off x="8509370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469CC8E8-D8E5-4572-9F4D-DADF0E65C4AC}"/>
              </a:ext>
            </a:extLst>
          </p:cNvPr>
          <p:cNvSpPr/>
          <p:nvPr/>
        </p:nvSpPr>
        <p:spPr>
          <a:xfrm>
            <a:off x="6263204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Query Parser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74BA2DF6-114F-47F4-BBD4-7C15F0369BC4}"/>
              </a:ext>
            </a:extLst>
          </p:cNvPr>
          <p:cNvSpPr/>
          <p:nvPr/>
        </p:nvSpPr>
        <p:spPr>
          <a:xfrm>
            <a:off x="904614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7030A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Search</a:t>
            </a:r>
            <a:r>
              <a:rPr lang="zh-Hant" altLang="en-US" sz="22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Module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0A5BE30F-0759-417D-BAC0-198740F467ED}"/>
              </a:ext>
            </a:extLst>
          </p:cNvPr>
          <p:cNvSpPr/>
          <p:nvPr/>
        </p:nvSpPr>
        <p:spPr>
          <a:xfrm>
            <a:off x="9046148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AAF1920C-74EA-4264-9D30-FF5C1F60B257}"/>
              </a:ext>
            </a:extLst>
          </p:cNvPr>
          <p:cNvSpPr/>
          <p:nvPr/>
        </p:nvSpPr>
        <p:spPr>
          <a:xfrm>
            <a:off x="10289879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145B6879-ED1D-4F43-8EF8-8EEED0743FA2}"/>
              </a:ext>
            </a:extLst>
          </p:cNvPr>
          <p:cNvSpPr/>
          <p:nvPr/>
        </p:nvSpPr>
        <p:spPr>
          <a:xfrm>
            <a:off x="6262225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2F6B53BB-1E4E-490F-8E71-8562055FC5CD}"/>
              </a:ext>
            </a:extLst>
          </p:cNvPr>
          <p:cNvSpPr/>
          <p:nvPr/>
        </p:nvSpPr>
        <p:spPr>
          <a:xfrm>
            <a:off x="7499156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16" name="橢圓 115">
            <a:extLst>
              <a:ext uri="{FF2B5EF4-FFF2-40B4-BE49-F238E27FC236}">
                <a16:creationId xmlns:a16="http://schemas.microsoft.com/office/drawing/2014/main" id="{9F0B421B-3B74-407C-8D7A-D73D72D87F37}"/>
              </a:ext>
            </a:extLst>
          </p:cNvPr>
          <p:cNvSpPr/>
          <p:nvPr/>
        </p:nvSpPr>
        <p:spPr>
          <a:xfrm>
            <a:off x="6921352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8" name="橢圓 117">
            <a:extLst>
              <a:ext uri="{FF2B5EF4-FFF2-40B4-BE49-F238E27FC236}">
                <a16:creationId xmlns:a16="http://schemas.microsoft.com/office/drawing/2014/main" id="{5D1E3E3F-9ACC-4630-A730-D9214C83CF50}"/>
              </a:ext>
            </a:extLst>
          </p:cNvPr>
          <p:cNvSpPr/>
          <p:nvPr/>
        </p:nvSpPr>
        <p:spPr>
          <a:xfrm>
            <a:off x="970429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8" name="Picture 1">
            <a:extLst>
              <a:ext uri="{FF2B5EF4-FFF2-40B4-BE49-F238E27FC236}">
                <a16:creationId xmlns:a16="http://schemas.microsoft.com/office/drawing/2014/main" id="{E173F617-AD40-4BCD-852A-014C8F752C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736" y="3477639"/>
            <a:ext cx="768107" cy="738964"/>
          </a:xfrm>
          <a:prstGeom prst="rect">
            <a:avLst/>
          </a:prstGeom>
        </p:spPr>
      </p:pic>
      <p:pic>
        <p:nvPicPr>
          <p:cNvPr id="121" name="圖片 120">
            <a:extLst>
              <a:ext uri="{FF2B5EF4-FFF2-40B4-BE49-F238E27FC236}">
                <a16:creationId xmlns:a16="http://schemas.microsoft.com/office/drawing/2014/main" id="{E17D7806-3B71-4B08-95BD-52B5887582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516" y="3521086"/>
            <a:ext cx="652071" cy="6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92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246E6647-097F-FB43-9ABD-B33F70BB96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25" y="8064062"/>
            <a:ext cx="5743509" cy="38309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40A40D8-55CD-45A8-BEA6-0C40C2DD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Indexing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6" name="箭號: 五邊形 15">
            <a:extLst>
              <a:ext uri="{FF2B5EF4-FFF2-40B4-BE49-F238E27FC236}">
                <a16:creationId xmlns:a16="http://schemas.microsoft.com/office/drawing/2014/main" id="{3475C03B-6524-4E4E-810C-E11AB5A8AE1B}"/>
              </a:ext>
            </a:extLst>
          </p:cNvPr>
          <p:cNvSpPr/>
          <p:nvPr/>
        </p:nvSpPr>
        <p:spPr>
          <a:xfrm>
            <a:off x="-1" y="1858140"/>
            <a:ext cx="3898233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Inverted index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119E8C3-DE7B-4116-B783-CCE82F86E2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757" y="2313948"/>
            <a:ext cx="6277043" cy="4121374"/>
          </a:xfrm>
          <a:prstGeom prst="roundRect">
            <a:avLst>
              <a:gd name="adj" fmla="val 2628"/>
            </a:avLst>
          </a:prstGeom>
          <a:noFill/>
          <a:ln w="25400">
            <a:solidFill>
              <a:srgbClr val="FFC000"/>
            </a:solidFill>
          </a:ln>
        </p:spPr>
      </p:pic>
      <p:sp>
        <p:nvSpPr>
          <p:cNvPr id="10" name="Triangle 30">
            <a:extLst>
              <a:ext uri="{FF2B5EF4-FFF2-40B4-BE49-F238E27FC236}">
                <a16:creationId xmlns:a16="http://schemas.microsoft.com/office/drawing/2014/main" id="{6A749150-9873-4FCC-9C01-2F639DFA2296}"/>
              </a:ext>
            </a:extLst>
          </p:cNvPr>
          <p:cNvSpPr/>
          <p:nvPr/>
        </p:nvSpPr>
        <p:spPr>
          <a:xfrm rot="16200000">
            <a:off x="2629513" y="3701268"/>
            <a:ext cx="3836048" cy="1061406"/>
          </a:xfrm>
          <a:prstGeom prst="triangle">
            <a:avLst>
              <a:gd name="adj" fmla="val 49581"/>
            </a:avLst>
          </a:prstGeom>
          <a:gradFill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11" name="圖形 10">
            <a:extLst>
              <a:ext uri="{FF2B5EF4-FFF2-40B4-BE49-F238E27FC236}">
                <a16:creationId xmlns:a16="http://schemas.microsoft.com/office/drawing/2014/main" id="{097F512D-6E0C-4523-917D-ADFA35DF6F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59831" y="2793133"/>
            <a:ext cx="2741295" cy="287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971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 96">
            <a:extLst>
              <a:ext uri="{FF2B5EF4-FFF2-40B4-BE49-F238E27FC236}">
                <a16:creationId xmlns:a16="http://schemas.microsoft.com/office/drawing/2014/main" id="{0E5CE060-3A5A-4D93-A6D6-8B30F8A11CF9}"/>
              </a:ext>
            </a:extLst>
          </p:cNvPr>
          <p:cNvSpPr/>
          <p:nvPr/>
        </p:nvSpPr>
        <p:spPr>
          <a:xfrm>
            <a:off x="4460231" y="1852998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/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Find a file on PC.</a:t>
            </a:r>
            <a:endParaRPr lang="zh-TW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2EAE5016-9847-44F5-A99D-DF7B3CE35ADE}"/>
              </a:ext>
            </a:extLst>
          </p:cNvPr>
          <p:cNvSpPr/>
          <p:nvPr/>
        </p:nvSpPr>
        <p:spPr>
          <a:xfrm>
            <a:off x="1466325" y="1852997"/>
            <a:ext cx="1842586" cy="209178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2200" b="1">
                <a:solidFill>
                  <a:schemeClr val="bg1"/>
                </a:solidFill>
                <a:cs typeface="+mn-ea"/>
                <a:sym typeface="+mn-lt"/>
              </a:rPr>
              <a:t>Data Collection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D0276C09-178F-4961-A0E6-5A2855B26943}"/>
              </a:ext>
            </a:extLst>
          </p:cNvPr>
          <p:cNvSpPr/>
          <p:nvPr/>
        </p:nvSpPr>
        <p:spPr>
          <a:xfrm>
            <a:off x="3308911" y="1852998"/>
            <a:ext cx="1151320" cy="1009152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File Watcher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84D5B9D6-4ACC-4014-A48F-0E044D89FACF}"/>
              </a:ext>
            </a:extLst>
          </p:cNvPr>
          <p:cNvSpPr/>
          <p:nvPr/>
        </p:nvSpPr>
        <p:spPr>
          <a:xfrm>
            <a:off x="3308911" y="2935631"/>
            <a:ext cx="1151320" cy="1009152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sp>
        <p:nvSpPr>
          <p:cNvPr id="94" name="橢圓 93">
            <a:extLst>
              <a:ext uri="{FF2B5EF4-FFF2-40B4-BE49-F238E27FC236}">
                <a16:creationId xmlns:a16="http://schemas.microsoft.com/office/drawing/2014/main" id="{90BA19BC-8E85-429A-B15E-89B9A2A3DA10}"/>
              </a:ext>
            </a:extLst>
          </p:cNvPr>
          <p:cNvSpPr/>
          <p:nvPr/>
        </p:nvSpPr>
        <p:spPr>
          <a:xfrm>
            <a:off x="1848495" y="200703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7BDAE742-D196-4FC1-9C70-2C9B904030D3}"/>
              </a:ext>
            </a:extLst>
          </p:cNvPr>
          <p:cNvSpPr/>
          <p:nvPr/>
        </p:nvSpPr>
        <p:spPr>
          <a:xfrm>
            <a:off x="4460231" y="2939452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5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Extract contents from the file.</a:t>
            </a:r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D4A43A63-41A7-4826-9111-D51E11BD3EB4}"/>
              </a:ext>
            </a:extLst>
          </p:cNvPr>
          <p:cNvSpPr/>
          <p:nvPr/>
        </p:nvSpPr>
        <p:spPr>
          <a:xfrm>
            <a:off x="4460231" y="4418378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Transform the contents into separate words (tokens).</a:t>
            </a:r>
          </a:p>
        </p:txBody>
      </p:sp>
      <p:sp>
        <p:nvSpPr>
          <p:cNvPr id="100" name="矩形: 圓角 99">
            <a:extLst>
              <a:ext uri="{FF2B5EF4-FFF2-40B4-BE49-F238E27FC236}">
                <a16:creationId xmlns:a16="http://schemas.microsoft.com/office/drawing/2014/main" id="{F0ECA3DF-984A-4EA8-A080-5CC41C71DEDF}"/>
              </a:ext>
            </a:extLst>
          </p:cNvPr>
          <p:cNvSpPr/>
          <p:nvPr/>
        </p:nvSpPr>
        <p:spPr>
          <a:xfrm>
            <a:off x="1466325" y="4418377"/>
            <a:ext cx="1842586" cy="209178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2200" b="1">
                <a:solidFill>
                  <a:schemeClr val="bg1"/>
                </a:solidFill>
                <a:cs typeface="+mn-ea"/>
                <a:sym typeface="+mn-lt"/>
              </a:rPr>
              <a:t>Indexer</a:t>
            </a:r>
          </a:p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endParaRPr lang="en" altLang="zh-TW" sz="22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1" name="矩形 100">
            <a:extLst>
              <a:ext uri="{FF2B5EF4-FFF2-40B4-BE49-F238E27FC236}">
                <a16:creationId xmlns:a16="http://schemas.microsoft.com/office/drawing/2014/main" id="{7332BBB6-8D60-4FED-B461-ABFF5A6E0B87}"/>
              </a:ext>
            </a:extLst>
          </p:cNvPr>
          <p:cNvSpPr/>
          <p:nvPr/>
        </p:nvSpPr>
        <p:spPr>
          <a:xfrm>
            <a:off x="3308911" y="4418378"/>
            <a:ext cx="1151320" cy="1009152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02" name="矩形 101">
            <a:extLst>
              <a:ext uri="{FF2B5EF4-FFF2-40B4-BE49-F238E27FC236}">
                <a16:creationId xmlns:a16="http://schemas.microsoft.com/office/drawing/2014/main" id="{94A44213-CB54-4EF3-B44B-31C948E0C617}"/>
              </a:ext>
            </a:extLst>
          </p:cNvPr>
          <p:cNvSpPr/>
          <p:nvPr/>
        </p:nvSpPr>
        <p:spPr>
          <a:xfrm>
            <a:off x="3308911" y="5501011"/>
            <a:ext cx="1151320" cy="1009152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103" name="橢圓 102">
            <a:extLst>
              <a:ext uri="{FF2B5EF4-FFF2-40B4-BE49-F238E27FC236}">
                <a16:creationId xmlns:a16="http://schemas.microsoft.com/office/drawing/2014/main" id="{90380390-FCD7-4005-8978-D156ADA41EF1}"/>
              </a:ext>
            </a:extLst>
          </p:cNvPr>
          <p:cNvSpPr/>
          <p:nvPr/>
        </p:nvSpPr>
        <p:spPr>
          <a:xfrm>
            <a:off x="1848495" y="457241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F0FC23A3-29F3-4431-878B-0B6644D73FF6}"/>
              </a:ext>
            </a:extLst>
          </p:cNvPr>
          <p:cNvSpPr/>
          <p:nvPr/>
        </p:nvSpPr>
        <p:spPr>
          <a:xfrm>
            <a:off x="4460231" y="5504832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4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Store the tokens in the database (index).</a:t>
            </a:r>
          </a:p>
        </p:txBody>
      </p:sp>
      <p:sp>
        <p:nvSpPr>
          <p:cNvPr id="19" name="Right Arrow 22">
            <a:extLst>
              <a:ext uri="{FF2B5EF4-FFF2-40B4-BE49-F238E27FC236}">
                <a16:creationId xmlns:a16="http://schemas.microsoft.com/office/drawing/2014/main" id="{E6BBCC4F-2E79-4DA1-972D-624EDE5E9FA0}"/>
              </a:ext>
            </a:extLst>
          </p:cNvPr>
          <p:cNvSpPr/>
          <p:nvPr/>
        </p:nvSpPr>
        <p:spPr>
          <a:xfrm rot="5400000">
            <a:off x="3647773" y="3961708"/>
            <a:ext cx="473595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C31AE94-C033-4823-82BB-9C0BFBE7C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5968" y="2180109"/>
            <a:ext cx="679874" cy="69808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BABB773-D7B1-455B-B3B8-57EFBFC793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3541" y="4772302"/>
            <a:ext cx="718446" cy="67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79975A-73BA-D04F-91F3-33FC88329A2E}"/>
              </a:ext>
            </a:extLst>
          </p:cNvPr>
          <p:cNvGrpSpPr/>
          <p:nvPr/>
        </p:nvGrpSpPr>
        <p:grpSpPr>
          <a:xfrm>
            <a:off x="3319566" y="1574053"/>
            <a:ext cx="5561967" cy="826093"/>
            <a:chOff x="5668429" y="2764519"/>
            <a:chExt cx="3211579" cy="477000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55CF09D6-DBBA-D045-AAFB-A40A6C9CA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87908" y="2907188"/>
              <a:ext cx="1292100" cy="323025"/>
            </a:xfrm>
            <a:prstGeom prst="rect">
              <a:avLst/>
            </a:prstGeom>
          </p:spPr>
        </p:pic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A1B64B9-B9AF-514D-9447-03A55659A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68429" y="2764519"/>
              <a:ext cx="1864636" cy="477000"/>
            </a:xfrm>
            <a:prstGeom prst="rect">
              <a:avLst/>
            </a:prstGeom>
          </p:spPr>
        </p:pic>
      </p:grpSp>
      <p:grpSp>
        <p:nvGrpSpPr>
          <p:cNvPr id="8" name="群組 7">
            <a:extLst>
              <a:ext uri="{FF2B5EF4-FFF2-40B4-BE49-F238E27FC236}">
                <a16:creationId xmlns:a16="http://schemas.microsoft.com/office/drawing/2014/main" id="{5F1BA520-BD6D-4F94-A39A-A15126AE65B7}"/>
              </a:ext>
            </a:extLst>
          </p:cNvPr>
          <p:cNvGrpSpPr/>
          <p:nvPr/>
        </p:nvGrpSpPr>
        <p:grpSpPr>
          <a:xfrm>
            <a:off x="9147472" y="1794717"/>
            <a:ext cx="1634993" cy="500679"/>
            <a:chOff x="9087977" y="1781773"/>
            <a:chExt cx="1634993" cy="500679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D3E23117-062D-474B-A3CB-0B9AE66C9060}"/>
                </a:ext>
              </a:extLst>
            </p:cNvPr>
            <p:cNvSpPr/>
            <p:nvPr/>
          </p:nvSpPr>
          <p:spPr>
            <a:xfrm>
              <a:off x="9087977" y="1781773"/>
              <a:ext cx="1634993" cy="500679"/>
            </a:xfrm>
            <a:prstGeom prst="roundRect">
              <a:avLst/>
            </a:pr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W">
                <a:cs typeface="+mn-ea"/>
                <a:sym typeface="+mn-lt"/>
              </a:endParaRPr>
            </a:p>
          </p:txBody>
        </p:sp>
        <p:pic>
          <p:nvPicPr>
            <p:cNvPr id="30" name="Picture 2" descr="How to remove unused icons from the Windows desktop">
              <a:extLst>
                <a:ext uri="{FF2B5EF4-FFF2-40B4-BE49-F238E27FC236}">
                  <a16:creationId xmlns:a16="http://schemas.microsoft.com/office/drawing/2014/main" id="{EB0BB640-6A8B-064B-B8BC-5E580F89A0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61204" y="1875109"/>
              <a:ext cx="314006" cy="314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0DB5A1-1A31-C04E-9B20-12AB0A496045}"/>
                </a:ext>
              </a:extLst>
            </p:cNvPr>
            <p:cNvSpPr txBox="1"/>
            <p:nvPr/>
          </p:nvSpPr>
          <p:spPr>
            <a:xfrm>
              <a:off x="9573896" y="1847446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TW">
                  <a:solidFill>
                    <a:schemeClr val="bg2">
                      <a:lumMod val="50000"/>
                    </a:schemeClr>
                  </a:solidFill>
                  <a:cs typeface="+mn-ea"/>
                  <a:sym typeface="+mn-lt"/>
                </a:rPr>
                <a:t>Windows</a:t>
              </a:r>
            </a:p>
          </p:txBody>
        </p:sp>
      </p:grpSp>
      <p:sp>
        <p:nvSpPr>
          <p:cNvPr id="27" name="TextBox 19">
            <a:extLst>
              <a:ext uri="{FF2B5EF4-FFF2-40B4-BE49-F238E27FC236}">
                <a16:creationId xmlns:a16="http://schemas.microsoft.com/office/drawing/2014/main" id="{C7ED490A-769F-42EC-AD64-6BDD2AD8BFA2}"/>
              </a:ext>
            </a:extLst>
          </p:cNvPr>
          <p:cNvSpPr txBox="1"/>
          <p:nvPr/>
        </p:nvSpPr>
        <p:spPr>
          <a:xfrm>
            <a:off x="1160060" y="2463456"/>
            <a:ext cx="9880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TW" sz="2400">
                <a:solidFill>
                  <a:srgbClr val="313C72"/>
                </a:solidFill>
                <a:cs typeface="+mn-ea"/>
                <a:sym typeface="+mn-lt"/>
              </a:rPr>
              <a:t>An easy</a:t>
            </a:r>
            <a:r>
              <a:rPr lang="en-US" sz="2400">
                <a:solidFill>
                  <a:srgbClr val="313C72"/>
                </a:solidFill>
                <a:cs typeface="+mn-ea"/>
                <a:sym typeface="+mn-lt"/>
              </a:rPr>
              <a:t>, </a:t>
            </a:r>
            <a:r>
              <a:rPr lang="en-TW" sz="2400">
                <a:solidFill>
                  <a:srgbClr val="313C72"/>
                </a:solidFill>
                <a:cs typeface="+mn-ea"/>
                <a:sym typeface="+mn-lt"/>
              </a:rPr>
              <a:t>fast</a:t>
            </a:r>
            <a:r>
              <a:rPr lang="en-US" sz="2400">
                <a:solidFill>
                  <a:srgbClr val="313C72"/>
                </a:solidFill>
                <a:cs typeface="+mn-ea"/>
                <a:sym typeface="+mn-lt"/>
              </a:rPr>
              <a:t> and powerful</a:t>
            </a:r>
            <a:r>
              <a:rPr lang="en-TW" sz="2400">
                <a:solidFill>
                  <a:srgbClr val="313C72"/>
                </a:solidFill>
                <a:cs typeface="+mn-ea"/>
                <a:sym typeface="+mn-lt"/>
              </a:rPr>
              <a:t> tool to search data!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F2009439-3E04-488F-A6BE-05ED7353C534}"/>
              </a:ext>
            </a:extLst>
          </p:cNvPr>
          <p:cNvSpPr/>
          <p:nvPr/>
        </p:nvSpPr>
        <p:spPr>
          <a:xfrm>
            <a:off x="3017232" y="3193582"/>
            <a:ext cx="1886864" cy="1321061"/>
          </a:xfrm>
          <a:prstGeom prst="roundRect">
            <a:avLst>
              <a:gd name="adj" fmla="val 646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Full-text Search</a:t>
            </a:r>
            <a:endParaRPr lang="en-TW" altLang="zh-TW" sz="21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EF6EF203-1339-4A71-A2FB-893063FF8204}"/>
              </a:ext>
            </a:extLst>
          </p:cNvPr>
          <p:cNvSpPr/>
          <p:nvPr/>
        </p:nvSpPr>
        <p:spPr>
          <a:xfrm>
            <a:off x="5157117" y="3193582"/>
            <a:ext cx="1886864" cy="1321061"/>
          </a:xfrm>
          <a:prstGeom prst="roundRect">
            <a:avLst>
              <a:gd name="adj" fmla="val 638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AI search</a:t>
            </a:r>
            <a:endParaRPr lang="en-TW" altLang="zh-TW" sz="21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2FBD49A-CBE8-4C86-8931-140D6D116109}"/>
              </a:ext>
            </a:extLst>
          </p:cNvPr>
          <p:cNvSpPr/>
          <p:nvPr/>
        </p:nvSpPr>
        <p:spPr>
          <a:xfrm>
            <a:off x="7287904" y="3193582"/>
            <a:ext cx="1886864" cy="1321061"/>
          </a:xfrm>
          <a:prstGeom prst="roundRect">
            <a:avLst>
              <a:gd name="adj" fmla="val 428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Multiple Filters</a:t>
            </a: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58E81B1-2298-4D70-B416-C03565776336}"/>
              </a:ext>
            </a:extLst>
          </p:cNvPr>
          <p:cNvSpPr/>
          <p:nvPr/>
        </p:nvSpPr>
        <p:spPr>
          <a:xfrm>
            <a:off x="3026330" y="4740572"/>
            <a:ext cx="1886864" cy="1321061"/>
          </a:xfrm>
          <a:prstGeom prst="roundRect">
            <a:avLst>
              <a:gd name="adj" fmla="val 2824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TW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Support 50+ file types</a:t>
            </a: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F491DF81-62CC-4AA9-A16A-FE538587B4EA}"/>
              </a:ext>
            </a:extLst>
          </p:cNvPr>
          <p:cNvSpPr/>
          <p:nvPr/>
        </p:nvSpPr>
        <p:spPr>
          <a:xfrm>
            <a:off x="5157117" y="4740572"/>
            <a:ext cx="1886864" cy="1321061"/>
          </a:xfrm>
          <a:prstGeom prst="roundRect">
            <a:avLst>
              <a:gd name="adj" fmla="val 5738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Instant Preview</a:t>
            </a:r>
            <a:endParaRPr lang="en-TW" altLang="zh-TW" sz="21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8A619E6-CA7B-4568-ABDF-8C34BABD267A}"/>
              </a:ext>
            </a:extLst>
          </p:cNvPr>
          <p:cNvSpPr/>
          <p:nvPr/>
        </p:nvSpPr>
        <p:spPr>
          <a:xfrm>
            <a:off x="7287904" y="4740572"/>
            <a:ext cx="1886864" cy="1321061"/>
          </a:xfrm>
          <a:prstGeom prst="roundRect">
            <a:avLst>
              <a:gd name="adj" fmla="val 428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1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Workflow Integration</a:t>
            </a:r>
            <a:endParaRPr lang="en-TW" altLang="zh-TW" sz="21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A9DF045A-F872-453C-B1CE-4FF9837016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589" y="3013549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596A0D1D-81C5-48FE-80CE-D02888BB32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35" y="3013549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07EE6A6C-974E-484F-8A36-F8A4DD6D7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163" y="3013549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884F9590-542A-463A-8FA5-AA016818C8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3589" y="4567808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3AC321A2-4D2E-416A-A149-4CE96BE371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935" y="4567808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364EE282-D574-4DC1-A514-9847DB725B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75163" y="4567808"/>
            <a:ext cx="524510" cy="5245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7910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296">
            <a:extLst>
              <a:ext uri="{FF2B5EF4-FFF2-40B4-BE49-F238E27FC236}">
                <a16:creationId xmlns:a16="http://schemas.microsoft.com/office/drawing/2014/main" id="{9A5D202D-F172-4B38-9046-5C7F5233E106}"/>
              </a:ext>
            </a:extLst>
          </p:cNvPr>
          <p:cNvSpPr/>
          <p:nvPr/>
        </p:nvSpPr>
        <p:spPr>
          <a:xfrm>
            <a:off x="9681211" y="2030929"/>
            <a:ext cx="1865896" cy="698083"/>
          </a:xfrm>
          <a:prstGeom prst="roundRect">
            <a:avLst>
              <a:gd name="adj" fmla="val 22741"/>
            </a:avLst>
          </a:prstGeom>
          <a:solidFill>
            <a:srgbClr val="0070C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Metadata</a:t>
            </a:r>
            <a:endParaRPr 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8A798F53-2BF0-4094-8BDC-96532D9FF457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C771E101-EA48-42AA-8D60-90C573EB4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FB853D90-1EEA-403C-9BFF-0A0EA6466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646" y="2569911"/>
            <a:ext cx="10515600" cy="2747959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>
                <a:latin typeface="+mn-lt"/>
                <a:cs typeface="+mn-ea"/>
                <a:sym typeface="+mn-lt"/>
              </a:rPr>
              <a:t>Extract contents from the file</a:t>
            </a:r>
          </a:p>
        </p:txBody>
      </p:sp>
      <p:sp>
        <p:nvSpPr>
          <p:cNvPr id="5" name="Right Arrow 22">
            <a:extLst>
              <a:ext uri="{FF2B5EF4-FFF2-40B4-BE49-F238E27FC236}">
                <a16:creationId xmlns:a16="http://schemas.microsoft.com/office/drawing/2014/main" id="{9A7E0E34-2C6D-406C-981E-A6A0AB3BF0B5}"/>
              </a:ext>
            </a:extLst>
          </p:cNvPr>
          <p:cNvSpPr/>
          <p:nvPr/>
        </p:nvSpPr>
        <p:spPr>
          <a:xfrm>
            <a:off x="4923657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0C40EA-FDF9-4AFA-BFF7-4C9B1AC7CC9B}"/>
              </a:ext>
            </a:extLst>
          </p:cNvPr>
          <p:cNvSpPr/>
          <p:nvPr/>
        </p:nvSpPr>
        <p:spPr>
          <a:xfrm>
            <a:off x="5461798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1654726-8842-48FE-97E5-2EBC52E25408}"/>
              </a:ext>
            </a:extLst>
          </p:cNvPr>
          <p:cNvSpPr/>
          <p:nvPr/>
        </p:nvSpPr>
        <p:spPr>
          <a:xfrm>
            <a:off x="670552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Writer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26D6200-CEF4-4018-BA38-8F68377CDC60}"/>
              </a:ext>
            </a:extLst>
          </p:cNvPr>
          <p:cNvSpPr/>
          <p:nvPr/>
        </p:nvSpPr>
        <p:spPr>
          <a:xfrm>
            <a:off x="2664227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07BD182-B973-4BD1-BBA1-BF1531F5240D}"/>
              </a:ext>
            </a:extLst>
          </p:cNvPr>
          <p:cNvSpPr/>
          <p:nvPr/>
        </p:nvSpPr>
        <p:spPr>
          <a:xfrm>
            <a:off x="3901158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AF159475-1BBA-4CDD-B36E-84336DF77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62295" y="1072235"/>
            <a:ext cx="532794" cy="532794"/>
          </a:xfrm>
          <a:prstGeom prst="rect">
            <a:avLst/>
          </a:prstGeom>
        </p:spPr>
      </p:pic>
      <p:sp>
        <p:nvSpPr>
          <p:cNvPr id="16" name="Shape 297">
            <a:extLst>
              <a:ext uri="{FF2B5EF4-FFF2-40B4-BE49-F238E27FC236}">
                <a16:creationId xmlns:a16="http://schemas.microsoft.com/office/drawing/2014/main" id="{F779DA1D-F338-40CC-A06D-F8963CA64079}"/>
              </a:ext>
            </a:extLst>
          </p:cNvPr>
          <p:cNvSpPr txBox="1"/>
          <p:nvPr/>
        </p:nvSpPr>
        <p:spPr>
          <a:xfrm>
            <a:off x="1197108" y="1598167"/>
            <a:ext cx="14209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1" i="0" u="none" strike="noStrike" cap="none">
                <a:cs typeface="+mn-ea"/>
                <a:sym typeface="+mn-lt"/>
              </a:rPr>
              <a:t>Data Collection</a:t>
            </a:r>
            <a:endParaRPr lang="en" sz="2800" b="1" i="0" u="none" strike="noStrike" cap="none"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65E7E7C2-14B3-460C-A637-23C5EA5868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536" y="1482532"/>
            <a:ext cx="679874" cy="698083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F90BB703-154E-46B6-98FD-74E8D1ED40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5243" y="2559465"/>
            <a:ext cx="6356408" cy="3600036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A41E55AB-E0CF-4A5E-BF3C-34E9C360FDBC}"/>
              </a:ext>
            </a:extLst>
          </p:cNvPr>
          <p:cNvSpPr/>
          <p:nvPr/>
        </p:nvSpPr>
        <p:spPr>
          <a:xfrm>
            <a:off x="597715" y="3301793"/>
            <a:ext cx="1407781" cy="859405"/>
          </a:xfrm>
          <a:prstGeom prst="roundRect">
            <a:avLst>
              <a:gd name="adj" fmla="val 882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File Attributes</a:t>
            </a:r>
            <a:endParaRPr lang="zh-TW" altLang="en-US" sz="195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F851E8C-F67A-49B2-9AF1-2F1058072CAC}"/>
              </a:ext>
            </a:extLst>
          </p:cNvPr>
          <p:cNvSpPr/>
          <p:nvPr/>
        </p:nvSpPr>
        <p:spPr>
          <a:xfrm>
            <a:off x="3644697" y="3301793"/>
            <a:ext cx="1407781" cy="859405"/>
          </a:xfrm>
          <a:prstGeom prst="roundRect">
            <a:avLst>
              <a:gd name="adj" fmla="val 770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t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Text</a:t>
            </a:r>
            <a:endParaRPr lang="zh-TW" altLang="en-US" sz="195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5988FFE1-0F9E-4D50-8B63-68890CAABC93}"/>
              </a:ext>
            </a:extLst>
          </p:cNvPr>
          <p:cNvSpPr/>
          <p:nvPr/>
        </p:nvSpPr>
        <p:spPr>
          <a:xfrm>
            <a:off x="2115710" y="3301793"/>
            <a:ext cx="1407781" cy="859405"/>
          </a:xfrm>
          <a:prstGeom prst="roundRect">
            <a:avLst>
              <a:gd name="adj" fmla="val 1330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Hant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Metadata</a:t>
            </a:r>
            <a:endParaRPr lang="zh-TW" altLang="en-US" sz="195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E1696938-8EFF-4E46-8FA8-2FEFF2A9A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86" y="3078761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09B3BCB3-298A-45BA-B850-BF4F86B9CE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601" y="3078761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ED51FD78-434C-41C1-92AB-2A4AD1E5F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0361" y="3078761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: 圓角 29">
            <a:extLst>
              <a:ext uri="{FF2B5EF4-FFF2-40B4-BE49-F238E27FC236}">
                <a16:creationId xmlns:a16="http://schemas.microsoft.com/office/drawing/2014/main" id="{ACBB563F-04AC-1E4A-A21A-58446A628E3D}"/>
              </a:ext>
            </a:extLst>
          </p:cNvPr>
          <p:cNvSpPr/>
          <p:nvPr/>
        </p:nvSpPr>
        <p:spPr>
          <a:xfrm>
            <a:off x="572150" y="4562549"/>
            <a:ext cx="1580253" cy="859405"/>
          </a:xfrm>
          <a:prstGeom prst="roundRect">
            <a:avLst>
              <a:gd name="adj" fmla="val 8827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Color</a:t>
            </a:r>
          </a:p>
          <a:p>
            <a:pPr algn="ctr"/>
            <a:r>
              <a:rPr lang="en-US" altLang="zh-TW" sz="1950">
                <a:solidFill>
                  <a:schemeClr val="bg2">
                    <a:lumMod val="10000"/>
                  </a:schemeClr>
                </a:solidFill>
                <a:cs typeface="+mn-ea"/>
                <a:sym typeface="+mn-lt"/>
              </a:rPr>
              <a:t>Distribution</a:t>
            </a:r>
            <a:endParaRPr lang="zh-TW" altLang="en-US" sz="1950">
              <a:solidFill>
                <a:schemeClr val="bg2">
                  <a:lumMod val="10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5" name="圖片 34">
            <a:extLst>
              <a:ext uri="{FF2B5EF4-FFF2-40B4-BE49-F238E27FC236}">
                <a16:creationId xmlns:a16="http://schemas.microsoft.com/office/drawing/2014/main" id="{E7FA54E5-AB4D-E249-A0EB-CDC9CE77D7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86" y="4339517"/>
            <a:ext cx="443760" cy="443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296">
            <a:extLst>
              <a:ext uri="{FF2B5EF4-FFF2-40B4-BE49-F238E27FC236}">
                <a16:creationId xmlns:a16="http://schemas.microsoft.com/office/drawing/2014/main" id="{0EA3E8F4-1CBC-3A47-800B-64997444A7A6}"/>
              </a:ext>
            </a:extLst>
          </p:cNvPr>
          <p:cNvSpPr/>
          <p:nvPr/>
        </p:nvSpPr>
        <p:spPr>
          <a:xfrm>
            <a:off x="2709399" y="4687007"/>
            <a:ext cx="1322717" cy="640558"/>
          </a:xfrm>
          <a:prstGeom prst="roundRect">
            <a:avLst>
              <a:gd name="adj" fmla="val 22741"/>
            </a:avLst>
          </a:prstGeom>
          <a:solidFill>
            <a:srgbClr val="0070C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Eyes</a:t>
            </a:r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8" name="Shape 296">
            <a:extLst>
              <a:ext uri="{FF2B5EF4-FFF2-40B4-BE49-F238E27FC236}">
                <a16:creationId xmlns:a16="http://schemas.microsoft.com/office/drawing/2014/main" id="{2E14D231-F9E4-5D44-A196-629201A04167}"/>
              </a:ext>
            </a:extLst>
          </p:cNvPr>
          <p:cNvSpPr/>
          <p:nvPr/>
        </p:nvSpPr>
        <p:spPr>
          <a:xfrm>
            <a:off x="4805447" y="4687007"/>
            <a:ext cx="1322717" cy="640558"/>
          </a:xfrm>
          <a:prstGeom prst="roundRect">
            <a:avLst>
              <a:gd name="adj" fmla="val 22741"/>
            </a:avLst>
          </a:prstGeom>
          <a:solidFill>
            <a:srgbClr val="0070C0"/>
          </a:solidFill>
          <a:ln w="254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algn="ctr">
              <a:buClr>
                <a:srgbClr val="000000"/>
              </a:buClr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System</a:t>
            </a:r>
            <a:endParaRPr 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" name="圖片 7">
            <a:extLst>
              <a:ext uri="{FF2B5EF4-FFF2-40B4-BE49-F238E27FC236}">
                <a16:creationId xmlns:a16="http://schemas.microsoft.com/office/drawing/2014/main" id="{B02C3969-84FC-3449-865A-2C9840F7A3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864" y="5106251"/>
            <a:ext cx="1581786" cy="1581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圖片 9">
            <a:extLst>
              <a:ext uri="{FF2B5EF4-FFF2-40B4-BE49-F238E27FC236}">
                <a16:creationId xmlns:a16="http://schemas.microsoft.com/office/drawing/2014/main" id="{26C2D7A0-DF84-C24D-AC95-34E643A8C5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912" y="5102422"/>
            <a:ext cx="1581786" cy="15817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9" name="Right Arrow 22">
            <a:extLst>
              <a:ext uri="{FF2B5EF4-FFF2-40B4-BE49-F238E27FC236}">
                <a16:creationId xmlns:a16="http://schemas.microsoft.com/office/drawing/2014/main" id="{8282D0BD-D149-9848-A7FB-46DD42631DFA}"/>
              </a:ext>
            </a:extLst>
          </p:cNvPr>
          <p:cNvSpPr/>
          <p:nvPr/>
        </p:nvSpPr>
        <p:spPr>
          <a:xfrm>
            <a:off x="4156535" y="5641876"/>
            <a:ext cx="524493" cy="4397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522542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8A1174EC-2075-4192-9284-F24CA8A4207F}"/>
              </a:ext>
            </a:extLst>
          </p:cNvPr>
          <p:cNvSpPr/>
          <p:nvPr/>
        </p:nvSpPr>
        <p:spPr>
          <a:xfrm>
            <a:off x="5114121" y="3414485"/>
            <a:ext cx="6578825" cy="2184751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5" name="箭號: 五邊形 104">
            <a:extLst>
              <a:ext uri="{FF2B5EF4-FFF2-40B4-BE49-F238E27FC236}">
                <a16:creationId xmlns:a16="http://schemas.microsoft.com/office/drawing/2014/main" id="{44FBEE24-1C44-4D4F-ACBE-4CDD13C591C5}"/>
              </a:ext>
            </a:extLst>
          </p:cNvPr>
          <p:cNvSpPr/>
          <p:nvPr/>
        </p:nvSpPr>
        <p:spPr>
          <a:xfrm rot="5400000">
            <a:off x="3240905" y="4924135"/>
            <a:ext cx="1515893" cy="1863614"/>
          </a:xfrm>
          <a:prstGeom prst="homePlate">
            <a:avLst>
              <a:gd name="adj" fmla="val 35588"/>
            </a:avLst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6" name="Shape 297">
            <a:extLst>
              <a:ext uri="{FF2B5EF4-FFF2-40B4-BE49-F238E27FC236}">
                <a16:creationId xmlns:a16="http://schemas.microsoft.com/office/drawing/2014/main" id="{25C017BA-F709-4DAF-9994-8DF45F10AF7F}"/>
              </a:ext>
            </a:extLst>
          </p:cNvPr>
          <p:cNvSpPr txBox="1"/>
          <p:nvPr/>
        </p:nvSpPr>
        <p:spPr>
          <a:xfrm>
            <a:off x="3067046" y="5485654"/>
            <a:ext cx="18636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indent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Stop word removal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4" name="箭號: 五邊形 103">
            <a:extLst>
              <a:ext uri="{FF2B5EF4-FFF2-40B4-BE49-F238E27FC236}">
                <a16:creationId xmlns:a16="http://schemas.microsoft.com/office/drawing/2014/main" id="{36C1EDF3-EE6E-4EE3-A528-9A49C251CF3E}"/>
              </a:ext>
            </a:extLst>
          </p:cNvPr>
          <p:cNvSpPr/>
          <p:nvPr/>
        </p:nvSpPr>
        <p:spPr>
          <a:xfrm rot="5400000">
            <a:off x="3240905" y="3706927"/>
            <a:ext cx="1515894" cy="1863614"/>
          </a:xfrm>
          <a:prstGeom prst="homePlate">
            <a:avLst>
              <a:gd name="adj" fmla="val 35588"/>
            </a:avLst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C5E4814-A837-4E0F-A22E-F99499C62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CF68AE-4309-40EC-A4C2-C21BB4C10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402" y="2778016"/>
            <a:ext cx="2318180" cy="3569067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 sz="2100">
                <a:latin typeface="+mn-lt"/>
                <a:cs typeface="+mn-ea"/>
                <a:sym typeface="+mn-lt"/>
              </a:rPr>
              <a:t>Transform the text strings into tokens using natural language processing methods.</a:t>
            </a:r>
            <a:endParaRPr lang="zh-TW" altLang="en-US" sz="2100">
              <a:latin typeface="+mn-lt"/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D8F80ED-6AB0-472A-9759-97C5A0F3098A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2596F365-7D17-4AF0-8567-31203AC14778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C4045F4-59B5-486B-AB4A-F87CA210709A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EBE02B9-A900-4AC0-B2B0-6D38AFA15980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Writer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04AF519-EE59-4E91-8EFB-8E103FCC6825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AA78EF-F5D8-41CC-9ABB-3D393ED3ACF7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Content Extractor</a:t>
            </a:r>
          </a:p>
        </p:txBody>
      </p:sp>
      <p:sp>
        <p:nvSpPr>
          <p:cNvPr id="99" name="Shape 297">
            <a:extLst>
              <a:ext uri="{FF2B5EF4-FFF2-40B4-BE49-F238E27FC236}">
                <a16:creationId xmlns:a16="http://schemas.microsoft.com/office/drawing/2014/main" id="{51276825-B46F-465F-B694-65D985BE48DE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" altLang="zh-TW" sz="2000" b="1">
                <a:cs typeface="+mn-ea"/>
                <a:sym typeface="+mn-lt"/>
              </a:rPr>
              <a:t>Indexer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38430E38-7426-42BE-8B3B-A748DA4118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302" y="1542197"/>
            <a:ext cx="718446" cy="675925"/>
          </a:xfrm>
          <a:prstGeom prst="rect">
            <a:avLst/>
          </a:prstGeom>
        </p:spPr>
      </p:pic>
      <p:sp>
        <p:nvSpPr>
          <p:cNvPr id="23" name="箭號: 五邊形 22">
            <a:extLst>
              <a:ext uri="{FF2B5EF4-FFF2-40B4-BE49-F238E27FC236}">
                <a16:creationId xmlns:a16="http://schemas.microsoft.com/office/drawing/2014/main" id="{702D02E2-A22A-44B8-A78A-C107B31743B5}"/>
              </a:ext>
            </a:extLst>
          </p:cNvPr>
          <p:cNvSpPr/>
          <p:nvPr/>
        </p:nvSpPr>
        <p:spPr>
          <a:xfrm rot="5400000">
            <a:off x="3240905" y="2489719"/>
            <a:ext cx="1515894" cy="1863614"/>
          </a:xfrm>
          <a:prstGeom prst="homePlate">
            <a:avLst>
              <a:gd name="adj" fmla="val 35588"/>
            </a:avLst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Shape 297">
            <a:extLst>
              <a:ext uri="{FF2B5EF4-FFF2-40B4-BE49-F238E27FC236}">
                <a16:creationId xmlns:a16="http://schemas.microsoft.com/office/drawing/2014/main" id="{27636340-E066-404E-99E6-C2C4779FA979}"/>
              </a:ext>
            </a:extLst>
          </p:cNvPr>
          <p:cNvSpPr txBox="1"/>
          <p:nvPr/>
        </p:nvSpPr>
        <p:spPr>
          <a:xfrm>
            <a:off x="3067046" y="2887196"/>
            <a:ext cx="18636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indent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Word segmentation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2" name="Shape 297">
            <a:extLst>
              <a:ext uri="{FF2B5EF4-FFF2-40B4-BE49-F238E27FC236}">
                <a16:creationId xmlns:a16="http://schemas.microsoft.com/office/drawing/2014/main" id="{248B6D36-8B98-484F-AF17-A7238FB81F51}"/>
              </a:ext>
            </a:extLst>
          </p:cNvPr>
          <p:cNvSpPr txBox="1"/>
          <p:nvPr/>
        </p:nvSpPr>
        <p:spPr>
          <a:xfrm>
            <a:off x="3067046" y="4249686"/>
            <a:ext cx="18636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Stemming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288DF52E-D513-446F-B28F-CBCB173511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3591" y="5749471"/>
            <a:ext cx="971550" cy="452785"/>
          </a:xfrm>
          <a:prstGeom prst="rect">
            <a:avLst/>
          </a:prstGeom>
        </p:spPr>
      </p:pic>
      <p:pic>
        <p:nvPicPr>
          <p:cNvPr id="108" name="圖片 107">
            <a:extLst>
              <a:ext uri="{FF2B5EF4-FFF2-40B4-BE49-F238E27FC236}">
                <a16:creationId xmlns:a16="http://schemas.microsoft.com/office/drawing/2014/main" id="{D802E732-1E26-482B-86F3-EF6D64EC20E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6149" y="5749471"/>
            <a:ext cx="1051992" cy="452785"/>
          </a:xfrm>
          <a:prstGeom prst="rect">
            <a:avLst/>
          </a:prstGeom>
        </p:spPr>
      </p:pic>
      <p:pic>
        <p:nvPicPr>
          <p:cNvPr id="109" name="圖片 108">
            <a:extLst>
              <a:ext uri="{FF2B5EF4-FFF2-40B4-BE49-F238E27FC236}">
                <a16:creationId xmlns:a16="http://schemas.microsoft.com/office/drawing/2014/main" id="{0C2F8C2C-92A0-425B-9834-6EAC9C1E24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866" y="5749471"/>
            <a:ext cx="952500" cy="452785"/>
          </a:xfrm>
          <a:prstGeom prst="rect">
            <a:avLst/>
          </a:prstGeom>
        </p:spPr>
      </p:pic>
      <p:sp>
        <p:nvSpPr>
          <p:cNvPr id="110" name="矩形 109">
            <a:extLst>
              <a:ext uri="{FF2B5EF4-FFF2-40B4-BE49-F238E27FC236}">
                <a16:creationId xmlns:a16="http://schemas.microsoft.com/office/drawing/2014/main" id="{680E4C94-437E-4E2B-A30A-1C76B94A262D}"/>
              </a:ext>
            </a:extLst>
          </p:cNvPr>
          <p:cNvSpPr/>
          <p:nvPr/>
        </p:nvSpPr>
        <p:spPr>
          <a:xfrm>
            <a:off x="7682834" y="5791197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quick</a:t>
            </a:r>
          </a:p>
        </p:txBody>
      </p:sp>
      <p:sp>
        <p:nvSpPr>
          <p:cNvPr id="111" name="矩形 110">
            <a:extLst>
              <a:ext uri="{FF2B5EF4-FFF2-40B4-BE49-F238E27FC236}">
                <a16:creationId xmlns:a16="http://schemas.microsoft.com/office/drawing/2014/main" id="{99F5FA57-7A6D-4242-ABA2-D0884501C14F}"/>
              </a:ext>
            </a:extLst>
          </p:cNvPr>
          <p:cNvSpPr/>
          <p:nvPr/>
        </p:nvSpPr>
        <p:spPr>
          <a:xfrm>
            <a:off x="8757240" y="579119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96CC218D-AD05-499B-9D57-945D7CE50BD3}"/>
              </a:ext>
            </a:extLst>
          </p:cNvPr>
          <p:cNvSpPr/>
          <p:nvPr/>
        </p:nvSpPr>
        <p:spPr>
          <a:xfrm>
            <a:off x="10004658" y="5791197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fox</a:t>
            </a:r>
          </a:p>
        </p:txBody>
      </p:sp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25463533-6CD2-47FB-917E-C70BA416ADD5}"/>
              </a:ext>
            </a:extLst>
          </p:cNvPr>
          <p:cNvSpPr txBox="1"/>
          <p:nvPr/>
        </p:nvSpPr>
        <p:spPr>
          <a:xfrm>
            <a:off x="5255080" y="5702788"/>
            <a:ext cx="1672336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>
                <a:solidFill>
                  <a:srgbClr val="0070C0"/>
                </a:solidFill>
                <a:cs typeface="+mn-ea"/>
                <a:sym typeface="+mn-lt"/>
              </a:rPr>
              <a:t>Tokens:</a:t>
            </a:r>
            <a:endParaRPr lang="zh-TW" altLang="en-US" b="1" kern="1200">
              <a:solidFill>
                <a:srgbClr val="0070C0"/>
              </a:solidFill>
              <a:cs typeface="+mn-ea"/>
              <a:sym typeface="+mn-lt"/>
            </a:endParaRPr>
          </a:p>
        </p:txBody>
      </p:sp>
      <p:pic>
        <p:nvPicPr>
          <p:cNvPr id="115" name="圖片 114">
            <a:extLst>
              <a:ext uri="{FF2B5EF4-FFF2-40B4-BE49-F238E27FC236}">
                <a16:creationId xmlns:a16="http://schemas.microsoft.com/office/drawing/2014/main" id="{6E60DCF1-BEF6-4F77-9912-DF46C15A9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066" y="2672064"/>
            <a:ext cx="3971925" cy="4804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6" name="群組 115">
            <a:extLst>
              <a:ext uri="{FF2B5EF4-FFF2-40B4-BE49-F238E27FC236}">
                <a16:creationId xmlns:a16="http://schemas.microsoft.com/office/drawing/2014/main" id="{24900EAC-6536-4AE8-AAD0-8F4DF47B6CC3}"/>
              </a:ext>
            </a:extLst>
          </p:cNvPr>
          <p:cNvGrpSpPr/>
          <p:nvPr/>
        </p:nvGrpSpPr>
        <p:grpSpPr>
          <a:xfrm>
            <a:off x="7584066" y="4248002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7" name="圖片 116">
              <a:extLst>
                <a:ext uri="{FF2B5EF4-FFF2-40B4-BE49-F238E27FC236}">
                  <a16:creationId xmlns:a16="http://schemas.microsoft.com/office/drawing/2014/main" id="{B0F3B362-A483-46A9-932D-46B41C018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118" name="圖片 117">
              <a:extLst>
                <a:ext uri="{FF2B5EF4-FFF2-40B4-BE49-F238E27FC236}">
                  <a16:creationId xmlns:a16="http://schemas.microsoft.com/office/drawing/2014/main" id="{624F167B-B158-49B9-B83D-84D978D48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119" name="圖片 118">
              <a:extLst>
                <a:ext uri="{FF2B5EF4-FFF2-40B4-BE49-F238E27FC236}">
                  <a16:creationId xmlns:a16="http://schemas.microsoft.com/office/drawing/2014/main" id="{767911FF-2E75-4A6D-9C9F-1B942D958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120" name="圖片 119">
              <a:extLst>
                <a:ext uri="{FF2B5EF4-FFF2-40B4-BE49-F238E27FC236}">
                  <a16:creationId xmlns:a16="http://schemas.microsoft.com/office/drawing/2014/main" id="{69E42480-BB37-45E1-95AC-CF8DC635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grpSp>
        <p:nvGrpSpPr>
          <p:cNvPr id="121" name="群組 120">
            <a:extLst>
              <a:ext uri="{FF2B5EF4-FFF2-40B4-BE49-F238E27FC236}">
                <a16:creationId xmlns:a16="http://schemas.microsoft.com/office/drawing/2014/main" id="{7A3AF9E1-6E6A-469F-8E56-C3772E715974}"/>
              </a:ext>
            </a:extLst>
          </p:cNvPr>
          <p:cNvGrpSpPr/>
          <p:nvPr/>
        </p:nvGrpSpPr>
        <p:grpSpPr>
          <a:xfrm>
            <a:off x="7584066" y="4956777"/>
            <a:ext cx="3971925" cy="452785"/>
            <a:chOff x="6897657" y="4485084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2" name="圖片 121">
              <a:extLst>
                <a:ext uri="{FF2B5EF4-FFF2-40B4-BE49-F238E27FC236}">
                  <a16:creationId xmlns:a16="http://schemas.microsoft.com/office/drawing/2014/main" id="{84369E94-B386-4DE2-82F4-854090A9D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4485084"/>
              <a:ext cx="752475" cy="452785"/>
            </a:xfrm>
            <a:prstGeom prst="rect">
              <a:avLst/>
            </a:prstGeom>
          </p:spPr>
        </p:pic>
        <p:pic>
          <p:nvPicPr>
            <p:cNvPr id="123" name="圖片 122">
              <a:extLst>
                <a:ext uri="{FF2B5EF4-FFF2-40B4-BE49-F238E27FC236}">
                  <a16:creationId xmlns:a16="http://schemas.microsoft.com/office/drawing/2014/main" id="{5E927E47-D5C4-4B7C-B853-4ACF26876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4485084"/>
              <a:ext cx="971550" cy="452785"/>
            </a:xfrm>
            <a:prstGeom prst="rect">
              <a:avLst/>
            </a:prstGeom>
          </p:spPr>
        </p:pic>
        <p:pic>
          <p:nvPicPr>
            <p:cNvPr id="124" name="圖片 123">
              <a:extLst>
                <a:ext uri="{FF2B5EF4-FFF2-40B4-BE49-F238E27FC236}">
                  <a16:creationId xmlns:a16="http://schemas.microsoft.com/office/drawing/2014/main" id="{20BDF818-4C79-46D2-87C6-91888DA8D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4485084"/>
              <a:ext cx="1051992" cy="452785"/>
            </a:xfrm>
            <a:prstGeom prst="rect">
              <a:avLst/>
            </a:prstGeom>
          </p:spPr>
        </p:pic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371AE1C5-6FDB-45A9-B909-6C4D0A879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4485084"/>
              <a:ext cx="952500" cy="452785"/>
            </a:xfrm>
            <a:prstGeom prst="rect">
              <a:avLst/>
            </a:prstGeom>
          </p:spPr>
        </p:pic>
      </p:grpSp>
      <p:grpSp>
        <p:nvGrpSpPr>
          <p:cNvPr id="126" name="群組 125">
            <a:extLst>
              <a:ext uri="{FF2B5EF4-FFF2-40B4-BE49-F238E27FC236}">
                <a16:creationId xmlns:a16="http://schemas.microsoft.com/office/drawing/2014/main" id="{E49BFA80-C40B-48F6-99C3-2F587530A4B3}"/>
              </a:ext>
            </a:extLst>
          </p:cNvPr>
          <p:cNvGrpSpPr/>
          <p:nvPr/>
        </p:nvGrpSpPr>
        <p:grpSpPr>
          <a:xfrm>
            <a:off x="7584066" y="3561485"/>
            <a:ext cx="3971925" cy="452785"/>
            <a:chOff x="6897657" y="3058805"/>
            <a:chExt cx="3971925" cy="45278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7" name="圖片 126">
              <a:extLst>
                <a:ext uri="{FF2B5EF4-FFF2-40B4-BE49-F238E27FC236}">
                  <a16:creationId xmlns:a16="http://schemas.microsoft.com/office/drawing/2014/main" id="{EB657029-E53F-4B9B-9258-31BF95539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7657" y="3058805"/>
              <a:ext cx="752475" cy="452785"/>
            </a:xfrm>
            <a:prstGeom prst="rect">
              <a:avLst/>
            </a:prstGeom>
          </p:spPr>
        </p:pic>
        <p:pic>
          <p:nvPicPr>
            <p:cNvPr id="128" name="圖片 127">
              <a:extLst>
                <a:ext uri="{FF2B5EF4-FFF2-40B4-BE49-F238E27FC236}">
                  <a16:creationId xmlns:a16="http://schemas.microsoft.com/office/drawing/2014/main" id="{6CEA3C8D-10A6-472C-9AD8-A5C29EC54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6807" y="3058805"/>
              <a:ext cx="971550" cy="452785"/>
            </a:xfrm>
            <a:prstGeom prst="rect">
              <a:avLst/>
            </a:prstGeom>
          </p:spPr>
        </p:pic>
        <p:pic>
          <p:nvPicPr>
            <p:cNvPr id="129" name="圖片 128">
              <a:extLst>
                <a:ext uri="{FF2B5EF4-FFF2-40B4-BE49-F238E27FC236}">
                  <a16:creationId xmlns:a16="http://schemas.microsoft.com/office/drawing/2014/main" id="{C46EE35C-0102-4671-A80B-36D147F8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79365" y="3058805"/>
              <a:ext cx="1051992" cy="452785"/>
            </a:xfrm>
            <a:prstGeom prst="rect">
              <a:avLst/>
            </a:prstGeom>
          </p:spPr>
        </p:pic>
        <p:pic>
          <p:nvPicPr>
            <p:cNvPr id="130" name="圖片 129">
              <a:extLst>
                <a:ext uri="{FF2B5EF4-FFF2-40B4-BE49-F238E27FC236}">
                  <a16:creationId xmlns:a16="http://schemas.microsoft.com/office/drawing/2014/main" id="{D189EDC2-4BBA-4331-B729-A95443B62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7082" y="3058805"/>
              <a:ext cx="952500" cy="452785"/>
            </a:xfrm>
            <a:prstGeom prst="rect">
              <a:avLst/>
            </a:prstGeom>
          </p:spPr>
        </p:pic>
      </p:grpSp>
      <p:sp>
        <p:nvSpPr>
          <p:cNvPr id="131" name="矩形 130">
            <a:extLst>
              <a:ext uri="{FF2B5EF4-FFF2-40B4-BE49-F238E27FC236}">
                <a16:creationId xmlns:a16="http://schemas.microsoft.com/office/drawing/2014/main" id="{2B994C4C-0F1D-4E75-802E-3BCECA7A7832}"/>
              </a:ext>
            </a:extLst>
          </p:cNvPr>
          <p:cNvSpPr/>
          <p:nvPr/>
        </p:nvSpPr>
        <p:spPr>
          <a:xfrm>
            <a:off x="7593591" y="2727645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the quick brown foxes</a:t>
            </a: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2FE0189B-B116-4AAC-8F0F-44E2FC8FCB54}"/>
              </a:ext>
            </a:extLst>
          </p:cNvPr>
          <p:cNvSpPr/>
          <p:nvPr/>
        </p:nvSpPr>
        <p:spPr>
          <a:xfrm>
            <a:off x="6425686" y="2604286"/>
            <a:ext cx="1153618" cy="57667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TW" altLang="en-US">
              <a:cs typeface="+mn-ea"/>
              <a:sym typeface="+mn-lt"/>
            </a:endParaRPr>
          </a:p>
        </p:txBody>
      </p:sp>
      <p:sp>
        <p:nvSpPr>
          <p:cNvPr id="133" name="文字方塊 132">
            <a:extLst>
              <a:ext uri="{FF2B5EF4-FFF2-40B4-BE49-F238E27FC236}">
                <a16:creationId xmlns:a16="http://schemas.microsoft.com/office/drawing/2014/main" id="{217EBC1A-303D-4054-B0E9-6BA687783BB3}"/>
              </a:ext>
            </a:extLst>
          </p:cNvPr>
          <p:cNvSpPr txBox="1"/>
          <p:nvPr/>
        </p:nvSpPr>
        <p:spPr>
          <a:xfrm>
            <a:off x="5210815" y="2606327"/>
            <a:ext cx="179468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TW" altLang="en-US" b="1">
                <a:cs typeface="+mn-ea"/>
                <a:sym typeface="+mn-lt"/>
              </a:rPr>
              <a:t>Original:</a:t>
            </a:r>
            <a:endParaRPr lang="zh-TW" altLang="en-US" b="1" kern="1200">
              <a:cs typeface="+mn-ea"/>
              <a:sym typeface="+mn-lt"/>
            </a:endParaRPr>
          </a:p>
        </p:txBody>
      </p:sp>
      <p:sp>
        <p:nvSpPr>
          <p:cNvPr id="134" name="文字方塊 133">
            <a:extLst>
              <a:ext uri="{FF2B5EF4-FFF2-40B4-BE49-F238E27FC236}">
                <a16:creationId xmlns:a16="http://schemas.microsoft.com/office/drawing/2014/main" id="{413CD821-650E-43D6-9E6C-0B96755AC876}"/>
              </a:ext>
            </a:extLst>
          </p:cNvPr>
          <p:cNvSpPr txBox="1"/>
          <p:nvPr/>
        </p:nvSpPr>
        <p:spPr>
          <a:xfrm>
            <a:off x="5255080" y="3518807"/>
            <a:ext cx="2305548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cs typeface="+mn-ea"/>
                <a:sym typeface="+mn-lt"/>
              </a:rPr>
              <a:t>Word segmentation:</a:t>
            </a:r>
            <a:endParaRPr lang="zh-TW" altLang="en-US" b="1" kern="1200">
              <a:cs typeface="+mn-ea"/>
              <a:sym typeface="+mn-lt"/>
            </a:endParaRPr>
          </a:p>
        </p:txBody>
      </p:sp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8BA85A5B-412C-4B30-A0A7-F914CE589537}"/>
              </a:ext>
            </a:extLst>
          </p:cNvPr>
          <p:cNvSpPr txBox="1"/>
          <p:nvPr/>
        </p:nvSpPr>
        <p:spPr>
          <a:xfrm>
            <a:off x="5255080" y="4166921"/>
            <a:ext cx="2242626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cs typeface="+mn-ea"/>
                <a:sym typeface="+mn-lt"/>
              </a:rPr>
              <a:t>Stemming:</a:t>
            </a:r>
            <a:endParaRPr lang="zh-TW" altLang="en-US" b="1" kern="1200">
              <a:cs typeface="+mn-ea"/>
              <a:sym typeface="+mn-lt"/>
            </a:endParaRP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ADABE815-C1E4-4701-AC6F-7E48EC0733FB}"/>
              </a:ext>
            </a:extLst>
          </p:cNvPr>
          <p:cNvSpPr txBox="1"/>
          <p:nvPr/>
        </p:nvSpPr>
        <p:spPr>
          <a:xfrm>
            <a:off x="5255080" y="4890367"/>
            <a:ext cx="2608580" cy="57667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7780" tIns="17780" rIns="17780" bIns="17780" numCol="1" spcCol="1270" anchor="ctr" anchorCtr="0">
            <a:noAutofit/>
          </a:bodyPr>
          <a:lstStyle/>
          <a:p>
            <a:pPr marL="0" lvl="0" indent="0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TW" b="1" kern="1200">
                <a:cs typeface="+mn-ea"/>
                <a:sym typeface="+mn-lt"/>
              </a:rPr>
              <a:t>Stop word removal</a:t>
            </a:r>
            <a:r>
              <a:rPr lang="en-US" altLang="zh-TW" b="1">
                <a:cs typeface="+mn-ea"/>
                <a:sym typeface="+mn-lt"/>
              </a:rPr>
              <a:t>:</a:t>
            </a:r>
            <a:endParaRPr lang="zh-TW" altLang="en-US" b="1" kern="1200">
              <a:cs typeface="+mn-ea"/>
              <a:sym typeface="+mn-lt"/>
            </a:endParaRP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DE527BF8-DFB5-419B-A28F-3BE770E1FA34}"/>
              </a:ext>
            </a:extLst>
          </p:cNvPr>
          <p:cNvSpPr/>
          <p:nvPr/>
        </p:nvSpPr>
        <p:spPr>
          <a:xfrm>
            <a:off x="7635827" y="3603211"/>
            <a:ext cx="68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the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2E08B0F4-5B46-4B36-8114-B77124EAE759}"/>
              </a:ext>
            </a:extLst>
          </p:cNvPr>
          <p:cNvSpPr/>
          <p:nvPr/>
        </p:nvSpPr>
        <p:spPr>
          <a:xfrm>
            <a:off x="7697680" y="4289728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the</a:t>
            </a: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E986A3E8-F29F-4219-B421-8CB009A66971}"/>
              </a:ext>
            </a:extLst>
          </p:cNvPr>
          <p:cNvSpPr/>
          <p:nvPr/>
        </p:nvSpPr>
        <p:spPr>
          <a:xfrm>
            <a:off x="8388592" y="3603211"/>
            <a:ext cx="986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quick</a:t>
            </a:r>
          </a:p>
        </p:txBody>
      </p:sp>
      <p:sp>
        <p:nvSpPr>
          <p:cNvPr id="140" name="矩形 139">
            <a:extLst>
              <a:ext uri="{FF2B5EF4-FFF2-40B4-BE49-F238E27FC236}">
                <a16:creationId xmlns:a16="http://schemas.microsoft.com/office/drawing/2014/main" id="{5A70827A-7623-410F-AEE8-BC3FC80B04FF}"/>
              </a:ext>
            </a:extLst>
          </p:cNvPr>
          <p:cNvSpPr/>
          <p:nvPr/>
        </p:nvSpPr>
        <p:spPr>
          <a:xfrm>
            <a:off x="8390731" y="4289728"/>
            <a:ext cx="1057432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b="1">
                <a:cs typeface="+mn-ea"/>
                <a:sym typeface="+mn-lt"/>
              </a:rPr>
              <a:t>quick</a:t>
            </a:r>
            <a:endParaRPr lang="zh-TW">
              <a:cs typeface="+mn-ea"/>
              <a:sym typeface="+mn-lt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6FC133F9-4A1B-49AA-8470-8C3D61E1FA33}"/>
              </a:ext>
            </a:extLst>
          </p:cNvPr>
          <p:cNvSpPr/>
          <p:nvPr/>
        </p:nvSpPr>
        <p:spPr>
          <a:xfrm>
            <a:off x="8492459" y="4998503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quick</a:t>
            </a: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1980B338-45A5-47E0-A203-A9E8F4D14D63}"/>
              </a:ext>
            </a:extLst>
          </p:cNvPr>
          <p:cNvSpPr/>
          <p:nvPr/>
        </p:nvSpPr>
        <p:spPr>
          <a:xfrm>
            <a:off x="9447770" y="3603211"/>
            <a:ext cx="1106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CDEC3BB-396D-4B60-A02E-894EEC57353B}"/>
              </a:ext>
            </a:extLst>
          </p:cNvPr>
          <p:cNvSpPr/>
          <p:nvPr/>
        </p:nvSpPr>
        <p:spPr>
          <a:xfrm>
            <a:off x="9566865" y="4289728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44" name="矩形 143">
            <a:extLst>
              <a:ext uri="{FF2B5EF4-FFF2-40B4-BE49-F238E27FC236}">
                <a16:creationId xmlns:a16="http://schemas.microsoft.com/office/drawing/2014/main" id="{27D45511-1259-4E05-B15F-BAC378D6D9E8}"/>
              </a:ext>
            </a:extLst>
          </p:cNvPr>
          <p:cNvSpPr/>
          <p:nvPr/>
        </p:nvSpPr>
        <p:spPr>
          <a:xfrm>
            <a:off x="9566865" y="4998503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cs typeface="+mn-ea"/>
                <a:sym typeface="+mn-lt"/>
              </a:rPr>
              <a:t>brown</a:t>
            </a:r>
          </a:p>
        </p:txBody>
      </p:sp>
      <p:sp>
        <p:nvSpPr>
          <p:cNvPr id="145" name="矩形 144">
            <a:extLst>
              <a:ext uri="{FF2B5EF4-FFF2-40B4-BE49-F238E27FC236}">
                <a16:creationId xmlns:a16="http://schemas.microsoft.com/office/drawing/2014/main" id="{A96F1151-A354-4877-A7C9-E509697F39A3}"/>
              </a:ext>
            </a:extLst>
          </p:cNvPr>
          <p:cNvSpPr/>
          <p:nvPr/>
        </p:nvSpPr>
        <p:spPr>
          <a:xfrm>
            <a:off x="10686043" y="3603211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foxes</a:t>
            </a:r>
          </a:p>
        </p:txBody>
      </p:sp>
      <p:sp>
        <p:nvSpPr>
          <p:cNvPr id="146" name="矩形 145">
            <a:extLst>
              <a:ext uri="{FF2B5EF4-FFF2-40B4-BE49-F238E27FC236}">
                <a16:creationId xmlns:a16="http://schemas.microsoft.com/office/drawing/2014/main" id="{27CB1C35-DD00-4214-AB23-C1B13DB64284}"/>
              </a:ext>
            </a:extLst>
          </p:cNvPr>
          <p:cNvSpPr/>
          <p:nvPr/>
        </p:nvSpPr>
        <p:spPr>
          <a:xfrm>
            <a:off x="10814283" y="499850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fox</a:t>
            </a:r>
          </a:p>
        </p:txBody>
      </p:sp>
      <p:sp>
        <p:nvSpPr>
          <p:cNvPr id="147" name="矩形 146">
            <a:extLst>
              <a:ext uri="{FF2B5EF4-FFF2-40B4-BE49-F238E27FC236}">
                <a16:creationId xmlns:a16="http://schemas.microsoft.com/office/drawing/2014/main" id="{F69EB794-E4D9-4224-A4D0-55A7E1E5FDD0}"/>
              </a:ext>
            </a:extLst>
          </p:cNvPr>
          <p:cNvSpPr/>
          <p:nvPr/>
        </p:nvSpPr>
        <p:spPr>
          <a:xfrm>
            <a:off x="10675299" y="4289728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cs typeface="+mn-ea"/>
                <a:sym typeface="+mn-lt"/>
              </a:rPr>
              <a:t>fox</a:t>
            </a:r>
            <a:r>
              <a:rPr lang="zh-TW" altLang="en-US" b="1" strike="sngStrike">
                <a:solidFill>
                  <a:srgbClr val="FF0000"/>
                </a:solidFill>
                <a:cs typeface="+mn-ea"/>
                <a:sym typeface="+mn-lt"/>
              </a:rPr>
              <a:t>es</a:t>
            </a:r>
          </a:p>
        </p:txBody>
      </p:sp>
      <p:sp>
        <p:nvSpPr>
          <p:cNvPr id="148" name="矩形 147">
            <a:extLst>
              <a:ext uri="{FF2B5EF4-FFF2-40B4-BE49-F238E27FC236}">
                <a16:creationId xmlns:a16="http://schemas.microsoft.com/office/drawing/2014/main" id="{EEAA5C32-93E4-484C-9B30-50AA1DD5E30B}"/>
              </a:ext>
            </a:extLst>
          </p:cNvPr>
          <p:cNvSpPr/>
          <p:nvPr/>
        </p:nvSpPr>
        <p:spPr>
          <a:xfrm>
            <a:off x="7695795" y="4998503"/>
            <a:ext cx="530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strike="sngStrike">
                <a:solidFill>
                  <a:srgbClr val="FF0000"/>
                </a:solidFill>
                <a:cs typeface="+mn-ea"/>
                <a:sym typeface="+mn-lt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823802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>
            <a:extLst>
              <a:ext uri="{FF2B5EF4-FFF2-40B4-BE49-F238E27FC236}">
                <a16:creationId xmlns:a16="http://schemas.microsoft.com/office/drawing/2014/main" id="{FFE39152-A0CC-4BC2-95D2-B3B57831B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B850DE70-9180-4FDA-8945-3670B5E474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39" y="3550491"/>
            <a:ext cx="4447966" cy="2307652"/>
          </a:xfrm>
        </p:spPr>
        <p:txBody>
          <a:bodyPr>
            <a:normAutofit/>
          </a:bodyPr>
          <a:lstStyle/>
          <a:p>
            <a:pPr marL="0" indent="0">
              <a:lnSpc>
                <a:spcPts val="3200"/>
              </a:lnSpc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Hant" sz="2200">
                <a:latin typeface="+mn-lt"/>
                <a:cs typeface="+mn-ea"/>
                <a:sym typeface="+mn-lt"/>
              </a:rPr>
              <a:t>Inverted Index</a:t>
            </a:r>
            <a:r>
              <a:rPr lang="zh-Hant" altLang="en-US" sz="2200">
                <a:latin typeface="+mn-lt"/>
                <a:cs typeface="+mn-ea"/>
                <a:sym typeface="+mn-lt"/>
              </a:rPr>
              <a:t> </a:t>
            </a:r>
            <a:r>
              <a:rPr lang="en-US" altLang="zh-Hant" sz="2200">
                <a:latin typeface="+mn-lt"/>
                <a:cs typeface="+mn-ea"/>
                <a:sym typeface="+mn-lt"/>
              </a:rPr>
              <a:t>makes search more efficient!</a:t>
            </a:r>
            <a:endParaRPr lang="zh-TW" altLang="en-US" sz="2200">
              <a:latin typeface="+mn-lt"/>
              <a:cs typeface="+mn-ea"/>
              <a:sym typeface="+mn-lt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E56BCEC3-CDE3-4AD9-8B3D-EFA800BF9C41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80A60B95-581D-4A4A-8D3F-5619CBEF809A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E0419684-79EE-4300-9EE7-6ACF7D004870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A3FA7418-EC6B-45E8-8978-177946BB7E55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D2C7C30-849A-4D76-8BC6-D0F1A0CF6053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8530081-5AC6-4351-8FF5-20A0305790AC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Content Extractor</a:t>
            </a:r>
          </a:p>
        </p:txBody>
      </p:sp>
      <p:sp>
        <p:nvSpPr>
          <p:cNvPr id="49" name="Shape 297">
            <a:extLst>
              <a:ext uri="{FF2B5EF4-FFF2-40B4-BE49-F238E27FC236}">
                <a16:creationId xmlns:a16="http://schemas.microsoft.com/office/drawing/2014/main" id="{E84FA2A9-B5BD-44CC-9863-78596D0CEBF2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" altLang="zh-TW" sz="2000" b="1">
                <a:cs typeface="+mn-ea"/>
                <a:sym typeface="+mn-lt"/>
              </a:rPr>
              <a:t>Indexer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6F2C0037-64B5-4036-9FB4-0E486D0E1E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302" y="1542197"/>
            <a:ext cx="718446" cy="675925"/>
          </a:xfrm>
          <a:prstGeom prst="rect">
            <a:avLst/>
          </a:prstGeom>
        </p:spPr>
      </p:pic>
      <p:pic>
        <p:nvPicPr>
          <p:cNvPr id="90" name="圖形 89">
            <a:extLst>
              <a:ext uri="{FF2B5EF4-FFF2-40B4-BE49-F238E27FC236}">
                <a16:creationId xmlns:a16="http://schemas.microsoft.com/office/drawing/2014/main" id="{9DAEF872-E01B-4E7D-88B5-BE6251E9A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549" y="1260413"/>
            <a:ext cx="1065224" cy="337754"/>
          </a:xfrm>
          <a:prstGeom prst="rect">
            <a:avLst/>
          </a:prstGeom>
        </p:spPr>
      </p:pic>
      <p:sp>
        <p:nvSpPr>
          <p:cNvPr id="210" name="矩形 209">
            <a:extLst>
              <a:ext uri="{FF2B5EF4-FFF2-40B4-BE49-F238E27FC236}">
                <a16:creationId xmlns:a16="http://schemas.microsoft.com/office/drawing/2014/main" id="{57F0F046-50BB-4657-9B2E-1BAA555FBC8D}"/>
              </a:ext>
            </a:extLst>
          </p:cNvPr>
          <p:cNvSpPr/>
          <p:nvPr/>
        </p:nvSpPr>
        <p:spPr>
          <a:xfrm rot="10800000">
            <a:off x="7823418" y="5195089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1" name="矩形 210">
            <a:extLst>
              <a:ext uri="{FF2B5EF4-FFF2-40B4-BE49-F238E27FC236}">
                <a16:creationId xmlns:a16="http://schemas.microsoft.com/office/drawing/2014/main" id="{FF1234D7-FA17-42E8-97D2-F332A99B9CEE}"/>
              </a:ext>
            </a:extLst>
          </p:cNvPr>
          <p:cNvSpPr/>
          <p:nvPr/>
        </p:nvSpPr>
        <p:spPr>
          <a:xfrm rot="10800000">
            <a:off x="5287457" y="5195089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12" name="圖片 211">
            <a:extLst>
              <a:ext uri="{FF2B5EF4-FFF2-40B4-BE49-F238E27FC236}">
                <a16:creationId xmlns:a16="http://schemas.microsoft.com/office/drawing/2014/main" id="{7F0FCE03-CD24-435D-8362-00A1B56B440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785" y="299205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3" name="圖片 212">
            <a:extLst>
              <a:ext uri="{FF2B5EF4-FFF2-40B4-BE49-F238E27FC236}">
                <a16:creationId xmlns:a16="http://schemas.microsoft.com/office/drawing/2014/main" id="{8C35D096-F4A8-40A0-90AC-4F6729FBE1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785" y="3981039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4" name="圖片 213">
            <a:extLst>
              <a:ext uri="{FF2B5EF4-FFF2-40B4-BE49-F238E27FC236}">
                <a16:creationId xmlns:a16="http://schemas.microsoft.com/office/drawing/2014/main" id="{CDB592A2-F330-496F-9636-C4DA24FFF7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9785" y="4973888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5" name="矩形 214">
            <a:extLst>
              <a:ext uri="{FF2B5EF4-FFF2-40B4-BE49-F238E27FC236}">
                <a16:creationId xmlns:a16="http://schemas.microsoft.com/office/drawing/2014/main" id="{5157506A-C35D-48FF-AE60-412E8EE7753C}"/>
              </a:ext>
            </a:extLst>
          </p:cNvPr>
          <p:cNvSpPr/>
          <p:nvPr/>
        </p:nvSpPr>
        <p:spPr>
          <a:xfrm>
            <a:off x="5286166" y="5858143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216" name="矩形 215">
            <a:extLst>
              <a:ext uri="{FF2B5EF4-FFF2-40B4-BE49-F238E27FC236}">
                <a16:creationId xmlns:a16="http://schemas.microsoft.com/office/drawing/2014/main" id="{BEC9085F-9073-4DE0-A928-838689BC1264}"/>
              </a:ext>
            </a:extLst>
          </p:cNvPr>
          <p:cNvSpPr/>
          <p:nvPr/>
        </p:nvSpPr>
        <p:spPr>
          <a:xfrm>
            <a:off x="7823419" y="5849664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217" name="群組 216">
            <a:extLst>
              <a:ext uri="{FF2B5EF4-FFF2-40B4-BE49-F238E27FC236}">
                <a16:creationId xmlns:a16="http://schemas.microsoft.com/office/drawing/2014/main" id="{741FB5DC-6CBC-4C3F-8C9F-8B7BE6F7039C}"/>
              </a:ext>
            </a:extLst>
          </p:cNvPr>
          <p:cNvGrpSpPr/>
          <p:nvPr/>
        </p:nvGrpSpPr>
        <p:grpSpPr>
          <a:xfrm>
            <a:off x="7982307" y="2855381"/>
            <a:ext cx="726125" cy="726125"/>
            <a:chOff x="4412672" y="3159358"/>
            <a:chExt cx="838703" cy="838703"/>
          </a:xfrm>
        </p:grpSpPr>
        <p:pic>
          <p:nvPicPr>
            <p:cNvPr id="218" name="圖片 217">
              <a:extLst>
                <a:ext uri="{FF2B5EF4-FFF2-40B4-BE49-F238E27FC236}">
                  <a16:creationId xmlns:a16="http://schemas.microsoft.com/office/drawing/2014/main" id="{9989C363-5CB2-4330-8C83-5B878E71E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9" name="文字方塊 218">
              <a:extLst>
                <a:ext uri="{FF2B5EF4-FFF2-40B4-BE49-F238E27FC236}">
                  <a16:creationId xmlns:a16="http://schemas.microsoft.com/office/drawing/2014/main" id="{1046DD3B-66B2-441B-A754-58F6E8F29AA9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20" name="直線箭頭接點 6">
            <a:extLst>
              <a:ext uri="{FF2B5EF4-FFF2-40B4-BE49-F238E27FC236}">
                <a16:creationId xmlns:a16="http://schemas.microsoft.com/office/drawing/2014/main" id="{EB03B328-53D8-43F1-B990-F9AD5A206A7B}"/>
              </a:ext>
            </a:extLst>
          </p:cNvPr>
          <p:cNvCxnSpPr>
            <a:cxnSpLocks/>
          </p:cNvCxnSpPr>
          <p:nvPr/>
        </p:nvCxnSpPr>
        <p:spPr>
          <a:xfrm>
            <a:off x="8770691" y="321446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1" name="矩形 220">
            <a:extLst>
              <a:ext uri="{FF2B5EF4-FFF2-40B4-BE49-F238E27FC236}">
                <a16:creationId xmlns:a16="http://schemas.microsoft.com/office/drawing/2014/main" id="{4F29CAE5-204B-4421-BF18-F81480D348EE}"/>
              </a:ext>
            </a:extLst>
          </p:cNvPr>
          <p:cNvSpPr/>
          <p:nvPr/>
        </p:nvSpPr>
        <p:spPr>
          <a:xfrm>
            <a:off x="5880843" y="3018388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222" name="矩形 221">
            <a:extLst>
              <a:ext uri="{FF2B5EF4-FFF2-40B4-BE49-F238E27FC236}">
                <a16:creationId xmlns:a16="http://schemas.microsoft.com/office/drawing/2014/main" id="{5D38C08A-A0F7-45F2-86FC-E9A92CC0413F}"/>
              </a:ext>
            </a:extLst>
          </p:cNvPr>
          <p:cNvSpPr/>
          <p:nvPr/>
        </p:nvSpPr>
        <p:spPr>
          <a:xfrm>
            <a:off x="5803350" y="4007376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223" name="矩形 222">
            <a:extLst>
              <a:ext uri="{FF2B5EF4-FFF2-40B4-BE49-F238E27FC236}">
                <a16:creationId xmlns:a16="http://schemas.microsoft.com/office/drawing/2014/main" id="{280F093E-7352-4A00-8DA9-28983B9DF0E0}"/>
              </a:ext>
            </a:extLst>
          </p:cNvPr>
          <p:cNvSpPr/>
          <p:nvPr/>
        </p:nvSpPr>
        <p:spPr>
          <a:xfrm>
            <a:off x="5981731" y="5000225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224" name="群組 223">
            <a:extLst>
              <a:ext uri="{FF2B5EF4-FFF2-40B4-BE49-F238E27FC236}">
                <a16:creationId xmlns:a16="http://schemas.microsoft.com/office/drawing/2014/main" id="{970B5373-4A5E-4A42-B8DF-54B8D684123F}"/>
              </a:ext>
            </a:extLst>
          </p:cNvPr>
          <p:cNvGrpSpPr/>
          <p:nvPr/>
        </p:nvGrpSpPr>
        <p:grpSpPr>
          <a:xfrm>
            <a:off x="9121555" y="2855381"/>
            <a:ext cx="726125" cy="726125"/>
            <a:chOff x="4412672" y="3159358"/>
            <a:chExt cx="838703" cy="838703"/>
          </a:xfrm>
        </p:grpSpPr>
        <p:pic>
          <p:nvPicPr>
            <p:cNvPr id="225" name="圖片 224">
              <a:extLst>
                <a:ext uri="{FF2B5EF4-FFF2-40B4-BE49-F238E27FC236}">
                  <a16:creationId xmlns:a16="http://schemas.microsoft.com/office/drawing/2014/main" id="{FF05D54D-807C-4731-91DC-C1996E6988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26" name="文字方塊 225">
              <a:extLst>
                <a:ext uri="{FF2B5EF4-FFF2-40B4-BE49-F238E27FC236}">
                  <a16:creationId xmlns:a16="http://schemas.microsoft.com/office/drawing/2014/main" id="{124188F7-98F3-4723-8580-43C32340188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227" name="直線箭頭接點 6">
            <a:extLst>
              <a:ext uri="{FF2B5EF4-FFF2-40B4-BE49-F238E27FC236}">
                <a16:creationId xmlns:a16="http://schemas.microsoft.com/office/drawing/2014/main" id="{780080C7-FB7F-4F28-8334-49E550E4555C}"/>
              </a:ext>
            </a:extLst>
          </p:cNvPr>
          <p:cNvCxnSpPr>
            <a:cxnSpLocks/>
          </p:cNvCxnSpPr>
          <p:nvPr/>
        </p:nvCxnSpPr>
        <p:spPr>
          <a:xfrm>
            <a:off x="9908059" y="321446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28" name="群組 227">
            <a:extLst>
              <a:ext uri="{FF2B5EF4-FFF2-40B4-BE49-F238E27FC236}">
                <a16:creationId xmlns:a16="http://schemas.microsoft.com/office/drawing/2014/main" id="{66A511D9-293C-4A08-85B6-A7E3C5666545}"/>
              </a:ext>
            </a:extLst>
          </p:cNvPr>
          <p:cNvGrpSpPr/>
          <p:nvPr/>
        </p:nvGrpSpPr>
        <p:grpSpPr>
          <a:xfrm>
            <a:off x="10258923" y="2855381"/>
            <a:ext cx="726125" cy="726125"/>
            <a:chOff x="4412672" y="3159358"/>
            <a:chExt cx="838703" cy="838703"/>
          </a:xfrm>
        </p:grpSpPr>
        <p:pic>
          <p:nvPicPr>
            <p:cNvPr id="229" name="圖片 228">
              <a:extLst>
                <a:ext uri="{FF2B5EF4-FFF2-40B4-BE49-F238E27FC236}">
                  <a16:creationId xmlns:a16="http://schemas.microsoft.com/office/drawing/2014/main" id="{C72349E0-3120-4DDC-8F15-AFA82968A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0" name="文字方塊 229">
              <a:extLst>
                <a:ext uri="{FF2B5EF4-FFF2-40B4-BE49-F238E27FC236}">
                  <a16:creationId xmlns:a16="http://schemas.microsoft.com/office/drawing/2014/main" id="{8AF9D46D-646B-4491-9C05-CE41E8D599AB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31" name="群組 230">
            <a:extLst>
              <a:ext uri="{FF2B5EF4-FFF2-40B4-BE49-F238E27FC236}">
                <a16:creationId xmlns:a16="http://schemas.microsoft.com/office/drawing/2014/main" id="{0E6870B2-4233-4E05-ADB1-7726BE5D8E40}"/>
              </a:ext>
            </a:extLst>
          </p:cNvPr>
          <p:cNvGrpSpPr/>
          <p:nvPr/>
        </p:nvGrpSpPr>
        <p:grpSpPr>
          <a:xfrm>
            <a:off x="7982307" y="3844369"/>
            <a:ext cx="726125" cy="726125"/>
            <a:chOff x="4412672" y="3159358"/>
            <a:chExt cx="838703" cy="838703"/>
          </a:xfrm>
        </p:grpSpPr>
        <p:pic>
          <p:nvPicPr>
            <p:cNvPr id="232" name="圖片 231">
              <a:extLst>
                <a:ext uri="{FF2B5EF4-FFF2-40B4-BE49-F238E27FC236}">
                  <a16:creationId xmlns:a16="http://schemas.microsoft.com/office/drawing/2014/main" id="{328376C0-AA07-4E08-8897-DAF8DFF49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3" name="文字方塊 232">
              <a:extLst>
                <a:ext uri="{FF2B5EF4-FFF2-40B4-BE49-F238E27FC236}">
                  <a16:creationId xmlns:a16="http://schemas.microsoft.com/office/drawing/2014/main" id="{5D28F1E6-96F5-46E7-A0B8-DB4E5A779985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1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34" name="直線箭頭接點 6">
            <a:extLst>
              <a:ext uri="{FF2B5EF4-FFF2-40B4-BE49-F238E27FC236}">
                <a16:creationId xmlns:a16="http://schemas.microsoft.com/office/drawing/2014/main" id="{08FCCE55-10A9-48EC-8B76-CA7CEF1A3978}"/>
              </a:ext>
            </a:extLst>
          </p:cNvPr>
          <p:cNvCxnSpPr>
            <a:cxnSpLocks/>
          </p:cNvCxnSpPr>
          <p:nvPr/>
        </p:nvCxnSpPr>
        <p:spPr>
          <a:xfrm>
            <a:off x="8770691" y="4203457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5" name="群組 234">
            <a:extLst>
              <a:ext uri="{FF2B5EF4-FFF2-40B4-BE49-F238E27FC236}">
                <a16:creationId xmlns:a16="http://schemas.microsoft.com/office/drawing/2014/main" id="{F38D8C41-0312-4939-9976-C780FE8863BF}"/>
              </a:ext>
            </a:extLst>
          </p:cNvPr>
          <p:cNvGrpSpPr/>
          <p:nvPr/>
        </p:nvGrpSpPr>
        <p:grpSpPr>
          <a:xfrm>
            <a:off x="9121555" y="3844369"/>
            <a:ext cx="726125" cy="726125"/>
            <a:chOff x="4412672" y="3159358"/>
            <a:chExt cx="838703" cy="838703"/>
          </a:xfrm>
        </p:grpSpPr>
        <p:pic>
          <p:nvPicPr>
            <p:cNvPr id="236" name="圖片 235">
              <a:extLst>
                <a:ext uri="{FF2B5EF4-FFF2-40B4-BE49-F238E27FC236}">
                  <a16:creationId xmlns:a16="http://schemas.microsoft.com/office/drawing/2014/main" id="{8BF5AD97-0203-4F9A-9365-D8606D125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7" name="文字方塊 236">
              <a:extLst>
                <a:ext uri="{FF2B5EF4-FFF2-40B4-BE49-F238E27FC236}">
                  <a16:creationId xmlns:a16="http://schemas.microsoft.com/office/drawing/2014/main" id="{4BD821C6-19D9-41D1-BE57-5DBEBBC230A4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38" name="群組 237">
            <a:extLst>
              <a:ext uri="{FF2B5EF4-FFF2-40B4-BE49-F238E27FC236}">
                <a16:creationId xmlns:a16="http://schemas.microsoft.com/office/drawing/2014/main" id="{DFE5DB74-5CD7-443E-8A35-346ECEA6470D}"/>
              </a:ext>
            </a:extLst>
          </p:cNvPr>
          <p:cNvGrpSpPr/>
          <p:nvPr/>
        </p:nvGrpSpPr>
        <p:grpSpPr>
          <a:xfrm>
            <a:off x="7982307" y="4837218"/>
            <a:ext cx="726125" cy="726125"/>
            <a:chOff x="4412672" y="3159358"/>
            <a:chExt cx="838703" cy="838703"/>
          </a:xfrm>
        </p:grpSpPr>
        <p:pic>
          <p:nvPicPr>
            <p:cNvPr id="239" name="圖片 238">
              <a:extLst>
                <a:ext uri="{FF2B5EF4-FFF2-40B4-BE49-F238E27FC236}">
                  <a16:creationId xmlns:a16="http://schemas.microsoft.com/office/drawing/2014/main" id="{3C64DF5A-4E44-4DCC-A1C2-831CF981AB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40" name="文字方塊 239">
              <a:extLst>
                <a:ext uri="{FF2B5EF4-FFF2-40B4-BE49-F238E27FC236}">
                  <a16:creationId xmlns:a16="http://schemas.microsoft.com/office/drawing/2014/main" id="{57DD91C5-EFAB-431A-8744-B085BE75C047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41" name="直線箭頭接點 6">
            <a:extLst>
              <a:ext uri="{FF2B5EF4-FFF2-40B4-BE49-F238E27FC236}">
                <a16:creationId xmlns:a16="http://schemas.microsoft.com/office/drawing/2014/main" id="{20EA8281-FA4E-4671-B091-6F136B4FBFFD}"/>
              </a:ext>
            </a:extLst>
          </p:cNvPr>
          <p:cNvCxnSpPr>
            <a:cxnSpLocks/>
          </p:cNvCxnSpPr>
          <p:nvPr/>
        </p:nvCxnSpPr>
        <p:spPr>
          <a:xfrm>
            <a:off x="8770691" y="5196306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602003A8-00DB-4F9F-A3C2-8AB44507F21D}"/>
              </a:ext>
            </a:extLst>
          </p:cNvPr>
          <p:cNvGrpSpPr/>
          <p:nvPr/>
        </p:nvGrpSpPr>
        <p:grpSpPr>
          <a:xfrm>
            <a:off x="9121555" y="4837218"/>
            <a:ext cx="726125" cy="726125"/>
            <a:chOff x="4412672" y="3159358"/>
            <a:chExt cx="838703" cy="838703"/>
          </a:xfrm>
        </p:grpSpPr>
        <p:pic>
          <p:nvPicPr>
            <p:cNvPr id="243" name="圖片 242">
              <a:extLst>
                <a:ext uri="{FF2B5EF4-FFF2-40B4-BE49-F238E27FC236}">
                  <a16:creationId xmlns:a16="http://schemas.microsoft.com/office/drawing/2014/main" id="{8043B59C-A912-4052-B199-4A1D86E6F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44" name="文字方塊 243">
              <a:extLst>
                <a:ext uri="{FF2B5EF4-FFF2-40B4-BE49-F238E27FC236}">
                  <a16:creationId xmlns:a16="http://schemas.microsoft.com/office/drawing/2014/main" id="{D1684AEC-ACBD-4661-95B9-D6784F034D50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245" name="直線箭頭接點 6">
            <a:extLst>
              <a:ext uri="{FF2B5EF4-FFF2-40B4-BE49-F238E27FC236}">
                <a16:creationId xmlns:a16="http://schemas.microsoft.com/office/drawing/2014/main" id="{5456116D-5583-4B90-8339-E0A59892AE16}"/>
              </a:ext>
            </a:extLst>
          </p:cNvPr>
          <p:cNvCxnSpPr>
            <a:cxnSpLocks/>
          </p:cNvCxnSpPr>
          <p:nvPr/>
        </p:nvCxnSpPr>
        <p:spPr>
          <a:xfrm>
            <a:off x="9908059" y="5196306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46" name="群組 245">
            <a:extLst>
              <a:ext uri="{FF2B5EF4-FFF2-40B4-BE49-F238E27FC236}">
                <a16:creationId xmlns:a16="http://schemas.microsoft.com/office/drawing/2014/main" id="{F4442D51-B8C9-4885-A00D-F23405E8758A}"/>
              </a:ext>
            </a:extLst>
          </p:cNvPr>
          <p:cNvGrpSpPr/>
          <p:nvPr/>
        </p:nvGrpSpPr>
        <p:grpSpPr>
          <a:xfrm>
            <a:off x="10258923" y="4837218"/>
            <a:ext cx="726125" cy="726125"/>
            <a:chOff x="4412672" y="3159358"/>
            <a:chExt cx="838703" cy="838703"/>
          </a:xfrm>
        </p:grpSpPr>
        <p:pic>
          <p:nvPicPr>
            <p:cNvPr id="247" name="圖片 246">
              <a:extLst>
                <a:ext uri="{FF2B5EF4-FFF2-40B4-BE49-F238E27FC236}">
                  <a16:creationId xmlns:a16="http://schemas.microsoft.com/office/drawing/2014/main" id="{81A985CF-E4AA-42A8-8635-F6016A3DF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48" name="文字方塊 247">
              <a:extLst>
                <a:ext uri="{FF2B5EF4-FFF2-40B4-BE49-F238E27FC236}">
                  <a16:creationId xmlns:a16="http://schemas.microsoft.com/office/drawing/2014/main" id="{56B551C5-8FCB-4EA5-BA69-A49F35DD10C5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4350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DD0D6A-1D1C-4E6B-B7FB-555EE5B13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4443"/>
            <a:ext cx="6311102" cy="3672519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Hant">
                <a:latin typeface="+mn-lt"/>
                <a:cs typeface="+mn-ea"/>
                <a:sym typeface="+mn-lt"/>
              </a:rPr>
              <a:t>Quickly retrieve search result using the inverted</a:t>
            </a:r>
            <a:r>
              <a:rPr lang="zh-Hant" altLang="en-US">
                <a:latin typeface="+mn-lt"/>
                <a:cs typeface="+mn-ea"/>
                <a:sym typeface="+mn-lt"/>
              </a:rPr>
              <a:t> </a:t>
            </a:r>
            <a:r>
              <a:rPr lang="en-US" altLang="zh-Hant">
                <a:latin typeface="+mn-lt"/>
                <a:cs typeface="+mn-ea"/>
                <a:sym typeface="+mn-lt"/>
              </a:rPr>
              <a:t>index.</a:t>
            </a:r>
            <a:endParaRPr lang="en-TW" altLang="zh-TW">
              <a:latin typeface="+mn-lt"/>
              <a:cs typeface="+mn-ea"/>
              <a:sym typeface="+mn-lt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028F8468-C99B-405C-8D3F-D325532E615B}"/>
              </a:ext>
            </a:extLst>
          </p:cNvPr>
          <p:cNvSpPr/>
          <p:nvPr/>
        </p:nvSpPr>
        <p:spPr>
          <a:xfrm>
            <a:off x="841305" y="3053064"/>
            <a:ext cx="5952408" cy="844194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AB10363-0DBD-4142-A997-C758DFD4D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Indexing Engine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6B7C68ED-4E34-4071-A6C4-A1011ED09C32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Right Arrow 22">
            <a:extLst>
              <a:ext uri="{FF2B5EF4-FFF2-40B4-BE49-F238E27FC236}">
                <a16:creationId xmlns:a16="http://schemas.microsoft.com/office/drawing/2014/main" id="{B1743568-91AA-43AE-A286-C78F7B48BB18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390D36E-EFA1-4E71-90D9-312DBABCF3E6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8570DBD-C1ED-4562-8280-4547AC0AE75A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97C9775-7DBF-4590-9CCC-4C2F7FB0B293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File Watcher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7DF5B4A-7708-4ECB-9910-9665655805A5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Content Extractor</a:t>
            </a:r>
          </a:p>
        </p:txBody>
      </p:sp>
      <p:sp>
        <p:nvSpPr>
          <p:cNvPr id="12" name="Shape 297">
            <a:extLst>
              <a:ext uri="{FF2B5EF4-FFF2-40B4-BE49-F238E27FC236}">
                <a16:creationId xmlns:a16="http://schemas.microsoft.com/office/drawing/2014/main" id="{3410220C-548C-4D0A-B328-1D5516AB8676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" altLang="zh-TW" sz="2000" b="1">
                <a:cs typeface="+mn-ea"/>
                <a:sym typeface="+mn-lt"/>
              </a:rPr>
              <a:t>Indexer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220CA46F-411A-4D3F-8DBE-AEB073EADF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302" y="1542197"/>
            <a:ext cx="718446" cy="675925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59EFEA65-B936-48BD-9EE2-754D363F3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3549" y="1260413"/>
            <a:ext cx="1065224" cy="337754"/>
          </a:xfrm>
          <a:prstGeom prst="rect">
            <a:avLst/>
          </a:prstGeom>
        </p:spPr>
      </p:pic>
      <p:sp>
        <p:nvSpPr>
          <p:cNvPr id="132" name="矩形 131">
            <a:extLst>
              <a:ext uri="{FF2B5EF4-FFF2-40B4-BE49-F238E27FC236}">
                <a16:creationId xmlns:a16="http://schemas.microsoft.com/office/drawing/2014/main" id="{98F6A5E1-F2D9-4D7B-83DA-D8698D8CCAB8}"/>
              </a:ext>
            </a:extLst>
          </p:cNvPr>
          <p:cNvSpPr/>
          <p:nvPr/>
        </p:nvSpPr>
        <p:spPr>
          <a:xfrm rot="10800000">
            <a:off x="3411876" y="5450622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1C87A6F2-6423-41AA-8AE1-82EB19713C6E}"/>
              </a:ext>
            </a:extLst>
          </p:cNvPr>
          <p:cNvSpPr/>
          <p:nvPr/>
        </p:nvSpPr>
        <p:spPr>
          <a:xfrm rot="10800000">
            <a:off x="875915" y="5450622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34" name="圖片 133">
            <a:extLst>
              <a:ext uri="{FF2B5EF4-FFF2-40B4-BE49-F238E27FC236}">
                <a16:creationId xmlns:a16="http://schemas.microsoft.com/office/drawing/2014/main" id="{6484D2CD-2E48-4DCC-9750-EC28F213534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3247584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" name="圖片 134">
            <a:extLst>
              <a:ext uri="{FF2B5EF4-FFF2-40B4-BE49-F238E27FC236}">
                <a16:creationId xmlns:a16="http://schemas.microsoft.com/office/drawing/2014/main" id="{023B17F4-451C-4963-ADC0-D8E309277E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4236572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6" name="圖片 135">
            <a:extLst>
              <a:ext uri="{FF2B5EF4-FFF2-40B4-BE49-F238E27FC236}">
                <a16:creationId xmlns:a16="http://schemas.microsoft.com/office/drawing/2014/main" id="{84E5F0A9-7346-4BB1-B3CF-93A6C323B4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522942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7" name="矩形 136">
            <a:extLst>
              <a:ext uri="{FF2B5EF4-FFF2-40B4-BE49-F238E27FC236}">
                <a16:creationId xmlns:a16="http://schemas.microsoft.com/office/drawing/2014/main" id="{7F9FD528-7345-4194-8F0A-1A366C5A9134}"/>
              </a:ext>
            </a:extLst>
          </p:cNvPr>
          <p:cNvSpPr/>
          <p:nvPr/>
        </p:nvSpPr>
        <p:spPr>
          <a:xfrm>
            <a:off x="874624" y="6113676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F67C1978-8438-4438-8EE2-BAA73A3D58E8}"/>
              </a:ext>
            </a:extLst>
          </p:cNvPr>
          <p:cNvSpPr/>
          <p:nvPr/>
        </p:nvSpPr>
        <p:spPr>
          <a:xfrm>
            <a:off x="3411877" y="6105197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139" name="群組 138">
            <a:extLst>
              <a:ext uri="{FF2B5EF4-FFF2-40B4-BE49-F238E27FC236}">
                <a16:creationId xmlns:a16="http://schemas.microsoft.com/office/drawing/2014/main" id="{92CB0A00-120F-42D3-9C46-790D0EE99A15}"/>
              </a:ext>
            </a:extLst>
          </p:cNvPr>
          <p:cNvGrpSpPr/>
          <p:nvPr/>
        </p:nvGrpSpPr>
        <p:grpSpPr>
          <a:xfrm>
            <a:off x="3570765" y="3110914"/>
            <a:ext cx="726125" cy="726125"/>
            <a:chOff x="4412672" y="3159358"/>
            <a:chExt cx="838703" cy="838703"/>
          </a:xfrm>
        </p:grpSpPr>
        <p:pic>
          <p:nvPicPr>
            <p:cNvPr id="140" name="圖片 139">
              <a:extLst>
                <a:ext uri="{FF2B5EF4-FFF2-40B4-BE49-F238E27FC236}">
                  <a16:creationId xmlns:a16="http://schemas.microsoft.com/office/drawing/2014/main" id="{1D798F3B-2566-4B7D-B0B2-D8851672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41" name="文字方塊 140">
              <a:extLst>
                <a:ext uri="{FF2B5EF4-FFF2-40B4-BE49-F238E27FC236}">
                  <a16:creationId xmlns:a16="http://schemas.microsoft.com/office/drawing/2014/main" id="{6CC68F9B-B1A8-4585-8FAC-AFBC58D70D1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81" name="直線箭頭接點 6">
            <a:extLst>
              <a:ext uri="{FF2B5EF4-FFF2-40B4-BE49-F238E27FC236}">
                <a16:creationId xmlns:a16="http://schemas.microsoft.com/office/drawing/2014/main" id="{007454CD-EAF6-4EFC-9863-67F9D7E51B05}"/>
              </a:ext>
            </a:extLst>
          </p:cNvPr>
          <p:cNvCxnSpPr>
            <a:cxnSpLocks/>
          </p:cNvCxnSpPr>
          <p:nvPr/>
        </p:nvCxnSpPr>
        <p:spPr>
          <a:xfrm>
            <a:off x="4359149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6" name="矩形 185">
            <a:extLst>
              <a:ext uri="{FF2B5EF4-FFF2-40B4-BE49-F238E27FC236}">
                <a16:creationId xmlns:a16="http://schemas.microsoft.com/office/drawing/2014/main" id="{497BA648-F32F-49A2-B6FA-F2828BBCFF3B}"/>
              </a:ext>
            </a:extLst>
          </p:cNvPr>
          <p:cNvSpPr/>
          <p:nvPr/>
        </p:nvSpPr>
        <p:spPr>
          <a:xfrm>
            <a:off x="1469301" y="3273921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187" name="矩形 186">
            <a:extLst>
              <a:ext uri="{FF2B5EF4-FFF2-40B4-BE49-F238E27FC236}">
                <a16:creationId xmlns:a16="http://schemas.microsoft.com/office/drawing/2014/main" id="{F5CFDBAC-24E3-4481-85A2-56F847DDF9DF}"/>
              </a:ext>
            </a:extLst>
          </p:cNvPr>
          <p:cNvSpPr/>
          <p:nvPr/>
        </p:nvSpPr>
        <p:spPr>
          <a:xfrm>
            <a:off x="1391808" y="4262909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188" name="矩形 187">
            <a:extLst>
              <a:ext uri="{FF2B5EF4-FFF2-40B4-BE49-F238E27FC236}">
                <a16:creationId xmlns:a16="http://schemas.microsoft.com/office/drawing/2014/main" id="{F400CD1B-2E75-406A-9ED1-41A76D3F713B}"/>
              </a:ext>
            </a:extLst>
          </p:cNvPr>
          <p:cNvSpPr/>
          <p:nvPr/>
        </p:nvSpPr>
        <p:spPr>
          <a:xfrm>
            <a:off x="1570189" y="5255758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E21B2EDC-6F27-4BD5-AEB0-D3602764A07B}"/>
              </a:ext>
            </a:extLst>
          </p:cNvPr>
          <p:cNvGrpSpPr/>
          <p:nvPr/>
        </p:nvGrpSpPr>
        <p:grpSpPr>
          <a:xfrm>
            <a:off x="4710013" y="3110914"/>
            <a:ext cx="726125" cy="726125"/>
            <a:chOff x="4412672" y="3159358"/>
            <a:chExt cx="838703" cy="838703"/>
          </a:xfrm>
        </p:grpSpPr>
        <p:pic>
          <p:nvPicPr>
            <p:cNvPr id="190" name="圖片 189">
              <a:extLst>
                <a:ext uri="{FF2B5EF4-FFF2-40B4-BE49-F238E27FC236}">
                  <a16:creationId xmlns:a16="http://schemas.microsoft.com/office/drawing/2014/main" id="{384DDFB0-E21F-45DE-8FA6-5259D9B2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1" name="文字方塊 190">
              <a:extLst>
                <a:ext uri="{FF2B5EF4-FFF2-40B4-BE49-F238E27FC236}">
                  <a16:creationId xmlns:a16="http://schemas.microsoft.com/office/drawing/2014/main" id="{770DE520-FB89-46E3-84A0-6062971E0265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196" name="直線箭頭接點 6">
            <a:extLst>
              <a:ext uri="{FF2B5EF4-FFF2-40B4-BE49-F238E27FC236}">
                <a16:creationId xmlns:a16="http://schemas.microsoft.com/office/drawing/2014/main" id="{1C12D029-F083-45FC-B08C-B2029E3FDE3A}"/>
              </a:ext>
            </a:extLst>
          </p:cNvPr>
          <p:cNvCxnSpPr>
            <a:cxnSpLocks/>
          </p:cNvCxnSpPr>
          <p:nvPr/>
        </p:nvCxnSpPr>
        <p:spPr>
          <a:xfrm>
            <a:off x="5496517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7" name="群組 196">
            <a:extLst>
              <a:ext uri="{FF2B5EF4-FFF2-40B4-BE49-F238E27FC236}">
                <a16:creationId xmlns:a16="http://schemas.microsoft.com/office/drawing/2014/main" id="{F5799B62-DF23-4031-8EF9-080F6B57D1D0}"/>
              </a:ext>
            </a:extLst>
          </p:cNvPr>
          <p:cNvGrpSpPr/>
          <p:nvPr/>
        </p:nvGrpSpPr>
        <p:grpSpPr>
          <a:xfrm>
            <a:off x="5847381" y="3110914"/>
            <a:ext cx="726125" cy="726125"/>
            <a:chOff x="4412672" y="3159358"/>
            <a:chExt cx="838703" cy="838703"/>
          </a:xfrm>
        </p:grpSpPr>
        <p:pic>
          <p:nvPicPr>
            <p:cNvPr id="198" name="圖片 197">
              <a:extLst>
                <a:ext uri="{FF2B5EF4-FFF2-40B4-BE49-F238E27FC236}">
                  <a16:creationId xmlns:a16="http://schemas.microsoft.com/office/drawing/2014/main" id="{EEA09CF8-F0B2-4CC5-8BC2-EA74C392A5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DEC49493-8573-484B-953A-CD0B09A6A60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1D22EA78-4710-45B8-B14A-D5FBA6BCE7AC}"/>
              </a:ext>
            </a:extLst>
          </p:cNvPr>
          <p:cNvGrpSpPr/>
          <p:nvPr/>
        </p:nvGrpSpPr>
        <p:grpSpPr>
          <a:xfrm>
            <a:off x="3570765" y="4099902"/>
            <a:ext cx="726125" cy="726125"/>
            <a:chOff x="4412672" y="3159358"/>
            <a:chExt cx="838703" cy="838703"/>
          </a:xfrm>
        </p:grpSpPr>
        <p:pic>
          <p:nvPicPr>
            <p:cNvPr id="201" name="圖片 200">
              <a:extLst>
                <a:ext uri="{FF2B5EF4-FFF2-40B4-BE49-F238E27FC236}">
                  <a16:creationId xmlns:a16="http://schemas.microsoft.com/office/drawing/2014/main" id="{58DBFE19-E0BD-450D-B0C4-90FBD812B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02" name="文字方塊 201">
              <a:extLst>
                <a:ext uri="{FF2B5EF4-FFF2-40B4-BE49-F238E27FC236}">
                  <a16:creationId xmlns:a16="http://schemas.microsoft.com/office/drawing/2014/main" id="{8440D658-8BE3-454C-8D82-1E9BAD59F2FF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1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03" name="直線箭頭接點 6">
            <a:extLst>
              <a:ext uri="{FF2B5EF4-FFF2-40B4-BE49-F238E27FC236}">
                <a16:creationId xmlns:a16="http://schemas.microsoft.com/office/drawing/2014/main" id="{6645524B-C090-4FE3-A226-31389214517A}"/>
              </a:ext>
            </a:extLst>
          </p:cNvPr>
          <p:cNvCxnSpPr>
            <a:cxnSpLocks/>
          </p:cNvCxnSpPr>
          <p:nvPr/>
        </p:nvCxnSpPr>
        <p:spPr>
          <a:xfrm>
            <a:off x="4359149" y="4458990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4" name="群組 203">
            <a:extLst>
              <a:ext uri="{FF2B5EF4-FFF2-40B4-BE49-F238E27FC236}">
                <a16:creationId xmlns:a16="http://schemas.microsoft.com/office/drawing/2014/main" id="{43536F0B-142F-4D67-B53B-69F67BF1866A}"/>
              </a:ext>
            </a:extLst>
          </p:cNvPr>
          <p:cNvGrpSpPr/>
          <p:nvPr/>
        </p:nvGrpSpPr>
        <p:grpSpPr>
          <a:xfrm>
            <a:off x="4710013" y="4099902"/>
            <a:ext cx="726125" cy="726125"/>
            <a:chOff x="4412672" y="3159358"/>
            <a:chExt cx="838703" cy="838703"/>
          </a:xfrm>
        </p:grpSpPr>
        <p:pic>
          <p:nvPicPr>
            <p:cNvPr id="205" name="圖片 204">
              <a:extLst>
                <a:ext uri="{FF2B5EF4-FFF2-40B4-BE49-F238E27FC236}">
                  <a16:creationId xmlns:a16="http://schemas.microsoft.com/office/drawing/2014/main" id="{33A81926-1635-4143-A5D9-0281E690EC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06" name="文字方塊 205">
              <a:extLst>
                <a:ext uri="{FF2B5EF4-FFF2-40B4-BE49-F238E27FC236}">
                  <a16:creationId xmlns:a16="http://schemas.microsoft.com/office/drawing/2014/main" id="{580A4110-67EE-407B-87F8-C41F130E8F5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11" name="群組 210">
            <a:extLst>
              <a:ext uri="{FF2B5EF4-FFF2-40B4-BE49-F238E27FC236}">
                <a16:creationId xmlns:a16="http://schemas.microsoft.com/office/drawing/2014/main" id="{1922E77A-1E30-4178-860E-AA841BFEEB02}"/>
              </a:ext>
            </a:extLst>
          </p:cNvPr>
          <p:cNvGrpSpPr/>
          <p:nvPr/>
        </p:nvGrpSpPr>
        <p:grpSpPr>
          <a:xfrm>
            <a:off x="3570765" y="5092751"/>
            <a:ext cx="726125" cy="726125"/>
            <a:chOff x="4412672" y="3159358"/>
            <a:chExt cx="838703" cy="838703"/>
          </a:xfrm>
        </p:grpSpPr>
        <p:pic>
          <p:nvPicPr>
            <p:cNvPr id="212" name="圖片 211">
              <a:extLst>
                <a:ext uri="{FF2B5EF4-FFF2-40B4-BE49-F238E27FC236}">
                  <a16:creationId xmlns:a16="http://schemas.microsoft.com/office/drawing/2014/main" id="{F01FBF7A-3E8E-40FF-AD7C-8007C0EB7C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3" name="文字方塊 212">
              <a:extLst>
                <a:ext uri="{FF2B5EF4-FFF2-40B4-BE49-F238E27FC236}">
                  <a16:creationId xmlns:a16="http://schemas.microsoft.com/office/drawing/2014/main" id="{DD50214A-F151-4203-86FE-A1A40DC82562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214" name="直線箭頭接點 6">
            <a:extLst>
              <a:ext uri="{FF2B5EF4-FFF2-40B4-BE49-F238E27FC236}">
                <a16:creationId xmlns:a16="http://schemas.microsoft.com/office/drawing/2014/main" id="{CD6F6234-B35F-41D7-B9D3-2F6B8987D97D}"/>
              </a:ext>
            </a:extLst>
          </p:cNvPr>
          <p:cNvCxnSpPr>
            <a:cxnSpLocks/>
          </p:cNvCxnSpPr>
          <p:nvPr/>
        </p:nvCxnSpPr>
        <p:spPr>
          <a:xfrm>
            <a:off x="4359149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5" name="群組 214">
            <a:extLst>
              <a:ext uri="{FF2B5EF4-FFF2-40B4-BE49-F238E27FC236}">
                <a16:creationId xmlns:a16="http://schemas.microsoft.com/office/drawing/2014/main" id="{C052C51A-635D-4CFB-A6B5-C7A89F0E41B8}"/>
              </a:ext>
            </a:extLst>
          </p:cNvPr>
          <p:cNvGrpSpPr/>
          <p:nvPr/>
        </p:nvGrpSpPr>
        <p:grpSpPr>
          <a:xfrm>
            <a:off x="4710013" y="5092751"/>
            <a:ext cx="726125" cy="726125"/>
            <a:chOff x="4412672" y="3159358"/>
            <a:chExt cx="838703" cy="838703"/>
          </a:xfrm>
        </p:grpSpPr>
        <p:pic>
          <p:nvPicPr>
            <p:cNvPr id="216" name="圖片 215">
              <a:extLst>
                <a:ext uri="{FF2B5EF4-FFF2-40B4-BE49-F238E27FC236}">
                  <a16:creationId xmlns:a16="http://schemas.microsoft.com/office/drawing/2014/main" id="{042D40ED-1012-46CD-8112-B0DBA2FA6B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7" name="文字方塊 216">
              <a:extLst>
                <a:ext uri="{FF2B5EF4-FFF2-40B4-BE49-F238E27FC236}">
                  <a16:creationId xmlns:a16="http://schemas.microsoft.com/office/drawing/2014/main" id="{A67E5780-DF1F-444A-9EF7-5FFF93E0AA7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218" name="直線箭頭接點 6">
            <a:extLst>
              <a:ext uri="{FF2B5EF4-FFF2-40B4-BE49-F238E27FC236}">
                <a16:creationId xmlns:a16="http://schemas.microsoft.com/office/drawing/2014/main" id="{C027349D-18D9-40F7-BCEB-438849277A38}"/>
              </a:ext>
            </a:extLst>
          </p:cNvPr>
          <p:cNvCxnSpPr>
            <a:cxnSpLocks/>
          </p:cNvCxnSpPr>
          <p:nvPr/>
        </p:nvCxnSpPr>
        <p:spPr>
          <a:xfrm>
            <a:off x="5496517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44ADCCA0-8EF4-44EB-B3F6-D1DF28FE7708}"/>
              </a:ext>
            </a:extLst>
          </p:cNvPr>
          <p:cNvGrpSpPr/>
          <p:nvPr/>
        </p:nvGrpSpPr>
        <p:grpSpPr>
          <a:xfrm>
            <a:off x="5847381" y="5092751"/>
            <a:ext cx="726125" cy="726125"/>
            <a:chOff x="4412672" y="3159358"/>
            <a:chExt cx="838703" cy="838703"/>
          </a:xfrm>
        </p:grpSpPr>
        <p:pic>
          <p:nvPicPr>
            <p:cNvPr id="220" name="圖片 219">
              <a:extLst>
                <a:ext uri="{FF2B5EF4-FFF2-40B4-BE49-F238E27FC236}">
                  <a16:creationId xmlns:a16="http://schemas.microsoft.com/office/drawing/2014/main" id="{71AC9D51-E9EE-49A1-95D7-8CCAF91AC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21" name="文字方塊 220">
              <a:extLst>
                <a:ext uri="{FF2B5EF4-FFF2-40B4-BE49-F238E27FC236}">
                  <a16:creationId xmlns:a16="http://schemas.microsoft.com/office/drawing/2014/main" id="{A90E34FD-B4CE-4557-917A-9EB84A4FA14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224" name="矩形 223">
            <a:extLst>
              <a:ext uri="{FF2B5EF4-FFF2-40B4-BE49-F238E27FC236}">
                <a16:creationId xmlns:a16="http://schemas.microsoft.com/office/drawing/2014/main" id="{74DA846D-D37A-4161-8A8C-5C6ADFB9F9D3}"/>
              </a:ext>
            </a:extLst>
          </p:cNvPr>
          <p:cNvSpPr/>
          <p:nvPr/>
        </p:nvSpPr>
        <p:spPr>
          <a:xfrm>
            <a:off x="7211561" y="2505153"/>
            <a:ext cx="4397847" cy="40811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cs typeface="+mn-ea"/>
              <a:sym typeface="+mn-lt"/>
            </a:endParaRPr>
          </a:p>
        </p:txBody>
      </p:sp>
      <p:sp>
        <p:nvSpPr>
          <p:cNvPr id="234" name="圓角矩形 67">
            <a:extLst>
              <a:ext uri="{FF2B5EF4-FFF2-40B4-BE49-F238E27FC236}">
                <a16:creationId xmlns:a16="http://schemas.microsoft.com/office/drawing/2014/main" id="{50DC51FA-36EB-40B3-AD24-2A4EF4C8DB78}"/>
              </a:ext>
            </a:extLst>
          </p:cNvPr>
          <p:cNvSpPr/>
          <p:nvPr/>
        </p:nvSpPr>
        <p:spPr>
          <a:xfrm>
            <a:off x="7628698" y="3272402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quick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35" name="圖片 234">
            <a:extLst>
              <a:ext uri="{FF2B5EF4-FFF2-40B4-BE49-F238E27FC236}">
                <a16:creationId xmlns:a16="http://schemas.microsoft.com/office/drawing/2014/main" id="{E9569B75-D2D4-4CD9-9D2B-529379A0FA4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385" y="3230777"/>
            <a:ext cx="527194" cy="527194"/>
          </a:xfrm>
          <a:prstGeom prst="rect">
            <a:avLst/>
          </a:prstGeom>
        </p:spPr>
      </p:pic>
      <p:pic>
        <p:nvPicPr>
          <p:cNvPr id="245" name="Picture 2">
            <a:extLst>
              <a:ext uri="{FF2B5EF4-FFF2-40B4-BE49-F238E27FC236}">
                <a16:creationId xmlns:a16="http://schemas.microsoft.com/office/drawing/2014/main" id="{08BD6232-0349-4992-A4C9-A33A153EF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18" y="2565792"/>
            <a:ext cx="568637" cy="5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" name="Graphic 155">
            <a:extLst>
              <a:ext uri="{FF2B5EF4-FFF2-40B4-BE49-F238E27FC236}">
                <a16:creationId xmlns:a16="http://schemas.microsoft.com/office/drawing/2014/main" id="{D88637F8-1B7D-4ED9-A558-B5D3AF7C9D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903543" y="2825669"/>
            <a:ext cx="1077876" cy="269469"/>
          </a:xfrm>
          <a:prstGeom prst="rect">
            <a:avLst/>
          </a:prstGeom>
        </p:spPr>
      </p:pic>
      <p:pic>
        <p:nvPicPr>
          <p:cNvPr id="247" name="Graphic 156">
            <a:extLst>
              <a:ext uri="{FF2B5EF4-FFF2-40B4-BE49-F238E27FC236}">
                <a16:creationId xmlns:a16="http://schemas.microsoft.com/office/drawing/2014/main" id="{C2541837-2E52-486E-B30D-A0451799B6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570852" y="2767688"/>
            <a:ext cx="1271228" cy="325198"/>
          </a:xfrm>
          <a:prstGeom prst="rect">
            <a:avLst/>
          </a:prstGeom>
        </p:spPr>
      </p:pic>
      <p:grpSp>
        <p:nvGrpSpPr>
          <p:cNvPr id="248" name="群組 247">
            <a:extLst>
              <a:ext uri="{FF2B5EF4-FFF2-40B4-BE49-F238E27FC236}">
                <a16:creationId xmlns:a16="http://schemas.microsoft.com/office/drawing/2014/main" id="{74B04E56-4904-48CE-BB05-F44D7ABFB807}"/>
              </a:ext>
            </a:extLst>
          </p:cNvPr>
          <p:cNvGrpSpPr/>
          <p:nvPr/>
        </p:nvGrpSpPr>
        <p:grpSpPr>
          <a:xfrm>
            <a:off x="7571729" y="3817827"/>
            <a:ext cx="726125" cy="726125"/>
            <a:chOff x="4412672" y="3159358"/>
            <a:chExt cx="838703" cy="838703"/>
          </a:xfrm>
        </p:grpSpPr>
        <p:pic>
          <p:nvPicPr>
            <p:cNvPr id="249" name="圖片 248">
              <a:extLst>
                <a:ext uri="{FF2B5EF4-FFF2-40B4-BE49-F238E27FC236}">
                  <a16:creationId xmlns:a16="http://schemas.microsoft.com/office/drawing/2014/main" id="{E5C0EF62-4362-46C6-9614-77D5C9657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50" name="文字方塊 249">
              <a:extLst>
                <a:ext uri="{FF2B5EF4-FFF2-40B4-BE49-F238E27FC236}">
                  <a16:creationId xmlns:a16="http://schemas.microsoft.com/office/drawing/2014/main" id="{7CC14B94-74BC-4ACC-BDCD-A6FF962F1C6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grpSp>
        <p:nvGrpSpPr>
          <p:cNvPr id="251" name="群組 250">
            <a:extLst>
              <a:ext uri="{FF2B5EF4-FFF2-40B4-BE49-F238E27FC236}">
                <a16:creationId xmlns:a16="http://schemas.microsoft.com/office/drawing/2014/main" id="{767F5519-75DB-4537-BAFF-201B7AE7813B}"/>
              </a:ext>
            </a:extLst>
          </p:cNvPr>
          <p:cNvGrpSpPr/>
          <p:nvPr/>
        </p:nvGrpSpPr>
        <p:grpSpPr>
          <a:xfrm>
            <a:off x="7571729" y="4732532"/>
            <a:ext cx="726125" cy="726125"/>
            <a:chOff x="4412672" y="3159358"/>
            <a:chExt cx="838703" cy="838703"/>
          </a:xfrm>
        </p:grpSpPr>
        <p:pic>
          <p:nvPicPr>
            <p:cNvPr id="252" name="圖片 251">
              <a:extLst>
                <a:ext uri="{FF2B5EF4-FFF2-40B4-BE49-F238E27FC236}">
                  <a16:creationId xmlns:a16="http://schemas.microsoft.com/office/drawing/2014/main" id="{19F4FF63-91D9-4F02-96FB-93909DB20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53" name="文字方塊 252">
              <a:extLst>
                <a:ext uri="{FF2B5EF4-FFF2-40B4-BE49-F238E27FC236}">
                  <a16:creationId xmlns:a16="http://schemas.microsoft.com/office/drawing/2014/main" id="{82F601EF-2C4B-463B-992C-2662CF5D937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254" name="群組 253">
            <a:extLst>
              <a:ext uri="{FF2B5EF4-FFF2-40B4-BE49-F238E27FC236}">
                <a16:creationId xmlns:a16="http://schemas.microsoft.com/office/drawing/2014/main" id="{2CC91DC9-DA23-4998-9A72-38A43A367137}"/>
              </a:ext>
            </a:extLst>
          </p:cNvPr>
          <p:cNvGrpSpPr/>
          <p:nvPr/>
        </p:nvGrpSpPr>
        <p:grpSpPr>
          <a:xfrm>
            <a:off x="7571729" y="5647237"/>
            <a:ext cx="726125" cy="726125"/>
            <a:chOff x="4412672" y="3159358"/>
            <a:chExt cx="838703" cy="838703"/>
          </a:xfrm>
        </p:grpSpPr>
        <p:pic>
          <p:nvPicPr>
            <p:cNvPr id="255" name="圖片 254">
              <a:extLst>
                <a:ext uri="{FF2B5EF4-FFF2-40B4-BE49-F238E27FC236}">
                  <a16:creationId xmlns:a16="http://schemas.microsoft.com/office/drawing/2014/main" id="{F4C2FE22-98A9-420F-A05D-AA9F3BFC1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56" name="文字方塊 255">
              <a:extLst>
                <a:ext uri="{FF2B5EF4-FFF2-40B4-BE49-F238E27FC236}">
                  <a16:creationId xmlns:a16="http://schemas.microsoft.com/office/drawing/2014/main" id="{F4FCE2A2-D5A6-431C-9573-B92A78DC8C3F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774B5E93-8208-4FB1-A625-00D290F6C6EC}"/>
              </a:ext>
            </a:extLst>
          </p:cNvPr>
          <p:cNvGrpSpPr/>
          <p:nvPr/>
        </p:nvGrpSpPr>
        <p:grpSpPr>
          <a:xfrm>
            <a:off x="8387741" y="3952445"/>
            <a:ext cx="2252007" cy="469946"/>
            <a:chOff x="8387741" y="3976840"/>
            <a:chExt cx="2252007" cy="469946"/>
          </a:xfrm>
        </p:grpSpPr>
        <p:sp>
          <p:nvSpPr>
            <p:cNvPr id="257" name="矩形 256">
              <a:extLst>
                <a:ext uri="{FF2B5EF4-FFF2-40B4-BE49-F238E27FC236}">
                  <a16:creationId xmlns:a16="http://schemas.microsoft.com/office/drawing/2014/main" id="{06BEBCE3-0273-426A-B32F-942BD265A490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58" name="矩形 257">
              <a:extLst>
                <a:ext uri="{FF2B5EF4-FFF2-40B4-BE49-F238E27FC236}">
                  <a16:creationId xmlns:a16="http://schemas.microsoft.com/office/drawing/2014/main" id="{59FB37B8-D7FB-44C8-855B-1F061B07B317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2" name="矩形 261">
              <a:extLst>
                <a:ext uri="{FF2B5EF4-FFF2-40B4-BE49-F238E27FC236}">
                  <a16:creationId xmlns:a16="http://schemas.microsoft.com/office/drawing/2014/main" id="{55324DFA-F465-46BA-BE97-B7A330AB66C7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63" name="群組 262">
            <a:extLst>
              <a:ext uri="{FF2B5EF4-FFF2-40B4-BE49-F238E27FC236}">
                <a16:creationId xmlns:a16="http://schemas.microsoft.com/office/drawing/2014/main" id="{87934CAA-4A21-48C1-8818-84BEAAFD5AA1}"/>
              </a:ext>
            </a:extLst>
          </p:cNvPr>
          <p:cNvGrpSpPr/>
          <p:nvPr/>
        </p:nvGrpSpPr>
        <p:grpSpPr>
          <a:xfrm>
            <a:off x="8387741" y="4857778"/>
            <a:ext cx="2252007" cy="469946"/>
            <a:chOff x="8387741" y="3976840"/>
            <a:chExt cx="2252007" cy="469946"/>
          </a:xfrm>
        </p:grpSpPr>
        <p:sp>
          <p:nvSpPr>
            <p:cNvPr id="264" name="矩形 263">
              <a:extLst>
                <a:ext uri="{FF2B5EF4-FFF2-40B4-BE49-F238E27FC236}">
                  <a16:creationId xmlns:a16="http://schemas.microsoft.com/office/drawing/2014/main" id="{218764D8-E621-4C06-A4F8-702C1A0C7BF0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5" name="矩形 264">
              <a:extLst>
                <a:ext uri="{FF2B5EF4-FFF2-40B4-BE49-F238E27FC236}">
                  <a16:creationId xmlns:a16="http://schemas.microsoft.com/office/drawing/2014/main" id="{92E58F73-7A9E-4CDC-B5E8-5BB88414DD34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6" name="矩形 265">
              <a:extLst>
                <a:ext uri="{FF2B5EF4-FFF2-40B4-BE49-F238E27FC236}">
                  <a16:creationId xmlns:a16="http://schemas.microsoft.com/office/drawing/2014/main" id="{EEA62A0C-8B11-4650-94FD-8374D09DF68F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67" name="群組 266">
            <a:extLst>
              <a:ext uri="{FF2B5EF4-FFF2-40B4-BE49-F238E27FC236}">
                <a16:creationId xmlns:a16="http://schemas.microsoft.com/office/drawing/2014/main" id="{C38ED4BF-21CC-4784-89E5-0F80F97BEBDF}"/>
              </a:ext>
            </a:extLst>
          </p:cNvPr>
          <p:cNvGrpSpPr/>
          <p:nvPr/>
        </p:nvGrpSpPr>
        <p:grpSpPr>
          <a:xfrm>
            <a:off x="8387741" y="5791169"/>
            <a:ext cx="2252007" cy="469946"/>
            <a:chOff x="8387741" y="3976840"/>
            <a:chExt cx="2252007" cy="469946"/>
          </a:xfrm>
        </p:grpSpPr>
        <p:sp>
          <p:nvSpPr>
            <p:cNvPr id="268" name="矩形 267">
              <a:extLst>
                <a:ext uri="{FF2B5EF4-FFF2-40B4-BE49-F238E27FC236}">
                  <a16:creationId xmlns:a16="http://schemas.microsoft.com/office/drawing/2014/main" id="{E95029EA-CA67-4B40-ABAF-1451FA93E166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69" name="矩形 268">
              <a:extLst>
                <a:ext uri="{FF2B5EF4-FFF2-40B4-BE49-F238E27FC236}">
                  <a16:creationId xmlns:a16="http://schemas.microsoft.com/office/drawing/2014/main" id="{4D8C4926-7307-478C-B57F-59B47CA930D9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70" name="矩形 269">
              <a:extLst>
                <a:ext uri="{FF2B5EF4-FFF2-40B4-BE49-F238E27FC236}">
                  <a16:creationId xmlns:a16="http://schemas.microsoft.com/office/drawing/2014/main" id="{545A8D39-4AA5-4D54-8922-D563F46BF458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19306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DD2BC5-8A72-4137-B188-A88618085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615E4F6-FD8E-43F6-92EA-E0CF10A5B0CE}"/>
              </a:ext>
            </a:extLst>
          </p:cNvPr>
          <p:cNvSpPr/>
          <p:nvPr/>
        </p:nvSpPr>
        <p:spPr>
          <a:xfrm>
            <a:off x="4460231" y="1824123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Interprets a query.</a:t>
            </a:r>
            <a:endParaRPr lang="zh-TW" altLang="en-US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EC76BCA-69DF-4B70-893C-C1A482766857}"/>
              </a:ext>
            </a:extLst>
          </p:cNvPr>
          <p:cNvSpPr/>
          <p:nvPr/>
        </p:nvSpPr>
        <p:spPr>
          <a:xfrm>
            <a:off x="1466325" y="1824122"/>
            <a:ext cx="1842586" cy="209178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2200" b="1">
                <a:solidFill>
                  <a:schemeClr val="bg1"/>
                </a:solidFill>
                <a:cs typeface="+mn-ea"/>
                <a:sym typeface="+mn-lt"/>
              </a:rPr>
              <a:t>Query Parser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1CB75B9-F1E3-49D1-9AB6-219DDE7F2C0E}"/>
              </a:ext>
            </a:extLst>
          </p:cNvPr>
          <p:cNvSpPr/>
          <p:nvPr/>
        </p:nvSpPr>
        <p:spPr>
          <a:xfrm>
            <a:off x="3308911" y="1824123"/>
            <a:ext cx="1151320" cy="1009152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E6734A3-6A5E-40A0-AE4C-567791139A81}"/>
              </a:ext>
            </a:extLst>
          </p:cNvPr>
          <p:cNvSpPr/>
          <p:nvPr/>
        </p:nvSpPr>
        <p:spPr>
          <a:xfrm>
            <a:off x="3308911" y="2906756"/>
            <a:ext cx="1151320" cy="1009152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C6298A92-B6DF-4675-B71D-54056ABA8F5D}"/>
              </a:ext>
            </a:extLst>
          </p:cNvPr>
          <p:cNvSpPr/>
          <p:nvPr/>
        </p:nvSpPr>
        <p:spPr>
          <a:xfrm>
            <a:off x="1848495" y="1978160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1EB5E3-99F2-4FBA-8C80-8D50070B9548}"/>
              </a:ext>
            </a:extLst>
          </p:cNvPr>
          <p:cNvSpPr/>
          <p:nvPr/>
        </p:nvSpPr>
        <p:spPr>
          <a:xfrm>
            <a:off x="4460231" y="2910577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accent6">
                  <a:lumMod val="60000"/>
                  <a:lumOff val="40000"/>
                </a:schemeClr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Transform the query into tokens.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323D870-45F5-44AA-AA0E-86AE7BBB726B}"/>
              </a:ext>
            </a:extLst>
          </p:cNvPr>
          <p:cNvSpPr/>
          <p:nvPr/>
        </p:nvSpPr>
        <p:spPr>
          <a:xfrm>
            <a:off x="4460231" y="4389503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CCCCFF"/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lvl="0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Find the relevant documents.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C19A5FEF-9ABB-4D87-9A1C-BE8EA9B966C9}"/>
              </a:ext>
            </a:extLst>
          </p:cNvPr>
          <p:cNvSpPr/>
          <p:nvPr/>
        </p:nvSpPr>
        <p:spPr>
          <a:xfrm>
            <a:off x="1466325" y="4389502"/>
            <a:ext cx="1842586" cy="209178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2200" b="1">
                <a:solidFill>
                  <a:schemeClr val="bg1"/>
                </a:solidFill>
                <a:cs typeface="+mn-ea"/>
                <a:sym typeface="+mn-lt"/>
              </a:rPr>
              <a:t>Search</a:t>
            </a:r>
            <a:r>
              <a:rPr lang="zh-Hant" altLang="en-US" sz="2200" b="1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" altLang="zh-TW" sz="2200" b="1">
                <a:solidFill>
                  <a:schemeClr val="bg1"/>
                </a:solidFill>
                <a:cs typeface="+mn-ea"/>
                <a:sym typeface="+mn-lt"/>
              </a:rPr>
              <a:t>Module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6ABC487-0CEB-4DD2-9071-7AEE6FE10128}"/>
              </a:ext>
            </a:extLst>
          </p:cNvPr>
          <p:cNvSpPr/>
          <p:nvPr/>
        </p:nvSpPr>
        <p:spPr>
          <a:xfrm>
            <a:off x="3308911" y="4389503"/>
            <a:ext cx="1151320" cy="1009152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1F8490F-C728-416E-A897-486A5042408A}"/>
              </a:ext>
            </a:extLst>
          </p:cNvPr>
          <p:cNvSpPr/>
          <p:nvPr/>
        </p:nvSpPr>
        <p:spPr>
          <a:xfrm>
            <a:off x="3308911" y="5472136"/>
            <a:ext cx="1151320" cy="1009152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3319F8BD-4019-47CD-BCD4-C954CB2D4233}"/>
              </a:ext>
            </a:extLst>
          </p:cNvPr>
          <p:cNvSpPr/>
          <p:nvPr/>
        </p:nvSpPr>
        <p:spPr>
          <a:xfrm>
            <a:off x="1848495" y="4543540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C0AD1C8A-4881-45F8-BA36-F0FE5218DF15}"/>
              </a:ext>
            </a:extLst>
          </p:cNvPr>
          <p:cNvSpPr/>
          <p:nvPr/>
        </p:nvSpPr>
        <p:spPr>
          <a:xfrm>
            <a:off x="4460231" y="5475957"/>
            <a:ext cx="6917982" cy="1009152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0">
                <a:srgbClr val="CCCCFF"/>
              </a:gs>
            </a:gsLst>
            <a:lin ang="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>
              <a:lnSpc>
                <a:spcPct val="150000"/>
              </a:lnSpc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solidFill>
                  <a:schemeClr val="tx1"/>
                </a:solidFill>
                <a:cs typeface="+mn-ea"/>
                <a:sym typeface="+mn-lt"/>
              </a:rPr>
              <a:t>Rank the search results using TF-IDF.</a:t>
            </a:r>
          </a:p>
        </p:txBody>
      </p:sp>
      <p:sp>
        <p:nvSpPr>
          <p:cNvPr id="20" name="Right Arrow 22">
            <a:extLst>
              <a:ext uri="{FF2B5EF4-FFF2-40B4-BE49-F238E27FC236}">
                <a16:creationId xmlns:a16="http://schemas.microsoft.com/office/drawing/2014/main" id="{14F931E2-A0C6-4FCC-95C0-F7854F0DB225}"/>
              </a:ext>
            </a:extLst>
          </p:cNvPr>
          <p:cNvSpPr/>
          <p:nvPr/>
        </p:nvSpPr>
        <p:spPr>
          <a:xfrm rot="5400000">
            <a:off x="3647773" y="3932833"/>
            <a:ext cx="473595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40" name="Picture 1">
            <a:extLst>
              <a:ext uri="{FF2B5EF4-FFF2-40B4-BE49-F238E27FC236}">
                <a16:creationId xmlns:a16="http://schemas.microsoft.com/office/drawing/2014/main" id="{8A98B929-5FFA-43F7-8AB4-011985226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555" y="2122313"/>
            <a:ext cx="768107" cy="738964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D4D6828E-E259-4325-B90B-991EF45EB0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973" y="4759427"/>
            <a:ext cx="652071" cy="6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56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箭號: 五邊形 62">
            <a:extLst>
              <a:ext uri="{FF2B5EF4-FFF2-40B4-BE49-F238E27FC236}">
                <a16:creationId xmlns:a16="http://schemas.microsoft.com/office/drawing/2014/main" id="{4B170A69-4697-49C5-8944-2C5A664AA967}"/>
              </a:ext>
            </a:extLst>
          </p:cNvPr>
          <p:cNvSpPr/>
          <p:nvPr/>
        </p:nvSpPr>
        <p:spPr>
          <a:xfrm>
            <a:off x="6731698" y="2963313"/>
            <a:ext cx="4830593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User interface</a:t>
            </a:r>
            <a:r>
              <a:rPr lang="zh-TW" altLang="en-US" sz="2400">
                <a:solidFill>
                  <a:schemeClr val="bg1"/>
                </a:solidFill>
                <a:cs typeface="+mn-ea"/>
                <a:sym typeface="+mn-lt"/>
              </a:rPr>
              <a:t>  →  </a:t>
            </a:r>
            <a:r>
              <a:rPr lang="en-US" altLang="zh-TW" sz="2400">
                <a:solidFill>
                  <a:schemeClr val="bg1"/>
                </a:solidFill>
                <a:cs typeface="+mn-ea"/>
                <a:sym typeface="+mn-lt"/>
              </a:rPr>
              <a:t>search syntax</a:t>
            </a:r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CA0B19ED-B900-4394-9587-A24E6CA32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058E499A-2C1C-47BD-A121-76547C8544FD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" name="Right Arrow 22">
            <a:extLst>
              <a:ext uri="{FF2B5EF4-FFF2-40B4-BE49-F238E27FC236}">
                <a16:creationId xmlns:a16="http://schemas.microsoft.com/office/drawing/2014/main" id="{03D34CD5-01EF-4CF5-9BA0-5919820EF94F}"/>
              </a:ext>
            </a:extLst>
          </p:cNvPr>
          <p:cNvSpPr/>
          <p:nvPr/>
        </p:nvSpPr>
        <p:spPr>
          <a:xfrm>
            <a:off x="4923657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202F2EA-B219-413B-80D6-ECB40BE574A8}"/>
              </a:ext>
            </a:extLst>
          </p:cNvPr>
          <p:cNvSpPr/>
          <p:nvPr/>
        </p:nvSpPr>
        <p:spPr>
          <a:xfrm>
            <a:off x="5461798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Boolean Search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09B262-3014-4814-9D45-B8CAD873CE52}"/>
              </a:ext>
            </a:extLst>
          </p:cNvPr>
          <p:cNvSpPr/>
          <p:nvPr/>
        </p:nvSpPr>
        <p:spPr>
          <a:xfrm>
            <a:off x="670552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(TF-IDF)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7DC4E32-B416-4D03-961D-239CBCFB7CC3}"/>
              </a:ext>
            </a:extLst>
          </p:cNvPr>
          <p:cNvSpPr/>
          <p:nvPr/>
        </p:nvSpPr>
        <p:spPr>
          <a:xfrm>
            <a:off x="2664227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FEFE60E-87AC-4083-970A-6F97B19DE3CF}"/>
              </a:ext>
            </a:extLst>
          </p:cNvPr>
          <p:cNvSpPr/>
          <p:nvPr/>
        </p:nvSpPr>
        <p:spPr>
          <a:xfrm>
            <a:off x="3901158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7" name="Shape 297">
            <a:extLst>
              <a:ext uri="{FF2B5EF4-FFF2-40B4-BE49-F238E27FC236}">
                <a16:creationId xmlns:a16="http://schemas.microsoft.com/office/drawing/2014/main" id="{04546FB2-3D25-441C-862E-012C586FD76E}"/>
              </a:ext>
            </a:extLst>
          </p:cNvPr>
          <p:cNvSpPr txBox="1"/>
          <p:nvPr/>
        </p:nvSpPr>
        <p:spPr>
          <a:xfrm>
            <a:off x="1197108" y="1598167"/>
            <a:ext cx="142091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prstClr val="white"/>
              </a:buClr>
              <a:buSzPct val="25000"/>
            </a:pPr>
            <a:r>
              <a:rPr lang="en" altLang="zh-TW" sz="2000" b="1">
                <a:cs typeface="+mn-ea"/>
                <a:sym typeface="+mn-lt"/>
              </a:rPr>
              <a:t>Query Parser</a:t>
            </a:r>
            <a:endParaRPr lang="en" altLang="zh-TW" sz="2800" b="1">
              <a:cs typeface="+mn-ea"/>
              <a:sym typeface="+mn-lt"/>
            </a:endParaRPr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id="{CDB3327E-A8F8-4D5B-8DB1-36607FC940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384" y="1482440"/>
            <a:ext cx="768107" cy="738964"/>
          </a:xfrm>
          <a:prstGeom prst="rect">
            <a:avLst/>
          </a:prstGeom>
        </p:spPr>
      </p:pic>
      <p:pic>
        <p:nvPicPr>
          <p:cNvPr id="47" name="Picture 18">
            <a:extLst>
              <a:ext uri="{FF2B5EF4-FFF2-40B4-BE49-F238E27FC236}">
                <a16:creationId xmlns:a16="http://schemas.microsoft.com/office/drawing/2014/main" id="{004EB901-2FFF-4AD0-B98C-BB525E6EA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18"/>
          <a:stretch/>
        </p:blipFill>
        <p:spPr>
          <a:xfrm>
            <a:off x="838200" y="2508324"/>
            <a:ext cx="5893498" cy="4081145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Rectangle 13">
            <a:extLst>
              <a:ext uri="{FF2B5EF4-FFF2-40B4-BE49-F238E27FC236}">
                <a16:creationId xmlns:a16="http://schemas.microsoft.com/office/drawing/2014/main" id="{DBAD410D-D7E9-4425-8E91-C382F12E27D4}"/>
              </a:ext>
            </a:extLst>
          </p:cNvPr>
          <p:cNvSpPr/>
          <p:nvPr/>
        </p:nvSpPr>
        <p:spPr>
          <a:xfrm>
            <a:off x="1123406" y="3128750"/>
            <a:ext cx="5094514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56" name="Rectangle 13">
            <a:extLst>
              <a:ext uri="{FF2B5EF4-FFF2-40B4-BE49-F238E27FC236}">
                <a16:creationId xmlns:a16="http://schemas.microsoft.com/office/drawing/2014/main" id="{4C752004-8BAB-4AD9-9305-E9586997AFD1}"/>
              </a:ext>
            </a:extLst>
          </p:cNvPr>
          <p:cNvSpPr/>
          <p:nvPr/>
        </p:nvSpPr>
        <p:spPr>
          <a:xfrm>
            <a:off x="1123406" y="3693264"/>
            <a:ext cx="5094514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:a16="http://schemas.microsoft.com/office/drawing/2014/main" id="{AC7E2E7E-6E9E-4B6C-84A8-9FE60CA067FA}"/>
              </a:ext>
            </a:extLst>
          </p:cNvPr>
          <p:cNvSpPr/>
          <p:nvPr/>
        </p:nvSpPr>
        <p:spPr>
          <a:xfrm>
            <a:off x="1123406" y="3979885"/>
            <a:ext cx="5094514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58" name="Rectangle 13">
            <a:extLst>
              <a:ext uri="{FF2B5EF4-FFF2-40B4-BE49-F238E27FC236}">
                <a16:creationId xmlns:a16="http://schemas.microsoft.com/office/drawing/2014/main" id="{5FE496A8-A30A-4D44-99FC-9D839F4EB3DF}"/>
              </a:ext>
            </a:extLst>
          </p:cNvPr>
          <p:cNvSpPr/>
          <p:nvPr/>
        </p:nvSpPr>
        <p:spPr>
          <a:xfrm>
            <a:off x="1123406" y="5154939"/>
            <a:ext cx="5094514" cy="250162"/>
          </a:xfrm>
          <a:prstGeom prst="rect">
            <a:avLst/>
          </a:prstGeom>
          <a:solidFill>
            <a:srgbClr val="FFC000">
              <a:alpha val="20000"/>
            </a:srgbClr>
          </a:solidFill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0" name="Right Arrow 22">
            <a:extLst>
              <a:ext uri="{FF2B5EF4-FFF2-40B4-BE49-F238E27FC236}">
                <a16:creationId xmlns:a16="http://schemas.microsoft.com/office/drawing/2014/main" id="{EBF94174-B2C4-48F0-893C-8237E7EC464B}"/>
              </a:ext>
            </a:extLst>
          </p:cNvPr>
          <p:cNvSpPr/>
          <p:nvPr/>
        </p:nvSpPr>
        <p:spPr>
          <a:xfrm>
            <a:off x="6503126" y="3870804"/>
            <a:ext cx="1089113" cy="1356183"/>
          </a:xfrm>
          <a:prstGeom prst="rightArrow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70000">
                <a:srgbClr val="FFC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1" name="文字方塊 60">
            <a:extLst>
              <a:ext uri="{FF2B5EF4-FFF2-40B4-BE49-F238E27FC236}">
                <a16:creationId xmlns:a16="http://schemas.microsoft.com/office/drawing/2014/main" id="{4E769553-5D67-4983-B6B8-D4F55031CC78}"/>
              </a:ext>
            </a:extLst>
          </p:cNvPr>
          <p:cNvSpPr txBox="1"/>
          <p:nvPr/>
        </p:nvSpPr>
        <p:spPr>
          <a:xfrm>
            <a:off x="7659276" y="4067341"/>
            <a:ext cx="3903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000"/>
              </a:spcBef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TW" sz="2000">
                <a:cs typeface="+mn-ea"/>
                <a:sym typeface="+mn-lt"/>
              </a:rPr>
              <a:t>(QNAP OR NAS) AND -</a:t>
            </a:r>
            <a:r>
              <a:rPr lang="en-US" altLang="zh-TW" sz="2000" err="1">
                <a:cs typeface="+mn-ea"/>
                <a:sym typeface="+mn-lt"/>
              </a:rPr>
              <a:t>Qfiling</a:t>
            </a:r>
            <a:r>
              <a:rPr lang="en-US" altLang="zh-TW" sz="2000">
                <a:cs typeface="+mn-ea"/>
                <a:sym typeface="+mn-lt"/>
              </a:rPr>
              <a:t> AND </a:t>
            </a:r>
            <a:r>
              <a:rPr lang="en-US" altLang="zh-TW" sz="2000" err="1">
                <a:cs typeface="+mn-ea"/>
                <a:sym typeface="+mn-lt"/>
              </a:rPr>
              <a:t>Qsirch</a:t>
            </a:r>
            <a:r>
              <a:rPr lang="en-US" altLang="zh-TW" sz="2000">
                <a:cs typeface="+mn-ea"/>
                <a:sym typeface="+mn-lt"/>
              </a:rPr>
              <a:t> AND </a:t>
            </a:r>
            <a:r>
              <a:rPr lang="en-US" altLang="zh-TW" sz="2000" err="1">
                <a:cs typeface="+mn-ea"/>
                <a:sym typeface="+mn-lt"/>
              </a:rPr>
              <a:t>category:Documents</a:t>
            </a:r>
            <a:endParaRPr lang="en-US" altLang="zh-TW" sz="200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0194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E40575F3-4F9D-4C20-9E2D-EC756D344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1432"/>
            <a:ext cx="6256064" cy="726126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Hant">
                <a:latin typeface="+mn-lt"/>
                <a:cs typeface="+mn-ea"/>
                <a:sym typeface="+mn-lt"/>
              </a:rPr>
              <a:t>Retrieve the result efficiently according to the search conditions!</a:t>
            </a:r>
            <a:endParaRPr lang="zh-TW" altLang="en-US">
              <a:latin typeface="+mn-lt"/>
              <a:cs typeface="+mn-ea"/>
              <a:sym typeface="+mn-lt"/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0B17DAC-D2E3-4DD9-B326-A3FAD52BF1F1}"/>
              </a:ext>
            </a:extLst>
          </p:cNvPr>
          <p:cNvSpPr/>
          <p:nvPr/>
        </p:nvSpPr>
        <p:spPr>
          <a:xfrm>
            <a:off x="841305" y="3053064"/>
            <a:ext cx="5952408" cy="1906822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E0897F4-32F8-4257-8DFF-1055F5A29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ED68E530-1FA7-4A62-9835-DD9482488746}"/>
              </a:ext>
            </a:extLst>
          </p:cNvPr>
          <p:cNvSpPr/>
          <p:nvPr/>
        </p:nvSpPr>
        <p:spPr>
          <a:xfrm rot="10800000">
            <a:off x="3411876" y="5450622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B37CB84D-5548-4394-A417-08941BF8C350}"/>
              </a:ext>
            </a:extLst>
          </p:cNvPr>
          <p:cNvSpPr/>
          <p:nvPr/>
        </p:nvSpPr>
        <p:spPr>
          <a:xfrm rot="10800000">
            <a:off x="875915" y="5450622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76" name="圖片 75">
            <a:extLst>
              <a:ext uri="{FF2B5EF4-FFF2-40B4-BE49-F238E27FC236}">
                <a16:creationId xmlns:a16="http://schemas.microsoft.com/office/drawing/2014/main" id="{9B414A94-C0E3-4977-A5A4-FCBB8BF547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3247584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7" name="圖片 76">
            <a:extLst>
              <a:ext uri="{FF2B5EF4-FFF2-40B4-BE49-F238E27FC236}">
                <a16:creationId xmlns:a16="http://schemas.microsoft.com/office/drawing/2014/main" id="{BCCAEA24-DD4F-4414-BA90-AB23B8A168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4236572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81BE4CA4-9591-4BFC-A25E-E405F72A46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522942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0" name="矩形 79">
            <a:extLst>
              <a:ext uri="{FF2B5EF4-FFF2-40B4-BE49-F238E27FC236}">
                <a16:creationId xmlns:a16="http://schemas.microsoft.com/office/drawing/2014/main" id="{1CDC3841-324C-497A-98DB-043A03F9447E}"/>
              </a:ext>
            </a:extLst>
          </p:cNvPr>
          <p:cNvSpPr/>
          <p:nvPr/>
        </p:nvSpPr>
        <p:spPr>
          <a:xfrm>
            <a:off x="874624" y="6113676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019B8CAE-FC42-4F7C-853A-FE3D5ED3DC36}"/>
              </a:ext>
            </a:extLst>
          </p:cNvPr>
          <p:cNvSpPr/>
          <p:nvPr/>
        </p:nvSpPr>
        <p:spPr>
          <a:xfrm>
            <a:off x="3411877" y="6105197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83" name="群組 82">
            <a:extLst>
              <a:ext uri="{FF2B5EF4-FFF2-40B4-BE49-F238E27FC236}">
                <a16:creationId xmlns:a16="http://schemas.microsoft.com/office/drawing/2014/main" id="{9384F76C-B989-4612-9CB2-6F2DEEEF78DD}"/>
              </a:ext>
            </a:extLst>
          </p:cNvPr>
          <p:cNvGrpSpPr/>
          <p:nvPr/>
        </p:nvGrpSpPr>
        <p:grpSpPr>
          <a:xfrm>
            <a:off x="3570765" y="3110914"/>
            <a:ext cx="726125" cy="726125"/>
            <a:chOff x="4412672" y="3159358"/>
            <a:chExt cx="838703" cy="838703"/>
          </a:xfrm>
        </p:grpSpPr>
        <p:pic>
          <p:nvPicPr>
            <p:cNvPr id="84" name="圖片 83">
              <a:extLst>
                <a:ext uri="{FF2B5EF4-FFF2-40B4-BE49-F238E27FC236}">
                  <a16:creationId xmlns:a16="http://schemas.microsoft.com/office/drawing/2014/main" id="{A2B0308B-FF90-4555-933D-B7E976B0C6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85" name="文字方塊 84">
              <a:extLst>
                <a:ext uri="{FF2B5EF4-FFF2-40B4-BE49-F238E27FC236}">
                  <a16:creationId xmlns:a16="http://schemas.microsoft.com/office/drawing/2014/main" id="{D58667A1-8BE8-49CE-9EC0-0B5C9AE706BD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28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86" name="直線箭頭接點 6">
            <a:extLst>
              <a:ext uri="{FF2B5EF4-FFF2-40B4-BE49-F238E27FC236}">
                <a16:creationId xmlns:a16="http://schemas.microsoft.com/office/drawing/2014/main" id="{20C0D894-9607-493A-B4B7-6DD16C3C6D54}"/>
              </a:ext>
            </a:extLst>
          </p:cNvPr>
          <p:cNvCxnSpPr>
            <a:cxnSpLocks/>
          </p:cNvCxnSpPr>
          <p:nvPr/>
        </p:nvCxnSpPr>
        <p:spPr>
          <a:xfrm>
            <a:off x="4359149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7" name="矩形 86">
            <a:extLst>
              <a:ext uri="{FF2B5EF4-FFF2-40B4-BE49-F238E27FC236}">
                <a16:creationId xmlns:a16="http://schemas.microsoft.com/office/drawing/2014/main" id="{0DB9E0EE-B564-4995-813B-157AE07179D7}"/>
              </a:ext>
            </a:extLst>
          </p:cNvPr>
          <p:cNvSpPr/>
          <p:nvPr/>
        </p:nvSpPr>
        <p:spPr>
          <a:xfrm>
            <a:off x="1469301" y="3273921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F6FDE4F0-275D-4D1E-9E4A-F2F0729B4B13}"/>
              </a:ext>
            </a:extLst>
          </p:cNvPr>
          <p:cNvSpPr/>
          <p:nvPr/>
        </p:nvSpPr>
        <p:spPr>
          <a:xfrm>
            <a:off x="1391808" y="4262909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FEF5C8CF-F55D-43E9-A4DD-3CEDCCFB6B7F}"/>
              </a:ext>
            </a:extLst>
          </p:cNvPr>
          <p:cNvSpPr/>
          <p:nvPr/>
        </p:nvSpPr>
        <p:spPr>
          <a:xfrm>
            <a:off x="1570189" y="5255758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93" name="群組 92">
            <a:extLst>
              <a:ext uri="{FF2B5EF4-FFF2-40B4-BE49-F238E27FC236}">
                <a16:creationId xmlns:a16="http://schemas.microsoft.com/office/drawing/2014/main" id="{B32E51C4-23FB-461B-BF48-4ACAC069ADC6}"/>
              </a:ext>
            </a:extLst>
          </p:cNvPr>
          <p:cNvGrpSpPr/>
          <p:nvPr/>
        </p:nvGrpSpPr>
        <p:grpSpPr>
          <a:xfrm>
            <a:off x="4710013" y="3110914"/>
            <a:ext cx="726125" cy="726125"/>
            <a:chOff x="4412672" y="3159358"/>
            <a:chExt cx="838703" cy="838703"/>
          </a:xfrm>
        </p:grpSpPr>
        <p:pic>
          <p:nvPicPr>
            <p:cNvPr id="94" name="圖片 93">
              <a:extLst>
                <a:ext uri="{FF2B5EF4-FFF2-40B4-BE49-F238E27FC236}">
                  <a16:creationId xmlns:a16="http://schemas.microsoft.com/office/drawing/2014/main" id="{D1A3B8D4-7430-42A0-BF7E-8C8222AF9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95" name="文字方塊 94">
              <a:extLst>
                <a:ext uri="{FF2B5EF4-FFF2-40B4-BE49-F238E27FC236}">
                  <a16:creationId xmlns:a16="http://schemas.microsoft.com/office/drawing/2014/main" id="{30DC5B50-614B-4288-B396-80075F20E6E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4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96" name="直線箭頭接點 6">
            <a:extLst>
              <a:ext uri="{FF2B5EF4-FFF2-40B4-BE49-F238E27FC236}">
                <a16:creationId xmlns:a16="http://schemas.microsoft.com/office/drawing/2014/main" id="{D6F1D9F1-053D-47AD-9E88-58D1E17DCEA9}"/>
              </a:ext>
            </a:extLst>
          </p:cNvPr>
          <p:cNvCxnSpPr>
            <a:cxnSpLocks/>
          </p:cNvCxnSpPr>
          <p:nvPr/>
        </p:nvCxnSpPr>
        <p:spPr>
          <a:xfrm>
            <a:off x="5496517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C0CAA196-DEE3-470F-8C9B-DD350E02CE93}"/>
              </a:ext>
            </a:extLst>
          </p:cNvPr>
          <p:cNvGrpSpPr/>
          <p:nvPr/>
        </p:nvGrpSpPr>
        <p:grpSpPr>
          <a:xfrm>
            <a:off x="5847381" y="3110914"/>
            <a:ext cx="726125" cy="726125"/>
            <a:chOff x="4412672" y="3159358"/>
            <a:chExt cx="838703" cy="838703"/>
          </a:xfrm>
        </p:grpSpPr>
        <p:pic>
          <p:nvPicPr>
            <p:cNvPr id="98" name="圖片 97">
              <a:extLst>
                <a:ext uri="{FF2B5EF4-FFF2-40B4-BE49-F238E27FC236}">
                  <a16:creationId xmlns:a16="http://schemas.microsoft.com/office/drawing/2014/main" id="{01B365D5-2B33-46A5-819F-F0942070A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99" name="文字方塊 98">
              <a:extLst>
                <a:ext uri="{FF2B5EF4-FFF2-40B4-BE49-F238E27FC236}">
                  <a16:creationId xmlns:a16="http://schemas.microsoft.com/office/drawing/2014/main" id="{C4C309D0-F5A4-456B-99F5-95940721AD64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6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grpSp>
        <p:nvGrpSpPr>
          <p:cNvPr id="100" name="群組 99">
            <a:extLst>
              <a:ext uri="{FF2B5EF4-FFF2-40B4-BE49-F238E27FC236}">
                <a16:creationId xmlns:a16="http://schemas.microsoft.com/office/drawing/2014/main" id="{9F6BC1FA-B17C-4A5C-8A2E-445862101222}"/>
              </a:ext>
            </a:extLst>
          </p:cNvPr>
          <p:cNvGrpSpPr/>
          <p:nvPr/>
        </p:nvGrpSpPr>
        <p:grpSpPr>
          <a:xfrm>
            <a:off x="3570765" y="4099902"/>
            <a:ext cx="726125" cy="726125"/>
            <a:chOff x="4412672" y="3159358"/>
            <a:chExt cx="838703" cy="838703"/>
          </a:xfrm>
        </p:grpSpPr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EA47ECFB-F208-4859-B1C8-82C69A999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02" name="文字方塊 101">
              <a:extLst>
                <a:ext uri="{FF2B5EF4-FFF2-40B4-BE49-F238E27FC236}">
                  <a16:creationId xmlns:a16="http://schemas.microsoft.com/office/drawing/2014/main" id="{1866359B-0CC7-4644-943C-E8C52A67BA8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1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03" name="直線箭頭接點 6">
            <a:extLst>
              <a:ext uri="{FF2B5EF4-FFF2-40B4-BE49-F238E27FC236}">
                <a16:creationId xmlns:a16="http://schemas.microsoft.com/office/drawing/2014/main" id="{F4959395-C263-47D9-B546-A1B14276F84F}"/>
              </a:ext>
            </a:extLst>
          </p:cNvPr>
          <p:cNvCxnSpPr>
            <a:cxnSpLocks/>
          </p:cNvCxnSpPr>
          <p:nvPr/>
        </p:nvCxnSpPr>
        <p:spPr>
          <a:xfrm>
            <a:off x="4359149" y="4458990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4" name="群組 103">
            <a:extLst>
              <a:ext uri="{FF2B5EF4-FFF2-40B4-BE49-F238E27FC236}">
                <a16:creationId xmlns:a16="http://schemas.microsoft.com/office/drawing/2014/main" id="{ABF12AF0-FB44-4CEE-995C-34D3EC2E0E58}"/>
              </a:ext>
            </a:extLst>
          </p:cNvPr>
          <p:cNvGrpSpPr/>
          <p:nvPr/>
        </p:nvGrpSpPr>
        <p:grpSpPr>
          <a:xfrm>
            <a:off x="4710013" y="4099902"/>
            <a:ext cx="726125" cy="726125"/>
            <a:chOff x="4412672" y="3159358"/>
            <a:chExt cx="838703" cy="838703"/>
          </a:xfrm>
        </p:grpSpPr>
        <p:pic>
          <p:nvPicPr>
            <p:cNvPr id="105" name="圖片 104">
              <a:extLst>
                <a:ext uri="{FF2B5EF4-FFF2-40B4-BE49-F238E27FC236}">
                  <a16:creationId xmlns:a16="http://schemas.microsoft.com/office/drawing/2014/main" id="{3779BAC3-75B3-4D0F-B69C-05D0D644E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06" name="文字方塊 105">
              <a:extLst>
                <a:ext uri="{FF2B5EF4-FFF2-40B4-BE49-F238E27FC236}">
                  <a16:creationId xmlns:a16="http://schemas.microsoft.com/office/drawing/2014/main" id="{0D3D4C2D-4395-4D52-8533-F9E88CBE150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7" name="群組 106">
            <a:extLst>
              <a:ext uri="{FF2B5EF4-FFF2-40B4-BE49-F238E27FC236}">
                <a16:creationId xmlns:a16="http://schemas.microsoft.com/office/drawing/2014/main" id="{FA299947-B40E-4CFB-BA03-AAF2DCEF3C94}"/>
              </a:ext>
            </a:extLst>
          </p:cNvPr>
          <p:cNvGrpSpPr/>
          <p:nvPr/>
        </p:nvGrpSpPr>
        <p:grpSpPr>
          <a:xfrm>
            <a:off x="3570765" y="5092751"/>
            <a:ext cx="726125" cy="726125"/>
            <a:chOff x="4412672" y="3159358"/>
            <a:chExt cx="838703" cy="838703"/>
          </a:xfrm>
        </p:grpSpPr>
        <p:pic>
          <p:nvPicPr>
            <p:cNvPr id="108" name="圖片 107">
              <a:extLst>
                <a:ext uri="{FF2B5EF4-FFF2-40B4-BE49-F238E27FC236}">
                  <a16:creationId xmlns:a16="http://schemas.microsoft.com/office/drawing/2014/main" id="{0AF71EFB-841D-449A-808A-0A42B0847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09" name="文字方塊 108">
              <a:extLst>
                <a:ext uri="{FF2B5EF4-FFF2-40B4-BE49-F238E27FC236}">
                  <a16:creationId xmlns:a16="http://schemas.microsoft.com/office/drawing/2014/main" id="{3A726152-2E67-4D9E-909A-E13BB1F7E16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56" name="直線箭頭接點 6">
            <a:extLst>
              <a:ext uri="{FF2B5EF4-FFF2-40B4-BE49-F238E27FC236}">
                <a16:creationId xmlns:a16="http://schemas.microsoft.com/office/drawing/2014/main" id="{4B5161F2-EEC5-48C0-BD2A-439090A5BDBE}"/>
              </a:ext>
            </a:extLst>
          </p:cNvPr>
          <p:cNvCxnSpPr>
            <a:cxnSpLocks/>
          </p:cNvCxnSpPr>
          <p:nvPr/>
        </p:nvCxnSpPr>
        <p:spPr>
          <a:xfrm>
            <a:off x="4359149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3" name="群組 162">
            <a:extLst>
              <a:ext uri="{FF2B5EF4-FFF2-40B4-BE49-F238E27FC236}">
                <a16:creationId xmlns:a16="http://schemas.microsoft.com/office/drawing/2014/main" id="{3B9EF5DF-6D98-4B6D-A1E6-BEA7D76E5C92}"/>
              </a:ext>
            </a:extLst>
          </p:cNvPr>
          <p:cNvGrpSpPr/>
          <p:nvPr/>
        </p:nvGrpSpPr>
        <p:grpSpPr>
          <a:xfrm>
            <a:off x="4710013" y="5092751"/>
            <a:ext cx="726125" cy="726125"/>
            <a:chOff x="4412672" y="3159358"/>
            <a:chExt cx="838703" cy="838703"/>
          </a:xfrm>
        </p:grpSpPr>
        <p:pic>
          <p:nvPicPr>
            <p:cNvPr id="164" name="圖片 163">
              <a:extLst>
                <a:ext uri="{FF2B5EF4-FFF2-40B4-BE49-F238E27FC236}">
                  <a16:creationId xmlns:a16="http://schemas.microsoft.com/office/drawing/2014/main" id="{E158CABE-0E1B-4702-983B-368E0F21C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65" name="文字方塊 164">
              <a:extLst>
                <a:ext uri="{FF2B5EF4-FFF2-40B4-BE49-F238E27FC236}">
                  <a16:creationId xmlns:a16="http://schemas.microsoft.com/office/drawing/2014/main" id="{C37D63FB-EFB0-4EF0-9D2A-079884DC1E4E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166" name="直線箭頭接點 6">
            <a:extLst>
              <a:ext uri="{FF2B5EF4-FFF2-40B4-BE49-F238E27FC236}">
                <a16:creationId xmlns:a16="http://schemas.microsoft.com/office/drawing/2014/main" id="{81172363-6C44-4F2E-9E28-C9192F980906}"/>
              </a:ext>
            </a:extLst>
          </p:cNvPr>
          <p:cNvCxnSpPr>
            <a:cxnSpLocks/>
          </p:cNvCxnSpPr>
          <p:nvPr/>
        </p:nvCxnSpPr>
        <p:spPr>
          <a:xfrm>
            <a:off x="5496517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67" name="群組 166">
            <a:extLst>
              <a:ext uri="{FF2B5EF4-FFF2-40B4-BE49-F238E27FC236}">
                <a16:creationId xmlns:a16="http://schemas.microsoft.com/office/drawing/2014/main" id="{45AF5BE7-17C5-4D1F-8E78-9DE18A13111E}"/>
              </a:ext>
            </a:extLst>
          </p:cNvPr>
          <p:cNvGrpSpPr/>
          <p:nvPr/>
        </p:nvGrpSpPr>
        <p:grpSpPr>
          <a:xfrm>
            <a:off x="5847381" y="5092751"/>
            <a:ext cx="726125" cy="726125"/>
            <a:chOff x="4412672" y="3159358"/>
            <a:chExt cx="838703" cy="838703"/>
          </a:xfrm>
        </p:grpSpPr>
        <p:pic>
          <p:nvPicPr>
            <p:cNvPr id="168" name="圖片 167">
              <a:extLst>
                <a:ext uri="{FF2B5EF4-FFF2-40B4-BE49-F238E27FC236}">
                  <a16:creationId xmlns:a16="http://schemas.microsoft.com/office/drawing/2014/main" id="{6B2A47B6-D921-4346-85F3-3A6B0BCA2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69" name="文字方塊 168">
              <a:extLst>
                <a:ext uri="{FF2B5EF4-FFF2-40B4-BE49-F238E27FC236}">
                  <a16:creationId xmlns:a16="http://schemas.microsoft.com/office/drawing/2014/main" id="{95750DCA-B137-45BD-9299-5F1C6263B653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170" name="矩形 169">
            <a:extLst>
              <a:ext uri="{FF2B5EF4-FFF2-40B4-BE49-F238E27FC236}">
                <a16:creationId xmlns:a16="http://schemas.microsoft.com/office/drawing/2014/main" id="{5FADF48C-2FD0-4CD0-925E-1C51D4550485}"/>
              </a:ext>
            </a:extLst>
          </p:cNvPr>
          <p:cNvSpPr/>
          <p:nvPr/>
        </p:nvSpPr>
        <p:spPr>
          <a:xfrm>
            <a:off x="1278115" y="3742955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2000" b="1">
                <a:solidFill>
                  <a:srgbClr val="C00000"/>
                </a:solidFill>
                <a:cs typeface="+mn-ea"/>
                <a:sym typeface="+mn-lt"/>
              </a:rPr>
              <a:t>AND</a:t>
            </a:r>
            <a:endParaRPr kumimoji="1" lang="zh-TW" altLang="en-US" b="1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E837C3D3-FDF6-4F4F-B154-09D9B0F448BD}"/>
              </a:ext>
            </a:extLst>
          </p:cNvPr>
          <p:cNvSpPr/>
          <p:nvPr/>
        </p:nvSpPr>
        <p:spPr>
          <a:xfrm>
            <a:off x="7211561" y="2505153"/>
            <a:ext cx="4397847" cy="40811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cs typeface="+mn-ea"/>
              <a:sym typeface="+mn-lt"/>
            </a:endParaRPr>
          </a:p>
        </p:txBody>
      </p:sp>
      <p:sp>
        <p:nvSpPr>
          <p:cNvPr id="172" name="圓角矩形 67">
            <a:extLst>
              <a:ext uri="{FF2B5EF4-FFF2-40B4-BE49-F238E27FC236}">
                <a16:creationId xmlns:a16="http://schemas.microsoft.com/office/drawing/2014/main" id="{09FFE170-C322-4695-BE18-7B69702B4CE4}"/>
              </a:ext>
            </a:extLst>
          </p:cNvPr>
          <p:cNvSpPr/>
          <p:nvPr/>
        </p:nvSpPr>
        <p:spPr>
          <a:xfrm>
            <a:off x="7628698" y="3272402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quick brown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73" name="圖片 172">
            <a:extLst>
              <a:ext uri="{FF2B5EF4-FFF2-40B4-BE49-F238E27FC236}">
                <a16:creationId xmlns:a16="http://schemas.microsoft.com/office/drawing/2014/main" id="{10D8A756-D73F-4685-A145-1511BD42DC7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385" y="3230777"/>
            <a:ext cx="527194" cy="527194"/>
          </a:xfrm>
          <a:prstGeom prst="rect">
            <a:avLst/>
          </a:prstGeom>
        </p:spPr>
      </p:pic>
      <p:pic>
        <p:nvPicPr>
          <p:cNvPr id="174" name="Picture 2">
            <a:extLst>
              <a:ext uri="{FF2B5EF4-FFF2-40B4-BE49-F238E27FC236}">
                <a16:creationId xmlns:a16="http://schemas.microsoft.com/office/drawing/2014/main" id="{5F69BB36-0314-4D1D-B1BA-0AB52FDA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18" y="2565792"/>
            <a:ext cx="568637" cy="5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Graphic 155">
            <a:extLst>
              <a:ext uri="{FF2B5EF4-FFF2-40B4-BE49-F238E27FC236}">
                <a16:creationId xmlns:a16="http://schemas.microsoft.com/office/drawing/2014/main" id="{8455AF4F-5226-4A2C-8192-4CB06B033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03543" y="2825669"/>
            <a:ext cx="1077876" cy="269469"/>
          </a:xfrm>
          <a:prstGeom prst="rect">
            <a:avLst/>
          </a:prstGeom>
        </p:spPr>
      </p:pic>
      <p:pic>
        <p:nvPicPr>
          <p:cNvPr id="176" name="Graphic 156">
            <a:extLst>
              <a:ext uri="{FF2B5EF4-FFF2-40B4-BE49-F238E27FC236}">
                <a16:creationId xmlns:a16="http://schemas.microsoft.com/office/drawing/2014/main" id="{68FA0BCB-9BE1-4526-B4ED-78B29EF20D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70852" y="2767688"/>
            <a:ext cx="1271228" cy="325198"/>
          </a:xfrm>
          <a:prstGeom prst="rect">
            <a:avLst/>
          </a:prstGeom>
        </p:spPr>
      </p:pic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468D93C9-06B4-4EE6-8B65-CC4CC4C7E0A8}"/>
              </a:ext>
            </a:extLst>
          </p:cNvPr>
          <p:cNvGrpSpPr/>
          <p:nvPr/>
        </p:nvGrpSpPr>
        <p:grpSpPr>
          <a:xfrm>
            <a:off x="7571729" y="3817827"/>
            <a:ext cx="726125" cy="726125"/>
            <a:chOff x="4412672" y="3159358"/>
            <a:chExt cx="838703" cy="838703"/>
          </a:xfrm>
        </p:grpSpPr>
        <p:pic>
          <p:nvPicPr>
            <p:cNvPr id="178" name="圖片 177">
              <a:extLst>
                <a:ext uri="{FF2B5EF4-FFF2-40B4-BE49-F238E27FC236}">
                  <a16:creationId xmlns:a16="http://schemas.microsoft.com/office/drawing/2014/main" id="{63333525-B27D-4203-BEB6-0D84A67D8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79" name="文字方塊 178">
              <a:extLst>
                <a:ext uri="{FF2B5EF4-FFF2-40B4-BE49-F238E27FC236}">
                  <a16:creationId xmlns:a16="http://schemas.microsoft.com/office/drawing/2014/main" id="{4FF7C181-14CA-47F9-9626-D19B015CCBF6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2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grpSp>
        <p:nvGrpSpPr>
          <p:cNvPr id="186" name="群組 185">
            <a:extLst>
              <a:ext uri="{FF2B5EF4-FFF2-40B4-BE49-F238E27FC236}">
                <a16:creationId xmlns:a16="http://schemas.microsoft.com/office/drawing/2014/main" id="{498583DE-F67F-417D-B458-70DD01B9EAD6}"/>
              </a:ext>
            </a:extLst>
          </p:cNvPr>
          <p:cNvGrpSpPr/>
          <p:nvPr/>
        </p:nvGrpSpPr>
        <p:grpSpPr>
          <a:xfrm>
            <a:off x="8387741" y="3952445"/>
            <a:ext cx="2252007" cy="469946"/>
            <a:chOff x="8387741" y="3976840"/>
            <a:chExt cx="2252007" cy="469946"/>
          </a:xfrm>
        </p:grpSpPr>
        <p:sp>
          <p:nvSpPr>
            <p:cNvPr id="187" name="矩形 186">
              <a:extLst>
                <a:ext uri="{FF2B5EF4-FFF2-40B4-BE49-F238E27FC236}">
                  <a16:creationId xmlns:a16="http://schemas.microsoft.com/office/drawing/2014/main" id="{C9C09C41-423D-44E8-8C50-E55EE594270E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C1BFA88D-B3DC-47FE-82FC-426B17B08677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189" name="矩形 188">
              <a:extLst>
                <a:ext uri="{FF2B5EF4-FFF2-40B4-BE49-F238E27FC236}">
                  <a16:creationId xmlns:a16="http://schemas.microsoft.com/office/drawing/2014/main" id="{B305E786-6016-47FC-BB71-331519A4650B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27FD35B0-7CD2-40E8-AC95-D04D719BEFB7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Right Arrow 22">
            <a:extLst>
              <a:ext uri="{FF2B5EF4-FFF2-40B4-BE49-F238E27FC236}">
                <a16:creationId xmlns:a16="http://schemas.microsoft.com/office/drawing/2014/main" id="{7ED781C0-6252-4E1E-B7F3-AA1969518C9C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0985F33-583B-46E4-BEDE-E3B4F0E086B0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5730701-F013-4991-964A-2D659EE9C62F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(TF-IDF)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07A328-0A0E-49F8-90B1-84F621EE8D84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CB1F84F-50ED-488C-BD10-BFE28C10D25A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3" name="Shape 297">
            <a:extLst>
              <a:ext uri="{FF2B5EF4-FFF2-40B4-BE49-F238E27FC236}">
                <a16:creationId xmlns:a16="http://schemas.microsoft.com/office/drawing/2014/main" id="{9291A44B-2EB9-4E73-9C96-CC8D6CBA8081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2000" b="1">
                <a:cs typeface="+mn-ea"/>
                <a:sym typeface="+mn-lt"/>
              </a:rPr>
              <a:t>Search</a:t>
            </a:r>
            <a:r>
              <a:rPr lang="zh-Hant" altLang="en-US" sz="2000" b="1">
                <a:cs typeface="+mn-ea"/>
                <a:sym typeface="+mn-lt"/>
              </a:rPr>
              <a:t> </a:t>
            </a:r>
            <a:r>
              <a:rPr lang="en" altLang="zh-TW" sz="2000" b="1">
                <a:cs typeface="+mn-ea"/>
                <a:sym typeface="+mn-lt"/>
              </a:rPr>
              <a:t>Module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01D91E19-6CE6-4C8E-A762-12B6ECE2324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56" y="1541095"/>
            <a:ext cx="652071" cy="6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009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4BEEC11F-69E4-4C85-8C4A-498F6251C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27AA5723-2FF0-45E4-87C3-E921940E9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5437"/>
            <a:ext cx="6148980" cy="727118"/>
          </a:xfrm>
        </p:spPr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Hant">
                <a:latin typeface="+mn-lt"/>
                <a:cs typeface="+mn-ea"/>
                <a:sym typeface="+mn-lt"/>
              </a:rPr>
              <a:t>Retrieve the result efficiently according to the search conditions!</a:t>
            </a:r>
            <a:endParaRPr lang="zh-TW" altLang="en-US">
              <a:latin typeface="+mn-lt"/>
              <a:cs typeface="+mn-ea"/>
              <a:sym typeface="+mn-lt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03B8FFA0-715E-4C2A-8886-46E3F082E73D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4" name="Right Arrow 22">
            <a:extLst>
              <a:ext uri="{FF2B5EF4-FFF2-40B4-BE49-F238E27FC236}">
                <a16:creationId xmlns:a16="http://schemas.microsoft.com/office/drawing/2014/main" id="{D54F95B1-D9E7-4145-8A71-B50AA5D90EF6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19004F9-1608-461C-BF04-9A8E998EDE12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B1FE529-B459-4D3B-AC1C-283BB50F8F3F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(TF-IDF)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6B8F76-B945-47BA-A90D-BE4D473FC306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C8A816C-B221-499D-9196-C8DA3BEB4B1E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0" name="Shape 297">
            <a:extLst>
              <a:ext uri="{FF2B5EF4-FFF2-40B4-BE49-F238E27FC236}">
                <a16:creationId xmlns:a16="http://schemas.microsoft.com/office/drawing/2014/main" id="{6B944C7F-92AC-444B-BC2E-B71FE5BE099F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2000" b="1">
                <a:cs typeface="+mn-ea"/>
                <a:sym typeface="+mn-lt"/>
              </a:rPr>
              <a:t>Search</a:t>
            </a:r>
            <a:r>
              <a:rPr lang="zh-Hant" altLang="en-US" sz="2000" b="1">
                <a:cs typeface="+mn-ea"/>
                <a:sym typeface="+mn-lt"/>
              </a:rPr>
              <a:t> </a:t>
            </a:r>
            <a:r>
              <a:rPr lang="en" altLang="zh-TW" sz="2000" b="1">
                <a:cs typeface="+mn-ea"/>
                <a:sym typeface="+mn-lt"/>
              </a:rPr>
              <a:t>Module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7BADDD4-1FBE-4828-9588-A91813534E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56" y="1541095"/>
            <a:ext cx="652071" cy="652071"/>
          </a:xfrm>
          <a:prstGeom prst="rect">
            <a:avLst/>
          </a:prstGeom>
        </p:spPr>
      </p:pic>
      <p:sp>
        <p:nvSpPr>
          <p:cNvPr id="105" name="矩形: 圓角 104">
            <a:extLst>
              <a:ext uri="{FF2B5EF4-FFF2-40B4-BE49-F238E27FC236}">
                <a16:creationId xmlns:a16="http://schemas.microsoft.com/office/drawing/2014/main" id="{CC401359-1CF5-47DE-B73F-FF901DA79B19}"/>
              </a:ext>
            </a:extLst>
          </p:cNvPr>
          <p:cNvSpPr/>
          <p:nvPr/>
        </p:nvSpPr>
        <p:spPr>
          <a:xfrm>
            <a:off x="841305" y="3053064"/>
            <a:ext cx="5952408" cy="1906822"/>
          </a:xfrm>
          <a:prstGeom prst="roundRect">
            <a:avLst>
              <a:gd name="adj" fmla="val 7121"/>
            </a:avLst>
          </a:prstGeom>
          <a:solidFill>
            <a:schemeClr val="accent5">
              <a:lumMod val="60000"/>
              <a:lumOff val="4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50366616-2241-42FA-B56D-A5E3FC8ABF36}"/>
              </a:ext>
            </a:extLst>
          </p:cNvPr>
          <p:cNvSpPr/>
          <p:nvPr/>
        </p:nvSpPr>
        <p:spPr>
          <a:xfrm rot="10800000">
            <a:off x="3411876" y="5450622"/>
            <a:ext cx="3322401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0313D708-C6B1-452C-82B2-40C7F56463FC}"/>
              </a:ext>
            </a:extLst>
          </p:cNvPr>
          <p:cNvSpPr/>
          <p:nvPr/>
        </p:nvSpPr>
        <p:spPr>
          <a:xfrm rot="10800000">
            <a:off x="875915" y="5450622"/>
            <a:ext cx="2352692" cy="663053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08" name="圖片 107">
            <a:extLst>
              <a:ext uri="{FF2B5EF4-FFF2-40B4-BE49-F238E27FC236}">
                <a16:creationId xmlns:a16="http://schemas.microsoft.com/office/drawing/2014/main" id="{85B67DF7-B565-4DB2-B79C-A6FB1228C6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3247584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圖片 108">
            <a:extLst>
              <a:ext uri="{FF2B5EF4-FFF2-40B4-BE49-F238E27FC236}">
                <a16:creationId xmlns:a16="http://schemas.microsoft.com/office/drawing/2014/main" id="{534D6842-D905-4DF8-84E7-BB015D8D01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4236572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0" name="圖片 109">
            <a:extLst>
              <a:ext uri="{FF2B5EF4-FFF2-40B4-BE49-F238E27FC236}">
                <a16:creationId xmlns:a16="http://schemas.microsoft.com/office/drawing/2014/main" id="{F6B5E86C-35A8-46FC-9573-7F80C557C5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243" y="5229421"/>
            <a:ext cx="2288034" cy="452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1" name="矩形 110">
            <a:extLst>
              <a:ext uri="{FF2B5EF4-FFF2-40B4-BE49-F238E27FC236}">
                <a16:creationId xmlns:a16="http://schemas.microsoft.com/office/drawing/2014/main" id="{FABB8805-4910-4CAD-902F-4C49FEFE43B8}"/>
              </a:ext>
            </a:extLst>
          </p:cNvPr>
          <p:cNvSpPr/>
          <p:nvPr/>
        </p:nvSpPr>
        <p:spPr>
          <a:xfrm>
            <a:off x="874624" y="6113676"/>
            <a:ext cx="2355272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Dictionary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C6C7018D-2C9A-4E3F-909F-96663732CFBA}"/>
              </a:ext>
            </a:extLst>
          </p:cNvPr>
          <p:cNvSpPr/>
          <p:nvPr/>
        </p:nvSpPr>
        <p:spPr>
          <a:xfrm>
            <a:off x="3411877" y="6105197"/>
            <a:ext cx="3322400" cy="506217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>
                <a:solidFill>
                  <a:schemeClr val="bg1"/>
                </a:solidFill>
                <a:cs typeface="+mn-ea"/>
                <a:sym typeface="+mn-lt"/>
              </a:rPr>
              <a:t>Postings</a:t>
            </a:r>
          </a:p>
        </p:txBody>
      </p:sp>
      <p:grpSp>
        <p:nvGrpSpPr>
          <p:cNvPr id="113" name="群組 112">
            <a:extLst>
              <a:ext uri="{FF2B5EF4-FFF2-40B4-BE49-F238E27FC236}">
                <a16:creationId xmlns:a16="http://schemas.microsoft.com/office/drawing/2014/main" id="{80413B17-749D-4A2F-BCF8-476DC1D0B992}"/>
              </a:ext>
            </a:extLst>
          </p:cNvPr>
          <p:cNvGrpSpPr/>
          <p:nvPr/>
        </p:nvGrpSpPr>
        <p:grpSpPr>
          <a:xfrm>
            <a:off x="3570765" y="3110914"/>
            <a:ext cx="726125" cy="726125"/>
            <a:chOff x="4412672" y="3159358"/>
            <a:chExt cx="838703" cy="838703"/>
          </a:xfrm>
        </p:grpSpPr>
        <p:pic>
          <p:nvPicPr>
            <p:cNvPr id="114" name="圖片 113">
              <a:extLst>
                <a:ext uri="{FF2B5EF4-FFF2-40B4-BE49-F238E27FC236}">
                  <a16:creationId xmlns:a16="http://schemas.microsoft.com/office/drawing/2014/main" id="{AAD3E78F-39E0-40ED-B6CF-265C5F97B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15" name="文字方塊 114">
              <a:extLst>
                <a:ext uri="{FF2B5EF4-FFF2-40B4-BE49-F238E27FC236}">
                  <a16:creationId xmlns:a16="http://schemas.microsoft.com/office/drawing/2014/main" id="{797E1579-4B36-4B0B-897A-CF4C5B9893CB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28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16" name="直線箭頭接點 6">
            <a:extLst>
              <a:ext uri="{FF2B5EF4-FFF2-40B4-BE49-F238E27FC236}">
                <a16:creationId xmlns:a16="http://schemas.microsoft.com/office/drawing/2014/main" id="{ADDBF105-6CE6-4699-BDA0-085D13E2CFA2}"/>
              </a:ext>
            </a:extLst>
          </p:cNvPr>
          <p:cNvCxnSpPr>
            <a:cxnSpLocks/>
          </p:cNvCxnSpPr>
          <p:nvPr/>
        </p:nvCxnSpPr>
        <p:spPr>
          <a:xfrm>
            <a:off x="4359149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7" name="矩形 116">
            <a:extLst>
              <a:ext uri="{FF2B5EF4-FFF2-40B4-BE49-F238E27FC236}">
                <a16:creationId xmlns:a16="http://schemas.microsoft.com/office/drawing/2014/main" id="{A65B5EAB-2F09-47D4-B9BA-F72DDE50363D}"/>
              </a:ext>
            </a:extLst>
          </p:cNvPr>
          <p:cNvSpPr/>
          <p:nvPr/>
        </p:nvSpPr>
        <p:spPr>
          <a:xfrm>
            <a:off x="1469301" y="3273921"/>
            <a:ext cx="11659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zh-TW" altLang="en-US" sz="2000" b="1">
                <a:cs typeface="+mn-ea"/>
                <a:sym typeface="+mn-lt"/>
              </a:rPr>
              <a:t>quick</a:t>
            </a: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8BC924F1-EF37-4929-9209-655DF85A53BC}"/>
              </a:ext>
            </a:extLst>
          </p:cNvPr>
          <p:cNvSpPr/>
          <p:nvPr/>
        </p:nvSpPr>
        <p:spPr>
          <a:xfrm>
            <a:off x="1391808" y="4262909"/>
            <a:ext cx="13209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brown</a:t>
            </a: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20862F5F-4BD6-4E25-9938-8C38B5BF451E}"/>
              </a:ext>
            </a:extLst>
          </p:cNvPr>
          <p:cNvSpPr/>
          <p:nvPr/>
        </p:nvSpPr>
        <p:spPr>
          <a:xfrm>
            <a:off x="1570189" y="5255758"/>
            <a:ext cx="96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>
                <a:cs typeface="+mn-ea"/>
                <a:sym typeface="+mn-lt"/>
              </a:rPr>
              <a:t>fox</a:t>
            </a:r>
          </a:p>
        </p:txBody>
      </p:sp>
      <p:grpSp>
        <p:nvGrpSpPr>
          <p:cNvPr id="120" name="群組 119">
            <a:extLst>
              <a:ext uri="{FF2B5EF4-FFF2-40B4-BE49-F238E27FC236}">
                <a16:creationId xmlns:a16="http://schemas.microsoft.com/office/drawing/2014/main" id="{EE1E476F-80F2-4EEB-B762-584F87CE1460}"/>
              </a:ext>
            </a:extLst>
          </p:cNvPr>
          <p:cNvGrpSpPr/>
          <p:nvPr/>
        </p:nvGrpSpPr>
        <p:grpSpPr>
          <a:xfrm>
            <a:off x="4710013" y="3110914"/>
            <a:ext cx="726125" cy="726125"/>
            <a:chOff x="4412672" y="3159358"/>
            <a:chExt cx="838703" cy="838703"/>
          </a:xfrm>
        </p:grpSpPr>
        <p:pic>
          <p:nvPicPr>
            <p:cNvPr id="121" name="圖片 120">
              <a:extLst>
                <a:ext uri="{FF2B5EF4-FFF2-40B4-BE49-F238E27FC236}">
                  <a16:creationId xmlns:a16="http://schemas.microsoft.com/office/drawing/2014/main" id="{59B85ED0-3AB6-4750-8DC4-26D7AE400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22" name="文字方塊 121">
              <a:extLst>
                <a:ext uri="{FF2B5EF4-FFF2-40B4-BE49-F238E27FC236}">
                  <a16:creationId xmlns:a16="http://schemas.microsoft.com/office/drawing/2014/main" id="{C6EE6258-16B3-4BB9-9144-48BB0FA409DF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4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23" name="直線箭頭接點 6">
            <a:extLst>
              <a:ext uri="{FF2B5EF4-FFF2-40B4-BE49-F238E27FC236}">
                <a16:creationId xmlns:a16="http://schemas.microsoft.com/office/drawing/2014/main" id="{7E05CDFA-DCF5-479B-A9C1-0DC682FE3DE0}"/>
              </a:ext>
            </a:extLst>
          </p:cNvPr>
          <p:cNvCxnSpPr>
            <a:cxnSpLocks/>
          </p:cNvCxnSpPr>
          <p:nvPr/>
        </p:nvCxnSpPr>
        <p:spPr>
          <a:xfrm>
            <a:off x="5496517" y="3470002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5237D083-E2B8-4340-8C1B-24AA844B28F3}"/>
              </a:ext>
            </a:extLst>
          </p:cNvPr>
          <p:cNvGrpSpPr/>
          <p:nvPr/>
        </p:nvGrpSpPr>
        <p:grpSpPr>
          <a:xfrm>
            <a:off x="5847381" y="3110914"/>
            <a:ext cx="726125" cy="726125"/>
            <a:chOff x="4412672" y="3159358"/>
            <a:chExt cx="838703" cy="838703"/>
          </a:xfrm>
        </p:grpSpPr>
        <p:pic>
          <p:nvPicPr>
            <p:cNvPr id="125" name="圖片 124">
              <a:extLst>
                <a:ext uri="{FF2B5EF4-FFF2-40B4-BE49-F238E27FC236}">
                  <a16:creationId xmlns:a16="http://schemas.microsoft.com/office/drawing/2014/main" id="{CE1D73A1-CC1A-48F4-9290-2C9FB55BD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26" name="文字方塊 125">
              <a:extLst>
                <a:ext uri="{FF2B5EF4-FFF2-40B4-BE49-F238E27FC236}">
                  <a16:creationId xmlns:a16="http://schemas.microsoft.com/office/drawing/2014/main" id="{8E53B637-D58C-47DE-97A7-972AFB60CED0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6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27" name="群組 126">
            <a:extLst>
              <a:ext uri="{FF2B5EF4-FFF2-40B4-BE49-F238E27FC236}">
                <a16:creationId xmlns:a16="http://schemas.microsoft.com/office/drawing/2014/main" id="{576B7677-B64A-4B13-8C41-8AAAC341E0B4}"/>
              </a:ext>
            </a:extLst>
          </p:cNvPr>
          <p:cNvGrpSpPr/>
          <p:nvPr/>
        </p:nvGrpSpPr>
        <p:grpSpPr>
          <a:xfrm>
            <a:off x="3570765" y="4099902"/>
            <a:ext cx="726125" cy="726125"/>
            <a:chOff x="4412672" y="3159358"/>
            <a:chExt cx="838703" cy="838703"/>
          </a:xfrm>
        </p:grpSpPr>
        <p:pic>
          <p:nvPicPr>
            <p:cNvPr id="186" name="圖片 185">
              <a:extLst>
                <a:ext uri="{FF2B5EF4-FFF2-40B4-BE49-F238E27FC236}">
                  <a16:creationId xmlns:a16="http://schemas.microsoft.com/office/drawing/2014/main" id="{9082BABF-8468-47BC-8B77-94A2E721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87" name="文字方塊 186">
              <a:extLst>
                <a:ext uri="{FF2B5EF4-FFF2-40B4-BE49-F238E27FC236}">
                  <a16:creationId xmlns:a16="http://schemas.microsoft.com/office/drawing/2014/main" id="{DB347676-4225-4543-BE0E-24C3DA64EFDD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1</a:t>
              </a:r>
              <a:endParaRPr kumimoji="1" lang="zh-TW" altLang="en-US" sz="28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188" name="直線箭頭接點 6">
            <a:extLst>
              <a:ext uri="{FF2B5EF4-FFF2-40B4-BE49-F238E27FC236}">
                <a16:creationId xmlns:a16="http://schemas.microsoft.com/office/drawing/2014/main" id="{5B44F8A4-F87C-495D-9D33-83F3F5E7F363}"/>
              </a:ext>
            </a:extLst>
          </p:cNvPr>
          <p:cNvCxnSpPr>
            <a:cxnSpLocks/>
          </p:cNvCxnSpPr>
          <p:nvPr/>
        </p:nvCxnSpPr>
        <p:spPr>
          <a:xfrm>
            <a:off x="4359149" y="4458990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9" name="群組 188">
            <a:extLst>
              <a:ext uri="{FF2B5EF4-FFF2-40B4-BE49-F238E27FC236}">
                <a16:creationId xmlns:a16="http://schemas.microsoft.com/office/drawing/2014/main" id="{D426F0B9-C359-455F-A79C-32791E1E01AE}"/>
              </a:ext>
            </a:extLst>
          </p:cNvPr>
          <p:cNvGrpSpPr/>
          <p:nvPr/>
        </p:nvGrpSpPr>
        <p:grpSpPr>
          <a:xfrm>
            <a:off x="4710013" y="4099902"/>
            <a:ext cx="726125" cy="726125"/>
            <a:chOff x="4412672" y="3159358"/>
            <a:chExt cx="838703" cy="838703"/>
          </a:xfrm>
        </p:grpSpPr>
        <p:pic>
          <p:nvPicPr>
            <p:cNvPr id="190" name="圖片 189">
              <a:extLst>
                <a:ext uri="{FF2B5EF4-FFF2-40B4-BE49-F238E27FC236}">
                  <a16:creationId xmlns:a16="http://schemas.microsoft.com/office/drawing/2014/main" id="{30A511EA-1645-4730-A683-33E2430C3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1" name="文字方塊 190">
              <a:extLst>
                <a:ext uri="{FF2B5EF4-FFF2-40B4-BE49-F238E27FC236}">
                  <a16:creationId xmlns:a16="http://schemas.microsoft.com/office/drawing/2014/main" id="{46978459-40F5-4482-8D88-63F82A0933E0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solidFill>
                    <a:srgbClr val="C00000"/>
                  </a:solidFill>
                  <a:cs typeface="+mn-ea"/>
                  <a:sym typeface="+mn-lt"/>
                </a:rPr>
                <a:t>2</a:t>
              </a:r>
              <a:endParaRPr kumimoji="1" lang="zh-TW" altLang="en-US" sz="3200" b="1">
                <a:solidFill>
                  <a:srgbClr val="C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2" name="群組 191">
            <a:extLst>
              <a:ext uri="{FF2B5EF4-FFF2-40B4-BE49-F238E27FC236}">
                <a16:creationId xmlns:a16="http://schemas.microsoft.com/office/drawing/2014/main" id="{BDE504CD-103F-4D07-8A49-2BBC141029E0}"/>
              </a:ext>
            </a:extLst>
          </p:cNvPr>
          <p:cNvGrpSpPr/>
          <p:nvPr/>
        </p:nvGrpSpPr>
        <p:grpSpPr>
          <a:xfrm>
            <a:off x="3570765" y="5092751"/>
            <a:ext cx="726125" cy="726125"/>
            <a:chOff x="4412672" y="3159358"/>
            <a:chExt cx="838703" cy="838703"/>
          </a:xfrm>
        </p:grpSpPr>
        <p:pic>
          <p:nvPicPr>
            <p:cNvPr id="193" name="圖片 192">
              <a:extLst>
                <a:ext uri="{FF2B5EF4-FFF2-40B4-BE49-F238E27FC236}">
                  <a16:creationId xmlns:a16="http://schemas.microsoft.com/office/drawing/2014/main" id="{15C38025-D21D-47AF-951B-78E8A64E1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4" name="文字方塊 193">
              <a:extLst>
                <a:ext uri="{FF2B5EF4-FFF2-40B4-BE49-F238E27FC236}">
                  <a16:creationId xmlns:a16="http://schemas.microsoft.com/office/drawing/2014/main" id="{2DD274F0-EC6C-47B0-B8B2-CFB8CC47A14C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3</a:t>
              </a:r>
              <a:endParaRPr kumimoji="1" lang="zh-TW" altLang="en-US" sz="2800" b="1">
                <a:cs typeface="+mn-ea"/>
                <a:sym typeface="+mn-lt"/>
              </a:endParaRPr>
            </a:p>
          </p:txBody>
        </p:sp>
      </p:grpSp>
      <p:cxnSp>
        <p:nvCxnSpPr>
          <p:cNvPr id="195" name="直線箭頭接點 6">
            <a:extLst>
              <a:ext uri="{FF2B5EF4-FFF2-40B4-BE49-F238E27FC236}">
                <a16:creationId xmlns:a16="http://schemas.microsoft.com/office/drawing/2014/main" id="{EDC8046C-6131-4430-9E5C-648E832948EB}"/>
              </a:ext>
            </a:extLst>
          </p:cNvPr>
          <p:cNvCxnSpPr>
            <a:cxnSpLocks/>
          </p:cNvCxnSpPr>
          <p:nvPr/>
        </p:nvCxnSpPr>
        <p:spPr>
          <a:xfrm>
            <a:off x="4359149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96" name="群組 195">
            <a:extLst>
              <a:ext uri="{FF2B5EF4-FFF2-40B4-BE49-F238E27FC236}">
                <a16:creationId xmlns:a16="http://schemas.microsoft.com/office/drawing/2014/main" id="{0D0CF825-3314-4419-9D49-3BE6F4458B00}"/>
              </a:ext>
            </a:extLst>
          </p:cNvPr>
          <p:cNvGrpSpPr/>
          <p:nvPr/>
        </p:nvGrpSpPr>
        <p:grpSpPr>
          <a:xfrm>
            <a:off x="4710013" y="5092751"/>
            <a:ext cx="726125" cy="726125"/>
            <a:chOff x="4412672" y="3159358"/>
            <a:chExt cx="838703" cy="838703"/>
          </a:xfrm>
        </p:grpSpPr>
        <p:pic>
          <p:nvPicPr>
            <p:cNvPr id="197" name="圖片 196">
              <a:extLst>
                <a:ext uri="{FF2B5EF4-FFF2-40B4-BE49-F238E27FC236}">
                  <a16:creationId xmlns:a16="http://schemas.microsoft.com/office/drawing/2014/main" id="{67DDFEB1-EA42-4617-9493-81590619A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198" name="文字方塊 197">
              <a:extLst>
                <a:ext uri="{FF2B5EF4-FFF2-40B4-BE49-F238E27FC236}">
                  <a16:creationId xmlns:a16="http://schemas.microsoft.com/office/drawing/2014/main" id="{B81067FD-ACFC-42B3-8B5E-32FB75292A7A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8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cxnSp>
        <p:nvCxnSpPr>
          <p:cNvPr id="199" name="直線箭頭接點 6">
            <a:extLst>
              <a:ext uri="{FF2B5EF4-FFF2-40B4-BE49-F238E27FC236}">
                <a16:creationId xmlns:a16="http://schemas.microsoft.com/office/drawing/2014/main" id="{109B628A-E5B5-4BE4-A1F9-63D5DE76E479}"/>
              </a:ext>
            </a:extLst>
          </p:cNvPr>
          <p:cNvCxnSpPr>
            <a:cxnSpLocks/>
          </p:cNvCxnSpPr>
          <p:nvPr/>
        </p:nvCxnSpPr>
        <p:spPr>
          <a:xfrm>
            <a:off x="5496517" y="5451839"/>
            <a:ext cx="353020" cy="794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0" name="群組 199">
            <a:extLst>
              <a:ext uri="{FF2B5EF4-FFF2-40B4-BE49-F238E27FC236}">
                <a16:creationId xmlns:a16="http://schemas.microsoft.com/office/drawing/2014/main" id="{D64283D3-2BB4-4CC0-ACED-1CE7CAC53B09}"/>
              </a:ext>
            </a:extLst>
          </p:cNvPr>
          <p:cNvGrpSpPr/>
          <p:nvPr/>
        </p:nvGrpSpPr>
        <p:grpSpPr>
          <a:xfrm>
            <a:off x="5847381" y="5092751"/>
            <a:ext cx="726125" cy="726125"/>
            <a:chOff x="4412672" y="3159358"/>
            <a:chExt cx="838703" cy="838703"/>
          </a:xfrm>
        </p:grpSpPr>
        <p:pic>
          <p:nvPicPr>
            <p:cNvPr id="201" name="圖片 200">
              <a:extLst>
                <a:ext uri="{FF2B5EF4-FFF2-40B4-BE49-F238E27FC236}">
                  <a16:creationId xmlns:a16="http://schemas.microsoft.com/office/drawing/2014/main" id="{43151B35-2D93-4217-A344-4FE038B0C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02" name="文字方塊 201">
              <a:extLst>
                <a:ext uri="{FF2B5EF4-FFF2-40B4-BE49-F238E27FC236}">
                  <a16:creationId xmlns:a16="http://schemas.microsoft.com/office/drawing/2014/main" id="{67785C4F-895C-4CE5-AEB0-A8CC94385DC7}"/>
                </a:ext>
              </a:extLst>
            </p:cNvPr>
            <p:cNvSpPr txBox="1"/>
            <p:nvPr/>
          </p:nvSpPr>
          <p:spPr>
            <a:xfrm>
              <a:off x="4592921" y="3264725"/>
              <a:ext cx="476214" cy="675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3200" b="1">
                  <a:cs typeface="+mn-ea"/>
                  <a:sym typeface="+mn-lt"/>
                </a:rPr>
                <a:t>9</a:t>
              </a:r>
              <a:endParaRPr kumimoji="1" lang="zh-TW" altLang="en-US" sz="3200" b="1">
                <a:cs typeface="+mn-ea"/>
                <a:sym typeface="+mn-lt"/>
              </a:endParaRPr>
            </a:p>
          </p:txBody>
        </p:sp>
      </p:grpSp>
      <p:sp>
        <p:nvSpPr>
          <p:cNvPr id="203" name="矩形 202">
            <a:extLst>
              <a:ext uri="{FF2B5EF4-FFF2-40B4-BE49-F238E27FC236}">
                <a16:creationId xmlns:a16="http://schemas.microsoft.com/office/drawing/2014/main" id="{A1F1B885-863B-4576-8CFB-9EC7285676DD}"/>
              </a:ext>
            </a:extLst>
          </p:cNvPr>
          <p:cNvSpPr/>
          <p:nvPr/>
        </p:nvSpPr>
        <p:spPr>
          <a:xfrm>
            <a:off x="1278115" y="3742955"/>
            <a:ext cx="1565329" cy="467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2000" b="1">
                <a:solidFill>
                  <a:srgbClr val="C00000"/>
                </a:solidFill>
                <a:cs typeface="+mn-ea"/>
                <a:sym typeface="+mn-lt"/>
              </a:rPr>
              <a:t>OR</a:t>
            </a:r>
            <a:endParaRPr kumimoji="1" lang="zh-TW" altLang="en-US" b="1">
              <a:solidFill>
                <a:srgbClr val="C00000"/>
              </a:solidFill>
              <a:cs typeface="+mn-ea"/>
              <a:sym typeface="+mn-lt"/>
            </a:endParaRPr>
          </a:p>
        </p:txBody>
      </p:sp>
      <p:sp>
        <p:nvSpPr>
          <p:cNvPr id="204" name="矩形 203">
            <a:extLst>
              <a:ext uri="{FF2B5EF4-FFF2-40B4-BE49-F238E27FC236}">
                <a16:creationId xmlns:a16="http://schemas.microsoft.com/office/drawing/2014/main" id="{6FFE8DD7-5DAB-42F5-94E5-2E2CBB25BAF6}"/>
              </a:ext>
            </a:extLst>
          </p:cNvPr>
          <p:cNvSpPr/>
          <p:nvPr/>
        </p:nvSpPr>
        <p:spPr>
          <a:xfrm>
            <a:off x="7211561" y="2505153"/>
            <a:ext cx="4397847" cy="408114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cs typeface="+mn-ea"/>
              <a:sym typeface="+mn-lt"/>
            </a:endParaRPr>
          </a:p>
        </p:txBody>
      </p:sp>
      <p:sp>
        <p:nvSpPr>
          <p:cNvPr id="205" name="圓角矩形 67">
            <a:extLst>
              <a:ext uri="{FF2B5EF4-FFF2-40B4-BE49-F238E27FC236}">
                <a16:creationId xmlns:a16="http://schemas.microsoft.com/office/drawing/2014/main" id="{561BFD42-7016-44C4-A5A4-3C3D7FB78490}"/>
              </a:ext>
            </a:extLst>
          </p:cNvPr>
          <p:cNvSpPr/>
          <p:nvPr/>
        </p:nvSpPr>
        <p:spPr>
          <a:xfrm>
            <a:off x="7628698" y="3272402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quick OR brown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06" name="圖片 205">
            <a:extLst>
              <a:ext uri="{FF2B5EF4-FFF2-40B4-BE49-F238E27FC236}">
                <a16:creationId xmlns:a16="http://schemas.microsoft.com/office/drawing/2014/main" id="{9724F22C-7589-4F6C-9EA4-A65698723B8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385" y="3230777"/>
            <a:ext cx="527194" cy="527194"/>
          </a:xfrm>
          <a:prstGeom prst="rect">
            <a:avLst/>
          </a:prstGeom>
        </p:spPr>
      </p:pic>
      <p:pic>
        <p:nvPicPr>
          <p:cNvPr id="207" name="Picture 2">
            <a:extLst>
              <a:ext uri="{FF2B5EF4-FFF2-40B4-BE49-F238E27FC236}">
                <a16:creationId xmlns:a16="http://schemas.microsoft.com/office/drawing/2014/main" id="{A8DEE8E0-942F-4545-8F85-D19B6425F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918" y="2565792"/>
            <a:ext cx="568637" cy="5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Graphic 155">
            <a:extLst>
              <a:ext uri="{FF2B5EF4-FFF2-40B4-BE49-F238E27FC236}">
                <a16:creationId xmlns:a16="http://schemas.microsoft.com/office/drawing/2014/main" id="{8E89CAB6-2520-4DA7-9A6F-6812F0ED9C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903543" y="2825669"/>
            <a:ext cx="1077876" cy="269469"/>
          </a:xfrm>
          <a:prstGeom prst="rect">
            <a:avLst/>
          </a:prstGeom>
        </p:spPr>
      </p:pic>
      <p:pic>
        <p:nvPicPr>
          <p:cNvPr id="209" name="Graphic 156">
            <a:extLst>
              <a:ext uri="{FF2B5EF4-FFF2-40B4-BE49-F238E27FC236}">
                <a16:creationId xmlns:a16="http://schemas.microsoft.com/office/drawing/2014/main" id="{7822D1BE-D9F0-4C6F-99C5-810DB0772D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70852" y="2767688"/>
            <a:ext cx="1271228" cy="325198"/>
          </a:xfrm>
          <a:prstGeom prst="rect">
            <a:avLst/>
          </a:prstGeom>
        </p:spPr>
      </p:pic>
      <p:grpSp>
        <p:nvGrpSpPr>
          <p:cNvPr id="210" name="群組 209">
            <a:extLst>
              <a:ext uri="{FF2B5EF4-FFF2-40B4-BE49-F238E27FC236}">
                <a16:creationId xmlns:a16="http://schemas.microsoft.com/office/drawing/2014/main" id="{0612C3C7-437C-4F35-A2D8-79766836B77C}"/>
              </a:ext>
            </a:extLst>
          </p:cNvPr>
          <p:cNvGrpSpPr/>
          <p:nvPr/>
        </p:nvGrpSpPr>
        <p:grpSpPr>
          <a:xfrm>
            <a:off x="7616554" y="3807866"/>
            <a:ext cx="609548" cy="609548"/>
            <a:chOff x="4412672" y="3159358"/>
            <a:chExt cx="838703" cy="838703"/>
          </a:xfrm>
        </p:grpSpPr>
        <p:pic>
          <p:nvPicPr>
            <p:cNvPr id="211" name="圖片 210">
              <a:extLst>
                <a:ext uri="{FF2B5EF4-FFF2-40B4-BE49-F238E27FC236}">
                  <a16:creationId xmlns:a16="http://schemas.microsoft.com/office/drawing/2014/main" id="{66387A72-F51C-471F-9FAC-4587D9125E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2" name="文字方塊 211">
              <a:extLst>
                <a:ext uri="{FF2B5EF4-FFF2-40B4-BE49-F238E27FC236}">
                  <a16:creationId xmlns:a16="http://schemas.microsoft.com/office/drawing/2014/main" id="{C377331F-3FFE-4AC1-A55F-7FF8F7BA7CE7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2</a:t>
              </a:r>
              <a:endParaRPr kumimoji="1" lang="zh-TW" altLang="en-US" sz="2000" b="1">
                <a:cs typeface="+mn-ea"/>
                <a:sym typeface="+mn-lt"/>
              </a:endParaRPr>
            </a:p>
          </p:txBody>
        </p:sp>
      </p:grpSp>
      <p:grpSp>
        <p:nvGrpSpPr>
          <p:cNvPr id="213" name="群組 212">
            <a:extLst>
              <a:ext uri="{FF2B5EF4-FFF2-40B4-BE49-F238E27FC236}">
                <a16:creationId xmlns:a16="http://schemas.microsoft.com/office/drawing/2014/main" id="{1601CCCE-688E-4C67-98DA-A89ADC965024}"/>
              </a:ext>
            </a:extLst>
          </p:cNvPr>
          <p:cNvGrpSpPr/>
          <p:nvPr/>
        </p:nvGrpSpPr>
        <p:grpSpPr>
          <a:xfrm>
            <a:off x="7616554" y="4490674"/>
            <a:ext cx="609548" cy="609548"/>
            <a:chOff x="4412672" y="3159358"/>
            <a:chExt cx="838703" cy="838703"/>
          </a:xfrm>
        </p:grpSpPr>
        <p:pic>
          <p:nvPicPr>
            <p:cNvPr id="214" name="圖片 213">
              <a:extLst>
                <a:ext uri="{FF2B5EF4-FFF2-40B4-BE49-F238E27FC236}">
                  <a16:creationId xmlns:a16="http://schemas.microsoft.com/office/drawing/2014/main" id="{10C6937B-D5DE-4BA5-8538-74B9C5307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5" name="文字方塊 214">
              <a:extLst>
                <a:ext uri="{FF2B5EF4-FFF2-40B4-BE49-F238E27FC236}">
                  <a16:creationId xmlns:a16="http://schemas.microsoft.com/office/drawing/2014/main" id="{B99A625D-35B4-4962-B418-C8ABD1723396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4</a:t>
              </a:r>
              <a:endParaRPr kumimoji="1" lang="zh-TW" altLang="en-US" sz="2400" b="1">
                <a:cs typeface="+mn-ea"/>
                <a:sym typeface="+mn-lt"/>
              </a:endParaRPr>
            </a:p>
          </p:txBody>
        </p:sp>
      </p:grpSp>
      <p:grpSp>
        <p:nvGrpSpPr>
          <p:cNvPr id="216" name="群組 215">
            <a:extLst>
              <a:ext uri="{FF2B5EF4-FFF2-40B4-BE49-F238E27FC236}">
                <a16:creationId xmlns:a16="http://schemas.microsoft.com/office/drawing/2014/main" id="{B82DB1EA-873C-4874-A184-D5FFEFC9602A}"/>
              </a:ext>
            </a:extLst>
          </p:cNvPr>
          <p:cNvGrpSpPr/>
          <p:nvPr/>
        </p:nvGrpSpPr>
        <p:grpSpPr>
          <a:xfrm>
            <a:off x="7616554" y="5169160"/>
            <a:ext cx="609548" cy="609548"/>
            <a:chOff x="4412672" y="3159358"/>
            <a:chExt cx="838703" cy="838703"/>
          </a:xfrm>
        </p:grpSpPr>
        <p:pic>
          <p:nvPicPr>
            <p:cNvPr id="217" name="圖片 216">
              <a:extLst>
                <a:ext uri="{FF2B5EF4-FFF2-40B4-BE49-F238E27FC236}">
                  <a16:creationId xmlns:a16="http://schemas.microsoft.com/office/drawing/2014/main" id="{E1A49A37-4AD9-444C-B77B-0A27D15C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18" name="文字方塊 217">
              <a:extLst>
                <a:ext uri="{FF2B5EF4-FFF2-40B4-BE49-F238E27FC236}">
                  <a16:creationId xmlns:a16="http://schemas.microsoft.com/office/drawing/2014/main" id="{E49F9B16-88C5-4406-B9CB-3916734B9EBC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6</a:t>
              </a:r>
              <a:endParaRPr kumimoji="1" lang="zh-TW" altLang="en-US" sz="2400" b="1">
                <a:cs typeface="+mn-ea"/>
                <a:sym typeface="+mn-lt"/>
              </a:endParaRPr>
            </a:p>
          </p:txBody>
        </p:sp>
      </p:grpSp>
      <p:grpSp>
        <p:nvGrpSpPr>
          <p:cNvPr id="219" name="群組 218">
            <a:extLst>
              <a:ext uri="{FF2B5EF4-FFF2-40B4-BE49-F238E27FC236}">
                <a16:creationId xmlns:a16="http://schemas.microsoft.com/office/drawing/2014/main" id="{01AB600D-AECE-459A-B97A-142F8A760219}"/>
              </a:ext>
            </a:extLst>
          </p:cNvPr>
          <p:cNvGrpSpPr/>
          <p:nvPr/>
        </p:nvGrpSpPr>
        <p:grpSpPr>
          <a:xfrm>
            <a:off x="8333114" y="3922016"/>
            <a:ext cx="1890453" cy="394497"/>
            <a:chOff x="8387741" y="3976840"/>
            <a:chExt cx="2252007" cy="469946"/>
          </a:xfrm>
        </p:grpSpPr>
        <p:sp>
          <p:nvSpPr>
            <p:cNvPr id="220" name="矩形 219">
              <a:extLst>
                <a:ext uri="{FF2B5EF4-FFF2-40B4-BE49-F238E27FC236}">
                  <a16:creationId xmlns:a16="http://schemas.microsoft.com/office/drawing/2014/main" id="{1136F997-63EB-42E9-B25E-EE5CDB9C7E05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21" name="矩形 220">
              <a:extLst>
                <a:ext uri="{FF2B5EF4-FFF2-40B4-BE49-F238E27FC236}">
                  <a16:creationId xmlns:a16="http://schemas.microsoft.com/office/drawing/2014/main" id="{3CAA7759-FCB1-4E41-920E-4992260816EC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22" name="矩形 221">
              <a:extLst>
                <a:ext uri="{FF2B5EF4-FFF2-40B4-BE49-F238E27FC236}">
                  <a16:creationId xmlns:a16="http://schemas.microsoft.com/office/drawing/2014/main" id="{BF2CC254-CC5C-4F27-9D6C-D776789890C1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31" name="群組 230">
            <a:extLst>
              <a:ext uri="{FF2B5EF4-FFF2-40B4-BE49-F238E27FC236}">
                <a16:creationId xmlns:a16="http://schemas.microsoft.com/office/drawing/2014/main" id="{E0A6936B-AA5F-4DBA-ABED-FE7A85878454}"/>
              </a:ext>
            </a:extLst>
          </p:cNvPr>
          <p:cNvGrpSpPr/>
          <p:nvPr/>
        </p:nvGrpSpPr>
        <p:grpSpPr>
          <a:xfrm>
            <a:off x="7616554" y="5862511"/>
            <a:ext cx="609548" cy="609548"/>
            <a:chOff x="4412672" y="3159358"/>
            <a:chExt cx="838703" cy="838703"/>
          </a:xfrm>
        </p:grpSpPr>
        <p:pic>
          <p:nvPicPr>
            <p:cNvPr id="232" name="圖片 231">
              <a:extLst>
                <a:ext uri="{FF2B5EF4-FFF2-40B4-BE49-F238E27FC236}">
                  <a16:creationId xmlns:a16="http://schemas.microsoft.com/office/drawing/2014/main" id="{FC1E6CFB-C1D9-4D99-B8CE-AF3223BF6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12672" y="3159358"/>
              <a:ext cx="838703" cy="838703"/>
            </a:xfrm>
            <a:prstGeom prst="rect">
              <a:avLst/>
            </a:prstGeom>
          </p:spPr>
        </p:pic>
        <p:sp>
          <p:nvSpPr>
            <p:cNvPr id="233" name="文字方塊 232">
              <a:extLst>
                <a:ext uri="{FF2B5EF4-FFF2-40B4-BE49-F238E27FC236}">
                  <a16:creationId xmlns:a16="http://schemas.microsoft.com/office/drawing/2014/main" id="{95C088BE-46D5-4B8C-B773-7FE724CD02D0}"/>
                </a:ext>
              </a:extLst>
            </p:cNvPr>
            <p:cNvSpPr txBox="1"/>
            <p:nvPr/>
          </p:nvSpPr>
          <p:spPr>
            <a:xfrm>
              <a:off x="4592920" y="3264725"/>
              <a:ext cx="490094" cy="635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400" b="1">
                  <a:cs typeface="+mn-ea"/>
                  <a:sym typeface="+mn-lt"/>
                </a:rPr>
                <a:t>1</a:t>
              </a:r>
              <a:endParaRPr kumimoji="1" lang="zh-TW" altLang="en-US" sz="2400" b="1">
                <a:cs typeface="+mn-ea"/>
                <a:sym typeface="+mn-lt"/>
              </a:endParaRPr>
            </a:p>
          </p:txBody>
        </p:sp>
      </p:grpSp>
      <p:grpSp>
        <p:nvGrpSpPr>
          <p:cNvPr id="234" name="群組 233">
            <a:extLst>
              <a:ext uri="{FF2B5EF4-FFF2-40B4-BE49-F238E27FC236}">
                <a16:creationId xmlns:a16="http://schemas.microsoft.com/office/drawing/2014/main" id="{6533A8D1-D554-4D11-80C5-B67260C01396}"/>
              </a:ext>
            </a:extLst>
          </p:cNvPr>
          <p:cNvGrpSpPr/>
          <p:nvPr/>
        </p:nvGrpSpPr>
        <p:grpSpPr>
          <a:xfrm>
            <a:off x="8333114" y="4598199"/>
            <a:ext cx="1890453" cy="394497"/>
            <a:chOff x="8387741" y="3976840"/>
            <a:chExt cx="2252007" cy="469946"/>
          </a:xfrm>
        </p:grpSpPr>
        <p:sp>
          <p:nvSpPr>
            <p:cNvPr id="235" name="矩形 234">
              <a:extLst>
                <a:ext uri="{FF2B5EF4-FFF2-40B4-BE49-F238E27FC236}">
                  <a16:creationId xmlns:a16="http://schemas.microsoft.com/office/drawing/2014/main" id="{0ADE068C-0EC9-4429-A772-92F83A879931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36" name="矩形 235">
              <a:extLst>
                <a:ext uri="{FF2B5EF4-FFF2-40B4-BE49-F238E27FC236}">
                  <a16:creationId xmlns:a16="http://schemas.microsoft.com/office/drawing/2014/main" id="{C15AD428-95F4-4498-85E1-4CC5896A7829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37" name="矩形 236">
              <a:extLst>
                <a:ext uri="{FF2B5EF4-FFF2-40B4-BE49-F238E27FC236}">
                  <a16:creationId xmlns:a16="http://schemas.microsoft.com/office/drawing/2014/main" id="{7D9B7978-21CF-40B0-B598-FAF4A0C52C11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38" name="群組 237">
            <a:extLst>
              <a:ext uri="{FF2B5EF4-FFF2-40B4-BE49-F238E27FC236}">
                <a16:creationId xmlns:a16="http://schemas.microsoft.com/office/drawing/2014/main" id="{726E7259-A374-4831-ABF2-38BB2A70E8F8}"/>
              </a:ext>
            </a:extLst>
          </p:cNvPr>
          <p:cNvGrpSpPr/>
          <p:nvPr/>
        </p:nvGrpSpPr>
        <p:grpSpPr>
          <a:xfrm>
            <a:off x="8333114" y="5276640"/>
            <a:ext cx="1890453" cy="394497"/>
            <a:chOff x="8387741" y="3976840"/>
            <a:chExt cx="2252007" cy="469946"/>
          </a:xfrm>
        </p:grpSpPr>
        <p:sp>
          <p:nvSpPr>
            <p:cNvPr id="239" name="矩形 238">
              <a:extLst>
                <a:ext uri="{FF2B5EF4-FFF2-40B4-BE49-F238E27FC236}">
                  <a16:creationId xmlns:a16="http://schemas.microsoft.com/office/drawing/2014/main" id="{9747E65C-177F-4C03-A4B3-BFA016033824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0" name="矩形 239">
              <a:extLst>
                <a:ext uri="{FF2B5EF4-FFF2-40B4-BE49-F238E27FC236}">
                  <a16:creationId xmlns:a16="http://schemas.microsoft.com/office/drawing/2014/main" id="{0B7D14D6-2FCB-4055-B8D9-A73FD9384A28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1" name="矩形 240">
              <a:extLst>
                <a:ext uri="{FF2B5EF4-FFF2-40B4-BE49-F238E27FC236}">
                  <a16:creationId xmlns:a16="http://schemas.microsoft.com/office/drawing/2014/main" id="{DC8F8950-055D-4EB4-A576-4355E827D019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  <p:grpSp>
        <p:nvGrpSpPr>
          <p:cNvPr id="242" name="群組 241">
            <a:extLst>
              <a:ext uri="{FF2B5EF4-FFF2-40B4-BE49-F238E27FC236}">
                <a16:creationId xmlns:a16="http://schemas.microsoft.com/office/drawing/2014/main" id="{20A510A4-C7F9-482F-A40D-337092B0E19F}"/>
              </a:ext>
            </a:extLst>
          </p:cNvPr>
          <p:cNvGrpSpPr/>
          <p:nvPr/>
        </p:nvGrpSpPr>
        <p:grpSpPr>
          <a:xfrm>
            <a:off x="8333114" y="5971030"/>
            <a:ext cx="1890453" cy="394497"/>
            <a:chOff x="8387741" y="3976840"/>
            <a:chExt cx="2252007" cy="469946"/>
          </a:xfrm>
        </p:grpSpPr>
        <p:sp>
          <p:nvSpPr>
            <p:cNvPr id="243" name="矩形 242">
              <a:extLst>
                <a:ext uri="{FF2B5EF4-FFF2-40B4-BE49-F238E27FC236}">
                  <a16:creationId xmlns:a16="http://schemas.microsoft.com/office/drawing/2014/main" id="{800E1664-1EFA-418C-9F9B-8E1E8F225EEE}"/>
                </a:ext>
              </a:extLst>
            </p:cNvPr>
            <p:cNvSpPr/>
            <p:nvPr/>
          </p:nvSpPr>
          <p:spPr>
            <a:xfrm>
              <a:off x="8387742" y="3976840"/>
              <a:ext cx="1245366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4" name="矩形 243">
              <a:extLst>
                <a:ext uri="{FF2B5EF4-FFF2-40B4-BE49-F238E27FC236}">
                  <a16:creationId xmlns:a16="http://schemas.microsoft.com/office/drawing/2014/main" id="{714666E7-8F97-41A4-9952-6520B804A5CC}"/>
                </a:ext>
              </a:extLst>
            </p:cNvPr>
            <p:cNvSpPr/>
            <p:nvPr/>
          </p:nvSpPr>
          <p:spPr>
            <a:xfrm>
              <a:off x="8387741" y="4169834"/>
              <a:ext cx="2252007" cy="930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  <p:sp>
          <p:nvSpPr>
            <p:cNvPr id="245" name="矩形 244">
              <a:extLst>
                <a:ext uri="{FF2B5EF4-FFF2-40B4-BE49-F238E27FC236}">
                  <a16:creationId xmlns:a16="http://schemas.microsoft.com/office/drawing/2014/main" id="{218854BD-AE9E-4B1A-8833-4F188E21573D}"/>
                </a:ext>
              </a:extLst>
            </p:cNvPr>
            <p:cNvSpPr/>
            <p:nvPr/>
          </p:nvSpPr>
          <p:spPr>
            <a:xfrm>
              <a:off x="8387741" y="4355530"/>
              <a:ext cx="1723821" cy="9125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48989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7F07C0D-7D32-4C6F-A165-F831E539B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Search Operation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E79903-888E-4AFE-9123-70E241501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3033"/>
            <a:ext cx="10515600" cy="707886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>
                <a:latin typeface="+mn-lt"/>
                <a:cs typeface="+mn-ea"/>
                <a:sym typeface="+mn-lt"/>
              </a:rPr>
              <a:t>TF-IDF is a statistical method in which a frequency based </a:t>
            </a:r>
            <a:r>
              <a:rPr lang="en-US" altLang="zh-TW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weight</a:t>
            </a:r>
            <a:r>
              <a:rPr lang="en-US" altLang="zh-TW">
                <a:latin typeface="+mn-lt"/>
                <a:cs typeface="+mn-ea"/>
                <a:sym typeface="+mn-lt"/>
              </a:rPr>
              <a:t> is assigned to a token to reflect its </a:t>
            </a:r>
            <a:r>
              <a:rPr lang="en-US" altLang="zh-TW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importance</a:t>
            </a:r>
            <a:r>
              <a:rPr lang="en-US" altLang="zh-TW">
                <a:latin typeface="+mn-lt"/>
                <a:cs typeface="+mn-ea"/>
                <a:sym typeface="+mn-lt"/>
              </a:rPr>
              <a:t>.</a:t>
            </a:r>
            <a:endParaRPr lang="zh-TW" altLang="en-US">
              <a:latin typeface="+mn-lt"/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044F69D5-649E-4260-851B-0C9B7C9FCDC7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Right Arrow 22">
            <a:extLst>
              <a:ext uri="{FF2B5EF4-FFF2-40B4-BE49-F238E27FC236}">
                <a16:creationId xmlns:a16="http://schemas.microsoft.com/office/drawing/2014/main" id="{81B19C7B-2187-4868-AD13-493F0E87E3F0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CCF492-C79E-4CB2-B014-53A256686386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Boolean Search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AF973B2-F57C-47BA-B78C-9BD308D9B33B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67565A9-E950-457C-84B3-D5F45D09F013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CC8BC73-651F-413F-9C3D-4971CD92C387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10" name="Shape 297">
            <a:extLst>
              <a:ext uri="{FF2B5EF4-FFF2-40B4-BE49-F238E27FC236}">
                <a16:creationId xmlns:a16="http://schemas.microsoft.com/office/drawing/2014/main" id="{97FD4071-2149-4988-8E80-3E4D898CF24C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2000" b="1">
                <a:cs typeface="+mn-ea"/>
                <a:sym typeface="+mn-lt"/>
              </a:rPr>
              <a:t>Search</a:t>
            </a:r>
            <a:r>
              <a:rPr lang="zh-Hant" altLang="en-US" sz="2000" b="1">
                <a:cs typeface="+mn-ea"/>
                <a:sym typeface="+mn-lt"/>
              </a:rPr>
              <a:t> </a:t>
            </a:r>
            <a:r>
              <a:rPr lang="en" altLang="zh-TW" sz="2000" b="1">
                <a:cs typeface="+mn-ea"/>
                <a:sym typeface="+mn-lt"/>
              </a:rPr>
              <a:t>Module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B1513F4-5A29-4F32-A1AF-2D4D5BA044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56" y="1541095"/>
            <a:ext cx="652071" cy="652071"/>
          </a:xfrm>
          <a:prstGeom prst="rect">
            <a:avLst/>
          </a:prstGeom>
        </p:spPr>
      </p:pic>
      <p:sp>
        <p:nvSpPr>
          <p:cNvPr id="13" name="箭號: 五邊形 12">
            <a:extLst>
              <a:ext uri="{FF2B5EF4-FFF2-40B4-BE49-F238E27FC236}">
                <a16:creationId xmlns:a16="http://schemas.microsoft.com/office/drawing/2014/main" id="{E3DCD9CC-2730-44B0-91D0-748BA0BF3768}"/>
              </a:ext>
            </a:extLst>
          </p:cNvPr>
          <p:cNvSpPr/>
          <p:nvPr/>
        </p:nvSpPr>
        <p:spPr>
          <a:xfrm>
            <a:off x="0" y="3077470"/>
            <a:ext cx="9946105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Q. How to utilize TF-IDF to sort search result by relevance?</a:t>
            </a:r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4" name="圓角矩形 67">
            <a:extLst>
              <a:ext uri="{FF2B5EF4-FFF2-40B4-BE49-F238E27FC236}">
                <a16:creationId xmlns:a16="http://schemas.microsoft.com/office/drawing/2014/main" id="{736F4EB8-2023-47C7-B218-714B8981CE4D}"/>
              </a:ext>
            </a:extLst>
          </p:cNvPr>
          <p:cNvSpPr/>
          <p:nvPr/>
        </p:nvSpPr>
        <p:spPr>
          <a:xfrm>
            <a:off x="976271" y="3930065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QNAP OR CES</a:t>
            </a:r>
            <a:r>
              <a:rPr kumimoji="1" lang="zh-Hant" altLang="en-US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sz="18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3BE5EA2B-0163-43E6-B6A5-41C569920FB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958" y="3888440"/>
            <a:ext cx="527194" cy="527194"/>
          </a:xfrm>
          <a:prstGeom prst="rect">
            <a:avLst/>
          </a:prstGeom>
        </p:spPr>
      </p:pic>
      <p:sp>
        <p:nvSpPr>
          <p:cNvPr id="22" name="圓角矩形 11">
            <a:extLst>
              <a:ext uri="{FF2B5EF4-FFF2-40B4-BE49-F238E27FC236}">
                <a16:creationId xmlns:a16="http://schemas.microsoft.com/office/drawing/2014/main" id="{5A3B774A-D24E-5243-A616-5DFDD21F4363}"/>
              </a:ext>
            </a:extLst>
          </p:cNvPr>
          <p:cNvSpPr/>
          <p:nvPr/>
        </p:nvSpPr>
        <p:spPr>
          <a:xfrm>
            <a:off x="4834790" y="3930614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..……….... ……CES ………</a:t>
            </a:r>
          </a:p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CES……………QNAP CES……  </a:t>
            </a:r>
          </a:p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………………</a:t>
            </a:r>
          </a:p>
        </p:txBody>
      </p:sp>
      <p:sp>
        <p:nvSpPr>
          <p:cNvPr id="23" name="圓角矩形 12">
            <a:extLst>
              <a:ext uri="{FF2B5EF4-FFF2-40B4-BE49-F238E27FC236}">
                <a16:creationId xmlns:a16="http://schemas.microsoft.com/office/drawing/2014/main" id="{BD4AC81C-557E-4E44-A100-F0D8226E1811}"/>
              </a:ext>
            </a:extLst>
          </p:cNvPr>
          <p:cNvSpPr/>
          <p:nvPr/>
        </p:nvSpPr>
        <p:spPr>
          <a:xfrm>
            <a:off x="7212834" y="3930614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24" name="圓角矩形 13">
            <a:extLst>
              <a:ext uri="{FF2B5EF4-FFF2-40B4-BE49-F238E27FC236}">
                <a16:creationId xmlns:a16="http://schemas.microsoft.com/office/drawing/2014/main" id="{2C811C5C-99D8-A140-8E35-788B014043CE}"/>
              </a:ext>
            </a:extLst>
          </p:cNvPr>
          <p:cNvSpPr/>
          <p:nvPr/>
        </p:nvSpPr>
        <p:spPr>
          <a:xfrm>
            <a:off x="9668424" y="3930614"/>
            <a:ext cx="1906160" cy="24248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………………..</a:t>
            </a:r>
            <a:r>
              <a:rPr kumimoji="1" lang="zh-Hant" altLang="en-US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QNAP………………QNAP…………</a:t>
            </a:r>
          </a:p>
          <a:p>
            <a:endParaRPr kumimoji="1" lang="en-US" altLang="zh-TW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CES……………………CES………</a:t>
            </a:r>
          </a:p>
          <a:p>
            <a:r>
              <a:rPr kumimoji="1" lang="zh-Hant" altLang="en-US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25" name="橢圓 15">
            <a:extLst>
              <a:ext uri="{FF2B5EF4-FFF2-40B4-BE49-F238E27FC236}">
                <a16:creationId xmlns:a16="http://schemas.microsoft.com/office/drawing/2014/main" id="{52421091-1EA5-5541-8E16-8D3362D44CC2}"/>
              </a:ext>
            </a:extLst>
          </p:cNvPr>
          <p:cNvSpPr/>
          <p:nvPr/>
        </p:nvSpPr>
        <p:spPr>
          <a:xfrm>
            <a:off x="4466227" y="5684510"/>
            <a:ext cx="703653" cy="70365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A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6" name="橢圓 63">
            <a:extLst>
              <a:ext uri="{FF2B5EF4-FFF2-40B4-BE49-F238E27FC236}">
                <a16:creationId xmlns:a16="http://schemas.microsoft.com/office/drawing/2014/main" id="{5B59EBDD-5A9E-3D4C-9B27-24E9519FCDD0}"/>
              </a:ext>
            </a:extLst>
          </p:cNvPr>
          <p:cNvSpPr/>
          <p:nvPr/>
        </p:nvSpPr>
        <p:spPr>
          <a:xfrm>
            <a:off x="9329743" y="5684510"/>
            <a:ext cx="703653" cy="70365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C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27" name="橢圓 64">
            <a:extLst>
              <a:ext uri="{FF2B5EF4-FFF2-40B4-BE49-F238E27FC236}">
                <a16:creationId xmlns:a16="http://schemas.microsoft.com/office/drawing/2014/main" id="{404E3892-2F57-A342-968B-F5D46C87196A}"/>
              </a:ext>
            </a:extLst>
          </p:cNvPr>
          <p:cNvSpPr/>
          <p:nvPr/>
        </p:nvSpPr>
        <p:spPr>
          <a:xfrm>
            <a:off x="6861007" y="5684510"/>
            <a:ext cx="703653" cy="703653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B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45784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B7EE46D-8BCC-496D-A475-FD145EC2D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Search Operation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47A9BAE0-FE90-4835-98E4-FBCB1B472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177"/>
            <a:ext cx="10515600" cy="764649"/>
          </a:xfrm>
        </p:spPr>
        <p:txBody>
          <a:bodyPr/>
          <a:lstStyle/>
          <a:p>
            <a:pPr marL="0" indent="0">
              <a:spcAft>
                <a:spcPts val="1200"/>
              </a:spcAft>
              <a:buClr>
                <a:srgbClr val="00B050"/>
              </a:buClr>
              <a:buSzPct val="80000"/>
              <a:buNone/>
            </a:pPr>
            <a:r>
              <a:rPr lang="en-US" altLang="zh-TW">
                <a:latin typeface="+mn-lt"/>
                <a:cs typeface="+mn-ea"/>
                <a:sym typeface="+mn-lt"/>
              </a:rPr>
              <a:t>TF-IDF is a statistical method in which a frequency based </a:t>
            </a:r>
            <a:r>
              <a:rPr lang="en-US" altLang="zh-TW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weight</a:t>
            </a:r>
            <a:r>
              <a:rPr lang="en-US" altLang="zh-TW">
                <a:latin typeface="+mn-lt"/>
                <a:cs typeface="+mn-ea"/>
                <a:sym typeface="+mn-lt"/>
              </a:rPr>
              <a:t> is assigned to a token to reflect its </a:t>
            </a:r>
            <a:r>
              <a:rPr lang="en-US" altLang="zh-TW">
                <a:solidFill>
                  <a:srgbClr val="0070C0"/>
                </a:solidFill>
                <a:latin typeface="+mn-lt"/>
                <a:cs typeface="+mn-ea"/>
                <a:sym typeface="+mn-lt"/>
              </a:rPr>
              <a:t>importance</a:t>
            </a:r>
            <a:r>
              <a:rPr lang="en-US" altLang="zh-TW">
                <a:latin typeface="+mn-lt"/>
                <a:cs typeface="+mn-ea"/>
                <a:sym typeface="+mn-lt"/>
              </a:rPr>
              <a:t>.</a:t>
            </a:r>
            <a:endParaRPr lang="zh-TW" altLang="en-US">
              <a:latin typeface="+mn-lt"/>
              <a:cs typeface="+mn-ea"/>
              <a:sym typeface="+mn-lt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8D3C605E-E341-4660-BC63-7DED278B3589}"/>
              </a:ext>
            </a:extLst>
          </p:cNvPr>
          <p:cNvSpPr/>
          <p:nvPr/>
        </p:nvSpPr>
        <p:spPr>
          <a:xfrm>
            <a:off x="313283" y="1436046"/>
            <a:ext cx="7892717" cy="85940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5400000" scaled="0"/>
          </a:gradFill>
          <a:ln w="25400"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 altLang="zh-TW" sz="200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Right Arrow 22">
            <a:extLst>
              <a:ext uri="{FF2B5EF4-FFF2-40B4-BE49-F238E27FC236}">
                <a16:creationId xmlns:a16="http://schemas.microsoft.com/office/drawing/2014/main" id="{449A48A7-8530-48E3-9E5F-1D5B9CD59985}"/>
              </a:ext>
            </a:extLst>
          </p:cNvPr>
          <p:cNvSpPr/>
          <p:nvPr/>
        </p:nvSpPr>
        <p:spPr>
          <a:xfrm>
            <a:off x="2960449" y="1662929"/>
            <a:ext cx="524493" cy="3895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E1D9175-7649-4B23-8D90-F95CD9997A0C}"/>
              </a:ext>
            </a:extLst>
          </p:cNvPr>
          <p:cNvSpPr/>
          <p:nvPr/>
        </p:nvSpPr>
        <p:spPr>
          <a:xfrm>
            <a:off x="349859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Boolean Search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E29A8408-C7B8-47CD-B3F4-BA7C1CAFD502}"/>
              </a:ext>
            </a:extLst>
          </p:cNvPr>
          <p:cNvSpPr/>
          <p:nvPr/>
        </p:nvSpPr>
        <p:spPr>
          <a:xfrm>
            <a:off x="4742321" y="1526805"/>
            <a:ext cx="1151320" cy="658484"/>
          </a:xfrm>
          <a:prstGeom prst="rect">
            <a:avLst/>
          </a:prstGeom>
          <a:gradFill>
            <a:gsLst>
              <a:gs pos="0">
                <a:srgbClr val="C00000"/>
              </a:gs>
              <a:gs pos="100000">
                <a:schemeClr val="accent2"/>
              </a:gs>
            </a:gsLst>
            <a:lin ang="540000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BE95B96B-BD1F-4A93-BEB5-19658A66F76A}"/>
              </a:ext>
            </a:extLst>
          </p:cNvPr>
          <p:cNvSpPr/>
          <p:nvPr/>
        </p:nvSpPr>
        <p:spPr>
          <a:xfrm>
            <a:off x="701019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Parser</a:t>
            </a: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562C4F6-2D3E-490D-852A-4D5316E8A2A2}"/>
              </a:ext>
            </a:extLst>
          </p:cNvPr>
          <p:cNvSpPr/>
          <p:nvPr/>
        </p:nvSpPr>
        <p:spPr>
          <a:xfrm>
            <a:off x="1937950" y="1526805"/>
            <a:ext cx="1151320" cy="658484"/>
          </a:xfrm>
          <a:prstGeom prst="rect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400" b="1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Analyzer</a:t>
            </a:r>
          </a:p>
        </p:txBody>
      </p:sp>
      <p:sp>
        <p:nvSpPr>
          <p:cNvPr id="48" name="Shape 297">
            <a:extLst>
              <a:ext uri="{FF2B5EF4-FFF2-40B4-BE49-F238E27FC236}">
                <a16:creationId xmlns:a16="http://schemas.microsoft.com/office/drawing/2014/main" id="{38217DC2-AC35-42C7-B4B2-B650AAD6CC72}"/>
              </a:ext>
            </a:extLst>
          </p:cNvPr>
          <p:cNvSpPr txBox="1"/>
          <p:nvPr/>
        </p:nvSpPr>
        <p:spPr>
          <a:xfrm>
            <a:off x="5927208" y="1598167"/>
            <a:ext cx="1222094" cy="5272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Pct val="25000"/>
              <a:buFont typeface="Arial"/>
              <a:buNone/>
            </a:pPr>
            <a:r>
              <a:rPr lang="en" altLang="zh-TW" sz="2000" b="1">
                <a:cs typeface="+mn-ea"/>
                <a:sym typeface="+mn-lt"/>
              </a:rPr>
              <a:t>Search</a:t>
            </a:r>
            <a:r>
              <a:rPr lang="zh-Hant" altLang="en-US" sz="2000" b="1">
                <a:cs typeface="+mn-ea"/>
                <a:sym typeface="+mn-lt"/>
              </a:rPr>
              <a:t> </a:t>
            </a:r>
            <a:r>
              <a:rPr lang="en" altLang="zh-TW" sz="2000" b="1">
                <a:cs typeface="+mn-ea"/>
                <a:sym typeface="+mn-lt"/>
              </a:rPr>
              <a:t>Module</a:t>
            </a:r>
          </a:p>
        </p:txBody>
      </p:sp>
      <p:pic>
        <p:nvPicPr>
          <p:cNvPr id="50" name="圖片 49">
            <a:extLst>
              <a:ext uri="{FF2B5EF4-FFF2-40B4-BE49-F238E27FC236}">
                <a16:creationId xmlns:a16="http://schemas.microsoft.com/office/drawing/2014/main" id="{73BBB057-8C4F-40C1-8D3F-065C8F79FD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056" y="1541095"/>
            <a:ext cx="652071" cy="652071"/>
          </a:xfrm>
          <a:prstGeom prst="rect">
            <a:avLst/>
          </a:prstGeom>
        </p:spPr>
      </p:pic>
      <p:sp>
        <p:nvSpPr>
          <p:cNvPr id="52" name="箭號: 五邊形 51">
            <a:extLst>
              <a:ext uri="{FF2B5EF4-FFF2-40B4-BE49-F238E27FC236}">
                <a16:creationId xmlns:a16="http://schemas.microsoft.com/office/drawing/2014/main" id="{F8E47483-0594-445D-80D5-32E23D4D9ADE}"/>
              </a:ext>
            </a:extLst>
          </p:cNvPr>
          <p:cNvSpPr/>
          <p:nvPr/>
        </p:nvSpPr>
        <p:spPr>
          <a:xfrm>
            <a:off x="0" y="3077470"/>
            <a:ext cx="6256421" cy="682889"/>
          </a:xfrm>
          <a:prstGeom prst="homePlat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  <a:buClr>
                <a:srgbClr val="00B050"/>
              </a:buClr>
              <a:buSzPct val="80000"/>
            </a:pPr>
            <a:r>
              <a:rPr lang="en-US" altLang="zh-Hant" sz="2400">
                <a:solidFill>
                  <a:schemeClr val="bg1"/>
                </a:solidFill>
                <a:cs typeface="+mn-ea"/>
                <a:sym typeface="+mn-lt"/>
              </a:rPr>
              <a:t>A. Sorted by relevance: A, C, </a:t>
            </a:r>
            <a:r>
              <a:rPr lang="zh-Hant" altLang="en-US" sz="2400">
                <a:solidFill>
                  <a:schemeClr val="bg1"/>
                </a:solidFill>
                <a:cs typeface="+mn-ea"/>
                <a:sym typeface="+mn-lt"/>
              </a:rPr>
              <a:t>Ｂ</a:t>
            </a:r>
            <a:endParaRPr lang="zh-TW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圓角矩形 67">
            <a:extLst>
              <a:ext uri="{FF2B5EF4-FFF2-40B4-BE49-F238E27FC236}">
                <a16:creationId xmlns:a16="http://schemas.microsoft.com/office/drawing/2014/main" id="{37B9E2B1-E7C7-4375-BCD4-58023351C9E8}"/>
              </a:ext>
            </a:extLst>
          </p:cNvPr>
          <p:cNvSpPr/>
          <p:nvPr/>
        </p:nvSpPr>
        <p:spPr>
          <a:xfrm>
            <a:off x="533212" y="3881180"/>
            <a:ext cx="3011051" cy="4364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3A67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QNAP OR </a:t>
            </a:r>
            <a:r>
              <a:rPr kumimoji="1" lang="en-US" altLang="zh-TW" sz="18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zh-Hant" altLang="en-US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8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sz="1800" b="1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56" name="圖片 55">
            <a:extLst>
              <a:ext uri="{FF2B5EF4-FFF2-40B4-BE49-F238E27FC236}">
                <a16:creationId xmlns:a16="http://schemas.microsoft.com/office/drawing/2014/main" id="{1511A2E7-1BAA-4345-BE22-6FD92F6012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899" y="3839555"/>
            <a:ext cx="527194" cy="527194"/>
          </a:xfrm>
          <a:prstGeom prst="rect">
            <a:avLst/>
          </a:prstGeom>
        </p:spPr>
      </p:pic>
      <p:sp>
        <p:nvSpPr>
          <p:cNvPr id="60" name="圓角矩形 11">
            <a:extLst>
              <a:ext uri="{FF2B5EF4-FFF2-40B4-BE49-F238E27FC236}">
                <a16:creationId xmlns:a16="http://schemas.microsoft.com/office/drawing/2014/main" id="{F34C4133-37F0-4594-85F6-CDFE2BD4E023}"/>
              </a:ext>
            </a:extLst>
          </p:cNvPr>
          <p:cNvSpPr/>
          <p:nvPr/>
        </p:nvSpPr>
        <p:spPr>
          <a:xfrm>
            <a:off x="899259" y="4475233"/>
            <a:ext cx="1665800" cy="21190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..……….... ……</a:t>
            </a:r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 ………</a:t>
            </a:r>
          </a:p>
          <a:p>
            <a:endParaRPr kumimoji="1" lang="en-US" altLang="zh-TW" sz="1600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……………QNAP </a:t>
            </a:r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  </a:t>
            </a:r>
          </a:p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………………</a:t>
            </a:r>
          </a:p>
        </p:txBody>
      </p:sp>
      <p:sp>
        <p:nvSpPr>
          <p:cNvPr id="62" name="圓角矩形 12">
            <a:extLst>
              <a:ext uri="{FF2B5EF4-FFF2-40B4-BE49-F238E27FC236}">
                <a16:creationId xmlns:a16="http://schemas.microsoft.com/office/drawing/2014/main" id="{37B216DB-DC13-4F7E-94A0-ECA453AA03D6}"/>
              </a:ext>
            </a:extLst>
          </p:cNvPr>
          <p:cNvSpPr/>
          <p:nvPr/>
        </p:nvSpPr>
        <p:spPr>
          <a:xfrm>
            <a:off x="5163525" y="4475233"/>
            <a:ext cx="1665800" cy="21190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QNAP…………………QNAP………QNAP……………………….QNAP…QNAP………QNAP…………..</a:t>
            </a:r>
          </a:p>
        </p:txBody>
      </p:sp>
      <p:sp>
        <p:nvSpPr>
          <p:cNvPr id="64" name="圓角矩形 13">
            <a:extLst>
              <a:ext uri="{FF2B5EF4-FFF2-40B4-BE49-F238E27FC236}">
                <a16:creationId xmlns:a16="http://schemas.microsoft.com/office/drawing/2014/main" id="{A8960417-5BE7-46A2-A6A5-423D0B3D59AA}"/>
              </a:ext>
            </a:extLst>
          </p:cNvPr>
          <p:cNvSpPr/>
          <p:nvPr/>
        </p:nvSpPr>
        <p:spPr>
          <a:xfrm>
            <a:off x="3018354" y="4475233"/>
            <a:ext cx="1665800" cy="211909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………………..</a:t>
            </a:r>
            <a:r>
              <a:rPr kumimoji="1" lang="zh-Hant" altLang="en-US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QNAP………………QNAP…………</a:t>
            </a:r>
          </a:p>
          <a:p>
            <a:endParaRPr kumimoji="1" lang="en-US" altLang="zh-TW" sz="1600" b="1">
              <a:solidFill>
                <a:schemeClr val="tx1"/>
              </a:solidFill>
              <a:cs typeface="+mn-ea"/>
              <a:sym typeface="+mn-lt"/>
            </a:endParaRPr>
          </a:p>
          <a:p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……………………</a:t>
            </a:r>
            <a:r>
              <a:rPr kumimoji="1" lang="en-US" altLang="zh-TW" sz="1600" b="1">
                <a:solidFill>
                  <a:srgbClr val="C00000"/>
                </a:solidFill>
                <a:cs typeface="+mn-ea"/>
                <a:sym typeface="+mn-lt"/>
              </a:rPr>
              <a:t>CES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………</a:t>
            </a:r>
          </a:p>
          <a:p>
            <a:r>
              <a:rPr kumimoji="1" lang="zh-Hant" altLang="en-US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kumimoji="1" lang="en-US" altLang="zh-TW" sz="16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endParaRPr kumimoji="1" lang="zh-TW" altLang="en-US" sz="1600" b="1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66" name="橢圓 65">
            <a:extLst>
              <a:ext uri="{FF2B5EF4-FFF2-40B4-BE49-F238E27FC236}">
                <a16:creationId xmlns:a16="http://schemas.microsoft.com/office/drawing/2014/main" id="{75792711-A47C-47D9-A993-3AD7DDF6AE9F}"/>
              </a:ext>
            </a:extLst>
          </p:cNvPr>
          <p:cNvSpPr/>
          <p:nvPr/>
        </p:nvSpPr>
        <p:spPr>
          <a:xfrm>
            <a:off x="530696" y="6050723"/>
            <a:ext cx="614925" cy="61492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A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68" name="橢圓 67">
            <a:extLst>
              <a:ext uri="{FF2B5EF4-FFF2-40B4-BE49-F238E27FC236}">
                <a16:creationId xmlns:a16="http://schemas.microsoft.com/office/drawing/2014/main" id="{A2E0B45F-321C-4C29-BE53-3CB1F400D0F5}"/>
              </a:ext>
            </a:extLst>
          </p:cNvPr>
          <p:cNvSpPr/>
          <p:nvPr/>
        </p:nvSpPr>
        <p:spPr>
          <a:xfrm>
            <a:off x="2679673" y="6050723"/>
            <a:ext cx="614925" cy="61492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C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0" name="橢圓 69">
            <a:extLst>
              <a:ext uri="{FF2B5EF4-FFF2-40B4-BE49-F238E27FC236}">
                <a16:creationId xmlns:a16="http://schemas.microsoft.com/office/drawing/2014/main" id="{C18071CF-E090-4028-A1C8-AC1BF5AB3472}"/>
              </a:ext>
            </a:extLst>
          </p:cNvPr>
          <p:cNvSpPr/>
          <p:nvPr/>
        </p:nvSpPr>
        <p:spPr>
          <a:xfrm>
            <a:off x="4811698" y="6050723"/>
            <a:ext cx="614925" cy="614925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70C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>
                <a:solidFill>
                  <a:srgbClr val="0070C0"/>
                </a:solidFill>
                <a:cs typeface="+mn-ea"/>
                <a:sym typeface="+mn-lt"/>
              </a:rPr>
              <a:t>B</a:t>
            </a:r>
            <a:endParaRPr lang="zh-TW" altLang="en-US" sz="2800" b="1">
              <a:solidFill>
                <a:srgbClr val="0070C0"/>
              </a:solidFill>
              <a:cs typeface="+mn-ea"/>
              <a:sym typeface="+mn-lt"/>
            </a:endParaRPr>
          </a:p>
        </p:txBody>
      </p:sp>
      <p:sp>
        <p:nvSpPr>
          <p:cNvPr id="71" name="文字方塊 70">
            <a:extLst>
              <a:ext uri="{FF2B5EF4-FFF2-40B4-BE49-F238E27FC236}">
                <a16:creationId xmlns:a16="http://schemas.microsoft.com/office/drawing/2014/main" id="{BC57A71E-31B8-4438-A109-15F144055CA6}"/>
              </a:ext>
            </a:extLst>
          </p:cNvPr>
          <p:cNvSpPr txBox="1"/>
          <p:nvPr/>
        </p:nvSpPr>
        <p:spPr>
          <a:xfrm>
            <a:off x="4419480" y="3895177"/>
            <a:ext cx="2796576" cy="40011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Relevance = TF </a:t>
            </a:r>
            <a:r>
              <a:rPr lang="zh-TW" sz="2000" b="1">
                <a:solidFill>
                  <a:schemeClr val="bg1"/>
                </a:solidFill>
                <a:cs typeface="+mn-ea"/>
                <a:sym typeface="+mn-lt"/>
              </a:rPr>
              <a:t>×</a:t>
            </a:r>
            <a:r>
              <a:rPr lang="zh-TW" altLang="en-US" sz="2000" b="1">
                <a:solidFill>
                  <a:schemeClr val="bg1"/>
                </a:solidFill>
                <a:cs typeface="+mn-ea"/>
                <a:sym typeface="+mn-lt"/>
              </a:rPr>
              <a:t> IDF</a:t>
            </a:r>
          </a:p>
        </p:txBody>
      </p:sp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8023E65C-A8D5-4721-8C2A-550977B89CB1}"/>
              </a:ext>
            </a:extLst>
          </p:cNvPr>
          <p:cNvSpPr/>
          <p:nvPr/>
        </p:nvSpPr>
        <p:spPr>
          <a:xfrm>
            <a:off x="7450659" y="3071446"/>
            <a:ext cx="4171256" cy="962713"/>
          </a:xfrm>
          <a:prstGeom prst="roundRect">
            <a:avLst>
              <a:gd name="adj" fmla="val 712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313C72"/>
                </a:solidFill>
                <a:cs typeface="+mn-ea"/>
                <a:sym typeface="+mn-lt"/>
              </a:rPr>
              <a:t>The more a token occurs in a document, </a:t>
            </a:r>
            <a:r>
              <a:rPr lang="en-US" altLang="zh-TW" b="1">
                <a:solidFill>
                  <a:srgbClr val="313C72"/>
                </a:solidFill>
                <a:cs typeface="+mn-ea"/>
                <a:sym typeface="+mn-lt"/>
              </a:rPr>
              <a:t>the higher the TF weight.</a:t>
            </a:r>
            <a:endParaRPr lang="zh-TW" altLang="en-US" b="1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632DC95A-C8EC-43D6-A9CB-977F8FC81473}"/>
              </a:ext>
            </a:extLst>
          </p:cNvPr>
          <p:cNvSpPr/>
          <p:nvPr/>
        </p:nvSpPr>
        <p:spPr>
          <a:xfrm>
            <a:off x="7450659" y="4185944"/>
            <a:ext cx="4171256" cy="962713"/>
          </a:xfrm>
          <a:prstGeom prst="roundRect">
            <a:avLst>
              <a:gd name="adj" fmla="val 712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TW">
                <a:solidFill>
                  <a:srgbClr val="313C72"/>
                </a:solidFill>
                <a:cs typeface="+mn-ea"/>
                <a:sym typeface="+mn-lt"/>
              </a:rPr>
              <a:t>The more a token occurs in the entire set, </a:t>
            </a:r>
            <a:r>
              <a:rPr lang="en-US" altLang="zh-TW" b="1">
                <a:solidFill>
                  <a:srgbClr val="313C72"/>
                </a:solidFill>
                <a:cs typeface="+mn-ea"/>
                <a:sym typeface="+mn-lt"/>
              </a:rPr>
              <a:t>the lower the IDF weight.</a:t>
            </a:r>
            <a:endParaRPr lang="zh-TW" altLang="en-US" b="1">
              <a:solidFill>
                <a:srgbClr val="313C72"/>
              </a:solidFill>
              <a:cs typeface="+mn-ea"/>
              <a:sym typeface="+mn-lt"/>
            </a:endParaRPr>
          </a:p>
        </p:txBody>
      </p:sp>
      <p:sp>
        <p:nvSpPr>
          <p:cNvPr id="77" name="矩形: 圓角 76">
            <a:extLst>
              <a:ext uri="{FF2B5EF4-FFF2-40B4-BE49-F238E27FC236}">
                <a16:creationId xmlns:a16="http://schemas.microsoft.com/office/drawing/2014/main" id="{D0FBD321-4F84-4480-9C31-93519A721042}"/>
              </a:ext>
            </a:extLst>
          </p:cNvPr>
          <p:cNvSpPr/>
          <p:nvPr/>
        </p:nvSpPr>
        <p:spPr>
          <a:xfrm>
            <a:off x="7450659" y="5300442"/>
            <a:ext cx="4171256" cy="962713"/>
          </a:xfrm>
          <a:prstGeom prst="roundRect">
            <a:avLst>
              <a:gd name="adj" fmla="val 712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rgbClr val="313C72"/>
                </a:solidFill>
                <a:cs typeface="+mn-ea"/>
                <a:sym typeface="+mn-lt"/>
              </a:rPr>
              <a:t>The TF-IDF algorithm is used to calculate the </a:t>
            </a:r>
            <a:r>
              <a:rPr lang="en-US" altLang="zh-TW" b="1">
                <a:solidFill>
                  <a:srgbClr val="313C72"/>
                </a:solidFill>
                <a:cs typeface="+mn-ea"/>
                <a:sym typeface="+mn-lt"/>
              </a:rPr>
              <a:t>relevance</a:t>
            </a:r>
            <a:r>
              <a:rPr lang="en-US" altLang="zh-TW">
                <a:solidFill>
                  <a:srgbClr val="313C72"/>
                </a:solidFill>
                <a:cs typeface="+mn-ea"/>
                <a:sym typeface="+mn-lt"/>
              </a:rPr>
              <a:t> of a document to a query.</a:t>
            </a:r>
            <a:endParaRPr lang="zh-TW" altLang="en-US">
              <a:solidFill>
                <a:srgbClr val="313C72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4105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61BFB01-7FDB-1047-B8FC-9CDEF2C35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916" y="2010895"/>
            <a:ext cx="6483350" cy="262037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en-TW">
                <a:latin typeface="+mn-lt"/>
                <a:ea typeface="+mn-ea"/>
                <a:cs typeface="+mn-ea"/>
                <a:sym typeface="+mn-lt"/>
              </a:rPr>
              <a:t>Search data stored in everywhere by Qsirch PC Edition</a:t>
            </a:r>
          </a:p>
        </p:txBody>
      </p:sp>
    </p:spTree>
    <p:extLst>
      <p:ext uri="{BB962C8B-B14F-4D97-AF65-F5344CB8AC3E}">
        <p14:creationId xmlns:p14="http://schemas.microsoft.com/office/powerpoint/2010/main" val="81040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22">
            <a:extLst>
              <a:ext uri="{FF2B5EF4-FFF2-40B4-BE49-F238E27FC236}">
                <a16:creationId xmlns:a16="http://schemas.microsoft.com/office/drawing/2014/main" id="{2C0D150A-46FF-4A25-B511-CF51203F11D7}"/>
              </a:ext>
            </a:extLst>
          </p:cNvPr>
          <p:cNvSpPr/>
          <p:nvPr/>
        </p:nvSpPr>
        <p:spPr>
          <a:xfrm>
            <a:off x="2987664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DF9B79E4-0CBE-4FA9-B590-23D1F5B7841F}"/>
              </a:ext>
            </a:extLst>
          </p:cNvPr>
          <p:cNvSpPr/>
          <p:nvPr/>
        </p:nvSpPr>
        <p:spPr>
          <a:xfrm>
            <a:off x="740519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D22AB560-5516-4399-92BC-28436DD26961}"/>
              </a:ext>
            </a:extLst>
          </p:cNvPr>
          <p:cNvSpPr/>
          <p:nvPr/>
        </p:nvSpPr>
        <p:spPr>
          <a:xfrm>
            <a:off x="74149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0070C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Data Collection</a:t>
            </a:r>
          </a:p>
        </p:txBody>
      </p:sp>
      <p:sp>
        <p:nvSpPr>
          <p:cNvPr id="76" name="矩形: 圓角 75">
            <a:extLst>
              <a:ext uri="{FF2B5EF4-FFF2-40B4-BE49-F238E27FC236}">
                <a16:creationId xmlns:a16="http://schemas.microsoft.com/office/drawing/2014/main" id="{ACAB1D85-488B-481B-A59E-597C3DD4E558}"/>
              </a:ext>
            </a:extLst>
          </p:cNvPr>
          <p:cNvSpPr/>
          <p:nvPr/>
        </p:nvSpPr>
        <p:spPr>
          <a:xfrm>
            <a:off x="3524442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FFC0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Indexer</a:t>
            </a: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9DA75458-6E0E-4A52-8797-E8045513B35F}"/>
              </a:ext>
            </a:extLst>
          </p:cNvPr>
          <p:cNvSpPr/>
          <p:nvPr/>
        </p:nvSpPr>
        <p:spPr>
          <a:xfrm>
            <a:off x="6252818" y="3163727"/>
            <a:ext cx="5197686" cy="1237730"/>
          </a:xfrm>
          <a:prstGeom prst="rect">
            <a:avLst/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altLang="zh-TW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DB0FE5E8-F9BB-4F0C-BA57-A29EF859FEE7}"/>
              </a:ext>
            </a:extLst>
          </p:cNvPr>
          <p:cNvSpPr/>
          <p:nvPr/>
        </p:nvSpPr>
        <p:spPr>
          <a:xfrm>
            <a:off x="3524442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59A7B670-98C3-4AE3-82C7-E5431BB3B818}"/>
              </a:ext>
            </a:extLst>
          </p:cNvPr>
          <p:cNvSpPr/>
          <p:nvPr/>
        </p:nvSpPr>
        <p:spPr>
          <a:xfrm>
            <a:off x="4768173" y="5351794"/>
            <a:ext cx="1151320" cy="1052417"/>
          </a:xfrm>
          <a:prstGeom prst="rect">
            <a:avLst/>
          </a:prstGeom>
          <a:gradFill>
            <a:gsLst>
              <a:gs pos="0">
                <a:srgbClr val="FFC000"/>
              </a:gs>
              <a:gs pos="100000">
                <a:schemeClr val="accent2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Index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Writer</a:t>
            </a:r>
          </a:p>
        </p:txBody>
      </p:sp>
      <p:sp>
        <p:nvSpPr>
          <p:cNvPr id="56" name="標題 1">
            <a:extLst>
              <a:ext uri="{FF2B5EF4-FFF2-40B4-BE49-F238E27FC236}">
                <a16:creationId xmlns:a16="http://schemas.microsoft.com/office/drawing/2014/main" id="{76702E14-B622-8343-8ED5-3B55D9BB2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Hant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Qsirch</a:t>
            </a:r>
            <a:r>
              <a:rPr lang="en-US" altLang="zh-Hant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ea"/>
                <a:sym typeface="+mn-lt"/>
              </a:rPr>
              <a:t> Architecture</a:t>
            </a:r>
            <a:endParaRPr lang="zh-TW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1731812-C026-2942-AA2F-159BCF68D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785" y="1166234"/>
            <a:ext cx="1261216" cy="126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449EA32F-ECD0-A549-8C26-EA3AEECE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38536" y="1947193"/>
            <a:ext cx="1553056" cy="38826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7BE6B87-1F55-CC4F-92BF-99DDAA51B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0975" y="1757233"/>
            <a:ext cx="2378939" cy="608566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C1D195B-FEFE-4A57-A861-C474F0F407E1}"/>
              </a:ext>
            </a:extLst>
          </p:cNvPr>
          <p:cNvSpPr/>
          <p:nvPr/>
        </p:nvSpPr>
        <p:spPr>
          <a:xfrm>
            <a:off x="740519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File Watcher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02CB9118-5091-4C78-9174-68524A5252DF}"/>
              </a:ext>
            </a:extLst>
          </p:cNvPr>
          <p:cNvSpPr/>
          <p:nvPr/>
        </p:nvSpPr>
        <p:spPr>
          <a:xfrm>
            <a:off x="1977450" y="5351794"/>
            <a:ext cx="1151320" cy="1052417"/>
          </a:xfrm>
          <a:prstGeom prst="rect">
            <a:avLst/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Content Extractor</a:t>
            </a: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EE6F2C18-9C16-4B81-8E52-92E6134AA685}"/>
              </a:ext>
            </a:extLst>
          </p:cNvPr>
          <p:cNvSpPr/>
          <p:nvPr/>
        </p:nvSpPr>
        <p:spPr>
          <a:xfrm>
            <a:off x="139964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345DF373-2D6A-4A9A-9558-5D9A94E641D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8412" y="3498080"/>
            <a:ext cx="679874" cy="698083"/>
          </a:xfrm>
          <a:prstGeom prst="rect">
            <a:avLst/>
          </a:prstGeom>
        </p:spPr>
      </p:pic>
      <p:sp>
        <p:nvSpPr>
          <p:cNvPr id="77" name="橢圓 76">
            <a:extLst>
              <a:ext uri="{FF2B5EF4-FFF2-40B4-BE49-F238E27FC236}">
                <a16:creationId xmlns:a16="http://schemas.microsoft.com/office/drawing/2014/main" id="{BC4731C5-A02A-4B4B-8F8E-6B3C0C300473}"/>
              </a:ext>
            </a:extLst>
          </p:cNvPr>
          <p:cNvSpPr/>
          <p:nvPr/>
        </p:nvSpPr>
        <p:spPr>
          <a:xfrm>
            <a:off x="4182590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ED4DF0C0-BBA5-49C7-826D-F0C86CA8351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0778" y="3509159"/>
            <a:ext cx="718446" cy="675925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417CC722-96D2-48C3-A222-6805FE1358FB}"/>
              </a:ext>
            </a:extLst>
          </p:cNvPr>
          <p:cNvSpPr/>
          <p:nvPr/>
        </p:nvSpPr>
        <p:spPr>
          <a:xfrm>
            <a:off x="740519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Indexing Engine</a:t>
            </a:r>
          </a:p>
        </p:txBody>
      </p:sp>
      <p:sp>
        <p:nvSpPr>
          <p:cNvPr id="96" name="矩形 95">
            <a:extLst>
              <a:ext uri="{FF2B5EF4-FFF2-40B4-BE49-F238E27FC236}">
                <a16:creationId xmlns:a16="http://schemas.microsoft.com/office/drawing/2014/main" id="{92C6242D-8170-4485-92F1-C2D3CD81D0CB}"/>
              </a:ext>
            </a:extLst>
          </p:cNvPr>
          <p:cNvSpPr/>
          <p:nvPr/>
        </p:nvSpPr>
        <p:spPr>
          <a:xfrm>
            <a:off x="6252818" y="2574869"/>
            <a:ext cx="5197686" cy="638674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0" scaled="0"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  <a:buClr>
                <a:srgbClr val="000000"/>
              </a:buClr>
            </a:pPr>
            <a:r>
              <a:rPr lang="en-US" altLang="zh-TW" sz="2400" b="1">
                <a:solidFill>
                  <a:schemeClr val="bg1"/>
                </a:solidFill>
                <a:cs typeface="+mn-ea"/>
                <a:sym typeface="+mn-lt"/>
              </a:rPr>
              <a:t>Search Operation</a:t>
            </a:r>
          </a:p>
        </p:txBody>
      </p:sp>
      <p:sp>
        <p:nvSpPr>
          <p:cNvPr id="108" name="Right Arrow 22">
            <a:extLst>
              <a:ext uri="{FF2B5EF4-FFF2-40B4-BE49-F238E27FC236}">
                <a16:creationId xmlns:a16="http://schemas.microsoft.com/office/drawing/2014/main" id="{76312339-03FF-4143-9138-9D5D8EF4F1E7}"/>
              </a:ext>
            </a:extLst>
          </p:cNvPr>
          <p:cNvSpPr/>
          <p:nvPr/>
        </p:nvSpPr>
        <p:spPr>
          <a:xfrm>
            <a:off x="8509370" y="5701454"/>
            <a:ext cx="524493" cy="439743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10" name="矩形: 圓角 109">
            <a:extLst>
              <a:ext uri="{FF2B5EF4-FFF2-40B4-BE49-F238E27FC236}">
                <a16:creationId xmlns:a16="http://schemas.microsoft.com/office/drawing/2014/main" id="{469CC8E8-D8E5-4572-9F4D-DADF0E65C4AC}"/>
              </a:ext>
            </a:extLst>
          </p:cNvPr>
          <p:cNvSpPr/>
          <p:nvPr/>
        </p:nvSpPr>
        <p:spPr>
          <a:xfrm>
            <a:off x="6263204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Query Parser</a:t>
            </a:r>
          </a:p>
        </p:txBody>
      </p:sp>
      <p:sp>
        <p:nvSpPr>
          <p:cNvPr id="111" name="矩形: 圓角 110">
            <a:extLst>
              <a:ext uri="{FF2B5EF4-FFF2-40B4-BE49-F238E27FC236}">
                <a16:creationId xmlns:a16="http://schemas.microsoft.com/office/drawing/2014/main" id="{74BA2DF6-114F-47F4-BBD4-7C15F0369BC4}"/>
              </a:ext>
            </a:extLst>
          </p:cNvPr>
          <p:cNvSpPr/>
          <p:nvPr/>
        </p:nvSpPr>
        <p:spPr>
          <a:xfrm>
            <a:off x="9046148" y="3791777"/>
            <a:ext cx="2391117" cy="2133431"/>
          </a:xfrm>
          <a:prstGeom prst="roundRect">
            <a:avLst>
              <a:gd name="adj" fmla="val 6466"/>
            </a:avLst>
          </a:prstGeom>
          <a:gradFill>
            <a:gsLst>
              <a:gs pos="0">
                <a:srgbClr val="7030A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Search</a:t>
            </a:r>
            <a:r>
              <a:rPr lang="zh-Hant" altLang="en-US" sz="2200" b="1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" altLang="zh-TW" sz="2200" b="1">
                <a:solidFill>
                  <a:schemeClr val="tx1"/>
                </a:solidFill>
                <a:cs typeface="+mn-ea"/>
                <a:sym typeface="+mn-lt"/>
              </a:rPr>
              <a:t>Module</a:t>
            </a:r>
          </a:p>
        </p:txBody>
      </p:sp>
      <p:sp>
        <p:nvSpPr>
          <p:cNvPr id="112" name="矩形 111">
            <a:extLst>
              <a:ext uri="{FF2B5EF4-FFF2-40B4-BE49-F238E27FC236}">
                <a16:creationId xmlns:a16="http://schemas.microsoft.com/office/drawing/2014/main" id="{0A5BE30F-0759-417D-BAC0-198740F467ED}"/>
              </a:ext>
            </a:extLst>
          </p:cNvPr>
          <p:cNvSpPr/>
          <p:nvPr/>
        </p:nvSpPr>
        <p:spPr>
          <a:xfrm>
            <a:off x="9046148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Boolean Search</a:t>
            </a:r>
          </a:p>
        </p:txBody>
      </p:sp>
      <p:sp>
        <p:nvSpPr>
          <p:cNvPr id="113" name="矩形 112">
            <a:extLst>
              <a:ext uri="{FF2B5EF4-FFF2-40B4-BE49-F238E27FC236}">
                <a16:creationId xmlns:a16="http://schemas.microsoft.com/office/drawing/2014/main" id="{AAF1920C-74EA-4264-9D30-FF5C1F60B257}"/>
              </a:ext>
            </a:extLst>
          </p:cNvPr>
          <p:cNvSpPr/>
          <p:nvPr/>
        </p:nvSpPr>
        <p:spPr>
          <a:xfrm>
            <a:off x="10289879" y="5351794"/>
            <a:ext cx="1151320" cy="1052417"/>
          </a:xfrm>
          <a:prstGeom prst="rect">
            <a:avLst/>
          </a:prstGeom>
          <a:gradFill>
            <a:gsLst>
              <a:gs pos="0">
                <a:srgbClr val="7030A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Relevance</a:t>
            </a:r>
          </a:p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(TF-IDF)</a:t>
            </a:r>
          </a:p>
        </p:txBody>
      </p:sp>
      <p:sp>
        <p:nvSpPr>
          <p:cNvPr id="114" name="矩形 113">
            <a:extLst>
              <a:ext uri="{FF2B5EF4-FFF2-40B4-BE49-F238E27FC236}">
                <a16:creationId xmlns:a16="http://schemas.microsoft.com/office/drawing/2014/main" id="{145B6879-ED1D-4F43-8EF8-8EEED0743FA2}"/>
              </a:ext>
            </a:extLst>
          </p:cNvPr>
          <p:cNvSpPr/>
          <p:nvPr/>
        </p:nvSpPr>
        <p:spPr>
          <a:xfrm>
            <a:off x="6262225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25000"/>
              <a:buFont typeface="Arial"/>
              <a:buNone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Parser</a:t>
            </a: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2F6B53BB-1E4E-490F-8E71-8562055FC5CD}"/>
              </a:ext>
            </a:extLst>
          </p:cNvPr>
          <p:cNvSpPr/>
          <p:nvPr/>
        </p:nvSpPr>
        <p:spPr>
          <a:xfrm>
            <a:off x="7499156" y="5351794"/>
            <a:ext cx="1151320" cy="1052417"/>
          </a:xfrm>
          <a:prstGeom prst="rect">
            <a:avLst/>
          </a:prstGeom>
          <a:gradFill>
            <a:gsLst>
              <a:gs pos="0">
                <a:srgbClr val="92D050"/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2060"/>
              </a:buClr>
              <a:buSzPct val="25000"/>
            </a:pPr>
            <a:r>
              <a:rPr lang="en" altLang="zh-TW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Analyzer</a:t>
            </a:r>
          </a:p>
        </p:txBody>
      </p:sp>
      <p:sp>
        <p:nvSpPr>
          <p:cNvPr id="116" name="橢圓 115">
            <a:extLst>
              <a:ext uri="{FF2B5EF4-FFF2-40B4-BE49-F238E27FC236}">
                <a16:creationId xmlns:a16="http://schemas.microsoft.com/office/drawing/2014/main" id="{9F0B421B-3B74-407C-8D7A-D73D72D87F37}"/>
              </a:ext>
            </a:extLst>
          </p:cNvPr>
          <p:cNvSpPr/>
          <p:nvPr/>
        </p:nvSpPr>
        <p:spPr>
          <a:xfrm>
            <a:off x="6921352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8" name="橢圓 117">
            <a:extLst>
              <a:ext uri="{FF2B5EF4-FFF2-40B4-BE49-F238E27FC236}">
                <a16:creationId xmlns:a16="http://schemas.microsoft.com/office/drawing/2014/main" id="{5D1E3E3F-9ACC-4630-A730-D9214C83CF50}"/>
              </a:ext>
            </a:extLst>
          </p:cNvPr>
          <p:cNvSpPr/>
          <p:nvPr/>
        </p:nvSpPr>
        <p:spPr>
          <a:xfrm>
            <a:off x="9704296" y="3320605"/>
            <a:ext cx="1074821" cy="107482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pic>
        <p:nvPicPr>
          <p:cNvPr id="98" name="Picture 1">
            <a:extLst>
              <a:ext uri="{FF2B5EF4-FFF2-40B4-BE49-F238E27FC236}">
                <a16:creationId xmlns:a16="http://schemas.microsoft.com/office/drawing/2014/main" id="{E173F617-AD40-4BCD-852A-014C8F752C8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736" y="3477639"/>
            <a:ext cx="768107" cy="738964"/>
          </a:xfrm>
          <a:prstGeom prst="rect">
            <a:avLst/>
          </a:prstGeom>
        </p:spPr>
      </p:pic>
      <p:pic>
        <p:nvPicPr>
          <p:cNvPr id="121" name="圖片 120">
            <a:extLst>
              <a:ext uri="{FF2B5EF4-FFF2-40B4-BE49-F238E27FC236}">
                <a16:creationId xmlns:a16="http://schemas.microsoft.com/office/drawing/2014/main" id="{E17D7806-3B71-4B08-95BD-52B5887582A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0000" y1="48444" x2="20000" y2="48444"/>
                        <a14:foregroundMark x1="28444" y1="68000" x2="28444" y2="68000"/>
                        <a14:foregroundMark x1="32444" y1="94222" x2="32444" y2="94222"/>
                        <a14:foregroundMark x1="76889" y1="81778" x2="76889" y2="8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516" y="3521086"/>
            <a:ext cx="652071" cy="6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746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A64DFB-C03E-7941-AA26-5D6593F8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W">
                <a:latin typeface="+mn-lt"/>
                <a:ea typeface="+mn-ea"/>
                <a:cs typeface="+mn-ea"/>
                <a:sym typeface="+mn-lt"/>
              </a:rPr>
              <a:t>License Plans</a:t>
            </a:r>
          </a:p>
        </p:txBody>
      </p:sp>
      <p:sp>
        <p:nvSpPr>
          <p:cNvPr id="5" name="矩形: 圓角化同側角落 4">
            <a:extLst>
              <a:ext uri="{FF2B5EF4-FFF2-40B4-BE49-F238E27FC236}">
                <a16:creationId xmlns:a16="http://schemas.microsoft.com/office/drawing/2014/main" id="{CF1504CD-D98E-4B03-ACE0-29400FAD3B0A}"/>
              </a:ext>
            </a:extLst>
          </p:cNvPr>
          <p:cNvSpPr/>
          <p:nvPr/>
        </p:nvSpPr>
        <p:spPr>
          <a:xfrm>
            <a:off x="862399" y="1729116"/>
            <a:ext cx="5170159" cy="61502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002769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sp>
        <p:nvSpPr>
          <p:cNvPr id="7" name="矩形: 圓角化同側角落 6">
            <a:extLst>
              <a:ext uri="{FF2B5EF4-FFF2-40B4-BE49-F238E27FC236}">
                <a16:creationId xmlns:a16="http://schemas.microsoft.com/office/drawing/2014/main" id="{F814B7C2-C32D-45E9-874A-089043AB3536}"/>
              </a:ext>
            </a:extLst>
          </p:cNvPr>
          <p:cNvSpPr/>
          <p:nvPr/>
        </p:nvSpPr>
        <p:spPr>
          <a:xfrm>
            <a:off x="6105365" y="1729117"/>
            <a:ext cx="5170159" cy="615021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002769"/>
              </a:gs>
              <a:gs pos="0">
                <a:srgbClr val="4F83B2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  <a:effectLst>
            <a:outerShdw blurRad="431800" dist="215900" dir="4140000" algn="ctr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cs typeface="+mn-ea"/>
              <a:sym typeface="+mn-lt"/>
            </a:endParaRPr>
          </a:p>
        </p:txBody>
      </p:sp>
      <p:pic>
        <p:nvPicPr>
          <p:cNvPr id="8" name="图片 57">
            <a:extLst>
              <a:ext uri="{FF2B5EF4-FFF2-40B4-BE49-F238E27FC236}">
                <a16:creationId xmlns:a16="http://schemas.microsoft.com/office/drawing/2014/main" id="{00602166-F441-4770-8B0A-92288E2A50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3588137" y="4182096"/>
            <a:ext cx="4414446" cy="53214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705FF89-1D5B-4CB6-B774-09E9B5E378B7}"/>
              </a:ext>
            </a:extLst>
          </p:cNvPr>
          <p:cNvSpPr txBox="1"/>
          <p:nvPr/>
        </p:nvSpPr>
        <p:spPr>
          <a:xfrm>
            <a:off x="862399" y="1746050"/>
            <a:ext cx="512736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Basic</a:t>
            </a:r>
            <a:r>
              <a:rPr lang="en-US" altLang="zh-TW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</a:t>
            </a:r>
            <a:r>
              <a:rPr lang="zh-TW" altLang="en-US" sz="14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en-US" altLang="zh-TW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(License-Free)</a:t>
            </a:r>
            <a:endParaRPr lang="en-TW" altLang="zh-TW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382FC754-9F26-41B4-A44E-E1ED1D13EF54}"/>
              </a:ext>
            </a:extLst>
          </p:cNvPr>
          <p:cNvSpPr txBox="1"/>
          <p:nvPr/>
        </p:nvSpPr>
        <p:spPr>
          <a:xfrm>
            <a:off x="6105365" y="1746050"/>
            <a:ext cx="51701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3000" b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Plus</a:t>
            </a:r>
            <a:endParaRPr lang="en-TW" altLang="zh-TW" b="1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06FB153-7DA0-40E9-BB1A-17A25F92420A}"/>
              </a:ext>
            </a:extLst>
          </p:cNvPr>
          <p:cNvSpPr txBox="1"/>
          <p:nvPr/>
        </p:nvSpPr>
        <p:spPr>
          <a:xfrm>
            <a:off x="417363" y="2521221"/>
            <a:ext cx="4960860" cy="22872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4563" indent="0">
              <a:lnSpc>
                <a:spcPts val="2600"/>
              </a:lnSpc>
              <a:tabLst/>
            </a:pPr>
            <a:r>
              <a:rPr lang="en-US" altLang="zh-TW" sz="2500" b="1">
                <a:latin typeface="+mn-lt"/>
                <a:ea typeface="+mn-ea"/>
                <a:cs typeface="+mn-ea"/>
                <a:sym typeface="+mn-lt"/>
              </a:rPr>
              <a:t>Search single NAS data</a:t>
            </a:r>
            <a:endParaRPr lang="en-US" altLang="zh-TW" sz="25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Full-text search on documents.</a:t>
            </a:r>
          </a:p>
          <a:p>
            <a:pPr marL="1155700" indent="-211138">
              <a:lnSpc>
                <a:spcPts val="21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cs typeface="+mn-ea"/>
                <a:sym typeface="+mn-lt"/>
              </a:rPr>
              <a:t>AI-powered image search.</a:t>
            </a:r>
            <a:endParaRPr lang="en-US" altLang="zh-TW" sz="15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Smart recommendations.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Quickly preview files.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Search NAS data based on permission settings.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Mount and search single NAS.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2EB7D71-EFB6-4F03-9AF6-8833CEBA486D}"/>
              </a:ext>
            </a:extLst>
          </p:cNvPr>
          <p:cNvSpPr txBox="1"/>
          <p:nvPr/>
        </p:nvSpPr>
        <p:spPr>
          <a:xfrm>
            <a:off x="379263" y="4903758"/>
            <a:ext cx="6464300" cy="1751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indent="0">
              <a:lnSpc>
                <a:spcPts val="2600"/>
              </a:lnSpc>
              <a:tabLst/>
            </a:pPr>
            <a:r>
              <a:rPr lang="en-US" altLang="zh-TW" sz="2500" b="1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Search local files on PC</a:t>
            </a:r>
            <a:endParaRPr lang="en-US" altLang="zh-TW" sz="25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Only show 16 search results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Indexing files to let you search files quickly.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Full-text search on documents. 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Quickly preview the thumbnail of files.</a:t>
            </a:r>
          </a:p>
          <a:p>
            <a:pPr marL="1155700" indent="-211138" algn="l" defTabSz="914400" rtl="0" eaLnBrk="1" latinLnBrk="0" hangingPunct="1">
              <a:lnSpc>
                <a:spcPts val="21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AI-powered image search.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52E8ACEA-84ED-4E43-A883-C40E03521661}"/>
              </a:ext>
            </a:extLst>
          </p:cNvPr>
          <p:cNvSpPr txBox="1"/>
          <p:nvPr/>
        </p:nvSpPr>
        <p:spPr>
          <a:xfrm>
            <a:off x="5765800" y="2521221"/>
            <a:ext cx="5644070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44563" indent="0">
              <a:lnSpc>
                <a:spcPts val="2600"/>
              </a:lnSpc>
              <a:tabLst/>
            </a:pPr>
            <a:r>
              <a:rPr lang="en-US" altLang="zh-TW" sz="2500" b="1">
                <a:latin typeface="+mn-lt"/>
                <a:ea typeface="+mn-ea"/>
                <a:cs typeface="+mn-ea"/>
                <a:sym typeface="+mn-lt"/>
              </a:rPr>
              <a:t>Search across multiple NAS data in one interface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Full-text search on documents.</a:t>
            </a:r>
          </a:p>
          <a:p>
            <a:pPr marL="1155700" indent="-21113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500">
                <a:cs typeface="+mn-ea"/>
                <a:sym typeface="+mn-lt"/>
              </a:rPr>
              <a:t>AI-powered image search.</a:t>
            </a:r>
            <a:endParaRPr lang="en-US" altLang="zh-TW" sz="15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Smart recommendations.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Quickly preview files.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Search NAS data based on permission settings.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5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Mount and search single NAS.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A367B3E3-4EC4-4421-A4B0-F0FB0A564BE7}"/>
              </a:ext>
            </a:extLst>
          </p:cNvPr>
          <p:cNvSpPr txBox="1"/>
          <p:nvPr/>
        </p:nvSpPr>
        <p:spPr>
          <a:xfrm>
            <a:off x="5721817" y="4742694"/>
            <a:ext cx="4787900" cy="425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1700" indent="0">
              <a:lnSpc>
                <a:spcPts val="2600"/>
              </a:lnSpc>
              <a:tabLst/>
            </a:pPr>
            <a:r>
              <a:rPr lang="en-US" altLang="zh-TW" sz="2500" b="1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Search local files on PC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5FA5E81-961C-416E-B8FF-147C22D5FE19}"/>
              </a:ext>
            </a:extLst>
          </p:cNvPr>
          <p:cNvSpPr txBox="1"/>
          <p:nvPr/>
        </p:nvSpPr>
        <p:spPr>
          <a:xfrm>
            <a:off x="5721817" y="5077900"/>
            <a:ext cx="9021841" cy="21529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Indexing files to let you search files quickly.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Full-text search on documents.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Smart recommendations.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Quickly preview files.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AI-powered image search.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View the file type distribution on the PC.</a:t>
            </a:r>
          </a:p>
          <a:p>
            <a:pPr marL="1155700" indent="-211138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altLang="zh-TW" sz="1400" kern="120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Open files by integrating local computer applications.</a:t>
            </a: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endParaRPr lang="en-US" altLang="zh-TW" sz="14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1155700" indent="-211138" algn="l" defTabSz="914400" rtl="0" eaLnBrk="1" latinLnBrk="0" hangingPunct="1">
              <a:lnSpc>
                <a:spcPts val="1800"/>
              </a:lnSpc>
              <a:buFont typeface="Arial" panose="020B0604020202020204" pitchFamily="34" charset="0"/>
              <a:buChar char="•"/>
              <a:tabLst/>
            </a:pPr>
            <a:endParaRPr lang="en-US" altLang="zh-TW" sz="1400" kern="120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8448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36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5B0A-6488-9340-8775-3065BA2E8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TW">
                <a:latin typeface="+mn-lt"/>
                <a:ea typeface="+mn-ea"/>
                <a:cs typeface="+mn-ea"/>
                <a:sym typeface="+mn-lt"/>
              </a:rPr>
              <a:t>Qsirch PC Edition finds everything </a:t>
            </a:r>
            <a:r>
              <a:rPr lang="en-US">
                <a:latin typeface="+mn-lt"/>
                <a:ea typeface="+mn-ea"/>
                <a:cs typeface="+mn-ea"/>
                <a:sym typeface="+mn-lt"/>
              </a:rPr>
              <a:t>that you don’t remember where it is stored</a:t>
            </a:r>
            <a:endParaRPr lang="en-TW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0" name="內容版面配置區 9">
            <a:extLst>
              <a:ext uri="{FF2B5EF4-FFF2-40B4-BE49-F238E27FC236}">
                <a16:creationId xmlns:a16="http://schemas.microsoft.com/office/drawing/2014/main" id="{4BA843EB-BF67-4C5F-8AAB-810E92858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466" y="1772266"/>
            <a:ext cx="11006667" cy="1542196"/>
          </a:xfrm>
        </p:spPr>
        <p:txBody>
          <a:bodyPr/>
          <a:lstStyle/>
          <a:p>
            <a:pPr marL="0" indent="0">
              <a:buNone/>
            </a:pPr>
            <a:r>
              <a:rPr lang="en-TW" altLang="zh-TW">
                <a:latin typeface="+mn-lt"/>
                <a:cs typeface="+mn-ea"/>
                <a:sym typeface="+mn-lt"/>
              </a:rPr>
              <a:t>After you archive the data to NAS or public clouds, it is hard to search data form different storage source.</a:t>
            </a:r>
          </a:p>
          <a:p>
            <a:pPr marL="0" indent="0">
              <a:buNone/>
            </a:pPr>
            <a:r>
              <a:rPr lang="en-TW" altLang="zh-TW">
                <a:latin typeface="+mn-lt"/>
                <a:cs typeface="+mn-ea"/>
                <a:sym typeface="+mn-lt"/>
              </a:rPr>
              <a:t>Qsirch PC Edition can not only search data stored in local PC, but also NAS and public clouds.</a:t>
            </a:r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DFB0075-850C-4BA3-BFD5-A62883EF4D62}"/>
              </a:ext>
            </a:extLst>
          </p:cNvPr>
          <p:cNvSpPr/>
          <p:nvPr/>
        </p:nvSpPr>
        <p:spPr>
          <a:xfrm>
            <a:off x="2286000" y="3294033"/>
            <a:ext cx="8199639" cy="533205"/>
          </a:xfrm>
          <a:prstGeom prst="roundRect">
            <a:avLst>
              <a:gd name="adj" fmla="val 4871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/>
            <a:r>
              <a:rPr lang="en-TW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Pre-index and quickly search files in the local PC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&amp; </a:t>
            </a:r>
            <a:r>
              <a:rPr lang="en-US" altLang="zh-TW" err="1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Qsync</a:t>
            </a:r>
            <a:r>
              <a:rPr lang="en-US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 folder</a:t>
            </a:r>
            <a:r>
              <a:rPr lang="en-TW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.</a:t>
            </a: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014DACD8-D382-4C2C-BD25-7B8656D26970}"/>
              </a:ext>
            </a:extLst>
          </p:cNvPr>
          <p:cNvSpPr/>
          <p:nvPr/>
        </p:nvSpPr>
        <p:spPr>
          <a:xfrm>
            <a:off x="2286000" y="4332201"/>
            <a:ext cx="8199639" cy="533205"/>
          </a:xfrm>
          <a:prstGeom prst="roundRect">
            <a:avLst>
              <a:gd name="adj" fmla="val 1260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41338"/>
            <a:r>
              <a:rPr lang="en-TW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Login and connect to your NAS to search data in NAS by Qsirch.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B0924DE-298A-4A14-A774-FB28F148983A}"/>
              </a:ext>
            </a:extLst>
          </p:cNvPr>
          <p:cNvSpPr/>
          <p:nvPr/>
        </p:nvSpPr>
        <p:spPr>
          <a:xfrm>
            <a:off x="2286000" y="5164482"/>
            <a:ext cx="8199639" cy="1041583"/>
          </a:xfrm>
          <a:prstGeom prst="roundRect">
            <a:avLst>
              <a:gd name="adj" fmla="val 4719"/>
            </a:avLst>
          </a:prstGeom>
          <a:gradFill>
            <a:gsLst>
              <a:gs pos="0">
                <a:schemeClr val="bg1"/>
              </a:gs>
              <a:gs pos="100000">
                <a:srgbClr val="00B0F0"/>
              </a:gs>
            </a:gsLst>
            <a:lin ang="5400000" scaled="0"/>
          </a:gradFill>
          <a:ln w="2540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r>
              <a:rPr lang="en-TW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Connect to your cloud storage by HybridMount in NAS and search data stored in the cloud via searching NAS.</a:t>
            </a:r>
          </a:p>
          <a:p>
            <a:pPr marL="449263"/>
            <a:r>
              <a:rPr lang="en-TW" altLang="zh-TW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With NAS caching, the file on the cloud can be searched quickly.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BC04513-DC2E-4F66-9697-8C0498BC9A5D}"/>
              </a:ext>
            </a:extLst>
          </p:cNvPr>
          <p:cNvSpPr txBox="1"/>
          <p:nvPr/>
        </p:nvSpPr>
        <p:spPr>
          <a:xfrm>
            <a:off x="2898739" y="6291499"/>
            <a:ext cx="6974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err="1">
                <a:cs typeface="+mn-ea"/>
                <a:sym typeface="+mn-lt"/>
              </a:rPr>
              <a:t>Qsirch</a:t>
            </a:r>
            <a:r>
              <a:rPr lang="en-US" altLang="zh-TW" sz="1200">
                <a:cs typeface="+mn-ea"/>
                <a:sym typeface="+mn-lt"/>
              </a:rPr>
              <a:t> PC Edition is unable to search through data</a:t>
            </a:r>
            <a:r>
              <a:rPr lang="zh-TW" altLang="en-US" sz="1200">
                <a:cs typeface="+mn-ea"/>
                <a:sym typeface="+mn-lt"/>
              </a:rPr>
              <a:t> </a:t>
            </a:r>
            <a:r>
              <a:rPr lang="en-US" altLang="zh-TW" sz="1200">
                <a:cs typeface="+mn-ea"/>
                <a:sym typeface="+mn-lt"/>
              </a:rPr>
              <a:t>in network drive created by official cloud app unless the data is copied to the computer.</a:t>
            </a:r>
            <a:endParaRPr lang="en-TW" altLang="zh-TW" sz="1200">
              <a:cs typeface="+mn-ea"/>
              <a:sym typeface="+mn-lt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7CC359AD-6D98-4B3B-9C61-11827C9CF79F}"/>
              </a:ext>
            </a:extLst>
          </p:cNvPr>
          <p:cNvGrpSpPr/>
          <p:nvPr/>
        </p:nvGrpSpPr>
        <p:grpSpPr>
          <a:xfrm>
            <a:off x="1561020" y="3092431"/>
            <a:ext cx="936408" cy="936408"/>
            <a:chOff x="1817796" y="3222700"/>
            <a:chExt cx="936408" cy="936408"/>
          </a:xfrm>
        </p:grpSpPr>
        <p:sp>
          <p:nvSpPr>
            <p:cNvPr id="21" name="橢圓 20">
              <a:extLst>
                <a:ext uri="{FF2B5EF4-FFF2-40B4-BE49-F238E27FC236}">
                  <a16:creationId xmlns:a16="http://schemas.microsoft.com/office/drawing/2014/main" id="{E9509BD6-B768-43D6-8EF8-CFA8BAC5B61B}"/>
                </a:ext>
              </a:extLst>
            </p:cNvPr>
            <p:cNvSpPr/>
            <p:nvPr/>
          </p:nvSpPr>
          <p:spPr>
            <a:xfrm>
              <a:off x="1817796" y="3222700"/>
              <a:ext cx="936408" cy="9364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ln w="254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22" name="圖形 39">
              <a:extLst>
                <a:ext uri="{FF2B5EF4-FFF2-40B4-BE49-F238E27FC236}">
                  <a16:creationId xmlns:a16="http://schemas.microsoft.com/office/drawing/2014/main" id="{AA274168-69CE-4245-AD94-9162A9AEE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14182" y="3464989"/>
              <a:ext cx="743637" cy="451831"/>
            </a:xfrm>
            <a:prstGeom prst="rect">
              <a:avLst/>
            </a:prstGeom>
          </p:spPr>
        </p:pic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A0DFE781-B6DA-42BC-B423-F6C8E4A157BA}"/>
              </a:ext>
            </a:extLst>
          </p:cNvPr>
          <p:cNvGrpSpPr/>
          <p:nvPr/>
        </p:nvGrpSpPr>
        <p:grpSpPr>
          <a:xfrm>
            <a:off x="1561020" y="4130599"/>
            <a:ext cx="936408" cy="936408"/>
            <a:chOff x="1817796" y="4182431"/>
            <a:chExt cx="936408" cy="936408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487D5125-D569-459F-BF8C-702446167008}"/>
                </a:ext>
              </a:extLst>
            </p:cNvPr>
            <p:cNvSpPr/>
            <p:nvPr/>
          </p:nvSpPr>
          <p:spPr>
            <a:xfrm>
              <a:off x="1817796" y="4182431"/>
              <a:ext cx="936408" cy="9364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ln w="254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24" name="圖形 42">
              <a:extLst>
                <a:ext uri="{FF2B5EF4-FFF2-40B4-BE49-F238E27FC236}">
                  <a16:creationId xmlns:a16="http://schemas.microsoft.com/office/drawing/2014/main" id="{E0B3C93F-8BD3-4DF5-8A31-32A53F040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42457" y="4307092"/>
              <a:ext cx="687087" cy="687087"/>
            </a:xfrm>
            <a:prstGeom prst="rect">
              <a:avLst/>
            </a:prstGeom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65DA661D-9963-417B-9E7B-C613F9EB9EDC}"/>
              </a:ext>
            </a:extLst>
          </p:cNvPr>
          <p:cNvGrpSpPr/>
          <p:nvPr/>
        </p:nvGrpSpPr>
        <p:grpSpPr>
          <a:xfrm>
            <a:off x="1561020" y="5202982"/>
            <a:ext cx="936408" cy="936408"/>
            <a:chOff x="1817796" y="5208766"/>
            <a:chExt cx="936408" cy="936408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5DCA16F6-BA0D-4DAC-B9E3-1E60CC4EB5AC}"/>
                </a:ext>
              </a:extLst>
            </p:cNvPr>
            <p:cNvSpPr/>
            <p:nvPr/>
          </p:nvSpPr>
          <p:spPr>
            <a:xfrm>
              <a:off x="1817796" y="5208766"/>
              <a:ext cx="936408" cy="936408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5400000" scaled="0"/>
            </a:gradFill>
            <a:ln w="25400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800" b="1">
                <a:solidFill>
                  <a:srgbClr val="0070C0"/>
                </a:solidFill>
                <a:cs typeface="+mn-ea"/>
                <a:sym typeface="+mn-lt"/>
              </a:endParaRPr>
            </a:p>
          </p:txBody>
        </p:sp>
        <p:pic>
          <p:nvPicPr>
            <p:cNvPr id="27" name="圖形 7">
              <a:extLst>
                <a:ext uri="{FF2B5EF4-FFF2-40B4-BE49-F238E27FC236}">
                  <a16:creationId xmlns:a16="http://schemas.microsoft.com/office/drawing/2014/main" id="{DCF1725B-D113-451B-9CF3-CA4302018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0332" y="5416275"/>
              <a:ext cx="771336" cy="521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6580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形 16">
            <a:extLst>
              <a:ext uri="{FF2B5EF4-FFF2-40B4-BE49-F238E27FC236}">
                <a16:creationId xmlns:a16="http://schemas.microsoft.com/office/drawing/2014/main" id="{72656BBB-FE52-4283-AAD7-AD3E653C9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62821"/>
          <a:stretch/>
        </p:blipFill>
        <p:spPr>
          <a:xfrm rot="16200000">
            <a:off x="3174515" y="3665047"/>
            <a:ext cx="4128758" cy="1207269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358C8978-08E4-4F05-AF18-58A46E497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744182" cy="1542196"/>
          </a:xfrm>
        </p:spPr>
        <p:txBody>
          <a:bodyPr/>
          <a:lstStyle/>
          <a:p>
            <a:r>
              <a:rPr lang="en-US" altLang="zh-TW">
                <a:latin typeface="+mn-lt"/>
                <a:ea typeface="+mn-ea"/>
                <a:cs typeface="+mn-ea"/>
                <a:sym typeface="+mn-lt"/>
              </a:rPr>
              <a:t>Find everything from 3 search sources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TextBox 18">
            <a:extLst>
              <a:ext uri="{FF2B5EF4-FFF2-40B4-BE49-F238E27FC236}">
                <a16:creationId xmlns:a16="http://schemas.microsoft.com/office/drawing/2014/main" id="{EF64DDE4-2256-4DBC-9267-4AC4C5F0EA0E}"/>
              </a:ext>
            </a:extLst>
          </p:cNvPr>
          <p:cNvSpPr txBox="1"/>
          <p:nvPr/>
        </p:nvSpPr>
        <p:spPr>
          <a:xfrm>
            <a:off x="7091310" y="2267945"/>
            <a:ext cx="43063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cs typeface="+mn-ea"/>
                <a:sym typeface="+mn-lt"/>
              </a:rPr>
              <a:t>Local PC</a:t>
            </a:r>
          </a:p>
          <a:p>
            <a:r>
              <a:rPr lang="en-TW" altLang="zh-TW" sz="2000">
                <a:cs typeface="+mn-ea"/>
                <a:sym typeface="+mn-lt"/>
              </a:rPr>
              <a:t>Find </a:t>
            </a:r>
            <a:r>
              <a:rPr lang="en-US" altLang="zh-TW" sz="2000">
                <a:cs typeface="+mn-ea"/>
                <a:sym typeface="+mn-lt"/>
              </a:rPr>
              <a:t>every data in the PC</a:t>
            </a:r>
            <a:r>
              <a:rPr lang="en-TW" altLang="zh-TW" sz="2000">
                <a:cs typeface="+mn-ea"/>
                <a:sym typeface="+mn-lt"/>
              </a:rPr>
              <a:t>.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5F55D3C5-4F99-4BC5-9600-6474AD3B2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134" y="2267945"/>
            <a:ext cx="956854" cy="815407"/>
          </a:xfrm>
          <a:prstGeom prst="rect">
            <a:avLst/>
          </a:prstGeom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750E456-715C-4C51-8AE3-D0B8348627F3}"/>
              </a:ext>
            </a:extLst>
          </p:cNvPr>
          <p:cNvSpPr txBox="1"/>
          <p:nvPr/>
        </p:nvSpPr>
        <p:spPr>
          <a:xfrm>
            <a:off x="6134456" y="2362329"/>
            <a:ext cx="666304" cy="646331"/>
          </a:xfrm>
          <a:prstGeom prst="rect">
            <a:avLst/>
          </a:prstGeom>
          <a:noFill/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B412B961-87F9-4C66-BB42-94AED48FF7CF}"/>
              </a:ext>
            </a:extLst>
          </p:cNvPr>
          <p:cNvSpPr txBox="1"/>
          <p:nvPr/>
        </p:nvSpPr>
        <p:spPr>
          <a:xfrm>
            <a:off x="7091310" y="3398919"/>
            <a:ext cx="43063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err="1">
                <a:solidFill>
                  <a:srgbClr val="0070C0"/>
                </a:solidFill>
                <a:cs typeface="+mn-ea"/>
                <a:sym typeface="+mn-lt"/>
              </a:rPr>
              <a:t>Qsync</a:t>
            </a:r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 folder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altLang="zh-TW" sz="2000">
                <a:cs typeface="+mn-ea"/>
                <a:sym typeface="+mn-lt"/>
              </a:rPr>
              <a:t>Support to search both online-only and locally available data.</a:t>
            </a:r>
          </a:p>
          <a:p>
            <a:r>
              <a:rPr lang="en-US" altLang="zh-TW" sz="1400" err="1">
                <a:solidFill>
                  <a:schemeClr val="accent2"/>
                </a:solidFill>
                <a:cs typeface="+mn-ea"/>
                <a:sym typeface="+mn-lt"/>
              </a:rPr>
              <a:t>Qsync</a:t>
            </a:r>
            <a:r>
              <a:rPr lang="en-US" altLang="zh-TW" sz="1400">
                <a:solidFill>
                  <a:schemeClr val="accent2"/>
                </a:solidFill>
                <a:cs typeface="+mn-ea"/>
                <a:sym typeface="+mn-lt"/>
              </a:rPr>
              <a:t> client 5.0.2 and above is required.</a:t>
            </a:r>
            <a:endParaRPr lang="en-TW" altLang="zh-TW" sz="1400">
              <a:solidFill>
                <a:schemeClr val="accent2"/>
              </a:solidFill>
              <a:cs typeface="+mn-ea"/>
              <a:sym typeface="+mn-lt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F92C5737-BDAA-4CA7-A326-BB288271FE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134" y="3455096"/>
            <a:ext cx="956854" cy="815407"/>
          </a:xfrm>
          <a:prstGeom prst="rect">
            <a:avLst/>
          </a:prstGeom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5CF8FA37-5B8E-4439-AA46-F1C3E10AD6A1}"/>
              </a:ext>
            </a:extLst>
          </p:cNvPr>
          <p:cNvSpPr txBox="1"/>
          <p:nvPr/>
        </p:nvSpPr>
        <p:spPr>
          <a:xfrm>
            <a:off x="6134456" y="3549480"/>
            <a:ext cx="666304" cy="646331"/>
          </a:xfrm>
          <a:prstGeom prst="rect">
            <a:avLst/>
          </a:prstGeom>
          <a:noFill/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TextBox 18">
            <a:extLst>
              <a:ext uri="{FF2B5EF4-FFF2-40B4-BE49-F238E27FC236}">
                <a16:creationId xmlns:a16="http://schemas.microsoft.com/office/drawing/2014/main" id="{B7915E58-FCAA-4930-9F6E-3FBADCB67C2E}"/>
              </a:ext>
            </a:extLst>
          </p:cNvPr>
          <p:cNvSpPr txBox="1"/>
          <p:nvPr/>
        </p:nvSpPr>
        <p:spPr>
          <a:xfrm>
            <a:off x="7091310" y="4918171"/>
            <a:ext cx="4306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>
                <a:solidFill>
                  <a:srgbClr val="0070C0"/>
                </a:solidFill>
                <a:cs typeface="+mn-ea"/>
                <a:sym typeface="+mn-lt"/>
              </a:rPr>
              <a:t>NAS</a:t>
            </a:r>
            <a:endParaRPr lang="en-TW" altLang="zh-TW" sz="2400" b="1">
              <a:solidFill>
                <a:srgbClr val="0070C0"/>
              </a:solidFill>
              <a:cs typeface="+mn-ea"/>
              <a:sym typeface="+mn-lt"/>
            </a:endParaRPr>
          </a:p>
          <a:p>
            <a:r>
              <a:rPr lang="en-US" altLang="zh-TW" sz="2000">
                <a:cs typeface="+mn-ea"/>
                <a:sym typeface="+mn-lt"/>
              </a:rPr>
              <a:t>Connect and access to search data in the NAS</a:t>
            </a:r>
            <a:r>
              <a:rPr lang="en-TW" altLang="zh-TW" sz="2000">
                <a:cs typeface="+mn-ea"/>
                <a:sym typeface="+mn-lt"/>
              </a:rPr>
              <a:t>.</a:t>
            </a:r>
            <a:endParaRPr lang="en-US" altLang="zh-TW" sz="2000">
              <a:cs typeface="+mn-ea"/>
              <a:sym typeface="+mn-lt"/>
            </a:endParaRPr>
          </a:p>
          <a:p>
            <a:r>
              <a:rPr lang="en-US" altLang="zh-TW" sz="1400" err="1">
                <a:solidFill>
                  <a:schemeClr val="accent2"/>
                </a:solidFill>
                <a:cs typeface="+mn-ea"/>
                <a:sym typeface="+mn-lt"/>
              </a:rPr>
              <a:t>Qsirch</a:t>
            </a:r>
            <a:r>
              <a:rPr lang="en-US" altLang="zh-TW" sz="1400">
                <a:solidFill>
                  <a:schemeClr val="accent2"/>
                </a:solidFill>
                <a:cs typeface="+mn-ea"/>
                <a:sym typeface="+mn-lt"/>
              </a:rPr>
              <a:t> 5.2.0 and above is required on NAS.</a:t>
            </a:r>
            <a:endParaRPr lang="en-TW" altLang="zh-TW" sz="1400">
              <a:solidFill>
                <a:schemeClr val="accent2"/>
              </a:solidFill>
              <a:cs typeface="+mn-ea"/>
              <a:sym typeface="+mn-lt"/>
            </a:endParaRPr>
          </a:p>
        </p:txBody>
      </p:sp>
      <p:pic>
        <p:nvPicPr>
          <p:cNvPr id="13" name="圖形 12">
            <a:extLst>
              <a:ext uri="{FF2B5EF4-FFF2-40B4-BE49-F238E27FC236}">
                <a16:creationId xmlns:a16="http://schemas.microsoft.com/office/drawing/2014/main" id="{78AA54FA-2DAB-4EA9-A290-59327591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62134" y="5012064"/>
            <a:ext cx="956854" cy="815407"/>
          </a:xfrm>
          <a:prstGeom prst="rect">
            <a:avLst/>
          </a:prstGeom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72FF2DAD-A42D-413F-8A11-10B8EA114D11}"/>
              </a:ext>
            </a:extLst>
          </p:cNvPr>
          <p:cNvSpPr txBox="1"/>
          <p:nvPr/>
        </p:nvSpPr>
        <p:spPr>
          <a:xfrm>
            <a:off x="6134456" y="5106448"/>
            <a:ext cx="666304" cy="646331"/>
          </a:xfrm>
          <a:prstGeom prst="rect">
            <a:avLst/>
          </a:prstGeom>
          <a:noFill/>
          <a:effectLst>
            <a:outerShdw blurRad="228600" dist="203200" dir="3420000" sx="91000" sy="91000" algn="tl" rotWithShape="0">
              <a:prstClr val="black">
                <a:alpha val="26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b="1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TW" altLang="en-US" sz="3600" b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7DB0D9F4-F5EC-410E-AF88-1D3CE1C3C7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46" r="67219" b="38234"/>
          <a:stretch/>
        </p:blipFill>
        <p:spPr>
          <a:xfrm>
            <a:off x="1133132" y="2237123"/>
            <a:ext cx="3996647" cy="3999623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0D4964C7-6454-4EA9-B2B3-B476033393A2}"/>
              </a:ext>
            </a:extLst>
          </p:cNvPr>
          <p:cNvCxnSpPr>
            <a:cxnSpLocks/>
          </p:cNvCxnSpPr>
          <p:nvPr/>
        </p:nvCxnSpPr>
        <p:spPr>
          <a:xfrm flipV="1">
            <a:off x="4985943" y="2685495"/>
            <a:ext cx="1004677" cy="963640"/>
          </a:xfrm>
          <a:prstGeom prst="bentConnector3">
            <a:avLst>
              <a:gd name="adj1" fmla="val 50000"/>
            </a:avLst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B0F0"/>
            </a:solidFill>
            <a:headEnd type="none" w="lg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6" name="接點: 肘形 25">
            <a:extLst>
              <a:ext uri="{FF2B5EF4-FFF2-40B4-BE49-F238E27FC236}">
                <a16:creationId xmlns:a16="http://schemas.microsoft.com/office/drawing/2014/main" id="{CEDA3220-8BB4-4351-852C-70A05D286DA2}"/>
              </a:ext>
            </a:extLst>
          </p:cNvPr>
          <p:cNvCxnSpPr>
            <a:cxnSpLocks/>
          </p:cNvCxnSpPr>
          <p:nvPr/>
        </p:nvCxnSpPr>
        <p:spPr>
          <a:xfrm flipV="1">
            <a:off x="4955121" y="3862800"/>
            <a:ext cx="1076191" cy="795769"/>
          </a:xfrm>
          <a:prstGeom prst="bentConnector3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B0F0"/>
            </a:solidFill>
            <a:headEnd type="none" w="lg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8A9477A0-1486-4E59-B7B9-6064A58605DB}"/>
              </a:ext>
            </a:extLst>
          </p:cNvPr>
          <p:cNvCxnSpPr/>
          <p:nvPr/>
        </p:nvCxnSpPr>
        <p:spPr>
          <a:xfrm>
            <a:off x="4968350" y="5379615"/>
            <a:ext cx="1035499" cy="0"/>
          </a:xfrm>
          <a:prstGeom prst="straightConnector1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75000"/>
                </a:schemeClr>
              </a:gs>
            </a:gsLst>
            <a:lin ang="5400000" scaled="0"/>
          </a:gradFill>
          <a:ln w="25400">
            <a:solidFill>
              <a:srgbClr val="00B0F0"/>
            </a:solidFill>
            <a:headEnd type="none" w="lg" len="med"/>
            <a:tailEnd type="triangl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2474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7E8EA3AE-07A1-4DE8-A39C-CC9D31A4E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6" t="32419" r="6675" b="8866"/>
          <a:stretch/>
        </p:blipFill>
        <p:spPr>
          <a:xfrm>
            <a:off x="3515777" y="2229628"/>
            <a:ext cx="8178809" cy="3473000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342900" dist="177800" dir="36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8508024-101C-4566-8E7F-86E8D0E3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>
                <a:latin typeface="+mn-lt"/>
                <a:ea typeface="+mn-ea"/>
                <a:cs typeface="+mn-ea"/>
                <a:sym typeface="+mn-lt"/>
              </a:rPr>
              <a:t>Search </a:t>
            </a:r>
            <a:r>
              <a:rPr lang="en-US" altLang="zh-TW" sz="4000" err="1">
                <a:latin typeface="+mn-lt"/>
                <a:ea typeface="+mn-ea"/>
                <a:cs typeface="+mn-ea"/>
                <a:sym typeface="+mn-lt"/>
              </a:rPr>
              <a:t>Qsync</a:t>
            </a:r>
            <a:r>
              <a:rPr lang="en-US" altLang="zh-TW" sz="4000">
                <a:latin typeface="+mn-lt"/>
                <a:ea typeface="+mn-ea"/>
                <a:cs typeface="+mn-ea"/>
                <a:sym typeface="+mn-lt"/>
              </a:rPr>
              <a:t> online-only and locally available data</a:t>
            </a:r>
            <a:endParaRPr lang="zh-TW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456E7B98-3C22-446F-B3AB-2FC7845F867A}"/>
              </a:ext>
            </a:extLst>
          </p:cNvPr>
          <p:cNvSpPr/>
          <p:nvPr/>
        </p:nvSpPr>
        <p:spPr>
          <a:xfrm>
            <a:off x="4841875" y="3972745"/>
            <a:ext cx="1101725" cy="187324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296F2B53-8B04-469E-BF3A-A661AD426253}"/>
              </a:ext>
            </a:extLst>
          </p:cNvPr>
          <p:cNvSpPr/>
          <p:nvPr/>
        </p:nvSpPr>
        <p:spPr>
          <a:xfrm>
            <a:off x="4841875" y="5451476"/>
            <a:ext cx="1101725" cy="187324"/>
          </a:xfrm>
          <a:prstGeom prst="rect">
            <a:avLst/>
          </a:prstGeom>
          <a:noFill/>
          <a:ln w="254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FE3F85E8-D3BE-4F18-8E80-B7FD7A3615F3}"/>
              </a:ext>
            </a:extLst>
          </p:cNvPr>
          <p:cNvSpPr/>
          <p:nvPr/>
        </p:nvSpPr>
        <p:spPr>
          <a:xfrm>
            <a:off x="3625496" y="3603705"/>
            <a:ext cx="565079" cy="565079"/>
          </a:xfrm>
          <a:prstGeom prst="ellipse">
            <a:avLst/>
          </a:prstGeom>
          <a:solidFill>
            <a:srgbClr val="01FFF9">
              <a:alpha val="23000"/>
            </a:srgbClr>
          </a:solidFill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F0FF2604-E286-44E0-87F1-023C7352C8E8}"/>
              </a:ext>
            </a:extLst>
          </p:cNvPr>
          <p:cNvSpPr/>
          <p:nvPr/>
        </p:nvSpPr>
        <p:spPr>
          <a:xfrm>
            <a:off x="3625496" y="5045803"/>
            <a:ext cx="565079" cy="565079"/>
          </a:xfrm>
          <a:prstGeom prst="ellipse">
            <a:avLst/>
          </a:prstGeom>
          <a:solidFill>
            <a:srgbClr val="01FFF9">
              <a:alpha val="23000"/>
            </a:srgbClr>
          </a:solidFill>
          <a:ln w="254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cxnSp>
        <p:nvCxnSpPr>
          <p:cNvPr id="14" name="接點: 肘形 13">
            <a:extLst>
              <a:ext uri="{FF2B5EF4-FFF2-40B4-BE49-F238E27FC236}">
                <a16:creationId xmlns:a16="http://schemas.microsoft.com/office/drawing/2014/main" id="{4D33E8A2-CA05-4D94-86F0-E617326FF496}"/>
              </a:ext>
            </a:extLst>
          </p:cNvPr>
          <p:cNvCxnSpPr>
            <a:cxnSpLocks/>
            <a:stCxn id="11" idx="2"/>
          </p:cNvCxnSpPr>
          <p:nvPr/>
        </p:nvCxnSpPr>
        <p:spPr>
          <a:xfrm rot="10800000" flipV="1">
            <a:off x="2856690" y="3886245"/>
            <a:ext cx="768806" cy="480280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  <a:headEnd type="triangl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9B27F7B2-FEAE-407C-AA40-EB8867CF8073}"/>
              </a:ext>
            </a:extLst>
          </p:cNvPr>
          <p:cNvCxnSpPr>
            <a:cxnSpLocks/>
            <a:stCxn id="12" idx="2"/>
          </p:cNvCxnSpPr>
          <p:nvPr/>
        </p:nvCxnSpPr>
        <p:spPr>
          <a:xfrm rot="10800000">
            <a:off x="2856690" y="4366525"/>
            <a:ext cx="768806" cy="961818"/>
          </a:xfrm>
          <a:prstGeom prst="bentConnector3">
            <a:avLst>
              <a:gd name="adj1" fmla="val 50000"/>
            </a:avLst>
          </a:prstGeom>
          <a:ln w="25400">
            <a:solidFill>
              <a:srgbClr val="00B0F0"/>
            </a:solidFill>
            <a:headEnd type="triangle" w="lg" len="med"/>
            <a:tailEnd type="none" w="lg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85FCB3D7-7CF5-4ACB-A775-A7C352ACC9AF}"/>
              </a:ext>
            </a:extLst>
          </p:cNvPr>
          <p:cNvSpPr/>
          <p:nvPr/>
        </p:nvSpPr>
        <p:spPr>
          <a:xfrm>
            <a:off x="641780" y="3842092"/>
            <a:ext cx="2209891" cy="1011636"/>
          </a:xfrm>
          <a:prstGeom prst="roundRect">
            <a:avLst>
              <a:gd name="adj" fmla="val 3436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>
            <a:outerShdw blurRad="152400" dist="101600" dir="43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cs typeface="+mn-ea"/>
              <a:sym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D630F0E-ED43-46C5-8BF2-494BFFCDFC8C}"/>
              </a:ext>
            </a:extLst>
          </p:cNvPr>
          <p:cNvSpPr txBox="1"/>
          <p:nvPr/>
        </p:nvSpPr>
        <p:spPr>
          <a:xfrm>
            <a:off x="636762" y="3887926"/>
            <a:ext cx="2144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cs typeface="+mn-ea"/>
                <a:sym typeface="+mn-lt"/>
              </a:rPr>
              <a:t>Find both online-only and locally available data</a:t>
            </a:r>
            <a:endParaRPr lang="zh-TW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878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47D2F1FA-200E-4345-8327-CEE3961BF8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42" t="12944" r="6875" b="6646"/>
          <a:stretch/>
        </p:blipFill>
        <p:spPr>
          <a:xfrm>
            <a:off x="3359510" y="2354277"/>
            <a:ext cx="7674759" cy="4359745"/>
          </a:xfrm>
          <a:prstGeom prst="roundRect">
            <a:avLst>
              <a:gd name="adj" fmla="val 262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E2680-D68F-E142-9650-8043216A6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W">
                <a:latin typeface="+mn-lt"/>
                <a:ea typeface="+mn-ea"/>
                <a:cs typeface="+mn-ea"/>
                <a:sym typeface="+mn-lt"/>
              </a:rPr>
              <a:t>Search from different sources with the same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B2CB5-0DF9-7343-BFD5-125D65974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TW">
                <a:latin typeface="+mn-lt"/>
                <a:cs typeface="+mn-ea"/>
                <a:sym typeface="+mn-lt"/>
              </a:rPr>
              <a:t>Switch the search source and keep the search conditions to let you search data in different locations.</a:t>
            </a:r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37F4CB47-37B7-3B47-9B4A-954110E93CFB}"/>
              </a:ext>
            </a:extLst>
          </p:cNvPr>
          <p:cNvSpPr/>
          <p:nvPr/>
        </p:nvSpPr>
        <p:spPr>
          <a:xfrm rot="3345940">
            <a:off x="1951249" y="2757258"/>
            <a:ext cx="2239078" cy="1336210"/>
          </a:xfrm>
          <a:prstGeom prst="triangle">
            <a:avLst/>
          </a:prstGeom>
          <a:gradFill>
            <a:gsLst>
              <a:gs pos="0">
                <a:schemeClr val="bg2">
                  <a:lumMod val="75000"/>
                  <a:alpha val="40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>
              <a:cs typeface="+mn-ea"/>
              <a:sym typeface="+mn-lt"/>
            </a:endParaRPr>
          </a:p>
        </p:txBody>
      </p:sp>
      <p:pic>
        <p:nvPicPr>
          <p:cNvPr id="10" name="圖片 11">
            <a:extLst>
              <a:ext uri="{FF2B5EF4-FFF2-40B4-BE49-F238E27FC236}">
                <a16:creationId xmlns:a16="http://schemas.microsoft.com/office/drawing/2014/main" id="{215320BE-6A41-9145-AA38-608C67569C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06" t="16021" r="65701" b="46641"/>
          <a:stretch/>
        </p:blipFill>
        <p:spPr>
          <a:xfrm>
            <a:off x="711200" y="2892470"/>
            <a:ext cx="2559410" cy="2559410"/>
          </a:xfrm>
          <a:prstGeom prst="ellipse">
            <a:avLst/>
          </a:prstGeom>
          <a:ln w="254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71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940D4F-EF60-F943-9FFB-391F4A7B5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380" y="2044764"/>
            <a:ext cx="6542617" cy="2620371"/>
          </a:xfrm>
        </p:spPr>
        <p:txBody>
          <a:bodyPr/>
          <a:lstStyle/>
          <a:p>
            <a:pPr>
              <a:lnSpc>
                <a:spcPts val="5600"/>
              </a:lnSpc>
            </a:pPr>
            <a:r>
              <a:rPr lang="en-TW">
                <a:latin typeface="+mn-lt"/>
                <a:ea typeface="+mn-ea"/>
                <a:cs typeface="+mn-ea"/>
                <a:sym typeface="+mn-lt"/>
              </a:rPr>
              <a:t>Powerful search engine provided by Qsirch PC Edition</a:t>
            </a:r>
          </a:p>
        </p:txBody>
      </p:sp>
    </p:spTree>
    <p:extLst>
      <p:ext uri="{BB962C8B-B14F-4D97-AF65-F5344CB8AC3E}">
        <p14:creationId xmlns:p14="http://schemas.microsoft.com/office/powerpoint/2010/main" val="41121180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ybkm5d4y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42</Slides>
  <Notes>13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43" baseType="lpstr">
      <vt:lpstr>Office Theme</vt:lpstr>
      <vt:lpstr>PowerPoint 簡報</vt:lpstr>
      <vt:lpstr>Can not find the right file you need on PC?</vt:lpstr>
      <vt:lpstr>PowerPoint 簡報</vt:lpstr>
      <vt:lpstr>Search data stored in everywhere by Qsirch PC Edition</vt:lpstr>
      <vt:lpstr>Qsirch PC Edition finds everything that you don’t remember where it is stored</vt:lpstr>
      <vt:lpstr>Find everything from 3 search sources</vt:lpstr>
      <vt:lpstr>Search Qsync online-only and locally available data</vt:lpstr>
      <vt:lpstr>Search from different sources with the same conditions</vt:lpstr>
      <vt:lpstr>Powerful search engine provided by Qsirch PC Edition</vt:lpstr>
      <vt:lpstr>6 search tools help to find everything in PC</vt:lpstr>
      <vt:lpstr>Find document by full text search even if you forget the file name</vt:lpstr>
      <vt:lpstr>Flexible search conditions are combined by Boolean operators</vt:lpstr>
      <vt:lpstr>Browse and narrow search results by specific file category</vt:lpstr>
      <vt:lpstr>35+ filter conditions let you find data even without keywords</vt:lpstr>
      <vt:lpstr>Explore PC with the Index Summary</vt:lpstr>
      <vt:lpstr>The AI-powered search engine intelligently detects image contents</vt:lpstr>
      <vt:lpstr>Data preview &amp; workflow integration</vt:lpstr>
      <vt:lpstr>Preview or open search results as you wish</vt:lpstr>
      <vt:lpstr>Show files that most likely to be relevant to query at the top</vt:lpstr>
      <vt:lpstr>Timeline View for Image</vt:lpstr>
      <vt:lpstr>Instantly preview documents and multimedia files</vt:lpstr>
      <vt:lpstr>Preview keywords for documents</vt:lpstr>
      <vt:lpstr>Integration with Windows apps</vt:lpstr>
      <vt:lpstr>Smart Recommend other files you may also be interested</vt:lpstr>
      <vt:lpstr>PowerPoint 簡報</vt:lpstr>
      <vt:lpstr>See how Qsirch PC Edition work</vt:lpstr>
      <vt:lpstr>Qsirch Architecture</vt:lpstr>
      <vt:lpstr>Indexing</vt:lpstr>
      <vt:lpstr>Indexing Engine</vt:lpstr>
      <vt:lpstr>Indexing Engine</vt:lpstr>
      <vt:lpstr>Indexing Engine</vt:lpstr>
      <vt:lpstr>Indexing Engine</vt:lpstr>
      <vt:lpstr>Indexing Engine</vt:lpstr>
      <vt:lpstr>Search Operation</vt:lpstr>
      <vt:lpstr>Search Operation</vt:lpstr>
      <vt:lpstr>Search Operation</vt:lpstr>
      <vt:lpstr>Search Operation</vt:lpstr>
      <vt:lpstr>Search Operation</vt:lpstr>
      <vt:lpstr>Search Operation</vt:lpstr>
      <vt:lpstr>Qsirch Architecture</vt:lpstr>
      <vt:lpstr>License Plans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Qsirch PC Edition: Powerful file searching for Windows</dc:title>
  <dc:creator>QNAP_Josh Chen</dc:creator>
  <cp:revision>4</cp:revision>
  <dcterms:created xsi:type="dcterms:W3CDTF">2020-11-04T07:29:32Z</dcterms:created>
  <dcterms:modified xsi:type="dcterms:W3CDTF">2022-03-25T01:54:54Z</dcterms:modified>
</cp:coreProperties>
</file>