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56"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8" r:id="rId32"/>
    <p:sldId id="289" r:id="rId33"/>
    <p:sldId id="290" r:id="rId34"/>
    <p:sldId id="292" r:id="rId35"/>
    <p:sldId id="293" r:id="rId36"/>
    <p:sldId id="294" r:id="rId37"/>
    <p:sldId id="295" r:id="rId38"/>
    <p:sldId id="296" r:id="rId39"/>
    <p:sldId id="298" r:id="rId40"/>
    <p:sldId id="299" r:id="rId41"/>
    <p:sldId id="300" r:id="rId42"/>
    <p:sldId id="301"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2" y="2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eiryo UI" panose="020B0604030504040204" pitchFamily="50" charset="-128"/>
                <a:ea typeface="Meiryo UI" panose="020B0604030504040204" pitchFamily="50" charset="-128"/>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ja-JP" alt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eiryo UI" panose="020B0604030504040204" pitchFamily="50" charset="-128"/>
                <a:ea typeface="Meiryo UI" panose="020B0604030504040204" pitchFamily="50" charset="-128"/>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ja-JP" alt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eiryo UI" panose="020B0604030504040204" pitchFamily="50" charset="-128"/>
                <a:ea typeface="Meiryo UI" panose="020B0604030504040204" pitchFamily="50" charset="-128"/>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ja-JP" alt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eiryo UI" panose="020B0604030504040204" pitchFamily="50" charset="-128"/>
                <a:ea typeface="Meiryo UI" panose="020B0604030504040204" pitchFamily="50" charset="-128"/>
              </a:defRPr>
            </a:lvl1pPr>
          </a:lstStyle>
          <a:p>
            <a:pPr algn="r"/>
            <a:fld id="{00000000-1234-1234-1234-123412341234}" type="slidenum">
              <a:rPr lang="en-US" sz="1200" smtClean="0">
                <a:solidFill>
                  <a:schemeClr val="dk1"/>
                </a:solidFill>
                <a:cs typeface="Calibri"/>
                <a:sym typeface="Calibri"/>
              </a:rPr>
              <a:pPr algn="r"/>
              <a:t>‹#›</a:t>
            </a:fld>
            <a:endParaRPr lang="en-US" sz="1200" dirty="0">
              <a:solidFill>
                <a:schemeClr val="dk1"/>
              </a:solidFill>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1" name="Google Shape;1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214" name="Google Shape;21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8" name="Google Shape;2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 name="Google Shape;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9445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 name="Google Shape;6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16</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41608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 name="Google Shape;7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8568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 name="Google Shape;7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116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99" name="Google Shape;9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651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20</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3195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3" name="Google Shape;1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946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7" name="Google Shape;13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749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547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66" name="Google Shape;16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4544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78" name="Google Shape;17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998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321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89" name="Google Shape;18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27</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14930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223" name="Google Shape;22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2547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234" name="Google Shape;23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29</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5899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69" name="Google Shape;6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375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 name="Google Shape;100;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31</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3509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3" name="Google Shape;163;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32</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55171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33</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9869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31" name="Google Shape;13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9161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 name="Google Shape;15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35</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96602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36</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2483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3" name="Google Shape;24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37</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87732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3" name="Google Shape;33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38</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42981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 name="Google Shape;7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39</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2019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01" name="Google Shape;10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40</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63528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 name="Google Shape;13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6358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50" name="Google Shape;15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175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0" name="Google Shape;1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3" name="Google Shape;1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a:stretch/>
        </p:blipFill>
        <p:spPr>
          <a:xfrm>
            <a:off x="0" y="857"/>
            <a:ext cx="12188671" cy="685628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a:stretch/>
        </p:blipFill>
        <p:spPr>
          <a:xfrm>
            <a:off x="2708" y="0"/>
            <a:ext cx="12186584" cy="6858000"/>
          </a:xfrm>
          <a:prstGeom prst="rect">
            <a:avLst/>
          </a:prstGeom>
          <a:noFill/>
          <a:ln>
            <a:noFill/>
          </a:ln>
        </p:spPr>
      </p:pic>
      <p:sp>
        <p:nvSpPr>
          <p:cNvPr id="20" name="Google Shape;20;p3"/>
          <p:cNvSpPr txBox="1">
            <a:spLocks noGrp="1"/>
          </p:cNvSpPr>
          <p:nvPr>
            <p:ph type="title"/>
          </p:nvPr>
        </p:nvSpPr>
        <p:spPr>
          <a:xfrm>
            <a:off x="1528549" y="1632712"/>
            <a:ext cx="9103058" cy="126924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Arial"/>
              <a:buNone/>
              <a:defRPr sz="4000">
                <a:solidFill>
                  <a:schemeClr val="dk1"/>
                </a:solidFill>
                <a:latin typeface="Meiryo UI" panose="020B0604030504040204" pitchFamily="50" charset="-128"/>
                <a:ea typeface="Meiryo UI"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1" name="Google Shape;21;p3"/>
          <p:cNvSpPr txBox="1">
            <a:spLocks noGrp="1"/>
          </p:cNvSpPr>
          <p:nvPr>
            <p:ph type="body" idx="1"/>
          </p:nvPr>
        </p:nvSpPr>
        <p:spPr>
          <a:xfrm>
            <a:off x="1528548" y="2901953"/>
            <a:ext cx="9134903" cy="327501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atin typeface="Meiryo UI" panose="020B0604030504040204" pitchFamily="50" charset="-128"/>
                <a:ea typeface="Meiryo UI" panose="020B0604030504040204" pitchFamily="50" charset="-128"/>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2708" y="857"/>
            <a:ext cx="12186584" cy="6856286"/>
          </a:xfrm>
          <a:prstGeom prst="rect">
            <a:avLst/>
          </a:prstGeom>
          <a:noFill/>
          <a:ln>
            <a:noFill/>
          </a:ln>
        </p:spPr>
      </p:pic>
      <p:sp>
        <p:nvSpPr>
          <p:cNvPr id="24" name="Google Shape;24;p4"/>
          <p:cNvSpPr txBox="1">
            <a:spLocks noGrp="1"/>
          </p:cNvSpPr>
          <p:nvPr>
            <p:ph type="title"/>
          </p:nvPr>
        </p:nvSpPr>
        <p:spPr>
          <a:xfrm>
            <a:off x="1528549" y="1392072"/>
            <a:ext cx="9103058" cy="126924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Arial"/>
              <a:buNone/>
              <a:defRPr sz="4000">
                <a:solidFill>
                  <a:schemeClr val="dk1"/>
                </a:solidFill>
                <a:latin typeface="Meiryo UI" panose="020B0604030504040204" pitchFamily="50" charset="-128"/>
                <a:ea typeface="Meiryo UI"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4"/>
          <p:cNvSpPr txBox="1">
            <a:spLocks noGrp="1"/>
          </p:cNvSpPr>
          <p:nvPr>
            <p:ph type="body" idx="1"/>
          </p:nvPr>
        </p:nvSpPr>
        <p:spPr>
          <a:xfrm>
            <a:off x="1528548" y="2661313"/>
            <a:ext cx="9134903" cy="35156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atin typeface="Meiryo UI" panose="020B0604030504040204" pitchFamily="50" charset="-128"/>
                <a:ea typeface="Meiryo UI" panose="020B0604030504040204" pitchFamily="50" charset="-128"/>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a:stretch/>
        </p:blipFill>
        <p:spPr>
          <a:xfrm>
            <a:off x="2708" y="0"/>
            <a:ext cx="12186584" cy="6858000"/>
          </a:xfrm>
          <a:prstGeom prst="rect">
            <a:avLst/>
          </a:prstGeom>
          <a:noFill/>
          <a:ln>
            <a:noFill/>
          </a:ln>
        </p:spPr>
      </p:pic>
      <p:sp>
        <p:nvSpPr>
          <p:cNvPr id="28" name="Google Shape;28;p5"/>
          <p:cNvSpPr txBox="1">
            <a:spLocks noGrp="1"/>
          </p:cNvSpPr>
          <p:nvPr>
            <p:ph type="title"/>
          </p:nvPr>
        </p:nvSpPr>
        <p:spPr>
          <a:xfrm>
            <a:off x="831850" y="1951629"/>
            <a:ext cx="6483350" cy="262037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sz="4400" b="1">
                <a:solidFill>
                  <a:schemeClr val="lt1"/>
                </a:solidFill>
                <a:latin typeface="Meiryo UI" panose="020B0604030504040204" pitchFamily="50" charset="-128"/>
                <a:ea typeface="Meiryo UI" panose="020B0604030504040204"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a:latin typeface="Meiryo UI" panose="020B0604030504040204" pitchFamily="50" charset="-128"/>
                <a:ea typeface="Meiryo UI"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 name="Google Shape;31;p6"/>
          <p:cNvSpPr txBox="1">
            <a:spLocks noGrp="1"/>
          </p:cNvSpPr>
          <p:nvPr>
            <p:ph type="body" idx="1"/>
          </p:nvPr>
        </p:nvSpPr>
        <p:spPr>
          <a:xfrm>
            <a:off x="838200" y="1719619"/>
            <a:ext cx="10515600" cy="4457344"/>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atin typeface="Meiryo UI" panose="020B0604030504040204" pitchFamily="50" charset="-128"/>
                <a:ea typeface="Meiryo UI" panose="020B0604030504040204" pitchFamily="50" charset="-128"/>
              </a:defRPr>
            </a:lvl1pPr>
            <a:lvl2pPr marL="914400" lvl="1" indent="-342900" algn="l">
              <a:lnSpc>
                <a:spcPct val="100000"/>
              </a:lnSpc>
              <a:spcBef>
                <a:spcPts val="500"/>
              </a:spcBef>
              <a:spcAft>
                <a:spcPts val="0"/>
              </a:spcAft>
              <a:buClr>
                <a:schemeClr val="dk1"/>
              </a:buClr>
              <a:buSzPts val="1800"/>
              <a:buChar char="•"/>
              <a:defRPr sz="1800"/>
            </a:lvl2pPr>
            <a:lvl3pPr marL="1371600" lvl="2" indent="-330200" algn="l">
              <a:lnSpc>
                <a:spcPct val="100000"/>
              </a:lnSpc>
              <a:spcBef>
                <a:spcPts val="500"/>
              </a:spcBef>
              <a:spcAft>
                <a:spcPts val="0"/>
              </a:spcAft>
              <a:buClr>
                <a:schemeClr val="dk1"/>
              </a:buClr>
              <a:buSzPts val="1600"/>
              <a:buChar char="•"/>
              <a:defRPr sz="1600"/>
            </a:lvl3pPr>
            <a:lvl4pPr marL="1828800" lvl="3" indent="-317500" algn="l">
              <a:lnSpc>
                <a:spcPct val="100000"/>
              </a:lnSpc>
              <a:spcBef>
                <a:spcPts val="500"/>
              </a:spcBef>
              <a:spcAft>
                <a:spcPts val="0"/>
              </a:spcAft>
              <a:buClr>
                <a:schemeClr val="dk1"/>
              </a:buClr>
              <a:buSzPts val="1400"/>
              <a:buChar char="•"/>
              <a:defRPr sz="1400"/>
            </a:lvl4pPr>
            <a:lvl5pPr marL="2286000" lvl="4" indent="-317500" algn="l">
              <a:lnSpc>
                <a:spcPct val="10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2" name="Google Shape;3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33" name="Google Shape;3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34" name="Google Shape;3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atin typeface="Meiryo UI" panose="020B0604030504040204" pitchFamily="50" charset="-128"/>
                <a:ea typeface="Meiryo UI"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2400"/>
              <a:buNone/>
              <a:defRPr sz="2400">
                <a:solidFill>
                  <a:srgbClr val="888888"/>
                </a:solidFill>
                <a:latin typeface="Meiryo UI" panose="020B0604030504040204" pitchFamily="50" charset="-128"/>
                <a:ea typeface="Meiryo UI" panose="020B0604030504040204" pitchFamily="50" charset="-128"/>
              </a:defRPr>
            </a:lvl1pPr>
            <a:lvl2pPr marL="914400" lvl="1" indent="-228600" algn="l">
              <a:lnSpc>
                <a:spcPct val="100000"/>
              </a:lnSpc>
              <a:spcBef>
                <a:spcPts val="500"/>
              </a:spcBef>
              <a:spcAft>
                <a:spcPts val="0"/>
              </a:spcAft>
              <a:buClr>
                <a:srgbClr val="888888"/>
              </a:buClr>
              <a:buSzPts val="2000"/>
              <a:buNone/>
              <a:defRPr sz="2000">
                <a:solidFill>
                  <a:srgbClr val="888888"/>
                </a:solidFill>
              </a:defRPr>
            </a:lvl2pPr>
            <a:lvl3pPr marL="1371600" lvl="2" indent="-228600" algn="l">
              <a:lnSpc>
                <a:spcPct val="100000"/>
              </a:lnSpc>
              <a:spcBef>
                <a:spcPts val="500"/>
              </a:spcBef>
              <a:spcAft>
                <a:spcPts val="0"/>
              </a:spcAft>
              <a:buClr>
                <a:srgbClr val="888888"/>
              </a:buClr>
              <a:buSzPts val="1800"/>
              <a:buNone/>
              <a:defRPr sz="1800">
                <a:solidFill>
                  <a:srgbClr val="888888"/>
                </a:solidFill>
              </a:defRPr>
            </a:lvl3pPr>
            <a:lvl4pPr marL="1828800" lvl="3" indent="-228600" algn="l">
              <a:lnSpc>
                <a:spcPct val="100000"/>
              </a:lnSpc>
              <a:spcBef>
                <a:spcPts val="500"/>
              </a:spcBef>
              <a:spcAft>
                <a:spcPts val="0"/>
              </a:spcAft>
              <a:buClr>
                <a:srgbClr val="888888"/>
              </a:buClr>
              <a:buSzPts val="1600"/>
              <a:buNone/>
              <a:defRPr sz="1600">
                <a:solidFill>
                  <a:srgbClr val="888888"/>
                </a:solidFill>
              </a:defRPr>
            </a:lvl4pPr>
            <a:lvl5pPr marL="2286000" lvl="4" indent="-228600" algn="l">
              <a:lnSpc>
                <a:spcPct val="10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43" name="Google Shape;4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44" name="Google Shape;4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45" name="Google Shape;4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5"/>
        <p:cNvGrpSpPr/>
        <p:nvPr/>
      </p:nvGrpSpPr>
      <p:grpSpPr>
        <a:xfrm>
          <a:off x="0" y="0"/>
          <a:ext cx="0" cy="0"/>
          <a:chOff x="0" y="0"/>
          <a:chExt cx="0" cy="0"/>
        </a:xfrm>
      </p:grpSpPr>
      <p:pic>
        <p:nvPicPr>
          <p:cNvPr id="36" name="Google Shape;36;p7"/>
          <p:cNvPicPr preferRelativeResize="0"/>
          <p:nvPr/>
        </p:nvPicPr>
        <p:blipFill rotWithShape="1">
          <a:blip r:embed="rId2">
            <a:alphaModFix/>
          </a:blip>
          <a:srcRect/>
          <a:stretch/>
        </p:blipFill>
        <p:spPr>
          <a:xfrm>
            <a:off x="2708" y="857"/>
            <a:ext cx="12186583" cy="6856285"/>
          </a:xfrm>
          <a:prstGeom prst="rect">
            <a:avLst/>
          </a:prstGeom>
          <a:noFill/>
          <a:ln>
            <a:noFill/>
          </a:ln>
        </p:spPr>
      </p:pic>
    </p:spTree>
    <p:extLst>
      <p:ext uri="{BB962C8B-B14F-4D97-AF65-F5344CB8AC3E}">
        <p14:creationId xmlns:p14="http://schemas.microsoft.com/office/powerpoint/2010/main" val="76676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7"/>
        <p:cNvGrpSpPr/>
        <p:nvPr/>
      </p:nvGrpSpPr>
      <p:grpSpPr>
        <a:xfrm>
          <a:off x="0" y="0"/>
          <a:ext cx="0" cy="0"/>
          <a:chOff x="0" y="0"/>
          <a:chExt cx="0" cy="0"/>
        </a:xfrm>
      </p:grpSpPr>
      <p:pic>
        <p:nvPicPr>
          <p:cNvPr id="38" name="Google Shape;38;p8"/>
          <p:cNvPicPr preferRelativeResize="0"/>
          <p:nvPr/>
        </p:nvPicPr>
        <p:blipFill rotWithShape="1">
          <a:blip r:embed="rId2">
            <a:alphaModFix/>
          </a:blip>
          <a:srcRect/>
          <a:stretch/>
        </p:blipFill>
        <p:spPr>
          <a:xfrm>
            <a:off x="3328" y="857"/>
            <a:ext cx="12185342" cy="6856286"/>
          </a:xfrm>
          <a:prstGeom prst="rect">
            <a:avLst/>
          </a:prstGeom>
          <a:noFill/>
          <a:ln>
            <a:noFill/>
          </a:ln>
        </p:spPr>
      </p:pic>
      <p:sp>
        <p:nvSpPr>
          <p:cNvPr id="39" name="Google Shape;39;p8"/>
          <p:cNvSpPr txBox="1"/>
          <p:nvPr/>
        </p:nvSpPr>
        <p:spPr>
          <a:xfrm>
            <a:off x="845959" y="4538179"/>
            <a:ext cx="6282498" cy="646868"/>
          </a:xfrm>
          <a:prstGeom prst="rect">
            <a:avLst/>
          </a:prstGeom>
          <a:noFill/>
          <a:ln>
            <a:noFill/>
          </a:ln>
        </p:spPr>
        <p:txBody>
          <a:bodyPr spcFirstLastPara="1" wrap="square" lIns="91425" tIns="45700" rIns="91425" bIns="45700" anchor="t" anchorCtr="0">
            <a:spAutoFit/>
          </a:bodyPr>
          <a:lstStyle/>
          <a:p>
            <a:pPr marL="0" marR="0" lvl="0" indent="0" algn="l" rtl="0">
              <a:lnSpc>
                <a:spcPct val="153846"/>
              </a:lnSpc>
              <a:spcBef>
                <a:spcPts val="0"/>
              </a:spcBef>
              <a:spcAft>
                <a:spcPts val="0"/>
              </a:spcAft>
              <a:buNone/>
            </a:pPr>
            <a:r>
              <a:rPr lang="en-US" sz="780" dirty="0">
                <a:solidFill>
                  <a:schemeClr val="lt1"/>
                </a:solidFill>
                <a:latin typeface="Meiryo UI" panose="020B0604030504040204" pitchFamily="50" charset="-128"/>
                <a:ea typeface="Meiryo UI" panose="020B0604030504040204" pitchFamily="50" charset="-128"/>
                <a:cs typeface="Arial"/>
                <a:sym typeface="Arial"/>
              </a:rPr>
              <a:t>© 2022 Copyright is owned by QNAP Technology Co., Ltd. QNAP Technology reserves all rights. A trademark or mark used or registered by QNAP Technology Co., Ltd. The products and company names mentioned in the file may be trademarks owned by other companies.</a:t>
            </a:r>
            <a:endParaRPr sz="780" dirty="0">
              <a:solidFill>
                <a:schemeClr val="lt1"/>
              </a:solidFill>
              <a:latin typeface="Meiryo UI" panose="020B0604030504040204" pitchFamily="50" charset="-128"/>
              <a:ea typeface="Meiryo UI" panose="020B0604030504040204" pitchFamily="50" charset="-128"/>
              <a:cs typeface="Arial"/>
              <a:sym typeface="Arial"/>
            </a:endParaRPr>
          </a:p>
        </p:txBody>
      </p:sp>
    </p:spTree>
    <p:extLst>
      <p:ext uri="{BB962C8B-B14F-4D97-AF65-F5344CB8AC3E}">
        <p14:creationId xmlns:p14="http://schemas.microsoft.com/office/powerpoint/2010/main" val="373287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0">
            <a:alphaModFix/>
          </a:blip>
          <a:srcRect/>
          <a:stretch/>
        </p:blipFill>
        <p:spPr>
          <a:xfrm>
            <a:off x="2708" y="0"/>
            <a:ext cx="12186584" cy="6858000"/>
          </a:xfrm>
          <a:prstGeom prst="rect">
            <a:avLst/>
          </a:prstGeom>
          <a:noFill/>
          <a:ln>
            <a:noFill/>
          </a:ln>
        </p:spPr>
      </p:pic>
      <p:sp>
        <p:nvSpPr>
          <p:cNvPr id="11" name="Google Shape;11;p1"/>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1"/>
          <p:cNvSpPr txBox="1">
            <a:spLocks noGrp="1"/>
          </p:cNvSpPr>
          <p:nvPr>
            <p:ph type="body" idx="1"/>
          </p:nvPr>
        </p:nvSpPr>
        <p:spPr>
          <a:xfrm>
            <a:off x="838200" y="1815151"/>
            <a:ext cx="10515600" cy="4361811"/>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4" name="Google Shape;14;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5" name="Google Shape;15;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50.png"/><Relationship Id="rId7"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51.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4.pn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9.png"/><Relationship Id="rId4" Type="http://schemas.openxmlformats.org/officeDocument/2006/relationships/image" Target="../media/image59.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0.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png"/><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9"/>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a:t>6つの検索ツールは、PC</a:t>
            </a:r>
            <a:r>
              <a:rPr lang="en-US" dirty="0" smtClean="0"/>
              <a:t>内の</a:t>
            </a:r>
            <a:r>
              <a:rPr lang="ja-JP" altLang="en-US" dirty="0"/>
              <a:t>様々</a:t>
            </a:r>
            <a:r>
              <a:rPr lang="ja-JP" altLang="en-US" dirty="0" smtClean="0"/>
              <a:t>なデータ</a:t>
            </a:r>
            <a:r>
              <a:rPr lang="en-US" dirty="0" err="1" smtClean="0"/>
              <a:t>を見つけるのに役立ちます</a:t>
            </a:r>
            <a:endParaRPr b="1" dirty="0">
              <a:sym typeface="Arial"/>
            </a:endParaRPr>
          </a:p>
        </p:txBody>
      </p:sp>
      <p:sp>
        <p:nvSpPr>
          <p:cNvPr id="161" name="Google Shape;161;p19"/>
          <p:cNvSpPr txBox="1"/>
          <p:nvPr/>
        </p:nvSpPr>
        <p:spPr>
          <a:xfrm>
            <a:off x="1775936" y="2088862"/>
            <a:ext cx="4306365"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0070C0"/>
                </a:solidFill>
                <a:latin typeface="Meiryo UI" panose="020B0604030504040204" pitchFamily="50" charset="-128"/>
                <a:ea typeface="Meiryo UI" panose="020B0604030504040204" pitchFamily="50" charset="-128"/>
              </a:rPr>
              <a:t>全文検索</a:t>
            </a:r>
            <a:endParaRPr sz="2400" b="1" dirty="0">
              <a:solidFill>
                <a:srgbClr val="0070C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smtClean="0">
                <a:solidFill>
                  <a:schemeClr val="tx1"/>
                </a:solidFill>
                <a:latin typeface="Meiryo UI" panose="020B0604030504040204" pitchFamily="50" charset="-128"/>
                <a:ea typeface="Meiryo UI" panose="020B0604030504040204" pitchFamily="50" charset="-128"/>
              </a:rPr>
              <a:t>コンテンツ内</a:t>
            </a:r>
            <a:r>
              <a:rPr lang="ja-JP" altLang="en-US" sz="2000" dirty="0" smtClean="0">
                <a:solidFill>
                  <a:schemeClr val="tx1"/>
                </a:solidFill>
                <a:latin typeface="Meiryo UI" panose="020B0604030504040204" pitchFamily="50" charset="-128"/>
                <a:ea typeface="Meiryo UI" panose="020B0604030504040204" pitchFamily="50" charset="-128"/>
              </a:rPr>
              <a:t>に</a:t>
            </a:r>
            <a:r>
              <a:rPr lang="en-US" sz="2000" dirty="0" err="1" smtClean="0">
                <a:solidFill>
                  <a:schemeClr val="tx1"/>
                </a:solidFill>
                <a:latin typeface="Meiryo UI" panose="020B0604030504040204" pitchFamily="50" charset="-128"/>
                <a:ea typeface="Meiryo UI" panose="020B0604030504040204" pitchFamily="50" charset="-128"/>
              </a:rPr>
              <a:t>キーワードを含むドキュメントと電子メールを検索します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pic>
        <p:nvPicPr>
          <p:cNvPr id="162" name="Google Shape;162;p19"/>
          <p:cNvPicPr preferRelativeResize="0"/>
          <p:nvPr/>
        </p:nvPicPr>
        <p:blipFill rotWithShape="1">
          <a:blip r:embed="rId3">
            <a:alphaModFix/>
          </a:blip>
          <a:srcRect/>
          <a:stretch/>
        </p:blipFill>
        <p:spPr>
          <a:xfrm>
            <a:off x="746760" y="2047812"/>
            <a:ext cx="956854" cy="815407"/>
          </a:xfrm>
          <a:prstGeom prst="rect">
            <a:avLst/>
          </a:prstGeom>
          <a:noFill/>
          <a:ln>
            <a:noFill/>
          </a:ln>
        </p:spPr>
      </p:pic>
      <p:sp>
        <p:nvSpPr>
          <p:cNvPr id="163" name="Google Shape;163;p19"/>
          <p:cNvSpPr txBox="1"/>
          <p:nvPr/>
        </p:nvSpPr>
        <p:spPr>
          <a:xfrm>
            <a:off x="819082" y="2142196"/>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1</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164" name="Google Shape;164;p19"/>
          <p:cNvSpPr txBox="1"/>
          <p:nvPr/>
        </p:nvSpPr>
        <p:spPr>
          <a:xfrm>
            <a:off x="1775936" y="3536264"/>
            <a:ext cx="4306365"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2400" b="1" dirty="0">
                <a:solidFill>
                  <a:srgbClr val="0070C0"/>
                </a:solidFill>
                <a:latin typeface="Meiryo UI" panose="020B0604030504040204" pitchFamily="50" charset="-128"/>
                <a:ea typeface="Meiryo UI" panose="020B0604030504040204" pitchFamily="50" charset="-128"/>
              </a:rPr>
              <a:t>ブーリアン</a:t>
            </a:r>
            <a:r>
              <a:rPr lang="en-US" sz="2400" b="1" dirty="0" err="1" smtClean="0">
                <a:solidFill>
                  <a:srgbClr val="0070C0"/>
                </a:solidFill>
                <a:latin typeface="Meiryo UI" panose="020B0604030504040204" pitchFamily="50" charset="-128"/>
                <a:ea typeface="Meiryo UI" panose="020B0604030504040204" pitchFamily="50" charset="-128"/>
              </a:rPr>
              <a:t>検索</a:t>
            </a:r>
            <a:endParaRPr sz="2400" b="1" dirty="0">
              <a:solidFill>
                <a:srgbClr val="0070C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a:solidFill>
                  <a:schemeClr val="tx1"/>
                </a:solidFill>
                <a:latin typeface="Meiryo UI" panose="020B0604030504040204" pitchFamily="50" charset="-128"/>
                <a:ea typeface="Meiryo UI" panose="020B0604030504040204" pitchFamily="50" charset="-128"/>
              </a:rPr>
              <a:t>柔軟な検索条件はブール演算子によって組み合わされます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pic>
        <p:nvPicPr>
          <p:cNvPr id="165" name="Google Shape;165;p19"/>
          <p:cNvPicPr preferRelativeResize="0"/>
          <p:nvPr/>
        </p:nvPicPr>
        <p:blipFill rotWithShape="1">
          <a:blip r:embed="rId3">
            <a:alphaModFix/>
          </a:blip>
          <a:srcRect/>
          <a:stretch/>
        </p:blipFill>
        <p:spPr>
          <a:xfrm>
            <a:off x="746760" y="3495214"/>
            <a:ext cx="956854" cy="815407"/>
          </a:xfrm>
          <a:prstGeom prst="rect">
            <a:avLst/>
          </a:prstGeom>
          <a:noFill/>
          <a:ln>
            <a:noFill/>
          </a:ln>
        </p:spPr>
      </p:pic>
      <p:sp>
        <p:nvSpPr>
          <p:cNvPr id="166" name="Google Shape;166;p19"/>
          <p:cNvSpPr txBox="1"/>
          <p:nvPr/>
        </p:nvSpPr>
        <p:spPr>
          <a:xfrm>
            <a:off x="819082" y="3589598"/>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2</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167" name="Google Shape;167;p19"/>
          <p:cNvSpPr txBox="1"/>
          <p:nvPr/>
        </p:nvSpPr>
        <p:spPr>
          <a:xfrm>
            <a:off x="1775936" y="4987091"/>
            <a:ext cx="4306365"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0070C0"/>
                </a:solidFill>
                <a:latin typeface="Meiryo UI" panose="020B0604030504040204" pitchFamily="50" charset="-128"/>
                <a:ea typeface="Meiryo UI" panose="020B0604030504040204" pitchFamily="50" charset="-128"/>
              </a:rPr>
              <a:t>ファイルカテゴリで検索</a:t>
            </a:r>
            <a:endParaRPr sz="2400" b="1" dirty="0">
              <a:solidFill>
                <a:srgbClr val="0070C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smtClean="0">
                <a:solidFill>
                  <a:schemeClr val="tx1"/>
                </a:solidFill>
                <a:latin typeface="Meiryo UI" panose="020B0604030504040204" pitchFamily="50" charset="-128"/>
                <a:ea typeface="Meiryo UI" panose="020B0604030504040204" pitchFamily="50" charset="-128"/>
              </a:rPr>
              <a:t>特定のファイルカテゴリで検索結果を</a:t>
            </a:r>
            <a:r>
              <a:rPr lang="ja-JP" altLang="en-US" sz="2000" dirty="0" smtClean="0">
                <a:solidFill>
                  <a:schemeClr val="tx1"/>
                </a:solidFill>
                <a:latin typeface="Meiryo UI" panose="020B0604030504040204" pitchFamily="50" charset="-128"/>
                <a:ea typeface="Meiryo UI" panose="020B0604030504040204" pitchFamily="50" charset="-128"/>
              </a:rPr>
              <a:t>閲覧して</a:t>
            </a:r>
            <a:r>
              <a:rPr lang="en-US" sz="2000" dirty="0" err="1" smtClean="0">
                <a:solidFill>
                  <a:schemeClr val="tx1"/>
                </a:solidFill>
                <a:latin typeface="Meiryo UI" panose="020B0604030504040204" pitchFamily="50" charset="-128"/>
                <a:ea typeface="Meiryo UI" panose="020B0604030504040204" pitchFamily="50" charset="-128"/>
              </a:rPr>
              <a:t>絞り込みます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pic>
        <p:nvPicPr>
          <p:cNvPr id="168" name="Google Shape;168;p19"/>
          <p:cNvPicPr preferRelativeResize="0"/>
          <p:nvPr/>
        </p:nvPicPr>
        <p:blipFill rotWithShape="1">
          <a:blip r:embed="rId3">
            <a:alphaModFix/>
          </a:blip>
          <a:srcRect/>
          <a:stretch/>
        </p:blipFill>
        <p:spPr>
          <a:xfrm>
            <a:off x="746760" y="4946041"/>
            <a:ext cx="956854" cy="815407"/>
          </a:xfrm>
          <a:prstGeom prst="rect">
            <a:avLst/>
          </a:prstGeom>
          <a:noFill/>
          <a:ln>
            <a:noFill/>
          </a:ln>
        </p:spPr>
      </p:pic>
      <p:sp>
        <p:nvSpPr>
          <p:cNvPr id="169" name="Google Shape;169;p19"/>
          <p:cNvSpPr txBox="1"/>
          <p:nvPr/>
        </p:nvSpPr>
        <p:spPr>
          <a:xfrm>
            <a:off x="819082" y="5040425"/>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3</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170" name="Google Shape;170;p19"/>
          <p:cNvSpPr txBox="1"/>
          <p:nvPr/>
        </p:nvSpPr>
        <p:spPr>
          <a:xfrm>
            <a:off x="7250824" y="2095384"/>
            <a:ext cx="4306365"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0070C0"/>
                </a:solidFill>
                <a:latin typeface="Meiryo UI" panose="020B0604030504040204" pitchFamily="50" charset="-128"/>
                <a:ea typeface="Meiryo UI" panose="020B0604030504040204" pitchFamily="50" charset="-128"/>
              </a:rPr>
              <a:t>フィルター条件</a:t>
            </a:r>
            <a:endParaRPr sz="2400" b="1" dirty="0">
              <a:solidFill>
                <a:srgbClr val="0070C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a:solidFill>
                  <a:schemeClr val="tx1"/>
                </a:solidFill>
                <a:latin typeface="Meiryo UI" panose="020B0604030504040204" pitchFamily="50" charset="-128"/>
                <a:ea typeface="Meiryo UI" panose="020B0604030504040204" pitchFamily="50" charset="-128"/>
              </a:rPr>
              <a:t>35以上のフィルター条件により、</a:t>
            </a:r>
            <a:r>
              <a:rPr lang="en-US" sz="2000" dirty="0" smtClean="0">
                <a:solidFill>
                  <a:schemeClr val="tx1"/>
                </a:solidFill>
                <a:latin typeface="Meiryo UI" panose="020B0604030504040204" pitchFamily="50" charset="-128"/>
                <a:ea typeface="Meiryo UI" panose="020B0604030504040204" pitchFamily="50" charset="-128"/>
              </a:rPr>
              <a:t>キーワード</a:t>
            </a:r>
            <a:r>
              <a:rPr lang="ja-JP" altLang="en-US" sz="2000" dirty="0" smtClean="0">
                <a:solidFill>
                  <a:schemeClr val="tx1"/>
                </a:solidFill>
                <a:latin typeface="Meiryo UI" panose="020B0604030504040204" pitchFamily="50" charset="-128"/>
                <a:ea typeface="Meiryo UI" panose="020B0604030504040204" pitchFamily="50" charset="-128"/>
              </a:rPr>
              <a:t>なしでも</a:t>
            </a:r>
            <a:r>
              <a:rPr lang="en-US" sz="2000" dirty="0" err="1" smtClean="0">
                <a:solidFill>
                  <a:schemeClr val="tx1"/>
                </a:solidFill>
                <a:latin typeface="Meiryo UI" panose="020B0604030504040204" pitchFamily="50" charset="-128"/>
                <a:ea typeface="Meiryo UI" panose="020B0604030504040204" pitchFamily="50" charset="-128"/>
              </a:rPr>
              <a:t>データを検索できます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pic>
        <p:nvPicPr>
          <p:cNvPr id="171" name="Google Shape;171;p19"/>
          <p:cNvPicPr preferRelativeResize="0"/>
          <p:nvPr/>
        </p:nvPicPr>
        <p:blipFill rotWithShape="1">
          <a:blip r:embed="rId3">
            <a:alphaModFix/>
          </a:blip>
          <a:srcRect/>
          <a:stretch/>
        </p:blipFill>
        <p:spPr>
          <a:xfrm>
            <a:off x="6221648" y="2054334"/>
            <a:ext cx="956854" cy="815407"/>
          </a:xfrm>
          <a:prstGeom prst="rect">
            <a:avLst/>
          </a:prstGeom>
          <a:noFill/>
          <a:ln>
            <a:noFill/>
          </a:ln>
        </p:spPr>
      </p:pic>
      <p:sp>
        <p:nvSpPr>
          <p:cNvPr id="172" name="Google Shape;172;p19"/>
          <p:cNvSpPr txBox="1"/>
          <p:nvPr/>
        </p:nvSpPr>
        <p:spPr>
          <a:xfrm>
            <a:off x="6293970" y="2148718"/>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4</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173" name="Google Shape;173;p19"/>
          <p:cNvSpPr txBox="1"/>
          <p:nvPr/>
        </p:nvSpPr>
        <p:spPr>
          <a:xfrm>
            <a:off x="7250824" y="3569009"/>
            <a:ext cx="4306365"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0070C0"/>
                </a:solidFill>
                <a:latin typeface="Meiryo UI" panose="020B0604030504040204" pitchFamily="50" charset="-128"/>
                <a:ea typeface="Meiryo UI" panose="020B0604030504040204" pitchFamily="50" charset="-128"/>
              </a:rPr>
              <a:t>インデックスの概要</a:t>
            </a:r>
            <a:endParaRPr sz="2400" b="1" dirty="0">
              <a:solidFill>
                <a:srgbClr val="0070C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a:solidFill>
                  <a:schemeClr val="tx1"/>
                </a:solidFill>
                <a:latin typeface="Meiryo UI" panose="020B0604030504040204" pitchFamily="50" charset="-128"/>
                <a:ea typeface="Meiryo UI" panose="020B0604030504040204" pitchFamily="50" charset="-128"/>
              </a:rPr>
              <a:t>ローカルPC</a:t>
            </a:r>
            <a:r>
              <a:rPr lang="en-US" sz="2000" dirty="0" err="1" smtClean="0">
                <a:solidFill>
                  <a:schemeClr val="tx1"/>
                </a:solidFill>
                <a:latin typeface="Meiryo UI" panose="020B0604030504040204" pitchFamily="50" charset="-128"/>
                <a:ea typeface="Meiryo UI" panose="020B0604030504040204" pitchFamily="50" charset="-128"/>
              </a:rPr>
              <a:t>でファイル</a:t>
            </a:r>
            <a:r>
              <a:rPr lang="ja-JP" altLang="en-US" sz="2000" dirty="0" smtClean="0">
                <a:solidFill>
                  <a:schemeClr val="tx1"/>
                </a:solidFill>
                <a:latin typeface="Meiryo UI" panose="020B0604030504040204" pitchFamily="50" charset="-128"/>
                <a:ea typeface="Meiryo UI" panose="020B0604030504040204" pitchFamily="50" charset="-128"/>
              </a:rPr>
              <a:t>の分布</a:t>
            </a:r>
            <a:r>
              <a:rPr lang="en-US" sz="2000" dirty="0" err="1" smtClean="0">
                <a:solidFill>
                  <a:schemeClr val="tx1"/>
                </a:solidFill>
                <a:latin typeface="Meiryo UI" panose="020B0604030504040204" pitchFamily="50" charset="-128"/>
                <a:ea typeface="Meiryo UI" panose="020B0604030504040204" pitchFamily="50" charset="-128"/>
              </a:rPr>
              <a:t>を確認し</a:t>
            </a:r>
            <a:r>
              <a:rPr lang="en-US" sz="2000" dirty="0" err="1">
                <a:solidFill>
                  <a:schemeClr val="tx1"/>
                </a:solidFill>
                <a:latin typeface="Meiryo UI" panose="020B0604030504040204" pitchFamily="50" charset="-128"/>
                <a:ea typeface="Meiryo UI" panose="020B0604030504040204" pitchFamily="50" charset="-128"/>
              </a:rPr>
              <a:t>、タグで検索します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pic>
        <p:nvPicPr>
          <p:cNvPr id="174" name="Google Shape;174;p19"/>
          <p:cNvPicPr preferRelativeResize="0"/>
          <p:nvPr/>
        </p:nvPicPr>
        <p:blipFill rotWithShape="1">
          <a:blip r:embed="rId3">
            <a:alphaModFix/>
          </a:blip>
          <a:srcRect/>
          <a:stretch/>
        </p:blipFill>
        <p:spPr>
          <a:xfrm>
            <a:off x="6221648" y="3527959"/>
            <a:ext cx="956854" cy="815407"/>
          </a:xfrm>
          <a:prstGeom prst="rect">
            <a:avLst/>
          </a:prstGeom>
          <a:noFill/>
          <a:ln>
            <a:noFill/>
          </a:ln>
        </p:spPr>
      </p:pic>
      <p:sp>
        <p:nvSpPr>
          <p:cNvPr id="175" name="Google Shape;175;p19"/>
          <p:cNvSpPr txBox="1"/>
          <p:nvPr/>
        </p:nvSpPr>
        <p:spPr>
          <a:xfrm>
            <a:off x="6293970" y="3622343"/>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5</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176" name="Google Shape;176;p19"/>
          <p:cNvSpPr txBox="1"/>
          <p:nvPr/>
        </p:nvSpPr>
        <p:spPr>
          <a:xfrm>
            <a:off x="7250824" y="4987091"/>
            <a:ext cx="4306365"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0070C0"/>
                </a:solidFill>
                <a:latin typeface="Meiryo UI" panose="020B0604030504040204" pitchFamily="50" charset="-128"/>
                <a:ea typeface="Meiryo UI" panose="020B0604030504040204" pitchFamily="50" charset="-128"/>
              </a:rPr>
              <a:t>AI画像検索</a:t>
            </a:r>
            <a:endParaRPr sz="2400" b="1" dirty="0">
              <a:solidFill>
                <a:srgbClr val="0070C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a:solidFill>
                  <a:schemeClr val="tx1"/>
                </a:solidFill>
                <a:latin typeface="Meiryo UI" panose="020B0604030504040204" pitchFamily="50" charset="-128"/>
                <a:ea typeface="Meiryo UI" panose="020B0604030504040204" pitchFamily="50" charset="-128"/>
              </a:rPr>
              <a:t>AI</a:t>
            </a:r>
            <a:r>
              <a:rPr lang="en-US" sz="2000" dirty="0" err="1" smtClean="0">
                <a:solidFill>
                  <a:schemeClr val="tx1"/>
                </a:solidFill>
                <a:latin typeface="Meiryo UI" panose="020B0604030504040204" pitchFamily="50" charset="-128"/>
                <a:ea typeface="Meiryo UI" panose="020B0604030504040204" pitchFamily="50" charset="-128"/>
              </a:rPr>
              <a:t>を</a:t>
            </a:r>
            <a:r>
              <a:rPr lang="ja-JP" altLang="en-US" sz="2000" dirty="0" smtClean="0">
                <a:solidFill>
                  <a:schemeClr val="tx1"/>
                </a:solidFill>
                <a:latin typeface="Meiryo UI" panose="020B0604030504040204" pitchFamily="50" charset="-128"/>
                <a:ea typeface="Meiryo UI" panose="020B0604030504040204" pitchFamily="50" charset="-128"/>
              </a:rPr>
              <a:t>搭載</a:t>
            </a:r>
            <a:r>
              <a:rPr lang="en-US" sz="2000" dirty="0" err="1" smtClean="0">
                <a:solidFill>
                  <a:schemeClr val="tx1"/>
                </a:solidFill>
                <a:latin typeface="Meiryo UI" panose="020B0604030504040204" pitchFamily="50" charset="-128"/>
                <a:ea typeface="Meiryo UI" panose="020B0604030504040204" pitchFamily="50" charset="-128"/>
              </a:rPr>
              <a:t>した検索エンジンは</a:t>
            </a:r>
            <a:r>
              <a:rPr lang="en-US" sz="2000" dirty="0" err="1">
                <a:solidFill>
                  <a:schemeClr val="tx1"/>
                </a:solidFill>
                <a:latin typeface="Meiryo UI" panose="020B0604030504040204" pitchFamily="50" charset="-128"/>
                <a:ea typeface="Meiryo UI" panose="020B0604030504040204" pitchFamily="50" charset="-128"/>
              </a:rPr>
              <a:t>、画像の内容をインテリジェントに検出します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pic>
        <p:nvPicPr>
          <p:cNvPr id="177" name="Google Shape;177;p19"/>
          <p:cNvPicPr preferRelativeResize="0"/>
          <p:nvPr/>
        </p:nvPicPr>
        <p:blipFill rotWithShape="1">
          <a:blip r:embed="rId3">
            <a:alphaModFix/>
          </a:blip>
          <a:srcRect/>
          <a:stretch/>
        </p:blipFill>
        <p:spPr>
          <a:xfrm>
            <a:off x="6221648" y="4946041"/>
            <a:ext cx="956854" cy="815407"/>
          </a:xfrm>
          <a:prstGeom prst="rect">
            <a:avLst/>
          </a:prstGeom>
          <a:noFill/>
          <a:ln>
            <a:noFill/>
          </a:ln>
        </p:spPr>
      </p:pic>
      <p:sp>
        <p:nvSpPr>
          <p:cNvPr id="178" name="Google Shape;178;p19"/>
          <p:cNvSpPr txBox="1"/>
          <p:nvPr/>
        </p:nvSpPr>
        <p:spPr>
          <a:xfrm>
            <a:off x="6293970" y="5040425"/>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6</a:t>
            </a:r>
            <a:endParaRPr sz="36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0"/>
          <p:cNvPicPr preferRelativeResize="0"/>
          <p:nvPr/>
        </p:nvPicPr>
        <p:blipFill rotWithShape="1">
          <a:blip r:embed="rId3">
            <a:alphaModFix/>
          </a:blip>
          <a:srcRect l="35646" t="24337" b="12058"/>
          <a:stretch/>
        </p:blipFill>
        <p:spPr>
          <a:xfrm>
            <a:off x="910118" y="2342956"/>
            <a:ext cx="7878940" cy="4380107"/>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184" name="Google Shape;184;p20"/>
          <p:cNvSpPr/>
          <p:nvPr/>
        </p:nvSpPr>
        <p:spPr>
          <a:xfrm>
            <a:off x="0" y="-1"/>
            <a:ext cx="736979" cy="1542195"/>
          </a:xfrm>
          <a:prstGeom prst="rect">
            <a:avLst/>
          </a:prstGeom>
          <a:gradFill>
            <a:gsLst>
              <a:gs pos="0">
                <a:srgbClr val="0070C0"/>
              </a:gs>
              <a:gs pos="50000">
                <a:srgbClr val="00B0F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85" name="Google Shape;185;p20"/>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smtClean="0"/>
              <a:t>ファイル名を忘れても</a:t>
            </a:r>
            <a:r>
              <a:rPr lang="en-US" dirty="0" err="1" smtClean="0">
                <a:solidFill>
                  <a:srgbClr val="FFC000"/>
                </a:solidFill>
              </a:rPr>
              <a:t>全文検索</a:t>
            </a:r>
            <a:r>
              <a:rPr lang="en-US" dirty="0" err="1" smtClean="0"/>
              <a:t>でドキュメントを</a:t>
            </a:r>
            <a:r>
              <a:rPr lang="ja-JP" altLang="en-US" dirty="0" smtClean="0"/>
              <a:t>見つけます</a:t>
            </a:r>
            <a:endParaRPr b="1" dirty="0">
              <a:solidFill>
                <a:srgbClr val="2F5496"/>
              </a:solidFill>
              <a:sym typeface="Arial"/>
            </a:endParaRPr>
          </a:p>
        </p:txBody>
      </p:sp>
      <p:sp>
        <p:nvSpPr>
          <p:cNvPr id="186" name="Google Shape;186;p20"/>
          <p:cNvSpPr txBox="1">
            <a:spLocks noGrp="1"/>
          </p:cNvSpPr>
          <p:nvPr>
            <p:ph type="body" idx="1"/>
          </p:nvPr>
        </p:nvSpPr>
        <p:spPr>
          <a:xfrm>
            <a:off x="838200" y="1719619"/>
            <a:ext cx="10515600" cy="44573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dirty="0" err="1" smtClean="0"/>
              <a:t>ドキュメントやメールを検索</a:t>
            </a:r>
            <a:r>
              <a:rPr lang="ja-JP" altLang="en-US" dirty="0" smtClean="0"/>
              <a:t>して</a:t>
            </a:r>
            <a:r>
              <a:rPr lang="en-US" dirty="0" smtClean="0"/>
              <a:t>、</a:t>
            </a:r>
            <a:r>
              <a:rPr lang="en-US" dirty="0" err="1"/>
              <a:t>コンテンツにキーワードが含まれているファイルを見つけることができます</a:t>
            </a:r>
            <a:r>
              <a:rPr lang="en-US" dirty="0"/>
              <a:t>。</a:t>
            </a:r>
            <a:endParaRPr dirty="0"/>
          </a:p>
        </p:txBody>
      </p:sp>
      <p:sp>
        <p:nvSpPr>
          <p:cNvPr id="187" name="Google Shape;187;p20"/>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1</a:t>
            </a:r>
            <a:endParaRPr dirty="0">
              <a:latin typeface="Meiryo UI" panose="020B0604030504040204" pitchFamily="50" charset="-128"/>
              <a:ea typeface="Meiryo UI" panose="020B0604030504040204" pitchFamily="50" charset="-128"/>
            </a:endParaRPr>
          </a:p>
        </p:txBody>
      </p:sp>
      <p:sp>
        <p:nvSpPr>
          <p:cNvPr id="188" name="Google Shape;188;p20"/>
          <p:cNvSpPr/>
          <p:nvPr/>
        </p:nvSpPr>
        <p:spPr>
          <a:xfrm>
            <a:off x="8367818" y="5072381"/>
            <a:ext cx="3101121" cy="1104582"/>
          </a:xfrm>
          <a:prstGeom prst="roundRect">
            <a:avLst>
              <a:gd name="adj" fmla="val 1853"/>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smtClean="0">
                <a:solidFill>
                  <a:srgbClr val="0C0C0C"/>
                </a:solidFill>
                <a:latin typeface="Meiryo UI" panose="020B0604030504040204" pitchFamily="50" charset="-128"/>
                <a:ea typeface="Meiryo UI" panose="020B0604030504040204" pitchFamily="50" charset="-128"/>
              </a:rPr>
              <a:t>検索</a:t>
            </a:r>
            <a:r>
              <a:rPr lang="ja-JP" altLang="en-US" sz="1800" dirty="0" smtClean="0">
                <a:solidFill>
                  <a:srgbClr val="0C0C0C"/>
                </a:solidFill>
                <a:latin typeface="Meiryo UI" panose="020B0604030504040204" pitchFamily="50" charset="-128"/>
                <a:ea typeface="Meiryo UI" panose="020B0604030504040204" pitchFamily="50" charset="-128"/>
              </a:rPr>
              <a:t>すると、段落に含まれた</a:t>
            </a:r>
            <a:r>
              <a:rPr lang="en-US" sz="1800" dirty="0" err="1" smtClean="0">
                <a:solidFill>
                  <a:srgbClr val="0C0C0C"/>
                </a:solidFill>
                <a:latin typeface="Meiryo UI" panose="020B0604030504040204" pitchFamily="50" charset="-128"/>
                <a:ea typeface="Meiryo UI" panose="020B0604030504040204" pitchFamily="50" charset="-128"/>
              </a:rPr>
              <a:t>キーワードとインスタントプレビューを表示します</a:t>
            </a:r>
            <a:r>
              <a:rPr lang="en-US" sz="1800" dirty="0">
                <a:solidFill>
                  <a:srgbClr val="0C0C0C"/>
                </a:solidFill>
                <a:latin typeface="Meiryo UI" panose="020B0604030504040204" pitchFamily="50" charset="-128"/>
                <a:ea typeface="Meiryo UI" panose="020B0604030504040204" pitchFamily="50" charset="-128"/>
              </a:rPr>
              <a:t>。</a:t>
            </a:r>
            <a:endParaRPr sz="1800" dirty="0">
              <a:solidFill>
                <a:srgbClr val="0C0C0C"/>
              </a:solidFill>
              <a:latin typeface="Meiryo UI" panose="020B0604030504040204" pitchFamily="50" charset="-128"/>
              <a:ea typeface="Meiryo UI" panose="020B0604030504040204" pitchFamily="50" charset="-128"/>
              <a:sym typeface="Arial"/>
            </a:endParaRPr>
          </a:p>
        </p:txBody>
      </p:sp>
      <p:cxnSp>
        <p:nvCxnSpPr>
          <p:cNvPr id="189" name="Google Shape;189;p20"/>
          <p:cNvCxnSpPr>
            <a:stCxn id="188" idx="1"/>
          </p:cNvCxnSpPr>
          <p:nvPr/>
        </p:nvCxnSpPr>
        <p:spPr>
          <a:xfrm rot="10800000">
            <a:off x="7674818" y="4895072"/>
            <a:ext cx="693000" cy="729600"/>
          </a:xfrm>
          <a:prstGeom prst="bentConnector2">
            <a:avLst/>
          </a:prstGeom>
          <a:noFill/>
          <a:ln w="25400" cap="flat" cmpd="sng">
            <a:solidFill>
              <a:srgbClr val="00B0F0"/>
            </a:solidFill>
            <a:prstDash val="solid"/>
            <a:miter lim="800000"/>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1"/>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smtClean="0"/>
              <a:t>柔軟な検索条件は</a:t>
            </a:r>
            <a:r>
              <a:rPr lang="en-US" dirty="0" err="1" smtClean="0">
                <a:solidFill>
                  <a:srgbClr val="FFC000"/>
                </a:solidFill>
              </a:rPr>
              <a:t>ブール演算子</a:t>
            </a:r>
            <a:r>
              <a:rPr lang="en-US" dirty="0" err="1" smtClean="0"/>
              <a:t>によって結合</a:t>
            </a:r>
            <a:r>
              <a:rPr lang="ja-JP" altLang="en-US" dirty="0" smtClean="0"/>
              <a:t>でき</a:t>
            </a:r>
            <a:r>
              <a:rPr lang="en-US" dirty="0" err="1" smtClean="0"/>
              <a:t>ます</a:t>
            </a:r>
            <a:endParaRPr dirty="0"/>
          </a:p>
        </p:txBody>
      </p:sp>
      <p:sp>
        <p:nvSpPr>
          <p:cNvPr id="195" name="Google Shape;195;p21"/>
          <p:cNvSpPr txBox="1">
            <a:spLocks noGrp="1"/>
          </p:cNvSpPr>
          <p:nvPr>
            <p:ph type="body" idx="1"/>
          </p:nvPr>
        </p:nvSpPr>
        <p:spPr>
          <a:xfrm>
            <a:off x="838200" y="1719619"/>
            <a:ext cx="10515600" cy="44573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dirty="0" err="1"/>
              <a:t>ブール検索条件を設定するためのユーザーフレンドリーなインターフェース</a:t>
            </a:r>
            <a:r>
              <a:rPr lang="en-US" dirty="0"/>
              <a:t>。</a:t>
            </a:r>
            <a:endParaRPr dirty="0">
              <a:sym typeface="Arial"/>
            </a:endParaRPr>
          </a:p>
        </p:txBody>
      </p:sp>
      <p:sp>
        <p:nvSpPr>
          <p:cNvPr id="196" name="Google Shape;196;p21"/>
          <p:cNvSpPr/>
          <p:nvPr/>
        </p:nvSpPr>
        <p:spPr>
          <a:xfrm>
            <a:off x="0" y="2"/>
            <a:ext cx="736979" cy="1542195"/>
          </a:xfrm>
          <a:prstGeom prst="rect">
            <a:avLst/>
          </a:prstGeom>
          <a:gradFill>
            <a:gsLst>
              <a:gs pos="0">
                <a:srgbClr val="0070C0"/>
              </a:gs>
              <a:gs pos="50000">
                <a:srgbClr val="00B0F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97" name="Google Shape;197;p21"/>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2</a:t>
            </a:r>
            <a:endParaRPr sz="6000" b="1" dirty="0">
              <a:solidFill>
                <a:schemeClr val="lt1"/>
              </a:solidFill>
              <a:latin typeface="Meiryo UI" panose="020B0604030504040204" pitchFamily="50" charset="-128"/>
              <a:ea typeface="Meiryo UI" panose="020B0604030504040204" pitchFamily="50" charset="-128"/>
              <a:sym typeface="Arial"/>
            </a:endParaRPr>
          </a:p>
        </p:txBody>
      </p:sp>
      <p:pic>
        <p:nvPicPr>
          <p:cNvPr id="198" name="Google Shape;198;p21"/>
          <p:cNvPicPr preferRelativeResize="0"/>
          <p:nvPr/>
        </p:nvPicPr>
        <p:blipFill rotWithShape="1">
          <a:blip r:embed="rId3">
            <a:alphaModFix/>
          </a:blip>
          <a:srcRect t="7750"/>
          <a:stretch/>
        </p:blipFill>
        <p:spPr>
          <a:xfrm>
            <a:off x="914400" y="2404257"/>
            <a:ext cx="5786651" cy="3950128"/>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199" name="Google Shape;199;p21"/>
          <p:cNvSpPr/>
          <p:nvPr/>
        </p:nvSpPr>
        <p:spPr>
          <a:xfrm>
            <a:off x="1175191" y="2957719"/>
            <a:ext cx="5193883" cy="261166"/>
          </a:xfrm>
          <a:prstGeom prst="rect">
            <a:avLst/>
          </a:prstGeom>
          <a:solidFill>
            <a:srgbClr val="00B0F0">
              <a:alpha val="20000"/>
            </a:srgbClr>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0" name="Google Shape;200;p21"/>
          <p:cNvSpPr/>
          <p:nvPr/>
        </p:nvSpPr>
        <p:spPr>
          <a:xfrm>
            <a:off x="1175191" y="3500675"/>
            <a:ext cx="5193883" cy="261166"/>
          </a:xfrm>
          <a:prstGeom prst="rect">
            <a:avLst/>
          </a:prstGeom>
          <a:solidFill>
            <a:srgbClr val="00B050">
              <a:alpha val="20000"/>
            </a:srgbClr>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1" name="Google Shape;201;p21"/>
          <p:cNvSpPr/>
          <p:nvPr/>
        </p:nvSpPr>
        <p:spPr>
          <a:xfrm>
            <a:off x="1175191" y="3787406"/>
            <a:ext cx="5193883" cy="261166"/>
          </a:xfrm>
          <a:prstGeom prst="rect">
            <a:avLst/>
          </a:prstGeom>
          <a:solidFill>
            <a:schemeClr val="accent2">
              <a:alpha val="20000"/>
            </a:schemeClr>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2" name="Google Shape;202;p21"/>
          <p:cNvSpPr/>
          <p:nvPr/>
        </p:nvSpPr>
        <p:spPr>
          <a:xfrm>
            <a:off x="6004365" y="2957044"/>
            <a:ext cx="1089113" cy="261166"/>
          </a:xfrm>
          <a:prstGeom prst="rightArrow">
            <a:avLst>
              <a:gd name="adj1" fmla="val 50000"/>
              <a:gd name="adj2" fmla="val 50000"/>
            </a:avLst>
          </a:prstGeom>
          <a:gradFill>
            <a:gsLst>
              <a:gs pos="0">
                <a:srgbClr val="FFFFFF">
                  <a:alpha val="0"/>
                </a:srgbClr>
              </a:gs>
              <a:gs pos="50000">
                <a:srgbClr val="0070C0"/>
              </a:gs>
              <a:gs pos="100000">
                <a:srgbClr val="0070C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3" name="Google Shape;203;p21"/>
          <p:cNvSpPr/>
          <p:nvPr/>
        </p:nvSpPr>
        <p:spPr>
          <a:xfrm>
            <a:off x="6004365" y="3509831"/>
            <a:ext cx="1089113" cy="261166"/>
          </a:xfrm>
          <a:prstGeom prst="rightArrow">
            <a:avLst>
              <a:gd name="adj1" fmla="val 50000"/>
              <a:gd name="adj2" fmla="val 50000"/>
            </a:avLst>
          </a:prstGeom>
          <a:gradFill>
            <a:gsLst>
              <a:gs pos="0">
                <a:srgbClr val="FFFFFF">
                  <a:alpha val="0"/>
                </a:srgbClr>
              </a:gs>
              <a:gs pos="50000">
                <a:srgbClr val="00B050"/>
              </a:gs>
              <a:gs pos="100000">
                <a:srgbClr val="00B05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4" name="Google Shape;204;p21"/>
          <p:cNvSpPr/>
          <p:nvPr/>
        </p:nvSpPr>
        <p:spPr>
          <a:xfrm>
            <a:off x="6004365" y="3796311"/>
            <a:ext cx="1089113" cy="261166"/>
          </a:xfrm>
          <a:prstGeom prst="rightArrow">
            <a:avLst>
              <a:gd name="adj1" fmla="val 50000"/>
              <a:gd name="adj2" fmla="val 50000"/>
            </a:avLst>
          </a:prstGeom>
          <a:gradFill>
            <a:gsLst>
              <a:gs pos="0">
                <a:srgbClr val="FFFFFF">
                  <a:alpha val="0"/>
                </a:srgbClr>
              </a:gs>
              <a:gs pos="50000">
                <a:schemeClr val="accent2"/>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5" name="Google Shape;205;p21"/>
          <p:cNvSpPr txBox="1"/>
          <p:nvPr/>
        </p:nvSpPr>
        <p:spPr>
          <a:xfrm>
            <a:off x="7093478" y="2909242"/>
            <a:ext cx="78014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smtClean="0">
                <a:solidFill>
                  <a:srgbClr val="0070C0"/>
                </a:solidFill>
                <a:latin typeface="Meiryo UI" panose="020B0604030504040204" pitchFamily="50" charset="-128"/>
                <a:ea typeface="Meiryo UI" panose="020B0604030504040204" pitchFamily="50" charset="-128"/>
              </a:rPr>
              <a:t>AND</a:t>
            </a:r>
            <a:endParaRPr dirty="0">
              <a:latin typeface="Meiryo UI" panose="020B0604030504040204" pitchFamily="50" charset="-128"/>
              <a:ea typeface="Meiryo UI" panose="020B0604030504040204" pitchFamily="50" charset="-128"/>
            </a:endParaRPr>
          </a:p>
        </p:txBody>
      </p:sp>
      <p:sp>
        <p:nvSpPr>
          <p:cNvPr id="206" name="Google Shape;206;p21"/>
          <p:cNvSpPr txBox="1"/>
          <p:nvPr/>
        </p:nvSpPr>
        <p:spPr>
          <a:xfrm>
            <a:off x="7093478" y="3445755"/>
            <a:ext cx="78014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smtClean="0">
                <a:solidFill>
                  <a:srgbClr val="00B050"/>
                </a:solidFill>
                <a:latin typeface="Meiryo UI" panose="020B0604030504040204" pitchFamily="50" charset="-128"/>
                <a:ea typeface="Meiryo UI" panose="020B0604030504040204" pitchFamily="50" charset="-128"/>
              </a:rPr>
              <a:t>OR</a:t>
            </a:r>
            <a:endParaRPr sz="1800" b="1" dirty="0">
              <a:solidFill>
                <a:srgbClr val="00B050"/>
              </a:solidFill>
              <a:latin typeface="Meiryo UI" panose="020B0604030504040204" pitchFamily="50" charset="-128"/>
              <a:ea typeface="Meiryo UI" panose="020B0604030504040204" pitchFamily="50" charset="-128"/>
              <a:sym typeface="Arial"/>
            </a:endParaRPr>
          </a:p>
        </p:txBody>
      </p:sp>
      <p:sp>
        <p:nvSpPr>
          <p:cNvPr id="207" name="Google Shape;207;p21"/>
          <p:cNvSpPr txBox="1"/>
          <p:nvPr/>
        </p:nvSpPr>
        <p:spPr>
          <a:xfrm>
            <a:off x="7093478" y="3733323"/>
            <a:ext cx="78014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smtClean="0">
                <a:solidFill>
                  <a:schemeClr val="accent2"/>
                </a:solidFill>
                <a:latin typeface="Meiryo UI" panose="020B0604030504040204" pitchFamily="50" charset="-128"/>
                <a:ea typeface="Meiryo UI" panose="020B0604030504040204" pitchFamily="50" charset="-128"/>
              </a:rPr>
              <a:t>NOT</a:t>
            </a:r>
            <a:endParaRPr sz="1800" b="1" dirty="0">
              <a:solidFill>
                <a:schemeClr val="accent2"/>
              </a:solidFill>
              <a:latin typeface="Meiryo UI" panose="020B0604030504040204" pitchFamily="50" charset="-128"/>
              <a:ea typeface="Meiryo UI" panose="020B0604030504040204" pitchFamily="50" charset="-128"/>
              <a:sym typeface="Arial"/>
            </a:endParaRPr>
          </a:p>
        </p:txBody>
      </p:sp>
      <p:sp>
        <p:nvSpPr>
          <p:cNvPr id="208" name="Google Shape;208;p21"/>
          <p:cNvSpPr/>
          <p:nvPr/>
        </p:nvSpPr>
        <p:spPr>
          <a:xfrm>
            <a:off x="7093478" y="5285196"/>
            <a:ext cx="4184122" cy="783262"/>
          </a:xfrm>
          <a:prstGeom prst="roundRect">
            <a:avLst>
              <a:gd name="adj" fmla="val 5607"/>
            </a:avLst>
          </a:prstGeom>
          <a:gradFill>
            <a:gsLst>
              <a:gs pos="0">
                <a:schemeClr val="lt1"/>
              </a:gs>
              <a:gs pos="100000">
                <a:srgbClr val="7F7F7F"/>
              </a:gs>
            </a:gsLst>
            <a:lin ang="5400000"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US" altLang="zh-TW" sz="1800" dirty="0">
                <a:solidFill>
                  <a:schemeClr val="tx1"/>
                </a:solidFill>
                <a:latin typeface="Meiryo UI" panose="020B0604030504040204" pitchFamily="50" charset="-128"/>
                <a:ea typeface="Meiryo UI" panose="020B0604030504040204" pitchFamily="50" charset="-128"/>
                <a:cs typeface="+mn-ea"/>
                <a:sym typeface="+mn-lt"/>
              </a:rPr>
              <a:t>(QNAP </a:t>
            </a:r>
            <a:r>
              <a:rPr lang="en-US" altLang="zh-TW" sz="1800" b="1" dirty="0">
                <a:solidFill>
                  <a:srgbClr val="00B050"/>
                </a:solidFill>
                <a:latin typeface="Meiryo UI" panose="020B0604030504040204" pitchFamily="50" charset="-128"/>
                <a:ea typeface="Meiryo UI" panose="020B0604030504040204" pitchFamily="50" charset="-128"/>
                <a:cs typeface="+mn-ea"/>
                <a:sym typeface="+mn-lt"/>
              </a:rPr>
              <a:t>OR</a:t>
            </a:r>
            <a:r>
              <a:rPr lang="en-US" altLang="zh-TW" sz="1800" dirty="0">
                <a:solidFill>
                  <a:schemeClr val="tx1"/>
                </a:solidFill>
                <a:latin typeface="Meiryo UI" panose="020B0604030504040204" pitchFamily="50" charset="-128"/>
                <a:ea typeface="Meiryo UI" panose="020B0604030504040204" pitchFamily="50" charset="-128"/>
                <a:cs typeface="+mn-ea"/>
                <a:sym typeface="+mn-lt"/>
              </a:rPr>
              <a:t> NAS) </a:t>
            </a:r>
            <a:r>
              <a:rPr lang="en-US" altLang="zh-TW" sz="1800" b="1" dirty="0">
                <a:solidFill>
                  <a:srgbClr val="0070C0"/>
                </a:solidFill>
                <a:latin typeface="Meiryo UI" panose="020B0604030504040204" pitchFamily="50" charset="-128"/>
                <a:ea typeface="Meiryo UI" panose="020B0604030504040204" pitchFamily="50" charset="-128"/>
                <a:cs typeface="+mn-ea"/>
                <a:sym typeface="+mn-lt"/>
              </a:rPr>
              <a:t>AND</a:t>
            </a:r>
            <a:r>
              <a:rPr lang="en-US" altLang="zh-TW" sz="1800" dirty="0">
                <a:solidFill>
                  <a:schemeClr val="tx1"/>
                </a:solidFill>
                <a:latin typeface="Meiryo UI" panose="020B0604030504040204" pitchFamily="50" charset="-128"/>
                <a:ea typeface="Meiryo UI" panose="020B0604030504040204" pitchFamily="50" charset="-128"/>
                <a:cs typeface="+mn-ea"/>
                <a:sym typeface="+mn-lt"/>
              </a:rPr>
              <a:t> -</a:t>
            </a:r>
            <a:r>
              <a:rPr lang="en-US" altLang="zh-TW" sz="1800" dirty="0" err="1">
                <a:solidFill>
                  <a:schemeClr val="tx1"/>
                </a:solidFill>
                <a:latin typeface="Meiryo UI" panose="020B0604030504040204" pitchFamily="50" charset="-128"/>
                <a:ea typeface="Meiryo UI" panose="020B0604030504040204" pitchFamily="50" charset="-128"/>
                <a:cs typeface="+mn-ea"/>
                <a:sym typeface="+mn-lt"/>
              </a:rPr>
              <a:t>Qfiling</a:t>
            </a:r>
            <a:r>
              <a:rPr lang="en-US" altLang="zh-TW" sz="1800" dirty="0">
                <a:solidFill>
                  <a:schemeClr val="tx1"/>
                </a:solidFill>
                <a:latin typeface="Meiryo UI" panose="020B0604030504040204" pitchFamily="50" charset="-128"/>
                <a:ea typeface="Meiryo UI" panose="020B0604030504040204" pitchFamily="50" charset="-128"/>
                <a:cs typeface="+mn-ea"/>
                <a:sym typeface="+mn-lt"/>
              </a:rPr>
              <a:t> AND </a:t>
            </a:r>
            <a:r>
              <a:rPr lang="en-US" altLang="zh-TW" sz="1800" dirty="0" err="1">
                <a:solidFill>
                  <a:schemeClr val="tx1"/>
                </a:solidFill>
                <a:latin typeface="Meiryo UI" panose="020B0604030504040204" pitchFamily="50" charset="-128"/>
                <a:ea typeface="Meiryo UI" panose="020B0604030504040204" pitchFamily="50" charset="-128"/>
                <a:cs typeface="+mn-ea"/>
                <a:sym typeface="+mn-lt"/>
              </a:rPr>
              <a:t>Qsirch</a:t>
            </a:r>
            <a:r>
              <a:rPr lang="en-US" altLang="zh-TW" sz="1800" dirty="0">
                <a:solidFill>
                  <a:schemeClr val="tx1"/>
                </a:solidFill>
                <a:latin typeface="Meiryo UI" panose="020B0604030504040204" pitchFamily="50" charset="-128"/>
                <a:ea typeface="Meiryo UI" panose="020B0604030504040204" pitchFamily="50" charset="-128"/>
                <a:cs typeface="+mn-ea"/>
                <a:sym typeface="+mn-lt"/>
              </a:rPr>
              <a:t> </a:t>
            </a:r>
            <a:r>
              <a:rPr lang="en-US" altLang="zh-TW" sz="1800" b="1" dirty="0">
                <a:solidFill>
                  <a:srgbClr val="0070C0"/>
                </a:solidFill>
                <a:latin typeface="Meiryo UI" panose="020B0604030504040204" pitchFamily="50" charset="-128"/>
                <a:ea typeface="Meiryo UI" panose="020B0604030504040204" pitchFamily="50" charset="-128"/>
                <a:cs typeface="+mn-ea"/>
                <a:sym typeface="+mn-lt"/>
              </a:rPr>
              <a:t>AND</a:t>
            </a:r>
            <a:r>
              <a:rPr lang="en-US" altLang="zh-TW" sz="1800" dirty="0">
                <a:solidFill>
                  <a:schemeClr val="tx1"/>
                </a:solidFill>
                <a:latin typeface="Meiryo UI" panose="020B0604030504040204" pitchFamily="50" charset="-128"/>
                <a:ea typeface="Meiryo UI" panose="020B0604030504040204" pitchFamily="50" charset="-128"/>
                <a:cs typeface="+mn-ea"/>
                <a:sym typeface="+mn-lt"/>
              </a:rPr>
              <a:t> </a:t>
            </a:r>
            <a:r>
              <a:rPr lang="en-US" altLang="zh-TW" sz="1800" dirty="0" err="1">
                <a:solidFill>
                  <a:schemeClr val="tx1"/>
                </a:solidFill>
                <a:latin typeface="Meiryo UI" panose="020B0604030504040204" pitchFamily="50" charset="-128"/>
                <a:ea typeface="Meiryo UI" panose="020B0604030504040204" pitchFamily="50" charset="-128"/>
                <a:cs typeface="+mn-ea"/>
                <a:sym typeface="+mn-lt"/>
              </a:rPr>
              <a:t>category:Documents</a:t>
            </a:r>
            <a:endParaRPr lang="en-US" altLang="zh-TW" sz="1800" dirty="0">
              <a:solidFill>
                <a:schemeClr val="tx1"/>
              </a:solidFill>
              <a:latin typeface="Meiryo UI" panose="020B0604030504040204" pitchFamily="50" charset="-128"/>
              <a:ea typeface="Meiryo UI" panose="020B0604030504040204" pitchFamily="50" charset="-128"/>
              <a:cs typeface="+mn-ea"/>
              <a:sym typeface="+mn-lt"/>
            </a:endParaRPr>
          </a:p>
        </p:txBody>
      </p:sp>
      <p:sp>
        <p:nvSpPr>
          <p:cNvPr id="209" name="Google Shape;209;p21"/>
          <p:cNvSpPr/>
          <p:nvPr/>
        </p:nvSpPr>
        <p:spPr>
          <a:xfrm>
            <a:off x="7093479" y="4509098"/>
            <a:ext cx="418412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err="1" smtClean="0">
                <a:solidFill>
                  <a:schemeClr val="dk1"/>
                </a:solidFill>
                <a:latin typeface="Meiryo UI" panose="020B0604030504040204" pitchFamily="50" charset="-128"/>
                <a:ea typeface="Meiryo UI" panose="020B0604030504040204" pitchFamily="50" charset="-128"/>
              </a:rPr>
              <a:t>検索バーで</a:t>
            </a:r>
            <a:r>
              <a:rPr lang="ja-JP" altLang="en-US" sz="2000" dirty="0" smtClean="0">
                <a:solidFill>
                  <a:schemeClr val="dk1"/>
                </a:solidFill>
                <a:latin typeface="Meiryo UI" panose="020B0604030504040204" pitchFamily="50" charset="-128"/>
                <a:ea typeface="Meiryo UI" panose="020B0604030504040204" pitchFamily="50" charset="-128"/>
              </a:rPr>
              <a:t>も</a:t>
            </a:r>
            <a:r>
              <a:rPr lang="en-US" sz="2000" dirty="0" err="1" smtClean="0">
                <a:solidFill>
                  <a:schemeClr val="dk1"/>
                </a:solidFill>
                <a:latin typeface="Meiryo UI" panose="020B0604030504040204" pitchFamily="50" charset="-128"/>
                <a:ea typeface="Meiryo UI" panose="020B0604030504040204" pitchFamily="50" charset="-128"/>
              </a:rPr>
              <a:t>検索構文と演算子を使用できます</a:t>
            </a:r>
            <a:r>
              <a:rPr lang="en-US" sz="2000"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210" name="Google Shape;210;p21"/>
          <p:cNvPicPr preferRelativeResize="0"/>
          <p:nvPr/>
        </p:nvPicPr>
        <p:blipFill rotWithShape="1">
          <a:blip r:embed="rId4">
            <a:alphaModFix/>
          </a:blip>
          <a:srcRect l="67318" t="-627" r="4803" b="51044"/>
          <a:stretch/>
        </p:blipFill>
        <p:spPr>
          <a:xfrm>
            <a:off x="9128474" y="1815610"/>
            <a:ext cx="1914222" cy="1914222"/>
          </a:xfrm>
          <a:prstGeom prst="ellipse">
            <a:avLst/>
          </a:prstGeom>
          <a:no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sp>
        <p:nvSpPr>
          <p:cNvPr id="211" name="Google Shape;211;p21"/>
          <p:cNvSpPr/>
          <p:nvPr/>
        </p:nvSpPr>
        <p:spPr>
          <a:xfrm>
            <a:off x="8791150" y="3797132"/>
            <a:ext cx="2667889"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smtClean="0">
                <a:solidFill>
                  <a:schemeClr val="accent2"/>
                </a:solidFill>
                <a:latin typeface="Meiryo UI" panose="020B0604030504040204" pitchFamily="50" charset="-128"/>
                <a:ea typeface="Meiryo UI" panose="020B0604030504040204" pitchFamily="50" charset="-128"/>
              </a:rPr>
              <a:t>ここ</a:t>
            </a:r>
            <a:r>
              <a:rPr lang="ja-JP" altLang="en-US" dirty="0" smtClean="0">
                <a:solidFill>
                  <a:schemeClr val="accent2"/>
                </a:solidFill>
                <a:latin typeface="Meiryo UI" panose="020B0604030504040204" pitchFamily="50" charset="-128"/>
                <a:ea typeface="Meiryo UI" panose="020B0604030504040204" pitchFamily="50" charset="-128"/>
              </a:rPr>
              <a:t>から</a:t>
            </a:r>
            <a:r>
              <a:rPr lang="en-US" dirty="0" err="1" smtClean="0">
                <a:solidFill>
                  <a:schemeClr val="accent2"/>
                </a:solidFill>
                <a:latin typeface="Meiryo UI" panose="020B0604030504040204" pitchFamily="50" charset="-128"/>
                <a:ea typeface="Meiryo UI" panose="020B0604030504040204" pitchFamily="50" charset="-128"/>
              </a:rPr>
              <a:t>検索構文のチュートリアルを参照してください</a:t>
            </a:r>
            <a:r>
              <a:rPr lang="en-US" dirty="0">
                <a:solidFill>
                  <a:schemeClr val="accent2"/>
                </a:solidFill>
                <a:latin typeface="Meiryo UI" panose="020B0604030504040204" pitchFamily="50" charset="-128"/>
                <a:ea typeface="Meiryo UI" panose="020B0604030504040204" pitchFamily="50" charset="-128"/>
              </a:rPr>
              <a:t>！</a:t>
            </a:r>
            <a:endParaRPr sz="1400" dirty="0">
              <a:solidFill>
                <a:schemeClr val="accent2"/>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2"/>
          <p:cNvPicPr preferRelativeResize="0"/>
          <p:nvPr/>
        </p:nvPicPr>
        <p:blipFill rotWithShape="1">
          <a:blip r:embed="rId3">
            <a:alphaModFix/>
          </a:blip>
          <a:srcRect l="13229" t="11671" r="6041" b="69245"/>
          <a:stretch/>
        </p:blipFill>
        <p:spPr>
          <a:xfrm>
            <a:off x="609315" y="2957772"/>
            <a:ext cx="10969407" cy="1457870"/>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217" name="Google Shape;217;p22"/>
          <p:cNvSpPr txBox="1">
            <a:spLocks noGrp="1"/>
          </p:cNvSpPr>
          <p:nvPr>
            <p:ph type="body" idx="1"/>
          </p:nvPr>
        </p:nvSpPr>
        <p:spPr>
          <a:xfrm>
            <a:off x="838200" y="1841465"/>
            <a:ext cx="10515600" cy="4457344"/>
          </a:xfrm>
          <a:prstGeom prst="rect">
            <a:avLst/>
          </a:prstGeom>
          <a:noFill/>
          <a:ln>
            <a:noFill/>
          </a:ln>
        </p:spPr>
        <p:txBody>
          <a:bodyPr spcFirstLastPara="1" wrap="square" lIns="91425" tIns="45700" rIns="91425" bIns="45700" anchor="t" anchorCtr="0">
            <a:noAutofit/>
          </a:bodyPr>
          <a:lstStyle/>
          <a:p>
            <a:pPr marL="177800" lvl="0" indent="-177800" algn="l" rtl="0">
              <a:lnSpc>
                <a:spcPct val="100000"/>
              </a:lnSpc>
              <a:spcBef>
                <a:spcPts val="1000"/>
              </a:spcBef>
              <a:spcAft>
                <a:spcPts val="0"/>
              </a:spcAft>
              <a:buClr>
                <a:schemeClr val="dk1"/>
              </a:buClr>
              <a:buSzPts val="2200"/>
              <a:buFont typeface="Arial"/>
              <a:buChar char="•"/>
            </a:pPr>
            <a:r>
              <a:rPr lang="en-US" sz="2200" dirty="0" smtClean="0"/>
              <a:t>10</a:t>
            </a:r>
            <a:r>
              <a:rPr lang="ja-JP" altLang="en-US" sz="2200" dirty="0" smtClean="0"/>
              <a:t>個</a:t>
            </a:r>
            <a:r>
              <a:rPr lang="en-US" sz="2200" dirty="0" err="1" smtClean="0"/>
              <a:t>のカテゴリ</a:t>
            </a:r>
            <a:r>
              <a:rPr lang="ja-JP" altLang="en-US" sz="2200" dirty="0"/>
              <a:t>から</a:t>
            </a:r>
            <a:r>
              <a:rPr lang="en-US" sz="2200" dirty="0" err="1" smtClean="0"/>
              <a:t>ワンクリックで検索します</a:t>
            </a:r>
            <a:r>
              <a:rPr lang="en-US" sz="2200" dirty="0"/>
              <a:t>。</a:t>
            </a:r>
            <a:endParaRPr sz="2200" dirty="0"/>
          </a:p>
          <a:p>
            <a:pPr marL="177800" lvl="0" indent="-177800" algn="l" rtl="0">
              <a:lnSpc>
                <a:spcPct val="100000"/>
              </a:lnSpc>
              <a:spcBef>
                <a:spcPts val="1000"/>
              </a:spcBef>
              <a:spcAft>
                <a:spcPts val="0"/>
              </a:spcAft>
              <a:buClr>
                <a:schemeClr val="dk1"/>
              </a:buClr>
              <a:buSzPts val="2200"/>
              <a:buFont typeface="Arial"/>
              <a:buChar char="•"/>
            </a:pPr>
            <a:r>
              <a:rPr lang="en-US" sz="2200" dirty="0" err="1" smtClean="0"/>
              <a:t>ファイルカテゴリをフィルタ</a:t>
            </a:r>
            <a:r>
              <a:rPr lang="ja-JP" altLang="en-US" sz="2200" dirty="0" err="1" smtClean="0"/>
              <a:t>ー</a:t>
            </a:r>
            <a:r>
              <a:rPr lang="en-US" sz="2200" dirty="0" err="1" smtClean="0"/>
              <a:t>として使用して検索結果を絞り込みます</a:t>
            </a:r>
            <a:r>
              <a:rPr lang="en-US" sz="2200" dirty="0"/>
              <a:t>。</a:t>
            </a:r>
            <a:endParaRPr sz="2200" dirty="0"/>
          </a:p>
        </p:txBody>
      </p:sp>
      <p:sp>
        <p:nvSpPr>
          <p:cNvPr id="218" name="Google Shape;218;p22"/>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smtClean="0"/>
              <a:t>特定の</a:t>
            </a:r>
            <a:r>
              <a:rPr lang="en-US" dirty="0" err="1" smtClean="0">
                <a:solidFill>
                  <a:srgbClr val="FFC000"/>
                </a:solidFill>
              </a:rPr>
              <a:t>ファイルカテゴリ</a:t>
            </a:r>
            <a:r>
              <a:rPr lang="en-US" dirty="0" err="1" smtClean="0"/>
              <a:t>で検索結果を</a:t>
            </a:r>
            <a:r>
              <a:rPr lang="ja-JP" altLang="en-US" dirty="0" smtClean="0"/>
              <a:t>閲覧</a:t>
            </a:r>
            <a:r>
              <a:rPr lang="en-US" dirty="0" err="1" smtClean="0"/>
              <a:t>および絞り込みます</a:t>
            </a:r>
            <a:endParaRPr dirty="0"/>
          </a:p>
        </p:txBody>
      </p:sp>
      <p:sp>
        <p:nvSpPr>
          <p:cNvPr id="219" name="Google Shape;219;p22"/>
          <p:cNvSpPr/>
          <p:nvPr/>
        </p:nvSpPr>
        <p:spPr>
          <a:xfrm>
            <a:off x="0" y="-1"/>
            <a:ext cx="736979" cy="1542195"/>
          </a:xfrm>
          <a:prstGeom prst="rect">
            <a:avLst/>
          </a:prstGeom>
          <a:gradFill>
            <a:gsLst>
              <a:gs pos="0">
                <a:srgbClr val="0070C0"/>
              </a:gs>
              <a:gs pos="50000">
                <a:srgbClr val="00B0F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0" name="Google Shape;220;p22"/>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3</a:t>
            </a:r>
            <a:endParaRPr sz="6000" b="1" dirty="0">
              <a:solidFill>
                <a:schemeClr val="lt1"/>
              </a:solidFill>
              <a:latin typeface="Meiryo UI" panose="020B0604030504040204" pitchFamily="50" charset="-128"/>
              <a:ea typeface="Meiryo UI" panose="020B0604030504040204" pitchFamily="50" charset="-128"/>
              <a:sym typeface="Arial"/>
            </a:endParaRPr>
          </a:p>
        </p:txBody>
      </p:sp>
      <p:sp>
        <p:nvSpPr>
          <p:cNvPr id="221" name="Google Shape;221;p22"/>
          <p:cNvSpPr/>
          <p:nvPr/>
        </p:nvSpPr>
        <p:spPr>
          <a:xfrm>
            <a:off x="1024759" y="4082252"/>
            <a:ext cx="5033142" cy="320689"/>
          </a:xfrm>
          <a:prstGeom prst="rect">
            <a:avLst/>
          </a:prstGeom>
          <a:solidFill>
            <a:srgbClr val="FFC000">
              <a:alpha val="20000"/>
            </a:srgbClr>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2" name="Google Shape;222;p22"/>
          <p:cNvSpPr/>
          <p:nvPr/>
        </p:nvSpPr>
        <p:spPr>
          <a:xfrm>
            <a:off x="5303474" y="5804217"/>
            <a:ext cx="2319925" cy="494592"/>
          </a:xfrm>
          <a:prstGeom prst="rect">
            <a:avLst/>
          </a:prstGeom>
          <a:solidFill>
            <a:srgbClr val="FFC000">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223" name="Google Shape;223;p22"/>
          <p:cNvGrpSpPr/>
          <p:nvPr/>
        </p:nvGrpSpPr>
        <p:grpSpPr>
          <a:xfrm>
            <a:off x="5303474" y="4506663"/>
            <a:ext cx="2696558" cy="2207401"/>
            <a:chOff x="5303474" y="4506665"/>
            <a:chExt cx="2319925" cy="1899090"/>
          </a:xfrm>
        </p:grpSpPr>
        <p:pic>
          <p:nvPicPr>
            <p:cNvPr id="224" name="Google Shape;224;p22"/>
            <p:cNvPicPr preferRelativeResize="0"/>
            <p:nvPr/>
          </p:nvPicPr>
          <p:blipFill rotWithShape="1">
            <a:blip r:embed="rId4">
              <a:alphaModFix/>
            </a:blip>
            <a:srcRect/>
            <a:stretch/>
          </p:blipFill>
          <p:spPr>
            <a:xfrm>
              <a:off x="5303474" y="4506665"/>
              <a:ext cx="2319925" cy="1793178"/>
            </a:xfrm>
            <a:prstGeom prst="roundRect">
              <a:avLst>
                <a:gd name="adj" fmla="val 2113"/>
              </a:avLst>
            </a:prstGeom>
            <a:noFill/>
            <a:ln w="28575" cap="flat" cmpd="sng">
              <a:solidFill>
                <a:srgbClr val="FFC000"/>
              </a:solidFill>
              <a:prstDash val="solid"/>
              <a:round/>
              <a:headEnd type="none" w="sm" len="sm"/>
              <a:tailEnd type="none" w="sm" len="sm"/>
            </a:ln>
            <a:effectLst>
              <a:outerShdw blurRad="50800" dist="38100" dir="2700000" algn="tl" rotWithShape="0">
                <a:srgbClr val="000000">
                  <a:alpha val="40000"/>
                </a:srgbClr>
              </a:outerShdw>
            </a:effectLst>
          </p:spPr>
        </p:pic>
        <p:pic>
          <p:nvPicPr>
            <p:cNvPr id="225" name="Google Shape;225;p22"/>
            <p:cNvPicPr preferRelativeResize="0"/>
            <p:nvPr/>
          </p:nvPicPr>
          <p:blipFill rotWithShape="1">
            <a:blip r:embed="rId5">
              <a:alphaModFix/>
            </a:blip>
            <a:srcRect/>
            <a:stretch/>
          </p:blipFill>
          <p:spPr>
            <a:xfrm>
              <a:off x="6417176" y="5892612"/>
              <a:ext cx="513143" cy="513143"/>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C000"/>
              </a:buClr>
              <a:buSzPts val="4000"/>
              <a:buFont typeface="Arial"/>
              <a:buNone/>
            </a:pPr>
            <a:r>
              <a:rPr lang="en-US" dirty="0">
                <a:solidFill>
                  <a:srgbClr val="FFC000"/>
                </a:solidFill>
              </a:rPr>
              <a:t>35以上のフィルター条件</a:t>
            </a:r>
            <a:r>
              <a:rPr lang="en-US" dirty="0">
                <a:solidFill>
                  <a:schemeClr val="bg1"/>
                </a:solidFill>
              </a:rPr>
              <a:t>により</a:t>
            </a:r>
            <a:r>
              <a:rPr lang="en-US" dirty="0" smtClean="0">
                <a:solidFill>
                  <a:schemeClr val="bg1"/>
                </a:solidFill>
              </a:rPr>
              <a:t>、</a:t>
            </a:r>
            <a:br>
              <a:rPr lang="en-US" dirty="0" smtClean="0">
                <a:solidFill>
                  <a:schemeClr val="bg1"/>
                </a:solidFill>
              </a:rPr>
            </a:br>
            <a:r>
              <a:rPr lang="en-US" dirty="0" err="1" smtClean="0">
                <a:solidFill>
                  <a:schemeClr val="bg1"/>
                </a:solidFill>
              </a:rPr>
              <a:t>キーワード</a:t>
            </a:r>
            <a:r>
              <a:rPr lang="ja-JP" altLang="en-US" dirty="0" smtClean="0">
                <a:solidFill>
                  <a:schemeClr val="bg1"/>
                </a:solidFill>
              </a:rPr>
              <a:t>なしでも</a:t>
            </a:r>
            <a:r>
              <a:rPr lang="en-US" dirty="0" err="1" smtClean="0">
                <a:solidFill>
                  <a:schemeClr val="bg1"/>
                </a:solidFill>
              </a:rPr>
              <a:t>データを検索できます</a:t>
            </a:r>
            <a:endParaRPr dirty="0">
              <a:solidFill>
                <a:schemeClr val="bg1"/>
              </a:solidFill>
              <a:sym typeface="Arial"/>
            </a:endParaRPr>
          </a:p>
        </p:txBody>
      </p:sp>
      <p:sp>
        <p:nvSpPr>
          <p:cNvPr id="231" name="Google Shape;231;p23"/>
          <p:cNvSpPr/>
          <p:nvPr/>
        </p:nvSpPr>
        <p:spPr>
          <a:xfrm>
            <a:off x="0" y="-1"/>
            <a:ext cx="736979" cy="1542195"/>
          </a:xfrm>
          <a:prstGeom prst="rect">
            <a:avLst/>
          </a:prstGeom>
          <a:gradFill>
            <a:gsLst>
              <a:gs pos="0">
                <a:srgbClr val="0070C0"/>
              </a:gs>
              <a:gs pos="50000">
                <a:srgbClr val="00B0F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2" name="Google Shape;232;p23"/>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4</a:t>
            </a:r>
            <a:endParaRPr sz="6000" b="1" dirty="0">
              <a:solidFill>
                <a:schemeClr val="lt1"/>
              </a:solidFill>
              <a:latin typeface="Meiryo UI" panose="020B0604030504040204" pitchFamily="50" charset="-128"/>
              <a:ea typeface="Meiryo UI" panose="020B0604030504040204" pitchFamily="50" charset="-128"/>
              <a:sym typeface="Arial"/>
            </a:endParaRPr>
          </a:p>
        </p:txBody>
      </p:sp>
      <p:sp>
        <p:nvSpPr>
          <p:cNvPr id="233" name="Google Shape;233;p23"/>
          <p:cNvSpPr/>
          <p:nvPr/>
        </p:nvSpPr>
        <p:spPr>
          <a:xfrm>
            <a:off x="8992249" y="2435625"/>
            <a:ext cx="2725654" cy="3899896"/>
          </a:xfrm>
          <a:prstGeom prst="roundRect">
            <a:avLst>
              <a:gd name="adj" fmla="val 6466"/>
            </a:avLst>
          </a:prstGeom>
          <a:gradFill>
            <a:gsLst>
              <a:gs pos="0">
                <a:srgbClr val="9CC2E5"/>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rgbClr val="313C72"/>
              </a:solidFill>
              <a:latin typeface="Meiryo UI" panose="020B0604030504040204" pitchFamily="50" charset="-128"/>
              <a:ea typeface="Meiryo UI" panose="020B0604030504040204" pitchFamily="50" charset="-128"/>
              <a:sym typeface="Arial"/>
            </a:endParaRPr>
          </a:p>
        </p:txBody>
      </p:sp>
      <p:sp>
        <p:nvSpPr>
          <p:cNvPr id="234" name="Google Shape;234;p23"/>
          <p:cNvSpPr/>
          <p:nvPr/>
        </p:nvSpPr>
        <p:spPr>
          <a:xfrm>
            <a:off x="8992249" y="5415877"/>
            <a:ext cx="2725654" cy="1052417"/>
          </a:xfrm>
          <a:prstGeom prst="rect">
            <a:avLst/>
          </a:prstGeom>
          <a:gradFill>
            <a:gsLst>
              <a:gs pos="0">
                <a:srgbClr val="0070C0"/>
              </a:gs>
              <a:gs pos="100000">
                <a:srgbClr val="002060"/>
              </a:gs>
            </a:gsLst>
            <a:lin ang="5400000" scaled="0"/>
          </a:gradFill>
          <a:ln>
            <a:noFill/>
          </a:ln>
          <a:effectLst>
            <a:outerShdw blurRad="342900" dist="177800" dir="3600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750" dirty="0">
                <a:solidFill>
                  <a:schemeClr val="lt1"/>
                </a:solidFill>
                <a:latin typeface="Meiryo UI" panose="020B0604030504040204" pitchFamily="50" charset="-128"/>
                <a:ea typeface="Meiryo UI" panose="020B0604030504040204" pitchFamily="50" charset="-128"/>
              </a:rPr>
              <a:t>必要</a:t>
            </a:r>
            <a:r>
              <a:rPr lang="en-US" sz="1750" dirty="0" err="1" smtClean="0">
                <a:solidFill>
                  <a:schemeClr val="lt1"/>
                </a:solidFill>
                <a:latin typeface="Meiryo UI" panose="020B0604030504040204" pitchFamily="50" charset="-128"/>
                <a:ea typeface="Meiryo UI" panose="020B0604030504040204" pitchFamily="50" charset="-128"/>
              </a:rPr>
              <a:t>に応じて</a:t>
            </a:r>
            <a:r>
              <a:rPr lang="ja-JP" altLang="en-US" sz="1750" dirty="0" smtClean="0">
                <a:solidFill>
                  <a:srgbClr val="FFFF00"/>
                </a:solidFill>
                <a:latin typeface="Meiryo UI" panose="020B0604030504040204" pitchFamily="50" charset="-128"/>
                <a:ea typeface="Meiryo UI" panose="020B0604030504040204" pitchFamily="50" charset="-128"/>
              </a:rPr>
              <a:t>いくつかの</a:t>
            </a:r>
            <a:r>
              <a:rPr lang="en-US" altLang="ja-JP" sz="1750" dirty="0" smtClean="0">
                <a:solidFill>
                  <a:srgbClr val="FFFF00"/>
                </a:solidFill>
                <a:latin typeface="Meiryo UI" panose="020B0604030504040204" pitchFamily="50" charset="-128"/>
                <a:ea typeface="Meiryo UI" panose="020B0604030504040204" pitchFamily="50" charset="-128"/>
              </a:rPr>
              <a:t/>
            </a:r>
            <a:br>
              <a:rPr lang="en-US" altLang="ja-JP" sz="1750" dirty="0" smtClean="0">
                <a:solidFill>
                  <a:srgbClr val="FFFF00"/>
                </a:solidFill>
                <a:latin typeface="Meiryo UI" panose="020B0604030504040204" pitchFamily="50" charset="-128"/>
                <a:ea typeface="Meiryo UI" panose="020B0604030504040204" pitchFamily="50" charset="-128"/>
              </a:rPr>
            </a:br>
            <a:r>
              <a:rPr lang="en-US" sz="1750" dirty="0" err="1" smtClean="0">
                <a:solidFill>
                  <a:srgbClr val="FFFF00"/>
                </a:solidFill>
                <a:latin typeface="Meiryo UI" panose="020B0604030504040204" pitchFamily="50" charset="-128"/>
                <a:ea typeface="Meiryo UI" panose="020B0604030504040204" pitchFamily="50" charset="-128"/>
              </a:rPr>
              <a:t>フィルター</a:t>
            </a:r>
            <a:r>
              <a:rPr lang="en-US" sz="1750" dirty="0" err="1" smtClean="0">
                <a:solidFill>
                  <a:schemeClr val="lt1"/>
                </a:solidFill>
                <a:latin typeface="Meiryo UI" panose="020B0604030504040204" pitchFamily="50" charset="-128"/>
                <a:ea typeface="Meiryo UI" panose="020B0604030504040204" pitchFamily="50" charset="-128"/>
              </a:rPr>
              <a:t>を調整します</a:t>
            </a:r>
            <a:endParaRPr dirty="0">
              <a:latin typeface="Meiryo UI" panose="020B0604030504040204" pitchFamily="50" charset="-128"/>
              <a:ea typeface="Meiryo UI" panose="020B0604030504040204" pitchFamily="50" charset="-128"/>
            </a:endParaRPr>
          </a:p>
        </p:txBody>
      </p:sp>
      <p:sp>
        <p:nvSpPr>
          <p:cNvPr id="235" name="Google Shape;235;p23"/>
          <p:cNvSpPr/>
          <p:nvPr/>
        </p:nvSpPr>
        <p:spPr>
          <a:xfrm>
            <a:off x="8992249" y="1858140"/>
            <a:ext cx="2713918" cy="682889"/>
          </a:xfrm>
          <a:prstGeom prst="rect">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a:effectLst>
            <a:outerShdw blurRad="342900" dist="177800" dir="3600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カスタマイズ</a:t>
            </a:r>
            <a:endParaRPr dirty="0">
              <a:latin typeface="Meiryo UI" panose="020B0604030504040204" pitchFamily="50" charset="-128"/>
              <a:ea typeface="Meiryo UI" panose="020B0604030504040204" pitchFamily="50" charset="-128"/>
            </a:endParaRPr>
          </a:p>
        </p:txBody>
      </p:sp>
      <p:sp>
        <p:nvSpPr>
          <p:cNvPr id="236" name="Google Shape;236;p23"/>
          <p:cNvSpPr/>
          <p:nvPr/>
        </p:nvSpPr>
        <p:spPr>
          <a:xfrm>
            <a:off x="6145311" y="2435625"/>
            <a:ext cx="2725654" cy="3899896"/>
          </a:xfrm>
          <a:prstGeom prst="roundRect">
            <a:avLst>
              <a:gd name="adj" fmla="val 6466"/>
            </a:avLst>
          </a:prstGeom>
          <a:gradFill>
            <a:gsLst>
              <a:gs pos="0">
                <a:srgbClr val="9CC2E5"/>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rgbClr val="313C72"/>
              </a:solidFill>
              <a:latin typeface="Meiryo UI" panose="020B0604030504040204" pitchFamily="50" charset="-128"/>
              <a:ea typeface="Meiryo UI" panose="020B0604030504040204" pitchFamily="50" charset="-128"/>
              <a:sym typeface="Arial"/>
            </a:endParaRPr>
          </a:p>
        </p:txBody>
      </p:sp>
      <p:sp>
        <p:nvSpPr>
          <p:cNvPr id="237" name="Google Shape;237;p23"/>
          <p:cNvSpPr/>
          <p:nvPr/>
        </p:nvSpPr>
        <p:spPr>
          <a:xfrm>
            <a:off x="6133575" y="1858140"/>
            <a:ext cx="3064348" cy="682889"/>
          </a:xfrm>
          <a:prstGeom prst="homePlate">
            <a:avLst>
              <a:gd name="adj" fmla="val 50000"/>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a:effectLst>
            <a:outerShdw blurRad="342900" dist="177800" dir="3600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すばやく指定</a:t>
            </a:r>
            <a:endParaRPr dirty="0">
              <a:latin typeface="Meiryo UI" panose="020B0604030504040204" pitchFamily="50" charset="-128"/>
              <a:ea typeface="Meiryo UI" panose="020B0604030504040204" pitchFamily="50" charset="-128"/>
            </a:endParaRPr>
          </a:p>
        </p:txBody>
      </p:sp>
      <p:sp>
        <p:nvSpPr>
          <p:cNvPr id="238" name="Google Shape;238;p23"/>
          <p:cNvSpPr/>
          <p:nvPr/>
        </p:nvSpPr>
        <p:spPr>
          <a:xfrm>
            <a:off x="6145311" y="5415877"/>
            <a:ext cx="2725654" cy="1052417"/>
          </a:xfrm>
          <a:prstGeom prst="rect">
            <a:avLst/>
          </a:prstGeom>
          <a:gradFill>
            <a:gsLst>
              <a:gs pos="0">
                <a:srgbClr val="0070C0"/>
              </a:gs>
              <a:gs pos="100000">
                <a:srgbClr val="002060"/>
              </a:gs>
            </a:gsLst>
            <a:lin ang="5400000" scaled="0"/>
          </a:gradFill>
          <a:ln>
            <a:noFill/>
          </a:ln>
          <a:effectLst>
            <a:outerShdw blurRad="342900" dist="177800" dir="3600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1750"/>
              <a:buFont typeface="Arial"/>
              <a:buNone/>
            </a:pPr>
            <a:r>
              <a:rPr lang="en-US" sz="1750" dirty="0" err="1" smtClean="0">
                <a:solidFill>
                  <a:schemeClr val="bg1"/>
                </a:solidFill>
                <a:latin typeface="Meiryo UI" panose="020B0604030504040204" pitchFamily="50" charset="-128"/>
                <a:ea typeface="Meiryo UI" panose="020B0604030504040204" pitchFamily="50" charset="-128"/>
              </a:rPr>
              <a:t>フィルタ</a:t>
            </a:r>
            <a:r>
              <a:rPr lang="ja-JP" altLang="en-US" sz="1750" dirty="0" err="1" smtClean="0">
                <a:solidFill>
                  <a:schemeClr val="bg1"/>
                </a:solidFill>
                <a:latin typeface="Meiryo UI" panose="020B0604030504040204" pitchFamily="50" charset="-128"/>
                <a:ea typeface="Meiryo UI" panose="020B0604030504040204" pitchFamily="50" charset="-128"/>
              </a:rPr>
              <a:t>ー</a:t>
            </a:r>
            <a:r>
              <a:rPr lang="en-US" sz="1750" dirty="0" err="1" smtClean="0">
                <a:solidFill>
                  <a:schemeClr val="bg1"/>
                </a:solidFill>
                <a:latin typeface="Meiryo UI" panose="020B0604030504040204" pitchFamily="50" charset="-128"/>
                <a:ea typeface="Meiryo UI" panose="020B0604030504040204" pitchFamily="50" charset="-128"/>
              </a:rPr>
              <a:t>条件の</a:t>
            </a:r>
            <a:r>
              <a:rPr lang="en-US" sz="1750" dirty="0" err="1" smtClean="0">
                <a:solidFill>
                  <a:srgbClr val="FFFF00"/>
                </a:solidFill>
                <a:latin typeface="Meiryo UI" panose="020B0604030504040204" pitchFamily="50" charset="-128"/>
                <a:ea typeface="Meiryo UI" panose="020B0604030504040204" pitchFamily="50" charset="-128"/>
              </a:rPr>
              <a:t>検索機能</a:t>
            </a:r>
            <a:endParaRPr dirty="0">
              <a:latin typeface="Meiryo UI" panose="020B0604030504040204" pitchFamily="50" charset="-128"/>
              <a:ea typeface="Meiryo UI" panose="020B0604030504040204" pitchFamily="50" charset="-128"/>
            </a:endParaRPr>
          </a:p>
        </p:txBody>
      </p:sp>
      <p:sp>
        <p:nvSpPr>
          <p:cNvPr id="239" name="Google Shape;239;p23"/>
          <p:cNvSpPr/>
          <p:nvPr/>
        </p:nvSpPr>
        <p:spPr>
          <a:xfrm>
            <a:off x="3298373" y="2435625"/>
            <a:ext cx="2725654" cy="3899896"/>
          </a:xfrm>
          <a:prstGeom prst="roundRect">
            <a:avLst>
              <a:gd name="adj" fmla="val 6466"/>
            </a:avLst>
          </a:prstGeom>
          <a:gradFill>
            <a:gsLst>
              <a:gs pos="0">
                <a:srgbClr val="9CC2E5"/>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rgbClr val="313C72"/>
              </a:solidFill>
              <a:latin typeface="Meiryo UI" panose="020B0604030504040204" pitchFamily="50" charset="-128"/>
              <a:ea typeface="Meiryo UI" panose="020B0604030504040204" pitchFamily="50" charset="-128"/>
              <a:sym typeface="Arial"/>
            </a:endParaRPr>
          </a:p>
        </p:txBody>
      </p:sp>
      <p:sp>
        <p:nvSpPr>
          <p:cNvPr id="240" name="Google Shape;240;p23"/>
          <p:cNvSpPr/>
          <p:nvPr/>
        </p:nvSpPr>
        <p:spPr>
          <a:xfrm>
            <a:off x="3286637" y="1858140"/>
            <a:ext cx="3064348" cy="682889"/>
          </a:xfrm>
          <a:prstGeom prst="homePlate">
            <a:avLst>
              <a:gd name="adj" fmla="val 50000"/>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a:effectLst>
            <a:outerShdw blurRad="342900" dist="177800" dir="3600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dirty="0" err="1">
                <a:solidFill>
                  <a:schemeClr val="lt1"/>
                </a:solidFill>
                <a:latin typeface="Meiryo UI" panose="020B0604030504040204" pitchFamily="50" charset="-128"/>
                <a:ea typeface="Meiryo UI" panose="020B0604030504040204" pitchFamily="50" charset="-128"/>
              </a:rPr>
              <a:t>フレキシブル</a:t>
            </a:r>
            <a:endParaRPr dirty="0">
              <a:latin typeface="Meiryo UI" panose="020B0604030504040204" pitchFamily="50" charset="-128"/>
              <a:ea typeface="Meiryo UI" panose="020B0604030504040204" pitchFamily="50" charset="-128"/>
            </a:endParaRPr>
          </a:p>
        </p:txBody>
      </p:sp>
      <p:sp>
        <p:nvSpPr>
          <p:cNvPr id="241" name="Google Shape;241;p23"/>
          <p:cNvSpPr/>
          <p:nvPr/>
        </p:nvSpPr>
        <p:spPr>
          <a:xfrm>
            <a:off x="451435" y="2435625"/>
            <a:ext cx="2725654" cy="3899896"/>
          </a:xfrm>
          <a:prstGeom prst="roundRect">
            <a:avLst>
              <a:gd name="adj" fmla="val 6466"/>
            </a:avLst>
          </a:prstGeom>
          <a:gradFill>
            <a:gsLst>
              <a:gs pos="0">
                <a:srgbClr val="9CC2E5"/>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rgbClr val="313C72"/>
              </a:solidFill>
              <a:latin typeface="Meiryo UI" panose="020B0604030504040204" pitchFamily="50" charset="-128"/>
              <a:ea typeface="Meiryo UI" panose="020B0604030504040204" pitchFamily="50" charset="-128"/>
              <a:sym typeface="Arial"/>
            </a:endParaRPr>
          </a:p>
        </p:txBody>
      </p:sp>
      <p:pic>
        <p:nvPicPr>
          <p:cNvPr id="242" name="Google Shape;242;p23"/>
          <p:cNvPicPr preferRelativeResize="0"/>
          <p:nvPr/>
        </p:nvPicPr>
        <p:blipFill rotWithShape="1">
          <a:blip r:embed="rId3">
            <a:alphaModFix/>
          </a:blip>
          <a:srcRect b="23680"/>
          <a:stretch/>
        </p:blipFill>
        <p:spPr>
          <a:xfrm>
            <a:off x="583620" y="2592165"/>
            <a:ext cx="2461284" cy="2823711"/>
          </a:xfrm>
          <a:prstGeom prst="roundRect">
            <a:avLst>
              <a:gd name="adj" fmla="val 0"/>
            </a:avLst>
          </a:prstGeom>
          <a:solidFill>
            <a:srgbClr val="ECECEC"/>
          </a:solidFill>
          <a:ln>
            <a:noFill/>
          </a:ln>
          <a:effectLst>
            <a:outerShdw blurRad="50800" dist="38100" dir="2700000" algn="tl" rotWithShape="0">
              <a:srgbClr val="000000">
                <a:alpha val="40000"/>
              </a:srgbClr>
            </a:outerShdw>
          </a:effectLst>
        </p:spPr>
      </p:pic>
      <p:sp>
        <p:nvSpPr>
          <p:cNvPr id="243" name="Google Shape;243;p23"/>
          <p:cNvSpPr/>
          <p:nvPr/>
        </p:nvSpPr>
        <p:spPr>
          <a:xfrm>
            <a:off x="451435" y="5415877"/>
            <a:ext cx="2725654" cy="1052417"/>
          </a:xfrm>
          <a:prstGeom prst="rect">
            <a:avLst/>
          </a:prstGeom>
          <a:gradFill>
            <a:gsLst>
              <a:gs pos="0">
                <a:srgbClr val="0070C0"/>
              </a:gs>
              <a:gs pos="100000">
                <a:srgbClr val="002060"/>
              </a:gs>
            </a:gsLst>
            <a:lin ang="5400000" scaled="0"/>
          </a:gradFill>
          <a:ln>
            <a:noFill/>
          </a:ln>
          <a:effectLst>
            <a:outerShdw blurRad="342900" dist="177800" dir="3600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50" dirty="0" err="1" smtClean="0">
                <a:solidFill>
                  <a:schemeClr val="lt1"/>
                </a:solidFill>
                <a:latin typeface="Meiryo UI" panose="020B0604030504040204" pitchFamily="50" charset="-128"/>
                <a:ea typeface="Meiryo UI" panose="020B0604030504040204" pitchFamily="50" charset="-128"/>
              </a:rPr>
              <a:t>結果に</a:t>
            </a:r>
            <a:r>
              <a:rPr lang="ja-JP" altLang="en-US" sz="1750" dirty="0" smtClean="0">
                <a:solidFill>
                  <a:schemeClr val="lt1"/>
                </a:solidFill>
                <a:latin typeface="Meiryo UI" panose="020B0604030504040204" pitchFamily="50" charset="-128"/>
                <a:ea typeface="Meiryo UI" panose="020B0604030504040204" pitchFamily="50" charset="-128"/>
              </a:rPr>
              <a:t>関連する</a:t>
            </a:r>
            <a:r>
              <a:rPr lang="en-US" sz="1750" dirty="0" err="1" smtClean="0">
                <a:solidFill>
                  <a:schemeClr val="lt1"/>
                </a:solidFill>
                <a:latin typeface="Meiryo UI" panose="020B0604030504040204" pitchFamily="50" charset="-128"/>
                <a:ea typeface="Meiryo UI" panose="020B0604030504040204" pitchFamily="50" charset="-128"/>
              </a:rPr>
              <a:t>利用可能なメタデータ条件のみを</a:t>
            </a:r>
            <a:r>
              <a:rPr lang="en-US" sz="1750" dirty="0" smtClean="0">
                <a:solidFill>
                  <a:schemeClr val="lt1"/>
                </a:solidFill>
                <a:latin typeface="Meiryo UI" panose="020B0604030504040204" pitchFamily="50" charset="-128"/>
                <a:ea typeface="Meiryo UI" panose="020B0604030504040204" pitchFamily="50" charset="-128"/>
              </a:rPr>
              <a:t/>
            </a:r>
            <a:br>
              <a:rPr lang="en-US" sz="1750" dirty="0" smtClean="0">
                <a:solidFill>
                  <a:schemeClr val="lt1"/>
                </a:solidFill>
                <a:latin typeface="Meiryo UI" panose="020B0604030504040204" pitchFamily="50" charset="-128"/>
                <a:ea typeface="Meiryo UI" panose="020B0604030504040204" pitchFamily="50" charset="-128"/>
              </a:rPr>
            </a:br>
            <a:r>
              <a:rPr lang="en-US" sz="1750" dirty="0" err="1" smtClean="0">
                <a:solidFill>
                  <a:schemeClr val="lt1"/>
                </a:solidFill>
                <a:latin typeface="Meiryo UI" panose="020B0604030504040204" pitchFamily="50" charset="-128"/>
                <a:ea typeface="Meiryo UI" panose="020B0604030504040204" pitchFamily="50" charset="-128"/>
              </a:rPr>
              <a:t>表示する</a:t>
            </a:r>
            <a:endParaRPr dirty="0">
              <a:latin typeface="Meiryo UI" panose="020B0604030504040204" pitchFamily="50" charset="-128"/>
              <a:ea typeface="Meiryo UI" panose="020B0604030504040204" pitchFamily="50" charset="-128"/>
            </a:endParaRPr>
          </a:p>
        </p:txBody>
      </p:sp>
      <p:sp>
        <p:nvSpPr>
          <p:cNvPr id="244" name="Google Shape;244;p23"/>
          <p:cNvSpPr/>
          <p:nvPr/>
        </p:nvSpPr>
        <p:spPr>
          <a:xfrm>
            <a:off x="439699" y="1848515"/>
            <a:ext cx="3064348" cy="682889"/>
          </a:xfrm>
          <a:prstGeom prst="homePlate">
            <a:avLst>
              <a:gd name="adj" fmla="val 50000"/>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a:effectLst>
            <a:outerShdw blurRad="342900" dist="177800" dir="3600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5000"/>
              </a:lnSpc>
              <a:spcBef>
                <a:spcPts val="0"/>
              </a:spcBef>
              <a:spcAft>
                <a:spcPts val="0"/>
              </a:spcAft>
              <a:buClr>
                <a:schemeClr val="dk1"/>
              </a:buClr>
              <a:buSzPts val="2000"/>
              <a:buFont typeface="Arial"/>
              <a:buNone/>
            </a:pPr>
            <a:endParaRPr sz="2000" dirty="0">
              <a:solidFill>
                <a:schemeClr val="lt1"/>
              </a:solidFill>
              <a:latin typeface="Meiryo UI" panose="020B0604030504040204" pitchFamily="50" charset="-128"/>
              <a:ea typeface="Meiryo UI" panose="020B0604030504040204" pitchFamily="50" charset="-128"/>
              <a:sym typeface="Arial"/>
            </a:endParaRPr>
          </a:p>
        </p:txBody>
      </p:sp>
      <p:sp>
        <p:nvSpPr>
          <p:cNvPr id="245" name="Google Shape;245;p23"/>
          <p:cNvSpPr/>
          <p:nvPr/>
        </p:nvSpPr>
        <p:spPr>
          <a:xfrm>
            <a:off x="3298373" y="5415877"/>
            <a:ext cx="2725654" cy="1052417"/>
          </a:xfrm>
          <a:prstGeom prst="rect">
            <a:avLst/>
          </a:prstGeom>
          <a:gradFill>
            <a:gsLst>
              <a:gs pos="0">
                <a:srgbClr val="0070C0"/>
              </a:gs>
              <a:gs pos="100000">
                <a:srgbClr val="002060"/>
              </a:gs>
            </a:gsLst>
            <a:lin ang="5400000" scaled="0"/>
          </a:gradFill>
          <a:ln>
            <a:noFill/>
          </a:ln>
          <a:effectLst>
            <a:outerShdw blurRad="342900" dist="177800" dir="3600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50"/>
              <a:buFont typeface="Arial"/>
              <a:buNone/>
            </a:pPr>
            <a:r>
              <a:rPr lang="en-US" sz="1750" dirty="0" err="1">
                <a:solidFill>
                  <a:srgbClr val="FFFF00"/>
                </a:solidFill>
                <a:latin typeface="Meiryo UI" panose="020B0604030504040204" pitchFamily="50" charset="-128"/>
                <a:ea typeface="Meiryo UI" panose="020B0604030504040204" pitchFamily="50" charset="-128"/>
              </a:rPr>
              <a:t>含めるまたは除外する</a:t>
            </a:r>
            <a:endParaRPr sz="1750" dirty="0">
              <a:solidFill>
                <a:srgbClr val="FFFF00"/>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lt1"/>
              </a:buClr>
              <a:buSzPts val="1750"/>
              <a:buFont typeface="Arial"/>
              <a:buNone/>
            </a:pPr>
            <a:r>
              <a:rPr lang="ja-JP" altLang="en-US" sz="1750" dirty="0" smtClean="0">
                <a:solidFill>
                  <a:schemeClr val="bg1"/>
                </a:solidFill>
                <a:latin typeface="Meiryo UI" panose="020B0604030504040204" pitchFamily="50" charset="-128"/>
                <a:ea typeface="Meiryo UI" panose="020B0604030504040204" pitchFamily="50" charset="-128"/>
              </a:rPr>
              <a:t>ニーズに合わせて変更</a:t>
            </a:r>
            <a:endParaRPr sz="1750" dirty="0">
              <a:solidFill>
                <a:schemeClr val="bg1"/>
              </a:solidFill>
              <a:latin typeface="Meiryo UI" panose="020B0604030504040204" pitchFamily="50" charset="-128"/>
              <a:ea typeface="Meiryo UI" panose="020B0604030504040204" pitchFamily="50" charset="-128"/>
            </a:endParaRPr>
          </a:p>
        </p:txBody>
      </p:sp>
      <p:pic>
        <p:nvPicPr>
          <p:cNvPr id="246" name="Google Shape;246;p23"/>
          <p:cNvPicPr preferRelativeResize="0"/>
          <p:nvPr/>
        </p:nvPicPr>
        <p:blipFill rotWithShape="1">
          <a:blip r:embed="rId3">
            <a:alphaModFix/>
          </a:blip>
          <a:srcRect b="23680"/>
          <a:stretch/>
        </p:blipFill>
        <p:spPr>
          <a:xfrm>
            <a:off x="3462859" y="2592165"/>
            <a:ext cx="2461284" cy="2823711"/>
          </a:xfrm>
          <a:prstGeom prst="roundRect">
            <a:avLst>
              <a:gd name="adj" fmla="val 0"/>
            </a:avLst>
          </a:prstGeom>
          <a:solidFill>
            <a:srgbClr val="ECECEC"/>
          </a:solidFill>
          <a:ln>
            <a:noFill/>
          </a:ln>
          <a:effectLst>
            <a:outerShdw blurRad="50800" dist="38100" dir="2700000" algn="tl" rotWithShape="0">
              <a:srgbClr val="000000">
                <a:alpha val="40000"/>
              </a:srgbClr>
            </a:outerShdw>
          </a:effectLst>
        </p:spPr>
      </p:pic>
      <p:pic>
        <p:nvPicPr>
          <p:cNvPr id="247" name="Google Shape;247;p23"/>
          <p:cNvPicPr preferRelativeResize="0"/>
          <p:nvPr/>
        </p:nvPicPr>
        <p:blipFill rotWithShape="1">
          <a:blip r:embed="rId4">
            <a:alphaModFix/>
          </a:blip>
          <a:srcRect t="877"/>
          <a:stretch/>
        </p:blipFill>
        <p:spPr>
          <a:xfrm>
            <a:off x="6279970" y="2592165"/>
            <a:ext cx="2461284" cy="2823711"/>
          </a:xfrm>
          <a:prstGeom prst="roundRect">
            <a:avLst>
              <a:gd name="adj" fmla="val 0"/>
            </a:avLst>
          </a:prstGeom>
          <a:solidFill>
            <a:srgbClr val="ECECEC"/>
          </a:solidFill>
          <a:ln>
            <a:noFill/>
          </a:ln>
          <a:effectLst>
            <a:outerShdw blurRad="50800" dist="38100" dir="2700000" algn="tl" rotWithShape="0">
              <a:srgbClr val="000000">
                <a:alpha val="40000"/>
              </a:srgbClr>
            </a:outerShdw>
          </a:effectLst>
        </p:spPr>
      </p:pic>
      <p:pic>
        <p:nvPicPr>
          <p:cNvPr id="248" name="Google Shape;248;p23"/>
          <p:cNvPicPr preferRelativeResize="0"/>
          <p:nvPr/>
        </p:nvPicPr>
        <p:blipFill rotWithShape="1">
          <a:blip r:embed="rId5">
            <a:alphaModFix/>
          </a:blip>
          <a:srcRect/>
          <a:stretch/>
        </p:blipFill>
        <p:spPr>
          <a:xfrm>
            <a:off x="9033848" y="2791241"/>
            <a:ext cx="2649606" cy="2425558"/>
          </a:xfrm>
          <a:prstGeom prst="roundRect">
            <a:avLst>
              <a:gd name="adj" fmla="val 0"/>
            </a:avLst>
          </a:prstGeom>
          <a:solidFill>
            <a:srgbClr val="ECECEC"/>
          </a:solidFill>
          <a:ln>
            <a:noFill/>
          </a:ln>
          <a:effectLst>
            <a:outerShdw blurRad="50800" dist="38100" dir="2700000" algn="tl" rotWithShape="0">
              <a:srgbClr val="000000">
                <a:alpha val="40000"/>
              </a:srgbClr>
            </a:outerShdw>
          </a:effectLst>
        </p:spPr>
      </p:pic>
      <p:sp>
        <p:nvSpPr>
          <p:cNvPr id="249" name="Google Shape;249;p23"/>
          <p:cNvSpPr/>
          <p:nvPr/>
        </p:nvSpPr>
        <p:spPr>
          <a:xfrm>
            <a:off x="3446617" y="2892791"/>
            <a:ext cx="2461284" cy="304029"/>
          </a:xfrm>
          <a:prstGeom prst="rect">
            <a:avLst/>
          </a:prstGeom>
          <a:solidFill>
            <a:srgbClr val="FFC000">
              <a:alpha val="20000"/>
            </a:srgbClr>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0" name="Google Shape;250;p23"/>
          <p:cNvSpPr/>
          <p:nvPr/>
        </p:nvSpPr>
        <p:spPr>
          <a:xfrm>
            <a:off x="6279970" y="2892792"/>
            <a:ext cx="2461284" cy="1396751"/>
          </a:xfrm>
          <a:prstGeom prst="rect">
            <a:avLst/>
          </a:prstGeom>
          <a:solidFill>
            <a:srgbClr val="FFC000">
              <a:alpha val="20000"/>
            </a:srgbClr>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1" name="Google Shape;251;p23"/>
          <p:cNvSpPr/>
          <p:nvPr/>
        </p:nvSpPr>
        <p:spPr>
          <a:xfrm>
            <a:off x="10090299" y="3218086"/>
            <a:ext cx="1518082" cy="1998713"/>
          </a:xfrm>
          <a:prstGeom prst="rect">
            <a:avLst/>
          </a:prstGeom>
          <a:solidFill>
            <a:srgbClr val="FFC000">
              <a:alpha val="20000"/>
            </a:srgbClr>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2" name="Google Shape;252;p23"/>
          <p:cNvSpPr txBox="1"/>
          <p:nvPr/>
        </p:nvSpPr>
        <p:spPr>
          <a:xfrm>
            <a:off x="626572" y="1812667"/>
            <a:ext cx="2461284" cy="579646"/>
          </a:xfrm>
          <a:prstGeom prst="rect">
            <a:avLst/>
          </a:prstGeom>
          <a:noFill/>
          <a:ln>
            <a:noFill/>
          </a:ln>
        </p:spPr>
        <p:txBody>
          <a:bodyPr spcFirstLastPara="1" wrap="square" lIns="91425" tIns="45700" rIns="91425" bIns="45700" anchor="t" anchorCtr="0">
            <a:noAutofit/>
          </a:bodyPr>
          <a:lstStyle/>
          <a:p>
            <a:pPr marL="0" marR="0" lvl="0" indent="0" algn="ctr" rtl="0">
              <a:lnSpc>
                <a:spcPct val="105555"/>
              </a:lnSpc>
              <a:spcBef>
                <a:spcPts val="0"/>
              </a:spcBef>
              <a:spcAft>
                <a:spcPts val="0"/>
              </a:spcAft>
              <a:buClr>
                <a:schemeClr val="lt1"/>
              </a:buClr>
              <a:buSzPts val="1800"/>
              <a:buFont typeface="Arial"/>
              <a:buNone/>
            </a:pPr>
            <a:r>
              <a:rPr lang="en-US" sz="2400" b="1" dirty="0" smtClean="0">
                <a:solidFill>
                  <a:srgbClr val="FFC000"/>
                </a:solidFill>
                <a:latin typeface="Meiryo UI" panose="020B0604030504040204" pitchFamily="50" charset="-128"/>
                <a:ea typeface="Meiryo UI" panose="020B0604030504040204" pitchFamily="50" charset="-128"/>
              </a:rPr>
              <a:t>35以上</a:t>
            </a:r>
            <a:r>
              <a:rPr lang="ja-JP" altLang="en-US" sz="2400" b="1" dirty="0" smtClean="0">
                <a:solidFill>
                  <a:srgbClr val="FFC000"/>
                </a:solidFill>
                <a:latin typeface="Meiryo UI" panose="020B0604030504040204" pitchFamily="50" charset="-128"/>
                <a:ea typeface="Meiryo UI" panose="020B0604030504040204" pitchFamily="50" charset="-128"/>
              </a:rPr>
              <a:t>の</a:t>
            </a:r>
            <a:endParaRPr sz="2400" b="1" dirty="0">
              <a:solidFill>
                <a:srgbClr val="FFC000"/>
              </a:solidFill>
              <a:latin typeface="Meiryo UI" panose="020B0604030504040204" pitchFamily="50" charset="-128"/>
              <a:ea typeface="Meiryo UI" panose="020B0604030504040204" pitchFamily="50" charset="-128"/>
            </a:endParaRPr>
          </a:p>
          <a:p>
            <a:pPr marL="0" marR="0" lvl="0" indent="0" algn="ctr" rtl="0">
              <a:lnSpc>
                <a:spcPct val="105555"/>
              </a:lnSpc>
              <a:spcBef>
                <a:spcPts val="0"/>
              </a:spcBef>
              <a:spcAft>
                <a:spcPts val="0"/>
              </a:spcAft>
              <a:buClr>
                <a:schemeClr val="lt1"/>
              </a:buClr>
              <a:buSzPts val="1800"/>
              <a:buFont typeface="Arial"/>
              <a:buNone/>
            </a:pPr>
            <a:r>
              <a:rPr lang="en-US" sz="1800" dirty="0" err="1">
                <a:solidFill>
                  <a:schemeClr val="bg1"/>
                </a:solidFill>
                <a:latin typeface="Meiryo UI" panose="020B0604030504040204" pitchFamily="50" charset="-128"/>
                <a:ea typeface="Meiryo UI" panose="020B0604030504040204" pitchFamily="50" charset="-128"/>
              </a:rPr>
              <a:t>フィルター条件</a:t>
            </a:r>
            <a:endParaRPr sz="1800" dirty="0">
              <a:solidFill>
                <a:schemeClr val="bg1"/>
              </a:solidFill>
              <a:latin typeface="Meiryo UI" panose="020B0604030504040204" pitchFamily="50" charset="-128"/>
              <a:ea typeface="Meiryo UI" panose="020B0604030504040204"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Google Shape;50;p10"/>
          <p:cNvPicPr preferRelativeResize="0"/>
          <p:nvPr/>
        </p:nvPicPr>
        <p:blipFill rotWithShape="1">
          <a:blip r:embed="rId3">
            <a:alphaModFix/>
          </a:blip>
          <a:srcRect l="10787" t="4943" r="10168" b="6517"/>
          <a:stretch/>
        </p:blipFill>
        <p:spPr>
          <a:xfrm>
            <a:off x="2164095" y="1735365"/>
            <a:ext cx="7815215" cy="4924086"/>
          </a:xfrm>
          <a:prstGeom prst="roundRect">
            <a:avLst>
              <a:gd name="adj" fmla="val 2628"/>
            </a:avLst>
          </a:prstGeom>
          <a:solidFill>
            <a:srgbClr val="ECECEC"/>
          </a:solidFill>
          <a:ln>
            <a:noFill/>
          </a:ln>
          <a:effectLst>
            <a:outerShdw blurRad="342900" dist="177800" dir="3600000" algn="tl" rotWithShape="0">
              <a:srgbClr val="000000">
                <a:alpha val="40000"/>
              </a:srgbClr>
            </a:outerShdw>
          </a:effectLst>
        </p:spPr>
      </p:pic>
      <p:sp>
        <p:nvSpPr>
          <p:cNvPr id="51" name="Google Shape;51;p10"/>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lvl="0"/>
            <a:r>
              <a:rPr lang="en-US" altLang="ja-JP" dirty="0" smtClean="0">
                <a:solidFill>
                  <a:srgbClr val="FFC000"/>
                </a:solidFill>
                <a:cs typeface="+mn-ea"/>
                <a:sym typeface="+mn-lt"/>
              </a:rPr>
              <a:t>Index Summary</a:t>
            </a:r>
            <a:r>
              <a:rPr lang="ja-JP" altLang="en-US" dirty="0" smtClean="0">
                <a:solidFill>
                  <a:schemeClr val="bg1"/>
                </a:solidFill>
                <a:cs typeface="+mn-ea"/>
                <a:sym typeface="+mn-lt"/>
              </a:rPr>
              <a:t>で</a:t>
            </a:r>
            <a:r>
              <a:rPr lang="en-US" altLang="ja-JP" dirty="0" smtClean="0">
                <a:solidFill>
                  <a:schemeClr val="bg1"/>
                </a:solidFill>
                <a:cs typeface="+mn-ea"/>
                <a:sym typeface="+mn-lt"/>
              </a:rPr>
              <a:t>PC</a:t>
            </a:r>
            <a:r>
              <a:rPr lang="ja-JP" altLang="en-US" dirty="0" smtClean="0">
                <a:solidFill>
                  <a:schemeClr val="bg1"/>
                </a:solidFill>
                <a:cs typeface="+mn-ea"/>
                <a:sym typeface="+mn-lt"/>
              </a:rPr>
              <a:t>を検索</a:t>
            </a:r>
            <a:endParaRPr dirty="0">
              <a:solidFill>
                <a:schemeClr val="bg1"/>
              </a:solidFill>
            </a:endParaRPr>
          </a:p>
        </p:txBody>
      </p:sp>
      <p:sp>
        <p:nvSpPr>
          <p:cNvPr id="52" name="Google Shape;52;p10"/>
          <p:cNvSpPr/>
          <p:nvPr/>
        </p:nvSpPr>
        <p:spPr>
          <a:xfrm>
            <a:off x="0" y="-1"/>
            <a:ext cx="736979" cy="1542195"/>
          </a:xfrm>
          <a:prstGeom prst="rect">
            <a:avLst/>
          </a:prstGeom>
          <a:gradFill>
            <a:gsLst>
              <a:gs pos="0">
                <a:srgbClr val="0070C0"/>
              </a:gs>
              <a:gs pos="50000">
                <a:srgbClr val="00B0F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3" name="Google Shape;53;p10"/>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5</a:t>
            </a:r>
            <a:endParaRPr sz="6000" b="1" dirty="0">
              <a:solidFill>
                <a:schemeClr val="lt1"/>
              </a:solidFill>
              <a:latin typeface="Meiryo UI" panose="020B0604030504040204" pitchFamily="50" charset="-128"/>
              <a:ea typeface="Meiryo UI" panose="020B0604030504040204" pitchFamily="50" charset="-128"/>
              <a:sym typeface="Arial"/>
            </a:endParaRPr>
          </a:p>
        </p:txBody>
      </p:sp>
      <p:sp>
        <p:nvSpPr>
          <p:cNvPr id="54" name="Google Shape;54;p10"/>
          <p:cNvSpPr/>
          <p:nvPr/>
        </p:nvSpPr>
        <p:spPr>
          <a:xfrm>
            <a:off x="735460" y="3916239"/>
            <a:ext cx="2346982" cy="986248"/>
          </a:xfrm>
          <a:prstGeom prst="roundRect">
            <a:avLst>
              <a:gd name="adj" fmla="val 4956"/>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rgbClr val="0C0C0C"/>
                </a:solidFill>
                <a:latin typeface="Meiryo UI" panose="020B0604030504040204" pitchFamily="50" charset="-128"/>
                <a:ea typeface="Meiryo UI" panose="020B0604030504040204" pitchFamily="50" charset="-128"/>
              </a:rPr>
              <a:t>PC</a:t>
            </a:r>
            <a:r>
              <a:rPr lang="en-US" sz="1800" dirty="0" err="1" smtClean="0">
                <a:solidFill>
                  <a:srgbClr val="0C0C0C"/>
                </a:solidFill>
                <a:latin typeface="Meiryo UI" panose="020B0604030504040204" pitchFamily="50" charset="-128"/>
                <a:ea typeface="Meiryo UI" panose="020B0604030504040204" pitchFamily="50" charset="-128"/>
              </a:rPr>
              <a:t>でファイルがどのよう</a:t>
            </a:r>
            <a:r>
              <a:rPr lang="ja-JP" altLang="en-US" sz="1800" dirty="0">
                <a:solidFill>
                  <a:srgbClr val="0C0C0C"/>
                </a:solidFill>
                <a:latin typeface="Meiryo UI" panose="020B0604030504040204" pitchFamily="50" charset="-128"/>
                <a:ea typeface="Meiryo UI" panose="020B0604030504040204" pitchFamily="50" charset="-128"/>
              </a:rPr>
              <a:t>に</a:t>
            </a:r>
            <a:r>
              <a:rPr lang="ja-JP" altLang="en-US" sz="1800" dirty="0" smtClean="0">
                <a:solidFill>
                  <a:srgbClr val="0C0C0C"/>
                </a:solidFill>
                <a:latin typeface="Meiryo UI" panose="020B0604030504040204" pitchFamily="50" charset="-128"/>
                <a:ea typeface="Meiryo UI" panose="020B0604030504040204" pitchFamily="50" charset="-128"/>
              </a:rPr>
              <a:t>分布している</a:t>
            </a:r>
            <a:r>
              <a:rPr lang="en-US" sz="1800" dirty="0" err="1" smtClean="0">
                <a:solidFill>
                  <a:srgbClr val="0C0C0C"/>
                </a:solidFill>
                <a:latin typeface="Meiryo UI" panose="020B0604030504040204" pitchFamily="50" charset="-128"/>
                <a:ea typeface="Meiryo UI" panose="020B0604030504040204" pitchFamily="50" charset="-128"/>
              </a:rPr>
              <a:t>かを簡単に確認できます</a:t>
            </a:r>
            <a:r>
              <a:rPr lang="en-US" sz="1800" dirty="0">
                <a:solidFill>
                  <a:srgbClr val="0C0C0C"/>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cxnSp>
        <p:nvCxnSpPr>
          <p:cNvPr id="55" name="Google Shape;55;p10"/>
          <p:cNvCxnSpPr>
            <a:stCxn id="54" idx="0"/>
          </p:cNvCxnSpPr>
          <p:nvPr/>
        </p:nvCxnSpPr>
        <p:spPr>
          <a:xfrm rot="-5400000">
            <a:off x="2580501" y="2912289"/>
            <a:ext cx="332400" cy="1675500"/>
          </a:xfrm>
          <a:prstGeom prst="bentConnector2">
            <a:avLst/>
          </a:prstGeom>
          <a:noFill/>
          <a:ln w="25400" cap="flat" cmpd="sng">
            <a:solidFill>
              <a:srgbClr val="00B0F0"/>
            </a:solidFill>
            <a:prstDash val="solid"/>
            <a:miter lim="800000"/>
            <a:headEnd type="none" w="sm" len="sm"/>
            <a:tailEnd type="triangle" w="med" len="med"/>
          </a:ln>
          <a:effectLst>
            <a:outerShdw blurRad="50800" dist="38100" dir="2700000" algn="tl" rotWithShape="0">
              <a:srgbClr val="000000">
                <a:alpha val="40000"/>
              </a:srgbClr>
            </a:outerShdw>
          </a:effectLst>
        </p:spPr>
      </p:cxnSp>
      <p:sp>
        <p:nvSpPr>
          <p:cNvPr id="56" name="Google Shape;56;p10"/>
          <p:cNvSpPr/>
          <p:nvPr/>
        </p:nvSpPr>
        <p:spPr>
          <a:xfrm>
            <a:off x="8682531" y="3285162"/>
            <a:ext cx="2346982" cy="986248"/>
          </a:xfrm>
          <a:prstGeom prst="roundRect">
            <a:avLst>
              <a:gd name="adj" fmla="val 8859"/>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rgbClr val="0C0C0C"/>
                </a:solidFill>
                <a:latin typeface="Meiryo UI" panose="020B0604030504040204" pitchFamily="50" charset="-128"/>
                <a:ea typeface="Meiryo UI" panose="020B0604030504040204" pitchFamily="50" charset="-128"/>
              </a:rPr>
              <a:t>タグをクリックして</a:t>
            </a:r>
            <a:r>
              <a:rPr lang="en-US" sz="1800" dirty="0" smtClean="0">
                <a:solidFill>
                  <a:srgbClr val="0C0C0C"/>
                </a:solidFill>
                <a:latin typeface="Meiryo UI" panose="020B0604030504040204" pitchFamily="50" charset="-128"/>
                <a:ea typeface="Meiryo UI" panose="020B0604030504040204" pitchFamily="50" charset="-128"/>
              </a:rPr>
              <a:t>、</a:t>
            </a:r>
            <a:r>
              <a:rPr lang="ja-JP" altLang="en-US" sz="1800" dirty="0" smtClean="0">
                <a:solidFill>
                  <a:srgbClr val="0C0C0C"/>
                </a:solidFill>
                <a:latin typeface="Meiryo UI" panose="020B0604030504040204" pitchFamily="50" charset="-128"/>
                <a:ea typeface="Meiryo UI" panose="020B0604030504040204" pitchFamily="50" charset="-128"/>
              </a:rPr>
              <a:t>共通した特徴を持つ</a:t>
            </a:r>
            <a:r>
              <a:rPr lang="en-US" sz="1800" dirty="0" err="1" smtClean="0">
                <a:solidFill>
                  <a:srgbClr val="0C0C0C"/>
                </a:solidFill>
                <a:latin typeface="Meiryo UI" panose="020B0604030504040204" pitchFamily="50" charset="-128"/>
                <a:ea typeface="Meiryo UI" panose="020B0604030504040204" pitchFamily="50" charset="-128"/>
              </a:rPr>
              <a:t>ファイルを表示します</a:t>
            </a:r>
            <a:r>
              <a:rPr lang="en-US" sz="1800" dirty="0">
                <a:solidFill>
                  <a:srgbClr val="0C0C0C"/>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cxnSp>
        <p:nvCxnSpPr>
          <p:cNvPr id="57" name="Google Shape;57;p10"/>
          <p:cNvCxnSpPr>
            <a:stCxn id="56" idx="2"/>
          </p:cNvCxnSpPr>
          <p:nvPr/>
        </p:nvCxnSpPr>
        <p:spPr>
          <a:xfrm rot="5400000">
            <a:off x="8394272" y="3490360"/>
            <a:ext cx="680700" cy="2242800"/>
          </a:xfrm>
          <a:prstGeom prst="bentConnector2">
            <a:avLst/>
          </a:prstGeom>
          <a:noFill/>
          <a:ln w="25400" cap="flat" cmpd="sng">
            <a:solidFill>
              <a:srgbClr val="00B0F0"/>
            </a:solidFill>
            <a:prstDash val="solid"/>
            <a:miter lim="800000"/>
            <a:headEnd type="none" w="sm" len="sm"/>
            <a:tailEnd type="triangle" w="med" len="med"/>
          </a:ln>
          <a:effectLst>
            <a:outerShdw blurRad="50800" dist="38100" dir="2700000" algn="tl" rotWithShape="0">
              <a:srgbClr val="000000">
                <a:alpha val="40000"/>
              </a:srgbClr>
            </a:outerShdw>
          </a:effectLst>
        </p:spPr>
      </p:cxnSp>
    </p:spTree>
    <p:extLst>
      <p:ext uri="{BB962C8B-B14F-4D97-AF65-F5344CB8AC3E}">
        <p14:creationId xmlns:p14="http://schemas.microsoft.com/office/powerpoint/2010/main" val="904582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1"/>
          <p:cNvPicPr preferRelativeResize="0"/>
          <p:nvPr/>
        </p:nvPicPr>
        <p:blipFill rotWithShape="1">
          <a:blip r:embed="rId3">
            <a:alphaModFix/>
          </a:blip>
          <a:srcRect l="13438" t="9030" r="6875" b="5929"/>
          <a:stretch/>
        </p:blipFill>
        <p:spPr>
          <a:xfrm>
            <a:off x="602752" y="1783970"/>
            <a:ext cx="7983476" cy="4790088"/>
          </a:xfrm>
          <a:prstGeom prst="roundRect">
            <a:avLst>
              <a:gd name="adj" fmla="val 2628"/>
            </a:avLst>
          </a:prstGeom>
          <a:solidFill>
            <a:srgbClr val="ECECEC"/>
          </a:solidFill>
          <a:ln>
            <a:noFill/>
          </a:ln>
          <a:effectLst>
            <a:outerShdw blurRad="342900" dist="177800" dir="3600000" algn="tl" rotWithShape="0">
              <a:srgbClr val="000000">
                <a:alpha val="40000"/>
              </a:srgbClr>
            </a:outerShdw>
          </a:effectLst>
        </p:spPr>
      </p:pic>
      <p:sp>
        <p:nvSpPr>
          <p:cNvPr id="64" name="Google Shape;64;p11"/>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AI</a:t>
            </a:r>
            <a:r>
              <a:rPr lang="en-US" dirty="0" err="1" smtClean="0"/>
              <a:t>を</a:t>
            </a:r>
            <a:r>
              <a:rPr lang="ja-JP" altLang="en-US" dirty="0" smtClean="0"/>
              <a:t>搭載</a:t>
            </a:r>
            <a:r>
              <a:rPr lang="en-US" dirty="0" err="1" smtClean="0"/>
              <a:t>した検索エンジンが画像コンテンツをインテリジェントに検出</a:t>
            </a:r>
            <a:endParaRPr dirty="0">
              <a:sym typeface="Arial"/>
            </a:endParaRPr>
          </a:p>
        </p:txBody>
      </p:sp>
      <p:sp>
        <p:nvSpPr>
          <p:cNvPr id="65" name="Google Shape;65;p11"/>
          <p:cNvSpPr txBox="1">
            <a:spLocks noGrp="1"/>
          </p:cNvSpPr>
          <p:nvPr>
            <p:ph type="body" idx="1"/>
          </p:nvPr>
        </p:nvSpPr>
        <p:spPr>
          <a:xfrm>
            <a:off x="8688321" y="4928851"/>
            <a:ext cx="3011088" cy="1996881"/>
          </a:xfrm>
          <a:prstGeom prst="rect">
            <a:avLst/>
          </a:prstGeom>
          <a:noFill/>
          <a:ln>
            <a:noFill/>
          </a:ln>
        </p:spPr>
        <p:txBody>
          <a:bodyPr spcFirstLastPara="1" wrap="square" lIns="91425" tIns="45700" rIns="91425" bIns="45700" anchor="t" anchorCtr="0">
            <a:noAutofit/>
          </a:bodyPr>
          <a:lstStyle/>
          <a:p>
            <a:pPr marL="0" lvl="0" indent="0" algn="l" rtl="0">
              <a:lnSpc>
                <a:spcPct val="142857"/>
              </a:lnSpc>
              <a:spcBef>
                <a:spcPts val="0"/>
              </a:spcBef>
              <a:spcAft>
                <a:spcPts val="0"/>
              </a:spcAft>
              <a:buClr>
                <a:schemeClr val="dk1"/>
              </a:buClr>
              <a:buSzPts val="1750"/>
              <a:buNone/>
            </a:pPr>
            <a:r>
              <a:rPr lang="en-US" sz="1750" dirty="0" err="1"/>
              <a:t>AIによって自動的に検出されるカテゴリの画像を閲覧および検索できます</a:t>
            </a:r>
            <a:r>
              <a:rPr lang="en-US" sz="1750" dirty="0"/>
              <a:t>。</a:t>
            </a:r>
            <a:endParaRPr sz="1750" dirty="0">
              <a:sym typeface="Arial"/>
            </a:endParaRPr>
          </a:p>
        </p:txBody>
      </p:sp>
      <p:sp>
        <p:nvSpPr>
          <p:cNvPr id="66" name="Google Shape;66;p11"/>
          <p:cNvSpPr/>
          <p:nvPr/>
        </p:nvSpPr>
        <p:spPr>
          <a:xfrm>
            <a:off x="0" y="-1"/>
            <a:ext cx="736979" cy="1542195"/>
          </a:xfrm>
          <a:prstGeom prst="rect">
            <a:avLst/>
          </a:prstGeom>
          <a:gradFill>
            <a:gsLst>
              <a:gs pos="0">
                <a:srgbClr val="0070C0"/>
              </a:gs>
              <a:gs pos="50000">
                <a:srgbClr val="00B0F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7" name="Google Shape;67;p11"/>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6</a:t>
            </a:r>
            <a:endParaRPr sz="6000" b="1" dirty="0">
              <a:solidFill>
                <a:schemeClr val="lt1"/>
              </a:solidFill>
              <a:latin typeface="Meiryo UI" panose="020B0604030504040204" pitchFamily="50" charset="-128"/>
              <a:ea typeface="Meiryo UI" panose="020B0604030504040204" pitchFamily="50" charset="-128"/>
              <a:sym typeface="Arial"/>
            </a:endParaRPr>
          </a:p>
        </p:txBody>
      </p:sp>
      <p:sp>
        <p:nvSpPr>
          <p:cNvPr id="68" name="Google Shape;68;p11"/>
          <p:cNvSpPr/>
          <p:nvPr/>
        </p:nvSpPr>
        <p:spPr>
          <a:xfrm>
            <a:off x="9121644" y="2834181"/>
            <a:ext cx="2240622" cy="441789"/>
          </a:xfrm>
          <a:prstGeom prst="roundRect">
            <a:avLst>
              <a:gd name="adj" fmla="val 3595"/>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smtClean="0">
                <a:solidFill>
                  <a:srgbClr val="0C0C0C"/>
                </a:solidFill>
                <a:latin typeface="Meiryo UI" panose="020B0604030504040204" pitchFamily="50" charset="-128"/>
                <a:ea typeface="Meiryo UI" panose="020B0604030504040204" pitchFamily="50" charset="-128"/>
              </a:rPr>
              <a:t>16</a:t>
            </a:r>
            <a:r>
              <a:rPr lang="ja-JP" altLang="en-US" sz="1800" dirty="0" smtClean="0">
                <a:solidFill>
                  <a:srgbClr val="0C0C0C"/>
                </a:solidFill>
                <a:latin typeface="Meiryo UI" panose="020B0604030504040204" pitchFamily="50" charset="-128"/>
                <a:ea typeface="Meiryo UI" panose="020B0604030504040204" pitchFamily="50" charset="-128"/>
              </a:rPr>
              <a:t>個</a:t>
            </a:r>
            <a:r>
              <a:rPr lang="en-US" sz="1800" dirty="0" err="1" smtClean="0">
                <a:solidFill>
                  <a:srgbClr val="0C0C0C"/>
                </a:solidFill>
                <a:latin typeface="Meiryo UI" panose="020B0604030504040204" pitchFamily="50" charset="-128"/>
                <a:ea typeface="Meiryo UI" panose="020B0604030504040204" pitchFamily="50" charset="-128"/>
              </a:rPr>
              <a:t>のカテゴリ</a:t>
            </a:r>
            <a:r>
              <a:rPr lang="en-US" sz="1800" dirty="0" smtClean="0">
                <a:solidFill>
                  <a:srgbClr val="0C0C0C"/>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69" name="Google Shape;69;p11"/>
          <p:cNvSpPr/>
          <p:nvPr/>
        </p:nvSpPr>
        <p:spPr>
          <a:xfrm>
            <a:off x="9113177" y="3951700"/>
            <a:ext cx="2476071" cy="683229"/>
          </a:xfrm>
          <a:prstGeom prst="roundRect">
            <a:avLst>
              <a:gd name="adj" fmla="val 9623"/>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dirty="0" smtClean="0">
                <a:solidFill>
                  <a:srgbClr val="0C0C0C"/>
                </a:solidFill>
                <a:latin typeface="Meiryo UI" panose="020B0604030504040204" pitchFamily="50" charset="-128"/>
                <a:ea typeface="Meiryo UI" panose="020B0604030504040204" pitchFamily="50" charset="-128"/>
              </a:rPr>
              <a:t>計</a:t>
            </a:r>
            <a:r>
              <a:rPr lang="en-US" sz="1800" dirty="0" smtClean="0">
                <a:solidFill>
                  <a:srgbClr val="0C0C0C"/>
                </a:solidFill>
                <a:latin typeface="Meiryo UI" panose="020B0604030504040204" pitchFamily="50" charset="-128"/>
                <a:ea typeface="Meiryo UI" panose="020B0604030504040204" pitchFamily="50" charset="-128"/>
              </a:rPr>
              <a:t>400以上の</a:t>
            </a:r>
            <a:r>
              <a:rPr lang="ja-JP" altLang="en-US" sz="1800" dirty="0" smtClean="0">
                <a:solidFill>
                  <a:srgbClr val="0C0C0C"/>
                </a:solidFill>
                <a:latin typeface="Meiryo UI" panose="020B0604030504040204" pitchFamily="50" charset="-128"/>
                <a:ea typeface="Meiryo UI" panose="020B0604030504040204" pitchFamily="50" charset="-128"/>
              </a:rPr>
              <a:t>物の</a:t>
            </a:r>
            <a:r>
              <a:rPr lang="ja-JP" altLang="en-US" sz="1800" dirty="0">
                <a:solidFill>
                  <a:srgbClr val="0C0C0C"/>
                </a:solidFill>
                <a:latin typeface="Meiryo UI" panose="020B0604030504040204" pitchFamily="50" charset="-128"/>
                <a:ea typeface="Meiryo UI" panose="020B0604030504040204" pitchFamily="50" charset="-128"/>
              </a:rPr>
              <a:t>分類</a:t>
            </a:r>
            <a:endParaRPr dirty="0">
              <a:latin typeface="Meiryo UI" panose="020B0604030504040204" pitchFamily="50" charset="-128"/>
              <a:ea typeface="Meiryo UI" panose="020B0604030504040204" pitchFamily="50" charset="-128"/>
            </a:endParaRPr>
          </a:p>
        </p:txBody>
      </p:sp>
      <p:cxnSp>
        <p:nvCxnSpPr>
          <p:cNvPr id="70" name="Google Shape;70;p11"/>
          <p:cNvCxnSpPr>
            <a:stCxn id="68" idx="1"/>
          </p:cNvCxnSpPr>
          <p:nvPr/>
        </p:nvCxnSpPr>
        <p:spPr>
          <a:xfrm rot="10800000">
            <a:off x="8305944" y="3055076"/>
            <a:ext cx="815700" cy="0"/>
          </a:xfrm>
          <a:prstGeom prst="straightConnector1">
            <a:avLst/>
          </a:prstGeom>
          <a:noFill/>
          <a:ln w="25400" cap="flat" cmpd="sng">
            <a:solidFill>
              <a:srgbClr val="00B0F0"/>
            </a:solidFill>
            <a:prstDash val="solid"/>
            <a:miter lim="800000"/>
            <a:headEnd type="none" w="sm" len="sm"/>
            <a:tailEnd type="triangle" w="med" len="med"/>
          </a:ln>
          <a:effectLst>
            <a:outerShdw blurRad="50800" dist="38100" dir="2700000" algn="tl" rotWithShape="0">
              <a:srgbClr val="000000">
                <a:alpha val="40000"/>
              </a:srgbClr>
            </a:outerShdw>
          </a:effectLst>
        </p:spPr>
      </p:cxnSp>
      <p:cxnSp>
        <p:nvCxnSpPr>
          <p:cNvPr id="71" name="Google Shape;71;p11"/>
          <p:cNvCxnSpPr>
            <a:stCxn id="69" idx="1"/>
          </p:cNvCxnSpPr>
          <p:nvPr/>
        </p:nvCxnSpPr>
        <p:spPr>
          <a:xfrm flipH="1">
            <a:off x="7592477" y="4293315"/>
            <a:ext cx="1520700" cy="16200"/>
          </a:xfrm>
          <a:prstGeom prst="straightConnector1">
            <a:avLst/>
          </a:prstGeom>
          <a:noFill/>
          <a:ln w="25400" cap="flat" cmpd="sng">
            <a:solidFill>
              <a:srgbClr val="00B0F0"/>
            </a:solidFill>
            <a:prstDash val="solid"/>
            <a:miter lim="800000"/>
            <a:headEnd type="none" w="sm" len="sm"/>
            <a:tailEnd type="triangle" w="med" len="med"/>
          </a:ln>
          <a:effectLst>
            <a:outerShdw blurRad="50800" dist="38100" dir="2700000" algn="tl" rotWithShape="0">
              <a:srgbClr val="000000">
                <a:alpha val="40000"/>
              </a:srgbClr>
            </a:outerShdw>
          </a:effectLst>
        </p:spPr>
      </p:cxnSp>
    </p:spTree>
    <p:extLst>
      <p:ext uri="{BB962C8B-B14F-4D97-AF65-F5344CB8AC3E}">
        <p14:creationId xmlns:p14="http://schemas.microsoft.com/office/powerpoint/2010/main" val="2123446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831850" y="1951629"/>
            <a:ext cx="6483350" cy="2620371"/>
          </a:xfrm>
          <a:prstGeom prst="rect">
            <a:avLst/>
          </a:prstGeom>
          <a:noFill/>
          <a:ln>
            <a:noFill/>
          </a:ln>
        </p:spPr>
        <p:txBody>
          <a:bodyPr spcFirstLastPara="1" wrap="square" lIns="91425" tIns="45700" rIns="91425" bIns="45700" anchor="ctr" anchorCtr="0">
            <a:noAutofit/>
          </a:bodyPr>
          <a:lstStyle/>
          <a:p>
            <a:pPr marL="0" lvl="0" indent="0" algn="l" rtl="0">
              <a:lnSpc>
                <a:spcPct val="127272"/>
              </a:lnSpc>
              <a:spcBef>
                <a:spcPts val="0"/>
              </a:spcBef>
              <a:spcAft>
                <a:spcPts val="0"/>
              </a:spcAft>
              <a:buClr>
                <a:schemeClr val="lt1"/>
              </a:buClr>
              <a:buSzPts val="4400"/>
              <a:buFont typeface="Arial"/>
              <a:buNone/>
            </a:pPr>
            <a:r>
              <a:rPr lang="en-US" dirty="0" err="1" smtClean="0"/>
              <a:t>データプレビューと</a:t>
            </a:r>
            <a:r>
              <a:rPr lang="en-US" dirty="0" smtClean="0"/>
              <a:t/>
            </a:r>
            <a:br>
              <a:rPr lang="en-US" dirty="0" smtClean="0"/>
            </a:br>
            <a:r>
              <a:rPr lang="en-US" dirty="0" err="1" smtClean="0"/>
              <a:t>ワークフローの統合</a:t>
            </a:r>
            <a:endParaRPr dirty="0">
              <a:sym typeface="Arial"/>
            </a:endParaRPr>
          </a:p>
        </p:txBody>
      </p:sp>
    </p:spTree>
    <p:extLst>
      <p:ext uri="{BB962C8B-B14F-4D97-AF65-F5344CB8AC3E}">
        <p14:creationId xmlns:p14="http://schemas.microsoft.com/office/powerpoint/2010/main" val="666651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3"/>
          <p:cNvPicPr preferRelativeResize="0"/>
          <p:nvPr/>
        </p:nvPicPr>
        <p:blipFill rotWithShape="1">
          <a:blip r:embed="rId3">
            <a:alphaModFix/>
          </a:blip>
          <a:srcRect/>
          <a:stretch/>
        </p:blipFill>
        <p:spPr>
          <a:xfrm>
            <a:off x="1577301" y="5759265"/>
            <a:ext cx="956856" cy="815407"/>
          </a:xfrm>
          <a:prstGeom prst="rect">
            <a:avLst/>
          </a:prstGeom>
          <a:noFill/>
          <a:ln>
            <a:noFill/>
          </a:ln>
        </p:spPr>
      </p:pic>
      <p:pic>
        <p:nvPicPr>
          <p:cNvPr id="82" name="Google Shape;82;p13"/>
          <p:cNvPicPr preferRelativeResize="0"/>
          <p:nvPr/>
        </p:nvPicPr>
        <p:blipFill rotWithShape="1">
          <a:blip r:embed="rId3">
            <a:alphaModFix/>
          </a:blip>
          <a:srcRect/>
          <a:stretch/>
        </p:blipFill>
        <p:spPr>
          <a:xfrm>
            <a:off x="1577301" y="4757230"/>
            <a:ext cx="956856" cy="815407"/>
          </a:xfrm>
          <a:prstGeom prst="rect">
            <a:avLst/>
          </a:prstGeom>
          <a:noFill/>
          <a:ln>
            <a:noFill/>
          </a:ln>
        </p:spPr>
      </p:pic>
      <p:pic>
        <p:nvPicPr>
          <p:cNvPr id="83" name="Google Shape;83;p13"/>
          <p:cNvPicPr preferRelativeResize="0"/>
          <p:nvPr/>
        </p:nvPicPr>
        <p:blipFill rotWithShape="1">
          <a:blip r:embed="rId3">
            <a:alphaModFix/>
          </a:blip>
          <a:srcRect/>
          <a:stretch/>
        </p:blipFill>
        <p:spPr>
          <a:xfrm>
            <a:off x="1577301" y="3758458"/>
            <a:ext cx="956856" cy="815407"/>
          </a:xfrm>
          <a:prstGeom prst="rect">
            <a:avLst/>
          </a:prstGeom>
          <a:noFill/>
          <a:ln>
            <a:noFill/>
          </a:ln>
        </p:spPr>
      </p:pic>
      <p:pic>
        <p:nvPicPr>
          <p:cNvPr id="84" name="Google Shape;84;p13"/>
          <p:cNvPicPr preferRelativeResize="0"/>
          <p:nvPr/>
        </p:nvPicPr>
        <p:blipFill rotWithShape="1">
          <a:blip r:embed="rId3">
            <a:alphaModFix/>
          </a:blip>
          <a:srcRect/>
          <a:stretch/>
        </p:blipFill>
        <p:spPr>
          <a:xfrm>
            <a:off x="1577301" y="2763113"/>
            <a:ext cx="956856" cy="815407"/>
          </a:xfrm>
          <a:prstGeom prst="rect">
            <a:avLst/>
          </a:prstGeom>
          <a:noFill/>
          <a:ln>
            <a:noFill/>
          </a:ln>
        </p:spPr>
      </p:pic>
      <p:sp>
        <p:nvSpPr>
          <p:cNvPr id="85" name="Google Shape;85;p13"/>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必要に応じて検索結果をプレビューまたは開く</a:t>
            </a:r>
            <a:endParaRPr dirty="0"/>
          </a:p>
        </p:txBody>
      </p:sp>
      <p:sp>
        <p:nvSpPr>
          <p:cNvPr id="86" name="Google Shape;86;p13"/>
          <p:cNvSpPr txBox="1"/>
          <p:nvPr/>
        </p:nvSpPr>
        <p:spPr>
          <a:xfrm>
            <a:off x="2606716" y="2804163"/>
            <a:ext cx="8689839"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588838"/>
                </a:solidFill>
                <a:latin typeface="Meiryo UI" panose="020B0604030504040204" pitchFamily="50" charset="-128"/>
                <a:ea typeface="Meiryo UI" panose="020B0604030504040204" pitchFamily="50" charset="-128"/>
              </a:rPr>
              <a:t>画像のタイムラインビュ</a:t>
            </a:r>
            <a:r>
              <a:rPr lang="en-US" sz="2400" b="1" dirty="0">
                <a:solidFill>
                  <a:srgbClr val="588838"/>
                </a:solidFill>
                <a:latin typeface="Meiryo UI" panose="020B0604030504040204" pitchFamily="50" charset="-128"/>
                <a:ea typeface="Meiryo UI" panose="020B0604030504040204" pitchFamily="50" charset="-128"/>
              </a:rPr>
              <a:t>ー</a:t>
            </a:r>
            <a:endParaRPr sz="2400" b="1" dirty="0">
              <a:solidFill>
                <a:srgbClr val="588838"/>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a:solidFill>
                  <a:schemeClr val="tx1"/>
                </a:solidFill>
                <a:latin typeface="Meiryo UI" panose="020B0604030504040204" pitchFamily="50" charset="-128"/>
                <a:ea typeface="Meiryo UI" panose="020B0604030504040204" pitchFamily="50" charset="-128"/>
              </a:rPr>
              <a:t>クイックビューで、特定の日に撮影された写真を見つけます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sp>
        <p:nvSpPr>
          <p:cNvPr id="87" name="Google Shape;87;p13"/>
          <p:cNvSpPr txBox="1"/>
          <p:nvPr/>
        </p:nvSpPr>
        <p:spPr>
          <a:xfrm>
            <a:off x="1649862" y="2857497"/>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2</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88" name="Google Shape;88;p13"/>
          <p:cNvSpPr txBox="1"/>
          <p:nvPr/>
        </p:nvSpPr>
        <p:spPr>
          <a:xfrm>
            <a:off x="2606716" y="3799509"/>
            <a:ext cx="8689839"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588838"/>
                </a:solidFill>
                <a:latin typeface="Meiryo UI" panose="020B0604030504040204" pitchFamily="50" charset="-128"/>
                <a:ea typeface="Meiryo UI" panose="020B0604030504040204" pitchFamily="50" charset="-128"/>
              </a:rPr>
              <a:t>即座にプレビュ</a:t>
            </a:r>
            <a:r>
              <a:rPr lang="en-US" sz="2400" b="1" dirty="0">
                <a:solidFill>
                  <a:srgbClr val="588838"/>
                </a:solidFill>
                <a:latin typeface="Meiryo UI" panose="020B0604030504040204" pitchFamily="50" charset="-128"/>
                <a:ea typeface="Meiryo UI" panose="020B0604030504040204" pitchFamily="50" charset="-128"/>
              </a:rPr>
              <a:t>ー</a:t>
            </a:r>
            <a:endParaRPr sz="2400" b="1" dirty="0">
              <a:solidFill>
                <a:srgbClr val="588838"/>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a:solidFill>
                  <a:schemeClr val="tx1"/>
                </a:solidFill>
                <a:latin typeface="Meiryo UI" panose="020B0604030504040204" pitchFamily="50" charset="-128"/>
                <a:ea typeface="Meiryo UI" panose="020B0604030504040204" pitchFamily="50" charset="-128"/>
              </a:rPr>
              <a:t>ドキュメント、電子メール、マルチメディアファイルをプレビューします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sp>
        <p:nvSpPr>
          <p:cNvPr id="89" name="Google Shape;89;p13"/>
          <p:cNvSpPr txBox="1"/>
          <p:nvPr/>
        </p:nvSpPr>
        <p:spPr>
          <a:xfrm>
            <a:off x="1649862" y="3852843"/>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3</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90" name="Google Shape;90;p13"/>
          <p:cNvSpPr txBox="1"/>
          <p:nvPr/>
        </p:nvSpPr>
        <p:spPr>
          <a:xfrm>
            <a:off x="2606716" y="4798280"/>
            <a:ext cx="8689839"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588838"/>
                </a:solidFill>
                <a:latin typeface="Meiryo UI" panose="020B0604030504040204" pitchFamily="50" charset="-128"/>
                <a:ea typeface="Meiryo UI" panose="020B0604030504040204" pitchFamily="50" charset="-128"/>
              </a:rPr>
              <a:t>Windowsアプリで開く</a:t>
            </a:r>
            <a:endParaRPr sz="2400" b="1" dirty="0">
              <a:solidFill>
                <a:srgbClr val="588838"/>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a:solidFill>
                  <a:schemeClr val="tx1"/>
                </a:solidFill>
                <a:latin typeface="Meiryo UI" panose="020B0604030504040204" pitchFamily="50" charset="-128"/>
                <a:ea typeface="Meiryo UI" panose="020B0604030504040204" pitchFamily="50" charset="-128"/>
              </a:rPr>
              <a:t>ファイルエクスプローラーまたはWindowsアプリを使用してファイルを開きます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sp>
        <p:nvSpPr>
          <p:cNvPr id="91" name="Google Shape;91;p13"/>
          <p:cNvSpPr txBox="1"/>
          <p:nvPr/>
        </p:nvSpPr>
        <p:spPr>
          <a:xfrm>
            <a:off x="1649862" y="4851614"/>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4</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92" name="Google Shape;92;p13"/>
          <p:cNvSpPr txBox="1"/>
          <p:nvPr/>
        </p:nvSpPr>
        <p:spPr>
          <a:xfrm>
            <a:off x="2606716" y="5800315"/>
            <a:ext cx="8689839"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smtClean="0">
                <a:solidFill>
                  <a:srgbClr val="588838"/>
                </a:solidFill>
                <a:latin typeface="Meiryo UI" panose="020B0604030504040204" pitchFamily="50" charset="-128"/>
                <a:ea typeface="Meiryo UI" panose="020B0604030504040204" pitchFamily="50" charset="-128"/>
              </a:rPr>
              <a:t>スマートな</a:t>
            </a:r>
            <a:r>
              <a:rPr lang="ja-JP" altLang="en-US" sz="2400" b="1" dirty="0">
                <a:solidFill>
                  <a:srgbClr val="588838"/>
                </a:solidFill>
                <a:latin typeface="Meiryo UI" panose="020B0604030504040204" pitchFamily="50" charset="-128"/>
                <a:ea typeface="Meiryo UI" panose="020B0604030504040204" pitchFamily="50" charset="-128"/>
              </a:rPr>
              <a:t>レコメンデーション</a:t>
            </a:r>
            <a:endParaRPr sz="2400" b="1" dirty="0">
              <a:solidFill>
                <a:srgbClr val="588838"/>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smtClean="0">
                <a:solidFill>
                  <a:schemeClr val="tx1"/>
                </a:solidFill>
                <a:latin typeface="Meiryo UI" panose="020B0604030504040204" pitchFamily="50" charset="-128"/>
                <a:ea typeface="Meiryo UI" panose="020B0604030504040204" pitchFamily="50" charset="-128"/>
              </a:rPr>
              <a:t>あなた</a:t>
            </a:r>
            <a:r>
              <a:rPr lang="ja-JP" altLang="en-US" sz="2000" dirty="0" smtClean="0">
                <a:solidFill>
                  <a:schemeClr val="tx1"/>
                </a:solidFill>
                <a:latin typeface="Meiryo UI" panose="020B0604030504040204" pitchFamily="50" charset="-128"/>
                <a:ea typeface="Meiryo UI" panose="020B0604030504040204" pitchFamily="50" charset="-128"/>
              </a:rPr>
              <a:t>が</a:t>
            </a:r>
            <a:r>
              <a:rPr lang="en-US" sz="2000" dirty="0" err="1" smtClean="0">
                <a:solidFill>
                  <a:schemeClr val="tx1"/>
                </a:solidFill>
                <a:latin typeface="Meiryo UI" panose="020B0604030504040204" pitchFamily="50" charset="-128"/>
                <a:ea typeface="Meiryo UI" panose="020B0604030504040204" pitchFamily="50" charset="-128"/>
              </a:rPr>
              <a:t>興味</a:t>
            </a:r>
            <a:r>
              <a:rPr lang="ja-JP" altLang="en-US" sz="2000" dirty="0" smtClean="0">
                <a:solidFill>
                  <a:schemeClr val="tx1"/>
                </a:solidFill>
                <a:latin typeface="Meiryo UI" panose="020B0604030504040204" pitchFamily="50" charset="-128"/>
                <a:ea typeface="Meiryo UI" panose="020B0604030504040204" pitchFamily="50" charset="-128"/>
              </a:rPr>
              <a:t>のありそうな</a:t>
            </a:r>
            <a:r>
              <a:rPr lang="en-US" sz="2000" dirty="0" err="1" smtClean="0">
                <a:solidFill>
                  <a:schemeClr val="tx1"/>
                </a:solidFill>
                <a:latin typeface="Meiryo UI" panose="020B0604030504040204" pitchFamily="50" charset="-128"/>
                <a:ea typeface="Meiryo UI" panose="020B0604030504040204" pitchFamily="50" charset="-128"/>
              </a:rPr>
              <a:t>他のファイルを</a:t>
            </a:r>
            <a:r>
              <a:rPr lang="ja-JP" altLang="en-US" sz="2000" dirty="0" smtClean="0">
                <a:solidFill>
                  <a:schemeClr val="tx1"/>
                </a:solidFill>
                <a:latin typeface="Meiryo UI" panose="020B0604030504040204" pitchFamily="50" charset="-128"/>
                <a:ea typeface="Meiryo UI" panose="020B0604030504040204" pitchFamily="50" charset="-128"/>
              </a:rPr>
              <a:t>おすすめします</a:t>
            </a:r>
            <a:r>
              <a:rPr lang="en-US" sz="2000" dirty="0" smtClean="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sp>
        <p:nvSpPr>
          <p:cNvPr id="93" name="Google Shape;93;p13"/>
          <p:cNvSpPr txBox="1"/>
          <p:nvPr/>
        </p:nvSpPr>
        <p:spPr>
          <a:xfrm>
            <a:off x="1649862" y="5853649"/>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5</a:t>
            </a:r>
            <a:endParaRPr sz="3600" b="1" dirty="0">
              <a:solidFill>
                <a:schemeClr val="lt1"/>
              </a:solidFill>
              <a:latin typeface="Meiryo UI" panose="020B0604030504040204" pitchFamily="50" charset="-128"/>
              <a:ea typeface="Meiryo UI" panose="020B0604030504040204" pitchFamily="50" charset="-128"/>
              <a:sym typeface="Arial"/>
            </a:endParaRPr>
          </a:p>
        </p:txBody>
      </p:sp>
      <p:pic>
        <p:nvPicPr>
          <p:cNvPr id="94" name="Google Shape;94;p13"/>
          <p:cNvPicPr preferRelativeResize="0"/>
          <p:nvPr/>
        </p:nvPicPr>
        <p:blipFill rotWithShape="1">
          <a:blip r:embed="rId3">
            <a:alphaModFix/>
          </a:blip>
          <a:srcRect/>
          <a:stretch/>
        </p:blipFill>
        <p:spPr>
          <a:xfrm>
            <a:off x="1577301" y="1759813"/>
            <a:ext cx="956856" cy="815407"/>
          </a:xfrm>
          <a:prstGeom prst="rect">
            <a:avLst/>
          </a:prstGeom>
          <a:noFill/>
          <a:ln>
            <a:noFill/>
          </a:ln>
        </p:spPr>
      </p:pic>
      <p:sp>
        <p:nvSpPr>
          <p:cNvPr id="95" name="Google Shape;95;p13"/>
          <p:cNvSpPr txBox="1"/>
          <p:nvPr/>
        </p:nvSpPr>
        <p:spPr>
          <a:xfrm>
            <a:off x="2606716" y="1800863"/>
            <a:ext cx="8689839"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588838"/>
                </a:solidFill>
                <a:latin typeface="Meiryo UI" panose="020B0604030504040204" pitchFamily="50" charset="-128"/>
                <a:ea typeface="Meiryo UI" panose="020B0604030504040204" pitchFamily="50" charset="-128"/>
              </a:rPr>
              <a:t>関連性で並べ替え</a:t>
            </a:r>
            <a:endParaRPr sz="2400" b="1" dirty="0">
              <a:solidFill>
                <a:srgbClr val="588838"/>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a:solidFill>
                  <a:schemeClr val="tx1"/>
                </a:solidFill>
                <a:latin typeface="Meiryo UI" panose="020B0604030504040204" pitchFamily="50" charset="-128"/>
                <a:ea typeface="Meiryo UI" panose="020B0604030504040204" pitchFamily="50" charset="-128"/>
              </a:rPr>
              <a:t>クエリに関連する可能性が最も高いファイルを上部に表示します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sp>
        <p:nvSpPr>
          <p:cNvPr id="96" name="Google Shape;96;p13"/>
          <p:cNvSpPr txBox="1"/>
          <p:nvPr/>
        </p:nvSpPr>
        <p:spPr>
          <a:xfrm>
            <a:off x="1649862" y="1854197"/>
            <a:ext cx="66630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1</a:t>
            </a:r>
            <a:endParaRPr sz="3600" b="1"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434464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4"/>
          <p:cNvPicPr preferRelativeResize="0"/>
          <p:nvPr/>
        </p:nvPicPr>
        <p:blipFill rotWithShape="1">
          <a:blip r:embed="rId3">
            <a:alphaModFix/>
          </a:blip>
          <a:srcRect l="13541" t="11624" r="6041" b="6113"/>
          <a:stretch/>
        </p:blipFill>
        <p:spPr>
          <a:xfrm>
            <a:off x="3813714" y="1968500"/>
            <a:ext cx="7936726" cy="4564645"/>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102" name="Google Shape;102;p14"/>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クエリに</a:t>
            </a:r>
            <a:r>
              <a:rPr lang="en-US" dirty="0" err="1">
                <a:solidFill>
                  <a:srgbClr val="FFC000"/>
                </a:solidFill>
              </a:rPr>
              <a:t>関連する</a:t>
            </a:r>
            <a:r>
              <a:rPr lang="en-US" dirty="0" err="1"/>
              <a:t>可能性が最も高いファイルを上部に表示する</a:t>
            </a:r>
            <a:endParaRPr dirty="0"/>
          </a:p>
        </p:txBody>
      </p:sp>
      <p:sp>
        <p:nvSpPr>
          <p:cNvPr id="103" name="Google Shape;103;p14"/>
          <p:cNvSpPr txBox="1">
            <a:spLocks noGrp="1"/>
          </p:cNvSpPr>
          <p:nvPr>
            <p:ph type="body" idx="1"/>
          </p:nvPr>
        </p:nvSpPr>
        <p:spPr>
          <a:xfrm>
            <a:off x="559455" y="1686757"/>
            <a:ext cx="3292759" cy="4813527"/>
          </a:xfrm>
          <a:prstGeom prst="rect">
            <a:avLst/>
          </a:prstGeom>
          <a:noFill/>
          <a:ln>
            <a:noFill/>
          </a:ln>
        </p:spPr>
        <p:txBody>
          <a:bodyPr spcFirstLastPara="1" wrap="square" lIns="91425" tIns="45700" rIns="91425" bIns="45700" anchor="ctr" anchorCtr="0">
            <a:noAutofit/>
          </a:bodyPr>
          <a:lstStyle/>
          <a:p>
            <a:pPr marL="177800" lvl="0" indent="-177800" algn="l" rtl="0">
              <a:lnSpc>
                <a:spcPct val="128571"/>
              </a:lnSpc>
              <a:spcBef>
                <a:spcPts val="1200"/>
              </a:spcBef>
              <a:spcAft>
                <a:spcPts val="0"/>
              </a:spcAft>
              <a:buClr>
                <a:schemeClr val="dk1"/>
              </a:buClr>
              <a:buSzPts val="2100"/>
              <a:buChar char="•"/>
            </a:pPr>
            <a:r>
              <a:rPr lang="en-US" sz="2100" dirty="0" err="1"/>
              <a:t>Qsirchは、ドキュメントおよびセット全体でキーワードが出現する頻度に基づいて検索結果を並べ替えます</a:t>
            </a:r>
            <a:r>
              <a:rPr lang="en-US" sz="2100" dirty="0"/>
              <a:t>。</a:t>
            </a:r>
            <a:endParaRPr sz="2100" dirty="0"/>
          </a:p>
          <a:p>
            <a:pPr marL="177800" lvl="0" indent="-177800" algn="l" rtl="0">
              <a:lnSpc>
                <a:spcPct val="128571"/>
              </a:lnSpc>
              <a:spcBef>
                <a:spcPts val="1200"/>
              </a:spcBef>
              <a:spcAft>
                <a:spcPts val="0"/>
              </a:spcAft>
              <a:buClr>
                <a:schemeClr val="dk1"/>
              </a:buClr>
              <a:buSzPts val="2100"/>
              <a:buChar char="•"/>
            </a:pPr>
            <a:r>
              <a:rPr lang="ja-JP" altLang="en-US" sz="2100" dirty="0" smtClean="0"/>
              <a:t>あなたが</a:t>
            </a:r>
            <a:r>
              <a:rPr lang="en-US" sz="2100" dirty="0" err="1" smtClean="0"/>
              <a:t>興味のあ</a:t>
            </a:r>
            <a:r>
              <a:rPr lang="ja-JP" altLang="en-US" sz="2100" dirty="0" smtClean="0"/>
              <a:t>りそうな、</a:t>
            </a:r>
            <a:r>
              <a:rPr lang="en-US" sz="2100" dirty="0" err="1" smtClean="0"/>
              <a:t>最も関連性の高いファイルが上部に表示されます</a:t>
            </a:r>
            <a:r>
              <a:rPr lang="en-US" sz="2100" dirty="0"/>
              <a:t>。</a:t>
            </a:r>
            <a:endParaRPr sz="2100" dirty="0"/>
          </a:p>
        </p:txBody>
      </p:sp>
      <p:sp>
        <p:nvSpPr>
          <p:cNvPr id="104" name="Google Shape;104;p14"/>
          <p:cNvSpPr/>
          <p:nvPr/>
        </p:nvSpPr>
        <p:spPr>
          <a:xfrm>
            <a:off x="0" y="-1"/>
            <a:ext cx="736979" cy="1542195"/>
          </a:xfrm>
          <a:prstGeom prst="rect">
            <a:avLst/>
          </a:prstGeom>
          <a:gradFill>
            <a:gsLst>
              <a:gs pos="0">
                <a:srgbClr val="548135"/>
              </a:gs>
              <a:gs pos="50000">
                <a:srgbClr val="92D05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05" name="Google Shape;105;p14"/>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1</a:t>
            </a:r>
            <a:endParaRPr dirty="0">
              <a:latin typeface="Meiryo UI" panose="020B0604030504040204" pitchFamily="50" charset="-128"/>
              <a:ea typeface="Meiryo UI" panose="020B0604030504040204" pitchFamily="50" charset="-128"/>
            </a:endParaRPr>
          </a:p>
        </p:txBody>
      </p:sp>
      <p:sp>
        <p:nvSpPr>
          <p:cNvPr id="106" name="Google Shape;106;p14"/>
          <p:cNvSpPr/>
          <p:nvPr/>
        </p:nvSpPr>
        <p:spPr>
          <a:xfrm>
            <a:off x="8692377" y="3308400"/>
            <a:ext cx="1541441" cy="1371600"/>
          </a:xfrm>
          <a:prstGeom prst="rect">
            <a:avLst/>
          </a:prstGeom>
          <a:no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07" name="Google Shape;107;p14"/>
          <p:cNvPicPr preferRelativeResize="0"/>
          <p:nvPr/>
        </p:nvPicPr>
        <p:blipFill rotWithShape="1">
          <a:blip r:embed="rId4">
            <a:alphaModFix/>
          </a:blip>
          <a:srcRect/>
          <a:stretch/>
        </p:blipFill>
        <p:spPr>
          <a:xfrm>
            <a:off x="9977246" y="3479800"/>
            <a:ext cx="513143" cy="513143"/>
          </a:xfrm>
          <a:prstGeom prst="rect">
            <a:avLst/>
          </a:prstGeom>
          <a:noFill/>
          <a:ln>
            <a:noFill/>
          </a:ln>
        </p:spPr>
      </p:pic>
    </p:spTree>
    <p:extLst>
      <p:ext uri="{BB962C8B-B14F-4D97-AF65-F5344CB8AC3E}">
        <p14:creationId xmlns:p14="http://schemas.microsoft.com/office/powerpoint/2010/main" val="59449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1528549" y="1632712"/>
            <a:ext cx="9103058" cy="12692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dirty="0" err="1"/>
              <a:t>PC</a:t>
            </a:r>
            <a:r>
              <a:rPr lang="en-US" dirty="0" err="1" smtClean="0"/>
              <a:t>で必要なファイルが見つか</a:t>
            </a:r>
            <a:r>
              <a:rPr lang="ja-JP" altLang="en-US" dirty="0"/>
              <a:t>らない</a:t>
            </a:r>
            <a:r>
              <a:rPr lang="en-US" dirty="0" smtClean="0"/>
              <a:t>？</a:t>
            </a:r>
            <a:endParaRPr dirty="0"/>
          </a:p>
        </p:txBody>
      </p:sp>
      <p:sp>
        <p:nvSpPr>
          <p:cNvPr id="55" name="Google Shape;55;p11"/>
          <p:cNvSpPr/>
          <p:nvPr/>
        </p:nvSpPr>
        <p:spPr>
          <a:xfrm>
            <a:off x="3409049" y="3101298"/>
            <a:ext cx="5703001" cy="655404"/>
          </a:xfrm>
          <a:prstGeom prst="roundRect">
            <a:avLst>
              <a:gd name="adj" fmla="val 7411"/>
            </a:avLst>
          </a:prstGeom>
          <a:gradFill>
            <a:gsLst>
              <a:gs pos="0">
                <a:schemeClr val="lt1"/>
              </a:gs>
              <a:gs pos="100000">
                <a:srgbClr val="7F7F7F"/>
              </a:gs>
            </a:gsLst>
            <a:lin ang="5400000"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dirty="0" err="1" smtClean="0">
                <a:solidFill>
                  <a:schemeClr val="dk1"/>
                </a:solidFill>
                <a:latin typeface="Meiryo UI" panose="020B0604030504040204" pitchFamily="50" charset="-128"/>
                <a:ea typeface="Meiryo UI" panose="020B0604030504040204" pitchFamily="50" charset="-128"/>
              </a:rPr>
              <a:t>ファイル名を</a:t>
            </a:r>
            <a:r>
              <a:rPr lang="ja-JP" altLang="en-US" sz="2100" dirty="0" smtClean="0">
                <a:solidFill>
                  <a:schemeClr val="dk1"/>
                </a:solidFill>
                <a:latin typeface="Meiryo UI" panose="020B0604030504040204" pitchFamily="50" charset="-128"/>
                <a:ea typeface="Meiryo UI" panose="020B0604030504040204" pitchFamily="50" charset="-128"/>
              </a:rPr>
              <a:t>忘れた</a:t>
            </a:r>
            <a:endParaRPr dirty="0">
              <a:latin typeface="Meiryo UI" panose="020B0604030504040204" pitchFamily="50" charset="-128"/>
              <a:ea typeface="Meiryo UI" panose="020B0604030504040204" pitchFamily="50" charset="-128"/>
            </a:endParaRPr>
          </a:p>
        </p:txBody>
      </p:sp>
      <p:sp>
        <p:nvSpPr>
          <p:cNvPr id="56" name="Google Shape;56;p11"/>
          <p:cNvSpPr/>
          <p:nvPr/>
        </p:nvSpPr>
        <p:spPr>
          <a:xfrm>
            <a:off x="3409049" y="3948938"/>
            <a:ext cx="5703001" cy="655404"/>
          </a:xfrm>
          <a:prstGeom prst="roundRect">
            <a:avLst>
              <a:gd name="adj" fmla="val 11816"/>
            </a:avLst>
          </a:prstGeom>
          <a:gradFill>
            <a:gsLst>
              <a:gs pos="0">
                <a:schemeClr val="lt1"/>
              </a:gs>
              <a:gs pos="100000">
                <a:srgbClr val="7F7F7F"/>
              </a:gs>
            </a:gsLst>
            <a:lin ang="5400000"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dirty="0" err="1" smtClean="0">
                <a:solidFill>
                  <a:schemeClr val="dk1"/>
                </a:solidFill>
                <a:latin typeface="Meiryo UI" panose="020B0604030504040204" pitchFamily="50" charset="-128"/>
                <a:ea typeface="Meiryo UI" panose="020B0604030504040204" pitchFamily="50" charset="-128"/>
              </a:rPr>
              <a:t>ファイル</a:t>
            </a:r>
            <a:r>
              <a:rPr lang="ja-JP" altLang="en-US" sz="2100" dirty="0">
                <a:solidFill>
                  <a:schemeClr val="dk1"/>
                </a:solidFill>
                <a:latin typeface="Meiryo UI" panose="020B0604030504040204" pitchFamily="50" charset="-128"/>
                <a:ea typeface="Meiryo UI" panose="020B0604030504040204" pitchFamily="50" charset="-128"/>
              </a:rPr>
              <a:t>の</a:t>
            </a:r>
            <a:r>
              <a:rPr lang="en-US" sz="2100" dirty="0" err="1" smtClean="0">
                <a:solidFill>
                  <a:schemeClr val="dk1"/>
                </a:solidFill>
                <a:latin typeface="Meiryo UI" panose="020B0604030504040204" pitchFamily="50" charset="-128"/>
                <a:ea typeface="Meiryo UI" panose="020B0604030504040204" pitchFamily="50" charset="-128"/>
              </a:rPr>
              <a:t>保存</a:t>
            </a:r>
            <a:r>
              <a:rPr lang="ja-JP" altLang="en-US" sz="2100" dirty="0" smtClean="0">
                <a:solidFill>
                  <a:schemeClr val="dk1"/>
                </a:solidFill>
                <a:latin typeface="Meiryo UI" panose="020B0604030504040204" pitchFamily="50" charset="-128"/>
                <a:ea typeface="Meiryo UI" panose="020B0604030504040204" pitchFamily="50" charset="-128"/>
              </a:rPr>
              <a:t>した</a:t>
            </a:r>
            <a:r>
              <a:rPr lang="en-US" sz="2100" dirty="0" err="1" smtClean="0">
                <a:solidFill>
                  <a:schemeClr val="dk1"/>
                </a:solidFill>
                <a:latin typeface="Meiryo UI" panose="020B0604030504040204" pitchFamily="50" charset="-128"/>
                <a:ea typeface="Meiryo UI" panose="020B0604030504040204" pitchFamily="50" charset="-128"/>
              </a:rPr>
              <a:t>場所を</a:t>
            </a:r>
            <a:r>
              <a:rPr lang="ja-JP" altLang="en-US" sz="2100" dirty="0" smtClean="0">
                <a:solidFill>
                  <a:schemeClr val="dk1"/>
                </a:solidFill>
                <a:latin typeface="Meiryo UI" panose="020B0604030504040204" pitchFamily="50" charset="-128"/>
                <a:ea typeface="Meiryo UI" panose="020B0604030504040204" pitchFamily="50" charset="-128"/>
              </a:rPr>
              <a:t>忘れた</a:t>
            </a:r>
            <a:endParaRPr dirty="0">
              <a:latin typeface="Meiryo UI" panose="020B0604030504040204" pitchFamily="50" charset="-128"/>
              <a:ea typeface="Meiryo UI" panose="020B0604030504040204" pitchFamily="50" charset="-128"/>
            </a:endParaRPr>
          </a:p>
        </p:txBody>
      </p:sp>
      <p:sp>
        <p:nvSpPr>
          <p:cNvPr id="57" name="Google Shape;57;p11"/>
          <p:cNvSpPr/>
          <p:nvPr/>
        </p:nvSpPr>
        <p:spPr>
          <a:xfrm>
            <a:off x="3409049" y="4795599"/>
            <a:ext cx="5703001" cy="655404"/>
          </a:xfrm>
          <a:prstGeom prst="roundRect">
            <a:avLst>
              <a:gd name="adj" fmla="val 5942"/>
            </a:avLst>
          </a:prstGeom>
          <a:gradFill>
            <a:gsLst>
              <a:gs pos="0">
                <a:schemeClr val="lt1"/>
              </a:gs>
              <a:gs pos="100000">
                <a:srgbClr val="7F7F7F"/>
              </a:gs>
            </a:gsLst>
            <a:lin ang="5400000"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dirty="0" err="1">
                <a:solidFill>
                  <a:schemeClr val="dk1"/>
                </a:solidFill>
                <a:latin typeface="Meiryo UI" panose="020B0604030504040204" pitchFamily="50" charset="-128"/>
                <a:ea typeface="Meiryo UI" panose="020B0604030504040204" pitchFamily="50" charset="-128"/>
              </a:rPr>
              <a:t>Windowsの検索に時間がかかりすぎる</a:t>
            </a:r>
            <a:endParaRPr dirty="0">
              <a:latin typeface="Meiryo UI" panose="020B0604030504040204" pitchFamily="50" charset="-128"/>
              <a:ea typeface="Meiryo UI" panose="020B0604030504040204" pitchFamily="50" charset="-128"/>
            </a:endParaRPr>
          </a:p>
        </p:txBody>
      </p:sp>
      <p:sp>
        <p:nvSpPr>
          <p:cNvPr id="58" name="Google Shape;58;p11"/>
          <p:cNvSpPr/>
          <p:nvPr/>
        </p:nvSpPr>
        <p:spPr>
          <a:xfrm>
            <a:off x="3090211" y="3201354"/>
            <a:ext cx="637675" cy="455293"/>
          </a:xfrm>
          <a:prstGeom prst="homePlate">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dirty="0">
                <a:solidFill>
                  <a:schemeClr val="lt1"/>
                </a:solidFill>
                <a:latin typeface="Meiryo UI" panose="020B0604030504040204" pitchFamily="50" charset="-128"/>
                <a:ea typeface="Meiryo UI" panose="020B0604030504040204" pitchFamily="50" charset="-128"/>
              </a:rPr>
              <a:t>‧‧‧</a:t>
            </a:r>
            <a:endParaRPr sz="3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9" name="Google Shape;59;p11"/>
          <p:cNvSpPr/>
          <p:nvPr/>
        </p:nvSpPr>
        <p:spPr>
          <a:xfrm>
            <a:off x="3090211" y="4048504"/>
            <a:ext cx="637675" cy="455293"/>
          </a:xfrm>
          <a:prstGeom prst="homePlate">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dirty="0">
                <a:solidFill>
                  <a:schemeClr val="lt1"/>
                </a:solidFill>
                <a:latin typeface="Meiryo UI" panose="020B0604030504040204" pitchFamily="50" charset="-128"/>
                <a:ea typeface="Meiryo UI" panose="020B0604030504040204" pitchFamily="50" charset="-128"/>
              </a:rPr>
              <a:t>‧‧‧</a:t>
            </a:r>
            <a:endParaRPr sz="3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0" name="Google Shape;60;p11"/>
          <p:cNvSpPr/>
          <p:nvPr/>
        </p:nvSpPr>
        <p:spPr>
          <a:xfrm>
            <a:off x="3090211" y="4894675"/>
            <a:ext cx="637675" cy="455293"/>
          </a:xfrm>
          <a:prstGeom prst="homePlate">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dirty="0">
                <a:solidFill>
                  <a:schemeClr val="lt1"/>
                </a:solidFill>
                <a:latin typeface="Meiryo UI" panose="020B0604030504040204" pitchFamily="50" charset="-128"/>
                <a:ea typeface="Meiryo UI" panose="020B0604030504040204" pitchFamily="50" charset="-128"/>
              </a:rPr>
              <a:t>‧‧‧</a:t>
            </a:r>
            <a:endParaRPr sz="3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C000"/>
              </a:buClr>
              <a:buSzPts val="4000"/>
              <a:buFont typeface="Arial"/>
              <a:buNone/>
            </a:pPr>
            <a:r>
              <a:rPr lang="en-US" dirty="0" err="1">
                <a:solidFill>
                  <a:schemeClr val="bg1"/>
                </a:solidFill>
              </a:rPr>
              <a:t>画像の</a:t>
            </a:r>
            <a:r>
              <a:rPr lang="en-US" dirty="0" err="1">
                <a:solidFill>
                  <a:srgbClr val="FFC000"/>
                </a:solidFill>
              </a:rPr>
              <a:t>タイムラインビュ</a:t>
            </a:r>
            <a:r>
              <a:rPr lang="en-US" dirty="0">
                <a:solidFill>
                  <a:srgbClr val="FFC000"/>
                </a:solidFill>
              </a:rPr>
              <a:t>ー</a:t>
            </a:r>
            <a:endParaRPr dirty="0"/>
          </a:p>
        </p:txBody>
      </p:sp>
      <p:sp>
        <p:nvSpPr>
          <p:cNvPr id="114" name="Google Shape;114;p15"/>
          <p:cNvSpPr/>
          <p:nvPr/>
        </p:nvSpPr>
        <p:spPr>
          <a:xfrm>
            <a:off x="0" y="-1"/>
            <a:ext cx="736979" cy="1542195"/>
          </a:xfrm>
          <a:prstGeom prst="rect">
            <a:avLst/>
          </a:prstGeom>
          <a:gradFill>
            <a:gsLst>
              <a:gs pos="0">
                <a:srgbClr val="548135"/>
              </a:gs>
              <a:gs pos="50000">
                <a:srgbClr val="92D05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15" name="Google Shape;115;p15"/>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2</a:t>
            </a:r>
            <a:endParaRPr sz="6000" b="1" dirty="0">
              <a:solidFill>
                <a:schemeClr val="lt1"/>
              </a:solidFill>
              <a:latin typeface="Meiryo UI" panose="020B0604030504040204" pitchFamily="50" charset="-128"/>
              <a:ea typeface="Meiryo UI" panose="020B0604030504040204" pitchFamily="50" charset="-128"/>
              <a:sym typeface="Arial"/>
            </a:endParaRPr>
          </a:p>
        </p:txBody>
      </p:sp>
      <p:pic>
        <p:nvPicPr>
          <p:cNvPr id="116" name="Google Shape;116;p15"/>
          <p:cNvPicPr preferRelativeResize="0"/>
          <p:nvPr/>
        </p:nvPicPr>
        <p:blipFill rotWithShape="1">
          <a:blip r:embed="rId3">
            <a:alphaModFix/>
          </a:blip>
          <a:srcRect l="13437" t="11649" r="5568" b="8158"/>
          <a:stretch/>
        </p:blipFill>
        <p:spPr>
          <a:xfrm>
            <a:off x="1958503" y="1875117"/>
            <a:ext cx="8274995" cy="4606366"/>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117" name="Google Shape;117;p15"/>
          <p:cNvSpPr/>
          <p:nvPr/>
        </p:nvSpPr>
        <p:spPr>
          <a:xfrm>
            <a:off x="2283599" y="2870200"/>
            <a:ext cx="5146396" cy="2857500"/>
          </a:xfrm>
          <a:prstGeom prst="roundRect">
            <a:avLst>
              <a:gd name="adj" fmla="val 3856"/>
            </a:avLst>
          </a:prstGeom>
          <a:solidFill>
            <a:srgbClr val="FFC000">
              <a:alpha val="9803"/>
            </a:srgbClr>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18" name="Google Shape;118;p15"/>
          <p:cNvSpPr/>
          <p:nvPr/>
        </p:nvSpPr>
        <p:spPr>
          <a:xfrm>
            <a:off x="6915933" y="2859676"/>
            <a:ext cx="932639" cy="3621807"/>
          </a:xfrm>
          <a:custGeom>
            <a:avLst/>
            <a:gdLst/>
            <a:ahLst/>
            <a:cxnLst/>
            <a:rect l="l" t="t" r="r" b="b"/>
            <a:pathLst>
              <a:path w="932639" h="3604827" extrusionOk="0">
                <a:moveTo>
                  <a:pt x="731712" y="0"/>
                </a:moveTo>
                <a:lnTo>
                  <a:pt x="854194" y="0"/>
                </a:lnTo>
                <a:cubicBezTo>
                  <a:pt x="897518" y="0"/>
                  <a:pt x="932639" y="35121"/>
                  <a:pt x="932639" y="78445"/>
                </a:cubicBezTo>
                <a:lnTo>
                  <a:pt x="932639" y="3526382"/>
                </a:lnTo>
                <a:cubicBezTo>
                  <a:pt x="932639" y="3569706"/>
                  <a:pt x="897518" y="3604827"/>
                  <a:pt x="854194" y="3604827"/>
                </a:cubicBezTo>
                <a:lnTo>
                  <a:pt x="731712" y="3604827"/>
                </a:lnTo>
                <a:cubicBezTo>
                  <a:pt x="688388" y="3604827"/>
                  <a:pt x="653267" y="3569706"/>
                  <a:pt x="653267" y="3526382"/>
                </a:cubicBezTo>
                <a:lnTo>
                  <a:pt x="653267" y="3462483"/>
                </a:lnTo>
                <a:lnTo>
                  <a:pt x="97648" y="3462483"/>
                </a:lnTo>
                <a:cubicBezTo>
                  <a:pt x="43718" y="3462483"/>
                  <a:pt x="0" y="3418765"/>
                  <a:pt x="0" y="3364835"/>
                </a:cubicBezTo>
                <a:lnTo>
                  <a:pt x="0" y="3212369"/>
                </a:lnTo>
                <a:cubicBezTo>
                  <a:pt x="0" y="3158439"/>
                  <a:pt x="43718" y="3114721"/>
                  <a:pt x="97648" y="3114721"/>
                </a:cubicBezTo>
                <a:lnTo>
                  <a:pt x="653267" y="3114721"/>
                </a:lnTo>
                <a:lnTo>
                  <a:pt x="653267" y="78445"/>
                </a:lnTo>
                <a:cubicBezTo>
                  <a:pt x="653267" y="35121"/>
                  <a:pt x="688388" y="0"/>
                  <a:pt x="731712" y="0"/>
                </a:cubicBezTo>
                <a:close/>
              </a:path>
            </a:pathLst>
          </a:custGeom>
          <a:solidFill>
            <a:srgbClr val="FFC000">
              <a:alpha val="9803"/>
            </a:srgbClr>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19" name="Google Shape;119;p15"/>
          <p:cNvSpPr/>
          <p:nvPr/>
        </p:nvSpPr>
        <p:spPr>
          <a:xfrm>
            <a:off x="736979" y="5173252"/>
            <a:ext cx="3286078" cy="658224"/>
          </a:xfrm>
          <a:prstGeom prst="roundRect">
            <a:avLst>
              <a:gd name="adj" fmla="val 12280"/>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rgbClr val="171616"/>
                </a:solidFill>
                <a:latin typeface="Meiryo UI" panose="020B0604030504040204" pitchFamily="50" charset="-128"/>
                <a:ea typeface="Meiryo UI" panose="020B0604030504040204" pitchFamily="50" charset="-128"/>
              </a:rPr>
              <a:t>結果を日付でグループ化</a:t>
            </a:r>
            <a:endParaRPr dirty="0">
              <a:latin typeface="Meiryo UI" panose="020B0604030504040204" pitchFamily="50" charset="-128"/>
              <a:ea typeface="Meiryo UI" panose="020B0604030504040204" pitchFamily="50" charset="-128"/>
            </a:endParaRPr>
          </a:p>
        </p:txBody>
      </p:sp>
      <p:sp>
        <p:nvSpPr>
          <p:cNvPr id="120" name="Google Shape;120;p15"/>
          <p:cNvSpPr/>
          <p:nvPr/>
        </p:nvSpPr>
        <p:spPr>
          <a:xfrm>
            <a:off x="7661709" y="4930864"/>
            <a:ext cx="3792353" cy="886824"/>
          </a:xfrm>
          <a:prstGeom prst="roundRect">
            <a:avLst>
              <a:gd name="adj" fmla="val 6899"/>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smtClean="0">
                <a:solidFill>
                  <a:srgbClr val="171616"/>
                </a:solidFill>
                <a:latin typeface="Meiryo UI" panose="020B0604030504040204" pitchFamily="50" charset="-128"/>
                <a:ea typeface="Meiryo UI" panose="020B0604030504040204" pitchFamily="50" charset="-128"/>
              </a:rPr>
              <a:t>特定の日に撮影された写真を</a:t>
            </a:r>
            <a:r>
              <a:rPr lang="ja-JP" altLang="en-US" sz="2000" dirty="0" smtClean="0">
                <a:solidFill>
                  <a:srgbClr val="171616"/>
                </a:solidFill>
                <a:latin typeface="Meiryo UI" panose="020B0604030504040204" pitchFamily="50" charset="-128"/>
                <a:ea typeface="Meiryo UI" panose="020B0604030504040204" pitchFamily="50" charset="-128"/>
              </a:rPr>
              <a:t>素早く表示して</a:t>
            </a:r>
            <a:r>
              <a:rPr lang="en-US" sz="2000" dirty="0" err="1" smtClean="0">
                <a:solidFill>
                  <a:srgbClr val="171616"/>
                </a:solidFill>
                <a:latin typeface="Meiryo UI" panose="020B0604030504040204" pitchFamily="50" charset="-128"/>
                <a:ea typeface="Meiryo UI" panose="020B0604030504040204" pitchFamily="50" charset="-128"/>
              </a:rPr>
              <a:t>見つける</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88895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6"/>
          <p:cNvPicPr preferRelativeResize="0"/>
          <p:nvPr/>
        </p:nvPicPr>
        <p:blipFill rotWithShape="1">
          <a:blip r:embed="rId3">
            <a:alphaModFix/>
          </a:blip>
          <a:srcRect l="35223" t="23770" r="1657" b="7865"/>
          <a:stretch/>
        </p:blipFill>
        <p:spPr>
          <a:xfrm>
            <a:off x="3320300" y="1848901"/>
            <a:ext cx="7695344" cy="4688443"/>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126" name="Google Shape;126;p16"/>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C000"/>
              </a:buClr>
              <a:buSzPts val="4000"/>
              <a:buFont typeface="Arial"/>
              <a:buNone/>
            </a:pPr>
            <a:r>
              <a:rPr lang="en-US" dirty="0" err="1">
                <a:solidFill>
                  <a:schemeClr val="bg1"/>
                </a:solidFill>
              </a:rPr>
              <a:t>ドキュメントとマルチメディアファイルを</a:t>
            </a:r>
            <a:r>
              <a:rPr lang="en-US" dirty="0" err="1">
                <a:solidFill>
                  <a:srgbClr val="FFC000"/>
                </a:solidFill>
              </a:rPr>
              <a:t>即座にプレビュ</a:t>
            </a:r>
            <a:r>
              <a:rPr lang="en-US" dirty="0">
                <a:solidFill>
                  <a:srgbClr val="FFC000"/>
                </a:solidFill>
              </a:rPr>
              <a:t>ー</a:t>
            </a:r>
            <a:endParaRPr dirty="0"/>
          </a:p>
        </p:txBody>
      </p:sp>
      <p:sp>
        <p:nvSpPr>
          <p:cNvPr id="127" name="Google Shape;127;p16"/>
          <p:cNvSpPr txBox="1">
            <a:spLocks noGrp="1"/>
          </p:cNvSpPr>
          <p:nvPr>
            <p:ph type="body" idx="1"/>
          </p:nvPr>
        </p:nvSpPr>
        <p:spPr>
          <a:xfrm>
            <a:off x="838200" y="1962363"/>
            <a:ext cx="2386263" cy="42145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dirty="0" err="1" smtClean="0"/>
              <a:t>検索結果をプレビューする</a:t>
            </a:r>
            <a:r>
              <a:rPr lang="ja-JP" altLang="en-US" dirty="0" smtClean="0"/>
              <a:t>ため</a:t>
            </a:r>
            <a:r>
              <a:rPr lang="en-US" dirty="0" smtClean="0"/>
              <a:t>、</a:t>
            </a:r>
            <a:r>
              <a:rPr lang="en-US" dirty="0"/>
              <a:t>ファイルを1</a:t>
            </a:r>
            <a:r>
              <a:rPr lang="en-US" dirty="0" smtClean="0"/>
              <a:t>つずつ開いて確認する必要</a:t>
            </a:r>
            <a:r>
              <a:rPr lang="ja-JP" altLang="en-US" dirty="0" smtClean="0"/>
              <a:t>は</a:t>
            </a:r>
            <a:r>
              <a:rPr lang="en-US" dirty="0" err="1" smtClean="0"/>
              <a:t>ありません</a:t>
            </a:r>
            <a:r>
              <a:rPr lang="en-US" dirty="0"/>
              <a:t>。</a:t>
            </a:r>
            <a:endParaRPr dirty="0">
              <a:sym typeface="Arial"/>
            </a:endParaRPr>
          </a:p>
        </p:txBody>
      </p:sp>
      <p:sp>
        <p:nvSpPr>
          <p:cNvPr id="128" name="Google Shape;128;p16"/>
          <p:cNvSpPr/>
          <p:nvPr/>
        </p:nvSpPr>
        <p:spPr>
          <a:xfrm>
            <a:off x="0" y="-1"/>
            <a:ext cx="736979" cy="1542195"/>
          </a:xfrm>
          <a:prstGeom prst="rect">
            <a:avLst/>
          </a:prstGeom>
          <a:gradFill>
            <a:gsLst>
              <a:gs pos="0">
                <a:srgbClr val="548135"/>
              </a:gs>
              <a:gs pos="50000">
                <a:srgbClr val="92D05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29" name="Google Shape;129;p16"/>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3</a:t>
            </a:r>
            <a:endParaRPr sz="6000" b="1" dirty="0">
              <a:solidFill>
                <a:schemeClr val="lt1"/>
              </a:solidFill>
              <a:latin typeface="Meiryo UI" panose="020B0604030504040204" pitchFamily="50" charset="-128"/>
              <a:ea typeface="Meiryo UI" panose="020B0604030504040204" pitchFamily="50" charset="-128"/>
              <a:sym typeface="Arial"/>
            </a:endParaRPr>
          </a:p>
        </p:txBody>
      </p:sp>
      <p:sp>
        <p:nvSpPr>
          <p:cNvPr id="130" name="Google Shape;130;p16"/>
          <p:cNvSpPr/>
          <p:nvPr/>
        </p:nvSpPr>
        <p:spPr>
          <a:xfrm>
            <a:off x="683656" y="4241588"/>
            <a:ext cx="3308065" cy="986248"/>
          </a:xfrm>
          <a:prstGeom prst="roundRect">
            <a:avLst>
              <a:gd name="adj" fmla="val 7883"/>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50" dirty="0" err="1">
                <a:solidFill>
                  <a:srgbClr val="171616"/>
                </a:solidFill>
                <a:latin typeface="Meiryo UI" panose="020B0604030504040204" pitchFamily="50" charset="-128"/>
                <a:ea typeface="Meiryo UI" panose="020B0604030504040204" pitchFamily="50" charset="-128"/>
              </a:rPr>
              <a:t>ドキュメント、メール、画像、音楽、ビデオをプレビューできます</a:t>
            </a:r>
            <a:r>
              <a:rPr lang="en-US" sz="1950" dirty="0">
                <a:solidFill>
                  <a:srgbClr val="171616"/>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31" name="Google Shape;131;p16"/>
          <p:cNvSpPr/>
          <p:nvPr/>
        </p:nvSpPr>
        <p:spPr>
          <a:xfrm rot="-2986380">
            <a:off x="7602923" y="3496682"/>
            <a:ext cx="2765354" cy="2234075"/>
          </a:xfrm>
          <a:prstGeom prst="triangle">
            <a:avLst>
              <a:gd name="adj" fmla="val 50000"/>
            </a:avLst>
          </a:prstGeom>
          <a:gradFill>
            <a:gsLst>
              <a:gs pos="0">
                <a:srgbClr val="AEABAB">
                  <a:alpha val="40000"/>
                </a:srgbClr>
              </a:gs>
              <a:gs pos="100000">
                <a:srgbClr val="595959">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2" name="Google Shape;132;p16"/>
          <p:cNvSpPr/>
          <p:nvPr/>
        </p:nvSpPr>
        <p:spPr>
          <a:xfrm>
            <a:off x="8797492" y="2343530"/>
            <a:ext cx="2601344" cy="986248"/>
          </a:xfrm>
          <a:prstGeom prst="roundRect">
            <a:avLst>
              <a:gd name="adj" fmla="val 8859"/>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50" dirty="0" err="1" smtClean="0">
                <a:solidFill>
                  <a:srgbClr val="171616"/>
                </a:solidFill>
                <a:latin typeface="Meiryo UI" panose="020B0604030504040204" pitchFamily="50" charset="-128"/>
                <a:ea typeface="Meiryo UI" panose="020B0604030504040204" pitchFamily="50" charset="-128"/>
              </a:rPr>
              <a:t>ファイルのすべての情報を</a:t>
            </a:r>
            <a:r>
              <a:rPr lang="ja-JP" altLang="en-US" sz="1950" dirty="0" smtClean="0">
                <a:solidFill>
                  <a:srgbClr val="171616"/>
                </a:solidFill>
                <a:latin typeface="Meiryo UI" panose="020B0604030504040204" pitchFamily="50" charset="-128"/>
                <a:ea typeface="Meiryo UI" panose="020B0604030504040204" pitchFamily="50" charset="-128"/>
              </a:rPr>
              <a:t>見る</a:t>
            </a:r>
            <a:r>
              <a:rPr lang="en-US" sz="1950" dirty="0" err="1" smtClean="0">
                <a:solidFill>
                  <a:srgbClr val="171616"/>
                </a:solidFill>
                <a:latin typeface="Meiryo UI" panose="020B0604030504040204" pitchFamily="50" charset="-128"/>
                <a:ea typeface="Meiryo UI" panose="020B0604030504040204" pitchFamily="50" charset="-128"/>
              </a:rPr>
              <a:t>こと</a:t>
            </a:r>
            <a:r>
              <a:rPr lang="ja-JP" altLang="en-US" sz="1950" dirty="0" smtClean="0">
                <a:solidFill>
                  <a:srgbClr val="171616"/>
                </a:solidFill>
                <a:latin typeface="Meiryo UI" panose="020B0604030504040204" pitchFamily="50" charset="-128"/>
                <a:ea typeface="Meiryo UI" panose="020B0604030504040204" pitchFamily="50" charset="-128"/>
              </a:rPr>
              <a:t>が</a:t>
            </a:r>
            <a:r>
              <a:rPr lang="en-US" sz="1950" dirty="0" err="1" smtClean="0">
                <a:solidFill>
                  <a:srgbClr val="171616"/>
                </a:solidFill>
                <a:latin typeface="Meiryo UI" panose="020B0604030504040204" pitchFamily="50" charset="-128"/>
                <a:ea typeface="Meiryo UI" panose="020B0604030504040204" pitchFamily="50" charset="-128"/>
              </a:rPr>
              <a:t>できます</a:t>
            </a:r>
            <a:r>
              <a:rPr lang="en-US" sz="1950" dirty="0">
                <a:solidFill>
                  <a:srgbClr val="171616"/>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cxnSp>
        <p:nvCxnSpPr>
          <p:cNvPr id="133" name="Google Shape;133;p16"/>
          <p:cNvCxnSpPr>
            <a:stCxn id="132" idx="3"/>
          </p:cNvCxnSpPr>
          <p:nvPr/>
        </p:nvCxnSpPr>
        <p:spPr>
          <a:xfrm flipH="1">
            <a:off x="11114736" y="2836654"/>
            <a:ext cx="284100" cy="1829700"/>
          </a:xfrm>
          <a:prstGeom prst="bentConnector4">
            <a:avLst>
              <a:gd name="adj1" fmla="val -80464"/>
              <a:gd name="adj2" fmla="val 99565"/>
            </a:avLst>
          </a:prstGeom>
          <a:noFill/>
          <a:ln w="25400" cap="flat" cmpd="sng">
            <a:solidFill>
              <a:srgbClr val="00B0F0"/>
            </a:solidFill>
            <a:prstDash val="solid"/>
            <a:miter lim="800000"/>
            <a:headEnd type="none" w="sm" len="sm"/>
            <a:tailEnd type="triangle" w="lg" len="lg"/>
          </a:ln>
          <a:effectLst>
            <a:outerShdw blurRad="50800" dist="38100" dir="5400000" algn="t" rotWithShape="0">
              <a:srgbClr val="000000">
                <a:alpha val="40000"/>
              </a:srgbClr>
            </a:outerShdw>
          </a:effectLst>
        </p:spPr>
      </p:cxnSp>
      <p:pic>
        <p:nvPicPr>
          <p:cNvPr id="134" name="Google Shape;134;p16"/>
          <p:cNvPicPr preferRelativeResize="0"/>
          <p:nvPr/>
        </p:nvPicPr>
        <p:blipFill rotWithShape="1">
          <a:blip r:embed="rId3">
            <a:alphaModFix/>
          </a:blip>
          <a:srcRect l="69942" t="64307" r="14350" b="7769"/>
          <a:stretch/>
        </p:blipFill>
        <p:spPr>
          <a:xfrm>
            <a:off x="8498347" y="4007832"/>
            <a:ext cx="2716985" cy="2716985"/>
          </a:xfrm>
          <a:prstGeom prst="ellipse">
            <a:avLst/>
          </a:prstGeom>
          <a:no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595553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7"/>
          <p:cNvPicPr preferRelativeResize="0"/>
          <p:nvPr/>
        </p:nvPicPr>
        <p:blipFill rotWithShape="1">
          <a:blip r:embed="rId3">
            <a:alphaModFix/>
          </a:blip>
          <a:srcRect l="35646" t="24337" b="12058"/>
          <a:stretch/>
        </p:blipFill>
        <p:spPr>
          <a:xfrm>
            <a:off x="910118" y="2342956"/>
            <a:ext cx="7878940" cy="4380107"/>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140" name="Google Shape;140;p17"/>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C000"/>
              </a:buClr>
              <a:buSzPts val="4000"/>
              <a:buFont typeface="Arial"/>
              <a:buNone/>
            </a:pPr>
            <a:r>
              <a:rPr lang="en-US" dirty="0" err="1" smtClean="0">
                <a:solidFill>
                  <a:schemeClr val="bg1"/>
                </a:solidFill>
              </a:rPr>
              <a:t>ドキュメントの</a:t>
            </a:r>
            <a:r>
              <a:rPr lang="ja-JP" altLang="en-US" dirty="0" smtClean="0">
                <a:solidFill>
                  <a:srgbClr val="FFC000"/>
                </a:solidFill>
              </a:rPr>
              <a:t>キーワードを</a:t>
            </a:r>
            <a:r>
              <a:rPr lang="en-US" dirty="0" err="1" smtClean="0">
                <a:solidFill>
                  <a:srgbClr val="FFC000"/>
                </a:solidFill>
              </a:rPr>
              <a:t>プレビュ</a:t>
            </a:r>
            <a:r>
              <a:rPr lang="en-US" dirty="0" smtClean="0">
                <a:solidFill>
                  <a:srgbClr val="FFC000"/>
                </a:solidFill>
              </a:rPr>
              <a:t>ー</a:t>
            </a:r>
            <a:endParaRPr b="1" dirty="0">
              <a:solidFill>
                <a:srgbClr val="2F5496"/>
              </a:solidFill>
              <a:sym typeface="Arial"/>
            </a:endParaRPr>
          </a:p>
        </p:txBody>
      </p:sp>
      <p:sp>
        <p:nvSpPr>
          <p:cNvPr id="141" name="Google Shape;141;p17"/>
          <p:cNvSpPr txBox="1">
            <a:spLocks noGrp="1"/>
          </p:cNvSpPr>
          <p:nvPr>
            <p:ph type="body" idx="1"/>
          </p:nvPr>
        </p:nvSpPr>
        <p:spPr>
          <a:xfrm>
            <a:off x="838200" y="1719619"/>
            <a:ext cx="10515600" cy="44573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dirty="0" err="1"/>
              <a:t>ドキュメントやメールを検索するときに、コンテンツ内のキーワードを表示できます</a:t>
            </a:r>
            <a:r>
              <a:rPr lang="en-US" dirty="0"/>
              <a:t>。</a:t>
            </a:r>
            <a:endParaRPr dirty="0"/>
          </a:p>
        </p:txBody>
      </p:sp>
      <p:sp>
        <p:nvSpPr>
          <p:cNvPr id="142" name="Google Shape;142;p17"/>
          <p:cNvSpPr/>
          <p:nvPr/>
        </p:nvSpPr>
        <p:spPr>
          <a:xfrm>
            <a:off x="8367818" y="5072381"/>
            <a:ext cx="3101121" cy="1104582"/>
          </a:xfrm>
          <a:prstGeom prst="roundRect">
            <a:avLst>
              <a:gd name="adj" fmla="val 5339"/>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smtClean="0">
                <a:solidFill>
                  <a:srgbClr val="171616"/>
                </a:solidFill>
                <a:latin typeface="Meiryo UI" panose="020B0604030504040204" pitchFamily="50" charset="-128"/>
                <a:ea typeface="Meiryo UI" panose="020B0604030504040204" pitchFamily="50" charset="-128"/>
              </a:rPr>
              <a:t>検索</a:t>
            </a:r>
            <a:r>
              <a:rPr lang="ja-JP" altLang="en-US" sz="1800" dirty="0" smtClean="0">
                <a:solidFill>
                  <a:srgbClr val="171616"/>
                </a:solidFill>
                <a:latin typeface="Meiryo UI" panose="020B0604030504040204" pitchFamily="50" charset="-128"/>
                <a:ea typeface="Meiryo UI" panose="020B0604030504040204" pitchFamily="50" charset="-128"/>
              </a:rPr>
              <a:t>すると、段落に含まれる</a:t>
            </a:r>
            <a:r>
              <a:rPr lang="en-US" sz="1800" dirty="0" err="1" smtClean="0">
                <a:solidFill>
                  <a:srgbClr val="171616"/>
                </a:solidFill>
                <a:latin typeface="Meiryo UI" panose="020B0604030504040204" pitchFamily="50" charset="-128"/>
                <a:ea typeface="Meiryo UI" panose="020B0604030504040204" pitchFamily="50" charset="-128"/>
              </a:rPr>
              <a:t>キーワードとインスタントプレビューを表示します</a:t>
            </a:r>
            <a:r>
              <a:rPr lang="en-US" sz="1800" dirty="0">
                <a:solidFill>
                  <a:srgbClr val="171616"/>
                </a:solidFill>
                <a:latin typeface="Meiryo UI" panose="020B0604030504040204" pitchFamily="50" charset="-128"/>
                <a:ea typeface="Meiryo UI" panose="020B0604030504040204" pitchFamily="50" charset="-128"/>
              </a:rPr>
              <a:t>。</a:t>
            </a:r>
            <a:endParaRPr sz="1800" dirty="0">
              <a:solidFill>
                <a:srgbClr val="171616"/>
              </a:solidFill>
              <a:latin typeface="Meiryo UI" panose="020B0604030504040204" pitchFamily="50" charset="-128"/>
              <a:ea typeface="Meiryo UI" panose="020B0604030504040204" pitchFamily="50" charset="-128"/>
              <a:sym typeface="Arial"/>
            </a:endParaRPr>
          </a:p>
        </p:txBody>
      </p:sp>
      <p:cxnSp>
        <p:nvCxnSpPr>
          <p:cNvPr id="143" name="Google Shape;143;p17"/>
          <p:cNvCxnSpPr>
            <a:stCxn id="142" idx="1"/>
          </p:cNvCxnSpPr>
          <p:nvPr/>
        </p:nvCxnSpPr>
        <p:spPr>
          <a:xfrm rot="10800000">
            <a:off x="7674818" y="4895072"/>
            <a:ext cx="693000" cy="729600"/>
          </a:xfrm>
          <a:prstGeom prst="bentConnector2">
            <a:avLst/>
          </a:prstGeom>
          <a:noFill/>
          <a:ln w="25400" cap="flat" cmpd="sng">
            <a:solidFill>
              <a:srgbClr val="00B0F0"/>
            </a:solidFill>
            <a:prstDash val="solid"/>
            <a:miter lim="800000"/>
            <a:headEnd type="none" w="sm" len="sm"/>
            <a:tailEnd type="triangle" w="med" len="med"/>
          </a:ln>
        </p:spPr>
      </p:cxnSp>
      <p:sp>
        <p:nvSpPr>
          <p:cNvPr id="144" name="Google Shape;144;p17"/>
          <p:cNvSpPr/>
          <p:nvPr/>
        </p:nvSpPr>
        <p:spPr>
          <a:xfrm>
            <a:off x="0" y="-1"/>
            <a:ext cx="736979" cy="1542195"/>
          </a:xfrm>
          <a:prstGeom prst="rect">
            <a:avLst/>
          </a:prstGeom>
          <a:gradFill>
            <a:gsLst>
              <a:gs pos="0">
                <a:srgbClr val="548135"/>
              </a:gs>
              <a:gs pos="50000">
                <a:srgbClr val="92D05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5" name="Google Shape;145;p17"/>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3</a:t>
            </a:r>
            <a:endParaRPr sz="6000" b="1"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029177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8"/>
          <p:cNvPicPr preferRelativeResize="0"/>
          <p:nvPr/>
        </p:nvPicPr>
        <p:blipFill rotWithShape="1">
          <a:blip r:embed="rId3">
            <a:alphaModFix/>
          </a:blip>
          <a:srcRect l="35055" t="31282" r="1319" b="6123"/>
          <a:stretch/>
        </p:blipFill>
        <p:spPr>
          <a:xfrm>
            <a:off x="614892" y="2565103"/>
            <a:ext cx="7014337" cy="3881734"/>
          </a:xfrm>
          <a:prstGeom prst="roundRect">
            <a:avLst>
              <a:gd name="adj" fmla="val 2628"/>
            </a:avLst>
          </a:prstGeom>
          <a:solidFill>
            <a:srgbClr val="ECECEC"/>
          </a:solidFill>
          <a:ln>
            <a:noFill/>
          </a:ln>
          <a:effectLst>
            <a:outerShdw blurRad="342900" dist="177800" dir="3600000" algn="tl" rotWithShape="0">
              <a:srgbClr val="000000">
                <a:alpha val="40000"/>
              </a:srgbClr>
            </a:outerShdw>
          </a:effectLst>
        </p:spPr>
      </p:pic>
      <p:sp>
        <p:nvSpPr>
          <p:cNvPr id="151" name="Google Shape;151;p18"/>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Windowsアプリとの統合</a:t>
            </a:r>
            <a:endParaRPr b="1" dirty="0">
              <a:sym typeface="Arial"/>
            </a:endParaRPr>
          </a:p>
        </p:txBody>
      </p:sp>
      <p:sp>
        <p:nvSpPr>
          <p:cNvPr id="152" name="Google Shape;152;p18"/>
          <p:cNvSpPr/>
          <p:nvPr/>
        </p:nvSpPr>
        <p:spPr>
          <a:xfrm>
            <a:off x="0" y="-1"/>
            <a:ext cx="736979" cy="1542195"/>
          </a:xfrm>
          <a:prstGeom prst="rect">
            <a:avLst/>
          </a:prstGeom>
          <a:gradFill>
            <a:gsLst>
              <a:gs pos="0">
                <a:srgbClr val="548135"/>
              </a:gs>
              <a:gs pos="50000">
                <a:srgbClr val="92D05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3" name="Google Shape;153;p18"/>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4</a:t>
            </a:r>
            <a:endParaRPr sz="6000" b="1" dirty="0">
              <a:solidFill>
                <a:schemeClr val="lt1"/>
              </a:solidFill>
              <a:latin typeface="Meiryo UI" panose="020B0604030504040204" pitchFamily="50" charset="-128"/>
              <a:ea typeface="Meiryo UI" panose="020B0604030504040204" pitchFamily="50" charset="-128"/>
              <a:sym typeface="Arial"/>
            </a:endParaRPr>
          </a:p>
        </p:txBody>
      </p:sp>
      <p:sp>
        <p:nvSpPr>
          <p:cNvPr id="154" name="Google Shape;154;p18"/>
          <p:cNvSpPr/>
          <p:nvPr/>
        </p:nvSpPr>
        <p:spPr>
          <a:xfrm>
            <a:off x="4364394" y="5906890"/>
            <a:ext cx="3623272" cy="823199"/>
          </a:xfrm>
          <a:prstGeom prst="roundRect">
            <a:avLst>
              <a:gd name="adj" fmla="val 7415"/>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177800" dist="1270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rgbClr val="171616"/>
                </a:solidFill>
                <a:latin typeface="Meiryo UI" panose="020B0604030504040204" pitchFamily="50" charset="-128"/>
                <a:ea typeface="Meiryo UI" panose="020B0604030504040204" pitchFamily="50" charset="-128"/>
              </a:rPr>
              <a:t>次のワークフローとファイル操作のために、ファイルエクスプローラーまたはWindowsアプリで開きます</a:t>
            </a:r>
            <a:r>
              <a:rPr lang="en-US" sz="1800" dirty="0">
                <a:solidFill>
                  <a:srgbClr val="171616"/>
                </a:solidFill>
                <a:latin typeface="Meiryo UI" panose="020B0604030504040204" pitchFamily="50" charset="-128"/>
                <a:ea typeface="Meiryo UI" panose="020B0604030504040204" pitchFamily="50" charset="-128"/>
              </a:rPr>
              <a:t>。</a:t>
            </a:r>
            <a:endParaRPr sz="1800" dirty="0">
              <a:solidFill>
                <a:srgbClr val="171616"/>
              </a:solidFill>
              <a:latin typeface="Meiryo UI" panose="020B0604030504040204" pitchFamily="50" charset="-128"/>
              <a:ea typeface="Meiryo UI" panose="020B0604030504040204" pitchFamily="50" charset="-128"/>
              <a:sym typeface="Arial"/>
            </a:endParaRPr>
          </a:p>
        </p:txBody>
      </p:sp>
      <p:sp>
        <p:nvSpPr>
          <p:cNvPr id="155" name="Google Shape;155;p18"/>
          <p:cNvSpPr/>
          <p:nvPr/>
        </p:nvSpPr>
        <p:spPr>
          <a:xfrm rot="-5400000">
            <a:off x="5268613" y="3534805"/>
            <a:ext cx="2128094" cy="2234075"/>
          </a:xfrm>
          <a:prstGeom prst="triangle">
            <a:avLst>
              <a:gd name="adj" fmla="val 50000"/>
            </a:avLst>
          </a:prstGeom>
          <a:gradFill>
            <a:gsLst>
              <a:gs pos="0">
                <a:srgbClr val="AEABAB">
                  <a:alpha val="40000"/>
                </a:srgbClr>
              </a:gs>
              <a:gs pos="100000">
                <a:srgbClr val="595959">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cxnSp>
        <p:nvCxnSpPr>
          <p:cNvPr id="156" name="Google Shape;156;p18"/>
          <p:cNvCxnSpPr>
            <a:stCxn id="157" idx="0"/>
          </p:cNvCxnSpPr>
          <p:nvPr/>
        </p:nvCxnSpPr>
        <p:spPr>
          <a:xfrm rot="-5400000">
            <a:off x="6125958" y="2955815"/>
            <a:ext cx="1557300" cy="1852500"/>
          </a:xfrm>
          <a:prstGeom prst="bentConnector2">
            <a:avLst/>
          </a:prstGeom>
          <a:noFill/>
          <a:ln w="25400" cap="flat" cmpd="sng">
            <a:solidFill>
              <a:srgbClr val="00B0F0"/>
            </a:solidFill>
            <a:prstDash val="solid"/>
            <a:miter lim="800000"/>
            <a:headEnd type="none" w="sm" len="sm"/>
            <a:tailEnd type="triangle" w="lg" len="lg"/>
          </a:ln>
          <a:effectLst>
            <a:outerShdw blurRad="50800" dist="38100" dir="2700000" algn="tl" rotWithShape="0">
              <a:srgbClr val="000000">
                <a:alpha val="40000"/>
              </a:srgbClr>
            </a:outerShdw>
          </a:effectLst>
        </p:spPr>
      </p:cxnSp>
      <p:sp>
        <p:nvSpPr>
          <p:cNvPr id="157" name="Google Shape;157;p18"/>
          <p:cNvSpPr/>
          <p:nvPr/>
        </p:nvSpPr>
        <p:spPr>
          <a:xfrm>
            <a:off x="4991621" y="4660715"/>
            <a:ext cx="1973473" cy="182880"/>
          </a:xfrm>
          <a:prstGeom prst="roundRect">
            <a:avLst>
              <a:gd name="adj" fmla="val 16667"/>
            </a:avLst>
          </a:prstGeom>
          <a:solidFill>
            <a:srgbClr val="00B0F0">
              <a:alpha val="20000"/>
            </a:srgbClr>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8" name="Google Shape;158;p18"/>
          <p:cNvSpPr/>
          <p:nvPr/>
        </p:nvSpPr>
        <p:spPr>
          <a:xfrm>
            <a:off x="4991621" y="4929759"/>
            <a:ext cx="1973473" cy="182880"/>
          </a:xfrm>
          <a:prstGeom prst="roundRect">
            <a:avLst>
              <a:gd name="adj" fmla="val 16667"/>
            </a:avLst>
          </a:prstGeom>
          <a:solidFill>
            <a:srgbClr val="00B0F0">
              <a:alpha val="20000"/>
            </a:srgbClr>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cxnSp>
        <p:nvCxnSpPr>
          <p:cNvPr id="159" name="Google Shape;159;p18"/>
          <p:cNvCxnSpPr>
            <a:stCxn id="158" idx="2"/>
          </p:cNvCxnSpPr>
          <p:nvPr/>
        </p:nvCxnSpPr>
        <p:spPr>
          <a:xfrm rot="-5400000" flipH="1">
            <a:off x="6829158" y="4261839"/>
            <a:ext cx="549600" cy="2251200"/>
          </a:xfrm>
          <a:prstGeom prst="bentConnector2">
            <a:avLst/>
          </a:prstGeom>
          <a:noFill/>
          <a:ln w="25400" cap="flat" cmpd="sng">
            <a:solidFill>
              <a:srgbClr val="00B0F0"/>
            </a:solidFill>
            <a:prstDash val="solid"/>
            <a:miter lim="800000"/>
            <a:headEnd type="none" w="sm" len="sm"/>
            <a:tailEnd type="triangle" w="lg" len="lg"/>
          </a:ln>
          <a:effectLst>
            <a:outerShdw blurRad="50800" dist="38100" dir="2700000" algn="tl" rotWithShape="0">
              <a:srgbClr val="000000">
                <a:alpha val="40000"/>
              </a:srgbClr>
            </a:outerShdw>
          </a:effectLst>
        </p:spPr>
      </p:cxnSp>
      <p:pic>
        <p:nvPicPr>
          <p:cNvPr id="160" name="Google Shape;160;p18"/>
          <p:cNvPicPr preferRelativeResize="0"/>
          <p:nvPr/>
        </p:nvPicPr>
        <p:blipFill rotWithShape="1">
          <a:blip r:embed="rId4">
            <a:alphaModFix/>
          </a:blip>
          <a:srcRect l="15084" t="26367" r="28622" b="15956"/>
          <a:stretch/>
        </p:blipFill>
        <p:spPr>
          <a:xfrm>
            <a:off x="7987666" y="1720424"/>
            <a:ext cx="3511788" cy="2024009"/>
          </a:xfrm>
          <a:prstGeom prst="roundRect">
            <a:avLst>
              <a:gd name="adj" fmla="val 2628"/>
            </a:avLst>
          </a:prstGeom>
          <a:solidFill>
            <a:srgbClr val="ECECEC"/>
          </a:solidFill>
          <a:ln>
            <a:noFill/>
          </a:ln>
          <a:effectLst>
            <a:outerShdw blurRad="342900" dist="177800" dir="3600000" algn="tl" rotWithShape="0">
              <a:srgbClr val="000000">
                <a:alpha val="40000"/>
              </a:srgbClr>
            </a:outerShdw>
          </a:effectLst>
        </p:spPr>
      </p:pic>
      <p:sp>
        <p:nvSpPr>
          <p:cNvPr id="161" name="Google Shape;161;p18"/>
          <p:cNvSpPr/>
          <p:nvPr/>
        </p:nvSpPr>
        <p:spPr>
          <a:xfrm>
            <a:off x="3913419" y="1684420"/>
            <a:ext cx="3536279" cy="711439"/>
          </a:xfrm>
          <a:prstGeom prst="roundRect">
            <a:avLst>
              <a:gd name="adj" fmla="val 9066"/>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177800" dist="1270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rgbClr val="171616"/>
                </a:solidFill>
                <a:latin typeface="Meiryo UI" panose="020B0604030504040204" pitchFamily="50" charset="-128"/>
                <a:ea typeface="Meiryo UI" panose="020B0604030504040204" pitchFamily="50" charset="-128"/>
              </a:rPr>
              <a:t>ドラッグアンドドロップして、データを他のアプリに移動、コピ</a:t>
            </a:r>
            <a:r>
              <a:rPr lang="en-US" sz="1800" dirty="0">
                <a:solidFill>
                  <a:srgbClr val="171616"/>
                </a:solidFill>
                <a:latin typeface="Meiryo UI" panose="020B0604030504040204" pitchFamily="50" charset="-128"/>
                <a:ea typeface="Meiryo UI" panose="020B0604030504040204" pitchFamily="50" charset="-128"/>
              </a:rPr>
              <a:t>ー、</a:t>
            </a:r>
            <a:r>
              <a:rPr lang="en-US" sz="1800" dirty="0" err="1">
                <a:solidFill>
                  <a:srgbClr val="171616"/>
                </a:solidFill>
                <a:latin typeface="Meiryo UI" panose="020B0604030504040204" pitchFamily="50" charset="-128"/>
                <a:ea typeface="Meiryo UI" panose="020B0604030504040204" pitchFamily="50" charset="-128"/>
              </a:rPr>
              <a:t>共有します</a:t>
            </a:r>
            <a:r>
              <a:rPr lang="en-US" sz="1800" dirty="0">
                <a:solidFill>
                  <a:srgbClr val="171616"/>
                </a:solidFill>
                <a:latin typeface="Meiryo UI" panose="020B0604030504040204" pitchFamily="50" charset="-128"/>
                <a:ea typeface="Meiryo UI" panose="020B0604030504040204" pitchFamily="50" charset="-128"/>
              </a:rPr>
              <a:t>。</a:t>
            </a:r>
            <a:endParaRPr sz="1800" dirty="0">
              <a:solidFill>
                <a:srgbClr val="171616"/>
              </a:solidFill>
              <a:latin typeface="Meiryo UI" panose="020B0604030504040204" pitchFamily="50" charset="-128"/>
              <a:ea typeface="Meiryo UI" panose="020B0604030504040204" pitchFamily="50" charset="-128"/>
              <a:sym typeface="Arial"/>
            </a:endParaRPr>
          </a:p>
        </p:txBody>
      </p:sp>
      <p:pic>
        <p:nvPicPr>
          <p:cNvPr id="162" name="Google Shape;162;p18"/>
          <p:cNvPicPr preferRelativeResize="0"/>
          <p:nvPr/>
        </p:nvPicPr>
        <p:blipFill rotWithShape="1">
          <a:blip r:embed="rId5">
            <a:alphaModFix/>
          </a:blip>
          <a:srcRect l="22667" t="6142" r="38626" b="6815"/>
          <a:stretch/>
        </p:blipFill>
        <p:spPr>
          <a:xfrm>
            <a:off x="8391964" y="3896473"/>
            <a:ext cx="2341214" cy="2961526"/>
          </a:xfrm>
          <a:prstGeom prst="roundRect">
            <a:avLst>
              <a:gd name="adj" fmla="val 2628"/>
            </a:avLst>
          </a:prstGeom>
          <a:solidFill>
            <a:srgbClr val="ECECEC"/>
          </a:solidFill>
          <a:ln>
            <a:noFill/>
          </a:ln>
          <a:effectLst>
            <a:outerShdw blurRad="342900" dist="177800" dir="3600000" algn="tl" rotWithShape="0">
              <a:srgbClr val="000000">
                <a:alpha val="40000"/>
              </a:srgbClr>
            </a:outerShdw>
          </a:effectLst>
        </p:spPr>
      </p:pic>
      <p:pic>
        <p:nvPicPr>
          <p:cNvPr id="163" name="Google Shape;163;p18"/>
          <p:cNvPicPr preferRelativeResize="0"/>
          <p:nvPr/>
        </p:nvPicPr>
        <p:blipFill rotWithShape="1">
          <a:blip r:embed="rId6">
            <a:alphaModFix/>
          </a:blip>
          <a:srcRect/>
          <a:stretch/>
        </p:blipFill>
        <p:spPr>
          <a:xfrm rot="-709073">
            <a:off x="2126956" y="1980202"/>
            <a:ext cx="1626488" cy="1047191"/>
          </a:xfrm>
          <a:prstGeom prst="rect">
            <a:avLst/>
          </a:prstGeom>
          <a:noFill/>
          <a:ln>
            <a:noFill/>
          </a:ln>
          <a:effectLst>
            <a:outerShdw blurRad="342900" dist="177800" dir="3600000" algn="tl" rotWithShape="0">
              <a:srgbClr val="000000">
                <a:alpha val="40000"/>
              </a:srgbClr>
            </a:outerShdw>
          </a:effectLst>
        </p:spPr>
      </p:pic>
    </p:spTree>
    <p:extLst>
      <p:ext uri="{BB962C8B-B14F-4D97-AF65-F5344CB8AC3E}">
        <p14:creationId xmlns:p14="http://schemas.microsoft.com/office/powerpoint/2010/main" val="3235863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9"/>
          <p:cNvPicPr preferRelativeResize="0"/>
          <p:nvPr/>
        </p:nvPicPr>
        <p:blipFill rotWithShape="1">
          <a:blip r:embed="rId3">
            <a:alphaModFix/>
          </a:blip>
          <a:srcRect l="13333" t="11462" r="5938" b="11647"/>
          <a:stretch/>
        </p:blipFill>
        <p:spPr>
          <a:xfrm>
            <a:off x="716760" y="2269886"/>
            <a:ext cx="7296346" cy="3907076"/>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169" name="Google Shape;169;p19"/>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C000"/>
              </a:buClr>
              <a:buSzPts val="4000"/>
              <a:buFont typeface="Arial"/>
              <a:buNone/>
            </a:pPr>
            <a:r>
              <a:rPr lang="en-US" dirty="0" err="1" smtClean="0">
                <a:solidFill>
                  <a:schemeClr val="bg1"/>
                </a:solidFill>
              </a:rPr>
              <a:t>あなた</a:t>
            </a:r>
            <a:r>
              <a:rPr lang="ja-JP" altLang="en-US" dirty="0" smtClean="0">
                <a:solidFill>
                  <a:schemeClr val="bg1"/>
                </a:solidFill>
              </a:rPr>
              <a:t>が</a:t>
            </a:r>
            <a:r>
              <a:rPr lang="en-US" dirty="0" err="1" smtClean="0">
                <a:solidFill>
                  <a:schemeClr val="bg1"/>
                </a:solidFill>
              </a:rPr>
              <a:t>興味</a:t>
            </a:r>
            <a:r>
              <a:rPr lang="ja-JP" altLang="en-US" dirty="0" smtClean="0">
                <a:solidFill>
                  <a:schemeClr val="bg1"/>
                </a:solidFill>
              </a:rPr>
              <a:t>のありそうな</a:t>
            </a:r>
            <a:r>
              <a:rPr lang="en-US" dirty="0" err="1" smtClean="0">
                <a:solidFill>
                  <a:schemeClr val="bg1"/>
                </a:solidFill>
              </a:rPr>
              <a:t>他のファイルを</a:t>
            </a:r>
            <a:r>
              <a:rPr lang="en-US" dirty="0" smtClean="0">
                <a:solidFill>
                  <a:schemeClr val="bg1"/>
                </a:solidFill>
              </a:rPr>
              <a:t/>
            </a:r>
            <a:br>
              <a:rPr lang="en-US" dirty="0" smtClean="0">
                <a:solidFill>
                  <a:schemeClr val="bg1"/>
                </a:solidFill>
              </a:rPr>
            </a:br>
            <a:r>
              <a:rPr lang="ja-JP" altLang="en-US" dirty="0" smtClean="0">
                <a:solidFill>
                  <a:srgbClr val="FFC000"/>
                </a:solidFill>
              </a:rPr>
              <a:t>スマートに</a:t>
            </a:r>
            <a:r>
              <a:rPr lang="en-US" dirty="0" err="1" smtClean="0">
                <a:solidFill>
                  <a:srgbClr val="FFC000"/>
                </a:solidFill>
              </a:rPr>
              <a:t>お勧めします</a:t>
            </a:r>
            <a:endParaRPr dirty="0"/>
          </a:p>
        </p:txBody>
      </p:sp>
      <p:sp>
        <p:nvSpPr>
          <p:cNvPr id="170" name="Google Shape;170;p19"/>
          <p:cNvSpPr txBox="1">
            <a:spLocks noGrp="1"/>
          </p:cNvSpPr>
          <p:nvPr>
            <p:ph type="body" idx="1"/>
          </p:nvPr>
        </p:nvSpPr>
        <p:spPr>
          <a:xfrm>
            <a:off x="8318500" y="2106201"/>
            <a:ext cx="3362559" cy="4070761"/>
          </a:xfrm>
          <a:prstGeom prst="rect">
            <a:avLst/>
          </a:prstGeom>
          <a:noFill/>
          <a:ln>
            <a:noFill/>
          </a:ln>
        </p:spPr>
        <p:txBody>
          <a:bodyPr spcFirstLastPara="1" wrap="square" lIns="91425" tIns="45700" rIns="91425" bIns="45700" anchor="t" anchorCtr="0">
            <a:noAutofit/>
          </a:bodyPr>
          <a:lstStyle/>
          <a:p>
            <a:pPr marL="0" lvl="0" indent="0" algn="l" rtl="0">
              <a:lnSpc>
                <a:spcPct val="128571"/>
              </a:lnSpc>
              <a:spcBef>
                <a:spcPts val="0"/>
              </a:spcBef>
              <a:spcAft>
                <a:spcPts val="0"/>
              </a:spcAft>
              <a:buClr>
                <a:schemeClr val="dk1"/>
              </a:buClr>
              <a:buSzPts val="2100"/>
              <a:buNone/>
            </a:pPr>
            <a:r>
              <a:rPr lang="en-US" sz="2100" dirty="0" err="1" smtClean="0"/>
              <a:t>プレビューしている検索結果に関連する可能性のある他のファイルを</a:t>
            </a:r>
            <a:r>
              <a:rPr lang="ja-JP" altLang="en-US" sz="2100" dirty="0" smtClean="0"/>
              <a:t>お勧め</a:t>
            </a:r>
            <a:r>
              <a:rPr lang="en-US" sz="2100" dirty="0" err="1" smtClean="0"/>
              <a:t>します</a:t>
            </a:r>
            <a:r>
              <a:rPr lang="en-US" sz="2100" dirty="0"/>
              <a:t>。</a:t>
            </a:r>
            <a:endParaRPr dirty="0"/>
          </a:p>
        </p:txBody>
      </p:sp>
      <p:sp>
        <p:nvSpPr>
          <p:cNvPr id="171" name="Google Shape;171;p19"/>
          <p:cNvSpPr/>
          <p:nvPr/>
        </p:nvSpPr>
        <p:spPr>
          <a:xfrm>
            <a:off x="0" y="-1"/>
            <a:ext cx="736979" cy="1542195"/>
          </a:xfrm>
          <a:prstGeom prst="rect">
            <a:avLst/>
          </a:prstGeom>
          <a:gradFill>
            <a:gsLst>
              <a:gs pos="0">
                <a:srgbClr val="548135"/>
              </a:gs>
              <a:gs pos="50000">
                <a:srgbClr val="92D050"/>
              </a:gs>
              <a:gs pos="100000">
                <a:srgbClr val="FFFFFF">
                  <a:alpha val="0"/>
                </a:srgbClr>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2" name="Google Shape;172;p19"/>
          <p:cNvSpPr txBox="1"/>
          <p:nvPr/>
        </p:nvSpPr>
        <p:spPr>
          <a:xfrm>
            <a:off x="0" y="134937"/>
            <a:ext cx="73697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chemeClr val="lt1"/>
                </a:solidFill>
                <a:latin typeface="Meiryo UI" panose="020B0604030504040204" pitchFamily="50" charset="-128"/>
                <a:ea typeface="Meiryo UI" panose="020B0604030504040204" pitchFamily="50" charset="-128"/>
              </a:rPr>
              <a:t>5</a:t>
            </a:r>
            <a:endParaRPr sz="6000" b="1" dirty="0">
              <a:solidFill>
                <a:schemeClr val="lt1"/>
              </a:solidFill>
              <a:latin typeface="Meiryo UI" panose="020B0604030504040204" pitchFamily="50" charset="-128"/>
              <a:ea typeface="Meiryo UI" panose="020B0604030504040204" pitchFamily="50" charset="-128"/>
              <a:sym typeface="Arial"/>
            </a:endParaRPr>
          </a:p>
        </p:txBody>
      </p:sp>
      <p:sp>
        <p:nvSpPr>
          <p:cNvPr id="173" name="Google Shape;173;p19"/>
          <p:cNvSpPr/>
          <p:nvPr/>
        </p:nvSpPr>
        <p:spPr>
          <a:xfrm rot="-5569978">
            <a:off x="6840680" y="3969015"/>
            <a:ext cx="2005012" cy="2234075"/>
          </a:xfrm>
          <a:prstGeom prst="triangle">
            <a:avLst>
              <a:gd name="adj" fmla="val 50000"/>
            </a:avLst>
          </a:prstGeom>
          <a:gradFill>
            <a:gsLst>
              <a:gs pos="0">
                <a:srgbClr val="AEABAB">
                  <a:alpha val="40000"/>
                </a:srgbClr>
              </a:gs>
              <a:gs pos="100000">
                <a:srgbClr val="595959">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4" name="Google Shape;174;p19"/>
          <p:cNvSpPr/>
          <p:nvPr/>
        </p:nvSpPr>
        <p:spPr>
          <a:xfrm>
            <a:off x="5885371" y="4892555"/>
            <a:ext cx="759005" cy="201540"/>
          </a:xfrm>
          <a:prstGeom prst="rect">
            <a:avLst/>
          </a:prstGeom>
          <a:no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75" name="Google Shape;175;p19"/>
          <p:cNvPicPr preferRelativeResize="0"/>
          <p:nvPr/>
        </p:nvPicPr>
        <p:blipFill rotWithShape="1">
          <a:blip r:embed="rId4">
            <a:alphaModFix/>
          </a:blip>
          <a:srcRect l="69881" t="58572" r="14309" b="13308"/>
          <a:stretch/>
        </p:blipFill>
        <p:spPr>
          <a:xfrm>
            <a:off x="7966301" y="4114743"/>
            <a:ext cx="1927524" cy="1927524"/>
          </a:xfrm>
          <a:prstGeom prst="ellipse">
            <a:avLst/>
          </a:prstGeom>
          <a:no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62644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Tree>
    <p:extLst>
      <p:ext uri="{BB962C8B-B14F-4D97-AF65-F5344CB8AC3E}">
        <p14:creationId xmlns:p14="http://schemas.microsoft.com/office/powerpoint/2010/main" val="3321532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title"/>
          </p:nvPr>
        </p:nvSpPr>
        <p:spPr>
          <a:xfrm>
            <a:off x="831851" y="2234657"/>
            <a:ext cx="6483350" cy="2620371"/>
          </a:xfrm>
          <a:prstGeom prst="rect">
            <a:avLst/>
          </a:prstGeom>
          <a:noFill/>
          <a:ln>
            <a:noFill/>
          </a:ln>
        </p:spPr>
        <p:txBody>
          <a:bodyPr spcFirstLastPara="1" wrap="square" lIns="91425" tIns="45700" rIns="91425" bIns="45700" anchor="t" anchorCtr="0">
            <a:noAutofit/>
          </a:bodyPr>
          <a:lstStyle/>
          <a:p>
            <a:pPr marL="0" lvl="0" indent="0" algn="l" rtl="0">
              <a:lnSpc>
                <a:spcPct val="127272"/>
              </a:lnSpc>
              <a:spcBef>
                <a:spcPts val="0"/>
              </a:spcBef>
              <a:spcAft>
                <a:spcPts val="0"/>
              </a:spcAft>
              <a:buClr>
                <a:schemeClr val="lt1"/>
              </a:buClr>
              <a:buSzPts val="4400"/>
              <a:buFont typeface="Arial"/>
              <a:buNone/>
            </a:pPr>
            <a:r>
              <a:rPr lang="en-US" dirty="0" err="1" smtClean="0"/>
              <a:t>Qsirch</a:t>
            </a:r>
            <a:r>
              <a:rPr lang="en-US" dirty="0" smtClean="0"/>
              <a:t> PC Edition</a:t>
            </a:r>
            <a:r>
              <a:rPr lang="ja-JP" altLang="en-US" dirty="0" smtClean="0"/>
              <a:t>の</a:t>
            </a:r>
            <a:r>
              <a:rPr lang="en-US" altLang="ja-JP" dirty="0" smtClean="0"/>
              <a:t/>
            </a:r>
            <a:br>
              <a:rPr lang="en-US" altLang="ja-JP" dirty="0" smtClean="0"/>
            </a:br>
            <a:r>
              <a:rPr lang="ja-JP" altLang="en-US" dirty="0" smtClean="0"/>
              <a:t>仕組み</a:t>
            </a:r>
            <a:r>
              <a:rPr lang="en-US" dirty="0" err="1" smtClean="0"/>
              <a:t>をご覧ください</a:t>
            </a:r>
            <a:endParaRPr dirty="0"/>
          </a:p>
        </p:txBody>
      </p:sp>
      <p:sp>
        <p:nvSpPr>
          <p:cNvPr id="185" name="Google Shape;185;p21"/>
          <p:cNvSpPr txBox="1">
            <a:spLocks noGrp="1"/>
          </p:cNvSpPr>
          <p:nvPr>
            <p:ph type="body" idx="4294967295"/>
          </p:nvPr>
        </p:nvSpPr>
        <p:spPr>
          <a:xfrm>
            <a:off x="831851" y="3840544"/>
            <a:ext cx="6105662" cy="1084997"/>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2000"/>
              <a:buNone/>
            </a:pPr>
            <a:r>
              <a:rPr lang="en-US" dirty="0" err="1">
                <a:solidFill>
                  <a:schemeClr val="lt1"/>
                </a:solidFill>
                <a:latin typeface="Meiryo UI" panose="020B0604030504040204" pitchFamily="50" charset="-128"/>
                <a:ea typeface="Meiryo UI" panose="020B0604030504040204" pitchFamily="50" charset="-128"/>
              </a:rPr>
              <a:t>Qsirch</a:t>
            </a:r>
            <a:r>
              <a:rPr lang="en-US" dirty="0">
                <a:solidFill>
                  <a:schemeClr val="lt1"/>
                </a:solidFill>
                <a:latin typeface="Meiryo UI" panose="020B0604030504040204" pitchFamily="50" charset="-128"/>
                <a:ea typeface="Meiryo UI" panose="020B0604030504040204" pitchFamily="50" charset="-128"/>
              </a:rPr>
              <a:t> PC </a:t>
            </a:r>
            <a:r>
              <a:rPr lang="en-US" dirty="0" err="1">
                <a:solidFill>
                  <a:schemeClr val="lt1"/>
                </a:solidFill>
                <a:latin typeface="Meiryo UI" panose="020B0604030504040204" pitchFamily="50" charset="-128"/>
                <a:ea typeface="Meiryo UI" panose="020B0604030504040204" pitchFamily="50" charset="-128"/>
              </a:rPr>
              <a:t>Editionは</a:t>
            </a:r>
            <a:r>
              <a:rPr lang="en-US" dirty="0" err="1" smtClean="0">
                <a:solidFill>
                  <a:schemeClr val="lt1"/>
                </a:solidFill>
                <a:latin typeface="Meiryo UI" panose="020B0604030504040204" pitchFamily="50" charset="-128"/>
                <a:ea typeface="Meiryo UI" panose="020B0604030504040204" pitchFamily="50" charset="-128"/>
              </a:rPr>
              <a:t>、多くのファイル</a:t>
            </a:r>
            <a:r>
              <a:rPr lang="ja-JP" altLang="en-US" dirty="0" smtClean="0">
                <a:solidFill>
                  <a:schemeClr val="lt1"/>
                </a:solidFill>
                <a:latin typeface="Meiryo UI" panose="020B0604030504040204" pitchFamily="50" charset="-128"/>
                <a:ea typeface="Meiryo UI" panose="020B0604030504040204" pitchFamily="50" charset="-128"/>
              </a:rPr>
              <a:t>の中から</a:t>
            </a:r>
            <a:r>
              <a:rPr lang="en-US" dirty="0" smtClean="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QNAP」</a:t>
            </a:r>
            <a:r>
              <a:rPr lang="en-US" dirty="0" err="1" smtClean="0">
                <a:solidFill>
                  <a:schemeClr val="lt1"/>
                </a:solidFill>
                <a:latin typeface="Meiryo UI" panose="020B0604030504040204" pitchFamily="50" charset="-128"/>
                <a:ea typeface="Meiryo UI" panose="020B0604030504040204" pitchFamily="50" charset="-128"/>
              </a:rPr>
              <a:t>というキーワード</a:t>
            </a:r>
            <a:r>
              <a:rPr lang="ja-JP" altLang="en-US" dirty="0" smtClean="0">
                <a:solidFill>
                  <a:schemeClr val="lt1"/>
                </a:solidFill>
                <a:latin typeface="Meiryo UI" panose="020B0604030504040204" pitchFamily="50" charset="-128"/>
                <a:ea typeface="Meiryo UI" panose="020B0604030504040204" pitchFamily="50" charset="-128"/>
              </a:rPr>
              <a:t>によってどのように</a:t>
            </a:r>
            <a:r>
              <a:rPr lang="en-US" dirty="0" err="1" smtClean="0">
                <a:solidFill>
                  <a:schemeClr val="lt1"/>
                </a:solidFill>
                <a:latin typeface="Meiryo UI" panose="020B0604030504040204" pitchFamily="50" charset="-128"/>
                <a:ea typeface="Meiryo UI" panose="020B0604030504040204" pitchFamily="50" charset="-128"/>
              </a:rPr>
              <a:t>ドキュメントを検索しますか</a:t>
            </a:r>
            <a:r>
              <a:rPr lang="en-US"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50188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p:nvPr/>
        </p:nvSpPr>
        <p:spPr>
          <a:xfrm>
            <a:off x="2987664" y="5701454"/>
            <a:ext cx="524493" cy="439743"/>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92" name="Google Shape;192;p22"/>
          <p:cNvSpPr/>
          <p:nvPr/>
        </p:nvSpPr>
        <p:spPr>
          <a:xfrm>
            <a:off x="740519" y="3163727"/>
            <a:ext cx="5197686" cy="1237730"/>
          </a:xfrm>
          <a:prstGeom prst="rect">
            <a:avLst/>
          </a:prstGeom>
          <a:gradFill>
            <a:gsLst>
              <a:gs pos="0">
                <a:srgbClr val="7F7F7F"/>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sp>
        <p:nvSpPr>
          <p:cNvPr id="193" name="Google Shape;193;p22"/>
          <p:cNvSpPr/>
          <p:nvPr/>
        </p:nvSpPr>
        <p:spPr>
          <a:xfrm>
            <a:off x="741498" y="3791777"/>
            <a:ext cx="2391117" cy="2133431"/>
          </a:xfrm>
          <a:prstGeom prst="roundRect">
            <a:avLst>
              <a:gd name="adj" fmla="val 6466"/>
            </a:avLst>
          </a:prstGeom>
          <a:gradFill>
            <a:gsLst>
              <a:gs pos="0">
                <a:srgbClr val="0070C0"/>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err="1" smtClean="0">
                <a:solidFill>
                  <a:schemeClr val="dk1"/>
                </a:solidFill>
                <a:latin typeface="Meiryo UI" panose="020B0604030504040204" pitchFamily="50" charset="-128"/>
                <a:ea typeface="Meiryo UI" panose="020B0604030504040204" pitchFamily="50" charset="-128"/>
              </a:rPr>
              <a:t>データ</a:t>
            </a:r>
            <a:r>
              <a:rPr lang="ja-JP" altLang="en-US" sz="2200" b="1" dirty="0" smtClean="0">
                <a:solidFill>
                  <a:schemeClr val="dk1"/>
                </a:solidFill>
                <a:latin typeface="Meiryo UI" panose="020B0604030504040204" pitchFamily="50" charset="-128"/>
                <a:ea typeface="Meiryo UI" panose="020B0604030504040204" pitchFamily="50" charset="-128"/>
              </a:rPr>
              <a:t>コレクション</a:t>
            </a:r>
            <a:endParaRPr dirty="0">
              <a:latin typeface="Meiryo UI" panose="020B0604030504040204" pitchFamily="50" charset="-128"/>
              <a:ea typeface="Meiryo UI" panose="020B0604030504040204" pitchFamily="50" charset="-128"/>
            </a:endParaRPr>
          </a:p>
        </p:txBody>
      </p:sp>
      <p:sp>
        <p:nvSpPr>
          <p:cNvPr id="194" name="Google Shape;194;p22"/>
          <p:cNvSpPr/>
          <p:nvPr/>
        </p:nvSpPr>
        <p:spPr>
          <a:xfrm>
            <a:off x="3524442" y="3791777"/>
            <a:ext cx="2391117" cy="2133431"/>
          </a:xfrm>
          <a:prstGeom prst="roundRect">
            <a:avLst>
              <a:gd name="adj" fmla="val 6466"/>
            </a:avLst>
          </a:prstGeom>
          <a:gradFill>
            <a:gsLst>
              <a:gs pos="0">
                <a:srgbClr val="FFC000"/>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550"/>
              <a:buFont typeface="Arial"/>
              <a:buNone/>
            </a:pPr>
            <a:r>
              <a:rPr lang="en-US" sz="2200" b="1" dirty="0" err="1" smtClean="0">
                <a:solidFill>
                  <a:schemeClr val="dk1"/>
                </a:solidFill>
                <a:latin typeface="Meiryo UI" panose="020B0604030504040204" pitchFamily="50" charset="-128"/>
                <a:ea typeface="Meiryo UI" panose="020B0604030504040204" pitchFamily="50" charset="-128"/>
              </a:rPr>
              <a:t>インデクサ</a:t>
            </a:r>
            <a:endParaRPr dirty="0">
              <a:latin typeface="Meiryo UI" panose="020B0604030504040204" pitchFamily="50" charset="-128"/>
              <a:ea typeface="Meiryo UI" panose="020B0604030504040204" pitchFamily="50" charset="-128"/>
            </a:endParaRPr>
          </a:p>
        </p:txBody>
      </p:sp>
      <p:sp>
        <p:nvSpPr>
          <p:cNvPr id="195" name="Google Shape;195;p22"/>
          <p:cNvSpPr/>
          <p:nvPr/>
        </p:nvSpPr>
        <p:spPr>
          <a:xfrm>
            <a:off x="6252818" y="3163727"/>
            <a:ext cx="5197686" cy="1237730"/>
          </a:xfrm>
          <a:prstGeom prst="rect">
            <a:avLst/>
          </a:prstGeom>
          <a:gradFill>
            <a:gsLst>
              <a:gs pos="0">
                <a:srgbClr val="7F7F7F"/>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sp>
        <p:nvSpPr>
          <p:cNvPr id="196" name="Google Shape;196;p22"/>
          <p:cNvSpPr/>
          <p:nvPr/>
        </p:nvSpPr>
        <p:spPr>
          <a:xfrm>
            <a:off x="3524442" y="5351794"/>
            <a:ext cx="1151320" cy="1052417"/>
          </a:xfrm>
          <a:prstGeom prst="rect">
            <a:avLst/>
          </a:prstGeom>
          <a:gradFill>
            <a:gsLst>
              <a:gs pos="0">
                <a:srgbClr val="FFC000"/>
              </a:gs>
              <a:gs pos="100000">
                <a:srgbClr val="833C0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50" b="1" dirty="0" err="1">
                <a:solidFill>
                  <a:schemeClr val="lt1"/>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197" name="Google Shape;197;p22"/>
          <p:cNvSpPr/>
          <p:nvPr/>
        </p:nvSpPr>
        <p:spPr>
          <a:xfrm>
            <a:off x="4768173" y="5351794"/>
            <a:ext cx="1151320" cy="1052417"/>
          </a:xfrm>
          <a:prstGeom prst="rect">
            <a:avLst/>
          </a:prstGeom>
          <a:gradFill>
            <a:gsLst>
              <a:gs pos="0">
                <a:srgbClr val="FFC000"/>
              </a:gs>
              <a:gs pos="100000">
                <a:srgbClr val="833C0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50" b="1" dirty="0" smtClean="0">
                <a:solidFill>
                  <a:schemeClr val="lt1"/>
                </a:solidFill>
                <a:latin typeface="Meiryo UI" panose="020B0604030504040204" pitchFamily="50" charset="-128"/>
                <a:ea typeface="Meiryo UI" panose="020B0604030504040204" pitchFamily="50" charset="-128"/>
              </a:rPr>
              <a:t>インデックスライター</a:t>
            </a:r>
            <a:endParaRPr sz="1650" b="1" dirty="0">
              <a:solidFill>
                <a:schemeClr val="lt1"/>
              </a:solidFill>
              <a:latin typeface="Meiryo UI" panose="020B0604030504040204" pitchFamily="50" charset="-128"/>
              <a:ea typeface="Meiryo UI" panose="020B0604030504040204" pitchFamily="50" charset="-128"/>
            </a:endParaRPr>
          </a:p>
        </p:txBody>
      </p:sp>
      <p:sp>
        <p:nvSpPr>
          <p:cNvPr id="198" name="Google Shape;198;p22"/>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Qsirchアーキテクチャ</a:t>
            </a:r>
            <a:endParaRPr dirty="0">
              <a:sym typeface="Arial"/>
            </a:endParaRPr>
          </a:p>
        </p:txBody>
      </p:sp>
      <p:pic>
        <p:nvPicPr>
          <p:cNvPr id="199" name="Google Shape;199;p22"/>
          <p:cNvPicPr preferRelativeResize="0"/>
          <p:nvPr/>
        </p:nvPicPr>
        <p:blipFill rotWithShape="1">
          <a:blip r:embed="rId3">
            <a:alphaModFix/>
          </a:blip>
          <a:srcRect/>
          <a:stretch/>
        </p:blipFill>
        <p:spPr>
          <a:xfrm>
            <a:off x="3458785" y="1166234"/>
            <a:ext cx="1261216" cy="1261216"/>
          </a:xfrm>
          <a:prstGeom prst="rect">
            <a:avLst/>
          </a:prstGeom>
          <a:noFill/>
          <a:ln>
            <a:noFill/>
          </a:ln>
        </p:spPr>
      </p:pic>
      <p:pic>
        <p:nvPicPr>
          <p:cNvPr id="200" name="Google Shape;200;p22"/>
          <p:cNvPicPr preferRelativeResize="0"/>
          <p:nvPr/>
        </p:nvPicPr>
        <p:blipFill rotWithShape="1">
          <a:blip r:embed="rId4">
            <a:alphaModFix/>
          </a:blip>
          <a:srcRect/>
          <a:stretch/>
        </p:blipFill>
        <p:spPr>
          <a:xfrm>
            <a:off x="7438536" y="1947193"/>
            <a:ext cx="1553056" cy="388264"/>
          </a:xfrm>
          <a:prstGeom prst="rect">
            <a:avLst/>
          </a:prstGeom>
          <a:noFill/>
          <a:ln>
            <a:noFill/>
          </a:ln>
        </p:spPr>
      </p:pic>
      <p:pic>
        <p:nvPicPr>
          <p:cNvPr id="201" name="Google Shape;201;p22"/>
          <p:cNvPicPr preferRelativeResize="0"/>
          <p:nvPr/>
        </p:nvPicPr>
        <p:blipFill rotWithShape="1">
          <a:blip r:embed="rId5">
            <a:alphaModFix/>
          </a:blip>
          <a:srcRect/>
          <a:stretch/>
        </p:blipFill>
        <p:spPr>
          <a:xfrm>
            <a:off x="4900975" y="1757233"/>
            <a:ext cx="2378939" cy="608566"/>
          </a:xfrm>
          <a:prstGeom prst="rect">
            <a:avLst/>
          </a:prstGeom>
          <a:noFill/>
          <a:ln>
            <a:noFill/>
          </a:ln>
        </p:spPr>
      </p:pic>
      <p:sp>
        <p:nvSpPr>
          <p:cNvPr id="202" name="Google Shape;202;p22"/>
          <p:cNvSpPr/>
          <p:nvPr/>
        </p:nvSpPr>
        <p:spPr>
          <a:xfrm>
            <a:off x="740519" y="5351794"/>
            <a:ext cx="1151320" cy="1052417"/>
          </a:xfrm>
          <a:prstGeom prst="rect">
            <a:avLst/>
          </a:prstGeom>
          <a:gradFill>
            <a:gsLst>
              <a:gs pos="0">
                <a:srgbClr val="0070C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13"/>
              <a:buFont typeface="Arial"/>
              <a:buNone/>
            </a:pPr>
            <a:r>
              <a:rPr lang="en-US" sz="1650" b="1" dirty="0" err="1" smtClean="0">
                <a:solidFill>
                  <a:schemeClr val="lt1"/>
                </a:solidFill>
                <a:latin typeface="Meiryo UI" panose="020B0604030504040204" pitchFamily="50" charset="-128"/>
                <a:ea typeface="Meiryo UI" panose="020B0604030504040204" pitchFamily="50" charset="-128"/>
              </a:rPr>
              <a:t>ファイル</a:t>
            </a:r>
            <a:r>
              <a:rPr lang="en-US" sz="1650" b="1" dirty="0" smtClean="0">
                <a:solidFill>
                  <a:schemeClr val="lt1"/>
                </a:solidFill>
                <a:latin typeface="Meiryo UI" panose="020B0604030504040204" pitchFamily="50" charset="-128"/>
                <a:ea typeface="Meiryo UI" panose="020B0604030504040204" pitchFamily="50" charset="-128"/>
              </a:rPr>
              <a:t/>
            </a:r>
            <a:br>
              <a:rPr lang="en-US" sz="1650" b="1" dirty="0" smtClean="0">
                <a:solidFill>
                  <a:schemeClr val="lt1"/>
                </a:solidFill>
                <a:latin typeface="Meiryo UI" panose="020B0604030504040204" pitchFamily="50" charset="-128"/>
                <a:ea typeface="Meiryo UI" panose="020B0604030504040204" pitchFamily="50" charset="-128"/>
              </a:rPr>
            </a:br>
            <a:r>
              <a:rPr lang="en-US" sz="1650" b="1" dirty="0" err="1" smtClean="0">
                <a:solidFill>
                  <a:schemeClr val="lt1"/>
                </a:solidFill>
                <a:latin typeface="Meiryo UI" panose="020B0604030504040204" pitchFamily="50" charset="-128"/>
                <a:ea typeface="Meiryo UI" panose="020B0604030504040204" pitchFamily="50" charset="-128"/>
              </a:rPr>
              <a:t>ウォッチャ</a:t>
            </a:r>
            <a:r>
              <a:rPr lang="en-US" sz="1650" b="1" dirty="0" smtClean="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203" name="Google Shape;203;p22"/>
          <p:cNvSpPr/>
          <p:nvPr/>
        </p:nvSpPr>
        <p:spPr>
          <a:xfrm>
            <a:off x="1977450" y="5351794"/>
            <a:ext cx="1151320" cy="1052417"/>
          </a:xfrm>
          <a:prstGeom prst="rect">
            <a:avLst/>
          </a:prstGeom>
          <a:gradFill>
            <a:gsLst>
              <a:gs pos="0">
                <a:srgbClr val="0070C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13"/>
              <a:buFont typeface="Arial"/>
              <a:buNone/>
            </a:pPr>
            <a:r>
              <a:rPr lang="en-US" sz="1650" b="1" dirty="0" err="1">
                <a:solidFill>
                  <a:schemeClr val="lt1"/>
                </a:solidFill>
                <a:latin typeface="Meiryo UI" panose="020B0604030504040204" pitchFamily="50" charset="-128"/>
                <a:ea typeface="Meiryo UI" panose="020B0604030504040204" pitchFamily="50" charset="-128"/>
              </a:rPr>
              <a:t>コンテンツエクストラクタ</a:t>
            </a:r>
            <a:endParaRPr dirty="0">
              <a:latin typeface="Meiryo UI" panose="020B0604030504040204" pitchFamily="50" charset="-128"/>
              <a:ea typeface="Meiryo UI" panose="020B0604030504040204" pitchFamily="50" charset="-128"/>
            </a:endParaRPr>
          </a:p>
        </p:txBody>
      </p:sp>
      <p:sp>
        <p:nvSpPr>
          <p:cNvPr id="204" name="Google Shape;204;p22"/>
          <p:cNvSpPr/>
          <p:nvPr/>
        </p:nvSpPr>
        <p:spPr>
          <a:xfrm>
            <a:off x="1399646" y="3320605"/>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205" name="Google Shape;205;p22"/>
          <p:cNvPicPr preferRelativeResize="0"/>
          <p:nvPr/>
        </p:nvPicPr>
        <p:blipFill rotWithShape="1">
          <a:blip r:embed="rId6">
            <a:alphaModFix/>
          </a:blip>
          <a:srcRect/>
          <a:stretch/>
        </p:blipFill>
        <p:spPr>
          <a:xfrm>
            <a:off x="1608412" y="3498080"/>
            <a:ext cx="679874" cy="698083"/>
          </a:xfrm>
          <a:prstGeom prst="rect">
            <a:avLst/>
          </a:prstGeom>
          <a:noFill/>
          <a:ln>
            <a:noFill/>
          </a:ln>
        </p:spPr>
      </p:pic>
      <p:sp>
        <p:nvSpPr>
          <p:cNvPr id="206" name="Google Shape;206;p22"/>
          <p:cNvSpPr/>
          <p:nvPr/>
        </p:nvSpPr>
        <p:spPr>
          <a:xfrm>
            <a:off x="4182590" y="3320605"/>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207" name="Google Shape;207;p22"/>
          <p:cNvPicPr preferRelativeResize="0"/>
          <p:nvPr/>
        </p:nvPicPr>
        <p:blipFill rotWithShape="1">
          <a:blip r:embed="rId7">
            <a:alphaModFix/>
          </a:blip>
          <a:srcRect/>
          <a:stretch/>
        </p:blipFill>
        <p:spPr>
          <a:xfrm>
            <a:off x="4360778" y="3509159"/>
            <a:ext cx="718446" cy="675925"/>
          </a:xfrm>
          <a:prstGeom prst="rect">
            <a:avLst/>
          </a:prstGeom>
          <a:noFill/>
          <a:ln>
            <a:noFill/>
          </a:ln>
        </p:spPr>
      </p:pic>
      <p:sp>
        <p:nvSpPr>
          <p:cNvPr id="208" name="Google Shape;208;p22"/>
          <p:cNvSpPr/>
          <p:nvPr/>
        </p:nvSpPr>
        <p:spPr>
          <a:xfrm>
            <a:off x="740519" y="2574869"/>
            <a:ext cx="5197686" cy="638674"/>
          </a:xfrm>
          <a:prstGeom prst="rect">
            <a:avLst/>
          </a:prstGeom>
          <a:gradFill>
            <a:gsLst>
              <a:gs pos="0">
                <a:srgbClr val="3F3F3F"/>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インデックスエンジン</a:t>
            </a:r>
            <a:endParaRPr dirty="0">
              <a:latin typeface="Meiryo UI" panose="020B0604030504040204" pitchFamily="50" charset="-128"/>
              <a:ea typeface="Meiryo UI" panose="020B0604030504040204" pitchFamily="50" charset="-128"/>
            </a:endParaRPr>
          </a:p>
        </p:txBody>
      </p:sp>
      <p:sp>
        <p:nvSpPr>
          <p:cNvPr id="209" name="Google Shape;209;p22"/>
          <p:cNvSpPr/>
          <p:nvPr/>
        </p:nvSpPr>
        <p:spPr>
          <a:xfrm>
            <a:off x="6252818" y="2574869"/>
            <a:ext cx="5197686" cy="638674"/>
          </a:xfrm>
          <a:prstGeom prst="rect">
            <a:avLst/>
          </a:prstGeom>
          <a:gradFill>
            <a:gsLst>
              <a:gs pos="0">
                <a:srgbClr val="3F3F3F"/>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検索操作</a:t>
            </a:r>
            <a:endParaRPr dirty="0">
              <a:latin typeface="Meiryo UI" panose="020B0604030504040204" pitchFamily="50" charset="-128"/>
              <a:ea typeface="Meiryo UI" panose="020B0604030504040204" pitchFamily="50" charset="-128"/>
            </a:endParaRPr>
          </a:p>
        </p:txBody>
      </p:sp>
      <p:sp>
        <p:nvSpPr>
          <p:cNvPr id="210" name="Google Shape;210;p22"/>
          <p:cNvSpPr/>
          <p:nvPr/>
        </p:nvSpPr>
        <p:spPr>
          <a:xfrm>
            <a:off x="8509370" y="5701454"/>
            <a:ext cx="524493" cy="439743"/>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1" name="Google Shape;211;p22"/>
          <p:cNvSpPr/>
          <p:nvPr/>
        </p:nvSpPr>
        <p:spPr>
          <a:xfrm>
            <a:off x="6263204" y="3791777"/>
            <a:ext cx="2391117" cy="2133431"/>
          </a:xfrm>
          <a:prstGeom prst="roundRect">
            <a:avLst>
              <a:gd name="adj" fmla="val 6466"/>
            </a:avLst>
          </a:prstGeom>
          <a:gradFill>
            <a:gsLst>
              <a:gs pos="0">
                <a:srgbClr val="92D050"/>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err="1">
                <a:solidFill>
                  <a:schemeClr val="dk1"/>
                </a:solidFill>
                <a:latin typeface="Meiryo UI" panose="020B0604030504040204" pitchFamily="50" charset="-128"/>
                <a:ea typeface="Meiryo UI" panose="020B0604030504040204" pitchFamily="50" charset="-128"/>
              </a:rPr>
              <a:t>クエリパーサ</a:t>
            </a:r>
            <a:r>
              <a:rPr lang="en-US" sz="2200" b="1" dirty="0">
                <a:solidFill>
                  <a:schemeClr val="dk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212" name="Google Shape;212;p22"/>
          <p:cNvSpPr/>
          <p:nvPr/>
        </p:nvSpPr>
        <p:spPr>
          <a:xfrm>
            <a:off x="9046148" y="3791777"/>
            <a:ext cx="2391117" cy="2133431"/>
          </a:xfrm>
          <a:prstGeom prst="roundRect">
            <a:avLst>
              <a:gd name="adj" fmla="val 6466"/>
            </a:avLst>
          </a:prstGeom>
          <a:gradFill>
            <a:gsLst>
              <a:gs pos="0">
                <a:srgbClr val="7030A0"/>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550"/>
              <a:buFont typeface="Arial"/>
              <a:buNone/>
            </a:pPr>
            <a:r>
              <a:rPr lang="en-US" sz="2200" b="1" dirty="0" err="1">
                <a:solidFill>
                  <a:schemeClr val="dk1"/>
                </a:solidFill>
                <a:latin typeface="Meiryo UI" panose="020B0604030504040204" pitchFamily="50" charset="-128"/>
                <a:ea typeface="Meiryo UI" panose="020B0604030504040204" pitchFamily="50" charset="-128"/>
              </a:rPr>
              <a:t>検索モジュール</a:t>
            </a:r>
            <a:endParaRPr dirty="0">
              <a:latin typeface="Meiryo UI" panose="020B0604030504040204" pitchFamily="50" charset="-128"/>
              <a:ea typeface="Meiryo UI" panose="020B0604030504040204" pitchFamily="50" charset="-128"/>
            </a:endParaRPr>
          </a:p>
        </p:txBody>
      </p:sp>
      <p:sp>
        <p:nvSpPr>
          <p:cNvPr id="213" name="Google Shape;213;p22"/>
          <p:cNvSpPr/>
          <p:nvPr/>
        </p:nvSpPr>
        <p:spPr>
          <a:xfrm>
            <a:off x="9046148" y="5351794"/>
            <a:ext cx="1151320" cy="1052417"/>
          </a:xfrm>
          <a:prstGeom prst="rect">
            <a:avLst/>
          </a:prstGeom>
          <a:gradFill>
            <a:gsLst>
              <a:gs pos="0">
                <a:srgbClr val="7030A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50" b="1" dirty="0">
                <a:solidFill>
                  <a:schemeClr val="lt1"/>
                </a:solidFill>
                <a:latin typeface="Meiryo UI" panose="020B0604030504040204" pitchFamily="50" charset="-128"/>
                <a:ea typeface="Meiryo UI" panose="020B0604030504040204" pitchFamily="50" charset="-128"/>
              </a:rPr>
              <a:t>ブーリアン</a:t>
            </a:r>
            <a:r>
              <a:rPr lang="en-US" sz="1650" b="1" dirty="0" err="1" smtClean="0">
                <a:solidFill>
                  <a:schemeClr val="lt1"/>
                </a:solidFill>
                <a:latin typeface="Meiryo UI" panose="020B0604030504040204" pitchFamily="50" charset="-128"/>
                <a:ea typeface="Meiryo UI" panose="020B0604030504040204" pitchFamily="50" charset="-128"/>
              </a:rPr>
              <a:t>検索</a:t>
            </a:r>
            <a:endParaRPr dirty="0">
              <a:latin typeface="Meiryo UI" panose="020B0604030504040204" pitchFamily="50" charset="-128"/>
              <a:ea typeface="Meiryo UI" panose="020B0604030504040204" pitchFamily="50" charset="-128"/>
            </a:endParaRPr>
          </a:p>
        </p:txBody>
      </p:sp>
      <p:sp>
        <p:nvSpPr>
          <p:cNvPr id="214" name="Google Shape;214;p22"/>
          <p:cNvSpPr/>
          <p:nvPr/>
        </p:nvSpPr>
        <p:spPr>
          <a:xfrm>
            <a:off x="10289879" y="5351794"/>
            <a:ext cx="1151320" cy="1052417"/>
          </a:xfrm>
          <a:prstGeom prst="rect">
            <a:avLst/>
          </a:prstGeom>
          <a:gradFill>
            <a:gsLst>
              <a:gs pos="0">
                <a:srgbClr val="7030A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dirty="0" err="1">
                <a:solidFill>
                  <a:schemeClr val="lt1"/>
                </a:solidFill>
                <a:latin typeface="Meiryo UI" panose="020B0604030504040204" pitchFamily="50" charset="-128"/>
                <a:ea typeface="Meiryo UI" panose="020B0604030504040204" pitchFamily="50" charset="-128"/>
              </a:rPr>
              <a:t>関連性</a:t>
            </a:r>
            <a:endParaRPr sz="15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500" b="1" dirty="0">
                <a:solidFill>
                  <a:schemeClr val="lt1"/>
                </a:solidFill>
                <a:latin typeface="Meiryo UI" panose="020B0604030504040204" pitchFamily="50" charset="-128"/>
                <a:ea typeface="Meiryo UI" panose="020B0604030504040204" pitchFamily="50" charset="-128"/>
              </a:rPr>
              <a:t>(</a:t>
            </a:r>
            <a:r>
              <a:rPr lang="en-US" sz="1500" b="1" dirty="0" smtClean="0">
                <a:solidFill>
                  <a:schemeClr val="lt1"/>
                </a:solidFill>
                <a:latin typeface="Meiryo UI" panose="020B0604030504040204" pitchFamily="50" charset="-128"/>
                <a:ea typeface="Meiryo UI" panose="020B0604030504040204" pitchFamily="50" charset="-128"/>
              </a:rPr>
              <a:t>TF-IDF)</a:t>
            </a:r>
            <a:endParaRPr sz="1500" b="1" dirty="0">
              <a:solidFill>
                <a:schemeClr val="lt1"/>
              </a:solidFill>
              <a:latin typeface="Meiryo UI" panose="020B0604030504040204" pitchFamily="50" charset="-128"/>
              <a:ea typeface="Meiryo UI" panose="020B0604030504040204" pitchFamily="50" charset="-128"/>
            </a:endParaRPr>
          </a:p>
        </p:txBody>
      </p:sp>
      <p:sp>
        <p:nvSpPr>
          <p:cNvPr id="215" name="Google Shape;215;p22"/>
          <p:cNvSpPr/>
          <p:nvPr/>
        </p:nvSpPr>
        <p:spPr>
          <a:xfrm>
            <a:off x="6262225" y="5351794"/>
            <a:ext cx="1151320" cy="1052417"/>
          </a:xfrm>
          <a:prstGeom prst="rect">
            <a:avLst/>
          </a:prstGeom>
          <a:gradFill>
            <a:gsLst>
              <a:gs pos="0">
                <a:srgbClr val="92D050"/>
              </a:gs>
              <a:gs pos="100000">
                <a:srgbClr val="385623"/>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13"/>
              <a:buFont typeface="Arial"/>
              <a:buNone/>
            </a:pPr>
            <a:r>
              <a:rPr lang="en-US" sz="1650" b="1" dirty="0" err="1">
                <a:solidFill>
                  <a:schemeClr val="lt1"/>
                </a:solidFill>
                <a:latin typeface="Meiryo UI" panose="020B0604030504040204" pitchFamily="50" charset="-128"/>
                <a:ea typeface="Meiryo UI" panose="020B0604030504040204" pitchFamily="50" charset="-128"/>
              </a:rPr>
              <a:t>パーサ</a:t>
            </a:r>
            <a:r>
              <a:rPr lang="en-US" sz="1650"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216" name="Google Shape;216;p22"/>
          <p:cNvSpPr/>
          <p:nvPr/>
        </p:nvSpPr>
        <p:spPr>
          <a:xfrm>
            <a:off x="7499156" y="5351794"/>
            <a:ext cx="1151320" cy="1052417"/>
          </a:xfrm>
          <a:prstGeom prst="rect">
            <a:avLst/>
          </a:prstGeom>
          <a:gradFill>
            <a:gsLst>
              <a:gs pos="0">
                <a:srgbClr val="92D050"/>
              </a:gs>
              <a:gs pos="100000">
                <a:srgbClr val="38562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50" b="1" dirty="0" err="1">
                <a:solidFill>
                  <a:schemeClr val="lt1"/>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217" name="Google Shape;217;p22"/>
          <p:cNvSpPr/>
          <p:nvPr/>
        </p:nvSpPr>
        <p:spPr>
          <a:xfrm>
            <a:off x="6921352" y="3320605"/>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18" name="Google Shape;218;p22"/>
          <p:cNvSpPr/>
          <p:nvPr/>
        </p:nvSpPr>
        <p:spPr>
          <a:xfrm>
            <a:off x="9704296" y="3320605"/>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219" name="Google Shape;219;p22"/>
          <p:cNvPicPr preferRelativeResize="0"/>
          <p:nvPr/>
        </p:nvPicPr>
        <p:blipFill rotWithShape="1">
          <a:blip r:embed="rId8">
            <a:alphaModFix/>
          </a:blip>
          <a:srcRect/>
          <a:stretch/>
        </p:blipFill>
        <p:spPr>
          <a:xfrm>
            <a:off x="7138736" y="3477639"/>
            <a:ext cx="768107" cy="738964"/>
          </a:xfrm>
          <a:prstGeom prst="rect">
            <a:avLst/>
          </a:prstGeom>
          <a:noFill/>
          <a:ln>
            <a:noFill/>
          </a:ln>
        </p:spPr>
      </p:pic>
      <p:pic>
        <p:nvPicPr>
          <p:cNvPr id="220" name="Google Shape;220;p22"/>
          <p:cNvPicPr preferRelativeResize="0"/>
          <p:nvPr/>
        </p:nvPicPr>
        <p:blipFill rotWithShape="1">
          <a:blip r:embed="rId9">
            <a:alphaModFix/>
          </a:blip>
          <a:srcRect/>
          <a:stretch/>
        </p:blipFill>
        <p:spPr>
          <a:xfrm>
            <a:off x="9931516" y="3521086"/>
            <a:ext cx="652071" cy="652071"/>
          </a:xfrm>
          <a:prstGeom prst="rect">
            <a:avLst/>
          </a:prstGeom>
          <a:noFill/>
          <a:ln>
            <a:noFill/>
          </a:ln>
        </p:spPr>
      </p:pic>
    </p:spTree>
    <p:extLst>
      <p:ext uri="{BB962C8B-B14F-4D97-AF65-F5344CB8AC3E}">
        <p14:creationId xmlns:p14="http://schemas.microsoft.com/office/powerpoint/2010/main" val="399853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3"/>
          <p:cNvPicPr preferRelativeResize="0"/>
          <p:nvPr/>
        </p:nvPicPr>
        <p:blipFill rotWithShape="1">
          <a:blip r:embed="rId3">
            <a:alphaModFix/>
          </a:blip>
          <a:srcRect/>
          <a:stretch/>
        </p:blipFill>
        <p:spPr>
          <a:xfrm>
            <a:off x="581525" y="8064062"/>
            <a:ext cx="5743509" cy="3830933"/>
          </a:xfrm>
          <a:prstGeom prst="rect">
            <a:avLst/>
          </a:prstGeom>
          <a:noFill/>
          <a:ln>
            <a:noFill/>
          </a:ln>
        </p:spPr>
      </p:pic>
      <p:sp>
        <p:nvSpPr>
          <p:cNvPr id="226" name="Google Shape;226;p23"/>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インデックス作成</a:t>
            </a:r>
            <a:endParaRPr dirty="0">
              <a:sym typeface="Arial"/>
            </a:endParaRPr>
          </a:p>
        </p:txBody>
      </p:sp>
      <p:sp>
        <p:nvSpPr>
          <p:cNvPr id="227" name="Google Shape;227;p23"/>
          <p:cNvSpPr/>
          <p:nvPr/>
        </p:nvSpPr>
        <p:spPr>
          <a:xfrm>
            <a:off x="-1" y="1858140"/>
            <a:ext cx="3898233" cy="682889"/>
          </a:xfrm>
          <a:prstGeom prst="homePlate">
            <a:avLst>
              <a:gd name="adj" fmla="val 50000"/>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err="1">
                <a:solidFill>
                  <a:schemeClr val="lt1"/>
                </a:solidFill>
                <a:latin typeface="Meiryo UI" panose="020B0604030504040204" pitchFamily="50" charset="-128"/>
                <a:ea typeface="Meiryo UI" panose="020B0604030504040204" pitchFamily="50" charset="-128"/>
              </a:rPr>
              <a:t>転置インデックス</a:t>
            </a:r>
            <a:endParaRPr dirty="0">
              <a:latin typeface="Meiryo UI" panose="020B0604030504040204" pitchFamily="50" charset="-128"/>
              <a:ea typeface="Meiryo UI" panose="020B0604030504040204" pitchFamily="50" charset="-128"/>
            </a:endParaRPr>
          </a:p>
        </p:txBody>
      </p:sp>
      <p:pic>
        <p:nvPicPr>
          <p:cNvPr id="228" name="Google Shape;228;p23"/>
          <p:cNvPicPr preferRelativeResize="0"/>
          <p:nvPr/>
        </p:nvPicPr>
        <p:blipFill rotWithShape="1">
          <a:blip r:embed="rId4">
            <a:alphaModFix/>
          </a:blip>
          <a:srcRect/>
          <a:stretch/>
        </p:blipFill>
        <p:spPr>
          <a:xfrm>
            <a:off x="4822757" y="2313948"/>
            <a:ext cx="6277043" cy="4121374"/>
          </a:xfrm>
          <a:prstGeom prst="roundRect">
            <a:avLst>
              <a:gd name="adj" fmla="val 2628"/>
            </a:avLst>
          </a:prstGeom>
          <a:noFill/>
          <a:ln w="25400" cap="flat" cmpd="sng">
            <a:solidFill>
              <a:srgbClr val="FFC000"/>
            </a:solidFill>
            <a:prstDash val="solid"/>
            <a:round/>
            <a:headEnd type="none" w="sm" len="sm"/>
            <a:tailEnd type="none" w="sm" len="sm"/>
          </a:ln>
        </p:spPr>
      </p:pic>
      <p:sp>
        <p:nvSpPr>
          <p:cNvPr id="229" name="Google Shape;229;p23"/>
          <p:cNvSpPr/>
          <p:nvPr/>
        </p:nvSpPr>
        <p:spPr>
          <a:xfrm rot="-5400000">
            <a:off x="2629513" y="3701268"/>
            <a:ext cx="3836048" cy="1061406"/>
          </a:xfrm>
          <a:prstGeom prst="triangle">
            <a:avLst>
              <a:gd name="adj" fmla="val 49581"/>
            </a:avLst>
          </a:prstGeom>
          <a:gradFill>
            <a:gsLst>
              <a:gs pos="0">
                <a:srgbClr val="FFC000"/>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230" name="Google Shape;230;p23"/>
          <p:cNvPicPr preferRelativeResize="0"/>
          <p:nvPr/>
        </p:nvPicPr>
        <p:blipFill rotWithShape="1">
          <a:blip r:embed="rId5">
            <a:alphaModFix/>
          </a:blip>
          <a:srcRect/>
          <a:stretch/>
        </p:blipFill>
        <p:spPr>
          <a:xfrm>
            <a:off x="1459831" y="2793133"/>
            <a:ext cx="2741295" cy="2878360"/>
          </a:xfrm>
          <a:prstGeom prst="rect">
            <a:avLst/>
          </a:prstGeom>
          <a:noFill/>
          <a:ln>
            <a:noFill/>
          </a:ln>
        </p:spPr>
      </p:pic>
    </p:spTree>
    <p:extLst>
      <p:ext uri="{BB962C8B-B14F-4D97-AF65-F5344CB8AC3E}">
        <p14:creationId xmlns:p14="http://schemas.microsoft.com/office/powerpoint/2010/main" val="2144116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4"/>
          <p:cNvSpPr/>
          <p:nvPr/>
        </p:nvSpPr>
        <p:spPr>
          <a:xfrm>
            <a:off x="4460231" y="1852998"/>
            <a:ext cx="6917982" cy="1009152"/>
          </a:xfrm>
          <a:prstGeom prst="rect">
            <a:avLst/>
          </a:prstGeom>
          <a:gradFill>
            <a:gsLst>
              <a:gs pos="0">
                <a:srgbClr val="9CC2E5"/>
              </a:gs>
              <a:gs pos="100000">
                <a:srgbClr val="FFFFFF">
                  <a:alpha val="0"/>
                </a:srgbClr>
              </a:gs>
            </a:gsLst>
            <a:lin ang="0" scaled="0"/>
          </a:gradFill>
          <a:ln>
            <a:noFill/>
          </a:ln>
        </p:spPr>
        <p:txBody>
          <a:bodyPr spcFirstLastPara="1" wrap="square" lIns="91425" tIns="45700" rIns="91425" bIns="45700" anchor="ctr" anchorCtr="0">
            <a:noAutofit/>
          </a:bodyPr>
          <a:lstStyle/>
          <a:p>
            <a:pPr marL="176213" marR="0" lvl="0" indent="0" algn="l" rtl="0">
              <a:spcBef>
                <a:spcPts val="0"/>
              </a:spcBef>
              <a:spcAft>
                <a:spcPts val="0"/>
              </a:spcAft>
              <a:buNone/>
            </a:pPr>
            <a:r>
              <a:rPr lang="en-US" sz="2000" dirty="0" err="1">
                <a:solidFill>
                  <a:schemeClr val="dk1"/>
                </a:solidFill>
                <a:latin typeface="Meiryo UI" panose="020B0604030504040204" pitchFamily="50" charset="-128"/>
                <a:ea typeface="Meiryo UI" panose="020B0604030504040204" pitchFamily="50" charset="-128"/>
              </a:rPr>
              <a:t>PCでファイルを検索します</a:t>
            </a:r>
            <a:r>
              <a:rPr lang="en-US" sz="2000" dirty="0">
                <a:solidFill>
                  <a:schemeClr val="dk1"/>
                </a:solidFill>
                <a:latin typeface="Meiryo UI" panose="020B0604030504040204" pitchFamily="50" charset="-128"/>
                <a:ea typeface="Meiryo UI" panose="020B0604030504040204" pitchFamily="50" charset="-128"/>
              </a:rPr>
              <a:t>。</a:t>
            </a: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237" name="Google Shape;237;p24"/>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インデックスエンジン</a:t>
            </a:r>
            <a:endParaRPr dirty="0">
              <a:sym typeface="Arial"/>
            </a:endParaRPr>
          </a:p>
        </p:txBody>
      </p:sp>
      <p:sp>
        <p:nvSpPr>
          <p:cNvPr id="238" name="Google Shape;238;p24"/>
          <p:cNvSpPr/>
          <p:nvPr/>
        </p:nvSpPr>
        <p:spPr>
          <a:xfrm>
            <a:off x="1466325" y="1852997"/>
            <a:ext cx="1842586" cy="2091785"/>
          </a:xfrm>
          <a:prstGeom prst="roundRect">
            <a:avLst>
              <a:gd name="adj" fmla="val 0"/>
            </a:avLst>
          </a:prstGeom>
          <a:solidFill>
            <a:schemeClr val="dk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200" b="1" dirty="0" err="1" smtClean="0">
                <a:solidFill>
                  <a:schemeClr val="lt1"/>
                </a:solidFill>
                <a:latin typeface="Meiryo UI" panose="020B0604030504040204" pitchFamily="50" charset="-128"/>
                <a:ea typeface="Meiryo UI" panose="020B0604030504040204" pitchFamily="50" charset="-128"/>
              </a:rPr>
              <a:t>データ</a:t>
            </a:r>
            <a:r>
              <a:rPr lang="en-US" sz="2200" b="1" dirty="0" smtClean="0">
                <a:solidFill>
                  <a:schemeClr val="lt1"/>
                </a:solidFill>
                <a:latin typeface="Meiryo UI" panose="020B0604030504040204" pitchFamily="50" charset="-128"/>
                <a:ea typeface="Meiryo UI" panose="020B0604030504040204" pitchFamily="50" charset="-128"/>
              </a:rPr>
              <a:t/>
            </a:r>
            <a:br>
              <a:rPr lang="en-US" sz="2200" b="1" dirty="0" smtClean="0">
                <a:solidFill>
                  <a:schemeClr val="lt1"/>
                </a:solidFill>
                <a:latin typeface="Meiryo UI" panose="020B0604030504040204" pitchFamily="50" charset="-128"/>
                <a:ea typeface="Meiryo UI" panose="020B0604030504040204" pitchFamily="50" charset="-128"/>
              </a:rPr>
            </a:br>
            <a:r>
              <a:rPr lang="ja-JP" altLang="en-US" sz="2200" b="1" dirty="0" smtClean="0">
                <a:solidFill>
                  <a:schemeClr val="lt1"/>
                </a:solidFill>
                <a:latin typeface="Meiryo UI" panose="020B0604030504040204" pitchFamily="50" charset="-128"/>
                <a:ea typeface="Meiryo UI" panose="020B0604030504040204" pitchFamily="50" charset="-128"/>
              </a:rPr>
              <a:t>コレクション</a:t>
            </a:r>
            <a:endParaRPr dirty="0">
              <a:latin typeface="Meiryo UI" panose="020B0604030504040204" pitchFamily="50" charset="-128"/>
              <a:ea typeface="Meiryo UI" panose="020B0604030504040204" pitchFamily="50" charset="-128"/>
            </a:endParaRPr>
          </a:p>
        </p:txBody>
      </p:sp>
      <p:sp>
        <p:nvSpPr>
          <p:cNvPr id="239" name="Google Shape;239;p24"/>
          <p:cNvSpPr/>
          <p:nvPr/>
        </p:nvSpPr>
        <p:spPr>
          <a:xfrm>
            <a:off x="3308911" y="1852998"/>
            <a:ext cx="1151320" cy="1009152"/>
          </a:xfrm>
          <a:prstGeom prst="rect">
            <a:avLst/>
          </a:prstGeom>
          <a:gradFill>
            <a:gsLst>
              <a:gs pos="0">
                <a:srgbClr val="0070C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00"/>
              <a:buFont typeface="Arial"/>
              <a:buNone/>
            </a:pPr>
            <a:r>
              <a:rPr lang="en-US" sz="1600" b="1" dirty="0" err="1" smtClean="0">
                <a:solidFill>
                  <a:schemeClr val="lt1"/>
                </a:solidFill>
                <a:latin typeface="Meiryo UI" panose="020B0604030504040204" pitchFamily="50" charset="-128"/>
                <a:ea typeface="Meiryo UI" panose="020B0604030504040204" pitchFamily="50" charset="-128"/>
              </a:rPr>
              <a:t>ファイル</a:t>
            </a:r>
            <a:r>
              <a:rPr lang="en-US" sz="1600" b="1" dirty="0" smtClean="0">
                <a:solidFill>
                  <a:schemeClr val="lt1"/>
                </a:solidFill>
                <a:latin typeface="Meiryo UI" panose="020B0604030504040204" pitchFamily="50" charset="-128"/>
                <a:ea typeface="Meiryo UI" panose="020B0604030504040204" pitchFamily="50" charset="-128"/>
              </a:rPr>
              <a:t/>
            </a:r>
            <a:br>
              <a:rPr lang="en-US" sz="1600" b="1" dirty="0" smtClean="0">
                <a:solidFill>
                  <a:schemeClr val="lt1"/>
                </a:solidFill>
                <a:latin typeface="Meiryo UI" panose="020B0604030504040204" pitchFamily="50" charset="-128"/>
                <a:ea typeface="Meiryo UI" panose="020B0604030504040204" pitchFamily="50" charset="-128"/>
              </a:rPr>
            </a:br>
            <a:r>
              <a:rPr lang="en-US" sz="1600" b="1" dirty="0" err="1" smtClean="0">
                <a:solidFill>
                  <a:schemeClr val="lt1"/>
                </a:solidFill>
                <a:latin typeface="Meiryo UI" panose="020B0604030504040204" pitchFamily="50" charset="-128"/>
                <a:ea typeface="Meiryo UI" panose="020B0604030504040204" pitchFamily="50" charset="-128"/>
              </a:rPr>
              <a:t>ウォッチャ</a:t>
            </a:r>
            <a:r>
              <a:rPr lang="en-US" sz="1600" b="1" dirty="0" smtClean="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240" name="Google Shape;240;p24"/>
          <p:cNvSpPr/>
          <p:nvPr/>
        </p:nvSpPr>
        <p:spPr>
          <a:xfrm>
            <a:off x="3308911" y="2935631"/>
            <a:ext cx="1151320" cy="1009152"/>
          </a:xfrm>
          <a:prstGeom prst="rect">
            <a:avLst/>
          </a:prstGeom>
          <a:gradFill>
            <a:gsLst>
              <a:gs pos="0">
                <a:srgbClr val="0070C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00"/>
              <a:buFont typeface="Arial"/>
              <a:buNone/>
            </a:pPr>
            <a:r>
              <a:rPr lang="en-US" sz="1600" b="1" dirty="0" err="1" smtClean="0">
                <a:solidFill>
                  <a:schemeClr val="lt1"/>
                </a:solidFill>
                <a:latin typeface="Meiryo UI" panose="020B0604030504040204" pitchFamily="50" charset="-128"/>
                <a:ea typeface="Meiryo UI" panose="020B0604030504040204" pitchFamily="50" charset="-128"/>
              </a:rPr>
              <a:t>コンテンツ</a:t>
            </a:r>
            <a:r>
              <a:rPr lang="en-US" sz="1600" b="1" dirty="0" smtClean="0">
                <a:solidFill>
                  <a:schemeClr val="lt1"/>
                </a:solidFill>
                <a:latin typeface="Meiryo UI" panose="020B0604030504040204" pitchFamily="50" charset="-128"/>
                <a:ea typeface="Meiryo UI" panose="020B0604030504040204" pitchFamily="50" charset="-128"/>
              </a:rPr>
              <a:t/>
            </a:r>
            <a:br>
              <a:rPr lang="en-US" sz="1600" b="1" dirty="0" smtClean="0">
                <a:solidFill>
                  <a:schemeClr val="lt1"/>
                </a:solidFill>
                <a:latin typeface="Meiryo UI" panose="020B0604030504040204" pitchFamily="50" charset="-128"/>
                <a:ea typeface="Meiryo UI" panose="020B0604030504040204" pitchFamily="50" charset="-128"/>
              </a:rPr>
            </a:br>
            <a:r>
              <a:rPr lang="en-US" sz="1600" b="1" dirty="0" err="1" smtClean="0">
                <a:solidFill>
                  <a:schemeClr val="lt1"/>
                </a:solidFill>
                <a:latin typeface="Meiryo UI" panose="020B0604030504040204" pitchFamily="50" charset="-128"/>
                <a:ea typeface="Meiryo UI" panose="020B0604030504040204" pitchFamily="50" charset="-128"/>
              </a:rPr>
              <a:t>エクストラクタ</a:t>
            </a:r>
            <a:endParaRPr dirty="0">
              <a:latin typeface="Meiryo UI" panose="020B0604030504040204" pitchFamily="50" charset="-128"/>
              <a:ea typeface="Meiryo UI" panose="020B0604030504040204" pitchFamily="50" charset="-128"/>
            </a:endParaRPr>
          </a:p>
        </p:txBody>
      </p:sp>
      <p:sp>
        <p:nvSpPr>
          <p:cNvPr id="241" name="Google Shape;241;p24"/>
          <p:cNvSpPr/>
          <p:nvPr/>
        </p:nvSpPr>
        <p:spPr>
          <a:xfrm>
            <a:off x="1848495" y="2007035"/>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42" name="Google Shape;242;p24"/>
          <p:cNvSpPr/>
          <p:nvPr/>
        </p:nvSpPr>
        <p:spPr>
          <a:xfrm>
            <a:off x="4460231" y="2939452"/>
            <a:ext cx="6917982" cy="1009152"/>
          </a:xfrm>
          <a:prstGeom prst="rect">
            <a:avLst/>
          </a:prstGeom>
          <a:gradFill>
            <a:gsLst>
              <a:gs pos="0">
                <a:srgbClr val="9CC2E5"/>
              </a:gs>
              <a:gs pos="100000">
                <a:srgbClr val="FFFFFF">
                  <a:alpha val="0"/>
                </a:srgbClr>
              </a:gs>
            </a:gsLst>
            <a:lin ang="0" scaled="0"/>
          </a:gradFill>
          <a:ln>
            <a:noFill/>
          </a:ln>
        </p:spPr>
        <p:txBody>
          <a:bodyPr spcFirstLastPara="1" wrap="square" lIns="91425" tIns="45700" rIns="91425" bIns="45700" anchor="ctr" anchorCtr="0">
            <a:noAutofit/>
          </a:bodyPr>
          <a:lstStyle/>
          <a:p>
            <a:pPr marL="176213" marR="0" lvl="0" indent="0" algn="l" rtl="0">
              <a:lnSpc>
                <a:spcPct val="150000"/>
              </a:lnSpc>
              <a:spcBef>
                <a:spcPts val="0"/>
              </a:spcBef>
              <a:spcAft>
                <a:spcPts val="0"/>
              </a:spcAft>
              <a:buNone/>
            </a:pPr>
            <a:r>
              <a:rPr lang="en-US" sz="2000" dirty="0" err="1">
                <a:solidFill>
                  <a:schemeClr val="dk1"/>
                </a:solidFill>
                <a:latin typeface="Meiryo UI" panose="020B0604030504040204" pitchFamily="50" charset="-128"/>
                <a:ea typeface="Meiryo UI" panose="020B0604030504040204" pitchFamily="50" charset="-128"/>
              </a:rPr>
              <a:t>ファイルからコンテンツを抽出します</a:t>
            </a:r>
            <a:r>
              <a:rPr lang="en-US" sz="2000"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243" name="Google Shape;243;p24"/>
          <p:cNvSpPr/>
          <p:nvPr/>
        </p:nvSpPr>
        <p:spPr>
          <a:xfrm>
            <a:off x="4460231" y="4418378"/>
            <a:ext cx="6917982" cy="1009152"/>
          </a:xfrm>
          <a:prstGeom prst="rect">
            <a:avLst/>
          </a:prstGeom>
          <a:gradFill>
            <a:gsLst>
              <a:gs pos="0">
                <a:srgbClr val="FFD966"/>
              </a:gs>
              <a:gs pos="100000">
                <a:srgbClr val="FFFFFF">
                  <a:alpha val="0"/>
                </a:srgbClr>
              </a:gs>
            </a:gsLst>
            <a:lin ang="0" scaled="0"/>
          </a:gradFill>
          <a:ln>
            <a:noFill/>
          </a:ln>
        </p:spPr>
        <p:txBody>
          <a:bodyPr spcFirstLastPara="1" wrap="square" lIns="91425" tIns="45700" rIns="91425" bIns="45700" anchor="ctr" anchorCtr="0">
            <a:noAutofit/>
          </a:bodyPr>
          <a:lstStyle/>
          <a:p>
            <a:pPr marL="176213" marR="0" lvl="0" indent="0" algn="l" rtl="0">
              <a:lnSpc>
                <a:spcPct val="150000"/>
              </a:lnSpc>
              <a:spcBef>
                <a:spcPts val="0"/>
              </a:spcBef>
              <a:spcAft>
                <a:spcPts val="0"/>
              </a:spcAft>
              <a:buNone/>
            </a:pPr>
            <a:r>
              <a:rPr lang="en-US" sz="2000" dirty="0" err="1" smtClean="0">
                <a:solidFill>
                  <a:schemeClr val="dk1"/>
                </a:solidFill>
                <a:latin typeface="Meiryo UI" panose="020B0604030504040204" pitchFamily="50" charset="-128"/>
                <a:ea typeface="Meiryo UI" panose="020B0604030504040204" pitchFamily="50" charset="-128"/>
              </a:rPr>
              <a:t>内容を別の単語</a:t>
            </a:r>
            <a:r>
              <a:rPr lang="en-US" sz="2000" dirty="0" smtClean="0">
                <a:solidFill>
                  <a:schemeClr val="dk1"/>
                </a:solidFill>
                <a:latin typeface="Meiryo UI" panose="020B0604030504040204" pitchFamily="50" charset="-128"/>
                <a:ea typeface="Meiryo UI" panose="020B0604030504040204" pitchFamily="50" charset="-128"/>
              </a:rPr>
              <a:t>(</a:t>
            </a:r>
            <a:r>
              <a:rPr lang="en-US" sz="2000" dirty="0" err="1" smtClean="0">
                <a:solidFill>
                  <a:schemeClr val="dk1"/>
                </a:solidFill>
                <a:latin typeface="Meiryo UI" panose="020B0604030504040204" pitchFamily="50" charset="-128"/>
                <a:ea typeface="Meiryo UI" panose="020B0604030504040204" pitchFamily="50" charset="-128"/>
              </a:rPr>
              <a:t>トークン</a:t>
            </a:r>
            <a:r>
              <a:rPr lang="en-US" sz="2000" dirty="0">
                <a:solidFill>
                  <a:schemeClr val="dk1"/>
                </a:solidFill>
                <a:latin typeface="Meiryo UI" panose="020B0604030504040204" pitchFamily="50" charset="-128"/>
                <a:ea typeface="Meiryo UI" panose="020B0604030504040204" pitchFamily="50" charset="-128"/>
              </a:rPr>
              <a:t>)</a:t>
            </a:r>
            <a:r>
              <a:rPr lang="en-US" sz="2000" dirty="0" err="1" smtClean="0">
                <a:solidFill>
                  <a:schemeClr val="dk1"/>
                </a:solidFill>
                <a:latin typeface="Meiryo UI" panose="020B0604030504040204" pitchFamily="50" charset="-128"/>
                <a:ea typeface="Meiryo UI" panose="020B0604030504040204" pitchFamily="50" charset="-128"/>
              </a:rPr>
              <a:t>に変換します</a:t>
            </a:r>
            <a:r>
              <a:rPr lang="en-US" sz="2000"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244" name="Google Shape;244;p24"/>
          <p:cNvSpPr/>
          <p:nvPr/>
        </p:nvSpPr>
        <p:spPr>
          <a:xfrm>
            <a:off x="1466325" y="4418377"/>
            <a:ext cx="1842586" cy="2091785"/>
          </a:xfrm>
          <a:prstGeom prst="roundRect">
            <a:avLst>
              <a:gd name="adj" fmla="val 0"/>
            </a:avLst>
          </a:prstGeom>
          <a:solidFill>
            <a:schemeClr val="dk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2060"/>
              </a:buClr>
              <a:buSzPts val="550"/>
              <a:buFont typeface="Arial"/>
              <a:buNone/>
            </a:pPr>
            <a:r>
              <a:rPr lang="en-US" sz="2200" b="1" dirty="0" err="1">
                <a:solidFill>
                  <a:schemeClr val="lt1"/>
                </a:solidFill>
                <a:latin typeface="Meiryo UI" panose="020B0604030504040204" pitchFamily="50" charset="-128"/>
                <a:ea typeface="Meiryo UI" panose="020B0604030504040204" pitchFamily="50" charset="-128"/>
              </a:rPr>
              <a:t>インデクサ</a:t>
            </a:r>
            <a:r>
              <a:rPr lang="en-US" sz="2200" b="1" dirty="0">
                <a:solidFill>
                  <a:schemeClr val="lt1"/>
                </a:solidFill>
                <a:latin typeface="Meiryo UI" panose="020B0604030504040204" pitchFamily="50" charset="-128"/>
                <a:ea typeface="Meiryo UI" panose="020B0604030504040204" pitchFamily="50" charset="-128"/>
              </a:rPr>
              <a:t>ー</a:t>
            </a:r>
            <a:endParaRPr sz="22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rgbClr val="002060"/>
              </a:buClr>
              <a:buSzPts val="550"/>
              <a:buFont typeface="Arial"/>
              <a:buNone/>
            </a:pPr>
            <a:endParaRPr sz="2200" b="1" dirty="0">
              <a:solidFill>
                <a:schemeClr val="lt1"/>
              </a:solidFill>
              <a:latin typeface="Meiryo UI" panose="020B0604030504040204" pitchFamily="50" charset="-128"/>
              <a:ea typeface="Meiryo UI" panose="020B0604030504040204" pitchFamily="50" charset="-128"/>
            </a:endParaRPr>
          </a:p>
        </p:txBody>
      </p:sp>
      <p:sp>
        <p:nvSpPr>
          <p:cNvPr id="245" name="Google Shape;245;p24"/>
          <p:cNvSpPr/>
          <p:nvPr/>
        </p:nvSpPr>
        <p:spPr>
          <a:xfrm>
            <a:off x="3308911" y="4418378"/>
            <a:ext cx="1151320" cy="1009152"/>
          </a:xfrm>
          <a:prstGeom prst="rect">
            <a:avLst/>
          </a:prstGeom>
          <a:gradFill>
            <a:gsLst>
              <a:gs pos="0">
                <a:srgbClr val="FFC000"/>
              </a:gs>
              <a:gs pos="100000">
                <a:srgbClr val="833C0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246" name="Google Shape;246;p24"/>
          <p:cNvSpPr/>
          <p:nvPr/>
        </p:nvSpPr>
        <p:spPr>
          <a:xfrm>
            <a:off x="3308911" y="5501011"/>
            <a:ext cx="1151320" cy="1009152"/>
          </a:xfrm>
          <a:prstGeom prst="rect">
            <a:avLst/>
          </a:prstGeom>
          <a:gradFill>
            <a:gsLst>
              <a:gs pos="0">
                <a:srgbClr val="FFC000"/>
              </a:gs>
              <a:gs pos="100000">
                <a:srgbClr val="833C0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00" b="1" dirty="0" smtClean="0">
                <a:solidFill>
                  <a:schemeClr val="lt1"/>
                </a:solidFill>
                <a:latin typeface="Meiryo UI" panose="020B0604030504040204" pitchFamily="50" charset="-128"/>
                <a:ea typeface="Meiryo UI" panose="020B0604030504040204" pitchFamily="50" charset="-128"/>
              </a:rPr>
              <a:t>インデックスライター</a:t>
            </a:r>
            <a:endParaRPr sz="1600" b="1" dirty="0">
              <a:solidFill>
                <a:schemeClr val="lt1"/>
              </a:solidFill>
              <a:latin typeface="Meiryo UI" panose="020B0604030504040204" pitchFamily="50" charset="-128"/>
              <a:ea typeface="Meiryo UI" panose="020B0604030504040204" pitchFamily="50" charset="-128"/>
            </a:endParaRPr>
          </a:p>
        </p:txBody>
      </p:sp>
      <p:sp>
        <p:nvSpPr>
          <p:cNvPr id="247" name="Google Shape;247;p24"/>
          <p:cNvSpPr/>
          <p:nvPr/>
        </p:nvSpPr>
        <p:spPr>
          <a:xfrm>
            <a:off x="1848495" y="4572415"/>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48" name="Google Shape;248;p24"/>
          <p:cNvSpPr/>
          <p:nvPr/>
        </p:nvSpPr>
        <p:spPr>
          <a:xfrm>
            <a:off x="4460231" y="5504832"/>
            <a:ext cx="6917982" cy="1009152"/>
          </a:xfrm>
          <a:prstGeom prst="rect">
            <a:avLst/>
          </a:prstGeom>
          <a:gradFill>
            <a:gsLst>
              <a:gs pos="0">
                <a:srgbClr val="FFD966"/>
              </a:gs>
              <a:gs pos="100000">
                <a:srgbClr val="FFFFFF">
                  <a:alpha val="0"/>
                </a:srgbClr>
              </a:gs>
            </a:gsLst>
            <a:lin ang="0" scaled="0"/>
          </a:gradFill>
          <a:ln>
            <a:noFill/>
          </a:ln>
        </p:spPr>
        <p:txBody>
          <a:bodyPr spcFirstLastPara="1" wrap="square" lIns="91425" tIns="45700" rIns="91425" bIns="45700" anchor="ctr" anchorCtr="0">
            <a:noAutofit/>
          </a:bodyPr>
          <a:lstStyle/>
          <a:p>
            <a:pPr marL="176212" lvl="0">
              <a:lnSpc>
                <a:spcPct val="150000"/>
              </a:lnSpc>
            </a:pPr>
            <a:r>
              <a:rPr lang="ja-JP" altLang="en-US" sz="2000" dirty="0">
                <a:solidFill>
                  <a:schemeClr val="dk1"/>
                </a:solidFill>
                <a:latin typeface="Meiryo UI" panose="020B0604030504040204" pitchFamily="50" charset="-128"/>
                <a:ea typeface="Meiryo UI" panose="020B0604030504040204" pitchFamily="50" charset="-128"/>
              </a:rPr>
              <a:t>トークンを</a:t>
            </a:r>
            <a:r>
              <a:rPr lang="ja-JP" altLang="en-US" sz="2000" dirty="0" smtClean="0">
                <a:solidFill>
                  <a:schemeClr val="dk1"/>
                </a:solidFill>
                <a:latin typeface="Meiryo UI" panose="020B0604030504040204" pitchFamily="50" charset="-128"/>
                <a:ea typeface="Meiryo UI" panose="020B0604030504040204" pitchFamily="50" charset="-128"/>
              </a:rPr>
              <a:t>データベース</a:t>
            </a:r>
            <a:r>
              <a:rPr lang="en-US" altLang="ja-JP" sz="2000" dirty="0" smtClean="0">
                <a:solidFill>
                  <a:schemeClr val="dk1"/>
                </a:solidFill>
                <a:latin typeface="Meiryo UI" panose="020B0604030504040204" pitchFamily="50" charset="-128"/>
                <a:ea typeface="Meiryo UI" panose="020B0604030504040204" pitchFamily="50" charset="-128"/>
              </a:rPr>
              <a:t>(</a:t>
            </a:r>
            <a:r>
              <a:rPr lang="ja-JP" altLang="en-US" sz="2000" dirty="0" smtClean="0">
                <a:solidFill>
                  <a:schemeClr val="dk1"/>
                </a:solidFill>
                <a:latin typeface="Meiryo UI" panose="020B0604030504040204" pitchFamily="50" charset="-128"/>
                <a:ea typeface="Meiryo UI" panose="020B0604030504040204" pitchFamily="50" charset="-128"/>
              </a:rPr>
              <a:t>インデックス</a:t>
            </a:r>
            <a:r>
              <a:rPr lang="en-US" altLang="ja-JP" sz="2000" dirty="0">
                <a:solidFill>
                  <a:schemeClr val="dk1"/>
                </a:solidFill>
                <a:latin typeface="Meiryo UI" panose="020B0604030504040204" pitchFamily="50" charset="-128"/>
                <a:ea typeface="Meiryo UI" panose="020B0604030504040204" pitchFamily="50" charset="-128"/>
              </a:rPr>
              <a:t>)</a:t>
            </a:r>
            <a:r>
              <a:rPr lang="ja-JP" altLang="en-US" sz="2000" dirty="0" err="1" smtClean="0">
                <a:solidFill>
                  <a:schemeClr val="dk1"/>
                </a:solidFill>
                <a:latin typeface="Meiryo UI" panose="020B0604030504040204" pitchFamily="50" charset="-128"/>
                <a:ea typeface="Meiryo UI" panose="020B0604030504040204" pitchFamily="50" charset="-128"/>
              </a:rPr>
              <a:t>に</a:t>
            </a:r>
            <a:r>
              <a:rPr lang="ja-JP" altLang="en-US" sz="2000" dirty="0" err="1">
                <a:solidFill>
                  <a:schemeClr val="dk1"/>
                </a:solidFill>
                <a:latin typeface="Meiryo UI" panose="020B0604030504040204" pitchFamily="50" charset="-128"/>
                <a:ea typeface="Meiryo UI" panose="020B0604030504040204" pitchFamily="50" charset="-128"/>
              </a:rPr>
              <a:t>保</a:t>
            </a:r>
            <a:r>
              <a:rPr lang="ja-JP" altLang="en-US" sz="2000" dirty="0">
                <a:solidFill>
                  <a:schemeClr val="dk1"/>
                </a:solidFill>
                <a:latin typeface="Meiryo UI" panose="020B0604030504040204" pitchFamily="50" charset="-128"/>
                <a:ea typeface="Meiryo UI" panose="020B0604030504040204" pitchFamily="50" charset="-128"/>
              </a:rPr>
              <a:t>存します。</a:t>
            </a:r>
            <a:endParaRPr lang="ja-JP" altLang="en-US" sz="2000" dirty="0">
              <a:latin typeface="Meiryo UI" panose="020B0604030504040204" pitchFamily="50" charset="-128"/>
              <a:ea typeface="Meiryo UI" panose="020B0604030504040204" pitchFamily="50" charset="-128"/>
            </a:endParaRPr>
          </a:p>
        </p:txBody>
      </p:sp>
      <p:sp>
        <p:nvSpPr>
          <p:cNvPr id="249" name="Google Shape;249;p24"/>
          <p:cNvSpPr/>
          <p:nvPr/>
        </p:nvSpPr>
        <p:spPr>
          <a:xfrm rot="5400000">
            <a:off x="3647773" y="3961708"/>
            <a:ext cx="473595" cy="439743"/>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250" name="Google Shape;250;p24"/>
          <p:cNvPicPr preferRelativeResize="0"/>
          <p:nvPr/>
        </p:nvPicPr>
        <p:blipFill rotWithShape="1">
          <a:blip r:embed="rId3">
            <a:alphaModFix/>
          </a:blip>
          <a:srcRect/>
          <a:stretch/>
        </p:blipFill>
        <p:spPr>
          <a:xfrm>
            <a:off x="2045968" y="2180109"/>
            <a:ext cx="679874" cy="698083"/>
          </a:xfrm>
          <a:prstGeom prst="rect">
            <a:avLst/>
          </a:prstGeom>
          <a:noFill/>
          <a:ln>
            <a:noFill/>
          </a:ln>
        </p:spPr>
      </p:pic>
      <p:pic>
        <p:nvPicPr>
          <p:cNvPr id="251" name="Google Shape;251;p24"/>
          <p:cNvPicPr preferRelativeResize="0"/>
          <p:nvPr/>
        </p:nvPicPr>
        <p:blipFill rotWithShape="1">
          <a:blip r:embed="rId4">
            <a:alphaModFix/>
          </a:blip>
          <a:srcRect/>
          <a:stretch/>
        </p:blipFill>
        <p:spPr>
          <a:xfrm>
            <a:off x="2023541" y="4772302"/>
            <a:ext cx="718446" cy="675925"/>
          </a:xfrm>
          <a:prstGeom prst="rect">
            <a:avLst/>
          </a:prstGeom>
          <a:noFill/>
          <a:ln>
            <a:noFill/>
          </a:ln>
        </p:spPr>
      </p:pic>
    </p:spTree>
    <p:extLst>
      <p:ext uri="{BB962C8B-B14F-4D97-AF65-F5344CB8AC3E}">
        <p14:creationId xmlns:p14="http://schemas.microsoft.com/office/powerpoint/2010/main" val="195955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grpSp>
        <p:nvGrpSpPr>
          <p:cNvPr id="65" name="Google Shape;65;p12"/>
          <p:cNvGrpSpPr/>
          <p:nvPr/>
        </p:nvGrpSpPr>
        <p:grpSpPr>
          <a:xfrm>
            <a:off x="3319566" y="1574053"/>
            <a:ext cx="5561967" cy="826093"/>
            <a:chOff x="5668429" y="2764519"/>
            <a:chExt cx="3211579" cy="477000"/>
          </a:xfrm>
        </p:grpSpPr>
        <p:pic>
          <p:nvPicPr>
            <p:cNvPr id="66" name="Google Shape;66;p12"/>
            <p:cNvPicPr preferRelativeResize="0"/>
            <p:nvPr/>
          </p:nvPicPr>
          <p:blipFill rotWithShape="1">
            <a:blip r:embed="rId3">
              <a:alphaModFix/>
            </a:blip>
            <a:srcRect/>
            <a:stretch/>
          </p:blipFill>
          <p:spPr>
            <a:xfrm>
              <a:off x="7587908" y="2907188"/>
              <a:ext cx="1292100" cy="323025"/>
            </a:xfrm>
            <a:prstGeom prst="rect">
              <a:avLst/>
            </a:prstGeom>
            <a:noFill/>
            <a:ln>
              <a:noFill/>
            </a:ln>
          </p:spPr>
        </p:pic>
        <p:pic>
          <p:nvPicPr>
            <p:cNvPr id="67" name="Google Shape;67;p12"/>
            <p:cNvPicPr preferRelativeResize="0"/>
            <p:nvPr/>
          </p:nvPicPr>
          <p:blipFill rotWithShape="1">
            <a:blip r:embed="rId4">
              <a:alphaModFix/>
            </a:blip>
            <a:srcRect/>
            <a:stretch/>
          </p:blipFill>
          <p:spPr>
            <a:xfrm>
              <a:off x="5668429" y="2764519"/>
              <a:ext cx="1864636" cy="477000"/>
            </a:xfrm>
            <a:prstGeom prst="rect">
              <a:avLst/>
            </a:prstGeom>
            <a:noFill/>
            <a:ln>
              <a:noFill/>
            </a:ln>
          </p:spPr>
        </p:pic>
      </p:grpSp>
      <p:grpSp>
        <p:nvGrpSpPr>
          <p:cNvPr id="68" name="Google Shape;68;p12"/>
          <p:cNvGrpSpPr/>
          <p:nvPr/>
        </p:nvGrpSpPr>
        <p:grpSpPr>
          <a:xfrm>
            <a:off x="9147472" y="1794717"/>
            <a:ext cx="1745815" cy="711963"/>
            <a:chOff x="9087977" y="1781773"/>
            <a:chExt cx="1634993" cy="711963"/>
          </a:xfrm>
        </p:grpSpPr>
        <p:sp>
          <p:nvSpPr>
            <p:cNvPr id="69" name="Google Shape;69;p12"/>
            <p:cNvSpPr/>
            <p:nvPr/>
          </p:nvSpPr>
          <p:spPr>
            <a:xfrm>
              <a:off x="9087977" y="1781773"/>
              <a:ext cx="1634993" cy="500679"/>
            </a:xfrm>
            <a:prstGeom prst="roundRect">
              <a:avLst>
                <a:gd name="adj" fmla="val 16667"/>
              </a:avLst>
            </a:prstGeom>
            <a:no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70" name="Google Shape;70;p12" descr="How to remove unused icons from the Windows desktop"/>
            <p:cNvPicPr preferRelativeResize="0"/>
            <p:nvPr/>
          </p:nvPicPr>
          <p:blipFill rotWithShape="1">
            <a:blip r:embed="rId5">
              <a:alphaModFix/>
            </a:blip>
            <a:srcRect/>
            <a:stretch/>
          </p:blipFill>
          <p:spPr>
            <a:xfrm>
              <a:off x="9261204" y="1875109"/>
              <a:ext cx="314006" cy="314006"/>
            </a:xfrm>
            <a:prstGeom prst="rect">
              <a:avLst/>
            </a:prstGeom>
            <a:noFill/>
            <a:ln>
              <a:noFill/>
            </a:ln>
          </p:spPr>
        </p:pic>
        <p:sp>
          <p:nvSpPr>
            <p:cNvPr id="71" name="Google Shape;71;p12"/>
            <p:cNvSpPr txBox="1"/>
            <p:nvPr/>
          </p:nvSpPr>
          <p:spPr>
            <a:xfrm>
              <a:off x="9573896" y="1847446"/>
              <a:ext cx="112082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rgbClr val="757070"/>
                  </a:solidFill>
                  <a:latin typeface="Meiryo UI" panose="020B0604030504040204" pitchFamily="50" charset="-128"/>
                  <a:ea typeface="Meiryo UI" panose="020B0604030504040204" pitchFamily="50" charset="-128"/>
                  <a:sym typeface="Arial"/>
                </a:rPr>
                <a:t>Windows</a:t>
              </a:r>
              <a:endParaRPr dirty="0">
                <a:latin typeface="Meiryo UI" panose="020B0604030504040204" pitchFamily="50" charset="-128"/>
                <a:ea typeface="Meiryo UI" panose="020B0604030504040204" pitchFamily="50" charset="-128"/>
              </a:endParaRPr>
            </a:p>
          </p:txBody>
        </p:sp>
      </p:grpSp>
      <p:sp>
        <p:nvSpPr>
          <p:cNvPr id="72" name="Google Shape;72;p12"/>
          <p:cNvSpPr txBox="1"/>
          <p:nvPr/>
        </p:nvSpPr>
        <p:spPr>
          <a:xfrm>
            <a:off x="1160060" y="2463456"/>
            <a:ext cx="9880979"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err="1" smtClean="0">
                <a:solidFill>
                  <a:srgbClr val="313C72"/>
                </a:solidFill>
                <a:latin typeface="Meiryo UI" panose="020B0604030504040204" pitchFamily="50" charset="-128"/>
                <a:ea typeface="Meiryo UI" panose="020B0604030504040204" pitchFamily="50" charset="-128"/>
              </a:rPr>
              <a:t>データを検索するための簡単</a:t>
            </a:r>
            <a:r>
              <a:rPr lang="ja-JP" altLang="en-US" sz="2400" dirty="0" smtClean="0">
                <a:solidFill>
                  <a:srgbClr val="313C72"/>
                </a:solidFill>
                <a:latin typeface="Meiryo UI" panose="020B0604030504040204" pitchFamily="50" charset="-128"/>
                <a:ea typeface="Meiryo UI" panose="020B0604030504040204" pitchFamily="50" charset="-128"/>
              </a:rPr>
              <a:t>で</a:t>
            </a:r>
            <a:r>
              <a:rPr lang="en-US" sz="2400" dirty="0" smtClean="0">
                <a:solidFill>
                  <a:srgbClr val="313C72"/>
                </a:solidFill>
                <a:latin typeface="Meiryo UI" panose="020B0604030504040204" pitchFamily="50" charset="-128"/>
                <a:ea typeface="Meiryo UI" panose="020B0604030504040204" pitchFamily="50" charset="-128"/>
              </a:rPr>
              <a:t>、</a:t>
            </a:r>
            <a:r>
              <a:rPr lang="en-US" sz="2400" dirty="0" err="1" smtClean="0">
                <a:solidFill>
                  <a:srgbClr val="313C72"/>
                </a:solidFill>
                <a:latin typeface="Meiryo UI" panose="020B0604030504040204" pitchFamily="50" charset="-128"/>
                <a:ea typeface="Meiryo UI" panose="020B0604030504040204" pitchFamily="50" charset="-128"/>
              </a:rPr>
              <a:t>高速</a:t>
            </a:r>
            <a:r>
              <a:rPr lang="ja-JP" altLang="en-US" sz="2400" dirty="0" smtClean="0">
                <a:solidFill>
                  <a:srgbClr val="313C72"/>
                </a:solidFill>
                <a:latin typeface="Meiryo UI" panose="020B0604030504040204" pitchFamily="50" charset="-128"/>
                <a:ea typeface="Meiryo UI" panose="020B0604030504040204" pitchFamily="50" charset="-128"/>
              </a:rPr>
              <a:t>かつ</a:t>
            </a:r>
            <a:r>
              <a:rPr lang="en-US" sz="2400" dirty="0" err="1" smtClean="0">
                <a:solidFill>
                  <a:srgbClr val="313C72"/>
                </a:solidFill>
                <a:latin typeface="Meiryo UI" panose="020B0604030504040204" pitchFamily="50" charset="-128"/>
                <a:ea typeface="Meiryo UI" panose="020B0604030504040204" pitchFamily="50" charset="-128"/>
              </a:rPr>
              <a:t>強力なツール</a:t>
            </a:r>
            <a:r>
              <a:rPr lang="en-US" sz="2400" dirty="0">
                <a:solidFill>
                  <a:srgbClr val="313C72"/>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73" name="Google Shape;73;p12"/>
          <p:cNvSpPr/>
          <p:nvPr/>
        </p:nvSpPr>
        <p:spPr>
          <a:xfrm>
            <a:off x="3017232" y="3193582"/>
            <a:ext cx="1886864" cy="1321061"/>
          </a:xfrm>
          <a:prstGeom prst="roundRect">
            <a:avLst>
              <a:gd name="adj" fmla="val 6467"/>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dirty="0" err="1">
                <a:solidFill>
                  <a:srgbClr val="0C0C0C"/>
                </a:solidFill>
                <a:latin typeface="Meiryo UI" panose="020B0604030504040204" pitchFamily="50" charset="-128"/>
                <a:ea typeface="Meiryo UI" panose="020B0604030504040204" pitchFamily="50" charset="-128"/>
              </a:rPr>
              <a:t>全文検索</a:t>
            </a:r>
            <a:endParaRPr sz="2100" dirty="0">
              <a:solidFill>
                <a:srgbClr val="0C0C0C"/>
              </a:solidFill>
              <a:latin typeface="Meiryo UI" panose="020B0604030504040204" pitchFamily="50" charset="-128"/>
              <a:ea typeface="Meiryo UI" panose="020B0604030504040204" pitchFamily="50" charset="-128"/>
              <a:sym typeface="Arial"/>
            </a:endParaRPr>
          </a:p>
        </p:txBody>
      </p:sp>
      <p:sp>
        <p:nvSpPr>
          <p:cNvPr id="74" name="Google Shape;74;p12"/>
          <p:cNvSpPr/>
          <p:nvPr/>
        </p:nvSpPr>
        <p:spPr>
          <a:xfrm>
            <a:off x="5157117" y="3193582"/>
            <a:ext cx="1886864" cy="1321061"/>
          </a:xfrm>
          <a:prstGeom prst="roundRect">
            <a:avLst>
              <a:gd name="adj" fmla="val 638"/>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dirty="0" err="1">
                <a:solidFill>
                  <a:srgbClr val="0C0C0C"/>
                </a:solidFill>
                <a:latin typeface="Meiryo UI" panose="020B0604030504040204" pitchFamily="50" charset="-128"/>
                <a:ea typeface="Meiryo UI" panose="020B0604030504040204" pitchFamily="50" charset="-128"/>
              </a:rPr>
              <a:t>AI検索</a:t>
            </a:r>
            <a:endParaRPr sz="2100" dirty="0">
              <a:solidFill>
                <a:srgbClr val="0C0C0C"/>
              </a:solidFill>
              <a:latin typeface="Meiryo UI" panose="020B0604030504040204" pitchFamily="50" charset="-128"/>
              <a:ea typeface="Meiryo UI" panose="020B0604030504040204" pitchFamily="50" charset="-128"/>
              <a:sym typeface="Arial"/>
            </a:endParaRPr>
          </a:p>
        </p:txBody>
      </p:sp>
      <p:sp>
        <p:nvSpPr>
          <p:cNvPr id="75" name="Google Shape;75;p12"/>
          <p:cNvSpPr/>
          <p:nvPr/>
        </p:nvSpPr>
        <p:spPr>
          <a:xfrm>
            <a:off x="7287904" y="3193582"/>
            <a:ext cx="1886864" cy="1321061"/>
          </a:xfrm>
          <a:prstGeom prst="roundRect">
            <a:avLst>
              <a:gd name="adj" fmla="val 4281"/>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dirty="0" err="1" smtClean="0">
                <a:solidFill>
                  <a:srgbClr val="0C0C0C"/>
                </a:solidFill>
                <a:latin typeface="Meiryo UI" panose="020B0604030504040204" pitchFamily="50" charset="-128"/>
                <a:ea typeface="Meiryo UI" panose="020B0604030504040204" pitchFamily="50" charset="-128"/>
              </a:rPr>
              <a:t>複数の</a:t>
            </a:r>
            <a:r>
              <a:rPr lang="en-US" sz="2100" dirty="0" smtClean="0">
                <a:solidFill>
                  <a:srgbClr val="0C0C0C"/>
                </a:solidFill>
                <a:latin typeface="Meiryo UI" panose="020B0604030504040204" pitchFamily="50" charset="-128"/>
                <a:ea typeface="Meiryo UI" panose="020B0604030504040204" pitchFamily="50" charset="-128"/>
              </a:rPr>
              <a:t/>
            </a:r>
            <a:br>
              <a:rPr lang="en-US" sz="2100" dirty="0" smtClean="0">
                <a:solidFill>
                  <a:srgbClr val="0C0C0C"/>
                </a:solidFill>
                <a:latin typeface="Meiryo UI" panose="020B0604030504040204" pitchFamily="50" charset="-128"/>
                <a:ea typeface="Meiryo UI" panose="020B0604030504040204" pitchFamily="50" charset="-128"/>
              </a:rPr>
            </a:br>
            <a:r>
              <a:rPr lang="en-US" sz="2100" dirty="0" err="1" smtClean="0">
                <a:solidFill>
                  <a:srgbClr val="0C0C0C"/>
                </a:solidFill>
                <a:latin typeface="Meiryo UI" panose="020B0604030504040204" pitchFamily="50" charset="-128"/>
                <a:ea typeface="Meiryo UI" panose="020B0604030504040204" pitchFamily="50" charset="-128"/>
              </a:rPr>
              <a:t>フィルタ</a:t>
            </a:r>
            <a:r>
              <a:rPr lang="en-US" sz="2100" dirty="0" smtClean="0">
                <a:solidFill>
                  <a:srgbClr val="0C0C0C"/>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76" name="Google Shape;76;p12"/>
          <p:cNvSpPr/>
          <p:nvPr/>
        </p:nvSpPr>
        <p:spPr>
          <a:xfrm>
            <a:off x="3026330" y="4740572"/>
            <a:ext cx="1886864" cy="1321061"/>
          </a:xfrm>
          <a:prstGeom prst="roundRect">
            <a:avLst>
              <a:gd name="adj" fmla="val 2824"/>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dirty="0">
                <a:solidFill>
                  <a:srgbClr val="0C0C0C"/>
                </a:solidFill>
                <a:latin typeface="Meiryo UI" panose="020B0604030504040204" pitchFamily="50" charset="-128"/>
                <a:ea typeface="Meiryo UI" panose="020B0604030504040204" pitchFamily="50" charset="-128"/>
              </a:rPr>
              <a:t>50</a:t>
            </a:r>
            <a:r>
              <a:rPr lang="en-US" sz="2100" dirty="0" smtClean="0">
                <a:solidFill>
                  <a:srgbClr val="0C0C0C"/>
                </a:solidFill>
                <a:latin typeface="Meiryo UI" panose="020B0604030504040204" pitchFamily="50" charset="-128"/>
                <a:ea typeface="Meiryo UI" panose="020B0604030504040204" pitchFamily="50" charset="-128"/>
              </a:rPr>
              <a:t>以上の</a:t>
            </a:r>
            <a:br>
              <a:rPr lang="en-US" sz="2100" dirty="0" smtClean="0">
                <a:solidFill>
                  <a:srgbClr val="0C0C0C"/>
                </a:solidFill>
                <a:latin typeface="Meiryo UI" panose="020B0604030504040204" pitchFamily="50" charset="-128"/>
                <a:ea typeface="Meiryo UI" panose="020B0604030504040204" pitchFamily="50" charset="-128"/>
              </a:rPr>
            </a:br>
            <a:r>
              <a:rPr lang="en-US" sz="2100" dirty="0" err="1" smtClean="0">
                <a:solidFill>
                  <a:srgbClr val="0C0C0C"/>
                </a:solidFill>
                <a:latin typeface="Meiryo UI" panose="020B0604030504040204" pitchFamily="50" charset="-128"/>
                <a:ea typeface="Meiryo UI" panose="020B0604030504040204" pitchFamily="50" charset="-128"/>
              </a:rPr>
              <a:t>ファイル</a:t>
            </a:r>
            <a:r>
              <a:rPr lang="ja-JP" altLang="en-US" sz="2100" dirty="0">
                <a:solidFill>
                  <a:srgbClr val="0C0C0C"/>
                </a:solidFill>
                <a:latin typeface="Meiryo UI" panose="020B0604030504040204" pitchFamily="50" charset="-128"/>
                <a:ea typeface="Meiryo UI" panose="020B0604030504040204" pitchFamily="50" charset="-128"/>
              </a:rPr>
              <a:t>タイプ</a:t>
            </a:r>
            <a:r>
              <a:rPr lang="ja-JP" altLang="en-US" sz="2100" dirty="0" smtClean="0">
                <a:solidFill>
                  <a:srgbClr val="0C0C0C"/>
                </a:solidFill>
                <a:latin typeface="Meiryo UI" panose="020B0604030504040204" pitchFamily="50" charset="-128"/>
                <a:ea typeface="Meiryo UI" panose="020B0604030504040204" pitchFamily="50" charset="-128"/>
              </a:rPr>
              <a:t>に</a:t>
            </a:r>
            <a:r>
              <a:rPr lang="ja-JP" altLang="en-US" sz="2100" dirty="0">
                <a:solidFill>
                  <a:srgbClr val="0C0C0C"/>
                </a:solidFill>
                <a:latin typeface="Meiryo UI" panose="020B0604030504040204" pitchFamily="50" charset="-128"/>
                <a:ea typeface="Meiryo UI" panose="020B0604030504040204" pitchFamily="50" charset="-128"/>
              </a:rPr>
              <a:t>対応</a:t>
            </a:r>
            <a:endParaRPr dirty="0">
              <a:latin typeface="Meiryo UI" panose="020B0604030504040204" pitchFamily="50" charset="-128"/>
              <a:ea typeface="Meiryo UI" panose="020B0604030504040204" pitchFamily="50" charset="-128"/>
            </a:endParaRPr>
          </a:p>
        </p:txBody>
      </p:sp>
      <p:sp>
        <p:nvSpPr>
          <p:cNvPr id="77" name="Google Shape;77;p12"/>
          <p:cNvSpPr/>
          <p:nvPr/>
        </p:nvSpPr>
        <p:spPr>
          <a:xfrm>
            <a:off x="5157117" y="4740572"/>
            <a:ext cx="1886864" cy="1321061"/>
          </a:xfrm>
          <a:prstGeom prst="roundRect">
            <a:avLst>
              <a:gd name="adj" fmla="val 5738"/>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dirty="0" err="1" smtClean="0">
                <a:solidFill>
                  <a:srgbClr val="0C0C0C"/>
                </a:solidFill>
                <a:latin typeface="Meiryo UI" panose="020B0604030504040204" pitchFamily="50" charset="-128"/>
                <a:ea typeface="Meiryo UI" panose="020B0604030504040204" pitchFamily="50" charset="-128"/>
              </a:rPr>
              <a:t>インスタント</a:t>
            </a:r>
            <a:r>
              <a:rPr lang="en-US" sz="2100" dirty="0" smtClean="0">
                <a:solidFill>
                  <a:srgbClr val="0C0C0C"/>
                </a:solidFill>
                <a:latin typeface="Meiryo UI" panose="020B0604030504040204" pitchFamily="50" charset="-128"/>
                <a:ea typeface="Meiryo UI" panose="020B0604030504040204" pitchFamily="50" charset="-128"/>
              </a:rPr>
              <a:t/>
            </a:r>
            <a:br>
              <a:rPr lang="en-US" sz="2100" dirty="0" smtClean="0">
                <a:solidFill>
                  <a:srgbClr val="0C0C0C"/>
                </a:solidFill>
                <a:latin typeface="Meiryo UI" panose="020B0604030504040204" pitchFamily="50" charset="-128"/>
                <a:ea typeface="Meiryo UI" panose="020B0604030504040204" pitchFamily="50" charset="-128"/>
              </a:rPr>
            </a:br>
            <a:r>
              <a:rPr lang="en-US" sz="2100" dirty="0" err="1" smtClean="0">
                <a:solidFill>
                  <a:srgbClr val="0C0C0C"/>
                </a:solidFill>
                <a:latin typeface="Meiryo UI" panose="020B0604030504040204" pitchFamily="50" charset="-128"/>
                <a:ea typeface="Meiryo UI" panose="020B0604030504040204" pitchFamily="50" charset="-128"/>
              </a:rPr>
              <a:t>プレビュ</a:t>
            </a:r>
            <a:r>
              <a:rPr lang="en-US" sz="2100" dirty="0" smtClean="0">
                <a:solidFill>
                  <a:srgbClr val="0C0C0C"/>
                </a:solidFill>
                <a:latin typeface="Meiryo UI" panose="020B0604030504040204" pitchFamily="50" charset="-128"/>
                <a:ea typeface="Meiryo UI" panose="020B0604030504040204" pitchFamily="50" charset="-128"/>
              </a:rPr>
              <a:t>ー</a:t>
            </a:r>
            <a:endParaRPr sz="2100" dirty="0">
              <a:solidFill>
                <a:srgbClr val="0C0C0C"/>
              </a:solidFill>
              <a:latin typeface="Meiryo UI" panose="020B0604030504040204" pitchFamily="50" charset="-128"/>
              <a:ea typeface="Meiryo UI" panose="020B0604030504040204" pitchFamily="50" charset="-128"/>
              <a:sym typeface="Arial"/>
            </a:endParaRPr>
          </a:p>
        </p:txBody>
      </p:sp>
      <p:sp>
        <p:nvSpPr>
          <p:cNvPr id="78" name="Google Shape;78;p12"/>
          <p:cNvSpPr/>
          <p:nvPr/>
        </p:nvSpPr>
        <p:spPr>
          <a:xfrm>
            <a:off x="7287904" y="4740572"/>
            <a:ext cx="1886864" cy="1321061"/>
          </a:xfrm>
          <a:prstGeom prst="roundRect">
            <a:avLst>
              <a:gd name="adj" fmla="val 4281"/>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dirty="0" err="1">
                <a:solidFill>
                  <a:srgbClr val="0C0C0C"/>
                </a:solidFill>
                <a:latin typeface="Meiryo UI" panose="020B0604030504040204" pitchFamily="50" charset="-128"/>
                <a:ea typeface="Meiryo UI" panose="020B0604030504040204" pitchFamily="50" charset="-128"/>
              </a:rPr>
              <a:t>ワークフローの統合</a:t>
            </a:r>
            <a:endParaRPr sz="2100" dirty="0">
              <a:solidFill>
                <a:srgbClr val="0C0C0C"/>
              </a:solidFill>
              <a:latin typeface="Meiryo UI" panose="020B0604030504040204" pitchFamily="50" charset="-128"/>
              <a:ea typeface="Meiryo UI" panose="020B0604030504040204" pitchFamily="50" charset="-128"/>
              <a:sym typeface="Arial"/>
            </a:endParaRPr>
          </a:p>
        </p:txBody>
      </p:sp>
      <p:pic>
        <p:nvPicPr>
          <p:cNvPr id="79" name="Google Shape;79;p12"/>
          <p:cNvPicPr preferRelativeResize="0"/>
          <p:nvPr/>
        </p:nvPicPr>
        <p:blipFill rotWithShape="1">
          <a:blip r:embed="rId6">
            <a:alphaModFix/>
          </a:blip>
          <a:srcRect/>
          <a:stretch/>
        </p:blipFill>
        <p:spPr>
          <a:xfrm>
            <a:off x="2913589" y="3013549"/>
            <a:ext cx="524510" cy="524510"/>
          </a:xfrm>
          <a:prstGeom prst="rect">
            <a:avLst/>
          </a:prstGeom>
          <a:noFill/>
          <a:ln>
            <a:noFill/>
          </a:ln>
          <a:effectLst>
            <a:outerShdw blurRad="50800" dist="38100" dir="2700000" algn="tl" rotWithShape="0">
              <a:srgbClr val="000000">
                <a:alpha val="40000"/>
              </a:srgbClr>
            </a:outerShdw>
          </a:effectLst>
        </p:spPr>
      </p:pic>
      <p:pic>
        <p:nvPicPr>
          <p:cNvPr id="80" name="Google Shape;80;p12"/>
          <p:cNvPicPr preferRelativeResize="0"/>
          <p:nvPr/>
        </p:nvPicPr>
        <p:blipFill rotWithShape="1">
          <a:blip r:embed="rId6">
            <a:alphaModFix/>
          </a:blip>
          <a:srcRect/>
          <a:stretch/>
        </p:blipFill>
        <p:spPr>
          <a:xfrm>
            <a:off x="5025935" y="3013549"/>
            <a:ext cx="524510" cy="524510"/>
          </a:xfrm>
          <a:prstGeom prst="rect">
            <a:avLst/>
          </a:prstGeom>
          <a:noFill/>
          <a:ln>
            <a:noFill/>
          </a:ln>
          <a:effectLst>
            <a:outerShdw blurRad="50800" dist="38100" dir="2700000" algn="tl" rotWithShape="0">
              <a:srgbClr val="000000">
                <a:alpha val="40000"/>
              </a:srgbClr>
            </a:outerShdw>
          </a:effectLst>
        </p:spPr>
      </p:pic>
      <p:pic>
        <p:nvPicPr>
          <p:cNvPr id="81" name="Google Shape;81;p12"/>
          <p:cNvPicPr preferRelativeResize="0"/>
          <p:nvPr/>
        </p:nvPicPr>
        <p:blipFill rotWithShape="1">
          <a:blip r:embed="rId6">
            <a:alphaModFix/>
          </a:blip>
          <a:srcRect/>
          <a:stretch/>
        </p:blipFill>
        <p:spPr>
          <a:xfrm>
            <a:off x="7175163" y="3013549"/>
            <a:ext cx="524510" cy="524510"/>
          </a:xfrm>
          <a:prstGeom prst="rect">
            <a:avLst/>
          </a:prstGeom>
          <a:noFill/>
          <a:ln>
            <a:noFill/>
          </a:ln>
          <a:effectLst>
            <a:outerShdw blurRad="50800" dist="38100" dir="2700000" algn="tl" rotWithShape="0">
              <a:srgbClr val="000000">
                <a:alpha val="40000"/>
              </a:srgbClr>
            </a:outerShdw>
          </a:effectLst>
        </p:spPr>
      </p:pic>
      <p:pic>
        <p:nvPicPr>
          <p:cNvPr id="82" name="Google Shape;82;p12"/>
          <p:cNvPicPr preferRelativeResize="0"/>
          <p:nvPr/>
        </p:nvPicPr>
        <p:blipFill rotWithShape="1">
          <a:blip r:embed="rId6">
            <a:alphaModFix/>
          </a:blip>
          <a:srcRect/>
          <a:stretch/>
        </p:blipFill>
        <p:spPr>
          <a:xfrm>
            <a:off x="2913589" y="4567808"/>
            <a:ext cx="524510" cy="524510"/>
          </a:xfrm>
          <a:prstGeom prst="rect">
            <a:avLst/>
          </a:prstGeom>
          <a:noFill/>
          <a:ln>
            <a:noFill/>
          </a:ln>
          <a:effectLst>
            <a:outerShdw blurRad="50800" dist="38100" dir="2700000" algn="tl" rotWithShape="0">
              <a:srgbClr val="000000">
                <a:alpha val="40000"/>
              </a:srgbClr>
            </a:outerShdw>
          </a:effectLst>
        </p:spPr>
      </p:pic>
      <p:pic>
        <p:nvPicPr>
          <p:cNvPr id="83" name="Google Shape;83;p12"/>
          <p:cNvPicPr preferRelativeResize="0"/>
          <p:nvPr/>
        </p:nvPicPr>
        <p:blipFill rotWithShape="1">
          <a:blip r:embed="rId6">
            <a:alphaModFix/>
          </a:blip>
          <a:srcRect/>
          <a:stretch/>
        </p:blipFill>
        <p:spPr>
          <a:xfrm>
            <a:off x="5025935" y="4567808"/>
            <a:ext cx="524510" cy="524510"/>
          </a:xfrm>
          <a:prstGeom prst="rect">
            <a:avLst/>
          </a:prstGeom>
          <a:noFill/>
          <a:ln>
            <a:noFill/>
          </a:ln>
          <a:effectLst>
            <a:outerShdw blurRad="50800" dist="38100" dir="2700000" algn="tl" rotWithShape="0">
              <a:srgbClr val="000000">
                <a:alpha val="40000"/>
              </a:srgbClr>
            </a:outerShdw>
          </a:effectLst>
        </p:spPr>
      </p:pic>
      <p:pic>
        <p:nvPicPr>
          <p:cNvPr id="84" name="Google Shape;84;p12"/>
          <p:cNvPicPr preferRelativeResize="0"/>
          <p:nvPr/>
        </p:nvPicPr>
        <p:blipFill rotWithShape="1">
          <a:blip r:embed="rId6">
            <a:alphaModFix/>
          </a:blip>
          <a:srcRect/>
          <a:stretch/>
        </p:blipFill>
        <p:spPr>
          <a:xfrm>
            <a:off x="7175163" y="4567808"/>
            <a:ext cx="524510" cy="52451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p:nvPr/>
        </p:nvSpPr>
        <p:spPr>
          <a:xfrm>
            <a:off x="9681211" y="2030929"/>
            <a:ext cx="1866000" cy="698100"/>
          </a:xfrm>
          <a:prstGeom prst="roundRect">
            <a:avLst>
              <a:gd name="adj" fmla="val 22741"/>
            </a:avLst>
          </a:prstGeom>
          <a:solidFill>
            <a:srgbClr val="0070C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メタデータ</a:t>
            </a:r>
            <a:endParaRPr sz="2000" dirty="0">
              <a:solidFill>
                <a:schemeClr val="lt1"/>
              </a:solidFill>
              <a:latin typeface="Meiryo UI" panose="020B0604030504040204" pitchFamily="50" charset="-128"/>
              <a:ea typeface="Meiryo UI" panose="020B0604030504040204" pitchFamily="50" charset="-128"/>
              <a:sym typeface="Arial"/>
            </a:endParaRPr>
          </a:p>
        </p:txBody>
      </p:sp>
      <p:sp>
        <p:nvSpPr>
          <p:cNvPr id="72" name="Google Shape;72;p11"/>
          <p:cNvSpPr/>
          <p:nvPr/>
        </p:nvSpPr>
        <p:spPr>
          <a:xfrm>
            <a:off x="313283" y="1436046"/>
            <a:ext cx="7892700" cy="859500"/>
          </a:xfrm>
          <a:prstGeom prst="roundRect">
            <a:avLst>
              <a:gd name="adj" fmla="val 50000"/>
            </a:avLst>
          </a:prstGeom>
          <a:gradFill>
            <a:gsLst>
              <a:gs pos="0">
                <a:schemeClr val="lt1"/>
              </a:gs>
              <a:gs pos="100000">
                <a:srgbClr val="7F7F7F"/>
              </a:gs>
            </a:gsLst>
            <a:lin ang="5400012"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73" name="Google Shape;73;p11"/>
          <p:cNvSpPr txBox="1">
            <a:spLocks noGrp="1"/>
          </p:cNvSpPr>
          <p:nvPr>
            <p:ph type="title"/>
          </p:nvPr>
        </p:nvSpPr>
        <p:spPr>
          <a:xfrm>
            <a:off x="838200" y="1"/>
            <a:ext cx="9520500" cy="1542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インデックスエンジン</a:t>
            </a:r>
            <a:endParaRPr dirty="0">
              <a:sym typeface="Arial"/>
            </a:endParaRPr>
          </a:p>
        </p:txBody>
      </p:sp>
      <p:sp>
        <p:nvSpPr>
          <p:cNvPr id="74" name="Google Shape;74;p11"/>
          <p:cNvSpPr txBox="1">
            <a:spLocks noGrp="1"/>
          </p:cNvSpPr>
          <p:nvPr>
            <p:ph type="body" idx="1"/>
          </p:nvPr>
        </p:nvSpPr>
        <p:spPr>
          <a:xfrm>
            <a:off x="897646" y="2569911"/>
            <a:ext cx="10515600" cy="274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50"/>
              </a:buClr>
              <a:buSzPts val="1600"/>
              <a:buNone/>
            </a:pPr>
            <a:r>
              <a:rPr lang="en-US" dirty="0" err="1" smtClean="0"/>
              <a:t>ファイルからコンテンツを抽出</a:t>
            </a:r>
            <a:endParaRPr dirty="0"/>
          </a:p>
        </p:txBody>
      </p:sp>
      <p:sp>
        <p:nvSpPr>
          <p:cNvPr id="75" name="Google Shape;75;p11"/>
          <p:cNvSpPr/>
          <p:nvPr/>
        </p:nvSpPr>
        <p:spPr>
          <a:xfrm>
            <a:off x="4923657" y="1662929"/>
            <a:ext cx="524400" cy="389700"/>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6" name="Google Shape;76;p11"/>
          <p:cNvSpPr/>
          <p:nvPr/>
        </p:nvSpPr>
        <p:spPr>
          <a:xfrm>
            <a:off x="5461798"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77" name="Google Shape;77;p11"/>
          <p:cNvSpPr/>
          <p:nvPr/>
        </p:nvSpPr>
        <p:spPr>
          <a:xfrm>
            <a:off x="6705529"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b="1" dirty="0" smtClean="0">
                <a:solidFill>
                  <a:srgbClr val="7F7F7F"/>
                </a:solidFill>
                <a:latin typeface="Meiryo UI" panose="020B0604030504040204" pitchFamily="50" charset="-128"/>
                <a:ea typeface="Meiryo UI" panose="020B0604030504040204" pitchFamily="50" charset="-128"/>
              </a:rPr>
              <a:t>インデックスライター</a:t>
            </a:r>
            <a:endParaRPr b="1" dirty="0">
              <a:solidFill>
                <a:srgbClr val="7F7F7F"/>
              </a:solidFill>
              <a:latin typeface="Meiryo UI" panose="020B0604030504040204" pitchFamily="50" charset="-128"/>
              <a:ea typeface="Meiryo UI" panose="020B0604030504040204" pitchFamily="50" charset="-128"/>
            </a:endParaRPr>
          </a:p>
        </p:txBody>
      </p:sp>
      <p:sp>
        <p:nvSpPr>
          <p:cNvPr id="78" name="Google Shape;78;p11"/>
          <p:cNvSpPr/>
          <p:nvPr/>
        </p:nvSpPr>
        <p:spPr>
          <a:xfrm>
            <a:off x="2664227"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smtClean="0">
                <a:solidFill>
                  <a:srgbClr val="7F7F7F"/>
                </a:solidFill>
                <a:latin typeface="Meiryo UI" panose="020B0604030504040204" pitchFamily="50" charset="-128"/>
                <a:ea typeface="Meiryo UI" panose="020B0604030504040204" pitchFamily="50" charset="-128"/>
              </a:rPr>
              <a:t>ファイル</a:t>
            </a:r>
            <a:r>
              <a:rPr lang="en-US" b="1" dirty="0" smtClean="0">
                <a:solidFill>
                  <a:srgbClr val="7F7F7F"/>
                </a:solidFill>
                <a:latin typeface="Meiryo UI" panose="020B0604030504040204" pitchFamily="50" charset="-128"/>
                <a:ea typeface="Meiryo UI" panose="020B0604030504040204" pitchFamily="50" charset="-128"/>
              </a:rPr>
              <a:t/>
            </a:r>
            <a:br>
              <a:rPr lang="en-US" b="1" dirty="0" smtClean="0">
                <a:solidFill>
                  <a:srgbClr val="7F7F7F"/>
                </a:solidFill>
                <a:latin typeface="Meiryo UI" panose="020B0604030504040204" pitchFamily="50" charset="-128"/>
                <a:ea typeface="Meiryo UI" panose="020B0604030504040204" pitchFamily="50" charset="-128"/>
              </a:rPr>
            </a:br>
            <a:r>
              <a:rPr lang="en-US" b="1" dirty="0" err="1" smtClean="0">
                <a:solidFill>
                  <a:srgbClr val="7F7F7F"/>
                </a:solidFill>
                <a:latin typeface="Meiryo UI" panose="020B0604030504040204" pitchFamily="50" charset="-128"/>
                <a:ea typeface="Meiryo UI" panose="020B0604030504040204" pitchFamily="50" charset="-128"/>
              </a:rPr>
              <a:t>ウォッチャ</a:t>
            </a:r>
            <a:r>
              <a:rPr lang="en-US" b="1" dirty="0" smtClean="0">
                <a:solidFill>
                  <a:srgbClr val="7F7F7F"/>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79" name="Google Shape;79;p11"/>
          <p:cNvSpPr/>
          <p:nvPr/>
        </p:nvSpPr>
        <p:spPr>
          <a:xfrm>
            <a:off x="3901158" y="1526805"/>
            <a:ext cx="1151400" cy="658500"/>
          </a:xfrm>
          <a:prstGeom prst="rect">
            <a:avLst/>
          </a:prstGeom>
          <a:gradFill>
            <a:gsLst>
              <a:gs pos="0">
                <a:srgbClr val="C00000"/>
              </a:gs>
              <a:gs pos="100000">
                <a:schemeClr val="accent2"/>
              </a:gs>
            </a:gsLst>
            <a:lin ang="5400012"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50"/>
              <a:buFont typeface="Arial"/>
              <a:buNone/>
            </a:pPr>
            <a:r>
              <a:rPr lang="en-US" b="1" dirty="0" err="1">
                <a:solidFill>
                  <a:schemeClr val="lt1"/>
                </a:solidFill>
                <a:latin typeface="Meiryo UI" panose="020B0604030504040204" pitchFamily="50" charset="-128"/>
                <a:ea typeface="Meiryo UI" panose="020B0604030504040204" pitchFamily="50" charset="-128"/>
              </a:rPr>
              <a:t>コンテンツエクストラクタ</a:t>
            </a:r>
            <a:endParaRPr dirty="0">
              <a:latin typeface="Meiryo UI" panose="020B0604030504040204" pitchFamily="50" charset="-128"/>
              <a:ea typeface="Meiryo UI" panose="020B0604030504040204" pitchFamily="50" charset="-128"/>
            </a:endParaRPr>
          </a:p>
        </p:txBody>
      </p:sp>
      <p:pic>
        <p:nvPicPr>
          <p:cNvPr id="80" name="Google Shape;80;p11"/>
          <p:cNvPicPr preferRelativeResize="0"/>
          <p:nvPr/>
        </p:nvPicPr>
        <p:blipFill rotWithShape="1">
          <a:blip r:embed="rId3">
            <a:alphaModFix/>
          </a:blip>
          <a:srcRect/>
          <a:stretch/>
        </p:blipFill>
        <p:spPr>
          <a:xfrm>
            <a:off x="4162295" y="1072235"/>
            <a:ext cx="532794" cy="532794"/>
          </a:xfrm>
          <a:prstGeom prst="rect">
            <a:avLst/>
          </a:prstGeom>
          <a:noFill/>
          <a:ln>
            <a:noFill/>
          </a:ln>
        </p:spPr>
      </p:pic>
      <p:sp>
        <p:nvSpPr>
          <p:cNvPr id="81" name="Google Shape;81;p11"/>
          <p:cNvSpPr txBox="1"/>
          <p:nvPr/>
        </p:nvSpPr>
        <p:spPr>
          <a:xfrm>
            <a:off x="1197108" y="1598167"/>
            <a:ext cx="1420800" cy="52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Arial"/>
              <a:buNone/>
            </a:pPr>
            <a:r>
              <a:rPr lang="en-US" sz="2000" b="1" dirty="0" err="1" smtClean="0">
                <a:solidFill>
                  <a:schemeClr val="dk1"/>
                </a:solidFill>
                <a:latin typeface="Meiryo UI" panose="020B0604030504040204" pitchFamily="50" charset="-128"/>
                <a:ea typeface="Meiryo UI" panose="020B0604030504040204" pitchFamily="50" charset="-128"/>
              </a:rPr>
              <a:t>データ</a:t>
            </a:r>
            <a:r>
              <a:rPr lang="en-US" sz="2000" b="1" dirty="0" smtClean="0">
                <a:solidFill>
                  <a:schemeClr val="dk1"/>
                </a:solidFill>
                <a:latin typeface="Meiryo UI" panose="020B0604030504040204" pitchFamily="50" charset="-128"/>
                <a:ea typeface="Meiryo UI" panose="020B0604030504040204" pitchFamily="50" charset="-128"/>
              </a:rPr>
              <a:t/>
            </a:r>
            <a:br>
              <a:rPr lang="en-US" sz="2000" b="1" dirty="0" smtClean="0">
                <a:solidFill>
                  <a:schemeClr val="dk1"/>
                </a:solidFill>
                <a:latin typeface="Meiryo UI" panose="020B0604030504040204" pitchFamily="50" charset="-128"/>
                <a:ea typeface="Meiryo UI" panose="020B0604030504040204" pitchFamily="50" charset="-128"/>
              </a:rPr>
            </a:br>
            <a:r>
              <a:rPr lang="ja-JP" altLang="en-US" sz="2000" b="1" dirty="0" smtClean="0">
                <a:solidFill>
                  <a:schemeClr val="dk1"/>
                </a:solidFill>
                <a:latin typeface="Meiryo UI" panose="020B0604030504040204" pitchFamily="50" charset="-128"/>
                <a:ea typeface="Meiryo UI" panose="020B0604030504040204" pitchFamily="50" charset="-128"/>
              </a:rPr>
              <a:t>コレクション</a:t>
            </a:r>
            <a:endParaRPr sz="28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82" name="Google Shape;82;p11"/>
          <p:cNvPicPr preferRelativeResize="0"/>
          <p:nvPr/>
        </p:nvPicPr>
        <p:blipFill rotWithShape="1">
          <a:blip r:embed="rId4">
            <a:alphaModFix/>
          </a:blip>
          <a:srcRect/>
          <a:stretch/>
        </p:blipFill>
        <p:spPr>
          <a:xfrm>
            <a:off x="532536" y="1482532"/>
            <a:ext cx="679874" cy="698083"/>
          </a:xfrm>
          <a:prstGeom prst="rect">
            <a:avLst/>
          </a:prstGeom>
          <a:noFill/>
          <a:ln>
            <a:noFill/>
          </a:ln>
        </p:spPr>
      </p:pic>
      <p:pic>
        <p:nvPicPr>
          <p:cNvPr id="83" name="Google Shape;83;p11"/>
          <p:cNvPicPr preferRelativeResize="0"/>
          <p:nvPr/>
        </p:nvPicPr>
        <p:blipFill rotWithShape="1">
          <a:blip r:embed="rId5">
            <a:alphaModFix/>
          </a:blip>
          <a:srcRect/>
          <a:stretch/>
        </p:blipFill>
        <p:spPr>
          <a:xfrm>
            <a:off x="5185243" y="2559465"/>
            <a:ext cx="6356400" cy="3600000"/>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84" name="Google Shape;84;p11"/>
          <p:cNvSpPr/>
          <p:nvPr/>
        </p:nvSpPr>
        <p:spPr>
          <a:xfrm>
            <a:off x="597715" y="3301793"/>
            <a:ext cx="1407900" cy="859500"/>
          </a:xfrm>
          <a:prstGeom prst="roundRect">
            <a:avLst>
              <a:gd name="adj" fmla="val 8827"/>
            </a:avLst>
          </a:prstGeom>
          <a:gradFill>
            <a:gsLst>
              <a:gs pos="0">
                <a:schemeClr val="lt1"/>
              </a:gs>
              <a:gs pos="100000">
                <a:srgbClr val="00B0F0"/>
              </a:gs>
            </a:gsLst>
            <a:lin ang="5400012"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50" dirty="0" err="1" smtClean="0">
                <a:solidFill>
                  <a:srgbClr val="171616"/>
                </a:solidFill>
                <a:latin typeface="Meiryo UI" panose="020B0604030504040204" pitchFamily="50" charset="-128"/>
                <a:ea typeface="Meiryo UI" panose="020B0604030504040204" pitchFamily="50" charset="-128"/>
              </a:rPr>
              <a:t>ファイル</a:t>
            </a:r>
            <a:r>
              <a:rPr lang="en-US" sz="1950" dirty="0" smtClean="0">
                <a:solidFill>
                  <a:srgbClr val="171616"/>
                </a:solidFill>
                <a:latin typeface="Meiryo UI" panose="020B0604030504040204" pitchFamily="50" charset="-128"/>
                <a:ea typeface="Meiryo UI" panose="020B0604030504040204" pitchFamily="50" charset="-128"/>
              </a:rPr>
              <a:t/>
            </a:r>
            <a:br>
              <a:rPr lang="en-US" sz="1950" dirty="0" smtClean="0">
                <a:solidFill>
                  <a:srgbClr val="171616"/>
                </a:solidFill>
                <a:latin typeface="Meiryo UI" panose="020B0604030504040204" pitchFamily="50" charset="-128"/>
                <a:ea typeface="Meiryo UI" panose="020B0604030504040204" pitchFamily="50" charset="-128"/>
              </a:rPr>
            </a:br>
            <a:r>
              <a:rPr lang="en-US" sz="1950" dirty="0" err="1" smtClean="0">
                <a:solidFill>
                  <a:srgbClr val="171616"/>
                </a:solidFill>
                <a:latin typeface="Meiryo UI" panose="020B0604030504040204" pitchFamily="50" charset="-128"/>
                <a:ea typeface="Meiryo UI" panose="020B0604030504040204" pitchFamily="50" charset="-128"/>
              </a:rPr>
              <a:t>属性</a:t>
            </a:r>
            <a:endParaRPr sz="1950" dirty="0">
              <a:solidFill>
                <a:srgbClr val="171616"/>
              </a:solidFill>
              <a:latin typeface="Meiryo UI" panose="020B0604030504040204" pitchFamily="50" charset="-128"/>
              <a:ea typeface="Meiryo UI" panose="020B0604030504040204" pitchFamily="50" charset="-128"/>
              <a:sym typeface="Arial"/>
            </a:endParaRPr>
          </a:p>
        </p:txBody>
      </p:sp>
      <p:sp>
        <p:nvSpPr>
          <p:cNvPr id="85" name="Google Shape;85;p11"/>
          <p:cNvSpPr/>
          <p:nvPr/>
        </p:nvSpPr>
        <p:spPr>
          <a:xfrm>
            <a:off x="3644697" y="3301793"/>
            <a:ext cx="1407900" cy="859500"/>
          </a:xfrm>
          <a:prstGeom prst="roundRect">
            <a:avLst>
              <a:gd name="adj" fmla="val 7707"/>
            </a:avLst>
          </a:prstGeom>
          <a:gradFill>
            <a:gsLst>
              <a:gs pos="0">
                <a:schemeClr val="lt1"/>
              </a:gs>
              <a:gs pos="100000">
                <a:srgbClr val="00B0F0"/>
              </a:gs>
            </a:gsLst>
            <a:lin ang="5400012"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50" dirty="0" err="1">
                <a:solidFill>
                  <a:srgbClr val="171616"/>
                </a:solidFill>
                <a:latin typeface="Meiryo UI" panose="020B0604030504040204" pitchFamily="50" charset="-128"/>
                <a:ea typeface="Meiryo UI" panose="020B0604030504040204" pitchFamily="50" charset="-128"/>
              </a:rPr>
              <a:t>文章</a:t>
            </a:r>
            <a:endParaRPr sz="1950" dirty="0">
              <a:solidFill>
                <a:srgbClr val="171616"/>
              </a:solidFill>
              <a:latin typeface="Meiryo UI" panose="020B0604030504040204" pitchFamily="50" charset="-128"/>
              <a:ea typeface="Meiryo UI" panose="020B0604030504040204" pitchFamily="50" charset="-128"/>
              <a:sym typeface="Arial"/>
            </a:endParaRPr>
          </a:p>
        </p:txBody>
      </p:sp>
      <p:sp>
        <p:nvSpPr>
          <p:cNvPr id="86" name="Google Shape;86;p11"/>
          <p:cNvSpPr/>
          <p:nvPr/>
        </p:nvSpPr>
        <p:spPr>
          <a:xfrm>
            <a:off x="2115710" y="3301793"/>
            <a:ext cx="1407900" cy="859500"/>
          </a:xfrm>
          <a:prstGeom prst="roundRect">
            <a:avLst>
              <a:gd name="adj" fmla="val 13307"/>
            </a:avLst>
          </a:prstGeom>
          <a:gradFill>
            <a:gsLst>
              <a:gs pos="0">
                <a:schemeClr val="lt1"/>
              </a:gs>
              <a:gs pos="100000">
                <a:srgbClr val="00B0F0"/>
              </a:gs>
            </a:gsLst>
            <a:lin ang="5400012"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50" dirty="0" err="1">
                <a:solidFill>
                  <a:srgbClr val="171616"/>
                </a:solidFill>
                <a:latin typeface="Meiryo UI" panose="020B0604030504040204" pitchFamily="50" charset="-128"/>
                <a:ea typeface="Meiryo UI" panose="020B0604030504040204" pitchFamily="50" charset="-128"/>
              </a:rPr>
              <a:t>メタデータ</a:t>
            </a:r>
            <a:endParaRPr sz="1950" dirty="0">
              <a:solidFill>
                <a:srgbClr val="171616"/>
              </a:solidFill>
              <a:latin typeface="Meiryo UI" panose="020B0604030504040204" pitchFamily="50" charset="-128"/>
              <a:ea typeface="Meiryo UI" panose="020B0604030504040204" pitchFamily="50" charset="-128"/>
              <a:sym typeface="Arial"/>
            </a:endParaRPr>
          </a:p>
        </p:txBody>
      </p:sp>
      <p:pic>
        <p:nvPicPr>
          <p:cNvPr id="87" name="Google Shape;87;p11"/>
          <p:cNvPicPr preferRelativeResize="0"/>
          <p:nvPr/>
        </p:nvPicPr>
        <p:blipFill rotWithShape="1">
          <a:blip r:embed="rId6">
            <a:alphaModFix/>
          </a:blip>
          <a:srcRect/>
          <a:stretch/>
        </p:blipFill>
        <p:spPr>
          <a:xfrm>
            <a:off x="453886" y="3078761"/>
            <a:ext cx="443759" cy="443759"/>
          </a:xfrm>
          <a:prstGeom prst="rect">
            <a:avLst/>
          </a:prstGeom>
          <a:noFill/>
          <a:ln>
            <a:noFill/>
          </a:ln>
          <a:effectLst>
            <a:outerShdw blurRad="50800" dist="38100" dir="2700000" algn="tl" rotWithShape="0">
              <a:srgbClr val="000000">
                <a:alpha val="40000"/>
              </a:srgbClr>
            </a:outerShdw>
          </a:effectLst>
        </p:spPr>
      </p:pic>
      <p:pic>
        <p:nvPicPr>
          <p:cNvPr id="88" name="Google Shape;88;p11"/>
          <p:cNvPicPr preferRelativeResize="0"/>
          <p:nvPr/>
        </p:nvPicPr>
        <p:blipFill rotWithShape="1">
          <a:blip r:embed="rId6">
            <a:alphaModFix/>
          </a:blip>
          <a:srcRect/>
          <a:stretch/>
        </p:blipFill>
        <p:spPr>
          <a:xfrm>
            <a:off x="2062601" y="3078761"/>
            <a:ext cx="443759" cy="443759"/>
          </a:xfrm>
          <a:prstGeom prst="rect">
            <a:avLst/>
          </a:prstGeom>
          <a:noFill/>
          <a:ln>
            <a:noFill/>
          </a:ln>
          <a:effectLst>
            <a:outerShdw blurRad="50800" dist="38100" dir="2700000" algn="tl" rotWithShape="0">
              <a:srgbClr val="000000">
                <a:alpha val="40000"/>
              </a:srgbClr>
            </a:outerShdw>
          </a:effectLst>
        </p:spPr>
      </p:pic>
      <p:pic>
        <p:nvPicPr>
          <p:cNvPr id="89" name="Google Shape;89;p11"/>
          <p:cNvPicPr preferRelativeResize="0"/>
          <p:nvPr/>
        </p:nvPicPr>
        <p:blipFill rotWithShape="1">
          <a:blip r:embed="rId6">
            <a:alphaModFix/>
          </a:blip>
          <a:srcRect/>
          <a:stretch/>
        </p:blipFill>
        <p:spPr>
          <a:xfrm>
            <a:off x="3570361" y="3078761"/>
            <a:ext cx="443759" cy="443759"/>
          </a:xfrm>
          <a:prstGeom prst="rect">
            <a:avLst/>
          </a:prstGeom>
          <a:noFill/>
          <a:ln>
            <a:noFill/>
          </a:ln>
          <a:effectLst>
            <a:outerShdw blurRad="50800" dist="38100" dir="2700000" algn="tl" rotWithShape="0">
              <a:srgbClr val="000000">
                <a:alpha val="40000"/>
              </a:srgbClr>
            </a:outerShdw>
          </a:effectLst>
        </p:spPr>
      </p:pic>
      <p:sp>
        <p:nvSpPr>
          <p:cNvPr id="90" name="Google Shape;90;p11"/>
          <p:cNvSpPr/>
          <p:nvPr/>
        </p:nvSpPr>
        <p:spPr>
          <a:xfrm>
            <a:off x="572150" y="4562549"/>
            <a:ext cx="1580400" cy="859500"/>
          </a:xfrm>
          <a:prstGeom prst="roundRect">
            <a:avLst>
              <a:gd name="adj" fmla="val 8827"/>
            </a:avLst>
          </a:prstGeom>
          <a:gradFill>
            <a:gsLst>
              <a:gs pos="0">
                <a:schemeClr val="lt1"/>
              </a:gs>
              <a:gs pos="100000">
                <a:srgbClr val="00B0F0"/>
              </a:gs>
            </a:gsLst>
            <a:lin ang="5400012"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50" dirty="0" smtClean="0">
                <a:solidFill>
                  <a:srgbClr val="171616"/>
                </a:solidFill>
                <a:latin typeface="Meiryo UI" panose="020B0604030504040204" pitchFamily="50" charset="-128"/>
                <a:ea typeface="Meiryo UI" panose="020B0604030504040204" pitchFamily="50" charset="-128"/>
              </a:rPr>
              <a:t>色</a:t>
            </a:r>
            <a:r>
              <a:rPr lang="ja-JP" altLang="en-US" sz="1950" dirty="0" smtClean="0">
                <a:solidFill>
                  <a:srgbClr val="171616"/>
                </a:solidFill>
                <a:latin typeface="Meiryo UI" panose="020B0604030504040204" pitchFamily="50" charset="-128"/>
                <a:ea typeface="Meiryo UI" panose="020B0604030504040204" pitchFamily="50" charset="-128"/>
              </a:rPr>
              <a:t>の</a:t>
            </a:r>
            <a:r>
              <a:rPr lang="en-US" sz="1950" dirty="0" err="1" smtClean="0">
                <a:solidFill>
                  <a:srgbClr val="171616"/>
                </a:solidFill>
                <a:latin typeface="Meiryo UI" panose="020B0604030504040204" pitchFamily="50" charset="-128"/>
                <a:ea typeface="Meiryo UI" panose="020B0604030504040204" pitchFamily="50" charset="-128"/>
              </a:rPr>
              <a:t>分布</a:t>
            </a:r>
            <a:endParaRPr sz="1950" dirty="0">
              <a:solidFill>
                <a:srgbClr val="171616"/>
              </a:solidFill>
              <a:latin typeface="Meiryo UI" panose="020B0604030504040204" pitchFamily="50" charset="-128"/>
              <a:ea typeface="Meiryo UI" panose="020B0604030504040204" pitchFamily="50" charset="-128"/>
            </a:endParaRPr>
          </a:p>
        </p:txBody>
      </p:sp>
      <p:pic>
        <p:nvPicPr>
          <p:cNvPr id="91" name="Google Shape;91;p11"/>
          <p:cNvPicPr preferRelativeResize="0"/>
          <p:nvPr/>
        </p:nvPicPr>
        <p:blipFill rotWithShape="1">
          <a:blip r:embed="rId6">
            <a:alphaModFix/>
          </a:blip>
          <a:srcRect/>
          <a:stretch/>
        </p:blipFill>
        <p:spPr>
          <a:xfrm>
            <a:off x="453886" y="4339517"/>
            <a:ext cx="443759" cy="443759"/>
          </a:xfrm>
          <a:prstGeom prst="rect">
            <a:avLst/>
          </a:prstGeom>
          <a:noFill/>
          <a:ln>
            <a:noFill/>
          </a:ln>
          <a:effectLst>
            <a:outerShdw blurRad="50800" dist="38100" dir="2700000" algn="tl" rotWithShape="0">
              <a:srgbClr val="000000">
                <a:alpha val="40000"/>
              </a:srgbClr>
            </a:outerShdw>
          </a:effectLst>
        </p:spPr>
      </p:pic>
      <p:sp>
        <p:nvSpPr>
          <p:cNvPr id="92" name="Google Shape;92;p11"/>
          <p:cNvSpPr/>
          <p:nvPr/>
        </p:nvSpPr>
        <p:spPr>
          <a:xfrm>
            <a:off x="2709399" y="4687007"/>
            <a:ext cx="1322700" cy="640500"/>
          </a:xfrm>
          <a:prstGeom prst="roundRect">
            <a:avLst>
              <a:gd name="adj" fmla="val 22741"/>
            </a:avLst>
          </a:prstGeom>
          <a:solidFill>
            <a:srgbClr val="0070C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1800" dirty="0" smtClean="0">
                <a:solidFill>
                  <a:schemeClr val="lt1"/>
                </a:solidFill>
                <a:latin typeface="Meiryo UI" panose="020B0604030504040204" pitchFamily="50" charset="-128"/>
                <a:ea typeface="Meiryo UI" panose="020B0604030504040204" pitchFamily="50" charset="-128"/>
              </a:rPr>
              <a:t>現実</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93" name="Google Shape;93;p11"/>
          <p:cNvSpPr/>
          <p:nvPr/>
        </p:nvSpPr>
        <p:spPr>
          <a:xfrm>
            <a:off x="4805447" y="4687007"/>
            <a:ext cx="1322700" cy="640500"/>
          </a:xfrm>
          <a:prstGeom prst="roundRect">
            <a:avLst>
              <a:gd name="adj" fmla="val 22741"/>
            </a:avLst>
          </a:prstGeom>
          <a:solidFill>
            <a:srgbClr val="0070C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システム</a:t>
            </a: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94" name="Google Shape;94;p11"/>
          <p:cNvPicPr preferRelativeResize="0"/>
          <p:nvPr/>
        </p:nvPicPr>
        <p:blipFill rotWithShape="1">
          <a:blip r:embed="rId7">
            <a:alphaModFix/>
          </a:blip>
          <a:srcRect/>
          <a:stretch/>
        </p:blipFill>
        <p:spPr>
          <a:xfrm>
            <a:off x="2579864" y="5106251"/>
            <a:ext cx="1581786" cy="1581786"/>
          </a:xfrm>
          <a:prstGeom prst="rect">
            <a:avLst/>
          </a:prstGeom>
          <a:noFill/>
          <a:ln>
            <a:noFill/>
          </a:ln>
          <a:effectLst>
            <a:outerShdw blurRad="190500" algn="tl" rotWithShape="0">
              <a:srgbClr val="000000">
                <a:alpha val="69800"/>
              </a:srgbClr>
            </a:outerShdw>
          </a:effectLst>
        </p:spPr>
      </p:pic>
      <p:pic>
        <p:nvPicPr>
          <p:cNvPr id="95" name="Google Shape;95;p11"/>
          <p:cNvPicPr preferRelativeResize="0"/>
          <p:nvPr/>
        </p:nvPicPr>
        <p:blipFill rotWithShape="1">
          <a:blip r:embed="rId8">
            <a:alphaModFix/>
          </a:blip>
          <a:srcRect/>
          <a:stretch/>
        </p:blipFill>
        <p:spPr>
          <a:xfrm>
            <a:off x="4675912" y="5102422"/>
            <a:ext cx="1581786" cy="1581786"/>
          </a:xfrm>
          <a:prstGeom prst="rect">
            <a:avLst/>
          </a:prstGeom>
          <a:noFill/>
          <a:ln>
            <a:noFill/>
          </a:ln>
          <a:effectLst>
            <a:outerShdw blurRad="190500" algn="tl" rotWithShape="0">
              <a:srgbClr val="000000">
                <a:alpha val="69800"/>
              </a:srgbClr>
            </a:outerShdw>
          </a:effectLst>
        </p:spPr>
      </p:pic>
      <p:sp>
        <p:nvSpPr>
          <p:cNvPr id="96" name="Google Shape;96;p11"/>
          <p:cNvSpPr/>
          <p:nvPr/>
        </p:nvSpPr>
        <p:spPr>
          <a:xfrm>
            <a:off x="4156535" y="5641876"/>
            <a:ext cx="524400" cy="439800"/>
          </a:xfrm>
          <a:prstGeom prst="rightArrow">
            <a:avLst>
              <a:gd name="adj1" fmla="val 50000"/>
              <a:gd name="adj2"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806196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2"/>
          <p:cNvSpPr/>
          <p:nvPr/>
        </p:nvSpPr>
        <p:spPr>
          <a:xfrm>
            <a:off x="5114121" y="3414485"/>
            <a:ext cx="6578700" cy="2184900"/>
          </a:xfrm>
          <a:prstGeom prst="roundRect">
            <a:avLst>
              <a:gd name="adj" fmla="val 7121"/>
            </a:avLst>
          </a:prstGeom>
          <a:solidFill>
            <a:srgbClr val="9CC2E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03" name="Google Shape;103;p12"/>
          <p:cNvSpPr/>
          <p:nvPr/>
        </p:nvSpPr>
        <p:spPr>
          <a:xfrm rot="5400000">
            <a:off x="3240909" y="4924146"/>
            <a:ext cx="1515900" cy="1863600"/>
          </a:xfrm>
          <a:prstGeom prst="homePlate">
            <a:avLst>
              <a:gd name="adj" fmla="val 35588"/>
            </a:avLst>
          </a:prstGeom>
          <a:gradFill>
            <a:gsLst>
              <a:gs pos="0">
                <a:srgbClr val="00B0F0"/>
              </a:gs>
              <a:gs pos="100000">
                <a:srgbClr val="002060"/>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04" name="Google Shape;104;p12"/>
          <p:cNvSpPr txBox="1"/>
          <p:nvPr/>
        </p:nvSpPr>
        <p:spPr>
          <a:xfrm>
            <a:off x="3067046" y="5485654"/>
            <a:ext cx="1863600" cy="527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ja-JP" altLang="en-US" sz="1800" dirty="0" smtClean="0">
                <a:solidFill>
                  <a:schemeClr val="lt1"/>
                </a:solidFill>
                <a:latin typeface="Meiryo UI" panose="020B0604030504040204" pitchFamily="50" charset="-128"/>
                <a:ea typeface="Meiryo UI" panose="020B0604030504040204" pitchFamily="50" charset="-128"/>
              </a:rPr>
              <a:t>ストップワードの</a:t>
            </a:r>
            <a:r>
              <a:rPr lang="en-US" altLang="ja-JP" sz="1800" dirty="0" smtClean="0">
                <a:solidFill>
                  <a:schemeClr val="lt1"/>
                </a:solidFill>
                <a:latin typeface="Meiryo UI" panose="020B0604030504040204" pitchFamily="50" charset="-128"/>
                <a:ea typeface="Meiryo UI" panose="020B0604030504040204" pitchFamily="50" charset="-128"/>
              </a:rPr>
              <a:t/>
            </a:r>
            <a:br>
              <a:rPr lang="en-US" altLang="ja-JP" sz="1800" dirty="0" smtClean="0">
                <a:solidFill>
                  <a:schemeClr val="lt1"/>
                </a:solidFill>
                <a:latin typeface="Meiryo UI" panose="020B0604030504040204" pitchFamily="50" charset="-128"/>
                <a:ea typeface="Meiryo UI" panose="020B0604030504040204" pitchFamily="50" charset="-128"/>
              </a:rPr>
            </a:br>
            <a:r>
              <a:rPr lang="ja-JP" altLang="en-US" sz="1800" dirty="0" smtClean="0">
                <a:solidFill>
                  <a:schemeClr val="lt1"/>
                </a:solidFill>
                <a:latin typeface="Meiryo UI" panose="020B0604030504040204" pitchFamily="50" charset="-128"/>
                <a:ea typeface="Meiryo UI" panose="020B0604030504040204" pitchFamily="50" charset="-128"/>
              </a:rPr>
              <a:t>削除</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05" name="Google Shape;105;p12"/>
          <p:cNvSpPr/>
          <p:nvPr/>
        </p:nvSpPr>
        <p:spPr>
          <a:xfrm rot="5400000">
            <a:off x="3240909" y="3706937"/>
            <a:ext cx="1515900" cy="1863600"/>
          </a:xfrm>
          <a:prstGeom prst="homePlate">
            <a:avLst>
              <a:gd name="adj" fmla="val 35588"/>
            </a:avLst>
          </a:prstGeom>
          <a:gradFill>
            <a:gsLst>
              <a:gs pos="0">
                <a:srgbClr val="00B0F0"/>
              </a:gs>
              <a:gs pos="100000">
                <a:srgbClr val="002060"/>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06" name="Google Shape;106;p12"/>
          <p:cNvSpPr txBox="1">
            <a:spLocks noGrp="1"/>
          </p:cNvSpPr>
          <p:nvPr>
            <p:ph type="title"/>
          </p:nvPr>
        </p:nvSpPr>
        <p:spPr>
          <a:xfrm>
            <a:off x="838200" y="1"/>
            <a:ext cx="9520500" cy="1542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インデックスエンジン</a:t>
            </a:r>
            <a:endParaRPr dirty="0">
              <a:sym typeface="Arial"/>
            </a:endParaRPr>
          </a:p>
        </p:txBody>
      </p:sp>
      <p:sp>
        <p:nvSpPr>
          <p:cNvPr id="107" name="Google Shape;107;p12"/>
          <p:cNvSpPr txBox="1">
            <a:spLocks noGrp="1"/>
          </p:cNvSpPr>
          <p:nvPr>
            <p:ph type="body" idx="1"/>
          </p:nvPr>
        </p:nvSpPr>
        <p:spPr>
          <a:xfrm>
            <a:off x="565402" y="2778016"/>
            <a:ext cx="2318100" cy="3569100"/>
          </a:xfrm>
          <a:prstGeom prst="rect">
            <a:avLst/>
          </a:prstGeom>
          <a:noFill/>
          <a:ln>
            <a:noFill/>
          </a:ln>
        </p:spPr>
        <p:txBody>
          <a:bodyPr spcFirstLastPara="1" wrap="square" lIns="91425" tIns="45700" rIns="91425" bIns="45700" anchor="t" anchorCtr="0">
            <a:noAutofit/>
          </a:bodyPr>
          <a:lstStyle/>
          <a:p>
            <a:pPr marL="0" lvl="0" indent="0" algn="l" rtl="0">
              <a:lnSpc>
                <a:spcPct val="133333"/>
              </a:lnSpc>
              <a:spcBef>
                <a:spcPts val="0"/>
              </a:spcBef>
              <a:spcAft>
                <a:spcPts val="0"/>
              </a:spcAft>
              <a:buClr>
                <a:srgbClr val="00B050"/>
              </a:buClr>
              <a:buSzPts val="1680"/>
              <a:buNone/>
            </a:pPr>
            <a:r>
              <a:rPr lang="en-US" sz="2100" dirty="0" err="1"/>
              <a:t>自然言語処理方法を使用して</a:t>
            </a:r>
            <a:r>
              <a:rPr lang="en-US" sz="2100" dirty="0" smtClean="0"/>
              <a:t>、</a:t>
            </a:r>
            <a:r>
              <a:rPr lang="ja-JP" altLang="en-US" sz="2100" dirty="0"/>
              <a:t>文章</a:t>
            </a:r>
            <a:r>
              <a:rPr lang="ja-JP" altLang="en-US" sz="2100" dirty="0" smtClean="0"/>
              <a:t>の</a:t>
            </a:r>
            <a:r>
              <a:rPr lang="en-US" sz="2100" dirty="0" err="1" smtClean="0"/>
              <a:t>文字列をトークンに変換します</a:t>
            </a:r>
            <a:r>
              <a:rPr lang="en-US" sz="2100" dirty="0"/>
              <a:t>。</a:t>
            </a:r>
            <a:endParaRPr sz="2100" dirty="0">
              <a:sym typeface="Arial"/>
            </a:endParaRPr>
          </a:p>
        </p:txBody>
      </p:sp>
      <p:sp>
        <p:nvSpPr>
          <p:cNvPr id="108" name="Google Shape;108;p12"/>
          <p:cNvSpPr/>
          <p:nvPr/>
        </p:nvSpPr>
        <p:spPr>
          <a:xfrm>
            <a:off x="313283" y="1436046"/>
            <a:ext cx="7892700" cy="859500"/>
          </a:xfrm>
          <a:prstGeom prst="roundRect">
            <a:avLst>
              <a:gd name="adj" fmla="val 50000"/>
            </a:avLst>
          </a:prstGeom>
          <a:gradFill>
            <a:gsLst>
              <a:gs pos="0">
                <a:schemeClr val="lt1"/>
              </a:gs>
              <a:gs pos="100000">
                <a:srgbClr val="7F7F7F"/>
              </a:gs>
            </a:gsLst>
            <a:lin ang="5400012"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109" name="Google Shape;109;p12"/>
          <p:cNvSpPr/>
          <p:nvPr/>
        </p:nvSpPr>
        <p:spPr>
          <a:xfrm>
            <a:off x="2960449" y="1662929"/>
            <a:ext cx="524400" cy="389700"/>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10" name="Google Shape;110;p12"/>
          <p:cNvSpPr/>
          <p:nvPr/>
        </p:nvSpPr>
        <p:spPr>
          <a:xfrm>
            <a:off x="3498590" y="1526805"/>
            <a:ext cx="1151400" cy="658500"/>
          </a:xfrm>
          <a:prstGeom prst="rect">
            <a:avLst/>
          </a:prstGeom>
          <a:gradFill>
            <a:gsLst>
              <a:gs pos="0">
                <a:srgbClr val="C00000"/>
              </a:gs>
              <a:gs pos="100000">
                <a:schemeClr val="accent2"/>
              </a:gs>
            </a:gsLst>
            <a:lin ang="5400012"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111" name="Google Shape;111;p12"/>
          <p:cNvSpPr/>
          <p:nvPr/>
        </p:nvSpPr>
        <p:spPr>
          <a:xfrm>
            <a:off x="4742321"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b="1" dirty="0" smtClean="0">
                <a:solidFill>
                  <a:srgbClr val="7F7F7F"/>
                </a:solidFill>
                <a:latin typeface="Meiryo UI" panose="020B0604030504040204" pitchFamily="50" charset="-128"/>
                <a:ea typeface="Meiryo UI" panose="020B0604030504040204" pitchFamily="50" charset="-128"/>
              </a:rPr>
              <a:t>インデックスライター</a:t>
            </a:r>
            <a:endParaRPr b="1" dirty="0">
              <a:solidFill>
                <a:srgbClr val="7F7F7F"/>
              </a:solidFill>
              <a:latin typeface="Meiryo UI" panose="020B0604030504040204" pitchFamily="50" charset="-128"/>
              <a:ea typeface="Meiryo UI" panose="020B0604030504040204" pitchFamily="50" charset="-128"/>
            </a:endParaRPr>
          </a:p>
        </p:txBody>
      </p:sp>
      <p:sp>
        <p:nvSpPr>
          <p:cNvPr id="112" name="Google Shape;112;p12"/>
          <p:cNvSpPr/>
          <p:nvPr/>
        </p:nvSpPr>
        <p:spPr>
          <a:xfrm>
            <a:off x="701019"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50"/>
              <a:buFont typeface="Arial"/>
              <a:buNone/>
            </a:pPr>
            <a:r>
              <a:rPr lang="en-US" b="1" dirty="0" err="1" smtClean="0">
                <a:solidFill>
                  <a:srgbClr val="7F7F7F"/>
                </a:solidFill>
                <a:latin typeface="Meiryo UI" panose="020B0604030504040204" pitchFamily="50" charset="-128"/>
                <a:ea typeface="Meiryo UI" panose="020B0604030504040204" pitchFamily="50" charset="-128"/>
              </a:rPr>
              <a:t>ファイル</a:t>
            </a:r>
            <a:r>
              <a:rPr lang="en-US" b="1" dirty="0" smtClean="0">
                <a:solidFill>
                  <a:srgbClr val="7F7F7F"/>
                </a:solidFill>
                <a:latin typeface="Meiryo UI" panose="020B0604030504040204" pitchFamily="50" charset="-128"/>
                <a:ea typeface="Meiryo UI" panose="020B0604030504040204" pitchFamily="50" charset="-128"/>
              </a:rPr>
              <a:t/>
            </a:r>
            <a:br>
              <a:rPr lang="en-US" b="1" dirty="0" smtClean="0">
                <a:solidFill>
                  <a:srgbClr val="7F7F7F"/>
                </a:solidFill>
                <a:latin typeface="Meiryo UI" panose="020B0604030504040204" pitchFamily="50" charset="-128"/>
                <a:ea typeface="Meiryo UI" panose="020B0604030504040204" pitchFamily="50" charset="-128"/>
              </a:rPr>
            </a:br>
            <a:r>
              <a:rPr lang="en-US" b="1" dirty="0" err="1" smtClean="0">
                <a:solidFill>
                  <a:srgbClr val="7F7F7F"/>
                </a:solidFill>
                <a:latin typeface="Meiryo UI" panose="020B0604030504040204" pitchFamily="50" charset="-128"/>
                <a:ea typeface="Meiryo UI" panose="020B0604030504040204" pitchFamily="50" charset="-128"/>
              </a:rPr>
              <a:t>ウォッチャ</a:t>
            </a:r>
            <a:r>
              <a:rPr lang="en-US" b="1" dirty="0" smtClean="0">
                <a:solidFill>
                  <a:srgbClr val="7F7F7F"/>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13" name="Google Shape;113;p12"/>
          <p:cNvSpPr/>
          <p:nvPr/>
        </p:nvSpPr>
        <p:spPr>
          <a:xfrm>
            <a:off x="1937950"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コンテンツエクストラクタ</a:t>
            </a:r>
            <a:endParaRPr dirty="0">
              <a:latin typeface="Meiryo UI" panose="020B0604030504040204" pitchFamily="50" charset="-128"/>
              <a:ea typeface="Meiryo UI" panose="020B0604030504040204" pitchFamily="50" charset="-128"/>
            </a:endParaRPr>
          </a:p>
        </p:txBody>
      </p:sp>
      <p:sp>
        <p:nvSpPr>
          <p:cNvPr id="114" name="Google Shape;114;p12"/>
          <p:cNvSpPr txBox="1"/>
          <p:nvPr/>
        </p:nvSpPr>
        <p:spPr>
          <a:xfrm>
            <a:off x="5927208" y="1598167"/>
            <a:ext cx="1222200" cy="52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インデクサ</a:t>
            </a:r>
            <a:r>
              <a:rPr lang="en-US" sz="2000" b="1" dirty="0">
                <a:solidFill>
                  <a:schemeClr val="dk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pic>
        <p:nvPicPr>
          <p:cNvPr id="115" name="Google Shape;115;p12"/>
          <p:cNvPicPr preferRelativeResize="0"/>
          <p:nvPr/>
        </p:nvPicPr>
        <p:blipFill rotWithShape="1">
          <a:blip r:embed="rId3">
            <a:alphaModFix/>
          </a:blip>
          <a:srcRect/>
          <a:stretch/>
        </p:blipFill>
        <p:spPr>
          <a:xfrm>
            <a:off x="7149302" y="1542197"/>
            <a:ext cx="718446" cy="675925"/>
          </a:xfrm>
          <a:prstGeom prst="rect">
            <a:avLst/>
          </a:prstGeom>
          <a:noFill/>
          <a:ln>
            <a:noFill/>
          </a:ln>
        </p:spPr>
      </p:pic>
      <p:sp>
        <p:nvSpPr>
          <p:cNvPr id="116" name="Google Shape;116;p12"/>
          <p:cNvSpPr/>
          <p:nvPr/>
        </p:nvSpPr>
        <p:spPr>
          <a:xfrm rot="5400000">
            <a:off x="3240909" y="2489729"/>
            <a:ext cx="1515900" cy="1863600"/>
          </a:xfrm>
          <a:prstGeom prst="homePlate">
            <a:avLst>
              <a:gd name="adj" fmla="val 35588"/>
            </a:avLst>
          </a:prstGeom>
          <a:gradFill>
            <a:gsLst>
              <a:gs pos="0">
                <a:srgbClr val="00B0F0"/>
              </a:gs>
              <a:gs pos="100000">
                <a:srgbClr val="002060"/>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17" name="Google Shape;117;p12"/>
          <p:cNvSpPr txBox="1"/>
          <p:nvPr/>
        </p:nvSpPr>
        <p:spPr>
          <a:xfrm>
            <a:off x="3067046" y="2887196"/>
            <a:ext cx="1863600" cy="527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dirty="0" err="1" smtClean="0">
                <a:solidFill>
                  <a:schemeClr val="lt1"/>
                </a:solidFill>
                <a:latin typeface="Meiryo UI" panose="020B0604030504040204" pitchFamily="50" charset="-128"/>
                <a:ea typeface="Meiryo UI" panose="020B0604030504040204" pitchFamily="50" charset="-128"/>
              </a:rPr>
              <a:t>単語の</a:t>
            </a:r>
            <a:r>
              <a:rPr lang="en-US" sz="1800" dirty="0" smtClean="0">
                <a:solidFill>
                  <a:schemeClr val="lt1"/>
                </a:solidFill>
                <a:latin typeface="Meiryo UI" panose="020B0604030504040204" pitchFamily="50" charset="-128"/>
                <a:ea typeface="Meiryo UI" panose="020B0604030504040204" pitchFamily="50" charset="-128"/>
              </a:rPr>
              <a:t/>
            </a:r>
            <a:br>
              <a:rPr lang="en-US" sz="1800" dirty="0" smtClean="0">
                <a:solidFill>
                  <a:schemeClr val="lt1"/>
                </a:solidFill>
                <a:latin typeface="Meiryo UI" panose="020B0604030504040204" pitchFamily="50" charset="-128"/>
                <a:ea typeface="Meiryo UI" panose="020B0604030504040204" pitchFamily="50" charset="-128"/>
              </a:rPr>
            </a:br>
            <a:r>
              <a:rPr lang="en-US" sz="1800" dirty="0" err="1" smtClean="0">
                <a:solidFill>
                  <a:schemeClr val="lt1"/>
                </a:solidFill>
                <a:latin typeface="Meiryo UI" panose="020B0604030504040204" pitchFamily="50" charset="-128"/>
                <a:ea typeface="Meiryo UI" panose="020B0604030504040204" pitchFamily="50" charset="-128"/>
              </a:rPr>
              <a:t>セグメンテーション</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18" name="Google Shape;118;p12"/>
          <p:cNvSpPr txBox="1"/>
          <p:nvPr/>
        </p:nvSpPr>
        <p:spPr>
          <a:xfrm>
            <a:off x="3067046" y="4249686"/>
            <a:ext cx="1863600" cy="527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ステミング</a:t>
            </a: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19" name="Google Shape;119;p12"/>
          <p:cNvPicPr preferRelativeResize="0"/>
          <p:nvPr/>
        </p:nvPicPr>
        <p:blipFill rotWithShape="1">
          <a:blip r:embed="rId4">
            <a:alphaModFix/>
          </a:blip>
          <a:srcRect/>
          <a:stretch/>
        </p:blipFill>
        <p:spPr>
          <a:xfrm>
            <a:off x="7593591" y="5749471"/>
            <a:ext cx="971551" cy="452785"/>
          </a:xfrm>
          <a:prstGeom prst="rect">
            <a:avLst/>
          </a:prstGeom>
          <a:noFill/>
          <a:ln>
            <a:noFill/>
          </a:ln>
        </p:spPr>
      </p:pic>
      <p:pic>
        <p:nvPicPr>
          <p:cNvPr id="120" name="Google Shape;120;p12"/>
          <p:cNvPicPr preferRelativeResize="0"/>
          <p:nvPr/>
        </p:nvPicPr>
        <p:blipFill rotWithShape="1">
          <a:blip r:embed="rId5">
            <a:alphaModFix/>
          </a:blip>
          <a:srcRect/>
          <a:stretch/>
        </p:blipFill>
        <p:spPr>
          <a:xfrm>
            <a:off x="8656149" y="5749471"/>
            <a:ext cx="1051991" cy="452784"/>
          </a:xfrm>
          <a:prstGeom prst="rect">
            <a:avLst/>
          </a:prstGeom>
          <a:noFill/>
          <a:ln>
            <a:noFill/>
          </a:ln>
        </p:spPr>
      </p:pic>
      <p:pic>
        <p:nvPicPr>
          <p:cNvPr id="121" name="Google Shape;121;p12"/>
          <p:cNvPicPr preferRelativeResize="0"/>
          <p:nvPr/>
        </p:nvPicPr>
        <p:blipFill rotWithShape="1">
          <a:blip r:embed="rId6">
            <a:alphaModFix/>
          </a:blip>
          <a:srcRect/>
          <a:stretch/>
        </p:blipFill>
        <p:spPr>
          <a:xfrm>
            <a:off x="9793866" y="5749471"/>
            <a:ext cx="952501" cy="452785"/>
          </a:xfrm>
          <a:prstGeom prst="rect">
            <a:avLst/>
          </a:prstGeom>
          <a:noFill/>
          <a:ln>
            <a:noFill/>
          </a:ln>
        </p:spPr>
      </p:pic>
      <p:sp>
        <p:nvSpPr>
          <p:cNvPr id="122" name="Google Shape;122;p12"/>
          <p:cNvSpPr/>
          <p:nvPr/>
        </p:nvSpPr>
        <p:spPr>
          <a:xfrm>
            <a:off x="7633139" y="5791196"/>
            <a:ext cx="882308" cy="3854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素早い</a:t>
            </a:r>
            <a:endParaRPr dirty="0">
              <a:latin typeface="Meiryo UI" panose="020B0604030504040204" pitchFamily="50" charset="-128"/>
              <a:ea typeface="Meiryo UI" panose="020B0604030504040204" pitchFamily="50" charset="-128"/>
            </a:endParaRPr>
          </a:p>
        </p:txBody>
      </p:sp>
      <p:sp>
        <p:nvSpPr>
          <p:cNvPr id="123" name="Google Shape;123;p12"/>
          <p:cNvSpPr/>
          <p:nvPr/>
        </p:nvSpPr>
        <p:spPr>
          <a:xfrm>
            <a:off x="8757240" y="5791197"/>
            <a:ext cx="8772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茶色</a:t>
            </a:r>
            <a:endParaRPr dirty="0">
              <a:latin typeface="Meiryo UI" panose="020B0604030504040204" pitchFamily="50" charset="-128"/>
              <a:ea typeface="Meiryo UI" panose="020B0604030504040204" pitchFamily="50" charset="-128"/>
            </a:endParaRPr>
          </a:p>
        </p:txBody>
      </p:sp>
      <p:sp>
        <p:nvSpPr>
          <p:cNvPr id="124" name="Google Shape;124;p12"/>
          <p:cNvSpPr/>
          <p:nvPr/>
        </p:nvSpPr>
        <p:spPr>
          <a:xfrm>
            <a:off x="9885389" y="5791197"/>
            <a:ext cx="827435" cy="4110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1800" b="1" dirty="0" smtClean="0">
                <a:solidFill>
                  <a:schemeClr val="dk1"/>
                </a:solidFill>
                <a:latin typeface="Meiryo UI" panose="020B0604030504040204" pitchFamily="50" charset="-128"/>
                <a:ea typeface="Meiryo UI" panose="020B0604030504040204" pitchFamily="50" charset="-128"/>
              </a:rPr>
              <a:t>キツネ</a:t>
            </a:r>
            <a:endParaRPr dirty="0">
              <a:latin typeface="Meiryo UI" panose="020B0604030504040204" pitchFamily="50" charset="-128"/>
              <a:ea typeface="Meiryo UI" panose="020B0604030504040204" pitchFamily="50" charset="-128"/>
            </a:endParaRPr>
          </a:p>
        </p:txBody>
      </p:sp>
      <p:sp>
        <p:nvSpPr>
          <p:cNvPr id="125" name="Google Shape;125;p12"/>
          <p:cNvSpPr txBox="1"/>
          <p:nvPr/>
        </p:nvSpPr>
        <p:spPr>
          <a:xfrm>
            <a:off x="5255080" y="5702788"/>
            <a:ext cx="1672200" cy="5766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rgbClr val="0070C0"/>
              </a:buClr>
              <a:buSzPts val="1800"/>
              <a:buFont typeface="Arial"/>
              <a:buNone/>
            </a:pPr>
            <a:r>
              <a:rPr lang="en-US" sz="1800" b="1" dirty="0" err="1" smtClean="0">
                <a:solidFill>
                  <a:srgbClr val="0070C0"/>
                </a:solidFill>
                <a:latin typeface="Meiryo UI" panose="020B0604030504040204" pitchFamily="50" charset="-128"/>
                <a:ea typeface="Meiryo UI" panose="020B0604030504040204" pitchFamily="50" charset="-128"/>
              </a:rPr>
              <a:t>トークン</a:t>
            </a:r>
            <a:r>
              <a:rPr lang="en-US" sz="1800" b="1" dirty="0" smtClean="0">
                <a:solidFill>
                  <a:srgbClr val="0070C0"/>
                </a:solidFill>
                <a:latin typeface="Meiryo UI" panose="020B0604030504040204" pitchFamily="50" charset="-128"/>
                <a:ea typeface="Meiryo UI" panose="020B0604030504040204" pitchFamily="50" charset="-128"/>
              </a:rPr>
              <a:t>: </a:t>
            </a:r>
            <a:endParaRPr sz="1800" b="1" dirty="0">
              <a:solidFill>
                <a:srgbClr val="0070C0"/>
              </a:solidFill>
              <a:latin typeface="Meiryo UI" panose="020B0604030504040204" pitchFamily="50" charset="-128"/>
              <a:ea typeface="Meiryo UI" panose="020B0604030504040204" pitchFamily="50" charset="-128"/>
              <a:sym typeface="Arial"/>
            </a:endParaRPr>
          </a:p>
        </p:txBody>
      </p:sp>
      <p:pic>
        <p:nvPicPr>
          <p:cNvPr id="126" name="Google Shape;126;p12"/>
          <p:cNvPicPr preferRelativeResize="0"/>
          <p:nvPr/>
        </p:nvPicPr>
        <p:blipFill rotWithShape="1">
          <a:blip r:embed="rId7">
            <a:alphaModFix/>
          </a:blip>
          <a:srcRect/>
          <a:stretch/>
        </p:blipFill>
        <p:spPr>
          <a:xfrm>
            <a:off x="7584066" y="2672064"/>
            <a:ext cx="3971928" cy="480495"/>
          </a:xfrm>
          <a:prstGeom prst="rect">
            <a:avLst/>
          </a:prstGeom>
          <a:noFill/>
          <a:ln>
            <a:noFill/>
          </a:ln>
          <a:effectLst>
            <a:outerShdw blurRad="50800" dist="38100" dir="2700000" algn="tl" rotWithShape="0">
              <a:srgbClr val="000000">
                <a:alpha val="40000"/>
              </a:srgbClr>
            </a:outerShdw>
          </a:effectLst>
        </p:spPr>
      </p:pic>
      <p:grpSp>
        <p:nvGrpSpPr>
          <p:cNvPr id="127" name="Google Shape;127;p12"/>
          <p:cNvGrpSpPr/>
          <p:nvPr/>
        </p:nvGrpSpPr>
        <p:grpSpPr>
          <a:xfrm>
            <a:off x="7584066" y="4248002"/>
            <a:ext cx="3971926" cy="452785"/>
            <a:chOff x="6897657" y="3058805"/>
            <a:chExt cx="3971926" cy="452785"/>
          </a:xfrm>
        </p:grpSpPr>
        <p:pic>
          <p:nvPicPr>
            <p:cNvPr id="128" name="Google Shape;128;p12"/>
            <p:cNvPicPr preferRelativeResize="0"/>
            <p:nvPr/>
          </p:nvPicPr>
          <p:blipFill rotWithShape="1">
            <a:blip r:embed="rId8">
              <a:alphaModFix/>
            </a:blip>
            <a:srcRect/>
            <a:stretch/>
          </p:blipFill>
          <p:spPr>
            <a:xfrm>
              <a:off x="6897657" y="3058805"/>
              <a:ext cx="752476" cy="452784"/>
            </a:xfrm>
            <a:prstGeom prst="rect">
              <a:avLst/>
            </a:prstGeom>
            <a:noFill/>
            <a:ln>
              <a:noFill/>
            </a:ln>
          </p:spPr>
        </p:pic>
        <p:pic>
          <p:nvPicPr>
            <p:cNvPr id="129" name="Google Shape;129;p12"/>
            <p:cNvPicPr preferRelativeResize="0"/>
            <p:nvPr/>
          </p:nvPicPr>
          <p:blipFill rotWithShape="1">
            <a:blip r:embed="rId4">
              <a:alphaModFix/>
            </a:blip>
            <a:srcRect/>
            <a:stretch/>
          </p:blipFill>
          <p:spPr>
            <a:xfrm>
              <a:off x="7716807" y="3058805"/>
              <a:ext cx="971551" cy="452785"/>
            </a:xfrm>
            <a:prstGeom prst="rect">
              <a:avLst/>
            </a:prstGeom>
            <a:noFill/>
            <a:ln>
              <a:noFill/>
            </a:ln>
          </p:spPr>
        </p:pic>
        <p:pic>
          <p:nvPicPr>
            <p:cNvPr id="130" name="Google Shape;130;p12"/>
            <p:cNvPicPr preferRelativeResize="0"/>
            <p:nvPr/>
          </p:nvPicPr>
          <p:blipFill rotWithShape="1">
            <a:blip r:embed="rId5">
              <a:alphaModFix/>
            </a:blip>
            <a:srcRect/>
            <a:stretch/>
          </p:blipFill>
          <p:spPr>
            <a:xfrm>
              <a:off x="8779365" y="3058805"/>
              <a:ext cx="1051991" cy="452784"/>
            </a:xfrm>
            <a:prstGeom prst="rect">
              <a:avLst/>
            </a:prstGeom>
            <a:noFill/>
            <a:ln>
              <a:noFill/>
            </a:ln>
          </p:spPr>
        </p:pic>
        <p:pic>
          <p:nvPicPr>
            <p:cNvPr id="131" name="Google Shape;131;p12"/>
            <p:cNvPicPr preferRelativeResize="0"/>
            <p:nvPr/>
          </p:nvPicPr>
          <p:blipFill rotWithShape="1">
            <a:blip r:embed="rId6">
              <a:alphaModFix/>
            </a:blip>
            <a:srcRect/>
            <a:stretch/>
          </p:blipFill>
          <p:spPr>
            <a:xfrm>
              <a:off x="9917082" y="3058805"/>
              <a:ext cx="952501" cy="452785"/>
            </a:xfrm>
            <a:prstGeom prst="rect">
              <a:avLst/>
            </a:prstGeom>
            <a:noFill/>
            <a:ln>
              <a:noFill/>
            </a:ln>
          </p:spPr>
        </p:pic>
      </p:grpSp>
      <p:grpSp>
        <p:nvGrpSpPr>
          <p:cNvPr id="132" name="Google Shape;132;p12"/>
          <p:cNvGrpSpPr/>
          <p:nvPr/>
        </p:nvGrpSpPr>
        <p:grpSpPr>
          <a:xfrm>
            <a:off x="7584066" y="4956777"/>
            <a:ext cx="3971926" cy="452785"/>
            <a:chOff x="6897657" y="4485084"/>
            <a:chExt cx="3971926" cy="452785"/>
          </a:xfrm>
        </p:grpSpPr>
        <p:pic>
          <p:nvPicPr>
            <p:cNvPr id="133" name="Google Shape;133;p12"/>
            <p:cNvPicPr preferRelativeResize="0"/>
            <p:nvPr/>
          </p:nvPicPr>
          <p:blipFill rotWithShape="1">
            <a:blip r:embed="rId8">
              <a:alphaModFix/>
            </a:blip>
            <a:srcRect/>
            <a:stretch/>
          </p:blipFill>
          <p:spPr>
            <a:xfrm>
              <a:off x="6897657" y="4485084"/>
              <a:ext cx="752476" cy="452784"/>
            </a:xfrm>
            <a:prstGeom prst="rect">
              <a:avLst/>
            </a:prstGeom>
            <a:noFill/>
            <a:ln>
              <a:noFill/>
            </a:ln>
          </p:spPr>
        </p:pic>
        <p:pic>
          <p:nvPicPr>
            <p:cNvPr id="134" name="Google Shape;134;p12"/>
            <p:cNvPicPr preferRelativeResize="0"/>
            <p:nvPr/>
          </p:nvPicPr>
          <p:blipFill rotWithShape="1">
            <a:blip r:embed="rId4">
              <a:alphaModFix/>
            </a:blip>
            <a:srcRect/>
            <a:stretch/>
          </p:blipFill>
          <p:spPr>
            <a:xfrm>
              <a:off x="7716807" y="4485084"/>
              <a:ext cx="971551" cy="452785"/>
            </a:xfrm>
            <a:prstGeom prst="rect">
              <a:avLst/>
            </a:prstGeom>
            <a:noFill/>
            <a:ln>
              <a:noFill/>
            </a:ln>
          </p:spPr>
        </p:pic>
        <p:pic>
          <p:nvPicPr>
            <p:cNvPr id="135" name="Google Shape;135;p12"/>
            <p:cNvPicPr preferRelativeResize="0"/>
            <p:nvPr/>
          </p:nvPicPr>
          <p:blipFill rotWithShape="1">
            <a:blip r:embed="rId5">
              <a:alphaModFix/>
            </a:blip>
            <a:srcRect/>
            <a:stretch/>
          </p:blipFill>
          <p:spPr>
            <a:xfrm>
              <a:off x="8779365" y="4485084"/>
              <a:ext cx="1051991" cy="452784"/>
            </a:xfrm>
            <a:prstGeom prst="rect">
              <a:avLst/>
            </a:prstGeom>
            <a:noFill/>
            <a:ln>
              <a:noFill/>
            </a:ln>
          </p:spPr>
        </p:pic>
        <p:pic>
          <p:nvPicPr>
            <p:cNvPr id="136" name="Google Shape;136;p12"/>
            <p:cNvPicPr preferRelativeResize="0"/>
            <p:nvPr/>
          </p:nvPicPr>
          <p:blipFill rotWithShape="1">
            <a:blip r:embed="rId6">
              <a:alphaModFix/>
            </a:blip>
            <a:srcRect/>
            <a:stretch/>
          </p:blipFill>
          <p:spPr>
            <a:xfrm>
              <a:off x="9917082" y="4485084"/>
              <a:ext cx="952501" cy="452785"/>
            </a:xfrm>
            <a:prstGeom prst="rect">
              <a:avLst/>
            </a:prstGeom>
            <a:noFill/>
            <a:ln>
              <a:noFill/>
            </a:ln>
          </p:spPr>
        </p:pic>
      </p:grpSp>
      <p:grpSp>
        <p:nvGrpSpPr>
          <p:cNvPr id="137" name="Google Shape;137;p12"/>
          <p:cNvGrpSpPr/>
          <p:nvPr/>
        </p:nvGrpSpPr>
        <p:grpSpPr>
          <a:xfrm>
            <a:off x="7584066" y="3561485"/>
            <a:ext cx="3971926" cy="452785"/>
            <a:chOff x="6897657" y="3058805"/>
            <a:chExt cx="3971926" cy="452785"/>
          </a:xfrm>
        </p:grpSpPr>
        <p:pic>
          <p:nvPicPr>
            <p:cNvPr id="138" name="Google Shape;138;p12"/>
            <p:cNvPicPr preferRelativeResize="0"/>
            <p:nvPr/>
          </p:nvPicPr>
          <p:blipFill rotWithShape="1">
            <a:blip r:embed="rId8">
              <a:alphaModFix/>
            </a:blip>
            <a:srcRect/>
            <a:stretch/>
          </p:blipFill>
          <p:spPr>
            <a:xfrm>
              <a:off x="6897657" y="3058805"/>
              <a:ext cx="752476" cy="452784"/>
            </a:xfrm>
            <a:prstGeom prst="rect">
              <a:avLst/>
            </a:prstGeom>
            <a:noFill/>
            <a:ln>
              <a:noFill/>
            </a:ln>
          </p:spPr>
        </p:pic>
        <p:pic>
          <p:nvPicPr>
            <p:cNvPr id="139" name="Google Shape;139;p12"/>
            <p:cNvPicPr preferRelativeResize="0"/>
            <p:nvPr/>
          </p:nvPicPr>
          <p:blipFill rotWithShape="1">
            <a:blip r:embed="rId4">
              <a:alphaModFix/>
            </a:blip>
            <a:srcRect/>
            <a:stretch/>
          </p:blipFill>
          <p:spPr>
            <a:xfrm>
              <a:off x="7716807" y="3058805"/>
              <a:ext cx="971551" cy="452785"/>
            </a:xfrm>
            <a:prstGeom prst="rect">
              <a:avLst/>
            </a:prstGeom>
            <a:noFill/>
            <a:ln>
              <a:noFill/>
            </a:ln>
          </p:spPr>
        </p:pic>
        <p:pic>
          <p:nvPicPr>
            <p:cNvPr id="140" name="Google Shape;140;p12"/>
            <p:cNvPicPr preferRelativeResize="0"/>
            <p:nvPr/>
          </p:nvPicPr>
          <p:blipFill rotWithShape="1">
            <a:blip r:embed="rId5">
              <a:alphaModFix/>
            </a:blip>
            <a:srcRect/>
            <a:stretch/>
          </p:blipFill>
          <p:spPr>
            <a:xfrm>
              <a:off x="8779365" y="3058805"/>
              <a:ext cx="1051991" cy="452784"/>
            </a:xfrm>
            <a:prstGeom prst="rect">
              <a:avLst/>
            </a:prstGeom>
            <a:noFill/>
            <a:ln>
              <a:noFill/>
            </a:ln>
          </p:spPr>
        </p:pic>
        <p:pic>
          <p:nvPicPr>
            <p:cNvPr id="141" name="Google Shape;141;p12"/>
            <p:cNvPicPr preferRelativeResize="0"/>
            <p:nvPr/>
          </p:nvPicPr>
          <p:blipFill rotWithShape="1">
            <a:blip r:embed="rId6">
              <a:alphaModFix/>
            </a:blip>
            <a:srcRect/>
            <a:stretch/>
          </p:blipFill>
          <p:spPr>
            <a:xfrm>
              <a:off x="9917082" y="3058805"/>
              <a:ext cx="952501" cy="452785"/>
            </a:xfrm>
            <a:prstGeom prst="rect">
              <a:avLst/>
            </a:prstGeom>
            <a:noFill/>
            <a:ln>
              <a:noFill/>
            </a:ln>
          </p:spPr>
        </p:pic>
      </p:grpSp>
      <p:sp>
        <p:nvSpPr>
          <p:cNvPr id="142" name="Google Shape;142;p12"/>
          <p:cNvSpPr/>
          <p:nvPr/>
        </p:nvSpPr>
        <p:spPr>
          <a:xfrm>
            <a:off x="7593591" y="2727645"/>
            <a:ext cx="39624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速い茶色のキツネ</a:t>
            </a:r>
            <a:endParaRPr dirty="0">
              <a:latin typeface="Meiryo UI" panose="020B0604030504040204" pitchFamily="50" charset="-128"/>
              <a:ea typeface="Meiryo UI" panose="020B0604030504040204" pitchFamily="50" charset="-128"/>
            </a:endParaRPr>
          </a:p>
        </p:txBody>
      </p:sp>
      <p:sp>
        <p:nvSpPr>
          <p:cNvPr id="143" name="Google Shape;143;p12"/>
          <p:cNvSpPr/>
          <p:nvPr/>
        </p:nvSpPr>
        <p:spPr>
          <a:xfrm>
            <a:off x="6425686" y="2604286"/>
            <a:ext cx="1153500" cy="57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 name="Google Shape;144;p12"/>
          <p:cNvSpPr txBox="1"/>
          <p:nvPr/>
        </p:nvSpPr>
        <p:spPr>
          <a:xfrm>
            <a:off x="5210815" y="2606327"/>
            <a:ext cx="1794600" cy="5766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1" dirty="0" err="1" smtClean="0">
                <a:solidFill>
                  <a:schemeClr val="dk1"/>
                </a:solidFill>
                <a:latin typeface="Meiryo UI" panose="020B0604030504040204" pitchFamily="50" charset="-128"/>
                <a:ea typeface="Meiryo UI" panose="020B0604030504040204" pitchFamily="50" charset="-128"/>
              </a:rPr>
              <a:t>オリジナル</a:t>
            </a:r>
            <a:r>
              <a:rPr lang="en-US" sz="1800" b="1" dirty="0" smtClean="0">
                <a:solidFill>
                  <a:schemeClr val="dk1"/>
                </a:solidFill>
                <a:latin typeface="Meiryo UI" panose="020B0604030504040204" pitchFamily="50" charset="-128"/>
                <a:ea typeface="Meiryo UI" panose="020B0604030504040204" pitchFamily="50" charset="-128"/>
              </a:rPr>
              <a:t>: </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145" name="Google Shape;145;p12"/>
          <p:cNvSpPr txBox="1"/>
          <p:nvPr/>
        </p:nvSpPr>
        <p:spPr>
          <a:xfrm>
            <a:off x="5255080" y="3518807"/>
            <a:ext cx="2305500" cy="5766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1" dirty="0" err="1" smtClean="0">
                <a:solidFill>
                  <a:schemeClr val="dk1"/>
                </a:solidFill>
                <a:latin typeface="Meiryo UI" panose="020B0604030504040204" pitchFamily="50" charset="-128"/>
                <a:ea typeface="Meiryo UI" panose="020B0604030504040204" pitchFamily="50" charset="-128"/>
              </a:rPr>
              <a:t>単語の</a:t>
            </a:r>
            <a:r>
              <a:rPr lang="en-US" sz="1800" b="1" dirty="0" smtClean="0">
                <a:solidFill>
                  <a:schemeClr val="dk1"/>
                </a:solidFill>
                <a:latin typeface="Meiryo UI" panose="020B0604030504040204" pitchFamily="50" charset="-128"/>
                <a:ea typeface="Meiryo UI" panose="020B0604030504040204" pitchFamily="50" charset="-128"/>
              </a:rPr>
              <a:t/>
            </a:r>
            <a:br>
              <a:rPr lang="en-US" sz="1800" b="1" dirty="0" smtClean="0">
                <a:solidFill>
                  <a:schemeClr val="dk1"/>
                </a:solidFill>
                <a:latin typeface="Meiryo UI" panose="020B0604030504040204" pitchFamily="50" charset="-128"/>
                <a:ea typeface="Meiryo UI" panose="020B0604030504040204" pitchFamily="50" charset="-128"/>
              </a:rPr>
            </a:br>
            <a:r>
              <a:rPr lang="en-US" sz="1800" b="1" dirty="0" err="1" smtClean="0">
                <a:solidFill>
                  <a:schemeClr val="dk1"/>
                </a:solidFill>
                <a:latin typeface="Meiryo UI" panose="020B0604030504040204" pitchFamily="50" charset="-128"/>
                <a:ea typeface="Meiryo UI" panose="020B0604030504040204" pitchFamily="50" charset="-128"/>
              </a:rPr>
              <a:t>セグメンテーション</a:t>
            </a:r>
            <a:r>
              <a:rPr lang="en-US" sz="1800" b="1" dirty="0" smtClean="0">
                <a:solidFill>
                  <a:schemeClr val="dk1"/>
                </a:solidFill>
                <a:latin typeface="Meiryo UI" panose="020B0604030504040204" pitchFamily="50" charset="-128"/>
                <a:ea typeface="Meiryo UI" panose="020B0604030504040204" pitchFamily="50" charset="-128"/>
              </a:rPr>
              <a:t>: </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146" name="Google Shape;146;p12"/>
          <p:cNvSpPr txBox="1"/>
          <p:nvPr/>
        </p:nvSpPr>
        <p:spPr>
          <a:xfrm>
            <a:off x="5255080" y="4166921"/>
            <a:ext cx="2242500" cy="5766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1" dirty="0" err="1" smtClean="0">
                <a:solidFill>
                  <a:schemeClr val="dk1"/>
                </a:solidFill>
                <a:latin typeface="Meiryo UI" panose="020B0604030504040204" pitchFamily="50" charset="-128"/>
                <a:ea typeface="Meiryo UI" panose="020B0604030504040204" pitchFamily="50" charset="-128"/>
              </a:rPr>
              <a:t>ステミング</a:t>
            </a:r>
            <a:r>
              <a:rPr lang="en-US" sz="1800" b="1" dirty="0" smtClean="0">
                <a:solidFill>
                  <a:schemeClr val="dk1"/>
                </a:solidFill>
                <a:latin typeface="Meiryo UI" panose="020B0604030504040204" pitchFamily="50" charset="-128"/>
                <a:ea typeface="Meiryo UI" panose="020B0604030504040204" pitchFamily="50" charset="-128"/>
              </a:rPr>
              <a:t>: </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147" name="Google Shape;147;p12"/>
          <p:cNvSpPr txBox="1"/>
          <p:nvPr/>
        </p:nvSpPr>
        <p:spPr>
          <a:xfrm>
            <a:off x="5255080" y="4890367"/>
            <a:ext cx="2608500" cy="5766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1" dirty="0" err="1" smtClean="0">
                <a:solidFill>
                  <a:schemeClr val="dk1"/>
                </a:solidFill>
                <a:latin typeface="Meiryo UI" panose="020B0604030504040204" pitchFamily="50" charset="-128"/>
                <a:ea typeface="Meiryo UI" panose="020B0604030504040204" pitchFamily="50" charset="-128"/>
              </a:rPr>
              <a:t>ストップワードの削除</a:t>
            </a:r>
            <a:r>
              <a:rPr lang="en-US" sz="1800" b="1" dirty="0" smtClean="0">
                <a:solidFill>
                  <a:schemeClr val="dk1"/>
                </a:solidFill>
                <a:latin typeface="Meiryo UI" panose="020B0604030504040204" pitchFamily="50" charset="-128"/>
                <a:ea typeface="Meiryo UI" panose="020B0604030504040204" pitchFamily="50" charset="-128"/>
              </a:rPr>
              <a:t>: </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148" name="Google Shape;148;p12"/>
          <p:cNvSpPr/>
          <p:nvPr/>
        </p:nvSpPr>
        <p:spPr>
          <a:xfrm>
            <a:off x="7466864" y="3603211"/>
            <a:ext cx="1020322" cy="42459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the</a:t>
            </a:r>
            <a:endParaRPr dirty="0">
              <a:latin typeface="Meiryo UI" panose="020B0604030504040204" pitchFamily="50" charset="-128"/>
              <a:ea typeface="Meiryo UI" panose="020B0604030504040204" pitchFamily="50" charset="-128"/>
            </a:endParaRPr>
          </a:p>
        </p:txBody>
      </p:sp>
      <p:sp>
        <p:nvSpPr>
          <p:cNvPr id="149" name="Google Shape;149;p12"/>
          <p:cNvSpPr/>
          <p:nvPr/>
        </p:nvSpPr>
        <p:spPr>
          <a:xfrm>
            <a:off x="7528717" y="4289727"/>
            <a:ext cx="867462" cy="4108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the</a:t>
            </a:r>
            <a:endParaRPr dirty="0">
              <a:latin typeface="Meiryo UI" panose="020B0604030504040204" pitchFamily="50" charset="-128"/>
              <a:ea typeface="Meiryo UI" panose="020B0604030504040204" pitchFamily="50" charset="-128"/>
            </a:endParaRPr>
          </a:p>
        </p:txBody>
      </p:sp>
      <p:sp>
        <p:nvSpPr>
          <p:cNvPr id="150" name="Google Shape;150;p12"/>
          <p:cNvSpPr/>
          <p:nvPr/>
        </p:nvSpPr>
        <p:spPr>
          <a:xfrm>
            <a:off x="8388592" y="3603211"/>
            <a:ext cx="9861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素早い</a:t>
            </a:r>
            <a:endParaRPr dirty="0">
              <a:latin typeface="Meiryo UI" panose="020B0604030504040204" pitchFamily="50" charset="-128"/>
              <a:ea typeface="Meiryo UI" panose="020B0604030504040204" pitchFamily="50" charset="-128"/>
            </a:endParaRPr>
          </a:p>
        </p:txBody>
      </p:sp>
      <p:sp>
        <p:nvSpPr>
          <p:cNvPr id="151" name="Google Shape;151;p12"/>
          <p:cNvSpPr/>
          <p:nvPr/>
        </p:nvSpPr>
        <p:spPr>
          <a:xfrm>
            <a:off x="8360914" y="4289728"/>
            <a:ext cx="10575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素早い</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52" name="Google Shape;152;p12"/>
          <p:cNvSpPr/>
          <p:nvPr/>
        </p:nvSpPr>
        <p:spPr>
          <a:xfrm>
            <a:off x="8412946" y="4998503"/>
            <a:ext cx="937577"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素早い</a:t>
            </a:r>
            <a:endParaRPr dirty="0">
              <a:latin typeface="Meiryo UI" panose="020B0604030504040204" pitchFamily="50" charset="-128"/>
              <a:ea typeface="Meiryo UI" panose="020B0604030504040204" pitchFamily="50" charset="-128"/>
            </a:endParaRPr>
          </a:p>
        </p:txBody>
      </p:sp>
      <p:sp>
        <p:nvSpPr>
          <p:cNvPr id="153" name="Google Shape;153;p12"/>
          <p:cNvSpPr/>
          <p:nvPr/>
        </p:nvSpPr>
        <p:spPr>
          <a:xfrm>
            <a:off x="9447770" y="3603211"/>
            <a:ext cx="11064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茶色</a:t>
            </a:r>
            <a:endParaRPr dirty="0">
              <a:latin typeface="Meiryo UI" panose="020B0604030504040204" pitchFamily="50" charset="-128"/>
              <a:ea typeface="Meiryo UI" panose="020B0604030504040204" pitchFamily="50" charset="-128"/>
            </a:endParaRPr>
          </a:p>
        </p:txBody>
      </p:sp>
      <p:sp>
        <p:nvSpPr>
          <p:cNvPr id="154" name="Google Shape;154;p12"/>
          <p:cNvSpPr/>
          <p:nvPr/>
        </p:nvSpPr>
        <p:spPr>
          <a:xfrm>
            <a:off x="9566865" y="4289728"/>
            <a:ext cx="8772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茶色</a:t>
            </a:r>
            <a:endParaRPr dirty="0">
              <a:latin typeface="Meiryo UI" panose="020B0604030504040204" pitchFamily="50" charset="-128"/>
              <a:ea typeface="Meiryo UI" panose="020B0604030504040204" pitchFamily="50" charset="-128"/>
            </a:endParaRPr>
          </a:p>
        </p:txBody>
      </p:sp>
      <p:sp>
        <p:nvSpPr>
          <p:cNvPr id="155" name="Google Shape;155;p12"/>
          <p:cNvSpPr/>
          <p:nvPr/>
        </p:nvSpPr>
        <p:spPr>
          <a:xfrm>
            <a:off x="9566865" y="4998503"/>
            <a:ext cx="8772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茶色</a:t>
            </a:r>
            <a:endParaRPr dirty="0">
              <a:latin typeface="Meiryo UI" panose="020B0604030504040204" pitchFamily="50" charset="-128"/>
              <a:ea typeface="Meiryo UI" panose="020B0604030504040204" pitchFamily="50" charset="-128"/>
            </a:endParaRPr>
          </a:p>
        </p:txBody>
      </p:sp>
      <p:sp>
        <p:nvSpPr>
          <p:cNvPr id="156" name="Google Shape;156;p12"/>
          <p:cNvSpPr/>
          <p:nvPr/>
        </p:nvSpPr>
        <p:spPr>
          <a:xfrm>
            <a:off x="10686043" y="3603211"/>
            <a:ext cx="7875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キツネ</a:t>
            </a:r>
            <a:endParaRPr dirty="0">
              <a:latin typeface="Meiryo UI" panose="020B0604030504040204" pitchFamily="50" charset="-128"/>
              <a:ea typeface="Meiryo UI" panose="020B0604030504040204" pitchFamily="50" charset="-128"/>
            </a:endParaRPr>
          </a:p>
        </p:txBody>
      </p:sp>
      <p:sp>
        <p:nvSpPr>
          <p:cNvPr id="157" name="Google Shape;157;p12"/>
          <p:cNvSpPr/>
          <p:nvPr/>
        </p:nvSpPr>
        <p:spPr>
          <a:xfrm>
            <a:off x="10625442" y="4998503"/>
            <a:ext cx="878538" cy="4110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1800" b="1" dirty="0" smtClean="0">
                <a:solidFill>
                  <a:schemeClr val="dk1"/>
                </a:solidFill>
                <a:latin typeface="Meiryo UI" panose="020B0604030504040204" pitchFamily="50" charset="-128"/>
                <a:ea typeface="Meiryo UI" panose="020B0604030504040204" pitchFamily="50" charset="-128"/>
              </a:rPr>
              <a:t>キツネ</a:t>
            </a:r>
            <a:endParaRPr dirty="0">
              <a:latin typeface="Meiryo UI" panose="020B0604030504040204" pitchFamily="50" charset="-128"/>
              <a:ea typeface="Meiryo UI" panose="020B0604030504040204" pitchFamily="50" charset="-128"/>
            </a:endParaRPr>
          </a:p>
        </p:txBody>
      </p:sp>
      <p:sp>
        <p:nvSpPr>
          <p:cNvPr id="158" name="Google Shape;158;p12"/>
          <p:cNvSpPr/>
          <p:nvPr/>
        </p:nvSpPr>
        <p:spPr>
          <a:xfrm>
            <a:off x="10675299" y="4289728"/>
            <a:ext cx="7875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キツネ</a:t>
            </a:r>
            <a:endParaRPr dirty="0">
              <a:latin typeface="Meiryo UI" panose="020B0604030504040204" pitchFamily="50" charset="-128"/>
              <a:ea typeface="Meiryo UI" panose="020B0604030504040204" pitchFamily="50" charset="-128"/>
            </a:endParaRPr>
          </a:p>
        </p:txBody>
      </p:sp>
      <p:sp>
        <p:nvSpPr>
          <p:cNvPr id="159" name="Google Shape;159;p12"/>
          <p:cNvSpPr/>
          <p:nvPr/>
        </p:nvSpPr>
        <p:spPr>
          <a:xfrm>
            <a:off x="7636160" y="4998503"/>
            <a:ext cx="659835" cy="3981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strike="sngStrike" dirty="0">
                <a:solidFill>
                  <a:srgbClr val="FF0000"/>
                </a:solidFill>
                <a:latin typeface="Meiryo UI" panose="020B0604030504040204" pitchFamily="50" charset="-128"/>
                <a:ea typeface="Meiryo UI" panose="020B0604030504040204" pitchFamily="50" charset="-128"/>
              </a:rPr>
              <a:t>the</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4575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txBox="1">
            <a:spLocks noGrp="1"/>
          </p:cNvSpPr>
          <p:nvPr>
            <p:ph type="title"/>
          </p:nvPr>
        </p:nvSpPr>
        <p:spPr>
          <a:xfrm>
            <a:off x="838200" y="1"/>
            <a:ext cx="9520500" cy="1542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インデックスエンジン</a:t>
            </a:r>
            <a:endParaRPr dirty="0">
              <a:sym typeface="Arial"/>
            </a:endParaRPr>
          </a:p>
        </p:txBody>
      </p:sp>
      <p:sp>
        <p:nvSpPr>
          <p:cNvPr id="166" name="Google Shape;166;p13"/>
          <p:cNvSpPr txBox="1">
            <a:spLocks noGrp="1"/>
          </p:cNvSpPr>
          <p:nvPr>
            <p:ph type="body" idx="1"/>
          </p:nvPr>
        </p:nvSpPr>
        <p:spPr>
          <a:xfrm>
            <a:off x="693439" y="3550491"/>
            <a:ext cx="4448100" cy="2307600"/>
          </a:xfrm>
          <a:prstGeom prst="rect">
            <a:avLst/>
          </a:prstGeom>
          <a:noFill/>
          <a:ln>
            <a:noFill/>
          </a:ln>
        </p:spPr>
        <p:txBody>
          <a:bodyPr spcFirstLastPara="1" wrap="square" lIns="91425" tIns="45700" rIns="91425" bIns="45700" anchor="t" anchorCtr="0">
            <a:noAutofit/>
          </a:bodyPr>
          <a:lstStyle/>
          <a:p>
            <a:pPr marL="0" lvl="0" indent="0" algn="l" rtl="0">
              <a:lnSpc>
                <a:spcPct val="145454"/>
              </a:lnSpc>
              <a:spcBef>
                <a:spcPts val="0"/>
              </a:spcBef>
              <a:spcAft>
                <a:spcPts val="0"/>
              </a:spcAft>
              <a:buClr>
                <a:srgbClr val="00B050"/>
              </a:buClr>
              <a:buSzPts val="1760"/>
              <a:buNone/>
            </a:pPr>
            <a:r>
              <a:rPr lang="en-US" sz="2200" dirty="0" err="1"/>
              <a:t>転置インデックスにより</a:t>
            </a:r>
            <a:r>
              <a:rPr lang="en-US" sz="2200" dirty="0" smtClean="0"/>
              <a:t>、</a:t>
            </a:r>
            <a:br>
              <a:rPr lang="en-US" sz="2200" dirty="0" smtClean="0"/>
            </a:br>
            <a:r>
              <a:rPr lang="en-US" sz="2200" dirty="0" err="1" smtClean="0"/>
              <a:t>検索がより効率的になります</a:t>
            </a:r>
            <a:r>
              <a:rPr lang="en-US" sz="2200" dirty="0"/>
              <a:t>。</a:t>
            </a:r>
            <a:endParaRPr sz="2200" dirty="0">
              <a:sym typeface="Arial"/>
            </a:endParaRPr>
          </a:p>
        </p:txBody>
      </p:sp>
      <p:sp>
        <p:nvSpPr>
          <p:cNvPr id="167" name="Google Shape;167;p13"/>
          <p:cNvSpPr/>
          <p:nvPr/>
        </p:nvSpPr>
        <p:spPr>
          <a:xfrm>
            <a:off x="313283" y="1436046"/>
            <a:ext cx="7892700" cy="859500"/>
          </a:xfrm>
          <a:prstGeom prst="roundRect">
            <a:avLst>
              <a:gd name="adj" fmla="val 50000"/>
            </a:avLst>
          </a:prstGeom>
          <a:gradFill>
            <a:gsLst>
              <a:gs pos="0">
                <a:schemeClr val="lt1"/>
              </a:gs>
              <a:gs pos="100000">
                <a:srgbClr val="7F7F7F"/>
              </a:gs>
            </a:gsLst>
            <a:lin ang="5400012"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168" name="Google Shape;168;p13"/>
          <p:cNvSpPr/>
          <p:nvPr/>
        </p:nvSpPr>
        <p:spPr>
          <a:xfrm>
            <a:off x="2960449" y="1662929"/>
            <a:ext cx="524400" cy="389700"/>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69" name="Google Shape;169;p13"/>
          <p:cNvSpPr/>
          <p:nvPr/>
        </p:nvSpPr>
        <p:spPr>
          <a:xfrm>
            <a:off x="3498590"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170" name="Google Shape;170;p13"/>
          <p:cNvSpPr/>
          <p:nvPr/>
        </p:nvSpPr>
        <p:spPr>
          <a:xfrm>
            <a:off x="4742321" y="1526805"/>
            <a:ext cx="1151400" cy="658500"/>
          </a:xfrm>
          <a:prstGeom prst="rect">
            <a:avLst/>
          </a:prstGeom>
          <a:gradFill>
            <a:gsLst>
              <a:gs pos="0">
                <a:srgbClr val="C00000"/>
              </a:gs>
              <a:gs pos="100000">
                <a:schemeClr val="accent2"/>
              </a:gs>
            </a:gsLst>
            <a:lin ang="5400012"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b="1" dirty="0" smtClean="0">
                <a:solidFill>
                  <a:schemeClr val="lt1"/>
                </a:solidFill>
                <a:latin typeface="Meiryo UI" panose="020B0604030504040204" pitchFamily="50" charset="-128"/>
                <a:ea typeface="Meiryo UI" panose="020B0604030504040204" pitchFamily="50" charset="-128"/>
              </a:rPr>
              <a:t>インデックスライター</a:t>
            </a:r>
            <a:endParaRPr b="1" dirty="0">
              <a:solidFill>
                <a:schemeClr val="lt1"/>
              </a:solidFill>
              <a:latin typeface="Meiryo UI" panose="020B0604030504040204" pitchFamily="50" charset="-128"/>
              <a:ea typeface="Meiryo UI" panose="020B0604030504040204" pitchFamily="50" charset="-128"/>
            </a:endParaRPr>
          </a:p>
        </p:txBody>
      </p:sp>
      <p:sp>
        <p:nvSpPr>
          <p:cNvPr id="171" name="Google Shape;171;p13"/>
          <p:cNvSpPr/>
          <p:nvPr/>
        </p:nvSpPr>
        <p:spPr>
          <a:xfrm>
            <a:off x="701019"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50"/>
              <a:buFont typeface="Arial"/>
              <a:buNone/>
            </a:pPr>
            <a:r>
              <a:rPr lang="en-US" b="1" dirty="0" err="1" smtClean="0">
                <a:solidFill>
                  <a:srgbClr val="7F7F7F"/>
                </a:solidFill>
                <a:latin typeface="Meiryo UI" panose="020B0604030504040204" pitchFamily="50" charset="-128"/>
                <a:ea typeface="Meiryo UI" panose="020B0604030504040204" pitchFamily="50" charset="-128"/>
              </a:rPr>
              <a:t>ファイル</a:t>
            </a:r>
            <a:r>
              <a:rPr lang="en-US" b="1" dirty="0" smtClean="0">
                <a:solidFill>
                  <a:srgbClr val="7F7F7F"/>
                </a:solidFill>
                <a:latin typeface="Meiryo UI" panose="020B0604030504040204" pitchFamily="50" charset="-128"/>
                <a:ea typeface="Meiryo UI" panose="020B0604030504040204" pitchFamily="50" charset="-128"/>
              </a:rPr>
              <a:t/>
            </a:r>
            <a:br>
              <a:rPr lang="en-US" b="1" dirty="0" smtClean="0">
                <a:solidFill>
                  <a:srgbClr val="7F7F7F"/>
                </a:solidFill>
                <a:latin typeface="Meiryo UI" panose="020B0604030504040204" pitchFamily="50" charset="-128"/>
                <a:ea typeface="Meiryo UI" panose="020B0604030504040204" pitchFamily="50" charset="-128"/>
              </a:rPr>
            </a:br>
            <a:r>
              <a:rPr lang="en-US" b="1" dirty="0" err="1" smtClean="0">
                <a:solidFill>
                  <a:srgbClr val="7F7F7F"/>
                </a:solidFill>
                <a:latin typeface="Meiryo UI" panose="020B0604030504040204" pitchFamily="50" charset="-128"/>
                <a:ea typeface="Meiryo UI" panose="020B0604030504040204" pitchFamily="50" charset="-128"/>
              </a:rPr>
              <a:t>ウォッチャ</a:t>
            </a:r>
            <a:r>
              <a:rPr lang="en-US" b="1" dirty="0" smtClean="0">
                <a:solidFill>
                  <a:srgbClr val="7F7F7F"/>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72" name="Google Shape;172;p13"/>
          <p:cNvSpPr/>
          <p:nvPr/>
        </p:nvSpPr>
        <p:spPr>
          <a:xfrm>
            <a:off x="1937950"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コンテンツエクストラクタ</a:t>
            </a:r>
            <a:endParaRPr dirty="0">
              <a:latin typeface="Meiryo UI" panose="020B0604030504040204" pitchFamily="50" charset="-128"/>
              <a:ea typeface="Meiryo UI" panose="020B0604030504040204" pitchFamily="50" charset="-128"/>
            </a:endParaRPr>
          </a:p>
        </p:txBody>
      </p:sp>
      <p:sp>
        <p:nvSpPr>
          <p:cNvPr id="173" name="Google Shape;173;p13"/>
          <p:cNvSpPr txBox="1"/>
          <p:nvPr/>
        </p:nvSpPr>
        <p:spPr>
          <a:xfrm>
            <a:off x="5927208" y="1598167"/>
            <a:ext cx="1222200" cy="52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インデクサ</a:t>
            </a:r>
            <a:r>
              <a:rPr lang="en-US" sz="2000" b="1" dirty="0">
                <a:solidFill>
                  <a:schemeClr val="dk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pic>
        <p:nvPicPr>
          <p:cNvPr id="174" name="Google Shape;174;p13"/>
          <p:cNvPicPr preferRelativeResize="0"/>
          <p:nvPr/>
        </p:nvPicPr>
        <p:blipFill rotWithShape="1">
          <a:blip r:embed="rId3">
            <a:alphaModFix/>
          </a:blip>
          <a:srcRect/>
          <a:stretch/>
        </p:blipFill>
        <p:spPr>
          <a:xfrm>
            <a:off x="7149302" y="1542197"/>
            <a:ext cx="718446" cy="675925"/>
          </a:xfrm>
          <a:prstGeom prst="rect">
            <a:avLst/>
          </a:prstGeom>
          <a:noFill/>
          <a:ln>
            <a:noFill/>
          </a:ln>
        </p:spPr>
      </p:pic>
      <p:pic>
        <p:nvPicPr>
          <p:cNvPr id="175" name="Google Shape;175;p13"/>
          <p:cNvPicPr preferRelativeResize="0"/>
          <p:nvPr/>
        </p:nvPicPr>
        <p:blipFill rotWithShape="1">
          <a:blip r:embed="rId4">
            <a:alphaModFix/>
          </a:blip>
          <a:srcRect/>
          <a:stretch/>
        </p:blipFill>
        <p:spPr>
          <a:xfrm>
            <a:off x="4783549" y="1260413"/>
            <a:ext cx="1065224" cy="337754"/>
          </a:xfrm>
          <a:prstGeom prst="rect">
            <a:avLst/>
          </a:prstGeom>
          <a:noFill/>
          <a:ln>
            <a:noFill/>
          </a:ln>
        </p:spPr>
      </p:pic>
      <p:sp>
        <p:nvSpPr>
          <p:cNvPr id="176" name="Google Shape;176;p13"/>
          <p:cNvSpPr/>
          <p:nvPr/>
        </p:nvSpPr>
        <p:spPr>
          <a:xfrm rot="10800000">
            <a:off x="7823319" y="5195142"/>
            <a:ext cx="3322500" cy="663000"/>
          </a:xfrm>
          <a:prstGeom prst="rect">
            <a:avLst/>
          </a:prstGeom>
          <a:gradFill>
            <a:gsLst>
              <a:gs pos="0">
                <a:srgbClr val="7F7F7F"/>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sp>
        <p:nvSpPr>
          <p:cNvPr id="177" name="Google Shape;177;p13"/>
          <p:cNvSpPr/>
          <p:nvPr/>
        </p:nvSpPr>
        <p:spPr>
          <a:xfrm rot="10800000">
            <a:off x="5287549" y="5195142"/>
            <a:ext cx="2352600" cy="663000"/>
          </a:xfrm>
          <a:prstGeom prst="rect">
            <a:avLst/>
          </a:prstGeom>
          <a:gradFill>
            <a:gsLst>
              <a:gs pos="0">
                <a:srgbClr val="7F7F7F"/>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pic>
        <p:nvPicPr>
          <p:cNvPr id="178" name="Google Shape;178;p13"/>
          <p:cNvPicPr preferRelativeResize="0"/>
          <p:nvPr/>
        </p:nvPicPr>
        <p:blipFill rotWithShape="1">
          <a:blip r:embed="rId5">
            <a:alphaModFix/>
          </a:blip>
          <a:srcRect/>
          <a:stretch/>
        </p:blipFill>
        <p:spPr>
          <a:xfrm>
            <a:off x="5319785" y="2992051"/>
            <a:ext cx="2288036" cy="452785"/>
          </a:xfrm>
          <a:prstGeom prst="rect">
            <a:avLst/>
          </a:prstGeom>
          <a:noFill/>
          <a:ln>
            <a:noFill/>
          </a:ln>
          <a:effectLst>
            <a:outerShdw blurRad="50800" dist="38100" dir="2700000" algn="tl" rotWithShape="0">
              <a:srgbClr val="000000">
                <a:alpha val="40000"/>
              </a:srgbClr>
            </a:outerShdw>
          </a:effectLst>
        </p:spPr>
      </p:pic>
      <p:pic>
        <p:nvPicPr>
          <p:cNvPr id="179" name="Google Shape;179;p13"/>
          <p:cNvPicPr preferRelativeResize="0"/>
          <p:nvPr/>
        </p:nvPicPr>
        <p:blipFill rotWithShape="1">
          <a:blip r:embed="rId5">
            <a:alphaModFix/>
          </a:blip>
          <a:srcRect/>
          <a:stretch/>
        </p:blipFill>
        <p:spPr>
          <a:xfrm>
            <a:off x="5319785" y="3981039"/>
            <a:ext cx="2288036" cy="452785"/>
          </a:xfrm>
          <a:prstGeom prst="rect">
            <a:avLst/>
          </a:prstGeom>
          <a:noFill/>
          <a:ln>
            <a:noFill/>
          </a:ln>
          <a:effectLst>
            <a:outerShdw blurRad="50800" dist="38100" dir="2700000" algn="tl" rotWithShape="0">
              <a:srgbClr val="000000">
                <a:alpha val="40000"/>
              </a:srgbClr>
            </a:outerShdw>
          </a:effectLst>
        </p:spPr>
      </p:pic>
      <p:pic>
        <p:nvPicPr>
          <p:cNvPr id="180" name="Google Shape;180;p13"/>
          <p:cNvPicPr preferRelativeResize="0"/>
          <p:nvPr/>
        </p:nvPicPr>
        <p:blipFill rotWithShape="1">
          <a:blip r:embed="rId5">
            <a:alphaModFix/>
          </a:blip>
          <a:srcRect/>
          <a:stretch/>
        </p:blipFill>
        <p:spPr>
          <a:xfrm>
            <a:off x="5319785" y="4973888"/>
            <a:ext cx="2288036" cy="452785"/>
          </a:xfrm>
          <a:prstGeom prst="rect">
            <a:avLst/>
          </a:prstGeom>
          <a:noFill/>
          <a:ln>
            <a:noFill/>
          </a:ln>
          <a:effectLst>
            <a:outerShdw blurRad="50800" dist="38100" dir="2700000" algn="tl" rotWithShape="0">
              <a:srgbClr val="000000">
                <a:alpha val="40000"/>
              </a:srgbClr>
            </a:outerShdw>
          </a:effectLst>
        </p:spPr>
      </p:pic>
      <p:sp>
        <p:nvSpPr>
          <p:cNvPr id="181" name="Google Shape;181;p13"/>
          <p:cNvSpPr/>
          <p:nvPr/>
        </p:nvSpPr>
        <p:spPr>
          <a:xfrm>
            <a:off x="5286166" y="5858143"/>
            <a:ext cx="2355300" cy="506100"/>
          </a:xfrm>
          <a:prstGeom prst="rect">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辞書</a:t>
            </a:r>
            <a:endParaRPr dirty="0">
              <a:latin typeface="Meiryo UI" panose="020B0604030504040204" pitchFamily="50" charset="-128"/>
              <a:ea typeface="Meiryo UI" panose="020B0604030504040204" pitchFamily="50" charset="-128"/>
            </a:endParaRPr>
          </a:p>
        </p:txBody>
      </p:sp>
      <p:sp>
        <p:nvSpPr>
          <p:cNvPr id="182" name="Google Shape;182;p13"/>
          <p:cNvSpPr/>
          <p:nvPr/>
        </p:nvSpPr>
        <p:spPr>
          <a:xfrm>
            <a:off x="7823419" y="5849664"/>
            <a:ext cx="3322500" cy="506100"/>
          </a:xfrm>
          <a:prstGeom prst="rect">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投稿</a:t>
            </a:r>
            <a:endParaRPr dirty="0">
              <a:latin typeface="Meiryo UI" panose="020B0604030504040204" pitchFamily="50" charset="-128"/>
              <a:ea typeface="Meiryo UI" panose="020B0604030504040204" pitchFamily="50" charset="-128"/>
            </a:endParaRPr>
          </a:p>
        </p:txBody>
      </p:sp>
      <p:grpSp>
        <p:nvGrpSpPr>
          <p:cNvPr id="183" name="Google Shape;183;p13"/>
          <p:cNvGrpSpPr/>
          <p:nvPr/>
        </p:nvGrpSpPr>
        <p:grpSpPr>
          <a:xfrm>
            <a:off x="7982434" y="2855472"/>
            <a:ext cx="726149" cy="726149"/>
            <a:chOff x="4412672" y="3159358"/>
            <a:chExt cx="838703" cy="838703"/>
          </a:xfrm>
        </p:grpSpPr>
        <p:pic>
          <p:nvPicPr>
            <p:cNvPr id="184" name="Google Shape;184;p13"/>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185" name="Google Shape;185;p13"/>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2</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186" name="Google Shape;186;p13"/>
          <p:cNvCxnSpPr/>
          <p:nvPr/>
        </p:nvCxnSpPr>
        <p:spPr>
          <a:xfrm>
            <a:off x="8770691" y="3214469"/>
            <a:ext cx="353100" cy="7800"/>
          </a:xfrm>
          <a:prstGeom prst="straightConnector1">
            <a:avLst/>
          </a:prstGeom>
          <a:noFill/>
          <a:ln w="57150" cap="flat" cmpd="sng">
            <a:solidFill>
              <a:schemeClr val="dk1"/>
            </a:solidFill>
            <a:prstDash val="solid"/>
            <a:miter lim="800000"/>
            <a:headEnd type="none" w="sm" len="sm"/>
            <a:tailEnd type="triangle" w="med" len="med"/>
          </a:ln>
        </p:spPr>
      </p:cxnSp>
      <p:sp>
        <p:nvSpPr>
          <p:cNvPr id="187" name="Google Shape;187;p13"/>
          <p:cNvSpPr/>
          <p:nvPr/>
        </p:nvSpPr>
        <p:spPr>
          <a:xfrm>
            <a:off x="5880843" y="3018388"/>
            <a:ext cx="11658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素早い</a:t>
            </a:r>
            <a:endParaRPr dirty="0">
              <a:latin typeface="Meiryo UI" panose="020B0604030504040204" pitchFamily="50" charset="-128"/>
              <a:ea typeface="Meiryo UI" panose="020B0604030504040204" pitchFamily="50" charset="-128"/>
            </a:endParaRPr>
          </a:p>
        </p:txBody>
      </p:sp>
      <p:sp>
        <p:nvSpPr>
          <p:cNvPr id="188" name="Google Shape;188;p13"/>
          <p:cNvSpPr/>
          <p:nvPr/>
        </p:nvSpPr>
        <p:spPr>
          <a:xfrm>
            <a:off x="5803350" y="4007376"/>
            <a:ext cx="13209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茶色</a:t>
            </a:r>
            <a:endParaRPr dirty="0">
              <a:latin typeface="Meiryo UI" panose="020B0604030504040204" pitchFamily="50" charset="-128"/>
              <a:ea typeface="Meiryo UI" panose="020B0604030504040204" pitchFamily="50" charset="-128"/>
            </a:endParaRPr>
          </a:p>
        </p:txBody>
      </p:sp>
      <p:sp>
        <p:nvSpPr>
          <p:cNvPr id="189" name="Google Shape;189;p13"/>
          <p:cNvSpPr/>
          <p:nvPr/>
        </p:nvSpPr>
        <p:spPr>
          <a:xfrm>
            <a:off x="5981731" y="5000225"/>
            <a:ext cx="9642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2000" b="1" dirty="0" smtClean="0">
                <a:solidFill>
                  <a:schemeClr val="dk1"/>
                </a:solidFill>
                <a:latin typeface="Meiryo UI" panose="020B0604030504040204" pitchFamily="50" charset="-128"/>
                <a:ea typeface="Meiryo UI" panose="020B0604030504040204" pitchFamily="50" charset="-128"/>
              </a:rPr>
              <a:t>キツネ</a:t>
            </a:r>
            <a:endParaRPr dirty="0">
              <a:latin typeface="Meiryo UI" panose="020B0604030504040204" pitchFamily="50" charset="-128"/>
              <a:ea typeface="Meiryo UI" panose="020B0604030504040204" pitchFamily="50" charset="-128"/>
            </a:endParaRPr>
          </a:p>
        </p:txBody>
      </p:sp>
      <p:grpSp>
        <p:nvGrpSpPr>
          <p:cNvPr id="190" name="Google Shape;190;p13"/>
          <p:cNvGrpSpPr/>
          <p:nvPr/>
        </p:nvGrpSpPr>
        <p:grpSpPr>
          <a:xfrm>
            <a:off x="9121682" y="2855472"/>
            <a:ext cx="726149" cy="726149"/>
            <a:chOff x="4412672" y="3159358"/>
            <a:chExt cx="838703" cy="838703"/>
          </a:xfrm>
        </p:grpSpPr>
        <p:pic>
          <p:nvPicPr>
            <p:cNvPr id="191" name="Google Shape;191;p13"/>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192" name="Google Shape;192;p13"/>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4</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193" name="Google Shape;193;p13"/>
          <p:cNvCxnSpPr/>
          <p:nvPr/>
        </p:nvCxnSpPr>
        <p:spPr>
          <a:xfrm>
            <a:off x="9908059" y="3214469"/>
            <a:ext cx="353100" cy="7800"/>
          </a:xfrm>
          <a:prstGeom prst="straightConnector1">
            <a:avLst/>
          </a:prstGeom>
          <a:noFill/>
          <a:ln w="57150" cap="flat" cmpd="sng">
            <a:solidFill>
              <a:schemeClr val="dk1"/>
            </a:solidFill>
            <a:prstDash val="solid"/>
            <a:miter lim="800000"/>
            <a:headEnd type="none" w="sm" len="sm"/>
            <a:tailEnd type="triangle" w="med" len="med"/>
          </a:ln>
        </p:spPr>
      </p:cxnSp>
      <p:grpSp>
        <p:nvGrpSpPr>
          <p:cNvPr id="194" name="Google Shape;194;p13"/>
          <p:cNvGrpSpPr/>
          <p:nvPr/>
        </p:nvGrpSpPr>
        <p:grpSpPr>
          <a:xfrm>
            <a:off x="10259050" y="2855472"/>
            <a:ext cx="726149" cy="726149"/>
            <a:chOff x="4412672" y="3159358"/>
            <a:chExt cx="838703" cy="838703"/>
          </a:xfrm>
        </p:grpSpPr>
        <p:pic>
          <p:nvPicPr>
            <p:cNvPr id="195" name="Google Shape;195;p13"/>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196" name="Google Shape;196;p13"/>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6</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97" name="Google Shape;197;p13"/>
          <p:cNvGrpSpPr/>
          <p:nvPr/>
        </p:nvGrpSpPr>
        <p:grpSpPr>
          <a:xfrm>
            <a:off x="7982434" y="3844460"/>
            <a:ext cx="726149" cy="726149"/>
            <a:chOff x="4412672" y="3159358"/>
            <a:chExt cx="838703" cy="838703"/>
          </a:xfrm>
        </p:grpSpPr>
        <p:pic>
          <p:nvPicPr>
            <p:cNvPr id="198" name="Google Shape;198;p13"/>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199" name="Google Shape;199;p13"/>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1</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00" name="Google Shape;200;p13"/>
          <p:cNvCxnSpPr/>
          <p:nvPr/>
        </p:nvCxnSpPr>
        <p:spPr>
          <a:xfrm>
            <a:off x="8770691" y="4203457"/>
            <a:ext cx="353100" cy="7800"/>
          </a:xfrm>
          <a:prstGeom prst="straightConnector1">
            <a:avLst/>
          </a:prstGeom>
          <a:noFill/>
          <a:ln w="57150" cap="flat" cmpd="sng">
            <a:solidFill>
              <a:schemeClr val="dk1"/>
            </a:solidFill>
            <a:prstDash val="solid"/>
            <a:miter lim="800000"/>
            <a:headEnd type="none" w="sm" len="sm"/>
            <a:tailEnd type="triangle" w="med" len="med"/>
          </a:ln>
        </p:spPr>
      </p:cxnSp>
      <p:grpSp>
        <p:nvGrpSpPr>
          <p:cNvPr id="201" name="Google Shape;201;p13"/>
          <p:cNvGrpSpPr/>
          <p:nvPr/>
        </p:nvGrpSpPr>
        <p:grpSpPr>
          <a:xfrm>
            <a:off x="9121682" y="3844460"/>
            <a:ext cx="726149" cy="726149"/>
            <a:chOff x="4412672" y="3159358"/>
            <a:chExt cx="838703" cy="838703"/>
          </a:xfrm>
        </p:grpSpPr>
        <p:pic>
          <p:nvPicPr>
            <p:cNvPr id="202" name="Google Shape;202;p13"/>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03" name="Google Shape;203;p13"/>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2</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204" name="Google Shape;204;p13"/>
          <p:cNvGrpSpPr/>
          <p:nvPr/>
        </p:nvGrpSpPr>
        <p:grpSpPr>
          <a:xfrm>
            <a:off x="7982434" y="4837309"/>
            <a:ext cx="726149" cy="726149"/>
            <a:chOff x="4412672" y="3159358"/>
            <a:chExt cx="838703" cy="838703"/>
          </a:xfrm>
        </p:grpSpPr>
        <p:pic>
          <p:nvPicPr>
            <p:cNvPr id="205" name="Google Shape;205;p13"/>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06" name="Google Shape;206;p13"/>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3</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07" name="Google Shape;207;p13"/>
          <p:cNvCxnSpPr/>
          <p:nvPr/>
        </p:nvCxnSpPr>
        <p:spPr>
          <a:xfrm>
            <a:off x="8770691" y="5196306"/>
            <a:ext cx="353100" cy="7800"/>
          </a:xfrm>
          <a:prstGeom prst="straightConnector1">
            <a:avLst/>
          </a:prstGeom>
          <a:noFill/>
          <a:ln w="57150" cap="flat" cmpd="sng">
            <a:solidFill>
              <a:schemeClr val="dk1"/>
            </a:solidFill>
            <a:prstDash val="solid"/>
            <a:miter lim="800000"/>
            <a:headEnd type="none" w="sm" len="sm"/>
            <a:tailEnd type="triangle" w="med" len="med"/>
          </a:ln>
        </p:spPr>
      </p:cxnSp>
      <p:grpSp>
        <p:nvGrpSpPr>
          <p:cNvPr id="208" name="Google Shape;208;p13"/>
          <p:cNvGrpSpPr/>
          <p:nvPr/>
        </p:nvGrpSpPr>
        <p:grpSpPr>
          <a:xfrm>
            <a:off x="9121682" y="4837309"/>
            <a:ext cx="726149" cy="726149"/>
            <a:chOff x="4412672" y="3159358"/>
            <a:chExt cx="838703" cy="838703"/>
          </a:xfrm>
        </p:grpSpPr>
        <p:pic>
          <p:nvPicPr>
            <p:cNvPr id="209" name="Google Shape;209;p13"/>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10" name="Google Shape;210;p13"/>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8</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11" name="Google Shape;211;p13"/>
          <p:cNvCxnSpPr/>
          <p:nvPr/>
        </p:nvCxnSpPr>
        <p:spPr>
          <a:xfrm>
            <a:off x="9908059" y="5196306"/>
            <a:ext cx="353100" cy="7800"/>
          </a:xfrm>
          <a:prstGeom prst="straightConnector1">
            <a:avLst/>
          </a:prstGeom>
          <a:noFill/>
          <a:ln w="57150" cap="flat" cmpd="sng">
            <a:solidFill>
              <a:schemeClr val="dk1"/>
            </a:solidFill>
            <a:prstDash val="solid"/>
            <a:miter lim="800000"/>
            <a:headEnd type="none" w="sm" len="sm"/>
            <a:tailEnd type="triangle" w="med" len="med"/>
          </a:ln>
        </p:spPr>
      </p:cxnSp>
      <p:grpSp>
        <p:nvGrpSpPr>
          <p:cNvPr id="212" name="Google Shape;212;p13"/>
          <p:cNvGrpSpPr/>
          <p:nvPr/>
        </p:nvGrpSpPr>
        <p:grpSpPr>
          <a:xfrm>
            <a:off x="10259050" y="4837309"/>
            <a:ext cx="726149" cy="726149"/>
            <a:chOff x="4412672" y="3159358"/>
            <a:chExt cx="838703" cy="838703"/>
          </a:xfrm>
        </p:grpSpPr>
        <p:pic>
          <p:nvPicPr>
            <p:cNvPr id="213" name="Google Shape;213;p13"/>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14" name="Google Shape;214;p13"/>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9</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spTree>
    <p:extLst>
      <p:ext uri="{BB962C8B-B14F-4D97-AF65-F5344CB8AC3E}">
        <p14:creationId xmlns:p14="http://schemas.microsoft.com/office/powerpoint/2010/main" val="543751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a:spLocks noGrp="1"/>
          </p:cNvSpPr>
          <p:nvPr>
            <p:ph type="body" idx="1"/>
          </p:nvPr>
        </p:nvSpPr>
        <p:spPr>
          <a:xfrm>
            <a:off x="838200" y="2504443"/>
            <a:ext cx="6311100" cy="3672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50"/>
              </a:buClr>
              <a:buSzPts val="1600"/>
              <a:buNone/>
            </a:pPr>
            <a:r>
              <a:rPr lang="en-US" dirty="0" err="1"/>
              <a:t>転置インデックスを使用して検索結果をすばやく取得します</a:t>
            </a:r>
            <a:r>
              <a:rPr lang="en-US" dirty="0"/>
              <a:t>。</a:t>
            </a:r>
            <a:endParaRPr dirty="0">
              <a:sym typeface="Arial"/>
            </a:endParaRPr>
          </a:p>
        </p:txBody>
      </p:sp>
      <p:sp>
        <p:nvSpPr>
          <p:cNvPr id="221" name="Google Shape;221;p14"/>
          <p:cNvSpPr/>
          <p:nvPr/>
        </p:nvSpPr>
        <p:spPr>
          <a:xfrm>
            <a:off x="841305" y="3053064"/>
            <a:ext cx="5952300" cy="844200"/>
          </a:xfrm>
          <a:prstGeom prst="roundRect">
            <a:avLst>
              <a:gd name="adj" fmla="val 7121"/>
            </a:avLst>
          </a:prstGeom>
          <a:solidFill>
            <a:srgbClr val="9CC2E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2" name="Google Shape;222;p14"/>
          <p:cNvSpPr txBox="1">
            <a:spLocks noGrp="1"/>
          </p:cNvSpPr>
          <p:nvPr>
            <p:ph type="title"/>
          </p:nvPr>
        </p:nvSpPr>
        <p:spPr>
          <a:xfrm>
            <a:off x="838200" y="1"/>
            <a:ext cx="9520500" cy="1542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インデックスエンジン</a:t>
            </a:r>
            <a:endParaRPr dirty="0">
              <a:sym typeface="Arial"/>
            </a:endParaRPr>
          </a:p>
        </p:txBody>
      </p:sp>
      <p:sp>
        <p:nvSpPr>
          <p:cNvPr id="223" name="Google Shape;223;p14"/>
          <p:cNvSpPr/>
          <p:nvPr/>
        </p:nvSpPr>
        <p:spPr>
          <a:xfrm>
            <a:off x="313283" y="1436046"/>
            <a:ext cx="7892700" cy="859500"/>
          </a:xfrm>
          <a:prstGeom prst="roundRect">
            <a:avLst>
              <a:gd name="adj" fmla="val 50000"/>
            </a:avLst>
          </a:prstGeom>
          <a:gradFill>
            <a:gsLst>
              <a:gs pos="0">
                <a:schemeClr val="lt1"/>
              </a:gs>
              <a:gs pos="100000">
                <a:srgbClr val="7F7F7F"/>
              </a:gs>
            </a:gsLst>
            <a:lin ang="5400012"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224" name="Google Shape;224;p14"/>
          <p:cNvSpPr/>
          <p:nvPr/>
        </p:nvSpPr>
        <p:spPr>
          <a:xfrm>
            <a:off x="2960449" y="1662929"/>
            <a:ext cx="524400" cy="389700"/>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5" name="Google Shape;225;p14"/>
          <p:cNvSpPr/>
          <p:nvPr/>
        </p:nvSpPr>
        <p:spPr>
          <a:xfrm>
            <a:off x="3498590"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226" name="Google Shape;226;p14"/>
          <p:cNvSpPr/>
          <p:nvPr/>
        </p:nvSpPr>
        <p:spPr>
          <a:xfrm>
            <a:off x="4742321" y="1526805"/>
            <a:ext cx="1151400" cy="658500"/>
          </a:xfrm>
          <a:prstGeom prst="rect">
            <a:avLst/>
          </a:prstGeom>
          <a:gradFill>
            <a:gsLst>
              <a:gs pos="0">
                <a:srgbClr val="C00000"/>
              </a:gs>
              <a:gs pos="100000">
                <a:schemeClr val="accent2"/>
              </a:gs>
            </a:gsLst>
            <a:lin ang="5400012"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b="1" dirty="0" smtClean="0">
                <a:solidFill>
                  <a:schemeClr val="lt1"/>
                </a:solidFill>
                <a:latin typeface="Meiryo UI" panose="020B0604030504040204" pitchFamily="50" charset="-128"/>
                <a:ea typeface="Meiryo UI" panose="020B0604030504040204" pitchFamily="50" charset="-128"/>
              </a:rPr>
              <a:t>インデックスライター</a:t>
            </a:r>
            <a:endParaRPr b="1" dirty="0">
              <a:solidFill>
                <a:schemeClr val="lt1"/>
              </a:solidFill>
              <a:latin typeface="Meiryo UI" panose="020B0604030504040204" pitchFamily="50" charset="-128"/>
              <a:ea typeface="Meiryo UI" panose="020B0604030504040204" pitchFamily="50" charset="-128"/>
            </a:endParaRPr>
          </a:p>
        </p:txBody>
      </p:sp>
      <p:sp>
        <p:nvSpPr>
          <p:cNvPr id="227" name="Google Shape;227;p14"/>
          <p:cNvSpPr/>
          <p:nvPr/>
        </p:nvSpPr>
        <p:spPr>
          <a:xfrm>
            <a:off x="701019"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50"/>
              <a:buFont typeface="Arial"/>
              <a:buNone/>
            </a:pPr>
            <a:r>
              <a:rPr lang="en-US" b="1" dirty="0" err="1" smtClean="0">
                <a:solidFill>
                  <a:srgbClr val="7F7F7F"/>
                </a:solidFill>
                <a:latin typeface="Meiryo UI" panose="020B0604030504040204" pitchFamily="50" charset="-128"/>
                <a:ea typeface="Meiryo UI" panose="020B0604030504040204" pitchFamily="50" charset="-128"/>
              </a:rPr>
              <a:t>ファイル</a:t>
            </a:r>
            <a:r>
              <a:rPr lang="en-US" b="1" dirty="0" smtClean="0">
                <a:solidFill>
                  <a:srgbClr val="7F7F7F"/>
                </a:solidFill>
                <a:latin typeface="Meiryo UI" panose="020B0604030504040204" pitchFamily="50" charset="-128"/>
                <a:ea typeface="Meiryo UI" panose="020B0604030504040204" pitchFamily="50" charset="-128"/>
              </a:rPr>
              <a:t/>
            </a:r>
            <a:br>
              <a:rPr lang="en-US" b="1" dirty="0" smtClean="0">
                <a:solidFill>
                  <a:srgbClr val="7F7F7F"/>
                </a:solidFill>
                <a:latin typeface="Meiryo UI" panose="020B0604030504040204" pitchFamily="50" charset="-128"/>
                <a:ea typeface="Meiryo UI" panose="020B0604030504040204" pitchFamily="50" charset="-128"/>
              </a:rPr>
            </a:br>
            <a:r>
              <a:rPr lang="en-US" b="1" dirty="0" err="1" smtClean="0">
                <a:solidFill>
                  <a:srgbClr val="7F7F7F"/>
                </a:solidFill>
                <a:latin typeface="Meiryo UI" panose="020B0604030504040204" pitchFamily="50" charset="-128"/>
                <a:ea typeface="Meiryo UI" panose="020B0604030504040204" pitchFamily="50" charset="-128"/>
              </a:rPr>
              <a:t>ウォッチャ</a:t>
            </a:r>
            <a:r>
              <a:rPr lang="en-US" b="1" dirty="0" smtClean="0">
                <a:solidFill>
                  <a:srgbClr val="7F7F7F"/>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228" name="Google Shape;228;p14"/>
          <p:cNvSpPr/>
          <p:nvPr/>
        </p:nvSpPr>
        <p:spPr>
          <a:xfrm>
            <a:off x="1937950" y="1526805"/>
            <a:ext cx="1151400" cy="658500"/>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コンテンツエクストラクタ</a:t>
            </a:r>
            <a:endParaRPr dirty="0">
              <a:latin typeface="Meiryo UI" panose="020B0604030504040204" pitchFamily="50" charset="-128"/>
              <a:ea typeface="Meiryo UI" panose="020B0604030504040204" pitchFamily="50" charset="-128"/>
            </a:endParaRPr>
          </a:p>
        </p:txBody>
      </p:sp>
      <p:sp>
        <p:nvSpPr>
          <p:cNvPr id="229" name="Google Shape;229;p14"/>
          <p:cNvSpPr txBox="1"/>
          <p:nvPr/>
        </p:nvSpPr>
        <p:spPr>
          <a:xfrm>
            <a:off x="5927208" y="1598167"/>
            <a:ext cx="1222200" cy="52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インデクサ</a:t>
            </a:r>
            <a:r>
              <a:rPr lang="en-US" sz="2000" b="1" dirty="0">
                <a:solidFill>
                  <a:schemeClr val="dk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pic>
        <p:nvPicPr>
          <p:cNvPr id="230" name="Google Shape;230;p14"/>
          <p:cNvPicPr preferRelativeResize="0"/>
          <p:nvPr/>
        </p:nvPicPr>
        <p:blipFill rotWithShape="1">
          <a:blip r:embed="rId3">
            <a:alphaModFix/>
          </a:blip>
          <a:srcRect/>
          <a:stretch/>
        </p:blipFill>
        <p:spPr>
          <a:xfrm>
            <a:off x="7149302" y="1542197"/>
            <a:ext cx="718446" cy="675925"/>
          </a:xfrm>
          <a:prstGeom prst="rect">
            <a:avLst/>
          </a:prstGeom>
          <a:noFill/>
          <a:ln>
            <a:noFill/>
          </a:ln>
        </p:spPr>
      </p:pic>
      <p:pic>
        <p:nvPicPr>
          <p:cNvPr id="231" name="Google Shape;231;p14"/>
          <p:cNvPicPr preferRelativeResize="0"/>
          <p:nvPr/>
        </p:nvPicPr>
        <p:blipFill rotWithShape="1">
          <a:blip r:embed="rId4">
            <a:alphaModFix/>
          </a:blip>
          <a:srcRect/>
          <a:stretch/>
        </p:blipFill>
        <p:spPr>
          <a:xfrm>
            <a:off x="4783549" y="1260413"/>
            <a:ext cx="1065224" cy="337754"/>
          </a:xfrm>
          <a:prstGeom prst="rect">
            <a:avLst/>
          </a:prstGeom>
          <a:noFill/>
          <a:ln>
            <a:noFill/>
          </a:ln>
        </p:spPr>
      </p:pic>
      <p:sp>
        <p:nvSpPr>
          <p:cNvPr id="232" name="Google Shape;232;p14"/>
          <p:cNvSpPr/>
          <p:nvPr/>
        </p:nvSpPr>
        <p:spPr>
          <a:xfrm rot="10800000">
            <a:off x="3411777" y="5450675"/>
            <a:ext cx="3322500" cy="663000"/>
          </a:xfrm>
          <a:prstGeom prst="rect">
            <a:avLst/>
          </a:prstGeom>
          <a:gradFill>
            <a:gsLst>
              <a:gs pos="0">
                <a:srgbClr val="7F7F7F"/>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sp>
        <p:nvSpPr>
          <p:cNvPr id="233" name="Google Shape;233;p14"/>
          <p:cNvSpPr/>
          <p:nvPr/>
        </p:nvSpPr>
        <p:spPr>
          <a:xfrm rot="10800000">
            <a:off x="876007" y="5450675"/>
            <a:ext cx="2352600" cy="663000"/>
          </a:xfrm>
          <a:prstGeom prst="rect">
            <a:avLst/>
          </a:prstGeom>
          <a:gradFill>
            <a:gsLst>
              <a:gs pos="0">
                <a:srgbClr val="7F7F7F"/>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pic>
        <p:nvPicPr>
          <p:cNvPr id="234" name="Google Shape;234;p14"/>
          <p:cNvPicPr preferRelativeResize="0"/>
          <p:nvPr/>
        </p:nvPicPr>
        <p:blipFill rotWithShape="1">
          <a:blip r:embed="rId5">
            <a:alphaModFix/>
          </a:blip>
          <a:srcRect/>
          <a:stretch/>
        </p:blipFill>
        <p:spPr>
          <a:xfrm>
            <a:off x="908243" y="3247584"/>
            <a:ext cx="2288036" cy="452785"/>
          </a:xfrm>
          <a:prstGeom prst="rect">
            <a:avLst/>
          </a:prstGeom>
          <a:noFill/>
          <a:ln>
            <a:noFill/>
          </a:ln>
          <a:effectLst>
            <a:outerShdw blurRad="50800" dist="38100" dir="2700000" algn="tl" rotWithShape="0">
              <a:srgbClr val="000000">
                <a:alpha val="40000"/>
              </a:srgbClr>
            </a:outerShdw>
          </a:effectLst>
        </p:spPr>
      </p:pic>
      <p:pic>
        <p:nvPicPr>
          <p:cNvPr id="235" name="Google Shape;235;p14"/>
          <p:cNvPicPr preferRelativeResize="0"/>
          <p:nvPr/>
        </p:nvPicPr>
        <p:blipFill rotWithShape="1">
          <a:blip r:embed="rId5">
            <a:alphaModFix/>
          </a:blip>
          <a:srcRect/>
          <a:stretch/>
        </p:blipFill>
        <p:spPr>
          <a:xfrm>
            <a:off x="908243" y="4236572"/>
            <a:ext cx="2288036" cy="452785"/>
          </a:xfrm>
          <a:prstGeom prst="rect">
            <a:avLst/>
          </a:prstGeom>
          <a:noFill/>
          <a:ln>
            <a:noFill/>
          </a:ln>
          <a:effectLst>
            <a:outerShdw blurRad="50800" dist="38100" dir="2700000" algn="tl" rotWithShape="0">
              <a:srgbClr val="000000">
                <a:alpha val="40000"/>
              </a:srgbClr>
            </a:outerShdw>
          </a:effectLst>
        </p:spPr>
      </p:pic>
      <p:pic>
        <p:nvPicPr>
          <p:cNvPr id="236" name="Google Shape;236;p14"/>
          <p:cNvPicPr preferRelativeResize="0"/>
          <p:nvPr/>
        </p:nvPicPr>
        <p:blipFill rotWithShape="1">
          <a:blip r:embed="rId5">
            <a:alphaModFix/>
          </a:blip>
          <a:srcRect/>
          <a:stretch/>
        </p:blipFill>
        <p:spPr>
          <a:xfrm>
            <a:off x="908243" y="5229421"/>
            <a:ext cx="2288036" cy="452785"/>
          </a:xfrm>
          <a:prstGeom prst="rect">
            <a:avLst/>
          </a:prstGeom>
          <a:noFill/>
          <a:ln>
            <a:noFill/>
          </a:ln>
          <a:effectLst>
            <a:outerShdw blurRad="50800" dist="38100" dir="2700000" algn="tl" rotWithShape="0">
              <a:srgbClr val="000000">
                <a:alpha val="40000"/>
              </a:srgbClr>
            </a:outerShdw>
          </a:effectLst>
        </p:spPr>
      </p:pic>
      <p:sp>
        <p:nvSpPr>
          <p:cNvPr id="237" name="Google Shape;237;p14"/>
          <p:cNvSpPr/>
          <p:nvPr/>
        </p:nvSpPr>
        <p:spPr>
          <a:xfrm>
            <a:off x="874624" y="6113676"/>
            <a:ext cx="2355300" cy="506100"/>
          </a:xfrm>
          <a:prstGeom prst="rect">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辞書</a:t>
            </a:r>
            <a:endParaRPr dirty="0">
              <a:latin typeface="Meiryo UI" panose="020B0604030504040204" pitchFamily="50" charset="-128"/>
              <a:ea typeface="Meiryo UI" panose="020B0604030504040204" pitchFamily="50" charset="-128"/>
            </a:endParaRPr>
          </a:p>
        </p:txBody>
      </p:sp>
      <p:sp>
        <p:nvSpPr>
          <p:cNvPr id="238" name="Google Shape;238;p14"/>
          <p:cNvSpPr/>
          <p:nvPr/>
        </p:nvSpPr>
        <p:spPr>
          <a:xfrm>
            <a:off x="3411877" y="6105197"/>
            <a:ext cx="3322500" cy="506100"/>
          </a:xfrm>
          <a:prstGeom prst="rect">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投稿</a:t>
            </a:r>
            <a:endParaRPr dirty="0">
              <a:latin typeface="Meiryo UI" panose="020B0604030504040204" pitchFamily="50" charset="-128"/>
              <a:ea typeface="Meiryo UI" panose="020B0604030504040204" pitchFamily="50" charset="-128"/>
            </a:endParaRPr>
          </a:p>
        </p:txBody>
      </p:sp>
      <p:grpSp>
        <p:nvGrpSpPr>
          <p:cNvPr id="239" name="Google Shape;239;p14"/>
          <p:cNvGrpSpPr/>
          <p:nvPr/>
        </p:nvGrpSpPr>
        <p:grpSpPr>
          <a:xfrm>
            <a:off x="3570892" y="3111005"/>
            <a:ext cx="726149" cy="726149"/>
            <a:chOff x="4412672" y="3159358"/>
            <a:chExt cx="838703" cy="838703"/>
          </a:xfrm>
        </p:grpSpPr>
        <p:pic>
          <p:nvPicPr>
            <p:cNvPr id="240" name="Google Shape;240;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41" name="Google Shape;241;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2</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42" name="Google Shape;242;p14"/>
          <p:cNvCxnSpPr/>
          <p:nvPr/>
        </p:nvCxnSpPr>
        <p:spPr>
          <a:xfrm>
            <a:off x="4359149" y="3470002"/>
            <a:ext cx="353100" cy="7800"/>
          </a:xfrm>
          <a:prstGeom prst="straightConnector1">
            <a:avLst/>
          </a:prstGeom>
          <a:noFill/>
          <a:ln w="57150" cap="flat" cmpd="sng">
            <a:solidFill>
              <a:schemeClr val="dk1"/>
            </a:solidFill>
            <a:prstDash val="solid"/>
            <a:miter lim="800000"/>
            <a:headEnd type="none" w="sm" len="sm"/>
            <a:tailEnd type="triangle" w="med" len="med"/>
          </a:ln>
        </p:spPr>
      </p:cxnSp>
      <p:sp>
        <p:nvSpPr>
          <p:cNvPr id="243" name="Google Shape;243;p14"/>
          <p:cNvSpPr/>
          <p:nvPr/>
        </p:nvSpPr>
        <p:spPr>
          <a:xfrm>
            <a:off x="1469301" y="3273921"/>
            <a:ext cx="11658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素早い</a:t>
            </a:r>
            <a:endParaRPr dirty="0">
              <a:latin typeface="Meiryo UI" panose="020B0604030504040204" pitchFamily="50" charset="-128"/>
              <a:ea typeface="Meiryo UI" panose="020B0604030504040204" pitchFamily="50" charset="-128"/>
            </a:endParaRPr>
          </a:p>
        </p:txBody>
      </p:sp>
      <p:sp>
        <p:nvSpPr>
          <p:cNvPr id="244" name="Google Shape;244;p14"/>
          <p:cNvSpPr/>
          <p:nvPr/>
        </p:nvSpPr>
        <p:spPr>
          <a:xfrm>
            <a:off x="1391808" y="4262909"/>
            <a:ext cx="1320900" cy="400200"/>
          </a:xfrm>
          <a:prstGeom prst="rect">
            <a:avLst/>
          </a:prstGeom>
          <a:noFill/>
          <a:ln>
            <a:noFill/>
          </a:ln>
        </p:spPr>
        <p:txBody>
          <a:bodyPr spcFirstLastPara="1" wrap="square" lIns="91425" tIns="45700" rIns="91425" bIns="45700" anchor="t" anchorCtr="0">
            <a:noAutofit/>
          </a:bodyPr>
          <a:lstStyle/>
          <a:p>
            <a:pPr lvl="0" algn="ctr"/>
            <a:r>
              <a:rPr lang="ja-JP" altLang="en-US" sz="2000" b="1" dirty="0">
                <a:solidFill>
                  <a:schemeClr val="dk1"/>
                </a:solidFill>
                <a:latin typeface="Meiryo UI" panose="020B0604030504040204" pitchFamily="50" charset="-128"/>
                <a:ea typeface="Meiryo UI" panose="020B0604030504040204" pitchFamily="50" charset="-128"/>
              </a:rPr>
              <a:t>茶色</a:t>
            </a:r>
            <a:endParaRPr lang="ja-JP" altLang="en-US" sz="2000" dirty="0">
              <a:latin typeface="Meiryo UI" panose="020B0604030504040204" pitchFamily="50" charset="-128"/>
              <a:ea typeface="Meiryo UI" panose="020B0604030504040204" pitchFamily="50" charset="-128"/>
            </a:endParaRPr>
          </a:p>
        </p:txBody>
      </p:sp>
      <p:sp>
        <p:nvSpPr>
          <p:cNvPr id="245" name="Google Shape;245;p14"/>
          <p:cNvSpPr/>
          <p:nvPr/>
        </p:nvSpPr>
        <p:spPr>
          <a:xfrm>
            <a:off x="1570189" y="5255758"/>
            <a:ext cx="964200" cy="400200"/>
          </a:xfrm>
          <a:prstGeom prst="rect">
            <a:avLst/>
          </a:prstGeom>
          <a:noFill/>
          <a:ln>
            <a:noFill/>
          </a:ln>
        </p:spPr>
        <p:txBody>
          <a:bodyPr spcFirstLastPara="1" wrap="square" lIns="91425" tIns="45700" rIns="91425" bIns="45700" anchor="t" anchorCtr="0">
            <a:noAutofit/>
          </a:bodyPr>
          <a:lstStyle/>
          <a:p>
            <a:pPr lvl="0" algn="ctr"/>
            <a:r>
              <a:rPr lang="ja-JP" altLang="en-US" sz="2000" b="1" dirty="0" smtClean="0">
                <a:solidFill>
                  <a:schemeClr val="dk1"/>
                </a:solidFill>
                <a:latin typeface="Meiryo UI" panose="020B0604030504040204" pitchFamily="50" charset="-128"/>
                <a:ea typeface="Meiryo UI" panose="020B0604030504040204" pitchFamily="50" charset="-128"/>
              </a:rPr>
              <a:t>キツネ</a:t>
            </a:r>
            <a:endParaRPr lang="ja-JP" altLang="en-US" sz="2000" dirty="0">
              <a:latin typeface="Meiryo UI" panose="020B0604030504040204" pitchFamily="50" charset="-128"/>
              <a:ea typeface="Meiryo UI" panose="020B0604030504040204" pitchFamily="50" charset="-128"/>
            </a:endParaRPr>
          </a:p>
        </p:txBody>
      </p:sp>
      <p:grpSp>
        <p:nvGrpSpPr>
          <p:cNvPr id="246" name="Google Shape;246;p14"/>
          <p:cNvGrpSpPr/>
          <p:nvPr/>
        </p:nvGrpSpPr>
        <p:grpSpPr>
          <a:xfrm>
            <a:off x="4710140" y="3111005"/>
            <a:ext cx="726149" cy="726149"/>
            <a:chOff x="4412672" y="3159358"/>
            <a:chExt cx="838703" cy="838703"/>
          </a:xfrm>
        </p:grpSpPr>
        <p:pic>
          <p:nvPicPr>
            <p:cNvPr id="247" name="Google Shape;247;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48" name="Google Shape;248;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4</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49" name="Google Shape;249;p14"/>
          <p:cNvCxnSpPr/>
          <p:nvPr/>
        </p:nvCxnSpPr>
        <p:spPr>
          <a:xfrm>
            <a:off x="5496517" y="3470002"/>
            <a:ext cx="353100" cy="7800"/>
          </a:xfrm>
          <a:prstGeom prst="straightConnector1">
            <a:avLst/>
          </a:prstGeom>
          <a:noFill/>
          <a:ln w="57150" cap="flat" cmpd="sng">
            <a:solidFill>
              <a:schemeClr val="dk1"/>
            </a:solidFill>
            <a:prstDash val="solid"/>
            <a:miter lim="800000"/>
            <a:headEnd type="none" w="sm" len="sm"/>
            <a:tailEnd type="triangle" w="med" len="med"/>
          </a:ln>
        </p:spPr>
      </p:cxnSp>
      <p:grpSp>
        <p:nvGrpSpPr>
          <p:cNvPr id="250" name="Google Shape;250;p14"/>
          <p:cNvGrpSpPr/>
          <p:nvPr/>
        </p:nvGrpSpPr>
        <p:grpSpPr>
          <a:xfrm>
            <a:off x="5847508" y="3111005"/>
            <a:ext cx="726149" cy="726149"/>
            <a:chOff x="4412672" y="3159358"/>
            <a:chExt cx="838703" cy="838703"/>
          </a:xfrm>
        </p:grpSpPr>
        <p:pic>
          <p:nvPicPr>
            <p:cNvPr id="251" name="Google Shape;251;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52" name="Google Shape;252;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6</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253" name="Google Shape;253;p14"/>
          <p:cNvGrpSpPr/>
          <p:nvPr/>
        </p:nvGrpSpPr>
        <p:grpSpPr>
          <a:xfrm>
            <a:off x="3570892" y="4099993"/>
            <a:ext cx="726149" cy="726149"/>
            <a:chOff x="4412672" y="3159358"/>
            <a:chExt cx="838703" cy="838703"/>
          </a:xfrm>
        </p:grpSpPr>
        <p:pic>
          <p:nvPicPr>
            <p:cNvPr id="254" name="Google Shape;254;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55" name="Google Shape;255;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1</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56" name="Google Shape;256;p14"/>
          <p:cNvCxnSpPr/>
          <p:nvPr/>
        </p:nvCxnSpPr>
        <p:spPr>
          <a:xfrm>
            <a:off x="4359149" y="4458990"/>
            <a:ext cx="353100" cy="7800"/>
          </a:xfrm>
          <a:prstGeom prst="straightConnector1">
            <a:avLst/>
          </a:prstGeom>
          <a:noFill/>
          <a:ln w="57150" cap="flat" cmpd="sng">
            <a:solidFill>
              <a:schemeClr val="dk1"/>
            </a:solidFill>
            <a:prstDash val="solid"/>
            <a:miter lim="800000"/>
            <a:headEnd type="none" w="sm" len="sm"/>
            <a:tailEnd type="triangle" w="med" len="med"/>
          </a:ln>
        </p:spPr>
      </p:cxnSp>
      <p:grpSp>
        <p:nvGrpSpPr>
          <p:cNvPr id="257" name="Google Shape;257;p14"/>
          <p:cNvGrpSpPr/>
          <p:nvPr/>
        </p:nvGrpSpPr>
        <p:grpSpPr>
          <a:xfrm>
            <a:off x="4710140" y="4099993"/>
            <a:ext cx="726149" cy="726149"/>
            <a:chOff x="4412672" y="3159358"/>
            <a:chExt cx="838703" cy="838703"/>
          </a:xfrm>
        </p:grpSpPr>
        <p:pic>
          <p:nvPicPr>
            <p:cNvPr id="258" name="Google Shape;258;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59" name="Google Shape;259;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2</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260" name="Google Shape;260;p14"/>
          <p:cNvGrpSpPr/>
          <p:nvPr/>
        </p:nvGrpSpPr>
        <p:grpSpPr>
          <a:xfrm>
            <a:off x="3570892" y="5092842"/>
            <a:ext cx="726149" cy="726149"/>
            <a:chOff x="4412672" y="3159358"/>
            <a:chExt cx="838703" cy="838703"/>
          </a:xfrm>
        </p:grpSpPr>
        <p:pic>
          <p:nvPicPr>
            <p:cNvPr id="261" name="Google Shape;261;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62" name="Google Shape;262;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3</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63" name="Google Shape;263;p14"/>
          <p:cNvCxnSpPr/>
          <p:nvPr/>
        </p:nvCxnSpPr>
        <p:spPr>
          <a:xfrm>
            <a:off x="4359149" y="5451839"/>
            <a:ext cx="353100" cy="7800"/>
          </a:xfrm>
          <a:prstGeom prst="straightConnector1">
            <a:avLst/>
          </a:prstGeom>
          <a:noFill/>
          <a:ln w="57150" cap="flat" cmpd="sng">
            <a:solidFill>
              <a:schemeClr val="dk1"/>
            </a:solidFill>
            <a:prstDash val="solid"/>
            <a:miter lim="800000"/>
            <a:headEnd type="none" w="sm" len="sm"/>
            <a:tailEnd type="triangle" w="med" len="med"/>
          </a:ln>
        </p:spPr>
      </p:cxnSp>
      <p:grpSp>
        <p:nvGrpSpPr>
          <p:cNvPr id="264" name="Google Shape;264;p14"/>
          <p:cNvGrpSpPr/>
          <p:nvPr/>
        </p:nvGrpSpPr>
        <p:grpSpPr>
          <a:xfrm>
            <a:off x="4710140" y="5092842"/>
            <a:ext cx="726149" cy="726149"/>
            <a:chOff x="4412672" y="3159358"/>
            <a:chExt cx="838703" cy="838703"/>
          </a:xfrm>
        </p:grpSpPr>
        <p:pic>
          <p:nvPicPr>
            <p:cNvPr id="265" name="Google Shape;265;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66" name="Google Shape;266;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8</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67" name="Google Shape;267;p14"/>
          <p:cNvCxnSpPr/>
          <p:nvPr/>
        </p:nvCxnSpPr>
        <p:spPr>
          <a:xfrm>
            <a:off x="5496517" y="5451839"/>
            <a:ext cx="353100" cy="7800"/>
          </a:xfrm>
          <a:prstGeom prst="straightConnector1">
            <a:avLst/>
          </a:prstGeom>
          <a:noFill/>
          <a:ln w="57150" cap="flat" cmpd="sng">
            <a:solidFill>
              <a:schemeClr val="dk1"/>
            </a:solidFill>
            <a:prstDash val="solid"/>
            <a:miter lim="800000"/>
            <a:headEnd type="none" w="sm" len="sm"/>
            <a:tailEnd type="triangle" w="med" len="med"/>
          </a:ln>
        </p:spPr>
      </p:cxnSp>
      <p:grpSp>
        <p:nvGrpSpPr>
          <p:cNvPr id="268" name="Google Shape;268;p14"/>
          <p:cNvGrpSpPr/>
          <p:nvPr/>
        </p:nvGrpSpPr>
        <p:grpSpPr>
          <a:xfrm>
            <a:off x="5847508" y="5092842"/>
            <a:ext cx="726149" cy="726149"/>
            <a:chOff x="4412672" y="3159358"/>
            <a:chExt cx="838703" cy="838703"/>
          </a:xfrm>
        </p:grpSpPr>
        <p:pic>
          <p:nvPicPr>
            <p:cNvPr id="269" name="Google Shape;269;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70" name="Google Shape;270;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9</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sp>
        <p:nvSpPr>
          <p:cNvPr id="271" name="Google Shape;271;p14"/>
          <p:cNvSpPr/>
          <p:nvPr/>
        </p:nvSpPr>
        <p:spPr>
          <a:xfrm>
            <a:off x="7211561" y="2505153"/>
            <a:ext cx="4397700" cy="4081200"/>
          </a:xfrm>
          <a:prstGeom prst="rect">
            <a:avLst/>
          </a:prstGeom>
          <a:solidFill>
            <a:schemeClr val="lt1"/>
          </a:solidFill>
          <a:ln w="28575" cap="flat" cmpd="sng">
            <a:solidFill>
              <a:srgbClr val="BFBFB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72" name="Google Shape;272;p14"/>
          <p:cNvSpPr/>
          <p:nvPr/>
        </p:nvSpPr>
        <p:spPr>
          <a:xfrm>
            <a:off x="7628698" y="3272402"/>
            <a:ext cx="3011100" cy="436500"/>
          </a:xfrm>
          <a:prstGeom prst="roundRect">
            <a:avLst>
              <a:gd name="adj" fmla="val 16667"/>
            </a:avLst>
          </a:prstGeom>
          <a:solidFill>
            <a:schemeClr val="lt1"/>
          </a:solidFill>
          <a:ln w="38100" cap="flat" cmpd="sng">
            <a:solidFill>
              <a:srgbClr val="3A67E9"/>
            </a:solidFill>
            <a:prstDash val="solid"/>
            <a:miter lim="800000"/>
            <a:headEnd type="none" w="sm" len="sm"/>
            <a:tailEnd type="none" w="sm" len="sm"/>
          </a:ln>
        </p:spPr>
        <p:txBody>
          <a:bodyPr spcFirstLastPara="1" wrap="square" lIns="91425" tIns="45700" rIns="91425" bIns="45700" anchor="ctr" anchorCtr="0">
            <a:noAutofit/>
          </a:bodyPr>
          <a:lstStyle/>
          <a:p>
            <a:pPr lvl="0"/>
            <a:r>
              <a:rPr lang="ja-JP" altLang="en-US" sz="1800" b="1" dirty="0">
                <a:solidFill>
                  <a:schemeClr val="dk1"/>
                </a:solidFill>
                <a:latin typeface="Meiryo UI" panose="020B0604030504040204" pitchFamily="50" charset="-128"/>
                <a:ea typeface="Meiryo UI" panose="020B0604030504040204" pitchFamily="50" charset="-128"/>
              </a:rPr>
              <a:t>素早い</a:t>
            </a:r>
          </a:p>
        </p:txBody>
      </p:sp>
      <p:pic>
        <p:nvPicPr>
          <p:cNvPr id="273" name="Google Shape;273;p14"/>
          <p:cNvPicPr preferRelativeResize="0"/>
          <p:nvPr/>
        </p:nvPicPr>
        <p:blipFill rotWithShape="1">
          <a:blip r:embed="rId7">
            <a:alphaModFix/>
          </a:blip>
          <a:srcRect/>
          <a:stretch/>
        </p:blipFill>
        <p:spPr>
          <a:xfrm>
            <a:off x="10803385" y="3230777"/>
            <a:ext cx="527194" cy="527194"/>
          </a:xfrm>
          <a:prstGeom prst="rect">
            <a:avLst/>
          </a:prstGeom>
          <a:noFill/>
          <a:ln>
            <a:noFill/>
          </a:ln>
        </p:spPr>
      </p:pic>
      <p:pic>
        <p:nvPicPr>
          <p:cNvPr id="274" name="Google Shape;274;p14"/>
          <p:cNvPicPr preferRelativeResize="0"/>
          <p:nvPr/>
        </p:nvPicPr>
        <p:blipFill rotWithShape="1">
          <a:blip r:embed="rId8">
            <a:alphaModFix/>
          </a:blip>
          <a:srcRect/>
          <a:stretch/>
        </p:blipFill>
        <p:spPr>
          <a:xfrm>
            <a:off x="7884918" y="2565792"/>
            <a:ext cx="568637" cy="568637"/>
          </a:xfrm>
          <a:prstGeom prst="rect">
            <a:avLst/>
          </a:prstGeom>
          <a:noFill/>
          <a:ln>
            <a:noFill/>
          </a:ln>
        </p:spPr>
      </p:pic>
      <p:pic>
        <p:nvPicPr>
          <p:cNvPr id="275" name="Google Shape;275;p14"/>
          <p:cNvPicPr preferRelativeResize="0"/>
          <p:nvPr/>
        </p:nvPicPr>
        <p:blipFill rotWithShape="1">
          <a:blip r:embed="rId9">
            <a:alphaModFix/>
          </a:blip>
          <a:srcRect/>
          <a:stretch/>
        </p:blipFill>
        <p:spPr>
          <a:xfrm>
            <a:off x="9903543" y="2825669"/>
            <a:ext cx="1077876" cy="269469"/>
          </a:xfrm>
          <a:prstGeom prst="rect">
            <a:avLst/>
          </a:prstGeom>
          <a:noFill/>
          <a:ln>
            <a:noFill/>
          </a:ln>
        </p:spPr>
      </p:pic>
      <p:pic>
        <p:nvPicPr>
          <p:cNvPr id="276" name="Google Shape;276;p14"/>
          <p:cNvPicPr preferRelativeResize="0"/>
          <p:nvPr/>
        </p:nvPicPr>
        <p:blipFill rotWithShape="1">
          <a:blip r:embed="rId10">
            <a:alphaModFix/>
          </a:blip>
          <a:srcRect/>
          <a:stretch/>
        </p:blipFill>
        <p:spPr>
          <a:xfrm>
            <a:off x="8570852" y="2767688"/>
            <a:ext cx="1271228" cy="325198"/>
          </a:xfrm>
          <a:prstGeom prst="rect">
            <a:avLst/>
          </a:prstGeom>
          <a:noFill/>
          <a:ln>
            <a:noFill/>
          </a:ln>
        </p:spPr>
      </p:pic>
      <p:grpSp>
        <p:nvGrpSpPr>
          <p:cNvPr id="277" name="Google Shape;277;p14"/>
          <p:cNvGrpSpPr/>
          <p:nvPr/>
        </p:nvGrpSpPr>
        <p:grpSpPr>
          <a:xfrm>
            <a:off x="7571856" y="3817918"/>
            <a:ext cx="726149" cy="726149"/>
            <a:chOff x="4412672" y="3159358"/>
            <a:chExt cx="838703" cy="838703"/>
          </a:xfrm>
        </p:grpSpPr>
        <p:pic>
          <p:nvPicPr>
            <p:cNvPr id="278" name="Google Shape;278;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79" name="Google Shape;279;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2</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280" name="Google Shape;280;p14"/>
          <p:cNvGrpSpPr/>
          <p:nvPr/>
        </p:nvGrpSpPr>
        <p:grpSpPr>
          <a:xfrm>
            <a:off x="7571856" y="4732623"/>
            <a:ext cx="726149" cy="726149"/>
            <a:chOff x="4412672" y="3159358"/>
            <a:chExt cx="838703" cy="838703"/>
          </a:xfrm>
        </p:grpSpPr>
        <p:pic>
          <p:nvPicPr>
            <p:cNvPr id="281" name="Google Shape;281;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82" name="Google Shape;282;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4</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283" name="Google Shape;283;p14"/>
          <p:cNvGrpSpPr/>
          <p:nvPr/>
        </p:nvGrpSpPr>
        <p:grpSpPr>
          <a:xfrm>
            <a:off x="7571856" y="5647328"/>
            <a:ext cx="726149" cy="726149"/>
            <a:chOff x="4412672" y="3159358"/>
            <a:chExt cx="838703" cy="838703"/>
          </a:xfrm>
        </p:grpSpPr>
        <p:pic>
          <p:nvPicPr>
            <p:cNvPr id="284" name="Google Shape;284;p14"/>
            <p:cNvPicPr preferRelativeResize="0"/>
            <p:nvPr/>
          </p:nvPicPr>
          <p:blipFill rotWithShape="1">
            <a:blip r:embed="rId6">
              <a:alphaModFix/>
            </a:blip>
            <a:srcRect/>
            <a:stretch/>
          </p:blipFill>
          <p:spPr>
            <a:xfrm>
              <a:off x="4412672" y="3159358"/>
              <a:ext cx="838703" cy="838703"/>
            </a:xfrm>
            <a:prstGeom prst="rect">
              <a:avLst/>
            </a:prstGeom>
            <a:noFill/>
            <a:ln>
              <a:noFill/>
            </a:ln>
          </p:spPr>
        </p:pic>
        <p:sp>
          <p:nvSpPr>
            <p:cNvPr id="285" name="Google Shape;285;p14"/>
            <p:cNvSpPr txBox="1"/>
            <p:nvPr/>
          </p:nvSpPr>
          <p:spPr>
            <a:xfrm>
              <a:off x="4592921" y="3264725"/>
              <a:ext cx="476100" cy="67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6</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286" name="Google Shape;286;p14"/>
          <p:cNvGrpSpPr/>
          <p:nvPr/>
        </p:nvGrpSpPr>
        <p:grpSpPr>
          <a:xfrm>
            <a:off x="8387741" y="3952445"/>
            <a:ext cx="2252100" cy="469890"/>
            <a:chOff x="8387741" y="3976840"/>
            <a:chExt cx="2252100" cy="469890"/>
          </a:xfrm>
        </p:grpSpPr>
        <p:sp>
          <p:nvSpPr>
            <p:cNvPr id="287" name="Google Shape;287;p14"/>
            <p:cNvSpPr/>
            <p:nvPr/>
          </p:nvSpPr>
          <p:spPr>
            <a:xfrm>
              <a:off x="8387742" y="3976840"/>
              <a:ext cx="1245300" cy="93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88" name="Google Shape;288;p14"/>
            <p:cNvSpPr/>
            <p:nvPr/>
          </p:nvSpPr>
          <p:spPr>
            <a:xfrm>
              <a:off x="8387741" y="4169834"/>
              <a:ext cx="2252100" cy="93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89" name="Google Shape;289;p14"/>
            <p:cNvSpPr/>
            <p:nvPr/>
          </p:nvSpPr>
          <p:spPr>
            <a:xfrm>
              <a:off x="8387741" y="4355530"/>
              <a:ext cx="1723800" cy="91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90" name="Google Shape;290;p14"/>
          <p:cNvGrpSpPr/>
          <p:nvPr/>
        </p:nvGrpSpPr>
        <p:grpSpPr>
          <a:xfrm>
            <a:off x="8387741" y="4857778"/>
            <a:ext cx="2252100" cy="469890"/>
            <a:chOff x="8387741" y="3976840"/>
            <a:chExt cx="2252100" cy="469890"/>
          </a:xfrm>
        </p:grpSpPr>
        <p:sp>
          <p:nvSpPr>
            <p:cNvPr id="291" name="Google Shape;291;p14"/>
            <p:cNvSpPr/>
            <p:nvPr/>
          </p:nvSpPr>
          <p:spPr>
            <a:xfrm>
              <a:off x="8387742" y="3976840"/>
              <a:ext cx="1245300" cy="93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92" name="Google Shape;292;p14"/>
            <p:cNvSpPr/>
            <p:nvPr/>
          </p:nvSpPr>
          <p:spPr>
            <a:xfrm>
              <a:off x="8387741" y="4169834"/>
              <a:ext cx="2252100" cy="93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93" name="Google Shape;293;p14"/>
            <p:cNvSpPr/>
            <p:nvPr/>
          </p:nvSpPr>
          <p:spPr>
            <a:xfrm>
              <a:off x="8387741" y="4355530"/>
              <a:ext cx="1723800" cy="91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94" name="Google Shape;294;p14"/>
          <p:cNvGrpSpPr/>
          <p:nvPr/>
        </p:nvGrpSpPr>
        <p:grpSpPr>
          <a:xfrm>
            <a:off x="8387741" y="5791169"/>
            <a:ext cx="2252100" cy="469890"/>
            <a:chOff x="8387741" y="3976840"/>
            <a:chExt cx="2252100" cy="469890"/>
          </a:xfrm>
        </p:grpSpPr>
        <p:sp>
          <p:nvSpPr>
            <p:cNvPr id="295" name="Google Shape;295;p14"/>
            <p:cNvSpPr/>
            <p:nvPr/>
          </p:nvSpPr>
          <p:spPr>
            <a:xfrm>
              <a:off x="8387742" y="3976840"/>
              <a:ext cx="1245300" cy="93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96" name="Google Shape;296;p14"/>
            <p:cNvSpPr/>
            <p:nvPr/>
          </p:nvSpPr>
          <p:spPr>
            <a:xfrm>
              <a:off x="8387741" y="4169834"/>
              <a:ext cx="2252100" cy="93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97" name="Google Shape;297;p14"/>
            <p:cNvSpPr/>
            <p:nvPr/>
          </p:nvSpPr>
          <p:spPr>
            <a:xfrm>
              <a:off x="8387741" y="4355530"/>
              <a:ext cx="1723800" cy="91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spTree>
    <p:extLst>
      <p:ext uri="{BB962C8B-B14F-4D97-AF65-F5344CB8AC3E}">
        <p14:creationId xmlns:p14="http://schemas.microsoft.com/office/powerpoint/2010/main" val="3357864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検索操作</a:t>
            </a:r>
            <a:endParaRPr dirty="0">
              <a:sym typeface="Arial"/>
            </a:endParaRPr>
          </a:p>
        </p:txBody>
      </p:sp>
      <p:sp>
        <p:nvSpPr>
          <p:cNvPr id="134" name="Google Shape;134;p11"/>
          <p:cNvSpPr/>
          <p:nvPr/>
        </p:nvSpPr>
        <p:spPr>
          <a:xfrm>
            <a:off x="4460231" y="1824123"/>
            <a:ext cx="6917982" cy="1009152"/>
          </a:xfrm>
          <a:prstGeom prst="rect">
            <a:avLst/>
          </a:prstGeom>
          <a:gradFill>
            <a:gsLst>
              <a:gs pos="0">
                <a:srgbClr val="A8D08C"/>
              </a:gs>
              <a:gs pos="100000">
                <a:srgbClr val="FFFFFF">
                  <a:alpha val="0"/>
                </a:srgbClr>
              </a:gs>
            </a:gsLst>
            <a:lin ang="0" scaled="0"/>
          </a:gradFill>
          <a:ln>
            <a:noFill/>
          </a:ln>
        </p:spPr>
        <p:txBody>
          <a:bodyPr spcFirstLastPara="1" wrap="square" lIns="91425" tIns="45700" rIns="91425" bIns="45700" anchor="ctr" anchorCtr="0">
            <a:noAutofit/>
          </a:bodyPr>
          <a:lstStyle/>
          <a:p>
            <a:pPr marL="176213" marR="0" lvl="0" indent="0" algn="l" rtl="0">
              <a:lnSpc>
                <a:spcPct val="150000"/>
              </a:lnSpc>
              <a:spcBef>
                <a:spcPts val="0"/>
              </a:spcBef>
              <a:spcAft>
                <a:spcPts val="0"/>
              </a:spcAft>
              <a:buNone/>
            </a:pPr>
            <a:r>
              <a:rPr lang="en-US" sz="2000" dirty="0" err="1">
                <a:solidFill>
                  <a:schemeClr val="dk1"/>
                </a:solidFill>
                <a:latin typeface="Meiryo UI" panose="020B0604030504040204" pitchFamily="50" charset="-128"/>
                <a:ea typeface="Meiryo UI" panose="020B0604030504040204" pitchFamily="50" charset="-128"/>
              </a:rPr>
              <a:t>クエリを解釈します</a:t>
            </a:r>
            <a:r>
              <a:rPr lang="en-US" sz="2000" dirty="0">
                <a:solidFill>
                  <a:schemeClr val="dk1"/>
                </a:solidFill>
                <a:latin typeface="Meiryo UI" panose="020B0604030504040204" pitchFamily="50" charset="-128"/>
                <a:ea typeface="Meiryo UI" panose="020B0604030504040204" pitchFamily="50" charset="-128"/>
              </a:rPr>
              <a:t>。</a:t>
            </a: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135" name="Google Shape;135;p11"/>
          <p:cNvSpPr/>
          <p:nvPr/>
        </p:nvSpPr>
        <p:spPr>
          <a:xfrm>
            <a:off x="1466325" y="1824122"/>
            <a:ext cx="1842586" cy="2091785"/>
          </a:xfrm>
          <a:prstGeom prst="roundRect">
            <a:avLst>
              <a:gd name="adj" fmla="val 0"/>
            </a:avLst>
          </a:prstGeom>
          <a:solidFill>
            <a:schemeClr val="dk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200" b="1" dirty="0" err="1">
                <a:solidFill>
                  <a:schemeClr val="lt1"/>
                </a:solidFill>
                <a:latin typeface="Meiryo UI" panose="020B0604030504040204" pitchFamily="50" charset="-128"/>
                <a:ea typeface="Meiryo UI" panose="020B0604030504040204" pitchFamily="50" charset="-128"/>
              </a:rPr>
              <a:t>クエリパーサ</a:t>
            </a:r>
            <a:r>
              <a:rPr lang="en-US" sz="2200"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36" name="Google Shape;136;p11"/>
          <p:cNvSpPr/>
          <p:nvPr/>
        </p:nvSpPr>
        <p:spPr>
          <a:xfrm>
            <a:off x="3308911" y="1824123"/>
            <a:ext cx="1151320" cy="1009152"/>
          </a:xfrm>
          <a:prstGeom prst="rect">
            <a:avLst/>
          </a:prstGeom>
          <a:gradFill>
            <a:gsLst>
              <a:gs pos="0">
                <a:srgbClr val="92D050"/>
              </a:gs>
              <a:gs pos="100000">
                <a:srgbClr val="38562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パーサ</a:t>
            </a:r>
            <a:r>
              <a:rPr lang="en-US" sz="1600"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37" name="Google Shape;137;p11"/>
          <p:cNvSpPr/>
          <p:nvPr/>
        </p:nvSpPr>
        <p:spPr>
          <a:xfrm>
            <a:off x="3308911" y="2906756"/>
            <a:ext cx="1151320" cy="1009152"/>
          </a:xfrm>
          <a:prstGeom prst="rect">
            <a:avLst/>
          </a:prstGeom>
          <a:gradFill>
            <a:gsLst>
              <a:gs pos="0">
                <a:srgbClr val="92D050"/>
              </a:gs>
              <a:gs pos="100000">
                <a:srgbClr val="38562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138" name="Google Shape;138;p11"/>
          <p:cNvSpPr/>
          <p:nvPr/>
        </p:nvSpPr>
        <p:spPr>
          <a:xfrm>
            <a:off x="1848495" y="1978160"/>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39" name="Google Shape;139;p11"/>
          <p:cNvSpPr/>
          <p:nvPr/>
        </p:nvSpPr>
        <p:spPr>
          <a:xfrm>
            <a:off x="4460231" y="2910577"/>
            <a:ext cx="6917982" cy="1009152"/>
          </a:xfrm>
          <a:prstGeom prst="rect">
            <a:avLst/>
          </a:prstGeom>
          <a:gradFill>
            <a:gsLst>
              <a:gs pos="0">
                <a:srgbClr val="A8D08C"/>
              </a:gs>
              <a:gs pos="100000">
                <a:srgbClr val="FFFFFF">
                  <a:alpha val="0"/>
                </a:srgbClr>
              </a:gs>
            </a:gsLst>
            <a:lin ang="0" scaled="0"/>
          </a:gradFill>
          <a:ln>
            <a:noFill/>
          </a:ln>
        </p:spPr>
        <p:txBody>
          <a:bodyPr spcFirstLastPara="1" wrap="square" lIns="91425" tIns="45700" rIns="91425" bIns="45700" anchor="ctr" anchorCtr="0">
            <a:noAutofit/>
          </a:bodyPr>
          <a:lstStyle/>
          <a:p>
            <a:pPr marL="176213" marR="0" lvl="0" indent="0" algn="l" rtl="0">
              <a:lnSpc>
                <a:spcPct val="150000"/>
              </a:lnSpc>
              <a:spcBef>
                <a:spcPts val="0"/>
              </a:spcBef>
              <a:spcAft>
                <a:spcPts val="0"/>
              </a:spcAft>
              <a:buNone/>
            </a:pPr>
            <a:r>
              <a:rPr lang="en-US" sz="2000" dirty="0" err="1">
                <a:solidFill>
                  <a:schemeClr val="dk1"/>
                </a:solidFill>
                <a:latin typeface="Meiryo UI" panose="020B0604030504040204" pitchFamily="50" charset="-128"/>
                <a:ea typeface="Meiryo UI" panose="020B0604030504040204" pitchFamily="50" charset="-128"/>
              </a:rPr>
              <a:t>クエリをトークンに変換します</a:t>
            </a:r>
            <a:r>
              <a:rPr lang="en-US" sz="2000"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40" name="Google Shape;140;p11"/>
          <p:cNvSpPr/>
          <p:nvPr/>
        </p:nvSpPr>
        <p:spPr>
          <a:xfrm>
            <a:off x="4460231" y="4389503"/>
            <a:ext cx="6917982" cy="1009152"/>
          </a:xfrm>
          <a:prstGeom prst="rect">
            <a:avLst/>
          </a:prstGeom>
          <a:gradFill>
            <a:gsLst>
              <a:gs pos="0">
                <a:srgbClr val="CCCCFF"/>
              </a:gs>
              <a:gs pos="100000">
                <a:srgbClr val="FFFFFF">
                  <a:alpha val="0"/>
                </a:srgbClr>
              </a:gs>
            </a:gsLst>
            <a:lin ang="0" scaled="0"/>
          </a:gradFill>
          <a:ln>
            <a:noFill/>
          </a:ln>
        </p:spPr>
        <p:txBody>
          <a:bodyPr spcFirstLastPara="1" wrap="square" lIns="91425" tIns="45700" rIns="91425" bIns="45700" anchor="ctr" anchorCtr="0">
            <a:noAutofit/>
          </a:bodyPr>
          <a:lstStyle/>
          <a:p>
            <a:pPr marL="176213" marR="0" lvl="0" indent="0" algn="l" rtl="0">
              <a:lnSpc>
                <a:spcPct val="150000"/>
              </a:lnSpc>
              <a:spcBef>
                <a:spcPts val="0"/>
              </a:spcBef>
              <a:spcAft>
                <a:spcPts val="0"/>
              </a:spcAft>
              <a:buNone/>
            </a:pPr>
            <a:r>
              <a:rPr lang="en-US" sz="2000" dirty="0" err="1">
                <a:solidFill>
                  <a:schemeClr val="dk1"/>
                </a:solidFill>
                <a:latin typeface="Meiryo UI" panose="020B0604030504040204" pitchFamily="50" charset="-128"/>
                <a:ea typeface="Meiryo UI" panose="020B0604030504040204" pitchFamily="50" charset="-128"/>
              </a:rPr>
              <a:t>関連するドキュメントを見つけます</a:t>
            </a:r>
            <a:r>
              <a:rPr lang="en-US" sz="2000"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41" name="Google Shape;141;p11"/>
          <p:cNvSpPr/>
          <p:nvPr/>
        </p:nvSpPr>
        <p:spPr>
          <a:xfrm>
            <a:off x="1466325" y="4389502"/>
            <a:ext cx="1842586" cy="2091785"/>
          </a:xfrm>
          <a:prstGeom prst="roundRect">
            <a:avLst>
              <a:gd name="adj" fmla="val 0"/>
            </a:avLst>
          </a:prstGeom>
          <a:solidFill>
            <a:schemeClr val="dk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2060"/>
              </a:buClr>
              <a:buSzPts val="550"/>
              <a:buFont typeface="Arial"/>
              <a:buNone/>
            </a:pPr>
            <a:r>
              <a:rPr lang="en-US" sz="2200" b="1" dirty="0" err="1" smtClean="0">
                <a:solidFill>
                  <a:schemeClr val="lt1"/>
                </a:solidFill>
                <a:latin typeface="Meiryo UI" panose="020B0604030504040204" pitchFamily="50" charset="-128"/>
                <a:ea typeface="Meiryo UI" panose="020B0604030504040204" pitchFamily="50" charset="-128"/>
              </a:rPr>
              <a:t>検索</a:t>
            </a:r>
            <a:r>
              <a:rPr lang="en-US" sz="2200" b="1" dirty="0" smtClean="0">
                <a:solidFill>
                  <a:schemeClr val="lt1"/>
                </a:solidFill>
                <a:latin typeface="Meiryo UI" panose="020B0604030504040204" pitchFamily="50" charset="-128"/>
                <a:ea typeface="Meiryo UI" panose="020B0604030504040204" pitchFamily="50" charset="-128"/>
              </a:rPr>
              <a:t/>
            </a:r>
            <a:br>
              <a:rPr lang="en-US" sz="2200" b="1" dirty="0" smtClean="0">
                <a:solidFill>
                  <a:schemeClr val="lt1"/>
                </a:solidFill>
                <a:latin typeface="Meiryo UI" panose="020B0604030504040204" pitchFamily="50" charset="-128"/>
                <a:ea typeface="Meiryo UI" panose="020B0604030504040204" pitchFamily="50" charset="-128"/>
              </a:rPr>
            </a:br>
            <a:r>
              <a:rPr lang="en-US" sz="2200" b="1" dirty="0" err="1" smtClean="0">
                <a:solidFill>
                  <a:schemeClr val="lt1"/>
                </a:solidFill>
                <a:latin typeface="Meiryo UI" panose="020B0604030504040204" pitchFamily="50" charset="-128"/>
                <a:ea typeface="Meiryo UI" panose="020B0604030504040204" pitchFamily="50" charset="-128"/>
              </a:rPr>
              <a:t>モジュール</a:t>
            </a:r>
            <a:endParaRPr dirty="0">
              <a:latin typeface="Meiryo UI" panose="020B0604030504040204" pitchFamily="50" charset="-128"/>
              <a:ea typeface="Meiryo UI" panose="020B0604030504040204" pitchFamily="50" charset="-128"/>
            </a:endParaRPr>
          </a:p>
        </p:txBody>
      </p:sp>
      <p:sp>
        <p:nvSpPr>
          <p:cNvPr id="142" name="Google Shape;142;p11"/>
          <p:cNvSpPr/>
          <p:nvPr/>
        </p:nvSpPr>
        <p:spPr>
          <a:xfrm>
            <a:off x="3308911" y="4389503"/>
            <a:ext cx="1151320" cy="1009152"/>
          </a:xfrm>
          <a:prstGeom prst="rect">
            <a:avLst/>
          </a:prstGeom>
          <a:gradFill>
            <a:gsLst>
              <a:gs pos="0">
                <a:srgbClr val="7030A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00" b="1" dirty="0" smtClean="0">
                <a:solidFill>
                  <a:schemeClr val="lt1"/>
                </a:solidFill>
                <a:latin typeface="Meiryo UI" panose="020B0604030504040204" pitchFamily="50" charset="-128"/>
                <a:ea typeface="Meiryo UI" panose="020B0604030504040204" pitchFamily="50" charset="-128"/>
              </a:rPr>
              <a:t>ブーリアン</a:t>
            </a:r>
            <a:r>
              <a:rPr lang="en-US" sz="1600" b="1" dirty="0" err="1" smtClean="0">
                <a:solidFill>
                  <a:schemeClr val="lt1"/>
                </a:solidFill>
                <a:latin typeface="Meiryo UI" panose="020B0604030504040204" pitchFamily="50" charset="-128"/>
                <a:ea typeface="Meiryo UI" panose="020B0604030504040204" pitchFamily="50" charset="-128"/>
              </a:rPr>
              <a:t>検索</a:t>
            </a:r>
            <a:endParaRPr dirty="0">
              <a:latin typeface="Meiryo UI" panose="020B0604030504040204" pitchFamily="50" charset="-128"/>
              <a:ea typeface="Meiryo UI" panose="020B0604030504040204" pitchFamily="50" charset="-128"/>
            </a:endParaRPr>
          </a:p>
        </p:txBody>
      </p:sp>
      <p:sp>
        <p:nvSpPr>
          <p:cNvPr id="143" name="Google Shape;143;p11"/>
          <p:cNvSpPr/>
          <p:nvPr/>
        </p:nvSpPr>
        <p:spPr>
          <a:xfrm>
            <a:off x="3308911" y="5472136"/>
            <a:ext cx="1151320" cy="1009152"/>
          </a:xfrm>
          <a:prstGeom prst="rect">
            <a:avLst/>
          </a:prstGeom>
          <a:gradFill>
            <a:gsLst>
              <a:gs pos="0">
                <a:srgbClr val="7030A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dirty="0" err="1">
                <a:solidFill>
                  <a:schemeClr val="lt1"/>
                </a:solidFill>
                <a:latin typeface="Meiryo UI" panose="020B0604030504040204" pitchFamily="50" charset="-128"/>
                <a:ea typeface="Meiryo UI" panose="020B0604030504040204" pitchFamily="50" charset="-128"/>
              </a:rPr>
              <a:t>関連性</a:t>
            </a:r>
            <a:endParaRPr sz="15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500" b="1" dirty="0">
                <a:solidFill>
                  <a:schemeClr val="lt1"/>
                </a:solidFill>
                <a:latin typeface="Meiryo UI" panose="020B0604030504040204" pitchFamily="50" charset="-128"/>
                <a:ea typeface="Meiryo UI" panose="020B0604030504040204" pitchFamily="50" charset="-128"/>
              </a:rPr>
              <a:t>(</a:t>
            </a:r>
            <a:r>
              <a:rPr lang="en-US" sz="1500" b="1" dirty="0" smtClean="0">
                <a:solidFill>
                  <a:schemeClr val="lt1"/>
                </a:solidFill>
                <a:latin typeface="Meiryo UI" panose="020B0604030504040204" pitchFamily="50" charset="-128"/>
                <a:ea typeface="Meiryo UI" panose="020B0604030504040204" pitchFamily="50" charset="-128"/>
              </a:rPr>
              <a:t>TF-IDF)</a:t>
            </a:r>
            <a:endParaRPr sz="1500" b="1" dirty="0">
              <a:solidFill>
                <a:schemeClr val="lt1"/>
              </a:solidFill>
              <a:latin typeface="Meiryo UI" panose="020B0604030504040204" pitchFamily="50" charset="-128"/>
              <a:ea typeface="Meiryo UI" panose="020B0604030504040204" pitchFamily="50" charset="-128"/>
            </a:endParaRPr>
          </a:p>
        </p:txBody>
      </p:sp>
      <p:sp>
        <p:nvSpPr>
          <p:cNvPr id="144" name="Google Shape;144;p11"/>
          <p:cNvSpPr/>
          <p:nvPr/>
        </p:nvSpPr>
        <p:spPr>
          <a:xfrm>
            <a:off x="1848495" y="4543540"/>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5" name="Google Shape;145;p11"/>
          <p:cNvSpPr/>
          <p:nvPr/>
        </p:nvSpPr>
        <p:spPr>
          <a:xfrm>
            <a:off x="4460231" y="5475957"/>
            <a:ext cx="6917982" cy="1009152"/>
          </a:xfrm>
          <a:prstGeom prst="rect">
            <a:avLst/>
          </a:prstGeom>
          <a:gradFill>
            <a:gsLst>
              <a:gs pos="0">
                <a:srgbClr val="CCCCFF"/>
              </a:gs>
              <a:gs pos="100000">
                <a:srgbClr val="FFFFFF">
                  <a:alpha val="0"/>
                </a:srgbClr>
              </a:gs>
            </a:gsLst>
            <a:lin ang="0" scaled="0"/>
          </a:gradFill>
          <a:ln>
            <a:noFill/>
          </a:ln>
        </p:spPr>
        <p:txBody>
          <a:bodyPr spcFirstLastPara="1" wrap="square" lIns="91425" tIns="45700" rIns="91425" bIns="45700" anchor="ctr" anchorCtr="0">
            <a:noAutofit/>
          </a:bodyPr>
          <a:lstStyle/>
          <a:p>
            <a:pPr marL="176213" marR="0" lvl="0" indent="0" algn="l" rtl="0">
              <a:lnSpc>
                <a:spcPct val="150000"/>
              </a:lnSpc>
              <a:spcBef>
                <a:spcPts val="0"/>
              </a:spcBef>
              <a:spcAft>
                <a:spcPts val="0"/>
              </a:spcAft>
              <a:buNone/>
            </a:pPr>
            <a:r>
              <a:rPr lang="en-US" sz="2000" dirty="0">
                <a:solidFill>
                  <a:schemeClr val="dk1"/>
                </a:solidFill>
                <a:latin typeface="Meiryo UI" panose="020B0604030504040204" pitchFamily="50" charset="-128"/>
                <a:ea typeface="Meiryo UI" panose="020B0604030504040204" pitchFamily="50" charset="-128"/>
              </a:rPr>
              <a:t>TF-</a:t>
            </a:r>
            <a:r>
              <a:rPr lang="en-US" sz="2000" dirty="0" err="1">
                <a:solidFill>
                  <a:schemeClr val="dk1"/>
                </a:solidFill>
                <a:latin typeface="Meiryo UI" panose="020B0604030504040204" pitchFamily="50" charset="-128"/>
                <a:ea typeface="Meiryo UI" panose="020B0604030504040204" pitchFamily="50" charset="-128"/>
              </a:rPr>
              <a:t>IDFを使用して検索結果をランク付けします</a:t>
            </a:r>
            <a:r>
              <a:rPr lang="en-US" sz="2000"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46" name="Google Shape;146;p11"/>
          <p:cNvSpPr/>
          <p:nvPr/>
        </p:nvSpPr>
        <p:spPr>
          <a:xfrm rot="5400000">
            <a:off x="3647773" y="3932833"/>
            <a:ext cx="473595" cy="439743"/>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47" name="Google Shape;147;p11"/>
          <p:cNvPicPr preferRelativeResize="0"/>
          <p:nvPr/>
        </p:nvPicPr>
        <p:blipFill rotWithShape="1">
          <a:blip r:embed="rId3">
            <a:alphaModFix/>
          </a:blip>
          <a:srcRect/>
          <a:stretch/>
        </p:blipFill>
        <p:spPr>
          <a:xfrm>
            <a:off x="2057555" y="2122313"/>
            <a:ext cx="768107" cy="738964"/>
          </a:xfrm>
          <a:prstGeom prst="rect">
            <a:avLst/>
          </a:prstGeom>
          <a:noFill/>
          <a:ln>
            <a:noFill/>
          </a:ln>
        </p:spPr>
      </p:pic>
      <p:pic>
        <p:nvPicPr>
          <p:cNvPr id="148" name="Google Shape;148;p11"/>
          <p:cNvPicPr preferRelativeResize="0"/>
          <p:nvPr/>
        </p:nvPicPr>
        <p:blipFill rotWithShape="1">
          <a:blip r:embed="rId4">
            <a:alphaModFix/>
          </a:blip>
          <a:srcRect/>
          <a:stretch/>
        </p:blipFill>
        <p:spPr>
          <a:xfrm>
            <a:off x="2082973" y="4759427"/>
            <a:ext cx="652071" cy="652071"/>
          </a:xfrm>
          <a:prstGeom prst="rect">
            <a:avLst/>
          </a:prstGeom>
          <a:noFill/>
          <a:ln>
            <a:noFill/>
          </a:ln>
        </p:spPr>
      </p:pic>
    </p:spTree>
    <p:extLst>
      <p:ext uri="{BB962C8B-B14F-4D97-AF65-F5344CB8AC3E}">
        <p14:creationId xmlns:p14="http://schemas.microsoft.com/office/powerpoint/2010/main" val="2207103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2"/>
          <p:cNvSpPr/>
          <p:nvPr/>
        </p:nvSpPr>
        <p:spPr>
          <a:xfrm>
            <a:off x="6731698" y="2963313"/>
            <a:ext cx="4830593" cy="682889"/>
          </a:xfrm>
          <a:prstGeom prst="homePlate">
            <a:avLst>
              <a:gd name="adj" fmla="val 50000"/>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B050"/>
              </a:buClr>
              <a:buSzPts val="1920"/>
              <a:buFont typeface="Arial"/>
              <a:buNone/>
            </a:pPr>
            <a:r>
              <a:rPr lang="en-US" sz="2400" dirty="0" err="1" smtClean="0">
                <a:solidFill>
                  <a:schemeClr val="lt1"/>
                </a:solidFill>
                <a:latin typeface="Meiryo UI" panose="020B0604030504040204" pitchFamily="50" charset="-128"/>
                <a:ea typeface="Meiryo UI" panose="020B0604030504040204" pitchFamily="50" charset="-128"/>
              </a:rPr>
              <a:t>ユーザーインターフェ</a:t>
            </a:r>
            <a:r>
              <a:rPr lang="ja-JP" altLang="en-US" sz="2400" dirty="0" err="1">
                <a:solidFill>
                  <a:schemeClr val="lt1"/>
                </a:solidFill>
                <a:latin typeface="Meiryo UI" panose="020B0604030504040204" pitchFamily="50" charset="-128"/>
                <a:ea typeface="Meiryo UI" panose="020B0604030504040204" pitchFamily="50" charset="-128"/>
              </a:rPr>
              <a:t>ー</a:t>
            </a:r>
            <a:r>
              <a:rPr lang="en-US" sz="2400" dirty="0" err="1" smtClean="0">
                <a:solidFill>
                  <a:schemeClr val="lt1"/>
                </a:solidFill>
                <a:latin typeface="Meiryo UI" panose="020B0604030504040204" pitchFamily="50" charset="-128"/>
                <a:ea typeface="Meiryo UI" panose="020B0604030504040204" pitchFamily="50" charset="-128"/>
              </a:rPr>
              <a:t>ス</a:t>
            </a:r>
            <a:r>
              <a:rPr lang="en-US" sz="2400" dirty="0" err="1">
                <a:solidFill>
                  <a:schemeClr val="lt1"/>
                </a:solidFill>
                <a:latin typeface="Meiryo UI" panose="020B0604030504040204" pitchFamily="50" charset="-128"/>
                <a:ea typeface="Meiryo UI" panose="020B0604030504040204" pitchFamily="50" charset="-128"/>
              </a:rPr>
              <a:t>→検索構文</a:t>
            </a: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55" name="Google Shape;155;p12"/>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検索操作</a:t>
            </a:r>
            <a:endParaRPr dirty="0">
              <a:sym typeface="Arial"/>
            </a:endParaRPr>
          </a:p>
        </p:txBody>
      </p:sp>
      <p:sp>
        <p:nvSpPr>
          <p:cNvPr id="156" name="Google Shape;156;p12"/>
          <p:cNvSpPr/>
          <p:nvPr/>
        </p:nvSpPr>
        <p:spPr>
          <a:xfrm>
            <a:off x="313283" y="1436046"/>
            <a:ext cx="7892717" cy="859405"/>
          </a:xfrm>
          <a:prstGeom prst="roundRect">
            <a:avLst>
              <a:gd name="adj" fmla="val 50000"/>
            </a:avLst>
          </a:prstGeom>
          <a:gradFill>
            <a:gsLst>
              <a:gs pos="0">
                <a:schemeClr val="lt1"/>
              </a:gs>
              <a:gs pos="100000">
                <a:srgbClr val="7F7F7F"/>
              </a:gs>
            </a:gsLst>
            <a:lin ang="5400000"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157" name="Google Shape;157;p12"/>
          <p:cNvSpPr/>
          <p:nvPr/>
        </p:nvSpPr>
        <p:spPr>
          <a:xfrm>
            <a:off x="4923657" y="1662929"/>
            <a:ext cx="524493" cy="38956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8" name="Google Shape;158;p12"/>
          <p:cNvSpPr/>
          <p:nvPr/>
        </p:nvSpPr>
        <p:spPr>
          <a:xfrm>
            <a:off x="5461798"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ブール検索</a:t>
            </a:r>
            <a:endParaRPr dirty="0">
              <a:latin typeface="Meiryo UI" panose="020B0604030504040204" pitchFamily="50" charset="-128"/>
              <a:ea typeface="Meiryo UI" panose="020B0604030504040204" pitchFamily="50" charset="-128"/>
            </a:endParaRPr>
          </a:p>
        </p:txBody>
      </p:sp>
      <p:sp>
        <p:nvSpPr>
          <p:cNvPr id="159" name="Google Shape;159;p12"/>
          <p:cNvSpPr/>
          <p:nvPr/>
        </p:nvSpPr>
        <p:spPr>
          <a:xfrm>
            <a:off x="6705529"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関連性</a:t>
            </a:r>
            <a:endParaRPr b="1" dirty="0">
              <a:solidFill>
                <a:srgbClr val="7F7F7F"/>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a:solidFill>
                  <a:srgbClr val="7F7F7F"/>
                </a:solidFill>
                <a:latin typeface="Meiryo UI" panose="020B0604030504040204" pitchFamily="50" charset="-128"/>
                <a:ea typeface="Meiryo UI" panose="020B0604030504040204" pitchFamily="50" charset="-128"/>
              </a:rPr>
              <a:t>(</a:t>
            </a:r>
            <a:r>
              <a:rPr lang="en-US" b="1" dirty="0" smtClean="0">
                <a:solidFill>
                  <a:srgbClr val="7F7F7F"/>
                </a:solidFill>
                <a:latin typeface="Meiryo UI" panose="020B0604030504040204" pitchFamily="50" charset="-128"/>
                <a:ea typeface="Meiryo UI" panose="020B0604030504040204" pitchFamily="50" charset="-128"/>
              </a:rPr>
              <a:t>TF-IDF)</a:t>
            </a:r>
            <a:endParaRPr b="1" dirty="0">
              <a:solidFill>
                <a:srgbClr val="7F7F7F"/>
              </a:solidFill>
              <a:latin typeface="Meiryo UI" panose="020B0604030504040204" pitchFamily="50" charset="-128"/>
              <a:ea typeface="Meiryo UI" panose="020B0604030504040204" pitchFamily="50" charset="-128"/>
            </a:endParaRPr>
          </a:p>
        </p:txBody>
      </p:sp>
      <p:sp>
        <p:nvSpPr>
          <p:cNvPr id="160" name="Google Shape;160;p12"/>
          <p:cNvSpPr/>
          <p:nvPr/>
        </p:nvSpPr>
        <p:spPr>
          <a:xfrm>
            <a:off x="2664227" y="1526805"/>
            <a:ext cx="1151320" cy="658484"/>
          </a:xfrm>
          <a:prstGeom prst="rect">
            <a:avLst/>
          </a:prstGeom>
          <a:gradFill>
            <a:gsLst>
              <a:gs pos="0">
                <a:srgbClr val="C00000"/>
              </a:gs>
              <a:gs pos="100000">
                <a:schemeClr val="accent2"/>
              </a:gs>
            </a:gsLst>
            <a:lin ang="540000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パーサ</a:t>
            </a:r>
            <a:r>
              <a:rPr lang="en-US"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61" name="Google Shape;161;p12"/>
          <p:cNvSpPr/>
          <p:nvPr/>
        </p:nvSpPr>
        <p:spPr>
          <a:xfrm>
            <a:off x="3901158"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162" name="Google Shape;162;p12"/>
          <p:cNvSpPr txBox="1"/>
          <p:nvPr/>
        </p:nvSpPr>
        <p:spPr>
          <a:xfrm>
            <a:off x="1197108" y="1598167"/>
            <a:ext cx="1420914" cy="52728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smtClean="0">
                <a:solidFill>
                  <a:schemeClr val="dk1"/>
                </a:solidFill>
                <a:latin typeface="Meiryo UI" panose="020B0604030504040204" pitchFamily="50" charset="-128"/>
                <a:ea typeface="Meiryo UI" panose="020B0604030504040204" pitchFamily="50" charset="-128"/>
              </a:rPr>
              <a:t>クエリ</a:t>
            </a:r>
            <a:r>
              <a:rPr lang="en-US" sz="2000" b="1" dirty="0" smtClean="0">
                <a:solidFill>
                  <a:schemeClr val="dk1"/>
                </a:solidFill>
                <a:latin typeface="Meiryo UI" panose="020B0604030504040204" pitchFamily="50" charset="-128"/>
                <a:ea typeface="Meiryo UI" panose="020B0604030504040204" pitchFamily="50" charset="-128"/>
              </a:rPr>
              <a:t/>
            </a:r>
            <a:br>
              <a:rPr lang="en-US" sz="2000" b="1" dirty="0" smtClean="0">
                <a:solidFill>
                  <a:schemeClr val="dk1"/>
                </a:solidFill>
                <a:latin typeface="Meiryo UI" panose="020B0604030504040204" pitchFamily="50" charset="-128"/>
                <a:ea typeface="Meiryo UI" panose="020B0604030504040204" pitchFamily="50" charset="-128"/>
              </a:rPr>
            </a:br>
            <a:r>
              <a:rPr lang="en-US" sz="2000" b="1" dirty="0" err="1" smtClean="0">
                <a:solidFill>
                  <a:schemeClr val="dk1"/>
                </a:solidFill>
                <a:latin typeface="Meiryo UI" panose="020B0604030504040204" pitchFamily="50" charset="-128"/>
                <a:ea typeface="Meiryo UI" panose="020B0604030504040204" pitchFamily="50" charset="-128"/>
              </a:rPr>
              <a:t>パーサ</a:t>
            </a:r>
            <a:r>
              <a:rPr lang="en-US" sz="2000" b="1" dirty="0" smtClean="0">
                <a:solidFill>
                  <a:schemeClr val="dk1"/>
                </a:solidFill>
                <a:latin typeface="Meiryo UI" panose="020B0604030504040204" pitchFamily="50" charset="-128"/>
                <a:ea typeface="Meiryo UI" panose="020B0604030504040204" pitchFamily="50" charset="-128"/>
              </a:rPr>
              <a:t>ー</a:t>
            </a:r>
            <a:endParaRPr sz="2800" b="1" dirty="0">
              <a:solidFill>
                <a:schemeClr val="dk1"/>
              </a:solidFill>
              <a:latin typeface="Meiryo UI" panose="020B0604030504040204" pitchFamily="50" charset="-128"/>
              <a:ea typeface="Meiryo UI" panose="020B0604030504040204" pitchFamily="50" charset="-128"/>
              <a:sym typeface="Arial"/>
            </a:endParaRPr>
          </a:p>
        </p:txBody>
      </p:sp>
      <p:pic>
        <p:nvPicPr>
          <p:cNvPr id="163" name="Google Shape;163;p12"/>
          <p:cNvPicPr preferRelativeResize="0"/>
          <p:nvPr/>
        </p:nvPicPr>
        <p:blipFill rotWithShape="1">
          <a:blip r:embed="rId3">
            <a:alphaModFix/>
          </a:blip>
          <a:srcRect/>
          <a:stretch/>
        </p:blipFill>
        <p:spPr>
          <a:xfrm>
            <a:off x="651384" y="1482440"/>
            <a:ext cx="768107" cy="738964"/>
          </a:xfrm>
          <a:prstGeom prst="rect">
            <a:avLst/>
          </a:prstGeom>
          <a:noFill/>
          <a:ln>
            <a:noFill/>
          </a:ln>
        </p:spPr>
      </p:pic>
      <p:pic>
        <p:nvPicPr>
          <p:cNvPr id="164" name="Google Shape;164;p12"/>
          <p:cNvPicPr preferRelativeResize="0"/>
          <p:nvPr/>
        </p:nvPicPr>
        <p:blipFill rotWithShape="1">
          <a:blip r:embed="rId4">
            <a:alphaModFix/>
          </a:blip>
          <a:srcRect t="6418"/>
          <a:stretch/>
        </p:blipFill>
        <p:spPr>
          <a:xfrm>
            <a:off x="838200" y="2508324"/>
            <a:ext cx="5893498" cy="4081145"/>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165" name="Google Shape;165;p12"/>
          <p:cNvSpPr/>
          <p:nvPr/>
        </p:nvSpPr>
        <p:spPr>
          <a:xfrm>
            <a:off x="1123406" y="3128750"/>
            <a:ext cx="5094514" cy="250162"/>
          </a:xfrm>
          <a:prstGeom prst="rect">
            <a:avLst/>
          </a:prstGeom>
          <a:solidFill>
            <a:srgbClr val="FFC000">
              <a:alpha val="20000"/>
            </a:srgbClr>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66" name="Google Shape;166;p12"/>
          <p:cNvSpPr/>
          <p:nvPr/>
        </p:nvSpPr>
        <p:spPr>
          <a:xfrm>
            <a:off x="1123406" y="3693264"/>
            <a:ext cx="5094514" cy="250162"/>
          </a:xfrm>
          <a:prstGeom prst="rect">
            <a:avLst/>
          </a:prstGeom>
          <a:solidFill>
            <a:srgbClr val="FFC000">
              <a:alpha val="20000"/>
            </a:srgbClr>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67" name="Google Shape;167;p12"/>
          <p:cNvSpPr/>
          <p:nvPr/>
        </p:nvSpPr>
        <p:spPr>
          <a:xfrm>
            <a:off x="1123406" y="3979885"/>
            <a:ext cx="5094514" cy="250162"/>
          </a:xfrm>
          <a:prstGeom prst="rect">
            <a:avLst/>
          </a:prstGeom>
          <a:solidFill>
            <a:srgbClr val="FFC000">
              <a:alpha val="20000"/>
            </a:srgbClr>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68" name="Google Shape;168;p12"/>
          <p:cNvSpPr/>
          <p:nvPr/>
        </p:nvSpPr>
        <p:spPr>
          <a:xfrm>
            <a:off x="1123406" y="5154939"/>
            <a:ext cx="5094514" cy="250162"/>
          </a:xfrm>
          <a:prstGeom prst="rect">
            <a:avLst/>
          </a:prstGeom>
          <a:solidFill>
            <a:srgbClr val="FFC000">
              <a:alpha val="20000"/>
            </a:srgbClr>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69" name="Google Shape;169;p12"/>
          <p:cNvSpPr/>
          <p:nvPr/>
        </p:nvSpPr>
        <p:spPr>
          <a:xfrm>
            <a:off x="6503126" y="3870804"/>
            <a:ext cx="1089113" cy="1356183"/>
          </a:xfrm>
          <a:prstGeom prst="rightArrow">
            <a:avLst>
              <a:gd name="adj1" fmla="val 50000"/>
              <a:gd name="adj2" fmla="val 50000"/>
            </a:avLst>
          </a:prstGeom>
          <a:gradFill>
            <a:gsLst>
              <a:gs pos="0">
                <a:srgbClr val="FFFFFF">
                  <a:alpha val="0"/>
                </a:srgbClr>
              </a:gs>
              <a:gs pos="70000">
                <a:srgbClr val="FFC000"/>
              </a:gs>
              <a:gs pos="100000">
                <a:srgbClr val="FFC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0" name="Google Shape;170;p12"/>
          <p:cNvSpPr txBox="1"/>
          <p:nvPr/>
        </p:nvSpPr>
        <p:spPr>
          <a:xfrm>
            <a:off x="7659276" y="3928195"/>
            <a:ext cx="3903015" cy="1015663"/>
          </a:xfrm>
          <a:prstGeom prst="rect">
            <a:avLst/>
          </a:prstGeom>
          <a:noFill/>
          <a:ln>
            <a:noFill/>
          </a:ln>
        </p:spPr>
        <p:txBody>
          <a:bodyPr spcFirstLastPara="1" wrap="square" lIns="91425" tIns="45700" rIns="91425" bIns="45700" anchor="t" anchorCtr="0">
            <a:noAutofit/>
          </a:bodyPr>
          <a:lstStyle/>
          <a:p>
            <a:pPr>
              <a:spcBef>
                <a:spcPts val="1000"/>
              </a:spcBef>
              <a:spcAft>
                <a:spcPts val="1200"/>
              </a:spcAft>
              <a:buClr>
                <a:srgbClr val="00B050"/>
              </a:buClr>
              <a:buSzPct val="80000"/>
            </a:pPr>
            <a:r>
              <a:rPr lang="en-US" altLang="zh-TW" sz="2000" dirty="0">
                <a:latin typeface="Meiryo UI" panose="020B0604030504040204" pitchFamily="50" charset="-128"/>
                <a:ea typeface="Meiryo UI" panose="020B0604030504040204" pitchFamily="50" charset="-128"/>
                <a:cs typeface="+mn-ea"/>
                <a:sym typeface="+mn-lt"/>
              </a:rPr>
              <a:t>(QNAP OR NAS) AND -</a:t>
            </a:r>
            <a:r>
              <a:rPr lang="en-US" altLang="zh-TW" sz="2000" dirty="0" err="1">
                <a:latin typeface="Meiryo UI" panose="020B0604030504040204" pitchFamily="50" charset="-128"/>
                <a:ea typeface="Meiryo UI" panose="020B0604030504040204" pitchFamily="50" charset="-128"/>
                <a:cs typeface="+mn-ea"/>
                <a:sym typeface="+mn-lt"/>
              </a:rPr>
              <a:t>Qfiling</a:t>
            </a:r>
            <a:r>
              <a:rPr lang="en-US" altLang="zh-TW" sz="2000" dirty="0">
                <a:latin typeface="Meiryo UI" panose="020B0604030504040204" pitchFamily="50" charset="-128"/>
                <a:ea typeface="Meiryo UI" panose="020B0604030504040204" pitchFamily="50" charset="-128"/>
                <a:cs typeface="+mn-ea"/>
                <a:sym typeface="+mn-lt"/>
              </a:rPr>
              <a:t> AND </a:t>
            </a:r>
            <a:r>
              <a:rPr lang="en-US" altLang="zh-TW" sz="2000" dirty="0" err="1">
                <a:latin typeface="Meiryo UI" panose="020B0604030504040204" pitchFamily="50" charset="-128"/>
                <a:ea typeface="Meiryo UI" panose="020B0604030504040204" pitchFamily="50" charset="-128"/>
                <a:cs typeface="+mn-ea"/>
                <a:sym typeface="+mn-lt"/>
              </a:rPr>
              <a:t>Qsirch</a:t>
            </a:r>
            <a:r>
              <a:rPr lang="en-US" altLang="zh-TW" sz="2000" dirty="0">
                <a:latin typeface="Meiryo UI" panose="020B0604030504040204" pitchFamily="50" charset="-128"/>
                <a:ea typeface="Meiryo UI" panose="020B0604030504040204" pitchFamily="50" charset="-128"/>
                <a:cs typeface="+mn-ea"/>
                <a:sym typeface="+mn-lt"/>
              </a:rPr>
              <a:t> AND </a:t>
            </a:r>
            <a:r>
              <a:rPr lang="en-US" altLang="zh-TW" sz="2000" dirty="0" err="1">
                <a:latin typeface="Meiryo UI" panose="020B0604030504040204" pitchFamily="50" charset="-128"/>
                <a:ea typeface="Meiryo UI" panose="020B0604030504040204" pitchFamily="50" charset="-128"/>
                <a:cs typeface="+mn-ea"/>
                <a:sym typeface="+mn-lt"/>
              </a:rPr>
              <a:t>category:Documents</a:t>
            </a:r>
            <a:endParaRPr lang="en-US" altLang="zh-TW" sz="2000" dirty="0">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3637358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3"/>
          <p:cNvSpPr txBox="1">
            <a:spLocks noGrp="1"/>
          </p:cNvSpPr>
          <p:nvPr>
            <p:ph type="body" idx="1"/>
          </p:nvPr>
        </p:nvSpPr>
        <p:spPr>
          <a:xfrm>
            <a:off x="838200" y="2480517"/>
            <a:ext cx="6256064" cy="72612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50"/>
              </a:buClr>
              <a:buSzPts val="1600"/>
              <a:buNone/>
            </a:pPr>
            <a:r>
              <a:rPr lang="en-US" dirty="0" err="1"/>
              <a:t>検索条件に応じて効率的に結果を取得</a:t>
            </a:r>
            <a:r>
              <a:rPr lang="en-US" dirty="0"/>
              <a:t>！</a:t>
            </a:r>
            <a:endParaRPr dirty="0">
              <a:sym typeface="Arial"/>
            </a:endParaRPr>
          </a:p>
        </p:txBody>
      </p:sp>
      <p:sp>
        <p:nvSpPr>
          <p:cNvPr id="177" name="Google Shape;177;p13"/>
          <p:cNvSpPr/>
          <p:nvPr/>
        </p:nvSpPr>
        <p:spPr>
          <a:xfrm>
            <a:off x="841305" y="3053064"/>
            <a:ext cx="5952408" cy="1906822"/>
          </a:xfrm>
          <a:prstGeom prst="roundRect">
            <a:avLst>
              <a:gd name="adj" fmla="val 7121"/>
            </a:avLst>
          </a:prstGeom>
          <a:solidFill>
            <a:srgbClr val="9CC2E5">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8" name="Google Shape;178;p13"/>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検索操作</a:t>
            </a:r>
            <a:endParaRPr dirty="0">
              <a:sym typeface="Arial"/>
            </a:endParaRPr>
          </a:p>
        </p:txBody>
      </p:sp>
      <p:sp>
        <p:nvSpPr>
          <p:cNvPr id="179" name="Google Shape;179;p13"/>
          <p:cNvSpPr/>
          <p:nvPr/>
        </p:nvSpPr>
        <p:spPr>
          <a:xfrm rot="10800000">
            <a:off x="3411876" y="5450622"/>
            <a:ext cx="3322401" cy="663053"/>
          </a:xfrm>
          <a:prstGeom prst="rect">
            <a:avLst/>
          </a:prstGeom>
          <a:gradFill>
            <a:gsLst>
              <a:gs pos="0">
                <a:srgbClr val="7F7F7F"/>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sp>
        <p:nvSpPr>
          <p:cNvPr id="180" name="Google Shape;180;p13"/>
          <p:cNvSpPr/>
          <p:nvPr/>
        </p:nvSpPr>
        <p:spPr>
          <a:xfrm rot="10800000">
            <a:off x="875915" y="5450622"/>
            <a:ext cx="2352692" cy="663053"/>
          </a:xfrm>
          <a:prstGeom prst="rect">
            <a:avLst/>
          </a:prstGeom>
          <a:gradFill>
            <a:gsLst>
              <a:gs pos="0">
                <a:srgbClr val="7F7F7F"/>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pic>
        <p:nvPicPr>
          <p:cNvPr id="181" name="Google Shape;181;p13"/>
          <p:cNvPicPr preferRelativeResize="0"/>
          <p:nvPr/>
        </p:nvPicPr>
        <p:blipFill rotWithShape="1">
          <a:blip r:embed="rId3">
            <a:alphaModFix/>
          </a:blip>
          <a:srcRect/>
          <a:stretch/>
        </p:blipFill>
        <p:spPr>
          <a:xfrm>
            <a:off x="908243" y="3247584"/>
            <a:ext cx="2288034" cy="452785"/>
          </a:xfrm>
          <a:prstGeom prst="rect">
            <a:avLst/>
          </a:prstGeom>
          <a:noFill/>
          <a:ln>
            <a:noFill/>
          </a:ln>
          <a:effectLst>
            <a:outerShdw blurRad="50800" dist="38100" dir="2700000" algn="tl" rotWithShape="0">
              <a:srgbClr val="000000">
                <a:alpha val="40000"/>
              </a:srgbClr>
            </a:outerShdw>
          </a:effectLst>
        </p:spPr>
      </p:pic>
      <p:pic>
        <p:nvPicPr>
          <p:cNvPr id="182" name="Google Shape;182;p13"/>
          <p:cNvPicPr preferRelativeResize="0"/>
          <p:nvPr/>
        </p:nvPicPr>
        <p:blipFill rotWithShape="1">
          <a:blip r:embed="rId3">
            <a:alphaModFix/>
          </a:blip>
          <a:srcRect/>
          <a:stretch/>
        </p:blipFill>
        <p:spPr>
          <a:xfrm>
            <a:off x="908243" y="4236572"/>
            <a:ext cx="2288034" cy="452785"/>
          </a:xfrm>
          <a:prstGeom prst="rect">
            <a:avLst/>
          </a:prstGeom>
          <a:noFill/>
          <a:ln>
            <a:noFill/>
          </a:ln>
          <a:effectLst>
            <a:outerShdw blurRad="50800" dist="38100" dir="2700000" algn="tl" rotWithShape="0">
              <a:srgbClr val="000000">
                <a:alpha val="40000"/>
              </a:srgbClr>
            </a:outerShdw>
          </a:effectLst>
        </p:spPr>
      </p:pic>
      <p:pic>
        <p:nvPicPr>
          <p:cNvPr id="183" name="Google Shape;183;p13"/>
          <p:cNvPicPr preferRelativeResize="0"/>
          <p:nvPr/>
        </p:nvPicPr>
        <p:blipFill rotWithShape="1">
          <a:blip r:embed="rId3">
            <a:alphaModFix/>
          </a:blip>
          <a:srcRect/>
          <a:stretch/>
        </p:blipFill>
        <p:spPr>
          <a:xfrm>
            <a:off x="908243" y="5229421"/>
            <a:ext cx="2288034" cy="452785"/>
          </a:xfrm>
          <a:prstGeom prst="rect">
            <a:avLst/>
          </a:prstGeom>
          <a:noFill/>
          <a:ln>
            <a:noFill/>
          </a:ln>
          <a:effectLst>
            <a:outerShdw blurRad="50800" dist="38100" dir="2700000" algn="tl" rotWithShape="0">
              <a:srgbClr val="000000">
                <a:alpha val="40000"/>
              </a:srgbClr>
            </a:outerShdw>
          </a:effectLst>
        </p:spPr>
      </p:pic>
      <p:sp>
        <p:nvSpPr>
          <p:cNvPr id="184" name="Google Shape;184;p13"/>
          <p:cNvSpPr/>
          <p:nvPr/>
        </p:nvSpPr>
        <p:spPr>
          <a:xfrm>
            <a:off x="874624" y="6113676"/>
            <a:ext cx="2355272" cy="506217"/>
          </a:xfrm>
          <a:prstGeom prst="rect">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辞書</a:t>
            </a:r>
            <a:endParaRPr dirty="0">
              <a:latin typeface="Meiryo UI" panose="020B0604030504040204" pitchFamily="50" charset="-128"/>
              <a:ea typeface="Meiryo UI" panose="020B0604030504040204" pitchFamily="50" charset="-128"/>
            </a:endParaRPr>
          </a:p>
        </p:txBody>
      </p:sp>
      <p:sp>
        <p:nvSpPr>
          <p:cNvPr id="185" name="Google Shape;185;p13"/>
          <p:cNvSpPr/>
          <p:nvPr/>
        </p:nvSpPr>
        <p:spPr>
          <a:xfrm>
            <a:off x="3411877" y="6105197"/>
            <a:ext cx="3322400" cy="506217"/>
          </a:xfrm>
          <a:prstGeom prst="rect">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投稿</a:t>
            </a:r>
            <a:endParaRPr dirty="0">
              <a:latin typeface="Meiryo UI" panose="020B0604030504040204" pitchFamily="50" charset="-128"/>
              <a:ea typeface="Meiryo UI" panose="020B0604030504040204" pitchFamily="50" charset="-128"/>
            </a:endParaRPr>
          </a:p>
        </p:txBody>
      </p:sp>
      <p:grpSp>
        <p:nvGrpSpPr>
          <p:cNvPr id="186" name="Google Shape;186;p13"/>
          <p:cNvGrpSpPr/>
          <p:nvPr/>
        </p:nvGrpSpPr>
        <p:grpSpPr>
          <a:xfrm>
            <a:off x="3570765" y="3110914"/>
            <a:ext cx="726125" cy="726125"/>
            <a:chOff x="4412672" y="3159358"/>
            <a:chExt cx="838703" cy="838703"/>
          </a:xfrm>
        </p:grpSpPr>
        <p:pic>
          <p:nvPicPr>
            <p:cNvPr id="187" name="Google Shape;187;p13"/>
            <p:cNvPicPr preferRelativeResize="0"/>
            <p:nvPr/>
          </p:nvPicPr>
          <p:blipFill rotWithShape="1">
            <a:blip r:embed="rId4">
              <a:alphaModFix/>
            </a:blip>
            <a:srcRect/>
            <a:stretch/>
          </p:blipFill>
          <p:spPr>
            <a:xfrm>
              <a:off x="4412672" y="3159358"/>
              <a:ext cx="838703" cy="838703"/>
            </a:xfrm>
            <a:prstGeom prst="rect">
              <a:avLst/>
            </a:prstGeom>
            <a:noFill/>
            <a:ln>
              <a:noFill/>
            </a:ln>
          </p:spPr>
        </p:pic>
        <p:sp>
          <p:nvSpPr>
            <p:cNvPr id="188" name="Google Shape;188;p13"/>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C00000"/>
                  </a:solidFill>
                  <a:latin typeface="Meiryo UI" panose="020B0604030504040204" pitchFamily="50" charset="-128"/>
                  <a:ea typeface="Meiryo UI" panose="020B0604030504040204" pitchFamily="50" charset="-128"/>
                  <a:sym typeface="Arial"/>
                </a:rPr>
                <a:t>2</a:t>
              </a:r>
              <a:endParaRPr sz="2800" b="1" dirty="0">
                <a:solidFill>
                  <a:srgbClr val="C00000"/>
                </a:solidFill>
                <a:latin typeface="Meiryo UI" panose="020B0604030504040204" pitchFamily="50" charset="-128"/>
                <a:ea typeface="Meiryo UI" panose="020B0604030504040204" pitchFamily="50" charset="-128"/>
                <a:sym typeface="Arial"/>
              </a:endParaRPr>
            </a:p>
          </p:txBody>
        </p:sp>
      </p:grpSp>
      <p:cxnSp>
        <p:nvCxnSpPr>
          <p:cNvPr id="189" name="Google Shape;189;p13"/>
          <p:cNvCxnSpPr/>
          <p:nvPr/>
        </p:nvCxnSpPr>
        <p:spPr>
          <a:xfrm>
            <a:off x="4359149" y="3470002"/>
            <a:ext cx="353020" cy="7948"/>
          </a:xfrm>
          <a:prstGeom prst="straightConnector1">
            <a:avLst/>
          </a:prstGeom>
          <a:noFill/>
          <a:ln w="57150" cap="flat" cmpd="sng">
            <a:solidFill>
              <a:schemeClr val="dk1"/>
            </a:solidFill>
            <a:prstDash val="solid"/>
            <a:miter lim="800000"/>
            <a:headEnd type="none" w="sm" len="sm"/>
            <a:tailEnd type="triangle" w="med" len="med"/>
          </a:ln>
        </p:spPr>
      </p:cxnSp>
      <p:sp>
        <p:nvSpPr>
          <p:cNvPr id="190" name="Google Shape;190;p13"/>
          <p:cNvSpPr/>
          <p:nvPr/>
        </p:nvSpPr>
        <p:spPr>
          <a:xfrm>
            <a:off x="1469301" y="3273921"/>
            <a:ext cx="1165918"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素早い</a:t>
            </a:r>
            <a:endParaRPr dirty="0">
              <a:latin typeface="Meiryo UI" panose="020B0604030504040204" pitchFamily="50" charset="-128"/>
              <a:ea typeface="Meiryo UI" panose="020B0604030504040204" pitchFamily="50" charset="-128"/>
            </a:endParaRPr>
          </a:p>
        </p:txBody>
      </p:sp>
      <p:sp>
        <p:nvSpPr>
          <p:cNvPr id="191" name="Google Shape;191;p13"/>
          <p:cNvSpPr/>
          <p:nvPr/>
        </p:nvSpPr>
        <p:spPr>
          <a:xfrm>
            <a:off x="1391808" y="4262909"/>
            <a:ext cx="1320905"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茶色</a:t>
            </a:r>
            <a:endParaRPr dirty="0">
              <a:latin typeface="Meiryo UI" panose="020B0604030504040204" pitchFamily="50" charset="-128"/>
              <a:ea typeface="Meiryo UI" panose="020B0604030504040204" pitchFamily="50" charset="-128"/>
            </a:endParaRPr>
          </a:p>
        </p:txBody>
      </p:sp>
      <p:sp>
        <p:nvSpPr>
          <p:cNvPr id="192" name="Google Shape;192;p13"/>
          <p:cNvSpPr/>
          <p:nvPr/>
        </p:nvSpPr>
        <p:spPr>
          <a:xfrm>
            <a:off x="1570189" y="5255758"/>
            <a:ext cx="964143"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2000" b="1" dirty="0" smtClean="0">
                <a:solidFill>
                  <a:schemeClr val="dk1"/>
                </a:solidFill>
                <a:latin typeface="Meiryo UI" panose="020B0604030504040204" pitchFamily="50" charset="-128"/>
                <a:ea typeface="Meiryo UI" panose="020B0604030504040204" pitchFamily="50" charset="-128"/>
              </a:rPr>
              <a:t>キツネ</a:t>
            </a:r>
            <a:endParaRPr dirty="0">
              <a:latin typeface="Meiryo UI" panose="020B0604030504040204" pitchFamily="50" charset="-128"/>
              <a:ea typeface="Meiryo UI" panose="020B0604030504040204" pitchFamily="50" charset="-128"/>
            </a:endParaRPr>
          </a:p>
        </p:txBody>
      </p:sp>
      <p:grpSp>
        <p:nvGrpSpPr>
          <p:cNvPr id="193" name="Google Shape;193;p13"/>
          <p:cNvGrpSpPr/>
          <p:nvPr/>
        </p:nvGrpSpPr>
        <p:grpSpPr>
          <a:xfrm>
            <a:off x="4710013" y="3110914"/>
            <a:ext cx="726125" cy="726125"/>
            <a:chOff x="4412672" y="3159358"/>
            <a:chExt cx="838703" cy="838703"/>
          </a:xfrm>
        </p:grpSpPr>
        <p:pic>
          <p:nvPicPr>
            <p:cNvPr id="194" name="Google Shape;194;p13"/>
            <p:cNvPicPr preferRelativeResize="0"/>
            <p:nvPr/>
          </p:nvPicPr>
          <p:blipFill rotWithShape="1">
            <a:blip r:embed="rId4">
              <a:alphaModFix/>
            </a:blip>
            <a:srcRect/>
            <a:stretch/>
          </p:blipFill>
          <p:spPr>
            <a:xfrm>
              <a:off x="4412672" y="3159358"/>
              <a:ext cx="838703" cy="838703"/>
            </a:xfrm>
            <a:prstGeom prst="rect">
              <a:avLst/>
            </a:prstGeom>
            <a:noFill/>
            <a:ln>
              <a:noFill/>
            </a:ln>
          </p:spPr>
        </p:pic>
        <p:sp>
          <p:nvSpPr>
            <p:cNvPr id="195" name="Google Shape;195;p13"/>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4</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196" name="Google Shape;196;p13"/>
          <p:cNvCxnSpPr/>
          <p:nvPr/>
        </p:nvCxnSpPr>
        <p:spPr>
          <a:xfrm>
            <a:off x="5496517" y="3470002"/>
            <a:ext cx="353020" cy="7948"/>
          </a:xfrm>
          <a:prstGeom prst="straightConnector1">
            <a:avLst/>
          </a:prstGeom>
          <a:noFill/>
          <a:ln w="57150" cap="flat" cmpd="sng">
            <a:solidFill>
              <a:schemeClr val="dk1"/>
            </a:solidFill>
            <a:prstDash val="solid"/>
            <a:miter lim="800000"/>
            <a:headEnd type="none" w="sm" len="sm"/>
            <a:tailEnd type="triangle" w="med" len="med"/>
          </a:ln>
        </p:spPr>
      </p:cxnSp>
      <p:grpSp>
        <p:nvGrpSpPr>
          <p:cNvPr id="197" name="Google Shape;197;p13"/>
          <p:cNvGrpSpPr/>
          <p:nvPr/>
        </p:nvGrpSpPr>
        <p:grpSpPr>
          <a:xfrm>
            <a:off x="5847381" y="3110914"/>
            <a:ext cx="726125" cy="726125"/>
            <a:chOff x="4412672" y="3159358"/>
            <a:chExt cx="838703" cy="838703"/>
          </a:xfrm>
        </p:grpSpPr>
        <p:pic>
          <p:nvPicPr>
            <p:cNvPr id="198" name="Google Shape;198;p13"/>
            <p:cNvPicPr preferRelativeResize="0"/>
            <p:nvPr/>
          </p:nvPicPr>
          <p:blipFill rotWithShape="1">
            <a:blip r:embed="rId4">
              <a:alphaModFix/>
            </a:blip>
            <a:srcRect/>
            <a:stretch/>
          </p:blipFill>
          <p:spPr>
            <a:xfrm>
              <a:off x="4412672" y="3159358"/>
              <a:ext cx="838703" cy="838703"/>
            </a:xfrm>
            <a:prstGeom prst="rect">
              <a:avLst/>
            </a:prstGeom>
            <a:noFill/>
            <a:ln>
              <a:noFill/>
            </a:ln>
          </p:spPr>
        </p:pic>
        <p:sp>
          <p:nvSpPr>
            <p:cNvPr id="199" name="Google Shape;199;p13"/>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6</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200" name="Google Shape;200;p13"/>
          <p:cNvGrpSpPr/>
          <p:nvPr/>
        </p:nvGrpSpPr>
        <p:grpSpPr>
          <a:xfrm>
            <a:off x="3570765" y="4099902"/>
            <a:ext cx="726125" cy="726125"/>
            <a:chOff x="4412672" y="3159358"/>
            <a:chExt cx="838703" cy="838703"/>
          </a:xfrm>
        </p:grpSpPr>
        <p:pic>
          <p:nvPicPr>
            <p:cNvPr id="201" name="Google Shape;201;p13"/>
            <p:cNvPicPr preferRelativeResize="0"/>
            <p:nvPr/>
          </p:nvPicPr>
          <p:blipFill rotWithShape="1">
            <a:blip r:embed="rId4">
              <a:alphaModFix/>
            </a:blip>
            <a:srcRect/>
            <a:stretch/>
          </p:blipFill>
          <p:spPr>
            <a:xfrm>
              <a:off x="4412672" y="3159358"/>
              <a:ext cx="838703" cy="838703"/>
            </a:xfrm>
            <a:prstGeom prst="rect">
              <a:avLst/>
            </a:prstGeom>
            <a:noFill/>
            <a:ln>
              <a:noFill/>
            </a:ln>
          </p:spPr>
        </p:pic>
        <p:sp>
          <p:nvSpPr>
            <p:cNvPr id="202" name="Google Shape;202;p13"/>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1</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03" name="Google Shape;203;p13"/>
          <p:cNvCxnSpPr/>
          <p:nvPr/>
        </p:nvCxnSpPr>
        <p:spPr>
          <a:xfrm>
            <a:off x="4359149" y="4458990"/>
            <a:ext cx="353020" cy="7948"/>
          </a:xfrm>
          <a:prstGeom prst="straightConnector1">
            <a:avLst/>
          </a:prstGeom>
          <a:noFill/>
          <a:ln w="57150" cap="flat" cmpd="sng">
            <a:solidFill>
              <a:schemeClr val="dk1"/>
            </a:solidFill>
            <a:prstDash val="solid"/>
            <a:miter lim="800000"/>
            <a:headEnd type="none" w="sm" len="sm"/>
            <a:tailEnd type="triangle" w="med" len="med"/>
          </a:ln>
        </p:spPr>
      </p:cxnSp>
      <p:grpSp>
        <p:nvGrpSpPr>
          <p:cNvPr id="204" name="Google Shape;204;p13"/>
          <p:cNvGrpSpPr/>
          <p:nvPr/>
        </p:nvGrpSpPr>
        <p:grpSpPr>
          <a:xfrm>
            <a:off x="4710013" y="4099902"/>
            <a:ext cx="726125" cy="726125"/>
            <a:chOff x="4412672" y="3159358"/>
            <a:chExt cx="838703" cy="838703"/>
          </a:xfrm>
        </p:grpSpPr>
        <p:pic>
          <p:nvPicPr>
            <p:cNvPr id="205" name="Google Shape;205;p13"/>
            <p:cNvPicPr preferRelativeResize="0"/>
            <p:nvPr/>
          </p:nvPicPr>
          <p:blipFill rotWithShape="1">
            <a:blip r:embed="rId4">
              <a:alphaModFix/>
            </a:blip>
            <a:srcRect/>
            <a:stretch/>
          </p:blipFill>
          <p:spPr>
            <a:xfrm>
              <a:off x="4412672" y="3159358"/>
              <a:ext cx="838703" cy="838703"/>
            </a:xfrm>
            <a:prstGeom prst="rect">
              <a:avLst/>
            </a:prstGeom>
            <a:noFill/>
            <a:ln>
              <a:noFill/>
            </a:ln>
          </p:spPr>
        </p:pic>
        <p:sp>
          <p:nvSpPr>
            <p:cNvPr id="206" name="Google Shape;206;p13"/>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C00000"/>
                  </a:solidFill>
                  <a:latin typeface="Meiryo UI" panose="020B0604030504040204" pitchFamily="50" charset="-128"/>
                  <a:ea typeface="Meiryo UI" panose="020B0604030504040204" pitchFamily="50" charset="-128"/>
                  <a:sym typeface="Arial"/>
                </a:rPr>
                <a:t>2</a:t>
              </a:r>
              <a:endParaRPr sz="3200" b="1" dirty="0">
                <a:solidFill>
                  <a:srgbClr val="C00000"/>
                </a:solidFill>
                <a:latin typeface="Meiryo UI" panose="020B0604030504040204" pitchFamily="50" charset="-128"/>
                <a:ea typeface="Meiryo UI" panose="020B0604030504040204" pitchFamily="50" charset="-128"/>
                <a:sym typeface="Arial"/>
              </a:endParaRPr>
            </a:p>
          </p:txBody>
        </p:sp>
      </p:grpSp>
      <p:grpSp>
        <p:nvGrpSpPr>
          <p:cNvPr id="207" name="Google Shape;207;p13"/>
          <p:cNvGrpSpPr/>
          <p:nvPr/>
        </p:nvGrpSpPr>
        <p:grpSpPr>
          <a:xfrm>
            <a:off x="3570765" y="5092751"/>
            <a:ext cx="726125" cy="726125"/>
            <a:chOff x="4412672" y="3159358"/>
            <a:chExt cx="838703" cy="838703"/>
          </a:xfrm>
        </p:grpSpPr>
        <p:pic>
          <p:nvPicPr>
            <p:cNvPr id="208" name="Google Shape;208;p13"/>
            <p:cNvPicPr preferRelativeResize="0"/>
            <p:nvPr/>
          </p:nvPicPr>
          <p:blipFill rotWithShape="1">
            <a:blip r:embed="rId4">
              <a:alphaModFix/>
            </a:blip>
            <a:srcRect/>
            <a:stretch/>
          </p:blipFill>
          <p:spPr>
            <a:xfrm>
              <a:off x="4412672" y="3159358"/>
              <a:ext cx="838703" cy="838703"/>
            </a:xfrm>
            <a:prstGeom prst="rect">
              <a:avLst/>
            </a:prstGeom>
            <a:noFill/>
            <a:ln>
              <a:noFill/>
            </a:ln>
          </p:spPr>
        </p:pic>
        <p:sp>
          <p:nvSpPr>
            <p:cNvPr id="209" name="Google Shape;209;p13"/>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3</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10" name="Google Shape;210;p13"/>
          <p:cNvCxnSpPr/>
          <p:nvPr/>
        </p:nvCxnSpPr>
        <p:spPr>
          <a:xfrm>
            <a:off x="4359149" y="5451839"/>
            <a:ext cx="353020" cy="7948"/>
          </a:xfrm>
          <a:prstGeom prst="straightConnector1">
            <a:avLst/>
          </a:prstGeom>
          <a:noFill/>
          <a:ln w="57150" cap="flat" cmpd="sng">
            <a:solidFill>
              <a:schemeClr val="dk1"/>
            </a:solidFill>
            <a:prstDash val="solid"/>
            <a:miter lim="800000"/>
            <a:headEnd type="none" w="sm" len="sm"/>
            <a:tailEnd type="triangle" w="med" len="med"/>
          </a:ln>
        </p:spPr>
      </p:cxnSp>
      <p:grpSp>
        <p:nvGrpSpPr>
          <p:cNvPr id="211" name="Google Shape;211;p13"/>
          <p:cNvGrpSpPr/>
          <p:nvPr/>
        </p:nvGrpSpPr>
        <p:grpSpPr>
          <a:xfrm>
            <a:off x="4710013" y="5092751"/>
            <a:ext cx="726125" cy="726125"/>
            <a:chOff x="4412672" y="3159358"/>
            <a:chExt cx="838703" cy="838703"/>
          </a:xfrm>
        </p:grpSpPr>
        <p:pic>
          <p:nvPicPr>
            <p:cNvPr id="212" name="Google Shape;212;p13"/>
            <p:cNvPicPr preferRelativeResize="0"/>
            <p:nvPr/>
          </p:nvPicPr>
          <p:blipFill rotWithShape="1">
            <a:blip r:embed="rId4">
              <a:alphaModFix/>
            </a:blip>
            <a:srcRect/>
            <a:stretch/>
          </p:blipFill>
          <p:spPr>
            <a:xfrm>
              <a:off x="4412672" y="3159358"/>
              <a:ext cx="838703" cy="838703"/>
            </a:xfrm>
            <a:prstGeom prst="rect">
              <a:avLst/>
            </a:prstGeom>
            <a:noFill/>
            <a:ln>
              <a:noFill/>
            </a:ln>
          </p:spPr>
        </p:pic>
        <p:sp>
          <p:nvSpPr>
            <p:cNvPr id="213" name="Google Shape;213;p13"/>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8</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14" name="Google Shape;214;p13"/>
          <p:cNvCxnSpPr/>
          <p:nvPr/>
        </p:nvCxnSpPr>
        <p:spPr>
          <a:xfrm>
            <a:off x="5496517" y="5451839"/>
            <a:ext cx="353020" cy="7948"/>
          </a:xfrm>
          <a:prstGeom prst="straightConnector1">
            <a:avLst/>
          </a:prstGeom>
          <a:noFill/>
          <a:ln w="57150" cap="flat" cmpd="sng">
            <a:solidFill>
              <a:schemeClr val="dk1"/>
            </a:solidFill>
            <a:prstDash val="solid"/>
            <a:miter lim="800000"/>
            <a:headEnd type="none" w="sm" len="sm"/>
            <a:tailEnd type="triangle" w="med" len="med"/>
          </a:ln>
        </p:spPr>
      </p:cxnSp>
      <p:grpSp>
        <p:nvGrpSpPr>
          <p:cNvPr id="215" name="Google Shape;215;p13"/>
          <p:cNvGrpSpPr/>
          <p:nvPr/>
        </p:nvGrpSpPr>
        <p:grpSpPr>
          <a:xfrm>
            <a:off x="5847381" y="5092751"/>
            <a:ext cx="726125" cy="726125"/>
            <a:chOff x="4412672" y="3159358"/>
            <a:chExt cx="838703" cy="838703"/>
          </a:xfrm>
        </p:grpSpPr>
        <p:pic>
          <p:nvPicPr>
            <p:cNvPr id="216" name="Google Shape;216;p13"/>
            <p:cNvPicPr preferRelativeResize="0"/>
            <p:nvPr/>
          </p:nvPicPr>
          <p:blipFill rotWithShape="1">
            <a:blip r:embed="rId4">
              <a:alphaModFix/>
            </a:blip>
            <a:srcRect/>
            <a:stretch/>
          </p:blipFill>
          <p:spPr>
            <a:xfrm>
              <a:off x="4412672" y="3159358"/>
              <a:ext cx="838703" cy="838703"/>
            </a:xfrm>
            <a:prstGeom prst="rect">
              <a:avLst/>
            </a:prstGeom>
            <a:noFill/>
            <a:ln>
              <a:noFill/>
            </a:ln>
          </p:spPr>
        </p:pic>
        <p:sp>
          <p:nvSpPr>
            <p:cNvPr id="217" name="Google Shape;217;p13"/>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9</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sp>
        <p:nvSpPr>
          <p:cNvPr id="218" name="Google Shape;218;p13"/>
          <p:cNvSpPr/>
          <p:nvPr/>
        </p:nvSpPr>
        <p:spPr>
          <a:xfrm>
            <a:off x="1278115" y="3742955"/>
            <a:ext cx="1565329" cy="46751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smtClean="0">
                <a:solidFill>
                  <a:srgbClr val="C00000"/>
                </a:solidFill>
                <a:latin typeface="Meiryo UI" panose="020B0604030504040204" pitchFamily="50" charset="-128"/>
                <a:ea typeface="Meiryo UI" panose="020B0604030504040204" pitchFamily="50" charset="-128"/>
              </a:rPr>
              <a:t>AND</a:t>
            </a:r>
            <a:endParaRPr sz="1800" b="1" dirty="0">
              <a:solidFill>
                <a:srgbClr val="C00000"/>
              </a:solidFill>
              <a:latin typeface="Meiryo UI" panose="020B0604030504040204" pitchFamily="50" charset="-128"/>
              <a:ea typeface="Meiryo UI" panose="020B0604030504040204" pitchFamily="50" charset="-128"/>
              <a:sym typeface="Arial"/>
            </a:endParaRPr>
          </a:p>
        </p:txBody>
      </p:sp>
      <p:sp>
        <p:nvSpPr>
          <p:cNvPr id="219" name="Google Shape;219;p13"/>
          <p:cNvSpPr/>
          <p:nvPr/>
        </p:nvSpPr>
        <p:spPr>
          <a:xfrm>
            <a:off x="7211561" y="2505153"/>
            <a:ext cx="4397847" cy="4081140"/>
          </a:xfrm>
          <a:prstGeom prst="rect">
            <a:avLst/>
          </a:prstGeom>
          <a:solidFill>
            <a:schemeClr val="lt1"/>
          </a:solidFill>
          <a:ln w="28575" cap="flat" cmpd="sng">
            <a:solidFill>
              <a:srgbClr val="BFBFB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0" name="Google Shape;220;p13"/>
          <p:cNvSpPr/>
          <p:nvPr/>
        </p:nvSpPr>
        <p:spPr>
          <a:xfrm>
            <a:off x="7628698" y="3272402"/>
            <a:ext cx="3011051" cy="436402"/>
          </a:xfrm>
          <a:prstGeom prst="roundRect">
            <a:avLst>
              <a:gd name="adj" fmla="val 16667"/>
            </a:avLst>
          </a:prstGeom>
          <a:solidFill>
            <a:schemeClr val="lt1"/>
          </a:solidFill>
          <a:ln w="38100" cap="flat" cmpd="sng">
            <a:solidFill>
              <a:srgbClr val="3A67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altLang="en-US" sz="1800" b="1" dirty="0" smtClean="0">
                <a:solidFill>
                  <a:schemeClr val="dk1"/>
                </a:solidFill>
                <a:latin typeface="Meiryo UI" panose="020B0604030504040204" pitchFamily="50" charset="-128"/>
                <a:ea typeface="Meiryo UI" panose="020B0604030504040204" pitchFamily="50" charset="-128"/>
              </a:rPr>
              <a:t>素早い　茶色</a:t>
            </a:r>
            <a:endParaRPr sz="1800" b="1" dirty="0">
              <a:solidFill>
                <a:schemeClr val="dk1"/>
              </a:solidFill>
              <a:latin typeface="Meiryo UI" panose="020B0604030504040204" pitchFamily="50" charset="-128"/>
              <a:ea typeface="Meiryo UI" panose="020B0604030504040204" pitchFamily="50" charset="-128"/>
              <a:sym typeface="Arial"/>
            </a:endParaRPr>
          </a:p>
        </p:txBody>
      </p:sp>
      <p:pic>
        <p:nvPicPr>
          <p:cNvPr id="221" name="Google Shape;221;p13"/>
          <p:cNvPicPr preferRelativeResize="0"/>
          <p:nvPr/>
        </p:nvPicPr>
        <p:blipFill rotWithShape="1">
          <a:blip r:embed="rId5">
            <a:alphaModFix/>
          </a:blip>
          <a:srcRect/>
          <a:stretch/>
        </p:blipFill>
        <p:spPr>
          <a:xfrm>
            <a:off x="10803385" y="3230777"/>
            <a:ext cx="527194" cy="527194"/>
          </a:xfrm>
          <a:prstGeom prst="rect">
            <a:avLst/>
          </a:prstGeom>
          <a:noFill/>
          <a:ln>
            <a:noFill/>
          </a:ln>
        </p:spPr>
      </p:pic>
      <p:pic>
        <p:nvPicPr>
          <p:cNvPr id="222" name="Google Shape;222;p13"/>
          <p:cNvPicPr preferRelativeResize="0"/>
          <p:nvPr/>
        </p:nvPicPr>
        <p:blipFill rotWithShape="1">
          <a:blip r:embed="rId6">
            <a:alphaModFix/>
          </a:blip>
          <a:srcRect/>
          <a:stretch/>
        </p:blipFill>
        <p:spPr>
          <a:xfrm>
            <a:off x="7884918" y="2565792"/>
            <a:ext cx="568637" cy="568637"/>
          </a:xfrm>
          <a:prstGeom prst="rect">
            <a:avLst/>
          </a:prstGeom>
          <a:noFill/>
          <a:ln>
            <a:noFill/>
          </a:ln>
        </p:spPr>
      </p:pic>
      <p:pic>
        <p:nvPicPr>
          <p:cNvPr id="223" name="Google Shape;223;p13"/>
          <p:cNvPicPr preferRelativeResize="0"/>
          <p:nvPr/>
        </p:nvPicPr>
        <p:blipFill rotWithShape="1">
          <a:blip r:embed="rId7">
            <a:alphaModFix/>
          </a:blip>
          <a:srcRect/>
          <a:stretch/>
        </p:blipFill>
        <p:spPr>
          <a:xfrm>
            <a:off x="9903543" y="2825669"/>
            <a:ext cx="1077876" cy="269469"/>
          </a:xfrm>
          <a:prstGeom prst="rect">
            <a:avLst/>
          </a:prstGeom>
          <a:noFill/>
          <a:ln>
            <a:noFill/>
          </a:ln>
        </p:spPr>
      </p:pic>
      <p:pic>
        <p:nvPicPr>
          <p:cNvPr id="224" name="Google Shape;224;p13"/>
          <p:cNvPicPr preferRelativeResize="0"/>
          <p:nvPr/>
        </p:nvPicPr>
        <p:blipFill rotWithShape="1">
          <a:blip r:embed="rId8">
            <a:alphaModFix/>
          </a:blip>
          <a:srcRect/>
          <a:stretch/>
        </p:blipFill>
        <p:spPr>
          <a:xfrm>
            <a:off x="8570852" y="2767688"/>
            <a:ext cx="1271228" cy="325198"/>
          </a:xfrm>
          <a:prstGeom prst="rect">
            <a:avLst/>
          </a:prstGeom>
          <a:noFill/>
          <a:ln>
            <a:noFill/>
          </a:ln>
        </p:spPr>
      </p:pic>
      <p:grpSp>
        <p:nvGrpSpPr>
          <p:cNvPr id="225" name="Google Shape;225;p13"/>
          <p:cNvGrpSpPr/>
          <p:nvPr/>
        </p:nvGrpSpPr>
        <p:grpSpPr>
          <a:xfrm>
            <a:off x="7571729" y="3817827"/>
            <a:ext cx="726125" cy="726125"/>
            <a:chOff x="4412672" y="3159358"/>
            <a:chExt cx="838703" cy="838703"/>
          </a:xfrm>
        </p:grpSpPr>
        <p:pic>
          <p:nvPicPr>
            <p:cNvPr id="226" name="Google Shape;226;p13"/>
            <p:cNvPicPr preferRelativeResize="0"/>
            <p:nvPr/>
          </p:nvPicPr>
          <p:blipFill rotWithShape="1">
            <a:blip r:embed="rId4">
              <a:alphaModFix/>
            </a:blip>
            <a:srcRect/>
            <a:stretch/>
          </p:blipFill>
          <p:spPr>
            <a:xfrm>
              <a:off x="4412672" y="3159358"/>
              <a:ext cx="838703" cy="838703"/>
            </a:xfrm>
            <a:prstGeom prst="rect">
              <a:avLst/>
            </a:prstGeom>
            <a:noFill/>
            <a:ln>
              <a:noFill/>
            </a:ln>
          </p:spPr>
        </p:pic>
        <p:sp>
          <p:nvSpPr>
            <p:cNvPr id="227" name="Google Shape;227;p13"/>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2</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228" name="Google Shape;228;p13"/>
          <p:cNvGrpSpPr/>
          <p:nvPr/>
        </p:nvGrpSpPr>
        <p:grpSpPr>
          <a:xfrm>
            <a:off x="8387741" y="3952445"/>
            <a:ext cx="2252007" cy="469946"/>
            <a:chOff x="8387741" y="3976840"/>
            <a:chExt cx="2252007" cy="469946"/>
          </a:xfrm>
        </p:grpSpPr>
        <p:sp>
          <p:nvSpPr>
            <p:cNvPr id="229" name="Google Shape;229;p13"/>
            <p:cNvSpPr/>
            <p:nvPr/>
          </p:nvSpPr>
          <p:spPr>
            <a:xfrm>
              <a:off x="8387742" y="3976840"/>
              <a:ext cx="1245366" cy="93075"/>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0" name="Google Shape;230;p13"/>
            <p:cNvSpPr/>
            <p:nvPr/>
          </p:nvSpPr>
          <p:spPr>
            <a:xfrm>
              <a:off x="8387741" y="4169834"/>
              <a:ext cx="2252007" cy="93075"/>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1" name="Google Shape;231;p13"/>
            <p:cNvSpPr/>
            <p:nvPr/>
          </p:nvSpPr>
          <p:spPr>
            <a:xfrm>
              <a:off x="8387741" y="4355530"/>
              <a:ext cx="1723821" cy="91256"/>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sp>
        <p:nvSpPr>
          <p:cNvPr id="232" name="Google Shape;232;p13"/>
          <p:cNvSpPr/>
          <p:nvPr/>
        </p:nvSpPr>
        <p:spPr>
          <a:xfrm>
            <a:off x="313283" y="1436046"/>
            <a:ext cx="7892717" cy="859405"/>
          </a:xfrm>
          <a:prstGeom prst="roundRect">
            <a:avLst>
              <a:gd name="adj" fmla="val 50000"/>
            </a:avLst>
          </a:prstGeom>
          <a:gradFill>
            <a:gsLst>
              <a:gs pos="0">
                <a:schemeClr val="lt1"/>
              </a:gs>
              <a:gs pos="100000">
                <a:srgbClr val="7F7F7F"/>
              </a:gs>
            </a:gsLst>
            <a:lin ang="5400000"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233" name="Google Shape;233;p13"/>
          <p:cNvSpPr/>
          <p:nvPr/>
        </p:nvSpPr>
        <p:spPr>
          <a:xfrm>
            <a:off x="2960449" y="1662929"/>
            <a:ext cx="524493" cy="38956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4" name="Google Shape;234;p13"/>
          <p:cNvSpPr/>
          <p:nvPr/>
        </p:nvSpPr>
        <p:spPr>
          <a:xfrm>
            <a:off x="3498590" y="1526805"/>
            <a:ext cx="1151320" cy="658484"/>
          </a:xfrm>
          <a:prstGeom prst="rect">
            <a:avLst/>
          </a:prstGeom>
          <a:gradFill>
            <a:gsLst>
              <a:gs pos="0">
                <a:srgbClr val="C00000"/>
              </a:gs>
              <a:gs pos="100000">
                <a:schemeClr val="accent2"/>
              </a:gs>
            </a:gsLst>
            <a:lin ang="540000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ブール検索</a:t>
            </a:r>
            <a:endParaRPr dirty="0">
              <a:latin typeface="Meiryo UI" panose="020B0604030504040204" pitchFamily="50" charset="-128"/>
              <a:ea typeface="Meiryo UI" panose="020B0604030504040204" pitchFamily="50" charset="-128"/>
            </a:endParaRPr>
          </a:p>
        </p:txBody>
      </p:sp>
      <p:sp>
        <p:nvSpPr>
          <p:cNvPr id="235" name="Google Shape;235;p13"/>
          <p:cNvSpPr/>
          <p:nvPr/>
        </p:nvSpPr>
        <p:spPr>
          <a:xfrm>
            <a:off x="4742321"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関連性</a:t>
            </a:r>
            <a:endParaRPr b="1" dirty="0">
              <a:solidFill>
                <a:srgbClr val="7F7F7F"/>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a:solidFill>
                  <a:srgbClr val="7F7F7F"/>
                </a:solidFill>
                <a:latin typeface="Meiryo UI" panose="020B0604030504040204" pitchFamily="50" charset="-128"/>
                <a:ea typeface="Meiryo UI" panose="020B0604030504040204" pitchFamily="50" charset="-128"/>
              </a:rPr>
              <a:t>(</a:t>
            </a:r>
            <a:r>
              <a:rPr lang="en-US" b="1" dirty="0" smtClean="0">
                <a:solidFill>
                  <a:srgbClr val="7F7F7F"/>
                </a:solidFill>
                <a:latin typeface="Meiryo UI" panose="020B0604030504040204" pitchFamily="50" charset="-128"/>
                <a:ea typeface="Meiryo UI" panose="020B0604030504040204" pitchFamily="50" charset="-128"/>
              </a:rPr>
              <a:t>TF-IDF)</a:t>
            </a:r>
            <a:endParaRPr b="1" dirty="0">
              <a:solidFill>
                <a:srgbClr val="7F7F7F"/>
              </a:solidFill>
              <a:latin typeface="Meiryo UI" panose="020B0604030504040204" pitchFamily="50" charset="-128"/>
              <a:ea typeface="Meiryo UI" panose="020B0604030504040204" pitchFamily="50" charset="-128"/>
            </a:endParaRPr>
          </a:p>
        </p:txBody>
      </p:sp>
      <p:sp>
        <p:nvSpPr>
          <p:cNvPr id="236" name="Google Shape;236;p13"/>
          <p:cNvSpPr/>
          <p:nvPr/>
        </p:nvSpPr>
        <p:spPr>
          <a:xfrm>
            <a:off x="701019"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パーサ</a:t>
            </a:r>
            <a:r>
              <a:rPr lang="en-US" b="1" dirty="0">
                <a:solidFill>
                  <a:srgbClr val="7F7F7F"/>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237" name="Google Shape;237;p13"/>
          <p:cNvSpPr/>
          <p:nvPr/>
        </p:nvSpPr>
        <p:spPr>
          <a:xfrm>
            <a:off x="1937950"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238" name="Google Shape;238;p13"/>
          <p:cNvSpPr txBox="1"/>
          <p:nvPr/>
        </p:nvSpPr>
        <p:spPr>
          <a:xfrm>
            <a:off x="5927208" y="1598167"/>
            <a:ext cx="1222094" cy="52728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500"/>
              <a:buFont typeface="Arial"/>
              <a:buNone/>
            </a:pPr>
            <a:r>
              <a:rPr lang="en-US" sz="2000" b="1" dirty="0" err="1" smtClean="0">
                <a:solidFill>
                  <a:schemeClr val="dk1"/>
                </a:solidFill>
                <a:latin typeface="Meiryo UI" panose="020B0604030504040204" pitchFamily="50" charset="-128"/>
                <a:ea typeface="Meiryo UI" panose="020B0604030504040204" pitchFamily="50" charset="-128"/>
              </a:rPr>
              <a:t>検索</a:t>
            </a:r>
            <a:r>
              <a:rPr lang="en-US" sz="2000" b="1" dirty="0" smtClean="0">
                <a:solidFill>
                  <a:schemeClr val="dk1"/>
                </a:solidFill>
                <a:latin typeface="Meiryo UI" panose="020B0604030504040204" pitchFamily="50" charset="-128"/>
                <a:ea typeface="Meiryo UI" panose="020B0604030504040204" pitchFamily="50" charset="-128"/>
              </a:rPr>
              <a:t/>
            </a:r>
            <a:br>
              <a:rPr lang="en-US" sz="2000" b="1" dirty="0" smtClean="0">
                <a:solidFill>
                  <a:schemeClr val="dk1"/>
                </a:solidFill>
                <a:latin typeface="Meiryo UI" panose="020B0604030504040204" pitchFamily="50" charset="-128"/>
                <a:ea typeface="Meiryo UI" panose="020B0604030504040204" pitchFamily="50" charset="-128"/>
              </a:rPr>
            </a:br>
            <a:r>
              <a:rPr lang="en-US" sz="2000" b="1" dirty="0" err="1" smtClean="0">
                <a:solidFill>
                  <a:schemeClr val="dk1"/>
                </a:solidFill>
                <a:latin typeface="Meiryo UI" panose="020B0604030504040204" pitchFamily="50" charset="-128"/>
                <a:ea typeface="Meiryo UI" panose="020B0604030504040204" pitchFamily="50" charset="-128"/>
              </a:rPr>
              <a:t>モジュール</a:t>
            </a:r>
            <a:endParaRPr dirty="0">
              <a:latin typeface="Meiryo UI" panose="020B0604030504040204" pitchFamily="50" charset="-128"/>
              <a:ea typeface="Meiryo UI" panose="020B0604030504040204" pitchFamily="50" charset="-128"/>
            </a:endParaRPr>
          </a:p>
        </p:txBody>
      </p:sp>
      <p:pic>
        <p:nvPicPr>
          <p:cNvPr id="239" name="Google Shape;239;p13"/>
          <p:cNvPicPr preferRelativeResize="0"/>
          <p:nvPr/>
        </p:nvPicPr>
        <p:blipFill rotWithShape="1">
          <a:blip r:embed="rId9">
            <a:alphaModFix/>
          </a:blip>
          <a:srcRect/>
          <a:stretch/>
        </p:blipFill>
        <p:spPr>
          <a:xfrm>
            <a:off x="7216056" y="1541095"/>
            <a:ext cx="652071" cy="652071"/>
          </a:xfrm>
          <a:prstGeom prst="rect">
            <a:avLst/>
          </a:prstGeom>
          <a:noFill/>
          <a:ln>
            <a:noFill/>
          </a:ln>
        </p:spPr>
      </p:pic>
    </p:spTree>
    <p:extLst>
      <p:ext uri="{BB962C8B-B14F-4D97-AF65-F5344CB8AC3E}">
        <p14:creationId xmlns:p14="http://schemas.microsoft.com/office/powerpoint/2010/main" val="3261645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4"/>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検索操作</a:t>
            </a:r>
            <a:endParaRPr dirty="0">
              <a:sym typeface="Arial"/>
            </a:endParaRPr>
          </a:p>
        </p:txBody>
      </p:sp>
      <p:sp>
        <p:nvSpPr>
          <p:cNvPr id="246" name="Google Shape;246;p14"/>
          <p:cNvSpPr txBox="1">
            <a:spLocks noGrp="1"/>
          </p:cNvSpPr>
          <p:nvPr>
            <p:ph type="body" idx="1"/>
          </p:nvPr>
        </p:nvSpPr>
        <p:spPr>
          <a:xfrm>
            <a:off x="838200" y="2464644"/>
            <a:ext cx="6148980" cy="7271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50"/>
              </a:buClr>
              <a:buSzPts val="1600"/>
              <a:buNone/>
            </a:pPr>
            <a:r>
              <a:rPr lang="en-US" dirty="0" err="1"/>
              <a:t>検索条件に応じて効率的に結果を取得</a:t>
            </a:r>
            <a:r>
              <a:rPr lang="en-US" dirty="0"/>
              <a:t>！</a:t>
            </a:r>
            <a:endParaRPr dirty="0">
              <a:sym typeface="Arial"/>
            </a:endParaRPr>
          </a:p>
        </p:txBody>
      </p:sp>
      <p:sp>
        <p:nvSpPr>
          <p:cNvPr id="247" name="Google Shape;247;p14"/>
          <p:cNvSpPr/>
          <p:nvPr/>
        </p:nvSpPr>
        <p:spPr>
          <a:xfrm>
            <a:off x="313283" y="1436046"/>
            <a:ext cx="7892717" cy="859405"/>
          </a:xfrm>
          <a:prstGeom prst="roundRect">
            <a:avLst>
              <a:gd name="adj" fmla="val 50000"/>
            </a:avLst>
          </a:prstGeom>
          <a:gradFill>
            <a:gsLst>
              <a:gs pos="0">
                <a:schemeClr val="lt1"/>
              </a:gs>
              <a:gs pos="100000">
                <a:srgbClr val="7F7F7F"/>
              </a:gs>
            </a:gsLst>
            <a:lin ang="5400000"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248" name="Google Shape;248;p14"/>
          <p:cNvSpPr/>
          <p:nvPr/>
        </p:nvSpPr>
        <p:spPr>
          <a:xfrm>
            <a:off x="2960449" y="1662929"/>
            <a:ext cx="524493" cy="38956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9" name="Google Shape;249;p14"/>
          <p:cNvSpPr/>
          <p:nvPr/>
        </p:nvSpPr>
        <p:spPr>
          <a:xfrm>
            <a:off x="3498590" y="1526805"/>
            <a:ext cx="1151320" cy="658484"/>
          </a:xfrm>
          <a:prstGeom prst="rect">
            <a:avLst/>
          </a:prstGeom>
          <a:gradFill>
            <a:gsLst>
              <a:gs pos="0">
                <a:srgbClr val="C00000"/>
              </a:gs>
              <a:gs pos="100000">
                <a:schemeClr val="accent2"/>
              </a:gs>
            </a:gsLst>
            <a:lin ang="540000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ブール検索</a:t>
            </a:r>
            <a:endParaRPr dirty="0">
              <a:latin typeface="Meiryo UI" panose="020B0604030504040204" pitchFamily="50" charset="-128"/>
              <a:ea typeface="Meiryo UI" panose="020B0604030504040204" pitchFamily="50" charset="-128"/>
            </a:endParaRPr>
          </a:p>
        </p:txBody>
      </p:sp>
      <p:sp>
        <p:nvSpPr>
          <p:cNvPr id="250" name="Google Shape;250;p14"/>
          <p:cNvSpPr/>
          <p:nvPr/>
        </p:nvSpPr>
        <p:spPr>
          <a:xfrm>
            <a:off x="4742321"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関連性</a:t>
            </a:r>
            <a:endParaRPr b="1" dirty="0">
              <a:solidFill>
                <a:srgbClr val="7F7F7F"/>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a:solidFill>
                  <a:srgbClr val="7F7F7F"/>
                </a:solidFill>
                <a:latin typeface="Meiryo UI" panose="020B0604030504040204" pitchFamily="50" charset="-128"/>
                <a:ea typeface="Meiryo UI" panose="020B0604030504040204" pitchFamily="50" charset="-128"/>
              </a:rPr>
              <a:t>(</a:t>
            </a:r>
            <a:r>
              <a:rPr lang="en-US" b="1" dirty="0" smtClean="0">
                <a:solidFill>
                  <a:srgbClr val="7F7F7F"/>
                </a:solidFill>
                <a:latin typeface="Meiryo UI" panose="020B0604030504040204" pitchFamily="50" charset="-128"/>
                <a:ea typeface="Meiryo UI" panose="020B0604030504040204" pitchFamily="50" charset="-128"/>
              </a:rPr>
              <a:t>TF-IDF</a:t>
            </a:r>
            <a:r>
              <a:rPr lang="en-US" b="1" dirty="0">
                <a:solidFill>
                  <a:srgbClr val="7F7F7F"/>
                </a:solidFill>
                <a:latin typeface="Meiryo UI" panose="020B0604030504040204" pitchFamily="50" charset="-128"/>
                <a:ea typeface="Meiryo UI" panose="020B0604030504040204" pitchFamily="50" charset="-128"/>
              </a:rPr>
              <a:t>)</a:t>
            </a:r>
            <a:endParaRPr b="1" dirty="0">
              <a:solidFill>
                <a:srgbClr val="7F7F7F"/>
              </a:solidFill>
              <a:latin typeface="Meiryo UI" panose="020B0604030504040204" pitchFamily="50" charset="-128"/>
              <a:ea typeface="Meiryo UI" panose="020B0604030504040204" pitchFamily="50" charset="-128"/>
            </a:endParaRPr>
          </a:p>
        </p:txBody>
      </p:sp>
      <p:sp>
        <p:nvSpPr>
          <p:cNvPr id="251" name="Google Shape;251;p14"/>
          <p:cNvSpPr/>
          <p:nvPr/>
        </p:nvSpPr>
        <p:spPr>
          <a:xfrm>
            <a:off x="701019"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パーサ</a:t>
            </a:r>
            <a:r>
              <a:rPr lang="en-US" b="1" dirty="0">
                <a:solidFill>
                  <a:srgbClr val="7F7F7F"/>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252" name="Google Shape;252;p14"/>
          <p:cNvSpPr/>
          <p:nvPr/>
        </p:nvSpPr>
        <p:spPr>
          <a:xfrm>
            <a:off x="1937950"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253" name="Google Shape;253;p14"/>
          <p:cNvSpPr txBox="1"/>
          <p:nvPr/>
        </p:nvSpPr>
        <p:spPr>
          <a:xfrm>
            <a:off x="5927208" y="1598167"/>
            <a:ext cx="1222094" cy="52728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500"/>
              <a:buFont typeface="Arial"/>
              <a:buNone/>
            </a:pPr>
            <a:r>
              <a:rPr lang="en-US" sz="2000" b="1" dirty="0" err="1" smtClean="0">
                <a:solidFill>
                  <a:schemeClr val="dk1"/>
                </a:solidFill>
                <a:latin typeface="Meiryo UI" panose="020B0604030504040204" pitchFamily="50" charset="-128"/>
                <a:ea typeface="Meiryo UI" panose="020B0604030504040204" pitchFamily="50" charset="-128"/>
              </a:rPr>
              <a:t>検索</a:t>
            </a:r>
            <a:r>
              <a:rPr lang="en-US" sz="2000" b="1" dirty="0" smtClean="0">
                <a:solidFill>
                  <a:schemeClr val="dk1"/>
                </a:solidFill>
                <a:latin typeface="Meiryo UI" panose="020B0604030504040204" pitchFamily="50" charset="-128"/>
                <a:ea typeface="Meiryo UI" panose="020B0604030504040204" pitchFamily="50" charset="-128"/>
              </a:rPr>
              <a:t/>
            </a:r>
            <a:br>
              <a:rPr lang="en-US" sz="2000" b="1" dirty="0" smtClean="0">
                <a:solidFill>
                  <a:schemeClr val="dk1"/>
                </a:solidFill>
                <a:latin typeface="Meiryo UI" panose="020B0604030504040204" pitchFamily="50" charset="-128"/>
                <a:ea typeface="Meiryo UI" panose="020B0604030504040204" pitchFamily="50" charset="-128"/>
              </a:rPr>
            </a:br>
            <a:r>
              <a:rPr lang="en-US" sz="2000" b="1" dirty="0" err="1" smtClean="0">
                <a:solidFill>
                  <a:schemeClr val="dk1"/>
                </a:solidFill>
                <a:latin typeface="Meiryo UI" panose="020B0604030504040204" pitchFamily="50" charset="-128"/>
                <a:ea typeface="Meiryo UI" panose="020B0604030504040204" pitchFamily="50" charset="-128"/>
              </a:rPr>
              <a:t>モジュール</a:t>
            </a:r>
            <a:endParaRPr dirty="0">
              <a:latin typeface="Meiryo UI" panose="020B0604030504040204" pitchFamily="50" charset="-128"/>
              <a:ea typeface="Meiryo UI" panose="020B0604030504040204" pitchFamily="50" charset="-128"/>
            </a:endParaRPr>
          </a:p>
        </p:txBody>
      </p:sp>
      <p:pic>
        <p:nvPicPr>
          <p:cNvPr id="254" name="Google Shape;254;p14"/>
          <p:cNvPicPr preferRelativeResize="0"/>
          <p:nvPr/>
        </p:nvPicPr>
        <p:blipFill rotWithShape="1">
          <a:blip r:embed="rId3">
            <a:alphaModFix/>
          </a:blip>
          <a:srcRect/>
          <a:stretch/>
        </p:blipFill>
        <p:spPr>
          <a:xfrm>
            <a:off x="7216056" y="1541095"/>
            <a:ext cx="652071" cy="652071"/>
          </a:xfrm>
          <a:prstGeom prst="rect">
            <a:avLst/>
          </a:prstGeom>
          <a:noFill/>
          <a:ln>
            <a:noFill/>
          </a:ln>
        </p:spPr>
      </p:pic>
      <p:sp>
        <p:nvSpPr>
          <p:cNvPr id="255" name="Google Shape;255;p14"/>
          <p:cNvSpPr/>
          <p:nvPr/>
        </p:nvSpPr>
        <p:spPr>
          <a:xfrm>
            <a:off x="841305" y="3053064"/>
            <a:ext cx="5952408" cy="1906822"/>
          </a:xfrm>
          <a:prstGeom prst="roundRect">
            <a:avLst>
              <a:gd name="adj" fmla="val 7121"/>
            </a:avLst>
          </a:prstGeom>
          <a:solidFill>
            <a:srgbClr val="9CC2E5">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6" name="Google Shape;256;p14"/>
          <p:cNvSpPr/>
          <p:nvPr/>
        </p:nvSpPr>
        <p:spPr>
          <a:xfrm rot="10800000">
            <a:off x="3411876" y="5450622"/>
            <a:ext cx="3322401" cy="663053"/>
          </a:xfrm>
          <a:prstGeom prst="rect">
            <a:avLst/>
          </a:prstGeom>
          <a:gradFill>
            <a:gsLst>
              <a:gs pos="0">
                <a:srgbClr val="7F7F7F"/>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sp>
        <p:nvSpPr>
          <p:cNvPr id="257" name="Google Shape;257;p14"/>
          <p:cNvSpPr/>
          <p:nvPr/>
        </p:nvSpPr>
        <p:spPr>
          <a:xfrm rot="10800000">
            <a:off x="875915" y="5450622"/>
            <a:ext cx="2352692" cy="663053"/>
          </a:xfrm>
          <a:prstGeom prst="rect">
            <a:avLst/>
          </a:prstGeom>
          <a:gradFill>
            <a:gsLst>
              <a:gs pos="0">
                <a:srgbClr val="7F7F7F"/>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pic>
        <p:nvPicPr>
          <p:cNvPr id="258" name="Google Shape;258;p14"/>
          <p:cNvPicPr preferRelativeResize="0"/>
          <p:nvPr/>
        </p:nvPicPr>
        <p:blipFill rotWithShape="1">
          <a:blip r:embed="rId4">
            <a:alphaModFix/>
          </a:blip>
          <a:srcRect/>
          <a:stretch/>
        </p:blipFill>
        <p:spPr>
          <a:xfrm>
            <a:off x="908243" y="3247584"/>
            <a:ext cx="2288034" cy="452785"/>
          </a:xfrm>
          <a:prstGeom prst="rect">
            <a:avLst/>
          </a:prstGeom>
          <a:noFill/>
          <a:ln>
            <a:noFill/>
          </a:ln>
          <a:effectLst>
            <a:outerShdw blurRad="50800" dist="38100" dir="2700000" algn="tl" rotWithShape="0">
              <a:srgbClr val="000000">
                <a:alpha val="40000"/>
              </a:srgbClr>
            </a:outerShdw>
          </a:effectLst>
        </p:spPr>
      </p:pic>
      <p:pic>
        <p:nvPicPr>
          <p:cNvPr id="259" name="Google Shape;259;p14"/>
          <p:cNvPicPr preferRelativeResize="0"/>
          <p:nvPr/>
        </p:nvPicPr>
        <p:blipFill rotWithShape="1">
          <a:blip r:embed="rId4">
            <a:alphaModFix/>
          </a:blip>
          <a:srcRect/>
          <a:stretch/>
        </p:blipFill>
        <p:spPr>
          <a:xfrm>
            <a:off x="908243" y="4236572"/>
            <a:ext cx="2288034" cy="452785"/>
          </a:xfrm>
          <a:prstGeom prst="rect">
            <a:avLst/>
          </a:prstGeom>
          <a:noFill/>
          <a:ln>
            <a:noFill/>
          </a:ln>
          <a:effectLst>
            <a:outerShdw blurRad="50800" dist="38100" dir="2700000" algn="tl" rotWithShape="0">
              <a:srgbClr val="000000">
                <a:alpha val="40000"/>
              </a:srgbClr>
            </a:outerShdw>
          </a:effectLst>
        </p:spPr>
      </p:pic>
      <p:pic>
        <p:nvPicPr>
          <p:cNvPr id="260" name="Google Shape;260;p14"/>
          <p:cNvPicPr preferRelativeResize="0"/>
          <p:nvPr/>
        </p:nvPicPr>
        <p:blipFill rotWithShape="1">
          <a:blip r:embed="rId4">
            <a:alphaModFix/>
          </a:blip>
          <a:srcRect/>
          <a:stretch/>
        </p:blipFill>
        <p:spPr>
          <a:xfrm>
            <a:off x="908243" y="5229421"/>
            <a:ext cx="2288034" cy="452785"/>
          </a:xfrm>
          <a:prstGeom prst="rect">
            <a:avLst/>
          </a:prstGeom>
          <a:noFill/>
          <a:ln>
            <a:noFill/>
          </a:ln>
          <a:effectLst>
            <a:outerShdw blurRad="50800" dist="38100" dir="2700000" algn="tl" rotWithShape="0">
              <a:srgbClr val="000000">
                <a:alpha val="40000"/>
              </a:srgbClr>
            </a:outerShdw>
          </a:effectLst>
        </p:spPr>
      </p:pic>
      <p:sp>
        <p:nvSpPr>
          <p:cNvPr id="261" name="Google Shape;261;p14"/>
          <p:cNvSpPr/>
          <p:nvPr/>
        </p:nvSpPr>
        <p:spPr>
          <a:xfrm>
            <a:off x="874624" y="6113676"/>
            <a:ext cx="2355272" cy="506217"/>
          </a:xfrm>
          <a:prstGeom prst="rect">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辞書</a:t>
            </a:r>
            <a:endParaRPr dirty="0">
              <a:latin typeface="Meiryo UI" panose="020B0604030504040204" pitchFamily="50" charset="-128"/>
              <a:ea typeface="Meiryo UI" panose="020B0604030504040204" pitchFamily="50" charset="-128"/>
            </a:endParaRPr>
          </a:p>
        </p:txBody>
      </p:sp>
      <p:sp>
        <p:nvSpPr>
          <p:cNvPr id="262" name="Google Shape;262;p14"/>
          <p:cNvSpPr/>
          <p:nvPr/>
        </p:nvSpPr>
        <p:spPr>
          <a:xfrm>
            <a:off x="3411877" y="6105197"/>
            <a:ext cx="3322400" cy="506217"/>
          </a:xfrm>
          <a:prstGeom prst="rect">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投稿</a:t>
            </a:r>
            <a:endParaRPr dirty="0">
              <a:latin typeface="Meiryo UI" panose="020B0604030504040204" pitchFamily="50" charset="-128"/>
              <a:ea typeface="Meiryo UI" panose="020B0604030504040204" pitchFamily="50" charset="-128"/>
            </a:endParaRPr>
          </a:p>
        </p:txBody>
      </p:sp>
      <p:grpSp>
        <p:nvGrpSpPr>
          <p:cNvPr id="263" name="Google Shape;263;p14"/>
          <p:cNvGrpSpPr/>
          <p:nvPr/>
        </p:nvGrpSpPr>
        <p:grpSpPr>
          <a:xfrm>
            <a:off x="3570765" y="3110914"/>
            <a:ext cx="726125" cy="726125"/>
            <a:chOff x="4412672" y="3159358"/>
            <a:chExt cx="838703" cy="838703"/>
          </a:xfrm>
        </p:grpSpPr>
        <p:pic>
          <p:nvPicPr>
            <p:cNvPr id="264" name="Google Shape;264;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265" name="Google Shape;265;p14"/>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C00000"/>
                  </a:solidFill>
                  <a:latin typeface="Meiryo UI" panose="020B0604030504040204" pitchFamily="50" charset="-128"/>
                  <a:ea typeface="Meiryo UI" panose="020B0604030504040204" pitchFamily="50" charset="-128"/>
                  <a:sym typeface="Arial"/>
                </a:rPr>
                <a:t>2</a:t>
              </a:r>
              <a:endParaRPr sz="2800" b="1" dirty="0">
                <a:solidFill>
                  <a:srgbClr val="C00000"/>
                </a:solidFill>
                <a:latin typeface="Meiryo UI" panose="020B0604030504040204" pitchFamily="50" charset="-128"/>
                <a:ea typeface="Meiryo UI" panose="020B0604030504040204" pitchFamily="50" charset="-128"/>
                <a:sym typeface="Arial"/>
              </a:endParaRPr>
            </a:p>
          </p:txBody>
        </p:sp>
      </p:grpSp>
      <p:cxnSp>
        <p:nvCxnSpPr>
          <p:cNvPr id="266" name="Google Shape;266;p14"/>
          <p:cNvCxnSpPr/>
          <p:nvPr/>
        </p:nvCxnSpPr>
        <p:spPr>
          <a:xfrm>
            <a:off x="4359149" y="3470002"/>
            <a:ext cx="353020" cy="7948"/>
          </a:xfrm>
          <a:prstGeom prst="straightConnector1">
            <a:avLst/>
          </a:prstGeom>
          <a:noFill/>
          <a:ln w="57150" cap="flat" cmpd="sng">
            <a:solidFill>
              <a:schemeClr val="dk1"/>
            </a:solidFill>
            <a:prstDash val="solid"/>
            <a:miter lim="800000"/>
            <a:headEnd type="none" w="sm" len="sm"/>
            <a:tailEnd type="triangle" w="med" len="med"/>
          </a:ln>
        </p:spPr>
      </p:cxnSp>
      <p:sp>
        <p:nvSpPr>
          <p:cNvPr id="267" name="Google Shape;267;p14"/>
          <p:cNvSpPr/>
          <p:nvPr/>
        </p:nvSpPr>
        <p:spPr>
          <a:xfrm>
            <a:off x="1469301" y="3273921"/>
            <a:ext cx="1165918"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素早い</a:t>
            </a:r>
            <a:endParaRPr dirty="0">
              <a:latin typeface="Meiryo UI" panose="020B0604030504040204" pitchFamily="50" charset="-128"/>
              <a:ea typeface="Meiryo UI" panose="020B0604030504040204" pitchFamily="50" charset="-128"/>
            </a:endParaRPr>
          </a:p>
        </p:txBody>
      </p:sp>
      <p:sp>
        <p:nvSpPr>
          <p:cNvPr id="268" name="Google Shape;268;p14"/>
          <p:cNvSpPr/>
          <p:nvPr/>
        </p:nvSpPr>
        <p:spPr>
          <a:xfrm>
            <a:off x="1391808" y="4262909"/>
            <a:ext cx="1320905"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茶色</a:t>
            </a:r>
            <a:endParaRPr dirty="0">
              <a:latin typeface="Meiryo UI" panose="020B0604030504040204" pitchFamily="50" charset="-128"/>
              <a:ea typeface="Meiryo UI" panose="020B0604030504040204" pitchFamily="50" charset="-128"/>
            </a:endParaRPr>
          </a:p>
        </p:txBody>
      </p:sp>
      <p:sp>
        <p:nvSpPr>
          <p:cNvPr id="269" name="Google Shape;269;p14"/>
          <p:cNvSpPr/>
          <p:nvPr/>
        </p:nvSpPr>
        <p:spPr>
          <a:xfrm>
            <a:off x="1570189" y="5255758"/>
            <a:ext cx="964143"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2000" b="1" dirty="0" smtClean="0">
                <a:solidFill>
                  <a:schemeClr val="dk1"/>
                </a:solidFill>
                <a:latin typeface="Meiryo UI" panose="020B0604030504040204" pitchFamily="50" charset="-128"/>
                <a:ea typeface="Meiryo UI" panose="020B0604030504040204" pitchFamily="50" charset="-128"/>
              </a:rPr>
              <a:t>キツネ</a:t>
            </a:r>
            <a:endParaRPr dirty="0">
              <a:latin typeface="Meiryo UI" panose="020B0604030504040204" pitchFamily="50" charset="-128"/>
              <a:ea typeface="Meiryo UI" panose="020B0604030504040204" pitchFamily="50" charset="-128"/>
            </a:endParaRPr>
          </a:p>
        </p:txBody>
      </p:sp>
      <p:grpSp>
        <p:nvGrpSpPr>
          <p:cNvPr id="270" name="Google Shape;270;p14"/>
          <p:cNvGrpSpPr/>
          <p:nvPr/>
        </p:nvGrpSpPr>
        <p:grpSpPr>
          <a:xfrm>
            <a:off x="4710013" y="3110914"/>
            <a:ext cx="726125" cy="726125"/>
            <a:chOff x="4412672" y="3159358"/>
            <a:chExt cx="838703" cy="838703"/>
          </a:xfrm>
        </p:grpSpPr>
        <p:pic>
          <p:nvPicPr>
            <p:cNvPr id="271" name="Google Shape;271;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272" name="Google Shape;272;p14"/>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C00000"/>
                  </a:solidFill>
                  <a:latin typeface="Meiryo UI" panose="020B0604030504040204" pitchFamily="50" charset="-128"/>
                  <a:ea typeface="Meiryo UI" panose="020B0604030504040204" pitchFamily="50" charset="-128"/>
                  <a:sym typeface="Arial"/>
                </a:rPr>
                <a:t>4</a:t>
              </a:r>
              <a:endParaRPr sz="3200" b="1" dirty="0">
                <a:solidFill>
                  <a:srgbClr val="C00000"/>
                </a:solidFill>
                <a:latin typeface="Meiryo UI" panose="020B0604030504040204" pitchFamily="50" charset="-128"/>
                <a:ea typeface="Meiryo UI" panose="020B0604030504040204" pitchFamily="50" charset="-128"/>
                <a:sym typeface="Arial"/>
              </a:endParaRPr>
            </a:p>
          </p:txBody>
        </p:sp>
      </p:grpSp>
      <p:cxnSp>
        <p:nvCxnSpPr>
          <p:cNvPr id="273" name="Google Shape;273;p14"/>
          <p:cNvCxnSpPr/>
          <p:nvPr/>
        </p:nvCxnSpPr>
        <p:spPr>
          <a:xfrm>
            <a:off x="5496517" y="3470002"/>
            <a:ext cx="353020" cy="7948"/>
          </a:xfrm>
          <a:prstGeom prst="straightConnector1">
            <a:avLst/>
          </a:prstGeom>
          <a:noFill/>
          <a:ln w="57150" cap="flat" cmpd="sng">
            <a:solidFill>
              <a:schemeClr val="dk1"/>
            </a:solidFill>
            <a:prstDash val="solid"/>
            <a:miter lim="800000"/>
            <a:headEnd type="none" w="sm" len="sm"/>
            <a:tailEnd type="triangle" w="med" len="med"/>
          </a:ln>
        </p:spPr>
      </p:cxnSp>
      <p:grpSp>
        <p:nvGrpSpPr>
          <p:cNvPr id="274" name="Google Shape;274;p14"/>
          <p:cNvGrpSpPr/>
          <p:nvPr/>
        </p:nvGrpSpPr>
        <p:grpSpPr>
          <a:xfrm>
            <a:off x="5847381" y="3110914"/>
            <a:ext cx="726125" cy="726125"/>
            <a:chOff x="4412672" y="3159358"/>
            <a:chExt cx="838703" cy="838703"/>
          </a:xfrm>
        </p:grpSpPr>
        <p:pic>
          <p:nvPicPr>
            <p:cNvPr id="275" name="Google Shape;275;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276" name="Google Shape;276;p14"/>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C00000"/>
                  </a:solidFill>
                  <a:latin typeface="Meiryo UI" panose="020B0604030504040204" pitchFamily="50" charset="-128"/>
                  <a:ea typeface="Meiryo UI" panose="020B0604030504040204" pitchFamily="50" charset="-128"/>
                  <a:sym typeface="Arial"/>
                </a:rPr>
                <a:t>6</a:t>
              </a:r>
              <a:endParaRPr sz="3200" b="1" dirty="0">
                <a:solidFill>
                  <a:srgbClr val="C00000"/>
                </a:solidFill>
                <a:latin typeface="Meiryo UI" panose="020B0604030504040204" pitchFamily="50" charset="-128"/>
                <a:ea typeface="Meiryo UI" panose="020B0604030504040204" pitchFamily="50" charset="-128"/>
                <a:sym typeface="Arial"/>
              </a:endParaRPr>
            </a:p>
          </p:txBody>
        </p:sp>
      </p:grpSp>
      <p:grpSp>
        <p:nvGrpSpPr>
          <p:cNvPr id="277" name="Google Shape;277;p14"/>
          <p:cNvGrpSpPr/>
          <p:nvPr/>
        </p:nvGrpSpPr>
        <p:grpSpPr>
          <a:xfrm>
            <a:off x="3570765" y="4099902"/>
            <a:ext cx="726125" cy="726125"/>
            <a:chOff x="4412672" y="3159358"/>
            <a:chExt cx="838703" cy="838703"/>
          </a:xfrm>
        </p:grpSpPr>
        <p:pic>
          <p:nvPicPr>
            <p:cNvPr id="278" name="Google Shape;278;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279" name="Google Shape;279;p14"/>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C00000"/>
                  </a:solidFill>
                  <a:latin typeface="Meiryo UI" panose="020B0604030504040204" pitchFamily="50" charset="-128"/>
                  <a:ea typeface="Meiryo UI" panose="020B0604030504040204" pitchFamily="50" charset="-128"/>
                  <a:sym typeface="Arial"/>
                </a:rPr>
                <a:t>1</a:t>
              </a:r>
              <a:endParaRPr sz="2800" b="1" dirty="0">
                <a:solidFill>
                  <a:srgbClr val="C00000"/>
                </a:solidFill>
                <a:latin typeface="Meiryo UI" panose="020B0604030504040204" pitchFamily="50" charset="-128"/>
                <a:ea typeface="Meiryo UI" panose="020B0604030504040204" pitchFamily="50" charset="-128"/>
                <a:sym typeface="Arial"/>
              </a:endParaRPr>
            </a:p>
          </p:txBody>
        </p:sp>
      </p:grpSp>
      <p:cxnSp>
        <p:nvCxnSpPr>
          <p:cNvPr id="280" name="Google Shape;280;p14"/>
          <p:cNvCxnSpPr/>
          <p:nvPr/>
        </p:nvCxnSpPr>
        <p:spPr>
          <a:xfrm>
            <a:off x="4359149" y="4458990"/>
            <a:ext cx="353020" cy="7948"/>
          </a:xfrm>
          <a:prstGeom prst="straightConnector1">
            <a:avLst/>
          </a:prstGeom>
          <a:noFill/>
          <a:ln w="57150" cap="flat" cmpd="sng">
            <a:solidFill>
              <a:schemeClr val="dk1"/>
            </a:solidFill>
            <a:prstDash val="solid"/>
            <a:miter lim="800000"/>
            <a:headEnd type="none" w="sm" len="sm"/>
            <a:tailEnd type="triangle" w="med" len="med"/>
          </a:ln>
        </p:spPr>
      </p:cxnSp>
      <p:grpSp>
        <p:nvGrpSpPr>
          <p:cNvPr id="281" name="Google Shape;281;p14"/>
          <p:cNvGrpSpPr/>
          <p:nvPr/>
        </p:nvGrpSpPr>
        <p:grpSpPr>
          <a:xfrm>
            <a:off x="4710013" y="4099902"/>
            <a:ext cx="726125" cy="726125"/>
            <a:chOff x="4412672" y="3159358"/>
            <a:chExt cx="838703" cy="838703"/>
          </a:xfrm>
        </p:grpSpPr>
        <p:pic>
          <p:nvPicPr>
            <p:cNvPr id="282" name="Google Shape;282;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283" name="Google Shape;283;p14"/>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C00000"/>
                  </a:solidFill>
                  <a:latin typeface="Meiryo UI" panose="020B0604030504040204" pitchFamily="50" charset="-128"/>
                  <a:ea typeface="Meiryo UI" panose="020B0604030504040204" pitchFamily="50" charset="-128"/>
                  <a:sym typeface="Arial"/>
                </a:rPr>
                <a:t>2</a:t>
              </a:r>
              <a:endParaRPr sz="3200" b="1" dirty="0">
                <a:solidFill>
                  <a:srgbClr val="C00000"/>
                </a:solidFill>
                <a:latin typeface="Meiryo UI" panose="020B0604030504040204" pitchFamily="50" charset="-128"/>
                <a:ea typeface="Meiryo UI" panose="020B0604030504040204" pitchFamily="50" charset="-128"/>
                <a:sym typeface="Arial"/>
              </a:endParaRPr>
            </a:p>
          </p:txBody>
        </p:sp>
      </p:grpSp>
      <p:grpSp>
        <p:nvGrpSpPr>
          <p:cNvPr id="284" name="Google Shape;284;p14"/>
          <p:cNvGrpSpPr/>
          <p:nvPr/>
        </p:nvGrpSpPr>
        <p:grpSpPr>
          <a:xfrm>
            <a:off x="3570765" y="5092751"/>
            <a:ext cx="726125" cy="726125"/>
            <a:chOff x="4412672" y="3159358"/>
            <a:chExt cx="838703" cy="838703"/>
          </a:xfrm>
        </p:grpSpPr>
        <p:pic>
          <p:nvPicPr>
            <p:cNvPr id="285" name="Google Shape;285;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286" name="Google Shape;286;p14"/>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3</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87" name="Google Shape;287;p14"/>
          <p:cNvCxnSpPr/>
          <p:nvPr/>
        </p:nvCxnSpPr>
        <p:spPr>
          <a:xfrm>
            <a:off x="4359149" y="5451839"/>
            <a:ext cx="353020" cy="7948"/>
          </a:xfrm>
          <a:prstGeom prst="straightConnector1">
            <a:avLst/>
          </a:prstGeom>
          <a:noFill/>
          <a:ln w="57150" cap="flat" cmpd="sng">
            <a:solidFill>
              <a:schemeClr val="dk1"/>
            </a:solidFill>
            <a:prstDash val="solid"/>
            <a:miter lim="800000"/>
            <a:headEnd type="none" w="sm" len="sm"/>
            <a:tailEnd type="triangle" w="med" len="med"/>
          </a:ln>
        </p:spPr>
      </p:cxnSp>
      <p:grpSp>
        <p:nvGrpSpPr>
          <p:cNvPr id="288" name="Google Shape;288;p14"/>
          <p:cNvGrpSpPr/>
          <p:nvPr/>
        </p:nvGrpSpPr>
        <p:grpSpPr>
          <a:xfrm>
            <a:off x="4710013" y="5092751"/>
            <a:ext cx="726125" cy="726125"/>
            <a:chOff x="4412672" y="3159358"/>
            <a:chExt cx="838703" cy="838703"/>
          </a:xfrm>
        </p:grpSpPr>
        <p:pic>
          <p:nvPicPr>
            <p:cNvPr id="289" name="Google Shape;289;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290" name="Google Shape;290;p14"/>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8</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91" name="Google Shape;291;p14"/>
          <p:cNvCxnSpPr/>
          <p:nvPr/>
        </p:nvCxnSpPr>
        <p:spPr>
          <a:xfrm>
            <a:off x="5496517" y="5451839"/>
            <a:ext cx="353020" cy="7948"/>
          </a:xfrm>
          <a:prstGeom prst="straightConnector1">
            <a:avLst/>
          </a:prstGeom>
          <a:noFill/>
          <a:ln w="57150" cap="flat" cmpd="sng">
            <a:solidFill>
              <a:schemeClr val="dk1"/>
            </a:solidFill>
            <a:prstDash val="solid"/>
            <a:miter lim="800000"/>
            <a:headEnd type="none" w="sm" len="sm"/>
            <a:tailEnd type="triangle" w="med" len="med"/>
          </a:ln>
        </p:spPr>
      </p:cxnSp>
      <p:grpSp>
        <p:nvGrpSpPr>
          <p:cNvPr id="292" name="Google Shape;292;p14"/>
          <p:cNvGrpSpPr/>
          <p:nvPr/>
        </p:nvGrpSpPr>
        <p:grpSpPr>
          <a:xfrm>
            <a:off x="5847381" y="5092751"/>
            <a:ext cx="726125" cy="726125"/>
            <a:chOff x="4412672" y="3159358"/>
            <a:chExt cx="838703" cy="838703"/>
          </a:xfrm>
        </p:grpSpPr>
        <p:pic>
          <p:nvPicPr>
            <p:cNvPr id="293" name="Google Shape;293;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294" name="Google Shape;294;p14"/>
            <p:cNvSpPr txBox="1"/>
            <p:nvPr/>
          </p:nvSpPr>
          <p:spPr>
            <a:xfrm>
              <a:off x="4592921" y="3264725"/>
              <a:ext cx="476214" cy="675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Meiryo UI" panose="020B0604030504040204" pitchFamily="50" charset="-128"/>
                  <a:ea typeface="Meiryo UI" panose="020B0604030504040204" pitchFamily="50" charset="-128"/>
                  <a:sym typeface="Arial"/>
                </a:rPr>
                <a:t>9</a:t>
              </a:r>
              <a:endParaRPr sz="3200" b="1" dirty="0">
                <a:solidFill>
                  <a:schemeClr val="dk1"/>
                </a:solidFill>
                <a:latin typeface="Meiryo UI" panose="020B0604030504040204" pitchFamily="50" charset="-128"/>
                <a:ea typeface="Meiryo UI" panose="020B0604030504040204" pitchFamily="50" charset="-128"/>
                <a:sym typeface="Arial"/>
              </a:endParaRPr>
            </a:p>
          </p:txBody>
        </p:sp>
      </p:grpSp>
      <p:sp>
        <p:nvSpPr>
          <p:cNvPr id="295" name="Google Shape;295;p14"/>
          <p:cNvSpPr/>
          <p:nvPr/>
        </p:nvSpPr>
        <p:spPr>
          <a:xfrm>
            <a:off x="1278115" y="3742955"/>
            <a:ext cx="1565329" cy="46751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smtClean="0">
                <a:solidFill>
                  <a:srgbClr val="C00000"/>
                </a:solidFill>
                <a:latin typeface="Meiryo UI" panose="020B0604030504040204" pitchFamily="50" charset="-128"/>
                <a:ea typeface="Meiryo UI" panose="020B0604030504040204" pitchFamily="50" charset="-128"/>
              </a:rPr>
              <a:t>OR</a:t>
            </a:r>
            <a:endParaRPr sz="1800" b="1" dirty="0">
              <a:solidFill>
                <a:srgbClr val="C00000"/>
              </a:solidFill>
              <a:latin typeface="Meiryo UI" panose="020B0604030504040204" pitchFamily="50" charset="-128"/>
              <a:ea typeface="Meiryo UI" panose="020B0604030504040204" pitchFamily="50" charset="-128"/>
              <a:sym typeface="Arial"/>
            </a:endParaRPr>
          </a:p>
        </p:txBody>
      </p:sp>
      <p:sp>
        <p:nvSpPr>
          <p:cNvPr id="296" name="Google Shape;296;p14"/>
          <p:cNvSpPr/>
          <p:nvPr/>
        </p:nvSpPr>
        <p:spPr>
          <a:xfrm>
            <a:off x="7211561" y="2505153"/>
            <a:ext cx="4397847" cy="4081140"/>
          </a:xfrm>
          <a:prstGeom prst="rect">
            <a:avLst/>
          </a:prstGeom>
          <a:solidFill>
            <a:schemeClr val="lt1"/>
          </a:solidFill>
          <a:ln w="28575" cap="flat" cmpd="sng">
            <a:solidFill>
              <a:srgbClr val="BFBFB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97" name="Google Shape;297;p14"/>
          <p:cNvSpPr/>
          <p:nvPr/>
        </p:nvSpPr>
        <p:spPr>
          <a:xfrm>
            <a:off x="7628698" y="3272402"/>
            <a:ext cx="3011051" cy="436402"/>
          </a:xfrm>
          <a:prstGeom prst="roundRect">
            <a:avLst>
              <a:gd name="adj" fmla="val 16667"/>
            </a:avLst>
          </a:prstGeom>
          <a:solidFill>
            <a:schemeClr val="lt1"/>
          </a:solidFill>
          <a:ln w="38100" cap="flat" cmpd="sng">
            <a:solidFill>
              <a:srgbClr val="3A67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altLang="en-US" sz="1800" b="1" dirty="0" smtClean="0">
                <a:solidFill>
                  <a:schemeClr val="dk1"/>
                </a:solidFill>
                <a:latin typeface="Meiryo UI" panose="020B0604030504040204" pitchFamily="50" charset="-128"/>
                <a:ea typeface="Meiryo UI" panose="020B0604030504040204" pitchFamily="50" charset="-128"/>
              </a:rPr>
              <a:t>素早い </a:t>
            </a:r>
            <a:r>
              <a:rPr lang="en-US" altLang="ja-JP" sz="1800" b="1" dirty="0" smtClean="0">
                <a:solidFill>
                  <a:schemeClr val="dk1"/>
                </a:solidFill>
                <a:latin typeface="Meiryo UI" panose="020B0604030504040204" pitchFamily="50" charset="-128"/>
                <a:ea typeface="Meiryo UI" panose="020B0604030504040204" pitchFamily="50" charset="-128"/>
              </a:rPr>
              <a:t>OR </a:t>
            </a:r>
            <a:r>
              <a:rPr lang="ja-JP" altLang="en-US" sz="1800" b="1" dirty="0" smtClean="0">
                <a:solidFill>
                  <a:schemeClr val="dk1"/>
                </a:solidFill>
                <a:latin typeface="Meiryo UI" panose="020B0604030504040204" pitchFamily="50" charset="-128"/>
                <a:ea typeface="Meiryo UI" panose="020B0604030504040204" pitchFamily="50" charset="-128"/>
              </a:rPr>
              <a:t>茶色</a:t>
            </a:r>
            <a:endParaRPr sz="1800" b="1" dirty="0">
              <a:solidFill>
                <a:schemeClr val="dk1"/>
              </a:solidFill>
              <a:latin typeface="Meiryo UI" panose="020B0604030504040204" pitchFamily="50" charset="-128"/>
              <a:ea typeface="Meiryo UI" panose="020B0604030504040204" pitchFamily="50" charset="-128"/>
              <a:sym typeface="Arial"/>
            </a:endParaRPr>
          </a:p>
        </p:txBody>
      </p:sp>
      <p:pic>
        <p:nvPicPr>
          <p:cNvPr id="298" name="Google Shape;298;p14"/>
          <p:cNvPicPr preferRelativeResize="0"/>
          <p:nvPr/>
        </p:nvPicPr>
        <p:blipFill rotWithShape="1">
          <a:blip r:embed="rId6">
            <a:alphaModFix/>
          </a:blip>
          <a:srcRect/>
          <a:stretch/>
        </p:blipFill>
        <p:spPr>
          <a:xfrm>
            <a:off x="10803385" y="3230777"/>
            <a:ext cx="527194" cy="527194"/>
          </a:xfrm>
          <a:prstGeom prst="rect">
            <a:avLst/>
          </a:prstGeom>
          <a:noFill/>
          <a:ln>
            <a:noFill/>
          </a:ln>
        </p:spPr>
      </p:pic>
      <p:pic>
        <p:nvPicPr>
          <p:cNvPr id="299" name="Google Shape;299;p14"/>
          <p:cNvPicPr preferRelativeResize="0"/>
          <p:nvPr/>
        </p:nvPicPr>
        <p:blipFill rotWithShape="1">
          <a:blip r:embed="rId7">
            <a:alphaModFix/>
          </a:blip>
          <a:srcRect/>
          <a:stretch/>
        </p:blipFill>
        <p:spPr>
          <a:xfrm>
            <a:off x="7884918" y="2565792"/>
            <a:ext cx="568637" cy="568637"/>
          </a:xfrm>
          <a:prstGeom prst="rect">
            <a:avLst/>
          </a:prstGeom>
          <a:noFill/>
          <a:ln>
            <a:noFill/>
          </a:ln>
        </p:spPr>
      </p:pic>
      <p:pic>
        <p:nvPicPr>
          <p:cNvPr id="300" name="Google Shape;300;p14"/>
          <p:cNvPicPr preferRelativeResize="0"/>
          <p:nvPr/>
        </p:nvPicPr>
        <p:blipFill rotWithShape="1">
          <a:blip r:embed="rId8">
            <a:alphaModFix/>
          </a:blip>
          <a:srcRect/>
          <a:stretch/>
        </p:blipFill>
        <p:spPr>
          <a:xfrm>
            <a:off x="9903543" y="2825669"/>
            <a:ext cx="1077876" cy="269469"/>
          </a:xfrm>
          <a:prstGeom prst="rect">
            <a:avLst/>
          </a:prstGeom>
          <a:noFill/>
          <a:ln>
            <a:noFill/>
          </a:ln>
        </p:spPr>
      </p:pic>
      <p:pic>
        <p:nvPicPr>
          <p:cNvPr id="301" name="Google Shape;301;p14"/>
          <p:cNvPicPr preferRelativeResize="0"/>
          <p:nvPr/>
        </p:nvPicPr>
        <p:blipFill rotWithShape="1">
          <a:blip r:embed="rId9">
            <a:alphaModFix/>
          </a:blip>
          <a:srcRect/>
          <a:stretch/>
        </p:blipFill>
        <p:spPr>
          <a:xfrm>
            <a:off x="8570852" y="2767688"/>
            <a:ext cx="1271228" cy="325198"/>
          </a:xfrm>
          <a:prstGeom prst="rect">
            <a:avLst/>
          </a:prstGeom>
          <a:noFill/>
          <a:ln>
            <a:noFill/>
          </a:ln>
        </p:spPr>
      </p:pic>
      <p:grpSp>
        <p:nvGrpSpPr>
          <p:cNvPr id="302" name="Google Shape;302;p14"/>
          <p:cNvGrpSpPr/>
          <p:nvPr/>
        </p:nvGrpSpPr>
        <p:grpSpPr>
          <a:xfrm>
            <a:off x="7616554" y="3807866"/>
            <a:ext cx="609548" cy="609548"/>
            <a:chOff x="4412672" y="3159358"/>
            <a:chExt cx="838703" cy="838703"/>
          </a:xfrm>
        </p:grpSpPr>
        <p:pic>
          <p:nvPicPr>
            <p:cNvPr id="303" name="Google Shape;303;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304" name="Google Shape;304;p14"/>
            <p:cNvSpPr txBox="1"/>
            <p:nvPr/>
          </p:nvSpPr>
          <p:spPr>
            <a:xfrm>
              <a:off x="4592920" y="3264725"/>
              <a:ext cx="490094" cy="6352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Meiryo UI" panose="020B0604030504040204" pitchFamily="50" charset="-128"/>
                  <a:ea typeface="Meiryo UI" panose="020B0604030504040204" pitchFamily="50" charset="-128"/>
                  <a:sym typeface="Arial"/>
                </a:rPr>
                <a:t>2</a:t>
              </a:r>
              <a:endParaRPr sz="20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305" name="Google Shape;305;p14"/>
          <p:cNvGrpSpPr/>
          <p:nvPr/>
        </p:nvGrpSpPr>
        <p:grpSpPr>
          <a:xfrm>
            <a:off x="7616554" y="4490674"/>
            <a:ext cx="609548" cy="609548"/>
            <a:chOff x="4412672" y="3159358"/>
            <a:chExt cx="838703" cy="838703"/>
          </a:xfrm>
        </p:grpSpPr>
        <p:pic>
          <p:nvPicPr>
            <p:cNvPr id="306" name="Google Shape;306;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307" name="Google Shape;307;p14"/>
            <p:cNvSpPr txBox="1"/>
            <p:nvPr/>
          </p:nvSpPr>
          <p:spPr>
            <a:xfrm>
              <a:off x="4592920" y="3264725"/>
              <a:ext cx="490094" cy="6352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Meiryo UI" panose="020B0604030504040204" pitchFamily="50" charset="-128"/>
                  <a:ea typeface="Meiryo UI" panose="020B0604030504040204" pitchFamily="50" charset="-128"/>
                  <a:sym typeface="Arial"/>
                </a:rPr>
                <a:t>4</a:t>
              </a:r>
              <a:endParaRPr sz="24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308" name="Google Shape;308;p14"/>
          <p:cNvGrpSpPr/>
          <p:nvPr/>
        </p:nvGrpSpPr>
        <p:grpSpPr>
          <a:xfrm>
            <a:off x="7616554" y="5169160"/>
            <a:ext cx="609548" cy="609548"/>
            <a:chOff x="4412672" y="3159358"/>
            <a:chExt cx="838703" cy="838703"/>
          </a:xfrm>
        </p:grpSpPr>
        <p:pic>
          <p:nvPicPr>
            <p:cNvPr id="309" name="Google Shape;309;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310" name="Google Shape;310;p14"/>
            <p:cNvSpPr txBox="1"/>
            <p:nvPr/>
          </p:nvSpPr>
          <p:spPr>
            <a:xfrm>
              <a:off x="4592920" y="3264725"/>
              <a:ext cx="490094" cy="6352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Meiryo UI" panose="020B0604030504040204" pitchFamily="50" charset="-128"/>
                  <a:ea typeface="Meiryo UI" panose="020B0604030504040204" pitchFamily="50" charset="-128"/>
                  <a:sym typeface="Arial"/>
                </a:rPr>
                <a:t>6</a:t>
              </a:r>
              <a:endParaRPr sz="24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311" name="Google Shape;311;p14"/>
          <p:cNvGrpSpPr/>
          <p:nvPr/>
        </p:nvGrpSpPr>
        <p:grpSpPr>
          <a:xfrm>
            <a:off x="8333114" y="3922016"/>
            <a:ext cx="1890453" cy="394497"/>
            <a:chOff x="8387741" y="3976840"/>
            <a:chExt cx="2252007" cy="469946"/>
          </a:xfrm>
        </p:grpSpPr>
        <p:sp>
          <p:nvSpPr>
            <p:cNvPr id="312" name="Google Shape;312;p14"/>
            <p:cNvSpPr/>
            <p:nvPr/>
          </p:nvSpPr>
          <p:spPr>
            <a:xfrm>
              <a:off x="8387742" y="3976840"/>
              <a:ext cx="1245366" cy="93075"/>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13" name="Google Shape;313;p14"/>
            <p:cNvSpPr/>
            <p:nvPr/>
          </p:nvSpPr>
          <p:spPr>
            <a:xfrm>
              <a:off x="8387741" y="4169834"/>
              <a:ext cx="2252007" cy="93075"/>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14" name="Google Shape;314;p14"/>
            <p:cNvSpPr/>
            <p:nvPr/>
          </p:nvSpPr>
          <p:spPr>
            <a:xfrm>
              <a:off x="8387741" y="4355530"/>
              <a:ext cx="1723821" cy="91256"/>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15" name="Google Shape;315;p14"/>
          <p:cNvGrpSpPr/>
          <p:nvPr/>
        </p:nvGrpSpPr>
        <p:grpSpPr>
          <a:xfrm>
            <a:off x="7616554" y="5862511"/>
            <a:ext cx="609548" cy="609548"/>
            <a:chOff x="4412672" y="3159358"/>
            <a:chExt cx="838703" cy="838703"/>
          </a:xfrm>
        </p:grpSpPr>
        <p:pic>
          <p:nvPicPr>
            <p:cNvPr id="316" name="Google Shape;316;p14"/>
            <p:cNvPicPr preferRelativeResize="0"/>
            <p:nvPr/>
          </p:nvPicPr>
          <p:blipFill rotWithShape="1">
            <a:blip r:embed="rId5">
              <a:alphaModFix/>
            </a:blip>
            <a:srcRect/>
            <a:stretch/>
          </p:blipFill>
          <p:spPr>
            <a:xfrm>
              <a:off x="4412672" y="3159358"/>
              <a:ext cx="838703" cy="838703"/>
            </a:xfrm>
            <a:prstGeom prst="rect">
              <a:avLst/>
            </a:prstGeom>
            <a:noFill/>
            <a:ln>
              <a:noFill/>
            </a:ln>
          </p:spPr>
        </p:pic>
        <p:sp>
          <p:nvSpPr>
            <p:cNvPr id="317" name="Google Shape;317;p14"/>
            <p:cNvSpPr txBox="1"/>
            <p:nvPr/>
          </p:nvSpPr>
          <p:spPr>
            <a:xfrm>
              <a:off x="4592920" y="3264725"/>
              <a:ext cx="490094" cy="6352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Meiryo UI" panose="020B0604030504040204" pitchFamily="50" charset="-128"/>
                  <a:ea typeface="Meiryo UI" panose="020B0604030504040204" pitchFamily="50" charset="-128"/>
                  <a:sym typeface="Arial"/>
                </a:rPr>
                <a:t>1</a:t>
              </a:r>
              <a:endParaRPr sz="24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318" name="Google Shape;318;p14"/>
          <p:cNvGrpSpPr/>
          <p:nvPr/>
        </p:nvGrpSpPr>
        <p:grpSpPr>
          <a:xfrm>
            <a:off x="8333114" y="4598199"/>
            <a:ext cx="1890453" cy="394497"/>
            <a:chOff x="8387741" y="3976840"/>
            <a:chExt cx="2252007" cy="469946"/>
          </a:xfrm>
        </p:grpSpPr>
        <p:sp>
          <p:nvSpPr>
            <p:cNvPr id="319" name="Google Shape;319;p14"/>
            <p:cNvSpPr/>
            <p:nvPr/>
          </p:nvSpPr>
          <p:spPr>
            <a:xfrm>
              <a:off x="8387742" y="3976840"/>
              <a:ext cx="1245366" cy="93075"/>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0" name="Google Shape;320;p14"/>
            <p:cNvSpPr/>
            <p:nvPr/>
          </p:nvSpPr>
          <p:spPr>
            <a:xfrm>
              <a:off x="8387741" y="4169834"/>
              <a:ext cx="2252007" cy="93075"/>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1" name="Google Shape;321;p14"/>
            <p:cNvSpPr/>
            <p:nvPr/>
          </p:nvSpPr>
          <p:spPr>
            <a:xfrm>
              <a:off x="8387741" y="4355530"/>
              <a:ext cx="1723821" cy="91256"/>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22" name="Google Shape;322;p14"/>
          <p:cNvGrpSpPr/>
          <p:nvPr/>
        </p:nvGrpSpPr>
        <p:grpSpPr>
          <a:xfrm>
            <a:off x="8333114" y="5276640"/>
            <a:ext cx="1890453" cy="394497"/>
            <a:chOff x="8387741" y="3976840"/>
            <a:chExt cx="2252007" cy="469946"/>
          </a:xfrm>
        </p:grpSpPr>
        <p:sp>
          <p:nvSpPr>
            <p:cNvPr id="323" name="Google Shape;323;p14"/>
            <p:cNvSpPr/>
            <p:nvPr/>
          </p:nvSpPr>
          <p:spPr>
            <a:xfrm>
              <a:off x="8387742" y="3976840"/>
              <a:ext cx="1245366" cy="93075"/>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4" name="Google Shape;324;p14"/>
            <p:cNvSpPr/>
            <p:nvPr/>
          </p:nvSpPr>
          <p:spPr>
            <a:xfrm>
              <a:off x="8387741" y="4169834"/>
              <a:ext cx="2252007" cy="93075"/>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5" name="Google Shape;325;p14"/>
            <p:cNvSpPr/>
            <p:nvPr/>
          </p:nvSpPr>
          <p:spPr>
            <a:xfrm>
              <a:off x="8387741" y="4355530"/>
              <a:ext cx="1723821" cy="91256"/>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26" name="Google Shape;326;p14"/>
          <p:cNvGrpSpPr/>
          <p:nvPr/>
        </p:nvGrpSpPr>
        <p:grpSpPr>
          <a:xfrm>
            <a:off x="8333114" y="5971030"/>
            <a:ext cx="1890453" cy="394497"/>
            <a:chOff x="8387741" y="3976840"/>
            <a:chExt cx="2252007" cy="469946"/>
          </a:xfrm>
        </p:grpSpPr>
        <p:sp>
          <p:nvSpPr>
            <p:cNvPr id="327" name="Google Shape;327;p14"/>
            <p:cNvSpPr/>
            <p:nvPr/>
          </p:nvSpPr>
          <p:spPr>
            <a:xfrm>
              <a:off x="8387742" y="3976840"/>
              <a:ext cx="1245366" cy="93075"/>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8" name="Google Shape;328;p14"/>
            <p:cNvSpPr/>
            <p:nvPr/>
          </p:nvSpPr>
          <p:spPr>
            <a:xfrm>
              <a:off x="8387741" y="4169834"/>
              <a:ext cx="2252007" cy="93075"/>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9" name="Google Shape;329;p14"/>
            <p:cNvSpPr/>
            <p:nvPr/>
          </p:nvSpPr>
          <p:spPr>
            <a:xfrm>
              <a:off x="8387741" y="4355530"/>
              <a:ext cx="1723821" cy="91256"/>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spTree>
    <p:extLst>
      <p:ext uri="{BB962C8B-B14F-4D97-AF65-F5344CB8AC3E}">
        <p14:creationId xmlns:p14="http://schemas.microsoft.com/office/powerpoint/2010/main" val="2763364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5"/>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検索操作</a:t>
            </a:r>
            <a:endParaRPr dirty="0">
              <a:sym typeface="Arial"/>
            </a:endParaRPr>
          </a:p>
        </p:txBody>
      </p:sp>
      <p:sp>
        <p:nvSpPr>
          <p:cNvPr id="336" name="Google Shape;336;p15"/>
          <p:cNvSpPr txBox="1">
            <a:spLocks noGrp="1"/>
          </p:cNvSpPr>
          <p:nvPr>
            <p:ph type="body" idx="1"/>
          </p:nvPr>
        </p:nvSpPr>
        <p:spPr>
          <a:xfrm>
            <a:off x="838200" y="2472423"/>
            <a:ext cx="10515600" cy="7078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50"/>
              </a:buClr>
              <a:buSzPts val="1600"/>
              <a:buNone/>
            </a:pPr>
            <a:r>
              <a:rPr lang="en-US" dirty="0" err="1"/>
              <a:t>TF-IDFは、頻度ベースの</a:t>
            </a:r>
            <a:r>
              <a:rPr lang="en-US" dirty="0" err="1">
                <a:solidFill>
                  <a:srgbClr val="0070C0"/>
                </a:solidFill>
              </a:rPr>
              <a:t>重み</a:t>
            </a:r>
            <a:r>
              <a:rPr lang="en-US" dirty="0" err="1"/>
              <a:t>がトークンに割り当てられ、その</a:t>
            </a:r>
            <a:r>
              <a:rPr lang="en-US" dirty="0" err="1">
                <a:solidFill>
                  <a:srgbClr val="0070C0"/>
                </a:solidFill>
              </a:rPr>
              <a:t>重要性</a:t>
            </a:r>
            <a:r>
              <a:rPr lang="en-US" dirty="0" err="1"/>
              <a:t>を反映する統計的手法です</a:t>
            </a:r>
            <a:r>
              <a:rPr lang="en-US" dirty="0"/>
              <a:t>。</a:t>
            </a:r>
            <a:endParaRPr dirty="0">
              <a:sym typeface="Arial"/>
            </a:endParaRPr>
          </a:p>
        </p:txBody>
      </p:sp>
      <p:sp>
        <p:nvSpPr>
          <p:cNvPr id="337" name="Google Shape;337;p15"/>
          <p:cNvSpPr/>
          <p:nvPr/>
        </p:nvSpPr>
        <p:spPr>
          <a:xfrm>
            <a:off x="313283" y="1436046"/>
            <a:ext cx="7892717" cy="859405"/>
          </a:xfrm>
          <a:prstGeom prst="roundRect">
            <a:avLst>
              <a:gd name="adj" fmla="val 50000"/>
            </a:avLst>
          </a:prstGeom>
          <a:gradFill>
            <a:gsLst>
              <a:gs pos="0">
                <a:schemeClr val="lt1"/>
              </a:gs>
              <a:gs pos="100000">
                <a:srgbClr val="7F7F7F"/>
              </a:gs>
            </a:gsLst>
            <a:lin ang="5400000"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338" name="Google Shape;338;p15"/>
          <p:cNvSpPr/>
          <p:nvPr/>
        </p:nvSpPr>
        <p:spPr>
          <a:xfrm>
            <a:off x="2960449" y="1662929"/>
            <a:ext cx="524493" cy="38956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39" name="Google Shape;339;p15"/>
          <p:cNvSpPr/>
          <p:nvPr/>
        </p:nvSpPr>
        <p:spPr>
          <a:xfrm>
            <a:off x="3498590"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ブール検索</a:t>
            </a:r>
            <a:endParaRPr dirty="0">
              <a:latin typeface="Meiryo UI" panose="020B0604030504040204" pitchFamily="50" charset="-128"/>
              <a:ea typeface="Meiryo UI" panose="020B0604030504040204" pitchFamily="50" charset="-128"/>
            </a:endParaRPr>
          </a:p>
        </p:txBody>
      </p:sp>
      <p:sp>
        <p:nvSpPr>
          <p:cNvPr id="340" name="Google Shape;340;p15"/>
          <p:cNvSpPr/>
          <p:nvPr/>
        </p:nvSpPr>
        <p:spPr>
          <a:xfrm>
            <a:off x="4742321" y="1526805"/>
            <a:ext cx="1151320" cy="658484"/>
          </a:xfrm>
          <a:prstGeom prst="rect">
            <a:avLst/>
          </a:prstGeom>
          <a:gradFill>
            <a:gsLst>
              <a:gs pos="0">
                <a:srgbClr val="C00000"/>
              </a:gs>
              <a:gs pos="100000">
                <a:schemeClr val="accent2"/>
              </a:gs>
            </a:gsLst>
            <a:lin ang="540000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関連性</a:t>
            </a:r>
            <a:endParaRPr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a:t>
            </a:r>
            <a:r>
              <a:rPr lang="en-US" b="1" dirty="0" smtClean="0">
                <a:solidFill>
                  <a:schemeClr val="lt1"/>
                </a:solidFill>
                <a:latin typeface="Meiryo UI" panose="020B0604030504040204" pitchFamily="50" charset="-128"/>
                <a:ea typeface="Meiryo UI" panose="020B0604030504040204" pitchFamily="50" charset="-128"/>
              </a:rPr>
              <a:t>TF-IDF</a:t>
            </a:r>
            <a:r>
              <a:rPr lang="en-US" b="1" dirty="0">
                <a:solidFill>
                  <a:schemeClr val="lt1"/>
                </a:solidFill>
                <a:latin typeface="Meiryo UI" panose="020B0604030504040204" pitchFamily="50" charset="-128"/>
                <a:ea typeface="Meiryo UI" panose="020B0604030504040204" pitchFamily="50" charset="-128"/>
              </a:rPr>
              <a:t>)</a:t>
            </a:r>
            <a:endParaRPr b="1" dirty="0">
              <a:solidFill>
                <a:schemeClr val="lt1"/>
              </a:solidFill>
              <a:latin typeface="Meiryo UI" panose="020B0604030504040204" pitchFamily="50" charset="-128"/>
              <a:ea typeface="Meiryo UI" panose="020B0604030504040204" pitchFamily="50" charset="-128"/>
            </a:endParaRPr>
          </a:p>
        </p:txBody>
      </p:sp>
      <p:sp>
        <p:nvSpPr>
          <p:cNvPr id="341" name="Google Shape;341;p15"/>
          <p:cNvSpPr/>
          <p:nvPr/>
        </p:nvSpPr>
        <p:spPr>
          <a:xfrm>
            <a:off x="701019"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パーサ</a:t>
            </a:r>
            <a:r>
              <a:rPr lang="en-US" b="1" dirty="0">
                <a:solidFill>
                  <a:srgbClr val="7F7F7F"/>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342" name="Google Shape;342;p15"/>
          <p:cNvSpPr/>
          <p:nvPr/>
        </p:nvSpPr>
        <p:spPr>
          <a:xfrm>
            <a:off x="1937950"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343" name="Google Shape;343;p15"/>
          <p:cNvSpPr txBox="1"/>
          <p:nvPr/>
        </p:nvSpPr>
        <p:spPr>
          <a:xfrm>
            <a:off x="5927208" y="1598167"/>
            <a:ext cx="1222094" cy="52728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500"/>
              <a:buFont typeface="Arial"/>
              <a:buNone/>
            </a:pPr>
            <a:r>
              <a:rPr lang="en-US" sz="2000" b="1" dirty="0" err="1" smtClean="0">
                <a:solidFill>
                  <a:schemeClr val="dk1"/>
                </a:solidFill>
                <a:latin typeface="Meiryo UI" panose="020B0604030504040204" pitchFamily="50" charset="-128"/>
                <a:ea typeface="Meiryo UI" panose="020B0604030504040204" pitchFamily="50" charset="-128"/>
              </a:rPr>
              <a:t>検索</a:t>
            </a:r>
            <a:r>
              <a:rPr lang="en-US" sz="2000" b="1" dirty="0" smtClean="0">
                <a:solidFill>
                  <a:schemeClr val="dk1"/>
                </a:solidFill>
                <a:latin typeface="Meiryo UI" panose="020B0604030504040204" pitchFamily="50" charset="-128"/>
                <a:ea typeface="Meiryo UI" panose="020B0604030504040204" pitchFamily="50" charset="-128"/>
              </a:rPr>
              <a:t/>
            </a:r>
            <a:br>
              <a:rPr lang="en-US" sz="2000" b="1" dirty="0" smtClean="0">
                <a:solidFill>
                  <a:schemeClr val="dk1"/>
                </a:solidFill>
                <a:latin typeface="Meiryo UI" panose="020B0604030504040204" pitchFamily="50" charset="-128"/>
                <a:ea typeface="Meiryo UI" panose="020B0604030504040204" pitchFamily="50" charset="-128"/>
              </a:rPr>
            </a:br>
            <a:r>
              <a:rPr lang="en-US" sz="2000" b="1" dirty="0" err="1" smtClean="0">
                <a:solidFill>
                  <a:schemeClr val="dk1"/>
                </a:solidFill>
                <a:latin typeface="Meiryo UI" panose="020B0604030504040204" pitchFamily="50" charset="-128"/>
                <a:ea typeface="Meiryo UI" panose="020B0604030504040204" pitchFamily="50" charset="-128"/>
              </a:rPr>
              <a:t>モジュール</a:t>
            </a:r>
            <a:endParaRPr dirty="0">
              <a:latin typeface="Meiryo UI" panose="020B0604030504040204" pitchFamily="50" charset="-128"/>
              <a:ea typeface="Meiryo UI" panose="020B0604030504040204" pitchFamily="50" charset="-128"/>
            </a:endParaRPr>
          </a:p>
        </p:txBody>
      </p:sp>
      <p:pic>
        <p:nvPicPr>
          <p:cNvPr id="344" name="Google Shape;344;p15"/>
          <p:cNvPicPr preferRelativeResize="0"/>
          <p:nvPr/>
        </p:nvPicPr>
        <p:blipFill rotWithShape="1">
          <a:blip r:embed="rId3">
            <a:alphaModFix/>
          </a:blip>
          <a:srcRect/>
          <a:stretch/>
        </p:blipFill>
        <p:spPr>
          <a:xfrm>
            <a:off x="7216056" y="1541095"/>
            <a:ext cx="652071" cy="652071"/>
          </a:xfrm>
          <a:prstGeom prst="rect">
            <a:avLst/>
          </a:prstGeom>
          <a:noFill/>
          <a:ln>
            <a:noFill/>
          </a:ln>
        </p:spPr>
      </p:pic>
      <p:sp>
        <p:nvSpPr>
          <p:cNvPr id="345" name="Google Shape;345;p15"/>
          <p:cNvSpPr/>
          <p:nvPr/>
        </p:nvSpPr>
        <p:spPr>
          <a:xfrm>
            <a:off x="0" y="3077470"/>
            <a:ext cx="10545417" cy="682889"/>
          </a:xfrm>
          <a:prstGeom prst="homePlate">
            <a:avLst>
              <a:gd name="adj" fmla="val 50000"/>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Meiryo UI" panose="020B0604030504040204" pitchFamily="50" charset="-128"/>
                <a:ea typeface="Meiryo UI" panose="020B0604030504040204" pitchFamily="50" charset="-128"/>
              </a:rPr>
              <a:t>Q. </a:t>
            </a:r>
            <a:r>
              <a:rPr lang="en-US" sz="2400" dirty="0" err="1">
                <a:solidFill>
                  <a:schemeClr val="lt1"/>
                </a:solidFill>
                <a:latin typeface="Meiryo UI" panose="020B0604030504040204" pitchFamily="50" charset="-128"/>
                <a:ea typeface="Meiryo UI" panose="020B0604030504040204" pitchFamily="50" charset="-128"/>
              </a:rPr>
              <a:t>TF-IDFを利用して、検索結果を関連性で並べ替えるにはどうすればよいですか</a:t>
            </a:r>
            <a:r>
              <a:rPr lang="en-US" sz="2400" dirty="0">
                <a:solidFill>
                  <a:schemeClr val="lt1"/>
                </a:solidFill>
                <a:latin typeface="Meiryo UI" panose="020B0604030504040204" pitchFamily="50" charset="-128"/>
                <a:ea typeface="Meiryo UI" panose="020B0604030504040204" pitchFamily="50" charset="-128"/>
              </a:rPr>
              <a:t>？</a:t>
            </a: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346" name="Google Shape;346;p15"/>
          <p:cNvSpPr/>
          <p:nvPr/>
        </p:nvSpPr>
        <p:spPr>
          <a:xfrm>
            <a:off x="976271" y="3930065"/>
            <a:ext cx="3011051" cy="436402"/>
          </a:xfrm>
          <a:prstGeom prst="roundRect">
            <a:avLst>
              <a:gd name="adj" fmla="val 16667"/>
            </a:avLst>
          </a:prstGeom>
          <a:solidFill>
            <a:schemeClr val="lt1"/>
          </a:solidFill>
          <a:ln w="38100" cap="flat" cmpd="sng">
            <a:solidFill>
              <a:srgbClr val="3A67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smtClean="0">
                <a:solidFill>
                  <a:schemeClr val="dk1"/>
                </a:solidFill>
                <a:latin typeface="Meiryo UI" panose="020B0604030504040204" pitchFamily="50" charset="-128"/>
                <a:ea typeface="Meiryo UI" panose="020B0604030504040204" pitchFamily="50" charset="-128"/>
              </a:rPr>
              <a:t>QNAP</a:t>
            </a:r>
            <a:r>
              <a:rPr lang="en-US" sz="1800" b="1" dirty="0">
                <a:solidFill>
                  <a:schemeClr val="dk1"/>
                </a:solidFill>
                <a:latin typeface="Meiryo UI" panose="020B0604030504040204" pitchFamily="50" charset="-128"/>
                <a:ea typeface="Meiryo UI" panose="020B0604030504040204" pitchFamily="50" charset="-128"/>
              </a:rPr>
              <a:t> </a:t>
            </a:r>
            <a:r>
              <a:rPr lang="en-US" sz="1800" b="1" dirty="0" smtClean="0">
                <a:solidFill>
                  <a:schemeClr val="dk1"/>
                </a:solidFill>
                <a:latin typeface="Meiryo UI" panose="020B0604030504040204" pitchFamily="50" charset="-128"/>
                <a:ea typeface="Meiryo UI" panose="020B0604030504040204" pitchFamily="50" charset="-128"/>
              </a:rPr>
              <a:t>OR CES</a:t>
            </a:r>
            <a:endParaRPr sz="1800" b="1" dirty="0">
              <a:solidFill>
                <a:schemeClr val="dk1"/>
              </a:solidFill>
              <a:latin typeface="Meiryo UI" panose="020B0604030504040204" pitchFamily="50" charset="-128"/>
              <a:ea typeface="Meiryo UI" panose="020B0604030504040204" pitchFamily="50" charset="-128"/>
              <a:sym typeface="Arial"/>
            </a:endParaRPr>
          </a:p>
        </p:txBody>
      </p:sp>
      <p:pic>
        <p:nvPicPr>
          <p:cNvPr id="347" name="Google Shape;347;p15"/>
          <p:cNvPicPr preferRelativeResize="0"/>
          <p:nvPr/>
        </p:nvPicPr>
        <p:blipFill rotWithShape="1">
          <a:blip r:embed="rId4">
            <a:alphaModFix/>
          </a:blip>
          <a:srcRect/>
          <a:stretch/>
        </p:blipFill>
        <p:spPr>
          <a:xfrm>
            <a:off x="4150958" y="3888440"/>
            <a:ext cx="527194" cy="527194"/>
          </a:xfrm>
          <a:prstGeom prst="rect">
            <a:avLst/>
          </a:prstGeom>
          <a:noFill/>
          <a:ln>
            <a:noFill/>
          </a:ln>
        </p:spPr>
      </p:pic>
      <p:sp>
        <p:nvSpPr>
          <p:cNvPr id="348" name="Google Shape;348;p15"/>
          <p:cNvSpPr/>
          <p:nvPr/>
        </p:nvSpPr>
        <p:spPr>
          <a:xfrm>
            <a:off x="4834790" y="3930614"/>
            <a:ext cx="1906160" cy="2424865"/>
          </a:xfrm>
          <a:prstGeom prst="roundRect">
            <a:avLst>
              <a:gd name="adj" fmla="val 0"/>
            </a:avLst>
          </a:prstGeom>
          <a:solidFill>
            <a:schemeClr val="lt1"/>
          </a:solidFill>
          <a:ln w="254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..………....……CES………</a:t>
            </a:r>
            <a:endParaRPr sz="18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18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CES……………QNAPCES……</a:t>
            </a:r>
            <a:endParaRPr sz="18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a:t>
            </a:r>
            <a:endParaRPr sz="1800" b="1" dirty="0">
              <a:solidFill>
                <a:schemeClr val="dk1"/>
              </a:solidFill>
              <a:latin typeface="Meiryo UI" panose="020B0604030504040204" pitchFamily="50" charset="-128"/>
              <a:ea typeface="Meiryo UI" panose="020B0604030504040204" pitchFamily="50" charset="-128"/>
            </a:endParaRPr>
          </a:p>
        </p:txBody>
      </p:sp>
      <p:sp>
        <p:nvSpPr>
          <p:cNvPr id="349" name="Google Shape;349;p15"/>
          <p:cNvSpPr/>
          <p:nvPr/>
        </p:nvSpPr>
        <p:spPr>
          <a:xfrm>
            <a:off x="7212834" y="3930614"/>
            <a:ext cx="1906160" cy="2424865"/>
          </a:xfrm>
          <a:prstGeom prst="roundRect">
            <a:avLst>
              <a:gd name="adj" fmla="val 0"/>
            </a:avLst>
          </a:prstGeom>
          <a:solidFill>
            <a:schemeClr val="lt1"/>
          </a:solidFill>
          <a:ln w="254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sym typeface="Arial"/>
              </a:rPr>
              <a:t>QNAP…………………QNAP………QNAP……………………….QNAP…QNAP………QNAP…………..</a:t>
            </a:r>
            <a:endParaRPr dirty="0">
              <a:latin typeface="Meiryo UI" panose="020B0604030504040204" pitchFamily="50" charset="-128"/>
              <a:ea typeface="Meiryo UI" panose="020B0604030504040204" pitchFamily="50" charset="-128"/>
            </a:endParaRPr>
          </a:p>
        </p:txBody>
      </p:sp>
      <p:sp>
        <p:nvSpPr>
          <p:cNvPr id="350" name="Google Shape;350;p15"/>
          <p:cNvSpPr/>
          <p:nvPr/>
        </p:nvSpPr>
        <p:spPr>
          <a:xfrm>
            <a:off x="9668424" y="3930614"/>
            <a:ext cx="1906160" cy="2424865"/>
          </a:xfrm>
          <a:prstGeom prst="roundRect">
            <a:avLst>
              <a:gd name="adj" fmla="val 0"/>
            </a:avLst>
          </a:prstGeom>
          <a:solidFill>
            <a:schemeClr val="lt1"/>
          </a:solidFill>
          <a:ln w="254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sym typeface="Arial"/>
              </a:rPr>
              <a:t>……………….. QNAP………………QNAP…………</a:t>
            </a:r>
            <a:endParaRPr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1800" b="1" dirty="0">
              <a:solidFill>
                <a:schemeClr val="dk1"/>
              </a:solidFill>
              <a:latin typeface="Meiryo UI" panose="020B0604030504040204" pitchFamily="50" charset="-128"/>
              <a:ea typeface="Meiryo UI" panose="020B0604030504040204" pitchFamily="50" charset="-128"/>
              <a:sym typeface="Arial"/>
            </a:endParaRPr>
          </a:p>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sym typeface="Arial"/>
              </a:rPr>
              <a:t>CES……………………CES………</a:t>
            </a:r>
            <a:endParaRPr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sym typeface="Arial"/>
              </a:rPr>
              <a:t>  </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351" name="Google Shape;351;p15"/>
          <p:cNvSpPr/>
          <p:nvPr/>
        </p:nvSpPr>
        <p:spPr>
          <a:xfrm>
            <a:off x="4466227" y="5684510"/>
            <a:ext cx="703653" cy="703653"/>
          </a:xfrm>
          <a:prstGeom prst="ellipse">
            <a:avLst/>
          </a:prstGeom>
          <a:gradFill>
            <a:gsLst>
              <a:gs pos="0">
                <a:schemeClr val="lt1"/>
              </a:gs>
              <a:gs pos="100000">
                <a:srgbClr val="BFBFBF"/>
              </a:gs>
            </a:gsLst>
            <a:lin ang="5400000" scaled="0"/>
          </a:grad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70C0"/>
                </a:solidFill>
                <a:latin typeface="Meiryo UI" panose="020B0604030504040204" pitchFamily="50" charset="-128"/>
                <a:ea typeface="Meiryo UI" panose="020B0604030504040204" pitchFamily="50" charset="-128"/>
                <a:sym typeface="Arial"/>
              </a:rPr>
              <a:t>A</a:t>
            </a:r>
            <a:endParaRPr sz="2800" b="1" dirty="0">
              <a:solidFill>
                <a:srgbClr val="0070C0"/>
              </a:solidFill>
              <a:latin typeface="Meiryo UI" panose="020B0604030504040204" pitchFamily="50" charset="-128"/>
              <a:ea typeface="Meiryo UI" panose="020B0604030504040204" pitchFamily="50" charset="-128"/>
              <a:sym typeface="Arial"/>
            </a:endParaRPr>
          </a:p>
        </p:txBody>
      </p:sp>
      <p:sp>
        <p:nvSpPr>
          <p:cNvPr id="352" name="Google Shape;352;p15"/>
          <p:cNvSpPr/>
          <p:nvPr/>
        </p:nvSpPr>
        <p:spPr>
          <a:xfrm>
            <a:off x="9329743" y="5684510"/>
            <a:ext cx="703653" cy="703653"/>
          </a:xfrm>
          <a:prstGeom prst="ellipse">
            <a:avLst/>
          </a:prstGeom>
          <a:gradFill>
            <a:gsLst>
              <a:gs pos="0">
                <a:schemeClr val="lt1"/>
              </a:gs>
              <a:gs pos="100000">
                <a:srgbClr val="BFBFBF"/>
              </a:gs>
            </a:gsLst>
            <a:lin ang="5400000" scaled="0"/>
          </a:grad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70C0"/>
                </a:solidFill>
                <a:latin typeface="Meiryo UI" panose="020B0604030504040204" pitchFamily="50" charset="-128"/>
                <a:ea typeface="Meiryo UI" panose="020B0604030504040204" pitchFamily="50" charset="-128"/>
                <a:sym typeface="Arial"/>
              </a:rPr>
              <a:t>C</a:t>
            </a:r>
            <a:endParaRPr sz="2800" b="1" dirty="0">
              <a:solidFill>
                <a:srgbClr val="0070C0"/>
              </a:solidFill>
              <a:latin typeface="Meiryo UI" panose="020B0604030504040204" pitchFamily="50" charset="-128"/>
              <a:ea typeface="Meiryo UI" panose="020B0604030504040204" pitchFamily="50" charset="-128"/>
              <a:sym typeface="Arial"/>
            </a:endParaRPr>
          </a:p>
        </p:txBody>
      </p:sp>
      <p:sp>
        <p:nvSpPr>
          <p:cNvPr id="353" name="Google Shape;353;p15"/>
          <p:cNvSpPr/>
          <p:nvPr/>
        </p:nvSpPr>
        <p:spPr>
          <a:xfrm>
            <a:off x="6861007" y="5684510"/>
            <a:ext cx="703653" cy="703653"/>
          </a:xfrm>
          <a:prstGeom prst="ellipse">
            <a:avLst/>
          </a:prstGeom>
          <a:gradFill>
            <a:gsLst>
              <a:gs pos="0">
                <a:schemeClr val="lt1"/>
              </a:gs>
              <a:gs pos="100000">
                <a:srgbClr val="BFBFBF"/>
              </a:gs>
            </a:gsLst>
            <a:lin ang="5400000" scaled="0"/>
          </a:grad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70C0"/>
                </a:solidFill>
                <a:latin typeface="Meiryo UI" panose="020B0604030504040204" pitchFamily="50" charset="-128"/>
                <a:ea typeface="Meiryo UI" panose="020B0604030504040204" pitchFamily="50" charset="-128"/>
                <a:sym typeface="Arial"/>
              </a:rPr>
              <a:t>B</a:t>
            </a:r>
            <a:endParaRPr sz="2800" b="1" dirty="0">
              <a:solidFill>
                <a:srgbClr val="0070C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440853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検索操作</a:t>
            </a:r>
            <a:endParaRPr dirty="0">
              <a:sym typeface="Arial"/>
            </a:endParaRPr>
          </a:p>
        </p:txBody>
      </p:sp>
      <p:sp>
        <p:nvSpPr>
          <p:cNvPr id="76" name="Google Shape;76;p11"/>
          <p:cNvSpPr txBox="1">
            <a:spLocks noGrp="1"/>
          </p:cNvSpPr>
          <p:nvPr>
            <p:ph type="body" idx="1"/>
          </p:nvPr>
        </p:nvSpPr>
        <p:spPr>
          <a:xfrm>
            <a:off x="838200" y="2480506"/>
            <a:ext cx="10515600" cy="7646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50"/>
              </a:buClr>
              <a:buSzPts val="1600"/>
              <a:buNone/>
            </a:pPr>
            <a:r>
              <a:rPr lang="en-US" dirty="0" err="1"/>
              <a:t>TF-IDFは、頻度ベースの</a:t>
            </a:r>
            <a:r>
              <a:rPr lang="en-US" dirty="0" err="1">
                <a:solidFill>
                  <a:srgbClr val="0070C0"/>
                </a:solidFill>
              </a:rPr>
              <a:t>重み</a:t>
            </a:r>
            <a:r>
              <a:rPr lang="en-US" dirty="0" err="1"/>
              <a:t>がトークンに割り当てられ、その</a:t>
            </a:r>
            <a:r>
              <a:rPr lang="en-US" dirty="0" err="1">
                <a:solidFill>
                  <a:srgbClr val="0070C0"/>
                </a:solidFill>
              </a:rPr>
              <a:t>重要性</a:t>
            </a:r>
            <a:r>
              <a:rPr lang="en-US" dirty="0" err="1"/>
              <a:t>を反映する統計的手法です</a:t>
            </a:r>
            <a:r>
              <a:rPr lang="en-US" dirty="0"/>
              <a:t>。</a:t>
            </a:r>
            <a:endParaRPr dirty="0">
              <a:sym typeface="Arial"/>
            </a:endParaRPr>
          </a:p>
        </p:txBody>
      </p:sp>
      <p:sp>
        <p:nvSpPr>
          <p:cNvPr id="77" name="Google Shape;77;p11"/>
          <p:cNvSpPr/>
          <p:nvPr/>
        </p:nvSpPr>
        <p:spPr>
          <a:xfrm>
            <a:off x="313283" y="1436046"/>
            <a:ext cx="7892717" cy="859405"/>
          </a:xfrm>
          <a:prstGeom prst="roundRect">
            <a:avLst>
              <a:gd name="adj" fmla="val 50000"/>
            </a:avLst>
          </a:prstGeom>
          <a:gradFill>
            <a:gsLst>
              <a:gs pos="0">
                <a:schemeClr val="lt1"/>
              </a:gs>
              <a:gs pos="100000">
                <a:srgbClr val="7F7F7F"/>
              </a:gs>
            </a:gsLst>
            <a:lin ang="5400000" scaled="0"/>
          </a:gradFill>
          <a:ln w="25400" cap="flat" cmpd="sng">
            <a:solidFill>
              <a:srgbClr val="7F7F7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78" name="Google Shape;78;p11"/>
          <p:cNvSpPr/>
          <p:nvPr/>
        </p:nvSpPr>
        <p:spPr>
          <a:xfrm>
            <a:off x="2960449" y="1662929"/>
            <a:ext cx="524493" cy="38956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9" name="Google Shape;79;p11"/>
          <p:cNvSpPr/>
          <p:nvPr/>
        </p:nvSpPr>
        <p:spPr>
          <a:xfrm>
            <a:off x="3498590"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ブール検索</a:t>
            </a:r>
            <a:endParaRPr dirty="0">
              <a:latin typeface="Meiryo UI" panose="020B0604030504040204" pitchFamily="50" charset="-128"/>
              <a:ea typeface="Meiryo UI" panose="020B0604030504040204" pitchFamily="50" charset="-128"/>
            </a:endParaRPr>
          </a:p>
        </p:txBody>
      </p:sp>
      <p:sp>
        <p:nvSpPr>
          <p:cNvPr id="80" name="Google Shape;80;p11"/>
          <p:cNvSpPr/>
          <p:nvPr/>
        </p:nvSpPr>
        <p:spPr>
          <a:xfrm>
            <a:off x="4742321" y="1526805"/>
            <a:ext cx="1151320" cy="658484"/>
          </a:xfrm>
          <a:prstGeom prst="rect">
            <a:avLst/>
          </a:prstGeom>
          <a:gradFill>
            <a:gsLst>
              <a:gs pos="0">
                <a:srgbClr val="C00000"/>
              </a:gs>
              <a:gs pos="100000">
                <a:schemeClr val="accent2"/>
              </a:gs>
            </a:gsLst>
            <a:lin ang="540000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関連性</a:t>
            </a:r>
            <a:endParaRPr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a:t>
            </a:r>
            <a:r>
              <a:rPr lang="en-US" b="1" dirty="0" smtClean="0">
                <a:solidFill>
                  <a:schemeClr val="lt1"/>
                </a:solidFill>
                <a:latin typeface="Meiryo UI" panose="020B0604030504040204" pitchFamily="50" charset="-128"/>
                <a:ea typeface="Meiryo UI" panose="020B0604030504040204" pitchFamily="50" charset="-128"/>
              </a:rPr>
              <a:t>TF-IDF</a:t>
            </a:r>
            <a:r>
              <a:rPr lang="en-US" b="1" dirty="0">
                <a:solidFill>
                  <a:schemeClr val="lt1"/>
                </a:solidFill>
                <a:latin typeface="Meiryo UI" panose="020B0604030504040204" pitchFamily="50" charset="-128"/>
                <a:ea typeface="Meiryo UI" panose="020B0604030504040204" pitchFamily="50" charset="-128"/>
              </a:rPr>
              <a:t>)</a:t>
            </a:r>
            <a:endParaRPr b="1" dirty="0">
              <a:solidFill>
                <a:schemeClr val="lt1"/>
              </a:solidFill>
              <a:latin typeface="Meiryo UI" panose="020B0604030504040204" pitchFamily="50" charset="-128"/>
              <a:ea typeface="Meiryo UI" panose="020B0604030504040204" pitchFamily="50" charset="-128"/>
            </a:endParaRPr>
          </a:p>
        </p:txBody>
      </p:sp>
      <p:sp>
        <p:nvSpPr>
          <p:cNvPr id="81" name="Google Shape;81;p11"/>
          <p:cNvSpPr/>
          <p:nvPr/>
        </p:nvSpPr>
        <p:spPr>
          <a:xfrm>
            <a:off x="701019"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パーサ</a:t>
            </a:r>
            <a:r>
              <a:rPr lang="en-US" b="1" dirty="0">
                <a:solidFill>
                  <a:srgbClr val="7F7F7F"/>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82" name="Google Shape;82;p11"/>
          <p:cNvSpPr/>
          <p:nvPr/>
        </p:nvSpPr>
        <p:spPr>
          <a:xfrm>
            <a:off x="1937950" y="1526805"/>
            <a:ext cx="1151320" cy="658484"/>
          </a:xfrm>
          <a:prstGeom prst="rect">
            <a:avLst/>
          </a:prstGeom>
          <a:solidFill>
            <a:srgbClr val="BFBFBF"/>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7F7F7F"/>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83" name="Google Shape;83;p11"/>
          <p:cNvSpPr txBox="1"/>
          <p:nvPr/>
        </p:nvSpPr>
        <p:spPr>
          <a:xfrm>
            <a:off x="5927208" y="1598167"/>
            <a:ext cx="1222094" cy="52728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500"/>
              <a:buFont typeface="Arial"/>
              <a:buNone/>
            </a:pPr>
            <a:r>
              <a:rPr lang="en-US" sz="2000" b="1" dirty="0" err="1" smtClean="0">
                <a:solidFill>
                  <a:schemeClr val="dk1"/>
                </a:solidFill>
                <a:latin typeface="Meiryo UI" panose="020B0604030504040204" pitchFamily="50" charset="-128"/>
                <a:ea typeface="Meiryo UI" panose="020B0604030504040204" pitchFamily="50" charset="-128"/>
              </a:rPr>
              <a:t>検索</a:t>
            </a:r>
            <a:r>
              <a:rPr lang="en-US" sz="2000" b="1" dirty="0" smtClean="0">
                <a:solidFill>
                  <a:schemeClr val="dk1"/>
                </a:solidFill>
                <a:latin typeface="Meiryo UI" panose="020B0604030504040204" pitchFamily="50" charset="-128"/>
                <a:ea typeface="Meiryo UI" panose="020B0604030504040204" pitchFamily="50" charset="-128"/>
              </a:rPr>
              <a:t/>
            </a:r>
            <a:br>
              <a:rPr lang="en-US" sz="2000" b="1" dirty="0" smtClean="0">
                <a:solidFill>
                  <a:schemeClr val="dk1"/>
                </a:solidFill>
                <a:latin typeface="Meiryo UI" panose="020B0604030504040204" pitchFamily="50" charset="-128"/>
                <a:ea typeface="Meiryo UI" panose="020B0604030504040204" pitchFamily="50" charset="-128"/>
              </a:rPr>
            </a:br>
            <a:r>
              <a:rPr lang="en-US" sz="2000" b="1" dirty="0" err="1" smtClean="0">
                <a:solidFill>
                  <a:schemeClr val="dk1"/>
                </a:solidFill>
                <a:latin typeface="Meiryo UI" panose="020B0604030504040204" pitchFamily="50" charset="-128"/>
                <a:ea typeface="Meiryo UI" panose="020B0604030504040204" pitchFamily="50" charset="-128"/>
              </a:rPr>
              <a:t>モジュール</a:t>
            </a:r>
            <a:endParaRPr dirty="0">
              <a:latin typeface="Meiryo UI" panose="020B0604030504040204" pitchFamily="50" charset="-128"/>
              <a:ea typeface="Meiryo UI" panose="020B0604030504040204" pitchFamily="50" charset="-128"/>
            </a:endParaRPr>
          </a:p>
        </p:txBody>
      </p:sp>
      <p:pic>
        <p:nvPicPr>
          <p:cNvPr id="84" name="Google Shape;84;p11"/>
          <p:cNvPicPr preferRelativeResize="0"/>
          <p:nvPr/>
        </p:nvPicPr>
        <p:blipFill rotWithShape="1">
          <a:blip r:embed="rId3">
            <a:alphaModFix/>
          </a:blip>
          <a:srcRect/>
          <a:stretch/>
        </p:blipFill>
        <p:spPr>
          <a:xfrm>
            <a:off x="7216056" y="1541095"/>
            <a:ext cx="652071" cy="652071"/>
          </a:xfrm>
          <a:prstGeom prst="rect">
            <a:avLst/>
          </a:prstGeom>
          <a:noFill/>
          <a:ln>
            <a:noFill/>
          </a:ln>
        </p:spPr>
      </p:pic>
      <p:sp>
        <p:nvSpPr>
          <p:cNvPr id="85" name="Google Shape;85;p11"/>
          <p:cNvSpPr/>
          <p:nvPr/>
        </p:nvSpPr>
        <p:spPr>
          <a:xfrm>
            <a:off x="0" y="3077470"/>
            <a:ext cx="6256421" cy="682889"/>
          </a:xfrm>
          <a:prstGeom prst="homePlate">
            <a:avLst>
              <a:gd name="adj" fmla="val 50000"/>
            </a:avLst>
          </a:prstGeom>
          <a:gradFill>
            <a:gsLst>
              <a:gs pos="0">
                <a:srgbClr val="3F3F3F"/>
              </a:gs>
              <a:gs pos="100000">
                <a:schemeClr val="dk1"/>
              </a:gs>
            </a:gsLst>
            <a:lin ang="0" scaled="0"/>
          </a:gra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Meiryo UI" panose="020B0604030504040204" pitchFamily="50" charset="-128"/>
                <a:ea typeface="Meiryo UI" panose="020B0604030504040204" pitchFamily="50" charset="-128"/>
              </a:rPr>
              <a:t>A</a:t>
            </a:r>
            <a:r>
              <a:rPr lang="en-US" sz="2400" dirty="0" smtClean="0">
                <a:solidFill>
                  <a:schemeClr val="lt1"/>
                </a:solidFill>
                <a:latin typeface="Meiryo UI" panose="020B0604030504040204" pitchFamily="50" charset="-128"/>
                <a:ea typeface="Meiryo UI" panose="020B0604030504040204" pitchFamily="50" charset="-128"/>
              </a:rPr>
              <a:t>. </a:t>
            </a:r>
            <a:r>
              <a:rPr lang="en-US" sz="2400" dirty="0" err="1" smtClean="0">
                <a:solidFill>
                  <a:schemeClr val="lt1"/>
                </a:solidFill>
                <a:latin typeface="Meiryo UI" panose="020B0604030504040204" pitchFamily="50" charset="-128"/>
                <a:ea typeface="Meiryo UI" panose="020B0604030504040204" pitchFamily="50" charset="-128"/>
              </a:rPr>
              <a:t>関連性でソート</a:t>
            </a:r>
            <a:r>
              <a:rPr lang="en-US" sz="2400" dirty="0" smtClean="0">
                <a:solidFill>
                  <a:schemeClr val="lt1"/>
                </a:solidFill>
                <a:latin typeface="Meiryo UI" panose="020B0604030504040204" pitchFamily="50" charset="-128"/>
                <a:ea typeface="Meiryo UI" panose="020B0604030504040204" pitchFamily="50" charset="-128"/>
              </a:rPr>
              <a:t>: A、C、B</a:t>
            </a: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86" name="Google Shape;86;p11"/>
          <p:cNvSpPr/>
          <p:nvPr/>
        </p:nvSpPr>
        <p:spPr>
          <a:xfrm>
            <a:off x="533212" y="3881180"/>
            <a:ext cx="3011051" cy="436402"/>
          </a:xfrm>
          <a:prstGeom prst="roundRect">
            <a:avLst>
              <a:gd name="adj" fmla="val 16667"/>
            </a:avLst>
          </a:prstGeom>
          <a:solidFill>
            <a:schemeClr val="lt1"/>
          </a:solidFill>
          <a:ln w="38100" cap="flat" cmpd="sng">
            <a:solidFill>
              <a:srgbClr val="3A67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smtClean="0">
                <a:solidFill>
                  <a:schemeClr val="dk1"/>
                </a:solidFill>
                <a:latin typeface="Meiryo UI" panose="020B0604030504040204" pitchFamily="50" charset="-128"/>
                <a:ea typeface="Meiryo UI" panose="020B0604030504040204" pitchFamily="50" charset="-128"/>
              </a:rPr>
              <a:t>QNAP</a:t>
            </a:r>
            <a:r>
              <a:rPr lang="en-US" sz="1800" b="1" dirty="0">
                <a:solidFill>
                  <a:schemeClr val="dk1"/>
                </a:solidFill>
                <a:latin typeface="Meiryo UI" panose="020B0604030504040204" pitchFamily="50" charset="-128"/>
                <a:ea typeface="Meiryo UI" panose="020B0604030504040204" pitchFamily="50" charset="-128"/>
              </a:rPr>
              <a:t> </a:t>
            </a:r>
            <a:r>
              <a:rPr lang="en-US" sz="1800" b="1" dirty="0" smtClean="0">
                <a:solidFill>
                  <a:schemeClr val="dk1"/>
                </a:solidFill>
                <a:latin typeface="Meiryo UI" panose="020B0604030504040204" pitchFamily="50" charset="-128"/>
                <a:ea typeface="Meiryo UI" panose="020B0604030504040204" pitchFamily="50" charset="-128"/>
              </a:rPr>
              <a:t>OR CES</a:t>
            </a:r>
            <a:endParaRPr sz="1800" b="1" dirty="0">
              <a:solidFill>
                <a:schemeClr val="dk1"/>
              </a:solidFill>
              <a:latin typeface="Meiryo UI" panose="020B0604030504040204" pitchFamily="50" charset="-128"/>
              <a:ea typeface="Meiryo UI" panose="020B0604030504040204" pitchFamily="50" charset="-128"/>
              <a:sym typeface="Arial"/>
            </a:endParaRPr>
          </a:p>
        </p:txBody>
      </p:sp>
      <p:pic>
        <p:nvPicPr>
          <p:cNvPr id="87" name="Google Shape;87;p11"/>
          <p:cNvPicPr preferRelativeResize="0"/>
          <p:nvPr/>
        </p:nvPicPr>
        <p:blipFill rotWithShape="1">
          <a:blip r:embed="rId4">
            <a:alphaModFix/>
          </a:blip>
          <a:srcRect/>
          <a:stretch/>
        </p:blipFill>
        <p:spPr>
          <a:xfrm>
            <a:off x="3707899" y="3839555"/>
            <a:ext cx="527194" cy="527194"/>
          </a:xfrm>
          <a:prstGeom prst="rect">
            <a:avLst/>
          </a:prstGeom>
          <a:noFill/>
          <a:ln>
            <a:noFill/>
          </a:ln>
        </p:spPr>
      </p:pic>
      <p:sp>
        <p:nvSpPr>
          <p:cNvPr id="88" name="Google Shape;88;p11"/>
          <p:cNvSpPr/>
          <p:nvPr/>
        </p:nvSpPr>
        <p:spPr>
          <a:xfrm>
            <a:off x="899259" y="4475233"/>
            <a:ext cx="1665800" cy="2119098"/>
          </a:xfrm>
          <a:prstGeom prst="roundRect">
            <a:avLst>
              <a:gd name="adj" fmla="val 0"/>
            </a:avLst>
          </a:prstGeom>
          <a:solidFill>
            <a:schemeClr val="lt1"/>
          </a:solidFill>
          <a:ln w="254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..………....……CES………</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CES……………QNAPCES……</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a:t>
            </a:r>
            <a:endParaRPr sz="1600" b="1" dirty="0">
              <a:solidFill>
                <a:schemeClr val="dk1"/>
              </a:solidFill>
              <a:latin typeface="Meiryo UI" panose="020B0604030504040204" pitchFamily="50" charset="-128"/>
              <a:ea typeface="Meiryo UI" panose="020B0604030504040204" pitchFamily="50" charset="-128"/>
            </a:endParaRPr>
          </a:p>
        </p:txBody>
      </p:sp>
      <p:sp>
        <p:nvSpPr>
          <p:cNvPr id="89" name="Google Shape;89;p11"/>
          <p:cNvSpPr/>
          <p:nvPr/>
        </p:nvSpPr>
        <p:spPr>
          <a:xfrm>
            <a:off x="5163525" y="4475233"/>
            <a:ext cx="1665800" cy="2119098"/>
          </a:xfrm>
          <a:prstGeom prst="roundRect">
            <a:avLst>
              <a:gd name="adj" fmla="val 0"/>
            </a:avLst>
          </a:prstGeom>
          <a:solidFill>
            <a:schemeClr val="lt1"/>
          </a:solidFill>
          <a:ln w="254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QNAP…………………QNAP………QNAP……………………….QNAP…QNAP………QNAP…………..</a:t>
            </a:r>
            <a:endParaRPr dirty="0">
              <a:latin typeface="Meiryo UI" panose="020B0604030504040204" pitchFamily="50" charset="-128"/>
              <a:ea typeface="Meiryo UI" panose="020B0604030504040204" pitchFamily="50" charset="-128"/>
            </a:endParaRPr>
          </a:p>
        </p:txBody>
      </p:sp>
      <p:sp>
        <p:nvSpPr>
          <p:cNvPr id="90" name="Google Shape;90;p11"/>
          <p:cNvSpPr/>
          <p:nvPr/>
        </p:nvSpPr>
        <p:spPr>
          <a:xfrm>
            <a:off x="3018354" y="4475233"/>
            <a:ext cx="1665800" cy="2119098"/>
          </a:xfrm>
          <a:prstGeom prst="roundRect">
            <a:avLst>
              <a:gd name="adj" fmla="val 0"/>
            </a:avLst>
          </a:prstGeom>
          <a:solidFill>
            <a:schemeClr val="lt1"/>
          </a:solidFill>
          <a:ln w="254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………………..QNAP………………QNAP…………</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CES……………………CES………</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  </a:t>
            </a:r>
            <a:endParaRPr sz="1600" b="1" dirty="0">
              <a:solidFill>
                <a:schemeClr val="dk1"/>
              </a:solidFill>
              <a:latin typeface="Meiryo UI" panose="020B0604030504040204" pitchFamily="50" charset="-128"/>
              <a:ea typeface="Meiryo UI" panose="020B0604030504040204" pitchFamily="50" charset="-128"/>
            </a:endParaRPr>
          </a:p>
        </p:txBody>
      </p:sp>
      <p:sp>
        <p:nvSpPr>
          <p:cNvPr id="91" name="Google Shape;91;p11"/>
          <p:cNvSpPr/>
          <p:nvPr/>
        </p:nvSpPr>
        <p:spPr>
          <a:xfrm>
            <a:off x="530696" y="6050723"/>
            <a:ext cx="614925" cy="614925"/>
          </a:xfrm>
          <a:prstGeom prst="ellipse">
            <a:avLst/>
          </a:prstGeom>
          <a:gradFill>
            <a:gsLst>
              <a:gs pos="0">
                <a:schemeClr val="lt1"/>
              </a:gs>
              <a:gs pos="100000">
                <a:srgbClr val="BFBFBF"/>
              </a:gs>
            </a:gsLst>
            <a:lin ang="5400000" scaled="0"/>
          </a:grad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70C0"/>
                </a:solidFill>
                <a:latin typeface="Meiryo UI" panose="020B0604030504040204" pitchFamily="50" charset="-128"/>
                <a:ea typeface="Meiryo UI" panose="020B0604030504040204" pitchFamily="50" charset="-128"/>
              </a:rPr>
              <a:t>A</a:t>
            </a:r>
            <a:endParaRPr sz="2800" b="1" dirty="0">
              <a:solidFill>
                <a:srgbClr val="0070C0"/>
              </a:solidFill>
              <a:latin typeface="Meiryo UI" panose="020B0604030504040204" pitchFamily="50" charset="-128"/>
              <a:ea typeface="Meiryo UI" panose="020B0604030504040204" pitchFamily="50" charset="-128"/>
              <a:sym typeface="Arial"/>
            </a:endParaRPr>
          </a:p>
        </p:txBody>
      </p:sp>
      <p:sp>
        <p:nvSpPr>
          <p:cNvPr id="92" name="Google Shape;92;p11"/>
          <p:cNvSpPr/>
          <p:nvPr/>
        </p:nvSpPr>
        <p:spPr>
          <a:xfrm>
            <a:off x="2679673" y="6050723"/>
            <a:ext cx="614925" cy="614925"/>
          </a:xfrm>
          <a:prstGeom prst="ellipse">
            <a:avLst/>
          </a:prstGeom>
          <a:gradFill>
            <a:gsLst>
              <a:gs pos="0">
                <a:schemeClr val="lt1"/>
              </a:gs>
              <a:gs pos="100000">
                <a:srgbClr val="BFBFBF"/>
              </a:gs>
            </a:gsLst>
            <a:lin ang="5400000" scaled="0"/>
          </a:grad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70C0"/>
                </a:solidFill>
                <a:latin typeface="Meiryo UI" panose="020B0604030504040204" pitchFamily="50" charset="-128"/>
                <a:ea typeface="Meiryo UI" panose="020B0604030504040204" pitchFamily="50" charset="-128"/>
              </a:rPr>
              <a:t>C</a:t>
            </a:r>
            <a:endParaRPr sz="2800" b="1" dirty="0">
              <a:solidFill>
                <a:srgbClr val="0070C0"/>
              </a:solidFill>
              <a:latin typeface="Meiryo UI" panose="020B0604030504040204" pitchFamily="50" charset="-128"/>
              <a:ea typeface="Meiryo UI" panose="020B0604030504040204" pitchFamily="50" charset="-128"/>
              <a:sym typeface="Arial"/>
            </a:endParaRPr>
          </a:p>
        </p:txBody>
      </p:sp>
      <p:sp>
        <p:nvSpPr>
          <p:cNvPr id="93" name="Google Shape;93;p11"/>
          <p:cNvSpPr/>
          <p:nvPr/>
        </p:nvSpPr>
        <p:spPr>
          <a:xfrm>
            <a:off x="4811698" y="6050723"/>
            <a:ext cx="614925" cy="614925"/>
          </a:xfrm>
          <a:prstGeom prst="ellipse">
            <a:avLst/>
          </a:prstGeom>
          <a:gradFill>
            <a:gsLst>
              <a:gs pos="0">
                <a:schemeClr val="lt1"/>
              </a:gs>
              <a:gs pos="100000">
                <a:srgbClr val="BFBFBF"/>
              </a:gs>
            </a:gsLst>
            <a:lin ang="5400000" scaled="0"/>
          </a:grad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70C0"/>
                </a:solidFill>
                <a:latin typeface="Meiryo UI" panose="020B0604030504040204" pitchFamily="50" charset="-128"/>
                <a:ea typeface="Meiryo UI" panose="020B0604030504040204" pitchFamily="50" charset="-128"/>
              </a:rPr>
              <a:t>B</a:t>
            </a:r>
            <a:endParaRPr sz="2800" b="1" dirty="0">
              <a:solidFill>
                <a:srgbClr val="0070C0"/>
              </a:solidFill>
              <a:latin typeface="Meiryo UI" panose="020B0604030504040204" pitchFamily="50" charset="-128"/>
              <a:ea typeface="Meiryo UI" panose="020B0604030504040204" pitchFamily="50" charset="-128"/>
              <a:sym typeface="Arial"/>
            </a:endParaRPr>
          </a:p>
        </p:txBody>
      </p:sp>
      <p:sp>
        <p:nvSpPr>
          <p:cNvPr id="94" name="Google Shape;94;p11"/>
          <p:cNvSpPr txBox="1"/>
          <p:nvPr/>
        </p:nvSpPr>
        <p:spPr>
          <a:xfrm>
            <a:off x="4419480" y="3895177"/>
            <a:ext cx="2796576" cy="400110"/>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smtClean="0">
                <a:solidFill>
                  <a:schemeClr val="lt1"/>
                </a:solidFill>
                <a:latin typeface="Meiryo UI" panose="020B0604030504040204" pitchFamily="50" charset="-128"/>
                <a:ea typeface="Meiryo UI" panose="020B0604030504040204" pitchFamily="50" charset="-128"/>
              </a:rPr>
              <a:t>関連性</a:t>
            </a:r>
            <a:r>
              <a:rPr lang="en-US" sz="2000" b="1" dirty="0" smtClean="0">
                <a:solidFill>
                  <a:schemeClr val="lt1"/>
                </a:solidFill>
                <a:latin typeface="Meiryo UI" panose="020B0604030504040204" pitchFamily="50" charset="-128"/>
                <a:ea typeface="Meiryo UI" panose="020B0604030504040204" pitchFamily="50" charset="-128"/>
              </a:rPr>
              <a:t> = TF × IDF</a:t>
            </a:r>
            <a:endParaRPr dirty="0">
              <a:latin typeface="Meiryo UI" panose="020B0604030504040204" pitchFamily="50" charset="-128"/>
              <a:ea typeface="Meiryo UI" panose="020B0604030504040204" pitchFamily="50" charset="-128"/>
            </a:endParaRPr>
          </a:p>
        </p:txBody>
      </p:sp>
      <p:sp>
        <p:nvSpPr>
          <p:cNvPr id="95" name="Google Shape;95;p11"/>
          <p:cNvSpPr/>
          <p:nvPr/>
        </p:nvSpPr>
        <p:spPr>
          <a:xfrm>
            <a:off x="7450659" y="3071446"/>
            <a:ext cx="4171256" cy="962713"/>
          </a:xfrm>
          <a:prstGeom prst="roundRect">
            <a:avLst>
              <a:gd name="adj" fmla="val 7121"/>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rgbClr val="313C72"/>
                </a:solidFill>
                <a:latin typeface="Meiryo UI" panose="020B0604030504040204" pitchFamily="50" charset="-128"/>
                <a:ea typeface="Meiryo UI" panose="020B0604030504040204" pitchFamily="50" charset="-128"/>
              </a:rPr>
              <a:t>ドキュメント内でトークンが多く発生するほど、</a:t>
            </a:r>
            <a:r>
              <a:rPr lang="en-US" sz="1800" b="1" dirty="0" err="1">
                <a:solidFill>
                  <a:srgbClr val="313C72"/>
                </a:solidFill>
                <a:latin typeface="Meiryo UI" panose="020B0604030504040204" pitchFamily="50" charset="-128"/>
                <a:ea typeface="Meiryo UI" panose="020B0604030504040204" pitchFamily="50" charset="-128"/>
              </a:rPr>
              <a:t>TFの重みが高くなります</a:t>
            </a:r>
            <a:r>
              <a:rPr lang="en-US" sz="1800" b="1" dirty="0">
                <a:solidFill>
                  <a:srgbClr val="313C72"/>
                </a:solidFill>
                <a:latin typeface="Meiryo UI" panose="020B0604030504040204" pitchFamily="50" charset="-128"/>
                <a:ea typeface="Meiryo UI" panose="020B0604030504040204" pitchFamily="50" charset="-128"/>
              </a:rPr>
              <a:t>。</a:t>
            </a:r>
            <a:endParaRPr sz="1800" b="1" dirty="0">
              <a:solidFill>
                <a:srgbClr val="313C72"/>
              </a:solidFill>
              <a:latin typeface="Meiryo UI" panose="020B0604030504040204" pitchFamily="50" charset="-128"/>
              <a:ea typeface="Meiryo UI" panose="020B0604030504040204" pitchFamily="50" charset="-128"/>
              <a:sym typeface="Arial"/>
            </a:endParaRPr>
          </a:p>
        </p:txBody>
      </p:sp>
      <p:sp>
        <p:nvSpPr>
          <p:cNvPr id="96" name="Google Shape;96;p11"/>
          <p:cNvSpPr/>
          <p:nvPr/>
        </p:nvSpPr>
        <p:spPr>
          <a:xfrm>
            <a:off x="7450659" y="4185944"/>
            <a:ext cx="4171256" cy="962713"/>
          </a:xfrm>
          <a:prstGeom prst="roundRect">
            <a:avLst>
              <a:gd name="adj" fmla="val 7121"/>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rgbClr val="313C72"/>
                </a:solidFill>
                <a:latin typeface="Meiryo UI" panose="020B0604030504040204" pitchFamily="50" charset="-128"/>
                <a:ea typeface="Meiryo UI" panose="020B0604030504040204" pitchFamily="50" charset="-128"/>
              </a:rPr>
              <a:t>セット全体でトークンが多く発生するほど、</a:t>
            </a:r>
            <a:r>
              <a:rPr lang="en-US" sz="1800" b="1" dirty="0" err="1">
                <a:solidFill>
                  <a:srgbClr val="0070C0"/>
                </a:solidFill>
                <a:latin typeface="Meiryo UI" panose="020B0604030504040204" pitchFamily="50" charset="-128"/>
                <a:ea typeface="Meiryo UI" panose="020B0604030504040204" pitchFamily="50" charset="-128"/>
              </a:rPr>
              <a:t>IDFの重みは低くなります</a:t>
            </a:r>
            <a:r>
              <a:rPr lang="en-US" sz="1800" b="1" dirty="0">
                <a:solidFill>
                  <a:srgbClr val="0070C0"/>
                </a:solidFill>
                <a:latin typeface="Meiryo UI" panose="020B0604030504040204" pitchFamily="50" charset="-128"/>
                <a:ea typeface="Meiryo UI" panose="020B0604030504040204" pitchFamily="50" charset="-128"/>
              </a:rPr>
              <a:t>。</a:t>
            </a:r>
            <a:endParaRPr sz="1800" b="1" dirty="0">
              <a:solidFill>
                <a:srgbClr val="0070C0"/>
              </a:solidFill>
              <a:latin typeface="Meiryo UI" panose="020B0604030504040204" pitchFamily="50" charset="-128"/>
              <a:ea typeface="Meiryo UI" panose="020B0604030504040204" pitchFamily="50" charset="-128"/>
              <a:sym typeface="Arial"/>
            </a:endParaRPr>
          </a:p>
        </p:txBody>
      </p:sp>
      <p:sp>
        <p:nvSpPr>
          <p:cNvPr id="97" name="Google Shape;97;p11"/>
          <p:cNvSpPr/>
          <p:nvPr/>
        </p:nvSpPr>
        <p:spPr>
          <a:xfrm>
            <a:off x="7450659" y="5300442"/>
            <a:ext cx="4171256" cy="962713"/>
          </a:xfrm>
          <a:prstGeom prst="roundRect">
            <a:avLst>
              <a:gd name="adj" fmla="val 7121"/>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rgbClr val="313C72"/>
                </a:solidFill>
                <a:latin typeface="Meiryo UI" panose="020B0604030504040204" pitchFamily="50" charset="-128"/>
                <a:ea typeface="Meiryo UI" panose="020B0604030504040204" pitchFamily="50" charset="-128"/>
              </a:rPr>
              <a:t>TF-IDFアルゴリズムは、クエリに対するドキュメントの</a:t>
            </a:r>
            <a:r>
              <a:rPr lang="en-US" sz="1800" b="1" dirty="0" err="1">
                <a:solidFill>
                  <a:srgbClr val="313C72"/>
                </a:solidFill>
                <a:latin typeface="Meiryo UI" panose="020B0604030504040204" pitchFamily="50" charset="-128"/>
                <a:ea typeface="Meiryo UI" panose="020B0604030504040204" pitchFamily="50" charset="-128"/>
              </a:rPr>
              <a:t>関連性</a:t>
            </a:r>
            <a:r>
              <a:rPr lang="en-US" sz="1800" dirty="0" err="1">
                <a:solidFill>
                  <a:srgbClr val="313C72"/>
                </a:solidFill>
                <a:latin typeface="Meiryo UI" panose="020B0604030504040204" pitchFamily="50" charset="-128"/>
                <a:ea typeface="Meiryo UI" panose="020B0604030504040204" pitchFamily="50" charset="-128"/>
              </a:rPr>
              <a:t>を計算するために使用されます</a:t>
            </a:r>
            <a:r>
              <a:rPr lang="en-US" sz="1800" dirty="0">
                <a:solidFill>
                  <a:srgbClr val="313C72"/>
                </a:solidFill>
                <a:latin typeface="Meiryo UI" panose="020B0604030504040204" pitchFamily="50" charset="-128"/>
                <a:ea typeface="Meiryo UI" panose="020B0604030504040204" pitchFamily="50" charset="-128"/>
              </a:rPr>
              <a:t>。</a:t>
            </a:r>
            <a:endParaRPr sz="1800" dirty="0">
              <a:solidFill>
                <a:srgbClr val="313C72"/>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744456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814916" y="2010895"/>
            <a:ext cx="6483350" cy="2620371"/>
          </a:xfrm>
          <a:prstGeom prst="rect">
            <a:avLst/>
          </a:prstGeom>
          <a:noFill/>
          <a:ln>
            <a:noFill/>
          </a:ln>
        </p:spPr>
        <p:txBody>
          <a:bodyPr spcFirstLastPara="1" wrap="square" lIns="91425" tIns="45700" rIns="91425" bIns="45700" anchor="ctr" anchorCtr="0">
            <a:noAutofit/>
          </a:bodyPr>
          <a:lstStyle/>
          <a:p>
            <a:pPr marL="0" lvl="0" indent="0" algn="l" rtl="0">
              <a:lnSpc>
                <a:spcPct val="127272"/>
              </a:lnSpc>
              <a:spcBef>
                <a:spcPts val="0"/>
              </a:spcBef>
              <a:spcAft>
                <a:spcPts val="0"/>
              </a:spcAft>
              <a:buClr>
                <a:schemeClr val="lt1"/>
              </a:buClr>
              <a:buSzPts val="4400"/>
              <a:buFont typeface="Arial"/>
              <a:buNone/>
            </a:pPr>
            <a:r>
              <a:rPr lang="en-US" dirty="0" err="1" smtClean="0"/>
              <a:t>Qsirch</a:t>
            </a:r>
            <a:r>
              <a:rPr lang="en-US" dirty="0" smtClean="0"/>
              <a:t> PC Edition</a:t>
            </a:r>
            <a:r>
              <a:rPr lang="ja-JP" altLang="en-US" dirty="0" smtClean="0"/>
              <a:t>で</a:t>
            </a:r>
            <a:r>
              <a:rPr lang="en-US" altLang="ja-JP" dirty="0" smtClean="0"/>
              <a:t/>
            </a:r>
            <a:br>
              <a:rPr lang="en-US" altLang="ja-JP" dirty="0" smtClean="0"/>
            </a:br>
            <a:r>
              <a:rPr lang="ja-JP" altLang="en-US" dirty="0" smtClean="0"/>
              <a:t>あらゆる場所に</a:t>
            </a:r>
            <a:r>
              <a:rPr lang="en-US" dirty="0" err="1" smtClean="0"/>
              <a:t>保存され</a:t>
            </a:r>
            <a:r>
              <a:rPr lang="ja-JP" altLang="en-US" dirty="0" smtClean="0"/>
              <a:t>た</a:t>
            </a:r>
            <a:r>
              <a:rPr lang="en-US" dirty="0" err="1" smtClean="0"/>
              <a:t>データ</a:t>
            </a:r>
            <a:r>
              <a:rPr lang="ja-JP" altLang="en-US" dirty="0"/>
              <a:t>を</a:t>
            </a:r>
            <a:r>
              <a:rPr lang="en-US" dirty="0" err="1" smtClean="0"/>
              <a:t>検索</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2"/>
          <p:cNvSpPr/>
          <p:nvPr/>
        </p:nvSpPr>
        <p:spPr>
          <a:xfrm>
            <a:off x="2987664" y="5701454"/>
            <a:ext cx="524493" cy="439743"/>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04" name="Google Shape;104;p12"/>
          <p:cNvSpPr/>
          <p:nvPr/>
        </p:nvSpPr>
        <p:spPr>
          <a:xfrm>
            <a:off x="740519" y="3163727"/>
            <a:ext cx="5197686" cy="1237730"/>
          </a:xfrm>
          <a:prstGeom prst="rect">
            <a:avLst/>
          </a:prstGeom>
          <a:gradFill>
            <a:gsLst>
              <a:gs pos="0">
                <a:srgbClr val="7F7F7F"/>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sp>
        <p:nvSpPr>
          <p:cNvPr id="105" name="Google Shape;105;p12"/>
          <p:cNvSpPr/>
          <p:nvPr/>
        </p:nvSpPr>
        <p:spPr>
          <a:xfrm>
            <a:off x="741498" y="3791777"/>
            <a:ext cx="2391117" cy="2133431"/>
          </a:xfrm>
          <a:prstGeom prst="roundRect">
            <a:avLst>
              <a:gd name="adj" fmla="val 6466"/>
            </a:avLst>
          </a:prstGeom>
          <a:gradFill>
            <a:gsLst>
              <a:gs pos="0">
                <a:srgbClr val="0070C0"/>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err="1" smtClean="0">
                <a:solidFill>
                  <a:schemeClr val="dk1"/>
                </a:solidFill>
                <a:latin typeface="Meiryo UI" panose="020B0604030504040204" pitchFamily="50" charset="-128"/>
                <a:ea typeface="Meiryo UI" panose="020B0604030504040204" pitchFamily="50" charset="-128"/>
              </a:rPr>
              <a:t>データ</a:t>
            </a:r>
            <a:r>
              <a:rPr lang="ja-JP" altLang="en-US" sz="2200" b="1" dirty="0" smtClean="0">
                <a:solidFill>
                  <a:schemeClr val="dk1"/>
                </a:solidFill>
                <a:latin typeface="Meiryo UI" panose="020B0604030504040204" pitchFamily="50" charset="-128"/>
                <a:ea typeface="Meiryo UI" panose="020B0604030504040204" pitchFamily="50" charset="-128"/>
              </a:rPr>
              <a:t>コレクション</a:t>
            </a:r>
            <a:endParaRPr dirty="0">
              <a:latin typeface="Meiryo UI" panose="020B0604030504040204" pitchFamily="50" charset="-128"/>
              <a:ea typeface="Meiryo UI" panose="020B0604030504040204" pitchFamily="50" charset="-128"/>
            </a:endParaRPr>
          </a:p>
        </p:txBody>
      </p:sp>
      <p:sp>
        <p:nvSpPr>
          <p:cNvPr id="106" name="Google Shape;106;p12"/>
          <p:cNvSpPr/>
          <p:nvPr/>
        </p:nvSpPr>
        <p:spPr>
          <a:xfrm>
            <a:off x="3524442" y="3791777"/>
            <a:ext cx="2391117" cy="2133431"/>
          </a:xfrm>
          <a:prstGeom prst="roundRect">
            <a:avLst>
              <a:gd name="adj" fmla="val 6466"/>
            </a:avLst>
          </a:prstGeom>
          <a:gradFill>
            <a:gsLst>
              <a:gs pos="0">
                <a:srgbClr val="FFC000"/>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550"/>
              <a:buFont typeface="Arial"/>
              <a:buNone/>
            </a:pPr>
            <a:r>
              <a:rPr lang="en-US" sz="2200" b="1" dirty="0" err="1">
                <a:solidFill>
                  <a:schemeClr val="dk1"/>
                </a:solidFill>
                <a:latin typeface="Meiryo UI" panose="020B0604030504040204" pitchFamily="50" charset="-128"/>
                <a:ea typeface="Meiryo UI" panose="020B0604030504040204" pitchFamily="50" charset="-128"/>
              </a:rPr>
              <a:t>インデクサ</a:t>
            </a:r>
            <a:r>
              <a:rPr lang="en-US" sz="2200" b="1" dirty="0">
                <a:solidFill>
                  <a:schemeClr val="dk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07" name="Google Shape;107;p12"/>
          <p:cNvSpPr/>
          <p:nvPr/>
        </p:nvSpPr>
        <p:spPr>
          <a:xfrm>
            <a:off x="6252818" y="3163727"/>
            <a:ext cx="5197686" cy="1237730"/>
          </a:xfrm>
          <a:prstGeom prst="rect">
            <a:avLst/>
          </a:prstGeom>
          <a:gradFill>
            <a:gsLst>
              <a:gs pos="0">
                <a:srgbClr val="7F7F7F"/>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sz="2800" b="1" dirty="0">
              <a:solidFill>
                <a:schemeClr val="lt1"/>
              </a:solidFill>
              <a:latin typeface="Meiryo UI" panose="020B0604030504040204" pitchFamily="50" charset="-128"/>
              <a:ea typeface="Meiryo UI" panose="020B0604030504040204" pitchFamily="50" charset="-128"/>
              <a:sym typeface="Arial"/>
            </a:endParaRPr>
          </a:p>
        </p:txBody>
      </p:sp>
      <p:sp>
        <p:nvSpPr>
          <p:cNvPr id="108" name="Google Shape;108;p12"/>
          <p:cNvSpPr/>
          <p:nvPr/>
        </p:nvSpPr>
        <p:spPr>
          <a:xfrm>
            <a:off x="3524442" y="5351794"/>
            <a:ext cx="1151320" cy="1052417"/>
          </a:xfrm>
          <a:prstGeom prst="rect">
            <a:avLst/>
          </a:prstGeom>
          <a:gradFill>
            <a:gsLst>
              <a:gs pos="0">
                <a:srgbClr val="FFC000"/>
              </a:gs>
              <a:gs pos="100000">
                <a:srgbClr val="833C0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109" name="Google Shape;109;p12"/>
          <p:cNvSpPr/>
          <p:nvPr/>
        </p:nvSpPr>
        <p:spPr>
          <a:xfrm>
            <a:off x="4768173" y="5351794"/>
            <a:ext cx="1151320" cy="1052417"/>
          </a:xfrm>
          <a:prstGeom prst="rect">
            <a:avLst/>
          </a:prstGeom>
          <a:gradFill>
            <a:gsLst>
              <a:gs pos="0">
                <a:srgbClr val="FFC000"/>
              </a:gs>
              <a:gs pos="100000">
                <a:srgbClr val="833C0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00" b="1" dirty="0" smtClean="0">
                <a:solidFill>
                  <a:schemeClr val="lt1"/>
                </a:solidFill>
                <a:latin typeface="Meiryo UI" panose="020B0604030504040204" pitchFamily="50" charset="-128"/>
                <a:ea typeface="Meiryo UI" panose="020B0604030504040204" pitchFamily="50" charset="-128"/>
              </a:rPr>
              <a:t>インデックスライター</a:t>
            </a:r>
            <a:endParaRPr sz="1600" b="1" dirty="0">
              <a:solidFill>
                <a:schemeClr val="lt1"/>
              </a:solidFill>
              <a:latin typeface="Meiryo UI" panose="020B0604030504040204" pitchFamily="50" charset="-128"/>
              <a:ea typeface="Meiryo UI" panose="020B0604030504040204" pitchFamily="50" charset="-128"/>
            </a:endParaRPr>
          </a:p>
        </p:txBody>
      </p:sp>
      <p:sp>
        <p:nvSpPr>
          <p:cNvPr id="110" name="Google Shape;110;p12"/>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Qsirchアーキテクチャ</a:t>
            </a:r>
            <a:endParaRPr dirty="0">
              <a:sym typeface="Arial"/>
            </a:endParaRPr>
          </a:p>
        </p:txBody>
      </p:sp>
      <p:pic>
        <p:nvPicPr>
          <p:cNvPr id="111" name="Google Shape;111;p12"/>
          <p:cNvPicPr preferRelativeResize="0"/>
          <p:nvPr/>
        </p:nvPicPr>
        <p:blipFill rotWithShape="1">
          <a:blip r:embed="rId3">
            <a:alphaModFix/>
          </a:blip>
          <a:srcRect/>
          <a:stretch/>
        </p:blipFill>
        <p:spPr>
          <a:xfrm>
            <a:off x="3458785" y="1166234"/>
            <a:ext cx="1261216" cy="1261216"/>
          </a:xfrm>
          <a:prstGeom prst="rect">
            <a:avLst/>
          </a:prstGeom>
          <a:noFill/>
          <a:ln>
            <a:noFill/>
          </a:ln>
        </p:spPr>
      </p:pic>
      <p:pic>
        <p:nvPicPr>
          <p:cNvPr id="112" name="Google Shape;112;p12"/>
          <p:cNvPicPr preferRelativeResize="0"/>
          <p:nvPr/>
        </p:nvPicPr>
        <p:blipFill rotWithShape="1">
          <a:blip r:embed="rId4">
            <a:alphaModFix/>
          </a:blip>
          <a:srcRect/>
          <a:stretch/>
        </p:blipFill>
        <p:spPr>
          <a:xfrm>
            <a:off x="7438536" y="1947193"/>
            <a:ext cx="1553056" cy="388264"/>
          </a:xfrm>
          <a:prstGeom prst="rect">
            <a:avLst/>
          </a:prstGeom>
          <a:noFill/>
          <a:ln>
            <a:noFill/>
          </a:ln>
        </p:spPr>
      </p:pic>
      <p:pic>
        <p:nvPicPr>
          <p:cNvPr id="113" name="Google Shape;113;p12"/>
          <p:cNvPicPr preferRelativeResize="0"/>
          <p:nvPr/>
        </p:nvPicPr>
        <p:blipFill rotWithShape="1">
          <a:blip r:embed="rId5">
            <a:alphaModFix/>
          </a:blip>
          <a:srcRect/>
          <a:stretch/>
        </p:blipFill>
        <p:spPr>
          <a:xfrm>
            <a:off x="4900975" y="1757233"/>
            <a:ext cx="2378939" cy="608566"/>
          </a:xfrm>
          <a:prstGeom prst="rect">
            <a:avLst/>
          </a:prstGeom>
          <a:noFill/>
          <a:ln>
            <a:noFill/>
          </a:ln>
        </p:spPr>
      </p:pic>
      <p:sp>
        <p:nvSpPr>
          <p:cNvPr id="114" name="Google Shape;114;p12"/>
          <p:cNvSpPr/>
          <p:nvPr/>
        </p:nvSpPr>
        <p:spPr>
          <a:xfrm>
            <a:off x="740519" y="5351794"/>
            <a:ext cx="1151320" cy="1052417"/>
          </a:xfrm>
          <a:prstGeom prst="rect">
            <a:avLst/>
          </a:prstGeom>
          <a:gradFill>
            <a:gsLst>
              <a:gs pos="0">
                <a:srgbClr val="0070C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00"/>
              <a:buFont typeface="Arial"/>
              <a:buNone/>
            </a:pPr>
            <a:r>
              <a:rPr lang="en-US" sz="1600" b="1" dirty="0" err="1" smtClean="0">
                <a:solidFill>
                  <a:schemeClr val="lt1"/>
                </a:solidFill>
                <a:latin typeface="Meiryo UI" panose="020B0604030504040204" pitchFamily="50" charset="-128"/>
                <a:ea typeface="Meiryo UI" panose="020B0604030504040204" pitchFamily="50" charset="-128"/>
              </a:rPr>
              <a:t>ファイル</a:t>
            </a:r>
            <a:r>
              <a:rPr lang="en-US" sz="1600" b="1" dirty="0" smtClean="0">
                <a:solidFill>
                  <a:schemeClr val="lt1"/>
                </a:solidFill>
                <a:latin typeface="Meiryo UI" panose="020B0604030504040204" pitchFamily="50" charset="-128"/>
                <a:ea typeface="Meiryo UI" panose="020B0604030504040204" pitchFamily="50" charset="-128"/>
              </a:rPr>
              <a:t/>
            </a:r>
            <a:br>
              <a:rPr lang="en-US" sz="1600" b="1" dirty="0" smtClean="0">
                <a:solidFill>
                  <a:schemeClr val="lt1"/>
                </a:solidFill>
                <a:latin typeface="Meiryo UI" panose="020B0604030504040204" pitchFamily="50" charset="-128"/>
                <a:ea typeface="Meiryo UI" panose="020B0604030504040204" pitchFamily="50" charset="-128"/>
              </a:rPr>
            </a:br>
            <a:r>
              <a:rPr lang="en-US" sz="1600" b="1" dirty="0" err="1" smtClean="0">
                <a:solidFill>
                  <a:schemeClr val="lt1"/>
                </a:solidFill>
                <a:latin typeface="Meiryo UI" panose="020B0604030504040204" pitchFamily="50" charset="-128"/>
                <a:ea typeface="Meiryo UI" panose="020B0604030504040204" pitchFamily="50" charset="-128"/>
              </a:rPr>
              <a:t>ウォッチャ</a:t>
            </a:r>
            <a:r>
              <a:rPr lang="en-US" sz="1600" b="1" dirty="0" smtClean="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15" name="Google Shape;115;p12"/>
          <p:cNvSpPr/>
          <p:nvPr/>
        </p:nvSpPr>
        <p:spPr>
          <a:xfrm>
            <a:off x="1977450" y="5351794"/>
            <a:ext cx="1151320" cy="1052417"/>
          </a:xfrm>
          <a:prstGeom prst="rect">
            <a:avLst/>
          </a:prstGeom>
          <a:gradFill>
            <a:gsLst>
              <a:gs pos="0">
                <a:srgbClr val="0070C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00"/>
              <a:buFont typeface="Arial"/>
              <a:buNone/>
            </a:pPr>
            <a:r>
              <a:rPr lang="en-US" sz="1600" b="1" dirty="0" err="1" smtClean="0">
                <a:solidFill>
                  <a:schemeClr val="lt1"/>
                </a:solidFill>
                <a:latin typeface="Meiryo UI" panose="020B0604030504040204" pitchFamily="50" charset="-128"/>
                <a:ea typeface="Meiryo UI" panose="020B0604030504040204" pitchFamily="50" charset="-128"/>
              </a:rPr>
              <a:t>コンテンツ</a:t>
            </a:r>
            <a:r>
              <a:rPr lang="en-US" sz="1600" b="1" dirty="0" smtClean="0">
                <a:solidFill>
                  <a:schemeClr val="lt1"/>
                </a:solidFill>
                <a:latin typeface="Meiryo UI" panose="020B0604030504040204" pitchFamily="50" charset="-128"/>
                <a:ea typeface="Meiryo UI" panose="020B0604030504040204" pitchFamily="50" charset="-128"/>
              </a:rPr>
              <a:t/>
            </a:r>
            <a:br>
              <a:rPr lang="en-US" sz="1600" b="1" dirty="0" smtClean="0">
                <a:solidFill>
                  <a:schemeClr val="lt1"/>
                </a:solidFill>
                <a:latin typeface="Meiryo UI" panose="020B0604030504040204" pitchFamily="50" charset="-128"/>
                <a:ea typeface="Meiryo UI" panose="020B0604030504040204" pitchFamily="50" charset="-128"/>
              </a:rPr>
            </a:br>
            <a:r>
              <a:rPr lang="en-US" sz="1600" b="1" dirty="0" err="1" smtClean="0">
                <a:solidFill>
                  <a:schemeClr val="lt1"/>
                </a:solidFill>
                <a:latin typeface="Meiryo UI" panose="020B0604030504040204" pitchFamily="50" charset="-128"/>
                <a:ea typeface="Meiryo UI" panose="020B0604030504040204" pitchFamily="50" charset="-128"/>
              </a:rPr>
              <a:t>エクストラクタ</a:t>
            </a:r>
            <a:endParaRPr dirty="0">
              <a:latin typeface="Meiryo UI" panose="020B0604030504040204" pitchFamily="50" charset="-128"/>
              <a:ea typeface="Meiryo UI" panose="020B0604030504040204" pitchFamily="50" charset="-128"/>
            </a:endParaRPr>
          </a:p>
        </p:txBody>
      </p:sp>
      <p:sp>
        <p:nvSpPr>
          <p:cNvPr id="116" name="Google Shape;116;p12"/>
          <p:cNvSpPr/>
          <p:nvPr/>
        </p:nvSpPr>
        <p:spPr>
          <a:xfrm>
            <a:off x="1399646" y="3320605"/>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117" name="Google Shape;117;p12"/>
          <p:cNvPicPr preferRelativeResize="0"/>
          <p:nvPr/>
        </p:nvPicPr>
        <p:blipFill rotWithShape="1">
          <a:blip r:embed="rId6">
            <a:alphaModFix/>
          </a:blip>
          <a:srcRect/>
          <a:stretch/>
        </p:blipFill>
        <p:spPr>
          <a:xfrm>
            <a:off x="1608412" y="3498080"/>
            <a:ext cx="679874" cy="698083"/>
          </a:xfrm>
          <a:prstGeom prst="rect">
            <a:avLst/>
          </a:prstGeom>
          <a:noFill/>
          <a:ln>
            <a:noFill/>
          </a:ln>
        </p:spPr>
      </p:pic>
      <p:sp>
        <p:nvSpPr>
          <p:cNvPr id="118" name="Google Shape;118;p12"/>
          <p:cNvSpPr/>
          <p:nvPr/>
        </p:nvSpPr>
        <p:spPr>
          <a:xfrm>
            <a:off x="4182590" y="3320605"/>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119" name="Google Shape;119;p12"/>
          <p:cNvPicPr preferRelativeResize="0"/>
          <p:nvPr/>
        </p:nvPicPr>
        <p:blipFill rotWithShape="1">
          <a:blip r:embed="rId7">
            <a:alphaModFix/>
          </a:blip>
          <a:srcRect/>
          <a:stretch/>
        </p:blipFill>
        <p:spPr>
          <a:xfrm>
            <a:off x="4360778" y="3509159"/>
            <a:ext cx="718446" cy="675925"/>
          </a:xfrm>
          <a:prstGeom prst="rect">
            <a:avLst/>
          </a:prstGeom>
          <a:noFill/>
          <a:ln>
            <a:noFill/>
          </a:ln>
        </p:spPr>
      </p:pic>
      <p:sp>
        <p:nvSpPr>
          <p:cNvPr id="120" name="Google Shape;120;p12"/>
          <p:cNvSpPr/>
          <p:nvPr/>
        </p:nvSpPr>
        <p:spPr>
          <a:xfrm>
            <a:off x="740519" y="2574869"/>
            <a:ext cx="5197686" cy="638674"/>
          </a:xfrm>
          <a:prstGeom prst="rect">
            <a:avLst/>
          </a:prstGeom>
          <a:gradFill>
            <a:gsLst>
              <a:gs pos="0">
                <a:srgbClr val="3F3F3F"/>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インデックスエンジン</a:t>
            </a:r>
            <a:endParaRPr dirty="0">
              <a:latin typeface="Meiryo UI" panose="020B0604030504040204" pitchFamily="50" charset="-128"/>
              <a:ea typeface="Meiryo UI" panose="020B0604030504040204" pitchFamily="50" charset="-128"/>
            </a:endParaRPr>
          </a:p>
        </p:txBody>
      </p:sp>
      <p:sp>
        <p:nvSpPr>
          <p:cNvPr id="121" name="Google Shape;121;p12"/>
          <p:cNvSpPr/>
          <p:nvPr/>
        </p:nvSpPr>
        <p:spPr>
          <a:xfrm>
            <a:off x="6252818" y="2574869"/>
            <a:ext cx="5197686" cy="638674"/>
          </a:xfrm>
          <a:prstGeom prst="rect">
            <a:avLst/>
          </a:prstGeom>
          <a:gradFill>
            <a:gsLst>
              <a:gs pos="0">
                <a:srgbClr val="3F3F3F"/>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検索操作</a:t>
            </a:r>
            <a:endParaRPr dirty="0">
              <a:latin typeface="Meiryo UI" panose="020B0604030504040204" pitchFamily="50" charset="-128"/>
              <a:ea typeface="Meiryo UI" panose="020B0604030504040204" pitchFamily="50" charset="-128"/>
            </a:endParaRPr>
          </a:p>
        </p:txBody>
      </p:sp>
      <p:sp>
        <p:nvSpPr>
          <p:cNvPr id="122" name="Google Shape;122;p12"/>
          <p:cNvSpPr/>
          <p:nvPr/>
        </p:nvSpPr>
        <p:spPr>
          <a:xfrm>
            <a:off x="8509370" y="5701454"/>
            <a:ext cx="524493" cy="439743"/>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23" name="Google Shape;123;p12"/>
          <p:cNvSpPr/>
          <p:nvPr/>
        </p:nvSpPr>
        <p:spPr>
          <a:xfrm>
            <a:off x="6263204" y="3791777"/>
            <a:ext cx="2391117" cy="2133431"/>
          </a:xfrm>
          <a:prstGeom prst="roundRect">
            <a:avLst>
              <a:gd name="adj" fmla="val 6466"/>
            </a:avLst>
          </a:prstGeom>
          <a:gradFill>
            <a:gsLst>
              <a:gs pos="0">
                <a:srgbClr val="92D050"/>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err="1">
                <a:solidFill>
                  <a:schemeClr val="dk1"/>
                </a:solidFill>
                <a:latin typeface="Meiryo UI" panose="020B0604030504040204" pitchFamily="50" charset="-128"/>
                <a:ea typeface="Meiryo UI" panose="020B0604030504040204" pitchFamily="50" charset="-128"/>
              </a:rPr>
              <a:t>クエリパーサ</a:t>
            </a:r>
            <a:r>
              <a:rPr lang="en-US" sz="2200" b="1" dirty="0">
                <a:solidFill>
                  <a:schemeClr val="dk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24" name="Google Shape;124;p12"/>
          <p:cNvSpPr/>
          <p:nvPr/>
        </p:nvSpPr>
        <p:spPr>
          <a:xfrm>
            <a:off x="9046148" y="3791777"/>
            <a:ext cx="2391117" cy="2133431"/>
          </a:xfrm>
          <a:prstGeom prst="roundRect">
            <a:avLst>
              <a:gd name="adj" fmla="val 6466"/>
            </a:avLst>
          </a:prstGeom>
          <a:gradFill>
            <a:gsLst>
              <a:gs pos="0">
                <a:srgbClr val="7030A0"/>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550"/>
              <a:buFont typeface="Arial"/>
              <a:buNone/>
            </a:pPr>
            <a:r>
              <a:rPr lang="en-US" sz="2200" b="1" dirty="0" err="1">
                <a:solidFill>
                  <a:schemeClr val="dk1"/>
                </a:solidFill>
                <a:latin typeface="Meiryo UI" panose="020B0604030504040204" pitchFamily="50" charset="-128"/>
                <a:ea typeface="Meiryo UI" panose="020B0604030504040204" pitchFamily="50" charset="-128"/>
              </a:rPr>
              <a:t>検索モジュール</a:t>
            </a:r>
            <a:endParaRPr dirty="0">
              <a:latin typeface="Meiryo UI" panose="020B0604030504040204" pitchFamily="50" charset="-128"/>
              <a:ea typeface="Meiryo UI" panose="020B0604030504040204" pitchFamily="50" charset="-128"/>
            </a:endParaRPr>
          </a:p>
        </p:txBody>
      </p:sp>
      <p:sp>
        <p:nvSpPr>
          <p:cNvPr id="125" name="Google Shape;125;p12"/>
          <p:cNvSpPr/>
          <p:nvPr/>
        </p:nvSpPr>
        <p:spPr>
          <a:xfrm>
            <a:off x="9046148" y="5351794"/>
            <a:ext cx="1151320" cy="1052417"/>
          </a:xfrm>
          <a:prstGeom prst="rect">
            <a:avLst/>
          </a:prstGeom>
          <a:gradFill>
            <a:gsLst>
              <a:gs pos="0">
                <a:srgbClr val="7030A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ブール検索</a:t>
            </a:r>
            <a:endParaRPr dirty="0">
              <a:latin typeface="Meiryo UI" panose="020B0604030504040204" pitchFamily="50" charset="-128"/>
              <a:ea typeface="Meiryo UI" panose="020B0604030504040204" pitchFamily="50" charset="-128"/>
            </a:endParaRPr>
          </a:p>
        </p:txBody>
      </p:sp>
      <p:sp>
        <p:nvSpPr>
          <p:cNvPr id="126" name="Google Shape;126;p12"/>
          <p:cNvSpPr/>
          <p:nvPr/>
        </p:nvSpPr>
        <p:spPr>
          <a:xfrm>
            <a:off x="10289879" y="5351794"/>
            <a:ext cx="1151320" cy="1052417"/>
          </a:xfrm>
          <a:prstGeom prst="rect">
            <a:avLst/>
          </a:prstGeom>
          <a:gradFill>
            <a:gsLst>
              <a:gs pos="0">
                <a:srgbClr val="7030A0"/>
              </a:gs>
              <a:gs pos="100000">
                <a:srgbClr val="00206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dirty="0" err="1">
                <a:solidFill>
                  <a:schemeClr val="lt1"/>
                </a:solidFill>
                <a:latin typeface="Meiryo UI" panose="020B0604030504040204" pitchFamily="50" charset="-128"/>
                <a:ea typeface="Meiryo UI" panose="020B0604030504040204" pitchFamily="50" charset="-128"/>
              </a:rPr>
              <a:t>関連性</a:t>
            </a:r>
            <a:endParaRPr sz="15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500" b="1" dirty="0">
                <a:solidFill>
                  <a:schemeClr val="lt1"/>
                </a:solidFill>
                <a:latin typeface="Meiryo UI" panose="020B0604030504040204" pitchFamily="50" charset="-128"/>
                <a:ea typeface="Meiryo UI" panose="020B0604030504040204" pitchFamily="50" charset="-128"/>
              </a:rPr>
              <a:t>(</a:t>
            </a:r>
            <a:r>
              <a:rPr lang="en-US" sz="1500" b="1" dirty="0" smtClean="0">
                <a:solidFill>
                  <a:schemeClr val="lt1"/>
                </a:solidFill>
                <a:latin typeface="Meiryo UI" panose="020B0604030504040204" pitchFamily="50" charset="-128"/>
                <a:ea typeface="Meiryo UI" panose="020B0604030504040204" pitchFamily="50" charset="-128"/>
              </a:rPr>
              <a:t>TF-IDF)</a:t>
            </a:r>
            <a:endParaRPr sz="1500" b="1" dirty="0">
              <a:solidFill>
                <a:schemeClr val="lt1"/>
              </a:solidFill>
              <a:latin typeface="Meiryo UI" panose="020B0604030504040204" pitchFamily="50" charset="-128"/>
              <a:ea typeface="Meiryo UI" panose="020B0604030504040204" pitchFamily="50" charset="-128"/>
            </a:endParaRPr>
          </a:p>
        </p:txBody>
      </p:sp>
      <p:sp>
        <p:nvSpPr>
          <p:cNvPr id="127" name="Google Shape;127;p12"/>
          <p:cNvSpPr/>
          <p:nvPr/>
        </p:nvSpPr>
        <p:spPr>
          <a:xfrm>
            <a:off x="6262225" y="5351794"/>
            <a:ext cx="1151320" cy="1052417"/>
          </a:xfrm>
          <a:prstGeom prst="rect">
            <a:avLst/>
          </a:prstGeom>
          <a:gradFill>
            <a:gsLst>
              <a:gs pos="0">
                <a:srgbClr val="92D050"/>
              </a:gs>
              <a:gs pos="100000">
                <a:srgbClr val="385623"/>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00"/>
              <a:buFont typeface="Arial"/>
              <a:buNone/>
            </a:pPr>
            <a:r>
              <a:rPr lang="en-US" sz="1600" b="1" dirty="0" err="1">
                <a:solidFill>
                  <a:schemeClr val="lt1"/>
                </a:solidFill>
                <a:latin typeface="Meiryo UI" panose="020B0604030504040204" pitchFamily="50" charset="-128"/>
                <a:ea typeface="Meiryo UI" panose="020B0604030504040204" pitchFamily="50" charset="-128"/>
              </a:rPr>
              <a:t>パーサ</a:t>
            </a:r>
            <a:r>
              <a:rPr lang="en-US" sz="1600"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28" name="Google Shape;128;p12"/>
          <p:cNvSpPr/>
          <p:nvPr/>
        </p:nvSpPr>
        <p:spPr>
          <a:xfrm>
            <a:off x="7499156" y="5351794"/>
            <a:ext cx="1151320" cy="1052417"/>
          </a:xfrm>
          <a:prstGeom prst="rect">
            <a:avLst/>
          </a:prstGeom>
          <a:gradFill>
            <a:gsLst>
              <a:gs pos="0">
                <a:srgbClr val="92D050"/>
              </a:gs>
              <a:gs pos="100000">
                <a:srgbClr val="385623"/>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アナライザ</a:t>
            </a:r>
            <a:endParaRPr dirty="0">
              <a:latin typeface="Meiryo UI" panose="020B0604030504040204" pitchFamily="50" charset="-128"/>
              <a:ea typeface="Meiryo UI" panose="020B0604030504040204" pitchFamily="50" charset="-128"/>
            </a:endParaRPr>
          </a:p>
        </p:txBody>
      </p:sp>
      <p:sp>
        <p:nvSpPr>
          <p:cNvPr id="129" name="Google Shape;129;p12"/>
          <p:cNvSpPr/>
          <p:nvPr/>
        </p:nvSpPr>
        <p:spPr>
          <a:xfrm>
            <a:off x="6921352" y="3320605"/>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30" name="Google Shape;130;p12"/>
          <p:cNvSpPr/>
          <p:nvPr/>
        </p:nvSpPr>
        <p:spPr>
          <a:xfrm>
            <a:off x="9704296" y="3320605"/>
            <a:ext cx="1074821" cy="1074821"/>
          </a:xfrm>
          <a:prstGeom prst="ellipse">
            <a:avLst/>
          </a:prstGeom>
          <a:gradFill>
            <a:gsLst>
              <a:gs pos="0">
                <a:schemeClr val="lt1"/>
              </a:gs>
              <a:gs pos="100000">
                <a:srgbClr val="BFBFBF"/>
              </a:gs>
            </a:gsLst>
            <a:lin ang="5400000" scaled="0"/>
          </a:gradFill>
          <a:ln w="254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131" name="Google Shape;131;p12"/>
          <p:cNvPicPr preferRelativeResize="0"/>
          <p:nvPr/>
        </p:nvPicPr>
        <p:blipFill rotWithShape="1">
          <a:blip r:embed="rId8">
            <a:alphaModFix/>
          </a:blip>
          <a:srcRect/>
          <a:stretch/>
        </p:blipFill>
        <p:spPr>
          <a:xfrm>
            <a:off x="7138736" y="3477639"/>
            <a:ext cx="768107" cy="738964"/>
          </a:xfrm>
          <a:prstGeom prst="rect">
            <a:avLst/>
          </a:prstGeom>
          <a:noFill/>
          <a:ln>
            <a:noFill/>
          </a:ln>
        </p:spPr>
      </p:pic>
      <p:pic>
        <p:nvPicPr>
          <p:cNvPr id="132" name="Google Shape;132;p12"/>
          <p:cNvPicPr preferRelativeResize="0"/>
          <p:nvPr/>
        </p:nvPicPr>
        <p:blipFill rotWithShape="1">
          <a:blip r:embed="rId9">
            <a:alphaModFix/>
          </a:blip>
          <a:srcRect/>
          <a:stretch/>
        </p:blipFill>
        <p:spPr>
          <a:xfrm>
            <a:off x="9931516" y="3521086"/>
            <a:ext cx="652071" cy="652071"/>
          </a:xfrm>
          <a:prstGeom prst="rect">
            <a:avLst/>
          </a:prstGeom>
          <a:noFill/>
          <a:ln>
            <a:noFill/>
          </a:ln>
        </p:spPr>
      </p:pic>
    </p:spTree>
    <p:extLst>
      <p:ext uri="{BB962C8B-B14F-4D97-AF65-F5344CB8AC3E}">
        <p14:creationId xmlns:p14="http://schemas.microsoft.com/office/powerpoint/2010/main" val="200219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3"/>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ライセンスプラン</a:t>
            </a:r>
            <a:endParaRPr dirty="0"/>
          </a:p>
        </p:txBody>
      </p:sp>
      <p:sp>
        <p:nvSpPr>
          <p:cNvPr id="138" name="Google Shape;138;p13"/>
          <p:cNvSpPr/>
          <p:nvPr/>
        </p:nvSpPr>
        <p:spPr>
          <a:xfrm>
            <a:off x="862399" y="1729116"/>
            <a:ext cx="5170159" cy="615021"/>
          </a:xfrm>
          <a:prstGeom prst="round2SameRect">
            <a:avLst>
              <a:gd name="adj1" fmla="val 9935"/>
              <a:gd name="adj2" fmla="val 0"/>
            </a:avLst>
          </a:prstGeom>
          <a:gradFill>
            <a:gsLst>
              <a:gs pos="0">
                <a:srgbClr val="4F83B2"/>
              </a:gs>
              <a:gs pos="95000">
                <a:srgbClr val="002769"/>
              </a:gs>
              <a:gs pos="100000">
                <a:srgbClr val="002769"/>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39" name="Google Shape;139;p13"/>
          <p:cNvSpPr/>
          <p:nvPr/>
        </p:nvSpPr>
        <p:spPr>
          <a:xfrm>
            <a:off x="6105365" y="1729117"/>
            <a:ext cx="5170159" cy="615021"/>
          </a:xfrm>
          <a:prstGeom prst="round2SameRect">
            <a:avLst>
              <a:gd name="adj1" fmla="val 9935"/>
              <a:gd name="adj2" fmla="val 0"/>
            </a:avLst>
          </a:prstGeom>
          <a:gradFill>
            <a:gsLst>
              <a:gs pos="0">
                <a:srgbClr val="4F83B2"/>
              </a:gs>
              <a:gs pos="95000">
                <a:srgbClr val="002769"/>
              </a:gs>
              <a:gs pos="100000">
                <a:srgbClr val="002769"/>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140" name="Google Shape;140;p13"/>
          <p:cNvPicPr preferRelativeResize="0"/>
          <p:nvPr/>
        </p:nvPicPr>
        <p:blipFill rotWithShape="1">
          <a:blip r:embed="rId3">
            <a:alphaModFix/>
          </a:blip>
          <a:srcRect t="76775"/>
          <a:stretch/>
        </p:blipFill>
        <p:spPr>
          <a:xfrm rot="5400000">
            <a:off x="3588137" y="4182096"/>
            <a:ext cx="4414446" cy="532143"/>
          </a:xfrm>
          <a:prstGeom prst="rect">
            <a:avLst/>
          </a:prstGeom>
          <a:noFill/>
          <a:ln>
            <a:noFill/>
          </a:ln>
        </p:spPr>
      </p:pic>
      <p:sp>
        <p:nvSpPr>
          <p:cNvPr id="141" name="Google Shape;141;p13"/>
          <p:cNvSpPr txBox="1"/>
          <p:nvPr/>
        </p:nvSpPr>
        <p:spPr>
          <a:xfrm>
            <a:off x="862399" y="1746050"/>
            <a:ext cx="5127368"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err="1" smtClean="0">
                <a:solidFill>
                  <a:schemeClr val="lt1"/>
                </a:solidFill>
                <a:latin typeface="Meiryo UI" panose="020B0604030504040204" pitchFamily="50" charset="-128"/>
                <a:ea typeface="Meiryo UI" panose="020B0604030504040204" pitchFamily="50" charset="-128"/>
              </a:rPr>
              <a:t>ベーシック</a:t>
            </a:r>
            <a:r>
              <a:rPr lang="en-US" sz="3000" b="1" dirty="0" smtClean="0">
                <a:solidFill>
                  <a:schemeClr val="lt1"/>
                </a:solidFill>
                <a:latin typeface="Meiryo UI" panose="020B0604030504040204" pitchFamily="50" charset="-128"/>
                <a:ea typeface="Meiryo UI" panose="020B0604030504040204" pitchFamily="50" charset="-128"/>
              </a:rPr>
              <a:t>(</a:t>
            </a:r>
            <a:r>
              <a:rPr lang="en-US" sz="3000" b="1" dirty="0" err="1" smtClean="0">
                <a:solidFill>
                  <a:schemeClr val="lt1"/>
                </a:solidFill>
                <a:latin typeface="Meiryo UI" panose="020B0604030504040204" pitchFamily="50" charset="-128"/>
                <a:ea typeface="Meiryo UI" panose="020B0604030504040204" pitchFamily="50" charset="-128"/>
              </a:rPr>
              <a:t>ライセンスフリ</a:t>
            </a:r>
            <a:r>
              <a:rPr lang="en-US" sz="3000" b="1" dirty="0" smtClean="0">
                <a:solidFill>
                  <a:schemeClr val="lt1"/>
                </a:solidFill>
                <a:latin typeface="Meiryo UI" panose="020B0604030504040204" pitchFamily="50" charset="-128"/>
                <a:ea typeface="Meiryo UI" panose="020B0604030504040204" pitchFamily="50" charset="-128"/>
              </a:rPr>
              <a:t>ー)</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142" name="Google Shape;142;p13"/>
          <p:cNvSpPr txBox="1"/>
          <p:nvPr/>
        </p:nvSpPr>
        <p:spPr>
          <a:xfrm>
            <a:off x="6105365" y="1746050"/>
            <a:ext cx="5170159"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err="1">
                <a:solidFill>
                  <a:schemeClr val="lt1"/>
                </a:solidFill>
                <a:latin typeface="Meiryo UI" panose="020B0604030504040204" pitchFamily="50" charset="-128"/>
                <a:ea typeface="Meiryo UI" panose="020B0604030504040204" pitchFamily="50" charset="-128"/>
              </a:rPr>
              <a:t>プラス</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143" name="Google Shape;143;p13"/>
          <p:cNvSpPr txBox="1"/>
          <p:nvPr/>
        </p:nvSpPr>
        <p:spPr>
          <a:xfrm>
            <a:off x="9859" y="2312501"/>
            <a:ext cx="6132524" cy="2287293"/>
          </a:xfrm>
          <a:prstGeom prst="rect">
            <a:avLst/>
          </a:prstGeom>
          <a:noFill/>
          <a:ln>
            <a:noFill/>
          </a:ln>
        </p:spPr>
        <p:txBody>
          <a:bodyPr spcFirstLastPara="1" wrap="square" lIns="91425" tIns="45700" rIns="91425" bIns="45700" anchor="t" anchorCtr="0">
            <a:noAutofit/>
          </a:bodyPr>
          <a:lstStyle/>
          <a:p>
            <a:pPr marL="944563" marR="0" lvl="0" algn="l" rtl="0">
              <a:lnSpc>
                <a:spcPct val="140000"/>
              </a:lnSpc>
              <a:spcBef>
                <a:spcPts val="0"/>
              </a:spcBef>
              <a:spcAft>
                <a:spcPts val="0"/>
              </a:spcAft>
              <a:buClr>
                <a:schemeClr val="dk1"/>
              </a:buClr>
              <a:buSzPts val="1500"/>
            </a:pPr>
            <a:r>
              <a:rPr lang="en-US" sz="2200" b="1" dirty="0" smtClean="0">
                <a:solidFill>
                  <a:schemeClr val="dk1"/>
                </a:solidFill>
                <a:latin typeface="Meiryo UI" panose="020B0604030504040204" pitchFamily="50" charset="-128"/>
                <a:ea typeface="Meiryo UI" panose="020B0604030504040204" pitchFamily="50" charset="-128"/>
              </a:rPr>
              <a:t>1</a:t>
            </a:r>
            <a:r>
              <a:rPr lang="ja-JP" altLang="en-US" sz="2200" b="1" dirty="0">
                <a:solidFill>
                  <a:schemeClr val="dk1"/>
                </a:solidFill>
                <a:latin typeface="Meiryo UI" panose="020B0604030504040204" pitchFamily="50" charset="-128"/>
                <a:ea typeface="Meiryo UI" panose="020B0604030504040204" pitchFamily="50" charset="-128"/>
              </a:rPr>
              <a:t>つ</a:t>
            </a:r>
            <a:r>
              <a:rPr lang="en-US" sz="2200" b="1" dirty="0" err="1" smtClean="0">
                <a:solidFill>
                  <a:schemeClr val="dk1"/>
                </a:solidFill>
                <a:latin typeface="Meiryo UI" panose="020B0604030504040204" pitchFamily="50" charset="-128"/>
                <a:ea typeface="Meiryo UI" panose="020B0604030504040204" pitchFamily="50" charset="-128"/>
              </a:rPr>
              <a:t>のNASデータを検索</a:t>
            </a:r>
            <a:endParaRPr sz="2200" b="1"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40000"/>
              </a:lnSpc>
              <a:spcBef>
                <a:spcPts val="0"/>
              </a:spcBef>
              <a:spcAft>
                <a:spcPts val="0"/>
              </a:spcAft>
              <a:buClr>
                <a:schemeClr val="dk1"/>
              </a:buClr>
              <a:buSzPts val="1500"/>
              <a:buFont typeface="Arial"/>
              <a:buChar char="•"/>
            </a:pPr>
            <a:r>
              <a:rPr lang="en-US" sz="1300" dirty="0" err="1">
                <a:solidFill>
                  <a:schemeClr val="dk1"/>
                </a:solidFill>
                <a:latin typeface="Meiryo UI" panose="020B0604030504040204" pitchFamily="50" charset="-128"/>
                <a:ea typeface="Meiryo UI" panose="020B0604030504040204" pitchFamily="50" charset="-128"/>
              </a:rPr>
              <a:t>ドキュメントの全文検索</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40000"/>
              </a:lnSpc>
              <a:spcBef>
                <a:spcPts val="0"/>
              </a:spcBef>
              <a:spcAft>
                <a:spcPts val="0"/>
              </a:spcAft>
              <a:buClr>
                <a:schemeClr val="dk1"/>
              </a:buClr>
              <a:buSzPts val="1500"/>
              <a:buFont typeface="Arial"/>
              <a:buChar char="•"/>
            </a:pPr>
            <a:r>
              <a:rPr lang="en-US" sz="1300" dirty="0" err="1">
                <a:solidFill>
                  <a:schemeClr val="dk1"/>
                </a:solidFill>
                <a:latin typeface="Meiryo UI" panose="020B0604030504040204" pitchFamily="50" charset="-128"/>
                <a:ea typeface="Meiryo UI" panose="020B0604030504040204" pitchFamily="50" charset="-128"/>
              </a:rPr>
              <a:t>AI</a:t>
            </a:r>
            <a:r>
              <a:rPr lang="en-US" sz="1300" dirty="0" err="1" smtClean="0">
                <a:solidFill>
                  <a:schemeClr val="dk1"/>
                </a:solidFill>
                <a:latin typeface="Meiryo UI" panose="020B0604030504040204" pitchFamily="50" charset="-128"/>
                <a:ea typeface="Meiryo UI" panose="020B0604030504040204" pitchFamily="50" charset="-128"/>
              </a:rPr>
              <a:t>を</a:t>
            </a:r>
            <a:r>
              <a:rPr lang="ja-JP" altLang="en-US" sz="1300" dirty="0" smtClean="0">
                <a:solidFill>
                  <a:schemeClr val="dk1"/>
                </a:solidFill>
                <a:latin typeface="Meiryo UI" panose="020B0604030504040204" pitchFamily="50" charset="-128"/>
                <a:ea typeface="Meiryo UI" panose="020B0604030504040204" pitchFamily="50" charset="-128"/>
              </a:rPr>
              <a:t>活用</a:t>
            </a:r>
            <a:r>
              <a:rPr lang="en-US" sz="1300" dirty="0" err="1" smtClean="0">
                <a:solidFill>
                  <a:schemeClr val="dk1"/>
                </a:solidFill>
                <a:latin typeface="Meiryo UI" panose="020B0604030504040204" pitchFamily="50" charset="-128"/>
                <a:ea typeface="Meiryo UI" panose="020B0604030504040204" pitchFamily="50" charset="-128"/>
              </a:rPr>
              <a:t>した画像検索</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40000"/>
              </a:lnSpc>
              <a:spcBef>
                <a:spcPts val="0"/>
              </a:spcBef>
              <a:spcAft>
                <a:spcPts val="0"/>
              </a:spcAft>
              <a:buClr>
                <a:schemeClr val="dk1"/>
              </a:buClr>
              <a:buSzPts val="1500"/>
              <a:buFont typeface="Arial"/>
              <a:buChar char="•"/>
            </a:pPr>
            <a:r>
              <a:rPr lang="en-US" sz="1300" dirty="0" err="1" smtClean="0">
                <a:solidFill>
                  <a:schemeClr val="dk1"/>
                </a:solidFill>
                <a:latin typeface="Meiryo UI" panose="020B0604030504040204" pitchFamily="50" charset="-128"/>
                <a:ea typeface="Meiryo UI" panose="020B0604030504040204" pitchFamily="50" charset="-128"/>
              </a:rPr>
              <a:t>スマートな</a:t>
            </a:r>
            <a:r>
              <a:rPr lang="ja-JP" altLang="en-US" sz="1300" dirty="0" smtClean="0">
                <a:solidFill>
                  <a:schemeClr val="dk1"/>
                </a:solidFill>
                <a:latin typeface="Meiryo UI" panose="020B0604030504040204" pitchFamily="50" charset="-128"/>
                <a:ea typeface="Meiryo UI" panose="020B0604030504040204" pitchFamily="50" charset="-128"/>
              </a:rPr>
              <a:t>レコメンデーション</a:t>
            </a:r>
            <a:r>
              <a:rPr lang="en-US" sz="1300" dirty="0" smtClean="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40000"/>
              </a:lnSpc>
              <a:spcBef>
                <a:spcPts val="0"/>
              </a:spcBef>
              <a:spcAft>
                <a:spcPts val="0"/>
              </a:spcAft>
              <a:buClr>
                <a:schemeClr val="dk1"/>
              </a:buClr>
              <a:buSzPts val="1500"/>
              <a:buFont typeface="Arial"/>
              <a:buChar char="•"/>
            </a:pPr>
            <a:r>
              <a:rPr lang="en-US" sz="1300" dirty="0" err="1">
                <a:solidFill>
                  <a:schemeClr val="dk1"/>
                </a:solidFill>
                <a:latin typeface="Meiryo UI" panose="020B0604030504040204" pitchFamily="50" charset="-128"/>
                <a:ea typeface="Meiryo UI" panose="020B0604030504040204" pitchFamily="50" charset="-128"/>
              </a:rPr>
              <a:t>ファイルをすばやくプレビューします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40000"/>
              </a:lnSpc>
              <a:spcBef>
                <a:spcPts val="0"/>
              </a:spcBef>
              <a:spcAft>
                <a:spcPts val="0"/>
              </a:spcAft>
              <a:buClr>
                <a:schemeClr val="dk1"/>
              </a:buClr>
              <a:buSzPts val="1500"/>
              <a:buFont typeface="Arial"/>
              <a:buChar char="•"/>
            </a:pPr>
            <a:r>
              <a:rPr lang="en-US" sz="1300" dirty="0" err="1">
                <a:solidFill>
                  <a:schemeClr val="dk1"/>
                </a:solidFill>
                <a:latin typeface="Meiryo UI" panose="020B0604030504040204" pitchFamily="50" charset="-128"/>
                <a:ea typeface="Meiryo UI" panose="020B0604030504040204" pitchFamily="50" charset="-128"/>
              </a:rPr>
              <a:t>権限設定に基づいてNASデータを検索します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40000"/>
              </a:lnSpc>
              <a:spcBef>
                <a:spcPts val="0"/>
              </a:spcBef>
              <a:spcAft>
                <a:spcPts val="0"/>
              </a:spcAft>
              <a:buClr>
                <a:schemeClr val="dk1"/>
              </a:buClr>
              <a:buSzPts val="1500"/>
              <a:buFont typeface="Arial"/>
              <a:buChar char="•"/>
            </a:pPr>
            <a:r>
              <a:rPr lang="en-US" sz="1300" dirty="0" smtClean="0">
                <a:solidFill>
                  <a:schemeClr val="dk1"/>
                </a:solidFill>
                <a:latin typeface="Meiryo UI" panose="020B0604030504040204" pitchFamily="50" charset="-128"/>
                <a:ea typeface="Meiryo UI" panose="020B0604030504040204" pitchFamily="50" charset="-128"/>
              </a:rPr>
              <a:t>1</a:t>
            </a:r>
            <a:r>
              <a:rPr lang="ja-JP" altLang="en-US" sz="1300" dirty="0" smtClean="0">
                <a:solidFill>
                  <a:schemeClr val="dk1"/>
                </a:solidFill>
                <a:latin typeface="Meiryo UI" panose="020B0604030504040204" pitchFamily="50" charset="-128"/>
                <a:ea typeface="Meiryo UI" panose="020B0604030504040204" pitchFamily="50" charset="-128"/>
              </a:rPr>
              <a:t>台</a:t>
            </a:r>
            <a:r>
              <a:rPr lang="en-US" sz="1300" dirty="0" err="1" smtClean="0">
                <a:solidFill>
                  <a:schemeClr val="dk1"/>
                </a:solidFill>
                <a:latin typeface="Meiryo UI" panose="020B0604030504040204" pitchFamily="50" charset="-128"/>
                <a:ea typeface="Meiryo UI" panose="020B0604030504040204" pitchFamily="50" charset="-128"/>
              </a:rPr>
              <a:t>の</a:t>
            </a:r>
            <a:r>
              <a:rPr lang="en-US" sz="1300" dirty="0" err="1">
                <a:solidFill>
                  <a:schemeClr val="dk1"/>
                </a:solidFill>
                <a:latin typeface="Meiryo UI" panose="020B0604030504040204" pitchFamily="50" charset="-128"/>
                <a:ea typeface="Meiryo UI" panose="020B0604030504040204" pitchFamily="50" charset="-128"/>
              </a:rPr>
              <a:t>NASをマウントして検索します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p:txBody>
      </p:sp>
      <p:sp>
        <p:nvSpPr>
          <p:cNvPr id="144" name="Google Shape;144;p13"/>
          <p:cNvSpPr txBox="1"/>
          <p:nvPr/>
        </p:nvSpPr>
        <p:spPr>
          <a:xfrm>
            <a:off x="31396" y="4685100"/>
            <a:ext cx="6101050" cy="1751633"/>
          </a:xfrm>
          <a:prstGeom prst="rect">
            <a:avLst/>
          </a:prstGeom>
          <a:noFill/>
          <a:ln>
            <a:noFill/>
          </a:ln>
        </p:spPr>
        <p:txBody>
          <a:bodyPr spcFirstLastPara="1" wrap="square" lIns="91425" tIns="45700" rIns="91425" bIns="45700" anchor="t" anchorCtr="0">
            <a:noAutofit/>
          </a:bodyPr>
          <a:lstStyle/>
          <a:p>
            <a:pPr marL="944563" marR="0" lvl="0" algn="l" rtl="0">
              <a:lnSpc>
                <a:spcPct val="140000"/>
              </a:lnSpc>
              <a:spcBef>
                <a:spcPts val="0"/>
              </a:spcBef>
              <a:spcAft>
                <a:spcPts val="0"/>
              </a:spcAft>
              <a:buClr>
                <a:schemeClr val="dk1"/>
              </a:buClr>
              <a:buSzPts val="1500"/>
            </a:pPr>
            <a:r>
              <a:rPr lang="en-US" sz="2200" b="1" dirty="0" err="1">
                <a:solidFill>
                  <a:schemeClr val="dk1"/>
                </a:solidFill>
                <a:latin typeface="Meiryo UI" panose="020B0604030504040204" pitchFamily="50" charset="-128"/>
                <a:ea typeface="Meiryo UI" panose="020B0604030504040204" pitchFamily="50" charset="-128"/>
              </a:rPr>
              <a:t>PCでローカルファイルを検索</a:t>
            </a:r>
            <a:endParaRPr sz="2200" b="1" dirty="0">
              <a:solidFill>
                <a:schemeClr val="dk1"/>
              </a:solidFill>
              <a:latin typeface="Meiryo UI" panose="020B0604030504040204" pitchFamily="50" charset="-128"/>
              <a:ea typeface="Meiryo UI" panose="020B0604030504040204" pitchFamily="50" charset="-128"/>
            </a:endParaRPr>
          </a:p>
          <a:p>
            <a:pPr marL="1230313" marR="0" lvl="0" indent="-285750" algn="l" rtl="0">
              <a:lnSpc>
                <a:spcPct val="140000"/>
              </a:lnSpc>
              <a:spcBef>
                <a:spcPts val="0"/>
              </a:spcBef>
              <a:spcAft>
                <a:spcPts val="0"/>
              </a:spcAft>
              <a:buClr>
                <a:schemeClr val="dk1"/>
              </a:buClr>
              <a:buSzPts val="1500"/>
              <a:buFont typeface="Arial" panose="020B0604020202020204" pitchFamily="34" charset="0"/>
              <a:buChar char="•"/>
            </a:pPr>
            <a:r>
              <a:rPr lang="en-US" sz="1300" dirty="0">
                <a:solidFill>
                  <a:schemeClr val="dk1"/>
                </a:solidFill>
                <a:latin typeface="Meiryo UI" panose="020B0604030504040204" pitchFamily="50" charset="-128"/>
                <a:ea typeface="Meiryo UI" panose="020B0604030504040204" pitchFamily="50" charset="-128"/>
              </a:rPr>
              <a:t>16件の検索結果のみを表示</a:t>
            </a:r>
            <a:endParaRPr sz="1300" dirty="0">
              <a:solidFill>
                <a:schemeClr val="dk1"/>
              </a:solidFill>
              <a:latin typeface="Meiryo UI" panose="020B0604030504040204" pitchFamily="50" charset="-128"/>
              <a:ea typeface="Meiryo UI" panose="020B0604030504040204" pitchFamily="50" charset="-128"/>
            </a:endParaRPr>
          </a:p>
          <a:p>
            <a:pPr marL="1230313" marR="0" lvl="0" indent="-285750" algn="l" rtl="0">
              <a:lnSpc>
                <a:spcPct val="140000"/>
              </a:lnSpc>
              <a:spcBef>
                <a:spcPts val="0"/>
              </a:spcBef>
              <a:spcAft>
                <a:spcPts val="0"/>
              </a:spcAft>
              <a:buClr>
                <a:schemeClr val="dk1"/>
              </a:buClr>
              <a:buSzPts val="1500"/>
              <a:buFont typeface="Arial" panose="020B0604020202020204" pitchFamily="34" charset="0"/>
              <a:buChar char="•"/>
            </a:pPr>
            <a:r>
              <a:rPr lang="en-US" sz="1300" dirty="0" err="1" smtClean="0">
                <a:solidFill>
                  <a:schemeClr val="dk1"/>
                </a:solidFill>
                <a:latin typeface="Meiryo UI" panose="020B0604030504040204" pitchFamily="50" charset="-128"/>
                <a:ea typeface="Meiryo UI" panose="020B0604030504040204" pitchFamily="50" charset="-128"/>
              </a:rPr>
              <a:t>ファイルにインデックスを付け</a:t>
            </a:r>
            <a:r>
              <a:rPr lang="ja-JP" altLang="en-US" sz="1300" dirty="0" smtClean="0">
                <a:solidFill>
                  <a:schemeClr val="dk1"/>
                </a:solidFill>
                <a:latin typeface="Meiryo UI" panose="020B0604030504040204" pitchFamily="50" charset="-128"/>
                <a:ea typeface="Meiryo UI" panose="020B0604030504040204" pitchFamily="50" charset="-128"/>
              </a:rPr>
              <a:t>ると</a:t>
            </a:r>
            <a:r>
              <a:rPr lang="en-US" sz="1300" dirty="0" err="1" smtClean="0">
                <a:solidFill>
                  <a:schemeClr val="dk1"/>
                </a:solidFill>
                <a:latin typeface="Meiryo UI" panose="020B0604030504040204" pitchFamily="50" charset="-128"/>
                <a:ea typeface="Meiryo UI" panose="020B0604030504040204" pitchFamily="50" charset="-128"/>
              </a:rPr>
              <a:t>ファイルをすばやく検索できます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230313" marR="0" lvl="0" indent="-285750" algn="l" rtl="0">
              <a:lnSpc>
                <a:spcPct val="140000"/>
              </a:lnSpc>
              <a:spcBef>
                <a:spcPts val="0"/>
              </a:spcBef>
              <a:spcAft>
                <a:spcPts val="0"/>
              </a:spcAft>
              <a:buClr>
                <a:schemeClr val="dk1"/>
              </a:buClr>
              <a:buSzPts val="1500"/>
              <a:buFont typeface="Arial" panose="020B0604020202020204" pitchFamily="34" charset="0"/>
              <a:buChar char="•"/>
            </a:pPr>
            <a:r>
              <a:rPr lang="en-US" sz="1300" dirty="0" err="1">
                <a:solidFill>
                  <a:schemeClr val="dk1"/>
                </a:solidFill>
                <a:latin typeface="Meiryo UI" panose="020B0604030504040204" pitchFamily="50" charset="-128"/>
                <a:ea typeface="Meiryo UI" panose="020B0604030504040204" pitchFamily="50" charset="-128"/>
              </a:rPr>
              <a:t>ドキュメントの全文検索</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230313" marR="0" lvl="0" indent="-285750" algn="l" rtl="0">
              <a:lnSpc>
                <a:spcPct val="140000"/>
              </a:lnSpc>
              <a:spcBef>
                <a:spcPts val="0"/>
              </a:spcBef>
              <a:spcAft>
                <a:spcPts val="0"/>
              </a:spcAft>
              <a:buClr>
                <a:schemeClr val="dk1"/>
              </a:buClr>
              <a:buSzPts val="1500"/>
              <a:buFont typeface="Arial" panose="020B0604020202020204" pitchFamily="34" charset="0"/>
              <a:buChar char="•"/>
            </a:pPr>
            <a:r>
              <a:rPr lang="en-US" sz="1300" dirty="0" err="1">
                <a:solidFill>
                  <a:schemeClr val="dk1"/>
                </a:solidFill>
                <a:latin typeface="Meiryo UI" panose="020B0604030504040204" pitchFamily="50" charset="-128"/>
                <a:ea typeface="Meiryo UI" panose="020B0604030504040204" pitchFamily="50" charset="-128"/>
              </a:rPr>
              <a:t>ファイルのサムネイルをすばやくプレビューします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230313" marR="0" lvl="0" indent="-285750" algn="l" rtl="0">
              <a:lnSpc>
                <a:spcPct val="140000"/>
              </a:lnSpc>
              <a:spcBef>
                <a:spcPts val="0"/>
              </a:spcBef>
              <a:spcAft>
                <a:spcPts val="0"/>
              </a:spcAft>
              <a:buClr>
                <a:schemeClr val="dk1"/>
              </a:buClr>
              <a:buSzPts val="1500"/>
              <a:buFont typeface="Arial" panose="020B0604020202020204" pitchFamily="34" charset="0"/>
              <a:buChar char="•"/>
            </a:pPr>
            <a:r>
              <a:rPr lang="en-US" sz="1300" dirty="0" err="1">
                <a:solidFill>
                  <a:schemeClr val="dk1"/>
                </a:solidFill>
                <a:latin typeface="Meiryo UI" panose="020B0604030504040204" pitchFamily="50" charset="-128"/>
                <a:ea typeface="Meiryo UI" panose="020B0604030504040204" pitchFamily="50" charset="-128"/>
              </a:rPr>
              <a:t>AI</a:t>
            </a:r>
            <a:r>
              <a:rPr lang="en-US" sz="1300" dirty="0" err="1" smtClean="0">
                <a:solidFill>
                  <a:schemeClr val="dk1"/>
                </a:solidFill>
                <a:latin typeface="Meiryo UI" panose="020B0604030504040204" pitchFamily="50" charset="-128"/>
                <a:ea typeface="Meiryo UI" panose="020B0604030504040204" pitchFamily="50" charset="-128"/>
              </a:rPr>
              <a:t>を</a:t>
            </a:r>
            <a:r>
              <a:rPr lang="ja-JP" altLang="en-US" sz="1300" dirty="0" smtClean="0">
                <a:solidFill>
                  <a:schemeClr val="dk1"/>
                </a:solidFill>
                <a:latin typeface="Meiryo UI" panose="020B0604030504040204" pitchFamily="50" charset="-128"/>
                <a:ea typeface="Meiryo UI" panose="020B0604030504040204" pitchFamily="50" charset="-128"/>
              </a:rPr>
              <a:t>活用</a:t>
            </a:r>
            <a:r>
              <a:rPr lang="en-US" sz="1300" dirty="0" err="1" smtClean="0">
                <a:solidFill>
                  <a:schemeClr val="dk1"/>
                </a:solidFill>
                <a:latin typeface="Meiryo UI" panose="020B0604030504040204" pitchFamily="50" charset="-128"/>
                <a:ea typeface="Meiryo UI" panose="020B0604030504040204" pitchFamily="50" charset="-128"/>
              </a:rPr>
              <a:t>した画像検索</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p:txBody>
      </p:sp>
      <p:sp>
        <p:nvSpPr>
          <p:cNvPr id="145" name="Google Shape;145;p13"/>
          <p:cNvSpPr txBox="1"/>
          <p:nvPr/>
        </p:nvSpPr>
        <p:spPr>
          <a:xfrm>
            <a:off x="5765799" y="2332380"/>
            <a:ext cx="5703957" cy="2144177"/>
          </a:xfrm>
          <a:prstGeom prst="rect">
            <a:avLst/>
          </a:prstGeom>
          <a:noFill/>
          <a:ln>
            <a:noFill/>
          </a:ln>
        </p:spPr>
        <p:txBody>
          <a:bodyPr spcFirstLastPara="1" wrap="square" lIns="91425" tIns="45700" rIns="91425" bIns="45700" anchor="t" anchorCtr="0">
            <a:noAutofit/>
          </a:bodyPr>
          <a:lstStyle/>
          <a:p>
            <a:pPr marL="944563" marR="0" lvl="0" algn="l" rtl="0">
              <a:lnSpc>
                <a:spcPct val="120000"/>
              </a:lnSpc>
              <a:spcBef>
                <a:spcPts val="0"/>
              </a:spcBef>
              <a:spcAft>
                <a:spcPts val="0"/>
              </a:spcAft>
              <a:buClr>
                <a:schemeClr val="dk1"/>
              </a:buClr>
              <a:buSzPts val="1500"/>
            </a:pPr>
            <a:r>
              <a:rPr lang="en-US" sz="2200" b="1" dirty="0">
                <a:solidFill>
                  <a:schemeClr val="dk1"/>
                </a:solidFill>
                <a:latin typeface="Meiryo UI" panose="020B0604030504040204" pitchFamily="50" charset="-128"/>
                <a:ea typeface="Meiryo UI" panose="020B0604030504040204" pitchFamily="50" charset="-128"/>
              </a:rPr>
              <a:t>1</a:t>
            </a:r>
            <a:r>
              <a:rPr lang="en-US" sz="2200" b="1" dirty="0" smtClean="0">
                <a:solidFill>
                  <a:schemeClr val="dk1"/>
                </a:solidFill>
                <a:latin typeface="Meiryo UI" panose="020B0604030504040204" pitchFamily="50" charset="-128"/>
                <a:ea typeface="Meiryo UI" panose="020B0604030504040204" pitchFamily="50" charset="-128"/>
              </a:rPr>
              <a:t>つのインターフェースで複数の</a:t>
            </a:r>
            <a:br>
              <a:rPr lang="en-US" sz="2200" b="1" dirty="0" smtClean="0">
                <a:solidFill>
                  <a:schemeClr val="dk1"/>
                </a:solidFill>
                <a:latin typeface="Meiryo UI" panose="020B0604030504040204" pitchFamily="50" charset="-128"/>
                <a:ea typeface="Meiryo UI" panose="020B0604030504040204" pitchFamily="50" charset="-128"/>
              </a:rPr>
            </a:br>
            <a:r>
              <a:rPr lang="en-US" sz="2200" b="1" dirty="0" err="1" smtClean="0">
                <a:solidFill>
                  <a:schemeClr val="dk1"/>
                </a:solidFill>
                <a:latin typeface="Meiryo UI" panose="020B0604030504040204" pitchFamily="50" charset="-128"/>
                <a:ea typeface="Meiryo UI" panose="020B0604030504040204" pitchFamily="50" charset="-128"/>
              </a:rPr>
              <a:t>NAS</a:t>
            </a:r>
            <a:r>
              <a:rPr lang="en-US" sz="2200" b="1" dirty="0" err="1">
                <a:solidFill>
                  <a:schemeClr val="dk1"/>
                </a:solidFill>
                <a:latin typeface="Meiryo UI" panose="020B0604030504040204" pitchFamily="50" charset="-128"/>
                <a:ea typeface="Meiryo UI" panose="020B0604030504040204" pitchFamily="50" charset="-128"/>
              </a:rPr>
              <a:t>データを検索</a:t>
            </a:r>
            <a:endParaRPr sz="2200" b="1"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20000"/>
              </a:lnSpc>
              <a:spcBef>
                <a:spcPts val="0"/>
              </a:spcBef>
              <a:spcAft>
                <a:spcPts val="0"/>
              </a:spcAft>
              <a:buClr>
                <a:schemeClr val="dk1"/>
              </a:buClr>
              <a:buSzPts val="1500"/>
              <a:buFont typeface="Arial"/>
              <a:buChar char="•"/>
            </a:pPr>
            <a:r>
              <a:rPr lang="en-US" sz="1300" dirty="0" err="1">
                <a:solidFill>
                  <a:schemeClr val="dk1"/>
                </a:solidFill>
                <a:latin typeface="Meiryo UI" panose="020B0604030504040204" pitchFamily="50" charset="-128"/>
                <a:ea typeface="Meiryo UI" panose="020B0604030504040204" pitchFamily="50" charset="-128"/>
              </a:rPr>
              <a:t>ドキュメントの全文検索</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20000"/>
              </a:lnSpc>
              <a:spcBef>
                <a:spcPts val="0"/>
              </a:spcBef>
              <a:spcAft>
                <a:spcPts val="0"/>
              </a:spcAft>
              <a:buClr>
                <a:schemeClr val="dk1"/>
              </a:buClr>
              <a:buSzPts val="1500"/>
              <a:buFont typeface="Arial"/>
              <a:buChar char="•"/>
            </a:pPr>
            <a:r>
              <a:rPr lang="en-US" sz="1300" dirty="0" err="1">
                <a:solidFill>
                  <a:schemeClr val="dk1"/>
                </a:solidFill>
                <a:latin typeface="Meiryo UI" panose="020B0604030504040204" pitchFamily="50" charset="-128"/>
                <a:ea typeface="Meiryo UI" panose="020B0604030504040204" pitchFamily="50" charset="-128"/>
              </a:rPr>
              <a:t>AI</a:t>
            </a:r>
            <a:r>
              <a:rPr lang="en-US" sz="1300" dirty="0" err="1" smtClean="0">
                <a:solidFill>
                  <a:schemeClr val="dk1"/>
                </a:solidFill>
                <a:latin typeface="Meiryo UI" panose="020B0604030504040204" pitchFamily="50" charset="-128"/>
                <a:ea typeface="Meiryo UI" panose="020B0604030504040204" pitchFamily="50" charset="-128"/>
              </a:rPr>
              <a:t>を</a:t>
            </a:r>
            <a:r>
              <a:rPr lang="ja-JP" altLang="en-US" sz="1300" dirty="0" smtClean="0">
                <a:solidFill>
                  <a:schemeClr val="dk1"/>
                </a:solidFill>
                <a:latin typeface="Meiryo UI" panose="020B0604030504040204" pitchFamily="50" charset="-128"/>
                <a:ea typeface="Meiryo UI" panose="020B0604030504040204" pitchFamily="50" charset="-128"/>
              </a:rPr>
              <a:t>活用</a:t>
            </a:r>
            <a:r>
              <a:rPr lang="en-US" sz="1300" dirty="0" err="1" smtClean="0">
                <a:solidFill>
                  <a:schemeClr val="dk1"/>
                </a:solidFill>
                <a:latin typeface="Meiryo UI" panose="020B0604030504040204" pitchFamily="50" charset="-128"/>
                <a:ea typeface="Meiryo UI" panose="020B0604030504040204" pitchFamily="50" charset="-128"/>
              </a:rPr>
              <a:t>した画像検索</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20000"/>
              </a:lnSpc>
              <a:spcBef>
                <a:spcPts val="0"/>
              </a:spcBef>
              <a:spcAft>
                <a:spcPts val="0"/>
              </a:spcAft>
              <a:buClr>
                <a:schemeClr val="dk1"/>
              </a:buClr>
              <a:buSzPts val="1500"/>
              <a:buFont typeface="Arial"/>
              <a:buChar char="•"/>
            </a:pPr>
            <a:r>
              <a:rPr lang="en-US" sz="1300" dirty="0" err="1" smtClean="0">
                <a:solidFill>
                  <a:schemeClr val="dk1"/>
                </a:solidFill>
                <a:latin typeface="Meiryo UI" panose="020B0604030504040204" pitchFamily="50" charset="-128"/>
                <a:ea typeface="Meiryo UI" panose="020B0604030504040204" pitchFamily="50" charset="-128"/>
              </a:rPr>
              <a:t>スマートな</a:t>
            </a:r>
            <a:r>
              <a:rPr lang="ja-JP" altLang="en-US" sz="1300" dirty="0" smtClean="0">
                <a:solidFill>
                  <a:schemeClr val="dk1"/>
                </a:solidFill>
                <a:latin typeface="Meiryo UI" panose="020B0604030504040204" pitchFamily="50" charset="-128"/>
                <a:ea typeface="Meiryo UI" panose="020B0604030504040204" pitchFamily="50" charset="-128"/>
              </a:rPr>
              <a:t>レコメンデーション</a:t>
            </a:r>
            <a:r>
              <a:rPr lang="en-US" sz="1300" dirty="0" smtClean="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20000"/>
              </a:lnSpc>
              <a:spcBef>
                <a:spcPts val="0"/>
              </a:spcBef>
              <a:spcAft>
                <a:spcPts val="0"/>
              </a:spcAft>
              <a:buClr>
                <a:schemeClr val="dk1"/>
              </a:buClr>
              <a:buSzPts val="1500"/>
              <a:buFont typeface="Arial"/>
              <a:buChar char="•"/>
            </a:pPr>
            <a:r>
              <a:rPr lang="en-US" sz="1300" dirty="0" err="1">
                <a:solidFill>
                  <a:schemeClr val="dk1"/>
                </a:solidFill>
                <a:latin typeface="Meiryo UI" panose="020B0604030504040204" pitchFamily="50" charset="-128"/>
                <a:ea typeface="Meiryo UI" panose="020B0604030504040204" pitchFamily="50" charset="-128"/>
              </a:rPr>
              <a:t>ファイルをすばやくプレビューします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20000"/>
              </a:lnSpc>
              <a:spcBef>
                <a:spcPts val="0"/>
              </a:spcBef>
              <a:spcAft>
                <a:spcPts val="0"/>
              </a:spcAft>
              <a:buClr>
                <a:schemeClr val="dk1"/>
              </a:buClr>
              <a:buSzPts val="1500"/>
              <a:buFont typeface="Arial"/>
              <a:buChar char="•"/>
            </a:pPr>
            <a:r>
              <a:rPr lang="en-US" sz="1300" dirty="0" err="1">
                <a:solidFill>
                  <a:schemeClr val="dk1"/>
                </a:solidFill>
                <a:latin typeface="Meiryo UI" panose="020B0604030504040204" pitchFamily="50" charset="-128"/>
                <a:ea typeface="Meiryo UI" panose="020B0604030504040204" pitchFamily="50" charset="-128"/>
              </a:rPr>
              <a:t>権限設定に基づいてNASデータを検索します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155700" marR="0" lvl="0" indent="-211137" algn="l" rtl="0">
              <a:lnSpc>
                <a:spcPct val="120000"/>
              </a:lnSpc>
              <a:spcBef>
                <a:spcPts val="0"/>
              </a:spcBef>
              <a:spcAft>
                <a:spcPts val="0"/>
              </a:spcAft>
              <a:buClr>
                <a:schemeClr val="dk1"/>
              </a:buClr>
              <a:buSzPts val="1500"/>
              <a:buFont typeface="Arial"/>
              <a:buChar char="•"/>
            </a:pPr>
            <a:r>
              <a:rPr lang="en-US" sz="1300" dirty="0" smtClean="0">
                <a:solidFill>
                  <a:schemeClr val="dk1"/>
                </a:solidFill>
                <a:latin typeface="Meiryo UI" panose="020B0604030504040204" pitchFamily="50" charset="-128"/>
                <a:ea typeface="Meiryo UI" panose="020B0604030504040204" pitchFamily="50" charset="-128"/>
              </a:rPr>
              <a:t>1</a:t>
            </a:r>
            <a:r>
              <a:rPr lang="ja-JP" altLang="en-US" sz="1300" dirty="0" smtClean="0">
                <a:solidFill>
                  <a:schemeClr val="dk1"/>
                </a:solidFill>
                <a:latin typeface="Meiryo UI" panose="020B0604030504040204" pitchFamily="50" charset="-128"/>
                <a:ea typeface="Meiryo UI" panose="020B0604030504040204" pitchFamily="50" charset="-128"/>
              </a:rPr>
              <a:t>台</a:t>
            </a:r>
            <a:r>
              <a:rPr lang="en-US" sz="1300" dirty="0" err="1" smtClean="0">
                <a:solidFill>
                  <a:schemeClr val="dk1"/>
                </a:solidFill>
                <a:latin typeface="Meiryo UI" panose="020B0604030504040204" pitchFamily="50" charset="-128"/>
                <a:ea typeface="Meiryo UI" panose="020B0604030504040204" pitchFamily="50" charset="-128"/>
              </a:rPr>
              <a:t>の</a:t>
            </a:r>
            <a:r>
              <a:rPr lang="en-US" sz="1300" dirty="0" err="1">
                <a:solidFill>
                  <a:schemeClr val="dk1"/>
                </a:solidFill>
                <a:latin typeface="Meiryo UI" panose="020B0604030504040204" pitchFamily="50" charset="-128"/>
                <a:ea typeface="Meiryo UI" panose="020B0604030504040204" pitchFamily="50" charset="-128"/>
              </a:rPr>
              <a:t>NASをマウントして検索します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p:txBody>
      </p:sp>
      <p:sp>
        <p:nvSpPr>
          <p:cNvPr id="146" name="Google Shape;146;p13"/>
          <p:cNvSpPr txBox="1"/>
          <p:nvPr/>
        </p:nvSpPr>
        <p:spPr>
          <a:xfrm>
            <a:off x="5811267" y="4683060"/>
            <a:ext cx="6324409" cy="425758"/>
          </a:xfrm>
          <a:prstGeom prst="rect">
            <a:avLst/>
          </a:prstGeom>
          <a:noFill/>
          <a:ln>
            <a:noFill/>
          </a:ln>
        </p:spPr>
        <p:txBody>
          <a:bodyPr spcFirstLastPara="1" wrap="square" lIns="91425" tIns="45700" rIns="91425" bIns="45700" anchor="t" anchorCtr="0">
            <a:noAutofit/>
          </a:bodyPr>
          <a:lstStyle/>
          <a:p>
            <a:pPr marL="901700" marR="0" lvl="0" indent="0" algn="l" rtl="0">
              <a:lnSpc>
                <a:spcPct val="104000"/>
              </a:lnSpc>
              <a:spcBef>
                <a:spcPts val="0"/>
              </a:spcBef>
              <a:spcAft>
                <a:spcPts val="0"/>
              </a:spcAft>
              <a:buNone/>
            </a:pPr>
            <a:r>
              <a:rPr lang="en-US" sz="2200" b="1" dirty="0" err="1" smtClean="0">
                <a:solidFill>
                  <a:schemeClr val="dk1"/>
                </a:solidFill>
                <a:latin typeface="Meiryo UI" panose="020B0604030504040204" pitchFamily="50" charset="-128"/>
                <a:ea typeface="Meiryo UI" panose="020B0604030504040204" pitchFamily="50" charset="-128"/>
              </a:rPr>
              <a:t>PCでローカルファイルを検索</a:t>
            </a:r>
            <a:endParaRPr sz="2200" dirty="0">
              <a:latin typeface="Meiryo UI" panose="020B0604030504040204" pitchFamily="50" charset="-128"/>
              <a:ea typeface="Meiryo UI" panose="020B0604030504040204" pitchFamily="50" charset="-128"/>
            </a:endParaRPr>
          </a:p>
        </p:txBody>
      </p:sp>
      <p:sp>
        <p:nvSpPr>
          <p:cNvPr id="147" name="Google Shape;147;p13"/>
          <p:cNvSpPr txBox="1"/>
          <p:nvPr/>
        </p:nvSpPr>
        <p:spPr>
          <a:xfrm>
            <a:off x="5668435" y="5020986"/>
            <a:ext cx="5746236" cy="1799223"/>
          </a:xfrm>
          <a:prstGeom prst="rect">
            <a:avLst/>
          </a:prstGeom>
          <a:noFill/>
          <a:ln>
            <a:noFill/>
          </a:ln>
        </p:spPr>
        <p:txBody>
          <a:bodyPr spcFirstLastPara="1" wrap="square" lIns="91425" tIns="45700" rIns="91425" bIns="45700" anchor="t" anchorCtr="0">
            <a:noAutofit/>
          </a:bodyPr>
          <a:lstStyle/>
          <a:p>
            <a:pPr marL="1319213" marR="0" lvl="0" indent="-285750" algn="l" rtl="0">
              <a:lnSpc>
                <a:spcPct val="128571"/>
              </a:lnSpc>
              <a:spcBef>
                <a:spcPts val="0"/>
              </a:spcBef>
              <a:spcAft>
                <a:spcPts val="0"/>
              </a:spcAft>
              <a:buClr>
                <a:schemeClr val="dk1"/>
              </a:buClr>
              <a:buSzPts val="1400"/>
              <a:buFont typeface="Arial" panose="020B0604020202020204" pitchFamily="34" charset="0"/>
              <a:buChar char="•"/>
            </a:pPr>
            <a:r>
              <a:rPr lang="en-US" sz="1300" dirty="0" err="1" smtClean="0">
                <a:solidFill>
                  <a:schemeClr val="dk1"/>
                </a:solidFill>
                <a:latin typeface="Meiryo UI" panose="020B0604030504040204" pitchFamily="50" charset="-128"/>
                <a:ea typeface="Meiryo UI" panose="020B0604030504040204" pitchFamily="50" charset="-128"/>
              </a:rPr>
              <a:t>ファイルにインデックスを付け</a:t>
            </a:r>
            <a:r>
              <a:rPr lang="ja-JP" altLang="en-US" sz="1300" dirty="0" smtClean="0">
                <a:solidFill>
                  <a:schemeClr val="dk1"/>
                </a:solidFill>
                <a:latin typeface="Meiryo UI" panose="020B0604030504040204" pitchFamily="50" charset="-128"/>
                <a:ea typeface="Meiryo UI" panose="020B0604030504040204" pitchFamily="50" charset="-128"/>
              </a:rPr>
              <a:t>ると</a:t>
            </a:r>
            <a:r>
              <a:rPr lang="en-US" sz="1300" dirty="0" err="1" smtClean="0">
                <a:solidFill>
                  <a:schemeClr val="dk1"/>
                </a:solidFill>
                <a:latin typeface="Meiryo UI" panose="020B0604030504040204" pitchFamily="50" charset="-128"/>
                <a:ea typeface="Meiryo UI" panose="020B0604030504040204" pitchFamily="50" charset="-128"/>
              </a:rPr>
              <a:t>ファイルをすばやく検索で</a:t>
            </a:r>
            <a:r>
              <a:rPr lang="ja-JP" altLang="en-US" sz="1300" dirty="0" smtClean="0">
                <a:solidFill>
                  <a:schemeClr val="dk1"/>
                </a:solidFill>
                <a:latin typeface="Meiryo UI" panose="020B0604030504040204" pitchFamily="50" charset="-128"/>
                <a:ea typeface="Meiryo UI" panose="020B0604030504040204" pitchFamily="50" charset="-128"/>
              </a:rPr>
              <a:t>き</a:t>
            </a:r>
            <a:r>
              <a:rPr lang="en-US" sz="1300" dirty="0" err="1" smtClean="0">
                <a:solidFill>
                  <a:schemeClr val="dk1"/>
                </a:solidFill>
                <a:latin typeface="Meiryo UI" panose="020B0604030504040204" pitchFamily="50" charset="-128"/>
                <a:ea typeface="Meiryo UI" panose="020B0604030504040204" pitchFamily="50" charset="-128"/>
              </a:rPr>
              <a:t>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319213" marR="0" lvl="0" indent="-285750" algn="l" rtl="0">
              <a:lnSpc>
                <a:spcPct val="128571"/>
              </a:lnSpc>
              <a:spcBef>
                <a:spcPts val="0"/>
              </a:spcBef>
              <a:spcAft>
                <a:spcPts val="0"/>
              </a:spcAft>
              <a:buClr>
                <a:schemeClr val="dk1"/>
              </a:buClr>
              <a:buSzPts val="1400"/>
              <a:buFont typeface="Arial" panose="020B0604020202020204" pitchFamily="34" charset="0"/>
              <a:buChar char="•"/>
            </a:pPr>
            <a:r>
              <a:rPr lang="en-US" sz="1300" dirty="0" err="1">
                <a:solidFill>
                  <a:schemeClr val="dk1"/>
                </a:solidFill>
                <a:latin typeface="Meiryo UI" panose="020B0604030504040204" pitchFamily="50" charset="-128"/>
                <a:ea typeface="Meiryo UI" panose="020B0604030504040204" pitchFamily="50" charset="-128"/>
              </a:rPr>
              <a:t>ドキュメントの全文検索</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319213" marR="0" lvl="0" indent="-285750" algn="l" rtl="0">
              <a:lnSpc>
                <a:spcPct val="128571"/>
              </a:lnSpc>
              <a:spcBef>
                <a:spcPts val="0"/>
              </a:spcBef>
              <a:spcAft>
                <a:spcPts val="0"/>
              </a:spcAft>
              <a:buClr>
                <a:schemeClr val="dk1"/>
              </a:buClr>
              <a:buSzPts val="1400"/>
              <a:buFont typeface="Arial" panose="020B0604020202020204" pitchFamily="34" charset="0"/>
              <a:buChar char="•"/>
            </a:pPr>
            <a:r>
              <a:rPr lang="en-US" sz="1300" dirty="0" err="1" smtClean="0">
                <a:solidFill>
                  <a:schemeClr val="dk1"/>
                </a:solidFill>
                <a:latin typeface="Meiryo UI" panose="020B0604030504040204" pitchFamily="50" charset="-128"/>
                <a:ea typeface="Meiryo UI" panose="020B0604030504040204" pitchFamily="50" charset="-128"/>
              </a:rPr>
              <a:t>スマートな</a:t>
            </a:r>
            <a:r>
              <a:rPr lang="ja-JP" altLang="en-US" sz="1300" dirty="0" smtClean="0">
                <a:solidFill>
                  <a:schemeClr val="dk1"/>
                </a:solidFill>
                <a:latin typeface="Meiryo UI" panose="020B0604030504040204" pitchFamily="50" charset="-128"/>
                <a:ea typeface="Meiryo UI" panose="020B0604030504040204" pitchFamily="50" charset="-128"/>
              </a:rPr>
              <a:t>レコメンデーション</a:t>
            </a:r>
            <a:r>
              <a:rPr lang="en-US" sz="1300" dirty="0" smtClean="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319213" marR="0" lvl="0" indent="-285750" algn="l" rtl="0">
              <a:lnSpc>
                <a:spcPct val="128571"/>
              </a:lnSpc>
              <a:spcBef>
                <a:spcPts val="0"/>
              </a:spcBef>
              <a:spcAft>
                <a:spcPts val="0"/>
              </a:spcAft>
              <a:buClr>
                <a:schemeClr val="dk1"/>
              </a:buClr>
              <a:buSzPts val="1400"/>
              <a:buFont typeface="Arial" panose="020B0604020202020204" pitchFamily="34" charset="0"/>
              <a:buChar char="•"/>
            </a:pPr>
            <a:r>
              <a:rPr lang="en-US" sz="1300" dirty="0" err="1">
                <a:solidFill>
                  <a:schemeClr val="dk1"/>
                </a:solidFill>
                <a:latin typeface="Meiryo UI" panose="020B0604030504040204" pitchFamily="50" charset="-128"/>
                <a:ea typeface="Meiryo UI" panose="020B0604030504040204" pitchFamily="50" charset="-128"/>
              </a:rPr>
              <a:t>ファイルをすばやくプレビューします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319213" marR="0" lvl="0" indent="-285750" algn="l" rtl="0">
              <a:lnSpc>
                <a:spcPct val="128571"/>
              </a:lnSpc>
              <a:spcBef>
                <a:spcPts val="0"/>
              </a:spcBef>
              <a:spcAft>
                <a:spcPts val="0"/>
              </a:spcAft>
              <a:buClr>
                <a:schemeClr val="dk1"/>
              </a:buClr>
              <a:buSzPts val="1400"/>
              <a:buFont typeface="Arial" panose="020B0604020202020204" pitchFamily="34" charset="0"/>
              <a:buChar char="•"/>
            </a:pPr>
            <a:r>
              <a:rPr lang="en-US" sz="1300" dirty="0" err="1">
                <a:solidFill>
                  <a:schemeClr val="dk1"/>
                </a:solidFill>
                <a:latin typeface="Meiryo UI" panose="020B0604030504040204" pitchFamily="50" charset="-128"/>
                <a:ea typeface="Meiryo UI" panose="020B0604030504040204" pitchFamily="50" charset="-128"/>
              </a:rPr>
              <a:t>AI</a:t>
            </a:r>
            <a:r>
              <a:rPr lang="en-US" sz="1300" dirty="0" err="1" smtClean="0">
                <a:solidFill>
                  <a:schemeClr val="dk1"/>
                </a:solidFill>
                <a:latin typeface="Meiryo UI" panose="020B0604030504040204" pitchFamily="50" charset="-128"/>
                <a:ea typeface="Meiryo UI" panose="020B0604030504040204" pitchFamily="50" charset="-128"/>
              </a:rPr>
              <a:t>を</a:t>
            </a:r>
            <a:r>
              <a:rPr lang="ja-JP" altLang="en-US" sz="1300" dirty="0" smtClean="0">
                <a:solidFill>
                  <a:schemeClr val="dk1"/>
                </a:solidFill>
                <a:latin typeface="Meiryo UI" panose="020B0604030504040204" pitchFamily="50" charset="-128"/>
                <a:ea typeface="Meiryo UI" panose="020B0604030504040204" pitchFamily="50" charset="-128"/>
              </a:rPr>
              <a:t>活用</a:t>
            </a:r>
            <a:r>
              <a:rPr lang="en-US" sz="1300" dirty="0" err="1" smtClean="0">
                <a:solidFill>
                  <a:schemeClr val="dk1"/>
                </a:solidFill>
                <a:latin typeface="Meiryo UI" panose="020B0604030504040204" pitchFamily="50" charset="-128"/>
                <a:ea typeface="Meiryo UI" panose="020B0604030504040204" pitchFamily="50" charset="-128"/>
              </a:rPr>
              <a:t>した画像検索</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319213" marR="0" lvl="0" indent="-285750" algn="l" rtl="0">
              <a:lnSpc>
                <a:spcPct val="128571"/>
              </a:lnSpc>
              <a:spcBef>
                <a:spcPts val="0"/>
              </a:spcBef>
              <a:spcAft>
                <a:spcPts val="0"/>
              </a:spcAft>
              <a:buClr>
                <a:schemeClr val="dk1"/>
              </a:buClr>
              <a:buSzPts val="1400"/>
              <a:buFont typeface="Arial" panose="020B0604020202020204" pitchFamily="34" charset="0"/>
              <a:buChar char="•"/>
            </a:pPr>
            <a:r>
              <a:rPr lang="en-US" sz="1300" dirty="0" err="1">
                <a:solidFill>
                  <a:schemeClr val="dk1"/>
                </a:solidFill>
                <a:latin typeface="Meiryo UI" panose="020B0604030504040204" pitchFamily="50" charset="-128"/>
                <a:ea typeface="Meiryo UI" panose="020B0604030504040204" pitchFamily="50" charset="-128"/>
              </a:rPr>
              <a:t>PC</a:t>
            </a:r>
            <a:r>
              <a:rPr lang="en-US" sz="1300" dirty="0" err="1" smtClean="0">
                <a:solidFill>
                  <a:schemeClr val="dk1"/>
                </a:solidFill>
                <a:latin typeface="Meiryo UI" panose="020B0604030504040204" pitchFamily="50" charset="-128"/>
                <a:ea typeface="Meiryo UI" panose="020B0604030504040204" pitchFamily="50" charset="-128"/>
              </a:rPr>
              <a:t>でファイル</a:t>
            </a:r>
            <a:r>
              <a:rPr lang="ja-JP" altLang="en-US" sz="1300" dirty="0">
                <a:solidFill>
                  <a:schemeClr val="dk1"/>
                </a:solidFill>
                <a:latin typeface="Meiryo UI" panose="020B0604030504040204" pitchFamily="50" charset="-128"/>
                <a:ea typeface="Meiryo UI" panose="020B0604030504040204" pitchFamily="50" charset="-128"/>
              </a:rPr>
              <a:t>タイプ</a:t>
            </a:r>
            <a:r>
              <a:rPr lang="en-US" sz="1300" dirty="0" err="1" smtClean="0">
                <a:solidFill>
                  <a:schemeClr val="dk1"/>
                </a:solidFill>
                <a:latin typeface="Meiryo UI" panose="020B0604030504040204" pitchFamily="50" charset="-128"/>
                <a:ea typeface="Meiryo UI" panose="020B0604030504040204" pitchFamily="50" charset="-128"/>
              </a:rPr>
              <a:t>の分布を表示します</a:t>
            </a:r>
            <a:r>
              <a:rPr lang="en-US" sz="1300" dirty="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319213" marR="0" lvl="0" indent="-285750" algn="l" rtl="0">
              <a:lnSpc>
                <a:spcPct val="128571"/>
              </a:lnSpc>
              <a:spcBef>
                <a:spcPts val="0"/>
              </a:spcBef>
              <a:spcAft>
                <a:spcPts val="0"/>
              </a:spcAft>
              <a:buClr>
                <a:schemeClr val="dk1"/>
              </a:buClr>
              <a:buSzPts val="1400"/>
              <a:buFont typeface="Arial" panose="020B0604020202020204" pitchFamily="34" charset="0"/>
              <a:buChar char="•"/>
            </a:pPr>
            <a:r>
              <a:rPr lang="en-US" sz="1300" dirty="0" err="1">
                <a:solidFill>
                  <a:schemeClr val="dk1"/>
                </a:solidFill>
                <a:latin typeface="Meiryo UI" panose="020B0604030504040204" pitchFamily="50" charset="-128"/>
                <a:ea typeface="Meiryo UI" panose="020B0604030504040204" pitchFamily="50" charset="-128"/>
              </a:rPr>
              <a:t>ローカルコンピュータアプリケーションを統合してファイルを開きます</a:t>
            </a:r>
            <a:r>
              <a:rPr lang="en-US" sz="1300" dirty="0" smtClean="0">
                <a:solidFill>
                  <a:schemeClr val="dk1"/>
                </a:solidFill>
                <a:latin typeface="Meiryo UI" panose="020B0604030504040204" pitchFamily="50" charset="-128"/>
                <a:ea typeface="Meiryo UI" panose="020B0604030504040204" pitchFamily="50" charset="-128"/>
              </a:rPr>
              <a:t>。</a:t>
            </a:r>
            <a:endParaRPr sz="1300" dirty="0">
              <a:solidFill>
                <a:schemeClr val="dk1"/>
              </a:solidFill>
              <a:latin typeface="Meiryo UI" panose="020B0604030504040204" pitchFamily="50" charset="-128"/>
              <a:ea typeface="Meiryo UI" panose="020B0604030504040204" pitchFamily="50" charset="-128"/>
            </a:endParaRPr>
          </a:p>
          <a:p>
            <a:pPr marL="1319213" marR="0" lvl="0" indent="-285750" algn="l" rtl="0">
              <a:lnSpc>
                <a:spcPct val="128571"/>
              </a:lnSpc>
              <a:spcBef>
                <a:spcPts val="0"/>
              </a:spcBef>
              <a:spcAft>
                <a:spcPts val="0"/>
              </a:spcAft>
              <a:buClr>
                <a:schemeClr val="dk1"/>
              </a:buClr>
              <a:buSzPts val="1400"/>
              <a:buFont typeface="Arial" panose="020B0604020202020204" pitchFamily="34" charset="0"/>
              <a:buChar char="•"/>
            </a:pPr>
            <a:endParaRPr sz="1300" dirty="0">
              <a:solidFill>
                <a:schemeClr val="dk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3952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2967180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lvl="0">
              <a:buSzPts val="3600"/>
            </a:pPr>
            <a:r>
              <a:rPr lang="en-US" sz="3600" b="0" dirty="0" err="1"/>
              <a:t>Qsirch</a:t>
            </a:r>
            <a:r>
              <a:rPr lang="en-US" sz="3600" b="0" dirty="0"/>
              <a:t> PC </a:t>
            </a:r>
            <a:r>
              <a:rPr lang="en-US" sz="3600" b="0" dirty="0" err="1"/>
              <a:t>Editionは</a:t>
            </a:r>
            <a:r>
              <a:rPr lang="en-US" sz="3600" b="0" dirty="0" smtClean="0"/>
              <a:t>、</a:t>
            </a:r>
            <a:r>
              <a:rPr lang="ja-JP" altLang="en-US" sz="3600" dirty="0" smtClean="0"/>
              <a:t>ど</a:t>
            </a:r>
            <a:r>
              <a:rPr lang="ja-JP" altLang="en-US" sz="3600" dirty="0"/>
              <a:t>こに保</a:t>
            </a:r>
            <a:r>
              <a:rPr lang="ja-JP" altLang="en-US" sz="3600" dirty="0" smtClean="0"/>
              <a:t>存</a:t>
            </a:r>
            <a:r>
              <a:rPr lang="ja-JP" altLang="en-US" sz="3600" dirty="0"/>
              <a:t>した</a:t>
            </a:r>
            <a:r>
              <a:rPr lang="ja-JP" altLang="en-US" sz="3600" dirty="0" smtClean="0"/>
              <a:t>か</a:t>
            </a:r>
            <a:r>
              <a:rPr lang="en-US" altLang="ja-JP" sz="3600" dirty="0" smtClean="0"/>
              <a:t/>
            </a:r>
            <a:br>
              <a:rPr lang="en-US" altLang="ja-JP" sz="3600" dirty="0" smtClean="0"/>
            </a:br>
            <a:r>
              <a:rPr lang="ja-JP" altLang="en-US" sz="3600" dirty="0" smtClean="0"/>
              <a:t>忘れてしまったファイルを見つけ出します</a:t>
            </a:r>
            <a:endParaRPr sz="3600" b="0" dirty="0">
              <a:sym typeface="Arial"/>
            </a:endParaRPr>
          </a:p>
        </p:txBody>
      </p:sp>
      <p:sp>
        <p:nvSpPr>
          <p:cNvPr id="95" name="Google Shape;95;p14"/>
          <p:cNvSpPr txBox="1">
            <a:spLocks noGrp="1"/>
          </p:cNvSpPr>
          <p:nvPr>
            <p:ph type="body" idx="1"/>
          </p:nvPr>
        </p:nvSpPr>
        <p:spPr>
          <a:xfrm>
            <a:off x="770466" y="1523790"/>
            <a:ext cx="11006667" cy="15421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2000"/>
              <a:buNone/>
            </a:pPr>
            <a:r>
              <a:rPr lang="en-US" dirty="0" smtClean="0"/>
              <a:t>NAS</a:t>
            </a:r>
            <a:r>
              <a:rPr lang="ja-JP" altLang="en-US" dirty="0"/>
              <a:t>や</a:t>
            </a:r>
            <a:r>
              <a:rPr lang="en-US" dirty="0" err="1" smtClean="0"/>
              <a:t>パブリッククラウドにデータをアーカイブした後</a:t>
            </a:r>
            <a:r>
              <a:rPr lang="en-US" dirty="0" err="1"/>
              <a:t>、</a:t>
            </a:r>
            <a:r>
              <a:rPr lang="en-US" dirty="0" err="1" smtClean="0"/>
              <a:t>別のストレージからデータを検索することは困難です</a:t>
            </a:r>
            <a:r>
              <a:rPr lang="en-US" dirty="0"/>
              <a:t>。</a:t>
            </a:r>
            <a:endParaRPr dirty="0"/>
          </a:p>
          <a:p>
            <a:pPr marL="0" lvl="0" indent="0" algn="l" rtl="0">
              <a:lnSpc>
                <a:spcPct val="100000"/>
              </a:lnSpc>
              <a:spcBef>
                <a:spcPts val="1000"/>
              </a:spcBef>
              <a:spcAft>
                <a:spcPts val="0"/>
              </a:spcAft>
              <a:buClr>
                <a:schemeClr val="dk1"/>
              </a:buClr>
              <a:buSzPts val="2000"/>
              <a:buNone/>
            </a:pPr>
            <a:r>
              <a:rPr lang="en-US" dirty="0" err="1"/>
              <a:t>Qsirch</a:t>
            </a:r>
            <a:r>
              <a:rPr lang="en-US" dirty="0"/>
              <a:t> PC </a:t>
            </a:r>
            <a:r>
              <a:rPr lang="en-US" dirty="0" err="1"/>
              <a:t>Editionは、ローカルPCに保存されているデータだけでなく、NAS</a:t>
            </a:r>
            <a:r>
              <a:rPr lang="en-US" dirty="0" err="1" smtClean="0"/>
              <a:t>やパブリッククラウド</a:t>
            </a:r>
            <a:r>
              <a:rPr lang="ja-JP" altLang="en-US" dirty="0"/>
              <a:t>に保存されてい</a:t>
            </a:r>
            <a:r>
              <a:rPr lang="ja-JP" altLang="en-US" dirty="0" smtClean="0"/>
              <a:t>るデータも検索することが可能です。</a:t>
            </a:r>
            <a:endParaRPr dirty="0"/>
          </a:p>
        </p:txBody>
      </p:sp>
      <p:sp>
        <p:nvSpPr>
          <p:cNvPr id="96" name="Google Shape;96;p14"/>
          <p:cNvSpPr/>
          <p:nvPr/>
        </p:nvSpPr>
        <p:spPr>
          <a:xfrm>
            <a:off x="2286000" y="3294033"/>
            <a:ext cx="8199639" cy="533205"/>
          </a:xfrm>
          <a:prstGeom prst="roundRect">
            <a:avLst>
              <a:gd name="adj" fmla="val 4871"/>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541338" marR="0" lvl="0" indent="0" algn="l" rtl="0">
              <a:spcBef>
                <a:spcPts val="0"/>
              </a:spcBef>
              <a:spcAft>
                <a:spcPts val="0"/>
              </a:spcAft>
              <a:buNone/>
            </a:pPr>
            <a:r>
              <a:rPr lang="en-US" sz="1800" dirty="0" err="1">
                <a:solidFill>
                  <a:srgbClr val="0C0C0C"/>
                </a:solidFill>
                <a:latin typeface="Meiryo UI" panose="020B0604030504040204" pitchFamily="50" charset="-128"/>
                <a:ea typeface="Meiryo UI" panose="020B0604030504040204" pitchFamily="50" charset="-128"/>
              </a:rPr>
              <a:t>ローカル</a:t>
            </a:r>
            <a:r>
              <a:rPr lang="en-US" sz="1800" dirty="0" err="1" smtClean="0">
                <a:solidFill>
                  <a:srgbClr val="0C0C0C"/>
                </a:solidFill>
                <a:latin typeface="Meiryo UI" panose="020B0604030504040204" pitchFamily="50" charset="-128"/>
                <a:ea typeface="Meiryo UI" panose="020B0604030504040204" pitchFamily="50" charset="-128"/>
              </a:rPr>
              <a:t>PC</a:t>
            </a:r>
            <a:r>
              <a:rPr lang="ja-JP" altLang="en-US" sz="1800" dirty="0">
                <a:solidFill>
                  <a:srgbClr val="0C0C0C"/>
                </a:solidFill>
                <a:latin typeface="Meiryo UI" panose="020B0604030504040204" pitchFamily="50" charset="-128"/>
                <a:ea typeface="Meiryo UI" panose="020B0604030504040204" pitchFamily="50" charset="-128"/>
              </a:rPr>
              <a:t>や</a:t>
            </a:r>
            <a:r>
              <a:rPr lang="en-US" sz="1800" dirty="0" err="1" smtClean="0">
                <a:solidFill>
                  <a:srgbClr val="0C0C0C"/>
                </a:solidFill>
                <a:latin typeface="Meiryo UI" panose="020B0604030504040204" pitchFamily="50" charset="-128"/>
                <a:ea typeface="Meiryo UI" panose="020B0604030504040204" pitchFamily="50" charset="-128"/>
              </a:rPr>
              <a:t>Qsyncフォルダ内のファイルにインデックスを付けて</a:t>
            </a:r>
            <a:r>
              <a:rPr lang="ja-JP" altLang="en-US" sz="1800" dirty="0" smtClean="0">
                <a:solidFill>
                  <a:srgbClr val="0C0C0C"/>
                </a:solidFill>
                <a:latin typeface="Meiryo UI" panose="020B0604030504040204" pitchFamily="50" charset="-128"/>
                <a:ea typeface="Meiryo UI" panose="020B0604030504040204" pitchFamily="50" charset="-128"/>
              </a:rPr>
              <a:t>おくと、</a:t>
            </a:r>
            <a:r>
              <a:rPr lang="en-US" sz="1800" dirty="0" err="1" smtClean="0">
                <a:solidFill>
                  <a:srgbClr val="0C0C0C"/>
                </a:solidFill>
                <a:latin typeface="Meiryo UI" panose="020B0604030504040204" pitchFamily="50" charset="-128"/>
                <a:ea typeface="Meiryo UI" panose="020B0604030504040204" pitchFamily="50" charset="-128"/>
              </a:rPr>
              <a:t>すばやく検索</a:t>
            </a:r>
            <a:r>
              <a:rPr lang="ja-JP" altLang="en-US" sz="1800" dirty="0" smtClean="0">
                <a:solidFill>
                  <a:srgbClr val="0C0C0C"/>
                </a:solidFill>
                <a:latin typeface="Meiryo UI" panose="020B0604030504040204" pitchFamily="50" charset="-128"/>
                <a:ea typeface="Meiryo UI" panose="020B0604030504040204" pitchFamily="50" charset="-128"/>
              </a:rPr>
              <a:t>でき</a:t>
            </a:r>
            <a:r>
              <a:rPr lang="en-US" sz="1800" dirty="0" err="1" smtClean="0">
                <a:solidFill>
                  <a:srgbClr val="0C0C0C"/>
                </a:solidFill>
                <a:latin typeface="Meiryo UI" panose="020B0604030504040204" pitchFamily="50" charset="-128"/>
                <a:ea typeface="Meiryo UI" panose="020B0604030504040204" pitchFamily="50" charset="-128"/>
              </a:rPr>
              <a:t>ます</a:t>
            </a:r>
            <a:r>
              <a:rPr lang="en-US" sz="1800" dirty="0">
                <a:solidFill>
                  <a:srgbClr val="0C0C0C"/>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97" name="Google Shape;97;p14"/>
          <p:cNvSpPr/>
          <p:nvPr/>
        </p:nvSpPr>
        <p:spPr>
          <a:xfrm>
            <a:off x="2286000" y="4332201"/>
            <a:ext cx="8199639" cy="533205"/>
          </a:xfrm>
          <a:prstGeom prst="roundRect">
            <a:avLst>
              <a:gd name="adj" fmla="val 1260"/>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541338" marR="0" lvl="0" indent="0" algn="l" rtl="0">
              <a:spcBef>
                <a:spcPts val="0"/>
              </a:spcBef>
              <a:spcAft>
                <a:spcPts val="0"/>
              </a:spcAft>
              <a:buNone/>
            </a:pPr>
            <a:r>
              <a:rPr lang="en-US" sz="1800" dirty="0" err="1">
                <a:solidFill>
                  <a:srgbClr val="0C0C0C"/>
                </a:solidFill>
                <a:latin typeface="Meiryo UI" panose="020B0604030504040204" pitchFamily="50" charset="-128"/>
                <a:ea typeface="Meiryo UI" panose="020B0604030504040204" pitchFamily="50" charset="-128"/>
              </a:rPr>
              <a:t>NASにログインして接続し、QsirchでNASのデータを検索します</a:t>
            </a:r>
            <a:r>
              <a:rPr lang="en-US" sz="1800" dirty="0">
                <a:solidFill>
                  <a:srgbClr val="0C0C0C"/>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98" name="Google Shape;98;p14"/>
          <p:cNvSpPr/>
          <p:nvPr/>
        </p:nvSpPr>
        <p:spPr>
          <a:xfrm>
            <a:off x="2286000" y="5164482"/>
            <a:ext cx="8199639" cy="1041583"/>
          </a:xfrm>
          <a:prstGeom prst="roundRect">
            <a:avLst>
              <a:gd name="adj" fmla="val 4719"/>
            </a:avLst>
          </a:prstGeom>
          <a:gradFill>
            <a:gsLst>
              <a:gs pos="0">
                <a:schemeClr val="lt1"/>
              </a:gs>
              <a:gs pos="100000">
                <a:srgbClr val="00B0F0"/>
              </a:gs>
            </a:gsLst>
            <a:lin ang="5400000" scaled="0"/>
          </a:gradFill>
          <a:ln w="25400" cap="flat" cmpd="sng">
            <a:solidFill>
              <a:srgbClr val="00B0F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449262" marR="0" lvl="0" indent="0" algn="l" rtl="0">
              <a:spcBef>
                <a:spcPts val="0"/>
              </a:spcBef>
              <a:spcAft>
                <a:spcPts val="0"/>
              </a:spcAft>
              <a:buNone/>
            </a:pPr>
            <a:r>
              <a:rPr lang="en-US" sz="1800" dirty="0" err="1">
                <a:solidFill>
                  <a:srgbClr val="0C0C0C"/>
                </a:solidFill>
                <a:latin typeface="Meiryo UI" panose="020B0604030504040204" pitchFamily="50" charset="-128"/>
                <a:ea typeface="Meiryo UI" panose="020B0604030504040204" pitchFamily="50" charset="-128"/>
              </a:rPr>
              <a:t>NASのHybridMountでクラウドストレージに接続し、</a:t>
            </a:r>
            <a:r>
              <a:rPr lang="en-US" sz="1800" dirty="0" err="1" smtClean="0">
                <a:solidFill>
                  <a:srgbClr val="0C0C0C"/>
                </a:solidFill>
                <a:latin typeface="Meiryo UI" panose="020B0604030504040204" pitchFamily="50" charset="-128"/>
                <a:ea typeface="Meiryo UI" panose="020B0604030504040204" pitchFamily="50" charset="-128"/>
              </a:rPr>
              <a:t>NAS</a:t>
            </a:r>
            <a:r>
              <a:rPr lang="ja-JP" altLang="en-US" sz="1800" dirty="0">
                <a:solidFill>
                  <a:srgbClr val="0C0C0C"/>
                </a:solidFill>
                <a:latin typeface="Meiryo UI" panose="020B0604030504040204" pitchFamily="50" charset="-128"/>
                <a:ea typeface="Meiryo UI" panose="020B0604030504040204" pitchFamily="50" charset="-128"/>
              </a:rPr>
              <a:t>から</a:t>
            </a:r>
            <a:r>
              <a:rPr lang="en-US" sz="1800" dirty="0" err="1" smtClean="0">
                <a:solidFill>
                  <a:srgbClr val="0C0C0C"/>
                </a:solidFill>
                <a:latin typeface="Meiryo UI" panose="020B0604030504040204" pitchFamily="50" charset="-128"/>
                <a:ea typeface="Meiryo UI" panose="020B0604030504040204" pitchFamily="50" charset="-128"/>
              </a:rPr>
              <a:t>検索</a:t>
            </a:r>
            <a:r>
              <a:rPr lang="ja-JP" altLang="en-US" sz="1800" dirty="0" smtClean="0">
                <a:solidFill>
                  <a:srgbClr val="0C0C0C"/>
                </a:solidFill>
                <a:latin typeface="Meiryo UI" panose="020B0604030504040204" pitchFamily="50" charset="-128"/>
                <a:ea typeface="Meiryo UI" panose="020B0604030504040204" pitchFamily="50" charset="-128"/>
              </a:rPr>
              <a:t>すること</a:t>
            </a:r>
            <a:r>
              <a:rPr lang="en-US" sz="1800" dirty="0" err="1" smtClean="0">
                <a:solidFill>
                  <a:srgbClr val="0C0C0C"/>
                </a:solidFill>
                <a:latin typeface="Meiryo UI" panose="020B0604030504040204" pitchFamily="50" charset="-128"/>
                <a:ea typeface="Meiryo UI" panose="020B0604030504040204" pitchFamily="50" charset="-128"/>
              </a:rPr>
              <a:t>でクラウドに保存されているデータを検索します</a:t>
            </a:r>
            <a:r>
              <a:rPr lang="en-US" sz="1800" dirty="0">
                <a:solidFill>
                  <a:srgbClr val="0C0C0C"/>
                </a:solidFill>
                <a:latin typeface="Meiryo UI" panose="020B0604030504040204" pitchFamily="50" charset="-128"/>
                <a:ea typeface="Meiryo UI" panose="020B0604030504040204" pitchFamily="50" charset="-128"/>
              </a:rPr>
              <a:t>。</a:t>
            </a:r>
            <a:endParaRPr sz="1800" dirty="0">
              <a:solidFill>
                <a:srgbClr val="0C0C0C"/>
              </a:solidFill>
              <a:latin typeface="Meiryo UI" panose="020B0604030504040204" pitchFamily="50" charset="-128"/>
              <a:ea typeface="Meiryo UI" panose="020B0604030504040204" pitchFamily="50" charset="-128"/>
            </a:endParaRPr>
          </a:p>
          <a:p>
            <a:pPr marL="449263" marR="0" lvl="0" indent="0" algn="l" rtl="0">
              <a:spcBef>
                <a:spcPts val="0"/>
              </a:spcBef>
              <a:spcAft>
                <a:spcPts val="0"/>
              </a:spcAft>
              <a:buNone/>
            </a:pPr>
            <a:r>
              <a:rPr lang="en-US" sz="1800" dirty="0" err="1">
                <a:solidFill>
                  <a:srgbClr val="0C0C0C"/>
                </a:solidFill>
                <a:latin typeface="Meiryo UI" panose="020B0604030504040204" pitchFamily="50" charset="-128"/>
                <a:ea typeface="Meiryo UI" panose="020B0604030504040204" pitchFamily="50" charset="-128"/>
              </a:rPr>
              <a:t>NAS</a:t>
            </a:r>
            <a:r>
              <a:rPr lang="en-US" sz="1800" dirty="0" err="1" smtClean="0">
                <a:solidFill>
                  <a:srgbClr val="0C0C0C"/>
                </a:solidFill>
                <a:latin typeface="Meiryo UI" panose="020B0604030504040204" pitchFamily="50" charset="-128"/>
                <a:ea typeface="Meiryo UI" panose="020B0604030504040204" pitchFamily="50" charset="-128"/>
              </a:rPr>
              <a:t>キャッシ</a:t>
            </a:r>
            <a:r>
              <a:rPr lang="ja-JP" altLang="en-US" sz="1800" dirty="0" smtClean="0">
                <a:solidFill>
                  <a:srgbClr val="0C0C0C"/>
                </a:solidFill>
                <a:latin typeface="Meiryo UI" panose="020B0604030504040204" pitchFamily="50" charset="-128"/>
                <a:ea typeface="Meiryo UI" panose="020B0604030504040204" pitchFamily="50" charset="-128"/>
              </a:rPr>
              <a:t>ュ</a:t>
            </a:r>
            <a:r>
              <a:rPr lang="en-US" sz="1800" dirty="0" err="1" smtClean="0">
                <a:solidFill>
                  <a:srgbClr val="0C0C0C"/>
                </a:solidFill>
                <a:latin typeface="Meiryo UI" panose="020B0604030504040204" pitchFamily="50" charset="-128"/>
                <a:ea typeface="Meiryo UI" panose="020B0604030504040204" pitchFamily="50" charset="-128"/>
              </a:rPr>
              <a:t>を使用すると</a:t>
            </a:r>
            <a:r>
              <a:rPr lang="en-US" sz="1800" dirty="0" err="1">
                <a:solidFill>
                  <a:srgbClr val="0C0C0C"/>
                </a:solidFill>
                <a:latin typeface="Meiryo UI" panose="020B0604030504040204" pitchFamily="50" charset="-128"/>
                <a:ea typeface="Meiryo UI" panose="020B0604030504040204" pitchFamily="50" charset="-128"/>
              </a:rPr>
              <a:t>、クラウド上のファイルをすばやく検索できます</a:t>
            </a:r>
            <a:r>
              <a:rPr lang="en-US" sz="1800" dirty="0">
                <a:solidFill>
                  <a:srgbClr val="0C0C0C"/>
                </a:solidFill>
                <a:latin typeface="Meiryo UI" panose="020B0604030504040204" pitchFamily="50" charset="-128"/>
                <a:ea typeface="Meiryo UI" panose="020B0604030504040204" pitchFamily="50" charset="-128"/>
              </a:rPr>
              <a:t>。</a:t>
            </a:r>
            <a:endParaRPr sz="1800" dirty="0">
              <a:solidFill>
                <a:srgbClr val="0C0C0C"/>
              </a:solidFill>
              <a:latin typeface="Meiryo UI" panose="020B0604030504040204" pitchFamily="50" charset="-128"/>
              <a:ea typeface="Meiryo UI" panose="020B0604030504040204" pitchFamily="50" charset="-128"/>
            </a:endParaRPr>
          </a:p>
        </p:txBody>
      </p:sp>
      <p:sp>
        <p:nvSpPr>
          <p:cNvPr id="99" name="Google Shape;99;p14"/>
          <p:cNvSpPr txBox="1"/>
          <p:nvPr/>
        </p:nvSpPr>
        <p:spPr>
          <a:xfrm>
            <a:off x="2898739" y="6291499"/>
            <a:ext cx="697416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Qsirch</a:t>
            </a:r>
            <a:r>
              <a:rPr lang="en-US" sz="1200" dirty="0">
                <a:solidFill>
                  <a:schemeClr val="dk1"/>
                </a:solidFill>
                <a:latin typeface="Meiryo UI" panose="020B0604030504040204" pitchFamily="50" charset="-128"/>
                <a:ea typeface="Meiryo UI" panose="020B0604030504040204" pitchFamily="50" charset="-128"/>
              </a:rPr>
              <a:t> PC </a:t>
            </a:r>
            <a:r>
              <a:rPr lang="en-US" sz="1200" dirty="0" err="1">
                <a:solidFill>
                  <a:schemeClr val="dk1"/>
                </a:solidFill>
                <a:latin typeface="Meiryo UI" panose="020B0604030504040204" pitchFamily="50" charset="-128"/>
                <a:ea typeface="Meiryo UI" panose="020B0604030504040204" pitchFamily="50" charset="-128"/>
              </a:rPr>
              <a:t>Editionは、</a:t>
            </a:r>
            <a:r>
              <a:rPr lang="en-US" sz="1200" dirty="0" err="1" smtClean="0">
                <a:solidFill>
                  <a:schemeClr val="dk1"/>
                </a:solidFill>
                <a:latin typeface="Meiryo UI" panose="020B0604030504040204" pitchFamily="50" charset="-128"/>
                <a:ea typeface="Meiryo UI" panose="020B0604030504040204" pitchFamily="50" charset="-128"/>
              </a:rPr>
              <a:t>データがコンピュータにコピーされな</a:t>
            </a:r>
            <a:r>
              <a:rPr lang="ja-JP" altLang="en-US" sz="1200" dirty="0" smtClean="0">
                <a:solidFill>
                  <a:schemeClr val="dk1"/>
                </a:solidFill>
                <a:latin typeface="Meiryo UI" panose="020B0604030504040204" pitchFamily="50" charset="-128"/>
                <a:ea typeface="Meiryo UI" panose="020B0604030504040204" pitchFamily="50" charset="-128"/>
              </a:rPr>
              <a:t>ければ</a:t>
            </a:r>
            <a:r>
              <a:rPr lang="en-US" sz="1200" dirty="0" smtClean="0">
                <a:solidFill>
                  <a:schemeClr val="dk1"/>
                </a:solidFill>
                <a:latin typeface="Meiryo UI" panose="020B0604030504040204" pitchFamily="50" charset="-128"/>
                <a:ea typeface="Meiryo UI" panose="020B0604030504040204" pitchFamily="50" charset="-128"/>
              </a:rPr>
              <a:t>、</a:t>
            </a:r>
            <a:r>
              <a:rPr lang="en-US" sz="1200" dirty="0" err="1" smtClean="0">
                <a:solidFill>
                  <a:schemeClr val="dk1"/>
                </a:solidFill>
                <a:latin typeface="Meiryo UI" panose="020B0604030504040204" pitchFamily="50" charset="-128"/>
                <a:ea typeface="Meiryo UI" panose="020B0604030504040204" pitchFamily="50" charset="-128"/>
              </a:rPr>
              <a:t>公式のクラウドアプリ</a:t>
            </a:r>
            <a:r>
              <a:rPr lang="ja-JP" altLang="en-US" sz="1200" dirty="0" smtClean="0">
                <a:solidFill>
                  <a:schemeClr val="dk1"/>
                </a:solidFill>
                <a:latin typeface="Meiryo UI" panose="020B0604030504040204" pitchFamily="50" charset="-128"/>
                <a:ea typeface="Meiryo UI" panose="020B0604030504040204" pitchFamily="50" charset="-128"/>
              </a:rPr>
              <a:t>で</a:t>
            </a:r>
            <a:r>
              <a:rPr lang="en-US" sz="1200" dirty="0" err="1" smtClean="0">
                <a:solidFill>
                  <a:schemeClr val="dk1"/>
                </a:solidFill>
                <a:latin typeface="Meiryo UI" panose="020B0604030504040204" pitchFamily="50" charset="-128"/>
                <a:ea typeface="Meiryo UI" panose="020B0604030504040204" pitchFamily="50" charset="-128"/>
              </a:rPr>
              <a:t>作成されたネットワークドライブ内のデータを検索できません</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sym typeface="Arial"/>
            </a:endParaRPr>
          </a:p>
        </p:txBody>
      </p:sp>
      <p:grpSp>
        <p:nvGrpSpPr>
          <p:cNvPr id="100" name="Google Shape;100;p14"/>
          <p:cNvGrpSpPr/>
          <p:nvPr/>
        </p:nvGrpSpPr>
        <p:grpSpPr>
          <a:xfrm>
            <a:off x="1561020" y="3092431"/>
            <a:ext cx="936408" cy="936408"/>
            <a:chOff x="1817796" y="3222700"/>
            <a:chExt cx="936408" cy="936408"/>
          </a:xfrm>
        </p:grpSpPr>
        <p:sp>
          <p:nvSpPr>
            <p:cNvPr id="101" name="Google Shape;101;p14"/>
            <p:cNvSpPr/>
            <p:nvPr/>
          </p:nvSpPr>
          <p:spPr>
            <a:xfrm>
              <a:off x="1817796" y="3222700"/>
              <a:ext cx="936408" cy="936408"/>
            </a:xfrm>
            <a:prstGeom prst="ellipse">
              <a:avLst/>
            </a:prstGeom>
            <a:gradFill>
              <a:gsLst>
                <a:gs pos="0">
                  <a:schemeClr val="lt1"/>
                </a:gs>
                <a:gs pos="100000">
                  <a:srgbClr val="BFBFBF"/>
                </a:gs>
              </a:gsLst>
              <a:lin ang="5400000" scaled="0"/>
            </a:gradFill>
            <a:ln w="25400" cap="flat" cmpd="sng">
              <a:solidFill>
                <a:srgbClr val="00B0F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dirty="0">
                <a:solidFill>
                  <a:srgbClr val="0070C0"/>
                </a:solidFill>
                <a:latin typeface="Meiryo UI" panose="020B0604030504040204" pitchFamily="50" charset="-128"/>
                <a:ea typeface="Meiryo UI" panose="020B0604030504040204" pitchFamily="50" charset="-128"/>
                <a:sym typeface="Arial"/>
              </a:endParaRPr>
            </a:p>
          </p:txBody>
        </p:sp>
        <p:pic>
          <p:nvPicPr>
            <p:cNvPr id="102" name="Google Shape;102;p14"/>
            <p:cNvPicPr preferRelativeResize="0"/>
            <p:nvPr/>
          </p:nvPicPr>
          <p:blipFill rotWithShape="1">
            <a:blip r:embed="rId3">
              <a:alphaModFix/>
            </a:blip>
            <a:srcRect/>
            <a:stretch/>
          </p:blipFill>
          <p:spPr>
            <a:xfrm>
              <a:off x="1914182" y="3464989"/>
              <a:ext cx="743637" cy="451831"/>
            </a:xfrm>
            <a:prstGeom prst="rect">
              <a:avLst/>
            </a:prstGeom>
            <a:noFill/>
            <a:ln>
              <a:noFill/>
            </a:ln>
          </p:spPr>
        </p:pic>
      </p:grpSp>
      <p:grpSp>
        <p:nvGrpSpPr>
          <p:cNvPr id="103" name="Google Shape;103;p14"/>
          <p:cNvGrpSpPr/>
          <p:nvPr/>
        </p:nvGrpSpPr>
        <p:grpSpPr>
          <a:xfrm>
            <a:off x="1561020" y="4130599"/>
            <a:ext cx="936408" cy="936408"/>
            <a:chOff x="1817796" y="4182431"/>
            <a:chExt cx="936408" cy="936408"/>
          </a:xfrm>
        </p:grpSpPr>
        <p:sp>
          <p:nvSpPr>
            <p:cNvPr id="104" name="Google Shape;104;p14"/>
            <p:cNvSpPr/>
            <p:nvPr/>
          </p:nvSpPr>
          <p:spPr>
            <a:xfrm>
              <a:off x="1817796" y="4182431"/>
              <a:ext cx="936408" cy="936408"/>
            </a:xfrm>
            <a:prstGeom prst="ellipse">
              <a:avLst/>
            </a:prstGeom>
            <a:gradFill>
              <a:gsLst>
                <a:gs pos="0">
                  <a:schemeClr val="lt1"/>
                </a:gs>
                <a:gs pos="100000">
                  <a:srgbClr val="BFBFBF"/>
                </a:gs>
              </a:gsLst>
              <a:lin ang="5400000" scaled="0"/>
            </a:gradFill>
            <a:ln w="25400" cap="flat" cmpd="sng">
              <a:solidFill>
                <a:srgbClr val="00B0F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dirty="0">
                <a:solidFill>
                  <a:srgbClr val="0070C0"/>
                </a:solidFill>
                <a:latin typeface="Meiryo UI" panose="020B0604030504040204" pitchFamily="50" charset="-128"/>
                <a:ea typeface="Meiryo UI" panose="020B0604030504040204" pitchFamily="50" charset="-128"/>
                <a:sym typeface="Arial"/>
              </a:endParaRPr>
            </a:p>
          </p:txBody>
        </p:sp>
        <p:pic>
          <p:nvPicPr>
            <p:cNvPr id="105" name="Google Shape;105;p14"/>
            <p:cNvPicPr preferRelativeResize="0"/>
            <p:nvPr/>
          </p:nvPicPr>
          <p:blipFill rotWithShape="1">
            <a:blip r:embed="rId4">
              <a:alphaModFix/>
            </a:blip>
            <a:srcRect/>
            <a:stretch/>
          </p:blipFill>
          <p:spPr>
            <a:xfrm>
              <a:off x="1942457" y="4307092"/>
              <a:ext cx="687087" cy="687087"/>
            </a:xfrm>
            <a:prstGeom prst="rect">
              <a:avLst/>
            </a:prstGeom>
            <a:noFill/>
            <a:ln>
              <a:noFill/>
            </a:ln>
          </p:spPr>
        </p:pic>
      </p:grpSp>
      <p:grpSp>
        <p:nvGrpSpPr>
          <p:cNvPr id="106" name="Google Shape;106;p14"/>
          <p:cNvGrpSpPr/>
          <p:nvPr/>
        </p:nvGrpSpPr>
        <p:grpSpPr>
          <a:xfrm>
            <a:off x="1561020" y="5202982"/>
            <a:ext cx="936408" cy="936408"/>
            <a:chOff x="1817796" y="5208766"/>
            <a:chExt cx="936408" cy="936408"/>
          </a:xfrm>
        </p:grpSpPr>
        <p:sp>
          <p:nvSpPr>
            <p:cNvPr id="107" name="Google Shape;107;p14"/>
            <p:cNvSpPr/>
            <p:nvPr/>
          </p:nvSpPr>
          <p:spPr>
            <a:xfrm>
              <a:off x="1817796" y="5208766"/>
              <a:ext cx="936408" cy="936408"/>
            </a:xfrm>
            <a:prstGeom prst="ellipse">
              <a:avLst/>
            </a:prstGeom>
            <a:gradFill>
              <a:gsLst>
                <a:gs pos="0">
                  <a:schemeClr val="lt1"/>
                </a:gs>
                <a:gs pos="100000">
                  <a:srgbClr val="BFBFBF"/>
                </a:gs>
              </a:gsLst>
              <a:lin ang="5400000" scaled="0"/>
            </a:gradFill>
            <a:ln w="25400" cap="flat" cmpd="sng">
              <a:solidFill>
                <a:srgbClr val="00B0F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dirty="0">
                <a:solidFill>
                  <a:srgbClr val="0070C0"/>
                </a:solidFill>
                <a:latin typeface="Meiryo UI" panose="020B0604030504040204" pitchFamily="50" charset="-128"/>
                <a:ea typeface="Meiryo UI" panose="020B0604030504040204" pitchFamily="50" charset="-128"/>
                <a:sym typeface="Arial"/>
              </a:endParaRPr>
            </a:p>
          </p:txBody>
        </p:sp>
        <p:pic>
          <p:nvPicPr>
            <p:cNvPr id="108" name="Google Shape;108;p14"/>
            <p:cNvPicPr preferRelativeResize="0"/>
            <p:nvPr/>
          </p:nvPicPr>
          <p:blipFill rotWithShape="1">
            <a:blip r:embed="rId5">
              <a:alphaModFix/>
            </a:blip>
            <a:srcRect/>
            <a:stretch/>
          </p:blipFill>
          <p:spPr>
            <a:xfrm>
              <a:off x="1900332" y="5416275"/>
              <a:ext cx="771336" cy="521391"/>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5"/>
          <p:cNvPicPr preferRelativeResize="0"/>
          <p:nvPr/>
        </p:nvPicPr>
        <p:blipFill rotWithShape="1">
          <a:blip r:embed="rId3">
            <a:alphaModFix/>
          </a:blip>
          <a:srcRect t="62821"/>
          <a:stretch/>
        </p:blipFill>
        <p:spPr>
          <a:xfrm rot="-5400000">
            <a:off x="3174515" y="3665047"/>
            <a:ext cx="4128758" cy="1207269"/>
          </a:xfrm>
          <a:prstGeom prst="rect">
            <a:avLst/>
          </a:prstGeom>
          <a:noFill/>
          <a:ln>
            <a:noFill/>
          </a:ln>
        </p:spPr>
      </p:pic>
      <p:sp>
        <p:nvSpPr>
          <p:cNvPr id="114" name="Google Shape;114;p15"/>
          <p:cNvSpPr txBox="1">
            <a:spLocks noGrp="1"/>
          </p:cNvSpPr>
          <p:nvPr>
            <p:ph type="title"/>
          </p:nvPr>
        </p:nvSpPr>
        <p:spPr>
          <a:xfrm>
            <a:off x="838200" y="1"/>
            <a:ext cx="9744182"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a:t>3</a:t>
            </a:r>
            <a:r>
              <a:rPr lang="en-US" dirty="0" smtClean="0"/>
              <a:t>つの検索ソースから</a:t>
            </a:r>
            <a:r>
              <a:rPr lang="ja-JP" altLang="en-US" dirty="0" smtClean="0"/>
              <a:t>なんでも</a:t>
            </a:r>
            <a:r>
              <a:rPr lang="en-US" dirty="0" err="1" smtClean="0"/>
              <a:t>検索</a:t>
            </a:r>
            <a:endParaRPr dirty="0">
              <a:sym typeface="Arial"/>
            </a:endParaRPr>
          </a:p>
        </p:txBody>
      </p:sp>
      <p:sp>
        <p:nvSpPr>
          <p:cNvPr id="115" name="Google Shape;115;p15"/>
          <p:cNvSpPr txBox="1"/>
          <p:nvPr/>
        </p:nvSpPr>
        <p:spPr>
          <a:xfrm>
            <a:off x="7091310" y="2267945"/>
            <a:ext cx="4306365"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0070C0"/>
                </a:solidFill>
                <a:latin typeface="Meiryo UI" panose="020B0604030504040204" pitchFamily="50" charset="-128"/>
                <a:ea typeface="Meiryo UI" panose="020B0604030504040204" pitchFamily="50" charset="-128"/>
              </a:rPr>
              <a:t>ローカルPC</a:t>
            </a:r>
            <a:endParaRPr sz="2400" b="1" dirty="0">
              <a:solidFill>
                <a:srgbClr val="0070C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a:solidFill>
                  <a:schemeClr val="tx1"/>
                </a:solidFill>
                <a:latin typeface="Meiryo UI" panose="020B0604030504040204" pitchFamily="50" charset="-128"/>
                <a:ea typeface="Meiryo UI" panose="020B0604030504040204" pitchFamily="50" charset="-128"/>
              </a:rPr>
              <a:t>PC内のすべてのデータを検索します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p:txBody>
      </p:sp>
      <p:pic>
        <p:nvPicPr>
          <p:cNvPr id="116" name="Google Shape;116;p15"/>
          <p:cNvPicPr preferRelativeResize="0"/>
          <p:nvPr/>
        </p:nvPicPr>
        <p:blipFill rotWithShape="1">
          <a:blip r:embed="rId4">
            <a:alphaModFix/>
          </a:blip>
          <a:srcRect/>
          <a:stretch/>
        </p:blipFill>
        <p:spPr>
          <a:xfrm>
            <a:off x="6062134" y="2267945"/>
            <a:ext cx="956854" cy="815407"/>
          </a:xfrm>
          <a:prstGeom prst="rect">
            <a:avLst/>
          </a:prstGeom>
          <a:noFill/>
          <a:ln>
            <a:noFill/>
          </a:ln>
          <a:effectLst>
            <a:outerShdw blurRad="228600" dist="203200" dir="3420000" sx="91000" sy="91000" algn="tl" rotWithShape="0">
              <a:srgbClr val="000000">
                <a:alpha val="25882"/>
              </a:srgbClr>
            </a:outerShdw>
          </a:effectLst>
        </p:spPr>
      </p:pic>
      <p:sp>
        <p:nvSpPr>
          <p:cNvPr id="117" name="Google Shape;117;p15"/>
          <p:cNvSpPr txBox="1"/>
          <p:nvPr/>
        </p:nvSpPr>
        <p:spPr>
          <a:xfrm>
            <a:off x="6134456" y="2362329"/>
            <a:ext cx="666304" cy="646331"/>
          </a:xfrm>
          <a:prstGeom prst="rect">
            <a:avLst/>
          </a:prstGeom>
          <a:noFill/>
          <a:ln>
            <a:noFill/>
          </a:ln>
          <a:effectLst>
            <a:outerShdw blurRad="228600" dist="203200" dir="3420000" sx="91000" sy="91000" algn="tl" rotWithShape="0">
              <a:srgbClr val="000000">
                <a:alpha val="25882"/>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1</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118" name="Google Shape;118;p15"/>
          <p:cNvSpPr txBox="1"/>
          <p:nvPr/>
        </p:nvSpPr>
        <p:spPr>
          <a:xfrm>
            <a:off x="7091310" y="3398919"/>
            <a:ext cx="4306365" cy="12926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0070C0"/>
                </a:solidFill>
                <a:latin typeface="Meiryo UI" panose="020B0604030504040204" pitchFamily="50" charset="-128"/>
                <a:ea typeface="Meiryo UI" panose="020B0604030504040204" pitchFamily="50" charset="-128"/>
              </a:rPr>
              <a:t>Qsync</a:t>
            </a:r>
            <a:r>
              <a:rPr lang="en-US" sz="2400" b="1" dirty="0" err="1" smtClean="0">
                <a:solidFill>
                  <a:srgbClr val="0070C0"/>
                </a:solidFill>
                <a:latin typeface="Meiryo UI" panose="020B0604030504040204" pitchFamily="50" charset="-128"/>
                <a:ea typeface="Meiryo UI" panose="020B0604030504040204" pitchFamily="50" charset="-128"/>
              </a:rPr>
              <a:t>フォルダ</a:t>
            </a:r>
            <a:endParaRPr sz="2400" b="1" dirty="0">
              <a:solidFill>
                <a:srgbClr val="0070C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err="1" smtClean="0">
                <a:solidFill>
                  <a:schemeClr val="tx1"/>
                </a:solidFill>
                <a:latin typeface="Meiryo UI" panose="020B0604030504040204" pitchFamily="50" charset="-128"/>
                <a:ea typeface="Meiryo UI" panose="020B0604030504040204" pitchFamily="50" charset="-128"/>
              </a:rPr>
              <a:t>オンラインのみのデータとローカルで利用可能なデータ</a:t>
            </a:r>
            <a:r>
              <a:rPr lang="ja-JP" altLang="en-US" sz="2000" dirty="0">
                <a:solidFill>
                  <a:schemeClr val="tx1"/>
                </a:solidFill>
                <a:latin typeface="Meiryo UI" panose="020B0604030504040204" pitchFamily="50" charset="-128"/>
                <a:ea typeface="Meiryo UI" panose="020B0604030504040204" pitchFamily="50" charset="-128"/>
              </a:rPr>
              <a:t>の</a:t>
            </a:r>
            <a:r>
              <a:rPr lang="en-US" sz="2000" dirty="0" err="1" smtClean="0">
                <a:solidFill>
                  <a:schemeClr val="tx1"/>
                </a:solidFill>
                <a:latin typeface="Meiryo UI" panose="020B0604030504040204" pitchFamily="50" charset="-128"/>
                <a:ea typeface="Meiryo UI" panose="020B0604030504040204" pitchFamily="50" charset="-128"/>
              </a:rPr>
              <a:t>両方</a:t>
            </a:r>
            <a:r>
              <a:rPr lang="ja-JP" altLang="en-US" sz="2000" dirty="0" smtClean="0">
                <a:solidFill>
                  <a:schemeClr val="tx1"/>
                </a:solidFill>
                <a:latin typeface="Meiryo UI" panose="020B0604030504040204" pitchFamily="50" charset="-128"/>
                <a:ea typeface="Meiryo UI" panose="020B0604030504040204" pitchFamily="50" charset="-128"/>
              </a:rPr>
              <a:t>の</a:t>
            </a:r>
            <a:r>
              <a:rPr lang="en-US" sz="2000" dirty="0" err="1" smtClean="0">
                <a:solidFill>
                  <a:schemeClr val="tx1"/>
                </a:solidFill>
                <a:latin typeface="Meiryo UI" panose="020B0604030504040204" pitchFamily="50" charset="-128"/>
                <a:ea typeface="Meiryo UI" panose="020B0604030504040204" pitchFamily="50" charset="-128"/>
              </a:rPr>
              <a:t>検索</a:t>
            </a:r>
            <a:r>
              <a:rPr lang="ja-JP" altLang="en-US" sz="2000" dirty="0" smtClean="0">
                <a:solidFill>
                  <a:schemeClr val="tx1"/>
                </a:solidFill>
                <a:latin typeface="Meiryo UI" panose="020B0604030504040204" pitchFamily="50" charset="-128"/>
                <a:ea typeface="Meiryo UI" panose="020B0604030504040204" pitchFamily="50" charset="-128"/>
              </a:rPr>
              <a:t>をサポートします。</a:t>
            </a:r>
            <a:endParaRPr sz="2000" dirty="0">
              <a:solidFill>
                <a:schemeClr val="tx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smtClean="0">
                <a:solidFill>
                  <a:schemeClr val="accent2"/>
                </a:solidFill>
                <a:latin typeface="Meiryo UI" panose="020B0604030504040204" pitchFamily="50" charset="-128"/>
                <a:ea typeface="Meiryo UI" panose="020B0604030504040204" pitchFamily="50" charset="-128"/>
              </a:rPr>
              <a:t>Qsync</a:t>
            </a:r>
            <a:r>
              <a:rPr lang="en-US" dirty="0">
                <a:solidFill>
                  <a:schemeClr val="accent2"/>
                </a:solidFill>
                <a:latin typeface="Meiryo UI" panose="020B0604030504040204" pitchFamily="50" charset="-128"/>
                <a:ea typeface="Meiryo UI" panose="020B0604030504040204" pitchFamily="50" charset="-128"/>
              </a:rPr>
              <a:t> </a:t>
            </a:r>
            <a:r>
              <a:rPr lang="en-US" dirty="0" smtClean="0">
                <a:solidFill>
                  <a:schemeClr val="accent2"/>
                </a:solidFill>
                <a:latin typeface="Meiryo UI" panose="020B0604030504040204" pitchFamily="50" charset="-128"/>
                <a:ea typeface="Meiryo UI" panose="020B0604030504040204" pitchFamily="50" charset="-128"/>
              </a:rPr>
              <a:t>client 5.0.2</a:t>
            </a:r>
            <a:r>
              <a:rPr lang="en-US" dirty="0">
                <a:solidFill>
                  <a:schemeClr val="accent2"/>
                </a:solidFill>
                <a:latin typeface="Meiryo UI" panose="020B0604030504040204" pitchFamily="50" charset="-128"/>
                <a:ea typeface="Meiryo UI" panose="020B0604030504040204" pitchFamily="50" charset="-128"/>
              </a:rPr>
              <a:t>以降が必要です。</a:t>
            </a:r>
            <a:endParaRPr dirty="0">
              <a:solidFill>
                <a:schemeClr val="accent2"/>
              </a:solidFill>
              <a:latin typeface="Meiryo UI" panose="020B0604030504040204" pitchFamily="50" charset="-128"/>
              <a:ea typeface="Meiryo UI" panose="020B0604030504040204" pitchFamily="50" charset="-128"/>
            </a:endParaRPr>
          </a:p>
        </p:txBody>
      </p:sp>
      <p:pic>
        <p:nvPicPr>
          <p:cNvPr id="119" name="Google Shape;119;p15"/>
          <p:cNvPicPr preferRelativeResize="0"/>
          <p:nvPr/>
        </p:nvPicPr>
        <p:blipFill rotWithShape="1">
          <a:blip r:embed="rId4">
            <a:alphaModFix/>
          </a:blip>
          <a:srcRect/>
          <a:stretch/>
        </p:blipFill>
        <p:spPr>
          <a:xfrm>
            <a:off x="6062134" y="3455096"/>
            <a:ext cx="956854" cy="815407"/>
          </a:xfrm>
          <a:prstGeom prst="rect">
            <a:avLst/>
          </a:prstGeom>
          <a:noFill/>
          <a:ln>
            <a:noFill/>
          </a:ln>
          <a:effectLst>
            <a:outerShdw blurRad="228600" dist="203200" dir="3420000" sx="91000" sy="91000" algn="tl" rotWithShape="0">
              <a:srgbClr val="000000">
                <a:alpha val="25882"/>
              </a:srgbClr>
            </a:outerShdw>
          </a:effectLst>
        </p:spPr>
      </p:pic>
      <p:sp>
        <p:nvSpPr>
          <p:cNvPr id="120" name="Google Shape;120;p15"/>
          <p:cNvSpPr txBox="1"/>
          <p:nvPr/>
        </p:nvSpPr>
        <p:spPr>
          <a:xfrm>
            <a:off x="6134456" y="3549480"/>
            <a:ext cx="666304" cy="646331"/>
          </a:xfrm>
          <a:prstGeom prst="rect">
            <a:avLst/>
          </a:prstGeom>
          <a:noFill/>
          <a:ln>
            <a:noFill/>
          </a:ln>
          <a:effectLst>
            <a:outerShdw blurRad="228600" dist="203200" dir="3420000" sx="91000" sy="91000" algn="tl" rotWithShape="0">
              <a:srgbClr val="000000">
                <a:alpha val="25882"/>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2</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121" name="Google Shape;121;p15"/>
          <p:cNvSpPr txBox="1"/>
          <p:nvPr/>
        </p:nvSpPr>
        <p:spPr>
          <a:xfrm>
            <a:off x="7091310" y="4918171"/>
            <a:ext cx="4306365"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070C0"/>
                </a:solidFill>
                <a:latin typeface="Meiryo UI" panose="020B0604030504040204" pitchFamily="50" charset="-128"/>
                <a:ea typeface="Meiryo UI" panose="020B0604030504040204" pitchFamily="50" charset="-128"/>
              </a:rPr>
              <a:t>NAS</a:t>
            </a:r>
            <a:endParaRPr sz="2400" b="1" dirty="0">
              <a:solidFill>
                <a:srgbClr val="0070C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smtClean="0">
                <a:solidFill>
                  <a:schemeClr val="tx1"/>
                </a:solidFill>
                <a:latin typeface="Meiryo UI" panose="020B0604030504040204" pitchFamily="50" charset="-128"/>
                <a:ea typeface="Meiryo UI" panose="020B0604030504040204" pitchFamily="50" charset="-128"/>
              </a:rPr>
              <a:t>NAS</a:t>
            </a:r>
            <a:r>
              <a:rPr lang="ja-JP" altLang="en-US" sz="2000" dirty="0" smtClean="0">
                <a:solidFill>
                  <a:schemeClr val="tx1"/>
                </a:solidFill>
                <a:latin typeface="Meiryo UI" panose="020B0604030504040204" pitchFamily="50" charset="-128"/>
                <a:ea typeface="Meiryo UI" panose="020B0604030504040204" pitchFamily="50" charset="-128"/>
              </a:rPr>
              <a:t>内</a:t>
            </a:r>
            <a:r>
              <a:rPr lang="en-US" sz="2000" dirty="0" err="1" smtClean="0">
                <a:solidFill>
                  <a:schemeClr val="tx1"/>
                </a:solidFill>
                <a:latin typeface="Meiryo UI" panose="020B0604030504040204" pitchFamily="50" charset="-128"/>
                <a:ea typeface="Meiryo UI" panose="020B0604030504040204" pitchFamily="50" charset="-128"/>
              </a:rPr>
              <a:t>のデータ</a:t>
            </a:r>
            <a:r>
              <a:rPr lang="ja-JP" altLang="en-US" sz="2000" dirty="0" smtClean="0">
                <a:solidFill>
                  <a:schemeClr val="tx1"/>
                </a:solidFill>
                <a:latin typeface="Meiryo UI" panose="020B0604030504040204" pitchFamily="50" charset="-128"/>
                <a:ea typeface="Meiryo UI" panose="020B0604030504040204" pitchFamily="50" charset="-128"/>
              </a:rPr>
              <a:t>を検索するため</a:t>
            </a:r>
            <a:r>
              <a:rPr lang="en-US" sz="2000" dirty="0" err="1" smtClean="0">
                <a:solidFill>
                  <a:schemeClr val="tx1"/>
                </a:solidFill>
                <a:latin typeface="Meiryo UI" panose="020B0604030504040204" pitchFamily="50" charset="-128"/>
                <a:ea typeface="Meiryo UI" panose="020B0604030504040204" pitchFamily="50" charset="-128"/>
              </a:rPr>
              <a:t>接続してアクセスします</a:t>
            </a:r>
            <a:r>
              <a:rPr lang="en-US" sz="2000" dirty="0">
                <a:solidFill>
                  <a:schemeClr val="tx1"/>
                </a:solidFill>
                <a:latin typeface="Meiryo UI" panose="020B0604030504040204" pitchFamily="50" charset="-128"/>
                <a:ea typeface="Meiryo UI" panose="020B0604030504040204" pitchFamily="50" charset="-128"/>
              </a:rPr>
              <a:t>。</a:t>
            </a:r>
            <a:endParaRPr sz="2000" dirty="0">
              <a:solidFill>
                <a:schemeClr val="tx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accent2"/>
                </a:solidFill>
                <a:latin typeface="Meiryo UI" panose="020B0604030504040204" pitchFamily="50" charset="-128"/>
                <a:ea typeface="Meiryo UI" panose="020B0604030504040204" pitchFamily="50" charset="-128"/>
              </a:rPr>
              <a:t>NASには</a:t>
            </a:r>
            <a:r>
              <a:rPr lang="en-US" dirty="0" err="1" smtClean="0">
                <a:solidFill>
                  <a:schemeClr val="accent2"/>
                </a:solidFill>
                <a:latin typeface="Meiryo UI" panose="020B0604030504040204" pitchFamily="50" charset="-128"/>
                <a:ea typeface="Meiryo UI" panose="020B0604030504040204" pitchFamily="50" charset="-128"/>
              </a:rPr>
              <a:t>Qsirch</a:t>
            </a:r>
            <a:r>
              <a:rPr lang="en-US" dirty="0" smtClean="0">
                <a:solidFill>
                  <a:schemeClr val="accent2"/>
                </a:solidFill>
                <a:latin typeface="Meiryo UI" panose="020B0604030504040204" pitchFamily="50" charset="-128"/>
                <a:ea typeface="Meiryo UI" panose="020B0604030504040204" pitchFamily="50" charset="-128"/>
              </a:rPr>
              <a:t> 5.2.0</a:t>
            </a:r>
            <a:r>
              <a:rPr lang="en-US" dirty="0">
                <a:solidFill>
                  <a:schemeClr val="accent2"/>
                </a:solidFill>
                <a:latin typeface="Meiryo UI" panose="020B0604030504040204" pitchFamily="50" charset="-128"/>
                <a:ea typeface="Meiryo UI" panose="020B0604030504040204" pitchFamily="50" charset="-128"/>
              </a:rPr>
              <a:t>以降が必要です。</a:t>
            </a:r>
            <a:endParaRPr dirty="0">
              <a:solidFill>
                <a:schemeClr val="accent2"/>
              </a:solidFill>
              <a:latin typeface="Meiryo UI" panose="020B0604030504040204" pitchFamily="50" charset="-128"/>
              <a:ea typeface="Meiryo UI" panose="020B0604030504040204" pitchFamily="50" charset="-128"/>
            </a:endParaRPr>
          </a:p>
        </p:txBody>
      </p:sp>
      <p:pic>
        <p:nvPicPr>
          <p:cNvPr id="122" name="Google Shape;122;p15"/>
          <p:cNvPicPr preferRelativeResize="0"/>
          <p:nvPr/>
        </p:nvPicPr>
        <p:blipFill rotWithShape="1">
          <a:blip r:embed="rId4">
            <a:alphaModFix/>
          </a:blip>
          <a:srcRect/>
          <a:stretch/>
        </p:blipFill>
        <p:spPr>
          <a:xfrm>
            <a:off x="6062134" y="5012064"/>
            <a:ext cx="956854" cy="815407"/>
          </a:xfrm>
          <a:prstGeom prst="rect">
            <a:avLst/>
          </a:prstGeom>
          <a:noFill/>
          <a:ln>
            <a:noFill/>
          </a:ln>
          <a:effectLst>
            <a:outerShdw blurRad="228600" dist="203200" dir="3420000" sx="91000" sy="91000" algn="tl" rotWithShape="0">
              <a:srgbClr val="000000">
                <a:alpha val="25882"/>
              </a:srgbClr>
            </a:outerShdw>
          </a:effectLst>
        </p:spPr>
      </p:pic>
      <p:sp>
        <p:nvSpPr>
          <p:cNvPr id="123" name="Google Shape;123;p15"/>
          <p:cNvSpPr txBox="1"/>
          <p:nvPr/>
        </p:nvSpPr>
        <p:spPr>
          <a:xfrm>
            <a:off x="6134456" y="5106448"/>
            <a:ext cx="666304" cy="646331"/>
          </a:xfrm>
          <a:prstGeom prst="rect">
            <a:avLst/>
          </a:prstGeom>
          <a:noFill/>
          <a:ln>
            <a:noFill/>
          </a:ln>
          <a:effectLst>
            <a:outerShdw blurRad="228600" dist="203200" dir="3420000" sx="91000" sy="91000" algn="tl" rotWithShape="0">
              <a:srgbClr val="000000">
                <a:alpha val="25882"/>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3</a:t>
            </a:r>
            <a:endParaRPr sz="3600" b="1" dirty="0">
              <a:solidFill>
                <a:schemeClr val="lt1"/>
              </a:solidFill>
              <a:latin typeface="Meiryo UI" panose="020B0604030504040204" pitchFamily="50" charset="-128"/>
              <a:ea typeface="Meiryo UI" panose="020B0604030504040204" pitchFamily="50" charset="-128"/>
              <a:sym typeface="Arial"/>
            </a:endParaRPr>
          </a:p>
        </p:txBody>
      </p:sp>
      <p:pic>
        <p:nvPicPr>
          <p:cNvPr id="124" name="Google Shape;124;p15"/>
          <p:cNvPicPr preferRelativeResize="0"/>
          <p:nvPr/>
        </p:nvPicPr>
        <p:blipFill rotWithShape="1">
          <a:blip r:embed="rId5">
            <a:alphaModFix/>
          </a:blip>
          <a:srcRect t="3446" r="67219" b="38234"/>
          <a:stretch/>
        </p:blipFill>
        <p:spPr>
          <a:xfrm>
            <a:off x="1133132" y="2237123"/>
            <a:ext cx="3996647" cy="3999623"/>
          </a:xfrm>
          <a:prstGeom prst="roundRect">
            <a:avLst>
              <a:gd name="adj" fmla="val 2628"/>
            </a:avLst>
          </a:prstGeom>
          <a:solidFill>
            <a:srgbClr val="ECECEC"/>
          </a:solidFill>
          <a:ln>
            <a:noFill/>
          </a:ln>
          <a:effectLst>
            <a:outerShdw blurRad="342900" dist="177800" dir="3600000" algn="tl" rotWithShape="0">
              <a:srgbClr val="000000">
                <a:alpha val="40000"/>
              </a:srgbClr>
            </a:outerShdw>
          </a:effectLst>
        </p:spPr>
      </p:pic>
      <p:cxnSp>
        <p:nvCxnSpPr>
          <p:cNvPr id="125" name="Google Shape;125;p15"/>
          <p:cNvCxnSpPr/>
          <p:nvPr/>
        </p:nvCxnSpPr>
        <p:spPr>
          <a:xfrm rot="10800000" flipH="1">
            <a:off x="4985943" y="2685535"/>
            <a:ext cx="1004700" cy="963600"/>
          </a:xfrm>
          <a:prstGeom prst="bentConnector3">
            <a:avLst>
              <a:gd name="adj1" fmla="val 49999"/>
            </a:avLst>
          </a:prstGeom>
          <a:gradFill>
            <a:gsLst>
              <a:gs pos="0">
                <a:schemeClr val="lt1"/>
              </a:gs>
              <a:gs pos="100000">
                <a:srgbClr val="BFBFBF"/>
              </a:gs>
            </a:gsLst>
            <a:lin ang="5400000" scaled="0"/>
          </a:gradFill>
          <a:ln w="25400" cap="flat" cmpd="sng">
            <a:solidFill>
              <a:srgbClr val="00B0F0"/>
            </a:solidFill>
            <a:prstDash val="solid"/>
            <a:miter lim="800000"/>
            <a:headEnd type="none" w="sm" len="sm"/>
            <a:tailEnd type="triangle" w="med" len="med"/>
          </a:ln>
          <a:effectLst>
            <a:outerShdw blurRad="50800" dist="38100" dir="2700000" algn="tl" rotWithShape="0">
              <a:srgbClr val="000000">
                <a:alpha val="40000"/>
              </a:srgbClr>
            </a:outerShdw>
          </a:effectLst>
        </p:spPr>
      </p:cxnSp>
      <p:cxnSp>
        <p:nvCxnSpPr>
          <p:cNvPr id="126" name="Google Shape;126;p15"/>
          <p:cNvCxnSpPr/>
          <p:nvPr/>
        </p:nvCxnSpPr>
        <p:spPr>
          <a:xfrm rot="10800000" flipH="1">
            <a:off x="4955121" y="3862669"/>
            <a:ext cx="1076100" cy="795900"/>
          </a:xfrm>
          <a:prstGeom prst="bentConnector3">
            <a:avLst>
              <a:gd name="adj1" fmla="val 50000"/>
            </a:avLst>
          </a:prstGeom>
          <a:gradFill>
            <a:gsLst>
              <a:gs pos="0">
                <a:schemeClr val="lt1"/>
              </a:gs>
              <a:gs pos="100000">
                <a:srgbClr val="BFBFBF"/>
              </a:gs>
            </a:gsLst>
            <a:lin ang="5400000" scaled="0"/>
          </a:gradFill>
          <a:ln w="25400" cap="flat" cmpd="sng">
            <a:solidFill>
              <a:srgbClr val="00B0F0"/>
            </a:solidFill>
            <a:prstDash val="solid"/>
            <a:miter lim="800000"/>
            <a:headEnd type="none" w="sm" len="sm"/>
            <a:tailEnd type="triangle" w="med" len="med"/>
          </a:ln>
          <a:effectLst>
            <a:outerShdw blurRad="50800" dist="38100" dir="2700000" algn="tl" rotWithShape="0">
              <a:srgbClr val="000000">
                <a:alpha val="40000"/>
              </a:srgbClr>
            </a:outerShdw>
          </a:effectLst>
        </p:spPr>
      </p:cxnSp>
      <p:cxnSp>
        <p:nvCxnSpPr>
          <p:cNvPr id="127" name="Google Shape;127;p15"/>
          <p:cNvCxnSpPr/>
          <p:nvPr/>
        </p:nvCxnSpPr>
        <p:spPr>
          <a:xfrm>
            <a:off x="4968350" y="5379615"/>
            <a:ext cx="1035499" cy="0"/>
          </a:xfrm>
          <a:prstGeom prst="straightConnector1">
            <a:avLst/>
          </a:prstGeom>
          <a:gradFill>
            <a:gsLst>
              <a:gs pos="0">
                <a:schemeClr val="lt1"/>
              </a:gs>
              <a:gs pos="100000">
                <a:srgbClr val="BFBFBF"/>
              </a:gs>
            </a:gsLst>
            <a:lin ang="5400000" scaled="0"/>
          </a:gradFill>
          <a:ln w="25400" cap="flat" cmpd="sng">
            <a:solidFill>
              <a:srgbClr val="00B0F0"/>
            </a:solidFill>
            <a:prstDash val="solid"/>
            <a:miter lim="800000"/>
            <a:headEnd type="none" w="sm" len="sm"/>
            <a:tailEnd type="triangle" w="med" len="med"/>
          </a:ln>
          <a:effectLst>
            <a:outerShdw blurRad="50800" dist="38100" dir="2700000" algn="tl" rotWithShape="0">
              <a:srgbClr val="000000">
                <a:alpha val="40000"/>
              </a:srgbClr>
            </a:outerShdw>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6"/>
          <p:cNvPicPr preferRelativeResize="0"/>
          <p:nvPr/>
        </p:nvPicPr>
        <p:blipFill rotWithShape="1">
          <a:blip r:embed="rId3">
            <a:alphaModFix/>
          </a:blip>
          <a:srcRect l="15546" t="32418" r="6674" b="8866"/>
          <a:stretch/>
        </p:blipFill>
        <p:spPr>
          <a:xfrm>
            <a:off x="3515777" y="2229628"/>
            <a:ext cx="8178809" cy="3473000"/>
          </a:xfrm>
          <a:prstGeom prst="roundRect">
            <a:avLst>
              <a:gd name="adj" fmla="val 2628"/>
            </a:avLst>
          </a:prstGeom>
          <a:solidFill>
            <a:srgbClr val="ECECEC"/>
          </a:solidFill>
          <a:ln>
            <a:noFill/>
          </a:ln>
          <a:effectLst>
            <a:outerShdw blurRad="342900" dist="177800" dir="3600000" algn="tl" rotWithShape="0">
              <a:srgbClr val="000000">
                <a:alpha val="40000"/>
              </a:srgbClr>
            </a:outerShdw>
          </a:effectLst>
        </p:spPr>
      </p:pic>
      <p:sp>
        <p:nvSpPr>
          <p:cNvPr id="133" name="Google Shape;133;p16"/>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smtClean="0"/>
              <a:t>Qsync</a:t>
            </a:r>
            <a:r>
              <a:rPr lang="ja-JP" altLang="en-US" dirty="0"/>
              <a:t>で</a:t>
            </a:r>
            <a:r>
              <a:rPr lang="en-US" dirty="0" err="1" smtClean="0"/>
              <a:t>オンラインのみ</a:t>
            </a:r>
            <a:r>
              <a:rPr lang="ja-JP" altLang="en-US" dirty="0" smtClean="0"/>
              <a:t>のデータ、</a:t>
            </a:r>
            <a:r>
              <a:rPr lang="en-US" altLang="ja-JP" dirty="0" smtClean="0"/>
              <a:t/>
            </a:r>
            <a:br>
              <a:rPr lang="en-US" altLang="ja-JP" dirty="0" smtClean="0"/>
            </a:br>
            <a:r>
              <a:rPr lang="ja-JP" altLang="en-US" dirty="0" smtClean="0"/>
              <a:t>または</a:t>
            </a:r>
            <a:r>
              <a:rPr lang="en-US" dirty="0" err="1" smtClean="0"/>
              <a:t>ローカルで利用可能なデータ</a:t>
            </a:r>
            <a:r>
              <a:rPr lang="ja-JP" altLang="en-US" dirty="0" smtClean="0"/>
              <a:t>を検索</a:t>
            </a:r>
            <a:endParaRPr dirty="0">
              <a:sym typeface="Arial"/>
            </a:endParaRPr>
          </a:p>
        </p:txBody>
      </p:sp>
      <p:sp>
        <p:nvSpPr>
          <p:cNvPr id="134" name="Google Shape;134;p16"/>
          <p:cNvSpPr/>
          <p:nvPr/>
        </p:nvSpPr>
        <p:spPr>
          <a:xfrm>
            <a:off x="4841875" y="3972745"/>
            <a:ext cx="1101725" cy="187324"/>
          </a:xfrm>
          <a:prstGeom prst="rect">
            <a:avLst/>
          </a:prstGeom>
          <a:noFill/>
          <a:ln w="25400" cap="flat" cmpd="sng">
            <a:solidFill>
              <a:srgbClr val="FFC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5" name="Google Shape;135;p16"/>
          <p:cNvSpPr/>
          <p:nvPr/>
        </p:nvSpPr>
        <p:spPr>
          <a:xfrm>
            <a:off x="4841875" y="5451476"/>
            <a:ext cx="1101725" cy="187324"/>
          </a:xfrm>
          <a:prstGeom prst="rect">
            <a:avLst/>
          </a:prstGeom>
          <a:noFill/>
          <a:ln w="25400" cap="flat" cmpd="sng">
            <a:solidFill>
              <a:srgbClr val="FFC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6" name="Google Shape;136;p16"/>
          <p:cNvSpPr/>
          <p:nvPr/>
        </p:nvSpPr>
        <p:spPr>
          <a:xfrm>
            <a:off x="3625496" y="3603705"/>
            <a:ext cx="565079" cy="565079"/>
          </a:xfrm>
          <a:prstGeom prst="ellipse">
            <a:avLst/>
          </a:prstGeom>
          <a:solidFill>
            <a:srgbClr val="01FFF9">
              <a:alpha val="22745"/>
            </a:srgbClr>
          </a:solidFill>
          <a:ln w="25400" cap="flat" cmpd="sng">
            <a:solidFill>
              <a:srgbClr val="00B0F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7" name="Google Shape;137;p16"/>
          <p:cNvSpPr/>
          <p:nvPr/>
        </p:nvSpPr>
        <p:spPr>
          <a:xfrm>
            <a:off x="3625496" y="5045803"/>
            <a:ext cx="565079" cy="565079"/>
          </a:xfrm>
          <a:prstGeom prst="ellipse">
            <a:avLst/>
          </a:prstGeom>
          <a:solidFill>
            <a:srgbClr val="01FFF9">
              <a:alpha val="22745"/>
            </a:srgbClr>
          </a:solidFill>
          <a:ln w="25400" cap="flat" cmpd="sng">
            <a:solidFill>
              <a:srgbClr val="00B0F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cxnSp>
        <p:nvCxnSpPr>
          <p:cNvPr id="138" name="Google Shape;138;p16"/>
          <p:cNvCxnSpPr>
            <a:stCxn id="136" idx="2"/>
          </p:cNvCxnSpPr>
          <p:nvPr/>
        </p:nvCxnSpPr>
        <p:spPr>
          <a:xfrm flipH="1">
            <a:off x="2856596" y="3886245"/>
            <a:ext cx="768900" cy="480300"/>
          </a:xfrm>
          <a:prstGeom prst="bentConnector3">
            <a:avLst>
              <a:gd name="adj1" fmla="val 49994"/>
            </a:avLst>
          </a:prstGeom>
          <a:noFill/>
          <a:ln w="25400" cap="flat" cmpd="sng">
            <a:solidFill>
              <a:srgbClr val="00B0F0"/>
            </a:solidFill>
            <a:prstDash val="solid"/>
            <a:miter lim="800000"/>
            <a:headEnd type="triangle" w="med" len="med"/>
            <a:tailEnd type="none" w="sm" len="sm"/>
          </a:ln>
          <a:effectLst>
            <a:outerShdw blurRad="50800" dist="38100" dir="2700000" algn="tl" rotWithShape="0">
              <a:srgbClr val="000000">
                <a:alpha val="40000"/>
              </a:srgbClr>
            </a:outerShdw>
          </a:effectLst>
        </p:spPr>
      </p:cxnSp>
      <p:cxnSp>
        <p:nvCxnSpPr>
          <p:cNvPr id="139" name="Google Shape;139;p16"/>
          <p:cNvCxnSpPr>
            <a:stCxn id="137" idx="2"/>
          </p:cNvCxnSpPr>
          <p:nvPr/>
        </p:nvCxnSpPr>
        <p:spPr>
          <a:xfrm rot="10800000">
            <a:off x="2856596" y="4366543"/>
            <a:ext cx="768900" cy="961800"/>
          </a:xfrm>
          <a:prstGeom prst="bentConnector3">
            <a:avLst>
              <a:gd name="adj1" fmla="val 49994"/>
            </a:avLst>
          </a:prstGeom>
          <a:noFill/>
          <a:ln w="25400" cap="flat" cmpd="sng">
            <a:solidFill>
              <a:srgbClr val="00B0F0"/>
            </a:solidFill>
            <a:prstDash val="solid"/>
            <a:miter lim="800000"/>
            <a:headEnd type="triangle" w="med" len="med"/>
            <a:tailEnd type="none" w="sm" len="sm"/>
          </a:ln>
          <a:effectLst>
            <a:outerShdw blurRad="50800" dist="38100" dir="2700000" algn="tl" rotWithShape="0">
              <a:srgbClr val="000000">
                <a:alpha val="40000"/>
              </a:srgbClr>
            </a:outerShdw>
          </a:effectLst>
        </p:spPr>
      </p:cxnSp>
      <p:sp>
        <p:nvSpPr>
          <p:cNvPr id="140" name="Google Shape;140;p16"/>
          <p:cNvSpPr/>
          <p:nvPr/>
        </p:nvSpPr>
        <p:spPr>
          <a:xfrm>
            <a:off x="641780" y="3842092"/>
            <a:ext cx="2209891" cy="1011636"/>
          </a:xfrm>
          <a:prstGeom prst="roundRect">
            <a:avLst>
              <a:gd name="adj" fmla="val 3436"/>
            </a:avLst>
          </a:prstGeom>
          <a:gradFill>
            <a:gsLst>
              <a:gs pos="0">
                <a:srgbClr val="0070C0"/>
              </a:gs>
              <a:gs pos="100000">
                <a:srgbClr val="002060"/>
              </a:gs>
            </a:gsLst>
            <a:lin ang="5400000" scaled="0"/>
          </a:gradFill>
          <a:ln>
            <a:noFill/>
          </a:ln>
          <a:effectLst>
            <a:outerShdw blurRad="152400" dist="101600" dir="438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1" name="Google Shape;141;p16"/>
          <p:cNvSpPr txBox="1"/>
          <p:nvPr/>
        </p:nvSpPr>
        <p:spPr>
          <a:xfrm>
            <a:off x="609672" y="3886245"/>
            <a:ext cx="227410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err="1" smtClean="0">
                <a:solidFill>
                  <a:schemeClr val="lt1"/>
                </a:solidFill>
                <a:latin typeface="Meiryo UI" panose="020B0604030504040204" pitchFamily="50" charset="-128"/>
                <a:ea typeface="Meiryo UI" panose="020B0604030504040204" pitchFamily="50" charset="-128"/>
              </a:rPr>
              <a:t>オンラインのみのデータとローカルで利用可能なデータの両方を検索</a:t>
            </a: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7"/>
          <p:cNvPicPr preferRelativeResize="0"/>
          <p:nvPr/>
        </p:nvPicPr>
        <p:blipFill rotWithShape="1">
          <a:blip r:embed="rId3">
            <a:alphaModFix/>
          </a:blip>
          <a:srcRect l="13542" t="12944" r="6874" b="6646"/>
          <a:stretch/>
        </p:blipFill>
        <p:spPr>
          <a:xfrm>
            <a:off x="3359510" y="2354277"/>
            <a:ext cx="7674759" cy="4359745"/>
          </a:xfrm>
          <a:prstGeom prst="roundRect">
            <a:avLst>
              <a:gd name="adj" fmla="val 2628"/>
            </a:avLst>
          </a:prstGeom>
          <a:solidFill>
            <a:srgbClr val="ECECEC"/>
          </a:solidFill>
          <a:ln>
            <a:noFill/>
          </a:ln>
          <a:effectLst>
            <a:outerShdw blurRad="50800" dist="38100" dir="2700000" algn="tl" rotWithShape="0">
              <a:srgbClr val="000000">
                <a:alpha val="40000"/>
              </a:srgbClr>
            </a:outerShdw>
          </a:effectLst>
        </p:spPr>
      </p:pic>
      <p:sp>
        <p:nvSpPr>
          <p:cNvPr id="147" name="Google Shape;147;p17"/>
          <p:cNvSpPr txBox="1">
            <a:spLocks noGrp="1"/>
          </p:cNvSpPr>
          <p:nvPr>
            <p:ph type="title"/>
          </p:nvPr>
        </p:nvSpPr>
        <p:spPr>
          <a:xfrm>
            <a:off x="838200" y="1"/>
            <a:ext cx="9520451" cy="1542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smtClean="0"/>
              <a:t>同じ条件でさまざまなソースから検索</a:t>
            </a:r>
            <a:endParaRPr dirty="0"/>
          </a:p>
        </p:txBody>
      </p:sp>
      <p:sp>
        <p:nvSpPr>
          <p:cNvPr id="148" name="Google Shape;148;p17"/>
          <p:cNvSpPr txBox="1">
            <a:spLocks noGrp="1"/>
          </p:cNvSpPr>
          <p:nvPr>
            <p:ph type="body" idx="1"/>
          </p:nvPr>
        </p:nvSpPr>
        <p:spPr>
          <a:xfrm>
            <a:off x="838200" y="1719619"/>
            <a:ext cx="10515600" cy="44573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dirty="0" err="1"/>
              <a:t>検索ソースを切り替え、検索条件を維持して、さまざまな場所のデータを検索できるようにします</a:t>
            </a:r>
            <a:r>
              <a:rPr lang="en-US" dirty="0"/>
              <a:t>。</a:t>
            </a:r>
            <a:endParaRPr dirty="0"/>
          </a:p>
        </p:txBody>
      </p:sp>
      <p:sp>
        <p:nvSpPr>
          <p:cNvPr id="149" name="Google Shape;149;p17"/>
          <p:cNvSpPr/>
          <p:nvPr/>
        </p:nvSpPr>
        <p:spPr>
          <a:xfrm rot="3345940">
            <a:off x="1951249" y="2757258"/>
            <a:ext cx="2239078" cy="1336210"/>
          </a:xfrm>
          <a:prstGeom prst="triangle">
            <a:avLst>
              <a:gd name="adj" fmla="val 50000"/>
            </a:avLst>
          </a:prstGeom>
          <a:gradFill>
            <a:gsLst>
              <a:gs pos="0">
                <a:srgbClr val="AEABAB">
                  <a:alpha val="40000"/>
                </a:srgbClr>
              </a:gs>
              <a:gs pos="100000">
                <a:srgbClr val="595959">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50" name="Google Shape;150;p17"/>
          <p:cNvPicPr preferRelativeResize="0"/>
          <p:nvPr/>
        </p:nvPicPr>
        <p:blipFill rotWithShape="1">
          <a:blip r:embed="rId4">
            <a:alphaModFix/>
          </a:blip>
          <a:srcRect l="13306" t="16020" r="65701" b="46641"/>
          <a:stretch/>
        </p:blipFill>
        <p:spPr>
          <a:xfrm>
            <a:off x="711200" y="2892470"/>
            <a:ext cx="2559410" cy="2559410"/>
          </a:xfrm>
          <a:prstGeom prst="ellipse">
            <a:avLst/>
          </a:prstGeom>
          <a:no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8"/>
          <p:cNvSpPr txBox="1">
            <a:spLocks noGrp="1"/>
          </p:cNvSpPr>
          <p:nvPr>
            <p:ph type="title"/>
          </p:nvPr>
        </p:nvSpPr>
        <p:spPr>
          <a:xfrm>
            <a:off x="427384" y="2044764"/>
            <a:ext cx="6811614" cy="2620371"/>
          </a:xfrm>
          <a:prstGeom prst="rect">
            <a:avLst/>
          </a:prstGeom>
          <a:noFill/>
          <a:ln>
            <a:noFill/>
          </a:ln>
        </p:spPr>
        <p:txBody>
          <a:bodyPr spcFirstLastPara="1" wrap="square" lIns="91425" tIns="45700" rIns="91425" bIns="45700" anchor="ctr" anchorCtr="0">
            <a:noAutofit/>
          </a:bodyPr>
          <a:lstStyle/>
          <a:p>
            <a:pPr marL="0" lvl="0" indent="0" algn="l" rtl="0">
              <a:lnSpc>
                <a:spcPct val="127272"/>
              </a:lnSpc>
              <a:spcBef>
                <a:spcPts val="0"/>
              </a:spcBef>
              <a:spcAft>
                <a:spcPts val="0"/>
              </a:spcAft>
              <a:buClr>
                <a:schemeClr val="lt1"/>
              </a:buClr>
              <a:buSzPts val="4400"/>
              <a:buFont typeface="Arial"/>
              <a:buNone/>
            </a:pPr>
            <a:r>
              <a:rPr lang="en-US" dirty="0" err="1" smtClean="0"/>
              <a:t>Qsirch</a:t>
            </a:r>
            <a:r>
              <a:rPr lang="en-US" dirty="0" smtClean="0"/>
              <a:t> PC </a:t>
            </a:r>
            <a:r>
              <a:rPr lang="en-US" dirty="0" err="1" smtClean="0"/>
              <a:t>Editionが</a:t>
            </a:r>
            <a:r>
              <a:rPr lang="en-US" dirty="0" smtClean="0"/>
              <a:t/>
            </a:r>
            <a:br>
              <a:rPr lang="en-US" dirty="0" smtClean="0"/>
            </a:br>
            <a:r>
              <a:rPr lang="en-US" dirty="0" err="1" smtClean="0"/>
              <a:t>提供する強力な検索エンジン</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1324</Words>
  <Application>Microsoft Office PowerPoint</Application>
  <PresentationFormat>Widescreen</PresentationFormat>
  <Paragraphs>439</Paragraphs>
  <Slides>42</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Meiryo UI</vt:lpstr>
      <vt:lpstr>ＭＳ Ｐゴシック</vt:lpstr>
      <vt:lpstr>新細明體</vt:lpstr>
      <vt:lpstr>Arial</vt:lpstr>
      <vt:lpstr>Calibri</vt:lpstr>
      <vt:lpstr>Office Theme</vt:lpstr>
      <vt:lpstr>PowerPoint Presentation</vt:lpstr>
      <vt:lpstr>PCで必要なファイルが見つからない？</vt:lpstr>
      <vt:lpstr>PowerPoint Presentation</vt:lpstr>
      <vt:lpstr>Qsirch PC Editionで あらゆる場所に保存されたデータを検索</vt:lpstr>
      <vt:lpstr>Qsirch PC Editionは、どこに保存したか 忘れてしまったファイルを見つけ出します</vt:lpstr>
      <vt:lpstr>3つの検索ソースからなんでも検索</vt:lpstr>
      <vt:lpstr>Qsyncでオンラインのみのデータ、 またはローカルで利用可能なデータを検索</vt:lpstr>
      <vt:lpstr>同じ条件でさまざまなソースから検索</vt:lpstr>
      <vt:lpstr>Qsirch PC Editionが 提供する強力な検索エンジン</vt:lpstr>
      <vt:lpstr>6つの検索ツールは、PC内の様々なデータを見つけるのに役立ちます</vt:lpstr>
      <vt:lpstr>ファイル名を忘れても全文検索でドキュメントを見つけます</vt:lpstr>
      <vt:lpstr>柔軟な検索条件はブール演算子によって結合できます</vt:lpstr>
      <vt:lpstr>特定のファイルカテゴリで検索結果を閲覧および絞り込みます</vt:lpstr>
      <vt:lpstr>35以上のフィルター条件により、 キーワードなしでもデータを検索できます</vt:lpstr>
      <vt:lpstr>Index SummaryでPCを検索</vt:lpstr>
      <vt:lpstr>AIを搭載した検索エンジンが画像コンテンツをインテリジェントに検出</vt:lpstr>
      <vt:lpstr>データプレビューと ワークフローの統合</vt:lpstr>
      <vt:lpstr>必要に応じて検索結果をプレビューまたは開く</vt:lpstr>
      <vt:lpstr>クエリに関連する可能性が最も高いファイルを上部に表示する</vt:lpstr>
      <vt:lpstr>画像のタイムラインビュー</vt:lpstr>
      <vt:lpstr>ドキュメントとマルチメディアファイルを即座にプレビュー</vt:lpstr>
      <vt:lpstr>ドキュメントのキーワードをプレビュー</vt:lpstr>
      <vt:lpstr>Windowsアプリとの統合</vt:lpstr>
      <vt:lpstr>あなたが興味のありそうな他のファイルを スマートにお勧めします</vt:lpstr>
      <vt:lpstr>PowerPoint Presentation</vt:lpstr>
      <vt:lpstr>Qsirch PC Editionの 仕組みをご覧ください</vt:lpstr>
      <vt:lpstr>Qsirchアーキテクチャ</vt:lpstr>
      <vt:lpstr>インデックス作成</vt:lpstr>
      <vt:lpstr>インデックスエンジン</vt:lpstr>
      <vt:lpstr>インデックスエンジン</vt:lpstr>
      <vt:lpstr>インデックスエンジン</vt:lpstr>
      <vt:lpstr>インデックスエンジン</vt:lpstr>
      <vt:lpstr>インデックスエンジン</vt:lpstr>
      <vt:lpstr>検索操作</vt:lpstr>
      <vt:lpstr>検索操作</vt:lpstr>
      <vt:lpstr>検索操作</vt:lpstr>
      <vt:lpstr>検索操作</vt:lpstr>
      <vt:lpstr>検索操作</vt:lpstr>
      <vt:lpstr>検索操作</vt:lpstr>
      <vt:lpstr>Qsirchアーキテクチャ</vt:lpstr>
      <vt:lpstr>ライセンスプラン</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2022-06-24T05:13:59Z</dcterms:modified>
</cp:coreProperties>
</file>