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8" r:id="rId3"/>
    <p:sldId id="297" r:id="rId4"/>
    <p:sldId id="277" r:id="rId5"/>
    <p:sldId id="279" r:id="rId6"/>
    <p:sldId id="282" r:id="rId7"/>
    <p:sldId id="280" r:id="rId8"/>
    <p:sldId id="283" r:id="rId9"/>
    <p:sldId id="296" r:id="rId10"/>
    <p:sldId id="284" r:id="rId11"/>
    <p:sldId id="285" r:id="rId12"/>
    <p:sldId id="286" r:id="rId13"/>
    <p:sldId id="295" r:id="rId14"/>
    <p:sldId id="288" r:id="rId15"/>
    <p:sldId id="289" r:id="rId16"/>
    <p:sldId id="290" r:id="rId17"/>
    <p:sldId id="294" r:id="rId18"/>
    <p:sldId id="291" r:id="rId19"/>
    <p:sldId id="292" r:id="rId20"/>
    <p:sldId id="293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44A5DE-F49B-F1AB-D745-3F73160ABD04}" name="Fredrik Moracchioli Lura" initials="FML" userId="S::fredrik.lura@gknordic.com::f5b25fcf-6667-4220-af18-5007b33e06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CF37F2-4A56-4BF4-943B-D8FDE1078E15}" v="12" dt="2022-10-07T10:58:36.376"/>
    <p1510:client id="{A05CE0D8-9A56-4826-9CF0-423BE83D4FAC}" v="1" dt="2022-10-07T10:33:55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5" autoAdjust="0"/>
    <p:restoredTop sz="94660"/>
  </p:normalViewPr>
  <p:slideViewPr>
    <p:cSldViewPr snapToGrid="0">
      <p:cViewPr>
        <p:scale>
          <a:sx n="125" d="100"/>
          <a:sy n="125" d="100"/>
        </p:scale>
        <p:origin x="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9F3F8A-16B0-B069-0FC6-2FFD481D5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D3534F-048E-3616-25C9-63D55FB10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756C12-8A09-076B-67BE-AD4C82D8C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7C51-F87E-8A4D-943F-BE2B5330FADE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0D2FC6-5EBB-BB1B-1F10-00371C01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903D5D-4A09-1998-05E2-7906F3F1F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2A32-7C32-FB4A-BAEB-B42B908BF9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69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B93D26-D0A5-5370-6B90-E82A9BE91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285B26E-D101-A7FE-7193-A43C88535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E11909-2F3E-E736-AD4E-F955D31EA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7C51-F87E-8A4D-943F-BE2B5330FADE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C886EE-E905-A90C-692B-816531219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D0703F-71BC-F1E9-D5E5-CB561A6A0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2A32-7C32-FB4A-BAEB-B42B908BF9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291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A78285B-2FFA-5F16-1B4B-E1F400EFF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5A8E28D-2E68-232F-DEDF-68601A02E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0AB4CC-1878-1AD8-6538-E4B8F0EF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7C51-F87E-8A4D-943F-BE2B5330FADE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1969A4-91E4-592B-68F7-940E949D8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4B13A8-963B-3167-7F18-BC9EE7E4D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2A32-7C32-FB4A-BAEB-B42B908BF9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8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2E58A4-9A89-963B-DF93-A0F6C6B4A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E1BFC5-66CC-202D-9EAD-4DE7F2136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156841-1FE4-A18A-DD01-0D1C211D1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7C51-F87E-8A4D-943F-BE2B5330FADE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41CBF4-E3FF-E526-6BD0-CE453E5D9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EA3BCC-B689-0174-7F30-16C262496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2A32-7C32-FB4A-BAEB-B42B908BF9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074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39137B-DB89-D02E-4701-D67502F5F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1C7D49-50EF-DD9F-6580-C898D0F8E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086F02-764C-13F5-DBBE-10029D32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7C51-F87E-8A4D-943F-BE2B5330FADE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A7EEF2-2DEB-EFD3-E6EB-943959CDB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82E1D0-3DA5-580E-81C6-B963F0DB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2A32-7C32-FB4A-BAEB-B42B908BF9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779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0F446-FB0A-2A2E-453A-B85D18287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52A3B9-A6FA-EF18-0770-83260AE0F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4EE173C-5068-05E8-79FE-A5EC5EB32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07B6DF7-0D55-DF98-1624-E1403E54A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7C51-F87E-8A4D-943F-BE2B5330FADE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91DDFA-9BAD-9E6E-33DF-6D40629D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108CC30-6FFC-0A20-6175-77A9F9050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2A32-7C32-FB4A-BAEB-B42B908BF9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093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E0463-58A6-513B-C156-507892A9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A8604F3-2E48-AAFC-0638-EC49EF1F2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3254ACA-611E-D076-DD3E-115A7A6BD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97B93DC-C9E7-96B5-B67B-649B0CA17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FFAADA4-22A6-BB15-CFC2-61065D1CF1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F826DB9-D954-D7B8-B1FA-05CB38043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7C51-F87E-8A4D-943F-BE2B5330FADE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CC2C672-0EB6-7C2B-F8B3-7AF21714F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6FAE0F-5B0D-AD84-FF22-8A329AE5C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2A32-7C32-FB4A-BAEB-B42B908BF9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91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BEA6D-49B1-E9A0-135C-A6876F560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B78F7AF-4C60-969B-23BD-5E3FB649F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7C51-F87E-8A4D-943F-BE2B5330FADE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9C8B92-1A5B-FCE4-A8D4-310D21971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B65B79-2EE3-4886-D16B-ABB72DC6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2A32-7C32-FB4A-BAEB-B42B908BF9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6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197D5EA-026B-D012-F5B7-B95FFAECD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7C51-F87E-8A4D-943F-BE2B5330FADE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B5E08CE-B002-E37A-89EF-33923BB7F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242349B-040E-51BB-7200-7D3D17AB5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2A32-7C32-FB4A-BAEB-B42B908BF9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36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C62942-5725-F9AD-BFB4-B048E5557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F86043-8B43-3A32-D450-72DB1FD4C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FAF88F4-B0D5-A482-4356-99D3E3FD2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66EB352-C2C9-DE92-1355-E43585E1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7C51-F87E-8A4D-943F-BE2B5330FADE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C29FB5-A6D8-8CB0-7A99-C19730D67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D15CD94-5C0F-7EB0-72A4-0142B0E9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2A32-7C32-FB4A-BAEB-B42B908BF9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2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C20C-E8D3-E73F-B359-A1ECF9E7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D889E9D-1668-D12D-3415-0BCCA56C13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E0FE91E-C7DE-12D1-DD29-7327E4DC4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4870F5E-7A23-E4FF-80B0-8EA1ED484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7C51-F87E-8A4D-943F-BE2B5330FADE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6E5F4A-4D26-8C24-62AD-6E0E404A0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3C11436-F8BE-4861-8F02-4F1D7DE2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E2A32-7C32-FB4A-BAEB-B42B908BF9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504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DF14369-3104-0619-2729-64EC30017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BB7021-188B-856B-9413-0A9248022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4CDE28-A825-37D2-A0C3-C9E94C8E75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C7C51-F87E-8A4D-943F-BE2B5330FADE}" type="datetimeFigureOut">
              <a:rPr lang="de-DE" smtClean="0"/>
              <a:t>04.10.2022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692FE4-8FAC-4892-9653-6B08CE149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1DDF86-2C9A-EDCC-0DCE-38FF1BA57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E2A32-7C32-FB4A-BAEB-B42B908BF9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09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nap.com/solution/snapshots/en-u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nap.com/en/how-to/tutorial/article/how-to-set-up-and-use-qvp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nap.com/en/how-to/tutorial/article/how-to-set-up-and-use-qvpn" TargetMode="External"/><Relationship Id="rId13" Type="http://schemas.openxmlformats.org/officeDocument/2006/relationships/hyperlink" Target="https://www.qnap.com/solution/security-counselor/en-us/" TargetMode="External"/><Relationship Id="rId3" Type="http://schemas.openxmlformats.org/officeDocument/2006/relationships/hyperlink" Target="https://www.qnap.com/en/how-to/tutorial/article/hybrid-backup-sync" TargetMode="External"/><Relationship Id="rId7" Type="http://schemas.openxmlformats.org/officeDocument/2006/relationships/hyperlink" Target="https://www.qnap.com/en/how-to/tutorial/article/how-to-use-ssl-certificates-to-increase-the-connection-security-to-your-qnap-nas" TargetMode="External"/><Relationship Id="rId12" Type="http://schemas.openxmlformats.org/officeDocument/2006/relationships/hyperlink" Target="https://www.qnap.com/en/how-to/tutorial/article/how-to-update-your-qnap-nass-firmwar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qnap.com/nas-outdated/QTS4.3.5/en/GUID-907F01D9-68D9-4449-A4D1-3213E19D0124.html?" TargetMode="External"/><Relationship Id="rId11" Type="http://schemas.openxmlformats.org/officeDocument/2006/relationships/hyperlink" Target="NULL" TargetMode="External"/><Relationship Id="rId5" Type="http://schemas.openxmlformats.org/officeDocument/2006/relationships/hyperlink" Target="https://www.qnap.com/en/how-to/knowledge-base/article/setup-the-password-policy-to-require-the-change-periodically" TargetMode="External"/><Relationship Id="rId10" Type="http://schemas.openxmlformats.org/officeDocument/2006/relationships/hyperlink" Target="https://www.qnap.com/en/how-to/tutorial/article/how-to-use-qufirewall" TargetMode="External"/><Relationship Id="rId4" Type="http://schemas.openxmlformats.org/officeDocument/2006/relationships/hyperlink" Target="https://www.qnap.com/en/how-to/faq/article/can-i-rename-the-default-admin-account" TargetMode="External"/><Relationship Id="rId9" Type="http://schemas.openxmlformats.org/officeDocument/2006/relationships/hyperlink" Target="https://www.qnap.com/en/how-to/faq/article/how-do-i-set-up-port-forwarding-on-the-na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nap.com/e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nap.com/en/how-to/tutorial/article/how-to-enhance-account-security-using-2-step-verificat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77CCE92-8F7C-B0AD-8E05-1EF73FD6C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4377252"/>
            <a:ext cx="1905000" cy="889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400AC69-B50C-B3DB-294D-C3C5A882E07B}"/>
              </a:ext>
            </a:extLst>
          </p:cNvPr>
          <p:cNvSpPr txBox="1"/>
          <p:nvPr/>
        </p:nvSpPr>
        <p:spPr>
          <a:xfrm>
            <a:off x="576000" y="4579174"/>
            <a:ext cx="7745807" cy="495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Sikkerhetsretningslinjer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for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å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bevare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din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NAS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trygt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og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sikkert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707070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86BABF4-5A5E-EF79-4823-F6D1AB45DBF9}"/>
              </a:ext>
            </a:extLst>
          </p:cNvPr>
          <p:cNvSpPr txBox="1"/>
          <p:nvPr/>
        </p:nvSpPr>
        <p:spPr>
          <a:xfrm>
            <a:off x="576000" y="3248567"/>
            <a:ext cx="55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 Narrow" panose="020B0604020202020204" pitchFamily="34" charset="0"/>
              </a:rPr>
              <a:t>Sikkerhetsguide</a:t>
            </a:r>
            <a:endParaRPr kumimoji="0" lang="de-DE" sz="60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140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368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Nå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r man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først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begynner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å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bruke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NAS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60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5C7F5E-334D-5392-7021-5010167F8A7B}"/>
              </a:ext>
            </a:extLst>
          </p:cNvPr>
          <p:cNvSpPr txBox="1"/>
          <p:nvPr/>
        </p:nvSpPr>
        <p:spPr>
          <a:xfrm>
            <a:off x="575999" y="1577800"/>
            <a:ext cx="436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Universal Plug and Play (UPnP)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3D234E-BF2E-E09C-2E37-4299A09D6351}"/>
              </a:ext>
            </a:extLst>
          </p:cNvPr>
          <p:cNvSpPr txBox="1"/>
          <p:nvPr/>
        </p:nvSpPr>
        <p:spPr>
          <a:xfrm>
            <a:off x="575998" y="1977910"/>
            <a:ext cx="11064887" cy="306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Universal Plug and Play (UPnP)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blir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brukt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å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kontrollere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enheter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lydenheter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rutere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printere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smart-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Tver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tvers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produsenter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tillater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enheter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nettverket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å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koble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sammen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funksjoner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å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kjøres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automatisk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dette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tilfellet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eksempel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QNAP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bruke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UPnP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å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instruere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ruteren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å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tillate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innkommende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tilkoblingsforespørsler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Igjen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opptil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balansen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mellom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komfort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sikkerhet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mindre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erfarne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brukere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anbefales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å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deaktivere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UPnP-</a:t>
            </a:r>
            <a:r>
              <a:rPr kumimoji="0" lang="de-DE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muligheten</a:t>
            </a: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ruteren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QNAP NAS. Du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finner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hvordan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 </a:t>
            </a:r>
            <a:r>
              <a:rPr kumimoji="0" lang="de-DE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gjøre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disse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endringene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innstillinger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ruteren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brukerveiledningen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dens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Viktig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endParaRPr lang="de-DE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</a:t>
            </a:r>
            <a:r>
              <a:rPr lang="de-DE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UPnP er </a:t>
            </a:r>
            <a:r>
              <a:rPr lang="de-DE" sz="1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aktivert</a:t>
            </a:r>
            <a:r>
              <a:rPr lang="de-DE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de-DE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ruteren</a:t>
            </a:r>
            <a:r>
              <a:rPr lang="de-DE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de-DE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de-DE" sz="1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de-DE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de-DE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enheter</a:t>
            </a:r>
            <a:r>
              <a:rPr lang="de-DE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de-DE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ditt</a:t>
            </a:r>
            <a:r>
              <a:rPr lang="de-DE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hjemmenettverk</a:t>
            </a:r>
            <a:r>
              <a:rPr lang="de-DE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komfigurere</a:t>
            </a:r>
            <a:r>
              <a:rPr lang="de-DE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ruteren.som</a:t>
            </a:r>
            <a:r>
              <a:rPr lang="de-DE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DE" sz="1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</a:t>
            </a:r>
            <a:r>
              <a:rPr lang="de-DE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Derfor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mulig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at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enkelte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porter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</a:t>
            </a:r>
            <a:r>
              <a:rPr lang="de-DE" sz="1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brannmuren</a:t>
            </a:r>
            <a:r>
              <a:rPr lang="de-DE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åpnes</a:t>
            </a:r>
            <a:r>
              <a:rPr lang="de-DE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Disse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kan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være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inngangspunkter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angrep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utsiden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Ikke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koble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NAS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WANen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Modem.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anbefaler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sterkeste</a:t>
            </a:r>
            <a:endParaRPr kumimoji="0" lang="de-DE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å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bygge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NAS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bak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ruteren</a:t>
            </a:r>
            <a:endParaRPr kumimoji="0" lang="de-DE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E4FA49E-5B6C-EE0C-5A19-64FDC613736F}"/>
              </a:ext>
            </a:extLst>
          </p:cNvPr>
          <p:cNvSpPr txBox="1"/>
          <p:nvPr/>
        </p:nvSpPr>
        <p:spPr>
          <a:xfrm>
            <a:off x="5039360" y="3122412"/>
            <a:ext cx="6083300" cy="756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Deaktiver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UPnP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videresending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QNAP NAS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myQNAPcloud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&gt; Auto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Ruter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Configuration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b-NO" sz="1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</a:t>
            </a:r>
            <a:r>
              <a:rPr kumimoji="0" lang="nb-NO" sz="10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enable</a:t>
            </a:r>
            <a:r>
              <a:rPr kumimoji="0" lang="nb-NO" sz="1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b-NO" sz="10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UPnP</a:t>
            </a:r>
            <a:r>
              <a:rPr kumimoji="0" lang="nb-NO" sz="1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port </a:t>
            </a:r>
            <a:r>
              <a:rPr kumimoji="0" lang="nb-NO" sz="10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forwarding</a:t>
            </a:r>
            <a:r>
              <a:rPr kumimoji="0" lang="nb-NO" sz="1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 og </a:t>
            </a:r>
            <a:r>
              <a:rPr kumimoji="0" lang="nb-NO" sz="10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apply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4FF94B5-B92F-39BA-75B5-6C4F8DA81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979" y="4035267"/>
            <a:ext cx="6344630" cy="193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41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3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Hverdagslige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vanlige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oppgaver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5C7F5E-334D-5392-7021-5010167F8A7B}"/>
              </a:ext>
            </a:extLst>
          </p:cNvPr>
          <p:cNvSpPr txBox="1"/>
          <p:nvPr/>
        </p:nvSpPr>
        <p:spPr>
          <a:xfrm>
            <a:off x="575999" y="1577800"/>
            <a:ext cx="436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3-2-1 Backup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Strategy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707070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3D234E-BF2E-E09C-2E37-4299A09D6351}"/>
              </a:ext>
            </a:extLst>
          </p:cNvPr>
          <p:cNvSpPr txBox="1"/>
          <p:nvPr/>
        </p:nvSpPr>
        <p:spPr>
          <a:xfrm>
            <a:off x="575999" y="1977910"/>
            <a:ext cx="11040002" cy="26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Backup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 et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individuelt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spørsmål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hvor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hvordan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hvor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sikkerhetskopierer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avgjørende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faktorene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 er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nødvendighetene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følge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sikkerhet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relevansen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dataen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tilgjengelige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mulighetene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Forøvrig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tommelfingerregel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følges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å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sikkerhetskopiere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viktig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de-DE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de-DE" sz="10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pålitelig</a:t>
            </a:r>
            <a:r>
              <a:rPr lang="de-DE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måte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Viktig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de-DE" sz="1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RAID er </a:t>
            </a:r>
            <a:r>
              <a:rPr kumimoji="0" lang="de-DE" sz="1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ikke</a:t>
            </a:r>
            <a:r>
              <a:rPr kumimoji="0" lang="de-DE" sz="1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backup</a:t>
            </a:r>
            <a:r>
              <a:rPr kumimoji="0" lang="de-DE" sz="1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sz="1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</a:t>
            </a:r>
            <a:r>
              <a:rPr kumimoji="0" lang="de-DE" sz="1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beskytter</a:t>
            </a:r>
            <a:r>
              <a:rPr kumimoji="0" lang="de-DE" sz="1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deg</a:t>
            </a:r>
            <a:r>
              <a:rPr kumimoji="0" lang="de-DE" sz="1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mot</a:t>
            </a:r>
            <a:r>
              <a:rPr kumimoji="0" lang="de-DE" sz="1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harddiskfeil</a:t>
            </a:r>
            <a:r>
              <a:rPr kumimoji="0" lang="de-DE" sz="1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de-DE" sz="1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Disse</a:t>
            </a:r>
            <a:r>
              <a:rPr kumimoji="0" lang="de-DE" sz="1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bildene</a:t>
            </a:r>
            <a:r>
              <a:rPr kumimoji="0" lang="de-DE" sz="1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beskytter</a:t>
            </a:r>
            <a:r>
              <a:rPr kumimoji="0" lang="de-DE" sz="1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deg</a:t>
            </a:r>
            <a:r>
              <a:rPr kumimoji="0" lang="de-DE" sz="1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mot</a:t>
            </a:r>
            <a:r>
              <a:rPr kumimoji="0" lang="de-DE" sz="1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ransomware</a:t>
            </a:r>
            <a:r>
              <a:rPr lang="de-DE" sz="10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de-DE" sz="100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angrep</a:t>
            </a:r>
            <a:r>
              <a:rPr kumimoji="0" lang="de-DE" sz="100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</a:t>
            </a:r>
            <a:r>
              <a:rPr kumimoji="0" lang="de-DE" sz="1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din</a:t>
            </a:r>
            <a:r>
              <a:rPr kumimoji="0" lang="de-DE" sz="1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lokale </a:t>
            </a:r>
            <a:r>
              <a:rPr kumimoji="0" lang="de-DE" sz="10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datamaskin</a:t>
            </a:r>
            <a:r>
              <a:rPr kumimoji="0" lang="de-DE" sz="1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de-DE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3-2-1 Backup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Strategy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Selv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førstelinjen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forsvaret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blir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påvirket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ondartede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 å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være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forsiktig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å ha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fornuftige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å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jevnlig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oppdatere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programvaren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åpne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mistenkelige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eposter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besøke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ukjent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nettsteder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osv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bør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alltid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huske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å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sikkerhetskopiere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dataene</a:t>
            </a:r>
            <a:r>
              <a:rPr lang="de-DE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Ingen backup-plan er 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perfekt,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3-2-1 Backup er en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Behold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kopier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viktige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behold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filene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minst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lagringsenheter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de-DE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off-site-</a:t>
            </a:r>
            <a:r>
              <a:rPr lang="de-DE" sz="10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lokasjon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D7A0ABD-66B6-AE74-3734-D2B63D65734C}"/>
              </a:ext>
            </a:extLst>
          </p:cNvPr>
          <p:cNvSpPr txBox="1"/>
          <p:nvPr/>
        </p:nvSpPr>
        <p:spPr>
          <a:xfrm>
            <a:off x="545576" y="4517342"/>
            <a:ext cx="2742486" cy="525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Viktig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bør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bli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sikkerhetskopiert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ganger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hovedfil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2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backup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filer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E3C544A-FE94-1050-0DE4-62503C7F2CC1}"/>
              </a:ext>
            </a:extLst>
          </p:cNvPr>
          <p:cNvSpPr txBox="1"/>
          <p:nvPr/>
        </p:nvSpPr>
        <p:spPr>
          <a:xfrm>
            <a:off x="7372484" y="4517342"/>
            <a:ext cx="2742486" cy="525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</a:t>
            </a:r>
            <a:r>
              <a:rPr kumimoji="0" lang="de-DE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backupfilene</a:t>
            </a:r>
            <a:r>
              <a:rPr kumimoji="0" lang="de-DE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skal</a:t>
            </a:r>
            <a:r>
              <a:rPr kumimoji="0" lang="de-DE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oppbevares</a:t>
            </a:r>
            <a:r>
              <a:rPr kumimoji="0" lang="de-DE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offsite</a:t>
            </a:r>
            <a:r>
              <a:rPr kumimoji="0" lang="de-DE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de-DE" sz="1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utenfor</a:t>
            </a:r>
            <a:r>
              <a:rPr kumimoji="0" lang="de-DE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hjemmet</a:t>
            </a:r>
            <a:r>
              <a:rPr kumimoji="0" lang="de-DE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eller</a:t>
            </a:r>
            <a:r>
              <a:rPr kumimoji="0" lang="de-DE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jobben)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C947D4A-56CC-681C-EF95-DB46419D4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03" y="5162721"/>
            <a:ext cx="2771354" cy="87926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E0A6840-53D1-011F-0502-21FD7B4AE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414" y="5129261"/>
            <a:ext cx="3016214" cy="95717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9895AF61-2430-9AF7-E1EF-106E06206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7788" y="5127586"/>
            <a:ext cx="2949434" cy="934915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11DE0753-E1E3-2568-3C0A-50437FBED941}"/>
              </a:ext>
            </a:extLst>
          </p:cNvPr>
          <p:cNvSpPr txBox="1"/>
          <p:nvPr/>
        </p:nvSpPr>
        <p:spPr>
          <a:xfrm>
            <a:off x="3968342" y="4517342"/>
            <a:ext cx="2922085" cy="525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Arkivene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oppbevares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forskjellige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backuplokasjoner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å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beskytte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ulike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20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3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Hverdagslige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vanlige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oppgaver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5C7F5E-334D-5392-7021-5010167F8A7B}"/>
              </a:ext>
            </a:extLst>
          </p:cNvPr>
          <p:cNvSpPr txBox="1"/>
          <p:nvPr/>
        </p:nvSpPr>
        <p:spPr>
          <a:xfrm>
            <a:off x="575999" y="1577800"/>
            <a:ext cx="436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Skjermbilder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707070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3D234E-BF2E-E09C-2E37-4299A09D6351}"/>
              </a:ext>
            </a:extLst>
          </p:cNvPr>
          <p:cNvSpPr txBox="1"/>
          <p:nvPr/>
        </p:nvSpPr>
        <p:spPr>
          <a:xfrm>
            <a:off x="575999" y="1977910"/>
            <a:ext cx="11040002" cy="26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Hva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skjermbilder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Skjermbilder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bilder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 har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lagret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QNAP NAS.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Første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gangen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skjermbilde</a:t>
            </a: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blir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alt du har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lagret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med. </a:t>
            </a:r>
            <a:r>
              <a:rPr kumimoji="0" lang="de-DE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Skjermbilder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etter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endret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siden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forrige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skjermbilde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Skjermbilder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veldig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lagringsvennlige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ettersom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er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blokkbaserte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Viktig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Skjermbilde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ikke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 </a:t>
            </a:r>
            <a:r>
              <a:rPr lang="de-DE" sz="1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sikkerhetskopi</a:t>
            </a:r>
            <a:r>
              <a:rPr lang="de-DE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Den </a:t>
            </a:r>
            <a:r>
              <a:rPr lang="de-DE" sz="1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</a:t>
            </a:r>
            <a:r>
              <a:rPr lang="de-DE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tilgang</a:t>
            </a:r>
            <a:r>
              <a:rPr lang="de-DE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de-DE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tidligere</a:t>
            </a:r>
            <a:r>
              <a:rPr lang="de-DE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versjoner</a:t>
            </a:r>
            <a:r>
              <a:rPr lang="de-DE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DE" sz="1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tilfelle</a:t>
            </a:r>
            <a:r>
              <a:rPr lang="de-DE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DE" sz="1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</a:t>
            </a:r>
            <a:r>
              <a:rPr lang="de-DE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feil er </a:t>
            </a:r>
            <a:r>
              <a:rPr lang="de-DE" sz="1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blitt</a:t>
            </a:r>
            <a:r>
              <a:rPr lang="de-DE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slettet</a:t>
            </a:r>
            <a:r>
              <a:rPr lang="de-DE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lang="de-DE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innhold</a:t>
            </a:r>
            <a:r>
              <a:rPr lang="de-DE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lang="de-DE" sz="1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blitt</a:t>
            </a:r>
            <a:r>
              <a:rPr lang="de-DE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feilaktig </a:t>
            </a:r>
            <a:r>
              <a:rPr lang="de-DE" sz="1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endret</a:t>
            </a:r>
            <a:r>
              <a:rPr lang="de-DE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de-DE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finnes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detaljert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oversikt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dette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vår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nettside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https://www.qnap.com/solution/snapshots/en-us/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Oppsettsskjermbilder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0E66031-DA46-EDB1-354D-7F2217515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59" y="4537227"/>
            <a:ext cx="5794321" cy="199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94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3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Hverdagslige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vanlige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oppgaver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5C7F5E-334D-5392-7021-5010167F8A7B}"/>
              </a:ext>
            </a:extLst>
          </p:cNvPr>
          <p:cNvSpPr txBox="1"/>
          <p:nvPr/>
        </p:nvSpPr>
        <p:spPr>
          <a:xfrm>
            <a:off x="575999" y="1577800"/>
            <a:ext cx="436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Automatiske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oppdateringer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707070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3D234E-BF2E-E09C-2E37-4299A09D6351}"/>
              </a:ext>
            </a:extLst>
          </p:cNvPr>
          <p:cNvSpPr txBox="1"/>
          <p:nvPr/>
        </p:nvSpPr>
        <p:spPr>
          <a:xfrm>
            <a:off x="575999" y="1977910"/>
            <a:ext cx="6708721" cy="3526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Oppdateringer</a:t>
            </a: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oppdatert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programvaresystem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viktig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NAS. QNAP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jobber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alltid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å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tette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sikkerhetshull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tidvis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legge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flere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egenskaper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Oppdateringer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bør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derfor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alltid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gjøres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snarest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å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beskytte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dataen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QNAP NAS er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tilkoblet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internett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endret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standardinnstillingene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enheten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automatisk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programvaresystem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varsle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en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oppdatering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tilgjgengelig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sørge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å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oppdatere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oppmerksom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at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QNAP NAS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trenge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å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skrudd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å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gjøre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dette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være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utilgjengelig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5—10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minutter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 har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også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muligheten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å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manuelt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installere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programvaren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Dette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nødvendig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QNAP NAS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tilkoblet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nettet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dermed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automatisk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laste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oppdateringer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lurer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firmware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oppdatert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gjør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følgende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Finware</a:t>
            </a:r>
            <a:r>
              <a:rPr lang="de-DE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oppdatering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sanntid</a:t>
            </a: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Logg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administrator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Åpne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Control Panel &gt;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Finware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update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Åpne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live update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Klikk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Check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updates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4C23EF4-698B-660C-8CBF-E365D0395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40" y="1862846"/>
            <a:ext cx="3777046" cy="222598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A103697-16CD-A5AC-1C47-5422DC719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840" y="4350967"/>
            <a:ext cx="3777046" cy="219649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AF9BE05-410A-0083-BD1E-E8D3E10B7BC7}"/>
              </a:ext>
            </a:extLst>
          </p:cNvPr>
          <p:cNvSpPr txBox="1"/>
          <p:nvPr/>
        </p:nvSpPr>
        <p:spPr>
          <a:xfrm>
            <a:off x="4087029" y="4237939"/>
            <a:ext cx="2766641" cy="14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Oppdater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apper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automatisk</a:t>
            </a: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App Center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settings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Åpne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oppdatering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updates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available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automatically</a:t>
            </a:r>
            <a:endParaRPr kumimoji="0" lang="de-DE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2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3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Hverdagslige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vanlige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oppgaver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5C7F5E-334D-5392-7021-5010167F8A7B}"/>
              </a:ext>
            </a:extLst>
          </p:cNvPr>
          <p:cNvSpPr txBox="1"/>
          <p:nvPr/>
        </p:nvSpPr>
        <p:spPr>
          <a:xfrm>
            <a:off x="575999" y="1577800"/>
            <a:ext cx="436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VPN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3D234E-BF2E-E09C-2E37-4299A09D6351}"/>
              </a:ext>
            </a:extLst>
          </p:cNvPr>
          <p:cNvSpPr txBox="1"/>
          <p:nvPr/>
        </p:nvSpPr>
        <p:spPr>
          <a:xfrm>
            <a:off x="576000" y="1977910"/>
            <a:ext cx="5164401" cy="444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Hva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 VPN?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VPN er et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virtuelt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privat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nettverk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I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vårt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tilfelle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tiltenkt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å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etablere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sikker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tilgang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QNAP NAS mens man er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reise. En VPN-server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kjøres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QNAP NAS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spesiell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VPN-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programvare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kjøres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enheten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brukes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reise. En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tunnel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satt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mellom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gjennom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internett.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Fordelen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dette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 at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tilkoblingen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beskyttet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autentisering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kryptering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de-DE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brukt</a:t>
            </a:r>
            <a:r>
              <a:rPr lang="de-DE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autoriserte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En VPN-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tilkobling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oppfører</a:t>
            </a: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dermed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samme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begge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enheter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logget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samme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nett.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Dette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betyr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at de lokale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ressursene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bli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brukt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Når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VPN-en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 satt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kan</a:t>
            </a: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enkelt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bli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brukt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igjen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sikker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tilgang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hjemmenettverket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anbefaler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alltid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å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etablere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tilkobling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via VPN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når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man er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reise.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kan</a:t>
            </a: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gjøre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at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lastes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ned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saktere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vanlig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tilkoblingen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sikker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Hvordan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sette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bruke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VPN?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detaljert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forklaring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finnes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nettisden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https://www.qnap.com/en/how-to/tutorial/article/how-to-set-up-and-use-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qvpn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Anbefaling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remote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tilgang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myQNAPcloud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Link &amp; VPN ( Port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Forwarding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VPN Service Ports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kreves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vi </a:t>
            </a:r>
            <a:r>
              <a:rPr kumimoji="0" lang="de-DE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anbefaler</a:t>
            </a: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bruke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QuFirewall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bedre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beskyttelse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3A1F998-AB6D-0F0A-826B-32BA5483D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600" y="2315456"/>
            <a:ext cx="4829121" cy="271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98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3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Engangsoppgaver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5C7F5E-334D-5392-7021-5010167F8A7B}"/>
              </a:ext>
            </a:extLst>
          </p:cNvPr>
          <p:cNvSpPr txBox="1"/>
          <p:nvPr/>
        </p:nvSpPr>
        <p:spPr>
          <a:xfrm>
            <a:off x="575999" y="1577800"/>
            <a:ext cx="436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QuFirewall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707070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3D234E-BF2E-E09C-2E37-4299A09D6351}"/>
              </a:ext>
            </a:extLst>
          </p:cNvPr>
          <p:cNvSpPr txBox="1"/>
          <p:nvPr/>
        </p:nvSpPr>
        <p:spPr>
          <a:xfrm>
            <a:off x="575999" y="1977910"/>
            <a:ext cx="11040002" cy="214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Hva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QuFirewall</a:t>
            </a: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QuFirewall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 en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brannmuradministreringsapp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QNAP-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Ved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å integrere et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kraftig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enkelt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å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bruke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QuFirewall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mulighet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å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kontrollere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verifisere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tilkoblinger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QNAP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anbefaler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at du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installerer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QuFirewall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QNAP NAS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begrenser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tillatte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IP-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adresserer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spesifikk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Setup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QuFirewall</a:t>
            </a: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Installer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QuFirewall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App Center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profilkonfigurasjon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Klikk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ferdig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8080347-23AA-44EA-9468-3BE8100C3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380" y="2980478"/>
            <a:ext cx="4351020" cy="274370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50DF3DF-AF64-077A-7C1B-64E732753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533" y="2999589"/>
            <a:ext cx="3871468" cy="27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69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3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Engangsoppgaver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5C7F5E-334D-5392-7021-5010167F8A7B}"/>
              </a:ext>
            </a:extLst>
          </p:cNvPr>
          <p:cNvSpPr txBox="1"/>
          <p:nvPr/>
        </p:nvSpPr>
        <p:spPr>
          <a:xfrm>
            <a:off x="575999" y="1577800"/>
            <a:ext cx="436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Security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Counselor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707070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3D234E-BF2E-E09C-2E37-4299A09D6351}"/>
              </a:ext>
            </a:extLst>
          </p:cNvPr>
          <p:cNvSpPr txBox="1"/>
          <p:nvPr/>
        </p:nvSpPr>
        <p:spPr>
          <a:xfrm>
            <a:off x="575999" y="1977910"/>
            <a:ext cx="11040002" cy="9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Hva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 Security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Counselor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Security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Counselorer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sikkerhetsportal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QNAP NAS. Den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skanner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sårbarheter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anbefalinger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hvordan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man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beskytter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ulike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angrepsmetoder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Basert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sikkerhetskravene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ditt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nettverk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kann du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velge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standard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sikkerhetsnivåer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intermediate,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Security Checkup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funksjonen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bruke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ditt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valgte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sikkerhetsnivå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skanner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systemet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også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konfigurere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å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velge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Custom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14A0DA7-767A-B90C-70C0-D55C2FF0608F}"/>
              </a:ext>
            </a:extLst>
          </p:cNvPr>
          <p:cNvSpPr txBox="1"/>
          <p:nvPr/>
        </p:nvSpPr>
        <p:spPr>
          <a:xfrm>
            <a:off x="575999" y="5335188"/>
            <a:ext cx="11040002" cy="756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sikkerhetsskann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kann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bli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gjort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manuelt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eller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planlagt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å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sikre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maks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sikkerhet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Planlagt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skann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kan</a:t>
            </a: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bli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satt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forskjellige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måter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daglige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ukedager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helger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utvalgt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å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sørge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jobb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påvirket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 </a:t>
            </a:r>
            <a:r>
              <a:rPr kumimoji="0" lang="de-DE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klikke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skannede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resultatene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Security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Counselor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nødvendige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å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endre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innstillinger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å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sikre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NAS: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8954C1E-C29A-08C7-1E0B-2902541A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558" y="3221624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4B9F5EF-651A-A3B2-669C-E90B1F5DA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088" y="3221624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3D9ED93F-6DDF-20BB-EC52-087EC1871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18" y="3221624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1261E262-D3DE-248B-FB52-1015230AC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149" y="3221624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765D5E1-1976-0E2C-E57F-E9BBC10CBB93}"/>
              </a:ext>
            </a:extLst>
          </p:cNvPr>
          <p:cNvSpPr txBox="1"/>
          <p:nvPr/>
        </p:nvSpPr>
        <p:spPr>
          <a:xfrm>
            <a:off x="1088716" y="4664392"/>
            <a:ext cx="2001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Basic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CD391B2-1167-069E-0427-DDAB5D76F4BE}"/>
              </a:ext>
            </a:extLst>
          </p:cNvPr>
          <p:cNvSpPr txBox="1"/>
          <p:nvPr/>
        </p:nvSpPr>
        <p:spPr>
          <a:xfrm>
            <a:off x="3847934" y="4664392"/>
            <a:ext cx="2001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Intermediate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DE14329-AAE9-E39A-5836-D15C3213D88B}"/>
              </a:ext>
            </a:extLst>
          </p:cNvPr>
          <p:cNvSpPr txBox="1"/>
          <p:nvPr/>
        </p:nvSpPr>
        <p:spPr>
          <a:xfrm>
            <a:off x="6607152" y="4664392"/>
            <a:ext cx="2001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Advance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9F7EFD5-4DCD-C27A-B0E3-91023A58824A}"/>
              </a:ext>
            </a:extLst>
          </p:cNvPr>
          <p:cNvSpPr txBox="1"/>
          <p:nvPr/>
        </p:nvSpPr>
        <p:spPr>
          <a:xfrm>
            <a:off x="9382307" y="4664392"/>
            <a:ext cx="2001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Custom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54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3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Engangsoppgaver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5C7F5E-334D-5392-7021-5010167F8A7B}"/>
              </a:ext>
            </a:extLst>
          </p:cNvPr>
          <p:cNvSpPr txBox="1"/>
          <p:nvPr/>
        </p:nvSpPr>
        <p:spPr>
          <a:xfrm>
            <a:off x="575999" y="1577800"/>
            <a:ext cx="436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Security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Counselor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707070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3D234E-BF2E-E09C-2E37-4299A09D6351}"/>
              </a:ext>
            </a:extLst>
          </p:cNvPr>
          <p:cNvSpPr txBox="1"/>
          <p:nvPr/>
        </p:nvSpPr>
        <p:spPr>
          <a:xfrm>
            <a:off x="575999" y="1977910"/>
            <a:ext cx="11040002" cy="14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Sett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Security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Counselor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Last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ned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Security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Counselor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App Center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Security Policy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klikk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Scan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endParaRPr lang="de-DE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å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opprette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planlagt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skann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Secuirty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Checkup (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markert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grønn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Gå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scans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foretrukne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tidspunkt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trykk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EA8AA08-7571-AC33-DFB7-32ABA4095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53" y="3538960"/>
            <a:ext cx="5075152" cy="260806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DDE4B1B-3D9E-5619-4835-E52A4E158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112" y="3538960"/>
            <a:ext cx="5116774" cy="260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9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3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Avanserte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innstillinger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5C7F5E-334D-5392-7021-5010167F8A7B}"/>
              </a:ext>
            </a:extLst>
          </p:cNvPr>
          <p:cNvSpPr txBox="1"/>
          <p:nvPr/>
        </p:nvSpPr>
        <p:spPr>
          <a:xfrm>
            <a:off x="575999" y="1577800"/>
            <a:ext cx="436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Encryped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Connection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3D234E-BF2E-E09C-2E37-4299A09D6351}"/>
              </a:ext>
            </a:extLst>
          </p:cNvPr>
          <p:cNvSpPr txBox="1"/>
          <p:nvPr/>
        </p:nvSpPr>
        <p:spPr>
          <a:xfrm>
            <a:off x="575999" y="1977910"/>
            <a:ext cx="11040002" cy="26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Bruk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1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krypterte</a:t>
            </a:r>
            <a:r>
              <a:rPr lang="de-DE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HTTPS-</a:t>
            </a:r>
            <a:r>
              <a:rPr lang="de-DE" sz="1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tilkoblinger</a:t>
            </a: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Hvus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koble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QNAP NAS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utenfra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ditt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nettverk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sørge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at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krypert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De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beskytter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tredjeparter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å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være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stand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å lese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sørge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dette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å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bruke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beskyttede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tilkoblinger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Dette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eksempel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HTTPS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istedenfor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FTPS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istedenfor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FTP. </a:t>
            </a:r>
            <a:r>
              <a:rPr lang="nb-NO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S-en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står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b-NO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nb-NO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</a:t>
            </a:r>
            <a:r>
              <a:rPr lang="nb-NO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Dataoverføringen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kryptert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sertifikat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autentiseringen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sikret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lang="nb-NO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Åpne Control panel &gt; System &gt; Security og gå til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SSL </a:t>
            </a:r>
            <a:r>
              <a:rPr kumimoji="0" lang="nb-N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Certificate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&amp; Private Key 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lang="nb-NO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Klikk på </a:t>
            </a:r>
            <a:r>
              <a:rPr lang="nb-NO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</a:t>
            </a:r>
            <a:r>
              <a:rPr lang="nb-NO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lang="nb-NO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Velg </a:t>
            </a:r>
            <a:r>
              <a:rPr lang="nb-NO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fra </a:t>
            </a:r>
            <a:r>
              <a:rPr kumimoji="0" lang="nb-N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Encrypt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 domenenavn, skriv inn navner eller DDNS-en NAS kan nås på</a:t>
            </a: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 inn e-postadressen din for registrering</a:t>
            </a:r>
            <a:r>
              <a:rPr lang="nb-NO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 «</a:t>
            </a:r>
            <a:r>
              <a:rPr lang="nb-NO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</a:t>
            </a:r>
            <a:r>
              <a:rPr lang="nb-NO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Encrypt</a:t>
            </a:r>
            <a:r>
              <a:rPr lang="nb-NO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</a:t>
            </a:r>
            <a:r>
              <a:rPr lang="nb-NO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Velg sikker innlogging når du logger på nettsiden. 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B209219-C6DB-C69D-DDDB-83E6D3302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99" y="4694557"/>
            <a:ext cx="3749040" cy="195311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51BBBD5-633C-459E-3F8B-50824F14F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317" y="4694557"/>
            <a:ext cx="3749039" cy="195764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E056E9E-68DF-B091-BB7B-1463292A5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634" y="4694557"/>
            <a:ext cx="1953113" cy="19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24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3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Avanserte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innstillinger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5C7F5E-334D-5392-7021-5010167F8A7B}"/>
              </a:ext>
            </a:extLst>
          </p:cNvPr>
          <p:cNvSpPr txBox="1"/>
          <p:nvPr/>
        </p:nvSpPr>
        <p:spPr>
          <a:xfrm>
            <a:off x="575999" y="1577800"/>
            <a:ext cx="436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Porter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3D234E-BF2E-E09C-2E37-4299A09D6351}"/>
              </a:ext>
            </a:extLst>
          </p:cNvPr>
          <p:cNvSpPr txBox="1"/>
          <p:nvPr/>
        </p:nvSpPr>
        <p:spPr>
          <a:xfrm>
            <a:off x="575999" y="1977910"/>
            <a:ext cx="11040002" cy="26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Hva er porter?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port muliggjør kommunikasjon mellom din datamaskin og en annen datamaskin</a:t>
            </a:r>
            <a:r>
              <a:rPr lang="nb-NO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 tillegg til internettet. En brannmur lukker ubrukte porter for å beskytte dem fra virus. Ved å sette opp portvideresending kan man bruke online tjenester eller andre internettapplikasjoner som tillater tilkobling fra internett eller brukere på internett til å bruke nett- og </a:t>
            </a:r>
            <a:r>
              <a:rPr lang="nb-NO" sz="10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</a:t>
            </a:r>
            <a:r>
              <a:rPr lang="nb-NO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-servere og andre tjenester på ditt hjemmenettverk. 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Endre standardporter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 bør endrer standardportene i din ruters konfigurasjon som 21, 22, 80, 443, 8080 og 8081 til tilfeldig portnumre. For eksempel, endre 8080 til 9527. for informasjon om hvordan du gjør dette, kontakt din ruterleverandør. 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Ikke videresend «System Port» / unødvendige serviceporter (e.g. SSH, Telnet)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Deaktiver portvideresending på unødvendige service-porter. Det kan redusere angrepsmuligheter. Etter portvideresending kan service-porter brukes av alle via internett. </a:t>
            </a:r>
          </a:p>
        </p:txBody>
      </p:sp>
    </p:spTree>
    <p:extLst>
      <p:ext uri="{BB962C8B-B14F-4D97-AF65-F5344CB8AC3E}">
        <p14:creationId xmlns:p14="http://schemas.microsoft.com/office/powerpoint/2010/main" val="1388204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895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Sikkerhetsark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: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Enkle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ting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 du </a:t>
            </a: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ikke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kan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ignorere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44C067A-4796-27E5-D3B2-F61B280F2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24" y="5603636"/>
            <a:ext cx="2646000" cy="91372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F91DAC0-3FF2-07A7-88B8-2B6E4DEFD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2092" y="5603636"/>
            <a:ext cx="2646749" cy="91398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FCE65D3-5168-8113-D7C3-1EF0348599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419" y="3990047"/>
            <a:ext cx="2646749" cy="913985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9B77D72-2523-87F6-12A0-72683CEA60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3152" y="3990047"/>
            <a:ext cx="2646749" cy="913985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FE0196C-DAB9-ADEE-2848-02D33C6CCA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85" y="3990047"/>
            <a:ext cx="2646749" cy="913985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F7A717F9-ABDE-D649-BB40-41B6E07CE2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9687" y="3990047"/>
            <a:ext cx="2646749" cy="913985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48FD3F62-2CCF-086B-359C-865E89DA42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86" y="2386662"/>
            <a:ext cx="2646746" cy="913984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D06ECCA9-984F-19D9-B1EC-1C98E53C1E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6499" y="2386662"/>
            <a:ext cx="2646746" cy="91398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6B87B1E-E609-EA30-2F20-874E7BDE69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8112" y="2386662"/>
            <a:ext cx="2646746" cy="913984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141BAA65-3C00-CF95-2AF6-B1EFC134F5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99726" y="2386662"/>
            <a:ext cx="2646746" cy="913984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D3FCABE2-049E-D6B5-CDCE-06C853058FCD}"/>
              </a:ext>
            </a:extLst>
          </p:cNvPr>
          <p:cNvSpPr txBox="1"/>
          <p:nvPr/>
        </p:nvSpPr>
        <p:spPr>
          <a:xfrm>
            <a:off x="524951" y="1909853"/>
            <a:ext cx="51212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FØRSTE GANG DU BRUKER NAS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132C65F-77C5-3891-8D1B-B689CCBD0296}"/>
              </a:ext>
            </a:extLst>
          </p:cNvPr>
          <p:cNvSpPr txBox="1"/>
          <p:nvPr/>
        </p:nvSpPr>
        <p:spPr>
          <a:xfrm>
            <a:off x="524951" y="3523983"/>
            <a:ext cx="51212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HVERDAGSLIGE/VANLIGE OPPGAVER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AAF22ED-E375-53C6-2422-20953DBB32E0}"/>
              </a:ext>
            </a:extLst>
          </p:cNvPr>
          <p:cNvSpPr txBox="1"/>
          <p:nvPr/>
        </p:nvSpPr>
        <p:spPr>
          <a:xfrm>
            <a:off x="524951" y="5146837"/>
            <a:ext cx="7103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ONE TIME TASK – ENABLE &amp; BE SAFE PERMANENTLY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87055555-DC35-9681-2336-FBB436AA3733}"/>
              </a:ext>
            </a:extLst>
          </p:cNvPr>
          <p:cNvSpPr txBox="1"/>
          <p:nvPr/>
        </p:nvSpPr>
        <p:spPr>
          <a:xfrm>
            <a:off x="1483961" y="2500756"/>
            <a:ext cx="1397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Administrator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4CE9AB3-5583-3339-C8DC-F2F2C655BF9D}"/>
              </a:ext>
            </a:extLst>
          </p:cNvPr>
          <p:cNvSpPr txBox="1"/>
          <p:nvPr/>
        </p:nvSpPr>
        <p:spPr>
          <a:xfrm>
            <a:off x="1483961" y="2754418"/>
            <a:ext cx="24588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Ikke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bruk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standardinnstillinger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Opprett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en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ny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admin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.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EEC84D56-9D29-7AA0-51FC-6C9EABBCA50F}"/>
              </a:ext>
            </a:extLst>
          </p:cNvPr>
          <p:cNvSpPr txBox="1"/>
          <p:nvPr/>
        </p:nvSpPr>
        <p:spPr>
          <a:xfrm>
            <a:off x="4271534" y="2583545"/>
            <a:ext cx="1397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Passord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5DBA94F4-7D93-E838-B565-E16933E621E6}"/>
              </a:ext>
            </a:extLst>
          </p:cNvPr>
          <p:cNvSpPr txBox="1"/>
          <p:nvPr/>
        </p:nvSpPr>
        <p:spPr>
          <a:xfrm>
            <a:off x="4271534" y="2837207"/>
            <a:ext cx="1642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Bruk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sikre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passord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og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følg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anbefalinger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93ECB83C-064F-5CBB-D453-07C66A4904FC}"/>
              </a:ext>
            </a:extLst>
          </p:cNvPr>
          <p:cNvSpPr txBox="1"/>
          <p:nvPr/>
        </p:nvSpPr>
        <p:spPr>
          <a:xfrm>
            <a:off x="7074925" y="2505893"/>
            <a:ext cx="1397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2FA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3EFAC42B-80AE-502B-C33B-1BF22BE27EBC}"/>
              </a:ext>
            </a:extLst>
          </p:cNvPr>
          <p:cNvSpPr txBox="1"/>
          <p:nvPr/>
        </p:nvSpPr>
        <p:spPr>
          <a:xfrm>
            <a:off x="7074925" y="2759555"/>
            <a:ext cx="1642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Øker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sikkerheten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for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brukerkontoer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6BBA9624-10A1-70D1-9C09-619F74D8127F}"/>
              </a:ext>
            </a:extLst>
          </p:cNvPr>
          <p:cNvSpPr txBox="1"/>
          <p:nvPr/>
        </p:nvSpPr>
        <p:spPr>
          <a:xfrm>
            <a:off x="9855382" y="2505962"/>
            <a:ext cx="1397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UPnP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B348329A-7A79-C3EA-7E3E-6CC6C017B496}"/>
              </a:ext>
            </a:extLst>
          </p:cNvPr>
          <p:cNvSpPr txBox="1"/>
          <p:nvPr/>
        </p:nvSpPr>
        <p:spPr>
          <a:xfrm>
            <a:off x="9855382" y="2759624"/>
            <a:ext cx="1642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Skru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av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plug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and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play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for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å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unngå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angrep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E1737E9C-86CA-7DED-6567-9B75FE354FE9}"/>
              </a:ext>
            </a:extLst>
          </p:cNvPr>
          <p:cNvSpPr txBox="1"/>
          <p:nvPr/>
        </p:nvSpPr>
        <p:spPr>
          <a:xfrm>
            <a:off x="9855382" y="4082831"/>
            <a:ext cx="1397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VPN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B1274F91-D640-5D44-9F08-1CD31BB053C9}"/>
              </a:ext>
            </a:extLst>
          </p:cNvPr>
          <p:cNvSpPr txBox="1"/>
          <p:nvPr/>
        </p:nvSpPr>
        <p:spPr>
          <a:xfrm>
            <a:off x="9855382" y="4336493"/>
            <a:ext cx="1642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Opprett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en VPN-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tilkobling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for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fjerntilgang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3FE75C62-ADF9-AD7A-62C5-AE8432D1889C}"/>
              </a:ext>
            </a:extLst>
          </p:cNvPr>
          <p:cNvSpPr txBox="1"/>
          <p:nvPr/>
        </p:nvSpPr>
        <p:spPr>
          <a:xfrm>
            <a:off x="7074925" y="4082831"/>
            <a:ext cx="1397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Oppdateringer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FFF5F4B0-31FD-89A4-27FA-D12E6925256F}"/>
              </a:ext>
            </a:extLst>
          </p:cNvPr>
          <p:cNvSpPr txBox="1"/>
          <p:nvPr/>
        </p:nvSpPr>
        <p:spPr>
          <a:xfrm>
            <a:off x="7074925" y="4336493"/>
            <a:ext cx="1642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Hold softwaren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oppdatert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automatisk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6B7D5DBC-124D-D3C5-015F-3F380AEA11C5}"/>
              </a:ext>
            </a:extLst>
          </p:cNvPr>
          <p:cNvSpPr txBox="1"/>
          <p:nvPr/>
        </p:nvSpPr>
        <p:spPr>
          <a:xfrm>
            <a:off x="4271534" y="4082831"/>
            <a:ext cx="1397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Skjermbilde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47565D3E-3903-4F2C-A394-3C02A104C6C5}"/>
              </a:ext>
            </a:extLst>
          </p:cNvPr>
          <p:cNvSpPr txBox="1"/>
          <p:nvPr/>
        </p:nvSpPr>
        <p:spPr>
          <a:xfrm>
            <a:off x="4271534" y="4336493"/>
            <a:ext cx="1642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Sikre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data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konstant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for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å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unngå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å miste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data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EBF69A02-813D-A866-F0EB-54B056EA13B2}"/>
              </a:ext>
            </a:extLst>
          </p:cNvPr>
          <p:cNvSpPr txBox="1"/>
          <p:nvPr/>
        </p:nvSpPr>
        <p:spPr>
          <a:xfrm>
            <a:off x="1483961" y="4103591"/>
            <a:ext cx="1397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Backup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DB0CF276-C8A4-68FA-F1B9-F1FEB2C50EEC}"/>
              </a:ext>
            </a:extLst>
          </p:cNvPr>
          <p:cNvSpPr txBox="1"/>
          <p:nvPr/>
        </p:nvSpPr>
        <p:spPr>
          <a:xfrm>
            <a:off x="1483961" y="4357253"/>
            <a:ext cx="1846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Ha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mer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enn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én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backuplokasjon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Bruk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3-2-1 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Backup </a:t>
            </a:r>
            <a:r>
              <a:rPr kumimoji="0" lang="de-DE" sz="1100" b="0" i="0" u="none" strike="noStrike" kern="1200" cap="none" spc="0" normalizeH="0" baseline="0" noProof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Strategy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AD65D19E-39FA-CCE5-1B87-2233431AF097}"/>
              </a:ext>
            </a:extLst>
          </p:cNvPr>
          <p:cNvSpPr txBox="1"/>
          <p:nvPr/>
        </p:nvSpPr>
        <p:spPr>
          <a:xfrm>
            <a:off x="4271534" y="5713923"/>
            <a:ext cx="1814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Security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Counselor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3650F51F-9E02-20F8-077F-B4C1819FC886}"/>
              </a:ext>
            </a:extLst>
          </p:cNvPr>
          <p:cNvSpPr txBox="1"/>
          <p:nvPr/>
        </p:nvSpPr>
        <p:spPr>
          <a:xfrm>
            <a:off x="4271534" y="5967585"/>
            <a:ext cx="1642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dirty="0">
                <a:solidFill>
                  <a:srgbClr val="E7E6E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Last </a:t>
            </a:r>
            <a:r>
              <a:rPr lang="de-DE" sz="1100" dirty="0" err="1">
                <a:solidFill>
                  <a:srgbClr val="E7E6E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ned</a:t>
            </a:r>
            <a:r>
              <a:rPr lang="de-DE" sz="1100" dirty="0">
                <a:solidFill>
                  <a:srgbClr val="E7E6E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de-DE" sz="1100" dirty="0" err="1">
                <a:solidFill>
                  <a:srgbClr val="E7E6E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fra</a:t>
            </a:r>
            <a:r>
              <a:rPr lang="de-DE" sz="1100" dirty="0">
                <a:solidFill>
                  <a:srgbClr val="E7E6E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APP </a:t>
            </a:r>
            <a:r>
              <a:rPr lang="de-DE" sz="1100" dirty="0" err="1">
                <a:solidFill>
                  <a:srgbClr val="E7E6E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center</a:t>
            </a:r>
            <a:r>
              <a:rPr lang="de-DE" sz="1100" dirty="0">
                <a:solidFill>
                  <a:srgbClr val="E7E6E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de-DE" sz="1100" dirty="0" err="1">
                <a:solidFill>
                  <a:srgbClr val="E7E6E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og</a:t>
            </a:r>
            <a:r>
              <a:rPr lang="de-DE" sz="1100" dirty="0">
                <a:solidFill>
                  <a:srgbClr val="E7E6E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aktiver </a:t>
            </a:r>
            <a:r>
              <a:rPr lang="de-DE" sz="1100" dirty="0" err="1">
                <a:solidFill>
                  <a:srgbClr val="E7E6E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det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96FE6006-28CE-FCB3-1514-507C8C8B0D3C}"/>
              </a:ext>
            </a:extLst>
          </p:cNvPr>
          <p:cNvSpPr txBox="1"/>
          <p:nvPr/>
        </p:nvSpPr>
        <p:spPr>
          <a:xfrm>
            <a:off x="1483961" y="5713923"/>
            <a:ext cx="1397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QuFirewall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F2A85110-5B39-841F-9903-E9283391CD15}"/>
              </a:ext>
            </a:extLst>
          </p:cNvPr>
          <p:cNvSpPr txBox="1"/>
          <p:nvPr/>
        </p:nvSpPr>
        <p:spPr>
          <a:xfrm>
            <a:off x="1483961" y="5967585"/>
            <a:ext cx="1781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Last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ned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fra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et APP </a:t>
            </a:r>
            <a:r>
              <a:rPr lang="de-DE" sz="1100" dirty="0">
                <a:solidFill>
                  <a:srgbClr val="E7E6E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enter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og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aktiver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det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079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3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Instruksjoner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3D234E-BF2E-E09C-2E37-4299A09D6351}"/>
              </a:ext>
            </a:extLst>
          </p:cNvPr>
          <p:cNvSpPr txBox="1"/>
          <p:nvPr/>
        </p:nvSpPr>
        <p:spPr>
          <a:xfrm>
            <a:off x="575999" y="1977910"/>
            <a:ext cx="9235658" cy="4680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Sikkerhetskopiering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	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https://www.qnap.com/en/how-to/tutorial/article/hybrid-backup-sync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Adminkonto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		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https://www.qnap.com/en/how-to/faq/article/can-i-rename-the-default-admin-account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Passord</a:t>
            </a:r>
            <a:r>
              <a:rPr lang="de-DE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etningslinjer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https://www.qnap.com/en/how-to/knowledge-base/article/setup-the-password-policy-to-require-the-change-periodically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UPnP:	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https://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docs.qnap.com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/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nas-outdated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/QTS4.3.5/en/GUID-907F01D9-68D9-4449-A4D1-3213E19D0124.html?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Kryptering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             	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https://www.qnap.com/en/how-to/tutorial/article/how-to-use-ssl-certificates-to-increase-the-connection-security-to-your-qnap-nas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VPN: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https://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www.qnap.com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/en/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how-to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/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tutorial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/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article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/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how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-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to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-set-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up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-and-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use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-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qvpn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Portvideresending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	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9"/>
              </a:rPr>
              <a:t>h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9"/>
              </a:rPr>
              <a:t>ttps://www.qnap.com/en/how-to/faq/article/how-do-i-set-up-port-forwarding-on-the-nas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Hvordan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bruke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QuFirewall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0"/>
              </a:rPr>
              <a:t>https://www.qnap.com/en/how-to/tutorial/article/how-to-use-qufirewall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Oppdateringer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1" invalidUrl="https:///"/>
              </a:rPr>
              <a:t>https://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2"/>
              </a:rPr>
              <a:t>www.qnap.com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2"/>
              </a:rPr>
              <a:t>/en/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2"/>
              </a:rPr>
              <a:t>how-to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2"/>
              </a:rPr>
              <a:t>/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2"/>
              </a:rPr>
              <a:t>tutorial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2"/>
              </a:rPr>
              <a:t>/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2"/>
              </a:rPr>
              <a:t>article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2"/>
              </a:rPr>
              <a:t>/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2"/>
              </a:rPr>
              <a:t>how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2"/>
              </a:rPr>
              <a:t>-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2"/>
              </a:rPr>
              <a:t>to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2"/>
              </a:rPr>
              <a:t>-update-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2"/>
              </a:rPr>
              <a:t>your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2"/>
              </a:rPr>
              <a:t>-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2"/>
              </a:rPr>
              <a:t>qnap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2"/>
              </a:rPr>
              <a:t>-nass-firmware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Security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Counselor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               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3"/>
              </a:rPr>
              <a:t>https://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3"/>
              </a:rPr>
              <a:t>www.qnap.com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3"/>
              </a:rPr>
              <a:t>/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3"/>
              </a:rPr>
              <a:t>solution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3"/>
              </a:rPr>
              <a:t>/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3"/>
              </a:rPr>
              <a:t>security-counselor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3"/>
              </a:rPr>
              <a:t>/en-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3"/>
              </a:rPr>
              <a:t>us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3"/>
              </a:rPr>
              <a:t>/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849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3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Sikkerthetsark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Avanserte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stillinger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 IT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5FDED3D-B907-24B9-7F5A-641FBF78A136}"/>
              </a:ext>
            </a:extLst>
          </p:cNvPr>
          <p:cNvSpPr txBox="1"/>
          <p:nvPr/>
        </p:nvSpPr>
        <p:spPr>
          <a:xfrm>
            <a:off x="524951" y="2415802"/>
            <a:ext cx="51212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FOR FOLK SOM ER MER VANTE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67BC0BA-9604-0D41-30E7-EC56D1014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85" y="2888293"/>
            <a:ext cx="2662636" cy="91947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9B9F48C-F196-E3B0-42BA-C6BF4EBD9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401" y="2884305"/>
            <a:ext cx="2662636" cy="919471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28C7B9B1-1ABC-6285-B47E-C8341B28879E}"/>
              </a:ext>
            </a:extLst>
          </p:cNvPr>
          <p:cNvSpPr txBox="1"/>
          <p:nvPr/>
        </p:nvSpPr>
        <p:spPr>
          <a:xfrm>
            <a:off x="4350843" y="3003523"/>
            <a:ext cx="1814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Kryptering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623665F-55EA-BAD1-67C1-16CBD7FA6C7D}"/>
              </a:ext>
            </a:extLst>
          </p:cNvPr>
          <p:cNvSpPr txBox="1"/>
          <p:nvPr/>
        </p:nvSpPr>
        <p:spPr>
          <a:xfrm>
            <a:off x="4350843" y="3257185"/>
            <a:ext cx="1642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Bruk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krypterte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tilkoblinger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(HTTPS)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84CF21C-8E75-48CC-2F82-505488FD983B}"/>
              </a:ext>
            </a:extLst>
          </p:cNvPr>
          <p:cNvSpPr txBox="1"/>
          <p:nvPr/>
        </p:nvSpPr>
        <p:spPr>
          <a:xfrm>
            <a:off x="1563270" y="3003523"/>
            <a:ext cx="1397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Porter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519D2151-0F0E-C7D1-52BE-62CD38915F0B}"/>
              </a:ext>
            </a:extLst>
          </p:cNvPr>
          <p:cNvSpPr txBox="1"/>
          <p:nvPr/>
        </p:nvSpPr>
        <p:spPr>
          <a:xfrm>
            <a:off x="1563270" y="3257185"/>
            <a:ext cx="17811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Endre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standardportene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98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3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Introduksjon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5C7F5E-334D-5392-7021-5010167F8A7B}"/>
              </a:ext>
            </a:extLst>
          </p:cNvPr>
          <p:cNvSpPr txBox="1"/>
          <p:nvPr/>
        </p:nvSpPr>
        <p:spPr>
          <a:xfrm>
            <a:off x="576000" y="2196000"/>
            <a:ext cx="436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Sikkerhetsguide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707070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A3103E6-5168-3387-E1E5-8E037016D935}"/>
              </a:ext>
            </a:extLst>
          </p:cNvPr>
          <p:cNvSpPr txBox="1"/>
          <p:nvPr/>
        </p:nvSpPr>
        <p:spPr>
          <a:xfrm>
            <a:off x="575999" y="2598430"/>
            <a:ext cx="8407580" cy="9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denne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korte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sikkerhetsguiden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finne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nyttige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forklaringer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hvilke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innstillinger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 kann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bruke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å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sikre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optimal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beskyttelse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alltid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avveining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mellom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komfort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sikkerhet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enhver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bruker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selv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bestemme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Denne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 kort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oversikt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viktigste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temaene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Detaljert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informasjon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instruksjoner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finner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https://www.qnap.com/en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AD9AA22-4D70-3ECA-0E92-9D5A8A3519F1}"/>
              </a:ext>
            </a:extLst>
          </p:cNvPr>
          <p:cNvSpPr txBox="1"/>
          <p:nvPr/>
        </p:nvSpPr>
        <p:spPr>
          <a:xfrm>
            <a:off x="575999" y="4079651"/>
            <a:ext cx="7289980" cy="756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Ransomware (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løsepengevirus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er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ondartede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låser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datamaskinen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krypterer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blokkerrer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å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få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tilgang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egne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Ofre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dette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utpresset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å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dekryptere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påvirkede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filene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ellers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får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tilgang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filene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igjen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9541A59-C3C7-2976-E936-97D3ADE02E49}"/>
              </a:ext>
            </a:extLst>
          </p:cNvPr>
          <p:cNvSpPr txBox="1"/>
          <p:nvPr/>
        </p:nvSpPr>
        <p:spPr>
          <a:xfrm>
            <a:off x="575998" y="5145374"/>
            <a:ext cx="7906915" cy="9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Ransomware er en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økende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trussel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både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selskap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private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brukere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retter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datamaskiner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nettverksbaserte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enheter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Hackere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finner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stadig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måter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å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plassere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ondartede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QNAP er klar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denne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økende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jobber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konstant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den beste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beskyttelsen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disse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virusene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følgende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eksemplene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skal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hvordan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beskytte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henhold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behov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F43B692-1E93-B02E-10F6-14CA6A24FA01}"/>
              </a:ext>
            </a:extLst>
          </p:cNvPr>
          <p:cNvSpPr txBox="1"/>
          <p:nvPr/>
        </p:nvSpPr>
        <p:spPr>
          <a:xfrm>
            <a:off x="575999" y="3677221"/>
            <a:ext cx="436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Hva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er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ransomware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9BBAB5A-DD23-8130-DC8D-C745DAB7ED23}"/>
              </a:ext>
            </a:extLst>
          </p:cNvPr>
          <p:cNvSpPr txBox="1"/>
          <p:nvPr/>
        </p:nvSpPr>
        <p:spPr>
          <a:xfrm>
            <a:off x="575999" y="4745264"/>
            <a:ext cx="7370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Hvordan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kan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du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beskytte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deg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mot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ransomware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3973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3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Når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man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første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gang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åpner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NAS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5C7F5E-334D-5392-7021-5010167F8A7B}"/>
              </a:ext>
            </a:extLst>
          </p:cNvPr>
          <p:cNvSpPr txBox="1"/>
          <p:nvPr/>
        </p:nvSpPr>
        <p:spPr>
          <a:xfrm>
            <a:off x="575999" y="1577800"/>
            <a:ext cx="436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Administratorkonto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A3103E6-5168-3387-E1E5-8E037016D935}"/>
              </a:ext>
            </a:extLst>
          </p:cNvPr>
          <p:cNvSpPr txBox="1"/>
          <p:nvPr/>
        </p:nvSpPr>
        <p:spPr>
          <a:xfrm>
            <a:off x="575999" y="1989738"/>
            <a:ext cx="8407580" cy="167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Administratorkontoen på QTS er «</a:t>
            </a:r>
            <a:r>
              <a:rPr kumimoji="0" lang="nb-NO" sz="10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admin</a:t>
            </a:r>
            <a:r>
              <a:rPr lang="nb-NO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kumimoji="0" lang="nb-NO" sz="1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automatisk. Av sikkerhetsårsaker er det ikke </a:t>
            </a:r>
            <a:r>
              <a:rPr lang="nb-NO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anbefalt å velge et generisk og lett gjettbart navn på en system-kritisk konto, </a:t>
            </a:r>
            <a:r>
              <a:rPr kumimoji="0" lang="nb-NO" sz="1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siden da vil en hacker kun ville trenge å gjette passordet for å få fullstendig kontroll over ditt system. For å beskytte deg fra et slikt scenario, anbefaler vi på det sterkeste å opprette en annen systemadministratorkonto og deaktive</a:t>
            </a:r>
            <a:r>
              <a:rPr lang="nb-NO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 den automatiske «</a:t>
            </a:r>
            <a:r>
              <a:rPr lang="nb-NO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lang="nb-NO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»-kontoen. Videre bør kun en administratorkonto brukes til administrative oppgaver, som vedlikeholdsarbeid. For den faktiske bruken av QNAP NAS er det anbefalt å skille mellom administratorfunksjoner og brukerfunksjoner. </a:t>
            </a:r>
            <a:endParaRPr kumimoji="0" lang="nb-NO" sz="10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Merk: </a:t>
            </a:r>
            <a:r>
              <a:rPr kumimoji="0" lang="nb-NO" sz="1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Muligheten til å deaktivere «</a:t>
            </a:r>
            <a:r>
              <a:rPr kumimoji="0" lang="nb-NO" sz="10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admin</a:t>
            </a:r>
            <a:r>
              <a:rPr kumimoji="0" lang="nb-NO" sz="1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»-</a:t>
            </a:r>
            <a:r>
              <a:rPr lang="nb-NO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kontoen er kun tilgjengelig på QTS 4.1.2 eller nyere versjoner. </a:t>
            </a:r>
            <a:endParaRPr kumimoji="0" lang="nb-NO" sz="10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697CF57-A60E-2589-4A41-F9BD6C3F821E}"/>
              </a:ext>
            </a:extLst>
          </p:cNvPr>
          <p:cNvSpPr txBox="1"/>
          <p:nvPr/>
        </p:nvSpPr>
        <p:spPr>
          <a:xfrm>
            <a:off x="1623294" y="4675009"/>
            <a:ext cx="2412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OPPRETT NY </a:t>
            </a:r>
            <a:r>
              <a:rPr kumimoji="0" lang="de-DE" sz="2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ADMINISTRATOR-KONTO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EF8218A-C378-9B5A-066D-7D944E8DA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99" y="4737852"/>
            <a:ext cx="1028700" cy="10287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53D0BCE8-3E3C-F931-940A-69FEA4EDC9C2}"/>
              </a:ext>
            </a:extLst>
          </p:cNvPr>
          <p:cNvSpPr txBox="1"/>
          <p:nvPr/>
        </p:nvSpPr>
        <p:spPr>
          <a:xfrm>
            <a:off x="5047138" y="4675009"/>
            <a:ext cx="2412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DEAKTIVER </a:t>
            </a:r>
            <a:r>
              <a:rPr kumimoji="0" lang="de-DE" sz="2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ADMINISTRATOR-KONTO «</a:t>
            </a:r>
            <a:r>
              <a:rPr kumimoji="0" lang="de-DE" sz="2200" b="1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admin</a:t>
            </a:r>
            <a:r>
              <a:rPr kumimoji="0" lang="de-DE" sz="2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»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BDFACDC-8A50-F937-657F-F6EED2654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529" y="4737852"/>
            <a:ext cx="1028700" cy="10287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CDDA6770-0310-AF48-D146-92DB747386C2}"/>
              </a:ext>
            </a:extLst>
          </p:cNvPr>
          <p:cNvSpPr txBox="1"/>
          <p:nvPr/>
        </p:nvSpPr>
        <p:spPr>
          <a:xfrm>
            <a:off x="8560359" y="4675009"/>
            <a:ext cx="28662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BRUK </a:t>
            </a:r>
            <a:r>
              <a:rPr kumimoji="0" lang="de-DE" sz="2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ADMINISTRATOR-KONTOEN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KUN TIL ADMINISTRATIVE OPPGAVER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621151C4-4D6E-BA68-F645-5163566E3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5286" y="4737852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06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55101" y="1074995"/>
            <a:ext cx="93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Nå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r man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først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begynner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å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bruke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NAS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5C7F5E-334D-5392-7021-5010167F8A7B}"/>
              </a:ext>
            </a:extLst>
          </p:cNvPr>
          <p:cNvSpPr txBox="1"/>
          <p:nvPr/>
        </p:nvSpPr>
        <p:spPr>
          <a:xfrm>
            <a:off x="575999" y="1577800"/>
            <a:ext cx="436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Hvordan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deaktivere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lang="nb-NO" sz="2000" noProof="0">
                <a:solidFill>
                  <a:srgbClr val="70707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«a</a:t>
            </a:r>
            <a:r>
              <a:rPr kumimoji="0" lang="nb-NO" sz="2000" b="0" i="0" u="none" strike="noStrike" kern="1200" cap="none" spc="0" normalizeH="0" baseline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dmin</a:t>
            </a:r>
            <a:r>
              <a:rPr kumimoji="0" lang="nb-NO" sz="2000" b="0" i="0" u="none" strike="noStrike" kern="1200" cap="none" spc="0" normalizeH="0" baseline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»-kontoen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707070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CDAB398-F70A-EA32-8DE3-E085B8A62881}"/>
              </a:ext>
            </a:extLst>
          </p:cNvPr>
          <p:cNvSpPr txBox="1"/>
          <p:nvPr/>
        </p:nvSpPr>
        <p:spPr>
          <a:xfrm>
            <a:off x="575999" y="5398545"/>
            <a:ext cx="5389372" cy="1217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Opprett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administratorkonto</a:t>
            </a: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Logg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QTS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ved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å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bruke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administratorkontoen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Control Panel &gt; Users.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de-DE" sz="1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Opprett</a:t>
            </a:r>
            <a:r>
              <a:rPr kumimoji="0" lang="de-DE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 </a:t>
            </a:r>
            <a:r>
              <a:rPr kumimoji="0" lang="de-DE" sz="1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bruker</a:t>
            </a:r>
            <a:r>
              <a:rPr kumimoji="0" lang="de-DE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(i </a:t>
            </a:r>
            <a:r>
              <a:rPr kumimoji="0" lang="de-DE" sz="1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dette</a:t>
            </a:r>
            <a:r>
              <a:rPr kumimoji="0" lang="de-DE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eksempelet</a:t>
            </a:r>
            <a:r>
              <a:rPr kumimoji="0" lang="de-DE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kalt Ben) </a:t>
            </a:r>
            <a:r>
              <a:rPr kumimoji="0" lang="de-DE" sz="1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</a:t>
            </a:r>
            <a:r>
              <a:rPr kumimoji="0" lang="de-DE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tilegn</a:t>
            </a:r>
            <a:r>
              <a:rPr kumimoji="0" lang="de-DE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ham</a:t>
            </a:r>
            <a:r>
              <a:rPr kumimoji="0" lang="de-DE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</a:t>
            </a:r>
            <a:r>
              <a:rPr kumimoji="0" lang="de-DE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Administrator-</a:t>
            </a:r>
            <a:r>
              <a:rPr kumimoji="0" lang="de-DE" sz="1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brukergruppen</a:t>
            </a:r>
            <a:r>
              <a:rPr kumimoji="0" lang="de-DE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47EAE6C-337D-B18A-7E1E-7326A78C4C82}"/>
              </a:ext>
            </a:extLst>
          </p:cNvPr>
          <p:cNvSpPr txBox="1"/>
          <p:nvPr/>
        </p:nvSpPr>
        <p:spPr>
          <a:xfrm>
            <a:off x="6599361" y="5398545"/>
            <a:ext cx="4184687" cy="9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Deaktivering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administratorkontoen</a:t>
            </a: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Logg in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QTS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Ben.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Control Panel &gt; Users and Edit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account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profile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b-NO" sz="1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</a:t>
            </a:r>
            <a:r>
              <a:rPr kumimoji="0" lang="nb-NO" sz="10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disable</a:t>
            </a:r>
            <a:r>
              <a:rPr kumimoji="0" lang="nb-NO" sz="1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b-NO" sz="10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</a:t>
            </a:r>
            <a:r>
              <a:rPr kumimoji="0" lang="nb-NO" sz="1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b-NO" sz="10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account</a:t>
            </a:r>
            <a:r>
              <a:rPr kumimoji="0" lang="nb-NO" sz="1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 og velg «OK»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3D234E-BF2E-E09C-2E37-4299A09D6351}"/>
              </a:ext>
            </a:extLst>
          </p:cNvPr>
          <p:cNvSpPr txBox="1"/>
          <p:nvPr/>
        </p:nvSpPr>
        <p:spPr>
          <a:xfrm>
            <a:off x="575999" y="1977910"/>
            <a:ext cx="8407580" cy="525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passord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QNAP NAS er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oppsettsvalg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øke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sikkerheten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ditt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Selvfølgelig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hvis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 du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bruker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QNAP NAS, er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ansvarlig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å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iverksette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anbefalte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passordretningslinjene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Retningslinjene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sikre</a:t>
            </a:r>
            <a:r>
              <a:rPr lang="de-DE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passord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enkle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1D48BAD-7719-59FD-5F6B-11BEBD36E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902" y="2929104"/>
            <a:ext cx="3812330" cy="238270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5D49253-8594-7FBF-EC45-C4276F498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77" y="2929103"/>
            <a:ext cx="4095071" cy="23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29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3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Nå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r man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først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begynner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å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bruke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NAS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5C7F5E-334D-5392-7021-5010167F8A7B}"/>
              </a:ext>
            </a:extLst>
          </p:cNvPr>
          <p:cNvSpPr txBox="1"/>
          <p:nvPr/>
        </p:nvSpPr>
        <p:spPr>
          <a:xfrm>
            <a:off x="575999" y="1577800"/>
            <a:ext cx="436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Retningslinjer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for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passord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707070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3D234E-BF2E-E09C-2E37-4299A09D6351}"/>
              </a:ext>
            </a:extLst>
          </p:cNvPr>
          <p:cNvSpPr txBox="1"/>
          <p:nvPr/>
        </p:nvSpPr>
        <p:spPr>
          <a:xfrm>
            <a:off x="566474" y="1977910"/>
            <a:ext cx="8407580" cy="756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passord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QNAP NAS er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oppsettsvalg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øke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sikkerheten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ditt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Selvfølgelig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hvis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 du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bruker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QNAP NAS, er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ansvarlig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å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iverksette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anbefalte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passordretningslinjene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Retningslinjene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sikre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passord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enkle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6DCFD4D-F650-A54F-9376-0341E22F8BE0}"/>
              </a:ext>
            </a:extLst>
          </p:cNvPr>
          <p:cNvSpPr txBox="1"/>
          <p:nvPr/>
        </p:nvSpPr>
        <p:spPr>
          <a:xfrm>
            <a:off x="575999" y="4902051"/>
            <a:ext cx="8611544" cy="525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Hvis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QNAP NAS er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tilgjengelig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andre,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bør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administratoren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retningslinjer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passord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de-DE" sz="1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QNAP NAS </a:t>
            </a:r>
            <a:r>
              <a:rPr lang="de-DE" sz="10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håndhever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Dette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sikre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retningslinjene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følges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En kort </a:t>
            </a:r>
            <a:r>
              <a:rPr lang="de-DE" sz="10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forklaring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finnes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neste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A465AB8-B1B3-27EA-9403-3E2D02019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015" y="3420733"/>
            <a:ext cx="457200" cy="4191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6CA2FC4-F32F-48D1-7FA6-36BD2D09E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112" y="3414383"/>
            <a:ext cx="558800" cy="4318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09E0442-9F40-2A75-D7E6-10C89F2F3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4944" y="3370840"/>
            <a:ext cx="558800" cy="518886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28E79B60-DDFE-A7C8-7E4B-8DFBA96A0D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4896" y="3408033"/>
            <a:ext cx="444500" cy="4445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B1E76FEB-13B0-1DFD-8FEF-C2E318DCEF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3293" y="3370839"/>
            <a:ext cx="481693" cy="481693"/>
          </a:xfrm>
          <a:prstGeom prst="rect">
            <a:avLst/>
          </a:prstGeom>
        </p:spPr>
      </p:pic>
      <p:sp>
        <p:nvSpPr>
          <p:cNvPr id="54" name="Textfeld 53">
            <a:extLst>
              <a:ext uri="{FF2B5EF4-FFF2-40B4-BE49-F238E27FC236}">
                <a16:creationId xmlns:a16="http://schemas.microsoft.com/office/drawing/2014/main" id="{C92F2BC9-7487-212E-21BC-35D959F9503F}"/>
              </a:ext>
            </a:extLst>
          </p:cNvPr>
          <p:cNvSpPr txBox="1"/>
          <p:nvPr/>
        </p:nvSpPr>
        <p:spPr>
          <a:xfrm>
            <a:off x="812023" y="3927518"/>
            <a:ext cx="2001184" cy="29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Tilstrekkelig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lengde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2C4F84A5-3601-9729-EF7E-CF108A90E35C}"/>
              </a:ext>
            </a:extLst>
          </p:cNvPr>
          <p:cNvSpPr txBox="1"/>
          <p:nvPr/>
        </p:nvSpPr>
        <p:spPr>
          <a:xfrm>
            <a:off x="2837488" y="3927518"/>
            <a:ext cx="2001184" cy="29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Spesielle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karakterer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53EB0722-7F14-CA04-45CB-599B6ABD2AC5}"/>
              </a:ext>
            </a:extLst>
          </p:cNvPr>
          <p:cNvSpPr txBox="1"/>
          <p:nvPr/>
        </p:nvSpPr>
        <p:spPr>
          <a:xfrm>
            <a:off x="4862953" y="3927518"/>
            <a:ext cx="2001184" cy="29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Store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små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bokstaver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4CF07B2B-7129-8773-9BCC-B3B296A2900F}"/>
              </a:ext>
            </a:extLst>
          </p:cNvPr>
          <p:cNvSpPr txBox="1"/>
          <p:nvPr/>
        </p:nvSpPr>
        <p:spPr>
          <a:xfrm>
            <a:off x="6888418" y="3927518"/>
            <a:ext cx="2001184" cy="525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Aldri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bruk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samme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passord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ulike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applikasjoner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6633741-6AA6-377F-1CD3-E77DB93A983C}"/>
              </a:ext>
            </a:extLst>
          </p:cNvPr>
          <p:cNvSpPr txBox="1"/>
          <p:nvPr/>
        </p:nvSpPr>
        <p:spPr>
          <a:xfrm>
            <a:off x="8913884" y="3927518"/>
            <a:ext cx="2001184" cy="29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Endre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passord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jevnlig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48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3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Nå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r man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først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begynner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å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bruke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NAS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5C7F5E-334D-5392-7021-5010167F8A7B}"/>
              </a:ext>
            </a:extLst>
          </p:cNvPr>
          <p:cNvSpPr txBox="1"/>
          <p:nvPr/>
        </p:nvSpPr>
        <p:spPr>
          <a:xfrm>
            <a:off x="575999" y="1577800"/>
            <a:ext cx="436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Retningslinjer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for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passord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707070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3D234E-BF2E-E09C-2E37-4299A09D6351}"/>
              </a:ext>
            </a:extLst>
          </p:cNvPr>
          <p:cNvSpPr txBox="1"/>
          <p:nvPr/>
        </p:nvSpPr>
        <p:spPr>
          <a:xfrm>
            <a:off x="575998" y="1977910"/>
            <a:ext cx="5242911" cy="3526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Control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panel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&gt; System &gt; Security &gt; Password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policy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Password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Strength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kriterier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passordet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inneholde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karakterer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minst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følgende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klasser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bokstaver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store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bokstaver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spesielle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karakterer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Ingen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karakterer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passordet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kann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bli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gjentatt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	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ganger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eller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flere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(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eksempel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AAA).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Passordet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ikke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være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samme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brukernavnet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Heller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baklengs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Change Password,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at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brukere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endre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passordet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periodevis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Viktig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å aktivere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denne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innstillingen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deaktiverer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innstillingen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at 	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brukere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ikke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kan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endre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passordet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sitt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Spesifiser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maks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antall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dager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passordet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gjeldende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Valgfritt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å sende en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epost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brukere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uke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før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passordet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utgår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Klikk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9041D58-645E-9AE8-F8B9-31EDF2B0A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049" y="1977910"/>
            <a:ext cx="5509837" cy="338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95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773819-AA26-D2F0-73B5-37673498B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986" y="633663"/>
            <a:ext cx="1485900" cy="254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B6398D2-FCEA-80F7-0603-AF64E5809872}"/>
              </a:ext>
            </a:extLst>
          </p:cNvPr>
          <p:cNvSpPr txBox="1"/>
          <p:nvPr/>
        </p:nvSpPr>
        <p:spPr>
          <a:xfrm>
            <a:off x="545576" y="1074995"/>
            <a:ext cx="9368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Nå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r man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først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begynner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å </a:t>
            </a:r>
            <a:r>
              <a:rPr lang="de-DE" sz="3600" dirty="0" err="1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bruke</a:t>
            </a:r>
            <a:r>
              <a:rPr lang="de-DE" sz="3600" dirty="0">
                <a:solidFill>
                  <a:srgbClr val="555555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NAS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5C7F5E-334D-5392-7021-5010167F8A7B}"/>
              </a:ext>
            </a:extLst>
          </p:cNvPr>
          <p:cNvSpPr txBox="1"/>
          <p:nvPr/>
        </p:nvSpPr>
        <p:spPr>
          <a:xfrm>
            <a:off x="575999" y="1577800"/>
            <a:ext cx="4369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2FA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3D234E-BF2E-E09C-2E37-4299A09D6351}"/>
              </a:ext>
            </a:extLst>
          </p:cNvPr>
          <p:cNvSpPr txBox="1"/>
          <p:nvPr/>
        </p:nvSpPr>
        <p:spPr>
          <a:xfrm>
            <a:off x="575999" y="1977910"/>
            <a:ext cx="5520002" cy="5145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2-trinnsverifikasjon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bedrer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sikkerheten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brukere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Når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den er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aktivert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måtte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benytte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engangskode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(6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sifre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i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tillegg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passordet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ditt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når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logger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NAS. 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2-trinnsverifikasjon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behøver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mobil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autentiseringsapp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støtter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Time-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-Time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(TOTP-protokollen).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Støttede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inkluderer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Google Authenticator (Android/iPhone/BlackBerry)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Authenticator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Windops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Phone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å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bruke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denne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funksjonen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følg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stegene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Installer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autentiseringsappen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mobile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enhet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Password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Strength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kriteriene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Options &gt; 2-step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Verification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klikk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started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1.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Konfigurer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autentiseringsappen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å scanne QR-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koden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eller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ved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å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skrive</a:t>
            </a:r>
            <a:endParaRPr lang="de-DE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Skriv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koden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generert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NAS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å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verifisere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korrekt 	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konfigurasjon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3.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 alternativ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verifiseringsmetode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ved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å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motta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sikkerhetskode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	mail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eller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ved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å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svare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sikkerhetsspørsmål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dersom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ikke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kann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bruke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	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mobile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å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motta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sikkerhetskode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SMTP-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serveren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være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	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konfigurert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Control Panel &gt;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Notifications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&gt;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E-mail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detaljert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forklaring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oppsettet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funnet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tutorial-nettstedet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vårt</a:t>
            </a:r>
            <a:r>
              <a:rPr lang="de-DE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www.qnap.com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/en/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how-to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/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tutorial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/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article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/how-to-enhance-account-security-using-2-step-verification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327684C-CBA7-9049-ECD9-06863F113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95107"/>
            <a:ext cx="5662466" cy="306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34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4275</TotalTime>
  <Words>2945</Words>
  <Application>Microsoft Office PowerPoint</Application>
  <PresentationFormat>Widescreen</PresentationFormat>
  <Paragraphs>236</Paragraphs>
  <Slides>20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Impact</vt:lpstr>
      <vt:lpstr>Office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Fredrik Moracchioli Lura</dc:creator>
  <cp:lastModifiedBy>Fredrik Moracchioli Lura</cp:lastModifiedBy>
  <cp:revision>2</cp:revision>
  <dcterms:created xsi:type="dcterms:W3CDTF">2022-10-04T13:01:34Z</dcterms:created>
  <dcterms:modified xsi:type="dcterms:W3CDTF">2022-10-07T12:17:01Z</dcterms:modified>
</cp:coreProperties>
</file>