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77" r:id="rId5"/>
    <p:sldId id="279" r:id="rId6"/>
    <p:sldId id="282" r:id="rId7"/>
    <p:sldId id="280" r:id="rId8"/>
    <p:sldId id="283" r:id="rId9"/>
    <p:sldId id="296" r:id="rId10"/>
    <p:sldId id="284" r:id="rId11"/>
    <p:sldId id="285" r:id="rId12"/>
    <p:sldId id="286" r:id="rId13"/>
    <p:sldId id="295" r:id="rId14"/>
    <p:sldId id="288" r:id="rId15"/>
    <p:sldId id="289" r:id="rId16"/>
    <p:sldId id="290" r:id="rId17"/>
    <p:sldId id="294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7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F3F8A-16B0-B069-0FC6-2FFD481D5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D3534F-048E-3616-25C9-63D55FB10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756C12-8A09-076B-67BE-AD4C82D8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0D2FC6-5EBB-BB1B-1F10-00371C01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03D5D-4A09-1998-05E2-7906F3F1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66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93D26-D0A5-5370-6B90-E82A9BE9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85B26E-D101-A7FE-7193-A43C88535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E11909-2F3E-E736-AD4E-F955D31E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886EE-E905-A90C-692B-81653121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D0703F-71BC-F1E9-D5E5-CB561A6A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10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78285B-2FFA-5F16-1B4B-E1F400EFF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A8E28D-2E68-232F-DEDF-68601A02E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0AB4CC-1878-1AD8-6538-E4B8F0EF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1969A4-91E4-592B-68F7-940E949D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4B13A8-963B-3167-7F18-BC9EE7E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3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E58A4-9A89-963B-DF93-A0F6C6B4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E1BFC5-66CC-202D-9EAD-4DE7F2136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156841-1FE4-A18A-DD01-0D1C211D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41CBF4-E3FF-E526-6BD0-CE453E5D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EA3BCC-B689-0174-7F30-16C26249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74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9137B-DB89-D02E-4701-D67502F5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1C7D49-50EF-DD9F-6580-C898D0F8E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086F02-764C-13F5-DBBE-10029D32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A7EEF2-2DEB-EFD3-E6EB-943959CD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82E1D0-3DA5-580E-81C6-B963F0DB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31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0F446-FB0A-2A2E-453A-B85D1828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52A3B9-A6FA-EF18-0770-83260AE0F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EE173C-5068-05E8-79FE-A5EC5EB3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7B6DF7-0D55-DF98-1624-E1403E54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91DDFA-9BAD-9E6E-33DF-6D40629D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08CC30-6FFC-0A20-6175-77A9F905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10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E0463-58A6-513B-C156-507892A9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8604F3-2E48-AAFC-0638-EC49EF1F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254ACA-611E-D076-DD3E-115A7A6BD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97B93DC-C9E7-96B5-B67B-649B0CA1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FAADA4-22A6-BB15-CFC2-61065D1CF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826DB9-D954-D7B8-B1FA-05CB3804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C2C672-0EB6-7C2B-F8B3-7AF21714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6FAE0F-5B0D-AD84-FF22-8A329AE5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40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BEA6D-49B1-E9A0-135C-A6876F56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78F7AF-4C60-969B-23BD-5E3FB649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9C8B92-1A5B-FCE4-A8D4-310D2197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B65B79-2EE3-4886-D16B-ABB72DC6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0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97D5EA-026B-D012-F5B7-B95FFAEC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5E08CE-B002-E37A-89EF-33923BB7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42349B-040E-51BB-7200-7D3D17AB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97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62942-5725-F9AD-BFB4-B048E555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86043-8B43-3A32-D450-72DB1FD4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AF88F4-B0D5-A482-4356-99D3E3FD2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6EB352-C2C9-DE92-1355-E43585E1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9FB5-A6D8-8CB0-7A99-C19730D6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15CD94-5C0F-7EB0-72A4-0142B0E9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0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C20C-E8D3-E73F-B359-A1ECF9E7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889E9D-1668-D12D-3415-0BCCA56C1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0FE91E-C7DE-12D1-DD29-7327E4DC4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870F5E-7A23-E4FF-80B0-8EA1ED48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6E5F4A-4D26-8C24-62AD-6E0E404A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C11436-F8BE-4861-8F02-4F1D7DE2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29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F14369-3104-0619-2729-64EC3001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BB7021-188B-856B-9413-0A924802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4CDE28-A825-37D2-A0C3-C9E94C8E7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7C51-F87E-8A4D-943F-BE2B5330FADE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692FE4-8FAC-4892-9653-6B08CE149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1DDF86-2C9A-EDCC-0DCE-38FF1BA57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98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solution/snapshots/en-u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en/how-to/tutorial/article/how-to-set-up-and-use-qvp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nap.com/en/how-to/tutorial/article/how-to-set-up-and-use-qvpn" TargetMode="External"/><Relationship Id="rId3" Type="http://schemas.openxmlformats.org/officeDocument/2006/relationships/hyperlink" Target="https://www.qnap.com/en/how-to/tutorial/article/hybrid-backup-sync" TargetMode="External"/><Relationship Id="rId7" Type="http://schemas.openxmlformats.org/officeDocument/2006/relationships/hyperlink" Target="https://www.qnap.com/en/how-to/tutorial/article/how-to-use-ssl-certificates-to-increase-the-connection-security-to-your-qnap-nas" TargetMode="External"/><Relationship Id="rId12" Type="http://schemas.openxmlformats.org/officeDocument/2006/relationships/hyperlink" Target="https://www.qnap.com/solution/security-counselor/en-u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qnap.com/nas-outdated/QTS4.3.5/en/GUID-907F01D9-68D9-4449-A4D1-3213E19D0124.html?" TargetMode="External"/><Relationship Id="rId11" Type="http://schemas.openxmlformats.org/officeDocument/2006/relationships/hyperlink" Target="https://www.qnap.com/en/how-to/tutorial/article/how-to-update-your-qnap-nass-firmware" TargetMode="External"/><Relationship Id="rId5" Type="http://schemas.openxmlformats.org/officeDocument/2006/relationships/hyperlink" Target="https://www.qnap.com/en/how-to/knowledge-base/article/setup-the-password-policy-to-require-the-change-periodically" TargetMode="External"/><Relationship Id="rId10" Type="http://schemas.openxmlformats.org/officeDocument/2006/relationships/hyperlink" Target="https://www.qnap.com/en/how-to/tutorial/article/how-to-use-qufirewall" TargetMode="External"/><Relationship Id="rId4" Type="http://schemas.openxmlformats.org/officeDocument/2006/relationships/hyperlink" Target="https://www.qnap.com/en/how-to/faq/article/can-i-rename-the-default-admin-account" TargetMode="External"/><Relationship Id="rId9" Type="http://schemas.openxmlformats.org/officeDocument/2006/relationships/hyperlink" Target="https://www.qnap.com/en/how-to/faq/article/how-do-i-set-up-port-forwarding-on-the-n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en/how-to/tutorial/article/how-to-enhance-account-security-using-2-step-verific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7CCE92-8F7C-B0AD-8E05-1EF73FD6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4377252"/>
            <a:ext cx="1905000" cy="889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400AC69-B50C-B3DB-294D-C3C5A882E07B}"/>
              </a:ext>
            </a:extLst>
          </p:cNvPr>
          <p:cNvSpPr txBox="1"/>
          <p:nvPr/>
        </p:nvSpPr>
        <p:spPr>
          <a:xfrm>
            <a:off x="576000" y="4579174"/>
            <a:ext cx="7745807" cy="49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zh-TW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Protection Guidelines to keep your NAS Safe &amp; Secure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6BABF4-5A5E-EF79-4823-F6D1AB45DBF9}"/>
              </a:ext>
            </a:extLst>
          </p:cNvPr>
          <p:cNvSpPr txBox="1"/>
          <p:nvPr/>
        </p:nvSpPr>
        <p:spPr>
          <a:xfrm>
            <a:off x="575999" y="3248567"/>
            <a:ext cx="6636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555555"/>
                </a:solidFill>
                <a:latin typeface="Impact" panose="020B0806030902050204" pitchFamily="34" charset="0"/>
                <a:cs typeface="Arial Narrow" panose="020B0604020202020204" pitchFamily="34" charset="0"/>
              </a:rPr>
              <a:t>Security </a:t>
            </a:r>
            <a:r>
              <a:rPr lang="en-US" altLang="zh-TW" sz="6000" dirty="0">
                <a:solidFill>
                  <a:srgbClr val="555555"/>
                </a:solidFill>
                <a:latin typeface="Impact" panose="020B0806030902050204" pitchFamily="34" charset="0"/>
                <a:cs typeface="Arial Narrow" panose="020B0604020202020204" pitchFamily="34" charset="0"/>
              </a:rPr>
              <a:t>Handbook</a:t>
            </a:r>
            <a:endParaRPr lang="de-DE" sz="6000" dirty="0">
              <a:solidFill>
                <a:srgbClr val="555555"/>
              </a:solidFill>
              <a:latin typeface="Impact" panose="020B080603090205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4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When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first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time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initiating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Universal Plug and Play (UPnP)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8" y="1977910"/>
            <a:ext cx="11064887" cy="30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Universal Plug and Play (UPnP)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routers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printers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smart TVs)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UPnP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instruct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convenience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disabling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UPnP feature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find out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ts val="1800"/>
              </a:lnSpc>
            </a:pP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UPnP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enabled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endParaRPr lang="de-DE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Thus,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possible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serve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attacks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outside. </a:t>
            </a:r>
          </a:p>
          <a:p>
            <a:pPr>
              <a:lnSpc>
                <a:spcPts val="1800"/>
              </a:lnSpc>
            </a:pPr>
            <a:endParaRPr lang="de-DE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connect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NAS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WAN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a Modem,</a:t>
            </a:r>
            <a:b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NAS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Router.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4FA49E-5B6C-EE0C-5A19-64FDC613736F}"/>
              </a:ext>
            </a:extLst>
          </p:cNvPr>
          <p:cNvSpPr txBox="1"/>
          <p:nvPr/>
        </p:nvSpPr>
        <p:spPr>
          <a:xfrm>
            <a:off x="5039360" y="3122412"/>
            <a:ext cx="6083300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Disable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UPnP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forwarding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QNAP NAS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myQNAPcloud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&gt; Auto Router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Uncheck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UPnP Port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forwarding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“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FF94B5-B92F-39BA-75B5-6C4F8DA8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79" y="4035267"/>
            <a:ext cx="6344630" cy="19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Everyday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/ Regular Tasks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3-2-1 Backup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Strategy</a:t>
            </a:r>
            <a:endParaRPr lang="de-DE" sz="2000" dirty="0">
              <a:solidFill>
                <a:srgbClr val="70707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14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 individual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decisive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thumb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reliably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RAID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not a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protects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. Snapshots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attacks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The 3-2-1 Backup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defense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malicious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sensible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updating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untrustworthy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visiting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but 3-2-1 Backup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Keep 3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copies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at least 2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off-site.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5B003F-3BBC-9DD7-0574-63311A50D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0" y="5106307"/>
            <a:ext cx="9423400" cy="825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9DB8CBF-DC9E-2380-A984-729A110DC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20" y="4636407"/>
            <a:ext cx="9601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Everyday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/ Regular Tasks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Snapshots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6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snapshots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Snapshots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NAS. 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all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captured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All subsequent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snapshots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Snapshots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block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Snapshot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not a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accidentally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deleted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accidentally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find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https://www.qnap.com/solution/snapshots/en-us/</a:t>
            </a:r>
            <a:endParaRPr lang="de-D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Setup Snapshots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E66031-DA46-EDB1-354D-7F221751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59" y="4537227"/>
            <a:ext cx="5794321" cy="19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9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Everyday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/ Regular Tasks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Automatic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Updates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6708721" cy="375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</a:p>
          <a:p>
            <a:pPr>
              <a:lnSpc>
                <a:spcPct val="1500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Up-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-date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NAS. QNAP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constantly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occasionally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Updates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promptly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possible.</a:t>
            </a:r>
          </a:p>
          <a:p>
            <a:pPr>
              <a:lnSpc>
                <a:spcPct val="1500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check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alert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it.</a:t>
            </a:r>
          </a:p>
          <a:p>
            <a:pPr>
              <a:lnSpc>
                <a:spcPct val="1500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update it. Be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reboot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pPr>
              <a:lnSpc>
                <a:spcPct val="1500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unavailable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5-10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manually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firmware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date,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Real time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firmware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update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Log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‚Administrator‘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Open Control Panel &gt; Firmware Update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Open Live Update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Click Check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update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C23EF4-698B-660C-8CBF-E365D039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1862846"/>
            <a:ext cx="3777046" cy="22259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A103697-16CD-A5AC-1C47-5422DC719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4350967"/>
            <a:ext cx="3777046" cy="21964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AF9BE05-410A-0083-BD1E-E8D3E10B7BC7}"/>
              </a:ext>
            </a:extLst>
          </p:cNvPr>
          <p:cNvSpPr txBox="1"/>
          <p:nvPr/>
        </p:nvSpPr>
        <p:spPr>
          <a:xfrm>
            <a:off x="4191804" y="4495114"/>
            <a:ext cx="2766641" cy="14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App Center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Open Update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Select „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…“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Everyday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/ Regular Tasks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VPN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6000" y="1977910"/>
            <a:ext cx="5164401" cy="468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VPN?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VPN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virtual private network.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intended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A VPN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and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VPN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Internet. 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encryption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authorized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Such a VPN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behaves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logged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same network. This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VPN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guaranteed.We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via VPN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suffers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somewhat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VPN?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https://www.qnap.com/en/how-to/tutorial/article/how-to-set-up-and-use-</a:t>
            </a:r>
            <a:r>
              <a:rPr lang="de-DE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qvpn</a:t>
            </a:r>
            <a:endParaRPr lang="de-D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remote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myQNAPcloud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Link &amp; VPN ( Port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Forwarding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VPN Service Ports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QuFirewall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de-D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A1F998-AB6D-0F0A-826B-32BA5483D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2315456"/>
            <a:ext cx="4829121" cy="27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One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time Tasks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QuFirewall</a:t>
            </a:r>
            <a:endParaRPr lang="de-DE" sz="2000" dirty="0">
              <a:solidFill>
                <a:srgbClr val="70707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14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QuFirewall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QuFirewall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By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powerful and easy-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QuFirewall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verify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QNAP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QuFirewall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addresses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subnet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QuFirewall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QuFirewall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App Center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Select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Click Finish	</a:t>
            </a:r>
            <a:endParaRPr lang="de-D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080347-23AA-44EA-9468-3BE8100C3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380" y="2980478"/>
            <a:ext cx="4351020" cy="2743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0DF3DF-AF64-077A-7C1B-64E732753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533" y="2999589"/>
            <a:ext cx="3871468" cy="27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6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One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time Tasks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Security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Counselor</a:t>
            </a:r>
            <a:endParaRPr lang="de-DE" sz="2000" dirty="0">
              <a:solidFill>
                <a:srgbClr val="70707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„Security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Counselor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“?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Counselor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scans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vulnerabilities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(Basic/Intermediate/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). The Security Checkup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scans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own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selecting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Custom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4A0DA7-767A-B90C-70C0-D55C2FF0608F}"/>
              </a:ext>
            </a:extLst>
          </p:cNvPr>
          <p:cNvSpPr txBox="1"/>
          <p:nvPr/>
        </p:nvSpPr>
        <p:spPr>
          <a:xfrm>
            <a:off x="575999" y="5335188"/>
            <a:ext cx="11040002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manually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 different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weekday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weekend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interrupted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Security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Counselor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NAS.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8954C1E-C29A-08C7-1E0B-2902541A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58" y="322162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4B9F5EF-651A-A3B2-669C-E90B1F5D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88" y="322162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D9ED93F-6DDF-20BB-EC52-087EC187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18" y="322162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261E262-D3DE-248B-FB52-1015230A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49" y="322162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765D5E1-1976-0E2C-E57F-E9BBC10CBB93}"/>
              </a:ext>
            </a:extLst>
          </p:cNvPr>
          <p:cNvSpPr txBox="1"/>
          <p:nvPr/>
        </p:nvSpPr>
        <p:spPr>
          <a:xfrm>
            <a:off x="1088716" y="4664392"/>
            <a:ext cx="200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CD391B2-1167-069E-0427-DDAB5D76F4BE}"/>
              </a:ext>
            </a:extLst>
          </p:cNvPr>
          <p:cNvSpPr txBox="1"/>
          <p:nvPr/>
        </p:nvSpPr>
        <p:spPr>
          <a:xfrm>
            <a:off x="3847934" y="4664392"/>
            <a:ext cx="200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DE14329-AAE9-E39A-5836-D15C3213D88B}"/>
              </a:ext>
            </a:extLst>
          </p:cNvPr>
          <p:cNvSpPr txBox="1"/>
          <p:nvPr/>
        </p:nvSpPr>
        <p:spPr>
          <a:xfrm>
            <a:off x="6607152" y="4664392"/>
            <a:ext cx="200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9F7EFD5-4DCD-C27A-B0E3-91023A58824A}"/>
              </a:ext>
            </a:extLst>
          </p:cNvPr>
          <p:cNvSpPr txBox="1"/>
          <p:nvPr/>
        </p:nvSpPr>
        <p:spPr>
          <a:xfrm>
            <a:off x="9382307" y="4664392"/>
            <a:ext cx="200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5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One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time Tasks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Security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Counselor</a:t>
            </a:r>
            <a:endParaRPr lang="de-DE" sz="2000" dirty="0">
              <a:solidFill>
                <a:srgbClr val="70707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14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„Security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Counselor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Download Security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Counselor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App Center 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 Security Policy an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Scan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Security Checkup 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Scan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(rot)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endParaRPr lang="de-D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A8AA08-7571-AC33-DFB7-32ABA4095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53" y="3538960"/>
            <a:ext cx="5075152" cy="26080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DDE4B1B-3D9E-5619-4835-E52A4E158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112" y="3538960"/>
            <a:ext cx="5116774" cy="26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Advanced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settings</a:t>
            </a:r>
            <a:endParaRPr lang="de-DE" sz="3600" dirty="0">
              <a:solidFill>
                <a:srgbClr val="55555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Encryped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Connection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6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encrypted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HTTPS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connect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outside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own network,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encrypted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These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HTTPS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HTTP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FTPS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FTP. The S stands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„Secure“. 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encrypted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authenticity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ensured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Open Control Panel &gt; System &gt; Security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SSL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&amp; Private Key . 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Encrypt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Domain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DDNS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Lets’s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Encrypt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Select Secure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logging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web interface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209219-C6DB-C69D-DDDB-83E6D330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9" y="4694557"/>
            <a:ext cx="3749040" cy="195311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51BBBD5-633C-459E-3F8B-50824F14F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317" y="4694557"/>
            <a:ext cx="3749039" cy="19576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056E9E-68DF-B091-BB7B-1463292A5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634" y="4694557"/>
            <a:ext cx="1953113" cy="19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2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Advanced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settings</a:t>
            </a:r>
            <a:endParaRPr lang="de-DE" sz="3600" dirty="0">
              <a:solidFill>
                <a:srgbClr val="55555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Ports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6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closes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unused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malware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entering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By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forwarding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web and remote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servers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network.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router’s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21, 22, 80. 443. 8080 and 8081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8080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9527.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DO NOT PORT FORWARDING "System Port" /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unnecessary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(e.g. SSH, Telnet)</a:t>
            </a: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Disable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forwarding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unnecessary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After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forwarding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anybody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via Internet</a:t>
            </a:r>
          </a:p>
        </p:txBody>
      </p:sp>
    </p:spTree>
    <p:extLst>
      <p:ext uri="{BB962C8B-B14F-4D97-AF65-F5344CB8AC3E}">
        <p14:creationId xmlns:p14="http://schemas.microsoft.com/office/powerpoint/2010/main" val="138820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Safety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Sheet – Basic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things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you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can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not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ignore</a:t>
            </a:r>
            <a:endParaRPr lang="de-DE" sz="3600" dirty="0">
              <a:solidFill>
                <a:srgbClr val="55555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75CC399-DABA-80AC-A39A-7523868BF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86" y="3547641"/>
            <a:ext cx="11016000" cy="135200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C88A6F1-8A18-AA94-6E8D-148CD035F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86" y="1951043"/>
            <a:ext cx="11011551" cy="13514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8B28DC-4982-7572-6FCF-B90AD02F4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86" y="5163783"/>
            <a:ext cx="5443955" cy="13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7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Instructions</a:t>
            </a:r>
            <a:endParaRPr lang="de-DE" sz="3600" dirty="0">
              <a:solidFill>
                <a:srgbClr val="55555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9235658" cy="468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Backup: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/en/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how-to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tutorial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article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/hybrid-backup-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sync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Admin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/en/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how-to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faq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article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-i-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rename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-default-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admin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-account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Password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/en/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how-to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knowledge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-base/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article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/setup-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-password-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policy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require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-change-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periodically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UPnP: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docs.qnap.com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nas-outdated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/QTS4.3.5/en/GUID-907F01D9-68D9-4449-A4D1-3213E19D0124.html?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Encryption: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             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/en/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how-to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tutorial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article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/how-to-use-ssl-certificates-to-increase-the-connection-security-to-your-qnap-nas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VPN: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/en/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how-to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tutorial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article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-set-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-and-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qvpn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Port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forwarding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/en/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how-to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faq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article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-do-i-set-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-port-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forwarding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-on-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nas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QuFirewall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/en/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how-to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tutorial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article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how-to-use-qufirewall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Updates: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/en/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how-to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tutorial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article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-update-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qnap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-nass-firmware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Counselor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:                 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www.qnap.com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solution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security-counselor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/en-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us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/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1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4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Safety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Sheet –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Advanced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settings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for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IT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E789B3-0D6C-973B-9BBA-B7E7ED1D2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1" y="3090894"/>
            <a:ext cx="5443621" cy="13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Introduction</a:t>
            </a:r>
            <a:endParaRPr lang="de-DE" sz="3600" dirty="0">
              <a:solidFill>
                <a:srgbClr val="55555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6000" y="21960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Security Guide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3103E6-5168-3387-E1E5-8E037016D935}"/>
              </a:ext>
            </a:extLst>
          </p:cNvPr>
          <p:cNvSpPr txBox="1"/>
          <p:nvPr/>
        </p:nvSpPr>
        <p:spPr>
          <a:xfrm>
            <a:off x="575999" y="2598430"/>
            <a:ext cx="8407580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will find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optimal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trade-off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at: </a:t>
            </a:r>
            <a:r>
              <a:rPr lang="de-DE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www.qnap.com</a:t>
            </a:r>
            <a:r>
              <a:rPr lang="de-DE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/en </a:t>
            </a:r>
            <a:endParaRPr lang="de-D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D9AA22-4D70-3ECA-0E92-9D5A8A3519F1}"/>
              </a:ext>
            </a:extLst>
          </p:cNvPr>
          <p:cNvSpPr txBox="1"/>
          <p:nvPr/>
        </p:nvSpPr>
        <p:spPr>
          <a:xfrm>
            <a:off x="575999" y="4079651"/>
            <a:ext cx="7289980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Ransomware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malicious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lock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encrypt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block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accessing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own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Victims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extorted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ransom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decrypt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541A59-C3C7-2976-E936-97D3ADE02E49}"/>
              </a:ext>
            </a:extLst>
          </p:cNvPr>
          <p:cNvSpPr txBox="1"/>
          <p:nvPr/>
        </p:nvSpPr>
        <p:spPr>
          <a:xfrm>
            <a:off x="575999" y="5145374"/>
            <a:ext cx="7370190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Ransomware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rising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network-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Hackers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constantly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malicious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QNAP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danger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constantly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possible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malware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intended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43B692-1E93-B02E-10F6-14CA6A24FA01}"/>
              </a:ext>
            </a:extLst>
          </p:cNvPr>
          <p:cNvSpPr txBox="1"/>
          <p:nvPr/>
        </p:nvSpPr>
        <p:spPr>
          <a:xfrm>
            <a:off x="575999" y="3677221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What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is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ransomware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9BBAB5A-DD23-8130-DC8D-C745DAB7ED23}"/>
              </a:ext>
            </a:extLst>
          </p:cNvPr>
          <p:cNvSpPr txBox="1"/>
          <p:nvPr/>
        </p:nvSpPr>
        <p:spPr>
          <a:xfrm>
            <a:off x="575999" y="4745264"/>
            <a:ext cx="737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How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can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you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protect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yourself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from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ransomware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397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When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first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time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initiating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Administrator Account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3103E6-5168-3387-E1E5-8E037016D935}"/>
              </a:ext>
            </a:extLst>
          </p:cNvPr>
          <p:cNvSpPr txBox="1"/>
          <p:nvPr/>
        </p:nvSpPr>
        <p:spPr>
          <a:xfrm>
            <a:off x="575999" y="1989738"/>
            <a:ext cx="8407580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QTS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guessable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system-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possible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hacker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such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disabling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Furthermore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administrative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such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strictly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separate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8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disable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QTS 4.1.2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0014957E-5668-DEBF-4FFF-389D73553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9" y="4693402"/>
            <a:ext cx="3263900" cy="11176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1A787F9-C9AA-CF60-19BD-CD302B42B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286" y="4693402"/>
            <a:ext cx="4165600" cy="111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A04566-771D-8114-59CC-8F33188F7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529" y="4693402"/>
            <a:ext cx="35687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0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When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first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time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initiating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How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deactivate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</a:t>
            </a:r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“Admin“ User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account</a:t>
            </a:r>
            <a:endParaRPr lang="de-DE" sz="2000" dirty="0">
              <a:solidFill>
                <a:srgbClr val="70707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DAB398-F70A-EA32-8DE3-E085B8A62881}"/>
              </a:ext>
            </a:extLst>
          </p:cNvPr>
          <p:cNvSpPr txBox="1"/>
          <p:nvPr/>
        </p:nvSpPr>
        <p:spPr>
          <a:xfrm>
            <a:off x="575999" y="5398545"/>
            <a:ext cx="5389372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administrators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Log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QTS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Select Control Panel &gt; Users.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„Ben“)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assign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„Administrators“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EAE6C-337D-B18A-7E1E-7326A78C4C82}"/>
              </a:ext>
            </a:extLst>
          </p:cNvPr>
          <p:cNvSpPr txBox="1"/>
          <p:nvPr/>
        </p:nvSpPr>
        <p:spPr>
          <a:xfrm>
            <a:off x="6599361" y="5398545"/>
            <a:ext cx="4184687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Disable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„Admin“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Log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QTS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Ben.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Select Control Panel &gt; Users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Click „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Disable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“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„OK“.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8407580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greatly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exclusively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own,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simple: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D48BAD-7719-59FD-5F6B-11BEBD36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902" y="2929104"/>
            <a:ext cx="3812330" cy="238270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D49253-8594-7FBF-EC45-C4276F49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77" y="2929103"/>
            <a:ext cx="4095071" cy="23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2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When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first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time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initiating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Password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Policies</a:t>
            </a:r>
            <a:endParaRPr lang="de-DE" sz="2000" dirty="0">
              <a:solidFill>
                <a:srgbClr val="70707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8407580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greatly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exclusively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own,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simple: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DCFD4D-F650-A54F-9376-0341E22F8BE0}"/>
              </a:ext>
            </a:extLst>
          </p:cNvPr>
          <p:cNvSpPr txBox="1"/>
          <p:nvPr/>
        </p:nvSpPr>
        <p:spPr>
          <a:xfrm>
            <a:off x="575999" y="4902051"/>
            <a:ext cx="8611544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enforced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QNAP NAS. This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mentioned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465AB8-B1B3-27EA-9403-3E2D0201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15" y="3420733"/>
            <a:ext cx="457200" cy="419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CA2FC4-F32F-48D1-7FA6-36BD2D09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112" y="3414383"/>
            <a:ext cx="558800" cy="431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9E0442-9F40-2A75-D7E6-10C89F2F3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944" y="3370840"/>
            <a:ext cx="558800" cy="518886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8E79B60-DDFE-A7C8-7E4B-8DFBA96A0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896" y="3408033"/>
            <a:ext cx="444500" cy="4445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B1E76FEB-13B0-1DFD-8FEF-C2E318DCEF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3293" y="3370839"/>
            <a:ext cx="481693" cy="481693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C92F2BC9-7487-212E-21BC-35D959F9503F}"/>
              </a:ext>
            </a:extLst>
          </p:cNvPr>
          <p:cNvSpPr txBox="1"/>
          <p:nvPr/>
        </p:nvSpPr>
        <p:spPr>
          <a:xfrm>
            <a:off x="812023" y="3927518"/>
            <a:ext cx="2001184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Sufficiently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2C4F84A5-3601-9729-EF7E-CF108A90E35C}"/>
              </a:ext>
            </a:extLst>
          </p:cNvPr>
          <p:cNvSpPr txBox="1"/>
          <p:nvPr/>
        </p:nvSpPr>
        <p:spPr>
          <a:xfrm>
            <a:off x="2837488" y="3927518"/>
            <a:ext cx="2001184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3EB0722-7F14-CA04-45CB-599B6ABD2AC5}"/>
              </a:ext>
            </a:extLst>
          </p:cNvPr>
          <p:cNvSpPr txBox="1"/>
          <p:nvPr/>
        </p:nvSpPr>
        <p:spPr>
          <a:xfrm>
            <a:off x="4862953" y="3927518"/>
            <a:ext cx="2001184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Lower and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CF07B2B-7129-8773-9BCC-B3B296A2900F}"/>
              </a:ext>
            </a:extLst>
          </p:cNvPr>
          <p:cNvSpPr txBox="1"/>
          <p:nvPr/>
        </p:nvSpPr>
        <p:spPr>
          <a:xfrm>
            <a:off x="6888418" y="3927518"/>
            <a:ext cx="2001184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6633741-6AA6-377F-1CD3-E77DB93A983C}"/>
              </a:ext>
            </a:extLst>
          </p:cNvPr>
          <p:cNvSpPr txBox="1"/>
          <p:nvPr/>
        </p:nvSpPr>
        <p:spPr>
          <a:xfrm>
            <a:off x="8913884" y="3927518"/>
            <a:ext cx="2001184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4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When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first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time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initiating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Password </a:t>
            </a:r>
            <a:r>
              <a:rPr lang="de-DE" sz="2000" dirty="0" err="1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Policies</a:t>
            </a:r>
            <a:endParaRPr lang="de-DE" sz="2000" dirty="0">
              <a:solidFill>
                <a:srgbClr val="70707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8" y="1977910"/>
            <a:ext cx="5242911" cy="375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Go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Control Panel &gt; System &gt; Security &gt; Password Policy.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Password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at least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Lowercase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uppercase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digits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 AAA).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not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backwards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Change Password,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periodically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disables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Prohibit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ts val="1800"/>
              </a:lnSpc>
            </a:pP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endParaRPr lang="de-DE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Specify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valid 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Optional: Select Send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expires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041D58-645E-9AE8-F8B9-31EDF2B0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049" y="1977910"/>
            <a:ext cx="5509837" cy="33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When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first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time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initiating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2FA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8" y="1977910"/>
            <a:ext cx="6214461" cy="468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2-step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enhances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enabled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-time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code (6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digits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whenever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NAS. 2-step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mobile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authenticator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Time-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-Time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(TOTP)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Google Authenticator (Android/iPhone/BlackBerry)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Authenticator (Windows Phone).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follow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br>
              <a:rPr lang="de-DE" sz="1000" dirty="0"/>
            </a:b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authenticator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mobile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Password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"Options" &gt; "2-step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" and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authenticator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QR code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entering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Secret Key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Enter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code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NAS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verify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	3.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Select an alternative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emailing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code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answering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	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mobile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email 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code,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	SMTP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configured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in “Control Panel” &gt; “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” &gt;”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de-DE" sz="1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sz="10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www.qnap.com</a:t>
            </a:r>
            <a:r>
              <a:rPr lang="de-DE" sz="1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/en/</a:t>
            </a:r>
            <a:r>
              <a:rPr lang="de-DE" sz="10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how-to</a:t>
            </a:r>
            <a:r>
              <a:rPr lang="de-DE" sz="1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sz="10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tutorial</a:t>
            </a:r>
            <a:r>
              <a:rPr lang="de-DE" sz="1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sz="1000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article</a:t>
            </a:r>
            <a:r>
              <a:rPr lang="de-DE" sz="1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/how-to-enhance-account-security-using-2-step-verification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27684C-CBA7-9049-ECD9-06863F113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774" y="1977910"/>
            <a:ext cx="5662466" cy="30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3048</Words>
  <Application>Microsoft Office PowerPoint</Application>
  <PresentationFormat>寬螢幕</PresentationFormat>
  <Paragraphs>203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Impact</vt:lpstr>
      <vt:lpstr>Office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Nils Peiffer</dc:creator>
  <cp:lastModifiedBy>Sabrina Wang 王儷蓉</cp:lastModifiedBy>
  <cp:revision>22</cp:revision>
  <dcterms:created xsi:type="dcterms:W3CDTF">2022-04-28T09:16:25Z</dcterms:created>
  <dcterms:modified xsi:type="dcterms:W3CDTF">2022-10-12T02:21:24Z</dcterms:modified>
</cp:coreProperties>
</file>