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6" r:id="rId4"/>
    <p:sldId id="277" r:id="rId5"/>
    <p:sldId id="279" r:id="rId6"/>
    <p:sldId id="282" r:id="rId7"/>
    <p:sldId id="280" r:id="rId8"/>
    <p:sldId id="283" r:id="rId9"/>
    <p:sldId id="296" r:id="rId10"/>
    <p:sldId id="284" r:id="rId11"/>
    <p:sldId id="285" r:id="rId12"/>
    <p:sldId id="286" r:id="rId13"/>
    <p:sldId id="295" r:id="rId14"/>
    <p:sldId id="288" r:id="rId15"/>
    <p:sldId id="289" r:id="rId16"/>
    <p:sldId id="290" r:id="rId17"/>
    <p:sldId id="294" r:id="rId18"/>
    <p:sldId id="291" r:id="rId19"/>
    <p:sldId id="292" r:id="rId20"/>
    <p:sldId id="293" r:id="rId2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6327"/>
  </p:normalViewPr>
  <p:slideViewPr>
    <p:cSldViewPr snapToGrid="0" snapToObjects="1">
      <p:cViewPr varScale="1">
        <p:scale>
          <a:sx n="119" d="100"/>
          <a:sy n="119" d="100"/>
        </p:scale>
        <p:origin x="710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9F3F8A-16B0-B069-0FC6-2FFD481D5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2D3534F-048E-3616-25C9-63D55FB105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D756C12-8A09-076B-67BE-AD4C82D8C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C51-F87E-8A4D-943F-BE2B5330FADE}" type="datetimeFigureOut">
              <a:rPr lang="de-DE" smtClean="0"/>
              <a:t>12.10.2022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C0D2FC6-5EBB-BB1B-1F10-00371C015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E903D5D-4A09-1998-05E2-7906F3F1F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E2A32-7C32-FB4A-BAEB-B42B908BF97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9669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B93D26-D0A5-5370-6B90-E82A9BE91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285B26E-D101-A7FE-7193-A43C88535C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E11909-2F3E-E736-AD4E-F955D31EA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C51-F87E-8A4D-943F-BE2B5330FADE}" type="datetimeFigureOut">
              <a:rPr lang="de-DE" smtClean="0"/>
              <a:t>12.10.2022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8C886EE-E905-A90C-692B-816531219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6D0703F-71BC-F1E9-D5E5-CB561A6A0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E2A32-7C32-FB4A-BAEB-B42B908BF97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1104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A78285B-2FFA-5F16-1B4B-E1F400EFFF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5A8E28D-2E68-232F-DEDF-68601A02E2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0AB4CC-1878-1AD8-6538-E4B8F0EF6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C51-F87E-8A4D-943F-BE2B5330FADE}" type="datetimeFigureOut">
              <a:rPr lang="de-DE" smtClean="0"/>
              <a:t>12.10.2022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01969A4-91E4-592B-68F7-940E949D8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F4B13A8-963B-3167-7F18-BC9EE7E4D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E2A32-7C32-FB4A-BAEB-B42B908BF97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1313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2E58A4-9A89-963B-DF93-A0F6C6B4A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CE1BFC5-66CC-202D-9EAD-4DE7F2136A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A156841-1FE4-A18A-DD01-0D1C211D1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C51-F87E-8A4D-943F-BE2B5330FADE}" type="datetimeFigureOut">
              <a:rPr lang="de-DE" smtClean="0"/>
              <a:t>12.10.2022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E41CBF4-E3FF-E526-6BD0-CE453E5D9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EA3BCC-B689-0174-7F30-16C262496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E2A32-7C32-FB4A-BAEB-B42B908BF97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8742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39137B-DB89-D02E-4701-D67502F5F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91C7D49-50EF-DD9F-6580-C898D0F8E8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0086F02-764C-13F5-DBBE-10029D326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C51-F87E-8A4D-943F-BE2B5330FADE}" type="datetimeFigureOut">
              <a:rPr lang="de-DE" smtClean="0"/>
              <a:t>12.10.2022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BA7EEF2-2DEB-EFD3-E6EB-943959CDB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582E1D0-3DA5-580E-81C6-B963F0DB4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E2A32-7C32-FB4A-BAEB-B42B908BF97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1313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00F446-FB0A-2A2E-453A-B85D18287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52A3B9-A6FA-EF18-0770-83260AE0FB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4EE173C-5068-05E8-79FE-A5EC5EB32A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07B6DF7-0D55-DF98-1624-E1403E54A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C51-F87E-8A4D-943F-BE2B5330FADE}" type="datetimeFigureOut">
              <a:rPr lang="de-DE" smtClean="0"/>
              <a:t>12.10.2022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B91DDFA-9BAD-9E6E-33DF-6D40629D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108CC30-6FFC-0A20-6175-77A9F9050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E2A32-7C32-FB4A-BAEB-B42B908BF97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1104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CE0463-58A6-513B-C156-507892A95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A8604F3-2E48-AAFC-0638-EC49EF1F28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3254ACA-611E-D076-DD3E-115A7A6BD9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97B93DC-C9E7-96B5-B67B-649B0CA175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FFAADA4-22A6-BB15-CFC2-61065D1CF1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F826DB9-D954-D7B8-B1FA-05CB38043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C51-F87E-8A4D-943F-BE2B5330FADE}" type="datetimeFigureOut">
              <a:rPr lang="de-DE" smtClean="0"/>
              <a:t>12.10.2022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CC2C672-0EB6-7C2B-F8B3-7AF21714F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76FAE0F-5B0D-AD84-FF22-8A329AE5C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E2A32-7C32-FB4A-BAEB-B42B908BF97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4407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5BEA6D-49B1-E9A0-135C-A6876F560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B78F7AF-4C60-969B-23BD-5E3FB649F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C51-F87E-8A4D-943F-BE2B5330FADE}" type="datetimeFigureOut">
              <a:rPr lang="de-DE" smtClean="0"/>
              <a:t>12.10.2022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C9C8B92-1A5B-FCE4-A8D4-310D21971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1B65B79-2EE3-4886-D16B-ABB72DC69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E2A32-7C32-FB4A-BAEB-B42B908BF97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0068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197D5EA-026B-D012-F5B7-B95FFAECD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C51-F87E-8A4D-943F-BE2B5330FADE}" type="datetimeFigureOut">
              <a:rPr lang="de-DE" smtClean="0"/>
              <a:t>12.10.2022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B5E08CE-B002-E37A-89EF-33923BB7F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242349B-040E-51BB-7200-7D3D17AB5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E2A32-7C32-FB4A-BAEB-B42B908BF97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0976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C62942-5725-F9AD-BFB4-B048E5557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FF86043-8B43-3A32-D450-72DB1FD4CC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FAF88F4-B0D5-A482-4356-99D3E3FD27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66EB352-C2C9-DE92-1355-E43585E18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C51-F87E-8A4D-943F-BE2B5330FADE}" type="datetimeFigureOut">
              <a:rPr lang="de-DE" smtClean="0"/>
              <a:t>12.10.2022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4C29FB5-A6D8-8CB0-7A99-C19730D67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D15CD94-5C0F-7EB0-72A4-0142B0E9C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E2A32-7C32-FB4A-BAEB-B42B908BF97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2506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8BC20C-E8D3-E73F-B359-A1ECF9E7B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D889E9D-1668-D12D-3415-0BCCA56C13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E0FE91E-C7DE-12D1-DD29-7327E4DC49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4870F5E-7A23-E4FF-80B0-8EA1ED484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C51-F87E-8A4D-943F-BE2B5330FADE}" type="datetimeFigureOut">
              <a:rPr lang="de-DE" smtClean="0"/>
              <a:t>12.10.2022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86E5F4A-4D26-8C24-62AD-6E0E404A0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3C11436-F8BE-4861-8F02-4F1D7DE2E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E2A32-7C32-FB4A-BAEB-B42B908BF97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7291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DF14369-3104-0619-2729-64EC30017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4BB7021-188B-856B-9413-0A92480225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44CDE28-A825-37D2-A0C3-C9E94C8E75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C7C51-F87E-8A4D-943F-BE2B5330FADE}" type="datetimeFigureOut">
              <a:rPr lang="de-DE" smtClean="0"/>
              <a:t>12.10.2022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A692FE4-8FAC-4892-9653-6B08CE149A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11DDF86-2C9A-EDCC-0DCE-38FF1BA571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E2A32-7C32-FB4A-BAEB-B42B908BF97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598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nap.com/solution/snapshots/en-us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nap.com/en/how-to/tutorial/article/how-to-set-up-and-use-qvpn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qnap.com/en/how-to/tutorial/article/how-to-set-up-and-use-qvpn" TargetMode="External"/><Relationship Id="rId3" Type="http://schemas.openxmlformats.org/officeDocument/2006/relationships/hyperlink" Target="https://www.qnap.com/en/how-to/tutorial/article/hybrid-backup-sync" TargetMode="External"/><Relationship Id="rId7" Type="http://schemas.openxmlformats.org/officeDocument/2006/relationships/hyperlink" Target="https://www.qnap.com/en/how-to/tutorial/article/how-to-use-ssl-certificates-to-increase-the-connection-security-to-your-qnap-nas" TargetMode="External"/><Relationship Id="rId12" Type="http://schemas.openxmlformats.org/officeDocument/2006/relationships/hyperlink" Target="https://www.qnap.com/solution/security-counselor/en-us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ocs.qnap.com/nas-outdated/QTS4.3.5/en/GUID-907F01D9-68D9-4449-A4D1-3213E19D0124.html?" TargetMode="External"/><Relationship Id="rId11" Type="http://schemas.openxmlformats.org/officeDocument/2006/relationships/hyperlink" Target="https://www.qnap.com/en/how-to/tutorial/article/how-to-update-your-qnap-nass-firmware" TargetMode="External"/><Relationship Id="rId5" Type="http://schemas.openxmlformats.org/officeDocument/2006/relationships/hyperlink" Target="https://www.qnap.com/en/how-to/knowledge-base/article/setup-the-password-policy-to-require-the-change-periodically" TargetMode="External"/><Relationship Id="rId10" Type="http://schemas.openxmlformats.org/officeDocument/2006/relationships/hyperlink" Target="https://www.qnap.com/en/how-to/tutorial/article/how-to-use-qufirewall" TargetMode="External"/><Relationship Id="rId4" Type="http://schemas.openxmlformats.org/officeDocument/2006/relationships/hyperlink" Target="https://www.qnap.com/en/how-to/faq/article/can-i-rename-the-default-admin-account" TargetMode="External"/><Relationship Id="rId9" Type="http://schemas.openxmlformats.org/officeDocument/2006/relationships/hyperlink" Target="https://www.qnap.com/en/how-to/faq/article/how-do-i-set-up-port-forwarding-on-the-na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nap.com/en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nap.com/en/how-to/tutorial/article/how-to-enhance-account-security-using-2-step-verification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77CCE92-8F7C-B0AD-8E05-1EF73FD6C4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00" y="4377252"/>
            <a:ext cx="1905000" cy="8890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0400AC69-B50C-B3DB-294D-C3C5A882E07B}"/>
              </a:ext>
            </a:extLst>
          </p:cNvPr>
          <p:cNvSpPr txBox="1"/>
          <p:nvPr/>
        </p:nvSpPr>
        <p:spPr>
          <a:xfrm>
            <a:off x="576000" y="4579174"/>
            <a:ext cx="7745807" cy="495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altLang="zh-TW" sz="2000" dirty="0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Protection Guidelines to keep your NAS Safe &amp; Secure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86BABF4-5A5E-EF79-4823-F6D1AB45DBF9}"/>
              </a:ext>
            </a:extLst>
          </p:cNvPr>
          <p:cNvSpPr txBox="1"/>
          <p:nvPr/>
        </p:nvSpPr>
        <p:spPr>
          <a:xfrm>
            <a:off x="575999" y="3248567"/>
            <a:ext cx="66361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0" dirty="0">
                <a:solidFill>
                  <a:srgbClr val="555555"/>
                </a:solidFill>
                <a:latin typeface="Impact" panose="020B0806030902050204" pitchFamily="34" charset="0"/>
                <a:cs typeface="Arial Narrow" panose="020B0604020202020204" pitchFamily="34" charset="0"/>
              </a:rPr>
              <a:t>Security </a:t>
            </a:r>
            <a:r>
              <a:rPr lang="en-US" altLang="zh-TW" sz="6000" dirty="0">
                <a:solidFill>
                  <a:srgbClr val="555555"/>
                </a:solidFill>
                <a:latin typeface="Impact" panose="020B0806030902050204" pitchFamily="34" charset="0"/>
                <a:cs typeface="Arial Narrow" panose="020B0604020202020204" pitchFamily="34" charset="0"/>
              </a:rPr>
              <a:t>Handbook</a:t>
            </a:r>
            <a:endParaRPr lang="de-DE" sz="6000" dirty="0">
              <a:solidFill>
                <a:srgbClr val="555555"/>
              </a:solidFill>
              <a:latin typeface="Impact" panose="020B080603090205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140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When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first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time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initiating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NAS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5C7F5E-334D-5392-7021-5010167F8A7B}"/>
              </a:ext>
            </a:extLst>
          </p:cNvPr>
          <p:cNvSpPr txBox="1"/>
          <p:nvPr/>
        </p:nvSpPr>
        <p:spPr>
          <a:xfrm>
            <a:off x="575999" y="1577800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Universal Plug and Play (UPnP)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D3D234E-BF2E-E09C-2E37-4299A09D6351}"/>
              </a:ext>
            </a:extLst>
          </p:cNvPr>
          <p:cNvSpPr txBox="1"/>
          <p:nvPr/>
        </p:nvSpPr>
        <p:spPr>
          <a:xfrm>
            <a:off x="575998" y="1977910"/>
            <a:ext cx="11064887" cy="3064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Universal Plug and Play (UPnP)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devices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audio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devices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routers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printers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smart TVs)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across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manufacturers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allows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devices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network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understand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certain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functions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run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automatically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without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user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having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become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active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In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QNAP NAS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UPnP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instruct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router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simply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let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certain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incoming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connection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requests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Again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it’s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balance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convenience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less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experienced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users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recommend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disabling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UPnP feature on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router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in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QNAP NAS.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find out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make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these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settings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router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manufacturer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router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ts val="1800"/>
              </a:lnSpc>
            </a:pP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Important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>
              <a:lnSpc>
                <a:spcPts val="1800"/>
              </a:lnSpc>
            </a:pP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UPnP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enabled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router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software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device</a:t>
            </a:r>
            <a:endParaRPr lang="de-DE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home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network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configure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router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desired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Thus,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possible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certain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ports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opened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firewall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ts val="1800"/>
              </a:lnSpc>
            </a:pP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These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serve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entrance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attacks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outside. </a:t>
            </a:r>
          </a:p>
          <a:p>
            <a:pPr>
              <a:lnSpc>
                <a:spcPts val="1800"/>
              </a:lnSpc>
            </a:pPr>
            <a:endParaRPr lang="de-DE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Dont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connect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NAS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WAN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a Modem,</a:t>
            </a:r>
            <a:b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strongly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suggest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building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NAS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behind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Router.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E4FA49E-5B6C-EE0C-5A19-64FDC613736F}"/>
              </a:ext>
            </a:extLst>
          </p:cNvPr>
          <p:cNvSpPr txBox="1"/>
          <p:nvPr/>
        </p:nvSpPr>
        <p:spPr>
          <a:xfrm>
            <a:off x="5039360" y="3122412"/>
            <a:ext cx="6083300" cy="756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Disable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UPnP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forwarding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QNAP NAS</a:t>
            </a: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Go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myQNAPcloud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&gt; Auto Router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Configuration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Uncheck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Enable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UPnP Port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forwarding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“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Apply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4FF94B5-B92F-39BA-75B5-6C4F8DA81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6979" y="4035267"/>
            <a:ext cx="6344630" cy="193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541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Everyday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/ Regular Tasks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5C7F5E-334D-5392-7021-5010167F8A7B}"/>
              </a:ext>
            </a:extLst>
          </p:cNvPr>
          <p:cNvSpPr txBox="1"/>
          <p:nvPr/>
        </p:nvSpPr>
        <p:spPr>
          <a:xfrm>
            <a:off x="575999" y="1577800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3-2-1 Backup </a:t>
            </a:r>
            <a:r>
              <a:rPr lang="de-DE" sz="2000" dirty="0" err="1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Strategy</a:t>
            </a:r>
            <a:endParaRPr lang="de-DE" sz="2000" dirty="0">
              <a:solidFill>
                <a:srgbClr val="707070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D3D234E-BF2E-E09C-2E37-4299A09D6351}"/>
              </a:ext>
            </a:extLst>
          </p:cNvPr>
          <p:cNvSpPr txBox="1"/>
          <p:nvPr/>
        </p:nvSpPr>
        <p:spPr>
          <a:xfrm>
            <a:off x="575999" y="1977910"/>
            <a:ext cx="11040002" cy="2141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Backup</a:t>
            </a:r>
          </a:p>
          <a:p>
            <a:pPr>
              <a:lnSpc>
                <a:spcPts val="1800"/>
              </a:lnSpc>
            </a:pP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 individual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question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often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back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The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decisive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factors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here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needs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relevance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available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options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However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rule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thumb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followed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reliably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back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important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ts val="1800"/>
              </a:lnSpc>
            </a:pP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Important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RAID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not a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backup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protects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against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hard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disk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failures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. Snapshots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protect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against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ransomware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attacks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local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computer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ts val="1800"/>
              </a:lnSpc>
            </a:pP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The 3-2-1 Backup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Strategy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800"/>
              </a:lnSpc>
            </a:pP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While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line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defense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against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affected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malicious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software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careful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practicing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sensible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usage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habits</a:t>
            </a:r>
            <a:b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regularly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updating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software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not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opening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untrustworthy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emails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not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visiting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unknown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websites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always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remember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back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ts val="1800"/>
              </a:lnSpc>
            </a:pP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backup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plan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perfect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but 3-2-1 Backup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start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Keep 3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copies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important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files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keep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files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on at least 2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types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media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store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copy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off-site.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EA5B003F-3BBC-9DD7-0574-63311A50D2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820" y="5106307"/>
            <a:ext cx="9423400" cy="8255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79DB8CBF-DC9E-2380-A984-729A110DC7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820" y="4636407"/>
            <a:ext cx="96012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205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Everyday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/ Regular Tasks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5C7F5E-334D-5392-7021-5010167F8A7B}"/>
              </a:ext>
            </a:extLst>
          </p:cNvPr>
          <p:cNvSpPr txBox="1"/>
          <p:nvPr/>
        </p:nvSpPr>
        <p:spPr>
          <a:xfrm>
            <a:off x="575999" y="1577800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Snapshots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D3D234E-BF2E-E09C-2E37-4299A09D6351}"/>
              </a:ext>
            </a:extLst>
          </p:cNvPr>
          <p:cNvSpPr txBox="1"/>
          <p:nvPr/>
        </p:nvSpPr>
        <p:spPr>
          <a:xfrm>
            <a:off x="575999" y="1977910"/>
            <a:ext cx="11040002" cy="2602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snapshots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Snapshots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images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saved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QNAP NAS. The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time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take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snapshot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all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captured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All subsequent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snapshots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record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has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changed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since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last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snapshot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Snapshots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very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space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saving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because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block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based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ts val="1800"/>
              </a:lnSpc>
            </a:pP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Important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ts val="1800"/>
              </a:lnSpc>
            </a:pP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Snapshot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not a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backup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allows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access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previous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versions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they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accidentally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deleted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was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accidentally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changed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ts val="1800"/>
              </a:lnSpc>
            </a:pP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find 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detailed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topic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website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ts val="1800"/>
              </a:lnSpc>
            </a:pPr>
            <a:r>
              <a:rPr lang="de-DE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https://www.qnap.com/solution/snapshots/en-us/</a:t>
            </a:r>
            <a:endParaRPr lang="de-DE" sz="1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endParaRPr lang="de-DE" sz="1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Setup Snapshots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D0E66031-DA46-EDB1-354D-7F22175153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959" y="4537227"/>
            <a:ext cx="5794321" cy="199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794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Everyday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/ Regular Tasks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5C7F5E-334D-5392-7021-5010167F8A7B}"/>
              </a:ext>
            </a:extLst>
          </p:cNvPr>
          <p:cNvSpPr txBox="1"/>
          <p:nvPr/>
        </p:nvSpPr>
        <p:spPr>
          <a:xfrm>
            <a:off x="575999" y="1577800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Automatic</a:t>
            </a:r>
            <a:r>
              <a:rPr lang="de-DE" sz="2000" dirty="0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Updates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D3D234E-BF2E-E09C-2E37-4299A09D6351}"/>
              </a:ext>
            </a:extLst>
          </p:cNvPr>
          <p:cNvSpPr txBox="1"/>
          <p:nvPr/>
        </p:nvSpPr>
        <p:spPr>
          <a:xfrm>
            <a:off x="575999" y="1977910"/>
            <a:ext cx="6708721" cy="3757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Updates</a:t>
            </a:r>
          </a:p>
          <a:p>
            <a:pPr>
              <a:lnSpc>
                <a:spcPct val="150000"/>
              </a:lnSpc>
            </a:pP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Up-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-date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software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important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NAS. QNAP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constantly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working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close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emerging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gaps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occasionally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adds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features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Updates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therefore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always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applied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promptly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order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protect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best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possible.</a:t>
            </a:r>
          </a:p>
          <a:p>
            <a:pPr>
              <a:lnSpc>
                <a:spcPct val="150000"/>
              </a:lnSpc>
            </a:pP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QNAP NAS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connected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not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changed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default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settings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device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will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automatically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check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latest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software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alert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it.</a:t>
            </a:r>
          </a:p>
          <a:p>
            <a:pPr>
              <a:lnSpc>
                <a:spcPct val="150000"/>
              </a:lnSpc>
            </a:pP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make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sure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update it. Be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aware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QNAP NAS will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need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 reboot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do</a:t>
            </a:r>
          </a:p>
          <a:p>
            <a:pPr>
              <a:lnSpc>
                <a:spcPct val="150000"/>
              </a:lnSpc>
            </a:pP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will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unavailable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5-10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minutes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also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option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manually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install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latest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software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necessary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QNAP NAS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not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connected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thus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cannot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automatically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check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download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updates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want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know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firmware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date,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please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following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Real time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firmware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update</a:t>
            </a:r>
          </a:p>
          <a:p>
            <a:pPr>
              <a:lnSpc>
                <a:spcPct val="1500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Log in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‚Administrator‘</a:t>
            </a:r>
          </a:p>
          <a:p>
            <a:pPr>
              <a:lnSpc>
                <a:spcPct val="1500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Open Control Panel &gt; Firmware Update</a:t>
            </a:r>
          </a:p>
          <a:p>
            <a:pPr>
              <a:lnSpc>
                <a:spcPct val="1500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Open Live Update</a:t>
            </a:r>
          </a:p>
          <a:p>
            <a:pPr>
              <a:lnSpc>
                <a:spcPct val="1500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Click Check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update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4C23EF4-698B-660C-8CBF-E365D0395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0" y="1862846"/>
            <a:ext cx="3777046" cy="222598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A103697-16CD-A5AC-1C47-5422DC719D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40" y="4350967"/>
            <a:ext cx="3777046" cy="2196498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CAF9BE05-410A-0083-BD1E-E8D3E10B7BC7}"/>
              </a:ext>
            </a:extLst>
          </p:cNvPr>
          <p:cNvSpPr txBox="1"/>
          <p:nvPr/>
        </p:nvSpPr>
        <p:spPr>
          <a:xfrm>
            <a:off x="4191804" y="4495114"/>
            <a:ext cx="2766641" cy="14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Update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apps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automatically</a:t>
            </a:r>
            <a:endParaRPr lang="de-DE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Go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App Center</a:t>
            </a:r>
          </a:p>
          <a:p>
            <a:pPr>
              <a:lnSpc>
                <a:spcPct val="1500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Go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settings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Open Update</a:t>
            </a:r>
          </a:p>
          <a:p>
            <a:pPr>
              <a:lnSpc>
                <a:spcPct val="1500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Select „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updates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available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…“</a:t>
            </a:r>
          </a:p>
          <a:p>
            <a:pPr>
              <a:lnSpc>
                <a:spcPct val="1500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Select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Install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all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updates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automatically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72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Everyday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/ Regular Tasks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5C7F5E-334D-5392-7021-5010167F8A7B}"/>
              </a:ext>
            </a:extLst>
          </p:cNvPr>
          <p:cNvSpPr txBox="1"/>
          <p:nvPr/>
        </p:nvSpPr>
        <p:spPr>
          <a:xfrm>
            <a:off x="575999" y="1577800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VPN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D3D234E-BF2E-E09C-2E37-4299A09D6351}"/>
              </a:ext>
            </a:extLst>
          </p:cNvPr>
          <p:cNvSpPr txBox="1"/>
          <p:nvPr/>
        </p:nvSpPr>
        <p:spPr>
          <a:xfrm>
            <a:off x="576000" y="1977910"/>
            <a:ext cx="5164401" cy="4680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VPN?</a:t>
            </a:r>
          </a:p>
          <a:p>
            <a:pPr>
              <a:lnSpc>
                <a:spcPts val="1800"/>
              </a:lnSpc>
            </a:pP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VPN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 virtual private network. In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intended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establish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secure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access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QNAP NAS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while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road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A VPN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server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runs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QNAP NAS and 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special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VPN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software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runs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device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road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tunnel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these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Internet. The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advantage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connection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protected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authentication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encryption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authorized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persons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Such a VPN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connection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therefore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behaves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same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way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both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devices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logged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into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same network. This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means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local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accessed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without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further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ado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Once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VPN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connection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easily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again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again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secure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access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home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network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guaranteed.We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always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recommend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establishing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connection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via VPN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while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road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The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speed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transfer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suffers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somewhat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but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connection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secure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ts val="1800"/>
              </a:lnSpc>
            </a:pP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set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VPN?</a:t>
            </a:r>
          </a:p>
          <a:p>
            <a:pPr>
              <a:lnSpc>
                <a:spcPts val="1800"/>
              </a:lnSpc>
            </a:pP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detailed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explanation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setup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found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tutorial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website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ts val="1800"/>
              </a:lnSpc>
            </a:pPr>
            <a:r>
              <a:rPr lang="de-DE" sz="1000" dirty="0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https://www.qnap.com/en/how-to/tutorial/article/how-to-set-up-and-use-</a:t>
            </a:r>
            <a:r>
              <a:rPr lang="de-DE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qvpn</a:t>
            </a:r>
            <a:endParaRPr lang="de-DE" sz="1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endParaRPr lang="de-DE" sz="1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Recommendation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remote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access</a:t>
            </a:r>
            <a:endParaRPr lang="de-DE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myQNAPcloud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Link &amp; VPN ( Port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Forwarding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VPN Service Ports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required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recommend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enable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QuFirewall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better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protection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  <a:endParaRPr lang="de-DE" sz="1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3A1F998-AB6D-0F0A-826B-32BA5483DB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1600" y="2315456"/>
            <a:ext cx="4829121" cy="2714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398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One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time Tasks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5C7F5E-334D-5392-7021-5010167F8A7B}"/>
              </a:ext>
            </a:extLst>
          </p:cNvPr>
          <p:cNvSpPr txBox="1"/>
          <p:nvPr/>
        </p:nvSpPr>
        <p:spPr>
          <a:xfrm>
            <a:off x="575999" y="1577800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QuFirewall</a:t>
            </a:r>
            <a:endParaRPr lang="de-DE" sz="2000" dirty="0">
              <a:solidFill>
                <a:srgbClr val="707070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D3D234E-BF2E-E09C-2E37-4299A09D6351}"/>
              </a:ext>
            </a:extLst>
          </p:cNvPr>
          <p:cNvSpPr txBox="1"/>
          <p:nvPr/>
        </p:nvSpPr>
        <p:spPr>
          <a:xfrm>
            <a:off x="575999" y="1977910"/>
            <a:ext cx="11040002" cy="2141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QuFirewall</a:t>
            </a:r>
            <a:endParaRPr lang="de-DE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QuFirewall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firewall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QNAP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device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By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integrating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 powerful and easy-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profiling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QuFirewall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allows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verify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connections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device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QNAP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recommends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install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QuFirewall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QNAP NAS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limit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allowed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IP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addresses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specific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region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subnet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ts val="1800"/>
              </a:lnSpc>
            </a:pP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Setup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QuFirewall</a:t>
            </a:r>
            <a:endParaRPr lang="de-DE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Install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QuFirewall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App Center</a:t>
            </a: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Select 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profile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configuration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Choose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region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Click Finish	</a:t>
            </a:r>
            <a:endParaRPr lang="de-DE" sz="1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8080347-23AA-44EA-9468-3BE8100C38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7380" y="2980478"/>
            <a:ext cx="4351020" cy="2743702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550DF3DF-AF64-077A-7C1B-64E732753F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4533" y="2999589"/>
            <a:ext cx="3871468" cy="27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5697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One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time Tasks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5C7F5E-334D-5392-7021-5010167F8A7B}"/>
              </a:ext>
            </a:extLst>
          </p:cNvPr>
          <p:cNvSpPr txBox="1"/>
          <p:nvPr/>
        </p:nvSpPr>
        <p:spPr>
          <a:xfrm>
            <a:off x="575999" y="1577800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Security </a:t>
            </a:r>
            <a:r>
              <a:rPr lang="de-DE" sz="2000" dirty="0" err="1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Counselor</a:t>
            </a:r>
            <a:endParaRPr lang="de-DE" sz="2000" dirty="0">
              <a:solidFill>
                <a:srgbClr val="707070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D3D234E-BF2E-E09C-2E37-4299A09D6351}"/>
              </a:ext>
            </a:extLst>
          </p:cNvPr>
          <p:cNvSpPr txBox="1"/>
          <p:nvPr/>
        </p:nvSpPr>
        <p:spPr>
          <a:xfrm>
            <a:off x="575999" y="1977910"/>
            <a:ext cx="11040002" cy="98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„Security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Counselor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“?</a:t>
            </a:r>
          </a:p>
          <a:p>
            <a:pPr>
              <a:lnSpc>
                <a:spcPts val="1800"/>
              </a:lnSpc>
            </a:pP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Security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Counselor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portal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QNAP NAS.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scans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vulnerabilities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provides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recommendations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protect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against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various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attack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methods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Based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requirements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network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environment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choose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three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default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policies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(Basic/Intermediate/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Advanced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). The Security Checkup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function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will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selected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policy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scans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also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configure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own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policy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selecting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Custom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policy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1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14A0DA7-767A-B90C-70C0-D55C2FF0608F}"/>
              </a:ext>
            </a:extLst>
          </p:cNvPr>
          <p:cNvSpPr txBox="1"/>
          <p:nvPr/>
        </p:nvSpPr>
        <p:spPr>
          <a:xfrm>
            <a:off x="575999" y="5335188"/>
            <a:ext cx="11040002" cy="756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scan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performed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manually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on 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schedule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ensure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maximum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protection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schedule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in different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ways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daily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weekday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weekend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specific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day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week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ensure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not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interrupted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ts val="1800"/>
              </a:lnSpc>
            </a:pP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scan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Security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Counselor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will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guide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appropriate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section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change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related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settings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secure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NAS.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38954C1E-C29A-08C7-1E0B-2902541A7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558" y="3221624"/>
            <a:ext cx="13335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B4B9F5EF-651A-A3B2-669C-E90B1F5DA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088" y="3221624"/>
            <a:ext cx="13335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3D9ED93F-6DDF-20BB-EC52-087EC1871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618" y="3221624"/>
            <a:ext cx="13335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1261E262-D3DE-248B-FB52-1015230A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149" y="3221624"/>
            <a:ext cx="13335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5765D5E1-1976-0E2C-E57F-E9BBC10CBB93}"/>
              </a:ext>
            </a:extLst>
          </p:cNvPr>
          <p:cNvSpPr txBox="1"/>
          <p:nvPr/>
        </p:nvSpPr>
        <p:spPr>
          <a:xfrm>
            <a:off x="1088716" y="4664392"/>
            <a:ext cx="200118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Basic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6CD391B2-1167-069E-0427-DDAB5D76F4BE}"/>
              </a:ext>
            </a:extLst>
          </p:cNvPr>
          <p:cNvSpPr txBox="1"/>
          <p:nvPr/>
        </p:nvSpPr>
        <p:spPr>
          <a:xfrm>
            <a:off x="3847934" y="4664392"/>
            <a:ext cx="200118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Intermediate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BDE14329-AAE9-E39A-5836-D15C3213D88B}"/>
              </a:ext>
            </a:extLst>
          </p:cNvPr>
          <p:cNvSpPr txBox="1"/>
          <p:nvPr/>
        </p:nvSpPr>
        <p:spPr>
          <a:xfrm>
            <a:off x="6607152" y="4664392"/>
            <a:ext cx="200118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Advance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69F7EFD5-4DCD-C27A-B0E3-91023A58824A}"/>
              </a:ext>
            </a:extLst>
          </p:cNvPr>
          <p:cNvSpPr txBox="1"/>
          <p:nvPr/>
        </p:nvSpPr>
        <p:spPr>
          <a:xfrm>
            <a:off x="9382307" y="4664392"/>
            <a:ext cx="200118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Custom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6542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One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time Tasks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5C7F5E-334D-5392-7021-5010167F8A7B}"/>
              </a:ext>
            </a:extLst>
          </p:cNvPr>
          <p:cNvSpPr txBox="1"/>
          <p:nvPr/>
        </p:nvSpPr>
        <p:spPr>
          <a:xfrm>
            <a:off x="575999" y="1577800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Security </a:t>
            </a:r>
            <a:r>
              <a:rPr lang="de-DE" sz="2000" dirty="0" err="1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Counselor</a:t>
            </a:r>
            <a:endParaRPr lang="de-DE" sz="2000" dirty="0">
              <a:solidFill>
                <a:srgbClr val="707070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D3D234E-BF2E-E09C-2E37-4299A09D6351}"/>
              </a:ext>
            </a:extLst>
          </p:cNvPr>
          <p:cNvSpPr txBox="1"/>
          <p:nvPr/>
        </p:nvSpPr>
        <p:spPr>
          <a:xfrm>
            <a:off x="575999" y="1977910"/>
            <a:ext cx="11040002" cy="14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Set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„Security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Counselor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Download Security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Counselor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App Center </a:t>
            </a: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Choose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  Security Policy an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on Scan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now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create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schedule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go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Security Checkup (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green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Go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Scan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schedule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(rot)</a:t>
            </a: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Select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desired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times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Apply</a:t>
            </a:r>
            <a:endParaRPr lang="de-DE" sz="1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EA8AA08-7571-AC33-DFB7-32ABA4095F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653" y="3538960"/>
            <a:ext cx="5075152" cy="2608064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EDDE4B1B-3D9E-5619-4835-E52A4E1582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4112" y="3538960"/>
            <a:ext cx="5116774" cy="260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199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Advanced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settings</a:t>
            </a:r>
            <a:endParaRPr lang="de-DE" sz="3600" dirty="0">
              <a:solidFill>
                <a:srgbClr val="555555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5C7F5E-334D-5392-7021-5010167F8A7B}"/>
              </a:ext>
            </a:extLst>
          </p:cNvPr>
          <p:cNvSpPr txBox="1"/>
          <p:nvPr/>
        </p:nvSpPr>
        <p:spPr>
          <a:xfrm>
            <a:off x="575999" y="1577800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Encryped</a:t>
            </a:r>
            <a:r>
              <a:rPr lang="de-DE" sz="2000" dirty="0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Connection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D3D234E-BF2E-E09C-2E37-4299A09D6351}"/>
              </a:ext>
            </a:extLst>
          </p:cNvPr>
          <p:cNvSpPr txBox="1"/>
          <p:nvPr/>
        </p:nvSpPr>
        <p:spPr>
          <a:xfrm>
            <a:off x="575999" y="1977910"/>
            <a:ext cx="11040002" cy="2602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Use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encrypted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HTTPS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connections</a:t>
            </a:r>
            <a:endParaRPr lang="de-DE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want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connect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QNAP NAS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outside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own network,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make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sure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encrypted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This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protects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third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parties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able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read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ensure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protected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connections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These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HTTPS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instead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HTTP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FTPS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instead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FTP. The S stands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„Secure“. The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transfer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now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encrypted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certificate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authenticity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respective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party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ensured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ts val="1800"/>
              </a:lnSpc>
            </a:pP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Open Control Panel &gt; System &gt; Security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go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SSL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Certificate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&amp; Private Key . </a:t>
            </a:r>
          </a:p>
          <a:p>
            <a:pPr>
              <a:lnSpc>
                <a:spcPct val="1500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Replace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Certificate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Select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Get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Let’s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Encrypt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Under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Domain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enter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DDNS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under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NAS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reached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Enter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e-mail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address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registration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Lets’s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Encrypt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Select Secure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login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logging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web interface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B209219-C6DB-C69D-DDDB-83E6D3302C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999" y="4694557"/>
            <a:ext cx="3749040" cy="1953113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351BBBD5-633C-459E-3F8B-50824F14FD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8317" y="4694557"/>
            <a:ext cx="3749039" cy="195764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5E056E9E-68DF-B091-BB7B-1463292A53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0634" y="4694557"/>
            <a:ext cx="1953113" cy="195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4244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Advanced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settings</a:t>
            </a:r>
            <a:endParaRPr lang="de-DE" sz="3600" dirty="0">
              <a:solidFill>
                <a:srgbClr val="555555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5C7F5E-334D-5392-7021-5010167F8A7B}"/>
              </a:ext>
            </a:extLst>
          </p:cNvPr>
          <p:cNvSpPr txBox="1"/>
          <p:nvPr/>
        </p:nvSpPr>
        <p:spPr>
          <a:xfrm>
            <a:off x="575999" y="1577800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Ports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D3D234E-BF2E-E09C-2E37-4299A09D6351}"/>
              </a:ext>
            </a:extLst>
          </p:cNvPr>
          <p:cNvSpPr txBox="1"/>
          <p:nvPr/>
        </p:nvSpPr>
        <p:spPr>
          <a:xfrm>
            <a:off x="575999" y="1977910"/>
            <a:ext cx="11040002" cy="2602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ports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ts val="1800"/>
              </a:lnSpc>
            </a:pP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allows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computer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another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computer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well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firewall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closes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unused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ports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prevent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malware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entering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computer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By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setting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forwarding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online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applications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accept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connections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allow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users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access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web and remote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servers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home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network.</a:t>
            </a:r>
          </a:p>
          <a:p>
            <a:pPr>
              <a:lnSpc>
                <a:spcPts val="1800"/>
              </a:lnSpc>
            </a:pP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Changing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default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ports</a:t>
            </a:r>
            <a:endParaRPr lang="de-DE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change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default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ports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router’s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configuration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such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21, 22, 80. 443. 8080 and 8081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random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custom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numbers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change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number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8080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9527.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router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manufacturer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ts val="1800"/>
              </a:lnSpc>
            </a:pP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DO NOT PORT FORWARDING "System Port" /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unnecessary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service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ports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(e.g. SSH, Telnet)</a:t>
            </a:r>
          </a:p>
          <a:p>
            <a:pPr>
              <a:lnSpc>
                <a:spcPts val="1800"/>
              </a:lnSpc>
            </a:pP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Disable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forwarding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unnecessary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service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ports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reduce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attack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surface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After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port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forwarding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these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service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ports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access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anybody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via Internet</a:t>
            </a:r>
          </a:p>
        </p:txBody>
      </p:sp>
    </p:spTree>
    <p:extLst>
      <p:ext uri="{BB962C8B-B14F-4D97-AF65-F5344CB8AC3E}">
        <p14:creationId xmlns:p14="http://schemas.microsoft.com/office/powerpoint/2010/main" val="1388204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Safety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Sheet – Basic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things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you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can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not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ignore</a:t>
            </a:r>
            <a:endParaRPr lang="de-DE" sz="3600" dirty="0">
              <a:solidFill>
                <a:srgbClr val="555555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175CC399-DABA-80AC-A39A-7523868BF9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86" y="3547641"/>
            <a:ext cx="11016000" cy="1352008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1C88A6F1-8A18-AA94-6E8D-148CD035FE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86" y="1951043"/>
            <a:ext cx="11011551" cy="135146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838B28DC-4982-7572-6FCF-B90AD02F4E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886" y="5163783"/>
            <a:ext cx="5443955" cy="135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872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Instructions</a:t>
            </a:r>
            <a:endParaRPr lang="de-DE" sz="3600" dirty="0">
              <a:solidFill>
                <a:srgbClr val="555555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D3D234E-BF2E-E09C-2E37-4299A09D6351}"/>
              </a:ext>
            </a:extLst>
          </p:cNvPr>
          <p:cNvSpPr txBox="1"/>
          <p:nvPr/>
        </p:nvSpPr>
        <p:spPr>
          <a:xfrm>
            <a:off x="575999" y="1977910"/>
            <a:ext cx="9235658" cy="4680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Backup:	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www.qnap.com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/en/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how-to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tutorial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article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/hybrid-backup-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sync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Admin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account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:	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www.qnap.com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/en/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how-to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faq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article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can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-i-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rename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-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-default-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admin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-account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Password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policy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www.qnap.com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/en/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how-to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knowledge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-base/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article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/setup-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-password-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policy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-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-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require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-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-change-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periodically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UPnP:	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docs.qnap.com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nas-outdated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/QTS4.3.5/en/GUID-907F01D9-68D9-4449-A4D1-3213E19D0124.html?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Encryption: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	             	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www.qnap.com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/en/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how-to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tutorial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article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/how-to-use-ssl-certificates-to-increase-the-connection-security-to-your-qnap-nas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VPN: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www.qnap.com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/en/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how-to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tutorial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article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how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-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-set-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up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-and-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use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-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qvpn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Port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forwarding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:	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ttps://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www.qnap.com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/en/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how-to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faq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article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how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-do-i-set-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up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-port-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forwarding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-on-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-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nas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 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endParaRPr lang="de-DE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QuFirewall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https://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www.qnap.com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/en/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how-to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tutorial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article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how-to-use-qufirewall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 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Updates: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https://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www.qnap.com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/en/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how-to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tutorial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article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how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-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-update-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-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qnap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-nass-firmware 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Security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Counselor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:                 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https://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www.qnap.com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solution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/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security-counselor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/en-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us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/ 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endParaRPr lang="de-DE" sz="1000" dirty="0" err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849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Safety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Sheet –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Advanced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settings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for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IT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1E789B3-0D6C-973B-9BBA-B7E7ED1D23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51" y="3090894"/>
            <a:ext cx="5443621" cy="135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933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Introduction</a:t>
            </a:r>
            <a:endParaRPr lang="de-DE" sz="3600" dirty="0">
              <a:solidFill>
                <a:srgbClr val="555555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5C7F5E-334D-5392-7021-5010167F8A7B}"/>
              </a:ext>
            </a:extLst>
          </p:cNvPr>
          <p:cNvSpPr txBox="1"/>
          <p:nvPr/>
        </p:nvSpPr>
        <p:spPr>
          <a:xfrm>
            <a:off x="576000" y="2196000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Security Guide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A3103E6-5168-3387-E1E5-8E037016D935}"/>
              </a:ext>
            </a:extLst>
          </p:cNvPr>
          <p:cNvSpPr txBox="1"/>
          <p:nvPr/>
        </p:nvSpPr>
        <p:spPr>
          <a:xfrm>
            <a:off x="575999" y="2598430"/>
            <a:ext cx="8407580" cy="98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short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guide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will find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some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useful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explanations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settings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ensure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optimal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protection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always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 trade-off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comfort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every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user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decide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themselves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ts val="1800"/>
              </a:lnSpc>
            </a:pP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guide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provides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short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important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topics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ts val="1800"/>
              </a:lnSpc>
            </a:pP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Detailed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found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at: </a:t>
            </a:r>
            <a:r>
              <a:rPr lang="de-DE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</a:t>
            </a:r>
            <a:r>
              <a:rPr lang="de-DE" sz="10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www.qnap.com</a:t>
            </a:r>
            <a:r>
              <a:rPr lang="de-DE"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/en </a:t>
            </a:r>
            <a:endParaRPr lang="de-DE" sz="1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AD9AA22-4D70-3ECA-0E92-9D5A8A3519F1}"/>
              </a:ext>
            </a:extLst>
          </p:cNvPr>
          <p:cNvSpPr txBox="1"/>
          <p:nvPr/>
        </p:nvSpPr>
        <p:spPr>
          <a:xfrm>
            <a:off x="575999" y="4079651"/>
            <a:ext cx="7289980" cy="525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Ransomware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malicious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programs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lock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computer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encrypt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files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block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accessing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own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Victims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will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extorted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ransom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decrypt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affected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files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will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unable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open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affect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files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ever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again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9541A59-C3C7-2976-E936-97D3ADE02E49}"/>
              </a:ext>
            </a:extLst>
          </p:cNvPr>
          <p:cNvSpPr txBox="1"/>
          <p:nvPr/>
        </p:nvSpPr>
        <p:spPr>
          <a:xfrm>
            <a:off x="575999" y="5145374"/>
            <a:ext cx="7370190" cy="98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Ransomware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rising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threat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against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both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home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users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targets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computers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network-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based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devices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Hackers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constantly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finding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ways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place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malicious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software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ts val="1800"/>
              </a:lnSpc>
            </a:pP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QNAP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aware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increasing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danger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constantly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working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provide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best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possible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protection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against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malware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ts val="1800"/>
              </a:lnSpc>
            </a:pP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following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examples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intended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show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best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protect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yourself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according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needs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F43B692-1E93-B02E-10F6-14CA6A24FA01}"/>
              </a:ext>
            </a:extLst>
          </p:cNvPr>
          <p:cNvSpPr txBox="1"/>
          <p:nvPr/>
        </p:nvSpPr>
        <p:spPr>
          <a:xfrm>
            <a:off x="575999" y="3677221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What</a:t>
            </a:r>
            <a:r>
              <a:rPr lang="de-DE" sz="2000" dirty="0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2000" dirty="0" err="1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is</a:t>
            </a:r>
            <a:r>
              <a:rPr lang="de-DE" sz="2000" dirty="0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2000" dirty="0" err="1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ransomware</a:t>
            </a:r>
            <a:r>
              <a:rPr lang="de-DE" sz="2000" dirty="0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?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9BBAB5A-DD23-8130-DC8D-C745DAB7ED23}"/>
              </a:ext>
            </a:extLst>
          </p:cNvPr>
          <p:cNvSpPr txBox="1"/>
          <p:nvPr/>
        </p:nvSpPr>
        <p:spPr>
          <a:xfrm>
            <a:off x="575999" y="4745264"/>
            <a:ext cx="7370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How</a:t>
            </a:r>
            <a:r>
              <a:rPr lang="de-DE" sz="2000" dirty="0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2000" dirty="0" err="1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can</a:t>
            </a:r>
            <a:r>
              <a:rPr lang="de-DE" sz="2000" dirty="0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2000" dirty="0" err="1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you</a:t>
            </a:r>
            <a:r>
              <a:rPr lang="de-DE" sz="2000" dirty="0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2000" dirty="0" err="1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protect</a:t>
            </a:r>
            <a:r>
              <a:rPr lang="de-DE" sz="2000" dirty="0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2000" dirty="0" err="1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yourself</a:t>
            </a:r>
            <a:r>
              <a:rPr lang="de-DE" sz="2000" dirty="0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2000" dirty="0" err="1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from</a:t>
            </a:r>
            <a:r>
              <a:rPr lang="de-DE" sz="2000" dirty="0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2000" dirty="0" err="1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ransomware</a:t>
            </a:r>
            <a:r>
              <a:rPr lang="de-DE" sz="2000" dirty="0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63973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When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first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time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initiating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NAS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5C7F5E-334D-5392-7021-5010167F8A7B}"/>
              </a:ext>
            </a:extLst>
          </p:cNvPr>
          <p:cNvSpPr txBox="1"/>
          <p:nvPr/>
        </p:nvSpPr>
        <p:spPr>
          <a:xfrm>
            <a:off x="575999" y="1577800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Administrator Account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A3103E6-5168-3387-E1E5-8E037016D935}"/>
              </a:ext>
            </a:extLst>
          </p:cNvPr>
          <p:cNvSpPr txBox="1"/>
          <p:nvPr/>
        </p:nvSpPr>
        <p:spPr>
          <a:xfrm>
            <a:off x="575999" y="1989738"/>
            <a:ext cx="8407580" cy="1679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administrator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account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on QTS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admin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default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reasons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not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recommended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choose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generic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easily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guessable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 system-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critical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account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way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 possible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hacker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needs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guess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correct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password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gain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complete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over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protect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yourself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such 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scenario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strongly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recommend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creating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another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administrator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account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disabling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default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admin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account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Furthermore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an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administrator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account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administrative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tasks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such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maintenance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tasks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actual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QNAP NAS,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recommended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strictly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separate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administrator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functions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user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functions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ts val="1800"/>
              </a:lnSpc>
            </a:pP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option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disable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admin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account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available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on QTS 4.1.2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higher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versions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1" name="Grafik 30">
            <a:extLst>
              <a:ext uri="{FF2B5EF4-FFF2-40B4-BE49-F238E27FC236}">
                <a16:creationId xmlns:a16="http://schemas.microsoft.com/office/drawing/2014/main" id="{0014957E-5668-DEBF-4FFF-389D735535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999" y="4693402"/>
            <a:ext cx="3263900" cy="1117600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41A787F9-C9AA-CF60-19BD-CD302B42B5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5286" y="4693402"/>
            <a:ext cx="4165600" cy="11176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CAA04566-771D-8114-59CC-8F33188F70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0529" y="4693402"/>
            <a:ext cx="3568700" cy="11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206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When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first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time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initiating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NAS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5C7F5E-334D-5392-7021-5010167F8A7B}"/>
              </a:ext>
            </a:extLst>
          </p:cNvPr>
          <p:cNvSpPr txBox="1"/>
          <p:nvPr/>
        </p:nvSpPr>
        <p:spPr>
          <a:xfrm>
            <a:off x="575999" y="1577800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How</a:t>
            </a:r>
            <a:r>
              <a:rPr lang="de-DE" sz="2000" dirty="0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2000" dirty="0" err="1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to</a:t>
            </a:r>
            <a:r>
              <a:rPr lang="de-DE" sz="2000" dirty="0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2000" dirty="0" err="1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deactivate</a:t>
            </a:r>
            <a:r>
              <a:rPr lang="de-DE" sz="2000" dirty="0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2000" dirty="0" err="1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the</a:t>
            </a:r>
            <a:r>
              <a:rPr lang="de-DE" sz="2000" dirty="0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“Admin“ User </a:t>
            </a:r>
            <a:r>
              <a:rPr lang="de-DE" sz="2000" dirty="0" err="1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account</a:t>
            </a:r>
            <a:endParaRPr lang="de-DE" sz="2000" dirty="0">
              <a:solidFill>
                <a:srgbClr val="707070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CDAB398-F70A-EA32-8DE3-E085B8A62881}"/>
              </a:ext>
            </a:extLst>
          </p:cNvPr>
          <p:cNvSpPr txBox="1"/>
          <p:nvPr/>
        </p:nvSpPr>
        <p:spPr>
          <a:xfrm>
            <a:off x="575999" y="5398545"/>
            <a:ext cx="5389372" cy="98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Create a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administrators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account</a:t>
            </a:r>
            <a:endParaRPr lang="de-DE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Log in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QTS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admin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account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Select Control Panel &gt; Users.</a:t>
            </a: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Create 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user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(in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„Ben“)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assign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him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„Administrators“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user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47EAE6C-337D-B18A-7E1E-7326A78C4C82}"/>
              </a:ext>
            </a:extLst>
          </p:cNvPr>
          <p:cNvSpPr txBox="1"/>
          <p:nvPr/>
        </p:nvSpPr>
        <p:spPr>
          <a:xfrm>
            <a:off x="6599361" y="5398545"/>
            <a:ext cx="4184687" cy="98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Disable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„Admin“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account</a:t>
            </a:r>
            <a:endParaRPr lang="de-DE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Log in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QTS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Ben.</a:t>
            </a: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Select Control Panel &gt; Users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edit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admin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account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profile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Click „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Disable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account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“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„OK“.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D3D234E-BF2E-E09C-2E37-4299A09D6351}"/>
              </a:ext>
            </a:extLst>
          </p:cNvPr>
          <p:cNvSpPr txBox="1"/>
          <p:nvPr/>
        </p:nvSpPr>
        <p:spPr>
          <a:xfrm>
            <a:off x="575999" y="1977910"/>
            <a:ext cx="8407580" cy="756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passwords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QNAP NAS,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few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setup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options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will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greatly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course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QNAP NAS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exclusively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own,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responsible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implementing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recommended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rules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passwords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The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basic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rules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secure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password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simple: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1D48BAD-7719-59FD-5F6B-11BEBD36E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6902" y="2929104"/>
            <a:ext cx="3812330" cy="238270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5D49253-8594-7FBF-EC45-C4276F4985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877" y="2929103"/>
            <a:ext cx="4095071" cy="2382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929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When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first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time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initiating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NAS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5C7F5E-334D-5392-7021-5010167F8A7B}"/>
              </a:ext>
            </a:extLst>
          </p:cNvPr>
          <p:cNvSpPr txBox="1"/>
          <p:nvPr/>
        </p:nvSpPr>
        <p:spPr>
          <a:xfrm>
            <a:off x="575999" y="1577800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Password </a:t>
            </a:r>
            <a:r>
              <a:rPr lang="de-DE" sz="2000" dirty="0" err="1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Policies</a:t>
            </a:r>
            <a:endParaRPr lang="de-DE" sz="2000" dirty="0">
              <a:solidFill>
                <a:srgbClr val="707070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D3D234E-BF2E-E09C-2E37-4299A09D6351}"/>
              </a:ext>
            </a:extLst>
          </p:cNvPr>
          <p:cNvSpPr txBox="1"/>
          <p:nvPr/>
        </p:nvSpPr>
        <p:spPr>
          <a:xfrm>
            <a:off x="575999" y="1977910"/>
            <a:ext cx="8407580" cy="756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passwords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QNAP NAS,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few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setup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options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will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greatly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course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QNAP NAS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exclusively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own,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responsible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implementing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recommended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rules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passwords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The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basic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rules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secure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password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simple: 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6DCFD4D-F650-A54F-9376-0341E22F8BE0}"/>
              </a:ext>
            </a:extLst>
          </p:cNvPr>
          <p:cNvSpPr txBox="1"/>
          <p:nvPr/>
        </p:nvSpPr>
        <p:spPr>
          <a:xfrm>
            <a:off x="575999" y="4902051"/>
            <a:ext cx="8611544" cy="525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QNAP NAS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also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available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users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administrator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certain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rules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passwords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enforced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QNAP NAS. This will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ensure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rules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mentioned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above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followed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brief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explanation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found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following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page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A465AB8-B1B3-27EA-9403-3E2D020194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015" y="3420733"/>
            <a:ext cx="457200" cy="4191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6CA2FC4-F32F-48D1-7FA6-36BD2D09E9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5112" y="3414383"/>
            <a:ext cx="558800" cy="4318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C09E0442-9F40-2A75-D7E6-10C89F2F3F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4944" y="3370840"/>
            <a:ext cx="558800" cy="518886"/>
          </a:xfrm>
          <a:prstGeom prst="rect">
            <a:avLst/>
          </a:prstGeom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28E79B60-DDFE-A7C8-7E4B-8DFBA96A0D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34896" y="3408033"/>
            <a:ext cx="444500" cy="444500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B1E76FEB-13B0-1DFD-8FEF-C2E318DCEF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73293" y="3370839"/>
            <a:ext cx="481693" cy="481693"/>
          </a:xfrm>
          <a:prstGeom prst="rect">
            <a:avLst/>
          </a:prstGeom>
        </p:spPr>
      </p:pic>
      <p:sp>
        <p:nvSpPr>
          <p:cNvPr id="54" name="Textfeld 53">
            <a:extLst>
              <a:ext uri="{FF2B5EF4-FFF2-40B4-BE49-F238E27FC236}">
                <a16:creationId xmlns:a16="http://schemas.microsoft.com/office/drawing/2014/main" id="{C92F2BC9-7487-212E-21BC-35D959F9503F}"/>
              </a:ext>
            </a:extLst>
          </p:cNvPr>
          <p:cNvSpPr txBox="1"/>
          <p:nvPr/>
        </p:nvSpPr>
        <p:spPr>
          <a:xfrm>
            <a:off x="812023" y="3927518"/>
            <a:ext cx="2001184" cy="294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Sufficiently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long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2C4F84A5-3601-9729-EF7E-CF108A90E35C}"/>
              </a:ext>
            </a:extLst>
          </p:cNvPr>
          <p:cNvSpPr txBox="1"/>
          <p:nvPr/>
        </p:nvSpPr>
        <p:spPr>
          <a:xfrm>
            <a:off x="2837488" y="3927518"/>
            <a:ext cx="2001184" cy="294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Special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characters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53EB0722-7F14-CA04-45CB-599B6ABD2AC5}"/>
              </a:ext>
            </a:extLst>
          </p:cNvPr>
          <p:cNvSpPr txBox="1"/>
          <p:nvPr/>
        </p:nvSpPr>
        <p:spPr>
          <a:xfrm>
            <a:off x="4862953" y="3927518"/>
            <a:ext cx="2001184" cy="525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Lower and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upper</a:t>
            </a:r>
            <a:endParaRPr lang="de-DE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800"/>
              </a:lnSpc>
            </a:pP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letters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4CF07B2B-7129-8773-9BCC-B3B296A2900F}"/>
              </a:ext>
            </a:extLst>
          </p:cNvPr>
          <p:cNvSpPr txBox="1"/>
          <p:nvPr/>
        </p:nvSpPr>
        <p:spPr>
          <a:xfrm>
            <a:off x="6888418" y="3927518"/>
            <a:ext cx="2001184" cy="525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Never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same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password</a:t>
            </a:r>
            <a:endParaRPr lang="de-DE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800"/>
              </a:lnSpc>
            </a:pP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different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applications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66633741-6AA6-377F-1CD3-E77DB93A983C}"/>
              </a:ext>
            </a:extLst>
          </p:cNvPr>
          <p:cNvSpPr txBox="1"/>
          <p:nvPr/>
        </p:nvSpPr>
        <p:spPr>
          <a:xfrm>
            <a:off x="8913884" y="3927518"/>
            <a:ext cx="2001184" cy="525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Change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password</a:t>
            </a:r>
            <a:endParaRPr lang="de-DE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800"/>
              </a:lnSpc>
            </a:pP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regularly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048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When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first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time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initiating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NAS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5C7F5E-334D-5392-7021-5010167F8A7B}"/>
              </a:ext>
            </a:extLst>
          </p:cNvPr>
          <p:cNvSpPr txBox="1"/>
          <p:nvPr/>
        </p:nvSpPr>
        <p:spPr>
          <a:xfrm>
            <a:off x="575999" y="1577800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Password </a:t>
            </a:r>
            <a:r>
              <a:rPr lang="de-DE" sz="2000" dirty="0" err="1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Policies</a:t>
            </a:r>
            <a:endParaRPr lang="de-DE" sz="2000" dirty="0">
              <a:solidFill>
                <a:srgbClr val="707070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D3D234E-BF2E-E09C-2E37-4299A09D6351}"/>
              </a:ext>
            </a:extLst>
          </p:cNvPr>
          <p:cNvSpPr txBox="1"/>
          <p:nvPr/>
        </p:nvSpPr>
        <p:spPr>
          <a:xfrm>
            <a:off x="575998" y="1977910"/>
            <a:ext cx="5242911" cy="3757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Go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Control Panel &gt; System &gt; Security &gt; Password Policy.</a:t>
            </a: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Under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Password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strength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criteria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password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contains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characters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b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	at least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three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following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classes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Lowercase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letters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uppercase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letters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digits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special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characters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ts val="1800"/>
              </a:lnSpc>
            </a:pP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character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password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may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repeated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three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times</a:t>
            </a:r>
            <a:b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	(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) (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: AAA).</a:t>
            </a:r>
          </a:p>
          <a:p>
            <a:pPr>
              <a:lnSpc>
                <a:spcPts val="1800"/>
              </a:lnSpc>
            </a:pP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password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not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same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corresponding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user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	not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even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backwards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Under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Change Password,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Require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users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change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passwords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periodically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Important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Enabling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setting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disables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setting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Prohibit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users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>
              <a:lnSpc>
                <a:spcPts val="1800"/>
              </a:lnSpc>
            </a:pP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changing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password</a:t>
            </a:r>
            <a:endParaRPr lang="de-DE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Specify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maximum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number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days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password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valid </a:t>
            </a:r>
          </a:p>
          <a:p>
            <a:pPr>
              <a:lnSpc>
                <a:spcPts val="1800"/>
              </a:lnSpc>
            </a:pP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Optional: Select Send 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notification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email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users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week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their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password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expires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apply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9041D58-645E-9AE8-F8B9-31EDF2B0AE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1049" y="1977910"/>
            <a:ext cx="5509837" cy="338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395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When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first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time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initiating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NAS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5C7F5E-334D-5392-7021-5010167F8A7B}"/>
              </a:ext>
            </a:extLst>
          </p:cNvPr>
          <p:cNvSpPr txBox="1"/>
          <p:nvPr/>
        </p:nvSpPr>
        <p:spPr>
          <a:xfrm>
            <a:off x="575999" y="1577800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2FA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D3D234E-BF2E-E09C-2E37-4299A09D6351}"/>
              </a:ext>
            </a:extLst>
          </p:cNvPr>
          <p:cNvSpPr txBox="1"/>
          <p:nvPr/>
        </p:nvSpPr>
        <p:spPr>
          <a:xfrm>
            <a:off x="575998" y="1977910"/>
            <a:ext cx="6214461" cy="4684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2-step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verification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enhances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user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accounts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Once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enabled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will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need</a:t>
            </a:r>
            <a:b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enter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-time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code (6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digits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) in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addition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password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whenever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b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sign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NAS. 2-step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verification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requires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 mobile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device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authenticator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app</a:t>
            </a:r>
            <a:b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supports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Time-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based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-Time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password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(TOTP)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protocol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Supported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apps</a:t>
            </a:r>
            <a:b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include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Google Authenticator (Android/iPhone/BlackBerry)</a:t>
            </a:r>
            <a:b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Authenticator (Windows Phone).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function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follow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below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steps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br>
              <a:rPr lang="de-DE" sz="1000" dirty="0"/>
            </a:b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Install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authenticator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app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mobile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device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Under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Password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strength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criteria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Go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"Options" &gt; "2-step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Verification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" and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"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Get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Started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". </a:t>
            </a:r>
            <a:b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	1.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Configure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authenticator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app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scanning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QR code</a:t>
            </a:r>
            <a:b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entering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Secret Key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into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app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Enter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code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generated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app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NAS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verify</a:t>
            </a:r>
            <a:b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correct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configuration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	3.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Select an alternative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verification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emailing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code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answering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	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question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cannot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mobile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device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email 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code,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	SMTP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server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properly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configured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in “Control Panel” &gt; “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Notification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” &gt;”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E-mail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>
              <a:lnSpc>
                <a:spcPct val="150000"/>
              </a:lnSpc>
            </a:pP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detailed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explanation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setup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found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our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tutorial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website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ts val="1800"/>
              </a:lnSpc>
            </a:pPr>
            <a:r>
              <a:rPr lang="de-DE" sz="1000" dirty="0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</a:t>
            </a:r>
            <a:r>
              <a:rPr lang="de-DE" sz="1000" dirty="0" err="1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www.qnap.com</a:t>
            </a:r>
            <a:r>
              <a:rPr lang="de-DE" sz="1000" dirty="0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/en/</a:t>
            </a:r>
            <a:r>
              <a:rPr lang="de-DE" sz="1000" dirty="0" err="1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how-to</a:t>
            </a:r>
            <a:r>
              <a:rPr lang="de-DE" sz="1000" dirty="0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/</a:t>
            </a:r>
            <a:r>
              <a:rPr lang="de-DE" sz="1000" dirty="0" err="1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tutorial</a:t>
            </a:r>
            <a:r>
              <a:rPr lang="de-DE" sz="1000" dirty="0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/</a:t>
            </a:r>
            <a:r>
              <a:rPr lang="de-DE" sz="1000" dirty="0" err="1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article</a:t>
            </a:r>
            <a:r>
              <a:rPr lang="de-DE" sz="1000" dirty="0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/how-to-enhance-account-security-using-2-step-verification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327684C-CBA7-9049-ECD9-06863F1135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4774" y="1977910"/>
            <a:ext cx="5662466" cy="3067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5349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3048</Words>
  <Application>Microsoft Office PowerPoint</Application>
  <PresentationFormat>寬螢幕</PresentationFormat>
  <Paragraphs>203</Paragraphs>
  <Slides>20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6" baseType="lpstr">
      <vt:lpstr>Arial</vt:lpstr>
      <vt:lpstr>Arial Narrow</vt:lpstr>
      <vt:lpstr>Calibri</vt:lpstr>
      <vt:lpstr>Calibri Light</vt:lpstr>
      <vt:lpstr>Impact</vt:lpstr>
      <vt:lpstr>Office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Nils Peiffer</dc:creator>
  <cp:lastModifiedBy>Sabrina Wang 王儷蓉</cp:lastModifiedBy>
  <cp:revision>22</cp:revision>
  <dcterms:created xsi:type="dcterms:W3CDTF">2022-04-28T09:16:25Z</dcterms:created>
  <dcterms:modified xsi:type="dcterms:W3CDTF">2022-10-12T02:21:24Z</dcterms:modified>
</cp:coreProperties>
</file>