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6" r:id="rId7"/>
    <p:sldId id="277" r:id="rId8"/>
    <p:sldId id="297" r:id="rId9"/>
    <p:sldId id="298" r:id="rId10"/>
    <p:sldId id="280" r:id="rId11"/>
    <p:sldId id="283" r:id="rId12"/>
    <p:sldId id="296" r:id="rId13"/>
    <p:sldId id="284" r:id="rId14"/>
    <p:sldId id="285" r:id="rId15"/>
    <p:sldId id="286" r:id="rId16"/>
    <p:sldId id="295" r:id="rId17"/>
    <p:sldId id="288" r:id="rId18"/>
    <p:sldId id="289" r:id="rId19"/>
    <p:sldId id="290" r:id="rId20"/>
    <p:sldId id="294" r:id="rId21"/>
    <p:sldId id="291" r:id="rId22"/>
    <p:sldId id="292" r:id="rId23"/>
    <p:sldId id="293"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A8FC5-DEBD-42C4-9A99-07E94D9BC929}" v="1" dt="2022-07-05T11:38:17.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6327"/>
  </p:normalViewPr>
  <p:slideViewPr>
    <p:cSldViewPr snapToGrid="0" snapToObjects="1">
      <p:cViewPr varScale="1">
        <p:scale>
          <a:sx n="130" d="100"/>
          <a:sy n="130"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Klar" userId="9a946ef2-0673-4aa3-9a12-16d120b001bc" providerId="ADAL" clId="{F5CA8FC5-DEBD-42C4-9A99-07E94D9BC929}"/>
    <pc:docChg chg="undo custSel modSld">
      <pc:chgData name="Jonas Klar" userId="9a946ef2-0673-4aa3-9a12-16d120b001bc" providerId="ADAL" clId="{F5CA8FC5-DEBD-42C4-9A99-07E94D9BC929}" dt="2022-07-05T11:40:17.938" v="315" actId="6549"/>
      <pc:docMkLst>
        <pc:docMk/>
      </pc:docMkLst>
      <pc:sldChg chg="addSp delSp modSp mod">
        <pc:chgData name="Jonas Klar" userId="9a946ef2-0673-4aa3-9a12-16d120b001bc" providerId="ADAL" clId="{F5CA8FC5-DEBD-42C4-9A99-07E94D9BC929}" dt="2022-07-05T11:40:17.938" v="315" actId="6549"/>
        <pc:sldMkLst>
          <pc:docMk/>
          <pc:sldMk cId="181320562" sldId="285"/>
        </pc:sldMkLst>
        <pc:spChg chg="add mod">
          <ac:chgData name="Jonas Klar" userId="9a946ef2-0673-4aa3-9a12-16d120b001bc" providerId="ADAL" clId="{F5CA8FC5-DEBD-42C4-9A99-07E94D9BC929}" dt="2022-07-05T11:39:01.857" v="105" actId="20577"/>
          <ac:spMkLst>
            <pc:docMk/>
            <pc:sldMk cId="181320562" sldId="285"/>
            <ac:spMk id="8" creationId="{742DDF63-8D56-82D0-A66B-F87538B99190}"/>
          </ac:spMkLst>
        </pc:spChg>
        <pc:spChg chg="add mod">
          <ac:chgData name="Jonas Klar" userId="9a946ef2-0673-4aa3-9a12-16d120b001bc" providerId="ADAL" clId="{F5CA8FC5-DEBD-42C4-9A99-07E94D9BC929}" dt="2022-07-05T11:40:17.938" v="315" actId="6549"/>
          <ac:spMkLst>
            <pc:docMk/>
            <pc:sldMk cId="181320562" sldId="285"/>
            <ac:spMk id="9" creationId="{A5B46720-FB91-8215-282E-E9CBF9186F99}"/>
          </ac:spMkLst>
        </pc:spChg>
        <pc:spChg chg="add mod">
          <ac:chgData name="Jonas Klar" userId="9a946ef2-0673-4aa3-9a12-16d120b001bc" providerId="ADAL" clId="{F5CA8FC5-DEBD-42C4-9A99-07E94D9BC929}" dt="2022-07-05T11:39:37.084" v="205" actId="6549"/>
          <ac:spMkLst>
            <pc:docMk/>
            <pc:sldMk cId="181320562" sldId="285"/>
            <ac:spMk id="10" creationId="{8D8B8B41-92A9-382A-A4EB-13A245CB7520}"/>
          </ac:spMkLst>
        </pc:spChg>
        <pc:picChg chg="del">
          <ac:chgData name="Jonas Klar" userId="9a946ef2-0673-4aa3-9a12-16d120b001bc" providerId="ADAL" clId="{F5CA8FC5-DEBD-42C4-9A99-07E94D9BC929}" dt="2022-07-05T11:38:17.302" v="0" actId="478"/>
          <ac:picMkLst>
            <pc:docMk/>
            <pc:sldMk cId="181320562" sldId="285"/>
            <ac:picMk id="3" creationId="{79DB8CBF-DC9E-2380-A984-729A110DC72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F3F8A-16B0-B069-0FC6-2FFD481D5B3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2D3534F-048E-3616-25C9-63D55FB10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D756C12-8A09-076B-67BE-AD4C82D8CCD5}"/>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5" name="Fußzeilenplatzhalter 4">
            <a:extLst>
              <a:ext uri="{FF2B5EF4-FFF2-40B4-BE49-F238E27FC236}">
                <a16:creationId xmlns:a16="http://schemas.microsoft.com/office/drawing/2014/main" id="{3C0D2FC6-5EBB-BB1B-1F10-00371C0154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903D5D-4A09-1998-05E2-7906F3F1FF88}"/>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38966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93D26-D0A5-5370-6B90-E82A9BE9125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285B26E-D101-A7FE-7193-A43C88535C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E11909-2F3E-E736-AD4E-F955D31EAB4A}"/>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5" name="Fußzeilenplatzhalter 4">
            <a:extLst>
              <a:ext uri="{FF2B5EF4-FFF2-40B4-BE49-F238E27FC236}">
                <a16:creationId xmlns:a16="http://schemas.microsoft.com/office/drawing/2014/main" id="{68C886EE-E905-A90C-692B-8165312196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D0703F-71BC-F1E9-D5E5-CB561A6A09B2}"/>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78110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A78285B-2FFA-5F16-1B4B-E1F400EFFFE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A8E28D-2E68-232F-DEDF-68601A02E24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0AB4CC-1878-1AD8-6538-E4B8F0EF6F40}"/>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5" name="Fußzeilenplatzhalter 4">
            <a:extLst>
              <a:ext uri="{FF2B5EF4-FFF2-40B4-BE49-F238E27FC236}">
                <a16:creationId xmlns:a16="http://schemas.microsoft.com/office/drawing/2014/main" id="{901969A4-91E4-592B-68F7-940E949D8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4B13A8-963B-3167-7F18-BC9EE7E4D981}"/>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00131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E58A4-9A89-963B-DF93-A0F6C6B4ABD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E1BFC5-66CC-202D-9EAD-4DE7F2136A7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156841-1FE4-A18A-DD01-0D1C211D12A6}"/>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5" name="Fußzeilenplatzhalter 4">
            <a:extLst>
              <a:ext uri="{FF2B5EF4-FFF2-40B4-BE49-F238E27FC236}">
                <a16:creationId xmlns:a16="http://schemas.microsoft.com/office/drawing/2014/main" id="{FE41CBF4-E3FF-E526-6BD0-CE453E5D9E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EA3BCC-B689-0174-7F30-16C262496460}"/>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113874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9137B-DB89-D02E-4701-D67502F5F7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91C7D49-50EF-DD9F-6580-C898D0F8E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086F02-764C-13F5-DBBE-10029D326618}"/>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5" name="Fußzeilenplatzhalter 4">
            <a:extLst>
              <a:ext uri="{FF2B5EF4-FFF2-40B4-BE49-F238E27FC236}">
                <a16:creationId xmlns:a16="http://schemas.microsoft.com/office/drawing/2014/main" id="{DBA7EEF2-2DEB-EFD3-E6EB-943959CDB1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82E1D0-3DA5-580E-81C6-B963F0DB4A36}"/>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96131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0F446-FB0A-2A2E-453A-B85D182879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52A3B9-A6FA-EF18-0770-83260AE0FB3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4EE173C-5068-05E8-79FE-A5EC5EB32AA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07B6DF7-0D55-DF98-1624-E1403E54A828}"/>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6" name="Fußzeilenplatzhalter 5">
            <a:extLst>
              <a:ext uri="{FF2B5EF4-FFF2-40B4-BE49-F238E27FC236}">
                <a16:creationId xmlns:a16="http://schemas.microsoft.com/office/drawing/2014/main" id="{5B91DDFA-9BAD-9E6E-33DF-6D40629DB7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08CC30-6FFC-0A20-6175-77A9F905098D}"/>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42110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E0463-58A6-513B-C156-507892A952E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8604F3-2E48-AAFC-0638-EC49EF1F2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3254ACA-611E-D076-DD3E-115A7A6BD9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97B93DC-C9E7-96B5-B67B-649B0CA17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FFAADA4-22A6-BB15-CFC2-61065D1CF14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F826DB9-D954-D7B8-B1FA-05CB380438D2}"/>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8" name="Fußzeilenplatzhalter 7">
            <a:extLst>
              <a:ext uri="{FF2B5EF4-FFF2-40B4-BE49-F238E27FC236}">
                <a16:creationId xmlns:a16="http://schemas.microsoft.com/office/drawing/2014/main" id="{ECC2C672-0EB6-7C2B-F8B3-7AF21714F84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6FAE0F-5B0D-AD84-FF22-8A329AE5CE88}"/>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61440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BEA6D-49B1-E9A0-135C-A6876F560B1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78F7AF-4C60-969B-23BD-5E3FB649FD98}"/>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4" name="Fußzeilenplatzhalter 3">
            <a:extLst>
              <a:ext uri="{FF2B5EF4-FFF2-40B4-BE49-F238E27FC236}">
                <a16:creationId xmlns:a16="http://schemas.microsoft.com/office/drawing/2014/main" id="{DC9C8B92-1A5B-FCE4-A8D4-310D2197139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1B65B79-2EE3-4886-D16B-ABB72DC6994C}"/>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170006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97D5EA-026B-D012-F5B7-B95FFAECD961}"/>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3" name="Fußzeilenplatzhalter 2">
            <a:extLst>
              <a:ext uri="{FF2B5EF4-FFF2-40B4-BE49-F238E27FC236}">
                <a16:creationId xmlns:a16="http://schemas.microsoft.com/office/drawing/2014/main" id="{CB5E08CE-B002-E37A-89EF-33923BB7FC0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242349B-040E-51BB-7200-7D3D17AB5BEA}"/>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19097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62942-5725-F9AD-BFB4-B048E55571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FF86043-8B43-3A32-D450-72DB1FD4C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FAF88F4-B0D5-A482-4356-99D3E3FD2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6EB352-C2C9-DE92-1355-E43585E18E76}"/>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6" name="Fußzeilenplatzhalter 5">
            <a:extLst>
              <a:ext uri="{FF2B5EF4-FFF2-40B4-BE49-F238E27FC236}">
                <a16:creationId xmlns:a16="http://schemas.microsoft.com/office/drawing/2014/main" id="{14C29FB5-A6D8-8CB0-7A99-C19730D6748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15CD94-5C0F-7EB0-72A4-0142B0E9C11F}"/>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32250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C20C-E8D3-E73F-B359-A1ECF9E7B6F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D889E9D-1668-D12D-3415-0BCCA56C13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E0FE91E-C7DE-12D1-DD29-7327E4DC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870F5E-7A23-E4FF-80B0-8EA1ED484AB8}"/>
              </a:ext>
            </a:extLst>
          </p:cNvPr>
          <p:cNvSpPr>
            <a:spLocks noGrp="1"/>
          </p:cNvSpPr>
          <p:nvPr>
            <p:ph type="dt" sz="half" idx="10"/>
          </p:nvPr>
        </p:nvSpPr>
        <p:spPr/>
        <p:txBody>
          <a:bodyPr/>
          <a:lstStyle/>
          <a:p>
            <a:fld id="{3FEC7C51-F87E-8A4D-943F-BE2B5330FADE}" type="datetimeFigureOut">
              <a:rPr lang="de-DE" smtClean="0"/>
              <a:t>05.07.2022</a:t>
            </a:fld>
            <a:endParaRPr lang="de-DE"/>
          </a:p>
        </p:txBody>
      </p:sp>
      <p:sp>
        <p:nvSpPr>
          <p:cNvPr id="6" name="Fußzeilenplatzhalter 5">
            <a:extLst>
              <a:ext uri="{FF2B5EF4-FFF2-40B4-BE49-F238E27FC236}">
                <a16:creationId xmlns:a16="http://schemas.microsoft.com/office/drawing/2014/main" id="{086E5F4A-4D26-8C24-62AD-6E0E404A0D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C11436-F8BE-4861-8F02-4F1D7DE2EC01}"/>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46729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F14369-3104-0619-2729-64EC30017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4BB7021-188B-856B-9413-0A9248022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4CDE28-A825-37D2-A0C3-C9E94C8E7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C7C51-F87E-8A4D-943F-BE2B5330FADE}" type="datetimeFigureOut">
              <a:rPr lang="de-DE" smtClean="0"/>
              <a:t>05.07.2022</a:t>
            </a:fld>
            <a:endParaRPr lang="de-DE"/>
          </a:p>
        </p:txBody>
      </p:sp>
      <p:sp>
        <p:nvSpPr>
          <p:cNvPr id="5" name="Fußzeilenplatzhalter 4">
            <a:extLst>
              <a:ext uri="{FF2B5EF4-FFF2-40B4-BE49-F238E27FC236}">
                <a16:creationId xmlns:a16="http://schemas.microsoft.com/office/drawing/2014/main" id="{4A692FE4-8FAC-4892-9653-6B08CE149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11DDF86-2C9A-EDCC-0DCE-38FF1BA5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E2A32-7C32-FB4A-BAEB-B42B908BF97C}" type="slidenum">
              <a:rPr lang="de-DE" smtClean="0"/>
              <a:t>‹#›</a:t>
            </a:fld>
            <a:endParaRPr lang="de-DE"/>
          </a:p>
        </p:txBody>
      </p:sp>
    </p:spTree>
    <p:extLst>
      <p:ext uri="{BB962C8B-B14F-4D97-AF65-F5344CB8AC3E}">
        <p14:creationId xmlns:p14="http://schemas.microsoft.com/office/powerpoint/2010/main" val="390598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qnap.com/solution/snapshots/en-u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s://www.qnap.com/en/how-to/tutorial/article/how-to-set-up-and-use-qvp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qnap.com/en/how-to/tutorial/article/how-to-set-up-and-use-qvpn" TargetMode="External"/><Relationship Id="rId3" Type="http://schemas.openxmlformats.org/officeDocument/2006/relationships/hyperlink" Target="https://www.qnap.com/en/how-to/tutorial/article/hybrid-backup-sync" TargetMode="External"/><Relationship Id="rId7" Type="http://schemas.openxmlformats.org/officeDocument/2006/relationships/hyperlink" Target="https://www.qnap.com/en/how-to/tutorial/article/how-to-use-ssl-certificates-to-increase-the-connection-security-to-your-qnap-nas" TargetMode="External"/><Relationship Id="rId12" Type="http://schemas.openxmlformats.org/officeDocument/2006/relationships/hyperlink" Target="https://www.qnap.com/solution/security-counselor/en-u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docs.qnap.com/nas-outdated/QTS4.3.5/en/GUID-907F01D9-68D9-4449-A4D1-3213E19D0124.html?" TargetMode="External"/><Relationship Id="rId11" Type="http://schemas.openxmlformats.org/officeDocument/2006/relationships/hyperlink" Target="https://www.qnap.com/en/how-to/tutorial/article/how-to-update-your-qnap-nass-firmware" TargetMode="External"/><Relationship Id="rId5" Type="http://schemas.openxmlformats.org/officeDocument/2006/relationships/hyperlink" Target="https://www.qnap.com/en/how-to/knowledge-base/article/setup-the-password-policy-to-require-the-change-periodically" TargetMode="External"/><Relationship Id="rId10" Type="http://schemas.openxmlformats.org/officeDocument/2006/relationships/hyperlink" Target="https://www.qnap.com/en/how-to/tutorial/article/how-to-use-qufirewall" TargetMode="External"/><Relationship Id="rId4" Type="http://schemas.openxmlformats.org/officeDocument/2006/relationships/hyperlink" Target="https://www.qnap.com/en/how-to/faq/article/can-i-rename-the-default-admin-account" TargetMode="External"/><Relationship Id="rId9" Type="http://schemas.openxmlformats.org/officeDocument/2006/relationships/hyperlink" Target="https://www.qnap.com/en/how-to/faq/article/how-do-i-set-up-port-forwarding-on-the-n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qnap.com/e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qnap.com/en/how-to/tutorial/article/how-to-enhance-account-security-using-2-step-verificatio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pic>
        <p:nvPicPr>
          <p:cNvPr id="7" name="Grafik 6">
            <a:extLst>
              <a:ext uri="{FF2B5EF4-FFF2-40B4-BE49-F238E27FC236}">
                <a16:creationId xmlns:a16="http://schemas.microsoft.com/office/drawing/2014/main" id="{277CCE92-8F7C-B0AD-8E05-1EF73FD6C491}"/>
              </a:ext>
            </a:extLst>
          </p:cNvPr>
          <p:cNvPicPr>
            <a:picLocks noChangeAspect="1"/>
          </p:cNvPicPr>
          <p:nvPr/>
        </p:nvPicPr>
        <p:blipFill>
          <a:blip r:embed="rId3"/>
          <a:stretch>
            <a:fillRect/>
          </a:stretch>
        </p:blipFill>
        <p:spPr>
          <a:xfrm>
            <a:off x="576000" y="4377252"/>
            <a:ext cx="1905000" cy="88900"/>
          </a:xfrm>
          <a:prstGeom prst="rect">
            <a:avLst/>
          </a:prstGeom>
        </p:spPr>
      </p:pic>
      <p:sp>
        <p:nvSpPr>
          <p:cNvPr id="8" name="Textfeld 7">
            <a:extLst>
              <a:ext uri="{FF2B5EF4-FFF2-40B4-BE49-F238E27FC236}">
                <a16:creationId xmlns:a16="http://schemas.microsoft.com/office/drawing/2014/main" id="{0400AC69-B50C-B3DB-294D-C3C5A882E07B}"/>
              </a:ext>
            </a:extLst>
          </p:cNvPr>
          <p:cNvSpPr txBox="1"/>
          <p:nvPr/>
        </p:nvSpPr>
        <p:spPr>
          <a:xfrm>
            <a:off x="576000" y="4579174"/>
            <a:ext cx="7745807" cy="495777"/>
          </a:xfrm>
          <a:prstGeom prst="rect">
            <a:avLst/>
          </a:prstGeom>
          <a:noFill/>
        </p:spPr>
        <p:txBody>
          <a:bodyPr wrap="square" rtlCol="0">
            <a:spAutoFit/>
          </a:bodyPr>
          <a:lstStyle/>
          <a:p>
            <a:pPr>
              <a:lnSpc>
                <a:spcPct val="150000"/>
              </a:lnSpc>
            </a:pPr>
            <a:r>
              <a:rPr lang="de-DE" sz="2000" dirty="0">
                <a:solidFill>
                  <a:srgbClr val="707070"/>
                </a:solidFill>
                <a:latin typeface="Arial Narrow" panose="020B0604020202020204" pitchFamily="34" charset="0"/>
                <a:cs typeface="Arial Narrow" panose="020B0604020202020204" pitchFamily="34" charset="0"/>
              </a:rPr>
              <a:t>Vägledning i hur du håller din NAS skyddad</a:t>
            </a:r>
          </a:p>
        </p:txBody>
      </p:sp>
      <p:sp>
        <p:nvSpPr>
          <p:cNvPr id="9" name="Textfeld 8">
            <a:extLst>
              <a:ext uri="{FF2B5EF4-FFF2-40B4-BE49-F238E27FC236}">
                <a16:creationId xmlns:a16="http://schemas.microsoft.com/office/drawing/2014/main" id="{386BABF4-5A5E-EF79-4823-F6D1AB45DBF9}"/>
              </a:ext>
            </a:extLst>
          </p:cNvPr>
          <p:cNvSpPr txBox="1"/>
          <p:nvPr/>
        </p:nvSpPr>
        <p:spPr>
          <a:xfrm>
            <a:off x="576000" y="3248567"/>
            <a:ext cx="5520000" cy="1015663"/>
          </a:xfrm>
          <a:prstGeom prst="rect">
            <a:avLst/>
          </a:prstGeom>
          <a:noFill/>
        </p:spPr>
        <p:txBody>
          <a:bodyPr wrap="square" rtlCol="0">
            <a:spAutoFit/>
          </a:bodyPr>
          <a:lstStyle/>
          <a:p>
            <a:r>
              <a:rPr lang="de-DE" sz="6000" dirty="0">
                <a:solidFill>
                  <a:srgbClr val="555555"/>
                </a:solidFill>
                <a:latin typeface="Impact" panose="020B0806030902050204" pitchFamily="34" charset="0"/>
                <a:cs typeface="Arial Narrow" panose="020B0604020202020204" pitchFamily="34" charset="0"/>
              </a:rPr>
              <a:t>Säkerhetsguide</a:t>
            </a:r>
          </a:p>
        </p:txBody>
      </p:sp>
    </p:spTree>
    <p:extLst>
      <p:ext uri="{BB962C8B-B14F-4D97-AF65-F5344CB8AC3E}">
        <p14:creationId xmlns:p14="http://schemas.microsoft.com/office/powerpoint/2010/main" val="235714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Vid första uppstart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Universal Plug and Play (UPnP)</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11064887" cy="3064622"/>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Universal Plug and Play (UPnP) används för att kontrollera enheter (t.ex. </a:t>
            </a:r>
            <a:r>
              <a:rPr lang="de-DE" sz="1000" dirty="0" err="1">
                <a:latin typeface="Arial" panose="020B0604020202020204" pitchFamily="34" charset="0"/>
                <a:cs typeface="Arial" panose="020B0604020202020204" pitchFamily="34" charset="0"/>
              </a:rPr>
              <a:t>ljudenheter</a:t>
            </a:r>
            <a:r>
              <a:rPr lang="de-DE" sz="1000" dirty="0">
                <a:latin typeface="Arial" panose="020B0604020202020204" pitchFamily="34" charset="0"/>
                <a:cs typeface="Arial" panose="020B0604020202020204" pitchFamily="34" charset="0"/>
              </a:rPr>
              <a:t>, routrar, skrivare, smart-TV) från olika tillverkare. Det medger för enheter på samma nätverk att förstå varandra och köra vissa automatiska funktioner utan användarens inblandning. UPnP kan i detta fall användas för att låta din QNAP NAS släppa igenom en viss typ av trafik – vi rekommenderar endast avancerade användare att ha denna funktion aktiverad. För standardanvändaren rekommenderas avaktiveringav UPnP i både din router och NAS-enhet. Konsultera din routertillverkare om hur du avaktiverar funktionen och se nedan för hur du gör på din QNAP NAS.</a:t>
            </a:r>
          </a:p>
          <a:p>
            <a:pPr>
              <a:lnSpc>
                <a:spcPts val="1800"/>
              </a:lnSpc>
            </a:pPr>
            <a:endParaRPr lang="de-DE" sz="1000" b="1"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OBS! </a:t>
            </a:r>
          </a:p>
          <a:p>
            <a:pPr>
              <a:lnSpc>
                <a:spcPts val="1800"/>
              </a:lnSpc>
            </a:pPr>
            <a:r>
              <a:rPr lang="de-DE" sz="1000" i="1" dirty="0">
                <a:latin typeface="Arial" panose="020B0604020202020204" pitchFamily="34" charset="0"/>
                <a:cs typeface="Arial" panose="020B0604020202020204" pitchFamily="34" charset="0"/>
              </a:rPr>
              <a:t>Om UPnP är aktiverat i din router kan mjukvara och enheter</a:t>
            </a:r>
            <a:br>
              <a:rPr lang="de-DE" sz="1000" i="1" dirty="0">
                <a:latin typeface="Arial" panose="020B0604020202020204" pitchFamily="34" charset="0"/>
                <a:cs typeface="Arial" panose="020B0604020202020204" pitchFamily="34" charset="0"/>
              </a:rPr>
            </a:br>
            <a:r>
              <a:rPr lang="de-DE" sz="1000" i="1" dirty="0">
                <a:latin typeface="Arial" panose="020B0604020202020204" pitchFamily="34" charset="0"/>
                <a:cs typeface="Arial" panose="020B0604020202020204" pitchFamily="34" charset="0"/>
              </a:rPr>
              <a:t>på ditt nätverk konfigurera routern efter eget tycke och smak.</a:t>
            </a:r>
            <a:br>
              <a:rPr lang="de-DE" sz="1000" i="1" dirty="0">
                <a:latin typeface="Arial" panose="020B0604020202020204" pitchFamily="34" charset="0"/>
                <a:cs typeface="Arial" panose="020B0604020202020204" pitchFamily="34" charset="0"/>
              </a:rPr>
            </a:br>
            <a:r>
              <a:rPr lang="de-DE" sz="1000" i="1" dirty="0">
                <a:latin typeface="Arial" panose="020B0604020202020204" pitchFamily="34" charset="0"/>
                <a:cs typeface="Arial" panose="020B0604020202020204" pitchFamily="34" charset="0"/>
              </a:rPr>
              <a:t>Det innebär att de kan öppna portar i din brandvägg, vilket</a:t>
            </a:r>
            <a:br>
              <a:rPr lang="de-DE" sz="1000" i="1" dirty="0">
                <a:latin typeface="Arial" panose="020B0604020202020204" pitchFamily="34" charset="0"/>
                <a:cs typeface="Arial" panose="020B0604020202020204" pitchFamily="34" charset="0"/>
              </a:rPr>
            </a:br>
            <a:r>
              <a:rPr lang="de-DE" sz="1000" i="1" dirty="0">
                <a:latin typeface="Arial" panose="020B0604020202020204" pitchFamily="34" charset="0"/>
                <a:cs typeface="Arial" panose="020B0604020202020204" pitchFamily="34" charset="0"/>
              </a:rPr>
              <a:t>exponerar ditt nätverk till attacker från Internet.</a:t>
            </a:r>
          </a:p>
          <a:p>
            <a:pPr>
              <a:lnSpc>
                <a:spcPts val="1800"/>
              </a:lnSpc>
            </a:pPr>
            <a:endParaRPr lang="de-DE" sz="1000" i="1" dirty="0">
              <a:latin typeface="Arial" panose="020B0604020202020204" pitchFamily="34" charset="0"/>
              <a:cs typeface="Arial" panose="020B0604020202020204" pitchFamily="34" charset="0"/>
            </a:endParaRPr>
          </a:p>
          <a:p>
            <a:pPr>
              <a:lnSpc>
                <a:spcPts val="1800"/>
              </a:lnSpc>
            </a:pPr>
            <a:r>
              <a:rPr lang="de-DE" sz="1000" i="1" dirty="0">
                <a:latin typeface="Arial" panose="020B0604020202020204" pitchFamily="34" charset="0"/>
                <a:cs typeface="Arial" panose="020B0604020202020204" pitchFamily="34" charset="0"/>
              </a:rPr>
              <a:t>Anslut inte din NAS till Internet från ett modem. </a:t>
            </a:r>
            <a:r>
              <a:rPr lang="de-DE" sz="1000" i="1" dirty="0" err="1">
                <a:latin typeface="Arial" panose="020B0604020202020204" pitchFamily="34" charset="0"/>
                <a:cs typeface="Arial" panose="020B0604020202020204" pitchFamily="34" charset="0"/>
              </a:rPr>
              <a:t>Vi</a:t>
            </a:r>
            <a:br>
              <a:rPr lang="de-DE" sz="1000" i="1" dirty="0">
                <a:latin typeface="Arial" panose="020B0604020202020204" pitchFamily="34" charset="0"/>
                <a:cs typeface="Arial" panose="020B0604020202020204" pitchFamily="34" charset="0"/>
              </a:rPr>
            </a:br>
            <a:r>
              <a:rPr lang="de-DE" sz="1000" i="1" dirty="0" err="1">
                <a:latin typeface="Arial" panose="020B0604020202020204" pitchFamily="34" charset="0"/>
                <a:cs typeface="Arial" panose="020B0604020202020204" pitchFamily="34" charset="0"/>
              </a:rPr>
              <a:t>rekommenderar</a:t>
            </a:r>
            <a:r>
              <a:rPr lang="de-DE" sz="1000" i="1" dirty="0">
                <a:latin typeface="Arial" panose="020B0604020202020204" pitchFamily="34" charset="0"/>
                <a:cs typeface="Arial" panose="020B0604020202020204" pitchFamily="34" charset="0"/>
              </a:rPr>
              <a:t> starkt att ha din NAS bakom en router.</a:t>
            </a:r>
          </a:p>
        </p:txBody>
      </p:sp>
      <p:sp>
        <p:nvSpPr>
          <p:cNvPr id="8" name="Textfeld 7">
            <a:extLst>
              <a:ext uri="{FF2B5EF4-FFF2-40B4-BE49-F238E27FC236}">
                <a16:creationId xmlns:a16="http://schemas.microsoft.com/office/drawing/2014/main" id="{DE4FA49E-5B6C-EE0C-5A19-64FDC613736F}"/>
              </a:ext>
            </a:extLst>
          </p:cNvPr>
          <p:cNvSpPr txBox="1"/>
          <p:nvPr/>
        </p:nvSpPr>
        <p:spPr>
          <a:xfrm>
            <a:off x="5039360" y="3122412"/>
            <a:ext cx="6083300" cy="756297"/>
          </a:xfrm>
          <a:prstGeom prst="rect">
            <a:avLst/>
          </a:prstGeom>
          <a:noFill/>
        </p:spPr>
        <p:txBody>
          <a:bodyPr wrap="square" rtlCol="0">
            <a:spAutoFit/>
          </a:bodyPr>
          <a:lstStyle/>
          <a:p>
            <a:pPr>
              <a:lnSpc>
                <a:spcPts val="1800"/>
              </a:lnSpc>
            </a:pPr>
            <a:r>
              <a:rPr lang="sv-SE" sz="1000" b="1" dirty="0">
                <a:latin typeface="Arial" panose="020B0604020202020204" pitchFamily="34" charset="0"/>
                <a:cs typeface="Arial" panose="020B0604020202020204" pitchFamily="34" charset="0"/>
              </a:rPr>
              <a:t>Avaktivera UPnP forwarding på din QNAP NAS</a:t>
            </a:r>
          </a:p>
          <a:p>
            <a:pPr>
              <a:lnSpc>
                <a:spcPts val="18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Gå till myQNAPcloud &gt; Auto Router Configuration</a:t>
            </a:r>
          </a:p>
          <a:p>
            <a:pPr>
              <a:lnSpc>
                <a:spcPts val="18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Avaktivera ”Enable UPnP Port forwarding” och välj ”verkställ”</a:t>
            </a:r>
          </a:p>
        </p:txBody>
      </p:sp>
      <p:pic>
        <p:nvPicPr>
          <p:cNvPr id="3" name="Grafik 2">
            <a:extLst>
              <a:ext uri="{FF2B5EF4-FFF2-40B4-BE49-F238E27FC236}">
                <a16:creationId xmlns:a16="http://schemas.microsoft.com/office/drawing/2014/main" id="{44FF94B5-B92F-39BA-75B5-6C4F8DA810FA}"/>
              </a:ext>
            </a:extLst>
          </p:cNvPr>
          <p:cNvPicPr>
            <a:picLocks noChangeAspect="1"/>
          </p:cNvPicPr>
          <p:nvPr/>
        </p:nvPicPr>
        <p:blipFill>
          <a:blip r:embed="rId3"/>
          <a:stretch>
            <a:fillRect/>
          </a:stretch>
        </p:blipFill>
        <p:spPr>
          <a:xfrm>
            <a:off x="5126979" y="4035267"/>
            <a:ext cx="6344630" cy="1935112"/>
          </a:xfrm>
          <a:prstGeom prst="rect">
            <a:avLst/>
          </a:prstGeom>
        </p:spPr>
      </p:pic>
    </p:spTree>
    <p:extLst>
      <p:ext uri="{BB962C8B-B14F-4D97-AF65-F5344CB8AC3E}">
        <p14:creationId xmlns:p14="http://schemas.microsoft.com/office/powerpoint/2010/main" val="167754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r>
              <a:rPr lang="de-DE" sz="3600" dirty="0">
                <a:solidFill>
                  <a:schemeClr val="tx1">
                    <a:lumMod val="75000"/>
                    <a:lumOff val="25000"/>
                  </a:schemeClr>
                </a:solidFill>
                <a:latin typeface="Impact" panose="020B0806030902050204" pitchFamily="34" charset="0"/>
                <a:cs typeface="Arial Narrow" panose="020B0604020202020204" pitchFamily="34" charset="0"/>
              </a:rPr>
              <a:t>Dagliga/återkommande aktiviteter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3-2-1-strategi för backup</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1910459"/>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Backup</a:t>
            </a:r>
          </a:p>
          <a:p>
            <a:pPr>
              <a:lnSpc>
                <a:spcPts val="1800"/>
              </a:lnSpc>
            </a:pPr>
            <a:r>
              <a:rPr lang="de-DE" sz="1000" dirty="0">
                <a:latin typeface="Arial" panose="020B0604020202020204" pitchFamily="34" charset="0"/>
                <a:cs typeface="Arial" panose="020B0604020202020204" pitchFamily="34" charset="0"/>
              </a:rPr>
              <a:t>Var, hur och hur ofta du </a:t>
            </a:r>
            <a:r>
              <a:rPr lang="de-DE" sz="1000" dirty="0" err="1">
                <a:latin typeface="Arial" panose="020B0604020202020204" pitchFamily="34" charset="0"/>
                <a:cs typeface="Arial" panose="020B0604020202020204" pitchFamily="34" charset="0"/>
              </a:rPr>
              <a:t>backar</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upp</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din</a:t>
            </a:r>
            <a:r>
              <a:rPr lang="de-DE" sz="1000" dirty="0">
                <a:latin typeface="Arial" panose="020B0604020202020204" pitchFamily="34" charset="0"/>
                <a:cs typeface="Arial" panose="020B0604020202020204" pitchFamily="34" charset="0"/>
              </a:rPr>
              <a:t> data är upp till dig. Du bör alltid väga behover av säkerhet, vikten av ditt data och möjligheterna du har att lagra dem.</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Det finns däremot en tumregel för hur du säkert och tillförlitligt backar upp viktig data. </a:t>
            </a:r>
          </a:p>
          <a:p>
            <a:pPr>
              <a:lnSpc>
                <a:spcPts val="1800"/>
              </a:lnSpc>
            </a:pPr>
            <a:r>
              <a:rPr lang="de-DE" sz="1000" b="1" dirty="0">
                <a:latin typeface="Arial" panose="020B0604020202020204" pitchFamily="34" charset="0"/>
                <a:cs typeface="Arial" panose="020B0604020202020204" pitchFamily="34" charset="0"/>
              </a:rPr>
              <a:t>OBS! </a:t>
            </a:r>
            <a:r>
              <a:rPr lang="de-DE" sz="1000" i="1" dirty="0">
                <a:latin typeface="Arial" panose="020B0604020202020204" pitchFamily="34" charset="0"/>
                <a:cs typeface="Arial" panose="020B0604020202020204" pitchFamily="34" charset="0"/>
              </a:rPr>
              <a:t>RAID är inte backup, det skyddar endast dig mot havererade hårddiskar. Snapshots skyddar dig mot ransomwareattacker från din lokala dator.</a:t>
            </a:r>
            <a:endParaRPr lang="de-DE" sz="1000" b="1" dirty="0">
              <a:latin typeface="Arial" panose="020B0604020202020204" pitchFamily="34" charset="0"/>
              <a:cs typeface="Arial" panose="020B0604020202020204" pitchFamily="34" charset="0"/>
            </a:endParaRPr>
          </a:p>
          <a:p>
            <a:pPr>
              <a:lnSpc>
                <a:spcPts val="1800"/>
              </a:lnSpc>
            </a:pPr>
            <a:endParaRPr lang="de-DE" sz="1000" b="1"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Backup-strategin 3-2-1</a:t>
            </a:r>
          </a:p>
          <a:p>
            <a:pPr>
              <a:lnSpc>
                <a:spcPts val="1800"/>
              </a:lnSpc>
            </a:pPr>
            <a:r>
              <a:rPr lang="de-DE" sz="1000" dirty="0">
                <a:latin typeface="Arial" panose="020B0604020202020204" pitchFamily="34" charset="0"/>
                <a:cs typeface="Arial" panose="020B0604020202020204" pitchFamily="34" charset="0"/>
              </a:rPr>
              <a:t>Även om du gör allt för att hålla skadlig kod borta från din NAS bör du alltid backa upp din data utifall det värsta händer.</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Med 3-2-1-strategin får du en robust grund att bygga vidare på. Ha 3 kopior av viktiga filer, lagra dem på minst 2 typer av lagringsmedia och ha 1 kopia </a:t>
            </a:r>
            <a:r>
              <a:rPr lang="de-DE" sz="1000" i="1" dirty="0">
                <a:latin typeface="Arial" panose="020B0604020202020204" pitchFamily="34" charset="0"/>
                <a:cs typeface="Arial" panose="020B0604020202020204" pitchFamily="34" charset="0"/>
              </a:rPr>
              <a:t>off-site</a:t>
            </a:r>
            <a:r>
              <a:rPr lang="de-DE" sz="1000" dirty="0">
                <a:latin typeface="Arial" panose="020B0604020202020204" pitchFamily="34" charset="0"/>
                <a:cs typeface="Arial" panose="020B0604020202020204" pitchFamily="34" charset="0"/>
              </a:rPr>
              <a:t>, alltså på en säker plats.</a:t>
            </a:r>
          </a:p>
        </p:txBody>
      </p:sp>
      <p:pic>
        <p:nvPicPr>
          <p:cNvPr id="2" name="Grafik 1">
            <a:extLst>
              <a:ext uri="{FF2B5EF4-FFF2-40B4-BE49-F238E27FC236}">
                <a16:creationId xmlns:a16="http://schemas.microsoft.com/office/drawing/2014/main" id="{EA5B003F-3BBC-9DD7-0574-63311A50D2E6}"/>
              </a:ext>
            </a:extLst>
          </p:cNvPr>
          <p:cNvPicPr>
            <a:picLocks noChangeAspect="1"/>
          </p:cNvPicPr>
          <p:nvPr/>
        </p:nvPicPr>
        <p:blipFill>
          <a:blip r:embed="rId3"/>
          <a:stretch>
            <a:fillRect/>
          </a:stretch>
        </p:blipFill>
        <p:spPr>
          <a:xfrm>
            <a:off x="634820" y="5106307"/>
            <a:ext cx="9423400" cy="825500"/>
          </a:xfrm>
          <a:prstGeom prst="rect">
            <a:avLst/>
          </a:prstGeom>
        </p:spPr>
      </p:pic>
      <p:sp>
        <p:nvSpPr>
          <p:cNvPr id="8" name="Textfeld 8">
            <a:extLst>
              <a:ext uri="{FF2B5EF4-FFF2-40B4-BE49-F238E27FC236}">
                <a16:creationId xmlns:a16="http://schemas.microsoft.com/office/drawing/2014/main" id="{742DDF63-8D56-82D0-A66B-F87538B99190}"/>
              </a:ext>
            </a:extLst>
          </p:cNvPr>
          <p:cNvSpPr txBox="1"/>
          <p:nvPr/>
        </p:nvSpPr>
        <p:spPr>
          <a:xfrm>
            <a:off x="545576" y="4517342"/>
            <a:ext cx="2799074" cy="525465"/>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Viktig data bör backas upp i minst </a:t>
            </a:r>
            <a:r>
              <a:rPr lang="de-DE" sz="1000" b="1" dirty="0">
                <a:latin typeface="Arial" panose="020B0604020202020204" pitchFamily="34" charset="0"/>
                <a:cs typeface="Arial" panose="020B0604020202020204" pitchFamily="34" charset="0"/>
              </a:rPr>
              <a:t>3 exemplar</a:t>
            </a: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3 kopior: </a:t>
            </a:r>
            <a:r>
              <a:rPr lang="de-DE" sz="1000" dirty="0">
                <a:latin typeface="Arial" panose="020B0604020202020204" pitchFamily="34" charset="0"/>
                <a:cs typeface="Arial" panose="020B0604020202020204" pitchFamily="34" charset="0"/>
              </a:rPr>
              <a:t>1 originalfil och 2 backup-filer</a:t>
            </a:r>
          </a:p>
        </p:txBody>
      </p:sp>
      <p:sp>
        <p:nvSpPr>
          <p:cNvPr id="9" name="Textfeld 9">
            <a:extLst>
              <a:ext uri="{FF2B5EF4-FFF2-40B4-BE49-F238E27FC236}">
                <a16:creationId xmlns:a16="http://schemas.microsoft.com/office/drawing/2014/main" id="{A5B46720-FB91-8215-282E-E9CBF9186F99}"/>
              </a:ext>
            </a:extLst>
          </p:cNvPr>
          <p:cNvSpPr txBox="1"/>
          <p:nvPr/>
        </p:nvSpPr>
        <p:spPr>
          <a:xfrm>
            <a:off x="7372484" y="4517342"/>
            <a:ext cx="2742486" cy="525465"/>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Slutligen bör </a:t>
            </a:r>
            <a:r>
              <a:rPr lang="de-DE" sz="1000" b="1" dirty="0">
                <a:latin typeface="Arial" panose="020B0604020202020204" pitchFamily="34" charset="0"/>
                <a:cs typeface="Arial" panose="020B0604020202020204" pitchFamily="34" charset="0"/>
              </a:rPr>
              <a:t>1 </a:t>
            </a:r>
            <a:r>
              <a:rPr lang="de-DE" sz="1000" dirty="0">
                <a:latin typeface="Arial" panose="020B0604020202020204" pitchFamily="34" charset="0"/>
                <a:cs typeface="Arial" panose="020B0604020202020204" pitchFamily="34" charset="0"/>
              </a:rPr>
              <a:t>backup sparas på annan fysisk splats (utanför kontor eller </a:t>
            </a:r>
            <a:r>
              <a:rPr lang="de-DE" sz="1000">
                <a:latin typeface="Arial" panose="020B0604020202020204" pitchFamily="34" charset="0"/>
                <a:cs typeface="Arial" panose="020B0604020202020204" pitchFamily="34" charset="0"/>
              </a:rPr>
              <a:t>hem)</a:t>
            </a:r>
            <a:endParaRPr lang="de-DE" sz="1000" dirty="0">
              <a:latin typeface="Arial" panose="020B0604020202020204" pitchFamily="34" charset="0"/>
              <a:cs typeface="Arial" panose="020B0604020202020204" pitchFamily="34" charset="0"/>
            </a:endParaRPr>
          </a:p>
        </p:txBody>
      </p:sp>
      <p:sp>
        <p:nvSpPr>
          <p:cNvPr id="10" name="Textfeld 21">
            <a:extLst>
              <a:ext uri="{FF2B5EF4-FFF2-40B4-BE49-F238E27FC236}">
                <a16:creationId xmlns:a16="http://schemas.microsoft.com/office/drawing/2014/main" id="{8D8B8B41-92A9-382A-A4EB-13A245CB7520}"/>
              </a:ext>
            </a:extLst>
          </p:cNvPr>
          <p:cNvSpPr txBox="1"/>
          <p:nvPr/>
        </p:nvSpPr>
        <p:spPr>
          <a:xfrm>
            <a:off x="3968342" y="4517342"/>
            <a:ext cx="2922085" cy="525465"/>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Filerna bör sparas på </a:t>
            </a:r>
            <a:r>
              <a:rPr lang="de-DE" sz="1000" b="1" dirty="0">
                <a:latin typeface="Arial" panose="020B0604020202020204" pitchFamily="34" charset="0"/>
                <a:cs typeface="Arial" panose="020B0604020202020204" pitchFamily="34" charset="0"/>
              </a:rPr>
              <a:t>2 olika</a:t>
            </a:r>
            <a:r>
              <a:rPr lang="de-DE" sz="1000" dirty="0">
                <a:latin typeface="Arial" panose="020B0604020202020204" pitchFamily="34" charset="0"/>
                <a:cs typeface="Arial" panose="020B0604020202020204" pitchFamily="34" charset="0"/>
              </a:rPr>
              <a:t> typer av media för ytterligare ett lager av säkerhet</a:t>
            </a:r>
          </a:p>
        </p:txBody>
      </p:sp>
    </p:spTree>
    <p:extLst>
      <p:ext uri="{BB962C8B-B14F-4D97-AF65-F5344CB8AC3E}">
        <p14:creationId xmlns:p14="http://schemas.microsoft.com/office/powerpoint/2010/main" val="18132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r>
              <a:rPr lang="de-DE" sz="3600" dirty="0">
                <a:solidFill>
                  <a:schemeClr val="tx1">
                    <a:lumMod val="75000"/>
                    <a:lumOff val="25000"/>
                  </a:schemeClr>
                </a:solidFill>
                <a:latin typeface="Impact" panose="020B0806030902050204" pitchFamily="34" charset="0"/>
                <a:cs typeface="Arial Narrow" panose="020B0604020202020204" pitchFamily="34" charset="0"/>
              </a:rPr>
              <a:t>Dagliga/återkommande aktiviteter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Snapshots</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7425001" cy="2602957"/>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Vad är snapshots?</a:t>
            </a:r>
            <a:endParaRPr lang="de-DE" sz="1000" dirty="0">
              <a:latin typeface="Arial" panose="020B0604020202020204" pitchFamily="34" charset="0"/>
              <a:cs typeface="Arial" panose="020B0604020202020204" pitchFamily="34" charset="0"/>
            </a:endParaRPr>
          </a:p>
          <a:p>
            <a:pPr>
              <a:lnSpc>
                <a:spcPts val="1800"/>
              </a:lnSpc>
            </a:pPr>
            <a:r>
              <a:rPr lang="de-DE" sz="1000" dirty="0">
                <a:latin typeface="Arial" panose="020B0604020202020204" pitchFamily="34" charset="0"/>
                <a:cs typeface="Arial" panose="020B0604020202020204" pitchFamily="34" charset="0"/>
              </a:rPr>
              <a:t>Snapshots är avbildningsfiler av data du lagrat på din QNAP NAS. Första gången du tar en snapshot avbildas all data du lagrat. Efterföljande snapshots noterar sedan endast ändringar som skett sedan föregående avbildning. Snapshots är blockbaserade och är således platsbesparande.</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OBS!</a:t>
            </a:r>
          </a:p>
          <a:p>
            <a:pPr>
              <a:lnSpc>
                <a:spcPts val="1800"/>
              </a:lnSpc>
            </a:pPr>
            <a:r>
              <a:rPr lang="de-DE" sz="1000" i="1" dirty="0">
                <a:latin typeface="Arial" panose="020B0604020202020204" pitchFamily="34" charset="0"/>
                <a:cs typeface="Arial" panose="020B0604020202020204" pitchFamily="34" charset="0"/>
              </a:rPr>
              <a:t>Snapshots är inte backuper. De gör det möjligt att rulla tillbaka till tidigare filversioner om de av misstag raderas eller ändras.</a:t>
            </a:r>
          </a:p>
          <a:p>
            <a:pPr>
              <a:lnSpc>
                <a:spcPts val="1800"/>
              </a:lnSpc>
            </a:pPr>
            <a:endParaRPr lang="de-DE" sz="1000" i="1" dirty="0">
              <a:latin typeface="Arial" panose="020B0604020202020204" pitchFamily="34" charset="0"/>
              <a:cs typeface="Arial" panose="020B0604020202020204" pitchFamily="34" charset="0"/>
            </a:endParaRPr>
          </a:p>
          <a:p>
            <a:pPr>
              <a:lnSpc>
                <a:spcPts val="1800"/>
              </a:lnSpc>
            </a:pPr>
            <a:r>
              <a:rPr lang="de-DE" sz="1000" dirty="0">
                <a:latin typeface="Arial" panose="020B0604020202020204" pitchFamily="34" charset="0"/>
                <a:cs typeface="Arial" panose="020B0604020202020204" pitchFamily="34" charset="0"/>
              </a:rPr>
              <a:t>Se detaljerad genomgång (engelska) av snapshots på vår </a:t>
            </a:r>
            <a:r>
              <a:rPr lang="de-DE" sz="1000" dirty="0" err="1">
                <a:latin typeface="Arial" panose="020B0604020202020204" pitchFamily="34" charset="0"/>
                <a:cs typeface="Arial" panose="020B0604020202020204" pitchFamily="34" charset="0"/>
              </a:rPr>
              <a:t>hemsida</a:t>
            </a:r>
            <a:r>
              <a:rPr lang="de-DE" sz="1000" dirty="0">
                <a:latin typeface="Arial" panose="020B0604020202020204" pitchFamily="34" charset="0"/>
                <a:cs typeface="Arial" panose="020B0604020202020204" pitchFamily="34" charset="0"/>
              </a:rPr>
              <a:t>: </a:t>
            </a:r>
            <a:r>
              <a:rPr lang="de-DE" sz="1000" dirty="0">
                <a:solidFill>
                  <a:schemeClr val="accent1">
                    <a:lumMod val="75000"/>
                  </a:schemeClr>
                </a:solidFill>
                <a:latin typeface="Arial" panose="020B0604020202020204" pitchFamily="34" charset="0"/>
                <a:cs typeface="Arial" panose="020B0604020202020204" pitchFamily="34" charset="0"/>
                <a:hlinkClick r:id="rId3"/>
              </a:rPr>
              <a:t>https://www.qnap.com/solution/snapshots/en-us/</a:t>
            </a:r>
            <a:endParaRPr lang="de-DE" sz="1000" dirty="0">
              <a:solidFill>
                <a:schemeClr val="accent1">
                  <a:lumMod val="75000"/>
                </a:schemeClr>
              </a:solidFill>
              <a:latin typeface="Arial" panose="020B0604020202020204" pitchFamily="34" charset="0"/>
              <a:cs typeface="Arial" panose="020B0604020202020204" pitchFamily="34" charset="0"/>
            </a:endParaRPr>
          </a:p>
          <a:p>
            <a:pPr>
              <a:lnSpc>
                <a:spcPts val="1800"/>
              </a:lnSpc>
            </a:pPr>
            <a:endParaRPr lang="de-DE" sz="1000" dirty="0">
              <a:solidFill>
                <a:schemeClr val="accent1">
                  <a:lumMod val="75000"/>
                </a:schemeClr>
              </a:solidFill>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Konfigurera snapshots</a:t>
            </a:r>
          </a:p>
        </p:txBody>
      </p:sp>
      <p:pic>
        <p:nvPicPr>
          <p:cNvPr id="2" name="Grafik 1">
            <a:extLst>
              <a:ext uri="{FF2B5EF4-FFF2-40B4-BE49-F238E27FC236}">
                <a16:creationId xmlns:a16="http://schemas.microsoft.com/office/drawing/2014/main" id="{D0E66031-DA46-EDB1-354D-7F221751538D}"/>
              </a:ext>
            </a:extLst>
          </p:cNvPr>
          <p:cNvPicPr>
            <a:picLocks noChangeAspect="1"/>
          </p:cNvPicPr>
          <p:nvPr/>
        </p:nvPicPr>
        <p:blipFill>
          <a:blip r:embed="rId4"/>
          <a:stretch>
            <a:fillRect/>
          </a:stretch>
        </p:blipFill>
        <p:spPr>
          <a:xfrm>
            <a:off x="636959" y="4537227"/>
            <a:ext cx="5794321" cy="1998576"/>
          </a:xfrm>
          <a:prstGeom prst="rect">
            <a:avLst/>
          </a:prstGeom>
        </p:spPr>
      </p:pic>
    </p:spTree>
    <p:extLst>
      <p:ext uri="{BB962C8B-B14F-4D97-AF65-F5344CB8AC3E}">
        <p14:creationId xmlns:p14="http://schemas.microsoft.com/office/powerpoint/2010/main" val="77179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r>
              <a:rPr lang="de-DE" sz="3600" dirty="0">
                <a:solidFill>
                  <a:schemeClr val="tx1">
                    <a:lumMod val="75000"/>
                    <a:lumOff val="25000"/>
                  </a:schemeClr>
                </a:solidFill>
                <a:latin typeface="Impact" panose="020B0806030902050204" pitchFamily="34" charset="0"/>
                <a:cs typeface="Arial Narrow" panose="020B0604020202020204" pitchFamily="34" charset="0"/>
              </a:rPr>
              <a:t>Dagliga/återkommande aktiviteter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Automatiska uppdateringar</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6708721" cy="3987951"/>
          </a:xfrm>
          <a:prstGeom prst="rect">
            <a:avLst/>
          </a:prstGeom>
          <a:noFill/>
        </p:spPr>
        <p:txBody>
          <a:bodyPr wrap="square" rtlCol="0">
            <a:spAutoFit/>
          </a:bodyPr>
          <a:lstStyle/>
          <a:p>
            <a:pPr>
              <a:lnSpc>
                <a:spcPct val="150000"/>
              </a:lnSpc>
            </a:pPr>
            <a:r>
              <a:rPr lang="sv-SE" sz="1000" b="1" dirty="0">
                <a:latin typeface="Arial" panose="020B0604020202020204" pitchFamily="34" charset="0"/>
                <a:cs typeface="Arial" panose="020B0604020202020204" pitchFamily="34" charset="0"/>
              </a:rPr>
              <a:t>Uppdateringar</a:t>
            </a:r>
          </a:p>
          <a:p>
            <a:pPr>
              <a:lnSpc>
                <a:spcPct val="150000"/>
              </a:lnSpc>
            </a:pPr>
            <a:r>
              <a:rPr lang="sv-SE" sz="1000" dirty="0">
                <a:latin typeface="Arial" panose="020B0604020202020204" pitchFamily="34" charset="0"/>
                <a:cs typeface="Arial" panose="020B0604020202020204" pitchFamily="34" charset="0"/>
              </a:rPr>
              <a:t>Uppdaterad mjukvara är viktigt för din NAS-enhet. QNAP arbetar ständigt med att täppa till nya säkerhetshål som upptäcks och lägger dessutom emellanåt till nya funktioner i systemet. </a:t>
            </a:r>
          </a:p>
          <a:p>
            <a:pPr>
              <a:lnSpc>
                <a:spcPct val="150000"/>
              </a:lnSpc>
            </a:pPr>
            <a:endParaRPr lang="sv-SE" sz="1000" dirty="0">
              <a:latin typeface="Arial" panose="020B0604020202020204" pitchFamily="34" charset="0"/>
              <a:cs typeface="Arial" panose="020B0604020202020204" pitchFamily="34" charset="0"/>
            </a:endParaRPr>
          </a:p>
          <a:p>
            <a:pPr>
              <a:lnSpc>
                <a:spcPct val="150000"/>
              </a:lnSpc>
            </a:pPr>
            <a:r>
              <a:rPr lang="sv-SE" sz="1000" dirty="0">
                <a:latin typeface="Arial" panose="020B0604020202020204" pitchFamily="34" charset="0"/>
                <a:cs typeface="Arial" panose="020B0604020202020204" pitchFamily="34" charset="0"/>
              </a:rPr>
              <a:t>Uppdateringar bör därför alltid installeras snarast möjligt för bästa möjliga skydd för dina filer. </a:t>
            </a:r>
          </a:p>
          <a:p>
            <a:pPr>
              <a:lnSpc>
                <a:spcPct val="150000"/>
              </a:lnSpc>
            </a:pPr>
            <a:endParaRPr lang="sv-SE" sz="1000" dirty="0">
              <a:latin typeface="Arial" panose="020B0604020202020204" pitchFamily="34" charset="0"/>
              <a:cs typeface="Arial" panose="020B0604020202020204" pitchFamily="34" charset="0"/>
            </a:endParaRPr>
          </a:p>
          <a:p>
            <a:pPr>
              <a:lnSpc>
                <a:spcPct val="150000"/>
              </a:lnSpc>
            </a:pPr>
            <a:r>
              <a:rPr lang="sv-SE" sz="1000" dirty="0">
                <a:latin typeface="Arial" panose="020B0604020202020204" pitchFamily="34" charset="0"/>
                <a:cs typeface="Arial" panose="020B0604020202020204" pitchFamily="34" charset="0"/>
              </a:rPr>
              <a:t>Om din QNAP-NAS är uppkopplad och du inte har ändrat några inställningar kommer du notifieras när uppdateringar finns tillgängliga – du bör uppdatera snarast möjligt. </a:t>
            </a:r>
          </a:p>
          <a:p>
            <a:pPr>
              <a:lnSpc>
                <a:spcPct val="150000"/>
              </a:lnSpc>
            </a:pPr>
            <a:endParaRPr lang="sv-SE" sz="1000" dirty="0">
              <a:latin typeface="Arial" panose="020B0604020202020204" pitchFamily="34" charset="0"/>
              <a:cs typeface="Arial" panose="020B0604020202020204" pitchFamily="34" charset="0"/>
            </a:endParaRPr>
          </a:p>
          <a:p>
            <a:pPr>
              <a:lnSpc>
                <a:spcPct val="150000"/>
              </a:lnSpc>
            </a:pPr>
            <a:r>
              <a:rPr lang="sv-SE" sz="1000" dirty="0">
                <a:latin typeface="Arial" panose="020B0604020202020204" pitchFamily="34" charset="0"/>
                <a:cs typeface="Arial" panose="020B0604020202020204" pitchFamily="34" charset="0"/>
              </a:rPr>
              <a:t>Uppdateringen kräver en omstart och gör enheten otillgänglig i 5–10 minuter. Du har också möjligheten att manuellt uppdatera mjukvaran om din enhet inte är uppkopplad. Om du vill se om ditt system är uppdaterat, gör följande:</a:t>
            </a:r>
            <a:br>
              <a:rPr lang="sv-SE" sz="1000" dirty="0">
                <a:latin typeface="Arial" panose="020B0604020202020204" pitchFamily="34" charset="0"/>
                <a:cs typeface="Arial" panose="020B0604020202020204" pitchFamily="34" charset="0"/>
              </a:rPr>
            </a:br>
            <a:br>
              <a:rPr lang="sv-SE" sz="1000" b="1" dirty="0">
                <a:latin typeface="Arial" panose="020B0604020202020204" pitchFamily="34" charset="0"/>
                <a:cs typeface="Arial" panose="020B0604020202020204" pitchFamily="34" charset="0"/>
              </a:rPr>
            </a:br>
            <a:r>
              <a:rPr lang="sv-SE" sz="1000" b="1" dirty="0">
                <a:latin typeface="Arial" panose="020B0604020202020204" pitchFamily="34" charset="0"/>
                <a:cs typeface="Arial" panose="020B0604020202020204" pitchFamily="34" charset="0"/>
              </a:rPr>
              <a:t>Systemuppdatering</a:t>
            </a:r>
          </a:p>
          <a:p>
            <a:pPr>
              <a:lnSpc>
                <a:spcPct val="1500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Logga in med administatörsbehörigheter</a:t>
            </a:r>
          </a:p>
          <a:p>
            <a:pPr>
              <a:lnSpc>
                <a:spcPct val="1500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Gå till Control Panel &gt; Firmware Update</a:t>
            </a:r>
          </a:p>
          <a:p>
            <a:pPr>
              <a:lnSpc>
                <a:spcPct val="150000"/>
              </a:lnSpc>
            </a:pPr>
            <a:r>
              <a:rPr lang="sv-SE" sz="1000" b="1" dirty="0">
                <a:latin typeface="Arial" panose="020B0604020202020204" pitchFamily="34" charset="0"/>
                <a:cs typeface="Arial" panose="020B0604020202020204" pitchFamily="34" charset="0"/>
              </a:rPr>
              <a:t>3. </a:t>
            </a:r>
            <a:r>
              <a:rPr lang="sv-SE" sz="1000" dirty="0">
                <a:latin typeface="Arial" panose="020B0604020202020204" pitchFamily="34" charset="0"/>
                <a:cs typeface="Arial" panose="020B0604020202020204" pitchFamily="34" charset="0"/>
              </a:rPr>
              <a:t>Öppna Live Update</a:t>
            </a:r>
          </a:p>
          <a:p>
            <a:pPr>
              <a:lnSpc>
                <a:spcPct val="150000"/>
              </a:lnSpc>
            </a:pPr>
            <a:r>
              <a:rPr lang="sv-SE" sz="1000" b="1" dirty="0">
                <a:latin typeface="Arial" panose="020B0604020202020204" pitchFamily="34" charset="0"/>
                <a:cs typeface="Arial" panose="020B0604020202020204" pitchFamily="34" charset="0"/>
              </a:rPr>
              <a:t>4. </a:t>
            </a:r>
            <a:r>
              <a:rPr lang="sv-SE" sz="1000" dirty="0">
                <a:latin typeface="Arial" panose="020B0604020202020204" pitchFamily="34" charset="0"/>
                <a:cs typeface="Arial" panose="020B0604020202020204" pitchFamily="34" charset="0"/>
              </a:rPr>
              <a:t>Klicka ”Check for update”</a:t>
            </a:r>
          </a:p>
        </p:txBody>
      </p:sp>
      <p:pic>
        <p:nvPicPr>
          <p:cNvPr id="3" name="Grafik 2">
            <a:extLst>
              <a:ext uri="{FF2B5EF4-FFF2-40B4-BE49-F238E27FC236}">
                <a16:creationId xmlns:a16="http://schemas.microsoft.com/office/drawing/2014/main" id="{B4C23EF4-698B-660C-8CBF-E365D0395F21}"/>
              </a:ext>
            </a:extLst>
          </p:cNvPr>
          <p:cNvPicPr>
            <a:picLocks noChangeAspect="1"/>
          </p:cNvPicPr>
          <p:nvPr/>
        </p:nvPicPr>
        <p:blipFill>
          <a:blip r:embed="rId3"/>
          <a:stretch>
            <a:fillRect/>
          </a:stretch>
        </p:blipFill>
        <p:spPr>
          <a:xfrm>
            <a:off x="7863840" y="1862846"/>
            <a:ext cx="3777046" cy="2225981"/>
          </a:xfrm>
          <a:prstGeom prst="rect">
            <a:avLst/>
          </a:prstGeom>
        </p:spPr>
      </p:pic>
      <p:pic>
        <p:nvPicPr>
          <p:cNvPr id="7" name="Grafik 6">
            <a:extLst>
              <a:ext uri="{FF2B5EF4-FFF2-40B4-BE49-F238E27FC236}">
                <a16:creationId xmlns:a16="http://schemas.microsoft.com/office/drawing/2014/main" id="{BA103697-16CD-A5AC-1C47-5422DC719D04}"/>
              </a:ext>
            </a:extLst>
          </p:cNvPr>
          <p:cNvPicPr>
            <a:picLocks noChangeAspect="1"/>
          </p:cNvPicPr>
          <p:nvPr/>
        </p:nvPicPr>
        <p:blipFill>
          <a:blip r:embed="rId4"/>
          <a:stretch>
            <a:fillRect/>
          </a:stretch>
        </p:blipFill>
        <p:spPr>
          <a:xfrm>
            <a:off x="7863840" y="4350967"/>
            <a:ext cx="3777046" cy="2196498"/>
          </a:xfrm>
          <a:prstGeom prst="rect">
            <a:avLst/>
          </a:prstGeom>
        </p:spPr>
      </p:pic>
      <p:sp>
        <p:nvSpPr>
          <p:cNvPr id="10" name="Textfeld 9">
            <a:extLst>
              <a:ext uri="{FF2B5EF4-FFF2-40B4-BE49-F238E27FC236}">
                <a16:creationId xmlns:a16="http://schemas.microsoft.com/office/drawing/2014/main" id="{CAF9BE05-410A-0083-BD1E-E8D3E10B7BC7}"/>
              </a:ext>
            </a:extLst>
          </p:cNvPr>
          <p:cNvSpPr txBox="1"/>
          <p:nvPr/>
        </p:nvSpPr>
        <p:spPr>
          <a:xfrm>
            <a:off x="4191804" y="4724818"/>
            <a:ext cx="2766641" cy="1448795"/>
          </a:xfrm>
          <a:prstGeom prst="rect">
            <a:avLst/>
          </a:prstGeom>
          <a:noFill/>
        </p:spPr>
        <p:txBody>
          <a:bodyPr wrap="square" rtlCol="0">
            <a:spAutoFit/>
          </a:bodyPr>
          <a:lstStyle/>
          <a:p>
            <a:pPr>
              <a:lnSpc>
                <a:spcPct val="150000"/>
              </a:lnSpc>
            </a:pPr>
            <a:r>
              <a:rPr lang="sv-SE" sz="1000" b="1" dirty="0">
                <a:latin typeface="Arial" panose="020B0604020202020204" pitchFamily="34" charset="0"/>
                <a:cs typeface="Arial" panose="020B0604020202020204" pitchFamily="34" charset="0"/>
              </a:rPr>
              <a:t>Uppdatera appar automatiskt</a:t>
            </a:r>
          </a:p>
          <a:p>
            <a:pPr>
              <a:lnSpc>
                <a:spcPct val="1500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Gå till App Center</a:t>
            </a:r>
          </a:p>
          <a:p>
            <a:pPr>
              <a:lnSpc>
                <a:spcPct val="1500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Gå till Settings</a:t>
            </a:r>
          </a:p>
          <a:p>
            <a:pPr>
              <a:lnSpc>
                <a:spcPct val="150000"/>
              </a:lnSpc>
            </a:pPr>
            <a:r>
              <a:rPr lang="sv-SE" sz="1000" b="1" dirty="0">
                <a:latin typeface="Arial" panose="020B0604020202020204" pitchFamily="34" charset="0"/>
                <a:cs typeface="Arial" panose="020B0604020202020204" pitchFamily="34" charset="0"/>
              </a:rPr>
              <a:t>3. </a:t>
            </a:r>
            <a:r>
              <a:rPr lang="sv-SE" sz="1000" dirty="0">
                <a:latin typeface="Arial" panose="020B0604020202020204" pitchFamily="34" charset="0"/>
                <a:cs typeface="Arial" panose="020B0604020202020204" pitchFamily="34" charset="0"/>
              </a:rPr>
              <a:t>Öppna ”Update”</a:t>
            </a:r>
          </a:p>
          <a:p>
            <a:pPr>
              <a:lnSpc>
                <a:spcPct val="150000"/>
              </a:lnSpc>
            </a:pPr>
            <a:r>
              <a:rPr lang="sv-SE" sz="1000" b="1" dirty="0">
                <a:latin typeface="Arial" panose="020B0604020202020204" pitchFamily="34" charset="0"/>
                <a:cs typeface="Arial" panose="020B0604020202020204" pitchFamily="34" charset="0"/>
              </a:rPr>
              <a:t>4. </a:t>
            </a:r>
            <a:r>
              <a:rPr lang="sv-SE" sz="1000" dirty="0">
                <a:latin typeface="Arial" panose="020B0604020202020204" pitchFamily="34" charset="0"/>
                <a:cs typeface="Arial" panose="020B0604020202020204" pitchFamily="34" charset="0"/>
              </a:rPr>
              <a:t>Välj ”When updates are available…”</a:t>
            </a:r>
          </a:p>
          <a:p>
            <a:pPr>
              <a:lnSpc>
                <a:spcPct val="150000"/>
              </a:lnSpc>
            </a:pPr>
            <a:r>
              <a:rPr lang="sv-SE" sz="1000" b="1" dirty="0">
                <a:latin typeface="Arial" panose="020B0604020202020204" pitchFamily="34" charset="0"/>
                <a:cs typeface="Arial" panose="020B0604020202020204" pitchFamily="34" charset="0"/>
              </a:rPr>
              <a:t>5. </a:t>
            </a:r>
            <a:r>
              <a:rPr lang="sv-SE" sz="1000" dirty="0">
                <a:latin typeface="Arial" panose="020B0604020202020204" pitchFamily="34" charset="0"/>
                <a:cs typeface="Arial" panose="020B0604020202020204" pitchFamily="34" charset="0"/>
              </a:rPr>
              <a:t>Välj ”Install all updates automatically”</a:t>
            </a:r>
          </a:p>
        </p:txBody>
      </p:sp>
    </p:spTree>
    <p:extLst>
      <p:ext uri="{BB962C8B-B14F-4D97-AF65-F5344CB8AC3E}">
        <p14:creationId xmlns:p14="http://schemas.microsoft.com/office/powerpoint/2010/main" val="34937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r>
              <a:rPr lang="de-DE" sz="3600" dirty="0">
                <a:solidFill>
                  <a:schemeClr val="tx1">
                    <a:lumMod val="75000"/>
                    <a:lumOff val="25000"/>
                  </a:schemeClr>
                </a:solidFill>
                <a:latin typeface="Impact" panose="020B0806030902050204" pitchFamily="34" charset="0"/>
                <a:cs typeface="Arial Narrow" panose="020B0604020202020204" pitchFamily="34" charset="0"/>
              </a:rPr>
              <a:t>Dagliga/återkommande aktiviteter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VPN</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6000" y="1977910"/>
            <a:ext cx="5164401" cy="4449616"/>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Vad är VPN?</a:t>
            </a:r>
          </a:p>
          <a:p>
            <a:pPr>
              <a:lnSpc>
                <a:spcPts val="1800"/>
              </a:lnSpc>
            </a:pPr>
            <a:r>
              <a:rPr lang="de-DE" sz="1000" dirty="0">
                <a:latin typeface="Arial" panose="020B0604020202020204" pitchFamily="34" charset="0"/>
                <a:cs typeface="Arial" panose="020B0604020202020204" pitchFamily="34" charset="0"/>
              </a:rPr>
              <a:t>VPN står för Virtual Private Network – ett virtuellt privat nätverk. I detta fall används VPN för att säkert ansluta till din QNAP-NAS från ett externt nätverk. En VPN-server körs på QNAP-enheten och VPN-mjukvara körs på enheten som används på distans och en tunnel ansluter dessa två över Internet.</a:t>
            </a:r>
          </a:p>
          <a:p>
            <a:pPr>
              <a:lnSpc>
                <a:spcPts val="1800"/>
              </a:lnSpc>
            </a:pPr>
            <a:r>
              <a:rPr lang="de-DE" sz="1000" dirty="0">
                <a:latin typeface="Arial" panose="020B0604020202020204" pitchFamily="34" charset="0"/>
                <a:cs typeface="Arial" panose="020B0604020202020204" pitchFamily="34" charset="0"/>
              </a:rPr>
              <a:t>Fördelen är att anslutningen skyddas med autentisering och </a:t>
            </a:r>
            <a:r>
              <a:rPr lang="de-DE" sz="1000" dirty="0" err="1">
                <a:latin typeface="Arial" panose="020B0604020202020204" pitchFamily="34" charset="0"/>
                <a:cs typeface="Arial" panose="020B0604020202020204" pitchFamily="34" charset="0"/>
              </a:rPr>
              <a:t>kryptering</a:t>
            </a:r>
            <a:r>
              <a:rPr lang="de-DE" sz="1000" dirty="0">
                <a:latin typeface="Arial" panose="020B0604020202020204" pitchFamily="34" charset="0"/>
                <a:cs typeface="Arial" panose="020B0604020202020204" pitchFamily="34" charset="0"/>
              </a:rPr>
              <a:t> och </a:t>
            </a:r>
            <a:r>
              <a:rPr lang="de-DE" sz="1000" dirty="0" err="1">
                <a:latin typeface="Arial" panose="020B0604020202020204" pitchFamily="34" charset="0"/>
                <a:cs typeface="Arial" panose="020B0604020202020204" pitchFamily="34" charset="0"/>
              </a:rPr>
              <a:t>endast</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kan</a:t>
            </a:r>
            <a:r>
              <a:rPr lang="de-DE" sz="1000" dirty="0">
                <a:latin typeface="Arial" panose="020B0604020202020204" pitchFamily="34" charset="0"/>
                <a:cs typeface="Arial" panose="020B0604020202020204" pitchFamily="34" charset="0"/>
              </a:rPr>
              <a:t> användas av behöriga användare. Användarupplevelsen är precis som du och enheten var på samma nätverk. </a:t>
            </a:r>
          </a:p>
          <a:p>
            <a:pPr>
              <a:lnSpc>
                <a:spcPts val="1800"/>
              </a:lnSpc>
            </a:pPr>
            <a:r>
              <a:rPr lang="de-DE" sz="1000" dirty="0">
                <a:latin typeface="Arial" panose="020B0604020202020204" pitchFamily="34" charset="0"/>
                <a:cs typeface="Arial" panose="020B0604020202020204" pitchFamily="34" charset="0"/>
              </a:rPr>
              <a:t>Efter att en VPN-anslutning konfigurerats kan den användas om och om igen. Vi rekommenderar att alltid ansluta till din QNAP-enhet över VPN när du befinner dig på ett externt nätverk för maximal säkerhet.</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Att konfigurera VPN</a:t>
            </a:r>
          </a:p>
          <a:p>
            <a:pPr>
              <a:lnSpc>
                <a:spcPts val="1800"/>
              </a:lnSpc>
            </a:pPr>
            <a:r>
              <a:rPr lang="de-DE" sz="1000" dirty="0">
                <a:latin typeface="Arial" panose="020B0604020202020204" pitchFamily="34" charset="0"/>
                <a:cs typeface="Arial" panose="020B0604020202020204" pitchFamily="34" charset="0"/>
              </a:rPr>
              <a:t>En detaljerad genomgång av konfigurationen finns på vår hemsida (engelska):</a:t>
            </a:r>
            <a:br>
              <a:rPr lang="de-DE" sz="1000" dirty="0">
                <a:latin typeface="Arial" panose="020B0604020202020204" pitchFamily="34" charset="0"/>
                <a:cs typeface="Arial" panose="020B0604020202020204" pitchFamily="34" charset="0"/>
              </a:rPr>
            </a:br>
            <a:r>
              <a:rPr lang="de-DE" sz="100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https://www.qnap.com/en/how-to/tutorial/article/how-to-set-up-and-use-</a:t>
            </a:r>
            <a:r>
              <a:rPr lang="de-DE" sz="10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qvpn</a:t>
            </a:r>
            <a:endParaRPr lang="de-DE" sz="1000" dirty="0">
              <a:solidFill>
                <a:schemeClr val="accent1">
                  <a:lumMod val="75000"/>
                </a:schemeClr>
              </a:solidFill>
              <a:latin typeface="Arial" panose="020B0604020202020204" pitchFamily="34" charset="0"/>
              <a:cs typeface="Arial" panose="020B0604020202020204" pitchFamily="34" charset="0"/>
            </a:endParaRPr>
          </a:p>
          <a:p>
            <a:pPr>
              <a:lnSpc>
                <a:spcPts val="1800"/>
              </a:lnSpc>
            </a:pPr>
            <a:endParaRPr lang="de-DE" sz="1000" dirty="0">
              <a:solidFill>
                <a:schemeClr val="accent1">
                  <a:lumMod val="75000"/>
                </a:schemeClr>
              </a:solidFill>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Rekommenderad mjukvara för fjärråtkomst</a:t>
            </a:r>
            <a:br>
              <a:rPr lang="de-DE" sz="1000" b="1"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myQNAPcloud Link &amp; VPN (Port Forwarding VPN krävs, QuFirewall rekommenderas för bästa skydd)</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D3A1F998-AB6D-0F0A-826B-32BA5483DBFA}"/>
              </a:ext>
            </a:extLst>
          </p:cNvPr>
          <p:cNvPicPr>
            <a:picLocks noChangeAspect="1"/>
          </p:cNvPicPr>
          <p:nvPr/>
        </p:nvPicPr>
        <p:blipFill>
          <a:blip r:embed="rId4"/>
          <a:stretch>
            <a:fillRect/>
          </a:stretch>
        </p:blipFill>
        <p:spPr>
          <a:xfrm>
            <a:off x="6451600" y="2315456"/>
            <a:ext cx="4829121" cy="2714179"/>
          </a:xfrm>
          <a:prstGeom prst="rect">
            <a:avLst/>
          </a:prstGeom>
        </p:spPr>
      </p:pic>
    </p:spTree>
    <p:extLst>
      <p:ext uri="{BB962C8B-B14F-4D97-AF65-F5344CB8AC3E}">
        <p14:creationId xmlns:p14="http://schemas.microsoft.com/office/powerpoint/2010/main" val="15483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r>
              <a:rPr lang="de-DE" sz="3600" dirty="0">
                <a:solidFill>
                  <a:schemeClr val="tx1">
                    <a:lumMod val="75000"/>
                    <a:lumOff val="25000"/>
                  </a:schemeClr>
                </a:solidFill>
                <a:latin typeface="Impact" panose="020B0806030902050204" pitchFamily="34" charset="0"/>
                <a:cs typeface="Arial Narrow" panose="020B0604020202020204" pitchFamily="34" charset="0"/>
              </a:rPr>
              <a:t>Engångsinställningar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err="1">
                <a:solidFill>
                  <a:srgbClr val="707070"/>
                </a:solidFill>
                <a:latin typeface="Arial Narrow" panose="020B0604020202020204" pitchFamily="34" charset="0"/>
                <a:cs typeface="Arial Narrow" panose="020B0604020202020204" pitchFamily="34" charset="0"/>
              </a:rPr>
              <a:t>QuFirewall</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141292"/>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Vad är QuFirewall?</a:t>
            </a:r>
          </a:p>
          <a:p>
            <a:pPr>
              <a:lnSpc>
                <a:spcPts val="1800"/>
              </a:lnSpc>
            </a:pPr>
            <a:r>
              <a:rPr lang="de-DE" sz="1000" dirty="0">
                <a:latin typeface="Arial" panose="020B0604020202020204" pitchFamily="34" charset="0"/>
                <a:cs typeface="Arial" panose="020B0604020202020204" pitchFamily="34" charset="0"/>
              </a:rPr>
              <a:t>QuFirewall är en mjukvara för hantering av brandväggar i din QNAP-enhet. Med kraftfulla och lättanvända profiler kan du med appen kontrollera och verifiera anslutningar till din enhet. Vi rekommenderar att du installerar QuFirewall på din QNAP-NAS och begränsar IP-addresser med tillgång till en specifik geografisk region eller subnät.</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Konfigurera QuFirewall</a:t>
            </a:r>
          </a:p>
          <a:p>
            <a:pPr>
              <a:lnSpc>
                <a:spcPts val="1800"/>
              </a:lnSpc>
            </a:pPr>
            <a:r>
              <a:rPr lang="de-DE" sz="1000" b="1" dirty="0">
                <a:latin typeface="Arial" panose="020B0604020202020204" pitchFamily="34" charset="0"/>
                <a:cs typeface="Arial" panose="020B0604020202020204" pitchFamily="34" charset="0"/>
              </a:rPr>
              <a:t>1. </a:t>
            </a:r>
            <a:r>
              <a:rPr lang="de-DE" sz="1000" dirty="0">
                <a:latin typeface="Arial" panose="020B0604020202020204" pitchFamily="34" charset="0"/>
                <a:cs typeface="Arial" panose="020B0604020202020204" pitchFamily="34" charset="0"/>
              </a:rPr>
              <a:t>Installera QuFirewall från App Center</a:t>
            </a:r>
          </a:p>
          <a:p>
            <a:pPr>
              <a:lnSpc>
                <a:spcPts val="1800"/>
              </a:lnSpc>
            </a:pPr>
            <a:r>
              <a:rPr lang="de-DE" sz="1000" b="1" dirty="0">
                <a:latin typeface="Arial" panose="020B0604020202020204" pitchFamily="34" charset="0"/>
                <a:cs typeface="Arial" panose="020B0604020202020204" pitchFamily="34" charset="0"/>
              </a:rPr>
              <a:t>2. </a:t>
            </a:r>
            <a:r>
              <a:rPr lang="de-DE" sz="1000" dirty="0">
                <a:latin typeface="Arial" panose="020B0604020202020204" pitchFamily="34" charset="0"/>
                <a:cs typeface="Arial" panose="020B0604020202020204" pitchFamily="34" charset="0"/>
              </a:rPr>
              <a:t>Välj Profilkonfiguration</a:t>
            </a:r>
          </a:p>
          <a:p>
            <a:pPr>
              <a:lnSpc>
                <a:spcPts val="1800"/>
              </a:lnSpc>
            </a:pPr>
            <a:r>
              <a:rPr lang="de-DE" sz="1000" b="1" dirty="0">
                <a:latin typeface="Arial" panose="020B0604020202020204" pitchFamily="34" charset="0"/>
                <a:cs typeface="Arial" panose="020B0604020202020204" pitchFamily="34" charset="0"/>
              </a:rPr>
              <a:t>3. </a:t>
            </a:r>
            <a:r>
              <a:rPr lang="de-DE" sz="1000" dirty="0">
                <a:latin typeface="Arial" panose="020B0604020202020204" pitchFamily="34" charset="0"/>
                <a:cs typeface="Arial" panose="020B0604020202020204" pitchFamily="34" charset="0"/>
              </a:rPr>
              <a:t>Välj din region</a:t>
            </a:r>
          </a:p>
          <a:p>
            <a:pPr>
              <a:lnSpc>
                <a:spcPts val="1800"/>
              </a:lnSpc>
            </a:pPr>
            <a:r>
              <a:rPr lang="de-DE" sz="1000" b="1" dirty="0">
                <a:latin typeface="Arial" panose="020B0604020202020204" pitchFamily="34" charset="0"/>
                <a:cs typeface="Arial" panose="020B0604020202020204" pitchFamily="34" charset="0"/>
              </a:rPr>
              <a:t>4. </a:t>
            </a:r>
            <a:r>
              <a:rPr lang="de-DE" sz="1000" dirty="0">
                <a:latin typeface="Arial" panose="020B0604020202020204" pitchFamily="34" charset="0"/>
                <a:cs typeface="Arial" panose="020B0604020202020204" pitchFamily="34" charset="0"/>
              </a:rPr>
              <a:t>Klicka verkställ	</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8080347-23AA-44EA-9468-3BE8100C38E0}"/>
              </a:ext>
            </a:extLst>
          </p:cNvPr>
          <p:cNvPicPr>
            <a:picLocks noChangeAspect="1"/>
          </p:cNvPicPr>
          <p:nvPr/>
        </p:nvPicPr>
        <p:blipFill>
          <a:blip r:embed="rId3"/>
          <a:stretch>
            <a:fillRect/>
          </a:stretch>
        </p:blipFill>
        <p:spPr>
          <a:xfrm>
            <a:off x="3167380" y="2980478"/>
            <a:ext cx="4351020" cy="2743702"/>
          </a:xfrm>
          <a:prstGeom prst="rect">
            <a:avLst/>
          </a:prstGeom>
        </p:spPr>
      </p:pic>
      <p:pic>
        <p:nvPicPr>
          <p:cNvPr id="3" name="Grafik 2">
            <a:extLst>
              <a:ext uri="{FF2B5EF4-FFF2-40B4-BE49-F238E27FC236}">
                <a16:creationId xmlns:a16="http://schemas.microsoft.com/office/drawing/2014/main" id="{550DF3DF-AF64-077A-7C1B-64E732753F41}"/>
              </a:ext>
            </a:extLst>
          </p:cNvPr>
          <p:cNvPicPr>
            <a:picLocks noChangeAspect="1"/>
          </p:cNvPicPr>
          <p:nvPr/>
        </p:nvPicPr>
        <p:blipFill>
          <a:blip r:embed="rId4"/>
          <a:stretch>
            <a:fillRect/>
          </a:stretch>
        </p:blipFill>
        <p:spPr>
          <a:xfrm>
            <a:off x="7744533" y="2999589"/>
            <a:ext cx="3871468" cy="2729442"/>
          </a:xfrm>
          <a:prstGeom prst="rect">
            <a:avLst/>
          </a:prstGeom>
        </p:spPr>
      </p:pic>
    </p:spTree>
    <p:extLst>
      <p:ext uri="{BB962C8B-B14F-4D97-AF65-F5344CB8AC3E}">
        <p14:creationId xmlns:p14="http://schemas.microsoft.com/office/powerpoint/2010/main" val="273456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r>
              <a:rPr lang="de-DE" sz="3600" dirty="0">
                <a:solidFill>
                  <a:schemeClr val="tx1">
                    <a:lumMod val="75000"/>
                    <a:lumOff val="25000"/>
                  </a:schemeClr>
                </a:solidFill>
                <a:latin typeface="Impact" panose="020B0806030902050204" pitchFamily="34" charset="0"/>
                <a:cs typeface="Arial Narrow" panose="020B0604020202020204" pitchFamily="34" charset="0"/>
              </a:rPr>
              <a:t>Engångsinställningar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Security </a:t>
            </a:r>
            <a:r>
              <a:rPr lang="de-DE" sz="2000" dirty="0" err="1">
                <a:solidFill>
                  <a:srgbClr val="707070"/>
                </a:solidFill>
                <a:latin typeface="Arial Narrow" panose="020B0604020202020204" pitchFamily="34" charset="0"/>
                <a:cs typeface="Arial Narrow" panose="020B0604020202020204" pitchFamily="34" charset="0"/>
              </a:rPr>
              <a:t>Counselor</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987130"/>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Vad är Security Counselor?</a:t>
            </a:r>
          </a:p>
          <a:p>
            <a:pPr>
              <a:lnSpc>
                <a:spcPts val="1800"/>
              </a:lnSpc>
            </a:pPr>
            <a:r>
              <a:rPr lang="de-DE" sz="1000" dirty="0">
                <a:latin typeface="Arial" panose="020B0604020202020204" pitchFamily="34" charset="0"/>
                <a:cs typeface="Arial" panose="020B0604020202020204" pitchFamily="34" charset="0"/>
              </a:rPr>
              <a:t>Security Counselor är en mjukvaruportal för din QNAP-NAS. Det genomsöker systemet för sårbarheter och ger råd om hur du bäst säkrar din data mot varierande typer av attacker. Baserat på kraven ditt nätverk ställer på säkerhet kan du välja en av tre säkerhetspolicies: Basic, Intermediate och Advanced, eller skapa din egen. Funktionen Security Checkup kommer använda sig av dessa säkerhetspolicies vid scanning av systemet.</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D14A0DA7-767A-B90C-70C0-D55C2FF0608F}"/>
              </a:ext>
            </a:extLst>
          </p:cNvPr>
          <p:cNvSpPr txBox="1"/>
          <p:nvPr/>
        </p:nvSpPr>
        <p:spPr>
          <a:xfrm>
            <a:off x="575999" y="5335188"/>
            <a:ext cx="11040002" cy="756297"/>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En säkerhetsscanning kan köras manuellt eller schemaläggas.</a:t>
            </a:r>
          </a:p>
          <a:p>
            <a:pPr>
              <a:lnSpc>
                <a:spcPts val="1800"/>
              </a:lnSpc>
            </a:pPr>
            <a:r>
              <a:rPr lang="de-DE" sz="1000" dirty="0">
                <a:latin typeface="Arial" panose="020B0604020202020204" pitchFamily="34" charset="0"/>
                <a:cs typeface="Arial" panose="020B0604020202020204" pitchFamily="34" charset="0"/>
              </a:rPr>
              <a:t>Schemat kan anpassas efter dina behov och köras dagligen, under arbetsdagar, helger eller specifika veckodagar. </a:t>
            </a:r>
          </a:p>
          <a:p>
            <a:pPr>
              <a:lnSpc>
                <a:spcPts val="1800"/>
              </a:lnSpc>
            </a:pPr>
            <a:r>
              <a:rPr lang="de-DE" sz="1000" dirty="0">
                <a:latin typeface="Arial" panose="020B0604020202020204" pitchFamily="34" charset="0"/>
                <a:cs typeface="Arial" panose="020B0604020202020204" pitchFamily="34" charset="0"/>
              </a:rPr>
              <a:t>Du kan se resultaten av scanningar och dess efterföljande rekommendationer för att säkra din NAS i Security Counselor.</a:t>
            </a:r>
          </a:p>
        </p:txBody>
      </p:sp>
      <p:pic>
        <p:nvPicPr>
          <p:cNvPr id="7" name="Picture 2">
            <a:extLst>
              <a:ext uri="{FF2B5EF4-FFF2-40B4-BE49-F238E27FC236}">
                <a16:creationId xmlns:a16="http://schemas.microsoft.com/office/drawing/2014/main" id="{38954C1E-C29A-08C7-1E0B-2902541A7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55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4B9F5EF-651A-A3B2-669C-E90B1F5DA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08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D9ED93F-6DDF-20BB-EC52-087EC18717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1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1261E262-D3DE-248B-FB52-1015230AC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149"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5765D5E1-1976-0E2C-E57F-E9BBC10CBB93}"/>
              </a:ext>
            </a:extLst>
          </p:cNvPr>
          <p:cNvSpPr txBox="1"/>
          <p:nvPr/>
        </p:nvSpPr>
        <p:spPr>
          <a:xfrm>
            <a:off x="1088716" y="4664392"/>
            <a:ext cx="2001184" cy="323165"/>
          </a:xfrm>
          <a:prstGeom prst="rect">
            <a:avLst/>
          </a:prstGeom>
          <a:noFill/>
        </p:spPr>
        <p:txBody>
          <a:bodyPr wrap="square" rtlCol="0">
            <a:spAutoFit/>
          </a:bodyPr>
          <a:lstStyle/>
          <a:p>
            <a:pPr algn="ctr">
              <a:lnSpc>
                <a:spcPts val="1800"/>
              </a:lnSpc>
            </a:pPr>
            <a:r>
              <a:rPr lang="de-DE" sz="1600" b="1" dirty="0">
                <a:latin typeface="Arial" panose="020B0604020202020204" pitchFamily="34" charset="0"/>
                <a:cs typeface="Arial" panose="020B0604020202020204" pitchFamily="34" charset="0"/>
              </a:rPr>
              <a:t>Basic</a:t>
            </a:r>
            <a:endParaRPr lang="de-DE" sz="16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6CD391B2-1167-069E-0427-DDAB5D76F4BE}"/>
              </a:ext>
            </a:extLst>
          </p:cNvPr>
          <p:cNvSpPr txBox="1"/>
          <p:nvPr/>
        </p:nvSpPr>
        <p:spPr>
          <a:xfrm>
            <a:off x="3847934" y="4664392"/>
            <a:ext cx="2001184" cy="323165"/>
          </a:xfrm>
          <a:prstGeom prst="rect">
            <a:avLst/>
          </a:prstGeom>
          <a:noFill/>
        </p:spPr>
        <p:txBody>
          <a:bodyPr wrap="square" rtlCol="0">
            <a:spAutoFit/>
          </a:bodyPr>
          <a:lstStyle/>
          <a:p>
            <a:pPr algn="ctr">
              <a:lnSpc>
                <a:spcPts val="1800"/>
              </a:lnSpc>
            </a:pPr>
            <a:r>
              <a:rPr lang="de-DE" sz="1600" b="1" dirty="0">
                <a:latin typeface="Arial" panose="020B0604020202020204" pitchFamily="34" charset="0"/>
                <a:cs typeface="Arial" panose="020B0604020202020204" pitchFamily="34" charset="0"/>
              </a:rPr>
              <a:t>Intermediate</a:t>
            </a:r>
            <a:endParaRPr lang="de-DE" sz="1600"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BDE14329-AAE9-E39A-5836-D15C3213D88B}"/>
              </a:ext>
            </a:extLst>
          </p:cNvPr>
          <p:cNvSpPr txBox="1"/>
          <p:nvPr/>
        </p:nvSpPr>
        <p:spPr>
          <a:xfrm>
            <a:off x="6607152" y="4664392"/>
            <a:ext cx="2001184" cy="323165"/>
          </a:xfrm>
          <a:prstGeom prst="rect">
            <a:avLst/>
          </a:prstGeom>
          <a:noFill/>
        </p:spPr>
        <p:txBody>
          <a:bodyPr wrap="square" rtlCol="0">
            <a:spAutoFit/>
          </a:bodyPr>
          <a:lstStyle/>
          <a:p>
            <a:pPr algn="ctr">
              <a:lnSpc>
                <a:spcPts val="1800"/>
              </a:lnSpc>
            </a:pPr>
            <a:r>
              <a:rPr lang="de-DE" sz="1600" b="1" dirty="0">
                <a:latin typeface="Arial" panose="020B0604020202020204" pitchFamily="34" charset="0"/>
                <a:cs typeface="Arial" panose="020B0604020202020204" pitchFamily="34" charset="0"/>
              </a:rPr>
              <a:t>Advanced</a:t>
            </a:r>
            <a:endParaRPr lang="de-DE" sz="1600"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69F7EFD5-4DCD-C27A-B0E3-91023A58824A}"/>
              </a:ext>
            </a:extLst>
          </p:cNvPr>
          <p:cNvSpPr txBox="1"/>
          <p:nvPr/>
        </p:nvSpPr>
        <p:spPr>
          <a:xfrm>
            <a:off x="9382307" y="4664392"/>
            <a:ext cx="2001184" cy="323165"/>
          </a:xfrm>
          <a:prstGeom prst="rect">
            <a:avLst/>
          </a:prstGeom>
          <a:noFill/>
        </p:spPr>
        <p:txBody>
          <a:bodyPr wrap="square" rtlCol="0">
            <a:spAutoFit/>
          </a:bodyPr>
          <a:lstStyle/>
          <a:p>
            <a:pPr algn="ctr">
              <a:lnSpc>
                <a:spcPts val="1800"/>
              </a:lnSpc>
            </a:pPr>
            <a:r>
              <a:rPr lang="de-DE" sz="1600" b="1" dirty="0">
                <a:latin typeface="Arial" panose="020B0604020202020204" pitchFamily="34" charset="0"/>
                <a:cs typeface="Arial" panose="020B0604020202020204" pitchFamily="34" charset="0"/>
              </a:rPr>
              <a:t>Custom</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65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chemeClr val="tx1">
                    <a:lumMod val="75000"/>
                    <a:lumOff val="25000"/>
                  </a:schemeClr>
                </a:solidFill>
                <a:latin typeface="Impact" panose="020B0806030902050204" pitchFamily="34" charset="0"/>
                <a:cs typeface="Arial Narrow" panose="020B0604020202020204" pitchFamily="34" charset="0"/>
              </a:rPr>
              <a:t>Engångsinställningar</a:t>
            </a:r>
            <a:endParaRPr lang="de-DE"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Security </a:t>
            </a:r>
            <a:r>
              <a:rPr lang="de-DE" sz="2000" dirty="0" err="1">
                <a:solidFill>
                  <a:srgbClr val="707070"/>
                </a:solidFill>
                <a:latin typeface="Arial Narrow" panose="020B0604020202020204" pitchFamily="34" charset="0"/>
                <a:cs typeface="Arial Narrow" panose="020B0604020202020204" pitchFamily="34" charset="0"/>
              </a:rPr>
              <a:t>Counselor</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1448795"/>
          </a:xfrm>
          <a:prstGeom prst="rect">
            <a:avLst/>
          </a:prstGeom>
          <a:noFill/>
        </p:spPr>
        <p:txBody>
          <a:bodyPr wrap="square" rtlCol="0">
            <a:spAutoFit/>
          </a:bodyPr>
          <a:lstStyle/>
          <a:p>
            <a:pPr>
              <a:lnSpc>
                <a:spcPts val="1800"/>
              </a:lnSpc>
            </a:pPr>
            <a:r>
              <a:rPr lang="sv-SE" sz="1000" b="1" dirty="0">
                <a:latin typeface="Arial" panose="020B0604020202020204" pitchFamily="34" charset="0"/>
                <a:cs typeface="Arial" panose="020B0604020202020204" pitchFamily="34" charset="0"/>
              </a:rPr>
              <a:t>Konfigurera Security Counselor</a:t>
            </a:r>
            <a:endParaRPr lang="sv-SE" sz="1000" dirty="0">
              <a:latin typeface="Arial" panose="020B0604020202020204" pitchFamily="34" charset="0"/>
              <a:cs typeface="Arial" panose="020B0604020202020204" pitchFamily="34" charset="0"/>
            </a:endParaRPr>
          </a:p>
          <a:p>
            <a:pPr>
              <a:lnSpc>
                <a:spcPts val="18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Ladda ned Security Counselor från App Center</a:t>
            </a:r>
          </a:p>
          <a:p>
            <a:pPr>
              <a:lnSpc>
                <a:spcPts val="18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Välj en säkerhetspolicy och välj ”Scan now”</a:t>
            </a:r>
          </a:p>
          <a:p>
            <a:pPr>
              <a:lnSpc>
                <a:spcPts val="1800"/>
              </a:lnSpc>
            </a:pPr>
            <a:r>
              <a:rPr lang="sv-SE" sz="1000" b="1" dirty="0">
                <a:latin typeface="Arial" panose="020B0604020202020204" pitchFamily="34" charset="0"/>
                <a:cs typeface="Arial" panose="020B0604020202020204" pitchFamily="34" charset="0"/>
              </a:rPr>
              <a:t>3. </a:t>
            </a:r>
            <a:r>
              <a:rPr lang="sv-SE" sz="1000" dirty="0">
                <a:latin typeface="Arial" panose="020B0604020202020204" pitchFamily="34" charset="0"/>
                <a:cs typeface="Arial" panose="020B0604020202020204" pitchFamily="34" charset="0"/>
              </a:rPr>
              <a:t>Skapa ett schema genom att gå till Security Checkup (grön)</a:t>
            </a:r>
          </a:p>
          <a:p>
            <a:pPr>
              <a:lnSpc>
                <a:spcPts val="1800"/>
              </a:lnSpc>
            </a:pPr>
            <a:r>
              <a:rPr lang="sv-SE" sz="1000" b="1" dirty="0">
                <a:latin typeface="Arial" panose="020B0604020202020204" pitchFamily="34" charset="0"/>
                <a:cs typeface="Arial" panose="020B0604020202020204" pitchFamily="34" charset="0"/>
              </a:rPr>
              <a:t>4. </a:t>
            </a:r>
            <a:r>
              <a:rPr lang="sv-SE" sz="1000" dirty="0">
                <a:latin typeface="Arial" panose="020B0604020202020204" pitchFamily="34" charset="0"/>
                <a:cs typeface="Arial" panose="020B0604020202020204" pitchFamily="34" charset="0"/>
              </a:rPr>
              <a:t>Gå till Schema (röd)</a:t>
            </a:r>
          </a:p>
          <a:p>
            <a:pPr>
              <a:lnSpc>
                <a:spcPts val="1800"/>
              </a:lnSpc>
            </a:pPr>
            <a:r>
              <a:rPr lang="sv-SE" sz="1000" b="1" dirty="0">
                <a:latin typeface="Arial" panose="020B0604020202020204" pitchFamily="34" charset="0"/>
                <a:cs typeface="Arial" panose="020B0604020202020204" pitchFamily="34" charset="0"/>
              </a:rPr>
              <a:t>5. </a:t>
            </a:r>
            <a:r>
              <a:rPr lang="sv-SE" sz="1000" dirty="0">
                <a:latin typeface="Arial" panose="020B0604020202020204" pitchFamily="34" charset="0"/>
                <a:cs typeface="Arial" panose="020B0604020202020204" pitchFamily="34" charset="0"/>
              </a:rPr>
              <a:t>Välj önskad frekvens och klicka Verkställ</a:t>
            </a:r>
            <a:endParaRPr lang="sv-SE" sz="1000" dirty="0">
              <a:solidFill>
                <a:schemeClr val="accent1">
                  <a:lumMod val="7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8EA8AA08-7571-AC33-DFB7-32ABA4095F6B}"/>
              </a:ext>
            </a:extLst>
          </p:cNvPr>
          <p:cNvPicPr>
            <a:picLocks noChangeAspect="1"/>
          </p:cNvPicPr>
          <p:nvPr/>
        </p:nvPicPr>
        <p:blipFill>
          <a:blip r:embed="rId3"/>
          <a:stretch>
            <a:fillRect/>
          </a:stretch>
        </p:blipFill>
        <p:spPr>
          <a:xfrm>
            <a:off x="634653" y="3538960"/>
            <a:ext cx="5075152" cy="2608064"/>
          </a:xfrm>
          <a:prstGeom prst="rect">
            <a:avLst/>
          </a:prstGeom>
        </p:spPr>
      </p:pic>
      <p:pic>
        <p:nvPicPr>
          <p:cNvPr id="3" name="Grafik 2">
            <a:extLst>
              <a:ext uri="{FF2B5EF4-FFF2-40B4-BE49-F238E27FC236}">
                <a16:creationId xmlns:a16="http://schemas.microsoft.com/office/drawing/2014/main" id="{EDDE4B1B-3D9E-5619-4835-E52A4E158268}"/>
              </a:ext>
            </a:extLst>
          </p:cNvPr>
          <p:cNvPicPr>
            <a:picLocks noChangeAspect="1"/>
          </p:cNvPicPr>
          <p:nvPr/>
        </p:nvPicPr>
        <p:blipFill>
          <a:blip r:embed="rId4"/>
          <a:stretch>
            <a:fillRect/>
          </a:stretch>
        </p:blipFill>
        <p:spPr>
          <a:xfrm>
            <a:off x="6524112" y="3538960"/>
            <a:ext cx="5116774" cy="2608064"/>
          </a:xfrm>
          <a:prstGeom prst="rect">
            <a:avLst/>
          </a:prstGeom>
        </p:spPr>
      </p:pic>
    </p:spTree>
    <p:extLst>
      <p:ext uri="{BB962C8B-B14F-4D97-AF65-F5344CB8AC3E}">
        <p14:creationId xmlns:p14="http://schemas.microsoft.com/office/powerpoint/2010/main" val="26691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Avancerade inställningar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Krypterad anslutning</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602957"/>
          </a:xfrm>
          <a:prstGeom prst="rect">
            <a:avLst/>
          </a:prstGeom>
          <a:noFill/>
        </p:spPr>
        <p:txBody>
          <a:bodyPr wrap="square" rtlCol="0">
            <a:spAutoFit/>
          </a:bodyPr>
          <a:lstStyle/>
          <a:p>
            <a:pPr>
              <a:lnSpc>
                <a:spcPts val="1800"/>
              </a:lnSpc>
            </a:pPr>
            <a:r>
              <a:rPr lang="sv-SE" sz="1000" b="1" dirty="0">
                <a:latin typeface="Arial" panose="020B0604020202020204" pitchFamily="34" charset="0"/>
                <a:cs typeface="Arial" panose="020B0604020202020204" pitchFamily="34" charset="0"/>
              </a:rPr>
              <a:t>Använd krypterade anslutningar</a:t>
            </a:r>
          </a:p>
          <a:p>
            <a:pPr>
              <a:lnSpc>
                <a:spcPts val="1800"/>
              </a:lnSpc>
            </a:pPr>
            <a:r>
              <a:rPr lang="sv-SE" sz="1000" dirty="0">
                <a:latin typeface="Arial" panose="020B0604020202020204" pitchFamily="34" charset="0"/>
                <a:cs typeface="Arial" panose="020B0604020202020204" pitchFamily="34" charset="0"/>
              </a:rPr>
              <a:t>Om du vill ansluta till din QNAP-enhet från utanför ditt eget nätverk bör du kryptera din anslutning. Det skyddar utomstående från att kunna läsa data som skickas till och från din enhet. Detta kan göras genom att nyttja säkra anslutningar, till exempel HTTPS och FTPS, där S:et står för ”Secure”, eller säker. Dataöverföringarna krypteras med certifikat, vilket innebär att enheterna kan verifiera varandras identiteter.</a:t>
            </a:r>
          </a:p>
          <a:p>
            <a:pPr>
              <a:lnSpc>
                <a:spcPts val="1800"/>
              </a:lnSpc>
            </a:pPr>
            <a:endParaRPr lang="sv-SE" sz="1000" dirty="0">
              <a:latin typeface="Arial" panose="020B0604020202020204" pitchFamily="34" charset="0"/>
              <a:cs typeface="Arial" panose="020B0604020202020204" pitchFamily="34" charset="0"/>
            </a:endParaRPr>
          </a:p>
          <a:p>
            <a:pPr>
              <a:lnSpc>
                <a:spcPct val="1500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Gå till Kontrollpanel &gt; System &gt; Säkerhet, och gå till SSL-Certifikat &amp; Privat Nyckel</a:t>
            </a:r>
          </a:p>
          <a:p>
            <a:pPr>
              <a:lnSpc>
                <a:spcPct val="1500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Klicka på ”Ersätt Certifikat”</a:t>
            </a:r>
          </a:p>
          <a:p>
            <a:pPr>
              <a:lnSpc>
                <a:spcPct val="150000"/>
              </a:lnSpc>
            </a:pPr>
            <a:r>
              <a:rPr lang="sv-SE" sz="1000" b="1" dirty="0">
                <a:latin typeface="Arial" panose="020B0604020202020204" pitchFamily="34" charset="0"/>
                <a:cs typeface="Arial" panose="020B0604020202020204" pitchFamily="34" charset="0"/>
              </a:rPr>
              <a:t>3. </a:t>
            </a:r>
            <a:r>
              <a:rPr lang="sv-SE" sz="1000" dirty="0">
                <a:latin typeface="Arial" panose="020B0604020202020204" pitchFamily="34" charset="0"/>
                <a:cs typeface="Arial" panose="020B0604020202020204" pitchFamily="34" charset="0"/>
              </a:rPr>
              <a:t>Välj ”Skaffa från Let’s </a:t>
            </a:r>
            <a:r>
              <a:rPr lang="sv-SE" sz="1000" dirty="0" err="1">
                <a:latin typeface="Arial" panose="020B0604020202020204" pitchFamily="34" charset="0"/>
                <a:cs typeface="Arial" panose="020B0604020202020204" pitchFamily="34" charset="0"/>
              </a:rPr>
              <a:t>Encrypt</a:t>
            </a:r>
            <a:r>
              <a:rPr lang="sv-SE" sz="1000" dirty="0">
                <a:latin typeface="Arial" panose="020B0604020202020204" pitchFamily="34" charset="0"/>
                <a:cs typeface="Arial" panose="020B0604020202020204" pitchFamily="34" charset="0"/>
              </a:rPr>
              <a:t>”</a:t>
            </a:r>
          </a:p>
          <a:p>
            <a:pPr>
              <a:lnSpc>
                <a:spcPct val="150000"/>
              </a:lnSpc>
            </a:pPr>
            <a:r>
              <a:rPr lang="sv-SE" sz="1000" b="1" dirty="0">
                <a:latin typeface="Arial" panose="020B0604020202020204" pitchFamily="34" charset="0"/>
                <a:cs typeface="Arial" panose="020B0604020202020204" pitchFamily="34" charset="0"/>
              </a:rPr>
              <a:t>4. </a:t>
            </a:r>
            <a:r>
              <a:rPr lang="sv-SE" sz="1000" dirty="0">
                <a:latin typeface="Arial" panose="020B0604020202020204" pitchFamily="34" charset="0"/>
                <a:cs typeface="Arial" panose="020B0604020202020204" pitchFamily="34" charset="0"/>
              </a:rPr>
              <a:t>Under domännamn, ange namnet eller DDNS där NAS-enheten kan nås</a:t>
            </a:r>
          </a:p>
          <a:p>
            <a:pPr>
              <a:lnSpc>
                <a:spcPct val="150000"/>
              </a:lnSpc>
            </a:pPr>
            <a:r>
              <a:rPr lang="sv-SE" sz="1000" b="1" dirty="0">
                <a:latin typeface="Arial" panose="020B0604020202020204" pitchFamily="34" charset="0"/>
                <a:cs typeface="Arial" panose="020B0604020202020204" pitchFamily="34" charset="0"/>
              </a:rPr>
              <a:t>5. </a:t>
            </a:r>
            <a:r>
              <a:rPr lang="sv-SE" sz="1000" dirty="0">
                <a:latin typeface="Arial" panose="020B0604020202020204" pitchFamily="34" charset="0"/>
                <a:cs typeface="Arial" panose="020B0604020202020204" pitchFamily="34" charset="0"/>
              </a:rPr>
              <a:t>Ange din epostadress du vill använda för att registrera hos </a:t>
            </a:r>
            <a:r>
              <a:rPr lang="sv-SE" sz="1000" dirty="0" err="1">
                <a:latin typeface="Arial" panose="020B0604020202020204" pitchFamily="34" charset="0"/>
                <a:cs typeface="Arial" panose="020B0604020202020204" pitchFamily="34" charset="0"/>
              </a:rPr>
              <a:t>Let’s</a:t>
            </a:r>
            <a:r>
              <a:rPr lang="sv-SE" sz="1000" dirty="0">
                <a:latin typeface="Arial" panose="020B0604020202020204" pitchFamily="34" charset="0"/>
                <a:cs typeface="Arial" panose="020B0604020202020204" pitchFamily="34" charset="0"/>
              </a:rPr>
              <a:t> </a:t>
            </a:r>
            <a:r>
              <a:rPr lang="sv-SE" sz="1000" dirty="0" err="1">
                <a:latin typeface="Arial" panose="020B0604020202020204" pitchFamily="34" charset="0"/>
                <a:cs typeface="Arial" panose="020B0604020202020204" pitchFamily="34" charset="0"/>
              </a:rPr>
              <a:t>Encrypt</a:t>
            </a:r>
            <a:endParaRPr lang="sv-SE" sz="1000" dirty="0">
              <a:latin typeface="Arial" panose="020B0604020202020204" pitchFamily="34" charset="0"/>
              <a:cs typeface="Arial" panose="020B0604020202020204" pitchFamily="34" charset="0"/>
            </a:endParaRPr>
          </a:p>
          <a:p>
            <a:pPr>
              <a:lnSpc>
                <a:spcPct val="150000"/>
              </a:lnSpc>
            </a:pPr>
            <a:r>
              <a:rPr lang="sv-SE" sz="1000" b="1" dirty="0">
                <a:latin typeface="Arial" panose="020B0604020202020204" pitchFamily="34" charset="0"/>
                <a:cs typeface="Arial" panose="020B0604020202020204" pitchFamily="34" charset="0"/>
              </a:rPr>
              <a:t>6. </a:t>
            </a:r>
            <a:r>
              <a:rPr lang="sv-SE" sz="1000" dirty="0">
                <a:latin typeface="Arial" panose="020B0604020202020204" pitchFamily="34" charset="0"/>
                <a:cs typeface="Arial" panose="020B0604020202020204" pitchFamily="34" charset="0"/>
              </a:rPr>
              <a:t>Välj Säker Inloggning när du loggar in på din enhet</a:t>
            </a:r>
          </a:p>
        </p:txBody>
      </p:sp>
      <p:pic>
        <p:nvPicPr>
          <p:cNvPr id="2" name="Grafik 1">
            <a:extLst>
              <a:ext uri="{FF2B5EF4-FFF2-40B4-BE49-F238E27FC236}">
                <a16:creationId xmlns:a16="http://schemas.microsoft.com/office/drawing/2014/main" id="{6B209219-C6DB-C69D-DDDB-83E6D3302C0F}"/>
              </a:ext>
            </a:extLst>
          </p:cNvPr>
          <p:cNvPicPr>
            <a:picLocks noChangeAspect="1"/>
          </p:cNvPicPr>
          <p:nvPr/>
        </p:nvPicPr>
        <p:blipFill>
          <a:blip r:embed="rId3"/>
          <a:stretch>
            <a:fillRect/>
          </a:stretch>
        </p:blipFill>
        <p:spPr>
          <a:xfrm>
            <a:off x="575999" y="4694557"/>
            <a:ext cx="3749040" cy="1953113"/>
          </a:xfrm>
          <a:prstGeom prst="rect">
            <a:avLst/>
          </a:prstGeom>
        </p:spPr>
      </p:pic>
      <p:pic>
        <p:nvPicPr>
          <p:cNvPr id="3" name="Grafik 2">
            <a:extLst>
              <a:ext uri="{FF2B5EF4-FFF2-40B4-BE49-F238E27FC236}">
                <a16:creationId xmlns:a16="http://schemas.microsoft.com/office/drawing/2014/main" id="{351BBBD5-633C-459E-3F8B-50824F14FDBE}"/>
              </a:ext>
            </a:extLst>
          </p:cNvPr>
          <p:cNvPicPr>
            <a:picLocks noChangeAspect="1"/>
          </p:cNvPicPr>
          <p:nvPr/>
        </p:nvPicPr>
        <p:blipFill>
          <a:blip r:embed="rId4"/>
          <a:stretch>
            <a:fillRect/>
          </a:stretch>
        </p:blipFill>
        <p:spPr>
          <a:xfrm>
            <a:off x="4818317" y="4694557"/>
            <a:ext cx="3749039" cy="1957643"/>
          </a:xfrm>
          <a:prstGeom prst="rect">
            <a:avLst/>
          </a:prstGeom>
        </p:spPr>
      </p:pic>
      <p:pic>
        <p:nvPicPr>
          <p:cNvPr id="6" name="Grafik 5">
            <a:extLst>
              <a:ext uri="{FF2B5EF4-FFF2-40B4-BE49-F238E27FC236}">
                <a16:creationId xmlns:a16="http://schemas.microsoft.com/office/drawing/2014/main" id="{5E056E9E-68DF-B091-BB7B-1463292A536E}"/>
              </a:ext>
            </a:extLst>
          </p:cNvPr>
          <p:cNvPicPr>
            <a:picLocks noChangeAspect="1"/>
          </p:cNvPicPr>
          <p:nvPr/>
        </p:nvPicPr>
        <p:blipFill>
          <a:blip r:embed="rId5"/>
          <a:stretch>
            <a:fillRect/>
          </a:stretch>
        </p:blipFill>
        <p:spPr>
          <a:xfrm>
            <a:off x="9060634" y="4694557"/>
            <a:ext cx="1953113" cy="1953113"/>
          </a:xfrm>
          <a:prstGeom prst="rect">
            <a:avLst/>
          </a:prstGeom>
        </p:spPr>
      </p:pic>
    </p:spTree>
    <p:extLst>
      <p:ext uri="{BB962C8B-B14F-4D97-AF65-F5344CB8AC3E}">
        <p14:creationId xmlns:p14="http://schemas.microsoft.com/office/powerpoint/2010/main" val="205442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Avancerade inställningar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Portar</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833789"/>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Vad är portar?</a:t>
            </a:r>
          </a:p>
          <a:p>
            <a:pPr>
              <a:lnSpc>
                <a:spcPts val="1800"/>
              </a:lnSpc>
            </a:pPr>
            <a:r>
              <a:rPr lang="de-DE" sz="1000" dirty="0">
                <a:latin typeface="Arial" panose="020B0604020202020204" pitchFamily="34" charset="0"/>
                <a:cs typeface="Arial" panose="020B0604020202020204" pitchFamily="34" charset="0"/>
              </a:rPr>
              <a:t>Portar tillåter kommunikation mellan din dator och andra datorer såväl som Internet. Brandväggar stänger oanvända portar för att hindra att skadlig kod distribueras till din dator över dessa. Genom </a:t>
            </a:r>
            <a:r>
              <a:rPr lang="de-DE" sz="1000" dirty="0" err="1">
                <a:latin typeface="Arial" panose="020B0604020202020204" pitchFamily="34" charset="0"/>
                <a:cs typeface="Arial" panose="020B0604020202020204" pitchFamily="34" charset="0"/>
              </a:rPr>
              <a:t>att</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aktivera</a:t>
            </a:r>
            <a:r>
              <a:rPr lang="de-DE" sz="1000" dirty="0">
                <a:latin typeface="Arial" panose="020B0604020202020204" pitchFamily="34" charset="0"/>
                <a:cs typeface="Arial" panose="020B0604020202020204" pitchFamily="34" charset="0"/>
              </a:rPr>
              <a:t> “Port </a:t>
            </a:r>
            <a:r>
              <a:rPr lang="de-DE" sz="1000" dirty="0" err="1">
                <a:latin typeface="Arial" panose="020B0604020202020204" pitchFamily="34" charset="0"/>
                <a:cs typeface="Arial" panose="020B0604020202020204" pitchFamily="34" charset="0"/>
              </a:rPr>
              <a:t>forwarding</a:t>
            </a:r>
            <a:r>
              <a:rPr lang="de-DE" sz="1000" dirty="0">
                <a:latin typeface="Arial" panose="020B0604020202020204" pitchFamily="34" charset="0"/>
                <a:cs typeface="Arial" panose="020B0604020202020204" pitchFamily="34" charset="0"/>
              </a:rPr>
              <a:t>“ kan du använda onlinetjänster och andra applikationer över Internet som kräver inkommande anslutningar, eller medge användare från Internet åtkomst till tjänster på ditt hemnätverk.</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Ändra standardportarna</a:t>
            </a:r>
          </a:p>
          <a:p>
            <a:pPr>
              <a:lnSpc>
                <a:spcPts val="1800"/>
              </a:lnSpc>
            </a:pPr>
            <a:r>
              <a:rPr lang="de-DE" sz="1000" dirty="0">
                <a:latin typeface="Arial" panose="020B0604020202020204" pitchFamily="34" charset="0"/>
                <a:cs typeface="Arial" panose="020B0604020202020204" pitchFamily="34" charset="0"/>
              </a:rPr>
              <a:t>Du kan öka säkerheten i ditt system genom att ändra portnumrena i din router från de vanliga 21, 22, 80, 443, 8080 samt 8081 till slumpmässiga portnummer. Konsultera din routertillverkare om hur du gör detta. </a:t>
            </a:r>
          </a:p>
          <a:p>
            <a:pPr>
              <a:lnSpc>
                <a:spcPts val="1800"/>
              </a:lnSpc>
            </a:pPr>
            <a:endParaRPr lang="de-DE" sz="1000" b="1"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OBS! Tillåt EJ Port forwarding för oanvända tjänster (t.ex. SSH/Telnet) </a:t>
            </a:r>
          </a:p>
          <a:p>
            <a:pPr>
              <a:lnSpc>
                <a:spcPts val="1800"/>
              </a:lnSpc>
            </a:pPr>
            <a:r>
              <a:rPr lang="de-DE" sz="1000" dirty="0">
                <a:latin typeface="Arial" panose="020B0604020202020204" pitchFamily="34" charset="0"/>
                <a:cs typeface="Arial" panose="020B0604020202020204" pitchFamily="34" charset="0"/>
              </a:rPr>
              <a:t>Att stänga av oanvända portar kan minska mängden attackytor för potentiella förövare. Genom att aktivera port forwarding exponeras port forwarding för användare på Internet – deaktivera därför tjänster du inte använder.</a:t>
            </a:r>
          </a:p>
        </p:txBody>
      </p:sp>
    </p:spTree>
    <p:extLst>
      <p:ext uri="{BB962C8B-B14F-4D97-AF65-F5344CB8AC3E}">
        <p14:creationId xmlns:p14="http://schemas.microsoft.com/office/powerpoint/2010/main" val="13882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Grunderna i säkerhet – det allra viktigaste</a:t>
            </a:r>
          </a:p>
        </p:txBody>
      </p:sp>
      <p:pic>
        <p:nvPicPr>
          <p:cNvPr id="7" name="Grafik 16">
            <a:extLst>
              <a:ext uri="{FF2B5EF4-FFF2-40B4-BE49-F238E27FC236}">
                <a16:creationId xmlns:a16="http://schemas.microsoft.com/office/drawing/2014/main" id="{A4A8BD9C-06BB-809E-6243-618521BB2498}"/>
              </a:ext>
            </a:extLst>
          </p:cNvPr>
          <p:cNvPicPr>
            <a:picLocks noChangeAspect="1"/>
          </p:cNvPicPr>
          <p:nvPr/>
        </p:nvPicPr>
        <p:blipFill>
          <a:blip r:embed="rId3"/>
          <a:stretch>
            <a:fillRect/>
          </a:stretch>
        </p:blipFill>
        <p:spPr>
          <a:xfrm>
            <a:off x="633824" y="5603636"/>
            <a:ext cx="2646000" cy="913726"/>
          </a:xfrm>
          <a:prstGeom prst="rect">
            <a:avLst/>
          </a:prstGeom>
        </p:spPr>
      </p:pic>
      <p:pic>
        <p:nvPicPr>
          <p:cNvPr id="9" name="Grafik 17">
            <a:extLst>
              <a:ext uri="{FF2B5EF4-FFF2-40B4-BE49-F238E27FC236}">
                <a16:creationId xmlns:a16="http://schemas.microsoft.com/office/drawing/2014/main" id="{F67C7A7A-0C0A-1742-CAFC-2C96A45C2852}"/>
              </a:ext>
            </a:extLst>
          </p:cNvPr>
          <p:cNvPicPr>
            <a:picLocks noChangeAspect="1"/>
          </p:cNvPicPr>
          <p:nvPr/>
        </p:nvPicPr>
        <p:blipFill>
          <a:blip r:embed="rId4"/>
          <a:stretch>
            <a:fillRect/>
          </a:stretch>
        </p:blipFill>
        <p:spPr>
          <a:xfrm>
            <a:off x="3422092" y="5603636"/>
            <a:ext cx="2646749" cy="913985"/>
          </a:xfrm>
          <a:prstGeom prst="rect">
            <a:avLst/>
          </a:prstGeom>
        </p:spPr>
      </p:pic>
      <p:pic>
        <p:nvPicPr>
          <p:cNvPr id="10" name="Grafik 19">
            <a:extLst>
              <a:ext uri="{FF2B5EF4-FFF2-40B4-BE49-F238E27FC236}">
                <a16:creationId xmlns:a16="http://schemas.microsoft.com/office/drawing/2014/main" id="{247CEA57-231E-62C5-2740-479C18037A7E}"/>
              </a:ext>
            </a:extLst>
          </p:cNvPr>
          <p:cNvPicPr>
            <a:picLocks noChangeAspect="1"/>
          </p:cNvPicPr>
          <p:nvPr/>
        </p:nvPicPr>
        <p:blipFill>
          <a:blip r:embed="rId5"/>
          <a:stretch>
            <a:fillRect/>
          </a:stretch>
        </p:blipFill>
        <p:spPr>
          <a:xfrm>
            <a:off x="6201419" y="3990047"/>
            <a:ext cx="2646749" cy="913985"/>
          </a:xfrm>
          <a:prstGeom prst="rect">
            <a:avLst/>
          </a:prstGeom>
        </p:spPr>
      </p:pic>
      <p:pic>
        <p:nvPicPr>
          <p:cNvPr id="13" name="Grafik 20">
            <a:extLst>
              <a:ext uri="{FF2B5EF4-FFF2-40B4-BE49-F238E27FC236}">
                <a16:creationId xmlns:a16="http://schemas.microsoft.com/office/drawing/2014/main" id="{448DCA05-BFE0-C004-1C48-894B98B48AF3}"/>
              </a:ext>
            </a:extLst>
          </p:cNvPr>
          <p:cNvPicPr>
            <a:picLocks noChangeAspect="1"/>
          </p:cNvPicPr>
          <p:nvPr/>
        </p:nvPicPr>
        <p:blipFill>
          <a:blip r:embed="rId6"/>
          <a:stretch>
            <a:fillRect/>
          </a:stretch>
        </p:blipFill>
        <p:spPr>
          <a:xfrm>
            <a:off x="3413152" y="3990047"/>
            <a:ext cx="2646749" cy="913985"/>
          </a:xfrm>
          <a:prstGeom prst="rect">
            <a:avLst/>
          </a:prstGeom>
        </p:spPr>
      </p:pic>
      <p:pic>
        <p:nvPicPr>
          <p:cNvPr id="14" name="Grafik 21">
            <a:extLst>
              <a:ext uri="{FF2B5EF4-FFF2-40B4-BE49-F238E27FC236}">
                <a16:creationId xmlns:a16="http://schemas.microsoft.com/office/drawing/2014/main" id="{0DEAAB40-1EB6-EE90-53A9-EC34D5F85FD5}"/>
              </a:ext>
            </a:extLst>
          </p:cNvPr>
          <p:cNvPicPr>
            <a:picLocks noChangeAspect="1"/>
          </p:cNvPicPr>
          <p:nvPr/>
        </p:nvPicPr>
        <p:blipFill>
          <a:blip r:embed="rId7"/>
          <a:stretch>
            <a:fillRect/>
          </a:stretch>
        </p:blipFill>
        <p:spPr>
          <a:xfrm>
            <a:off x="624885" y="3990047"/>
            <a:ext cx="2646749" cy="913985"/>
          </a:xfrm>
          <a:prstGeom prst="rect">
            <a:avLst/>
          </a:prstGeom>
        </p:spPr>
      </p:pic>
      <p:pic>
        <p:nvPicPr>
          <p:cNvPr id="15" name="Grafik 22">
            <a:extLst>
              <a:ext uri="{FF2B5EF4-FFF2-40B4-BE49-F238E27FC236}">
                <a16:creationId xmlns:a16="http://schemas.microsoft.com/office/drawing/2014/main" id="{F06F07C3-252B-40A9-9345-E44A13959286}"/>
              </a:ext>
            </a:extLst>
          </p:cNvPr>
          <p:cNvPicPr>
            <a:picLocks noChangeAspect="1"/>
          </p:cNvPicPr>
          <p:nvPr/>
        </p:nvPicPr>
        <p:blipFill>
          <a:blip r:embed="rId8"/>
          <a:stretch>
            <a:fillRect/>
          </a:stretch>
        </p:blipFill>
        <p:spPr>
          <a:xfrm>
            <a:off x="8989687" y="3990047"/>
            <a:ext cx="2646749" cy="913985"/>
          </a:xfrm>
          <a:prstGeom prst="rect">
            <a:avLst/>
          </a:prstGeom>
        </p:spPr>
      </p:pic>
      <p:pic>
        <p:nvPicPr>
          <p:cNvPr id="16" name="Grafik 23">
            <a:extLst>
              <a:ext uri="{FF2B5EF4-FFF2-40B4-BE49-F238E27FC236}">
                <a16:creationId xmlns:a16="http://schemas.microsoft.com/office/drawing/2014/main" id="{8BAD15EF-123E-C9CF-64A8-A6A5730E79E9}"/>
              </a:ext>
            </a:extLst>
          </p:cNvPr>
          <p:cNvPicPr>
            <a:picLocks noChangeAspect="1"/>
          </p:cNvPicPr>
          <p:nvPr/>
        </p:nvPicPr>
        <p:blipFill>
          <a:blip r:embed="rId9"/>
          <a:stretch>
            <a:fillRect/>
          </a:stretch>
        </p:blipFill>
        <p:spPr>
          <a:xfrm>
            <a:off x="624886" y="2386662"/>
            <a:ext cx="2646746" cy="913984"/>
          </a:xfrm>
          <a:prstGeom prst="rect">
            <a:avLst/>
          </a:prstGeom>
        </p:spPr>
      </p:pic>
      <p:pic>
        <p:nvPicPr>
          <p:cNvPr id="17" name="Grafik 24">
            <a:extLst>
              <a:ext uri="{FF2B5EF4-FFF2-40B4-BE49-F238E27FC236}">
                <a16:creationId xmlns:a16="http://schemas.microsoft.com/office/drawing/2014/main" id="{60E73776-1BC8-AD4C-0C36-F66120007CAB}"/>
              </a:ext>
            </a:extLst>
          </p:cNvPr>
          <p:cNvPicPr>
            <a:picLocks noChangeAspect="1"/>
          </p:cNvPicPr>
          <p:nvPr/>
        </p:nvPicPr>
        <p:blipFill>
          <a:blip r:embed="rId10"/>
          <a:stretch>
            <a:fillRect/>
          </a:stretch>
        </p:blipFill>
        <p:spPr>
          <a:xfrm>
            <a:off x="3416499" y="2386662"/>
            <a:ext cx="2646746" cy="913984"/>
          </a:xfrm>
          <a:prstGeom prst="rect">
            <a:avLst/>
          </a:prstGeom>
        </p:spPr>
      </p:pic>
      <p:pic>
        <p:nvPicPr>
          <p:cNvPr id="18" name="Grafik 25">
            <a:extLst>
              <a:ext uri="{FF2B5EF4-FFF2-40B4-BE49-F238E27FC236}">
                <a16:creationId xmlns:a16="http://schemas.microsoft.com/office/drawing/2014/main" id="{78B1633C-C614-9136-2C0B-1026B0774C7A}"/>
              </a:ext>
            </a:extLst>
          </p:cNvPr>
          <p:cNvPicPr>
            <a:picLocks noChangeAspect="1"/>
          </p:cNvPicPr>
          <p:nvPr/>
        </p:nvPicPr>
        <p:blipFill>
          <a:blip r:embed="rId11"/>
          <a:stretch>
            <a:fillRect/>
          </a:stretch>
        </p:blipFill>
        <p:spPr>
          <a:xfrm>
            <a:off x="6208112" y="2386662"/>
            <a:ext cx="2646746" cy="913984"/>
          </a:xfrm>
          <a:prstGeom prst="rect">
            <a:avLst/>
          </a:prstGeom>
        </p:spPr>
      </p:pic>
      <p:pic>
        <p:nvPicPr>
          <p:cNvPr id="20" name="Grafik 26">
            <a:extLst>
              <a:ext uri="{FF2B5EF4-FFF2-40B4-BE49-F238E27FC236}">
                <a16:creationId xmlns:a16="http://schemas.microsoft.com/office/drawing/2014/main" id="{FB6415D5-4687-2414-104A-B2935BF6CCCF}"/>
              </a:ext>
            </a:extLst>
          </p:cNvPr>
          <p:cNvPicPr>
            <a:picLocks noChangeAspect="1"/>
          </p:cNvPicPr>
          <p:nvPr/>
        </p:nvPicPr>
        <p:blipFill>
          <a:blip r:embed="rId12"/>
          <a:stretch>
            <a:fillRect/>
          </a:stretch>
        </p:blipFill>
        <p:spPr>
          <a:xfrm>
            <a:off x="8999726" y="2386662"/>
            <a:ext cx="2646746" cy="913984"/>
          </a:xfrm>
          <a:prstGeom prst="rect">
            <a:avLst/>
          </a:prstGeom>
        </p:spPr>
      </p:pic>
      <p:sp>
        <p:nvSpPr>
          <p:cNvPr id="21" name="Textfeld 27">
            <a:extLst>
              <a:ext uri="{FF2B5EF4-FFF2-40B4-BE49-F238E27FC236}">
                <a16:creationId xmlns:a16="http://schemas.microsoft.com/office/drawing/2014/main" id="{55CF0B5A-AAA0-B87E-986A-B96D352947C6}"/>
              </a:ext>
            </a:extLst>
          </p:cNvPr>
          <p:cNvSpPr txBox="1"/>
          <p:nvPr/>
        </p:nvSpPr>
        <p:spPr>
          <a:xfrm>
            <a:off x="524951" y="1909853"/>
            <a:ext cx="5121265" cy="430887"/>
          </a:xfrm>
          <a:prstGeom prst="rect">
            <a:avLst/>
          </a:prstGeom>
          <a:noFill/>
        </p:spPr>
        <p:txBody>
          <a:bodyPr wrap="square" rtlCol="0">
            <a:spAutoFit/>
          </a:bodyPr>
          <a:lstStyle/>
          <a:p>
            <a:r>
              <a:rPr lang="de-DE" sz="2200" b="1" dirty="0">
                <a:solidFill>
                  <a:schemeClr val="tx1">
                    <a:lumMod val="75000"/>
                    <a:lumOff val="25000"/>
                  </a:schemeClr>
                </a:solidFill>
                <a:latin typeface="Arial Narrow" panose="020B0604020202020204" pitchFamily="34" charset="0"/>
                <a:cs typeface="Arial Narrow" panose="020B0604020202020204" pitchFamily="34" charset="0"/>
              </a:rPr>
              <a:t>Första uppstart av din NAS</a:t>
            </a:r>
          </a:p>
        </p:txBody>
      </p:sp>
      <p:sp>
        <p:nvSpPr>
          <p:cNvPr id="22" name="Textfeld 28">
            <a:extLst>
              <a:ext uri="{FF2B5EF4-FFF2-40B4-BE49-F238E27FC236}">
                <a16:creationId xmlns:a16="http://schemas.microsoft.com/office/drawing/2014/main" id="{55DC0CA0-1025-3074-4B7E-A98F82BF540A}"/>
              </a:ext>
            </a:extLst>
          </p:cNvPr>
          <p:cNvSpPr txBox="1"/>
          <p:nvPr/>
        </p:nvSpPr>
        <p:spPr>
          <a:xfrm>
            <a:off x="524951" y="3523983"/>
            <a:ext cx="5121265" cy="430887"/>
          </a:xfrm>
          <a:prstGeom prst="rect">
            <a:avLst/>
          </a:prstGeom>
          <a:noFill/>
        </p:spPr>
        <p:txBody>
          <a:bodyPr wrap="square" rtlCol="0">
            <a:spAutoFit/>
          </a:bodyPr>
          <a:lstStyle/>
          <a:p>
            <a:r>
              <a:rPr lang="de-DE" sz="2200" b="1" dirty="0">
                <a:solidFill>
                  <a:schemeClr val="tx1">
                    <a:lumMod val="75000"/>
                    <a:lumOff val="25000"/>
                  </a:schemeClr>
                </a:solidFill>
                <a:latin typeface="Arial Narrow" panose="020B0604020202020204" pitchFamily="34" charset="0"/>
                <a:cs typeface="Arial Narrow" panose="020B0604020202020204" pitchFamily="34" charset="0"/>
              </a:rPr>
              <a:t>Dagliga/återkommande aktiviteter</a:t>
            </a:r>
          </a:p>
        </p:txBody>
      </p:sp>
      <p:sp>
        <p:nvSpPr>
          <p:cNvPr id="23" name="Textfeld 29">
            <a:extLst>
              <a:ext uri="{FF2B5EF4-FFF2-40B4-BE49-F238E27FC236}">
                <a16:creationId xmlns:a16="http://schemas.microsoft.com/office/drawing/2014/main" id="{6E06F38F-5C80-4C71-7D3D-EA99C94CDDB1}"/>
              </a:ext>
            </a:extLst>
          </p:cNvPr>
          <p:cNvSpPr txBox="1"/>
          <p:nvPr/>
        </p:nvSpPr>
        <p:spPr>
          <a:xfrm>
            <a:off x="524951" y="5146837"/>
            <a:ext cx="7103287" cy="430887"/>
          </a:xfrm>
          <a:prstGeom prst="rect">
            <a:avLst/>
          </a:prstGeom>
          <a:noFill/>
        </p:spPr>
        <p:txBody>
          <a:bodyPr wrap="square" rtlCol="0">
            <a:spAutoFit/>
          </a:bodyPr>
          <a:lstStyle/>
          <a:p>
            <a:r>
              <a:rPr lang="de-DE" sz="2200" b="1" dirty="0">
                <a:solidFill>
                  <a:schemeClr val="tx1">
                    <a:lumMod val="75000"/>
                    <a:lumOff val="25000"/>
                  </a:schemeClr>
                </a:solidFill>
                <a:latin typeface="Arial Narrow" panose="020B0604020202020204" pitchFamily="34" charset="0"/>
                <a:cs typeface="Arial Narrow" panose="020B0604020202020204" pitchFamily="34" charset="0"/>
              </a:rPr>
              <a:t>Engångsinställningar som skyddar permanent</a:t>
            </a:r>
          </a:p>
        </p:txBody>
      </p:sp>
      <p:sp>
        <p:nvSpPr>
          <p:cNvPr id="24" name="Textfeld 30">
            <a:extLst>
              <a:ext uri="{FF2B5EF4-FFF2-40B4-BE49-F238E27FC236}">
                <a16:creationId xmlns:a16="http://schemas.microsoft.com/office/drawing/2014/main" id="{5A2F53E0-AAEF-F804-9121-8961A5F87726}"/>
              </a:ext>
            </a:extLst>
          </p:cNvPr>
          <p:cNvSpPr txBox="1"/>
          <p:nvPr/>
        </p:nvSpPr>
        <p:spPr>
          <a:xfrm>
            <a:off x="1483961" y="2500756"/>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Admin-konto</a:t>
            </a:r>
          </a:p>
        </p:txBody>
      </p:sp>
      <p:sp>
        <p:nvSpPr>
          <p:cNvPr id="25" name="Textfeld 31">
            <a:extLst>
              <a:ext uri="{FF2B5EF4-FFF2-40B4-BE49-F238E27FC236}">
                <a16:creationId xmlns:a16="http://schemas.microsoft.com/office/drawing/2014/main" id="{3231C3F8-C39D-C13B-9952-6868386233D5}"/>
              </a:ext>
            </a:extLst>
          </p:cNvPr>
          <p:cNvSpPr txBox="1"/>
          <p:nvPr/>
        </p:nvSpPr>
        <p:spPr>
          <a:xfrm>
            <a:off x="1483961" y="2754418"/>
            <a:ext cx="2458881" cy="430887"/>
          </a:xfrm>
          <a:prstGeom prst="rect">
            <a:avLst/>
          </a:prstGeom>
          <a:noFill/>
        </p:spPr>
        <p:txBody>
          <a:bodyPr wrap="square" rtlCol="0">
            <a:spAutoFit/>
          </a:bodyPr>
          <a:lstStyle/>
          <a:p>
            <a:r>
              <a:rPr lang="de-DE" sz="1050" dirty="0">
                <a:solidFill>
                  <a:schemeClr val="bg2"/>
                </a:solidFill>
                <a:latin typeface="Arial Narrow" panose="020B0604020202020204" pitchFamily="34" charset="0"/>
                <a:cs typeface="Arial Narrow" panose="020B0604020202020204" pitchFamily="34" charset="0"/>
              </a:rPr>
              <a:t>Använd inte förvalda inställningar!</a:t>
            </a:r>
          </a:p>
          <a:p>
            <a:r>
              <a:rPr lang="de-DE" sz="1050" dirty="0">
                <a:solidFill>
                  <a:schemeClr val="bg2"/>
                </a:solidFill>
                <a:latin typeface="Arial Narrow" panose="020B0604020202020204" pitchFamily="34" charset="0"/>
                <a:cs typeface="Arial Narrow" panose="020B0604020202020204" pitchFamily="34" charset="0"/>
              </a:rPr>
              <a:t>Skapa ett nytt admin-konto</a:t>
            </a:r>
          </a:p>
        </p:txBody>
      </p:sp>
      <p:sp>
        <p:nvSpPr>
          <p:cNvPr id="26" name="Textfeld 32">
            <a:extLst>
              <a:ext uri="{FF2B5EF4-FFF2-40B4-BE49-F238E27FC236}">
                <a16:creationId xmlns:a16="http://schemas.microsoft.com/office/drawing/2014/main" id="{D345CA53-1791-2FAD-7633-36ABDA3AFA5D}"/>
              </a:ext>
            </a:extLst>
          </p:cNvPr>
          <p:cNvSpPr txBox="1"/>
          <p:nvPr/>
        </p:nvSpPr>
        <p:spPr>
          <a:xfrm>
            <a:off x="4271534" y="2583545"/>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Lösenord</a:t>
            </a:r>
          </a:p>
        </p:txBody>
      </p:sp>
      <p:sp>
        <p:nvSpPr>
          <p:cNvPr id="27" name="Textfeld 33">
            <a:extLst>
              <a:ext uri="{FF2B5EF4-FFF2-40B4-BE49-F238E27FC236}">
                <a16:creationId xmlns:a16="http://schemas.microsoft.com/office/drawing/2014/main" id="{56B52C5D-8EA2-E6FA-19D1-A0F7595CC1B3}"/>
              </a:ext>
            </a:extLst>
          </p:cNvPr>
          <p:cNvSpPr txBox="1"/>
          <p:nvPr/>
        </p:nvSpPr>
        <p:spPr>
          <a:xfrm>
            <a:off x="4271534" y="2837207"/>
            <a:ext cx="2458881" cy="261610"/>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Använd säkra lösenord</a:t>
            </a:r>
          </a:p>
        </p:txBody>
      </p:sp>
      <p:sp>
        <p:nvSpPr>
          <p:cNvPr id="28" name="Textfeld 34">
            <a:extLst>
              <a:ext uri="{FF2B5EF4-FFF2-40B4-BE49-F238E27FC236}">
                <a16:creationId xmlns:a16="http://schemas.microsoft.com/office/drawing/2014/main" id="{367DB535-DCED-62DE-A7F5-5F102ABC4415}"/>
              </a:ext>
            </a:extLst>
          </p:cNvPr>
          <p:cNvSpPr txBox="1"/>
          <p:nvPr/>
        </p:nvSpPr>
        <p:spPr>
          <a:xfrm>
            <a:off x="7074925" y="2505893"/>
            <a:ext cx="1716650"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2-faktorautentisering</a:t>
            </a:r>
          </a:p>
        </p:txBody>
      </p:sp>
      <p:sp>
        <p:nvSpPr>
          <p:cNvPr id="29" name="Textfeld 35">
            <a:extLst>
              <a:ext uri="{FF2B5EF4-FFF2-40B4-BE49-F238E27FC236}">
                <a16:creationId xmlns:a16="http://schemas.microsoft.com/office/drawing/2014/main" id="{9AA5CFF3-E7C4-ECA4-D815-75E7BCE843B7}"/>
              </a:ext>
            </a:extLst>
          </p:cNvPr>
          <p:cNvSpPr txBox="1"/>
          <p:nvPr/>
        </p:nvSpPr>
        <p:spPr>
          <a:xfrm>
            <a:off x="7074925" y="2759555"/>
            <a:ext cx="2458881" cy="261610"/>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Stärker skyddet för alla konton</a:t>
            </a:r>
          </a:p>
        </p:txBody>
      </p:sp>
      <p:sp>
        <p:nvSpPr>
          <p:cNvPr id="30" name="Textfeld 36">
            <a:extLst>
              <a:ext uri="{FF2B5EF4-FFF2-40B4-BE49-F238E27FC236}">
                <a16:creationId xmlns:a16="http://schemas.microsoft.com/office/drawing/2014/main" id="{C5963008-717F-3DF5-A332-F318E27A01C2}"/>
              </a:ext>
            </a:extLst>
          </p:cNvPr>
          <p:cNvSpPr txBox="1"/>
          <p:nvPr/>
        </p:nvSpPr>
        <p:spPr>
          <a:xfrm>
            <a:off x="9855382" y="2505962"/>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UPnP</a:t>
            </a:r>
          </a:p>
        </p:txBody>
      </p:sp>
      <p:sp>
        <p:nvSpPr>
          <p:cNvPr id="31" name="Textfeld 37">
            <a:extLst>
              <a:ext uri="{FF2B5EF4-FFF2-40B4-BE49-F238E27FC236}">
                <a16:creationId xmlns:a16="http://schemas.microsoft.com/office/drawing/2014/main" id="{C34A7B76-10A5-6286-5A18-252A93294E06}"/>
              </a:ext>
            </a:extLst>
          </p:cNvPr>
          <p:cNvSpPr txBox="1"/>
          <p:nvPr/>
        </p:nvSpPr>
        <p:spPr>
          <a:xfrm>
            <a:off x="9855382" y="2759624"/>
            <a:ext cx="1642984" cy="430887"/>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Stäng </a:t>
            </a:r>
            <a:r>
              <a:rPr lang="de-DE" sz="1100" dirty="0" err="1">
                <a:solidFill>
                  <a:schemeClr val="bg2"/>
                </a:solidFill>
                <a:latin typeface="Arial Narrow" panose="020B0604020202020204" pitchFamily="34" charset="0"/>
                <a:cs typeface="Arial Narrow" panose="020B0604020202020204" pitchFamily="34" charset="0"/>
              </a:rPr>
              <a:t>av</a:t>
            </a:r>
            <a:r>
              <a:rPr lang="de-DE" sz="1100" dirty="0">
                <a:solidFill>
                  <a:schemeClr val="bg2"/>
                </a:solidFill>
                <a:latin typeface="Arial Narrow" panose="020B0604020202020204" pitchFamily="34" charset="0"/>
                <a:cs typeface="Arial Narrow" panose="020B0604020202020204" pitchFamily="34" charset="0"/>
              </a:rPr>
              <a:t> Universal Plug and Play för att skydda din enhet</a:t>
            </a:r>
          </a:p>
        </p:txBody>
      </p:sp>
      <p:sp>
        <p:nvSpPr>
          <p:cNvPr id="32" name="Textfeld 38">
            <a:extLst>
              <a:ext uri="{FF2B5EF4-FFF2-40B4-BE49-F238E27FC236}">
                <a16:creationId xmlns:a16="http://schemas.microsoft.com/office/drawing/2014/main" id="{BE0AA313-00C5-B1B2-44D0-7FCBF5BC2581}"/>
              </a:ext>
            </a:extLst>
          </p:cNvPr>
          <p:cNvSpPr txBox="1"/>
          <p:nvPr/>
        </p:nvSpPr>
        <p:spPr>
          <a:xfrm>
            <a:off x="9855382" y="4082831"/>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VPN</a:t>
            </a:r>
          </a:p>
        </p:txBody>
      </p:sp>
      <p:sp>
        <p:nvSpPr>
          <p:cNvPr id="33" name="Textfeld 39">
            <a:extLst>
              <a:ext uri="{FF2B5EF4-FFF2-40B4-BE49-F238E27FC236}">
                <a16:creationId xmlns:a16="http://schemas.microsoft.com/office/drawing/2014/main" id="{97724106-54B4-25AE-F1DF-08D0713FACFF}"/>
              </a:ext>
            </a:extLst>
          </p:cNvPr>
          <p:cNvSpPr txBox="1"/>
          <p:nvPr/>
        </p:nvSpPr>
        <p:spPr>
          <a:xfrm>
            <a:off x="9855382" y="4336493"/>
            <a:ext cx="1642985" cy="430887"/>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Anslut säkert över Internet med VPN</a:t>
            </a:r>
          </a:p>
        </p:txBody>
      </p:sp>
      <p:sp>
        <p:nvSpPr>
          <p:cNvPr id="34" name="Textfeld 40">
            <a:extLst>
              <a:ext uri="{FF2B5EF4-FFF2-40B4-BE49-F238E27FC236}">
                <a16:creationId xmlns:a16="http://schemas.microsoft.com/office/drawing/2014/main" id="{C49D661B-51C7-50BE-94BC-8C7575855692}"/>
              </a:ext>
            </a:extLst>
          </p:cNvPr>
          <p:cNvSpPr txBox="1"/>
          <p:nvPr/>
        </p:nvSpPr>
        <p:spPr>
          <a:xfrm>
            <a:off x="7074925" y="4082831"/>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Uppdateringar</a:t>
            </a:r>
          </a:p>
        </p:txBody>
      </p:sp>
      <p:sp>
        <p:nvSpPr>
          <p:cNvPr id="35" name="Textfeld 41">
            <a:extLst>
              <a:ext uri="{FF2B5EF4-FFF2-40B4-BE49-F238E27FC236}">
                <a16:creationId xmlns:a16="http://schemas.microsoft.com/office/drawing/2014/main" id="{23975CB6-3D1D-27C8-C816-557C5CC29FBB}"/>
              </a:ext>
            </a:extLst>
          </p:cNvPr>
          <p:cNvSpPr txBox="1"/>
          <p:nvPr/>
        </p:nvSpPr>
        <p:spPr>
          <a:xfrm>
            <a:off x="7074925" y="4336493"/>
            <a:ext cx="1642985" cy="430887"/>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Håll systemet automatiskt uppdaterat</a:t>
            </a:r>
          </a:p>
        </p:txBody>
      </p:sp>
      <p:sp>
        <p:nvSpPr>
          <p:cNvPr id="36" name="Textfeld 42">
            <a:extLst>
              <a:ext uri="{FF2B5EF4-FFF2-40B4-BE49-F238E27FC236}">
                <a16:creationId xmlns:a16="http://schemas.microsoft.com/office/drawing/2014/main" id="{B0B3FA8E-2837-789A-808D-9974017ED60D}"/>
              </a:ext>
            </a:extLst>
          </p:cNvPr>
          <p:cNvSpPr txBox="1"/>
          <p:nvPr/>
        </p:nvSpPr>
        <p:spPr>
          <a:xfrm>
            <a:off x="4271534" y="4082831"/>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Snapshots</a:t>
            </a:r>
          </a:p>
        </p:txBody>
      </p:sp>
      <p:sp>
        <p:nvSpPr>
          <p:cNvPr id="37" name="Textfeld 43">
            <a:extLst>
              <a:ext uri="{FF2B5EF4-FFF2-40B4-BE49-F238E27FC236}">
                <a16:creationId xmlns:a16="http://schemas.microsoft.com/office/drawing/2014/main" id="{1AFD3123-9F6B-1F88-6EB7-6742917DAADB}"/>
              </a:ext>
            </a:extLst>
          </p:cNvPr>
          <p:cNvSpPr txBox="1"/>
          <p:nvPr/>
        </p:nvSpPr>
        <p:spPr>
          <a:xfrm>
            <a:off x="4271534" y="4336493"/>
            <a:ext cx="1642985" cy="261610"/>
          </a:xfrm>
          <a:prstGeom prst="rect">
            <a:avLst/>
          </a:prstGeom>
          <a:noFill/>
        </p:spPr>
        <p:txBody>
          <a:bodyPr wrap="square" rtlCol="0">
            <a:spAutoFit/>
          </a:bodyPr>
          <a:lstStyle/>
          <a:p>
            <a:r>
              <a:rPr lang="de-DE" sz="1100" dirty="0" err="1">
                <a:solidFill>
                  <a:schemeClr val="bg2"/>
                </a:solidFill>
                <a:latin typeface="Arial Narrow" panose="020B0604020202020204" pitchFamily="34" charset="0"/>
                <a:cs typeface="Arial Narrow" panose="020B0604020202020204" pitchFamily="34" charset="0"/>
              </a:rPr>
              <a:t>Skapa</a:t>
            </a:r>
            <a:r>
              <a:rPr lang="de-DE" sz="1100" dirty="0">
                <a:solidFill>
                  <a:schemeClr val="bg2"/>
                </a:solidFill>
                <a:latin typeface="Arial Narrow" panose="020B0604020202020204" pitchFamily="34" charset="0"/>
                <a:cs typeface="Arial Narrow" panose="020B0604020202020204" pitchFamily="34" charset="0"/>
              </a:rPr>
              <a:t> </a:t>
            </a:r>
            <a:r>
              <a:rPr lang="de-DE" sz="1100" dirty="0" err="1">
                <a:solidFill>
                  <a:schemeClr val="bg2"/>
                </a:solidFill>
                <a:latin typeface="Arial Narrow" panose="020B0604020202020204" pitchFamily="34" charset="0"/>
                <a:cs typeface="Arial Narrow" panose="020B0604020202020204" pitchFamily="34" charset="0"/>
              </a:rPr>
              <a:t>snapshots</a:t>
            </a:r>
            <a:r>
              <a:rPr lang="de-DE" sz="1100" dirty="0">
                <a:solidFill>
                  <a:schemeClr val="bg2"/>
                </a:solidFill>
                <a:latin typeface="Arial Narrow" panose="020B0604020202020204" pitchFamily="34" charset="0"/>
                <a:cs typeface="Arial Narrow" panose="020B0604020202020204" pitchFamily="34" charset="0"/>
              </a:rPr>
              <a:t> </a:t>
            </a:r>
            <a:r>
              <a:rPr lang="de-DE" sz="1100" dirty="0" err="1">
                <a:solidFill>
                  <a:schemeClr val="bg2"/>
                </a:solidFill>
                <a:latin typeface="Arial Narrow" panose="020B0604020202020204" pitchFamily="34" charset="0"/>
                <a:cs typeface="Arial Narrow" panose="020B0604020202020204" pitchFamily="34" charset="0"/>
              </a:rPr>
              <a:t>löpande</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38" name="Textfeld 44">
            <a:extLst>
              <a:ext uri="{FF2B5EF4-FFF2-40B4-BE49-F238E27FC236}">
                <a16:creationId xmlns:a16="http://schemas.microsoft.com/office/drawing/2014/main" id="{BC69875E-A578-058E-EC83-9EC398AD7D45}"/>
              </a:ext>
            </a:extLst>
          </p:cNvPr>
          <p:cNvSpPr txBox="1"/>
          <p:nvPr/>
        </p:nvSpPr>
        <p:spPr>
          <a:xfrm>
            <a:off x="1483961" y="4103591"/>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Backup</a:t>
            </a:r>
          </a:p>
        </p:txBody>
      </p:sp>
      <p:sp>
        <p:nvSpPr>
          <p:cNvPr id="39" name="Textfeld 45">
            <a:extLst>
              <a:ext uri="{FF2B5EF4-FFF2-40B4-BE49-F238E27FC236}">
                <a16:creationId xmlns:a16="http://schemas.microsoft.com/office/drawing/2014/main" id="{C71507FB-5D88-C577-DA03-36E63FE056BE}"/>
              </a:ext>
            </a:extLst>
          </p:cNvPr>
          <p:cNvSpPr txBox="1"/>
          <p:nvPr/>
        </p:nvSpPr>
        <p:spPr>
          <a:xfrm>
            <a:off x="1483961" y="4357253"/>
            <a:ext cx="1781105" cy="415498"/>
          </a:xfrm>
          <a:prstGeom prst="rect">
            <a:avLst/>
          </a:prstGeom>
          <a:noFill/>
        </p:spPr>
        <p:txBody>
          <a:bodyPr wrap="square" rtlCol="0">
            <a:spAutoFit/>
          </a:bodyPr>
          <a:lstStyle/>
          <a:p>
            <a:r>
              <a:rPr lang="de-DE" sz="1050" dirty="0" err="1">
                <a:solidFill>
                  <a:schemeClr val="bg2"/>
                </a:solidFill>
                <a:latin typeface="Arial Narrow" panose="020B0604020202020204" pitchFamily="34" charset="0"/>
                <a:cs typeface="Arial Narrow" panose="020B0604020202020204" pitchFamily="34" charset="0"/>
              </a:rPr>
              <a:t>Backa</a:t>
            </a:r>
            <a:r>
              <a:rPr lang="de-DE" sz="1050" dirty="0">
                <a:solidFill>
                  <a:schemeClr val="bg2"/>
                </a:solidFill>
                <a:latin typeface="Arial Narrow" panose="020B0604020202020204" pitchFamily="34" charset="0"/>
                <a:cs typeface="Arial Narrow" panose="020B0604020202020204" pitchFamily="34" charset="0"/>
              </a:rPr>
              <a:t> </a:t>
            </a:r>
            <a:r>
              <a:rPr lang="de-DE" sz="1050" dirty="0" err="1">
                <a:solidFill>
                  <a:schemeClr val="bg2"/>
                </a:solidFill>
                <a:latin typeface="Arial Narrow" panose="020B0604020202020204" pitchFamily="34" charset="0"/>
                <a:cs typeface="Arial Narrow" panose="020B0604020202020204" pitchFamily="34" charset="0"/>
              </a:rPr>
              <a:t>upp</a:t>
            </a:r>
            <a:r>
              <a:rPr lang="de-DE" sz="1050" dirty="0">
                <a:solidFill>
                  <a:schemeClr val="bg2"/>
                </a:solidFill>
                <a:latin typeface="Arial Narrow" panose="020B0604020202020204" pitchFamily="34" charset="0"/>
                <a:cs typeface="Arial Narrow" panose="020B0604020202020204" pitchFamily="34" charset="0"/>
              </a:rPr>
              <a:t> </a:t>
            </a:r>
            <a:r>
              <a:rPr lang="de-DE" sz="1050" dirty="0" err="1">
                <a:solidFill>
                  <a:schemeClr val="bg2"/>
                </a:solidFill>
                <a:latin typeface="Arial Narrow" panose="020B0604020202020204" pitchFamily="34" charset="0"/>
                <a:cs typeface="Arial Narrow" panose="020B0604020202020204" pitchFamily="34" charset="0"/>
              </a:rPr>
              <a:t>till</a:t>
            </a:r>
            <a:r>
              <a:rPr lang="de-DE" sz="1050" dirty="0">
                <a:solidFill>
                  <a:schemeClr val="bg2"/>
                </a:solidFill>
                <a:latin typeface="Arial Narrow" panose="020B0604020202020204" pitchFamily="34" charset="0"/>
                <a:cs typeface="Arial Narrow" panose="020B0604020202020204" pitchFamily="34" charset="0"/>
              </a:rPr>
              <a:t> fler än ett ställe!</a:t>
            </a:r>
          </a:p>
          <a:p>
            <a:r>
              <a:rPr lang="de-DE" sz="1050" dirty="0">
                <a:solidFill>
                  <a:schemeClr val="bg2"/>
                </a:solidFill>
                <a:latin typeface="Arial Narrow" panose="020B0604020202020204" pitchFamily="34" charset="0"/>
                <a:cs typeface="Arial Narrow" panose="020B0604020202020204" pitchFamily="34" charset="0"/>
              </a:rPr>
              <a:t>Bruka 3-2-1-strategin för backup</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40" name="Textfeld 46">
            <a:extLst>
              <a:ext uri="{FF2B5EF4-FFF2-40B4-BE49-F238E27FC236}">
                <a16:creationId xmlns:a16="http://schemas.microsoft.com/office/drawing/2014/main" id="{84A2BBFB-547E-50C8-0F45-203513FA37F4}"/>
              </a:ext>
            </a:extLst>
          </p:cNvPr>
          <p:cNvSpPr txBox="1"/>
          <p:nvPr/>
        </p:nvSpPr>
        <p:spPr>
          <a:xfrm>
            <a:off x="4271534" y="5713923"/>
            <a:ext cx="18145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Security </a:t>
            </a:r>
            <a:r>
              <a:rPr lang="de-DE" sz="1400" b="1" dirty="0" err="1">
                <a:solidFill>
                  <a:schemeClr val="bg2"/>
                </a:solidFill>
                <a:latin typeface="Arial Narrow" panose="020B0604020202020204" pitchFamily="34" charset="0"/>
                <a:cs typeface="Arial Narrow" panose="020B0604020202020204" pitchFamily="34" charset="0"/>
              </a:rPr>
              <a:t>Counselor</a:t>
            </a:r>
            <a:endParaRPr lang="de-DE" sz="1400" b="1" dirty="0">
              <a:solidFill>
                <a:schemeClr val="bg2"/>
              </a:solidFill>
              <a:latin typeface="Arial Narrow" panose="020B0604020202020204" pitchFamily="34" charset="0"/>
              <a:cs typeface="Arial Narrow" panose="020B0604020202020204" pitchFamily="34" charset="0"/>
            </a:endParaRPr>
          </a:p>
        </p:txBody>
      </p:sp>
      <p:sp>
        <p:nvSpPr>
          <p:cNvPr id="41" name="Textfeld 47">
            <a:extLst>
              <a:ext uri="{FF2B5EF4-FFF2-40B4-BE49-F238E27FC236}">
                <a16:creationId xmlns:a16="http://schemas.microsoft.com/office/drawing/2014/main" id="{436559D6-572F-3749-FFFD-95779AFD21E6}"/>
              </a:ext>
            </a:extLst>
          </p:cNvPr>
          <p:cNvSpPr txBox="1"/>
          <p:nvPr/>
        </p:nvSpPr>
        <p:spPr>
          <a:xfrm>
            <a:off x="4271534" y="5967585"/>
            <a:ext cx="1642985" cy="430887"/>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Ladda hem från App Center och aktivera</a:t>
            </a:r>
          </a:p>
        </p:txBody>
      </p:sp>
      <p:sp>
        <p:nvSpPr>
          <p:cNvPr id="42" name="Textfeld 48">
            <a:extLst>
              <a:ext uri="{FF2B5EF4-FFF2-40B4-BE49-F238E27FC236}">
                <a16:creationId xmlns:a16="http://schemas.microsoft.com/office/drawing/2014/main" id="{683D50B2-1713-5225-0825-0A7D4740DF44}"/>
              </a:ext>
            </a:extLst>
          </p:cNvPr>
          <p:cNvSpPr txBox="1"/>
          <p:nvPr/>
        </p:nvSpPr>
        <p:spPr>
          <a:xfrm>
            <a:off x="1483961" y="5713923"/>
            <a:ext cx="1397129" cy="307777"/>
          </a:xfrm>
          <a:prstGeom prst="rect">
            <a:avLst/>
          </a:prstGeom>
          <a:noFill/>
        </p:spPr>
        <p:txBody>
          <a:bodyPr wrap="square" rtlCol="0">
            <a:spAutoFit/>
          </a:bodyPr>
          <a:lstStyle/>
          <a:p>
            <a:r>
              <a:rPr lang="de-DE" sz="1400" b="1" dirty="0" err="1">
                <a:solidFill>
                  <a:schemeClr val="bg2"/>
                </a:solidFill>
                <a:latin typeface="Arial Narrow" panose="020B0604020202020204" pitchFamily="34" charset="0"/>
                <a:cs typeface="Arial Narrow" panose="020B0604020202020204" pitchFamily="34" charset="0"/>
              </a:rPr>
              <a:t>QuFirewall</a:t>
            </a:r>
            <a:endParaRPr lang="de-DE" sz="1400" b="1" dirty="0">
              <a:solidFill>
                <a:schemeClr val="bg2"/>
              </a:solidFill>
              <a:latin typeface="Arial Narrow" panose="020B0604020202020204" pitchFamily="34" charset="0"/>
              <a:cs typeface="Arial Narrow" panose="020B0604020202020204" pitchFamily="34" charset="0"/>
            </a:endParaRPr>
          </a:p>
        </p:txBody>
      </p:sp>
      <p:sp>
        <p:nvSpPr>
          <p:cNvPr id="43" name="Textfeld 49">
            <a:extLst>
              <a:ext uri="{FF2B5EF4-FFF2-40B4-BE49-F238E27FC236}">
                <a16:creationId xmlns:a16="http://schemas.microsoft.com/office/drawing/2014/main" id="{FF819DA4-CFCE-1C7C-F7D0-4528E13C6A24}"/>
              </a:ext>
            </a:extLst>
          </p:cNvPr>
          <p:cNvSpPr txBox="1"/>
          <p:nvPr/>
        </p:nvSpPr>
        <p:spPr>
          <a:xfrm>
            <a:off x="1483961" y="5967585"/>
            <a:ext cx="1781105" cy="430887"/>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Ladda hem från App Center och aktivera</a:t>
            </a:r>
          </a:p>
        </p:txBody>
      </p:sp>
    </p:spTree>
    <p:extLst>
      <p:ext uri="{BB962C8B-B14F-4D97-AF65-F5344CB8AC3E}">
        <p14:creationId xmlns:p14="http://schemas.microsoft.com/office/powerpoint/2010/main" val="8068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err="1">
                <a:solidFill>
                  <a:srgbClr val="555555"/>
                </a:solidFill>
                <a:latin typeface="Impact" panose="020B0806030902050204" pitchFamily="34" charset="0"/>
                <a:cs typeface="Arial" panose="020B0604020202020204" pitchFamily="34" charset="0"/>
              </a:rPr>
              <a:t>Instruktioner</a:t>
            </a:r>
            <a:endParaRPr lang="de-DE" sz="3600" dirty="0">
              <a:solidFill>
                <a:srgbClr val="555555"/>
              </a:solidFill>
              <a:latin typeface="Impact" panose="020B080603090205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9235658" cy="4680448"/>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Backup: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3"/>
              </a:rPr>
              <a:t>https://</a:t>
            </a:r>
            <a:r>
              <a:rPr lang="de-DE" sz="1000" dirty="0" err="1">
                <a:latin typeface="Arial" panose="020B0604020202020204" pitchFamily="34" charset="0"/>
                <a:cs typeface="Arial" panose="020B0604020202020204" pitchFamily="34" charset="0"/>
                <a:hlinkClick r:id="rId3"/>
              </a:rPr>
              <a:t>www.qnap.com</a:t>
            </a:r>
            <a:r>
              <a:rPr lang="de-DE" sz="1000" dirty="0">
                <a:latin typeface="Arial" panose="020B0604020202020204" pitchFamily="34" charset="0"/>
                <a:cs typeface="Arial" panose="020B0604020202020204" pitchFamily="34" charset="0"/>
                <a:hlinkClick r:id="rId3"/>
              </a:rPr>
              <a:t>/en/</a:t>
            </a:r>
            <a:r>
              <a:rPr lang="de-DE" sz="1000" dirty="0" err="1">
                <a:latin typeface="Arial" panose="020B0604020202020204" pitchFamily="34" charset="0"/>
                <a:cs typeface="Arial" panose="020B0604020202020204" pitchFamily="34" charset="0"/>
                <a:hlinkClick r:id="rId3"/>
              </a:rPr>
              <a:t>how-to</a:t>
            </a:r>
            <a:r>
              <a:rPr lang="de-DE" sz="1000" dirty="0">
                <a:latin typeface="Arial" panose="020B0604020202020204" pitchFamily="34" charset="0"/>
                <a:cs typeface="Arial" panose="020B0604020202020204" pitchFamily="34" charset="0"/>
                <a:hlinkClick r:id="rId3"/>
              </a:rPr>
              <a:t>/</a:t>
            </a:r>
            <a:r>
              <a:rPr lang="de-DE" sz="1000" dirty="0" err="1">
                <a:latin typeface="Arial" panose="020B0604020202020204" pitchFamily="34" charset="0"/>
                <a:cs typeface="Arial" panose="020B0604020202020204" pitchFamily="34" charset="0"/>
                <a:hlinkClick r:id="rId3"/>
              </a:rPr>
              <a:t>tutorial</a:t>
            </a:r>
            <a:r>
              <a:rPr lang="de-DE" sz="1000" dirty="0">
                <a:latin typeface="Arial" panose="020B0604020202020204" pitchFamily="34" charset="0"/>
                <a:cs typeface="Arial" panose="020B0604020202020204" pitchFamily="34" charset="0"/>
                <a:hlinkClick r:id="rId3"/>
              </a:rPr>
              <a:t>/</a:t>
            </a:r>
            <a:r>
              <a:rPr lang="de-DE" sz="1000" dirty="0" err="1">
                <a:latin typeface="Arial" panose="020B0604020202020204" pitchFamily="34" charset="0"/>
                <a:cs typeface="Arial" panose="020B0604020202020204" pitchFamily="34" charset="0"/>
                <a:hlinkClick r:id="rId3"/>
              </a:rPr>
              <a:t>article</a:t>
            </a:r>
            <a:r>
              <a:rPr lang="de-DE" sz="1000" dirty="0">
                <a:latin typeface="Arial" panose="020B0604020202020204" pitchFamily="34" charset="0"/>
                <a:cs typeface="Arial" panose="020B0604020202020204" pitchFamily="34" charset="0"/>
                <a:hlinkClick r:id="rId3"/>
              </a:rPr>
              <a:t>/hybrid-backup-</a:t>
            </a:r>
            <a:r>
              <a:rPr lang="de-DE" sz="1000" dirty="0" err="1">
                <a:latin typeface="Arial" panose="020B0604020202020204" pitchFamily="34" charset="0"/>
                <a:cs typeface="Arial" panose="020B0604020202020204" pitchFamily="34" charset="0"/>
                <a:hlinkClick r:id="rId3"/>
              </a:rPr>
              <a:t>sync</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Admin </a:t>
            </a:r>
            <a:r>
              <a:rPr lang="de-DE" sz="1000" b="1" dirty="0" err="1">
                <a:latin typeface="Arial" panose="020B0604020202020204" pitchFamily="34" charset="0"/>
                <a:cs typeface="Arial" panose="020B0604020202020204" pitchFamily="34" charset="0"/>
              </a:rPr>
              <a:t>account</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4"/>
              </a:rPr>
              <a:t>https://</a:t>
            </a:r>
            <a:r>
              <a:rPr lang="de-DE" sz="1000" dirty="0" err="1">
                <a:latin typeface="Arial" panose="020B0604020202020204" pitchFamily="34" charset="0"/>
                <a:cs typeface="Arial" panose="020B0604020202020204" pitchFamily="34" charset="0"/>
                <a:hlinkClick r:id="rId4"/>
              </a:rPr>
              <a:t>www.qnap.com</a:t>
            </a:r>
            <a:r>
              <a:rPr lang="de-DE" sz="1000" dirty="0">
                <a:latin typeface="Arial" panose="020B0604020202020204" pitchFamily="34" charset="0"/>
                <a:cs typeface="Arial" panose="020B0604020202020204" pitchFamily="34" charset="0"/>
                <a:hlinkClick r:id="rId4"/>
              </a:rPr>
              <a:t>/en/</a:t>
            </a:r>
            <a:r>
              <a:rPr lang="de-DE" sz="1000" dirty="0" err="1">
                <a:latin typeface="Arial" panose="020B0604020202020204" pitchFamily="34" charset="0"/>
                <a:cs typeface="Arial" panose="020B0604020202020204" pitchFamily="34" charset="0"/>
                <a:hlinkClick r:id="rId4"/>
              </a:rPr>
              <a:t>how-to</a:t>
            </a:r>
            <a:r>
              <a:rPr lang="de-DE" sz="1000" dirty="0">
                <a:latin typeface="Arial" panose="020B0604020202020204" pitchFamily="34" charset="0"/>
                <a:cs typeface="Arial" panose="020B0604020202020204" pitchFamily="34" charset="0"/>
                <a:hlinkClick r:id="rId4"/>
              </a:rPr>
              <a:t>/</a:t>
            </a:r>
            <a:r>
              <a:rPr lang="de-DE" sz="1000" dirty="0" err="1">
                <a:latin typeface="Arial" panose="020B0604020202020204" pitchFamily="34" charset="0"/>
                <a:cs typeface="Arial" panose="020B0604020202020204" pitchFamily="34" charset="0"/>
                <a:hlinkClick r:id="rId4"/>
              </a:rPr>
              <a:t>faq</a:t>
            </a:r>
            <a:r>
              <a:rPr lang="de-DE" sz="1000" dirty="0">
                <a:latin typeface="Arial" panose="020B0604020202020204" pitchFamily="34" charset="0"/>
                <a:cs typeface="Arial" panose="020B0604020202020204" pitchFamily="34" charset="0"/>
                <a:hlinkClick r:id="rId4"/>
              </a:rPr>
              <a:t>/</a:t>
            </a:r>
            <a:r>
              <a:rPr lang="de-DE" sz="1000" dirty="0" err="1">
                <a:latin typeface="Arial" panose="020B0604020202020204" pitchFamily="34" charset="0"/>
                <a:cs typeface="Arial" panose="020B0604020202020204" pitchFamily="34" charset="0"/>
                <a:hlinkClick r:id="rId4"/>
              </a:rPr>
              <a:t>article</a:t>
            </a:r>
            <a:r>
              <a:rPr lang="de-DE" sz="1000" dirty="0">
                <a:latin typeface="Arial" panose="020B0604020202020204" pitchFamily="34" charset="0"/>
                <a:cs typeface="Arial" panose="020B0604020202020204" pitchFamily="34" charset="0"/>
                <a:hlinkClick r:id="rId4"/>
              </a:rPr>
              <a:t>/</a:t>
            </a:r>
            <a:r>
              <a:rPr lang="de-DE" sz="1000" dirty="0" err="1">
                <a:latin typeface="Arial" panose="020B0604020202020204" pitchFamily="34" charset="0"/>
                <a:cs typeface="Arial" panose="020B0604020202020204" pitchFamily="34" charset="0"/>
                <a:hlinkClick r:id="rId4"/>
              </a:rPr>
              <a:t>can</a:t>
            </a:r>
            <a:r>
              <a:rPr lang="de-DE" sz="1000" dirty="0">
                <a:latin typeface="Arial" panose="020B0604020202020204" pitchFamily="34" charset="0"/>
                <a:cs typeface="Arial" panose="020B0604020202020204" pitchFamily="34" charset="0"/>
                <a:hlinkClick r:id="rId4"/>
              </a:rPr>
              <a:t>-i-</a:t>
            </a:r>
            <a:r>
              <a:rPr lang="de-DE" sz="1000" dirty="0" err="1">
                <a:latin typeface="Arial" panose="020B0604020202020204" pitchFamily="34" charset="0"/>
                <a:cs typeface="Arial" panose="020B0604020202020204" pitchFamily="34" charset="0"/>
                <a:hlinkClick r:id="rId4"/>
              </a:rPr>
              <a:t>rename</a:t>
            </a:r>
            <a:r>
              <a:rPr lang="de-DE" sz="1000" dirty="0">
                <a:latin typeface="Arial" panose="020B0604020202020204" pitchFamily="34" charset="0"/>
                <a:cs typeface="Arial" panose="020B0604020202020204" pitchFamily="34" charset="0"/>
                <a:hlinkClick r:id="rId4"/>
              </a:rPr>
              <a:t>-</a:t>
            </a:r>
            <a:r>
              <a:rPr lang="de-DE" sz="1000" dirty="0" err="1">
                <a:latin typeface="Arial" panose="020B0604020202020204" pitchFamily="34" charset="0"/>
                <a:cs typeface="Arial" panose="020B0604020202020204" pitchFamily="34" charset="0"/>
                <a:hlinkClick r:id="rId4"/>
              </a:rPr>
              <a:t>the</a:t>
            </a:r>
            <a:r>
              <a:rPr lang="de-DE" sz="1000" dirty="0">
                <a:latin typeface="Arial" panose="020B0604020202020204" pitchFamily="34" charset="0"/>
                <a:cs typeface="Arial" panose="020B0604020202020204" pitchFamily="34" charset="0"/>
                <a:hlinkClick r:id="rId4"/>
              </a:rPr>
              <a:t>-default-</a:t>
            </a:r>
            <a:r>
              <a:rPr lang="de-DE" sz="1000" dirty="0" err="1">
                <a:latin typeface="Arial" panose="020B0604020202020204" pitchFamily="34" charset="0"/>
                <a:cs typeface="Arial" panose="020B0604020202020204" pitchFamily="34" charset="0"/>
                <a:hlinkClick r:id="rId4"/>
              </a:rPr>
              <a:t>admin</a:t>
            </a:r>
            <a:r>
              <a:rPr lang="de-DE" sz="1000" dirty="0">
                <a:latin typeface="Arial" panose="020B0604020202020204" pitchFamily="34" charset="0"/>
                <a:cs typeface="Arial" panose="020B0604020202020204" pitchFamily="34" charset="0"/>
                <a:hlinkClick r:id="rId4"/>
              </a:rPr>
              <a:t>-account</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Password </a:t>
            </a:r>
            <a:r>
              <a:rPr lang="de-DE" sz="1000" b="1" dirty="0" err="1">
                <a:latin typeface="Arial" panose="020B0604020202020204" pitchFamily="34" charset="0"/>
                <a:cs typeface="Arial" panose="020B0604020202020204" pitchFamily="34" charset="0"/>
              </a:rPr>
              <a:t>policy</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5"/>
              </a:rPr>
              <a:t>https://</a:t>
            </a:r>
            <a:r>
              <a:rPr lang="de-DE" sz="1000" dirty="0" err="1">
                <a:latin typeface="Arial" panose="020B0604020202020204" pitchFamily="34" charset="0"/>
                <a:cs typeface="Arial" panose="020B0604020202020204" pitchFamily="34" charset="0"/>
                <a:hlinkClick r:id="rId5"/>
              </a:rPr>
              <a:t>www.qnap.com</a:t>
            </a:r>
            <a:r>
              <a:rPr lang="de-DE" sz="1000" dirty="0">
                <a:latin typeface="Arial" panose="020B0604020202020204" pitchFamily="34" charset="0"/>
                <a:cs typeface="Arial" panose="020B0604020202020204" pitchFamily="34" charset="0"/>
                <a:hlinkClick r:id="rId5"/>
              </a:rPr>
              <a:t>/en/</a:t>
            </a:r>
            <a:r>
              <a:rPr lang="de-DE" sz="1000" dirty="0" err="1">
                <a:latin typeface="Arial" panose="020B0604020202020204" pitchFamily="34" charset="0"/>
                <a:cs typeface="Arial" panose="020B0604020202020204" pitchFamily="34" charset="0"/>
                <a:hlinkClick r:id="rId5"/>
              </a:rPr>
              <a:t>how-to</a:t>
            </a:r>
            <a:r>
              <a:rPr lang="de-DE" sz="1000" dirty="0">
                <a:latin typeface="Arial" panose="020B0604020202020204" pitchFamily="34" charset="0"/>
                <a:cs typeface="Arial" panose="020B0604020202020204" pitchFamily="34" charset="0"/>
                <a:hlinkClick r:id="rId5"/>
              </a:rPr>
              <a:t>/</a:t>
            </a:r>
            <a:r>
              <a:rPr lang="de-DE" sz="1000" dirty="0" err="1">
                <a:latin typeface="Arial" panose="020B0604020202020204" pitchFamily="34" charset="0"/>
                <a:cs typeface="Arial" panose="020B0604020202020204" pitchFamily="34" charset="0"/>
                <a:hlinkClick r:id="rId5"/>
              </a:rPr>
              <a:t>knowledge</a:t>
            </a:r>
            <a:r>
              <a:rPr lang="de-DE" sz="1000" dirty="0">
                <a:latin typeface="Arial" panose="020B0604020202020204" pitchFamily="34" charset="0"/>
                <a:cs typeface="Arial" panose="020B0604020202020204" pitchFamily="34" charset="0"/>
                <a:hlinkClick r:id="rId5"/>
              </a:rPr>
              <a:t>-base/</a:t>
            </a:r>
            <a:r>
              <a:rPr lang="de-DE" sz="1000" dirty="0" err="1">
                <a:latin typeface="Arial" panose="020B0604020202020204" pitchFamily="34" charset="0"/>
                <a:cs typeface="Arial" panose="020B0604020202020204" pitchFamily="34" charset="0"/>
                <a:hlinkClick r:id="rId5"/>
              </a:rPr>
              <a:t>article</a:t>
            </a:r>
            <a:r>
              <a:rPr lang="de-DE" sz="1000" dirty="0">
                <a:latin typeface="Arial" panose="020B0604020202020204" pitchFamily="34" charset="0"/>
                <a:cs typeface="Arial" panose="020B0604020202020204" pitchFamily="34" charset="0"/>
                <a:hlinkClick r:id="rId5"/>
              </a:rPr>
              <a:t>/setup-</a:t>
            </a:r>
            <a:r>
              <a:rPr lang="de-DE" sz="1000" dirty="0" err="1">
                <a:latin typeface="Arial" panose="020B0604020202020204" pitchFamily="34" charset="0"/>
                <a:cs typeface="Arial" panose="020B0604020202020204" pitchFamily="34" charset="0"/>
                <a:hlinkClick r:id="rId5"/>
              </a:rPr>
              <a:t>the</a:t>
            </a:r>
            <a:r>
              <a:rPr lang="de-DE" sz="1000" dirty="0">
                <a:latin typeface="Arial" panose="020B0604020202020204" pitchFamily="34" charset="0"/>
                <a:cs typeface="Arial" panose="020B0604020202020204" pitchFamily="34" charset="0"/>
                <a:hlinkClick r:id="rId5"/>
              </a:rPr>
              <a:t>-password-</a:t>
            </a:r>
            <a:r>
              <a:rPr lang="de-DE" sz="1000" dirty="0" err="1">
                <a:latin typeface="Arial" panose="020B0604020202020204" pitchFamily="34" charset="0"/>
                <a:cs typeface="Arial" panose="020B0604020202020204" pitchFamily="34" charset="0"/>
                <a:hlinkClick r:id="rId5"/>
              </a:rPr>
              <a:t>policy</a:t>
            </a:r>
            <a:r>
              <a:rPr lang="de-DE" sz="1000" dirty="0">
                <a:latin typeface="Arial" panose="020B0604020202020204" pitchFamily="34" charset="0"/>
                <a:cs typeface="Arial" panose="020B0604020202020204" pitchFamily="34" charset="0"/>
                <a:hlinkClick r:id="rId5"/>
              </a:rPr>
              <a:t>-</a:t>
            </a:r>
            <a:r>
              <a:rPr lang="de-DE" sz="1000" dirty="0" err="1">
                <a:latin typeface="Arial" panose="020B0604020202020204" pitchFamily="34" charset="0"/>
                <a:cs typeface="Arial" panose="020B0604020202020204" pitchFamily="34" charset="0"/>
                <a:hlinkClick r:id="rId5"/>
              </a:rPr>
              <a:t>to</a:t>
            </a:r>
            <a:r>
              <a:rPr lang="de-DE" sz="1000" dirty="0">
                <a:latin typeface="Arial" panose="020B0604020202020204" pitchFamily="34" charset="0"/>
                <a:cs typeface="Arial" panose="020B0604020202020204" pitchFamily="34" charset="0"/>
                <a:hlinkClick r:id="rId5"/>
              </a:rPr>
              <a:t>-</a:t>
            </a:r>
            <a:r>
              <a:rPr lang="de-DE" sz="1000" dirty="0" err="1">
                <a:latin typeface="Arial" panose="020B0604020202020204" pitchFamily="34" charset="0"/>
                <a:cs typeface="Arial" panose="020B0604020202020204" pitchFamily="34" charset="0"/>
                <a:hlinkClick r:id="rId5"/>
              </a:rPr>
              <a:t>require</a:t>
            </a:r>
            <a:r>
              <a:rPr lang="de-DE" sz="1000" dirty="0">
                <a:latin typeface="Arial" panose="020B0604020202020204" pitchFamily="34" charset="0"/>
                <a:cs typeface="Arial" panose="020B0604020202020204" pitchFamily="34" charset="0"/>
                <a:hlinkClick r:id="rId5"/>
              </a:rPr>
              <a:t>-</a:t>
            </a:r>
            <a:r>
              <a:rPr lang="de-DE" sz="1000" dirty="0" err="1">
                <a:latin typeface="Arial" panose="020B0604020202020204" pitchFamily="34" charset="0"/>
                <a:cs typeface="Arial" panose="020B0604020202020204" pitchFamily="34" charset="0"/>
                <a:hlinkClick r:id="rId5"/>
              </a:rPr>
              <a:t>the</a:t>
            </a:r>
            <a:r>
              <a:rPr lang="de-DE" sz="1000" dirty="0">
                <a:latin typeface="Arial" panose="020B0604020202020204" pitchFamily="34" charset="0"/>
                <a:cs typeface="Arial" panose="020B0604020202020204" pitchFamily="34" charset="0"/>
                <a:hlinkClick r:id="rId5"/>
              </a:rPr>
              <a:t>-change-</a:t>
            </a:r>
            <a:r>
              <a:rPr lang="de-DE" sz="1000" dirty="0" err="1">
                <a:latin typeface="Arial" panose="020B0604020202020204" pitchFamily="34" charset="0"/>
                <a:cs typeface="Arial" panose="020B0604020202020204" pitchFamily="34" charset="0"/>
                <a:hlinkClick r:id="rId5"/>
              </a:rPr>
              <a:t>periodically</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UPnP: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6"/>
              </a:rPr>
              <a:t>https://</a:t>
            </a:r>
            <a:r>
              <a:rPr lang="de-DE" sz="1000" dirty="0" err="1">
                <a:latin typeface="Arial" panose="020B0604020202020204" pitchFamily="34" charset="0"/>
                <a:cs typeface="Arial" panose="020B0604020202020204" pitchFamily="34" charset="0"/>
                <a:hlinkClick r:id="rId6"/>
              </a:rPr>
              <a:t>docs.qnap.com</a:t>
            </a:r>
            <a:r>
              <a:rPr lang="de-DE" sz="1000" dirty="0">
                <a:latin typeface="Arial" panose="020B0604020202020204" pitchFamily="34" charset="0"/>
                <a:cs typeface="Arial" panose="020B0604020202020204" pitchFamily="34" charset="0"/>
                <a:hlinkClick r:id="rId6"/>
              </a:rPr>
              <a:t>/</a:t>
            </a:r>
            <a:r>
              <a:rPr lang="de-DE" sz="1000" dirty="0" err="1">
                <a:latin typeface="Arial" panose="020B0604020202020204" pitchFamily="34" charset="0"/>
                <a:cs typeface="Arial" panose="020B0604020202020204" pitchFamily="34" charset="0"/>
                <a:hlinkClick r:id="rId6"/>
              </a:rPr>
              <a:t>nas-outdated</a:t>
            </a:r>
            <a:r>
              <a:rPr lang="de-DE" sz="1000" dirty="0">
                <a:latin typeface="Arial" panose="020B0604020202020204" pitchFamily="34" charset="0"/>
                <a:cs typeface="Arial" panose="020B0604020202020204" pitchFamily="34" charset="0"/>
                <a:hlinkClick r:id="rId6"/>
              </a:rPr>
              <a:t>/QTS4.3.5/en/GUID-907F01D9-68D9-4449-A4D1-3213E19D0124.html?</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Encryption: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7"/>
              </a:rPr>
              <a:t>https://</a:t>
            </a:r>
            <a:r>
              <a:rPr lang="de-DE" sz="1000" dirty="0" err="1">
                <a:latin typeface="Arial" panose="020B0604020202020204" pitchFamily="34" charset="0"/>
                <a:cs typeface="Arial" panose="020B0604020202020204" pitchFamily="34" charset="0"/>
                <a:hlinkClick r:id="rId7"/>
              </a:rPr>
              <a:t>www.qnap.com</a:t>
            </a:r>
            <a:r>
              <a:rPr lang="de-DE" sz="1000" dirty="0">
                <a:latin typeface="Arial" panose="020B0604020202020204" pitchFamily="34" charset="0"/>
                <a:cs typeface="Arial" panose="020B0604020202020204" pitchFamily="34" charset="0"/>
                <a:hlinkClick r:id="rId7"/>
              </a:rPr>
              <a:t>/en/</a:t>
            </a:r>
            <a:r>
              <a:rPr lang="de-DE" sz="1000" dirty="0" err="1">
                <a:latin typeface="Arial" panose="020B0604020202020204" pitchFamily="34" charset="0"/>
                <a:cs typeface="Arial" panose="020B0604020202020204" pitchFamily="34" charset="0"/>
                <a:hlinkClick r:id="rId7"/>
              </a:rPr>
              <a:t>how-to</a:t>
            </a:r>
            <a:r>
              <a:rPr lang="de-DE" sz="1000" dirty="0">
                <a:latin typeface="Arial" panose="020B0604020202020204" pitchFamily="34" charset="0"/>
                <a:cs typeface="Arial" panose="020B0604020202020204" pitchFamily="34" charset="0"/>
                <a:hlinkClick r:id="rId7"/>
              </a:rPr>
              <a:t>/</a:t>
            </a:r>
            <a:r>
              <a:rPr lang="de-DE" sz="1000" dirty="0" err="1">
                <a:latin typeface="Arial" panose="020B0604020202020204" pitchFamily="34" charset="0"/>
                <a:cs typeface="Arial" panose="020B0604020202020204" pitchFamily="34" charset="0"/>
                <a:hlinkClick r:id="rId7"/>
              </a:rPr>
              <a:t>tutorial</a:t>
            </a:r>
            <a:r>
              <a:rPr lang="de-DE" sz="1000" dirty="0">
                <a:latin typeface="Arial" panose="020B0604020202020204" pitchFamily="34" charset="0"/>
                <a:cs typeface="Arial" panose="020B0604020202020204" pitchFamily="34" charset="0"/>
                <a:hlinkClick r:id="rId7"/>
              </a:rPr>
              <a:t>/</a:t>
            </a:r>
            <a:r>
              <a:rPr lang="de-DE" sz="1000" dirty="0" err="1">
                <a:latin typeface="Arial" panose="020B0604020202020204" pitchFamily="34" charset="0"/>
                <a:cs typeface="Arial" panose="020B0604020202020204" pitchFamily="34" charset="0"/>
                <a:hlinkClick r:id="rId7"/>
              </a:rPr>
              <a:t>article</a:t>
            </a:r>
            <a:r>
              <a:rPr lang="de-DE" sz="1000" dirty="0">
                <a:latin typeface="Arial" panose="020B0604020202020204" pitchFamily="34" charset="0"/>
                <a:cs typeface="Arial" panose="020B0604020202020204" pitchFamily="34" charset="0"/>
                <a:hlinkClick r:id="rId7"/>
              </a:rPr>
              <a:t>/how-to-use-ssl-certificates-to-increase-the-connection-security-to-your-qnap-nas </a:t>
            </a:r>
            <a:r>
              <a:rPr lang="de-DE" sz="1000" dirty="0">
                <a:latin typeface="Arial" panose="020B0604020202020204" pitchFamily="34" charset="0"/>
                <a:cs typeface="Arial" panose="020B0604020202020204" pitchFamily="34" charset="0"/>
              </a:rPr>
              <a:t>	</a:t>
            </a:r>
          </a:p>
          <a:p>
            <a:pPr>
              <a:lnSpc>
                <a:spcPts val="1800"/>
              </a:lnSpc>
            </a:pPr>
            <a:r>
              <a:rPr lang="de-DE" sz="1000" b="1" dirty="0">
                <a:latin typeface="Arial" panose="020B0604020202020204" pitchFamily="34" charset="0"/>
                <a:cs typeface="Arial" panose="020B0604020202020204" pitchFamily="34" charset="0"/>
              </a:rPr>
              <a:t>VPN: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8"/>
              </a:rPr>
              <a:t>https://</a:t>
            </a:r>
            <a:r>
              <a:rPr lang="de-DE" sz="1000" dirty="0" err="1">
                <a:latin typeface="Arial" panose="020B0604020202020204" pitchFamily="34" charset="0"/>
                <a:cs typeface="Arial" panose="020B0604020202020204" pitchFamily="34" charset="0"/>
                <a:hlinkClick r:id="rId8"/>
              </a:rPr>
              <a:t>www.qnap.com</a:t>
            </a:r>
            <a:r>
              <a:rPr lang="de-DE" sz="1000" dirty="0">
                <a:latin typeface="Arial" panose="020B0604020202020204" pitchFamily="34" charset="0"/>
                <a:cs typeface="Arial" panose="020B0604020202020204" pitchFamily="34" charset="0"/>
                <a:hlinkClick r:id="rId8"/>
              </a:rPr>
              <a:t>/en/</a:t>
            </a:r>
            <a:r>
              <a:rPr lang="de-DE" sz="1000" dirty="0" err="1">
                <a:latin typeface="Arial" panose="020B0604020202020204" pitchFamily="34" charset="0"/>
                <a:cs typeface="Arial" panose="020B0604020202020204" pitchFamily="34" charset="0"/>
                <a:hlinkClick r:id="rId8"/>
              </a:rPr>
              <a:t>how-to</a:t>
            </a:r>
            <a:r>
              <a:rPr lang="de-DE" sz="1000" dirty="0">
                <a:latin typeface="Arial" panose="020B0604020202020204" pitchFamily="34" charset="0"/>
                <a:cs typeface="Arial" panose="020B0604020202020204" pitchFamily="34" charset="0"/>
                <a:hlinkClick r:id="rId8"/>
              </a:rPr>
              <a:t>/</a:t>
            </a:r>
            <a:r>
              <a:rPr lang="de-DE" sz="1000" dirty="0" err="1">
                <a:latin typeface="Arial" panose="020B0604020202020204" pitchFamily="34" charset="0"/>
                <a:cs typeface="Arial" panose="020B0604020202020204" pitchFamily="34" charset="0"/>
                <a:hlinkClick r:id="rId8"/>
              </a:rPr>
              <a:t>tutorial</a:t>
            </a:r>
            <a:r>
              <a:rPr lang="de-DE" sz="1000" dirty="0">
                <a:latin typeface="Arial" panose="020B0604020202020204" pitchFamily="34" charset="0"/>
                <a:cs typeface="Arial" panose="020B0604020202020204" pitchFamily="34" charset="0"/>
                <a:hlinkClick r:id="rId8"/>
              </a:rPr>
              <a:t>/</a:t>
            </a:r>
            <a:r>
              <a:rPr lang="de-DE" sz="1000" dirty="0" err="1">
                <a:latin typeface="Arial" panose="020B0604020202020204" pitchFamily="34" charset="0"/>
                <a:cs typeface="Arial" panose="020B0604020202020204" pitchFamily="34" charset="0"/>
                <a:hlinkClick r:id="rId8"/>
              </a:rPr>
              <a:t>article</a:t>
            </a:r>
            <a:r>
              <a:rPr lang="de-DE" sz="1000" dirty="0">
                <a:latin typeface="Arial" panose="020B0604020202020204" pitchFamily="34" charset="0"/>
                <a:cs typeface="Arial" panose="020B0604020202020204" pitchFamily="34" charset="0"/>
                <a:hlinkClick r:id="rId8"/>
              </a:rPr>
              <a:t>/</a:t>
            </a:r>
            <a:r>
              <a:rPr lang="de-DE" sz="1000" dirty="0" err="1">
                <a:latin typeface="Arial" panose="020B0604020202020204" pitchFamily="34" charset="0"/>
                <a:cs typeface="Arial" panose="020B0604020202020204" pitchFamily="34" charset="0"/>
                <a:hlinkClick r:id="rId8"/>
              </a:rPr>
              <a:t>how</a:t>
            </a:r>
            <a:r>
              <a:rPr lang="de-DE" sz="1000" dirty="0">
                <a:latin typeface="Arial" panose="020B0604020202020204" pitchFamily="34" charset="0"/>
                <a:cs typeface="Arial" panose="020B0604020202020204" pitchFamily="34" charset="0"/>
                <a:hlinkClick r:id="rId8"/>
              </a:rPr>
              <a:t>-</a:t>
            </a:r>
            <a:r>
              <a:rPr lang="de-DE" sz="1000" dirty="0" err="1">
                <a:latin typeface="Arial" panose="020B0604020202020204" pitchFamily="34" charset="0"/>
                <a:cs typeface="Arial" panose="020B0604020202020204" pitchFamily="34" charset="0"/>
                <a:hlinkClick r:id="rId8"/>
              </a:rPr>
              <a:t>to</a:t>
            </a:r>
            <a:r>
              <a:rPr lang="de-DE" sz="1000" dirty="0">
                <a:latin typeface="Arial" panose="020B0604020202020204" pitchFamily="34" charset="0"/>
                <a:cs typeface="Arial" panose="020B0604020202020204" pitchFamily="34" charset="0"/>
                <a:hlinkClick r:id="rId8"/>
              </a:rPr>
              <a:t>-set-</a:t>
            </a:r>
            <a:r>
              <a:rPr lang="de-DE" sz="1000" dirty="0" err="1">
                <a:latin typeface="Arial" panose="020B0604020202020204" pitchFamily="34" charset="0"/>
                <a:cs typeface="Arial" panose="020B0604020202020204" pitchFamily="34" charset="0"/>
                <a:hlinkClick r:id="rId8"/>
              </a:rPr>
              <a:t>up</a:t>
            </a:r>
            <a:r>
              <a:rPr lang="de-DE" sz="1000" dirty="0">
                <a:latin typeface="Arial" panose="020B0604020202020204" pitchFamily="34" charset="0"/>
                <a:cs typeface="Arial" panose="020B0604020202020204" pitchFamily="34" charset="0"/>
                <a:hlinkClick r:id="rId8"/>
              </a:rPr>
              <a:t>-and-</a:t>
            </a:r>
            <a:r>
              <a:rPr lang="de-DE" sz="1000" dirty="0" err="1">
                <a:latin typeface="Arial" panose="020B0604020202020204" pitchFamily="34" charset="0"/>
                <a:cs typeface="Arial" panose="020B0604020202020204" pitchFamily="34" charset="0"/>
                <a:hlinkClick r:id="rId8"/>
              </a:rPr>
              <a:t>use</a:t>
            </a:r>
            <a:r>
              <a:rPr lang="de-DE" sz="1000" dirty="0">
                <a:latin typeface="Arial" panose="020B0604020202020204" pitchFamily="34" charset="0"/>
                <a:cs typeface="Arial" panose="020B0604020202020204" pitchFamily="34" charset="0"/>
                <a:hlinkClick r:id="rId8"/>
              </a:rPr>
              <a:t>-</a:t>
            </a:r>
            <a:r>
              <a:rPr lang="de-DE" sz="1000" dirty="0" err="1">
                <a:latin typeface="Arial" panose="020B0604020202020204" pitchFamily="34" charset="0"/>
                <a:cs typeface="Arial" panose="020B0604020202020204" pitchFamily="34" charset="0"/>
                <a:hlinkClick r:id="rId8"/>
              </a:rPr>
              <a:t>qvpn</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Port </a:t>
            </a:r>
            <a:r>
              <a:rPr lang="de-DE" sz="1000" b="1" dirty="0" err="1">
                <a:latin typeface="Arial" panose="020B0604020202020204" pitchFamily="34" charset="0"/>
                <a:cs typeface="Arial" panose="020B0604020202020204" pitchFamily="34" charset="0"/>
              </a:rPr>
              <a:t>forwarding</a:t>
            </a:r>
            <a:r>
              <a:rPr lang="de-DE" sz="1000" b="1" dirty="0">
                <a:latin typeface="Arial" panose="020B0604020202020204" pitchFamily="34" charset="0"/>
                <a:cs typeface="Arial" panose="020B0604020202020204" pitchFamily="34" charset="0"/>
              </a:rPr>
              <a:t>:	</a:t>
            </a:r>
            <a:r>
              <a:rPr lang="de-DE" sz="1000" b="1" dirty="0">
                <a:latin typeface="Arial" panose="020B0604020202020204" pitchFamily="34" charset="0"/>
                <a:cs typeface="Arial" panose="020B0604020202020204" pitchFamily="34" charset="0"/>
                <a:hlinkClick r:id="rId9"/>
              </a:rPr>
              <a:t>h</a:t>
            </a:r>
            <a:r>
              <a:rPr lang="de-DE" sz="1000" dirty="0">
                <a:latin typeface="Arial" panose="020B0604020202020204" pitchFamily="34" charset="0"/>
                <a:cs typeface="Arial" panose="020B0604020202020204" pitchFamily="34" charset="0"/>
                <a:hlinkClick r:id="rId9"/>
              </a:rPr>
              <a:t>ttps://</a:t>
            </a:r>
            <a:r>
              <a:rPr lang="de-DE" sz="1000" dirty="0" err="1">
                <a:latin typeface="Arial" panose="020B0604020202020204" pitchFamily="34" charset="0"/>
                <a:cs typeface="Arial" panose="020B0604020202020204" pitchFamily="34" charset="0"/>
                <a:hlinkClick r:id="rId9"/>
              </a:rPr>
              <a:t>www.qnap.com</a:t>
            </a:r>
            <a:r>
              <a:rPr lang="de-DE" sz="1000" dirty="0">
                <a:latin typeface="Arial" panose="020B0604020202020204" pitchFamily="34" charset="0"/>
                <a:cs typeface="Arial" panose="020B0604020202020204" pitchFamily="34" charset="0"/>
                <a:hlinkClick r:id="rId9"/>
              </a:rPr>
              <a:t>/en/</a:t>
            </a:r>
            <a:r>
              <a:rPr lang="de-DE" sz="1000" dirty="0" err="1">
                <a:latin typeface="Arial" panose="020B0604020202020204" pitchFamily="34" charset="0"/>
                <a:cs typeface="Arial" panose="020B0604020202020204" pitchFamily="34" charset="0"/>
                <a:hlinkClick r:id="rId9"/>
              </a:rPr>
              <a:t>how-to</a:t>
            </a:r>
            <a:r>
              <a:rPr lang="de-DE" sz="1000" dirty="0">
                <a:latin typeface="Arial" panose="020B0604020202020204" pitchFamily="34" charset="0"/>
                <a:cs typeface="Arial" panose="020B0604020202020204" pitchFamily="34" charset="0"/>
                <a:hlinkClick r:id="rId9"/>
              </a:rPr>
              <a:t>/</a:t>
            </a:r>
            <a:r>
              <a:rPr lang="de-DE" sz="1000" dirty="0" err="1">
                <a:latin typeface="Arial" panose="020B0604020202020204" pitchFamily="34" charset="0"/>
                <a:cs typeface="Arial" panose="020B0604020202020204" pitchFamily="34" charset="0"/>
                <a:hlinkClick r:id="rId9"/>
              </a:rPr>
              <a:t>faq</a:t>
            </a:r>
            <a:r>
              <a:rPr lang="de-DE" sz="1000" dirty="0">
                <a:latin typeface="Arial" panose="020B0604020202020204" pitchFamily="34" charset="0"/>
                <a:cs typeface="Arial" panose="020B0604020202020204" pitchFamily="34" charset="0"/>
                <a:hlinkClick r:id="rId9"/>
              </a:rPr>
              <a:t>/</a:t>
            </a:r>
            <a:r>
              <a:rPr lang="de-DE" sz="1000" dirty="0" err="1">
                <a:latin typeface="Arial" panose="020B0604020202020204" pitchFamily="34" charset="0"/>
                <a:cs typeface="Arial" panose="020B0604020202020204" pitchFamily="34" charset="0"/>
                <a:hlinkClick r:id="rId9"/>
              </a:rPr>
              <a:t>article</a:t>
            </a:r>
            <a:r>
              <a:rPr lang="de-DE" sz="1000" dirty="0">
                <a:latin typeface="Arial" panose="020B0604020202020204" pitchFamily="34" charset="0"/>
                <a:cs typeface="Arial" panose="020B0604020202020204" pitchFamily="34" charset="0"/>
                <a:hlinkClick r:id="rId9"/>
              </a:rPr>
              <a:t>/</a:t>
            </a:r>
            <a:r>
              <a:rPr lang="de-DE" sz="1000" dirty="0" err="1">
                <a:latin typeface="Arial" panose="020B0604020202020204" pitchFamily="34" charset="0"/>
                <a:cs typeface="Arial" panose="020B0604020202020204" pitchFamily="34" charset="0"/>
                <a:hlinkClick r:id="rId9"/>
              </a:rPr>
              <a:t>how</a:t>
            </a:r>
            <a:r>
              <a:rPr lang="de-DE" sz="1000" dirty="0">
                <a:latin typeface="Arial" panose="020B0604020202020204" pitchFamily="34" charset="0"/>
                <a:cs typeface="Arial" panose="020B0604020202020204" pitchFamily="34" charset="0"/>
                <a:hlinkClick r:id="rId9"/>
              </a:rPr>
              <a:t>-do-i-set-</a:t>
            </a:r>
            <a:r>
              <a:rPr lang="de-DE" sz="1000" dirty="0" err="1">
                <a:latin typeface="Arial" panose="020B0604020202020204" pitchFamily="34" charset="0"/>
                <a:cs typeface="Arial" panose="020B0604020202020204" pitchFamily="34" charset="0"/>
                <a:hlinkClick r:id="rId9"/>
              </a:rPr>
              <a:t>up</a:t>
            </a:r>
            <a:r>
              <a:rPr lang="de-DE" sz="1000" dirty="0">
                <a:latin typeface="Arial" panose="020B0604020202020204" pitchFamily="34" charset="0"/>
                <a:cs typeface="Arial" panose="020B0604020202020204" pitchFamily="34" charset="0"/>
                <a:hlinkClick r:id="rId9"/>
              </a:rPr>
              <a:t>-port-</a:t>
            </a:r>
            <a:r>
              <a:rPr lang="de-DE" sz="1000" dirty="0" err="1">
                <a:latin typeface="Arial" panose="020B0604020202020204" pitchFamily="34" charset="0"/>
                <a:cs typeface="Arial" panose="020B0604020202020204" pitchFamily="34" charset="0"/>
                <a:hlinkClick r:id="rId9"/>
              </a:rPr>
              <a:t>forwarding</a:t>
            </a:r>
            <a:r>
              <a:rPr lang="de-DE" sz="1000" dirty="0">
                <a:latin typeface="Arial" panose="020B0604020202020204" pitchFamily="34" charset="0"/>
                <a:cs typeface="Arial" panose="020B0604020202020204" pitchFamily="34" charset="0"/>
                <a:hlinkClick r:id="rId9"/>
              </a:rPr>
              <a:t>-on-</a:t>
            </a:r>
            <a:r>
              <a:rPr lang="de-DE" sz="1000" dirty="0" err="1">
                <a:latin typeface="Arial" panose="020B0604020202020204" pitchFamily="34" charset="0"/>
                <a:cs typeface="Arial" panose="020B0604020202020204" pitchFamily="34" charset="0"/>
                <a:hlinkClick r:id="rId9"/>
              </a:rPr>
              <a:t>the</a:t>
            </a:r>
            <a:r>
              <a:rPr lang="de-DE" sz="1000" dirty="0">
                <a:latin typeface="Arial" panose="020B0604020202020204" pitchFamily="34" charset="0"/>
                <a:cs typeface="Arial" panose="020B0604020202020204" pitchFamily="34" charset="0"/>
                <a:hlinkClick r:id="rId9"/>
              </a:rPr>
              <a:t>-</a:t>
            </a:r>
            <a:r>
              <a:rPr lang="de-DE" sz="1000" dirty="0" err="1">
                <a:latin typeface="Arial" panose="020B0604020202020204" pitchFamily="34" charset="0"/>
                <a:cs typeface="Arial" panose="020B0604020202020204" pitchFamily="34" charset="0"/>
                <a:hlinkClick r:id="rId9"/>
              </a:rPr>
              <a:t>nas</a:t>
            </a:r>
            <a:r>
              <a:rPr lang="de-DE" sz="1000" dirty="0">
                <a:latin typeface="Arial" panose="020B0604020202020204" pitchFamily="34" charset="0"/>
                <a:cs typeface="Arial" panose="020B0604020202020204" pitchFamily="34" charset="0"/>
                <a:hlinkClick r:id="rId9"/>
              </a:rPr>
              <a:t> </a:t>
            </a:r>
            <a:endParaRPr lang="de-DE" sz="1000" dirty="0">
              <a:latin typeface="Arial" panose="020B0604020202020204" pitchFamily="34" charset="0"/>
              <a:cs typeface="Arial" panose="020B0604020202020204" pitchFamily="34" charset="0"/>
            </a:endParaRPr>
          </a:p>
          <a:p>
            <a:pPr>
              <a:lnSpc>
                <a:spcPts val="1800"/>
              </a:lnSpc>
            </a:pPr>
            <a:endParaRPr lang="de-DE" sz="1000" b="1" dirty="0">
              <a:latin typeface="Arial" panose="020B0604020202020204" pitchFamily="34" charset="0"/>
              <a:cs typeface="Arial" panose="020B0604020202020204" pitchFamily="34" charset="0"/>
            </a:endParaRPr>
          </a:p>
          <a:p>
            <a:pPr>
              <a:lnSpc>
                <a:spcPts val="1800"/>
              </a:lnSpc>
            </a:pPr>
            <a:r>
              <a:rPr lang="de-DE" sz="1000" b="1" dirty="0" err="1">
                <a:latin typeface="Arial" panose="020B0604020202020204" pitchFamily="34" charset="0"/>
                <a:cs typeface="Arial" panose="020B0604020202020204" pitchFamily="34" charset="0"/>
              </a:rPr>
              <a:t>How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to</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use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QuFirewall</a:t>
            </a:r>
            <a:r>
              <a:rPr lang="de-DE" sz="1000" b="1" dirty="0">
                <a:latin typeface="Arial" panose="020B0604020202020204" pitchFamily="34" charset="0"/>
                <a:cs typeface="Arial" panose="020B0604020202020204" pitchFamily="34" charset="0"/>
              </a:rPr>
              <a:t>:</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0"/>
              </a:rPr>
              <a:t>https://</a:t>
            </a:r>
            <a:r>
              <a:rPr lang="de-DE" sz="1000" dirty="0" err="1">
                <a:latin typeface="Arial" panose="020B0604020202020204" pitchFamily="34" charset="0"/>
                <a:cs typeface="Arial" panose="020B0604020202020204" pitchFamily="34" charset="0"/>
                <a:hlinkClick r:id="rId10"/>
              </a:rPr>
              <a:t>www.qnap.com</a:t>
            </a:r>
            <a:r>
              <a:rPr lang="de-DE" sz="1000" dirty="0">
                <a:latin typeface="Arial" panose="020B0604020202020204" pitchFamily="34" charset="0"/>
                <a:cs typeface="Arial" panose="020B0604020202020204" pitchFamily="34" charset="0"/>
                <a:hlinkClick r:id="rId10"/>
              </a:rPr>
              <a:t>/en/</a:t>
            </a:r>
            <a:r>
              <a:rPr lang="de-DE" sz="1000" dirty="0" err="1">
                <a:latin typeface="Arial" panose="020B0604020202020204" pitchFamily="34" charset="0"/>
                <a:cs typeface="Arial" panose="020B0604020202020204" pitchFamily="34" charset="0"/>
                <a:hlinkClick r:id="rId10"/>
              </a:rPr>
              <a:t>how-to</a:t>
            </a:r>
            <a:r>
              <a:rPr lang="de-DE" sz="1000" dirty="0">
                <a:latin typeface="Arial" panose="020B0604020202020204" pitchFamily="34" charset="0"/>
                <a:cs typeface="Arial" panose="020B0604020202020204" pitchFamily="34" charset="0"/>
                <a:hlinkClick r:id="rId10"/>
              </a:rPr>
              <a:t>/</a:t>
            </a:r>
            <a:r>
              <a:rPr lang="de-DE" sz="1000" dirty="0" err="1">
                <a:latin typeface="Arial" panose="020B0604020202020204" pitchFamily="34" charset="0"/>
                <a:cs typeface="Arial" panose="020B0604020202020204" pitchFamily="34" charset="0"/>
                <a:hlinkClick r:id="rId10"/>
              </a:rPr>
              <a:t>tutorial</a:t>
            </a:r>
            <a:r>
              <a:rPr lang="de-DE" sz="1000" dirty="0">
                <a:latin typeface="Arial" panose="020B0604020202020204" pitchFamily="34" charset="0"/>
                <a:cs typeface="Arial" panose="020B0604020202020204" pitchFamily="34" charset="0"/>
                <a:hlinkClick r:id="rId10"/>
              </a:rPr>
              <a:t>/</a:t>
            </a:r>
            <a:r>
              <a:rPr lang="de-DE" sz="1000" dirty="0" err="1">
                <a:latin typeface="Arial" panose="020B0604020202020204" pitchFamily="34" charset="0"/>
                <a:cs typeface="Arial" panose="020B0604020202020204" pitchFamily="34" charset="0"/>
                <a:hlinkClick r:id="rId10"/>
              </a:rPr>
              <a:t>article</a:t>
            </a:r>
            <a:r>
              <a:rPr lang="de-DE" sz="1000" dirty="0">
                <a:latin typeface="Arial" panose="020B0604020202020204" pitchFamily="34" charset="0"/>
                <a:cs typeface="Arial" panose="020B0604020202020204" pitchFamily="34" charset="0"/>
                <a:hlinkClick r:id="rId10"/>
              </a:rPr>
              <a:t>/</a:t>
            </a:r>
            <a:r>
              <a:rPr lang="de-DE" sz="1000" dirty="0" err="1">
                <a:latin typeface="Arial" panose="020B0604020202020204" pitchFamily="34" charset="0"/>
                <a:cs typeface="Arial" panose="020B0604020202020204" pitchFamily="34" charset="0"/>
                <a:hlinkClick r:id="rId10"/>
              </a:rPr>
              <a:t>how-to-use-qufirewall</a:t>
            </a:r>
            <a:r>
              <a:rPr lang="de-DE" sz="1000" dirty="0">
                <a:latin typeface="Arial" panose="020B0604020202020204" pitchFamily="34" charset="0"/>
                <a:cs typeface="Arial" panose="020B0604020202020204" pitchFamily="34" charset="0"/>
                <a:hlinkClick r:id="rId10"/>
              </a:rPr>
              <a:t> </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Updates:</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1"/>
              </a:rPr>
              <a:t>https://</a:t>
            </a:r>
            <a:r>
              <a:rPr lang="de-DE" sz="1000" dirty="0" err="1">
                <a:latin typeface="Arial" panose="020B0604020202020204" pitchFamily="34" charset="0"/>
                <a:cs typeface="Arial" panose="020B0604020202020204" pitchFamily="34" charset="0"/>
                <a:hlinkClick r:id="rId11"/>
              </a:rPr>
              <a:t>www.qnap.com</a:t>
            </a:r>
            <a:r>
              <a:rPr lang="de-DE" sz="1000" dirty="0">
                <a:latin typeface="Arial" panose="020B0604020202020204" pitchFamily="34" charset="0"/>
                <a:cs typeface="Arial" panose="020B0604020202020204" pitchFamily="34" charset="0"/>
                <a:hlinkClick r:id="rId11"/>
              </a:rPr>
              <a:t>/en/</a:t>
            </a:r>
            <a:r>
              <a:rPr lang="de-DE" sz="1000" dirty="0" err="1">
                <a:latin typeface="Arial" panose="020B0604020202020204" pitchFamily="34" charset="0"/>
                <a:cs typeface="Arial" panose="020B0604020202020204" pitchFamily="34" charset="0"/>
                <a:hlinkClick r:id="rId11"/>
              </a:rPr>
              <a:t>how-to</a:t>
            </a:r>
            <a:r>
              <a:rPr lang="de-DE" sz="1000" dirty="0">
                <a:latin typeface="Arial" panose="020B0604020202020204" pitchFamily="34" charset="0"/>
                <a:cs typeface="Arial" panose="020B0604020202020204" pitchFamily="34" charset="0"/>
                <a:hlinkClick r:id="rId11"/>
              </a:rPr>
              <a:t>/</a:t>
            </a:r>
            <a:r>
              <a:rPr lang="de-DE" sz="1000" dirty="0" err="1">
                <a:latin typeface="Arial" panose="020B0604020202020204" pitchFamily="34" charset="0"/>
                <a:cs typeface="Arial" panose="020B0604020202020204" pitchFamily="34" charset="0"/>
                <a:hlinkClick r:id="rId11"/>
              </a:rPr>
              <a:t>tutorial</a:t>
            </a:r>
            <a:r>
              <a:rPr lang="de-DE" sz="1000" dirty="0">
                <a:latin typeface="Arial" panose="020B0604020202020204" pitchFamily="34" charset="0"/>
                <a:cs typeface="Arial" panose="020B0604020202020204" pitchFamily="34" charset="0"/>
                <a:hlinkClick r:id="rId11"/>
              </a:rPr>
              <a:t>/</a:t>
            </a:r>
            <a:r>
              <a:rPr lang="de-DE" sz="1000" dirty="0" err="1">
                <a:latin typeface="Arial" panose="020B0604020202020204" pitchFamily="34" charset="0"/>
                <a:cs typeface="Arial" panose="020B0604020202020204" pitchFamily="34" charset="0"/>
                <a:hlinkClick r:id="rId11"/>
              </a:rPr>
              <a:t>article</a:t>
            </a:r>
            <a:r>
              <a:rPr lang="de-DE" sz="1000" dirty="0">
                <a:latin typeface="Arial" panose="020B0604020202020204" pitchFamily="34" charset="0"/>
                <a:cs typeface="Arial" panose="020B0604020202020204" pitchFamily="34" charset="0"/>
                <a:hlinkClick r:id="rId11"/>
              </a:rPr>
              <a:t>/</a:t>
            </a:r>
            <a:r>
              <a:rPr lang="de-DE" sz="1000" dirty="0" err="1">
                <a:latin typeface="Arial" panose="020B0604020202020204" pitchFamily="34" charset="0"/>
                <a:cs typeface="Arial" panose="020B0604020202020204" pitchFamily="34" charset="0"/>
                <a:hlinkClick r:id="rId11"/>
              </a:rPr>
              <a:t>how</a:t>
            </a:r>
            <a:r>
              <a:rPr lang="de-DE" sz="1000" dirty="0">
                <a:latin typeface="Arial" panose="020B0604020202020204" pitchFamily="34" charset="0"/>
                <a:cs typeface="Arial" panose="020B0604020202020204" pitchFamily="34" charset="0"/>
                <a:hlinkClick r:id="rId11"/>
              </a:rPr>
              <a:t>-</a:t>
            </a:r>
            <a:r>
              <a:rPr lang="de-DE" sz="1000" dirty="0" err="1">
                <a:latin typeface="Arial" panose="020B0604020202020204" pitchFamily="34" charset="0"/>
                <a:cs typeface="Arial" panose="020B0604020202020204" pitchFamily="34" charset="0"/>
                <a:hlinkClick r:id="rId11"/>
              </a:rPr>
              <a:t>to</a:t>
            </a:r>
            <a:r>
              <a:rPr lang="de-DE" sz="1000" dirty="0">
                <a:latin typeface="Arial" panose="020B0604020202020204" pitchFamily="34" charset="0"/>
                <a:cs typeface="Arial" panose="020B0604020202020204" pitchFamily="34" charset="0"/>
                <a:hlinkClick r:id="rId11"/>
              </a:rPr>
              <a:t>-update-</a:t>
            </a:r>
            <a:r>
              <a:rPr lang="de-DE" sz="1000" dirty="0" err="1">
                <a:latin typeface="Arial" panose="020B0604020202020204" pitchFamily="34" charset="0"/>
                <a:cs typeface="Arial" panose="020B0604020202020204" pitchFamily="34" charset="0"/>
                <a:hlinkClick r:id="rId11"/>
              </a:rPr>
              <a:t>your</a:t>
            </a:r>
            <a:r>
              <a:rPr lang="de-DE" sz="1000" dirty="0">
                <a:latin typeface="Arial" panose="020B0604020202020204" pitchFamily="34" charset="0"/>
                <a:cs typeface="Arial" panose="020B0604020202020204" pitchFamily="34" charset="0"/>
                <a:hlinkClick r:id="rId11"/>
              </a:rPr>
              <a:t>-</a:t>
            </a:r>
            <a:r>
              <a:rPr lang="de-DE" sz="1000" dirty="0" err="1">
                <a:latin typeface="Arial" panose="020B0604020202020204" pitchFamily="34" charset="0"/>
                <a:cs typeface="Arial" panose="020B0604020202020204" pitchFamily="34" charset="0"/>
                <a:hlinkClick r:id="rId11"/>
              </a:rPr>
              <a:t>qnap</a:t>
            </a:r>
            <a:r>
              <a:rPr lang="de-DE" sz="1000" dirty="0">
                <a:latin typeface="Arial" panose="020B0604020202020204" pitchFamily="34" charset="0"/>
                <a:cs typeface="Arial" panose="020B0604020202020204" pitchFamily="34" charset="0"/>
                <a:hlinkClick r:id="rId11"/>
              </a:rPr>
              <a:t>-nass-firmware </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Security </a:t>
            </a:r>
            <a:r>
              <a:rPr lang="de-DE" sz="1000" b="1" dirty="0" err="1">
                <a:latin typeface="Arial" panose="020B0604020202020204" pitchFamily="34" charset="0"/>
                <a:cs typeface="Arial" panose="020B0604020202020204" pitchFamily="34" charset="0"/>
              </a:rPr>
              <a:t>Counselor</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2"/>
              </a:rPr>
              <a:t>https://</a:t>
            </a:r>
            <a:r>
              <a:rPr lang="de-DE" sz="1000" dirty="0" err="1">
                <a:latin typeface="Arial" panose="020B0604020202020204" pitchFamily="34" charset="0"/>
                <a:cs typeface="Arial" panose="020B0604020202020204" pitchFamily="34" charset="0"/>
                <a:hlinkClick r:id="rId12"/>
              </a:rPr>
              <a:t>www.qnap.com</a:t>
            </a:r>
            <a:r>
              <a:rPr lang="de-DE" sz="1000" dirty="0">
                <a:latin typeface="Arial" panose="020B0604020202020204" pitchFamily="34" charset="0"/>
                <a:cs typeface="Arial" panose="020B0604020202020204" pitchFamily="34" charset="0"/>
                <a:hlinkClick r:id="rId12"/>
              </a:rPr>
              <a:t>/</a:t>
            </a:r>
            <a:r>
              <a:rPr lang="de-DE" sz="1000" dirty="0" err="1">
                <a:latin typeface="Arial" panose="020B0604020202020204" pitchFamily="34" charset="0"/>
                <a:cs typeface="Arial" panose="020B0604020202020204" pitchFamily="34" charset="0"/>
                <a:hlinkClick r:id="rId12"/>
              </a:rPr>
              <a:t>solution</a:t>
            </a:r>
            <a:r>
              <a:rPr lang="de-DE" sz="1000" dirty="0">
                <a:latin typeface="Arial" panose="020B0604020202020204" pitchFamily="34" charset="0"/>
                <a:cs typeface="Arial" panose="020B0604020202020204" pitchFamily="34" charset="0"/>
                <a:hlinkClick r:id="rId12"/>
              </a:rPr>
              <a:t>/</a:t>
            </a:r>
            <a:r>
              <a:rPr lang="de-DE" sz="1000" dirty="0" err="1">
                <a:latin typeface="Arial" panose="020B0604020202020204" pitchFamily="34" charset="0"/>
                <a:cs typeface="Arial" panose="020B0604020202020204" pitchFamily="34" charset="0"/>
                <a:hlinkClick r:id="rId12"/>
              </a:rPr>
              <a:t>security-counselor</a:t>
            </a:r>
            <a:r>
              <a:rPr lang="de-DE" sz="1000" dirty="0">
                <a:latin typeface="Arial" panose="020B0604020202020204" pitchFamily="34" charset="0"/>
                <a:cs typeface="Arial" panose="020B0604020202020204" pitchFamily="34" charset="0"/>
                <a:hlinkClick r:id="rId12"/>
              </a:rPr>
              <a:t>/en-</a:t>
            </a:r>
            <a:r>
              <a:rPr lang="de-DE" sz="1000" dirty="0" err="1">
                <a:latin typeface="Arial" panose="020B0604020202020204" pitchFamily="34" charset="0"/>
                <a:cs typeface="Arial" panose="020B0604020202020204" pitchFamily="34" charset="0"/>
                <a:hlinkClick r:id="rId12"/>
              </a:rPr>
              <a:t>us</a:t>
            </a:r>
            <a:r>
              <a:rPr lang="de-DE" sz="1000" dirty="0">
                <a:latin typeface="Arial" panose="020B0604020202020204" pitchFamily="34" charset="0"/>
                <a:cs typeface="Arial" panose="020B0604020202020204" pitchFamily="34" charset="0"/>
                <a:hlinkClick r:id="rId12"/>
              </a:rPr>
              <a:t>/ </a:t>
            </a:r>
            <a:endParaRPr lang="de-DE" sz="1000" dirty="0">
              <a:latin typeface="Arial" panose="020B0604020202020204" pitchFamily="34" charset="0"/>
              <a:cs typeface="Arial" panose="020B0604020202020204" pitchFamily="34" charset="0"/>
            </a:endParaRPr>
          </a:p>
          <a:p>
            <a:pPr>
              <a:lnSpc>
                <a:spcPts val="1800"/>
              </a:lnSpc>
            </a:pPr>
            <a:endParaRPr lang="de-DE" sz="1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84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Mer avancerade inställningar</a:t>
            </a:r>
          </a:p>
        </p:txBody>
      </p:sp>
      <p:sp>
        <p:nvSpPr>
          <p:cNvPr id="5" name="Textfeld 5">
            <a:extLst>
              <a:ext uri="{FF2B5EF4-FFF2-40B4-BE49-F238E27FC236}">
                <a16:creationId xmlns:a16="http://schemas.microsoft.com/office/drawing/2014/main" id="{8EF26E08-5E99-ED93-CBAF-B218F12846D4}"/>
              </a:ext>
            </a:extLst>
          </p:cNvPr>
          <p:cNvSpPr txBox="1"/>
          <p:nvPr/>
        </p:nvSpPr>
        <p:spPr>
          <a:xfrm>
            <a:off x="524951" y="2415802"/>
            <a:ext cx="5121265" cy="430887"/>
          </a:xfrm>
          <a:prstGeom prst="rect">
            <a:avLst/>
          </a:prstGeom>
          <a:noFill/>
        </p:spPr>
        <p:txBody>
          <a:bodyPr wrap="square" rtlCol="0">
            <a:spAutoFit/>
          </a:bodyPr>
          <a:lstStyle/>
          <a:p>
            <a:r>
              <a:rPr lang="de-DE" sz="2200" b="1" dirty="0">
                <a:solidFill>
                  <a:schemeClr val="tx1">
                    <a:lumMod val="75000"/>
                    <a:lumOff val="25000"/>
                  </a:schemeClr>
                </a:solidFill>
                <a:latin typeface="Arial Narrow" panose="020B0604020202020204" pitchFamily="34" charset="0"/>
                <a:cs typeface="Arial Narrow" panose="020B0604020202020204" pitchFamily="34" charset="0"/>
              </a:rPr>
              <a:t>För avancerade användare</a:t>
            </a:r>
          </a:p>
        </p:txBody>
      </p:sp>
      <p:pic>
        <p:nvPicPr>
          <p:cNvPr id="6" name="Grafik 16">
            <a:extLst>
              <a:ext uri="{FF2B5EF4-FFF2-40B4-BE49-F238E27FC236}">
                <a16:creationId xmlns:a16="http://schemas.microsoft.com/office/drawing/2014/main" id="{6D49CECF-CFB4-A88F-D93A-8D7FC7D9F5B4}"/>
              </a:ext>
            </a:extLst>
          </p:cNvPr>
          <p:cNvPicPr>
            <a:picLocks noChangeAspect="1"/>
          </p:cNvPicPr>
          <p:nvPr/>
        </p:nvPicPr>
        <p:blipFill>
          <a:blip r:embed="rId3"/>
          <a:stretch>
            <a:fillRect/>
          </a:stretch>
        </p:blipFill>
        <p:spPr>
          <a:xfrm>
            <a:off x="624885" y="2888293"/>
            <a:ext cx="2662636" cy="919471"/>
          </a:xfrm>
          <a:prstGeom prst="rect">
            <a:avLst/>
          </a:prstGeom>
        </p:spPr>
      </p:pic>
      <p:pic>
        <p:nvPicPr>
          <p:cNvPr id="7" name="Grafik 17">
            <a:extLst>
              <a:ext uri="{FF2B5EF4-FFF2-40B4-BE49-F238E27FC236}">
                <a16:creationId xmlns:a16="http://schemas.microsoft.com/office/drawing/2014/main" id="{2D502528-47EC-5814-71BB-5C433E79337C}"/>
              </a:ext>
            </a:extLst>
          </p:cNvPr>
          <p:cNvPicPr>
            <a:picLocks noChangeAspect="1"/>
          </p:cNvPicPr>
          <p:nvPr/>
        </p:nvPicPr>
        <p:blipFill>
          <a:blip r:embed="rId4"/>
          <a:stretch>
            <a:fillRect/>
          </a:stretch>
        </p:blipFill>
        <p:spPr>
          <a:xfrm>
            <a:off x="3501401" y="2884305"/>
            <a:ext cx="2662636" cy="919471"/>
          </a:xfrm>
          <a:prstGeom prst="rect">
            <a:avLst/>
          </a:prstGeom>
        </p:spPr>
      </p:pic>
      <p:sp>
        <p:nvSpPr>
          <p:cNvPr id="9" name="Textfeld 18">
            <a:extLst>
              <a:ext uri="{FF2B5EF4-FFF2-40B4-BE49-F238E27FC236}">
                <a16:creationId xmlns:a16="http://schemas.microsoft.com/office/drawing/2014/main" id="{5BDBD7FA-5546-03CC-CA74-DD654E681C1F}"/>
              </a:ext>
            </a:extLst>
          </p:cNvPr>
          <p:cNvSpPr txBox="1"/>
          <p:nvPr/>
        </p:nvSpPr>
        <p:spPr>
          <a:xfrm>
            <a:off x="4350843" y="3003523"/>
            <a:ext cx="18145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Kryptering</a:t>
            </a:r>
          </a:p>
        </p:txBody>
      </p:sp>
      <p:sp>
        <p:nvSpPr>
          <p:cNvPr id="10" name="Textfeld 19">
            <a:extLst>
              <a:ext uri="{FF2B5EF4-FFF2-40B4-BE49-F238E27FC236}">
                <a16:creationId xmlns:a16="http://schemas.microsoft.com/office/drawing/2014/main" id="{C8D94347-7608-4B76-3E59-B7EE9919EDAE}"/>
              </a:ext>
            </a:extLst>
          </p:cNvPr>
          <p:cNvSpPr txBox="1"/>
          <p:nvPr/>
        </p:nvSpPr>
        <p:spPr>
          <a:xfrm>
            <a:off x="4350843" y="3257185"/>
            <a:ext cx="1642985" cy="430887"/>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Använd krypterade anslutningar (HTTPS)</a:t>
            </a:r>
          </a:p>
        </p:txBody>
      </p:sp>
      <p:sp>
        <p:nvSpPr>
          <p:cNvPr id="12" name="Textfeld 20">
            <a:extLst>
              <a:ext uri="{FF2B5EF4-FFF2-40B4-BE49-F238E27FC236}">
                <a16:creationId xmlns:a16="http://schemas.microsoft.com/office/drawing/2014/main" id="{355928A1-610D-51FA-CDA4-6048E88E9E48}"/>
              </a:ext>
            </a:extLst>
          </p:cNvPr>
          <p:cNvSpPr txBox="1"/>
          <p:nvPr/>
        </p:nvSpPr>
        <p:spPr>
          <a:xfrm>
            <a:off x="1563270" y="3003523"/>
            <a:ext cx="1397129" cy="307777"/>
          </a:xfrm>
          <a:prstGeom prst="rect">
            <a:avLst/>
          </a:prstGeom>
          <a:noFill/>
        </p:spPr>
        <p:txBody>
          <a:bodyPr wrap="square" rtlCol="0">
            <a:spAutoFit/>
          </a:bodyPr>
          <a:lstStyle/>
          <a:p>
            <a:r>
              <a:rPr lang="de-DE" sz="1400" b="1" dirty="0">
                <a:solidFill>
                  <a:schemeClr val="bg2"/>
                </a:solidFill>
                <a:latin typeface="Arial Narrow" panose="020B0604020202020204" pitchFamily="34" charset="0"/>
                <a:cs typeface="Arial Narrow" panose="020B0604020202020204" pitchFamily="34" charset="0"/>
              </a:rPr>
              <a:t>Portar</a:t>
            </a:r>
          </a:p>
        </p:txBody>
      </p:sp>
      <p:sp>
        <p:nvSpPr>
          <p:cNvPr id="13" name="Textfeld 21">
            <a:extLst>
              <a:ext uri="{FF2B5EF4-FFF2-40B4-BE49-F238E27FC236}">
                <a16:creationId xmlns:a16="http://schemas.microsoft.com/office/drawing/2014/main" id="{5FE765C1-B442-9E73-C92F-132D4D18C143}"/>
              </a:ext>
            </a:extLst>
          </p:cNvPr>
          <p:cNvSpPr txBox="1"/>
          <p:nvPr/>
        </p:nvSpPr>
        <p:spPr>
          <a:xfrm>
            <a:off x="1563270" y="3257185"/>
            <a:ext cx="1781105" cy="261610"/>
          </a:xfrm>
          <a:prstGeom prst="rect">
            <a:avLst/>
          </a:prstGeom>
          <a:noFill/>
        </p:spPr>
        <p:txBody>
          <a:bodyPr wrap="square" rtlCol="0">
            <a:spAutoFit/>
          </a:bodyPr>
          <a:lstStyle/>
          <a:p>
            <a:r>
              <a:rPr lang="de-DE" sz="1100" dirty="0">
                <a:solidFill>
                  <a:schemeClr val="bg2"/>
                </a:solidFill>
                <a:latin typeface="Arial Narrow" panose="020B0604020202020204" pitchFamily="34" charset="0"/>
                <a:cs typeface="Arial Narrow" panose="020B0604020202020204" pitchFamily="34" charset="0"/>
              </a:rPr>
              <a:t>Ändra standardportarna</a:t>
            </a:r>
          </a:p>
        </p:txBody>
      </p:sp>
    </p:spTree>
    <p:extLst>
      <p:ext uri="{BB962C8B-B14F-4D97-AF65-F5344CB8AC3E}">
        <p14:creationId xmlns:p14="http://schemas.microsoft.com/office/powerpoint/2010/main" val="87693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Inledning</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6000" y="21960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Säkerhetsguide</a:t>
            </a:r>
          </a:p>
        </p:txBody>
      </p:sp>
      <p:sp>
        <p:nvSpPr>
          <p:cNvPr id="6" name="Textfeld 5">
            <a:extLst>
              <a:ext uri="{FF2B5EF4-FFF2-40B4-BE49-F238E27FC236}">
                <a16:creationId xmlns:a16="http://schemas.microsoft.com/office/drawing/2014/main" id="{4A3103E6-5168-3387-E1E5-8E037016D935}"/>
              </a:ext>
            </a:extLst>
          </p:cNvPr>
          <p:cNvSpPr txBox="1"/>
          <p:nvPr/>
        </p:nvSpPr>
        <p:spPr>
          <a:xfrm>
            <a:off x="575999" y="2598430"/>
            <a:ext cx="8133661" cy="987130"/>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I denna guide finner du nyttiga förklaringar till vilka inställningar du kan nyttja och ändra för att på bästa sätt säkra din data. Värt att ha i åtanke är att ökad säkerhet även ökar komplexiteten i åtkomsten – vilken nivå du lägger dig på måste du välja själv.</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dirty="0">
                <a:latin typeface="Arial" panose="020B0604020202020204" pitchFamily="34" charset="0"/>
                <a:cs typeface="Arial" panose="020B0604020202020204" pitchFamily="34" charset="0"/>
              </a:rPr>
              <a:t>Denna guide är en sammanfattning över de viktigaste ämnena inom säkerhet, mer detaljerad information finner du på </a:t>
            </a:r>
            <a:r>
              <a:rPr lang="de-DE" sz="1000" dirty="0">
                <a:solidFill>
                  <a:schemeClr val="accent1">
                    <a:lumMod val="75000"/>
                  </a:schemeClr>
                </a:solidFill>
                <a:latin typeface="Arial" panose="020B0604020202020204" pitchFamily="34" charset="0"/>
                <a:cs typeface="Arial" panose="020B0604020202020204" pitchFamily="34" charset="0"/>
                <a:hlinkClick r:id="rId3"/>
              </a:rPr>
              <a:t>https://www.qnap.com/</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DAD9AA22-4D70-3ECA-0E92-9D5A8A3519F1}"/>
              </a:ext>
            </a:extLst>
          </p:cNvPr>
          <p:cNvSpPr txBox="1"/>
          <p:nvPr/>
        </p:nvSpPr>
        <p:spPr>
          <a:xfrm>
            <a:off x="575999" y="4079651"/>
            <a:ext cx="7289980" cy="525465"/>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Ransomware är skadlig kod som låser dig ute från ett visst system. Filerna krypteras, och du som användare </a:t>
            </a:r>
            <a:r>
              <a:rPr lang="de-DE" sz="1000" dirty="0" err="1">
                <a:latin typeface="Arial" panose="020B0604020202020204" pitchFamily="34" charset="0"/>
                <a:cs typeface="Arial" panose="020B0604020202020204" pitchFamily="34" charset="0"/>
              </a:rPr>
              <a:t>bes</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betala</a:t>
            </a:r>
            <a:r>
              <a:rPr lang="de-DE" sz="1000" dirty="0">
                <a:latin typeface="Arial" panose="020B0604020202020204" pitchFamily="34" charset="0"/>
                <a:cs typeface="Arial" panose="020B0604020202020204" pitchFamily="34" charset="0"/>
              </a:rPr>
              <a:t> en lösensumma i utbyte mot återställd åtkomst till dina filer.</a:t>
            </a:r>
          </a:p>
        </p:txBody>
      </p:sp>
      <p:sp>
        <p:nvSpPr>
          <p:cNvPr id="9" name="Textfeld 8">
            <a:extLst>
              <a:ext uri="{FF2B5EF4-FFF2-40B4-BE49-F238E27FC236}">
                <a16:creationId xmlns:a16="http://schemas.microsoft.com/office/drawing/2014/main" id="{29541A59-C3C7-2976-E936-97D3ADE02E49}"/>
              </a:ext>
            </a:extLst>
          </p:cNvPr>
          <p:cNvSpPr txBox="1"/>
          <p:nvPr/>
        </p:nvSpPr>
        <p:spPr>
          <a:xfrm>
            <a:off x="575998" y="5145374"/>
            <a:ext cx="7851721" cy="1217962"/>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Ransomware är ett ständigt ökande hot mot både företags- och hemanvändare som använder nätverksanslutna enheter. Cyberkriminella letar ständigt efter nya sätt att distribuera skadlig kod, och den vanligaste attackmetoden är via e-post som sänds ut under falsk flagg.</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dirty="0">
                <a:latin typeface="Arial" panose="020B0604020202020204" pitchFamily="34" charset="0"/>
                <a:cs typeface="Arial" panose="020B0604020202020204" pitchFamily="34" charset="0"/>
              </a:rPr>
              <a:t>QNAP är medvetet om denna ökande hotbild och arbetar ständigt </a:t>
            </a:r>
            <a:r>
              <a:rPr lang="de-DE" sz="1000" dirty="0" err="1">
                <a:latin typeface="Arial" panose="020B0604020202020204" pitchFamily="34" charset="0"/>
                <a:cs typeface="Arial" panose="020B0604020202020204" pitchFamily="34" charset="0"/>
              </a:rPr>
              <a:t>för</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att</a:t>
            </a:r>
            <a:r>
              <a:rPr lang="de-DE" sz="1000" dirty="0">
                <a:latin typeface="Arial" panose="020B0604020202020204" pitchFamily="34" charset="0"/>
                <a:cs typeface="Arial" panose="020B0604020202020204" pitchFamily="34" charset="0"/>
              </a:rPr>
              <a:t> erbjuda bästa möjliga skydd mot ransomware. Följande exempel är till för att visa hur du bäst kan skydda din data i situationer i scenarion som passar dina behov bäst.</a:t>
            </a:r>
          </a:p>
        </p:txBody>
      </p:sp>
      <p:sp>
        <p:nvSpPr>
          <p:cNvPr id="10" name="Textfeld 9">
            <a:extLst>
              <a:ext uri="{FF2B5EF4-FFF2-40B4-BE49-F238E27FC236}">
                <a16:creationId xmlns:a16="http://schemas.microsoft.com/office/drawing/2014/main" id="{6F43B692-1E93-B02E-10F6-14CA6A24FA01}"/>
              </a:ext>
            </a:extLst>
          </p:cNvPr>
          <p:cNvSpPr txBox="1"/>
          <p:nvPr/>
        </p:nvSpPr>
        <p:spPr>
          <a:xfrm>
            <a:off x="575999" y="3677221"/>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Vad är ransomware?</a:t>
            </a:r>
          </a:p>
        </p:txBody>
      </p:sp>
      <p:sp>
        <p:nvSpPr>
          <p:cNvPr id="12" name="Textfeld 11">
            <a:extLst>
              <a:ext uri="{FF2B5EF4-FFF2-40B4-BE49-F238E27FC236}">
                <a16:creationId xmlns:a16="http://schemas.microsoft.com/office/drawing/2014/main" id="{49BBAB5A-DD23-8130-DC8D-C745DAB7ED23}"/>
              </a:ext>
            </a:extLst>
          </p:cNvPr>
          <p:cNvSpPr txBox="1"/>
          <p:nvPr/>
        </p:nvSpPr>
        <p:spPr>
          <a:xfrm>
            <a:off x="575999" y="4745264"/>
            <a:ext cx="7370190"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Hur kan du skydda dig mot ransomware?</a:t>
            </a:r>
          </a:p>
        </p:txBody>
      </p:sp>
    </p:spTree>
    <p:extLst>
      <p:ext uri="{BB962C8B-B14F-4D97-AF65-F5344CB8AC3E}">
        <p14:creationId xmlns:p14="http://schemas.microsoft.com/office/powerpoint/2010/main" val="106397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428"/>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Vid första uppstart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Administratörskonto</a:t>
            </a:r>
          </a:p>
        </p:txBody>
      </p:sp>
      <p:sp>
        <p:nvSpPr>
          <p:cNvPr id="6" name="Textfeld 5">
            <a:extLst>
              <a:ext uri="{FF2B5EF4-FFF2-40B4-BE49-F238E27FC236}">
                <a16:creationId xmlns:a16="http://schemas.microsoft.com/office/drawing/2014/main" id="{4A3103E6-5168-3387-E1E5-8E037016D935}"/>
              </a:ext>
            </a:extLst>
          </p:cNvPr>
          <p:cNvSpPr txBox="1"/>
          <p:nvPr/>
        </p:nvSpPr>
        <p:spPr>
          <a:xfrm>
            <a:off x="575998" y="1989738"/>
            <a:ext cx="8484181" cy="1910459"/>
          </a:xfrm>
          <a:prstGeom prst="rect">
            <a:avLst/>
          </a:prstGeom>
          <a:noFill/>
        </p:spPr>
        <p:txBody>
          <a:bodyPr wrap="square" rtlCol="0">
            <a:spAutoFit/>
          </a:bodyPr>
          <a:lstStyle/>
          <a:p>
            <a:pPr>
              <a:lnSpc>
                <a:spcPts val="1800"/>
              </a:lnSpc>
            </a:pPr>
            <a:r>
              <a:rPr lang="sv-SE" sz="1000" dirty="0">
                <a:latin typeface="Arial" panose="020B0604020202020204" pitchFamily="34" charset="0"/>
                <a:cs typeface="Arial" panose="020B0604020202020204" pitchFamily="34" charset="0"/>
              </a:rPr>
              <a:t>Användarkontot för en administratör i QTS är ”admin” i grundutförandet. För bästa möjliga säkerhet är ett generiskt, lättgissat användarnamn med full tillgång till systemet inte att rekommendera. Genom att lämna användarnamnet ”admin” behöver angripare endast gissa rätt lösenord för fullständig access. För att skydda din data från detta rekommenderar vi att ett adminstratörskonto med annat namn skapas och ”admin” avaktiveras.</a:t>
            </a:r>
          </a:p>
          <a:p>
            <a:pPr>
              <a:lnSpc>
                <a:spcPts val="1800"/>
              </a:lnSpc>
            </a:pPr>
            <a:endParaRPr lang="sv-SE" sz="1000" dirty="0">
              <a:latin typeface="Arial" panose="020B0604020202020204" pitchFamily="34" charset="0"/>
              <a:cs typeface="Arial" panose="020B0604020202020204" pitchFamily="34" charset="0"/>
            </a:endParaRPr>
          </a:p>
          <a:p>
            <a:pPr>
              <a:lnSpc>
                <a:spcPts val="1800"/>
              </a:lnSpc>
            </a:pPr>
            <a:r>
              <a:rPr lang="sv-SE" sz="1000" dirty="0" err="1">
                <a:latin typeface="Arial" panose="020B0604020202020204" pitchFamily="34" charset="0"/>
                <a:cs typeface="Arial" panose="020B0604020202020204" pitchFamily="34" charset="0"/>
              </a:rPr>
              <a:t>Admin</a:t>
            </a:r>
            <a:r>
              <a:rPr lang="sv-SE" sz="1000" dirty="0">
                <a:latin typeface="Arial" panose="020B0604020202020204" pitchFamily="34" charset="0"/>
                <a:cs typeface="Arial" panose="020B0604020202020204" pitchFamily="34" charset="0"/>
              </a:rPr>
              <a:t>-kontot bör därefter endast användas för faktiskt administration, likt uppdateringar och hantering av enheten. För dagligt användande rekommenderas ett separat användarkonto med färre privilegier.</a:t>
            </a:r>
          </a:p>
          <a:p>
            <a:pPr>
              <a:lnSpc>
                <a:spcPts val="1800"/>
              </a:lnSpc>
            </a:pPr>
            <a:endParaRPr lang="sv-SE" sz="1000" b="1" dirty="0">
              <a:latin typeface="Arial" panose="020B0604020202020204" pitchFamily="34" charset="0"/>
              <a:cs typeface="Arial" panose="020B0604020202020204" pitchFamily="34" charset="0"/>
            </a:endParaRPr>
          </a:p>
          <a:p>
            <a:pPr>
              <a:lnSpc>
                <a:spcPts val="1800"/>
              </a:lnSpc>
            </a:pPr>
            <a:r>
              <a:rPr lang="sv-SE" sz="1000" b="1" dirty="0">
                <a:latin typeface="Arial" panose="020B0604020202020204" pitchFamily="34" charset="0"/>
                <a:cs typeface="Arial" panose="020B0604020202020204" pitchFamily="34" charset="0"/>
              </a:rPr>
              <a:t>OBS: </a:t>
            </a:r>
            <a:r>
              <a:rPr lang="sv-SE" sz="1000" dirty="0">
                <a:latin typeface="Arial" panose="020B0604020202020204" pitchFamily="34" charset="0"/>
                <a:cs typeface="Arial" panose="020B0604020202020204" pitchFamily="34" charset="0"/>
              </a:rPr>
              <a:t>Avaktivering av ”admin”-kontot är möjligt i QTS 4.1.2 och senare.</a:t>
            </a:r>
          </a:p>
        </p:txBody>
      </p:sp>
      <p:sp>
        <p:nvSpPr>
          <p:cNvPr id="12" name="Textfeld 11">
            <a:extLst>
              <a:ext uri="{FF2B5EF4-FFF2-40B4-BE49-F238E27FC236}">
                <a16:creationId xmlns:a16="http://schemas.microsoft.com/office/drawing/2014/main" id="{3697CF57-A60E-2589-4A41-F9BD6C3F821E}"/>
              </a:ext>
            </a:extLst>
          </p:cNvPr>
          <p:cNvSpPr txBox="1"/>
          <p:nvPr/>
        </p:nvSpPr>
        <p:spPr>
          <a:xfrm>
            <a:off x="1623294" y="4675009"/>
            <a:ext cx="2412441" cy="769441"/>
          </a:xfrm>
          <a:prstGeom prst="rect">
            <a:avLst/>
          </a:prstGeom>
          <a:noFill/>
        </p:spPr>
        <p:txBody>
          <a:bodyPr wrap="square" rtlCol="0">
            <a:spAutoFit/>
          </a:bodyPr>
          <a:lstStyle/>
          <a:p>
            <a:r>
              <a:rPr lang="de-DE" sz="2200" b="1" dirty="0">
                <a:solidFill>
                  <a:schemeClr val="tx1">
                    <a:lumMod val="75000"/>
                    <a:lumOff val="25000"/>
                  </a:schemeClr>
                </a:solidFill>
                <a:latin typeface="Arial Narrow" panose="020B0604020202020204" pitchFamily="34" charset="0"/>
                <a:cs typeface="Arial Narrow" panose="020B0604020202020204" pitchFamily="34" charset="0"/>
              </a:rPr>
              <a:t>SKAPA NYTT ADMIN-KONTO</a:t>
            </a:r>
          </a:p>
        </p:txBody>
      </p:sp>
      <p:pic>
        <p:nvPicPr>
          <p:cNvPr id="13" name="Grafik 12">
            <a:extLst>
              <a:ext uri="{FF2B5EF4-FFF2-40B4-BE49-F238E27FC236}">
                <a16:creationId xmlns:a16="http://schemas.microsoft.com/office/drawing/2014/main" id="{0EF8218A-C378-9B5A-066D-7D944E8DA579}"/>
              </a:ext>
            </a:extLst>
          </p:cNvPr>
          <p:cNvPicPr>
            <a:picLocks noChangeAspect="1"/>
          </p:cNvPicPr>
          <p:nvPr/>
        </p:nvPicPr>
        <p:blipFill>
          <a:blip r:embed="rId3"/>
          <a:stretch>
            <a:fillRect/>
          </a:stretch>
        </p:blipFill>
        <p:spPr>
          <a:xfrm>
            <a:off x="575999" y="4737852"/>
            <a:ext cx="1028700" cy="1028700"/>
          </a:xfrm>
          <a:prstGeom prst="rect">
            <a:avLst/>
          </a:prstGeom>
        </p:spPr>
      </p:pic>
      <p:sp>
        <p:nvSpPr>
          <p:cNvPr id="15" name="Textfeld 14">
            <a:extLst>
              <a:ext uri="{FF2B5EF4-FFF2-40B4-BE49-F238E27FC236}">
                <a16:creationId xmlns:a16="http://schemas.microsoft.com/office/drawing/2014/main" id="{53D0BCE8-3E3C-F931-940A-69FEA4EDC9C2}"/>
              </a:ext>
            </a:extLst>
          </p:cNvPr>
          <p:cNvSpPr txBox="1"/>
          <p:nvPr/>
        </p:nvSpPr>
        <p:spPr>
          <a:xfrm>
            <a:off x="5047138" y="4675009"/>
            <a:ext cx="2412441" cy="769441"/>
          </a:xfrm>
          <a:prstGeom prst="rect">
            <a:avLst/>
          </a:prstGeom>
          <a:noFill/>
        </p:spPr>
        <p:txBody>
          <a:bodyPr wrap="square" rtlCol="0">
            <a:spAutoFit/>
          </a:bodyPr>
          <a:lstStyle/>
          <a:p>
            <a:r>
              <a:rPr lang="sv-SE" sz="2200" b="1" dirty="0">
                <a:solidFill>
                  <a:schemeClr val="tx1">
                    <a:lumMod val="75000"/>
                    <a:lumOff val="25000"/>
                  </a:schemeClr>
                </a:solidFill>
                <a:latin typeface="Arial Narrow" panose="020B0604020202020204" pitchFamily="34" charset="0"/>
                <a:cs typeface="Arial Narrow" panose="020B0604020202020204" pitchFamily="34" charset="0"/>
              </a:rPr>
              <a:t>AVAKTIVERA KONTOT ”ADMIN”</a:t>
            </a:r>
          </a:p>
        </p:txBody>
      </p:sp>
      <p:pic>
        <p:nvPicPr>
          <p:cNvPr id="16" name="Grafik 15">
            <a:extLst>
              <a:ext uri="{FF2B5EF4-FFF2-40B4-BE49-F238E27FC236}">
                <a16:creationId xmlns:a16="http://schemas.microsoft.com/office/drawing/2014/main" id="{BBDFACDC-8A50-F937-657F-F6EED2654525}"/>
              </a:ext>
            </a:extLst>
          </p:cNvPr>
          <p:cNvPicPr>
            <a:picLocks noChangeAspect="1"/>
          </p:cNvPicPr>
          <p:nvPr/>
        </p:nvPicPr>
        <p:blipFill>
          <a:blip r:embed="rId4"/>
          <a:stretch>
            <a:fillRect/>
          </a:stretch>
        </p:blipFill>
        <p:spPr>
          <a:xfrm>
            <a:off x="3970529" y="4737852"/>
            <a:ext cx="1028700" cy="1028700"/>
          </a:xfrm>
          <a:prstGeom prst="rect">
            <a:avLst/>
          </a:prstGeom>
        </p:spPr>
      </p:pic>
      <p:sp>
        <p:nvSpPr>
          <p:cNvPr id="19" name="Textfeld 18">
            <a:extLst>
              <a:ext uri="{FF2B5EF4-FFF2-40B4-BE49-F238E27FC236}">
                <a16:creationId xmlns:a16="http://schemas.microsoft.com/office/drawing/2014/main" id="{CDDA6770-0310-AF48-D146-92DB747386C2}"/>
              </a:ext>
            </a:extLst>
          </p:cNvPr>
          <p:cNvSpPr txBox="1"/>
          <p:nvPr/>
        </p:nvSpPr>
        <p:spPr>
          <a:xfrm>
            <a:off x="8560359" y="4675009"/>
            <a:ext cx="2866204" cy="1107996"/>
          </a:xfrm>
          <a:prstGeom prst="rect">
            <a:avLst/>
          </a:prstGeom>
          <a:noFill/>
        </p:spPr>
        <p:txBody>
          <a:bodyPr wrap="square" rtlCol="0">
            <a:spAutoFit/>
          </a:bodyPr>
          <a:lstStyle/>
          <a:p>
            <a:r>
              <a:rPr lang="de-DE" sz="2200" b="1" dirty="0">
                <a:solidFill>
                  <a:schemeClr val="tx1">
                    <a:lumMod val="75000"/>
                    <a:lumOff val="25000"/>
                  </a:schemeClr>
                </a:solidFill>
                <a:latin typeface="Arial Narrow" panose="020B0604020202020204" pitchFamily="34" charset="0"/>
                <a:cs typeface="Arial Narrow" panose="020B0604020202020204" pitchFamily="34" charset="0"/>
              </a:rPr>
              <a:t>ANVÄND ADMIN-KONTO ENBART FÖR ADMINISTRATION</a:t>
            </a:r>
          </a:p>
        </p:txBody>
      </p:sp>
      <p:pic>
        <p:nvPicPr>
          <p:cNvPr id="20" name="Grafik 19">
            <a:extLst>
              <a:ext uri="{FF2B5EF4-FFF2-40B4-BE49-F238E27FC236}">
                <a16:creationId xmlns:a16="http://schemas.microsoft.com/office/drawing/2014/main" id="{621151C4-4D6E-BA68-F645-5163566E3D12}"/>
              </a:ext>
            </a:extLst>
          </p:cNvPr>
          <p:cNvPicPr>
            <a:picLocks noChangeAspect="1"/>
          </p:cNvPicPr>
          <p:nvPr/>
        </p:nvPicPr>
        <p:blipFill>
          <a:blip r:embed="rId5"/>
          <a:stretch>
            <a:fillRect/>
          </a:stretch>
        </p:blipFill>
        <p:spPr>
          <a:xfrm>
            <a:off x="7475286" y="4737852"/>
            <a:ext cx="1028700" cy="1028700"/>
          </a:xfrm>
          <a:prstGeom prst="rect">
            <a:avLst/>
          </a:prstGeom>
        </p:spPr>
      </p:pic>
    </p:spTree>
    <p:extLst>
      <p:ext uri="{BB962C8B-B14F-4D97-AF65-F5344CB8AC3E}">
        <p14:creationId xmlns:p14="http://schemas.microsoft.com/office/powerpoint/2010/main" val="421850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Vid första uppstart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sv-SE" sz="2000" dirty="0">
                <a:solidFill>
                  <a:srgbClr val="707070"/>
                </a:solidFill>
                <a:latin typeface="Arial Narrow" panose="020B0604020202020204" pitchFamily="34" charset="0"/>
                <a:cs typeface="Arial Narrow" panose="020B0604020202020204" pitchFamily="34" charset="0"/>
              </a:rPr>
              <a:t>Hur du avaktiverar ”</a:t>
            </a:r>
            <a:r>
              <a:rPr lang="sv-SE" sz="2000" dirty="0" err="1">
                <a:solidFill>
                  <a:srgbClr val="707070"/>
                </a:solidFill>
                <a:latin typeface="Arial Narrow" panose="020B0604020202020204" pitchFamily="34" charset="0"/>
                <a:cs typeface="Arial Narrow" panose="020B0604020202020204" pitchFamily="34" charset="0"/>
              </a:rPr>
              <a:t>admin</a:t>
            </a:r>
            <a:r>
              <a:rPr lang="sv-SE" sz="2000" dirty="0">
                <a:solidFill>
                  <a:srgbClr val="707070"/>
                </a:solidFill>
                <a:latin typeface="Arial Narrow" panose="020B0604020202020204" pitchFamily="34" charset="0"/>
                <a:cs typeface="Arial Narrow" panose="020B0604020202020204" pitchFamily="34" charset="0"/>
              </a:rPr>
              <a:t>”-kontot</a:t>
            </a:r>
          </a:p>
        </p:txBody>
      </p:sp>
      <p:sp>
        <p:nvSpPr>
          <p:cNvPr id="9" name="Textfeld 8">
            <a:extLst>
              <a:ext uri="{FF2B5EF4-FFF2-40B4-BE49-F238E27FC236}">
                <a16:creationId xmlns:a16="http://schemas.microsoft.com/office/drawing/2014/main" id="{ECDAB398-F70A-EA32-8DE3-E085B8A62881}"/>
              </a:ext>
            </a:extLst>
          </p:cNvPr>
          <p:cNvSpPr txBox="1"/>
          <p:nvPr/>
        </p:nvSpPr>
        <p:spPr>
          <a:xfrm>
            <a:off x="575999" y="5398545"/>
            <a:ext cx="5389372" cy="1217962"/>
          </a:xfrm>
          <a:prstGeom prst="rect">
            <a:avLst/>
          </a:prstGeom>
          <a:noFill/>
        </p:spPr>
        <p:txBody>
          <a:bodyPr wrap="square" rtlCol="0">
            <a:spAutoFit/>
          </a:bodyPr>
          <a:lstStyle/>
          <a:p>
            <a:pPr>
              <a:lnSpc>
                <a:spcPts val="1800"/>
              </a:lnSpc>
            </a:pPr>
            <a:r>
              <a:rPr lang="sv-SE" sz="1000" b="1" dirty="0">
                <a:latin typeface="Arial" panose="020B0604020202020204" pitchFamily="34" charset="0"/>
                <a:cs typeface="Arial" panose="020B0604020202020204" pitchFamily="34" charset="0"/>
              </a:rPr>
              <a:t>Skapa ett nytt administratörskonto</a:t>
            </a:r>
          </a:p>
          <a:p>
            <a:pPr>
              <a:lnSpc>
                <a:spcPts val="18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Logga in i operativsystemet QTS med ”admin”-kontot</a:t>
            </a:r>
          </a:p>
          <a:p>
            <a:pPr>
              <a:lnSpc>
                <a:spcPts val="18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Gå till Control Panel &gt; </a:t>
            </a:r>
            <a:r>
              <a:rPr lang="sv-SE" sz="1000" dirty="0" err="1">
                <a:latin typeface="Arial" panose="020B0604020202020204" pitchFamily="34" charset="0"/>
                <a:cs typeface="Arial" panose="020B0604020202020204" pitchFamily="34" charset="0"/>
              </a:rPr>
              <a:t>Users</a:t>
            </a:r>
            <a:endParaRPr lang="sv-SE" sz="1000" dirty="0">
              <a:latin typeface="Arial" panose="020B0604020202020204" pitchFamily="34" charset="0"/>
              <a:cs typeface="Arial" panose="020B0604020202020204" pitchFamily="34" charset="0"/>
            </a:endParaRPr>
          </a:p>
          <a:p>
            <a:pPr>
              <a:lnSpc>
                <a:spcPts val="1800"/>
              </a:lnSpc>
            </a:pPr>
            <a:r>
              <a:rPr lang="sv-SE" sz="1000" b="1" dirty="0">
                <a:latin typeface="Arial" panose="020B0604020202020204" pitchFamily="34" charset="0"/>
                <a:cs typeface="Arial" panose="020B0604020202020204" pitchFamily="34" charset="0"/>
              </a:rPr>
              <a:t>3. </a:t>
            </a:r>
            <a:r>
              <a:rPr lang="sv-SE" sz="1000" dirty="0">
                <a:latin typeface="Arial" panose="020B0604020202020204" pitchFamily="34" charset="0"/>
                <a:cs typeface="Arial" panose="020B0604020202020204" pitchFamily="34" charset="0"/>
              </a:rPr>
              <a:t>Skapa en ny användare (i detta exempel ”Ben”) och placera honom i användargruppen ”administrators”</a:t>
            </a:r>
          </a:p>
        </p:txBody>
      </p:sp>
      <p:sp>
        <p:nvSpPr>
          <p:cNvPr id="10" name="Textfeld 9">
            <a:extLst>
              <a:ext uri="{FF2B5EF4-FFF2-40B4-BE49-F238E27FC236}">
                <a16:creationId xmlns:a16="http://schemas.microsoft.com/office/drawing/2014/main" id="{A47EAE6C-337D-B18A-7E1E-7326A78C4C82}"/>
              </a:ext>
            </a:extLst>
          </p:cNvPr>
          <p:cNvSpPr txBox="1"/>
          <p:nvPr/>
        </p:nvSpPr>
        <p:spPr>
          <a:xfrm>
            <a:off x="6599361" y="5398545"/>
            <a:ext cx="4184687" cy="987130"/>
          </a:xfrm>
          <a:prstGeom prst="rect">
            <a:avLst/>
          </a:prstGeom>
          <a:noFill/>
        </p:spPr>
        <p:txBody>
          <a:bodyPr wrap="square" rtlCol="0">
            <a:spAutoFit/>
          </a:bodyPr>
          <a:lstStyle/>
          <a:p>
            <a:pPr>
              <a:lnSpc>
                <a:spcPts val="1800"/>
              </a:lnSpc>
            </a:pPr>
            <a:r>
              <a:rPr lang="sv-SE" sz="1000" b="1" dirty="0">
                <a:latin typeface="Arial" panose="020B0604020202020204" pitchFamily="34" charset="0"/>
                <a:cs typeface="Arial" panose="020B0604020202020204" pitchFamily="34" charset="0"/>
              </a:rPr>
              <a:t>Avaktivera kontot ”admin”</a:t>
            </a:r>
          </a:p>
          <a:p>
            <a:pPr>
              <a:lnSpc>
                <a:spcPts val="1800"/>
              </a:lnSpc>
            </a:pPr>
            <a:r>
              <a:rPr lang="sv-SE" sz="1000" b="1" dirty="0">
                <a:latin typeface="Arial" panose="020B0604020202020204" pitchFamily="34" charset="0"/>
                <a:cs typeface="Arial" panose="020B0604020202020204" pitchFamily="34" charset="0"/>
              </a:rPr>
              <a:t>1. </a:t>
            </a:r>
            <a:r>
              <a:rPr lang="sv-SE" sz="1000" dirty="0">
                <a:latin typeface="Arial" panose="020B0604020202020204" pitchFamily="34" charset="0"/>
                <a:cs typeface="Arial" panose="020B0604020202020204" pitchFamily="34" charset="0"/>
              </a:rPr>
              <a:t>Logga in i QTS med ditt nya konto</a:t>
            </a:r>
          </a:p>
          <a:p>
            <a:pPr>
              <a:lnSpc>
                <a:spcPts val="18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Gå till Control Panel &gt; Users och redigera kontot ”</a:t>
            </a:r>
            <a:r>
              <a:rPr lang="sv-SE" sz="1000" dirty="0" err="1">
                <a:latin typeface="Arial" panose="020B0604020202020204" pitchFamily="34" charset="0"/>
                <a:cs typeface="Arial" panose="020B0604020202020204" pitchFamily="34" charset="0"/>
              </a:rPr>
              <a:t>admin</a:t>
            </a:r>
            <a:r>
              <a:rPr lang="sv-SE" sz="1000" dirty="0">
                <a:latin typeface="Arial" panose="020B0604020202020204" pitchFamily="34" charset="0"/>
                <a:cs typeface="Arial" panose="020B0604020202020204" pitchFamily="34" charset="0"/>
              </a:rPr>
              <a:t>”</a:t>
            </a:r>
          </a:p>
          <a:p>
            <a:pPr>
              <a:lnSpc>
                <a:spcPts val="1800"/>
              </a:lnSpc>
            </a:pPr>
            <a:r>
              <a:rPr lang="sv-SE" sz="1000" b="1" dirty="0">
                <a:latin typeface="Arial" panose="020B0604020202020204" pitchFamily="34" charset="0"/>
                <a:cs typeface="Arial" panose="020B0604020202020204" pitchFamily="34" charset="0"/>
              </a:rPr>
              <a:t>3. </a:t>
            </a:r>
            <a:r>
              <a:rPr lang="sv-SE" sz="1000" dirty="0">
                <a:latin typeface="Arial" panose="020B0604020202020204" pitchFamily="34" charset="0"/>
                <a:cs typeface="Arial" panose="020B0604020202020204" pitchFamily="34" charset="0"/>
              </a:rPr>
              <a:t>Klicka ”Disable this account” och tryck därefter ”OK”</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8407580" cy="525465"/>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När det kommer till din NAS från QNAP finns det några enkla saker du kan göra för att drastiskt förbättra säkerheten. Det kanske viktigaste är att skapa ett nytt användarkonto med administratörsrättigheter med ett annat namn än </a:t>
            </a:r>
            <a:r>
              <a:rPr lang="sv-SE" sz="1000" dirty="0">
                <a:latin typeface="Arial" panose="020B0604020202020204" pitchFamily="34" charset="0"/>
                <a:cs typeface="Arial" panose="020B0604020202020204" pitchFamily="34" charset="0"/>
              </a:rPr>
              <a:t>”admin”. Det gör du på följande vis:</a:t>
            </a:r>
            <a:endParaRPr lang="de-DE" sz="10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71D48BAD-7719-59FD-5F6B-11BEBD36EF18}"/>
              </a:ext>
            </a:extLst>
          </p:cNvPr>
          <p:cNvPicPr>
            <a:picLocks noChangeAspect="1"/>
          </p:cNvPicPr>
          <p:nvPr/>
        </p:nvPicPr>
        <p:blipFill>
          <a:blip r:embed="rId3"/>
          <a:stretch>
            <a:fillRect/>
          </a:stretch>
        </p:blipFill>
        <p:spPr>
          <a:xfrm>
            <a:off x="6666902" y="2929104"/>
            <a:ext cx="3812330" cy="2382707"/>
          </a:xfrm>
          <a:prstGeom prst="rect">
            <a:avLst/>
          </a:prstGeom>
        </p:spPr>
      </p:pic>
      <p:pic>
        <p:nvPicPr>
          <p:cNvPr id="6" name="Grafik 5">
            <a:extLst>
              <a:ext uri="{FF2B5EF4-FFF2-40B4-BE49-F238E27FC236}">
                <a16:creationId xmlns:a16="http://schemas.microsoft.com/office/drawing/2014/main" id="{65D49253-8594-7FBF-EC45-C4276F498525}"/>
              </a:ext>
            </a:extLst>
          </p:cNvPr>
          <p:cNvPicPr>
            <a:picLocks noChangeAspect="1"/>
          </p:cNvPicPr>
          <p:nvPr/>
        </p:nvPicPr>
        <p:blipFill>
          <a:blip r:embed="rId4"/>
          <a:stretch>
            <a:fillRect/>
          </a:stretch>
        </p:blipFill>
        <p:spPr>
          <a:xfrm>
            <a:off x="631877" y="2929103"/>
            <a:ext cx="4095071" cy="2382707"/>
          </a:xfrm>
          <a:prstGeom prst="rect">
            <a:avLst/>
          </a:prstGeom>
        </p:spPr>
      </p:pic>
    </p:spTree>
    <p:extLst>
      <p:ext uri="{BB962C8B-B14F-4D97-AF65-F5344CB8AC3E}">
        <p14:creationId xmlns:p14="http://schemas.microsoft.com/office/powerpoint/2010/main" val="387495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Vid första uppstart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Lösenordsregler</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7920301" cy="756297"/>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När det gäller lösenord finns det några saker att tänka på när det kommer till säkerhet. Om du är ensam användare av din NAS från QNAP är du givetvis fri att välja typen av lösenord efter tycke och smak, men ökad komplexitet ökar svårigheten att gissa det för utomstående.</a:t>
            </a:r>
          </a:p>
          <a:p>
            <a:pPr>
              <a:lnSpc>
                <a:spcPts val="1800"/>
              </a:lnSpc>
            </a:pPr>
            <a:r>
              <a:rPr lang="de-DE" sz="1000" dirty="0">
                <a:latin typeface="Arial" panose="020B0604020202020204" pitchFamily="34" charset="0"/>
                <a:cs typeface="Arial" panose="020B0604020202020204" pitchFamily="34" charset="0"/>
              </a:rPr>
              <a:t>Följande grundläggande saker är bra att ha i åtanke när du väljer lösenord:</a:t>
            </a:r>
          </a:p>
        </p:txBody>
      </p:sp>
      <p:sp>
        <p:nvSpPr>
          <p:cNvPr id="14" name="Textfeld 13">
            <a:extLst>
              <a:ext uri="{FF2B5EF4-FFF2-40B4-BE49-F238E27FC236}">
                <a16:creationId xmlns:a16="http://schemas.microsoft.com/office/drawing/2014/main" id="{96DCFD4D-F650-A54F-9376-0341E22F8BE0}"/>
              </a:ext>
            </a:extLst>
          </p:cNvPr>
          <p:cNvSpPr txBox="1"/>
          <p:nvPr/>
        </p:nvSpPr>
        <p:spPr>
          <a:xfrm>
            <a:off x="575999" y="4902051"/>
            <a:ext cx="8611544" cy="525465"/>
          </a:xfrm>
          <a:prstGeom prst="rect">
            <a:avLst/>
          </a:prstGeom>
          <a:noFill/>
        </p:spPr>
        <p:txBody>
          <a:bodyPr wrap="square" rtlCol="0">
            <a:spAutoFit/>
          </a:bodyPr>
          <a:lstStyle/>
          <a:p>
            <a:pPr>
              <a:lnSpc>
                <a:spcPts val="1800"/>
              </a:lnSpc>
            </a:pPr>
            <a:r>
              <a:rPr lang="de-DE" sz="1000" dirty="0">
                <a:latin typeface="Arial" panose="020B0604020202020204" pitchFamily="34" charset="0"/>
                <a:cs typeface="Arial" panose="020B0604020202020204" pitchFamily="34" charset="0"/>
              </a:rPr>
              <a:t>Om du nyttjar din NAS från QNAP tillsammans med andra användare bör du som administratör sätta upp regler för lösenord och tvinga dessa i enheten. Det betyder att alla måste följa de regler du sätter – läs mer på nästa sida.</a:t>
            </a:r>
          </a:p>
        </p:txBody>
      </p:sp>
      <p:pic>
        <p:nvPicPr>
          <p:cNvPr id="3" name="Grafik 2">
            <a:extLst>
              <a:ext uri="{FF2B5EF4-FFF2-40B4-BE49-F238E27FC236}">
                <a16:creationId xmlns:a16="http://schemas.microsoft.com/office/drawing/2014/main" id="{2A465AB8-B1B3-27EA-9403-3E2D02019453}"/>
              </a:ext>
            </a:extLst>
          </p:cNvPr>
          <p:cNvPicPr>
            <a:picLocks noChangeAspect="1"/>
          </p:cNvPicPr>
          <p:nvPr/>
        </p:nvPicPr>
        <p:blipFill>
          <a:blip r:embed="rId3"/>
          <a:stretch>
            <a:fillRect/>
          </a:stretch>
        </p:blipFill>
        <p:spPr>
          <a:xfrm>
            <a:off x="1584015" y="3420733"/>
            <a:ext cx="457200" cy="419100"/>
          </a:xfrm>
          <a:prstGeom prst="rect">
            <a:avLst/>
          </a:prstGeom>
        </p:spPr>
      </p:pic>
      <p:pic>
        <p:nvPicPr>
          <p:cNvPr id="7" name="Grafik 6">
            <a:extLst>
              <a:ext uri="{FF2B5EF4-FFF2-40B4-BE49-F238E27FC236}">
                <a16:creationId xmlns:a16="http://schemas.microsoft.com/office/drawing/2014/main" id="{66CA2FC4-F32F-48D1-7FA6-36BD2D09E90F}"/>
              </a:ext>
            </a:extLst>
          </p:cNvPr>
          <p:cNvPicPr>
            <a:picLocks noChangeAspect="1"/>
          </p:cNvPicPr>
          <p:nvPr/>
        </p:nvPicPr>
        <p:blipFill>
          <a:blip r:embed="rId4"/>
          <a:stretch>
            <a:fillRect/>
          </a:stretch>
        </p:blipFill>
        <p:spPr>
          <a:xfrm>
            <a:off x="3635112" y="3414383"/>
            <a:ext cx="558800" cy="431800"/>
          </a:xfrm>
          <a:prstGeom prst="rect">
            <a:avLst/>
          </a:prstGeom>
        </p:spPr>
      </p:pic>
      <p:pic>
        <p:nvPicPr>
          <p:cNvPr id="8" name="Grafik 7">
            <a:extLst>
              <a:ext uri="{FF2B5EF4-FFF2-40B4-BE49-F238E27FC236}">
                <a16:creationId xmlns:a16="http://schemas.microsoft.com/office/drawing/2014/main" id="{C09E0442-9F40-2A75-D7E6-10C89F2F3F1E}"/>
              </a:ext>
            </a:extLst>
          </p:cNvPr>
          <p:cNvPicPr>
            <a:picLocks noChangeAspect="1"/>
          </p:cNvPicPr>
          <p:nvPr/>
        </p:nvPicPr>
        <p:blipFill>
          <a:blip r:embed="rId5"/>
          <a:stretch>
            <a:fillRect/>
          </a:stretch>
        </p:blipFill>
        <p:spPr>
          <a:xfrm>
            <a:off x="5634944" y="3370840"/>
            <a:ext cx="558800" cy="518886"/>
          </a:xfrm>
          <a:prstGeom prst="rect">
            <a:avLst/>
          </a:prstGeom>
        </p:spPr>
      </p:pic>
      <p:pic>
        <p:nvPicPr>
          <p:cNvPr id="52" name="Grafik 51">
            <a:extLst>
              <a:ext uri="{FF2B5EF4-FFF2-40B4-BE49-F238E27FC236}">
                <a16:creationId xmlns:a16="http://schemas.microsoft.com/office/drawing/2014/main" id="{28E79B60-DDFE-A7C8-7E4B-8DFBA96A0D4A}"/>
              </a:ext>
            </a:extLst>
          </p:cNvPr>
          <p:cNvPicPr>
            <a:picLocks noChangeAspect="1"/>
          </p:cNvPicPr>
          <p:nvPr/>
        </p:nvPicPr>
        <p:blipFill>
          <a:blip r:embed="rId6"/>
          <a:stretch>
            <a:fillRect/>
          </a:stretch>
        </p:blipFill>
        <p:spPr>
          <a:xfrm>
            <a:off x="7634896" y="3408033"/>
            <a:ext cx="444500" cy="444500"/>
          </a:xfrm>
          <a:prstGeom prst="rect">
            <a:avLst/>
          </a:prstGeom>
        </p:spPr>
      </p:pic>
      <p:pic>
        <p:nvPicPr>
          <p:cNvPr id="53" name="Grafik 52">
            <a:extLst>
              <a:ext uri="{FF2B5EF4-FFF2-40B4-BE49-F238E27FC236}">
                <a16:creationId xmlns:a16="http://schemas.microsoft.com/office/drawing/2014/main" id="{B1E76FEB-13B0-1DFD-8FEF-C2E318DCEF57}"/>
              </a:ext>
            </a:extLst>
          </p:cNvPr>
          <p:cNvPicPr>
            <a:picLocks noChangeAspect="1"/>
          </p:cNvPicPr>
          <p:nvPr/>
        </p:nvPicPr>
        <p:blipFill>
          <a:blip r:embed="rId7"/>
          <a:stretch>
            <a:fillRect/>
          </a:stretch>
        </p:blipFill>
        <p:spPr>
          <a:xfrm>
            <a:off x="9673293" y="3370839"/>
            <a:ext cx="481693" cy="481693"/>
          </a:xfrm>
          <a:prstGeom prst="rect">
            <a:avLst/>
          </a:prstGeom>
        </p:spPr>
      </p:pic>
      <p:sp>
        <p:nvSpPr>
          <p:cNvPr id="54" name="Textfeld 53">
            <a:extLst>
              <a:ext uri="{FF2B5EF4-FFF2-40B4-BE49-F238E27FC236}">
                <a16:creationId xmlns:a16="http://schemas.microsoft.com/office/drawing/2014/main" id="{C92F2BC9-7487-212E-21BC-35D959F9503F}"/>
              </a:ext>
            </a:extLst>
          </p:cNvPr>
          <p:cNvSpPr txBox="1"/>
          <p:nvPr/>
        </p:nvSpPr>
        <p:spPr>
          <a:xfrm>
            <a:off x="812023" y="3927518"/>
            <a:ext cx="2001184" cy="294632"/>
          </a:xfrm>
          <a:prstGeom prst="rect">
            <a:avLst/>
          </a:prstGeom>
          <a:noFill/>
        </p:spPr>
        <p:txBody>
          <a:bodyPr wrap="square" rtlCol="0">
            <a:spAutoFit/>
          </a:bodyPr>
          <a:lstStyle/>
          <a:p>
            <a:pPr algn="ctr">
              <a:lnSpc>
                <a:spcPts val="1800"/>
              </a:lnSpc>
            </a:pPr>
            <a:r>
              <a:rPr lang="de-DE" sz="1000" b="1" dirty="0">
                <a:latin typeface="Arial" panose="020B0604020202020204" pitchFamily="34" charset="0"/>
                <a:cs typeface="Arial" panose="020B0604020202020204" pitchFamily="34" charset="0"/>
              </a:rPr>
              <a:t>Tillräcklig längd</a:t>
            </a:r>
            <a:endParaRPr lang="de-DE" sz="1000" dirty="0">
              <a:latin typeface="Arial" panose="020B0604020202020204" pitchFamily="34" charset="0"/>
              <a:cs typeface="Arial" panose="020B0604020202020204" pitchFamily="34" charset="0"/>
            </a:endParaRPr>
          </a:p>
        </p:txBody>
      </p:sp>
      <p:sp>
        <p:nvSpPr>
          <p:cNvPr id="55" name="Textfeld 54">
            <a:extLst>
              <a:ext uri="{FF2B5EF4-FFF2-40B4-BE49-F238E27FC236}">
                <a16:creationId xmlns:a16="http://schemas.microsoft.com/office/drawing/2014/main" id="{2C4F84A5-3601-9729-EF7E-CF108A90E35C}"/>
              </a:ext>
            </a:extLst>
          </p:cNvPr>
          <p:cNvSpPr txBox="1"/>
          <p:nvPr/>
        </p:nvSpPr>
        <p:spPr>
          <a:xfrm>
            <a:off x="2837488" y="3927518"/>
            <a:ext cx="2001184" cy="294632"/>
          </a:xfrm>
          <a:prstGeom prst="rect">
            <a:avLst/>
          </a:prstGeom>
          <a:noFill/>
        </p:spPr>
        <p:txBody>
          <a:bodyPr wrap="square" rtlCol="0">
            <a:spAutoFit/>
          </a:bodyPr>
          <a:lstStyle/>
          <a:p>
            <a:pPr algn="ctr">
              <a:lnSpc>
                <a:spcPts val="1800"/>
              </a:lnSpc>
            </a:pPr>
            <a:r>
              <a:rPr lang="de-DE" sz="1000" b="1" dirty="0">
                <a:latin typeface="Arial" panose="020B0604020202020204" pitchFamily="34" charset="0"/>
                <a:cs typeface="Arial" panose="020B0604020202020204" pitchFamily="34" charset="0"/>
              </a:rPr>
              <a:t>Specialtecken</a:t>
            </a:r>
            <a:endParaRPr lang="de-DE" sz="1000" dirty="0">
              <a:latin typeface="Arial" panose="020B0604020202020204" pitchFamily="34" charset="0"/>
              <a:cs typeface="Arial" panose="020B0604020202020204" pitchFamily="34" charset="0"/>
            </a:endParaRPr>
          </a:p>
        </p:txBody>
      </p:sp>
      <p:sp>
        <p:nvSpPr>
          <p:cNvPr id="56" name="Textfeld 55">
            <a:extLst>
              <a:ext uri="{FF2B5EF4-FFF2-40B4-BE49-F238E27FC236}">
                <a16:creationId xmlns:a16="http://schemas.microsoft.com/office/drawing/2014/main" id="{53EB0722-7F14-CA04-45CB-599B6ABD2AC5}"/>
              </a:ext>
            </a:extLst>
          </p:cNvPr>
          <p:cNvSpPr txBox="1"/>
          <p:nvPr/>
        </p:nvSpPr>
        <p:spPr>
          <a:xfrm>
            <a:off x="4862953" y="3927518"/>
            <a:ext cx="2001184" cy="294632"/>
          </a:xfrm>
          <a:prstGeom prst="rect">
            <a:avLst/>
          </a:prstGeom>
          <a:noFill/>
        </p:spPr>
        <p:txBody>
          <a:bodyPr wrap="square" rtlCol="0">
            <a:spAutoFit/>
          </a:bodyPr>
          <a:lstStyle/>
          <a:p>
            <a:pPr algn="ctr">
              <a:lnSpc>
                <a:spcPts val="1800"/>
              </a:lnSpc>
            </a:pPr>
            <a:r>
              <a:rPr lang="de-DE" sz="1000" b="1" dirty="0">
                <a:latin typeface="Arial" panose="020B0604020202020204" pitchFamily="34" charset="0"/>
                <a:cs typeface="Arial" panose="020B0604020202020204" pitchFamily="34" charset="0"/>
              </a:rPr>
              <a:t>Gemener och versaler</a:t>
            </a:r>
            <a:endParaRPr lang="de-DE" sz="1000" dirty="0">
              <a:latin typeface="Arial" panose="020B0604020202020204" pitchFamily="34" charset="0"/>
              <a:cs typeface="Arial" panose="020B0604020202020204" pitchFamily="34" charset="0"/>
            </a:endParaRPr>
          </a:p>
        </p:txBody>
      </p:sp>
      <p:sp>
        <p:nvSpPr>
          <p:cNvPr id="57" name="Textfeld 56">
            <a:extLst>
              <a:ext uri="{FF2B5EF4-FFF2-40B4-BE49-F238E27FC236}">
                <a16:creationId xmlns:a16="http://schemas.microsoft.com/office/drawing/2014/main" id="{4CF07B2B-7129-8773-9BCC-B3B296A2900F}"/>
              </a:ext>
            </a:extLst>
          </p:cNvPr>
          <p:cNvSpPr txBox="1"/>
          <p:nvPr/>
        </p:nvSpPr>
        <p:spPr>
          <a:xfrm>
            <a:off x="6888418" y="3927518"/>
            <a:ext cx="2001184" cy="525465"/>
          </a:xfrm>
          <a:prstGeom prst="rect">
            <a:avLst/>
          </a:prstGeom>
          <a:noFill/>
        </p:spPr>
        <p:txBody>
          <a:bodyPr wrap="square" rtlCol="0">
            <a:spAutoFit/>
          </a:bodyPr>
          <a:lstStyle/>
          <a:p>
            <a:pPr algn="ctr">
              <a:lnSpc>
                <a:spcPts val="1800"/>
              </a:lnSpc>
            </a:pPr>
            <a:r>
              <a:rPr lang="de-DE" sz="1000" b="1" dirty="0">
                <a:latin typeface="Arial" panose="020B0604020202020204" pitchFamily="34" charset="0"/>
                <a:cs typeface="Arial" panose="020B0604020202020204" pitchFamily="34" charset="0"/>
              </a:rPr>
              <a:t>Unika lösenord för alla enheter och konton</a:t>
            </a:r>
            <a:endParaRPr lang="de-DE" sz="1000" dirty="0">
              <a:latin typeface="Arial" panose="020B0604020202020204" pitchFamily="34" charset="0"/>
              <a:cs typeface="Arial" panose="020B0604020202020204" pitchFamily="34" charset="0"/>
            </a:endParaRPr>
          </a:p>
        </p:txBody>
      </p:sp>
      <p:sp>
        <p:nvSpPr>
          <p:cNvPr id="58" name="Textfeld 57">
            <a:extLst>
              <a:ext uri="{FF2B5EF4-FFF2-40B4-BE49-F238E27FC236}">
                <a16:creationId xmlns:a16="http://schemas.microsoft.com/office/drawing/2014/main" id="{66633741-6AA6-377F-1CD3-E77DB93A983C}"/>
              </a:ext>
            </a:extLst>
          </p:cNvPr>
          <p:cNvSpPr txBox="1"/>
          <p:nvPr/>
        </p:nvSpPr>
        <p:spPr>
          <a:xfrm>
            <a:off x="8913884" y="3927518"/>
            <a:ext cx="2001184" cy="294632"/>
          </a:xfrm>
          <a:prstGeom prst="rect">
            <a:avLst/>
          </a:prstGeom>
          <a:noFill/>
        </p:spPr>
        <p:txBody>
          <a:bodyPr wrap="square" rtlCol="0">
            <a:spAutoFit/>
          </a:bodyPr>
          <a:lstStyle/>
          <a:p>
            <a:pPr algn="ctr">
              <a:lnSpc>
                <a:spcPts val="1800"/>
              </a:lnSpc>
            </a:pPr>
            <a:r>
              <a:rPr lang="de-DE" sz="1000" b="1" dirty="0">
                <a:latin typeface="Arial" panose="020B0604020202020204" pitchFamily="34" charset="0"/>
                <a:cs typeface="Arial" panose="020B0604020202020204" pitchFamily="34" charset="0"/>
              </a:rPr>
              <a:t>Byt lösenord regelbundet</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04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Vid första uppstart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Lösenordsregler</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5242911" cy="3295454"/>
          </a:xfrm>
          <a:prstGeom prst="rect">
            <a:avLst/>
          </a:prstGeom>
          <a:noFill/>
        </p:spPr>
        <p:txBody>
          <a:bodyPr wrap="square" rtlCol="0">
            <a:spAutoFit/>
          </a:bodyPr>
          <a:lstStyle/>
          <a:p>
            <a:pPr>
              <a:lnSpc>
                <a:spcPts val="1800"/>
              </a:lnSpc>
            </a:pPr>
            <a:r>
              <a:rPr lang="sv-SE" sz="1000" b="1" dirty="0">
                <a:latin typeface="Arial" panose="020B0604020202020204" pitchFamily="34" charset="0"/>
                <a:cs typeface="Arial" panose="020B0604020202020204" pitchFamily="34" charset="0"/>
              </a:rPr>
              <a:t>1</a:t>
            </a:r>
            <a:r>
              <a:rPr lang="sv-SE" sz="1000" dirty="0">
                <a:latin typeface="Arial" panose="020B0604020202020204" pitchFamily="34" charset="0"/>
                <a:cs typeface="Arial" panose="020B0604020202020204" pitchFamily="34" charset="0"/>
              </a:rPr>
              <a:t>. Gå till Control Panel &gt; System &gt; Security &gt; </a:t>
            </a:r>
            <a:r>
              <a:rPr lang="sv-SE" sz="1000" dirty="0" err="1">
                <a:latin typeface="Arial" panose="020B0604020202020204" pitchFamily="34" charset="0"/>
                <a:cs typeface="Arial" panose="020B0604020202020204" pitchFamily="34" charset="0"/>
              </a:rPr>
              <a:t>Password</a:t>
            </a:r>
            <a:r>
              <a:rPr lang="sv-SE" sz="1000" dirty="0">
                <a:latin typeface="Arial" panose="020B0604020202020204" pitchFamily="34" charset="0"/>
                <a:cs typeface="Arial" panose="020B0604020202020204" pitchFamily="34" charset="0"/>
              </a:rPr>
              <a:t> Policy</a:t>
            </a:r>
          </a:p>
          <a:p>
            <a:pPr>
              <a:lnSpc>
                <a:spcPts val="18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Under ”Password strength“, välj från följande regler:</a:t>
            </a:r>
          </a:p>
          <a:p>
            <a:pPr>
              <a:lnSpc>
                <a:spcPts val="1800"/>
              </a:lnSpc>
            </a:pPr>
            <a:r>
              <a:rPr lang="sv-SE" sz="1000"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1.</a:t>
            </a:r>
            <a:r>
              <a:rPr lang="sv-SE" sz="1000" dirty="0">
                <a:latin typeface="Arial" panose="020B0604020202020204" pitchFamily="34" charset="0"/>
                <a:cs typeface="Arial" panose="020B0604020202020204" pitchFamily="34" charset="0"/>
              </a:rPr>
              <a:t> Lösenord måste innehålla något av följandeav följande tre typer:</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Både gemener och versaler, siffror eller specialtecken.</a:t>
            </a:r>
          </a:p>
          <a:p>
            <a:pPr>
              <a:lnSpc>
                <a:spcPts val="1800"/>
              </a:lnSpc>
            </a:pPr>
            <a:r>
              <a:rPr lang="sv-SE" sz="1000"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2.</a:t>
            </a:r>
            <a:r>
              <a:rPr lang="sv-SE" sz="1000" dirty="0">
                <a:latin typeface="Arial" panose="020B0604020202020204" pitchFamily="34" charset="0"/>
                <a:cs typeface="Arial" panose="020B0604020202020204" pitchFamily="34" charset="0"/>
              </a:rPr>
              <a:t> Inga tecken får upprepas tre gånger eller fler i rad (t.ex. ”AAA”)</a:t>
            </a:r>
          </a:p>
          <a:p>
            <a:pPr>
              <a:lnSpc>
                <a:spcPts val="1800"/>
              </a:lnSpc>
            </a:pPr>
            <a:r>
              <a:rPr lang="sv-SE" sz="1000"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3.</a:t>
            </a:r>
            <a:r>
              <a:rPr lang="sv-SE" sz="1000" dirty="0">
                <a:latin typeface="Arial" panose="020B0604020202020204" pitchFamily="34" charset="0"/>
                <a:cs typeface="Arial" panose="020B0604020202020204" pitchFamily="34" charset="0"/>
              </a:rPr>
              <a:t> Lösenordet får inte vara detsamma som användarnamnet eller 	användarnamnet baklänges</a:t>
            </a:r>
          </a:p>
          <a:p>
            <a:pPr>
              <a:lnSpc>
                <a:spcPts val="1800"/>
              </a:lnSpc>
            </a:pPr>
            <a:r>
              <a:rPr lang="sv-SE" sz="1000" b="1" dirty="0">
                <a:latin typeface="Arial" panose="020B0604020202020204" pitchFamily="34" charset="0"/>
                <a:cs typeface="Arial" panose="020B0604020202020204" pitchFamily="34" charset="0"/>
              </a:rPr>
              <a:t>3.</a:t>
            </a:r>
            <a:r>
              <a:rPr lang="sv-SE" sz="1000" dirty="0">
                <a:latin typeface="Arial" panose="020B0604020202020204" pitchFamily="34" charset="0"/>
                <a:cs typeface="Arial" panose="020B0604020202020204" pitchFamily="34" charset="0"/>
              </a:rPr>
              <a:t> Under ”Change Password”, välj ”Require users to change passwords periodically” för att tvinga regelbundna uppdateringar av lösenord</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a:t>
            </a:r>
            <a:r>
              <a:rPr lang="sv-SE" sz="1000" i="1" dirty="0">
                <a:latin typeface="Arial" panose="020B0604020202020204" pitchFamily="34" charset="0"/>
                <a:cs typeface="Arial" panose="020B0604020202020204" pitchFamily="34" charset="0"/>
              </a:rPr>
              <a:t>Detta inaktiverar möjligheten att förbjuda användare från att byta sina 	lösenord</a:t>
            </a:r>
            <a:endParaRPr lang="sv-SE" sz="1000" dirty="0">
              <a:latin typeface="Arial" panose="020B0604020202020204" pitchFamily="34" charset="0"/>
              <a:cs typeface="Arial" panose="020B0604020202020204" pitchFamily="34" charset="0"/>
            </a:endParaRPr>
          </a:p>
          <a:p>
            <a:pPr>
              <a:lnSpc>
                <a:spcPts val="1800"/>
              </a:lnSpc>
            </a:pPr>
            <a:r>
              <a:rPr lang="sv-SE" sz="1000" i="1"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1.</a:t>
            </a:r>
            <a:r>
              <a:rPr lang="sv-SE" sz="1000" dirty="0">
                <a:latin typeface="Arial" panose="020B0604020202020204" pitchFamily="34" charset="0"/>
                <a:cs typeface="Arial" panose="020B0604020202020204" pitchFamily="34" charset="0"/>
              </a:rPr>
              <a:t> Ange antal dagar ett lösenord är giltigt</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2.</a:t>
            </a:r>
            <a:r>
              <a:rPr lang="sv-SE" sz="1000" dirty="0">
                <a:latin typeface="Arial" panose="020B0604020202020204" pitchFamily="34" charset="0"/>
                <a:cs typeface="Arial" panose="020B0604020202020204" pitchFamily="34" charset="0"/>
              </a:rPr>
              <a:t> Valfritt: Skicka mail till användare en vecka innan lösenord löper ut</a:t>
            </a:r>
          </a:p>
          <a:p>
            <a:pPr>
              <a:lnSpc>
                <a:spcPts val="1800"/>
              </a:lnSpc>
            </a:pPr>
            <a:r>
              <a:rPr lang="sv-SE" sz="1000" b="1" dirty="0">
                <a:latin typeface="Arial" panose="020B0604020202020204" pitchFamily="34" charset="0"/>
                <a:cs typeface="Arial" panose="020B0604020202020204" pitchFamily="34" charset="0"/>
              </a:rPr>
              <a:t>4. </a:t>
            </a:r>
            <a:r>
              <a:rPr lang="sv-SE" sz="1000" dirty="0">
                <a:latin typeface="Arial" panose="020B0604020202020204" pitchFamily="34" charset="0"/>
                <a:cs typeface="Arial" panose="020B0604020202020204" pitchFamily="34" charset="0"/>
              </a:rPr>
              <a:t>Klicka ”Verkställ”</a:t>
            </a:r>
          </a:p>
        </p:txBody>
      </p:sp>
      <p:pic>
        <p:nvPicPr>
          <p:cNvPr id="8" name="Grafik 7">
            <a:extLst>
              <a:ext uri="{FF2B5EF4-FFF2-40B4-BE49-F238E27FC236}">
                <a16:creationId xmlns:a16="http://schemas.microsoft.com/office/drawing/2014/main" id="{D9041D58-645E-9AE8-F8B9-31EDF2B0AE54}"/>
              </a:ext>
            </a:extLst>
          </p:cNvPr>
          <p:cNvPicPr>
            <a:picLocks noChangeAspect="1"/>
          </p:cNvPicPr>
          <p:nvPr/>
        </p:nvPicPr>
        <p:blipFill>
          <a:blip r:embed="rId3"/>
          <a:stretch>
            <a:fillRect/>
          </a:stretch>
        </p:blipFill>
        <p:spPr>
          <a:xfrm>
            <a:off x="6131049" y="1977910"/>
            <a:ext cx="5509837" cy="3382224"/>
          </a:xfrm>
          <a:prstGeom prst="rect">
            <a:avLst/>
          </a:prstGeom>
        </p:spPr>
      </p:pic>
    </p:spTree>
    <p:extLst>
      <p:ext uri="{BB962C8B-B14F-4D97-AF65-F5344CB8AC3E}">
        <p14:creationId xmlns:p14="http://schemas.microsoft.com/office/powerpoint/2010/main" val="241539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e-DE" sz="3600" dirty="0">
                <a:solidFill>
                  <a:srgbClr val="555555"/>
                </a:solidFill>
                <a:latin typeface="Impact" panose="020B0806030902050204" pitchFamily="34" charset="0"/>
                <a:cs typeface="Arial" panose="020B0604020202020204" pitchFamily="34" charset="0"/>
              </a:rPr>
              <a:t>Vid första uppstart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Arial Narrow" panose="020B0604020202020204" pitchFamily="34" charset="0"/>
                <a:cs typeface="Arial Narrow" panose="020B0604020202020204" pitchFamily="34" charset="0"/>
              </a:rPr>
              <a:t>2-faktorautentisering</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6214461" cy="4453270"/>
          </a:xfrm>
          <a:prstGeom prst="rect">
            <a:avLst/>
          </a:prstGeom>
          <a:noFill/>
        </p:spPr>
        <p:txBody>
          <a:bodyPr wrap="square" rtlCol="0">
            <a:spAutoFit/>
          </a:bodyPr>
          <a:lstStyle/>
          <a:p>
            <a:pPr fontAlgn="base">
              <a:lnSpc>
                <a:spcPct val="150000"/>
              </a:lnSpc>
            </a:pPr>
            <a:r>
              <a:rPr lang="sv-SE" sz="1000" dirty="0">
                <a:latin typeface="Arial" panose="020B0604020202020204" pitchFamily="34" charset="0"/>
                <a:cs typeface="Arial" panose="020B0604020202020204" pitchFamily="34" charset="0"/>
              </a:rPr>
              <a:t>Du kan förbättra säkerheten med 2-faktorautentisering. När det aktiveras kommer du behöva </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mata in en engångskod (6 tecken) utöver ditt lösenord när du loggar in. För att </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2-faktorautentisering krävs en autentiseringsapp med stöd för protokollet Time-based </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One-Time Password (TOTP), till exempel Google Authenticator eller Authenticator (Microsoft).</a:t>
            </a:r>
          </a:p>
          <a:p>
            <a:pPr fontAlgn="base">
              <a:lnSpc>
                <a:spcPct val="150000"/>
              </a:lnSpc>
            </a:pPr>
            <a:endParaRPr lang="sv-SE" sz="1000" dirty="0">
              <a:latin typeface="Arial" panose="020B0604020202020204" pitchFamily="34" charset="0"/>
              <a:cs typeface="Arial" panose="020B0604020202020204" pitchFamily="34" charset="0"/>
            </a:endParaRPr>
          </a:p>
          <a:p>
            <a:pPr fontAlgn="base">
              <a:lnSpc>
                <a:spcPct val="150000"/>
              </a:lnSpc>
            </a:pPr>
            <a:r>
              <a:rPr lang="sv-SE" sz="1000" dirty="0">
                <a:latin typeface="Arial" panose="020B0604020202020204" pitchFamily="34" charset="0"/>
                <a:cs typeface="Arial" panose="020B0604020202020204" pitchFamily="34" charset="0"/>
              </a:rPr>
              <a:t>För att aktivera funktionen, följ nedanstående steg:</a:t>
            </a:r>
          </a:p>
          <a:p>
            <a:pPr>
              <a:lnSpc>
                <a:spcPct val="150000"/>
              </a:lnSpc>
            </a:pPr>
            <a:br>
              <a:rPr lang="sv-SE" sz="1000" dirty="0"/>
            </a:br>
            <a:r>
              <a:rPr lang="sv-SE" sz="1000" b="1" dirty="0">
                <a:latin typeface="Arial" panose="020B0604020202020204" pitchFamily="34" charset="0"/>
                <a:cs typeface="Arial" panose="020B0604020202020204" pitchFamily="34" charset="0"/>
              </a:rPr>
              <a:t>1</a:t>
            </a:r>
            <a:r>
              <a:rPr lang="sv-SE" sz="1000" dirty="0">
                <a:latin typeface="Arial" panose="020B0604020202020204" pitchFamily="34" charset="0"/>
                <a:cs typeface="Arial" panose="020B0604020202020204" pitchFamily="34" charset="0"/>
              </a:rPr>
              <a:t>. Installera en autentiseringsapp på din mobila enhet</a:t>
            </a:r>
          </a:p>
          <a:p>
            <a:pPr>
              <a:lnSpc>
                <a:spcPct val="150000"/>
              </a:lnSpc>
            </a:pPr>
            <a:r>
              <a:rPr lang="sv-SE" sz="1000" b="1" dirty="0">
                <a:latin typeface="Arial" panose="020B0604020202020204" pitchFamily="34" charset="0"/>
                <a:cs typeface="Arial" panose="020B0604020202020204" pitchFamily="34" charset="0"/>
              </a:rPr>
              <a:t>2. </a:t>
            </a:r>
            <a:r>
              <a:rPr lang="sv-SE" sz="1000" dirty="0">
                <a:latin typeface="Arial" panose="020B0604020202020204" pitchFamily="34" charset="0"/>
                <a:cs typeface="Arial" panose="020B0604020202020204" pitchFamily="34" charset="0"/>
              </a:rPr>
              <a:t>I din NAS, gå till ”Options” &gt; ”2-step verification” och klicka ”Get Started”</a:t>
            </a:r>
            <a:br>
              <a:rPr lang="sv-SE" sz="1000" b="1"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1.</a:t>
            </a:r>
            <a:r>
              <a:rPr lang="sv-SE" sz="1000" dirty="0">
                <a:latin typeface="Arial" panose="020B0604020202020204" pitchFamily="34" charset="0"/>
                <a:cs typeface="Arial" panose="020B0604020202020204" pitchFamily="34" charset="0"/>
              </a:rPr>
              <a:t> Synkronisera enheterna genom att skanna QR-koden med din </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autentiseringsapp eller genom att mata in </a:t>
            </a:r>
            <a:r>
              <a:rPr lang="sv-SE" sz="1000" dirty="0" err="1">
                <a:latin typeface="Arial" panose="020B0604020202020204" pitchFamily="34" charset="0"/>
                <a:cs typeface="Arial" panose="020B0604020202020204" pitchFamily="34" charset="0"/>
              </a:rPr>
              <a:t>Secret</a:t>
            </a:r>
            <a:r>
              <a:rPr lang="sv-SE" sz="1000" dirty="0">
                <a:latin typeface="Arial" panose="020B0604020202020204" pitchFamily="34" charset="0"/>
                <a:cs typeface="Arial" panose="020B0604020202020204" pitchFamily="34" charset="0"/>
              </a:rPr>
              <a:t> </a:t>
            </a:r>
            <a:r>
              <a:rPr lang="sv-SE" sz="1000" dirty="0" err="1">
                <a:latin typeface="Arial" panose="020B0604020202020204" pitchFamily="34" charset="0"/>
                <a:cs typeface="Arial" panose="020B0604020202020204" pitchFamily="34" charset="0"/>
              </a:rPr>
              <a:t>Key</a:t>
            </a:r>
            <a:endParaRPr lang="sv-SE" sz="1000" dirty="0">
              <a:latin typeface="Arial" panose="020B0604020202020204" pitchFamily="34" charset="0"/>
              <a:cs typeface="Arial" panose="020B0604020202020204" pitchFamily="34" charset="0"/>
            </a:endParaRPr>
          </a:p>
          <a:p>
            <a:pPr>
              <a:lnSpc>
                <a:spcPct val="150000"/>
              </a:lnSpc>
            </a:pPr>
            <a:r>
              <a:rPr lang="sv-SE" sz="1000" dirty="0">
                <a:latin typeface="Arial" panose="020B0604020202020204" pitchFamily="34" charset="0"/>
                <a:cs typeface="Arial" panose="020B0604020202020204" pitchFamily="34" charset="0"/>
              </a:rPr>
              <a:t>	</a:t>
            </a:r>
            <a:r>
              <a:rPr lang="sv-SE" sz="1000" b="1" dirty="0">
                <a:latin typeface="Arial" panose="020B0604020202020204" pitchFamily="34" charset="0"/>
                <a:cs typeface="Arial" panose="020B0604020202020204" pitchFamily="34" charset="0"/>
              </a:rPr>
              <a:t>2.</a:t>
            </a:r>
            <a:r>
              <a:rPr lang="sv-SE" sz="1000" dirty="0">
                <a:latin typeface="Arial" panose="020B0604020202020204" pitchFamily="34" charset="0"/>
                <a:cs typeface="Arial" panose="020B0604020202020204" pitchFamily="34" charset="0"/>
              </a:rPr>
              <a:t> Mata in koden som genereras i din NAS för att verifiera inställningarna</a:t>
            </a:r>
          </a:p>
          <a:p>
            <a:pPr>
              <a:lnSpc>
                <a:spcPct val="150000"/>
              </a:lnSpc>
            </a:pPr>
            <a:r>
              <a:rPr lang="sv-SE" sz="1000" b="1" dirty="0">
                <a:latin typeface="Arial" panose="020B0604020202020204" pitchFamily="34" charset="0"/>
                <a:cs typeface="Arial" panose="020B0604020202020204" pitchFamily="34" charset="0"/>
              </a:rPr>
              <a:t>	3. </a:t>
            </a:r>
            <a:r>
              <a:rPr lang="sv-SE" sz="1000" dirty="0">
                <a:latin typeface="Arial" panose="020B0604020202020204" pitchFamily="34" charset="0"/>
                <a:cs typeface="Arial" panose="020B0604020202020204" pitchFamily="34" charset="0"/>
              </a:rPr>
              <a:t>Välj en backup-metod så som att skicka koder via SMS eller genom att</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svara på en säkerhetsfråga om du inte kan använda din mobila enhet</a:t>
            </a:r>
            <a:br>
              <a:rPr lang="sv-SE" sz="1000" dirty="0">
                <a:latin typeface="Arial" panose="020B0604020202020204" pitchFamily="34" charset="0"/>
                <a:cs typeface="Arial" panose="020B0604020202020204" pitchFamily="34" charset="0"/>
              </a:rPr>
            </a:br>
            <a:r>
              <a:rPr lang="sv-SE" sz="1000" dirty="0">
                <a:latin typeface="Arial" panose="020B0604020202020204" pitchFamily="34" charset="0"/>
                <a:cs typeface="Arial" panose="020B0604020202020204" pitchFamily="34" charset="0"/>
              </a:rPr>
              <a:t>	E-post är endast tillgängligt om en SMTP-server är korrekt konfigurerad under 	”Kontrollpanel” &gt; ”Notifikationer” &gt; Epost</a:t>
            </a:r>
            <a:br>
              <a:rPr lang="sv-SE" sz="1000" dirty="0">
                <a:latin typeface="Arial" panose="020B0604020202020204" pitchFamily="34" charset="0"/>
                <a:cs typeface="Arial" panose="020B0604020202020204" pitchFamily="34" charset="0"/>
              </a:rPr>
            </a:br>
            <a:endParaRPr lang="sv-SE" sz="1000" dirty="0">
              <a:latin typeface="Arial" panose="020B0604020202020204" pitchFamily="34" charset="0"/>
              <a:cs typeface="Arial" panose="020B0604020202020204" pitchFamily="34" charset="0"/>
            </a:endParaRPr>
          </a:p>
          <a:p>
            <a:pPr>
              <a:lnSpc>
                <a:spcPts val="1800"/>
              </a:lnSpc>
            </a:pPr>
            <a:r>
              <a:rPr lang="sv-SE" sz="1000" dirty="0">
                <a:latin typeface="Arial" panose="020B0604020202020204" pitchFamily="34" charset="0"/>
                <a:cs typeface="Arial" panose="020B0604020202020204" pitchFamily="34" charset="0"/>
              </a:rPr>
              <a:t>En fullständig, detaljerad guide på engelska finns på vår hemsida:</a:t>
            </a:r>
          </a:p>
          <a:p>
            <a:pPr>
              <a:lnSpc>
                <a:spcPts val="1800"/>
              </a:lnSpc>
            </a:pPr>
            <a:r>
              <a:rPr lang="sv-SE" sz="1000" dirty="0">
                <a:solidFill>
                  <a:srgbClr val="0563C1"/>
                </a:solidFill>
                <a:latin typeface="Arial" panose="020B0604020202020204" pitchFamily="34" charset="0"/>
                <a:cs typeface="Arial" panose="020B0604020202020204" pitchFamily="34" charset="0"/>
                <a:hlinkClick r:id="rId3"/>
              </a:rPr>
              <a:t>https://www.qnap.com/en/how-to/tutorial/article/how-to-enhance-account-security-using-2-step-verification</a:t>
            </a:r>
            <a:endParaRPr lang="sv-SE" dirty="0"/>
          </a:p>
        </p:txBody>
      </p:sp>
      <p:pic>
        <p:nvPicPr>
          <p:cNvPr id="6" name="Grafik 5">
            <a:extLst>
              <a:ext uri="{FF2B5EF4-FFF2-40B4-BE49-F238E27FC236}">
                <a16:creationId xmlns:a16="http://schemas.microsoft.com/office/drawing/2014/main" id="{F327684C-CBA7-9049-ECD9-06863F113513}"/>
              </a:ext>
            </a:extLst>
          </p:cNvPr>
          <p:cNvPicPr>
            <a:picLocks noChangeAspect="1"/>
          </p:cNvPicPr>
          <p:nvPr/>
        </p:nvPicPr>
        <p:blipFill>
          <a:blip r:embed="rId4"/>
          <a:stretch>
            <a:fillRect/>
          </a:stretch>
        </p:blipFill>
        <p:spPr>
          <a:xfrm>
            <a:off x="5974774" y="1977910"/>
            <a:ext cx="5662466" cy="3067785"/>
          </a:xfrm>
          <a:prstGeom prst="rect">
            <a:avLst/>
          </a:prstGeom>
        </p:spPr>
      </p:pic>
    </p:spTree>
    <p:extLst>
      <p:ext uri="{BB962C8B-B14F-4D97-AF65-F5344CB8AC3E}">
        <p14:creationId xmlns:p14="http://schemas.microsoft.com/office/powerpoint/2010/main" val="21415349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c919648-5b5b-4daf-9ff6-4b38eb5825ac" ContentTypeId="0x010100DEEA5DF4745C2B46B2825888448167C804" PreviousValue="false" LastSyncTimeStamp="2015-01-16T09:58:36.26Z"/>
</file>

<file path=customXml/item3.xml><?xml version="1.0" encoding="utf-8"?>
<ct:contentTypeSchema xmlns:ct="http://schemas.microsoft.com/office/2006/metadata/contentType" xmlns:ma="http://schemas.microsoft.com/office/2006/metadata/properties/metaAttributes" ct:_="" ma:_="" ma:contentTypeName="Project Document" ma:contentTypeID="0x010100DEEA5DF4745C2B46B2825888448167C80400DB310A0F654DD2448C4951884B4F16D9" ma:contentTypeVersion="22" ma:contentTypeDescription="Create a new document." ma:contentTypeScope="" ma:versionID="b888784f55b1eff26c4eb9ae05218911">
  <xsd:schema xmlns:xsd="http://www.w3.org/2001/XMLSchema" xmlns:xs="http://www.w3.org/2001/XMLSchema" xmlns:p="http://schemas.microsoft.com/office/2006/metadata/properties" xmlns:ns3="92ed8adf-2c7f-46e1-8b6b-39dd93975229" targetNamespace="http://schemas.microsoft.com/office/2006/metadata/properties" ma:root="true" ma:fieldsID="03c818a78a86d32d498d3b32e695225e" ns3:_="">
    <xsd:import namespace="92ed8adf-2c7f-46e1-8b6b-39dd93975229"/>
    <xsd:element name="properties">
      <xsd:complexType>
        <xsd:sequence>
          <xsd:element name="documentManagement">
            <xsd:complexType>
              <xsd:all>
                <xsd:element ref="ns3:Best_x0020_Practice_x0020_Document" minOccurs="0"/>
                <xsd:element ref="ns3:Description_x0020_of_x0020_Best_x0020_Practice" minOccurs="0"/>
                <xsd:element ref="ns3:mdd597a47d52403faaa5795520ec04c4" minOccurs="0"/>
                <xsd:element ref="ns3:b069e301b17b4e7fb090eb4c173edb2f" minOccurs="0"/>
                <xsd:element ref="ns3:p53d946db7be480d8a504890bb1af339" minOccurs="0"/>
                <xsd:element ref="ns3:ha5956d0923d4475b900c611051b9b31" minOccurs="0"/>
                <xsd:element ref="ns3:TaxCatchAllLabel" minOccurs="0"/>
                <xsd:element ref="ns3:abb68db830a84d6db7a8a40c589c1d0b" minOccurs="0"/>
                <xsd:element ref="ns3:m4954d883e2f4fc0a8044a6e1ced6f69" minOccurs="0"/>
                <xsd:element ref="ns3:TaxKeywordTaxHTField" minOccurs="0"/>
                <xsd:element ref="ns3:a727b75e8c0e413d9c8f1ae0cff39eca"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d8adf-2c7f-46e1-8b6b-39dd93975229" elementFormDefault="qualified">
    <xsd:import namespace="http://schemas.microsoft.com/office/2006/documentManagement/types"/>
    <xsd:import namespace="http://schemas.microsoft.com/office/infopath/2007/PartnerControls"/>
    <xsd:element name="Best_x0020_Practice_x0020_Document" ma:index="10" nillable="true" ma:displayName="Best Practice Document" ma:default="0" ma:description="Indicates if the document is best pratice" ma:internalName="Best_x0020_Practice_x0020_Document">
      <xsd:simpleType>
        <xsd:restriction base="dms:Boolean"/>
      </xsd:simpleType>
    </xsd:element>
    <xsd:element name="Description_x0020_of_x0020_Best_x0020_Practice" ma:index="11" nillable="true" ma:displayName="Description of Best Practice" ma:description="A description that follows the best practice document of the column 'Best practice Document' chosen" ma:internalName="Description_x0020_of_x0020_Best_x0020_Practice">
      <xsd:simpleType>
        <xsd:restriction base="dms:Note">
          <xsd:maxLength value="255"/>
        </xsd:restriction>
      </xsd:simpleType>
    </xsd:element>
    <xsd:element name="mdd597a47d52403faaa5795520ec04c4" ma:index="12" nillable="true" ma:taxonomy="true" ma:internalName="mdd597a47d52403faaa5795520ec04c4" ma:taxonomyFieldName="ACTTypeOfProjectDocument" ma:displayName="Project Document Type" ma:fieldId="{6dd597a4-7d52-403f-aaa5-795520ec04c4}" ma:sspId="7c919648-5b5b-4daf-9ff6-4b38eb5825ac" ma:termSetId="28b43a98-38e3-44ff-8a56-1aaf07040013" ma:anchorId="00000000-0000-0000-0000-000000000000" ma:open="false" ma:isKeyword="false">
      <xsd:complexType>
        <xsd:sequence>
          <xsd:element ref="pc:Terms" minOccurs="0" maxOccurs="1"/>
        </xsd:sequence>
      </xsd:complexType>
    </xsd:element>
    <xsd:element name="b069e301b17b4e7fb090eb4c173edb2f" ma:index="14" ma:taxonomy="true" ma:internalName="b069e301b17b4e7fb090eb4c173edb2f" ma:taxonomyFieldName="ACTProjectName" ma:displayName="Project Name" ma:default="12520;#QNAP: QNAP|32a8253f-8892-dc2a-dd6e-311b4ab2129b" ma:fieldId="{b069e301-b17b-4e7f-b090-eb4c173edb2f}" ma:sspId="7c919648-5b5b-4daf-9ff6-4b38eb5825ac" ma:termSetId="9d36bbb2-97ac-4999-9d2a-15eac37b8a6f" ma:anchorId="00000000-0000-0000-0000-000000000000" ma:open="false" ma:isKeyword="false">
      <xsd:complexType>
        <xsd:sequence>
          <xsd:element ref="pc:Terms" minOccurs="0" maxOccurs="1"/>
        </xsd:sequence>
      </xsd:complexType>
    </xsd:element>
    <xsd:element name="p53d946db7be480d8a504890bb1af339" ma:index="16" ma:taxonomy="true" ma:internalName="p53d946db7be480d8a504890bb1af339" ma:taxonomyFieldName="ACTCustomer" ma:displayName="Customer" ma:default="12521;#QNAP|cd34b91e-4fab-4b41-898c-bddcff20fcaa" ma:fieldId="{953d946d-b7be-480d-8a50-4890bb1af339}" ma:sspId="7c919648-5b5b-4daf-9ff6-4b38eb5825ac" ma:termSetId="540de2d5-f2b9-43bc-b96a-217994fcfbd0" ma:anchorId="00000000-0000-0000-0000-000000000000" ma:open="false" ma:isKeyword="false">
      <xsd:complexType>
        <xsd:sequence>
          <xsd:element ref="pc:Terms" minOccurs="0" maxOccurs="1"/>
        </xsd:sequence>
      </xsd:complexType>
    </xsd:element>
    <xsd:element name="ha5956d0923d4475b900c611051b9b31" ma:index="18" nillable="true" ma:taxonomy="true" ma:internalName="ha5956d0923d4475b900c611051b9b31" ma:taxonomyFieldName="ACTLocations" ma:displayName="Locations" ma:fieldId="{1a5956d0-923d-4475-b900-c611051b9b31}" ma:taxonomyMulti="true" ma:sspId="7c919648-5b5b-4daf-9ff6-4b38eb5825ac" ma:termSetId="9ae2070d-31b1-410c-8637-b2376bb93506"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0e5ca3bd-63ed-4141-a626-f4cfbe3f4716}" ma:internalName="TaxCatchAllLabel" ma:readOnly="true" ma:showField="CatchAllDataLabel" ma:web="a14f06bc-2e9a-49ec-a391-47e2b2453cf4">
      <xsd:complexType>
        <xsd:complexContent>
          <xsd:extension base="dms:MultiChoiceLookup">
            <xsd:sequence>
              <xsd:element name="Value" type="dms:Lookup" maxOccurs="unbounded" minOccurs="0" nillable="true"/>
            </xsd:sequence>
          </xsd:extension>
        </xsd:complexContent>
      </xsd:complexType>
    </xsd:element>
    <xsd:element name="abb68db830a84d6db7a8a40c589c1d0b" ma:index="20" nillable="true" ma:taxonomy="true" ma:internalName="abb68db830a84d6db7a8a40c589c1d0b" ma:taxonomyFieldName="ACTOrganisations" ma:displayName="Organisations" ma:default="64;#GK Sverige|38ea4f91-5e96-46a9-9e83-bb66d3bd795e" ma:fieldId="{abb68db8-30a8-4d6d-b7a8-a40c589c1d0b}" ma:taxonomyMulti="true" ma:sspId="7c919648-5b5b-4daf-9ff6-4b38eb5825ac" ma:termSetId="62228a6c-ba63-496f-b700-574895a07510" ma:anchorId="00000000-0000-0000-0000-000000000000" ma:open="false" ma:isKeyword="false">
      <xsd:complexType>
        <xsd:sequence>
          <xsd:element ref="pc:Terms" minOccurs="0" maxOccurs="1"/>
        </xsd:sequence>
      </xsd:complexType>
    </xsd:element>
    <xsd:element name="m4954d883e2f4fc0a8044a6e1ced6f69" ma:index="22" ma:taxonomy="true" ma:internalName="m4954d883e2f4fc0a8044a6e1ced6f69" ma:taxonomyFieldName="ACTIndustry" ma:displayName="Industry" ma:default="26;#IT, Technology, Telecommunications|f1f0efb0-b3d6-447b-996e-70469411d4f0" ma:fieldId="{64954d88-3e2f-4fc0-a804-4a6e1ced6f69}" ma:sspId="7c919648-5b5b-4daf-9ff6-4b38eb5825ac" ma:termSetId="9e04aabd-ab32-4f7f-a2dc-06433e7835f8" ma:anchorId="00000000-0000-0000-0000-000000000000" ma:open="false" ma:isKeyword="false">
      <xsd:complexType>
        <xsd:sequence>
          <xsd:element ref="pc:Terms" minOccurs="0" maxOccurs="1"/>
        </xsd:sequence>
      </xsd:complexType>
    </xsd:element>
    <xsd:element name="TaxKeywordTaxHTField" ma:index="23" nillable="true" ma:taxonomy="true" ma:internalName="TaxKeywordTaxHTField" ma:taxonomyFieldName="TaxKeyword" ma:displayName="Enterprise Keywords" ma:fieldId="{23f27201-bee3-471e-b2e7-b64fd8b7ca38}" ma:taxonomyMulti="true" ma:sspId="7c919648-5b5b-4daf-9ff6-4b38eb5825ac" ma:termSetId="00000000-0000-0000-0000-000000000000" ma:anchorId="00000000-0000-0000-0000-000000000000" ma:open="true" ma:isKeyword="true">
      <xsd:complexType>
        <xsd:sequence>
          <xsd:element ref="pc:Terms" minOccurs="0" maxOccurs="1"/>
        </xsd:sequence>
      </xsd:complexType>
    </xsd:element>
    <xsd:element name="a727b75e8c0e413d9c8f1ae0cff39eca" ma:index="24" nillable="true" ma:taxonomy="true" ma:internalName="a727b75e8c0e413d9c8f1ae0cff39eca" ma:taxonomyFieldName="ACTServiceOffering" ma:displayName="Service Offering" ma:readOnly="false" ma:fieldId="{a727b75e-8c0e-413d-9c8f-1ae0cff39eca}" ma:sspId="7c919648-5b5b-4daf-9ff6-4b38eb5825ac" ma:termSetId="a04d2435-0531-4ab4-a690-1c4579594ca7"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0e5ca3bd-63ed-4141-a626-f4cfbe3f4716}" ma:internalName="TaxCatchAll" ma:showField="CatchAllData" ma:web="a14f06bc-2e9a-49ec-a391-47e2b2453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53d946db7be480d8a504890bb1af339 xmlns="92ed8adf-2c7f-46e1-8b6b-39dd93975229">
      <Terms xmlns="http://schemas.microsoft.com/office/infopath/2007/PartnerControls">
        <TermInfo xmlns="http://schemas.microsoft.com/office/infopath/2007/PartnerControls">
          <TermName xmlns="http://schemas.microsoft.com/office/infopath/2007/PartnerControls">QNAP</TermName>
          <TermId xmlns="http://schemas.microsoft.com/office/infopath/2007/PartnerControls">cd34b91e-4fab-4b41-898c-bddcff20fcaa</TermId>
        </TermInfo>
      </Terms>
    </p53d946db7be480d8a504890bb1af339>
    <ha5956d0923d4475b900c611051b9b31 xmlns="92ed8adf-2c7f-46e1-8b6b-39dd93975229">
      <Terms xmlns="http://schemas.microsoft.com/office/infopath/2007/PartnerControls"/>
    </ha5956d0923d4475b900c611051b9b31>
    <TaxCatchAll xmlns="92ed8adf-2c7f-46e1-8b6b-39dd93975229">
      <Value>12521</Value>
      <Value>12520</Value>
      <Value>26</Value>
      <Value>64</Value>
    </TaxCatchAll>
    <Description_x0020_of_x0020_Best_x0020_Practice xmlns="92ed8adf-2c7f-46e1-8b6b-39dd93975229" xsi:nil="true"/>
    <mdd597a47d52403faaa5795520ec04c4 xmlns="92ed8adf-2c7f-46e1-8b6b-39dd93975229">
      <Terms xmlns="http://schemas.microsoft.com/office/infopath/2007/PartnerControls"/>
    </mdd597a47d52403faaa5795520ec04c4>
    <TaxKeywordTaxHTField xmlns="92ed8adf-2c7f-46e1-8b6b-39dd93975229">
      <Terms xmlns="http://schemas.microsoft.com/office/infopath/2007/PartnerControls"/>
    </TaxKeywordTaxHTField>
    <Best_x0020_Practice_x0020_Document xmlns="92ed8adf-2c7f-46e1-8b6b-39dd93975229" xsi:nil="true"/>
    <a727b75e8c0e413d9c8f1ae0cff39eca xmlns="92ed8adf-2c7f-46e1-8b6b-39dd93975229">
      <Terms xmlns="http://schemas.microsoft.com/office/infopath/2007/PartnerControls"/>
    </a727b75e8c0e413d9c8f1ae0cff39eca>
    <abb68db830a84d6db7a8a40c589c1d0b xmlns="92ed8adf-2c7f-46e1-8b6b-39dd93975229">
      <Terms xmlns="http://schemas.microsoft.com/office/infopath/2007/PartnerControls">
        <TermInfo xmlns="http://schemas.microsoft.com/office/infopath/2007/PartnerControls">
          <TermName xmlns="http://schemas.microsoft.com/office/infopath/2007/PartnerControls">GK Sverige</TermName>
          <TermId xmlns="http://schemas.microsoft.com/office/infopath/2007/PartnerControls">38ea4f91-5e96-46a9-9e83-bb66d3bd795e</TermId>
        </TermInfo>
      </Terms>
    </abb68db830a84d6db7a8a40c589c1d0b>
    <m4954d883e2f4fc0a8044a6e1ced6f69 xmlns="92ed8adf-2c7f-46e1-8b6b-39dd93975229">
      <Terms xmlns="http://schemas.microsoft.com/office/infopath/2007/PartnerControls">
        <TermInfo xmlns="http://schemas.microsoft.com/office/infopath/2007/PartnerControls">
          <TermName xmlns="http://schemas.microsoft.com/office/infopath/2007/PartnerControls">IT, Technology, Telecommunications</TermName>
          <TermId xmlns="http://schemas.microsoft.com/office/infopath/2007/PartnerControls">f1f0efb0-b3d6-447b-996e-70469411d4f0</TermId>
        </TermInfo>
      </Terms>
    </m4954d883e2f4fc0a8044a6e1ced6f69>
    <b069e301b17b4e7fb090eb4c173edb2f xmlns="92ed8adf-2c7f-46e1-8b6b-39dd93975229">
      <Terms xmlns="http://schemas.microsoft.com/office/infopath/2007/PartnerControls">
        <TermInfo xmlns="http://schemas.microsoft.com/office/infopath/2007/PartnerControls">
          <TermName xmlns="http://schemas.microsoft.com/office/infopath/2007/PartnerControls">QNAP: QNAP</TermName>
          <TermId xmlns="http://schemas.microsoft.com/office/infopath/2007/PartnerControls">32a8253f-8892-dc2a-dd6e-311b4ab2129b</TermId>
        </TermInfo>
      </Terms>
    </b069e301b17b4e7fb090eb4c173edb2f>
  </documentManagement>
</p:properties>
</file>

<file path=customXml/itemProps1.xml><?xml version="1.0" encoding="utf-8"?>
<ds:datastoreItem xmlns:ds="http://schemas.openxmlformats.org/officeDocument/2006/customXml" ds:itemID="{101B655C-7C5D-4C38-AA53-6106257EC6BF}">
  <ds:schemaRefs>
    <ds:schemaRef ds:uri="http://schemas.microsoft.com/sharepoint/v3/contenttype/forms"/>
  </ds:schemaRefs>
</ds:datastoreItem>
</file>

<file path=customXml/itemProps2.xml><?xml version="1.0" encoding="utf-8"?>
<ds:datastoreItem xmlns:ds="http://schemas.openxmlformats.org/officeDocument/2006/customXml" ds:itemID="{16BD28D6-900E-42CF-A193-39E68DB142E3}">
  <ds:schemaRefs>
    <ds:schemaRef ds:uri="Microsoft.SharePoint.Taxonomy.ContentTypeSync"/>
  </ds:schemaRefs>
</ds:datastoreItem>
</file>

<file path=customXml/itemProps3.xml><?xml version="1.0" encoding="utf-8"?>
<ds:datastoreItem xmlns:ds="http://schemas.openxmlformats.org/officeDocument/2006/customXml" ds:itemID="{31CBE1BA-1102-459D-8CDE-5EABA1F0C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d8adf-2c7f-46e1-8b6b-39dd93975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4D6216-1C4B-47AD-B4D6-3F33BFAF0DAC}"/>
</file>

<file path=docProps/app.xml><?xml version="1.0" encoding="utf-8"?>
<Properties xmlns="http://schemas.openxmlformats.org/officeDocument/2006/extended-properties" xmlns:vt="http://schemas.openxmlformats.org/officeDocument/2006/docPropsVTypes">
  <TotalTime>481</TotalTime>
  <Words>2802</Words>
  <Application>Microsoft Office PowerPoint</Application>
  <PresentationFormat>Widescreen</PresentationFormat>
  <Paragraphs>231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Impact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Nils Peiffer</dc:creator>
  <cp:lastModifiedBy>Jonas Klar</cp:lastModifiedBy>
  <cp:revision>23</cp:revision>
  <dcterms:created xsi:type="dcterms:W3CDTF">2022-04-28T09:16:25Z</dcterms:created>
  <dcterms:modified xsi:type="dcterms:W3CDTF">2022-07-05T11:40:19Z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ACTServiceOffering">
    <vt:lpwstr/>
  </property>
  <property fmtid="{D5CDD505-2E9C-101B-9397-08002B2CF9AE}" pid="5" name="ContentTypeId">
    <vt:lpwstr>0x010100DEEA5DF4745C2B46B2825888448167C80400DB310A0F654DD2448C4951884B4F16D9</vt:lpwstr>
  </property>
  <property fmtid="{D5CDD505-2E9C-101B-9397-08002B2CF9AE}" pid="6" name="lcf76f155ced4ddcb4097134ff3c332f">
    <vt:lpwstr/>
  </property>
  <property fmtid="{D5CDD505-2E9C-101B-9397-08002B2CF9AE}" pid="7" name="ACTLocations">
    <vt:lpwstr/>
  </property>
  <property fmtid="{D5CDD505-2E9C-101B-9397-08002B2CF9AE}" pid="8" name="ACTOrganisations">
    <vt:lpwstr>64;#GK Sverige|38ea4f91-5e96-46a9-9e83-bb66d3bd795e</vt:lpwstr>
  </property>
  <property fmtid="{D5CDD505-2E9C-101B-9397-08002B2CF9AE}" pid="9" name="ACTTypeOfProjectDocument">
    <vt:lpwstr/>
  </property>
  <property fmtid="{D5CDD505-2E9C-101B-9397-08002B2CF9AE}" pid="10" name="ACTIndustry">
    <vt:lpwstr>26;#IT, Technology, Telecommunications|f1f0efb0-b3d6-447b-996e-70469411d4f0</vt:lpwstr>
  </property>
  <property fmtid="{D5CDD505-2E9C-101B-9397-08002B2CF9AE}" pid="11" name="ACTProjectName">
    <vt:lpwstr>12520;#QNAP: QNAP|32a8253f-8892-dc2a-dd6e-311b4ab2129b</vt:lpwstr>
  </property>
  <property fmtid="{D5CDD505-2E9C-101B-9397-08002B2CF9AE}" pid="12" name="ACTCustomer">
    <vt:lpwstr>12521;#QNAP|cd34b91e-4fab-4b41-898c-bddcff20fcaa</vt:lpwstr>
  </property>
</Properties>
</file>