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98" r:id="rId6"/>
    <p:sldId id="297" r:id="rId7"/>
    <p:sldId id="277" r:id="rId8"/>
    <p:sldId id="279" r:id="rId9"/>
    <p:sldId id="282" r:id="rId10"/>
    <p:sldId id="280" r:id="rId11"/>
    <p:sldId id="283" r:id="rId12"/>
    <p:sldId id="296" r:id="rId13"/>
    <p:sldId id="284" r:id="rId14"/>
    <p:sldId id="285" r:id="rId15"/>
    <p:sldId id="286" r:id="rId16"/>
    <p:sldId id="295" r:id="rId17"/>
    <p:sldId id="288" r:id="rId18"/>
    <p:sldId id="289" r:id="rId19"/>
    <p:sldId id="290" r:id="rId20"/>
    <p:sldId id="294" r:id="rId21"/>
    <p:sldId id="291" r:id="rId22"/>
    <p:sldId id="292" r:id="rId23"/>
    <p:sldId id="293"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31" autoAdjust="0"/>
    <p:restoredTop sz="96327"/>
  </p:normalViewPr>
  <p:slideViewPr>
    <p:cSldViewPr snapToGrid="0" snapToObjects="1">
      <p:cViewPr varScale="1">
        <p:scale>
          <a:sx n="127" d="100"/>
          <a:sy n="127" d="100"/>
        </p:scale>
        <p:origin x="108" y="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F3F8A-16B0-B069-0FC6-2FFD481D5B3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2D3534F-048E-3616-25C9-63D55FB105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D756C12-8A09-076B-67BE-AD4C82D8CCD5}"/>
              </a:ext>
            </a:extLst>
          </p:cNvPr>
          <p:cNvSpPr>
            <a:spLocks noGrp="1"/>
          </p:cNvSpPr>
          <p:nvPr>
            <p:ph type="dt" sz="half" idx="10"/>
          </p:nvPr>
        </p:nvSpPr>
        <p:spPr/>
        <p:txBody>
          <a:bodyPr/>
          <a:lstStyle/>
          <a:p>
            <a:fld id="{3FEC7C51-F87E-8A4D-943F-BE2B5330FADE}" type="datetimeFigureOut">
              <a:rPr lang="de-DE" smtClean="0"/>
              <a:t>05.10.2022</a:t>
            </a:fld>
            <a:endParaRPr lang="de-DE"/>
          </a:p>
        </p:txBody>
      </p:sp>
      <p:sp>
        <p:nvSpPr>
          <p:cNvPr id="5" name="Fußzeilenplatzhalter 4">
            <a:extLst>
              <a:ext uri="{FF2B5EF4-FFF2-40B4-BE49-F238E27FC236}">
                <a16:creationId xmlns:a16="http://schemas.microsoft.com/office/drawing/2014/main" id="{3C0D2FC6-5EBB-BB1B-1F10-00371C0154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E903D5D-4A09-1998-05E2-7906F3F1FF88}"/>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238966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93D26-D0A5-5370-6B90-E82A9BE9125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285B26E-D101-A7FE-7193-A43C88535CA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4E11909-2F3E-E736-AD4E-F955D31EAB4A}"/>
              </a:ext>
            </a:extLst>
          </p:cNvPr>
          <p:cNvSpPr>
            <a:spLocks noGrp="1"/>
          </p:cNvSpPr>
          <p:nvPr>
            <p:ph type="dt" sz="half" idx="10"/>
          </p:nvPr>
        </p:nvSpPr>
        <p:spPr/>
        <p:txBody>
          <a:bodyPr/>
          <a:lstStyle/>
          <a:p>
            <a:fld id="{3FEC7C51-F87E-8A4D-943F-BE2B5330FADE}" type="datetimeFigureOut">
              <a:rPr lang="de-DE" smtClean="0"/>
              <a:t>05.10.2022</a:t>
            </a:fld>
            <a:endParaRPr lang="de-DE"/>
          </a:p>
        </p:txBody>
      </p:sp>
      <p:sp>
        <p:nvSpPr>
          <p:cNvPr id="5" name="Fußzeilenplatzhalter 4">
            <a:extLst>
              <a:ext uri="{FF2B5EF4-FFF2-40B4-BE49-F238E27FC236}">
                <a16:creationId xmlns:a16="http://schemas.microsoft.com/office/drawing/2014/main" id="{68C886EE-E905-A90C-692B-8165312196D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6D0703F-71BC-F1E9-D5E5-CB561A6A09B2}"/>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278110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A78285B-2FFA-5F16-1B4B-E1F400EFFFE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5A8E28D-2E68-232F-DEDF-68601A02E24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20AB4CC-1878-1AD8-6538-E4B8F0EF6F40}"/>
              </a:ext>
            </a:extLst>
          </p:cNvPr>
          <p:cNvSpPr>
            <a:spLocks noGrp="1"/>
          </p:cNvSpPr>
          <p:nvPr>
            <p:ph type="dt" sz="half" idx="10"/>
          </p:nvPr>
        </p:nvSpPr>
        <p:spPr/>
        <p:txBody>
          <a:bodyPr/>
          <a:lstStyle/>
          <a:p>
            <a:fld id="{3FEC7C51-F87E-8A4D-943F-BE2B5330FADE}" type="datetimeFigureOut">
              <a:rPr lang="de-DE" smtClean="0"/>
              <a:t>05.10.2022</a:t>
            </a:fld>
            <a:endParaRPr lang="de-DE"/>
          </a:p>
        </p:txBody>
      </p:sp>
      <p:sp>
        <p:nvSpPr>
          <p:cNvPr id="5" name="Fußzeilenplatzhalter 4">
            <a:extLst>
              <a:ext uri="{FF2B5EF4-FFF2-40B4-BE49-F238E27FC236}">
                <a16:creationId xmlns:a16="http://schemas.microsoft.com/office/drawing/2014/main" id="{901969A4-91E4-592B-68F7-940E949D891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F4B13A8-963B-3167-7F18-BC9EE7E4D981}"/>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200131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E58A4-9A89-963B-DF93-A0F6C6B4ABD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CE1BFC5-66CC-202D-9EAD-4DE7F2136A7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156841-1FE4-A18A-DD01-0D1C211D12A6}"/>
              </a:ext>
            </a:extLst>
          </p:cNvPr>
          <p:cNvSpPr>
            <a:spLocks noGrp="1"/>
          </p:cNvSpPr>
          <p:nvPr>
            <p:ph type="dt" sz="half" idx="10"/>
          </p:nvPr>
        </p:nvSpPr>
        <p:spPr/>
        <p:txBody>
          <a:bodyPr/>
          <a:lstStyle/>
          <a:p>
            <a:fld id="{3FEC7C51-F87E-8A4D-943F-BE2B5330FADE}" type="datetimeFigureOut">
              <a:rPr lang="de-DE" smtClean="0"/>
              <a:t>05.10.2022</a:t>
            </a:fld>
            <a:endParaRPr lang="de-DE"/>
          </a:p>
        </p:txBody>
      </p:sp>
      <p:sp>
        <p:nvSpPr>
          <p:cNvPr id="5" name="Fußzeilenplatzhalter 4">
            <a:extLst>
              <a:ext uri="{FF2B5EF4-FFF2-40B4-BE49-F238E27FC236}">
                <a16:creationId xmlns:a16="http://schemas.microsoft.com/office/drawing/2014/main" id="{FE41CBF4-E3FF-E526-6BD0-CE453E5D9EE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EA3BCC-B689-0174-7F30-16C262496460}"/>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113874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9137B-DB89-D02E-4701-D67502F5F76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91C7D49-50EF-DD9F-6580-C898D0F8E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0086F02-764C-13F5-DBBE-10029D326618}"/>
              </a:ext>
            </a:extLst>
          </p:cNvPr>
          <p:cNvSpPr>
            <a:spLocks noGrp="1"/>
          </p:cNvSpPr>
          <p:nvPr>
            <p:ph type="dt" sz="half" idx="10"/>
          </p:nvPr>
        </p:nvSpPr>
        <p:spPr/>
        <p:txBody>
          <a:bodyPr/>
          <a:lstStyle/>
          <a:p>
            <a:fld id="{3FEC7C51-F87E-8A4D-943F-BE2B5330FADE}" type="datetimeFigureOut">
              <a:rPr lang="de-DE" smtClean="0"/>
              <a:t>05.10.2022</a:t>
            </a:fld>
            <a:endParaRPr lang="de-DE"/>
          </a:p>
        </p:txBody>
      </p:sp>
      <p:sp>
        <p:nvSpPr>
          <p:cNvPr id="5" name="Fußzeilenplatzhalter 4">
            <a:extLst>
              <a:ext uri="{FF2B5EF4-FFF2-40B4-BE49-F238E27FC236}">
                <a16:creationId xmlns:a16="http://schemas.microsoft.com/office/drawing/2014/main" id="{DBA7EEF2-2DEB-EFD3-E6EB-943959CDB11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582E1D0-3DA5-580E-81C6-B963F0DB4A36}"/>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396131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0F446-FB0A-2A2E-453A-B85D1828796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352A3B9-A6FA-EF18-0770-83260AE0FB3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4EE173C-5068-05E8-79FE-A5EC5EB32AA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07B6DF7-0D55-DF98-1624-E1403E54A828}"/>
              </a:ext>
            </a:extLst>
          </p:cNvPr>
          <p:cNvSpPr>
            <a:spLocks noGrp="1"/>
          </p:cNvSpPr>
          <p:nvPr>
            <p:ph type="dt" sz="half" idx="10"/>
          </p:nvPr>
        </p:nvSpPr>
        <p:spPr/>
        <p:txBody>
          <a:bodyPr/>
          <a:lstStyle/>
          <a:p>
            <a:fld id="{3FEC7C51-F87E-8A4D-943F-BE2B5330FADE}" type="datetimeFigureOut">
              <a:rPr lang="de-DE" smtClean="0"/>
              <a:t>05.10.2022</a:t>
            </a:fld>
            <a:endParaRPr lang="de-DE"/>
          </a:p>
        </p:txBody>
      </p:sp>
      <p:sp>
        <p:nvSpPr>
          <p:cNvPr id="6" name="Fußzeilenplatzhalter 5">
            <a:extLst>
              <a:ext uri="{FF2B5EF4-FFF2-40B4-BE49-F238E27FC236}">
                <a16:creationId xmlns:a16="http://schemas.microsoft.com/office/drawing/2014/main" id="{5B91DDFA-9BAD-9E6E-33DF-6D40629DB73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108CC30-6FFC-0A20-6175-77A9F905098D}"/>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342110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E0463-58A6-513B-C156-507892A952E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A8604F3-2E48-AAFC-0638-EC49EF1F2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3254ACA-611E-D076-DD3E-115A7A6BD99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97B93DC-C9E7-96B5-B67B-649B0CA175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FFAADA4-22A6-BB15-CFC2-61065D1CF14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F826DB9-D954-D7B8-B1FA-05CB380438D2}"/>
              </a:ext>
            </a:extLst>
          </p:cNvPr>
          <p:cNvSpPr>
            <a:spLocks noGrp="1"/>
          </p:cNvSpPr>
          <p:nvPr>
            <p:ph type="dt" sz="half" idx="10"/>
          </p:nvPr>
        </p:nvSpPr>
        <p:spPr/>
        <p:txBody>
          <a:bodyPr/>
          <a:lstStyle/>
          <a:p>
            <a:fld id="{3FEC7C51-F87E-8A4D-943F-BE2B5330FADE}" type="datetimeFigureOut">
              <a:rPr lang="de-DE" smtClean="0"/>
              <a:t>05.10.2022</a:t>
            </a:fld>
            <a:endParaRPr lang="de-DE"/>
          </a:p>
        </p:txBody>
      </p:sp>
      <p:sp>
        <p:nvSpPr>
          <p:cNvPr id="8" name="Fußzeilenplatzhalter 7">
            <a:extLst>
              <a:ext uri="{FF2B5EF4-FFF2-40B4-BE49-F238E27FC236}">
                <a16:creationId xmlns:a16="http://schemas.microsoft.com/office/drawing/2014/main" id="{ECC2C672-0EB6-7C2B-F8B3-7AF21714F84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6FAE0F-5B0D-AD84-FF22-8A329AE5CE88}"/>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361440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BEA6D-49B1-E9A0-135C-A6876F560B1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78F7AF-4C60-969B-23BD-5E3FB649FD98}"/>
              </a:ext>
            </a:extLst>
          </p:cNvPr>
          <p:cNvSpPr>
            <a:spLocks noGrp="1"/>
          </p:cNvSpPr>
          <p:nvPr>
            <p:ph type="dt" sz="half" idx="10"/>
          </p:nvPr>
        </p:nvSpPr>
        <p:spPr/>
        <p:txBody>
          <a:bodyPr/>
          <a:lstStyle/>
          <a:p>
            <a:fld id="{3FEC7C51-F87E-8A4D-943F-BE2B5330FADE}" type="datetimeFigureOut">
              <a:rPr lang="de-DE" smtClean="0"/>
              <a:t>05.10.2022</a:t>
            </a:fld>
            <a:endParaRPr lang="de-DE"/>
          </a:p>
        </p:txBody>
      </p:sp>
      <p:sp>
        <p:nvSpPr>
          <p:cNvPr id="4" name="Fußzeilenplatzhalter 3">
            <a:extLst>
              <a:ext uri="{FF2B5EF4-FFF2-40B4-BE49-F238E27FC236}">
                <a16:creationId xmlns:a16="http://schemas.microsoft.com/office/drawing/2014/main" id="{DC9C8B92-1A5B-FCE4-A8D4-310D2197139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1B65B79-2EE3-4886-D16B-ABB72DC6994C}"/>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170006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197D5EA-026B-D012-F5B7-B95FFAECD961}"/>
              </a:ext>
            </a:extLst>
          </p:cNvPr>
          <p:cNvSpPr>
            <a:spLocks noGrp="1"/>
          </p:cNvSpPr>
          <p:nvPr>
            <p:ph type="dt" sz="half" idx="10"/>
          </p:nvPr>
        </p:nvSpPr>
        <p:spPr/>
        <p:txBody>
          <a:bodyPr/>
          <a:lstStyle/>
          <a:p>
            <a:fld id="{3FEC7C51-F87E-8A4D-943F-BE2B5330FADE}" type="datetimeFigureOut">
              <a:rPr lang="de-DE" smtClean="0"/>
              <a:t>05.10.2022</a:t>
            </a:fld>
            <a:endParaRPr lang="de-DE"/>
          </a:p>
        </p:txBody>
      </p:sp>
      <p:sp>
        <p:nvSpPr>
          <p:cNvPr id="3" name="Fußzeilenplatzhalter 2">
            <a:extLst>
              <a:ext uri="{FF2B5EF4-FFF2-40B4-BE49-F238E27FC236}">
                <a16:creationId xmlns:a16="http://schemas.microsoft.com/office/drawing/2014/main" id="{CB5E08CE-B002-E37A-89EF-33923BB7FC0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242349B-040E-51BB-7200-7D3D17AB5BEA}"/>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319097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62942-5725-F9AD-BFB4-B048E55571A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FF86043-8B43-3A32-D450-72DB1FD4CC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FAF88F4-B0D5-A482-4356-99D3E3FD2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66EB352-C2C9-DE92-1355-E43585E18E76}"/>
              </a:ext>
            </a:extLst>
          </p:cNvPr>
          <p:cNvSpPr>
            <a:spLocks noGrp="1"/>
          </p:cNvSpPr>
          <p:nvPr>
            <p:ph type="dt" sz="half" idx="10"/>
          </p:nvPr>
        </p:nvSpPr>
        <p:spPr/>
        <p:txBody>
          <a:bodyPr/>
          <a:lstStyle/>
          <a:p>
            <a:fld id="{3FEC7C51-F87E-8A4D-943F-BE2B5330FADE}" type="datetimeFigureOut">
              <a:rPr lang="de-DE" smtClean="0"/>
              <a:t>05.10.2022</a:t>
            </a:fld>
            <a:endParaRPr lang="de-DE"/>
          </a:p>
        </p:txBody>
      </p:sp>
      <p:sp>
        <p:nvSpPr>
          <p:cNvPr id="6" name="Fußzeilenplatzhalter 5">
            <a:extLst>
              <a:ext uri="{FF2B5EF4-FFF2-40B4-BE49-F238E27FC236}">
                <a16:creationId xmlns:a16="http://schemas.microsoft.com/office/drawing/2014/main" id="{14C29FB5-A6D8-8CB0-7A99-C19730D6748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D15CD94-5C0F-7EB0-72A4-0142B0E9C11F}"/>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332250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BC20C-E8D3-E73F-B359-A1ECF9E7B6F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D889E9D-1668-D12D-3415-0BCCA56C13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E0FE91E-C7DE-12D1-DD29-7327E4DC4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4870F5E-7A23-E4FF-80B0-8EA1ED484AB8}"/>
              </a:ext>
            </a:extLst>
          </p:cNvPr>
          <p:cNvSpPr>
            <a:spLocks noGrp="1"/>
          </p:cNvSpPr>
          <p:nvPr>
            <p:ph type="dt" sz="half" idx="10"/>
          </p:nvPr>
        </p:nvSpPr>
        <p:spPr/>
        <p:txBody>
          <a:bodyPr/>
          <a:lstStyle/>
          <a:p>
            <a:fld id="{3FEC7C51-F87E-8A4D-943F-BE2B5330FADE}" type="datetimeFigureOut">
              <a:rPr lang="de-DE" smtClean="0"/>
              <a:t>05.10.2022</a:t>
            </a:fld>
            <a:endParaRPr lang="de-DE"/>
          </a:p>
        </p:txBody>
      </p:sp>
      <p:sp>
        <p:nvSpPr>
          <p:cNvPr id="6" name="Fußzeilenplatzhalter 5">
            <a:extLst>
              <a:ext uri="{FF2B5EF4-FFF2-40B4-BE49-F238E27FC236}">
                <a16:creationId xmlns:a16="http://schemas.microsoft.com/office/drawing/2014/main" id="{086E5F4A-4D26-8C24-62AD-6E0E404A0D8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3C11436-F8BE-4861-8F02-4F1D7DE2EC01}"/>
              </a:ext>
            </a:extLst>
          </p:cNvPr>
          <p:cNvSpPr>
            <a:spLocks noGrp="1"/>
          </p:cNvSpPr>
          <p:nvPr>
            <p:ph type="sldNum" sz="quarter" idx="12"/>
          </p:nvPr>
        </p:nvSpPr>
        <p:spPr/>
        <p:txBody>
          <a:bodyPr/>
          <a:lstStyle/>
          <a:p>
            <a:fld id="{83AE2A32-7C32-FB4A-BAEB-B42B908BF97C}" type="slidenum">
              <a:rPr lang="de-DE" smtClean="0"/>
              <a:t>‹#›</a:t>
            </a:fld>
            <a:endParaRPr lang="de-DE"/>
          </a:p>
        </p:txBody>
      </p:sp>
    </p:spTree>
    <p:extLst>
      <p:ext uri="{BB962C8B-B14F-4D97-AF65-F5344CB8AC3E}">
        <p14:creationId xmlns:p14="http://schemas.microsoft.com/office/powerpoint/2010/main" val="246729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DF14369-3104-0619-2729-64EC30017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4BB7021-188B-856B-9413-0A92480225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4CDE28-A825-37D2-A0C3-C9E94C8E75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C7C51-F87E-8A4D-943F-BE2B5330FADE}" type="datetimeFigureOut">
              <a:rPr lang="de-DE" smtClean="0"/>
              <a:t>05.10.2022</a:t>
            </a:fld>
            <a:endParaRPr lang="de-DE"/>
          </a:p>
        </p:txBody>
      </p:sp>
      <p:sp>
        <p:nvSpPr>
          <p:cNvPr id="5" name="Fußzeilenplatzhalter 4">
            <a:extLst>
              <a:ext uri="{FF2B5EF4-FFF2-40B4-BE49-F238E27FC236}">
                <a16:creationId xmlns:a16="http://schemas.microsoft.com/office/drawing/2014/main" id="{4A692FE4-8FAC-4892-9653-6B08CE149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11DDF86-2C9A-EDCC-0DCE-38FF1BA57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E2A32-7C32-FB4A-BAEB-B42B908BF97C}" type="slidenum">
              <a:rPr lang="de-DE" smtClean="0"/>
              <a:t>‹#›</a:t>
            </a:fld>
            <a:endParaRPr lang="de-DE"/>
          </a:p>
        </p:txBody>
      </p:sp>
    </p:spTree>
    <p:extLst>
      <p:ext uri="{BB962C8B-B14F-4D97-AF65-F5344CB8AC3E}">
        <p14:creationId xmlns:p14="http://schemas.microsoft.com/office/powerpoint/2010/main" val="3905980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www.qnap.com/solution/snapshots/en-us/"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hyperlink" Target="https://www.qnap.com/en/how-to/tutorial/article/how-to-set-up-and-use-qvpn"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hyperlink" Target="https://www.qnap.com/en/how-to/tutorial/article/how-to-set-up-and-use-qvpn" TargetMode="External"/><Relationship Id="rId3" Type="http://schemas.openxmlformats.org/officeDocument/2006/relationships/hyperlink" Target="https://www.qnap.com/en/how-to/tutorial/article/hybrid-backup-sync" TargetMode="External"/><Relationship Id="rId7" Type="http://schemas.openxmlformats.org/officeDocument/2006/relationships/hyperlink" Target="https://www.qnap.com/en/how-to/tutorial/article/how-to-use-ssl-certificates-to-increase-the-connection-security-to-your-qnap-nas" TargetMode="External"/><Relationship Id="rId12" Type="http://schemas.openxmlformats.org/officeDocument/2006/relationships/hyperlink" Target="https://www.qnap.com/solution/security-counselor/en-us/"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docs.qnap.com/nas-outdated/QTS4.3.5/en/GUID-907F01D9-68D9-4449-A4D1-3213E19D0124.html?" TargetMode="External"/><Relationship Id="rId11" Type="http://schemas.openxmlformats.org/officeDocument/2006/relationships/hyperlink" Target="https://www.qnap.com/en/how-to/tutorial/article/how-to-update-your-qnap-nass-firmware" TargetMode="External"/><Relationship Id="rId5" Type="http://schemas.openxmlformats.org/officeDocument/2006/relationships/hyperlink" Target="https://www.qnap.com/en/how-to/knowledge-base/article/setup-the-password-policy-to-require-the-change-periodically" TargetMode="External"/><Relationship Id="rId10" Type="http://schemas.openxmlformats.org/officeDocument/2006/relationships/hyperlink" Target="https://www.qnap.com/en/how-to/tutorial/article/how-to-use-qufirewall" TargetMode="External"/><Relationship Id="rId4" Type="http://schemas.openxmlformats.org/officeDocument/2006/relationships/hyperlink" Target="https://www.qnap.com/en/how-to/faq/article/can-i-rename-the-default-admin-account" TargetMode="External"/><Relationship Id="rId9" Type="http://schemas.openxmlformats.org/officeDocument/2006/relationships/hyperlink" Target="https://www.qnap.com/en/how-to/faq/article/how-do-i-set-up-port-forwarding-on-the-na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hyperlink" Target="https://www.qnap.com/en"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qnap.com/en/how-to/tutorial/article/how-to-enhance-account-security-using-2-step-verification"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pic>
        <p:nvPicPr>
          <p:cNvPr id="7" name="Grafik 6">
            <a:extLst>
              <a:ext uri="{FF2B5EF4-FFF2-40B4-BE49-F238E27FC236}">
                <a16:creationId xmlns:a16="http://schemas.microsoft.com/office/drawing/2014/main" id="{277CCE92-8F7C-B0AD-8E05-1EF73FD6C491}"/>
              </a:ext>
            </a:extLst>
          </p:cNvPr>
          <p:cNvPicPr>
            <a:picLocks noChangeAspect="1"/>
          </p:cNvPicPr>
          <p:nvPr/>
        </p:nvPicPr>
        <p:blipFill>
          <a:blip r:embed="rId3"/>
          <a:stretch>
            <a:fillRect/>
          </a:stretch>
        </p:blipFill>
        <p:spPr>
          <a:xfrm>
            <a:off x="576000" y="4377252"/>
            <a:ext cx="1905000" cy="88900"/>
          </a:xfrm>
          <a:prstGeom prst="rect">
            <a:avLst/>
          </a:prstGeom>
        </p:spPr>
      </p:pic>
      <p:sp>
        <p:nvSpPr>
          <p:cNvPr id="8" name="Textfeld 7">
            <a:extLst>
              <a:ext uri="{FF2B5EF4-FFF2-40B4-BE49-F238E27FC236}">
                <a16:creationId xmlns:a16="http://schemas.microsoft.com/office/drawing/2014/main" id="{0400AC69-B50C-B3DB-294D-C3C5A882E07B}"/>
              </a:ext>
            </a:extLst>
          </p:cNvPr>
          <p:cNvSpPr txBox="1"/>
          <p:nvPr/>
        </p:nvSpPr>
        <p:spPr>
          <a:xfrm>
            <a:off x="576000" y="4579174"/>
            <a:ext cx="7745807" cy="495777"/>
          </a:xfrm>
          <a:prstGeom prst="rect">
            <a:avLst/>
          </a:prstGeom>
          <a:noFill/>
        </p:spPr>
        <p:txBody>
          <a:bodyPr wrap="square" rtlCol="0">
            <a:spAutoFit/>
          </a:bodyPr>
          <a:lstStyle/>
          <a:p>
            <a:pPr algn="l" rtl="0">
              <a:lnSpc>
                <a:spcPct val="150000"/>
              </a:lnSpc>
            </a:pPr>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Ohjeita NAS-laitteen suojaamiseen</a:t>
            </a:r>
          </a:p>
        </p:txBody>
      </p:sp>
      <p:sp>
        <p:nvSpPr>
          <p:cNvPr id="9" name="Textfeld 8">
            <a:extLst>
              <a:ext uri="{FF2B5EF4-FFF2-40B4-BE49-F238E27FC236}">
                <a16:creationId xmlns:a16="http://schemas.microsoft.com/office/drawing/2014/main" id="{386BABF4-5A5E-EF79-4823-F6D1AB45DBF9}"/>
              </a:ext>
            </a:extLst>
          </p:cNvPr>
          <p:cNvSpPr txBox="1"/>
          <p:nvPr/>
        </p:nvSpPr>
        <p:spPr>
          <a:xfrm>
            <a:off x="576000" y="3248567"/>
            <a:ext cx="5520000" cy="1015663"/>
          </a:xfrm>
          <a:prstGeom prst="rect">
            <a:avLst/>
          </a:prstGeom>
          <a:noFill/>
        </p:spPr>
        <p:txBody>
          <a:bodyPr wrap="square" rtlCol="0">
            <a:spAutoFit/>
          </a:bodyPr>
          <a:lstStyle/>
          <a:p>
            <a:pPr algn="l" rtl="0"/>
            <a:r>
              <a:rPr lang="fi" sz="6000" b="0" i="0" u="none" baseline="0">
                <a:solidFill>
                  <a:srgbClr val="555555"/>
                </a:solidFill>
                <a:latin typeface="Impact" panose="020B0806030902050204" pitchFamily="34" charset="0"/>
                <a:cs typeface="Arial Narrow" panose="020B0604020202020204" pitchFamily="34" charset="0"/>
              </a:rPr>
              <a:t>Tietoturvaopas</a:t>
            </a:r>
          </a:p>
        </p:txBody>
      </p:sp>
    </p:spTree>
    <p:extLst>
      <p:ext uri="{BB962C8B-B14F-4D97-AF65-F5344CB8AC3E}">
        <p14:creationId xmlns:p14="http://schemas.microsoft.com/office/powerpoint/2010/main" val="2357140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NAS-laitteen ensimmäisellä käyttökerralla</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Universal Plug and Play (UPnP)</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8" y="1977910"/>
            <a:ext cx="11064887" cy="3064622"/>
          </a:xfrm>
          <a:prstGeom prst="rect">
            <a:avLst/>
          </a:prstGeom>
          <a:noFill/>
        </p:spPr>
        <p:txBody>
          <a:bodyPr wrap="square" rtlCol="0">
            <a:spAutoFit/>
          </a:bodyPr>
          <a:lstStyle/>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Universal Plug and Play (UPnP) -tekniikkaa käytetään eri valmistajien laitteiden (reitittimet, audiolaitteet, tulostimet, älytelevisiot ja niin edelleen) hallitsemiseen. Sen avulla verkossa olevat laitteet voivat ymmärtää toisiaan ja tiettyjä toimintoja voidaan käyttää automaattisesti ilman käyttäjän osallistumista. UPnP:tä käyttämällä QNAP NAS -laite voi esimerkiksi käskeä reititintä hyväksymään tietyt saapuvat yhteyspyynnöt kaikissa tilanteissa. Käyttäjän on tässäkin tapauksessa löydettävä sopiva tasapaino käyttömukavuuden ja turvallisuuden väliltä. Kokemattomampia käyttäjiä suosittelemme poistamaan UPnP-ominaisuuden käytöstä reitittimen ja QNAP NAS -laitteen asetuksissa. Ohjeita reitittimen asetusten muuttamiseen on reitittimen valmistajan tarjoamissa käyttöohjeissa.</a:t>
            </a:r>
          </a:p>
          <a:p>
            <a:pPr algn="l" rtl="0">
              <a:lnSpc>
                <a:spcPts val="1800"/>
              </a:lnSpc>
            </a:pP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Tärkeää: </a:t>
            </a:r>
          </a:p>
          <a:p>
            <a:pPr algn="l" rtl="0">
              <a:lnSpc>
                <a:spcPts val="1800"/>
              </a:lnSpc>
            </a:pPr>
            <a:r>
              <a:rPr lang="fi" sz="1000" b="0" i="1" u="none" baseline="0">
                <a:latin typeface="Arial" panose="020B0604020202020204" pitchFamily="34" charset="0"/>
                <a:ea typeface="Arial" panose="020B0604020202020204" pitchFamily="34" charset="0"/>
                <a:cs typeface="Arial" panose="020B0604020202020204" pitchFamily="34" charset="0"/>
              </a:rPr>
              <a:t>Jos UPnP on otettu käyttöön reitittimen asetuksissa, kaikki kotiverkkoon</a:t>
            </a:r>
            <a:endParaRPr lang="fi" sz="1000" i="1" dirty="0">
              <a:latin typeface="Arial" panose="020B0604020202020204" pitchFamily="34" charset="0"/>
              <a:cs typeface="Arial" panose="020B0604020202020204" pitchFamily="34" charset="0"/>
            </a:endParaRPr>
          </a:p>
          <a:p>
            <a:pPr algn="l" rtl="0">
              <a:lnSpc>
                <a:spcPts val="1800"/>
              </a:lnSpc>
            </a:pPr>
            <a:r>
              <a:rPr lang="fi" sz="1000" b="0" i="1" u="none" baseline="0">
                <a:latin typeface="Arial" panose="020B0604020202020204" pitchFamily="34" charset="0"/>
                <a:ea typeface="Arial" panose="020B0604020202020204" pitchFamily="34" charset="0"/>
                <a:cs typeface="Arial" panose="020B0604020202020204" pitchFamily="34" charset="0"/>
              </a:rPr>
              <a:t>yhdistetyt ohjelmistot ja laitteet voivat määrittää reitittimen asetuksia haluamillaan tavoilla.</a:t>
            </a:r>
            <a:br>
              <a:rPr lang="fi" sz="1000" i="1">
                <a:latin typeface="Arial" panose="020B0604020202020204" pitchFamily="34" charset="0"/>
                <a:cs typeface="Arial" panose="020B0604020202020204" pitchFamily="34" charset="0"/>
              </a:rPr>
            </a:br>
            <a:r>
              <a:rPr lang="fi" sz="1000" b="0" i="1" u="none" baseline="0">
                <a:latin typeface="Arial" panose="020B0604020202020204" pitchFamily="34" charset="0"/>
                <a:ea typeface="Arial" panose="020B0604020202020204" pitchFamily="34" charset="0"/>
                <a:cs typeface="Arial" panose="020B0604020202020204" pitchFamily="34" charset="0"/>
              </a:rPr>
              <a:t>Tämä voi johtaa esimerkiksi tiettyjen palomuurin porttien avaamiseen,</a:t>
            </a:r>
          </a:p>
          <a:p>
            <a:pPr algn="l" rtl="0">
              <a:lnSpc>
                <a:spcPts val="1800"/>
              </a:lnSpc>
            </a:pPr>
            <a:r>
              <a:rPr lang="fi" sz="1000" b="0" i="1" u="none" baseline="0">
                <a:latin typeface="Arial" panose="020B0604020202020204" pitchFamily="34" charset="0"/>
                <a:ea typeface="Arial" panose="020B0604020202020204" pitchFamily="34" charset="0"/>
                <a:cs typeface="Arial" panose="020B0604020202020204" pitchFamily="34" charset="0"/>
              </a:rPr>
              <a:t>mikä tarjoaa väylän ulkopuolelta tuleville hyökkäyksille. </a:t>
            </a:r>
          </a:p>
          <a:p>
            <a:pPr algn="l" rtl="0">
              <a:lnSpc>
                <a:spcPts val="1800"/>
              </a:lnSpc>
            </a:pPr>
            <a:endParaRPr lang="fi" sz="1000" i="1" dirty="0">
              <a:latin typeface="Arial" panose="020B0604020202020204" pitchFamily="34" charset="0"/>
              <a:cs typeface="Arial" panose="020B0604020202020204" pitchFamily="34" charset="0"/>
            </a:endParaRPr>
          </a:p>
          <a:p>
            <a:pPr algn="l" rtl="0">
              <a:lnSpc>
                <a:spcPts val="1800"/>
              </a:lnSpc>
            </a:pPr>
            <a:r>
              <a:rPr lang="fi" sz="1000" b="0" i="1" u="none" baseline="0">
                <a:latin typeface="Arial" panose="020B0604020202020204" pitchFamily="34" charset="0"/>
                <a:ea typeface="Arial" panose="020B0604020202020204" pitchFamily="34" charset="0"/>
                <a:cs typeface="Arial" panose="020B0604020202020204" pitchFamily="34" charset="0"/>
              </a:rPr>
              <a:t>Suosittelemme vahvasti, että NAS-laite yhdistetään verkkoon reitittimen välityksellä,</a:t>
            </a:r>
            <a:br>
              <a:rPr lang="fi" sz="1000" i="1">
                <a:latin typeface="Arial" panose="020B0604020202020204" pitchFamily="34" charset="0"/>
                <a:cs typeface="Arial" panose="020B0604020202020204" pitchFamily="34" charset="0"/>
              </a:rPr>
            </a:br>
            <a:r>
              <a:rPr lang="fi" sz="1000" b="0" i="1" u="none" baseline="0">
                <a:latin typeface="Arial" panose="020B0604020202020204" pitchFamily="34" charset="0"/>
                <a:ea typeface="Arial" panose="020B0604020202020204" pitchFamily="34" charset="0"/>
                <a:cs typeface="Arial" panose="020B0604020202020204" pitchFamily="34" charset="0"/>
              </a:rPr>
              <a:t>ei suoraan modeemin kautta.</a:t>
            </a:r>
          </a:p>
        </p:txBody>
      </p:sp>
      <p:sp>
        <p:nvSpPr>
          <p:cNvPr id="8" name="Textfeld 7">
            <a:extLst>
              <a:ext uri="{FF2B5EF4-FFF2-40B4-BE49-F238E27FC236}">
                <a16:creationId xmlns:a16="http://schemas.microsoft.com/office/drawing/2014/main" id="{DE4FA49E-5B6C-EE0C-5A19-64FDC613736F}"/>
              </a:ext>
            </a:extLst>
          </p:cNvPr>
          <p:cNvSpPr txBox="1"/>
          <p:nvPr/>
        </p:nvSpPr>
        <p:spPr>
          <a:xfrm>
            <a:off x="5039360" y="3122412"/>
            <a:ext cx="6083300" cy="756297"/>
          </a:xfrm>
          <a:prstGeom prst="rect">
            <a:avLst/>
          </a:prstGeom>
          <a:noFill/>
        </p:spPr>
        <p:txBody>
          <a:bodyPr wrap="square" rtlCol="0">
            <a:spAutoFit/>
          </a:bodyPr>
          <a:lstStyle/>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UPnP-portinsiirron poistaminen käytöstä QNAP NAS -laitteen asetuksissa</a:t>
            </a: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1. </a:t>
            </a:r>
            <a:r>
              <a:rPr lang="fi" sz="1000" b="0" i="0" u="none" baseline="0">
                <a:latin typeface="Arial" panose="020B0604020202020204" pitchFamily="34" charset="0"/>
                <a:ea typeface="Arial" panose="020B0604020202020204" pitchFamily="34" charset="0"/>
                <a:cs typeface="Arial" panose="020B0604020202020204" pitchFamily="34" charset="0"/>
              </a:rPr>
              <a:t>Avaa myQNAPcloud &gt; Auto Router Configuration (Reitittimen automaattinen määritys).</a:t>
            </a: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2. </a:t>
            </a:r>
            <a:r>
              <a:rPr lang="fi" sz="1000" b="0" i="0" u="none" baseline="0">
                <a:latin typeface="Arial" panose="020B0604020202020204" pitchFamily="34" charset="0"/>
                <a:ea typeface="Arial" panose="020B0604020202020204" pitchFamily="34" charset="0"/>
                <a:cs typeface="Arial" panose="020B0604020202020204" pitchFamily="34" charset="0"/>
              </a:rPr>
              <a:t>Poista valinta Enable UPnP Port forwarding (Ota UPnP-portinsiirto käyttöön) -ruudusta ja napsauta Apply (Ota käyttöön).</a:t>
            </a:r>
            <a:endParaRPr lang="fi" sz="1000"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44FF94B5-B92F-39BA-75B5-6C4F8DA810FA}"/>
              </a:ext>
            </a:extLst>
          </p:cNvPr>
          <p:cNvPicPr>
            <a:picLocks noChangeAspect="1"/>
          </p:cNvPicPr>
          <p:nvPr/>
        </p:nvPicPr>
        <p:blipFill>
          <a:blip r:embed="rId3"/>
          <a:stretch>
            <a:fillRect/>
          </a:stretch>
        </p:blipFill>
        <p:spPr>
          <a:xfrm>
            <a:off x="5126979" y="4035267"/>
            <a:ext cx="6344630" cy="1935112"/>
          </a:xfrm>
          <a:prstGeom prst="rect">
            <a:avLst/>
          </a:prstGeom>
        </p:spPr>
      </p:pic>
    </p:spTree>
    <p:extLst>
      <p:ext uri="{BB962C8B-B14F-4D97-AF65-F5344CB8AC3E}">
        <p14:creationId xmlns:p14="http://schemas.microsoft.com/office/powerpoint/2010/main" val="1677541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Jokapäiväiset tehtävät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3-2-1-varmuuskopiointistrategia</a:t>
            </a:r>
            <a:endParaRPr lang="fi" sz="2000" dirty="0">
              <a:solidFill>
                <a:srgbClr val="707070"/>
              </a:solidFill>
              <a:latin typeface="Arial Narrow" panose="020B0604020202020204" pitchFamily="34" charset="0"/>
              <a:cs typeface="Arial Narrow"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2141292"/>
          </a:xfrm>
          <a:prstGeom prst="rect">
            <a:avLst/>
          </a:prstGeom>
          <a:noFill/>
        </p:spPr>
        <p:txBody>
          <a:bodyPr wrap="square" rtlCol="0">
            <a:spAutoFit/>
          </a:bodyPr>
          <a:lstStyle/>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Varmuuskopiointi</a:t>
            </a: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Jokaisen käyttäjän on päätettävä itse, millä tavalla ja kuinka usein dataa varmuuskopioidaan. Tässä kysymyksessä ratkaisevassa asemassa ovat tietoturvaan liittyvät tarpeet, datan tärkeys ja saatavilla olevat vaihtoehdot.</a:t>
            </a:r>
            <a:br>
              <a:rPr lang="fi" sz="1000">
                <a:latin typeface="Arial" panose="020B0604020202020204" pitchFamily="34" charset="0"/>
                <a:cs typeface="Arial" panose="020B0604020202020204" pitchFamily="34" charset="0"/>
              </a:rPr>
            </a:br>
            <a:r>
              <a:rPr lang="fi" sz="1000" b="0" i="0" u="none" baseline="0">
                <a:latin typeface="Arial" panose="020B0604020202020204" pitchFamily="34" charset="0"/>
                <a:ea typeface="Arial" panose="020B0604020202020204" pitchFamily="34" charset="0"/>
                <a:cs typeface="Arial" panose="020B0604020202020204" pitchFamily="34" charset="0"/>
              </a:rPr>
              <a:t>Tärkeän datan varmuuskopiointiin on kuitenkin olemassa nyrkkisääntö, jota on hyvä noudattaa.</a:t>
            </a: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Tärkeää: </a:t>
            </a:r>
            <a:r>
              <a:rPr lang="fi" sz="1000" b="0" i="1" u="none" baseline="0">
                <a:latin typeface="Arial" panose="020B0604020202020204" pitchFamily="34" charset="0"/>
                <a:ea typeface="Arial" panose="020B0604020202020204" pitchFamily="34" charset="0"/>
                <a:cs typeface="Arial" panose="020B0604020202020204" pitchFamily="34" charset="0"/>
              </a:rPr>
              <a:t>RAID ei ole varmuuskopio, vaan se suojaa dataa kiintolevyn ongelmilta. Tilannevedokset auttavat suojamaan tietokonetta kiristysohjelmia käyttäviltä hyökkäyksiltä. </a:t>
            </a:r>
          </a:p>
          <a:p>
            <a:pPr algn="l" rtl="0">
              <a:lnSpc>
                <a:spcPts val="1800"/>
              </a:lnSpc>
            </a:pP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3-2-1-varmuuskopiointistrategia </a:t>
            </a: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Huolellisuus ja järkevä toiminta (ohjelmistojen päivittäminen säännöllisesti sekä epäluotettavien sähköpostien ja tuntemattomien sivustojen jättäminen avaamatta)</a:t>
            </a:r>
            <a:br>
              <a:rPr lang="fi" sz="1000">
                <a:latin typeface="Arial" panose="020B0604020202020204" pitchFamily="34" charset="0"/>
                <a:cs typeface="Arial" panose="020B0604020202020204" pitchFamily="34" charset="0"/>
              </a:rPr>
            </a:br>
            <a:r>
              <a:rPr lang="fi" sz="1000" b="0" i="0" u="none" baseline="0">
                <a:latin typeface="Arial" panose="020B0604020202020204" pitchFamily="34" charset="0"/>
                <a:ea typeface="Arial" panose="020B0604020202020204" pitchFamily="34" charset="0"/>
                <a:cs typeface="Arial" panose="020B0604020202020204" pitchFamily="34" charset="0"/>
              </a:rPr>
              <a:t>ovat parhaat tavat suojautua haittaohjelmistoilta, mutta datan varmuuskopiointi on myös erittäin tärkeää.</a:t>
            </a: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Yksikään varmuuskopiointisuunnitelma ei ole aukoton, mutta 3-2-1-strategia on hyvä lähtökohta: tärkeistä tiedostoista luodaan kolme varmuuskopiota, joita säilytetään vähintään kahdella erilaisella tallennuslaitteella, ja lisäksi yhtä kopiota säilytetään toisessa sijainnissa.</a:t>
            </a:r>
          </a:p>
        </p:txBody>
      </p:sp>
      <p:sp>
        <p:nvSpPr>
          <p:cNvPr id="9" name="Textfeld 8">
            <a:extLst>
              <a:ext uri="{FF2B5EF4-FFF2-40B4-BE49-F238E27FC236}">
                <a16:creationId xmlns:a16="http://schemas.microsoft.com/office/drawing/2014/main" id="{4D7A0ABD-66B6-AE74-3734-D2B63D65734C}"/>
              </a:ext>
            </a:extLst>
          </p:cNvPr>
          <p:cNvSpPr txBox="1"/>
          <p:nvPr/>
        </p:nvSpPr>
        <p:spPr>
          <a:xfrm>
            <a:off x="545576" y="4517342"/>
            <a:ext cx="3305838" cy="525465"/>
          </a:xfrm>
          <a:prstGeom prst="rect">
            <a:avLst/>
          </a:prstGeom>
          <a:noFill/>
        </p:spPr>
        <p:txBody>
          <a:bodyPr wrap="square" rtlCol="0">
            <a:spAutoFit/>
          </a:bodyPr>
          <a:lstStyle/>
          <a:p>
            <a:pPr algn="l" rtl="0">
              <a:lnSpc>
                <a:spcPts val="1800"/>
              </a:lnSpc>
            </a:pPr>
            <a:r>
              <a:rPr lang="fi" sz="1000" b="0" i="0" u="none" baseline="0" dirty="0">
                <a:latin typeface="Arial" panose="020B0604020202020204" pitchFamily="34" charset="0"/>
                <a:ea typeface="Arial" panose="020B0604020202020204" pitchFamily="34" charset="0"/>
                <a:cs typeface="Arial" panose="020B0604020202020204" pitchFamily="34" charset="0"/>
              </a:rPr>
              <a:t>Tärkeästä datasta tulee luoda vähintään</a:t>
            </a:r>
          </a:p>
          <a:p>
            <a:pPr algn="l" rtl="0">
              <a:lnSpc>
                <a:spcPts val="18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kolme kopiota: </a:t>
            </a:r>
            <a:r>
              <a:rPr lang="fi" sz="1000" b="0" i="0" u="none" baseline="0" dirty="0">
                <a:latin typeface="Arial" panose="020B0604020202020204" pitchFamily="34" charset="0"/>
                <a:ea typeface="Arial" panose="020B0604020202020204" pitchFamily="34" charset="0"/>
                <a:cs typeface="Arial" panose="020B0604020202020204" pitchFamily="34" charset="0"/>
              </a:rPr>
              <a:t>yksi päätiedosto ja kaksi varatiedostoa.</a:t>
            </a:r>
            <a:endParaRPr lang="fi" sz="10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9E3C544A-FE94-1050-0DE4-62503C7F2CC1}"/>
              </a:ext>
            </a:extLst>
          </p:cNvPr>
          <p:cNvSpPr txBox="1"/>
          <p:nvPr/>
        </p:nvSpPr>
        <p:spPr>
          <a:xfrm>
            <a:off x="7372484" y="4517342"/>
            <a:ext cx="2742486" cy="525465"/>
          </a:xfrm>
          <a:prstGeom prst="rect">
            <a:avLst/>
          </a:prstGeom>
          <a:noFill/>
        </p:spPr>
        <p:txBody>
          <a:bodyPr wrap="square" rtlCol="0">
            <a:spAutoFit/>
          </a:bodyPr>
          <a:lstStyle/>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Yhtä</a:t>
            </a:r>
            <a:r>
              <a:rPr lang="fi" sz="1000" b="0" i="0" u="none" baseline="0">
                <a:latin typeface="Arial" panose="020B0604020202020204" pitchFamily="34" charset="0"/>
                <a:ea typeface="Arial" panose="020B0604020202020204" pitchFamily="34" charset="0"/>
                <a:cs typeface="Arial" panose="020B0604020202020204" pitchFamily="34" charset="0"/>
              </a:rPr>
              <a:t> varmuuskopiota säilytetään toisessa sijainnissa</a:t>
            </a:r>
            <a:endParaRPr lang="fi" sz="1000" dirty="0">
              <a:latin typeface="Arial" panose="020B0604020202020204" pitchFamily="34" charset="0"/>
              <a:cs typeface="Arial" panose="020B0604020202020204" pitchFamily="34" charset="0"/>
            </a:endParaRP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(kodin tai yrityksen tilojen ulkopuolella).</a:t>
            </a:r>
          </a:p>
        </p:txBody>
      </p:sp>
      <p:pic>
        <p:nvPicPr>
          <p:cNvPr id="17" name="Grafik 16">
            <a:extLst>
              <a:ext uri="{FF2B5EF4-FFF2-40B4-BE49-F238E27FC236}">
                <a16:creationId xmlns:a16="http://schemas.microsoft.com/office/drawing/2014/main" id="{DC947D4A-56CC-681C-EF95-DB46419D4A5A}"/>
              </a:ext>
            </a:extLst>
          </p:cNvPr>
          <p:cNvPicPr>
            <a:picLocks noChangeAspect="1"/>
          </p:cNvPicPr>
          <p:nvPr/>
        </p:nvPicPr>
        <p:blipFill>
          <a:blip r:embed="rId3"/>
          <a:stretch>
            <a:fillRect/>
          </a:stretch>
        </p:blipFill>
        <p:spPr>
          <a:xfrm>
            <a:off x="598203" y="5162721"/>
            <a:ext cx="2771354" cy="879265"/>
          </a:xfrm>
          <a:prstGeom prst="rect">
            <a:avLst/>
          </a:prstGeom>
        </p:spPr>
      </p:pic>
      <p:pic>
        <p:nvPicPr>
          <p:cNvPr id="18" name="Grafik 17">
            <a:extLst>
              <a:ext uri="{FF2B5EF4-FFF2-40B4-BE49-F238E27FC236}">
                <a16:creationId xmlns:a16="http://schemas.microsoft.com/office/drawing/2014/main" id="{8E0A6840-53D1-011F-0502-21FD7B4AE951}"/>
              </a:ext>
            </a:extLst>
          </p:cNvPr>
          <p:cNvPicPr>
            <a:picLocks noChangeAspect="1"/>
          </p:cNvPicPr>
          <p:nvPr/>
        </p:nvPicPr>
        <p:blipFill>
          <a:blip r:embed="rId4"/>
          <a:stretch>
            <a:fillRect/>
          </a:stretch>
        </p:blipFill>
        <p:spPr>
          <a:xfrm>
            <a:off x="3851414" y="5129261"/>
            <a:ext cx="3016214" cy="957175"/>
          </a:xfrm>
          <a:prstGeom prst="rect">
            <a:avLst/>
          </a:prstGeom>
        </p:spPr>
      </p:pic>
      <p:pic>
        <p:nvPicPr>
          <p:cNvPr id="19" name="Grafik 18">
            <a:extLst>
              <a:ext uri="{FF2B5EF4-FFF2-40B4-BE49-F238E27FC236}">
                <a16:creationId xmlns:a16="http://schemas.microsoft.com/office/drawing/2014/main" id="{9895AF61-2430-9AF7-E1EF-106E0620682F}"/>
              </a:ext>
            </a:extLst>
          </p:cNvPr>
          <p:cNvPicPr>
            <a:picLocks noChangeAspect="1"/>
          </p:cNvPicPr>
          <p:nvPr/>
        </p:nvPicPr>
        <p:blipFill>
          <a:blip r:embed="rId5"/>
          <a:stretch>
            <a:fillRect/>
          </a:stretch>
        </p:blipFill>
        <p:spPr>
          <a:xfrm>
            <a:off x="7217788" y="5127586"/>
            <a:ext cx="2949434" cy="934915"/>
          </a:xfrm>
          <a:prstGeom prst="rect">
            <a:avLst/>
          </a:prstGeom>
        </p:spPr>
      </p:pic>
      <p:sp>
        <p:nvSpPr>
          <p:cNvPr id="22" name="Textfeld 21">
            <a:extLst>
              <a:ext uri="{FF2B5EF4-FFF2-40B4-BE49-F238E27FC236}">
                <a16:creationId xmlns:a16="http://schemas.microsoft.com/office/drawing/2014/main" id="{11DE0753-E1E3-2568-3C0A-50437FBED941}"/>
              </a:ext>
            </a:extLst>
          </p:cNvPr>
          <p:cNvSpPr txBox="1"/>
          <p:nvPr/>
        </p:nvSpPr>
        <p:spPr>
          <a:xfrm>
            <a:off x="3968342" y="4517342"/>
            <a:ext cx="2922085" cy="525465"/>
          </a:xfrm>
          <a:prstGeom prst="rect">
            <a:avLst/>
          </a:prstGeom>
          <a:noFill/>
        </p:spPr>
        <p:txBody>
          <a:bodyPr wrap="square" rtlCol="0">
            <a:spAutoFit/>
          </a:bodyPr>
          <a:lstStyle/>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Arkistoja suojataan erilaisilta vaaroilta tallentamalla ne </a:t>
            </a:r>
            <a:r>
              <a:rPr lang="fi" sz="1000" b="1" i="0" u="none" baseline="0">
                <a:latin typeface="Arial" panose="020B0604020202020204" pitchFamily="34" charset="0"/>
                <a:ea typeface="Arial" panose="020B0604020202020204" pitchFamily="34" charset="0"/>
                <a:cs typeface="Arial" panose="020B0604020202020204" pitchFamily="34" charset="0"/>
              </a:rPr>
              <a:t>kahdelle eri </a:t>
            </a:r>
            <a:r>
              <a:rPr lang="fi" sz="1000" b="0" i="0" u="none" baseline="0">
                <a:latin typeface="Arial" panose="020B0604020202020204" pitchFamily="34" charset="0"/>
                <a:ea typeface="Arial" panose="020B0604020202020204" pitchFamily="34" charset="0"/>
                <a:cs typeface="Arial" panose="020B0604020202020204" pitchFamily="34" charset="0"/>
              </a:rPr>
              <a:t>tallennusvälineelle.</a:t>
            </a:r>
            <a:endParaRPr lang="fi"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32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Jokapäiväiset tehtävät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Tilannevedokset</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2602957"/>
          </a:xfrm>
          <a:prstGeom prst="rect">
            <a:avLst/>
          </a:prstGeom>
          <a:noFill/>
        </p:spPr>
        <p:txBody>
          <a:bodyPr wrap="square" rtlCol="0">
            <a:spAutoFit/>
          </a:bodyPr>
          <a:lstStyle/>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Mitä ovat tilannevedokset?</a:t>
            </a:r>
            <a:endParaRPr lang="fi" sz="1000" dirty="0">
              <a:latin typeface="Arial" panose="020B0604020202020204" pitchFamily="34" charset="0"/>
              <a:cs typeface="Arial" panose="020B0604020202020204" pitchFamily="34" charset="0"/>
            </a:endParaRP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Tilannevedokset ovat QNAP NAS -laitteelle tallennetun datan näköistiedostoja. Kun tilannevedos luodaan ensimmäisen kerran, se kattaa koko tallennustilan. Sen jälkeen luotavat tilannevedokset huomioivat vain edellisen kerran jälkeen tehdyt muutokset. Tilannevedokset perustuvat lohkoihin, joten ne käyttävät tilaa erittäin tehokkaasti.</a:t>
            </a:r>
          </a:p>
          <a:p>
            <a:pPr algn="l" rtl="0">
              <a:lnSpc>
                <a:spcPts val="1800"/>
              </a:lnSpc>
            </a:pP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Tärkeää:</a:t>
            </a:r>
          </a:p>
          <a:p>
            <a:pPr algn="l" rtl="0">
              <a:lnSpc>
                <a:spcPts val="1800"/>
              </a:lnSpc>
            </a:pPr>
            <a:r>
              <a:rPr lang="fi" sz="1000" b="0" i="1" u="none" baseline="0">
                <a:latin typeface="Arial" panose="020B0604020202020204" pitchFamily="34" charset="0"/>
                <a:ea typeface="Arial" panose="020B0604020202020204" pitchFamily="34" charset="0"/>
                <a:cs typeface="Arial" panose="020B0604020202020204" pitchFamily="34" charset="0"/>
              </a:rPr>
              <a:t>Tilannevedos ei ole varmuuskopio. Jos sisältö poistetaan tai siihen tehdään muutoksia vahingossa, tilannevedoksen avulla on mahdollista käyttää sen aiempaa versiota.</a:t>
            </a:r>
          </a:p>
          <a:p>
            <a:pPr algn="l" rtl="0">
              <a:lnSpc>
                <a:spcPts val="1800"/>
              </a:lnSpc>
            </a:pPr>
            <a:endParaRPr lang="fi" sz="1000" dirty="0">
              <a:latin typeface="Arial" panose="020B0604020202020204" pitchFamily="34" charset="0"/>
              <a:cs typeface="Arial" panose="020B0604020202020204" pitchFamily="34" charset="0"/>
            </a:endParaRP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Yksityiskohtaisempia tietoja tästä aiheesta on saatavilla verkkosivustollamme:</a:t>
            </a:r>
          </a:p>
          <a:p>
            <a:pPr algn="l" rtl="0">
              <a:lnSpc>
                <a:spcPts val="1800"/>
              </a:lnSpc>
            </a:pPr>
            <a:r>
              <a:rPr lang="fi" sz="1000" b="0" i="0" u="none" baseline="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hlinkClick r:id="rId3"/>
              </a:rPr>
              <a:t>https://www.qnap.com/solution/snapshots/en-us/</a:t>
            </a:r>
            <a:endParaRPr lang="fi" sz="1000" dirty="0">
              <a:solidFill>
                <a:schemeClr val="accent1">
                  <a:lumMod val="75000"/>
                </a:schemeClr>
              </a:solidFill>
              <a:latin typeface="Arial" panose="020B0604020202020204" pitchFamily="34" charset="0"/>
              <a:cs typeface="Arial" panose="020B0604020202020204" pitchFamily="34" charset="0"/>
            </a:endParaRPr>
          </a:p>
          <a:p>
            <a:pPr algn="l" rtl="0">
              <a:lnSpc>
                <a:spcPts val="1800"/>
              </a:lnSpc>
            </a:pPr>
            <a:endParaRPr lang="fi" sz="1000" dirty="0">
              <a:solidFill>
                <a:schemeClr val="accent1">
                  <a:lumMod val="75000"/>
                </a:schemeClr>
              </a:solidFill>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Tilannevedosten käyttöönotto</a:t>
            </a:r>
          </a:p>
        </p:txBody>
      </p:sp>
      <p:pic>
        <p:nvPicPr>
          <p:cNvPr id="2" name="Grafik 1">
            <a:extLst>
              <a:ext uri="{FF2B5EF4-FFF2-40B4-BE49-F238E27FC236}">
                <a16:creationId xmlns:a16="http://schemas.microsoft.com/office/drawing/2014/main" id="{D0E66031-DA46-EDB1-354D-7F221751538D}"/>
              </a:ext>
            </a:extLst>
          </p:cNvPr>
          <p:cNvPicPr>
            <a:picLocks noChangeAspect="1"/>
          </p:cNvPicPr>
          <p:nvPr/>
        </p:nvPicPr>
        <p:blipFill>
          <a:blip r:embed="rId4"/>
          <a:stretch>
            <a:fillRect/>
          </a:stretch>
        </p:blipFill>
        <p:spPr>
          <a:xfrm>
            <a:off x="636959" y="4537227"/>
            <a:ext cx="5794321" cy="1998576"/>
          </a:xfrm>
          <a:prstGeom prst="rect">
            <a:avLst/>
          </a:prstGeom>
        </p:spPr>
      </p:pic>
    </p:spTree>
    <p:extLst>
      <p:ext uri="{BB962C8B-B14F-4D97-AF65-F5344CB8AC3E}">
        <p14:creationId xmlns:p14="http://schemas.microsoft.com/office/powerpoint/2010/main" val="771794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Jokapäiväiset tehtävät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Automaattiset päivitykset</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6708721" cy="4218784"/>
          </a:xfrm>
          <a:prstGeom prst="rect">
            <a:avLst/>
          </a:prstGeom>
          <a:noFill/>
        </p:spPr>
        <p:txBody>
          <a:bodyPr wrap="square" rtlCol="0">
            <a:spAutoFit/>
          </a:bodyPr>
          <a:lstStyle/>
          <a:p>
            <a:pPr algn="l" rtl="0">
              <a:lnSpc>
                <a:spcPct val="1500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Päivitykset</a:t>
            </a:r>
          </a:p>
          <a:p>
            <a:pPr algn="l" rtl="0">
              <a:lnSpc>
                <a:spcPct val="150000"/>
              </a:lnSpc>
            </a:pPr>
            <a:r>
              <a:rPr lang="fi" sz="1000" b="0" i="0" u="none" baseline="0" dirty="0">
                <a:latin typeface="Arial" panose="020B0604020202020204" pitchFamily="34" charset="0"/>
                <a:ea typeface="Arial" panose="020B0604020202020204" pitchFamily="34" charset="0"/>
                <a:cs typeface="Arial" panose="020B0604020202020204" pitchFamily="34" charset="0"/>
              </a:rPr>
              <a:t>On tärkeää pitää NAS-laitteen laiteohjelmisto ajan tasalla. QNAP tekee jatkuvasti töitä</a:t>
            </a:r>
            <a:endParaRPr lang="fi" sz="1000" dirty="0">
              <a:latin typeface="Arial" panose="020B0604020202020204" pitchFamily="34" charset="0"/>
              <a:cs typeface="Arial" panose="020B0604020202020204" pitchFamily="34" charset="0"/>
            </a:endParaRPr>
          </a:p>
          <a:p>
            <a:pPr algn="l" rtl="0">
              <a:lnSpc>
                <a:spcPct val="150000"/>
              </a:lnSpc>
            </a:pPr>
            <a:r>
              <a:rPr lang="fi" sz="1000" b="0" i="0" u="none" baseline="0" dirty="0">
                <a:latin typeface="Arial" panose="020B0604020202020204" pitchFamily="34" charset="0"/>
                <a:ea typeface="Arial" panose="020B0604020202020204" pitchFamily="34" charset="0"/>
                <a:cs typeface="Arial" panose="020B0604020202020204" pitchFamily="34" charset="0"/>
              </a:rPr>
              <a:t>sulkeakseen mahdolliset tietoturva-aukot ja myös lisätäkseen uusia ominaisuuksia järjestelmään.</a:t>
            </a:r>
            <a:br>
              <a:rPr lang="fi" sz="1000" dirty="0">
                <a:latin typeface="Arial" panose="020B0604020202020204" pitchFamily="34" charset="0"/>
                <a:cs typeface="Arial" panose="020B0604020202020204" pitchFamily="34" charset="0"/>
              </a:rPr>
            </a:br>
            <a:r>
              <a:rPr lang="fi" sz="1000" b="0" i="0" u="none" baseline="0" dirty="0">
                <a:latin typeface="Arial" panose="020B0604020202020204" pitchFamily="34" charset="0"/>
                <a:ea typeface="Arial" panose="020B0604020202020204" pitchFamily="34" charset="0"/>
                <a:cs typeface="Arial" panose="020B0604020202020204" pitchFamily="34" charset="0"/>
              </a:rPr>
              <a:t>Päivitykset on siis hyvä ottaa käyttöön nopeasti, jotta data pysyy mahdollisimman tehokkaasti suojattuna.</a:t>
            </a:r>
          </a:p>
          <a:p>
            <a:pPr algn="l" rtl="0">
              <a:lnSpc>
                <a:spcPct val="150000"/>
              </a:lnSpc>
            </a:pPr>
            <a:r>
              <a:rPr lang="fi" sz="1000" b="0" i="0" u="none" baseline="0" dirty="0">
                <a:latin typeface="Arial" panose="020B0604020202020204" pitchFamily="34" charset="0"/>
                <a:ea typeface="Arial" panose="020B0604020202020204" pitchFamily="34" charset="0"/>
                <a:cs typeface="Arial" panose="020B0604020202020204" pitchFamily="34" charset="0"/>
              </a:rPr>
              <a:t>Jos QNAP NAS -laite on yhteydessä internetiin eikä oletusasetuksia ole muutettu,</a:t>
            </a:r>
          </a:p>
          <a:p>
            <a:pPr algn="l" rtl="0">
              <a:lnSpc>
                <a:spcPct val="150000"/>
              </a:lnSpc>
            </a:pPr>
            <a:r>
              <a:rPr lang="fi" sz="1000" b="0" i="0" u="none" baseline="0" dirty="0">
                <a:latin typeface="Arial" panose="020B0604020202020204" pitchFamily="34" charset="0"/>
                <a:ea typeface="Arial" panose="020B0604020202020204" pitchFamily="34" charset="0"/>
                <a:cs typeface="Arial" panose="020B0604020202020204" pitchFamily="34" charset="0"/>
              </a:rPr>
              <a:t>se tarkistaa laiteohjelmiston uusimmat päivitykset ja ilmoittaa niistä automaattisesti.</a:t>
            </a:r>
          </a:p>
          <a:p>
            <a:pPr algn="l" rtl="0">
              <a:lnSpc>
                <a:spcPct val="150000"/>
              </a:lnSpc>
            </a:pPr>
            <a:r>
              <a:rPr lang="fi" sz="1000" b="0" i="0" u="none" baseline="0" dirty="0">
                <a:latin typeface="Arial" panose="020B0604020202020204" pitchFamily="34" charset="0"/>
                <a:ea typeface="Arial" panose="020B0604020202020204" pitchFamily="34" charset="0"/>
                <a:cs typeface="Arial" panose="020B0604020202020204" pitchFamily="34" charset="0"/>
              </a:rPr>
              <a:t>Päivitysten asentamista ei saa laiminlyödä. On myös hyvä muistaa, että päivityksen yhteydessä QNAP NAS -laite on käynnistettävä uudelleen, jolloin laitetta ei voi käyttää 5–10 minuuttiin. </a:t>
            </a:r>
            <a:br>
              <a:rPr lang="fi" sz="1000" b="0" i="0" u="none" baseline="0" dirty="0">
                <a:latin typeface="Arial" panose="020B0604020202020204" pitchFamily="34" charset="0"/>
                <a:ea typeface="Arial" panose="020B0604020202020204" pitchFamily="34" charset="0"/>
                <a:cs typeface="Arial" panose="020B0604020202020204" pitchFamily="34" charset="0"/>
              </a:rPr>
            </a:br>
            <a:r>
              <a:rPr lang="fi" sz="1000" b="0" i="0" u="none" baseline="0" dirty="0">
                <a:latin typeface="Arial" panose="020B0604020202020204" pitchFamily="34" charset="0"/>
                <a:ea typeface="Arial" panose="020B0604020202020204" pitchFamily="34" charset="0"/>
                <a:cs typeface="Arial" panose="020B0604020202020204" pitchFamily="34" charset="0"/>
              </a:rPr>
              <a:t>Uusimman laiteohjelmiston voi asentaa myös manuaalisesti. Tämä on tarpeen silloin, kun QNAP NAS -laite ei voi tarkistaa ja ladata päivityksiä automaattisesti,</a:t>
            </a:r>
            <a:r>
              <a:rPr lang="fi" sz="1000" dirty="0">
                <a:latin typeface="Arial" panose="020B0604020202020204" pitchFamily="34" charset="0"/>
                <a:cs typeface="Arial" panose="020B0604020202020204" pitchFamily="34" charset="0"/>
              </a:rPr>
              <a:t> </a:t>
            </a:r>
            <a:r>
              <a:rPr lang="fi" sz="1000" b="0" i="0" u="none" baseline="0" dirty="0">
                <a:latin typeface="Arial" panose="020B0604020202020204" pitchFamily="34" charset="0"/>
                <a:ea typeface="Arial" panose="020B0604020202020204" pitchFamily="34" charset="0"/>
                <a:cs typeface="Arial" panose="020B0604020202020204" pitchFamily="34" charset="0"/>
              </a:rPr>
              <a:t>koska se ei ole yhteydessä internetiin. Mahdollisesti saatavilla olevat laiteohjelmistopäivitykset voi tarkistaa seuraavasti: </a:t>
            </a:r>
          </a:p>
          <a:p>
            <a:pPr algn="l" rtl="0">
              <a:lnSpc>
                <a:spcPct val="150000"/>
              </a:lnSpc>
            </a:pPr>
            <a:endParaRPr lang="fi" sz="1000" dirty="0">
              <a:latin typeface="Arial" panose="020B0604020202020204" pitchFamily="34" charset="0"/>
              <a:cs typeface="Arial" panose="020B0604020202020204" pitchFamily="34" charset="0"/>
            </a:endParaRPr>
          </a:p>
          <a:p>
            <a:pPr algn="l" rtl="0">
              <a:lnSpc>
                <a:spcPct val="1500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Laiteohjelmiston päivittäminen reaaliaikaisesti</a:t>
            </a:r>
          </a:p>
          <a:p>
            <a:pPr algn="l" rtl="0">
              <a:lnSpc>
                <a:spcPct val="1500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1. </a:t>
            </a:r>
            <a:r>
              <a:rPr lang="fi" sz="1000" b="0" i="0" u="none" baseline="0" dirty="0">
                <a:latin typeface="Arial" panose="020B0604020202020204" pitchFamily="34" charset="0"/>
                <a:ea typeface="Arial" panose="020B0604020202020204" pitchFamily="34" charset="0"/>
                <a:cs typeface="Arial" panose="020B0604020202020204" pitchFamily="34" charset="0"/>
              </a:rPr>
              <a:t>Kirjaudu sisään järjestelmänvalvojan tilillä.</a:t>
            </a:r>
          </a:p>
          <a:p>
            <a:pPr algn="l" rtl="0">
              <a:lnSpc>
                <a:spcPct val="1500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2. </a:t>
            </a:r>
            <a:r>
              <a:rPr lang="fi" sz="1000" b="0" i="0" u="none" baseline="0" dirty="0">
                <a:latin typeface="Arial" panose="020B0604020202020204" pitchFamily="34" charset="0"/>
                <a:ea typeface="Arial" panose="020B0604020202020204" pitchFamily="34" charset="0"/>
                <a:cs typeface="Arial" panose="020B0604020202020204" pitchFamily="34" charset="0"/>
              </a:rPr>
              <a:t>Avaa Control Panel (Ohjauspaneeli) &gt; Firmware Update </a:t>
            </a:r>
            <a:br>
              <a:rPr lang="fi" sz="1000" dirty="0">
                <a:latin typeface="Arial" panose="020B0604020202020204" pitchFamily="34" charset="0"/>
                <a:ea typeface="Arial" panose="020B0604020202020204" pitchFamily="34" charset="0"/>
                <a:cs typeface="Arial" panose="020B0604020202020204" pitchFamily="34" charset="0"/>
              </a:rPr>
            </a:br>
            <a:r>
              <a:rPr lang="fi" sz="1000" dirty="0">
                <a:latin typeface="Arial" panose="020B0604020202020204" pitchFamily="34" charset="0"/>
                <a:ea typeface="Arial" panose="020B0604020202020204" pitchFamily="34" charset="0"/>
                <a:cs typeface="Arial" panose="020B0604020202020204" pitchFamily="34" charset="0"/>
              </a:rPr>
              <a:t>   </a:t>
            </a:r>
            <a:r>
              <a:rPr lang="fi" sz="1000" b="0" i="0" u="none" baseline="0" dirty="0">
                <a:latin typeface="Arial" panose="020B0604020202020204" pitchFamily="34" charset="0"/>
                <a:ea typeface="Arial" panose="020B0604020202020204" pitchFamily="34" charset="0"/>
                <a:cs typeface="Arial" panose="020B0604020202020204" pitchFamily="34" charset="0"/>
              </a:rPr>
              <a:t>(Laiteohjelmiston päivitys).</a:t>
            </a:r>
          </a:p>
          <a:p>
            <a:pPr algn="l" rtl="0">
              <a:lnSpc>
                <a:spcPct val="1500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3. </a:t>
            </a:r>
            <a:r>
              <a:rPr lang="fi" sz="1000" b="0" i="0" u="none" baseline="0" dirty="0">
                <a:latin typeface="Arial" panose="020B0604020202020204" pitchFamily="34" charset="0"/>
                <a:ea typeface="Arial" panose="020B0604020202020204" pitchFamily="34" charset="0"/>
                <a:cs typeface="Arial" panose="020B0604020202020204" pitchFamily="34" charset="0"/>
              </a:rPr>
              <a:t>Avaa Live Update (Reaaliaikainen päivitys).</a:t>
            </a:r>
          </a:p>
          <a:p>
            <a:pPr algn="l" rtl="0">
              <a:lnSpc>
                <a:spcPct val="1500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4. </a:t>
            </a:r>
            <a:r>
              <a:rPr lang="fi" sz="1000" b="0" i="0" u="none" baseline="0" dirty="0">
                <a:latin typeface="Arial" panose="020B0604020202020204" pitchFamily="34" charset="0"/>
                <a:ea typeface="Arial" panose="020B0604020202020204" pitchFamily="34" charset="0"/>
                <a:cs typeface="Arial" panose="020B0604020202020204" pitchFamily="34" charset="0"/>
              </a:rPr>
              <a:t>Napsauta Check for update (Tarkista päivitykset).</a:t>
            </a:r>
          </a:p>
        </p:txBody>
      </p:sp>
      <p:pic>
        <p:nvPicPr>
          <p:cNvPr id="3" name="Grafik 2">
            <a:extLst>
              <a:ext uri="{FF2B5EF4-FFF2-40B4-BE49-F238E27FC236}">
                <a16:creationId xmlns:a16="http://schemas.microsoft.com/office/drawing/2014/main" id="{B4C23EF4-698B-660C-8CBF-E365D0395F21}"/>
              </a:ext>
            </a:extLst>
          </p:cNvPr>
          <p:cNvPicPr>
            <a:picLocks noChangeAspect="1"/>
          </p:cNvPicPr>
          <p:nvPr/>
        </p:nvPicPr>
        <p:blipFill>
          <a:blip r:embed="rId3"/>
          <a:stretch>
            <a:fillRect/>
          </a:stretch>
        </p:blipFill>
        <p:spPr>
          <a:xfrm>
            <a:off x="7863840" y="1862846"/>
            <a:ext cx="3777046" cy="2225981"/>
          </a:xfrm>
          <a:prstGeom prst="rect">
            <a:avLst/>
          </a:prstGeom>
        </p:spPr>
      </p:pic>
      <p:pic>
        <p:nvPicPr>
          <p:cNvPr id="7" name="Grafik 6">
            <a:extLst>
              <a:ext uri="{FF2B5EF4-FFF2-40B4-BE49-F238E27FC236}">
                <a16:creationId xmlns:a16="http://schemas.microsoft.com/office/drawing/2014/main" id="{BA103697-16CD-A5AC-1C47-5422DC719D04}"/>
              </a:ext>
            </a:extLst>
          </p:cNvPr>
          <p:cNvPicPr>
            <a:picLocks noChangeAspect="1"/>
          </p:cNvPicPr>
          <p:nvPr/>
        </p:nvPicPr>
        <p:blipFill>
          <a:blip r:embed="rId4"/>
          <a:stretch>
            <a:fillRect/>
          </a:stretch>
        </p:blipFill>
        <p:spPr>
          <a:xfrm>
            <a:off x="7863840" y="4350967"/>
            <a:ext cx="3777046" cy="2196498"/>
          </a:xfrm>
          <a:prstGeom prst="rect">
            <a:avLst/>
          </a:prstGeom>
        </p:spPr>
      </p:pic>
      <p:sp>
        <p:nvSpPr>
          <p:cNvPr id="10" name="Textfeld 9">
            <a:extLst>
              <a:ext uri="{FF2B5EF4-FFF2-40B4-BE49-F238E27FC236}">
                <a16:creationId xmlns:a16="http://schemas.microsoft.com/office/drawing/2014/main" id="{CAF9BE05-410A-0083-BD1E-E8D3E10B7BC7}"/>
              </a:ext>
            </a:extLst>
          </p:cNvPr>
          <p:cNvSpPr txBox="1"/>
          <p:nvPr/>
        </p:nvSpPr>
        <p:spPr>
          <a:xfrm>
            <a:off x="4328161" y="4555802"/>
            <a:ext cx="2766641" cy="1448795"/>
          </a:xfrm>
          <a:prstGeom prst="rect">
            <a:avLst/>
          </a:prstGeom>
          <a:noFill/>
        </p:spPr>
        <p:txBody>
          <a:bodyPr wrap="square" rtlCol="0">
            <a:spAutoFit/>
          </a:bodyPr>
          <a:lstStyle/>
          <a:p>
            <a:pPr algn="l" rtl="0">
              <a:lnSpc>
                <a:spcPct val="1500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Sovellusten päivittäminen automaattisesti</a:t>
            </a:r>
            <a:endParaRPr lang="fi" sz="1000" b="1" dirty="0">
              <a:latin typeface="Arial" panose="020B0604020202020204" pitchFamily="34" charset="0"/>
              <a:cs typeface="Arial" panose="020B0604020202020204" pitchFamily="34" charset="0"/>
            </a:endParaRPr>
          </a:p>
          <a:p>
            <a:pPr algn="l" rtl="0">
              <a:lnSpc>
                <a:spcPct val="1500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1. </a:t>
            </a:r>
            <a:r>
              <a:rPr lang="fi" sz="1000" b="0" i="0" u="none" baseline="0" dirty="0">
                <a:latin typeface="Arial" panose="020B0604020202020204" pitchFamily="34" charset="0"/>
                <a:ea typeface="Arial" panose="020B0604020202020204" pitchFamily="34" charset="0"/>
                <a:cs typeface="Arial" panose="020B0604020202020204" pitchFamily="34" charset="0"/>
              </a:rPr>
              <a:t>Avaa App Center.</a:t>
            </a:r>
          </a:p>
          <a:p>
            <a:pPr algn="l" rtl="0">
              <a:lnSpc>
                <a:spcPct val="1500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2. </a:t>
            </a:r>
            <a:r>
              <a:rPr lang="fi" sz="1000" b="0" i="0" u="none" baseline="0" dirty="0">
                <a:latin typeface="Arial" panose="020B0604020202020204" pitchFamily="34" charset="0"/>
                <a:ea typeface="Arial" panose="020B0604020202020204" pitchFamily="34" charset="0"/>
                <a:cs typeface="Arial" panose="020B0604020202020204" pitchFamily="34" charset="0"/>
              </a:rPr>
              <a:t>Avaa Settings (Asetukset).</a:t>
            </a:r>
            <a:endParaRPr lang="fi" sz="1000" dirty="0">
              <a:latin typeface="Arial" panose="020B0604020202020204" pitchFamily="34" charset="0"/>
              <a:cs typeface="Arial" panose="020B0604020202020204" pitchFamily="34" charset="0"/>
            </a:endParaRPr>
          </a:p>
          <a:p>
            <a:pPr algn="l" rtl="0">
              <a:lnSpc>
                <a:spcPct val="1500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3. </a:t>
            </a:r>
            <a:r>
              <a:rPr lang="fi" sz="1000" b="0" i="0" u="none" baseline="0" dirty="0">
                <a:latin typeface="Arial" panose="020B0604020202020204" pitchFamily="34" charset="0"/>
                <a:ea typeface="Arial" panose="020B0604020202020204" pitchFamily="34" charset="0"/>
                <a:cs typeface="Arial" panose="020B0604020202020204" pitchFamily="34" charset="0"/>
              </a:rPr>
              <a:t>Avaa Update (Päivitys).</a:t>
            </a:r>
          </a:p>
          <a:p>
            <a:pPr algn="l" rtl="0">
              <a:lnSpc>
                <a:spcPct val="1500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4. </a:t>
            </a:r>
            <a:r>
              <a:rPr lang="fi" sz="1000" b="0" i="0" u="none" baseline="0" dirty="0">
                <a:latin typeface="Arial" panose="020B0604020202020204" pitchFamily="34" charset="0"/>
                <a:ea typeface="Arial" panose="020B0604020202020204" pitchFamily="34" charset="0"/>
                <a:cs typeface="Arial" panose="020B0604020202020204" pitchFamily="34" charset="0"/>
              </a:rPr>
              <a:t>Valitse When updates are available… (Kun päivityksiä on saatavilla…).</a:t>
            </a:r>
          </a:p>
          <a:p>
            <a:pPr algn="l" rtl="0">
              <a:lnSpc>
                <a:spcPct val="1500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5. </a:t>
            </a:r>
            <a:r>
              <a:rPr lang="fi" sz="1000" b="0" i="0" u="none" baseline="0" dirty="0">
                <a:latin typeface="Arial" panose="020B0604020202020204" pitchFamily="34" charset="0"/>
                <a:ea typeface="Arial" panose="020B0604020202020204" pitchFamily="34" charset="0"/>
                <a:cs typeface="Arial" panose="020B0604020202020204" pitchFamily="34" charset="0"/>
              </a:rPr>
              <a:t>Valitse Install all updates automatically (Asenna kaikki päivitykset automaattisesti).</a:t>
            </a:r>
            <a:endParaRPr lang="fi"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72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Jokapäiväiset tehtävät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VPN</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6000" y="1977910"/>
            <a:ext cx="5164401" cy="4680448"/>
          </a:xfrm>
          <a:prstGeom prst="rect">
            <a:avLst/>
          </a:prstGeom>
          <a:noFill/>
        </p:spPr>
        <p:txBody>
          <a:bodyPr wrap="square" rtlCol="0">
            <a:spAutoFit/>
          </a:bodyPr>
          <a:lstStyle/>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Mikä on VPN?</a:t>
            </a: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VPN (Virtual Private Network) tarkoittaa näennäistä yksityisverkkoa. Tässä tapauksessa sen avulla muodostetaan suojattu yhteys QNAP NAS -laitteeseen käyttäjän ollessa tien päällä. QNAP NAS -laite ylläpitää VPN-palvelinta, kun taas käyttäjän laitteella toimii erityinen VPN-ohjelmisto. VPN-palvelin ja -ohjelmisto yhdistetään toisiinsa tunnelilla internetin kautta. Tämän menetelmän etuna on, että yhteyttä ei voi käyttää ilman lupaa, koska sitä suojataan todennus- ja salaustekniikoilla. VPN-yhteys vastaa siis tilannetta, jossa molemmat laitteet olisi kirjattu sisään samaan verkkoon. Tällöin myös paikalliset resurssit ovat käytettävissä vaivattomasti. Kun VPN on otettu käyttöön, taatusti suojatun yhteyden muodostaminen kotiverkkoon onnistuu helposti yhä uudelleen. Suosittelemme muodostamaan etäyhteyden aina VPN:n kautta. Vaikka se heikentää tiedonsiirtonopeutta, yhteys on turvallinen.</a:t>
            </a:r>
          </a:p>
          <a:p>
            <a:pPr algn="l" rtl="0">
              <a:lnSpc>
                <a:spcPts val="1800"/>
              </a:lnSpc>
            </a:pP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Miten VPN otetaan käyttöön ja miten se toimii?</a:t>
            </a: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Yksityiskohtaiset määritysohjeet ovat saatavilla ohjesivustollamme:</a:t>
            </a:r>
          </a:p>
          <a:p>
            <a:pPr algn="l" rtl="0">
              <a:lnSpc>
                <a:spcPts val="1800"/>
              </a:lnSpc>
            </a:pPr>
            <a:r>
              <a:rPr lang="fi" sz="1000" b="0" i="0" u="none" baseline="0">
                <a:solidFill>
                  <a:srgbClr val="0563C1"/>
                </a:solidFill>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https://www.qnap.com/en/how-to/tutorial/article/how-to-set-up-and-use-</a:t>
            </a:r>
            <a:r>
              <a:rPr lang="fi" sz="1000" b="0" i="0" u="none" baseline="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qvpn</a:t>
            </a:r>
            <a:endParaRPr lang="fi" sz="1000" dirty="0">
              <a:solidFill>
                <a:schemeClr val="accent1">
                  <a:lumMod val="75000"/>
                </a:schemeClr>
              </a:solidFill>
              <a:latin typeface="Arial" panose="020B0604020202020204" pitchFamily="34" charset="0"/>
              <a:cs typeface="Arial" panose="020B0604020202020204" pitchFamily="34" charset="0"/>
            </a:endParaRPr>
          </a:p>
          <a:p>
            <a:pPr algn="l" rtl="0">
              <a:lnSpc>
                <a:spcPts val="1800"/>
              </a:lnSpc>
            </a:pPr>
            <a:endParaRPr lang="fi" sz="1000" dirty="0">
              <a:solidFill>
                <a:schemeClr val="accent1">
                  <a:lumMod val="75000"/>
                </a:schemeClr>
              </a:solidFill>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Suositus etäkäyttöä varten</a:t>
            </a:r>
            <a:endParaRPr lang="fi" sz="1000" b="1" dirty="0">
              <a:latin typeface="Arial" panose="020B0604020202020204" pitchFamily="34" charset="0"/>
              <a:cs typeface="Arial" panose="020B0604020202020204" pitchFamily="34" charset="0"/>
            </a:endParaRP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myQNAPcloud Link ja VPN (edellyttää portinsiirron käyttöä VPN-palveluporteille,</a:t>
            </a:r>
            <a:br>
              <a:rPr lang="fi" sz="1000">
                <a:latin typeface="Arial" panose="020B0604020202020204" pitchFamily="34" charset="0"/>
                <a:cs typeface="Arial" panose="020B0604020202020204" pitchFamily="34" charset="0"/>
              </a:rPr>
            </a:br>
            <a:r>
              <a:rPr lang="fi" sz="1000" b="0" i="0" u="none" baseline="0">
                <a:latin typeface="Arial" panose="020B0604020202020204" pitchFamily="34" charset="0"/>
                <a:ea typeface="Arial" panose="020B0604020202020204" pitchFamily="34" charset="0"/>
                <a:cs typeface="Arial" panose="020B0604020202020204" pitchFamily="34" charset="0"/>
              </a:rPr>
              <a:t>suosittelemme QuFirewallin käyttöönottoa tietoturvan parantamiseksi)</a:t>
            </a:r>
            <a:endParaRPr lang="fi" sz="1000" dirty="0">
              <a:solidFill>
                <a:schemeClr val="accent1">
                  <a:lumMod val="75000"/>
                </a:schemeClr>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D3A1F998-AB6D-0F0A-826B-32BA5483DBFA}"/>
              </a:ext>
            </a:extLst>
          </p:cNvPr>
          <p:cNvPicPr>
            <a:picLocks noChangeAspect="1"/>
          </p:cNvPicPr>
          <p:nvPr/>
        </p:nvPicPr>
        <p:blipFill>
          <a:blip r:embed="rId4"/>
          <a:stretch>
            <a:fillRect/>
          </a:stretch>
        </p:blipFill>
        <p:spPr>
          <a:xfrm>
            <a:off x="6451600" y="2315456"/>
            <a:ext cx="4829121" cy="2714179"/>
          </a:xfrm>
          <a:prstGeom prst="rect">
            <a:avLst/>
          </a:prstGeom>
        </p:spPr>
      </p:pic>
    </p:spTree>
    <p:extLst>
      <p:ext uri="{BB962C8B-B14F-4D97-AF65-F5344CB8AC3E}">
        <p14:creationId xmlns:p14="http://schemas.microsoft.com/office/powerpoint/2010/main" val="1548398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Kertaluontoiset tehtävät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QuFirewall</a:t>
            </a:r>
            <a:endParaRPr lang="fi" sz="2000" dirty="0">
              <a:solidFill>
                <a:srgbClr val="707070"/>
              </a:solidFill>
              <a:latin typeface="Arial Narrow" panose="020B0604020202020204" pitchFamily="34" charset="0"/>
              <a:cs typeface="Arial Narrow"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2141292"/>
          </a:xfrm>
          <a:prstGeom prst="rect">
            <a:avLst/>
          </a:prstGeom>
          <a:noFill/>
        </p:spPr>
        <p:txBody>
          <a:bodyPr wrap="square" rtlCol="0">
            <a:spAutoFit/>
          </a:bodyPr>
          <a:lstStyle/>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Mikä on QuFirewall?</a:t>
            </a:r>
            <a:endParaRPr lang="fi" sz="1000" b="1" dirty="0">
              <a:latin typeface="Arial" panose="020B0604020202020204" pitchFamily="34" charset="0"/>
              <a:cs typeface="Arial" panose="020B0604020202020204" pitchFamily="34" charset="0"/>
            </a:endParaRP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QuFirewall on QNAP-laitteelle suunniteltu palomuurin hallintaohjelmisto. Helppokäyttöisen ja tehokkaan profilointijärjestelmänsä avulla QuFirewall tukee laitteeseen muodostettavien yhteyksien hallintaa ja todennusta. QNAP suosittelee asentamaan QuFirewallin QNAP NAS -laitteelle ja sallimaan vain tietyn alueen tai aliverkon IP-osoitteet. </a:t>
            </a:r>
          </a:p>
          <a:p>
            <a:pPr algn="l" rtl="0">
              <a:lnSpc>
                <a:spcPts val="1800"/>
              </a:lnSpc>
            </a:pP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QuFirewallin käyttöönotto</a:t>
            </a:r>
            <a:endParaRPr lang="fi" sz="1000" b="1" dirty="0">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1. </a:t>
            </a:r>
            <a:r>
              <a:rPr lang="fi" sz="1000" b="0" i="0" u="none" baseline="0">
                <a:latin typeface="Arial" panose="020B0604020202020204" pitchFamily="34" charset="0"/>
                <a:ea typeface="Arial" panose="020B0604020202020204" pitchFamily="34" charset="0"/>
                <a:cs typeface="Arial" panose="020B0604020202020204" pitchFamily="34" charset="0"/>
              </a:rPr>
              <a:t>Avaa App Center ja asenna QuFirewall.</a:t>
            </a: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2. </a:t>
            </a:r>
            <a:r>
              <a:rPr lang="fi" sz="1000" b="0" i="0" u="none" baseline="0">
                <a:latin typeface="Arial" panose="020B0604020202020204" pitchFamily="34" charset="0"/>
                <a:ea typeface="Arial" panose="020B0604020202020204" pitchFamily="34" charset="0"/>
                <a:cs typeface="Arial" panose="020B0604020202020204" pitchFamily="34" charset="0"/>
              </a:rPr>
              <a:t>Valitse profiilimääritys.</a:t>
            </a: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3. </a:t>
            </a:r>
            <a:r>
              <a:rPr lang="fi" sz="1000" b="0" i="0" u="none" baseline="0">
                <a:latin typeface="Arial" panose="020B0604020202020204" pitchFamily="34" charset="0"/>
                <a:ea typeface="Arial" panose="020B0604020202020204" pitchFamily="34" charset="0"/>
                <a:cs typeface="Arial" panose="020B0604020202020204" pitchFamily="34" charset="0"/>
              </a:rPr>
              <a:t>Valitse alue.</a:t>
            </a: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4. </a:t>
            </a:r>
            <a:r>
              <a:rPr lang="fi" sz="1000" b="0" i="0" u="none" baseline="0">
                <a:latin typeface="Arial" panose="020B0604020202020204" pitchFamily="34" charset="0"/>
                <a:ea typeface="Arial" panose="020B0604020202020204" pitchFamily="34" charset="0"/>
                <a:cs typeface="Arial" panose="020B0604020202020204" pitchFamily="34" charset="0"/>
              </a:rPr>
              <a:t>Napsauta Finish (Valmis).	</a:t>
            </a:r>
            <a:endParaRPr lang="fi" sz="1000" dirty="0">
              <a:solidFill>
                <a:schemeClr val="accent1">
                  <a:lumMod val="75000"/>
                </a:schemeClr>
              </a:solidFill>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A8080347-23AA-44EA-9468-3BE8100C38E0}"/>
              </a:ext>
            </a:extLst>
          </p:cNvPr>
          <p:cNvPicPr>
            <a:picLocks noChangeAspect="1"/>
          </p:cNvPicPr>
          <p:nvPr/>
        </p:nvPicPr>
        <p:blipFill>
          <a:blip r:embed="rId3"/>
          <a:stretch>
            <a:fillRect/>
          </a:stretch>
        </p:blipFill>
        <p:spPr>
          <a:xfrm>
            <a:off x="3167380" y="2980478"/>
            <a:ext cx="4351020" cy="2743702"/>
          </a:xfrm>
          <a:prstGeom prst="rect">
            <a:avLst/>
          </a:prstGeom>
        </p:spPr>
      </p:pic>
      <p:pic>
        <p:nvPicPr>
          <p:cNvPr id="3" name="Grafik 2">
            <a:extLst>
              <a:ext uri="{FF2B5EF4-FFF2-40B4-BE49-F238E27FC236}">
                <a16:creationId xmlns:a16="http://schemas.microsoft.com/office/drawing/2014/main" id="{550DF3DF-AF64-077A-7C1B-64E732753F41}"/>
              </a:ext>
            </a:extLst>
          </p:cNvPr>
          <p:cNvPicPr>
            <a:picLocks noChangeAspect="1"/>
          </p:cNvPicPr>
          <p:nvPr/>
        </p:nvPicPr>
        <p:blipFill>
          <a:blip r:embed="rId4"/>
          <a:stretch>
            <a:fillRect/>
          </a:stretch>
        </p:blipFill>
        <p:spPr>
          <a:xfrm>
            <a:off x="7744533" y="2999589"/>
            <a:ext cx="3871468" cy="2729442"/>
          </a:xfrm>
          <a:prstGeom prst="rect">
            <a:avLst/>
          </a:prstGeom>
        </p:spPr>
      </p:pic>
    </p:spTree>
    <p:extLst>
      <p:ext uri="{BB962C8B-B14F-4D97-AF65-F5344CB8AC3E}">
        <p14:creationId xmlns:p14="http://schemas.microsoft.com/office/powerpoint/2010/main" val="273456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Kertaluontoiset tehtävät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Security Counselor</a:t>
            </a:r>
            <a:endParaRPr lang="fi" sz="2000" dirty="0">
              <a:solidFill>
                <a:srgbClr val="707070"/>
              </a:solidFill>
              <a:latin typeface="Arial Narrow" panose="020B0604020202020204" pitchFamily="34" charset="0"/>
              <a:cs typeface="Arial Narrow"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987130"/>
          </a:xfrm>
          <a:prstGeom prst="rect">
            <a:avLst/>
          </a:prstGeom>
          <a:noFill/>
        </p:spPr>
        <p:txBody>
          <a:bodyPr wrap="square" rtlCol="0">
            <a:spAutoFit/>
          </a:bodyPr>
          <a:lstStyle/>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Mikä on Security Counselor?</a:t>
            </a: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Security Counselor on QNAP NAS -laitteen käyttämä tietoturvaportaali. Se tarkistaa järjestelmän heikkouksien varalta ja tarjoaa suosituksia, jotka auttavat suojaamaan dataa erilaisilta hyökkäyksiltä. Koska erilaisilla verkkoympäristöillä on erilaisia vaatimuksia, valittavissa on kolme erilaista oletustietoturvakäytäntöä: Basic (Perustaso), Intermediate (Keskitaso) ja Advanced (Edistynyt). Security Checkup (Tietoturvatarkistus) -toiminto tarkistaa järjestelmän valitun käytännön mukaisesti. Lisäksi tietoturvakäytännön asetukset voi määrittää manuaalisesti valitsemalla Custom (Mukautettu) -vaihtoehdon.</a:t>
            </a:r>
            <a:endParaRPr lang="fi" sz="1000" dirty="0">
              <a:solidFill>
                <a:schemeClr val="accent1">
                  <a:lumMod val="75000"/>
                </a:schemeClr>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D14A0DA7-767A-B90C-70C0-D55C2FF0608F}"/>
              </a:ext>
            </a:extLst>
          </p:cNvPr>
          <p:cNvSpPr txBox="1"/>
          <p:nvPr/>
        </p:nvSpPr>
        <p:spPr>
          <a:xfrm>
            <a:off x="575999" y="5335188"/>
            <a:ext cx="11040002" cy="756297"/>
          </a:xfrm>
          <a:prstGeom prst="rect">
            <a:avLst/>
          </a:prstGeom>
          <a:noFill/>
        </p:spPr>
        <p:txBody>
          <a:bodyPr wrap="square" rtlCol="0">
            <a:spAutoFit/>
          </a:bodyPr>
          <a:lstStyle/>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Tietoturvatarkistukset voi suorittaa manuaalisesti, mutta suojauksen tehostamiseksi niille voi myös määrittää säännöllisen aikataulun.</a:t>
            </a:r>
            <a:br>
              <a:rPr lang="fi" sz="1000">
                <a:latin typeface="Arial" panose="020B0604020202020204" pitchFamily="34" charset="0"/>
                <a:cs typeface="Arial" panose="020B0604020202020204" pitchFamily="34" charset="0"/>
              </a:rPr>
            </a:br>
            <a:r>
              <a:rPr lang="fi" sz="1000" b="0" i="0" u="none" baseline="0">
                <a:latin typeface="Arial" panose="020B0604020202020204" pitchFamily="34" charset="0"/>
                <a:ea typeface="Arial" panose="020B0604020202020204" pitchFamily="34" charset="0"/>
                <a:cs typeface="Arial" panose="020B0604020202020204" pitchFamily="34" charset="0"/>
              </a:rPr>
              <a:t>Aikataulun voi valita eri vaihtoehdoista (päivittäin, arkisin, viikonloppuisin tai tiettyinä viikonpäivinä), jotta tarkistus ei häiritse työntekoa.</a:t>
            </a: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Kun tarkistuksen tuloksia napsautetaan, Security Counselor auttaa avaamaan niihin liittyvän järjestelmäosion ja muuttamaan tarvittavia asetuksia NAS-laitteen suojaamiseksi.</a:t>
            </a:r>
          </a:p>
        </p:txBody>
      </p:sp>
      <p:pic>
        <p:nvPicPr>
          <p:cNvPr id="7" name="Picture 2">
            <a:extLst>
              <a:ext uri="{FF2B5EF4-FFF2-40B4-BE49-F238E27FC236}">
                <a16:creationId xmlns:a16="http://schemas.microsoft.com/office/drawing/2014/main" id="{38954C1E-C29A-08C7-1E0B-2902541A7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558" y="3221624"/>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B4B9F5EF-651A-A3B2-669C-E90B1F5DA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088" y="3221624"/>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3D9ED93F-6DDF-20BB-EC52-087EC18717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1618" y="3221624"/>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1261E262-D3DE-248B-FB52-1015230AC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149" y="3221624"/>
            <a:ext cx="1333500" cy="1333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5765D5E1-1976-0E2C-E57F-E9BBC10CBB93}"/>
              </a:ext>
            </a:extLst>
          </p:cNvPr>
          <p:cNvSpPr txBox="1"/>
          <p:nvPr/>
        </p:nvSpPr>
        <p:spPr>
          <a:xfrm>
            <a:off x="1088716" y="4664392"/>
            <a:ext cx="2001184" cy="323165"/>
          </a:xfrm>
          <a:prstGeom prst="rect">
            <a:avLst/>
          </a:prstGeom>
          <a:noFill/>
        </p:spPr>
        <p:txBody>
          <a:bodyPr wrap="square" rtlCol="0">
            <a:spAutoFit/>
          </a:bodyPr>
          <a:lstStyle/>
          <a:p>
            <a:pPr algn="ctr" rtl="0">
              <a:lnSpc>
                <a:spcPts val="1800"/>
              </a:lnSpc>
            </a:pPr>
            <a:r>
              <a:rPr lang="fi" sz="1600" b="1" i="0" u="none" baseline="0">
                <a:latin typeface="Arial" panose="020B0604020202020204" pitchFamily="34" charset="0"/>
                <a:ea typeface="Arial" panose="020B0604020202020204" pitchFamily="34" charset="0"/>
                <a:cs typeface="Arial" panose="020B0604020202020204" pitchFamily="34" charset="0"/>
              </a:rPr>
              <a:t>Basic (Perustaso)</a:t>
            </a:r>
            <a:endParaRPr lang="fi" sz="160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6CD391B2-1167-069E-0427-DDAB5D76F4BE}"/>
              </a:ext>
            </a:extLst>
          </p:cNvPr>
          <p:cNvSpPr txBox="1"/>
          <p:nvPr/>
        </p:nvSpPr>
        <p:spPr>
          <a:xfrm>
            <a:off x="3847934" y="4664392"/>
            <a:ext cx="2001184" cy="323165"/>
          </a:xfrm>
          <a:prstGeom prst="rect">
            <a:avLst/>
          </a:prstGeom>
          <a:noFill/>
        </p:spPr>
        <p:txBody>
          <a:bodyPr wrap="square" rtlCol="0">
            <a:spAutoFit/>
          </a:bodyPr>
          <a:lstStyle/>
          <a:p>
            <a:pPr algn="ctr" rtl="0">
              <a:lnSpc>
                <a:spcPts val="1800"/>
              </a:lnSpc>
            </a:pPr>
            <a:r>
              <a:rPr lang="fi" sz="1600" b="1" i="0" u="none" baseline="0">
                <a:latin typeface="Arial" panose="020B0604020202020204" pitchFamily="34" charset="0"/>
                <a:ea typeface="Arial" panose="020B0604020202020204" pitchFamily="34" charset="0"/>
                <a:cs typeface="Arial" panose="020B0604020202020204" pitchFamily="34" charset="0"/>
              </a:rPr>
              <a:t>Intermediate (Keskitaso)</a:t>
            </a:r>
            <a:endParaRPr lang="fi" sz="1600" dirty="0">
              <a:latin typeface="Arial" panose="020B0604020202020204" pitchFamily="34" charset="0"/>
              <a:cs typeface="Arial" panose="020B0604020202020204" pitchFamily="34" charset="0"/>
            </a:endParaRPr>
          </a:p>
        </p:txBody>
      </p:sp>
      <p:sp>
        <p:nvSpPr>
          <p:cNvPr id="15" name="Textfeld 14">
            <a:extLst>
              <a:ext uri="{FF2B5EF4-FFF2-40B4-BE49-F238E27FC236}">
                <a16:creationId xmlns:a16="http://schemas.microsoft.com/office/drawing/2014/main" id="{BDE14329-AAE9-E39A-5836-D15C3213D88B}"/>
              </a:ext>
            </a:extLst>
          </p:cNvPr>
          <p:cNvSpPr txBox="1"/>
          <p:nvPr/>
        </p:nvSpPr>
        <p:spPr>
          <a:xfrm>
            <a:off x="6607152" y="4664392"/>
            <a:ext cx="2001184" cy="323165"/>
          </a:xfrm>
          <a:prstGeom prst="rect">
            <a:avLst/>
          </a:prstGeom>
          <a:noFill/>
        </p:spPr>
        <p:txBody>
          <a:bodyPr wrap="square" rtlCol="0">
            <a:spAutoFit/>
          </a:bodyPr>
          <a:lstStyle/>
          <a:p>
            <a:pPr algn="ctr" rtl="0">
              <a:lnSpc>
                <a:spcPts val="1800"/>
              </a:lnSpc>
            </a:pPr>
            <a:r>
              <a:rPr lang="fi" sz="1600" b="1" i="0" u="none" baseline="0">
                <a:latin typeface="Arial" panose="020B0604020202020204" pitchFamily="34" charset="0"/>
                <a:ea typeface="Arial" panose="020B0604020202020204" pitchFamily="34" charset="0"/>
                <a:cs typeface="Arial" panose="020B0604020202020204" pitchFamily="34" charset="0"/>
              </a:rPr>
              <a:t>Advanced (Edistynyt)</a:t>
            </a:r>
            <a:endParaRPr lang="fi" sz="1600" dirty="0">
              <a:latin typeface="Arial" panose="020B0604020202020204" pitchFamily="34" charset="0"/>
              <a:cs typeface="Arial" panose="020B0604020202020204" pitchFamily="34" charset="0"/>
            </a:endParaRPr>
          </a:p>
        </p:txBody>
      </p:sp>
      <p:sp>
        <p:nvSpPr>
          <p:cNvPr id="16" name="Textfeld 15">
            <a:extLst>
              <a:ext uri="{FF2B5EF4-FFF2-40B4-BE49-F238E27FC236}">
                <a16:creationId xmlns:a16="http://schemas.microsoft.com/office/drawing/2014/main" id="{69F7EFD5-4DCD-C27A-B0E3-91023A58824A}"/>
              </a:ext>
            </a:extLst>
          </p:cNvPr>
          <p:cNvSpPr txBox="1"/>
          <p:nvPr/>
        </p:nvSpPr>
        <p:spPr>
          <a:xfrm>
            <a:off x="9382307" y="4664392"/>
            <a:ext cx="2001184" cy="323165"/>
          </a:xfrm>
          <a:prstGeom prst="rect">
            <a:avLst/>
          </a:prstGeom>
          <a:noFill/>
        </p:spPr>
        <p:txBody>
          <a:bodyPr wrap="square" rtlCol="0">
            <a:spAutoFit/>
          </a:bodyPr>
          <a:lstStyle/>
          <a:p>
            <a:pPr algn="ctr" rtl="0">
              <a:lnSpc>
                <a:spcPts val="1800"/>
              </a:lnSpc>
            </a:pPr>
            <a:r>
              <a:rPr lang="fi" sz="1600" b="1" i="0" u="none" baseline="0">
                <a:latin typeface="Arial" panose="020B0604020202020204" pitchFamily="34" charset="0"/>
                <a:ea typeface="Arial" panose="020B0604020202020204" pitchFamily="34" charset="0"/>
                <a:cs typeface="Arial" panose="020B0604020202020204" pitchFamily="34" charset="0"/>
              </a:rPr>
              <a:t>Custom (Mukautettu)</a:t>
            </a:r>
            <a:endParaRPr lang="fi"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65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Kertaluontoiset tehtävät</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Security Counselor</a:t>
            </a:r>
            <a:endParaRPr lang="fi" sz="2000" dirty="0">
              <a:solidFill>
                <a:srgbClr val="707070"/>
              </a:solidFill>
              <a:latin typeface="Arial Narrow" panose="020B0604020202020204" pitchFamily="34" charset="0"/>
              <a:cs typeface="Arial Narrow"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1448795"/>
          </a:xfrm>
          <a:prstGeom prst="rect">
            <a:avLst/>
          </a:prstGeom>
          <a:noFill/>
        </p:spPr>
        <p:txBody>
          <a:bodyPr wrap="square" rtlCol="0">
            <a:spAutoFit/>
          </a:bodyPr>
          <a:lstStyle/>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Security Counselorin käyttöönotto</a:t>
            </a: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1. </a:t>
            </a:r>
            <a:r>
              <a:rPr lang="fi" sz="1000" b="0" i="0" u="none" baseline="0">
                <a:latin typeface="Arial" panose="020B0604020202020204" pitchFamily="34" charset="0"/>
                <a:ea typeface="Arial" panose="020B0604020202020204" pitchFamily="34" charset="0"/>
                <a:cs typeface="Arial" panose="020B0604020202020204" pitchFamily="34" charset="0"/>
              </a:rPr>
              <a:t>Avaa App Center ja lataa Security Counselor. </a:t>
            </a: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2. </a:t>
            </a:r>
            <a:r>
              <a:rPr lang="fi" sz="1000" b="0" i="0" u="none" baseline="0">
                <a:latin typeface="Arial" panose="020B0604020202020204" pitchFamily="34" charset="0"/>
                <a:ea typeface="Arial" panose="020B0604020202020204" pitchFamily="34" charset="0"/>
                <a:cs typeface="Arial" panose="020B0604020202020204" pitchFamily="34" charset="0"/>
              </a:rPr>
              <a:t>Valitse haluamasi Security Policy (Tietoturvakäytäntö) -asetus ja napsauta Scan now (Tarkista nyt).</a:t>
            </a: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3. </a:t>
            </a:r>
            <a:r>
              <a:rPr lang="fi" sz="1000" b="0" i="0" u="none" baseline="0">
                <a:latin typeface="Arial" panose="020B0604020202020204" pitchFamily="34" charset="0"/>
                <a:ea typeface="Arial" panose="020B0604020202020204" pitchFamily="34" charset="0"/>
                <a:cs typeface="Arial" panose="020B0604020202020204" pitchFamily="34" charset="0"/>
              </a:rPr>
              <a:t>Jos haluat luoda aikataulun, valitse Security Checkup (Tietoturvatarkistus) -kohta (vihreä).</a:t>
            </a: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4. </a:t>
            </a:r>
            <a:r>
              <a:rPr lang="fi" sz="1000" b="0" i="0" u="none" baseline="0">
                <a:latin typeface="Arial" panose="020B0604020202020204" pitchFamily="34" charset="0"/>
                <a:ea typeface="Arial" panose="020B0604020202020204" pitchFamily="34" charset="0"/>
                <a:cs typeface="Arial" panose="020B0604020202020204" pitchFamily="34" charset="0"/>
              </a:rPr>
              <a:t>Valitse Scan schedule (Tarkistusaikataulu) -kohta (punainen).</a:t>
            </a: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5. </a:t>
            </a:r>
            <a:r>
              <a:rPr lang="fi" sz="1000" b="0" i="0" u="none" baseline="0">
                <a:latin typeface="Arial" panose="020B0604020202020204" pitchFamily="34" charset="0"/>
                <a:ea typeface="Arial" panose="020B0604020202020204" pitchFamily="34" charset="0"/>
                <a:cs typeface="Arial" panose="020B0604020202020204" pitchFamily="34" charset="0"/>
              </a:rPr>
              <a:t>Valitse haluamasi ajankohta ja napsauta Apply (Ota käyttöön).</a:t>
            </a:r>
            <a:endParaRPr lang="fi" sz="1000" dirty="0">
              <a:solidFill>
                <a:schemeClr val="accent1">
                  <a:lumMod val="75000"/>
                </a:schemeClr>
              </a:solidFill>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8EA8AA08-7571-AC33-DFB7-32ABA4095F6B}"/>
              </a:ext>
            </a:extLst>
          </p:cNvPr>
          <p:cNvPicPr>
            <a:picLocks noChangeAspect="1"/>
          </p:cNvPicPr>
          <p:nvPr/>
        </p:nvPicPr>
        <p:blipFill>
          <a:blip r:embed="rId3"/>
          <a:stretch>
            <a:fillRect/>
          </a:stretch>
        </p:blipFill>
        <p:spPr>
          <a:xfrm>
            <a:off x="634653" y="3538960"/>
            <a:ext cx="5075152" cy="2608064"/>
          </a:xfrm>
          <a:prstGeom prst="rect">
            <a:avLst/>
          </a:prstGeom>
        </p:spPr>
      </p:pic>
      <p:pic>
        <p:nvPicPr>
          <p:cNvPr id="3" name="Grafik 2">
            <a:extLst>
              <a:ext uri="{FF2B5EF4-FFF2-40B4-BE49-F238E27FC236}">
                <a16:creationId xmlns:a16="http://schemas.microsoft.com/office/drawing/2014/main" id="{EDDE4B1B-3D9E-5619-4835-E52A4E158268}"/>
              </a:ext>
            </a:extLst>
          </p:cNvPr>
          <p:cNvPicPr>
            <a:picLocks noChangeAspect="1"/>
          </p:cNvPicPr>
          <p:nvPr/>
        </p:nvPicPr>
        <p:blipFill>
          <a:blip r:embed="rId4"/>
          <a:stretch>
            <a:fillRect/>
          </a:stretch>
        </p:blipFill>
        <p:spPr>
          <a:xfrm>
            <a:off x="6524112" y="3538960"/>
            <a:ext cx="5116774" cy="2608064"/>
          </a:xfrm>
          <a:prstGeom prst="rect">
            <a:avLst/>
          </a:prstGeom>
        </p:spPr>
      </p:pic>
    </p:spTree>
    <p:extLst>
      <p:ext uri="{BB962C8B-B14F-4D97-AF65-F5344CB8AC3E}">
        <p14:creationId xmlns:p14="http://schemas.microsoft.com/office/powerpoint/2010/main" val="266919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Lisäasetukset</a:t>
            </a:r>
            <a:endParaRPr lang="fi" sz="3600" dirty="0">
              <a:solidFill>
                <a:srgbClr val="555555"/>
              </a:solidFill>
              <a:latin typeface="Impact" panose="020B0806030902050204" pitchFamily="34" charset="0"/>
              <a:cs typeface="Arial" panose="020B0604020202020204" pitchFamily="34" charset="0"/>
            </a:endParaRP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Salattu yhteys</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2602957"/>
          </a:xfrm>
          <a:prstGeom prst="rect">
            <a:avLst/>
          </a:prstGeom>
          <a:noFill/>
        </p:spPr>
        <p:txBody>
          <a:bodyPr wrap="square" rtlCol="0">
            <a:spAutoFit/>
          </a:bodyPr>
          <a:lstStyle/>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Salattujen HTTPS-yhteyksien käyttäminen</a:t>
            </a:r>
            <a:endParaRPr lang="fi" sz="1000" b="1" dirty="0">
              <a:latin typeface="Arial" panose="020B0604020202020204" pitchFamily="34" charset="0"/>
              <a:cs typeface="Arial" panose="020B0604020202020204" pitchFamily="34" charset="0"/>
            </a:endParaRP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On suositeltavaa varmistaa, että data salataan, kun QNAP NAS -laitteeseen muodostetaan yhteys käyttäjän oman verkon ulkopuolelta. Tällä tavalla kolmannet osapuolet eivät pääse ”lukemaan” siirrettävää dataa. Tämä onnistuu käyttämällä suojattua yhteyttä, kuten HTTPS-yhteyttä HTTP:n sijaan tai FTPS-yhteyttä FTP:n sijaan. S-kirjain on lyhenne sanasta ”Secure”, joka tarkoittaa suojattua. Tiedonsiirto salataan nyt käyttämällä varmennetta, jolla vahvistetaan yhteyden muodostavan tahon henkilöllisyys. </a:t>
            </a:r>
          </a:p>
          <a:p>
            <a:pPr algn="l" rtl="0">
              <a:lnSpc>
                <a:spcPts val="1800"/>
              </a:lnSpc>
            </a:pPr>
            <a:endParaRPr lang="fi" sz="1000" dirty="0">
              <a:latin typeface="Arial" panose="020B0604020202020204" pitchFamily="34" charset="0"/>
              <a:cs typeface="Arial" panose="020B0604020202020204" pitchFamily="34" charset="0"/>
            </a:endParaRPr>
          </a:p>
          <a:p>
            <a:pPr algn="l" rtl="0">
              <a:lnSpc>
                <a:spcPct val="150000"/>
              </a:lnSpc>
            </a:pPr>
            <a:r>
              <a:rPr lang="fi" sz="1000" b="1" i="0" u="none" baseline="0">
                <a:latin typeface="Arial" panose="020B0604020202020204" pitchFamily="34" charset="0"/>
                <a:ea typeface="Arial" panose="020B0604020202020204" pitchFamily="34" charset="0"/>
                <a:cs typeface="Arial" panose="020B0604020202020204" pitchFamily="34" charset="0"/>
              </a:rPr>
              <a:t>1. </a:t>
            </a:r>
            <a:r>
              <a:rPr lang="fi" sz="1000" b="0" i="0" u="none" baseline="0">
                <a:latin typeface="Arial" panose="020B0604020202020204" pitchFamily="34" charset="0"/>
                <a:ea typeface="Arial" panose="020B0604020202020204" pitchFamily="34" charset="0"/>
                <a:cs typeface="Arial" panose="020B0604020202020204" pitchFamily="34" charset="0"/>
              </a:rPr>
              <a:t>Valitse Control Panel (Ohjauspaneeli) &gt; System (Järjestelmä) &gt; Security (Tietoturva) &gt; SSL Certificate &amp; Private Key (SSL-varmenne ja yksityinen avain). </a:t>
            </a:r>
          </a:p>
          <a:p>
            <a:pPr algn="l" rtl="0">
              <a:lnSpc>
                <a:spcPct val="150000"/>
              </a:lnSpc>
            </a:pPr>
            <a:r>
              <a:rPr lang="fi" sz="1000" b="1" i="0" u="none" baseline="0">
                <a:latin typeface="Arial" panose="020B0604020202020204" pitchFamily="34" charset="0"/>
                <a:ea typeface="Arial" panose="020B0604020202020204" pitchFamily="34" charset="0"/>
                <a:cs typeface="Arial" panose="020B0604020202020204" pitchFamily="34" charset="0"/>
              </a:rPr>
              <a:t>2. </a:t>
            </a:r>
            <a:r>
              <a:rPr lang="fi" sz="1000" b="0" i="0" u="none" baseline="0">
                <a:latin typeface="Arial" panose="020B0604020202020204" pitchFamily="34" charset="0"/>
                <a:ea typeface="Arial" panose="020B0604020202020204" pitchFamily="34" charset="0"/>
                <a:cs typeface="Arial" panose="020B0604020202020204" pitchFamily="34" charset="0"/>
              </a:rPr>
              <a:t>Napsauta Replace Certificate (Korvaa varmenne).</a:t>
            </a:r>
          </a:p>
          <a:p>
            <a:pPr algn="l" rtl="0">
              <a:lnSpc>
                <a:spcPct val="150000"/>
              </a:lnSpc>
            </a:pPr>
            <a:r>
              <a:rPr lang="fi" sz="1000" b="1" i="0" u="none" baseline="0">
                <a:latin typeface="Arial" panose="020B0604020202020204" pitchFamily="34" charset="0"/>
                <a:ea typeface="Arial" panose="020B0604020202020204" pitchFamily="34" charset="0"/>
                <a:cs typeface="Arial" panose="020B0604020202020204" pitchFamily="34" charset="0"/>
              </a:rPr>
              <a:t>3. </a:t>
            </a:r>
            <a:r>
              <a:rPr lang="fi" sz="1000" b="0" i="0" u="none" baseline="0">
                <a:latin typeface="Arial" panose="020B0604020202020204" pitchFamily="34" charset="0"/>
                <a:ea typeface="Arial" panose="020B0604020202020204" pitchFamily="34" charset="0"/>
                <a:cs typeface="Arial" panose="020B0604020202020204" pitchFamily="34" charset="0"/>
              </a:rPr>
              <a:t>Valitse Get from Let’s Encrypt (Nouda Let’s Encrypt -palvelusta).</a:t>
            </a:r>
          </a:p>
          <a:p>
            <a:pPr algn="l" rtl="0">
              <a:lnSpc>
                <a:spcPct val="150000"/>
              </a:lnSpc>
            </a:pPr>
            <a:r>
              <a:rPr lang="fi" sz="1000" b="1" i="0" u="none" baseline="0">
                <a:latin typeface="Arial" panose="020B0604020202020204" pitchFamily="34" charset="0"/>
                <a:ea typeface="Arial" panose="020B0604020202020204" pitchFamily="34" charset="0"/>
                <a:cs typeface="Arial" panose="020B0604020202020204" pitchFamily="34" charset="0"/>
              </a:rPr>
              <a:t>4. </a:t>
            </a:r>
            <a:r>
              <a:rPr lang="fi" sz="1000" b="0" i="0" u="none" baseline="0">
                <a:latin typeface="Arial" panose="020B0604020202020204" pitchFamily="34" charset="0"/>
                <a:ea typeface="Arial" panose="020B0604020202020204" pitchFamily="34" charset="0"/>
                <a:cs typeface="Arial" panose="020B0604020202020204" pitchFamily="34" charset="0"/>
              </a:rPr>
              <a:t>Syötä Domain name (Toimialuenimi) -kohdassa nimi tai DDNS-tunnus, jolla yhteys NAS-laitteeseen voidaan muodostaa.</a:t>
            </a:r>
          </a:p>
          <a:p>
            <a:pPr algn="l" rtl="0">
              <a:lnSpc>
                <a:spcPct val="150000"/>
              </a:lnSpc>
            </a:pPr>
            <a:r>
              <a:rPr lang="fi" sz="1000" b="1" i="0" u="none" baseline="0">
                <a:latin typeface="Arial" panose="020B0604020202020204" pitchFamily="34" charset="0"/>
                <a:ea typeface="Arial" panose="020B0604020202020204" pitchFamily="34" charset="0"/>
                <a:cs typeface="Arial" panose="020B0604020202020204" pitchFamily="34" charset="0"/>
              </a:rPr>
              <a:t>5. </a:t>
            </a:r>
            <a:r>
              <a:rPr lang="fi" sz="1000" b="0" i="0" u="none" baseline="0">
                <a:latin typeface="Arial" panose="020B0604020202020204" pitchFamily="34" charset="0"/>
                <a:ea typeface="Arial" panose="020B0604020202020204" pitchFamily="34" charset="0"/>
                <a:cs typeface="Arial" panose="020B0604020202020204" pitchFamily="34" charset="0"/>
              </a:rPr>
              <a:t>Syötä sähköpostiosoite, jota käytetään Let’s Encrypt -palveluun rekisteröitymiseen.</a:t>
            </a:r>
          </a:p>
          <a:p>
            <a:pPr algn="l" rtl="0">
              <a:lnSpc>
                <a:spcPct val="150000"/>
              </a:lnSpc>
            </a:pPr>
            <a:r>
              <a:rPr lang="fi" sz="1000" b="1" i="0" u="none" baseline="0">
                <a:latin typeface="Arial" panose="020B0604020202020204" pitchFamily="34" charset="0"/>
                <a:ea typeface="Arial" panose="020B0604020202020204" pitchFamily="34" charset="0"/>
                <a:cs typeface="Arial" panose="020B0604020202020204" pitchFamily="34" charset="0"/>
              </a:rPr>
              <a:t>6. </a:t>
            </a:r>
            <a:r>
              <a:rPr lang="fi" sz="1000" b="0" i="0" u="none" baseline="0">
                <a:latin typeface="Arial" panose="020B0604020202020204" pitchFamily="34" charset="0"/>
                <a:ea typeface="Arial" panose="020B0604020202020204" pitchFamily="34" charset="0"/>
                <a:cs typeface="Arial" panose="020B0604020202020204" pitchFamily="34" charset="0"/>
              </a:rPr>
              <a:t>Kun kirjaudut sisään verkkokäyttöliittymän kautta, valitse Secure login (Suojattu kirjautuminen).</a:t>
            </a:r>
          </a:p>
        </p:txBody>
      </p:sp>
      <p:pic>
        <p:nvPicPr>
          <p:cNvPr id="2" name="Grafik 1">
            <a:extLst>
              <a:ext uri="{FF2B5EF4-FFF2-40B4-BE49-F238E27FC236}">
                <a16:creationId xmlns:a16="http://schemas.microsoft.com/office/drawing/2014/main" id="{6B209219-C6DB-C69D-DDDB-83E6D3302C0F}"/>
              </a:ext>
            </a:extLst>
          </p:cNvPr>
          <p:cNvPicPr>
            <a:picLocks noChangeAspect="1"/>
          </p:cNvPicPr>
          <p:nvPr/>
        </p:nvPicPr>
        <p:blipFill>
          <a:blip r:embed="rId3"/>
          <a:stretch>
            <a:fillRect/>
          </a:stretch>
        </p:blipFill>
        <p:spPr>
          <a:xfrm>
            <a:off x="575999" y="4694557"/>
            <a:ext cx="3749040" cy="1953113"/>
          </a:xfrm>
          <a:prstGeom prst="rect">
            <a:avLst/>
          </a:prstGeom>
        </p:spPr>
      </p:pic>
      <p:pic>
        <p:nvPicPr>
          <p:cNvPr id="3" name="Grafik 2">
            <a:extLst>
              <a:ext uri="{FF2B5EF4-FFF2-40B4-BE49-F238E27FC236}">
                <a16:creationId xmlns:a16="http://schemas.microsoft.com/office/drawing/2014/main" id="{351BBBD5-633C-459E-3F8B-50824F14FDBE}"/>
              </a:ext>
            </a:extLst>
          </p:cNvPr>
          <p:cNvPicPr>
            <a:picLocks noChangeAspect="1"/>
          </p:cNvPicPr>
          <p:nvPr/>
        </p:nvPicPr>
        <p:blipFill>
          <a:blip r:embed="rId4"/>
          <a:stretch>
            <a:fillRect/>
          </a:stretch>
        </p:blipFill>
        <p:spPr>
          <a:xfrm>
            <a:off x="4818317" y="4694557"/>
            <a:ext cx="3749039" cy="1957643"/>
          </a:xfrm>
          <a:prstGeom prst="rect">
            <a:avLst/>
          </a:prstGeom>
        </p:spPr>
      </p:pic>
      <p:pic>
        <p:nvPicPr>
          <p:cNvPr id="6" name="Grafik 5">
            <a:extLst>
              <a:ext uri="{FF2B5EF4-FFF2-40B4-BE49-F238E27FC236}">
                <a16:creationId xmlns:a16="http://schemas.microsoft.com/office/drawing/2014/main" id="{5E056E9E-68DF-B091-BB7B-1463292A536E}"/>
              </a:ext>
            </a:extLst>
          </p:cNvPr>
          <p:cNvPicPr>
            <a:picLocks noChangeAspect="1"/>
          </p:cNvPicPr>
          <p:nvPr/>
        </p:nvPicPr>
        <p:blipFill>
          <a:blip r:embed="rId5"/>
          <a:stretch>
            <a:fillRect/>
          </a:stretch>
        </p:blipFill>
        <p:spPr>
          <a:xfrm>
            <a:off x="9060634" y="4694557"/>
            <a:ext cx="1953113" cy="1953113"/>
          </a:xfrm>
          <a:prstGeom prst="rect">
            <a:avLst/>
          </a:prstGeom>
        </p:spPr>
      </p:pic>
    </p:spTree>
    <p:extLst>
      <p:ext uri="{BB962C8B-B14F-4D97-AF65-F5344CB8AC3E}">
        <p14:creationId xmlns:p14="http://schemas.microsoft.com/office/powerpoint/2010/main" val="205442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Lisäasetukset</a:t>
            </a:r>
            <a:endParaRPr lang="fi" sz="3600" dirty="0">
              <a:solidFill>
                <a:srgbClr val="555555"/>
              </a:solidFill>
              <a:latin typeface="Impact" panose="020B0806030902050204" pitchFamily="34" charset="0"/>
              <a:cs typeface="Arial" panose="020B0604020202020204" pitchFamily="34" charset="0"/>
            </a:endParaRP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Portit</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11040002" cy="2602957"/>
          </a:xfrm>
          <a:prstGeom prst="rect">
            <a:avLst/>
          </a:prstGeom>
          <a:noFill/>
        </p:spPr>
        <p:txBody>
          <a:bodyPr wrap="square" rtlCol="0">
            <a:spAutoFit/>
          </a:bodyPr>
          <a:lstStyle/>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Mitä ovat portit?</a:t>
            </a: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Porttien ansiosta tietokoneet voivat olla yhteydessä toisiinsa ja internetiin. Palomuuri sulkee tarpeettomat portit, jotta tietokoneelle ei pääse haittaohjelmia niiden kautta. Portinsiirron avulla voidaan käyttää verkkopalveluja ja -sovelluksia, jotka sallivat internetistä saapuvat yhteydet. Lisäksi sen avulla internetissä olevat käyttäjät voivat hyödyntää kotiverkossa toimivia verkko- ja etäpalvelimia ja muita palveluja.</a:t>
            </a:r>
          </a:p>
          <a:p>
            <a:pPr algn="l" rtl="0">
              <a:lnSpc>
                <a:spcPts val="1800"/>
              </a:lnSpc>
            </a:pP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Oletusporttien muuttaminen</a:t>
            </a:r>
            <a:endParaRPr lang="fi" sz="1000" b="1" dirty="0">
              <a:latin typeface="Arial" panose="020B0604020202020204" pitchFamily="34" charset="0"/>
              <a:cs typeface="Arial" panose="020B0604020202020204" pitchFamily="34" charset="0"/>
            </a:endParaRP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On suositeltavaa vaihtaa reitittimen asetuksissa määritetyt oletusportit (kuten 21, 22, 80, 443, 8080 ja 8081) satunnaisesti valittuihin porttinumeroihin. Esimerkiksi portin 8080 voisi vaihtaa portiksi 9527. Ohjeita näiden muutosten tekemiseen voi pyytää reitittimen valmistajalta. </a:t>
            </a:r>
          </a:p>
          <a:p>
            <a:pPr algn="l" rtl="0">
              <a:lnSpc>
                <a:spcPts val="1800"/>
              </a:lnSpc>
            </a:pP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PORTINSIIRTOA EI TULE OTTAA KÄYTTÖÖN ”järjestelmäportille” eikä tarpeettomille palveluporteille (esim. SSH tai Telnet)</a:t>
            </a: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Tarpeettomien palveluporttien sulkeminen portinsiirron ulkopuolelle voi ehkäistä hyökkäyksiä. Kun portinsiirto on käytössä, kuka tahansa voi muodostaa yhteyden näihin palveluportteihin internetin kautta.</a:t>
            </a:r>
          </a:p>
        </p:txBody>
      </p:sp>
    </p:spTree>
    <p:extLst>
      <p:ext uri="{BB962C8B-B14F-4D97-AF65-F5344CB8AC3E}">
        <p14:creationId xmlns:p14="http://schemas.microsoft.com/office/powerpoint/2010/main" val="138820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11100896" cy="584775"/>
          </a:xfrm>
          <a:prstGeom prst="rect">
            <a:avLst/>
          </a:prstGeom>
          <a:noFill/>
        </p:spPr>
        <p:txBody>
          <a:bodyPr wrap="square" rtlCol="0">
            <a:spAutoFit/>
          </a:bodyPr>
          <a:lstStyle/>
          <a:p>
            <a:pPr lvl="0" algn="l" rtl="0">
              <a:defRPr/>
            </a:pPr>
            <a:r>
              <a:rPr lang="fi" sz="3200" b="0" i="0" u="none" baseline="0" dirty="0">
                <a:solidFill>
                  <a:srgbClr val="555555"/>
                </a:solidFill>
                <a:latin typeface="Impact" panose="020B0806030902050204" pitchFamily="34" charset="0"/>
                <a:cs typeface="Arial" panose="020B0604020202020204" pitchFamily="34" charset="0"/>
              </a:rPr>
              <a:t>Tietoturvaesite – Perusasioita, joita ei pidä jättää huomiotta</a:t>
            </a:r>
            <a:endParaRPr lang="fi" sz="3200" dirty="0">
              <a:solidFill>
                <a:srgbClr val="555555"/>
              </a:solidFill>
              <a:latin typeface="Impact" panose="020B0806030902050204" pitchFamily="34" charset="0"/>
              <a:cs typeface="Arial" panose="020B0604020202020204" pitchFamily="34" charset="0"/>
            </a:endParaRPr>
          </a:p>
        </p:txBody>
      </p:sp>
      <p:pic>
        <p:nvPicPr>
          <p:cNvPr id="17" name="Grafik 16">
            <a:extLst>
              <a:ext uri="{FF2B5EF4-FFF2-40B4-BE49-F238E27FC236}">
                <a16:creationId xmlns:a16="http://schemas.microsoft.com/office/drawing/2014/main" id="{744C067A-4796-27E5-D3B2-F61B280F200B}"/>
              </a:ext>
            </a:extLst>
          </p:cNvPr>
          <p:cNvPicPr>
            <a:picLocks noChangeAspect="1"/>
          </p:cNvPicPr>
          <p:nvPr/>
        </p:nvPicPr>
        <p:blipFill>
          <a:blip r:embed="rId3"/>
          <a:stretch>
            <a:fillRect/>
          </a:stretch>
        </p:blipFill>
        <p:spPr>
          <a:xfrm>
            <a:off x="633824" y="5603636"/>
            <a:ext cx="2646000" cy="913726"/>
          </a:xfrm>
          <a:prstGeom prst="rect">
            <a:avLst/>
          </a:prstGeom>
        </p:spPr>
      </p:pic>
      <p:pic>
        <p:nvPicPr>
          <p:cNvPr id="18" name="Grafik 17">
            <a:extLst>
              <a:ext uri="{FF2B5EF4-FFF2-40B4-BE49-F238E27FC236}">
                <a16:creationId xmlns:a16="http://schemas.microsoft.com/office/drawing/2014/main" id="{AF91DAC0-3FF2-07A7-88B8-2B6E4DEFD58B}"/>
              </a:ext>
            </a:extLst>
          </p:cNvPr>
          <p:cNvPicPr>
            <a:picLocks noChangeAspect="1"/>
          </p:cNvPicPr>
          <p:nvPr/>
        </p:nvPicPr>
        <p:blipFill>
          <a:blip r:embed="rId4"/>
          <a:stretch>
            <a:fillRect/>
          </a:stretch>
        </p:blipFill>
        <p:spPr>
          <a:xfrm>
            <a:off x="3422092" y="5603636"/>
            <a:ext cx="2646749" cy="913985"/>
          </a:xfrm>
          <a:prstGeom prst="rect">
            <a:avLst/>
          </a:prstGeom>
        </p:spPr>
      </p:pic>
      <p:pic>
        <p:nvPicPr>
          <p:cNvPr id="20" name="Grafik 19">
            <a:extLst>
              <a:ext uri="{FF2B5EF4-FFF2-40B4-BE49-F238E27FC236}">
                <a16:creationId xmlns:a16="http://schemas.microsoft.com/office/drawing/2014/main" id="{8FCE65D3-5168-8113-D7C3-1EF034859943}"/>
              </a:ext>
            </a:extLst>
          </p:cNvPr>
          <p:cNvPicPr>
            <a:picLocks noChangeAspect="1"/>
          </p:cNvPicPr>
          <p:nvPr/>
        </p:nvPicPr>
        <p:blipFill>
          <a:blip r:embed="rId5"/>
          <a:stretch>
            <a:fillRect/>
          </a:stretch>
        </p:blipFill>
        <p:spPr>
          <a:xfrm>
            <a:off x="6201419" y="3990047"/>
            <a:ext cx="2646749" cy="913985"/>
          </a:xfrm>
          <a:prstGeom prst="rect">
            <a:avLst/>
          </a:prstGeom>
        </p:spPr>
      </p:pic>
      <p:pic>
        <p:nvPicPr>
          <p:cNvPr id="21" name="Grafik 20">
            <a:extLst>
              <a:ext uri="{FF2B5EF4-FFF2-40B4-BE49-F238E27FC236}">
                <a16:creationId xmlns:a16="http://schemas.microsoft.com/office/drawing/2014/main" id="{89B77D72-2523-87F6-12A0-72683CEA609B}"/>
              </a:ext>
            </a:extLst>
          </p:cNvPr>
          <p:cNvPicPr>
            <a:picLocks noChangeAspect="1"/>
          </p:cNvPicPr>
          <p:nvPr/>
        </p:nvPicPr>
        <p:blipFill>
          <a:blip r:embed="rId6"/>
          <a:stretch>
            <a:fillRect/>
          </a:stretch>
        </p:blipFill>
        <p:spPr>
          <a:xfrm>
            <a:off x="3413152" y="3990047"/>
            <a:ext cx="2646749" cy="913985"/>
          </a:xfrm>
          <a:prstGeom prst="rect">
            <a:avLst/>
          </a:prstGeom>
        </p:spPr>
      </p:pic>
      <p:pic>
        <p:nvPicPr>
          <p:cNvPr id="22" name="Grafik 21">
            <a:extLst>
              <a:ext uri="{FF2B5EF4-FFF2-40B4-BE49-F238E27FC236}">
                <a16:creationId xmlns:a16="http://schemas.microsoft.com/office/drawing/2014/main" id="{6FE0196C-DAB9-ADEE-2848-02D33C6CCAE7}"/>
              </a:ext>
            </a:extLst>
          </p:cNvPr>
          <p:cNvPicPr>
            <a:picLocks noChangeAspect="1"/>
          </p:cNvPicPr>
          <p:nvPr/>
        </p:nvPicPr>
        <p:blipFill>
          <a:blip r:embed="rId7"/>
          <a:stretch>
            <a:fillRect/>
          </a:stretch>
        </p:blipFill>
        <p:spPr>
          <a:xfrm>
            <a:off x="624885" y="3990047"/>
            <a:ext cx="2646749" cy="913985"/>
          </a:xfrm>
          <a:prstGeom prst="rect">
            <a:avLst/>
          </a:prstGeom>
        </p:spPr>
      </p:pic>
      <p:pic>
        <p:nvPicPr>
          <p:cNvPr id="23" name="Grafik 22">
            <a:extLst>
              <a:ext uri="{FF2B5EF4-FFF2-40B4-BE49-F238E27FC236}">
                <a16:creationId xmlns:a16="http://schemas.microsoft.com/office/drawing/2014/main" id="{F7A717F9-ABDE-D649-BB40-41B6E07CE295}"/>
              </a:ext>
            </a:extLst>
          </p:cNvPr>
          <p:cNvPicPr>
            <a:picLocks noChangeAspect="1"/>
          </p:cNvPicPr>
          <p:nvPr/>
        </p:nvPicPr>
        <p:blipFill>
          <a:blip r:embed="rId8"/>
          <a:stretch>
            <a:fillRect/>
          </a:stretch>
        </p:blipFill>
        <p:spPr>
          <a:xfrm>
            <a:off x="8989687" y="3990047"/>
            <a:ext cx="2646749" cy="913985"/>
          </a:xfrm>
          <a:prstGeom prst="rect">
            <a:avLst/>
          </a:prstGeom>
        </p:spPr>
      </p:pic>
      <p:pic>
        <p:nvPicPr>
          <p:cNvPr id="24" name="Grafik 23">
            <a:extLst>
              <a:ext uri="{FF2B5EF4-FFF2-40B4-BE49-F238E27FC236}">
                <a16:creationId xmlns:a16="http://schemas.microsoft.com/office/drawing/2014/main" id="{48FD3F62-2CCF-086B-359C-865E89DA42AF}"/>
              </a:ext>
            </a:extLst>
          </p:cNvPr>
          <p:cNvPicPr>
            <a:picLocks noChangeAspect="1"/>
          </p:cNvPicPr>
          <p:nvPr/>
        </p:nvPicPr>
        <p:blipFill>
          <a:blip r:embed="rId9"/>
          <a:stretch>
            <a:fillRect/>
          </a:stretch>
        </p:blipFill>
        <p:spPr>
          <a:xfrm>
            <a:off x="624886" y="2386662"/>
            <a:ext cx="2646746" cy="913984"/>
          </a:xfrm>
          <a:prstGeom prst="rect">
            <a:avLst/>
          </a:prstGeom>
        </p:spPr>
      </p:pic>
      <p:pic>
        <p:nvPicPr>
          <p:cNvPr id="25" name="Grafik 24">
            <a:extLst>
              <a:ext uri="{FF2B5EF4-FFF2-40B4-BE49-F238E27FC236}">
                <a16:creationId xmlns:a16="http://schemas.microsoft.com/office/drawing/2014/main" id="{D06ECCA9-984F-19D9-B1EC-1C98E53C1E28}"/>
              </a:ext>
            </a:extLst>
          </p:cNvPr>
          <p:cNvPicPr>
            <a:picLocks noChangeAspect="1"/>
          </p:cNvPicPr>
          <p:nvPr/>
        </p:nvPicPr>
        <p:blipFill>
          <a:blip r:embed="rId10"/>
          <a:stretch>
            <a:fillRect/>
          </a:stretch>
        </p:blipFill>
        <p:spPr>
          <a:xfrm>
            <a:off x="3416499" y="2386662"/>
            <a:ext cx="2646746" cy="913984"/>
          </a:xfrm>
          <a:prstGeom prst="rect">
            <a:avLst/>
          </a:prstGeom>
        </p:spPr>
      </p:pic>
      <p:pic>
        <p:nvPicPr>
          <p:cNvPr id="26" name="Grafik 25">
            <a:extLst>
              <a:ext uri="{FF2B5EF4-FFF2-40B4-BE49-F238E27FC236}">
                <a16:creationId xmlns:a16="http://schemas.microsoft.com/office/drawing/2014/main" id="{C6B87B1E-E609-EA30-2F20-874E7BDE69A5}"/>
              </a:ext>
            </a:extLst>
          </p:cNvPr>
          <p:cNvPicPr>
            <a:picLocks noChangeAspect="1"/>
          </p:cNvPicPr>
          <p:nvPr/>
        </p:nvPicPr>
        <p:blipFill>
          <a:blip r:embed="rId11"/>
          <a:stretch>
            <a:fillRect/>
          </a:stretch>
        </p:blipFill>
        <p:spPr>
          <a:xfrm>
            <a:off x="6208112" y="2386662"/>
            <a:ext cx="2646746" cy="913984"/>
          </a:xfrm>
          <a:prstGeom prst="rect">
            <a:avLst/>
          </a:prstGeom>
        </p:spPr>
      </p:pic>
      <p:pic>
        <p:nvPicPr>
          <p:cNvPr id="27" name="Grafik 26">
            <a:extLst>
              <a:ext uri="{FF2B5EF4-FFF2-40B4-BE49-F238E27FC236}">
                <a16:creationId xmlns:a16="http://schemas.microsoft.com/office/drawing/2014/main" id="{141BAA65-3C00-CF95-2AF6-B1EFC134F591}"/>
              </a:ext>
            </a:extLst>
          </p:cNvPr>
          <p:cNvPicPr>
            <a:picLocks noChangeAspect="1"/>
          </p:cNvPicPr>
          <p:nvPr/>
        </p:nvPicPr>
        <p:blipFill>
          <a:blip r:embed="rId12"/>
          <a:stretch>
            <a:fillRect/>
          </a:stretch>
        </p:blipFill>
        <p:spPr>
          <a:xfrm>
            <a:off x="8999726" y="2386662"/>
            <a:ext cx="2646746" cy="913984"/>
          </a:xfrm>
          <a:prstGeom prst="rect">
            <a:avLst/>
          </a:prstGeom>
        </p:spPr>
      </p:pic>
      <p:sp>
        <p:nvSpPr>
          <p:cNvPr id="28" name="Textfeld 27">
            <a:extLst>
              <a:ext uri="{FF2B5EF4-FFF2-40B4-BE49-F238E27FC236}">
                <a16:creationId xmlns:a16="http://schemas.microsoft.com/office/drawing/2014/main" id="{D3FCABE2-049E-D6B5-CDCE-06C853058FCD}"/>
              </a:ext>
            </a:extLst>
          </p:cNvPr>
          <p:cNvSpPr txBox="1"/>
          <p:nvPr/>
        </p:nvSpPr>
        <p:spPr>
          <a:xfrm>
            <a:off x="524951" y="1909853"/>
            <a:ext cx="6166049" cy="400110"/>
          </a:xfrm>
          <a:prstGeom prst="rect">
            <a:avLst/>
          </a:prstGeom>
          <a:noFill/>
        </p:spPr>
        <p:txBody>
          <a:bodyPr wrap="square" rtlCol="0">
            <a:spAutoFit/>
          </a:bodyPr>
          <a:lstStyle/>
          <a:p>
            <a:pPr algn="l" rtl="0"/>
            <a:r>
              <a:rPr lang="fi" sz="2000" b="1" i="0" u="none" baseline="0" dirty="0">
                <a:solidFill>
                  <a:schemeClr val="tx1">
                    <a:lumMod val="75000"/>
                    <a:lumOff val="25000"/>
                  </a:schemeClr>
                </a:solidFill>
                <a:latin typeface="Arial Narrow" panose="020B0604020202020204" pitchFamily="34" charset="0"/>
                <a:ea typeface="Arial Narrow" panose="020B0604020202020204" pitchFamily="34" charset="0"/>
                <a:cs typeface="Arial Narrow" panose="020B0604020202020204" pitchFamily="34" charset="0"/>
              </a:rPr>
              <a:t>NAS-LAITTEEN ENSIMMÄISELLÄ KÄYNNISTYSKERRALLA</a:t>
            </a:r>
          </a:p>
        </p:txBody>
      </p:sp>
      <p:sp>
        <p:nvSpPr>
          <p:cNvPr id="29" name="Textfeld 28">
            <a:extLst>
              <a:ext uri="{FF2B5EF4-FFF2-40B4-BE49-F238E27FC236}">
                <a16:creationId xmlns:a16="http://schemas.microsoft.com/office/drawing/2014/main" id="{F132C65F-77C5-3891-8D1B-B689CCBD0296}"/>
              </a:ext>
            </a:extLst>
          </p:cNvPr>
          <p:cNvSpPr txBox="1"/>
          <p:nvPr/>
        </p:nvSpPr>
        <p:spPr>
          <a:xfrm>
            <a:off x="524951" y="3523983"/>
            <a:ext cx="5121265" cy="400110"/>
          </a:xfrm>
          <a:prstGeom prst="rect">
            <a:avLst/>
          </a:prstGeom>
          <a:noFill/>
        </p:spPr>
        <p:txBody>
          <a:bodyPr wrap="square" rtlCol="0">
            <a:spAutoFit/>
          </a:bodyPr>
          <a:lstStyle/>
          <a:p>
            <a:pPr algn="l" rtl="0"/>
            <a:r>
              <a:rPr lang="fi" sz="2000" b="1" i="0" u="none" baseline="0" dirty="0">
                <a:solidFill>
                  <a:schemeClr val="tx1">
                    <a:lumMod val="75000"/>
                    <a:lumOff val="25000"/>
                  </a:schemeClr>
                </a:solidFill>
                <a:latin typeface="Arial Narrow" panose="020B0604020202020204" pitchFamily="34" charset="0"/>
                <a:ea typeface="Arial Narrow" panose="020B0604020202020204" pitchFamily="34" charset="0"/>
                <a:cs typeface="Arial Narrow" panose="020B0604020202020204" pitchFamily="34" charset="0"/>
              </a:rPr>
              <a:t>JOKAPÄIVÄISET TEHTÄVÄT</a:t>
            </a:r>
          </a:p>
        </p:txBody>
      </p:sp>
      <p:sp>
        <p:nvSpPr>
          <p:cNvPr id="30" name="Textfeld 29">
            <a:extLst>
              <a:ext uri="{FF2B5EF4-FFF2-40B4-BE49-F238E27FC236}">
                <a16:creationId xmlns:a16="http://schemas.microsoft.com/office/drawing/2014/main" id="{DAAF22ED-E375-53C6-2422-20953DBB32E0}"/>
              </a:ext>
            </a:extLst>
          </p:cNvPr>
          <p:cNvSpPr txBox="1"/>
          <p:nvPr/>
        </p:nvSpPr>
        <p:spPr>
          <a:xfrm>
            <a:off x="524951" y="5146837"/>
            <a:ext cx="7704649" cy="400110"/>
          </a:xfrm>
          <a:prstGeom prst="rect">
            <a:avLst/>
          </a:prstGeom>
          <a:noFill/>
        </p:spPr>
        <p:txBody>
          <a:bodyPr wrap="square" rtlCol="0">
            <a:spAutoFit/>
          </a:bodyPr>
          <a:lstStyle/>
          <a:p>
            <a:pPr algn="l" rtl="0"/>
            <a:r>
              <a:rPr lang="fi" sz="2000" b="1" i="0" u="none" baseline="0">
                <a:solidFill>
                  <a:schemeClr val="tx1">
                    <a:lumMod val="75000"/>
                    <a:lumOff val="25000"/>
                  </a:schemeClr>
                </a:solidFill>
                <a:latin typeface="Arial Narrow" panose="020B0604020202020204" pitchFamily="34" charset="0"/>
                <a:ea typeface="Arial Narrow" panose="020B0604020202020204" pitchFamily="34" charset="0"/>
                <a:cs typeface="Arial Narrow" panose="020B0604020202020204" pitchFamily="34" charset="0"/>
              </a:rPr>
              <a:t>KERTALUONTOISET TEHTÄVÄT, JOTKA TARJOAVAT PYSYVÄÄ SUOJAA</a:t>
            </a:r>
          </a:p>
        </p:txBody>
      </p:sp>
      <p:sp>
        <p:nvSpPr>
          <p:cNvPr id="31" name="Textfeld 30">
            <a:extLst>
              <a:ext uri="{FF2B5EF4-FFF2-40B4-BE49-F238E27FC236}">
                <a16:creationId xmlns:a16="http://schemas.microsoft.com/office/drawing/2014/main" id="{87055555-DC35-9681-2336-FBB436AA3733}"/>
              </a:ext>
            </a:extLst>
          </p:cNvPr>
          <p:cNvSpPr txBox="1"/>
          <p:nvPr/>
        </p:nvSpPr>
        <p:spPr>
          <a:xfrm>
            <a:off x="1483961" y="2500756"/>
            <a:ext cx="1397129" cy="276999"/>
          </a:xfrm>
          <a:prstGeom prst="rect">
            <a:avLst/>
          </a:prstGeom>
          <a:noFill/>
        </p:spPr>
        <p:txBody>
          <a:bodyPr wrap="square" rtlCol="0">
            <a:spAutoFit/>
          </a:bodyPr>
          <a:lstStyle/>
          <a:p>
            <a:pPr algn="l" rtl="0"/>
            <a:r>
              <a:rPr lang="fi" sz="1200" b="1"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Järjestelmänvalvoja</a:t>
            </a:r>
          </a:p>
        </p:txBody>
      </p:sp>
      <p:sp>
        <p:nvSpPr>
          <p:cNvPr id="32" name="Textfeld 31">
            <a:extLst>
              <a:ext uri="{FF2B5EF4-FFF2-40B4-BE49-F238E27FC236}">
                <a16:creationId xmlns:a16="http://schemas.microsoft.com/office/drawing/2014/main" id="{D4CE9AB3-5583-3339-C8DC-F2F2C655BF9D}"/>
              </a:ext>
            </a:extLst>
          </p:cNvPr>
          <p:cNvSpPr txBox="1"/>
          <p:nvPr/>
        </p:nvSpPr>
        <p:spPr>
          <a:xfrm>
            <a:off x="1483961" y="2754418"/>
            <a:ext cx="2458881" cy="430887"/>
          </a:xfrm>
          <a:prstGeom prst="rect">
            <a:avLst/>
          </a:prstGeom>
          <a:noFill/>
        </p:spPr>
        <p:txBody>
          <a:bodyPr wrap="square" rtlCol="0">
            <a:spAutoFit/>
          </a:bodyPr>
          <a:lstStyle/>
          <a:p>
            <a:pPr algn="l" rtl="0"/>
            <a:r>
              <a:rPr lang="fi" sz="1050" b="0" i="0" u="none" baseline="0" dirty="0">
                <a:solidFill>
                  <a:schemeClr val="bg2"/>
                </a:solidFill>
                <a:latin typeface="Arial Narrow" panose="020B0604020202020204" pitchFamily="34" charset="0"/>
                <a:ea typeface="Arial Narrow" panose="020B0604020202020204" pitchFamily="34" charset="0"/>
                <a:cs typeface="Arial Narrow" panose="020B0604020202020204" pitchFamily="34" charset="0"/>
              </a:rPr>
              <a:t>Älä käytä oletusasetuksia!</a:t>
            </a:r>
          </a:p>
          <a:p>
            <a:pPr algn="l" rtl="0"/>
            <a:r>
              <a:rPr lang="fi" sz="1050" b="0" i="0" u="none" baseline="0" dirty="0">
                <a:solidFill>
                  <a:schemeClr val="bg2"/>
                </a:solidFill>
                <a:latin typeface="Arial Narrow" panose="020B0604020202020204" pitchFamily="34" charset="0"/>
                <a:ea typeface="Arial Narrow" panose="020B0604020202020204" pitchFamily="34" charset="0"/>
                <a:cs typeface="Arial Narrow" panose="020B0604020202020204" pitchFamily="34" charset="0"/>
              </a:rPr>
              <a:t>Luo uusi järjestelmänvalvojatili</a:t>
            </a:r>
            <a:endParaRPr lang="fi" sz="1050" dirty="0">
              <a:solidFill>
                <a:schemeClr val="bg2"/>
              </a:solidFill>
              <a:latin typeface="Arial Narrow" panose="020B0604020202020204" pitchFamily="34" charset="0"/>
              <a:cs typeface="Arial Narrow" panose="020B0604020202020204" pitchFamily="34" charset="0"/>
            </a:endParaRPr>
          </a:p>
        </p:txBody>
      </p:sp>
      <p:sp>
        <p:nvSpPr>
          <p:cNvPr id="33" name="Textfeld 32">
            <a:extLst>
              <a:ext uri="{FF2B5EF4-FFF2-40B4-BE49-F238E27FC236}">
                <a16:creationId xmlns:a16="http://schemas.microsoft.com/office/drawing/2014/main" id="{EEC84D56-9D29-7AA0-51FC-6C9EABBCA50F}"/>
              </a:ext>
            </a:extLst>
          </p:cNvPr>
          <p:cNvSpPr txBox="1"/>
          <p:nvPr/>
        </p:nvSpPr>
        <p:spPr>
          <a:xfrm>
            <a:off x="4271534" y="2583545"/>
            <a:ext cx="1397129" cy="276999"/>
          </a:xfrm>
          <a:prstGeom prst="rect">
            <a:avLst/>
          </a:prstGeom>
          <a:noFill/>
        </p:spPr>
        <p:txBody>
          <a:bodyPr wrap="square" rtlCol="0">
            <a:spAutoFit/>
          </a:bodyPr>
          <a:lstStyle/>
          <a:p>
            <a:pPr algn="l" rtl="0"/>
            <a:r>
              <a:rPr lang="fi" sz="1200" b="1"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Salasanat</a:t>
            </a:r>
          </a:p>
        </p:txBody>
      </p:sp>
      <p:sp>
        <p:nvSpPr>
          <p:cNvPr id="34" name="Textfeld 33">
            <a:extLst>
              <a:ext uri="{FF2B5EF4-FFF2-40B4-BE49-F238E27FC236}">
                <a16:creationId xmlns:a16="http://schemas.microsoft.com/office/drawing/2014/main" id="{5DBA94F4-7D93-E838-B565-E16933E621E6}"/>
              </a:ext>
            </a:extLst>
          </p:cNvPr>
          <p:cNvSpPr txBox="1"/>
          <p:nvPr/>
        </p:nvSpPr>
        <p:spPr>
          <a:xfrm>
            <a:off x="4271534" y="2837207"/>
            <a:ext cx="1788367" cy="415498"/>
          </a:xfrm>
          <a:prstGeom prst="rect">
            <a:avLst/>
          </a:prstGeom>
          <a:noFill/>
        </p:spPr>
        <p:txBody>
          <a:bodyPr wrap="square" rtlCol="0">
            <a:spAutoFit/>
          </a:bodyPr>
          <a:lstStyle/>
          <a:p>
            <a:pPr algn="l" rtl="0"/>
            <a:r>
              <a:rPr lang="fi" sz="1050" b="0" i="0" u="none" baseline="0" dirty="0">
                <a:solidFill>
                  <a:schemeClr val="bg2"/>
                </a:solidFill>
                <a:latin typeface="Arial Narrow" panose="020B0604020202020204" pitchFamily="34" charset="0"/>
                <a:ea typeface="Arial Narrow" panose="020B0604020202020204" pitchFamily="34" charset="0"/>
                <a:cs typeface="Arial Narrow" panose="020B0604020202020204" pitchFamily="34" charset="0"/>
              </a:rPr>
              <a:t>Valitse turvalliset salasanakäytännöt</a:t>
            </a:r>
            <a:endParaRPr lang="fi" sz="1050" dirty="0">
              <a:solidFill>
                <a:schemeClr val="bg2"/>
              </a:solidFill>
              <a:latin typeface="Arial Narrow" panose="020B0604020202020204" pitchFamily="34" charset="0"/>
              <a:cs typeface="Arial Narrow" panose="020B0604020202020204" pitchFamily="34" charset="0"/>
            </a:endParaRPr>
          </a:p>
        </p:txBody>
      </p:sp>
      <p:sp>
        <p:nvSpPr>
          <p:cNvPr id="35" name="Textfeld 34">
            <a:extLst>
              <a:ext uri="{FF2B5EF4-FFF2-40B4-BE49-F238E27FC236}">
                <a16:creationId xmlns:a16="http://schemas.microsoft.com/office/drawing/2014/main" id="{93ECB83C-064F-5CBB-D453-07C66A4904FC}"/>
              </a:ext>
            </a:extLst>
          </p:cNvPr>
          <p:cNvSpPr txBox="1"/>
          <p:nvPr/>
        </p:nvSpPr>
        <p:spPr>
          <a:xfrm>
            <a:off x="7074925" y="2505893"/>
            <a:ext cx="1773243" cy="276999"/>
          </a:xfrm>
          <a:prstGeom prst="rect">
            <a:avLst/>
          </a:prstGeom>
          <a:noFill/>
        </p:spPr>
        <p:txBody>
          <a:bodyPr wrap="square" rtlCol="0">
            <a:spAutoFit/>
          </a:bodyPr>
          <a:lstStyle/>
          <a:p>
            <a:pPr algn="l" rtl="0"/>
            <a:r>
              <a:rPr lang="fi" sz="1200" b="1" i="0" u="none" baseline="0" dirty="0">
                <a:solidFill>
                  <a:schemeClr val="bg2"/>
                </a:solidFill>
                <a:latin typeface="Arial Narrow" panose="020B0604020202020204" pitchFamily="34" charset="0"/>
                <a:ea typeface="Arial Narrow" panose="020B0604020202020204" pitchFamily="34" charset="0"/>
                <a:cs typeface="Arial Narrow" panose="020B0604020202020204" pitchFamily="34" charset="0"/>
              </a:rPr>
              <a:t>Kaksivaiheinen vahvistus</a:t>
            </a:r>
          </a:p>
        </p:txBody>
      </p:sp>
      <p:sp>
        <p:nvSpPr>
          <p:cNvPr id="36" name="Textfeld 35">
            <a:extLst>
              <a:ext uri="{FF2B5EF4-FFF2-40B4-BE49-F238E27FC236}">
                <a16:creationId xmlns:a16="http://schemas.microsoft.com/office/drawing/2014/main" id="{3EFAC42B-80AE-502B-C33B-1BF22BE27EBC}"/>
              </a:ext>
            </a:extLst>
          </p:cNvPr>
          <p:cNvSpPr txBox="1"/>
          <p:nvPr/>
        </p:nvSpPr>
        <p:spPr>
          <a:xfrm>
            <a:off x="7074925" y="2759555"/>
            <a:ext cx="2458881" cy="430887"/>
          </a:xfrm>
          <a:prstGeom prst="rect">
            <a:avLst/>
          </a:prstGeom>
          <a:noFill/>
        </p:spPr>
        <p:txBody>
          <a:bodyPr wrap="square" rtlCol="0">
            <a:spAutoFit/>
          </a:bodyPr>
          <a:lstStyle/>
          <a:p>
            <a:pPr algn="l" rtl="0"/>
            <a:r>
              <a:rPr lang="fi" sz="105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Parantaa käyttäjätilien</a:t>
            </a:r>
            <a:endParaRPr lang="fi" sz="1050" dirty="0">
              <a:solidFill>
                <a:schemeClr val="bg2"/>
              </a:solidFill>
              <a:latin typeface="Arial Narrow" panose="020B0604020202020204" pitchFamily="34" charset="0"/>
              <a:cs typeface="Arial Narrow" panose="020B0604020202020204" pitchFamily="34" charset="0"/>
            </a:endParaRPr>
          </a:p>
          <a:p>
            <a:pPr algn="l" rtl="0"/>
            <a:r>
              <a:rPr lang="fi" sz="105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tietoturvaa</a:t>
            </a:r>
            <a:endParaRPr lang="fi" sz="1050" dirty="0">
              <a:solidFill>
                <a:schemeClr val="bg2"/>
              </a:solidFill>
              <a:latin typeface="Arial Narrow" panose="020B0604020202020204" pitchFamily="34" charset="0"/>
              <a:cs typeface="Arial Narrow" panose="020B0604020202020204" pitchFamily="34" charset="0"/>
            </a:endParaRPr>
          </a:p>
        </p:txBody>
      </p:sp>
      <p:sp>
        <p:nvSpPr>
          <p:cNvPr id="37" name="Textfeld 36">
            <a:extLst>
              <a:ext uri="{FF2B5EF4-FFF2-40B4-BE49-F238E27FC236}">
                <a16:creationId xmlns:a16="http://schemas.microsoft.com/office/drawing/2014/main" id="{6BBA9624-10A1-70D1-9C09-619F74D8127F}"/>
              </a:ext>
            </a:extLst>
          </p:cNvPr>
          <p:cNvSpPr txBox="1"/>
          <p:nvPr/>
        </p:nvSpPr>
        <p:spPr>
          <a:xfrm>
            <a:off x="9855382" y="2505962"/>
            <a:ext cx="1397129" cy="276999"/>
          </a:xfrm>
          <a:prstGeom prst="rect">
            <a:avLst/>
          </a:prstGeom>
          <a:noFill/>
        </p:spPr>
        <p:txBody>
          <a:bodyPr wrap="square" rtlCol="0">
            <a:spAutoFit/>
          </a:bodyPr>
          <a:lstStyle/>
          <a:p>
            <a:pPr algn="l" rtl="0"/>
            <a:r>
              <a:rPr lang="fi" sz="1200" b="1"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UPnP</a:t>
            </a:r>
          </a:p>
        </p:txBody>
      </p:sp>
      <p:sp>
        <p:nvSpPr>
          <p:cNvPr id="38" name="Textfeld 37">
            <a:extLst>
              <a:ext uri="{FF2B5EF4-FFF2-40B4-BE49-F238E27FC236}">
                <a16:creationId xmlns:a16="http://schemas.microsoft.com/office/drawing/2014/main" id="{B348329A-7A79-C3EA-7E3E-6CC6C017B496}"/>
              </a:ext>
            </a:extLst>
          </p:cNvPr>
          <p:cNvSpPr txBox="1"/>
          <p:nvPr/>
        </p:nvSpPr>
        <p:spPr>
          <a:xfrm>
            <a:off x="9855382" y="2759624"/>
            <a:ext cx="1781054" cy="415498"/>
          </a:xfrm>
          <a:prstGeom prst="rect">
            <a:avLst/>
          </a:prstGeom>
          <a:noFill/>
        </p:spPr>
        <p:txBody>
          <a:bodyPr wrap="square" rtlCol="0">
            <a:spAutoFit/>
          </a:bodyPr>
          <a:lstStyle/>
          <a:p>
            <a:pPr algn="l" rtl="0"/>
            <a:r>
              <a:rPr lang="fi" sz="1050" b="0" i="0" u="none" baseline="0" dirty="0">
                <a:solidFill>
                  <a:schemeClr val="bg2"/>
                </a:solidFill>
                <a:latin typeface="Arial Narrow" panose="020B0604020202020204" pitchFamily="34" charset="0"/>
                <a:ea typeface="Arial Narrow" panose="020B0604020202020204" pitchFamily="34" charset="0"/>
                <a:cs typeface="Arial Narrow" panose="020B0604020202020204" pitchFamily="34" charset="0"/>
              </a:rPr>
              <a:t>Ehkäise hyökkäyksiä poistamalla</a:t>
            </a:r>
          </a:p>
          <a:p>
            <a:pPr algn="l" rtl="0"/>
            <a:r>
              <a:rPr lang="fi" sz="1050" b="0" i="0" u="none" baseline="0" dirty="0">
                <a:solidFill>
                  <a:schemeClr val="bg2"/>
                </a:solidFill>
                <a:latin typeface="Arial Narrow" panose="020B0604020202020204" pitchFamily="34" charset="0"/>
                <a:ea typeface="Arial Narrow" panose="020B0604020202020204" pitchFamily="34" charset="0"/>
                <a:cs typeface="Arial Narrow" panose="020B0604020202020204" pitchFamily="34" charset="0"/>
              </a:rPr>
              <a:t>Plug and Play käytöstä</a:t>
            </a:r>
            <a:endParaRPr lang="fi" sz="1050" dirty="0">
              <a:solidFill>
                <a:schemeClr val="bg2"/>
              </a:solidFill>
              <a:latin typeface="Arial Narrow" panose="020B0604020202020204" pitchFamily="34" charset="0"/>
              <a:cs typeface="Arial Narrow" panose="020B0604020202020204" pitchFamily="34" charset="0"/>
            </a:endParaRPr>
          </a:p>
        </p:txBody>
      </p:sp>
      <p:sp>
        <p:nvSpPr>
          <p:cNvPr id="39" name="Textfeld 38">
            <a:extLst>
              <a:ext uri="{FF2B5EF4-FFF2-40B4-BE49-F238E27FC236}">
                <a16:creationId xmlns:a16="http://schemas.microsoft.com/office/drawing/2014/main" id="{E1737E9C-86CA-7DED-6567-9B75FE354FE9}"/>
              </a:ext>
            </a:extLst>
          </p:cNvPr>
          <p:cNvSpPr txBox="1"/>
          <p:nvPr/>
        </p:nvSpPr>
        <p:spPr>
          <a:xfrm>
            <a:off x="9855382" y="4082831"/>
            <a:ext cx="1397129" cy="276999"/>
          </a:xfrm>
          <a:prstGeom prst="rect">
            <a:avLst/>
          </a:prstGeom>
          <a:noFill/>
        </p:spPr>
        <p:txBody>
          <a:bodyPr wrap="square" rtlCol="0">
            <a:spAutoFit/>
          </a:bodyPr>
          <a:lstStyle/>
          <a:p>
            <a:pPr algn="l" rtl="0"/>
            <a:r>
              <a:rPr lang="fi" sz="1200" b="1"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VPN</a:t>
            </a:r>
          </a:p>
        </p:txBody>
      </p:sp>
      <p:sp>
        <p:nvSpPr>
          <p:cNvPr id="40" name="Textfeld 39">
            <a:extLst>
              <a:ext uri="{FF2B5EF4-FFF2-40B4-BE49-F238E27FC236}">
                <a16:creationId xmlns:a16="http://schemas.microsoft.com/office/drawing/2014/main" id="{B1274F91-D640-5D44-9F08-1CD31BB053C9}"/>
              </a:ext>
            </a:extLst>
          </p:cNvPr>
          <p:cNvSpPr txBox="1"/>
          <p:nvPr/>
        </p:nvSpPr>
        <p:spPr>
          <a:xfrm>
            <a:off x="9855382" y="4336493"/>
            <a:ext cx="1642985" cy="430887"/>
          </a:xfrm>
          <a:prstGeom prst="rect">
            <a:avLst/>
          </a:prstGeom>
          <a:noFill/>
        </p:spPr>
        <p:txBody>
          <a:bodyPr wrap="square" rtlCol="0">
            <a:spAutoFit/>
          </a:bodyPr>
          <a:lstStyle/>
          <a:p>
            <a:pPr algn="l" rtl="0"/>
            <a:r>
              <a:rPr lang="fi" sz="105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Luo VPN-yhteys</a:t>
            </a:r>
            <a:endParaRPr lang="fi" sz="1050" dirty="0">
              <a:solidFill>
                <a:schemeClr val="bg2"/>
              </a:solidFill>
              <a:latin typeface="Arial Narrow" panose="020B0604020202020204" pitchFamily="34" charset="0"/>
              <a:cs typeface="Arial Narrow" panose="020B0604020202020204" pitchFamily="34" charset="0"/>
            </a:endParaRPr>
          </a:p>
          <a:p>
            <a:pPr algn="l" rtl="0"/>
            <a:r>
              <a:rPr lang="fi" sz="105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etäkäyttöä varten</a:t>
            </a:r>
            <a:endParaRPr lang="fi" sz="1050" dirty="0">
              <a:solidFill>
                <a:schemeClr val="bg2"/>
              </a:solidFill>
              <a:latin typeface="Arial Narrow" panose="020B0604020202020204" pitchFamily="34" charset="0"/>
              <a:cs typeface="Arial Narrow" panose="020B0604020202020204" pitchFamily="34" charset="0"/>
            </a:endParaRPr>
          </a:p>
        </p:txBody>
      </p:sp>
      <p:sp>
        <p:nvSpPr>
          <p:cNvPr id="41" name="Textfeld 40">
            <a:extLst>
              <a:ext uri="{FF2B5EF4-FFF2-40B4-BE49-F238E27FC236}">
                <a16:creationId xmlns:a16="http://schemas.microsoft.com/office/drawing/2014/main" id="{3FE75C62-ADF9-AD7A-62C5-AE8432D1889C}"/>
              </a:ext>
            </a:extLst>
          </p:cNvPr>
          <p:cNvSpPr txBox="1"/>
          <p:nvPr/>
        </p:nvSpPr>
        <p:spPr>
          <a:xfrm>
            <a:off x="7074925" y="4082831"/>
            <a:ext cx="1397129" cy="276999"/>
          </a:xfrm>
          <a:prstGeom prst="rect">
            <a:avLst/>
          </a:prstGeom>
          <a:noFill/>
        </p:spPr>
        <p:txBody>
          <a:bodyPr wrap="square" rtlCol="0">
            <a:spAutoFit/>
          </a:bodyPr>
          <a:lstStyle/>
          <a:p>
            <a:pPr algn="l" rtl="0"/>
            <a:r>
              <a:rPr lang="fi" sz="1200" b="1"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Päivitykset</a:t>
            </a:r>
          </a:p>
        </p:txBody>
      </p:sp>
      <p:sp>
        <p:nvSpPr>
          <p:cNvPr id="42" name="Textfeld 41">
            <a:extLst>
              <a:ext uri="{FF2B5EF4-FFF2-40B4-BE49-F238E27FC236}">
                <a16:creationId xmlns:a16="http://schemas.microsoft.com/office/drawing/2014/main" id="{FFF5F4B0-31FD-89A4-27FA-D12E6925256F}"/>
              </a:ext>
            </a:extLst>
          </p:cNvPr>
          <p:cNvSpPr txBox="1"/>
          <p:nvPr/>
        </p:nvSpPr>
        <p:spPr>
          <a:xfrm>
            <a:off x="7074925" y="4336493"/>
            <a:ext cx="1642985" cy="430887"/>
          </a:xfrm>
          <a:prstGeom prst="rect">
            <a:avLst/>
          </a:prstGeom>
          <a:noFill/>
        </p:spPr>
        <p:txBody>
          <a:bodyPr wrap="square" rtlCol="0">
            <a:spAutoFit/>
          </a:bodyPr>
          <a:lstStyle/>
          <a:p>
            <a:pPr algn="l" rtl="0"/>
            <a:r>
              <a:rPr lang="fi" sz="105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Pidä sovellukset</a:t>
            </a:r>
          </a:p>
          <a:p>
            <a:pPr algn="l" rtl="0"/>
            <a:r>
              <a:rPr lang="fi" sz="105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ajan tasalla automaattisesti</a:t>
            </a:r>
            <a:endParaRPr lang="fi" sz="1050" dirty="0">
              <a:solidFill>
                <a:schemeClr val="bg2"/>
              </a:solidFill>
              <a:latin typeface="Arial Narrow" panose="020B0604020202020204" pitchFamily="34" charset="0"/>
              <a:cs typeface="Arial Narrow" panose="020B0604020202020204" pitchFamily="34" charset="0"/>
            </a:endParaRPr>
          </a:p>
        </p:txBody>
      </p:sp>
      <p:sp>
        <p:nvSpPr>
          <p:cNvPr id="43" name="Textfeld 42">
            <a:extLst>
              <a:ext uri="{FF2B5EF4-FFF2-40B4-BE49-F238E27FC236}">
                <a16:creationId xmlns:a16="http://schemas.microsoft.com/office/drawing/2014/main" id="{6B7D5DBC-124D-D3C5-015F-3F380AEA11C5}"/>
              </a:ext>
            </a:extLst>
          </p:cNvPr>
          <p:cNvSpPr txBox="1"/>
          <p:nvPr/>
        </p:nvSpPr>
        <p:spPr>
          <a:xfrm>
            <a:off x="4271534" y="4082831"/>
            <a:ext cx="1397129" cy="276999"/>
          </a:xfrm>
          <a:prstGeom prst="rect">
            <a:avLst/>
          </a:prstGeom>
          <a:noFill/>
        </p:spPr>
        <p:txBody>
          <a:bodyPr wrap="square" rtlCol="0">
            <a:spAutoFit/>
          </a:bodyPr>
          <a:lstStyle/>
          <a:p>
            <a:pPr algn="l" rtl="0"/>
            <a:r>
              <a:rPr lang="fi" sz="1200" b="1"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Tilannevedokset</a:t>
            </a:r>
          </a:p>
        </p:txBody>
      </p:sp>
      <p:sp>
        <p:nvSpPr>
          <p:cNvPr id="44" name="Textfeld 43">
            <a:extLst>
              <a:ext uri="{FF2B5EF4-FFF2-40B4-BE49-F238E27FC236}">
                <a16:creationId xmlns:a16="http://schemas.microsoft.com/office/drawing/2014/main" id="{47565D3E-3903-4F2C-A394-3C02A104C6C5}"/>
              </a:ext>
            </a:extLst>
          </p:cNvPr>
          <p:cNvSpPr txBox="1"/>
          <p:nvPr/>
        </p:nvSpPr>
        <p:spPr>
          <a:xfrm>
            <a:off x="4271534" y="4336493"/>
            <a:ext cx="1642985" cy="430887"/>
          </a:xfrm>
          <a:prstGeom prst="rect">
            <a:avLst/>
          </a:prstGeom>
          <a:noFill/>
        </p:spPr>
        <p:txBody>
          <a:bodyPr wrap="square" rtlCol="0">
            <a:spAutoFit/>
          </a:bodyPr>
          <a:lstStyle/>
          <a:p>
            <a:pPr algn="l" rtl="0"/>
            <a:r>
              <a:rPr lang="fi" sz="105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Estä datan menetys</a:t>
            </a:r>
            <a:endParaRPr lang="fi" sz="1050" dirty="0">
              <a:solidFill>
                <a:schemeClr val="bg2"/>
              </a:solidFill>
              <a:latin typeface="Arial Narrow" panose="020B0604020202020204" pitchFamily="34" charset="0"/>
              <a:cs typeface="Arial Narrow" panose="020B0604020202020204" pitchFamily="34" charset="0"/>
            </a:endParaRPr>
          </a:p>
          <a:p>
            <a:pPr algn="l" rtl="0"/>
            <a:r>
              <a:rPr lang="fi" sz="105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tallentamalla se säännöllisesti</a:t>
            </a:r>
          </a:p>
        </p:txBody>
      </p:sp>
      <p:sp>
        <p:nvSpPr>
          <p:cNvPr id="45" name="Textfeld 44">
            <a:extLst>
              <a:ext uri="{FF2B5EF4-FFF2-40B4-BE49-F238E27FC236}">
                <a16:creationId xmlns:a16="http://schemas.microsoft.com/office/drawing/2014/main" id="{EBF69A02-813D-A866-F0EB-54B056EA13B2}"/>
              </a:ext>
            </a:extLst>
          </p:cNvPr>
          <p:cNvSpPr txBox="1"/>
          <p:nvPr/>
        </p:nvSpPr>
        <p:spPr>
          <a:xfrm>
            <a:off x="1483961" y="4103591"/>
            <a:ext cx="1397129" cy="276999"/>
          </a:xfrm>
          <a:prstGeom prst="rect">
            <a:avLst/>
          </a:prstGeom>
          <a:noFill/>
        </p:spPr>
        <p:txBody>
          <a:bodyPr wrap="square" rtlCol="0">
            <a:spAutoFit/>
          </a:bodyPr>
          <a:lstStyle/>
          <a:p>
            <a:pPr algn="l" rtl="0"/>
            <a:r>
              <a:rPr lang="fi" sz="1200" b="1"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Varmuuskopiointi</a:t>
            </a:r>
          </a:p>
        </p:txBody>
      </p:sp>
      <p:sp>
        <p:nvSpPr>
          <p:cNvPr id="46" name="Textfeld 45">
            <a:extLst>
              <a:ext uri="{FF2B5EF4-FFF2-40B4-BE49-F238E27FC236}">
                <a16:creationId xmlns:a16="http://schemas.microsoft.com/office/drawing/2014/main" id="{DB0CF276-C8A4-68FA-F1B9-F1FEB2C50EEC}"/>
              </a:ext>
            </a:extLst>
          </p:cNvPr>
          <p:cNvSpPr txBox="1"/>
          <p:nvPr/>
        </p:nvSpPr>
        <p:spPr>
          <a:xfrm>
            <a:off x="1483961" y="4357253"/>
            <a:ext cx="1781105" cy="577081"/>
          </a:xfrm>
          <a:prstGeom prst="rect">
            <a:avLst/>
          </a:prstGeom>
          <a:noFill/>
        </p:spPr>
        <p:txBody>
          <a:bodyPr wrap="square" rtlCol="0">
            <a:spAutoFit/>
          </a:bodyPr>
          <a:lstStyle/>
          <a:p>
            <a:pPr algn="l" rtl="0"/>
            <a:r>
              <a:rPr lang="fi" sz="105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Varmuuskopioi useisiin sijainteihin!</a:t>
            </a:r>
          </a:p>
          <a:p>
            <a:pPr algn="l" rtl="0"/>
            <a:r>
              <a:rPr lang="fi" sz="105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Noudata 3-2-1-strategiaa</a:t>
            </a:r>
            <a:endParaRPr lang="fi" sz="1050" dirty="0">
              <a:solidFill>
                <a:schemeClr val="bg2"/>
              </a:solidFill>
              <a:latin typeface="Arial Narrow" panose="020B0604020202020204" pitchFamily="34" charset="0"/>
              <a:cs typeface="Arial Narrow" panose="020B0604020202020204" pitchFamily="34" charset="0"/>
            </a:endParaRPr>
          </a:p>
        </p:txBody>
      </p:sp>
      <p:sp>
        <p:nvSpPr>
          <p:cNvPr id="47" name="Textfeld 46">
            <a:extLst>
              <a:ext uri="{FF2B5EF4-FFF2-40B4-BE49-F238E27FC236}">
                <a16:creationId xmlns:a16="http://schemas.microsoft.com/office/drawing/2014/main" id="{AD65D19E-39FA-CCE5-1B87-2233431AF097}"/>
              </a:ext>
            </a:extLst>
          </p:cNvPr>
          <p:cNvSpPr txBox="1"/>
          <p:nvPr/>
        </p:nvSpPr>
        <p:spPr>
          <a:xfrm>
            <a:off x="4271534" y="5713923"/>
            <a:ext cx="1814529" cy="276999"/>
          </a:xfrm>
          <a:prstGeom prst="rect">
            <a:avLst/>
          </a:prstGeom>
          <a:noFill/>
        </p:spPr>
        <p:txBody>
          <a:bodyPr wrap="square" rtlCol="0">
            <a:spAutoFit/>
          </a:bodyPr>
          <a:lstStyle/>
          <a:p>
            <a:pPr algn="l" rtl="0"/>
            <a:r>
              <a:rPr lang="fi" sz="1200" b="1"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Security Counselor</a:t>
            </a:r>
            <a:endParaRPr lang="fi" sz="1200" b="1" dirty="0">
              <a:solidFill>
                <a:schemeClr val="bg2"/>
              </a:solidFill>
              <a:latin typeface="Arial Narrow" panose="020B0604020202020204" pitchFamily="34" charset="0"/>
              <a:cs typeface="Arial Narrow" panose="020B0604020202020204" pitchFamily="34" charset="0"/>
            </a:endParaRPr>
          </a:p>
        </p:txBody>
      </p:sp>
      <p:sp>
        <p:nvSpPr>
          <p:cNvPr id="48" name="Textfeld 47">
            <a:extLst>
              <a:ext uri="{FF2B5EF4-FFF2-40B4-BE49-F238E27FC236}">
                <a16:creationId xmlns:a16="http://schemas.microsoft.com/office/drawing/2014/main" id="{3650F51F-9E02-20F8-077F-B4C1819FC886}"/>
              </a:ext>
            </a:extLst>
          </p:cNvPr>
          <p:cNvSpPr txBox="1"/>
          <p:nvPr/>
        </p:nvSpPr>
        <p:spPr>
          <a:xfrm>
            <a:off x="4271534" y="5967585"/>
            <a:ext cx="1642985" cy="430887"/>
          </a:xfrm>
          <a:prstGeom prst="rect">
            <a:avLst/>
          </a:prstGeom>
          <a:noFill/>
        </p:spPr>
        <p:txBody>
          <a:bodyPr wrap="square" rtlCol="0">
            <a:spAutoFit/>
          </a:bodyPr>
          <a:lstStyle/>
          <a:p>
            <a:pPr algn="l" rtl="0"/>
            <a:r>
              <a:rPr lang="fi" sz="105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Lataa App Centeristä</a:t>
            </a:r>
            <a:endParaRPr lang="fi" sz="1050" dirty="0">
              <a:solidFill>
                <a:schemeClr val="bg2"/>
              </a:solidFill>
              <a:latin typeface="Arial Narrow" panose="020B0604020202020204" pitchFamily="34" charset="0"/>
              <a:cs typeface="Arial Narrow" panose="020B0604020202020204" pitchFamily="34" charset="0"/>
            </a:endParaRPr>
          </a:p>
          <a:p>
            <a:pPr algn="l" rtl="0"/>
            <a:r>
              <a:rPr lang="fi" sz="105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ja ota käyttöön</a:t>
            </a:r>
            <a:endParaRPr lang="fi" sz="1050" dirty="0">
              <a:solidFill>
                <a:schemeClr val="bg2"/>
              </a:solidFill>
              <a:latin typeface="Arial Narrow" panose="020B0604020202020204" pitchFamily="34" charset="0"/>
              <a:cs typeface="Arial Narrow" panose="020B0604020202020204" pitchFamily="34" charset="0"/>
            </a:endParaRPr>
          </a:p>
        </p:txBody>
      </p:sp>
      <p:sp>
        <p:nvSpPr>
          <p:cNvPr id="49" name="Textfeld 48">
            <a:extLst>
              <a:ext uri="{FF2B5EF4-FFF2-40B4-BE49-F238E27FC236}">
                <a16:creationId xmlns:a16="http://schemas.microsoft.com/office/drawing/2014/main" id="{96FE6006-28CE-FCB3-1514-507C8C8B0D3C}"/>
              </a:ext>
            </a:extLst>
          </p:cNvPr>
          <p:cNvSpPr txBox="1"/>
          <p:nvPr/>
        </p:nvSpPr>
        <p:spPr>
          <a:xfrm>
            <a:off x="1483961" y="5713923"/>
            <a:ext cx="1397129" cy="276999"/>
          </a:xfrm>
          <a:prstGeom prst="rect">
            <a:avLst/>
          </a:prstGeom>
          <a:noFill/>
        </p:spPr>
        <p:txBody>
          <a:bodyPr wrap="square" rtlCol="0">
            <a:spAutoFit/>
          </a:bodyPr>
          <a:lstStyle/>
          <a:p>
            <a:pPr algn="l" rtl="0"/>
            <a:r>
              <a:rPr lang="fi" sz="1200" b="1"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QuFirewall</a:t>
            </a:r>
            <a:endParaRPr lang="fi" sz="1200" b="1" dirty="0">
              <a:solidFill>
                <a:schemeClr val="bg2"/>
              </a:solidFill>
              <a:latin typeface="Arial Narrow" panose="020B0604020202020204" pitchFamily="34" charset="0"/>
              <a:cs typeface="Arial Narrow" panose="020B0604020202020204" pitchFamily="34" charset="0"/>
            </a:endParaRPr>
          </a:p>
        </p:txBody>
      </p:sp>
      <p:sp>
        <p:nvSpPr>
          <p:cNvPr id="50" name="Textfeld 49">
            <a:extLst>
              <a:ext uri="{FF2B5EF4-FFF2-40B4-BE49-F238E27FC236}">
                <a16:creationId xmlns:a16="http://schemas.microsoft.com/office/drawing/2014/main" id="{F2A85110-5B39-841F-9903-E9283391CD15}"/>
              </a:ext>
            </a:extLst>
          </p:cNvPr>
          <p:cNvSpPr txBox="1"/>
          <p:nvPr/>
        </p:nvSpPr>
        <p:spPr>
          <a:xfrm>
            <a:off x="1483961" y="5967585"/>
            <a:ext cx="1781105" cy="430887"/>
          </a:xfrm>
          <a:prstGeom prst="rect">
            <a:avLst/>
          </a:prstGeom>
          <a:noFill/>
        </p:spPr>
        <p:txBody>
          <a:bodyPr wrap="square" rtlCol="0">
            <a:spAutoFit/>
          </a:bodyPr>
          <a:lstStyle/>
          <a:p>
            <a:pPr algn="l" rtl="0"/>
            <a:r>
              <a:rPr lang="fi" sz="105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Lataa App Centeristä</a:t>
            </a:r>
            <a:endParaRPr lang="fi" sz="1050" dirty="0">
              <a:solidFill>
                <a:schemeClr val="bg2"/>
              </a:solidFill>
              <a:latin typeface="Arial Narrow" panose="020B0604020202020204" pitchFamily="34" charset="0"/>
              <a:cs typeface="Arial Narrow" panose="020B0604020202020204" pitchFamily="34" charset="0"/>
            </a:endParaRPr>
          </a:p>
          <a:p>
            <a:pPr algn="l" rtl="0"/>
            <a:r>
              <a:rPr lang="fi" sz="105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ja ota käyttöön</a:t>
            </a:r>
            <a:endParaRPr lang="fi" sz="1050" dirty="0">
              <a:solidFill>
                <a:schemeClr val="bg2"/>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40007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Ohjeita</a:t>
            </a:r>
            <a:endParaRPr lang="fi" sz="3600" dirty="0">
              <a:solidFill>
                <a:srgbClr val="555555"/>
              </a:solidFill>
              <a:latin typeface="Impact" panose="020B080603090205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9235658" cy="4680448"/>
          </a:xfrm>
          <a:prstGeom prst="rect">
            <a:avLst/>
          </a:prstGeom>
          <a:noFill/>
        </p:spPr>
        <p:txBody>
          <a:bodyPr wrap="square" rtlCol="0">
            <a:spAutoFit/>
          </a:bodyPr>
          <a:lstStyle/>
          <a:p>
            <a:pPr algn="l" rtl="0">
              <a:lnSpc>
                <a:spcPts val="18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Varmuuskopiointi:</a:t>
            </a: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0" i="0" u="none" baseline="0" dirty="0">
                <a:latin typeface="Arial" panose="020B0604020202020204" pitchFamily="34" charset="0"/>
                <a:ea typeface="Arial" panose="020B0604020202020204" pitchFamily="34" charset="0"/>
                <a:cs typeface="Arial" panose="020B0604020202020204" pitchFamily="34" charset="0"/>
                <a:hlinkClick r:id="rId3"/>
              </a:rPr>
              <a:t>https://www.qnap.com/en/how-to/tutorial/article/hybrid-backup-sync</a:t>
            </a:r>
            <a:endParaRPr lang="fi" sz="1000" dirty="0">
              <a:latin typeface="Arial" panose="020B0604020202020204" pitchFamily="34" charset="0"/>
              <a:cs typeface="Arial" panose="020B0604020202020204" pitchFamily="34" charset="0"/>
            </a:endParaRPr>
          </a:p>
          <a:p>
            <a:pPr algn="l" rtl="0">
              <a:lnSpc>
                <a:spcPts val="1800"/>
              </a:lnSpc>
            </a:pP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Järjestelmänvalvojatili:</a:t>
            </a: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0" i="0" u="none" baseline="0" dirty="0">
                <a:latin typeface="Arial" panose="020B0604020202020204" pitchFamily="34" charset="0"/>
                <a:ea typeface="Arial" panose="020B0604020202020204" pitchFamily="34" charset="0"/>
                <a:cs typeface="Arial" panose="020B0604020202020204" pitchFamily="34" charset="0"/>
                <a:hlinkClick r:id="rId4"/>
              </a:rPr>
              <a:t>https://www.qnap.com/en/how-to/faq/article/can-i-rename-the-default-admin-account</a:t>
            </a:r>
            <a:endParaRPr lang="fi" sz="1000" dirty="0">
              <a:latin typeface="Arial" panose="020B0604020202020204" pitchFamily="34" charset="0"/>
              <a:cs typeface="Arial" panose="020B0604020202020204" pitchFamily="34" charset="0"/>
            </a:endParaRPr>
          </a:p>
          <a:p>
            <a:pPr algn="l" rtl="0">
              <a:lnSpc>
                <a:spcPts val="1800"/>
              </a:lnSpc>
            </a:pP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Salasanakäytäntö: </a:t>
            </a: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0" i="0" u="none" baseline="0" dirty="0">
                <a:latin typeface="Arial" panose="020B0604020202020204" pitchFamily="34" charset="0"/>
                <a:ea typeface="Arial" panose="020B0604020202020204" pitchFamily="34" charset="0"/>
                <a:cs typeface="Arial" panose="020B0604020202020204" pitchFamily="34" charset="0"/>
                <a:hlinkClick r:id="rId5"/>
              </a:rPr>
              <a:t>https://www.qnap.com/en/how-to/knowledge-base/article/setup-the-password-policy-to-require-the-change-periodically</a:t>
            </a:r>
            <a:endParaRPr lang="fi" sz="1000" dirty="0">
              <a:latin typeface="Arial" panose="020B0604020202020204" pitchFamily="34" charset="0"/>
              <a:cs typeface="Arial" panose="020B0604020202020204" pitchFamily="34" charset="0"/>
            </a:endParaRPr>
          </a:p>
          <a:p>
            <a:pPr algn="l" rtl="0">
              <a:lnSpc>
                <a:spcPts val="1800"/>
              </a:lnSpc>
            </a:pP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UPnP: </a:t>
            </a: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0" i="0" u="none" baseline="0" dirty="0">
                <a:latin typeface="Arial" panose="020B0604020202020204" pitchFamily="34" charset="0"/>
                <a:ea typeface="Arial" panose="020B0604020202020204" pitchFamily="34" charset="0"/>
                <a:cs typeface="Arial" panose="020B0604020202020204" pitchFamily="34" charset="0"/>
                <a:hlinkClick r:id="rId6"/>
              </a:rPr>
              <a:t>https://docs.qnap.com/nas-outdated/QTS4.3.5/en/GUID-907F01D9-68D9-4449-A4D1-3213E19D0124.html?</a:t>
            </a:r>
            <a:endParaRPr lang="fi" sz="1000" dirty="0">
              <a:latin typeface="Arial" panose="020B0604020202020204" pitchFamily="34" charset="0"/>
              <a:cs typeface="Arial" panose="020B0604020202020204" pitchFamily="34" charset="0"/>
            </a:endParaRPr>
          </a:p>
          <a:p>
            <a:pPr algn="l" rtl="0">
              <a:lnSpc>
                <a:spcPts val="1800"/>
              </a:lnSpc>
            </a:pP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Salaus: </a:t>
            </a: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0" i="0" u="none" baseline="0" dirty="0">
                <a:latin typeface="Arial" panose="020B0604020202020204" pitchFamily="34" charset="0"/>
                <a:ea typeface="Arial" panose="020B0604020202020204" pitchFamily="34" charset="0"/>
                <a:cs typeface="Arial" panose="020B0604020202020204" pitchFamily="34" charset="0"/>
                <a:hlinkClick r:id="rId7"/>
              </a:rPr>
              <a:t>https://www.qnap.com/en/how-to/tutorial/article/how-to-use-ssl-certificates-to-increase-the-connection-security-to-your-qnap-nas </a:t>
            </a:r>
            <a:r>
              <a:rPr lang="fi" sz="1000" b="0" i="0" u="none" baseline="0" dirty="0">
                <a:latin typeface="Arial" panose="020B0604020202020204" pitchFamily="34" charset="0"/>
                <a:ea typeface="Arial" panose="020B0604020202020204" pitchFamily="34" charset="0"/>
                <a:cs typeface="Arial" panose="020B0604020202020204" pitchFamily="34" charset="0"/>
              </a:rPr>
              <a:t>	</a:t>
            </a:r>
          </a:p>
          <a:p>
            <a:pPr algn="l" rtl="0">
              <a:lnSpc>
                <a:spcPts val="18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VPN: </a:t>
            </a: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0" i="0" u="none" baseline="0" dirty="0">
                <a:latin typeface="Arial" panose="020B0604020202020204" pitchFamily="34" charset="0"/>
                <a:ea typeface="Arial" panose="020B0604020202020204" pitchFamily="34" charset="0"/>
                <a:cs typeface="Arial" panose="020B0604020202020204" pitchFamily="34" charset="0"/>
                <a:hlinkClick r:id="rId8"/>
              </a:rPr>
              <a:t>https://www.qnap.com/en/how-to/tutorial/article/how-to-set-up-and-use-qvpn</a:t>
            </a:r>
            <a:endParaRPr lang="fi" sz="1000" dirty="0">
              <a:latin typeface="Arial" panose="020B0604020202020204" pitchFamily="34" charset="0"/>
              <a:cs typeface="Arial" panose="020B0604020202020204" pitchFamily="34" charset="0"/>
            </a:endParaRPr>
          </a:p>
          <a:p>
            <a:pPr algn="l" rtl="0">
              <a:lnSpc>
                <a:spcPts val="1800"/>
              </a:lnSpc>
            </a:pP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Portinsiirto: </a:t>
            </a:r>
            <a:r>
              <a:rPr lang="fi" sz="1000" b="0" i="0" u="none" baseline="0">
                <a:latin typeface="Arial" panose="020B0604020202020204" pitchFamily="34" charset="0"/>
                <a:ea typeface="Arial" panose="020B0604020202020204" pitchFamily="34" charset="0"/>
                <a:cs typeface="Arial" panose="020B0604020202020204" pitchFamily="34" charset="0"/>
              </a:rPr>
              <a:t>		</a:t>
            </a:r>
            <a:r>
              <a:rPr lang="fi" sz="1000" b="0" i="0" u="none" baseline="0">
                <a:latin typeface="Arial" panose="020B0604020202020204" pitchFamily="34" charset="0"/>
                <a:ea typeface="Arial" panose="020B0604020202020204" pitchFamily="34" charset="0"/>
                <a:cs typeface="Arial" panose="020B0604020202020204" pitchFamily="34" charset="0"/>
                <a:hlinkClick r:id="rId9"/>
              </a:rPr>
              <a:t>https</a:t>
            </a:r>
            <a:r>
              <a:rPr lang="fi" sz="1000" b="0" i="0" u="none" baseline="0" dirty="0">
                <a:latin typeface="Arial" panose="020B0604020202020204" pitchFamily="34" charset="0"/>
                <a:ea typeface="Arial" panose="020B0604020202020204" pitchFamily="34" charset="0"/>
                <a:cs typeface="Arial" panose="020B0604020202020204" pitchFamily="34" charset="0"/>
                <a:hlinkClick r:id="rId9"/>
              </a:rPr>
              <a:t>://www.qnap.com/en/how-to/faq/article/how-do-i-set-up-port-forwarding-on-the-nas </a:t>
            </a:r>
            <a:endParaRPr lang="fi" sz="1000" dirty="0">
              <a:latin typeface="Arial" panose="020B0604020202020204" pitchFamily="34" charset="0"/>
              <a:cs typeface="Arial" panose="020B0604020202020204" pitchFamily="34" charset="0"/>
            </a:endParaRPr>
          </a:p>
          <a:p>
            <a:pPr algn="l" rtl="0">
              <a:lnSpc>
                <a:spcPts val="1800"/>
              </a:lnSpc>
            </a:pPr>
            <a:endParaRPr lang="fi" sz="1000" b="1" dirty="0">
              <a:latin typeface="Arial" panose="020B0604020202020204" pitchFamily="34" charset="0"/>
              <a:cs typeface="Arial" panose="020B0604020202020204" pitchFamily="34" charset="0"/>
            </a:endParaRPr>
          </a:p>
          <a:p>
            <a:pPr algn="l" rtl="0">
              <a:lnSpc>
                <a:spcPts val="18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QuFirewallin käyttö: </a:t>
            </a: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0" i="0" u="none" baseline="0" dirty="0">
                <a:latin typeface="Arial" panose="020B0604020202020204" pitchFamily="34" charset="0"/>
                <a:ea typeface="Arial" panose="020B0604020202020204" pitchFamily="34" charset="0"/>
                <a:cs typeface="Arial" panose="020B0604020202020204" pitchFamily="34" charset="0"/>
                <a:hlinkClick r:id="rId10"/>
              </a:rPr>
              <a:t>https://www.qnap.com/en/how-to/tutorial/article/how-to-use-qufirewall </a:t>
            </a:r>
            <a:endParaRPr lang="fi" sz="1000" dirty="0">
              <a:latin typeface="Arial" panose="020B0604020202020204" pitchFamily="34" charset="0"/>
              <a:cs typeface="Arial" panose="020B0604020202020204" pitchFamily="34" charset="0"/>
            </a:endParaRPr>
          </a:p>
          <a:p>
            <a:pPr algn="l" rtl="0">
              <a:lnSpc>
                <a:spcPts val="1800"/>
              </a:lnSpc>
            </a:pP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Päivitykset: </a:t>
            </a: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0" i="0" u="none" baseline="0" dirty="0">
                <a:latin typeface="Arial" panose="020B0604020202020204" pitchFamily="34" charset="0"/>
                <a:ea typeface="Arial" panose="020B0604020202020204" pitchFamily="34" charset="0"/>
                <a:cs typeface="Arial" panose="020B0604020202020204" pitchFamily="34" charset="0"/>
                <a:hlinkClick r:id="rId11"/>
              </a:rPr>
              <a:t>https://www.qnap.com/en/how-to/tutorial/article/how-to-update-your-qnap-nass-firmware </a:t>
            </a:r>
            <a:endParaRPr lang="fi" sz="1000" dirty="0">
              <a:latin typeface="Arial" panose="020B0604020202020204" pitchFamily="34" charset="0"/>
              <a:cs typeface="Arial" panose="020B0604020202020204" pitchFamily="34" charset="0"/>
            </a:endParaRPr>
          </a:p>
          <a:p>
            <a:pPr algn="l" rtl="0">
              <a:lnSpc>
                <a:spcPts val="1800"/>
              </a:lnSpc>
            </a:pP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Security Counselor:                  </a:t>
            </a:r>
            <a:r>
              <a:rPr lang="fi" sz="1000" b="0" i="0" u="none" baseline="0" dirty="0">
                <a:latin typeface="Arial" panose="020B0604020202020204" pitchFamily="34" charset="0"/>
                <a:ea typeface="Arial" panose="020B0604020202020204" pitchFamily="34" charset="0"/>
                <a:cs typeface="Arial" panose="020B0604020202020204" pitchFamily="34" charset="0"/>
                <a:hlinkClick r:id="rId12"/>
              </a:rPr>
              <a:t>https://www.qnap.com/solution/security-counselor/en-us/ </a:t>
            </a:r>
            <a:endParaRPr lang="fi" sz="1000" dirty="0">
              <a:latin typeface="Arial" panose="020B0604020202020204" pitchFamily="34" charset="0"/>
              <a:cs typeface="Arial" panose="020B0604020202020204" pitchFamily="34" charset="0"/>
            </a:endParaRPr>
          </a:p>
          <a:p>
            <a:pPr algn="l" rtl="0">
              <a:lnSpc>
                <a:spcPts val="1800"/>
              </a:lnSpc>
            </a:pPr>
            <a:endParaRPr lang="fi" sz="10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84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Tietoturvaesite – Lisäasetuksia IT-osaajille</a:t>
            </a:r>
          </a:p>
        </p:txBody>
      </p:sp>
      <p:sp>
        <p:nvSpPr>
          <p:cNvPr id="6" name="Textfeld 5">
            <a:extLst>
              <a:ext uri="{FF2B5EF4-FFF2-40B4-BE49-F238E27FC236}">
                <a16:creationId xmlns:a16="http://schemas.microsoft.com/office/drawing/2014/main" id="{75FDED3D-B907-24B9-7F5A-641FBF78A136}"/>
              </a:ext>
            </a:extLst>
          </p:cNvPr>
          <p:cNvSpPr txBox="1"/>
          <p:nvPr/>
        </p:nvSpPr>
        <p:spPr>
          <a:xfrm>
            <a:off x="524951" y="2415802"/>
            <a:ext cx="5121265" cy="430887"/>
          </a:xfrm>
          <a:prstGeom prst="rect">
            <a:avLst/>
          </a:prstGeom>
          <a:noFill/>
        </p:spPr>
        <p:txBody>
          <a:bodyPr wrap="square" rtlCol="0">
            <a:spAutoFit/>
          </a:bodyPr>
          <a:lstStyle/>
          <a:p>
            <a:pPr algn="l" rtl="0"/>
            <a:r>
              <a:rPr lang="fi" sz="2200" b="1" i="0" u="none" baseline="0">
                <a:solidFill>
                  <a:schemeClr val="tx1">
                    <a:lumMod val="75000"/>
                    <a:lumOff val="25000"/>
                  </a:schemeClr>
                </a:solidFill>
                <a:latin typeface="Arial Narrow" panose="020B0604020202020204" pitchFamily="34" charset="0"/>
                <a:ea typeface="Arial Narrow" panose="020B0604020202020204" pitchFamily="34" charset="0"/>
                <a:cs typeface="Arial Narrow" panose="020B0604020202020204" pitchFamily="34" charset="0"/>
              </a:rPr>
              <a:t>ASIANTUNTEVILLE KÄYTTÄJILLE</a:t>
            </a:r>
          </a:p>
        </p:txBody>
      </p:sp>
      <p:pic>
        <p:nvPicPr>
          <p:cNvPr id="17" name="Grafik 16">
            <a:extLst>
              <a:ext uri="{FF2B5EF4-FFF2-40B4-BE49-F238E27FC236}">
                <a16:creationId xmlns:a16="http://schemas.microsoft.com/office/drawing/2014/main" id="{667BC0BA-9604-0D41-30E7-EC56D10143B7}"/>
              </a:ext>
            </a:extLst>
          </p:cNvPr>
          <p:cNvPicPr>
            <a:picLocks noChangeAspect="1"/>
          </p:cNvPicPr>
          <p:nvPr/>
        </p:nvPicPr>
        <p:blipFill>
          <a:blip r:embed="rId3"/>
          <a:stretch>
            <a:fillRect/>
          </a:stretch>
        </p:blipFill>
        <p:spPr>
          <a:xfrm>
            <a:off x="624885" y="2888293"/>
            <a:ext cx="2662636" cy="919471"/>
          </a:xfrm>
          <a:prstGeom prst="rect">
            <a:avLst/>
          </a:prstGeom>
        </p:spPr>
      </p:pic>
      <p:pic>
        <p:nvPicPr>
          <p:cNvPr id="18" name="Grafik 17">
            <a:extLst>
              <a:ext uri="{FF2B5EF4-FFF2-40B4-BE49-F238E27FC236}">
                <a16:creationId xmlns:a16="http://schemas.microsoft.com/office/drawing/2014/main" id="{C9B9F48C-F196-E3B0-42BA-C6BF4EBD9A10}"/>
              </a:ext>
            </a:extLst>
          </p:cNvPr>
          <p:cNvPicPr>
            <a:picLocks noChangeAspect="1"/>
          </p:cNvPicPr>
          <p:nvPr/>
        </p:nvPicPr>
        <p:blipFill>
          <a:blip r:embed="rId4"/>
          <a:stretch>
            <a:fillRect/>
          </a:stretch>
        </p:blipFill>
        <p:spPr>
          <a:xfrm>
            <a:off x="3501401" y="2884305"/>
            <a:ext cx="2662636" cy="919471"/>
          </a:xfrm>
          <a:prstGeom prst="rect">
            <a:avLst/>
          </a:prstGeom>
        </p:spPr>
      </p:pic>
      <p:sp>
        <p:nvSpPr>
          <p:cNvPr id="19" name="Textfeld 18">
            <a:extLst>
              <a:ext uri="{FF2B5EF4-FFF2-40B4-BE49-F238E27FC236}">
                <a16:creationId xmlns:a16="http://schemas.microsoft.com/office/drawing/2014/main" id="{28C7B9B1-1ABC-6285-B47E-C8341B28879E}"/>
              </a:ext>
            </a:extLst>
          </p:cNvPr>
          <p:cNvSpPr txBox="1"/>
          <p:nvPr/>
        </p:nvSpPr>
        <p:spPr>
          <a:xfrm>
            <a:off x="4350843" y="3003523"/>
            <a:ext cx="1814529" cy="307777"/>
          </a:xfrm>
          <a:prstGeom prst="rect">
            <a:avLst/>
          </a:prstGeom>
          <a:noFill/>
        </p:spPr>
        <p:txBody>
          <a:bodyPr wrap="square" rtlCol="0">
            <a:spAutoFit/>
          </a:bodyPr>
          <a:lstStyle/>
          <a:p>
            <a:pPr algn="l" rtl="0"/>
            <a:r>
              <a:rPr lang="fi" sz="1400" b="1"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Salaus</a:t>
            </a:r>
          </a:p>
        </p:txBody>
      </p:sp>
      <p:sp>
        <p:nvSpPr>
          <p:cNvPr id="20" name="Textfeld 19">
            <a:extLst>
              <a:ext uri="{FF2B5EF4-FFF2-40B4-BE49-F238E27FC236}">
                <a16:creationId xmlns:a16="http://schemas.microsoft.com/office/drawing/2014/main" id="{D623665F-55EA-BAD1-67C1-16CBD7FA6C7D}"/>
              </a:ext>
            </a:extLst>
          </p:cNvPr>
          <p:cNvSpPr txBox="1"/>
          <p:nvPr/>
        </p:nvSpPr>
        <p:spPr>
          <a:xfrm>
            <a:off x="4350843" y="3257185"/>
            <a:ext cx="1642985" cy="430887"/>
          </a:xfrm>
          <a:prstGeom prst="rect">
            <a:avLst/>
          </a:prstGeom>
          <a:noFill/>
        </p:spPr>
        <p:txBody>
          <a:bodyPr wrap="square" rtlCol="0">
            <a:spAutoFit/>
          </a:bodyPr>
          <a:lstStyle/>
          <a:p>
            <a:pPr algn="l" rtl="0"/>
            <a:r>
              <a:rPr lang="fi" sz="110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Käytä salattuja yhteyksiä</a:t>
            </a:r>
            <a:endParaRPr lang="fi" sz="1100" dirty="0">
              <a:solidFill>
                <a:schemeClr val="bg2"/>
              </a:solidFill>
              <a:latin typeface="Arial Narrow" panose="020B0604020202020204" pitchFamily="34" charset="0"/>
              <a:cs typeface="Arial Narrow" panose="020B0604020202020204" pitchFamily="34" charset="0"/>
            </a:endParaRPr>
          </a:p>
          <a:p>
            <a:pPr algn="l" rtl="0"/>
            <a:r>
              <a:rPr lang="fi" sz="110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(HTTPS)</a:t>
            </a:r>
          </a:p>
        </p:txBody>
      </p:sp>
      <p:sp>
        <p:nvSpPr>
          <p:cNvPr id="21" name="Textfeld 20">
            <a:extLst>
              <a:ext uri="{FF2B5EF4-FFF2-40B4-BE49-F238E27FC236}">
                <a16:creationId xmlns:a16="http://schemas.microsoft.com/office/drawing/2014/main" id="{E84CF21C-8E75-48CC-2F82-505488FD983B}"/>
              </a:ext>
            </a:extLst>
          </p:cNvPr>
          <p:cNvSpPr txBox="1"/>
          <p:nvPr/>
        </p:nvSpPr>
        <p:spPr>
          <a:xfrm>
            <a:off x="1563270" y="3003523"/>
            <a:ext cx="1397129" cy="307777"/>
          </a:xfrm>
          <a:prstGeom prst="rect">
            <a:avLst/>
          </a:prstGeom>
          <a:noFill/>
        </p:spPr>
        <p:txBody>
          <a:bodyPr wrap="square" rtlCol="0">
            <a:spAutoFit/>
          </a:bodyPr>
          <a:lstStyle/>
          <a:p>
            <a:pPr algn="l" rtl="0"/>
            <a:r>
              <a:rPr lang="fi" sz="1400" b="1"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Portit</a:t>
            </a:r>
          </a:p>
        </p:txBody>
      </p:sp>
      <p:sp>
        <p:nvSpPr>
          <p:cNvPr id="22" name="Textfeld 21">
            <a:extLst>
              <a:ext uri="{FF2B5EF4-FFF2-40B4-BE49-F238E27FC236}">
                <a16:creationId xmlns:a16="http://schemas.microsoft.com/office/drawing/2014/main" id="{519D2151-0F0E-C7D1-52BE-62CD38915F0B}"/>
              </a:ext>
            </a:extLst>
          </p:cNvPr>
          <p:cNvSpPr txBox="1"/>
          <p:nvPr/>
        </p:nvSpPr>
        <p:spPr>
          <a:xfrm>
            <a:off x="1563270" y="3257185"/>
            <a:ext cx="1781105" cy="261610"/>
          </a:xfrm>
          <a:prstGeom prst="rect">
            <a:avLst/>
          </a:prstGeom>
          <a:noFill/>
        </p:spPr>
        <p:txBody>
          <a:bodyPr wrap="square" rtlCol="0">
            <a:spAutoFit/>
          </a:bodyPr>
          <a:lstStyle/>
          <a:p>
            <a:pPr algn="l" rtl="0"/>
            <a:r>
              <a:rPr lang="fi" sz="1100" b="0" i="0" u="none" baseline="0">
                <a:solidFill>
                  <a:schemeClr val="bg2"/>
                </a:solidFill>
                <a:latin typeface="Arial Narrow" panose="020B0604020202020204" pitchFamily="34" charset="0"/>
                <a:ea typeface="Arial Narrow" panose="020B0604020202020204" pitchFamily="34" charset="0"/>
                <a:cs typeface="Arial Narrow" panose="020B0604020202020204" pitchFamily="34" charset="0"/>
              </a:rPr>
              <a:t>Muuta vakioportteja</a:t>
            </a:r>
          </a:p>
        </p:txBody>
      </p:sp>
    </p:spTree>
    <p:extLst>
      <p:ext uri="{BB962C8B-B14F-4D97-AF65-F5344CB8AC3E}">
        <p14:creationId xmlns:p14="http://schemas.microsoft.com/office/powerpoint/2010/main" val="200459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Johdanto</a:t>
            </a:r>
            <a:endParaRPr lang="fi" sz="3600" dirty="0">
              <a:solidFill>
                <a:srgbClr val="555555"/>
              </a:solidFill>
              <a:latin typeface="Impact" panose="020B0806030902050204" pitchFamily="34" charset="0"/>
              <a:cs typeface="Arial" panose="020B0604020202020204" pitchFamily="34" charset="0"/>
            </a:endParaRPr>
          </a:p>
        </p:txBody>
      </p:sp>
      <p:sp>
        <p:nvSpPr>
          <p:cNvPr id="5" name="Textfeld 4">
            <a:extLst>
              <a:ext uri="{FF2B5EF4-FFF2-40B4-BE49-F238E27FC236}">
                <a16:creationId xmlns:a16="http://schemas.microsoft.com/office/drawing/2014/main" id="{B55C7F5E-334D-5392-7021-5010167F8A7B}"/>
              </a:ext>
            </a:extLst>
          </p:cNvPr>
          <p:cNvSpPr txBox="1"/>
          <p:nvPr/>
        </p:nvSpPr>
        <p:spPr>
          <a:xfrm>
            <a:off x="576000" y="2196000"/>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Tietoturvaopas</a:t>
            </a:r>
          </a:p>
        </p:txBody>
      </p:sp>
      <p:sp>
        <p:nvSpPr>
          <p:cNvPr id="6" name="Textfeld 5">
            <a:extLst>
              <a:ext uri="{FF2B5EF4-FFF2-40B4-BE49-F238E27FC236}">
                <a16:creationId xmlns:a16="http://schemas.microsoft.com/office/drawing/2014/main" id="{4A3103E6-5168-3387-E1E5-8E037016D935}"/>
              </a:ext>
            </a:extLst>
          </p:cNvPr>
          <p:cNvSpPr txBox="1"/>
          <p:nvPr/>
        </p:nvSpPr>
        <p:spPr>
          <a:xfrm>
            <a:off x="575999" y="2598430"/>
            <a:ext cx="8407580" cy="987130"/>
          </a:xfrm>
          <a:prstGeom prst="rect">
            <a:avLst/>
          </a:prstGeom>
          <a:noFill/>
        </p:spPr>
        <p:txBody>
          <a:bodyPr wrap="square" rtlCol="0">
            <a:spAutoFit/>
          </a:bodyPr>
          <a:lstStyle/>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Tässä lyhyessä ja hyödyllisessä tietoturvaoppaassa käydään läpi asetuksia, jotka auttavat suojaamaan dataa optimaalisilla tavoilla. Käyttömukavuus ja tietoturva ovat aina eri puolilla vaakaa, ja jokaisen käyttäjän on valittava itse, millaiseen tasapainoon ne asetetaan.</a:t>
            </a: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Tämä opas tarjoaa tiiviin yleiskatsauksen tärkeimpiin aiheisiin. </a:t>
            </a: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Yksityiskohtaisia lisätietoja ja ohjeita on saatavilla osoitteessa </a:t>
            </a:r>
            <a:r>
              <a:rPr lang="fi" sz="1000" b="0" i="0" u="none" baseline="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hlinkClick r:id="rId3"/>
              </a:rPr>
              <a:t>https://www.qnap.com/en</a:t>
            </a:r>
            <a:r>
              <a:rPr lang="fi" sz="1000" b="0" i="0" u="none" baseline="0">
                <a:latin typeface="Arial" panose="020B0604020202020204" pitchFamily="34" charset="0"/>
                <a:ea typeface="Arial" panose="020B0604020202020204" pitchFamily="34" charset="0"/>
                <a:cs typeface="Arial" panose="020B0604020202020204" pitchFamily="34" charset="0"/>
              </a:rPr>
              <a:t>.</a:t>
            </a:r>
            <a:endParaRPr lang="fi" sz="1000" dirty="0">
              <a:solidFill>
                <a:schemeClr val="accent1">
                  <a:lumMod val="75000"/>
                </a:schemeClr>
              </a:solidFill>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DAD9AA22-4D70-3ECA-0E92-9D5A8A3519F1}"/>
              </a:ext>
            </a:extLst>
          </p:cNvPr>
          <p:cNvSpPr txBox="1"/>
          <p:nvPr/>
        </p:nvSpPr>
        <p:spPr>
          <a:xfrm>
            <a:off x="575999" y="4079651"/>
            <a:ext cx="7289980" cy="525465"/>
          </a:xfrm>
          <a:prstGeom prst="rect">
            <a:avLst/>
          </a:prstGeom>
          <a:noFill/>
        </p:spPr>
        <p:txBody>
          <a:bodyPr wrap="square" rtlCol="0">
            <a:spAutoFit/>
          </a:bodyPr>
          <a:lstStyle/>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Kiristysohjelmat ovat haitallisia ohjelmistoja, jotka estävät datan käytön lukitsemalla tietokoneen tai salaamalla tiedostoja. Jos uhri ei maksa kiristäjälle tämän vaatimaa summaa, tiedostot pysyvät salattuina eikä niitä voi enää käyttää.</a:t>
            </a:r>
          </a:p>
        </p:txBody>
      </p:sp>
      <p:sp>
        <p:nvSpPr>
          <p:cNvPr id="9" name="Textfeld 8">
            <a:extLst>
              <a:ext uri="{FF2B5EF4-FFF2-40B4-BE49-F238E27FC236}">
                <a16:creationId xmlns:a16="http://schemas.microsoft.com/office/drawing/2014/main" id="{29541A59-C3C7-2976-E936-97D3ADE02E49}"/>
              </a:ext>
            </a:extLst>
          </p:cNvPr>
          <p:cNvSpPr txBox="1"/>
          <p:nvPr/>
        </p:nvSpPr>
        <p:spPr>
          <a:xfrm>
            <a:off x="575999" y="5145374"/>
            <a:ext cx="7370190" cy="987130"/>
          </a:xfrm>
          <a:prstGeom prst="rect">
            <a:avLst/>
          </a:prstGeom>
          <a:noFill/>
        </p:spPr>
        <p:txBody>
          <a:bodyPr wrap="square" rtlCol="0">
            <a:spAutoFit/>
          </a:bodyPr>
          <a:lstStyle/>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Kiristysohjelmat uhkaavat enenevissä määrin niin kotikäyttäjien kuin yritystenkin tietokoneita ja muita verkkoon yhdistettyjä laitteita. Hakkerit etsivät jatkuvasti uusia tapoja haittaohjelmien levittämiseen.</a:t>
            </a: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QNAP tuntee nämä riskit ja pyrkii jatkuvasti tarjoamaan parhaan mahdollisen suojan haittaohjelmia vastaan.</a:t>
            </a:r>
          </a:p>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Alla olevissa esimerkeissä kerrotaan tapoja, joilla käyttäjät voivat suojautua tehokkaimmin omat tarpeensa huomioiden.</a:t>
            </a:r>
          </a:p>
        </p:txBody>
      </p:sp>
      <p:sp>
        <p:nvSpPr>
          <p:cNvPr id="10" name="Textfeld 9">
            <a:extLst>
              <a:ext uri="{FF2B5EF4-FFF2-40B4-BE49-F238E27FC236}">
                <a16:creationId xmlns:a16="http://schemas.microsoft.com/office/drawing/2014/main" id="{6F43B692-1E93-B02E-10F6-14CA6A24FA01}"/>
              </a:ext>
            </a:extLst>
          </p:cNvPr>
          <p:cNvSpPr txBox="1"/>
          <p:nvPr/>
        </p:nvSpPr>
        <p:spPr>
          <a:xfrm>
            <a:off x="575999" y="3677221"/>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Mitä ovat kiristysohjelmat?</a:t>
            </a:r>
          </a:p>
        </p:txBody>
      </p:sp>
      <p:sp>
        <p:nvSpPr>
          <p:cNvPr id="12" name="Textfeld 11">
            <a:extLst>
              <a:ext uri="{FF2B5EF4-FFF2-40B4-BE49-F238E27FC236}">
                <a16:creationId xmlns:a16="http://schemas.microsoft.com/office/drawing/2014/main" id="{49BBAB5A-DD23-8130-DC8D-C745DAB7ED23}"/>
              </a:ext>
            </a:extLst>
          </p:cNvPr>
          <p:cNvSpPr txBox="1"/>
          <p:nvPr/>
        </p:nvSpPr>
        <p:spPr>
          <a:xfrm>
            <a:off x="575999" y="4745264"/>
            <a:ext cx="7370190"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Miten kiristysohjelmilta voi suojautua?</a:t>
            </a:r>
          </a:p>
        </p:txBody>
      </p:sp>
    </p:spTree>
    <p:extLst>
      <p:ext uri="{BB962C8B-B14F-4D97-AF65-F5344CB8AC3E}">
        <p14:creationId xmlns:p14="http://schemas.microsoft.com/office/powerpoint/2010/main" val="106397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NAS-laitteen ensimmäisellä käyttökerralla</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Järjestelmänvalvojatili</a:t>
            </a:r>
          </a:p>
        </p:txBody>
      </p:sp>
      <p:sp>
        <p:nvSpPr>
          <p:cNvPr id="6" name="Textfeld 5">
            <a:extLst>
              <a:ext uri="{FF2B5EF4-FFF2-40B4-BE49-F238E27FC236}">
                <a16:creationId xmlns:a16="http://schemas.microsoft.com/office/drawing/2014/main" id="{4A3103E6-5168-3387-E1E5-8E037016D935}"/>
              </a:ext>
            </a:extLst>
          </p:cNvPr>
          <p:cNvSpPr txBox="1"/>
          <p:nvPr/>
        </p:nvSpPr>
        <p:spPr>
          <a:xfrm>
            <a:off x="575999" y="1989738"/>
            <a:ext cx="8407580" cy="1679627"/>
          </a:xfrm>
          <a:prstGeom prst="rect">
            <a:avLst/>
          </a:prstGeom>
          <a:noFill/>
        </p:spPr>
        <p:txBody>
          <a:bodyPr wrap="square" rtlCol="0">
            <a:spAutoFit/>
          </a:bodyPr>
          <a:lstStyle/>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QTS:n järjestelmänvalvojatilin nimi on oletuksena ”admin”. Järjestelmän kannalta kriittisen tilin nimi kannattaa valita huolellisesti turvallisuussyistä: jos nimi on yleinen ja helposti arvattava, potentiaalisen hakkerin tarvitsee vain selvittää oikea salasana saadakseen koko järjestelmän haltuunsa. Tällaisten tapauksien varalta suosittelemme vahvasti luomaan uuden järjestelmänvalvojatilin ja poistamaan ”admin”-oletustilin käytöstä. Lisäksi järjestelmänvalvojatiliä on hyvä käyttää vain ylläpitotoimiin ja muihin järjestelmänvalvontaan liittyviin tehtäviin. QNAP NAS -laitteen varsinaista käyttöä ajatellen on suositeltavaa erottaa järjestelmänvalvojan ja käyttäjien toiminnot selkeästi toisistaan. </a:t>
            </a:r>
          </a:p>
          <a:p>
            <a:pPr algn="l" rtl="0">
              <a:lnSpc>
                <a:spcPts val="1800"/>
              </a:lnSpc>
            </a:pP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Huomioitavaa: </a:t>
            </a:r>
            <a:r>
              <a:rPr lang="fi" sz="1000" b="0" i="0" u="none" baseline="0">
                <a:latin typeface="Arial" panose="020B0604020202020204" pitchFamily="34" charset="0"/>
                <a:ea typeface="Arial" panose="020B0604020202020204" pitchFamily="34" charset="0"/>
                <a:cs typeface="Arial" panose="020B0604020202020204" pitchFamily="34" charset="0"/>
              </a:rPr>
              <a:t>”Admin”-tili on mahdollista poistaa käytöstä vain QTS:n versiosta 4.1.2 alkaen.</a:t>
            </a:r>
          </a:p>
        </p:txBody>
      </p:sp>
      <p:sp>
        <p:nvSpPr>
          <p:cNvPr id="12" name="Textfeld 11">
            <a:extLst>
              <a:ext uri="{FF2B5EF4-FFF2-40B4-BE49-F238E27FC236}">
                <a16:creationId xmlns:a16="http://schemas.microsoft.com/office/drawing/2014/main" id="{3697CF57-A60E-2589-4A41-F9BD6C3F821E}"/>
              </a:ext>
            </a:extLst>
          </p:cNvPr>
          <p:cNvSpPr txBox="1"/>
          <p:nvPr/>
        </p:nvSpPr>
        <p:spPr>
          <a:xfrm>
            <a:off x="1623294" y="4675009"/>
            <a:ext cx="2412441" cy="1015663"/>
          </a:xfrm>
          <a:prstGeom prst="rect">
            <a:avLst/>
          </a:prstGeom>
          <a:noFill/>
        </p:spPr>
        <p:txBody>
          <a:bodyPr wrap="square" rtlCol="0">
            <a:spAutoFit/>
          </a:bodyPr>
          <a:lstStyle/>
          <a:p>
            <a:pPr algn="l" rtl="0"/>
            <a:r>
              <a:rPr lang="fi" sz="2000" b="1" i="0" u="none" baseline="0" dirty="0">
                <a:solidFill>
                  <a:schemeClr val="tx1">
                    <a:lumMod val="75000"/>
                    <a:lumOff val="25000"/>
                  </a:schemeClr>
                </a:solidFill>
                <a:latin typeface="Arial Narrow" panose="020B0604020202020204" pitchFamily="34" charset="0"/>
                <a:ea typeface="Arial Narrow" panose="020B0604020202020204" pitchFamily="34" charset="0"/>
                <a:cs typeface="Arial Narrow" panose="020B0604020202020204" pitchFamily="34" charset="0"/>
              </a:rPr>
              <a:t>LUO UUSI</a:t>
            </a:r>
            <a:br>
              <a:rPr lang="fi" sz="2000" b="1" dirty="0">
                <a:solidFill>
                  <a:schemeClr val="tx1">
                    <a:lumMod val="75000"/>
                    <a:lumOff val="25000"/>
                  </a:schemeClr>
                </a:solidFill>
                <a:latin typeface="Arial Narrow" panose="020B0604020202020204" pitchFamily="34" charset="0"/>
                <a:cs typeface="Arial Narrow" panose="020B0604020202020204" pitchFamily="34" charset="0"/>
              </a:rPr>
            </a:br>
            <a:r>
              <a:rPr lang="fi" sz="2000" b="1" i="0" u="none" baseline="0" dirty="0">
                <a:solidFill>
                  <a:schemeClr val="tx1">
                    <a:lumMod val="75000"/>
                    <a:lumOff val="25000"/>
                  </a:schemeClr>
                </a:solidFill>
                <a:latin typeface="Arial Narrow" panose="020B0604020202020204" pitchFamily="34" charset="0"/>
                <a:ea typeface="Arial Narrow" panose="020B0604020202020204" pitchFamily="34" charset="0"/>
                <a:cs typeface="Arial Narrow" panose="020B0604020202020204" pitchFamily="34" charset="0"/>
              </a:rPr>
              <a:t>JÄRJESTELMÄN-VALVOJATILI</a:t>
            </a:r>
          </a:p>
        </p:txBody>
      </p:sp>
      <p:pic>
        <p:nvPicPr>
          <p:cNvPr id="13" name="Grafik 12">
            <a:extLst>
              <a:ext uri="{FF2B5EF4-FFF2-40B4-BE49-F238E27FC236}">
                <a16:creationId xmlns:a16="http://schemas.microsoft.com/office/drawing/2014/main" id="{0EF8218A-C378-9B5A-066D-7D944E8DA579}"/>
              </a:ext>
            </a:extLst>
          </p:cNvPr>
          <p:cNvPicPr>
            <a:picLocks noChangeAspect="1"/>
          </p:cNvPicPr>
          <p:nvPr/>
        </p:nvPicPr>
        <p:blipFill>
          <a:blip r:embed="rId3"/>
          <a:stretch>
            <a:fillRect/>
          </a:stretch>
        </p:blipFill>
        <p:spPr>
          <a:xfrm>
            <a:off x="575999" y="4737852"/>
            <a:ext cx="1028700" cy="1028700"/>
          </a:xfrm>
          <a:prstGeom prst="rect">
            <a:avLst/>
          </a:prstGeom>
        </p:spPr>
      </p:pic>
      <p:sp>
        <p:nvSpPr>
          <p:cNvPr id="15" name="Textfeld 14">
            <a:extLst>
              <a:ext uri="{FF2B5EF4-FFF2-40B4-BE49-F238E27FC236}">
                <a16:creationId xmlns:a16="http://schemas.microsoft.com/office/drawing/2014/main" id="{53D0BCE8-3E3C-F931-940A-69FEA4EDC9C2}"/>
              </a:ext>
            </a:extLst>
          </p:cNvPr>
          <p:cNvSpPr txBox="1"/>
          <p:nvPr/>
        </p:nvSpPr>
        <p:spPr>
          <a:xfrm>
            <a:off x="5047138" y="4675009"/>
            <a:ext cx="2412441" cy="1323439"/>
          </a:xfrm>
          <a:prstGeom prst="rect">
            <a:avLst/>
          </a:prstGeom>
          <a:noFill/>
        </p:spPr>
        <p:txBody>
          <a:bodyPr wrap="square" rtlCol="0">
            <a:spAutoFit/>
          </a:bodyPr>
          <a:lstStyle/>
          <a:p>
            <a:pPr algn="l" rtl="0"/>
            <a:r>
              <a:rPr lang="fi" sz="2000" b="1" i="0" u="none" baseline="0" dirty="0">
                <a:solidFill>
                  <a:schemeClr val="tx1">
                    <a:lumMod val="75000"/>
                    <a:lumOff val="25000"/>
                  </a:schemeClr>
                </a:solidFill>
                <a:latin typeface="Arial Narrow" panose="020B0604020202020204" pitchFamily="34" charset="0"/>
                <a:ea typeface="Arial Narrow" panose="020B0604020202020204" pitchFamily="34" charset="0"/>
                <a:cs typeface="Arial Narrow" panose="020B0604020202020204" pitchFamily="34" charset="0"/>
              </a:rPr>
              <a:t>POISTA KÄYTÖSTÄ</a:t>
            </a:r>
          </a:p>
          <a:p>
            <a:pPr algn="l" rtl="0"/>
            <a:r>
              <a:rPr lang="fi" sz="2000" b="1" i="0" u="none" baseline="0" dirty="0">
                <a:solidFill>
                  <a:schemeClr val="tx1">
                    <a:lumMod val="75000"/>
                    <a:lumOff val="25000"/>
                  </a:schemeClr>
                </a:solidFill>
                <a:latin typeface="Arial Narrow" panose="020B0604020202020204" pitchFamily="34" charset="0"/>
                <a:ea typeface="Arial Narrow" panose="020B0604020202020204" pitchFamily="34" charset="0"/>
                <a:cs typeface="Arial Narrow" panose="020B0604020202020204" pitchFamily="34" charset="0"/>
              </a:rPr>
              <a:t>JÄRJESTELMÄN-VALVOJAN</a:t>
            </a:r>
            <a:br>
              <a:rPr lang="fi" sz="2000" b="1" dirty="0">
                <a:solidFill>
                  <a:schemeClr val="tx1">
                    <a:lumMod val="75000"/>
                    <a:lumOff val="25000"/>
                  </a:schemeClr>
                </a:solidFill>
                <a:latin typeface="Arial Narrow" panose="020B0604020202020204" pitchFamily="34" charset="0"/>
                <a:cs typeface="Arial Narrow" panose="020B0604020202020204" pitchFamily="34" charset="0"/>
              </a:rPr>
            </a:br>
            <a:r>
              <a:rPr lang="fi" sz="2000" b="1" i="0" u="none" baseline="0" dirty="0">
                <a:solidFill>
                  <a:schemeClr val="tx1">
                    <a:lumMod val="75000"/>
                    <a:lumOff val="25000"/>
                  </a:schemeClr>
                </a:solidFill>
                <a:latin typeface="Arial Narrow" panose="020B0604020202020204" pitchFamily="34" charset="0"/>
                <a:ea typeface="Arial Narrow" panose="020B0604020202020204" pitchFamily="34" charset="0"/>
                <a:cs typeface="Arial Narrow" panose="020B0604020202020204" pitchFamily="34" charset="0"/>
              </a:rPr>
              <a:t>”ADMIN”-TILI</a:t>
            </a:r>
          </a:p>
        </p:txBody>
      </p:sp>
      <p:pic>
        <p:nvPicPr>
          <p:cNvPr id="16" name="Grafik 15">
            <a:extLst>
              <a:ext uri="{FF2B5EF4-FFF2-40B4-BE49-F238E27FC236}">
                <a16:creationId xmlns:a16="http://schemas.microsoft.com/office/drawing/2014/main" id="{BBDFACDC-8A50-F937-657F-F6EED2654525}"/>
              </a:ext>
            </a:extLst>
          </p:cNvPr>
          <p:cNvPicPr>
            <a:picLocks noChangeAspect="1"/>
          </p:cNvPicPr>
          <p:nvPr/>
        </p:nvPicPr>
        <p:blipFill>
          <a:blip r:embed="rId4"/>
          <a:stretch>
            <a:fillRect/>
          </a:stretch>
        </p:blipFill>
        <p:spPr>
          <a:xfrm>
            <a:off x="3970529" y="4737852"/>
            <a:ext cx="1028700" cy="1028700"/>
          </a:xfrm>
          <a:prstGeom prst="rect">
            <a:avLst/>
          </a:prstGeom>
        </p:spPr>
      </p:pic>
      <p:sp>
        <p:nvSpPr>
          <p:cNvPr id="19" name="Textfeld 18">
            <a:extLst>
              <a:ext uri="{FF2B5EF4-FFF2-40B4-BE49-F238E27FC236}">
                <a16:creationId xmlns:a16="http://schemas.microsoft.com/office/drawing/2014/main" id="{CDDA6770-0310-AF48-D146-92DB747386C2}"/>
              </a:ext>
            </a:extLst>
          </p:cNvPr>
          <p:cNvSpPr txBox="1"/>
          <p:nvPr/>
        </p:nvSpPr>
        <p:spPr>
          <a:xfrm>
            <a:off x="8560359" y="4675009"/>
            <a:ext cx="2866204" cy="1323439"/>
          </a:xfrm>
          <a:prstGeom prst="rect">
            <a:avLst/>
          </a:prstGeom>
          <a:noFill/>
        </p:spPr>
        <p:txBody>
          <a:bodyPr wrap="square" rtlCol="0">
            <a:spAutoFit/>
          </a:bodyPr>
          <a:lstStyle/>
          <a:p>
            <a:pPr algn="l" rtl="0"/>
            <a:r>
              <a:rPr lang="fi" sz="2000" b="1" i="0" u="none" baseline="0" dirty="0">
                <a:solidFill>
                  <a:schemeClr val="tx1">
                    <a:lumMod val="75000"/>
                    <a:lumOff val="25000"/>
                  </a:schemeClr>
                </a:solidFill>
                <a:latin typeface="Arial Narrow" panose="020B0604020202020204" pitchFamily="34" charset="0"/>
                <a:ea typeface="Arial Narrow" panose="020B0604020202020204" pitchFamily="34" charset="0"/>
                <a:cs typeface="Arial Narrow" panose="020B0604020202020204" pitchFamily="34" charset="0"/>
              </a:rPr>
              <a:t>KÄYTÄ JÄRJESTELMÄN-VALVOJAN</a:t>
            </a:r>
            <a:br>
              <a:rPr lang="fi" sz="2000" b="1" dirty="0">
                <a:solidFill>
                  <a:schemeClr val="tx1">
                    <a:lumMod val="75000"/>
                    <a:lumOff val="25000"/>
                  </a:schemeClr>
                </a:solidFill>
                <a:latin typeface="Arial Narrow" panose="020B0604020202020204" pitchFamily="34" charset="0"/>
                <a:cs typeface="Arial Narrow" panose="020B0604020202020204" pitchFamily="34" charset="0"/>
              </a:rPr>
            </a:br>
            <a:r>
              <a:rPr lang="fi" sz="2000" b="1" i="0" u="none" baseline="0" dirty="0">
                <a:solidFill>
                  <a:schemeClr val="tx1">
                    <a:lumMod val="75000"/>
                    <a:lumOff val="25000"/>
                  </a:schemeClr>
                </a:solidFill>
                <a:latin typeface="Arial Narrow" panose="020B0604020202020204" pitchFamily="34" charset="0"/>
                <a:ea typeface="Arial Narrow" panose="020B0604020202020204" pitchFamily="34" charset="0"/>
                <a:cs typeface="Arial Narrow" panose="020B0604020202020204" pitchFamily="34" charset="0"/>
              </a:rPr>
              <a:t>TILIÄ VAIN ASIAN-MUKAISIIN TEHTÄVIIN</a:t>
            </a:r>
          </a:p>
        </p:txBody>
      </p:sp>
      <p:pic>
        <p:nvPicPr>
          <p:cNvPr id="20" name="Grafik 19">
            <a:extLst>
              <a:ext uri="{FF2B5EF4-FFF2-40B4-BE49-F238E27FC236}">
                <a16:creationId xmlns:a16="http://schemas.microsoft.com/office/drawing/2014/main" id="{621151C4-4D6E-BA68-F645-5163566E3D12}"/>
              </a:ext>
            </a:extLst>
          </p:cNvPr>
          <p:cNvPicPr>
            <a:picLocks noChangeAspect="1"/>
          </p:cNvPicPr>
          <p:nvPr/>
        </p:nvPicPr>
        <p:blipFill>
          <a:blip r:embed="rId5"/>
          <a:stretch>
            <a:fillRect/>
          </a:stretch>
        </p:blipFill>
        <p:spPr>
          <a:xfrm>
            <a:off x="7475286" y="4737852"/>
            <a:ext cx="1028700" cy="1028700"/>
          </a:xfrm>
          <a:prstGeom prst="rect">
            <a:avLst/>
          </a:prstGeom>
        </p:spPr>
      </p:pic>
    </p:spTree>
    <p:extLst>
      <p:ext uri="{BB962C8B-B14F-4D97-AF65-F5344CB8AC3E}">
        <p14:creationId xmlns:p14="http://schemas.microsoft.com/office/powerpoint/2010/main" val="281520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NAS-laitteen ensimmäisellä käyttökerralla</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”Admin”-käyttäjätilin poistaminen käytöstä</a:t>
            </a:r>
            <a:endParaRPr lang="fi" sz="2000" dirty="0">
              <a:solidFill>
                <a:srgbClr val="707070"/>
              </a:solidFill>
              <a:latin typeface="Arial Narrow" panose="020B0604020202020204" pitchFamily="34" charset="0"/>
              <a:cs typeface="Arial Narrow" panose="020B0604020202020204" pitchFamily="34" charset="0"/>
            </a:endParaRPr>
          </a:p>
        </p:txBody>
      </p:sp>
      <p:sp>
        <p:nvSpPr>
          <p:cNvPr id="9" name="Textfeld 8">
            <a:extLst>
              <a:ext uri="{FF2B5EF4-FFF2-40B4-BE49-F238E27FC236}">
                <a16:creationId xmlns:a16="http://schemas.microsoft.com/office/drawing/2014/main" id="{ECDAB398-F70A-EA32-8DE3-E085B8A62881}"/>
              </a:ext>
            </a:extLst>
          </p:cNvPr>
          <p:cNvSpPr txBox="1"/>
          <p:nvPr/>
        </p:nvSpPr>
        <p:spPr>
          <a:xfrm>
            <a:off x="575999" y="5398545"/>
            <a:ext cx="5389372" cy="987130"/>
          </a:xfrm>
          <a:prstGeom prst="rect">
            <a:avLst/>
          </a:prstGeom>
          <a:noFill/>
        </p:spPr>
        <p:txBody>
          <a:bodyPr wrap="square" rtlCol="0">
            <a:spAutoFit/>
          </a:bodyPr>
          <a:lstStyle/>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Uuden järjestelmänvalvojatilin luominen</a:t>
            </a:r>
            <a:endParaRPr lang="fi" sz="1000" b="1" dirty="0">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1. </a:t>
            </a:r>
            <a:r>
              <a:rPr lang="fi" sz="1000" b="0" i="0" u="none" baseline="0">
                <a:latin typeface="Arial" panose="020B0604020202020204" pitchFamily="34" charset="0"/>
                <a:ea typeface="Arial" panose="020B0604020202020204" pitchFamily="34" charset="0"/>
                <a:cs typeface="Arial" panose="020B0604020202020204" pitchFamily="34" charset="0"/>
              </a:rPr>
              <a:t>Kirjaudu sisään QTS:ään käyttämällä ”admin”-tiliä.</a:t>
            </a: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2. </a:t>
            </a:r>
            <a:r>
              <a:rPr lang="fi" sz="1000" b="0" i="0" u="none" baseline="0">
                <a:latin typeface="Arial" panose="020B0604020202020204" pitchFamily="34" charset="0"/>
                <a:ea typeface="Arial" panose="020B0604020202020204" pitchFamily="34" charset="0"/>
                <a:cs typeface="Arial" panose="020B0604020202020204" pitchFamily="34" charset="0"/>
              </a:rPr>
              <a:t>Valitse Control Panel (Ohjauspaneeli) &gt; Users (Käyttäjät).</a:t>
            </a: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3. </a:t>
            </a:r>
            <a:r>
              <a:rPr lang="fi" sz="1000" b="0" i="0" u="none" baseline="0">
                <a:latin typeface="Arial" panose="020B0604020202020204" pitchFamily="34" charset="0"/>
                <a:ea typeface="Arial" panose="020B0604020202020204" pitchFamily="34" charset="0"/>
                <a:cs typeface="Arial" panose="020B0604020202020204" pitchFamily="34" charset="0"/>
              </a:rPr>
              <a:t>Luo käyttäjätili (tässä esimerkissä ”Ben”) ja lisää se Administrators (Järjestelmänvalvojat) -käyttäjäryhmään.</a:t>
            </a:r>
          </a:p>
        </p:txBody>
      </p:sp>
      <p:sp>
        <p:nvSpPr>
          <p:cNvPr id="10" name="Textfeld 9">
            <a:extLst>
              <a:ext uri="{FF2B5EF4-FFF2-40B4-BE49-F238E27FC236}">
                <a16:creationId xmlns:a16="http://schemas.microsoft.com/office/drawing/2014/main" id="{A47EAE6C-337D-B18A-7E1E-7326A78C4C82}"/>
              </a:ext>
            </a:extLst>
          </p:cNvPr>
          <p:cNvSpPr txBox="1"/>
          <p:nvPr/>
        </p:nvSpPr>
        <p:spPr>
          <a:xfrm>
            <a:off x="6599361" y="5398545"/>
            <a:ext cx="4184687" cy="987130"/>
          </a:xfrm>
          <a:prstGeom prst="rect">
            <a:avLst/>
          </a:prstGeom>
          <a:noFill/>
        </p:spPr>
        <p:txBody>
          <a:bodyPr wrap="square" rtlCol="0">
            <a:spAutoFit/>
          </a:bodyPr>
          <a:lstStyle/>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”Admin”-tilin poistaminen käytöstä</a:t>
            </a:r>
            <a:endParaRPr lang="fi" sz="1000" b="1" dirty="0">
              <a:latin typeface="Arial" panose="020B0604020202020204" pitchFamily="34" charset="0"/>
              <a:cs typeface="Arial" panose="020B0604020202020204" pitchFamily="34" charset="0"/>
            </a:endParaRP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1. </a:t>
            </a:r>
            <a:r>
              <a:rPr lang="fi" sz="1000" b="0" i="0" u="none" baseline="0">
                <a:latin typeface="Arial" panose="020B0604020202020204" pitchFamily="34" charset="0"/>
                <a:ea typeface="Arial" panose="020B0604020202020204" pitchFamily="34" charset="0"/>
                <a:cs typeface="Arial" panose="020B0604020202020204" pitchFamily="34" charset="0"/>
              </a:rPr>
              <a:t>Kirjaudu sisään QTS:ään Ben-käyttäjätilillä.</a:t>
            </a: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2. </a:t>
            </a:r>
            <a:r>
              <a:rPr lang="fi" sz="1000" b="0" i="0" u="none" baseline="0">
                <a:latin typeface="Arial" panose="020B0604020202020204" pitchFamily="34" charset="0"/>
                <a:ea typeface="Arial" panose="020B0604020202020204" pitchFamily="34" charset="0"/>
                <a:cs typeface="Arial" panose="020B0604020202020204" pitchFamily="34" charset="0"/>
              </a:rPr>
              <a:t>Valitse Control Panel (Ohjauspaneeli) &gt; Users (Käyttäjät) ja muokkaa ”admin”-tilin profiilia.</a:t>
            </a:r>
          </a:p>
          <a:p>
            <a:pPr algn="l"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3. </a:t>
            </a:r>
            <a:r>
              <a:rPr lang="fi" sz="1000" b="0" i="0" u="none" baseline="0">
                <a:latin typeface="Arial" panose="020B0604020202020204" pitchFamily="34" charset="0"/>
                <a:ea typeface="Arial" panose="020B0604020202020204" pitchFamily="34" charset="0"/>
                <a:cs typeface="Arial" panose="020B0604020202020204" pitchFamily="34" charset="0"/>
              </a:rPr>
              <a:t>Napsauta Disable this account (Poista tämä tili käytöstä) -painiketta ja valitse OK.</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8407580" cy="756297"/>
          </a:xfrm>
          <a:prstGeom prst="rect">
            <a:avLst/>
          </a:prstGeom>
          <a:noFill/>
        </p:spPr>
        <p:txBody>
          <a:bodyPr wrap="square" rtlCol="0">
            <a:spAutoFit/>
          </a:bodyPr>
          <a:lstStyle/>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QNAP NAS -laite tarjoaa muutamia salasanoihin liittyviä asetuksia, jotka parantavat järjestelmän tietoturvaa huomattavasti. On hyvä muistaa, että jos QNAP NAS -laite on pelkästään henkilökohtaisessa käytössä, suositeltujen salasanasääntöjen noudattaminen on yksinomaan käyttäjän vastuulla. Turvallisten salasanojen perusperiaatteet ovat yksinkertaiset: </a:t>
            </a:r>
          </a:p>
        </p:txBody>
      </p:sp>
      <p:pic>
        <p:nvPicPr>
          <p:cNvPr id="3" name="Grafik 2">
            <a:extLst>
              <a:ext uri="{FF2B5EF4-FFF2-40B4-BE49-F238E27FC236}">
                <a16:creationId xmlns:a16="http://schemas.microsoft.com/office/drawing/2014/main" id="{71D48BAD-7719-59FD-5F6B-11BEBD36EF18}"/>
              </a:ext>
            </a:extLst>
          </p:cNvPr>
          <p:cNvPicPr>
            <a:picLocks noChangeAspect="1"/>
          </p:cNvPicPr>
          <p:nvPr/>
        </p:nvPicPr>
        <p:blipFill>
          <a:blip r:embed="rId3"/>
          <a:stretch>
            <a:fillRect/>
          </a:stretch>
        </p:blipFill>
        <p:spPr>
          <a:xfrm>
            <a:off x="6666902" y="2929104"/>
            <a:ext cx="3812330" cy="2382707"/>
          </a:xfrm>
          <a:prstGeom prst="rect">
            <a:avLst/>
          </a:prstGeom>
        </p:spPr>
      </p:pic>
      <p:pic>
        <p:nvPicPr>
          <p:cNvPr id="6" name="Grafik 5">
            <a:extLst>
              <a:ext uri="{FF2B5EF4-FFF2-40B4-BE49-F238E27FC236}">
                <a16:creationId xmlns:a16="http://schemas.microsoft.com/office/drawing/2014/main" id="{65D49253-8594-7FBF-EC45-C4276F498525}"/>
              </a:ext>
            </a:extLst>
          </p:cNvPr>
          <p:cNvPicPr>
            <a:picLocks noChangeAspect="1"/>
          </p:cNvPicPr>
          <p:nvPr/>
        </p:nvPicPr>
        <p:blipFill>
          <a:blip r:embed="rId4"/>
          <a:stretch>
            <a:fillRect/>
          </a:stretch>
        </p:blipFill>
        <p:spPr>
          <a:xfrm>
            <a:off x="631877" y="2929103"/>
            <a:ext cx="4095071" cy="2382707"/>
          </a:xfrm>
          <a:prstGeom prst="rect">
            <a:avLst/>
          </a:prstGeom>
        </p:spPr>
      </p:pic>
    </p:spTree>
    <p:extLst>
      <p:ext uri="{BB962C8B-B14F-4D97-AF65-F5344CB8AC3E}">
        <p14:creationId xmlns:p14="http://schemas.microsoft.com/office/powerpoint/2010/main" val="173192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NAS-laitteen ensimmäisellä käyttökerralla</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Salasanakäytännöt</a:t>
            </a:r>
            <a:endParaRPr lang="fi" sz="2000" dirty="0">
              <a:solidFill>
                <a:srgbClr val="707070"/>
              </a:solidFill>
              <a:latin typeface="Arial Narrow" panose="020B0604020202020204" pitchFamily="34" charset="0"/>
              <a:cs typeface="Arial Narrow"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9" y="1977910"/>
            <a:ext cx="8407580" cy="756297"/>
          </a:xfrm>
          <a:prstGeom prst="rect">
            <a:avLst/>
          </a:prstGeom>
          <a:noFill/>
        </p:spPr>
        <p:txBody>
          <a:bodyPr wrap="square" rtlCol="0">
            <a:spAutoFit/>
          </a:bodyPr>
          <a:lstStyle/>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QNAP NAS -laite tarjoaa muutamia salasanoihin liittyviä asetuksia, jotka parantavat järjestelmän tietoturvaa huomattavasti.</a:t>
            </a:r>
            <a:br>
              <a:rPr lang="fi" sz="1000">
                <a:latin typeface="Arial" panose="020B0604020202020204" pitchFamily="34" charset="0"/>
                <a:cs typeface="Arial" panose="020B0604020202020204" pitchFamily="34" charset="0"/>
              </a:rPr>
            </a:br>
            <a:r>
              <a:rPr lang="fi" sz="1000" b="0" i="0" u="none" baseline="0">
                <a:latin typeface="Arial" panose="020B0604020202020204" pitchFamily="34" charset="0"/>
                <a:ea typeface="Arial" panose="020B0604020202020204" pitchFamily="34" charset="0"/>
                <a:cs typeface="Arial" panose="020B0604020202020204" pitchFamily="34" charset="0"/>
              </a:rPr>
              <a:t>On hyvä muistaa, että jos QNAP NAS -laite on pelkästään henkilökohtaisessa käytössä, suositeltujen salasanasääntöjen noudattaminen on yksinomaan käyttäjän vastuulla. Turvallisten salasanojen perusperiaatteet ovat yksinkertaiset: </a:t>
            </a:r>
          </a:p>
        </p:txBody>
      </p:sp>
      <p:sp>
        <p:nvSpPr>
          <p:cNvPr id="14" name="Textfeld 13">
            <a:extLst>
              <a:ext uri="{FF2B5EF4-FFF2-40B4-BE49-F238E27FC236}">
                <a16:creationId xmlns:a16="http://schemas.microsoft.com/office/drawing/2014/main" id="{96DCFD4D-F650-A54F-9376-0341E22F8BE0}"/>
              </a:ext>
            </a:extLst>
          </p:cNvPr>
          <p:cNvSpPr txBox="1"/>
          <p:nvPr/>
        </p:nvSpPr>
        <p:spPr>
          <a:xfrm>
            <a:off x="575999" y="4902051"/>
            <a:ext cx="8611544" cy="525465"/>
          </a:xfrm>
          <a:prstGeom prst="rect">
            <a:avLst/>
          </a:prstGeom>
          <a:noFill/>
        </p:spPr>
        <p:txBody>
          <a:bodyPr wrap="square" rtlCol="0">
            <a:spAutoFit/>
          </a:bodyPr>
          <a:lstStyle/>
          <a:p>
            <a:pPr algn="l" rtl="0">
              <a:lnSpc>
                <a:spcPts val="1800"/>
              </a:lnSpc>
            </a:pPr>
            <a:r>
              <a:rPr lang="fi" sz="1000" b="0" i="0" u="none" baseline="0">
                <a:latin typeface="Arial" panose="020B0604020202020204" pitchFamily="34" charset="0"/>
                <a:ea typeface="Arial" panose="020B0604020202020204" pitchFamily="34" charset="0"/>
                <a:cs typeface="Arial" panose="020B0604020202020204" pitchFamily="34" charset="0"/>
              </a:rPr>
              <a:t>Jos QNAP NAS -laitteella on useita käyttäjiä, järjestelmänvalvojan on hyvä asettaa salasanoille tietyt säännöt, joiden noudattamista laite valvoo. Näin varmistetaan, että kaikki seuraavat yllä mainittuja sääntöjä. Seuraavalla sivulla on tästä lisätietoja. </a:t>
            </a:r>
          </a:p>
        </p:txBody>
      </p:sp>
      <p:pic>
        <p:nvPicPr>
          <p:cNvPr id="3" name="Grafik 2">
            <a:extLst>
              <a:ext uri="{FF2B5EF4-FFF2-40B4-BE49-F238E27FC236}">
                <a16:creationId xmlns:a16="http://schemas.microsoft.com/office/drawing/2014/main" id="{2A465AB8-B1B3-27EA-9403-3E2D02019453}"/>
              </a:ext>
            </a:extLst>
          </p:cNvPr>
          <p:cNvPicPr>
            <a:picLocks noChangeAspect="1"/>
          </p:cNvPicPr>
          <p:nvPr/>
        </p:nvPicPr>
        <p:blipFill>
          <a:blip r:embed="rId3"/>
          <a:stretch>
            <a:fillRect/>
          </a:stretch>
        </p:blipFill>
        <p:spPr>
          <a:xfrm>
            <a:off x="1584015" y="3420733"/>
            <a:ext cx="457200" cy="419100"/>
          </a:xfrm>
          <a:prstGeom prst="rect">
            <a:avLst/>
          </a:prstGeom>
        </p:spPr>
      </p:pic>
      <p:pic>
        <p:nvPicPr>
          <p:cNvPr id="7" name="Grafik 6">
            <a:extLst>
              <a:ext uri="{FF2B5EF4-FFF2-40B4-BE49-F238E27FC236}">
                <a16:creationId xmlns:a16="http://schemas.microsoft.com/office/drawing/2014/main" id="{66CA2FC4-F32F-48D1-7FA6-36BD2D09E90F}"/>
              </a:ext>
            </a:extLst>
          </p:cNvPr>
          <p:cNvPicPr>
            <a:picLocks noChangeAspect="1"/>
          </p:cNvPicPr>
          <p:nvPr/>
        </p:nvPicPr>
        <p:blipFill>
          <a:blip r:embed="rId4"/>
          <a:stretch>
            <a:fillRect/>
          </a:stretch>
        </p:blipFill>
        <p:spPr>
          <a:xfrm>
            <a:off x="3635112" y="3414383"/>
            <a:ext cx="558800" cy="431800"/>
          </a:xfrm>
          <a:prstGeom prst="rect">
            <a:avLst/>
          </a:prstGeom>
        </p:spPr>
      </p:pic>
      <p:pic>
        <p:nvPicPr>
          <p:cNvPr id="8" name="Grafik 7">
            <a:extLst>
              <a:ext uri="{FF2B5EF4-FFF2-40B4-BE49-F238E27FC236}">
                <a16:creationId xmlns:a16="http://schemas.microsoft.com/office/drawing/2014/main" id="{C09E0442-9F40-2A75-D7E6-10C89F2F3F1E}"/>
              </a:ext>
            </a:extLst>
          </p:cNvPr>
          <p:cNvPicPr>
            <a:picLocks noChangeAspect="1"/>
          </p:cNvPicPr>
          <p:nvPr/>
        </p:nvPicPr>
        <p:blipFill>
          <a:blip r:embed="rId5"/>
          <a:stretch>
            <a:fillRect/>
          </a:stretch>
        </p:blipFill>
        <p:spPr>
          <a:xfrm>
            <a:off x="5634944" y="3370840"/>
            <a:ext cx="558800" cy="518886"/>
          </a:xfrm>
          <a:prstGeom prst="rect">
            <a:avLst/>
          </a:prstGeom>
        </p:spPr>
      </p:pic>
      <p:pic>
        <p:nvPicPr>
          <p:cNvPr id="52" name="Grafik 51">
            <a:extLst>
              <a:ext uri="{FF2B5EF4-FFF2-40B4-BE49-F238E27FC236}">
                <a16:creationId xmlns:a16="http://schemas.microsoft.com/office/drawing/2014/main" id="{28E79B60-DDFE-A7C8-7E4B-8DFBA96A0D4A}"/>
              </a:ext>
            </a:extLst>
          </p:cNvPr>
          <p:cNvPicPr>
            <a:picLocks noChangeAspect="1"/>
          </p:cNvPicPr>
          <p:nvPr/>
        </p:nvPicPr>
        <p:blipFill>
          <a:blip r:embed="rId6"/>
          <a:stretch>
            <a:fillRect/>
          </a:stretch>
        </p:blipFill>
        <p:spPr>
          <a:xfrm>
            <a:off x="7634896" y="3408033"/>
            <a:ext cx="444500" cy="444500"/>
          </a:xfrm>
          <a:prstGeom prst="rect">
            <a:avLst/>
          </a:prstGeom>
        </p:spPr>
      </p:pic>
      <p:pic>
        <p:nvPicPr>
          <p:cNvPr id="53" name="Grafik 52">
            <a:extLst>
              <a:ext uri="{FF2B5EF4-FFF2-40B4-BE49-F238E27FC236}">
                <a16:creationId xmlns:a16="http://schemas.microsoft.com/office/drawing/2014/main" id="{B1E76FEB-13B0-1DFD-8FEF-C2E318DCEF57}"/>
              </a:ext>
            </a:extLst>
          </p:cNvPr>
          <p:cNvPicPr>
            <a:picLocks noChangeAspect="1"/>
          </p:cNvPicPr>
          <p:nvPr/>
        </p:nvPicPr>
        <p:blipFill>
          <a:blip r:embed="rId7"/>
          <a:stretch>
            <a:fillRect/>
          </a:stretch>
        </p:blipFill>
        <p:spPr>
          <a:xfrm>
            <a:off x="9673293" y="3370839"/>
            <a:ext cx="481693" cy="481693"/>
          </a:xfrm>
          <a:prstGeom prst="rect">
            <a:avLst/>
          </a:prstGeom>
        </p:spPr>
      </p:pic>
      <p:sp>
        <p:nvSpPr>
          <p:cNvPr id="54" name="Textfeld 53">
            <a:extLst>
              <a:ext uri="{FF2B5EF4-FFF2-40B4-BE49-F238E27FC236}">
                <a16:creationId xmlns:a16="http://schemas.microsoft.com/office/drawing/2014/main" id="{C92F2BC9-7487-212E-21BC-35D959F9503F}"/>
              </a:ext>
            </a:extLst>
          </p:cNvPr>
          <p:cNvSpPr txBox="1"/>
          <p:nvPr/>
        </p:nvSpPr>
        <p:spPr>
          <a:xfrm>
            <a:off x="812023" y="3927518"/>
            <a:ext cx="2001184" cy="294632"/>
          </a:xfrm>
          <a:prstGeom prst="rect">
            <a:avLst/>
          </a:prstGeom>
          <a:noFill/>
        </p:spPr>
        <p:txBody>
          <a:bodyPr wrap="square" rtlCol="0">
            <a:spAutoFit/>
          </a:bodyPr>
          <a:lstStyle/>
          <a:p>
            <a:pPr algn="ctr"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Riittävän pitkä</a:t>
            </a:r>
            <a:endParaRPr lang="fi" sz="1000" dirty="0">
              <a:latin typeface="Arial" panose="020B0604020202020204" pitchFamily="34" charset="0"/>
              <a:cs typeface="Arial" panose="020B0604020202020204" pitchFamily="34" charset="0"/>
            </a:endParaRPr>
          </a:p>
        </p:txBody>
      </p:sp>
      <p:sp>
        <p:nvSpPr>
          <p:cNvPr id="55" name="Textfeld 54">
            <a:extLst>
              <a:ext uri="{FF2B5EF4-FFF2-40B4-BE49-F238E27FC236}">
                <a16:creationId xmlns:a16="http://schemas.microsoft.com/office/drawing/2014/main" id="{2C4F84A5-3601-9729-EF7E-CF108A90E35C}"/>
              </a:ext>
            </a:extLst>
          </p:cNvPr>
          <p:cNvSpPr txBox="1"/>
          <p:nvPr/>
        </p:nvSpPr>
        <p:spPr>
          <a:xfrm>
            <a:off x="2837488" y="3927518"/>
            <a:ext cx="2001184" cy="294632"/>
          </a:xfrm>
          <a:prstGeom prst="rect">
            <a:avLst/>
          </a:prstGeom>
          <a:noFill/>
        </p:spPr>
        <p:txBody>
          <a:bodyPr wrap="square" rtlCol="0">
            <a:spAutoFit/>
          </a:bodyPr>
          <a:lstStyle/>
          <a:p>
            <a:pPr algn="ctr"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Erikoismerkit</a:t>
            </a:r>
            <a:endParaRPr lang="fi" sz="1000" dirty="0">
              <a:latin typeface="Arial" panose="020B0604020202020204" pitchFamily="34" charset="0"/>
              <a:cs typeface="Arial" panose="020B0604020202020204" pitchFamily="34" charset="0"/>
            </a:endParaRPr>
          </a:p>
        </p:txBody>
      </p:sp>
      <p:sp>
        <p:nvSpPr>
          <p:cNvPr id="56" name="Textfeld 55">
            <a:extLst>
              <a:ext uri="{FF2B5EF4-FFF2-40B4-BE49-F238E27FC236}">
                <a16:creationId xmlns:a16="http://schemas.microsoft.com/office/drawing/2014/main" id="{53EB0722-7F14-CA04-45CB-599B6ABD2AC5}"/>
              </a:ext>
            </a:extLst>
          </p:cNvPr>
          <p:cNvSpPr txBox="1"/>
          <p:nvPr/>
        </p:nvSpPr>
        <p:spPr>
          <a:xfrm>
            <a:off x="4862953" y="3927518"/>
            <a:ext cx="2001184" cy="525465"/>
          </a:xfrm>
          <a:prstGeom prst="rect">
            <a:avLst/>
          </a:prstGeom>
          <a:noFill/>
        </p:spPr>
        <p:txBody>
          <a:bodyPr wrap="square" rtlCol="0">
            <a:spAutoFit/>
          </a:bodyPr>
          <a:lstStyle/>
          <a:p>
            <a:pPr algn="ctr"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Isot ja pienet</a:t>
            </a:r>
            <a:endParaRPr lang="fi" sz="1000" b="1" dirty="0">
              <a:latin typeface="Arial" panose="020B0604020202020204" pitchFamily="34" charset="0"/>
              <a:cs typeface="Arial" panose="020B0604020202020204" pitchFamily="34" charset="0"/>
            </a:endParaRPr>
          </a:p>
          <a:p>
            <a:pPr algn="ctr"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kirjaimet</a:t>
            </a:r>
            <a:endParaRPr lang="fi" sz="1000" dirty="0">
              <a:latin typeface="Arial" panose="020B0604020202020204" pitchFamily="34" charset="0"/>
              <a:cs typeface="Arial" panose="020B0604020202020204" pitchFamily="34" charset="0"/>
            </a:endParaRPr>
          </a:p>
        </p:txBody>
      </p:sp>
      <p:sp>
        <p:nvSpPr>
          <p:cNvPr id="57" name="Textfeld 56">
            <a:extLst>
              <a:ext uri="{FF2B5EF4-FFF2-40B4-BE49-F238E27FC236}">
                <a16:creationId xmlns:a16="http://schemas.microsoft.com/office/drawing/2014/main" id="{4CF07B2B-7129-8773-9BCC-B3B296A2900F}"/>
              </a:ext>
            </a:extLst>
          </p:cNvPr>
          <p:cNvSpPr txBox="1"/>
          <p:nvPr/>
        </p:nvSpPr>
        <p:spPr>
          <a:xfrm>
            <a:off x="6888418" y="3927518"/>
            <a:ext cx="2001184" cy="525465"/>
          </a:xfrm>
          <a:prstGeom prst="rect">
            <a:avLst/>
          </a:prstGeom>
          <a:noFill/>
        </p:spPr>
        <p:txBody>
          <a:bodyPr wrap="square" rtlCol="0">
            <a:spAutoFit/>
          </a:bodyPr>
          <a:lstStyle/>
          <a:p>
            <a:pPr algn="ctr"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Samaa salasanaa ei koskaan</a:t>
            </a:r>
            <a:endParaRPr lang="fi" sz="1000" b="1" dirty="0">
              <a:latin typeface="Arial" panose="020B0604020202020204" pitchFamily="34" charset="0"/>
              <a:cs typeface="Arial" panose="020B0604020202020204" pitchFamily="34" charset="0"/>
            </a:endParaRPr>
          </a:p>
          <a:p>
            <a:pPr algn="ctr"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saa käyttää eri sovelluksissa</a:t>
            </a:r>
            <a:endParaRPr lang="fi" sz="1000" dirty="0">
              <a:latin typeface="Arial" panose="020B0604020202020204" pitchFamily="34" charset="0"/>
              <a:cs typeface="Arial" panose="020B0604020202020204" pitchFamily="34" charset="0"/>
            </a:endParaRPr>
          </a:p>
        </p:txBody>
      </p:sp>
      <p:sp>
        <p:nvSpPr>
          <p:cNvPr id="58" name="Textfeld 57">
            <a:extLst>
              <a:ext uri="{FF2B5EF4-FFF2-40B4-BE49-F238E27FC236}">
                <a16:creationId xmlns:a16="http://schemas.microsoft.com/office/drawing/2014/main" id="{66633741-6AA6-377F-1CD3-E77DB93A983C}"/>
              </a:ext>
            </a:extLst>
          </p:cNvPr>
          <p:cNvSpPr txBox="1"/>
          <p:nvPr/>
        </p:nvSpPr>
        <p:spPr>
          <a:xfrm>
            <a:off x="8913884" y="3927518"/>
            <a:ext cx="2001184" cy="525465"/>
          </a:xfrm>
          <a:prstGeom prst="rect">
            <a:avLst/>
          </a:prstGeom>
          <a:noFill/>
        </p:spPr>
        <p:txBody>
          <a:bodyPr wrap="square" rtlCol="0">
            <a:spAutoFit/>
          </a:bodyPr>
          <a:lstStyle/>
          <a:p>
            <a:pPr algn="ctr"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Vaihda salasana</a:t>
            </a:r>
            <a:endParaRPr lang="fi" sz="1000" b="1" dirty="0">
              <a:latin typeface="Arial" panose="020B0604020202020204" pitchFamily="34" charset="0"/>
              <a:cs typeface="Arial" panose="020B0604020202020204" pitchFamily="34" charset="0"/>
            </a:endParaRPr>
          </a:p>
          <a:p>
            <a:pPr algn="ctr" rtl="0">
              <a:lnSpc>
                <a:spcPts val="1800"/>
              </a:lnSpc>
            </a:pPr>
            <a:r>
              <a:rPr lang="fi" sz="1000" b="1" i="0" u="none" baseline="0">
                <a:latin typeface="Arial" panose="020B0604020202020204" pitchFamily="34" charset="0"/>
                <a:ea typeface="Arial" panose="020B0604020202020204" pitchFamily="34" charset="0"/>
                <a:cs typeface="Arial" panose="020B0604020202020204" pitchFamily="34" charset="0"/>
              </a:rPr>
              <a:t>säännöllisesti</a:t>
            </a:r>
            <a:endParaRPr lang="fi"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04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NAS-laitteen ensimmäisellä käyttökerralla</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Salasanakäytännöt</a:t>
            </a:r>
            <a:endParaRPr lang="fi" sz="2000" dirty="0">
              <a:solidFill>
                <a:srgbClr val="707070"/>
              </a:solidFill>
              <a:latin typeface="Arial Narrow" panose="020B0604020202020204" pitchFamily="34" charset="0"/>
              <a:cs typeface="Arial Narrow" panose="020B0604020202020204" pitchFamily="34" charset="0"/>
            </a:endParaRP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8" y="1977910"/>
            <a:ext cx="5242911" cy="4680448"/>
          </a:xfrm>
          <a:prstGeom prst="rect">
            <a:avLst/>
          </a:prstGeom>
          <a:noFill/>
        </p:spPr>
        <p:txBody>
          <a:bodyPr wrap="square" rtlCol="0">
            <a:spAutoFit/>
          </a:bodyPr>
          <a:lstStyle/>
          <a:p>
            <a:pPr algn="l" rtl="0">
              <a:lnSpc>
                <a:spcPts val="18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1.</a:t>
            </a:r>
            <a:r>
              <a:rPr lang="fi" sz="1000" b="0" i="0" u="none" baseline="0" dirty="0">
                <a:latin typeface="Arial" panose="020B0604020202020204" pitchFamily="34" charset="0"/>
                <a:ea typeface="Arial" panose="020B0604020202020204" pitchFamily="34" charset="0"/>
                <a:cs typeface="Arial" panose="020B0604020202020204" pitchFamily="34" charset="0"/>
              </a:rPr>
              <a:t> Valitse Control Panel (Ohjauspaneeli) &gt; System (Järjestelmä) &gt; Security (Tietoturva) &gt; Password Policy (Salasanakäytäntö).</a:t>
            </a:r>
          </a:p>
          <a:p>
            <a:pPr algn="l" rtl="0">
              <a:lnSpc>
                <a:spcPts val="18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2. </a:t>
            </a:r>
            <a:r>
              <a:rPr lang="fi" sz="1000" b="0" i="0" u="none" baseline="0" dirty="0">
                <a:latin typeface="Arial" panose="020B0604020202020204" pitchFamily="34" charset="0"/>
                <a:ea typeface="Arial" panose="020B0604020202020204" pitchFamily="34" charset="0"/>
                <a:cs typeface="Arial" panose="020B0604020202020204" pitchFamily="34" charset="0"/>
              </a:rPr>
              <a:t>Valitse ehdot Password strength (Salasanan vahvuus) -kohdassa.</a:t>
            </a:r>
            <a:endParaRPr lang="fi" sz="1000" dirty="0">
              <a:latin typeface="Arial" panose="020B0604020202020204" pitchFamily="34" charset="0"/>
              <a:cs typeface="Arial" panose="020B0604020202020204" pitchFamily="34" charset="0"/>
            </a:endParaRPr>
          </a:p>
          <a:p>
            <a:pPr algn="l" rtl="0">
              <a:lnSpc>
                <a:spcPts val="1800"/>
              </a:lnSpc>
            </a:pP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1" i="0" u="none" baseline="0" dirty="0">
                <a:latin typeface="Arial" panose="020B0604020202020204" pitchFamily="34" charset="0"/>
                <a:ea typeface="Arial" panose="020B0604020202020204" pitchFamily="34" charset="0"/>
                <a:cs typeface="Arial" panose="020B0604020202020204" pitchFamily="34" charset="0"/>
              </a:rPr>
              <a:t>1.</a:t>
            </a:r>
            <a:r>
              <a:rPr lang="fi" sz="1000" b="0" i="0" u="none" baseline="0" dirty="0">
                <a:latin typeface="Arial" panose="020B0604020202020204" pitchFamily="34" charset="0"/>
                <a:ea typeface="Arial" panose="020B0604020202020204" pitchFamily="34" charset="0"/>
                <a:cs typeface="Arial" panose="020B0604020202020204" pitchFamily="34" charset="0"/>
              </a:rPr>
              <a:t> Uudessa salasanassa on oltava merkkejä</a:t>
            </a:r>
            <a:br>
              <a:rPr lang="fi" sz="1000" dirty="0">
                <a:latin typeface="Arial" panose="020B0604020202020204" pitchFamily="34" charset="0"/>
                <a:cs typeface="Arial" panose="020B0604020202020204" pitchFamily="34" charset="0"/>
              </a:rPr>
            </a:br>
            <a:r>
              <a:rPr lang="fi" sz="1000" b="0" i="0" u="none" baseline="0" dirty="0">
                <a:latin typeface="Arial" panose="020B0604020202020204" pitchFamily="34" charset="0"/>
                <a:ea typeface="Arial" panose="020B0604020202020204" pitchFamily="34" charset="0"/>
                <a:cs typeface="Arial" panose="020B0604020202020204" pitchFamily="34" charset="0"/>
              </a:rPr>
              <a:t>	vähintään kolmesta eri luokasta:</a:t>
            </a:r>
            <a:br>
              <a:rPr lang="fi" sz="1000" dirty="0">
                <a:latin typeface="Arial" panose="020B0604020202020204" pitchFamily="34" charset="0"/>
                <a:cs typeface="Arial" panose="020B0604020202020204" pitchFamily="34" charset="0"/>
              </a:rPr>
            </a:br>
            <a:r>
              <a:rPr lang="fi" sz="1000" b="0" i="0" u="none" baseline="0" dirty="0">
                <a:latin typeface="Arial" panose="020B0604020202020204" pitchFamily="34" charset="0"/>
                <a:ea typeface="Arial" panose="020B0604020202020204" pitchFamily="34" charset="0"/>
                <a:cs typeface="Arial" panose="020B0604020202020204" pitchFamily="34" charset="0"/>
              </a:rPr>
              <a:t>	pienet kirjaimet, isot kirjaimet, numerot ja erikoismerkit. </a:t>
            </a:r>
          </a:p>
          <a:p>
            <a:pPr algn="l" rtl="0">
              <a:lnSpc>
                <a:spcPts val="1800"/>
              </a:lnSpc>
            </a:pP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1" i="0" u="none" baseline="0" dirty="0">
                <a:latin typeface="Arial" panose="020B0604020202020204" pitchFamily="34" charset="0"/>
                <a:ea typeface="Arial" panose="020B0604020202020204" pitchFamily="34" charset="0"/>
                <a:cs typeface="Arial" panose="020B0604020202020204" pitchFamily="34" charset="0"/>
              </a:rPr>
              <a:t>2.</a:t>
            </a:r>
            <a:r>
              <a:rPr lang="fi" sz="1000" b="0" i="0" u="none" baseline="0" dirty="0">
                <a:latin typeface="Arial" panose="020B0604020202020204" pitchFamily="34" charset="0"/>
                <a:ea typeface="Arial" panose="020B0604020202020204" pitchFamily="34" charset="0"/>
                <a:cs typeface="Arial" panose="020B0604020202020204" pitchFamily="34" charset="0"/>
              </a:rPr>
              <a:t> Samaa merkkiä ei saa toistaa salasanassa kolmesti</a:t>
            </a:r>
            <a:br>
              <a:rPr lang="fi" sz="1000" dirty="0">
                <a:latin typeface="Arial" panose="020B0604020202020204" pitchFamily="34" charset="0"/>
                <a:cs typeface="Arial" panose="020B0604020202020204" pitchFamily="34" charset="0"/>
              </a:rPr>
            </a:br>
            <a:r>
              <a:rPr lang="fi" sz="1000" b="0" i="0" u="none" baseline="0" dirty="0">
                <a:latin typeface="Arial" panose="020B0604020202020204" pitchFamily="34" charset="0"/>
                <a:ea typeface="Arial" panose="020B0604020202020204" pitchFamily="34" charset="0"/>
                <a:cs typeface="Arial" panose="020B0604020202020204" pitchFamily="34" charset="0"/>
              </a:rPr>
              <a:t>	tai useammin (esim. ”AAA”).</a:t>
            </a:r>
          </a:p>
          <a:p>
            <a:pPr algn="l" rtl="0">
              <a:lnSpc>
                <a:spcPts val="1800"/>
              </a:lnSpc>
            </a:pP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1" i="0" u="none" baseline="0" dirty="0">
                <a:latin typeface="Arial" panose="020B0604020202020204" pitchFamily="34" charset="0"/>
                <a:ea typeface="Arial" panose="020B0604020202020204" pitchFamily="34" charset="0"/>
                <a:cs typeface="Arial" panose="020B0604020202020204" pitchFamily="34" charset="0"/>
              </a:rPr>
              <a:t>3.</a:t>
            </a:r>
            <a:r>
              <a:rPr lang="fi" sz="1000" b="0" i="0" u="none" baseline="0" dirty="0">
                <a:latin typeface="Arial" panose="020B0604020202020204" pitchFamily="34" charset="0"/>
                <a:ea typeface="Arial" panose="020B0604020202020204" pitchFamily="34" charset="0"/>
                <a:cs typeface="Arial" panose="020B0604020202020204" pitchFamily="34" charset="0"/>
              </a:rPr>
              <a:t> Käyttäjänimeä (edes takaperin kirjoitettuna)</a:t>
            </a:r>
            <a:br>
              <a:rPr lang="fi" sz="1000" dirty="0">
                <a:latin typeface="Arial" panose="020B0604020202020204" pitchFamily="34" charset="0"/>
                <a:cs typeface="Arial" panose="020B0604020202020204" pitchFamily="34" charset="0"/>
              </a:rPr>
            </a:br>
            <a:r>
              <a:rPr lang="fi" sz="1000" b="0" i="0" u="none" baseline="0" dirty="0">
                <a:latin typeface="Arial" panose="020B0604020202020204" pitchFamily="34" charset="0"/>
                <a:ea typeface="Arial" panose="020B0604020202020204" pitchFamily="34" charset="0"/>
                <a:cs typeface="Arial" panose="020B0604020202020204" pitchFamily="34" charset="0"/>
              </a:rPr>
              <a:t>	ei saa käyttää salasanana.</a:t>
            </a:r>
          </a:p>
          <a:p>
            <a:pPr algn="l" rtl="0">
              <a:lnSpc>
                <a:spcPts val="18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3.</a:t>
            </a:r>
            <a:r>
              <a:rPr lang="fi" sz="1000" b="0" i="0" u="none" baseline="0" dirty="0">
                <a:latin typeface="Arial" panose="020B0604020202020204" pitchFamily="34" charset="0"/>
                <a:ea typeface="Arial" panose="020B0604020202020204" pitchFamily="34" charset="0"/>
                <a:cs typeface="Arial" panose="020B0604020202020204" pitchFamily="34" charset="0"/>
              </a:rPr>
              <a:t> Ota Change Password (Vaihda salasana) -kohdassa käyttöön Require users to change passwords periodically (Vaadi käyttäjiä vaihtamaan salasana ajoittain) -asetus.</a:t>
            </a:r>
            <a:endParaRPr lang="fi" sz="1000" dirty="0">
              <a:latin typeface="Arial" panose="020B0604020202020204" pitchFamily="34" charset="0"/>
              <a:cs typeface="Arial" panose="020B0604020202020204" pitchFamily="34" charset="0"/>
            </a:endParaRPr>
          </a:p>
          <a:p>
            <a:pPr algn="l" rtl="0">
              <a:lnSpc>
                <a:spcPts val="1800"/>
              </a:lnSpc>
            </a:pP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0" i="1" u="none" baseline="0" dirty="0">
                <a:latin typeface="Arial" panose="020B0604020202020204" pitchFamily="34" charset="0"/>
                <a:ea typeface="Arial" panose="020B0604020202020204" pitchFamily="34" charset="0"/>
                <a:cs typeface="Arial" panose="020B0604020202020204" pitchFamily="34" charset="0"/>
              </a:rPr>
              <a:t>Tärkeää: Kun tämä asetus otetaan käyttöön, Prohibit users from changing 	the</a:t>
            </a:r>
            <a:r>
              <a:rPr lang="fi" sz="1000" dirty="0">
                <a:latin typeface="Arial" panose="020B0604020202020204" pitchFamily="34" charset="0"/>
                <a:ea typeface="Arial" panose="020B0604020202020204" pitchFamily="34" charset="0"/>
                <a:cs typeface="Arial" panose="020B0604020202020204" pitchFamily="34" charset="0"/>
              </a:rPr>
              <a:t> </a:t>
            </a:r>
            <a:r>
              <a:rPr lang="fi" sz="1000" b="0" i="1" u="none" baseline="0" dirty="0">
                <a:latin typeface="Arial" panose="020B0604020202020204" pitchFamily="34" charset="0"/>
                <a:ea typeface="Arial" panose="020B0604020202020204" pitchFamily="34" charset="0"/>
                <a:cs typeface="Arial" panose="020B0604020202020204" pitchFamily="34" charset="0"/>
              </a:rPr>
              <a:t>password (Estä käyttäjiä vaihtamasta salasanaa) -asetus poistetaan 	käytöstä.</a:t>
            </a:r>
            <a:endParaRPr lang="fi" sz="1000" i="1" dirty="0">
              <a:latin typeface="Arial" panose="020B0604020202020204" pitchFamily="34" charset="0"/>
              <a:cs typeface="Arial" panose="020B0604020202020204" pitchFamily="34" charset="0"/>
            </a:endParaRPr>
          </a:p>
          <a:p>
            <a:pPr algn="l" rtl="0">
              <a:lnSpc>
                <a:spcPts val="1800"/>
              </a:lnSpc>
            </a:pP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1" i="0" u="none" baseline="0" dirty="0">
                <a:latin typeface="Arial" panose="020B0604020202020204" pitchFamily="34" charset="0"/>
                <a:ea typeface="Arial" panose="020B0604020202020204" pitchFamily="34" charset="0"/>
                <a:cs typeface="Arial" panose="020B0604020202020204" pitchFamily="34" charset="0"/>
              </a:rPr>
              <a:t>1.</a:t>
            </a:r>
            <a:r>
              <a:rPr lang="fi" sz="1000" b="0" i="0" u="none" baseline="0" dirty="0">
                <a:latin typeface="Arial" panose="020B0604020202020204" pitchFamily="34" charset="0"/>
                <a:ea typeface="Arial" panose="020B0604020202020204" pitchFamily="34" charset="0"/>
                <a:cs typeface="Arial" panose="020B0604020202020204" pitchFamily="34" charset="0"/>
              </a:rPr>
              <a:t> Valitse enimmäisaika, jonka jälkeen salasana on vaihdettava. </a:t>
            </a:r>
          </a:p>
          <a:p>
            <a:pPr algn="l" rtl="0">
              <a:lnSpc>
                <a:spcPts val="1800"/>
              </a:lnSpc>
            </a:pP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1" i="0" u="none" baseline="0" dirty="0">
                <a:latin typeface="Arial" panose="020B0604020202020204" pitchFamily="34" charset="0"/>
                <a:ea typeface="Arial" panose="020B0604020202020204" pitchFamily="34" charset="0"/>
                <a:cs typeface="Arial" panose="020B0604020202020204" pitchFamily="34" charset="0"/>
              </a:rPr>
              <a:t>2.</a:t>
            </a:r>
            <a:r>
              <a:rPr lang="fi" sz="1000" b="0" i="0" u="none" baseline="0" dirty="0">
                <a:latin typeface="Arial" panose="020B0604020202020204" pitchFamily="34" charset="0"/>
                <a:ea typeface="Arial" panose="020B0604020202020204" pitchFamily="34" charset="0"/>
                <a:cs typeface="Arial" panose="020B0604020202020204" pitchFamily="34" charset="0"/>
              </a:rPr>
              <a:t> Valinnainen: Valitse Send a notification email to users one week before 	their password</a:t>
            </a:r>
            <a:r>
              <a:rPr lang="fi" sz="1000" dirty="0">
                <a:latin typeface="Arial" panose="020B0604020202020204" pitchFamily="34" charset="0"/>
                <a:cs typeface="Arial" panose="020B0604020202020204" pitchFamily="34" charset="0"/>
              </a:rPr>
              <a:t> </a:t>
            </a:r>
            <a:r>
              <a:rPr lang="fi" sz="1000" b="0" i="0" u="none" baseline="0" dirty="0">
                <a:latin typeface="Arial" panose="020B0604020202020204" pitchFamily="34" charset="0"/>
                <a:ea typeface="Arial" panose="020B0604020202020204" pitchFamily="34" charset="0"/>
                <a:cs typeface="Arial" panose="020B0604020202020204" pitchFamily="34" charset="0"/>
              </a:rPr>
              <a:t>expires (Lähetä käyttäjille sähköposti-ilmoitus viikkoa 	ennen salasanan vanhentumista) -asetus.</a:t>
            </a:r>
            <a:endParaRPr lang="fi" sz="1000" dirty="0">
              <a:latin typeface="Arial" panose="020B0604020202020204" pitchFamily="34" charset="0"/>
              <a:cs typeface="Arial" panose="020B0604020202020204" pitchFamily="34" charset="0"/>
            </a:endParaRPr>
          </a:p>
          <a:p>
            <a:pPr algn="l" rtl="0">
              <a:lnSpc>
                <a:spcPts val="18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4. </a:t>
            </a:r>
            <a:r>
              <a:rPr lang="fi" sz="1000" b="0" i="0" u="none" baseline="0" dirty="0">
                <a:latin typeface="Arial" panose="020B0604020202020204" pitchFamily="34" charset="0"/>
                <a:ea typeface="Arial" panose="020B0604020202020204" pitchFamily="34" charset="0"/>
                <a:cs typeface="Arial" panose="020B0604020202020204" pitchFamily="34" charset="0"/>
              </a:rPr>
              <a:t>Napsauta Apply (Ota käyttöön).</a:t>
            </a:r>
          </a:p>
        </p:txBody>
      </p:sp>
      <p:pic>
        <p:nvPicPr>
          <p:cNvPr id="8" name="Grafik 7">
            <a:extLst>
              <a:ext uri="{FF2B5EF4-FFF2-40B4-BE49-F238E27FC236}">
                <a16:creationId xmlns:a16="http://schemas.microsoft.com/office/drawing/2014/main" id="{D9041D58-645E-9AE8-F8B9-31EDF2B0AE54}"/>
              </a:ext>
            </a:extLst>
          </p:cNvPr>
          <p:cNvPicPr>
            <a:picLocks noChangeAspect="1"/>
          </p:cNvPicPr>
          <p:nvPr/>
        </p:nvPicPr>
        <p:blipFill>
          <a:blip r:embed="rId3"/>
          <a:stretch>
            <a:fillRect/>
          </a:stretch>
        </p:blipFill>
        <p:spPr>
          <a:xfrm>
            <a:off x="6131049" y="1977910"/>
            <a:ext cx="5509837" cy="3382224"/>
          </a:xfrm>
          <a:prstGeom prst="rect">
            <a:avLst/>
          </a:prstGeom>
        </p:spPr>
      </p:pic>
    </p:spTree>
    <p:extLst>
      <p:ext uri="{BB962C8B-B14F-4D97-AF65-F5344CB8AC3E}">
        <p14:creationId xmlns:p14="http://schemas.microsoft.com/office/powerpoint/2010/main" val="2415395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6773819-AA26-D2F0-73B5-37673498B2D8}"/>
              </a:ext>
            </a:extLst>
          </p:cNvPr>
          <p:cNvPicPr>
            <a:picLocks noChangeAspect="1"/>
          </p:cNvPicPr>
          <p:nvPr/>
        </p:nvPicPr>
        <p:blipFill>
          <a:blip r:embed="rId2"/>
          <a:stretch>
            <a:fillRect/>
          </a:stretch>
        </p:blipFill>
        <p:spPr>
          <a:xfrm>
            <a:off x="10154986" y="633663"/>
            <a:ext cx="1485900" cy="254000"/>
          </a:xfrm>
          <a:prstGeom prst="rect">
            <a:avLst/>
          </a:prstGeom>
        </p:spPr>
      </p:pic>
      <p:sp>
        <p:nvSpPr>
          <p:cNvPr id="11" name="Textfeld 10">
            <a:extLst>
              <a:ext uri="{FF2B5EF4-FFF2-40B4-BE49-F238E27FC236}">
                <a16:creationId xmlns:a16="http://schemas.microsoft.com/office/drawing/2014/main" id="{EB6398D2-FCEA-80F7-0603-AF64E5809872}"/>
              </a:ext>
            </a:extLst>
          </p:cNvPr>
          <p:cNvSpPr txBox="1"/>
          <p:nvPr/>
        </p:nvSpPr>
        <p:spPr>
          <a:xfrm>
            <a:off x="545576" y="1074995"/>
            <a:ext cx="9368445" cy="646331"/>
          </a:xfrm>
          <a:prstGeom prst="rect">
            <a:avLst/>
          </a:prstGeom>
          <a:noFill/>
        </p:spPr>
        <p:txBody>
          <a:bodyPr wrap="square" rtlCol="0">
            <a:spAutoFit/>
          </a:bodyPr>
          <a:lstStyle/>
          <a:p>
            <a:pPr lvl="0" algn="l" rtl="0">
              <a:defRPr/>
            </a:pPr>
            <a:r>
              <a:rPr lang="fi" sz="3600" b="0" i="0" u="none" baseline="0">
                <a:solidFill>
                  <a:srgbClr val="555555"/>
                </a:solidFill>
                <a:latin typeface="Impact" panose="020B0806030902050204" pitchFamily="34" charset="0"/>
                <a:cs typeface="Arial" panose="020B0604020202020204" pitchFamily="34" charset="0"/>
              </a:rPr>
              <a:t>NAS-laitteen ensimmäisellä käyttökerralla</a:t>
            </a:r>
          </a:p>
        </p:txBody>
      </p:sp>
      <p:sp>
        <p:nvSpPr>
          <p:cNvPr id="5" name="Textfeld 4">
            <a:extLst>
              <a:ext uri="{FF2B5EF4-FFF2-40B4-BE49-F238E27FC236}">
                <a16:creationId xmlns:a16="http://schemas.microsoft.com/office/drawing/2014/main" id="{B55C7F5E-334D-5392-7021-5010167F8A7B}"/>
              </a:ext>
            </a:extLst>
          </p:cNvPr>
          <p:cNvSpPr txBox="1"/>
          <p:nvPr/>
        </p:nvSpPr>
        <p:spPr>
          <a:xfrm>
            <a:off x="575999" y="1577800"/>
            <a:ext cx="4369324" cy="400110"/>
          </a:xfrm>
          <a:prstGeom prst="rect">
            <a:avLst/>
          </a:prstGeom>
          <a:noFill/>
        </p:spPr>
        <p:txBody>
          <a:bodyPr wrap="square" rtlCol="0">
            <a:spAutoFit/>
          </a:bodyPr>
          <a:lstStyle/>
          <a:p>
            <a:pPr algn="l" rtl="0"/>
            <a:r>
              <a:rPr lang="fi" sz="2000" b="0" i="0" u="none" baseline="0">
                <a:solidFill>
                  <a:srgbClr val="707070"/>
                </a:solidFill>
                <a:latin typeface="Arial Narrow" panose="020B0604020202020204" pitchFamily="34" charset="0"/>
                <a:ea typeface="Arial Narrow" panose="020B0604020202020204" pitchFamily="34" charset="0"/>
                <a:cs typeface="Arial Narrow" panose="020B0604020202020204" pitchFamily="34" charset="0"/>
              </a:rPr>
              <a:t>Kaksivaiheinen vahvistus</a:t>
            </a:r>
          </a:p>
        </p:txBody>
      </p:sp>
      <p:sp>
        <p:nvSpPr>
          <p:cNvPr id="13" name="Textfeld 12">
            <a:extLst>
              <a:ext uri="{FF2B5EF4-FFF2-40B4-BE49-F238E27FC236}">
                <a16:creationId xmlns:a16="http://schemas.microsoft.com/office/drawing/2014/main" id="{0D3D234E-BF2E-E09C-2E37-4299A09D6351}"/>
              </a:ext>
            </a:extLst>
          </p:cNvPr>
          <p:cNvSpPr txBox="1"/>
          <p:nvPr/>
        </p:nvSpPr>
        <p:spPr>
          <a:xfrm>
            <a:off x="575998" y="1977910"/>
            <a:ext cx="5338241" cy="5838265"/>
          </a:xfrm>
          <a:prstGeom prst="rect">
            <a:avLst/>
          </a:prstGeom>
          <a:noFill/>
        </p:spPr>
        <p:txBody>
          <a:bodyPr wrap="square" rtlCol="0">
            <a:spAutoFit/>
          </a:bodyPr>
          <a:lstStyle/>
          <a:p>
            <a:pPr algn="l" rtl="0" fontAlgn="base">
              <a:lnSpc>
                <a:spcPct val="150000"/>
              </a:lnSpc>
            </a:pPr>
            <a:r>
              <a:rPr lang="fi" sz="1000" b="0" i="0" u="none" baseline="0" dirty="0">
                <a:latin typeface="Arial" panose="020B0604020202020204" pitchFamily="34" charset="0"/>
                <a:ea typeface="Arial" panose="020B0604020202020204" pitchFamily="34" charset="0"/>
                <a:cs typeface="Arial" panose="020B0604020202020204" pitchFamily="34" charset="0"/>
              </a:rPr>
              <a:t>Kaksivaiheinen vahvistus parantaa käyttäjätilien tietoturvaa. Kun se on käytössä,</a:t>
            </a:r>
            <a:br>
              <a:rPr lang="fi" sz="1000" dirty="0">
                <a:latin typeface="Arial" panose="020B0604020202020204" pitchFamily="34" charset="0"/>
                <a:cs typeface="Arial" panose="020B0604020202020204" pitchFamily="34" charset="0"/>
              </a:rPr>
            </a:br>
            <a:r>
              <a:rPr lang="fi" sz="1000" b="0" i="0" u="none" baseline="0" dirty="0">
                <a:latin typeface="Arial" panose="020B0604020202020204" pitchFamily="34" charset="0"/>
                <a:ea typeface="Arial" panose="020B0604020202020204" pitchFamily="34" charset="0"/>
                <a:cs typeface="Arial" panose="020B0604020202020204" pitchFamily="34" charset="0"/>
              </a:rPr>
              <a:t>kirjautuminen NAS-laitteelle edellyttää salasanan lisäksi kertakäyttöistä</a:t>
            </a:r>
            <a:br>
              <a:rPr lang="fi" sz="1000" dirty="0">
                <a:latin typeface="Arial" panose="020B0604020202020204" pitchFamily="34" charset="0"/>
                <a:cs typeface="Arial" panose="020B0604020202020204" pitchFamily="34" charset="0"/>
              </a:rPr>
            </a:br>
            <a:r>
              <a:rPr lang="fi" sz="1000" b="0" i="0" u="none" baseline="0" dirty="0">
                <a:latin typeface="Arial" panose="020B0604020202020204" pitchFamily="34" charset="0"/>
                <a:ea typeface="Arial" panose="020B0604020202020204" pitchFamily="34" charset="0"/>
                <a:cs typeface="Arial" panose="020B0604020202020204" pitchFamily="34" charset="0"/>
              </a:rPr>
              <a:t>kuusinumeroista turvakoodia. Kaksivaiheisen vahvistuksen käyttöön tarvitaan mobiililaite sekä todennussovellus,</a:t>
            </a:r>
            <a:br>
              <a:rPr lang="fi" sz="1000" dirty="0">
                <a:latin typeface="Arial" panose="020B0604020202020204" pitchFamily="34" charset="0"/>
                <a:cs typeface="Arial" panose="020B0604020202020204" pitchFamily="34" charset="0"/>
              </a:rPr>
            </a:br>
            <a:r>
              <a:rPr lang="fi" sz="1000" b="0" i="0" u="none" baseline="0" dirty="0">
                <a:latin typeface="Arial" panose="020B0604020202020204" pitchFamily="34" charset="0"/>
                <a:ea typeface="Arial" panose="020B0604020202020204" pitchFamily="34" charset="0"/>
                <a:cs typeface="Arial" panose="020B0604020202020204" pitchFamily="34" charset="0"/>
              </a:rPr>
              <a:t>joka tukee Time-based one-time password (TOTP) -protokollaa. Yhteensopiviin sovelluksiin</a:t>
            </a:r>
            <a:br>
              <a:rPr lang="fi" sz="1000" dirty="0">
                <a:latin typeface="Arial" panose="020B0604020202020204" pitchFamily="34" charset="0"/>
                <a:cs typeface="Arial" panose="020B0604020202020204" pitchFamily="34" charset="0"/>
              </a:rPr>
            </a:br>
            <a:r>
              <a:rPr lang="fi" sz="1000" b="0" i="0" u="none" baseline="0" dirty="0">
                <a:latin typeface="Arial" panose="020B0604020202020204" pitchFamily="34" charset="0"/>
                <a:ea typeface="Arial" panose="020B0604020202020204" pitchFamily="34" charset="0"/>
                <a:cs typeface="Arial" panose="020B0604020202020204" pitchFamily="34" charset="0"/>
              </a:rPr>
              <a:t>kuuluvat Google Authenticator (Android/iPhone/BlackBerry)</a:t>
            </a:r>
            <a:br>
              <a:rPr lang="fi" sz="1000" dirty="0">
                <a:latin typeface="Arial" panose="020B0604020202020204" pitchFamily="34" charset="0"/>
                <a:cs typeface="Arial" panose="020B0604020202020204" pitchFamily="34" charset="0"/>
              </a:rPr>
            </a:br>
            <a:r>
              <a:rPr lang="fi" sz="1000" b="0" i="0" u="none" baseline="0" dirty="0">
                <a:latin typeface="Arial" panose="020B0604020202020204" pitchFamily="34" charset="0"/>
                <a:ea typeface="Arial" panose="020B0604020202020204" pitchFamily="34" charset="0"/>
                <a:cs typeface="Arial" panose="020B0604020202020204" pitchFamily="34" charset="0"/>
              </a:rPr>
              <a:t>tai Authenticator (Windows Phone). Tämä toiminto voidaan ottaa käyttöön seuraavasti:</a:t>
            </a:r>
          </a:p>
          <a:p>
            <a:pPr algn="l" rtl="0">
              <a:lnSpc>
                <a:spcPct val="150000"/>
              </a:lnSpc>
            </a:pPr>
            <a:br>
              <a:rPr lang="fi" sz="1000" dirty="0"/>
            </a:br>
            <a:r>
              <a:rPr lang="fi" sz="1000" b="1" i="0" u="none" baseline="0" dirty="0">
                <a:latin typeface="Arial" panose="020B0604020202020204" pitchFamily="34" charset="0"/>
                <a:ea typeface="Arial" panose="020B0604020202020204" pitchFamily="34" charset="0"/>
                <a:cs typeface="Arial" panose="020B0604020202020204" pitchFamily="34" charset="0"/>
              </a:rPr>
              <a:t>1.</a:t>
            </a:r>
            <a:r>
              <a:rPr lang="fi" sz="1000" b="0" i="0" u="none" baseline="0" dirty="0">
                <a:latin typeface="Arial" panose="020B0604020202020204" pitchFamily="34" charset="0"/>
                <a:ea typeface="Arial" panose="020B0604020202020204" pitchFamily="34" charset="0"/>
                <a:cs typeface="Arial" panose="020B0604020202020204" pitchFamily="34" charset="0"/>
              </a:rPr>
              <a:t> Asenna todennussovellus mobiililaitteelle.</a:t>
            </a:r>
          </a:p>
          <a:p>
            <a:pPr algn="l" rtl="0">
              <a:lnSpc>
                <a:spcPct val="1500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2. </a:t>
            </a:r>
            <a:r>
              <a:rPr lang="fi" sz="1000" b="0" i="0" u="none" baseline="0" dirty="0">
                <a:latin typeface="Arial" panose="020B0604020202020204" pitchFamily="34" charset="0"/>
                <a:ea typeface="Arial" panose="020B0604020202020204" pitchFamily="34" charset="0"/>
                <a:cs typeface="Arial" panose="020B0604020202020204" pitchFamily="34" charset="0"/>
              </a:rPr>
              <a:t>Valitse ehdot Password strength (Salasanan vahvuus) -kohdassa.</a:t>
            </a:r>
            <a:endParaRPr lang="fi" sz="1000" dirty="0">
              <a:latin typeface="Arial" panose="020B0604020202020204" pitchFamily="34" charset="0"/>
              <a:cs typeface="Arial" panose="020B0604020202020204" pitchFamily="34" charset="0"/>
            </a:endParaRPr>
          </a:p>
          <a:p>
            <a:pPr algn="l" rtl="0">
              <a:lnSpc>
                <a:spcPct val="150000"/>
              </a:lnSpc>
            </a:pPr>
            <a:r>
              <a:rPr lang="fi" sz="1000" b="1" i="0" u="none" baseline="0" dirty="0">
                <a:latin typeface="Arial" panose="020B0604020202020204" pitchFamily="34" charset="0"/>
                <a:ea typeface="Arial" panose="020B0604020202020204" pitchFamily="34" charset="0"/>
                <a:cs typeface="Arial" panose="020B0604020202020204" pitchFamily="34" charset="0"/>
              </a:rPr>
              <a:t>3.</a:t>
            </a:r>
            <a:r>
              <a:rPr lang="fi" sz="1000" b="0" i="0" u="none" baseline="0" dirty="0">
                <a:latin typeface="Arial" panose="020B0604020202020204" pitchFamily="34" charset="0"/>
                <a:ea typeface="Arial" panose="020B0604020202020204" pitchFamily="34" charset="0"/>
                <a:cs typeface="Arial" panose="020B0604020202020204" pitchFamily="34" charset="0"/>
              </a:rPr>
              <a:t> Valitse Options (Asetukset) &gt; 2-step Verification (Kaksivaiheinen vahvistus) ja napsauta Get Started (Aloita). </a:t>
            </a:r>
            <a:br>
              <a:rPr lang="fi" sz="1000" dirty="0">
                <a:latin typeface="Arial" panose="020B0604020202020204" pitchFamily="34" charset="0"/>
                <a:cs typeface="Arial" panose="020B0604020202020204" pitchFamily="34" charset="0"/>
              </a:rPr>
            </a:b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1" i="0" u="none" baseline="0" dirty="0">
                <a:latin typeface="Arial" panose="020B0604020202020204" pitchFamily="34" charset="0"/>
                <a:ea typeface="Arial" panose="020B0604020202020204" pitchFamily="34" charset="0"/>
                <a:cs typeface="Arial" panose="020B0604020202020204" pitchFamily="34" charset="0"/>
              </a:rPr>
              <a:t>1</a:t>
            </a:r>
            <a:r>
              <a:rPr lang="fi" sz="1000" b="0" i="0" u="none" baseline="0" dirty="0">
                <a:latin typeface="Arial" panose="020B0604020202020204" pitchFamily="34" charset="0"/>
                <a:ea typeface="Arial" panose="020B0604020202020204" pitchFamily="34" charset="0"/>
                <a:cs typeface="Arial" panose="020B0604020202020204" pitchFamily="34" charset="0"/>
              </a:rPr>
              <a:t>. Määritä todennussovelluksen asetukset skannaamalla QR-koodi</a:t>
            </a:r>
            <a:br>
              <a:rPr lang="fi" sz="1000" dirty="0">
                <a:latin typeface="Arial" panose="020B0604020202020204" pitchFamily="34" charset="0"/>
                <a:cs typeface="Arial" panose="020B0604020202020204" pitchFamily="34" charset="0"/>
              </a:rPr>
            </a:br>
            <a:r>
              <a:rPr lang="fi" sz="1000" b="0" i="0" u="none" baseline="0" dirty="0">
                <a:latin typeface="Arial" panose="020B0604020202020204" pitchFamily="34" charset="0"/>
                <a:ea typeface="Arial" panose="020B0604020202020204" pitchFamily="34" charset="0"/>
                <a:cs typeface="Arial" panose="020B0604020202020204" pitchFamily="34" charset="0"/>
              </a:rPr>
              <a:t>	tai syöttämällä Secret Key (Salainen avain) -tunnus sovellukseen.</a:t>
            </a:r>
          </a:p>
          <a:p>
            <a:pPr algn="l" rtl="0">
              <a:lnSpc>
                <a:spcPct val="150000"/>
              </a:lnSpc>
            </a:pP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1" i="0" u="none" baseline="0" dirty="0">
                <a:latin typeface="Arial" panose="020B0604020202020204" pitchFamily="34" charset="0"/>
                <a:ea typeface="Arial" panose="020B0604020202020204" pitchFamily="34" charset="0"/>
                <a:cs typeface="Arial" panose="020B0604020202020204" pitchFamily="34" charset="0"/>
              </a:rPr>
              <a:t>2.</a:t>
            </a:r>
            <a:r>
              <a:rPr lang="fi" sz="1000" b="0" i="0" u="none" baseline="0" dirty="0">
                <a:latin typeface="Arial" panose="020B0604020202020204" pitchFamily="34" charset="0"/>
                <a:ea typeface="Arial" panose="020B0604020202020204" pitchFamily="34" charset="0"/>
                <a:cs typeface="Arial" panose="020B0604020202020204" pitchFamily="34" charset="0"/>
              </a:rPr>
              <a:t> Vahvista asetukset syöttämällä sovelluksen</a:t>
            </a:r>
            <a:br>
              <a:rPr lang="fi" sz="1000" dirty="0">
                <a:latin typeface="Arial" panose="020B0604020202020204" pitchFamily="34" charset="0"/>
                <a:cs typeface="Arial" panose="020B0604020202020204" pitchFamily="34" charset="0"/>
              </a:rPr>
            </a:br>
            <a:r>
              <a:rPr lang="fi" sz="1000" b="0" i="0" u="none" baseline="0" dirty="0">
                <a:latin typeface="Arial" panose="020B0604020202020204" pitchFamily="34" charset="0"/>
                <a:ea typeface="Arial" panose="020B0604020202020204" pitchFamily="34" charset="0"/>
                <a:cs typeface="Arial" panose="020B0604020202020204" pitchFamily="34" charset="0"/>
              </a:rPr>
              <a:t>	luoma koodi NAS-laitteeseen.</a:t>
            </a:r>
          </a:p>
          <a:p>
            <a:pPr algn="l" rtl="0">
              <a:lnSpc>
                <a:spcPct val="150000"/>
              </a:lnSpc>
            </a:pPr>
            <a:r>
              <a:rPr lang="fi" sz="1000" b="0" i="0" u="none" baseline="0" dirty="0">
                <a:latin typeface="Arial" panose="020B0604020202020204" pitchFamily="34" charset="0"/>
                <a:ea typeface="Arial" panose="020B0604020202020204" pitchFamily="34" charset="0"/>
                <a:cs typeface="Arial" panose="020B0604020202020204" pitchFamily="34" charset="0"/>
              </a:rPr>
              <a:t>	</a:t>
            </a:r>
            <a:r>
              <a:rPr lang="fi" sz="1000" b="1" i="0" u="none" baseline="0" dirty="0">
                <a:latin typeface="Arial" panose="020B0604020202020204" pitchFamily="34" charset="0"/>
                <a:ea typeface="Arial" panose="020B0604020202020204" pitchFamily="34" charset="0"/>
                <a:cs typeface="Arial" panose="020B0604020202020204" pitchFamily="34" charset="0"/>
              </a:rPr>
              <a:t>3.</a:t>
            </a:r>
            <a:r>
              <a:rPr lang="fi" sz="1000" b="0" i="0" u="none" baseline="0" dirty="0">
                <a:latin typeface="Arial" panose="020B0604020202020204" pitchFamily="34" charset="0"/>
                <a:ea typeface="Arial" panose="020B0604020202020204" pitchFamily="34" charset="0"/>
                <a:cs typeface="Arial" panose="020B0604020202020204" pitchFamily="34" charset="0"/>
              </a:rPr>
              <a:t> Valitse vaihtoehtoinen vahvistustapa siltä varalta, että et voi käyttää mobiililaitettasi: sähköpostiin 	lähetettävä turvakoodi tai vastaaminen turvakysymykseen. Turvakoodin lähettäminen sähköpostiin 	edellyttää, että SMTP-palvelimen asetukset on määritetty oikein kohdassa Control Panel (Ohjauspaneeli) &gt; Notification (Ilmoitus) &gt; E-mail (Sähköposti).</a:t>
            </a:r>
          </a:p>
          <a:p>
            <a:pPr algn="l" rtl="0">
              <a:lnSpc>
                <a:spcPct val="150000"/>
              </a:lnSpc>
            </a:pPr>
            <a:endParaRPr lang="fi" sz="1000" dirty="0">
              <a:latin typeface="Arial" panose="020B0604020202020204" pitchFamily="34" charset="0"/>
              <a:cs typeface="Arial" panose="020B0604020202020204" pitchFamily="34" charset="0"/>
            </a:endParaRPr>
          </a:p>
          <a:p>
            <a:pPr algn="l" rtl="0">
              <a:lnSpc>
                <a:spcPts val="1800"/>
              </a:lnSpc>
            </a:pPr>
            <a:r>
              <a:rPr lang="fi" sz="1000" b="0" i="0" u="none" baseline="0" dirty="0">
                <a:latin typeface="Arial" panose="020B0604020202020204" pitchFamily="34" charset="0"/>
                <a:ea typeface="Arial" panose="020B0604020202020204" pitchFamily="34" charset="0"/>
                <a:cs typeface="Arial" panose="020B0604020202020204" pitchFamily="34" charset="0"/>
              </a:rPr>
              <a:t>Yksityiskohtaiset määritysohjeet ovat saatavilla ohjesivustollamme:</a:t>
            </a:r>
          </a:p>
          <a:p>
            <a:pPr algn="l" rtl="0">
              <a:lnSpc>
                <a:spcPts val="1800"/>
              </a:lnSpc>
            </a:pPr>
            <a:r>
              <a:rPr lang="fi" sz="1000" b="0" i="0" u="none" baseline="0" dirty="0">
                <a:solidFill>
                  <a:srgbClr val="0563C1"/>
                </a:solidFill>
                <a:latin typeface="Arial" panose="020B0604020202020204" pitchFamily="34" charset="0"/>
                <a:ea typeface="Arial" panose="020B0604020202020204" pitchFamily="34" charset="0"/>
                <a:cs typeface="Arial" panose="020B0604020202020204" pitchFamily="34" charset="0"/>
                <a:hlinkClick r:id="rId3"/>
              </a:rPr>
              <a:t>https://www.qnap.com/en/how-to/tutorial/article/how-to-enhance-account-security-using-2-step-verification</a:t>
            </a:r>
            <a:endParaRPr lang="fi" dirty="0"/>
          </a:p>
        </p:txBody>
      </p:sp>
      <p:pic>
        <p:nvPicPr>
          <p:cNvPr id="6" name="Grafik 5">
            <a:extLst>
              <a:ext uri="{FF2B5EF4-FFF2-40B4-BE49-F238E27FC236}">
                <a16:creationId xmlns:a16="http://schemas.microsoft.com/office/drawing/2014/main" id="{F327684C-CBA7-9049-ECD9-06863F113513}"/>
              </a:ext>
            </a:extLst>
          </p:cNvPr>
          <p:cNvPicPr>
            <a:picLocks noChangeAspect="1"/>
          </p:cNvPicPr>
          <p:nvPr/>
        </p:nvPicPr>
        <p:blipFill>
          <a:blip r:embed="rId4"/>
          <a:stretch>
            <a:fillRect/>
          </a:stretch>
        </p:blipFill>
        <p:spPr>
          <a:xfrm>
            <a:off x="5974774" y="1977910"/>
            <a:ext cx="5662466" cy="3067785"/>
          </a:xfrm>
          <a:prstGeom prst="rect">
            <a:avLst/>
          </a:prstGeom>
        </p:spPr>
      </p:pic>
    </p:spTree>
    <p:extLst>
      <p:ext uri="{BB962C8B-B14F-4D97-AF65-F5344CB8AC3E}">
        <p14:creationId xmlns:p14="http://schemas.microsoft.com/office/powerpoint/2010/main" val="214153495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oject Document" ma:contentTypeID="0x010100DEEA5DF4745C2B46B2825888448167C80400DB310A0F654DD2448C4951884B4F16D9" ma:contentTypeVersion="22" ma:contentTypeDescription="Create a new document." ma:contentTypeScope="" ma:versionID="b888784f55b1eff26c4eb9ae05218911">
  <xsd:schema xmlns:xsd="http://www.w3.org/2001/XMLSchema" xmlns:xs="http://www.w3.org/2001/XMLSchema" xmlns:p="http://schemas.microsoft.com/office/2006/metadata/properties" xmlns:ns3="92ed8adf-2c7f-46e1-8b6b-39dd93975229" targetNamespace="http://schemas.microsoft.com/office/2006/metadata/properties" ma:root="true" ma:fieldsID="03c818a78a86d32d498d3b32e695225e" ns3:_="">
    <xsd:import namespace="92ed8adf-2c7f-46e1-8b6b-39dd93975229"/>
    <xsd:element name="properties">
      <xsd:complexType>
        <xsd:sequence>
          <xsd:element name="documentManagement">
            <xsd:complexType>
              <xsd:all>
                <xsd:element ref="ns3:Best_x0020_Practice_x0020_Document" minOccurs="0"/>
                <xsd:element ref="ns3:Description_x0020_of_x0020_Best_x0020_Practice" minOccurs="0"/>
                <xsd:element ref="ns3:mdd597a47d52403faaa5795520ec04c4" minOccurs="0"/>
                <xsd:element ref="ns3:b069e301b17b4e7fb090eb4c173edb2f" minOccurs="0"/>
                <xsd:element ref="ns3:p53d946db7be480d8a504890bb1af339" minOccurs="0"/>
                <xsd:element ref="ns3:ha5956d0923d4475b900c611051b9b31" minOccurs="0"/>
                <xsd:element ref="ns3:TaxCatchAllLabel" minOccurs="0"/>
                <xsd:element ref="ns3:abb68db830a84d6db7a8a40c589c1d0b" minOccurs="0"/>
                <xsd:element ref="ns3:m4954d883e2f4fc0a8044a6e1ced6f69" minOccurs="0"/>
                <xsd:element ref="ns3:TaxKeywordTaxHTField" minOccurs="0"/>
                <xsd:element ref="ns3:a727b75e8c0e413d9c8f1ae0cff39eca"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d8adf-2c7f-46e1-8b6b-39dd93975229" elementFormDefault="qualified">
    <xsd:import namespace="http://schemas.microsoft.com/office/2006/documentManagement/types"/>
    <xsd:import namespace="http://schemas.microsoft.com/office/infopath/2007/PartnerControls"/>
    <xsd:element name="Best_x0020_Practice_x0020_Document" ma:index="10" nillable="true" ma:displayName="Best Practice Document" ma:default="0" ma:description="Indicates if the document is best pratice" ma:internalName="Best_x0020_Practice_x0020_Document">
      <xsd:simpleType>
        <xsd:restriction base="dms:Boolean"/>
      </xsd:simpleType>
    </xsd:element>
    <xsd:element name="Description_x0020_of_x0020_Best_x0020_Practice" ma:index="11" nillable="true" ma:displayName="Description of Best Practice" ma:description="A description that follows the best practice document of the column 'Best practice Document' chosen" ma:internalName="Description_x0020_of_x0020_Best_x0020_Practice">
      <xsd:simpleType>
        <xsd:restriction base="dms:Note">
          <xsd:maxLength value="255"/>
        </xsd:restriction>
      </xsd:simpleType>
    </xsd:element>
    <xsd:element name="mdd597a47d52403faaa5795520ec04c4" ma:index="12" nillable="true" ma:taxonomy="true" ma:internalName="mdd597a47d52403faaa5795520ec04c4" ma:taxonomyFieldName="ACTTypeOfProjectDocument" ma:displayName="Project Document Type" ma:fieldId="{6dd597a4-7d52-403f-aaa5-795520ec04c4}" ma:sspId="7c919648-5b5b-4daf-9ff6-4b38eb5825ac" ma:termSetId="28b43a98-38e3-44ff-8a56-1aaf07040013" ma:anchorId="00000000-0000-0000-0000-000000000000" ma:open="false" ma:isKeyword="false">
      <xsd:complexType>
        <xsd:sequence>
          <xsd:element ref="pc:Terms" minOccurs="0" maxOccurs="1"/>
        </xsd:sequence>
      </xsd:complexType>
    </xsd:element>
    <xsd:element name="b069e301b17b4e7fb090eb4c173edb2f" ma:index="14" ma:taxonomy="true" ma:internalName="b069e301b17b4e7fb090eb4c173edb2f" ma:taxonomyFieldName="ACTProjectName" ma:displayName="Project Name" ma:default="12520;#QNAP: QNAP|32a8253f-8892-dc2a-dd6e-311b4ab2129b" ma:fieldId="{b069e301-b17b-4e7f-b090-eb4c173edb2f}" ma:sspId="7c919648-5b5b-4daf-9ff6-4b38eb5825ac" ma:termSetId="9d36bbb2-97ac-4999-9d2a-15eac37b8a6f" ma:anchorId="00000000-0000-0000-0000-000000000000" ma:open="false" ma:isKeyword="false">
      <xsd:complexType>
        <xsd:sequence>
          <xsd:element ref="pc:Terms" minOccurs="0" maxOccurs="1"/>
        </xsd:sequence>
      </xsd:complexType>
    </xsd:element>
    <xsd:element name="p53d946db7be480d8a504890bb1af339" ma:index="16" ma:taxonomy="true" ma:internalName="p53d946db7be480d8a504890bb1af339" ma:taxonomyFieldName="ACTCustomer" ma:displayName="Customer" ma:default="12521;#QNAP|cd34b91e-4fab-4b41-898c-bddcff20fcaa" ma:fieldId="{953d946d-b7be-480d-8a50-4890bb1af339}" ma:sspId="7c919648-5b5b-4daf-9ff6-4b38eb5825ac" ma:termSetId="540de2d5-f2b9-43bc-b96a-217994fcfbd0" ma:anchorId="00000000-0000-0000-0000-000000000000" ma:open="false" ma:isKeyword="false">
      <xsd:complexType>
        <xsd:sequence>
          <xsd:element ref="pc:Terms" minOccurs="0" maxOccurs="1"/>
        </xsd:sequence>
      </xsd:complexType>
    </xsd:element>
    <xsd:element name="ha5956d0923d4475b900c611051b9b31" ma:index="18" nillable="true" ma:taxonomy="true" ma:internalName="ha5956d0923d4475b900c611051b9b31" ma:taxonomyFieldName="ACTLocations" ma:displayName="Locations" ma:fieldId="{1a5956d0-923d-4475-b900-c611051b9b31}" ma:taxonomyMulti="true" ma:sspId="7c919648-5b5b-4daf-9ff6-4b38eb5825ac" ma:termSetId="9ae2070d-31b1-410c-8637-b2376bb93506" ma:anchorId="00000000-0000-0000-0000-000000000000" ma:open="false" ma:isKeyword="false">
      <xsd:complexType>
        <xsd:sequence>
          <xsd:element ref="pc:Terms" minOccurs="0" maxOccurs="1"/>
        </xsd:sequence>
      </xsd:complexType>
    </xsd:element>
    <xsd:element name="TaxCatchAllLabel" ma:index="19" nillable="true" ma:displayName="Taxonomy Catch All Column1" ma:hidden="true" ma:list="{0e5ca3bd-63ed-4141-a626-f4cfbe3f4716}" ma:internalName="TaxCatchAllLabel" ma:readOnly="true" ma:showField="CatchAllDataLabel" ma:web="a14f06bc-2e9a-49ec-a391-47e2b2453cf4">
      <xsd:complexType>
        <xsd:complexContent>
          <xsd:extension base="dms:MultiChoiceLookup">
            <xsd:sequence>
              <xsd:element name="Value" type="dms:Lookup" maxOccurs="unbounded" minOccurs="0" nillable="true"/>
            </xsd:sequence>
          </xsd:extension>
        </xsd:complexContent>
      </xsd:complexType>
    </xsd:element>
    <xsd:element name="abb68db830a84d6db7a8a40c589c1d0b" ma:index="20" nillable="true" ma:taxonomy="true" ma:internalName="abb68db830a84d6db7a8a40c589c1d0b" ma:taxonomyFieldName="ACTOrganisations" ma:displayName="Organisations" ma:default="64;#GK Sverige|38ea4f91-5e96-46a9-9e83-bb66d3bd795e" ma:fieldId="{abb68db8-30a8-4d6d-b7a8-a40c589c1d0b}" ma:taxonomyMulti="true" ma:sspId="7c919648-5b5b-4daf-9ff6-4b38eb5825ac" ma:termSetId="62228a6c-ba63-496f-b700-574895a07510" ma:anchorId="00000000-0000-0000-0000-000000000000" ma:open="false" ma:isKeyword="false">
      <xsd:complexType>
        <xsd:sequence>
          <xsd:element ref="pc:Terms" minOccurs="0" maxOccurs="1"/>
        </xsd:sequence>
      </xsd:complexType>
    </xsd:element>
    <xsd:element name="m4954d883e2f4fc0a8044a6e1ced6f69" ma:index="22" ma:taxonomy="true" ma:internalName="m4954d883e2f4fc0a8044a6e1ced6f69" ma:taxonomyFieldName="ACTIndustry" ma:displayName="Industry" ma:default="26;#IT, Technology, Telecommunications|f1f0efb0-b3d6-447b-996e-70469411d4f0" ma:fieldId="{64954d88-3e2f-4fc0-a804-4a6e1ced6f69}" ma:sspId="7c919648-5b5b-4daf-9ff6-4b38eb5825ac" ma:termSetId="9e04aabd-ab32-4f7f-a2dc-06433e7835f8" ma:anchorId="00000000-0000-0000-0000-000000000000" ma:open="false" ma:isKeyword="false">
      <xsd:complexType>
        <xsd:sequence>
          <xsd:element ref="pc:Terms" minOccurs="0" maxOccurs="1"/>
        </xsd:sequence>
      </xsd:complexType>
    </xsd:element>
    <xsd:element name="TaxKeywordTaxHTField" ma:index="23" nillable="true" ma:taxonomy="true" ma:internalName="TaxKeywordTaxHTField" ma:taxonomyFieldName="TaxKeyword" ma:displayName="Enterprise Keywords" ma:fieldId="{23f27201-bee3-471e-b2e7-b64fd8b7ca38}" ma:taxonomyMulti="true" ma:sspId="7c919648-5b5b-4daf-9ff6-4b38eb5825ac" ma:termSetId="00000000-0000-0000-0000-000000000000" ma:anchorId="00000000-0000-0000-0000-000000000000" ma:open="true" ma:isKeyword="true">
      <xsd:complexType>
        <xsd:sequence>
          <xsd:element ref="pc:Terms" minOccurs="0" maxOccurs="1"/>
        </xsd:sequence>
      </xsd:complexType>
    </xsd:element>
    <xsd:element name="a727b75e8c0e413d9c8f1ae0cff39eca" ma:index="24" nillable="true" ma:taxonomy="true" ma:internalName="a727b75e8c0e413d9c8f1ae0cff39eca" ma:taxonomyFieldName="ACTServiceOffering" ma:displayName="Service Offering" ma:readOnly="false" ma:fieldId="{a727b75e-8c0e-413d-9c8f-1ae0cff39eca}" ma:sspId="7c919648-5b5b-4daf-9ff6-4b38eb5825ac" ma:termSetId="a04d2435-0531-4ab4-a690-1c4579594ca7" ma:anchorId="00000000-0000-0000-0000-000000000000" ma:open="false" ma:isKeyword="false">
      <xsd:complexType>
        <xsd:sequence>
          <xsd:element ref="pc:Terms" minOccurs="0" maxOccurs="1"/>
        </xsd:sequence>
      </xsd:complexType>
    </xsd:element>
    <xsd:element name="TaxCatchAll" ma:index="25" nillable="true" ma:displayName="Taxonomy Catch All Column" ma:hidden="true" ma:list="{0e5ca3bd-63ed-4141-a626-f4cfbe3f4716}" ma:internalName="TaxCatchAll" ma:showField="CatchAllData" ma:web="a14f06bc-2e9a-49ec-a391-47e2b2453c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7c919648-5b5b-4daf-9ff6-4b38eb5825ac" ContentTypeId="0x010100DEEA5DF4745C2B46B2825888448167C804" PreviousValue="false" LastSyncTimeStamp="2015-01-16T09:58:36.26Z"/>
</file>

<file path=customXml/itemProps1.xml><?xml version="1.0" encoding="utf-8"?>
<ds:datastoreItem xmlns:ds="http://schemas.openxmlformats.org/officeDocument/2006/customXml" ds:itemID="{4C9F1571-4B6C-48E4-AD02-2EFCA5E1CC84}">
  <ds:schemaRefs>
    <ds:schemaRef ds:uri="http://schemas.microsoft.com/sharepoint/v3/contenttype/forms"/>
  </ds:schemaRefs>
</ds:datastoreItem>
</file>

<file path=customXml/itemProps2.xml><?xml version="1.0" encoding="utf-8"?>
<ds:datastoreItem xmlns:ds="http://schemas.openxmlformats.org/officeDocument/2006/customXml" ds:itemID="{360F5E47-3611-493B-B0FC-AE28431C1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d8adf-2c7f-46e1-8b6b-39dd93975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CA403B-6BA4-4D62-AD4B-57104AAFA90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13</TotalTime>
  <Words>2840</Words>
  <Application>Microsoft Office PowerPoint</Application>
  <PresentationFormat>Widescreen</PresentationFormat>
  <Paragraphs>246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Narrow</vt:lpstr>
      <vt:lpstr>Calibri</vt:lpstr>
      <vt:lpstr>Calibri Light</vt:lpstr>
      <vt:lpstr>Impact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Nils Peiffer</dc:creator>
  <cp:lastModifiedBy>Jonas Klar</cp:lastModifiedBy>
  <cp:revision>26</cp:revision>
  <dcterms:created xsi:type="dcterms:W3CDTF">2022-04-28T09:16:25Z</dcterms:created>
  <dcterms:modified xsi:type="dcterms:W3CDTF">2022-10-05T07:38:00Z</dcterms:modified>
</cp:coreProperties>
</file>