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76" r:id="rId6"/>
    <p:sldId id="258" r:id="rId7"/>
    <p:sldId id="259" r:id="rId8"/>
    <p:sldId id="260" r:id="rId9"/>
    <p:sldId id="261" r:id="rId10"/>
    <p:sldId id="262" r:id="rId11"/>
    <p:sldId id="263" r:id="rId12"/>
    <p:sldId id="264" r:id="rId13"/>
    <p:sldId id="284"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Impact" panose="020B0806030902050204" pitchFamily="34" charset="0"/>
      <p:regular r:id="rId34"/>
    </p:embeddedFont>
    <p:embeddedFont>
      <p:font typeface="Meiryo UI" panose="020B0604030504040204" pitchFamily="34" charset="-128"/>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5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Security Guide</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What are snapshots?</a:t>
            </a:r>
            <a:endParaRPr/>
          </a:p>
          <a:p>
            <a:pPr marL="0" lvl="0" indent="0" algn="l" rtl="0">
              <a:spcBef>
                <a:spcPts val="0"/>
              </a:spcBef>
              <a:spcAft>
                <a:spcPts val="0"/>
              </a:spcAft>
              <a:buNone/>
            </a:pPr>
            <a:r>
              <a:rPr lang="de-DE"/>
              <a:t>Snapshots are images of the data you have saved on your QNAP NAS. The first time you take a snapshot, all of your storage is captured. All subsequent snapshots then only record the content that has changed since the last snapshot. Snapshots are very space saving because they are block based.</a:t>
            </a:r>
            <a:endParaRPr/>
          </a:p>
          <a:p>
            <a:pPr marL="0" lvl="0" indent="0" algn="l" rtl="0">
              <a:spcBef>
                <a:spcPts val="0"/>
              </a:spcBef>
              <a:spcAft>
                <a:spcPts val="0"/>
              </a:spcAft>
              <a:buNone/>
            </a:pPr>
            <a:endParaRPr/>
          </a:p>
          <a:p>
            <a:pPr marL="0" lvl="0" indent="0" algn="l" rtl="0">
              <a:spcBef>
                <a:spcPts val="0"/>
              </a:spcBef>
              <a:spcAft>
                <a:spcPts val="0"/>
              </a:spcAft>
              <a:buNone/>
            </a:pPr>
            <a:r>
              <a:rPr lang="de-DE"/>
              <a:t>Important:</a:t>
            </a:r>
            <a:endParaRPr/>
          </a:p>
          <a:p>
            <a:pPr marL="0" lvl="0" indent="0" algn="l" rtl="0">
              <a:spcBef>
                <a:spcPts val="0"/>
              </a:spcBef>
              <a:spcAft>
                <a:spcPts val="0"/>
              </a:spcAft>
              <a:buNone/>
            </a:pPr>
            <a:r>
              <a:rPr lang="de-DE"/>
              <a:t>Snapshot is not a backup. It allows access to previous versions in case they were accidentally deleted or content was accidentally changed.</a:t>
            </a:r>
            <a:endParaRPr/>
          </a:p>
          <a:p>
            <a:pPr marL="0" lvl="0" indent="0" algn="l" rtl="0">
              <a:spcBef>
                <a:spcPts val="0"/>
              </a:spcBef>
              <a:spcAft>
                <a:spcPts val="0"/>
              </a:spcAft>
              <a:buNone/>
            </a:pPr>
            <a:endParaRPr/>
          </a:p>
          <a:p>
            <a:pPr marL="0" lvl="0" indent="0" algn="l" rtl="0">
              <a:spcBef>
                <a:spcPts val="0"/>
              </a:spcBef>
              <a:spcAft>
                <a:spcPts val="0"/>
              </a:spcAft>
              <a:buNone/>
            </a:pPr>
            <a:r>
              <a:rPr lang="de-DE"/>
              <a:t>You can find a detailed description of this topic on our website:</a:t>
            </a:r>
            <a:endParaRPr/>
          </a:p>
          <a:p>
            <a:pPr marL="0" lvl="0" indent="0" algn="l" rtl="0">
              <a:spcBef>
                <a:spcPts val="0"/>
              </a:spcBef>
              <a:spcAft>
                <a:spcPts val="0"/>
              </a:spcAft>
              <a:buNone/>
            </a:pPr>
            <a:r>
              <a:rPr lang="de-DE"/>
              <a:t>https://www.qnap.com/solution/snapshots/en-us/</a:t>
            </a:r>
            <a:endParaRPr/>
          </a:p>
          <a:p>
            <a:pPr marL="0" lvl="0" indent="0" algn="l" rtl="0">
              <a:spcBef>
                <a:spcPts val="0"/>
              </a:spcBef>
              <a:spcAft>
                <a:spcPts val="0"/>
              </a:spcAft>
              <a:buNone/>
            </a:pPr>
            <a:endParaRPr/>
          </a:p>
          <a:p>
            <a:pPr marL="0" lvl="0" indent="0" algn="l" rtl="0">
              <a:spcBef>
                <a:spcPts val="0"/>
              </a:spcBef>
              <a:spcAft>
                <a:spcPts val="0"/>
              </a:spcAft>
              <a:buNone/>
            </a:pPr>
            <a:r>
              <a:rPr lang="de-DE"/>
              <a:t>Setup Snapshots</a:t>
            </a:r>
            <a:endParaRPr/>
          </a:p>
        </p:txBody>
      </p:sp>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Update apps automatically</a:t>
            </a:r>
            <a:endParaRPr dirty="0"/>
          </a:p>
          <a:p>
            <a:pPr marL="0" lvl="0" indent="0" algn="l" rtl="0">
              <a:spcBef>
                <a:spcPts val="0"/>
              </a:spcBef>
              <a:spcAft>
                <a:spcPts val="0"/>
              </a:spcAft>
              <a:buNone/>
            </a:pPr>
            <a:r>
              <a:rPr lang="de-DE" dirty="0"/>
              <a:t>1. Go to App Center</a:t>
            </a:r>
            <a:endParaRPr dirty="0"/>
          </a:p>
          <a:p>
            <a:pPr marL="0" lvl="0" indent="0" algn="l" rtl="0">
              <a:spcBef>
                <a:spcPts val="0"/>
              </a:spcBef>
              <a:spcAft>
                <a:spcPts val="0"/>
              </a:spcAft>
              <a:buNone/>
            </a:pPr>
            <a:r>
              <a:rPr lang="de-DE" dirty="0"/>
              <a:t>2. Go to settings</a:t>
            </a:r>
            <a:endParaRPr dirty="0"/>
          </a:p>
          <a:p>
            <a:pPr marL="0" lvl="0" indent="0" algn="l" rtl="0">
              <a:spcBef>
                <a:spcPts val="0"/>
              </a:spcBef>
              <a:spcAft>
                <a:spcPts val="0"/>
              </a:spcAft>
              <a:buNone/>
            </a:pPr>
            <a:r>
              <a:rPr lang="de-DE" dirty="0"/>
              <a:t>3. Open Update</a:t>
            </a:r>
            <a:endParaRPr dirty="0"/>
          </a:p>
          <a:p>
            <a:pPr marL="0" lvl="0" indent="0" algn="l" rtl="0">
              <a:spcBef>
                <a:spcPts val="0"/>
              </a:spcBef>
              <a:spcAft>
                <a:spcPts val="0"/>
              </a:spcAft>
              <a:buNone/>
            </a:pPr>
            <a:r>
              <a:rPr lang="de-DE" dirty="0"/>
              <a:t>4. Select „When updates are available…“</a:t>
            </a:r>
            <a:endParaRPr dirty="0"/>
          </a:p>
          <a:p>
            <a:pPr marL="0" lvl="0" indent="0" algn="l" rtl="0">
              <a:spcBef>
                <a:spcPts val="0"/>
              </a:spcBef>
              <a:spcAft>
                <a:spcPts val="0"/>
              </a:spcAft>
              <a:buNone/>
            </a:pPr>
            <a:r>
              <a:rPr lang="de-DE" dirty="0"/>
              <a:t>5. Select Install all updates automatically</a:t>
            </a:r>
            <a:endParaRPr dirty="0"/>
          </a:p>
        </p:txBody>
      </p:sp>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What is VPN?</a:t>
            </a:r>
            <a:endParaRPr/>
          </a:p>
          <a:p>
            <a:pPr marL="0" lvl="0" indent="0" algn="l" rtl="0">
              <a:spcBef>
                <a:spcPts val="0"/>
              </a:spcBef>
              <a:spcAft>
                <a:spcPts val="0"/>
              </a:spcAft>
              <a:buNone/>
            </a:pPr>
            <a:r>
              <a:rPr lang="de-DE"/>
              <a:t>VPN is a virtual private network. In our case, it is intended to establish secure access to the QNAP NAS while on the road. A VPN server runs on the QNAP NAS and a special VPN software runs on the device that is used on the road. A tunnel is set up between these two through the Internet. The advantage of this is that the connection is protected by authentication and encryption and can only be used by authorized persons. Such a VPN connection therefore behaves in the same way as if both devices were logged into the same network. This means that local resources can be accessed without further ado. Once set up, the VPN connection can be easily used again and again and secure access to the home network is guaranteed.We always recommend establishing a connection via VPN while on the road. The speed of data transfer suffers somewhat, but the connection is secure.</a:t>
            </a:r>
            <a:endParaRPr/>
          </a:p>
          <a:p>
            <a:pPr marL="0" lvl="0" indent="0" algn="l" rtl="0">
              <a:spcBef>
                <a:spcPts val="0"/>
              </a:spcBef>
              <a:spcAft>
                <a:spcPts val="0"/>
              </a:spcAft>
              <a:buNone/>
            </a:pPr>
            <a:endParaRPr/>
          </a:p>
          <a:p>
            <a:pPr marL="0" lvl="0" indent="0" algn="l" rtl="0">
              <a:spcBef>
                <a:spcPts val="0"/>
              </a:spcBef>
              <a:spcAft>
                <a:spcPts val="0"/>
              </a:spcAft>
              <a:buNone/>
            </a:pPr>
            <a:r>
              <a:rPr lang="de-DE"/>
              <a:t>How to set up and use VPN?</a:t>
            </a:r>
            <a:endParaRPr/>
          </a:p>
          <a:p>
            <a:pPr marL="0" lvl="0" indent="0" algn="l" rtl="0">
              <a:spcBef>
                <a:spcPts val="0"/>
              </a:spcBef>
              <a:spcAft>
                <a:spcPts val="0"/>
              </a:spcAft>
              <a:buNone/>
            </a:pPr>
            <a:r>
              <a:rPr lang="de-DE"/>
              <a:t>A detailed explanation of the setup, can be found on our tutorial website:</a:t>
            </a:r>
            <a:endParaRPr/>
          </a:p>
          <a:p>
            <a:pPr marL="0" lvl="0" indent="0" algn="l" rtl="0">
              <a:spcBef>
                <a:spcPts val="0"/>
              </a:spcBef>
              <a:spcAft>
                <a:spcPts val="0"/>
              </a:spcAft>
              <a:buNone/>
            </a:pPr>
            <a:r>
              <a:rPr lang="de-DE"/>
              <a:t>https://www.qnap.com/en/how-to/tutorial/article/how-to-set-up-and-use-qvpn</a:t>
            </a:r>
            <a:endParaRPr/>
          </a:p>
          <a:p>
            <a:pPr marL="0" lvl="0" indent="0" algn="l" rtl="0">
              <a:spcBef>
                <a:spcPts val="0"/>
              </a:spcBef>
              <a:spcAft>
                <a:spcPts val="0"/>
              </a:spcAft>
              <a:buNone/>
            </a:pPr>
            <a:endParaRPr/>
          </a:p>
          <a:p>
            <a:pPr marL="0" lvl="0" indent="0" algn="l" rtl="0">
              <a:spcBef>
                <a:spcPts val="0"/>
              </a:spcBef>
              <a:spcAft>
                <a:spcPts val="0"/>
              </a:spcAft>
              <a:buNone/>
            </a:pPr>
            <a:r>
              <a:rPr lang="de-DE"/>
              <a:t>Recommendation for remote access</a:t>
            </a:r>
            <a:endParaRPr/>
          </a:p>
          <a:p>
            <a:pPr marL="0" lvl="0" indent="0" algn="l" rtl="0">
              <a:spcBef>
                <a:spcPts val="0"/>
              </a:spcBef>
              <a:spcAft>
                <a:spcPts val="0"/>
              </a:spcAft>
              <a:buNone/>
            </a:pPr>
            <a:r>
              <a:rPr lang="de-DE"/>
              <a:t>myQNAPcloud Link &amp; VPN ( Port Forwarding VPN Service Ports required,</a:t>
            </a:r>
            <a:br>
              <a:rPr lang="de-DE"/>
            </a:br>
            <a:r>
              <a:rPr lang="de-DE"/>
              <a:t>we recommend to enable QuFirewall for better protection )</a:t>
            </a: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What is QuFirewall</a:t>
            </a:r>
            <a:endParaRPr/>
          </a:p>
          <a:p>
            <a:pPr marL="0" lvl="0" indent="0" algn="l" rtl="0">
              <a:spcBef>
                <a:spcPts val="0"/>
              </a:spcBef>
              <a:spcAft>
                <a:spcPts val="0"/>
              </a:spcAft>
              <a:buNone/>
            </a:pPr>
            <a:r>
              <a:rPr lang="de-DE"/>
              <a:t>QuFirewall is a firewall management application for your QNAP device. By integrating a powerful and easy-to-use profiling system, QuFirewall allows you to control and verify connections to your device. QNAP recommends that you install QuFirewall on your QNAP NAS and limit the allowed IP addresses to a specific region or subnet. </a:t>
            </a:r>
            <a:endParaRPr/>
          </a:p>
          <a:p>
            <a:pPr marL="0" lvl="0" indent="0" algn="l" rtl="0">
              <a:spcBef>
                <a:spcPts val="0"/>
              </a:spcBef>
              <a:spcAft>
                <a:spcPts val="0"/>
              </a:spcAft>
              <a:buNone/>
            </a:pPr>
            <a:endParaRPr/>
          </a:p>
          <a:p>
            <a:pPr marL="0" lvl="0" indent="0" algn="l" rtl="0">
              <a:spcBef>
                <a:spcPts val="0"/>
              </a:spcBef>
              <a:spcAft>
                <a:spcPts val="0"/>
              </a:spcAft>
              <a:buNone/>
            </a:pPr>
            <a:r>
              <a:rPr lang="de-DE"/>
              <a:t>Setup QuFirewall</a:t>
            </a:r>
            <a:endParaRPr/>
          </a:p>
          <a:p>
            <a:pPr marL="0" lvl="0" indent="0" algn="l" rtl="0">
              <a:spcBef>
                <a:spcPts val="0"/>
              </a:spcBef>
              <a:spcAft>
                <a:spcPts val="0"/>
              </a:spcAft>
              <a:buNone/>
            </a:pPr>
            <a:r>
              <a:rPr lang="de-DE"/>
              <a:t>1. Install QuFirewall from the App Center</a:t>
            </a:r>
            <a:endParaRPr/>
          </a:p>
          <a:p>
            <a:pPr marL="0" lvl="0" indent="0" algn="l" rtl="0">
              <a:spcBef>
                <a:spcPts val="0"/>
              </a:spcBef>
              <a:spcAft>
                <a:spcPts val="0"/>
              </a:spcAft>
              <a:buNone/>
            </a:pPr>
            <a:r>
              <a:rPr lang="de-DE"/>
              <a:t>2. Select a profile configuration</a:t>
            </a:r>
            <a:endParaRPr/>
          </a:p>
          <a:p>
            <a:pPr marL="0" lvl="0" indent="0" algn="l" rtl="0">
              <a:spcBef>
                <a:spcPts val="0"/>
              </a:spcBef>
              <a:spcAft>
                <a:spcPts val="0"/>
              </a:spcAft>
              <a:buNone/>
            </a:pPr>
            <a:r>
              <a:rPr lang="de-DE"/>
              <a:t>3. Choose your region</a:t>
            </a:r>
            <a:endParaRPr/>
          </a:p>
          <a:p>
            <a:pPr marL="0" lvl="0" indent="0" algn="l" rtl="0">
              <a:spcBef>
                <a:spcPts val="0"/>
              </a:spcBef>
              <a:spcAft>
                <a:spcPts val="0"/>
              </a:spcAft>
              <a:buNone/>
            </a:pPr>
            <a:r>
              <a:rPr lang="de-DE"/>
              <a:t>4. Click Finish	</a:t>
            </a: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Custom</a:t>
            </a:r>
            <a:endParaRPr/>
          </a:p>
        </p:txBody>
      </p:sp>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Set up „Security Counselor“</a:t>
            </a:r>
            <a:endParaRPr dirty="0"/>
          </a:p>
          <a:p>
            <a:pPr marL="0" lvl="0" indent="0" algn="l" rtl="0">
              <a:spcBef>
                <a:spcPts val="0"/>
              </a:spcBef>
              <a:spcAft>
                <a:spcPts val="0"/>
              </a:spcAft>
              <a:buNone/>
            </a:pPr>
            <a:r>
              <a:rPr lang="de-DE" dirty="0"/>
              <a:t>1. Download Security Counselor from the App Center </a:t>
            </a:r>
            <a:endParaRPr dirty="0"/>
          </a:p>
          <a:p>
            <a:pPr marL="0" lvl="0" indent="0" algn="l" rtl="0">
              <a:spcBef>
                <a:spcPts val="0"/>
              </a:spcBef>
              <a:spcAft>
                <a:spcPts val="0"/>
              </a:spcAft>
              <a:buNone/>
            </a:pPr>
            <a:r>
              <a:rPr lang="de-DE" dirty="0"/>
              <a:t>2. Choose a  Security Policy an click on Scan now</a:t>
            </a:r>
            <a:endParaRPr dirty="0"/>
          </a:p>
          <a:p>
            <a:pPr marL="0" lvl="0" indent="0" algn="l" rtl="0">
              <a:spcBef>
                <a:spcPts val="0"/>
              </a:spcBef>
              <a:spcAft>
                <a:spcPts val="0"/>
              </a:spcAft>
              <a:buNone/>
            </a:pPr>
            <a:r>
              <a:rPr lang="de-DE" dirty="0"/>
              <a:t>3. To create a schedule, go to the Security Checkup (green)</a:t>
            </a:r>
            <a:endParaRPr dirty="0"/>
          </a:p>
          <a:p>
            <a:pPr marL="0" lvl="0" indent="0" algn="l" rtl="0">
              <a:spcBef>
                <a:spcPts val="0"/>
              </a:spcBef>
              <a:spcAft>
                <a:spcPts val="0"/>
              </a:spcAft>
              <a:buNone/>
            </a:pPr>
            <a:r>
              <a:rPr lang="de-DE" dirty="0"/>
              <a:t>4. Go to Scan schedule (rot)</a:t>
            </a:r>
            <a:endParaRPr dirty="0"/>
          </a:p>
          <a:p>
            <a:pPr marL="0" lvl="0" indent="0" algn="l" rtl="0">
              <a:spcBef>
                <a:spcPts val="0"/>
              </a:spcBef>
              <a:spcAft>
                <a:spcPts val="0"/>
              </a:spcAft>
              <a:buNone/>
            </a:pPr>
            <a:r>
              <a:rPr lang="de-DE" dirty="0"/>
              <a:t>5. Select your desired times and click Apply</a:t>
            </a:r>
            <a:endParaRPr dirty="0"/>
          </a:p>
        </p:txBody>
      </p:sp>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Use encrypted HTTPS connections</a:t>
            </a:r>
            <a:endParaRPr/>
          </a:p>
          <a:p>
            <a:pPr marL="0" lvl="0" indent="0" algn="l" rtl="0">
              <a:spcBef>
                <a:spcPts val="0"/>
              </a:spcBef>
              <a:spcAft>
                <a:spcPts val="0"/>
              </a:spcAft>
              <a:buNone/>
            </a:pPr>
            <a:r>
              <a:rPr lang="de-DE"/>
              <a:t>If you want to connect to your QNAP NAS from outside of your own network, you should make sure that the data is encrypted. This protects you from third parties being able to „read“ your data. You can ensure this by using protected connections. These are, for example, HTTPS instead of HTTP or FTPS instead of FTP. The S stands for „Secure“. The data transfer is now encrypted with a certificate so that the authenticity of the respective party is ensured. </a:t>
            </a:r>
            <a:endParaRPr/>
          </a:p>
          <a:p>
            <a:pPr marL="0" lvl="0" indent="0" algn="l" rtl="0">
              <a:spcBef>
                <a:spcPts val="0"/>
              </a:spcBef>
              <a:spcAft>
                <a:spcPts val="0"/>
              </a:spcAft>
              <a:buNone/>
            </a:pPr>
            <a:endParaRPr/>
          </a:p>
          <a:p>
            <a:pPr marL="0" lvl="0" indent="0" algn="l" rtl="0">
              <a:spcBef>
                <a:spcPts val="0"/>
              </a:spcBef>
              <a:spcAft>
                <a:spcPts val="0"/>
              </a:spcAft>
              <a:buNone/>
            </a:pPr>
            <a:r>
              <a:rPr lang="de-DE"/>
              <a:t>1. Open Control Panel &gt; System &gt; Security and go to the SSL Certificate &amp; Private Key . </a:t>
            </a:r>
            <a:endParaRPr/>
          </a:p>
          <a:p>
            <a:pPr marL="0" lvl="0" indent="0" algn="l" rtl="0">
              <a:spcBef>
                <a:spcPts val="0"/>
              </a:spcBef>
              <a:spcAft>
                <a:spcPts val="0"/>
              </a:spcAft>
              <a:buNone/>
            </a:pPr>
            <a:r>
              <a:rPr lang="de-DE"/>
              <a:t>2. Click Replace Certificate.</a:t>
            </a:r>
            <a:endParaRPr/>
          </a:p>
          <a:p>
            <a:pPr marL="0" lvl="0" indent="0" algn="l" rtl="0">
              <a:spcBef>
                <a:spcPts val="0"/>
              </a:spcBef>
              <a:spcAft>
                <a:spcPts val="0"/>
              </a:spcAft>
              <a:buNone/>
            </a:pPr>
            <a:r>
              <a:rPr lang="de-DE"/>
              <a:t>3. Select Get from Let’s Encrypt.</a:t>
            </a:r>
            <a:endParaRPr/>
          </a:p>
          <a:p>
            <a:pPr marL="0" lvl="0" indent="0" algn="l" rtl="0">
              <a:spcBef>
                <a:spcPts val="0"/>
              </a:spcBef>
              <a:spcAft>
                <a:spcPts val="0"/>
              </a:spcAft>
              <a:buNone/>
            </a:pPr>
            <a:r>
              <a:rPr lang="de-DE"/>
              <a:t>4. Under Domain name, enter the name or DDNS under which the NAS can be reached.</a:t>
            </a:r>
            <a:endParaRPr/>
          </a:p>
          <a:p>
            <a:pPr marL="0" lvl="0" indent="0" algn="l" rtl="0">
              <a:spcBef>
                <a:spcPts val="0"/>
              </a:spcBef>
              <a:spcAft>
                <a:spcPts val="0"/>
              </a:spcAft>
              <a:buNone/>
            </a:pPr>
            <a:r>
              <a:rPr lang="de-DE"/>
              <a:t>5. Enter your e-mail address for registration with Lets’s Encrypt.</a:t>
            </a:r>
            <a:endParaRPr/>
          </a:p>
          <a:p>
            <a:pPr marL="0" lvl="0" indent="0" algn="l" rtl="0">
              <a:spcBef>
                <a:spcPts val="0"/>
              </a:spcBef>
              <a:spcAft>
                <a:spcPts val="0"/>
              </a:spcAft>
              <a:buNone/>
            </a:pPr>
            <a:r>
              <a:rPr lang="de-DE"/>
              <a:t>6. Select Secure login when logging in to the web interface</a:t>
            </a:r>
            <a:endParaRPr/>
          </a:p>
        </p:txBody>
      </p:sp>
      <p:sp>
        <p:nvSpPr>
          <p:cNvPr id="264" name="Google Shape;2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What are ports?</a:t>
            </a:r>
            <a:endParaRPr/>
          </a:p>
          <a:p>
            <a:pPr marL="0" lvl="0" indent="0" algn="l" rtl="0">
              <a:spcBef>
                <a:spcPts val="0"/>
              </a:spcBef>
              <a:spcAft>
                <a:spcPts val="0"/>
              </a:spcAft>
              <a:buNone/>
            </a:pPr>
            <a:r>
              <a:rPr lang="de-DE"/>
              <a:t>A port allows communication between your computer and another computer as well as the internet. A firewall closes unused ports to prevent malware from entering your computer through them. By setting up port forwarding, you can use online services and other internet applications that accept connections from the internet or allow users on the internet to access web and remote servers and other services on your home network.</a:t>
            </a:r>
            <a:endParaRPr/>
          </a:p>
          <a:p>
            <a:pPr marL="0" lvl="0" indent="0" algn="l" rtl="0">
              <a:spcBef>
                <a:spcPts val="0"/>
              </a:spcBef>
              <a:spcAft>
                <a:spcPts val="0"/>
              </a:spcAft>
              <a:buNone/>
            </a:pPr>
            <a:endParaRPr/>
          </a:p>
          <a:p>
            <a:pPr marL="0" lvl="0" indent="0" algn="l" rtl="0">
              <a:spcBef>
                <a:spcPts val="0"/>
              </a:spcBef>
              <a:spcAft>
                <a:spcPts val="0"/>
              </a:spcAft>
              <a:buNone/>
            </a:pPr>
            <a:r>
              <a:rPr lang="de-DE"/>
              <a:t>Changing the default ports</a:t>
            </a:r>
            <a:endParaRPr/>
          </a:p>
          <a:p>
            <a:pPr marL="0" lvl="0" indent="0" algn="l" rtl="0">
              <a:spcBef>
                <a:spcPts val="0"/>
              </a:spcBef>
              <a:spcAft>
                <a:spcPts val="0"/>
              </a:spcAft>
              <a:buNone/>
            </a:pPr>
            <a:r>
              <a:rPr lang="de-DE"/>
              <a:t>You should change the default ports in your router’s configuration such as 21, 22, 80. 443. 8080 and 8081 to random custom port numbers. For example, change port number 8080 to 9527. For information on how to do this, contact your router manufacturer. </a:t>
            </a:r>
            <a:endParaRPr/>
          </a:p>
          <a:p>
            <a:pPr marL="0" lvl="0" indent="0" algn="l" rtl="0">
              <a:spcBef>
                <a:spcPts val="0"/>
              </a:spcBef>
              <a:spcAft>
                <a:spcPts val="0"/>
              </a:spcAft>
              <a:buNone/>
            </a:pPr>
            <a:endParaRPr/>
          </a:p>
          <a:p>
            <a:pPr marL="0" lvl="0" indent="0" algn="l" rtl="0">
              <a:spcBef>
                <a:spcPts val="0"/>
              </a:spcBef>
              <a:spcAft>
                <a:spcPts val="0"/>
              </a:spcAft>
              <a:buNone/>
            </a:pPr>
            <a:r>
              <a:rPr lang="de-DE"/>
              <a:t>DO NOT PORT FORWARDING "System Port" / unnecessary service ports (e.g. SSH, Telnet)</a:t>
            </a:r>
            <a:endParaRPr/>
          </a:p>
          <a:p>
            <a:pPr marL="0" lvl="0" indent="0" algn="l" rtl="0">
              <a:spcBef>
                <a:spcPts val="0"/>
              </a:spcBef>
              <a:spcAft>
                <a:spcPts val="0"/>
              </a:spcAft>
              <a:buNone/>
            </a:pPr>
            <a:r>
              <a:rPr lang="de-DE"/>
              <a:t>Disable port forwarding on unnecessary service ports can reduce attack surface. After port forwarding, these service ports can be access by anybody via Internet</a:t>
            </a:r>
            <a:endParaRPr/>
          </a:p>
        </p:txBody>
      </p:sp>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Backup:		https://www.qnap.com/en/how-to/tutorial/article/hybrid-backup-sync</a:t>
            </a:r>
            <a:endParaRPr/>
          </a:p>
          <a:p>
            <a:pPr marL="0" lvl="0" indent="0" algn="l" rtl="0">
              <a:spcBef>
                <a:spcPts val="0"/>
              </a:spcBef>
              <a:spcAft>
                <a:spcPts val="0"/>
              </a:spcAft>
              <a:buNone/>
            </a:pPr>
            <a:endParaRPr/>
          </a:p>
          <a:p>
            <a:pPr marL="0" lvl="0" indent="0" algn="l" rtl="0">
              <a:spcBef>
                <a:spcPts val="0"/>
              </a:spcBef>
              <a:spcAft>
                <a:spcPts val="0"/>
              </a:spcAft>
              <a:buNone/>
            </a:pPr>
            <a:r>
              <a:rPr lang="de-DE"/>
              <a:t>Admin account:	https://www.qnap.com/en/how-to/faq/article/can-i-rename-the-default-admin-account</a:t>
            </a:r>
            <a:endParaRPr/>
          </a:p>
          <a:p>
            <a:pPr marL="0" lvl="0" indent="0" algn="l" rtl="0">
              <a:spcBef>
                <a:spcPts val="0"/>
              </a:spcBef>
              <a:spcAft>
                <a:spcPts val="0"/>
              </a:spcAft>
              <a:buNone/>
            </a:pPr>
            <a:endParaRPr/>
          </a:p>
          <a:p>
            <a:pPr marL="0" lvl="0" indent="0" algn="l" rtl="0">
              <a:spcBef>
                <a:spcPts val="0"/>
              </a:spcBef>
              <a:spcAft>
                <a:spcPts val="0"/>
              </a:spcAft>
              <a:buNone/>
            </a:pPr>
            <a:r>
              <a:rPr lang="de-DE"/>
              <a:t>Password policy: 	https://www.qnap.com/en/how-to/knowledge-base/article/setup-the-password-policy-to-require-the-change-periodically</a:t>
            </a:r>
            <a:endParaRPr/>
          </a:p>
          <a:p>
            <a:pPr marL="0" lvl="0" indent="0" algn="l" rtl="0">
              <a:spcBef>
                <a:spcPts val="0"/>
              </a:spcBef>
              <a:spcAft>
                <a:spcPts val="0"/>
              </a:spcAft>
              <a:buNone/>
            </a:pPr>
            <a:endParaRPr/>
          </a:p>
          <a:p>
            <a:pPr marL="0" lvl="0" indent="0" algn="l" rtl="0">
              <a:spcBef>
                <a:spcPts val="0"/>
              </a:spcBef>
              <a:spcAft>
                <a:spcPts val="0"/>
              </a:spcAft>
              <a:buNone/>
            </a:pPr>
            <a:r>
              <a:rPr lang="de-DE"/>
              <a:t>UPnP:		https://docs.qnap.com/nas-outdated/QTS4.3.5/en/GUID-907F01D9-68D9-4449-A4D1-3213E19D0124.html?</a:t>
            </a:r>
            <a:endParaRPr/>
          </a:p>
          <a:p>
            <a:pPr marL="0" lvl="0" indent="0" algn="l" rtl="0">
              <a:spcBef>
                <a:spcPts val="0"/>
              </a:spcBef>
              <a:spcAft>
                <a:spcPts val="0"/>
              </a:spcAft>
              <a:buNone/>
            </a:pPr>
            <a:endParaRPr/>
          </a:p>
          <a:p>
            <a:pPr marL="0" lvl="0" indent="0" algn="l" rtl="0">
              <a:spcBef>
                <a:spcPts val="0"/>
              </a:spcBef>
              <a:spcAft>
                <a:spcPts val="0"/>
              </a:spcAft>
              <a:buNone/>
            </a:pPr>
            <a:r>
              <a:rPr lang="de-DE"/>
              <a:t>Encryption: 	             	https://www.qnap.com/en/how-to/tutorial/article/how-to-use-ssl-certificates-to-increase-the-connection-security-to-your-qnap-nas 	</a:t>
            </a:r>
            <a:endParaRPr/>
          </a:p>
          <a:p>
            <a:pPr marL="0" lvl="0" indent="0" algn="l" rtl="0">
              <a:spcBef>
                <a:spcPts val="0"/>
              </a:spcBef>
              <a:spcAft>
                <a:spcPts val="0"/>
              </a:spcAft>
              <a:buNone/>
            </a:pPr>
            <a:r>
              <a:rPr lang="de-DE"/>
              <a:t>VPN: 		https://www.qnap.com/en/how-to/tutorial/article/how-to-set-up-and-use-qvpn</a:t>
            </a:r>
            <a:endParaRPr/>
          </a:p>
          <a:p>
            <a:pPr marL="0" lvl="0" indent="0" algn="l" rtl="0">
              <a:spcBef>
                <a:spcPts val="0"/>
              </a:spcBef>
              <a:spcAft>
                <a:spcPts val="0"/>
              </a:spcAft>
              <a:buNone/>
            </a:pPr>
            <a:endParaRPr/>
          </a:p>
          <a:p>
            <a:pPr marL="0" lvl="0" indent="0" algn="l" rtl="0">
              <a:spcBef>
                <a:spcPts val="0"/>
              </a:spcBef>
              <a:spcAft>
                <a:spcPts val="0"/>
              </a:spcAft>
              <a:buNone/>
            </a:pPr>
            <a:r>
              <a:rPr lang="de-DE"/>
              <a:t>Port forwarding:	https://www.qnap.com/en/how-to/faq/article/how-do-i-set-up-port-forwarding-on-the-nas </a:t>
            </a:r>
            <a:endParaRPr/>
          </a:p>
          <a:p>
            <a:pPr marL="0" lvl="0" indent="0" algn="l" rtl="0">
              <a:spcBef>
                <a:spcPts val="0"/>
              </a:spcBef>
              <a:spcAft>
                <a:spcPts val="0"/>
              </a:spcAft>
              <a:buNone/>
            </a:pPr>
            <a:endParaRPr/>
          </a:p>
          <a:p>
            <a:pPr marL="0" lvl="0" indent="0" algn="l" rtl="0">
              <a:spcBef>
                <a:spcPts val="0"/>
              </a:spcBef>
              <a:spcAft>
                <a:spcPts val="0"/>
              </a:spcAft>
              <a:buNone/>
            </a:pPr>
            <a:r>
              <a:rPr lang="de-DE"/>
              <a:t>How to use QuFirewall:	https://www.qnap.com/en/how-to/tutorial/article/how-to-use-qufirewall </a:t>
            </a:r>
            <a:endParaRPr/>
          </a:p>
          <a:p>
            <a:pPr marL="0" lvl="0" indent="0" algn="l" rtl="0">
              <a:spcBef>
                <a:spcPts val="0"/>
              </a:spcBef>
              <a:spcAft>
                <a:spcPts val="0"/>
              </a:spcAft>
              <a:buNone/>
            </a:pPr>
            <a:endParaRPr/>
          </a:p>
          <a:p>
            <a:pPr marL="0" lvl="0" indent="0" algn="l" rtl="0">
              <a:spcBef>
                <a:spcPts val="0"/>
              </a:spcBef>
              <a:spcAft>
                <a:spcPts val="0"/>
              </a:spcAft>
              <a:buNone/>
            </a:pPr>
            <a:r>
              <a:rPr lang="de-DE"/>
              <a:t>Updates:		https://www.qnap.com/en/how-to/tutorial/article/how-to-update-your-qnap-nass-firmware </a:t>
            </a:r>
            <a:endParaRPr/>
          </a:p>
          <a:p>
            <a:pPr marL="0" lvl="0" indent="0" algn="l" rtl="0">
              <a:spcBef>
                <a:spcPts val="0"/>
              </a:spcBef>
              <a:spcAft>
                <a:spcPts val="0"/>
              </a:spcAft>
              <a:buNone/>
            </a:pPr>
            <a:endParaRPr/>
          </a:p>
          <a:p>
            <a:pPr marL="0" lvl="0" indent="0" algn="l" rtl="0">
              <a:spcBef>
                <a:spcPts val="0"/>
              </a:spcBef>
              <a:spcAft>
                <a:spcPts val="0"/>
              </a:spcAft>
              <a:buNone/>
            </a:pPr>
            <a:r>
              <a:rPr lang="de-DE"/>
              <a:t>Security Counselor:                  https://www.qnap.com/solution/security-counselor/en-us/ </a:t>
            </a:r>
            <a:endParaRPr/>
          </a:p>
          <a:p>
            <a:pPr marL="0" lvl="0" indent="0" algn="l" rtl="0">
              <a:spcBef>
                <a:spcPts val="0"/>
              </a:spcBef>
              <a:spcAft>
                <a:spcPts val="0"/>
              </a:spcAft>
              <a:buNone/>
            </a:pPr>
            <a:endParaRPr/>
          </a:p>
        </p:txBody>
      </p:sp>
      <p:sp>
        <p:nvSpPr>
          <p:cNvPr id="283" name="Google Shape;28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Safety Sheet – Advanced settings for IT</a:t>
            </a: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How can you protect yourself from ransomware?</a:t>
            </a: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The administrator account on QTS is „admin“ by default. For security reasons, it is not recommended to choose a generic and easily guessable name for a system-critical account, as this way a possible hacker only needs to guess the correct password to gain complete control over your system. To protect yourself from such a scenario, we strongly recommend creating another system administrator account and disabling the default „admin“ account. Furthermore, an administrator account should only be used for administrative tasks, such as maintenance tasks. For the actual use of the QNAP NAS, it is recommended to strictly separate administrator functions and user functions. </a:t>
            </a:r>
            <a:endParaRPr/>
          </a:p>
          <a:p>
            <a:pPr marL="0" lvl="0" indent="0" algn="l" rtl="0">
              <a:spcBef>
                <a:spcPts val="0"/>
              </a:spcBef>
              <a:spcAft>
                <a:spcPts val="0"/>
              </a:spcAft>
              <a:buNone/>
            </a:pPr>
            <a:endParaRPr/>
          </a:p>
          <a:p>
            <a:pPr marL="0" lvl="0" indent="0" algn="l" rtl="0">
              <a:spcBef>
                <a:spcPts val="0"/>
              </a:spcBef>
              <a:spcAft>
                <a:spcPts val="0"/>
              </a:spcAft>
              <a:buNone/>
            </a:pPr>
            <a:r>
              <a:rPr lang="de-DE"/>
              <a:t>Note: The „admin“ account cannot be disabled if you want to access the Turbo NAS via SSH or Telnet.</a:t>
            </a:r>
            <a:endParaRPr/>
          </a:p>
          <a:p>
            <a:pPr marL="0" lvl="0" indent="0" algn="l" rtl="0">
              <a:spcBef>
                <a:spcPts val="0"/>
              </a:spcBef>
              <a:spcAft>
                <a:spcPts val="0"/>
              </a:spcAft>
              <a:buNone/>
            </a:pPr>
            <a:r>
              <a:rPr lang="de-DE"/>
              <a:t>The option to disable the „admin“ account is only available on QTS 4.1.2 or higher versions.</a:t>
            </a: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For passwords on your QNAP NAS, there are a few setup options that will greatly increase the security of your system. Of course, if you use your QNAP NAS exclusively on your own, only you are responsible for implementing the recommended rules for passwords. The basic rules for a secure password are simple: </a:t>
            </a: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Change the password</a:t>
            </a:r>
            <a:endParaRPr/>
          </a:p>
          <a:p>
            <a:pPr marL="0" lvl="0" indent="0" algn="l" rtl="0">
              <a:spcBef>
                <a:spcPts val="0"/>
              </a:spcBef>
              <a:spcAft>
                <a:spcPts val="0"/>
              </a:spcAft>
              <a:buNone/>
            </a:pPr>
            <a:r>
              <a:rPr lang="de-DE"/>
              <a:t>regularly</a:t>
            </a: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1. Go to Control Panel &gt; System &gt; Security &gt; Password Policy.</a:t>
            </a:r>
            <a:endParaRPr/>
          </a:p>
          <a:p>
            <a:pPr marL="0" lvl="0" indent="0" algn="l" rtl="0">
              <a:spcBef>
                <a:spcPts val="0"/>
              </a:spcBef>
              <a:spcAft>
                <a:spcPts val="0"/>
              </a:spcAft>
              <a:buNone/>
            </a:pPr>
            <a:r>
              <a:rPr lang="de-DE"/>
              <a:t>2. Under Password strength, select the criteria</a:t>
            </a:r>
            <a:endParaRPr/>
          </a:p>
          <a:p>
            <a:pPr marL="0" lvl="0" indent="0" algn="l" rtl="0">
              <a:spcBef>
                <a:spcPts val="0"/>
              </a:spcBef>
              <a:spcAft>
                <a:spcPts val="0"/>
              </a:spcAft>
              <a:buNone/>
            </a:pPr>
            <a:r>
              <a:rPr lang="de-DE"/>
              <a:t>	1. The new password contains characters from</a:t>
            </a:r>
            <a:br>
              <a:rPr lang="de-DE"/>
            </a:br>
            <a:r>
              <a:rPr lang="de-DE"/>
              <a:t>	at least three of the following classes:</a:t>
            </a:r>
            <a:br>
              <a:rPr lang="de-DE"/>
            </a:br>
            <a:r>
              <a:rPr lang="de-DE"/>
              <a:t>	Lowercase letters, uppercase letters, digits and special characters. </a:t>
            </a:r>
            <a:endParaRPr/>
          </a:p>
          <a:p>
            <a:pPr marL="0" lvl="0" indent="0" algn="l" rtl="0">
              <a:spcBef>
                <a:spcPts val="0"/>
              </a:spcBef>
              <a:spcAft>
                <a:spcPts val="0"/>
              </a:spcAft>
              <a:buNone/>
            </a:pPr>
            <a:r>
              <a:rPr lang="de-DE"/>
              <a:t>	2. No character in the new password may be repeated three times</a:t>
            </a:r>
            <a:br>
              <a:rPr lang="de-DE"/>
            </a:br>
            <a:r>
              <a:rPr lang="de-DE"/>
              <a:t>	(or more) (example: AAA).</a:t>
            </a:r>
            <a:endParaRPr/>
          </a:p>
          <a:p>
            <a:pPr marL="0" lvl="0" indent="0" algn="l" rtl="0">
              <a:spcBef>
                <a:spcPts val="0"/>
              </a:spcBef>
              <a:spcAft>
                <a:spcPts val="0"/>
              </a:spcAft>
              <a:buNone/>
            </a:pPr>
            <a:r>
              <a:rPr lang="de-DE"/>
              <a:t>	3. The password must not be the same as the corresponding user name,</a:t>
            </a:r>
            <a:br>
              <a:rPr lang="de-DE"/>
            </a:br>
            <a:r>
              <a:rPr lang="de-DE"/>
              <a:t>	not even backwards.</a:t>
            </a:r>
            <a:endParaRPr/>
          </a:p>
          <a:p>
            <a:pPr marL="0" lvl="0" indent="0" algn="l" rtl="0">
              <a:spcBef>
                <a:spcPts val="0"/>
              </a:spcBef>
              <a:spcAft>
                <a:spcPts val="0"/>
              </a:spcAft>
              <a:buNone/>
            </a:pPr>
            <a:r>
              <a:rPr lang="de-DE"/>
              <a:t>3. Under Change Password, select Require users to change passwords periodically</a:t>
            </a:r>
            <a:endParaRPr/>
          </a:p>
          <a:p>
            <a:pPr marL="0" lvl="0" indent="0" algn="l" rtl="0">
              <a:spcBef>
                <a:spcPts val="0"/>
              </a:spcBef>
              <a:spcAft>
                <a:spcPts val="0"/>
              </a:spcAft>
              <a:buNone/>
            </a:pPr>
            <a:r>
              <a:rPr lang="de-DE"/>
              <a:t>	Important: Enabling this setting disables the setting Prohibit users	</a:t>
            </a:r>
            <a:endParaRPr/>
          </a:p>
          <a:p>
            <a:pPr marL="0" lvl="0" indent="0" algn="l" rtl="0">
              <a:spcBef>
                <a:spcPts val="0"/>
              </a:spcBef>
              <a:spcAft>
                <a:spcPts val="0"/>
              </a:spcAft>
              <a:buNone/>
            </a:pPr>
            <a:r>
              <a:rPr lang="de-DE"/>
              <a:t>	from changing the password</a:t>
            </a:r>
            <a:endParaRPr/>
          </a:p>
          <a:p>
            <a:pPr marL="0" lvl="0" indent="0" algn="l" rtl="0">
              <a:spcBef>
                <a:spcPts val="0"/>
              </a:spcBef>
              <a:spcAft>
                <a:spcPts val="0"/>
              </a:spcAft>
              <a:buNone/>
            </a:pPr>
            <a:r>
              <a:rPr lang="de-DE"/>
              <a:t>	1. Specify the maximum number of days for which the password is valid </a:t>
            </a:r>
            <a:endParaRPr/>
          </a:p>
          <a:p>
            <a:pPr marL="0" lvl="0" indent="0" algn="l" rtl="0">
              <a:spcBef>
                <a:spcPts val="0"/>
              </a:spcBef>
              <a:spcAft>
                <a:spcPts val="0"/>
              </a:spcAft>
              <a:buNone/>
            </a:pPr>
            <a:r>
              <a:rPr lang="de-DE"/>
              <a:t>	2. Optional: Select Send a notification email to users</a:t>
            </a:r>
            <a:endParaRPr/>
          </a:p>
          <a:p>
            <a:pPr marL="0" lvl="0" indent="0" algn="l" rtl="0">
              <a:spcBef>
                <a:spcPts val="0"/>
              </a:spcBef>
              <a:spcAft>
                <a:spcPts val="0"/>
              </a:spcAft>
              <a:buNone/>
            </a:pPr>
            <a:r>
              <a:rPr lang="de-DE"/>
              <a:t>	one week before their password expires</a:t>
            </a:r>
            <a:endParaRPr/>
          </a:p>
          <a:p>
            <a:pPr marL="0" lvl="0" indent="0" algn="l" rtl="0">
              <a:spcBef>
                <a:spcPts val="0"/>
              </a:spcBef>
              <a:spcAft>
                <a:spcPts val="0"/>
              </a:spcAft>
              <a:buNone/>
            </a:pPr>
            <a:r>
              <a:rPr lang="de-DE"/>
              <a:t>4. Click apply.</a:t>
            </a: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2-step verification enhances the security of user accounts. Once enabled, you will need</a:t>
            </a:r>
            <a:br>
              <a:rPr lang="de-DE"/>
            </a:br>
            <a:r>
              <a:rPr lang="de-DE"/>
              <a:t>to enter a one-time security code (6 digits) in addition to your password whenever you</a:t>
            </a:r>
            <a:br>
              <a:rPr lang="de-DE"/>
            </a:br>
            <a:r>
              <a:rPr lang="de-DE"/>
              <a:t>sign in to the NAS. 2-step verification requires a mobile device with an authenticator app</a:t>
            </a:r>
            <a:br>
              <a:rPr lang="de-DE"/>
            </a:br>
            <a:r>
              <a:rPr lang="de-DE"/>
              <a:t>which supports the Time-based One-Time password (TOTP) protocol. Supported apps</a:t>
            </a:r>
            <a:br>
              <a:rPr lang="de-DE"/>
            </a:br>
            <a:r>
              <a:rPr lang="de-DE"/>
              <a:t>include Google Authenticator (Android/iPhone/BlackBerry)</a:t>
            </a:r>
            <a:br>
              <a:rPr lang="de-DE"/>
            </a:br>
            <a:r>
              <a:rPr lang="de-DE"/>
              <a:t>or Authenticator (Windows Phone).To use this function, follow the below steps:</a:t>
            </a:r>
            <a:endParaRPr/>
          </a:p>
          <a:p>
            <a:pPr marL="0" lvl="0" indent="0" algn="l" rtl="0">
              <a:spcBef>
                <a:spcPts val="0"/>
              </a:spcBef>
              <a:spcAft>
                <a:spcPts val="0"/>
              </a:spcAft>
              <a:buNone/>
            </a:pPr>
            <a:br>
              <a:rPr lang="de-DE"/>
            </a:br>
            <a:r>
              <a:rPr lang="de-DE"/>
              <a:t>1. Install the authenticator app on your mobile device.</a:t>
            </a:r>
            <a:endParaRPr/>
          </a:p>
          <a:p>
            <a:pPr marL="0" lvl="0" indent="0" algn="l" rtl="0">
              <a:spcBef>
                <a:spcPts val="0"/>
              </a:spcBef>
              <a:spcAft>
                <a:spcPts val="0"/>
              </a:spcAft>
              <a:buNone/>
            </a:pPr>
            <a:r>
              <a:rPr lang="de-DE"/>
              <a:t>2. Under Password strength, select the criteria</a:t>
            </a:r>
            <a:endParaRPr/>
          </a:p>
          <a:p>
            <a:pPr marL="0" lvl="0" indent="0" algn="l" rtl="0">
              <a:spcBef>
                <a:spcPts val="0"/>
              </a:spcBef>
              <a:spcAft>
                <a:spcPts val="0"/>
              </a:spcAft>
              <a:buNone/>
            </a:pPr>
            <a:r>
              <a:rPr lang="de-DE"/>
              <a:t>3. Go to "Options" &gt; "2-step Verification" and click "Get Started". </a:t>
            </a:r>
            <a:br>
              <a:rPr lang="de-DE"/>
            </a:br>
            <a:r>
              <a:rPr lang="de-DE"/>
              <a:t>	1. Configure your authenticator app by scanning the QR code</a:t>
            </a:r>
            <a:br>
              <a:rPr lang="de-DE"/>
            </a:br>
            <a:r>
              <a:rPr lang="de-DE"/>
              <a:t>	or by entering the Secret Key into the app.</a:t>
            </a:r>
            <a:endParaRPr/>
          </a:p>
          <a:p>
            <a:pPr marL="0" lvl="0" indent="0" algn="l" rtl="0">
              <a:spcBef>
                <a:spcPts val="0"/>
              </a:spcBef>
              <a:spcAft>
                <a:spcPts val="0"/>
              </a:spcAft>
              <a:buNone/>
            </a:pPr>
            <a:r>
              <a:rPr lang="de-DE"/>
              <a:t>	2. Enter the code generated from the app to the NAS to verify</a:t>
            </a:r>
            <a:br>
              <a:rPr lang="de-DE"/>
            </a:br>
            <a:r>
              <a:rPr lang="de-DE"/>
              <a:t>	the correct configuration.</a:t>
            </a:r>
            <a:endParaRPr/>
          </a:p>
          <a:p>
            <a:pPr marL="0" lvl="0" indent="0" algn="l" rtl="0">
              <a:spcBef>
                <a:spcPts val="0"/>
              </a:spcBef>
              <a:spcAft>
                <a:spcPts val="0"/>
              </a:spcAft>
              <a:buNone/>
            </a:pPr>
            <a:r>
              <a:rPr lang="de-DE"/>
              <a:t>	3. Select an alternative verification method by emailing you a security code or by answering 	a security question if you cannot use your mobile device. To email a security code, the 	SMTP server must be properly configured in “Control Panel” &gt; “Notification” &gt;”E-mail”</a:t>
            </a:r>
            <a:endParaRPr/>
          </a:p>
          <a:p>
            <a:pPr marL="0" lvl="0" indent="0" algn="l" rtl="0">
              <a:spcBef>
                <a:spcPts val="0"/>
              </a:spcBef>
              <a:spcAft>
                <a:spcPts val="0"/>
              </a:spcAft>
              <a:buNone/>
            </a:pPr>
            <a:endParaRPr/>
          </a:p>
          <a:p>
            <a:pPr marL="0" lvl="0" indent="0" algn="l" rtl="0">
              <a:spcBef>
                <a:spcPts val="0"/>
              </a:spcBef>
              <a:spcAft>
                <a:spcPts val="0"/>
              </a:spcAft>
              <a:buNone/>
            </a:pPr>
            <a:r>
              <a:rPr lang="de-DE"/>
              <a:t>A detailed explanation of the setup, can be found on our tutorial website:</a:t>
            </a:r>
            <a:endParaRPr/>
          </a:p>
          <a:p>
            <a:pPr marL="0" lvl="0" indent="0" algn="l" rtl="0">
              <a:spcBef>
                <a:spcPts val="0"/>
              </a:spcBef>
              <a:spcAft>
                <a:spcPts val="0"/>
              </a:spcAft>
              <a:buNone/>
            </a:pPr>
            <a:r>
              <a:rPr lang="de-DE"/>
              <a:t>https://www.qnap.com/en/how-to/tutorial/article/how-to-enhance-account-security-using-2-step-verification</a:t>
            </a: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Backup</a:t>
            </a:r>
            <a:endParaRPr/>
          </a:p>
          <a:p>
            <a:pPr marL="0" lvl="0" indent="0" algn="l" rtl="0">
              <a:spcBef>
                <a:spcPts val="0"/>
              </a:spcBef>
              <a:spcAft>
                <a:spcPts val="0"/>
              </a:spcAft>
              <a:buNone/>
            </a:pPr>
            <a:r>
              <a:rPr lang="de-DE"/>
              <a:t>It is an individual question where, how and how often you back up your data. The decisive factors here are security needs, the relevance of the data and the available options.</a:t>
            </a:r>
            <a:br>
              <a:rPr lang="de-DE"/>
            </a:br>
            <a:r>
              <a:rPr lang="de-DE"/>
              <a:t>However, there is a rule of thumb that should be followed to reliably back up important data.</a:t>
            </a:r>
            <a:endParaRPr/>
          </a:p>
          <a:p>
            <a:pPr marL="0" lvl="0" indent="0" algn="l" rtl="0">
              <a:spcBef>
                <a:spcPts val="0"/>
              </a:spcBef>
              <a:spcAft>
                <a:spcPts val="0"/>
              </a:spcAft>
              <a:buNone/>
            </a:pPr>
            <a:r>
              <a:rPr lang="de-DE"/>
              <a:t>Important: RAID is not a backup, it protects you against hard disk failures. Snapshots protect you against ransomware attacks from your local computer. </a:t>
            </a:r>
            <a:endParaRPr/>
          </a:p>
          <a:p>
            <a:pPr marL="0" lvl="0" indent="0" algn="l" rtl="0">
              <a:spcBef>
                <a:spcPts val="0"/>
              </a:spcBef>
              <a:spcAft>
                <a:spcPts val="0"/>
              </a:spcAft>
              <a:buNone/>
            </a:pPr>
            <a:endParaRPr/>
          </a:p>
          <a:p>
            <a:pPr marL="0" lvl="0" indent="0" algn="l" rtl="0">
              <a:spcBef>
                <a:spcPts val="0"/>
              </a:spcBef>
              <a:spcAft>
                <a:spcPts val="0"/>
              </a:spcAft>
              <a:buNone/>
            </a:pPr>
            <a:r>
              <a:rPr lang="de-DE"/>
              <a:t>The 3-2-1 Backup Strategy </a:t>
            </a:r>
            <a:endParaRPr/>
          </a:p>
          <a:p>
            <a:pPr marL="0" lvl="0" indent="0" algn="l" rtl="0">
              <a:spcBef>
                <a:spcPts val="0"/>
              </a:spcBef>
              <a:spcAft>
                <a:spcPts val="0"/>
              </a:spcAft>
              <a:buNone/>
            </a:pPr>
            <a:r>
              <a:rPr lang="de-DE"/>
              <a:t>While the first line of defense against being affected by malicious software is being careful and practicing sensible usage habits</a:t>
            </a:r>
            <a:br>
              <a:rPr lang="de-DE"/>
            </a:br>
            <a:r>
              <a:rPr lang="de-DE"/>
              <a:t>(regularly updating your software, not opening untrustworthy emails, not visiting unknown websites, etc), you should always remember to back up your data.</a:t>
            </a:r>
            <a:endParaRPr/>
          </a:p>
          <a:p>
            <a:pPr marL="0" lvl="0" indent="0" algn="l" rtl="0">
              <a:spcBef>
                <a:spcPts val="0"/>
              </a:spcBef>
              <a:spcAft>
                <a:spcPts val="0"/>
              </a:spcAft>
              <a:buNone/>
            </a:pPr>
            <a:r>
              <a:rPr lang="de-DE"/>
              <a:t>No backup plan is perfect, but 3-2-1 Backup is a good start. Keep 3 copies of important files, keep the files on at least 2 types of storage media, and store 1 copy off-site.</a:t>
            </a:r>
            <a:endParaRPr/>
          </a:p>
        </p:txBody>
      </p:sp>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www.qnap.com/ja-jp/software/snapsho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www.qnap.com/ja-jp/how-to/tutorial/article/qvpn-&#12398;&#12475;&#12483;&#12488;&#12450;&#12483;&#12503;&#26041;&#27861;&#12392;&#20351;&#29992;&#26041;&#2786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qnap.com/ja-jp/how-to/tutorial/article/ssl-&#35388;&#26126;&#26360;&#12434;&#20351;&#29992;&#12375;qnap-nas-&#25509;&#32154;&#12398;&#12475;&#12461;&#12517;&#12522;&#12486;&#12451;&#12434;&#24375;&#21270;&#12377;&#12427;" TargetMode="External"/><Relationship Id="rId13" Type="http://schemas.openxmlformats.org/officeDocument/2006/relationships/hyperlink" Target="https://www.qnap.com/solution/security-counselor/ja-jp/" TargetMode="External"/><Relationship Id="rId3" Type="http://schemas.openxmlformats.org/officeDocument/2006/relationships/image" Target="../media/image2.png"/><Relationship Id="rId7" Type="http://schemas.openxmlformats.org/officeDocument/2006/relationships/hyperlink" Target="https://docs.qnap.com/nas-outdated/QTS4.3.5/en/GUID-907F01D9-68D9-4449-A4D1-3213E19D0124.html" TargetMode="External"/><Relationship Id="rId12" Type="http://schemas.openxmlformats.org/officeDocument/2006/relationships/hyperlink" Target="https://www.qnap.com/en/how-to/tutorial/article/how-to-update-your-qnap-nass-firmwar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65306;/www.qnap.com/en/how-to/knowledge-base/article/setup-the-password-policy-to-require-the-change-periodically" TargetMode="External"/><Relationship Id="rId11" Type="http://schemas.openxmlformats.org/officeDocument/2006/relationships/hyperlink" Target="https://www.qnap.com/ja-jp/how-to/tutorial/article/qufirewall-&#12398;&#20351;&#29992;&#26041;&#27861;" TargetMode="External"/><Relationship Id="rId5" Type="http://schemas.openxmlformats.org/officeDocument/2006/relationships/hyperlink" Target="https://www.qnap.com/ja-jp/how-to/faq/article/&#26082;&#23450;&#12398;admin&#12450;&#12459;&#12454;&#12531;&#12488;&#12398;&#21517;&#21069;&#12434;&#22793;&#12360;&#12427;&#12371;&#12392;&#12399;&#12391;&#12365;&#12414;&#12377;&#12363;" TargetMode="External"/><Relationship Id="rId10" Type="http://schemas.openxmlformats.org/officeDocument/2006/relationships/hyperlink" Target="https://www.qnap.com/en/how-to/faq/article/how-do-i-set-up-port-forwarding-on-the-nas" TargetMode="External"/><Relationship Id="rId4" Type="http://schemas.openxmlformats.org/officeDocument/2006/relationships/hyperlink" Target="https://www.qnap.com/ja-jp/how-to/tutorial/article/hybrid-backup-sync" TargetMode="External"/><Relationship Id="rId9" Type="http://schemas.openxmlformats.org/officeDocument/2006/relationships/hyperlink" Target="https://www.qnap.com/ja-jp/how-to/tutorial/article/qvpn-&#12398;&#12475;&#12483;&#12488;&#12450;&#12483;&#12503;&#26041;&#27861;&#12392;&#20351;&#29992;&#26041;&#2786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www.qnap.com/ja-jp/how-to/tutorial/article/2-&#27573;&#38542;&#26908;&#35388;&#12434;&#21033;&#29992;&#12375;&#12390;&#12450;&#12459;&#12454;&#12531;&#12488;&#12398;&#12475;&#12461;&#12517;&#12522;&#12486;&#12451;&#12434;&#24375;&#21270;&#12377;&#12427;&#26041;&#27861;&#12392;&#123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0154986" y="633663"/>
            <a:ext cx="1485900" cy="254000"/>
          </a:xfrm>
          <a:prstGeom prst="rect">
            <a:avLst/>
          </a:prstGeom>
          <a:noFill/>
          <a:ln>
            <a:noFill/>
          </a:ln>
        </p:spPr>
      </p:pic>
      <p:pic>
        <p:nvPicPr>
          <p:cNvPr id="85" name="Google Shape;85;p13"/>
          <p:cNvPicPr preferRelativeResize="0"/>
          <p:nvPr/>
        </p:nvPicPr>
        <p:blipFill rotWithShape="1">
          <a:blip r:embed="rId4">
            <a:alphaModFix/>
          </a:blip>
          <a:srcRect/>
          <a:stretch/>
        </p:blipFill>
        <p:spPr>
          <a:xfrm>
            <a:off x="576000" y="4377252"/>
            <a:ext cx="1905000" cy="88900"/>
          </a:xfrm>
          <a:prstGeom prst="rect">
            <a:avLst/>
          </a:prstGeom>
          <a:noFill/>
          <a:ln>
            <a:noFill/>
          </a:ln>
        </p:spPr>
      </p:pic>
      <p:sp>
        <p:nvSpPr>
          <p:cNvPr id="86" name="Google Shape;86;p13"/>
          <p:cNvSpPr txBox="1"/>
          <p:nvPr/>
        </p:nvSpPr>
        <p:spPr>
          <a:xfrm>
            <a:off x="576000" y="4579174"/>
            <a:ext cx="7745807" cy="49577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2000">
                <a:solidFill>
                  <a:srgbClr val="707070"/>
                </a:solidFill>
                <a:latin typeface="Arial Narrow"/>
                <a:ea typeface="Arial Narrow"/>
                <a:cs typeface="Arial Narrow"/>
                <a:sym typeface="Arial Narrow"/>
              </a:rPr>
              <a:t>NASを安全に保つための保護ガイドライン</a:t>
            </a:r>
            <a:endParaRPr/>
          </a:p>
        </p:txBody>
      </p:sp>
      <p:sp>
        <p:nvSpPr>
          <p:cNvPr id="87" name="Google Shape;87;p13"/>
          <p:cNvSpPr txBox="1"/>
          <p:nvPr/>
        </p:nvSpPr>
        <p:spPr>
          <a:xfrm>
            <a:off x="575999" y="3248567"/>
            <a:ext cx="7275913"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6000" dirty="0">
                <a:solidFill>
                  <a:srgbClr val="555555"/>
                </a:solidFill>
                <a:latin typeface="Impact"/>
                <a:ea typeface="Impact"/>
                <a:cs typeface="Impact"/>
                <a:sym typeface="Impact"/>
              </a:rPr>
              <a:t>セキュリティガイド</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ja-JP" altLang="en-US" sz="3600" dirty="0">
                <a:solidFill>
                  <a:srgbClr val="555555"/>
                </a:solidFill>
                <a:latin typeface="Meiryo UI" panose="020B0604030504040204" pitchFamily="50" charset="-128"/>
                <a:ea typeface="Meiryo UI" panose="020B0604030504040204" pitchFamily="50" charset="-128"/>
                <a:cs typeface="Arial" panose="020B0604020202020204" pitchFamily="34" charset="0"/>
              </a:rPr>
              <a:t>はじめて</a:t>
            </a:r>
            <a:r>
              <a:rPr lang="en-US" altLang="ja-JP" sz="3600" dirty="0">
                <a:solidFill>
                  <a:srgbClr val="555555"/>
                </a:solidFill>
                <a:latin typeface="Meiryo UI" panose="020B0604030504040204" pitchFamily="50" charset="-128"/>
                <a:ea typeface="Meiryo UI" panose="020B0604030504040204" pitchFamily="50" charset="-128"/>
                <a:cs typeface="Arial" panose="020B0604020202020204" pitchFamily="34" charset="0"/>
              </a:rPr>
              <a:t>NAS</a:t>
            </a:r>
            <a:r>
              <a:rPr lang="ja-JP" altLang="en-US" sz="3600" dirty="0">
                <a:solidFill>
                  <a:srgbClr val="555555"/>
                </a:solidFill>
                <a:latin typeface="Meiryo UI" panose="020B0604030504040204" pitchFamily="50" charset="-128"/>
                <a:ea typeface="Meiryo UI" panose="020B0604030504040204" pitchFamily="50" charset="-128"/>
                <a:cs typeface="Arial" panose="020B0604020202020204" pitchFamily="34" charset="0"/>
              </a:rPr>
              <a:t>を起動するとき</a:t>
            </a:r>
            <a:endParaRPr lang="de-DE" sz="3600" dirty="0">
              <a:solidFill>
                <a:srgbClr val="555555"/>
              </a:solidFill>
              <a:latin typeface="Meiryo UI" panose="020B0604030504040204" pitchFamily="50" charset="-128"/>
              <a:ea typeface="Meiryo UI" panose="020B0604030504040204" pitchFamily="50" charset="-128"/>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e-DE" sz="2000" dirty="0">
                <a:solidFill>
                  <a:srgbClr val="707070"/>
                </a:solidFill>
                <a:latin typeface="Meiryo UI" panose="020B0604030504040204" pitchFamily="50" charset="-128"/>
                <a:ea typeface="Meiryo UI" panose="020B0604030504040204" pitchFamily="50" charset="-128"/>
                <a:cs typeface="Arial Narrow" panose="020B0604020202020204" pitchFamily="34" charset="0"/>
              </a:rPr>
              <a:t>Universal Plug and Play (UPnP)</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11064887" cy="3970318"/>
          </a:xfrm>
          <a:prstGeom prst="rect">
            <a:avLst/>
          </a:prstGeom>
          <a:noFill/>
        </p:spPr>
        <p:txBody>
          <a:bodyPr wrap="square" rtlCol="0">
            <a:spAutoFit/>
          </a:bodyPr>
          <a:lstStyle/>
          <a:p>
            <a:pPr>
              <a:lnSpc>
                <a:spcPts val="1800"/>
              </a:lnSpc>
            </a:pPr>
            <a:r>
              <a:rPr lang="en-US" altLang="ja-JP" sz="1000" dirty="0">
                <a:latin typeface="Meiryo UI" panose="020B0604030504040204" pitchFamily="50" charset="-128"/>
                <a:ea typeface="Meiryo UI" panose="020B0604030504040204" pitchFamily="50" charset="-128"/>
                <a:cs typeface="Arial" panose="020B0604020202020204" pitchFamily="34" charset="0"/>
              </a:rPr>
              <a:t>UPnP</a:t>
            </a:r>
            <a:r>
              <a:rPr lang="ja-JP" altLang="en-US" sz="1000" dirty="0">
                <a:latin typeface="Meiryo UI" panose="020B0604030504040204" pitchFamily="50" charset="-128"/>
                <a:ea typeface="Meiryo UI" panose="020B0604030504040204" pitchFamily="50" charset="-128"/>
                <a:cs typeface="Arial" panose="020B0604020202020204" pitchFamily="34" charset="0"/>
              </a:rPr>
              <a:t>（</a:t>
            </a:r>
            <a:r>
              <a:rPr lang="en-US" altLang="ja-JP" sz="1000" dirty="0">
                <a:latin typeface="Meiryo UI" panose="020B0604030504040204" pitchFamily="50" charset="-128"/>
                <a:ea typeface="Meiryo UI" panose="020B0604030504040204" pitchFamily="50" charset="-128"/>
                <a:cs typeface="Arial" panose="020B0604020202020204" pitchFamily="34" charset="0"/>
              </a:rPr>
              <a:t>Universal Plug and Play</a:t>
            </a:r>
            <a:r>
              <a:rPr lang="ja-JP" altLang="en-US" sz="1000" dirty="0">
                <a:latin typeface="Meiryo UI" panose="020B0604030504040204" pitchFamily="50" charset="-128"/>
                <a:ea typeface="Meiryo UI" panose="020B0604030504040204" pitchFamily="50" charset="-128"/>
                <a:cs typeface="Arial" panose="020B0604020202020204" pitchFamily="34" charset="0"/>
              </a:rPr>
              <a:t>）は、メーカーを超えてデバイス（オーディオ機器、ルーター、プリンター、スマートテレビ）を制御するために使用されます。これは、ネットワーク内のデバイスが互いに共通のプロトコルで通信し、ユーザーが自ら設定しなくても特定の機能が実行できるように自動的に設定します。この場合、例えば、</a:t>
            </a:r>
            <a:r>
              <a:rPr lang="en-US" altLang="ja-JP" sz="1000" dirty="0">
                <a:latin typeface="Meiryo UI" panose="020B0604030504040204" pitchFamily="50" charset="-128"/>
                <a:ea typeface="Meiryo UI" panose="020B0604030504040204" pitchFamily="50" charset="-128"/>
                <a:cs typeface="Arial" panose="020B0604020202020204" pitchFamily="34" charset="0"/>
              </a:rPr>
              <a:t>QNAP NAS</a:t>
            </a:r>
            <a:r>
              <a:rPr lang="ja-JP" altLang="en-US" sz="1000" dirty="0">
                <a:latin typeface="Meiryo UI" panose="020B0604030504040204" pitchFamily="50" charset="-128"/>
                <a:ea typeface="Meiryo UI" panose="020B0604030504040204" pitchFamily="50" charset="-128"/>
                <a:cs typeface="Arial" panose="020B0604020202020204" pitchFamily="34" charset="0"/>
              </a:rPr>
              <a:t>は</a:t>
            </a:r>
            <a:r>
              <a:rPr lang="en-US" altLang="ja-JP" sz="1000" dirty="0">
                <a:latin typeface="Meiryo UI" panose="020B0604030504040204" pitchFamily="50" charset="-128"/>
                <a:ea typeface="Meiryo UI" panose="020B0604030504040204" pitchFamily="50" charset="-128"/>
                <a:cs typeface="Arial" panose="020B0604020202020204" pitchFamily="34" charset="0"/>
              </a:rPr>
              <a:t>UPnP</a:t>
            </a:r>
            <a:r>
              <a:rPr lang="ja-JP" altLang="en-US" sz="1000" dirty="0">
                <a:latin typeface="Meiryo UI" panose="020B0604030504040204" pitchFamily="50" charset="-128"/>
                <a:ea typeface="Meiryo UI" panose="020B0604030504040204" pitchFamily="50" charset="-128"/>
                <a:cs typeface="Arial" panose="020B0604020202020204" pitchFamily="34" charset="0"/>
              </a:rPr>
              <a:t>を使用して、特定のインターネットからの接続要求を通すようにルーターに指示することができます。繰り返しになりますが、利便性とセキュリティのバランスを取るのはあなた次第です。経験の浅いユーザーには、ルーターおよび</a:t>
            </a:r>
            <a:r>
              <a:rPr lang="en-US" altLang="ja-JP" sz="1000" dirty="0">
                <a:latin typeface="Meiryo UI" panose="020B0604030504040204" pitchFamily="50" charset="-128"/>
                <a:ea typeface="Meiryo UI" panose="020B0604030504040204" pitchFamily="50" charset="-128"/>
                <a:cs typeface="Arial" panose="020B0604020202020204" pitchFamily="34" charset="0"/>
              </a:rPr>
              <a:t>QNAP NAS</a:t>
            </a:r>
            <a:r>
              <a:rPr lang="ja-JP" altLang="en-US" sz="1000" dirty="0">
                <a:latin typeface="Meiryo UI" panose="020B0604030504040204" pitchFamily="50" charset="-128"/>
                <a:ea typeface="Meiryo UI" panose="020B0604030504040204" pitchFamily="50" charset="-128"/>
                <a:cs typeface="Arial" panose="020B0604020202020204" pitchFamily="34" charset="0"/>
              </a:rPr>
              <a:t>の</a:t>
            </a:r>
            <a:r>
              <a:rPr lang="en-US" altLang="ja-JP" sz="1000" dirty="0">
                <a:latin typeface="Meiryo UI" panose="020B0604030504040204" pitchFamily="50" charset="-128"/>
                <a:ea typeface="Meiryo UI" panose="020B0604030504040204" pitchFamily="50" charset="-128"/>
                <a:cs typeface="Arial" panose="020B0604020202020204" pitchFamily="34" charset="0"/>
              </a:rPr>
              <a:t>UPnP</a:t>
            </a:r>
            <a:r>
              <a:rPr lang="ja-JP" altLang="en-US" sz="1000" dirty="0">
                <a:latin typeface="Meiryo UI" panose="020B0604030504040204" pitchFamily="50" charset="-128"/>
                <a:ea typeface="Meiryo UI" panose="020B0604030504040204" pitchFamily="50" charset="-128"/>
                <a:cs typeface="Arial" panose="020B0604020202020204" pitchFamily="34" charset="0"/>
              </a:rPr>
              <a:t>機能を無効化することをお勧めします。ルーターでこれらの設定を行う方法については、ルーターのメーカーから入手できます。</a:t>
            </a:r>
            <a:endParaRPr lang="de-DE" sz="1000" dirty="0">
              <a:latin typeface="Meiryo UI" panose="020B0604030504040204" pitchFamily="50" charset="-128"/>
              <a:ea typeface="Meiryo UI" panose="020B0604030504040204" pitchFamily="50" charset="-128"/>
              <a:cs typeface="Arial" panose="020B0604020202020204" pitchFamily="34" charset="0"/>
            </a:endParaRPr>
          </a:p>
          <a:p>
            <a:pPr>
              <a:lnSpc>
                <a:spcPts val="1800"/>
              </a:lnSpc>
            </a:pPr>
            <a:endParaRPr lang="de-DE" sz="1000" dirty="0">
              <a:latin typeface="Meiryo UI" panose="020B0604030504040204" pitchFamily="50" charset="-128"/>
              <a:ea typeface="Meiryo UI" panose="020B0604030504040204" pitchFamily="50" charset="-128"/>
              <a:cs typeface="Arial" panose="020B0604020202020204" pitchFamily="34" charset="0"/>
            </a:endParaRPr>
          </a:p>
          <a:p>
            <a:pPr lvl="0">
              <a:lnSpc>
                <a:spcPct val="180000"/>
              </a:lnSpc>
            </a:pPr>
            <a:r>
              <a:rPr lang="ja-JP" altLang="en-US" sz="1000" b="1" dirty="0">
                <a:solidFill>
                  <a:schemeClr val="dk1"/>
                </a:solidFill>
                <a:latin typeface="Meiryo UI" panose="020B0604030504040204" pitchFamily="50" charset="-128"/>
                <a:ea typeface="Meiryo UI" panose="020B0604030504040204" pitchFamily="50" charset="-128"/>
              </a:rPr>
              <a:t>重要：</a:t>
            </a: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ルーターで</a:t>
            </a:r>
            <a:r>
              <a:rPr lang="en-US" altLang="ja-JP" sz="1000" dirty="0">
                <a:solidFill>
                  <a:schemeClr val="dk1"/>
                </a:solidFill>
                <a:latin typeface="Meiryo UI" panose="020B0604030504040204" pitchFamily="50" charset="-128"/>
                <a:ea typeface="Meiryo UI" panose="020B0604030504040204" pitchFamily="50" charset="-128"/>
              </a:rPr>
              <a:t>UPnP</a:t>
            </a:r>
            <a:r>
              <a:rPr lang="ja-JP" altLang="en-US" sz="1000" dirty="0">
                <a:solidFill>
                  <a:schemeClr val="dk1"/>
                </a:solidFill>
                <a:latin typeface="Meiryo UI" panose="020B0604030504040204" pitchFamily="50" charset="-128"/>
                <a:ea typeface="Meiryo UI" panose="020B0604030504040204" pitchFamily="50" charset="-128"/>
              </a:rPr>
              <a:t>が有効になっている場合、</a:t>
            </a:r>
            <a:endParaRPr lang="en-US" altLang="ja-JP" sz="1000" dirty="0">
              <a:solidFill>
                <a:schemeClr val="dk1"/>
              </a:solidFill>
              <a:latin typeface="Meiryo UI" panose="020B0604030504040204" pitchFamily="50" charset="-128"/>
              <a:ea typeface="Meiryo UI" panose="020B0604030504040204" pitchFamily="50" charset="-128"/>
            </a:endParaRP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ホームネットワーク内のあらゆるソフトウェアやデバイスが</a:t>
            </a:r>
            <a:endParaRPr lang="en-US" altLang="ja-JP" sz="1000" dirty="0">
              <a:solidFill>
                <a:schemeClr val="dk1"/>
              </a:solidFill>
              <a:latin typeface="Meiryo UI" panose="020B0604030504040204" pitchFamily="50" charset="-128"/>
              <a:ea typeface="Meiryo UI" panose="020B0604030504040204" pitchFamily="50" charset="-128"/>
            </a:endParaRP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ルーターを自由に設定することができます。</a:t>
            </a: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そのため、ファイアウォールの特定のポートが</a:t>
            </a:r>
            <a:endParaRPr lang="en-US" altLang="ja-JP" sz="1000" dirty="0">
              <a:solidFill>
                <a:schemeClr val="dk1"/>
              </a:solidFill>
              <a:latin typeface="Meiryo UI" panose="020B0604030504040204" pitchFamily="50" charset="-128"/>
              <a:ea typeface="Meiryo UI" panose="020B0604030504040204" pitchFamily="50" charset="-128"/>
            </a:endParaRP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開放されている可能性があります。</a:t>
            </a: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これは、外部からの攻撃の入り口となりえます。</a:t>
            </a:r>
            <a:endParaRPr lang="de-DE" sz="1000" dirty="0">
              <a:solidFill>
                <a:schemeClr val="dk1"/>
              </a:solidFill>
              <a:latin typeface="Meiryo UI" panose="020B0604030504040204" pitchFamily="50" charset="-128"/>
              <a:ea typeface="Meiryo UI" panose="020B0604030504040204" pitchFamily="50" charset="-128"/>
            </a:endParaRPr>
          </a:p>
          <a:p>
            <a:pPr>
              <a:lnSpc>
                <a:spcPts val="1800"/>
              </a:lnSpc>
            </a:pPr>
            <a:endParaRPr lang="de-DE" sz="1000" i="1" dirty="0">
              <a:latin typeface="Meiryo UI" panose="020B0604030504040204" pitchFamily="50" charset="-128"/>
              <a:ea typeface="Meiryo UI" panose="020B0604030504040204" pitchFamily="50" charset="-128"/>
              <a:cs typeface="Arial" panose="020B0604020202020204" pitchFamily="34" charset="0"/>
            </a:endParaRPr>
          </a:p>
          <a:p>
            <a:pPr>
              <a:lnSpc>
                <a:spcPct val="180000"/>
              </a:lnSpc>
            </a:pPr>
            <a:r>
              <a:rPr lang="en-US" altLang="ja-JP" sz="1000" dirty="0">
                <a:solidFill>
                  <a:schemeClr val="dk1"/>
                </a:solidFill>
                <a:latin typeface="Meiryo UI" panose="020B0604030504040204" pitchFamily="50" charset="-128"/>
                <a:ea typeface="Meiryo UI" panose="020B0604030504040204" pitchFamily="50" charset="-128"/>
              </a:rPr>
              <a:t>NAS</a:t>
            </a:r>
            <a:r>
              <a:rPr lang="ja-JP" altLang="en-US" sz="1000" dirty="0">
                <a:solidFill>
                  <a:schemeClr val="dk1"/>
                </a:solidFill>
                <a:latin typeface="Meiryo UI" panose="020B0604030504040204" pitchFamily="50" charset="-128"/>
                <a:ea typeface="Meiryo UI" panose="020B0604030504040204" pitchFamily="50" charset="-128"/>
              </a:rPr>
              <a:t>をモデムから直接</a:t>
            </a:r>
            <a:r>
              <a:rPr lang="en-US" altLang="ja-JP" sz="1000" dirty="0">
                <a:solidFill>
                  <a:schemeClr val="dk1"/>
                </a:solidFill>
                <a:latin typeface="Meiryo UI" panose="020B0604030504040204" pitchFamily="50" charset="-128"/>
                <a:ea typeface="Meiryo UI" panose="020B0604030504040204" pitchFamily="50" charset="-128"/>
              </a:rPr>
              <a:t>WAN</a:t>
            </a:r>
            <a:r>
              <a:rPr lang="ja-JP" altLang="en-US" sz="1000" dirty="0">
                <a:solidFill>
                  <a:schemeClr val="dk1"/>
                </a:solidFill>
                <a:latin typeface="Meiryo UI" panose="020B0604030504040204" pitchFamily="50" charset="-128"/>
                <a:ea typeface="Meiryo UI" panose="020B0604030504040204" pitchFamily="50" charset="-128"/>
              </a:rPr>
              <a:t>に接続しないで、</a:t>
            </a:r>
            <a:endParaRPr lang="en-US" altLang="ja-JP" sz="1000" dirty="0">
              <a:solidFill>
                <a:schemeClr val="dk1"/>
              </a:solidFill>
              <a:latin typeface="Meiryo UI" panose="020B0604030504040204" pitchFamily="50" charset="-128"/>
              <a:ea typeface="Meiryo UI" panose="020B0604030504040204" pitchFamily="50" charset="-128"/>
            </a:endParaRPr>
          </a:p>
          <a:p>
            <a:pPr>
              <a:lnSpc>
                <a:spcPct val="180000"/>
              </a:lnSpc>
            </a:pPr>
            <a:r>
              <a:rPr lang="ja-JP" altLang="en-US" sz="1000" dirty="0">
                <a:solidFill>
                  <a:schemeClr val="dk1"/>
                </a:solidFill>
                <a:latin typeface="Meiryo UI" panose="020B0604030504040204" pitchFamily="50" charset="-128"/>
                <a:ea typeface="Meiryo UI" panose="020B0604030504040204" pitchFamily="50" charset="-128"/>
              </a:rPr>
              <a:t>ルーターの後ろに</a:t>
            </a:r>
            <a:r>
              <a:rPr lang="en-US" altLang="ja-JP" sz="1000" dirty="0">
                <a:solidFill>
                  <a:schemeClr val="dk1"/>
                </a:solidFill>
                <a:latin typeface="Meiryo UI" panose="020B0604030504040204" pitchFamily="50" charset="-128"/>
                <a:ea typeface="Meiryo UI" panose="020B0604030504040204" pitchFamily="50" charset="-128"/>
              </a:rPr>
              <a:t>NAS</a:t>
            </a:r>
            <a:r>
              <a:rPr lang="ja-JP" altLang="en-US" sz="1000" dirty="0">
                <a:solidFill>
                  <a:schemeClr val="dk1"/>
                </a:solidFill>
                <a:latin typeface="Meiryo UI" panose="020B0604030504040204" pitchFamily="50" charset="-128"/>
                <a:ea typeface="Meiryo UI" panose="020B0604030504040204" pitchFamily="50" charset="-128"/>
              </a:rPr>
              <a:t>を構築することを強くお勧めします。</a:t>
            </a:r>
            <a:endParaRPr lang="de-DE" sz="1000" dirty="0">
              <a:solidFill>
                <a:schemeClr val="dk1"/>
              </a:solidFill>
              <a:latin typeface="Meiryo UI" panose="020B0604030504040204" pitchFamily="50" charset="-128"/>
              <a:ea typeface="Meiryo UI" panose="020B0604030504040204" pitchFamily="50" charset="-128"/>
            </a:endParaRPr>
          </a:p>
        </p:txBody>
      </p:sp>
      <p:sp>
        <p:nvSpPr>
          <p:cNvPr id="8" name="Textfeld 7">
            <a:extLst>
              <a:ext uri="{FF2B5EF4-FFF2-40B4-BE49-F238E27FC236}">
                <a16:creationId xmlns:a16="http://schemas.microsoft.com/office/drawing/2014/main" id="{DE4FA49E-5B6C-EE0C-5A19-64FDC613736F}"/>
              </a:ext>
            </a:extLst>
          </p:cNvPr>
          <p:cNvSpPr txBox="1"/>
          <p:nvPr/>
        </p:nvSpPr>
        <p:spPr>
          <a:xfrm>
            <a:off x="5039360" y="3122412"/>
            <a:ext cx="6083300" cy="784830"/>
          </a:xfrm>
          <a:prstGeom prst="rect">
            <a:avLst/>
          </a:prstGeom>
          <a:noFill/>
        </p:spPr>
        <p:txBody>
          <a:bodyPr wrap="square" rtlCol="0">
            <a:spAutoFit/>
          </a:bodyPr>
          <a:lstStyle/>
          <a:p>
            <a:pPr>
              <a:lnSpc>
                <a:spcPts val="1800"/>
              </a:lnSpc>
            </a:pPr>
            <a:r>
              <a:rPr lang="en-US" altLang="ja-JP" sz="1000" b="1" dirty="0">
                <a:latin typeface="Meiryo UI" panose="020B0604030504040204" pitchFamily="50" charset="-128"/>
                <a:ea typeface="Meiryo UI" panose="020B0604030504040204" pitchFamily="50" charset="-128"/>
                <a:cs typeface="Arial" panose="020B0604020202020204" pitchFamily="34" charset="0"/>
              </a:rPr>
              <a:t>QNAP NAS</a:t>
            </a:r>
            <a:r>
              <a:rPr lang="ja-JP" altLang="en-US" sz="1000" b="1" dirty="0">
                <a:latin typeface="Meiryo UI" panose="020B0604030504040204" pitchFamily="50" charset="-128"/>
                <a:ea typeface="Meiryo UI" panose="020B0604030504040204" pitchFamily="50" charset="-128"/>
                <a:cs typeface="Arial" panose="020B0604020202020204" pitchFamily="34" charset="0"/>
              </a:rPr>
              <a:t>で</a:t>
            </a:r>
            <a:r>
              <a:rPr lang="en-US" altLang="ja-JP" sz="1000" b="1" dirty="0">
                <a:latin typeface="Meiryo UI" panose="020B0604030504040204" pitchFamily="50" charset="-128"/>
                <a:ea typeface="Meiryo UI" panose="020B0604030504040204" pitchFamily="50" charset="-128"/>
                <a:cs typeface="Arial" panose="020B0604020202020204" pitchFamily="34" charset="0"/>
              </a:rPr>
              <a:t>UPnP</a:t>
            </a:r>
            <a:r>
              <a:rPr lang="ja-JP" altLang="en-US" sz="1000" b="1" dirty="0">
                <a:latin typeface="Meiryo UI" panose="020B0604030504040204" pitchFamily="50" charset="-128"/>
                <a:ea typeface="Meiryo UI" panose="020B0604030504040204" pitchFamily="50" charset="-128"/>
                <a:cs typeface="Arial" panose="020B0604020202020204" pitchFamily="34" charset="0"/>
              </a:rPr>
              <a:t>転送を無効にする</a:t>
            </a:r>
            <a:endParaRPr lang="de-DE" sz="1000" b="1" dirty="0">
              <a:latin typeface="Meiryo UI" panose="020B0604030504040204" pitchFamily="50" charset="-128"/>
              <a:ea typeface="Meiryo UI" panose="020B0604030504040204" pitchFamily="50" charset="-128"/>
              <a:cs typeface="Arial" panose="020B0604020202020204" pitchFamily="34" charset="0"/>
            </a:endParaRPr>
          </a:p>
          <a:p>
            <a:pPr>
              <a:lnSpc>
                <a:spcPts val="1800"/>
              </a:lnSpc>
            </a:pPr>
            <a:r>
              <a:rPr lang="de-DE" sz="1000" b="1" dirty="0">
                <a:latin typeface="Meiryo UI" panose="020B0604030504040204" pitchFamily="50" charset="-128"/>
                <a:ea typeface="Meiryo UI" panose="020B0604030504040204" pitchFamily="50" charset="-128"/>
                <a:cs typeface="Arial" panose="020B0604020202020204" pitchFamily="34" charset="0"/>
              </a:rPr>
              <a:t>1. </a:t>
            </a:r>
            <a:r>
              <a:rPr lang="de-DE" sz="1000" dirty="0">
                <a:latin typeface="Meiryo UI" panose="020B0604030504040204" pitchFamily="50" charset="-128"/>
                <a:ea typeface="Meiryo UI" panose="020B0604030504040204" pitchFamily="50" charset="-128"/>
                <a:cs typeface="Arial" panose="020B0604020202020204" pitchFamily="34" charset="0"/>
              </a:rPr>
              <a:t>myQNAPcloud &gt; Auto Router Configuration </a:t>
            </a:r>
            <a:r>
              <a:rPr lang="ja-JP" altLang="en-US" sz="1000" dirty="0">
                <a:latin typeface="Meiryo UI" panose="020B0604030504040204" pitchFamily="50" charset="-128"/>
                <a:ea typeface="Meiryo UI" panose="020B0604030504040204" pitchFamily="50" charset="-128"/>
                <a:cs typeface="Arial" panose="020B0604020202020204" pitchFamily="34" charset="0"/>
              </a:rPr>
              <a:t>へ移動します。</a:t>
            </a:r>
            <a:endParaRPr lang="de-DE" sz="1000" dirty="0">
              <a:latin typeface="Meiryo UI" panose="020B0604030504040204" pitchFamily="50" charset="-128"/>
              <a:ea typeface="Meiryo UI" panose="020B0604030504040204" pitchFamily="50" charset="-128"/>
              <a:cs typeface="Arial" panose="020B0604020202020204" pitchFamily="34" charset="0"/>
            </a:endParaRPr>
          </a:p>
          <a:p>
            <a:pPr>
              <a:lnSpc>
                <a:spcPts val="1800"/>
              </a:lnSpc>
            </a:pPr>
            <a:r>
              <a:rPr lang="de-DE" sz="1000" b="1" dirty="0">
                <a:latin typeface="Meiryo UI" panose="020B0604030504040204" pitchFamily="50" charset="-128"/>
                <a:ea typeface="Meiryo UI" panose="020B0604030504040204" pitchFamily="50" charset="-128"/>
                <a:cs typeface="Arial" panose="020B0604020202020204" pitchFamily="34" charset="0"/>
              </a:rPr>
              <a:t>2. </a:t>
            </a:r>
            <a:r>
              <a:rPr lang="de-DE" sz="1000" dirty="0">
                <a:latin typeface="Meiryo UI" panose="020B0604030504040204" pitchFamily="50" charset="-128"/>
                <a:ea typeface="Meiryo UI" panose="020B0604030504040204" pitchFamily="50" charset="-128"/>
                <a:cs typeface="Arial" panose="020B0604020202020204" pitchFamily="34" charset="0"/>
              </a:rPr>
              <a:t>„Enable UPnP Port forwarding“</a:t>
            </a:r>
            <a:r>
              <a:rPr lang="ja-JP" altLang="en-US" sz="1000" dirty="0">
                <a:latin typeface="Meiryo UI" panose="020B0604030504040204" pitchFamily="50" charset="-128"/>
                <a:ea typeface="Meiryo UI" panose="020B0604030504040204" pitchFamily="50" charset="-128"/>
                <a:cs typeface="Arial" panose="020B0604020202020204" pitchFamily="34" charset="0"/>
              </a:rPr>
              <a:t>をチェックし、適用します。</a:t>
            </a:r>
            <a:endParaRPr lang="de-DE" sz="1000" dirty="0">
              <a:latin typeface="Meiryo UI" panose="020B0604030504040204" pitchFamily="50" charset="-128"/>
              <a:ea typeface="Meiryo UI" panose="020B0604030504040204" pitchFamily="50" charset="-128"/>
              <a:cs typeface="Arial" panose="020B0604020202020204" pitchFamily="34" charset="0"/>
            </a:endParaRPr>
          </a:p>
        </p:txBody>
      </p:sp>
      <p:pic>
        <p:nvPicPr>
          <p:cNvPr id="3" name="Grafik 2">
            <a:extLst>
              <a:ext uri="{FF2B5EF4-FFF2-40B4-BE49-F238E27FC236}">
                <a16:creationId xmlns:a16="http://schemas.microsoft.com/office/drawing/2014/main" id="{44FF94B5-B92F-39BA-75B5-6C4F8DA810FA}"/>
              </a:ext>
            </a:extLst>
          </p:cNvPr>
          <p:cNvPicPr>
            <a:picLocks noChangeAspect="1"/>
          </p:cNvPicPr>
          <p:nvPr/>
        </p:nvPicPr>
        <p:blipFill>
          <a:blip r:embed="rId3"/>
          <a:stretch>
            <a:fillRect/>
          </a:stretch>
        </p:blipFill>
        <p:spPr>
          <a:xfrm>
            <a:off x="5126979" y="4035267"/>
            <a:ext cx="6344630" cy="1935112"/>
          </a:xfrm>
          <a:prstGeom prst="rect">
            <a:avLst/>
          </a:prstGeom>
        </p:spPr>
      </p:pic>
    </p:spTree>
    <p:extLst>
      <p:ext uri="{BB962C8B-B14F-4D97-AF65-F5344CB8AC3E}">
        <p14:creationId xmlns:p14="http://schemas.microsoft.com/office/powerpoint/2010/main" val="167754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3"/>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91" name="Google Shape;191;p23"/>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a:solidFill>
                  <a:srgbClr val="555555"/>
                </a:solidFill>
                <a:latin typeface="Impact"/>
                <a:ea typeface="Impact"/>
                <a:cs typeface="Impact"/>
                <a:sym typeface="Impact"/>
              </a:rPr>
              <a:t>日常/定期的なタスク</a:t>
            </a:r>
            <a:endParaRPr/>
          </a:p>
        </p:txBody>
      </p:sp>
      <p:sp>
        <p:nvSpPr>
          <p:cNvPr id="192" name="Google Shape;192;p23"/>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3-2-1バックアップ戦略</a:t>
            </a:r>
            <a:endParaRPr sz="2000">
              <a:solidFill>
                <a:srgbClr val="707070"/>
              </a:solidFill>
              <a:latin typeface="Arial Narrow"/>
              <a:ea typeface="Arial Narrow"/>
              <a:cs typeface="Arial Narrow"/>
              <a:sym typeface="Arial Narrow"/>
            </a:endParaRPr>
          </a:p>
        </p:txBody>
      </p:sp>
      <p:sp>
        <p:nvSpPr>
          <p:cNvPr id="193" name="Google Shape;193;p23"/>
          <p:cNvSpPr txBox="1"/>
          <p:nvPr/>
        </p:nvSpPr>
        <p:spPr>
          <a:xfrm>
            <a:off x="575999" y="1938154"/>
            <a:ext cx="11040002" cy="2141292"/>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バックアップ</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データをどこで、どのように、どのくらいの頻度でバックアップするか</a:t>
            </a:r>
            <a:r>
              <a:rPr lang="ja-JP" altLang="en-US" sz="1000" dirty="0">
                <a:solidFill>
                  <a:schemeClr val="dk1"/>
                </a:solidFill>
              </a:rPr>
              <a:t>といった、別のトピックがあります</a:t>
            </a:r>
            <a:r>
              <a:rPr lang="de-DE" sz="1000" dirty="0">
                <a:solidFill>
                  <a:schemeClr val="dk1"/>
                </a:solidFill>
              </a:rPr>
              <a:t>。ここでの決定的な要因は、セキュリティのニーズ、データの関連性、利用可能なオプションです。ただし、重要なデータを確実にバックアップするために従う</a:t>
            </a:r>
            <a:r>
              <a:rPr lang="ja-JP" altLang="en-US" sz="1000" dirty="0">
                <a:solidFill>
                  <a:schemeClr val="dk1"/>
                </a:solidFill>
              </a:rPr>
              <a:t>べき</a:t>
            </a:r>
            <a:r>
              <a:rPr lang="de-DE" sz="1000" dirty="0">
                <a:solidFill>
                  <a:schemeClr val="dk1"/>
                </a:solidFill>
              </a:rPr>
              <a:t>経験則があります。</a:t>
            </a:r>
            <a:endParaRPr sz="1000"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重要：</a:t>
            </a:r>
            <a:r>
              <a:rPr lang="de-DE" sz="1000" dirty="0">
                <a:solidFill>
                  <a:schemeClr val="dk1"/>
                </a:solidFill>
              </a:rPr>
              <a:t>RAIDはバックアップではなく、ハードディスクの障害から保護します。スナップショットは、ローカルコンピュータからのランサムウェア攻撃からユーザー</a:t>
            </a:r>
            <a:r>
              <a:rPr lang="ja-JP" altLang="en-US" sz="1000" dirty="0">
                <a:solidFill>
                  <a:schemeClr val="dk1"/>
                </a:solidFill>
              </a:rPr>
              <a:t>のデータ</a:t>
            </a:r>
            <a:r>
              <a:rPr lang="de-DE" sz="1000" dirty="0">
                <a:solidFill>
                  <a:schemeClr val="dk1"/>
                </a:solidFill>
              </a:rPr>
              <a:t>を保護します。</a:t>
            </a:r>
            <a:endParaRPr sz="1000" dirty="0">
              <a:solidFill>
                <a:schemeClr val="dk1"/>
              </a:solidFill>
            </a:endParaRPr>
          </a:p>
          <a:p>
            <a:pPr marL="0" marR="0" lvl="0" indent="0" algn="l" rtl="0">
              <a:lnSpc>
                <a:spcPct val="180000"/>
              </a:lnSpc>
              <a:spcBef>
                <a:spcPts val="0"/>
              </a:spcBef>
              <a:spcAft>
                <a:spcPts val="0"/>
              </a:spcAft>
              <a:buNone/>
            </a:pPr>
            <a:endParaRPr sz="5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3-2-1バックアップ戦略</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悪意のあるソフトウェア</a:t>
            </a:r>
            <a:r>
              <a:rPr lang="ja-JP" altLang="en-US" sz="1000" dirty="0">
                <a:solidFill>
                  <a:schemeClr val="dk1"/>
                </a:solidFill>
              </a:rPr>
              <a:t>から</a:t>
            </a:r>
            <a:r>
              <a:rPr lang="de-DE" sz="1000" dirty="0">
                <a:solidFill>
                  <a:schemeClr val="dk1"/>
                </a:solidFill>
              </a:rPr>
              <a:t>の影響に対する最初の防衛線は、慎重で賢明な使用習慣（ソフトウェアを定期的に更新する、信頼できない電子メールを開かない、不明なWebサイトにアクセスしないなど）を実践することですが、常にデータをバックアップすることを忘れないでください。</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完璧なバックアップ計画はありませんが、3-2-1バックアップは良いスタートです。重要なファイルのコピーを3つ保持し、ファイルを少なくとも2種類のストレージメディアに保存し、1つのコピーをオフサイトに保存します。</a:t>
            </a:r>
            <a:endParaRPr sz="1000" dirty="0">
              <a:solidFill>
                <a:schemeClr val="dk1"/>
              </a:solidFill>
            </a:endParaRPr>
          </a:p>
        </p:txBody>
      </p:sp>
      <p:pic>
        <p:nvPicPr>
          <p:cNvPr id="194" name="Google Shape;194;p23"/>
          <p:cNvPicPr preferRelativeResize="0"/>
          <p:nvPr/>
        </p:nvPicPr>
        <p:blipFill rotWithShape="1">
          <a:blip r:embed="rId4">
            <a:alphaModFix/>
          </a:blip>
          <a:srcRect/>
          <a:stretch/>
        </p:blipFill>
        <p:spPr>
          <a:xfrm>
            <a:off x="634820" y="5295148"/>
            <a:ext cx="9423400" cy="825500"/>
          </a:xfrm>
          <a:prstGeom prst="rect">
            <a:avLst/>
          </a:prstGeom>
          <a:noFill/>
          <a:ln>
            <a:noFill/>
          </a:ln>
        </p:spPr>
      </p:pic>
      <p:pic>
        <p:nvPicPr>
          <p:cNvPr id="195" name="Google Shape;195;p23"/>
          <p:cNvPicPr preferRelativeResize="0"/>
          <p:nvPr/>
        </p:nvPicPr>
        <p:blipFill rotWithShape="1">
          <a:blip r:embed="rId5">
            <a:alphaModFix/>
          </a:blip>
          <a:srcRect/>
          <a:stretch/>
        </p:blipFill>
        <p:spPr>
          <a:xfrm>
            <a:off x="634820" y="4825248"/>
            <a:ext cx="9601200" cy="34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4"/>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01" name="Google Shape;201;p24"/>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日常/定期的なタスク</a:t>
            </a:r>
            <a:endParaRPr dirty="0"/>
          </a:p>
        </p:txBody>
      </p:sp>
      <p:sp>
        <p:nvSpPr>
          <p:cNvPr id="202" name="Google Shape;202;p24"/>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スナップショット</a:t>
            </a:r>
            <a:endParaRPr/>
          </a:p>
        </p:txBody>
      </p:sp>
      <p:sp>
        <p:nvSpPr>
          <p:cNvPr id="203" name="Google Shape;203;p24"/>
          <p:cNvSpPr txBox="1"/>
          <p:nvPr/>
        </p:nvSpPr>
        <p:spPr>
          <a:xfrm>
            <a:off x="575999" y="1977910"/>
            <a:ext cx="11040002" cy="2602957"/>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スナップショットとは何ですか？</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スナップショットは、QNAP NASに保存したデータの画像です。初めてスナップショットを作成すると、すべてのストレージがキャプチャされます。その後のすべてのスナップショットは、最後のスナップショット以降に変更されたコンテンツのみを記録します。スナップショットはブロックベースであるため、スペースを大幅に節約できます。</a:t>
            </a:r>
            <a:endParaRPr sz="1000"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重要：</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スナップショットはバックアップではありません。以前のバージョンが誤って削除された場合や</a:t>
            </a:r>
            <a:r>
              <a:rPr lang="ja-JP" altLang="en-US" sz="1000" dirty="0" err="1">
                <a:solidFill>
                  <a:schemeClr val="dk1"/>
                </a:solidFill>
              </a:rPr>
              <a:t>、</a:t>
            </a:r>
            <a:r>
              <a:rPr lang="de-DE" sz="1000" dirty="0">
                <a:solidFill>
                  <a:schemeClr val="dk1"/>
                </a:solidFill>
              </a:rPr>
              <a:t>コンテンツが誤って変更された場合に、以前のバージョンにアクセスできます。</a:t>
            </a:r>
            <a:endParaRPr sz="1000" dirty="0">
              <a:solidFill>
                <a:schemeClr val="dk1"/>
              </a:solidFill>
            </a:endParaRPr>
          </a:p>
          <a:p>
            <a:pPr marL="0" marR="0" lvl="0" indent="0" algn="l" rtl="0">
              <a:lnSpc>
                <a:spcPct val="180000"/>
              </a:lnSpc>
              <a:spcBef>
                <a:spcPts val="0"/>
              </a:spcBef>
              <a:spcAft>
                <a:spcPts val="0"/>
              </a:spcAft>
              <a:buNone/>
            </a:pP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このトピックの詳細な説明は、当社のWebサイトにあります。</a:t>
            </a:r>
            <a:endParaRPr sz="1000" dirty="0">
              <a:solidFill>
                <a:schemeClr val="dk1"/>
              </a:solidFill>
            </a:endParaRPr>
          </a:p>
          <a:p>
            <a:pPr lvl="0">
              <a:lnSpc>
                <a:spcPct val="180000"/>
              </a:lnSpc>
            </a:pPr>
            <a:r>
              <a:rPr lang="de-DE" sz="1000" b="1" dirty="0">
                <a:solidFill>
                  <a:schemeClr val="dk1"/>
                </a:solidFill>
                <a:hlinkClick r:id="rId4"/>
              </a:rPr>
              <a:t>https://www.qnap.com/ja-jp/software/snapshots</a:t>
            </a: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スナップショットの設定</a:t>
            </a:r>
            <a:endParaRPr sz="1000" b="1" dirty="0">
              <a:solidFill>
                <a:schemeClr val="dk1"/>
              </a:solidFill>
            </a:endParaRPr>
          </a:p>
        </p:txBody>
      </p:sp>
      <p:pic>
        <p:nvPicPr>
          <p:cNvPr id="204" name="Google Shape;204;p24"/>
          <p:cNvPicPr preferRelativeResize="0"/>
          <p:nvPr/>
        </p:nvPicPr>
        <p:blipFill rotWithShape="1">
          <a:blip r:embed="rId5">
            <a:alphaModFix/>
          </a:blip>
          <a:srcRect/>
          <a:stretch/>
        </p:blipFill>
        <p:spPr>
          <a:xfrm>
            <a:off x="636959" y="4537227"/>
            <a:ext cx="5794321" cy="1998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5"/>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10" name="Google Shape;210;p25"/>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a:solidFill>
                  <a:srgbClr val="555555"/>
                </a:solidFill>
                <a:latin typeface="Impact"/>
                <a:ea typeface="Impact"/>
                <a:cs typeface="Impact"/>
                <a:sym typeface="Impact"/>
              </a:rPr>
              <a:t>日常/定期的なタスク</a:t>
            </a:r>
            <a:endParaRPr/>
          </a:p>
        </p:txBody>
      </p:sp>
      <p:sp>
        <p:nvSpPr>
          <p:cNvPr id="211" name="Google Shape;211;p25"/>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dirty="0">
                <a:solidFill>
                  <a:srgbClr val="707070"/>
                </a:solidFill>
                <a:latin typeface="Arial Narrow"/>
                <a:ea typeface="Arial Narrow"/>
                <a:cs typeface="Arial Narrow"/>
                <a:sym typeface="Arial Narrow"/>
              </a:rPr>
              <a:t>自動アップデート</a:t>
            </a:r>
            <a:endParaRPr dirty="0"/>
          </a:p>
        </p:txBody>
      </p:sp>
      <p:sp>
        <p:nvSpPr>
          <p:cNvPr id="212" name="Google Shape;212;p25"/>
          <p:cNvSpPr txBox="1"/>
          <p:nvPr/>
        </p:nvSpPr>
        <p:spPr>
          <a:xfrm>
            <a:off x="575999" y="1977910"/>
            <a:ext cx="6865325" cy="375711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altLang="en-US" sz="1000" b="1" dirty="0">
                <a:solidFill>
                  <a:schemeClr val="dk1"/>
                </a:solidFill>
              </a:rPr>
              <a:t>アップデート</a:t>
            </a:r>
            <a:endParaRPr sz="1000" b="1"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NASでは、最新のシステムソフトウェアが重要です。 QNAPは常</a:t>
            </a:r>
            <a:r>
              <a:rPr lang="ja-JP" altLang="en-US" sz="1000" dirty="0">
                <a:solidFill>
                  <a:schemeClr val="dk1"/>
                </a:solidFill>
              </a:rPr>
              <a:t>に、</a:t>
            </a:r>
            <a:r>
              <a:rPr lang="de-DE" sz="1000" dirty="0">
                <a:solidFill>
                  <a:schemeClr val="dk1"/>
                </a:solidFill>
              </a:rPr>
              <a:t>新たなセキュリティギャップが発生</a:t>
            </a:r>
            <a:r>
              <a:rPr lang="ja-JP" altLang="en-US" sz="1000" dirty="0">
                <a:solidFill>
                  <a:schemeClr val="dk1"/>
                </a:solidFill>
              </a:rPr>
              <a:t>しないよう</a:t>
            </a:r>
            <a:r>
              <a:rPr lang="de-DE" sz="1000" dirty="0">
                <a:solidFill>
                  <a:schemeClr val="dk1"/>
                </a:solidFill>
              </a:rPr>
              <a:t>、</a:t>
            </a:r>
            <a:r>
              <a:rPr lang="ja-JP" altLang="en-US" sz="1000" dirty="0">
                <a:solidFill>
                  <a:schemeClr val="dk1"/>
                </a:solidFill>
              </a:rPr>
              <a:t>必要に応じて</a:t>
            </a:r>
            <a:r>
              <a:rPr lang="de-DE" sz="1000" dirty="0">
                <a:solidFill>
                  <a:schemeClr val="dk1"/>
                </a:solidFill>
              </a:rPr>
              <a:t>システムに新しい機能</a:t>
            </a:r>
            <a:r>
              <a:rPr lang="ja-JP" altLang="en-US" sz="1000" dirty="0">
                <a:solidFill>
                  <a:schemeClr val="dk1"/>
                </a:solidFill>
              </a:rPr>
              <a:t>を</a:t>
            </a:r>
            <a:r>
              <a:rPr lang="de-DE" sz="1000" dirty="0">
                <a:solidFill>
                  <a:schemeClr val="dk1"/>
                </a:solidFill>
              </a:rPr>
              <a:t>追加</a:t>
            </a:r>
            <a:r>
              <a:rPr lang="ja-JP" altLang="en-US" sz="1000" dirty="0">
                <a:solidFill>
                  <a:schemeClr val="dk1"/>
                </a:solidFill>
              </a:rPr>
              <a:t>します</a:t>
            </a:r>
            <a:r>
              <a:rPr lang="de-DE" sz="1000" dirty="0">
                <a:solidFill>
                  <a:schemeClr val="dk1"/>
                </a:solidFill>
              </a:rPr>
              <a:t>。したがって、データを可能な限り保護するために、常に迅速に</a:t>
            </a:r>
            <a:r>
              <a:rPr lang="ja-JP" altLang="en-US" sz="1000" dirty="0">
                <a:solidFill>
                  <a:schemeClr val="dk1"/>
                </a:solidFill>
              </a:rPr>
              <a:t>アップデートを行う</a:t>
            </a:r>
            <a:r>
              <a:rPr lang="de-DE" sz="1000" dirty="0">
                <a:solidFill>
                  <a:schemeClr val="dk1"/>
                </a:solidFill>
              </a:rPr>
              <a:t>必要があります。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QNAP NASがインターネットに接続されていて、デフォルト設定を変更していない場合、デバイスは自動的に最新のシステムソフトウェアをチェックし、警告</a:t>
            </a:r>
            <a:r>
              <a:rPr lang="ja-JP" altLang="en-US" sz="1000" dirty="0">
                <a:solidFill>
                  <a:schemeClr val="dk1"/>
                </a:solidFill>
              </a:rPr>
              <a:t>を発</a:t>
            </a:r>
            <a:r>
              <a:rPr lang="de-DE" sz="1000" dirty="0">
                <a:solidFill>
                  <a:schemeClr val="dk1"/>
                </a:solidFill>
              </a:rPr>
              <a:t>します。その後、必ず</a:t>
            </a:r>
            <a:r>
              <a:rPr lang="ja-JP" altLang="en-US" sz="1000" dirty="0">
                <a:solidFill>
                  <a:schemeClr val="dk1"/>
                </a:solidFill>
              </a:rPr>
              <a:t>アップデートを行ってください</a:t>
            </a:r>
            <a:r>
              <a:rPr lang="de-DE" sz="1000" dirty="0">
                <a:solidFill>
                  <a:schemeClr val="dk1"/>
                </a:solidFill>
              </a:rPr>
              <a:t>。 QNAP NASを</a:t>
            </a:r>
            <a:r>
              <a:rPr lang="ja-JP" altLang="en-US" sz="1000" dirty="0">
                <a:solidFill>
                  <a:schemeClr val="dk1"/>
                </a:solidFill>
              </a:rPr>
              <a:t>アップデート</a:t>
            </a:r>
            <a:r>
              <a:rPr lang="de-DE" sz="1000" dirty="0">
                <a:solidFill>
                  <a:schemeClr val="dk1"/>
                </a:solidFill>
              </a:rPr>
              <a:t>するには再起動</a:t>
            </a:r>
            <a:r>
              <a:rPr lang="ja-JP" altLang="en-US" sz="1000" dirty="0">
                <a:solidFill>
                  <a:schemeClr val="dk1"/>
                </a:solidFill>
              </a:rPr>
              <a:t>で、これにより</a:t>
            </a:r>
            <a:r>
              <a:rPr lang="de-DE" sz="1000" dirty="0">
                <a:solidFill>
                  <a:schemeClr val="dk1"/>
                </a:solidFill>
              </a:rPr>
              <a:t>5〜10分間利用できなくな</a:t>
            </a:r>
            <a:r>
              <a:rPr lang="ja-JP" altLang="en-US" sz="1000" dirty="0">
                <a:solidFill>
                  <a:schemeClr val="dk1"/>
                </a:solidFill>
              </a:rPr>
              <a:t>ることに注意してください。</a:t>
            </a:r>
            <a:endParaRPr lang="de-DE"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最新のシステムソフトウェアを手動でインストールするオプションもあります。これは、QNAP NASがインターネットに接続されて</a:t>
            </a:r>
            <a:r>
              <a:rPr lang="ja-JP" altLang="en-US" sz="1000" dirty="0">
                <a:solidFill>
                  <a:schemeClr val="dk1"/>
                </a:solidFill>
              </a:rPr>
              <a:t>おらず</a:t>
            </a:r>
            <a:r>
              <a:rPr lang="de-DE" sz="1000" dirty="0">
                <a:solidFill>
                  <a:schemeClr val="dk1"/>
                </a:solidFill>
              </a:rPr>
              <a:t>、自動的に</a:t>
            </a:r>
            <a:r>
              <a:rPr lang="ja-JP" altLang="en-US" sz="1000" dirty="0">
                <a:solidFill>
                  <a:schemeClr val="dk1"/>
                </a:solidFill>
              </a:rPr>
              <a:t>アップデートを確認・更新</a:t>
            </a:r>
            <a:r>
              <a:rPr lang="de-DE" sz="1000" dirty="0">
                <a:solidFill>
                  <a:schemeClr val="dk1"/>
                </a:solidFill>
              </a:rPr>
              <a:t>できない場合に必要です。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ファームウェアが最新か</a:t>
            </a:r>
            <a:r>
              <a:rPr lang="ja-JP" altLang="en-US" sz="1000" dirty="0">
                <a:solidFill>
                  <a:schemeClr val="dk1"/>
                </a:solidFill>
              </a:rPr>
              <a:t>確認するに</a:t>
            </a:r>
            <a:r>
              <a:rPr lang="de-DE" sz="1000" dirty="0">
                <a:solidFill>
                  <a:schemeClr val="dk1"/>
                </a:solidFill>
              </a:rPr>
              <a:t>は、次のようにしてください。</a:t>
            </a:r>
            <a:endParaRPr sz="1000" dirty="0">
              <a:solidFill>
                <a:schemeClr val="dk1"/>
              </a:solidFill>
            </a:endParaRPr>
          </a:p>
          <a:p>
            <a:pPr marL="0" marR="0" lvl="0" indent="0" algn="l" rtl="0">
              <a:lnSpc>
                <a:spcPct val="150000"/>
              </a:lnSpc>
              <a:spcBef>
                <a:spcPts val="0"/>
              </a:spcBef>
              <a:spcAft>
                <a:spcPts val="0"/>
              </a:spcAft>
              <a:buNone/>
            </a:pPr>
            <a:endParaRPr sz="1000" b="1" dirty="0">
              <a:solidFill>
                <a:schemeClr val="dk1"/>
              </a:solidFill>
            </a:endParaRPr>
          </a:p>
          <a:p>
            <a:pPr marL="0" marR="0" lvl="0" indent="0" algn="l" rtl="0">
              <a:lnSpc>
                <a:spcPct val="150000"/>
              </a:lnSpc>
              <a:spcBef>
                <a:spcPts val="0"/>
              </a:spcBef>
              <a:spcAft>
                <a:spcPts val="0"/>
              </a:spcAft>
              <a:buNone/>
            </a:pPr>
            <a:r>
              <a:rPr lang="de-DE" sz="1000" b="1" dirty="0">
                <a:solidFill>
                  <a:schemeClr val="dk1"/>
                </a:solidFill>
              </a:rPr>
              <a:t>リアルタイムファームウェアアップデート</a:t>
            </a:r>
            <a:endParaRPr sz="1000" b="1"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1.「管理者」としてログインします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2.[コントロールパネル] &gt; [ファームウェア</a:t>
            </a:r>
            <a:r>
              <a:rPr lang="ja-JP" altLang="en-US" sz="1000" dirty="0">
                <a:solidFill>
                  <a:schemeClr val="dk1"/>
                </a:solidFill>
              </a:rPr>
              <a:t>更新</a:t>
            </a:r>
            <a:r>
              <a:rPr lang="de-DE" sz="1000" dirty="0">
                <a:solidFill>
                  <a:schemeClr val="dk1"/>
                </a:solidFill>
              </a:rPr>
              <a:t>]を開きます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3.ライブアップデートを開きます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4.[更新</a:t>
            </a:r>
            <a:r>
              <a:rPr lang="ja-JP" altLang="en-US" sz="1000" dirty="0">
                <a:solidFill>
                  <a:schemeClr val="dk1"/>
                </a:solidFill>
              </a:rPr>
              <a:t>の</a:t>
            </a:r>
            <a:r>
              <a:rPr lang="de-DE" sz="1000" dirty="0">
                <a:solidFill>
                  <a:schemeClr val="dk1"/>
                </a:solidFill>
              </a:rPr>
              <a:t>確認]をクリックします</a:t>
            </a:r>
            <a:endParaRPr sz="1000" dirty="0">
              <a:solidFill>
                <a:schemeClr val="dk1"/>
              </a:solidFill>
            </a:endParaRPr>
          </a:p>
        </p:txBody>
      </p:sp>
      <p:pic>
        <p:nvPicPr>
          <p:cNvPr id="213" name="Google Shape;213;p25"/>
          <p:cNvPicPr preferRelativeResize="0"/>
          <p:nvPr/>
        </p:nvPicPr>
        <p:blipFill rotWithShape="1">
          <a:blip r:embed="rId4">
            <a:alphaModFix/>
          </a:blip>
          <a:srcRect/>
          <a:stretch/>
        </p:blipFill>
        <p:spPr>
          <a:xfrm>
            <a:off x="7863840" y="1862846"/>
            <a:ext cx="3777046" cy="2225981"/>
          </a:xfrm>
          <a:prstGeom prst="rect">
            <a:avLst/>
          </a:prstGeom>
          <a:noFill/>
          <a:ln>
            <a:noFill/>
          </a:ln>
        </p:spPr>
      </p:pic>
      <p:pic>
        <p:nvPicPr>
          <p:cNvPr id="214" name="Google Shape;214;p25"/>
          <p:cNvPicPr preferRelativeResize="0"/>
          <p:nvPr/>
        </p:nvPicPr>
        <p:blipFill rotWithShape="1">
          <a:blip r:embed="rId5">
            <a:alphaModFix/>
          </a:blip>
          <a:srcRect/>
          <a:stretch/>
        </p:blipFill>
        <p:spPr>
          <a:xfrm>
            <a:off x="7863840" y="4350967"/>
            <a:ext cx="3777046" cy="2196498"/>
          </a:xfrm>
          <a:prstGeom prst="rect">
            <a:avLst/>
          </a:prstGeom>
          <a:noFill/>
          <a:ln>
            <a:noFill/>
          </a:ln>
        </p:spPr>
      </p:pic>
      <p:sp>
        <p:nvSpPr>
          <p:cNvPr id="215" name="Google Shape;215;p25"/>
          <p:cNvSpPr txBox="1"/>
          <p:nvPr/>
        </p:nvSpPr>
        <p:spPr>
          <a:xfrm>
            <a:off x="4191804" y="4713772"/>
            <a:ext cx="3560718" cy="144879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1000" b="1" dirty="0">
                <a:solidFill>
                  <a:schemeClr val="dk1"/>
                </a:solidFill>
              </a:rPr>
              <a:t>アプリを自動的に更新する</a:t>
            </a:r>
            <a:endParaRPr sz="1000" b="1"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1.AppCenterに移動します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2.設定に移動します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3.</a:t>
            </a:r>
            <a:r>
              <a:rPr lang="ja-JP" altLang="en-US" sz="1000" dirty="0">
                <a:solidFill>
                  <a:schemeClr val="dk1"/>
                </a:solidFill>
              </a:rPr>
              <a:t>更新</a:t>
            </a:r>
            <a:r>
              <a:rPr lang="de-DE" sz="1000" dirty="0">
                <a:solidFill>
                  <a:schemeClr val="dk1"/>
                </a:solidFill>
              </a:rPr>
              <a:t>を開きます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4.「</a:t>
            </a:r>
            <a:r>
              <a:rPr lang="ja-JP" altLang="en-US" sz="1000" dirty="0">
                <a:solidFill>
                  <a:schemeClr val="dk1"/>
                </a:solidFill>
              </a:rPr>
              <a:t>更新</a:t>
            </a:r>
            <a:r>
              <a:rPr lang="de-DE" sz="1000" dirty="0">
                <a:solidFill>
                  <a:schemeClr val="dk1"/>
                </a:solidFill>
              </a:rPr>
              <a:t>が利用</a:t>
            </a:r>
            <a:r>
              <a:rPr lang="ja-JP" altLang="en-US" sz="1000" dirty="0">
                <a:solidFill>
                  <a:schemeClr val="dk1"/>
                </a:solidFill>
              </a:rPr>
              <a:t>できるとき</a:t>
            </a:r>
            <a:r>
              <a:rPr lang="de-DE" sz="1000" dirty="0">
                <a:solidFill>
                  <a:schemeClr val="dk1"/>
                </a:solidFill>
              </a:rPr>
              <a:t>…」を選択します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5.[すべての更新を自動的にインストールする]を選択します</a:t>
            </a:r>
            <a:endParaRPr sz="10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21" name="Google Shape;221;p26"/>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日常/定期的なタスク</a:t>
            </a:r>
            <a:endParaRPr dirty="0"/>
          </a:p>
        </p:txBody>
      </p:sp>
      <p:sp>
        <p:nvSpPr>
          <p:cNvPr id="222" name="Google Shape;222;p26"/>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VPN</a:t>
            </a:r>
            <a:endParaRPr/>
          </a:p>
        </p:txBody>
      </p:sp>
      <p:sp>
        <p:nvSpPr>
          <p:cNvPr id="223" name="Google Shape;223;p26"/>
          <p:cNvSpPr txBox="1"/>
          <p:nvPr/>
        </p:nvSpPr>
        <p:spPr>
          <a:xfrm>
            <a:off x="576000" y="1858642"/>
            <a:ext cx="9338021" cy="4680448"/>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VPNとは何ですか？</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VPNは仮想プライベートネットワークです。私たち</a:t>
            </a:r>
            <a:r>
              <a:rPr lang="ja-JP" altLang="en-US" sz="1000" dirty="0">
                <a:solidFill>
                  <a:schemeClr val="dk1"/>
                </a:solidFill>
              </a:rPr>
              <a:t>は</a:t>
            </a:r>
            <a:r>
              <a:rPr lang="de-DE" sz="1000" dirty="0">
                <a:solidFill>
                  <a:schemeClr val="dk1"/>
                </a:solidFill>
              </a:rPr>
              <a:t>、</a:t>
            </a:r>
            <a:r>
              <a:rPr lang="ja-JP" altLang="en-US" sz="1000" dirty="0">
                <a:solidFill>
                  <a:schemeClr val="dk1"/>
                </a:solidFill>
              </a:rPr>
              <a:t>これによって</a:t>
            </a:r>
            <a:r>
              <a:rPr lang="de-DE" sz="1000" dirty="0">
                <a:solidFill>
                  <a:schemeClr val="dk1"/>
                </a:solidFill>
              </a:rPr>
              <a:t>外出中に</a:t>
            </a:r>
          </a:p>
          <a:p>
            <a:pPr marL="0" marR="0" lvl="0" indent="0" algn="l" rtl="0">
              <a:lnSpc>
                <a:spcPct val="180000"/>
              </a:lnSpc>
              <a:spcBef>
                <a:spcPts val="0"/>
              </a:spcBef>
              <a:spcAft>
                <a:spcPts val="0"/>
              </a:spcAft>
              <a:buNone/>
            </a:pPr>
            <a:r>
              <a:rPr lang="de-DE" sz="1000" dirty="0">
                <a:solidFill>
                  <a:schemeClr val="dk1"/>
                </a:solidFill>
              </a:rPr>
              <a:t>QNAP NASへの安全なアクセスを確立することを目的としています。 </a:t>
            </a:r>
          </a:p>
          <a:p>
            <a:pPr marL="0" marR="0" lvl="0" indent="0" algn="l" rtl="0">
              <a:lnSpc>
                <a:spcPct val="180000"/>
              </a:lnSpc>
              <a:spcBef>
                <a:spcPts val="0"/>
              </a:spcBef>
              <a:spcAft>
                <a:spcPts val="0"/>
              </a:spcAft>
              <a:buNone/>
            </a:pPr>
            <a:r>
              <a:rPr lang="de-DE" sz="1000" dirty="0">
                <a:solidFill>
                  <a:schemeClr val="dk1"/>
                </a:solidFill>
              </a:rPr>
              <a:t>VPNサーバーはQNAP NASで実行され、特別なVPNソフトウェアは</a:t>
            </a:r>
            <a:r>
              <a:rPr lang="ja-JP" altLang="en-US" sz="1000" dirty="0">
                <a:solidFill>
                  <a:schemeClr val="dk1"/>
                </a:solidFill>
              </a:rPr>
              <a:t>外出先の</a:t>
            </a:r>
            <a:endParaRPr lang="en-US" altLang="ja-JP"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デバイスで実行されます。これら2つの間に</a:t>
            </a:r>
            <a:r>
              <a:rPr lang="ja-JP" altLang="en-US" sz="1000" dirty="0">
                <a:solidFill>
                  <a:schemeClr val="dk1"/>
                </a:solidFill>
              </a:rPr>
              <a:t>は、</a:t>
            </a:r>
            <a:r>
              <a:rPr lang="de-DE" sz="1000" dirty="0">
                <a:solidFill>
                  <a:schemeClr val="dk1"/>
                </a:solidFill>
              </a:rPr>
              <a:t>インターネットを介して</a:t>
            </a:r>
          </a:p>
          <a:p>
            <a:pPr marL="0" marR="0" lvl="0" indent="0" algn="l" rtl="0">
              <a:lnSpc>
                <a:spcPct val="180000"/>
              </a:lnSpc>
              <a:spcBef>
                <a:spcPts val="0"/>
              </a:spcBef>
              <a:spcAft>
                <a:spcPts val="0"/>
              </a:spcAft>
              <a:buNone/>
            </a:pPr>
            <a:r>
              <a:rPr lang="de-DE" sz="1000" dirty="0">
                <a:solidFill>
                  <a:schemeClr val="dk1"/>
                </a:solidFill>
              </a:rPr>
              <a:t>トンネルが設定されます。これの利点は、接続が認証と暗号化によって保護され、</a:t>
            </a:r>
          </a:p>
          <a:p>
            <a:pPr marL="0" marR="0" lvl="0" indent="0" algn="l" rtl="0">
              <a:lnSpc>
                <a:spcPct val="180000"/>
              </a:lnSpc>
              <a:spcBef>
                <a:spcPts val="0"/>
              </a:spcBef>
              <a:spcAft>
                <a:spcPts val="0"/>
              </a:spcAft>
              <a:buNone/>
            </a:pPr>
            <a:r>
              <a:rPr lang="de-DE" sz="1000" dirty="0">
                <a:solidFill>
                  <a:schemeClr val="dk1"/>
                </a:solidFill>
              </a:rPr>
              <a:t>許可された人だけが使用できることです。したがって、このようなVPN接続は、</a:t>
            </a:r>
          </a:p>
          <a:p>
            <a:pPr marL="0" marR="0" lvl="0" indent="0" algn="l" rtl="0">
              <a:lnSpc>
                <a:spcPct val="180000"/>
              </a:lnSpc>
              <a:spcBef>
                <a:spcPts val="0"/>
              </a:spcBef>
              <a:spcAft>
                <a:spcPts val="0"/>
              </a:spcAft>
              <a:buNone/>
            </a:pPr>
            <a:r>
              <a:rPr lang="de-DE" sz="1000" dirty="0">
                <a:solidFill>
                  <a:schemeClr val="dk1"/>
                </a:solidFill>
              </a:rPr>
              <a:t>両方のデバイスが同じネットワークにログインしているかのように動作し</a:t>
            </a:r>
            <a:r>
              <a:rPr lang="ja-JP" altLang="en-US" sz="1000" dirty="0" err="1">
                <a:solidFill>
                  <a:schemeClr val="dk1"/>
                </a:solidFill>
              </a:rPr>
              <a:t>、</a:t>
            </a:r>
            <a:endParaRPr lang="en-US" altLang="ja-JP"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ローカルリソースに</a:t>
            </a:r>
            <a:r>
              <a:rPr lang="ja-JP" altLang="en-US" sz="1000" dirty="0">
                <a:solidFill>
                  <a:schemeClr val="dk1"/>
                </a:solidFill>
              </a:rPr>
              <a:t>こ</a:t>
            </a:r>
            <a:r>
              <a:rPr lang="de-DE" sz="1000" dirty="0">
                <a:solidFill>
                  <a:schemeClr val="dk1"/>
                </a:solidFill>
              </a:rPr>
              <a:t>れ以上の手間をかけずにアクセスでき</a:t>
            </a:r>
            <a:r>
              <a:rPr lang="ja-JP" altLang="en-US" sz="1000" dirty="0">
                <a:solidFill>
                  <a:schemeClr val="dk1"/>
                </a:solidFill>
              </a:rPr>
              <a:t>ます</a:t>
            </a:r>
            <a:r>
              <a:rPr lang="de-DE" sz="1000" dirty="0">
                <a:solidFill>
                  <a:schemeClr val="dk1"/>
                </a:solidFill>
              </a:rPr>
              <a:t>。</a:t>
            </a:r>
          </a:p>
          <a:p>
            <a:pPr marL="0" marR="0" lvl="0" indent="0" algn="l" rtl="0">
              <a:lnSpc>
                <a:spcPct val="180000"/>
              </a:lnSpc>
              <a:spcBef>
                <a:spcPts val="0"/>
              </a:spcBef>
              <a:spcAft>
                <a:spcPts val="0"/>
              </a:spcAft>
              <a:buNone/>
            </a:pPr>
            <a:r>
              <a:rPr lang="de-DE" sz="1000" dirty="0">
                <a:solidFill>
                  <a:schemeClr val="dk1"/>
                </a:solidFill>
              </a:rPr>
              <a:t>一度設定すると、VPN接続を何度でも簡単に使用でき、ホームネットワークへの</a:t>
            </a:r>
          </a:p>
          <a:p>
            <a:pPr marL="0" marR="0" lvl="0" indent="0" algn="l" rtl="0">
              <a:lnSpc>
                <a:spcPct val="180000"/>
              </a:lnSpc>
              <a:spcBef>
                <a:spcPts val="0"/>
              </a:spcBef>
              <a:spcAft>
                <a:spcPts val="0"/>
              </a:spcAft>
              <a:buNone/>
            </a:pPr>
            <a:r>
              <a:rPr lang="de-DE" sz="1000" dirty="0">
                <a:solidFill>
                  <a:schemeClr val="dk1"/>
                </a:solidFill>
              </a:rPr>
              <a:t>安全なアクセスが保証されます。</a:t>
            </a:r>
          </a:p>
          <a:p>
            <a:pPr marL="0" marR="0" lvl="0" indent="0" algn="l" rtl="0">
              <a:lnSpc>
                <a:spcPct val="180000"/>
              </a:lnSpc>
              <a:spcBef>
                <a:spcPts val="0"/>
              </a:spcBef>
              <a:spcAft>
                <a:spcPts val="0"/>
              </a:spcAft>
              <a:buNone/>
            </a:pPr>
            <a:r>
              <a:rPr lang="de-DE" sz="1000" dirty="0">
                <a:solidFill>
                  <a:schemeClr val="dk1"/>
                </a:solidFill>
              </a:rPr>
              <a:t>外出中は常にVPN経由で接続を確立することをお勧めします。データ転送の速度は多少低下しますが、接続は安全です。</a:t>
            </a:r>
            <a:endParaRPr sz="1000" dirty="0">
              <a:solidFill>
                <a:schemeClr val="dk1"/>
              </a:solidFill>
            </a:endParaRPr>
          </a:p>
          <a:p>
            <a:pPr marL="0" marR="0" lvl="0" indent="0" algn="l" rtl="0">
              <a:lnSpc>
                <a:spcPct val="180000"/>
              </a:lnSpc>
              <a:spcBef>
                <a:spcPts val="0"/>
              </a:spcBef>
              <a:spcAft>
                <a:spcPts val="0"/>
              </a:spcAft>
              <a:buNone/>
            </a:pPr>
            <a:endParaRPr sz="5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VPNを設定して使用するにはどうすればよいですか？</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セットアップの詳細な説明は、チュートリアルWebサイトにあります。</a:t>
            </a:r>
            <a:endParaRPr sz="1000" dirty="0">
              <a:solidFill>
                <a:schemeClr val="dk1"/>
              </a:solidFill>
            </a:endParaRPr>
          </a:p>
          <a:p>
            <a:pPr lvl="0">
              <a:lnSpc>
                <a:spcPct val="180000"/>
              </a:lnSpc>
            </a:pPr>
            <a:r>
              <a:rPr lang="de-DE" sz="1000" b="1" dirty="0">
                <a:solidFill>
                  <a:schemeClr val="dk1"/>
                </a:solidFill>
                <a:hlinkClick r:id="rId4"/>
              </a:rPr>
              <a:t>https://www.qnap.com/ja-jp/how-to/tutorial/article/qvpn-</a:t>
            </a:r>
            <a:r>
              <a:rPr lang="ja-JP" altLang="en-US" sz="1000" b="1" dirty="0">
                <a:solidFill>
                  <a:schemeClr val="dk1"/>
                </a:solidFill>
                <a:hlinkClick r:id="rId4"/>
              </a:rPr>
              <a:t>のセットアップ方法と使用方法</a:t>
            </a:r>
            <a:endParaRPr lang="en-US" altLang="ja-JP" sz="1000" b="1" dirty="0">
              <a:solidFill>
                <a:schemeClr val="dk1"/>
              </a:solidFill>
            </a:endParaRPr>
          </a:p>
          <a:p>
            <a:pPr lvl="0">
              <a:lnSpc>
                <a:spcPct val="180000"/>
              </a:lnSpc>
            </a:pPr>
            <a:endParaRPr sz="5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リモートアクセスの推奨事項</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myQNAPcloud Link＆VPN（ポートフォワーディングVPNサービスポートが必要です。保護を強化するためにQuFirewallを有効にすることをお勧めします）</a:t>
            </a:r>
            <a:endParaRPr sz="1000" dirty="0">
              <a:solidFill>
                <a:schemeClr val="dk1"/>
              </a:solidFill>
            </a:endParaRPr>
          </a:p>
        </p:txBody>
      </p:sp>
      <p:pic>
        <p:nvPicPr>
          <p:cNvPr id="224" name="Google Shape;224;p26"/>
          <p:cNvPicPr preferRelativeResize="0"/>
          <p:nvPr/>
        </p:nvPicPr>
        <p:blipFill rotWithShape="1">
          <a:blip r:embed="rId5">
            <a:alphaModFix/>
          </a:blip>
          <a:srcRect/>
          <a:stretch/>
        </p:blipFill>
        <p:spPr>
          <a:xfrm>
            <a:off x="6451600" y="2216066"/>
            <a:ext cx="4829121" cy="27141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7"/>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30" name="Google Shape;230;p27"/>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ワンタイムタスク</a:t>
            </a:r>
            <a:endParaRPr dirty="0"/>
          </a:p>
        </p:txBody>
      </p:sp>
      <p:sp>
        <p:nvSpPr>
          <p:cNvPr id="231" name="Google Shape;231;p27"/>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QuFirewall</a:t>
            </a:r>
            <a:endParaRPr sz="2000">
              <a:solidFill>
                <a:srgbClr val="707070"/>
              </a:solidFill>
              <a:latin typeface="Arial Narrow"/>
              <a:ea typeface="Arial Narrow"/>
              <a:cs typeface="Arial Narrow"/>
              <a:sym typeface="Arial Narrow"/>
            </a:endParaRPr>
          </a:p>
        </p:txBody>
      </p:sp>
      <p:sp>
        <p:nvSpPr>
          <p:cNvPr id="232" name="Google Shape;232;p27"/>
          <p:cNvSpPr txBox="1"/>
          <p:nvPr/>
        </p:nvSpPr>
        <p:spPr>
          <a:xfrm>
            <a:off x="575999" y="1977910"/>
            <a:ext cx="11040002" cy="2141292"/>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QuFirewallとは何ですか</a:t>
            </a:r>
            <a:r>
              <a:rPr lang="ja-JP" altLang="en-US" sz="1000" b="1" dirty="0">
                <a:solidFill>
                  <a:schemeClr val="dk1"/>
                </a:solidFill>
              </a:rPr>
              <a:t>？</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QuFirewallは、QNAPデバイス用のファイアウォール管理アプリケーションです。強力で使いやすいプロファイリングシステムを統合することにより、デバイスへの接続を制御および検証できます。 QNAPは、QNAP NASにQuFirewallをインストールし、許可</a:t>
            </a:r>
            <a:r>
              <a:rPr lang="ja-JP" altLang="en-US" sz="1000" dirty="0">
                <a:solidFill>
                  <a:schemeClr val="dk1"/>
                </a:solidFill>
              </a:rPr>
              <a:t>する</a:t>
            </a:r>
            <a:r>
              <a:rPr lang="de-DE" sz="1000" dirty="0">
                <a:solidFill>
                  <a:schemeClr val="dk1"/>
                </a:solidFill>
              </a:rPr>
              <a:t>IPアドレスを特定のリージョンまたはサブネットに制限することをお勧めします。</a:t>
            </a:r>
            <a:endParaRPr sz="1000"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QuFirewallをセットアップする</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1.AppCenterからQuFirewallを</a:t>
            </a:r>
          </a:p>
          <a:p>
            <a:pPr marL="0" marR="0" lvl="0" indent="0" algn="l" rtl="0">
              <a:lnSpc>
                <a:spcPct val="180000"/>
              </a:lnSpc>
              <a:spcBef>
                <a:spcPts val="0"/>
              </a:spcBef>
              <a:spcAft>
                <a:spcPts val="0"/>
              </a:spcAft>
              <a:buNone/>
            </a:pPr>
            <a:r>
              <a:rPr lang="de-DE" sz="1000" dirty="0">
                <a:solidFill>
                  <a:schemeClr val="dk1"/>
                </a:solidFill>
              </a:rPr>
              <a:t>インストールします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2.プロファイル構成を選択します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3.お住まいの地域を選択してください</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4.[完了]をクリックします</a:t>
            </a:r>
            <a:endParaRPr sz="1000" dirty="0">
              <a:solidFill>
                <a:schemeClr val="dk1"/>
              </a:solidFill>
            </a:endParaRPr>
          </a:p>
        </p:txBody>
      </p:sp>
      <p:pic>
        <p:nvPicPr>
          <p:cNvPr id="233" name="Google Shape;233;p27"/>
          <p:cNvPicPr preferRelativeResize="0"/>
          <p:nvPr/>
        </p:nvPicPr>
        <p:blipFill rotWithShape="1">
          <a:blip r:embed="rId4">
            <a:alphaModFix/>
          </a:blip>
          <a:srcRect/>
          <a:stretch/>
        </p:blipFill>
        <p:spPr>
          <a:xfrm>
            <a:off x="3167380" y="2980478"/>
            <a:ext cx="4351020" cy="2743702"/>
          </a:xfrm>
          <a:prstGeom prst="rect">
            <a:avLst/>
          </a:prstGeom>
          <a:noFill/>
          <a:ln>
            <a:noFill/>
          </a:ln>
        </p:spPr>
      </p:pic>
      <p:pic>
        <p:nvPicPr>
          <p:cNvPr id="234" name="Google Shape;234;p27"/>
          <p:cNvPicPr preferRelativeResize="0"/>
          <p:nvPr/>
        </p:nvPicPr>
        <p:blipFill rotWithShape="1">
          <a:blip r:embed="rId5">
            <a:alphaModFix/>
          </a:blip>
          <a:srcRect/>
          <a:stretch/>
        </p:blipFill>
        <p:spPr>
          <a:xfrm>
            <a:off x="7744533" y="2999589"/>
            <a:ext cx="3871468" cy="27294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8"/>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40" name="Google Shape;240;p28"/>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a:solidFill>
                  <a:srgbClr val="555555"/>
                </a:solidFill>
                <a:latin typeface="Impact"/>
                <a:ea typeface="Impact"/>
                <a:cs typeface="Impact"/>
                <a:sym typeface="Impact"/>
              </a:rPr>
              <a:t>ワンタイムタスク</a:t>
            </a:r>
            <a:endParaRPr/>
          </a:p>
        </p:txBody>
      </p:sp>
      <p:sp>
        <p:nvSpPr>
          <p:cNvPr id="241" name="Google Shape;241;p28"/>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dirty="0">
                <a:solidFill>
                  <a:srgbClr val="707070"/>
                </a:solidFill>
                <a:latin typeface="Arial Narrow"/>
                <a:ea typeface="Arial Narrow"/>
                <a:cs typeface="Arial Narrow"/>
                <a:sym typeface="Arial Narrow"/>
              </a:rPr>
              <a:t>Security Counselor</a:t>
            </a:r>
            <a:endParaRPr sz="2000" dirty="0">
              <a:solidFill>
                <a:srgbClr val="707070"/>
              </a:solidFill>
              <a:latin typeface="Arial Narrow"/>
              <a:ea typeface="Arial Narrow"/>
              <a:cs typeface="Arial Narrow"/>
              <a:sym typeface="Arial Narrow"/>
            </a:endParaRPr>
          </a:p>
        </p:txBody>
      </p:sp>
      <p:sp>
        <p:nvSpPr>
          <p:cNvPr id="242" name="Google Shape;242;p28"/>
          <p:cNvSpPr txBox="1"/>
          <p:nvPr/>
        </p:nvSpPr>
        <p:spPr>
          <a:xfrm>
            <a:off x="575999" y="1977910"/>
            <a:ext cx="11040002" cy="987130"/>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「Security Counselor」とは何ですか？</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Security Counselorは、QNAP NASのセキュリティポータルです。システムの脆弱性をスキャンし、さまざまな攻撃方法からデータを保護するための推奨事項を提供します。ネットワーク環境のセキュリティ要件に基づいて、3つのデフォルトのセキュリティポリシー（基本/中級/上級）のいずれかを選択できます。セキュリティチェック機能は、システムをスキャンするときに、選択したポリシーを使用します。カスタムセキュリティポリシーを選択して、独自のポリシーを構成することもできます。</a:t>
            </a:r>
            <a:endParaRPr sz="1000" dirty="0">
              <a:solidFill>
                <a:schemeClr val="dk1"/>
              </a:solidFill>
            </a:endParaRPr>
          </a:p>
        </p:txBody>
      </p:sp>
      <p:sp>
        <p:nvSpPr>
          <p:cNvPr id="243" name="Google Shape;243;p28"/>
          <p:cNvSpPr txBox="1"/>
          <p:nvPr/>
        </p:nvSpPr>
        <p:spPr>
          <a:xfrm>
            <a:off x="575999" y="5335188"/>
            <a:ext cx="11040002" cy="756297"/>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セキュリティスキャンは、手動またはスケジュールに従って実行し、最大限の保護を確保できます。</a:t>
            </a:r>
          </a:p>
          <a:p>
            <a:pPr marL="0" marR="0" lvl="0" indent="0" algn="l" rtl="0">
              <a:lnSpc>
                <a:spcPct val="180000"/>
              </a:lnSpc>
              <a:spcBef>
                <a:spcPts val="0"/>
              </a:spcBef>
              <a:spcAft>
                <a:spcPts val="0"/>
              </a:spcAft>
              <a:buNone/>
            </a:pPr>
            <a:r>
              <a:rPr lang="de-DE" sz="1000" dirty="0">
                <a:solidFill>
                  <a:schemeClr val="dk1"/>
                </a:solidFill>
              </a:rPr>
              <a:t>スケジュールはさまざまな方法（毎日/平日/週末/特定の曜日）に設定して、作業が中断されないようにすることができます。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スキャン結果をクリックすると、Security Counselorが適切なシステムセクションに案内し、NASを保護するための関連設定を変更します。</a:t>
            </a:r>
            <a:endParaRPr sz="1000" dirty="0">
              <a:solidFill>
                <a:schemeClr val="dk1"/>
              </a:solidFill>
            </a:endParaRPr>
          </a:p>
        </p:txBody>
      </p:sp>
      <p:pic>
        <p:nvPicPr>
          <p:cNvPr id="244" name="Google Shape;244;p28"/>
          <p:cNvPicPr preferRelativeResize="0"/>
          <p:nvPr/>
        </p:nvPicPr>
        <p:blipFill rotWithShape="1">
          <a:blip r:embed="rId4">
            <a:alphaModFix/>
          </a:blip>
          <a:srcRect/>
          <a:stretch/>
        </p:blipFill>
        <p:spPr>
          <a:xfrm>
            <a:off x="1422558" y="3221624"/>
            <a:ext cx="1333500" cy="1333500"/>
          </a:xfrm>
          <a:prstGeom prst="rect">
            <a:avLst/>
          </a:prstGeom>
          <a:noFill/>
          <a:ln>
            <a:noFill/>
          </a:ln>
        </p:spPr>
      </p:pic>
      <p:pic>
        <p:nvPicPr>
          <p:cNvPr id="245" name="Google Shape;245;p28"/>
          <p:cNvPicPr preferRelativeResize="0"/>
          <p:nvPr/>
        </p:nvPicPr>
        <p:blipFill rotWithShape="1">
          <a:blip r:embed="rId5">
            <a:alphaModFix/>
          </a:blip>
          <a:srcRect/>
          <a:stretch/>
        </p:blipFill>
        <p:spPr>
          <a:xfrm>
            <a:off x="4187088" y="3221624"/>
            <a:ext cx="1333500" cy="1333500"/>
          </a:xfrm>
          <a:prstGeom prst="rect">
            <a:avLst/>
          </a:prstGeom>
          <a:noFill/>
          <a:ln>
            <a:noFill/>
          </a:ln>
        </p:spPr>
      </p:pic>
      <p:pic>
        <p:nvPicPr>
          <p:cNvPr id="246" name="Google Shape;246;p28"/>
          <p:cNvPicPr preferRelativeResize="0"/>
          <p:nvPr/>
        </p:nvPicPr>
        <p:blipFill rotWithShape="1">
          <a:blip r:embed="rId6">
            <a:alphaModFix/>
          </a:blip>
          <a:srcRect/>
          <a:stretch/>
        </p:blipFill>
        <p:spPr>
          <a:xfrm>
            <a:off x="6951618" y="3221624"/>
            <a:ext cx="1333500" cy="1333500"/>
          </a:xfrm>
          <a:prstGeom prst="rect">
            <a:avLst/>
          </a:prstGeom>
          <a:noFill/>
          <a:ln>
            <a:noFill/>
          </a:ln>
        </p:spPr>
      </p:pic>
      <p:pic>
        <p:nvPicPr>
          <p:cNvPr id="247" name="Google Shape;247;p28"/>
          <p:cNvPicPr preferRelativeResize="0"/>
          <p:nvPr/>
        </p:nvPicPr>
        <p:blipFill rotWithShape="1">
          <a:blip r:embed="rId7">
            <a:alphaModFix/>
          </a:blip>
          <a:srcRect/>
          <a:stretch/>
        </p:blipFill>
        <p:spPr>
          <a:xfrm>
            <a:off x="9716149" y="3221624"/>
            <a:ext cx="1333500" cy="1333500"/>
          </a:xfrm>
          <a:prstGeom prst="rect">
            <a:avLst/>
          </a:prstGeom>
          <a:noFill/>
          <a:ln>
            <a:noFill/>
          </a:ln>
        </p:spPr>
      </p:pic>
      <p:sp>
        <p:nvSpPr>
          <p:cNvPr id="248" name="Google Shape;248;p28"/>
          <p:cNvSpPr txBox="1"/>
          <p:nvPr/>
        </p:nvSpPr>
        <p:spPr>
          <a:xfrm>
            <a:off x="1088716" y="4664392"/>
            <a:ext cx="2001184"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12500"/>
              </a:lnSpc>
              <a:spcBef>
                <a:spcPts val="0"/>
              </a:spcBef>
              <a:spcAft>
                <a:spcPts val="0"/>
              </a:spcAft>
              <a:buNone/>
            </a:pPr>
            <a:r>
              <a:rPr lang="de-DE" sz="1600" b="1">
                <a:solidFill>
                  <a:schemeClr val="dk1"/>
                </a:solidFill>
              </a:rPr>
              <a:t>基本</a:t>
            </a:r>
            <a:endParaRPr sz="1600">
              <a:solidFill>
                <a:schemeClr val="dk1"/>
              </a:solidFill>
              <a:latin typeface="Arial"/>
              <a:ea typeface="Arial"/>
              <a:cs typeface="Arial"/>
              <a:sym typeface="Arial"/>
            </a:endParaRPr>
          </a:p>
        </p:txBody>
      </p:sp>
      <p:sp>
        <p:nvSpPr>
          <p:cNvPr id="249" name="Google Shape;249;p28"/>
          <p:cNvSpPr txBox="1"/>
          <p:nvPr/>
        </p:nvSpPr>
        <p:spPr>
          <a:xfrm>
            <a:off x="3847934" y="4664392"/>
            <a:ext cx="2001184"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12500"/>
              </a:lnSpc>
              <a:spcBef>
                <a:spcPts val="0"/>
              </a:spcBef>
              <a:spcAft>
                <a:spcPts val="0"/>
              </a:spcAft>
              <a:buNone/>
            </a:pPr>
            <a:r>
              <a:rPr lang="de-DE" sz="1600" b="1">
                <a:solidFill>
                  <a:schemeClr val="dk1"/>
                </a:solidFill>
              </a:rPr>
              <a:t>中級</a:t>
            </a:r>
            <a:endParaRPr sz="1600">
              <a:solidFill>
                <a:schemeClr val="dk1"/>
              </a:solidFill>
              <a:latin typeface="Arial"/>
              <a:ea typeface="Arial"/>
              <a:cs typeface="Arial"/>
              <a:sym typeface="Arial"/>
            </a:endParaRPr>
          </a:p>
        </p:txBody>
      </p:sp>
      <p:sp>
        <p:nvSpPr>
          <p:cNvPr id="250" name="Google Shape;250;p28"/>
          <p:cNvSpPr txBox="1"/>
          <p:nvPr/>
        </p:nvSpPr>
        <p:spPr>
          <a:xfrm>
            <a:off x="6607152" y="4664392"/>
            <a:ext cx="2001184"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12500"/>
              </a:lnSpc>
              <a:spcBef>
                <a:spcPts val="0"/>
              </a:spcBef>
              <a:spcAft>
                <a:spcPts val="0"/>
              </a:spcAft>
              <a:buNone/>
            </a:pPr>
            <a:r>
              <a:rPr lang="ja-JP" altLang="en-US" sz="1600" b="1" dirty="0">
                <a:solidFill>
                  <a:schemeClr val="dk1"/>
                </a:solidFill>
              </a:rPr>
              <a:t>上級</a:t>
            </a:r>
            <a:endParaRPr sz="1600" dirty="0">
              <a:solidFill>
                <a:schemeClr val="dk1"/>
              </a:solidFill>
              <a:latin typeface="Arial"/>
              <a:ea typeface="Arial"/>
              <a:cs typeface="Arial"/>
              <a:sym typeface="Arial"/>
            </a:endParaRPr>
          </a:p>
        </p:txBody>
      </p:sp>
      <p:sp>
        <p:nvSpPr>
          <p:cNvPr id="251" name="Google Shape;251;p28"/>
          <p:cNvSpPr txBox="1"/>
          <p:nvPr/>
        </p:nvSpPr>
        <p:spPr>
          <a:xfrm>
            <a:off x="9382307" y="4664392"/>
            <a:ext cx="2001184"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12500"/>
              </a:lnSpc>
              <a:spcBef>
                <a:spcPts val="0"/>
              </a:spcBef>
              <a:spcAft>
                <a:spcPts val="0"/>
              </a:spcAft>
              <a:buNone/>
            </a:pPr>
            <a:r>
              <a:rPr lang="de-DE" sz="1600" b="1">
                <a:solidFill>
                  <a:schemeClr val="dk1"/>
                </a:solidFill>
              </a:rPr>
              <a:t>カスタム</a:t>
            </a:r>
            <a:endParaRPr sz="16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9"/>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57" name="Google Shape;257;p29"/>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a:solidFill>
                  <a:srgbClr val="555555"/>
                </a:solidFill>
                <a:latin typeface="Impact"/>
                <a:ea typeface="Impact"/>
                <a:cs typeface="Impact"/>
                <a:sym typeface="Impact"/>
              </a:rPr>
              <a:t>ワンタイムタスク</a:t>
            </a:r>
            <a:endParaRPr/>
          </a:p>
        </p:txBody>
      </p:sp>
      <p:sp>
        <p:nvSpPr>
          <p:cNvPr id="258" name="Google Shape;258;p29"/>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dirty="0">
                <a:solidFill>
                  <a:srgbClr val="707070"/>
                </a:solidFill>
                <a:latin typeface="Arial Narrow"/>
                <a:ea typeface="Arial Narrow"/>
                <a:cs typeface="Arial Narrow"/>
                <a:sym typeface="Arial Narrow"/>
              </a:rPr>
              <a:t>Security Counselor</a:t>
            </a:r>
            <a:endParaRPr sz="2000" dirty="0">
              <a:solidFill>
                <a:srgbClr val="707070"/>
              </a:solidFill>
              <a:latin typeface="Arial Narrow"/>
              <a:ea typeface="Arial Narrow"/>
              <a:cs typeface="Arial Narrow"/>
              <a:sym typeface="Arial Narrow"/>
            </a:endParaRPr>
          </a:p>
        </p:txBody>
      </p:sp>
      <p:sp>
        <p:nvSpPr>
          <p:cNvPr id="259" name="Google Shape;259;p29"/>
          <p:cNvSpPr txBox="1"/>
          <p:nvPr/>
        </p:nvSpPr>
        <p:spPr>
          <a:xfrm>
            <a:off x="575999" y="1828825"/>
            <a:ext cx="11040002" cy="1448795"/>
          </a:xfrm>
          <a:prstGeom prst="rect">
            <a:avLst/>
          </a:prstGeom>
          <a:noFill/>
          <a:ln>
            <a:noFill/>
          </a:ln>
        </p:spPr>
        <p:txBody>
          <a:bodyPr spcFirstLastPara="1" wrap="square" lIns="91425" tIns="45700" rIns="91425" bIns="45700" anchor="t" anchorCtr="0">
            <a:noAutofit/>
          </a:bodyPr>
          <a:lstStyle/>
          <a:p>
            <a:pPr lvl="0">
              <a:lnSpc>
                <a:spcPct val="180000"/>
              </a:lnSpc>
            </a:pPr>
            <a:r>
              <a:rPr lang="de-DE" sz="1000" b="1" dirty="0">
                <a:solidFill>
                  <a:schemeClr val="dk1"/>
                </a:solidFill>
              </a:rPr>
              <a:t>「Security Counselor」</a:t>
            </a:r>
            <a:r>
              <a:rPr lang="ja-JP" altLang="en-US" sz="1000" b="1" dirty="0">
                <a:solidFill>
                  <a:schemeClr val="dk1"/>
                </a:solidFill>
              </a:rPr>
              <a:t>のセットアップ</a:t>
            </a:r>
            <a:endParaRPr sz="1000" b="1" dirty="0">
              <a:solidFill>
                <a:schemeClr val="dk1"/>
              </a:solidFill>
            </a:endParaRPr>
          </a:p>
          <a:p>
            <a:pPr lvl="0">
              <a:lnSpc>
                <a:spcPct val="180000"/>
              </a:lnSpc>
            </a:pPr>
            <a:r>
              <a:rPr lang="de-DE" sz="1000" dirty="0">
                <a:solidFill>
                  <a:schemeClr val="dk1"/>
                </a:solidFill>
              </a:rPr>
              <a:t>1.AppCenterからSecurity Counselorをダウンロードします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2.セキュリティポリシーを選択し、[今すぐスキャン]をクリックします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3.スケジュールを作成するには、セキュリティ</a:t>
            </a:r>
            <a:r>
              <a:rPr lang="ja-JP" altLang="en-US" sz="1000" dirty="0">
                <a:solidFill>
                  <a:schemeClr val="dk1"/>
                </a:solidFill>
              </a:rPr>
              <a:t>チェックアップ</a:t>
            </a:r>
            <a:r>
              <a:rPr lang="de-DE" sz="1000" dirty="0">
                <a:solidFill>
                  <a:schemeClr val="dk1"/>
                </a:solidFill>
              </a:rPr>
              <a:t>（緑）に移動します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4.スキャンスケジュール（</a:t>
            </a:r>
            <a:r>
              <a:rPr lang="ja-JP" altLang="en-US" sz="1000" dirty="0">
                <a:solidFill>
                  <a:schemeClr val="dk1"/>
                </a:solidFill>
              </a:rPr>
              <a:t>赤</a:t>
            </a:r>
            <a:r>
              <a:rPr lang="de-DE" sz="1000" dirty="0">
                <a:solidFill>
                  <a:schemeClr val="dk1"/>
                </a:solidFill>
              </a:rPr>
              <a:t>）に移動します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5.希望の時間を選択し、[適用]をクリックします</a:t>
            </a:r>
            <a:endParaRPr sz="1000" dirty="0">
              <a:solidFill>
                <a:schemeClr val="dk1"/>
              </a:solidFill>
            </a:endParaRPr>
          </a:p>
        </p:txBody>
      </p:sp>
      <p:pic>
        <p:nvPicPr>
          <p:cNvPr id="260" name="Google Shape;260;p29"/>
          <p:cNvPicPr preferRelativeResize="0"/>
          <p:nvPr/>
        </p:nvPicPr>
        <p:blipFill rotWithShape="1">
          <a:blip r:embed="rId4">
            <a:alphaModFix/>
          </a:blip>
          <a:srcRect/>
          <a:stretch/>
        </p:blipFill>
        <p:spPr>
          <a:xfrm>
            <a:off x="634653" y="3538960"/>
            <a:ext cx="5075152" cy="2608064"/>
          </a:xfrm>
          <a:prstGeom prst="rect">
            <a:avLst/>
          </a:prstGeom>
          <a:noFill/>
          <a:ln>
            <a:noFill/>
          </a:ln>
        </p:spPr>
      </p:pic>
      <p:pic>
        <p:nvPicPr>
          <p:cNvPr id="261" name="Google Shape;261;p29"/>
          <p:cNvPicPr preferRelativeResize="0"/>
          <p:nvPr/>
        </p:nvPicPr>
        <p:blipFill rotWithShape="1">
          <a:blip r:embed="rId5">
            <a:alphaModFix/>
          </a:blip>
          <a:srcRect/>
          <a:stretch/>
        </p:blipFill>
        <p:spPr>
          <a:xfrm>
            <a:off x="6524112" y="3538960"/>
            <a:ext cx="5116774" cy="26080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0"/>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67" name="Google Shape;267;p30"/>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a:solidFill>
                  <a:srgbClr val="555555"/>
                </a:solidFill>
                <a:latin typeface="Impact"/>
                <a:ea typeface="Impact"/>
                <a:cs typeface="Impact"/>
                <a:sym typeface="Impact"/>
              </a:rPr>
              <a:t>高度な設定</a:t>
            </a:r>
            <a:endParaRPr sz="3600">
              <a:solidFill>
                <a:srgbClr val="555555"/>
              </a:solidFill>
              <a:latin typeface="Impact"/>
              <a:ea typeface="Impact"/>
              <a:cs typeface="Impact"/>
              <a:sym typeface="Impact"/>
            </a:endParaRPr>
          </a:p>
        </p:txBody>
      </p:sp>
      <p:sp>
        <p:nvSpPr>
          <p:cNvPr id="268" name="Google Shape;268;p30"/>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暗号化された接続</a:t>
            </a:r>
            <a:endParaRPr/>
          </a:p>
        </p:txBody>
      </p:sp>
      <p:sp>
        <p:nvSpPr>
          <p:cNvPr id="269" name="Google Shape;269;p30"/>
          <p:cNvSpPr txBox="1"/>
          <p:nvPr/>
        </p:nvSpPr>
        <p:spPr>
          <a:xfrm>
            <a:off x="575999" y="1977910"/>
            <a:ext cx="11040002" cy="26029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1000" b="1" dirty="0">
                <a:solidFill>
                  <a:schemeClr val="dk1"/>
                </a:solidFill>
              </a:rPr>
              <a:t>暗号化されたHTTPS接続を使用</a:t>
            </a:r>
            <a:endParaRPr sz="1000" b="1"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独自のネットワークの外部からQNAP NASに接続する場合は、データが暗号化されていることを確認する必要があります。これにより、第三者がデータを「読み取る」ことができ</a:t>
            </a:r>
            <a:r>
              <a:rPr lang="ja-JP" altLang="en-US" sz="1000" dirty="0">
                <a:solidFill>
                  <a:schemeClr val="dk1"/>
                </a:solidFill>
              </a:rPr>
              <a:t>なく</a:t>
            </a:r>
            <a:r>
              <a:rPr lang="de-DE" sz="1000" dirty="0">
                <a:solidFill>
                  <a:schemeClr val="dk1"/>
                </a:solidFill>
              </a:rPr>
              <a:t>なります。</a:t>
            </a:r>
            <a:r>
              <a:rPr lang="ja-JP" altLang="en-US" sz="1000" dirty="0">
                <a:solidFill>
                  <a:schemeClr val="dk1"/>
                </a:solidFill>
              </a:rPr>
              <a:t>保護された接続を使用することで、これを確実に行うことができます</a:t>
            </a:r>
            <a:r>
              <a:rPr lang="de-DE" sz="1000" dirty="0">
                <a:solidFill>
                  <a:schemeClr val="dk1"/>
                </a:solidFill>
              </a:rPr>
              <a:t>。たとえば、HTTPの代わり</a:t>
            </a:r>
            <a:r>
              <a:rPr lang="ja-JP" altLang="en-US" sz="1000" dirty="0">
                <a:solidFill>
                  <a:schemeClr val="dk1"/>
                </a:solidFill>
              </a:rPr>
              <a:t>の</a:t>
            </a:r>
            <a:r>
              <a:rPr lang="de-DE" sz="1000" dirty="0">
                <a:solidFill>
                  <a:schemeClr val="dk1"/>
                </a:solidFill>
              </a:rPr>
              <a:t>HTTPS、FTPの代わり</a:t>
            </a:r>
            <a:r>
              <a:rPr lang="ja-JP" altLang="en-US" sz="1000" dirty="0">
                <a:solidFill>
                  <a:schemeClr val="dk1"/>
                </a:solidFill>
              </a:rPr>
              <a:t>の</a:t>
            </a:r>
            <a:r>
              <a:rPr lang="de-DE" sz="1000" dirty="0">
                <a:solidFill>
                  <a:schemeClr val="dk1"/>
                </a:solidFill>
              </a:rPr>
              <a:t>FTPSです。 Sは「セキュア」の略で</a:t>
            </a:r>
            <a:r>
              <a:rPr lang="ja-JP" altLang="en-US" sz="1000" dirty="0" err="1">
                <a:solidFill>
                  <a:schemeClr val="dk1"/>
                </a:solidFill>
              </a:rPr>
              <a:t>、</a:t>
            </a:r>
            <a:r>
              <a:rPr lang="de-DE" sz="1000" dirty="0">
                <a:solidFill>
                  <a:schemeClr val="dk1"/>
                </a:solidFill>
              </a:rPr>
              <a:t>データ転送は証明書で暗号化されるようになり、それぞれの当事者の信頼性が保証されます。</a:t>
            </a:r>
            <a:endParaRPr sz="1000" dirty="0">
              <a:solidFill>
                <a:schemeClr val="dk1"/>
              </a:solidFill>
            </a:endParaRPr>
          </a:p>
          <a:p>
            <a:pPr marL="0" marR="0" lvl="0" indent="0" algn="l" rtl="0">
              <a:lnSpc>
                <a:spcPct val="150000"/>
              </a:lnSpc>
              <a:spcBef>
                <a:spcPts val="0"/>
              </a:spcBef>
              <a:spcAft>
                <a:spcPts val="0"/>
              </a:spcAft>
              <a:buNone/>
            </a:pP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1.[コントロールパネル] &gt; [システム] &gt; [セキュリティ]を開き、[SSL証明書と秘密鍵]に移動します。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2.[証明書の置換]をクリックします。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3. Let’sEncryptからGetを選択します。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4. [ドメイン名]に、NASにアクセスできる名前またはDDNSを入力します。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5. Lets’sEncryptに登録するための電子メールアドレスを入力します。</a:t>
            </a:r>
            <a:endParaRPr sz="1000" dirty="0">
              <a:solidFill>
                <a:schemeClr val="dk1"/>
              </a:solidFill>
            </a:endParaRPr>
          </a:p>
          <a:p>
            <a:pPr marL="0" marR="0" lvl="0" indent="0" algn="l" rtl="0">
              <a:lnSpc>
                <a:spcPct val="150000"/>
              </a:lnSpc>
              <a:spcBef>
                <a:spcPts val="0"/>
              </a:spcBef>
              <a:spcAft>
                <a:spcPts val="0"/>
              </a:spcAft>
              <a:buNone/>
            </a:pPr>
            <a:r>
              <a:rPr lang="de-DE" sz="1000" dirty="0">
                <a:solidFill>
                  <a:schemeClr val="dk1"/>
                </a:solidFill>
              </a:rPr>
              <a:t>6.Webインターフェ</a:t>
            </a:r>
            <a:r>
              <a:rPr lang="ja-JP" altLang="en-US" sz="1000" dirty="0" err="1">
                <a:solidFill>
                  <a:schemeClr val="dk1"/>
                </a:solidFill>
              </a:rPr>
              <a:t>ー</a:t>
            </a:r>
            <a:r>
              <a:rPr lang="de-DE" sz="1000" dirty="0">
                <a:solidFill>
                  <a:schemeClr val="dk1"/>
                </a:solidFill>
              </a:rPr>
              <a:t>スにログインするときに[セキュアログイン]を選択します</a:t>
            </a:r>
            <a:endParaRPr sz="1000" dirty="0">
              <a:solidFill>
                <a:schemeClr val="dk1"/>
              </a:solidFill>
            </a:endParaRPr>
          </a:p>
        </p:txBody>
      </p:sp>
      <p:pic>
        <p:nvPicPr>
          <p:cNvPr id="270" name="Google Shape;270;p30"/>
          <p:cNvPicPr preferRelativeResize="0"/>
          <p:nvPr/>
        </p:nvPicPr>
        <p:blipFill rotWithShape="1">
          <a:blip r:embed="rId4">
            <a:alphaModFix/>
          </a:blip>
          <a:srcRect/>
          <a:stretch/>
        </p:blipFill>
        <p:spPr>
          <a:xfrm>
            <a:off x="575999" y="4694557"/>
            <a:ext cx="3749040" cy="1953113"/>
          </a:xfrm>
          <a:prstGeom prst="rect">
            <a:avLst/>
          </a:prstGeom>
          <a:noFill/>
          <a:ln>
            <a:noFill/>
          </a:ln>
        </p:spPr>
      </p:pic>
      <p:pic>
        <p:nvPicPr>
          <p:cNvPr id="271" name="Google Shape;271;p30"/>
          <p:cNvPicPr preferRelativeResize="0"/>
          <p:nvPr/>
        </p:nvPicPr>
        <p:blipFill rotWithShape="1">
          <a:blip r:embed="rId5">
            <a:alphaModFix/>
          </a:blip>
          <a:srcRect/>
          <a:stretch/>
        </p:blipFill>
        <p:spPr>
          <a:xfrm>
            <a:off x="4818317" y="4694557"/>
            <a:ext cx="3749039" cy="1957643"/>
          </a:xfrm>
          <a:prstGeom prst="rect">
            <a:avLst/>
          </a:prstGeom>
          <a:noFill/>
          <a:ln>
            <a:noFill/>
          </a:ln>
        </p:spPr>
      </p:pic>
      <p:pic>
        <p:nvPicPr>
          <p:cNvPr id="272" name="Google Shape;272;p30"/>
          <p:cNvPicPr preferRelativeResize="0"/>
          <p:nvPr/>
        </p:nvPicPr>
        <p:blipFill rotWithShape="1">
          <a:blip r:embed="rId6">
            <a:alphaModFix/>
          </a:blip>
          <a:srcRect/>
          <a:stretch/>
        </p:blipFill>
        <p:spPr>
          <a:xfrm>
            <a:off x="9060634" y="4694557"/>
            <a:ext cx="1953113" cy="19531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1"/>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78" name="Google Shape;278;p31"/>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a:solidFill>
                  <a:srgbClr val="555555"/>
                </a:solidFill>
                <a:latin typeface="Impact"/>
                <a:ea typeface="Impact"/>
                <a:cs typeface="Impact"/>
                <a:sym typeface="Impact"/>
              </a:rPr>
              <a:t>高度な設定</a:t>
            </a:r>
            <a:endParaRPr sz="3600">
              <a:solidFill>
                <a:srgbClr val="555555"/>
              </a:solidFill>
              <a:latin typeface="Impact"/>
              <a:ea typeface="Impact"/>
              <a:cs typeface="Impact"/>
              <a:sym typeface="Impact"/>
            </a:endParaRPr>
          </a:p>
        </p:txBody>
      </p:sp>
      <p:sp>
        <p:nvSpPr>
          <p:cNvPr id="279" name="Google Shape;279;p31"/>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ポート</a:t>
            </a:r>
            <a:endParaRPr/>
          </a:p>
        </p:txBody>
      </p:sp>
      <p:sp>
        <p:nvSpPr>
          <p:cNvPr id="280" name="Google Shape;280;p31"/>
          <p:cNvSpPr txBox="1"/>
          <p:nvPr/>
        </p:nvSpPr>
        <p:spPr>
          <a:xfrm>
            <a:off x="575999" y="1977910"/>
            <a:ext cx="11040002" cy="2602957"/>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ポートとは何ですか？</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ポートを使用すると、コンピュータと別のコンピュータ、およびインターネット間の通信が可能になります。ファイアウォールは未使用のポートを閉じて、マルウェア</a:t>
            </a:r>
            <a:r>
              <a:rPr lang="ja-JP" altLang="en-US" sz="1000" dirty="0">
                <a:solidFill>
                  <a:schemeClr val="dk1"/>
                </a:solidFill>
              </a:rPr>
              <a:t>の</a:t>
            </a:r>
            <a:r>
              <a:rPr lang="de-DE" sz="1000" dirty="0">
                <a:solidFill>
                  <a:schemeClr val="dk1"/>
                </a:solidFill>
              </a:rPr>
              <a:t>コンピュータ</a:t>
            </a:r>
            <a:r>
              <a:rPr lang="ja-JP" altLang="en-US" sz="1000" dirty="0">
                <a:solidFill>
                  <a:schemeClr val="dk1"/>
                </a:solidFill>
              </a:rPr>
              <a:t>への</a:t>
            </a:r>
            <a:r>
              <a:rPr lang="de-DE" sz="1000" dirty="0">
                <a:solidFill>
                  <a:schemeClr val="dk1"/>
                </a:solidFill>
              </a:rPr>
              <a:t>侵入を防ぎます。ポートフォワーディングを設定することにより、インターネットからの接続を受け入れるオンラインサービスやその他のインターネットアプリケーションを使用したり、インターネット上のユーザーがホームネットワーク上のWebサーバーやリモートサーバーやその他のサービスにアクセスできるようにしたりできます。</a:t>
            </a:r>
            <a:endParaRPr sz="1000"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デフォルトポートの変更</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21、22、80、443、8080、8081など、ルーターの構成のデフォルトポートをランダムなカスタムポート番号に変更する必要があります。たとえば、ポート番号8080を9527に変更します。</a:t>
            </a:r>
          </a:p>
          <a:p>
            <a:pPr marL="0" marR="0" lvl="0" indent="0" algn="l" rtl="0">
              <a:lnSpc>
                <a:spcPct val="180000"/>
              </a:lnSpc>
              <a:spcBef>
                <a:spcPts val="0"/>
              </a:spcBef>
              <a:spcAft>
                <a:spcPts val="0"/>
              </a:spcAft>
              <a:buNone/>
            </a:pPr>
            <a:r>
              <a:rPr lang="de-DE" sz="1000" dirty="0">
                <a:solidFill>
                  <a:schemeClr val="dk1"/>
                </a:solidFill>
              </a:rPr>
              <a:t>これを行う方法については、ルーターの製造元にお問い合わせください。</a:t>
            </a:r>
            <a:endParaRPr sz="1000"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「システムポート」/不要なサービスポート（SSH、Telnetなど）を転送しないでください</a:t>
            </a:r>
            <a:endParaRPr sz="1000" b="1"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不要なサービスポートでポート転送を無効にすると、攻撃対象</a:t>
            </a:r>
            <a:r>
              <a:rPr lang="ja-JP" altLang="en-US" sz="1000" dirty="0">
                <a:solidFill>
                  <a:schemeClr val="dk1"/>
                </a:solidFill>
              </a:rPr>
              <a:t>となる</a:t>
            </a:r>
            <a:r>
              <a:rPr lang="de-DE" sz="1000" dirty="0">
                <a:solidFill>
                  <a:schemeClr val="dk1"/>
                </a:solidFill>
              </a:rPr>
              <a:t>領域を減らすことができます。</a:t>
            </a:r>
          </a:p>
          <a:p>
            <a:pPr marL="0" marR="0" lvl="0" indent="0" algn="l" rtl="0">
              <a:lnSpc>
                <a:spcPct val="180000"/>
              </a:lnSpc>
              <a:spcBef>
                <a:spcPts val="0"/>
              </a:spcBef>
              <a:spcAft>
                <a:spcPts val="0"/>
              </a:spcAft>
              <a:buNone/>
            </a:pPr>
            <a:r>
              <a:rPr lang="de-DE" sz="1000" dirty="0">
                <a:solidFill>
                  <a:schemeClr val="dk1"/>
                </a:solidFill>
              </a:rPr>
              <a:t>ポート転送後、これらのサービスポートにはインターネット経由で誰でもアクセスできます</a:t>
            </a:r>
            <a:r>
              <a:rPr lang="ja-JP" altLang="en-US" sz="1000" dirty="0" err="1">
                <a:solidFill>
                  <a:schemeClr val="dk1"/>
                </a:solidFill>
              </a:rPr>
              <a:t>。</a:t>
            </a:r>
            <a:endParaRPr sz="10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marL="0" marR="0" lvl="0" indent="0" algn="l" rtl="0">
              <a:spcBef>
                <a:spcPts val="0"/>
              </a:spcBef>
              <a:spcAft>
                <a:spcPts val="0"/>
              </a:spcAft>
              <a:buNone/>
            </a:pPr>
            <a:r>
              <a:rPr lang="ja-JP" altLang="en-US" sz="3600" dirty="0">
                <a:solidFill>
                  <a:srgbClr val="555555"/>
                </a:solidFill>
                <a:latin typeface="Impact"/>
                <a:ea typeface="Impact"/>
                <a:cs typeface="Impact"/>
                <a:sym typeface="Impact"/>
              </a:rPr>
              <a:t>安全シート </a:t>
            </a:r>
            <a:r>
              <a:rPr lang="en-US" altLang="ja-JP" sz="3600" dirty="0">
                <a:solidFill>
                  <a:srgbClr val="555555"/>
                </a:solidFill>
                <a:latin typeface="Impact"/>
                <a:ea typeface="Impact"/>
                <a:cs typeface="Impact"/>
                <a:sym typeface="Impact"/>
              </a:rPr>
              <a:t>– </a:t>
            </a:r>
            <a:r>
              <a:rPr lang="ja-JP" altLang="en-US" sz="3600" dirty="0">
                <a:solidFill>
                  <a:srgbClr val="555555"/>
                </a:solidFill>
                <a:latin typeface="Impact"/>
                <a:ea typeface="Impact"/>
                <a:cs typeface="Impact"/>
                <a:sym typeface="Impact"/>
              </a:rPr>
              <a:t>無視できない基本事項</a:t>
            </a:r>
          </a:p>
        </p:txBody>
      </p:sp>
      <p:pic>
        <p:nvPicPr>
          <p:cNvPr id="19" name="Grafik 18">
            <a:extLst>
              <a:ext uri="{FF2B5EF4-FFF2-40B4-BE49-F238E27FC236}">
                <a16:creationId xmlns:a16="http://schemas.microsoft.com/office/drawing/2014/main" id="{175CC399-DABA-80AC-A39A-7523868BF920}"/>
              </a:ext>
            </a:extLst>
          </p:cNvPr>
          <p:cNvPicPr>
            <a:picLocks noChangeAspect="1"/>
          </p:cNvPicPr>
          <p:nvPr/>
        </p:nvPicPr>
        <p:blipFill>
          <a:blip r:embed="rId3"/>
          <a:stretch>
            <a:fillRect/>
          </a:stretch>
        </p:blipFill>
        <p:spPr>
          <a:xfrm>
            <a:off x="624886" y="3547641"/>
            <a:ext cx="11016000" cy="1352008"/>
          </a:xfrm>
          <a:prstGeom prst="rect">
            <a:avLst/>
          </a:prstGeom>
        </p:spPr>
      </p:pic>
      <p:pic>
        <p:nvPicPr>
          <p:cNvPr id="12" name="Grafik 11">
            <a:extLst>
              <a:ext uri="{FF2B5EF4-FFF2-40B4-BE49-F238E27FC236}">
                <a16:creationId xmlns:a16="http://schemas.microsoft.com/office/drawing/2014/main" id="{1C88A6F1-8A18-AA94-6E8D-148CD035FE33}"/>
              </a:ext>
            </a:extLst>
          </p:cNvPr>
          <p:cNvPicPr>
            <a:picLocks noChangeAspect="1"/>
          </p:cNvPicPr>
          <p:nvPr/>
        </p:nvPicPr>
        <p:blipFill>
          <a:blip r:embed="rId4"/>
          <a:stretch>
            <a:fillRect/>
          </a:stretch>
        </p:blipFill>
        <p:spPr>
          <a:xfrm>
            <a:off x="629335" y="1958753"/>
            <a:ext cx="11011551" cy="1351461"/>
          </a:xfrm>
          <a:prstGeom prst="rect">
            <a:avLst/>
          </a:prstGeom>
        </p:spPr>
      </p:pic>
      <p:pic>
        <p:nvPicPr>
          <p:cNvPr id="8" name="Grafik 7">
            <a:extLst>
              <a:ext uri="{FF2B5EF4-FFF2-40B4-BE49-F238E27FC236}">
                <a16:creationId xmlns:a16="http://schemas.microsoft.com/office/drawing/2014/main" id="{838B28DC-4982-7572-6FCF-B90AD02F4E0A}"/>
              </a:ext>
            </a:extLst>
          </p:cNvPr>
          <p:cNvPicPr>
            <a:picLocks noChangeAspect="1"/>
          </p:cNvPicPr>
          <p:nvPr/>
        </p:nvPicPr>
        <p:blipFill>
          <a:blip r:embed="rId5"/>
          <a:stretch>
            <a:fillRect/>
          </a:stretch>
        </p:blipFill>
        <p:spPr>
          <a:xfrm>
            <a:off x="624886" y="5163783"/>
            <a:ext cx="5443955" cy="1353838"/>
          </a:xfrm>
          <a:prstGeom prst="rect">
            <a:avLst/>
          </a:prstGeom>
        </p:spPr>
      </p:pic>
    </p:spTree>
    <p:extLst>
      <p:ext uri="{BB962C8B-B14F-4D97-AF65-F5344CB8AC3E}">
        <p14:creationId xmlns:p14="http://schemas.microsoft.com/office/powerpoint/2010/main" val="8068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2"/>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286" name="Google Shape;286;p32"/>
          <p:cNvSpPr txBox="1"/>
          <p:nvPr/>
        </p:nvSpPr>
        <p:spPr>
          <a:xfrm>
            <a:off x="545576" y="665096"/>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3600" dirty="0">
                <a:solidFill>
                  <a:srgbClr val="555555"/>
                </a:solidFill>
                <a:latin typeface="Impact"/>
                <a:ea typeface="Impact"/>
                <a:cs typeface="Impact"/>
                <a:sym typeface="Impact"/>
              </a:rPr>
              <a:t>補足資料</a:t>
            </a:r>
            <a:endParaRPr sz="3600" dirty="0">
              <a:solidFill>
                <a:srgbClr val="555555"/>
              </a:solidFill>
              <a:latin typeface="Impact"/>
              <a:ea typeface="Impact"/>
              <a:cs typeface="Impact"/>
              <a:sym typeface="Impact"/>
            </a:endParaRPr>
          </a:p>
        </p:txBody>
      </p:sp>
      <p:sp>
        <p:nvSpPr>
          <p:cNvPr id="287" name="Google Shape;287;p32"/>
          <p:cNvSpPr txBox="1"/>
          <p:nvPr/>
        </p:nvSpPr>
        <p:spPr>
          <a:xfrm>
            <a:off x="575999" y="1359292"/>
            <a:ext cx="11395284" cy="4680448"/>
          </a:xfrm>
          <a:prstGeom prst="rect">
            <a:avLst/>
          </a:prstGeom>
          <a:noFill/>
          <a:ln>
            <a:noFill/>
          </a:ln>
        </p:spPr>
        <p:txBody>
          <a:bodyPr spcFirstLastPara="1" wrap="square" lIns="91425" tIns="45700" rIns="91425" bIns="45700" anchor="t" anchorCtr="0">
            <a:noAutofit/>
          </a:bodyPr>
          <a:lstStyle/>
          <a:p>
            <a:pPr lvl="0">
              <a:lnSpc>
                <a:spcPct val="180000"/>
              </a:lnSpc>
            </a:pPr>
            <a:r>
              <a:rPr lang="de-DE" sz="1000" b="1" dirty="0">
                <a:solidFill>
                  <a:schemeClr val="dk1"/>
                </a:solidFill>
              </a:rPr>
              <a:t>バックアップ：		</a:t>
            </a:r>
            <a:r>
              <a:rPr lang="de-DE" sz="1000" b="1" dirty="0">
                <a:solidFill>
                  <a:schemeClr val="dk1"/>
                </a:solidFill>
                <a:hlinkClick r:id="rId4"/>
              </a:rPr>
              <a:t>https://www.qnap.com/ja-jp/how-to/tutorial/article/hybrid-backup-sync</a:t>
            </a:r>
            <a:endParaRPr lang="de-DE"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lvl="0">
              <a:lnSpc>
                <a:spcPct val="180000"/>
              </a:lnSpc>
            </a:pPr>
            <a:r>
              <a:rPr lang="de-DE" sz="1000" b="1" dirty="0">
                <a:solidFill>
                  <a:schemeClr val="dk1"/>
                </a:solidFill>
              </a:rPr>
              <a:t>管理者アカウント：	</a:t>
            </a:r>
            <a:r>
              <a:rPr lang="de-DE" sz="1000" b="1" dirty="0">
                <a:solidFill>
                  <a:schemeClr val="dk1"/>
                </a:solidFill>
                <a:hlinkClick r:id="rId5"/>
              </a:rPr>
              <a:t>https://www.qnap.com/ja-jp/how-to/faq/article/</a:t>
            </a:r>
            <a:r>
              <a:rPr lang="ja-JP" altLang="en-US" sz="1000" b="1" dirty="0">
                <a:solidFill>
                  <a:schemeClr val="dk1"/>
                </a:solidFill>
                <a:hlinkClick r:id="rId5"/>
              </a:rPr>
              <a:t>既定の</a:t>
            </a:r>
            <a:r>
              <a:rPr lang="de-DE" sz="1000" b="1" dirty="0">
                <a:solidFill>
                  <a:schemeClr val="dk1"/>
                </a:solidFill>
                <a:hlinkClick r:id="rId5"/>
              </a:rPr>
              <a:t>admin</a:t>
            </a:r>
            <a:r>
              <a:rPr lang="ja-JP" altLang="en-US" sz="1000" b="1" dirty="0">
                <a:solidFill>
                  <a:schemeClr val="dk1"/>
                </a:solidFill>
                <a:hlinkClick r:id="rId5"/>
              </a:rPr>
              <a:t>アカウントの名前を変えることはできますか</a:t>
            </a:r>
            <a:endParaRPr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パスワードポリシー：	</a:t>
            </a:r>
            <a:r>
              <a:rPr lang="de-DE" sz="1000" b="1" dirty="0">
                <a:solidFill>
                  <a:schemeClr val="dk1"/>
                </a:solidFill>
                <a:hlinkClick r:id="rId6" action="ppaction://hlinkfile"/>
              </a:rPr>
              <a:t>https：//www.qnap.com/en/how-to/knowledge-base/article/setup-the-password-policy-to-require-the-change-periodically</a:t>
            </a:r>
            <a:endParaRPr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UPnP：		</a:t>
            </a:r>
            <a:r>
              <a:rPr lang="de-DE" sz="1000" b="1" dirty="0">
                <a:solidFill>
                  <a:schemeClr val="dk1"/>
                </a:solidFill>
                <a:hlinkClick r:id="rId7"/>
              </a:rPr>
              <a:t>https://docs.qnap.com/nas-outdated/QTS4.3.5/en/GUID-907F01D9-68D9-4449-A4D1-3213E19D0124.html</a:t>
            </a:r>
            <a:endParaRPr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lvl="0">
              <a:lnSpc>
                <a:spcPct val="180000"/>
              </a:lnSpc>
            </a:pPr>
            <a:r>
              <a:rPr lang="de-DE" sz="1000" b="1" dirty="0">
                <a:solidFill>
                  <a:schemeClr val="dk1"/>
                </a:solidFill>
              </a:rPr>
              <a:t>暗号化：		</a:t>
            </a:r>
            <a:r>
              <a:rPr lang="de-DE" sz="1000" b="1" dirty="0">
                <a:solidFill>
                  <a:schemeClr val="dk1"/>
                </a:solidFill>
                <a:hlinkClick r:id="rId8"/>
              </a:rPr>
              <a:t>https://www.qnap.com/ja-jp/how-to/tutorial/article/ssl-</a:t>
            </a:r>
            <a:r>
              <a:rPr lang="ja-JP" altLang="en-US" sz="1000" b="1" dirty="0">
                <a:solidFill>
                  <a:schemeClr val="dk1"/>
                </a:solidFill>
                <a:hlinkClick r:id="rId8"/>
              </a:rPr>
              <a:t>証明書を使用し</a:t>
            </a:r>
            <a:r>
              <a:rPr lang="de-DE" sz="1000" b="1" dirty="0">
                <a:solidFill>
                  <a:schemeClr val="dk1"/>
                </a:solidFill>
                <a:hlinkClick r:id="rId8"/>
              </a:rPr>
              <a:t>qnap-nas-</a:t>
            </a:r>
            <a:r>
              <a:rPr lang="ja-JP" altLang="en-US" sz="1000" b="1" dirty="0">
                <a:solidFill>
                  <a:schemeClr val="dk1"/>
                </a:solidFill>
                <a:hlinkClick r:id="rId8"/>
              </a:rPr>
              <a:t>接続のセキュリティを強化する</a:t>
            </a:r>
            <a:endParaRPr sz="1000" b="1" dirty="0">
              <a:solidFill>
                <a:schemeClr val="dk1"/>
              </a:solidFill>
            </a:endParaRPr>
          </a:p>
          <a:p>
            <a:pPr lvl="0">
              <a:lnSpc>
                <a:spcPct val="180000"/>
              </a:lnSpc>
            </a:pPr>
            <a:endParaRPr lang="de-DE" sz="1000" b="1" dirty="0">
              <a:solidFill>
                <a:schemeClr val="dk1"/>
              </a:solidFill>
            </a:endParaRPr>
          </a:p>
          <a:p>
            <a:pPr lvl="0">
              <a:lnSpc>
                <a:spcPct val="180000"/>
              </a:lnSpc>
            </a:pPr>
            <a:r>
              <a:rPr lang="de-DE" sz="1000" b="1" dirty="0">
                <a:solidFill>
                  <a:schemeClr val="dk1"/>
                </a:solidFill>
              </a:rPr>
              <a:t>VPN：		</a:t>
            </a:r>
            <a:r>
              <a:rPr lang="de-DE" sz="1000" b="1" dirty="0">
                <a:solidFill>
                  <a:schemeClr val="dk1"/>
                </a:solidFill>
                <a:hlinkClick r:id="rId9"/>
              </a:rPr>
              <a:t>https://www.qnap.com/ja-jp/how-to/tutorial/article/qvpn-</a:t>
            </a:r>
            <a:r>
              <a:rPr lang="ja-JP" altLang="en-US" sz="1000" b="1" dirty="0">
                <a:solidFill>
                  <a:schemeClr val="dk1"/>
                </a:solidFill>
                <a:hlinkClick r:id="rId9"/>
              </a:rPr>
              <a:t>のセットアップ方法と使用方法</a:t>
            </a:r>
            <a:endParaRPr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ポートフォワーディング：	</a:t>
            </a:r>
            <a:r>
              <a:rPr lang="de-DE" sz="1000" b="1" dirty="0">
                <a:solidFill>
                  <a:schemeClr val="dk1"/>
                </a:solidFill>
                <a:hlinkClick r:id="rId10"/>
              </a:rPr>
              <a:t>https://www.qnap.com/en/how-to/faq/article/how-do-i-set-up-port-forwarding-on-the-nas</a:t>
            </a:r>
            <a:endParaRPr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lvl="0">
              <a:lnSpc>
                <a:spcPct val="180000"/>
              </a:lnSpc>
            </a:pPr>
            <a:r>
              <a:rPr lang="de-DE" sz="1000" b="1" dirty="0">
                <a:solidFill>
                  <a:schemeClr val="dk1"/>
                </a:solidFill>
              </a:rPr>
              <a:t>QuFirewallの使用方法：	</a:t>
            </a:r>
            <a:r>
              <a:rPr lang="de-DE" sz="1000" b="1" dirty="0">
                <a:solidFill>
                  <a:schemeClr val="dk1"/>
                </a:solidFill>
                <a:hlinkClick r:id="rId11"/>
              </a:rPr>
              <a:t>https://www.qnap.com/ja-jp/how-to/tutorial/article/qufirewall-</a:t>
            </a:r>
            <a:r>
              <a:rPr lang="ja-JP" altLang="en-US" sz="1000" b="1" dirty="0">
                <a:solidFill>
                  <a:schemeClr val="dk1"/>
                </a:solidFill>
                <a:hlinkClick r:id="rId11"/>
              </a:rPr>
              <a:t>の使用方法</a:t>
            </a:r>
            <a:endParaRPr lang="en-US" altLang="ja-JP" sz="1000" b="1" dirty="0">
              <a:solidFill>
                <a:schemeClr val="dk1"/>
              </a:solidFill>
            </a:endParaRPr>
          </a:p>
          <a:p>
            <a:pPr lvl="0">
              <a:lnSpc>
                <a:spcPct val="180000"/>
              </a:lnSpc>
            </a:pPr>
            <a:endParaRPr sz="1000" b="1" dirty="0">
              <a:solidFill>
                <a:schemeClr val="dk1"/>
              </a:solidFill>
            </a:endParaRPr>
          </a:p>
          <a:p>
            <a:pPr marL="0" marR="0" lvl="0" indent="0" algn="l" rtl="0">
              <a:lnSpc>
                <a:spcPct val="180000"/>
              </a:lnSpc>
              <a:spcBef>
                <a:spcPts val="0"/>
              </a:spcBef>
              <a:spcAft>
                <a:spcPts val="0"/>
              </a:spcAft>
              <a:buNone/>
            </a:pPr>
            <a:r>
              <a:rPr lang="ja-JP" altLang="en-US" sz="1000" b="1" dirty="0">
                <a:solidFill>
                  <a:schemeClr val="dk1"/>
                </a:solidFill>
              </a:rPr>
              <a:t>アップデート</a:t>
            </a:r>
            <a:r>
              <a:rPr lang="de-DE" sz="1000" b="1" dirty="0">
                <a:solidFill>
                  <a:schemeClr val="dk1"/>
                </a:solidFill>
              </a:rPr>
              <a:t>：		</a:t>
            </a:r>
            <a:r>
              <a:rPr lang="de-DE" sz="1000" b="1" dirty="0">
                <a:solidFill>
                  <a:schemeClr val="dk1"/>
                </a:solidFill>
                <a:hlinkClick r:id="rId12"/>
              </a:rPr>
              <a:t>https://www.qnap.com/en/how-to/tutorial/article/how-to-update-your-qnap-nass-firmware</a:t>
            </a:r>
            <a:endParaRPr sz="1000" b="1" dirty="0">
              <a:solidFill>
                <a:schemeClr val="dk1"/>
              </a:solidFill>
            </a:endParaRPr>
          </a:p>
          <a:p>
            <a:pPr marL="0" marR="0" lvl="0" indent="0" algn="l" rtl="0">
              <a:lnSpc>
                <a:spcPct val="180000"/>
              </a:lnSpc>
              <a:spcBef>
                <a:spcPts val="0"/>
              </a:spcBef>
              <a:spcAft>
                <a:spcPts val="0"/>
              </a:spcAft>
              <a:buNone/>
            </a:pPr>
            <a:endParaRPr sz="1000" b="1" dirty="0">
              <a:solidFill>
                <a:schemeClr val="dk1"/>
              </a:solidFill>
            </a:endParaRPr>
          </a:p>
          <a:p>
            <a:pPr lvl="0">
              <a:lnSpc>
                <a:spcPct val="180000"/>
              </a:lnSpc>
            </a:pPr>
            <a:r>
              <a:rPr lang="de-DE" sz="1000" b="1" dirty="0">
                <a:solidFill>
                  <a:schemeClr val="dk1"/>
                </a:solidFill>
              </a:rPr>
              <a:t>Security Counselor：	</a:t>
            </a:r>
            <a:r>
              <a:rPr lang="de-DE" sz="1000" b="1" dirty="0">
                <a:solidFill>
                  <a:schemeClr val="dk1"/>
                </a:solidFill>
                <a:hlinkClick r:id="rId13"/>
              </a:rPr>
              <a:t>https://www.qnap.com/solution/security-counselor/ja-jp/</a:t>
            </a:r>
            <a:endParaRPr sz="1000" b="1"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02" name="Google Shape;102;p15"/>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安全シート – ITの詳細設定</a:t>
            </a:r>
            <a:endParaRPr dirty="0"/>
          </a:p>
        </p:txBody>
      </p:sp>
      <p:pic>
        <p:nvPicPr>
          <p:cNvPr id="103" name="Google Shape;103;p15"/>
          <p:cNvPicPr preferRelativeResize="0"/>
          <p:nvPr/>
        </p:nvPicPr>
        <p:blipFill rotWithShape="1">
          <a:blip r:embed="rId4">
            <a:alphaModFix/>
          </a:blip>
          <a:srcRect/>
          <a:stretch/>
        </p:blipFill>
        <p:spPr>
          <a:xfrm>
            <a:off x="623351" y="3090894"/>
            <a:ext cx="5443621" cy="1353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6"/>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09" name="Google Shape;109;p16"/>
          <p:cNvSpPr txBox="1"/>
          <p:nvPr/>
        </p:nvSpPr>
        <p:spPr>
          <a:xfrm>
            <a:off x="545576" y="1074995"/>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3600" dirty="0">
                <a:solidFill>
                  <a:srgbClr val="555555"/>
                </a:solidFill>
                <a:latin typeface="Impact"/>
                <a:ea typeface="Impact"/>
                <a:cs typeface="Impact"/>
                <a:sym typeface="Impact"/>
              </a:rPr>
              <a:t>導入</a:t>
            </a:r>
            <a:endParaRPr sz="3600" dirty="0">
              <a:solidFill>
                <a:srgbClr val="555555"/>
              </a:solidFill>
              <a:latin typeface="Impact"/>
              <a:ea typeface="Impact"/>
              <a:cs typeface="Impact"/>
              <a:sym typeface="Impact"/>
            </a:endParaRPr>
          </a:p>
        </p:txBody>
      </p:sp>
      <p:sp>
        <p:nvSpPr>
          <p:cNvPr id="110" name="Google Shape;110;p16"/>
          <p:cNvSpPr txBox="1"/>
          <p:nvPr/>
        </p:nvSpPr>
        <p:spPr>
          <a:xfrm>
            <a:off x="576000" y="1967403"/>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セキュリティガイド</a:t>
            </a:r>
            <a:endParaRPr/>
          </a:p>
        </p:txBody>
      </p:sp>
      <p:sp>
        <p:nvSpPr>
          <p:cNvPr id="111" name="Google Shape;111;p16"/>
          <p:cNvSpPr txBox="1"/>
          <p:nvPr/>
        </p:nvSpPr>
        <p:spPr>
          <a:xfrm>
            <a:off x="575999" y="2369833"/>
            <a:ext cx="8407580" cy="987130"/>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この短いセキュリティガイドでは、データ</a:t>
            </a:r>
            <a:r>
              <a:rPr lang="ja-JP" altLang="en-US" sz="1000" dirty="0">
                <a:solidFill>
                  <a:schemeClr val="dk1"/>
                </a:solidFill>
              </a:rPr>
              <a:t>を</a:t>
            </a:r>
            <a:r>
              <a:rPr lang="de-DE" sz="1000" dirty="0">
                <a:solidFill>
                  <a:schemeClr val="dk1"/>
                </a:solidFill>
              </a:rPr>
              <a:t>最適</a:t>
            </a:r>
            <a:r>
              <a:rPr lang="ja-JP" altLang="en-US" sz="1000" dirty="0">
                <a:solidFill>
                  <a:schemeClr val="dk1"/>
                </a:solidFill>
              </a:rPr>
              <a:t>に</a:t>
            </a:r>
            <a:r>
              <a:rPr lang="de-DE" sz="1000" dirty="0">
                <a:solidFill>
                  <a:schemeClr val="dk1"/>
                </a:solidFill>
              </a:rPr>
              <a:t>保護するため</a:t>
            </a:r>
            <a:r>
              <a:rPr lang="ja-JP" altLang="en-US" sz="1000" dirty="0">
                <a:solidFill>
                  <a:schemeClr val="dk1"/>
                </a:solidFill>
              </a:rPr>
              <a:t>の</a:t>
            </a:r>
            <a:r>
              <a:rPr lang="de-DE" sz="1000" dirty="0">
                <a:solidFill>
                  <a:schemeClr val="dk1"/>
                </a:solidFill>
              </a:rPr>
              <a:t>設定について説明を</a:t>
            </a:r>
            <a:r>
              <a:rPr lang="ja-JP" altLang="en-US" sz="1000" dirty="0">
                <a:solidFill>
                  <a:schemeClr val="dk1"/>
                </a:solidFill>
              </a:rPr>
              <a:t>行い</a:t>
            </a:r>
            <a:r>
              <a:rPr lang="de-DE" sz="1000" dirty="0">
                <a:solidFill>
                  <a:schemeClr val="dk1"/>
                </a:solidFill>
              </a:rPr>
              <a:t>ます。快適さとセキュリティの間には常にトレードオフがあり、すべてのユーザーが自分で決定する必要があります。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このガイドでは、最も重要なトピックの概要を説明します。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詳細情報と手順については、https：//www.qnap.com/enをご覧ください。</a:t>
            </a:r>
            <a:endParaRPr sz="1000" dirty="0">
              <a:solidFill>
                <a:schemeClr val="dk1"/>
              </a:solidFill>
            </a:endParaRPr>
          </a:p>
        </p:txBody>
      </p:sp>
      <p:sp>
        <p:nvSpPr>
          <p:cNvPr id="112" name="Google Shape;112;p16"/>
          <p:cNvSpPr txBox="1"/>
          <p:nvPr/>
        </p:nvSpPr>
        <p:spPr>
          <a:xfrm>
            <a:off x="575999" y="4010078"/>
            <a:ext cx="7289980" cy="525465"/>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ランサムウェアは、コンピュータをロックしたりファイルを暗号化したりして、</a:t>
            </a:r>
            <a:r>
              <a:rPr lang="ja-JP" altLang="en-US" sz="1000" dirty="0">
                <a:solidFill>
                  <a:schemeClr val="dk1"/>
                </a:solidFill>
              </a:rPr>
              <a:t>皆様</a:t>
            </a:r>
            <a:r>
              <a:rPr lang="de-DE" sz="1000" dirty="0">
                <a:solidFill>
                  <a:schemeClr val="dk1"/>
                </a:solidFill>
              </a:rPr>
              <a:t>のデータへのアクセスをブロックする悪意のあるプログラムです。被害者は、影響を受けたファイルを復号化するために身代金を要求される、</a:t>
            </a:r>
            <a:r>
              <a:rPr lang="ja-JP" altLang="en-US" sz="1000" dirty="0">
                <a:solidFill>
                  <a:schemeClr val="dk1"/>
                </a:solidFill>
              </a:rPr>
              <a:t>または</a:t>
            </a:r>
            <a:r>
              <a:rPr lang="de-DE" sz="1000" dirty="0">
                <a:solidFill>
                  <a:schemeClr val="dk1"/>
                </a:solidFill>
              </a:rPr>
              <a:t>影響を受け</a:t>
            </a:r>
            <a:r>
              <a:rPr lang="ja-JP" altLang="en-US" sz="1000" dirty="0">
                <a:solidFill>
                  <a:schemeClr val="dk1"/>
                </a:solidFill>
              </a:rPr>
              <a:t>た</a:t>
            </a:r>
            <a:r>
              <a:rPr lang="de-DE" sz="1000" dirty="0">
                <a:solidFill>
                  <a:schemeClr val="dk1"/>
                </a:solidFill>
              </a:rPr>
              <a:t>ファイルを再び開くことができなくなります。</a:t>
            </a:r>
            <a:endParaRPr dirty="0"/>
          </a:p>
        </p:txBody>
      </p:sp>
      <p:sp>
        <p:nvSpPr>
          <p:cNvPr id="113" name="Google Shape;113;p16"/>
          <p:cNvSpPr txBox="1"/>
          <p:nvPr/>
        </p:nvSpPr>
        <p:spPr>
          <a:xfrm>
            <a:off x="575999" y="5354093"/>
            <a:ext cx="7370190" cy="987130"/>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ランサムウェアは、コンピュータとネットワークベースのデバイスを標的と</a:t>
            </a:r>
            <a:r>
              <a:rPr lang="ja-JP" altLang="en-US" sz="1000" dirty="0">
                <a:solidFill>
                  <a:schemeClr val="dk1"/>
                </a:solidFill>
              </a:rPr>
              <a:t>し、</a:t>
            </a:r>
            <a:r>
              <a:rPr lang="de-DE" sz="1000" dirty="0">
                <a:solidFill>
                  <a:schemeClr val="dk1"/>
                </a:solidFill>
              </a:rPr>
              <a:t>ビジネスユーザーとホームユーザーの両方に対</a:t>
            </a:r>
            <a:r>
              <a:rPr lang="ja-JP" altLang="en-US" sz="1000" dirty="0">
                <a:solidFill>
                  <a:schemeClr val="dk1"/>
                </a:solidFill>
              </a:rPr>
              <a:t>して増大している</a:t>
            </a:r>
            <a:r>
              <a:rPr lang="de-DE" sz="1000" dirty="0">
                <a:solidFill>
                  <a:schemeClr val="dk1"/>
                </a:solidFill>
              </a:rPr>
              <a:t>脅威です。ハッカーは、悪意のあるソフトウェアを配置する新しい方法を常に見つけています。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QNAPはこの危険性の高まりを認識しており、マルウェアに対する最善の保護を提供するために絶えず取り組んでいます。</a:t>
            </a:r>
            <a:endParaRPr sz="1000" dirty="0">
              <a:solidFill>
                <a:schemeClr val="dk1"/>
              </a:solidFill>
            </a:endParaRPr>
          </a:p>
          <a:p>
            <a:pPr marL="0" marR="0" lvl="0" indent="0" algn="l" rtl="0">
              <a:lnSpc>
                <a:spcPct val="180000"/>
              </a:lnSpc>
              <a:spcBef>
                <a:spcPts val="0"/>
              </a:spcBef>
              <a:spcAft>
                <a:spcPts val="0"/>
              </a:spcAft>
              <a:buNone/>
            </a:pPr>
            <a:r>
              <a:rPr lang="ja-JP" altLang="en-US" sz="1000" dirty="0">
                <a:solidFill>
                  <a:schemeClr val="dk1"/>
                </a:solidFill>
              </a:rPr>
              <a:t>本資料にて</a:t>
            </a:r>
            <a:r>
              <a:rPr lang="de-DE" sz="1000" dirty="0">
                <a:solidFill>
                  <a:schemeClr val="dk1"/>
                </a:solidFill>
              </a:rPr>
              <a:t>、</a:t>
            </a:r>
            <a:r>
              <a:rPr lang="ja-JP" altLang="en-US" sz="1000" dirty="0">
                <a:solidFill>
                  <a:schemeClr val="dk1"/>
                </a:solidFill>
              </a:rPr>
              <a:t>皆様の</a:t>
            </a:r>
            <a:r>
              <a:rPr lang="de-DE" sz="1000" dirty="0">
                <a:solidFill>
                  <a:schemeClr val="dk1"/>
                </a:solidFill>
              </a:rPr>
              <a:t>ニーズに応じて</a:t>
            </a:r>
            <a:r>
              <a:rPr lang="ja-JP" altLang="en-US" sz="1000" dirty="0">
                <a:solidFill>
                  <a:schemeClr val="dk1"/>
                </a:solidFill>
              </a:rPr>
              <a:t>皆様自身のデータを</a:t>
            </a:r>
            <a:r>
              <a:rPr lang="de-DE" sz="1000" dirty="0">
                <a:solidFill>
                  <a:schemeClr val="dk1"/>
                </a:solidFill>
              </a:rPr>
              <a:t>保護する方法を示</a:t>
            </a:r>
            <a:r>
              <a:rPr lang="ja-JP" altLang="en-US" sz="1000" dirty="0">
                <a:solidFill>
                  <a:schemeClr val="dk1"/>
                </a:solidFill>
              </a:rPr>
              <a:t>し</a:t>
            </a:r>
            <a:r>
              <a:rPr lang="de-DE" sz="1000" dirty="0">
                <a:solidFill>
                  <a:schemeClr val="dk1"/>
                </a:solidFill>
              </a:rPr>
              <a:t>ます。</a:t>
            </a:r>
            <a:endParaRPr sz="1000" dirty="0">
              <a:solidFill>
                <a:schemeClr val="dk1"/>
              </a:solidFill>
            </a:endParaRPr>
          </a:p>
        </p:txBody>
      </p:sp>
      <p:sp>
        <p:nvSpPr>
          <p:cNvPr id="114" name="Google Shape;114;p16"/>
          <p:cNvSpPr txBox="1"/>
          <p:nvPr/>
        </p:nvSpPr>
        <p:spPr>
          <a:xfrm>
            <a:off x="575999" y="3607648"/>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ランサムウェアとは何ですか？</a:t>
            </a:r>
            <a:endParaRPr/>
          </a:p>
        </p:txBody>
      </p:sp>
      <p:sp>
        <p:nvSpPr>
          <p:cNvPr id="115" name="Google Shape;115;p16"/>
          <p:cNvSpPr txBox="1"/>
          <p:nvPr/>
        </p:nvSpPr>
        <p:spPr>
          <a:xfrm>
            <a:off x="575999" y="4953983"/>
            <a:ext cx="737019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ランサムウェアから身を守るにはどうすればよいですか？</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7"/>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21" name="Google Shape;121;p17"/>
          <p:cNvSpPr txBox="1"/>
          <p:nvPr/>
        </p:nvSpPr>
        <p:spPr>
          <a:xfrm>
            <a:off x="545576" y="1005422"/>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初めてNAS</a:t>
            </a:r>
            <a:r>
              <a:rPr lang="ja-JP" altLang="en-US" sz="3600" dirty="0">
                <a:solidFill>
                  <a:srgbClr val="555555"/>
                </a:solidFill>
                <a:latin typeface="Impact"/>
                <a:ea typeface="Impact"/>
                <a:cs typeface="Impact"/>
                <a:sym typeface="Impact"/>
              </a:rPr>
              <a:t>を使用するとき</a:t>
            </a:r>
            <a:endParaRPr dirty="0"/>
          </a:p>
        </p:txBody>
      </p:sp>
      <p:sp>
        <p:nvSpPr>
          <p:cNvPr id="122" name="Google Shape;122;p17"/>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管理者アカウント</a:t>
            </a:r>
            <a:endParaRPr/>
          </a:p>
        </p:txBody>
      </p:sp>
      <p:sp>
        <p:nvSpPr>
          <p:cNvPr id="123" name="Google Shape;123;p17"/>
          <p:cNvSpPr txBox="1"/>
          <p:nvPr/>
        </p:nvSpPr>
        <p:spPr>
          <a:xfrm>
            <a:off x="575999" y="1989738"/>
            <a:ext cx="8407580" cy="1910459"/>
          </a:xfrm>
          <a:prstGeom prst="rect">
            <a:avLst/>
          </a:prstGeom>
          <a:noFill/>
          <a:ln>
            <a:noFill/>
          </a:ln>
        </p:spPr>
        <p:txBody>
          <a:bodyPr spcFirstLastPara="1" wrap="square" lIns="91425" tIns="45700" rIns="91425" bIns="45700" anchor="t" anchorCtr="0">
            <a:noAutofit/>
          </a:bodyPr>
          <a:lstStyle/>
          <a:p>
            <a:pPr lvl="0">
              <a:lnSpc>
                <a:spcPct val="180000"/>
              </a:lnSpc>
            </a:pPr>
            <a:r>
              <a:rPr lang="de-DE" sz="1000" dirty="0">
                <a:solidFill>
                  <a:schemeClr val="dk1"/>
                </a:solidFill>
              </a:rPr>
              <a:t>QTSの管理者アカウントはデフォルトで「admin」です。セキュリティ上の理由から、システムクリティカルなアカウントに</a:t>
            </a:r>
            <a:r>
              <a:rPr lang="ja-JP" altLang="en-US" sz="1000" dirty="0">
                <a:solidFill>
                  <a:schemeClr val="dk1"/>
                </a:solidFill>
              </a:rPr>
              <a:t>対して、</a:t>
            </a:r>
            <a:r>
              <a:rPr lang="de-DE" sz="1000" dirty="0">
                <a:solidFill>
                  <a:schemeClr val="dk1"/>
                </a:solidFill>
              </a:rPr>
              <a:t>一般的で簡単に推測できる名前を</a:t>
            </a:r>
            <a:r>
              <a:rPr lang="ja-JP" altLang="en-US" sz="1000" dirty="0">
                <a:solidFill>
                  <a:schemeClr val="dk1"/>
                </a:solidFill>
              </a:rPr>
              <a:t>使用</a:t>
            </a:r>
            <a:r>
              <a:rPr lang="de-DE" sz="1000" dirty="0">
                <a:solidFill>
                  <a:schemeClr val="dk1"/>
                </a:solidFill>
              </a:rPr>
              <a:t>することはお勧めしません。こ</a:t>
            </a:r>
            <a:r>
              <a:rPr lang="ja-JP" altLang="en-US" sz="1000" dirty="0">
                <a:solidFill>
                  <a:schemeClr val="dk1"/>
                </a:solidFill>
              </a:rPr>
              <a:t>のような場合</a:t>
            </a:r>
            <a:r>
              <a:rPr lang="de-DE" sz="1000" dirty="0">
                <a:solidFill>
                  <a:schemeClr val="dk1"/>
                </a:solidFill>
              </a:rPr>
              <a:t>、ハッカー</a:t>
            </a:r>
            <a:r>
              <a:rPr lang="ja-JP" altLang="en-US" sz="1000" dirty="0">
                <a:solidFill>
                  <a:schemeClr val="dk1"/>
                </a:solidFill>
              </a:rPr>
              <a:t>は</a:t>
            </a:r>
            <a:r>
              <a:rPr lang="de-DE" sz="1000" dirty="0">
                <a:solidFill>
                  <a:schemeClr val="dk1"/>
                </a:solidFill>
              </a:rPr>
              <a:t>正しいパスワードを推測</a:t>
            </a:r>
            <a:r>
              <a:rPr lang="ja-JP" altLang="en-US" sz="1000" dirty="0">
                <a:solidFill>
                  <a:schemeClr val="dk1"/>
                </a:solidFill>
              </a:rPr>
              <a:t>するだけで、</a:t>
            </a:r>
            <a:r>
              <a:rPr lang="de-DE" altLang="ja-JP" sz="1000" dirty="0">
                <a:solidFill>
                  <a:schemeClr val="dk1"/>
                </a:solidFill>
              </a:rPr>
              <a:t>システムを完全に制御</a:t>
            </a:r>
            <a:r>
              <a:rPr lang="ja-JP" altLang="en-US" sz="1000" dirty="0">
                <a:solidFill>
                  <a:schemeClr val="dk1"/>
                </a:solidFill>
              </a:rPr>
              <a:t>することができてしまいます</a:t>
            </a:r>
            <a:r>
              <a:rPr lang="de-DE" sz="1000" dirty="0">
                <a:solidFill>
                  <a:schemeClr val="dk1"/>
                </a:solidFill>
              </a:rPr>
              <a:t>。このような</a:t>
            </a:r>
            <a:r>
              <a:rPr lang="ja-JP" altLang="en-US" sz="1000" dirty="0">
                <a:solidFill>
                  <a:schemeClr val="dk1"/>
                </a:solidFill>
              </a:rPr>
              <a:t>危険</a:t>
            </a:r>
            <a:r>
              <a:rPr lang="de-DE" sz="1000" dirty="0">
                <a:solidFill>
                  <a:schemeClr val="dk1"/>
                </a:solidFill>
              </a:rPr>
              <a:t>から身を守るために、別のシステム管理者アカウントを作成し、デフォルトの「admin」アカウント</a:t>
            </a:r>
            <a:r>
              <a:rPr lang="ja-JP" altLang="en-US" sz="1000" dirty="0">
                <a:solidFill>
                  <a:schemeClr val="dk1"/>
                </a:solidFill>
              </a:rPr>
              <a:t>を</a:t>
            </a:r>
            <a:r>
              <a:rPr lang="de-DE" sz="1000" dirty="0">
                <a:solidFill>
                  <a:schemeClr val="dk1"/>
                </a:solidFill>
              </a:rPr>
              <a:t>無効にすることを強くお勧めします。さらに、管理者アカウントは、メンテナンスタスクなどの管理タスクにのみ使用する必要があります。 QNAP NASを使用する</a:t>
            </a:r>
            <a:r>
              <a:rPr lang="ja-JP" altLang="en-US" sz="1000" dirty="0">
                <a:solidFill>
                  <a:schemeClr val="dk1"/>
                </a:solidFill>
              </a:rPr>
              <a:t>際</a:t>
            </a:r>
            <a:r>
              <a:rPr lang="de-DE" sz="1000" dirty="0">
                <a:solidFill>
                  <a:schemeClr val="dk1"/>
                </a:solidFill>
              </a:rPr>
              <a:t>には、管理者機能とユーザー機能を</a:t>
            </a:r>
            <a:r>
              <a:rPr lang="ja-JP" altLang="en-US" sz="1000" dirty="0">
                <a:solidFill>
                  <a:schemeClr val="dk1"/>
                </a:solidFill>
              </a:rPr>
              <a:t>完全</a:t>
            </a:r>
            <a:r>
              <a:rPr lang="de-DE" sz="1000" dirty="0">
                <a:solidFill>
                  <a:schemeClr val="dk1"/>
                </a:solidFill>
              </a:rPr>
              <a:t>に</a:t>
            </a:r>
            <a:r>
              <a:rPr lang="ja-JP" altLang="en-US" sz="1000" dirty="0">
                <a:solidFill>
                  <a:schemeClr val="dk1"/>
                </a:solidFill>
              </a:rPr>
              <a:t>分ける</a:t>
            </a:r>
            <a:r>
              <a:rPr lang="de-DE" sz="1000" dirty="0">
                <a:solidFill>
                  <a:schemeClr val="dk1"/>
                </a:solidFill>
              </a:rPr>
              <a:t>ことをお勧めします。</a:t>
            </a:r>
            <a:endParaRPr sz="1000" dirty="0">
              <a:solidFill>
                <a:schemeClr val="dk1"/>
              </a:solidFill>
            </a:endParaRPr>
          </a:p>
          <a:p>
            <a:pPr marL="0" marR="0" lvl="0" indent="0" algn="l" rtl="0">
              <a:lnSpc>
                <a:spcPct val="180000"/>
              </a:lnSpc>
              <a:spcBef>
                <a:spcPts val="0"/>
              </a:spcBef>
              <a:spcAft>
                <a:spcPts val="0"/>
              </a:spcAft>
              <a:buNone/>
            </a:pPr>
            <a:endParaRPr sz="1000" dirty="0">
              <a:solidFill>
                <a:schemeClr val="dk1"/>
              </a:solidFill>
            </a:endParaRPr>
          </a:p>
          <a:p>
            <a:pPr>
              <a:lnSpc>
                <a:spcPct val="180000"/>
              </a:lnSpc>
            </a:pPr>
            <a:r>
              <a:rPr lang="ja-JP" altLang="en-US" sz="1000" b="1" dirty="0">
                <a:solidFill>
                  <a:schemeClr val="dk1"/>
                </a:solidFill>
              </a:rPr>
              <a:t>注：</a:t>
            </a:r>
            <a:r>
              <a:rPr lang="ja-JP" altLang="en-US" sz="1000" dirty="0">
                <a:solidFill>
                  <a:schemeClr val="dk1"/>
                </a:solidFill>
              </a:rPr>
              <a:t>「</a:t>
            </a:r>
            <a:r>
              <a:rPr lang="en-US" altLang="ja-JP" sz="1000" dirty="0">
                <a:solidFill>
                  <a:schemeClr val="dk1"/>
                </a:solidFill>
              </a:rPr>
              <a:t>admin</a:t>
            </a:r>
            <a:r>
              <a:rPr lang="ja-JP" altLang="en-US" sz="1000" dirty="0">
                <a:solidFill>
                  <a:schemeClr val="dk1"/>
                </a:solidFill>
              </a:rPr>
              <a:t>」アカウントを無効にするオプションは、</a:t>
            </a:r>
            <a:r>
              <a:rPr lang="en-US" altLang="ja-JP" sz="1000" dirty="0">
                <a:solidFill>
                  <a:schemeClr val="dk1"/>
                </a:solidFill>
              </a:rPr>
              <a:t>QTS4.1.2</a:t>
            </a:r>
            <a:r>
              <a:rPr lang="ja-JP" altLang="en-US" sz="1000" dirty="0">
                <a:solidFill>
                  <a:schemeClr val="dk1"/>
                </a:solidFill>
              </a:rPr>
              <a:t>以降のバージョンでのみ使用できます。</a:t>
            </a:r>
          </a:p>
        </p:txBody>
      </p:sp>
      <p:pic>
        <p:nvPicPr>
          <p:cNvPr id="9" name="Grafik 30">
            <a:extLst>
              <a:ext uri="{FF2B5EF4-FFF2-40B4-BE49-F238E27FC236}">
                <a16:creationId xmlns:a16="http://schemas.microsoft.com/office/drawing/2014/main" id="{9DABA5A9-FA63-59FD-D3F9-66200509A1E7}"/>
              </a:ext>
            </a:extLst>
          </p:cNvPr>
          <p:cNvPicPr>
            <a:picLocks noChangeAspect="1"/>
          </p:cNvPicPr>
          <p:nvPr/>
        </p:nvPicPr>
        <p:blipFill>
          <a:blip r:embed="rId4"/>
          <a:stretch>
            <a:fillRect/>
          </a:stretch>
        </p:blipFill>
        <p:spPr>
          <a:xfrm>
            <a:off x="575999" y="4693402"/>
            <a:ext cx="3263900" cy="1117600"/>
          </a:xfrm>
          <a:prstGeom prst="rect">
            <a:avLst/>
          </a:prstGeom>
        </p:spPr>
      </p:pic>
      <p:pic>
        <p:nvPicPr>
          <p:cNvPr id="10" name="Grafik 32">
            <a:extLst>
              <a:ext uri="{FF2B5EF4-FFF2-40B4-BE49-F238E27FC236}">
                <a16:creationId xmlns:a16="http://schemas.microsoft.com/office/drawing/2014/main" id="{F71C555C-003D-C82E-E6C9-E7F9AF7BE93E}"/>
              </a:ext>
            </a:extLst>
          </p:cNvPr>
          <p:cNvPicPr>
            <a:picLocks noChangeAspect="1"/>
          </p:cNvPicPr>
          <p:nvPr/>
        </p:nvPicPr>
        <p:blipFill>
          <a:blip r:embed="rId5"/>
          <a:stretch>
            <a:fillRect/>
          </a:stretch>
        </p:blipFill>
        <p:spPr>
          <a:xfrm>
            <a:off x="7475286" y="4693402"/>
            <a:ext cx="4165600" cy="1117600"/>
          </a:xfrm>
          <a:prstGeom prst="rect">
            <a:avLst/>
          </a:prstGeom>
        </p:spPr>
      </p:pic>
      <p:pic>
        <p:nvPicPr>
          <p:cNvPr id="11" name="Grafik 9">
            <a:extLst>
              <a:ext uri="{FF2B5EF4-FFF2-40B4-BE49-F238E27FC236}">
                <a16:creationId xmlns:a16="http://schemas.microsoft.com/office/drawing/2014/main" id="{F82BB02B-047D-4F73-253C-47D901290305}"/>
              </a:ext>
            </a:extLst>
          </p:cNvPr>
          <p:cNvPicPr>
            <a:picLocks noChangeAspect="1"/>
          </p:cNvPicPr>
          <p:nvPr/>
        </p:nvPicPr>
        <p:blipFill>
          <a:blip r:embed="rId6"/>
          <a:stretch>
            <a:fillRect/>
          </a:stretch>
        </p:blipFill>
        <p:spPr>
          <a:xfrm>
            <a:off x="3970529" y="4693402"/>
            <a:ext cx="3568700" cy="1117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32" name="Google Shape;132;p18"/>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初めてNASを</a:t>
            </a:r>
            <a:r>
              <a:rPr lang="ja-JP" altLang="en-US" sz="3600" dirty="0">
                <a:solidFill>
                  <a:srgbClr val="555555"/>
                </a:solidFill>
                <a:latin typeface="Impact"/>
                <a:ea typeface="Impact"/>
                <a:cs typeface="Impact"/>
                <a:sym typeface="Impact"/>
              </a:rPr>
              <a:t>使用</a:t>
            </a:r>
            <a:r>
              <a:rPr lang="de-DE" sz="3600" dirty="0">
                <a:solidFill>
                  <a:srgbClr val="555555"/>
                </a:solidFill>
                <a:latin typeface="Impact"/>
                <a:ea typeface="Impact"/>
                <a:cs typeface="Impact"/>
                <a:sym typeface="Impact"/>
              </a:rPr>
              <a:t>するとき</a:t>
            </a:r>
            <a:endParaRPr dirty="0"/>
          </a:p>
        </p:txBody>
      </p:sp>
      <p:sp>
        <p:nvSpPr>
          <p:cNvPr id="133" name="Google Shape;133;p18"/>
          <p:cNvSpPr txBox="1"/>
          <p:nvPr/>
        </p:nvSpPr>
        <p:spPr>
          <a:xfrm>
            <a:off x="575998" y="1577800"/>
            <a:ext cx="658017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dirty="0">
                <a:solidFill>
                  <a:srgbClr val="707070"/>
                </a:solidFill>
                <a:latin typeface="Arial Narrow"/>
                <a:ea typeface="Arial Narrow"/>
                <a:cs typeface="Arial Narrow"/>
                <a:sym typeface="Arial Narrow"/>
              </a:rPr>
              <a:t>「管理者」ユーザーアカウントを無効にする方法</a:t>
            </a:r>
            <a:endParaRPr sz="2000" dirty="0">
              <a:solidFill>
                <a:srgbClr val="707070"/>
              </a:solidFill>
              <a:latin typeface="Arial Narrow"/>
              <a:ea typeface="Arial Narrow"/>
              <a:cs typeface="Arial Narrow"/>
              <a:sym typeface="Arial Narrow"/>
            </a:endParaRPr>
          </a:p>
        </p:txBody>
      </p:sp>
      <p:sp>
        <p:nvSpPr>
          <p:cNvPr id="134" name="Google Shape;134;p18"/>
          <p:cNvSpPr txBox="1"/>
          <p:nvPr/>
        </p:nvSpPr>
        <p:spPr>
          <a:xfrm>
            <a:off x="575999" y="5398545"/>
            <a:ext cx="5389372" cy="987130"/>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新しい管理者アカウント</a:t>
            </a:r>
            <a:r>
              <a:rPr lang="ja-JP" altLang="en-US" sz="1000" b="1" dirty="0">
                <a:solidFill>
                  <a:schemeClr val="dk1"/>
                </a:solidFill>
              </a:rPr>
              <a:t>の</a:t>
            </a:r>
            <a:r>
              <a:rPr lang="de-DE" sz="1000" b="1" dirty="0">
                <a:solidFill>
                  <a:schemeClr val="dk1"/>
                </a:solidFill>
              </a:rPr>
              <a:t>作成</a:t>
            </a: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1.「</a:t>
            </a:r>
            <a:r>
              <a:rPr lang="de-DE" sz="1000" dirty="0">
                <a:solidFill>
                  <a:schemeClr val="dk1"/>
                </a:solidFill>
              </a:rPr>
              <a:t>admin」アカウントを使用してQTSにログインします。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2.[コントロールパネル] &gt; [ユーザー]を選択します。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3.ユーザー（この例では「Ben」）を作成し、「Administrators」ユーザーグループに割り当てます。</a:t>
            </a:r>
            <a:endParaRPr sz="1000" dirty="0">
              <a:solidFill>
                <a:schemeClr val="dk1"/>
              </a:solidFill>
            </a:endParaRPr>
          </a:p>
        </p:txBody>
      </p:sp>
      <p:sp>
        <p:nvSpPr>
          <p:cNvPr id="135" name="Google Shape;135;p18"/>
          <p:cNvSpPr txBox="1"/>
          <p:nvPr/>
        </p:nvSpPr>
        <p:spPr>
          <a:xfrm>
            <a:off x="6599361" y="5398545"/>
            <a:ext cx="5041525" cy="987130"/>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b="1" dirty="0">
                <a:solidFill>
                  <a:schemeClr val="dk1"/>
                </a:solidFill>
              </a:rPr>
              <a:t>「管理者」アカウント</a:t>
            </a:r>
            <a:r>
              <a:rPr lang="ja-JP" altLang="en-US" sz="1000" b="1" dirty="0">
                <a:solidFill>
                  <a:schemeClr val="dk1"/>
                </a:solidFill>
              </a:rPr>
              <a:t>の</a:t>
            </a:r>
            <a:r>
              <a:rPr lang="de-DE" sz="1000" b="1" dirty="0">
                <a:solidFill>
                  <a:schemeClr val="dk1"/>
                </a:solidFill>
              </a:rPr>
              <a:t>無効</a:t>
            </a:r>
            <a:r>
              <a:rPr lang="ja-JP" altLang="en-US" sz="1000" b="1" dirty="0">
                <a:solidFill>
                  <a:schemeClr val="dk1"/>
                </a:solidFill>
              </a:rPr>
              <a:t>化</a:t>
            </a:r>
            <a:endParaRPr sz="1000" b="1" dirty="0">
              <a:solidFill>
                <a:schemeClr val="dk1"/>
              </a:solidFill>
            </a:endParaRPr>
          </a:p>
          <a:p>
            <a:pPr marL="0" marR="0" lvl="0" indent="0" algn="l" rtl="0">
              <a:lnSpc>
                <a:spcPct val="180000"/>
              </a:lnSpc>
              <a:spcBef>
                <a:spcPts val="0"/>
              </a:spcBef>
              <a:spcAft>
                <a:spcPts val="0"/>
              </a:spcAft>
              <a:buNone/>
            </a:pPr>
            <a:r>
              <a:rPr lang="de-DE" sz="1000" b="1" dirty="0">
                <a:solidFill>
                  <a:schemeClr val="dk1"/>
                </a:solidFill>
              </a:rPr>
              <a:t>1.</a:t>
            </a:r>
            <a:r>
              <a:rPr lang="ja-JP" altLang="en-US" sz="1000" dirty="0">
                <a:solidFill>
                  <a:schemeClr val="dk1"/>
                </a:solidFill>
              </a:rPr>
              <a:t>「</a:t>
            </a:r>
            <a:r>
              <a:rPr lang="de-DE" sz="1000" dirty="0">
                <a:solidFill>
                  <a:schemeClr val="dk1"/>
                </a:solidFill>
              </a:rPr>
              <a:t>Ben</a:t>
            </a:r>
            <a:r>
              <a:rPr lang="ja-JP" altLang="en-US" sz="1000" dirty="0">
                <a:solidFill>
                  <a:schemeClr val="dk1"/>
                </a:solidFill>
              </a:rPr>
              <a:t>」</a:t>
            </a:r>
            <a:r>
              <a:rPr lang="de-DE" sz="1000" dirty="0">
                <a:solidFill>
                  <a:schemeClr val="dk1"/>
                </a:solidFill>
              </a:rPr>
              <a:t>としてQTSにログインします。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2.[コントロールパネル] &gt; [ユーザー]を選択し、「admin」アカウントプロファイルを編集します。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3. [このアカウントを無効にする]をクリックして、[OK]を選択します。</a:t>
            </a:r>
            <a:endParaRPr sz="1000" dirty="0">
              <a:solidFill>
                <a:schemeClr val="dk1"/>
              </a:solidFill>
            </a:endParaRPr>
          </a:p>
        </p:txBody>
      </p:sp>
      <p:sp>
        <p:nvSpPr>
          <p:cNvPr id="136" name="Google Shape;136;p18"/>
          <p:cNvSpPr txBox="1"/>
          <p:nvPr/>
        </p:nvSpPr>
        <p:spPr>
          <a:xfrm>
            <a:off x="575999" y="1977910"/>
            <a:ext cx="8407580" cy="756297"/>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QNAP NASのパスワードには、システムのセキュリティを大幅に向上させる</a:t>
            </a:r>
            <a:r>
              <a:rPr lang="ja-JP" altLang="en-US" sz="1000" dirty="0" err="1">
                <a:solidFill>
                  <a:schemeClr val="dk1"/>
                </a:solidFill>
              </a:rPr>
              <a:t>、</a:t>
            </a:r>
            <a:r>
              <a:rPr lang="de-DE" sz="1000" dirty="0">
                <a:solidFill>
                  <a:schemeClr val="dk1"/>
                </a:solidFill>
              </a:rPr>
              <a:t>いくつかのセットアップオプションがあります。もちろん、QNAP NAS</a:t>
            </a:r>
            <a:r>
              <a:rPr lang="ja-JP" altLang="en-US" sz="1000" dirty="0">
                <a:solidFill>
                  <a:schemeClr val="dk1"/>
                </a:solidFill>
              </a:rPr>
              <a:t>をご自身だけ</a:t>
            </a:r>
            <a:r>
              <a:rPr lang="de-DE" sz="1000" dirty="0">
                <a:solidFill>
                  <a:schemeClr val="dk1"/>
                </a:solidFill>
              </a:rPr>
              <a:t>で使用する場合、パスワードの推奨ルール</a:t>
            </a:r>
            <a:r>
              <a:rPr lang="ja-JP" altLang="en-US" sz="1000" dirty="0">
                <a:solidFill>
                  <a:schemeClr val="dk1"/>
                </a:solidFill>
              </a:rPr>
              <a:t>に従うことに対して</a:t>
            </a:r>
            <a:r>
              <a:rPr lang="de-DE" sz="1000" dirty="0">
                <a:solidFill>
                  <a:schemeClr val="dk1"/>
                </a:solidFill>
              </a:rPr>
              <a:t>責任があるのは</a:t>
            </a:r>
            <a:r>
              <a:rPr lang="ja-JP" altLang="en-US" sz="1000" dirty="0">
                <a:solidFill>
                  <a:schemeClr val="dk1"/>
                </a:solidFill>
              </a:rPr>
              <a:t>ご自身だけ</a:t>
            </a:r>
            <a:r>
              <a:rPr lang="de-DE" sz="1000" dirty="0">
                <a:solidFill>
                  <a:schemeClr val="dk1"/>
                </a:solidFill>
              </a:rPr>
              <a:t>です。安全なパスワード</a:t>
            </a:r>
            <a:r>
              <a:rPr lang="ja-JP" altLang="en-US" sz="1000" dirty="0">
                <a:solidFill>
                  <a:schemeClr val="dk1"/>
                </a:solidFill>
              </a:rPr>
              <a:t>を実現する</a:t>
            </a:r>
            <a:r>
              <a:rPr lang="de-DE" sz="1000" dirty="0">
                <a:solidFill>
                  <a:schemeClr val="dk1"/>
                </a:solidFill>
              </a:rPr>
              <a:t>基本的な</a:t>
            </a:r>
            <a:r>
              <a:rPr lang="ja-JP" altLang="en-US" sz="1000" dirty="0">
                <a:solidFill>
                  <a:schemeClr val="dk1"/>
                </a:solidFill>
              </a:rPr>
              <a:t>手順</a:t>
            </a:r>
            <a:r>
              <a:rPr lang="de-DE" sz="1000" dirty="0">
                <a:solidFill>
                  <a:schemeClr val="dk1"/>
                </a:solidFill>
              </a:rPr>
              <a:t>は単純です。</a:t>
            </a:r>
            <a:endParaRPr dirty="0"/>
          </a:p>
        </p:txBody>
      </p:sp>
      <p:pic>
        <p:nvPicPr>
          <p:cNvPr id="137" name="Google Shape;137;p18"/>
          <p:cNvPicPr preferRelativeResize="0"/>
          <p:nvPr/>
        </p:nvPicPr>
        <p:blipFill rotWithShape="1">
          <a:blip r:embed="rId4">
            <a:alphaModFix/>
          </a:blip>
          <a:srcRect/>
          <a:stretch/>
        </p:blipFill>
        <p:spPr>
          <a:xfrm>
            <a:off x="6666902" y="2929104"/>
            <a:ext cx="3812330" cy="2382707"/>
          </a:xfrm>
          <a:prstGeom prst="rect">
            <a:avLst/>
          </a:prstGeom>
          <a:noFill/>
          <a:ln>
            <a:noFill/>
          </a:ln>
        </p:spPr>
      </p:pic>
      <p:pic>
        <p:nvPicPr>
          <p:cNvPr id="138" name="Google Shape;138;p18"/>
          <p:cNvPicPr preferRelativeResize="0"/>
          <p:nvPr/>
        </p:nvPicPr>
        <p:blipFill rotWithShape="1">
          <a:blip r:embed="rId5">
            <a:alphaModFix/>
          </a:blip>
          <a:srcRect/>
          <a:stretch/>
        </p:blipFill>
        <p:spPr>
          <a:xfrm>
            <a:off x="631877" y="2929103"/>
            <a:ext cx="4095071" cy="23827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44" name="Google Shape;144;p19"/>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初めてNASを</a:t>
            </a:r>
            <a:r>
              <a:rPr lang="ja-JP" altLang="en-US" sz="3600" dirty="0">
                <a:solidFill>
                  <a:srgbClr val="555555"/>
                </a:solidFill>
                <a:latin typeface="Impact"/>
                <a:ea typeface="Impact"/>
                <a:cs typeface="Impact"/>
                <a:sym typeface="Impact"/>
              </a:rPr>
              <a:t>使用</a:t>
            </a:r>
            <a:r>
              <a:rPr lang="de-DE" sz="3600" dirty="0">
                <a:solidFill>
                  <a:srgbClr val="555555"/>
                </a:solidFill>
                <a:latin typeface="Impact"/>
                <a:ea typeface="Impact"/>
                <a:cs typeface="Impact"/>
                <a:sym typeface="Impact"/>
              </a:rPr>
              <a:t>するとき</a:t>
            </a:r>
            <a:endParaRPr dirty="0"/>
          </a:p>
        </p:txBody>
      </p:sp>
      <p:sp>
        <p:nvSpPr>
          <p:cNvPr id="145" name="Google Shape;145;p19"/>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パスワードポリシー</a:t>
            </a:r>
            <a:endParaRPr sz="2000">
              <a:solidFill>
                <a:srgbClr val="707070"/>
              </a:solidFill>
              <a:latin typeface="Arial Narrow"/>
              <a:ea typeface="Arial Narrow"/>
              <a:cs typeface="Arial Narrow"/>
              <a:sym typeface="Arial Narrow"/>
            </a:endParaRPr>
          </a:p>
        </p:txBody>
      </p:sp>
      <p:sp>
        <p:nvSpPr>
          <p:cNvPr id="146" name="Google Shape;146;p19"/>
          <p:cNvSpPr txBox="1"/>
          <p:nvPr/>
        </p:nvSpPr>
        <p:spPr>
          <a:xfrm>
            <a:off x="575999" y="1977910"/>
            <a:ext cx="8407580" cy="756297"/>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QNAP NASのパスワードには、システムのセキュリティを大幅に向上させる</a:t>
            </a:r>
            <a:r>
              <a:rPr lang="ja-JP" altLang="en-US" sz="1000" dirty="0" err="1">
                <a:solidFill>
                  <a:schemeClr val="dk1"/>
                </a:solidFill>
              </a:rPr>
              <a:t>、</a:t>
            </a:r>
            <a:r>
              <a:rPr lang="de-DE" sz="1000" dirty="0">
                <a:solidFill>
                  <a:schemeClr val="dk1"/>
                </a:solidFill>
              </a:rPr>
              <a:t>いくつかのセットアップオプションがあります。</a:t>
            </a:r>
          </a:p>
          <a:p>
            <a:pPr marL="0" marR="0" lvl="0" indent="0" algn="l" rtl="0">
              <a:lnSpc>
                <a:spcPct val="180000"/>
              </a:lnSpc>
              <a:spcBef>
                <a:spcPts val="0"/>
              </a:spcBef>
              <a:spcAft>
                <a:spcPts val="0"/>
              </a:spcAft>
              <a:buNone/>
            </a:pPr>
            <a:r>
              <a:rPr lang="de-DE" sz="1000" dirty="0">
                <a:solidFill>
                  <a:schemeClr val="dk1"/>
                </a:solidFill>
              </a:rPr>
              <a:t>もちろん、QNAP NASを</a:t>
            </a:r>
            <a:r>
              <a:rPr lang="ja-JP" altLang="en-US" sz="1000" dirty="0">
                <a:solidFill>
                  <a:schemeClr val="dk1"/>
                </a:solidFill>
              </a:rPr>
              <a:t>ご自身だけ</a:t>
            </a:r>
            <a:r>
              <a:rPr lang="de-DE" sz="1000" dirty="0">
                <a:solidFill>
                  <a:schemeClr val="dk1"/>
                </a:solidFill>
              </a:rPr>
              <a:t>で使用する場合、パスワードの推奨ルール</a:t>
            </a:r>
            <a:r>
              <a:rPr lang="ja-JP" altLang="en-US" sz="1000" dirty="0">
                <a:solidFill>
                  <a:schemeClr val="dk1"/>
                </a:solidFill>
              </a:rPr>
              <a:t>に従うことに対して</a:t>
            </a:r>
            <a:r>
              <a:rPr lang="de-DE" sz="1000" dirty="0">
                <a:solidFill>
                  <a:schemeClr val="dk1"/>
                </a:solidFill>
              </a:rPr>
              <a:t>責任があるのは</a:t>
            </a:r>
            <a:r>
              <a:rPr lang="ja-JP" altLang="en-US" sz="1000" dirty="0">
                <a:solidFill>
                  <a:schemeClr val="dk1"/>
                </a:solidFill>
              </a:rPr>
              <a:t>ご自身</a:t>
            </a:r>
            <a:r>
              <a:rPr lang="de-DE" sz="1000" dirty="0">
                <a:solidFill>
                  <a:schemeClr val="dk1"/>
                </a:solidFill>
              </a:rPr>
              <a:t>だけです。安全なパスワード</a:t>
            </a:r>
            <a:r>
              <a:rPr lang="ja-JP" altLang="en-US" sz="1000" dirty="0">
                <a:solidFill>
                  <a:schemeClr val="dk1"/>
                </a:solidFill>
              </a:rPr>
              <a:t>を実現する</a:t>
            </a:r>
            <a:r>
              <a:rPr lang="de-DE" sz="1000" dirty="0">
                <a:solidFill>
                  <a:schemeClr val="dk1"/>
                </a:solidFill>
              </a:rPr>
              <a:t>基本的なルールは単純です。</a:t>
            </a:r>
            <a:endParaRPr dirty="0"/>
          </a:p>
        </p:txBody>
      </p:sp>
      <p:sp>
        <p:nvSpPr>
          <p:cNvPr id="147" name="Google Shape;147;p19"/>
          <p:cNvSpPr txBox="1"/>
          <p:nvPr/>
        </p:nvSpPr>
        <p:spPr>
          <a:xfrm>
            <a:off x="575999" y="4902051"/>
            <a:ext cx="8806540" cy="525465"/>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他のユーザーもQNAP NAS</a:t>
            </a:r>
            <a:r>
              <a:rPr lang="ja-JP" altLang="en-US" sz="1000" dirty="0">
                <a:solidFill>
                  <a:schemeClr val="dk1"/>
                </a:solidFill>
              </a:rPr>
              <a:t>を</a:t>
            </a:r>
            <a:r>
              <a:rPr lang="de-DE" sz="1000" dirty="0">
                <a:solidFill>
                  <a:schemeClr val="dk1"/>
                </a:solidFill>
              </a:rPr>
              <a:t>利用できる場合、管理者はパスワードに特定のルールを設定し、QNAP NASに</a:t>
            </a:r>
            <a:r>
              <a:rPr lang="ja-JP" altLang="en-US" sz="1000" dirty="0">
                <a:solidFill>
                  <a:schemeClr val="dk1"/>
                </a:solidFill>
              </a:rPr>
              <a:t>対してルール</a:t>
            </a:r>
            <a:r>
              <a:rPr lang="de-DE" sz="1000" dirty="0">
                <a:solidFill>
                  <a:schemeClr val="dk1"/>
                </a:solidFill>
              </a:rPr>
              <a:t>を適用する必要があります。これにより、上記のルールが確実に守られます。簡単な説明は次のページにあります。</a:t>
            </a:r>
            <a:endParaRPr dirty="0"/>
          </a:p>
        </p:txBody>
      </p:sp>
      <p:pic>
        <p:nvPicPr>
          <p:cNvPr id="148" name="Google Shape;148;p19"/>
          <p:cNvPicPr preferRelativeResize="0"/>
          <p:nvPr/>
        </p:nvPicPr>
        <p:blipFill rotWithShape="1">
          <a:blip r:embed="rId4">
            <a:alphaModFix/>
          </a:blip>
          <a:srcRect/>
          <a:stretch/>
        </p:blipFill>
        <p:spPr>
          <a:xfrm>
            <a:off x="1584015" y="3420733"/>
            <a:ext cx="457200" cy="419100"/>
          </a:xfrm>
          <a:prstGeom prst="rect">
            <a:avLst/>
          </a:prstGeom>
          <a:noFill/>
          <a:ln>
            <a:noFill/>
          </a:ln>
        </p:spPr>
      </p:pic>
      <p:pic>
        <p:nvPicPr>
          <p:cNvPr id="149" name="Google Shape;149;p19"/>
          <p:cNvPicPr preferRelativeResize="0"/>
          <p:nvPr/>
        </p:nvPicPr>
        <p:blipFill rotWithShape="1">
          <a:blip r:embed="rId5">
            <a:alphaModFix/>
          </a:blip>
          <a:srcRect/>
          <a:stretch/>
        </p:blipFill>
        <p:spPr>
          <a:xfrm>
            <a:off x="3635112" y="3414383"/>
            <a:ext cx="558800" cy="431800"/>
          </a:xfrm>
          <a:prstGeom prst="rect">
            <a:avLst/>
          </a:prstGeom>
          <a:noFill/>
          <a:ln>
            <a:noFill/>
          </a:ln>
        </p:spPr>
      </p:pic>
      <p:pic>
        <p:nvPicPr>
          <p:cNvPr id="150" name="Google Shape;150;p19"/>
          <p:cNvPicPr preferRelativeResize="0"/>
          <p:nvPr/>
        </p:nvPicPr>
        <p:blipFill rotWithShape="1">
          <a:blip r:embed="rId6">
            <a:alphaModFix/>
          </a:blip>
          <a:srcRect/>
          <a:stretch/>
        </p:blipFill>
        <p:spPr>
          <a:xfrm>
            <a:off x="5634944" y="3370840"/>
            <a:ext cx="558800" cy="518886"/>
          </a:xfrm>
          <a:prstGeom prst="rect">
            <a:avLst/>
          </a:prstGeom>
          <a:noFill/>
          <a:ln>
            <a:noFill/>
          </a:ln>
        </p:spPr>
      </p:pic>
      <p:pic>
        <p:nvPicPr>
          <p:cNvPr id="151" name="Google Shape;151;p19"/>
          <p:cNvPicPr preferRelativeResize="0"/>
          <p:nvPr/>
        </p:nvPicPr>
        <p:blipFill rotWithShape="1">
          <a:blip r:embed="rId7">
            <a:alphaModFix/>
          </a:blip>
          <a:srcRect/>
          <a:stretch/>
        </p:blipFill>
        <p:spPr>
          <a:xfrm>
            <a:off x="7634896" y="3408033"/>
            <a:ext cx="444500" cy="444500"/>
          </a:xfrm>
          <a:prstGeom prst="rect">
            <a:avLst/>
          </a:prstGeom>
          <a:noFill/>
          <a:ln>
            <a:noFill/>
          </a:ln>
        </p:spPr>
      </p:pic>
      <p:pic>
        <p:nvPicPr>
          <p:cNvPr id="152" name="Google Shape;152;p19"/>
          <p:cNvPicPr preferRelativeResize="0"/>
          <p:nvPr/>
        </p:nvPicPr>
        <p:blipFill rotWithShape="1">
          <a:blip r:embed="rId8">
            <a:alphaModFix/>
          </a:blip>
          <a:srcRect/>
          <a:stretch/>
        </p:blipFill>
        <p:spPr>
          <a:xfrm>
            <a:off x="9673293" y="3370839"/>
            <a:ext cx="481693" cy="481693"/>
          </a:xfrm>
          <a:prstGeom prst="rect">
            <a:avLst/>
          </a:prstGeom>
          <a:noFill/>
          <a:ln>
            <a:noFill/>
          </a:ln>
        </p:spPr>
      </p:pic>
      <p:sp>
        <p:nvSpPr>
          <p:cNvPr id="153" name="Google Shape;153;p19"/>
          <p:cNvSpPr txBox="1"/>
          <p:nvPr/>
        </p:nvSpPr>
        <p:spPr>
          <a:xfrm>
            <a:off x="812023" y="3927518"/>
            <a:ext cx="2001184" cy="294632"/>
          </a:xfrm>
          <a:prstGeom prst="rect">
            <a:avLst/>
          </a:prstGeom>
          <a:noFill/>
          <a:ln>
            <a:noFill/>
          </a:ln>
        </p:spPr>
        <p:txBody>
          <a:bodyPr spcFirstLastPara="1" wrap="square" lIns="91425" tIns="45700" rIns="91425" bIns="45700" anchor="t" anchorCtr="0">
            <a:noAutofit/>
          </a:bodyPr>
          <a:lstStyle/>
          <a:p>
            <a:pPr marL="0" marR="0" lvl="0" indent="0" algn="ctr" rtl="0">
              <a:lnSpc>
                <a:spcPct val="180000"/>
              </a:lnSpc>
              <a:spcBef>
                <a:spcPts val="0"/>
              </a:spcBef>
              <a:spcAft>
                <a:spcPts val="0"/>
              </a:spcAft>
              <a:buNone/>
            </a:pPr>
            <a:r>
              <a:rPr lang="de-DE" sz="1000" b="1">
                <a:solidFill>
                  <a:schemeClr val="dk1"/>
                </a:solidFill>
              </a:rPr>
              <a:t>十分に長い</a:t>
            </a:r>
            <a:endParaRPr sz="1000">
              <a:solidFill>
                <a:schemeClr val="dk1"/>
              </a:solidFill>
              <a:latin typeface="Arial"/>
              <a:ea typeface="Arial"/>
              <a:cs typeface="Arial"/>
              <a:sym typeface="Arial"/>
            </a:endParaRPr>
          </a:p>
        </p:txBody>
      </p:sp>
      <p:sp>
        <p:nvSpPr>
          <p:cNvPr id="154" name="Google Shape;154;p19"/>
          <p:cNvSpPr txBox="1"/>
          <p:nvPr/>
        </p:nvSpPr>
        <p:spPr>
          <a:xfrm>
            <a:off x="2837488" y="3927518"/>
            <a:ext cx="2001184" cy="294632"/>
          </a:xfrm>
          <a:prstGeom prst="rect">
            <a:avLst/>
          </a:prstGeom>
          <a:noFill/>
          <a:ln>
            <a:noFill/>
          </a:ln>
        </p:spPr>
        <p:txBody>
          <a:bodyPr spcFirstLastPara="1" wrap="square" lIns="91425" tIns="45700" rIns="91425" bIns="45700" anchor="t" anchorCtr="0">
            <a:noAutofit/>
          </a:bodyPr>
          <a:lstStyle/>
          <a:p>
            <a:pPr marL="0" marR="0" lvl="0" indent="0" algn="ctr" rtl="0">
              <a:lnSpc>
                <a:spcPct val="180000"/>
              </a:lnSpc>
              <a:spcBef>
                <a:spcPts val="0"/>
              </a:spcBef>
              <a:spcAft>
                <a:spcPts val="0"/>
              </a:spcAft>
              <a:buNone/>
            </a:pPr>
            <a:r>
              <a:rPr lang="de-DE" sz="1000" b="1" dirty="0">
                <a:solidFill>
                  <a:schemeClr val="dk1"/>
                </a:solidFill>
              </a:rPr>
              <a:t>特殊文字</a:t>
            </a:r>
            <a:r>
              <a:rPr lang="ja-JP" altLang="en-US" sz="1000" b="1" dirty="0">
                <a:solidFill>
                  <a:schemeClr val="dk1"/>
                </a:solidFill>
              </a:rPr>
              <a:t>を含む</a:t>
            </a:r>
            <a:endParaRPr sz="1000" dirty="0">
              <a:solidFill>
                <a:schemeClr val="dk1"/>
              </a:solidFill>
              <a:latin typeface="Arial"/>
              <a:ea typeface="Arial"/>
              <a:cs typeface="Arial"/>
              <a:sym typeface="Arial"/>
            </a:endParaRPr>
          </a:p>
        </p:txBody>
      </p:sp>
      <p:sp>
        <p:nvSpPr>
          <p:cNvPr id="155" name="Google Shape;155;p19"/>
          <p:cNvSpPr txBox="1"/>
          <p:nvPr/>
        </p:nvSpPr>
        <p:spPr>
          <a:xfrm>
            <a:off x="4862953" y="3927518"/>
            <a:ext cx="2001184" cy="525465"/>
          </a:xfrm>
          <a:prstGeom prst="rect">
            <a:avLst/>
          </a:prstGeom>
          <a:noFill/>
          <a:ln>
            <a:noFill/>
          </a:ln>
        </p:spPr>
        <p:txBody>
          <a:bodyPr spcFirstLastPara="1" wrap="square" lIns="91425" tIns="45700" rIns="91425" bIns="45700" anchor="t" anchorCtr="0">
            <a:noAutofit/>
          </a:bodyPr>
          <a:lstStyle/>
          <a:p>
            <a:pPr marL="0" marR="0" lvl="0" indent="0" algn="ctr" rtl="0">
              <a:lnSpc>
                <a:spcPct val="180000"/>
              </a:lnSpc>
              <a:spcBef>
                <a:spcPts val="0"/>
              </a:spcBef>
              <a:spcAft>
                <a:spcPts val="0"/>
              </a:spcAft>
              <a:buNone/>
            </a:pPr>
            <a:r>
              <a:rPr lang="de-DE" sz="1000" b="1" dirty="0">
                <a:solidFill>
                  <a:schemeClr val="dk1"/>
                </a:solidFill>
              </a:rPr>
              <a:t>大文字</a:t>
            </a:r>
            <a:r>
              <a:rPr lang="ja-JP" altLang="en-US" sz="1000" b="1" dirty="0">
                <a:solidFill>
                  <a:schemeClr val="dk1"/>
                </a:solidFill>
              </a:rPr>
              <a:t>と</a:t>
            </a:r>
            <a:r>
              <a:rPr lang="de-DE" sz="1000" b="1" dirty="0">
                <a:solidFill>
                  <a:schemeClr val="dk1"/>
                </a:solidFill>
              </a:rPr>
              <a:t>小文字</a:t>
            </a:r>
            <a:r>
              <a:rPr lang="ja-JP" altLang="en-US" sz="1000" b="1" dirty="0">
                <a:solidFill>
                  <a:schemeClr val="dk1"/>
                </a:solidFill>
              </a:rPr>
              <a:t>を使用する</a:t>
            </a:r>
            <a:endParaRPr sz="1000" b="1" dirty="0">
              <a:solidFill>
                <a:schemeClr val="dk1"/>
              </a:solidFill>
            </a:endParaRPr>
          </a:p>
        </p:txBody>
      </p:sp>
      <p:sp>
        <p:nvSpPr>
          <p:cNvPr id="156" name="Google Shape;156;p19"/>
          <p:cNvSpPr txBox="1"/>
          <p:nvPr/>
        </p:nvSpPr>
        <p:spPr>
          <a:xfrm>
            <a:off x="6848661" y="3927518"/>
            <a:ext cx="2095161" cy="525465"/>
          </a:xfrm>
          <a:prstGeom prst="rect">
            <a:avLst/>
          </a:prstGeom>
          <a:noFill/>
          <a:ln>
            <a:noFill/>
          </a:ln>
        </p:spPr>
        <p:txBody>
          <a:bodyPr spcFirstLastPara="1" wrap="square" lIns="91425" tIns="45700" rIns="91425" bIns="45700" anchor="t" anchorCtr="0">
            <a:noAutofit/>
          </a:bodyPr>
          <a:lstStyle/>
          <a:p>
            <a:pPr marL="0" marR="0" lvl="0" indent="0" algn="ctr" rtl="0">
              <a:lnSpc>
                <a:spcPct val="180000"/>
              </a:lnSpc>
              <a:spcBef>
                <a:spcPts val="0"/>
              </a:spcBef>
              <a:spcAft>
                <a:spcPts val="0"/>
              </a:spcAft>
              <a:buNone/>
            </a:pPr>
            <a:r>
              <a:rPr lang="ja-JP" altLang="en-US" sz="1000" b="1" dirty="0">
                <a:solidFill>
                  <a:schemeClr val="dk1"/>
                </a:solidFill>
              </a:rPr>
              <a:t>複数のアプリケーションに対して</a:t>
            </a:r>
            <a:r>
              <a:rPr lang="de-DE" sz="1000" b="1" dirty="0">
                <a:solidFill>
                  <a:schemeClr val="dk1"/>
                </a:solidFill>
              </a:rPr>
              <a:t>同じパスワード</a:t>
            </a:r>
            <a:r>
              <a:rPr lang="ja-JP" altLang="en-US" sz="1000" b="1" dirty="0">
                <a:solidFill>
                  <a:schemeClr val="dk1"/>
                </a:solidFill>
              </a:rPr>
              <a:t>の使用を避ける</a:t>
            </a:r>
            <a:endParaRPr sz="1000" b="1" dirty="0">
              <a:solidFill>
                <a:schemeClr val="dk1"/>
              </a:solidFill>
            </a:endParaRPr>
          </a:p>
        </p:txBody>
      </p:sp>
      <p:sp>
        <p:nvSpPr>
          <p:cNvPr id="157" name="Google Shape;157;p19"/>
          <p:cNvSpPr txBox="1"/>
          <p:nvPr/>
        </p:nvSpPr>
        <p:spPr>
          <a:xfrm>
            <a:off x="8913884" y="3927518"/>
            <a:ext cx="2001184" cy="525465"/>
          </a:xfrm>
          <a:prstGeom prst="rect">
            <a:avLst/>
          </a:prstGeom>
          <a:noFill/>
          <a:ln>
            <a:noFill/>
          </a:ln>
        </p:spPr>
        <p:txBody>
          <a:bodyPr spcFirstLastPara="1" wrap="square" lIns="91425" tIns="45700" rIns="91425" bIns="45700" anchor="t" anchorCtr="0">
            <a:noAutofit/>
          </a:bodyPr>
          <a:lstStyle/>
          <a:p>
            <a:pPr marL="0" marR="0" lvl="0" indent="0" algn="ctr" rtl="0">
              <a:lnSpc>
                <a:spcPct val="180000"/>
              </a:lnSpc>
              <a:spcBef>
                <a:spcPts val="0"/>
              </a:spcBef>
              <a:spcAft>
                <a:spcPts val="0"/>
              </a:spcAft>
              <a:buNone/>
            </a:pPr>
            <a:r>
              <a:rPr lang="ja-JP" altLang="en-US" sz="1000" b="1" dirty="0">
                <a:solidFill>
                  <a:schemeClr val="dk1"/>
                </a:solidFill>
              </a:rPr>
              <a:t>定期的な</a:t>
            </a:r>
            <a:r>
              <a:rPr lang="de-DE" sz="1000" b="1" dirty="0">
                <a:solidFill>
                  <a:schemeClr val="dk1"/>
                </a:solidFill>
              </a:rPr>
              <a:t>パスワード</a:t>
            </a:r>
            <a:r>
              <a:rPr lang="ja-JP" altLang="en-US" sz="1000" b="1" dirty="0">
                <a:solidFill>
                  <a:schemeClr val="dk1"/>
                </a:solidFill>
              </a:rPr>
              <a:t>変更</a:t>
            </a:r>
            <a:endParaRPr sz="10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0"/>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63" name="Google Shape;163;p20"/>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初めてNASを</a:t>
            </a:r>
            <a:r>
              <a:rPr lang="ja-JP" altLang="en-US" sz="3600" dirty="0">
                <a:solidFill>
                  <a:srgbClr val="555555"/>
                </a:solidFill>
                <a:latin typeface="Impact"/>
                <a:ea typeface="Impact"/>
                <a:cs typeface="Impact"/>
                <a:sym typeface="Impact"/>
              </a:rPr>
              <a:t>使用</a:t>
            </a:r>
            <a:r>
              <a:rPr lang="de-DE" sz="3600" dirty="0">
                <a:solidFill>
                  <a:srgbClr val="555555"/>
                </a:solidFill>
                <a:latin typeface="Impact"/>
                <a:ea typeface="Impact"/>
                <a:cs typeface="Impact"/>
                <a:sym typeface="Impact"/>
              </a:rPr>
              <a:t>するとき</a:t>
            </a:r>
            <a:endParaRPr dirty="0"/>
          </a:p>
        </p:txBody>
      </p:sp>
      <p:sp>
        <p:nvSpPr>
          <p:cNvPr id="164" name="Google Shape;164;p20"/>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dirty="0">
                <a:solidFill>
                  <a:srgbClr val="707070"/>
                </a:solidFill>
                <a:latin typeface="Arial Narrow"/>
                <a:ea typeface="Arial Narrow"/>
                <a:cs typeface="Arial Narrow"/>
                <a:sym typeface="Arial Narrow"/>
              </a:rPr>
              <a:t>パスワードポリシー</a:t>
            </a:r>
            <a:endParaRPr sz="2000" dirty="0">
              <a:solidFill>
                <a:srgbClr val="707070"/>
              </a:solidFill>
              <a:latin typeface="Arial Narrow"/>
              <a:ea typeface="Arial Narrow"/>
              <a:cs typeface="Arial Narrow"/>
              <a:sym typeface="Arial Narrow"/>
            </a:endParaRPr>
          </a:p>
        </p:txBody>
      </p:sp>
      <p:sp>
        <p:nvSpPr>
          <p:cNvPr id="165" name="Google Shape;165;p20"/>
          <p:cNvSpPr txBox="1"/>
          <p:nvPr/>
        </p:nvSpPr>
        <p:spPr>
          <a:xfrm>
            <a:off x="575998" y="1977910"/>
            <a:ext cx="5425409" cy="3757119"/>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1.[コントロールパネル] &gt; [システム] &gt; [セキュリティ] &gt; [パスワードポリシー]に移動します。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 [パスワード強度]で、条件を選択します</a:t>
            </a:r>
            <a:r>
              <a:rPr lang="ja-JP" altLang="en-US" sz="1000" dirty="0" err="1">
                <a:solidFill>
                  <a:schemeClr val="dk1"/>
                </a:solidFill>
              </a:rPr>
              <a:t>。</a:t>
            </a:r>
            <a:endParaRPr sz="1000" dirty="0">
              <a:solidFill>
                <a:schemeClr val="dk1"/>
              </a:solidFill>
            </a:endParaRPr>
          </a:p>
          <a:p>
            <a:pPr lvl="6">
              <a:lnSpc>
                <a:spcPct val="180000"/>
              </a:lnSpc>
            </a:pPr>
            <a:r>
              <a:rPr lang="de-DE" sz="1000" dirty="0">
                <a:solidFill>
                  <a:schemeClr val="dk1"/>
                </a:solidFill>
              </a:rPr>
              <a:t>	1. 新しいパスワードには、</a:t>
            </a:r>
            <a:r>
              <a:rPr lang="ja-JP" altLang="en-US" sz="1000" dirty="0">
                <a:solidFill>
                  <a:schemeClr val="dk1"/>
                </a:solidFill>
              </a:rPr>
              <a:t>大</a:t>
            </a:r>
            <a:r>
              <a:rPr lang="de-DE" sz="1000" dirty="0">
                <a:solidFill>
                  <a:schemeClr val="dk1"/>
                </a:solidFill>
              </a:rPr>
              <a:t>文字、</a:t>
            </a:r>
            <a:r>
              <a:rPr lang="ja-JP" altLang="en-US" sz="1000" dirty="0">
                <a:solidFill>
                  <a:schemeClr val="dk1"/>
                </a:solidFill>
              </a:rPr>
              <a:t>小</a:t>
            </a:r>
            <a:r>
              <a:rPr lang="de-DE" sz="1000" dirty="0">
                <a:solidFill>
                  <a:schemeClr val="dk1"/>
                </a:solidFill>
              </a:rPr>
              <a:t>文字、数字、特殊文字の</a:t>
            </a:r>
            <a:r>
              <a:rPr lang="ja-JP" altLang="en-US" sz="1000" dirty="0">
                <a:solidFill>
                  <a:schemeClr val="dk1"/>
                </a:solidFill>
              </a:rPr>
              <a:t>中で</a:t>
            </a:r>
            <a:br>
              <a:rPr lang="en-US" altLang="ja-JP" sz="1000" dirty="0">
                <a:solidFill>
                  <a:schemeClr val="dk1"/>
                </a:solidFill>
              </a:rPr>
            </a:br>
            <a:r>
              <a:rPr lang="en-US" altLang="ja-JP" sz="1000" dirty="0">
                <a:solidFill>
                  <a:schemeClr val="dk1"/>
                </a:solidFill>
              </a:rPr>
              <a:t>	</a:t>
            </a:r>
            <a:r>
              <a:rPr lang="de-DE" sz="1000" dirty="0">
                <a:solidFill>
                  <a:schemeClr val="dk1"/>
                </a:solidFill>
              </a:rPr>
              <a:t>少なくとも3</a:t>
            </a:r>
            <a:r>
              <a:rPr lang="ja-JP" altLang="en-US" sz="1000" dirty="0">
                <a:solidFill>
                  <a:schemeClr val="dk1"/>
                </a:solidFill>
              </a:rPr>
              <a:t>種類</a:t>
            </a:r>
            <a:r>
              <a:rPr lang="de-DE" sz="1000" dirty="0">
                <a:solidFill>
                  <a:schemeClr val="dk1"/>
                </a:solidFill>
              </a:rPr>
              <a:t>の文字</a:t>
            </a:r>
            <a:r>
              <a:rPr lang="ja-JP" altLang="en-US" sz="1000" dirty="0">
                <a:solidFill>
                  <a:schemeClr val="dk1"/>
                </a:solidFill>
              </a:rPr>
              <a:t>を</a:t>
            </a:r>
            <a:r>
              <a:rPr lang="de-DE" sz="1000" dirty="0">
                <a:solidFill>
                  <a:schemeClr val="dk1"/>
                </a:solidFill>
              </a:rPr>
              <a:t>含</a:t>
            </a:r>
            <a:r>
              <a:rPr lang="ja-JP" altLang="en-US" sz="1000" dirty="0">
                <a:solidFill>
                  <a:schemeClr val="dk1"/>
                </a:solidFill>
              </a:rPr>
              <a:t>め</a:t>
            </a:r>
            <a:r>
              <a:rPr lang="de-DE" sz="1000" dirty="0">
                <a:solidFill>
                  <a:schemeClr val="dk1"/>
                </a:solidFill>
              </a:rPr>
              <a:t>ます。</a:t>
            </a:r>
            <a:endParaRPr sz="1000" dirty="0">
              <a:solidFill>
                <a:schemeClr val="dk1"/>
              </a:solidFill>
            </a:endParaRPr>
          </a:p>
          <a:p>
            <a:pPr lvl="4">
              <a:lnSpc>
                <a:spcPct val="180000"/>
              </a:lnSpc>
            </a:pPr>
            <a:r>
              <a:rPr lang="de-DE" sz="1000" dirty="0">
                <a:solidFill>
                  <a:schemeClr val="dk1"/>
                </a:solidFill>
              </a:rPr>
              <a:t>	2. 新しいパスワード</a:t>
            </a:r>
            <a:r>
              <a:rPr lang="ja-JP" altLang="en-US" sz="1000" dirty="0">
                <a:solidFill>
                  <a:schemeClr val="dk1"/>
                </a:solidFill>
              </a:rPr>
              <a:t>には、</a:t>
            </a:r>
            <a:r>
              <a:rPr lang="de-DE" sz="1000" dirty="0">
                <a:solidFill>
                  <a:schemeClr val="dk1"/>
                </a:solidFill>
              </a:rPr>
              <a:t>文字を3回（またはそれ以上）繰り返すことは</a:t>
            </a:r>
            <a:br>
              <a:rPr lang="de-DE" sz="1000" dirty="0">
                <a:solidFill>
                  <a:schemeClr val="dk1"/>
                </a:solidFill>
              </a:rPr>
            </a:br>
            <a:r>
              <a:rPr lang="de-DE" sz="1000" dirty="0">
                <a:solidFill>
                  <a:schemeClr val="dk1"/>
                </a:solidFill>
              </a:rPr>
              <a:t>	できません（例：AAA）。</a:t>
            </a:r>
            <a:endParaRPr sz="1000" dirty="0">
              <a:solidFill>
                <a:schemeClr val="dk1"/>
              </a:solidFill>
            </a:endParaRPr>
          </a:p>
          <a:p>
            <a:pPr lvl="4">
              <a:lnSpc>
                <a:spcPct val="180000"/>
              </a:lnSpc>
            </a:pPr>
            <a:r>
              <a:rPr lang="de-DE" sz="1000" dirty="0">
                <a:solidFill>
                  <a:schemeClr val="dk1"/>
                </a:solidFill>
              </a:rPr>
              <a:t>	3. パスワードは、対応するユーザー名と同じであってはならず、</a:t>
            </a:r>
          </a:p>
          <a:p>
            <a:pPr lvl="4">
              <a:lnSpc>
                <a:spcPct val="180000"/>
              </a:lnSpc>
            </a:pPr>
            <a:r>
              <a:rPr lang="de-DE" sz="1000" dirty="0">
                <a:solidFill>
                  <a:schemeClr val="dk1"/>
                </a:solidFill>
              </a:rPr>
              <a:t>	</a:t>
            </a:r>
            <a:r>
              <a:rPr lang="ja-JP" altLang="en-US" sz="1000" dirty="0">
                <a:solidFill>
                  <a:schemeClr val="dk1"/>
                </a:solidFill>
              </a:rPr>
              <a:t>また、</a:t>
            </a:r>
            <a:r>
              <a:rPr lang="de-DE" sz="1000" dirty="0">
                <a:solidFill>
                  <a:schemeClr val="dk1"/>
                </a:solidFill>
              </a:rPr>
              <a:t>逆</a:t>
            </a:r>
            <a:r>
              <a:rPr lang="ja-JP" altLang="en-US" sz="1000" dirty="0">
                <a:solidFill>
                  <a:schemeClr val="dk1"/>
                </a:solidFill>
              </a:rPr>
              <a:t>にしたもの</a:t>
            </a:r>
            <a:r>
              <a:rPr lang="de-DE" sz="1000" dirty="0">
                <a:solidFill>
                  <a:schemeClr val="dk1"/>
                </a:solidFill>
              </a:rPr>
              <a:t>であってもいけません。</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3. [パスワードの変更]で、[NASユーザーにパスワードを定期的に変更</a:t>
            </a:r>
            <a:r>
              <a:rPr lang="ja-JP" altLang="en-US" sz="1000" dirty="0">
                <a:solidFill>
                  <a:schemeClr val="dk1"/>
                </a:solidFill>
              </a:rPr>
              <a:t>させ</a:t>
            </a:r>
            <a:r>
              <a:rPr lang="de-DE" sz="1000" dirty="0">
                <a:solidFill>
                  <a:schemeClr val="dk1"/>
                </a:solidFill>
              </a:rPr>
              <a:t>る]を選択します</a:t>
            </a:r>
            <a:r>
              <a:rPr lang="ja-JP" altLang="en-US" sz="1000" dirty="0" err="1">
                <a:solidFill>
                  <a:schemeClr val="dk1"/>
                </a:solidFill>
              </a:rPr>
              <a:t>。</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	重要：この設定を有効にすると、</a:t>
            </a:r>
          </a:p>
          <a:p>
            <a:pPr marL="0" marR="0" lvl="0" indent="0" algn="l" rtl="0">
              <a:lnSpc>
                <a:spcPct val="180000"/>
              </a:lnSpc>
              <a:spcBef>
                <a:spcPts val="0"/>
              </a:spcBef>
              <a:spcAft>
                <a:spcPts val="0"/>
              </a:spcAft>
              <a:buNone/>
            </a:pPr>
            <a:r>
              <a:rPr lang="de-DE" sz="1000" dirty="0">
                <a:solidFill>
                  <a:schemeClr val="dk1"/>
                </a:solidFill>
              </a:rPr>
              <a:t>	[ユーザー</a:t>
            </a:r>
            <a:r>
              <a:rPr lang="ja-JP" altLang="en-US" sz="1000" dirty="0">
                <a:solidFill>
                  <a:schemeClr val="dk1"/>
                </a:solidFill>
              </a:rPr>
              <a:t>によるパスワード変更を禁止</a:t>
            </a:r>
            <a:r>
              <a:rPr lang="de-DE" sz="1000" dirty="0">
                <a:solidFill>
                  <a:schemeClr val="dk1"/>
                </a:solidFill>
              </a:rPr>
              <a:t>]設定が無効になります</a:t>
            </a:r>
            <a:r>
              <a:rPr lang="ja-JP" altLang="en-US" sz="1000" dirty="0" err="1">
                <a:solidFill>
                  <a:schemeClr val="dk1"/>
                </a:solidFill>
              </a:rPr>
              <a:t>。</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	1.パスワードが有効な最大日数を指定します</a:t>
            </a:r>
            <a:r>
              <a:rPr lang="ja-JP" altLang="en-US" sz="1000" dirty="0" err="1">
                <a:solidFill>
                  <a:schemeClr val="dk1"/>
                </a:solidFill>
              </a:rPr>
              <a:t>。</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	2.オプション：[</a:t>
            </a:r>
            <a:r>
              <a:rPr lang="ja-JP" altLang="en-US" sz="1000" dirty="0">
                <a:solidFill>
                  <a:schemeClr val="dk1"/>
                </a:solidFill>
              </a:rPr>
              <a:t>パスワード失効の</a:t>
            </a:r>
            <a:r>
              <a:rPr lang="en-US" altLang="ja-JP" sz="1000" dirty="0">
                <a:solidFill>
                  <a:schemeClr val="dk1"/>
                </a:solidFill>
              </a:rPr>
              <a:t>1</a:t>
            </a:r>
            <a:r>
              <a:rPr lang="ja-JP" altLang="en-US" sz="1000" dirty="0">
                <a:solidFill>
                  <a:schemeClr val="dk1"/>
                </a:solidFill>
              </a:rPr>
              <a:t>週間前に</a:t>
            </a:r>
            <a:r>
              <a:rPr lang="de-DE" sz="1000" dirty="0">
                <a:solidFill>
                  <a:schemeClr val="dk1"/>
                </a:solidFill>
              </a:rPr>
              <a:t>ユーザーに通知メールを</a:t>
            </a:r>
          </a:p>
          <a:p>
            <a:pPr marL="0" marR="0" lvl="0" indent="0" algn="l" rtl="0">
              <a:lnSpc>
                <a:spcPct val="180000"/>
              </a:lnSpc>
              <a:spcBef>
                <a:spcPts val="0"/>
              </a:spcBef>
              <a:spcAft>
                <a:spcPts val="0"/>
              </a:spcAft>
              <a:buNone/>
            </a:pPr>
            <a:r>
              <a:rPr lang="de-DE" sz="1000" dirty="0">
                <a:solidFill>
                  <a:schemeClr val="dk1"/>
                </a:solidFill>
              </a:rPr>
              <a:t>	送信する]を選択します</a:t>
            </a:r>
            <a:r>
              <a:rPr lang="ja-JP" altLang="en-US" sz="1000" dirty="0" err="1">
                <a:solidFill>
                  <a:schemeClr val="dk1"/>
                </a:solidFill>
              </a:rPr>
              <a:t>。</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4.[適用]をクリックします。</a:t>
            </a:r>
            <a:endParaRPr sz="1000" dirty="0">
              <a:solidFill>
                <a:schemeClr val="dk1"/>
              </a:solidFill>
            </a:endParaRPr>
          </a:p>
        </p:txBody>
      </p:sp>
      <p:pic>
        <p:nvPicPr>
          <p:cNvPr id="166" name="Google Shape;166;p20"/>
          <p:cNvPicPr preferRelativeResize="0"/>
          <p:nvPr/>
        </p:nvPicPr>
        <p:blipFill rotWithShape="1">
          <a:blip r:embed="rId4">
            <a:alphaModFix/>
          </a:blip>
          <a:srcRect/>
          <a:stretch/>
        </p:blipFill>
        <p:spPr>
          <a:xfrm>
            <a:off x="6131049" y="1977910"/>
            <a:ext cx="5509837" cy="3382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3">
            <a:alphaModFix/>
          </a:blip>
          <a:srcRect/>
          <a:stretch/>
        </p:blipFill>
        <p:spPr>
          <a:xfrm>
            <a:off x="10154986" y="633663"/>
            <a:ext cx="1485900" cy="254000"/>
          </a:xfrm>
          <a:prstGeom prst="rect">
            <a:avLst/>
          </a:prstGeom>
          <a:noFill/>
          <a:ln>
            <a:noFill/>
          </a:ln>
        </p:spPr>
      </p:pic>
      <p:sp>
        <p:nvSpPr>
          <p:cNvPr id="172" name="Google Shape;172;p21"/>
          <p:cNvSpPr txBox="1"/>
          <p:nvPr/>
        </p:nvSpPr>
        <p:spPr>
          <a:xfrm>
            <a:off x="545576" y="1015361"/>
            <a:ext cx="93684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3600" dirty="0">
                <a:solidFill>
                  <a:srgbClr val="555555"/>
                </a:solidFill>
                <a:latin typeface="Impact"/>
                <a:ea typeface="Impact"/>
                <a:cs typeface="Impact"/>
                <a:sym typeface="Impact"/>
              </a:rPr>
              <a:t>初めてNASを</a:t>
            </a:r>
            <a:r>
              <a:rPr lang="ja-JP" altLang="en-US" sz="3600" dirty="0">
                <a:solidFill>
                  <a:srgbClr val="555555"/>
                </a:solidFill>
                <a:latin typeface="Impact"/>
                <a:ea typeface="Impact"/>
                <a:cs typeface="Impact"/>
                <a:sym typeface="Impact"/>
              </a:rPr>
              <a:t>使用</a:t>
            </a:r>
            <a:r>
              <a:rPr lang="de-DE" sz="3600" dirty="0">
                <a:solidFill>
                  <a:srgbClr val="555555"/>
                </a:solidFill>
                <a:latin typeface="Impact"/>
                <a:ea typeface="Impact"/>
                <a:cs typeface="Impact"/>
                <a:sym typeface="Impact"/>
              </a:rPr>
              <a:t>するとき</a:t>
            </a:r>
            <a:endParaRPr dirty="0"/>
          </a:p>
        </p:txBody>
      </p:sp>
      <p:sp>
        <p:nvSpPr>
          <p:cNvPr id="173" name="Google Shape;173;p21"/>
          <p:cNvSpPr txBox="1"/>
          <p:nvPr/>
        </p:nvSpPr>
        <p:spPr>
          <a:xfrm>
            <a:off x="575999" y="1577800"/>
            <a:ext cx="43693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000">
                <a:solidFill>
                  <a:srgbClr val="707070"/>
                </a:solidFill>
                <a:latin typeface="Arial Narrow"/>
                <a:ea typeface="Arial Narrow"/>
                <a:cs typeface="Arial Narrow"/>
                <a:sym typeface="Arial Narrow"/>
              </a:rPr>
              <a:t>2FA</a:t>
            </a:r>
            <a:endParaRPr/>
          </a:p>
        </p:txBody>
      </p:sp>
      <p:sp>
        <p:nvSpPr>
          <p:cNvPr id="174" name="Google Shape;174;p21"/>
          <p:cNvSpPr txBox="1"/>
          <p:nvPr/>
        </p:nvSpPr>
        <p:spPr>
          <a:xfrm>
            <a:off x="575998" y="1858642"/>
            <a:ext cx="7981593" cy="4684103"/>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None/>
            </a:pPr>
            <a:r>
              <a:rPr lang="de-DE" sz="1000" dirty="0">
                <a:solidFill>
                  <a:schemeClr val="dk1"/>
                </a:solidFill>
              </a:rPr>
              <a:t>2FA = 2段階認証プロセスにより、ユーザーアカウントのセキュリティが強化されます。</a:t>
            </a:r>
          </a:p>
          <a:p>
            <a:pPr marL="0" marR="0" lvl="0" indent="0" algn="l" rtl="0">
              <a:lnSpc>
                <a:spcPct val="180000"/>
              </a:lnSpc>
              <a:spcBef>
                <a:spcPts val="0"/>
              </a:spcBef>
              <a:spcAft>
                <a:spcPts val="0"/>
              </a:spcAft>
              <a:buNone/>
            </a:pPr>
            <a:r>
              <a:rPr lang="de-DE" sz="1000" dirty="0">
                <a:solidFill>
                  <a:schemeClr val="dk1"/>
                </a:solidFill>
              </a:rPr>
              <a:t>有効にすると、NASにサインインするたびに、パスワードに加えて</a:t>
            </a:r>
            <a:r>
              <a:rPr lang="ja-JP" altLang="en-US" sz="1000" dirty="0">
                <a:solidFill>
                  <a:schemeClr val="dk1"/>
                </a:solidFill>
              </a:rPr>
              <a:t>ワンタイム</a:t>
            </a:r>
            <a:r>
              <a:rPr lang="de-DE" sz="1000" dirty="0">
                <a:solidFill>
                  <a:schemeClr val="dk1"/>
                </a:solidFill>
              </a:rPr>
              <a:t>の</a:t>
            </a:r>
          </a:p>
          <a:p>
            <a:pPr marL="0" marR="0" lvl="0" indent="0" algn="l" rtl="0">
              <a:lnSpc>
                <a:spcPct val="180000"/>
              </a:lnSpc>
              <a:spcBef>
                <a:spcPts val="0"/>
              </a:spcBef>
              <a:spcAft>
                <a:spcPts val="0"/>
              </a:spcAft>
              <a:buNone/>
            </a:pPr>
            <a:r>
              <a:rPr lang="de-DE" sz="1000" dirty="0">
                <a:solidFill>
                  <a:schemeClr val="dk1"/>
                </a:solidFill>
              </a:rPr>
              <a:t>セキュリティコード（6桁）を入力する必要があります。 2段階認証プロセスには、</a:t>
            </a:r>
          </a:p>
          <a:p>
            <a:pPr marL="0" marR="0" lvl="0" indent="0" algn="l" rtl="0">
              <a:lnSpc>
                <a:spcPct val="180000"/>
              </a:lnSpc>
              <a:spcBef>
                <a:spcPts val="0"/>
              </a:spcBef>
              <a:spcAft>
                <a:spcPts val="0"/>
              </a:spcAft>
              <a:buNone/>
            </a:pPr>
            <a:r>
              <a:rPr lang="de-DE" sz="1000" dirty="0">
                <a:solidFill>
                  <a:schemeClr val="dk1"/>
                </a:solidFill>
              </a:rPr>
              <a:t>Time-based One-Time Password（TOTP）プロトコルをサポートする認証システムアプリを</a:t>
            </a:r>
          </a:p>
          <a:p>
            <a:pPr marL="0" marR="0" lvl="0" indent="0" algn="l" rtl="0">
              <a:lnSpc>
                <a:spcPct val="180000"/>
              </a:lnSpc>
              <a:spcBef>
                <a:spcPts val="0"/>
              </a:spcBef>
              <a:spcAft>
                <a:spcPts val="0"/>
              </a:spcAft>
              <a:buNone/>
            </a:pPr>
            <a:r>
              <a:rPr lang="de-DE" sz="1000" dirty="0">
                <a:solidFill>
                  <a:schemeClr val="dk1"/>
                </a:solidFill>
              </a:rPr>
              <a:t>備えたモバイルデバイスが必要です。サポートされているアプリには、Google Authenticator</a:t>
            </a:r>
          </a:p>
          <a:p>
            <a:pPr marL="0" marR="0" lvl="0" indent="0" algn="l" rtl="0">
              <a:lnSpc>
                <a:spcPct val="180000"/>
              </a:lnSpc>
              <a:spcBef>
                <a:spcPts val="0"/>
              </a:spcBef>
              <a:spcAft>
                <a:spcPts val="0"/>
              </a:spcAft>
              <a:buNone/>
            </a:pPr>
            <a:r>
              <a:rPr lang="de-DE" sz="1000" dirty="0">
                <a:solidFill>
                  <a:schemeClr val="dk1"/>
                </a:solidFill>
              </a:rPr>
              <a:t>（Android / iPhone / BlackBerry）またはAuthenticator（Windows Phone）が含まれます。</a:t>
            </a:r>
          </a:p>
          <a:p>
            <a:pPr marL="0" marR="0" lvl="0" indent="0" algn="l" rtl="0">
              <a:lnSpc>
                <a:spcPct val="180000"/>
              </a:lnSpc>
              <a:spcBef>
                <a:spcPts val="0"/>
              </a:spcBef>
              <a:spcAft>
                <a:spcPts val="0"/>
              </a:spcAft>
              <a:buNone/>
            </a:pPr>
            <a:r>
              <a:rPr lang="de-DE" sz="1000" dirty="0">
                <a:solidFill>
                  <a:schemeClr val="dk1"/>
                </a:solidFill>
              </a:rPr>
              <a:t>この機能を使用するには、次の手順に従います。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1.モバイルデバイスにAuthenticatorアプリをインストールします。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2. [パスワード強度]で、条件を選択します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3.[オプション] &gt; [2段階認証]に移動し、[</a:t>
            </a:r>
            <a:r>
              <a:rPr lang="ja-JP" altLang="en-US" sz="1000" dirty="0">
                <a:solidFill>
                  <a:schemeClr val="dk1"/>
                </a:solidFill>
              </a:rPr>
              <a:t>使用</a:t>
            </a:r>
            <a:r>
              <a:rPr lang="de-DE" sz="1000" dirty="0">
                <a:solidFill>
                  <a:schemeClr val="dk1"/>
                </a:solidFill>
              </a:rPr>
              <a:t>開始]をクリックします。 </a:t>
            </a:r>
          </a:p>
          <a:p>
            <a:pPr marL="0" marR="0" lvl="0" indent="0" algn="l" rtl="0">
              <a:lnSpc>
                <a:spcPct val="180000"/>
              </a:lnSpc>
              <a:spcBef>
                <a:spcPts val="0"/>
              </a:spcBef>
              <a:spcAft>
                <a:spcPts val="0"/>
              </a:spcAft>
              <a:buNone/>
            </a:pPr>
            <a:r>
              <a:rPr lang="de-DE" sz="1000" dirty="0">
                <a:solidFill>
                  <a:schemeClr val="dk1"/>
                </a:solidFill>
              </a:rPr>
              <a:t>	1. QRコードをスキャンするか、アプリに</a:t>
            </a:r>
            <a:r>
              <a:rPr lang="ja-JP" altLang="en-US" sz="1000" dirty="0">
                <a:solidFill>
                  <a:schemeClr val="dk1"/>
                </a:solidFill>
              </a:rPr>
              <a:t>セキュリティ</a:t>
            </a:r>
            <a:r>
              <a:rPr lang="de-DE" sz="1000" dirty="0">
                <a:solidFill>
                  <a:schemeClr val="dk1"/>
                </a:solidFill>
              </a:rPr>
              <a:t>キーを入力して、</a:t>
            </a:r>
          </a:p>
          <a:p>
            <a:pPr marL="0" marR="0" lvl="0" indent="0" algn="l" rtl="0">
              <a:lnSpc>
                <a:spcPct val="180000"/>
              </a:lnSpc>
              <a:spcBef>
                <a:spcPts val="0"/>
              </a:spcBef>
              <a:spcAft>
                <a:spcPts val="0"/>
              </a:spcAft>
              <a:buNone/>
            </a:pPr>
            <a:r>
              <a:rPr lang="de-DE" sz="1000" dirty="0">
                <a:solidFill>
                  <a:schemeClr val="dk1"/>
                </a:solidFill>
              </a:rPr>
              <a:t>	Authenticatorアプリを構成します。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	2.アプリから生成されたコードをNASに入力して、正しい構成を確認します。</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	3.セキュリティコードを電子メールで</a:t>
            </a:r>
            <a:r>
              <a:rPr lang="ja-JP" altLang="en-US" sz="1000" dirty="0">
                <a:solidFill>
                  <a:schemeClr val="dk1"/>
                </a:solidFill>
              </a:rPr>
              <a:t>受け取る</a:t>
            </a:r>
            <a:r>
              <a:rPr lang="de-DE" sz="1000" dirty="0">
                <a:solidFill>
                  <a:schemeClr val="dk1"/>
                </a:solidFill>
              </a:rPr>
              <a:t>か、モバイルデバイスを使用できない場合はセキュリティ質問に答えて、</a:t>
            </a:r>
          </a:p>
          <a:p>
            <a:pPr marL="0" marR="0" lvl="0" indent="0" algn="l" rtl="0">
              <a:lnSpc>
                <a:spcPct val="180000"/>
              </a:lnSpc>
              <a:spcBef>
                <a:spcPts val="0"/>
              </a:spcBef>
              <a:spcAft>
                <a:spcPts val="0"/>
              </a:spcAft>
              <a:buNone/>
            </a:pPr>
            <a:r>
              <a:rPr lang="de-DE" sz="1000" dirty="0">
                <a:solidFill>
                  <a:schemeClr val="dk1"/>
                </a:solidFill>
              </a:rPr>
              <a:t>	別の確認方法を選択します。セキュリティコードを電子メールで送信するには、SMTPサーバーが</a:t>
            </a:r>
          </a:p>
          <a:p>
            <a:pPr marL="0" marR="0" lvl="0" indent="0" algn="l" rtl="0">
              <a:lnSpc>
                <a:spcPct val="180000"/>
              </a:lnSpc>
              <a:spcBef>
                <a:spcPts val="0"/>
              </a:spcBef>
              <a:spcAft>
                <a:spcPts val="0"/>
              </a:spcAft>
              <a:buNone/>
            </a:pPr>
            <a:r>
              <a:rPr lang="de-DE" sz="1000" dirty="0">
                <a:solidFill>
                  <a:schemeClr val="dk1"/>
                </a:solidFill>
              </a:rPr>
              <a:t>	[コントロールパネル] &gt; [通知</a:t>
            </a:r>
            <a:r>
              <a:rPr lang="ja-JP" altLang="en-US" sz="1000" dirty="0">
                <a:solidFill>
                  <a:schemeClr val="dk1"/>
                </a:solidFill>
              </a:rPr>
              <a:t>センター</a:t>
            </a:r>
            <a:r>
              <a:rPr lang="de-DE" altLang="ja-JP" sz="1000" dirty="0">
                <a:solidFill>
                  <a:schemeClr val="dk1"/>
                </a:solidFill>
              </a:rPr>
              <a:t>] </a:t>
            </a:r>
            <a:r>
              <a:rPr lang="de-DE" sz="1000" dirty="0">
                <a:solidFill>
                  <a:schemeClr val="dk1"/>
                </a:solidFill>
              </a:rPr>
              <a:t>&gt; [電子メール]で適切に構成されている必要があります</a:t>
            </a:r>
            <a:r>
              <a:rPr lang="ja-JP" altLang="en-US" sz="1000" dirty="0" err="1">
                <a:solidFill>
                  <a:schemeClr val="dk1"/>
                </a:solidFill>
              </a:rPr>
              <a:t>。</a:t>
            </a:r>
            <a:endParaRPr sz="1000" dirty="0">
              <a:solidFill>
                <a:schemeClr val="dk1"/>
              </a:solidFill>
            </a:endParaRPr>
          </a:p>
          <a:p>
            <a:pPr marL="0" marR="0" lvl="0" indent="0" algn="l" rtl="0">
              <a:lnSpc>
                <a:spcPct val="180000"/>
              </a:lnSpc>
              <a:spcBef>
                <a:spcPts val="0"/>
              </a:spcBef>
              <a:spcAft>
                <a:spcPts val="0"/>
              </a:spcAft>
              <a:buNone/>
            </a:pPr>
            <a:r>
              <a:rPr lang="de-DE" sz="1000" dirty="0">
                <a:solidFill>
                  <a:schemeClr val="dk1"/>
                </a:solidFill>
              </a:rPr>
              <a:t>セットアップの詳細な説明は、チュートリアルWebサイトにあります。</a:t>
            </a:r>
            <a:endParaRPr sz="1000" dirty="0">
              <a:solidFill>
                <a:schemeClr val="dk1"/>
              </a:solidFill>
            </a:endParaRPr>
          </a:p>
          <a:p>
            <a:pPr lvl="0">
              <a:lnSpc>
                <a:spcPct val="180000"/>
              </a:lnSpc>
            </a:pPr>
            <a:r>
              <a:rPr lang="de-DE" sz="1000" dirty="0">
                <a:solidFill>
                  <a:schemeClr val="dk1"/>
                </a:solidFill>
                <a:hlinkClick r:id="rId4"/>
              </a:rPr>
              <a:t>https://www.qnap.com/ja-jp/how-to/tutorial/article/2-</a:t>
            </a:r>
            <a:r>
              <a:rPr lang="ja-JP" altLang="en-US" sz="1000" dirty="0">
                <a:solidFill>
                  <a:schemeClr val="dk1"/>
                </a:solidFill>
                <a:hlinkClick r:id="rId4"/>
              </a:rPr>
              <a:t>段階検証を利用してアカウントのセキュリティを強化する方法とは</a:t>
            </a:r>
            <a:endParaRPr sz="1000" dirty="0">
              <a:solidFill>
                <a:schemeClr val="dk1"/>
              </a:solidFill>
            </a:endParaRPr>
          </a:p>
        </p:txBody>
      </p:sp>
      <p:pic>
        <p:nvPicPr>
          <p:cNvPr id="175" name="Google Shape;175;p21"/>
          <p:cNvPicPr preferRelativeResize="0"/>
          <p:nvPr/>
        </p:nvPicPr>
        <p:blipFill rotWithShape="1">
          <a:blip r:embed="rId5">
            <a:alphaModFix/>
          </a:blip>
          <a:srcRect/>
          <a:stretch/>
        </p:blipFill>
        <p:spPr>
          <a:xfrm>
            <a:off x="5974774" y="1977910"/>
            <a:ext cx="5662466" cy="3067785"/>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229507F8BA50F49B96D6B128D2A8CC1" ma:contentTypeVersion="15" ma:contentTypeDescription="新しいドキュメントを作成します。" ma:contentTypeScope="" ma:versionID="7c896c8d5b26e8aaa393c776efc870db">
  <xsd:schema xmlns:xsd="http://www.w3.org/2001/XMLSchema" xmlns:xs="http://www.w3.org/2001/XMLSchema" xmlns:p="http://schemas.microsoft.com/office/2006/metadata/properties" xmlns:ns2="87d3ebbd-6ca3-4a85-9e4c-14b927094cf2" xmlns:ns3="a3a6bb4f-3a27-47ba-be24-844c90db280c" targetNamespace="http://schemas.microsoft.com/office/2006/metadata/properties" ma:root="true" ma:fieldsID="1bef52fd105da811408f904288cf36aa" ns2:_="" ns3:_="">
    <xsd:import namespace="87d3ebbd-6ca3-4a85-9e4c-14b927094cf2"/>
    <xsd:import namespace="a3a6bb4f-3a27-47ba-be24-844c90db28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3ebbd-6ca3-4a85-9e4c-14b927094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2f9faa44-a20f-4832-b363-99929905ce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a6bb4f-3a27-47ba-be24-844c90db280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62fcbeaf-7046-48ed-8e11-adc427636d89}" ma:internalName="TaxCatchAll" ma:showField="CatchAllData" ma:web="a3a6bb4f-3a27-47ba-be24-844c90db28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d3ebbd-6ca3-4a85-9e4c-14b927094cf2">
      <Terms xmlns="http://schemas.microsoft.com/office/infopath/2007/PartnerControls"/>
    </lcf76f155ced4ddcb4097134ff3c332f>
    <TaxCatchAll xmlns="a3a6bb4f-3a27-47ba-be24-844c90db280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FABAC6-945D-470C-B4C9-28769D5C0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d3ebbd-6ca3-4a85-9e4c-14b927094cf2"/>
    <ds:schemaRef ds:uri="a3a6bb4f-3a27-47ba-be24-844c90db28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0B62A1-D6CA-4977-86C2-48C68BC7CCC4}">
  <ds:schemaRefs>
    <ds:schemaRef ds:uri="http://www.w3.org/XML/1998/namespace"/>
    <ds:schemaRef ds:uri="http://schemas.microsoft.com/office/infopath/2007/PartnerControls"/>
    <ds:schemaRef ds:uri="a3a6bb4f-3a27-47ba-be24-844c90db280c"/>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87d3ebbd-6ca3-4a85-9e4c-14b927094cf2"/>
    <ds:schemaRef ds:uri="http://purl.org/dc/elements/1.1/"/>
  </ds:schemaRefs>
</ds:datastoreItem>
</file>

<file path=customXml/itemProps3.xml><?xml version="1.0" encoding="utf-8"?>
<ds:datastoreItem xmlns:ds="http://schemas.openxmlformats.org/officeDocument/2006/customXml" ds:itemID="{9E130020-CEF5-43A6-9B23-D84699204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TotalTime>
  <Words>4485</Words>
  <Application>Microsoft Office PowerPoint</Application>
  <PresentationFormat>寬螢幕</PresentationFormat>
  <Paragraphs>338</Paragraphs>
  <Slides>20</Slides>
  <Notes>18</Notes>
  <HiddenSlides>1</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Impact</vt:lpstr>
      <vt:lpstr>Meiryo UI</vt:lpstr>
      <vt:lpstr>Calibri</vt:lpstr>
      <vt:lpstr>Arial Narrow</vt:lpstr>
      <vt:lpstr>Arial</vt:lpstr>
      <vt:lpstr>Office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原幸人</dc:creator>
  <cp:lastModifiedBy>Sabrina Wang 王儷蓉</cp:lastModifiedBy>
  <cp:revision>29</cp:revision>
  <dcterms:modified xsi:type="dcterms:W3CDTF">2022-06-14T01:54:19Z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0x0101001229507F8BA50F49B96D6B128D2A8CC1</vt:lpwstr>
  </property>
</Properties>
</file>