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2" r:id="rId3"/>
    <p:sldId id="263" r:id="rId4"/>
    <p:sldId id="273" r:id="rId5"/>
    <p:sldId id="258" r:id="rId6"/>
    <p:sldId id="275" r:id="rId7"/>
    <p:sldId id="274" r:id="rId8"/>
    <p:sldId id="262" r:id="rId9"/>
    <p:sldId id="276" r:id="rId10"/>
    <p:sldId id="277" r:id="rId11"/>
    <p:sldId id="264" r:id="rId12"/>
    <p:sldId id="265" r:id="rId13"/>
    <p:sldId id="267" r:id="rId14"/>
    <p:sldId id="269" r:id="rId15"/>
    <p:sldId id="278" r:id="rId16"/>
    <p:sldId id="266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9C791"/>
    <a:srgbClr val="996600"/>
    <a:srgbClr val="CC6600"/>
    <a:srgbClr val="FF9900"/>
    <a:srgbClr val="FF9966"/>
    <a:srgbClr val="FF9933"/>
    <a:srgbClr val="990099"/>
    <a:srgbClr val="9900CC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4" autoAdjust="0"/>
    <p:restoredTop sz="90232" autoAdjust="0"/>
  </p:normalViewPr>
  <p:slideViewPr>
    <p:cSldViewPr>
      <p:cViewPr>
        <p:scale>
          <a:sx n="120" d="100"/>
          <a:sy n="120" d="100"/>
        </p:scale>
        <p:origin x="252" y="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36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F15B0-2A76-4987-AA33-42F08DB8F6D6}" type="datetimeFigureOut">
              <a:rPr lang="zh-TW" altLang="en-US" smtClean="0"/>
              <a:pPr/>
              <a:t>2017/10/25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9731A-6738-4FE8-BB90-F2AF4770A9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843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0753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</a:t>
            </a:r>
            <a:r>
              <a:rPr lang="zh-TW" sz="2800" u="sng">
                <a:solidFill>
                  <a:schemeClr val="hlink"/>
                </a:solidFill>
                <a:hlinkClick r:id="rId3"/>
              </a:rPr>
              <a:t>1</a:t>
            </a: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.</a:t>
            </a:r>
            <a:r>
              <a:rPr lang="zh-TW" sz="2800" u="sng">
                <a:solidFill>
                  <a:schemeClr val="hlink"/>
                </a:solidFill>
                <a:hlinkClick r:id="rId3"/>
              </a:rPr>
              <a:t>247</a:t>
            </a: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:8080/cgi-bin/</a:t>
            </a: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放搜尋系統卡頓的訊息</a:t>
            </a:r>
            <a:r>
              <a:rPr lang="en-US" altLang="zh-TW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zh-TW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0" y="1357304"/>
            <a:ext cx="9144000" cy="17145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TW" sz="7200" dirty="0" err="1" smtClean="0">
                <a:solidFill>
                  <a:srgbClr val="002060"/>
                </a:solidFill>
                <a:latin typeface="+mn-lt"/>
                <a:ea typeface="微軟正黑體" pitchFamily="34" charset="-120"/>
                <a:cs typeface="Microsoft JhengHei"/>
                <a:sym typeface="Trebuchet MS"/>
              </a:rPr>
              <a:t>Qboost</a:t>
            </a:r>
            <a:r>
              <a:rPr lang="zh-TW" altLang="en-US" sz="6000" dirty="0" smtClean="0">
                <a:solidFill>
                  <a:srgbClr val="002060"/>
                </a:solidFill>
                <a:latin typeface="+mn-lt"/>
                <a:ea typeface="微軟正黑體" pitchFamily="34" charset="-120"/>
                <a:cs typeface="Microsoft JhengHei"/>
                <a:sym typeface="Trebuchet MS"/>
              </a:rPr>
              <a:t> </a:t>
            </a:r>
            <a:r>
              <a:rPr lang="zh-TW" altLang="en-US" sz="54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一鍵加速</a:t>
            </a:r>
            <a:endParaRPr lang="zh-TW" sz="5400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0" y="3065034"/>
            <a:ext cx="9144000" cy="435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endParaRPr sz="20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zh-TW" sz="20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</a:t>
            </a:r>
            <a:r>
              <a:rPr lang="zh-TW" sz="200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zh-TW" sz="200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 descr="A_h_1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60" y="2500312"/>
            <a:ext cx="4143404" cy="414340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0" y="26914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提升 </a:t>
            </a:r>
            <a:r>
              <a:rPr lang="en-US" altLang="zh-TW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2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系統效能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785786" y="847714"/>
            <a:ext cx="7500990" cy="15001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版面配置區 2"/>
          <p:cNvSpPr>
            <a:spLocks noGrp="1"/>
          </p:cNvSpPr>
          <p:nvPr>
            <p:ph type="body" idx="1"/>
          </p:nvPr>
        </p:nvSpPr>
        <p:spPr>
          <a:xfrm>
            <a:off x="1142976" y="1142990"/>
            <a:ext cx="6777086" cy="1000132"/>
          </a:xfrm>
        </p:spPr>
        <p:txBody>
          <a:bodyPr/>
          <a:lstStyle/>
          <a:p>
            <a:pPr lvl="0">
              <a:buNone/>
            </a:pPr>
            <a:r>
              <a:rPr lang="en-US" altLang="zh-TW" sz="3600" b="1" dirty="0" err="1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Qboost</a:t>
            </a:r>
            <a:r>
              <a:rPr lang="zh-TW" altLang="en-US" sz="3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將於</a:t>
            </a:r>
            <a:r>
              <a:rPr lang="en-US" altLang="zh-TW" sz="36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QTS 4.3.4</a:t>
            </a:r>
            <a:r>
              <a:rPr lang="zh-TW" altLang="en-US" sz="3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與您相見</a:t>
            </a:r>
            <a:r>
              <a:rPr lang="en-US" altLang="zh-TW" sz="3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36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38186" y="1000114"/>
            <a:ext cx="7500990" cy="1500198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E_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86" y="1571654"/>
            <a:ext cx="3428988" cy="3428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785786" y="1990722"/>
            <a:ext cx="7500990" cy="15001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版面配置區 2"/>
          <p:cNvSpPr>
            <a:spLocks noGrp="1"/>
          </p:cNvSpPr>
          <p:nvPr>
            <p:ph type="body" idx="1"/>
          </p:nvPr>
        </p:nvSpPr>
        <p:spPr>
          <a:xfrm>
            <a:off x="0" y="2428874"/>
            <a:ext cx="9144000" cy="857256"/>
          </a:xfrm>
        </p:spPr>
        <p:txBody>
          <a:bodyPr/>
          <a:lstStyle/>
          <a:p>
            <a:pPr lvl="0" algn="ctr">
              <a:buNone/>
            </a:pPr>
            <a:r>
              <a:rPr lang="zh-TW" altLang="en-US" sz="3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支援行動裝置進行</a:t>
            </a:r>
            <a:r>
              <a:rPr lang="en-US" altLang="zh-TW" sz="3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36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單鍵備份</a:t>
            </a:r>
            <a:endParaRPr lang="zh-TW" altLang="en-US" sz="36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38186" y="2143122"/>
            <a:ext cx="7500990" cy="1500198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如何快速備份手機內的影音、照片檔案</a:t>
            </a:r>
            <a:endParaRPr lang="en-US" altLang="zh-TW" sz="3600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20"/>
          <p:cNvSpPr/>
          <p:nvPr/>
        </p:nvSpPr>
        <p:spPr>
          <a:xfrm rot="5400000">
            <a:off x="1928870" y="214374"/>
            <a:ext cx="928156" cy="321509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1"/>
          <p:cNvSpPr/>
          <p:nvPr/>
        </p:nvSpPr>
        <p:spPr>
          <a:xfrm rot="16200000" flipH="1">
            <a:off x="357158" y="1357304"/>
            <a:ext cx="928694" cy="928694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" name="Shape 123"/>
          <p:cNvSpPr txBox="1"/>
          <p:nvPr/>
        </p:nvSpPr>
        <p:spPr>
          <a:xfrm>
            <a:off x="1285852" y="1500180"/>
            <a:ext cx="475252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55600">
              <a:buSzPct val="100000"/>
            </a:pP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備份到公有雲</a:t>
            </a:r>
            <a:endParaRPr lang="en-US" altLang="zh-TW" sz="20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indent="-355600">
              <a:buSzPct val="100000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缺點：受限於網速、耗時</a:t>
            </a:r>
            <a:endParaRPr lang="zh-TW" altLang="en-US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Shape 874"/>
          <p:cNvSpPr/>
          <p:nvPr/>
        </p:nvSpPr>
        <p:spPr>
          <a:xfrm>
            <a:off x="500034" y="1500180"/>
            <a:ext cx="642942" cy="64294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20"/>
          <p:cNvSpPr/>
          <p:nvPr/>
        </p:nvSpPr>
        <p:spPr>
          <a:xfrm rot="5400000">
            <a:off x="6252501" y="-285962"/>
            <a:ext cx="928694" cy="42152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21"/>
          <p:cNvSpPr/>
          <p:nvPr/>
        </p:nvSpPr>
        <p:spPr>
          <a:xfrm rot="16200000" flipH="1">
            <a:off x="4180991" y="1356766"/>
            <a:ext cx="928694" cy="928694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" name="Shape 123"/>
          <p:cNvSpPr txBox="1"/>
          <p:nvPr/>
        </p:nvSpPr>
        <p:spPr>
          <a:xfrm>
            <a:off x="5109685" y="1428204"/>
            <a:ext cx="3538049" cy="13578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55600">
              <a:buSzPct val="100000"/>
            </a:pP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備份到其他儲存裝置</a:t>
            </a:r>
            <a:endParaRPr lang="en-US" altLang="zh-TW" sz="2000" b="1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SzPct val="100000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缺點：需先將手機連接至電腦讀取檔案後， </a:t>
            </a:r>
            <a:endParaRPr lang="en-US" altLang="zh-TW" dirty="0" smtClean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SzPct val="100000"/>
            </a:pP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           再放置到其他儲存裝置</a:t>
            </a:r>
            <a:endParaRPr lang="zh-TW" altLang="en-US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874"/>
          <p:cNvSpPr/>
          <p:nvPr/>
        </p:nvSpPr>
        <p:spPr>
          <a:xfrm>
            <a:off x="4323867" y="1499642"/>
            <a:ext cx="642942" cy="64294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9758" y="76941"/>
                </a:moveTo>
                <a:cubicBezTo>
                  <a:pt x="50329" y="77038"/>
                  <a:pt x="41875" y="82772"/>
                  <a:pt x="38297" y="91497"/>
                </a:cubicBezTo>
                <a:lnTo>
                  <a:pt x="44937" y="94219"/>
                </a:lnTo>
                <a:cubicBezTo>
                  <a:pt x="47420" y="88164"/>
                  <a:pt x="53287" y="84184"/>
                  <a:pt x="59832" y="84117"/>
                </a:cubicBezTo>
                <a:cubicBezTo>
                  <a:pt x="66376" y="84049"/>
                  <a:pt x="72324" y="87907"/>
                  <a:pt x="74932" y="93910"/>
                </a:cubicBezTo>
                <a:lnTo>
                  <a:pt x="81514" y="91051"/>
                </a:lnTo>
                <a:cubicBezTo>
                  <a:pt x="77757" y="82402"/>
                  <a:pt x="69187" y="76844"/>
                  <a:pt x="59758" y="76941"/>
                </a:cubicBezTo>
                <a:close/>
                <a:moveTo>
                  <a:pt x="80200" y="36526"/>
                </a:moveTo>
                <a:cubicBezTo>
                  <a:pt x="76763" y="36526"/>
                  <a:pt x="73977" y="39313"/>
                  <a:pt x="73977" y="42750"/>
                </a:cubicBezTo>
                <a:cubicBezTo>
                  <a:pt x="73977" y="46187"/>
                  <a:pt x="76763" y="48973"/>
                  <a:pt x="80200" y="48973"/>
                </a:cubicBezTo>
                <a:cubicBezTo>
                  <a:pt x="83637" y="48973"/>
                  <a:pt x="86424" y="46187"/>
                  <a:pt x="86424" y="42750"/>
                </a:cubicBezTo>
                <a:cubicBezTo>
                  <a:pt x="86424" y="39313"/>
                  <a:pt x="83637" y="36526"/>
                  <a:pt x="80200" y="36526"/>
                </a:cubicBezTo>
                <a:close/>
                <a:moveTo>
                  <a:pt x="41014" y="36526"/>
                </a:moveTo>
                <a:cubicBezTo>
                  <a:pt x="37577" y="36526"/>
                  <a:pt x="34791" y="39313"/>
                  <a:pt x="34791" y="42750"/>
                </a:cubicBezTo>
                <a:cubicBezTo>
                  <a:pt x="34791" y="46187"/>
                  <a:pt x="37577" y="48973"/>
                  <a:pt x="41014" y="48973"/>
                </a:cubicBezTo>
                <a:cubicBezTo>
                  <a:pt x="44451" y="48973"/>
                  <a:pt x="47238" y="46187"/>
                  <a:pt x="47238" y="42750"/>
                </a:cubicBezTo>
                <a:cubicBezTo>
                  <a:pt x="47238" y="39313"/>
                  <a:pt x="44451" y="36526"/>
                  <a:pt x="41014" y="36526"/>
                </a:cubicBezTo>
                <a:close/>
                <a:moveTo>
                  <a:pt x="60000" y="0"/>
                </a:moveTo>
                <a:lnTo>
                  <a:pt x="66134" y="309"/>
                </a:lnTo>
                <a:lnTo>
                  <a:pt x="72092" y="1219"/>
                </a:lnTo>
                <a:lnTo>
                  <a:pt x="77842" y="2697"/>
                </a:lnTo>
                <a:lnTo>
                  <a:pt x="83354" y="4715"/>
                </a:lnTo>
                <a:lnTo>
                  <a:pt x="88599" y="7241"/>
                </a:lnTo>
                <a:lnTo>
                  <a:pt x="93546" y="10247"/>
                </a:lnTo>
                <a:lnTo>
                  <a:pt x="98165" y="13701"/>
                </a:lnTo>
                <a:lnTo>
                  <a:pt x="102426" y="17573"/>
                </a:lnTo>
                <a:lnTo>
                  <a:pt x="106298" y="21834"/>
                </a:lnTo>
                <a:lnTo>
                  <a:pt x="109752" y="26453"/>
                </a:lnTo>
                <a:lnTo>
                  <a:pt x="112758" y="31400"/>
                </a:lnTo>
                <a:lnTo>
                  <a:pt x="115284" y="36645"/>
                </a:lnTo>
                <a:lnTo>
                  <a:pt x="117302" y="42157"/>
                </a:lnTo>
                <a:lnTo>
                  <a:pt x="118781" y="47907"/>
                </a:lnTo>
                <a:lnTo>
                  <a:pt x="119690" y="53865"/>
                </a:lnTo>
                <a:lnTo>
                  <a:pt x="120000" y="60000"/>
                </a:lnTo>
                <a:lnTo>
                  <a:pt x="119690" y="66134"/>
                </a:lnTo>
                <a:lnTo>
                  <a:pt x="118781" y="72092"/>
                </a:lnTo>
                <a:lnTo>
                  <a:pt x="117302" y="77842"/>
                </a:lnTo>
                <a:lnTo>
                  <a:pt x="115284" y="83354"/>
                </a:lnTo>
                <a:lnTo>
                  <a:pt x="112758" y="88599"/>
                </a:lnTo>
                <a:lnTo>
                  <a:pt x="109752" y="93546"/>
                </a:lnTo>
                <a:lnTo>
                  <a:pt x="106298" y="98165"/>
                </a:lnTo>
                <a:lnTo>
                  <a:pt x="102426" y="102426"/>
                </a:lnTo>
                <a:lnTo>
                  <a:pt x="98165" y="106298"/>
                </a:lnTo>
                <a:lnTo>
                  <a:pt x="93546" y="109752"/>
                </a:lnTo>
                <a:lnTo>
                  <a:pt x="88599" y="112758"/>
                </a:lnTo>
                <a:lnTo>
                  <a:pt x="83354" y="115284"/>
                </a:lnTo>
                <a:lnTo>
                  <a:pt x="77842" y="117302"/>
                </a:lnTo>
                <a:lnTo>
                  <a:pt x="72092" y="118781"/>
                </a:lnTo>
                <a:lnTo>
                  <a:pt x="66134" y="119690"/>
                </a:lnTo>
                <a:cubicBezTo>
                  <a:pt x="64117" y="119895"/>
                  <a:pt x="62071" y="120000"/>
                  <a:pt x="60000" y="120000"/>
                </a:cubicBezTo>
                <a:cubicBezTo>
                  <a:pt x="55857" y="120000"/>
                  <a:pt x="51813" y="119580"/>
                  <a:pt x="47907" y="118781"/>
                </a:cubicBezTo>
                <a:cubicBezTo>
                  <a:pt x="45955" y="118381"/>
                  <a:pt x="44036" y="117886"/>
                  <a:pt x="42157" y="117302"/>
                </a:cubicBezTo>
                <a:cubicBezTo>
                  <a:pt x="40279" y="116718"/>
                  <a:pt x="38439" y="116043"/>
                  <a:pt x="36645" y="115284"/>
                </a:cubicBezTo>
                <a:cubicBezTo>
                  <a:pt x="34850" y="114525"/>
                  <a:pt x="33100" y="113682"/>
                  <a:pt x="31400" y="112758"/>
                </a:cubicBezTo>
                <a:cubicBezTo>
                  <a:pt x="29700" y="111834"/>
                  <a:pt x="28049" y="110831"/>
                  <a:pt x="26453" y="109752"/>
                </a:cubicBezTo>
                <a:cubicBezTo>
                  <a:pt x="24857" y="108674"/>
                  <a:pt x="23316" y="107521"/>
                  <a:pt x="21834" y="106298"/>
                </a:cubicBezTo>
                <a:cubicBezTo>
                  <a:pt x="20352" y="105076"/>
                  <a:pt x="18930" y="103783"/>
                  <a:pt x="17573" y="102426"/>
                </a:cubicBezTo>
                <a:cubicBezTo>
                  <a:pt x="16216" y="101069"/>
                  <a:pt x="14923" y="99647"/>
                  <a:pt x="13701" y="98165"/>
                </a:cubicBezTo>
                <a:cubicBezTo>
                  <a:pt x="12478" y="96683"/>
                  <a:pt x="11325" y="95142"/>
                  <a:pt x="10247" y="93546"/>
                </a:cubicBezTo>
                <a:cubicBezTo>
                  <a:pt x="9168" y="91950"/>
                  <a:pt x="8165" y="90299"/>
                  <a:pt x="7241" y="88599"/>
                </a:cubicBezTo>
                <a:cubicBezTo>
                  <a:pt x="6318" y="86899"/>
                  <a:pt x="5474" y="85149"/>
                  <a:pt x="4715" y="83354"/>
                </a:cubicBezTo>
                <a:cubicBezTo>
                  <a:pt x="3956" y="81560"/>
                  <a:pt x="3281" y="79720"/>
                  <a:pt x="2697" y="77842"/>
                </a:cubicBezTo>
                <a:cubicBezTo>
                  <a:pt x="2113" y="75963"/>
                  <a:pt x="1618" y="74045"/>
                  <a:pt x="1219" y="72092"/>
                </a:cubicBezTo>
                <a:cubicBezTo>
                  <a:pt x="819" y="70139"/>
                  <a:pt x="514" y="68151"/>
                  <a:pt x="309" y="66134"/>
                </a:cubicBezTo>
                <a:cubicBezTo>
                  <a:pt x="104" y="64117"/>
                  <a:pt x="0" y="62071"/>
                  <a:pt x="0" y="60000"/>
                </a:cubicBezTo>
                <a:cubicBezTo>
                  <a:pt x="0" y="55857"/>
                  <a:pt x="419" y="51813"/>
                  <a:pt x="1219" y="47907"/>
                </a:cubicBezTo>
                <a:cubicBezTo>
                  <a:pt x="1618" y="45955"/>
                  <a:pt x="2113" y="44036"/>
                  <a:pt x="2697" y="42157"/>
                </a:cubicBezTo>
                <a:cubicBezTo>
                  <a:pt x="3281" y="40279"/>
                  <a:pt x="3956" y="38439"/>
                  <a:pt x="4715" y="36645"/>
                </a:cubicBezTo>
                <a:cubicBezTo>
                  <a:pt x="5474" y="34850"/>
                  <a:pt x="6318" y="33100"/>
                  <a:pt x="7241" y="31400"/>
                </a:cubicBezTo>
                <a:cubicBezTo>
                  <a:pt x="8165" y="29700"/>
                  <a:pt x="9168" y="28049"/>
                  <a:pt x="10247" y="26453"/>
                </a:cubicBezTo>
                <a:cubicBezTo>
                  <a:pt x="11325" y="24857"/>
                  <a:pt x="12478" y="23316"/>
                  <a:pt x="13701" y="21834"/>
                </a:cubicBezTo>
                <a:cubicBezTo>
                  <a:pt x="14923" y="20352"/>
                  <a:pt x="16216" y="18930"/>
                  <a:pt x="17573" y="17573"/>
                </a:cubicBezTo>
                <a:cubicBezTo>
                  <a:pt x="18930" y="16216"/>
                  <a:pt x="20352" y="14923"/>
                  <a:pt x="21834" y="13701"/>
                </a:cubicBezTo>
                <a:cubicBezTo>
                  <a:pt x="23316" y="12478"/>
                  <a:pt x="24857" y="11325"/>
                  <a:pt x="26453" y="10247"/>
                </a:cubicBezTo>
                <a:cubicBezTo>
                  <a:pt x="28049" y="9168"/>
                  <a:pt x="29700" y="8165"/>
                  <a:pt x="31400" y="7241"/>
                </a:cubicBezTo>
                <a:cubicBezTo>
                  <a:pt x="33100" y="6318"/>
                  <a:pt x="34850" y="5474"/>
                  <a:pt x="36645" y="4715"/>
                </a:cubicBezTo>
                <a:cubicBezTo>
                  <a:pt x="38439" y="3956"/>
                  <a:pt x="40279" y="3281"/>
                  <a:pt x="42157" y="2697"/>
                </a:cubicBezTo>
                <a:cubicBezTo>
                  <a:pt x="44036" y="2113"/>
                  <a:pt x="45955" y="1618"/>
                  <a:pt x="47907" y="1219"/>
                </a:cubicBezTo>
                <a:cubicBezTo>
                  <a:pt x="49860" y="819"/>
                  <a:pt x="51848" y="514"/>
                  <a:pt x="53865" y="309"/>
                </a:cubicBezTo>
                <a:cubicBezTo>
                  <a:pt x="55882" y="104"/>
                  <a:pt x="57928" y="0"/>
                  <a:pt x="600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圖片 16" descr="P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2714626"/>
            <a:ext cx="3677434" cy="2071702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3786182" y="3143254"/>
            <a:ext cx="4714522" cy="928696"/>
            <a:chOff x="4215196" y="2714087"/>
            <a:chExt cx="4714522" cy="928696"/>
          </a:xfrm>
        </p:grpSpPr>
        <p:sp>
          <p:nvSpPr>
            <p:cNvPr id="18" name="Shape 120"/>
            <p:cNvSpPr/>
            <p:nvPr/>
          </p:nvSpPr>
          <p:spPr>
            <a:xfrm rot="5400000">
              <a:off x="6250986" y="1106541"/>
              <a:ext cx="928694" cy="4143789"/>
            </a:xfrm>
            <a:prstGeom prst="round2SameRect">
              <a:avLst>
                <a:gd name="adj1" fmla="val 45274"/>
                <a:gd name="adj2" fmla="val 0"/>
              </a:avLst>
            </a:prstGeom>
            <a:solidFill>
              <a:srgbClr val="CC006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1"/>
            <p:cNvSpPr/>
            <p:nvPr/>
          </p:nvSpPr>
          <p:spPr>
            <a:xfrm rot="16200000" flipH="1">
              <a:off x="4215196" y="2714087"/>
              <a:ext cx="928694" cy="928694"/>
            </a:xfrm>
            <a:prstGeom prst="ellipse">
              <a:avLst/>
            </a:prstGeom>
            <a:solidFill>
              <a:schemeClr val="bg1"/>
            </a:solidFill>
            <a:ln w="50800" cap="flat" cmpd="sng">
              <a:solidFill>
                <a:srgbClr val="CC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0" name="Shape 123"/>
            <p:cNvSpPr txBox="1"/>
            <p:nvPr/>
          </p:nvSpPr>
          <p:spPr>
            <a:xfrm>
              <a:off x="5143890" y="2786064"/>
              <a:ext cx="3785828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457200" lvl="0" indent="-355600">
                <a:buSzPct val="100000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快速透過</a:t>
              </a:r>
              <a:r>
                <a:rPr lang="en-US" altLang="zh-TW" sz="2100" b="1" dirty="0" smtClean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USB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直接備份至</a:t>
              </a:r>
              <a:r>
                <a:rPr lang="en-US" altLang="zh-TW" sz="2900" b="1" dirty="0" smtClean="0">
                  <a:solidFill>
                    <a:schemeClr val="bg1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QNAP NAS</a:t>
              </a:r>
              <a:endParaRPr lang="zh-TW" altLang="en-US" sz="2900" b="1" dirty="0" smtClean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2" name="Shape 873"/>
            <p:cNvSpPr/>
            <p:nvPr/>
          </p:nvSpPr>
          <p:spPr>
            <a:xfrm>
              <a:off x="4357686" y="2857502"/>
              <a:ext cx="642942" cy="642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062" y="82041"/>
                  </a:moveTo>
                  <a:cubicBezTo>
                    <a:pt x="72579" y="88096"/>
                    <a:pt x="66712" y="92076"/>
                    <a:pt x="60167" y="92144"/>
                  </a:cubicBezTo>
                  <a:cubicBezTo>
                    <a:pt x="53623" y="92211"/>
                    <a:pt x="47675" y="88353"/>
                    <a:pt x="45067" y="82350"/>
                  </a:cubicBezTo>
                  <a:lnTo>
                    <a:pt x="38485" y="85209"/>
                  </a:lnTo>
                  <a:cubicBezTo>
                    <a:pt x="42242" y="93858"/>
                    <a:pt x="50812" y="99417"/>
                    <a:pt x="60241" y="99320"/>
                  </a:cubicBezTo>
                  <a:cubicBezTo>
                    <a:pt x="69670" y="99222"/>
                    <a:pt x="78125" y="93488"/>
                    <a:pt x="81702" y="84764"/>
                  </a:cubicBezTo>
                  <a:close/>
                  <a:moveTo>
                    <a:pt x="80200" y="36526"/>
                  </a:moveTo>
                  <a:cubicBezTo>
                    <a:pt x="76763" y="36526"/>
                    <a:pt x="73977" y="39313"/>
                    <a:pt x="73977" y="42750"/>
                  </a:cubicBezTo>
                  <a:cubicBezTo>
                    <a:pt x="73977" y="46187"/>
                    <a:pt x="76763" y="48973"/>
                    <a:pt x="80200" y="48973"/>
                  </a:cubicBezTo>
                  <a:cubicBezTo>
                    <a:pt x="83637" y="48973"/>
                    <a:pt x="86424" y="46187"/>
                    <a:pt x="86424" y="42750"/>
                  </a:cubicBezTo>
                  <a:cubicBezTo>
                    <a:pt x="86424" y="39313"/>
                    <a:pt x="83637" y="36526"/>
                    <a:pt x="80200" y="36526"/>
                  </a:cubicBezTo>
                  <a:close/>
                  <a:moveTo>
                    <a:pt x="41014" y="36526"/>
                  </a:moveTo>
                  <a:cubicBezTo>
                    <a:pt x="37577" y="36526"/>
                    <a:pt x="34791" y="39313"/>
                    <a:pt x="34791" y="42750"/>
                  </a:cubicBezTo>
                  <a:cubicBezTo>
                    <a:pt x="34791" y="46187"/>
                    <a:pt x="37577" y="48973"/>
                    <a:pt x="41014" y="48973"/>
                  </a:cubicBezTo>
                  <a:cubicBezTo>
                    <a:pt x="44451" y="48973"/>
                    <a:pt x="47238" y="46187"/>
                    <a:pt x="47238" y="42750"/>
                  </a:cubicBezTo>
                  <a:cubicBezTo>
                    <a:pt x="47238" y="39313"/>
                    <a:pt x="44451" y="36526"/>
                    <a:pt x="41014" y="36526"/>
                  </a:cubicBezTo>
                  <a:close/>
                  <a:moveTo>
                    <a:pt x="60000" y="0"/>
                  </a:moveTo>
                  <a:lnTo>
                    <a:pt x="66134" y="309"/>
                  </a:lnTo>
                  <a:lnTo>
                    <a:pt x="72092" y="1219"/>
                  </a:lnTo>
                  <a:lnTo>
                    <a:pt x="77842" y="2697"/>
                  </a:lnTo>
                  <a:lnTo>
                    <a:pt x="83354" y="4715"/>
                  </a:lnTo>
                  <a:lnTo>
                    <a:pt x="88599" y="7241"/>
                  </a:lnTo>
                  <a:lnTo>
                    <a:pt x="93546" y="10247"/>
                  </a:lnTo>
                  <a:lnTo>
                    <a:pt x="98165" y="13701"/>
                  </a:lnTo>
                  <a:lnTo>
                    <a:pt x="102426" y="17573"/>
                  </a:lnTo>
                  <a:lnTo>
                    <a:pt x="106298" y="21834"/>
                  </a:lnTo>
                  <a:lnTo>
                    <a:pt x="109752" y="26453"/>
                  </a:lnTo>
                  <a:lnTo>
                    <a:pt x="112758" y="31400"/>
                  </a:lnTo>
                  <a:lnTo>
                    <a:pt x="115284" y="36645"/>
                  </a:lnTo>
                  <a:lnTo>
                    <a:pt x="117302" y="42157"/>
                  </a:lnTo>
                  <a:lnTo>
                    <a:pt x="118781" y="47907"/>
                  </a:lnTo>
                  <a:lnTo>
                    <a:pt x="119690" y="53865"/>
                  </a:lnTo>
                  <a:lnTo>
                    <a:pt x="120000" y="60000"/>
                  </a:lnTo>
                  <a:lnTo>
                    <a:pt x="119690" y="66134"/>
                  </a:lnTo>
                  <a:lnTo>
                    <a:pt x="118781" y="72092"/>
                  </a:lnTo>
                  <a:lnTo>
                    <a:pt x="117302" y="77842"/>
                  </a:lnTo>
                  <a:lnTo>
                    <a:pt x="115284" y="83354"/>
                  </a:lnTo>
                  <a:lnTo>
                    <a:pt x="112758" y="88599"/>
                  </a:lnTo>
                  <a:lnTo>
                    <a:pt x="109752" y="93546"/>
                  </a:lnTo>
                  <a:lnTo>
                    <a:pt x="106298" y="98165"/>
                  </a:lnTo>
                  <a:lnTo>
                    <a:pt x="102426" y="102426"/>
                  </a:lnTo>
                  <a:lnTo>
                    <a:pt x="98165" y="106298"/>
                  </a:lnTo>
                  <a:lnTo>
                    <a:pt x="93546" y="109752"/>
                  </a:lnTo>
                  <a:lnTo>
                    <a:pt x="88599" y="112758"/>
                  </a:lnTo>
                  <a:lnTo>
                    <a:pt x="83354" y="115284"/>
                  </a:lnTo>
                  <a:lnTo>
                    <a:pt x="77842" y="117302"/>
                  </a:lnTo>
                  <a:lnTo>
                    <a:pt x="72092" y="118781"/>
                  </a:lnTo>
                  <a:lnTo>
                    <a:pt x="66134" y="119690"/>
                  </a:lnTo>
                  <a:cubicBezTo>
                    <a:pt x="64117" y="119895"/>
                    <a:pt x="62071" y="120000"/>
                    <a:pt x="60000" y="120000"/>
                  </a:cubicBezTo>
                  <a:cubicBezTo>
                    <a:pt x="55857" y="120000"/>
                    <a:pt x="51813" y="119580"/>
                    <a:pt x="47907" y="118781"/>
                  </a:cubicBezTo>
                  <a:cubicBezTo>
                    <a:pt x="45955" y="118381"/>
                    <a:pt x="44036" y="117886"/>
                    <a:pt x="42157" y="117302"/>
                  </a:cubicBezTo>
                  <a:cubicBezTo>
                    <a:pt x="40279" y="116718"/>
                    <a:pt x="38439" y="116043"/>
                    <a:pt x="36645" y="115284"/>
                  </a:cubicBezTo>
                  <a:cubicBezTo>
                    <a:pt x="34850" y="114525"/>
                    <a:pt x="33100" y="113682"/>
                    <a:pt x="31400" y="112758"/>
                  </a:cubicBezTo>
                  <a:cubicBezTo>
                    <a:pt x="29700" y="111834"/>
                    <a:pt x="28049" y="110831"/>
                    <a:pt x="26453" y="109752"/>
                  </a:cubicBezTo>
                  <a:cubicBezTo>
                    <a:pt x="24857" y="108674"/>
                    <a:pt x="23316" y="107521"/>
                    <a:pt x="21834" y="106298"/>
                  </a:cubicBezTo>
                  <a:cubicBezTo>
                    <a:pt x="20352" y="105076"/>
                    <a:pt x="18930" y="103783"/>
                    <a:pt x="17573" y="102426"/>
                  </a:cubicBezTo>
                  <a:cubicBezTo>
                    <a:pt x="16216" y="101069"/>
                    <a:pt x="14923" y="99647"/>
                    <a:pt x="13701" y="98165"/>
                  </a:cubicBezTo>
                  <a:cubicBezTo>
                    <a:pt x="12478" y="96683"/>
                    <a:pt x="11325" y="95142"/>
                    <a:pt x="10247" y="93546"/>
                  </a:cubicBezTo>
                  <a:cubicBezTo>
                    <a:pt x="9168" y="91950"/>
                    <a:pt x="8165" y="90299"/>
                    <a:pt x="7241" y="88599"/>
                  </a:cubicBezTo>
                  <a:cubicBezTo>
                    <a:pt x="6318" y="86899"/>
                    <a:pt x="5474" y="85149"/>
                    <a:pt x="4715" y="83354"/>
                  </a:cubicBezTo>
                  <a:cubicBezTo>
                    <a:pt x="3956" y="81560"/>
                    <a:pt x="3281" y="79720"/>
                    <a:pt x="2697" y="77842"/>
                  </a:cubicBezTo>
                  <a:cubicBezTo>
                    <a:pt x="2113" y="75963"/>
                    <a:pt x="1618" y="74045"/>
                    <a:pt x="1219" y="72092"/>
                  </a:cubicBezTo>
                  <a:cubicBezTo>
                    <a:pt x="819" y="70139"/>
                    <a:pt x="514" y="68151"/>
                    <a:pt x="309" y="66134"/>
                  </a:cubicBezTo>
                  <a:cubicBezTo>
                    <a:pt x="104" y="64117"/>
                    <a:pt x="0" y="62071"/>
                    <a:pt x="0" y="60000"/>
                  </a:cubicBezTo>
                  <a:cubicBezTo>
                    <a:pt x="0" y="55857"/>
                    <a:pt x="419" y="51813"/>
                    <a:pt x="1219" y="47907"/>
                  </a:cubicBezTo>
                  <a:cubicBezTo>
                    <a:pt x="1618" y="45955"/>
                    <a:pt x="2113" y="44036"/>
                    <a:pt x="2697" y="42157"/>
                  </a:cubicBezTo>
                  <a:cubicBezTo>
                    <a:pt x="3281" y="40279"/>
                    <a:pt x="3956" y="38439"/>
                    <a:pt x="4715" y="36645"/>
                  </a:cubicBezTo>
                  <a:cubicBezTo>
                    <a:pt x="5474" y="34850"/>
                    <a:pt x="6318" y="33100"/>
                    <a:pt x="7241" y="31400"/>
                  </a:cubicBezTo>
                  <a:cubicBezTo>
                    <a:pt x="8165" y="29700"/>
                    <a:pt x="9168" y="28049"/>
                    <a:pt x="10247" y="26453"/>
                  </a:cubicBezTo>
                  <a:cubicBezTo>
                    <a:pt x="11325" y="24857"/>
                    <a:pt x="12478" y="23316"/>
                    <a:pt x="13701" y="21834"/>
                  </a:cubicBezTo>
                  <a:cubicBezTo>
                    <a:pt x="14923" y="20352"/>
                    <a:pt x="16216" y="18930"/>
                    <a:pt x="17573" y="17573"/>
                  </a:cubicBezTo>
                  <a:cubicBezTo>
                    <a:pt x="18930" y="16216"/>
                    <a:pt x="20352" y="14923"/>
                    <a:pt x="21834" y="13701"/>
                  </a:cubicBezTo>
                  <a:cubicBezTo>
                    <a:pt x="23316" y="12478"/>
                    <a:pt x="24857" y="11325"/>
                    <a:pt x="26453" y="10247"/>
                  </a:cubicBezTo>
                  <a:cubicBezTo>
                    <a:pt x="28049" y="9168"/>
                    <a:pt x="29700" y="8165"/>
                    <a:pt x="31400" y="7241"/>
                  </a:cubicBezTo>
                  <a:cubicBezTo>
                    <a:pt x="33100" y="6318"/>
                    <a:pt x="34850" y="5474"/>
                    <a:pt x="36645" y="4715"/>
                  </a:cubicBezTo>
                  <a:cubicBezTo>
                    <a:pt x="38439" y="3956"/>
                    <a:pt x="40279" y="3281"/>
                    <a:pt x="42157" y="2697"/>
                  </a:cubicBezTo>
                  <a:cubicBezTo>
                    <a:pt x="44036" y="2113"/>
                    <a:pt x="45955" y="1618"/>
                    <a:pt x="47907" y="1219"/>
                  </a:cubicBezTo>
                  <a:cubicBezTo>
                    <a:pt x="49860" y="819"/>
                    <a:pt x="51848" y="514"/>
                    <a:pt x="53865" y="309"/>
                  </a:cubicBezTo>
                  <a:cubicBezTo>
                    <a:pt x="55882" y="104"/>
                    <a:pt x="57928" y="0"/>
                    <a:pt x="60000" y="0"/>
                  </a:cubicBezTo>
                  <a:close/>
                </a:path>
              </a:pathLst>
            </a:custGeom>
            <a:solidFill>
              <a:srgbClr val="CC006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單鍵備份</a:t>
            </a:r>
            <a:endParaRPr lang="zh-TW" altLang="en-US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Shape 1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640" y="1142990"/>
            <a:ext cx="8625202" cy="3929072"/>
          </a:xfrm>
          <a:prstGeom prst="rect">
            <a:avLst/>
          </a:prstGeom>
          <a:ln>
            <a:noFill/>
          </a:ln>
          <a:effectLst>
            <a:outerShdw blurRad="292100" dist="139700" dir="2700000" sx="99000" sy="99000" algn="tl" rotWithShape="0">
              <a:srgbClr val="333333">
                <a:alpha val="41000"/>
              </a:srgbClr>
            </a:outerShdw>
          </a:effectLst>
        </p:spPr>
      </p:pic>
      <p:sp>
        <p:nvSpPr>
          <p:cNvPr id="6" name="Shape 195"/>
          <p:cNvSpPr/>
          <p:nvPr/>
        </p:nvSpPr>
        <p:spPr>
          <a:xfrm>
            <a:off x="142844" y="4550657"/>
            <a:ext cx="1357322" cy="23567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196"/>
          <p:cNvSpPr/>
          <p:nvPr/>
        </p:nvSpPr>
        <p:spPr>
          <a:xfrm>
            <a:off x="2643174" y="2857502"/>
            <a:ext cx="1535240" cy="34108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197"/>
          <p:cNvSpPr/>
          <p:nvPr/>
        </p:nvSpPr>
        <p:spPr>
          <a:xfrm>
            <a:off x="4214810" y="1857370"/>
            <a:ext cx="1071570" cy="28575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2" name="群組 11"/>
          <p:cNvGrpSpPr/>
          <p:nvPr/>
        </p:nvGrpSpPr>
        <p:grpSpPr>
          <a:xfrm>
            <a:off x="1285852" y="4214824"/>
            <a:ext cx="394857" cy="285752"/>
            <a:chOff x="1741982" y="4066141"/>
            <a:chExt cx="394857" cy="285752"/>
          </a:xfrm>
        </p:grpSpPr>
        <p:sp>
          <p:nvSpPr>
            <p:cNvPr id="9" name="Shape 163"/>
            <p:cNvSpPr/>
            <p:nvPr/>
          </p:nvSpPr>
          <p:spPr>
            <a:xfrm>
              <a:off x="1741982" y="4066141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66"/>
            <p:cNvSpPr txBox="1"/>
            <p:nvPr/>
          </p:nvSpPr>
          <p:spPr>
            <a:xfrm>
              <a:off x="1741982" y="4066141"/>
              <a:ext cx="394857" cy="281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357422" y="2571750"/>
            <a:ext cx="394857" cy="285752"/>
            <a:chOff x="1741982" y="4066141"/>
            <a:chExt cx="394857" cy="285752"/>
          </a:xfrm>
        </p:grpSpPr>
        <p:sp>
          <p:nvSpPr>
            <p:cNvPr id="14" name="Shape 163"/>
            <p:cNvSpPr/>
            <p:nvPr/>
          </p:nvSpPr>
          <p:spPr>
            <a:xfrm>
              <a:off x="1741982" y="4066141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66"/>
            <p:cNvSpPr txBox="1"/>
            <p:nvPr/>
          </p:nvSpPr>
          <p:spPr>
            <a:xfrm>
              <a:off x="1741982" y="4066141"/>
              <a:ext cx="394857" cy="281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034399" y="1500180"/>
            <a:ext cx="394857" cy="285752"/>
            <a:chOff x="1741982" y="4066141"/>
            <a:chExt cx="394857" cy="285752"/>
          </a:xfrm>
        </p:grpSpPr>
        <p:sp>
          <p:nvSpPr>
            <p:cNvPr id="17" name="Shape 163"/>
            <p:cNvSpPr/>
            <p:nvPr/>
          </p:nvSpPr>
          <p:spPr>
            <a:xfrm>
              <a:off x="1741982" y="4066141"/>
              <a:ext cx="285752" cy="28575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66"/>
            <p:cNvSpPr txBox="1"/>
            <p:nvPr/>
          </p:nvSpPr>
          <p:spPr>
            <a:xfrm>
              <a:off x="1741982" y="4066141"/>
              <a:ext cx="394857" cy="2813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lang="en-US" sz="1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P13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714626"/>
            <a:ext cx="233498" cy="9277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en-US" alt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單鍵備份</a:t>
            </a:r>
            <a:b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en-US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1874" y="1428742"/>
            <a:ext cx="3731421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4857752" y="3000378"/>
            <a:ext cx="3857652" cy="5715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4857752" y="2428874"/>
            <a:ext cx="3857652" cy="571504"/>
          </a:xfrm>
          <a:prstGeom prst="rect">
            <a:avLst/>
          </a:prstGeom>
          <a:noFill/>
          <a:ln w="381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 descr="P13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428742"/>
            <a:ext cx="230629" cy="230629"/>
          </a:xfrm>
          <a:prstGeom prst="rect">
            <a:avLst/>
          </a:prstGeom>
        </p:spPr>
      </p:pic>
      <p:pic>
        <p:nvPicPr>
          <p:cNvPr id="8" name="圖片 7" descr="P13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714494"/>
            <a:ext cx="230629" cy="928694"/>
          </a:xfrm>
          <a:prstGeom prst="rect">
            <a:avLst/>
          </a:prstGeom>
        </p:spPr>
      </p:pic>
      <p:pic>
        <p:nvPicPr>
          <p:cNvPr id="11" name="圖片 10" descr="P13-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5" y="3714758"/>
            <a:ext cx="232694" cy="92869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28662" y="1357304"/>
            <a:ext cx="3772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手機連接至</a:t>
            </a:r>
            <a:r>
              <a:rPr lang="en-US" altLang="zh-TW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前端</a:t>
            </a:r>
            <a:r>
              <a:rPr lang="en-US" altLang="zh-TW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連接</a:t>
            </a:r>
            <a:r>
              <a:rPr lang="zh-TW" altLang="en-US" sz="20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</a:t>
            </a:r>
            <a:endParaRPr lang="zh-TW" altLang="en-US" sz="2000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28662" y="2143122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按下</a:t>
            </a:r>
            <a:r>
              <a:rPr lang="en-US" altLang="zh-TW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Copy</a:t>
            </a:r>
            <a:r>
              <a:rPr lang="zh-TW" altLang="en-US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按鈕兩秒 </a:t>
            </a:r>
            <a:endParaRPr lang="en-US" altLang="zh-TW" sz="2400" b="1" dirty="0" smtClean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-US" altLang="zh-TW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聽到短嗶聲</a:t>
            </a:r>
            <a:r>
              <a:rPr lang="en-US" altLang="zh-TW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開始匯入 </a:t>
            </a:r>
            <a:endParaRPr lang="zh-TW" altLang="en-US" sz="24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28662" y="3324531"/>
            <a:ext cx="3786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匯入完成</a:t>
            </a:r>
            <a:endParaRPr lang="en-US" altLang="zh-TW" sz="2400" b="1" dirty="0" smtClean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en-US" altLang="zh-TW" sz="2400" b="1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2400" b="1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聽到短嗶聲及藍燈熄滅</a:t>
            </a:r>
            <a:r>
              <a:rPr lang="en-US" altLang="zh-TW" sz="2400" b="1" dirty="0" smtClean="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lang="zh-TW" altLang="en-US" sz="2400" b="1" dirty="0">
              <a:solidFill>
                <a:srgbClr val="7030A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8662" y="4345558"/>
            <a:ext cx="34980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卸載連接至</a:t>
            </a:r>
            <a:r>
              <a:rPr lang="en-US" altLang="zh-TW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連接</a:t>
            </a:r>
            <a:r>
              <a:rPr lang="zh-TW" altLang="en-US" sz="20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</a:t>
            </a:r>
            <a:r>
              <a:rPr lang="zh-TW" altLang="en-US" sz="2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的手機</a:t>
            </a:r>
            <a:endParaRPr lang="zh-TW" altLang="en-US"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>
            <a:off x="785786" y="1990722"/>
            <a:ext cx="7500990" cy="150019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"/>
          </p:nvPr>
        </p:nvSpPr>
        <p:spPr>
          <a:xfrm>
            <a:off x="714348" y="2143122"/>
            <a:ext cx="7715304" cy="928694"/>
          </a:xfrm>
        </p:spPr>
        <p:txBody>
          <a:bodyPr/>
          <a:lstStyle/>
          <a:p>
            <a:pPr lvl="0" algn="ctr">
              <a:buNone/>
            </a:pPr>
            <a:r>
              <a:rPr lang="zh-TW" altLang="en-US" sz="4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實機操作 </a:t>
            </a:r>
            <a:endParaRPr lang="en-US" altLang="zh-TW" sz="40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buNone/>
            </a:pPr>
            <a:r>
              <a:rPr lang="zh-TW" altLang="en-US" sz="24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行動裝置進行</a:t>
            </a:r>
            <a:r>
              <a:rPr lang="en-US" altLang="zh-TW" sz="24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24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單鍵備份</a:t>
            </a:r>
            <a:endParaRPr lang="zh-TW" altLang="en-US" sz="24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938186" y="2143122"/>
            <a:ext cx="7500990" cy="1500198"/>
          </a:xfrm>
          <a:prstGeom prst="round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en-US" altLang="zh-TW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單鍵備份</a:t>
            </a:r>
            <a:endParaRPr lang="zh-TW" altLang="en-US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57158" y="1785932"/>
            <a:ext cx="8520599" cy="3416400"/>
          </a:xfrm>
        </p:spPr>
        <p:txBody>
          <a:bodyPr/>
          <a:lstStyle/>
          <a:p>
            <a:pPr lvl="0">
              <a:lnSpc>
                <a:spcPct val="150000"/>
              </a:lnSpc>
              <a:buNone/>
            </a:pPr>
            <a:r>
              <a:rPr lang="zh-TW" altLang="en-US" sz="2400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一鍵備份所有影片及照片檔案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依匯入日期建立資料夾</a:t>
            </a:r>
          </a:p>
          <a:p>
            <a:pPr>
              <a:lnSpc>
                <a:spcPct val="150000"/>
              </a:lnSpc>
              <a:buNone/>
            </a:pP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自動過濾，不重複匯入</a:t>
            </a:r>
          </a:p>
          <a:p>
            <a:pPr>
              <a:lnSpc>
                <a:spcPct val="150000"/>
              </a:lnSpc>
              <a:buNone/>
            </a:pP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匯入</a:t>
            </a:r>
            <a:r>
              <a:rPr lang="en-US" altLang="zh-TW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後可進行後續相關應用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　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ex. Photo Station 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人臉偵測</a:t>
            </a:r>
          </a:p>
          <a:p>
            <a:pPr>
              <a:lnSpc>
                <a:spcPct val="150000"/>
              </a:lnSpc>
              <a:buNone/>
            </a:pPr>
            <a:endParaRPr lang="zh-TW" altLang="en-US" sz="2400" b="1" dirty="0" smtClean="0">
              <a:solidFill>
                <a:srgbClr val="1155C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lnSpc>
                <a:spcPct val="150000"/>
              </a:lnSpc>
            </a:pPr>
            <a:endParaRPr lang="zh-TW" altLang="en-US" sz="2400" dirty="0"/>
          </a:p>
        </p:txBody>
      </p:sp>
      <p:sp>
        <p:nvSpPr>
          <p:cNvPr id="8" name="Shape 881"/>
          <p:cNvSpPr/>
          <p:nvPr/>
        </p:nvSpPr>
        <p:spPr>
          <a:xfrm>
            <a:off x="642910" y="1997787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881"/>
          <p:cNvSpPr/>
          <p:nvPr/>
        </p:nvSpPr>
        <p:spPr>
          <a:xfrm>
            <a:off x="642910" y="2559126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881"/>
          <p:cNvSpPr/>
          <p:nvPr/>
        </p:nvSpPr>
        <p:spPr>
          <a:xfrm>
            <a:off x="642910" y="3069357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881"/>
          <p:cNvSpPr/>
          <p:nvPr/>
        </p:nvSpPr>
        <p:spPr>
          <a:xfrm>
            <a:off x="642910" y="3630696"/>
            <a:ext cx="347025" cy="347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5387" y="14094"/>
                </a:moveTo>
                <a:lnTo>
                  <a:pt x="15387" y="14271"/>
                </a:lnTo>
                <a:lnTo>
                  <a:pt x="14271" y="14271"/>
                </a:lnTo>
                <a:lnTo>
                  <a:pt x="14271" y="105728"/>
                </a:lnTo>
                <a:lnTo>
                  <a:pt x="56634" y="105728"/>
                </a:lnTo>
                <a:cubicBezTo>
                  <a:pt x="46930" y="90026"/>
                  <a:pt x="36945" y="63771"/>
                  <a:pt x="16148" y="61948"/>
                </a:cubicBezTo>
                <a:lnTo>
                  <a:pt x="22230" y="43893"/>
                </a:lnTo>
                <a:cubicBezTo>
                  <a:pt x="41955" y="50354"/>
                  <a:pt x="47363" y="57438"/>
                  <a:pt x="57212" y="71256"/>
                </a:cubicBezTo>
                <a:cubicBezTo>
                  <a:pt x="66276" y="51088"/>
                  <a:pt x="71373" y="40322"/>
                  <a:pt x="82718" y="22095"/>
                </a:cubicBezTo>
                <a:lnTo>
                  <a:pt x="102617" y="22095"/>
                </a:lnTo>
                <a:cubicBezTo>
                  <a:pt x="86351" y="45202"/>
                  <a:pt x="70652" y="78291"/>
                  <a:pt x="58462" y="105728"/>
                </a:cubicBezTo>
                <a:lnTo>
                  <a:pt x="105728" y="105728"/>
                </a:lnTo>
                <a:lnTo>
                  <a:pt x="105728" y="22095"/>
                </a:lnTo>
                <a:lnTo>
                  <a:pt x="105866" y="22095"/>
                </a:lnTo>
                <a:lnTo>
                  <a:pt x="105866" y="14094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3"/>
          <p:cNvSpPr txBox="1"/>
          <p:nvPr/>
        </p:nvSpPr>
        <p:spPr>
          <a:xfrm>
            <a:off x="390977" y="1357304"/>
            <a:ext cx="475252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lvl="0" indent="-355600">
              <a:buSzPct val="100000"/>
            </a:pPr>
            <a:r>
              <a:rPr lang="zh-TW" altLang="en-US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優點：</a:t>
            </a:r>
            <a:endParaRPr lang="zh-TW" altLang="en-US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67"/>
          <p:cNvSpPr txBox="1"/>
          <p:nvPr/>
        </p:nvSpPr>
        <p:spPr>
          <a:xfrm>
            <a:off x="4357686" y="1285866"/>
            <a:ext cx="4357718" cy="13573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endParaRPr lang="zh-TW" sz="28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67"/>
          <p:cNvSpPr txBox="1"/>
          <p:nvPr/>
        </p:nvSpPr>
        <p:spPr>
          <a:xfrm>
            <a:off x="4643438" y="1571618"/>
            <a:ext cx="357190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endParaRPr lang="zh-TW" altLang="en-US" sz="2800"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版面配置區 2"/>
          <p:cNvSpPr txBox="1">
            <a:spLocks/>
          </p:cNvSpPr>
          <p:nvPr/>
        </p:nvSpPr>
        <p:spPr>
          <a:xfrm>
            <a:off x="4500562" y="1142990"/>
            <a:ext cx="3000396" cy="10115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0" marR="0" lvl="0" indent="1143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-2500348"/>
            <a:ext cx="4586294" cy="217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hape 45"/>
          <p:cNvSpPr/>
          <p:nvPr/>
        </p:nvSpPr>
        <p:spPr>
          <a:xfrm>
            <a:off x="3024000" y="857238"/>
            <a:ext cx="6120000" cy="178595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圖片 11" descr="報導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90" y="357172"/>
            <a:ext cx="4435238" cy="3857652"/>
          </a:xfrm>
          <a:prstGeom prst="roundRect">
            <a:avLst>
              <a:gd name="adj" fmla="val 38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圖片 10" descr="煩惱人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79" y="2143140"/>
            <a:ext cx="3345017" cy="321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字版面配置區 2"/>
          <p:cNvSpPr txBox="1">
            <a:spLocks/>
          </p:cNvSpPr>
          <p:nvPr/>
        </p:nvSpPr>
        <p:spPr>
          <a:xfrm>
            <a:off x="4714876" y="1071552"/>
            <a:ext cx="4000528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4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你還在</a:t>
            </a:r>
            <a:endParaRPr lang="en-US" altLang="zh-TW" sz="44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4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寶貴的時間嗎？</a:t>
            </a:r>
            <a:endParaRPr lang="zh-TW" altLang="en-US" sz="4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文字版面配置區 2"/>
          <p:cNvSpPr txBox="1">
            <a:spLocks/>
          </p:cNvSpPr>
          <p:nvPr/>
        </p:nvSpPr>
        <p:spPr>
          <a:xfrm rot="409392">
            <a:off x="6333981" y="874230"/>
            <a:ext cx="2174210" cy="9287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 indent="11430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浪費</a:t>
            </a:r>
            <a:endParaRPr lang="en-US" altLang="zh-TW" sz="5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929190" y="2863996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三不五時系統的嚴重卡頓，</a:t>
            </a:r>
          </a:p>
          <a:p>
            <a:r>
              <a:rPr lang="zh-TW" altLang="en-US" sz="20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大幅降低工作效率</a:t>
            </a:r>
            <a:endParaRPr lang="zh-TW" altLang="en-US" sz="1800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向下箭號 21"/>
          <p:cNvSpPr/>
          <p:nvPr/>
        </p:nvSpPr>
        <p:spPr>
          <a:xfrm>
            <a:off x="8429652" y="2643188"/>
            <a:ext cx="428628" cy="928694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下箭號 22"/>
          <p:cNvSpPr/>
          <p:nvPr/>
        </p:nvSpPr>
        <p:spPr>
          <a:xfrm>
            <a:off x="8072462" y="2643188"/>
            <a:ext cx="357190" cy="714380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雲朵形 20"/>
          <p:cNvSpPr/>
          <p:nvPr/>
        </p:nvSpPr>
        <p:spPr>
          <a:xfrm>
            <a:off x="71406" y="500048"/>
            <a:ext cx="3214710" cy="1857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2" name="圖片 21" descr="P2-3_藍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714494"/>
            <a:ext cx="2577125" cy="2540553"/>
          </a:xfrm>
          <a:prstGeom prst="rect">
            <a:avLst/>
          </a:prstGeom>
        </p:spPr>
      </p:pic>
      <p:pic>
        <p:nvPicPr>
          <p:cNvPr id="23" name="圖片 22" descr="P2-3_紫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1714496"/>
            <a:ext cx="2565104" cy="2643204"/>
          </a:xfrm>
          <a:prstGeom prst="rect">
            <a:avLst/>
          </a:prstGeom>
        </p:spPr>
      </p:pic>
      <p:pic>
        <p:nvPicPr>
          <p:cNvPr id="24" name="圖片 23" descr="P2-3_黃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1714493"/>
            <a:ext cx="2571768" cy="25400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714362"/>
            <a:ext cx="2071702" cy="660552"/>
          </a:xfrm>
        </p:spPr>
        <p:txBody>
          <a:bodyPr/>
          <a:lstStyle/>
          <a:p>
            <a:pPr algn="l"/>
            <a:r>
              <a:rPr lang="en-US" altLang="zh-TW" dirty="0" err="1" smtClean="0">
                <a:solidFill>
                  <a:srgbClr val="0070C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Qboost</a:t>
            </a:r>
            <a:endParaRPr lang="zh-TW" altLang="en-US" dirty="0">
              <a:solidFill>
                <a:srgbClr val="0070C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1538" y="2214560"/>
            <a:ext cx="1571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</a:t>
            </a:r>
            <a:endParaRPr lang="en-US" altLang="zh-TW" sz="4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</a:t>
            </a:r>
          </a:p>
        </p:txBody>
      </p:sp>
      <p:sp>
        <p:nvSpPr>
          <p:cNvPr id="27" name="矩形 26"/>
          <p:cNvSpPr/>
          <p:nvPr/>
        </p:nvSpPr>
        <p:spPr>
          <a:xfrm>
            <a:off x="3857620" y="2214560"/>
            <a:ext cx="1571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</a:t>
            </a:r>
            <a:endParaRPr lang="en-US" altLang="zh-TW" sz="4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清理</a:t>
            </a:r>
          </a:p>
        </p:txBody>
      </p:sp>
      <p:sp>
        <p:nvSpPr>
          <p:cNvPr id="28" name="矩形 27"/>
          <p:cNvSpPr/>
          <p:nvPr/>
        </p:nvSpPr>
        <p:spPr>
          <a:xfrm>
            <a:off x="6572264" y="2214560"/>
            <a:ext cx="1571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pic>
        <p:nvPicPr>
          <p:cNvPr id="29" name="圖片 28" descr="A_h_1_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4" y="285752"/>
            <a:ext cx="1428742" cy="1428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 descr="P3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357173"/>
            <a:ext cx="5014139" cy="4429156"/>
          </a:xfrm>
          <a:prstGeom prst="rect">
            <a:avLst/>
          </a:prstGeom>
        </p:spPr>
      </p:pic>
      <p:sp>
        <p:nvSpPr>
          <p:cNvPr id="5" name="Shape 67"/>
          <p:cNvSpPr txBox="1"/>
          <p:nvPr/>
        </p:nvSpPr>
        <p:spPr>
          <a:xfrm>
            <a:off x="214282" y="928676"/>
            <a:ext cx="2928958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6" name="Shape 66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464347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清理快取記憶體</a:t>
            </a: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</a:pP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清理置換記憶體</a:t>
            </a:r>
            <a:endParaRPr lang="zh-TW" sz="2400" i="0" u="none" strike="noStrike" cap="none" dirty="0">
              <a:solidFill>
                <a:schemeClr val="tx1"/>
              </a:solidFill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071802" y="1714494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閒置記憶體</a:t>
            </a:r>
          </a:p>
        </p:txBody>
      </p:sp>
      <p:sp>
        <p:nvSpPr>
          <p:cNvPr id="12" name="Shape 51"/>
          <p:cNvSpPr/>
          <p:nvPr/>
        </p:nvSpPr>
        <p:spPr>
          <a:xfrm>
            <a:off x="3428992" y="2500312"/>
            <a:ext cx="1071570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en-US" altLang="zh-TW" sz="4100" b="1" i="0" u="none" strike="noStrike" cap="none" dirty="0" smtClean="0">
                <a:solidFill>
                  <a:schemeClr val="bg1"/>
                </a:solidFill>
              </a:rPr>
              <a:t>9</a:t>
            </a:r>
            <a:r>
              <a:rPr lang="zh-TW" sz="4100" b="1" i="0" u="none" strike="noStrike" cap="none" dirty="0" smtClean="0">
                <a:solidFill>
                  <a:schemeClr val="bg1"/>
                </a:solidFill>
              </a:rPr>
              <a:t>%</a:t>
            </a:r>
            <a:endParaRPr lang="zh-TW" sz="4100" b="1" i="0" u="none" strike="noStrike" cap="none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00430" y="3143254"/>
            <a:ext cx="1571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170MB</a:t>
            </a:r>
            <a:endParaRPr lang="zh-TW" altLang="en-US" sz="1600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357554" y="407194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643570" y="407194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加速中</a:t>
            </a:r>
            <a:r>
              <a:rPr lang="en-US" altLang="zh-TW" sz="18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……</a:t>
            </a:r>
            <a:endParaRPr lang="zh-TW" altLang="en-US" sz="1800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429256" y="1726636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閒置記憶體</a:t>
            </a:r>
          </a:p>
        </p:txBody>
      </p:sp>
      <p:pic>
        <p:nvPicPr>
          <p:cNvPr id="27" name="圖片 26" descr="G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2061">
            <a:off x="85112" y="2537164"/>
            <a:ext cx="2320915" cy="2320915"/>
          </a:xfrm>
          <a:prstGeom prst="rect">
            <a:avLst/>
          </a:prstGeom>
        </p:spPr>
      </p:pic>
      <p:pic>
        <p:nvPicPr>
          <p:cNvPr id="31" name="圖片 30" descr="G_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2539">
            <a:off x="287066" y="2582243"/>
            <a:ext cx="2320893" cy="232089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42844" y="35717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err="1" smtClean="0">
                <a:solidFill>
                  <a:schemeClr val="bg1"/>
                </a:solidFill>
                <a:sym typeface="Trebuchet MS"/>
              </a:rPr>
              <a:t>Qboost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P2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5" y="357172"/>
            <a:ext cx="5014137" cy="4429155"/>
          </a:xfrm>
          <a:prstGeom prst="rect">
            <a:avLst/>
          </a:prstGeom>
        </p:spPr>
      </p:pic>
      <p:sp>
        <p:nvSpPr>
          <p:cNvPr id="34" name="文字方塊 33"/>
          <p:cNvSpPr txBox="1"/>
          <p:nvPr/>
        </p:nvSpPr>
        <p:spPr>
          <a:xfrm>
            <a:off x="5286380" y="2257196"/>
            <a:ext cx="21431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選擇要刪除的檔案類型：</a:t>
            </a:r>
            <a:endParaRPr lang="en-US" altLang="zh-TW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en-US" altLang="zh-TW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zh-TW" altLang="en-US" dirty="0" smtClean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非必要的系統檔案</a:t>
            </a:r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en-US" altLang="zh-TW" dirty="0" smtClean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資源回收筒</a:t>
            </a:r>
            <a:endParaRPr lang="en-US" altLang="zh-TW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endParaRPr lang="en-US" altLang="zh-TW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注意：檔案將永久刪除。</a:t>
            </a:r>
            <a:endParaRPr lang="en-US" altLang="zh-TW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429256" y="2714626"/>
            <a:ext cx="214314" cy="21431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5429256" y="3143254"/>
            <a:ext cx="214314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7" name="Shape 67"/>
          <p:cNvSpPr txBox="1"/>
          <p:nvPr/>
        </p:nvSpPr>
        <p:spPr>
          <a:xfrm>
            <a:off x="214282" y="928676"/>
            <a:ext cx="2928958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sp>
        <p:nvSpPr>
          <p:cNvPr id="18" name="矩形 17"/>
          <p:cNvSpPr/>
          <p:nvPr/>
        </p:nvSpPr>
        <p:spPr>
          <a:xfrm>
            <a:off x="142844" y="35717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err="1" smtClean="0">
                <a:solidFill>
                  <a:schemeClr val="bg1"/>
                </a:solidFill>
                <a:sym typeface="Trebuchet MS"/>
              </a:rPr>
              <a:t>Qboost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Shape 66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4643470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41300">
              <a:buClr>
                <a:srgbClr val="434343"/>
              </a:buClr>
              <a:buFont typeface="Wingdings" pitchFamily="2" charset="2"/>
              <a:buChar char="ü"/>
              <a:defRPr/>
            </a:pP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刪除非必要的系統檔案</a:t>
            </a:r>
            <a:endParaRPr lang="en-US" altLang="zh-TW" sz="2400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indent="-241300">
              <a:buClr>
                <a:srgbClr val="434343"/>
              </a:buClr>
              <a:buFont typeface="Wingdings" pitchFamily="2" charset="2"/>
              <a:buChar char="ü"/>
              <a:defRPr/>
            </a:pP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清空資源回收筒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2714612" y="1714494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垃圾檔案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5143504" y="1726636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垃圾檔案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3286116" y="407194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pic>
        <p:nvPicPr>
          <p:cNvPr id="41" name="圖片 40" descr="A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0090">
            <a:off x="41056" y="2612839"/>
            <a:ext cx="2357454" cy="2357454"/>
          </a:xfrm>
          <a:prstGeom prst="rect">
            <a:avLst/>
          </a:prstGeom>
        </p:spPr>
      </p:pic>
      <p:pic>
        <p:nvPicPr>
          <p:cNvPr id="42" name="圖片 41" descr="A_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760">
            <a:off x="262267" y="2589405"/>
            <a:ext cx="2357454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話框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500048"/>
            <a:ext cx="5658062" cy="3546983"/>
          </a:xfrm>
          <a:prstGeom prst="rect">
            <a:avLst/>
          </a:prstGeom>
        </p:spPr>
      </p:pic>
      <p:pic>
        <p:nvPicPr>
          <p:cNvPr id="5" name="圖片 4" descr="B_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660" y="2285998"/>
            <a:ext cx="4286280" cy="4286280"/>
          </a:xfrm>
          <a:prstGeom prst="rect">
            <a:avLst/>
          </a:prstGeom>
        </p:spPr>
      </p:pic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643306" y="1285866"/>
            <a:ext cx="4357718" cy="2640067"/>
          </a:xfrm>
        </p:spPr>
        <p:txBody>
          <a:bodyPr/>
          <a:lstStyle/>
          <a:p>
            <a:pPr lvl="0">
              <a:buNone/>
            </a:pPr>
            <a:r>
              <a:rPr lang="zh-TW" altLang="en-US" sz="28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當安裝的應用程式過多、占用大量記憶體，一鍵加速也無法有效釋放快取記憶體怎麼辦 </a:t>
            </a:r>
            <a:r>
              <a:rPr lang="en-US" altLang="zh-TW" sz="28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endParaRPr lang="zh-TW" altLang="en-US" sz="28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圓角矩形 27"/>
          <p:cNvSpPr/>
          <p:nvPr/>
        </p:nvSpPr>
        <p:spPr>
          <a:xfrm>
            <a:off x="428596" y="357172"/>
            <a:ext cx="8286808" cy="13573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67"/>
          <p:cNvSpPr txBox="1"/>
          <p:nvPr/>
        </p:nvSpPr>
        <p:spPr>
          <a:xfrm>
            <a:off x="928662" y="928676"/>
            <a:ext cx="2286016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ct val="36666"/>
            </a:pPr>
            <a:r>
              <a:rPr lang="zh-TW" altLang="en-US" sz="4000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sp>
        <p:nvSpPr>
          <p:cNvPr id="25" name="矩形 24"/>
          <p:cNvSpPr/>
          <p:nvPr/>
        </p:nvSpPr>
        <p:spPr>
          <a:xfrm>
            <a:off x="857224" y="357172"/>
            <a:ext cx="1978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err="1" smtClean="0">
                <a:solidFill>
                  <a:schemeClr val="tx1"/>
                </a:solidFill>
                <a:sym typeface="Trebuchet MS"/>
              </a:rPr>
              <a:t>Qboost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0034" y="3429006"/>
            <a:ext cx="371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平日沒時間使用</a:t>
            </a:r>
            <a:r>
              <a:rPr lang="en-US" altLang="zh-TW" sz="2000" b="1" dirty="0" err="1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r>
              <a:rPr lang="zh-TW" altLang="en-US" sz="2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，僅在假日時才有空歡唱</a:t>
            </a:r>
            <a:endParaRPr lang="en-US" altLang="zh-TW" sz="20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2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雖未使用但還是佔記憶體空間</a:t>
            </a:r>
            <a:endParaRPr lang="zh-TW" altLang="en-US" sz="2000" b="1" dirty="0"/>
          </a:p>
        </p:txBody>
      </p:sp>
      <p:sp>
        <p:nvSpPr>
          <p:cNvPr id="15" name="Shape 113"/>
          <p:cNvSpPr txBox="1"/>
          <p:nvPr/>
        </p:nvSpPr>
        <p:spPr>
          <a:xfrm>
            <a:off x="500034" y="2786064"/>
            <a:ext cx="3786246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5F29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手動排</a:t>
            </a:r>
            <a:r>
              <a:rPr lang="zh-TW" sz="3000" b="1" dirty="0" smtClean="0">
                <a:solidFill>
                  <a:srgbClr val="5F29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程</a:t>
            </a:r>
            <a:r>
              <a:rPr lang="zh-TW" altLang="en-US" sz="3000" b="1" dirty="0" smtClean="0">
                <a:solidFill>
                  <a:srgbClr val="5F29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3000" b="1" dirty="0" smtClean="0">
                <a:solidFill>
                  <a:srgbClr val="5F29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OceanKTV</a:t>
            </a:r>
            <a:endParaRPr lang="zh-TW" sz="3000" b="1" dirty="0">
              <a:solidFill>
                <a:srgbClr val="5F29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" name="圖片 13" descr="OceanKTV 圖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52" y="1928808"/>
            <a:ext cx="443201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 descr="OceanKTV 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928808"/>
            <a:ext cx="857256" cy="857256"/>
          </a:xfrm>
          <a:prstGeom prst="rect">
            <a:avLst/>
          </a:prstGeom>
        </p:spPr>
      </p:pic>
      <p:sp>
        <p:nvSpPr>
          <p:cNvPr id="26" name="Shape 66"/>
          <p:cNvSpPr txBox="1">
            <a:spLocks/>
          </p:cNvSpPr>
          <p:nvPr/>
        </p:nvSpPr>
        <p:spPr>
          <a:xfrm>
            <a:off x="3071802" y="571486"/>
            <a:ext cx="5214974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indent="-241300">
              <a:lnSpc>
                <a:spcPct val="115000"/>
              </a:lnSpc>
              <a:buClr>
                <a:srgbClr val="434343"/>
              </a:buClr>
              <a:buSzPct val="100000"/>
              <a:buFont typeface="Wingdings" pitchFamily="2" charset="2"/>
              <a:buChar char="ü"/>
              <a:defRPr/>
            </a:pP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對各應用程式排定啟用</a:t>
            </a:r>
            <a:r>
              <a:rPr lang="en-US" altLang="zh-TW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停用時程</a:t>
            </a:r>
            <a:endParaRPr lang="en-US" altLang="zh-TW" sz="2400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indent="-241300">
              <a:lnSpc>
                <a:spcPct val="115000"/>
              </a:lnSpc>
              <a:buClr>
                <a:srgbClr val="434343"/>
              </a:buClr>
              <a:buSzPct val="100000"/>
              <a:buFont typeface="Wingdings" pitchFamily="2" charset="2"/>
              <a:buChar char="ü"/>
              <a:defRPr/>
            </a:pPr>
            <a:r>
              <a:rPr lang="zh-TW" altLang="en-US" sz="2400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更有效的系統資源分配</a:t>
            </a:r>
            <a:endParaRPr lang="en-US" altLang="zh-TW" sz="2400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-4355182"/>
            <a:ext cx="4403935" cy="2500330"/>
          </a:xfrm>
          <a:prstGeom prst="roundRect">
            <a:avLst>
              <a:gd name="adj" fmla="val 367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48" y="-4357736"/>
            <a:ext cx="3143273" cy="3087080"/>
          </a:xfrm>
          <a:prstGeom prst="roundRect">
            <a:avLst>
              <a:gd name="adj" fmla="val 18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向下箭號 18"/>
          <p:cNvSpPr/>
          <p:nvPr/>
        </p:nvSpPr>
        <p:spPr>
          <a:xfrm rot="16200000">
            <a:off x="3893339" y="-3319331"/>
            <a:ext cx="428628" cy="500065"/>
          </a:xfrm>
          <a:prstGeom prst="down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428992" y="-3212174"/>
            <a:ext cx="428628" cy="2143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C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214560"/>
            <a:ext cx="4357682" cy="4357682"/>
          </a:xfrm>
          <a:prstGeom prst="rect">
            <a:avLst/>
          </a:prstGeom>
        </p:spPr>
      </p:pic>
      <p:pic>
        <p:nvPicPr>
          <p:cNvPr id="9" name="圖片 8" descr="話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642924"/>
            <a:ext cx="5316194" cy="3332669"/>
          </a:xfrm>
          <a:prstGeom prst="rect">
            <a:avLst/>
          </a:prstGeom>
        </p:spPr>
      </p:pic>
      <p:sp>
        <p:nvSpPr>
          <p:cNvPr id="10" name="文字版面配置區 2"/>
          <p:cNvSpPr>
            <a:spLocks noGrp="1"/>
          </p:cNvSpPr>
          <p:nvPr>
            <p:ph type="body" idx="1"/>
          </p:nvPr>
        </p:nvSpPr>
        <p:spPr>
          <a:xfrm>
            <a:off x="3786182" y="1500180"/>
            <a:ext cx="4286280" cy="1643074"/>
          </a:xfrm>
        </p:spPr>
        <p:txBody>
          <a:bodyPr/>
          <a:lstStyle/>
          <a:p>
            <a:pPr lvl="0" algn="ctr">
              <a:lnSpc>
                <a:spcPct val="150000"/>
              </a:lnSpc>
              <a:buNone/>
            </a:pPr>
            <a:r>
              <a:rPr lang="zh-TW" altLang="en-US" sz="40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實機操作</a:t>
            </a:r>
            <a:r>
              <a:rPr lang="en-US" altLang="zh-TW" sz="4000" b="1" dirty="0" err="1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Qboost</a:t>
            </a:r>
            <a:endParaRPr lang="en-US" altLang="zh-TW" sz="24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>
              <a:lnSpc>
                <a:spcPct val="150000"/>
              </a:lnSpc>
              <a:buNone/>
            </a:pPr>
            <a:r>
              <a:rPr lang="zh-TW" altLang="en-US" sz="2400" b="1" dirty="0" smtClean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 一鍵清理 分時管理</a:t>
            </a:r>
            <a:endParaRPr lang="en-US" altLang="zh-TW" sz="24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雲朵形 20"/>
          <p:cNvSpPr/>
          <p:nvPr/>
        </p:nvSpPr>
        <p:spPr>
          <a:xfrm>
            <a:off x="71406" y="500048"/>
            <a:ext cx="3214710" cy="18573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8" name="圖片 17" descr="G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714608"/>
            <a:ext cx="3429024" cy="34290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839628"/>
            <a:ext cx="2786082" cy="660552"/>
          </a:xfrm>
        </p:spPr>
        <p:txBody>
          <a:bodyPr/>
          <a:lstStyle/>
          <a:p>
            <a:pPr algn="l"/>
            <a:r>
              <a:rPr lang="zh-TW" altLang="en-US" sz="3200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三大解決方案</a:t>
            </a:r>
            <a:endParaRPr lang="zh-TW" altLang="en-US" sz="3200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" name="群組 13"/>
          <p:cNvGrpSpPr/>
          <p:nvPr/>
        </p:nvGrpSpPr>
        <p:grpSpPr>
          <a:xfrm>
            <a:off x="1285852" y="1806873"/>
            <a:ext cx="1992281" cy="1992281"/>
            <a:chOff x="1336948" y="1899251"/>
            <a:chExt cx="1992281" cy="1992281"/>
          </a:xfrm>
        </p:grpSpPr>
        <p:sp>
          <p:nvSpPr>
            <p:cNvPr id="7" name="Shape 277"/>
            <p:cNvSpPr/>
            <p:nvPr/>
          </p:nvSpPr>
          <p:spPr>
            <a:xfrm rot="5400000">
              <a:off x="1336948" y="1899251"/>
              <a:ext cx="1992281" cy="1992281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278"/>
            <p:cNvSpPr/>
            <p:nvPr/>
          </p:nvSpPr>
          <p:spPr>
            <a:xfrm rot="5400000">
              <a:off x="1428728" y="2000246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00166" y="2415329"/>
              <a:ext cx="15716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24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一鍵加速</a:t>
              </a:r>
              <a:endPara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 algn="ctr"/>
              <a:r>
                <a:rPr lang="zh-TW" altLang="en-US" sz="1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釋放記憶體</a:t>
              </a:r>
            </a:p>
            <a:p>
              <a:pPr lvl="0" algn="ctr"/>
              <a:r>
                <a:rPr lang="zh-TW" altLang="en-US" sz="1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提升運行速度</a:t>
              </a:r>
              <a:endPara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0" name="群組 15"/>
          <p:cNvGrpSpPr/>
          <p:nvPr/>
        </p:nvGrpSpPr>
        <p:grpSpPr>
          <a:xfrm>
            <a:off x="3579851" y="500048"/>
            <a:ext cx="1992281" cy="1992281"/>
            <a:chOff x="3452988" y="541929"/>
            <a:chExt cx="1992281" cy="1992281"/>
          </a:xfrm>
        </p:grpSpPr>
        <p:sp>
          <p:nvSpPr>
            <p:cNvPr id="4" name="Shape 277"/>
            <p:cNvSpPr/>
            <p:nvPr/>
          </p:nvSpPr>
          <p:spPr>
            <a:xfrm rot="8100000">
              <a:off x="3452988" y="541929"/>
              <a:ext cx="1992281" cy="1992281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Shape 278"/>
            <p:cNvSpPr/>
            <p:nvPr/>
          </p:nvSpPr>
          <p:spPr>
            <a:xfrm rot="5400000">
              <a:off x="3544768" y="642924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643306" y="1000114"/>
              <a:ext cx="15716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TW" altLang="en-US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24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一鍵清理</a:t>
              </a:r>
              <a:endParaRPr lang="zh-TW" altLang="en-US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清理垃圾檔案</a:t>
              </a:r>
            </a:p>
            <a:p>
              <a:pPr algn="ctr"/>
              <a:r>
                <a:rPr lang="zh-TW" altLang="en-US" sz="1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回收儲存空間</a:t>
              </a:r>
            </a:p>
          </p:txBody>
        </p:sp>
      </p:grpSp>
      <p:grpSp>
        <p:nvGrpSpPr>
          <p:cNvPr id="14" name="群組 14"/>
          <p:cNvGrpSpPr/>
          <p:nvPr/>
        </p:nvGrpSpPr>
        <p:grpSpPr>
          <a:xfrm>
            <a:off x="5937305" y="1806873"/>
            <a:ext cx="1992281" cy="1992281"/>
            <a:chOff x="5500694" y="1857370"/>
            <a:chExt cx="1992281" cy="1992281"/>
          </a:xfrm>
        </p:grpSpPr>
        <p:sp>
          <p:nvSpPr>
            <p:cNvPr id="11" name="Shape 277"/>
            <p:cNvSpPr/>
            <p:nvPr/>
          </p:nvSpPr>
          <p:spPr>
            <a:xfrm rot="10800000">
              <a:off x="5500694" y="1857370"/>
              <a:ext cx="1992281" cy="1992281"/>
            </a:xfrm>
            <a:prstGeom prst="teardrop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278"/>
            <p:cNvSpPr/>
            <p:nvPr/>
          </p:nvSpPr>
          <p:spPr>
            <a:xfrm rot="5400000">
              <a:off x="5592474" y="1958365"/>
              <a:ext cx="1785950" cy="17859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663912" y="2392402"/>
              <a:ext cx="162273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dk1"/>
                </a:buClr>
                <a:buSzPct val="50000"/>
              </a:pPr>
              <a:r>
                <a:rPr lang="zh-TW" altLang="en-US" sz="2400" b="1" dirty="0" smtClean="0">
                  <a:solidFill>
                    <a:schemeClr val="tx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分時管理</a:t>
              </a:r>
            </a:p>
            <a:p>
              <a:pPr lvl="0" algn="ctr">
                <a:buClr>
                  <a:schemeClr val="dk1"/>
                </a:buClr>
                <a:buSzPct val="61111"/>
              </a:pPr>
              <a:r>
                <a:rPr lang="zh-TW" altLang="en-US" sz="18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有效分配系統資源</a:t>
              </a:r>
            </a:p>
          </p:txBody>
        </p:sp>
      </p:grpSp>
      <p:pic>
        <p:nvPicPr>
          <p:cNvPr id="19" name="圖片 18" descr="E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714626"/>
            <a:ext cx="3429024" cy="3429024"/>
          </a:xfrm>
          <a:prstGeom prst="rect">
            <a:avLst/>
          </a:prstGeom>
        </p:spPr>
      </p:pic>
      <p:sp>
        <p:nvSpPr>
          <p:cNvPr id="20" name="心形 19"/>
          <p:cNvSpPr/>
          <p:nvPr/>
        </p:nvSpPr>
        <p:spPr>
          <a:xfrm rot="1479423">
            <a:off x="5286380" y="2857502"/>
            <a:ext cx="428628" cy="428628"/>
          </a:xfrm>
          <a:prstGeom prst="hear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497</Words>
  <Application>Microsoft Office PowerPoint</Application>
  <PresentationFormat>全屏显示(16:9)</PresentationFormat>
  <Paragraphs>90</Paragraphs>
  <Slides>17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Simple Light</vt:lpstr>
      <vt:lpstr>Qboost 一鍵加速</vt:lpstr>
      <vt:lpstr>PowerPoint 演示文稿</vt:lpstr>
      <vt:lpstr>Qboost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三大解決方案</vt:lpstr>
      <vt:lpstr>PowerPoint 演示文稿</vt:lpstr>
      <vt:lpstr>PowerPoint 演示文稿</vt:lpstr>
      <vt:lpstr>如何快速備份手機內的影音、照片檔案</vt:lpstr>
      <vt:lpstr>支援USB單鍵備份</vt:lpstr>
      <vt:lpstr>支援USB單鍵備份 </vt:lpstr>
      <vt:lpstr>PowerPoint 演示文稿</vt:lpstr>
      <vt:lpstr>支援USB單鍵備份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ARM-based NAS 重大進化 支援快照</dc:title>
  <dc:creator>FannieChen</dc:creator>
  <cp:lastModifiedBy>Windows 使用者</cp:lastModifiedBy>
  <cp:revision>112</cp:revision>
  <dcterms:modified xsi:type="dcterms:W3CDTF">2017-10-25T02:26:24Z</dcterms:modified>
</cp:coreProperties>
</file>