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5" r:id="rId1"/>
  </p:sldMasterIdLst>
  <p:notesMasterIdLst>
    <p:notesMasterId r:id="rId19"/>
  </p:notesMasterIdLst>
  <p:handoutMasterIdLst>
    <p:handoutMasterId r:id="rId20"/>
  </p:handoutMasterIdLst>
  <p:sldIdLst>
    <p:sldId id="256" r:id="rId2"/>
    <p:sldId id="272" r:id="rId3"/>
    <p:sldId id="263" r:id="rId4"/>
    <p:sldId id="273" r:id="rId5"/>
    <p:sldId id="258" r:id="rId6"/>
    <p:sldId id="275" r:id="rId7"/>
    <p:sldId id="274" r:id="rId8"/>
    <p:sldId id="262" r:id="rId9"/>
    <p:sldId id="276" r:id="rId10"/>
    <p:sldId id="277" r:id="rId11"/>
    <p:sldId id="264" r:id="rId12"/>
    <p:sldId id="265" r:id="rId13"/>
    <p:sldId id="267" r:id="rId14"/>
    <p:sldId id="269" r:id="rId15"/>
    <p:sldId id="278" r:id="rId16"/>
    <p:sldId id="266" r:id="rId17"/>
    <p:sldId id="279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CF3E3E"/>
    <a:srgbClr val="9900CC"/>
    <a:srgbClr val="FF0066"/>
    <a:srgbClr val="F9C791"/>
    <a:srgbClr val="996600"/>
    <a:srgbClr val="CC6600"/>
    <a:srgbClr val="FF9900"/>
    <a:srgbClr val="FF9966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4" autoAdjust="0"/>
    <p:restoredTop sz="86032" autoAdjust="0"/>
  </p:normalViewPr>
  <p:slideViewPr>
    <p:cSldViewPr>
      <p:cViewPr>
        <p:scale>
          <a:sx n="130" d="100"/>
          <a:sy n="130" d="100"/>
        </p:scale>
        <p:origin x="552" y="52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99" d="100"/>
          <a:sy n="99" d="100"/>
        </p:scale>
        <p:origin x="-362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7F15B0-2A76-4987-AA33-42F08DB8F6D6}" type="datetimeFigureOut">
              <a:rPr lang="zh-TW" altLang="en-US" smtClean="0"/>
              <a:pPr/>
              <a:t>2017/10/25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B9731A-6738-4FE8-BB90-F2AF4770A93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17378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037022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172.17.30.95:8080/cgi-bi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2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http://172.17.3</a:t>
            </a:r>
            <a:r>
              <a:rPr lang="zh-TW" sz="2800" u="sng">
                <a:solidFill>
                  <a:schemeClr val="hlink"/>
                </a:solidFill>
                <a:hlinkClick r:id="rId3"/>
              </a:rPr>
              <a:t>1</a:t>
            </a:r>
            <a:r>
              <a:rPr lang="zh-TW" sz="2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.</a:t>
            </a:r>
            <a:r>
              <a:rPr lang="zh-TW" sz="2800" u="sng">
                <a:solidFill>
                  <a:schemeClr val="hlink"/>
                </a:solidFill>
                <a:hlinkClick r:id="rId3"/>
              </a:rPr>
              <a:t>247</a:t>
            </a:r>
            <a:r>
              <a:rPr lang="zh-TW" sz="2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:8080/cgi-bin/</a:t>
            </a:r>
            <a:r>
              <a:rPr lang="zh-TW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TW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TS-1635 with snapshot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altLang="zh-TW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zh-TW" alt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放搜尋系統卡頓的訊息</a:t>
            </a:r>
            <a:r>
              <a:rPr lang="en-US" altLang="zh-TW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lang="zh-TW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8" name="Shape 5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4226" y="-18"/>
            <a:ext cx="9135516" cy="5138086"/>
          </a:xfrm>
          <a:prstGeom prst="rect">
            <a:avLst/>
          </a:prstGeom>
          <a:noFill/>
        </p:spPr>
      </p:pic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5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7999" cy="37307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311700" y="1214428"/>
            <a:ext cx="2807999" cy="335457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1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4226" y="-18"/>
            <a:ext cx="9135516" cy="5138086"/>
          </a:xfrm>
          <a:prstGeom prst="rect">
            <a:avLst/>
          </a:prstGeom>
          <a:noFill/>
        </p:spPr>
      </p:pic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32" y="-18"/>
            <a:ext cx="9144032" cy="5138086"/>
          </a:xfrm>
          <a:prstGeom prst="rect">
            <a:avLst/>
          </a:prstGeom>
          <a:noFill/>
        </p:spPr>
      </p:pic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71437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595" cy="28573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zh-TW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zh-TW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ctrTitle"/>
          </p:nvPr>
        </p:nvSpPr>
        <p:spPr>
          <a:xfrm>
            <a:off x="0" y="1214428"/>
            <a:ext cx="9144000" cy="17145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buSzPct val="25000"/>
            </a:pPr>
            <a:r>
              <a:rPr lang="en-US" altLang="zh-TW" sz="7200" dirty="0" err="1">
                <a:solidFill>
                  <a:srgbClr val="002060"/>
                </a:solidFill>
                <a:latin typeface="+mn-lt"/>
                <a:ea typeface="微軟正黑體" pitchFamily="34" charset="-120"/>
                <a:cs typeface="Microsoft JhengHei"/>
                <a:sym typeface="Trebuchet MS"/>
              </a:rPr>
              <a:t>Qboost</a:t>
            </a:r>
            <a:endParaRPr lang="zh-TW" sz="5400" i="0" u="none" strike="noStrike" cap="none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  <p:sp>
        <p:nvSpPr>
          <p:cNvPr id="40" name="Shape 40"/>
          <p:cNvSpPr txBox="1">
            <a:spLocks noGrp="1"/>
          </p:cNvSpPr>
          <p:nvPr>
            <p:ph type="subTitle" idx="1"/>
          </p:nvPr>
        </p:nvSpPr>
        <p:spPr>
          <a:xfrm>
            <a:off x="0" y="3000378"/>
            <a:ext cx="9144000" cy="43541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</a:pPr>
            <a:endParaRPr sz="20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</a:pPr>
            <a:r>
              <a:rPr lang="zh-TW" sz="200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QNAP Systems, Inc.</a:t>
            </a:r>
          </a:p>
        </p:txBody>
      </p:sp>
      <p:pic>
        <p:nvPicPr>
          <p:cNvPr id="4" name="圖片 3" descr="A_h_1_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4346" y="2643188"/>
            <a:ext cx="4000528" cy="4000528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0" y="254859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Enhances</a:t>
            </a:r>
            <a:r>
              <a:rPr lang="zh-TW" altLang="en-US" sz="2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2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 system </a:t>
            </a:r>
            <a:r>
              <a:rPr lang="en-US" altLang="zh-TW" sz="2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performance</a:t>
            </a:r>
            <a:endParaRPr lang="zh-TW" altLang="en-US" sz="28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圓角矩形 4"/>
          <p:cNvSpPr/>
          <p:nvPr/>
        </p:nvSpPr>
        <p:spPr>
          <a:xfrm>
            <a:off x="785786" y="847714"/>
            <a:ext cx="7500990" cy="150019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版面配置區 2"/>
          <p:cNvSpPr>
            <a:spLocks noGrp="1"/>
          </p:cNvSpPr>
          <p:nvPr>
            <p:ph type="body" idx="1"/>
          </p:nvPr>
        </p:nvSpPr>
        <p:spPr>
          <a:xfrm>
            <a:off x="928662" y="1214428"/>
            <a:ext cx="7358114" cy="1000132"/>
          </a:xfrm>
        </p:spPr>
        <p:txBody>
          <a:bodyPr/>
          <a:lstStyle/>
          <a:p>
            <a:pPr lvl="0" algn="ctr">
              <a:buNone/>
            </a:pPr>
            <a:r>
              <a:rPr lang="en-US" altLang="zh-TW" sz="3700" b="1" dirty="0" err="1">
                <a:solidFill>
                  <a:schemeClr val="dk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Qboost</a:t>
            </a:r>
            <a:r>
              <a:rPr lang="en-US" altLang="zh-TW" sz="3700" b="1" dirty="0">
                <a:solidFill>
                  <a:schemeClr val="dk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: See you </a:t>
            </a:r>
            <a:r>
              <a:rPr lang="en-US" altLang="zh-TW" sz="3700" b="1" dirty="0" smtClean="0">
                <a:solidFill>
                  <a:schemeClr val="dk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in </a:t>
            </a:r>
            <a:r>
              <a:rPr lang="en-US" altLang="zh-TW" sz="3700" b="1" dirty="0">
                <a:solidFill>
                  <a:srgbClr val="C0000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QTS 4.3.4</a:t>
            </a:r>
            <a:r>
              <a:rPr lang="en-US" altLang="zh-TW" sz="3700" b="1" dirty="0">
                <a:solidFill>
                  <a:schemeClr val="dk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</a:t>
            </a:r>
            <a:endParaRPr lang="zh-TW" altLang="en-US" sz="3700" b="1" dirty="0">
              <a:solidFill>
                <a:schemeClr val="dk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938186" y="1000114"/>
            <a:ext cx="7500990" cy="1500198"/>
          </a:xfrm>
          <a:prstGeom prst="roundRect">
            <a:avLst/>
          </a:prstGeom>
          <a:noFill/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 descr="E_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8486" y="1571654"/>
            <a:ext cx="3428988" cy="34289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圓角矩形 4"/>
          <p:cNvSpPr/>
          <p:nvPr/>
        </p:nvSpPr>
        <p:spPr>
          <a:xfrm>
            <a:off x="785786" y="1990722"/>
            <a:ext cx="7500990" cy="150019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圓角矩形 5"/>
          <p:cNvSpPr/>
          <p:nvPr/>
        </p:nvSpPr>
        <p:spPr>
          <a:xfrm>
            <a:off x="938186" y="2143122"/>
            <a:ext cx="7500990" cy="1500198"/>
          </a:xfrm>
          <a:prstGeom prst="roundRect">
            <a:avLst/>
          </a:prstGeom>
          <a:noFill/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1000100" y="2285998"/>
            <a:ext cx="72152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Verdana"/>
              </a:rPr>
              <a:t>USB One Touch Copy</a:t>
            </a:r>
          </a:p>
          <a:p>
            <a:pPr algn="ctr"/>
            <a:r>
              <a:rPr lang="en-US" altLang="zh-TW" sz="3200" b="1" dirty="0" smtClean="0">
                <a:solidFill>
                  <a:schemeClr val="tx1"/>
                </a:solidFill>
                <a:latin typeface="+mj-lt"/>
                <a:ea typeface="Verdana"/>
                <a:cs typeface="Verdana"/>
                <a:sym typeface="Verdana"/>
              </a:rPr>
              <a:t>for mobile devices</a:t>
            </a:r>
            <a:endParaRPr lang="zh-TW" altLang="en-US" sz="3200" b="1" dirty="0" smtClean="0">
              <a:solidFill>
                <a:schemeClr val="tx1"/>
              </a:solidFill>
              <a:latin typeface="+mj-lt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411000"/>
            <a:ext cx="8786873" cy="660552"/>
          </a:xfrm>
        </p:spPr>
        <p:txBody>
          <a:bodyPr/>
          <a:lstStyle/>
          <a:p>
            <a:r>
              <a:rPr lang="en-US" altLang="zh-TW" sz="2400" dirty="0">
                <a:latin typeface="+mn-lt"/>
              </a:rPr>
              <a:t>How to </a:t>
            </a:r>
            <a:r>
              <a:rPr lang="en-US" altLang="zh-TW" sz="2400" dirty="0" smtClean="0">
                <a:latin typeface="+mn-lt"/>
              </a:rPr>
              <a:t>back up </a:t>
            </a:r>
            <a:r>
              <a:rPr lang="en-US" altLang="zh-TW" sz="2400" dirty="0">
                <a:latin typeface="+mn-lt"/>
              </a:rPr>
              <a:t>lots of videos, photos </a:t>
            </a:r>
            <a:r>
              <a:rPr lang="en-US" altLang="zh-TW" sz="2400" dirty="0" smtClean="0">
                <a:latin typeface="+mn-lt"/>
              </a:rPr>
              <a:t>on </a:t>
            </a:r>
            <a:r>
              <a:rPr lang="en-US" altLang="zh-TW" sz="2400" dirty="0">
                <a:latin typeface="+mn-lt"/>
              </a:rPr>
              <a:t>mobile devices</a:t>
            </a:r>
            <a:r>
              <a:rPr lang="en-US" altLang="zh-TW" sz="2000" b="0" dirty="0">
                <a:latin typeface="+mn-lt"/>
              </a:rPr>
              <a:t/>
            </a:r>
            <a:br>
              <a:rPr lang="en-US" altLang="zh-TW" sz="2000" b="0" dirty="0">
                <a:latin typeface="+mn-lt"/>
              </a:rPr>
            </a:br>
            <a:r>
              <a:rPr lang="en-US" altLang="zh-TW" sz="2000" dirty="0">
                <a:latin typeface="+mn-lt"/>
              </a:rPr>
              <a:t/>
            </a:r>
            <a:br>
              <a:rPr lang="en-US" altLang="zh-TW" sz="2000" dirty="0">
                <a:latin typeface="+mn-lt"/>
              </a:rPr>
            </a:br>
            <a:endParaRPr lang="en-US" altLang="zh-TW" sz="2000" dirty="0"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" name="Shape 120"/>
          <p:cNvSpPr/>
          <p:nvPr/>
        </p:nvSpPr>
        <p:spPr>
          <a:xfrm rot="5400000">
            <a:off x="1728185" y="127027"/>
            <a:ext cx="999056" cy="346069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121"/>
          <p:cNvSpPr/>
          <p:nvPr/>
        </p:nvSpPr>
        <p:spPr>
          <a:xfrm rot="16200000" flipH="1">
            <a:off x="69126" y="1357304"/>
            <a:ext cx="999634" cy="999634"/>
          </a:xfrm>
          <a:prstGeom prst="ellipse">
            <a:avLst/>
          </a:prstGeom>
          <a:solidFill>
            <a:schemeClr val="bg1"/>
          </a:solidFill>
          <a:ln w="50800" cap="flat" cmpd="sng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8" name="Shape 123"/>
          <p:cNvSpPr txBox="1"/>
          <p:nvPr/>
        </p:nvSpPr>
        <p:spPr>
          <a:xfrm>
            <a:off x="1071538" y="1440733"/>
            <a:ext cx="2928958" cy="8452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fontAlgn="base"/>
            <a:r>
              <a:rPr lang="en-US" altLang="zh-TW" sz="1800" b="1" dirty="0" smtClean="0"/>
              <a:t>Back up </a:t>
            </a:r>
            <a:r>
              <a:rPr lang="en-US" altLang="zh-TW" sz="1800" b="1" dirty="0"/>
              <a:t>to public cloud</a:t>
            </a:r>
          </a:p>
          <a:p>
            <a:r>
              <a:rPr lang="en-US" altLang="zh-TW" sz="1500" dirty="0">
                <a:latin typeface="Microsoft JhengHei"/>
                <a:ea typeface="Microsoft JhengHei"/>
                <a:cs typeface="Microsoft JhengHei"/>
                <a:sym typeface="Microsoft JhengHei"/>
              </a:rPr>
              <a:t>cons</a:t>
            </a:r>
            <a:r>
              <a:rPr lang="zh-TW" altLang="en-US" sz="15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：</a:t>
            </a:r>
            <a:r>
              <a:rPr lang="en-US" altLang="zh-TW" sz="1500" dirty="0" smtClean="0"/>
              <a:t>Limited to </a:t>
            </a:r>
            <a:r>
              <a:rPr lang="en-US" altLang="zh-TW" sz="1500" dirty="0"/>
              <a:t>Internet speed, Time </a:t>
            </a:r>
            <a:r>
              <a:rPr lang="en-US" altLang="zh-TW" sz="1500" dirty="0" smtClean="0"/>
              <a:t>consuming.</a:t>
            </a:r>
            <a:endParaRPr lang="en-US" altLang="zh-TW" sz="1500" dirty="0"/>
          </a:p>
          <a:p>
            <a:r>
              <a:rPr lang="en-US" altLang="zh-TW" dirty="0"/>
              <a:t/>
            </a:r>
            <a:br>
              <a:rPr lang="en-US" altLang="zh-TW" dirty="0"/>
            </a:br>
            <a:endParaRPr lang="zh-TW" altLang="en-US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" name="Shape 874"/>
          <p:cNvSpPr/>
          <p:nvPr/>
        </p:nvSpPr>
        <p:spPr>
          <a:xfrm>
            <a:off x="212002" y="1500180"/>
            <a:ext cx="692054" cy="69205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9758" y="76941"/>
                </a:moveTo>
                <a:cubicBezTo>
                  <a:pt x="50329" y="77038"/>
                  <a:pt x="41875" y="82772"/>
                  <a:pt x="38297" y="91497"/>
                </a:cubicBezTo>
                <a:lnTo>
                  <a:pt x="44937" y="94219"/>
                </a:lnTo>
                <a:cubicBezTo>
                  <a:pt x="47420" y="88164"/>
                  <a:pt x="53287" y="84184"/>
                  <a:pt x="59832" y="84117"/>
                </a:cubicBezTo>
                <a:cubicBezTo>
                  <a:pt x="66376" y="84049"/>
                  <a:pt x="72324" y="87907"/>
                  <a:pt x="74932" y="93910"/>
                </a:cubicBezTo>
                <a:lnTo>
                  <a:pt x="81514" y="91051"/>
                </a:lnTo>
                <a:cubicBezTo>
                  <a:pt x="77757" y="82402"/>
                  <a:pt x="69187" y="76844"/>
                  <a:pt x="59758" y="76941"/>
                </a:cubicBezTo>
                <a:close/>
                <a:moveTo>
                  <a:pt x="80200" y="36526"/>
                </a:moveTo>
                <a:cubicBezTo>
                  <a:pt x="76763" y="36526"/>
                  <a:pt x="73977" y="39313"/>
                  <a:pt x="73977" y="42750"/>
                </a:cubicBezTo>
                <a:cubicBezTo>
                  <a:pt x="73977" y="46187"/>
                  <a:pt x="76763" y="48973"/>
                  <a:pt x="80200" y="48973"/>
                </a:cubicBezTo>
                <a:cubicBezTo>
                  <a:pt x="83637" y="48973"/>
                  <a:pt x="86424" y="46187"/>
                  <a:pt x="86424" y="42750"/>
                </a:cubicBezTo>
                <a:cubicBezTo>
                  <a:pt x="86424" y="39313"/>
                  <a:pt x="83637" y="36526"/>
                  <a:pt x="80200" y="36526"/>
                </a:cubicBezTo>
                <a:close/>
                <a:moveTo>
                  <a:pt x="41014" y="36526"/>
                </a:moveTo>
                <a:cubicBezTo>
                  <a:pt x="37577" y="36526"/>
                  <a:pt x="34791" y="39313"/>
                  <a:pt x="34791" y="42750"/>
                </a:cubicBezTo>
                <a:cubicBezTo>
                  <a:pt x="34791" y="46187"/>
                  <a:pt x="37577" y="48973"/>
                  <a:pt x="41014" y="48973"/>
                </a:cubicBezTo>
                <a:cubicBezTo>
                  <a:pt x="44451" y="48973"/>
                  <a:pt x="47238" y="46187"/>
                  <a:pt x="47238" y="42750"/>
                </a:cubicBezTo>
                <a:cubicBezTo>
                  <a:pt x="47238" y="39313"/>
                  <a:pt x="44451" y="36526"/>
                  <a:pt x="41014" y="36526"/>
                </a:cubicBezTo>
                <a:close/>
                <a:moveTo>
                  <a:pt x="60000" y="0"/>
                </a:moveTo>
                <a:lnTo>
                  <a:pt x="66134" y="309"/>
                </a:lnTo>
                <a:lnTo>
                  <a:pt x="72092" y="1219"/>
                </a:lnTo>
                <a:lnTo>
                  <a:pt x="77842" y="2697"/>
                </a:lnTo>
                <a:lnTo>
                  <a:pt x="83354" y="4715"/>
                </a:lnTo>
                <a:lnTo>
                  <a:pt x="88599" y="7241"/>
                </a:lnTo>
                <a:lnTo>
                  <a:pt x="93546" y="10247"/>
                </a:lnTo>
                <a:lnTo>
                  <a:pt x="98165" y="13701"/>
                </a:lnTo>
                <a:lnTo>
                  <a:pt x="102426" y="17573"/>
                </a:lnTo>
                <a:lnTo>
                  <a:pt x="106298" y="21834"/>
                </a:lnTo>
                <a:lnTo>
                  <a:pt x="109752" y="26453"/>
                </a:lnTo>
                <a:lnTo>
                  <a:pt x="112758" y="31400"/>
                </a:lnTo>
                <a:lnTo>
                  <a:pt x="115284" y="36645"/>
                </a:lnTo>
                <a:lnTo>
                  <a:pt x="117302" y="42157"/>
                </a:lnTo>
                <a:lnTo>
                  <a:pt x="118781" y="47907"/>
                </a:lnTo>
                <a:lnTo>
                  <a:pt x="119690" y="53865"/>
                </a:lnTo>
                <a:lnTo>
                  <a:pt x="120000" y="60000"/>
                </a:lnTo>
                <a:lnTo>
                  <a:pt x="119690" y="66134"/>
                </a:lnTo>
                <a:lnTo>
                  <a:pt x="118781" y="72092"/>
                </a:lnTo>
                <a:lnTo>
                  <a:pt x="117302" y="77842"/>
                </a:lnTo>
                <a:lnTo>
                  <a:pt x="115284" y="83354"/>
                </a:lnTo>
                <a:lnTo>
                  <a:pt x="112758" y="88599"/>
                </a:lnTo>
                <a:lnTo>
                  <a:pt x="109752" y="93546"/>
                </a:lnTo>
                <a:lnTo>
                  <a:pt x="106298" y="98165"/>
                </a:lnTo>
                <a:lnTo>
                  <a:pt x="102426" y="102426"/>
                </a:lnTo>
                <a:lnTo>
                  <a:pt x="98165" y="106298"/>
                </a:lnTo>
                <a:lnTo>
                  <a:pt x="93546" y="109752"/>
                </a:lnTo>
                <a:lnTo>
                  <a:pt x="88599" y="112758"/>
                </a:lnTo>
                <a:lnTo>
                  <a:pt x="83354" y="115284"/>
                </a:lnTo>
                <a:lnTo>
                  <a:pt x="77842" y="117302"/>
                </a:lnTo>
                <a:lnTo>
                  <a:pt x="72092" y="118781"/>
                </a:lnTo>
                <a:lnTo>
                  <a:pt x="66134" y="119690"/>
                </a:lnTo>
                <a:cubicBezTo>
                  <a:pt x="64117" y="119895"/>
                  <a:pt x="62071" y="120000"/>
                  <a:pt x="60000" y="120000"/>
                </a:cubicBezTo>
                <a:cubicBezTo>
                  <a:pt x="55857" y="120000"/>
                  <a:pt x="51813" y="119580"/>
                  <a:pt x="47907" y="118781"/>
                </a:cubicBezTo>
                <a:cubicBezTo>
                  <a:pt x="45955" y="118381"/>
                  <a:pt x="44036" y="117886"/>
                  <a:pt x="42157" y="117302"/>
                </a:cubicBezTo>
                <a:cubicBezTo>
                  <a:pt x="40279" y="116718"/>
                  <a:pt x="38439" y="116043"/>
                  <a:pt x="36645" y="115284"/>
                </a:cubicBezTo>
                <a:cubicBezTo>
                  <a:pt x="34850" y="114525"/>
                  <a:pt x="33100" y="113682"/>
                  <a:pt x="31400" y="112758"/>
                </a:cubicBezTo>
                <a:cubicBezTo>
                  <a:pt x="29700" y="111834"/>
                  <a:pt x="28049" y="110831"/>
                  <a:pt x="26453" y="109752"/>
                </a:cubicBezTo>
                <a:cubicBezTo>
                  <a:pt x="24857" y="108674"/>
                  <a:pt x="23316" y="107521"/>
                  <a:pt x="21834" y="106298"/>
                </a:cubicBezTo>
                <a:cubicBezTo>
                  <a:pt x="20352" y="105076"/>
                  <a:pt x="18930" y="103783"/>
                  <a:pt x="17573" y="102426"/>
                </a:cubicBezTo>
                <a:cubicBezTo>
                  <a:pt x="16216" y="101069"/>
                  <a:pt x="14923" y="99647"/>
                  <a:pt x="13701" y="98165"/>
                </a:cubicBezTo>
                <a:cubicBezTo>
                  <a:pt x="12478" y="96683"/>
                  <a:pt x="11325" y="95142"/>
                  <a:pt x="10247" y="93546"/>
                </a:cubicBezTo>
                <a:cubicBezTo>
                  <a:pt x="9168" y="91950"/>
                  <a:pt x="8165" y="90299"/>
                  <a:pt x="7241" y="88599"/>
                </a:cubicBezTo>
                <a:cubicBezTo>
                  <a:pt x="6318" y="86899"/>
                  <a:pt x="5474" y="85149"/>
                  <a:pt x="4715" y="83354"/>
                </a:cubicBezTo>
                <a:cubicBezTo>
                  <a:pt x="3956" y="81560"/>
                  <a:pt x="3281" y="79720"/>
                  <a:pt x="2697" y="77842"/>
                </a:cubicBezTo>
                <a:cubicBezTo>
                  <a:pt x="2113" y="75963"/>
                  <a:pt x="1618" y="74045"/>
                  <a:pt x="1219" y="72092"/>
                </a:cubicBezTo>
                <a:cubicBezTo>
                  <a:pt x="819" y="70139"/>
                  <a:pt x="514" y="68151"/>
                  <a:pt x="309" y="66134"/>
                </a:cubicBezTo>
                <a:cubicBezTo>
                  <a:pt x="104" y="64117"/>
                  <a:pt x="0" y="62071"/>
                  <a:pt x="0" y="60000"/>
                </a:cubicBezTo>
                <a:cubicBezTo>
                  <a:pt x="0" y="55857"/>
                  <a:pt x="419" y="51813"/>
                  <a:pt x="1219" y="47907"/>
                </a:cubicBezTo>
                <a:cubicBezTo>
                  <a:pt x="1618" y="45955"/>
                  <a:pt x="2113" y="44036"/>
                  <a:pt x="2697" y="42157"/>
                </a:cubicBezTo>
                <a:cubicBezTo>
                  <a:pt x="3281" y="40279"/>
                  <a:pt x="3956" y="38439"/>
                  <a:pt x="4715" y="36645"/>
                </a:cubicBezTo>
                <a:cubicBezTo>
                  <a:pt x="5474" y="34850"/>
                  <a:pt x="6318" y="33100"/>
                  <a:pt x="7241" y="31400"/>
                </a:cubicBezTo>
                <a:cubicBezTo>
                  <a:pt x="8165" y="29700"/>
                  <a:pt x="9168" y="28049"/>
                  <a:pt x="10247" y="26453"/>
                </a:cubicBezTo>
                <a:cubicBezTo>
                  <a:pt x="11325" y="24857"/>
                  <a:pt x="12478" y="23316"/>
                  <a:pt x="13701" y="21834"/>
                </a:cubicBezTo>
                <a:cubicBezTo>
                  <a:pt x="14923" y="20352"/>
                  <a:pt x="16216" y="18930"/>
                  <a:pt x="17573" y="17573"/>
                </a:cubicBezTo>
                <a:cubicBezTo>
                  <a:pt x="18930" y="16216"/>
                  <a:pt x="20352" y="14923"/>
                  <a:pt x="21834" y="13701"/>
                </a:cubicBezTo>
                <a:cubicBezTo>
                  <a:pt x="23316" y="12478"/>
                  <a:pt x="24857" y="11325"/>
                  <a:pt x="26453" y="10247"/>
                </a:cubicBezTo>
                <a:cubicBezTo>
                  <a:pt x="28049" y="9168"/>
                  <a:pt x="29700" y="8165"/>
                  <a:pt x="31400" y="7241"/>
                </a:cubicBezTo>
                <a:cubicBezTo>
                  <a:pt x="33100" y="6318"/>
                  <a:pt x="34850" y="5474"/>
                  <a:pt x="36645" y="4715"/>
                </a:cubicBezTo>
                <a:cubicBezTo>
                  <a:pt x="38439" y="3956"/>
                  <a:pt x="40279" y="3281"/>
                  <a:pt x="42157" y="2697"/>
                </a:cubicBezTo>
                <a:cubicBezTo>
                  <a:pt x="44036" y="2113"/>
                  <a:pt x="45955" y="1618"/>
                  <a:pt x="47907" y="1219"/>
                </a:cubicBezTo>
                <a:cubicBezTo>
                  <a:pt x="49860" y="819"/>
                  <a:pt x="51848" y="514"/>
                  <a:pt x="53865" y="309"/>
                </a:cubicBezTo>
                <a:cubicBezTo>
                  <a:pt x="55882" y="104"/>
                  <a:pt x="57928" y="0"/>
                  <a:pt x="600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120"/>
          <p:cNvSpPr/>
          <p:nvPr/>
        </p:nvSpPr>
        <p:spPr>
          <a:xfrm rot="5400000">
            <a:off x="6264912" y="-411419"/>
            <a:ext cx="999596" cy="453704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hape 121"/>
          <p:cNvSpPr/>
          <p:nvPr/>
        </p:nvSpPr>
        <p:spPr>
          <a:xfrm rot="16200000" flipH="1">
            <a:off x="4067944" y="1356765"/>
            <a:ext cx="999595" cy="999595"/>
          </a:xfrm>
          <a:prstGeom prst="ellipse">
            <a:avLst/>
          </a:prstGeom>
          <a:solidFill>
            <a:schemeClr val="bg1"/>
          </a:solidFill>
          <a:ln w="50800" cap="flat" cmpd="sng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5" name="Shape 123"/>
          <p:cNvSpPr txBox="1"/>
          <p:nvPr/>
        </p:nvSpPr>
        <p:spPr>
          <a:xfrm>
            <a:off x="4932040" y="1347614"/>
            <a:ext cx="4211960" cy="135786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lvl="0" indent="-355600">
              <a:buSzPct val="100000"/>
            </a:pPr>
            <a:r>
              <a:rPr lang="en-US" altLang="zh-TW" sz="1800" b="1" dirty="0" smtClean="0"/>
              <a:t>Back up </a:t>
            </a:r>
            <a:r>
              <a:rPr lang="en-US" altLang="zh-TW" sz="1800" b="1" dirty="0"/>
              <a:t>to other storage devices</a:t>
            </a:r>
          </a:p>
          <a:p>
            <a:pPr marL="457200" indent="-355600">
              <a:buSzPct val="100000"/>
            </a:pPr>
            <a:r>
              <a:rPr lang="en-US" alt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cons</a:t>
            </a:r>
            <a:r>
              <a:rPr lang="zh-TW" altLang="en-US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：</a:t>
            </a:r>
            <a:r>
              <a:rPr lang="en-US" altLang="zh-TW" dirty="0" smtClean="0"/>
              <a:t>Your phone is connected to the computer. </a:t>
            </a:r>
          </a:p>
          <a:p>
            <a:pPr marL="457200" indent="-355600">
              <a:buSzPct val="100000"/>
            </a:pPr>
            <a:r>
              <a:rPr lang="en-US" altLang="zh-TW" dirty="0" smtClean="0"/>
              <a:t>After reading files, you may need to move those</a:t>
            </a:r>
          </a:p>
          <a:p>
            <a:pPr marL="457200" indent="-355600">
              <a:buSzPct val="100000"/>
            </a:pPr>
            <a:r>
              <a:rPr lang="en-US" altLang="zh-TW" dirty="0" smtClean="0"/>
              <a:t>files to another storage devices.</a:t>
            </a:r>
          </a:p>
          <a:p>
            <a:pPr marL="457200" lvl="0" indent="-355600">
              <a:buSzPct val="100000"/>
            </a:pPr>
            <a:endParaRPr lang="zh-TW" altLang="en-US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" name="Shape 874"/>
          <p:cNvSpPr/>
          <p:nvPr/>
        </p:nvSpPr>
        <p:spPr>
          <a:xfrm>
            <a:off x="4210820" y="1499641"/>
            <a:ext cx="692027" cy="69202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9758" y="76941"/>
                </a:moveTo>
                <a:cubicBezTo>
                  <a:pt x="50329" y="77038"/>
                  <a:pt x="41875" y="82772"/>
                  <a:pt x="38297" y="91497"/>
                </a:cubicBezTo>
                <a:lnTo>
                  <a:pt x="44937" y="94219"/>
                </a:lnTo>
                <a:cubicBezTo>
                  <a:pt x="47420" y="88164"/>
                  <a:pt x="53287" y="84184"/>
                  <a:pt x="59832" y="84117"/>
                </a:cubicBezTo>
                <a:cubicBezTo>
                  <a:pt x="66376" y="84049"/>
                  <a:pt x="72324" y="87907"/>
                  <a:pt x="74932" y="93910"/>
                </a:cubicBezTo>
                <a:lnTo>
                  <a:pt x="81514" y="91051"/>
                </a:lnTo>
                <a:cubicBezTo>
                  <a:pt x="77757" y="82402"/>
                  <a:pt x="69187" y="76844"/>
                  <a:pt x="59758" y="76941"/>
                </a:cubicBezTo>
                <a:close/>
                <a:moveTo>
                  <a:pt x="80200" y="36526"/>
                </a:moveTo>
                <a:cubicBezTo>
                  <a:pt x="76763" y="36526"/>
                  <a:pt x="73977" y="39313"/>
                  <a:pt x="73977" y="42750"/>
                </a:cubicBezTo>
                <a:cubicBezTo>
                  <a:pt x="73977" y="46187"/>
                  <a:pt x="76763" y="48973"/>
                  <a:pt x="80200" y="48973"/>
                </a:cubicBezTo>
                <a:cubicBezTo>
                  <a:pt x="83637" y="48973"/>
                  <a:pt x="86424" y="46187"/>
                  <a:pt x="86424" y="42750"/>
                </a:cubicBezTo>
                <a:cubicBezTo>
                  <a:pt x="86424" y="39313"/>
                  <a:pt x="83637" y="36526"/>
                  <a:pt x="80200" y="36526"/>
                </a:cubicBezTo>
                <a:close/>
                <a:moveTo>
                  <a:pt x="41014" y="36526"/>
                </a:moveTo>
                <a:cubicBezTo>
                  <a:pt x="37577" y="36526"/>
                  <a:pt x="34791" y="39313"/>
                  <a:pt x="34791" y="42750"/>
                </a:cubicBezTo>
                <a:cubicBezTo>
                  <a:pt x="34791" y="46187"/>
                  <a:pt x="37577" y="48973"/>
                  <a:pt x="41014" y="48973"/>
                </a:cubicBezTo>
                <a:cubicBezTo>
                  <a:pt x="44451" y="48973"/>
                  <a:pt x="47238" y="46187"/>
                  <a:pt x="47238" y="42750"/>
                </a:cubicBezTo>
                <a:cubicBezTo>
                  <a:pt x="47238" y="39313"/>
                  <a:pt x="44451" y="36526"/>
                  <a:pt x="41014" y="36526"/>
                </a:cubicBezTo>
                <a:close/>
                <a:moveTo>
                  <a:pt x="60000" y="0"/>
                </a:moveTo>
                <a:lnTo>
                  <a:pt x="66134" y="309"/>
                </a:lnTo>
                <a:lnTo>
                  <a:pt x="72092" y="1219"/>
                </a:lnTo>
                <a:lnTo>
                  <a:pt x="77842" y="2697"/>
                </a:lnTo>
                <a:lnTo>
                  <a:pt x="83354" y="4715"/>
                </a:lnTo>
                <a:lnTo>
                  <a:pt x="88599" y="7241"/>
                </a:lnTo>
                <a:lnTo>
                  <a:pt x="93546" y="10247"/>
                </a:lnTo>
                <a:lnTo>
                  <a:pt x="98165" y="13701"/>
                </a:lnTo>
                <a:lnTo>
                  <a:pt x="102426" y="17573"/>
                </a:lnTo>
                <a:lnTo>
                  <a:pt x="106298" y="21834"/>
                </a:lnTo>
                <a:lnTo>
                  <a:pt x="109752" y="26453"/>
                </a:lnTo>
                <a:lnTo>
                  <a:pt x="112758" y="31400"/>
                </a:lnTo>
                <a:lnTo>
                  <a:pt x="115284" y="36645"/>
                </a:lnTo>
                <a:lnTo>
                  <a:pt x="117302" y="42157"/>
                </a:lnTo>
                <a:lnTo>
                  <a:pt x="118781" y="47907"/>
                </a:lnTo>
                <a:lnTo>
                  <a:pt x="119690" y="53865"/>
                </a:lnTo>
                <a:lnTo>
                  <a:pt x="120000" y="60000"/>
                </a:lnTo>
                <a:lnTo>
                  <a:pt x="119690" y="66134"/>
                </a:lnTo>
                <a:lnTo>
                  <a:pt x="118781" y="72092"/>
                </a:lnTo>
                <a:lnTo>
                  <a:pt x="117302" y="77842"/>
                </a:lnTo>
                <a:lnTo>
                  <a:pt x="115284" y="83354"/>
                </a:lnTo>
                <a:lnTo>
                  <a:pt x="112758" y="88599"/>
                </a:lnTo>
                <a:lnTo>
                  <a:pt x="109752" y="93546"/>
                </a:lnTo>
                <a:lnTo>
                  <a:pt x="106298" y="98165"/>
                </a:lnTo>
                <a:lnTo>
                  <a:pt x="102426" y="102426"/>
                </a:lnTo>
                <a:lnTo>
                  <a:pt x="98165" y="106298"/>
                </a:lnTo>
                <a:lnTo>
                  <a:pt x="93546" y="109752"/>
                </a:lnTo>
                <a:lnTo>
                  <a:pt x="88599" y="112758"/>
                </a:lnTo>
                <a:lnTo>
                  <a:pt x="83354" y="115284"/>
                </a:lnTo>
                <a:lnTo>
                  <a:pt x="77842" y="117302"/>
                </a:lnTo>
                <a:lnTo>
                  <a:pt x="72092" y="118781"/>
                </a:lnTo>
                <a:lnTo>
                  <a:pt x="66134" y="119690"/>
                </a:lnTo>
                <a:cubicBezTo>
                  <a:pt x="64117" y="119895"/>
                  <a:pt x="62071" y="120000"/>
                  <a:pt x="60000" y="120000"/>
                </a:cubicBezTo>
                <a:cubicBezTo>
                  <a:pt x="55857" y="120000"/>
                  <a:pt x="51813" y="119580"/>
                  <a:pt x="47907" y="118781"/>
                </a:cubicBezTo>
                <a:cubicBezTo>
                  <a:pt x="45955" y="118381"/>
                  <a:pt x="44036" y="117886"/>
                  <a:pt x="42157" y="117302"/>
                </a:cubicBezTo>
                <a:cubicBezTo>
                  <a:pt x="40279" y="116718"/>
                  <a:pt x="38439" y="116043"/>
                  <a:pt x="36645" y="115284"/>
                </a:cubicBezTo>
                <a:cubicBezTo>
                  <a:pt x="34850" y="114525"/>
                  <a:pt x="33100" y="113682"/>
                  <a:pt x="31400" y="112758"/>
                </a:cubicBezTo>
                <a:cubicBezTo>
                  <a:pt x="29700" y="111834"/>
                  <a:pt x="28049" y="110831"/>
                  <a:pt x="26453" y="109752"/>
                </a:cubicBezTo>
                <a:cubicBezTo>
                  <a:pt x="24857" y="108674"/>
                  <a:pt x="23316" y="107521"/>
                  <a:pt x="21834" y="106298"/>
                </a:cubicBezTo>
                <a:cubicBezTo>
                  <a:pt x="20352" y="105076"/>
                  <a:pt x="18930" y="103783"/>
                  <a:pt x="17573" y="102426"/>
                </a:cubicBezTo>
                <a:cubicBezTo>
                  <a:pt x="16216" y="101069"/>
                  <a:pt x="14923" y="99647"/>
                  <a:pt x="13701" y="98165"/>
                </a:cubicBezTo>
                <a:cubicBezTo>
                  <a:pt x="12478" y="96683"/>
                  <a:pt x="11325" y="95142"/>
                  <a:pt x="10247" y="93546"/>
                </a:cubicBezTo>
                <a:cubicBezTo>
                  <a:pt x="9168" y="91950"/>
                  <a:pt x="8165" y="90299"/>
                  <a:pt x="7241" y="88599"/>
                </a:cubicBezTo>
                <a:cubicBezTo>
                  <a:pt x="6318" y="86899"/>
                  <a:pt x="5474" y="85149"/>
                  <a:pt x="4715" y="83354"/>
                </a:cubicBezTo>
                <a:cubicBezTo>
                  <a:pt x="3956" y="81560"/>
                  <a:pt x="3281" y="79720"/>
                  <a:pt x="2697" y="77842"/>
                </a:cubicBezTo>
                <a:cubicBezTo>
                  <a:pt x="2113" y="75963"/>
                  <a:pt x="1618" y="74045"/>
                  <a:pt x="1219" y="72092"/>
                </a:cubicBezTo>
                <a:cubicBezTo>
                  <a:pt x="819" y="70139"/>
                  <a:pt x="514" y="68151"/>
                  <a:pt x="309" y="66134"/>
                </a:cubicBezTo>
                <a:cubicBezTo>
                  <a:pt x="104" y="64117"/>
                  <a:pt x="0" y="62071"/>
                  <a:pt x="0" y="60000"/>
                </a:cubicBezTo>
                <a:cubicBezTo>
                  <a:pt x="0" y="55857"/>
                  <a:pt x="419" y="51813"/>
                  <a:pt x="1219" y="47907"/>
                </a:cubicBezTo>
                <a:cubicBezTo>
                  <a:pt x="1618" y="45955"/>
                  <a:pt x="2113" y="44036"/>
                  <a:pt x="2697" y="42157"/>
                </a:cubicBezTo>
                <a:cubicBezTo>
                  <a:pt x="3281" y="40279"/>
                  <a:pt x="3956" y="38439"/>
                  <a:pt x="4715" y="36645"/>
                </a:cubicBezTo>
                <a:cubicBezTo>
                  <a:pt x="5474" y="34850"/>
                  <a:pt x="6318" y="33100"/>
                  <a:pt x="7241" y="31400"/>
                </a:cubicBezTo>
                <a:cubicBezTo>
                  <a:pt x="8165" y="29700"/>
                  <a:pt x="9168" y="28049"/>
                  <a:pt x="10247" y="26453"/>
                </a:cubicBezTo>
                <a:cubicBezTo>
                  <a:pt x="11325" y="24857"/>
                  <a:pt x="12478" y="23316"/>
                  <a:pt x="13701" y="21834"/>
                </a:cubicBezTo>
                <a:cubicBezTo>
                  <a:pt x="14923" y="20352"/>
                  <a:pt x="16216" y="18930"/>
                  <a:pt x="17573" y="17573"/>
                </a:cubicBezTo>
                <a:cubicBezTo>
                  <a:pt x="18930" y="16216"/>
                  <a:pt x="20352" y="14923"/>
                  <a:pt x="21834" y="13701"/>
                </a:cubicBezTo>
                <a:cubicBezTo>
                  <a:pt x="23316" y="12478"/>
                  <a:pt x="24857" y="11325"/>
                  <a:pt x="26453" y="10247"/>
                </a:cubicBezTo>
                <a:cubicBezTo>
                  <a:pt x="28049" y="9168"/>
                  <a:pt x="29700" y="8165"/>
                  <a:pt x="31400" y="7241"/>
                </a:cubicBezTo>
                <a:cubicBezTo>
                  <a:pt x="33100" y="6318"/>
                  <a:pt x="34850" y="5474"/>
                  <a:pt x="36645" y="4715"/>
                </a:cubicBezTo>
                <a:cubicBezTo>
                  <a:pt x="38439" y="3956"/>
                  <a:pt x="40279" y="3281"/>
                  <a:pt x="42157" y="2697"/>
                </a:cubicBezTo>
                <a:cubicBezTo>
                  <a:pt x="44036" y="2113"/>
                  <a:pt x="45955" y="1618"/>
                  <a:pt x="47907" y="1219"/>
                </a:cubicBezTo>
                <a:cubicBezTo>
                  <a:pt x="49860" y="819"/>
                  <a:pt x="51848" y="514"/>
                  <a:pt x="53865" y="309"/>
                </a:cubicBezTo>
                <a:cubicBezTo>
                  <a:pt x="55882" y="104"/>
                  <a:pt x="57928" y="0"/>
                  <a:pt x="600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圖片 16" descr="P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2714626"/>
            <a:ext cx="3677434" cy="2071702"/>
          </a:xfrm>
          <a:prstGeom prst="rect">
            <a:avLst/>
          </a:prstGeom>
        </p:spPr>
      </p:pic>
      <p:grpSp>
        <p:nvGrpSpPr>
          <p:cNvPr id="23" name="群組 22"/>
          <p:cNvGrpSpPr/>
          <p:nvPr/>
        </p:nvGrpSpPr>
        <p:grpSpPr>
          <a:xfrm>
            <a:off x="3786182" y="3143254"/>
            <a:ext cx="4858924" cy="928696"/>
            <a:chOff x="4215196" y="2714087"/>
            <a:chExt cx="4858924" cy="928696"/>
          </a:xfrm>
        </p:grpSpPr>
        <p:sp>
          <p:nvSpPr>
            <p:cNvPr id="18" name="Shape 120"/>
            <p:cNvSpPr/>
            <p:nvPr/>
          </p:nvSpPr>
          <p:spPr>
            <a:xfrm rot="5400000">
              <a:off x="6250986" y="1106541"/>
              <a:ext cx="928694" cy="4143789"/>
            </a:xfrm>
            <a:prstGeom prst="round2SameRect">
              <a:avLst>
                <a:gd name="adj1" fmla="val 45274"/>
                <a:gd name="adj2" fmla="val 0"/>
              </a:avLst>
            </a:prstGeom>
            <a:solidFill>
              <a:srgbClr val="CC0066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Shape 121"/>
            <p:cNvSpPr/>
            <p:nvPr/>
          </p:nvSpPr>
          <p:spPr>
            <a:xfrm rot="16200000" flipH="1">
              <a:off x="4215196" y="2714087"/>
              <a:ext cx="928694" cy="928694"/>
            </a:xfrm>
            <a:prstGeom prst="ellipse">
              <a:avLst/>
            </a:prstGeom>
            <a:solidFill>
              <a:schemeClr val="bg1"/>
            </a:solidFill>
            <a:ln w="50800" cap="flat" cmpd="sng">
              <a:solidFill>
                <a:srgbClr val="CC00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20" name="Shape 123"/>
            <p:cNvSpPr txBox="1"/>
            <p:nvPr/>
          </p:nvSpPr>
          <p:spPr>
            <a:xfrm>
              <a:off x="5143890" y="2785525"/>
              <a:ext cx="3930230" cy="642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r>
                <a:rPr lang="en-US" altLang="zh-TW" sz="1800" b="1" dirty="0" smtClean="0">
                  <a:solidFill>
                    <a:schemeClr val="bg1"/>
                  </a:solidFill>
                </a:rPr>
                <a:t>Back up to </a:t>
              </a:r>
              <a:r>
                <a:rPr lang="en-US" altLang="zh-TW" sz="2400" b="1" dirty="0" smtClean="0">
                  <a:solidFill>
                    <a:schemeClr val="bg1"/>
                  </a:solidFill>
                </a:rPr>
                <a:t>QNAP NAS </a:t>
              </a:r>
              <a:endParaRPr lang="en-US" altLang="zh-TW" sz="1800" b="1" dirty="0" smtClean="0">
                <a:solidFill>
                  <a:schemeClr val="bg1"/>
                </a:solidFill>
              </a:endParaRPr>
            </a:p>
            <a:p>
              <a:r>
                <a:rPr lang="en-US" altLang="zh-TW" sz="1800" b="1" dirty="0" smtClean="0">
                  <a:solidFill>
                    <a:schemeClr val="bg1"/>
                  </a:solidFill>
                </a:rPr>
                <a:t>using a direct USB connection.</a:t>
              </a:r>
            </a:p>
          </p:txBody>
        </p:sp>
        <p:sp>
          <p:nvSpPr>
            <p:cNvPr id="22" name="Shape 873"/>
            <p:cNvSpPr/>
            <p:nvPr/>
          </p:nvSpPr>
          <p:spPr>
            <a:xfrm>
              <a:off x="4357686" y="2857502"/>
              <a:ext cx="642942" cy="64294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5062" y="82041"/>
                  </a:moveTo>
                  <a:cubicBezTo>
                    <a:pt x="72579" y="88096"/>
                    <a:pt x="66712" y="92076"/>
                    <a:pt x="60167" y="92144"/>
                  </a:cubicBezTo>
                  <a:cubicBezTo>
                    <a:pt x="53623" y="92211"/>
                    <a:pt x="47675" y="88353"/>
                    <a:pt x="45067" y="82350"/>
                  </a:cubicBezTo>
                  <a:lnTo>
                    <a:pt x="38485" y="85209"/>
                  </a:lnTo>
                  <a:cubicBezTo>
                    <a:pt x="42242" y="93858"/>
                    <a:pt x="50812" y="99417"/>
                    <a:pt x="60241" y="99320"/>
                  </a:cubicBezTo>
                  <a:cubicBezTo>
                    <a:pt x="69670" y="99222"/>
                    <a:pt x="78125" y="93488"/>
                    <a:pt x="81702" y="84764"/>
                  </a:cubicBezTo>
                  <a:close/>
                  <a:moveTo>
                    <a:pt x="80200" y="36526"/>
                  </a:moveTo>
                  <a:cubicBezTo>
                    <a:pt x="76763" y="36526"/>
                    <a:pt x="73977" y="39313"/>
                    <a:pt x="73977" y="42750"/>
                  </a:cubicBezTo>
                  <a:cubicBezTo>
                    <a:pt x="73977" y="46187"/>
                    <a:pt x="76763" y="48973"/>
                    <a:pt x="80200" y="48973"/>
                  </a:cubicBezTo>
                  <a:cubicBezTo>
                    <a:pt x="83637" y="48973"/>
                    <a:pt x="86424" y="46187"/>
                    <a:pt x="86424" y="42750"/>
                  </a:cubicBezTo>
                  <a:cubicBezTo>
                    <a:pt x="86424" y="39313"/>
                    <a:pt x="83637" y="36526"/>
                    <a:pt x="80200" y="36526"/>
                  </a:cubicBezTo>
                  <a:close/>
                  <a:moveTo>
                    <a:pt x="41014" y="36526"/>
                  </a:moveTo>
                  <a:cubicBezTo>
                    <a:pt x="37577" y="36526"/>
                    <a:pt x="34791" y="39313"/>
                    <a:pt x="34791" y="42750"/>
                  </a:cubicBezTo>
                  <a:cubicBezTo>
                    <a:pt x="34791" y="46187"/>
                    <a:pt x="37577" y="48973"/>
                    <a:pt x="41014" y="48973"/>
                  </a:cubicBezTo>
                  <a:cubicBezTo>
                    <a:pt x="44451" y="48973"/>
                    <a:pt x="47238" y="46187"/>
                    <a:pt x="47238" y="42750"/>
                  </a:cubicBezTo>
                  <a:cubicBezTo>
                    <a:pt x="47238" y="39313"/>
                    <a:pt x="44451" y="36526"/>
                    <a:pt x="41014" y="36526"/>
                  </a:cubicBezTo>
                  <a:close/>
                  <a:moveTo>
                    <a:pt x="60000" y="0"/>
                  </a:moveTo>
                  <a:lnTo>
                    <a:pt x="66134" y="309"/>
                  </a:lnTo>
                  <a:lnTo>
                    <a:pt x="72092" y="1219"/>
                  </a:lnTo>
                  <a:lnTo>
                    <a:pt x="77842" y="2697"/>
                  </a:lnTo>
                  <a:lnTo>
                    <a:pt x="83354" y="4715"/>
                  </a:lnTo>
                  <a:lnTo>
                    <a:pt x="88599" y="7241"/>
                  </a:lnTo>
                  <a:lnTo>
                    <a:pt x="93546" y="10247"/>
                  </a:lnTo>
                  <a:lnTo>
                    <a:pt x="98165" y="13701"/>
                  </a:lnTo>
                  <a:lnTo>
                    <a:pt x="102426" y="17573"/>
                  </a:lnTo>
                  <a:lnTo>
                    <a:pt x="106298" y="21834"/>
                  </a:lnTo>
                  <a:lnTo>
                    <a:pt x="109752" y="26453"/>
                  </a:lnTo>
                  <a:lnTo>
                    <a:pt x="112758" y="31400"/>
                  </a:lnTo>
                  <a:lnTo>
                    <a:pt x="115284" y="36645"/>
                  </a:lnTo>
                  <a:lnTo>
                    <a:pt x="117302" y="42157"/>
                  </a:lnTo>
                  <a:lnTo>
                    <a:pt x="118781" y="47907"/>
                  </a:lnTo>
                  <a:lnTo>
                    <a:pt x="119690" y="53865"/>
                  </a:lnTo>
                  <a:lnTo>
                    <a:pt x="120000" y="60000"/>
                  </a:lnTo>
                  <a:lnTo>
                    <a:pt x="119690" y="66134"/>
                  </a:lnTo>
                  <a:lnTo>
                    <a:pt x="118781" y="72092"/>
                  </a:lnTo>
                  <a:lnTo>
                    <a:pt x="117302" y="77842"/>
                  </a:lnTo>
                  <a:lnTo>
                    <a:pt x="115284" y="83354"/>
                  </a:lnTo>
                  <a:lnTo>
                    <a:pt x="112758" y="88599"/>
                  </a:lnTo>
                  <a:lnTo>
                    <a:pt x="109752" y="93546"/>
                  </a:lnTo>
                  <a:lnTo>
                    <a:pt x="106298" y="98165"/>
                  </a:lnTo>
                  <a:lnTo>
                    <a:pt x="102426" y="102426"/>
                  </a:lnTo>
                  <a:lnTo>
                    <a:pt x="98165" y="106298"/>
                  </a:lnTo>
                  <a:lnTo>
                    <a:pt x="93546" y="109752"/>
                  </a:lnTo>
                  <a:lnTo>
                    <a:pt x="88599" y="112758"/>
                  </a:lnTo>
                  <a:lnTo>
                    <a:pt x="83354" y="115284"/>
                  </a:lnTo>
                  <a:lnTo>
                    <a:pt x="77842" y="117302"/>
                  </a:lnTo>
                  <a:lnTo>
                    <a:pt x="72092" y="118781"/>
                  </a:lnTo>
                  <a:lnTo>
                    <a:pt x="66134" y="119690"/>
                  </a:lnTo>
                  <a:cubicBezTo>
                    <a:pt x="64117" y="119895"/>
                    <a:pt x="62071" y="120000"/>
                    <a:pt x="60000" y="120000"/>
                  </a:cubicBezTo>
                  <a:cubicBezTo>
                    <a:pt x="55857" y="120000"/>
                    <a:pt x="51813" y="119580"/>
                    <a:pt x="47907" y="118781"/>
                  </a:cubicBezTo>
                  <a:cubicBezTo>
                    <a:pt x="45955" y="118381"/>
                    <a:pt x="44036" y="117886"/>
                    <a:pt x="42157" y="117302"/>
                  </a:cubicBezTo>
                  <a:cubicBezTo>
                    <a:pt x="40279" y="116718"/>
                    <a:pt x="38439" y="116043"/>
                    <a:pt x="36645" y="115284"/>
                  </a:cubicBezTo>
                  <a:cubicBezTo>
                    <a:pt x="34850" y="114525"/>
                    <a:pt x="33100" y="113682"/>
                    <a:pt x="31400" y="112758"/>
                  </a:cubicBezTo>
                  <a:cubicBezTo>
                    <a:pt x="29700" y="111834"/>
                    <a:pt x="28049" y="110831"/>
                    <a:pt x="26453" y="109752"/>
                  </a:cubicBezTo>
                  <a:cubicBezTo>
                    <a:pt x="24857" y="108674"/>
                    <a:pt x="23316" y="107521"/>
                    <a:pt x="21834" y="106298"/>
                  </a:cubicBezTo>
                  <a:cubicBezTo>
                    <a:pt x="20352" y="105076"/>
                    <a:pt x="18930" y="103783"/>
                    <a:pt x="17573" y="102426"/>
                  </a:cubicBezTo>
                  <a:cubicBezTo>
                    <a:pt x="16216" y="101069"/>
                    <a:pt x="14923" y="99647"/>
                    <a:pt x="13701" y="98165"/>
                  </a:cubicBezTo>
                  <a:cubicBezTo>
                    <a:pt x="12478" y="96683"/>
                    <a:pt x="11325" y="95142"/>
                    <a:pt x="10247" y="93546"/>
                  </a:cubicBezTo>
                  <a:cubicBezTo>
                    <a:pt x="9168" y="91950"/>
                    <a:pt x="8165" y="90299"/>
                    <a:pt x="7241" y="88599"/>
                  </a:cubicBezTo>
                  <a:cubicBezTo>
                    <a:pt x="6318" y="86899"/>
                    <a:pt x="5474" y="85149"/>
                    <a:pt x="4715" y="83354"/>
                  </a:cubicBezTo>
                  <a:cubicBezTo>
                    <a:pt x="3956" y="81560"/>
                    <a:pt x="3281" y="79720"/>
                    <a:pt x="2697" y="77842"/>
                  </a:cubicBezTo>
                  <a:cubicBezTo>
                    <a:pt x="2113" y="75963"/>
                    <a:pt x="1618" y="74045"/>
                    <a:pt x="1219" y="72092"/>
                  </a:cubicBezTo>
                  <a:cubicBezTo>
                    <a:pt x="819" y="70139"/>
                    <a:pt x="514" y="68151"/>
                    <a:pt x="309" y="66134"/>
                  </a:cubicBezTo>
                  <a:cubicBezTo>
                    <a:pt x="104" y="64117"/>
                    <a:pt x="0" y="62071"/>
                    <a:pt x="0" y="60000"/>
                  </a:cubicBezTo>
                  <a:cubicBezTo>
                    <a:pt x="0" y="55857"/>
                    <a:pt x="419" y="51813"/>
                    <a:pt x="1219" y="47907"/>
                  </a:cubicBezTo>
                  <a:cubicBezTo>
                    <a:pt x="1618" y="45955"/>
                    <a:pt x="2113" y="44036"/>
                    <a:pt x="2697" y="42157"/>
                  </a:cubicBezTo>
                  <a:cubicBezTo>
                    <a:pt x="3281" y="40279"/>
                    <a:pt x="3956" y="38439"/>
                    <a:pt x="4715" y="36645"/>
                  </a:cubicBezTo>
                  <a:cubicBezTo>
                    <a:pt x="5474" y="34850"/>
                    <a:pt x="6318" y="33100"/>
                    <a:pt x="7241" y="31400"/>
                  </a:cubicBezTo>
                  <a:cubicBezTo>
                    <a:pt x="8165" y="29700"/>
                    <a:pt x="9168" y="28049"/>
                    <a:pt x="10247" y="26453"/>
                  </a:cubicBezTo>
                  <a:cubicBezTo>
                    <a:pt x="11325" y="24857"/>
                    <a:pt x="12478" y="23316"/>
                    <a:pt x="13701" y="21834"/>
                  </a:cubicBezTo>
                  <a:cubicBezTo>
                    <a:pt x="14923" y="20352"/>
                    <a:pt x="16216" y="18930"/>
                    <a:pt x="17573" y="17573"/>
                  </a:cubicBezTo>
                  <a:cubicBezTo>
                    <a:pt x="18930" y="16216"/>
                    <a:pt x="20352" y="14923"/>
                    <a:pt x="21834" y="13701"/>
                  </a:cubicBezTo>
                  <a:cubicBezTo>
                    <a:pt x="23316" y="12478"/>
                    <a:pt x="24857" y="11325"/>
                    <a:pt x="26453" y="10247"/>
                  </a:cubicBezTo>
                  <a:cubicBezTo>
                    <a:pt x="28049" y="9168"/>
                    <a:pt x="29700" y="8165"/>
                    <a:pt x="31400" y="7241"/>
                  </a:cubicBezTo>
                  <a:cubicBezTo>
                    <a:pt x="33100" y="6318"/>
                    <a:pt x="34850" y="5474"/>
                    <a:pt x="36645" y="4715"/>
                  </a:cubicBezTo>
                  <a:cubicBezTo>
                    <a:pt x="38439" y="3956"/>
                    <a:pt x="40279" y="3281"/>
                    <a:pt x="42157" y="2697"/>
                  </a:cubicBezTo>
                  <a:cubicBezTo>
                    <a:pt x="44036" y="2113"/>
                    <a:pt x="45955" y="1618"/>
                    <a:pt x="47907" y="1219"/>
                  </a:cubicBezTo>
                  <a:cubicBezTo>
                    <a:pt x="49860" y="819"/>
                    <a:pt x="51848" y="514"/>
                    <a:pt x="53865" y="309"/>
                  </a:cubicBezTo>
                  <a:cubicBezTo>
                    <a:pt x="55882" y="104"/>
                    <a:pt x="57928" y="0"/>
                    <a:pt x="60000" y="0"/>
                  </a:cubicBezTo>
                  <a:close/>
                </a:path>
              </a:pathLst>
            </a:custGeom>
            <a:solidFill>
              <a:srgbClr val="CC0066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RVHjXx-C7Tzqe0klDXCOOUH8BYLIMPfGP0PoB185AvaDa35coGtyPY_8KCUnkLtuuDCq1KDVDiThnGTrO2IJMrXcTq7lZLJ-lECfie_5jtj0GlD8Xq4aX36MmhD_U6Op4ULe2UaTvb4">
            <a:extLst>
              <a:ext uri="{FF2B5EF4-FFF2-40B4-BE49-F238E27FC236}">
                <a16:creationId xmlns:a16="http://schemas.microsoft.com/office/drawing/2014/main" xmlns="" id="{B7F57121-5839-4C09-9F25-D02CC5961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47" y="1017723"/>
            <a:ext cx="8862708" cy="400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339562"/>
            <a:ext cx="9144000" cy="660552"/>
          </a:xfrm>
        </p:spPr>
        <p:txBody>
          <a:bodyPr/>
          <a:lstStyle/>
          <a:p>
            <a:pPr lvl="0"/>
            <a:r>
              <a:rPr lang="en-US" altLang="zh-TW" sz="3600" dirty="0" smtClean="0">
                <a:latin typeface="+mj-lt"/>
              </a:rPr>
              <a:t>USB One Touch Copy Support</a:t>
            </a:r>
            <a:endParaRPr lang="zh-TW" altLang="en-US" sz="3600" dirty="0"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" name="Shape 195"/>
          <p:cNvSpPr/>
          <p:nvPr/>
        </p:nvSpPr>
        <p:spPr>
          <a:xfrm>
            <a:off x="142844" y="4640335"/>
            <a:ext cx="1357322" cy="235671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" name="Shape 196"/>
          <p:cNvSpPr/>
          <p:nvPr/>
        </p:nvSpPr>
        <p:spPr>
          <a:xfrm>
            <a:off x="2555776" y="2787774"/>
            <a:ext cx="1512168" cy="36004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" name="Shape 197"/>
          <p:cNvSpPr/>
          <p:nvPr/>
        </p:nvSpPr>
        <p:spPr>
          <a:xfrm>
            <a:off x="4214810" y="1781569"/>
            <a:ext cx="1071570" cy="286125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12" name="群組 11"/>
          <p:cNvGrpSpPr/>
          <p:nvPr/>
        </p:nvGrpSpPr>
        <p:grpSpPr>
          <a:xfrm>
            <a:off x="1259632" y="4302222"/>
            <a:ext cx="394857" cy="285752"/>
            <a:chOff x="1741982" y="4066141"/>
            <a:chExt cx="394857" cy="285752"/>
          </a:xfrm>
        </p:grpSpPr>
        <p:sp>
          <p:nvSpPr>
            <p:cNvPr id="9" name="Shape 163"/>
            <p:cNvSpPr/>
            <p:nvPr/>
          </p:nvSpPr>
          <p:spPr>
            <a:xfrm>
              <a:off x="1741982" y="4066141"/>
              <a:ext cx="285752" cy="28575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Shape 166"/>
            <p:cNvSpPr txBox="1"/>
            <p:nvPr/>
          </p:nvSpPr>
          <p:spPr>
            <a:xfrm>
              <a:off x="1741982" y="4066141"/>
              <a:ext cx="394857" cy="2813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6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2214546" y="2574030"/>
            <a:ext cx="394857" cy="285752"/>
            <a:chOff x="1741982" y="4066141"/>
            <a:chExt cx="394857" cy="285752"/>
          </a:xfrm>
        </p:grpSpPr>
        <p:sp>
          <p:nvSpPr>
            <p:cNvPr id="14" name="Shape 163"/>
            <p:cNvSpPr/>
            <p:nvPr/>
          </p:nvSpPr>
          <p:spPr>
            <a:xfrm>
              <a:off x="1741982" y="4066141"/>
              <a:ext cx="285752" cy="28575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Shape 166"/>
            <p:cNvSpPr txBox="1"/>
            <p:nvPr/>
          </p:nvSpPr>
          <p:spPr>
            <a:xfrm>
              <a:off x="1741982" y="4066141"/>
              <a:ext cx="394857" cy="2813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6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4969231" y="1419622"/>
            <a:ext cx="394857" cy="285752"/>
            <a:chOff x="1741982" y="4066141"/>
            <a:chExt cx="394857" cy="285752"/>
          </a:xfrm>
        </p:grpSpPr>
        <p:sp>
          <p:nvSpPr>
            <p:cNvPr id="17" name="Shape 163"/>
            <p:cNvSpPr/>
            <p:nvPr/>
          </p:nvSpPr>
          <p:spPr>
            <a:xfrm>
              <a:off x="1741982" y="4066141"/>
              <a:ext cx="285752" cy="28575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Shape 166"/>
            <p:cNvSpPr txBox="1"/>
            <p:nvPr/>
          </p:nvSpPr>
          <p:spPr>
            <a:xfrm>
              <a:off x="1741982" y="4066141"/>
              <a:ext cx="394857" cy="2813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6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5.googleusercontent.com/YRp-wPABcimaOVuce1dNhK2AQrB2qvnChCJT89ffpj_NurdoMIpxmsL6AQheg4ieekZ8iTFOL7edEXREqFtlcITPiy9kmcFROz14qj_nmPEVHZYjE7gtyRUuZCt4B_yXWIx7eD8-Cpw">
            <a:extLst>
              <a:ext uri="{FF2B5EF4-FFF2-40B4-BE49-F238E27FC236}">
                <a16:creationId xmlns:a16="http://schemas.microsoft.com/office/drawing/2014/main" xmlns="" id="{FB2B75E1-779B-4C28-9E44-ED4509E46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960" y="1714494"/>
            <a:ext cx="4163500" cy="210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圖片 9" descr="P13-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2714626"/>
            <a:ext cx="233498" cy="92773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357171"/>
            <a:ext cx="9144000" cy="660552"/>
          </a:xfrm>
        </p:spPr>
        <p:txBody>
          <a:bodyPr/>
          <a:lstStyle/>
          <a:p>
            <a:r>
              <a:rPr lang="en-US" altLang="zh-TW" sz="3600" dirty="0" smtClean="0">
                <a:latin typeface="+mj-lt"/>
              </a:rPr>
              <a:t>USB One Touch Copy Support</a:t>
            </a:r>
          </a:p>
        </p:txBody>
      </p:sp>
      <p:sp>
        <p:nvSpPr>
          <p:cNvPr id="6" name="矩形 5"/>
          <p:cNvSpPr/>
          <p:nvPr/>
        </p:nvSpPr>
        <p:spPr>
          <a:xfrm>
            <a:off x="4857751" y="3140783"/>
            <a:ext cx="4143403" cy="68014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4857752" y="2428873"/>
            <a:ext cx="4143402" cy="711909"/>
          </a:xfrm>
          <a:prstGeom prst="rect">
            <a:avLst/>
          </a:prstGeom>
          <a:noFill/>
          <a:ln w="38100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 descr="P13-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34" y="1428742"/>
            <a:ext cx="230629" cy="230629"/>
          </a:xfrm>
          <a:prstGeom prst="rect">
            <a:avLst/>
          </a:prstGeom>
        </p:spPr>
      </p:pic>
      <p:pic>
        <p:nvPicPr>
          <p:cNvPr id="8" name="圖片 7" descr="P13-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34" y="1714494"/>
            <a:ext cx="230629" cy="928694"/>
          </a:xfrm>
          <a:prstGeom prst="rect">
            <a:avLst/>
          </a:prstGeom>
        </p:spPr>
      </p:pic>
      <p:pic>
        <p:nvPicPr>
          <p:cNvPr id="11" name="圖片 10" descr="P13-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035" y="3714758"/>
            <a:ext cx="232694" cy="928694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928662" y="1290101"/>
            <a:ext cx="4134465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dirty="0"/>
              <a:t>Connect </a:t>
            </a:r>
            <a:r>
              <a:rPr lang="en-US" altLang="zh-TW" sz="1800" dirty="0" smtClean="0"/>
              <a:t>the mobile device </a:t>
            </a:r>
            <a:r>
              <a:rPr lang="en-US" altLang="zh-TW" sz="1800" dirty="0"/>
              <a:t>to the front </a:t>
            </a:r>
          </a:p>
          <a:p>
            <a:r>
              <a:rPr lang="en-US" altLang="zh-TW" sz="1800" dirty="0"/>
              <a:t>USB port</a:t>
            </a:r>
          </a:p>
          <a:p>
            <a:r>
              <a:rPr lang="en-US" altLang="zh-TW" sz="1600" dirty="0"/>
              <a:t/>
            </a:r>
            <a:br>
              <a:rPr lang="en-US" altLang="zh-TW" sz="1600" dirty="0"/>
            </a:br>
            <a:endParaRPr lang="zh-TW" altLang="en-US" sz="16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28662" y="2071684"/>
            <a:ext cx="35004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800" b="1" dirty="0">
                <a:solidFill>
                  <a:srgbClr val="C00000"/>
                </a:solidFill>
              </a:rPr>
              <a:t>Press the Copy button for 2 seconds</a:t>
            </a:r>
            <a:r>
              <a:rPr lang="zh-TW" altLang="en-US" sz="1800" b="1" dirty="0">
                <a:solidFill>
                  <a:srgbClr val="C00000"/>
                </a:solidFill>
              </a:rPr>
              <a:t> </a:t>
            </a:r>
            <a:r>
              <a:rPr lang="en-US" altLang="zh-TW" sz="1800" b="1" dirty="0" smtClean="0">
                <a:solidFill>
                  <a:srgbClr val="C00000"/>
                </a:solidFill>
              </a:rPr>
              <a:t>(or until a short beep) </a:t>
            </a:r>
            <a:r>
              <a:rPr lang="en-US" altLang="zh-TW" sz="1800" b="1" dirty="0">
                <a:solidFill>
                  <a:srgbClr val="C00000"/>
                </a:solidFill>
              </a:rPr>
              <a:t>to start backup </a:t>
            </a:r>
          </a:p>
        </p:txBody>
      </p:sp>
      <p:sp>
        <p:nvSpPr>
          <p:cNvPr id="14" name="矩形 13"/>
          <p:cNvSpPr/>
          <p:nvPr/>
        </p:nvSpPr>
        <p:spPr>
          <a:xfrm>
            <a:off x="928662" y="3214692"/>
            <a:ext cx="3786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800" b="1" dirty="0">
                <a:solidFill>
                  <a:srgbClr val="7030A0"/>
                </a:solidFill>
              </a:rPr>
              <a:t>Backup task completed</a:t>
            </a:r>
            <a:endParaRPr lang="en-US" altLang="zh-TW" sz="3200" b="1" dirty="0">
              <a:solidFill>
                <a:srgbClr val="7030A0"/>
              </a:solidFill>
            </a:endParaRPr>
          </a:p>
          <a:p>
            <a:r>
              <a:rPr lang="en-US" altLang="zh-TW" sz="1800" b="1" dirty="0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en-US" altLang="zh-TW" sz="1800" b="1" dirty="0">
                <a:solidFill>
                  <a:srgbClr val="7030A0"/>
                </a:solidFill>
              </a:rPr>
              <a:t>short beep/</a:t>
            </a:r>
            <a:r>
              <a:rPr lang="zh-TW" altLang="en-US" sz="1800" b="1" dirty="0">
                <a:solidFill>
                  <a:srgbClr val="7030A0"/>
                </a:solidFill>
                <a:sym typeface="Microsoft JhengHei"/>
              </a:rPr>
              <a:t> </a:t>
            </a:r>
            <a:r>
              <a:rPr lang="en-US" altLang="zh-TW" sz="1800" b="1" dirty="0" smtClean="0">
                <a:solidFill>
                  <a:srgbClr val="7030A0"/>
                </a:solidFill>
              </a:rPr>
              <a:t>indicator</a:t>
            </a:r>
            <a:r>
              <a:rPr lang="en-US" altLang="zh-TW" sz="1800" b="1" dirty="0" smtClean="0">
                <a:solidFill>
                  <a:srgbClr val="7030A0"/>
                </a:solidFill>
                <a:sym typeface="Microsoft JhengHei"/>
              </a:rPr>
              <a:t> </a:t>
            </a:r>
            <a:r>
              <a:rPr lang="en-US" altLang="zh-TW" sz="1800" b="1" dirty="0">
                <a:solidFill>
                  <a:srgbClr val="7030A0"/>
                </a:solidFill>
                <a:sym typeface="Microsoft JhengHei"/>
              </a:rPr>
              <a:t>is </a:t>
            </a:r>
            <a:r>
              <a:rPr lang="en-US" altLang="zh-TW" sz="1800" b="1" dirty="0">
                <a:solidFill>
                  <a:srgbClr val="7030A0"/>
                </a:solidFill>
                <a:latin typeface="+mj-lt"/>
                <a:ea typeface="Microsoft JhengHei"/>
                <a:sym typeface="Microsoft JhengHei"/>
              </a:rPr>
              <a:t>off</a:t>
            </a:r>
            <a:r>
              <a:rPr lang="en-US" altLang="zh-TW" sz="1800" b="1" dirty="0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endParaRPr lang="zh-TW" altLang="en-US" sz="1800" b="1" dirty="0">
              <a:solidFill>
                <a:srgbClr val="7030A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928662" y="4357700"/>
            <a:ext cx="357133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800" dirty="0" smtClean="0"/>
              <a:t>Unplug the mobile device</a:t>
            </a:r>
            <a:r>
              <a:rPr lang="en-US" altLang="zh-TW" sz="2000" dirty="0"/>
              <a:t/>
            </a:r>
            <a:br>
              <a:rPr lang="en-US" altLang="zh-TW" sz="2000" dirty="0"/>
            </a:br>
            <a:endParaRPr lang="zh-TW" altLang="en-US" sz="20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圓角矩形 15"/>
          <p:cNvSpPr/>
          <p:nvPr/>
        </p:nvSpPr>
        <p:spPr>
          <a:xfrm>
            <a:off x="785786" y="1990722"/>
            <a:ext cx="7500990" cy="150019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版面配置區 2"/>
          <p:cNvSpPr>
            <a:spLocks noGrp="1"/>
          </p:cNvSpPr>
          <p:nvPr>
            <p:ph type="body" idx="1"/>
          </p:nvPr>
        </p:nvSpPr>
        <p:spPr>
          <a:xfrm>
            <a:off x="785786" y="2143122"/>
            <a:ext cx="7643866" cy="1148708"/>
          </a:xfrm>
        </p:spPr>
        <p:txBody>
          <a:bodyPr/>
          <a:lstStyle/>
          <a:p>
            <a:pPr lvl="0" algn="ctr">
              <a:buNone/>
            </a:pPr>
            <a:r>
              <a:rPr lang="en-US" altLang="zh-TW" sz="4000" b="1" dirty="0">
                <a:solidFill>
                  <a:schemeClr val="dk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Demo</a:t>
            </a:r>
          </a:p>
          <a:p>
            <a:pPr lvl="0" algn="ctr">
              <a:buNone/>
            </a:pPr>
            <a:r>
              <a:rPr lang="en-US" altLang="zh-TW" sz="2000" dirty="0" smtClean="0">
                <a:solidFill>
                  <a:schemeClr val="tx1"/>
                </a:solidFill>
                <a:latin typeface="+mn-lt"/>
              </a:rPr>
              <a:t>USB One Touch Copy support for mobile devices</a:t>
            </a:r>
            <a:endParaRPr lang="zh-TW" altLang="en-US" sz="2000" dirty="0">
              <a:solidFill>
                <a:schemeClr val="tx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8" name="圓角矩形 17"/>
          <p:cNvSpPr/>
          <p:nvPr/>
        </p:nvSpPr>
        <p:spPr>
          <a:xfrm>
            <a:off x="938186" y="2143122"/>
            <a:ext cx="7500990" cy="1500198"/>
          </a:xfrm>
          <a:prstGeom prst="roundRect">
            <a:avLst/>
          </a:prstGeom>
          <a:noFill/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TW" sz="3600" dirty="0" smtClean="0">
                <a:latin typeface="+mj-lt"/>
              </a:rPr>
              <a:t>USB One Touch Copy Support</a:t>
            </a:r>
            <a:endParaRPr lang="zh-TW" altLang="en-US" sz="3600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14282" y="1785932"/>
            <a:ext cx="8786842" cy="3416400"/>
          </a:xfrm>
        </p:spPr>
        <p:txBody>
          <a:bodyPr/>
          <a:lstStyle/>
          <a:p>
            <a:pPr lvl="0">
              <a:lnSpc>
                <a:spcPct val="150000"/>
              </a:lnSpc>
              <a:buNone/>
            </a:pPr>
            <a:r>
              <a:rPr lang="zh-TW" altLang="en-US" sz="21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　　</a:t>
            </a:r>
            <a:r>
              <a:rPr lang="en-US" altLang="zh-TW" sz="2100" b="1" dirty="0" smtClean="0">
                <a:solidFill>
                  <a:schemeClr val="tx1"/>
                </a:solidFill>
                <a:latin typeface="+mn-lt"/>
              </a:rPr>
              <a:t>An one touch button </a:t>
            </a:r>
            <a:r>
              <a:rPr lang="en-US" altLang="zh-TW" sz="2100" b="1" dirty="0">
                <a:solidFill>
                  <a:schemeClr val="tx1"/>
                </a:solidFill>
                <a:latin typeface="+mn-lt"/>
              </a:rPr>
              <a:t>to backup all videos and photos</a:t>
            </a:r>
            <a:endParaRPr lang="en-US" altLang="zh-TW" sz="2100" b="1" dirty="0">
              <a:solidFill>
                <a:schemeClr val="tx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  <a:p>
            <a:pPr>
              <a:lnSpc>
                <a:spcPct val="150000"/>
              </a:lnSpc>
              <a:buNone/>
            </a:pPr>
            <a:r>
              <a:rPr lang="zh-TW" altLang="en-US" sz="2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　　</a:t>
            </a:r>
            <a:r>
              <a:rPr lang="en-US" altLang="zh-TW" sz="2100" b="1" dirty="0">
                <a:solidFill>
                  <a:schemeClr val="tx1"/>
                </a:solidFill>
                <a:latin typeface="+mn-lt"/>
              </a:rPr>
              <a:t>Create folders </a:t>
            </a:r>
            <a:r>
              <a:rPr lang="en-US" altLang="zh-TW" sz="2100" b="1" dirty="0" smtClean="0">
                <a:solidFill>
                  <a:schemeClr val="tx1"/>
                </a:solidFill>
                <a:latin typeface="+mn-lt"/>
              </a:rPr>
              <a:t>depending </a:t>
            </a:r>
            <a:r>
              <a:rPr lang="en-US" altLang="zh-TW" sz="2100" b="1" dirty="0">
                <a:solidFill>
                  <a:schemeClr val="tx1"/>
                </a:solidFill>
                <a:latin typeface="+mn-lt"/>
              </a:rPr>
              <a:t>on imported date</a:t>
            </a:r>
          </a:p>
          <a:p>
            <a:pPr>
              <a:lnSpc>
                <a:spcPct val="150000"/>
              </a:lnSpc>
              <a:buNone/>
            </a:pPr>
            <a:r>
              <a:rPr lang="zh-TW" altLang="en-US" sz="2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　　</a:t>
            </a:r>
            <a:r>
              <a:rPr lang="en-US" altLang="zh-TW" sz="2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Filters files automatically,</a:t>
            </a:r>
            <a:r>
              <a:rPr lang="zh-TW" altLang="en-US" sz="2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2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will </a:t>
            </a:r>
            <a:r>
              <a:rPr lang="en-US" altLang="zh-TW" sz="2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not import </a:t>
            </a:r>
            <a:r>
              <a:rPr lang="en-US" altLang="zh-TW" sz="2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the same files twice</a:t>
            </a:r>
            <a:endParaRPr lang="en-US" altLang="zh-TW" sz="21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  <a:p>
            <a:pPr>
              <a:lnSpc>
                <a:spcPct val="150000"/>
              </a:lnSpc>
              <a:buNone/>
            </a:pPr>
            <a:r>
              <a:rPr lang="zh-TW" altLang="en-US" sz="2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　　</a:t>
            </a:r>
            <a:r>
              <a:rPr lang="en-US" altLang="zh-TW" sz="2100" b="1" dirty="0" smtClean="0">
                <a:solidFill>
                  <a:schemeClr val="tx1"/>
                </a:solidFill>
                <a:latin typeface="+mn-lt"/>
              </a:rPr>
              <a:t>Seamless post-import processing in related applications</a:t>
            </a:r>
            <a:endParaRPr lang="en-US" altLang="zh-TW" sz="2100" b="1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150000"/>
              </a:lnSpc>
              <a:buNone/>
            </a:pPr>
            <a:r>
              <a:rPr lang="zh-TW" altLang="en-US" sz="21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　　</a:t>
            </a:r>
            <a:r>
              <a:rPr lang="en-US" altLang="zh-TW" sz="2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ex</a:t>
            </a:r>
            <a:r>
              <a:rPr lang="en-US" altLang="zh-TW" sz="2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. Photo Station “Face Detection”</a:t>
            </a:r>
          </a:p>
          <a:p>
            <a:pPr>
              <a:lnSpc>
                <a:spcPct val="150000"/>
              </a:lnSpc>
              <a:buNone/>
            </a:pPr>
            <a:endParaRPr lang="zh-TW" altLang="en-US" sz="2100" b="1" dirty="0">
              <a:solidFill>
                <a:schemeClr val="tx1">
                  <a:lumMod val="50000"/>
                  <a:lumOff val="50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>
              <a:lnSpc>
                <a:spcPct val="150000"/>
              </a:lnSpc>
              <a:buNone/>
            </a:pPr>
            <a:endParaRPr lang="zh-TW" altLang="en-US" sz="2100" b="1" dirty="0">
              <a:solidFill>
                <a:srgbClr val="1155CC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>
              <a:lnSpc>
                <a:spcPct val="150000"/>
              </a:lnSpc>
            </a:pPr>
            <a:endParaRPr lang="zh-TW" altLang="en-US" sz="2100" dirty="0"/>
          </a:p>
        </p:txBody>
      </p:sp>
      <p:sp>
        <p:nvSpPr>
          <p:cNvPr id="8" name="Shape 881"/>
          <p:cNvSpPr/>
          <p:nvPr/>
        </p:nvSpPr>
        <p:spPr>
          <a:xfrm>
            <a:off x="428596" y="1928808"/>
            <a:ext cx="347025" cy="347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5387" y="14094"/>
                </a:moveTo>
                <a:lnTo>
                  <a:pt x="15387" y="14271"/>
                </a:lnTo>
                <a:lnTo>
                  <a:pt x="14271" y="14271"/>
                </a:lnTo>
                <a:lnTo>
                  <a:pt x="14271" y="105728"/>
                </a:lnTo>
                <a:lnTo>
                  <a:pt x="56634" y="105728"/>
                </a:lnTo>
                <a:cubicBezTo>
                  <a:pt x="46930" y="90026"/>
                  <a:pt x="36945" y="63771"/>
                  <a:pt x="16148" y="61948"/>
                </a:cubicBezTo>
                <a:lnTo>
                  <a:pt x="22230" y="43893"/>
                </a:lnTo>
                <a:cubicBezTo>
                  <a:pt x="41955" y="50354"/>
                  <a:pt x="47363" y="57438"/>
                  <a:pt x="57212" y="71256"/>
                </a:cubicBezTo>
                <a:cubicBezTo>
                  <a:pt x="66276" y="51088"/>
                  <a:pt x="71373" y="40322"/>
                  <a:pt x="82718" y="22095"/>
                </a:cubicBezTo>
                <a:lnTo>
                  <a:pt x="102617" y="22095"/>
                </a:lnTo>
                <a:cubicBezTo>
                  <a:pt x="86351" y="45202"/>
                  <a:pt x="70652" y="78291"/>
                  <a:pt x="58462" y="105728"/>
                </a:cubicBezTo>
                <a:lnTo>
                  <a:pt x="105728" y="105728"/>
                </a:lnTo>
                <a:lnTo>
                  <a:pt x="105728" y="22095"/>
                </a:lnTo>
                <a:lnTo>
                  <a:pt x="105866" y="22095"/>
                </a:lnTo>
                <a:lnTo>
                  <a:pt x="105866" y="14094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CC006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Shape 881"/>
          <p:cNvSpPr/>
          <p:nvPr/>
        </p:nvSpPr>
        <p:spPr>
          <a:xfrm>
            <a:off x="428596" y="2428874"/>
            <a:ext cx="347025" cy="347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5387" y="14094"/>
                </a:moveTo>
                <a:lnTo>
                  <a:pt x="15387" y="14271"/>
                </a:lnTo>
                <a:lnTo>
                  <a:pt x="14271" y="14271"/>
                </a:lnTo>
                <a:lnTo>
                  <a:pt x="14271" y="105728"/>
                </a:lnTo>
                <a:lnTo>
                  <a:pt x="56634" y="105728"/>
                </a:lnTo>
                <a:cubicBezTo>
                  <a:pt x="46930" y="90026"/>
                  <a:pt x="36945" y="63771"/>
                  <a:pt x="16148" y="61948"/>
                </a:cubicBezTo>
                <a:lnTo>
                  <a:pt x="22230" y="43893"/>
                </a:lnTo>
                <a:cubicBezTo>
                  <a:pt x="41955" y="50354"/>
                  <a:pt x="47363" y="57438"/>
                  <a:pt x="57212" y="71256"/>
                </a:cubicBezTo>
                <a:cubicBezTo>
                  <a:pt x="66276" y="51088"/>
                  <a:pt x="71373" y="40322"/>
                  <a:pt x="82718" y="22095"/>
                </a:cubicBezTo>
                <a:lnTo>
                  <a:pt x="102617" y="22095"/>
                </a:lnTo>
                <a:cubicBezTo>
                  <a:pt x="86351" y="45202"/>
                  <a:pt x="70652" y="78291"/>
                  <a:pt x="58462" y="105728"/>
                </a:cubicBezTo>
                <a:lnTo>
                  <a:pt x="105728" y="105728"/>
                </a:lnTo>
                <a:lnTo>
                  <a:pt x="105728" y="22095"/>
                </a:lnTo>
                <a:lnTo>
                  <a:pt x="105866" y="22095"/>
                </a:lnTo>
                <a:lnTo>
                  <a:pt x="105866" y="14094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CC006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Shape 881"/>
          <p:cNvSpPr/>
          <p:nvPr/>
        </p:nvSpPr>
        <p:spPr>
          <a:xfrm>
            <a:off x="428596" y="2928940"/>
            <a:ext cx="347025" cy="347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5387" y="14094"/>
                </a:moveTo>
                <a:lnTo>
                  <a:pt x="15387" y="14271"/>
                </a:lnTo>
                <a:lnTo>
                  <a:pt x="14271" y="14271"/>
                </a:lnTo>
                <a:lnTo>
                  <a:pt x="14271" y="105728"/>
                </a:lnTo>
                <a:lnTo>
                  <a:pt x="56634" y="105728"/>
                </a:lnTo>
                <a:cubicBezTo>
                  <a:pt x="46930" y="90026"/>
                  <a:pt x="36945" y="63771"/>
                  <a:pt x="16148" y="61948"/>
                </a:cubicBezTo>
                <a:lnTo>
                  <a:pt x="22230" y="43893"/>
                </a:lnTo>
                <a:cubicBezTo>
                  <a:pt x="41955" y="50354"/>
                  <a:pt x="47363" y="57438"/>
                  <a:pt x="57212" y="71256"/>
                </a:cubicBezTo>
                <a:cubicBezTo>
                  <a:pt x="66276" y="51088"/>
                  <a:pt x="71373" y="40322"/>
                  <a:pt x="82718" y="22095"/>
                </a:cubicBezTo>
                <a:lnTo>
                  <a:pt x="102617" y="22095"/>
                </a:lnTo>
                <a:cubicBezTo>
                  <a:pt x="86351" y="45202"/>
                  <a:pt x="70652" y="78291"/>
                  <a:pt x="58462" y="105728"/>
                </a:cubicBezTo>
                <a:lnTo>
                  <a:pt x="105728" y="105728"/>
                </a:lnTo>
                <a:lnTo>
                  <a:pt x="105728" y="22095"/>
                </a:lnTo>
                <a:lnTo>
                  <a:pt x="105866" y="22095"/>
                </a:lnTo>
                <a:lnTo>
                  <a:pt x="105866" y="14094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CC006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881"/>
          <p:cNvSpPr/>
          <p:nvPr/>
        </p:nvSpPr>
        <p:spPr>
          <a:xfrm>
            <a:off x="428596" y="3429006"/>
            <a:ext cx="347025" cy="347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5387" y="14094"/>
                </a:moveTo>
                <a:lnTo>
                  <a:pt x="15387" y="14271"/>
                </a:lnTo>
                <a:lnTo>
                  <a:pt x="14271" y="14271"/>
                </a:lnTo>
                <a:lnTo>
                  <a:pt x="14271" y="105728"/>
                </a:lnTo>
                <a:lnTo>
                  <a:pt x="56634" y="105728"/>
                </a:lnTo>
                <a:cubicBezTo>
                  <a:pt x="46930" y="90026"/>
                  <a:pt x="36945" y="63771"/>
                  <a:pt x="16148" y="61948"/>
                </a:cubicBezTo>
                <a:lnTo>
                  <a:pt x="22230" y="43893"/>
                </a:lnTo>
                <a:cubicBezTo>
                  <a:pt x="41955" y="50354"/>
                  <a:pt x="47363" y="57438"/>
                  <a:pt x="57212" y="71256"/>
                </a:cubicBezTo>
                <a:cubicBezTo>
                  <a:pt x="66276" y="51088"/>
                  <a:pt x="71373" y="40322"/>
                  <a:pt x="82718" y="22095"/>
                </a:cubicBezTo>
                <a:lnTo>
                  <a:pt x="102617" y="22095"/>
                </a:lnTo>
                <a:cubicBezTo>
                  <a:pt x="86351" y="45202"/>
                  <a:pt x="70652" y="78291"/>
                  <a:pt x="58462" y="105728"/>
                </a:cubicBezTo>
                <a:lnTo>
                  <a:pt x="105728" y="105728"/>
                </a:lnTo>
                <a:lnTo>
                  <a:pt x="105728" y="22095"/>
                </a:lnTo>
                <a:lnTo>
                  <a:pt x="105866" y="22095"/>
                </a:lnTo>
                <a:lnTo>
                  <a:pt x="105866" y="14094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CC006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123"/>
          <p:cNvSpPr txBox="1"/>
          <p:nvPr/>
        </p:nvSpPr>
        <p:spPr>
          <a:xfrm>
            <a:off x="214282" y="1357304"/>
            <a:ext cx="4752527" cy="48744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lvl="0" indent="-355600">
              <a:buSzPct val="100000"/>
            </a:pPr>
            <a:r>
              <a:rPr lang="en-US" altLang="zh-TW" sz="24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Pros</a:t>
            </a:r>
            <a:r>
              <a:rPr lang="zh-TW" altLang="en-US" sz="24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：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79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4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hape 45"/>
          <p:cNvSpPr/>
          <p:nvPr/>
        </p:nvSpPr>
        <p:spPr>
          <a:xfrm>
            <a:off x="4714876" y="729031"/>
            <a:ext cx="4429124" cy="1643074"/>
          </a:xfrm>
          <a:prstGeom prst="rect">
            <a:avLst/>
          </a:prstGeom>
          <a:solidFill>
            <a:srgbClr val="FFFF00">
              <a:alpha val="4600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圖片 15" descr="報導 (EN).jpg"/>
          <p:cNvPicPr>
            <a:picLocks noChangeAspect="1"/>
          </p:cNvPicPr>
          <p:nvPr/>
        </p:nvPicPr>
        <p:blipFill>
          <a:blip r:embed="rId3"/>
          <a:srcRect l="6589" r="6433"/>
          <a:stretch>
            <a:fillRect/>
          </a:stretch>
        </p:blipFill>
        <p:spPr>
          <a:xfrm>
            <a:off x="214282" y="285734"/>
            <a:ext cx="4500594" cy="4500594"/>
          </a:xfrm>
          <a:prstGeom prst="roundRect">
            <a:avLst>
              <a:gd name="adj" fmla="val 355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Shape 67"/>
          <p:cNvSpPr txBox="1"/>
          <p:nvPr/>
        </p:nvSpPr>
        <p:spPr>
          <a:xfrm>
            <a:off x="4357686" y="1157659"/>
            <a:ext cx="4357718" cy="135732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buClr>
                <a:schemeClr val="dk1"/>
              </a:buClr>
              <a:buSzPct val="36666"/>
            </a:pPr>
            <a:endParaRPr lang="zh-TW" sz="2800" b="1" dirty="0">
              <a:solidFill>
                <a:schemeClr val="tx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2" name="Shape 67"/>
          <p:cNvSpPr txBox="1"/>
          <p:nvPr/>
        </p:nvSpPr>
        <p:spPr>
          <a:xfrm>
            <a:off x="4643438" y="1443411"/>
            <a:ext cx="3571900" cy="64294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buClr>
                <a:schemeClr val="dk1"/>
              </a:buClr>
              <a:buSzPct val="36666"/>
            </a:pPr>
            <a:endParaRPr lang="zh-TW" altLang="en-US" sz="2800" b="1" dirty="0">
              <a:solidFill>
                <a:schemeClr val="tx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" name="文字版面配置區 2"/>
          <p:cNvSpPr txBox="1">
            <a:spLocks/>
          </p:cNvSpPr>
          <p:nvPr/>
        </p:nvSpPr>
        <p:spPr>
          <a:xfrm>
            <a:off x="4500562" y="1014783"/>
            <a:ext cx="3000396" cy="101150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marL="0" marR="0" lvl="0" indent="1143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tabLst/>
              <a:defRPr/>
            </a:pPr>
            <a:endParaRPr kumimoji="0" lang="zh-TW" altLang="en-US" sz="16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-2500348"/>
            <a:ext cx="4586294" cy="2173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圖片 10" descr="煩惱人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479" y="2143140"/>
            <a:ext cx="3345017" cy="3214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文字版面配置區 2"/>
          <p:cNvSpPr txBox="1">
            <a:spLocks/>
          </p:cNvSpPr>
          <p:nvPr/>
        </p:nvSpPr>
        <p:spPr>
          <a:xfrm>
            <a:off x="4677256" y="984065"/>
            <a:ext cx="4466776" cy="192882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lvl="0" indent="114300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r>
              <a:rPr lang="en-US" altLang="zh-TW" sz="3200" b="1" dirty="0">
                <a:solidFill>
                  <a:schemeClr val="dk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Still </a:t>
            </a:r>
          </a:p>
          <a:p>
            <a:pPr lvl="0" indent="114300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r>
              <a:rPr lang="en-US" altLang="zh-TW" sz="3200" b="1" dirty="0">
                <a:solidFill>
                  <a:schemeClr val="dk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because of lagging</a:t>
            </a:r>
            <a:r>
              <a:rPr lang="zh-TW" altLang="en-US" sz="32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？</a:t>
            </a:r>
          </a:p>
        </p:txBody>
      </p:sp>
      <p:sp>
        <p:nvSpPr>
          <p:cNvPr id="19" name="文字版面配置區 2"/>
          <p:cNvSpPr txBox="1">
            <a:spLocks/>
          </p:cNvSpPr>
          <p:nvPr/>
        </p:nvSpPr>
        <p:spPr>
          <a:xfrm rot="241482">
            <a:off x="5523450" y="836777"/>
            <a:ext cx="3520893" cy="9287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lvl="0" indent="114300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r>
              <a:rPr lang="en-US" altLang="zh-TW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wasting </a:t>
            </a:r>
            <a:r>
              <a:rPr lang="en-US" altLang="zh-TW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time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4929190" y="3000378"/>
            <a:ext cx="3786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/>
              <a:t>Lowers</a:t>
            </a:r>
            <a:r>
              <a:rPr lang="en-US" altLang="zh-TW" sz="2000" dirty="0" smtClean="0">
                <a:solidFill>
                  <a:schemeClr val="tx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2000" dirty="0">
                <a:solidFill>
                  <a:schemeClr val="tx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your working efficiency</a:t>
            </a:r>
            <a:endParaRPr lang="zh-TW" altLang="en-US" sz="1800" dirty="0">
              <a:solidFill>
                <a:schemeClr val="tx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2" name="向下箭號 21"/>
          <p:cNvSpPr/>
          <p:nvPr/>
        </p:nvSpPr>
        <p:spPr>
          <a:xfrm>
            <a:off x="8429652" y="2357436"/>
            <a:ext cx="428628" cy="800487"/>
          </a:xfrm>
          <a:prstGeom prst="downArrow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向下箭號 22"/>
          <p:cNvSpPr/>
          <p:nvPr/>
        </p:nvSpPr>
        <p:spPr>
          <a:xfrm>
            <a:off x="8072462" y="2357436"/>
            <a:ext cx="357190" cy="586173"/>
          </a:xfrm>
          <a:prstGeom prst="downArrow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雲朵形 20"/>
          <p:cNvSpPr/>
          <p:nvPr/>
        </p:nvSpPr>
        <p:spPr>
          <a:xfrm>
            <a:off x="71406" y="500048"/>
            <a:ext cx="3214710" cy="1857388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22" name="圖片 21" descr="P2-3_藍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1714494"/>
            <a:ext cx="2577125" cy="2540553"/>
          </a:xfrm>
          <a:prstGeom prst="rect">
            <a:avLst/>
          </a:prstGeom>
        </p:spPr>
      </p:pic>
      <p:pic>
        <p:nvPicPr>
          <p:cNvPr id="23" name="圖片 22" descr="P2-3_紫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678" y="1714496"/>
            <a:ext cx="2565104" cy="2643204"/>
          </a:xfrm>
          <a:prstGeom prst="rect">
            <a:avLst/>
          </a:prstGeom>
        </p:spPr>
      </p:pic>
      <p:pic>
        <p:nvPicPr>
          <p:cNvPr id="24" name="圖片 23" descr="P2-3_黃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9322" y="1714493"/>
            <a:ext cx="2571768" cy="254007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5786" y="714362"/>
            <a:ext cx="2071702" cy="660552"/>
          </a:xfrm>
        </p:spPr>
        <p:txBody>
          <a:bodyPr/>
          <a:lstStyle/>
          <a:p>
            <a:pPr algn="l"/>
            <a:r>
              <a:rPr lang="en-US" altLang="zh-TW" dirty="0" err="1">
                <a:solidFill>
                  <a:srgbClr val="0070C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Qboost</a:t>
            </a:r>
            <a:endParaRPr lang="zh-TW" altLang="en-US" dirty="0">
              <a:solidFill>
                <a:srgbClr val="0070C0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28596" y="2624594"/>
            <a:ext cx="27860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sz="28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Optimize</a:t>
            </a:r>
            <a:endParaRPr lang="zh-TW" altLang="en-US" sz="2800"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786182" y="2573491"/>
            <a:ext cx="1571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sz="3200" b="1" dirty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Clear</a:t>
            </a:r>
            <a:endParaRPr lang="zh-TW" altLang="en-US" sz="3200" b="1" dirty="0">
              <a:solidFill>
                <a:schemeClr val="bg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444208" y="2460833"/>
            <a:ext cx="18507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sz="2400" b="1" dirty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Application</a:t>
            </a:r>
          </a:p>
          <a:p>
            <a:pPr lvl="0" algn="ctr"/>
            <a:r>
              <a:rPr lang="en-US" altLang="zh-TW" sz="2400" b="1" dirty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Scheduling</a:t>
            </a:r>
            <a:endParaRPr lang="zh-TW" altLang="en-US" sz="2400" b="1" dirty="0">
              <a:solidFill>
                <a:schemeClr val="bg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9" name="圖片 28" descr="A_h_1_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1754" y="285752"/>
            <a:ext cx="1428742" cy="14287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" name="圖片 29" descr="P3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36" y="357173"/>
            <a:ext cx="5014139" cy="4429156"/>
          </a:xfrm>
          <a:prstGeom prst="rect">
            <a:avLst/>
          </a:prstGeom>
        </p:spPr>
      </p:pic>
      <p:sp>
        <p:nvSpPr>
          <p:cNvPr id="5" name="Shape 67"/>
          <p:cNvSpPr txBox="1"/>
          <p:nvPr/>
        </p:nvSpPr>
        <p:spPr>
          <a:xfrm>
            <a:off x="271701" y="928676"/>
            <a:ext cx="2300035" cy="571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buClr>
                <a:schemeClr val="dk1"/>
              </a:buClr>
              <a:buSzPct val="36666"/>
            </a:pPr>
            <a:r>
              <a:rPr lang="en-US" altLang="zh-TW" sz="3600" b="1" dirty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Optimize</a:t>
            </a:r>
            <a:endParaRPr lang="zh-TW" altLang="en-US" sz="3600" b="1" dirty="0">
              <a:solidFill>
                <a:schemeClr val="bg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" name="Shape 66"/>
          <p:cNvSpPr txBox="1">
            <a:spLocks noGrp="1"/>
          </p:cNvSpPr>
          <p:nvPr>
            <p:ph type="body" idx="1"/>
          </p:nvPr>
        </p:nvSpPr>
        <p:spPr>
          <a:xfrm>
            <a:off x="2571736" y="500048"/>
            <a:ext cx="4643470" cy="92869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indent="-241300">
              <a:buClr>
                <a:srgbClr val="434343"/>
              </a:buClr>
              <a:buFont typeface="Wingdings" pitchFamily="2" charset="2"/>
              <a:buChar char="ü"/>
            </a:pPr>
            <a:r>
              <a:rPr lang="en-US" altLang="zh-TW" sz="2400" dirty="0">
                <a:latin typeface="+mj-lt"/>
              </a:rPr>
              <a:t> </a:t>
            </a:r>
            <a:r>
              <a:rPr lang="en-US" altLang="zh-TW" sz="2400" dirty="0">
                <a:solidFill>
                  <a:schemeClr val="tx1"/>
                </a:solidFill>
                <a:latin typeface="+mj-lt"/>
              </a:rPr>
              <a:t>Clean cache memory</a:t>
            </a:r>
            <a:endParaRPr lang="zh-TW" altLang="en-US" sz="2400" dirty="0">
              <a:solidFill>
                <a:schemeClr val="tx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457200" indent="-241300">
              <a:buClr>
                <a:srgbClr val="434343"/>
              </a:buClr>
              <a:buFont typeface="Wingdings" pitchFamily="2" charset="2"/>
              <a:buChar char="ü"/>
            </a:pPr>
            <a:r>
              <a:rPr lang="zh-TW" altLang="en-US" sz="2400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2400" dirty="0">
                <a:solidFill>
                  <a:schemeClr val="tx1"/>
                </a:solidFill>
                <a:latin typeface="+mj-lt"/>
              </a:rPr>
              <a:t>Clean swap memory</a:t>
            </a:r>
          </a:p>
          <a:p>
            <a:pPr marL="457200" indent="-241300">
              <a:buClr>
                <a:srgbClr val="434343"/>
              </a:buClr>
              <a:buFont typeface="Wingdings" pitchFamily="2" charset="2"/>
              <a:buChar char="ü"/>
            </a:pPr>
            <a:endParaRPr lang="zh-TW" sz="2400" i="0" u="none" strike="noStrike" cap="none" dirty="0">
              <a:solidFill>
                <a:schemeClr val="tx1"/>
              </a:solidFill>
              <a:highlight>
                <a:srgbClr val="FFFFFF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987824" y="1714494"/>
            <a:ext cx="2000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Free Memory</a:t>
            </a:r>
            <a:endParaRPr lang="zh-TW" altLang="en-US" sz="2000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" name="Shape 51"/>
          <p:cNvSpPr/>
          <p:nvPr/>
        </p:nvSpPr>
        <p:spPr>
          <a:xfrm>
            <a:off x="3428992" y="2500312"/>
            <a:ext cx="1071570" cy="64294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7D"/>
              </a:buClr>
              <a:buSzPct val="25000"/>
              <a:buFont typeface="Arial"/>
              <a:buNone/>
            </a:pPr>
            <a:r>
              <a:rPr lang="en-US" altLang="zh-TW" sz="4100" b="1" i="0" u="none" strike="noStrike" cap="none" dirty="0">
                <a:solidFill>
                  <a:schemeClr val="bg1"/>
                </a:solidFill>
              </a:rPr>
              <a:t>9</a:t>
            </a:r>
            <a:r>
              <a:rPr lang="zh-TW" sz="4100" b="1" i="0" u="none" strike="noStrike" cap="none" dirty="0">
                <a:solidFill>
                  <a:schemeClr val="bg1"/>
                </a:solidFill>
              </a:rPr>
              <a:t>%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3500430" y="3143254"/>
            <a:ext cx="1571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170MB</a:t>
            </a:r>
            <a:endParaRPr lang="zh-TW" altLang="en-US" sz="1600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3357554" y="4071948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Optimize</a:t>
            </a:r>
            <a:endParaRPr lang="zh-TW" altLang="en-US" sz="1800" dirty="0">
              <a:solidFill>
                <a:schemeClr val="tx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5595679" y="4083918"/>
            <a:ext cx="1496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solidFill>
                  <a:schemeClr val="tx1"/>
                </a:solidFill>
                <a:ea typeface="Microsoft JhengHei"/>
                <a:cs typeface="Microsoft JhengHei"/>
                <a:sym typeface="Microsoft JhengHei"/>
              </a:rPr>
              <a:t>Optimizing</a:t>
            </a:r>
            <a:r>
              <a:rPr lang="en-US" altLang="zh-TW" sz="1600" dirty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…</a:t>
            </a:r>
            <a:endParaRPr lang="zh-TW" altLang="en-US" sz="1600" dirty="0">
              <a:solidFill>
                <a:schemeClr val="tx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5429256" y="1726636"/>
            <a:ext cx="1785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solidFill>
                  <a:schemeClr val="bg1"/>
                </a:solidFill>
                <a:ea typeface="Microsoft JhengHei"/>
                <a:cs typeface="Microsoft JhengHei"/>
                <a:sym typeface="Microsoft JhengHei"/>
              </a:rPr>
              <a:t>Free Memory</a:t>
            </a:r>
            <a:endParaRPr lang="zh-TW" altLang="en-US" sz="2000" dirty="0">
              <a:solidFill>
                <a:schemeClr val="bg1"/>
              </a:solidFill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7" name="圖片 26" descr="G_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62061">
            <a:off x="85112" y="2537164"/>
            <a:ext cx="2320915" cy="2320915"/>
          </a:xfrm>
          <a:prstGeom prst="rect">
            <a:avLst/>
          </a:prstGeom>
        </p:spPr>
      </p:pic>
      <p:pic>
        <p:nvPicPr>
          <p:cNvPr id="31" name="圖片 30" descr="G_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32539">
            <a:off x="287066" y="2582243"/>
            <a:ext cx="2320893" cy="2320893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271701" y="357172"/>
            <a:ext cx="19784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 dirty="0" err="1">
                <a:solidFill>
                  <a:schemeClr val="bg1"/>
                </a:solidFill>
                <a:sym typeface="Trebuchet MS"/>
              </a:rPr>
              <a:t>Qboost</a:t>
            </a:r>
            <a:endParaRPr lang="zh-TW" altLang="en-U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9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圖片 21" descr="P2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35" y="357172"/>
            <a:ext cx="5240625" cy="4429155"/>
          </a:xfrm>
          <a:prstGeom prst="rect">
            <a:avLst/>
          </a:prstGeom>
        </p:spPr>
      </p:pic>
      <p:sp>
        <p:nvSpPr>
          <p:cNvPr id="34" name="文字方塊 33"/>
          <p:cNvSpPr txBox="1"/>
          <p:nvPr/>
        </p:nvSpPr>
        <p:spPr>
          <a:xfrm>
            <a:off x="5286380" y="2205901"/>
            <a:ext cx="25259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Choose files to delete</a:t>
            </a:r>
          </a:p>
          <a:p>
            <a:endParaRPr lang="en-US" altLang="zh-TW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r>
              <a:rPr lang="zh-TW" altLang="en-US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　　</a:t>
            </a:r>
            <a:r>
              <a:rPr lang="en-US" altLang="zh-TW" sz="1300" dirty="0">
                <a:solidFill>
                  <a:schemeClr val="tx2">
                    <a:lumMod val="50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Unnecessary </a:t>
            </a:r>
            <a:r>
              <a:rPr lang="en-US" altLang="zh-TW" sz="13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system files</a:t>
            </a:r>
            <a:endParaRPr lang="en-US" altLang="zh-TW" sz="1300" dirty="0">
              <a:solidFill>
                <a:schemeClr val="tx2">
                  <a:lumMod val="50000"/>
                </a:schemeClr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  <a:p>
            <a:endParaRPr lang="en-US" altLang="zh-TW" dirty="0">
              <a:solidFill>
                <a:schemeClr val="tx2">
                  <a:lumMod val="50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r>
              <a:rPr lang="zh-TW" altLang="en-US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　　</a:t>
            </a:r>
            <a:r>
              <a:rPr lang="en-US" altLang="zh-TW" sz="1600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Recycle Bin</a:t>
            </a:r>
          </a:p>
          <a:p>
            <a:endParaRPr lang="en-US" altLang="zh-TW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r>
              <a:rPr lang="en-US" altLang="zh-TW" sz="1600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Note: Files will be permanently </a:t>
            </a:r>
            <a:r>
              <a:rPr lang="en-US" altLang="zh-TW" sz="1600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deleted </a:t>
            </a:r>
            <a:endParaRPr lang="en-US" altLang="zh-TW" sz="1600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5429256" y="2714626"/>
            <a:ext cx="214314" cy="21431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/>
          <p:cNvSpPr/>
          <p:nvPr/>
        </p:nvSpPr>
        <p:spPr>
          <a:xfrm>
            <a:off x="5429256" y="3147814"/>
            <a:ext cx="214314" cy="214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17" name="Shape 67"/>
          <p:cNvSpPr txBox="1"/>
          <p:nvPr/>
        </p:nvSpPr>
        <p:spPr>
          <a:xfrm>
            <a:off x="378995" y="928676"/>
            <a:ext cx="1621414" cy="571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buClr>
                <a:schemeClr val="dk1"/>
              </a:buClr>
              <a:buSzPct val="36666"/>
            </a:pPr>
            <a:r>
              <a:rPr lang="en-US" altLang="zh-TW" sz="3600" b="1" dirty="0" smtClean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Clear</a:t>
            </a:r>
            <a:endParaRPr lang="zh-TW" altLang="en-US" sz="4000" b="1" dirty="0">
              <a:solidFill>
                <a:schemeClr val="bg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78995" y="357172"/>
            <a:ext cx="19784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 dirty="0" err="1">
                <a:solidFill>
                  <a:schemeClr val="bg1"/>
                </a:solidFill>
                <a:sym typeface="Trebuchet MS"/>
              </a:rPr>
              <a:t>Qboost</a:t>
            </a:r>
            <a:endParaRPr lang="zh-TW" altLang="en-US" sz="4000" b="1" dirty="0">
              <a:solidFill>
                <a:schemeClr val="bg1"/>
              </a:solidFill>
            </a:endParaRPr>
          </a:p>
        </p:txBody>
      </p:sp>
      <p:sp>
        <p:nvSpPr>
          <p:cNvPr id="23" name="Shape 66"/>
          <p:cNvSpPr txBox="1">
            <a:spLocks noGrp="1"/>
          </p:cNvSpPr>
          <p:nvPr>
            <p:ph type="body" idx="1"/>
          </p:nvPr>
        </p:nvSpPr>
        <p:spPr>
          <a:xfrm>
            <a:off x="2571736" y="500048"/>
            <a:ext cx="5464600" cy="92869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41300">
              <a:buClr>
                <a:srgbClr val="434343"/>
              </a:buClr>
              <a:buFont typeface="Wingdings" pitchFamily="2" charset="2"/>
              <a:buChar char="ü"/>
              <a:defRPr/>
            </a:pPr>
            <a:r>
              <a:rPr lang="zh-TW" altLang="en-US" sz="2400" dirty="0">
                <a:solidFill>
                  <a:schemeClr val="tx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2400" dirty="0">
                <a:solidFill>
                  <a:schemeClr val="tx1"/>
                </a:solidFill>
                <a:latin typeface="+mn-lt"/>
              </a:rPr>
              <a:t>Delete unnecessary system files </a:t>
            </a:r>
            <a:endParaRPr lang="en-US" altLang="zh-TW" sz="2400" dirty="0">
              <a:solidFill>
                <a:schemeClr val="tx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  <a:p>
            <a:pPr marL="457200" indent="-241300">
              <a:buClr>
                <a:srgbClr val="434343"/>
              </a:buClr>
              <a:buFont typeface="Wingdings" pitchFamily="2" charset="2"/>
              <a:buChar char="ü"/>
              <a:defRPr/>
            </a:pPr>
            <a:r>
              <a:rPr lang="zh-TW" altLang="en-US" sz="2400" dirty="0">
                <a:solidFill>
                  <a:schemeClr val="tx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2400" dirty="0">
                <a:solidFill>
                  <a:schemeClr val="tx1"/>
                </a:solidFill>
                <a:latin typeface="+mn-lt"/>
              </a:rPr>
              <a:t>Empty Recycle Bin</a:t>
            </a:r>
          </a:p>
          <a:p>
            <a:pPr marL="457200" indent="-241300">
              <a:buClr>
                <a:srgbClr val="434343"/>
              </a:buClr>
              <a:buFont typeface="Wingdings" pitchFamily="2" charset="2"/>
              <a:buChar char="ü"/>
              <a:defRPr/>
            </a:pPr>
            <a:endParaRPr lang="zh-TW" altLang="en-US" sz="2400" dirty="0">
              <a:solidFill>
                <a:schemeClr val="tx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2714612" y="1714494"/>
            <a:ext cx="2286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Junk  Files</a:t>
            </a:r>
            <a:endParaRPr lang="zh-TW" altLang="en-US" sz="2000" dirty="0">
              <a:solidFill>
                <a:schemeClr val="bg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3574718" y="4071948"/>
            <a:ext cx="925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dirty="0">
                <a:solidFill>
                  <a:schemeClr val="tx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Clear</a:t>
            </a:r>
            <a:endParaRPr lang="zh-TW" altLang="en-US" sz="1800" dirty="0">
              <a:solidFill>
                <a:schemeClr val="tx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1" name="圖片 40" descr="A_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10090">
            <a:off x="41056" y="2612839"/>
            <a:ext cx="2357454" cy="2357454"/>
          </a:xfrm>
          <a:prstGeom prst="rect">
            <a:avLst/>
          </a:prstGeom>
        </p:spPr>
      </p:pic>
      <p:pic>
        <p:nvPicPr>
          <p:cNvPr id="42" name="圖片 41" descr="A_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68760">
            <a:off x="262267" y="2589405"/>
            <a:ext cx="2357454" cy="2357454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xmlns="" id="{076FB322-51F5-455C-8A0E-2F088B87B4AD}"/>
              </a:ext>
            </a:extLst>
          </p:cNvPr>
          <p:cNvSpPr txBox="1"/>
          <p:nvPr/>
        </p:nvSpPr>
        <p:spPr>
          <a:xfrm>
            <a:off x="5292080" y="1707654"/>
            <a:ext cx="2286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Junk  Files</a:t>
            </a:r>
            <a:endParaRPr lang="zh-TW" altLang="en-US" sz="2000" dirty="0">
              <a:solidFill>
                <a:schemeClr val="bg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話框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88" y="500048"/>
            <a:ext cx="5658062" cy="3546983"/>
          </a:xfrm>
          <a:prstGeom prst="rect">
            <a:avLst/>
          </a:prstGeom>
        </p:spPr>
      </p:pic>
      <p:pic>
        <p:nvPicPr>
          <p:cNvPr id="5" name="圖片 4" descr="B_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8660" y="2285998"/>
            <a:ext cx="4286280" cy="4286280"/>
          </a:xfrm>
          <a:prstGeom prst="rect">
            <a:avLst/>
          </a:prstGeom>
        </p:spPr>
      </p:pic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635896" y="1131590"/>
            <a:ext cx="4222252" cy="2640067"/>
          </a:xfrm>
        </p:spPr>
        <p:txBody>
          <a:bodyPr/>
          <a:lstStyle/>
          <a:p>
            <a:pPr indent="0">
              <a:buNone/>
            </a:pPr>
            <a:r>
              <a:rPr lang="en-US" altLang="zh-TW" sz="2400" b="1" dirty="0" smtClean="0">
                <a:solidFill>
                  <a:schemeClr val="tx1"/>
                </a:solidFill>
                <a:latin typeface="+mn-lt"/>
              </a:rPr>
              <a:t>Lots of applications can take a huge amount </a:t>
            </a:r>
            <a:r>
              <a:rPr lang="en-US" altLang="zh-TW" sz="2400" b="1" dirty="0">
                <a:solidFill>
                  <a:schemeClr val="tx1"/>
                </a:solidFill>
                <a:latin typeface="+mn-lt"/>
              </a:rPr>
              <a:t>of memory, and Optimize can not release cache memory </a:t>
            </a:r>
            <a:r>
              <a:rPr lang="en-US" altLang="zh-TW" sz="2400" b="1" dirty="0" smtClean="0">
                <a:solidFill>
                  <a:schemeClr val="tx1"/>
                </a:solidFill>
                <a:latin typeface="+mn-lt"/>
              </a:rPr>
              <a:t>effectively. What </a:t>
            </a:r>
            <a:r>
              <a:rPr lang="en-US" altLang="zh-TW" sz="2400" b="1" dirty="0">
                <a:solidFill>
                  <a:schemeClr val="tx1"/>
                </a:solidFill>
                <a:latin typeface="+mn-lt"/>
              </a:rPr>
              <a:t>can we do?</a:t>
            </a:r>
          </a:p>
          <a:p>
            <a:pPr indent="0">
              <a:buNone/>
            </a:pPr>
            <a:r>
              <a:rPr lang="en-US" altLang="zh-TW" sz="2800" dirty="0"/>
              <a:t/>
            </a:r>
            <a:br>
              <a:rPr lang="en-US" altLang="zh-TW" sz="2800" dirty="0"/>
            </a:br>
            <a:endParaRPr lang="zh-TW" altLang="en-US" sz="2800" b="1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9C7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圓角矩形 27"/>
          <p:cNvSpPr/>
          <p:nvPr/>
        </p:nvSpPr>
        <p:spPr>
          <a:xfrm>
            <a:off x="428596" y="357172"/>
            <a:ext cx="8286808" cy="135732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Shape 67"/>
          <p:cNvSpPr txBox="1"/>
          <p:nvPr/>
        </p:nvSpPr>
        <p:spPr>
          <a:xfrm>
            <a:off x="857224" y="849828"/>
            <a:ext cx="2500330" cy="78581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buClr>
                <a:schemeClr val="dk1"/>
              </a:buClr>
              <a:buSzPct val="36666"/>
            </a:pPr>
            <a:r>
              <a:rPr lang="en-US" altLang="zh-TW" sz="2400" b="1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Application Scheduling</a:t>
            </a:r>
            <a:endParaRPr lang="zh-TW" altLang="en-US" sz="2400" b="1" dirty="0">
              <a:solidFill>
                <a:schemeClr val="tx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785786" y="357172"/>
            <a:ext cx="19784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 dirty="0" err="1">
                <a:solidFill>
                  <a:schemeClr val="tx1"/>
                </a:solidFill>
                <a:sym typeface="Trebuchet MS"/>
              </a:rPr>
              <a:t>Qboost</a:t>
            </a:r>
            <a:endParaRPr lang="zh-TW" altLang="en-US" sz="4000" b="1" dirty="0">
              <a:solidFill>
                <a:schemeClr val="tx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85720" y="3193688"/>
            <a:ext cx="43204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 smtClean="0"/>
              <a:t>During weekdays, you're too busy to launch </a:t>
            </a:r>
            <a:r>
              <a:rPr lang="en-US" altLang="zh-TW" sz="1600" dirty="0" err="1" smtClean="0"/>
              <a:t>OceanKTV</a:t>
            </a:r>
            <a:r>
              <a:rPr lang="en-US" altLang="zh-TW" sz="1600" dirty="0" smtClean="0"/>
              <a:t> for some good time. You can only sing with the app in weekends.</a:t>
            </a:r>
          </a:p>
          <a:p>
            <a:pPr lvl="0"/>
            <a:endParaRPr lang="en-US" altLang="zh-TW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TW" sz="1600" dirty="0" smtClean="0"/>
              <a:t>But the app still takes up resources, even it's not active.</a:t>
            </a:r>
          </a:p>
        </p:txBody>
      </p:sp>
      <p:sp>
        <p:nvSpPr>
          <p:cNvPr id="15" name="Shape 113"/>
          <p:cNvSpPr txBox="1"/>
          <p:nvPr/>
        </p:nvSpPr>
        <p:spPr>
          <a:xfrm>
            <a:off x="285720" y="2643188"/>
            <a:ext cx="4034760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sz="2000" b="1" dirty="0">
                <a:solidFill>
                  <a:srgbClr val="7030A0"/>
                </a:solidFill>
              </a:rPr>
              <a:t>Schedule </a:t>
            </a:r>
            <a:r>
              <a:rPr lang="en-US" altLang="zh-TW" sz="2000" b="1" dirty="0" err="1">
                <a:solidFill>
                  <a:srgbClr val="7030A0"/>
                </a:solidFill>
              </a:rPr>
              <a:t>OceanKTV</a:t>
            </a:r>
            <a:r>
              <a:rPr lang="en-US" altLang="zh-TW" sz="2000" b="1" dirty="0">
                <a:solidFill>
                  <a:srgbClr val="7030A0"/>
                </a:solidFill>
              </a:rPr>
              <a:t> manually</a:t>
            </a:r>
            <a:endParaRPr lang="zh-TW" sz="4000" b="1" dirty="0">
              <a:solidFill>
                <a:srgbClr val="7030A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4" name="圖片 13" descr="OceanKTV 圖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365" y="2071666"/>
            <a:ext cx="4192477" cy="2500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圖片 16" descr="OceanKTV _51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672" y="1857370"/>
            <a:ext cx="857256" cy="857256"/>
          </a:xfrm>
          <a:prstGeom prst="rect">
            <a:avLst/>
          </a:prstGeom>
        </p:spPr>
      </p:pic>
      <p:sp>
        <p:nvSpPr>
          <p:cNvPr id="26" name="Shape 66"/>
          <p:cNvSpPr txBox="1">
            <a:spLocks/>
          </p:cNvSpPr>
          <p:nvPr/>
        </p:nvSpPr>
        <p:spPr>
          <a:xfrm>
            <a:off x="2714612" y="642924"/>
            <a:ext cx="6215106" cy="92869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indent="-241300">
              <a:lnSpc>
                <a:spcPct val="115000"/>
              </a:lnSpc>
              <a:buClr>
                <a:srgbClr val="434343"/>
              </a:buClr>
              <a:buSzPct val="100000"/>
              <a:buFont typeface="Wingdings" pitchFamily="2" charset="2"/>
              <a:buChar char="ü"/>
              <a:defRPr/>
            </a:pPr>
            <a:r>
              <a:rPr lang="zh-TW" altLang="en-US" sz="2000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2000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Set</a:t>
            </a:r>
            <a:r>
              <a:rPr lang="zh-TW" altLang="en-US" sz="2000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2000" dirty="0" smtClean="0">
                <a:solidFill>
                  <a:schemeClr val="tx1"/>
                </a:solidFill>
                <a:latin typeface="+mj-lt"/>
              </a:rPr>
              <a:t>schedules to</a:t>
            </a:r>
            <a:r>
              <a:rPr lang="en-US" altLang="zh-TW" sz="2000" dirty="0" smtClean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2000" dirty="0" smtClean="0">
                <a:solidFill>
                  <a:schemeClr val="tx1"/>
                </a:solidFill>
                <a:latin typeface="+mj-lt"/>
              </a:rPr>
              <a:t>enable / disable</a:t>
            </a:r>
            <a:r>
              <a:rPr lang="en-US" altLang="zh-TW" sz="2000" dirty="0" smtClean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2000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applications</a:t>
            </a:r>
          </a:p>
          <a:p>
            <a:pPr marL="457200" indent="-241300">
              <a:lnSpc>
                <a:spcPct val="115000"/>
              </a:lnSpc>
              <a:buClr>
                <a:srgbClr val="434343"/>
              </a:buClr>
              <a:buSzPct val="100000"/>
              <a:buFont typeface="Wingdings" pitchFamily="2" charset="2"/>
              <a:buChar char="ü"/>
              <a:defRPr/>
            </a:pPr>
            <a:r>
              <a:rPr lang="zh-TW" altLang="en-US" sz="2000" dirty="0">
                <a:solidFill>
                  <a:schemeClr val="tx1"/>
                </a:solidFill>
                <a:latin typeface="+mj-lt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Allocate system resources more </a:t>
            </a:r>
            <a:r>
              <a:rPr lang="en-US" altLang="zh-TW" sz="2000" dirty="0" smtClean="0">
                <a:solidFill>
                  <a:schemeClr val="tx1"/>
                </a:solidFill>
                <a:latin typeface="+mj-lt"/>
              </a:rPr>
              <a:t>efficiently</a:t>
            </a:r>
            <a:endParaRPr lang="en-US" altLang="zh-TW" sz="2000" dirty="0">
              <a:solidFill>
                <a:schemeClr val="tx1"/>
              </a:solidFill>
              <a:latin typeface="+mj-lt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71934" y="-4355182"/>
            <a:ext cx="4403935" cy="2500330"/>
          </a:xfrm>
          <a:prstGeom prst="roundRect">
            <a:avLst>
              <a:gd name="adj" fmla="val 367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40312" y="-4326752"/>
            <a:ext cx="3143273" cy="3087080"/>
          </a:xfrm>
          <a:prstGeom prst="roundRect">
            <a:avLst>
              <a:gd name="adj" fmla="val 189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向下箭號 18"/>
          <p:cNvSpPr/>
          <p:nvPr/>
        </p:nvSpPr>
        <p:spPr>
          <a:xfrm rot="16200000">
            <a:off x="3893339" y="-3319331"/>
            <a:ext cx="428628" cy="500065"/>
          </a:xfrm>
          <a:prstGeom prst="downArrow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3428992" y="-3212174"/>
            <a:ext cx="428628" cy="21431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C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908" y="2214560"/>
            <a:ext cx="4357682" cy="4357682"/>
          </a:xfrm>
          <a:prstGeom prst="rect">
            <a:avLst/>
          </a:prstGeom>
        </p:spPr>
      </p:pic>
      <p:pic>
        <p:nvPicPr>
          <p:cNvPr id="9" name="圖片 8" descr="話框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116" y="642924"/>
            <a:ext cx="5316194" cy="3332669"/>
          </a:xfrm>
          <a:prstGeom prst="rect">
            <a:avLst/>
          </a:prstGeom>
        </p:spPr>
      </p:pic>
      <p:sp>
        <p:nvSpPr>
          <p:cNvPr id="10" name="文字版面配置區 2"/>
          <p:cNvSpPr>
            <a:spLocks noGrp="1"/>
          </p:cNvSpPr>
          <p:nvPr>
            <p:ph type="body" idx="1"/>
          </p:nvPr>
        </p:nvSpPr>
        <p:spPr>
          <a:xfrm>
            <a:off x="2771800" y="1125890"/>
            <a:ext cx="6236766" cy="2160240"/>
          </a:xfrm>
        </p:spPr>
        <p:txBody>
          <a:bodyPr/>
          <a:lstStyle/>
          <a:p>
            <a:pPr lvl="0" algn="ctr">
              <a:lnSpc>
                <a:spcPct val="150000"/>
              </a:lnSpc>
              <a:buNone/>
            </a:pPr>
            <a:r>
              <a:rPr lang="en-US" altLang="zh-TW" sz="40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Demo</a:t>
            </a:r>
            <a:r>
              <a:rPr lang="zh-TW" altLang="en-US" sz="40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4000" b="1" dirty="0" err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Qboost</a:t>
            </a:r>
            <a:endParaRPr lang="en-US" altLang="zh-TW" sz="2400" b="1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algn="ctr">
              <a:lnSpc>
                <a:spcPct val="150000"/>
              </a:lnSpc>
              <a:buNone/>
            </a:pPr>
            <a:r>
              <a:rPr lang="en-US" altLang="zh-TW" sz="24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Optimize,</a:t>
            </a:r>
            <a:r>
              <a:rPr lang="zh-TW" altLang="en-US" sz="24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24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Clear,</a:t>
            </a:r>
            <a:r>
              <a:rPr lang="zh-TW" altLang="en-US" sz="24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  <a:endParaRPr lang="en-US" altLang="zh-TW" sz="2400" b="1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algn="ctr">
              <a:lnSpc>
                <a:spcPct val="150000"/>
              </a:lnSpc>
              <a:buNone/>
            </a:pPr>
            <a:r>
              <a:rPr lang="en-US" altLang="zh-TW" sz="24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Application scheduling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雲朵形 20"/>
          <p:cNvSpPr/>
          <p:nvPr/>
        </p:nvSpPr>
        <p:spPr>
          <a:xfrm>
            <a:off x="71406" y="500048"/>
            <a:ext cx="3214710" cy="1857388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18" name="圖片 17" descr="G_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88" y="2714608"/>
            <a:ext cx="3429024" cy="342902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249" y="568841"/>
            <a:ext cx="3495903" cy="1138813"/>
          </a:xfrm>
        </p:spPr>
        <p:txBody>
          <a:bodyPr/>
          <a:lstStyle/>
          <a:p>
            <a:r>
              <a:rPr lang="en-US" altLang="zh-TW" sz="3200" dirty="0">
                <a:solidFill>
                  <a:srgbClr val="0070C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Three </a:t>
            </a:r>
            <a:br>
              <a:rPr lang="en-US" altLang="zh-TW" sz="3200" dirty="0">
                <a:solidFill>
                  <a:srgbClr val="0070C0"/>
                </a:solidFill>
                <a:latin typeface="+mj-lt"/>
                <a:ea typeface="Microsoft JhengHei"/>
                <a:cs typeface="Microsoft JhengHei"/>
                <a:sym typeface="Microsoft JhengHei"/>
              </a:rPr>
            </a:br>
            <a:r>
              <a:rPr lang="en-US" altLang="zh-TW" sz="3200" dirty="0">
                <a:solidFill>
                  <a:srgbClr val="0070C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solutions</a:t>
            </a:r>
            <a:endParaRPr lang="zh-TW" altLang="en-US" sz="3200" dirty="0">
              <a:solidFill>
                <a:srgbClr val="0070C0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3" name="群組 13"/>
          <p:cNvGrpSpPr/>
          <p:nvPr/>
        </p:nvGrpSpPr>
        <p:grpSpPr>
          <a:xfrm>
            <a:off x="1279377" y="1806873"/>
            <a:ext cx="1998756" cy="2192791"/>
            <a:chOff x="1330473" y="1899251"/>
            <a:chExt cx="1998756" cy="2192791"/>
          </a:xfrm>
        </p:grpSpPr>
        <p:sp>
          <p:nvSpPr>
            <p:cNvPr id="7" name="Shape 277"/>
            <p:cNvSpPr/>
            <p:nvPr/>
          </p:nvSpPr>
          <p:spPr>
            <a:xfrm rot="5400000">
              <a:off x="1336948" y="1899251"/>
              <a:ext cx="1992281" cy="1992281"/>
            </a:xfrm>
            <a:prstGeom prst="teardrop">
              <a:avLst>
                <a:gd name="adj" fmla="val 100000"/>
              </a:avLst>
            </a:prstGeom>
            <a:solidFill>
              <a:srgbClr val="00B0F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Shape 278"/>
            <p:cNvSpPr/>
            <p:nvPr/>
          </p:nvSpPr>
          <p:spPr>
            <a:xfrm rot="5400000">
              <a:off x="1428728" y="2000246"/>
              <a:ext cx="1785950" cy="17859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2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330473" y="2306938"/>
              <a:ext cx="1989475" cy="17851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zh-TW" altLang="en-US" sz="2000" dirty="0">
                  <a:solidFill>
                    <a:schemeClr val="tx1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en-US" altLang="zh-TW" sz="2000" b="1" dirty="0">
                  <a:latin typeface="+mn-lt"/>
                </a:rPr>
                <a:t>Optimize</a:t>
              </a:r>
              <a:endParaRPr lang="en-US" altLang="zh-TW" sz="2000" dirty="0">
                <a:latin typeface="+mn-lt"/>
              </a:endParaRPr>
            </a:p>
            <a:p>
              <a:pPr algn="ctr"/>
              <a:r>
                <a:rPr lang="en-US" altLang="zh-TW" sz="1600" dirty="0">
                  <a:latin typeface="+mn-lt"/>
                </a:rPr>
                <a:t> </a:t>
              </a:r>
              <a:r>
                <a:rPr lang="en-US" altLang="zh-TW" sz="1500" dirty="0" smtClean="0"/>
                <a:t>Releases</a:t>
              </a:r>
              <a:r>
                <a:rPr lang="en-US" altLang="zh-TW" sz="1500" dirty="0" smtClean="0">
                  <a:latin typeface="+mn-lt"/>
                </a:rPr>
                <a:t> </a:t>
              </a:r>
              <a:r>
                <a:rPr lang="en-US" altLang="zh-TW" sz="1500" dirty="0">
                  <a:latin typeface="+mn-lt"/>
                </a:rPr>
                <a:t>memory</a:t>
              </a:r>
            </a:p>
            <a:p>
              <a:pPr algn="ctr"/>
              <a:r>
                <a:rPr lang="en-US" altLang="zh-TW" sz="1500" dirty="0" smtClean="0"/>
                <a:t>Increases</a:t>
              </a:r>
              <a:r>
                <a:rPr lang="en-US" altLang="zh-TW" sz="1500" dirty="0" smtClean="0">
                  <a:latin typeface="+mn-lt"/>
                </a:rPr>
                <a:t> </a:t>
              </a:r>
              <a:r>
                <a:rPr lang="en-US" altLang="zh-TW" sz="1500" dirty="0">
                  <a:latin typeface="+mn-lt"/>
                </a:rPr>
                <a:t>operating speed</a:t>
              </a:r>
            </a:p>
            <a:p>
              <a:r>
                <a:rPr lang="en-US" altLang="zh-TW" sz="2400" dirty="0"/>
                <a:t/>
              </a:r>
              <a:br>
                <a:rPr lang="en-US" altLang="zh-TW" sz="2400" dirty="0"/>
              </a:br>
              <a:endParaRPr lang="zh-TW" altLang="en-US" sz="18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0" name="群組 15"/>
          <p:cNvGrpSpPr/>
          <p:nvPr/>
        </p:nvGrpSpPr>
        <p:grpSpPr>
          <a:xfrm>
            <a:off x="3579851" y="500048"/>
            <a:ext cx="1992281" cy="2167566"/>
            <a:chOff x="3452988" y="541929"/>
            <a:chExt cx="1992281" cy="2167566"/>
          </a:xfrm>
        </p:grpSpPr>
        <p:sp>
          <p:nvSpPr>
            <p:cNvPr id="4" name="Shape 277"/>
            <p:cNvSpPr/>
            <p:nvPr/>
          </p:nvSpPr>
          <p:spPr>
            <a:xfrm rot="8100000">
              <a:off x="3452988" y="541929"/>
              <a:ext cx="1992281" cy="1992281"/>
            </a:xfrm>
            <a:prstGeom prst="teardrop">
              <a:avLst>
                <a:gd name="adj" fmla="val 100000"/>
              </a:avLst>
            </a:prstGeom>
            <a:solidFill>
              <a:srgbClr val="9900F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Shape 278"/>
            <p:cNvSpPr/>
            <p:nvPr/>
          </p:nvSpPr>
          <p:spPr>
            <a:xfrm rot="5400000">
              <a:off x="3544768" y="642924"/>
              <a:ext cx="1785950" cy="17859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2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3484715" y="970557"/>
              <a:ext cx="1928826" cy="17389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800" dirty="0">
                  <a:solidFill>
                    <a:schemeClr val="tx1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en-US" altLang="zh-TW" sz="2000" b="1" dirty="0">
                  <a:latin typeface="+mn-lt"/>
                </a:rPr>
                <a:t>Clear</a:t>
              </a:r>
              <a:r>
                <a:rPr lang="en-US" altLang="zh-TW" sz="1800" b="1" dirty="0">
                  <a:latin typeface="+mn-lt"/>
                </a:rPr>
                <a:t> </a:t>
              </a:r>
              <a:r>
                <a:rPr lang="en-US" altLang="zh-TW" sz="1600" dirty="0">
                  <a:latin typeface="+mn-lt"/>
                </a:rPr>
                <a:t> </a:t>
              </a:r>
            </a:p>
            <a:p>
              <a:pPr algn="ctr"/>
              <a:r>
                <a:rPr lang="en-US" altLang="zh-TW" sz="1500" dirty="0" smtClean="0"/>
                <a:t>Cleans up </a:t>
              </a:r>
              <a:r>
                <a:rPr lang="en-US" altLang="zh-TW" sz="1500" dirty="0" smtClean="0">
                  <a:latin typeface="+mn-lt"/>
                </a:rPr>
                <a:t>junk </a:t>
              </a:r>
              <a:r>
                <a:rPr lang="en-US" altLang="zh-TW" sz="1500" dirty="0">
                  <a:latin typeface="+mn-lt"/>
                </a:rPr>
                <a:t>files</a:t>
              </a:r>
            </a:p>
            <a:p>
              <a:pPr algn="ctr"/>
              <a:r>
                <a:rPr lang="en-US" altLang="zh-TW" sz="1500" dirty="0" smtClean="0"/>
                <a:t>Recycles</a:t>
              </a:r>
              <a:r>
                <a:rPr lang="en-US" altLang="zh-TW" sz="1500" dirty="0" smtClean="0">
                  <a:latin typeface="+mn-lt"/>
                </a:rPr>
                <a:t> </a:t>
              </a:r>
              <a:r>
                <a:rPr lang="en-US" altLang="zh-TW" sz="1500" dirty="0">
                  <a:latin typeface="+mn-lt"/>
                </a:rPr>
                <a:t>storage space</a:t>
              </a:r>
            </a:p>
            <a:p>
              <a:r>
                <a:rPr lang="en-US" altLang="zh-TW" sz="2400" dirty="0"/>
                <a:t/>
              </a:r>
              <a:br>
                <a:rPr lang="en-US" altLang="zh-TW" sz="2400" dirty="0"/>
              </a:br>
              <a:endParaRPr lang="zh-TW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14" name="群組 14"/>
          <p:cNvGrpSpPr/>
          <p:nvPr/>
        </p:nvGrpSpPr>
        <p:grpSpPr>
          <a:xfrm>
            <a:off x="5937305" y="1806873"/>
            <a:ext cx="1992281" cy="2336513"/>
            <a:chOff x="5500694" y="1857370"/>
            <a:chExt cx="1992281" cy="2336513"/>
          </a:xfrm>
        </p:grpSpPr>
        <p:sp>
          <p:nvSpPr>
            <p:cNvPr id="11" name="Shape 277"/>
            <p:cNvSpPr/>
            <p:nvPr/>
          </p:nvSpPr>
          <p:spPr>
            <a:xfrm rot="10800000">
              <a:off x="5500694" y="1857370"/>
              <a:ext cx="1992281" cy="1992281"/>
            </a:xfrm>
            <a:prstGeom prst="teardrop">
              <a:avLst>
                <a:gd name="adj" fmla="val 10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Shape 278"/>
            <p:cNvSpPr/>
            <p:nvPr/>
          </p:nvSpPr>
          <p:spPr>
            <a:xfrm rot="5400000">
              <a:off x="5592474" y="1958365"/>
              <a:ext cx="1785950" cy="17859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2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5603859" y="2208724"/>
              <a:ext cx="1785950" cy="19851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800" b="1" dirty="0"/>
                <a:t>Application Scheduling</a:t>
              </a:r>
              <a:endParaRPr lang="en-US" altLang="zh-TW" sz="1800" dirty="0"/>
            </a:p>
            <a:p>
              <a:pPr algn="ctr"/>
              <a:r>
                <a:rPr lang="en-US" altLang="zh-TW" sz="1500" dirty="0" smtClean="0"/>
                <a:t>Allocates </a:t>
              </a:r>
              <a:r>
                <a:rPr lang="en-US" altLang="zh-TW" sz="1500" dirty="0"/>
                <a:t>system resources </a:t>
              </a:r>
              <a:r>
                <a:rPr lang="en-US" altLang="zh-TW" sz="1500" dirty="0" smtClean="0"/>
                <a:t>efficiently </a:t>
              </a:r>
              <a:endParaRPr lang="en-US" altLang="zh-TW" sz="1500" dirty="0"/>
            </a:p>
            <a:p>
              <a:r>
                <a:rPr lang="en-US" altLang="zh-TW" sz="2400" dirty="0"/>
                <a:t/>
              </a:r>
              <a:br>
                <a:rPr lang="en-US" altLang="zh-TW" sz="2400" dirty="0"/>
              </a:br>
              <a:endParaRPr lang="zh-TW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pic>
        <p:nvPicPr>
          <p:cNvPr id="19" name="圖片 18" descr="E_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488" y="2714626"/>
            <a:ext cx="3429024" cy="3429024"/>
          </a:xfrm>
          <a:prstGeom prst="rect">
            <a:avLst/>
          </a:prstGeom>
        </p:spPr>
      </p:pic>
      <p:sp>
        <p:nvSpPr>
          <p:cNvPr id="20" name="心形 19"/>
          <p:cNvSpPr/>
          <p:nvPr/>
        </p:nvSpPr>
        <p:spPr>
          <a:xfrm rot="1479423">
            <a:off x="5286380" y="2857502"/>
            <a:ext cx="428628" cy="428628"/>
          </a:xfrm>
          <a:prstGeom prst="hear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2082</TotalTime>
  <Words>355</Words>
  <Application>Microsoft Office PowerPoint</Application>
  <PresentationFormat>全屏显示(16:9)</PresentationFormat>
  <Paragraphs>100</Paragraphs>
  <Slides>17</Slides>
  <Notes>7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18" baseType="lpstr">
      <vt:lpstr>Simple Light</vt:lpstr>
      <vt:lpstr>Qboost</vt:lpstr>
      <vt:lpstr>PowerPoint 演示文稿</vt:lpstr>
      <vt:lpstr>Qboost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Three  solutions</vt:lpstr>
      <vt:lpstr>PowerPoint 演示文稿</vt:lpstr>
      <vt:lpstr>PowerPoint 演示文稿</vt:lpstr>
      <vt:lpstr>How to back up lots of videos, photos on mobile devices  </vt:lpstr>
      <vt:lpstr>USB One Touch Copy Support</vt:lpstr>
      <vt:lpstr>USB One Touch Copy Support</vt:lpstr>
      <vt:lpstr>PowerPoint 演示文稿</vt:lpstr>
      <vt:lpstr>USB One Touch Copy Support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ARM-based NAS 重大進化 支援快照</dc:title>
  <dc:creator>FannieChen</dc:creator>
  <cp:lastModifiedBy>Windows 使用者</cp:lastModifiedBy>
  <cp:revision>161</cp:revision>
  <dcterms:modified xsi:type="dcterms:W3CDTF">2017-10-25T02:06:48Z</dcterms:modified>
</cp:coreProperties>
</file>