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11" r:id="rId54"/>
    <p:sldId id="309" r:id="rId55"/>
    <p:sldId id="312" r:id="rId56"/>
  </p:sldIdLst>
  <p:sldSz cx="9144000" cy="5143500" type="screen16x9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5DBDE"/>
          </a:solidFill>
        </a:fill>
      </a:tcStyle>
    </a:wholeTbl>
    <a:band2H>
      <a:tcTxStyle/>
      <a:tcStyle>
        <a:tcBdr/>
        <a:fill>
          <a:solidFill>
            <a:srgbClr val="EBEEE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2CD"/>
          </a:solidFill>
        </a:fill>
      </a:tcStyle>
    </a:wholeTbl>
    <a:band2H>
      <a:tcTxStyle/>
      <a:tcStyle>
        <a:tcBdr/>
        <a:fill>
          <a:solidFill>
            <a:srgbClr val="FF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5DBDE"/>
          </a:solidFill>
        </a:fill>
      </a:tcStyle>
    </a:wholeTbl>
    <a:band2H>
      <a:tcTxStyle/>
      <a:tcStyle>
        <a:tcBdr/>
        <a:fill>
          <a:solidFill>
            <a:srgbClr val="EBEEE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8FFCD"/>
          </a:solidFill>
        </a:fill>
      </a:tcStyle>
    </a:wholeTbl>
    <a:band2H>
      <a:tcTxStyle/>
      <a:tcStyle>
        <a:tcBdr/>
        <a:fill>
          <a:solidFill>
            <a:srgbClr val="FCFF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20" d="100"/>
          <a:sy n="120" d="100"/>
        </p:scale>
        <p:origin x="258" y="71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6" name="Shape 9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73799450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Arial"/>
      </a:defRPr>
    </a:lvl1pPr>
    <a:lvl2pPr indent="228600" latinLnBrk="0">
      <a:defRPr sz="1200">
        <a:latin typeface="+mn-lt"/>
        <a:ea typeface="+mn-ea"/>
        <a:cs typeface="+mn-cs"/>
        <a:sym typeface="Arial"/>
      </a:defRPr>
    </a:lvl2pPr>
    <a:lvl3pPr indent="457200" latinLnBrk="0">
      <a:defRPr sz="1200">
        <a:latin typeface="+mn-lt"/>
        <a:ea typeface="+mn-ea"/>
        <a:cs typeface="+mn-cs"/>
        <a:sym typeface="Arial"/>
      </a:defRPr>
    </a:lvl3pPr>
    <a:lvl4pPr indent="685800" latinLnBrk="0">
      <a:defRPr sz="1200">
        <a:latin typeface="+mn-lt"/>
        <a:ea typeface="+mn-ea"/>
        <a:cs typeface="+mn-cs"/>
        <a:sym typeface="Arial"/>
      </a:defRPr>
    </a:lvl4pPr>
    <a:lvl5pPr indent="914400" latinLnBrk="0">
      <a:defRPr sz="1200">
        <a:latin typeface="+mn-lt"/>
        <a:ea typeface="+mn-ea"/>
        <a:cs typeface="+mn-cs"/>
        <a:sym typeface="Arial"/>
      </a:defRPr>
    </a:lvl5pPr>
    <a:lvl6pPr indent="1143000" latinLnBrk="0">
      <a:defRPr sz="1200">
        <a:latin typeface="+mn-lt"/>
        <a:ea typeface="+mn-ea"/>
        <a:cs typeface="+mn-cs"/>
        <a:sym typeface="Arial"/>
      </a:defRPr>
    </a:lvl6pPr>
    <a:lvl7pPr indent="1371600" latinLnBrk="0">
      <a:defRPr sz="1200">
        <a:latin typeface="+mn-lt"/>
        <a:ea typeface="+mn-ea"/>
        <a:cs typeface="+mn-cs"/>
        <a:sym typeface="Arial"/>
      </a:defRPr>
    </a:lvl7pPr>
    <a:lvl8pPr indent="1600200" latinLnBrk="0">
      <a:defRPr sz="1200">
        <a:latin typeface="+mn-lt"/>
        <a:ea typeface="+mn-ea"/>
        <a:cs typeface="+mn-cs"/>
        <a:sym typeface="Arial"/>
      </a:defRPr>
    </a:lvl8pPr>
    <a:lvl9pPr indent="1828800" latinLnBrk="0">
      <a:defRPr sz="1200">
        <a:latin typeface="+mn-lt"/>
        <a:ea typeface="+mn-ea"/>
        <a:cs typeface="+mn-cs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7" name="Shape 14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6350" indent="57150">
              <a:defRPr sz="1100">
                <a:solidFill>
                  <a:srgbClr val="262222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在微服務架構的應用中添加新功能，並不需要重寫整個應用，只需將新功能直接加入現有應用中。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8" name="Shape 17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這是舊有的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Shape 444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45" name="Shape 44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457200"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  <a:p>
            <a:pPr defTabSz="457200"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t>----- 會議記錄 (17/2/23 20:02) -----</a:t>
            </a:r>
          </a:p>
          <a:p>
            <a:pPr defTabSz="457200"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t>x53 &amp; x51 a pro b 也試著看</a:t>
            </a:r>
          </a:p>
          <a:p>
            <a:pPr defTabSz="457200"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t>x63 全部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Shape 50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08" name="Shape 50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25" y="-18"/>
            <a:ext cx="9135518" cy="513808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tle Text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1"/>
          </a:xfrm>
          <a:prstGeom prst="rect">
            <a:avLst/>
          </a:prstGeom>
        </p:spPr>
        <p:txBody>
          <a:bodyPr anchor="b"/>
          <a:lstStyle>
            <a:lvl1pPr>
              <a:defRPr sz="5200" b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</a:lstStyle>
          <a:p>
            <a:r>
              <a:t>Title Text</a:t>
            </a:r>
          </a:p>
        </p:txBody>
      </p:sp>
      <p:sp>
        <p:nvSpPr>
          <p:cNvPr id="1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11698" y="2834125"/>
            <a:ext cx="8520602" cy="792602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ClrTx/>
              <a:buSzTx/>
              <a:buFontTx/>
              <a:buNone/>
              <a:defRPr sz="2800">
                <a:solidFill>
                  <a:srgbClr val="585858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marL="0" indent="0" algn="ctr">
              <a:spcBef>
                <a:spcPts val="0"/>
              </a:spcBef>
              <a:buClrTx/>
              <a:buSzTx/>
              <a:buFontTx/>
              <a:buNone/>
              <a:defRPr sz="2800">
                <a:solidFill>
                  <a:srgbClr val="585858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marL="0" indent="0" algn="ctr">
              <a:spcBef>
                <a:spcPts val="0"/>
              </a:spcBef>
              <a:buClrTx/>
              <a:buSzTx/>
              <a:buFontTx/>
              <a:buNone/>
              <a:defRPr sz="2800">
                <a:solidFill>
                  <a:srgbClr val="585858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marL="0" indent="0" algn="ctr">
              <a:spcBef>
                <a:spcPts val="0"/>
              </a:spcBef>
              <a:buClrTx/>
              <a:buSzTx/>
              <a:buFontTx/>
              <a:buNone/>
              <a:defRPr sz="2800">
                <a:solidFill>
                  <a:srgbClr val="585858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marL="0" indent="0" algn="ctr">
              <a:spcBef>
                <a:spcPts val="0"/>
              </a:spcBef>
              <a:buClrTx/>
              <a:buSzTx/>
              <a:buFontTx/>
              <a:buNone/>
              <a:defRPr sz="2800">
                <a:solidFill>
                  <a:srgbClr val="585858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72457" y="4669900"/>
            <a:ext cx="393317" cy="380232"/>
          </a:xfrm>
          <a:prstGeom prst="rect">
            <a:avLst/>
          </a:prstGeom>
        </p:spPr>
        <p:txBody>
          <a:bodyPr lIns="91423" tIns="91423" rIns="91423" bIns="91423"/>
          <a:lstStyle>
            <a:lvl1pPr algn="l">
              <a:defRPr sz="1400"/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and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Text"/>
          <p:cNvSpPr txBox="1">
            <a:spLocks noGrp="1"/>
          </p:cNvSpPr>
          <p:nvPr>
            <p:ph type="title"/>
          </p:nvPr>
        </p:nvSpPr>
        <p:spPr>
          <a:xfrm>
            <a:off x="214282" y="357171"/>
            <a:ext cx="8786873" cy="660552"/>
          </a:xfrm>
          <a:prstGeom prst="rect">
            <a:avLst/>
          </a:prstGeom>
        </p:spPr>
        <p:txBody>
          <a:bodyPr anchor="t"/>
          <a:lstStyle>
            <a:lvl1pPr>
              <a:defRPr sz="4000" b="0"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</a:lstStyle>
          <a:p>
            <a:r>
              <a:t>Title Text</a:t>
            </a:r>
          </a:p>
        </p:txBody>
      </p:sp>
      <p:sp>
        <p:nvSpPr>
          <p:cNvPr id="23" name="Body Level One…"/>
          <p:cNvSpPr txBox="1">
            <a:spLocks noGrp="1"/>
          </p:cNvSpPr>
          <p:nvPr>
            <p:ph type="body" idx="1"/>
          </p:nvPr>
        </p:nvSpPr>
        <p:spPr>
          <a:xfrm>
            <a:off x="311698" y="1152475"/>
            <a:ext cx="8520602" cy="3416400"/>
          </a:xfrm>
          <a:prstGeom prst="rect">
            <a:avLst/>
          </a:prstGeom>
        </p:spPr>
        <p:txBody>
          <a:bodyPr/>
          <a:lstStyle>
            <a:lvl1pPr marL="114300" indent="-114300">
              <a:lnSpc>
                <a:spcPct val="115000"/>
              </a:lnSpc>
              <a:spcBef>
                <a:spcPts val="0"/>
              </a:spcBef>
              <a:buClr>
                <a:srgbClr val="585858"/>
              </a:buClr>
              <a:defRPr sz="1800">
                <a:solidFill>
                  <a:srgbClr val="58585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114300" indent="-114300">
              <a:lnSpc>
                <a:spcPct val="115000"/>
              </a:lnSpc>
              <a:spcBef>
                <a:spcPts val="0"/>
              </a:spcBef>
              <a:buClr>
                <a:srgbClr val="585858"/>
              </a:buClr>
              <a:buChar char="○"/>
              <a:defRPr sz="1800">
                <a:solidFill>
                  <a:srgbClr val="585858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14300" indent="-114300">
              <a:lnSpc>
                <a:spcPct val="115000"/>
              </a:lnSpc>
              <a:spcBef>
                <a:spcPts val="0"/>
              </a:spcBef>
              <a:buClr>
                <a:srgbClr val="585858"/>
              </a:buClr>
              <a:buChar char="■"/>
              <a:defRPr sz="1800">
                <a:solidFill>
                  <a:srgbClr val="585858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14300" indent="-114300">
              <a:lnSpc>
                <a:spcPct val="115000"/>
              </a:lnSpc>
              <a:spcBef>
                <a:spcPts val="0"/>
              </a:spcBef>
              <a:buClr>
                <a:srgbClr val="585858"/>
              </a:buClr>
              <a:buChar char="●"/>
              <a:defRPr sz="1800">
                <a:solidFill>
                  <a:srgbClr val="585858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14300" indent="-114300">
              <a:lnSpc>
                <a:spcPct val="115000"/>
              </a:lnSpc>
              <a:spcBef>
                <a:spcPts val="0"/>
              </a:spcBef>
              <a:buClr>
                <a:srgbClr val="585858"/>
              </a:buClr>
              <a:buChar char="○"/>
              <a:defRPr sz="1800">
                <a:solidFill>
                  <a:srgbClr val="585858"/>
                </a:solidFill>
                <a:latin typeface="Verdana"/>
                <a:ea typeface="Verdana"/>
                <a:cs typeface="Verdana"/>
                <a:sym typeface="Verdan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72457" y="4669900"/>
            <a:ext cx="393317" cy="380232"/>
          </a:xfrm>
          <a:prstGeom prst="rect">
            <a:avLst/>
          </a:prstGeom>
        </p:spPr>
        <p:txBody>
          <a:bodyPr lIns="91423" tIns="91423" rIns="91423" bIns="91423"/>
          <a:lstStyle>
            <a:lvl1pPr algn="l">
              <a:defRPr sz="1400"/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and body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Text"/>
          <p:cNvSpPr txBox="1">
            <a:spLocks noGrp="1"/>
          </p:cNvSpPr>
          <p:nvPr>
            <p:ph type="title"/>
          </p:nvPr>
        </p:nvSpPr>
        <p:spPr>
          <a:xfrm>
            <a:off x="214282" y="357171"/>
            <a:ext cx="8786873" cy="660552"/>
          </a:xfrm>
          <a:prstGeom prst="rect">
            <a:avLst/>
          </a:prstGeom>
        </p:spPr>
        <p:txBody>
          <a:bodyPr anchor="t"/>
          <a:lstStyle>
            <a:lvl1pPr>
              <a:defRPr sz="4000" b="0"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</a:lstStyle>
          <a:p>
            <a:r>
              <a:t>Title Text</a:t>
            </a:r>
          </a:p>
        </p:txBody>
      </p:sp>
      <p:sp>
        <p:nvSpPr>
          <p:cNvPr id="32" name="Body Level One…"/>
          <p:cNvSpPr txBox="1">
            <a:spLocks noGrp="1"/>
          </p:cNvSpPr>
          <p:nvPr>
            <p:ph type="body" idx="1"/>
          </p:nvPr>
        </p:nvSpPr>
        <p:spPr>
          <a:xfrm>
            <a:off x="311698" y="1152475"/>
            <a:ext cx="8520602" cy="3416400"/>
          </a:xfrm>
          <a:prstGeom prst="rect">
            <a:avLst/>
          </a:prstGeom>
        </p:spPr>
        <p:txBody>
          <a:bodyPr/>
          <a:lstStyle>
            <a:lvl1pPr marL="114300" indent="-114300">
              <a:lnSpc>
                <a:spcPct val="115000"/>
              </a:lnSpc>
              <a:spcBef>
                <a:spcPts val="0"/>
              </a:spcBef>
              <a:buClr>
                <a:srgbClr val="585858"/>
              </a:buClr>
              <a:defRPr sz="1800">
                <a:solidFill>
                  <a:srgbClr val="58585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114300" indent="-114300">
              <a:lnSpc>
                <a:spcPct val="115000"/>
              </a:lnSpc>
              <a:spcBef>
                <a:spcPts val="0"/>
              </a:spcBef>
              <a:buClr>
                <a:srgbClr val="585858"/>
              </a:buClr>
              <a:buChar char="○"/>
              <a:defRPr sz="1800">
                <a:solidFill>
                  <a:srgbClr val="585858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14300" indent="-114300">
              <a:lnSpc>
                <a:spcPct val="115000"/>
              </a:lnSpc>
              <a:spcBef>
                <a:spcPts val="0"/>
              </a:spcBef>
              <a:buClr>
                <a:srgbClr val="585858"/>
              </a:buClr>
              <a:buChar char="■"/>
              <a:defRPr sz="1800">
                <a:solidFill>
                  <a:srgbClr val="585858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14300" indent="-114300">
              <a:lnSpc>
                <a:spcPct val="115000"/>
              </a:lnSpc>
              <a:spcBef>
                <a:spcPts val="0"/>
              </a:spcBef>
              <a:buClr>
                <a:srgbClr val="585858"/>
              </a:buClr>
              <a:buChar char="●"/>
              <a:defRPr sz="1800">
                <a:solidFill>
                  <a:srgbClr val="585858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14300" indent="-114300">
              <a:lnSpc>
                <a:spcPct val="115000"/>
              </a:lnSpc>
              <a:spcBef>
                <a:spcPts val="0"/>
              </a:spcBef>
              <a:buClr>
                <a:srgbClr val="585858"/>
              </a:buClr>
              <a:buChar char="○"/>
              <a:defRPr sz="1800">
                <a:solidFill>
                  <a:srgbClr val="585858"/>
                </a:solidFill>
                <a:latin typeface="Verdana"/>
                <a:ea typeface="Verdana"/>
                <a:cs typeface="Verdana"/>
                <a:sym typeface="Verdan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72457" y="4669900"/>
            <a:ext cx="393317" cy="380232"/>
          </a:xfrm>
          <a:prstGeom prst="rect">
            <a:avLst/>
          </a:prstGeom>
        </p:spPr>
        <p:txBody>
          <a:bodyPr lIns="91423" tIns="91423" rIns="91423" bIns="91423"/>
          <a:lstStyle>
            <a:lvl1pPr algn="l">
              <a:defRPr sz="1400"/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title and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27"/>
          <p:cNvSpPr/>
          <p:nvPr/>
        </p:nvSpPr>
        <p:spPr>
          <a:xfrm>
            <a:off x="4572000" y="-125"/>
            <a:ext cx="4572000" cy="5143499"/>
          </a:xfrm>
          <a:prstGeom prst="rect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endParaRPr/>
          </a:p>
        </p:txBody>
      </p:sp>
      <p:sp>
        <p:nvSpPr>
          <p:cNvPr id="41" name="Title Text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199" cy="1482302"/>
          </a:xfrm>
          <a:prstGeom prst="rect">
            <a:avLst/>
          </a:prstGeom>
        </p:spPr>
        <p:txBody>
          <a:bodyPr anchor="b"/>
          <a:lstStyle>
            <a:lvl1pPr>
              <a:defRPr sz="42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Title Text</a:t>
            </a:r>
          </a:p>
        </p:txBody>
      </p:sp>
      <p:sp>
        <p:nvSpPr>
          <p:cNvPr id="4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65500" y="2803075"/>
            <a:ext cx="4045199" cy="1235101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ClrTx/>
              <a:buSzTx/>
              <a:buFontTx/>
              <a:buNone/>
              <a:defRPr sz="2100">
                <a:solidFill>
                  <a:srgbClr val="58585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indent="0" algn="ctr">
              <a:spcBef>
                <a:spcPts val="0"/>
              </a:spcBef>
              <a:buClrTx/>
              <a:buSzTx/>
              <a:buFontTx/>
              <a:buNone/>
              <a:defRPr sz="2100">
                <a:solidFill>
                  <a:srgbClr val="585858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indent="0" algn="ctr">
              <a:spcBef>
                <a:spcPts val="0"/>
              </a:spcBef>
              <a:buClrTx/>
              <a:buSzTx/>
              <a:buFontTx/>
              <a:buNone/>
              <a:defRPr sz="2100">
                <a:solidFill>
                  <a:srgbClr val="585858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indent="0" algn="ctr">
              <a:spcBef>
                <a:spcPts val="0"/>
              </a:spcBef>
              <a:buClrTx/>
              <a:buSzTx/>
              <a:buFontTx/>
              <a:buNone/>
              <a:defRPr sz="2100">
                <a:solidFill>
                  <a:srgbClr val="585858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indent="0" algn="ctr">
              <a:spcBef>
                <a:spcPts val="0"/>
              </a:spcBef>
              <a:buClrTx/>
              <a:buSzTx/>
              <a:buFontTx/>
              <a:buNone/>
              <a:defRPr sz="2100">
                <a:solidFill>
                  <a:srgbClr val="585858"/>
                </a:solidFill>
                <a:latin typeface="Verdana"/>
                <a:ea typeface="Verdana"/>
                <a:cs typeface="Verdana"/>
                <a:sym typeface="Verdan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3" name="Shape 30"/>
          <p:cNvSpPr txBox="1">
            <a:spLocks noGrp="1"/>
          </p:cNvSpPr>
          <p:nvPr>
            <p:ph type="body" sz="half" idx="13"/>
          </p:nvPr>
        </p:nvSpPr>
        <p:spPr>
          <a:xfrm>
            <a:off x="4939500" y="724074"/>
            <a:ext cx="3837000" cy="3695101"/>
          </a:xfrm>
          <a:prstGeom prst="rect">
            <a:avLst/>
          </a:prstGeom>
        </p:spPr>
        <p:txBody>
          <a:bodyPr anchor="ctr"/>
          <a:lstStyle/>
          <a:p>
            <a:pPr marL="114300" indent="0">
              <a:lnSpc>
                <a:spcPct val="115000"/>
              </a:lnSpc>
              <a:spcBef>
                <a:spcPts val="1600"/>
              </a:spcBef>
              <a:buClr>
                <a:srgbClr val="585858"/>
              </a:buClr>
              <a:buFont typeface="Verdana"/>
              <a:buChar char="●"/>
              <a:defRPr sz="1800">
                <a:solidFill>
                  <a:srgbClr val="585858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/>
          </a:p>
        </p:txBody>
      </p:sp>
      <p:sp>
        <p:nvSpPr>
          <p:cNvPr id="4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72457" y="4669900"/>
            <a:ext cx="393317" cy="380232"/>
          </a:xfrm>
          <a:prstGeom prst="rect">
            <a:avLst/>
          </a:prstGeom>
        </p:spPr>
        <p:txBody>
          <a:bodyPr lIns="91423" tIns="91423" rIns="91423" bIns="91423"/>
          <a:lstStyle>
            <a:lvl1pPr algn="l">
              <a:defRPr sz="1400"/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11698" y="4230575"/>
            <a:ext cx="5998804" cy="605102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1800">
                <a:solidFill>
                  <a:srgbClr val="58585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114300" indent="-114300">
              <a:spcBef>
                <a:spcPts val="0"/>
              </a:spcBef>
              <a:buClrTx/>
              <a:buFontTx/>
              <a:buChar char="○"/>
              <a:defRPr sz="1800">
                <a:solidFill>
                  <a:srgbClr val="585858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14300" indent="-114300">
              <a:spcBef>
                <a:spcPts val="0"/>
              </a:spcBef>
              <a:buClrTx/>
              <a:buFontTx/>
              <a:buChar char="■"/>
              <a:defRPr sz="1800">
                <a:solidFill>
                  <a:srgbClr val="585858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14300" indent="-114300">
              <a:spcBef>
                <a:spcPts val="0"/>
              </a:spcBef>
              <a:buClrTx/>
              <a:buFontTx/>
              <a:buChar char="●"/>
              <a:defRPr sz="1800">
                <a:solidFill>
                  <a:srgbClr val="585858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14300" indent="-114300">
              <a:spcBef>
                <a:spcPts val="0"/>
              </a:spcBef>
              <a:buClrTx/>
              <a:buFontTx/>
              <a:buChar char="○"/>
              <a:defRPr sz="1800">
                <a:solidFill>
                  <a:srgbClr val="585858"/>
                </a:solidFill>
                <a:latin typeface="Verdana"/>
                <a:ea typeface="Verdana"/>
                <a:cs typeface="Verdana"/>
                <a:sym typeface="Verdan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72457" y="4669900"/>
            <a:ext cx="393317" cy="380232"/>
          </a:xfrm>
          <a:prstGeom prst="rect">
            <a:avLst/>
          </a:prstGeom>
        </p:spPr>
        <p:txBody>
          <a:bodyPr lIns="91423" tIns="91423" rIns="91423" bIns="91423"/>
          <a:lstStyle>
            <a:lvl1pPr algn="l">
              <a:defRPr sz="1400"/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3" y="-18"/>
            <a:ext cx="9144033" cy="5138086"/>
          </a:xfrm>
          <a:prstGeom prst="rect">
            <a:avLst/>
          </a:prstGeom>
          <a:ln w="12700">
            <a:miter lim="400000"/>
          </a:ln>
        </p:spPr>
      </p:pic>
      <p:pic>
        <p:nvPicPr>
          <p:cNvPr id="60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3" y="-18"/>
            <a:ext cx="9144034" cy="5138086"/>
          </a:xfrm>
          <a:prstGeom prst="rect">
            <a:avLst/>
          </a:prstGeom>
          <a:ln w="12700">
            <a:miter lim="400000"/>
          </a:ln>
        </p:spPr>
      </p:pic>
      <p:sp>
        <p:nvSpPr>
          <p:cNvPr id="6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72457" y="4669900"/>
            <a:ext cx="393317" cy="380232"/>
          </a:xfrm>
          <a:prstGeom prst="rect">
            <a:avLst/>
          </a:prstGeom>
        </p:spPr>
        <p:txBody>
          <a:bodyPr lIns="91423" tIns="91423" rIns="91423" bIns="91423"/>
          <a:lstStyle>
            <a:lvl1pPr algn="l">
              <a:defRPr sz="1400"/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9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itle Text"/>
          <p:cNvSpPr txBox="1">
            <a:spLocks noGrp="1"/>
          </p:cNvSpPr>
          <p:nvPr>
            <p:ph type="title"/>
          </p:nvPr>
        </p:nvSpPr>
        <p:spPr>
          <a:xfrm>
            <a:off x="214282" y="428609"/>
            <a:ext cx="8683516" cy="607416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 b="0">
                <a:latin typeface="Arial Unicode MS"/>
                <a:ea typeface="Arial Unicode MS"/>
                <a:cs typeface="Arial Unicode MS"/>
                <a:sym typeface="Arial Unicode MS"/>
              </a:defRPr>
            </a:lvl1pPr>
          </a:lstStyle>
          <a:p>
            <a:r>
              <a:t>Title Text</a:t>
            </a:r>
          </a:p>
        </p:txBody>
      </p:sp>
      <p:sp>
        <p:nvSpPr>
          <p:cNvPr id="78" name="Body Level One…"/>
          <p:cNvSpPr txBox="1">
            <a:spLocks noGrp="1"/>
          </p:cNvSpPr>
          <p:nvPr>
            <p:ph type="body" idx="1"/>
          </p:nvPr>
        </p:nvSpPr>
        <p:spPr>
          <a:xfrm>
            <a:off x="246202" y="1357305"/>
            <a:ext cx="8683516" cy="3429026"/>
          </a:xfrm>
          <a:prstGeom prst="rect">
            <a:avLst/>
          </a:prstGeom>
        </p:spPr>
        <p:txBody>
          <a:bodyPr lIns="45718" tIns="45718" rIns="45718" bIns="45718"/>
          <a:lstStyle>
            <a:lvl1pPr marL="342900" indent="-342900">
              <a:buClrTx/>
              <a:defRPr sz="2600">
                <a:solidFill>
                  <a:srgbClr val="002060"/>
                </a:solidFill>
                <a:latin typeface="Arial Un"/>
                <a:ea typeface="Arial Un"/>
                <a:cs typeface="Arial Un"/>
                <a:sym typeface="Arial Un"/>
              </a:defRPr>
            </a:lvl1pPr>
            <a:lvl2pPr marL="828675" indent="-371475">
              <a:buClrTx/>
              <a:defRPr sz="2600">
                <a:solidFill>
                  <a:srgbClr val="002060"/>
                </a:solidFill>
                <a:latin typeface="Arial Un"/>
                <a:ea typeface="Arial Un"/>
                <a:cs typeface="Arial Un"/>
                <a:sym typeface="Arial Un"/>
              </a:defRPr>
            </a:lvl2pPr>
            <a:lvl3pPr marL="1244600" indent="-330200">
              <a:buClrTx/>
              <a:defRPr sz="2600">
                <a:solidFill>
                  <a:srgbClr val="002060"/>
                </a:solidFill>
                <a:latin typeface="Arial Un"/>
                <a:ea typeface="Arial Un"/>
                <a:cs typeface="Arial Un"/>
                <a:sym typeface="Arial Un"/>
              </a:defRPr>
            </a:lvl3pPr>
            <a:lvl4pPr marL="1743075" indent="-371475">
              <a:buClrTx/>
              <a:defRPr sz="2600">
                <a:solidFill>
                  <a:srgbClr val="002060"/>
                </a:solidFill>
                <a:latin typeface="Arial Un"/>
                <a:ea typeface="Arial Un"/>
                <a:cs typeface="Arial Un"/>
                <a:sym typeface="Arial Un"/>
              </a:defRPr>
            </a:lvl4pPr>
            <a:lvl5pPr marL="2324100" indent="-495300">
              <a:buClrTx/>
              <a:defRPr sz="2600">
                <a:solidFill>
                  <a:srgbClr val="002060"/>
                </a:solidFill>
                <a:latin typeface="Arial Un"/>
                <a:ea typeface="Arial Un"/>
                <a:cs typeface="Arial Un"/>
                <a:sym typeface="Arial Un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79546" y="4635136"/>
            <a:ext cx="273654" cy="264253"/>
          </a:xfrm>
          <a:prstGeom prst="rect">
            <a:avLst/>
          </a:prstGeom>
        </p:spPr>
        <p:txBody>
          <a:bodyPr lIns="45718" tIns="45718" rIns="45718" bIns="45718"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3" y="-18"/>
            <a:ext cx="9144033" cy="5138086"/>
          </a:xfrm>
          <a:prstGeom prst="rect">
            <a:avLst/>
          </a:prstGeom>
          <a:ln w="12700">
            <a:miter lim="400000"/>
          </a:ln>
        </p:spPr>
      </p:pic>
      <p:pic>
        <p:nvPicPr>
          <p:cNvPr id="87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3" y="-18"/>
            <a:ext cx="9144034" cy="5138086"/>
          </a:xfrm>
          <a:prstGeom prst="rect">
            <a:avLst/>
          </a:prstGeom>
          <a:ln w="12700">
            <a:miter lim="400000"/>
          </a:ln>
        </p:spPr>
      </p:pic>
      <p:pic>
        <p:nvPicPr>
          <p:cNvPr id="88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225" y="-18"/>
            <a:ext cx="9135518" cy="5138086"/>
          </a:xfrm>
          <a:prstGeom prst="rect">
            <a:avLst/>
          </a:prstGeom>
          <a:ln w="12700">
            <a:miter lim="400000"/>
          </a:ln>
        </p:spPr>
      </p:pic>
      <p:sp>
        <p:nvSpPr>
          <p:cNvPr id="8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72457" y="4669899"/>
            <a:ext cx="393319" cy="380234"/>
          </a:xfrm>
          <a:prstGeom prst="rect">
            <a:avLst/>
          </a:prstGeom>
        </p:spPr>
        <p:txBody>
          <a:bodyPr lIns="91424" tIns="91424" rIns="91424" bIns="91424"/>
          <a:lstStyle>
            <a:lvl1pPr algn="l">
              <a:defRPr sz="1400"/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icture 2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-33" y="-18"/>
            <a:ext cx="9144034" cy="5138086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539550" y="411510"/>
            <a:ext cx="8001059" cy="6245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23" tIns="91423" rIns="91423" bIns="91423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4" name="Body Level One…"/>
          <p:cNvSpPr txBox="1">
            <a:spLocks noGrp="1"/>
          </p:cNvSpPr>
          <p:nvPr>
            <p:ph type="body" idx="1"/>
          </p:nvPr>
        </p:nvSpPr>
        <p:spPr>
          <a:xfrm>
            <a:off x="571470" y="1357303"/>
            <a:ext cx="8001059" cy="34290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23" tIns="91423" rIns="91423" bIns="91423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79587" y="4635154"/>
            <a:ext cx="273615" cy="264214"/>
          </a:xfrm>
          <a:prstGeom prst="rect">
            <a:avLst/>
          </a:prstGeom>
          <a:ln w="12700">
            <a:miter lim="400000"/>
          </a:ln>
        </p:spPr>
        <p:txBody>
          <a:bodyPr wrap="none" lIns="45699" tIns="45699" rIns="45699" bIns="45699" anchor="ctr">
            <a:spAutoFit/>
          </a:bodyPr>
          <a:lstStyle>
            <a:lvl1pPr algn="r">
              <a:defRPr sz="1200"/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ransition spd="med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9pPr>
    </p:titleStyle>
    <p:bodyStyle>
      <a:lvl1pPr marL="406400" marR="0" indent="-63500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000000"/>
        </a:buClr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1pPr>
      <a:lvl2pPr marL="838199" marR="0" indent="-79827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000000"/>
        </a:buClr>
        <a:buSzPct val="100000"/>
        <a:buFont typeface="Arial"/>
        <a:buChar char="–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2pPr>
      <a:lvl3pPr marL="1270000" marR="0" indent="-101600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000000"/>
        </a:buClr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3pPr>
      <a:lvl4pPr marL="1701799" marR="0" indent="-40638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000000"/>
        </a:buClr>
        <a:buSzPct val="100000"/>
        <a:buFont typeface="Arial"/>
        <a:buChar char="–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4pPr>
      <a:lvl5pPr marL="2158999" marR="0" indent="-40638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000000"/>
        </a:buClr>
        <a:buSzPct val="100000"/>
        <a:buFont typeface="Arial"/>
        <a:buChar char="»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5pPr>
      <a:lvl6pPr marL="88900" marR="0" indent="0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000000"/>
        </a:buClr>
        <a:buSzPct val="100000"/>
        <a:buFont typeface="Arial"/>
        <a:buChar char="■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6pPr>
      <a:lvl7pPr marL="88900" marR="0" indent="0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000000"/>
        </a:buClr>
        <a:buSzPct val="100000"/>
        <a:buFont typeface="Arial"/>
        <a:buChar char="●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7pPr>
      <a:lvl8pPr marL="88900" marR="0" indent="0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000000"/>
        </a:buClr>
        <a:buSzPct val="100000"/>
        <a:buFont typeface="Arial"/>
        <a:buChar char="○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8pPr>
      <a:lvl9pPr marL="88900" marR="0" indent="0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000000"/>
        </a:buClr>
        <a:buSzPct val="100000"/>
        <a:buFont typeface="Arial"/>
        <a:buChar char="■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tiff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s://qiot.qnap.com/blog/en/" TargetMode="External"/><Relationship Id="rId2" Type="http://schemas.openxmlformats.org/officeDocument/2006/relationships/hyperlink" Target="https://www.qnap.com/solution/qiot-suite/en/index.php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qiot.qnap.com/en/partner" TargetMode="External"/><Relationship Id="rId4" Type="http://schemas.openxmlformats.org/officeDocument/2006/relationships/hyperlink" Target="https://github.com/qnap-dev/qnap-qiot-sdks" TargetMode="Externa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標題 1"/>
          <p:cNvSpPr txBox="1">
            <a:spLocks noGrp="1"/>
          </p:cNvSpPr>
          <p:nvPr>
            <p:ph type="title"/>
          </p:nvPr>
        </p:nvSpPr>
        <p:spPr>
          <a:xfrm>
            <a:off x="214282" y="357171"/>
            <a:ext cx="8786873" cy="660552"/>
          </a:xfrm>
          <a:prstGeom prst="rect">
            <a:avLst/>
          </a:prstGeom>
        </p:spPr>
        <p:txBody>
          <a:bodyPr/>
          <a:lstStyle/>
          <a:p>
            <a:pPr defTabSz="713231">
              <a:defRPr sz="2807"/>
            </a:pPr>
            <a:endParaRPr/>
          </a:p>
        </p:txBody>
      </p:sp>
      <p:sp>
        <p:nvSpPr>
          <p:cNvPr id="99" name="文字版面配置區 2"/>
          <p:cNvSpPr txBox="1">
            <a:spLocks noGrp="1"/>
          </p:cNvSpPr>
          <p:nvPr>
            <p:ph type="body" idx="1"/>
          </p:nvPr>
        </p:nvSpPr>
        <p:spPr>
          <a:xfrm>
            <a:off x="311699" y="1152475"/>
            <a:ext cx="8520601" cy="34164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00" name="圖片 3" descr="圖片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5202107"/>
          </a:xfrm>
          <a:prstGeom prst="rect">
            <a:avLst/>
          </a:prstGeom>
          <a:ln w="12700">
            <a:miter lim="400000"/>
          </a:ln>
        </p:spPr>
      </p:pic>
      <p:sp>
        <p:nvSpPr>
          <p:cNvPr id="101" name="Shape 2732"/>
          <p:cNvSpPr txBox="1"/>
          <p:nvPr/>
        </p:nvSpPr>
        <p:spPr>
          <a:xfrm>
            <a:off x="5500694" y="984626"/>
            <a:ext cx="3500430" cy="10156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699" tIns="45699" rIns="45699" bIns="45699">
            <a:spAutoFit/>
          </a:bodyPr>
          <a:lstStyle/>
          <a:p>
            <a:pPr>
              <a:defRPr sz="20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r>
              <a:rPr lang="en-US" altLang="zh-TW" sz="2000" b="1" dirty="0" err="1" smtClean="0">
                <a:solidFill>
                  <a:srgbClr val="FFFFFF"/>
                </a:solidFill>
                <a:latin typeface="Arial" pitchFamily="34" charset="0"/>
                <a:ea typeface="Microsoft JhengHei"/>
                <a:cs typeface="Arial" pitchFamily="34" charset="0"/>
                <a:sym typeface="Microsoft JhengHei"/>
              </a:rPr>
              <a:t>IoT</a:t>
            </a:r>
            <a:r>
              <a:rPr lang="en-US" altLang="zh-TW" sz="2000" b="1" dirty="0" smtClean="0">
                <a:solidFill>
                  <a:srgbClr val="FFFFFF"/>
                </a:solidFill>
                <a:latin typeface="Arial" pitchFamily="34" charset="0"/>
                <a:ea typeface="Microsoft JhengHei"/>
                <a:cs typeface="Arial" pitchFamily="34" charset="0"/>
                <a:sym typeface="Microsoft JhengHei"/>
              </a:rPr>
              <a:t> devices are </a:t>
            </a:r>
            <a:r>
              <a:rPr lang="en-US" sz="2000" b="1" dirty="0" smtClean="0">
                <a:solidFill>
                  <a:srgbClr val="FFFFFF"/>
                </a:solidFill>
                <a:latin typeface="Arial" pitchFamily="34" charset="0"/>
                <a:ea typeface="Microsoft JhengHei"/>
                <a:cs typeface="Arial" pitchFamily="34" charset="0"/>
                <a:sym typeface="Microsoft JhengHei"/>
              </a:rPr>
              <a:t>everywhere</a:t>
            </a:r>
            <a:r>
              <a:rPr lang="en-US" altLang="zh-TW" sz="2000" b="1" dirty="0" smtClean="0">
                <a:solidFill>
                  <a:srgbClr val="FFFFFF"/>
                </a:solidFill>
                <a:latin typeface="Arial" pitchFamily="34" charset="0"/>
                <a:ea typeface="Microsoft JhengHei"/>
                <a:cs typeface="Arial" pitchFamily="34" charset="0"/>
                <a:sym typeface="Microsoft JhengHei"/>
              </a:rPr>
              <a:t>,</a:t>
            </a:r>
            <a:r>
              <a:rPr lang="en-US" sz="2000" b="1" dirty="0" smtClean="0">
                <a:solidFill>
                  <a:srgbClr val="FFFFFF"/>
                </a:solidFill>
                <a:latin typeface="Arial" pitchFamily="34" charset="0"/>
                <a:ea typeface="Microsoft JhengHei"/>
                <a:cs typeface="Arial" pitchFamily="34" charset="0"/>
                <a:sym typeface="Microsoft JhengHei"/>
              </a:rPr>
              <a:t> Do you have </a:t>
            </a:r>
            <a:r>
              <a:rPr lang="en-US" altLang="zh-TW" sz="2000" b="1" dirty="0" smtClean="0">
                <a:solidFill>
                  <a:srgbClr val="FFFFFF"/>
                </a:solidFill>
                <a:latin typeface="Arial" pitchFamily="34" charset="0"/>
                <a:ea typeface="Microsoft JhengHei"/>
                <a:cs typeface="Arial" pitchFamily="34" charset="0"/>
                <a:sym typeface="Microsoft JhengHei"/>
              </a:rPr>
              <a:t>the right</a:t>
            </a:r>
            <a:r>
              <a:rPr lang="en-US" sz="2000" b="1" dirty="0" smtClean="0">
                <a:solidFill>
                  <a:srgbClr val="FFFFFF"/>
                </a:solidFill>
                <a:latin typeface="Arial" pitchFamily="34" charset="0"/>
                <a:ea typeface="Microsoft JhengHei"/>
                <a:cs typeface="Arial" pitchFamily="34" charset="0"/>
                <a:sym typeface="Microsoft JhengHei"/>
              </a:rPr>
              <a:t> SW for that </a:t>
            </a:r>
            <a:r>
              <a:rPr lang="en-US" altLang="zh-TW" sz="2000" b="1" dirty="0" smtClean="0">
                <a:solidFill>
                  <a:srgbClr val="FFFFFF"/>
                </a:solidFill>
                <a:latin typeface="Arial" pitchFamily="34" charset="0"/>
                <a:ea typeface="Microsoft JhengHei"/>
                <a:cs typeface="Arial" pitchFamily="34" charset="0"/>
                <a:sym typeface="Microsoft JhengHei"/>
              </a:rPr>
              <a:t>?</a:t>
            </a:r>
            <a:endParaRPr lang="en-US" sz="2000" b="1" dirty="0">
              <a:solidFill>
                <a:srgbClr val="FFFFFF"/>
              </a:solidFill>
              <a:latin typeface="Arial" pitchFamily="34" charset="0"/>
              <a:ea typeface="Microsoft JhengHei"/>
              <a:cs typeface="Arial" pitchFamily="34" charset="0"/>
              <a:sym typeface="Microsoft JhengHei"/>
            </a:endParaRPr>
          </a:p>
        </p:txBody>
      </p:sp>
      <p:pic>
        <p:nvPicPr>
          <p:cNvPr id="102" name="Shape 168" descr="Shape 16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500824" y="2214559"/>
            <a:ext cx="1500200" cy="1500199"/>
          </a:xfrm>
          <a:prstGeom prst="rect">
            <a:avLst/>
          </a:prstGeom>
          <a:ln w="12700">
            <a:miter lim="400000"/>
          </a:ln>
          <a:effectLst>
            <a:outerShdw blurRad="292100" dist="139700" dir="2700000" rotWithShape="0">
              <a:srgbClr val="333333">
                <a:alpha val="64999"/>
              </a:srgbClr>
            </a:outerShdw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 descr="P4-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1169" y="1158205"/>
            <a:ext cx="8364236" cy="3628123"/>
          </a:xfrm>
          <a:prstGeom prst="rect">
            <a:avLst/>
          </a:prstGeom>
        </p:spPr>
      </p:pic>
      <p:sp>
        <p:nvSpPr>
          <p:cNvPr id="169" name="QIoT Suite Lite ：私有雲 &gt; 混合雲"/>
          <p:cNvSpPr txBox="1">
            <a:spLocks noGrp="1"/>
          </p:cNvSpPr>
          <p:nvPr>
            <p:ph type="title"/>
          </p:nvPr>
        </p:nvSpPr>
        <p:spPr>
          <a:xfrm>
            <a:off x="0" y="375597"/>
            <a:ext cx="9144000" cy="624517"/>
          </a:xfrm>
          <a:prstGeom prst="rect">
            <a:avLst/>
          </a:prstGeom>
        </p:spPr>
        <p:txBody>
          <a:bodyPr lIns="91421" tIns="91421" rIns="91421" bIns="91421">
            <a:noAutofit/>
          </a:bodyPr>
          <a:lstStyle>
            <a:lvl1pPr defTabSz="235900">
              <a:defRPr sz="2520" b="0">
                <a:solidFill>
                  <a:srgbClr val="F9FAFB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</a:lstStyle>
          <a:p>
            <a:r>
              <a:rPr sz="2800" b="1" dirty="0">
                <a:latin typeface="Arial" pitchFamily="34" charset="0"/>
                <a:cs typeface="Arial" pitchFamily="34" charset="0"/>
              </a:rPr>
              <a:t>Designed for the most Demanding Requirements</a:t>
            </a:r>
          </a:p>
        </p:txBody>
      </p:sp>
      <p:sp>
        <p:nvSpPr>
          <p:cNvPr id="170" name="Stage 1. Data Collecting"/>
          <p:cNvSpPr txBox="1"/>
          <p:nvPr/>
        </p:nvSpPr>
        <p:spPr>
          <a:xfrm>
            <a:off x="4286248" y="3786196"/>
            <a:ext cx="2431111" cy="3385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600" b="1">
                <a:solidFill>
                  <a:srgbClr val="FF2F9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>
                <a:latin typeface="Arial" pitchFamily="34" charset="0"/>
                <a:cs typeface="Arial" pitchFamily="34" charset="0"/>
              </a:rPr>
              <a:t>Stage 1. Data Collecting</a:t>
            </a:r>
          </a:p>
        </p:txBody>
      </p:sp>
      <p:sp>
        <p:nvSpPr>
          <p:cNvPr id="171" name="Sensors…"/>
          <p:cNvSpPr txBox="1"/>
          <p:nvPr/>
        </p:nvSpPr>
        <p:spPr>
          <a:xfrm>
            <a:off x="4286248" y="4081917"/>
            <a:ext cx="1927025" cy="7339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marL="140367" indent="-140367">
              <a:buSzPct val="100000"/>
              <a:buChar char="•"/>
              <a:defRPr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>
                <a:latin typeface="Arial" pitchFamily="34" charset="0"/>
                <a:cs typeface="Arial" pitchFamily="34" charset="0"/>
              </a:rPr>
              <a:t>Sensors</a:t>
            </a:r>
          </a:p>
          <a:p>
            <a:pPr marL="140367" indent="-140367">
              <a:buSzPct val="100000"/>
              <a:buChar char="•"/>
              <a:defRPr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>
                <a:latin typeface="Arial" pitchFamily="34" charset="0"/>
                <a:cs typeface="Arial" pitchFamily="34" charset="0"/>
              </a:rPr>
              <a:t>Devices</a:t>
            </a:r>
          </a:p>
          <a:p>
            <a:pPr marL="140367" indent="-140367">
              <a:buSzPct val="100000"/>
              <a:buChar char="•"/>
              <a:defRPr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>
                <a:latin typeface="Arial" pitchFamily="34" charset="0"/>
                <a:cs typeface="Arial" pitchFamily="34" charset="0"/>
              </a:rPr>
              <a:t>Development Board</a:t>
            </a:r>
          </a:p>
        </p:txBody>
      </p:sp>
      <p:sp>
        <p:nvSpPr>
          <p:cNvPr id="172" name="Stage 2. Data Processing"/>
          <p:cNvSpPr txBox="1"/>
          <p:nvPr/>
        </p:nvSpPr>
        <p:spPr>
          <a:xfrm>
            <a:off x="428597" y="1256298"/>
            <a:ext cx="2543321" cy="3385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600" b="1">
                <a:solidFill>
                  <a:srgbClr val="008F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>
                <a:latin typeface="Arial" pitchFamily="34" charset="0"/>
                <a:cs typeface="Arial" pitchFamily="34" charset="0"/>
              </a:rPr>
              <a:t>Stage 2. Data Processing</a:t>
            </a:r>
          </a:p>
        </p:txBody>
      </p:sp>
      <p:sp>
        <p:nvSpPr>
          <p:cNvPr id="173" name="Rules Setting…"/>
          <p:cNvSpPr txBox="1"/>
          <p:nvPr/>
        </p:nvSpPr>
        <p:spPr>
          <a:xfrm>
            <a:off x="428596" y="1552019"/>
            <a:ext cx="1426519" cy="7339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marL="140367" indent="-140367">
              <a:buSzPct val="100000"/>
              <a:buChar char="•"/>
              <a:defRPr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>
                <a:latin typeface="Arial" pitchFamily="34" charset="0"/>
                <a:cs typeface="Arial" pitchFamily="34" charset="0"/>
              </a:rPr>
              <a:t>Rules Setting</a:t>
            </a:r>
          </a:p>
          <a:p>
            <a:pPr marL="140367" indent="-140367">
              <a:buSzPct val="100000"/>
              <a:buChar char="•"/>
              <a:defRPr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>
                <a:latin typeface="Arial" pitchFamily="34" charset="0"/>
                <a:cs typeface="Arial" pitchFamily="34" charset="0"/>
              </a:rPr>
              <a:t>Threshold</a:t>
            </a:r>
          </a:p>
          <a:p>
            <a:pPr marL="140367" indent="-140367">
              <a:buSzPct val="100000"/>
              <a:buChar char="•"/>
              <a:defRPr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>
                <a:latin typeface="Arial" pitchFamily="34" charset="0"/>
                <a:cs typeface="Arial" pitchFamily="34" charset="0"/>
              </a:rPr>
              <a:t>Local Storage</a:t>
            </a:r>
          </a:p>
        </p:txBody>
      </p:sp>
      <p:sp>
        <p:nvSpPr>
          <p:cNvPr id="174" name="Stage 3. Data Visualization"/>
          <p:cNvSpPr txBox="1"/>
          <p:nvPr/>
        </p:nvSpPr>
        <p:spPr>
          <a:xfrm>
            <a:off x="4643438" y="1182438"/>
            <a:ext cx="2694003" cy="3385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600" b="1">
                <a:solidFill>
                  <a:srgbClr val="FF93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>
                <a:latin typeface="Arial" pitchFamily="34" charset="0"/>
                <a:cs typeface="Arial" pitchFamily="34" charset="0"/>
              </a:rPr>
              <a:t>Stage 3. Data Visualization</a:t>
            </a:r>
          </a:p>
        </p:txBody>
      </p:sp>
      <p:sp>
        <p:nvSpPr>
          <p:cNvPr id="175" name="Show Data in Charts &amp; Tables"/>
          <p:cNvSpPr txBox="1"/>
          <p:nvPr/>
        </p:nvSpPr>
        <p:spPr>
          <a:xfrm>
            <a:off x="4643438" y="1478159"/>
            <a:ext cx="2769985" cy="3077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 marL="140367" indent="-140367">
              <a:buSzPct val="100000"/>
              <a:buChar char="•"/>
              <a:defRPr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>
                <a:latin typeface="Arial" pitchFamily="34" charset="0"/>
                <a:cs typeface="Arial" pitchFamily="34" charset="0"/>
              </a:rPr>
              <a:t>Show Data in Charts &amp; Tables</a:t>
            </a:r>
          </a:p>
        </p:txBody>
      </p:sp>
      <p:sp>
        <p:nvSpPr>
          <p:cNvPr id="12" name="文字方塊 11"/>
          <p:cNvSpPr txBox="1"/>
          <p:nvPr/>
        </p:nvSpPr>
        <p:spPr>
          <a:xfrm>
            <a:off x="7286644" y="1857370"/>
            <a:ext cx="1571636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TW" sz="1600" b="1" dirty="0" smtClean="0">
                <a:solidFill>
                  <a:schemeClr val="tx1"/>
                </a:solidFill>
                <a:latin typeface="Arial" pitchFamily="34" charset="0"/>
                <a:ea typeface="Helvetica Neue"/>
                <a:cs typeface="Arial" pitchFamily="34" charset="0"/>
              </a:rPr>
              <a:t>Applications</a:t>
            </a:r>
            <a:endParaRPr lang="zh-TW" altLang="en-US" sz="1600" b="1" dirty="0">
              <a:solidFill>
                <a:schemeClr val="tx1"/>
              </a:solidFill>
              <a:latin typeface="Arial" pitchFamily="34" charset="0"/>
              <a:ea typeface="Helvetica Neue"/>
              <a:cs typeface="Arial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42"/>
          <p:cNvSpPr txBox="1">
            <a:spLocks noGrp="1"/>
          </p:cNvSpPr>
          <p:nvPr>
            <p:ph type="title"/>
          </p:nvPr>
        </p:nvSpPr>
        <p:spPr>
          <a:xfrm>
            <a:off x="0" y="357172"/>
            <a:ext cx="9144000" cy="623892"/>
          </a:xfrm>
          <a:prstGeom prst="rect">
            <a:avLst/>
          </a:prstGeom>
        </p:spPr>
        <p:txBody>
          <a:bodyPr lIns="91398" tIns="91398" rIns="91398" bIns="91398">
            <a:noAutofit/>
          </a:bodyPr>
          <a:lstStyle>
            <a:lvl1pPr defTabSz="254046">
              <a:defRPr sz="2520"/>
            </a:lvl1pPr>
          </a:lstStyle>
          <a:p>
            <a:r>
              <a:rPr sz="3200" b="1" dirty="0">
                <a:latin typeface="Arial" pitchFamily="34" charset="0"/>
                <a:cs typeface="Arial" pitchFamily="34" charset="0"/>
              </a:rPr>
              <a:t>QIoT Suite Lite</a:t>
            </a:r>
          </a:p>
        </p:txBody>
      </p:sp>
      <p:pic>
        <p:nvPicPr>
          <p:cNvPr id="181" name="圖片 4" descr="圖片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46652" y="1071552"/>
            <a:ext cx="8054438" cy="37862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圖片 4" descr="圖片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57554" y="2205015"/>
            <a:ext cx="5500727" cy="1581182"/>
          </a:xfrm>
          <a:prstGeom prst="rect">
            <a:avLst/>
          </a:prstGeom>
          <a:ln w="12700">
            <a:miter lim="400000"/>
          </a:ln>
        </p:spPr>
      </p:pic>
      <p:sp>
        <p:nvSpPr>
          <p:cNvPr id="184" name="Shape 51"/>
          <p:cNvSpPr txBox="1">
            <a:spLocks noGrp="1"/>
          </p:cNvSpPr>
          <p:nvPr>
            <p:ph type="title"/>
          </p:nvPr>
        </p:nvSpPr>
        <p:spPr>
          <a:xfrm>
            <a:off x="0" y="376222"/>
            <a:ext cx="9144000" cy="623892"/>
          </a:xfrm>
          <a:prstGeom prst="rect">
            <a:avLst/>
          </a:prstGeom>
        </p:spPr>
        <p:txBody>
          <a:bodyPr lIns="91398" tIns="91398" rIns="91398" bIns="91398">
            <a:noAutofit/>
          </a:bodyPr>
          <a:lstStyle>
            <a:lvl1pPr defTabSz="254046">
              <a:defRPr sz="2520"/>
            </a:lvl1pPr>
          </a:lstStyle>
          <a:p>
            <a:r>
              <a:rPr lang="en-US" sz="3200" b="1" dirty="0" smtClean="0">
                <a:latin typeface="Arial" pitchFamily="34" charset="0"/>
                <a:cs typeface="Arial" pitchFamily="34" charset="0"/>
              </a:rPr>
              <a:t>Protocol &amp; developing board</a:t>
            </a:r>
            <a:endParaRPr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5" name="支援多種通訊協定: MQTT, MQTTS, HTTP, HTTPS and CoAP"/>
          <p:cNvSpPr txBox="1"/>
          <p:nvPr/>
        </p:nvSpPr>
        <p:spPr>
          <a:xfrm>
            <a:off x="357158" y="1235301"/>
            <a:ext cx="6988303" cy="29392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defTabSz="457200">
              <a:spcBef>
                <a:spcPts val="600"/>
              </a:spcBef>
              <a:buSzPct val="100000"/>
              <a:buFont typeface="Arial"/>
              <a:buChar char="•"/>
              <a:defRPr sz="2000" b="1">
                <a:latin typeface="Verdana"/>
                <a:ea typeface="Verdana"/>
                <a:cs typeface="Verdana"/>
                <a:sym typeface="Verdana"/>
              </a:defRPr>
            </a:pPr>
            <a:r>
              <a:rPr sz="2000" dirty="0">
                <a:latin typeface="Arial" pitchFamily="34" charset="0"/>
                <a:cs typeface="Arial" pitchFamily="34" charset="0"/>
              </a:rPr>
              <a:t> Support Protocol: </a:t>
            </a:r>
          </a:p>
          <a:p>
            <a:pPr defTabSz="457200">
              <a:spcBef>
                <a:spcPts val="600"/>
              </a:spcBef>
              <a:defRPr sz="2000"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r>
              <a:rPr sz="2000" dirty="0">
                <a:latin typeface="Arial" pitchFamily="34" charset="0"/>
                <a:cs typeface="Arial" pitchFamily="34" charset="0"/>
              </a:rPr>
              <a:t>MQTT, MQTTS, HTTP, HTTPS and CoAP</a:t>
            </a:r>
            <a:endParaRPr sz="2000" b="1" dirty="0">
              <a:latin typeface="Arial" pitchFamily="34" charset="0"/>
              <a:cs typeface="Arial" pitchFamily="34" charset="0"/>
              <a:sym typeface="Arial"/>
            </a:endParaRPr>
          </a:p>
          <a:p>
            <a:pPr defTabSz="457200">
              <a:buSzPct val="100000"/>
              <a:buFont typeface="Arial"/>
              <a:buChar char="•"/>
              <a:defRPr sz="2000"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endParaRPr sz="2000" dirty="0">
              <a:latin typeface="Arial" pitchFamily="34" charset="0"/>
              <a:cs typeface="Arial" pitchFamily="34" charset="0"/>
            </a:endParaRPr>
          </a:p>
          <a:p>
            <a:pPr defTabSz="457200">
              <a:buSzPct val="100000"/>
              <a:buFont typeface="Arial"/>
              <a:buChar char="•"/>
              <a:defRPr sz="2000" b="1">
                <a:latin typeface="Verdana"/>
                <a:ea typeface="Verdana"/>
                <a:cs typeface="Verdana"/>
                <a:sym typeface="Verdana"/>
              </a:defRPr>
            </a:pPr>
            <a:r>
              <a:rPr sz="2000" dirty="0">
                <a:latin typeface="Arial" pitchFamily="34" charset="0"/>
                <a:cs typeface="Arial" pitchFamily="34" charset="0"/>
              </a:rPr>
              <a:t> Quick set up  : </a:t>
            </a:r>
          </a:p>
          <a:p>
            <a:pPr defTabSz="457200">
              <a:spcBef>
                <a:spcPts val="600"/>
              </a:spcBef>
              <a:defRPr sz="2000"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r>
              <a:rPr sz="2000" dirty="0">
                <a:latin typeface="Arial" pitchFamily="34" charset="0"/>
                <a:cs typeface="Arial" pitchFamily="34" charset="0"/>
              </a:rPr>
              <a:t>Arduino Yun - Python</a:t>
            </a:r>
            <a:endParaRPr sz="2000" b="1" dirty="0">
              <a:latin typeface="Arial" pitchFamily="34" charset="0"/>
              <a:cs typeface="Arial" pitchFamily="34" charset="0"/>
              <a:sym typeface="Arial"/>
            </a:endParaRPr>
          </a:p>
          <a:p>
            <a:pPr defTabSz="457200">
              <a:spcBef>
                <a:spcPts val="600"/>
              </a:spcBef>
              <a:defRPr sz="2000"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r>
              <a:rPr sz="2000" dirty="0">
                <a:latin typeface="Arial" pitchFamily="34" charset="0"/>
                <a:cs typeface="Arial" pitchFamily="34" charset="0"/>
              </a:rPr>
              <a:t>Raspberry Pi - Node.js</a:t>
            </a:r>
            <a:endParaRPr sz="2000" b="1" dirty="0">
              <a:latin typeface="Arial" pitchFamily="34" charset="0"/>
              <a:cs typeface="Arial" pitchFamily="34" charset="0"/>
              <a:sym typeface="Arial"/>
            </a:endParaRPr>
          </a:p>
          <a:p>
            <a:pPr defTabSz="457200">
              <a:spcBef>
                <a:spcPts val="600"/>
              </a:spcBef>
              <a:defRPr sz="2000"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r>
              <a:rPr sz="2000" dirty="0">
                <a:latin typeface="Arial" pitchFamily="34" charset="0"/>
                <a:cs typeface="Arial" pitchFamily="34" charset="0"/>
              </a:rPr>
              <a:t>MTK 7688(Duo) – Python</a:t>
            </a:r>
            <a:endParaRPr sz="2000" b="1" dirty="0">
              <a:latin typeface="Arial" pitchFamily="34" charset="0"/>
              <a:cs typeface="Arial" pitchFamily="34" charset="0"/>
              <a:sym typeface="Arial"/>
            </a:endParaRPr>
          </a:p>
          <a:p>
            <a:pPr defTabSz="457200">
              <a:spcBef>
                <a:spcPts val="600"/>
              </a:spcBef>
              <a:defRPr sz="2000"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r>
              <a:rPr sz="2000" dirty="0">
                <a:latin typeface="Arial" pitchFamily="34" charset="0"/>
                <a:cs typeface="Arial" pitchFamily="34" charset="0"/>
              </a:rPr>
              <a:t>Intel Edison - Node.js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Shape 93" descr="Shape 9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2844" y="1142990"/>
            <a:ext cx="5443541" cy="371475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0" name="Shape 95"/>
          <p:cNvGrpSpPr/>
          <p:nvPr/>
        </p:nvGrpSpPr>
        <p:grpSpPr>
          <a:xfrm>
            <a:off x="2493932" y="4428070"/>
            <a:ext cx="292107" cy="302141"/>
            <a:chOff x="-1" y="0"/>
            <a:chExt cx="292106" cy="302140"/>
          </a:xfrm>
        </p:grpSpPr>
        <p:sp>
          <p:nvSpPr>
            <p:cNvPr id="188" name="Shape 96"/>
            <p:cNvSpPr/>
            <p:nvPr/>
          </p:nvSpPr>
          <p:spPr>
            <a:xfrm>
              <a:off x="-2" y="11530"/>
              <a:ext cx="292107" cy="279103"/>
            </a:xfrm>
            <a:prstGeom prst="ellipse">
              <a:avLst/>
            </a:prstGeom>
            <a:solidFill>
              <a:srgbClr val="F40C80"/>
            </a:solidFill>
            <a:ln w="12700" cap="flat">
              <a:noFill/>
              <a:miter lim="400000"/>
            </a:ln>
            <a:effectLst>
              <a:outerShdw blurRad="63500" dist="23000" dir="5400000" rotWithShape="0">
                <a:srgbClr val="000000">
                  <a:alpha val="34901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endParaRPr/>
            </a:p>
          </p:txBody>
        </p:sp>
        <p:sp>
          <p:nvSpPr>
            <p:cNvPr id="189" name="Shape 97"/>
            <p:cNvSpPr txBox="1"/>
            <p:nvPr/>
          </p:nvSpPr>
          <p:spPr>
            <a:xfrm>
              <a:off x="42775" y="0"/>
              <a:ext cx="206549" cy="3021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699" tIns="45699" rIns="45699" bIns="45699" numCol="1" anchor="ctr">
              <a:spAutoFit/>
            </a:bodyPr>
            <a:lstStyle>
              <a:lvl1pPr algn="ctr">
                <a:defRPr b="1">
                  <a:solidFill>
                    <a:srgbClr val="F9FAFB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t>1</a:t>
              </a:r>
            </a:p>
          </p:txBody>
        </p:sp>
      </p:grpSp>
      <p:grpSp>
        <p:nvGrpSpPr>
          <p:cNvPr id="193" name="Shape 98"/>
          <p:cNvGrpSpPr/>
          <p:nvPr/>
        </p:nvGrpSpPr>
        <p:grpSpPr>
          <a:xfrm>
            <a:off x="357158" y="1427693"/>
            <a:ext cx="293690" cy="302142"/>
            <a:chOff x="0" y="0"/>
            <a:chExt cx="293689" cy="302140"/>
          </a:xfrm>
        </p:grpSpPr>
        <p:sp>
          <p:nvSpPr>
            <p:cNvPr id="191" name="Shape 99"/>
            <p:cNvSpPr/>
            <p:nvPr/>
          </p:nvSpPr>
          <p:spPr>
            <a:xfrm>
              <a:off x="0" y="11530"/>
              <a:ext cx="293690" cy="279103"/>
            </a:xfrm>
            <a:prstGeom prst="ellipse">
              <a:avLst/>
            </a:prstGeom>
            <a:solidFill>
              <a:srgbClr val="00B0F0"/>
            </a:solidFill>
            <a:ln w="12700" cap="flat">
              <a:noFill/>
              <a:miter lim="400000"/>
            </a:ln>
            <a:effectLst>
              <a:outerShdw blurRad="63500" dist="23000" dir="5400000" rotWithShape="0">
                <a:srgbClr val="000000">
                  <a:alpha val="34901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endParaRPr/>
            </a:p>
          </p:txBody>
        </p:sp>
        <p:sp>
          <p:nvSpPr>
            <p:cNvPr id="192" name="Shape 100"/>
            <p:cNvSpPr txBox="1"/>
            <p:nvPr/>
          </p:nvSpPr>
          <p:spPr>
            <a:xfrm>
              <a:off x="43007" y="-1"/>
              <a:ext cx="207673" cy="30214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699" tIns="45699" rIns="45699" bIns="45699" numCol="1" anchor="ctr">
              <a:spAutoFit/>
            </a:bodyPr>
            <a:lstStyle>
              <a:lvl1pPr algn="ctr">
                <a:defRPr b="1">
                  <a:solidFill>
                    <a:srgbClr val="F9FAFB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t>2</a:t>
              </a:r>
            </a:p>
          </p:txBody>
        </p:sp>
      </p:grpSp>
      <p:grpSp>
        <p:nvGrpSpPr>
          <p:cNvPr id="196" name="Shape 102"/>
          <p:cNvGrpSpPr/>
          <p:nvPr/>
        </p:nvGrpSpPr>
        <p:grpSpPr>
          <a:xfrm>
            <a:off x="3857596" y="1180841"/>
            <a:ext cx="293691" cy="302141"/>
            <a:chOff x="0" y="0"/>
            <a:chExt cx="293689" cy="302140"/>
          </a:xfrm>
        </p:grpSpPr>
        <p:sp>
          <p:nvSpPr>
            <p:cNvPr id="194" name="Shape 103"/>
            <p:cNvSpPr/>
            <p:nvPr/>
          </p:nvSpPr>
          <p:spPr>
            <a:xfrm>
              <a:off x="-1" y="10806"/>
              <a:ext cx="293690" cy="280549"/>
            </a:xfrm>
            <a:prstGeom prst="ellipse">
              <a:avLst/>
            </a:prstGeom>
            <a:solidFill>
              <a:srgbClr val="F79931"/>
            </a:solidFill>
            <a:ln w="12700" cap="flat">
              <a:noFill/>
              <a:miter lim="400000"/>
            </a:ln>
            <a:effectLst>
              <a:outerShdw blurRad="63500" dist="23000" dir="5400000" rotWithShape="0">
                <a:srgbClr val="000000">
                  <a:alpha val="34901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endParaRPr/>
            </a:p>
          </p:txBody>
        </p:sp>
        <p:sp>
          <p:nvSpPr>
            <p:cNvPr id="195" name="Shape 104"/>
            <p:cNvSpPr txBox="1"/>
            <p:nvPr/>
          </p:nvSpPr>
          <p:spPr>
            <a:xfrm>
              <a:off x="43007" y="0"/>
              <a:ext cx="207671" cy="3021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699" tIns="45699" rIns="45699" bIns="45699" numCol="1" anchor="ctr">
              <a:spAutoFit/>
            </a:bodyPr>
            <a:lstStyle>
              <a:lvl1pPr algn="ctr">
                <a:defRPr b="1">
                  <a:solidFill>
                    <a:srgbClr val="F9FAFB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t>3</a:t>
              </a:r>
            </a:p>
          </p:txBody>
        </p:sp>
      </p:grpSp>
      <p:sp>
        <p:nvSpPr>
          <p:cNvPr id="197" name="Shape 106"/>
          <p:cNvSpPr/>
          <p:nvPr/>
        </p:nvSpPr>
        <p:spPr>
          <a:xfrm>
            <a:off x="5786446" y="0"/>
            <a:ext cx="3357554" cy="5143500"/>
          </a:xfrm>
          <a:prstGeom prst="rect">
            <a:avLst/>
          </a:prstGeom>
          <a:solidFill>
            <a:srgbClr val="ECECEC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sp>
        <p:nvSpPr>
          <p:cNvPr id="198" name="Shape 107"/>
          <p:cNvSpPr txBox="1">
            <a:spLocks noGrp="1"/>
          </p:cNvSpPr>
          <p:nvPr>
            <p:ph type="title"/>
          </p:nvPr>
        </p:nvSpPr>
        <p:spPr>
          <a:xfrm>
            <a:off x="0" y="376222"/>
            <a:ext cx="5857884" cy="623892"/>
          </a:xfrm>
          <a:prstGeom prst="rect">
            <a:avLst/>
          </a:prstGeom>
        </p:spPr>
        <p:txBody>
          <a:bodyPr lIns="91398" tIns="91398" rIns="91398" bIns="91398">
            <a:noAutofit/>
          </a:bodyPr>
          <a:lstStyle>
            <a:lvl1pPr defTabSz="259231">
              <a:defRPr sz="2520"/>
            </a:lvl1pPr>
          </a:lstStyle>
          <a:p>
            <a:r>
              <a:rPr lang="en-US" sz="3200" b="1" dirty="0" smtClean="0">
                <a:latin typeface="Arial" pitchFamily="34" charset="0"/>
                <a:cs typeface="Arial" pitchFamily="34" charset="0"/>
              </a:rPr>
              <a:t>Smart Farm application</a:t>
            </a:r>
            <a:endParaRPr sz="3200" b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01" name="1504329112374.JPEG.jpg"/>
          <p:cNvGrpSpPr/>
          <p:nvPr/>
        </p:nvGrpSpPr>
        <p:grpSpPr>
          <a:xfrm>
            <a:off x="6215074" y="2182854"/>
            <a:ext cx="2405036" cy="2532036"/>
            <a:chOff x="0" y="0"/>
            <a:chExt cx="2405034" cy="2532034"/>
          </a:xfrm>
        </p:grpSpPr>
        <p:pic>
          <p:nvPicPr>
            <p:cNvPr id="199" name="1504329112374.JPEG.jpg" descr="1504329112374.JPEG.jp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15900" y="139700"/>
              <a:ext cx="1973235" cy="19732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0" name="1504329112374.JPEG.jpg" descr="1504329112374.JPEG.jp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1" y="0"/>
              <a:ext cx="2405036" cy="25320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02" name="Shape 94"/>
          <p:cNvSpPr txBox="1"/>
          <p:nvPr/>
        </p:nvSpPr>
        <p:spPr>
          <a:xfrm>
            <a:off x="2833650" y="4429138"/>
            <a:ext cx="1931107" cy="3077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1600">
                <a:solidFill>
                  <a:srgbClr val="FF3399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</a:lstStyle>
          <a:p>
            <a:r>
              <a:rPr sz="1400" dirty="0"/>
              <a:t>Data transmission</a:t>
            </a:r>
          </a:p>
        </p:txBody>
      </p:sp>
      <p:sp>
        <p:nvSpPr>
          <p:cNvPr id="204" name="Shape 105"/>
          <p:cNvSpPr txBox="1"/>
          <p:nvPr/>
        </p:nvSpPr>
        <p:spPr>
          <a:xfrm>
            <a:off x="4190972" y="1119878"/>
            <a:ext cx="1656185" cy="5231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1600">
                <a:solidFill>
                  <a:srgbClr val="EF8600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</a:lstStyle>
          <a:p>
            <a:r>
              <a:rPr sz="1400" dirty="0">
                <a:latin typeface="Arial" pitchFamily="34" charset="0"/>
                <a:cs typeface="Arial" pitchFamily="34" charset="0"/>
              </a:rPr>
              <a:t>Generating reports &amp; taking actions</a:t>
            </a:r>
          </a:p>
        </p:txBody>
      </p:sp>
      <p:sp>
        <p:nvSpPr>
          <p:cNvPr id="205" name="Shape 108"/>
          <p:cNvSpPr txBox="1"/>
          <p:nvPr/>
        </p:nvSpPr>
        <p:spPr>
          <a:xfrm>
            <a:off x="5928752" y="147719"/>
            <a:ext cx="3324340" cy="19697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699" tIns="45699" rIns="45699" bIns="45699">
            <a:spAutoFit/>
          </a:bodyPr>
          <a:lstStyle/>
          <a:p>
            <a:pPr marL="61910" indent="-61910">
              <a:defRPr sz="1800" b="1"/>
            </a:pPr>
            <a:r>
              <a:rPr dirty="0">
                <a:latin typeface="Arial" pitchFamily="34" charset="0"/>
                <a:cs typeface="Arial" pitchFamily="34" charset="0"/>
              </a:rPr>
              <a:t>Analyzing Data </a:t>
            </a:r>
          </a:p>
          <a:p>
            <a:pPr marL="61910" indent="-61910">
              <a:buClr>
                <a:srgbClr val="000000"/>
              </a:buClr>
              <a:buSzPct val="100000"/>
              <a:buFont typeface="Arial"/>
              <a:buChar char="•"/>
              <a:defRPr sz="1800"/>
            </a:pPr>
            <a:r>
              <a:rPr dirty="0">
                <a:latin typeface="Arial" pitchFamily="34" charset="0"/>
                <a:cs typeface="Arial" pitchFamily="34" charset="0"/>
              </a:rPr>
              <a:t> </a:t>
            </a:r>
            <a:r>
              <a:rPr sz="1600" dirty="0">
                <a:latin typeface="Arial" pitchFamily="34" charset="0"/>
                <a:cs typeface="Arial" pitchFamily="34" charset="0"/>
              </a:rPr>
              <a:t>Action can be </a:t>
            </a:r>
            <a:r>
              <a:rPr lang="en-US" altLang="zh-TW" sz="1600" dirty="0" smtClean="0">
                <a:latin typeface="Arial" pitchFamily="34" charset="0"/>
                <a:cs typeface="Arial" pitchFamily="34" charset="0"/>
              </a:rPr>
              <a:t>taken</a:t>
            </a:r>
            <a:r>
              <a:rPr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sz="1600" dirty="0">
                <a:latin typeface="Arial" pitchFamily="34" charset="0"/>
                <a:cs typeface="Arial" pitchFamily="34" charset="0"/>
              </a:rPr>
              <a:t>in real-time.</a:t>
            </a:r>
          </a:p>
          <a:p>
            <a:pPr marL="61910" indent="-61910">
              <a:buClr>
                <a:srgbClr val="000000"/>
              </a:buClr>
              <a:buSzPct val="100000"/>
              <a:buFont typeface="Arial"/>
              <a:buChar char="•"/>
              <a:defRPr sz="1600"/>
            </a:pPr>
            <a:r>
              <a:rPr dirty="0">
                <a:latin typeface="Arial" pitchFamily="34" charset="0"/>
                <a:cs typeface="Arial" pitchFamily="34" charset="0"/>
              </a:rPr>
              <a:t> Operation efficiency.</a:t>
            </a:r>
          </a:p>
          <a:p>
            <a:pPr marL="61908" indent="-61908">
              <a:defRPr sz="1800"/>
            </a:pPr>
            <a:endParaRPr dirty="0">
              <a:latin typeface="Arial" pitchFamily="34" charset="0"/>
              <a:cs typeface="Arial" pitchFamily="34" charset="0"/>
            </a:endParaRPr>
          </a:p>
          <a:p>
            <a:pPr marL="61908" indent="-61908">
              <a:defRPr sz="1800" b="1"/>
            </a:pPr>
            <a:r>
              <a:rPr dirty="0">
                <a:latin typeface="Arial" pitchFamily="34" charset="0"/>
                <a:cs typeface="Arial" pitchFamily="34" charset="0"/>
              </a:rPr>
              <a:t>Visualizing Reports </a:t>
            </a:r>
            <a:endParaRPr sz="1600" b="0" dirty="0">
              <a:latin typeface="Arial" pitchFamily="34" charset="0"/>
              <a:ea typeface="Microsoft JhengHei"/>
              <a:cs typeface="Arial" pitchFamily="34" charset="0"/>
              <a:sym typeface="Microsoft JhengHei"/>
            </a:endParaRPr>
          </a:p>
          <a:p>
            <a:pPr marL="61910" indent="-61910">
              <a:buClr>
                <a:srgbClr val="000000"/>
              </a:buClr>
              <a:buSzPct val="100000"/>
              <a:buFont typeface="Arial"/>
              <a:buChar char="•"/>
              <a:defRPr sz="1800"/>
            </a:pPr>
            <a:r>
              <a:rPr dirty="0">
                <a:latin typeface="Arial" pitchFamily="34" charset="0"/>
                <a:cs typeface="Arial" pitchFamily="34" charset="0"/>
              </a:rPr>
              <a:t> </a:t>
            </a:r>
            <a:r>
              <a:rPr sz="1600" dirty="0">
                <a:latin typeface="Arial" pitchFamily="34" charset="0"/>
                <a:cs typeface="Arial" pitchFamily="34" charset="0"/>
              </a:rPr>
              <a:t>Optimize farm management </a:t>
            </a:r>
            <a:r>
              <a:rPr sz="1600" dirty="0" smtClean="0">
                <a:latin typeface="Arial" pitchFamily="34" charset="0"/>
                <a:cs typeface="Arial" pitchFamily="34" charset="0"/>
              </a:rPr>
              <a:t>&amp;</a:t>
            </a:r>
            <a:endParaRPr lang="en-US" sz="1600" dirty="0" smtClean="0">
              <a:latin typeface="Arial" pitchFamily="34" charset="0"/>
              <a:cs typeface="Arial" pitchFamily="34" charset="0"/>
            </a:endParaRPr>
          </a:p>
          <a:p>
            <a:pPr marL="61910" indent="-61910">
              <a:buClr>
                <a:srgbClr val="000000"/>
              </a:buClr>
              <a:buSzPct val="100000"/>
              <a:defRPr sz="1800"/>
            </a:pPr>
            <a:r>
              <a:rPr lang="zh-TW" altLang="en-US" sz="1600" dirty="0" smtClean="0">
                <a:latin typeface="Arial" pitchFamily="34" charset="0"/>
                <a:cs typeface="Arial" pitchFamily="34" charset="0"/>
              </a:rPr>
              <a:t>   </a:t>
            </a:r>
            <a:r>
              <a:rPr sz="1600" dirty="0" smtClean="0">
                <a:latin typeface="Arial" pitchFamily="34" charset="0"/>
                <a:cs typeface="Arial" pitchFamily="34" charset="0"/>
              </a:rPr>
              <a:t>resource </a:t>
            </a:r>
            <a:r>
              <a:rPr sz="1600" dirty="0">
                <a:latin typeface="Arial" pitchFamily="34" charset="0"/>
                <a:cs typeface="Arial" pitchFamily="34" charset="0"/>
              </a:rPr>
              <a:t>usage.</a:t>
            </a:r>
          </a:p>
        </p:txBody>
      </p:sp>
      <p:sp>
        <p:nvSpPr>
          <p:cNvPr id="21" name="Shape 94"/>
          <p:cNvSpPr txBox="1"/>
          <p:nvPr/>
        </p:nvSpPr>
        <p:spPr>
          <a:xfrm>
            <a:off x="690510" y="1405630"/>
            <a:ext cx="1931107" cy="5231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1600">
                <a:solidFill>
                  <a:srgbClr val="FF3399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</a:lstStyle>
          <a:p>
            <a:pPr>
              <a:defRPr sz="1600">
                <a:solidFill>
                  <a:srgbClr val="00B0F0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Data collecting</a:t>
            </a:r>
          </a:p>
          <a:p>
            <a:pPr>
              <a:defRPr sz="1600">
                <a:solidFill>
                  <a:srgbClr val="00B0F0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&amp; processing</a:t>
            </a:r>
            <a:endParaRPr sz="140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 descr="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552"/>
            <a:ext cx="9144000" cy="4381365"/>
          </a:xfrm>
          <a:prstGeom prst="rect">
            <a:avLst/>
          </a:prstGeom>
        </p:spPr>
      </p:pic>
      <p:sp>
        <p:nvSpPr>
          <p:cNvPr id="208" name="Shape 51"/>
          <p:cNvSpPr txBox="1">
            <a:spLocks noGrp="1"/>
          </p:cNvSpPr>
          <p:nvPr>
            <p:ph type="title"/>
          </p:nvPr>
        </p:nvSpPr>
        <p:spPr>
          <a:xfrm>
            <a:off x="0" y="304785"/>
            <a:ext cx="9144000" cy="623891"/>
          </a:xfrm>
          <a:prstGeom prst="rect">
            <a:avLst/>
          </a:prstGeom>
        </p:spPr>
        <p:txBody>
          <a:bodyPr lIns="91398" tIns="91398" rIns="91398" bIns="91398">
            <a:noAutofit/>
          </a:bodyPr>
          <a:lstStyle>
            <a:lvl1pPr defTabSz="259231">
              <a:defRPr sz="2520"/>
            </a:lvl1pPr>
          </a:lstStyle>
          <a:p>
            <a:r>
              <a:rPr lang="en-US" sz="3200" b="1" dirty="0" smtClean="0">
                <a:latin typeface="Arial" pitchFamily="34" charset="0"/>
                <a:cs typeface="Arial" pitchFamily="34" charset="0"/>
              </a:rPr>
              <a:t>Friendly Interface</a:t>
            </a:r>
            <a:endParaRPr sz="3200" b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11" name="群組 7"/>
          <p:cNvGrpSpPr/>
          <p:nvPr/>
        </p:nvGrpSpPr>
        <p:grpSpPr>
          <a:xfrm>
            <a:off x="5643570" y="1347613"/>
            <a:ext cx="3219364" cy="915562"/>
            <a:chOff x="-152566" y="0"/>
            <a:chExt cx="3219363" cy="915560"/>
          </a:xfrm>
        </p:grpSpPr>
        <p:sp>
          <p:nvSpPr>
            <p:cNvPr id="209" name="說明框"/>
            <p:cNvSpPr/>
            <p:nvPr/>
          </p:nvSpPr>
          <p:spPr>
            <a:xfrm>
              <a:off x="-152566" y="0"/>
              <a:ext cx="3219363" cy="9155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756" y="0"/>
                  </a:moveTo>
                  <a:lnTo>
                    <a:pt x="16951" y="8150"/>
                  </a:lnTo>
                  <a:lnTo>
                    <a:pt x="1187" y="8150"/>
                  </a:lnTo>
                  <a:cubicBezTo>
                    <a:pt x="532" y="8150"/>
                    <a:pt x="0" y="11166"/>
                    <a:pt x="0" y="14882"/>
                  </a:cubicBezTo>
                  <a:cubicBezTo>
                    <a:pt x="0" y="18597"/>
                    <a:pt x="532" y="21600"/>
                    <a:pt x="1187" y="21600"/>
                  </a:cubicBezTo>
                  <a:lnTo>
                    <a:pt x="20413" y="21600"/>
                  </a:lnTo>
                  <a:cubicBezTo>
                    <a:pt x="21068" y="21600"/>
                    <a:pt x="21600" y="18598"/>
                    <a:pt x="21600" y="14882"/>
                  </a:cubicBezTo>
                  <a:cubicBezTo>
                    <a:pt x="21600" y="11167"/>
                    <a:pt x="21068" y="8150"/>
                    <a:pt x="20413" y="8150"/>
                  </a:cubicBezTo>
                  <a:lnTo>
                    <a:pt x="18564" y="8150"/>
                  </a:lnTo>
                  <a:lnTo>
                    <a:pt x="17756" y="0"/>
                  </a:lnTo>
                  <a:close/>
                </a:path>
              </a:pathLst>
            </a:custGeom>
            <a:solidFill>
              <a:srgbClr val="C00000"/>
            </a:solidFill>
            <a:ln w="12700" cap="flat">
              <a:noFill/>
              <a:miter lim="400000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solidFill>
                    <a:srgbClr val="F9FAFB"/>
                  </a:solidFill>
                </a:defRPr>
              </a:pPr>
              <a:endParaRPr/>
            </a:p>
          </p:txBody>
        </p:sp>
        <p:sp>
          <p:nvSpPr>
            <p:cNvPr id="210" name="使用者可以自行修改資料或設定API以建立安全連線"/>
            <p:cNvSpPr txBox="1"/>
            <p:nvPr/>
          </p:nvSpPr>
          <p:spPr>
            <a:xfrm>
              <a:off x="-70868" y="405285"/>
              <a:ext cx="3133011" cy="4616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 defTabSz="457200">
                <a:defRPr sz="1200" b="1">
                  <a:solidFill>
                    <a:srgbClr val="FFFFFF"/>
                  </a:solidFill>
                </a:defRPr>
              </a:lvl1pPr>
            </a:lstStyle>
            <a:p>
              <a:r>
                <a:rPr dirty="0">
                  <a:latin typeface="Arial" pitchFamily="34" charset="0"/>
                  <a:cs typeface="Arial" pitchFamily="34" charset="0"/>
                </a:rPr>
                <a:t>User Management control </a:t>
              </a:r>
              <a:r>
                <a:rPr lang="en-US" altLang="zh-TW" dirty="0" smtClean="0"/>
                <a:t>authentication</a:t>
              </a:r>
              <a:r>
                <a:rPr dirty="0" smtClean="0">
                  <a:latin typeface="Arial" pitchFamily="34" charset="0"/>
                  <a:cs typeface="Arial" pitchFamily="34" charset="0"/>
                </a:rPr>
                <a:t>, </a:t>
              </a:r>
              <a:r>
                <a:rPr dirty="0">
                  <a:latin typeface="Arial" pitchFamily="34" charset="0"/>
                  <a:cs typeface="Arial" pitchFamily="34" charset="0"/>
                </a:rPr>
                <a:t>establish secure connection  </a:t>
              </a:r>
            </a:p>
          </p:txBody>
        </p:sp>
      </p:grpSp>
      <p:grpSp>
        <p:nvGrpSpPr>
          <p:cNvPr id="214" name="群組 8"/>
          <p:cNvGrpSpPr/>
          <p:nvPr/>
        </p:nvGrpSpPr>
        <p:grpSpPr>
          <a:xfrm>
            <a:off x="4684877" y="3571881"/>
            <a:ext cx="2161348" cy="564760"/>
            <a:chOff x="0" y="0"/>
            <a:chExt cx="2161346" cy="564758"/>
          </a:xfrm>
        </p:grpSpPr>
        <p:sp>
          <p:nvSpPr>
            <p:cNvPr id="212" name="說明框"/>
            <p:cNvSpPr/>
            <p:nvPr/>
          </p:nvSpPr>
          <p:spPr>
            <a:xfrm>
              <a:off x="0" y="0"/>
              <a:ext cx="2110656" cy="5647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603" y="0"/>
                  </a:moveTo>
                  <a:cubicBezTo>
                    <a:pt x="1167" y="0"/>
                    <a:pt x="0" y="3196"/>
                    <a:pt x="0" y="7134"/>
                  </a:cubicBezTo>
                  <a:cubicBezTo>
                    <a:pt x="0" y="11071"/>
                    <a:pt x="1167" y="14253"/>
                    <a:pt x="2603" y="14253"/>
                  </a:cubicBezTo>
                  <a:lnTo>
                    <a:pt x="9210" y="14253"/>
                  </a:lnTo>
                  <a:lnTo>
                    <a:pt x="10988" y="21600"/>
                  </a:lnTo>
                  <a:lnTo>
                    <a:pt x="12766" y="14253"/>
                  </a:lnTo>
                  <a:lnTo>
                    <a:pt x="18997" y="14253"/>
                  </a:lnTo>
                  <a:cubicBezTo>
                    <a:pt x="20433" y="14253"/>
                    <a:pt x="21600" y="11072"/>
                    <a:pt x="21600" y="7134"/>
                  </a:cubicBezTo>
                  <a:cubicBezTo>
                    <a:pt x="21600" y="3197"/>
                    <a:pt x="20433" y="0"/>
                    <a:pt x="18997" y="0"/>
                  </a:cubicBezTo>
                  <a:lnTo>
                    <a:pt x="2603" y="0"/>
                  </a:lnTo>
                  <a:close/>
                </a:path>
              </a:pathLst>
            </a:custGeom>
            <a:solidFill>
              <a:srgbClr val="C00000"/>
            </a:solidFill>
            <a:ln w="12700" cap="flat">
              <a:noFill/>
              <a:miter lim="400000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solidFill>
                    <a:srgbClr val="F9FAFB"/>
                  </a:solidFill>
                </a:defRPr>
              </a:pPr>
              <a:endParaRPr/>
            </a:p>
          </p:txBody>
        </p:sp>
        <p:sp>
          <p:nvSpPr>
            <p:cNvPr id="213" name="當前平台使用狀況"/>
            <p:cNvSpPr txBox="1"/>
            <p:nvPr/>
          </p:nvSpPr>
          <p:spPr>
            <a:xfrm>
              <a:off x="29999" y="1"/>
              <a:ext cx="2131347" cy="30777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45718" tIns="45718" rIns="45718" bIns="45718" numCol="1" anchor="t">
              <a:spAutoFit/>
            </a:bodyPr>
            <a:lstStyle>
              <a:lvl1pPr defTabSz="457200">
                <a:defRPr>
                  <a:solidFill>
                    <a:srgbClr val="FFFFFF"/>
                  </a:solidFill>
                </a:defRPr>
              </a:lvl1pPr>
            </a:lstStyle>
            <a:p>
              <a:r>
                <a:rPr b="1" dirty="0">
                  <a:latin typeface="Arial" pitchFamily="34" charset="0"/>
                  <a:cs typeface="Arial" pitchFamily="34" charset="0"/>
                </a:rPr>
                <a:t>Current platform status 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 descr="圖片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586"/>
            <a:ext cx="9144000" cy="4071932"/>
          </a:xfrm>
          <a:prstGeom prst="rect">
            <a:avLst/>
          </a:prstGeom>
        </p:spPr>
      </p:pic>
      <p:sp>
        <p:nvSpPr>
          <p:cNvPr id="217" name="Shape 51"/>
          <p:cNvSpPr txBox="1">
            <a:spLocks noGrp="1"/>
          </p:cNvSpPr>
          <p:nvPr>
            <p:ph type="title"/>
          </p:nvPr>
        </p:nvSpPr>
        <p:spPr>
          <a:xfrm>
            <a:off x="0" y="285734"/>
            <a:ext cx="9144000" cy="623891"/>
          </a:xfrm>
          <a:prstGeom prst="rect">
            <a:avLst/>
          </a:prstGeom>
        </p:spPr>
        <p:txBody>
          <a:bodyPr lIns="91398" tIns="91398" rIns="91398" bIns="91398">
            <a:noAutofit/>
          </a:bodyPr>
          <a:lstStyle>
            <a:lvl1pPr defTabSz="259231">
              <a:defRPr sz="2520"/>
            </a:lvl1pPr>
          </a:lstStyle>
          <a:p>
            <a:r>
              <a:rPr lang="en-US" sz="3200" b="1" dirty="0" smtClean="0">
                <a:latin typeface="Arial" pitchFamily="34" charset="0"/>
                <a:cs typeface="Arial" pitchFamily="34" charset="0"/>
              </a:rPr>
              <a:t>Rule Engine</a:t>
            </a:r>
            <a:endParaRPr sz="3200" dirty="0"/>
          </a:p>
        </p:txBody>
      </p:sp>
      <p:grpSp>
        <p:nvGrpSpPr>
          <p:cNvPr id="220" name="群組 4"/>
          <p:cNvGrpSpPr/>
          <p:nvPr/>
        </p:nvGrpSpPr>
        <p:grpSpPr>
          <a:xfrm>
            <a:off x="4357686" y="1199868"/>
            <a:ext cx="2710425" cy="1086130"/>
            <a:chOff x="-1" y="-1"/>
            <a:chExt cx="2710423" cy="1086129"/>
          </a:xfrm>
        </p:grpSpPr>
        <p:sp>
          <p:nvSpPr>
            <p:cNvPr id="218" name="說明框"/>
            <p:cNvSpPr/>
            <p:nvPr/>
          </p:nvSpPr>
          <p:spPr>
            <a:xfrm>
              <a:off x="-1" y="10828"/>
              <a:ext cx="2656846" cy="1075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603" y="0"/>
                  </a:moveTo>
                  <a:cubicBezTo>
                    <a:pt x="1167" y="0"/>
                    <a:pt x="0" y="3196"/>
                    <a:pt x="0" y="7134"/>
                  </a:cubicBezTo>
                  <a:cubicBezTo>
                    <a:pt x="0" y="11071"/>
                    <a:pt x="1167" y="14253"/>
                    <a:pt x="2603" y="14253"/>
                  </a:cubicBezTo>
                  <a:lnTo>
                    <a:pt x="9210" y="14253"/>
                  </a:lnTo>
                  <a:lnTo>
                    <a:pt x="10988" y="21600"/>
                  </a:lnTo>
                  <a:lnTo>
                    <a:pt x="12766" y="14253"/>
                  </a:lnTo>
                  <a:lnTo>
                    <a:pt x="18997" y="14253"/>
                  </a:lnTo>
                  <a:cubicBezTo>
                    <a:pt x="20433" y="14253"/>
                    <a:pt x="21600" y="11072"/>
                    <a:pt x="21600" y="7134"/>
                  </a:cubicBezTo>
                  <a:cubicBezTo>
                    <a:pt x="21600" y="3197"/>
                    <a:pt x="20433" y="0"/>
                    <a:pt x="18997" y="0"/>
                  </a:cubicBezTo>
                  <a:lnTo>
                    <a:pt x="2603" y="0"/>
                  </a:lnTo>
                  <a:close/>
                </a:path>
              </a:pathLst>
            </a:custGeom>
            <a:solidFill>
              <a:srgbClr val="C00000"/>
            </a:solidFill>
            <a:ln w="12700" cap="flat">
              <a:noFill/>
              <a:miter lim="400000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solidFill>
                    <a:srgbClr val="F9FAFB"/>
                  </a:solidFill>
                </a:defRPr>
              </a:pPr>
              <a:endParaRPr/>
            </a:p>
          </p:txBody>
        </p:sp>
        <p:sp>
          <p:nvSpPr>
            <p:cNvPr id="219" name="當前平台使用狀況"/>
            <p:cNvSpPr txBox="1"/>
            <p:nvPr/>
          </p:nvSpPr>
          <p:spPr>
            <a:xfrm>
              <a:off x="174012" y="-1"/>
              <a:ext cx="2536410" cy="73865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 defTabSz="457200">
                <a:defRPr b="1">
                  <a:solidFill>
                    <a:srgbClr val="FFFFFF"/>
                  </a:solidFill>
                </a:defRPr>
              </a:lvl1pPr>
            </a:lstStyle>
            <a:p>
              <a:r>
                <a:rPr dirty="0">
                  <a:latin typeface="Arial" pitchFamily="34" charset="0"/>
                  <a:cs typeface="Arial" pitchFamily="34" charset="0"/>
                </a:rPr>
                <a:t>Customized Node-RED provides graphic interface design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hape 51"/>
          <p:cNvSpPr txBox="1">
            <a:spLocks noGrp="1"/>
          </p:cNvSpPr>
          <p:nvPr>
            <p:ph type="title"/>
          </p:nvPr>
        </p:nvSpPr>
        <p:spPr>
          <a:xfrm>
            <a:off x="0" y="304784"/>
            <a:ext cx="9144000" cy="623892"/>
          </a:xfrm>
          <a:prstGeom prst="rect">
            <a:avLst/>
          </a:prstGeom>
        </p:spPr>
        <p:txBody>
          <a:bodyPr lIns="91398" tIns="91398" rIns="91398" bIns="91398">
            <a:noAutofit/>
          </a:bodyPr>
          <a:lstStyle>
            <a:lvl1pPr defTabSz="300379">
              <a:defRPr sz="2555"/>
            </a:lvl1pPr>
          </a:lstStyle>
          <a:p>
            <a:pPr defTabSz="259231"/>
            <a:r>
              <a:rPr lang="en-US" altLang="zh-TW" sz="3200" b="1" dirty="0" smtClean="0">
                <a:latin typeface="Arial" pitchFamily="34" charset="0"/>
                <a:cs typeface="Arial" pitchFamily="34" charset="0"/>
              </a:rPr>
              <a:t>Transfer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Data to Third Party Services</a:t>
            </a:r>
          </a:p>
        </p:txBody>
      </p:sp>
      <p:pic>
        <p:nvPicPr>
          <p:cNvPr id="223" name="Dashboard.png" descr="Dashboard.png"/>
          <p:cNvPicPr>
            <a:picLocks noChangeAspect="1"/>
          </p:cNvPicPr>
          <p:nvPr/>
        </p:nvPicPr>
        <p:blipFill>
          <a:blip r:embed="rId2">
            <a:extLst/>
          </a:blip>
          <a:srcRect l="15538" t="15857" r="15538" b="1996"/>
          <a:stretch>
            <a:fillRect/>
          </a:stretch>
        </p:blipFill>
        <p:spPr>
          <a:xfrm>
            <a:off x="-1" y="1071552"/>
            <a:ext cx="3672410" cy="3014882"/>
          </a:xfrm>
          <a:prstGeom prst="rect">
            <a:avLst/>
          </a:prstGeom>
          <a:ln w="12700">
            <a:miter lim="400000"/>
          </a:ln>
        </p:spPr>
      </p:pic>
      <p:pic>
        <p:nvPicPr>
          <p:cNvPr id="224" name="Power BI Dashboard.png" descr="Power BI Dashboard.png"/>
          <p:cNvPicPr>
            <a:picLocks noChangeAspect="1"/>
          </p:cNvPicPr>
          <p:nvPr/>
        </p:nvPicPr>
        <p:blipFill>
          <a:blip r:embed="rId3">
            <a:extLst/>
          </a:blip>
          <a:srcRect r="21661" b="21125"/>
          <a:stretch>
            <a:fillRect/>
          </a:stretch>
        </p:blipFill>
        <p:spPr>
          <a:xfrm>
            <a:off x="5148062" y="1071552"/>
            <a:ext cx="3986414" cy="3050413"/>
          </a:xfrm>
          <a:prstGeom prst="rect">
            <a:avLst/>
          </a:prstGeom>
          <a:ln w="12700">
            <a:miter lim="400000"/>
          </a:ln>
        </p:spPr>
      </p:pic>
      <p:pic>
        <p:nvPicPr>
          <p:cNvPr id="225" name="PowerBI.jpg" descr="PowerBI.jpg"/>
          <p:cNvPicPr>
            <a:picLocks noChangeAspect="1"/>
          </p:cNvPicPr>
          <p:nvPr/>
        </p:nvPicPr>
        <p:blipFill>
          <a:blip r:embed="rId4">
            <a:extLst/>
          </a:blip>
          <a:srcRect r="1184"/>
          <a:stretch>
            <a:fillRect/>
          </a:stretch>
        </p:blipFill>
        <p:spPr>
          <a:xfrm>
            <a:off x="8654991" y="1059582"/>
            <a:ext cx="489010" cy="214637"/>
          </a:xfrm>
          <a:prstGeom prst="rect">
            <a:avLst/>
          </a:prstGeom>
          <a:ln w="12700">
            <a:miter lim="400000"/>
          </a:ln>
        </p:spPr>
      </p:pic>
      <p:pic>
        <p:nvPicPr>
          <p:cNvPr id="226" name="影像" descr="影像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717633" y="1928808"/>
            <a:ext cx="1425871" cy="62944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7" name="PowerBI.jpg" descr="PowerBI.jp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714744" y="2643188"/>
            <a:ext cx="1368154" cy="633851"/>
          </a:xfrm>
          <a:prstGeom prst="rect">
            <a:avLst/>
          </a:prstGeom>
          <a:ln w="12700">
            <a:miter lim="400000"/>
          </a:ln>
        </p:spPr>
      </p:pic>
      <p:sp>
        <p:nvSpPr>
          <p:cNvPr id="228" name="說明框"/>
          <p:cNvSpPr/>
          <p:nvPr/>
        </p:nvSpPr>
        <p:spPr>
          <a:xfrm>
            <a:off x="2500298" y="3870769"/>
            <a:ext cx="4214843" cy="9155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756" y="0"/>
                </a:moveTo>
                <a:lnTo>
                  <a:pt x="16951" y="8150"/>
                </a:lnTo>
                <a:lnTo>
                  <a:pt x="1187" y="8150"/>
                </a:lnTo>
                <a:cubicBezTo>
                  <a:pt x="532" y="8150"/>
                  <a:pt x="0" y="11166"/>
                  <a:pt x="0" y="14882"/>
                </a:cubicBezTo>
                <a:cubicBezTo>
                  <a:pt x="0" y="18597"/>
                  <a:pt x="532" y="21600"/>
                  <a:pt x="1187" y="21600"/>
                </a:cubicBezTo>
                <a:lnTo>
                  <a:pt x="20413" y="21600"/>
                </a:lnTo>
                <a:cubicBezTo>
                  <a:pt x="21068" y="21600"/>
                  <a:pt x="21600" y="18598"/>
                  <a:pt x="21600" y="14882"/>
                </a:cubicBezTo>
                <a:cubicBezTo>
                  <a:pt x="21600" y="11167"/>
                  <a:pt x="21068" y="8150"/>
                  <a:pt x="20413" y="8150"/>
                </a:cubicBezTo>
                <a:lnTo>
                  <a:pt x="18564" y="8150"/>
                </a:lnTo>
                <a:lnTo>
                  <a:pt x="17756" y="0"/>
                </a:lnTo>
                <a:close/>
              </a:path>
            </a:pathLst>
          </a:custGeom>
          <a:solidFill>
            <a:srgbClr val="C00000"/>
          </a:solidFill>
          <a:ln w="12700">
            <a:miter lim="400000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8" tIns="45718" rIns="45718" bIns="45718" anchor="ctr"/>
          <a:lstStyle/>
          <a:p>
            <a:pPr>
              <a:defRPr>
                <a:solidFill>
                  <a:srgbClr val="F9FAFB"/>
                </a:solidFill>
              </a:defRPr>
            </a:pPr>
            <a:endParaRPr/>
          </a:p>
        </p:txBody>
      </p:sp>
      <p:sp>
        <p:nvSpPr>
          <p:cNvPr id="229" name="矩形 9"/>
          <p:cNvSpPr txBox="1"/>
          <p:nvPr/>
        </p:nvSpPr>
        <p:spPr>
          <a:xfrm>
            <a:off x="2610682" y="4263112"/>
            <a:ext cx="4104458" cy="523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b="1">
                <a:solidFill>
                  <a:srgbClr val="FFFFFF"/>
                </a:solidFill>
              </a:defRPr>
            </a:pPr>
            <a:r>
              <a:rPr dirty="0">
                <a:latin typeface="Arial" pitchFamily="34" charset="0"/>
                <a:cs typeface="Arial" pitchFamily="34" charset="0"/>
              </a:rPr>
              <a:t>Push the collected data to Power BI for further</a:t>
            </a:r>
            <a:endParaRPr b="0" dirty="0">
              <a:latin typeface="Arial" pitchFamily="34" charset="0"/>
              <a:ea typeface="Microsoft JhengHei"/>
              <a:cs typeface="Arial" pitchFamily="34" charset="0"/>
              <a:sym typeface="Microsoft JhengHei"/>
            </a:endParaRPr>
          </a:p>
          <a:p>
            <a:pPr>
              <a:defRPr b="1">
                <a:solidFill>
                  <a:srgbClr val="FFFFFF"/>
                </a:solidFill>
              </a:defRPr>
            </a:pPr>
            <a:r>
              <a:rPr dirty="0" smtClean="0">
                <a:latin typeface="Arial" pitchFamily="34" charset="0"/>
                <a:cs typeface="Arial" pitchFamily="34" charset="0"/>
              </a:rPr>
              <a:t>data </a:t>
            </a:r>
            <a:r>
              <a:rPr dirty="0">
                <a:latin typeface="Arial" pitchFamily="34" charset="0"/>
                <a:cs typeface="Arial" pitchFamily="34" charset="0"/>
              </a:rPr>
              <a:t>analysis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圖片 11" descr="圖片 11"/>
          <p:cNvPicPr>
            <a:picLocks noChangeAspect="1"/>
          </p:cNvPicPr>
          <p:nvPr/>
        </p:nvPicPr>
        <p:blipFill>
          <a:blip r:embed="rId2">
            <a:extLst/>
          </a:blip>
          <a:srcRect l="8407" t="26387" r="34956" b="28379"/>
          <a:stretch>
            <a:fillRect/>
          </a:stretch>
        </p:blipFill>
        <p:spPr>
          <a:xfrm>
            <a:off x="-1" y="0"/>
            <a:ext cx="9144002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232" name="Shape 50"/>
          <p:cNvSpPr txBox="1"/>
          <p:nvPr/>
        </p:nvSpPr>
        <p:spPr>
          <a:xfrm>
            <a:off x="1071538" y="1923202"/>
            <a:ext cx="4572032" cy="1077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699" tIns="45699" rIns="45699" bIns="45699" anchor="ctr">
            <a:spAutoFit/>
          </a:bodyPr>
          <a:lstStyle>
            <a:lvl1pPr algn="ctr">
              <a:defRPr sz="3600" b="1">
                <a:solidFill>
                  <a:srgbClr val="002060"/>
                </a:solidFill>
              </a:defRPr>
            </a:lvl1pPr>
          </a:lstStyle>
          <a:p>
            <a:r>
              <a:rPr sz="3200" dirty="0">
                <a:latin typeface="Arial" pitchFamily="34" charset="0"/>
                <a:cs typeface="Arial" pitchFamily="34" charset="0"/>
              </a:rPr>
              <a:t>Something you should know about QIoT</a:t>
            </a:r>
          </a:p>
        </p:txBody>
      </p:sp>
      <p:sp>
        <p:nvSpPr>
          <p:cNvPr id="233" name="Shape 50"/>
          <p:cNvSpPr txBox="1"/>
          <p:nvPr/>
        </p:nvSpPr>
        <p:spPr>
          <a:xfrm>
            <a:off x="-1" y="3000378"/>
            <a:ext cx="6786580" cy="4616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699" tIns="45699" rIns="45699" bIns="45699">
            <a:spAutoFit/>
          </a:bodyPr>
          <a:lstStyle>
            <a:lvl1pPr algn="ctr">
              <a:defRPr sz="2800">
                <a:solidFill>
                  <a:srgbClr val="0070C0"/>
                </a:solidFill>
              </a:defRPr>
            </a:lvl1pPr>
          </a:lstStyle>
          <a:p>
            <a:r>
              <a:rPr lang="en-US" altLang="zh-TW" sz="2400" dirty="0" smtClean="0"/>
              <a:t>Quickly</a:t>
            </a:r>
            <a:r>
              <a:rPr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sz="2400" dirty="0">
                <a:latin typeface="Arial" pitchFamily="34" charset="0"/>
                <a:cs typeface="Arial" pitchFamily="34" charset="0"/>
              </a:rPr>
              <a:t>develop QIoT in 3 </a:t>
            </a:r>
            <a:r>
              <a:rPr sz="2400" dirty="0" smtClean="0">
                <a:latin typeface="Arial" pitchFamily="34" charset="0"/>
                <a:cs typeface="Arial" pitchFamily="34" charset="0"/>
              </a:rPr>
              <a:t>steps</a:t>
            </a:r>
            <a:endParaRPr sz="2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MARKETING\Marketing\TO 明俐\直播PPT\20171023_QIoT Suite Lite+QBoat\素材-英\150875193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071552"/>
            <a:ext cx="9144000" cy="1923317"/>
          </a:xfrm>
          <a:prstGeom prst="rect">
            <a:avLst/>
          </a:prstGeom>
          <a:noFill/>
        </p:spPr>
      </p:pic>
      <p:sp>
        <p:nvSpPr>
          <p:cNvPr id="235" name="3 元素讓你快速建立IoT應用"/>
          <p:cNvSpPr txBox="1">
            <a:spLocks noGrp="1"/>
          </p:cNvSpPr>
          <p:nvPr>
            <p:ph type="title"/>
          </p:nvPr>
        </p:nvSpPr>
        <p:spPr>
          <a:xfrm>
            <a:off x="0" y="285734"/>
            <a:ext cx="9144000" cy="660552"/>
          </a:xfrm>
          <a:prstGeom prst="rect">
            <a:avLst/>
          </a:prstGeom>
        </p:spPr>
        <p:txBody>
          <a:bodyPr>
            <a:noAutofit/>
          </a:bodyPr>
          <a:lstStyle/>
          <a:p>
            <a:pPr defTabSz="448055">
              <a:defRPr sz="2800"/>
            </a:pPr>
            <a:r>
              <a:rPr lang="en-US" altLang="zh-TW" sz="3200" b="1" dirty="0" smtClean="0">
                <a:latin typeface="Arial" pitchFamily="34" charset="0"/>
                <a:cs typeface="Arial" pitchFamily="34" charset="0"/>
              </a:rPr>
              <a:t>Start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QIoT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1-2-3</a:t>
            </a:r>
          </a:p>
        </p:txBody>
      </p:sp>
      <p:sp>
        <p:nvSpPr>
          <p:cNvPr id="237" name="Shape 2603"/>
          <p:cNvSpPr txBox="1"/>
          <p:nvPr/>
        </p:nvSpPr>
        <p:spPr>
          <a:xfrm>
            <a:off x="2571736" y="3121197"/>
            <a:ext cx="1870340" cy="8078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4271" tIns="34271" rIns="34271" bIns="34271">
            <a:spAutoFit/>
          </a:bodyPr>
          <a:lstStyle/>
          <a:p>
            <a:pPr marL="214292" indent="-214292">
              <a:defRPr sz="1600"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r>
              <a:rPr sz="1600" dirty="0">
                <a:latin typeface="Arial" pitchFamily="34" charset="0"/>
                <a:cs typeface="Arial" pitchFamily="34" charset="0"/>
              </a:rPr>
              <a:t>√ Developing board</a:t>
            </a:r>
          </a:p>
          <a:p>
            <a:pPr marL="214292" indent="-214292">
              <a:defRPr sz="1600"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r>
              <a:rPr sz="1600" dirty="0">
                <a:latin typeface="Arial" pitchFamily="34" charset="0"/>
                <a:cs typeface="Arial" pitchFamily="34" charset="0"/>
              </a:rPr>
              <a:t>√ Sensor</a:t>
            </a:r>
          </a:p>
          <a:p>
            <a:pPr marL="214292" indent="-214292">
              <a:defRPr sz="1600"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r>
              <a:rPr sz="1600" dirty="0">
                <a:latin typeface="Arial" pitchFamily="34" charset="0"/>
                <a:cs typeface="Arial" pitchFamily="34" charset="0"/>
              </a:rPr>
              <a:t>√ Controller</a:t>
            </a:r>
          </a:p>
        </p:txBody>
      </p:sp>
      <p:sp>
        <p:nvSpPr>
          <p:cNvPr id="238" name="Shape 2603"/>
          <p:cNvSpPr txBox="1"/>
          <p:nvPr/>
        </p:nvSpPr>
        <p:spPr>
          <a:xfrm>
            <a:off x="5000628" y="3121197"/>
            <a:ext cx="1500199" cy="8078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4271" tIns="34271" rIns="34271" bIns="34271">
            <a:spAutoFit/>
          </a:bodyPr>
          <a:lstStyle/>
          <a:p>
            <a:pPr marL="214292" indent="-214292">
              <a:defRPr sz="1600"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r>
              <a:rPr sz="1600" dirty="0">
                <a:latin typeface="Arial" pitchFamily="34" charset="0"/>
                <a:ea typeface="Microsoft JhengHei"/>
                <a:cs typeface="Arial" pitchFamily="34" charset="0"/>
                <a:sym typeface="Microsoft JhengHei"/>
              </a:rPr>
              <a:t>√ Rules Engine</a:t>
            </a:r>
          </a:p>
          <a:p>
            <a:pPr marL="214292" indent="-214292">
              <a:defRPr sz="1600">
                <a:solidFill>
                  <a:srgbClr val="A6A6A6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endParaRPr dirty="0"/>
          </a:p>
          <a:p>
            <a:pPr marL="214292" indent="-214292">
              <a:defRPr sz="1600">
                <a:solidFill>
                  <a:srgbClr val="A6A6A6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endParaRPr dirty="0"/>
          </a:p>
        </p:txBody>
      </p:sp>
      <p:sp>
        <p:nvSpPr>
          <p:cNvPr id="239" name="Shape 2603"/>
          <p:cNvSpPr txBox="1"/>
          <p:nvPr/>
        </p:nvSpPr>
        <p:spPr>
          <a:xfrm>
            <a:off x="7000892" y="3121197"/>
            <a:ext cx="1742412" cy="8078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4271" tIns="34271" rIns="34271" bIns="34271">
            <a:spAutoFit/>
          </a:bodyPr>
          <a:lstStyle/>
          <a:p>
            <a:pPr marL="214292" indent="-214292">
              <a:defRPr sz="1600"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r>
              <a:rPr sz="1600" dirty="0">
                <a:latin typeface="Arial" pitchFamily="34" charset="0"/>
                <a:ea typeface="Microsoft JhengHei"/>
                <a:cs typeface="Arial" pitchFamily="34" charset="0"/>
                <a:sym typeface="Microsoft JhengHei"/>
              </a:rPr>
              <a:t>√ Dashboard</a:t>
            </a:r>
          </a:p>
          <a:p>
            <a:pPr marL="214292" indent="-214292">
              <a:defRPr sz="1600"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r>
              <a:rPr sz="1600" dirty="0">
                <a:latin typeface="Arial" pitchFamily="34" charset="0"/>
                <a:ea typeface="Microsoft JhengHei"/>
                <a:cs typeface="Arial" pitchFamily="34" charset="0"/>
                <a:sym typeface="Microsoft JhengHei"/>
              </a:rPr>
              <a:t>√ Visualized data</a:t>
            </a:r>
          </a:p>
          <a:p>
            <a:pPr marL="214292" indent="-214292">
              <a:defRPr sz="1600">
                <a:solidFill>
                  <a:srgbClr val="A6A6A6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endParaRPr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圖片 7" descr="圖片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714380" y="1071552"/>
            <a:ext cx="7858149" cy="3884055"/>
          </a:xfrm>
          <a:prstGeom prst="rect">
            <a:avLst/>
          </a:prstGeom>
          <a:ln w="12700">
            <a:miter lim="400000"/>
          </a:ln>
        </p:spPr>
      </p:pic>
      <p:sp>
        <p:nvSpPr>
          <p:cNvPr id="242" name="下載 Container Station &amp; QIoT Suite Lite"/>
          <p:cNvSpPr txBox="1">
            <a:spLocks noGrp="1"/>
          </p:cNvSpPr>
          <p:nvPr>
            <p:ph type="title" idx="4294967295"/>
          </p:nvPr>
        </p:nvSpPr>
        <p:spPr>
          <a:xfrm>
            <a:off x="0" y="357171"/>
            <a:ext cx="9144000" cy="623892"/>
          </a:xfrm>
          <a:prstGeom prst="rect">
            <a:avLst/>
          </a:prstGeom>
        </p:spPr>
        <p:txBody>
          <a:bodyPr lIns="91398" tIns="91398" rIns="91398" bIns="91398" anchor="t">
            <a:noAutofit/>
          </a:bodyPr>
          <a:lstStyle>
            <a:lvl1pPr defTabSz="300379">
              <a:defRPr sz="2555" b="0"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</a:lstStyle>
          <a:p>
            <a:pPr defTabSz="448055">
              <a:defRPr sz="2800"/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Download Container Station &amp;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QIoT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Suite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Lite</a:t>
            </a:r>
            <a:endParaRPr lang="en-US" sz="28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43" name="矩形 8"/>
          <p:cNvSpPr/>
          <p:nvPr/>
        </p:nvSpPr>
        <p:spPr>
          <a:xfrm>
            <a:off x="3357553" y="2357435"/>
            <a:ext cx="642943" cy="642943"/>
          </a:xfrm>
          <a:prstGeom prst="rect">
            <a:avLst/>
          </a:prstGeom>
          <a:ln w="38100">
            <a:solidFill>
              <a:srgbClr val="FFFF00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8" tIns="45718" rIns="45718" bIns="45718" anchor="ctr"/>
          <a:lstStyle/>
          <a:p>
            <a:endParaRPr/>
          </a:p>
        </p:txBody>
      </p:sp>
      <p:sp>
        <p:nvSpPr>
          <p:cNvPr id="244" name="矩形 9"/>
          <p:cNvSpPr/>
          <p:nvPr/>
        </p:nvSpPr>
        <p:spPr>
          <a:xfrm>
            <a:off x="2428860" y="3214691"/>
            <a:ext cx="642943" cy="642943"/>
          </a:xfrm>
          <a:prstGeom prst="rect">
            <a:avLst/>
          </a:prstGeom>
          <a:ln w="38100">
            <a:solidFill>
              <a:srgbClr val="FF0000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8" tIns="45718" rIns="45718" bIns="45718" anchor="ctr"/>
          <a:lstStyle/>
          <a:p>
            <a:endParaRPr/>
          </a:p>
        </p:txBody>
      </p:sp>
      <p:sp>
        <p:nvSpPr>
          <p:cNvPr id="245" name="矩形 10"/>
          <p:cNvSpPr/>
          <p:nvPr/>
        </p:nvSpPr>
        <p:spPr>
          <a:xfrm>
            <a:off x="4286248" y="3214691"/>
            <a:ext cx="642943" cy="642943"/>
          </a:xfrm>
          <a:prstGeom prst="rect">
            <a:avLst/>
          </a:prstGeom>
          <a:ln w="38100">
            <a:solidFill>
              <a:srgbClr val="FF0000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8" tIns="45718" rIns="45718" bIns="45718" anchor="ctr"/>
          <a:lstStyle/>
          <a:p>
            <a:endParaRPr/>
          </a:p>
        </p:txBody>
      </p:sp>
      <p:sp>
        <p:nvSpPr>
          <p:cNvPr id="246" name="直線單箭頭接點 12"/>
          <p:cNvSpPr/>
          <p:nvPr/>
        </p:nvSpPr>
        <p:spPr>
          <a:xfrm flipV="1">
            <a:off x="2714612" y="2786064"/>
            <a:ext cx="571505" cy="357191"/>
          </a:xfrm>
          <a:prstGeom prst="line">
            <a:avLst/>
          </a:prstGeom>
          <a:ln w="25400">
            <a:solidFill>
              <a:srgbClr val="FF0000"/>
            </a:solidFill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47" name="直線單箭頭接點 15"/>
          <p:cNvSpPr/>
          <p:nvPr/>
        </p:nvSpPr>
        <p:spPr>
          <a:xfrm flipH="1" flipV="1">
            <a:off x="4071933" y="2786064"/>
            <a:ext cx="500067" cy="357191"/>
          </a:xfrm>
          <a:prstGeom prst="line">
            <a:avLst/>
          </a:prstGeom>
          <a:ln w="25400">
            <a:solidFill>
              <a:srgbClr val="FF0000"/>
            </a:solidFill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8" tIns="45718" rIns="45718" bIns="45718"/>
          <a:lstStyle/>
          <a:p>
            <a:endParaRPr/>
          </a:p>
        </p:txBody>
      </p:sp>
      <p:grpSp>
        <p:nvGrpSpPr>
          <p:cNvPr id="250" name="群組 21"/>
          <p:cNvGrpSpPr/>
          <p:nvPr/>
        </p:nvGrpSpPr>
        <p:grpSpPr>
          <a:xfrm>
            <a:off x="6120274" y="1671018"/>
            <a:ext cx="3166634" cy="2391137"/>
            <a:chOff x="0" y="-1"/>
            <a:chExt cx="3166632" cy="2391135"/>
          </a:xfrm>
        </p:grpSpPr>
        <p:pic>
          <p:nvPicPr>
            <p:cNvPr id="248" name="圖片 11" descr="圖片 11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-1"/>
              <a:ext cx="2880882" cy="23911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49" name="Shape 2732"/>
            <p:cNvSpPr txBox="1"/>
            <p:nvPr/>
          </p:nvSpPr>
          <p:spPr>
            <a:xfrm>
              <a:off x="273888" y="400665"/>
              <a:ext cx="2892744" cy="78478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699" tIns="45699" rIns="45699" bIns="45699" numCol="1" anchor="t">
              <a:spAutoFit/>
            </a:bodyPr>
            <a:lstStyle/>
            <a:p>
              <a:pPr>
                <a:defRPr sz="1600">
                  <a:solidFill>
                    <a:srgbClr val="FFFFFF"/>
                  </a:solidFill>
                </a:defRPr>
              </a:pPr>
              <a:r>
                <a:rPr sz="1500" dirty="0">
                  <a:latin typeface="Arial" pitchFamily="34" charset="0"/>
                  <a:cs typeface="Arial" pitchFamily="34" charset="0"/>
                </a:rPr>
                <a:t>Download from App Center</a:t>
              </a:r>
            </a:p>
            <a:p>
              <a:pPr>
                <a:defRPr sz="1600">
                  <a:solidFill>
                    <a:srgbClr val="FFFFFF"/>
                  </a:solidFill>
                </a:defRPr>
              </a:pPr>
              <a:r>
                <a:rPr sz="1500" dirty="0">
                  <a:latin typeface="Arial" pitchFamily="34" charset="0"/>
                  <a:cs typeface="Arial" pitchFamily="34" charset="0"/>
                </a:rPr>
                <a:t>&gt; Container Station</a:t>
              </a:r>
              <a:endParaRPr sz="1500" dirty="0">
                <a:latin typeface="Arial" pitchFamily="34" charset="0"/>
                <a:ea typeface="Microsoft JhengHei"/>
                <a:cs typeface="Arial" pitchFamily="34" charset="0"/>
                <a:sym typeface="Microsoft JhengHei"/>
              </a:endParaRPr>
            </a:p>
            <a:p>
              <a:pPr>
                <a:defRPr sz="1600">
                  <a:solidFill>
                    <a:srgbClr val="FFFFFF"/>
                  </a:solidFill>
                </a:defRPr>
              </a:pPr>
              <a:r>
                <a:rPr sz="1500" dirty="0">
                  <a:latin typeface="Arial" pitchFamily="34" charset="0"/>
                  <a:cs typeface="Arial" pitchFamily="34" charset="0"/>
                </a:rPr>
                <a:t>&gt; QIoT Suite Lite 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Rounded Rectangle"/>
          <p:cNvSpPr/>
          <p:nvPr/>
        </p:nvSpPr>
        <p:spPr>
          <a:xfrm>
            <a:off x="948251" y="3071815"/>
            <a:ext cx="7260867" cy="1557134"/>
          </a:xfrm>
          <a:prstGeom prst="roundRect">
            <a:avLst>
              <a:gd name="adj" fmla="val 13882"/>
            </a:avLst>
          </a:prstGeom>
          <a:solidFill>
            <a:srgbClr val="FFFFFF"/>
          </a:solidFill>
          <a:ln w="25400">
            <a:solidFill>
              <a:srgbClr val="4BACC6"/>
            </a:solidFill>
          </a:ln>
        </p:spPr>
        <p:txBody>
          <a:bodyPr lIns="45718" tIns="45718" rIns="45718" bIns="45718" anchor="ctr"/>
          <a:lstStyle/>
          <a:p>
            <a:endParaRPr/>
          </a:p>
        </p:txBody>
      </p:sp>
      <p:sp>
        <p:nvSpPr>
          <p:cNvPr id="105" name="Rounded Rectangle"/>
          <p:cNvSpPr/>
          <p:nvPr/>
        </p:nvSpPr>
        <p:spPr>
          <a:xfrm>
            <a:off x="927227" y="1281851"/>
            <a:ext cx="7260868" cy="1557134"/>
          </a:xfrm>
          <a:prstGeom prst="roundRect">
            <a:avLst>
              <a:gd name="adj" fmla="val 13882"/>
            </a:avLst>
          </a:prstGeom>
          <a:solidFill>
            <a:srgbClr val="FFFFFF"/>
          </a:solidFill>
          <a:ln w="25400">
            <a:solidFill>
              <a:srgbClr val="9BBB59"/>
            </a:solidFill>
          </a:ln>
        </p:spPr>
        <p:txBody>
          <a:bodyPr lIns="45718" tIns="45718" rIns="45718" bIns="45718" anchor="ctr"/>
          <a:lstStyle/>
          <a:p>
            <a:endParaRPr/>
          </a:p>
        </p:txBody>
      </p:sp>
      <p:sp>
        <p:nvSpPr>
          <p:cNvPr id="106" name="Public Cloud"/>
          <p:cNvSpPr/>
          <p:nvPr/>
        </p:nvSpPr>
        <p:spPr>
          <a:xfrm>
            <a:off x="1222322" y="1149520"/>
            <a:ext cx="1501074" cy="35065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800" b="1">
                <a:solidFill>
                  <a:srgbClr val="77933C"/>
                </a:solidFill>
              </a:defRPr>
            </a:lvl1pPr>
          </a:lstStyle>
          <a:p>
            <a:r>
              <a:t>Public Cloud</a:t>
            </a:r>
          </a:p>
        </p:txBody>
      </p:sp>
      <p:sp>
        <p:nvSpPr>
          <p:cNvPr id="107" name="Private Cloud"/>
          <p:cNvSpPr/>
          <p:nvPr/>
        </p:nvSpPr>
        <p:spPr>
          <a:xfrm>
            <a:off x="1222321" y="2916797"/>
            <a:ext cx="1577648" cy="35065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800" b="1">
                <a:solidFill>
                  <a:srgbClr val="376092"/>
                </a:solidFill>
              </a:defRPr>
            </a:lvl1pPr>
          </a:lstStyle>
          <a:p>
            <a:r>
              <a:t>Private Cloud</a:t>
            </a:r>
          </a:p>
        </p:txBody>
      </p:sp>
      <p:pic>
        <p:nvPicPr>
          <p:cNvPr id="108" name="圖片 29" descr="圖片 2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14414" y="1428742"/>
            <a:ext cx="959230" cy="95923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9" name="圖片 30" descr="圖片 30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598085" y="1500180"/>
            <a:ext cx="830907" cy="83090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0" name="圖片 31" descr="圖片 31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750400" y="1214428"/>
            <a:ext cx="1296336" cy="1296336"/>
          </a:xfrm>
          <a:prstGeom prst="rect">
            <a:avLst/>
          </a:prstGeom>
          <a:ln w="12700">
            <a:miter lim="400000"/>
          </a:ln>
        </p:spPr>
      </p:pic>
      <p:pic>
        <p:nvPicPr>
          <p:cNvPr id="111" name="圖片 32" descr="圖片 32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283413" y="1285864"/>
            <a:ext cx="1143010" cy="114301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2" name="圖片 34" descr="圖片 34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214414" y="3135107"/>
            <a:ext cx="1065838" cy="1065837"/>
          </a:xfrm>
          <a:prstGeom prst="rect">
            <a:avLst/>
          </a:prstGeom>
          <a:ln w="12700">
            <a:miter lim="400000"/>
          </a:ln>
        </p:spPr>
      </p:pic>
      <p:pic>
        <p:nvPicPr>
          <p:cNvPr id="113" name="圖片 35" descr="圖片 35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643174" y="3135107"/>
            <a:ext cx="1065837" cy="1065837"/>
          </a:xfrm>
          <a:prstGeom prst="rect">
            <a:avLst/>
          </a:prstGeom>
          <a:ln w="12700">
            <a:miter lim="400000"/>
          </a:ln>
        </p:spPr>
      </p:pic>
      <p:pic>
        <p:nvPicPr>
          <p:cNvPr id="114" name="圖片 36" descr="圖片 36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4172762" y="3075498"/>
            <a:ext cx="1185056" cy="11850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15" name="圖片 38" descr="圖片 38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929453" y="3060801"/>
            <a:ext cx="1214447" cy="1214448"/>
          </a:xfrm>
          <a:prstGeom prst="rect">
            <a:avLst/>
          </a:prstGeom>
          <a:ln w="12700">
            <a:miter lim="400000"/>
          </a:ln>
        </p:spPr>
      </p:pic>
      <p:pic>
        <p:nvPicPr>
          <p:cNvPr id="116" name="圖片 39" descr="圖片 39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5720741" y="3135107"/>
            <a:ext cx="1065837" cy="1065837"/>
          </a:xfrm>
          <a:prstGeom prst="rect">
            <a:avLst/>
          </a:prstGeom>
          <a:ln w="12700">
            <a:miter lim="400000"/>
          </a:ln>
        </p:spPr>
      </p:pic>
      <p:sp>
        <p:nvSpPr>
          <p:cNvPr id="117" name="公有雲 ＶＳ 私有雲"/>
          <p:cNvSpPr txBox="1"/>
          <p:nvPr/>
        </p:nvSpPr>
        <p:spPr>
          <a:xfrm>
            <a:off x="0" y="394528"/>
            <a:ext cx="9144000" cy="6770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398" tIns="91398" rIns="91398" bIns="91398">
            <a:spAutoFit/>
          </a:bodyPr>
          <a:lstStyle>
            <a:lvl1pPr algn="ctr" defTabSz="235899">
              <a:defRPr sz="4000">
                <a:solidFill>
                  <a:srgbClr val="F9FAFB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</a:lstStyle>
          <a:p>
            <a:r>
              <a:rPr lang="en-US" sz="3200" dirty="0" smtClean="0">
                <a:latin typeface="Arial" pitchFamily="34" charset="0"/>
                <a:cs typeface="Arial" pitchFamily="34" charset="0"/>
              </a:rPr>
              <a:t>Public Cloud VS Private Cloud</a:t>
            </a:r>
            <a:endParaRPr sz="3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8" name="Image" descr="Image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6651907" y="1415970"/>
            <a:ext cx="1266150" cy="798590"/>
          </a:xfrm>
          <a:prstGeom prst="rect">
            <a:avLst/>
          </a:prstGeom>
          <a:ln w="12700">
            <a:miter lim="400000"/>
          </a:ln>
        </p:spPr>
      </p:pic>
      <p:sp>
        <p:nvSpPr>
          <p:cNvPr id="119" name="Publicly-shared virtualized resources"/>
          <p:cNvSpPr txBox="1"/>
          <p:nvPr/>
        </p:nvSpPr>
        <p:spPr>
          <a:xfrm>
            <a:off x="1000099" y="2223315"/>
            <a:ext cx="1331983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algn="ctr" defTabSz="457200">
              <a:defRPr sz="1000"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</a:lstStyle>
          <a:p>
            <a:r>
              <a:rPr dirty="0">
                <a:latin typeface="Arial" pitchFamily="34" charset="0"/>
                <a:cs typeface="Arial" pitchFamily="34" charset="0"/>
              </a:rPr>
              <a:t>Publicly-shared virtualized resources</a:t>
            </a:r>
          </a:p>
        </p:txBody>
      </p:sp>
      <p:sp>
        <p:nvSpPr>
          <p:cNvPr id="120" name="Suited for non-confidential information"/>
          <p:cNvSpPr txBox="1"/>
          <p:nvPr/>
        </p:nvSpPr>
        <p:spPr>
          <a:xfrm>
            <a:off x="3830028" y="2223315"/>
            <a:ext cx="1242038" cy="5539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 defTabSz="457200">
              <a:defRPr sz="1000"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</a:lstStyle>
          <a:p>
            <a:r>
              <a:rPr lang="en-US" altLang="zh-TW" dirty="0" smtClean="0">
                <a:latin typeface="Arial" pitchFamily="34" charset="0"/>
                <a:cs typeface="Arial" pitchFamily="34" charset="0"/>
              </a:rPr>
              <a:t>Suitable</a:t>
            </a:r>
            <a:r>
              <a:rPr dirty="0" smtClean="0">
                <a:latin typeface="Arial" pitchFamily="34" charset="0"/>
                <a:cs typeface="Arial" pitchFamily="34" charset="0"/>
              </a:rPr>
              <a:t> </a:t>
            </a:r>
            <a:r>
              <a:rPr dirty="0">
                <a:latin typeface="Arial" pitchFamily="34" charset="0"/>
                <a:cs typeface="Arial" pitchFamily="34" charset="0"/>
              </a:rPr>
              <a:t>for non-confidential information </a:t>
            </a:r>
          </a:p>
        </p:txBody>
      </p:sp>
      <p:sp>
        <p:nvSpPr>
          <p:cNvPr id="121" name="Supports connectivity over the Internet"/>
          <p:cNvSpPr txBox="1"/>
          <p:nvPr/>
        </p:nvSpPr>
        <p:spPr>
          <a:xfrm>
            <a:off x="5214941" y="2223315"/>
            <a:ext cx="1285885" cy="5539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 defTabSz="457200">
              <a:defRPr sz="1000"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</a:lstStyle>
          <a:p>
            <a:r>
              <a:rPr dirty="0">
                <a:latin typeface="Arial" pitchFamily="34" charset="0"/>
                <a:cs typeface="Arial" pitchFamily="34" charset="0"/>
              </a:rPr>
              <a:t>Supports connectivity over the Internet </a:t>
            </a:r>
          </a:p>
        </p:txBody>
      </p:sp>
      <p:sp>
        <p:nvSpPr>
          <p:cNvPr id="122" name="support multiple users"/>
          <p:cNvSpPr txBox="1"/>
          <p:nvPr/>
        </p:nvSpPr>
        <p:spPr>
          <a:xfrm>
            <a:off x="2382761" y="2223315"/>
            <a:ext cx="1331983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algn="ctr" defTabSz="457200">
              <a:defRPr sz="1000"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</a:lstStyle>
          <a:p>
            <a:r>
              <a:rPr lang="en-US" altLang="zh-TW" dirty="0" smtClean="0">
                <a:latin typeface="Arial" pitchFamily="34" charset="0"/>
                <a:cs typeface="Arial" pitchFamily="34" charset="0"/>
              </a:rPr>
              <a:t>Supports</a:t>
            </a:r>
            <a:r>
              <a:rPr dirty="0" smtClean="0">
                <a:latin typeface="Arial" pitchFamily="34" charset="0"/>
                <a:cs typeface="Arial" pitchFamily="34" charset="0"/>
              </a:rPr>
              <a:t> </a:t>
            </a:r>
            <a:r>
              <a:rPr dirty="0">
                <a:latin typeface="Arial" pitchFamily="34" charset="0"/>
                <a:cs typeface="Arial" pitchFamily="34" charset="0"/>
              </a:rPr>
              <a:t>multiple users</a:t>
            </a:r>
          </a:p>
        </p:txBody>
      </p:sp>
      <p:sp>
        <p:nvSpPr>
          <p:cNvPr id="123" name="Pay monthly or by usage"/>
          <p:cNvSpPr txBox="1"/>
          <p:nvPr/>
        </p:nvSpPr>
        <p:spPr>
          <a:xfrm>
            <a:off x="6566333" y="2223315"/>
            <a:ext cx="1577567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algn="ctr" defTabSz="457200">
              <a:defRPr sz="1000"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</a:lstStyle>
          <a:p>
            <a:r>
              <a:rPr lang="en-US" altLang="zh-TW" dirty="0" smtClean="0">
                <a:latin typeface="Arial" pitchFamily="34" charset="0"/>
                <a:cs typeface="Arial" pitchFamily="34" charset="0"/>
              </a:rPr>
              <a:t>Paid for</a:t>
            </a:r>
            <a:r>
              <a:rPr dirty="0" smtClean="0">
                <a:latin typeface="Arial" pitchFamily="34" charset="0"/>
                <a:cs typeface="Arial" pitchFamily="34" charset="0"/>
              </a:rPr>
              <a:t> </a:t>
            </a:r>
            <a:r>
              <a:rPr dirty="0">
                <a:latin typeface="Arial" pitchFamily="34" charset="0"/>
                <a:cs typeface="Arial" pitchFamily="34" charset="0"/>
              </a:rPr>
              <a:t>monthly or by usage</a:t>
            </a:r>
          </a:p>
        </p:txBody>
      </p:sp>
      <p:sp>
        <p:nvSpPr>
          <p:cNvPr id="124" name="Privately shared virtualized resources"/>
          <p:cNvSpPr txBox="1"/>
          <p:nvPr/>
        </p:nvSpPr>
        <p:spPr>
          <a:xfrm>
            <a:off x="1053497" y="4018020"/>
            <a:ext cx="1377472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algn="ctr" defTabSz="457200">
              <a:defRPr sz="1000"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</a:lstStyle>
          <a:p>
            <a:r>
              <a:rPr dirty="0">
                <a:latin typeface="Arial" pitchFamily="34" charset="0"/>
                <a:cs typeface="Arial" pitchFamily="34" charset="0"/>
              </a:rPr>
              <a:t>Privately shared virtualized resources</a:t>
            </a:r>
          </a:p>
        </p:txBody>
      </p:sp>
      <p:sp>
        <p:nvSpPr>
          <p:cNvPr id="125" name="Suited for confidential information &amp; core systems."/>
          <p:cNvSpPr txBox="1"/>
          <p:nvPr/>
        </p:nvSpPr>
        <p:spPr>
          <a:xfrm>
            <a:off x="4071934" y="4018020"/>
            <a:ext cx="1470037" cy="5539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 defTabSz="457200">
              <a:defRPr sz="1000"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</a:lstStyle>
          <a:p>
            <a:r>
              <a:rPr lang="en-US" altLang="zh-TW" dirty="0" smtClean="0">
                <a:latin typeface="Arial" pitchFamily="34" charset="0"/>
                <a:cs typeface="Arial" pitchFamily="34" charset="0"/>
              </a:rPr>
              <a:t>Suitable</a:t>
            </a:r>
            <a:r>
              <a:rPr dirty="0" smtClean="0">
                <a:latin typeface="Arial" pitchFamily="34" charset="0"/>
                <a:cs typeface="Arial" pitchFamily="34" charset="0"/>
              </a:rPr>
              <a:t> </a:t>
            </a:r>
            <a:r>
              <a:rPr dirty="0">
                <a:latin typeface="Arial" pitchFamily="34" charset="0"/>
                <a:cs typeface="Arial" pitchFamily="34" charset="0"/>
              </a:rPr>
              <a:t>for confidential information &amp; core systems.</a:t>
            </a:r>
          </a:p>
        </p:txBody>
      </p:sp>
      <p:sp>
        <p:nvSpPr>
          <p:cNvPr id="126" name="Connectivity over Internet, fibre and private network"/>
          <p:cNvSpPr txBox="1"/>
          <p:nvPr/>
        </p:nvSpPr>
        <p:spPr>
          <a:xfrm>
            <a:off x="5572131" y="4018020"/>
            <a:ext cx="1357323" cy="5539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 defTabSz="457200">
              <a:defRPr sz="1000"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</a:lstStyle>
          <a:p>
            <a:r>
              <a:rPr dirty="0">
                <a:latin typeface="Arial" pitchFamily="34" charset="0"/>
                <a:cs typeface="Arial" pitchFamily="34" charset="0"/>
              </a:rPr>
              <a:t>Connectivity over </a:t>
            </a:r>
            <a:r>
              <a:rPr dirty="0" smtClean="0">
                <a:latin typeface="Arial" pitchFamily="34" charset="0"/>
                <a:cs typeface="Arial" pitchFamily="34" charset="0"/>
              </a:rPr>
              <a:t>Internet, </a:t>
            </a:r>
            <a:r>
              <a:rPr lang="en-US" altLang="zh-TW" dirty="0" smtClean="0">
                <a:latin typeface="Arial" pitchFamily="34" charset="0"/>
                <a:cs typeface="Arial" pitchFamily="34" charset="0"/>
              </a:rPr>
              <a:t>fiber</a:t>
            </a:r>
            <a:r>
              <a:rPr dirty="0" smtClean="0">
                <a:latin typeface="Arial" pitchFamily="34" charset="0"/>
                <a:cs typeface="Arial" pitchFamily="34" charset="0"/>
              </a:rPr>
              <a:t> and private network</a:t>
            </a:r>
            <a:endParaRPr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7" name="Cluster of dedicated ursers"/>
          <p:cNvSpPr txBox="1"/>
          <p:nvPr/>
        </p:nvSpPr>
        <p:spPr>
          <a:xfrm>
            <a:off x="2422929" y="4018020"/>
            <a:ext cx="1577567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algn="ctr" defTabSz="457200">
              <a:defRPr sz="1000"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</a:lstStyle>
          <a:p>
            <a:r>
              <a:rPr lang="en-US" altLang="zh-TW" dirty="0" smtClean="0">
                <a:latin typeface="Arial" pitchFamily="34" charset="0"/>
                <a:cs typeface="Arial" pitchFamily="34" charset="0"/>
              </a:rPr>
              <a:t>A cluster</a:t>
            </a:r>
            <a:r>
              <a:rPr dirty="0" smtClean="0">
                <a:latin typeface="Arial" pitchFamily="34" charset="0"/>
                <a:cs typeface="Arial" pitchFamily="34" charset="0"/>
              </a:rPr>
              <a:t> </a:t>
            </a:r>
            <a:r>
              <a:rPr dirty="0">
                <a:latin typeface="Arial" pitchFamily="34" charset="0"/>
                <a:cs typeface="Arial" pitchFamily="34" charset="0"/>
              </a:rPr>
              <a:t>of dedicated users </a:t>
            </a:r>
          </a:p>
        </p:txBody>
      </p:sp>
      <p:sp>
        <p:nvSpPr>
          <p:cNvPr id="128" name="One-time cost"/>
          <p:cNvSpPr txBox="1"/>
          <p:nvPr/>
        </p:nvSpPr>
        <p:spPr>
          <a:xfrm>
            <a:off x="6715139" y="4018020"/>
            <a:ext cx="1577567" cy="2462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algn="ctr" defTabSz="457200">
              <a:defRPr sz="1000"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</a:lstStyle>
          <a:p>
            <a:r>
              <a:rPr dirty="0">
                <a:latin typeface="Arial" pitchFamily="34" charset="0"/>
                <a:cs typeface="Arial" pitchFamily="34" charset="0"/>
              </a:rPr>
              <a:t>One-time cost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登入畫面"/>
          <p:cNvSpPr txBox="1">
            <a:spLocks noGrp="1"/>
          </p:cNvSpPr>
          <p:nvPr>
            <p:ph type="title" idx="4294967295"/>
          </p:nvPr>
        </p:nvSpPr>
        <p:spPr>
          <a:xfrm>
            <a:off x="0" y="304785"/>
            <a:ext cx="9144000" cy="623892"/>
          </a:xfrm>
          <a:prstGeom prst="rect">
            <a:avLst/>
          </a:prstGeom>
        </p:spPr>
        <p:txBody>
          <a:bodyPr lIns="91398" tIns="91398" rIns="91398" bIns="91398" anchor="t">
            <a:noAutofit/>
          </a:bodyPr>
          <a:lstStyle>
            <a:lvl1pPr defTabSz="259231">
              <a:defRPr sz="2520" b="0"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</a:lstStyle>
          <a:p>
            <a:r>
              <a:rPr lang="en-US" sz="3200" b="1" dirty="0" smtClean="0">
                <a:latin typeface="Arial" pitchFamily="34" charset="0"/>
                <a:cs typeface="Arial" pitchFamily="34" charset="0"/>
              </a:rPr>
              <a:t>Log in</a:t>
            </a:r>
          </a:p>
        </p:txBody>
      </p:sp>
      <p:pic>
        <p:nvPicPr>
          <p:cNvPr id="253" name="圖片 8" descr="圖片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215206" y="285733"/>
            <a:ext cx="1719717" cy="1939116"/>
          </a:xfrm>
          <a:prstGeom prst="rect">
            <a:avLst/>
          </a:prstGeom>
          <a:ln w="12700">
            <a:miter lim="400000"/>
          </a:ln>
        </p:spPr>
      </p:pic>
      <p:pic>
        <p:nvPicPr>
          <p:cNvPr id="254" name="1.png" descr="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0800" y="1316665"/>
            <a:ext cx="7017272" cy="3267875"/>
          </a:xfrm>
          <a:prstGeom prst="rect">
            <a:avLst/>
          </a:prstGeom>
          <a:ln w="12700">
            <a:miter lim="400000"/>
          </a:ln>
        </p:spPr>
      </p:pic>
      <p:sp>
        <p:nvSpPr>
          <p:cNvPr id="255" name="文字方塊 4"/>
          <p:cNvSpPr txBox="1"/>
          <p:nvPr/>
        </p:nvSpPr>
        <p:spPr>
          <a:xfrm>
            <a:off x="7143768" y="2113194"/>
            <a:ext cx="1928794" cy="18158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lvl="3">
              <a:defRPr sz="1800" u="sng">
                <a:solidFill>
                  <a:srgbClr val="3366FF"/>
                </a:solidFill>
              </a:defRPr>
            </a:pPr>
            <a:r>
              <a:rPr sz="1600" dirty="0">
                <a:latin typeface="Arial" pitchFamily="34" charset="0"/>
                <a:cs typeface="Arial" pitchFamily="34" charset="0"/>
              </a:rPr>
              <a:t>Notice</a:t>
            </a:r>
          </a:p>
          <a:p>
            <a:pPr lvl="3">
              <a:defRPr sz="1600">
                <a:solidFill>
                  <a:srgbClr val="404040"/>
                </a:solidFill>
              </a:defRPr>
            </a:pPr>
            <a:r>
              <a:rPr sz="1600" dirty="0">
                <a:latin typeface="Arial" pitchFamily="34" charset="0"/>
                <a:cs typeface="Arial" pitchFamily="34" charset="0"/>
              </a:rPr>
              <a:t>Default login ID</a:t>
            </a:r>
            <a:r>
              <a:rPr sz="1600" dirty="0">
                <a:latin typeface="Arial" pitchFamily="34" charset="0"/>
                <a:ea typeface="Microsoft JhengHei"/>
                <a:cs typeface="Arial" pitchFamily="34" charset="0"/>
                <a:sym typeface="Microsoft JhengHei"/>
              </a:rPr>
              <a:t>： </a:t>
            </a:r>
            <a:r>
              <a:rPr sz="1600" dirty="0">
                <a:latin typeface="Arial" pitchFamily="34" charset="0"/>
                <a:cs typeface="Arial" pitchFamily="34" charset="0"/>
              </a:rPr>
              <a:t>admin</a:t>
            </a:r>
            <a:endParaRPr sz="1600" dirty="0">
              <a:latin typeface="Arial" pitchFamily="34" charset="0"/>
              <a:ea typeface="Microsoft JhengHei"/>
              <a:cs typeface="Arial" pitchFamily="34" charset="0"/>
              <a:sym typeface="Microsoft JhengHei"/>
            </a:endParaRPr>
          </a:p>
          <a:p>
            <a:pPr lvl="3">
              <a:defRPr sz="1600">
                <a:solidFill>
                  <a:srgbClr val="404040"/>
                </a:solidFill>
              </a:defRPr>
            </a:pPr>
            <a:endParaRPr sz="1600" dirty="0">
              <a:latin typeface="Arial" pitchFamily="34" charset="0"/>
              <a:cs typeface="Arial" pitchFamily="34" charset="0"/>
            </a:endParaRPr>
          </a:p>
          <a:p>
            <a:pPr lvl="3">
              <a:defRPr sz="1600">
                <a:solidFill>
                  <a:srgbClr val="404040"/>
                </a:solidFill>
              </a:defRPr>
            </a:pPr>
            <a:r>
              <a:rPr sz="1600" dirty="0">
                <a:latin typeface="Arial" pitchFamily="34" charset="0"/>
                <a:cs typeface="Arial" pitchFamily="34" charset="0"/>
              </a:rPr>
              <a:t>Same password as your QTS admin account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2.png" descr="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071552"/>
            <a:ext cx="9144000" cy="438136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0" name="群組 15"/>
          <p:cNvGrpSpPr/>
          <p:nvPr/>
        </p:nvGrpSpPr>
        <p:grpSpPr>
          <a:xfrm>
            <a:off x="6500826" y="2500312"/>
            <a:ext cx="1882311" cy="1562322"/>
            <a:chOff x="-760864" y="142877"/>
            <a:chExt cx="1882310" cy="1562321"/>
          </a:xfrm>
        </p:grpSpPr>
        <p:pic>
          <p:nvPicPr>
            <p:cNvPr id="258" name="圖片 9" descr="圖片 9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760864" y="142877"/>
              <a:ext cx="1882310" cy="156232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59" name="Shape 2794"/>
            <p:cNvSpPr txBox="1"/>
            <p:nvPr/>
          </p:nvSpPr>
          <p:spPr>
            <a:xfrm>
              <a:off x="-570234" y="357192"/>
              <a:ext cx="1480746" cy="5847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699" tIns="45699" rIns="45699" bIns="45699" numCol="1" anchor="t">
              <a:spAutoFit/>
            </a:bodyPr>
            <a:lstStyle>
              <a:lvl1pPr>
                <a:defRPr sz="1600" b="1">
                  <a:solidFill>
                    <a:srgbClr val="FFFFFF"/>
                  </a:solidFill>
                </a:defRPr>
              </a:lvl1pPr>
            </a:lstStyle>
            <a:p>
              <a:pPr algn="ctr"/>
              <a:r>
                <a:rPr b="0" dirty="0">
                  <a:latin typeface="Arial" pitchFamily="34" charset="0"/>
                  <a:cs typeface="Arial" pitchFamily="34" charset="0"/>
                </a:rPr>
                <a:t>Current status of NAS</a:t>
              </a:r>
            </a:p>
          </p:txBody>
        </p:sp>
      </p:grpSp>
      <p:sp>
        <p:nvSpPr>
          <p:cNvPr id="261" name="簡單易懂的操作畫面"/>
          <p:cNvSpPr txBox="1">
            <a:spLocks noGrp="1"/>
          </p:cNvSpPr>
          <p:nvPr>
            <p:ph type="title" idx="4294967295"/>
          </p:nvPr>
        </p:nvSpPr>
        <p:spPr>
          <a:xfrm>
            <a:off x="0" y="304785"/>
            <a:ext cx="9144000" cy="623892"/>
          </a:xfrm>
          <a:prstGeom prst="rect">
            <a:avLst/>
          </a:prstGeom>
        </p:spPr>
        <p:txBody>
          <a:bodyPr lIns="91398" tIns="91398" rIns="91398" bIns="91398" anchor="t">
            <a:noAutofit/>
          </a:bodyPr>
          <a:lstStyle>
            <a:lvl1pPr defTabSz="259231">
              <a:defRPr sz="2520" b="0"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</a:lstStyle>
          <a:p>
            <a:r>
              <a:rPr sz="3200" dirty="0">
                <a:latin typeface="Arial" pitchFamily="34" charset="0"/>
                <a:cs typeface="Arial" pitchFamily="34" charset="0"/>
              </a:rPr>
              <a:t>User-friendly Interface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圖片 3" descr="圖片 3"/>
          <p:cNvPicPr>
            <a:picLocks noChangeAspect="1"/>
          </p:cNvPicPr>
          <p:nvPr/>
        </p:nvPicPr>
        <p:blipFill>
          <a:blip r:embed="rId2">
            <a:extLst/>
          </a:blip>
          <a:srcRect l="8407" t="26387" r="34956" b="28379"/>
          <a:stretch>
            <a:fillRect/>
          </a:stretch>
        </p:blipFill>
        <p:spPr>
          <a:xfrm>
            <a:off x="-1" y="0"/>
            <a:ext cx="9144002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264" name="標題 1"/>
          <p:cNvSpPr txBox="1"/>
          <p:nvPr/>
        </p:nvSpPr>
        <p:spPr>
          <a:xfrm>
            <a:off x="0" y="2000246"/>
            <a:ext cx="6929454" cy="5539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 anchor="ctr">
            <a:spAutoFit/>
          </a:bodyPr>
          <a:lstStyle/>
          <a:p>
            <a:pPr algn="ctr">
              <a:defRPr sz="4000" b="1">
                <a:solidFill>
                  <a:srgbClr val="002060"/>
                </a:solidFill>
              </a:defRPr>
            </a:pPr>
            <a:r>
              <a:rPr sz="3000" dirty="0">
                <a:latin typeface="Arial" pitchFamily="34" charset="0"/>
                <a:cs typeface="Arial" pitchFamily="34" charset="0"/>
              </a:rPr>
              <a:t>Step </a:t>
            </a:r>
            <a:r>
              <a:rPr sz="3000" dirty="0" smtClean="0">
                <a:latin typeface="Arial" pitchFamily="34" charset="0"/>
                <a:cs typeface="Arial" pitchFamily="34" charset="0"/>
              </a:rPr>
              <a:t>1</a:t>
            </a:r>
            <a:r>
              <a:rPr sz="3000" b="0" dirty="0" smtClean="0">
                <a:latin typeface="Arial" pitchFamily="34" charset="0"/>
                <a:ea typeface="Microsoft JhengHei"/>
                <a:cs typeface="Arial" pitchFamily="34" charset="0"/>
                <a:sym typeface="Microsoft JhengHei"/>
              </a:rPr>
              <a:t>：</a:t>
            </a:r>
            <a:r>
              <a:rPr sz="3000" dirty="0" smtClean="0">
                <a:latin typeface="Arial" pitchFamily="34" charset="0"/>
                <a:cs typeface="Arial" pitchFamily="34" charset="0"/>
              </a:rPr>
              <a:t>Create </a:t>
            </a:r>
            <a:r>
              <a:rPr sz="3000" dirty="0">
                <a:latin typeface="Arial" pitchFamily="34" charset="0"/>
                <a:cs typeface="Arial" pitchFamily="34" charset="0"/>
              </a:rPr>
              <a:t>application </a:t>
            </a:r>
          </a:p>
        </p:txBody>
      </p:sp>
      <p:sp>
        <p:nvSpPr>
          <p:cNvPr id="265" name="1.1 新增 開發板 - Raspberry pi…"/>
          <p:cNvSpPr txBox="1"/>
          <p:nvPr/>
        </p:nvSpPr>
        <p:spPr>
          <a:xfrm>
            <a:off x="1000100" y="2627661"/>
            <a:ext cx="4752530" cy="1015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2000">
                <a:solidFill>
                  <a:srgbClr val="0070C0"/>
                </a:solidFill>
              </a:defRPr>
            </a:pPr>
            <a:r>
              <a:rPr dirty="0">
                <a:latin typeface="Arial" pitchFamily="34" charset="0"/>
                <a:cs typeface="Arial" pitchFamily="34" charset="0"/>
              </a:rPr>
              <a:t>1.1 Add developing </a:t>
            </a:r>
            <a:r>
              <a:rPr dirty="0" smtClean="0">
                <a:latin typeface="Arial" pitchFamily="34" charset="0"/>
                <a:cs typeface="Arial" pitchFamily="34" charset="0"/>
              </a:rPr>
              <a:t>board - Raspberry </a:t>
            </a:r>
            <a:r>
              <a:rPr dirty="0">
                <a:latin typeface="Arial" pitchFamily="34" charset="0"/>
                <a:cs typeface="Arial" pitchFamily="34" charset="0"/>
              </a:rPr>
              <a:t>pi  </a:t>
            </a:r>
            <a:endParaRPr sz="4800" dirty="0">
              <a:solidFill>
                <a:srgbClr val="002060"/>
              </a:solidFill>
              <a:latin typeface="Arial" pitchFamily="34" charset="0"/>
              <a:ea typeface="Microsoft JhengHei"/>
              <a:cs typeface="Arial" pitchFamily="34" charset="0"/>
              <a:sym typeface="Microsoft JhengHei"/>
            </a:endParaRPr>
          </a:p>
          <a:p>
            <a:pPr>
              <a:defRPr sz="2000">
                <a:solidFill>
                  <a:srgbClr val="0070C0"/>
                </a:solidFill>
              </a:defRPr>
            </a:pPr>
            <a:r>
              <a:rPr dirty="0">
                <a:latin typeface="Arial" pitchFamily="34" charset="0"/>
                <a:cs typeface="Arial" pitchFamily="34" charset="0"/>
              </a:rPr>
              <a:t>1.2 Add sensor - Sensor</a:t>
            </a:r>
            <a:endParaRPr sz="4800" dirty="0">
              <a:solidFill>
                <a:srgbClr val="002060"/>
              </a:solidFill>
              <a:latin typeface="Arial" pitchFamily="34" charset="0"/>
              <a:ea typeface="Microsoft JhengHei"/>
              <a:cs typeface="Arial" pitchFamily="34" charset="0"/>
              <a:sym typeface="Microsoft JhengHei"/>
            </a:endParaRPr>
          </a:p>
          <a:p>
            <a:pPr>
              <a:defRPr sz="2000">
                <a:solidFill>
                  <a:srgbClr val="0070C0"/>
                </a:solidFill>
              </a:defRPr>
            </a:pPr>
            <a:r>
              <a:rPr dirty="0">
                <a:latin typeface="Arial" pitchFamily="34" charset="0"/>
                <a:cs typeface="Arial" pitchFamily="34" charset="0"/>
              </a:rPr>
              <a:t>1.3 Create connection file of MQTT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3.png" descr="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37473" y="1152159"/>
            <a:ext cx="7620741" cy="3675442"/>
          </a:xfrm>
          <a:prstGeom prst="roundRect">
            <a:avLst>
              <a:gd name="adj" fmla="val 2735"/>
            </a:avLst>
          </a:prstGeom>
          <a:ln w="12700">
            <a:miter lim="400000"/>
          </a:ln>
        </p:spPr>
      </p:pic>
      <p:sp>
        <p:nvSpPr>
          <p:cNvPr id="268" name="先定義應用場景的名稱"/>
          <p:cNvSpPr txBox="1">
            <a:spLocks noGrp="1"/>
          </p:cNvSpPr>
          <p:nvPr>
            <p:ph type="title" idx="4294967295"/>
          </p:nvPr>
        </p:nvSpPr>
        <p:spPr>
          <a:xfrm>
            <a:off x="0" y="339562"/>
            <a:ext cx="9144000" cy="660552"/>
          </a:xfrm>
          <a:prstGeom prst="rect">
            <a:avLst/>
          </a:prstGeom>
        </p:spPr>
        <p:txBody>
          <a:bodyPr anchor="t">
            <a:noAutofit/>
          </a:bodyPr>
          <a:lstStyle>
            <a:lvl1pPr defTabSz="448055">
              <a:defRPr sz="2800" b="0"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</a:lstStyle>
          <a:p>
            <a:r>
              <a:rPr sz="3200" b="1" dirty="0">
                <a:latin typeface="Arial" pitchFamily="34" charset="0"/>
                <a:cs typeface="Arial" pitchFamily="34" charset="0"/>
              </a:rPr>
              <a:t>Define the name of application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新增裝置"/>
          <p:cNvSpPr txBox="1">
            <a:spLocks noGrp="1"/>
          </p:cNvSpPr>
          <p:nvPr>
            <p:ph type="title"/>
          </p:nvPr>
        </p:nvSpPr>
        <p:spPr>
          <a:xfrm>
            <a:off x="0" y="339562"/>
            <a:ext cx="9144000" cy="660552"/>
          </a:xfrm>
          <a:prstGeom prst="rect">
            <a:avLst/>
          </a:prstGeom>
        </p:spPr>
        <p:txBody>
          <a:bodyPr>
            <a:noAutofit/>
          </a:bodyPr>
          <a:lstStyle>
            <a:lvl1pPr defTabSz="448055">
              <a:defRPr sz="2800"/>
            </a:lvl1pPr>
          </a:lstStyle>
          <a:p>
            <a:r>
              <a:rPr sz="3200" b="1" dirty="0">
                <a:latin typeface="Arial" pitchFamily="34" charset="0"/>
                <a:cs typeface="Arial" pitchFamily="34" charset="0"/>
              </a:rPr>
              <a:t>Add device</a:t>
            </a:r>
          </a:p>
        </p:txBody>
      </p:sp>
      <p:pic>
        <p:nvPicPr>
          <p:cNvPr id="271" name="4.png" descr="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85984" y="1140822"/>
            <a:ext cx="4608182" cy="36851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5.png" descr="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42910" y="1142990"/>
            <a:ext cx="7791244" cy="3653364"/>
          </a:xfrm>
          <a:prstGeom prst="roundRect">
            <a:avLst>
              <a:gd name="adj" fmla="val 3208"/>
            </a:avLst>
          </a:prstGeom>
          <a:ln w="12700">
            <a:miter lim="400000"/>
          </a:ln>
        </p:spPr>
      </p:pic>
      <p:grpSp>
        <p:nvGrpSpPr>
          <p:cNvPr id="276" name="2"/>
          <p:cNvGrpSpPr/>
          <p:nvPr/>
        </p:nvGrpSpPr>
        <p:grpSpPr>
          <a:xfrm>
            <a:off x="1315985" y="2248772"/>
            <a:ext cx="380341" cy="362119"/>
            <a:chOff x="0" y="0"/>
            <a:chExt cx="380340" cy="362118"/>
          </a:xfrm>
        </p:grpSpPr>
        <p:sp>
          <p:nvSpPr>
            <p:cNvPr id="274" name="Oval"/>
            <p:cNvSpPr/>
            <p:nvPr/>
          </p:nvSpPr>
          <p:spPr>
            <a:xfrm>
              <a:off x="-1" y="-1"/>
              <a:ext cx="380342" cy="362120"/>
            </a:xfrm>
            <a:prstGeom prst="ellipse">
              <a:avLst/>
            </a:prstGeom>
            <a:solidFill>
              <a:srgbClr val="FF9300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275" name="2"/>
            <p:cNvSpPr txBox="1"/>
            <p:nvPr/>
          </p:nvSpPr>
          <p:spPr>
            <a:xfrm>
              <a:off x="55699" y="5728"/>
              <a:ext cx="268942" cy="3506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 sz="1800">
                  <a:solidFill>
                    <a:srgbClr val="FFFFFF"/>
                  </a:solidFill>
                </a:defRPr>
              </a:lvl1pPr>
            </a:lstStyle>
            <a:p>
              <a:r>
                <a:t>2</a:t>
              </a:r>
            </a:p>
          </p:txBody>
        </p:sp>
      </p:grpSp>
      <p:grpSp>
        <p:nvGrpSpPr>
          <p:cNvPr id="279" name="2"/>
          <p:cNvGrpSpPr/>
          <p:nvPr/>
        </p:nvGrpSpPr>
        <p:grpSpPr>
          <a:xfrm>
            <a:off x="7594591" y="2569451"/>
            <a:ext cx="380341" cy="362119"/>
            <a:chOff x="0" y="0"/>
            <a:chExt cx="380340" cy="362118"/>
          </a:xfrm>
        </p:grpSpPr>
        <p:sp>
          <p:nvSpPr>
            <p:cNvPr id="277" name="Oval"/>
            <p:cNvSpPr/>
            <p:nvPr/>
          </p:nvSpPr>
          <p:spPr>
            <a:xfrm>
              <a:off x="-1" y="-1"/>
              <a:ext cx="380342" cy="362120"/>
            </a:xfrm>
            <a:prstGeom prst="ellipse">
              <a:avLst/>
            </a:prstGeom>
            <a:solidFill>
              <a:srgbClr val="FF9300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78" name="1"/>
            <p:cNvSpPr txBox="1"/>
            <p:nvPr/>
          </p:nvSpPr>
          <p:spPr>
            <a:xfrm>
              <a:off x="55699" y="5728"/>
              <a:ext cx="268942" cy="3506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 sz="1800">
                  <a:solidFill>
                    <a:srgbClr val="FFFFFF"/>
                  </a:solidFill>
                </a:defRPr>
              </a:lvl1pPr>
            </a:lstStyle>
            <a:p>
              <a:r>
                <a:t>1</a:t>
              </a:r>
            </a:p>
          </p:txBody>
        </p:sp>
      </p:grpSp>
      <p:sp>
        <p:nvSpPr>
          <p:cNvPr id="280" name="新增感測器"/>
          <p:cNvSpPr txBox="1">
            <a:spLocks noGrp="1"/>
          </p:cNvSpPr>
          <p:nvPr>
            <p:ph type="title"/>
          </p:nvPr>
        </p:nvSpPr>
        <p:spPr>
          <a:xfrm>
            <a:off x="0" y="339562"/>
            <a:ext cx="9144000" cy="660552"/>
          </a:xfrm>
          <a:prstGeom prst="rect">
            <a:avLst/>
          </a:prstGeom>
        </p:spPr>
        <p:txBody>
          <a:bodyPr>
            <a:noAutofit/>
          </a:bodyPr>
          <a:lstStyle>
            <a:lvl1pPr defTabSz="448055">
              <a:defRPr sz="2800"/>
            </a:lvl1pPr>
          </a:lstStyle>
          <a:p>
            <a:r>
              <a:rPr sz="3200" b="1" dirty="0">
                <a:latin typeface="Arial" pitchFamily="34" charset="0"/>
                <a:cs typeface="Arial" pitchFamily="34" charset="0"/>
              </a:rPr>
              <a:t>Add sensor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圖片 8" descr="圖片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429388" y="632634"/>
            <a:ext cx="1719717" cy="1939116"/>
          </a:xfrm>
          <a:prstGeom prst="rect">
            <a:avLst/>
          </a:prstGeom>
          <a:ln w="12700">
            <a:miter lim="400000"/>
          </a:ln>
        </p:spPr>
      </p:pic>
      <p:sp>
        <p:nvSpPr>
          <p:cNvPr id="283" name="感測器基本設定"/>
          <p:cNvSpPr txBox="1">
            <a:spLocks noGrp="1"/>
          </p:cNvSpPr>
          <p:nvPr>
            <p:ph type="title"/>
          </p:nvPr>
        </p:nvSpPr>
        <p:spPr>
          <a:xfrm>
            <a:off x="0" y="339562"/>
            <a:ext cx="9144000" cy="660552"/>
          </a:xfrm>
          <a:prstGeom prst="rect">
            <a:avLst/>
          </a:prstGeom>
        </p:spPr>
        <p:txBody>
          <a:bodyPr>
            <a:noAutofit/>
          </a:bodyPr>
          <a:lstStyle>
            <a:lvl1pPr defTabSz="448055">
              <a:defRPr sz="2800"/>
            </a:lvl1pPr>
          </a:lstStyle>
          <a:p>
            <a:r>
              <a:rPr sz="3200" b="1" dirty="0">
                <a:latin typeface="Arial" pitchFamily="34" charset="0"/>
                <a:cs typeface="Arial" pitchFamily="34" charset="0"/>
              </a:rPr>
              <a:t>Sensor setting</a:t>
            </a:r>
          </a:p>
        </p:txBody>
      </p:sp>
      <p:pic>
        <p:nvPicPr>
          <p:cNvPr id="284" name="6.png" descr="6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94054" y="1114208"/>
            <a:ext cx="4706574" cy="3826092"/>
          </a:xfrm>
          <a:prstGeom prst="rect">
            <a:avLst/>
          </a:prstGeom>
          <a:ln w="12700">
            <a:miter lim="400000"/>
          </a:ln>
        </p:spPr>
      </p:pic>
      <p:sp>
        <p:nvSpPr>
          <p:cNvPr id="285" name="文字方塊 4"/>
          <p:cNvSpPr txBox="1"/>
          <p:nvPr/>
        </p:nvSpPr>
        <p:spPr>
          <a:xfrm>
            <a:off x="5208594" y="2185762"/>
            <a:ext cx="3149620" cy="16004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lvl="3">
              <a:defRPr sz="1800" u="sng">
                <a:solidFill>
                  <a:srgbClr val="3366FF"/>
                </a:solidFill>
              </a:defRPr>
            </a:pPr>
            <a:r>
              <a:rPr dirty="0">
                <a:latin typeface="Arial" pitchFamily="34" charset="0"/>
                <a:cs typeface="Arial" pitchFamily="34" charset="0"/>
              </a:rPr>
              <a:t>Notice</a:t>
            </a:r>
          </a:p>
          <a:p>
            <a:pPr lvl="3">
              <a:defRPr sz="1600">
                <a:solidFill>
                  <a:srgbClr val="404040"/>
                </a:solidFill>
              </a:defRPr>
            </a:pPr>
            <a:r>
              <a:rPr dirty="0">
                <a:latin typeface="Arial" pitchFamily="34" charset="0"/>
                <a:cs typeface="Arial" pitchFamily="34" charset="0"/>
              </a:rPr>
              <a:t>Check </a:t>
            </a:r>
            <a:r>
              <a:rPr lang="en-US" altLang="zh-TW" sz="1600" dirty="0" smtClean="0"/>
              <a:t>if Resource ID is the same as it is in the code folder.</a:t>
            </a:r>
            <a:endParaRPr dirty="0">
              <a:latin typeface="Arial" pitchFamily="34" charset="0"/>
              <a:ea typeface="Microsoft JhengHei"/>
              <a:cs typeface="Arial" pitchFamily="34" charset="0"/>
              <a:sym typeface="Microsoft JhengHei"/>
            </a:endParaRPr>
          </a:p>
          <a:p>
            <a:pPr lvl="3">
              <a:defRPr sz="1600">
                <a:solidFill>
                  <a:srgbClr val="404040"/>
                </a:solidFill>
              </a:defRPr>
            </a:pPr>
            <a:endParaRPr dirty="0">
              <a:latin typeface="Arial" pitchFamily="34" charset="0"/>
              <a:cs typeface="Arial" pitchFamily="34" charset="0"/>
            </a:endParaRPr>
          </a:p>
          <a:p>
            <a:pPr lvl="3">
              <a:defRPr sz="1600">
                <a:solidFill>
                  <a:srgbClr val="404040"/>
                </a:solidFill>
              </a:defRPr>
            </a:pPr>
            <a:r>
              <a:rPr dirty="0">
                <a:latin typeface="Arial" pitchFamily="34" charset="0"/>
                <a:cs typeface="Arial" pitchFamily="34" charset="0"/>
              </a:rPr>
              <a:t>Related to mqtt topic, http url and coap </a:t>
            </a:r>
            <a:r>
              <a:rPr dirty="0" smtClean="0">
                <a:latin typeface="Arial" pitchFamily="34" charset="0"/>
                <a:cs typeface="Arial" pitchFamily="34" charset="0"/>
              </a:rPr>
              <a:t>url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.</a:t>
            </a:r>
            <a:endParaRPr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7.png" descr="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288295"/>
            <a:ext cx="7303756" cy="3431507"/>
          </a:xfrm>
          <a:prstGeom prst="roundRect">
            <a:avLst>
              <a:gd name="adj" fmla="val 3092"/>
            </a:avLst>
          </a:prstGeom>
          <a:ln w="12700">
            <a:miter lim="400000"/>
          </a:ln>
        </p:spPr>
      </p:pic>
      <p:pic>
        <p:nvPicPr>
          <p:cNvPr id="288" name="圖片 8" descr="圖片 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500958" y="357172"/>
            <a:ext cx="1428761" cy="161104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91" name="2"/>
          <p:cNvGrpSpPr/>
          <p:nvPr/>
        </p:nvGrpSpPr>
        <p:grpSpPr>
          <a:xfrm>
            <a:off x="1000100" y="2143122"/>
            <a:ext cx="380341" cy="362119"/>
            <a:chOff x="0" y="0"/>
            <a:chExt cx="380340" cy="362118"/>
          </a:xfrm>
        </p:grpSpPr>
        <p:sp>
          <p:nvSpPr>
            <p:cNvPr id="289" name="Oval"/>
            <p:cNvSpPr/>
            <p:nvPr/>
          </p:nvSpPr>
          <p:spPr>
            <a:xfrm>
              <a:off x="-1" y="-1"/>
              <a:ext cx="380342" cy="362120"/>
            </a:xfrm>
            <a:prstGeom prst="ellipse">
              <a:avLst/>
            </a:prstGeom>
            <a:solidFill>
              <a:srgbClr val="FF9300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290" name="2"/>
            <p:cNvSpPr txBox="1"/>
            <p:nvPr/>
          </p:nvSpPr>
          <p:spPr>
            <a:xfrm>
              <a:off x="55699" y="5728"/>
              <a:ext cx="268942" cy="3506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 sz="1800">
                  <a:solidFill>
                    <a:srgbClr val="FFFFFF"/>
                  </a:solidFill>
                </a:defRPr>
              </a:lvl1pPr>
            </a:lstStyle>
            <a:p>
              <a:r>
                <a:t>2</a:t>
              </a:r>
            </a:p>
          </p:txBody>
        </p:sp>
      </p:grpSp>
      <p:grpSp>
        <p:nvGrpSpPr>
          <p:cNvPr id="294" name="2"/>
          <p:cNvGrpSpPr/>
          <p:nvPr/>
        </p:nvGrpSpPr>
        <p:grpSpPr>
          <a:xfrm>
            <a:off x="6579907" y="2628901"/>
            <a:ext cx="380341" cy="362119"/>
            <a:chOff x="0" y="0"/>
            <a:chExt cx="380340" cy="362118"/>
          </a:xfrm>
        </p:grpSpPr>
        <p:sp>
          <p:nvSpPr>
            <p:cNvPr id="292" name="Oval"/>
            <p:cNvSpPr/>
            <p:nvPr/>
          </p:nvSpPr>
          <p:spPr>
            <a:xfrm>
              <a:off x="-1" y="-1"/>
              <a:ext cx="380342" cy="362120"/>
            </a:xfrm>
            <a:prstGeom prst="ellipse">
              <a:avLst/>
            </a:prstGeom>
            <a:solidFill>
              <a:srgbClr val="FF9300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93" name="1"/>
            <p:cNvSpPr txBox="1"/>
            <p:nvPr/>
          </p:nvSpPr>
          <p:spPr>
            <a:xfrm>
              <a:off x="55699" y="5728"/>
              <a:ext cx="268942" cy="3506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 sz="1800">
                  <a:solidFill>
                    <a:srgbClr val="FFFFFF"/>
                  </a:solidFill>
                </a:defRPr>
              </a:lvl1pPr>
            </a:lstStyle>
            <a:p>
              <a:r>
                <a:t>1</a:t>
              </a:r>
            </a:p>
          </p:txBody>
        </p:sp>
      </p:grpSp>
      <p:grpSp>
        <p:nvGrpSpPr>
          <p:cNvPr id="297" name="2"/>
          <p:cNvGrpSpPr/>
          <p:nvPr/>
        </p:nvGrpSpPr>
        <p:grpSpPr>
          <a:xfrm>
            <a:off x="3508073" y="3357567"/>
            <a:ext cx="380341" cy="362119"/>
            <a:chOff x="0" y="0"/>
            <a:chExt cx="380340" cy="362118"/>
          </a:xfrm>
        </p:grpSpPr>
        <p:sp>
          <p:nvSpPr>
            <p:cNvPr id="295" name="Oval"/>
            <p:cNvSpPr/>
            <p:nvPr/>
          </p:nvSpPr>
          <p:spPr>
            <a:xfrm>
              <a:off x="-1" y="-1"/>
              <a:ext cx="380342" cy="362120"/>
            </a:xfrm>
            <a:prstGeom prst="ellipse">
              <a:avLst/>
            </a:prstGeom>
            <a:solidFill>
              <a:srgbClr val="FF9300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96" name="3"/>
            <p:cNvSpPr txBox="1"/>
            <p:nvPr/>
          </p:nvSpPr>
          <p:spPr>
            <a:xfrm>
              <a:off x="55699" y="5728"/>
              <a:ext cx="268942" cy="3506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 sz="1800">
                  <a:solidFill>
                    <a:srgbClr val="FFFFFF"/>
                  </a:solidFill>
                </a:defRPr>
              </a:lvl1pPr>
            </a:lstStyle>
            <a:p>
              <a:r>
                <a:t>3</a:t>
              </a:r>
            </a:p>
          </p:txBody>
        </p:sp>
      </p:grpSp>
      <p:sp>
        <p:nvSpPr>
          <p:cNvPr id="298" name="產生相對通訊協定的連線設定檔案"/>
          <p:cNvSpPr txBox="1">
            <a:spLocks noGrp="1"/>
          </p:cNvSpPr>
          <p:nvPr>
            <p:ph type="title"/>
          </p:nvPr>
        </p:nvSpPr>
        <p:spPr>
          <a:xfrm>
            <a:off x="0" y="357171"/>
            <a:ext cx="9144000" cy="660552"/>
          </a:xfrm>
          <a:prstGeom prst="rect">
            <a:avLst/>
          </a:prstGeom>
        </p:spPr>
        <p:txBody>
          <a:bodyPr>
            <a:noAutofit/>
          </a:bodyPr>
          <a:lstStyle>
            <a:lvl1pPr defTabSz="518463">
              <a:defRPr sz="2835"/>
            </a:lvl1pPr>
          </a:lstStyle>
          <a:p>
            <a:r>
              <a:rPr sz="3200" b="1" dirty="0">
                <a:latin typeface="Arial" pitchFamily="34" charset="0"/>
                <a:cs typeface="Arial" pitchFamily="34" charset="0"/>
              </a:rPr>
              <a:t>Connection file of protocol </a:t>
            </a:r>
          </a:p>
        </p:txBody>
      </p:sp>
      <p:sp>
        <p:nvSpPr>
          <p:cNvPr id="299" name="文字方塊 4"/>
          <p:cNvSpPr txBox="1"/>
          <p:nvPr/>
        </p:nvSpPr>
        <p:spPr>
          <a:xfrm>
            <a:off x="7375866" y="1857370"/>
            <a:ext cx="1696728" cy="19389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lvl="3">
              <a:defRPr sz="1800" u="sng">
                <a:solidFill>
                  <a:srgbClr val="3366FF"/>
                </a:solidFill>
              </a:defRPr>
            </a:pPr>
            <a:r>
              <a:rPr sz="1500" dirty="0">
                <a:latin typeface="Arial" pitchFamily="34" charset="0"/>
                <a:cs typeface="Arial" pitchFamily="34" charset="0"/>
              </a:rPr>
              <a:t>Notice</a:t>
            </a:r>
          </a:p>
          <a:p>
            <a:pPr lvl="3">
              <a:defRPr sz="1600">
                <a:solidFill>
                  <a:srgbClr val="404040"/>
                </a:solidFill>
              </a:defRPr>
            </a:pPr>
            <a:r>
              <a:rPr sz="1500" dirty="0">
                <a:latin typeface="Arial" pitchFamily="34" charset="0"/>
                <a:cs typeface="Arial" pitchFamily="34" charset="0"/>
              </a:rPr>
              <a:t>Confirm the protocol of front device, then choose the proper one in order to create the relative connection file.. 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MQTT 連線設定檔"/>
          <p:cNvSpPr txBox="1">
            <a:spLocks noGrp="1"/>
          </p:cNvSpPr>
          <p:nvPr>
            <p:ph type="title"/>
          </p:nvPr>
        </p:nvSpPr>
        <p:spPr>
          <a:xfrm>
            <a:off x="0" y="357172"/>
            <a:ext cx="9144000" cy="660552"/>
          </a:xfrm>
          <a:prstGeom prst="rect">
            <a:avLst/>
          </a:prstGeom>
        </p:spPr>
        <p:txBody>
          <a:bodyPr>
            <a:noAutofit/>
          </a:bodyPr>
          <a:lstStyle>
            <a:lvl1pPr defTabSz="448055">
              <a:defRPr sz="2800"/>
            </a:lvl1pPr>
          </a:lstStyle>
          <a:p>
            <a:r>
              <a:rPr sz="3200" b="1" dirty="0">
                <a:latin typeface="Arial" pitchFamily="34" charset="0"/>
                <a:cs typeface="Arial" pitchFamily="34" charset="0"/>
              </a:rPr>
              <a:t>MQTT Connection Setting file</a:t>
            </a:r>
          </a:p>
        </p:txBody>
      </p:sp>
      <p:pic>
        <p:nvPicPr>
          <p:cNvPr id="302" name="8.png" descr="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8202" y="1114915"/>
            <a:ext cx="5139616" cy="3858525"/>
          </a:xfrm>
          <a:prstGeom prst="rect">
            <a:avLst/>
          </a:prstGeom>
          <a:ln w="12700">
            <a:miter lim="400000"/>
          </a:ln>
        </p:spPr>
      </p:pic>
      <p:sp>
        <p:nvSpPr>
          <p:cNvPr id="303" name="文字方塊 4"/>
          <p:cNvSpPr txBox="1"/>
          <p:nvPr/>
        </p:nvSpPr>
        <p:spPr>
          <a:xfrm>
            <a:off x="5500694" y="1571618"/>
            <a:ext cx="3357586" cy="12003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1700"/>
            </a:lvl1pPr>
          </a:lstStyle>
          <a:p>
            <a:r>
              <a:rPr sz="1800" dirty="0">
                <a:latin typeface="Arial" pitchFamily="34" charset="0"/>
                <a:cs typeface="Arial" pitchFamily="34" charset="0"/>
              </a:rPr>
              <a:t>Temporary save the connection file in order to upload the file to developing board for the connection later on. 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Shape 157" descr="Shape 157"/>
          <p:cNvPicPr>
            <a:picLocks noChangeAspect="1"/>
          </p:cNvPicPr>
          <p:nvPr/>
        </p:nvPicPr>
        <p:blipFill>
          <a:blip r:embed="rId2">
            <a:extLst/>
          </a:blip>
          <a:srcRect b="59381"/>
          <a:stretch>
            <a:fillRect/>
          </a:stretch>
        </p:blipFill>
        <p:spPr>
          <a:xfrm>
            <a:off x="-23110" y="1071552"/>
            <a:ext cx="6641178" cy="3794877"/>
          </a:xfrm>
          <a:prstGeom prst="rect">
            <a:avLst/>
          </a:prstGeom>
          <a:ln w="12700">
            <a:miter lim="400000"/>
          </a:ln>
        </p:spPr>
      </p:pic>
      <p:sp>
        <p:nvSpPr>
          <p:cNvPr id="306" name="Shape 158"/>
          <p:cNvSpPr/>
          <p:nvPr/>
        </p:nvSpPr>
        <p:spPr>
          <a:xfrm>
            <a:off x="871340" y="1277298"/>
            <a:ext cx="5767203" cy="283802"/>
          </a:xfrm>
          <a:prstGeom prst="rect">
            <a:avLst/>
          </a:prstGeom>
          <a:ln w="28575">
            <a:solidFill>
              <a:srgbClr val="FF0000"/>
            </a:solidFill>
          </a:ln>
        </p:spPr>
        <p:txBody>
          <a:bodyPr lIns="45718" tIns="45718" rIns="45718" bIns="45718" anchor="ctr"/>
          <a:lstStyle/>
          <a:p>
            <a:endParaRPr/>
          </a:p>
        </p:txBody>
      </p:sp>
      <p:sp>
        <p:nvSpPr>
          <p:cNvPr id="307" name="Shape 159"/>
          <p:cNvSpPr/>
          <p:nvPr/>
        </p:nvSpPr>
        <p:spPr>
          <a:xfrm>
            <a:off x="936591" y="1769448"/>
            <a:ext cx="3908701" cy="283802"/>
          </a:xfrm>
          <a:prstGeom prst="rect">
            <a:avLst/>
          </a:prstGeom>
          <a:ln w="28575">
            <a:solidFill>
              <a:srgbClr val="FF0000"/>
            </a:solidFill>
          </a:ln>
        </p:spPr>
        <p:txBody>
          <a:bodyPr lIns="45718" tIns="45718" rIns="45718" bIns="45718" anchor="ctr"/>
          <a:lstStyle/>
          <a:p>
            <a:endParaRPr/>
          </a:p>
        </p:txBody>
      </p:sp>
      <p:sp>
        <p:nvSpPr>
          <p:cNvPr id="308" name="Shape 160"/>
          <p:cNvSpPr/>
          <p:nvPr/>
        </p:nvSpPr>
        <p:spPr>
          <a:xfrm>
            <a:off x="1468191" y="2261573"/>
            <a:ext cx="1635301" cy="283802"/>
          </a:xfrm>
          <a:prstGeom prst="rect">
            <a:avLst/>
          </a:prstGeom>
          <a:ln w="28575">
            <a:solidFill>
              <a:srgbClr val="FF0000"/>
            </a:solidFill>
          </a:ln>
        </p:spPr>
        <p:txBody>
          <a:bodyPr lIns="45718" tIns="45718" rIns="45718" bIns="45718" anchor="ctr"/>
          <a:lstStyle/>
          <a:p>
            <a:endParaRPr/>
          </a:p>
        </p:txBody>
      </p:sp>
      <p:sp>
        <p:nvSpPr>
          <p:cNvPr id="309" name="Shape 161"/>
          <p:cNvSpPr/>
          <p:nvPr/>
        </p:nvSpPr>
        <p:spPr>
          <a:xfrm>
            <a:off x="1012791" y="2753699"/>
            <a:ext cx="5484301" cy="237900"/>
          </a:xfrm>
          <a:prstGeom prst="rect">
            <a:avLst/>
          </a:prstGeom>
          <a:ln w="28575">
            <a:solidFill>
              <a:srgbClr val="FF0000"/>
            </a:solidFill>
          </a:ln>
        </p:spPr>
        <p:txBody>
          <a:bodyPr lIns="45718" tIns="45718" rIns="45718" bIns="45718" anchor="ctr"/>
          <a:lstStyle/>
          <a:p>
            <a:endParaRPr/>
          </a:p>
        </p:txBody>
      </p:sp>
      <p:sp>
        <p:nvSpPr>
          <p:cNvPr id="310" name="Shape 162"/>
          <p:cNvSpPr/>
          <p:nvPr/>
        </p:nvSpPr>
        <p:spPr>
          <a:xfrm>
            <a:off x="1012790" y="2999175"/>
            <a:ext cx="1535103" cy="237900"/>
          </a:xfrm>
          <a:prstGeom prst="rect">
            <a:avLst/>
          </a:prstGeom>
          <a:ln w="28575">
            <a:solidFill>
              <a:srgbClr val="FF0000"/>
            </a:solidFill>
          </a:ln>
        </p:spPr>
        <p:txBody>
          <a:bodyPr lIns="45718" tIns="45718" rIns="45718" bIns="45718" anchor="ctr"/>
          <a:lstStyle/>
          <a:p>
            <a:endParaRPr/>
          </a:p>
        </p:txBody>
      </p:sp>
      <p:sp>
        <p:nvSpPr>
          <p:cNvPr id="311" name="Shape 163"/>
          <p:cNvSpPr/>
          <p:nvPr/>
        </p:nvSpPr>
        <p:spPr>
          <a:xfrm>
            <a:off x="1902491" y="4406665"/>
            <a:ext cx="4651779" cy="283802"/>
          </a:xfrm>
          <a:prstGeom prst="rect">
            <a:avLst/>
          </a:prstGeom>
          <a:ln w="28575">
            <a:solidFill>
              <a:srgbClr val="FF0000"/>
            </a:solidFill>
          </a:ln>
        </p:spPr>
        <p:txBody>
          <a:bodyPr lIns="45718" tIns="45718" rIns="45718" bIns="45718" anchor="ctr"/>
          <a:lstStyle/>
          <a:p>
            <a:endParaRPr/>
          </a:p>
        </p:txBody>
      </p:sp>
      <p:sp>
        <p:nvSpPr>
          <p:cNvPr id="312" name="Shape 164"/>
          <p:cNvSpPr/>
          <p:nvPr/>
        </p:nvSpPr>
        <p:spPr>
          <a:xfrm>
            <a:off x="1902491" y="4184198"/>
            <a:ext cx="2413202" cy="237900"/>
          </a:xfrm>
          <a:prstGeom prst="rect">
            <a:avLst/>
          </a:prstGeom>
          <a:ln w="28575">
            <a:solidFill>
              <a:srgbClr val="FF0000"/>
            </a:solidFill>
          </a:ln>
        </p:spPr>
        <p:txBody>
          <a:bodyPr lIns="45718" tIns="45718" rIns="45718" bIns="45718" anchor="ctr"/>
          <a:lstStyle/>
          <a:p>
            <a:endParaRPr/>
          </a:p>
        </p:txBody>
      </p:sp>
      <p:pic>
        <p:nvPicPr>
          <p:cNvPr id="313" name="圖片 8" descr="圖片 8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7643834" y="714362"/>
            <a:ext cx="1203751" cy="1357323"/>
          </a:xfrm>
          <a:prstGeom prst="rect">
            <a:avLst/>
          </a:prstGeom>
          <a:ln w="12700">
            <a:miter lim="400000"/>
          </a:ln>
        </p:spPr>
      </p:pic>
      <p:sp>
        <p:nvSpPr>
          <p:cNvPr id="314" name="連線檔案所包含的資訊"/>
          <p:cNvSpPr txBox="1">
            <a:spLocks noGrp="1"/>
          </p:cNvSpPr>
          <p:nvPr>
            <p:ph type="title"/>
          </p:nvPr>
        </p:nvSpPr>
        <p:spPr>
          <a:xfrm>
            <a:off x="0" y="339562"/>
            <a:ext cx="9144000" cy="660552"/>
          </a:xfrm>
          <a:prstGeom prst="rect">
            <a:avLst/>
          </a:prstGeom>
        </p:spPr>
        <p:txBody>
          <a:bodyPr>
            <a:noAutofit/>
          </a:bodyPr>
          <a:lstStyle>
            <a:lvl1pPr defTabSz="448055">
              <a:defRPr sz="2800"/>
            </a:lvl1pPr>
          </a:lstStyle>
          <a:p>
            <a:r>
              <a:rPr sz="3200" b="1" dirty="0">
                <a:latin typeface="Arial" pitchFamily="34" charset="0"/>
                <a:cs typeface="Arial" pitchFamily="34" charset="0"/>
              </a:rPr>
              <a:t>Information in the connection file</a:t>
            </a:r>
          </a:p>
        </p:txBody>
      </p:sp>
      <p:sp>
        <p:nvSpPr>
          <p:cNvPr id="315" name="文字方塊 4"/>
          <p:cNvSpPr txBox="1"/>
          <p:nvPr/>
        </p:nvSpPr>
        <p:spPr>
          <a:xfrm>
            <a:off x="6715139" y="1716533"/>
            <a:ext cx="2341935" cy="24006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lvl="3">
              <a:defRPr sz="1900" u="sng">
                <a:solidFill>
                  <a:srgbClr val="3366FF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r>
              <a:rPr sz="1500" dirty="0">
                <a:latin typeface="Arial" pitchFamily="34" charset="0"/>
                <a:cs typeface="Arial" pitchFamily="34" charset="0"/>
              </a:rPr>
              <a:t>Notice</a:t>
            </a:r>
          </a:p>
          <a:p>
            <a:pPr>
              <a:defRPr sz="1900"/>
            </a:pPr>
            <a:r>
              <a:rPr sz="1500" dirty="0">
                <a:latin typeface="Arial" pitchFamily="34" charset="0"/>
                <a:cs typeface="Arial" pitchFamily="34" charset="0"/>
              </a:rPr>
              <a:t>The connection file includes:</a:t>
            </a:r>
          </a:p>
          <a:p>
            <a:pPr>
              <a:defRPr sz="1900"/>
            </a:pPr>
            <a:r>
              <a:rPr sz="1500" dirty="0">
                <a:latin typeface="Arial" pitchFamily="34" charset="0"/>
                <a:cs typeface="Arial" pitchFamily="34" charset="0"/>
              </a:rPr>
              <a:t>&gt;QIoT Suite Lite Server IP address</a:t>
            </a:r>
          </a:p>
          <a:p>
            <a:pPr>
              <a:defRPr sz="1900"/>
            </a:pPr>
            <a:r>
              <a:rPr sz="1500" dirty="0">
                <a:latin typeface="Arial" pitchFamily="34" charset="0"/>
                <a:cs typeface="Arial" pitchFamily="34" charset="0"/>
              </a:rPr>
              <a:t>&gt;MQTT user ID and password</a:t>
            </a:r>
          </a:p>
          <a:p>
            <a:pPr>
              <a:defRPr sz="1900"/>
            </a:pPr>
            <a:r>
              <a:rPr sz="1500" dirty="0">
                <a:latin typeface="Arial" pitchFamily="34" charset="0"/>
                <a:cs typeface="Arial" pitchFamily="34" charset="0"/>
              </a:rPr>
              <a:t>&gt;MQTT port</a:t>
            </a:r>
          </a:p>
          <a:p>
            <a:pPr>
              <a:defRPr sz="1900"/>
            </a:pPr>
            <a:r>
              <a:rPr sz="1500" dirty="0">
                <a:latin typeface="Arial" pitchFamily="34" charset="0"/>
                <a:cs typeface="Arial" pitchFamily="34" charset="0"/>
              </a:rPr>
              <a:t>&gt;Sensor ID</a:t>
            </a:r>
          </a:p>
          <a:p>
            <a:pPr>
              <a:defRPr sz="1900"/>
            </a:pPr>
            <a:r>
              <a:rPr sz="1500" dirty="0">
                <a:latin typeface="Arial" pitchFamily="34" charset="0"/>
                <a:cs typeface="Arial" pitchFamily="34" charset="0"/>
              </a:rPr>
              <a:t>&gt;Sensor topic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圖片 9" descr="圖片 9"/>
          <p:cNvPicPr>
            <a:picLocks noChangeAspect="1"/>
          </p:cNvPicPr>
          <p:nvPr/>
        </p:nvPicPr>
        <p:blipFill>
          <a:blip r:embed="rId2">
            <a:extLst/>
          </a:blip>
          <a:srcRect l="82280" t="29167" b="56680"/>
          <a:stretch>
            <a:fillRect/>
          </a:stretch>
        </p:blipFill>
        <p:spPr>
          <a:xfrm>
            <a:off x="-1" y="-1"/>
            <a:ext cx="9144002" cy="5143502"/>
          </a:xfrm>
          <a:prstGeom prst="rect">
            <a:avLst/>
          </a:prstGeom>
          <a:ln w="12700">
            <a:miter lim="400000"/>
          </a:ln>
        </p:spPr>
      </p:pic>
      <p:sp>
        <p:nvSpPr>
          <p:cNvPr id="131" name="矩形 10"/>
          <p:cNvSpPr/>
          <p:nvPr/>
        </p:nvSpPr>
        <p:spPr>
          <a:xfrm>
            <a:off x="0" y="1571618"/>
            <a:ext cx="9144000" cy="2000265"/>
          </a:xfrm>
          <a:prstGeom prst="rect">
            <a:avLst/>
          </a:prstGeom>
          <a:solidFill>
            <a:srgbClr val="FFC000"/>
          </a:soli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8" tIns="45718" rIns="45718" bIns="45718" anchor="ctr"/>
          <a:lstStyle/>
          <a:p>
            <a:endParaRPr/>
          </a:p>
        </p:txBody>
      </p:sp>
      <p:sp>
        <p:nvSpPr>
          <p:cNvPr id="132" name="平行四邊形 13"/>
          <p:cNvSpPr/>
          <p:nvPr/>
        </p:nvSpPr>
        <p:spPr>
          <a:xfrm>
            <a:off x="571471" y="2571749"/>
            <a:ext cx="9144002" cy="7858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464" y="0"/>
                </a:lnTo>
                <a:lnTo>
                  <a:pt x="21600" y="0"/>
                </a:lnTo>
                <a:lnTo>
                  <a:pt x="21136" y="2160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8" tIns="45718" rIns="45718" bIns="45718" anchor="ctr"/>
          <a:lstStyle/>
          <a:p>
            <a:endParaRPr/>
          </a:p>
        </p:txBody>
      </p:sp>
      <p:sp>
        <p:nvSpPr>
          <p:cNvPr id="133" name="Shape 50"/>
          <p:cNvSpPr txBox="1"/>
          <p:nvPr/>
        </p:nvSpPr>
        <p:spPr>
          <a:xfrm>
            <a:off x="2728579" y="1669358"/>
            <a:ext cx="5857917" cy="8309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699" tIns="45699" rIns="45699" bIns="45699" anchor="ctr">
            <a:spAutoFit/>
          </a:bodyPr>
          <a:lstStyle/>
          <a:p>
            <a:pPr lvl="3" algn="ctr">
              <a:defRPr sz="2400"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r>
              <a:rPr sz="2400" dirty="0">
                <a:latin typeface="Arial" pitchFamily="34" charset="0"/>
                <a:ea typeface="Microsoft JhengHei"/>
                <a:cs typeface="Arial" pitchFamily="34" charset="0"/>
                <a:sym typeface="Microsoft JhengHei"/>
              </a:rPr>
              <a:t>Don’t feel like </a:t>
            </a:r>
            <a:r>
              <a:rPr lang="en-US" altLang="zh-TW" sz="2400" dirty="0" smtClean="0">
                <a:latin typeface="Arial" pitchFamily="34" charset="0"/>
                <a:ea typeface="Microsoft JhengHei"/>
                <a:cs typeface="Arial" pitchFamily="34" charset="0"/>
                <a:sym typeface="Microsoft JhengHei"/>
              </a:rPr>
              <a:t>paying continuously</a:t>
            </a:r>
            <a:r>
              <a:rPr sz="2400" dirty="0" smtClean="0">
                <a:latin typeface="Arial" pitchFamily="34" charset="0"/>
                <a:ea typeface="Microsoft JhengHei"/>
                <a:cs typeface="Arial" pitchFamily="34" charset="0"/>
                <a:sym typeface="Microsoft JhengHei"/>
              </a:rPr>
              <a:t> </a:t>
            </a:r>
            <a:r>
              <a:rPr sz="2400" dirty="0">
                <a:latin typeface="Arial" pitchFamily="34" charset="0"/>
                <a:ea typeface="Microsoft JhengHei"/>
                <a:cs typeface="Arial" pitchFamily="34" charset="0"/>
                <a:sym typeface="Microsoft JhengHei"/>
              </a:rPr>
              <a:t>while </a:t>
            </a:r>
            <a:r>
              <a:rPr lang="en-US" altLang="zh-TW" sz="2400" dirty="0" smtClean="0">
                <a:latin typeface="Arial" pitchFamily="34" charset="0"/>
                <a:ea typeface="Microsoft JhengHei"/>
                <a:cs typeface="Arial" pitchFamily="34" charset="0"/>
                <a:sym typeface="Microsoft JhengHei"/>
              </a:rPr>
              <a:t>enjoying</a:t>
            </a:r>
            <a:r>
              <a:rPr sz="2400" dirty="0" smtClean="0">
                <a:latin typeface="Arial" pitchFamily="34" charset="0"/>
                <a:ea typeface="Microsoft JhengHei"/>
                <a:cs typeface="Arial" pitchFamily="34" charset="0"/>
                <a:sym typeface="Microsoft JhengHei"/>
              </a:rPr>
              <a:t> </a:t>
            </a:r>
            <a:r>
              <a:rPr sz="2400" dirty="0">
                <a:latin typeface="Arial" pitchFamily="34" charset="0"/>
                <a:ea typeface="Microsoft JhengHei"/>
                <a:cs typeface="Arial" pitchFamily="34" charset="0"/>
                <a:sym typeface="Microsoft JhengHei"/>
              </a:rPr>
              <a:t>the benefit of IoT?</a:t>
            </a:r>
          </a:p>
        </p:txBody>
      </p:sp>
      <p:sp>
        <p:nvSpPr>
          <p:cNvPr id="134" name="Shape 50"/>
          <p:cNvSpPr txBox="1"/>
          <p:nvPr/>
        </p:nvSpPr>
        <p:spPr>
          <a:xfrm>
            <a:off x="2385356" y="2686008"/>
            <a:ext cx="6544362" cy="6001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699" tIns="45699" rIns="45699" bIns="45699">
            <a:spAutoFit/>
          </a:bodyPr>
          <a:lstStyle/>
          <a:p>
            <a:pPr lvl="3" algn="ctr">
              <a:defRPr sz="3600">
                <a:solidFill>
                  <a:srgbClr val="0070C0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r>
              <a:rPr sz="3200" dirty="0">
                <a:latin typeface="Arial" pitchFamily="34" charset="0"/>
                <a:cs typeface="Arial" pitchFamily="34" charset="0"/>
              </a:rPr>
              <a:t>QNAP has a solution for </a:t>
            </a:r>
            <a:r>
              <a:rPr sz="3200" dirty="0" smtClean="0">
                <a:latin typeface="Arial" pitchFamily="34" charset="0"/>
                <a:cs typeface="Arial" pitchFamily="34" charset="0"/>
              </a:rPr>
              <a:t>you</a:t>
            </a:r>
            <a:r>
              <a:rPr lang="en-US" altLang="zh-TW" sz="3200" dirty="0" smtClean="0">
                <a:sym typeface="Microsoft JhengHei"/>
              </a:rPr>
              <a:t> !</a:t>
            </a:r>
            <a:endParaRPr sz="3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35" name="圖片 11" descr="圖片 1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00034" y="928675"/>
            <a:ext cx="2034844" cy="2803563"/>
          </a:xfrm>
          <a:prstGeom prst="rect">
            <a:avLst/>
          </a:prstGeom>
          <a:ln w="12700">
            <a:miter lim="400000"/>
          </a:ln>
          <a:effectLst>
            <a:outerShdw blurRad="292100" dist="139700" dir="2700000" rotWithShape="0">
              <a:srgbClr val="333333">
                <a:alpha val="64999"/>
              </a:srgbClr>
            </a:outerShdw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" name="圖片 16" descr="圖片 1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85785" y="1571618"/>
            <a:ext cx="5728858" cy="2809957"/>
          </a:xfrm>
          <a:prstGeom prst="rect">
            <a:avLst/>
          </a:prstGeom>
          <a:ln w="12700">
            <a:miter lim="400000"/>
          </a:ln>
        </p:spPr>
      </p:pic>
      <p:sp>
        <p:nvSpPr>
          <p:cNvPr id="318" name="機制概要"/>
          <p:cNvSpPr txBox="1">
            <a:spLocks noGrp="1"/>
          </p:cNvSpPr>
          <p:nvPr>
            <p:ph type="title"/>
          </p:nvPr>
        </p:nvSpPr>
        <p:spPr>
          <a:xfrm>
            <a:off x="0" y="339562"/>
            <a:ext cx="9144000" cy="660552"/>
          </a:xfrm>
          <a:prstGeom prst="rect">
            <a:avLst/>
          </a:prstGeom>
        </p:spPr>
        <p:txBody>
          <a:bodyPr>
            <a:noAutofit/>
          </a:bodyPr>
          <a:lstStyle>
            <a:lvl1pPr defTabSz="448055">
              <a:defRPr sz="2800"/>
            </a:lvl1pPr>
          </a:lstStyle>
          <a:p>
            <a:r>
              <a:rPr sz="3200" b="1" dirty="0">
                <a:latin typeface="Arial" pitchFamily="34" charset="0"/>
                <a:cs typeface="Arial" pitchFamily="34" charset="0"/>
              </a:rPr>
              <a:t>Mechanism</a:t>
            </a:r>
          </a:p>
        </p:txBody>
      </p:sp>
      <p:pic>
        <p:nvPicPr>
          <p:cNvPr id="320" name="Shape 168" descr="Shape 16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681279" y="2071684"/>
            <a:ext cx="1534059" cy="1534059"/>
          </a:xfrm>
          <a:prstGeom prst="rect">
            <a:avLst/>
          </a:prstGeom>
          <a:ln w="12700">
            <a:miter lim="400000"/>
          </a:ln>
        </p:spPr>
      </p:pic>
      <p:sp>
        <p:nvSpPr>
          <p:cNvPr id="321" name="文字方塊 6"/>
          <p:cNvSpPr txBox="1"/>
          <p:nvPr/>
        </p:nvSpPr>
        <p:spPr>
          <a:xfrm>
            <a:off x="1500166" y="1214427"/>
            <a:ext cx="1071570" cy="3385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1600"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</a:lstStyle>
          <a:p>
            <a:r>
              <a:rPr dirty="0">
                <a:latin typeface="Arial" pitchFamily="34" charset="0"/>
                <a:cs typeface="Arial" pitchFamily="34" charset="0"/>
              </a:rPr>
              <a:t>Upload</a:t>
            </a:r>
          </a:p>
        </p:txBody>
      </p:sp>
      <p:sp>
        <p:nvSpPr>
          <p:cNvPr id="322" name="文字方塊 7"/>
          <p:cNvSpPr txBox="1"/>
          <p:nvPr/>
        </p:nvSpPr>
        <p:spPr>
          <a:xfrm>
            <a:off x="4357685" y="1214427"/>
            <a:ext cx="1071571" cy="3385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1600"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</a:lstStyle>
          <a:p>
            <a:r>
              <a:rPr>
                <a:latin typeface="Arial" pitchFamily="34" charset="0"/>
                <a:cs typeface="Arial" pitchFamily="34" charset="0"/>
              </a:rPr>
              <a:t>Run</a:t>
            </a:r>
          </a:p>
        </p:txBody>
      </p:sp>
      <p:sp>
        <p:nvSpPr>
          <p:cNvPr id="323" name="文字方塊 9"/>
          <p:cNvSpPr txBox="1"/>
          <p:nvPr/>
        </p:nvSpPr>
        <p:spPr>
          <a:xfrm>
            <a:off x="3357553" y="2376073"/>
            <a:ext cx="571505" cy="3385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6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</a:lstStyle>
          <a:p>
            <a:r>
              <a:rPr>
                <a:latin typeface="Arial" pitchFamily="34" charset="0"/>
                <a:cs typeface="Arial" pitchFamily="34" charset="0"/>
              </a:rPr>
              <a:t>IP</a:t>
            </a:r>
          </a:p>
        </p:txBody>
      </p:sp>
      <p:sp>
        <p:nvSpPr>
          <p:cNvPr id="324" name="文字方塊 10"/>
          <p:cNvSpPr txBox="1"/>
          <p:nvPr/>
        </p:nvSpPr>
        <p:spPr>
          <a:xfrm>
            <a:off x="3143239" y="2928940"/>
            <a:ext cx="714381" cy="3385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6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</a:lstStyle>
          <a:p>
            <a:r>
              <a:rPr>
                <a:latin typeface="Arial" pitchFamily="34" charset="0"/>
                <a:cs typeface="Arial" pitchFamily="34" charset="0"/>
              </a:rPr>
              <a:t>PORT</a:t>
            </a:r>
          </a:p>
        </p:txBody>
      </p:sp>
      <p:sp>
        <p:nvSpPr>
          <p:cNvPr id="325" name="文字方塊 11"/>
          <p:cNvSpPr txBox="1"/>
          <p:nvPr/>
        </p:nvSpPr>
        <p:spPr>
          <a:xfrm>
            <a:off x="3071802" y="3478421"/>
            <a:ext cx="1143009" cy="3077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</a:lstStyle>
          <a:p>
            <a:r>
              <a:rPr>
                <a:latin typeface="Arial" pitchFamily="34" charset="0"/>
                <a:cs typeface="Arial" pitchFamily="34" charset="0"/>
              </a:rPr>
              <a:t>Topic…etc</a:t>
            </a:r>
          </a:p>
        </p:txBody>
      </p:sp>
      <p:sp>
        <p:nvSpPr>
          <p:cNvPr id="326" name="文字方塊 12"/>
          <p:cNvSpPr txBox="1"/>
          <p:nvPr/>
        </p:nvSpPr>
        <p:spPr>
          <a:xfrm>
            <a:off x="1000099" y="2928940"/>
            <a:ext cx="1928828" cy="3385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1600"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</a:lstStyle>
          <a:p>
            <a:r>
              <a:rPr dirty="0">
                <a:latin typeface="Arial" pitchFamily="34" charset="0"/>
                <a:cs typeface="Arial" pitchFamily="34" charset="0"/>
              </a:rPr>
              <a:t>Resourceinfo.json</a:t>
            </a:r>
          </a:p>
        </p:txBody>
      </p:sp>
      <p:sp>
        <p:nvSpPr>
          <p:cNvPr id="327" name="文字方塊 13"/>
          <p:cNvSpPr txBox="1"/>
          <p:nvPr/>
        </p:nvSpPr>
        <p:spPr>
          <a:xfrm>
            <a:off x="4286248" y="2928940"/>
            <a:ext cx="1285885" cy="3385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1600"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</a:lstStyle>
          <a:p>
            <a:r>
              <a:rPr>
                <a:latin typeface="Arial" pitchFamily="34" charset="0"/>
                <a:cs typeface="Arial" pitchFamily="34" charset="0"/>
              </a:rPr>
              <a:t>XXX.js</a:t>
            </a:r>
          </a:p>
        </p:txBody>
      </p:sp>
      <p:sp>
        <p:nvSpPr>
          <p:cNvPr id="328" name="文字方塊 14"/>
          <p:cNvSpPr txBox="1"/>
          <p:nvPr/>
        </p:nvSpPr>
        <p:spPr>
          <a:xfrm>
            <a:off x="1428727" y="3929072"/>
            <a:ext cx="1214448" cy="3385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1600"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</a:lstStyle>
          <a:p>
            <a:r>
              <a:rPr dirty="0">
                <a:latin typeface="Arial" pitchFamily="34" charset="0"/>
                <a:cs typeface="Arial" pitchFamily="34" charset="0"/>
              </a:rPr>
              <a:t>Information</a:t>
            </a:r>
          </a:p>
        </p:txBody>
      </p:sp>
      <p:sp>
        <p:nvSpPr>
          <p:cNvPr id="329" name="文字方塊 15"/>
          <p:cNvSpPr txBox="1"/>
          <p:nvPr/>
        </p:nvSpPr>
        <p:spPr>
          <a:xfrm>
            <a:off x="4286248" y="3929072"/>
            <a:ext cx="1214447" cy="3385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1600"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</a:lstStyle>
          <a:p>
            <a:r>
              <a:rPr>
                <a:latin typeface="Arial" pitchFamily="34" charset="0"/>
                <a:cs typeface="Arial" pitchFamily="34" charset="0"/>
              </a:rPr>
              <a:t>Program</a:t>
            </a:r>
          </a:p>
        </p:txBody>
      </p:sp>
      <p:sp>
        <p:nvSpPr>
          <p:cNvPr id="330" name="文字方塊 17"/>
          <p:cNvSpPr txBox="1"/>
          <p:nvPr/>
        </p:nvSpPr>
        <p:spPr>
          <a:xfrm>
            <a:off x="785786" y="4447776"/>
            <a:ext cx="5000660" cy="3385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defRPr sz="1600"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r>
              <a:rPr dirty="0">
                <a:latin typeface="Arial" pitchFamily="34" charset="0"/>
                <a:cs typeface="Arial" pitchFamily="34" charset="0"/>
              </a:rPr>
              <a:t>Raspberry Pi</a:t>
            </a:r>
          </a:p>
        </p:txBody>
      </p:sp>
      <p:sp>
        <p:nvSpPr>
          <p:cNvPr id="331" name="文字方塊 18"/>
          <p:cNvSpPr txBox="1"/>
          <p:nvPr/>
        </p:nvSpPr>
        <p:spPr>
          <a:xfrm>
            <a:off x="6715139" y="3661957"/>
            <a:ext cx="1428761" cy="3385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1600"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</a:lstStyle>
          <a:p>
            <a:r>
              <a:rPr>
                <a:latin typeface="Arial" pitchFamily="34" charset="0"/>
                <a:cs typeface="Arial" pitchFamily="34" charset="0"/>
              </a:rPr>
              <a:t>QIoT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3" name="圖片 3" descr="圖片 3"/>
          <p:cNvPicPr>
            <a:picLocks noChangeAspect="1"/>
          </p:cNvPicPr>
          <p:nvPr/>
        </p:nvPicPr>
        <p:blipFill>
          <a:blip r:embed="rId2">
            <a:extLst/>
          </a:blip>
          <a:srcRect l="8407" t="26387" r="34956" b="28379"/>
          <a:stretch>
            <a:fillRect/>
          </a:stretch>
        </p:blipFill>
        <p:spPr>
          <a:xfrm>
            <a:off x="-1" y="0"/>
            <a:ext cx="9144002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334" name="標題 1"/>
          <p:cNvSpPr txBox="1"/>
          <p:nvPr/>
        </p:nvSpPr>
        <p:spPr>
          <a:xfrm>
            <a:off x="0" y="1428742"/>
            <a:ext cx="6929454" cy="1015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 anchor="ctr">
            <a:spAutoFit/>
          </a:bodyPr>
          <a:lstStyle/>
          <a:p>
            <a:pPr algn="ctr">
              <a:defRPr sz="3200" b="1">
                <a:solidFill>
                  <a:srgbClr val="002060"/>
                </a:solidFill>
              </a:defRPr>
            </a:pPr>
            <a:r>
              <a:rPr sz="3000" dirty="0"/>
              <a:t>Step 2</a:t>
            </a:r>
            <a:r>
              <a:rPr sz="3000" b="0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：</a:t>
            </a:r>
            <a:endParaRPr lang="en-US" sz="3000" b="0" dirty="0" smtClean="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algn="ctr">
              <a:defRPr sz="3200" b="1">
                <a:solidFill>
                  <a:srgbClr val="002060"/>
                </a:solidFill>
              </a:defRPr>
            </a:pPr>
            <a:r>
              <a:rPr sz="3000" dirty="0" smtClean="0"/>
              <a:t>Developing </a:t>
            </a:r>
            <a:r>
              <a:rPr sz="3000" dirty="0"/>
              <a:t>board setting </a:t>
            </a:r>
          </a:p>
        </p:txBody>
      </p:sp>
      <p:sp>
        <p:nvSpPr>
          <p:cNvPr id="335" name="1.1 新增 開發板 - Raspberry pi…"/>
          <p:cNvSpPr txBox="1"/>
          <p:nvPr/>
        </p:nvSpPr>
        <p:spPr>
          <a:xfrm>
            <a:off x="1143008" y="2460502"/>
            <a:ext cx="5202120" cy="17543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2000">
                <a:solidFill>
                  <a:srgbClr val="0070C0"/>
                </a:solidFill>
              </a:defRPr>
            </a:pPr>
            <a:r>
              <a:rPr sz="1800" dirty="0">
                <a:latin typeface="Arial" pitchFamily="34" charset="0"/>
                <a:cs typeface="Arial" pitchFamily="34" charset="0"/>
              </a:rPr>
              <a:t>1.1 Upload custom code and connection file </a:t>
            </a:r>
          </a:p>
          <a:p>
            <a:pPr>
              <a:defRPr sz="2000">
                <a:solidFill>
                  <a:srgbClr val="0070C0"/>
                </a:solidFill>
              </a:defRPr>
            </a:pPr>
            <a:r>
              <a:rPr sz="1800" dirty="0">
                <a:latin typeface="Arial" pitchFamily="34" charset="0"/>
                <a:cs typeface="Arial" pitchFamily="34" charset="0"/>
              </a:rPr>
              <a:t>      to Raspberry Pi</a:t>
            </a:r>
            <a:endParaRPr sz="1800" dirty="0">
              <a:solidFill>
                <a:srgbClr val="002060"/>
              </a:solidFill>
              <a:latin typeface="Arial" pitchFamily="34" charset="0"/>
              <a:ea typeface="Microsoft JhengHei"/>
              <a:cs typeface="Arial" pitchFamily="34" charset="0"/>
              <a:sym typeface="Microsoft JhengHei"/>
            </a:endParaRPr>
          </a:p>
          <a:p>
            <a:pPr>
              <a:defRPr sz="2000">
                <a:solidFill>
                  <a:srgbClr val="0070C0"/>
                </a:solidFill>
              </a:defRPr>
            </a:pPr>
            <a:r>
              <a:rPr sz="1800" dirty="0">
                <a:latin typeface="Arial" pitchFamily="34" charset="0"/>
                <a:cs typeface="Arial" pitchFamily="34" charset="0"/>
              </a:rPr>
              <a:t>1.2 Setting of operating environment and </a:t>
            </a:r>
          </a:p>
          <a:p>
            <a:pPr>
              <a:defRPr sz="2000">
                <a:solidFill>
                  <a:srgbClr val="0070C0"/>
                </a:solidFill>
              </a:defRPr>
            </a:pPr>
            <a:r>
              <a:rPr sz="1800" dirty="0">
                <a:latin typeface="Arial" pitchFamily="34" charset="0"/>
                <a:cs typeface="Arial" pitchFamily="34" charset="0"/>
              </a:rPr>
              <a:t>      execute main program</a:t>
            </a:r>
          </a:p>
          <a:p>
            <a:pPr marL="1042735" lvl="2" indent="-280735">
              <a:buSzPct val="100000"/>
              <a:buChar char="-"/>
              <a:defRPr sz="2000">
                <a:solidFill>
                  <a:srgbClr val="0070C0"/>
                </a:solidFill>
              </a:defRPr>
            </a:pPr>
            <a:r>
              <a:rPr sz="1800" dirty="0">
                <a:latin typeface="Arial" pitchFamily="34" charset="0"/>
                <a:cs typeface="Arial" pitchFamily="34" charset="0"/>
              </a:rPr>
              <a:t>Update Node.js</a:t>
            </a:r>
            <a:endParaRPr sz="1800" dirty="0">
              <a:solidFill>
                <a:srgbClr val="002060"/>
              </a:solidFill>
              <a:latin typeface="Arial" pitchFamily="34" charset="0"/>
              <a:ea typeface="Microsoft JhengHei"/>
              <a:cs typeface="Arial" pitchFamily="34" charset="0"/>
              <a:sym typeface="Microsoft JhengHei"/>
            </a:endParaRPr>
          </a:p>
          <a:p>
            <a:pPr marL="1042735" lvl="2" indent="-280735">
              <a:buSzPct val="100000"/>
              <a:buChar char="-"/>
              <a:defRPr sz="2000">
                <a:solidFill>
                  <a:srgbClr val="0070C0"/>
                </a:solidFill>
              </a:defRPr>
            </a:pPr>
            <a:r>
              <a:rPr sz="1800" dirty="0">
                <a:latin typeface="Arial" pitchFamily="34" charset="0"/>
                <a:cs typeface="Arial" pitchFamily="34" charset="0"/>
              </a:rPr>
              <a:t>Install dependency package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所需程式"/>
          <p:cNvSpPr txBox="1">
            <a:spLocks noGrp="1"/>
          </p:cNvSpPr>
          <p:nvPr>
            <p:ph type="title"/>
          </p:nvPr>
        </p:nvSpPr>
        <p:spPr>
          <a:xfrm>
            <a:off x="0" y="339562"/>
            <a:ext cx="9144000" cy="660552"/>
          </a:xfrm>
          <a:prstGeom prst="rect">
            <a:avLst/>
          </a:prstGeom>
        </p:spPr>
        <p:txBody>
          <a:bodyPr>
            <a:noAutofit/>
          </a:bodyPr>
          <a:lstStyle>
            <a:lvl1pPr defTabSz="448055">
              <a:defRPr sz="2800"/>
            </a:lvl1pPr>
          </a:lstStyle>
          <a:p>
            <a:r>
              <a:rPr lang="en-US" sz="3200" b="1" dirty="0" smtClean="0">
                <a:latin typeface="+mn-lt"/>
              </a:rPr>
              <a:t>Software requirement</a:t>
            </a:r>
            <a:endParaRPr lang="en-US" sz="3200" dirty="0">
              <a:latin typeface="+mn-lt"/>
            </a:endParaRPr>
          </a:p>
        </p:txBody>
      </p:sp>
      <p:sp>
        <p:nvSpPr>
          <p:cNvPr id="338" name="Windows : putty+FileZilla…"/>
          <p:cNvSpPr txBox="1">
            <a:spLocks noGrp="1"/>
          </p:cNvSpPr>
          <p:nvPr>
            <p:ph type="body" idx="1"/>
          </p:nvPr>
        </p:nvSpPr>
        <p:spPr>
          <a:xfrm>
            <a:off x="311699" y="1152475"/>
            <a:ext cx="8520601" cy="34164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457200" indent="-381000">
              <a:lnSpc>
                <a:spcPct val="150000"/>
              </a:lnSpc>
              <a:buClr>
                <a:srgbClr val="000000"/>
              </a:buClr>
              <a:buFont typeface="Microsoft JhengHei"/>
              <a:buChar char="●"/>
              <a:defRPr sz="240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r>
              <a:rPr sz="2400" dirty="0">
                <a:latin typeface="Arial" pitchFamily="34" charset="0"/>
                <a:cs typeface="Arial" pitchFamily="34" charset="0"/>
              </a:rPr>
              <a:t>Windows : putty+FileZilla</a:t>
            </a:r>
          </a:p>
          <a:p>
            <a:pPr marL="457200" indent="-381000">
              <a:lnSpc>
                <a:spcPct val="150000"/>
              </a:lnSpc>
              <a:buClr>
                <a:srgbClr val="000000"/>
              </a:buClr>
              <a:buFont typeface="Microsoft JhengHei"/>
              <a:buChar char="●"/>
              <a:defRPr sz="240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r>
              <a:rPr sz="2400" dirty="0">
                <a:latin typeface="Arial" pitchFamily="34" charset="0"/>
                <a:cs typeface="Arial" pitchFamily="34" charset="0"/>
              </a:rPr>
              <a:t>Mac+Linux : Terminal+FileZilla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自訂程式碼內容"/>
          <p:cNvSpPr txBox="1">
            <a:spLocks noGrp="1"/>
          </p:cNvSpPr>
          <p:nvPr>
            <p:ph type="title"/>
          </p:nvPr>
        </p:nvSpPr>
        <p:spPr>
          <a:xfrm>
            <a:off x="0" y="339562"/>
            <a:ext cx="9144000" cy="660552"/>
          </a:xfrm>
          <a:prstGeom prst="rect">
            <a:avLst/>
          </a:prstGeom>
        </p:spPr>
        <p:txBody>
          <a:bodyPr>
            <a:noAutofit/>
          </a:bodyPr>
          <a:lstStyle>
            <a:lvl1pPr defTabSz="448055">
              <a:defRPr sz="2800"/>
            </a:lvl1pPr>
          </a:lstStyle>
          <a:p>
            <a:r>
              <a:rPr sz="3200" b="1" dirty="0">
                <a:latin typeface="Arial" pitchFamily="34" charset="0"/>
                <a:cs typeface="Arial" pitchFamily="34" charset="0"/>
              </a:rPr>
              <a:t>Custom code</a:t>
            </a:r>
          </a:p>
        </p:txBody>
      </p:sp>
      <p:sp>
        <p:nvSpPr>
          <p:cNvPr id="341" name="本次範例內容包含以下目錄及檔案:…"/>
          <p:cNvSpPr txBox="1">
            <a:spLocks noGrp="1"/>
          </p:cNvSpPr>
          <p:nvPr>
            <p:ph type="body" idx="1"/>
          </p:nvPr>
        </p:nvSpPr>
        <p:spPr>
          <a:xfrm>
            <a:off x="311699" y="1214428"/>
            <a:ext cx="8546581" cy="3416401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defTabSz="804672">
              <a:lnSpc>
                <a:spcPct val="100000"/>
              </a:lnSpc>
              <a:spcBef>
                <a:spcPts val="600"/>
              </a:spcBef>
              <a:buSzTx/>
              <a:buNone/>
              <a:defRPr sz="2100"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rPr sz="2000" dirty="0">
                <a:latin typeface="Arial" pitchFamily="34" charset="0"/>
                <a:cs typeface="Arial" pitchFamily="34" charset="0"/>
              </a:rPr>
              <a:t>Current example contains the following directories and files:  </a:t>
            </a:r>
          </a:p>
          <a:p>
            <a:pPr marL="402336" indent="-335279" defTabSz="804672">
              <a:lnSpc>
                <a:spcPct val="100000"/>
              </a:lnSpc>
              <a:spcBef>
                <a:spcPts val="600"/>
              </a:spcBef>
              <a:buClrTx/>
              <a:buFontTx/>
              <a:buChar char="●"/>
              <a:defRPr sz="200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r>
              <a:rPr dirty="0">
                <a:latin typeface="Arial" pitchFamily="34" charset="0"/>
                <a:cs typeface="Arial" pitchFamily="34" charset="0"/>
              </a:rPr>
              <a:t>lib : To place the libraries used for the connection</a:t>
            </a:r>
            <a:endParaRPr dirty="0">
              <a:latin typeface="Arial" pitchFamily="34" charset="0"/>
              <a:ea typeface="+mn-ea"/>
              <a:cs typeface="Arial" pitchFamily="34" charset="0"/>
              <a:sym typeface="Arial"/>
            </a:endParaRPr>
          </a:p>
          <a:p>
            <a:pPr marL="402336" indent="-335279" defTabSz="804672">
              <a:lnSpc>
                <a:spcPct val="100000"/>
              </a:lnSpc>
              <a:spcBef>
                <a:spcPts val="600"/>
              </a:spcBef>
              <a:buClr>
                <a:srgbClr val="FF0000"/>
              </a:buClr>
              <a:buFontTx/>
              <a:buChar char="●"/>
              <a:defRPr sz="200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r>
              <a:rPr dirty="0">
                <a:latin typeface="Arial" pitchFamily="34" charset="0"/>
                <a:cs typeface="Arial" pitchFamily="34" charset="0"/>
              </a:rPr>
              <a:t>res : upload “resourceinfo.json” to this folder </a:t>
            </a:r>
            <a:endParaRPr dirty="0">
              <a:latin typeface="Arial" pitchFamily="34" charset="0"/>
              <a:ea typeface="+mn-ea"/>
              <a:cs typeface="Arial" pitchFamily="34" charset="0"/>
              <a:sym typeface="Arial"/>
            </a:endParaRPr>
          </a:p>
          <a:p>
            <a:pPr marL="402336" indent="-335279" defTabSz="804672">
              <a:lnSpc>
                <a:spcPct val="100000"/>
              </a:lnSpc>
              <a:spcBef>
                <a:spcPts val="600"/>
              </a:spcBef>
              <a:buClrTx/>
              <a:buFontTx/>
              <a:buChar char="●"/>
              <a:defRPr sz="200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r>
              <a:rPr dirty="0">
                <a:latin typeface="Arial" pitchFamily="34" charset="0"/>
                <a:cs typeface="Arial" pitchFamily="34" charset="0"/>
              </a:rPr>
              <a:t>ssl : To place ssl key and certificates (for MQTTS and Https)</a:t>
            </a:r>
            <a:endParaRPr dirty="0">
              <a:latin typeface="Arial" pitchFamily="34" charset="0"/>
              <a:ea typeface="+mn-ea"/>
              <a:cs typeface="Arial" pitchFamily="34" charset="0"/>
              <a:sym typeface="Arial"/>
            </a:endParaRPr>
          </a:p>
          <a:p>
            <a:pPr marL="402336" indent="-335279" defTabSz="804672">
              <a:lnSpc>
                <a:spcPct val="100000"/>
              </a:lnSpc>
              <a:spcBef>
                <a:spcPts val="600"/>
              </a:spcBef>
              <a:buClr>
                <a:srgbClr val="FF0000"/>
              </a:buClr>
              <a:buFontTx/>
              <a:buChar char="●"/>
              <a:defRPr sz="200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r>
              <a:rPr dirty="0">
                <a:latin typeface="Arial" pitchFamily="34" charset="0"/>
                <a:cs typeface="Arial" pitchFamily="34" charset="0"/>
              </a:rPr>
              <a:t>main.js : Main program</a:t>
            </a:r>
            <a:endParaRPr dirty="0">
              <a:latin typeface="Arial" pitchFamily="34" charset="0"/>
              <a:ea typeface="+mn-ea"/>
              <a:cs typeface="Arial" pitchFamily="34" charset="0"/>
              <a:sym typeface="Arial"/>
            </a:endParaRPr>
          </a:p>
          <a:p>
            <a:pPr marL="402336" indent="-335279" defTabSz="804672">
              <a:lnSpc>
                <a:spcPct val="100000"/>
              </a:lnSpc>
              <a:spcBef>
                <a:spcPts val="600"/>
              </a:spcBef>
              <a:buClrTx/>
              <a:buFontTx/>
              <a:buChar char="●"/>
              <a:defRPr sz="200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r>
              <a:rPr dirty="0">
                <a:latin typeface="Arial" pitchFamily="34" charset="0"/>
                <a:cs typeface="Arial" pitchFamily="34" charset="0"/>
              </a:rPr>
              <a:t>package.json : The dependencies setting</a:t>
            </a:r>
            <a:endParaRPr dirty="0">
              <a:latin typeface="Arial" pitchFamily="34" charset="0"/>
              <a:ea typeface="+mn-ea"/>
              <a:cs typeface="Arial" pitchFamily="34" charset="0"/>
              <a:sym typeface="Arial"/>
            </a:endParaRPr>
          </a:p>
          <a:p>
            <a:pPr marL="402336" indent="-335279" defTabSz="804672">
              <a:lnSpc>
                <a:spcPct val="100000"/>
              </a:lnSpc>
              <a:spcBef>
                <a:spcPts val="600"/>
              </a:spcBef>
              <a:buClr>
                <a:srgbClr val="FF0000"/>
              </a:buClr>
              <a:buFontTx/>
              <a:buChar char="●"/>
              <a:defRPr sz="200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r>
              <a:rPr dirty="0">
                <a:latin typeface="Arial" pitchFamily="34" charset="0"/>
                <a:cs typeface="Arial" pitchFamily="34" charset="0"/>
              </a:rPr>
              <a:t>setup.sh : Automatically install the library required for this program</a:t>
            </a:r>
          </a:p>
        </p:txBody>
      </p:sp>
      <p:pic>
        <p:nvPicPr>
          <p:cNvPr id="342" name="圖片 8" descr="圖片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215206" y="1071552"/>
            <a:ext cx="1656363" cy="18676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Filezilla 設定"/>
          <p:cNvSpPr txBox="1">
            <a:spLocks noGrp="1"/>
          </p:cNvSpPr>
          <p:nvPr>
            <p:ph type="title"/>
          </p:nvPr>
        </p:nvSpPr>
        <p:spPr>
          <a:xfrm>
            <a:off x="0" y="339562"/>
            <a:ext cx="9144000" cy="660552"/>
          </a:xfrm>
          <a:prstGeom prst="rect">
            <a:avLst/>
          </a:prstGeom>
        </p:spPr>
        <p:txBody>
          <a:bodyPr>
            <a:noAutofit/>
          </a:bodyPr>
          <a:lstStyle>
            <a:lvl1pPr defTabSz="448055">
              <a:defRPr sz="2800"/>
            </a:lvl1pPr>
          </a:lstStyle>
          <a:p>
            <a:r>
              <a:rPr sz="3200" b="1" dirty="0">
                <a:latin typeface="Arial" pitchFamily="34" charset="0"/>
                <a:cs typeface="Arial" pitchFamily="34" charset="0"/>
              </a:rPr>
              <a:t>Filezilla Setting</a:t>
            </a:r>
          </a:p>
        </p:txBody>
      </p:sp>
      <p:pic>
        <p:nvPicPr>
          <p:cNvPr id="345" name="Shape 214" descr="Shape 214"/>
          <p:cNvPicPr>
            <a:picLocks noChangeAspect="1"/>
          </p:cNvPicPr>
          <p:nvPr/>
        </p:nvPicPr>
        <p:blipFill>
          <a:blip r:embed="rId2">
            <a:extLst/>
          </a:blip>
          <a:srcRect r="34747" b="83516"/>
          <a:stretch>
            <a:fillRect/>
          </a:stretch>
        </p:blipFill>
        <p:spPr>
          <a:xfrm>
            <a:off x="358222" y="1118491"/>
            <a:ext cx="6813279" cy="1368452"/>
          </a:xfrm>
          <a:prstGeom prst="rect">
            <a:avLst/>
          </a:prstGeom>
          <a:ln w="12700">
            <a:miter lim="400000"/>
          </a:ln>
        </p:spPr>
      </p:pic>
      <p:pic>
        <p:nvPicPr>
          <p:cNvPr id="346" name="Shape 215" descr="Shape 215"/>
          <p:cNvPicPr>
            <a:picLocks noChangeAspect="1"/>
          </p:cNvPicPr>
          <p:nvPr/>
        </p:nvPicPr>
        <p:blipFill>
          <a:blip r:embed="rId2">
            <a:extLst/>
          </a:blip>
          <a:srcRect l="26134" t="36515" r="25700" b="36402"/>
          <a:stretch>
            <a:fillRect/>
          </a:stretch>
        </p:blipFill>
        <p:spPr>
          <a:xfrm>
            <a:off x="179036" y="2587683"/>
            <a:ext cx="4679676" cy="2092002"/>
          </a:xfrm>
          <a:prstGeom prst="rect">
            <a:avLst/>
          </a:prstGeom>
          <a:ln w="12700">
            <a:miter lim="400000"/>
          </a:ln>
        </p:spPr>
      </p:pic>
      <p:pic>
        <p:nvPicPr>
          <p:cNvPr id="347" name="圖片 8" descr="圖片 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400066" y="2285998"/>
            <a:ext cx="1529652" cy="1724802"/>
          </a:xfrm>
          <a:prstGeom prst="rect">
            <a:avLst/>
          </a:prstGeom>
          <a:ln w="12700">
            <a:miter lim="400000"/>
          </a:ln>
        </p:spPr>
      </p:pic>
      <p:sp>
        <p:nvSpPr>
          <p:cNvPr id="348" name="文字方塊 4"/>
          <p:cNvSpPr txBox="1"/>
          <p:nvPr/>
        </p:nvSpPr>
        <p:spPr>
          <a:xfrm>
            <a:off x="5072064" y="2332501"/>
            <a:ext cx="3000398" cy="17394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lvl="3">
              <a:defRPr sz="1800" u="sng">
                <a:solidFill>
                  <a:srgbClr val="3366FF"/>
                </a:solidFill>
              </a:defRPr>
            </a:pPr>
            <a:r>
              <a:rPr sz="1600" dirty="0">
                <a:latin typeface="Arial" pitchFamily="34" charset="0"/>
                <a:cs typeface="Arial" pitchFamily="34" charset="0"/>
              </a:rPr>
              <a:t>Notice</a:t>
            </a:r>
          </a:p>
          <a:p>
            <a:pPr lvl="3">
              <a:defRPr sz="1600">
                <a:solidFill>
                  <a:srgbClr val="404040"/>
                </a:solidFill>
              </a:defRPr>
            </a:pPr>
            <a:r>
              <a:rPr sz="1600" dirty="0">
                <a:latin typeface="Arial" pitchFamily="34" charset="0"/>
                <a:cs typeface="Arial" pitchFamily="34" charset="0"/>
              </a:rPr>
              <a:t>Default by Raspberry</a:t>
            </a:r>
          </a:p>
          <a:p>
            <a:pPr marL="457200" indent="-381000">
              <a:lnSpc>
                <a:spcPct val="120000"/>
              </a:lnSpc>
              <a:buClr>
                <a:srgbClr val="000000"/>
              </a:buClr>
              <a:buSzPct val="100000"/>
              <a:buChar char="●"/>
              <a:defRPr sz="1800"/>
            </a:pPr>
            <a:r>
              <a:rPr sz="1600" dirty="0">
                <a:latin typeface="Arial" pitchFamily="34" charset="0"/>
                <a:cs typeface="Arial" pitchFamily="34" charset="0"/>
              </a:rPr>
              <a:t>User ID: </a:t>
            </a:r>
            <a:r>
              <a:rPr sz="1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pi </a:t>
            </a:r>
            <a:endParaRPr sz="1600" dirty="0">
              <a:latin typeface="Arial" pitchFamily="34" charset="0"/>
              <a:cs typeface="Arial" pitchFamily="34" charset="0"/>
            </a:endParaRPr>
          </a:p>
          <a:p>
            <a:pPr marL="457200" indent="-381000">
              <a:lnSpc>
                <a:spcPct val="120000"/>
              </a:lnSpc>
              <a:buClr>
                <a:srgbClr val="000000"/>
              </a:buClr>
              <a:buSzPct val="100000"/>
              <a:buChar char="●"/>
              <a:defRPr sz="1800"/>
            </a:pPr>
            <a:r>
              <a:rPr sz="1600" dirty="0">
                <a:latin typeface="Arial" pitchFamily="34" charset="0"/>
                <a:cs typeface="Arial" pitchFamily="34" charset="0"/>
              </a:rPr>
              <a:t>Password: </a:t>
            </a:r>
            <a:r>
              <a:rPr sz="1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raspberry</a:t>
            </a:r>
            <a:r>
              <a:rPr sz="1600" dirty="0">
                <a:latin typeface="Arial" pitchFamily="34" charset="0"/>
                <a:cs typeface="Arial" pitchFamily="34" charset="0"/>
              </a:rPr>
              <a:t> </a:t>
            </a:r>
          </a:p>
          <a:p>
            <a:pPr marL="457200" indent="-381000">
              <a:lnSpc>
                <a:spcPct val="120000"/>
              </a:lnSpc>
              <a:buClr>
                <a:srgbClr val="000000"/>
              </a:buClr>
              <a:buSzPct val="100000"/>
              <a:buChar char="●"/>
              <a:defRPr sz="1800"/>
            </a:pPr>
            <a:r>
              <a:rPr sz="1600" dirty="0">
                <a:latin typeface="Arial" pitchFamily="34" charset="0"/>
                <a:cs typeface="Arial" pitchFamily="34" charset="0"/>
              </a:rPr>
              <a:t>port: </a:t>
            </a:r>
            <a:r>
              <a:rPr sz="1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22</a:t>
            </a:r>
            <a:br>
              <a:rPr sz="1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endParaRPr sz="16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0" name="圖片 3" descr="圖片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714413" y="5857897"/>
            <a:ext cx="9066216" cy="5143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51" name="圖片 4" descr="圖片 4"/>
          <p:cNvPicPr>
            <a:picLocks noChangeAspect="1"/>
          </p:cNvPicPr>
          <p:nvPr/>
        </p:nvPicPr>
        <p:blipFill>
          <a:blip r:embed="rId2">
            <a:extLst/>
          </a:blip>
          <a:srcRect b="18055"/>
          <a:stretch>
            <a:fillRect/>
          </a:stretch>
        </p:blipFill>
        <p:spPr>
          <a:xfrm>
            <a:off x="0" y="1071552"/>
            <a:ext cx="9144000" cy="4250986"/>
          </a:xfrm>
          <a:prstGeom prst="rect">
            <a:avLst/>
          </a:prstGeom>
          <a:ln w="12700">
            <a:miter lim="400000"/>
          </a:ln>
        </p:spPr>
      </p:pic>
      <p:sp>
        <p:nvSpPr>
          <p:cNvPr id="352" name="上傳自訂程式碼"/>
          <p:cNvSpPr txBox="1">
            <a:spLocks noGrp="1"/>
          </p:cNvSpPr>
          <p:nvPr>
            <p:ph type="title"/>
          </p:nvPr>
        </p:nvSpPr>
        <p:spPr>
          <a:xfrm>
            <a:off x="0" y="339562"/>
            <a:ext cx="9144000" cy="660552"/>
          </a:xfrm>
          <a:prstGeom prst="rect">
            <a:avLst/>
          </a:prstGeom>
        </p:spPr>
        <p:txBody>
          <a:bodyPr>
            <a:noAutofit/>
          </a:bodyPr>
          <a:lstStyle>
            <a:lvl1pPr defTabSz="448055">
              <a:defRPr sz="2800"/>
            </a:lvl1pPr>
          </a:lstStyle>
          <a:p>
            <a:r>
              <a:rPr sz="3200" b="1" dirty="0">
                <a:latin typeface="Arial" pitchFamily="34" charset="0"/>
                <a:cs typeface="Arial" pitchFamily="34" charset="0"/>
              </a:rPr>
              <a:t>Upload custom code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" name="圖片 3" descr="圖片 3"/>
          <p:cNvPicPr>
            <a:picLocks noChangeAspect="1"/>
          </p:cNvPicPr>
          <p:nvPr/>
        </p:nvPicPr>
        <p:blipFill>
          <a:blip r:embed="rId2">
            <a:extLst/>
          </a:blip>
          <a:srcRect b="18055"/>
          <a:stretch>
            <a:fillRect/>
          </a:stretch>
        </p:blipFill>
        <p:spPr>
          <a:xfrm>
            <a:off x="0" y="1071552"/>
            <a:ext cx="9144000" cy="4227692"/>
          </a:xfrm>
          <a:prstGeom prst="rect">
            <a:avLst/>
          </a:prstGeom>
          <a:ln w="12700">
            <a:miter lim="400000"/>
          </a:ln>
        </p:spPr>
      </p:pic>
      <p:sp>
        <p:nvSpPr>
          <p:cNvPr id="355" name="上傳連線設定檔"/>
          <p:cNvSpPr txBox="1">
            <a:spLocks noGrp="1"/>
          </p:cNvSpPr>
          <p:nvPr>
            <p:ph type="title"/>
          </p:nvPr>
        </p:nvSpPr>
        <p:spPr>
          <a:xfrm>
            <a:off x="0" y="339562"/>
            <a:ext cx="9144000" cy="660552"/>
          </a:xfrm>
          <a:prstGeom prst="rect">
            <a:avLst/>
          </a:prstGeom>
        </p:spPr>
        <p:txBody>
          <a:bodyPr>
            <a:noAutofit/>
          </a:bodyPr>
          <a:lstStyle>
            <a:lvl1pPr defTabSz="448055">
              <a:defRPr sz="2800"/>
            </a:lvl1pPr>
          </a:lstStyle>
          <a:p>
            <a:r>
              <a:rPr sz="3200" b="1" dirty="0">
                <a:latin typeface="Arial" pitchFamily="34" charset="0"/>
                <a:cs typeface="Arial" pitchFamily="34" charset="0"/>
              </a:rPr>
              <a:t>Upload connection file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7" name="Shape 230" descr="Shape 23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1105" y="1214428"/>
            <a:ext cx="3513426" cy="3435702"/>
          </a:xfrm>
          <a:prstGeom prst="rect">
            <a:avLst/>
          </a:prstGeom>
          <a:ln w="12700">
            <a:miter lim="400000"/>
          </a:ln>
        </p:spPr>
      </p:pic>
      <p:pic>
        <p:nvPicPr>
          <p:cNvPr id="358" name="Shape 231" descr="Shape 23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230878" y="1302678"/>
            <a:ext cx="4484527" cy="2835901"/>
          </a:xfrm>
          <a:prstGeom prst="rect">
            <a:avLst/>
          </a:prstGeom>
          <a:ln w="12700">
            <a:miter lim="400000"/>
          </a:ln>
        </p:spPr>
      </p:pic>
      <p:sp>
        <p:nvSpPr>
          <p:cNvPr id="359" name="設定執行環境＆執行主程式- Windows"/>
          <p:cNvSpPr txBox="1">
            <a:spLocks noGrp="1"/>
          </p:cNvSpPr>
          <p:nvPr>
            <p:ph type="title"/>
          </p:nvPr>
        </p:nvSpPr>
        <p:spPr>
          <a:xfrm>
            <a:off x="0" y="482438"/>
            <a:ext cx="9144000" cy="660552"/>
          </a:xfrm>
          <a:prstGeom prst="rect">
            <a:avLst/>
          </a:prstGeom>
        </p:spPr>
        <p:txBody>
          <a:bodyPr>
            <a:normAutofit/>
          </a:bodyPr>
          <a:lstStyle>
            <a:lvl1pPr defTabSz="384047">
              <a:defRPr sz="2100"/>
            </a:lvl1pPr>
          </a:lstStyle>
          <a:p>
            <a:r>
              <a:rPr sz="2000" b="1" dirty="0">
                <a:latin typeface="Arial" pitchFamily="34" charset="0"/>
                <a:cs typeface="Arial" pitchFamily="34" charset="0"/>
              </a:rPr>
              <a:t>Setting of operating environment and execute main program -Windows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設定執行環境＆執行主程式- Mac"/>
          <p:cNvSpPr txBox="1">
            <a:spLocks noGrp="1"/>
          </p:cNvSpPr>
          <p:nvPr>
            <p:ph type="title"/>
          </p:nvPr>
        </p:nvSpPr>
        <p:spPr>
          <a:xfrm>
            <a:off x="0" y="482438"/>
            <a:ext cx="9144000" cy="517676"/>
          </a:xfrm>
          <a:prstGeom prst="rect">
            <a:avLst/>
          </a:prstGeom>
        </p:spPr>
        <p:txBody>
          <a:bodyPr>
            <a:noAutofit/>
          </a:bodyPr>
          <a:lstStyle>
            <a:lvl1pPr defTabSz="358444">
              <a:defRPr sz="2240"/>
            </a:lvl1pPr>
          </a:lstStyle>
          <a:p>
            <a:r>
              <a:rPr sz="2000" b="1" dirty="0">
                <a:latin typeface="Arial" pitchFamily="34" charset="0"/>
                <a:cs typeface="Arial" pitchFamily="34" charset="0"/>
              </a:rPr>
              <a:t>Setting of operating environment and execute main program -Mac</a:t>
            </a:r>
          </a:p>
        </p:txBody>
      </p:sp>
      <p:pic>
        <p:nvPicPr>
          <p:cNvPr id="362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b="24971"/>
          <a:stretch>
            <a:fillRect/>
          </a:stretch>
        </p:blipFill>
        <p:spPr>
          <a:xfrm>
            <a:off x="-2" y="1184679"/>
            <a:ext cx="9144002" cy="409392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Shape 237"/>
          <p:cNvSpPr txBox="1"/>
          <p:nvPr/>
        </p:nvSpPr>
        <p:spPr>
          <a:xfrm>
            <a:off x="642910" y="1071551"/>
            <a:ext cx="7732801" cy="38209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23" tIns="91423" rIns="91423" bIns="91423">
            <a:spAutoFit/>
          </a:bodyPr>
          <a:lstStyle/>
          <a:p>
            <a:pPr>
              <a:lnSpc>
                <a:spcPct val="150000"/>
              </a:lnSpc>
              <a:defRPr sz="2000" b="1"/>
            </a:pPr>
            <a:r>
              <a:rPr dirty="0">
                <a:latin typeface="Arial" pitchFamily="34" charset="0"/>
                <a:cs typeface="Arial" pitchFamily="34" charset="0"/>
              </a:rPr>
              <a:t>Upgrade node.js to v6 version : </a:t>
            </a:r>
          </a:p>
          <a:p>
            <a:pPr marL="457200" indent="-381000">
              <a:lnSpc>
                <a:spcPct val="150000"/>
              </a:lnSpc>
              <a:buClr>
                <a:srgbClr val="000000"/>
              </a:buClr>
              <a:buSzPct val="100000"/>
              <a:buChar char="●"/>
              <a:defRPr sz="2000"/>
            </a:pPr>
            <a:r>
              <a:rPr dirty="0">
                <a:latin typeface="Arial" pitchFamily="34" charset="0"/>
                <a:cs typeface="Arial" pitchFamily="34" charset="0"/>
              </a:rPr>
              <a:t>sudo apt update </a:t>
            </a:r>
          </a:p>
          <a:p>
            <a:pPr marL="457200" indent="-381000">
              <a:lnSpc>
                <a:spcPct val="150000"/>
              </a:lnSpc>
              <a:buClr>
                <a:srgbClr val="000000"/>
              </a:buClr>
              <a:buSzPct val="100000"/>
              <a:buChar char="●"/>
              <a:defRPr sz="2000"/>
            </a:pPr>
            <a:r>
              <a:rPr dirty="0">
                <a:latin typeface="Arial" pitchFamily="34" charset="0"/>
                <a:cs typeface="Arial" pitchFamily="34" charset="0"/>
              </a:rPr>
              <a:t>curl -sL https://deb.nodesource.com/setup_6.x | sudo -E bash -</a:t>
            </a:r>
          </a:p>
          <a:p>
            <a:pPr marL="457200" indent="-381000">
              <a:lnSpc>
                <a:spcPct val="150000"/>
              </a:lnSpc>
              <a:buClr>
                <a:srgbClr val="000000"/>
              </a:buClr>
              <a:buSzPct val="100000"/>
              <a:buChar char="●"/>
              <a:defRPr sz="2000"/>
            </a:pPr>
            <a:r>
              <a:rPr dirty="0">
                <a:latin typeface="Arial" pitchFamily="34" charset="0"/>
                <a:cs typeface="Arial" pitchFamily="34" charset="0"/>
              </a:rPr>
              <a:t>sudo apt install nodejs</a:t>
            </a:r>
          </a:p>
          <a:p>
            <a:pPr>
              <a:lnSpc>
                <a:spcPct val="150000"/>
              </a:lnSpc>
              <a:defRPr sz="2000" b="1"/>
            </a:pPr>
            <a:r>
              <a:rPr dirty="0">
                <a:latin typeface="Arial" pitchFamily="34" charset="0"/>
                <a:cs typeface="Arial" pitchFamily="34" charset="0"/>
              </a:rPr>
              <a:t>Install dependencies : </a:t>
            </a:r>
          </a:p>
          <a:p>
            <a:pPr marL="457200" indent="-381000">
              <a:lnSpc>
                <a:spcPct val="150000"/>
              </a:lnSpc>
              <a:buClr>
                <a:srgbClr val="000000"/>
              </a:buClr>
              <a:buSzPct val="100000"/>
              <a:buChar char="●"/>
              <a:defRPr sz="2000"/>
            </a:pPr>
            <a:r>
              <a:rPr dirty="0">
                <a:latin typeface="Arial" pitchFamily="34" charset="0"/>
                <a:cs typeface="Arial" pitchFamily="34" charset="0"/>
              </a:rPr>
              <a:t>cd ~/code</a:t>
            </a:r>
          </a:p>
          <a:p>
            <a:pPr marL="457200" indent="-381000">
              <a:lnSpc>
                <a:spcPct val="150000"/>
              </a:lnSpc>
              <a:buClr>
                <a:srgbClr val="000000"/>
              </a:buClr>
              <a:buSzPct val="100000"/>
              <a:buChar char="●"/>
              <a:defRPr sz="2000"/>
            </a:pPr>
            <a:r>
              <a:rPr dirty="0">
                <a:latin typeface="Arial" pitchFamily="34" charset="0"/>
                <a:cs typeface="Arial" pitchFamily="34" charset="0"/>
              </a:rPr>
              <a:t>bash setup.sh</a:t>
            </a:r>
            <a:br>
              <a:rPr dirty="0">
                <a:latin typeface="Arial" pitchFamily="34" charset="0"/>
                <a:cs typeface="Arial" pitchFamily="34" charset="0"/>
              </a:rPr>
            </a:br>
            <a:endParaRPr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65" name="圖片 8" descr="圖片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757124" y="2632898"/>
            <a:ext cx="1529652" cy="1724802"/>
          </a:xfrm>
          <a:prstGeom prst="rect">
            <a:avLst/>
          </a:prstGeom>
          <a:ln w="12700">
            <a:miter lim="400000"/>
          </a:ln>
        </p:spPr>
      </p:pic>
      <p:sp>
        <p:nvSpPr>
          <p:cNvPr id="366" name="設定執行環境"/>
          <p:cNvSpPr txBox="1">
            <a:spLocks noGrp="1"/>
          </p:cNvSpPr>
          <p:nvPr>
            <p:ph type="title"/>
          </p:nvPr>
        </p:nvSpPr>
        <p:spPr>
          <a:xfrm>
            <a:off x="0" y="339562"/>
            <a:ext cx="9144000" cy="660552"/>
          </a:xfrm>
          <a:prstGeom prst="rect">
            <a:avLst/>
          </a:prstGeom>
        </p:spPr>
        <p:txBody>
          <a:bodyPr>
            <a:noAutofit/>
          </a:bodyPr>
          <a:lstStyle>
            <a:lvl1pPr defTabSz="448055">
              <a:defRPr sz="2800"/>
            </a:lvl1pPr>
          </a:lstStyle>
          <a:p>
            <a:r>
              <a:rPr sz="3200" b="1" dirty="0">
                <a:latin typeface="Arial" pitchFamily="34" charset="0"/>
                <a:cs typeface="Arial" pitchFamily="34" charset="0"/>
              </a:rPr>
              <a:t>Setting up the operating environment</a:t>
            </a:r>
          </a:p>
        </p:txBody>
      </p:sp>
      <p:sp>
        <p:nvSpPr>
          <p:cNvPr id="367" name="文字方塊 4"/>
          <p:cNvSpPr txBox="1"/>
          <p:nvPr/>
        </p:nvSpPr>
        <p:spPr>
          <a:xfrm>
            <a:off x="4084464" y="3061525"/>
            <a:ext cx="2916428" cy="12311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lvl="3">
              <a:defRPr sz="2000" u="sng">
                <a:solidFill>
                  <a:srgbClr val="3366FF"/>
                </a:solidFill>
              </a:defRPr>
            </a:pPr>
            <a:r>
              <a:rPr dirty="0">
                <a:latin typeface="Arial" pitchFamily="34" charset="0"/>
                <a:cs typeface="Arial" pitchFamily="34" charset="0"/>
              </a:rPr>
              <a:t>Notice</a:t>
            </a:r>
          </a:p>
          <a:p>
            <a:pPr lvl="3">
              <a:defRPr sz="1800">
                <a:solidFill>
                  <a:srgbClr val="404040"/>
                </a:solidFill>
              </a:defRPr>
            </a:pPr>
            <a:r>
              <a:rPr dirty="0">
                <a:latin typeface="Arial" pitchFamily="34" charset="0"/>
                <a:cs typeface="Arial" pitchFamily="34" charset="0"/>
              </a:rPr>
              <a:t>This step can take </a:t>
            </a:r>
            <a:r>
              <a:rPr lang="en-US" altLang="zh-TW" sz="1800" dirty="0" smtClean="0"/>
              <a:t>a while</a:t>
            </a:r>
            <a:r>
              <a:rPr dirty="0" smtClean="0">
                <a:latin typeface="Arial" pitchFamily="34" charset="0"/>
                <a:cs typeface="Arial" pitchFamily="34" charset="0"/>
              </a:rPr>
              <a:t>, </a:t>
            </a:r>
            <a:r>
              <a:rPr dirty="0">
                <a:latin typeface="Arial" pitchFamily="34" charset="0"/>
                <a:cs typeface="Arial" pitchFamily="34" charset="0"/>
              </a:rPr>
              <a:t>please be patient. </a:t>
            </a:r>
            <a:br>
              <a:rPr dirty="0">
                <a:latin typeface="Arial" pitchFamily="34" charset="0"/>
                <a:cs typeface="Arial" pitchFamily="34" charset="0"/>
              </a:rPr>
            </a:br>
            <a:endParaRPr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50"/>
          <p:cNvSpPr txBox="1"/>
          <p:nvPr/>
        </p:nvSpPr>
        <p:spPr>
          <a:xfrm>
            <a:off x="0" y="1935151"/>
            <a:ext cx="9144000" cy="8563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699" tIns="45699" rIns="45699" bIns="45699" anchor="ctr">
            <a:spAutoFit/>
          </a:bodyPr>
          <a:lstStyle>
            <a:lvl1pPr algn="ctr">
              <a:defRPr sz="5400" b="1">
                <a:solidFill>
                  <a:srgbClr val="002060"/>
                </a:solidFill>
              </a:defRPr>
            </a:lvl1pPr>
          </a:lstStyle>
          <a:p>
            <a:r>
              <a:rPr dirty="0"/>
              <a:t>QIoT Container</a:t>
            </a:r>
          </a:p>
        </p:txBody>
      </p:sp>
      <p:sp>
        <p:nvSpPr>
          <p:cNvPr id="138" name="Shape 50"/>
          <p:cNvSpPr txBox="1"/>
          <p:nvPr/>
        </p:nvSpPr>
        <p:spPr>
          <a:xfrm>
            <a:off x="0" y="2753070"/>
            <a:ext cx="9144000" cy="4616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699" tIns="45699" rIns="45699" bIns="45699">
            <a:spAutoFit/>
          </a:bodyPr>
          <a:lstStyle>
            <a:lvl1pPr algn="ctr">
              <a:defRPr sz="2400">
                <a:solidFill>
                  <a:srgbClr val="0070C0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</a:lstStyle>
          <a:p>
            <a:pPr>
              <a:defRPr b="1">
                <a:latin typeface="Calibri"/>
                <a:ea typeface="Calibri"/>
                <a:cs typeface="Calibri"/>
                <a:sym typeface="Calibri"/>
              </a:defRPr>
            </a:pPr>
            <a:r>
              <a:rPr b="0" dirty="0">
                <a:latin typeface="Arial" pitchFamily="34" charset="0"/>
                <a:cs typeface="Arial" pitchFamily="34" charset="0"/>
                <a:sym typeface="Microsoft JhengHei"/>
              </a:rPr>
              <a:t>Use containers to build a micro </a:t>
            </a:r>
            <a:r>
              <a:rPr b="0" dirty="0" smtClean="0">
                <a:latin typeface="Arial" pitchFamily="34" charset="0"/>
                <a:cs typeface="Arial" pitchFamily="34" charset="0"/>
                <a:sym typeface="Microsoft JhengHei"/>
              </a:rPr>
              <a:t>service </a:t>
            </a:r>
            <a:r>
              <a:rPr b="0" dirty="0">
                <a:latin typeface="Arial" pitchFamily="34" charset="0"/>
                <a:cs typeface="Arial" pitchFamily="34" charset="0"/>
                <a:sym typeface="Microsoft JhengHei"/>
              </a:rPr>
              <a:t>architecture</a:t>
            </a:r>
          </a:p>
        </p:txBody>
      </p:sp>
      <p:sp>
        <p:nvSpPr>
          <p:cNvPr id="139" name="Shape 40"/>
          <p:cNvSpPr txBox="1"/>
          <p:nvPr/>
        </p:nvSpPr>
        <p:spPr>
          <a:xfrm>
            <a:off x="0" y="3357567"/>
            <a:ext cx="9144000" cy="4666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24" tIns="91424" rIns="91424" bIns="91424">
            <a:spAutoFit/>
          </a:bodyPr>
          <a:lstStyle>
            <a:lvl1pPr algn="ctr">
              <a:defRPr sz="2000">
                <a:solidFill>
                  <a:srgbClr val="A7A7A7"/>
                </a:solidFill>
              </a:defRPr>
            </a:lvl1pPr>
          </a:lstStyle>
          <a:p>
            <a:r>
              <a:rPr dirty="0"/>
              <a:t>QNAP Systems, Inc.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執行主程式"/>
          <p:cNvSpPr txBox="1">
            <a:spLocks noGrp="1"/>
          </p:cNvSpPr>
          <p:nvPr>
            <p:ph type="title"/>
          </p:nvPr>
        </p:nvSpPr>
        <p:spPr>
          <a:xfrm>
            <a:off x="0" y="339562"/>
            <a:ext cx="9144000" cy="660552"/>
          </a:xfrm>
          <a:prstGeom prst="rect">
            <a:avLst/>
          </a:prstGeom>
        </p:spPr>
        <p:txBody>
          <a:bodyPr>
            <a:noAutofit/>
          </a:bodyPr>
          <a:lstStyle>
            <a:lvl1pPr defTabSz="448055">
              <a:defRPr sz="2800"/>
            </a:lvl1pPr>
          </a:lstStyle>
          <a:p>
            <a:r>
              <a:rPr lang="en-US" sz="3200" b="1" dirty="0" smtClean="0">
                <a:latin typeface="+mn-lt"/>
              </a:rPr>
              <a:t>Executing main program</a:t>
            </a:r>
            <a:endParaRPr lang="en-US" sz="3200" dirty="0">
              <a:latin typeface="+mn-lt"/>
            </a:endParaRPr>
          </a:p>
        </p:txBody>
      </p:sp>
      <p:pic>
        <p:nvPicPr>
          <p:cNvPr id="370" name="Shape 256" descr="Shape 25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1065" y="1241552"/>
            <a:ext cx="5555551" cy="3419928"/>
          </a:xfrm>
          <a:prstGeom prst="rect">
            <a:avLst/>
          </a:prstGeom>
          <a:ln w="12700">
            <a:miter lim="400000"/>
          </a:ln>
        </p:spPr>
      </p:pic>
      <p:sp>
        <p:nvSpPr>
          <p:cNvPr id="371" name="Shape 255"/>
          <p:cNvSpPr txBox="1"/>
          <p:nvPr/>
        </p:nvSpPr>
        <p:spPr>
          <a:xfrm>
            <a:off x="5751752" y="1066316"/>
            <a:ext cx="3106529" cy="14311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23" tIns="91423" rIns="91423" bIns="91423">
            <a:spAutoFit/>
          </a:bodyPr>
          <a:lstStyle/>
          <a:p>
            <a:pPr>
              <a:lnSpc>
                <a:spcPct val="150000"/>
              </a:lnSpc>
              <a:defRPr sz="1800"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r>
              <a:rPr dirty="0" smtClean="0">
                <a:latin typeface="Arial" pitchFamily="34" charset="0"/>
                <a:cs typeface="Arial" pitchFamily="34" charset="0"/>
              </a:rPr>
              <a:t>command  </a:t>
            </a:r>
            <a:r>
              <a:rPr dirty="0">
                <a:latin typeface="Arial" pitchFamily="34" charset="0"/>
                <a:cs typeface="Arial" pitchFamily="34" charset="0"/>
              </a:rPr>
              <a:t>:</a:t>
            </a:r>
            <a:endParaRPr sz="2100" b="1" dirty="0">
              <a:latin typeface="Arial" pitchFamily="34" charset="0"/>
              <a:cs typeface="Arial" pitchFamily="34" charset="0"/>
              <a:sym typeface="Arial"/>
            </a:endParaRPr>
          </a:p>
          <a:p>
            <a:pPr marL="457200" indent="-381000">
              <a:lnSpc>
                <a:spcPct val="150000"/>
              </a:lnSpc>
              <a:buClr>
                <a:srgbClr val="000000"/>
              </a:buClr>
              <a:buSzPct val="100000"/>
              <a:buChar char="●"/>
              <a:defRPr sz="1800"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r>
              <a:rPr dirty="0">
                <a:latin typeface="Arial" pitchFamily="34" charset="0"/>
                <a:cs typeface="Arial" pitchFamily="34" charset="0"/>
              </a:rPr>
              <a:t>cd ~/code</a:t>
            </a:r>
            <a:endParaRPr sz="2100" dirty="0">
              <a:latin typeface="Arial" pitchFamily="34" charset="0"/>
              <a:cs typeface="Arial" pitchFamily="34" charset="0"/>
            </a:endParaRPr>
          </a:p>
          <a:p>
            <a:pPr marL="457200" indent="-381000">
              <a:lnSpc>
                <a:spcPct val="150000"/>
              </a:lnSpc>
              <a:buClr>
                <a:srgbClr val="000000"/>
              </a:buClr>
              <a:buSzPct val="100000"/>
              <a:buChar char="●"/>
              <a:defRPr sz="1800"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r>
              <a:rPr dirty="0">
                <a:latin typeface="Arial" pitchFamily="34" charset="0"/>
                <a:cs typeface="Arial" pitchFamily="34" charset="0"/>
              </a:rPr>
              <a:t>node main.js</a:t>
            </a:r>
          </a:p>
        </p:txBody>
      </p:sp>
      <p:pic>
        <p:nvPicPr>
          <p:cNvPr id="372" name="圖片 8" descr="圖片 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500957" y="857237"/>
            <a:ext cx="1505404" cy="1697460"/>
          </a:xfrm>
          <a:prstGeom prst="rect">
            <a:avLst/>
          </a:prstGeom>
          <a:ln w="12700">
            <a:miter lim="400000"/>
          </a:ln>
        </p:spPr>
      </p:pic>
      <p:sp>
        <p:nvSpPr>
          <p:cNvPr id="373" name="文字方塊 4"/>
          <p:cNvSpPr txBox="1"/>
          <p:nvPr/>
        </p:nvSpPr>
        <p:spPr>
          <a:xfrm>
            <a:off x="5857883" y="2535323"/>
            <a:ext cx="3105901" cy="18466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lvl="3">
              <a:defRPr sz="1800" u="sng">
                <a:solidFill>
                  <a:srgbClr val="3366FF"/>
                </a:solidFill>
              </a:defRPr>
            </a:pPr>
            <a:r>
              <a:rPr dirty="0">
                <a:latin typeface="Arial" pitchFamily="34" charset="0"/>
                <a:cs typeface="Arial" pitchFamily="34" charset="0"/>
              </a:rPr>
              <a:t>Notice</a:t>
            </a:r>
          </a:p>
          <a:p>
            <a:pPr lvl="3">
              <a:defRPr sz="1600">
                <a:solidFill>
                  <a:srgbClr val="404040"/>
                </a:solidFill>
              </a:defRPr>
            </a:pPr>
            <a:r>
              <a:rPr dirty="0">
                <a:latin typeface="Arial" pitchFamily="34" charset="0"/>
                <a:cs typeface="Arial" pitchFamily="34" charset="0"/>
              </a:rPr>
              <a:t>Please do not close this window after executing command to ensure the program runs in background.</a:t>
            </a:r>
          </a:p>
          <a:p>
            <a:pPr lvl="3">
              <a:defRPr sz="1600">
                <a:solidFill>
                  <a:srgbClr val="404040"/>
                </a:solidFill>
              </a:defRPr>
            </a:pPr>
            <a:r>
              <a:rPr dirty="0">
                <a:latin typeface="Arial" pitchFamily="34" charset="0"/>
                <a:cs typeface="Arial" pitchFamily="34" charset="0"/>
              </a:rPr>
              <a:t> </a:t>
            </a:r>
            <a:br>
              <a:rPr dirty="0">
                <a:latin typeface="Arial" pitchFamily="34" charset="0"/>
                <a:cs typeface="Arial" pitchFamily="34" charset="0"/>
              </a:rPr>
            </a:br>
            <a:endParaRPr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5" name="圖片 3" descr="圖片 3"/>
          <p:cNvPicPr>
            <a:picLocks noChangeAspect="1"/>
          </p:cNvPicPr>
          <p:nvPr/>
        </p:nvPicPr>
        <p:blipFill>
          <a:blip r:embed="rId2">
            <a:extLst/>
          </a:blip>
          <a:srcRect l="8407" t="26387" r="34956" b="28379"/>
          <a:stretch>
            <a:fillRect/>
          </a:stretch>
        </p:blipFill>
        <p:spPr>
          <a:xfrm>
            <a:off x="-1" y="0"/>
            <a:ext cx="9144002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376" name="標題 1"/>
          <p:cNvSpPr txBox="1"/>
          <p:nvPr/>
        </p:nvSpPr>
        <p:spPr>
          <a:xfrm>
            <a:off x="-71470" y="1950087"/>
            <a:ext cx="6929454" cy="7645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 anchor="ctr">
            <a:spAutoFit/>
          </a:bodyPr>
          <a:lstStyle/>
          <a:p>
            <a:pPr algn="ctr">
              <a:defRPr sz="4000" b="1">
                <a:solidFill>
                  <a:srgbClr val="002060"/>
                </a:solidFill>
              </a:defRPr>
            </a:pPr>
            <a:r>
              <a:rPr dirty="0"/>
              <a:t>Step 3</a:t>
            </a:r>
            <a:r>
              <a:rPr b="0" dirty="0">
                <a:latin typeface="Microsoft JhengHei"/>
                <a:ea typeface="Microsoft JhengHei"/>
                <a:cs typeface="Microsoft JhengHei"/>
                <a:sym typeface="Microsoft JhengHei"/>
              </a:rPr>
              <a:t>：</a:t>
            </a:r>
            <a:r>
              <a:rPr dirty="0"/>
              <a:t>Rules</a:t>
            </a:r>
          </a:p>
        </p:txBody>
      </p:sp>
      <p:sp>
        <p:nvSpPr>
          <p:cNvPr id="377" name="1.1 新增 開發板 - Raspberry pi…"/>
          <p:cNvSpPr txBox="1"/>
          <p:nvPr/>
        </p:nvSpPr>
        <p:spPr>
          <a:xfrm>
            <a:off x="1714480" y="2779215"/>
            <a:ext cx="3438731" cy="7926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2400">
                <a:solidFill>
                  <a:srgbClr val="0070C0"/>
                </a:solidFill>
              </a:defRPr>
            </a:pPr>
            <a:r>
              <a:rPr dirty="0"/>
              <a:t>1.1 Data visualization </a:t>
            </a:r>
            <a:endParaRPr sz="4800" dirty="0">
              <a:solidFill>
                <a:srgbClr val="00206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>
              <a:defRPr sz="2400">
                <a:solidFill>
                  <a:srgbClr val="0070C0"/>
                </a:solidFill>
              </a:defRPr>
            </a:pPr>
            <a:r>
              <a:rPr dirty="0"/>
              <a:t>1.2 Debug node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" name="10.png" descr="10.png"/>
          <p:cNvPicPr>
            <a:picLocks noChangeAspect="1"/>
          </p:cNvPicPr>
          <p:nvPr/>
        </p:nvPicPr>
        <p:blipFill>
          <a:blip r:embed="rId2">
            <a:extLst/>
          </a:blip>
          <a:srcRect r="14057"/>
          <a:stretch>
            <a:fillRect/>
          </a:stretch>
        </p:blipFill>
        <p:spPr>
          <a:xfrm>
            <a:off x="4643438" y="1127168"/>
            <a:ext cx="4495876" cy="3137231"/>
          </a:xfrm>
          <a:prstGeom prst="rect">
            <a:avLst/>
          </a:prstGeom>
          <a:ln w="12700">
            <a:miter lim="400000"/>
          </a:ln>
        </p:spPr>
      </p:pic>
      <p:pic>
        <p:nvPicPr>
          <p:cNvPr id="380" name="9.png" descr="9.png"/>
          <p:cNvPicPr>
            <a:picLocks noChangeAspect="1"/>
          </p:cNvPicPr>
          <p:nvPr/>
        </p:nvPicPr>
        <p:blipFill>
          <a:blip r:embed="rId3">
            <a:extLst/>
          </a:blip>
          <a:srcRect r="13028"/>
          <a:stretch>
            <a:fillRect/>
          </a:stretch>
        </p:blipFill>
        <p:spPr>
          <a:xfrm>
            <a:off x="31750" y="1127168"/>
            <a:ext cx="4711629" cy="3137231"/>
          </a:xfrm>
          <a:prstGeom prst="rect">
            <a:avLst/>
          </a:prstGeom>
          <a:ln w="12700">
            <a:miter lim="400000"/>
          </a:ln>
        </p:spPr>
      </p:pic>
      <p:sp>
        <p:nvSpPr>
          <p:cNvPr id="381" name="Line"/>
          <p:cNvSpPr/>
          <p:nvPr/>
        </p:nvSpPr>
        <p:spPr>
          <a:xfrm flipV="1">
            <a:off x="3500430" y="2143121"/>
            <a:ext cx="3643338" cy="857254"/>
          </a:xfrm>
          <a:prstGeom prst="line">
            <a:avLst/>
          </a:prstGeom>
          <a:ln w="76200">
            <a:solidFill>
              <a:srgbClr val="FF0000"/>
            </a:solidFill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382" name="如何到規則引擎畫面"/>
          <p:cNvSpPr txBox="1">
            <a:spLocks noGrp="1"/>
          </p:cNvSpPr>
          <p:nvPr>
            <p:ph type="title"/>
          </p:nvPr>
        </p:nvSpPr>
        <p:spPr>
          <a:xfrm>
            <a:off x="0" y="339562"/>
            <a:ext cx="9144000" cy="660552"/>
          </a:xfrm>
          <a:prstGeom prst="rect">
            <a:avLst/>
          </a:prstGeom>
        </p:spPr>
        <p:txBody>
          <a:bodyPr>
            <a:noAutofit/>
          </a:bodyPr>
          <a:lstStyle>
            <a:lvl1pPr defTabSz="448055">
              <a:defRPr sz="2800"/>
            </a:lvl1pPr>
          </a:lstStyle>
          <a:p>
            <a:r>
              <a:rPr sz="3200" b="1" dirty="0">
                <a:latin typeface="Arial" pitchFamily="34" charset="0"/>
                <a:cs typeface="Arial" pitchFamily="34" charset="0"/>
              </a:rPr>
              <a:t>How to get to rules engine page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預設的規則"/>
          <p:cNvSpPr txBox="1">
            <a:spLocks noGrp="1"/>
          </p:cNvSpPr>
          <p:nvPr>
            <p:ph type="title"/>
          </p:nvPr>
        </p:nvSpPr>
        <p:spPr>
          <a:xfrm>
            <a:off x="0" y="339562"/>
            <a:ext cx="9144000" cy="660552"/>
          </a:xfrm>
          <a:prstGeom prst="rect">
            <a:avLst/>
          </a:prstGeom>
        </p:spPr>
        <p:txBody>
          <a:bodyPr>
            <a:noAutofit/>
          </a:bodyPr>
          <a:lstStyle>
            <a:lvl1pPr defTabSz="448055">
              <a:defRPr sz="2800"/>
            </a:lvl1pPr>
          </a:lstStyle>
          <a:p>
            <a:r>
              <a:rPr sz="3200" b="1" dirty="0">
                <a:latin typeface="Arial" pitchFamily="34" charset="0"/>
                <a:cs typeface="Arial" pitchFamily="34" charset="0"/>
              </a:rPr>
              <a:t>Rules engine by default</a:t>
            </a:r>
          </a:p>
        </p:txBody>
      </p:sp>
      <p:pic>
        <p:nvPicPr>
          <p:cNvPr id="385" name="圖片 8" descr="圖片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429520" y="428610"/>
            <a:ext cx="1529652" cy="1724802"/>
          </a:xfrm>
          <a:prstGeom prst="rect">
            <a:avLst/>
          </a:prstGeom>
          <a:ln w="12700">
            <a:miter lim="400000"/>
          </a:ln>
        </p:spPr>
      </p:pic>
      <p:sp>
        <p:nvSpPr>
          <p:cNvPr id="387" name="文字方塊 4"/>
          <p:cNvSpPr txBox="1"/>
          <p:nvPr/>
        </p:nvSpPr>
        <p:spPr>
          <a:xfrm>
            <a:off x="5715008" y="1346012"/>
            <a:ext cx="2500330" cy="2154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lvl="3">
              <a:defRPr sz="1800" u="sng">
                <a:solidFill>
                  <a:srgbClr val="3366FF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r>
              <a:rPr dirty="0">
                <a:latin typeface="Arial" pitchFamily="34" charset="0"/>
                <a:cs typeface="Arial" pitchFamily="34" charset="0"/>
              </a:rPr>
              <a:t>Notice</a:t>
            </a:r>
          </a:p>
          <a:p>
            <a:r>
              <a:rPr dirty="0">
                <a:latin typeface="Arial" pitchFamily="34" charset="0"/>
                <a:cs typeface="Arial" pitchFamily="34" charset="0"/>
              </a:rPr>
              <a:t>Default rule </a:t>
            </a:r>
            <a:r>
              <a:rPr lang="en-US" altLang="zh-TW" dirty="0" smtClean="0"/>
              <a:t>can</a:t>
            </a:r>
            <a:r>
              <a:rPr dirty="0" smtClean="0">
                <a:latin typeface="Arial" pitchFamily="34" charset="0"/>
                <a:cs typeface="Arial" pitchFamily="34" charset="0"/>
              </a:rPr>
              <a:t> </a:t>
            </a:r>
            <a:r>
              <a:rPr dirty="0">
                <a:latin typeface="Arial" pitchFamily="34" charset="0"/>
                <a:cs typeface="Arial" pitchFamily="34" charset="0"/>
              </a:rPr>
              <a:t>be found in this page when new application </a:t>
            </a:r>
            <a:r>
              <a:rPr lang="en-US" altLang="zh-TW" dirty="0" smtClean="0"/>
              <a:t>is added</a:t>
            </a:r>
            <a:r>
              <a:rPr dirty="0" smtClean="0">
                <a:latin typeface="Arial" pitchFamily="34" charset="0"/>
                <a:cs typeface="Arial" pitchFamily="34" charset="0"/>
              </a:rPr>
              <a:t>. </a:t>
            </a:r>
            <a:endParaRPr dirty="0">
              <a:latin typeface="Arial" pitchFamily="34" charset="0"/>
              <a:cs typeface="Arial" pitchFamily="34" charset="0"/>
            </a:endParaRPr>
          </a:p>
          <a:p>
            <a:r>
              <a:rPr dirty="0">
                <a:latin typeface="Arial" pitchFamily="34" charset="0"/>
                <a:cs typeface="Arial" pitchFamily="34" charset="0"/>
              </a:rPr>
              <a:t> </a:t>
            </a:r>
          </a:p>
          <a:p>
            <a:r>
              <a:rPr dirty="0" smtClean="0">
                <a:latin typeface="Arial" pitchFamily="34" charset="0"/>
                <a:cs typeface="Arial" pitchFamily="34" charset="0"/>
              </a:rPr>
              <a:t>&gt;</a:t>
            </a:r>
            <a:r>
              <a:rPr lang="en-US" altLang="zh-TW" dirty="0" smtClean="0"/>
              <a:t> Generates</a:t>
            </a:r>
            <a:r>
              <a:rPr dirty="0" smtClean="0">
                <a:latin typeface="Arial" pitchFamily="34" charset="0"/>
                <a:cs typeface="Arial" pitchFamily="34" charset="0"/>
              </a:rPr>
              <a:t> </a:t>
            </a:r>
            <a:r>
              <a:rPr dirty="0">
                <a:latin typeface="Arial" pitchFamily="34" charset="0"/>
                <a:cs typeface="Arial" pitchFamily="34" charset="0"/>
              </a:rPr>
              <a:t>random number</a:t>
            </a:r>
          </a:p>
          <a:p>
            <a:r>
              <a:rPr dirty="0">
                <a:latin typeface="Arial" pitchFamily="34" charset="0"/>
                <a:cs typeface="Arial" pitchFamily="34" charset="0"/>
              </a:rPr>
              <a:t>&gt;Dashboard setting</a:t>
            </a:r>
          </a:p>
          <a:p>
            <a:pPr lvl="3">
              <a:defRPr sz="1600">
                <a:solidFill>
                  <a:srgbClr val="404040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r>
              <a:rPr dirty="0">
                <a:latin typeface="Arial" pitchFamily="34" charset="0"/>
                <a:cs typeface="Arial" pitchFamily="34" charset="0"/>
              </a:rPr>
              <a:t/>
            </a:r>
            <a:br>
              <a:rPr dirty="0">
                <a:latin typeface="Arial" pitchFamily="34" charset="0"/>
                <a:cs typeface="Arial" pitchFamily="34" charset="0"/>
              </a:rPr>
            </a:br>
            <a:endParaRPr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88" name="11.png" descr="1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537200" y="3190099"/>
            <a:ext cx="2139627" cy="1724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圖片 6" descr="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876" y="1071552"/>
            <a:ext cx="5286380" cy="3878185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1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786" y="1928808"/>
            <a:ext cx="7633092" cy="2248016"/>
          </a:xfrm>
          <a:prstGeom prst="rect">
            <a:avLst/>
          </a:prstGeom>
        </p:spPr>
      </p:pic>
      <p:sp>
        <p:nvSpPr>
          <p:cNvPr id="390" name="建立規則"/>
          <p:cNvSpPr txBox="1">
            <a:spLocks noGrp="1"/>
          </p:cNvSpPr>
          <p:nvPr>
            <p:ph type="title"/>
          </p:nvPr>
        </p:nvSpPr>
        <p:spPr>
          <a:xfrm>
            <a:off x="0" y="339562"/>
            <a:ext cx="9144000" cy="660552"/>
          </a:xfrm>
          <a:prstGeom prst="rect">
            <a:avLst/>
          </a:prstGeom>
        </p:spPr>
        <p:txBody>
          <a:bodyPr>
            <a:noAutofit/>
          </a:bodyPr>
          <a:lstStyle>
            <a:lvl1pPr defTabSz="448055">
              <a:defRPr sz="2800"/>
            </a:lvl1pPr>
          </a:lstStyle>
          <a:p>
            <a:r>
              <a:rPr sz="3200" b="1" dirty="0">
                <a:latin typeface="Arial" pitchFamily="34" charset="0"/>
                <a:cs typeface="Arial" pitchFamily="34" charset="0"/>
              </a:rPr>
              <a:t>Rule Setting</a:t>
            </a:r>
          </a:p>
        </p:txBody>
      </p:sp>
      <p:sp>
        <p:nvSpPr>
          <p:cNvPr id="391" name="文字方塊 4"/>
          <p:cNvSpPr txBox="1"/>
          <p:nvPr/>
        </p:nvSpPr>
        <p:spPr>
          <a:xfrm>
            <a:off x="785785" y="1357304"/>
            <a:ext cx="3123354" cy="9233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lvl="3">
              <a:defRPr sz="1800"/>
            </a:pPr>
            <a:r>
              <a:rPr dirty="0">
                <a:latin typeface="Arial" pitchFamily="34" charset="0"/>
                <a:cs typeface="Arial" pitchFamily="34" charset="0"/>
              </a:rPr>
              <a:t>Rule 1 : Output to dashboard</a:t>
            </a:r>
          </a:p>
          <a:p>
            <a:pPr lvl="3">
              <a:defRPr sz="1800"/>
            </a:pPr>
            <a:r>
              <a:rPr dirty="0">
                <a:latin typeface="Arial" pitchFamily="34" charset="0"/>
                <a:cs typeface="Arial" pitchFamily="34" charset="0"/>
              </a:rPr>
              <a:t>Rule 1 : Show needed information for debugging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圖片 15" descr="12.png"/>
          <p:cNvPicPr>
            <a:picLocks noChangeAspect="1"/>
          </p:cNvPicPr>
          <p:nvPr/>
        </p:nvPicPr>
        <p:blipFill>
          <a:blip r:embed="rId2"/>
          <a:srcRect t="25422" r="70051" b="33266"/>
          <a:stretch>
            <a:fillRect/>
          </a:stretch>
        </p:blipFill>
        <p:spPr>
          <a:xfrm>
            <a:off x="71406" y="1428742"/>
            <a:ext cx="1714512" cy="696520"/>
          </a:xfrm>
          <a:prstGeom prst="rect">
            <a:avLst/>
          </a:prstGeom>
        </p:spPr>
      </p:pic>
      <p:pic>
        <p:nvPicPr>
          <p:cNvPr id="394" name="13.png" descr="1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06793" y="1071552"/>
            <a:ext cx="5530414" cy="3869724"/>
          </a:xfrm>
          <a:prstGeom prst="rect">
            <a:avLst/>
          </a:prstGeom>
          <a:ln w="12700">
            <a:miter lim="400000"/>
          </a:ln>
        </p:spPr>
      </p:pic>
      <p:pic>
        <p:nvPicPr>
          <p:cNvPr id="395" name="圖片 8" descr="圖片 8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358082" y="732589"/>
            <a:ext cx="1576842" cy="1778012"/>
          </a:xfrm>
          <a:prstGeom prst="rect">
            <a:avLst/>
          </a:prstGeom>
          <a:ln w="12700">
            <a:miter lim="400000"/>
          </a:ln>
        </p:spPr>
      </p:pic>
      <p:sp>
        <p:nvSpPr>
          <p:cNvPr id="396" name="文字方塊 4"/>
          <p:cNvSpPr txBox="1"/>
          <p:nvPr/>
        </p:nvSpPr>
        <p:spPr>
          <a:xfrm>
            <a:off x="7358081" y="2285998"/>
            <a:ext cx="1603197" cy="15542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lvl="3">
              <a:defRPr sz="2000" u="sng">
                <a:solidFill>
                  <a:srgbClr val="3366FF"/>
                </a:solidFill>
              </a:defRPr>
            </a:pPr>
            <a:r>
              <a:rPr lang="en-US" sz="2000" u="sng" dirty="0" smtClean="0">
                <a:solidFill>
                  <a:srgbClr val="3366FF"/>
                </a:solidFill>
                <a:latin typeface="Arial" pitchFamily="34" charset="0"/>
                <a:cs typeface="Arial" pitchFamily="34" charset="0"/>
              </a:rPr>
              <a:t>Notice</a:t>
            </a:r>
          </a:p>
          <a:p>
            <a:pPr lvl="3">
              <a:defRPr sz="1600">
                <a:solidFill>
                  <a:srgbClr val="404040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r>
              <a:rPr lang="en-US" sz="1500" dirty="0" smtClean="0">
                <a:solidFill>
                  <a:srgbClr val="404040"/>
                </a:solidFill>
                <a:latin typeface="Arial" pitchFamily="34" charset="0"/>
                <a:ea typeface="Microsoft JhengHei"/>
                <a:cs typeface="Arial" pitchFamily="34" charset="0"/>
                <a:sym typeface="Microsoft JhengHei"/>
              </a:rPr>
              <a:t>Related information and setting pops out by double clicking </a:t>
            </a:r>
            <a:r>
              <a:rPr lang="en-US" altLang="zh-TW" sz="1500" dirty="0" smtClean="0">
                <a:solidFill>
                  <a:srgbClr val="404040"/>
                </a:solidFill>
                <a:latin typeface="Arial" pitchFamily="34" charset="0"/>
                <a:ea typeface="Microsoft JhengHei"/>
                <a:cs typeface="Arial" pitchFamily="34" charset="0"/>
                <a:sym typeface="Microsoft JhengHei"/>
              </a:rPr>
              <a:t>on the Node</a:t>
            </a:r>
            <a:r>
              <a:rPr lang="en-US" sz="1500" dirty="0" smtClean="0">
                <a:solidFill>
                  <a:srgbClr val="404040"/>
                </a:solidFill>
                <a:latin typeface="Arial" pitchFamily="34" charset="0"/>
                <a:ea typeface="Microsoft JhengHei"/>
                <a:cs typeface="Arial" pitchFamily="34" charset="0"/>
                <a:sym typeface="Microsoft JhengHei"/>
              </a:rPr>
              <a:t>.</a:t>
            </a:r>
            <a:endParaRPr lang="en-US" sz="1500" dirty="0">
              <a:solidFill>
                <a:srgbClr val="404040"/>
              </a:solidFill>
              <a:latin typeface="Arial" pitchFamily="34" charset="0"/>
              <a:ea typeface="Microsoft JhengHei"/>
              <a:cs typeface="Arial" pitchFamily="34" charset="0"/>
              <a:sym typeface="Microsoft JhengHei"/>
            </a:endParaRPr>
          </a:p>
        </p:txBody>
      </p:sp>
      <p:grpSp>
        <p:nvGrpSpPr>
          <p:cNvPr id="399" name="2"/>
          <p:cNvGrpSpPr/>
          <p:nvPr/>
        </p:nvGrpSpPr>
        <p:grpSpPr>
          <a:xfrm>
            <a:off x="4834602" y="2053925"/>
            <a:ext cx="380341" cy="362119"/>
            <a:chOff x="0" y="0"/>
            <a:chExt cx="380340" cy="362118"/>
          </a:xfrm>
        </p:grpSpPr>
        <p:sp>
          <p:nvSpPr>
            <p:cNvPr id="397" name="Oval"/>
            <p:cNvSpPr/>
            <p:nvPr/>
          </p:nvSpPr>
          <p:spPr>
            <a:xfrm>
              <a:off x="-1" y="-1"/>
              <a:ext cx="380342" cy="362120"/>
            </a:xfrm>
            <a:prstGeom prst="ellipse">
              <a:avLst/>
            </a:prstGeom>
            <a:solidFill>
              <a:srgbClr val="FF9300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98" name="1"/>
            <p:cNvSpPr txBox="1"/>
            <p:nvPr/>
          </p:nvSpPr>
          <p:spPr>
            <a:xfrm>
              <a:off x="55699" y="5728"/>
              <a:ext cx="268942" cy="3506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 sz="1800">
                  <a:solidFill>
                    <a:srgbClr val="FFFFFF"/>
                  </a:solidFill>
                </a:defRPr>
              </a:lvl1pPr>
            </a:lstStyle>
            <a:p>
              <a:r>
                <a:t>1</a:t>
              </a:r>
            </a:p>
          </p:txBody>
        </p:sp>
      </p:grpSp>
      <p:grpSp>
        <p:nvGrpSpPr>
          <p:cNvPr id="402" name="2"/>
          <p:cNvGrpSpPr/>
          <p:nvPr/>
        </p:nvGrpSpPr>
        <p:grpSpPr>
          <a:xfrm>
            <a:off x="1660503" y="2734967"/>
            <a:ext cx="380341" cy="362119"/>
            <a:chOff x="0" y="0"/>
            <a:chExt cx="380340" cy="362118"/>
          </a:xfrm>
        </p:grpSpPr>
        <p:sp>
          <p:nvSpPr>
            <p:cNvPr id="400" name="Oval"/>
            <p:cNvSpPr/>
            <p:nvPr/>
          </p:nvSpPr>
          <p:spPr>
            <a:xfrm>
              <a:off x="-1" y="-1"/>
              <a:ext cx="380342" cy="362120"/>
            </a:xfrm>
            <a:prstGeom prst="ellipse">
              <a:avLst/>
            </a:prstGeom>
            <a:solidFill>
              <a:srgbClr val="FF9300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01" name="3"/>
            <p:cNvSpPr txBox="1"/>
            <p:nvPr/>
          </p:nvSpPr>
          <p:spPr>
            <a:xfrm>
              <a:off x="55699" y="5728"/>
              <a:ext cx="268942" cy="3506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 sz="1800">
                  <a:solidFill>
                    <a:srgbClr val="FFFFFF"/>
                  </a:solidFill>
                </a:defRPr>
              </a:lvl1pPr>
            </a:lstStyle>
            <a:p>
              <a:r>
                <a:t>3</a:t>
              </a:r>
            </a:p>
          </p:txBody>
        </p:sp>
      </p:grpSp>
      <p:grpSp>
        <p:nvGrpSpPr>
          <p:cNvPr id="405" name="2"/>
          <p:cNvGrpSpPr/>
          <p:nvPr/>
        </p:nvGrpSpPr>
        <p:grpSpPr>
          <a:xfrm>
            <a:off x="1457303" y="4436779"/>
            <a:ext cx="380341" cy="362119"/>
            <a:chOff x="0" y="0"/>
            <a:chExt cx="380340" cy="362118"/>
          </a:xfrm>
        </p:grpSpPr>
        <p:sp>
          <p:nvSpPr>
            <p:cNvPr id="403" name="Oval"/>
            <p:cNvSpPr/>
            <p:nvPr/>
          </p:nvSpPr>
          <p:spPr>
            <a:xfrm>
              <a:off x="-1" y="-1"/>
              <a:ext cx="380342" cy="362120"/>
            </a:xfrm>
            <a:prstGeom prst="ellipse">
              <a:avLst/>
            </a:prstGeom>
            <a:solidFill>
              <a:srgbClr val="FF9300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04" name="2"/>
            <p:cNvSpPr txBox="1"/>
            <p:nvPr/>
          </p:nvSpPr>
          <p:spPr>
            <a:xfrm>
              <a:off x="55699" y="5728"/>
              <a:ext cx="268942" cy="3506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 sz="1800">
                  <a:solidFill>
                    <a:srgbClr val="FFFFFF"/>
                  </a:solidFill>
                </a:defRPr>
              </a:lvl1pPr>
            </a:lstStyle>
            <a:p>
              <a:r>
                <a:t>2</a:t>
              </a:r>
            </a:p>
          </p:txBody>
        </p:sp>
      </p:grpSp>
      <p:sp>
        <p:nvSpPr>
          <p:cNvPr id="406" name="設定Broker node"/>
          <p:cNvSpPr txBox="1">
            <a:spLocks noGrp="1"/>
          </p:cNvSpPr>
          <p:nvPr>
            <p:ph type="title"/>
          </p:nvPr>
        </p:nvSpPr>
        <p:spPr>
          <a:xfrm>
            <a:off x="0" y="339560"/>
            <a:ext cx="9144000" cy="660554"/>
          </a:xfrm>
          <a:prstGeom prst="rect">
            <a:avLst/>
          </a:prstGeom>
        </p:spPr>
        <p:txBody>
          <a:bodyPr>
            <a:noAutofit/>
          </a:bodyPr>
          <a:lstStyle>
            <a:lvl1pPr defTabSz="448055">
              <a:defRPr sz="2800"/>
            </a:lvl1pPr>
          </a:lstStyle>
          <a:p>
            <a:r>
              <a:rPr sz="3200" b="1" dirty="0"/>
              <a:t>Broker node setting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 descr="1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976" y="1071552"/>
            <a:ext cx="7143800" cy="2103915"/>
          </a:xfrm>
          <a:prstGeom prst="rect">
            <a:avLst/>
          </a:prstGeom>
        </p:spPr>
      </p:pic>
      <p:pic>
        <p:nvPicPr>
          <p:cNvPr id="410" name="Shape 312" descr="Shape 31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14414" y="3143254"/>
            <a:ext cx="4495335" cy="1643075"/>
          </a:xfrm>
          <a:prstGeom prst="rect">
            <a:avLst/>
          </a:prstGeom>
          <a:ln w="12700">
            <a:miter lim="400000"/>
          </a:ln>
        </p:spPr>
      </p:pic>
      <p:sp>
        <p:nvSpPr>
          <p:cNvPr id="411" name="規則一 : 儀表板"/>
          <p:cNvSpPr txBox="1">
            <a:spLocks noGrp="1"/>
          </p:cNvSpPr>
          <p:nvPr>
            <p:ph type="title"/>
          </p:nvPr>
        </p:nvSpPr>
        <p:spPr>
          <a:xfrm>
            <a:off x="0" y="339562"/>
            <a:ext cx="9144000" cy="660552"/>
          </a:xfrm>
          <a:prstGeom prst="rect">
            <a:avLst/>
          </a:prstGeom>
        </p:spPr>
        <p:txBody>
          <a:bodyPr>
            <a:noAutofit/>
          </a:bodyPr>
          <a:lstStyle>
            <a:lvl1pPr defTabSz="448055">
              <a:defRPr sz="2800"/>
            </a:lvl1pPr>
          </a:lstStyle>
          <a:p>
            <a:r>
              <a:rPr sz="32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Rule 1 : Dashboard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規則一 : 設定debug node"/>
          <p:cNvSpPr txBox="1">
            <a:spLocks noGrp="1"/>
          </p:cNvSpPr>
          <p:nvPr>
            <p:ph type="title"/>
          </p:nvPr>
        </p:nvSpPr>
        <p:spPr>
          <a:xfrm>
            <a:off x="0" y="339562"/>
            <a:ext cx="9144000" cy="660552"/>
          </a:xfrm>
          <a:prstGeom prst="rect">
            <a:avLst/>
          </a:prstGeom>
        </p:spPr>
        <p:txBody>
          <a:bodyPr>
            <a:noAutofit/>
          </a:bodyPr>
          <a:lstStyle>
            <a:lvl1pPr defTabSz="448055">
              <a:defRPr sz="2800"/>
            </a:lvl1pPr>
          </a:lstStyle>
          <a:p>
            <a:r>
              <a:rPr sz="3200" b="1" dirty="0">
                <a:latin typeface="Arial" pitchFamily="34" charset="0"/>
                <a:cs typeface="Arial" pitchFamily="34" charset="0"/>
              </a:rPr>
              <a:t>Rule 2 : Debug node setting</a:t>
            </a:r>
          </a:p>
        </p:txBody>
      </p:sp>
      <p:pic>
        <p:nvPicPr>
          <p:cNvPr id="414" name="14.png" descr="1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870" y="1147224"/>
            <a:ext cx="5901800" cy="3759312"/>
          </a:xfrm>
          <a:prstGeom prst="rect">
            <a:avLst/>
          </a:prstGeom>
          <a:ln w="12700">
            <a:miter lim="400000"/>
          </a:ln>
        </p:spPr>
      </p:pic>
      <p:sp>
        <p:nvSpPr>
          <p:cNvPr id="415" name="文字方塊 4"/>
          <p:cNvSpPr txBox="1"/>
          <p:nvPr/>
        </p:nvSpPr>
        <p:spPr>
          <a:xfrm>
            <a:off x="6084168" y="1857370"/>
            <a:ext cx="2774112" cy="9233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1800"/>
            </a:lvl1pPr>
          </a:lstStyle>
          <a:p>
            <a:r>
              <a:rPr dirty="0">
                <a:latin typeface="Arial" pitchFamily="34" charset="0"/>
                <a:cs typeface="Arial" pitchFamily="34" charset="0"/>
              </a:rPr>
              <a:t>As easy as drag and drop debug node and connect with broker in node!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7" name="圖片 8" descr="圖片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215074" y="1202070"/>
            <a:ext cx="1857389" cy="2094351"/>
          </a:xfrm>
          <a:prstGeom prst="rect">
            <a:avLst/>
          </a:prstGeom>
          <a:ln w="12700">
            <a:miter lim="400000"/>
          </a:ln>
        </p:spPr>
      </p:pic>
      <p:sp>
        <p:nvSpPr>
          <p:cNvPr id="418" name="Shape 2964"/>
          <p:cNvSpPr txBox="1"/>
          <p:nvPr/>
        </p:nvSpPr>
        <p:spPr>
          <a:xfrm>
            <a:off x="675898" y="1254068"/>
            <a:ext cx="5181987" cy="20312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398" tIns="91398" rIns="91398" bIns="91398">
            <a:spAutoFit/>
          </a:bodyPr>
          <a:lstStyle/>
          <a:p>
            <a:pPr marL="285742" indent="-285742">
              <a:lnSpc>
                <a:spcPct val="150000"/>
              </a:lnSpc>
              <a:buClr>
                <a:srgbClr val="000000"/>
              </a:buClr>
              <a:buSzPct val="100000"/>
              <a:buFont typeface="Arial"/>
              <a:buChar char="•"/>
              <a:defRPr sz="2000"/>
            </a:pPr>
            <a:r>
              <a:rPr sz="2000" dirty="0">
                <a:latin typeface="Arial" pitchFamily="34" charset="0"/>
                <a:cs typeface="Arial" pitchFamily="34" charset="0"/>
              </a:rPr>
              <a:t>QNAP QTS version</a:t>
            </a:r>
            <a:r>
              <a:rPr sz="2000" dirty="0">
                <a:latin typeface="Arial" pitchFamily="34" charset="0"/>
                <a:ea typeface="Microsoft JhengHei"/>
                <a:cs typeface="Arial" pitchFamily="34" charset="0"/>
                <a:sym typeface="Microsoft JhengHei"/>
              </a:rPr>
              <a:t>：</a:t>
            </a:r>
            <a:r>
              <a:rPr sz="2000" dirty="0">
                <a:latin typeface="Arial" pitchFamily="34" charset="0"/>
                <a:cs typeface="Arial" pitchFamily="34" charset="0"/>
              </a:rPr>
              <a:t>4.3.0 or higher</a:t>
            </a:r>
          </a:p>
          <a:p>
            <a:pPr marL="285742" indent="-285742">
              <a:lnSpc>
                <a:spcPct val="150000"/>
              </a:lnSpc>
              <a:buClr>
                <a:srgbClr val="000000"/>
              </a:buClr>
              <a:buSzPct val="100000"/>
              <a:buFont typeface="Arial"/>
              <a:buChar char="•"/>
              <a:defRPr sz="2000"/>
            </a:pPr>
            <a:r>
              <a:rPr sz="2000" dirty="0" smtClean="0">
                <a:latin typeface="Arial" pitchFamily="34" charset="0"/>
                <a:cs typeface="Arial" pitchFamily="34" charset="0"/>
              </a:rPr>
              <a:t>CPU</a:t>
            </a:r>
            <a:r>
              <a:rPr sz="2000" dirty="0" smtClean="0">
                <a:latin typeface="Arial" pitchFamily="34" charset="0"/>
                <a:ea typeface="Microsoft JhengHei"/>
                <a:cs typeface="Arial" pitchFamily="34" charset="0"/>
                <a:sym typeface="Microsoft JhengHei"/>
              </a:rPr>
              <a:t>：</a:t>
            </a:r>
            <a:r>
              <a:rPr sz="2000" dirty="0" smtClean="0">
                <a:latin typeface="Arial" pitchFamily="34" charset="0"/>
                <a:cs typeface="Arial" pitchFamily="34" charset="0"/>
              </a:rPr>
              <a:t>x86, </a:t>
            </a:r>
            <a:r>
              <a:rPr sz="2000" dirty="0">
                <a:latin typeface="Arial" pitchFamily="34" charset="0"/>
                <a:cs typeface="Arial" pitchFamily="34" charset="0"/>
              </a:rPr>
              <a:t>ARM,</a:t>
            </a:r>
            <a:endParaRPr sz="2000" dirty="0">
              <a:solidFill>
                <a:srgbClr val="002060"/>
              </a:solidFill>
              <a:latin typeface="Arial" pitchFamily="34" charset="0"/>
              <a:ea typeface="Microsoft JhengHei"/>
              <a:cs typeface="Arial" pitchFamily="34" charset="0"/>
              <a:sym typeface="Microsoft JhengHei"/>
            </a:endParaRPr>
          </a:p>
          <a:p>
            <a:pPr marL="285742" indent="-285742">
              <a:lnSpc>
                <a:spcPct val="150000"/>
              </a:lnSpc>
              <a:buClr>
                <a:srgbClr val="000000"/>
              </a:buClr>
              <a:buSzPct val="100000"/>
              <a:buFont typeface="Arial"/>
              <a:buChar char="•"/>
              <a:defRPr sz="2000"/>
            </a:pPr>
            <a:r>
              <a:rPr sz="2000" dirty="0">
                <a:latin typeface="Arial" pitchFamily="34" charset="0"/>
                <a:cs typeface="Arial" pitchFamily="34" charset="0"/>
              </a:rPr>
              <a:t>Minimum </a:t>
            </a:r>
            <a:r>
              <a:rPr sz="2000" dirty="0" smtClean="0">
                <a:latin typeface="Arial" pitchFamily="34" charset="0"/>
                <a:cs typeface="Arial" pitchFamily="34" charset="0"/>
              </a:rPr>
              <a:t>RAM</a:t>
            </a:r>
            <a:r>
              <a:rPr sz="2000" dirty="0" smtClean="0">
                <a:latin typeface="Arial" pitchFamily="34" charset="0"/>
                <a:ea typeface="Microsoft JhengHei"/>
                <a:cs typeface="Arial" pitchFamily="34" charset="0"/>
                <a:sym typeface="Microsoft JhengHei"/>
              </a:rPr>
              <a:t>：</a:t>
            </a:r>
            <a:r>
              <a:rPr sz="2000" dirty="0" smtClean="0">
                <a:latin typeface="Arial" pitchFamily="34" charset="0"/>
                <a:cs typeface="Arial" pitchFamily="34" charset="0"/>
              </a:rPr>
              <a:t>4GB(X86),</a:t>
            </a:r>
            <a:r>
              <a:rPr lang="zh-TW" alt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sz="2000" dirty="0" smtClean="0">
                <a:latin typeface="Arial" pitchFamily="34" charset="0"/>
                <a:cs typeface="Arial" pitchFamily="34" charset="0"/>
              </a:rPr>
              <a:t>2GB </a:t>
            </a:r>
            <a:r>
              <a:rPr sz="2000" dirty="0">
                <a:latin typeface="Arial" pitchFamily="34" charset="0"/>
                <a:cs typeface="Arial" pitchFamily="34" charset="0"/>
              </a:rPr>
              <a:t>(ARM) </a:t>
            </a:r>
          </a:p>
          <a:p>
            <a:pPr marL="285742" indent="-285742">
              <a:lnSpc>
                <a:spcPct val="150000"/>
              </a:lnSpc>
              <a:buClr>
                <a:srgbClr val="000000"/>
              </a:buClr>
              <a:buSzPct val="100000"/>
              <a:buFont typeface="Arial"/>
              <a:buChar char="•"/>
              <a:defRPr sz="2000"/>
            </a:pPr>
            <a:r>
              <a:rPr sz="2000" dirty="0">
                <a:latin typeface="Arial" pitchFamily="34" charset="0"/>
                <a:cs typeface="Arial" pitchFamily="34" charset="0"/>
              </a:rPr>
              <a:t>Must have Container station</a:t>
            </a:r>
          </a:p>
        </p:txBody>
      </p:sp>
      <p:sp>
        <p:nvSpPr>
          <p:cNvPr id="419" name="系統需求"/>
          <p:cNvSpPr txBox="1">
            <a:spLocks noGrp="1"/>
          </p:cNvSpPr>
          <p:nvPr>
            <p:ph type="title"/>
          </p:nvPr>
        </p:nvSpPr>
        <p:spPr>
          <a:xfrm>
            <a:off x="0" y="339562"/>
            <a:ext cx="9144000" cy="660552"/>
          </a:xfrm>
          <a:prstGeom prst="rect">
            <a:avLst/>
          </a:prstGeom>
        </p:spPr>
        <p:txBody>
          <a:bodyPr>
            <a:noAutofit/>
          </a:bodyPr>
          <a:lstStyle>
            <a:lvl1pPr defTabSz="448055">
              <a:defRPr sz="2800"/>
            </a:lvl1pPr>
          </a:lstStyle>
          <a:p>
            <a:r>
              <a:rPr sz="3200" b="1" dirty="0">
                <a:latin typeface="Arial" pitchFamily="34" charset="0"/>
                <a:cs typeface="Arial" pitchFamily="34" charset="0"/>
              </a:rPr>
              <a:t>System requirement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1" name="圖片 21" descr="圖片 2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42909" y="3196836"/>
            <a:ext cx="2143141" cy="1339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22" name="圖片 22" descr="圖片 2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286116" y="3142790"/>
            <a:ext cx="2286351" cy="1429224"/>
          </a:xfrm>
          <a:prstGeom prst="rect">
            <a:avLst/>
          </a:prstGeom>
          <a:ln w="12700">
            <a:miter lim="400000"/>
          </a:ln>
        </p:spPr>
      </p:pic>
      <p:pic>
        <p:nvPicPr>
          <p:cNvPr id="423" name="圖片 23" descr="圖片 2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143635" y="3071815"/>
            <a:ext cx="2357455" cy="1473672"/>
          </a:xfrm>
          <a:prstGeom prst="rect">
            <a:avLst/>
          </a:prstGeom>
          <a:ln w="12700">
            <a:miter lim="400000"/>
          </a:ln>
        </p:spPr>
      </p:pic>
      <p:sp>
        <p:nvSpPr>
          <p:cNvPr id="424" name="Shape 51"/>
          <p:cNvSpPr txBox="1">
            <a:spLocks noGrp="1"/>
          </p:cNvSpPr>
          <p:nvPr>
            <p:ph type="title"/>
          </p:nvPr>
        </p:nvSpPr>
        <p:spPr>
          <a:xfrm>
            <a:off x="0" y="357172"/>
            <a:ext cx="9144000" cy="623891"/>
          </a:xfrm>
          <a:prstGeom prst="rect">
            <a:avLst/>
          </a:prstGeom>
        </p:spPr>
        <p:txBody>
          <a:bodyPr lIns="91398" tIns="91398" rIns="91398" bIns="91398">
            <a:noAutofit/>
          </a:bodyPr>
          <a:lstStyle/>
          <a:p>
            <a:pPr defTabSz="564549">
              <a:defRPr sz="2520"/>
            </a:pPr>
            <a:r>
              <a:rPr sz="3200" b="1" dirty="0">
                <a:latin typeface="Arial" pitchFamily="34" charset="0"/>
                <a:cs typeface="Arial" pitchFamily="34" charset="0"/>
              </a:rPr>
              <a:t>Recommended  models </a:t>
            </a:r>
          </a:p>
        </p:txBody>
      </p:sp>
      <p:grpSp>
        <p:nvGrpSpPr>
          <p:cNvPr id="428" name="群組 7"/>
          <p:cNvGrpSpPr/>
          <p:nvPr/>
        </p:nvGrpSpPr>
        <p:grpSpPr>
          <a:xfrm>
            <a:off x="500032" y="1229669"/>
            <a:ext cx="2510354" cy="1842147"/>
            <a:chOff x="0" y="-1"/>
            <a:chExt cx="2510352" cy="1842146"/>
          </a:xfrm>
        </p:grpSpPr>
        <p:sp>
          <p:nvSpPr>
            <p:cNvPr id="425" name="Shape 79"/>
            <p:cNvSpPr/>
            <p:nvPr/>
          </p:nvSpPr>
          <p:spPr>
            <a:xfrm>
              <a:off x="0" y="4429"/>
              <a:ext cx="2510352" cy="1837716"/>
            </a:xfrm>
            <a:prstGeom prst="roundRect">
              <a:avLst>
                <a:gd name="adj" fmla="val 3968"/>
              </a:avLst>
            </a:prstGeom>
            <a:solidFill>
              <a:srgbClr val="FFDDB3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26" name="TextBox 11"/>
            <p:cNvSpPr txBox="1"/>
            <p:nvPr/>
          </p:nvSpPr>
          <p:spPr>
            <a:xfrm>
              <a:off x="53339" y="121421"/>
              <a:ext cx="2342710" cy="15850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/>
            <a:p>
              <a:pPr>
                <a:spcBef>
                  <a:spcPts val="1200"/>
                </a:spcBef>
                <a:defRPr sz="2200" b="1"/>
              </a:pPr>
              <a:r>
                <a:rPr dirty="0">
                  <a:latin typeface="Arial" pitchFamily="34" charset="0"/>
                  <a:cs typeface="Arial" pitchFamily="34" charset="0"/>
                </a:rPr>
                <a:t>　　TS-253B</a:t>
              </a:r>
            </a:p>
            <a:p>
              <a:pPr>
                <a:spcBef>
                  <a:spcPts val="600"/>
                </a:spcBef>
                <a:defRPr>
                  <a:latin typeface="Microsoft JhengHei"/>
                  <a:ea typeface="Microsoft JhengHei"/>
                  <a:cs typeface="Microsoft JhengHei"/>
                  <a:sym typeface="Microsoft JhengHei"/>
                </a:defRPr>
              </a:pPr>
              <a:r>
                <a:rPr sz="1300" dirty="0">
                  <a:latin typeface="Arial" pitchFamily="34" charset="0"/>
                  <a:cs typeface="Arial" pitchFamily="34" charset="0"/>
                </a:rPr>
                <a:t>CPU:</a:t>
              </a:r>
              <a:r>
                <a:rPr sz="1300" dirty="0">
                  <a:latin typeface="Arial" pitchFamily="34" charset="0"/>
                  <a:cs typeface="Arial" pitchFamily="34" charset="0"/>
                  <a:sym typeface="Arial"/>
                </a:rPr>
                <a:t> Intel® Celeron® J3455 quad-core 1.5 GHz, up to 2.3 GHz</a:t>
              </a:r>
              <a:endParaRPr sz="13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  <a:p>
              <a:pPr>
                <a:spcBef>
                  <a:spcPts val="600"/>
                </a:spcBef>
                <a:defRPr>
                  <a:latin typeface="Microsoft JhengHei"/>
                  <a:ea typeface="Microsoft JhengHei"/>
                  <a:cs typeface="Microsoft JhengHei"/>
                  <a:sym typeface="Microsoft JhengHei"/>
                </a:defRPr>
              </a:pPr>
              <a:r>
                <a:rPr sz="1300" dirty="0">
                  <a:latin typeface="Arial" pitchFamily="34" charset="0"/>
                  <a:cs typeface="Arial" pitchFamily="34" charset="0"/>
                </a:rPr>
                <a:t>RAM:</a:t>
              </a:r>
              <a:r>
                <a:rPr sz="1300" dirty="0">
                  <a:latin typeface="Arial" pitchFamily="34" charset="0"/>
                  <a:cs typeface="Arial" pitchFamily="34" charset="0"/>
                  <a:sym typeface="Arial"/>
                </a:rPr>
                <a:t> 4GB</a:t>
              </a:r>
              <a:endParaRPr sz="13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  <a:p>
              <a:pPr>
                <a:defRPr>
                  <a:latin typeface="Microsoft JhengHei"/>
                  <a:ea typeface="Microsoft JhengHei"/>
                  <a:cs typeface="Microsoft JhengHei"/>
                  <a:sym typeface="Microsoft JhengHei"/>
                </a:defRPr>
              </a:pPr>
              <a:r>
                <a:rPr sz="1300" dirty="0">
                  <a:latin typeface="Arial" pitchFamily="34" charset="0"/>
                  <a:cs typeface="Arial" pitchFamily="34" charset="0"/>
                </a:rPr>
                <a:t>RAM upgrade: up to </a:t>
              </a:r>
              <a:r>
                <a:rPr sz="1300" dirty="0">
                  <a:latin typeface="Arial" pitchFamily="34" charset="0"/>
                  <a:cs typeface="Arial" pitchFamily="34" charset="0"/>
                  <a:sym typeface="Arial"/>
                </a:rPr>
                <a:t>8GB</a:t>
              </a:r>
            </a:p>
          </p:txBody>
        </p:sp>
        <p:sp>
          <p:nvSpPr>
            <p:cNvPr id="427" name="Shape 83"/>
            <p:cNvSpPr/>
            <p:nvPr/>
          </p:nvSpPr>
          <p:spPr>
            <a:xfrm rot="5400000">
              <a:off x="2056124" y="-162254"/>
              <a:ext cx="291975" cy="6164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19173" y="2427"/>
                  </a:lnTo>
                  <a:lnTo>
                    <a:pt x="5323" y="2427"/>
                  </a:lnTo>
                  <a:lnTo>
                    <a:pt x="5323" y="16277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70C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z="1800"/>
              </a:pPr>
              <a:endParaRPr/>
            </a:p>
          </p:txBody>
        </p:sp>
      </p:grpSp>
      <p:grpSp>
        <p:nvGrpSpPr>
          <p:cNvPr id="432" name="群組 7"/>
          <p:cNvGrpSpPr/>
          <p:nvPr/>
        </p:nvGrpSpPr>
        <p:grpSpPr>
          <a:xfrm>
            <a:off x="3269460" y="1229669"/>
            <a:ext cx="2510353" cy="1842149"/>
            <a:chOff x="0" y="0"/>
            <a:chExt cx="2510352" cy="1842147"/>
          </a:xfrm>
        </p:grpSpPr>
        <p:sp>
          <p:nvSpPr>
            <p:cNvPr id="429" name="Shape 79"/>
            <p:cNvSpPr/>
            <p:nvPr/>
          </p:nvSpPr>
          <p:spPr>
            <a:xfrm>
              <a:off x="0" y="4429"/>
              <a:ext cx="2510352" cy="1837718"/>
            </a:xfrm>
            <a:prstGeom prst="roundRect">
              <a:avLst>
                <a:gd name="adj" fmla="val 3968"/>
              </a:avLst>
            </a:prstGeom>
            <a:solidFill>
              <a:srgbClr val="FFDDB3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30" name="TextBox 11"/>
            <p:cNvSpPr txBox="1"/>
            <p:nvPr/>
          </p:nvSpPr>
          <p:spPr>
            <a:xfrm>
              <a:off x="53339" y="121421"/>
              <a:ext cx="2342710" cy="16004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/>
            <a:p>
              <a:pPr>
                <a:spcBef>
                  <a:spcPts val="1200"/>
                </a:spcBef>
                <a:defRPr sz="2000"/>
              </a:pPr>
              <a:r>
                <a:rPr dirty="0"/>
                <a:t>     </a:t>
              </a:r>
              <a:r>
                <a:rPr sz="2200" b="1" dirty="0"/>
                <a:t>TS-453Bmini</a:t>
              </a:r>
            </a:p>
            <a:p>
              <a:pPr>
                <a:spcBef>
                  <a:spcPts val="600"/>
                </a:spcBef>
                <a:defRPr>
                  <a:latin typeface="Microsoft JhengHei"/>
                  <a:ea typeface="Microsoft JhengHei"/>
                  <a:cs typeface="Microsoft JhengHei"/>
                  <a:sym typeface="Microsoft JhengHei"/>
                </a:defRPr>
              </a:pPr>
              <a:r>
                <a:rPr sz="1300" dirty="0">
                  <a:latin typeface="Arial" pitchFamily="34" charset="0"/>
                  <a:ea typeface="Microsoft JhengHei"/>
                  <a:cs typeface="Arial" pitchFamily="34" charset="0"/>
                  <a:sym typeface="Microsoft JhengHei"/>
                </a:rPr>
                <a:t>CPU:</a:t>
              </a:r>
              <a:r>
                <a:rPr sz="1300" dirty="0">
                  <a:latin typeface="Arial" pitchFamily="34" charset="0"/>
                  <a:ea typeface="Microsoft JhengHei"/>
                  <a:cs typeface="Arial" pitchFamily="34" charset="0"/>
                </a:rPr>
                <a:t> Intel® Celeron® J3455 quad-core 1.5 GHz, up to 2.3 GHz</a:t>
              </a:r>
              <a:endParaRPr sz="1300" dirty="0">
                <a:latin typeface="Arial" pitchFamily="34" charset="0"/>
                <a:ea typeface="Microsoft JhengHei"/>
                <a:cs typeface="Arial" pitchFamily="34" charset="0"/>
                <a:sym typeface="Microsoft JhengHei"/>
              </a:endParaRPr>
            </a:p>
            <a:p>
              <a:pPr>
                <a:spcBef>
                  <a:spcPts val="600"/>
                </a:spcBef>
                <a:defRPr>
                  <a:latin typeface="Microsoft JhengHei"/>
                  <a:ea typeface="Microsoft JhengHei"/>
                  <a:cs typeface="Microsoft JhengHei"/>
                  <a:sym typeface="Microsoft JhengHei"/>
                </a:defRPr>
              </a:pPr>
              <a:r>
                <a:rPr sz="1300" dirty="0">
                  <a:latin typeface="Arial" pitchFamily="34" charset="0"/>
                  <a:ea typeface="Microsoft JhengHei"/>
                  <a:cs typeface="Arial" pitchFamily="34" charset="0"/>
                  <a:sym typeface="Microsoft JhengHei"/>
                </a:rPr>
                <a:t>RAM:</a:t>
              </a:r>
              <a:r>
                <a:rPr sz="1300" dirty="0">
                  <a:latin typeface="Arial" pitchFamily="34" charset="0"/>
                  <a:ea typeface="Microsoft JhengHei"/>
                  <a:cs typeface="Arial" pitchFamily="34" charset="0"/>
                </a:rPr>
                <a:t> 4GB</a:t>
              </a:r>
              <a:endParaRPr sz="1300" dirty="0">
                <a:latin typeface="Arial" pitchFamily="34" charset="0"/>
                <a:ea typeface="Microsoft JhengHei"/>
                <a:cs typeface="Arial" pitchFamily="34" charset="0"/>
                <a:sym typeface="Microsoft JhengHei"/>
              </a:endParaRPr>
            </a:p>
            <a:p>
              <a:pPr>
                <a:defRPr>
                  <a:latin typeface="Microsoft JhengHei"/>
                  <a:ea typeface="Microsoft JhengHei"/>
                  <a:cs typeface="Microsoft JhengHei"/>
                  <a:sym typeface="Microsoft JhengHei"/>
                </a:defRPr>
              </a:pPr>
              <a:r>
                <a:rPr sz="1300" dirty="0">
                  <a:latin typeface="Arial" pitchFamily="34" charset="0"/>
                  <a:ea typeface="Microsoft JhengHei"/>
                  <a:cs typeface="Arial" pitchFamily="34" charset="0"/>
                  <a:sym typeface="Microsoft JhengHei"/>
                </a:rPr>
                <a:t>RAM upgrade:</a:t>
              </a:r>
              <a:r>
                <a:rPr sz="1300" dirty="0">
                  <a:latin typeface="Arial" pitchFamily="34" charset="0"/>
                  <a:ea typeface="Microsoft JhengHei"/>
                  <a:cs typeface="Arial" pitchFamily="34" charset="0"/>
                </a:rPr>
                <a:t> </a:t>
              </a:r>
              <a:r>
                <a:rPr sz="1300" dirty="0">
                  <a:latin typeface="Arial" pitchFamily="34" charset="0"/>
                  <a:ea typeface="Microsoft JhengHei"/>
                  <a:cs typeface="Arial" pitchFamily="34" charset="0"/>
                  <a:sym typeface="Microsoft JhengHei"/>
                </a:rPr>
                <a:t>up to </a:t>
              </a:r>
              <a:r>
                <a:rPr sz="1300" dirty="0">
                  <a:latin typeface="Arial" pitchFamily="34" charset="0"/>
                  <a:ea typeface="Microsoft JhengHei"/>
                  <a:cs typeface="Arial" pitchFamily="34" charset="0"/>
                </a:rPr>
                <a:t>8GB</a:t>
              </a:r>
            </a:p>
          </p:txBody>
        </p:sp>
        <p:sp>
          <p:nvSpPr>
            <p:cNvPr id="431" name="Shape 83"/>
            <p:cNvSpPr/>
            <p:nvPr/>
          </p:nvSpPr>
          <p:spPr>
            <a:xfrm rot="5400000">
              <a:off x="2056124" y="-162254"/>
              <a:ext cx="291974" cy="6164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19173" y="2427"/>
                  </a:lnTo>
                  <a:lnTo>
                    <a:pt x="5323" y="2427"/>
                  </a:lnTo>
                  <a:lnTo>
                    <a:pt x="5323" y="16277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70C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z="1800"/>
              </a:pPr>
              <a:endParaRPr/>
            </a:p>
          </p:txBody>
        </p:sp>
      </p:grpSp>
      <p:grpSp>
        <p:nvGrpSpPr>
          <p:cNvPr id="436" name="群組 7"/>
          <p:cNvGrpSpPr/>
          <p:nvPr/>
        </p:nvGrpSpPr>
        <p:grpSpPr>
          <a:xfrm>
            <a:off x="6100734" y="1214427"/>
            <a:ext cx="2510355" cy="1857391"/>
            <a:chOff x="0" y="0"/>
            <a:chExt cx="2510353" cy="1857390"/>
          </a:xfrm>
        </p:grpSpPr>
        <p:sp>
          <p:nvSpPr>
            <p:cNvPr id="433" name="Shape 79"/>
            <p:cNvSpPr/>
            <p:nvPr/>
          </p:nvSpPr>
          <p:spPr>
            <a:xfrm>
              <a:off x="0" y="0"/>
              <a:ext cx="2510353" cy="1857390"/>
            </a:xfrm>
            <a:prstGeom prst="roundRect">
              <a:avLst>
                <a:gd name="adj" fmla="val 3968"/>
              </a:avLst>
            </a:prstGeom>
            <a:solidFill>
              <a:srgbClr val="FFDDB3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34" name="TextBox 11"/>
            <p:cNvSpPr txBox="1"/>
            <p:nvPr/>
          </p:nvSpPr>
          <p:spPr>
            <a:xfrm>
              <a:off x="53339" y="121422"/>
              <a:ext cx="2342712" cy="14157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/>
            <a:p>
              <a:pPr>
                <a:spcBef>
                  <a:spcPts val="1200"/>
                </a:spcBef>
                <a:defRPr sz="2200" b="1"/>
              </a:pPr>
              <a:r>
                <a:rPr dirty="0"/>
                <a:t>　　TVS-882</a:t>
              </a:r>
            </a:p>
            <a:p>
              <a:pPr>
                <a:spcBef>
                  <a:spcPts val="600"/>
                </a:spcBef>
                <a:defRPr>
                  <a:latin typeface="Microsoft JhengHei"/>
                  <a:ea typeface="Microsoft JhengHei"/>
                  <a:cs typeface="Microsoft JhengHei"/>
                  <a:sym typeface="Microsoft JhengHei"/>
                </a:defRPr>
              </a:pPr>
              <a:r>
                <a:rPr sz="1300" dirty="0">
                  <a:latin typeface="Arial" pitchFamily="34" charset="0"/>
                  <a:ea typeface="Microsoft JhengHei"/>
                  <a:cs typeface="Arial" pitchFamily="34" charset="0"/>
                  <a:sym typeface="Microsoft JhengHei"/>
                </a:rPr>
                <a:t>CPU</a:t>
              </a:r>
              <a:r>
                <a:rPr sz="1300" dirty="0">
                  <a:latin typeface="Arial" pitchFamily="34" charset="0"/>
                  <a:ea typeface="Microsoft JhengHei"/>
                  <a:cs typeface="Arial" pitchFamily="34" charset="0"/>
                </a:rPr>
                <a:t>: Intel® Core™ i5-6500 3.2 GHz quad-core processor</a:t>
              </a:r>
              <a:endParaRPr sz="1300" dirty="0">
                <a:latin typeface="Arial" pitchFamily="34" charset="0"/>
                <a:ea typeface="Microsoft JhengHei"/>
                <a:cs typeface="Arial" pitchFamily="34" charset="0"/>
                <a:sym typeface="Microsoft JhengHei"/>
              </a:endParaRPr>
            </a:p>
            <a:p>
              <a:pPr>
                <a:spcBef>
                  <a:spcPts val="600"/>
                </a:spcBef>
                <a:defRPr>
                  <a:latin typeface="Microsoft JhengHei"/>
                  <a:ea typeface="Microsoft JhengHei"/>
                  <a:cs typeface="Microsoft JhengHei"/>
                  <a:sym typeface="Microsoft JhengHei"/>
                </a:defRPr>
              </a:pPr>
              <a:r>
                <a:rPr sz="1300" dirty="0">
                  <a:latin typeface="Arial" pitchFamily="34" charset="0"/>
                  <a:ea typeface="Microsoft JhengHei"/>
                  <a:cs typeface="Arial" pitchFamily="34" charset="0"/>
                  <a:sym typeface="Microsoft JhengHei"/>
                </a:rPr>
                <a:t>RAM:</a:t>
              </a:r>
              <a:r>
                <a:rPr sz="1300" dirty="0">
                  <a:latin typeface="Arial" pitchFamily="34" charset="0"/>
                  <a:ea typeface="Microsoft JhengHei"/>
                  <a:cs typeface="Arial" pitchFamily="34" charset="0"/>
                </a:rPr>
                <a:t> 16GB</a:t>
              </a:r>
              <a:endParaRPr sz="1300" dirty="0">
                <a:latin typeface="Arial" pitchFamily="34" charset="0"/>
                <a:ea typeface="Microsoft JhengHei"/>
                <a:cs typeface="Arial" pitchFamily="34" charset="0"/>
                <a:sym typeface="Microsoft JhengHei"/>
              </a:endParaRPr>
            </a:p>
            <a:p>
              <a:pPr>
                <a:defRPr>
                  <a:latin typeface="Microsoft JhengHei"/>
                  <a:ea typeface="Microsoft JhengHei"/>
                  <a:cs typeface="Microsoft JhengHei"/>
                  <a:sym typeface="Microsoft JhengHei"/>
                </a:defRPr>
              </a:pPr>
              <a:r>
                <a:rPr sz="1300" dirty="0">
                  <a:latin typeface="Arial" pitchFamily="34" charset="0"/>
                  <a:ea typeface="Microsoft JhengHei"/>
                  <a:cs typeface="Arial" pitchFamily="34" charset="0"/>
                  <a:sym typeface="Microsoft JhengHei"/>
                </a:rPr>
                <a:t>RAM upgrade: up to</a:t>
              </a:r>
              <a:r>
                <a:rPr sz="1300" dirty="0">
                  <a:latin typeface="Arial" pitchFamily="34" charset="0"/>
                  <a:ea typeface="Microsoft JhengHei"/>
                  <a:cs typeface="Arial" pitchFamily="34" charset="0"/>
                </a:rPr>
                <a:t> 64GB</a:t>
              </a:r>
            </a:p>
          </p:txBody>
        </p:sp>
        <p:sp>
          <p:nvSpPr>
            <p:cNvPr id="435" name="Shape 83"/>
            <p:cNvSpPr/>
            <p:nvPr/>
          </p:nvSpPr>
          <p:spPr>
            <a:xfrm rot="5400000">
              <a:off x="2056126" y="-162253"/>
              <a:ext cx="291974" cy="6164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19173" y="2427"/>
                  </a:lnTo>
                  <a:lnTo>
                    <a:pt x="5323" y="2427"/>
                  </a:lnTo>
                  <a:lnTo>
                    <a:pt x="5323" y="16277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70C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z="1800"/>
              </a:pPr>
              <a:endParaRPr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46"/>
          <p:cNvSpPr txBox="1"/>
          <p:nvPr/>
        </p:nvSpPr>
        <p:spPr>
          <a:xfrm>
            <a:off x="819549" y="1879412"/>
            <a:ext cx="1966500" cy="4420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24" tIns="91424" rIns="91424" bIns="91424" anchor="ctr">
            <a:spAutoFit/>
          </a:bodyPr>
          <a:lstStyle>
            <a:lvl1pPr>
              <a:defRPr sz="1800" b="1">
                <a:solidFill>
                  <a:srgbClr val="FFFFFF"/>
                </a:solidFill>
              </a:defRPr>
            </a:lvl1pPr>
          </a:lstStyle>
          <a:p>
            <a:r>
              <a:t>Install &amp;Login</a:t>
            </a:r>
          </a:p>
        </p:txBody>
      </p:sp>
      <p:sp>
        <p:nvSpPr>
          <p:cNvPr id="142" name="Shape 47"/>
          <p:cNvSpPr txBox="1">
            <a:spLocks noGrp="1"/>
          </p:cNvSpPr>
          <p:nvPr>
            <p:ph type="title"/>
          </p:nvPr>
        </p:nvSpPr>
        <p:spPr>
          <a:xfrm>
            <a:off x="0" y="339513"/>
            <a:ext cx="9144000" cy="660601"/>
          </a:xfrm>
          <a:prstGeom prst="rect">
            <a:avLst/>
          </a:prstGeom>
        </p:spPr>
        <p:txBody>
          <a:bodyPr lIns="91424" tIns="91424" rIns="91424" bIns="91424">
            <a:noAutofit/>
          </a:bodyPr>
          <a:lstStyle>
            <a:lvl1pPr defTabSz="640079">
              <a:defRPr sz="2800"/>
            </a:lvl1pPr>
          </a:lstStyle>
          <a:p>
            <a:r>
              <a:rPr lang="en-US" sz="3200" b="1" dirty="0" smtClean="0">
                <a:latin typeface="Arial" pitchFamily="34" charset="0"/>
                <a:cs typeface="Arial" pitchFamily="34" charset="0"/>
              </a:rPr>
              <a:t>Lightweight app virtualization solution</a:t>
            </a:r>
            <a:endParaRPr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3" name="Shape 48"/>
          <p:cNvSpPr/>
          <p:nvPr/>
        </p:nvSpPr>
        <p:spPr>
          <a:xfrm>
            <a:off x="714348" y="1357303"/>
            <a:ext cx="502201" cy="502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475" y="5125"/>
                </a:lnTo>
                <a:lnTo>
                  <a:pt x="5323" y="5125"/>
                </a:lnTo>
                <a:lnTo>
                  <a:pt x="5323" y="16277"/>
                </a:lnTo>
                <a:lnTo>
                  <a:pt x="0" y="21600"/>
                </a:lnTo>
                <a:close/>
              </a:path>
            </a:pathLst>
          </a:custGeom>
          <a:solidFill>
            <a:srgbClr val="FFFFFF">
              <a:alpha val="22350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800"/>
            </a:pPr>
            <a:endParaRPr/>
          </a:p>
        </p:txBody>
      </p:sp>
      <p:sp>
        <p:nvSpPr>
          <p:cNvPr id="144" name="Shape 49"/>
          <p:cNvSpPr txBox="1"/>
          <p:nvPr/>
        </p:nvSpPr>
        <p:spPr>
          <a:xfrm>
            <a:off x="285720" y="1419685"/>
            <a:ext cx="3357586" cy="23221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699" tIns="45699" rIns="45699" bIns="45699">
            <a:spAutoFit/>
          </a:bodyPr>
          <a:lstStyle/>
          <a:p>
            <a:pPr>
              <a:lnSpc>
                <a:spcPct val="115000"/>
              </a:lnSpc>
              <a:defRPr sz="1600"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r>
              <a:rPr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Container Station </a:t>
            </a:r>
            <a:r>
              <a:rPr sz="1800" dirty="0" smtClean="0">
                <a:solidFill>
                  <a:schemeClr val="tx1"/>
                </a:solidFill>
                <a:latin typeface="Arial" pitchFamily="34" charset="0"/>
                <a:ea typeface="Microsoft JhengHei"/>
                <a:cs typeface="Arial" pitchFamily="34" charset="0"/>
                <a:sym typeface="Microsoft JhengHei"/>
              </a:rPr>
              <a:t>supports </a:t>
            </a:r>
            <a:r>
              <a:rPr lang="en-US" altLang="zh-TW" sz="1800" dirty="0" smtClean="0">
                <a:solidFill>
                  <a:schemeClr val="tx1"/>
                </a:solidFill>
                <a:latin typeface="Arial" pitchFamily="34" charset="0"/>
                <a:ea typeface="Microsoft JhengHei"/>
                <a:cs typeface="Arial" pitchFamily="34" charset="0"/>
                <a:sym typeface="Microsoft JhengHei"/>
              </a:rPr>
              <a:t>a lightweight</a:t>
            </a:r>
            <a:r>
              <a:rPr sz="1800" dirty="0" smtClean="0">
                <a:solidFill>
                  <a:schemeClr val="tx1"/>
                </a:solidFill>
                <a:latin typeface="Arial" pitchFamily="34" charset="0"/>
                <a:ea typeface="Microsoft JhengHei"/>
                <a:cs typeface="Arial" pitchFamily="34" charset="0"/>
                <a:sym typeface="Microsoft JhengHei"/>
              </a:rPr>
              <a:t> virtualization. By </a:t>
            </a:r>
            <a:r>
              <a:rPr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sharing </a:t>
            </a:r>
            <a:r>
              <a:rPr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the kernel </a:t>
            </a:r>
            <a:r>
              <a:rPr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with </a:t>
            </a:r>
            <a:r>
              <a:rPr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the host system, users can apply this on various cloud service platforms that support Docker®  without installing the operating system.</a:t>
            </a:r>
          </a:p>
        </p:txBody>
      </p:sp>
      <p:pic>
        <p:nvPicPr>
          <p:cNvPr id="145" name="圖片 6" descr="圖片 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857619" y="1435802"/>
            <a:ext cx="4922532" cy="249327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8" name="Shape 2972" descr="Shape 297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14348" y="2571750"/>
            <a:ext cx="7872284" cy="2204239"/>
          </a:xfrm>
          <a:prstGeom prst="rect">
            <a:avLst/>
          </a:prstGeom>
          <a:ln w="12700">
            <a:miter lim="400000"/>
          </a:ln>
        </p:spPr>
      </p:pic>
      <p:sp>
        <p:nvSpPr>
          <p:cNvPr id="439" name="標題 5"/>
          <p:cNvSpPr txBox="1">
            <a:spLocks noGrp="1"/>
          </p:cNvSpPr>
          <p:nvPr>
            <p:ph type="title"/>
          </p:nvPr>
        </p:nvSpPr>
        <p:spPr>
          <a:xfrm>
            <a:off x="0" y="321259"/>
            <a:ext cx="9144000" cy="607417"/>
          </a:xfrm>
          <a:prstGeom prst="rect">
            <a:avLst/>
          </a:prstGeom>
        </p:spPr>
        <p:txBody>
          <a:bodyPr lIns="91423" tIns="91423" rIns="91423" bIns="91423">
            <a:noAutofit/>
          </a:bodyPr>
          <a:lstStyle>
            <a:lvl1pPr defTabSz="443574">
              <a:defRPr sz="2520"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</a:lstStyle>
          <a:p>
            <a:r>
              <a:rPr sz="3200" b="1" dirty="0">
                <a:latin typeface="Arial" pitchFamily="34" charset="0"/>
                <a:cs typeface="Arial" pitchFamily="34" charset="0"/>
              </a:rPr>
              <a:t>Various of products</a:t>
            </a:r>
          </a:p>
        </p:txBody>
      </p:sp>
      <p:grpSp>
        <p:nvGrpSpPr>
          <p:cNvPr id="442" name="群組 10"/>
          <p:cNvGrpSpPr/>
          <p:nvPr/>
        </p:nvGrpSpPr>
        <p:grpSpPr>
          <a:xfrm>
            <a:off x="1714480" y="1214428"/>
            <a:ext cx="8143932" cy="1200325"/>
            <a:chOff x="0" y="0"/>
            <a:chExt cx="8143931" cy="1200323"/>
          </a:xfrm>
        </p:grpSpPr>
        <p:sp>
          <p:nvSpPr>
            <p:cNvPr id="440" name="矩形 6"/>
            <p:cNvSpPr txBox="1"/>
            <p:nvPr/>
          </p:nvSpPr>
          <p:spPr>
            <a:xfrm>
              <a:off x="0" y="0"/>
              <a:ext cx="4572000" cy="12003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/>
            <a:p>
              <a:pPr>
                <a:lnSpc>
                  <a:spcPct val="150000"/>
                </a:lnSpc>
                <a:buSzPct val="100000"/>
                <a:buFont typeface="Microsoft JhengHei"/>
                <a:buChar char="✓"/>
                <a:defRPr sz="1600"/>
              </a:pPr>
              <a:r>
                <a:rPr lang="zh-TW" altLang="en-US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dirty="0" smtClean="0">
                  <a:latin typeface="Arial" pitchFamily="34" charset="0"/>
                  <a:cs typeface="Arial" pitchFamily="34" charset="0"/>
                </a:rPr>
                <a:t>Enterprise </a:t>
              </a:r>
              <a:r>
                <a:rPr dirty="0">
                  <a:latin typeface="Arial" pitchFamily="34" charset="0"/>
                  <a:cs typeface="Arial" pitchFamily="34" charset="0"/>
                </a:rPr>
                <a:t>– Enterprise level NAS</a:t>
              </a:r>
            </a:p>
            <a:p>
              <a:pPr>
                <a:lnSpc>
                  <a:spcPct val="150000"/>
                </a:lnSpc>
                <a:buSzPct val="100000"/>
                <a:buFont typeface="Microsoft JhengHei"/>
                <a:buChar char="✓"/>
                <a:defRPr sz="1600"/>
              </a:pPr>
              <a:r>
                <a:rPr dirty="0">
                  <a:latin typeface="Arial" pitchFamily="34" charset="0"/>
                  <a:cs typeface="Arial" pitchFamily="34" charset="0"/>
                </a:rPr>
                <a:t> SMB - Thunderbolt NAS</a:t>
              </a:r>
            </a:p>
            <a:p>
              <a:pPr>
                <a:lnSpc>
                  <a:spcPct val="150000"/>
                </a:lnSpc>
                <a:buSzPct val="100000"/>
                <a:buFont typeface="Microsoft JhengHei"/>
                <a:buChar char="✓"/>
                <a:defRPr sz="1600"/>
              </a:pPr>
              <a:r>
                <a:rPr dirty="0">
                  <a:latin typeface="Arial" pitchFamily="34" charset="0"/>
                  <a:cs typeface="Arial" pitchFamily="34" charset="0"/>
                </a:rPr>
                <a:t> SMB – High level</a:t>
              </a:r>
            </a:p>
          </p:txBody>
        </p:sp>
        <p:sp>
          <p:nvSpPr>
            <p:cNvPr id="441" name="矩形 9"/>
            <p:cNvSpPr txBox="1"/>
            <p:nvPr/>
          </p:nvSpPr>
          <p:spPr>
            <a:xfrm>
              <a:off x="3571929" y="0"/>
              <a:ext cx="4572002" cy="99254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/>
            <a:p>
              <a:pPr>
                <a:lnSpc>
                  <a:spcPct val="150000"/>
                </a:lnSpc>
                <a:buSzPct val="100000"/>
                <a:buFont typeface="Microsoft JhengHei"/>
                <a:buChar char="✓"/>
                <a:defRPr sz="1600"/>
              </a:pPr>
              <a:r>
                <a:rPr dirty="0"/>
                <a:t> SMB – Middle level</a:t>
              </a:r>
            </a:p>
            <a:p>
              <a:pPr>
                <a:lnSpc>
                  <a:spcPct val="150000"/>
                </a:lnSpc>
                <a:buSzPct val="100000"/>
                <a:buFont typeface="Microsoft JhengHei"/>
                <a:buChar char="✓"/>
                <a:defRPr sz="1600"/>
              </a:pPr>
              <a:r>
                <a:rPr dirty="0"/>
                <a:t> SMB – Entry level</a:t>
              </a:r>
            </a:p>
            <a:p>
              <a:pPr>
                <a:lnSpc>
                  <a:spcPct val="150000"/>
                </a:lnSpc>
                <a:buSzPct val="100000"/>
                <a:buFont typeface="Microsoft JhengHei"/>
                <a:buChar char="✓"/>
                <a:defRPr sz="1600"/>
              </a:pPr>
              <a:r>
                <a:rPr dirty="0"/>
                <a:t> Home – High level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7" name="圖片 5" descr="圖片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71670" y="2214559"/>
            <a:ext cx="4891900" cy="2625204"/>
          </a:xfrm>
          <a:prstGeom prst="rect">
            <a:avLst/>
          </a:prstGeom>
          <a:ln w="12700">
            <a:miter lim="400000"/>
          </a:ln>
        </p:spPr>
      </p:pic>
      <p:pic>
        <p:nvPicPr>
          <p:cNvPr id="448" name="圖片 8" descr="圖片 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38166" y="3625334"/>
            <a:ext cx="805009" cy="805009"/>
          </a:xfrm>
          <a:prstGeom prst="rect">
            <a:avLst/>
          </a:prstGeom>
          <a:ln w="12700">
            <a:miter lim="400000"/>
          </a:ln>
          <a:effectLst>
            <a:outerShdw blurRad="444500" rotWithShape="0">
              <a:srgbClr val="000000">
                <a:alpha val="45000"/>
              </a:srgbClr>
            </a:outerShdw>
          </a:effectLst>
        </p:spPr>
      </p:pic>
      <p:sp>
        <p:nvSpPr>
          <p:cNvPr id="449" name="標題 7"/>
          <p:cNvSpPr txBox="1">
            <a:spLocks noGrp="1"/>
          </p:cNvSpPr>
          <p:nvPr>
            <p:ph type="title"/>
          </p:nvPr>
        </p:nvSpPr>
        <p:spPr>
          <a:xfrm>
            <a:off x="0" y="357172"/>
            <a:ext cx="9144000" cy="607416"/>
          </a:xfrm>
          <a:prstGeom prst="rect">
            <a:avLst/>
          </a:prstGeom>
        </p:spPr>
        <p:txBody>
          <a:bodyPr lIns="91423" tIns="91423" rIns="91423" bIns="91423">
            <a:noAutofit/>
          </a:bodyPr>
          <a:lstStyle>
            <a:lvl1pPr defTabSz="443574">
              <a:defRPr sz="2520"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</a:lstStyle>
          <a:p>
            <a:r>
              <a:rPr sz="3200" b="1" dirty="0">
                <a:latin typeface="Arial" pitchFamily="34" charset="0"/>
                <a:cs typeface="Arial" pitchFamily="34" charset="0"/>
              </a:rPr>
              <a:t>Support IEI TANK</a:t>
            </a:r>
          </a:p>
        </p:txBody>
      </p:sp>
      <p:sp>
        <p:nvSpPr>
          <p:cNvPr id="450" name="Shape 2964"/>
          <p:cNvSpPr txBox="1"/>
          <p:nvPr/>
        </p:nvSpPr>
        <p:spPr>
          <a:xfrm>
            <a:off x="285720" y="1219877"/>
            <a:ext cx="8643305" cy="9232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91398" tIns="91398" rIns="91398" bIns="91398">
            <a:spAutoFit/>
          </a:bodyPr>
          <a:lstStyle/>
          <a:p>
            <a:pPr marL="285742" indent="-285742">
              <a:buClr>
                <a:srgbClr val="000000"/>
              </a:buClr>
              <a:buSzPct val="100000"/>
              <a:buFont typeface="Arial"/>
              <a:buChar char="•"/>
              <a:defRPr sz="1800">
                <a:solidFill>
                  <a:srgbClr val="002060"/>
                </a:solidFill>
              </a:defRPr>
            </a:pPr>
            <a:r>
              <a:rPr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QTS system specifically designed for QNAP NAS, provides robust base operating platform</a:t>
            </a:r>
            <a:endParaRPr sz="1600" dirty="0">
              <a:solidFill>
                <a:schemeClr val="tx1"/>
              </a:solidFill>
              <a:latin typeface="Arial" pitchFamily="34" charset="0"/>
              <a:ea typeface="Microsoft JhengHei"/>
              <a:cs typeface="Arial" pitchFamily="34" charset="0"/>
              <a:sym typeface="Microsoft JhengHei"/>
            </a:endParaRPr>
          </a:p>
          <a:p>
            <a:pPr marL="285742" indent="-285742">
              <a:buClr>
                <a:srgbClr val="000000"/>
              </a:buClr>
              <a:buSzPct val="100000"/>
              <a:buFont typeface="Arial"/>
              <a:buChar char="•"/>
              <a:defRPr sz="1800">
                <a:solidFill>
                  <a:srgbClr val="002060"/>
                </a:solidFill>
              </a:defRPr>
            </a:pPr>
            <a:r>
              <a:rPr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24/7 storage, high expansion capacity, efficient operation</a:t>
            </a:r>
          </a:p>
          <a:p>
            <a:pPr marL="285742" indent="-285742">
              <a:buClr>
                <a:srgbClr val="000000"/>
              </a:buClr>
              <a:buSzPct val="100000"/>
              <a:buFont typeface="Arial"/>
              <a:buChar char="•"/>
              <a:defRPr sz="1800">
                <a:solidFill>
                  <a:srgbClr val="002060"/>
                </a:solidFill>
              </a:defRPr>
            </a:pPr>
            <a:r>
              <a:rPr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Diversity of product options offering suitable solutions for different business scale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2" name="圖片 4" descr="圖片 4"/>
          <p:cNvPicPr>
            <a:picLocks noChangeAspect="1"/>
          </p:cNvPicPr>
          <p:nvPr/>
        </p:nvPicPr>
        <p:blipFill>
          <a:blip r:embed="rId2">
            <a:extLst/>
          </a:blip>
          <a:srcRect b="5573"/>
          <a:stretch>
            <a:fillRect/>
          </a:stretch>
        </p:blipFill>
        <p:spPr>
          <a:xfrm>
            <a:off x="1571603" y="1083495"/>
            <a:ext cx="5868646" cy="3631395"/>
          </a:xfrm>
          <a:prstGeom prst="rect">
            <a:avLst/>
          </a:prstGeom>
          <a:ln w="12700">
            <a:miter lim="400000"/>
          </a:ln>
        </p:spPr>
      </p:pic>
      <p:sp>
        <p:nvSpPr>
          <p:cNvPr id="453" name="Shape 51"/>
          <p:cNvSpPr txBox="1"/>
          <p:nvPr/>
        </p:nvSpPr>
        <p:spPr>
          <a:xfrm>
            <a:off x="0" y="323090"/>
            <a:ext cx="9144000" cy="6770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398" tIns="91398" rIns="91398" bIns="91398">
            <a:spAutoFit/>
          </a:bodyPr>
          <a:lstStyle>
            <a:lvl1pPr algn="ctr" defTabSz="640079">
              <a:defRPr sz="2800" b="1">
                <a:solidFill>
                  <a:srgbClr val="FFFFFF"/>
                </a:solidFill>
              </a:defRPr>
            </a:lvl1pPr>
          </a:lstStyle>
          <a:p>
            <a:r>
              <a:rPr sz="3200" dirty="0">
                <a:latin typeface="Arial" pitchFamily="34" charset="0"/>
                <a:cs typeface="Arial" pitchFamily="34" charset="0"/>
              </a:rPr>
              <a:t>More QIoT application</a:t>
            </a:r>
          </a:p>
        </p:txBody>
      </p:sp>
      <p:sp>
        <p:nvSpPr>
          <p:cNvPr id="4" name="文字方塊 3"/>
          <p:cNvSpPr txBox="1"/>
          <p:nvPr/>
        </p:nvSpPr>
        <p:spPr>
          <a:xfrm>
            <a:off x="4143372" y="4643452"/>
            <a:ext cx="1357322" cy="307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TW" sz="14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QBoat</a:t>
            </a:r>
            <a:r>
              <a:rPr kumimoji="0" lang="zh-TW" altLang="en-US" sz="14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 </a:t>
            </a:r>
            <a:r>
              <a:rPr lang="en-US" altLang="zh-TW" dirty="0" smtClean="0"/>
              <a:t>Sunny</a:t>
            </a:r>
            <a:endParaRPr kumimoji="0" lang="zh-TW" altLang="en-US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 descr="29755396_xxl.jpg"/>
          <p:cNvPicPr>
            <a:picLocks noChangeAspect="1"/>
          </p:cNvPicPr>
          <p:nvPr/>
        </p:nvPicPr>
        <p:blipFill>
          <a:blip r:embed="rId2"/>
          <a:srcRect l="82280" t="29167" b="56680"/>
          <a:stretch>
            <a:fillRect/>
          </a:stretch>
        </p:blipFill>
        <p:spPr>
          <a:xfrm>
            <a:off x="0" y="0"/>
            <a:ext cx="9144000" cy="5143501"/>
          </a:xfrm>
          <a:prstGeom prst="rect">
            <a:avLst/>
          </a:prstGeom>
        </p:spPr>
      </p:pic>
      <p:sp>
        <p:nvSpPr>
          <p:cNvPr id="131" name="Shape 2964"/>
          <p:cNvSpPr txBox="1"/>
          <p:nvPr/>
        </p:nvSpPr>
        <p:spPr>
          <a:xfrm>
            <a:off x="357158" y="1930868"/>
            <a:ext cx="3500462" cy="20696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91398" tIns="91398" rIns="91398" bIns="91398">
            <a:spAutoFit/>
          </a:bodyPr>
          <a:lstStyle>
            <a:lvl1pPr marL="285742" indent="-285742">
              <a:lnSpc>
                <a:spcPct val="150000"/>
              </a:lnSpc>
              <a:buClr>
                <a:srgbClr val="000000"/>
              </a:buClr>
              <a:buSzPct val="100000"/>
              <a:buFont typeface="Arial"/>
              <a:buChar char="•"/>
              <a:defRPr sz="2000"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</a:lstStyle>
          <a:p>
            <a:pPr>
              <a:defRPr sz="2000"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First ARM model support by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QIoT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>
              <a:defRPr sz="2000"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Perfect DIY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IoT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server for Maker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\\Marketing\Marketing\TO 明俐\1023_PPT元素\QBoat_Sunny\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4170" y="285734"/>
            <a:ext cx="1467908" cy="1532511"/>
          </a:xfrm>
          <a:prstGeom prst="rect">
            <a:avLst/>
          </a:prstGeom>
          <a:noFill/>
        </p:spPr>
      </p:pic>
      <p:sp>
        <p:nvSpPr>
          <p:cNvPr id="12" name="文字方塊 11"/>
          <p:cNvSpPr txBox="1"/>
          <p:nvPr/>
        </p:nvSpPr>
        <p:spPr>
          <a:xfrm>
            <a:off x="1714480" y="1071552"/>
            <a:ext cx="4000528" cy="76943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lvl="0"/>
            <a:r>
              <a:rPr lang="en-US" altLang="zh-TW" sz="4400" b="1" dirty="0" err="1" smtClean="0">
                <a:solidFill>
                  <a:srgbClr val="0070C0"/>
                </a:solidFill>
                <a:ea typeface="Microsoft JhengHei"/>
              </a:rPr>
              <a:t>QBoat</a:t>
            </a:r>
            <a:r>
              <a:rPr lang="en-US" altLang="zh-TW" sz="4400" b="1" dirty="0" smtClean="0">
                <a:solidFill>
                  <a:srgbClr val="0070C0"/>
                </a:solidFill>
                <a:ea typeface="Microsoft JhengHei"/>
              </a:rPr>
              <a:t> Sunny</a:t>
            </a:r>
          </a:p>
        </p:txBody>
      </p:sp>
      <p:pic>
        <p:nvPicPr>
          <p:cNvPr id="2" name="Picture 2" descr="\\Marketing\Marketing\To Cynthia\Qboat photo\Qboat_正側面.png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3857620" y="500048"/>
            <a:ext cx="5498972" cy="4449585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文字方塊 12"/>
          <p:cNvSpPr txBox="1"/>
          <p:nvPr/>
        </p:nvSpPr>
        <p:spPr>
          <a:xfrm>
            <a:off x="1714480" y="642924"/>
            <a:ext cx="6215106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en-US" sz="2400" dirty="0" smtClean="0">
                <a:solidFill>
                  <a:srgbClr val="0070C0"/>
                </a:solidFill>
                <a:latin typeface="Arial" pitchFamily="34" charset="0"/>
                <a:ea typeface="Microsoft JhengHei"/>
                <a:cs typeface="Arial" pitchFamily="34" charset="0"/>
                <a:sym typeface="Microsoft JhengHei"/>
              </a:rPr>
              <a:t>Very First DIY </a:t>
            </a:r>
            <a:r>
              <a:rPr lang="en-US" sz="2400" dirty="0" err="1" smtClean="0">
                <a:solidFill>
                  <a:srgbClr val="0070C0"/>
                </a:solidFill>
                <a:latin typeface="Arial" pitchFamily="34" charset="0"/>
                <a:ea typeface="Microsoft JhengHei"/>
                <a:cs typeface="Arial" pitchFamily="34" charset="0"/>
                <a:sym typeface="Microsoft JhengHei"/>
              </a:rPr>
              <a:t>IoT</a:t>
            </a:r>
            <a:r>
              <a:rPr lang="en-US" sz="2400" dirty="0" smtClean="0">
                <a:solidFill>
                  <a:srgbClr val="0070C0"/>
                </a:solidFill>
                <a:latin typeface="Arial" pitchFamily="34" charset="0"/>
                <a:ea typeface="Microsoft JhengHei"/>
                <a:cs typeface="Arial" pitchFamily="34" charset="0"/>
                <a:sym typeface="Microsoft JhengHei"/>
              </a:rPr>
              <a:t> Server</a:t>
            </a:r>
            <a:endParaRPr lang="en-US" sz="2400" dirty="0">
              <a:solidFill>
                <a:srgbClr val="0070C0"/>
              </a:solidFill>
              <a:latin typeface="Arial" pitchFamily="34" charset="0"/>
              <a:ea typeface="Microsoft JhengHei"/>
              <a:cs typeface="Arial" pitchFamily="34" charset="0"/>
              <a:sym typeface="Microsoft JhengHei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Reference"/>
          <p:cNvSpPr txBox="1">
            <a:spLocks noGrp="1"/>
          </p:cNvSpPr>
          <p:nvPr>
            <p:ph type="title"/>
          </p:nvPr>
        </p:nvSpPr>
        <p:spPr>
          <a:xfrm>
            <a:off x="0" y="339562"/>
            <a:ext cx="9144000" cy="660552"/>
          </a:xfrm>
          <a:prstGeom prst="rect">
            <a:avLst/>
          </a:prstGeom>
        </p:spPr>
        <p:txBody>
          <a:bodyPr>
            <a:noAutofit/>
          </a:bodyPr>
          <a:lstStyle>
            <a:lvl1pPr defTabSz="448055">
              <a:defRPr sz="2800"/>
            </a:lvl1pPr>
          </a:lstStyle>
          <a:p>
            <a:r>
              <a:rPr sz="3200" b="1" dirty="0">
                <a:latin typeface="Arial" pitchFamily="34" charset="0"/>
                <a:cs typeface="Arial" pitchFamily="34" charset="0"/>
              </a:rPr>
              <a:t>Reference</a:t>
            </a:r>
          </a:p>
        </p:txBody>
      </p:sp>
      <p:sp>
        <p:nvSpPr>
          <p:cNvPr id="466" name="Web:…"/>
          <p:cNvSpPr txBox="1">
            <a:spLocks noGrp="1"/>
          </p:cNvSpPr>
          <p:nvPr>
            <p:ph type="body" idx="1"/>
          </p:nvPr>
        </p:nvSpPr>
        <p:spPr>
          <a:xfrm>
            <a:off x="311699" y="1152475"/>
            <a:ext cx="8520601" cy="34164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244830" indent="-204024" defTabSz="489661">
              <a:lnSpc>
                <a:spcPct val="150000"/>
              </a:lnSpc>
              <a:buClr>
                <a:srgbClr val="000000"/>
              </a:buClr>
              <a:buFontTx/>
              <a:buChar char="●"/>
              <a:defRPr sz="136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r>
              <a:rPr sz="1600" dirty="0">
                <a:latin typeface="Arial" pitchFamily="34" charset="0"/>
                <a:cs typeface="Arial" pitchFamily="34" charset="0"/>
              </a:rPr>
              <a:t>Web:</a:t>
            </a:r>
            <a:endParaRPr sz="1600" dirty="0">
              <a:latin typeface="Arial" pitchFamily="34" charset="0"/>
              <a:ea typeface="+mn-ea"/>
              <a:cs typeface="Arial" pitchFamily="34" charset="0"/>
              <a:sym typeface="Arial"/>
            </a:endParaRPr>
          </a:p>
          <a:p>
            <a:pPr marL="0" lvl="1" indent="122415" defTabSz="489661">
              <a:lnSpc>
                <a:spcPct val="150000"/>
              </a:lnSpc>
              <a:buSzTx/>
              <a:buNone/>
              <a:defRPr sz="1360" u="sng"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r>
              <a:rPr sz="160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 pitchFamily="34" charset="0"/>
                <a:cs typeface="Arial" pitchFamily="34" charset="0"/>
                <a:hlinkClick r:id="rId2"/>
              </a:rPr>
              <a:t>https://www.qnap.com/solution/qiot-suite/en/index.php</a:t>
            </a:r>
            <a:endParaRPr sz="1600" dirty="0">
              <a:solidFill>
                <a:srgbClr val="000000"/>
              </a:solidFill>
              <a:latin typeface="Arial" pitchFamily="34" charset="0"/>
              <a:ea typeface="+mn-ea"/>
              <a:cs typeface="Arial" pitchFamily="34" charset="0"/>
              <a:sym typeface="Arial"/>
            </a:endParaRPr>
          </a:p>
          <a:p>
            <a:pPr marL="244830" indent="-204024" defTabSz="489661">
              <a:lnSpc>
                <a:spcPct val="150000"/>
              </a:lnSpc>
              <a:buClr>
                <a:srgbClr val="000000"/>
              </a:buClr>
              <a:buFontTx/>
              <a:buChar char="●"/>
              <a:defRPr sz="136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r>
              <a:rPr sz="1600" dirty="0">
                <a:latin typeface="Arial" pitchFamily="34" charset="0"/>
                <a:cs typeface="Arial" pitchFamily="34" charset="0"/>
              </a:rPr>
              <a:t>Blog : </a:t>
            </a:r>
            <a:endParaRPr sz="1600" dirty="0">
              <a:latin typeface="Arial" pitchFamily="34" charset="0"/>
              <a:ea typeface="+mn-ea"/>
              <a:cs typeface="Arial" pitchFamily="34" charset="0"/>
              <a:sym typeface="Arial"/>
            </a:endParaRPr>
          </a:p>
          <a:p>
            <a:pPr marL="0" lvl="1" indent="122415" defTabSz="489661">
              <a:lnSpc>
                <a:spcPct val="150000"/>
              </a:lnSpc>
              <a:buSzTx/>
              <a:buNone/>
              <a:defRPr sz="1360" u="sng"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r>
              <a:rPr sz="160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 pitchFamily="34" charset="0"/>
                <a:cs typeface="Arial" pitchFamily="34" charset="0"/>
                <a:hlinkClick r:id="rId3"/>
              </a:rPr>
              <a:t>https://qiot.qnap.com/blog/en/</a:t>
            </a:r>
            <a:endParaRPr sz="1600" dirty="0">
              <a:solidFill>
                <a:srgbClr val="000000"/>
              </a:solidFill>
              <a:latin typeface="Arial" pitchFamily="34" charset="0"/>
              <a:ea typeface="+mn-ea"/>
              <a:cs typeface="Arial" pitchFamily="34" charset="0"/>
              <a:sym typeface="Arial"/>
            </a:endParaRPr>
          </a:p>
          <a:p>
            <a:pPr marL="244830" indent="-204024" defTabSz="489661">
              <a:lnSpc>
                <a:spcPct val="150000"/>
              </a:lnSpc>
              <a:buClr>
                <a:srgbClr val="000000"/>
              </a:buClr>
              <a:buFontTx/>
              <a:buChar char="●"/>
              <a:defRPr sz="136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r>
              <a:rPr sz="1600" dirty="0">
                <a:latin typeface="Arial" pitchFamily="34" charset="0"/>
                <a:cs typeface="Arial" pitchFamily="34" charset="0"/>
              </a:rPr>
              <a:t>SDK , Sample code :  </a:t>
            </a:r>
            <a:endParaRPr sz="1600" dirty="0">
              <a:latin typeface="Arial" pitchFamily="34" charset="0"/>
              <a:ea typeface="+mn-ea"/>
              <a:cs typeface="Arial" pitchFamily="34" charset="0"/>
              <a:sym typeface="Arial"/>
            </a:endParaRPr>
          </a:p>
          <a:p>
            <a:pPr marL="0" lvl="1" indent="122415" defTabSz="489661">
              <a:lnSpc>
                <a:spcPct val="150000"/>
              </a:lnSpc>
              <a:buSzTx/>
              <a:buNone/>
              <a:defRPr sz="1360" u="sng"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r>
              <a:rPr sz="160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 pitchFamily="34" charset="0"/>
                <a:cs typeface="Arial" pitchFamily="34" charset="0"/>
                <a:hlinkClick r:id="rId4"/>
              </a:rPr>
              <a:t>https://github.com/qnap-dev/qnap-qiot-sdks</a:t>
            </a:r>
            <a:endParaRPr sz="1600" dirty="0">
              <a:solidFill>
                <a:srgbClr val="000000"/>
              </a:solidFill>
              <a:latin typeface="Arial" pitchFamily="34" charset="0"/>
              <a:ea typeface="+mn-ea"/>
              <a:cs typeface="Arial" pitchFamily="34" charset="0"/>
              <a:sym typeface="Arial"/>
            </a:endParaRPr>
          </a:p>
          <a:p>
            <a:pPr marL="244830" indent="-204024" defTabSz="489661">
              <a:lnSpc>
                <a:spcPct val="150000"/>
              </a:lnSpc>
              <a:buClr>
                <a:srgbClr val="000000"/>
              </a:buClr>
              <a:buFontTx/>
              <a:buChar char="●"/>
              <a:defRPr sz="136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r>
              <a:rPr sz="1600" dirty="0">
                <a:latin typeface="Arial" pitchFamily="34" charset="0"/>
                <a:cs typeface="Arial" pitchFamily="34" charset="0"/>
              </a:rPr>
              <a:t>Partner : </a:t>
            </a:r>
            <a:endParaRPr sz="1600" dirty="0">
              <a:latin typeface="Arial" pitchFamily="34" charset="0"/>
              <a:ea typeface="+mn-ea"/>
              <a:cs typeface="Arial" pitchFamily="34" charset="0"/>
              <a:sym typeface="Arial"/>
            </a:endParaRPr>
          </a:p>
          <a:p>
            <a:pPr marL="0" lvl="1" indent="122415" defTabSz="489661">
              <a:lnSpc>
                <a:spcPct val="150000"/>
              </a:lnSpc>
              <a:buSzTx/>
              <a:buNone/>
              <a:defRPr sz="1360" u="sng"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r>
              <a:rPr sz="160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 pitchFamily="34" charset="0"/>
                <a:cs typeface="Arial" pitchFamily="34" charset="0"/>
                <a:hlinkClick r:id="rId5"/>
              </a:rPr>
              <a:t>http://</a:t>
            </a:r>
            <a:r>
              <a:rPr sz="1600" dirty="0" smtClean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 pitchFamily="34" charset="0"/>
                <a:cs typeface="Arial" pitchFamily="34" charset="0"/>
                <a:hlinkClick r:id="rId5"/>
              </a:rPr>
              <a:t>qiot.qnap.com/en/partner</a:t>
            </a:r>
            <a:r>
              <a:rPr sz="1600" dirty="0">
                <a:latin typeface="Arial" pitchFamily="34" charset="0"/>
                <a:ea typeface="+mn-ea"/>
                <a:cs typeface="Arial" pitchFamily="34" charset="0"/>
                <a:sym typeface="Arial"/>
              </a:rPr>
              <a:t/>
            </a:r>
            <a:br>
              <a:rPr sz="1600" dirty="0">
                <a:latin typeface="Arial" pitchFamily="34" charset="0"/>
                <a:ea typeface="+mn-ea"/>
                <a:cs typeface="Arial" pitchFamily="34" charset="0"/>
                <a:sym typeface="Arial"/>
              </a:rPr>
            </a:br>
            <a:endParaRPr sz="1600" dirty="0">
              <a:latin typeface="Arial" pitchFamily="34" charset="0"/>
              <a:ea typeface="+mn-ea"/>
              <a:cs typeface="Arial" pitchFamily="34" charset="0"/>
              <a:sym typeface="Arial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860948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55"/>
          <p:cNvSpPr txBox="1"/>
          <p:nvPr/>
        </p:nvSpPr>
        <p:spPr>
          <a:xfrm>
            <a:off x="819549" y="1879412"/>
            <a:ext cx="1966500" cy="4420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24" tIns="91424" rIns="91424" bIns="91424" anchor="ctr">
            <a:spAutoFit/>
          </a:bodyPr>
          <a:lstStyle>
            <a:lvl1pPr>
              <a:defRPr sz="1800" b="1">
                <a:solidFill>
                  <a:srgbClr val="FFFFFF"/>
                </a:solidFill>
              </a:defRPr>
            </a:lvl1pPr>
          </a:lstStyle>
          <a:p>
            <a:r>
              <a:t>Install &amp;Login</a:t>
            </a:r>
          </a:p>
        </p:txBody>
      </p:sp>
      <p:sp>
        <p:nvSpPr>
          <p:cNvPr id="150" name="Shape 56"/>
          <p:cNvSpPr txBox="1">
            <a:spLocks noGrp="1"/>
          </p:cNvSpPr>
          <p:nvPr>
            <p:ph type="title"/>
          </p:nvPr>
        </p:nvSpPr>
        <p:spPr>
          <a:xfrm>
            <a:off x="0" y="339513"/>
            <a:ext cx="9144000" cy="660601"/>
          </a:xfrm>
          <a:prstGeom prst="rect">
            <a:avLst/>
          </a:prstGeom>
        </p:spPr>
        <p:txBody>
          <a:bodyPr lIns="91424" tIns="91424" rIns="91424" bIns="91424">
            <a:noAutofit/>
          </a:bodyPr>
          <a:lstStyle>
            <a:lvl1pPr defTabSz="640079">
              <a:defRPr sz="2800"/>
            </a:lvl1pPr>
          </a:lstStyle>
          <a:p>
            <a:r>
              <a:rPr lang="en-US" sz="3200" b="1" dirty="0" smtClean="0">
                <a:latin typeface="Arial" pitchFamily="34" charset="0"/>
                <a:cs typeface="Arial" pitchFamily="34" charset="0"/>
              </a:rPr>
              <a:t>Rich containerized apps</a:t>
            </a:r>
            <a:endParaRPr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1" name="Shape 57"/>
          <p:cNvSpPr/>
          <p:nvPr/>
        </p:nvSpPr>
        <p:spPr>
          <a:xfrm>
            <a:off x="714348" y="1357303"/>
            <a:ext cx="502201" cy="502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475" y="5125"/>
                </a:lnTo>
                <a:lnTo>
                  <a:pt x="5323" y="5125"/>
                </a:lnTo>
                <a:lnTo>
                  <a:pt x="5323" y="16277"/>
                </a:lnTo>
                <a:lnTo>
                  <a:pt x="0" y="21600"/>
                </a:lnTo>
                <a:close/>
              </a:path>
            </a:pathLst>
          </a:custGeom>
          <a:solidFill>
            <a:srgbClr val="FFFFFF">
              <a:alpha val="22350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800"/>
            </a:pPr>
            <a:endParaRPr/>
          </a:p>
        </p:txBody>
      </p:sp>
      <p:sp>
        <p:nvSpPr>
          <p:cNvPr id="152" name="Shape 58"/>
          <p:cNvSpPr txBox="1"/>
          <p:nvPr/>
        </p:nvSpPr>
        <p:spPr>
          <a:xfrm>
            <a:off x="285725" y="1142990"/>
            <a:ext cx="3500457" cy="37856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699" tIns="45699" rIns="45699" bIns="45699">
            <a:spAutoFit/>
          </a:bodyPr>
          <a:lstStyle/>
          <a:p>
            <a:pPr defTabSz="457200">
              <a:lnSpc>
                <a:spcPct val="150000"/>
              </a:lnSpc>
              <a:defRPr sz="1600">
                <a:solidFill>
                  <a:srgbClr val="4F4F4F"/>
                </a:solidFill>
              </a:defRPr>
            </a:pPr>
            <a:r>
              <a:rPr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Container Station provides popular and fully-configured applications with just one click to deploy them. </a:t>
            </a:r>
            <a:endParaRPr dirty="0">
              <a:solidFill>
                <a:schemeClr val="tx1"/>
              </a:solidFill>
              <a:latin typeface="Arial" pitchFamily="34" charset="0"/>
              <a:ea typeface="Times"/>
              <a:cs typeface="Arial" pitchFamily="34" charset="0"/>
              <a:sym typeface="Times"/>
            </a:endParaRPr>
          </a:p>
          <a:p>
            <a:pPr defTabSz="457200">
              <a:lnSpc>
                <a:spcPct val="150000"/>
              </a:lnSpc>
              <a:defRPr sz="1600">
                <a:solidFill>
                  <a:srgbClr val="4F4F4F"/>
                </a:solidFill>
              </a:defRPr>
            </a:pPr>
            <a:r>
              <a:rPr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Download any of the 45,000+ applications from our built-in Docker® Hub Registry.</a:t>
            </a:r>
            <a:endParaRPr dirty="0">
              <a:solidFill>
                <a:schemeClr val="tx1"/>
              </a:solidFill>
              <a:latin typeface="Arial" pitchFamily="34" charset="0"/>
              <a:ea typeface="Times"/>
              <a:cs typeface="Arial" pitchFamily="34" charset="0"/>
              <a:sym typeface="Times"/>
            </a:endParaRPr>
          </a:p>
          <a:p>
            <a:pPr defTabSz="457200">
              <a:lnSpc>
                <a:spcPct val="150000"/>
              </a:lnSpc>
              <a:defRPr sz="1600">
                <a:solidFill>
                  <a:srgbClr val="4F4F4F"/>
                </a:solidFill>
              </a:defRPr>
            </a:pPr>
            <a:r>
              <a:rPr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Simply search "IoT" in Container Station</a:t>
            </a:r>
            <a:r>
              <a:rPr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altLang="zh-TW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deploy</a:t>
            </a:r>
            <a:r>
              <a:rPr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proper containers, and create diverse IoT applications with QIoT Containers.</a:t>
            </a:r>
            <a:endParaRPr dirty="0">
              <a:solidFill>
                <a:schemeClr val="tx1"/>
              </a:solidFill>
              <a:latin typeface="Arial" pitchFamily="34" charset="0"/>
              <a:ea typeface="Times"/>
              <a:cs typeface="Arial" pitchFamily="34" charset="0"/>
              <a:sym typeface="Times"/>
            </a:endParaRPr>
          </a:p>
        </p:txBody>
      </p:sp>
      <p:pic>
        <p:nvPicPr>
          <p:cNvPr id="153" name="圖片 7" descr="圖片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63930" y="1285866"/>
            <a:ext cx="4751475" cy="32093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圖片 2" descr="圖片 2"/>
          <p:cNvPicPr>
            <a:picLocks noChangeAspect="1"/>
          </p:cNvPicPr>
          <p:nvPr/>
        </p:nvPicPr>
        <p:blipFill>
          <a:blip r:embed="rId2">
            <a:extLst/>
          </a:blip>
          <a:srcRect l="82280" t="29167" b="56680"/>
          <a:stretch>
            <a:fillRect/>
          </a:stretch>
        </p:blipFill>
        <p:spPr>
          <a:xfrm>
            <a:off x="-1" y="-1"/>
            <a:ext cx="9144002" cy="5143502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156" name="Shape 64"/>
          <p:cNvGraphicFramePr/>
          <p:nvPr/>
        </p:nvGraphicFramePr>
        <p:xfrm>
          <a:off x="321439" y="782289"/>
          <a:ext cx="8501121" cy="3715013"/>
        </p:xfrm>
        <a:graphic>
          <a:graphicData uri="http://schemas.openxmlformats.org/drawingml/2006/table">
            <a:tbl>
              <a:tblPr firstRow="1" firstCol="1" bandRow="1">
                <a:tableStyleId>{4C3C2611-4C71-4FC5-86AE-919BDF0F9419}</a:tableStyleId>
              </a:tblPr>
              <a:tblGrid>
                <a:gridCol w="1857388"/>
                <a:gridCol w="3357586"/>
                <a:gridCol w="3286147"/>
              </a:tblGrid>
              <a:tr h="72606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 sz="1800" b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defRPr>
                      </a:pPr>
                      <a:endParaRPr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25" marR="91425" marT="91425" marB="91425" anchor="ctr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0"/>
                        </a:spcBef>
                        <a:defRPr sz="2000" b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defRPr>
                      </a:pPr>
                      <a:r>
                        <a:rPr dirty="0">
                          <a:latin typeface="Arial" pitchFamily="34" charset="0"/>
                          <a:cs typeface="Arial" pitchFamily="34" charset="0"/>
                        </a:rPr>
                        <a:t>　　</a:t>
                      </a:r>
                      <a:r>
                        <a:rPr b="1" dirty="0">
                          <a:latin typeface="Arial" pitchFamily="34" charset="0"/>
                          <a:cs typeface="Arial" pitchFamily="34" charset="0"/>
                        </a:rPr>
                        <a:t>QIoT Container</a:t>
                      </a:r>
                    </a:p>
                  </a:txBody>
                  <a:tcPr marL="91425" marR="91425" marT="91425" marB="91425" anchor="ctr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0"/>
                        </a:spcBef>
                        <a:defRPr sz="2000" b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defRPr>
                      </a:pPr>
                      <a:r>
                        <a:rPr dirty="0">
                          <a:latin typeface="Arial" pitchFamily="34" charset="0"/>
                          <a:cs typeface="Arial" pitchFamily="34" charset="0"/>
                        </a:rPr>
                        <a:t>　　</a:t>
                      </a:r>
                      <a:r>
                        <a:rPr b="1" dirty="0">
                          <a:latin typeface="Arial" pitchFamily="34" charset="0"/>
                          <a:cs typeface="Arial" pitchFamily="34" charset="0"/>
                        </a:rPr>
                        <a:t>QIoT Suite Lite</a:t>
                      </a:r>
                    </a:p>
                  </a:txBody>
                  <a:tcPr marL="91425" marR="91425" marT="91425" marB="91425" anchor="ctr" horzOverflow="overflow"/>
                </a:tc>
              </a:tr>
              <a:tr h="91700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000" b="1" dirty="0">
                          <a:solidFill>
                            <a:srgbClr val="FFFFFF"/>
                          </a:solidFill>
                          <a:latin typeface="Arial" pitchFamily="34" charset="0"/>
                          <a:ea typeface="Microsoft JhengHei"/>
                          <a:cs typeface="Arial" pitchFamily="34" charset="0"/>
                          <a:sym typeface="Microsoft JhengHei"/>
                        </a:rPr>
                        <a:t>Feature</a:t>
                      </a:r>
                    </a:p>
                  </a:txBody>
                  <a:tcPr marL="91425" marR="91425" marT="91425" marB="91425" anchor="ctr" horzOverflow="overflow"/>
                </a:tc>
                <a:tc>
                  <a:txBody>
                    <a:bodyPr/>
                    <a:lstStyle/>
                    <a:p>
                      <a:pPr algn="ctr" defTabSz="457200">
                        <a:lnSpc>
                          <a:spcPct val="100000"/>
                        </a:lnSpc>
                        <a:defRPr sz="1800"/>
                      </a:pPr>
                      <a:r>
                        <a:rPr lang="en-US" altLang="zh-TW" sz="1800" b="0" i="0" u="none" strike="noStrike" cap="none" spc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Arial"/>
                        </a:rPr>
                        <a:t>Quickly and easily</a:t>
                      </a:r>
                      <a:r>
                        <a:rPr dirty="0" smtClean="0">
                          <a:solidFill>
                            <a:srgbClr val="171717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dirty="0">
                          <a:solidFill>
                            <a:srgbClr val="171717"/>
                          </a:solidFill>
                          <a:latin typeface="Arial" pitchFamily="34" charset="0"/>
                          <a:cs typeface="Arial" pitchFamily="34" charset="0"/>
                        </a:rPr>
                        <a:t>install lightweight </a:t>
                      </a:r>
                      <a:r>
                        <a:rPr lang="en-US" altLang="zh-TW" sz="1800" b="0" i="0" u="none" strike="noStrike" cap="none" spc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Arial"/>
                        </a:rPr>
                        <a:t>modules</a:t>
                      </a:r>
                      <a:endParaRPr dirty="0">
                        <a:solidFill>
                          <a:srgbClr val="17171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25" marR="91425" marT="91425" marB="91425" anchor="ctr" horzOverflow="overflow"/>
                </a:tc>
                <a:tc>
                  <a:txBody>
                    <a:bodyPr/>
                    <a:lstStyle/>
                    <a:p>
                      <a:pPr algn="ctr" defTabSz="457200">
                        <a:lnSpc>
                          <a:spcPct val="100000"/>
                        </a:lnSpc>
                        <a:defRPr sz="1800"/>
                      </a:pPr>
                      <a:r>
                        <a:rPr>
                          <a:solidFill>
                            <a:srgbClr val="171717"/>
                          </a:solidFill>
                          <a:latin typeface="Arial" pitchFamily="34" charset="0"/>
                          <a:cs typeface="Arial" pitchFamily="34" charset="0"/>
                        </a:rPr>
                        <a:t>turnkey solution include connection mechanism, rules engine and dashboard</a:t>
                      </a:r>
                    </a:p>
                  </a:txBody>
                  <a:tcPr marL="91425" marR="91425" marT="91425" marB="91425" anchor="ctr" horzOverflow="overflow"/>
                </a:tc>
              </a:tr>
              <a:tr h="63289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000" b="1" dirty="0">
                          <a:solidFill>
                            <a:srgbClr val="FFFFFF"/>
                          </a:solidFill>
                          <a:latin typeface="Arial" pitchFamily="34" charset="0"/>
                          <a:ea typeface="Microsoft JhengHei"/>
                          <a:cs typeface="Arial" pitchFamily="34" charset="0"/>
                          <a:sym typeface="Microsoft JhengHei"/>
                        </a:rPr>
                        <a:t>Strength</a:t>
                      </a:r>
                    </a:p>
                  </a:txBody>
                  <a:tcPr marL="91425" marR="91425" marT="91425" marB="91425" anchor="ctr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0"/>
                        </a:spcBef>
                        <a:defRPr sz="1800"/>
                      </a:pPr>
                      <a:r>
                        <a:rPr>
                          <a:latin typeface="Arial" pitchFamily="34" charset="0"/>
                          <a:ea typeface="Microsoft JhengHei"/>
                          <a:cs typeface="Arial" pitchFamily="34" charset="0"/>
                          <a:sym typeface="Microsoft JhengHei"/>
                        </a:rPr>
                        <a:t>Flexibility</a:t>
                      </a:r>
                    </a:p>
                  </a:txBody>
                  <a:tcPr marL="91425" marR="91425" marT="91425" marB="91425" anchor="ctr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0"/>
                        </a:spcBef>
                        <a:defRPr sz="1800"/>
                      </a:pPr>
                      <a:r>
                        <a:rPr>
                          <a:latin typeface="Arial" pitchFamily="34" charset="0"/>
                          <a:ea typeface="Microsoft JhengHei"/>
                          <a:cs typeface="Arial" pitchFamily="34" charset="0"/>
                          <a:sym typeface="Microsoft JhengHei"/>
                        </a:rPr>
                        <a:t>Stability</a:t>
                      </a:r>
                    </a:p>
                  </a:txBody>
                  <a:tcPr marL="91425" marR="91425" marT="91425" marB="91425" anchor="ctr" horzOverflow="overflow"/>
                </a:tc>
              </a:tr>
              <a:tr h="135024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000" b="1" dirty="0">
                          <a:solidFill>
                            <a:srgbClr val="FFFFFF"/>
                          </a:solidFill>
                          <a:latin typeface="Arial" pitchFamily="34" charset="0"/>
                          <a:ea typeface="Microsoft JhengHei"/>
                          <a:cs typeface="Arial" pitchFamily="34" charset="0"/>
                          <a:sym typeface="Microsoft JhengHei"/>
                        </a:rPr>
                        <a:t>Target Audience</a:t>
                      </a:r>
                    </a:p>
                  </a:txBody>
                  <a:tcPr marL="91425" marR="91425" marT="91425" marB="91425" anchor="ctr" horzOverflow="overflow"/>
                </a:tc>
                <a:tc>
                  <a:txBody>
                    <a:bodyPr/>
                    <a:lstStyle/>
                    <a:p>
                      <a:pPr algn="ctr" defTabSz="457200">
                        <a:lnSpc>
                          <a:spcPct val="100000"/>
                        </a:lnSpc>
                        <a:defRPr sz="1800"/>
                      </a:pPr>
                      <a:r>
                        <a:rPr dirty="0" smtClean="0">
                          <a:solidFill>
                            <a:srgbClr val="171717"/>
                          </a:solidFill>
                          <a:latin typeface="Arial" pitchFamily="34" charset="0"/>
                          <a:cs typeface="Arial" pitchFamily="34" charset="0"/>
                        </a:rPr>
                        <a:t>Geek</a:t>
                      </a:r>
                      <a:r>
                        <a:rPr lang="en-US" altLang="zh-TW" sz="1800" b="0" i="0" u="none" strike="noStrike" cap="none" spc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Arial"/>
                        </a:rPr>
                        <a:t>, </a:t>
                      </a:r>
                      <a:r>
                        <a:rPr dirty="0" smtClean="0">
                          <a:solidFill>
                            <a:srgbClr val="171717"/>
                          </a:solidFill>
                          <a:latin typeface="Arial" pitchFamily="34" charset="0"/>
                          <a:cs typeface="Arial" pitchFamily="34" charset="0"/>
                        </a:rPr>
                        <a:t>IT</a:t>
                      </a:r>
                      <a:r>
                        <a:rPr lang="en-US" altLang="zh-TW" sz="1800" b="0" i="0" u="none" strike="noStrike" cap="none" spc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Arial"/>
                        </a:rPr>
                        <a:t>, </a:t>
                      </a:r>
                      <a:r>
                        <a:rPr dirty="0" smtClean="0">
                          <a:solidFill>
                            <a:srgbClr val="171717"/>
                          </a:solidFill>
                          <a:latin typeface="Arial" pitchFamily="34" charset="0"/>
                          <a:cs typeface="Arial" pitchFamily="34" charset="0"/>
                        </a:rPr>
                        <a:t>willing </a:t>
                      </a:r>
                      <a:r>
                        <a:rPr dirty="0">
                          <a:solidFill>
                            <a:srgbClr val="171717"/>
                          </a:solidFill>
                          <a:latin typeface="Arial" pitchFamily="34" charset="0"/>
                          <a:cs typeface="Arial" pitchFamily="34" charset="0"/>
                        </a:rPr>
                        <a:t>to using new software module and familiar with integration.</a:t>
                      </a:r>
                    </a:p>
                  </a:txBody>
                  <a:tcPr marL="91425" marR="91425" marT="91425" marB="91425" anchor="ctr" horzOverflow="overflow"/>
                </a:tc>
                <a:tc>
                  <a:txBody>
                    <a:bodyPr/>
                    <a:lstStyle/>
                    <a:p>
                      <a:pPr algn="ctr" defTabSz="457200">
                        <a:lnSpc>
                          <a:spcPct val="100000"/>
                        </a:lnSpc>
                        <a:defRPr sz="1800"/>
                      </a:pPr>
                      <a:r>
                        <a:rPr dirty="0">
                          <a:solidFill>
                            <a:srgbClr val="171717"/>
                          </a:solidFill>
                          <a:latin typeface="Arial" pitchFamily="34" charset="0"/>
                          <a:cs typeface="Arial" pitchFamily="34" charset="0"/>
                        </a:rPr>
                        <a:t>Maker , IoT device , things, easily connect </a:t>
                      </a:r>
                    </a:p>
                  </a:txBody>
                  <a:tcPr marL="91425" marR="91425" marT="91425" marB="91425" anchor="ctr" horzOverflow="overflow"/>
                </a:tc>
              </a:tr>
            </a:tbl>
          </a:graphicData>
        </a:graphic>
      </p:graphicFrame>
      <p:pic>
        <p:nvPicPr>
          <p:cNvPr id="157" name="Shape 168" descr="Shape 16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715008" y="588613"/>
            <a:ext cx="642943" cy="642943"/>
          </a:xfrm>
          <a:prstGeom prst="rect">
            <a:avLst/>
          </a:prstGeom>
          <a:ln w="12700">
            <a:miter lim="400000"/>
          </a:ln>
          <a:effectLst>
            <a:outerShdw blurRad="292100" dist="139700" dir="2700000" rotWithShape="0">
              <a:srgbClr val="333333">
                <a:alpha val="64999"/>
              </a:srgbClr>
            </a:outerShdw>
          </a:effectLst>
        </p:spPr>
      </p:pic>
      <p:pic>
        <p:nvPicPr>
          <p:cNvPr id="158" name="圖片 8" descr="圖片 8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357422" y="588613"/>
            <a:ext cx="642925" cy="642924"/>
          </a:xfrm>
          <a:prstGeom prst="rect">
            <a:avLst/>
          </a:prstGeom>
          <a:ln w="12700">
            <a:miter lim="400000"/>
          </a:ln>
          <a:effectLst>
            <a:outerShdw blurRad="292100" dist="139700" dir="2700000" rotWithShape="0">
              <a:srgbClr val="333333">
                <a:alpha val="64999"/>
              </a:srgbClr>
            </a:outerShdw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50"/>
          <p:cNvSpPr txBox="1"/>
          <p:nvPr/>
        </p:nvSpPr>
        <p:spPr>
          <a:xfrm>
            <a:off x="0" y="1863244"/>
            <a:ext cx="9144000" cy="9232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699" tIns="45699" rIns="45699" bIns="45699" anchor="ctr">
            <a:spAutoFit/>
          </a:bodyPr>
          <a:lstStyle/>
          <a:p>
            <a:pPr algn="ctr">
              <a:defRPr sz="5400" b="1">
                <a:solidFill>
                  <a:srgbClr val="002060"/>
                </a:solidFill>
              </a:defRPr>
            </a:pPr>
            <a:r>
              <a:rPr dirty="0"/>
              <a:t>QIoT Suite Lit</a:t>
            </a:r>
            <a:r>
              <a:rPr sz="5400" b="1" dirty="0">
                <a:solidFill>
                  <a:srgbClr val="002060"/>
                </a:solidFill>
              </a:rPr>
              <a:t>e</a:t>
            </a:r>
          </a:p>
        </p:txBody>
      </p:sp>
      <p:sp>
        <p:nvSpPr>
          <p:cNvPr id="161" name="Shape 50"/>
          <p:cNvSpPr txBox="1"/>
          <p:nvPr/>
        </p:nvSpPr>
        <p:spPr>
          <a:xfrm>
            <a:off x="0" y="2714626"/>
            <a:ext cx="9144000" cy="4616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699" tIns="45699" rIns="45699" bIns="45699">
            <a:spAutoFit/>
          </a:bodyPr>
          <a:lstStyle/>
          <a:p>
            <a:pPr algn="ctr">
              <a:defRPr sz="2000" b="1">
                <a:solidFill>
                  <a:srgbClr val="0070C0"/>
                </a:solidFill>
              </a:defRPr>
            </a:pPr>
            <a:r>
              <a:rPr sz="2400" dirty="0"/>
              <a:t>Create your private IoT cloud </a:t>
            </a:r>
            <a:r>
              <a:rPr sz="2400" dirty="0" smtClean="0"/>
              <a:t>platform</a:t>
            </a:r>
            <a:endParaRPr sz="24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Shape 40"/>
          <p:cNvSpPr txBox="1"/>
          <p:nvPr/>
        </p:nvSpPr>
        <p:spPr>
          <a:xfrm>
            <a:off x="0" y="3357567"/>
            <a:ext cx="9144000" cy="4666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24" tIns="91424" rIns="91424" bIns="91424">
            <a:spAutoFit/>
          </a:bodyPr>
          <a:lstStyle>
            <a:lvl1pPr algn="ctr">
              <a:defRPr sz="2000">
                <a:solidFill>
                  <a:srgbClr val="A7A7A7"/>
                </a:solidFill>
              </a:defRPr>
            </a:lvl1pPr>
          </a:lstStyle>
          <a:p>
            <a:r>
              <a:t>QNAP Systems, Inc.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6"/>
          <p:cNvSpPr txBox="1">
            <a:spLocks noGrp="1"/>
          </p:cNvSpPr>
          <p:nvPr>
            <p:ph type="title"/>
          </p:nvPr>
        </p:nvSpPr>
        <p:spPr>
          <a:xfrm>
            <a:off x="-1" y="357171"/>
            <a:ext cx="9144001" cy="624603"/>
          </a:xfrm>
          <a:prstGeom prst="rect">
            <a:avLst/>
          </a:prstGeom>
        </p:spPr>
        <p:txBody>
          <a:bodyPr lIns="91398" tIns="91398" rIns="91398" bIns="91398">
            <a:noAutofit/>
          </a:bodyPr>
          <a:lstStyle>
            <a:lvl1pPr defTabSz="235900">
              <a:defRPr sz="2520" b="0">
                <a:solidFill>
                  <a:srgbClr val="F9FAFB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</a:lstStyle>
          <a:p>
            <a:r>
              <a:rPr sz="3200" b="1" dirty="0">
                <a:latin typeface="Arial" pitchFamily="34" charset="0"/>
                <a:cs typeface="Arial" pitchFamily="34" charset="0"/>
              </a:rPr>
              <a:t>QIoT Suite Lite</a:t>
            </a:r>
          </a:p>
        </p:txBody>
      </p:sp>
      <p:sp>
        <p:nvSpPr>
          <p:cNvPr id="165" name="Shape 167"/>
          <p:cNvSpPr txBox="1">
            <a:spLocks noGrp="1"/>
          </p:cNvSpPr>
          <p:nvPr>
            <p:ph type="body" sz="half" idx="1"/>
          </p:nvPr>
        </p:nvSpPr>
        <p:spPr>
          <a:xfrm>
            <a:off x="3643281" y="1428741"/>
            <a:ext cx="5214999" cy="2808315"/>
          </a:xfrm>
          <a:prstGeom prst="rect">
            <a:avLst/>
          </a:prstGeom>
        </p:spPr>
        <p:txBody>
          <a:bodyPr lIns="91398" tIns="91398" rIns="91398" bIns="91398">
            <a:normAutofit/>
          </a:bodyPr>
          <a:lstStyle/>
          <a:p>
            <a:pPr marL="0" indent="0" defTabSz="842345">
              <a:spcBef>
                <a:spcPts val="1000"/>
              </a:spcBef>
              <a:buClrTx/>
              <a:defRPr sz="1960"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r>
              <a:rPr sz="1800" dirty="0">
                <a:latin typeface="Arial" pitchFamily="34" charset="0"/>
                <a:cs typeface="Arial" pitchFamily="34" charset="0"/>
              </a:rPr>
              <a:t> </a:t>
            </a:r>
            <a:r>
              <a:rPr sz="1800" dirty="0">
                <a:latin typeface="Arial" pitchFamily="34" charset="0"/>
                <a:cs typeface="Arial" pitchFamily="34" charset="0"/>
                <a:sym typeface="Arial"/>
              </a:rPr>
              <a:t>Integrated Intelligent IoT Platform</a:t>
            </a:r>
            <a:endParaRPr sz="1800" dirty="0">
              <a:latin typeface="Arial" pitchFamily="34" charset="0"/>
              <a:cs typeface="Arial" pitchFamily="34" charset="0"/>
            </a:endParaRPr>
          </a:p>
          <a:p>
            <a:pPr marL="0" indent="0" defTabSz="842345">
              <a:spcBef>
                <a:spcPts val="1000"/>
              </a:spcBef>
              <a:buClrTx/>
              <a:defRPr sz="1764"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r>
              <a:rPr sz="1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zh-TW" sz="1800" dirty="0" smtClean="0">
                <a:latin typeface="Arial" pitchFamily="34" charset="0"/>
                <a:ea typeface="Microsoft JhengHei"/>
                <a:cs typeface="Arial" pitchFamily="34" charset="0"/>
                <a:sym typeface="Microsoft JhengHei"/>
              </a:rPr>
              <a:t>Ecosystem</a:t>
            </a:r>
            <a:r>
              <a:rPr sz="1800" dirty="0" smtClean="0">
                <a:latin typeface="Arial" pitchFamily="34" charset="0"/>
                <a:ea typeface="Microsoft JhengHei"/>
                <a:cs typeface="Arial" pitchFamily="34" charset="0"/>
              </a:rPr>
              <a:t> </a:t>
            </a:r>
            <a:r>
              <a:rPr sz="1800" dirty="0">
                <a:latin typeface="Arial" pitchFamily="34" charset="0"/>
                <a:cs typeface="Arial" pitchFamily="34" charset="0"/>
                <a:sym typeface="Arial"/>
              </a:rPr>
              <a:t>partnership model : Create win-win</a:t>
            </a:r>
          </a:p>
          <a:p>
            <a:pPr marL="0" indent="0" defTabSz="842345">
              <a:spcBef>
                <a:spcPts val="1000"/>
              </a:spcBef>
              <a:buClrTx/>
              <a:defRPr sz="1960"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r>
              <a:rPr sz="1800" dirty="0">
                <a:latin typeface="Arial" pitchFamily="34" charset="0"/>
                <a:cs typeface="Arial" pitchFamily="34" charset="0"/>
              </a:rPr>
              <a:t> </a:t>
            </a:r>
            <a:r>
              <a:rPr sz="1800" dirty="0">
                <a:latin typeface="Arial" pitchFamily="34" charset="0"/>
                <a:cs typeface="Arial" pitchFamily="34" charset="0"/>
                <a:sym typeface="Arial"/>
              </a:rPr>
              <a:t>Key success Drivers:</a:t>
            </a:r>
            <a:endParaRPr sz="1800" dirty="0">
              <a:latin typeface="Arial" pitchFamily="34" charset="0"/>
              <a:cs typeface="Arial" pitchFamily="34" charset="0"/>
            </a:endParaRPr>
          </a:p>
          <a:p>
            <a:pPr marL="377718" lvl="2" indent="0" defTabSz="842345">
              <a:spcBef>
                <a:spcPts val="1000"/>
              </a:spcBef>
              <a:buClrTx/>
              <a:buChar char="✓"/>
              <a:defRPr sz="1764"/>
            </a:pPr>
            <a:r>
              <a:rPr sz="1800" dirty="0">
                <a:latin typeface="Arial" pitchFamily="34" charset="0"/>
                <a:cs typeface="Arial" pitchFamily="34" charset="0"/>
              </a:rPr>
              <a:t>Strategic Alliance Partners</a:t>
            </a:r>
            <a:endParaRPr sz="1800" dirty="0">
              <a:latin typeface="Arial" pitchFamily="34" charset="0"/>
              <a:ea typeface="Microsoft JhengHei"/>
              <a:cs typeface="Arial" pitchFamily="34" charset="0"/>
              <a:sym typeface="Microsoft JhengHei"/>
            </a:endParaRPr>
          </a:p>
          <a:p>
            <a:pPr marL="377718" lvl="2" indent="0" defTabSz="842345">
              <a:spcBef>
                <a:spcPts val="1000"/>
              </a:spcBef>
              <a:buClrTx/>
              <a:buChar char="✓"/>
              <a:defRPr sz="1764"/>
            </a:pPr>
            <a:r>
              <a:rPr sz="1800" dirty="0">
                <a:latin typeface="Arial" pitchFamily="34" charset="0"/>
                <a:cs typeface="Arial" pitchFamily="34" charset="0"/>
              </a:rPr>
              <a:t>SI with Domain Knowledge</a:t>
            </a:r>
            <a:endParaRPr sz="1800" dirty="0">
              <a:latin typeface="Arial" pitchFamily="34" charset="0"/>
              <a:ea typeface="Microsoft JhengHei"/>
              <a:cs typeface="Arial" pitchFamily="34" charset="0"/>
              <a:sym typeface="Microsoft JhengHei"/>
            </a:endParaRPr>
          </a:p>
          <a:p>
            <a:pPr marL="377718" lvl="2" indent="0" defTabSz="842345">
              <a:spcBef>
                <a:spcPts val="1000"/>
              </a:spcBef>
              <a:buClrTx/>
              <a:buChar char="✓"/>
              <a:defRPr sz="1764"/>
            </a:pPr>
            <a:r>
              <a:rPr sz="1800" dirty="0">
                <a:latin typeface="Arial" pitchFamily="34" charset="0"/>
                <a:cs typeface="Arial" pitchFamily="34" charset="0"/>
              </a:rPr>
              <a:t>Applications - driven</a:t>
            </a:r>
          </a:p>
        </p:txBody>
      </p:sp>
      <p:pic>
        <p:nvPicPr>
          <p:cNvPr id="166" name="Shape 168" descr="Shape 16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42975" y="1500180"/>
            <a:ext cx="1872504" cy="1872503"/>
          </a:xfrm>
          <a:prstGeom prst="rect">
            <a:avLst/>
          </a:prstGeom>
          <a:ln w="12700">
            <a:miter lim="400000"/>
          </a:ln>
        </p:spPr>
      </p:pic>
      <p:sp>
        <p:nvSpPr>
          <p:cNvPr id="167" name="Shape 169"/>
          <p:cNvSpPr txBox="1"/>
          <p:nvPr/>
        </p:nvSpPr>
        <p:spPr>
          <a:xfrm>
            <a:off x="928662" y="3505851"/>
            <a:ext cx="2357455" cy="4616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699" tIns="45699" rIns="45699" bIns="45699">
            <a:spAutoFit/>
          </a:bodyPr>
          <a:lstStyle>
            <a:lvl1pPr>
              <a:defRPr sz="2000"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</a:lstStyle>
          <a:p>
            <a:r>
              <a:rPr sz="2400" b="1" dirty="0">
                <a:latin typeface="Arial" pitchFamily="34" charset="0"/>
                <a:cs typeface="Arial" pitchFamily="34" charset="0"/>
              </a:rPr>
              <a:t>QIoT Suite Lite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Simple Light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Simple 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Simple Light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Simple 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284</TotalTime>
  <Words>1188</Words>
  <Application>Microsoft Office PowerPoint</Application>
  <PresentationFormat>全屏显示(16:9)</PresentationFormat>
  <Paragraphs>275</Paragraphs>
  <Slides>55</Slides>
  <Notes>5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55</vt:i4>
      </vt:variant>
    </vt:vector>
  </HeadingPairs>
  <TitlesOfParts>
    <vt:vector size="56" baseType="lpstr">
      <vt:lpstr>Simple Light</vt:lpstr>
      <vt:lpstr>PowerPoint 演示文稿</vt:lpstr>
      <vt:lpstr>PowerPoint 演示文稿</vt:lpstr>
      <vt:lpstr>PowerPoint 演示文稿</vt:lpstr>
      <vt:lpstr>PowerPoint 演示文稿</vt:lpstr>
      <vt:lpstr>Lightweight app virtualization solution</vt:lpstr>
      <vt:lpstr>Rich containerized apps</vt:lpstr>
      <vt:lpstr>PowerPoint 演示文稿</vt:lpstr>
      <vt:lpstr>PowerPoint 演示文稿</vt:lpstr>
      <vt:lpstr>QIoT Suite Lite</vt:lpstr>
      <vt:lpstr>Designed for the most Demanding Requirements</vt:lpstr>
      <vt:lpstr>QIoT Suite Lite</vt:lpstr>
      <vt:lpstr>Protocol &amp; developing board</vt:lpstr>
      <vt:lpstr>Smart Farm application</vt:lpstr>
      <vt:lpstr>Friendly Interface</vt:lpstr>
      <vt:lpstr>Rule Engine</vt:lpstr>
      <vt:lpstr>Transfer Data to Third Party Services</vt:lpstr>
      <vt:lpstr>PowerPoint 演示文稿</vt:lpstr>
      <vt:lpstr>Start QIoT 1-2-3</vt:lpstr>
      <vt:lpstr>Download Container Station &amp; QIoT Suite Lite</vt:lpstr>
      <vt:lpstr>Log in</vt:lpstr>
      <vt:lpstr>User-friendly Interface</vt:lpstr>
      <vt:lpstr>PowerPoint 演示文稿</vt:lpstr>
      <vt:lpstr>Define the name of application</vt:lpstr>
      <vt:lpstr>Add device</vt:lpstr>
      <vt:lpstr>Add sensor</vt:lpstr>
      <vt:lpstr>Sensor setting</vt:lpstr>
      <vt:lpstr>Connection file of protocol </vt:lpstr>
      <vt:lpstr>MQTT Connection Setting file</vt:lpstr>
      <vt:lpstr>Information in the connection file</vt:lpstr>
      <vt:lpstr>Mechanism</vt:lpstr>
      <vt:lpstr>PowerPoint 演示文稿</vt:lpstr>
      <vt:lpstr>Software requirement</vt:lpstr>
      <vt:lpstr>Custom code</vt:lpstr>
      <vt:lpstr>Filezilla Setting</vt:lpstr>
      <vt:lpstr>Upload custom code</vt:lpstr>
      <vt:lpstr>Upload connection file</vt:lpstr>
      <vt:lpstr>Setting of operating environment and execute main program -Windows</vt:lpstr>
      <vt:lpstr>Setting of operating environment and execute main program -Mac</vt:lpstr>
      <vt:lpstr>Setting up the operating environment</vt:lpstr>
      <vt:lpstr>Executing main program</vt:lpstr>
      <vt:lpstr>PowerPoint 演示文稿</vt:lpstr>
      <vt:lpstr>How to get to rules engine page</vt:lpstr>
      <vt:lpstr>Rules engine by default</vt:lpstr>
      <vt:lpstr>Rule Setting</vt:lpstr>
      <vt:lpstr>Broker node setting</vt:lpstr>
      <vt:lpstr>Rule 1 : Dashboard</vt:lpstr>
      <vt:lpstr>Rule 2 : Debug node setting</vt:lpstr>
      <vt:lpstr>System requirement</vt:lpstr>
      <vt:lpstr>Recommended  models </vt:lpstr>
      <vt:lpstr>Various of products</vt:lpstr>
      <vt:lpstr>Support IEI TANK</vt:lpstr>
      <vt:lpstr>PowerPoint 演示文稿</vt:lpstr>
      <vt:lpstr>PowerPoint 演示文稿</vt:lpstr>
      <vt:lpstr>Reference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FannieChen</dc:creator>
  <cp:lastModifiedBy>Windows 使用者</cp:lastModifiedBy>
  <cp:revision>35</cp:revision>
  <dcterms:modified xsi:type="dcterms:W3CDTF">2017-10-25T02:16:57Z</dcterms:modified>
</cp:coreProperties>
</file>