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316" r:id="rId2"/>
    <p:sldId id="310" r:id="rId3"/>
    <p:sldId id="311" r:id="rId4"/>
    <p:sldId id="312" r:id="rId5"/>
    <p:sldId id="306" r:id="rId6"/>
    <p:sldId id="307" r:id="rId7"/>
    <p:sldId id="308" r:id="rId8"/>
    <p:sldId id="309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15" r:id="rId55"/>
    <p:sldId id="302" r:id="rId56"/>
    <p:sldId id="317" r:id="rId5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>
      <p:cViewPr>
        <p:scale>
          <a:sx n="90" d="100"/>
          <a:sy n="90" d="100"/>
        </p:scale>
        <p:origin x="-636" y="-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77878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63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63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50">
                <a:solidFill>
                  <a:srgbClr val="262222"/>
                </a:solidFill>
                <a:highlight>
                  <a:srgbClr val="FFF0E0"/>
                </a:highlight>
                <a:latin typeface="Verdana"/>
                <a:ea typeface="Verdana"/>
                <a:cs typeface="Verdana"/>
                <a:sym typeface="Verdana"/>
              </a:rPr>
              <a:t>在微服務架構的應用中添加新功能，並不需要重寫整個應用，只需將新功能直接加入現有應用中。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63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這是舊有的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----- 會議記錄 (17/2/23 20:02) -----</a:t>
            </a:r>
          </a:p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x53 &amp; x51 a pro b 也試著看</a:t>
            </a:r>
          </a:p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x63 全部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200" b="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1" cy="792601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1" cy="3416400"/>
          </a:xfrm>
          <a:prstGeom prst="rect">
            <a:avLst/>
          </a:prstGeom>
        </p:spPr>
        <p:txBody>
          <a:bodyPr>
            <a:normAutofit/>
          </a:bodyPr>
          <a:lstStyle>
            <a:lvl1pPr indent="-114300">
              <a:spcBef>
                <a:spcPts val="0"/>
              </a:spcBef>
              <a:buFont typeface="Arial"/>
              <a:buChar char="•"/>
            </a:lvl1pPr>
            <a:lvl2pPr marL="114300" indent="-114300">
              <a:spcBef>
                <a:spcPts val="0"/>
              </a:spcBef>
              <a:buFont typeface="Arial"/>
            </a:lvl2pPr>
            <a:lvl3pPr marL="114300" indent="-114300">
              <a:spcBef>
                <a:spcPts val="0"/>
              </a:spcBef>
              <a:buFont typeface="Arial"/>
            </a:lvl3pPr>
            <a:lvl4pPr marL="114300" indent="-114300">
              <a:spcBef>
                <a:spcPts val="0"/>
              </a:spcBef>
              <a:buFont typeface="Arial"/>
            </a:lvl4pPr>
            <a:lvl5pPr marL="114300" indent="-114300">
              <a:spcBef>
                <a:spcPts val="0"/>
              </a:spcBef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199" cy="1235101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100"/>
            </a:lvl1pPr>
            <a:lvl2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100"/>
            </a:lvl2pPr>
            <a:lvl3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100"/>
            </a:lvl3pPr>
            <a:lvl4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100"/>
            </a:lvl4pPr>
            <a:lvl5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0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endParaRPr/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lvl1pPr>
            <a:lvl2pPr marL="114300" indent="-114300">
              <a:lnSpc>
                <a:spcPct val="100000"/>
              </a:lnSpc>
              <a:spcBef>
                <a:spcPts val="0"/>
              </a:spcBef>
              <a:buClrTx/>
              <a:buFontTx/>
            </a:lvl2pPr>
            <a:lvl3pPr marL="114300" indent="-114300">
              <a:lnSpc>
                <a:spcPct val="100000"/>
              </a:lnSpc>
              <a:spcBef>
                <a:spcPts val="0"/>
              </a:spcBef>
              <a:buClrTx/>
              <a:buFontTx/>
            </a:lvl3pPr>
            <a:lvl4pPr marL="114300" indent="-114300">
              <a:lnSpc>
                <a:spcPct val="100000"/>
              </a:lnSpc>
              <a:spcBef>
                <a:spcPts val="0"/>
              </a:spcBef>
              <a:buClrTx/>
              <a:buFontTx/>
            </a:lvl4pPr>
            <a:lvl5pPr marL="114300" indent="-114300">
              <a:lnSpc>
                <a:spcPct val="100000"/>
              </a:lnSpc>
              <a:spcBef>
                <a:spcPts val="0"/>
              </a:spcBef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539550" y="411510"/>
            <a:ext cx="8001059" cy="6245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470" y="1357303"/>
            <a:ext cx="8001059" cy="3429026"/>
          </a:xfrm>
          <a:prstGeom prst="rect">
            <a:avLst/>
          </a:prstGeom>
        </p:spPr>
        <p:txBody>
          <a:bodyPr>
            <a:normAutofit/>
          </a:bodyPr>
          <a:lstStyle>
            <a:lvl1pPr marL="406400" indent="-635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838199" indent="-79828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270000" indent="-1016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701799" indent="-40638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–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158999" indent="-40638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»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84" y="4635153"/>
            <a:ext cx="273617" cy="264216"/>
          </a:xfrm>
          <a:prstGeom prst="rect">
            <a:avLst/>
          </a:prstGeom>
        </p:spPr>
        <p:txBody>
          <a:bodyPr lIns="45699" tIns="45699" rIns="45699" bIns="45699"/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14282" y="428609"/>
            <a:ext cx="8683516" cy="607415"/>
          </a:xfrm>
          <a:prstGeom prst="rect">
            <a:avLst/>
          </a:prstGeom>
        </p:spPr>
        <p:txBody>
          <a:bodyPr lIns="45719" tIns="45719" rIns="45719" bIns="45719" anchor="ctr">
            <a:normAutofit/>
          </a:bodyPr>
          <a:lstStyle>
            <a:lvl1pPr>
              <a:defRPr sz="3600" b="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16" cy="3429025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•"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1pPr>
            <a:lvl2pPr marL="828675" indent="-371475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–"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2pPr>
            <a:lvl3pPr marL="1244600" indent="-33020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•"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3pPr>
            <a:lvl4pPr marL="1743075" indent="-371475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–"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4pPr>
            <a:lvl5pPr marL="2324100" indent="-495300">
              <a:lnSpc>
                <a:spcPct val="100000"/>
              </a:lnSpc>
              <a:spcBef>
                <a:spcPts val="600"/>
              </a:spcBef>
              <a:buClrTx/>
              <a:buFont typeface="Arial"/>
              <a:buChar char="»"/>
              <a:defRPr sz="2600">
                <a:solidFill>
                  <a:srgbClr val="002060"/>
                </a:solidFill>
                <a:latin typeface="Arial Un"/>
                <a:ea typeface="Arial Un"/>
                <a:cs typeface="Arial Un"/>
                <a:sym typeface="Arial U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01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33" y="-18"/>
            <a:ext cx="9144033" cy="513808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143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1pPr>
      <a:lvl2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2pPr>
      <a:lvl3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3pPr>
      <a:lvl4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4pPr>
      <a:lvl5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5pPr>
      <a:lvl6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6pPr>
      <a:lvl7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7pPr>
      <a:lvl8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8pPr>
      <a:lvl9pPr marL="88900" marR="0" indent="0" algn="l" defTabSz="914400" rtl="0" latinLnBrk="0">
        <a:lnSpc>
          <a:spcPct val="115000"/>
        </a:lnSpc>
        <a:spcBef>
          <a:spcPts val="1600"/>
        </a:spcBef>
        <a:spcAft>
          <a:spcPts val="0"/>
        </a:spcAft>
        <a:buClr>
          <a:schemeClr val="accent2">
            <a:lumOff val="21764"/>
          </a:schemeClr>
        </a:buClr>
        <a:buSzPct val="100000"/>
        <a:buFont typeface="Verdana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tif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qiot.qnap.com/blog/en/" TargetMode="External"/><Relationship Id="rId2" Type="http://schemas.openxmlformats.org/officeDocument/2006/relationships/hyperlink" Target="https://www.qnap.com/solution/qiot-suite/en/index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qiot.qnap.com/en/partner" TargetMode="External"/><Relationship Id="rId4" Type="http://schemas.openxmlformats.org/officeDocument/2006/relationships/hyperlink" Target="https://github.com/qnap-dev/qnap-qiot-sdks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50"/>
          <p:cNvSpPr txBox="1"/>
          <p:nvPr/>
        </p:nvSpPr>
        <p:spPr>
          <a:xfrm>
            <a:off x="0" y="1719901"/>
            <a:ext cx="9144000" cy="92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54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altLang="zh-TW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QIoT</a:t>
            </a:r>
            <a:r>
              <a:rPr lang="en-US" altLang="zh-TW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 Suite </a:t>
            </a:r>
            <a:r>
              <a:rPr lang="en-US" altLang="zh-TW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Lit</a:t>
            </a:r>
            <a:r>
              <a:rPr lang="en-US" altLang="zh-TW" sz="4400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e</a:t>
            </a:r>
            <a:endParaRPr lang="en-US" altLang="zh-TW" sz="44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Arial"/>
            </a:endParaRPr>
          </a:p>
        </p:txBody>
      </p:sp>
      <p:sp>
        <p:nvSpPr>
          <p:cNvPr id="91" name="Shape 50"/>
          <p:cNvSpPr txBox="1"/>
          <p:nvPr/>
        </p:nvSpPr>
        <p:spPr>
          <a:xfrm>
            <a:off x="0" y="2588169"/>
            <a:ext cx="9144000" cy="76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TW" sz="20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</a:rPr>
              <a:t>Create your private </a:t>
            </a:r>
            <a:r>
              <a:rPr lang="en-US" altLang="zh-TW" sz="2000" dirty="0" err="1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</a:rPr>
              <a:t>IoT</a:t>
            </a:r>
            <a:r>
              <a:rPr lang="en-US" altLang="zh-TW" sz="20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</a:rPr>
              <a:t> cloud platform</a:t>
            </a:r>
          </a:p>
          <a:p>
            <a:pPr algn="ctr"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TW" sz="2400" dirty="0" err="1" smtClean="0">
                <a:solidFill>
                  <a:srgbClr val="0070C0"/>
                </a:solidFill>
                <a:ea typeface="Microsoft JhengHei"/>
                <a:cs typeface="Microsoft JhengHei"/>
              </a:rPr>
              <a:t>創造你</a:t>
            </a:r>
            <a:r>
              <a:rPr lang="zh-TW" altLang="en-US" sz="2400" dirty="0" smtClean="0">
                <a:solidFill>
                  <a:srgbClr val="0070C0"/>
                </a:solidFill>
                <a:ea typeface="Microsoft JhengHei"/>
                <a:cs typeface="Microsoft JhengHei"/>
              </a:rPr>
              <a:t>的</a:t>
            </a:r>
            <a:r>
              <a:rPr lang="en-US" altLang="zh-TW" sz="2400" dirty="0" err="1" smtClean="0">
                <a:solidFill>
                  <a:srgbClr val="0070C0"/>
                </a:solidFill>
                <a:ea typeface="Microsoft JhengHei"/>
                <a:cs typeface="Microsoft JhengHei"/>
              </a:rPr>
              <a:t>私人雲端平台</a:t>
            </a:r>
            <a:endParaRPr lang="en-US" altLang="zh-TW" sz="2400" dirty="0" smtClean="0">
              <a:solidFill>
                <a:srgbClr val="0070C0"/>
              </a:solidFill>
              <a:ea typeface="Microsoft JhengHei"/>
              <a:cs typeface="Microsoft JhengHei"/>
            </a:endParaRPr>
          </a:p>
        </p:txBody>
      </p:sp>
      <p:sp>
        <p:nvSpPr>
          <p:cNvPr id="6" name="Shape 40"/>
          <p:cNvSpPr txBox="1">
            <a:spLocks/>
          </p:cNvSpPr>
          <p:nvPr/>
        </p:nvSpPr>
        <p:spPr>
          <a:xfrm>
            <a:off x="0" y="3357568"/>
            <a:ext cx="9144000" cy="57150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  <a:tabLst/>
              <a:defRPr/>
            </a:pPr>
            <a:r>
              <a:rPr kumimoji="0" 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QNAP Systems, Inc.</a:t>
            </a:r>
            <a:endParaRPr kumimoji="0" lang="zh-TW" sz="20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3863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166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3999" cy="624601"/>
          </a:xfrm>
          <a:prstGeom prst="rect">
            <a:avLst/>
          </a:prstGeom>
        </p:spPr>
        <p:txBody>
          <a:bodyPr lIns="91399" tIns="91399" rIns="91399" bIns="91399">
            <a:noAutofit/>
          </a:bodyPr>
          <a:lstStyle>
            <a:lvl1pPr defTabSz="374445">
              <a:defRPr sz="2548" b="0">
                <a:solidFill>
                  <a:srgbClr val="F9FAFB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QIoT Suite Lite</a:t>
            </a:r>
          </a:p>
        </p:txBody>
      </p:sp>
      <p:sp>
        <p:nvSpPr>
          <p:cNvPr id="95" name="Shape 167"/>
          <p:cNvSpPr txBox="1">
            <a:spLocks noGrp="1"/>
          </p:cNvSpPr>
          <p:nvPr>
            <p:ph type="body" sz="half" idx="1"/>
          </p:nvPr>
        </p:nvSpPr>
        <p:spPr>
          <a:xfrm>
            <a:off x="3643282" y="1428742"/>
            <a:ext cx="5000684" cy="2808314"/>
          </a:xfrm>
          <a:prstGeom prst="rect">
            <a:avLst/>
          </a:prstGeom>
        </p:spPr>
        <p:txBody>
          <a:bodyPr lIns="91399" tIns="91399" rIns="91399" bIns="91399">
            <a:noAutofit/>
          </a:bodyPr>
          <a:lstStyle/>
          <a:p>
            <a:pPr marL="0" indent="0" defTabSz="859536">
              <a:spcBef>
                <a:spcPts val="1100"/>
              </a:spcBef>
              <a:buClrTx/>
              <a:defRPr sz="1879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smtClean="0">
                <a:latin typeface="微軟正黑體" pitchFamily="34" charset="-120"/>
                <a:ea typeface="微軟正黑體" pitchFamily="34" charset="-120"/>
              </a:rPr>
              <a:t>整合智慧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IoT平台</a:t>
            </a:r>
          </a:p>
          <a:p>
            <a:pPr marL="0" indent="0" defTabSz="859536">
              <a:spcBef>
                <a:spcPts val="1100"/>
              </a:spcBef>
              <a:buClrTx/>
              <a:defRPr sz="1879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smtClean="0">
                <a:latin typeface="微軟正黑體" pitchFamily="34" charset="-120"/>
                <a:ea typeface="微軟正黑體" pitchFamily="34" charset="-120"/>
              </a:rPr>
              <a:t>生態系統合作模式創造雙贏的價值</a:t>
            </a:r>
            <a:endParaRPr sz="2000" dirty="0">
              <a:latin typeface="微軟正黑體" pitchFamily="34" charset="-120"/>
              <a:ea typeface="微軟正黑體" pitchFamily="34" charset="-120"/>
            </a:endParaRPr>
          </a:p>
          <a:p>
            <a:pPr marL="0" indent="0" defTabSz="859536">
              <a:spcBef>
                <a:spcPts val="1100"/>
              </a:spcBef>
              <a:buClrTx/>
              <a:defRPr sz="1879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2000" dirty="0" smtClean="0">
                <a:latin typeface="微軟正黑體" pitchFamily="34" charset="-120"/>
                <a:ea typeface="微軟正黑體" pitchFamily="34" charset="-120"/>
              </a:rPr>
              <a:t>成功因素</a:t>
            </a:r>
            <a:r>
              <a:rPr sz="2000" dirty="0"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pPr marL="385427" lvl="2" indent="0" defTabSz="859536">
              <a:spcBef>
                <a:spcPts val="1100"/>
              </a:spcBef>
              <a:buClrTx/>
              <a:buFontTx/>
              <a:buChar char="✓"/>
              <a:defRPr sz="1879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策略聯盟夥伴</a:t>
            </a:r>
          </a:p>
          <a:p>
            <a:pPr marL="385427" lvl="2" indent="0" defTabSz="859536">
              <a:spcBef>
                <a:spcPts val="1100"/>
              </a:spcBef>
              <a:buClrTx/>
              <a:buFontTx/>
              <a:buChar char="✓"/>
              <a:defRPr sz="1879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系統整合商與其領域知識</a:t>
            </a:r>
          </a:p>
          <a:p>
            <a:pPr marL="385427" lvl="2" indent="0" defTabSz="859536">
              <a:spcBef>
                <a:spcPts val="1100"/>
              </a:spcBef>
              <a:buClrTx/>
              <a:buFontTx/>
              <a:buChar char="✓"/>
              <a:defRPr sz="1879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應用情境的推動</a:t>
            </a:r>
          </a:p>
        </p:txBody>
      </p:sp>
      <p:pic>
        <p:nvPicPr>
          <p:cNvPr id="96" name="Shape 168" descr="Shape 1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976" y="1500180"/>
            <a:ext cx="1872503" cy="18725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7" name="Shape 169"/>
          <p:cNvSpPr txBox="1"/>
          <p:nvPr/>
        </p:nvSpPr>
        <p:spPr>
          <a:xfrm>
            <a:off x="1142976" y="3505851"/>
            <a:ext cx="1928826" cy="7693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numCol="1" anchor="t">
            <a:spAutoFit/>
          </a:bodyPr>
          <a:lstStyle/>
          <a:p>
            <a:pPr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400" dirty="0" smtClean="0">
                <a:latin typeface="微軟正黑體" pitchFamily="34" charset="-120"/>
                <a:ea typeface="微軟正黑體" pitchFamily="34" charset="-120"/>
              </a:rPr>
              <a:t>開發套件服務</a:t>
            </a:r>
            <a:endParaRPr sz="2400" dirty="0">
              <a:latin typeface="微軟正黑體" pitchFamily="34" charset="-120"/>
              <a:ea typeface="微軟正黑體" pitchFamily="34" charset="-120"/>
            </a:endParaRPr>
          </a:p>
          <a:p>
            <a:pPr>
              <a:defRPr sz="1800" b="1"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QIoT Suite Lite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P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885" y="1190542"/>
            <a:ext cx="7811205" cy="3595785"/>
          </a:xfrm>
          <a:prstGeom prst="rect">
            <a:avLst/>
          </a:prstGeom>
        </p:spPr>
      </p:pic>
      <p:sp>
        <p:nvSpPr>
          <p:cNvPr id="100" name="Stage 1. Data Collecting"/>
          <p:cNvSpPr txBox="1"/>
          <p:nvPr/>
        </p:nvSpPr>
        <p:spPr>
          <a:xfrm>
            <a:off x="4572000" y="3714758"/>
            <a:ext cx="190372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資料收集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Sensors…"/>
          <p:cNvSpPr txBox="1"/>
          <p:nvPr/>
        </p:nvSpPr>
        <p:spPr>
          <a:xfrm>
            <a:off x="4572000" y="4000510"/>
            <a:ext cx="214314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40367" indent="-140367">
              <a:buSzPct val="100000"/>
              <a:buFontTx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感應器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  <a:p>
            <a:pPr marL="140367" indent="-140367">
              <a:buSzPct val="100000"/>
              <a:buFontTx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 smtClean="0">
                <a:latin typeface="微軟正黑體" pitchFamily="34" charset="-120"/>
                <a:ea typeface="微軟正黑體" pitchFamily="34" charset="-120"/>
                <a:cs typeface="Helvetica Neue"/>
                <a:sym typeface="Helvetica Neue"/>
              </a:rPr>
              <a:t>設備</a:t>
            </a:r>
            <a:endParaRPr sz="1600" dirty="0">
              <a:latin typeface="微軟正黑體" pitchFamily="34" charset="-120"/>
              <a:ea typeface="微軟正黑體" pitchFamily="34" charset="-120"/>
              <a:cs typeface="Helvetica Neue"/>
              <a:sym typeface="Helvetica Neue"/>
            </a:endParaRPr>
          </a:p>
          <a:p>
            <a:pPr marL="140367" indent="-140367">
              <a:buSzPct val="100000"/>
              <a:buFontTx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 smtClean="0">
                <a:latin typeface="微軟正黑體" pitchFamily="34" charset="-120"/>
                <a:ea typeface="微軟正黑體" pitchFamily="34" charset="-120"/>
                <a:cs typeface="Helvetica Neue"/>
                <a:sym typeface="Helvetica Neue"/>
              </a:rPr>
              <a:t>開發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  <a:cs typeface="Helvetica Neue"/>
                <a:sym typeface="Helvetica Neue"/>
              </a:rPr>
              <a:t>板</a:t>
            </a:r>
            <a:endParaRPr sz="1600" dirty="0">
              <a:latin typeface="微軟正黑體" pitchFamily="34" charset="-120"/>
              <a:ea typeface="微軟正黑體" pitchFamily="34" charset="-120"/>
              <a:cs typeface="Helvetica Neue"/>
              <a:sym typeface="Helvetica Neue"/>
            </a:endParaRPr>
          </a:p>
        </p:txBody>
      </p:sp>
      <p:sp>
        <p:nvSpPr>
          <p:cNvPr id="102" name="Stage 2. Data Processing"/>
          <p:cNvSpPr txBox="1"/>
          <p:nvPr/>
        </p:nvSpPr>
        <p:spPr>
          <a:xfrm>
            <a:off x="714348" y="1142990"/>
            <a:ext cx="190372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00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Rules Setting…"/>
          <p:cNvSpPr txBox="1"/>
          <p:nvPr/>
        </p:nvSpPr>
        <p:spPr>
          <a:xfrm>
            <a:off x="714348" y="1482799"/>
            <a:ext cx="1226294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規則建立</a:t>
            </a:r>
          </a:p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</a:t>
            </a:r>
          </a:p>
          <a:p>
            <a: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資料儲存</a:t>
            </a:r>
          </a:p>
        </p:txBody>
      </p:sp>
      <p:sp>
        <p:nvSpPr>
          <p:cNvPr id="104" name="Stage 3. Data Visualization"/>
          <p:cNvSpPr txBox="1"/>
          <p:nvPr/>
        </p:nvSpPr>
        <p:spPr>
          <a:xfrm>
            <a:off x="4929190" y="1214428"/>
            <a:ext cx="213455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資料視覺化</a:t>
            </a:r>
            <a:endParaRPr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Show Data in Charts &amp; Tables"/>
          <p:cNvSpPr txBox="1"/>
          <p:nvPr/>
        </p:nvSpPr>
        <p:spPr>
          <a:xfrm>
            <a:off x="4929190" y="1528789"/>
            <a:ext cx="228587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將資料在儀表板上呈現</a:t>
            </a:r>
          </a:p>
        </p:txBody>
      </p:sp>
      <p:sp>
        <p:nvSpPr>
          <p:cNvPr id="107" name="QIoT Suite Lite ：私有雲 &gt; 混合雲"/>
          <p:cNvSpPr txBox="1">
            <a:spLocks noGrp="1"/>
          </p:cNvSpPr>
          <p:nvPr>
            <p:ph type="title"/>
          </p:nvPr>
        </p:nvSpPr>
        <p:spPr>
          <a:xfrm>
            <a:off x="0" y="375513"/>
            <a:ext cx="9143999" cy="624601"/>
          </a:xfrm>
          <a:prstGeom prst="rect">
            <a:avLst/>
          </a:prstGeom>
        </p:spPr>
        <p:txBody>
          <a:bodyPr lIns="91399" tIns="91399" rIns="91399" bIns="91399">
            <a:noAutofit/>
          </a:bodyPr>
          <a:lstStyle>
            <a:lvl1pPr defTabSz="374445">
              <a:defRPr sz="2548" b="0">
                <a:solidFill>
                  <a:srgbClr val="F9FAFB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QIoT Suite 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Lite：</a:t>
            </a:r>
            <a:r>
              <a:rPr sz="4000" b="1" dirty="0">
                <a:latin typeface="微軟正黑體" pitchFamily="34" charset="-120"/>
                <a:ea typeface="微軟正黑體" pitchFamily="34" charset="-120"/>
              </a:rPr>
              <a:t>私有雲 &gt; 混合雲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215206" y="1857370"/>
            <a:ext cx="150019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Applications</a:t>
            </a:r>
            <a:endParaRPr kumimoji="0" lang="zh-TW" altLang="en-US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42"/>
          <p:cNvSpPr txBox="1">
            <a:spLocks noGrp="1"/>
          </p:cNvSpPr>
          <p:nvPr>
            <p:ph type="title"/>
          </p:nvPr>
        </p:nvSpPr>
        <p:spPr>
          <a:xfrm>
            <a:off x="0" y="284160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03249">
              <a:defRPr sz="2548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QIoT Suite Lite 基本架構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357158" y="888895"/>
            <a:ext cx="8295993" cy="3897433"/>
            <a:chOff x="357158" y="888895"/>
            <a:chExt cx="8295993" cy="3897433"/>
          </a:xfrm>
        </p:grpSpPr>
        <p:pic>
          <p:nvPicPr>
            <p:cNvPr id="6" name="圖片 5" descr="P5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158" y="888895"/>
              <a:ext cx="8295993" cy="3897433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3786182" y="2500312"/>
              <a:ext cx="164307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使用者管理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786182" y="2981740"/>
              <a:ext cx="164307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設備管理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786182" y="3481806"/>
              <a:ext cx="164307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規則引擎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786182" y="3929072"/>
              <a:ext cx="164307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資料儀表板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072198" y="1415473"/>
              <a:ext cx="1643074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第三方資料交換服務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6000760" y="2071684"/>
              <a:ext cx="185738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平台即服務</a:t>
              </a:r>
              <a:r>
                <a:rPr kumimoji="0" lang="en-US" altLang="zh-TW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(</a:t>
              </a:r>
              <a:r>
                <a:rPr kumimoji="0" lang="en-US" altLang="zh-TW" sz="16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PaaS</a:t>
              </a:r>
              <a:r>
                <a:rPr kumimoji="0" lang="en-US" altLang="zh-TW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)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6000760" y="2571750"/>
              <a:ext cx="185738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軟體</a:t>
              </a: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即服務</a:t>
              </a:r>
              <a:r>
                <a:rPr kumimoji="0" lang="en-US" altLang="zh-TW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(</a:t>
              </a:r>
              <a:r>
                <a:rPr kumimoji="0" lang="en-US" altLang="zh-TW" sz="16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SaaS</a:t>
              </a:r>
              <a:r>
                <a:rPr kumimoji="0" lang="en-US" altLang="zh-TW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)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143636" y="3429006"/>
              <a:ext cx="164307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公司系統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143636" y="3876272"/>
              <a:ext cx="1643074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軟正黑體" pitchFamily="34" charset="-120"/>
                  <a:ea typeface="微軟正黑體" pitchFamily="34" charset="-120"/>
                  <a:sym typeface="Arial"/>
                </a:rPr>
                <a:t>行動設備</a:t>
              </a:r>
              <a:endParaRPr kumimoji="0" lang="zh-TW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8992" y="2205015"/>
            <a:ext cx="5500726" cy="158118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51"/>
          <p:cNvSpPr txBox="1">
            <a:spLocks noGrp="1"/>
          </p:cNvSpPr>
          <p:nvPr>
            <p:ph type="title"/>
          </p:nvPr>
        </p:nvSpPr>
        <p:spPr>
          <a:xfrm>
            <a:off x="0" y="304786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03249">
              <a:defRPr sz="2548"/>
            </a:lvl1pPr>
          </a:lstStyle>
          <a:p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支援多種通訊協定與物聯網開發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板</a:t>
            </a:r>
            <a:endParaRPr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7" name="支援多種通訊協定: MQTT, MQTTS, HTTP, HTTPS and CoAP"/>
          <p:cNvSpPr txBox="1"/>
          <p:nvPr/>
        </p:nvSpPr>
        <p:spPr>
          <a:xfrm>
            <a:off x="226903" y="1235302"/>
            <a:ext cx="6988303" cy="2939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spcBef>
                <a:spcPts val="600"/>
              </a:spcBef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dirty="0" smtClean="0">
                <a:latin typeface="微軟正黑體" pitchFamily="34" charset="-120"/>
                <a:ea typeface="微軟正黑體" pitchFamily="34" charset="-120"/>
              </a:rPr>
              <a:t>通訊協定</a:t>
            </a:r>
            <a:r>
              <a:rPr dirty="0"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pPr defTabSz="457200">
              <a:spcBef>
                <a:spcPts val="600"/>
              </a:spcBef>
              <a:defRPr sz="2000" b="1"/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MQTT, MQTTS, HTTP, HTTPS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dirty="0">
                <a:latin typeface="微軟正黑體" pitchFamily="34" charset="-120"/>
                <a:ea typeface="微軟正黑體" pitchFamily="34" charset="-120"/>
              </a:rPr>
              <a:t>CoAP</a:t>
            </a:r>
          </a:p>
          <a:p>
            <a:pPr defTabSz="457200">
              <a:buSzPct val="100000"/>
              <a:buFont typeface="Arial"/>
              <a:buChar char="•"/>
              <a:defRPr sz="2000" b="1"/>
            </a:pPr>
            <a:endParaRPr dirty="0">
              <a:latin typeface="微軟正黑體" pitchFamily="34" charset="-120"/>
              <a:ea typeface="微軟正黑體" pitchFamily="34" charset="-120"/>
            </a:endParaRPr>
          </a:p>
          <a:p>
            <a:pPr defTabSz="457200"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dirty="0" smtClean="0">
                <a:latin typeface="微軟正黑體" pitchFamily="34" charset="-120"/>
                <a:ea typeface="微軟正黑體" pitchFamily="34" charset="-120"/>
              </a:rPr>
              <a:t>範例 </a:t>
            </a:r>
            <a:r>
              <a:rPr dirty="0">
                <a:latin typeface="微軟正黑體" pitchFamily="34" charset="-120"/>
                <a:ea typeface="微軟正黑體" pitchFamily="34" charset="-120"/>
              </a:rPr>
              <a:t>: </a:t>
            </a:r>
          </a:p>
          <a:p>
            <a:pPr defTabSz="457200">
              <a:spcBef>
                <a:spcPts val="600"/>
              </a:spcBef>
              <a:defRPr sz="2000" b="1"/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Arduino Yun - Python</a:t>
            </a:r>
          </a:p>
          <a:p>
            <a:pPr defTabSz="457200">
              <a:spcBef>
                <a:spcPts val="600"/>
              </a:spcBef>
              <a:defRPr sz="2000" b="1"/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Raspberry Pi - Node.js</a:t>
            </a:r>
          </a:p>
          <a:p>
            <a:pPr defTabSz="457200">
              <a:spcBef>
                <a:spcPts val="600"/>
              </a:spcBef>
              <a:defRPr sz="2000" b="1"/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MTK 7688(Duo) – Python</a:t>
            </a:r>
          </a:p>
          <a:p>
            <a:pPr defTabSz="457200">
              <a:spcBef>
                <a:spcPts val="600"/>
              </a:spcBef>
              <a:defRPr sz="2000" b="1"/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Intel Edison - Node.js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93" descr="Shape 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31" y="1142990"/>
            <a:ext cx="5443539" cy="371475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94"/>
          <p:cNvSpPr txBox="1"/>
          <p:nvPr/>
        </p:nvSpPr>
        <p:spPr>
          <a:xfrm>
            <a:off x="2928926" y="4417039"/>
            <a:ext cx="1798636" cy="36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1800" b="1" dirty="0">
                <a:solidFill>
                  <a:srgbClr val="FF3399"/>
                </a:solidFill>
                <a:latin typeface="微軟正黑體" pitchFamily="34" charset="-120"/>
                <a:ea typeface="微軟正黑體" pitchFamily="34" charset="-120"/>
              </a:rPr>
              <a:t>資料傳輸</a:t>
            </a:r>
          </a:p>
        </p:txBody>
      </p:sp>
      <p:grpSp>
        <p:nvGrpSpPr>
          <p:cNvPr id="124" name="Shape 95"/>
          <p:cNvGrpSpPr/>
          <p:nvPr/>
        </p:nvGrpSpPr>
        <p:grpSpPr>
          <a:xfrm>
            <a:off x="2589210" y="4428070"/>
            <a:ext cx="292103" cy="302141"/>
            <a:chOff x="0" y="-1"/>
            <a:chExt cx="292102" cy="302140"/>
          </a:xfrm>
        </p:grpSpPr>
        <p:sp>
          <p:nvSpPr>
            <p:cNvPr id="122" name="Shape 96"/>
            <p:cNvSpPr/>
            <p:nvPr/>
          </p:nvSpPr>
          <p:spPr>
            <a:xfrm>
              <a:off x="-1" y="11529"/>
              <a:ext cx="292104" cy="279101"/>
            </a:xfrm>
            <a:prstGeom prst="ellipse">
              <a:avLst/>
            </a:prstGeom>
            <a:solidFill>
              <a:srgbClr val="F40C80"/>
            </a:solidFill>
            <a:ln w="12700" cap="flat">
              <a:noFill/>
              <a:miter lim="400000"/>
            </a:ln>
            <a:effectLst>
              <a:outerShdw blurRad="635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23" name="Shape 97"/>
            <p:cNvSpPr txBox="1"/>
            <p:nvPr/>
          </p:nvSpPr>
          <p:spPr>
            <a:xfrm>
              <a:off x="42775" y="-1"/>
              <a:ext cx="206548" cy="302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27" name="Shape 98"/>
          <p:cNvGrpSpPr/>
          <p:nvPr/>
        </p:nvGrpSpPr>
        <p:grpSpPr>
          <a:xfrm>
            <a:off x="452434" y="1427694"/>
            <a:ext cx="293689" cy="302142"/>
            <a:chOff x="0" y="-1"/>
            <a:chExt cx="293687" cy="302140"/>
          </a:xfrm>
        </p:grpSpPr>
        <p:sp>
          <p:nvSpPr>
            <p:cNvPr id="125" name="Shape 99"/>
            <p:cNvSpPr/>
            <p:nvPr/>
          </p:nvSpPr>
          <p:spPr>
            <a:xfrm>
              <a:off x="0" y="11529"/>
              <a:ext cx="293688" cy="279101"/>
            </a:xfrm>
            <a:prstGeom prst="ellipse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>
              <a:outerShdw blurRad="635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26" name="Shape 100"/>
            <p:cNvSpPr txBox="1"/>
            <p:nvPr/>
          </p:nvSpPr>
          <p:spPr>
            <a:xfrm>
              <a:off x="43007" y="-1"/>
              <a:ext cx="207671" cy="302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128" name="Shape 101"/>
          <p:cNvSpPr txBox="1"/>
          <p:nvPr/>
        </p:nvSpPr>
        <p:spPr>
          <a:xfrm>
            <a:off x="201596" y="1785932"/>
            <a:ext cx="1798636" cy="36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b="1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資料收集與運作</a:t>
            </a:r>
          </a:p>
        </p:txBody>
      </p:sp>
      <p:grpSp>
        <p:nvGrpSpPr>
          <p:cNvPr id="131" name="Shape 102"/>
          <p:cNvGrpSpPr/>
          <p:nvPr/>
        </p:nvGrpSpPr>
        <p:grpSpPr>
          <a:xfrm>
            <a:off x="3952874" y="1180841"/>
            <a:ext cx="293689" cy="302141"/>
            <a:chOff x="0" y="0"/>
            <a:chExt cx="293688" cy="302140"/>
          </a:xfrm>
        </p:grpSpPr>
        <p:sp>
          <p:nvSpPr>
            <p:cNvPr id="129" name="Shape 103"/>
            <p:cNvSpPr/>
            <p:nvPr/>
          </p:nvSpPr>
          <p:spPr>
            <a:xfrm>
              <a:off x="-1" y="10806"/>
              <a:ext cx="293689" cy="280547"/>
            </a:xfrm>
            <a:prstGeom prst="ellipse">
              <a:avLst/>
            </a:prstGeom>
            <a:solidFill>
              <a:srgbClr val="F79931"/>
            </a:solidFill>
            <a:ln w="12700" cap="flat">
              <a:noFill/>
              <a:miter lim="400000"/>
            </a:ln>
            <a:effectLst>
              <a:outerShdw blurRad="635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30" name="Shape 104"/>
            <p:cNvSpPr txBox="1"/>
            <p:nvPr/>
          </p:nvSpPr>
          <p:spPr>
            <a:xfrm>
              <a:off x="43007" y="0"/>
              <a:ext cx="207670" cy="302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>
                  <a:solidFill>
                    <a:srgbClr val="F9FAF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32" name="Shape 105"/>
          <p:cNvSpPr txBox="1"/>
          <p:nvPr/>
        </p:nvSpPr>
        <p:spPr>
          <a:xfrm>
            <a:off x="4357686" y="1071552"/>
            <a:ext cx="1285884" cy="654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分析結果並</a:t>
            </a:r>
          </a:p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b="1" dirty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執行指令</a:t>
            </a:r>
          </a:p>
        </p:txBody>
      </p:sp>
      <p:sp>
        <p:nvSpPr>
          <p:cNvPr id="133" name="Shape 106"/>
          <p:cNvSpPr/>
          <p:nvPr/>
        </p:nvSpPr>
        <p:spPr>
          <a:xfrm>
            <a:off x="5857883" y="0"/>
            <a:ext cx="3286117" cy="5143500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4" name="Shape 107"/>
          <p:cNvSpPr txBox="1">
            <a:spLocks noGrp="1"/>
          </p:cNvSpPr>
          <p:nvPr>
            <p:ph type="title"/>
          </p:nvPr>
        </p:nvSpPr>
        <p:spPr>
          <a:xfrm>
            <a:off x="0" y="279399"/>
            <a:ext cx="6143636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智慧農業應用</a:t>
            </a:r>
          </a:p>
        </p:txBody>
      </p:sp>
      <p:sp>
        <p:nvSpPr>
          <p:cNvPr id="135" name="Shape 108"/>
          <p:cNvSpPr txBox="1"/>
          <p:nvPr/>
        </p:nvSpPr>
        <p:spPr>
          <a:xfrm>
            <a:off x="6072198" y="245962"/>
            <a:ext cx="2857520" cy="1754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marL="61909" indent="-61909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b="1" dirty="0" smtClean="0">
                <a:latin typeface="微軟正黑體" pitchFamily="34" charset="-120"/>
                <a:ea typeface="微軟正黑體" pitchFamily="34" charset="-120"/>
              </a:rPr>
              <a:t>數據分析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sz="1800" b="1" dirty="0">
              <a:latin typeface="微軟正黑體" pitchFamily="34" charset="-120"/>
              <a:ea typeface="微軟正黑體" pitchFamily="34" charset="-120"/>
              <a:cs typeface="Gill Sans"/>
              <a:sym typeface="Gill Sans"/>
            </a:endParaRPr>
          </a:p>
          <a:p>
            <a:pPr marL="61909" indent="-61909"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 即時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採取行動並執行指令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  <a:p>
            <a:pPr marL="61909" indent="-61909"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 更有效的操作</a:t>
            </a:r>
          </a:p>
          <a:p>
            <a:pPr marL="61909" indent="-61909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sz="1800" dirty="0">
              <a:latin typeface="微軟正黑體" pitchFamily="34" charset="-120"/>
              <a:ea typeface="微軟正黑體" pitchFamily="34" charset="-120"/>
            </a:endParaRPr>
          </a:p>
          <a:p>
            <a:pPr marL="61909" indent="-61909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b="1" dirty="0">
                <a:latin typeface="微軟正黑體" pitchFamily="34" charset="-120"/>
                <a:ea typeface="微軟正黑體" pitchFamily="34" charset="-120"/>
              </a:rPr>
              <a:t>視覺化資料呈現</a:t>
            </a:r>
          </a:p>
          <a:p>
            <a:pPr marL="61909" indent="-61909">
              <a:buClr>
                <a:srgbClr val="000000"/>
              </a:buClr>
              <a:buSzPct val="100000"/>
              <a:buFont typeface="Arial"/>
              <a:buChar char="•"/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有效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最佳化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農場的控管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8" name="1504329112374.JPEG.jpg"/>
          <p:cNvGrpSpPr/>
          <p:nvPr/>
        </p:nvGrpSpPr>
        <p:grpSpPr>
          <a:xfrm>
            <a:off x="6286512" y="2143122"/>
            <a:ext cx="2405033" cy="2532034"/>
            <a:chOff x="0" y="0"/>
            <a:chExt cx="2405032" cy="2532032"/>
          </a:xfrm>
        </p:grpSpPr>
        <p:pic>
          <p:nvPicPr>
            <p:cNvPr id="137" name="1504329112374.JPEG.jpg" descr="1504329112374.JPEG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15900" y="139700"/>
              <a:ext cx="1973233" cy="19732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1504329112374.JPEG.jpg" descr="1504329112374.JPEG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05033" cy="25320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2017-10-18_11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1551"/>
            <a:ext cx="9144000" cy="3968699"/>
          </a:xfrm>
          <a:prstGeom prst="rect">
            <a:avLst/>
          </a:prstGeom>
        </p:spPr>
      </p:pic>
      <p:grpSp>
        <p:nvGrpSpPr>
          <p:cNvPr id="143" name="群組 7"/>
          <p:cNvGrpSpPr/>
          <p:nvPr/>
        </p:nvGrpSpPr>
        <p:grpSpPr>
          <a:xfrm>
            <a:off x="6000760" y="1285866"/>
            <a:ext cx="2702178" cy="915559"/>
            <a:chOff x="0" y="0"/>
            <a:chExt cx="2702176" cy="915558"/>
          </a:xfrm>
          <a:solidFill>
            <a:srgbClr val="C00000"/>
          </a:solidFill>
        </p:grpSpPr>
        <p:sp>
          <p:nvSpPr>
            <p:cNvPr id="141" name="說明框"/>
            <p:cNvSpPr/>
            <p:nvPr/>
          </p:nvSpPr>
          <p:spPr>
            <a:xfrm>
              <a:off x="0" y="0"/>
              <a:ext cx="2702176" cy="915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56" y="0"/>
                  </a:moveTo>
                  <a:lnTo>
                    <a:pt x="16951" y="8150"/>
                  </a:lnTo>
                  <a:lnTo>
                    <a:pt x="1187" y="8150"/>
                  </a:lnTo>
                  <a:cubicBezTo>
                    <a:pt x="532" y="8150"/>
                    <a:pt x="0" y="11166"/>
                    <a:pt x="0" y="14882"/>
                  </a:cubicBezTo>
                  <a:cubicBezTo>
                    <a:pt x="0" y="18597"/>
                    <a:pt x="532" y="21600"/>
                    <a:pt x="1187" y="21600"/>
                  </a:cubicBezTo>
                  <a:lnTo>
                    <a:pt x="20413" y="21600"/>
                  </a:lnTo>
                  <a:cubicBezTo>
                    <a:pt x="21068" y="21600"/>
                    <a:pt x="21600" y="18598"/>
                    <a:pt x="21600" y="14882"/>
                  </a:cubicBezTo>
                  <a:cubicBezTo>
                    <a:pt x="21600" y="11167"/>
                    <a:pt x="21068" y="8150"/>
                    <a:pt x="20413" y="8150"/>
                  </a:cubicBezTo>
                  <a:lnTo>
                    <a:pt x="18564" y="8150"/>
                  </a:lnTo>
                  <a:lnTo>
                    <a:pt x="17756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9FAFB"/>
                  </a:solidFill>
                </a:defRPr>
              </a:pPr>
              <a:endParaRPr/>
            </a:p>
          </p:txBody>
        </p:sp>
        <p:sp>
          <p:nvSpPr>
            <p:cNvPr id="142" name="使用者可以自行修改資料或設定API以建立安全連線"/>
            <p:cNvSpPr txBox="1"/>
            <p:nvPr/>
          </p:nvSpPr>
          <p:spPr>
            <a:xfrm>
              <a:off x="103145" y="389249"/>
              <a:ext cx="2503249" cy="523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使用者可以自行修改資料或設定API以建立安全連線</a:t>
              </a:r>
            </a:p>
          </p:txBody>
        </p:sp>
      </p:grpSp>
      <p:grpSp>
        <p:nvGrpSpPr>
          <p:cNvPr id="146" name="群組 8"/>
          <p:cNvGrpSpPr/>
          <p:nvPr/>
        </p:nvGrpSpPr>
        <p:grpSpPr>
          <a:xfrm>
            <a:off x="4684879" y="3571882"/>
            <a:ext cx="1744509" cy="564757"/>
            <a:chOff x="-1" y="-1"/>
            <a:chExt cx="1744507" cy="564756"/>
          </a:xfrm>
        </p:grpSpPr>
        <p:sp>
          <p:nvSpPr>
            <p:cNvPr id="144" name="說明框"/>
            <p:cNvSpPr/>
            <p:nvPr/>
          </p:nvSpPr>
          <p:spPr>
            <a:xfrm>
              <a:off x="-1" y="-1"/>
              <a:ext cx="1744507" cy="56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03" y="0"/>
                  </a:moveTo>
                  <a:cubicBezTo>
                    <a:pt x="1167" y="0"/>
                    <a:pt x="0" y="3196"/>
                    <a:pt x="0" y="7134"/>
                  </a:cubicBezTo>
                  <a:cubicBezTo>
                    <a:pt x="0" y="11071"/>
                    <a:pt x="1167" y="14253"/>
                    <a:pt x="2603" y="14253"/>
                  </a:cubicBezTo>
                  <a:lnTo>
                    <a:pt x="9210" y="14253"/>
                  </a:lnTo>
                  <a:lnTo>
                    <a:pt x="10988" y="21600"/>
                  </a:lnTo>
                  <a:lnTo>
                    <a:pt x="12766" y="14253"/>
                  </a:lnTo>
                  <a:lnTo>
                    <a:pt x="18997" y="14253"/>
                  </a:lnTo>
                  <a:cubicBezTo>
                    <a:pt x="20433" y="14253"/>
                    <a:pt x="21600" y="11072"/>
                    <a:pt x="21600" y="7134"/>
                  </a:cubicBezTo>
                  <a:cubicBezTo>
                    <a:pt x="21600" y="3197"/>
                    <a:pt x="20433" y="0"/>
                    <a:pt x="18997" y="0"/>
                  </a:cubicBezTo>
                  <a:lnTo>
                    <a:pt x="2603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9FAFB"/>
                  </a:solidFill>
                </a:defRPr>
              </a:pPr>
              <a:endParaRPr/>
            </a:p>
          </p:txBody>
        </p:sp>
        <p:sp>
          <p:nvSpPr>
            <p:cNvPr id="145" name="當前平台使用狀況"/>
            <p:cNvSpPr txBox="1"/>
            <p:nvPr/>
          </p:nvSpPr>
          <p:spPr>
            <a:xfrm>
              <a:off x="87861" y="42335"/>
              <a:ext cx="1528618" cy="307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當前平台使用狀況</a:t>
              </a:r>
            </a:p>
          </p:txBody>
        </p:sp>
      </p:grpSp>
      <p:sp>
        <p:nvSpPr>
          <p:cNvPr id="147" name="Shape 5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簡單的介面設計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IMG_20102017_092948_0.png"/>
          <p:cNvPicPr>
            <a:picLocks noChangeAspect="1"/>
          </p:cNvPicPr>
          <p:nvPr/>
        </p:nvPicPr>
        <p:blipFill>
          <a:blip r:embed="rId2"/>
          <a:srcRect l="12939" t="13761" b="5049"/>
          <a:stretch>
            <a:fillRect/>
          </a:stretch>
        </p:blipFill>
        <p:spPr>
          <a:xfrm>
            <a:off x="0" y="1071552"/>
            <a:ext cx="9144000" cy="4214842"/>
          </a:xfrm>
          <a:prstGeom prst="rect">
            <a:avLst/>
          </a:prstGeom>
        </p:spPr>
      </p:pic>
      <p:sp>
        <p:nvSpPr>
          <p:cNvPr id="149" name="Shape 5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規則引擎提供更高靈活運用性</a:t>
            </a:r>
          </a:p>
        </p:txBody>
      </p:sp>
      <p:grpSp>
        <p:nvGrpSpPr>
          <p:cNvPr id="153" name="群組 4"/>
          <p:cNvGrpSpPr/>
          <p:nvPr/>
        </p:nvGrpSpPr>
        <p:grpSpPr>
          <a:xfrm>
            <a:off x="3112673" y="1214428"/>
            <a:ext cx="2673773" cy="1075298"/>
            <a:chOff x="-1" y="-1"/>
            <a:chExt cx="2673771" cy="1075297"/>
          </a:xfrm>
        </p:grpSpPr>
        <p:sp>
          <p:nvSpPr>
            <p:cNvPr id="151" name="說明框"/>
            <p:cNvSpPr/>
            <p:nvPr/>
          </p:nvSpPr>
          <p:spPr>
            <a:xfrm>
              <a:off x="-1" y="-1"/>
              <a:ext cx="2656843" cy="107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03" y="0"/>
                  </a:moveTo>
                  <a:cubicBezTo>
                    <a:pt x="1167" y="0"/>
                    <a:pt x="0" y="3196"/>
                    <a:pt x="0" y="7134"/>
                  </a:cubicBezTo>
                  <a:cubicBezTo>
                    <a:pt x="0" y="11071"/>
                    <a:pt x="1167" y="14253"/>
                    <a:pt x="2603" y="14253"/>
                  </a:cubicBezTo>
                  <a:lnTo>
                    <a:pt x="9210" y="14253"/>
                  </a:lnTo>
                  <a:lnTo>
                    <a:pt x="10988" y="21600"/>
                  </a:lnTo>
                  <a:lnTo>
                    <a:pt x="12766" y="14253"/>
                  </a:lnTo>
                  <a:lnTo>
                    <a:pt x="18997" y="14253"/>
                  </a:lnTo>
                  <a:cubicBezTo>
                    <a:pt x="20433" y="14253"/>
                    <a:pt x="21600" y="11072"/>
                    <a:pt x="21600" y="7134"/>
                  </a:cubicBezTo>
                  <a:cubicBezTo>
                    <a:pt x="21600" y="3197"/>
                    <a:pt x="20433" y="0"/>
                    <a:pt x="18997" y="0"/>
                  </a:cubicBezTo>
                  <a:lnTo>
                    <a:pt x="2603" y="0"/>
                  </a:lnTo>
                  <a:close/>
                </a:path>
              </a:pathLst>
            </a:cu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9FAFB"/>
                  </a:solidFill>
                </a:defRPr>
              </a:pPr>
              <a:endParaRPr/>
            </a:p>
          </p:txBody>
        </p:sp>
        <p:sp>
          <p:nvSpPr>
            <p:cNvPr id="152" name="當前平台使用狀況"/>
            <p:cNvSpPr txBox="1"/>
            <p:nvPr/>
          </p:nvSpPr>
          <p:spPr>
            <a:xfrm>
              <a:off x="137362" y="118758"/>
              <a:ext cx="2536408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bg1"/>
                  </a:solidFill>
                </a:rPr>
                <a:t>客製化</a:t>
              </a:r>
              <a:r>
                <a:rPr b="1" dirty="0">
                  <a:solidFill>
                    <a:schemeClr val="bg1"/>
                  </a:solidFill>
                  <a:latin typeface="+mn-lt"/>
                  <a:ea typeface="+mn-ea"/>
                  <a:cs typeface="+mn-cs"/>
                  <a:sym typeface="Arial"/>
                </a:rPr>
                <a:t>Node-RED</a:t>
              </a:r>
              <a:r>
                <a:rPr dirty="0">
                  <a:solidFill>
                    <a:schemeClr val="bg1"/>
                  </a:solidFill>
                </a:rPr>
                <a:t>提供圖像化的流程設計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51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/>
            </a:lvl1pPr>
          </a:lstStyle>
          <a:p>
            <a:r>
              <a:rPr sz="3500" b="1" dirty="0" smtClean="0"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en-US" sz="3500" b="1" dirty="0" smtClean="0">
                <a:latin typeface="微軟正黑體" pitchFamily="34" charset="-120"/>
                <a:ea typeface="微軟正黑體" pitchFamily="34" charset="-120"/>
              </a:rPr>
              <a:t>混合</a:t>
            </a:r>
            <a:r>
              <a:rPr sz="3500" b="1" dirty="0" smtClean="0">
                <a:latin typeface="微軟正黑體" pitchFamily="34" charset="-120"/>
                <a:ea typeface="微軟正黑體" pitchFamily="34" charset="-120"/>
              </a:rPr>
              <a:t>雲概念將收集數據傳輸到第三方服務</a:t>
            </a:r>
            <a:endParaRPr sz="35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6" name="Dashboard.png" descr="Dashboard.png"/>
          <p:cNvPicPr>
            <a:picLocks noChangeAspect="1"/>
          </p:cNvPicPr>
          <p:nvPr/>
        </p:nvPicPr>
        <p:blipFill>
          <a:blip r:embed="rId2">
            <a:extLst/>
          </a:blip>
          <a:srcRect l="15539" t="15857" r="15539" b="1996"/>
          <a:stretch>
            <a:fillRect/>
          </a:stretch>
        </p:blipFill>
        <p:spPr>
          <a:xfrm>
            <a:off x="0" y="1071552"/>
            <a:ext cx="3672408" cy="301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ower BI Dashboard.png" descr="Power BI Dashboard.png"/>
          <p:cNvPicPr>
            <a:picLocks noChangeAspect="1"/>
          </p:cNvPicPr>
          <p:nvPr/>
        </p:nvPicPr>
        <p:blipFill>
          <a:blip r:embed="rId3">
            <a:extLst/>
          </a:blip>
          <a:srcRect r="21661" b="21125"/>
          <a:stretch>
            <a:fillRect/>
          </a:stretch>
        </p:blipFill>
        <p:spPr>
          <a:xfrm>
            <a:off x="5148063" y="1071552"/>
            <a:ext cx="3986413" cy="305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owerBI.jpg" descr="PowerBI.jpg"/>
          <p:cNvPicPr>
            <a:picLocks noChangeAspect="1"/>
          </p:cNvPicPr>
          <p:nvPr/>
        </p:nvPicPr>
        <p:blipFill>
          <a:blip r:embed="rId4">
            <a:extLst/>
          </a:blip>
          <a:srcRect r="1184"/>
          <a:stretch>
            <a:fillRect/>
          </a:stretch>
        </p:blipFill>
        <p:spPr>
          <a:xfrm>
            <a:off x="8654991" y="1059582"/>
            <a:ext cx="489009" cy="214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影像" descr="影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7634" y="1928808"/>
            <a:ext cx="1425870" cy="629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owerBI.jpg" descr="PowerBI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14744" y="2643188"/>
            <a:ext cx="1368153" cy="63385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說明框"/>
          <p:cNvSpPr/>
          <p:nvPr/>
        </p:nvSpPr>
        <p:spPr>
          <a:xfrm>
            <a:off x="2500298" y="3870769"/>
            <a:ext cx="4214842" cy="915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56" y="0"/>
                </a:moveTo>
                <a:lnTo>
                  <a:pt x="16951" y="8150"/>
                </a:lnTo>
                <a:lnTo>
                  <a:pt x="1187" y="8150"/>
                </a:lnTo>
                <a:cubicBezTo>
                  <a:pt x="532" y="8150"/>
                  <a:pt x="0" y="11166"/>
                  <a:pt x="0" y="14882"/>
                </a:cubicBezTo>
                <a:cubicBezTo>
                  <a:pt x="0" y="18597"/>
                  <a:pt x="532" y="21600"/>
                  <a:pt x="1187" y="21600"/>
                </a:cubicBezTo>
                <a:lnTo>
                  <a:pt x="20413" y="21600"/>
                </a:lnTo>
                <a:cubicBezTo>
                  <a:pt x="21068" y="21600"/>
                  <a:pt x="21600" y="18598"/>
                  <a:pt x="21600" y="14882"/>
                </a:cubicBezTo>
                <a:cubicBezTo>
                  <a:pt x="21600" y="11167"/>
                  <a:pt x="21068" y="8150"/>
                  <a:pt x="20413" y="8150"/>
                </a:cubicBezTo>
                <a:lnTo>
                  <a:pt x="18564" y="8150"/>
                </a:lnTo>
                <a:lnTo>
                  <a:pt x="17756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>
                <a:solidFill>
                  <a:srgbClr val="F9FAFB"/>
                </a:solidFill>
              </a:defRPr>
            </a:pPr>
            <a:endParaRPr/>
          </a:p>
        </p:txBody>
      </p:sp>
      <p:sp>
        <p:nvSpPr>
          <p:cNvPr id="162" name="矩形 9"/>
          <p:cNvSpPr txBox="1"/>
          <p:nvPr/>
        </p:nvSpPr>
        <p:spPr>
          <a:xfrm>
            <a:off x="2667606" y="4357700"/>
            <a:ext cx="388022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solidFill>
                  <a:schemeClr val="bg1"/>
                </a:solidFill>
              </a:rPr>
              <a:t>將數據資料與Power BI連結以獲取更多樣化報表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29755396_xxl.jpg"/>
          <p:cNvPicPr>
            <a:picLocks noChangeAspect="1"/>
          </p:cNvPicPr>
          <p:nvPr/>
        </p:nvPicPr>
        <p:blipFill>
          <a:blip r:embed="rId3" cstate="print"/>
          <a:srcRect l="8407" t="26387" r="34956" b="283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hape 50"/>
          <p:cNvSpPr txBox="1"/>
          <p:nvPr/>
        </p:nvSpPr>
        <p:spPr>
          <a:xfrm>
            <a:off x="0" y="1857370"/>
            <a:ext cx="6786578" cy="93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54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altLang="zh-TW" sz="5500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Arial"/>
              </a:rPr>
              <a:t>QIoT</a:t>
            </a:r>
            <a:r>
              <a:rPr lang="en-US" altLang="zh-TW" sz="55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Arial"/>
              </a:rPr>
              <a:t> </a:t>
            </a:r>
            <a:r>
              <a:rPr lang="zh-TW" altLang="en-US" sz="55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教戰秘笈 </a:t>
            </a:r>
            <a:endParaRPr lang="en-US" altLang="zh-TW" sz="5500" dirty="0" err="1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Arial"/>
            </a:endParaRPr>
          </a:p>
        </p:txBody>
      </p:sp>
      <p:sp>
        <p:nvSpPr>
          <p:cNvPr id="7" name="Shape 50"/>
          <p:cNvSpPr txBox="1"/>
          <p:nvPr/>
        </p:nvSpPr>
        <p:spPr>
          <a:xfrm>
            <a:off x="0" y="2864038"/>
            <a:ext cx="6786578" cy="7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40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3</a:t>
            </a:r>
            <a:r>
              <a:rPr lang="zh-TW" altLang="en-US" sz="40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步驟學會使用</a:t>
            </a:r>
            <a:r>
              <a:rPr lang="en-US" altLang="zh-TW" sz="4000" dirty="0" err="1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QIoT</a:t>
            </a:r>
            <a:endParaRPr lang="en-US" altLang="zh-TW" sz="4000" dirty="0" smtClean="0">
              <a:solidFill>
                <a:srgbClr val="0070C0"/>
              </a:solidFill>
              <a:latin typeface="Calibri"/>
              <a:ea typeface="Microsoft JhengHei"/>
              <a:cs typeface="Microsoft JhengHe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3 元素讓你快速建立IoT應用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元素讓你快速建立</a:t>
            </a:r>
            <a:r>
              <a:rPr lang="en-US" sz="4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IoT</a:t>
            </a:r>
            <a:r>
              <a:rPr lang="en-US" sz="4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應用</a:t>
            </a:r>
            <a:endParaRPr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1" name="Shape 2603"/>
          <p:cNvSpPr txBox="1"/>
          <p:nvPr/>
        </p:nvSpPr>
        <p:spPr>
          <a:xfrm>
            <a:off x="2928926" y="3089290"/>
            <a:ext cx="1013084" cy="90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71" tIns="34271" rIns="34271" bIns="34271">
            <a:spAutoFit/>
          </a:bodyPr>
          <a:lstStyle/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solidFill>
                  <a:schemeClr val="tx1"/>
                </a:solidFill>
              </a:rPr>
              <a:t>√ 開發板</a:t>
            </a:r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 smtClean="0">
                <a:solidFill>
                  <a:schemeClr val="tx1"/>
                </a:solidFill>
              </a:rPr>
              <a:t>√</a:t>
            </a:r>
            <a:r>
              <a:rPr lang="zh-TW" altLang="en-US" sz="1800" dirty="0" smtClean="0">
                <a:solidFill>
                  <a:schemeClr val="tx1"/>
                </a:solidFill>
              </a:rPr>
              <a:t> </a:t>
            </a:r>
            <a:r>
              <a:rPr lang="zh-TW" altLang="en-US" sz="18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感應器</a:t>
            </a:r>
            <a:endParaRPr sz="180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solidFill>
                  <a:schemeClr val="tx1"/>
                </a:solidFill>
              </a:rPr>
              <a:t>√ </a:t>
            </a:r>
            <a:r>
              <a:rPr sz="1800" dirty="0" smtClean="0">
                <a:solidFill>
                  <a:schemeClr val="tx1"/>
                </a:solidFill>
              </a:rPr>
              <a:t>控制器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72" name="Shape 2603"/>
          <p:cNvSpPr txBox="1"/>
          <p:nvPr/>
        </p:nvSpPr>
        <p:spPr>
          <a:xfrm>
            <a:off x="5000628" y="3089290"/>
            <a:ext cx="1243285" cy="99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71" tIns="34271" rIns="34271" bIns="34271">
            <a:spAutoFit/>
          </a:bodyPr>
          <a:lstStyle/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√ 規則建立</a:t>
            </a:r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</p:txBody>
      </p:sp>
      <p:sp>
        <p:nvSpPr>
          <p:cNvPr id="173" name="Shape 2603"/>
          <p:cNvSpPr txBox="1"/>
          <p:nvPr/>
        </p:nvSpPr>
        <p:spPr>
          <a:xfrm>
            <a:off x="7187306" y="3089290"/>
            <a:ext cx="1456660" cy="105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71" tIns="34271" rIns="34271" bIns="34271">
            <a:spAutoFit/>
          </a:bodyPr>
          <a:lstStyle/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√ 儀表板</a:t>
            </a:r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√ 資料視覺化</a:t>
            </a:r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marL="214292" indent="-214292">
              <a:defRPr>
                <a:solidFill>
                  <a:srgbClr val="A6A6A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</p:txBody>
      </p:sp>
      <p:pic>
        <p:nvPicPr>
          <p:cNvPr id="9" name="圖片 8" descr="2017-10-18_1509.png"/>
          <p:cNvPicPr>
            <a:picLocks noChangeAspect="1"/>
          </p:cNvPicPr>
          <p:nvPr/>
        </p:nvPicPr>
        <p:blipFill>
          <a:blip r:embed="rId2"/>
          <a:srcRect l="18045" t="21176" r="32741" b="58823"/>
          <a:stretch>
            <a:fillRect/>
          </a:stretch>
        </p:blipFill>
        <p:spPr>
          <a:xfrm>
            <a:off x="0" y="1071552"/>
            <a:ext cx="9144000" cy="1727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圖片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02106"/>
          </a:xfrm>
          <a:prstGeom prst="rect">
            <a:avLst/>
          </a:prstGeom>
        </p:spPr>
      </p:pic>
      <p:sp>
        <p:nvSpPr>
          <p:cNvPr id="8" name="Shape 2732"/>
          <p:cNvSpPr txBox="1"/>
          <p:nvPr/>
        </p:nvSpPr>
        <p:spPr>
          <a:xfrm>
            <a:off x="5715008" y="1643056"/>
            <a:ext cx="3311808" cy="707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>
              <a:defRPr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2000" b="1" dirty="0" smtClean="0"/>
              <a:t>當</a:t>
            </a:r>
            <a:r>
              <a:rPr lang="en-US" sz="2000" b="1" dirty="0" smtClean="0"/>
              <a:t> </a:t>
            </a:r>
            <a:r>
              <a:rPr sz="2000" b="1" dirty="0" smtClean="0"/>
              <a:t>IoT</a:t>
            </a:r>
            <a:r>
              <a:rPr lang="en-US" sz="2000" b="1" dirty="0" smtClean="0"/>
              <a:t> </a:t>
            </a:r>
            <a:r>
              <a:rPr sz="2000" b="1" dirty="0" smtClean="0"/>
              <a:t>的設備到處都有</a:t>
            </a:r>
            <a:r>
              <a:rPr sz="2000" b="1" dirty="0"/>
              <a:t>, </a:t>
            </a:r>
            <a:endParaRPr lang="en-US" sz="2000" b="1" dirty="0" smtClean="0"/>
          </a:p>
          <a:p>
            <a:r>
              <a:rPr sz="2000" b="1" dirty="0" smtClean="0"/>
              <a:t>你找到對的管理後台了嗎</a:t>
            </a:r>
            <a:r>
              <a:rPr sz="2000" b="1" dirty="0"/>
              <a:t>？</a:t>
            </a:r>
          </a:p>
        </p:txBody>
      </p:sp>
      <p:pic>
        <p:nvPicPr>
          <p:cNvPr id="9" name="Shape 168" descr="Shape 16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7950" y="2643188"/>
            <a:ext cx="1500199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IMG_20102017_093536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0" y="1071552"/>
            <a:ext cx="7858148" cy="3884054"/>
          </a:xfrm>
          <a:prstGeom prst="rect">
            <a:avLst/>
          </a:prstGeom>
        </p:spPr>
      </p:pic>
      <p:grpSp>
        <p:nvGrpSpPr>
          <p:cNvPr id="178" name="群組 21"/>
          <p:cNvGrpSpPr/>
          <p:nvPr/>
        </p:nvGrpSpPr>
        <p:grpSpPr>
          <a:xfrm>
            <a:off x="6072198" y="1671020"/>
            <a:ext cx="2880882" cy="2391133"/>
            <a:chOff x="65753" y="0"/>
            <a:chExt cx="2880880" cy="2391131"/>
          </a:xfrm>
        </p:grpSpPr>
        <p:pic>
          <p:nvPicPr>
            <p:cNvPr id="176" name="圖片 11" descr="圖片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5753" y="0"/>
              <a:ext cx="2880880" cy="2391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Shape 2732"/>
            <p:cNvSpPr txBox="1"/>
            <p:nvPr/>
          </p:nvSpPr>
          <p:spPr>
            <a:xfrm>
              <a:off x="399581" y="334633"/>
              <a:ext cx="2392676" cy="923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sz="15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800" dirty="0" smtClean="0">
                  <a:latin typeface="微軟正黑體" pitchFamily="34" charset="-120"/>
                  <a:ea typeface="微軟正黑體" pitchFamily="34" charset="-120"/>
                </a:rPr>
                <a:t>從</a:t>
              </a:r>
              <a:r>
                <a:rPr lang="zh-TW" altLang="en-US" sz="1800" dirty="0" smtClean="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sz="1800" dirty="0" smtClean="0">
                  <a:latin typeface="微軟正黑體" pitchFamily="34" charset="-120"/>
                  <a:ea typeface="微軟正黑體" pitchFamily="34" charset="-120"/>
                </a:rPr>
                <a:t>App </a:t>
              </a:r>
              <a:r>
                <a:rPr sz="1800" dirty="0">
                  <a:latin typeface="微軟正黑體" pitchFamily="34" charset="-120"/>
                  <a:ea typeface="微軟正黑體" pitchFamily="34" charset="-120"/>
                </a:rPr>
                <a:t>Center 下載 </a:t>
              </a:r>
            </a:p>
            <a:p>
              <a:pPr>
                <a:defRPr sz="15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800" dirty="0">
                  <a:latin typeface="微軟正黑體" pitchFamily="34" charset="-120"/>
                  <a:ea typeface="微軟正黑體" pitchFamily="34" charset="-120"/>
                </a:rPr>
                <a:t>&gt; Container Station</a:t>
              </a:r>
            </a:p>
            <a:p>
              <a:pPr>
                <a:defRPr sz="15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sz="1800" dirty="0">
                  <a:latin typeface="微軟正黑體" pitchFamily="34" charset="-120"/>
                  <a:ea typeface="微軟正黑體" pitchFamily="34" charset="-120"/>
                </a:rPr>
                <a:t>&gt; QIoT Suite Lite </a:t>
              </a:r>
            </a:p>
          </p:txBody>
        </p:sp>
      </p:grpSp>
      <p:sp>
        <p:nvSpPr>
          <p:cNvPr id="179" name="下載 Container Station &amp; QIoT Suite Lite"/>
          <p:cNvSpPr txBox="1">
            <a:spLocks noGrp="1"/>
          </p:cNvSpPr>
          <p:nvPr>
            <p:ph type="title" idx="4294967295"/>
          </p:nvPr>
        </p:nvSpPr>
        <p:spPr>
          <a:xfrm>
            <a:off x="0" y="357172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 b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3500" b="1" dirty="0">
                <a:latin typeface="微軟正黑體" pitchFamily="34" charset="-120"/>
                <a:ea typeface="微軟正黑體" pitchFamily="34" charset="-120"/>
              </a:rPr>
              <a:t>下載 Container Station &amp; QIoT Suite Lite</a:t>
            </a:r>
          </a:p>
        </p:txBody>
      </p:sp>
      <p:sp>
        <p:nvSpPr>
          <p:cNvPr id="9" name="矩形 8"/>
          <p:cNvSpPr/>
          <p:nvPr/>
        </p:nvSpPr>
        <p:spPr>
          <a:xfrm>
            <a:off x="3357554" y="2357436"/>
            <a:ext cx="642942" cy="642942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28860" y="3214692"/>
            <a:ext cx="642942" cy="642942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86248" y="3214692"/>
            <a:ext cx="642942" cy="642942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2714612" y="2786064"/>
            <a:ext cx="571504" cy="35719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直線單箭頭接點 15"/>
          <p:cNvCxnSpPr/>
          <p:nvPr/>
        </p:nvCxnSpPr>
        <p:spPr>
          <a:xfrm rot="10800000">
            <a:off x="4071934" y="2786064"/>
            <a:ext cx="500066" cy="35719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登入畫面"/>
          <p:cNvSpPr txBox="1">
            <a:spLocks noGrp="1"/>
          </p:cNvSpPr>
          <p:nvPr>
            <p:ph type="title" idx="4294967295"/>
          </p:nvPr>
        </p:nvSpPr>
        <p:spPr>
          <a:xfrm>
            <a:off x="0" y="304786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 b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登入畫面</a:t>
            </a:r>
          </a:p>
        </p:txBody>
      </p:sp>
      <p:pic>
        <p:nvPicPr>
          <p:cNvPr id="184" name="圖片 8" descr="圖片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215206" y="285734"/>
            <a:ext cx="1719716" cy="193911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文字方塊 4"/>
          <p:cNvSpPr txBox="1"/>
          <p:nvPr/>
        </p:nvSpPr>
        <p:spPr>
          <a:xfrm>
            <a:off x="7429520" y="2077273"/>
            <a:ext cx="1719717" cy="200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預設登入帳號： admin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密碼是跟隨您的QTS admin使用者所設定的密碼</a:t>
            </a:r>
          </a:p>
        </p:txBody>
      </p:sp>
      <p:pic>
        <p:nvPicPr>
          <p:cNvPr id="7" name="圖片 6" descr="螢幕快照 2017-10-19 下午3.39.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52"/>
            <a:ext cx="7358082" cy="38788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017-10-18_11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2990"/>
            <a:ext cx="8065169" cy="3500462"/>
          </a:xfrm>
          <a:prstGeom prst="rect">
            <a:avLst/>
          </a:prstGeom>
        </p:spPr>
      </p:pic>
      <p:sp>
        <p:nvSpPr>
          <p:cNvPr id="187" name="簡單易懂的操作畫面"/>
          <p:cNvSpPr txBox="1">
            <a:spLocks noGrp="1"/>
          </p:cNvSpPr>
          <p:nvPr>
            <p:ph type="title" idx="4294967295"/>
          </p:nvPr>
        </p:nvSpPr>
        <p:spPr>
          <a:xfrm>
            <a:off x="0" y="304786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411479">
              <a:defRPr sz="2400" b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簡單易懂的操作畫面</a:t>
            </a:r>
          </a:p>
        </p:txBody>
      </p:sp>
      <p:grpSp>
        <p:nvGrpSpPr>
          <p:cNvPr id="191" name="群組 15"/>
          <p:cNvGrpSpPr/>
          <p:nvPr/>
        </p:nvGrpSpPr>
        <p:grpSpPr>
          <a:xfrm>
            <a:off x="7261690" y="2357436"/>
            <a:ext cx="1882310" cy="1562319"/>
            <a:chOff x="656629" y="-1056029"/>
            <a:chExt cx="1882308" cy="1562317"/>
          </a:xfrm>
        </p:grpSpPr>
        <p:pic>
          <p:nvPicPr>
            <p:cNvPr id="189" name="圖片 9" descr="圖片 9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656629" y="-1056029"/>
              <a:ext cx="1882308" cy="1562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Shape 2794"/>
            <p:cNvSpPr txBox="1"/>
            <p:nvPr/>
          </p:nvSpPr>
          <p:spPr>
            <a:xfrm>
              <a:off x="915349" y="-698839"/>
              <a:ext cx="1480744" cy="480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>
                <a:defRPr sz="15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rPr sz="1600" dirty="0"/>
                <a:t>NAS 系統狀況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9755396_xxl.jpg"/>
          <p:cNvPicPr>
            <a:picLocks noChangeAspect="1"/>
          </p:cNvPicPr>
          <p:nvPr/>
        </p:nvPicPr>
        <p:blipFill>
          <a:blip r:embed="rId2" cstate="print"/>
          <a:srcRect l="8407" t="26387" r="34956" b="283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3" name="標題 1"/>
          <p:cNvSpPr txBox="1"/>
          <p:nvPr/>
        </p:nvSpPr>
        <p:spPr>
          <a:xfrm>
            <a:off x="0" y="1827722"/>
            <a:ext cx="692945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4000" b="1" dirty="0" err="1" smtClean="0">
                <a:solidFill>
                  <a:srgbClr val="002060"/>
                </a:solidFill>
                <a:ea typeface="Microsoft JhengHei"/>
                <a:cs typeface="Microsoft JhengHei"/>
              </a:rPr>
              <a:t>步驟一：新增應用</a:t>
            </a:r>
            <a:r>
              <a:rPr lang="en-US" altLang="zh-TW" sz="4000" b="1" dirty="0" smtClean="0">
                <a:solidFill>
                  <a:srgbClr val="002060"/>
                </a:solidFill>
                <a:ea typeface="Microsoft JhengHei"/>
                <a:cs typeface="Microsoft JhengHei"/>
              </a:rPr>
              <a:t> </a:t>
            </a:r>
            <a:endParaRPr sz="4000" dirty="0"/>
          </a:p>
        </p:txBody>
      </p:sp>
      <p:sp>
        <p:nvSpPr>
          <p:cNvPr id="194" name="1.1 新增 開發板 - Raspberry pi…"/>
          <p:cNvSpPr txBox="1"/>
          <p:nvPr/>
        </p:nvSpPr>
        <p:spPr>
          <a:xfrm>
            <a:off x="1489876" y="2657305"/>
            <a:ext cx="394970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1.1 新增開發板-Raspberry pi  </a:t>
            </a:r>
          </a:p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1.2 新增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Microsoft JhengHei"/>
              </a:rPr>
              <a:t>感應器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-Sensor</a:t>
            </a:r>
          </a:p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1.3 產生MQTT的連線檔案</a:t>
            </a:r>
            <a:endParaRPr lang="zh-TW" altLang="en-US" sz="2400" dirty="0">
              <a:solidFill>
                <a:srgbClr val="0070C0"/>
              </a:solidFill>
              <a:latin typeface="Calibri"/>
              <a:ea typeface="Microsoft JhengHei"/>
              <a:cs typeface="Microsoft JhengHe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先定義應用場景的名稱"/>
          <p:cNvSpPr txBox="1">
            <a:spLocks noGrp="1"/>
          </p:cNvSpPr>
          <p:nvPr>
            <p:ph type="title" idx="4294967295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b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先定義應用場景的名稱</a:t>
            </a:r>
          </a:p>
        </p:txBody>
      </p:sp>
      <p:pic>
        <p:nvPicPr>
          <p:cNvPr id="5" name="圖片 4" descr="2017-10-18_15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142990"/>
            <a:ext cx="7377413" cy="3429023"/>
          </a:xfrm>
          <a:prstGeom prst="roundRect">
            <a:avLst>
              <a:gd name="adj" fmla="val 2160"/>
            </a:avLst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新增裝置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新增裝置</a:t>
            </a:r>
          </a:p>
        </p:txBody>
      </p:sp>
      <p:pic>
        <p:nvPicPr>
          <p:cNvPr id="4" name="圖片 3" descr="2017-10-18_15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071552"/>
            <a:ext cx="4857752" cy="38919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017-10-18_15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142990"/>
            <a:ext cx="7429520" cy="3465546"/>
          </a:xfrm>
          <a:prstGeom prst="roundRect">
            <a:avLst>
              <a:gd name="adj" fmla="val 2947"/>
            </a:avLst>
          </a:prstGeom>
        </p:spPr>
      </p:pic>
      <p:sp>
        <p:nvSpPr>
          <p:cNvPr id="203" name="新增感測器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新增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感應器</a:t>
            </a:r>
            <a:endParaRPr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6" name="2"/>
          <p:cNvSpPr/>
          <p:nvPr/>
        </p:nvSpPr>
        <p:spPr>
          <a:xfrm>
            <a:off x="1142976" y="1928807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sz="1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2"/>
          <p:cNvSpPr/>
          <p:nvPr/>
        </p:nvSpPr>
        <p:spPr>
          <a:xfrm>
            <a:off x="7358082" y="2643187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lang="en-US" altLang="zh-TW" sz="1800" dirty="0" smtClean="0">
                <a:solidFill>
                  <a:schemeClr val="bg1"/>
                </a:solidFill>
              </a:rPr>
              <a:t>1</a:t>
            </a:r>
            <a:endParaRPr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017-10-18_15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071552"/>
            <a:ext cx="4723819" cy="3857652"/>
          </a:xfrm>
          <a:prstGeom prst="rect">
            <a:avLst/>
          </a:prstGeom>
        </p:spPr>
      </p:pic>
      <p:sp>
        <p:nvSpPr>
          <p:cNvPr id="208" name="感測器基本設定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感應器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基本設定</a:t>
            </a:r>
            <a:endParaRPr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9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00826" y="285734"/>
            <a:ext cx="1719717" cy="193911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文字方塊 4"/>
          <p:cNvSpPr txBox="1"/>
          <p:nvPr/>
        </p:nvSpPr>
        <p:spPr>
          <a:xfrm>
            <a:off x="5500694" y="2071684"/>
            <a:ext cx="3000396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 smtClean="0"/>
              <a:t>確保Resource ID和與您的</a:t>
            </a:r>
            <a:r>
              <a:rPr dirty="0"/>
              <a:t>code做搭配. 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 dirty="0"/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 smtClean="0"/>
              <a:t>他與mqtt </a:t>
            </a:r>
            <a:r>
              <a:rPr dirty="0"/>
              <a:t>topic、http </a:t>
            </a:r>
            <a:r>
              <a:rPr dirty="0" smtClean="0"/>
              <a:t>url和</a:t>
            </a:r>
            <a:r>
              <a:rPr dirty="0"/>
              <a:t>coap url相關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2017-10-18_15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2" y="1357304"/>
            <a:ext cx="7136124" cy="3286148"/>
          </a:xfrm>
          <a:prstGeom prst="roundRect">
            <a:avLst>
              <a:gd name="adj" fmla="val 2198"/>
            </a:avLst>
          </a:prstGeom>
        </p:spPr>
      </p:pic>
      <p:sp>
        <p:nvSpPr>
          <p:cNvPr id="213" name="產生相對通訊協定的連線設定檔案"/>
          <p:cNvSpPr txBox="1">
            <a:spLocks noGrp="1"/>
          </p:cNvSpPr>
          <p:nvPr>
            <p:ph type="title"/>
          </p:nvPr>
        </p:nvSpPr>
        <p:spPr>
          <a:xfrm>
            <a:off x="0" y="357171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3500" b="1" dirty="0">
                <a:latin typeface="微軟正黑體" pitchFamily="34" charset="-120"/>
                <a:ea typeface="微軟正黑體" pitchFamily="34" charset="-120"/>
              </a:rPr>
              <a:t>產生相對通訊協定的連線設定檔案</a:t>
            </a:r>
          </a:p>
        </p:txBody>
      </p:sp>
      <p:pic>
        <p:nvPicPr>
          <p:cNvPr id="214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00958" y="1071552"/>
            <a:ext cx="1428760" cy="161103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文字方塊 4"/>
          <p:cNvSpPr txBox="1"/>
          <p:nvPr/>
        </p:nvSpPr>
        <p:spPr>
          <a:xfrm>
            <a:off x="7304429" y="2357436"/>
            <a:ext cx="1696727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確保前端裝置所使用的通訊協定, 再選定合適的選項以產生相對應的連線檔案.  </a:t>
            </a:r>
          </a:p>
        </p:txBody>
      </p:sp>
      <p:sp>
        <p:nvSpPr>
          <p:cNvPr id="10" name="2"/>
          <p:cNvSpPr/>
          <p:nvPr/>
        </p:nvSpPr>
        <p:spPr>
          <a:xfrm>
            <a:off x="864868" y="2071684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sz="1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2"/>
          <p:cNvSpPr/>
          <p:nvPr/>
        </p:nvSpPr>
        <p:spPr>
          <a:xfrm>
            <a:off x="6579908" y="2857502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lang="en-US" altLang="zh-TW" sz="1800" dirty="0" smtClean="0">
                <a:solidFill>
                  <a:schemeClr val="bg1"/>
                </a:solidFill>
              </a:rPr>
              <a:t>1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2" name="2"/>
          <p:cNvSpPr/>
          <p:nvPr/>
        </p:nvSpPr>
        <p:spPr>
          <a:xfrm>
            <a:off x="3508074" y="3357568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lang="en-US" altLang="zh-TW" sz="1800" dirty="0" smtClean="0">
                <a:solidFill>
                  <a:schemeClr val="bg1"/>
                </a:solidFill>
              </a:rPr>
              <a:t>3</a:t>
            </a:r>
            <a:endParaRPr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2017-10-18_15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71552"/>
            <a:ext cx="5214974" cy="3899624"/>
          </a:xfrm>
          <a:prstGeom prst="rect">
            <a:avLst/>
          </a:prstGeom>
        </p:spPr>
      </p:pic>
      <p:sp>
        <p:nvSpPr>
          <p:cNvPr id="221" name="MQTT 連線設定檔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MQTT 連線設定檔</a:t>
            </a:r>
          </a:p>
        </p:txBody>
      </p:sp>
      <p:sp>
        <p:nvSpPr>
          <p:cNvPr id="222" name="文字方塊 4"/>
          <p:cNvSpPr txBox="1"/>
          <p:nvPr/>
        </p:nvSpPr>
        <p:spPr>
          <a:xfrm>
            <a:off x="6000760" y="1643056"/>
            <a:ext cx="271464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先暫存已產生的連線檔案, 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稍後需要將檔案上傳到開發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板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上以方便建立連線</a:t>
            </a:r>
            <a:r>
              <a:rPr sz="1800" dirty="0">
                <a:latin typeface="微軟正黑體" pitchFamily="34" charset="-120"/>
                <a:ea typeface="微軟正黑體" pitchFamily="34" charset="-12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"/>
          <p:cNvSpPr/>
          <p:nvPr/>
        </p:nvSpPr>
        <p:spPr>
          <a:xfrm>
            <a:off x="948251" y="3071816"/>
            <a:ext cx="7260867" cy="1557133"/>
          </a:xfrm>
          <a:prstGeom prst="roundRect">
            <a:avLst>
              <a:gd name="adj" fmla="val 13882"/>
            </a:avLst>
          </a:prstGeom>
          <a:solidFill>
            <a:srgbClr val="FFFFFF"/>
          </a:solidFill>
          <a:ln w="25400">
            <a:solidFill>
              <a:srgbClr val="4BACC6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" name="Rounded Rectangle"/>
          <p:cNvSpPr/>
          <p:nvPr/>
        </p:nvSpPr>
        <p:spPr>
          <a:xfrm>
            <a:off x="927228" y="1281852"/>
            <a:ext cx="7260867" cy="1557133"/>
          </a:xfrm>
          <a:prstGeom prst="roundRect">
            <a:avLst>
              <a:gd name="adj" fmla="val 13882"/>
            </a:avLst>
          </a:prstGeom>
          <a:solidFill>
            <a:srgbClr val="FFFFFF"/>
          </a:solidFill>
          <a:ln w="25400">
            <a:solidFill>
              <a:srgbClr val="9BBB59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6" name="Public Cloud"/>
          <p:cNvSpPr/>
          <p:nvPr/>
        </p:nvSpPr>
        <p:spPr>
          <a:xfrm>
            <a:off x="1222322" y="1149520"/>
            <a:ext cx="1501077" cy="3506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1">
                <a:solidFill>
                  <a:srgbClr val="77933C"/>
                </a:solidFill>
              </a:defRPr>
            </a:lvl1pPr>
          </a:lstStyle>
          <a:p>
            <a:r>
              <a:rPr dirty="0"/>
              <a:t>Public Cloud</a:t>
            </a:r>
          </a:p>
        </p:txBody>
      </p:sp>
      <p:sp>
        <p:nvSpPr>
          <p:cNvPr id="12" name="Private Cloud"/>
          <p:cNvSpPr/>
          <p:nvPr/>
        </p:nvSpPr>
        <p:spPr>
          <a:xfrm>
            <a:off x="1222322" y="2916798"/>
            <a:ext cx="1577649" cy="3506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1">
                <a:solidFill>
                  <a:srgbClr val="376092"/>
                </a:solidFill>
              </a:defRPr>
            </a:lvl1pPr>
          </a:lstStyle>
          <a:p>
            <a:r>
              <a:t>Private Cloud</a:t>
            </a:r>
          </a:p>
        </p:txBody>
      </p:sp>
      <p:pic>
        <p:nvPicPr>
          <p:cNvPr id="18" name="圖片 29" descr="圖片 2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00136" y="1469645"/>
            <a:ext cx="959229" cy="95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圖片 30" descr="圖片 3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43174" y="1533806"/>
            <a:ext cx="830906" cy="830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圖片 31" descr="圖片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6554" y="1247571"/>
            <a:ext cx="1296335" cy="129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圖片 32" descr="圖片 3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1976" y="1291164"/>
            <a:ext cx="1143009" cy="1143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圖片 34" descr="圖片 3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0147" y="3146120"/>
            <a:ext cx="1065837" cy="106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圖片 35" descr="圖片 3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28860" y="3146120"/>
            <a:ext cx="1065836" cy="106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圖片 36" descr="圖片 3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86182" y="3086511"/>
            <a:ext cx="1185055" cy="118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圖片 38" descr="圖片 3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29453" y="3071815"/>
            <a:ext cx="1214447" cy="121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圖片 39" descr="圖片 39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5577866" y="3146120"/>
            <a:ext cx="1065836" cy="106583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公有雲 ＶＳ 私有雲"/>
          <p:cNvSpPr txBox="1">
            <a:spLocks/>
          </p:cNvSpPr>
          <p:nvPr/>
        </p:nvSpPr>
        <p:spPr>
          <a:xfrm>
            <a:off x="0" y="285734"/>
            <a:ext cx="9144000" cy="624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/>
          <a:lstStyle>
            <a:lvl1pPr defTabSz="235900">
              <a:defRPr sz="2520" b="0">
                <a:solidFill>
                  <a:srgbClr val="F9FAFB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 marL="0" marR="0" lvl="0" indent="0" algn="ctr" defTabSz="235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公有雲 Ｖ</a:t>
            </a:r>
            <a:r>
              <a:rPr lang="en-US" altLang="zh-TW" sz="4000" b="1" dirty="0" smtClean="0"/>
              <a:t>S</a:t>
            </a: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9FAFB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私有雲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F9FAFB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6651907" y="1463374"/>
            <a:ext cx="1266149" cy="79858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Publicly-shared virtualized resources"/>
          <p:cNvSpPr txBox="1"/>
          <p:nvPr/>
        </p:nvSpPr>
        <p:spPr>
          <a:xfrm>
            <a:off x="1000100" y="2325533"/>
            <a:ext cx="133198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公開共享虛擬化資源</a:t>
            </a:r>
          </a:p>
        </p:txBody>
      </p:sp>
      <p:sp>
        <p:nvSpPr>
          <p:cNvPr id="29" name="Suited for non-confidential information"/>
          <p:cNvSpPr txBox="1"/>
          <p:nvPr/>
        </p:nvSpPr>
        <p:spPr>
          <a:xfrm>
            <a:off x="3571868" y="2325533"/>
            <a:ext cx="1577566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適用於非機密文件</a:t>
            </a:r>
          </a:p>
        </p:txBody>
      </p:sp>
      <p:sp>
        <p:nvSpPr>
          <p:cNvPr id="31" name="Supports connectivity over the Internet"/>
          <p:cNvSpPr txBox="1"/>
          <p:nvPr/>
        </p:nvSpPr>
        <p:spPr>
          <a:xfrm>
            <a:off x="5000628" y="2325533"/>
            <a:ext cx="1577565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支援互聯網之間的連結</a:t>
            </a:r>
          </a:p>
        </p:txBody>
      </p:sp>
      <p:sp>
        <p:nvSpPr>
          <p:cNvPr id="32" name="support multiple users"/>
          <p:cNvSpPr txBox="1"/>
          <p:nvPr/>
        </p:nvSpPr>
        <p:spPr>
          <a:xfrm>
            <a:off x="2382762" y="2325533"/>
            <a:ext cx="1331982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支援多個使用者</a:t>
            </a:r>
          </a:p>
        </p:txBody>
      </p:sp>
      <p:sp>
        <p:nvSpPr>
          <p:cNvPr id="33" name="Pay monthly or by usage"/>
          <p:cNvSpPr txBox="1"/>
          <p:nvPr/>
        </p:nvSpPr>
        <p:spPr>
          <a:xfrm>
            <a:off x="6566334" y="2325533"/>
            <a:ext cx="1577566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每月或按使用流量付費</a:t>
            </a:r>
          </a:p>
        </p:txBody>
      </p:sp>
      <p:sp>
        <p:nvSpPr>
          <p:cNvPr id="34" name="Privately shared virtualized resources"/>
          <p:cNvSpPr txBox="1"/>
          <p:nvPr/>
        </p:nvSpPr>
        <p:spPr>
          <a:xfrm>
            <a:off x="1053497" y="4105977"/>
            <a:ext cx="137747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私有共享虛擬化資源</a:t>
            </a:r>
          </a:p>
        </p:txBody>
      </p:sp>
      <p:sp>
        <p:nvSpPr>
          <p:cNvPr id="35" name="Suited for confidential information &amp; core systems."/>
          <p:cNvSpPr txBox="1"/>
          <p:nvPr/>
        </p:nvSpPr>
        <p:spPr>
          <a:xfrm>
            <a:off x="3428992" y="4105977"/>
            <a:ext cx="1875714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適用於機密訊息或核心系統</a:t>
            </a:r>
          </a:p>
        </p:txBody>
      </p:sp>
      <p:sp>
        <p:nvSpPr>
          <p:cNvPr id="36" name="Connectivity over Internet, fibre and private network"/>
          <p:cNvSpPr txBox="1"/>
          <p:nvPr/>
        </p:nvSpPr>
        <p:spPr>
          <a:xfrm>
            <a:off x="5357818" y="4029033"/>
            <a:ext cx="157756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透過光纖或互聯網間進行相連</a:t>
            </a:r>
          </a:p>
        </p:txBody>
      </p:sp>
      <p:sp>
        <p:nvSpPr>
          <p:cNvPr id="37" name="Cluster of dedicated ursers"/>
          <p:cNvSpPr txBox="1"/>
          <p:nvPr/>
        </p:nvSpPr>
        <p:spPr>
          <a:xfrm>
            <a:off x="2214546" y="4105977"/>
            <a:ext cx="1577566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特定使用者</a:t>
            </a:r>
          </a:p>
        </p:txBody>
      </p:sp>
      <p:sp>
        <p:nvSpPr>
          <p:cNvPr id="38" name="One-time cost"/>
          <p:cNvSpPr txBox="1"/>
          <p:nvPr/>
        </p:nvSpPr>
        <p:spPr>
          <a:xfrm>
            <a:off x="6715140" y="4105977"/>
            <a:ext cx="1577566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1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b="0" dirty="0">
                <a:latin typeface="微軟正黑體" pitchFamily="34" charset="-120"/>
                <a:ea typeface="微軟正黑體" pitchFamily="34" charset="-120"/>
              </a:rPr>
              <a:t>一次性付費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連線檔案所包含的資訊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連線檔案所包含的資訊</a:t>
            </a:r>
          </a:p>
        </p:txBody>
      </p:sp>
      <p:pic>
        <p:nvPicPr>
          <p:cNvPr id="226" name="Shape 157" descr="Shape 157"/>
          <p:cNvPicPr>
            <a:picLocks noChangeAspect="1"/>
          </p:cNvPicPr>
          <p:nvPr/>
        </p:nvPicPr>
        <p:blipFill>
          <a:blip r:embed="rId2">
            <a:extLst/>
          </a:blip>
          <a:srcRect b="59382"/>
          <a:stretch>
            <a:fillRect/>
          </a:stretch>
        </p:blipFill>
        <p:spPr>
          <a:xfrm>
            <a:off x="-23109" y="1071552"/>
            <a:ext cx="6641177" cy="379487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158"/>
          <p:cNvSpPr/>
          <p:nvPr/>
        </p:nvSpPr>
        <p:spPr>
          <a:xfrm>
            <a:off x="871341" y="1277299"/>
            <a:ext cx="5767201" cy="2838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8" name="Shape 159"/>
          <p:cNvSpPr/>
          <p:nvPr/>
        </p:nvSpPr>
        <p:spPr>
          <a:xfrm>
            <a:off x="936591" y="1769449"/>
            <a:ext cx="3908701" cy="2838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9" name="Shape 160"/>
          <p:cNvSpPr/>
          <p:nvPr/>
        </p:nvSpPr>
        <p:spPr>
          <a:xfrm>
            <a:off x="1468191" y="2261574"/>
            <a:ext cx="1635301" cy="2838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0" name="Shape 161"/>
          <p:cNvSpPr/>
          <p:nvPr/>
        </p:nvSpPr>
        <p:spPr>
          <a:xfrm>
            <a:off x="1012791" y="2753700"/>
            <a:ext cx="5484301" cy="2379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1" name="Shape 162"/>
          <p:cNvSpPr/>
          <p:nvPr/>
        </p:nvSpPr>
        <p:spPr>
          <a:xfrm>
            <a:off x="1012791" y="2999175"/>
            <a:ext cx="1535101" cy="2379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2" name="Shape 163"/>
          <p:cNvSpPr/>
          <p:nvPr/>
        </p:nvSpPr>
        <p:spPr>
          <a:xfrm>
            <a:off x="1902491" y="4406665"/>
            <a:ext cx="4651778" cy="2838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3" name="Shape 164"/>
          <p:cNvSpPr/>
          <p:nvPr/>
        </p:nvSpPr>
        <p:spPr>
          <a:xfrm>
            <a:off x="1902491" y="4184199"/>
            <a:ext cx="2413201" cy="2379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34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215206" y="428610"/>
            <a:ext cx="1457171" cy="164307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文字方塊 4"/>
          <p:cNvSpPr txBox="1"/>
          <p:nvPr/>
        </p:nvSpPr>
        <p:spPr>
          <a:xfrm>
            <a:off x="6715140" y="1716533"/>
            <a:ext cx="2341934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連線檔案包含所需的連線資料 ：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&gt; QIoT Suite </a:t>
            </a:r>
            <a:r>
              <a:rPr dirty="0" smtClean="0"/>
              <a:t>Lite</a:t>
            </a:r>
            <a:r>
              <a:rPr lang="zh-TW" altLang="en-US" sz="1600" dirty="0" smtClean="0">
                <a:sym typeface="Microsoft JhengHei"/>
              </a:rPr>
              <a:t>伺服器</a:t>
            </a:r>
            <a:r>
              <a:rPr dirty="0" smtClean="0"/>
              <a:t>IP</a:t>
            </a:r>
            <a:r>
              <a:rPr dirty="0"/>
              <a:t>位址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&gt; MQTT連線使用者名稱, 密碼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&gt; </a:t>
            </a:r>
            <a:r>
              <a:rPr dirty="0" smtClean="0"/>
              <a:t>MQTT</a:t>
            </a:r>
            <a:r>
              <a:rPr lang="zh-TW" altLang="en-US" sz="1600" dirty="0" smtClean="0">
                <a:sym typeface="Microsoft JhengHei"/>
              </a:rPr>
              <a:t>連接埠</a:t>
            </a:r>
            <a:endParaRPr dirty="0"/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&gt; 感測器的ID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&gt; 感測器的topic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P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571618"/>
            <a:ext cx="5728856" cy="2809957"/>
          </a:xfrm>
          <a:prstGeom prst="rect">
            <a:avLst/>
          </a:prstGeom>
        </p:spPr>
      </p:pic>
      <p:sp>
        <p:nvSpPr>
          <p:cNvPr id="237" name="機制概要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機制概要</a:t>
            </a:r>
          </a:p>
        </p:txBody>
      </p:sp>
      <p:pic>
        <p:nvPicPr>
          <p:cNvPr id="5" name="Shape 168" descr="Shape 16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1280" y="2071684"/>
            <a:ext cx="1534058" cy="153405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文字方塊 6"/>
          <p:cNvSpPr txBox="1"/>
          <p:nvPr/>
        </p:nvSpPr>
        <p:spPr>
          <a:xfrm>
            <a:off x="1500166" y="1214428"/>
            <a:ext cx="107157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手動上傳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357686" y="1214428"/>
            <a:ext cx="107157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執行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357554" y="2376074"/>
            <a:ext cx="5715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IP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143240" y="2928940"/>
            <a:ext cx="71438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PORT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71802" y="3478421"/>
            <a:ext cx="11430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Topic…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  <a:endParaRPr kumimoji="0" lang="zh-TW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00100" y="2928940"/>
            <a:ext cx="19288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Resourceinfo.json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86248" y="2928940"/>
            <a:ext cx="12858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XXX.js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428728" y="3929072"/>
            <a:ext cx="121444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軟正黑體" pitchFamily="34" charset="-120"/>
                <a:ea typeface="微軟正黑體" pitchFamily="34" charset="-120"/>
                <a:sym typeface="Arial"/>
              </a:rPr>
              <a:t>連線資訊檔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286248" y="3929072"/>
            <a:ext cx="121444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程式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85786" y="4447776"/>
            <a:ext cx="500066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Raspberry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Pi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715140" y="3661958"/>
            <a:ext cx="142876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dirty="0" err="1" smtClean="0">
                <a:latin typeface="微軟正黑體" pitchFamily="34" charset="-120"/>
                <a:ea typeface="微軟正黑體" pitchFamily="34" charset="-120"/>
              </a:rPr>
              <a:t>QIoT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9755396_xxl.jpg"/>
          <p:cNvPicPr>
            <a:picLocks noChangeAspect="1"/>
          </p:cNvPicPr>
          <p:nvPr/>
        </p:nvPicPr>
        <p:blipFill>
          <a:blip r:embed="rId2" cstate="print"/>
          <a:srcRect l="8407" t="26387" r="34956" b="283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/>
          <p:cNvSpPr txBox="1"/>
          <p:nvPr/>
        </p:nvSpPr>
        <p:spPr>
          <a:xfrm>
            <a:off x="-71470" y="1714494"/>
            <a:ext cx="692945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4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步驟二：開發板設定 </a:t>
            </a:r>
          </a:p>
        </p:txBody>
      </p:sp>
      <p:sp>
        <p:nvSpPr>
          <p:cNvPr id="6" name="1.1 新增 開發板 - Raspberry pi…"/>
          <p:cNvSpPr txBox="1"/>
          <p:nvPr/>
        </p:nvSpPr>
        <p:spPr>
          <a:xfrm>
            <a:off x="954059" y="2500312"/>
            <a:ext cx="4878396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1.1 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上傳自訂程式碼及連線設定檔到</a:t>
            </a:r>
            <a:endParaRPr lang="en-US" altLang="zh-TW" sz="2400" dirty="0" smtClean="0">
              <a:solidFill>
                <a:srgbClr val="0070C0"/>
              </a:solidFill>
              <a:latin typeface="Calibri"/>
              <a:ea typeface="Microsoft JhengHei"/>
              <a:cs typeface="Microsoft JhengHei"/>
              <a:sym typeface="Calibri"/>
            </a:endParaRPr>
          </a:p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　  </a:t>
            </a: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Raspberry Pi</a:t>
            </a:r>
          </a:p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1.2 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設定執行環境和執行主程式</a:t>
            </a:r>
          </a:p>
          <a:p>
            <a:pPr marL="1042736" lvl="2" indent="-280736">
              <a:buSzPct val="100000"/>
              <a:buChar char="-"/>
              <a:defRPr sz="2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更新 </a:t>
            </a: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Node.js</a:t>
            </a:r>
          </a:p>
          <a:p>
            <a:pPr marL="1042736" lvl="2" indent="-280736">
              <a:buSzPct val="100000"/>
              <a:buChar char="-"/>
              <a:defRPr sz="2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安裝依賴包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所需程式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所需程式</a:t>
            </a:r>
          </a:p>
        </p:txBody>
      </p:sp>
      <p:sp>
        <p:nvSpPr>
          <p:cNvPr id="244" name="Windows : putty+FileZill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81000">
              <a:lnSpc>
                <a:spcPct val="150000"/>
              </a:lnSpc>
              <a:buClr>
                <a:srgbClr val="000000"/>
              </a:buClr>
              <a:buFont typeface="Microsoft JhengHei"/>
              <a:buChar char="●"/>
              <a:defRPr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Windows : putty+FileZilla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Font typeface="Microsoft JhengHei"/>
              <a:buChar char="●"/>
              <a:defRPr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Mac+Linux : Terminal+FileZilla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自訂程式碼內容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/>
              <a:t>自訂程式碼內容</a:t>
            </a:r>
          </a:p>
        </p:txBody>
      </p:sp>
      <p:sp>
        <p:nvSpPr>
          <p:cNvPr id="247" name="本次範例內容包含以下目錄及檔案:…"/>
          <p:cNvSpPr txBox="1">
            <a:spLocks noGrp="1"/>
          </p:cNvSpPr>
          <p:nvPr>
            <p:ph type="body" idx="1"/>
          </p:nvPr>
        </p:nvSpPr>
        <p:spPr>
          <a:xfrm>
            <a:off x="311699" y="1214428"/>
            <a:ext cx="8546581" cy="3416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804672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defRPr sz="21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本次範例內容包含以下目錄及檔案:  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Tx/>
              <a:buFontTx/>
              <a:buChar char="●"/>
              <a:defRPr sz="21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lib : To place the libraries used for the connection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Tx/>
              <a:buChar char="●"/>
              <a:defRPr sz="2112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res : upload “resourceinfo.json” to this folder 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Tx/>
              <a:buFontTx/>
              <a:buChar char="●"/>
              <a:defRPr sz="21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ssl : To place ssl key and certificates (for MQTTS and Https)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Tx/>
              <a:buChar char="●"/>
              <a:defRPr sz="2112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main.js : Main program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Tx/>
              <a:buFontTx/>
              <a:buChar char="●"/>
              <a:defRPr sz="21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package.json : The dependencies setting</a:t>
            </a:r>
          </a:p>
          <a:p>
            <a:pPr marL="402336" indent="-335279" defTabSz="804672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Tx/>
              <a:buChar char="●"/>
              <a:defRPr sz="2112">
                <a:solidFill>
                  <a:srgbClr val="FF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latin typeface="微軟正黑體" pitchFamily="34" charset="-120"/>
                <a:ea typeface="微軟正黑體" pitchFamily="34" charset="-120"/>
              </a:rPr>
              <a:t>setup.sh : Automatically install the library required for this program</a:t>
            </a:r>
          </a:p>
        </p:txBody>
      </p:sp>
      <p:pic>
        <p:nvPicPr>
          <p:cNvPr id="248" name="圖片 8" descr="圖片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215206" y="785800"/>
            <a:ext cx="1656362" cy="1867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ilezilla 設定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/>
              <a:t>Filezilla 設定</a:t>
            </a:r>
          </a:p>
        </p:txBody>
      </p:sp>
      <p:pic>
        <p:nvPicPr>
          <p:cNvPr id="251" name="Shape 214" descr="Shape 214"/>
          <p:cNvPicPr>
            <a:picLocks noChangeAspect="1"/>
          </p:cNvPicPr>
          <p:nvPr/>
        </p:nvPicPr>
        <p:blipFill>
          <a:blip r:embed="rId2">
            <a:extLst/>
          </a:blip>
          <a:srcRect r="34747" b="83516"/>
          <a:stretch>
            <a:fillRect/>
          </a:stretch>
        </p:blipFill>
        <p:spPr>
          <a:xfrm>
            <a:off x="358223" y="1118491"/>
            <a:ext cx="6813277" cy="136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hape 215" descr="Shape 215"/>
          <p:cNvPicPr>
            <a:picLocks noChangeAspect="1"/>
          </p:cNvPicPr>
          <p:nvPr/>
        </p:nvPicPr>
        <p:blipFill>
          <a:blip r:embed="rId2">
            <a:extLst/>
          </a:blip>
          <a:srcRect l="26134" t="36515" r="25700" b="36403"/>
          <a:stretch>
            <a:fillRect/>
          </a:stretch>
        </p:blipFill>
        <p:spPr>
          <a:xfrm>
            <a:off x="179037" y="2587684"/>
            <a:ext cx="4679675" cy="20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00067" y="2357436"/>
            <a:ext cx="1529651" cy="172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文字方塊 4"/>
          <p:cNvSpPr txBox="1"/>
          <p:nvPr/>
        </p:nvSpPr>
        <p:spPr>
          <a:xfrm>
            <a:off x="5185489" y="2285999"/>
            <a:ext cx="3000396" cy="2055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Raspberry 的預設值如下</a:t>
            </a:r>
          </a:p>
          <a:p>
            <a:pPr marL="457200" indent="-381000">
              <a:lnSpc>
                <a:spcPct val="120000"/>
              </a:lnSpc>
              <a:buClr>
                <a:srgbClr val="000000"/>
              </a:buClr>
              <a:buSzPct val="100000"/>
              <a:buChar char="●"/>
              <a:defRPr sz="2400"/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使用者名稱: </a:t>
            </a:r>
            <a:r>
              <a:rPr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pi </a:t>
            </a:r>
          </a:p>
          <a:p>
            <a:pPr marL="457200" indent="-381000">
              <a:lnSpc>
                <a:spcPct val="120000"/>
              </a:lnSpc>
              <a:buClr>
                <a:srgbClr val="000000"/>
              </a:buClr>
              <a:buSzPct val="100000"/>
              <a:buChar char="●"/>
              <a:defRPr sz="2400"/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密碼: </a:t>
            </a:r>
            <a:r>
              <a:rPr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raspberry</a:t>
            </a:r>
            <a:r>
              <a:rPr sz="1800" dirty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 marL="457200" indent="-381000">
              <a:lnSpc>
                <a:spcPct val="120000"/>
              </a:lnSpc>
              <a:buClr>
                <a:srgbClr val="000000"/>
              </a:buClr>
              <a:buSzPct val="100000"/>
              <a:buChar char="●"/>
              <a:defRPr sz="2400"/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port: </a:t>
            </a:r>
            <a:r>
              <a:rPr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22</a:t>
            </a:r>
            <a:r>
              <a:rPr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dirty="0">
                <a:latin typeface="微軟正黑體" pitchFamily="34" charset="-120"/>
                <a:ea typeface="微軟正黑體" pitchFamily="34" charset="-120"/>
              </a:rPr>
            </a:b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上傳自訂程式碼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上傳自訂程式碼</a:t>
            </a:r>
          </a:p>
        </p:txBody>
      </p:sp>
      <p:pic>
        <p:nvPicPr>
          <p:cNvPr id="4" name="圖片 3" descr="2017-09-18_17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12" y="5857898"/>
            <a:ext cx="9066214" cy="5143500"/>
          </a:xfrm>
          <a:prstGeom prst="rect">
            <a:avLst/>
          </a:prstGeom>
        </p:spPr>
      </p:pic>
      <p:pic>
        <p:nvPicPr>
          <p:cNvPr id="5" name="圖片 4" descr="2017-09-18_1744.png"/>
          <p:cNvPicPr>
            <a:picLocks noChangeAspect="1"/>
          </p:cNvPicPr>
          <p:nvPr/>
        </p:nvPicPr>
        <p:blipFill>
          <a:blip r:embed="rId2"/>
          <a:srcRect b="18055"/>
          <a:stretch>
            <a:fillRect/>
          </a:stretch>
        </p:blipFill>
        <p:spPr>
          <a:xfrm>
            <a:off x="0" y="1071552"/>
            <a:ext cx="9144000" cy="42509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上傳連線設定檔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上傳連線設定檔</a:t>
            </a:r>
          </a:p>
        </p:txBody>
      </p:sp>
      <p:pic>
        <p:nvPicPr>
          <p:cNvPr id="4" name="圖片 3" descr="2017-09-18_1749.png"/>
          <p:cNvPicPr>
            <a:picLocks noChangeAspect="1"/>
          </p:cNvPicPr>
          <p:nvPr/>
        </p:nvPicPr>
        <p:blipFill>
          <a:blip r:embed="rId2"/>
          <a:srcRect b="18055"/>
          <a:stretch>
            <a:fillRect/>
          </a:stretch>
        </p:blipFill>
        <p:spPr>
          <a:xfrm>
            <a:off x="0" y="1071552"/>
            <a:ext cx="9144000" cy="42276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設定執行環境＆執行主程式- Windows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3500" b="1" dirty="0">
                <a:latin typeface="微軟正黑體" pitchFamily="34" charset="-120"/>
                <a:ea typeface="微軟正黑體" pitchFamily="34" charset="-120"/>
              </a:rPr>
              <a:t>設定執行環境＆執行主程式</a:t>
            </a:r>
            <a:r>
              <a:rPr sz="3500" b="1" dirty="0" smtClean="0">
                <a:latin typeface="微軟正黑體" pitchFamily="34" charset="-120"/>
                <a:ea typeface="微軟正黑體" pitchFamily="34" charset="-120"/>
              </a:rPr>
              <a:t>-Windows</a:t>
            </a:r>
            <a:endParaRPr sz="35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3" name="Shape 230" descr="Shape 2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105" y="1214428"/>
            <a:ext cx="3513426" cy="343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hape 231" descr="Shape 2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0879" y="1302678"/>
            <a:ext cx="4484525" cy="283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設定執行環境＆執行主程式- Mac"/>
          <p:cNvSpPr txBox="1">
            <a:spLocks noGrp="1"/>
          </p:cNvSpPr>
          <p:nvPr>
            <p:ph type="title"/>
          </p:nvPr>
        </p:nvSpPr>
        <p:spPr>
          <a:xfrm>
            <a:off x="0" y="339562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設定執行環境＆執行主程式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-Mac</a:t>
            </a:r>
            <a:endParaRPr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24971"/>
          <a:stretch>
            <a:fillRect/>
          </a:stretch>
        </p:blipFill>
        <p:spPr>
          <a:xfrm>
            <a:off x="-1" y="1184679"/>
            <a:ext cx="9144001" cy="4093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29755396_xxl.jpg"/>
          <p:cNvPicPr>
            <a:picLocks noChangeAspect="1"/>
          </p:cNvPicPr>
          <p:nvPr/>
        </p:nvPicPr>
        <p:blipFill>
          <a:blip r:embed="rId3"/>
          <a:srcRect l="82280" t="29167" b="56680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571618"/>
            <a:ext cx="9144000" cy="2000264"/>
          </a:xfrm>
          <a:prstGeom prst="rect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平行四邊形 13"/>
          <p:cNvSpPr/>
          <p:nvPr/>
        </p:nvSpPr>
        <p:spPr>
          <a:xfrm>
            <a:off x="571472" y="2571750"/>
            <a:ext cx="9144000" cy="785818"/>
          </a:xfrm>
          <a:prstGeom prst="parallelogram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Shape 50"/>
          <p:cNvSpPr txBox="1"/>
          <p:nvPr/>
        </p:nvSpPr>
        <p:spPr>
          <a:xfrm>
            <a:off x="2786050" y="1669358"/>
            <a:ext cx="5857916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54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3" algn="ctr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chemeClr val="tx1"/>
                </a:solidFill>
              </a:rPr>
              <a:t>不想要刷信用卡</a:t>
            </a:r>
            <a:r>
              <a:rPr lang="en-US" altLang="zh-TW" sz="2400" dirty="0" smtClean="0">
                <a:solidFill>
                  <a:schemeClr val="tx1"/>
                </a:solidFill>
              </a:rPr>
              <a:t>, </a:t>
            </a:r>
          </a:p>
          <a:p>
            <a:pPr lvl="3" algn="ctr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400" dirty="0" smtClean="0">
                <a:solidFill>
                  <a:schemeClr val="tx1"/>
                </a:solidFill>
              </a:rPr>
              <a:t>但同時想要享受 </a:t>
            </a:r>
            <a:r>
              <a:rPr lang="en-US" altLang="zh-TW" sz="2400" dirty="0" err="1" smtClean="0">
                <a:solidFill>
                  <a:schemeClr val="tx1"/>
                </a:solidFill>
              </a:rPr>
              <a:t>IoT</a:t>
            </a:r>
            <a:r>
              <a:rPr lang="en-US" altLang="zh-TW" sz="2400" dirty="0" smtClean="0">
                <a:solidFill>
                  <a:schemeClr val="tx1"/>
                </a:solidFill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</a:rPr>
              <a:t>所帶來的優勢嗎？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Shape 50"/>
          <p:cNvSpPr txBox="1"/>
          <p:nvPr/>
        </p:nvSpPr>
        <p:spPr>
          <a:xfrm>
            <a:off x="2786050" y="2649724"/>
            <a:ext cx="5857916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lvl="3" algn="ctr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ＱＮＡＰ</a:t>
            </a:r>
            <a:r>
              <a:rPr lang="zh-TW" altLang="en-US" sz="3600" b="1" dirty="0" smtClean="0">
                <a:solidFill>
                  <a:srgbClr val="0070C0"/>
                </a:solidFill>
              </a:rPr>
              <a:t>提供你解決方案！</a:t>
            </a:r>
          </a:p>
        </p:txBody>
      </p:sp>
      <p:pic>
        <p:nvPicPr>
          <p:cNvPr id="12" name="圖片 11" descr="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928676"/>
            <a:ext cx="2034843" cy="280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設定執行環境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/>
              <a:t>設定執行環境</a:t>
            </a:r>
          </a:p>
        </p:txBody>
      </p:sp>
      <p:sp>
        <p:nvSpPr>
          <p:cNvPr id="270" name="Shape 237"/>
          <p:cNvSpPr txBox="1"/>
          <p:nvPr/>
        </p:nvSpPr>
        <p:spPr>
          <a:xfrm>
            <a:off x="553974" y="1071552"/>
            <a:ext cx="7732802" cy="3504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2000" b="1"/>
            </a:pPr>
            <a:r>
              <a:rPr dirty="0"/>
              <a:t>Upgrade node.js to v6 version : 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/>
              <a:t>sudo apt update 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/>
              <a:t>curl -sL https://deb.nodesource.com/setup_6.x | sudo -E bash -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/>
              <a:t>sudo apt install nodejs</a:t>
            </a:r>
          </a:p>
          <a:p>
            <a:pPr>
              <a:lnSpc>
                <a:spcPct val="150000"/>
              </a:lnSpc>
              <a:defRPr sz="2000" b="1"/>
            </a:pPr>
            <a:r>
              <a:rPr dirty="0"/>
              <a:t>Install dependencies : 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/>
              <a:t>cd ~/code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000"/>
            </a:pPr>
            <a:r>
              <a:rPr dirty="0"/>
              <a:t>bash setup.sh</a:t>
            </a:r>
            <a:br>
              <a:rPr dirty="0"/>
            </a:br>
            <a:endParaRPr dirty="0"/>
          </a:p>
        </p:txBody>
      </p:sp>
      <p:pic>
        <p:nvPicPr>
          <p:cNvPr id="271" name="圖片 8" descr="圖片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1373" y="2500312"/>
            <a:ext cx="1529651" cy="172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文字方塊 4"/>
          <p:cNvSpPr txBox="1"/>
          <p:nvPr/>
        </p:nvSpPr>
        <p:spPr>
          <a:xfrm>
            <a:off x="4185357" y="3000378"/>
            <a:ext cx="242889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這步驟需要花比較多時間, 所以請大家耐心等候. 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執行主程式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執行主程式 </a:t>
            </a:r>
          </a:p>
        </p:txBody>
      </p:sp>
      <p:pic>
        <p:nvPicPr>
          <p:cNvPr id="275" name="Shape 256" descr="Shape 2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65" y="1241553"/>
            <a:ext cx="5555550" cy="341992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55"/>
          <p:cNvSpPr txBox="1"/>
          <p:nvPr/>
        </p:nvSpPr>
        <p:spPr>
          <a:xfrm>
            <a:off x="5751752" y="1066316"/>
            <a:ext cx="3106528" cy="1431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50000"/>
              </a:lnSpc>
              <a:defRPr sz="2100" b="1"/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下command  :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100"/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cd ~/code</a:t>
            </a:r>
          </a:p>
          <a:p>
            <a:pPr marL="457200" indent="-381000">
              <a:lnSpc>
                <a:spcPct val="150000"/>
              </a:lnSpc>
              <a:buClr>
                <a:srgbClr val="000000"/>
              </a:buClr>
              <a:buSzPct val="100000"/>
              <a:buChar char="●"/>
              <a:defRPr sz="2100"/>
            </a:pPr>
            <a:r>
              <a:rPr sz="1800" dirty="0">
                <a:latin typeface="微軟正黑體" pitchFamily="34" charset="-120"/>
                <a:ea typeface="微軟正黑體" pitchFamily="34" charset="-120"/>
              </a:rPr>
              <a:t>node </a:t>
            </a:r>
            <a:r>
              <a:rPr sz="1800" dirty="0" smtClean="0">
                <a:latin typeface="微軟正黑體" pitchFamily="34" charset="-120"/>
                <a:ea typeface="微軟正黑體" pitchFamily="34" charset="-120"/>
              </a:rPr>
              <a:t>main.js</a:t>
            </a:r>
            <a:endParaRPr sz="1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7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00958" y="857238"/>
            <a:ext cx="1505403" cy="1697459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文字方塊 4"/>
          <p:cNvSpPr txBox="1"/>
          <p:nvPr/>
        </p:nvSpPr>
        <p:spPr>
          <a:xfrm>
            <a:off x="5857884" y="2535324"/>
            <a:ext cx="310590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下完command 後, 請不要把視窗關掉, 確保程式在背景執行. 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9755396_xxl.jpg"/>
          <p:cNvPicPr>
            <a:picLocks noChangeAspect="1"/>
          </p:cNvPicPr>
          <p:nvPr/>
        </p:nvPicPr>
        <p:blipFill>
          <a:blip r:embed="rId2" cstate="print"/>
          <a:srcRect l="8407" t="26387" r="34956" b="2837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/>
          <p:cNvSpPr txBox="1"/>
          <p:nvPr/>
        </p:nvSpPr>
        <p:spPr>
          <a:xfrm>
            <a:off x="-71470" y="1955067"/>
            <a:ext cx="692945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ctr"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40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步驟三：規則建立</a:t>
            </a:r>
          </a:p>
        </p:txBody>
      </p:sp>
      <p:sp>
        <p:nvSpPr>
          <p:cNvPr id="6" name="1.1 新增 開發板 - Raspberry pi…"/>
          <p:cNvSpPr txBox="1"/>
          <p:nvPr/>
        </p:nvSpPr>
        <p:spPr>
          <a:xfrm>
            <a:off x="2357406" y="2740885"/>
            <a:ext cx="207170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1.1 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資料視覺化</a:t>
            </a:r>
            <a:endParaRPr lang="en-US" altLang="zh-TW" sz="2400" dirty="0" smtClean="0">
              <a:solidFill>
                <a:srgbClr val="0070C0"/>
              </a:solidFill>
              <a:latin typeface="Calibri"/>
              <a:ea typeface="Microsoft JhengHei"/>
              <a:cs typeface="Microsoft JhengHei"/>
              <a:sym typeface="Calibri"/>
            </a:endParaRPr>
          </a:p>
          <a:p>
            <a:pPr>
              <a:defRPr sz="4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1.2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 </a:t>
            </a:r>
            <a:r>
              <a:rPr lang="en-US" altLang="zh-TW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Debug</a:t>
            </a:r>
            <a:r>
              <a:rPr lang="zh-TW" altLang="en-US" sz="2400" dirty="0" smtClean="0">
                <a:solidFill>
                  <a:srgbClr val="0070C0"/>
                </a:solidFill>
                <a:latin typeface="Calibri"/>
                <a:ea typeface="Microsoft JhengHei"/>
                <a:cs typeface="Microsoft JhengHei"/>
                <a:sym typeface="Calibri"/>
              </a:rPr>
              <a:t>資料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017-10-18_13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407" y="1071552"/>
            <a:ext cx="4387593" cy="3000396"/>
          </a:xfrm>
          <a:prstGeom prst="rect">
            <a:avLst/>
          </a:prstGeom>
        </p:spPr>
      </p:pic>
      <p:pic>
        <p:nvPicPr>
          <p:cNvPr id="6" name="圖片 5" descr="2017-10-18_13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53"/>
            <a:ext cx="4643438" cy="3012976"/>
          </a:xfrm>
          <a:prstGeom prst="rect">
            <a:avLst/>
          </a:prstGeom>
        </p:spPr>
      </p:pic>
      <p:sp>
        <p:nvSpPr>
          <p:cNvPr id="283" name="如何到規則引擎畫面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如何到規則引擎畫面</a:t>
            </a:r>
          </a:p>
        </p:txBody>
      </p:sp>
      <p:sp>
        <p:nvSpPr>
          <p:cNvPr id="286" name="Line"/>
          <p:cNvSpPr/>
          <p:nvPr/>
        </p:nvSpPr>
        <p:spPr>
          <a:xfrm flipV="1">
            <a:off x="3500430" y="2143121"/>
            <a:ext cx="3643338" cy="857256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2017-10-20_09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1552"/>
            <a:ext cx="5500695" cy="3882844"/>
          </a:xfrm>
          <a:prstGeom prst="rect">
            <a:avLst/>
          </a:prstGeom>
        </p:spPr>
      </p:pic>
      <p:sp>
        <p:nvSpPr>
          <p:cNvPr id="288" name="預設的規則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預設的規則</a:t>
            </a:r>
          </a:p>
        </p:txBody>
      </p:sp>
      <p:pic>
        <p:nvPicPr>
          <p:cNvPr id="290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00958" y="1357304"/>
            <a:ext cx="1529651" cy="172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文字方塊 4"/>
          <p:cNvSpPr txBox="1"/>
          <p:nvPr/>
        </p:nvSpPr>
        <p:spPr>
          <a:xfrm>
            <a:off x="5786446" y="1179806"/>
            <a:ext cx="2104546" cy="2269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當新的應用程式增加, 會在規則引擎發現預設的規則. 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&gt; 產生亂數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&gt; 一個儀表板的設置</a:t>
            </a:r>
            <a:br>
              <a:rPr dirty="0"/>
            </a:br>
            <a:endParaRPr dirty="0"/>
          </a:p>
        </p:txBody>
      </p:sp>
      <p:pic>
        <p:nvPicPr>
          <p:cNvPr id="9" name="圖片 8" descr="15084686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143254"/>
            <a:ext cx="2507351" cy="1571636"/>
          </a:xfrm>
          <a:prstGeom prst="roundRect">
            <a:avLst>
              <a:gd name="adj" fmla="val 5496"/>
            </a:avLst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建立規則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建立規則</a:t>
            </a:r>
          </a:p>
        </p:txBody>
      </p:sp>
      <p:pic>
        <p:nvPicPr>
          <p:cNvPr id="5" name="圖片 4" descr="2017-10-18_14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000246"/>
            <a:ext cx="7786742" cy="2408554"/>
          </a:xfrm>
          <a:prstGeom prst="rect">
            <a:avLst/>
          </a:prstGeom>
        </p:spPr>
      </p:pic>
      <p:sp>
        <p:nvSpPr>
          <p:cNvPr id="295" name="文字方塊 4"/>
          <p:cNvSpPr txBox="1"/>
          <p:nvPr/>
        </p:nvSpPr>
        <p:spPr>
          <a:xfrm>
            <a:off x="785786" y="1425353"/>
            <a:ext cx="312335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/>
              <a:t>規則一 : 產生儀表板</a:t>
            </a:r>
          </a:p>
          <a:p>
            <a:pPr lvl="3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1800" dirty="0" smtClean="0"/>
              <a:t>規則二 </a:t>
            </a:r>
            <a:r>
              <a:rPr sz="1800" dirty="0"/>
              <a:t>: 呈現debug所需資訊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2017-10-18_1409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992" y="1214427"/>
            <a:ext cx="3302512" cy="3584063"/>
          </a:xfrm>
          <a:prstGeom prst="rect">
            <a:avLst/>
          </a:prstGeom>
        </p:spPr>
      </p:pic>
      <p:sp>
        <p:nvSpPr>
          <p:cNvPr id="299" name="Rectangle"/>
          <p:cNvSpPr/>
          <p:nvPr/>
        </p:nvSpPr>
        <p:spPr>
          <a:xfrm>
            <a:off x="2643174" y="2428874"/>
            <a:ext cx="2159663" cy="285752"/>
          </a:xfrm>
          <a:prstGeom prst="rect">
            <a:avLst/>
          </a:prstGeom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00" name="Rectangle"/>
          <p:cNvSpPr/>
          <p:nvPr/>
        </p:nvSpPr>
        <p:spPr>
          <a:xfrm>
            <a:off x="2000232" y="2928940"/>
            <a:ext cx="3000396" cy="1643074"/>
          </a:xfrm>
          <a:prstGeom prst="rect">
            <a:avLst/>
          </a:prstGeom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01" name="Rectangle"/>
          <p:cNvSpPr/>
          <p:nvPr/>
        </p:nvSpPr>
        <p:spPr>
          <a:xfrm>
            <a:off x="2000232" y="4572015"/>
            <a:ext cx="357190" cy="214314"/>
          </a:xfrm>
          <a:prstGeom prst="rect">
            <a:avLst/>
          </a:prstGeom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05" name="設定Broker node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3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設定</a:t>
            </a:r>
            <a:r>
              <a:rPr lang="en-US" sz="4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4000" b="1" dirty="0" smtClean="0">
                <a:latin typeface="微軟正黑體" pitchFamily="34" charset="-120"/>
                <a:ea typeface="微軟正黑體" pitchFamily="34" charset="-120"/>
              </a:rPr>
              <a:t>Broker </a:t>
            </a:r>
            <a:r>
              <a:rPr sz="4000" b="1" dirty="0">
                <a:latin typeface="微軟正黑體" pitchFamily="34" charset="-120"/>
                <a:ea typeface="微軟正黑體" pitchFamily="34" charset="-120"/>
              </a:rPr>
              <a:t>node</a:t>
            </a:r>
          </a:p>
        </p:txBody>
      </p:sp>
      <p:pic>
        <p:nvPicPr>
          <p:cNvPr id="308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215206" y="571486"/>
            <a:ext cx="1719717" cy="1939115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文字方塊 4"/>
          <p:cNvSpPr txBox="1"/>
          <p:nvPr/>
        </p:nvSpPr>
        <p:spPr>
          <a:xfrm>
            <a:off x="7358082" y="2285998"/>
            <a:ext cx="1603196" cy="160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3">
              <a:defRPr sz="1800" u="sng">
                <a:solidFill>
                  <a:srgbClr val="3366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注意</a:t>
            </a:r>
          </a:p>
          <a:p>
            <a:pPr lvl="3">
              <a:defRPr sz="1600">
                <a:solidFill>
                  <a:srgbClr val="40404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/>
              <a:t>只要選取/ 雙點擊Node, 就會出現相關資訊及設定視窗. </a:t>
            </a:r>
            <a:br>
              <a:rPr dirty="0"/>
            </a:br>
            <a:endParaRPr dirty="0"/>
          </a:p>
        </p:txBody>
      </p:sp>
      <p:pic>
        <p:nvPicPr>
          <p:cNvPr id="14" name="圖片 13" descr="2017-10-18_1407.png"/>
          <p:cNvPicPr>
            <a:picLocks noChangeAspect="1"/>
          </p:cNvPicPr>
          <p:nvPr/>
        </p:nvPicPr>
        <p:blipFill>
          <a:blip r:embed="rId4"/>
          <a:srcRect t="26694" r="69725" b="37714"/>
          <a:stretch>
            <a:fillRect/>
          </a:stretch>
        </p:blipFill>
        <p:spPr>
          <a:xfrm>
            <a:off x="142844" y="1142989"/>
            <a:ext cx="1643074" cy="597481"/>
          </a:xfrm>
          <a:prstGeom prst="rect">
            <a:avLst/>
          </a:prstGeom>
        </p:spPr>
      </p:pic>
      <p:sp>
        <p:nvSpPr>
          <p:cNvPr id="16" name="2"/>
          <p:cNvSpPr/>
          <p:nvPr/>
        </p:nvSpPr>
        <p:spPr>
          <a:xfrm>
            <a:off x="4834602" y="2143122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lang="en-US" altLang="zh-TW" sz="1800" dirty="0" smtClean="0">
                <a:solidFill>
                  <a:schemeClr val="bg1"/>
                </a:solidFill>
              </a:rPr>
              <a:t>1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7" name="2"/>
          <p:cNvSpPr/>
          <p:nvPr/>
        </p:nvSpPr>
        <p:spPr>
          <a:xfrm>
            <a:off x="1571604" y="2786064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lang="en-US" altLang="zh-TW" sz="1800" dirty="0" smtClean="0">
                <a:solidFill>
                  <a:schemeClr val="bg1"/>
                </a:solidFill>
              </a:rPr>
              <a:t>3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8" name="2"/>
          <p:cNvSpPr/>
          <p:nvPr/>
        </p:nvSpPr>
        <p:spPr>
          <a:xfrm>
            <a:off x="1571604" y="4500576"/>
            <a:ext cx="380340" cy="36211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/>
            <a:r>
              <a:rPr lang="en-US" altLang="zh-TW" sz="1800" dirty="0" smtClean="0">
                <a:solidFill>
                  <a:schemeClr val="bg1"/>
                </a:solidFill>
              </a:rPr>
              <a:t>2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19" name="圖片 18" descr="2017-10-18_14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1214427"/>
            <a:ext cx="2000264" cy="36184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規則一 : 儀表板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規則一 : 儀表板</a:t>
            </a:r>
          </a:p>
        </p:txBody>
      </p:sp>
      <p:pic>
        <p:nvPicPr>
          <p:cNvPr id="313" name="Shape 312" descr="Shape 3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290" y="3143254"/>
            <a:ext cx="4495334" cy="164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圖片 4" descr="2017-10-18_14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142990"/>
            <a:ext cx="6643734" cy="20550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2017-10-18_14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08" y="1071551"/>
            <a:ext cx="5433738" cy="3857653"/>
          </a:xfrm>
          <a:prstGeom prst="rect">
            <a:avLst/>
          </a:prstGeom>
        </p:spPr>
      </p:pic>
      <p:sp>
        <p:nvSpPr>
          <p:cNvPr id="315" name="規則一 : 設定debug node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solidFill>
                  <a:schemeClr val="bg1"/>
                </a:solidFill>
              </a:rPr>
              <a:t>規則一 : </a:t>
            </a:r>
            <a:r>
              <a:rPr sz="4000" b="1" dirty="0" smtClean="0">
                <a:solidFill>
                  <a:schemeClr val="bg1"/>
                </a:solidFill>
              </a:rPr>
              <a:t>設定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sz="4000" b="1" dirty="0" smtClean="0">
                <a:solidFill>
                  <a:schemeClr val="bg1"/>
                </a:solidFill>
              </a:rPr>
              <a:t>debug </a:t>
            </a:r>
            <a:r>
              <a:rPr sz="4000" b="1" dirty="0">
                <a:solidFill>
                  <a:schemeClr val="bg1"/>
                </a:solidFill>
              </a:rPr>
              <a:t>node</a:t>
            </a:r>
          </a:p>
        </p:txBody>
      </p:sp>
      <p:sp>
        <p:nvSpPr>
          <p:cNvPr id="317" name="文字方塊 4"/>
          <p:cNvSpPr txBox="1"/>
          <p:nvPr/>
        </p:nvSpPr>
        <p:spPr>
          <a:xfrm>
            <a:off x="6000760" y="1706271"/>
            <a:ext cx="271243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3">
              <a:defRPr sz="16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latin typeface="微軟正黑體" pitchFamily="34" charset="-120"/>
                <a:ea typeface="微軟正黑體" pitchFamily="34" charset="-120"/>
              </a:rPr>
              <a:t>只需從選單拖拉 debug node, 並與broker in node 做連結.  是不是很簡單呢？！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系統需求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系統需求</a:t>
            </a:r>
          </a:p>
        </p:txBody>
      </p:sp>
      <p:pic>
        <p:nvPicPr>
          <p:cNvPr id="320" name="圖片 8" descr="圖片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15074" y="1202070"/>
            <a:ext cx="1857388" cy="209435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2964"/>
          <p:cNvSpPr txBox="1"/>
          <p:nvPr/>
        </p:nvSpPr>
        <p:spPr>
          <a:xfrm>
            <a:off x="675899" y="1254068"/>
            <a:ext cx="5181985" cy="20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399" tIns="91399" rIns="91399" bIns="91399">
            <a:spAutoFit/>
          </a:bodyPr>
          <a:lstStyle/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QTS 版本：4.3.0 或更新</a:t>
            </a:r>
          </a:p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CPU：x86 架構 , ARM,</a:t>
            </a:r>
          </a:p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最低記憶體空間： 4GB(X86) , 2GB (ARM) </a:t>
            </a:r>
            <a:endParaRPr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需安裝 </a:t>
            </a:r>
            <a:r>
              <a:rPr sz="2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Container </a:t>
            </a:r>
            <a:r>
              <a:rPr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station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0"/>
          <p:cNvSpPr txBox="1"/>
          <p:nvPr/>
        </p:nvSpPr>
        <p:spPr>
          <a:xfrm>
            <a:off x="0" y="1928808"/>
            <a:ext cx="9144000" cy="92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54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altLang="zh-TW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QIoT</a:t>
            </a:r>
            <a:r>
              <a:rPr lang="en-US" altLang="zh-TW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 Container</a:t>
            </a:r>
            <a:endParaRPr lang="en-US" altLang="zh-TW" sz="44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Arial"/>
            </a:endParaRPr>
          </a:p>
        </p:txBody>
      </p:sp>
      <p:sp>
        <p:nvSpPr>
          <p:cNvPr id="5" name="Shape 50"/>
          <p:cNvSpPr txBox="1"/>
          <p:nvPr/>
        </p:nvSpPr>
        <p:spPr>
          <a:xfrm>
            <a:off x="0" y="2819058"/>
            <a:ext cx="9144000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rPr lang="zh-TW" altLang="en-US" sz="2400" dirty="0" smtClean="0">
                <a:solidFill>
                  <a:srgbClr val="0070C0"/>
                </a:solidFill>
                <a:ea typeface="Microsoft JhengHei"/>
                <a:cs typeface="Microsoft JhengHei"/>
              </a:rPr>
              <a:t>利用軟體容器建構微服務</a:t>
            </a:r>
            <a:endParaRPr lang="en-US" altLang="zh-TW" sz="2400" dirty="0" smtClean="0">
              <a:solidFill>
                <a:srgbClr val="0070C0"/>
              </a:solidFill>
              <a:ea typeface="Microsoft JhengHei"/>
              <a:cs typeface="Microsoft JhengHei"/>
            </a:endParaRPr>
          </a:p>
        </p:txBody>
      </p:sp>
      <p:sp>
        <p:nvSpPr>
          <p:cNvPr id="6" name="Shape 40"/>
          <p:cNvSpPr txBox="1">
            <a:spLocks/>
          </p:cNvSpPr>
          <p:nvPr/>
        </p:nvSpPr>
        <p:spPr>
          <a:xfrm>
            <a:off x="0" y="3357568"/>
            <a:ext cx="9144000" cy="57150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  <a:tabLst/>
              <a:defRPr/>
            </a:pPr>
            <a:r>
              <a:rPr kumimoji="0" 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QNAP Systems, Inc.</a:t>
            </a:r>
            <a:endParaRPr kumimoji="0" lang="zh-TW" sz="20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51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23890"/>
          </a:xfrm>
          <a:prstGeom prst="rect">
            <a:avLst/>
          </a:prstGeom>
        </p:spPr>
        <p:txBody>
          <a:bodyPr lIns="91398" tIns="91398" rIns="91398" bIns="91398">
            <a:noAutofit/>
          </a:bodyPr>
          <a:lstStyle>
            <a:lvl1pPr defTabSz="896111">
              <a:defRPr sz="2548"/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Arial"/>
              </a:defRPr>
            </a:pPr>
            <a:r>
              <a:rPr sz="4000" b="1" dirty="0">
                <a:latin typeface="微軟正黑體" pitchFamily="34" charset="-120"/>
                <a:ea typeface="微軟正黑體" pitchFamily="34" charset="-120"/>
                <a:sym typeface="Microsoft JhengHei"/>
              </a:rPr>
              <a:t>推薦機型</a:t>
            </a:r>
          </a:p>
        </p:txBody>
      </p:sp>
      <p:grpSp>
        <p:nvGrpSpPr>
          <p:cNvPr id="327" name="群組 7"/>
          <p:cNvGrpSpPr/>
          <p:nvPr/>
        </p:nvGrpSpPr>
        <p:grpSpPr>
          <a:xfrm>
            <a:off x="500033" y="1229670"/>
            <a:ext cx="2510351" cy="1842145"/>
            <a:chOff x="0" y="0"/>
            <a:chExt cx="2510349" cy="1842142"/>
          </a:xfrm>
        </p:grpSpPr>
        <p:sp>
          <p:nvSpPr>
            <p:cNvPr id="324" name="Shape 79"/>
            <p:cNvSpPr/>
            <p:nvPr/>
          </p:nvSpPr>
          <p:spPr>
            <a:xfrm>
              <a:off x="0" y="4429"/>
              <a:ext cx="2510349" cy="1837713"/>
            </a:xfrm>
            <a:prstGeom prst="roundRect">
              <a:avLst>
                <a:gd name="adj" fmla="val 3968"/>
              </a:avLst>
            </a:prstGeom>
            <a:solidFill>
              <a:srgbClr val="FFDD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TextBox 11"/>
            <p:cNvSpPr txBox="1"/>
            <p:nvPr/>
          </p:nvSpPr>
          <p:spPr>
            <a:xfrm>
              <a:off x="53339" y="212062"/>
              <a:ext cx="2446990" cy="1415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200"/>
                </a:spcBef>
                <a:defRPr sz="2000"/>
              </a:pPr>
              <a:r>
                <a:rPr lang="zh-TW" altLang="en-US" sz="2200" b="1" dirty="0" smtClean="0"/>
                <a:t>　　</a:t>
              </a:r>
              <a:r>
                <a:rPr sz="2200" b="1" dirty="0" smtClean="0"/>
                <a:t>TS-253B</a:t>
              </a:r>
              <a:endParaRPr sz="2200" b="1" dirty="0"/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處理器: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sz="1200" dirty="0">
                  <a:latin typeface="+mn-lt"/>
                  <a:ea typeface="+mn-ea"/>
                  <a:cs typeface="+mn-cs"/>
                  <a:sym typeface="Arial"/>
                </a:rPr>
                <a:t>Intel® Celeron® J3455 quad-core 1.5 GHz, up to 2.3 GHz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記憶體: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 4GB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最大可擴充記憶體:</a:t>
              </a:r>
              <a:r>
                <a:rPr b="1" dirty="0"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8GB</a:t>
              </a:r>
            </a:p>
          </p:txBody>
        </p:sp>
        <p:sp>
          <p:nvSpPr>
            <p:cNvPr id="326" name="Shape 83"/>
            <p:cNvSpPr/>
            <p:nvPr/>
          </p:nvSpPr>
          <p:spPr>
            <a:xfrm rot="5400000">
              <a:off x="2056123" y="-162253"/>
              <a:ext cx="291973" cy="61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173" y="2427"/>
                  </a:lnTo>
                  <a:lnTo>
                    <a:pt x="5323" y="2427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/>
              </a:pPr>
              <a:endParaRPr/>
            </a:p>
          </p:txBody>
        </p:sp>
      </p:grpSp>
      <p:grpSp>
        <p:nvGrpSpPr>
          <p:cNvPr id="333" name="群組 7"/>
          <p:cNvGrpSpPr/>
          <p:nvPr/>
        </p:nvGrpSpPr>
        <p:grpSpPr>
          <a:xfrm>
            <a:off x="3269461" y="1229670"/>
            <a:ext cx="2516985" cy="1842146"/>
            <a:chOff x="0" y="0"/>
            <a:chExt cx="2516983" cy="1842143"/>
          </a:xfrm>
        </p:grpSpPr>
        <p:sp>
          <p:nvSpPr>
            <p:cNvPr id="330" name="Shape 79"/>
            <p:cNvSpPr/>
            <p:nvPr/>
          </p:nvSpPr>
          <p:spPr>
            <a:xfrm>
              <a:off x="0" y="4429"/>
              <a:ext cx="2510349" cy="1837714"/>
            </a:xfrm>
            <a:prstGeom prst="roundRect">
              <a:avLst>
                <a:gd name="adj" fmla="val 3968"/>
              </a:avLst>
            </a:prstGeom>
            <a:solidFill>
              <a:srgbClr val="FFDD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1" name="TextBox 11"/>
            <p:cNvSpPr txBox="1"/>
            <p:nvPr/>
          </p:nvSpPr>
          <p:spPr>
            <a:xfrm>
              <a:off x="53339" y="212062"/>
              <a:ext cx="2463644" cy="1415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200"/>
                </a:spcBef>
                <a:defRPr sz="2000"/>
              </a:pPr>
              <a:r>
                <a:rPr dirty="0"/>
                <a:t>     </a:t>
              </a:r>
              <a:r>
                <a:rPr sz="2200" b="1" dirty="0"/>
                <a:t>TS-453Bmini</a:t>
              </a: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處理器</a:t>
              </a:r>
              <a:r>
                <a:rPr b="1" dirty="0">
                  <a:latin typeface="+mn-lt"/>
                  <a:ea typeface="+mn-ea"/>
                  <a:cs typeface="+mn-cs"/>
                  <a:sym typeface="Arial"/>
                </a:rPr>
                <a:t>: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sz="1200" dirty="0">
                  <a:latin typeface="+mn-lt"/>
                  <a:ea typeface="+mn-ea"/>
                  <a:cs typeface="+mn-cs"/>
                  <a:sym typeface="Arial"/>
                </a:rPr>
                <a:t>Intel® Celeron® J3455 quad-core 1.5 GHz, up to 2.3 GHz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記憶體: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 4GB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最大可擴充記憶體:</a:t>
              </a:r>
              <a:r>
                <a:rPr b="1" dirty="0"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8GB</a:t>
              </a:r>
            </a:p>
          </p:txBody>
        </p:sp>
        <p:sp>
          <p:nvSpPr>
            <p:cNvPr id="332" name="Shape 83"/>
            <p:cNvSpPr/>
            <p:nvPr/>
          </p:nvSpPr>
          <p:spPr>
            <a:xfrm rot="5400000">
              <a:off x="2056123" y="-162253"/>
              <a:ext cx="291973" cy="61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173" y="2427"/>
                  </a:lnTo>
                  <a:lnTo>
                    <a:pt x="5323" y="2427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/>
              </a:pPr>
              <a:endParaRPr/>
            </a:p>
          </p:txBody>
        </p:sp>
      </p:grpSp>
      <p:grpSp>
        <p:nvGrpSpPr>
          <p:cNvPr id="339" name="群組 7"/>
          <p:cNvGrpSpPr/>
          <p:nvPr/>
        </p:nvGrpSpPr>
        <p:grpSpPr>
          <a:xfrm>
            <a:off x="6100735" y="1214427"/>
            <a:ext cx="2510353" cy="1857390"/>
            <a:chOff x="0" y="0"/>
            <a:chExt cx="2510349" cy="1857386"/>
          </a:xfrm>
        </p:grpSpPr>
        <p:sp>
          <p:nvSpPr>
            <p:cNvPr id="336" name="Shape 79"/>
            <p:cNvSpPr/>
            <p:nvPr/>
          </p:nvSpPr>
          <p:spPr>
            <a:xfrm>
              <a:off x="0" y="0"/>
              <a:ext cx="2510349" cy="1857386"/>
            </a:xfrm>
            <a:prstGeom prst="roundRect">
              <a:avLst>
                <a:gd name="adj" fmla="val 3968"/>
              </a:avLst>
            </a:prstGeom>
            <a:solidFill>
              <a:srgbClr val="FFDD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7" name="TextBox 11"/>
            <p:cNvSpPr txBox="1"/>
            <p:nvPr/>
          </p:nvSpPr>
          <p:spPr>
            <a:xfrm>
              <a:off x="53339" y="227305"/>
              <a:ext cx="2418450" cy="1415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200"/>
                </a:spcBef>
                <a:defRPr sz="2000"/>
              </a:pPr>
              <a:r>
                <a:rPr lang="zh-TW" altLang="en-US" sz="2200" b="1" dirty="0" smtClean="0"/>
                <a:t>　　</a:t>
              </a:r>
              <a:r>
                <a:rPr sz="2200" b="1" dirty="0" smtClean="0"/>
                <a:t>TVS-882</a:t>
              </a:r>
              <a:endParaRPr sz="2200" b="1" dirty="0"/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處理器</a:t>
              </a:r>
              <a:r>
                <a:rPr b="1" dirty="0">
                  <a:latin typeface="+mn-lt"/>
                  <a:ea typeface="+mn-ea"/>
                  <a:cs typeface="+mn-cs"/>
                  <a:sym typeface="Arial"/>
                </a:rPr>
                <a:t>: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sz="1200" dirty="0">
                  <a:latin typeface="+mn-lt"/>
                  <a:ea typeface="+mn-ea"/>
                  <a:cs typeface="+mn-cs"/>
                  <a:sym typeface="Arial"/>
                </a:rPr>
                <a:t>Intel® Core™ i5-6500 3.2 GHz quad-core processor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spcBef>
                  <a:spcPts val="600"/>
                </a:spcBef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記憶體: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 16GB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/>
                <a:t>最大可擴充記憶體:</a:t>
              </a:r>
              <a:r>
                <a:rPr b="1" dirty="0"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dirty="0">
                  <a:latin typeface="+mn-lt"/>
                  <a:ea typeface="+mn-ea"/>
                  <a:cs typeface="+mn-cs"/>
                  <a:sym typeface="Arial"/>
                </a:rPr>
                <a:t>64GB</a:t>
              </a:r>
            </a:p>
          </p:txBody>
        </p:sp>
        <p:sp>
          <p:nvSpPr>
            <p:cNvPr id="338" name="Shape 83"/>
            <p:cNvSpPr/>
            <p:nvPr/>
          </p:nvSpPr>
          <p:spPr>
            <a:xfrm rot="5400000">
              <a:off x="2056123" y="-162252"/>
              <a:ext cx="291973" cy="616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9173" y="2427"/>
                  </a:lnTo>
                  <a:lnTo>
                    <a:pt x="5323" y="2427"/>
                  </a:lnTo>
                  <a:lnTo>
                    <a:pt x="5323" y="1627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/>
              </a:pPr>
              <a:endParaRPr/>
            </a:p>
          </p:txBody>
        </p:sp>
      </p:grpSp>
      <p:pic>
        <p:nvPicPr>
          <p:cNvPr id="22" name="圖片 21" descr="TS-253B_Right-angle-of-elevation+Contr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196836"/>
            <a:ext cx="2143140" cy="1339700"/>
          </a:xfrm>
          <a:prstGeom prst="rect">
            <a:avLst/>
          </a:prstGeom>
        </p:spPr>
      </p:pic>
      <p:pic>
        <p:nvPicPr>
          <p:cNvPr id="23" name="圖片 22" descr="TS-453Bmini-Right-angle-of-elevation+Remote-Contr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142791"/>
            <a:ext cx="2286350" cy="1429223"/>
          </a:xfrm>
          <a:prstGeom prst="rect">
            <a:avLst/>
          </a:prstGeom>
        </p:spPr>
      </p:pic>
      <p:pic>
        <p:nvPicPr>
          <p:cNvPr id="24" name="圖片 23" descr="TVS-882_Right-angle-of-elevation+Remote-Contr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3071816"/>
            <a:ext cx="2357454" cy="14736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2972" descr="Shape 297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348" y="2867841"/>
            <a:ext cx="7872284" cy="2204239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標題 5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07415"/>
          </a:xfrm>
          <a:prstGeom prst="rect">
            <a:avLst/>
          </a:prstGeom>
        </p:spPr>
        <p:txBody>
          <a:bodyPr>
            <a:noAutofit/>
          </a:bodyPr>
          <a:lstStyle>
            <a:lvl1pPr defTabSz="704087">
              <a:defRPr sz="308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多樣性的產品選擇</a:t>
            </a:r>
          </a:p>
        </p:txBody>
      </p:sp>
      <p:grpSp>
        <p:nvGrpSpPr>
          <p:cNvPr id="348" name="群組 10"/>
          <p:cNvGrpSpPr/>
          <p:nvPr/>
        </p:nvGrpSpPr>
        <p:grpSpPr>
          <a:xfrm>
            <a:off x="1928794" y="1665328"/>
            <a:ext cx="7858150" cy="1158241"/>
            <a:chOff x="0" y="0"/>
            <a:chExt cx="7858149" cy="1158240"/>
          </a:xfrm>
        </p:grpSpPr>
        <p:sp>
          <p:nvSpPr>
            <p:cNvPr id="346" name="矩形 6"/>
            <p:cNvSpPr txBox="1"/>
            <p:nvPr/>
          </p:nvSpPr>
          <p:spPr>
            <a:xfrm>
              <a:off x="0" y="0"/>
              <a:ext cx="4572000" cy="1158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  <a:buSzPct val="100000"/>
                <a:buChar char="✓"/>
                <a:defRPr sz="160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tx1"/>
                  </a:solidFill>
                </a:rPr>
                <a:t>大型企業 - 企業級 NAS</a:t>
              </a:r>
              <a:endParaRPr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endParaRPr>
            </a:p>
            <a:p>
              <a:pPr>
                <a:lnSpc>
                  <a:spcPct val="150000"/>
                </a:lnSpc>
                <a:buSzPct val="100000"/>
                <a:buChar char="✓"/>
                <a:defRPr sz="160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tx1"/>
                  </a:solidFill>
                </a:rPr>
                <a:t> SMB - Thunderbolt NAS</a:t>
              </a:r>
              <a:endParaRPr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endParaRPr>
            </a:p>
            <a:p>
              <a:pPr>
                <a:lnSpc>
                  <a:spcPct val="150000"/>
                </a:lnSpc>
                <a:buSzPct val="100000"/>
                <a:buChar char="✓"/>
                <a:defRPr sz="160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tx1"/>
                  </a:solidFill>
                </a:rPr>
                <a:t> SMB - 高階</a:t>
              </a:r>
            </a:p>
          </p:txBody>
        </p:sp>
        <p:sp>
          <p:nvSpPr>
            <p:cNvPr id="347" name="矩形 9"/>
            <p:cNvSpPr txBox="1"/>
            <p:nvPr/>
          </p:nvSpPr>
          <p:spPr>
            <a:xfrm>
              <a:off x="3286148" y="0"/>
              <a:ext cx="4572001" cy="1158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  <a:buSzPct val="100000"/>
                <a:buChar char="✓"/>
                <a:defRPr sz="160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tx1"/>
                  </a:solidFill>
                </a:rPr>
                <a:t> SMB - 中階</a:t>
              </a:r>
              <a:endParaRPr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endParaRPr>
            </a:p>
            <a:p>
              <a:pPr>
                <a:lnSpc>
                  <a:spcPct val="150000"/>
                </a:lnSpc>
                <a:buSzPct val="100000"/>
                <a:buChar char="✓"/>
                <a:defRPr sz="160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tx1"/>
                  </a:solidFill>
                </a:rPr>
                <a:t> SMB - 初階</a:t>
              </a:r>
              <a:endParaRPr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endParaRPr>
            </a:p>
            <a:p>
              <a:pPr>
                <a:lnSpc>
                  <a:spcPct val="150000"/>
                </a:lnSpc>
                <a:buSzPct val="100000"/>
                <a:buChar char="✓"/>
                <a:defRPr sz="160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pPr>
              <a:r>
                <a:rPr dirty="0">
                  <a:solidFill>
                    <a:schemeClr val="tx1"/>
                  </a:solidFill>
                </a:rPr>
                <a:t> Home - 高階</a:t>
              </a:r>
            </a:p>
          </p:txBody>
        </p:sp>
      </p:grpSp>
      <p:sp>
        <p:nvSpPr>
          <p:cNvPr id="349" name="文字方塊 11"/>
          <p:cNvSpPr txBox="1"/>
          <p:nvPr/>
        </p:nvSpPr>
        <p:spPr>
          <a:xfrm>
            <a:off x="2828256" y="1214428"/>
            <a:ext cx="345183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b="1" dirty="0" err="1" smtClean="0"/>
              <a:t>QIoT</a:t>
            </a:r>
            <a:r>
              <a:rPr b="1" dirty="0" smtClean="0"/>
              <a:t> </a:t>
            </a:r>
            <a:r>
              <a:rPr b="1" dirty="0"/>
              <a:t>產品支援列表</a:t>
            </a:r>
          </a:p>
        </p:txBody>
      </p:sp>
      <p:sp>
        <p:nvSpPr>
          <p:cNvPr id="350" name="Shape 95"/>
          <p:cNvSpPr/>
          <p:nvPr/>
        </p:nvSpPr>
        <p:spPr>
          <a:xfrm>
            <a:off x="1964582" y="1592381"/>
            <a:ext cx="5179186" cy="14401"/>
          </a:xfrm>
          <a:prstGeom prst="roundRect">
            <a:avLst>
              <a:gd name="adj" fmla="val 23711"/>
            </a:avLst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2964"/>
          <p:cNvSpPr txBox="1"/>
          <p:nvPr/>
        </p:nvSpPr>
        <p:spPr>
          <a:xfrm>
            <a:off x="500695" y="1152468"/>
            <a:ext cx="8468102" cy="1015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/>
          <a:p>
            <a:pPr marL="285742" indent="-285742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QNAP NAS 專用 QTS </a:t>
            </a:r>
            <a:r>
              <a:rPr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作業系統，為</a:t>
            </a:r>
            <a:r>
              <a:rPr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Microsoft JhengHei"/>
              </a:rPr>
              <a:t>QIoT</a:t>
            </a:r>
            <a:r>
              <a:rPr sz="18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Microsoft JhengHei"/>
              </a:rPr>
              <a:t>提供強健的基底運作平台</a:t>
            </a:r>
            <a:r>
              <a:rPr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Microsoft JhengHei"/>
              </a:rPr>
              <a:t> </a:t>
            </a:r>
          </a:p>
          <a:p>
            <a:pPr marL="285742" indent="-285742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持續運作的儲存空間，擴充能力高，運算效率強</a:t>
            </a:r>
            <a:endParaRPr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285742" indent="-285742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多樣性的產品選擇，不同營運規模都能有合適的解決方案</a:t>
            </a:r>
          </a:p>
        </p:txBody>
      </p:sp>
      <p:pic>
        <p:nvPicPr>
          <p:cNvPr id="355" name="圖片 5" descr="圖片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71670" y="2214560"/>
            <a:ext cx="4891899" cy="262520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標題 7"/>
          <p:cNvSpPr txBox="1">
            <a:spLocks noGrp="1"/>
          </p:cNvSpPr>
          <p:nvPr>
            <p:ph type="title"/>
          </p:nvPr>
        </p:nvSpPr>
        <p:spPr>
          <a:xfrm>
            <a:off x="0" y="392699"/>
            <a:ext cx="9144000" cy="60741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04087">
              <a:defRPr sz="308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IEI </a:t>
            </a:r>
            <a:r>
              <a:rPr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TANK 機種</a:t>
            </a:r>
          </a:p>
        </p:txBody>
      </p:sp>
      <p:pic>
        <p:nvPicPr>
          <p:cNvPr id="357" name="圖片 8" descr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8166" y="3625335"/>
            <a:ext cx="805008" cy="805008"/>
          </a:xfrm>
          <a:prstGeom prst="rect">
            <a:avLst/>
          </a:prstGeom>
          <a:ln w="12700">
            <a:miter lim="400000"/>
          </a:ln>
          <a:effectLst>
            <a:outerShdw blurRad="444500" rotWithShape="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圖片 4" descr="圖片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71604" y="1083495"/>
            <a:ext cx="5868644" cy="38457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51"/>
          <p:cNvSpPr txBox="1">
            <a:spLocks/>
          </p:cNvSpPr>
          <p:nvPr/>
        </p:nvSpPr>
        <p:spPr>
          <a:xfrm>
            <a:off x="0" y="285734"/>
            <a:ext cx="9144000" cy="623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>
            <a:noAutofit/>
          </a:bodyPr>
          <a:lstStyle>
            <a:lvl1pPr defTabSz="896111">
              <a:defRPr sz="2548"/>
            </a:lvl1pPr>
          </a:lstStyle>
          <a:p>
            <a:pPr marL="0" marR="0" lvl="0" indent="0" algn="ctr" defTabSz="8961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+mn-lt"/>
                <a:ea typeface="+mn-ea"/>
                <a:cs typeface="+mn-cs"/>
                <a:sym typeface="Arial"/>
              </a:defRPr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Microsoft JhengHei"/>
              </a:rPr>
              <a:t>更多的 </a:t>
            </a:r>
            <a:r>
              <a:rPr kumimoji="0" lang="en-US" altLang="zh-TW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Microsoft JhengHei"/>
              </a:rPr>
              <a:t>QIoT</a:t>
            </a:r>
            <a:r>
              <a:rPr kumimoji="0" lang="en-US" altLang="zh-TW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Microsoft JhengHei"/>
              </a:rPr>
              <a:t> </a:t>
            </a: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Microsoft JhengHei"/>
              </a:rPr>
              <a:t>應用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Microsoft JhengHe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3968" y="4659982"/>
            <a:ext cx="720080" cy="3077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4621428"/>
            <a:ext cx="144016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Qboat</a:t>
            </a:r>
            <a:r>
              <a:rPr kumimoji="0" lang="en-US" altLang="zh-TW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Sunny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29755396_xxl.jpg"/>
          <p:cNvPicPr>
            <a:picLocks noChangeAspect="1"/>
          </p:cNvPicPr>
          <p:nvPr/>
        </p:nvPicPr>
        <p:blipFill>
          <a:blip r:embed="rId2"/>
          <a:srcRect l="82280" t="29167" b="5668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131" name="Shape 2964"/>
          <p:cNvSpPr txBox="1"/>
          <p:nvPr/>
        </p:nvSpPr>
        <p:spPr>
          <a:xfrm>
            <a:off x="428596" y="1785932"/>
            <a:ext cx="5181986" cy="156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8" tIns="91398" rIns="91398" bIns="91398">
            <a:spAutoFit/>
          </a:bodyPr>
          <a:lstStyle>
            <a:lvl1pPr marL="285742" indent="-285742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en-US" dirty="0" err="1" smtClean="0"/>
              <a:t>QIoT</a:t>
            </a:r>
            <a:r>
              <a:rPr lang="en-US" dirty="0" smtClean="0"/>
              <a:t> </a:t>
            </a:r>
            <a:r>
              <a:rPr lang="zh-TW" altLang="en-US" dirty="0" smtClean="0"/>
              <a:t>率先支持的 </a:t>
            </a:r>
            <a:r>
              <a:rPr lang="en-US" dirty="0" smtClean="0"/>
              <a:t>ARM </a:t>
            </a:r>
            <a:r>
              <a:rPr lang="zh-TW" altLang="en-US" dirty="0" smtClean="0"/>
              <a:t>機種</a:t>
            </a:r>
          </a:p>
          <a:p>
            <a:pPr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dirty="0" smtClean="0"/>
              <a:t>最適合 </a:t>
            </a:r>
            <a:r>
              <a:rPr lang="en-US" dirty="0" smtClean="0"/>
              <a:t>Maker </a:t>
            </a:r>
            <a:r>
              <a:rPr lang="zh-TW" altLang="en-US" dirty="0" smtClean="0"/>
              <a:t>自己 </a:t>
            </a:r>
            <a:r>
              <a:rPr lang="en-US" dirty="0" smtClean="0"/>
              <a:t>DIY </a:t>
            </a:r>
            <a:r>
              <a:rPr lang="zh-TW" altLang="en-US" dirty="0" smtClean="0"/>
              <a:t>的</a:t>
            </a:r>
            <a:endParaRPr lang="en-US" altLang="zh-TW" dirty="0" smtClean="0"/>
          </a:p>
          <a:p>
            <a:pPr>
              <a:buNone/>
              <a:defRPr sz="20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dirty="0" smtClean="0"/>
              <a:t>　 </a:t>
            </a:r>
            <a:r>
              <a:rPr lang="en-US" dirty="0" err="1" smtClean="0"/>
              <a:t>IoT</a:t>
            </a:r>
            <a:r>
              <a:rPr lang="en-US" dirty="0" smtClean="0"/>
              <a:t> </a:t>
            </a:r>
            <a:r>
              <a:rPr lang="zh-TW" altLang="en-US" dirty="0" smtClean="0"/>
              <a:t>伺服</a:t>
            </a:r>
            <a:r>
              <a:rPr lang="zh-TW" altLang="en-US" dirty="0"/>
              <a:t>器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1026" name="Picture 2" descr="\\Marketing\Marketing\TO 明俐\1023_PPT元素\QBoat_Sunny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08" y="285734"/>
            <a:ext cx="1467908" cy="1532511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643042" y="1071552"/>
            <a:ext cx="400052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en-US" altLang="zh-TW" sz="4400" b="1" dirty="0" err="1" smtClean="0">
                <a:solidFill>
                  <a:srgbClr val="0070C0"/>
                </a:solidFill>
                <a:ea typeface="Microsoft JhengHei"/>
              </a:rPr>
              <a:t>QBoat</a:t>
            </a:r>
            <a:r>
              <a:rPr lang="en-US" altLang="zh-TW" sz="4400" b="1" dirty="0" smtClean="0">
                <a:solidFill>
                  <a:srgbClr val="0070C0"/>
                </a:solidFill>
                <a:ea typeface="Microsoft JhengHei"/>
              </a:rPr>
              <a:t> Sunny</a:t>
            </a:r>
          </a:p>
        </p:txBody>
      </p:sp>
      <p:pic>
        <p:nvPicPr>
          <p:cNvPr id="2" name="Picture 2" descr="\\Marketing\Marketing\To Cynthia\Qboat photo\Qboat_正側面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28926" y="1774102"/>
            <a:ext cx="6036546" cy="3368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1643042" y="642924"/>
            <a:ext cx="621510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Maker 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的第一台 </a:t>
            </a:r>
            <a:r>
              <a:rPr lang="en-US" sz="2400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IoT</a:t>
            </a:r>
            <a:r>
              <a:rPr 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微型伺服器</a:t>
            </a:r>
            <a:endParaRPr kumimoji="0" lang="zh-TW" altLang="en-US" sz="24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889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ference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552"/>
          </a:xfrm>
          <a:prstGeom prst="rect">
            <a:avLst/>
          </a:prstGeom>
        </p:spPr>
        <p:txBody>
          <a:bodyPr>
            <a:noAutofit/>
          </a:bodyPr>
          <a:lstStyle>
            <a:lvl1pPr defTabSz="640079">
              <a:defRPr sz="2800"/>
            </a:lvl1pPr>
          </a:lstStyle>
          <a:p>
            <a:r>
              <a:rPr sz="4000" b="1" dirty="0">
                <a:latin typeface="微軟正黑體" pitchFamily="34" charset="-120"/>
                <a:ea typeface="微軟正黑體" pitchFamily="34" charset="-120"/>
              </a:rPr>
              <a:t>Reference</a:t>
            </a:r>
          </a:p>
        </p:txBody>
      </p:sp>
      <p:sp>
        <p:nvSpPr>
          <p:cNvPr id="363" name="Web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288036" indent="-240029" defTabSz="576072">
              <a:lnSpc>
                <a:spcPct val="150000"/>
              </a:lnSpc>
              <a:buClr>
                <a:srgbClr val="000000"/>
              </a:buClr>
              <a:buFontTx/>
              <a:buChar char="●"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latin typeface="微軟正黑體" pitchFamily="34" charset="-120"/>
                <a:ea typeface="微軟正黑體" pitchFamily="34" charset="-120"/>
              </a:rPr>
              <a:t>Web:</a:t>
            </a:r>
          </a:p>
          <a:p>
            <a:pPr marL="0" lvl="1" indent="144018" defTabSz="576072">
              <a:lnSpc>
                <a:spcPct val="150000"/>
              </a:lnSpc>
              <a:buClrTx/>
              <a:buSzTx/>
              <a:buFontTx/>
              <a:buNone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微軟正黑體" pitchFamily="34" charset="-120"/>
                <a:ea typeface="微軟正黑體" pitchFamily="34" charset="-120"/>
                <a:hlinkClick r:id="rId2"/>
              </a:rPr>
              <a:t>https://www.qnap.com/solution/qiot-suite/en/index.php</a:t>
            </a:r>
          </a:p>
          <a:p>
            <a:pPr marL="288036" indent="-240029" defTabSz="576072">
              <a:lnSpc>
                <a:spcPct val="150000"/>
              </a:lnSpc>
              <a:buClr>
                <a:srgbClr val="000000"/>
              </a:buClr>
              <a:buFontTx/>
              <a:buChar char="●"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latin typeface="微軟正黑體" pitchFamily="34" charset="-120"/>
                <a:ea typeface="微軟正黑體" pitchFamily="34" charset="-120"/>
              </a:rPr>
              <a:t>Blog : </a:t>
            </a:r>
          </a:p>
          <a:p>
            <a:pPr marL="0" lvl="1" indent="144018" defTabSz="576072">
              <a:lnSpc>
                <a:spcPct val="150000"/>
              </a:lnSpc>
              <a:buClrTx/>
              <a:buSzTx/>
              <a:buFontTx/>
              <a:buNone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微軟正黑體" pitchFamily="34" charset="-120"/>
                <a:ea typeface="微軟正黑體" pitchFamily="34" charset="-120"/>
                <a:hlinkClick r:id="rId3"/>
              </a:rPr>
              <a:t>https://qiot.qnap.com/blog/en/</a:t>
            </a:r>
          </a:p>
          <a:p>
            <a:pPr marL="288036" indent="-240029" defTabSz="576072">
              <a:lnSpc>
                <a:spcPct val="150000"/>
              </a:lnSpc>
              <a:buClr>
                <a:srgbClr val="000000"/>
              </a:buClr>
              <a:buFontTx/>
              <a:buChar char="●"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latin typeface="微軟正黑體" pitchFamily="34" charset="-120"/>
                <a:ea typeface="微軟正黑體" pitchFamily="34" charset="-120"/>
              </a:rPr>
              <a:t>SDK , Sample code :  </a:t>
            </a:r>
          </a:p>
          <a:p>
            <a:pPr marL="0" lvl="1" indent="144018" defTabSz="576072">
              <a:lnSpc>
                <a:spcPct val="150000"/>
              </a:lnSpc>
              <a:buClrTx/>
              <a:buSzTx/>
              <a:buFontTx/>
              <a:buNone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微軟正黑體" pitchFamily="34" charset="-120"/>
                <a:ea typeface="微軟正黑體" pitchFamily="34" charset="-120"/>
                <a:hlinkClick r:id="rId4"/>
              </a:rPr>
              <a:t>https://github.com/qnap-dev/qnap-qiot-sdks</a:t>
            </a:r>
          </a:p>
          <a:p>
            <a:pPr marL="288036" indent="-240029" defTabSz="576072">
              <a:lnSpc>
                <a:spcPct val="150000"/>
              </a:lnSpc>
              <a:buClr>
                <a:srgbClr val="000000"/>
              </a:buClr>
              <a:buFontTx/>
              <a:buChar char="●"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latin typeface="微軟正黑體" pitchFamily="34" charset="-120"/>
                <a:ea typeface="微軟正黑體" pitchFamily="34" charset="-120"/>
              </a:rPr>
              <a:t>Partner : </a:t>
            </a:r>
          </a:p>
          <a:p>
            <a:pPr marL="0" lvl="1" indent="144018" defTabSz="576072">
              <a:lnSpc>
                <a:spcPct val="150000"/>
              </a:lnSpc>
              <a:buClrTx/>
              <a:buSzTx/>
              <a:buFontTx/>
              <a:buNone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latin typeface="微軟正黑體" pitchFamily="34" charset="-120"/>
                <a:ea typeface="微軟正黑體" pitchFamily="34" charset="-120"/>
                <a:hlinkClick r:id="rId5"/>
              </a:rPr>
              <a:t>http://qiot.qnap.com/en/partner</a:t>
            </a:r>
          </a:p>
          <a:p>
            <a:pPr marL="0" indent="0" defTabSz="576072">
              <a:lnSpc>
                <a:spcPct val="150000"/>
              </a:lnSpc>
              <a:buClrTx/>
              <a:buSzTx/>
              <a:buFontTx/>
              <a:buNone/>
              <a:defRPr sz="1512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sz="1600" dirty="0">
                <a:latin typeface="微軟正黑體" pitchFamily="34" charset="-120"/>
                <a:ea typeface="微軟正黑體" pitchFamily="34" charset="-120"/>
              </a:rPr>
            </a:br>
            <a:endParaRPr sz="16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/>
        </p:nvSpPr>
        <p:spPr>
          <a:xfrm>
            <a:off x="819550" y="1914898"/>
            <a:ext cx="1966500" cy="37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Install &amp;Login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輕量級應用程式虛擬化方案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714348" y="1357304"/>
            <a:ext cx="502200" cy="5022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35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/>
          <p:nvPr/>
        </p:nvSpPr>
        <p:spPr>
          <a:xfrm>
            <a:off x="285720" y="1357304"/>
            <a:ext cx="3357586" cy="2643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輕量化虛擬技術－軟體容器工作站（Container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Station）支援共通平台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Docker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以及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LXC（Linux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 Containers）</a:t>
            </a:r>
            <a:r>
              <a:rPr lang="en-US" sz="16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適用於需快速部署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、高可用性、應用程式服務導向的輕量化虛擬；透過共享主系統核心，無需安裝作業系統，可靈活運用於各式支援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Docker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的雲端服務平台上</a:t>
            </a:r>
            <a:r>
              <a:rPr lang="en-US" sz="16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sz="1600" dirty="0">
              <a:solidFill>
                <a:srgbClr val="17171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 descr="Contai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1435803"/>
            <a:ext cx="4922530" cy="24932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/>
        </p:nvSpPr>
        <p:spPr>
          <a:xfrm>
            <a:off x="819550" y="1914898"/>
            <a:ext cx="1966500" cy="37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Install &amp;Login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0" y="285734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豐富的軟體容器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714348" y="1357304"/>
            <a:ext cx="502200" cy="5022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35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285725" y="1367152"/>
            <a:ext cx="3500457" cy="327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軟體容器工作站提供目前最熱門、且已設定完成的應用程式，只要輕易點擊即可快速部署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Container Station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內建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Docker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®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線上市集入口，提供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 45,000+ </a:t>
            </a:r>
            <a:r>
              <a:rPr lang="en-US" sz="1600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多種隨選安裝的應用程式</a:t>
            </a:r>
            <a:r>
              <a:rPr lang="en-US" sz="16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在 Container Station </a:t>
            </a:r>
            <a:r>
              <a:rPr lang="en-US" sz="1600" dirty="0" err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內搜尋「IoT</a:t>
            </a:r>
            <a:r>
              <a:rPr lang="en-US" sz="1600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」，</a:t>
            </a:r>
            <a:r>
              <a:rPr lang="en-US" sz="1600" dirty="0" err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取得適用的軟體容器，便可以多元開創您的物聯網應用</a:t>
            </a:r>
            <a:r>
              <a:rPr lang="en-US" sz="1600" dirty="0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8" name="圖片 7" descr="im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31" y="1357304"/>
            <a:ext cx="4751473" cy="32093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9755396_xxl.jpg"/>
          <p:cNvPicPr>
            <a:picLocks noChangeAspect="1"/>
          </p:cNvPicPr>
          <p:nvPr/>
        </p:nvPicPr>
        <p:blipFill>
          <a:blip r:embed="rId3"/>
          <a:srcRect l="82280" t="29167" b="56680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aphicFrame>
        <p:nvGraphicFramePr>
          <p:cNvPr id="64" name="Shape 64"/>
          <p:cNvGraphicFramePr/>
          <p:nvPr>
            <p:extLst>
              <p:ext uri="{D42A27DB-BD31-4B8C-83A1-F6EECF244321}">
                <p14:modId xmlns:p14="http://schemas.microsoft.com/office/powerpoint/2010/main" val="2133080354"/>
              </p:ext>
            </p:extLst>
          </p:nvPr>
        </p:nvGraphicFramePr>
        <p:xfrm>
          <a:off x="285721" y="731490"/>
          <a:ext cx="8501121" cy="3626210"/>
        </p:xfrm>
        <a:graphic>
          <a:graphicData uri="http://schemas.openxmlformats.org/drawingml/2006/table">
            <a:tbl>
              <a:tblPr firstRow="1" firstCol="1" bandRow="1">
                <a:tableStyleId>{C7B018BB-80A7-4F77-B60F-C8B233D01FF8}</a:tableStyleId>
              </a:tblPr>
              <a:tblGrid>
                <a:gridCol w="1857388"/>
                <a:gridCol w="3357586"/>
                <a:gridCol w="3286147"/>
              </a:tblGrid>
              <a:tr h="726066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1800"/>
                        </a:spcBef>
                        <a:buNone/>
                      </a:pP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　　</a:t>
                      </a:r>
                      <a:r>
                        <a:rPr lang="en-US" sz="20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QIoT</a:t>
                      </a:r>
                      <a:r>
                        <a:rPr 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Container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zh-TW" alt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　　</a:t>
                      </a:r>
                      <a:r>
                        <a:rPr lang="en-US" sz="20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QIoT</a:t>
                      </a:r>
                      <a:r>
                        <a:rPr lang="en-US" sz="2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2000" dirty="0">
                          <a:latin typeface="微軟正黑體" pitchFamily="34" charset="-120"/>
                          <a:ea typeface="微軟正黑體" pitchFamily="34" charset="-120"/>
                        </a:rPr>
                        <a:t>Suite </a:t>
                      </a:r>
                      <a:r>
                        <a:rPr lang="en-US" sz="2000" dirty="0" err="1">
                          <a:latin typeface="微軟正黑體" pitchFamily="34" charset="-120"/>
                          <a:ea typeface="微軟正黑體" pitchFamily="34" charset="-120"/>
                        </a:rPr>
                        <a:t>Lite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</a:tr>
              <a:tr h="91700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產品特性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快速安裝各種應用套件</a:t>
                      </a:r>
                      <a:endParaRPr lang="en-US" sz="1800" dirty="0">
                        <a:solidFill>
                          <a:srgbClr val="171717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完整解決方案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包含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連線機制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規則引擎及資料儀表板</a:t>
                      </a:r>
                      <a:endParaRPr lang="en-US" sz="1800" dirty="0">
                        <a:solidFill>
                          <a:srgbClr val="171717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</a:tr>
              <a:tr h="63289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賣點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US" sz="18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擴充性佳</a:t>
                      </a:r>
                      <a:endParaRPr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US" sz="18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穩定度</a:t>
                      </a: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佳</a:t>
                      </a:r>
                      <a:endParaRPr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</a:tr>
              <a:tr h="1350243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 err="1">
                          <a:latin typeface="微軟正黑體" pitchFamily="34" charset="-120"/>
                          <a:ea typeface="微軟正黑體" pitchFamily="34" charset="-120"/>
                        </a:rPr>
                        <a:t>客群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Geek 、 IT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玩家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喜歡嘗鮮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。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有能力在各種新應用間穿梭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組合新玩法</a:t>
                      </a:r>
                      <a:endParaRPr lang="en-US" sz="1800" dirty="0">
                        <a:solidFill>
                          <a:srgbClr val="171717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180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Maker 、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生活玩家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喜歡搭配新產品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。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藉由完整的連線機制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>
                          <a:latin typeface="微軟正黑體" pitchFamily="34" charset="-120"/>
                          <a:ea typeface="微軟正黑體" pitchFamily="34" charset="-120"/>
                        </a:rPr>
                        <a:t>及整合的服務</a:t>
                      </a:r>
                      <a:r>
                        <a:rPr 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sz="18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快速打造新應用</a:t>
                      </a:r>
                      <a:endParaRPr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pic>
        <p:nvPicPr>
          <p:cNvPr id="7" name="Shape 168" descr="Shape 16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15009" y="588613"/>
            <a:ext cx="642942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 descr="Container-Station-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3" y="588613"/>
            <a:ext cx="642924" cy="64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50"/>
          <p:cNvSpPr txBox="1"/>
          <p:nvPr/>
        </p:nvSpPr>
        <p:spPr>
          <a:xfrm>
            <a:off x="0" y="1719901"/>
            <a:ext cx="9144000" cy="923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54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altLang="zh-TW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QIoT</a:t>
            </a:r>
            <a:r>
              <a:rPr lang="en-US" altLang="zh-TW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 Suite </a:t>
            </a:r>
            <a:r>
              <a:rPr lang="en-US" altLang="zh-TW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Lit</a:t>
            </a:r>
            <a:r>
              <a:rPr lang="en-US" altLang="zh-TW" sz="4400" dirty="0" err="1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Arial"/>
              </a:rPr>
              <a:t>e</a:t>
            </a:r>
            <a:endParaRPr lang="en-US" altLang="zh-TW" sz="44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Arial"/>
            </a:endParaRPr>
          </a:p>
        </p:txBody>
      </p:sp>
      <p:sp>
        <p:nvSpPr>
          <p:cNvPr id="91" name="Shape 50"/>
          <p:cNvSpPr txBox="1"/>
          <p:nvPr/>
        </p:nvSpPr>
        <p:spPr>
          <a:xfrm>
            <a:off x="0" y="2588169"/>
            <a:ext cx="9144000" cy="76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TW" sz="20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</a:rPr>
              <a:t>Create your private </a:t>
            </a:r>
            <a:r>
              <a:rPr lang="en-US" altLang="zh-TW" sz="2000" dirty="0" err="1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</a:rPr>
              <a:t>IoT</a:t>
            </a:r>
            <a:r>
              <a:rPr lang="en-US" altLang="zh-TW" sz="2000" dirty="0" smtClean="0">
                <a:solidFill>
                  <a:srgbClr val="0070C0"/>
                </a:solidFill>
                <a:latin typeface="Arial" pitchFamily="34" charset="0"/>
                <a:ea typeface="Microsoft JhengHei"/>
                <a:cs typeface="Arial" pitchFamily="34" charset="0"/>
              </a:rPr>
              <a:t> cloud platform</a:t>
            </a:r>
          </a:p>
          <a:p>
            <a:pPr algn="ctr">
              <a:defRPr sz="20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TW" sz="2400" dirty="0" err="1" smtClean="0">
                <a:solidFill>
                  <a:srgbClr val="0070C0"/>
                </a:solidFill>
                <a:ea typeface="Microsoft JhengHei"/>
                <a:cs typeface="Microsoft JhengHei"/>
              </a:rPr>
              <a:t>創造你</a:t>
            </a:r>
            <a:r>
              <a:rPr lang="zh-TW" altLang="en-US" sz="2400" dirty="0" smtClean="0">
                <a:solidFill>
                  <a:srgbClr val="0070C0"/>
                </a:solidFill>
                <a:ea typeface="Microsoft JhengHei"/>
                <a:cs typeface="Microsoft JhengHei"/>
              </a:rPr>
              <a:t>的</a:t>
            </a:r>
            <a:r>
              <a:rPr lang="en-US" altLang="zh-TW" sz="2400" dirty="0" err="1" smtClean="0">
                <a:solidFill>
                  <a:srgbClr val="0070C0"/>
                </a:solidFill>
                <a:ea typeface="Microsoft JhengHei"/>
                <a:cs typeface="Microsoft JhengHei"/>
              </a:rPr>
              <a:t>私人雲端平台</a:t>
            </a:r>
            <a:endParaRPr lang="en-US" altLang="zh-TW" sz="2400" dirty="0" smtClean="0">
              <a:solidFill>
                <a:srgbClr val="0070C0"/>
              </a:solidFill>
              <a:ea typeface="Microsoft JhengHei"/>
              <a:cs typeface="Microsoft JhengHei"/>
            </a:endParaRPr>
          </a:p>
        </p:txBody>
      </p:sp>
      <p:sp>
        <p:nvSpPr>
          <p:cNvPr id="6" name="Shape 40"/>
          <p:cNvSpPr txBox="1">
            <a:spLocks/>
          </p:cNvSpPr>
          <p:nvPr/>
        </p:nvSpPr>
        <p:spPr>
          <a:xfrm>
            <a:off x="0" y="3357568"/>
            <a:ext cx="9144000" cy="57150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  <a:tabLst/>
              <a:defRPr/>
            </a:pPr>
            <a:r>
              <a:rPr kumimoji="0" 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QNAP Systems, Inc.</a:t>
            </a:r>
            <a:endParaRPr kumimoji="0" lang="zh-TW" sz="2000" b="0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A7A7A7"/>
    </a:dk2>
    <a:lt2>
      <a:srgbClr val="535353"/>
    </a:lt2>
    <a:accent1>
      <a:srgbClr val="FFAB40"/>
    </a:accent1>
    <a:accent2>
      <a:srgbClr val="212121"/>
    </a:accent2>
    <a:accent3>
      <a:srgbClr val="78909C"/>
    </a:accent3>
    <a:accent4>
      <a:srgbClr val="8F6024"/>
    </a:accent4>
    <a:accent5>
      <a:srgbClr val="0097A7"/>
    </a:accent5>
    <a:accent6>
      <a:srgbClr val="EEFF41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964</Words>
  <Application>Microsoft Office PowerPoint</Application>
  <PresentationFormat>全屏显示(16:9)</PresentationFormat>
  <Paragraphs>290</Paragraphs>
  <Slides>56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7" baseType="lpstr">
      <vt:lpstr>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輕量級應用程式虛擬化方案</vt:lpstr>
      <vt:lpstr>豐富的軟體容器</vt:lpstr>
      <vt:lpstr>PowerPoint 演示文稿</vt:lpstr>
      <vt:lpstr>PowerPoint 演示文稿</vt:lpstr>
      <vt:lpstr>QIoT Suite Lite</vt:lpstr>
      <vt:lpstr>QIoT Suite Lite：私有雲 &gt; 混合雲</vt:lpstr>
      <vt:lpstr>QIoT Suite Lite 基本架構</vt:lpstr>
      <vt:lpstr>支援多種通訊協定與物聯網開發板</vt:lpstr>
      <vt:lpstr>智慧農業應用</vt:lpstr>
      <vt:lpstr>簡單的介面設計</vt:lpstr>
      <vt:lpstr>規則引擎提供更高靈活運用性</vt:lpstr>
      <vt:lpstr>以混合雲概念將收集數據傳輸到第三方服務</vt:lpstr>
      <vt:lpstr>PowerPoint 演示文稿</vt:lpstr>
      <vt:lpstr>3 元素讓你快速建立 IoT 應用</vt:lpstr>
      <vt:lpstr>下載 Container Station &amp; QIoT Suite Lite</vt:lpstr>
      <vt:lpstr>登入畫面</vt:lpstr>
      <vt:lpstr>簡單易懂的操作畫面</vt:lpstr>
      <vt:lpstr>PowerPoint 演示文稿</vt:lpstr>
      <vt:lpstr>先定義應用場景的名稱</vt:lpstr>
      <vt:lpstr>新增裝置</vt:lpstr>
      <vt:lpstr>新增感應器</vt:lpstr>
      <vt:lpstr>感應器基本設定</vt:lpstr>
      <vt:lpstr>產生相對通訊協定的連線設定檔案</vt:lpstr>
      <vt:lpstr>MQTT 連線設定檔</vt:lpstr>
      <vt:lpstr>連線檔案所包含的資訊</vt:lpstr>
      <vt:lpstr>機制概要</vt:lpstr>
      <vt:lpstr>PowerPoint 演示文稿</vt:lpstr>
      <vt:lpstr>所需程式</vt:lpstr>
      <vt:lpstr>自訂程式碼內容</vt:lpstr>
      <vt:lpstr>Filezilla 設定</vt:lpstr>
      <vt:lpstr>上傳自訂程式碼</vt:lpstr>
      <vt:lpstr>上傳連線設定檔</vt:lpstr>
      <vt:lpstr>設定執行環境＆執行主程式-Windows</vt:lpstr>
      <vt:lpstr>設定執行環境＆執行主程式-Mac</vt:lpstr>
      <vt:lpstr>設定執行環境</vt:lpstr>
      <vt:lpstr>執行主程式 </vt:lpstr>
      <vt:lpstr>PowerPoint 演示文稿</vt:lpstr>
      <vt:lpstr>如何到規則引擎畫面</vt:lpstr>
      <vt:lpstr>預設的規則</vt:lpstr>
      <vt:lpstr>建立規則</vt:lpstr>
      <vt:lpstr>設定 Broker node</vt:lpstr>
      <vt:lpstr>規則一 : 儀表板</vt:lpstr>
      <vt:lpstr>規則一 : 設定 debug node</vt:lpstr>
      <vt:lpstr>系統需求</vt:lpstr>
      <vt:lpstr>推薦機型</vt:lpstr>
      <vt:lpstr>多樣性的產品選擇</vt:lpstr>
      <vt:lpstr>支援 IEI TANK 機種</vt:lpstr>
      <vt:lpstr>PowerPoint 演示文稿</vt:lpstr>
      <vt:lpstr>PowerPoint 演示文稿</vt:lpstr>
      <vt:lpstr>Reference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FannieChen</dc:creator>
  <cp:lastModifiedBy>Windows 使用者</cp:lastModifiedBy>
  <cp:revision>88</cp:revision>
  <dcterms:modified xsi:type="dcterms:W3CDTF">2017-10-25T02:20:05Z</dcterms:modified>
</cp:coreProperties>
</file>