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5" r:id="rId1"/>
  </p:sldMasterIdLst>
  <p:notesMasterIdLst>
    <p:notesMasterId r:id="rId48"/>
  </p:notesMasterIdLst>
  <p:sldIdLst>
    <p:sldId id="555" r:id="rId2"/>
    <p:sldId id="316" r:id="rId3"/>
    <p:sldId id="402" r:id="rId4"/>
    <p:sldId id="282" r:id="rId5"/>
    <p:sldId id="274" r:id="rId6"/>
    <p:sldId id="557" r:id="rId7"/>
    <p:sldId id="284" r:id="rId8"/>
    <p:sldId id="275" r:id="rId9"/>
    <p:sldId id="1479" r:id="rId10"/>
    <p:sldId id="352" r:id="rId11"/>
    <p:sldId id="313" r:id="rId12"/>
    <p:sldId id="545" r:id="rId13"/>
    <p:sldId id="276" r:id="rId14"/>
    <p:sldId id="260" r:id="rId15"/>
    <p:sldId id="543" r:id="rId16"/>
    <p:sldId id="552" r:id="rId17"/>
    <p:sldId id="315" r:id="rId18"/>
    <p:sldId id="549" r:id="rId19"/>
    <p:sldId id="318" r:id="rId20"/>
    <p:sldId id="1377" r:id="rId21"/>
    <p:sldId id="554" r:id="rId22"/>
    <p:sldId id="295" r:id="rId23"/>
    <p:sldId id="409" r:id="rId24"/>
    <p:sldId id="371" r:id="rId25"/>
    <p:sldId id="364" r:id="rId26"/>
    <p:sldId id="399" r:id="rId27"/>
    <p:sldId id="3611" r:id="rId28"/>
    <p:sldId id="412" r:id="rId29"/>
    <p:sldId id="413" r:id="rId30"/>
    <p:sldId id="392" r:id="rId31"/>
    <p:sldId id="332" r:id="rId32"/>
    <p:sldId id="395" r:id="rId33"/>
    <p:sldId id="1394" r:id="rId34"/>
    <p:sldId id="416" r:id="rId35"/>
    <p:sldId id="410" r:id="rId36"/>
    <p:sldId id="288" r:id="rId37"/>
    <p:sldId id="407" r:id="rId38"/>
    <p:sldId id="544" r:id="rId39"/>
    <p:sldId id="306" r:id="rId40"/>
    <p:sldId id="414" r:id="rId41"/>
    <p:sldId id="1400" r:id="rId42"/>
    <p:sldId id="368" r:id="rId43"/>
    <p:sldId id="1381" r:id="rId44"/>
    <p:sldId id="428" r:id="rId45"/>
    <p:sldId id="3612" r:id="rId46"/>
    <p:sldId id="546" r:id="rId4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9B64"/>
    <a:srgbClr val="7357D4"/>
    <a:srgbClr val="3A2100"/>
    <a:srgbClr val="013F4F"/>
    <a:srgbClr val="696D67"/>
    <a:srgbClr val="00464D"/>
    <a:srgbClr val="FBFBFB"/>
    <a:srgbClr val="3B4B9D"/>
    <a:srgbClr val="142C6E"/>
    <a:srgbClr val="9520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0EC45E-DE9D-FC79-CA10-98EAFB7D6A4A}" v="2" dt="2022-03-18T07:01:07.099"/>
    <p1510:client id="{DB3B5D57-B6E6-40A3-A615-9E579CAA7F07}" v="121" dt="2022-03-18T08:42:00.355"/>
    <p1510:client id="{E7014A58-86D3-0845-97D2-7D4600584EB4}" v="10033" dt="2022-03-18T08:38:05.129"/>
  </p1510:revLst>
</p1510:revInfo>
</file>

<file path=ppt/tableStyles.xml><?xml version="1.0" encoding="utf-8"?>
<a:tblStyleLst xmlns:a="http://schemas.openxmlformats.org/drawingml/2006/main" def="{5C22544A-7EE6-4342-B048-85BDC9FD1C3A}">
  <a:tblStyle styleId="{8FD4443E-F989-4FC4-A0C8-D5A2AF1F390B}" styleName="深色樣式 1 - 輔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19"/>
    <p:restoredTop sz="94689"/>
  </p:normalViewPr>
  <p:slideViewPr>
    <p:cSldViewPr snapToGrid="0">
      <p:cViewPr>
        <p:scale>
          <a:sx n="166" d="100"/>
          <a:sy n="166" d="100"/>
        </p:scale>
        <p:origin x="1062" y="54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lstStyle>
            <a:lvl1pPr marL="0" marR="0" lvl="0"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1pPr>
            <a:lvl2pPr marL="457200" marR="0" lvl="1"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2pPr>
            <a:lvl3pPr marL="914400" marR="0" lvl="2"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3pPr>
            <a:lvl4pPr marL="1371600" marR="0" lvl="3"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4pPr>
            <a:lvl5pPr marL="1828800" marR="0" lvl="4"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5pPr>
            <a:lvl6pPr marL="2286000" marR="0" lvl="5"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6pPr>
            <a:lvl7pPr marL="2743200" marR="0" lvl="6"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7pPr>
            <a:lvl8pPr marL="3200400" marR="0" lvl="7"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8pPr>
            <a:lvl9pPr marL="3657600" marR="0" lvl="8" indent="69850" algn="l" rtl="0">
              <a:spcBef>
                <a:spcPts val="0"/>
              </a:spcBef>
              <a:buClr>
                <a:schemeClr val="dk1"/>
              </a:buClr>
              <a:buSzPct val="1000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00079542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pPr marL="158750" indent="0">
              <a:buNone/>
            </a:pPr>
            <a:endParaRPr lang="zh-TW" altLang="en-US" dirty="0"/>
          </a:p>
        </p:txBody>
      </p:sp>
      <p:sp>
        <p:nvSpPr>
          <p:cNvPr id="4" name="投影片編號版面配置區 3"/>
          <p:cNvSpPr>
            <a:spLocks noGrp="1"/>
          </p:cNvSpPr>
          <p:nvPr>
            <p:ph type="sldNum" sz="quarter" idx="10"/>
          </p:nvPr>
        </p:nvSpPr>
        <p:spPr>
          <a:xfrm>
            <a:off x="3884613" y="8685213"/>
            <a:ext cx="2971800" cy="457200"/>
          </a:xfrm>
          <a:prstGeom prst="rect">
            <a:avLst/>
          </a:prstGeom>
        </p:spPr>
        <p:txBody>
          <a:bodyPr/>
          <a:lstStyle/>
          <a:p>
            <a:fld id="{B9188E17-E6CD-41E0-BF19-5DA72BB7201F}" type="slidenum">
              <a:rPr lang="zh-TW" altLang="en-US" smtClean="0"/>
              <a:pPr/>
              <a:t>2</a:t>
            </a:fld>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92072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br>
              <a:rPr lang="zh-TW" altLang="en-US" b="0">
                <a:effectLst/>
              </a:rPr>
            </a:br>
            <a:br>
              <a:rPr lang="zh-TW" altLang="en-US" b="0">
                <a:effectLst/>
              </a:rPr>
            </a:br>
            <a:endParaRPr lang="zh-TW" altLang="en-US"/>
          </a:p>
        </p:txBody>
      </p:sp>
    </p:spTree>
    <p:extLst>
      <p:ext uri="{BB962C8B-B14F-4D97-AF65-F5344CB8AC3E}">
        <p14:creationId xmlns:p14="http://schemas.microsoft.com/office/powerpoint/2010/main" val="4090230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Shape 15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BF2CA0A-BF03-524A-AC11-910D3A5D10B5}" type="slidenum">
              <a:rPr kumimoji="1" lang="zh-TW" altLang="en-US" smtClean="0"/>
              <a:t>15</a:t>
            </a:fld>
            <a:endParaRPr kumimoji="1" lang="zh-TW" altLang="en-US"/>
          </a:p>
        </p:txBody>
      </p:sp>
    </p:spTree>
    <p:extLst>
      <p:ext uri="{BB962C8B-B14F-4D97-AF65-F5344CB8AC3E}">
        <p14:creationId xmlns:p14="http://schemas.microsoft.com/office/powerpoint/2010/main" val="2956850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437210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endParaRPr lang="zh-TW" dirty="0"/>
          </a:p>
        </p:txBody>
      </p:sp>
    </p:spTree>
    <p:extLst>
      <p:ext uri="{BB962C8B-B14F-4D97-AF65-F5344CB8AC3E}">
        <p14:creationId xmlns:p14="http://schemas.microsoft.com/office/powerpoint/2010/main" val="3198495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836899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cs typeface="Calibri"/>
              </a:rPr>
              <a:t>Carry and use 在不同地點</a:t>
            </a:r>
            <a:endParaRPr lang="zh-TW" altLang="en-US"/>
          </a:p>
        </p:txBody>
      </p:sp>
      <p:sp>
        <p:nvSpPr>
          <p:cNvPr id="4" name="投影片編號版面配置區 3"/>
          <p:cNvSpPr>
            <a:spLocks noGrp="1"/>
          </p:cNvSpPr>
          <p:nvPr>
            <p:ph type="sldNum" sz="quarter" idx="5"/>
          </p:nvPr>
        </p:nvSpPr>
        <p:spPr/>
        <p:txBody>
          <a:bodyPr/>
          <a:lstStyle/>
          <a:p>
            <a:fld id="{F8E944ED-08EB-4D93-ACE1-7399A139B7A7}" type="slidenum">
              <a:rPr lang="en-US" altLang="zh-TW" smtClean="0"/>
              <a:t>21</a:t>
            </a:fld>
            <a:endParaRPr lang="zh-TW" altLang="en-US"/>
          </a:p>
        </p:txBody>
      </p:sp>
    </p:spTree>
    <p:extLst>
      <p:ext uri="{BB962C8B-B14F-4D97-AF65-F5344CB8AC3E}">
        <p14:creationId xmlns:p14="http://schemas.microsoft.com/office/powerpoint/2010/main" val="2439002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kumimoji="1" lang="zh-TW" altLang="en-US"/>
          </a:p>
        </p:txBody>
      </p:sp>
    </p:spTree>
    <p:extLst>
      <p:ext uri="{BB962C8B-B14F-4D97-AF65-F5344CB8AC3E}">
        <p14:creationId xmlns:p14="http://schemas.microsoft.com/office/powerpoint/2010/main" val="38904041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zh-TW"/>
              <a:t>QNAP NAS 支援快照 (Snapshot) 功能，就像照相一樣，可將任一時間點的系統狀態與資料記錄下來作為將來還原的備份，且比傳統備份使用更少的儲存空間。當 NAS 資料毀損或電腦受到加密勒索軟體威脅時，即可利用快照檔案迅速還原，確保重要資料萬無一失。</a:t>
            </a:r>
          </a:p>
          <a:p>
            <a:pPr>
              <a:buNone/>
            </a:pPr>
            <a:r>
              <a:rPr lang="en-US" altLang="zh-TW"/>
              <a:t>Tak</a:t>
            </a:r>
            <a:r>
              <a:rPr lang="zh-TW"/>
              <a:t>i</a:t>
            </a:r>
            <a:r>
              <a:rPr lang="en-US" altLang="zh-TW"/>
              <a:t>ng</a:t>
            </a:r>
            <a:r>
              <a:rPr lang="zh-TW" altLang="en-US"/>
              <a:t> </a:t>
            </a:r>
            <a:r>
              <a:rPr lang="en-US" altLang="zh-TW"/>
              <a:t>a</a:t>
            </a:r>
            <a:r>
              <a:rPr lang="zh-TW"/>
              <a:t> </a:t>
            </a:r>
            <a:r>
              <a:rPr lang="en-US" altLang="zh-TW" err="1"/>
              <a:t>sn</a:t>
            </a:r>
            <a:r>
              <a:rPr lang="zh-TW"/>
              <a:t>a</a:t>
            </a:r>
            <a:r>
              <a:rPr lang="en-US" altLang="zh-TW" err="1"/>
              <a:t>psho</a:t>
            </a:r>
            <a:r>
              <a:rPr lang="zh-TW"/>
              <a:t>t</a:t>
            </a:r>
            <a:r>
              <a:rPr lang="zh-TW" altLang="en-US"/>
              <a:t> </a:t>
            </a:r>
            <a:r>
              <a:rPr lang="en-US" altLang="zh-TW" err="1"/>
              <a:t>i</a:t>
            </a:r>
            <a:r>
              <a:rPr lang="zh-TW"/>
              <a:t>s </a:t>
            </a:r>
            <a:r>
              <a:rPr lang="en-US" altLang="zh-TW"/>
              <a:t>like</a:t>
            </a:r>
            <a:r>
              <a:rPr lang="zh-TW"/>
              <a:t> ta</a:t>
            </a:r>
            <a:r>
              <a:rPr lang="en-US" altLang="zh-TW"/>
              <a:t>k</a:t>
            </a:r>
            <a:r>
              <a:rPr lang="zh-TW"/>
              <a:t>i</a:t>
            </a:r>
            <a:r>
              <a:rPr lang="en-US" altLang="zh-TW"/>
              <a:t>ng</a:t>
            </a:r>
            <a:r>
              <a:rPr lang="zh-TW" altLang="en-US"/>
              <a:t> </a:t>
            </a:r>
            <a:r>
              <a:rPr lang="en-US" altLang="zh-TW"/>
              <a:t>a</a:t>
            </a:r>
            <a:r>
              <a:rPr lang="zh-TW" altLang="en-US"/>
              <a:t> </a:t>
            </a:r>
            <a:r>
              <a:rPr lang="zh-TW"/>
              <a:t>p</a:t>
            </a:r>
            <a:r>
              <a:rPr lang="en-US" altLang="zh-TW" err="1"/>
              <a:t>hoto</a:t>
            </a:r>
            <a:r>
              <a:rPr lang="zh-TW" altLang="en-US"/>
              <a:t> </a:t>
            </a:r>
            <a:r>
              <a:rPr lang="en-US" altLang="zh-TW"/>
              <a:t>-</a:t>
            </a:r>
            <a:r>
              <a:rPr lang="zh-TW"/>
              <a:t> </a:t>
            </a:r>
            <a:r>
              <a:rPr lang="en-US" altLang="zh-TW" err="1"/>
              <a:t>wi</a:t>
            </a:r>
            <a:r>
              <a:rPr lang="zh-TW"/>
              <a:t>t</a:t>
            </a:r>
            <a:r>
              <a:rPr lang="en-US" altLang="zh-TW"/>
              <a:t>h</a:t>
            </a:r>
            <a:r>
              <a:rPr lang="zh-TW"/>
              <a:t>in s</a:t>
            </a:r>
            <a:r>
              <a:rPr lang="en-US" altLang="zh-TW"/>
              <a:t>eco</a:t>
            </a:r>
            <a:r>
              <a:rPr lang="zh-TW"/>
              <a:t>n</a:t>
            </a:r>
            <a:r>
              <a:rPr lang="en-US" altLang="zh-TW"/>
              <a:t>ds</a:t>
            </a:r>
            <a:r>
              <a:rPr lang="zh-TW" altLang="en-US"/>
              <a:t> </a:t>
            </a:r>
            <a:r>
              <a:rPr lang="en-US" altLang="zh-TW"/>
              <a:t>t</a:t>
            </a:r>
            <a:r>
              <a:rPr lang="zh-TW"/>
              <a:t>h</a:t>
            </a:r>
            <a:r>
              <a:rPr lang="en-US" altLang="zh-TW"/>
              <a:t>e</a:t>
            </a:r>
            <a:r>
              <a:rPr lang="zh-TW" altLang="en-US"/>
              <a:t> </a:t>
            </a:r>
            <a:r>
              <a:rPr lang="en-US" altLang="zh-TW"/>
              <a:t>com</a:t>
            </a:r>
            <a:r>
              <a:rPr lang="zh-TW"/>
              <a:t>pl</a:t>
            </a:r>
            <a:r>
              <a:rPr lang="en-US" altLang="zh-TW"/>
              <a:t>e</a:t>
            </a:r>
            <a:r>
              <a:rPr lang="zh-TW"/>
              <a:t>t</a:t>
            </a:r>
            <a:r>
              <a:rPr lang="en-US" altLang="zh-TW"/>
              <a:t>e</a:t>
            </a:r>
            <a:r>
              <a:rPr lang="zh-TW"/>
              <a:t> </a:t>
            </a:r>
            <a:r>
              <a:rPr lang="en-US" altLang="zh-TW" err="1"/>
              <a:t>sta</a:t>
            </a:r>
            <a:r>
              <a:rPr lang="zh-TW"/>
              <a:t>t</a:t>
            </a:r>
            <a:r>
              <a:rPr lang="en-US" altLang="zh-TW"/>
              <a:t>us</a:t>
            </a:r>
            <a:r>
              <a:rPr lang="zh-TW" altLang="en-US"/>
              <a:t> </a:t>
            </a:r>
            <a:r>
              <a:rPr lang="zh-TW"/>
              <a:t>of </a:t>
            </a:r>
            <a:r>
              <a:rPr lang="en-US" altLang="zh-TW"/>
              <a:t>y</a:t>
            </a:r>
            <a:r>
              <a:rPr lang="zh-TW"/>
              <a:t>ou</a:t>
            </a:r>
            <a:r>
              <a:rPr lang="en-US" altLang="zh-TW"/>
              <a:t>r</a:t>
            </a:r>
            <a:r>
              <a:rPr lang="zh-TW" altLang="en-US"/>
              <a:t> </a:t>
            </a:r>
            <a:r>
              <a:rPr lang="zh-TW"/>
              <a:t>N</a:t>
            </a:r>
            <a:r>
              <a:rPr lang="en-US" altLang="zh-TW"/>
              <a:t>AS</a:t>
            </a:r>
            <a:r>
              <a:rPr lang="zh-TW" altLang="en-US"/>
              <a:t> </a:t>
            </a:r>
            <a:r>
              <a:rPr lang="en-US" altLang="zh-TW"/>
              <a:t>sys</a:t>
            </a:r>
            <a:r>
              <a:rPr lang="zh-TW"/>
              <a:t>t</a:t>
            </a:r>
            <a:r>
              <a:rPr lang="en-US" altLang="zh-TW" err="1"/>
              <a:t>em</a:t>
            </a:r>
            <a:r>
              <a:rPr lang="zh-TW" altLang="en-US"/>
              <a:t> </a:t>
            </a:r>
            <a:r>
              <a:rPr lang="en-US" altLang="zh-TW"/>
              <a:t>an</a:t>
            </a:r>
            <a:r>
              <a:rPr lang="zh-TW"/>
              <a:t>d</a:t>
            </a:r>
            <a:r>
              <a:rPr lang="zh-TW" altLang="en-US"/>
              <a:t> </a:t>
            </a:r>
            <a:r>
              <a:rPr lang="zh-TW"/>
              <a:t>da</a:t>
            </a:r>
            <a:r>
              <a:rPr lang="en-US" altLang="zh-TW"/>
              <a:t>ta</a:t>
            </a:r>
            <a:r>
              <a:rPr lang="zh-TW" altLang="en-US"/>
              <a:t> </a:t>
            </a:r>
            <a:r>
              <a:rPr lang="en-US" altLang="zh-TW" err="1"/>
              <a:t>i</a:t>
            </a:r>
            <a:r>
              <a:rPr lang="zh-TW"/>
              <a:t>s r</a:t>
            </a:r>
            <a:r>
              <a:rPr lang="en-US" altLang="zh-TW"/>
              <a:t>e</a:t>
            </a:r>
            <a:r>
              <a:rPr lang="zh-TW"/>
              <a:t>c</a:t>
            </a:r>
            <a:r>
              <a:rPr lang="en-US" altLang="zh-TW" err="1"/>
              <a:t>orded</a:t>
            </a:r>
            <a:r>
              <a:rPr lang="zh-TW"/>
              <a:t>.</a:t>
            </a:r>
            <a:r>
              <a:rPr lang="zh-TW" altLang="en-US"/>
              <a:t> </a:t>
            </a:r>
            <a:r>
              <a:rPr lang="en-US" altLang="zh-TW"/>
              <a:t>If</a:t>
            </a:r>
            <a:r>
              <a:rPr lang="zh-TW" altLang="en-US"/>
              <a:t> </a:t>
            </a:r>
            <a:r>
              <a:rPr lang="en-US" altLang="zh-TW"/>
              <a:t>an</a:t>
            </a:r>
            <a:r>
              <a:rPr lang="zh-TW" altLang="en-US"/>
              <a:t> </a:t>
            </a:r>
            <a:r>
              <a:rPr lang="en-US" altLang="zh-TW"/>
              <a:t>un</a:t>
            </a:r>
            <a:r>
              <a:rPr lang="zh-TW"/>
              <a:t>e</a:t>
            </a:r>
            <a:r>
              <a:rPr lang="en-US" altLang="zh-TW"/>
              <a:t>x</a:t>
            </a:r>
            <a:r>
              <a:rPr lang="zh-TW"/>
              <a:t>pe</a:t>
            </a:r>
            <a:r>
              <a:rPr lang="en-US" altLang="zh-TW" err="1"/>
              <a:t>ct</a:t>
            </a:r>
            <a:r>
              <a:rPr lang="zh-TW"/>
              <a:t>ed </a:t>
            </a:r>
            <a:r>
              <a:rPr lang="en-US" altLang="zh-TW" err="1"/>
              <a:t>situa</a:t>
            </a:r>
            <a:r>
              <a:rPr lang="zh-TW"/>
              <a:t>t</a:t>
            </a:r>
            <a:r>
              <a:rPr lang="en-US" altLang="zh-TW"/>
              <a:t>ion</a:t>
            </a:r>
            <a:r>
              <a:rPr lang="zh-TW" altLang="en-US"/>
              <a:t> </a:t>
            </a:r>
            <a:r>
              <a:rPr lang="en-US" altLang="zh-TW"/>
              <a:t>a</a:t>
            </a:r>
            <a:r>
              <a:rPr lang="zh-TW"/>
              <a:t>r</a:t>
            </a:r>
            <a:r>
              <a:rPr lang="en-US" altLang="zh-TW" err="1"/>
              <a:t>ises</a:t>
            </a:r>
            <a:r>
              <a:rPr lang="zh-TW" altLang="en-US"/>
              <a:t> </a:t>
            </a:r>
            <a:r>
              <a:rPr lang="zh-TW"/>
              <a:t>o</a:t>
            </a:r>
            <a:r>
              <a:rPr lang="en-US" altLang="zh-TW"/>
              <a:t>n</a:t>
            </a:r>
            <a:r>
              <a:rPr lang="zh-TW" altLang="en-US"/>
              <a:t> </a:t>
            </a:r>
            <a:r>
              <a:rPr lang="en-US" altLang="zh-TW"/>
              <a:t>y</a:t>
            </a:r>
            <a:r>
              <a:rPr lang="zh-TW"/>
              <a:t>o</a:t>
            </a:r>
            <a:r>
              <a:rPr lang="en-US" altLang="zh-TW" err="1"/>
              <a:t>ur</a:t>
            </a:r>
            <a:r>
              <a:rPr lang="zh-TW"/>
              <a:t> </a:t>
            </a:r>
            <a:r>
              <a:rPr lang="en-US" altLang="zh-TW"/>
              <a:t>s</a:t>
            </a:r>
            <a:r>
              <a:rPr lang="zh-TW"/>
              <a:t>y</a:t>
            </a:r>
            <a:r>
              <a:rPr lang="en-US" altLang="zh-TW"/>
              <a:t>stem,</a:t>
            </a:r>
            <a:r>
              <a:rPr lang="zh-TW" altLang="en-US"/>
              <a:t> </a:t>
            </a:r>
            <a:r>
              <a:rPr lang="en-US" altLang="zh-TW"/>
              <a:t>you</a:t>
            </a:r>
            <a:r>
              <a:rPr lang="zh-TW" altLang="en-US"/>
              <a:t> </a:t>
            </a:r>
            <a:r>
              <a:rPr lang="en-US" altLang="zh-TW"/>
              <a:t>ca</a:t>
            </a:r>
            <a:r>
              <a:rPr lang="zh-TW"/>
              <a:t>n</a:t>
            </a:r>
            <a:r>
              <a:rPr lang="zh-TW" altLang="en-US"/>
              <a:t> </a:t>
            </a:r>
            <a:r>
              <a:rPr lang="en-US" altLang="zh-TW" err="1"/>
              <a:t>reve</a:t>
            </a:r>
            <a:r>
              <a:rPr lang="zh-TW"/>
              <a:t>r</a:t>
            </a:r>
            <a:r>
              <a:rPr lang="en-US" altLang="zh-TW"/>
              <a:t>t</a:t>
            </a:r>
            <a:r>
              <a:rPr lang="zh-TW" altLang="en-US"/>
              <a:t> </a:t>
            </a:r>
            <a:r>
              <a:rPr lang="en-US" altLang="zh-TW"/>
              <a:t>to</a:t>
            </a:r>
            <a:r>
              <a:rPr lang="zh-TW" altLang="en-US"/>
              <a:t> </a:t>
            </a:r>
            <a:r>
              <a:rPr lang="en-US" altLang="zh-TW"/>
              <a:t>t</a:t>
            </a:r>
            <a:r>
              <a:rPr lang="zh-TW"/>
              <a:t>he </a:t>
            </a:r>
            <a:r>
              <a:rPr lang="en-US" altLang="zh-TW"/>
              <a:t>state</a:t>
            </a:r>
            <a:r>
              <a:rPr lang="zh-TW" altLang="en-US"/>
              <a:t> </a:t>
            </a:r>
            <a:r>
              <a:rPr lang="en-US" altLang="zh-TW"/>
              <a:t>recorded</a:t>
            </a:r>
            <a:r>
              <a:rPr lang="zh-TW" altLang="en-US"/>
              <a:t> </a:t>
            </a:r>
            <a:r>
              <a:rPr lang="en-US" altLang="zh-TW"/>
              <a:t>by</a:t>
            </a:r>
            <a:r>
              <a:rPr lang="zh-TW" altLang="en-US"/>
              <a:t> </a:t>
            </a:r>
            <a:r>
              <a:rPr lang="en-US" altLang="zh-TW"/>
              <a:t>a</a:t>
            </a:r>
            <a:r>
              <a:rPr lang="zh-TW" altLang="en-US"/>
              <a:t> </a:t>
            </a:r>
            <a:r>
              <a:rPr lang="en-US" altLang="zh-TW"/>
              <a:t>s</a:t>
            </a:r>
            <a:r>
              <a:rPr lang="zh-TW"/>
              <a:t>na</a:t>
            </a:r>
            <a:r>
              <a:rPr lang="en-US" altLang="zh-TW"/>
              <a:t>p</a:t>
            </a:r>
            <a:r>
              <a:rPr lang="zh-TW"/>
              <a:t>s</a:t>
            </a:r>
            <a:r>
              <a:rPr lang="en-US" altLang="zh-TW"/>
              <a:t>hot.</a:t>
            </a:r>
            <a:r>
              <a:rPr lang="zh-TW"/>
              <a:t> </a:t>
            </a:r>
            <a:r>
              <a:rPr lang="en-US" altLang="zh-TW"/>
              <a:t>Wi</a:t>
            </a:r>
            <a:r>
              <a:rPr lang="zh-TW"/>
              <a:t>t</a:t>
            </a:r>
            <a:r>
              <a:rPr lang="en-US" altLang="zh-TW"/>
              <a:t>h</a:t>
            </a:r>
            <a:r>
              <a:rPr lang="zh-TW" altLang="en-US"/>
              <a:t> </a:t>
            </a:r>
            <a:r>
              <a:rPr lang="en-US" altLang="zh-TW"/>
              <a:t>g</a:t>
            </a:r>
            <a:r>
              <a:rPr lang="zh-TW"/>
              <a:t>re</a:t>
            </a:r>
            <a:r>
              <a:rPr lang="en-US" altLang="zh-TW"/>
              <a:t>a</a:t>
            </a:r>
            <a:r>
              <a:rPr lang="zh-TW"/>
              <a:t>te</a:t>
            </a:r>
            <a:r>
              <a:rPr lang="en-US" altLang="zh-TW"/>
              <a:t>r</a:t>
            </a:r>
            <a:r>
              <a:rPr lang="zh-TW" altLang="en-US"/>
              <a:t> </a:t>
            </a:r>
            <a:r>
              <a:rPr lang="en-US" altLang="zh-TW"/>
              <a:t>space-</a:t>
            </a:r>
            <a:r>
              <a:rPr lang="en-US" altLang="zh-TW" err="1"/>
              <a:t>efficien</a:t>
            </a:r>
            <a:r>
              <a:rPr lang="zh-TW"/>
              <a:t>c</a:t>
            </a:r>
            <a:r>
              <a:rPr lang="en-US" altLang="zh-TW"/>
              <a:t>y</a:t>
            </a:r>
            <a:r>
              <a:rPr lang="zh-TW" altLang="en-US"/>
              <a:t> </a:t>
            </a:r>
            <a:r>
              <a:rPr lang="zh-TW"/>
              <a:t>and</a:t>
            </a:r>
            <a:r>
              <a:rPr lang="zh-TW" altLang="en-US"/>
              <a:t> </a:t>
            </a:r>
            <a:r>
              <a:rPr lang="en-US" altLang="zh-TW" err="1"/>
              <a:t>flexibil</a:t>
            </a:r>
            <a:r>
              <a:rPr lang="zh-TW"/>
              <a:t>i</a:t>
            </a:r>
            <a:r>
              <a:rPr lang="en-US" altLang="zh-TW"/>
              <a:t>ty</a:t>
            </a:r>
            <a:r>
              <a:rPr lang="zh-TW" altLang="en-US"/>
              <a:t> </a:t>
            </a:r>
            <a:r>
              <a:rPr lang="zh-TW"/>
              <a:t>c</a:t>
            </a:r>
            <a:r>
              <a:rPr lang="en-US" altLang="zh-TW" err="1"/>
              <a:t>omp</a:t>
            </a:r>
            <a:r>
              <a:rPr lang="zh-TW"/>
              <a:t>a</a:t>
            </a:r>
            <a:r>
              <a:rPr lang="en-US" altLang="zh-TW"/>
              <a:t>red</a:t>
            </a:r>
            <a:r>
              <a:rPr lang="zh-TW" altLang="en-US"/>
              <a:t> </a:t>
            </a:r>
            <a:r>
              <a:rPr lang="en-US" altLang="zh-TW"/>
              <a:t>to</a:t>
            </a:r>
            <a:r>
              <a:rPr lang="zh-TW" altLang="en-US"/>
              <a:t> </a:t>
            </a:r>
            <a:r>
              <a:rPr lang="zh-TW"/>
              <a:t>t</a:t>
            </a:r>
            <a:r>
              <a:rPr lang="en-US" altLang="zh-TW"/>
              <a:t>rad</a:t>
            </a:r>
            <a:r>
              <a:rPr lang="zh-TW"/>
              <a:t>it</a:t>
            </a:r>
            <a:r>
              <a:rPr lang="en-US" altLang="zh-TW" err="1"/>
              <a:t>ional</a:t>
            </a:r>
            <a:r>
              <a:rPr lang="zh-TW" altLang="en-US"/>
              <a:t> </a:t>
            </a:r>
            <a:r>
              <a:rPr lang="en-US" altLang="zh-TW"/>
              <a:t>b</a:t>
            </a:r>
            <a:r>
              <a:rPr lang="zh-TW"/>
              <a:t>a</a:t>
            </a:r>
            <a:r>
              <a:rPr lang="en-US" altLang="zh-TW" err="1"/>
              <a:t>cku</a:t>
            </a:r>
            <a:r>
              <a:rPr lang="zh-TW"/>
              <a:t>p</a:t>
            </a:r>
            <a:r>
              <a:rPr lang="zh-TW" altLang="en-US"/>
              <a:t> </a:t>
            </a:r>
            <a:r>
              <a:rPr lang="en-US" altLang="zh-TW"/>
              <a:t>meth</a:t>
            </a:r>
            <a:r>
              <a:rPr lang="zh-TW"/>
              <a:t>o</a:t>
            </a:r>
            <a:r>
              <a:rPr lang="en-US" altLang="zh-TW"/>
              <a:t>d</a:t>
            </a:r>
            <a:r>
              <a:rPr lang="zh-TW"/>
              <a:t>s</a:t>
            </a:r>
            <a:r>
              <a:rPr lang="en-US" altLang="zh-TW"/>
              <a:t>,</a:t>
            </a:r>
            <a:r>
              <a:rPr lang="zh-TW"/>
              <a:t> </a:t>
            </a:r>
            <a:r>
              <a:rPr lang="en-US" altLang="zh-TW"/>
              <a:t>s</a:t>
            </a:r>
            <a:r>
              <a:rPr lang="zh-TW"/>
              <a:t>n</a:t>
            </a:r>
            <a:r>
              <a:rPr lang="en-US" altLang="zh-TW" err="1"/>
              <a:t>apshots</a:t>
            </a:r>
            <a:r>
              <a:rPr lang="zh-TW" altLang="en-US"/>
              <a:t> </a:t>
            </a:r>
            <a:r>
              <a:rPr lang="zh-TW"/>
              <a:t>a</a:t>
            </a:r>
            <a:r>
              <a:rPr lang="en-US" altLang="zh-TW"/>
              <a:t>r</a:t>
            </a:r>
            <a:r>
              <a:rPr lang="zh-TW"/>
              <a:t>e the </a:t>
            </a:r>
            <a:r>
              <a:rPr lang="en-US" altLang="zh-TW"/>
              <a:t>b</a:t>
            </a:r>
            <a:r>
              <a:rPr lang="zh-TW"/>
              <a:t>e</a:t>
            </a:r>
            <a:r>
              <a:rPr lang="en-US" altLang="zh-TW"/>
              <a:t>s</a:t>
            </a:r>
            <a:r>
              <a:rPr lang="zh-TW"/>
              <a:t>t wa</a:t>
            </a:r>
            <a:r>
              <a:rPr lang="en-US" altLang="zh-TW"/>
              <a:t>y</a:t>
            </a:r>
            <a:r>
              <a:rPr lang="zh-TW" altLang="en-US"/>
              <a:t> </a:t>
            </a:r>
            <a:r>
              <a:rPr lang="zh-TW"/>
              <a:t>to</a:t>
            </a:r>
            <a:r>
              <a:rPr lang="zh-TW" altLang="en-US"/>
              <a:t> </a:t>
            </a:r>
            <a:r>
              <a:rPr lang="en-US" altLang="zh-TW"/>
              <a:t>p</a:t>
            </a:r>
            <a:r>
              <a:rPr lang="zh-TW"/>
              <a:t>r</a:t>
            </a:r>
            <a:r>
              <a:rPr lang="en-US" altLang="zh-TW" err="1"/>
              <a:t>ot</a:t>
            </a:r>
            <a:r>
              <a:rPr lang="zh-TW"/>
              <a:t>e</a:t>
            </a:r>
            <a:r>
              <a:rPr lang="en-US" altLang="zh-TW"/>
              <a:t>c</a:t>
            </a:r>
            <a:r>
              <a:rPr lang="zh-TW"/>
              <a:t>t</a:t>
            </a:r>
            <a:r>
              <a:rPr lang="zh-TW" altLang="en-US"/>
              <a:t> </a:t>
            </a:r>
            <a:r>
              <a:rPr lang="en-US" altLang="zh-TW"/>
              <a:t>y</a:t>
            </a:r>
            <a:r>
              <a:rPr lang="zh-TW"/>
              <a:t>ou</a:t>
            </a:r>
            <a:r>
              <a:rPr lang="en-US" altLang="zh-TW"/>
              <a:t>r</a:t>
            </a:r>
            <a:r>
              <a:rPr lang="zh-TW" altLang="en-US"/>
              <a:t> </a:t>
            </a:r>
            <a:r>
              <a:rPr lang="en-US" altLang="zh-TW"/>
              <a:t>files</a:t>
            </a:r>
            <a:r>
              <a:rPr lang="zh-TW" altLang="en-US"/>
              <a:t> </a:t>
            </a:r>
            <a:r>
              <a:rPr lang="en-US" altLang="zh-TW"/>
              <a:t>and</a:t>
            </a:r>
            <a:r>
              <a:rPr lang="zh-TW" altLang="en-US"/>
              <a:t> </a:t>
            </a:r>
            <a:r>
              <a:rPr lang="en-US" altLang="zh-TW"/>
              <a:t>d</a:t>
            </a:r>
            <a:r>
              <a:rPr lang="zh-TW"/>
              <a:t>at</a:t>
            </a:r>
            <a:r>
              <a:rPr lang="en-US" altLang="zh-TW"/>
              <a:t>a</a:t>
            </a:r>
            <a:r>
              <a:rPr lang="zh-TW"/>
              <a:t>.</a:t>
            </a:r>
          </a:p>
          <a:p>
            <a:pPr>
              <a:buNone/>
            </a:pPr>
            <a:endParaRPr lang="zh-TW"/>
          </a:p>
        </p:txBody>
      </p:sp>
    </p:spTree>
    <p:extLst>
      <p:ext uri="{BB962C8B-B14F-4D97-AF65-F5344CB8AC3E}">
        <p14:creationId xmlns:p14="http://schemas.microsoft.com/office/powerpoint/2010/main" val="1775005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zh-CN" dirty="0"/>
          </a:p>
        </p:txBody>
      </p:sp>
    </p:spTree>
    <p:extLst>
      <p:ext uri="{BB962C8B-B14F-4D97-AF65-F5344CB8AC3E}">
        <p14:creationId xmlns:p14="http://schemas.microsoft.com/office/powerpoint/2010/main" val="4042739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399"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46" name="Shape 2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3265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25</a:t>
            </a:fld>
            <a:endParaRPr sz="1300" b="0" i="0" u="none" strike="noStrike" cap="none">
              <a:solidFill>
                <a:schemeClr val="dk1"/>
              </a:solidFill>
              <a:latin typeface="Calibri"/>
              <a:ea typeface="Calibri"/>
              <a:cs typeface="Calibri"/>
              <a:sym typeface="Calibri"/>
            </a:endParaRPr>
          </a:p>
        </p:txBody>
      </p:sp>
      <p:sp>
        <p:nvSpPr>
          <p:cNvPr id="482" name="Shape 482"/>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3" name="Shape 483"/>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indent="0">
              <a:buClr>
                <a:schemeClr val="dk1"/>
              </a:buClr>
              <a:buSzPts val="1100"/>
              <a:buNone/>
            </a:pPr>
            <a:endParaRPr lang="zh-TW" b="1" i="0" u="none" strike="noStrike" cap="none">
              <a:latin typeface="新細明體"/>
              <a:ea typeface="新細明體"/>
              <a:cs typeface="Calibri"/>
            </a:endParaRPr>
          </a:p>
        </p:txBody>
      </p:sp>
    </p:spTree>
    <p:extLst>
      <p:ext uri="{BB962C8B-B14F-4D97-AF65-F5344CB8AC3E}">
        <p14:creationId xmlns:p14="http://schemas.microsoft.com/office/powerpoint/2010/main" val="2327718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zh-CN" altLang="en-US"/>
          </a:p>
        </p:txBody>
      </p:sp>
    </p:spTree>
    <p:extLst>
      <p:ext uri="{BB962C8B-B14F-4D97-AF65-F5344CB8AC3E}">
        <p14:creationId xmlns:p14="http://schemas.microsoft.com/office/powerpoint/2010/main" val="492266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TW"/>
          </a:p>
        </p:txBody>
      </p:sp>
    </p:spTree>
    <p:extLst>
      <p:ext uri="{BB962C8B-B14F-4D97-AF65-F5344CB8AC3E}">
        <p14:creationId xmlns:p14="http://schemas.microsoft.com/office/powerpoint/2010/main" val="2752234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a:p>
          <a:p>
            <a:pPr marL="158750" indent="0">
              <a:buNone/>
            </a:pPr>
            <a:endParaRPr lang="en-TW"/>
          </a:p>
        </p:txBody>
      </p:sp>
    </p:spTree>
    <p:extLst>
      <p:ext uri="{BB962C8B-B14F-4D97-AF65-F5344CB8AC3E}">
        <p14:creationId xmlns:p14="http://schemas.microsoft.com/office/powerpoint/2010/main" val="2846987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92115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en-US" altLang="zh-CN" dirty="0"/>
          </a:p>
        </p:txBody>
      </p:sp>
    </p:spTree>
    <p:extLst>
      <p:ext uri="{BB962C8B-B14F-4D97-AF65-F5344CB8AC3E}">
        <p14:creationId xmlns:p14="http://schemas.microsoft.com/office/powerpoint/2010/main" val="8754312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a:xfrm>
            <a:off x="3884613" y="8685213"/>
            <a:ext cx="2971800" cy="457200"/>
          </a:xfrm>
          <a:prstGeom prst="rect">
            <a:avLst/>
          </a:prstGeom>
        </p:spPr>
        <p:txBody>
          <a:bodyPr/>
          <a:lstStyle/>
          <a:p>
            <a:fld id="{B9188E17-E6CD-41E0-BF19-5DA72BB7201F}" type="slidenum">
              <a:rPr lang="zh-TW" altLang="en-US" smtClean="0"/>
              <a:pPr/>
              <a:t>31</a:t>
            </a:fld>
            <a:endParaRPr lang="zh-TW" altLang="en-US"/>
          </a:p>
        </p:txBody>
      </p:sp>
    </p:spTree>
    <p:extLst>
      <p:ext uri="{BB962C8B-B14F-4D97-AF65-F5344CB8AC3E}">
        <p14:creationId xmlns:p14="http://schemas.microsoft.com/office/powerpoint/2010/main" val="101248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endParaRPr lang="zh-TW" altLang="en-US"/>
          </a:p>
        </p:txBody>
      </p:sp>
    </p:spTree>
    <p:extLst>
      <p:ext uri="{BB962C8B-B14F-4D97-AF65-F5344CB8AC3E}">
        <p14:creationId xmlns:p14="http://schemas.microsoft.com/office/powerpoint/2010/main" val="20292863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TW"/>
              <a:t>QNAP</a:t>
            </a:r>
            <a:r>
              <a:rPr lang="zh-TW" altLang="en-US"/>
              <a:t> </a:t>
            </a:r>
            <a:r>
              <a:rPr lang="en-US" altLang="zh-TW"/>
              <a:t>NAS</a:t>
            </a:r>
            <a:r>
              <a:rPr lang="zh-TW" altLang="en-US"/>
              <a:t> </a:t>
            </a:r>
            <a:r>
              <a:rPr lang="zh-CN"/>
              <a:t>supports connecting two CAMs for use on QVR Elite for free. </a:t>
            </a:r>
            <a:r>
              <a:rPr lang="en-US" altLang="zh-CN"/>
              <a:t>B</a:t>
            </a:r>
            <a:r>
              <a:rPr lang="zh-CN"/>
              <a:t>esides using standard MP4 for video recording, it also has the advantages of eas</a:t>
            </a:r>
            <a:r>
              <a:rPr lang="en-US" altLang="zh-CN"/>
              <a:t>il</a:t>
            </a:r>
            <a:r>
              <a:rPr lang="zh-CN"/>
              <a:t>y expan</a:t>
            </a:r>
            <a:r>
              <a:rPr lang="en-US" altLang="zh-CN" err="1"/>
              <a:t>ded</a:t>
            </a:r>
            <a:r>
              <a:rPr lang="zh-CN" altLang="en-US"/>
              <a:t> </a:t>
            </a:r>
            <a:r>
              <a:rPr lang="zh-CN"/>
              <a:t>capacity and a flexible subscription plan</a:t>
            </a:r>
            <a:r>
              <a:rPr lang="zh-CN" altLang="en-US"/>
              <a:t> </a:t>
            </a:r>
            <a:r>
              <a:rPr lang="en-US" altLang="zh-CN"/>
              <a:t>for</a:t>
            </a:r>
            <a:r>
              <a:rPr lang="zh-CN" altLang="en-US"/>
              <a:t> </a:t>
            </a:r>
            <a:r>
              <a:rPr lang="en-US" altLang="zh-CN"/>
              <a:t>recording</a:t>
            </a:r>
            <a:r>
              <a:rPr lang="zh-CN" altLang="en-US"/>
              <a:t> </a:t>
            </a:r>
            <a:r>
              <a:rPr lang="en-US" altLang="zh-CN"/>
              <a:t>channels</a:t>
            </a:r>
            <a:r>
              <a:rPr lang="zh-CN"/>
              <a:t>.</a:t>
            </a:r>
          </a:p>
        </p:txBody>
      </p:sp>
    </p:spTree>
    <p:extLst>
      <p:ext uri="{BB962C8B-B14F-4D97-AF65-F5344CB8AC3E}">
        <p14:creationId xmlns:p14="http://schemas.microsoft.com/office/powerpoint/2010/main" val="3441873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indent="0" rtl="0">
              <a:buNone/>
            </a:pPr>
            <a:endParaRPr lang="zh-TW" altLang="en-US"/>
          </a:p>
        </p:txBody>
      </p:sp>
    </p:spTree>
    <p:extLst>
      <p:ext uri="{BB962C8B-B14F-4D97-AF65-F5344CB8AC3E}">
        <p14:creationId xmlns:p14="http://schemas.microsoft.com/office/powerpoint/2010/main" val="3555284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zh-TW"/>
              <a:t>QVR Elite is compatible with more than 180 brands and more than 6,700 models of IPCAM on the market. In addition, it supports the ONVIF profile S open network video interface. Therefore, QVR Elite is compatible with various cameras, allowing you to set up a surveillance system easily.</a:t>
            </a:r>
          </a:p>
        </p:txBody>
      </p:sp>
    </p:spTree>
    <p:extLst>
      <p:ext uri="{BB962C8B-B14F-4D97-AF65-F5344CB8AC3E}">
        <p14:creationId xmlns:p14="http://schemas.microsoft.com/office/powerpoint/2010/main" val="3446644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CN"/>
              <a:t>QVR</a:t>
            </a:r>
            <a:r>
              <a:rPr lang="zh-CN" altLang="en-US"/>
              <a:t> </a:t>
            </a:r>
            <a:r>
              <a:rPr lang="en-US" altLang="zh-CN"/>
              <a:t>Pro</a:t>
            </a:r>
            <a:r>
              <a:rPr lang="zh-CN" altLang="en-US"/>
              <a:t> </a:t>
            </a:r>
            <a:r>
              <a:rPr lang="en-US" altLang="zh-CN"/>
              <a:t>Client</a:t>
            </a:r>
            <a:r>
              <a:rPr lang="zh-CN" altLang="en-US"/>
              <a:t> </a:t>
            </a:r>
            <a:r>
              <a:rPr lang="en-US" altLang="zh-CN"/>
              <a:t>is</a:t>
            </a:r>
            <a:r>
              <a:rPr lang="zh-CN" altLang="en-US"/>
              <a:t> </a:t>
            </a:r>
            <a:r>
              <a:rPr lang="en-US" altLang="zh-CN"/>
              <a:t>a</a:t>
            </a:r>
            <a:r>
              <a:rPr lang="zh-CN" altLang="en-US"/>
              <a:t> </a:t>
            </a:r>
            <a:r>
              <a:rPr lang="en-US" altLang="zh-CN"/>
              <a:t>powerful</a:t>
            </a:r>
            <a:r>
              <a:rPr lang="zh-CN" altLang="en-US"/>
              <a:t> </a:t>
            </a:r>
            <a:r>
              <a:rPr lang="en-US" altLang="zh-CN"/>
              <a:t>mobile</a:t>
            </a:r>
            <a:r>
              <a:rPr lang="zh-CN" altLang="en-US"/>
              <a:t> </a:t>
            </a:r>
            <a:r>
              <a:rPr lang="en-US" altLang="zh-CN"/>
              <a:t>monitoring</a:t>
            </a:r>
            <a:r>
              <a:rPr lang="zh-CN" altLang="en-US"/>
              <a:t> </a:t>
            </a:r>
            <a:r>
              <a:rPr lang="en-US" altLang="zh-CN"/>
              <a:t>application</a:t>
            </a:r>
            <a:r>
              <a:rPr lang="zh-CN" altLang="en-US"/>
              <a:t> </a:t>
            </a:r>
            <a:r>
              <a:rPr lang="en-US" altLang="zh-CN"/>
              <a:t>that</a:t>
            </a:r>
            <a:r>
              <a:rPr lang="zh-CN" altLang="en-US"/>
              <a:t> </a:t>
            </a:r>
            <a:r>
              <a:rPr lang="en-US" altLang="zh-CN"/>
              <a:t>guards</a:t>
            </a:r>
            <a:r>
              <a:rPr lang="zh-CN" altLang="en-US"/>
              <a:t> </a:t>
            </a:r>
            <a:r>
              <a:rPr lang="en-US" altLang="zh-CN"/>
              <a:t>people,</a:t>
            </a:r>
            <a:r>
              <a:rPr lang="zh-CN" altLang="en-US"/>
              <a:t> </a:t>
            </a:r>
            <a:r>
              <a:rPr lang="en-US" altLang="zh-CN"/>
              <a:t>things,</a:t>
            </a:r>
            <a:r>
              <a:rPr lang="zh-CN" altLang="en-US"/>
              <a:t> </a:t>
            </a:r>
            <a:r>
              <a:rPr lang="en-US" altLang="zh-CN"/>
              <a:t>and</a:t>
            </a:r>
            <a:r>
              <a:rPr lang="zh-CN" altLang="en-US"/>
              <a:t> </a:t>
            </a:r>
            <a:r>
              <a:rPr lang="en-US" altLang="zh-CN"/>
              <a:t>things</a:t>
            </a:r>
            <a:r>
              <a:rPr lang="zh-CN" altLang="en-US"/>
              <a:t> </a:t>
            </a:r>
            <a:r>
              <a:rPr lang="en-US" altLang="zh-CN"/>
              <a:t>anytime,</a:t>
            </a:r>
            <a:r>
              <a:rPr lang="zh-CN" altLang="en-US"/>
              <a:t> </a:t>
            </a:r>
            <a:r>
              <a:rPr lang="en-US" altLang="zh-CN"/>
              <a:t>anywhere.</a:t>
            </a:r>
          </a:p>
          <a:p>
            <a:pPr>
              <a:buNone/>
            </a:pPr>
            <a:r>
              <a:rPr lang="en-US" altLang="zh-CN"/>
              <a:t>In addition, QNAP also provides a brand new QVR Viewer, which You can install on Apple TV for monitoring and playback functions.</a:t>
            </a:r>
            <a:endParaRPr lang="zh-CN"/>
          </a:p>
          <a:p>
            <a:pPr>
              <a:buNone/>
            </a:pPr>
            <a:endParaRPr lang="en-US" altLang="zh-CN"/>
          </a:p>
        </p:txBody>
      </p:sp>
    </p:spTree>
    <p:extLst>
      <p:ext uri="{BB962C8B-B14F-4D97-AF65-F5344CB8AC3E}">
        <p14:creationId xmlns:p14="http://schemas.microsoft.com/office/powerpoint/2010/main" val="9070675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a:buNone/>
            </a:pPr>
            <a:r>
              <a:rPr lang="en-US" altLang="zh-CN" err="1"/>
              <a:t>Qmii</a:t>
            </a:r>
            <a:endParaRPr lang="zh-CN"/>
          </a:p>
          <a:p>
            <a:pPr>
              <a:buNone/>
            </a:pPr>
            <a:endParaRPr lang="zh-CN" altLang="en-US"/>
          </a:p>
        </p:txBody>
      </p:sp>
    </p:spTree>
    <p:extLst>
      <p:ext uri="{BB962C8B-B14F-4D97-AF65-F5344CB8AC3E}">
        <p14:creationId xmlns:p14="http://schemas.microsoft.com/office/powerpoint/2010/main" val="34762349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kumimoji="1" lang="zh-TW" altLang="en-US" dirty="0"/>
          </a:p>
        </p:txBody>
      </p:sp>
    </p:spTree>
    <p:extLst>
      <p:ext uri="{BB962C8B-B14F-4D97-AF65-F5344CB8AC3E}">
        <p14:creationId xmlns:p14="http://schemas.microsoft.com/office/powerpoint/2010/main" val="431401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Shape 1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Shape 19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9850" marR="0" lvl="0" indent="0" algn="l" rtl="0">
              <a:spcBef>
                <a:spcPts val="0"/>
              </a:spcBef>
              <a:spcAft>
                <a:spcPts val="0"/>
              </a:spcAft>
              <a:buClr>
                <a:schemeClr val="dk1"/>
              </a:buClr>
              <a:buSzPts val="1100"/>
              <a:buFont typeface="Arial"/>
              <a:buNone/>
            </a:pPr>
            <a:endParaRPr sz="1100" b="1"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047530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zh-CN"/>
          </a:p>
        </p:txBody>
      </p:sp>
    </p:spTree>
    <p:extLst>
      <p:ext uri="{BB962C8B-B14F-4D97-AF65-F5344CB8AC3E}">
        <p14:creationId xmlns:p14="http://schemas.microsoft.com/office/powerpoint/2010/main" val="19631546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2102261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00" y="744538"/>
            <a:ext cx="6618288"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1531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endParaRPr lang="zh-TW" altLang="en-US"/>
          </a:p>
        </p:txBody>
      </p:sp>
    </p:spTree>
    <p:extLst>
      <p:ext uri="{BB962C8B-B14F-4D97-AF65-F5344CB8AC3E}">
        <p14:creationId xmlns:p14="http://schemas.microsoft.com/office/powerpoint/2010/main" val="27981195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44</a:t>
            </a:fld>
            <a:endParaRPr lang="zh-TW" altLang="en-US"/>
          </a:p>
        </p:txBody>
      </p:sp>
    </p:spTree>
    <p:extLst>
      <p:ext uri="{BB962C8B-B14F-4D97-AF65-F5344CB8AC3E}">
        <p14:creationId xmlns:p14="http://schemas.microsoft.com/office/powerpoint/2010/main" val="576951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br>
              <a:rPr lang="zh-TW" altLang="en-US"/>
            </a:br>
            <a:endParaRPr lang="zh-TW" altLang="en-US"/>
          </a:p>
        </p:txBody>
      </p:sp>
    </p:spTree>
    <p:extLst>
      <p:ext uri="{BB962C8B-B14F-4D97-AF65-F5344CB8AC3E}">
        <p14:creationId xmlns:p14="http://schemas.microsoft.com/office/powerpoint/2010/main" val="941909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45</a:t>
            </a:fld>
            <a:endParaRPr lang="zh-TW" altLang="en-US"/>
          </a:p>
        </p:txBody>
      </p:sp>
    </p:spTree>
    <p:extLst>
      <p:ext uri="{BB962C8B-B14F-4D97-AF65-F5344CB8AC3E}">
        <p14:creationId xmlns:p14="http://schemas.microsoft.com/office/powerpoint/2010/main" val="3756776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indent="0" rtl="0">
              <a:buNone/>
            </a:pPr>
            <a:endParaRPr lang="zh-TW" altLang="en-US"/>
          </a:p>
        </p:txBody>
      </p:sp>
    </p:spTree>
    <p:extLst>
      <p:ext uri="{BB962C8B-B14F-4D97-AF65-F5344CB8AC3E}">
        <p14:creationId xmlns:p14="http://schemas.microsoft.com/office/powerpoint/2010/main" val="3422788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indent="0">
              <a:buNone/>
            </a:pPr>
            <a:br>
              <a:rPr lang="zh-TW" altLang="en-US"/>
            </a:br>
            <a:endParaRPr lang="zh-TW" altLang="en-US"/>
          </a:p>
        </p:txBody>
      </p:sp>
    </p:spTree>
    <p:extLst>
      <p:ext uri="{BB962C8B-B14F-4D97-AF65-F5344CB8AC3E}">
        <p14:creationId xmlns:p14="http://schemas.microsoft.com/office/powerpoint/2010/main" val="2691272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881094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en-US"/>
              <a:t>When we use SSD cache, it is suitable for environments with many small files or multiple users connected to access simultaneously. In addition, it can improve the I/O latency, enhance the IOPS performance, and allow global caching, which can arrange to the volume or LUN.</a:t>
            </a:r>
            <a:endParaRPr lang="en-US" altLang="zh-TW"/>
          </a:p>
        </p:txBody>
      </p:sp>
    </p:spTree>
    <p:extLst>
      <p:ext uri="{BB962C8B-B14F-4D97-AF65-F5344CB8AC3E}">
        <p14:creationId xmlns:p14="http://schemas.microsoft.com/office/powerpoint/2010/main" val="682590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10</a:t>
            </a:fld>
            <a:endParaRPr sz="1300" b="0" i="0" u="none" strike="noStrike" cap="none">
              <a:solidFill>
                <a:schemeClr val="dk1"/>
              </a:solidFill>
              <a:latin typeface="Calibri"/>
              <a:ea typeface="Calibri"/>
              <a:cs typeface="Calibri"/>
              <a:sym typeface="Calibri"/>
            </a:endParaRPr>
          </a:p>
        </p:txBody>
      </p:sp>
      <p:sp>
        <p:nvSpPr>
          <p:cNvPr id="103" name="Shape 10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 name="Shape 10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25520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863903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Shape 9"/>
        <p:cNvGrpSpPr/>
        <p:nvPr/>
      </p:nvGrpSpPr>
      <p:grpSpPr>
        <a:xfrm>
          <a:off x="0" y="0"/>
          <a:ext cx="0" cy="0"/>
          <a:chOff x="0" y="0"/>
          <a:chExt cx="0" cy="0"/>
        </a:xfrm>
      </p:grpSpPr>
      <p:pic>
        <p:nvPicPr>
          <p:cNvPr id="3" name="圖片 2" descr="一張含有 文字, 電子用品, 電腦 的圖片&#10;&#10;自動產生的描述">
            <a:extLst>
              <a:ext uri="{FF2B5EF4-FFF2-40B4-BE49-F238E27FC236}">
                <a16:creationId xmlns:a16="http://schemas.microsoft.com/office/drawing/2014/main" id="{C07BE56E-DA8F-49CC-ABFB-656FEFBF1293}"/>
              </a:ext>
            </a:extLst>
          </p:cNvPr>
          <p:cNvPicPr>
            <a:picLocks noChangeAspect="1"/>
          </p:cNvPicPr>
          <p:nvPr userDrawn="1"/>
        </p:nvPicPr>
        <p:blipFill>
          <a:blip r:embed="rId2"/>
          <a:stretch>
            <a:fillRect/>
          </a:stretch>
        </p:blipFill>
        <p:spPr>
          <a:xfrm>
            <a:off x="888" y="0"/>
            <a:ext cx="9142223" cy="5143500"/>
          </a:xfrm>
          <a:prstGeom prst="rect">
            <a:avLst/>
          </a:prstGeom>
        </p:spPr>
      </p:pic>
    </p:spTree>
    <p:extLst>
      <p:ext uri="{BB962C8B-B14F-4D97-AF65-F5344CB8AC3E}">
        <p14:creationId xmlns:p14="http://schemas.microsoft.com/office/powerpoint/2010/main" val="1200665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Shape 9"/>
        <p:cNvGrpSpPr/>
        <p:nvPr/>
      </p:nvGrpSpPr>
      <p:grpSpPr>
        <a:xfrm>
          <a:off x="0" y="0"/>
          <a:ext cx="0" cy="0"/>
          <a:chOff x="0" y="0"/>
          <a:chExt cx="0" cy="0"/>
        </a:xfrm>
      </p:grpSpPr>
      <p:pic>
        <p:nvPicPr>
          <p:cNvPr id="3" name="圖片 2" descr="一張含有 文字, 電子用品, 電腦 的圖片&#10;&#10;自動產生的描述">
            <a:extLst>
              <a:ext uri="{FF2B5EF4-FFF2-40B4-BE49-F238E27FC236}">
                <a16:creationId xmlns:a16="http://schemas.microsoft.com/office/drawing/2014/main" id="{0A4FDEED-8D91-4537-AF40-C78A6910A06D}"/>
              </a:ext>
            </a:extLst>
          </p:cNvPr>
          <p:cNvPicPr>
            <a:picLocks noChangeAspect="1"/>
          </p:cNvPicPr>
          <p:nvPr userDrawn="1"/>
        </p:nvPicPr>
        <p:blipFill>
          <a:blip r:embed="rId2"/>
          <a:stretch>
            <a:fillRect/>
          </a:stretch>
        </p:blipFill>
        <p:spPr>
          <a:xfrm>
            <a:off x="2031" y="0"/>
            <a:ext cx="9139938" cy="5143500"/>
          </a:xfrm>
          <a:prstGeom prst="rect">
            <a:avLst/>
          </a:prstGeom>
        </p:spPr>
      </p:pic>
    </p:spTree>
    <p:extLst>
      <p:ext uri="{BB962C8B-B14F-4D97-AF65-F5344CB8AC3E}">
        <p14:creationId xmlns:p14="http://schemas.microsoft.com/office/powerpoint/2010/main" val="587508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Shape 9"/>
        <p:cNvGrpSpPr/>
        <p:nvPr/>
      </p:nvGrpSpPr>
      <p:grpSpPr>
        <a:xfrm>
          <a:off x="0" y="0"/>
          <a:ext cx="0" cy="0"/>
          <a:chOff x="0" y="0"/>
          <a:chExt cx="0" cy="0"/>
        </a:xfrm>
      </p:grpSpPr>
      <p:pic>
        <p:nvPicPr>
          <p:cNvPr id="3" name="圖片 2" descr="一張含有 電腦 的圖片&#10;&#10;自動產生的描述">
            <a:extLst>
              <a:ext uri="{FF2B5EF4-FFF2-40B4-BE49-F238E27FC236}">
                <a16:creationId xmlns:a16="http://schemas.microsoft.com/office/drawing/2014/main" id="{556FB3BC-AB46-4F12-A006-D1D2F4E38751}"/>
              </a:ext>
            </a:extLst>
          </p:cNvPr>
          <p:cNvPicPr>
            <a:picLocks noChangeAspect="1"/>
          </p:cNvPicPr>
          <p:nvPr userDrawn="1"/>
        </p:nvPicPr>
        <p:blipFill>
          <a:blip r:embed="rId2"/>
          <a:stretch>
            <a:fillRect/>
          </a:stretch>
        </p:blipFill>
        <p:spPr>
          <a:xfrm>
            <a:off x="2031" y="0"/>
            <a:ext cx="9139938" cy="5143500"/>
          </a:xfrm>
          <a:prstGeom prst="rect">
            <a:avLst/>
          </a:prstGeom>
        </p:spPr>
      </p:pic>
      <p:pic>
        <p:nvPicPr>
          <p:cNvPr id="4" name="圖片 3" descr="一張含有 桌, 電腦 的圖片&#10;&#10;自動產生的描述">
            <a:extLst>
              <a:ext uri="{FF2B5EF4-FFF2-40B4-BE49-F238E27FC236}">
                <a16:creationId xmlns:a16="http://schemas.microsoft.com/office/drawing/2014/main" id="{C3DC63C8-4EC8-4144-A5F6-7F00A0B561C5}"/>
              </a:ext>
            </a:extLst>
          </p:cNvPr>
          <p:cNvPicPr>
            <a:picLocks noChangeAspect="1"/>
          </p:cNvPicPr>
          <p:nvPr userDrawn="1"/>
        </p:nvPicPr>
        <p:blipFill>
          <a:blip r:embed="rId3"/>
          <a:stretch>
            <a:fillRect/>
          </a:stretch>
        </p:blipFill>
        <p:spPr>
          <a:xfrm>
            <a:off x="4062" y="0"/>
            <a:ext cx="9139938" cy="5143500"/>
          </a:xfrm>
          <a:prstGeom prst="rect">
            <a:avLst/>
          </a:prstGeom>
        </p:spPr>
      </p:pic>
    </p:spTree>
    <p:extLst>
      <p:ext uri="{BB962C8B-B14F-4D97-AF65-F5344CB8AC3E}">
        <p14:creationId xmlns:p14="http://schemas.microsoft.com/office/powerpoint/2010/main" val="2373105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214282" y="357171"/>
            <a:ext cx="8786873" cy="660552"/>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Verdana"/>
              <a:buNone/>
              <a:defRPr sz="4000" b="1" i="0" u="none" strike="noStrike" cap="none">
                <a:solidFill>
                  <a:schemeClr val="lt1"/>
                </a:solidFill>
                <a:latin typeface="微軟正黑體" pitchFamily="34" charset="-120"/>
                <a:ea typeface="微軟正黑體" pitchFamily="34" charset="-120"/>
                <a:cs typeface="Verdana"/>
                <a:sym typeface="Verdana"/>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15" name="Shape 15"/>
          <p:cNvSpPr txBox="1">
            <a:spLocks noGrp="1"/>
          </p:cNvSpPr>
          <p:nvPr>
            <p:ph type="body" idx="1"/>
          </p:nvPr>
        </p:nvSpPr>
        <p:spPr>
          <a:xfrm>
            <a:off x="311700" y="1152475"/>
            <a:ext cx="8520599" cy="3416400"/>
          </a:xfrm>
          <a:prstGeom prst="rect">
            <a:avLst/>
          </a:prstGeom>
          <a:noFill/>
          <a:ln>
            <a:noFill/>
          </a:ln>
        </p:spPr>
        <p:txBody>
          <a:bodyPr wrap="square" lIns="91425" tIns="91425" rIns="91425" bIns="91425" anchor="t" anchorCtr="0"/>
          <a:lstStyle>
            <a:lvl1pPr marL="0" marR="0" lvl="0" indent="114300" algn="l" rtl="0">
              <a:lnSpc>
                <a:spcPct val="115000"/>
              </a:lnSpc>
              <a:spcBef>
                <a:spcPts val="0"/>
              </a:spcBef>
              <a:spcAft>
                <a:spcPts val="0"/>
              </a:spcAft>
              <a:buClr>
                <a:schemeClr val="dk2"/>
              </a:buClr>
              <a:buSzPct val="100000"/>
              <a:buFont typeface="Arial"/>
              <a:buChar char="•"/>
              <a:defRPr sz="1800" b="0" i="0" u="none" strike="noStrike" cap="none">
                <a:solidFill>
                  <a:schemeClr val="dk2"/>
                </a:solidFill>
                <a:latin typeface="Verdana"/>
                <a:ea typeface="Verdana"/>
                <a:cs typeface="Verdana"/>
                <a:sym typeface="Verdana"/>
              </a:defRPr>
            </a:lvl1pPr>
            <a:lvl2pPr marL="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zh-TW"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11700" y="555600"/>
            <a:ext cx="2807999" cy="373076"/>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dk1"/>
              </a:buClr>
              <a:buFont typeface="Verdana"/>
              <a:buNone/>
              <a:defRPr sz="2400" b="1" i="0" u="none" strike="noStrike" cap="none">
                <a:solidFill>
                  <a:schemeClr val="dk1"/>
                </a:solidFill>
                <a:latin typeface="Verdana"/>
                <a:ea typeface="Verdana"/>
                <a:cs typeface="Verdana"/>
                <a:sym typeface="Verdana"/>
              </a:defRPr>
            </a:lvl1pPr>
            <a:lvl2pPr lvl="1" indent="0">
              <a:spcBef>
                <a:spcPts val="0"/>
              </a:spcBef>
              <a:buClr>
                <a:schemeClr val="dk1"/>
              </a:buClr>
              <a:buFont typeface="Arial"/>
              <a:buNone/>
              <a:defRPr sz="2400">
                <a:solidFill>
                  <a:schemeClr val="dk1"/>
                </a:solidFill>
              </a:defRPr>
            </a:lvl2pPr>
            <a:lvl3pPr lvl="2" indent="0">
              <a:spcBef>
                <a:spcPts val="0"/>
              </a:spcBef>
              <a:buClr>
                <a:schemeClr val="dk1"/>
              </a:buClr>
              <a:buFont typeface="Arial"/>
              <a:buNone/>
              <a:defRPr sz="2400">
                <a:solidFill>
                  <a:schemeClr val="dk1"/>
                </a:solidFill>
              </a:defRPr>
            </a:lvl3pPr>
            <a:lvl4pPr lvl="3" indent="0">
              <a:spcBef>
                <a:spcPts val="0"/>
              </a:spcBef>
              <a:buClr>
                <a:schemeClr val="dk1"/>
              </a:buClr>
              <a:buFont typeface="Arial"/>
              <a:buNone/>
              <a:defRPr sz="2400">
                <a:solidFill>
                  <a:schemeClr val="dk1"/>
                </a:solidFill>
              </a:defRPr>
            </a:lvl4pPr>
            <a:lvl5pPr lvl="4" indent="0">
              <a:spcBef>
                <a:spcPts val="0"/>
              </a:spcBef>
              <a:buClr>
                <a:schemeClr val="dk1"/>
              </a:buClr>
              <a:buFont typeface="Arial"/>
              <a:buNone/>
              <a:defRPr sz="2400">
                <a:solidFill>
                  <a:schemeClr val="dk1"/>
                </a:solidFill>
              </a:defRPr>
            </a:lvl5pPr>
            <a:lvl6pPr lvl="5" indent="0">
              <a:spcBef>
                <a:spcPts val="0"/>
              </a:spcBef>
              <a:buClr>
                <a:schemeClr val="dk1"/>
              </a:buClr>
              <a:buFont typeface="Arial"/>
              <a:buNone/>
              <a:defRPr sz="2400">
                <a:solidFill>
                  <a:schemeClr val="dk1"/>
                </a:solidFill>
              </a:defRPr>
            </a:lvl6pPr>
            <a:lvl7pPr lvl="6" indent="0">
              <a:spcBef>
                <a:spcPts val="0"/>
              </a:spcBef>
              <a:buClr>
                <a:schemeClr val="dk1"/>
              </a:buClr>
              <a:buFont typeface="Arial"/>
              <a:buNone/>
              <a:defRPr sz="2400">
                <a:solidFill>
                  <a:schemeClr val="dk1"/>
                </a:solidFill>
              </a:defRPr>
            </a:lvl7pPr>
            <a:lvl8pPr lvl="7" indent="0">
              <a:spcBef>
                <a:spcPts val="0"/>
              </a:spcBef>
              <a:buClr>
                <a:schemeClr val="dk1"/>
              </a:buClr>
              <a:buFont typeface="Arial"/>
              <a:buNone/>
              <a:defRPr sz="2400">
                <a:solidFill>
                  <a:schemeClr val="dk1"/>
                </a:solidFill>
              </a:defRPr>
            </a:lvl8pPr>
            <a:lvl9pPr lvl="8" indent="0">
              <a:spcBef>
                <a:spcPts val="0"/>
              </a:spcBef>
              <a:buClr>
                <a:schemeClr val="dk1"/>
              </a:buClr>
              <a:buFont typeface="Arial"/>
              <a:buNone/>
              <a:defRPr sz="2400">
                <a:solidFill>
                  <a:schemeClr val="dk1"/>
                </a:solidFill>
              </a:defRPr>
            </a:lvl9pPr>
          </a:lstStyle>
          <a:p>
            <a:endParaRPr/>
          </a:p>
        </p:txBody>
      </p:sp>
      <p:sp>
        <p:nvSpPr>
          <p:cNvPr id="19" name="Shape 19"/>
          <p:cNvSpPr txBox="1">
            <a:spLocks noGrp="1"/>
          </p:cNvSpPr>
          <p:nvPr>
            <p:ph type="body" idx="1"/>
          </p:nvPr>
        </p:nvSpPr>
        <p:spPr>
          <a:xfrm>
            <a:off x="311700" y="1214428"/>
            <a:ext cx="2807999" cy="3354571"/>
          </a:xfrm>
          <a:prstGeom prst="rect">
            <a:avLst/>
          </a:prstGeom>
          <a:noFill/>
          <a:ln>
            <a:noFill/>
          </a:ln>
        </p:spPr>
        <p:txBody>
          <a:bodyPr wrap="square" lIns="91425" tIns="91425" rIns="91425" bIns="91425" anchor="t" anchorCtr="0"/>
          <a:lstStyle>
            <a:lvl1pPr marL="0" marR="0" lvl="0" indent="76200" algn="l" rtl="0">
              <a:lnSpc>
                <a:spcPct val="115000"/>
              </a:lnSpc>
              <a:spcBef>
                <a:spcPts val="0"/>
              </a:spcBef>
              <a:spcAft>
                <a:spcPts val="1600"/>
              </a:spcAft>
              <a:buClr>
                <a:schemeClr val="dk2"/>
              </a:buClr>
              <a:buSzPct val="100000"/>
              <a:buFont typeface="Verdana"/>
              <a:buChar char="●"/>
              <a:defRPr sz="1200" b="0" i="0" u="none" strike="noStrike" cap="none">
                <a:solidFill>
                  <a:schemeClr val="dk2"/>
                </a:solidFill>
                <a:latin typeface="Verdana"/>
                <a:ea typeface="Verdana"/>
                <a:cs typeface="Verdana"/>
                <a:sym typeface="Verdana"/>
              </a:defRPr>
            </a:lvl1pPr>
            <a:lvl2pPr marL="0" marR="0" lvl="1" indent="76200" algn="l" rtl="0">
              <a:lnSpc>
                <a:spcPct val="115000"/>
              </a:lnSpc>
              <a:spcBef>
                <a:spcPts val="0"/>
              </a:spcBef>
              <a:spcAft>
                <a:spcPts val="1600"/>
              </a:spcAft>
              <a:buClr>
                <a:schemeClr val="dk2"/>
              </a:buClr>
              <a:buSzPct val="100000"/>
              <a:buFont typeface="Arial"/>
              <a:buChar char="○"/>
              <a:defRPr sz="1200" b="0" i="0" u="none" strike="noStrike" cap="none">
                <a:solidFill>
                  <a:schemeClr val="dk2"/>
                </a:solidFill>
                <a:latin typeface="Arial"/>
                <a:ea typeface="Arial"/>
                <a:cs typeface="Arial"/>
                <a:sym typeface="Arial"/>
              </a:defRPr>
            </a:lvl2pPr>
            <a:lvl3pPr marL="0" marR="0" lvl="2" indent="76200" algn="l" rtl="0">
              <a:lnSpc>
                <a:spcPct val="115000"/>
              </a:lnSpc>
              <a:spcBef>
                <a:spcPts val="0"/>
              </a:spcBef>
              <a:spcAft>
                <a:spcPts val="1600"/>
              </a:spcAft>
              <a:buClr>
                <a:schemeClr val="dk2"/>
              </a:buClr>
              <a:buSzPct val="100000"/>
              <a:buFont typeface="Arial"/>
              <a:buChar char="■"/>
              <a:defRPr sz="1200" b="0" i="0" u="none" strike="noStrike" cap="none">
                <a:solidFill>
                  <a:schemeClr val="dk2"/>
                </a:solidFill>
                <a:latin typeface="Arial"/>
                <a:ea typeface="Arial"/>
                <a:cs typeface="Arial"/>
                <a:sym typeface="Arial"/>
              </a:defRPr>
            </a:lvl3pPr>
            <a:lvl4pPr marL="0" marR="0" lvl="3" indent="76200" algn="l" rtl="0">
              <a:lnSpc>
                <a:spcPct val="115000"/>
              </a:lnSpc>
              <a:spcBef>
                <a:spcPts val="0"/>
              </a:spcBef>
              <a:spcAft>
                <a:spcPts val="1600"/>
              </a:spcAft>
              <a:buClr>
                <a:schemeClr val="dk2"/>
              </a:buClr>
              <a:buSzPct val="100000"/>
              <a:buFont typeface="Arial"/>
              <a:buChar char="●"/>
              <a:defRPr sz="1200" b="0" i="0" u="none" strike="noStrike" cap="none">
                <a:solidFill>
                  <a:schemeClr val="dk2"/>
                </a:solidFill>
                <a:latin typeface="Arial"/>
                <a:ea typeface="Arial"/>
                <a:cs typeface="Arial"/>
                <a:sym typeface="Arial"/>
              </a:defRPr>
            </a:lvl4pPr>
            <a:lvl5pPr marL="0" marR="0" lvl="4" indent="76200" algn="l" rtl="0">
              <a:lnSpc>
                <a:spcPct val="115000"/>
              </a:lnSpc>
              <a:spcBef>
                <a:spcPts val="0"/>
              </a:spcBef>
              <a:spcAft>
                <a:spcPts val="1600"/>
              </a:spcAft>
              <a:buClr>
                <a:schemeClr val="dk2"/>
              </a:buClr>
              <a:buSzPct val="100000"/>
              <a:buFont typeface="Arial"/>
              <a:buChar char="○"/>
              <a:defRPr sz="1200" b="0" i="0" u="none" strike="noStrike" cap="none">
                <a:solidFill>
                  <a:schemeClr val="dk2"/>
                </a:solidFill>
                <a:latin typeface="Arial"/>
                <a:ea typeface="Arial"/>
                <a:cs typeface="Arial"/>
                <a:sym typeface="Arial"/>
              </a:defRPr>
            </a:lvl5pPr>
            <a:lvl6pPr marL="0" marR="0" lvl="5" indent="76200" algn="l" rtl="0">
              <a:lnSpc>
                <a:spcPct val="115000"/>
              </a:lnSpc>
              <a:spcBef>
                <a:spcPts val="0"/>
              </a:spcBef>
              <a:spcAft>
                <a:spcPts val="1600"/>
              </a:spcAft>
              <a:buClr>
                <a:schemeClr val="dk2"/>
              </a:buClr>
              <a:buSzPct val="100000"/>
              <a:buFont typeface="Arial"/>
              <a:buChar char="■"/>
              <a:defRPr sz="1200" b="0" i="0" u="none" strike="noStrike" cap="none">
                <a:solidFill>
                  <a:schemeClr val="dk2"/>
                </a:solidFill>
                <a:latin typeface="Arial"/>
                <a:ea typeface="Arial"/>
                <a:cs typeface="Arial"/>
                <a:sym typeface="Arial"/>
              </a:defRPr>
            </a:lvl6pPr>
            <a:lvl7pPr marL="0" marR="0" lvl="6" indent="76200" algn="l" rtl="0">
              <a:lnSpc>
                <a:spcPct val="115000"/>
              </a:lnSpc>
              <a:spcBef>
                <a:spcPts val="0"/>
              </a:spcBef>
              <a:spcAft>
                <a:spcPts val="1600"/>
              </a:spcAft>
              <a:buClr>
                <a:schemeClr val="dk2"/>
              </a:buClr>
              <a:buSzPct val="100000"/>
              <a:buFont typeface="Arial"/>
              <a:buChar char="●"/>
              <a:defRPr sz="1200" b="0" i="0" u="none" strike="noStrike" cap="none">
                <a:solidFill>
                  <a:schemeClr val="dk2"/>
                </a:solidFill>
                <a:latin typeface="Arial"/>
                <a:ea typeface="Arial"/>
                <a:cs typeface="Arial"/>
                <a:sym typeface="Arial"/>
              </a:defRPr>
            </a:lvl7pPr>
            <a:lvl8pPr marL="0" marR="0" lvl="7" indent="76200" algn="l" rtl="0">
              <a:lnSpc>
                <a:spcPct val="115000"/>
              </a:lnSpc>
              <a:spcBef>
                <a:spcPts val="0"/>
              </a:spcBef>
              <a:spcAft>
                <a:spcPts val="1600"/>
              </a:spcAft>
              <a:buClr>
                <a:schemeClr val="dk2"/>
              </a:buClr>
              <a:buSzPct val="100000"/>
              <a:buFont typeface="Arial"/>
              <a:buChar char="○"/>
              <a:defRPr sz="1200" b="0" i="0" u="none" strike="noStrike" cap="none">
                <a:solidFill>
                  <a:schemeClr val="dk2"/>
                </a:solidFill>
                <a:latin typeface="Arial"/>
                <a:ea typeface="Arial"/>
                <a:cs typeface="Arial"/>
                <a:sym typeface="Arial"/>
              </a:defRPr>
            </a:lvl8pPr>
            <a:lvl9pPr marL="0" marR="0" lvl="8" indent="76200" algn="l" rtl="0">
              <a:lnSpc>
                <a:spcPct val="115000"/>
              </a:lnSpc>
              <a:spcBef>
                <a:spcPts val="0"/>
              </a:spcBef>
              <a:spcAft>
                <a:spcPts val="1600"/>
              </a:spcAft>
              <a:buClr>
                <a:schemeClr val="dk2"/>
              </a:buClr>
              <a:buSzPct val="100000"/>
              <a:buFont typeface="Arial"/>
              <a:buChar char="■"/>
              <a:defRPr sz="1200" b="0" i="0" u="none" strike="noStrike" cap="none">
                <a:solidFill>
                  <a:schemeClr val="dk2"/>
                </a:solidFill>
                <a:latin typeface="Arial"/>
                <a:ea typeface="Arial"/>
                <a:cs typeface="Arial"/>
                <a:sym typeface="Arial"/>
              </a:defRPr>
            </a:lvl9pPr>
          </a:lstStyle>
          <a:p>
            <a:endParaRPr/>
          </a:p>
        </p:txBody>
      </p:sp>
      <p:sp>
        <p:nvSpPr>
          <p:cNvPr id="20" name="Shape 20"/>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zh-TW"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Main poi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90250" y="450150"/>
            <a:ext cx="6367800" cy="4090800"/>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chemeClr val="dk1"/>
              </a:buClr>
              <a:buFont typeface="Verdana"/>
              <a:buNone/>
              <a:defRPr sz="4800" b="1" i="0" u="none" strike="noStrike" cap="none">
                <a:solidFill>
                  <a:schemeClr val="dk1"/>
                </a:solidFill>
                <a:latin typeface="Verdana"/>
                <a:ea typeface="Verdana"/>
                <a:cs typeface="Verdana"/>
                <a:sym typeface="Verdana"/>
              </a:defRPr>
            </a:lvl1pPr>
            <a:lvl2pPr lvl="1" indent="0">
              <a:spcBef>
                <a:spcPts val="0"/>
              </a:spcBef>
              <a:buClr>
                <a:schemeClr val="dk1"/>
              </a:buClr>
              <a:buFont typeface="Arial"/>
              <a:buNone/>
              <a:defRPr sz="4800">
                <a:solidFill>
                  <a:schemeClr val="dk1"/>
                </a:solidFill>
              </a:defRPr>
            </a:lvl2pPr>
            <a:lvl3pPr lvl="2" indent="0">
              <a:spcBef>
                <a:spcPts val="0"/>
              </a:spcBef>
              <a:buClr>
                <a:schemeClr val="dk1"/>
              </a:buClr>
              <a:buFont typeface="Arial"/>
              <a:buNone/>
              <a:defRPr sz="4800">
                <a:solidFill>
                  <a:schemeClr val="dk1"/>
                </a:solidFill>
              </a:defRPr>
            </a:lvl3pPr>
            <a:lvl4pPr lvl="3" indent="0">
              <a:spcBef>
                <a:spcPts val="0"/>
              </a:spcBef>
              <a:buClr>
                <a:schemeClr val="dk1"/>
              </a:buClr>
              <a:buFont typeface="Arial"/>
              <a:buNone/>
              <a:defRPr sz="4800">
                <a:solidFill>
                  <a:schemeClr val="dk1"/>
                </a:solidFill>
              </a:defRPr>
            </a:lvl4pPr>
            <a:lvl5pPr lvl="4" indent="0">
              <a:spcBef>
                <a:spcPts val="0"/>
              </a:spcBef>
              <a:buClr>
                <a:schemeClr val="dk1"/>
              </a:buClr>
              <a:buFont typeface="Arial"/>
              <a:buNone/>
              <a:defRPr sz="4800">
                <a:solidFill>
                  <a:schemeClr val="dk1"/>
                </a:solidFill>
              </a:defRPr>
            </a:lvl5pPr>
            <a:lvl6pPr lvl="5" indent="0">
              <a:spcBef>
                <a:spcPts val="0"/>
              </a:spcBef>
              <a:buClr>
                <a:schemeClr val="dk1"/>
              </a:buClr>
              <a:buFont typeface="Arial"/>
              <a:buNone/>
              <a:defRPr sz="4800">
                <a:solidFill>
                  <a:schemeClr val="dk1"/>
                </a:solidFill>
              </a:defRPr>
            </a:lvl6pPr>
            <a:lvl7pPr lvl="6" indent="0">
              <a:spcBef>
                <a:spcPts val="0"/>
              </a:spcBef>
              <a:buClr>
                <a:schemeClr val="dk1"/>
              </a:buClr>
              <a:buFont typeface="Arial"/>
              <a:buNone/>
              <a:defRPr sz="4800">
                <a:solidFill>
                  <a:schemeClr val="dk1"/>
                </a:solidFill>
              </a:defRPr>
            </a:lvl7pPr>
            <a:lvl8pPr lvl="7" indent="0">
              <a:spcBef>
                <a:spcPts val="0"/>
              </a:spcBef>
              <a:buClr>
                <a:schemeClr val="dk1"/>
              </a:buClr>
              <a:buFont typeface="Arial"/>
              <a:buNone/>
              <a:defRPr sz="4800">
                <a:solidFill>
                  <a:schemeClr val="dk1"/>
                </a:solidFill>
              </a:defRPr>
            </a:lvl8pPr>
            <a:lvl9pPr lvl="8" indent="0">
              <a:spcBef>
                <a:spcPts val="0"/>
              </a:spcBef>
              <a:buClr>
                <a:schemeClr val="dk1"/>
              </a:buClr>
              <a:buFont typeface="Arial"/>
              <a:buNone/>
              <a:defRPr sz="4800">
                <a:solidFill>
                  <a:schemeClr val="dk1"/>
                </a:solidFill>
              </a:defRPr>
            </a:lvl9pPr>
          </a:lstStyle>
          <a:p>
            <a:endParaRPr/>
          </a:p>
        </p:txBody>
      </p:sp>
      <p:sp>
        <p:nvSpPr>
          <p:cNvPr id="23" name="Shape 23"/>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zh-TW"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24"/>
        <p:cNvGrpSpPr/>
        <p:nvPr/>
      </p:nvGrpSpPr>
      <p:grpSpPr>
        <a:xfrm>
          <a:off x="0" y="0"/>
          <a:ext cx="0" cy="0"/>
          <a:chOff x="0" y="0"/>
          <a:chExt cx="0" cy="0"/>
        </a:xfrm>
      </p:grpSpPr>
      <p:sp>
        <p:nvSpPr>
          <p:cNvPr id="25" name="Shape 25"/>
          <p:cNvSpPr/>
          <p:nvPr/>
        </p:nvSpPr>
        <p:spPr>
          <a:xfrm>
            <a:off x="4572000" y="-125"/>
            <a:ext cx="4572000" cy="5143499"/>
          </a:xfrm>
          <a:prstGeom prst="rect">
            <a:avLst/>
          </a:prstGeom>
          <a:solidFill>
            <a:schemeClr val="lt2"/>
          </a:solid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6" name="Shape 26"/>
          <p:cNvSpPr txBox="1">
            <a:spLocks noGrp="1"/>
          </p:cNvSpPr>
          <p:nvPr>
            <p:ph type="title"/>
          </p:nvPr>
        </p:nvSpPr>
        <p:spPr>
          <a:xfrm>
            <a:off x="265500" y="1233175"/>
            <a:ext cx="4045199" cy="1482300"/>
          </a:xfrm>
          <a:prstGeom prst="rect">
            <a:avLst/>
          </a:prstGeom>
          <a:noFill/>
          <a:ln>
            <a:noFill/>
          </a:ln>
        </p:spPr>
        <p:txBody>
          <a:bodyPr wrap="square" lIns="91425" tIns="91425" rIns="91425" bIns="91425" anchor="b" anchorCtr="0"/>
          <a:lstStyle>
            <a:lvl1pPr marL="0" marR="0" lvl="0" indent="0" algn="ctr" rtl="0">
              <a:lnSpc>
                <a:spcPct val="100000"/>
              </a:lnSpc>
              <a:spcBef>
                <a:spcPts val="0"/>
              </a:spcBef>
              <a:spcAft>
                <a:spcPts val="0"/>
              </a:spcAft>
              <a:buClr>
                <a:schemeClr val="dk1"/>
              </a:buClr>
              <a:buFont typeface="Verdana"/>
              <a:buNone/>
              <a:defRPr sz="4200" b="1" i="0" u="none" strike="noStrike" cap="none">
                <a:solidFill>
                  <a:schemeClr val="dk1"/>
                </a:solidFill>
                <a:latin typeface="Verdana"/>
                <a:ea typeface="Verdana"/>
                <a:cs typeface="Verdana"/>
                <a:sym typeface="Verdana"/>
              </a:defRPr>
            </a:lvl1pPr>
            <a:lvl2pPr lvl="1" indent="0" algn="ctr">
              <a:spcBef>
                <a:spcPts val="0"/>
              </a:spcBef>
              <a:buClr>
                <a:schemeClr val="dk1"/>
              </a:buClr>
              <a:buFont typeface="Arial"/>
              <a:buNone/>
              <a:defRPr sz="4200">
                <a:solidFill>
                  <a:schemeClr val="dk1"/>
                </a:solidFill>
              </a:defRPr>
            </a:lvl2pPr>
            <a:lvl3pPr lvl="2" indent="0" algn="ctr">
              <a:spcBef>
                <a:spcPts val="0"/>
              </a:spcBef>
              <a:buClr>
                <a:schemeClr val="dk1"/>
              </a:buClr>
              <a:buFont typeface="Arial"/>
              <a:buNone/>
              <a:defRPr sz="4200">
                <a:solidFill>
                  <a:schemeClr val="dk1"/>
                </a:solidFill>
              </a:defRPr>
            </a:lvl3pPr>
            <a:lvl4pPr lvl="3" indent="0" algn="ctr">
              <a:spcBef>
                <a:spcPts val="0"/>
              </a:spcBef>
              <a:buClr>
                <a:schemeClr val="dk1"/>
              </a:buClr>
              <a:buFont typeface="Arial"/>
              <a:buNone/>
              <a:defRPr sz="4200">
                <a:solidFill>
                  <a:schemeClr val="dk1"/>
                </a:solidFill>
              </a:defRPr>
            </a:lvl4pPr>
            <a:lvl5pPr lvl="4" indent="0" algn="ctr">
              <a:spcBef>
                <a:spcPts val="0"/>
              </a:spcBef>
              <a:buClr>
                <a:schemeClr val="dk1"/>
              </a:buClr>
              <a:buFont typeface="Arial"/>
              <a:buNone/>
              <a:defRPr sz="4200">
                <a:solidFill>
                  <a:schemeClr val="dk1"/>
                </a:solidFill>
              </a:defRPr>
            </a:lvl5pPr>
            <a:lvl6pPr lvl="5" indent="0" algn="ctr">
              <a:spcBef>
                <a:spcPts val="0"/>
              </a:spcBef>
              <a:buClr>
                <a:schemeClr val="dk1"/>
              </a:buClr>
              <a:buFont typeface="Arial"/>
              <a:buNone/>
              <a:defRPr sz="4200">
                <a:solidFill>
                  <a:schemeClr val="dk1"/>
                </a:solidFill>
              </a:defRPr>
            </a:lvl6pPr>
            <a:lvl7pPr lvl="6" indent="0" algn="ctr">
              <a:spcBef>
                <a:spcPts val="0"/>
              </a:spcBef>
              <a:buClr>
                <a:schemeClr val="dk1"/>
              </a:buClr>
              <a:buFont typeface="Arial"/>
              <a:buNone/>
              <a:defRPr sz="4200">
                <a:solidFill>
                  <a:schemeClr val="dk1"/>
                </a:solidFill>
              </a:defRPr>
            </a:lvl7pPr>
            <a:lvl8pPr lvl="7" indent="0" algn="ctr">
              <a:spcBef>
                <a:spcPts val="0"/>
              </a:spcBef>
              <a:buClr>
                <a:schemeClr val="dk1"/>
              </a:buClr>
              <a:buFont typeface="Arial"/>
              <a:buNone/>
              <a:defRPr sz="4200">
                <a:solidFill>
                  <a:schemeClr val="dk1"/>
                </a:solidFill>
              </a:defRPr>
            </a:lvl8pPr>
            <a:lvl9pPr lvl="8" indent="0" algn="ctr">
              <a:spcBef>
                <a:spcPts val="0"/>
              </a:spcBef>
              <a:buClr>
                <a:schemeClr val="dk1"/>
              </a:buClr>
              <a:buFont typeface="Arial"/>
              <a:buNone/>
              <a:defRPr sz="4200">
                <a:solidFill>
                  <a:schemeClr val="dk1"/>
                </a:solidFill>
              </a:defRPr>
            </a:lvl9pPr>
          </a:lstStyle>
          <a:p>
            <a:endParaRPr/>
          </a:p>
        </p:txBody>
      </p:sp>
      <p:sp>
        <p:nvSpPr>
          <p:cNvPr id="27" name="Shape 27"/>
          <p:cNvSpPr txBox="1">
            <a:spLocks noGrp="1"/>
          </p:cNvSpPr>
          <p:nvPr>
            <p:ph type="subTitle" idx="1"/>
          </p:nvPr>
        </p:nvSpPr>
        <p:spPr>
          <a:xfrm>
            <a:off x="265500" y="2803075"/>
            <a:ext cx="4045199" cy="1235100"/>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2"/>
              </a:buClr>
              <a:buFont typeface="Verdana"/>
              <a:buNone/>
              <a:defRPr sz="2100" b="0" i="0" u="none" strike="noStrike" cap="none">
                <a:solidFill>
                  <a:schemeClr val="dk2"/>
                </a:solidFill>
                <a:latin typeface="Verdana"/>
                <a:ea typeface="Verdana"/>
                <a:cs typeface="Verdana"/>
                <a:sym typeface="Verdana"/>
              </a:defRPr>
            </a:lvl1pPr>
            <a:lvl2pPr marL="0" marR="0" lvl="1"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2pPr>
            <a:lvl3pPr marL="0" marR="0" lvl="2"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3pPr>
            <a:lvl4pPr marL="0" marR="0" lvl="3"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4pPr>
            <a:lvl5pPr marL="0" marR="0" lvl="4"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5pPr>
            <a:lvl6pPr marL="0" marR="0" lvl="5"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6pPr>
            <a:lvl7pPr marL="0" marR="0" lvl="6"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7pPr>
            <a:lvl8pPr marL="0" marR="0" lvl="7"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8pPr>
            <a:lvl9pPr marL="0" marR="0" lvl="8" indent="0" algn="ctr" rtl="0">
              <a:lnSpc>
                <a:spcPct val="100000"/>
              </a:lnSpc>
              <a:spcBef>
                <a:spcPts val="0"/>
              </a:spcBef>
              <a:spcAft>
                <a:spcPts val="0"/>
              </a:spcAft>
              <a:buClr>
                <a:schemeClr val="dk2"/>
              </a:buClr>
              <a:buFont typeface="Arial"/>
              <a:buNone/>
              <a:defRPr sz="2100" b="0" i="0" u="none" strike="noStrike" cap="none">
                <a:solidFill>
                  <a:schemeClr val="dk2"/>
                </a:solidFill>
                <a:latin typeface="Arial"/>
                <a:ea typeface="Arial"/>
                <a:cs typeface="Arial"/>
                <a:sym typeface="Arial"/>
              </a:defRPr>
            </a:lvl9pPr>
          </a:lstStyle>
          <a:p>
            <a:endParaRPr/>
          </a:p>
        </p:txBody>
      </p:sp>
      <p:sp>
        <p:nvSpPr>
          <p:cNvPr id="28" name="Shape 28"/>
          <p:cNvSpPr txBox="1">
            <a:spLocks noGrp="1"/>
          </p:cNvSpPr>
          <p:nvPr>
            <p:ph type="body" idx="2"/>
          </p:nvPr>
        </p:nvSpPr>
        <p:spPr>
          <a:xfrm>
            <a:off x="4939500" y="724075"/>
            <a:ext cx="3837000" cy="3695099"/>
          </a:xfrm>
          <a:prstGeom prst="rect">
            <a:avLst/>
          </a:prstGeom>
          <a:noFill/>
          <a:ln>
            <a:noFill/>
          </a:ln>
        </p:spPr>
        <p:txBody>
          <a:bodyPr wrap="square" lIns="91425" tIns="91425" rIns="91425" bIns="91425" anchor="ctr" anchorCtr="0"/>
          <a:lstStyle>
            <a:lvl1pPr marL="0" marR="0" lvl="0" indent="114300" algn="l" rtl="0">
              <a:lnSpc>
                <a:spcPct val="115000"/>
              </a:lnSpc>
              <a:spcBef>
                <a:spcPts val="0"/>
              </a:spcBef>
              <a:spcAft>
                <a:spcPts val="1600"/>
              </a:spcAft>
              <a:buClr>
                <a:schemeClr val="dk2"/>
              </a:buClr>
              <a:buSzPct val="100000"/>
              <a:buFont typeface="Verdana"/>
              <a:buChar char="●"/>
              <a:defRPr sz="1800" b="0" i="0" u="none" strike="noStrike" cap="none">
                <a:solidFill>
                  <a:schemeClr val="dk2"/>
                </a:solidFill>
                <a:latin typeface="Verdana"/>
                <a:ea typeface="Verdana"/>
                <a:cs typeface="Verdana"/>
                <a:sym typeface="Verdana"/>
              </a:defRPr>
            </a:lvl1pPr>
            <a:lvl2pPr marL="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9" name="Shape 29"/>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zh-TW"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aption">
    <p:spTree>
      <p:nvGrpSpPr>
        <p:cNvPr id="1" name="Shape 30"/>
        <p:cNvGrpSpPr/>
        <p:nvPr/>
      </p:nvGrpSpPr>
      <p:grpSpPr>
        <a:xfrm>
          <a:off x="0" y="0"/>
          <a:ext cx="0" cy="0"/>
          <a:chOff x="0" y="0"/>
          <a:chExt cx="0" cy="0"/>
        </a:xfrm>
      </p:grpSpPr>
      <p:sp>
        <p:nvSpPr>
          <p:cNvPr id="31" name="Shape 31"/>
          <p:cNvSpPr txBox="1">
            <a:spLocks noGrp="1"/>
          </p:cNvSpPr>
          <p:nvPr>
            <p:ph type="body" idx="1"/>
          </p:nvPr>
        </p:nvSpPr>
        <p:spPr>
          <a:xfrm>
            <a:off x="311700" y="4230575"/>
            <a:ext cx="5998800" cy="605100"/>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chemeClr val="dk2"/>
              </a:buClr>
              <a:buFont typeface="Verdana"/>
              <a:buNone/>
              <a:defRPr sz="1800" b="0" i="0" u="none" strike="noStrike" cap="none">
                <a:solidFill>
                  <a:schemeClr val="dk2"/>
                </a:solidFill>
                <a:latin typeface="Verdana"/>
                <a:ea typeface="Verdana"/>
                <a:cs typeface="Verdana"/>
                <a:sym typeface="Verdana"/>
              </a:defRPr>
            </a:lvl1pPr>
            <a:lvl2pPr marL="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2" name="Shape 32"/>
          <p:cNvSpPr txBox="1">
            <a:spLocks noGrp="1"/>
          </p:cNvSpPr>
          <p:nvPr>
            <p:ph type="sldNum" idx="12"/>
          </p:nvPr>
        </p:nvSpPr>
        <p:spPr>
          <a:xfrm>
            <a:off x="8472457" y="4663216"/>
            <a:ext cx="548699" cy="393600"/>
          </a:xfrm>
          <a:prstGeom prst="rect">
            <a:avLst/>
          </a:prstGeom>
          <a:noFill/>
          <a:ln>
            <a:noFill/>
          </a:ln>
        </p:spPr>
        <p:txBody>
          <a:bodyPr wrap="square"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altLang="zh-TW"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zh-TW"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1_Title and body">
  <p:cSld name="1_Title and body">
    <p:spTree>
      <p:nvGrpSpPr>
        <p:cNvPr id="1" name="Shape 19"/>
        <p:cNvGrpSpPr/>
        <p:nvPr/>
      </p:nvGrpSpPr>
      <p:grpSpPr>
        <a:xfrm>
          <a:off x="0" y="0"/>
          <a:ext cx="0" cy="0"/>
          <a:chOff x="0" y="0"/>
          <a:chExt cx="0" cy="0"/>
        </a:xfrm>
      </p:grpSpPr>
      <p:pic>
        <p:nvPicPr>
          <p:cNvPr id="6" name="圖片 5" descr="0330_16比9_內頁母片_(ZH+EN).jpg"/>
          <p:cNvPicPr>
            <a:picLocks noChangeAspect="1"/>
          </p:cNvPicPr>
          <p:nvPr userDrawn="1"/>
        </p:nvPicPr>
        <p:blipFill>
          <a:blip r:embed="rId2"/>
          <a:stretch>
            <a:fillRect/>
          </a:stretch>
        </p:blipFill>
        <p:spPr>
          <a:xfrm>
            <a:off x="0" y="0"/>
            <a:ext cx="9144000" cy="5143500"/>
          </a:xfrm>
          <a:prstGeom prst="rect">
            <a:avLst/>
          </a:prstGeom>
        </p:spPr>
      </p:pic>
      <p:sp>
        <p:nvSpPr>
          <p:cNvPr id="21" name="Shape 21"/>
          <p:cNvSpPr txBox="1">
            <a:spLocks noGrp="1"/>
          </p:cNvSpPr>
          <p:nvPr>
            <p:ph type="title"/>
          </p:nvPr>
        </p:nvSpPr>
        <p:spPr>
          <a:xfrm>
            <a:off x="0" y="0"/>
            <a:ext cx="9144000" cy="714362"/>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4000"/>
              <a:buFont typeface="Verdana"/>
              <a:buNone/>
              <a:defRPr sz="3800" b="1" i="0" u="none" strike="noStrike" cap="none">
                <a:solidFill>
                  <a:schemeClr val="lt1"/>
                </a:solidFill>
                <a:latin typeface="+mj-lt"/>
                <a:ea typeface="微軟正黑體" pitchFamily="34" charset="-12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2" name="Shape 22"/>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250"/>
              <a:buFont typeface="Arial"/>
              <a:buNone/>
              <a:defRPr sz="1000" b="0" i="0" u="none" strike="noStrike" cap="none">
                <a:solidFill>
                  <a:schemeClr val="dk2"/>
                </a:solidFill>
                <a:latin typeface="Arial"/>
                <a:ea typeface="Arial"/>
                <a:cs typeface="Arial"/>
                <a:sym typeface="Arial"/>
              </a:defRPr>
            </a:lvl9pPr>
          </a:lstStyle>
          <a:p>
            <a:pPr marL="0" lvl="0" indent="0">
              <a:spcBef>
                <a:spcPts val="0"/>
              </a:spcBef>
              <a:spcAft>
                <a:spcPts val="0"/>
              </a:spcAft>
              <a:buNone/>
            </a:pPr>
            <a:fld id="{00000000-1234-1234-1234-123412341234}" type="slidenum">
              <a:rPr lang="en-GB"/>
              <a:pPr marL="0" lvl="0" indent="0">
                <a:spcBef>
                  <a:spcPts val="0"/>
                </a:spcBef>
                <a:spcAft>
                  <a:spcPts val="0"/>
                </a:spcAft>
                <a:buNone/>
              </a:pPr>
              <a:t>‹#›</a:t>
            </a:fld>
            <a:endParaRPr/>
          </a:p>
        </p:txBody>
      </p:sp>
    </p:spTree>
    <p:extLst>
      <p:ext uri="{BB962C8B-B14F-4D97-AF65-F5344CB8AC3E}">
        <p14:creationId xmlns:p14="http://schemas.microsoft.com/office/powerpoint/2010/main" val="815797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2379"/>
            <a:ext cx="9135537" cy="513874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846571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Shape 9"/>
        <p:cNvGrpSpPr/>
        <p:nvPr/>
      </p:nvGrpSpPr>
      <p:grpSpPr>
        <a:xfrm>
          <a:off x="0" y="0"/>
          <a:ext cx="0" cy="0"/>
          <a:chOff x="0" y="0"/>
          <a:chExt cx="0" cy="0"/>
        </a:xfrm>
      </p:grpSpPr>
      <p:pic>
        <p:nvPicPr>
          <p:cNvPr id="4" name="圖片 3" descr="一張含有 冰箱, 白色, 水, 門 的圖片&#10;&#10;自動產生的描述">
            <a:extLst>
              <a:ext uri="{FF2B5EF4-FFF2-40B4-BE49-F238E27FC236}">
                <a16:creationId xmlns:a16="http://schemas.microsoft.com/office/drawing/2014/main" id="{A9E3E21F-9116-46E0-A801-E21760C629B9}"/>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608031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只有標題">
    <p:spTree>
      <p:nvGrpSpPr>
        <p:cNvPr id="1" name=""/>
        <p:cNvGrpSpPr/>
        <p:nvPr/>
      </p:nvGrpSpPr>
      <p:grpSpPr>
        <a:xfrm>
          <a:off x="0" y="0"/>
          <a:ext cx="0" cy="0"/>
          <a:chOff x="0" y="0"/>
          <a:chExt cx="0" cy="0"/>
        </a:xfrm>
      </p:grpSpPr>
      <p:pic>
        <p:nvPicPr>
          <p:cNvPr id="3074" name="Picture 2" descr="C:\Users\user\Desktop\TS-x32XU新品介紹PPT\TS-x32XU新品介紹PPT-02.png"/>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5152162"/>
          </a:xfrm>
          <a:prstGeom prst="rect">
            <a:avLst/>
          </a:prstGeom>
          <a:noFill/>
        </p:spPr>
      </p:pic>
      <p:sp>
        <p:nvSpPr>
          <p:cNvPr id="2" name="標題 1"/>
          <p:cNvSpPr>
            <a:spLocks noGrp="1"/>
          </p:cNvSpPr>
          <p:nvPr>
            <p:ph type="title"/>
          </p:nvPr>
        </p:nvSpPr>
        <p:spPr>
          <a:xfrm>
            <a:off x="457200" y="123478"/>
            <a:ext cx="8229600" cy="857250"/>
          </a:xfrm>
        </p:spPr>
        <p:txBody>
          <a:bodyPr/>
          <a:lstStyle/>
          <a:p>
            <a:r>
              <a:rPr lang="zh-TW" altLang="en-US"/>
              <a:t>按一下以編輯母片標題樣式</a:t>
            </a:r>
          </a:p>
        </p:txBody>
      </p:sp>
      <p:pic>
        <p:nvPicPr>
          <p:cNvPr id="3075" name="Picture 3" descr="C:\Users\user\Desktop\TS-x32XU新品介紹PPT\02-01.png"/>
          <p:cNvPicPr>
            <a:picLocks noChangeAspect="1" noChangeArrowheads="1"/>
          </p:cNvPicPr>
          <p:nvPr userDrawn="1"/>
        </p:nvPicPr>
        <p:blipFill>
          <a:blip r:embed="rId3" cstate="print"/>
          <a:srcRect/>
          <a:stretch>
            <a:fillRect/>
          </a:stretch>
        </p:blipFill>
        <p:spPr bwMode="auto">
          <a:xfrm>
            <a:off x="0" y="0"/>
            <a:ext cx="9144000" cy="95030"/>
          </a:xfrm>
          <a:prstGeom prst="rect">
            <a:avLst/>
          </a:prstGeom>
          <a:noFill/>
        </p:spPr>
      </p:pic>
    </p:spTree>
    <p:extLst>
      <p:ext uri="{BB962C8B-B14F-4D97-AF65-F5344CB8AC3E}">
        <p14:creationId xmlns:p14="http://schemas.microsoft.com/office/powerpoint/2010/main" val="3847383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34"/>
        <p:cNvGrpSpPr/>
        <p:nvPr/>
      </p:nvGrpSpPr>
      <p:grpSpPr>
        <a:xfrm>
          <a:off x="0" y="0"/>
          <a:ext cx="0" cy="0"/>
          <a:chOff x="0" y="0"/>
          <a:chExt cx="0" cy="0"/>
        </a:xfrm>
      </p:grpSpPr>
      <p:pic>
        <p:nvPicPr>
          <p:cNvPr id="3" name="圖片 2" descr="一張含有 光, 黑暗 的圖片&#10;&#10;自動產生的描述">
            <a:extLst>
              <a:ext uri="{FF2B5EF4-FFF2-40B4-BE49-F238E27FC236}">
                <a16:creationId xmlns:a16="http://schemas.microsoft.com/office/drawing/2014/main" id="{B5AE96CC-345A-4C19-912F-F31D4E17C9AC}"/>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44" name="Google Shape;44;p5"/>
          <p:cNvSpPr txBox="1">
            <a:spLocks noGrp="1"/>
          </p:cNvSpPr>
          <p:nvPr>
            <p:ph type="title"/>
          </p:nvPr>
        </p:nvSpPr>
        <p:spPr>
          <a:xfrm>
            <a:off x="720000" y="2655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None/>
              <a:defRPr sz="4000">
                <a:solidFill>
                  <a:schemeClr val="bg1"/>
                </a:solidFill>
                <a:latin typeface="微軟正黑體" panose="020B0604030504040204" pitchFamily="34" charset="-120"/>
                <a:ea typeface="微軟正黑體" panose="020B0604030504040204" pitchFamily="34" charset="-120"/>
              </a:defRPr>
            </a:lvl1pPr>
            <a:lvl2pPr lvl="1" rtl="0">
              <a:spcBef>
                <a:spcPts val="0"/>
              </a:spcBef>
              <a:spcAft>
                <a:spcPts val="0"/>
              </a:spcAft>
              <a:buSzPts val="2500"/>
              <a:buNone/>
              <a:defRPr/>
            </a:lvl2pPr>
            <a:lvl3pPr lvl="2" rtl="0">
              <a:spcBef>
                <a:spcPts val="0"/>
              </a:spcBef>
              <a:spcAft>
                <a:spcPts val="0"/>
              </a:spcAft>
              <a:buSzPts val="2500"/>
              <a:buNone/>
              <a:defRPr/>
            </a:lvl3pPr>
            <a:lvl4pPr lvl="3" rtl="0">
              <a:spcBef>
                <a:spcPts val="0"/>
              </a:spcBef>
              <a:spcAft>
                <a:spcPts val="0"/>
              </a:spcAft>
              <a:buSzPts val="2500"/>
              <a:buNone/>
              <a:defRPr/>
            </a:lvl4pPr>
            <a:lvl5pPr lvl="4" rtl="0">
              <a:spcBef>
                <a:spcPts val="0"/>
              </a:spcBef>
              <a:spcAft>
                <a:spcPts val="0"/>
              </a:spcAft>
              <a:buSzPts val="2500"/>
              <a:buNone/>
              <a:defRPr/>
            </a:lvl5pPr>
            <a:lvl6pPr lvl="5" rtl="0">
              <a:spcBef>
                <a:spcPts val="0"/>
              </a:spcBef>
              <a:spcAft>
                <a:spcPts val="0"/>
              </a:spcAft>
              <a:buSzPts val="2500"/>
              <a:buNone/>
              <a:defRPr/>
            </a:lvl6pPr>
            <a:lvl7pPr lvl="6" rtl="0">
              <a:spcBef>
                <a:spcPts val="0"/>
              </a:spcBef>
              <a:spcAft>
                <a:spcPts val="0"/>
              </a:spcAft>
              <a:buSzPts val="2500"/>
              <a:buNone/>
              <a:defRPr/>
            </a:lvl7pPr>
            <a:lvl8pPr lvl="7" rtl="0">
              <a:spcBef>
                <a:spcPts val="0"/>
              </a:spcBef>
              <a:spcAft>
                <a:spcPts val="0"/>
              </a:spcAft>
              <a:buSzPts val="2500"/>
              <a:buNone/>
              <a:defRPr/>
            </a:lvl8pPr>
            <a:lvl9pPr lvl="8" rtl="0">
              <a:spcBef>
                <a:spcPts val="0"/>
              </a:spcBef>
              <a:spcAft>
                <a:spcPts val="0"/>
              </a:spcAft>
              <a:buSzPts val="2500"/>
              <a:buNone/>
              <a:defRPr/>
            </a:lvl9pPr>
          </a:lstStyle>
          <a:p>
            <a:endParaRPr/>
          </a:p>
        </p:txBody>
      </p:sp>
    </p:spTree>
    <p:extLst>
      <p:ext uri="{BB962C8B-B14F-4D97-AF65-F5344CB8AC3E}">
        <p14:creationId xmlns:p14="http://schemas.microsoft.com/office/powerpoint/2010/main" val="489900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標題及內容">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757257AB-D250-445F-8F99-ACBDB12FC3A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111" y="0"/>
            <a:ext cx="9141779" cy="5143500"/>
          </a:xfrm>
          <a:prstGeom prst="rect">
            <a:avLst/>
          </a:prstGeom>
        </p:spPr>
      </p:pic>
      <p:sp>
        <p:nvSpPr>
          <p:cNvPr id="7" name="標題 1">
            <a:extLst>
              <a:ext uri="{FF2B5EF4-FFF2-40B4-BE49-F238E27FC236}">
                <a16:creationId xmlns:a16="http://schemas.microsoft.com/office/drawing/2014/main" id="{33FE9649-6340-4975-A6FA-743A5CD76077}"/>
              </a:ext>
            </a:extLst>
          </p:cNvPr>
          <p:cNvSpPr>
            <a:spLocks noGrp="1"/>
          </p:cNvSpPr>
          <p:nvPr>
            <p:ph type="title"/>
          </p:nvPr>
        </p:nvSpPr>
        <p:spPr>
          <a:xfrm>
            <a:off x="628650" y="38101"/>
            <a:ext cx="7886700" cy="994172"/>
          </a:xfrm>
        </p:spPr>
        <p:txBody>
          <a:bodyPr>
            <a:normAutofit/>
          </a:bodyPr>
          <a:lstStyle>
            <a:lvl1pPr algn="ctr">
              <a:defRPr sz="3000">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3459053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112CEA35-8923-4434-9CC0-AC6993B2286D}"/>
              </a:ext>
            </a:extLst>
          </p:cNvPr>
          <p:cNvPicPr>
            <a:picLocks noChangeAspect="1"/>
          </p:cNvPicPr>
          <p:nvPr userDrawn="1"/>
        </p:nvPicPr>
        <p:blipFill>
          <a:blip r:embed="rId2"/>
          <a:stretch>
            <a:fillRect/>
          </a:stretch>
        </p:blipFill>
        <p:spPr>
          <a:xfrm>
            <a:off x="888" y="0"/>
            <a:ext cx="9142223" cy="5143500"/>
          </a:xfrm>
          <a:prstGeom prst="rect">
            <a:avLst/>
          </a:prstGeom>
        </p:spPr>
      </p:pic>
      <p:pic>
        <p:nvPicPr>
          <p:cNvPr id="5" name="圖形 4">
            <a:extLst>
              <a:ext uri="{FF2B5EF4-FFF2-40B4-BE49-F238E27FC236}">
                <a16:creationId xmlns:a16="http://schemas.microsoft.com/office/drawing/2014/main" id="{0CAD68B7-2CF4-4646-BD5D-8AE7C9D52FD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782923"/>
            <a:ext cx="9144000" cy="3360577"/>
          </a:xfrm>
          <a:prstGeom prst="rect">
            <a:avLst/>
          </a:prstGeom>
        </p:spPr>
      </p:pic>
    </p:spTree>
    <p:extLst>
      <p:ext uri="{BB962C8B-B14F-4D97-AF65-F5344CB8AC3E}">
        <p14:creationId xmlns:p14="http://schemas.microsoft.com/office/powerpoint/2010/main" val="3700409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Shape 9"/>
        <p:cNvGrpSpPr/>
        <p:nvPr/>
      </p:nvGrpSpPr>
      <p:grpSpPr>
        <a:xfrm>
          <a:off x="0" y="0"/>
          <a:ext cx="0" cy="0"/>
          <a:chOff x="0" y="0"/>
          <a:chExt cx="0" cy="0"/>
        </a:xfrm>
      </p:grpSpPr>
      <p:pic>
        <p:nvPicPr>
          <p:cNvPr id="5" name="圖片 4">
            <a:extLst>
              <a:ext uri="{FF2B5EF4-FFF2-40B4-BE49-F238E27FC236}">
                <a16:creationId xmlns:a16="http://schemas.microsoft.com/office/drawing/2014/main" id="{BDB277A9-322D-437A-A6A8-3D0D8F6EE6D3}"/>
              </a:ext>
            </a:extLst>
          </p:cNvPr>
          <p:cNvPicPr>
            <a:picLocks noChangeAspect="1"/>
          </p:cNvPicPr>
          <p:nvPr userDrawn="1"/>
        </p:nvPicPr>
        <p:blipFill>
          <a:blip r:embed="rId2"/>
          <a:stretch>
            <a:fillRect/>
          </a:stretch>
        </p:blipFill>
        <p:spPr>
          <a:xfrm>
            <a:off x="888" y="0"/>
            <a:ext cx="9142223" cy="5143500"/>
          </a:xfrm>
          <a:prstGeom prst="rect">
            <a:avLst/>
          </a:prstGeom>
        </p:spPr>
      </p:pic>
      <p:sp>
        <p:nvSpPr>
          <p:cNvPr id="8" name="矩形: 圓角 7">
            <a:extLst>
              <a:ext uri="{FF2B5EF4-FFF2-40B4-BE49-F238E27FC236}">
                <a16:creationId xmlns:a16="http://schemas.microsoft.com/office/drawing/2014/main" id="{5CF234F1-26F0-42EB-AEDC-0200CE883ED1}"/>
              </a:ext>
            </a:extLst>
          </p:cNvPr>
          <p:cNvSpPr/>
          <p:nvPr userDrawn="1"/>
        </p:nvSpPr>
        <p:spPr>
          <a:xfrm rot="10800000">
            <a:off x="268941" y="3663575"/>
            <a:ext cx="8612094" cy="649092"/>
          </a:xfrm>
          <a:prstGeom prst="roundRect">
            <a:avLst/>
          </a:prstGeom>
          <a:gradFill>
            <a:gsLst>
              <a:gs pos="0">
                <a:schemeClr val="bg1">
                  <a:lumMod val="85000"/>
                  <a:alpha val="38000"/>
                </a:schemeClr>
              </a:gs>
              <a:gs pos="100000">
                <a:schemeClr val="tx1">
                  <a:lumMod val="95000"/>
                  <a:lumOff val="5000"/>
                </a:schemeClr>
              </a:gs>
            </a:gsLst>
            <a:lin ang="5400000" scaled="0"/>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 name="圖片 6" descr="一張含有 文字 的圖片&#10;&#10;自動產生的描述">
            <a:extLst>
              <a:ext uri="{FF2B5EF4-FFF2-40B4-BE49-F238E27FC236}">
                <a16:creationId xmlns:a16="http://schemas.microsoft.com/office/drawing/2014/main" id="{3B5F6EE3-9809-4800-9895-17DB607F5B3A}"/>
              </a:ext>
            </a:extLst>
          </p:cNvPr>
          <p:cNvPicPr>
            <a:picLocks noChangeAspect="1"/>
          </p:cNvPicPr>
          <p:nvPr userDrawn="1"/>
        </p:nvPicPr>
        <p:blipFill>
          <a:blip r:embed="rId3"/>
          <a:stretch>
            <a:fillRect/>
          </a:stretch>
        </p:blipFill>
        <p:spPr>
          <a:xfrm>
            <a:off x="0" y="2283145"/>
            <a:ext cx="9144000" cy="1700784"/>
          </a:xfrm>
          <a:prstGeom prst="rect">
            <a:avLst/>
          </a:prstGeom>
        </p:spPr>
      </p:pic>
    </p:spTree>
    <p:extLst>
      <p:ext uri="{BB962C8B-B14F-4D97-AF65-F5344CB8AC3E}">
        <p14:creationId xmlns:p14="http://schemas.microsoft.com/office/powerpoint/2010/main" val="544266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44E1521C-BD02-4B14-B3E4-281211D3E923}"/>
              </a:ext>
            </a:extLst>
          </p:cNvPr>
          <p:cNvPicPr>
            <a:picLocks noChangeAspect="1"/>
          </p:cNvPicPr>
          <p:nvPr userDrawn="1"/>
        </p:nvPicPr>
        <p:blipFill>
          <a:blip r:embed="rId2"/>
          <a:stretch>
            <a:fillRect/>
          </a:stretch>
        </p:blipFill>
        <p:spPr>
          <a:xfrm>
            <a:off x="888" y="0"/>
            <a:ext cx="9142223" cy="5143500"/>
          </a:xfrm>
          <a:prstGeom prst="rect">
            <a:avLst/>
          </a:prstGeom>
        </p:spPr>
      </p:pic>
    </p:spTree>
    <p:extLst>
      <p:ext uri="{BB962C8B-B14F-4D97-AF65-F5344CB8AC3E}">
        <p14:creationId xmlns:p14="http://schemas.microsoft.com/office/powerpoint/2010/main" val="1638385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Shape 9"/>
        <p:cNvGrpSpPr/>
        <p:nvPr/>
      </p:nvGrpSpPr>
      <p:grpSpPr>
        <a:xfrm>
          <a:off x="0" y="0"/>
          <a:ext cx="0" cy="0"/>
          <a:chOff x="0" y="0"/>
          <a:chExt cx="0" cy="0"/>
        </a:xfrm>
      </p:grpSpPr>
      <p:pic>
        <p:nvPicPr>
          <p:cNvPr id="4" name="圖片 3">
            <a:extLst>
              <a:ext uri="{FF2B5EF4-FFF2-40B4-BE49-F238E27FC236}">
                <a16:creationId xmlns:a16="http://schemas.microsoft.com/office/drawing/2014/main" id="{A9E3E21F-9116-46E0-A801-E21760C629B9}"/>
              </a:ext>
            </a:extLst>
          </p:cNvPr>
          <p:cNvPicPr>
            <a:picLocks noChangeAspect="1"/>
          </p:cNvPicPr>
          <p:nvPr userDrawn="1"/>
        </p:nvPicPr>
        <p:blipFill>
          <a:blip r:embed="rId2"/>
          <a:srcRect/>
          <a:stretch/>
        </p:blipFill>
        <p:spPr>
          <a:xfrm>
            <a:off x="0" y="0"/>
            <a:ext cx="9144000" cy="5143500"/>
          </a:xfrm>
          <a:prstGeom prst="rect">
            <a:avLst/>
          </a:prstGeom>
        </p:spPr>
      </p:pic>
    </p:spTree>
    <p:extLst>
      <p:ext uri="{BB962C8B-B14F-4D97-AF65-F5344CB8AC3E}">
        <p14:creationId xmlns:p14="http://schemas.microsoft.com/office/powerpoint/2010/main" val="58742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F27F8585-1AF7-4CE8-A22F-563C973ADFD8}"/>
              </a:ext>
            </a:extLst>
          </p:cNvPr>
          <p:cNvPicPr>
            <a:picLocks noChangeAspect="1"/>
          </p:cNvPicPr>
          <p:nvPr userDrawn="1"/>
        </p:nvPicPr>
        <p:blipFill>
          <a:blip r:embed="rId2"/>
          <a:stretch>
            <a:fillRect/>
          </a:stretch>
        </p:blipFill>
        <p:spPr>
          <a:xfrm>
            <a:off x="888" y="0"/>
            <a:ext cx="9142223" cy="5143500"/>
          </a:xfrm>
          <a:prstGeom prst="rect">
            <a:avLst/>
          </a:prstGeom>
        </p:spPr>
      </p:pic>
    </p:spTree>
    <p:extLst>
      <p:ext uri="{BB962C8B-B14F-4D97-AF65-F5344CB8AC3E}">
        <p14:creationId xmlns:p14="http://schemas.microsoft.com/office/powerpoint/2010/main" val="3737418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Shape 9"/>
        <p:cNvGrpSpPr/>
        <p:nvPr/>
      </p:nvGrpSpPr>
      <p:grpSpPr>
        <a:xfrm>
          <a:off x="0" y="0"/>
          <a:ext cx="0" cy="0"/>
          <a:chOff x="0" y="0"/>
          <a:chExt cx="0" cy="0"/>
        </a:xfrm>
      </p:grpSpPr>
      <p:pic>
        <p:nvPicPr>
          <p:cNvPr id="4" name="圖片 3">
            <a:extLst>
              <a:ext uri="{FF2B5EF4-FFF2-40B4-BE49-F238E27FC236}">
                <a16:creationId xmlns:a16="http://schemas.microsoft.com/office/drawing/2014/main" id="{261C783F-5BB1-4479-94E0-10A6F14FD9CF}"/>
              </a:ext>
            </a:extLst>
          </p:cNvPr>
          <p:cNvPicPr>
            <a:picLocks noChangeAspect="1"/>
          </p:cNvPicPr>
          <p:nvPr userDrawn="1"/>
        </p:nvPicPr>
        <p:blipFill>
          <a:blip r:embed="rId2"/>
          <a:stretch>
            <a:fillRect/>
          </a:stretch>
        </p:blipFill>
        <p:spPr>
          <a:xfrm>
            <a:off x="888" y="0"/>
            <a:ext cx="9142223" cy="5143500"/>
          </a:xfrm>
          <a:prstGeom prst="rect">
            <a:avLst/>
          </a:prstGeom>
        </p:spPr>
      </p:pic>
    </p:spTree>
    <p:extLst>
      <p:ext uri="{BB962C8B-B14F-4D97-AF65-F5344CB8AC3E}">
        <p14:creationId xmlns:p14="http://schemas.microsoft.com/office/powerpoint/2010/main" val="3382280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Shape 9"/>
        <p:cNvGrpSpPr/>
        <p:nvPr/>
      </p:nvGrpSpPr>
      <p:grpSpPr>
        <a:xfrm>
          <a:off x="0" y="0"/>
          <a:ext cx="0" cy="0"/>
          <a:chOff x="0" y="0"/>
          <a:chExt cx="0" cy="0"/>
        </a:xfrm>
      </p:grpSpPr>
      <p:pic>
        <p:nvPicPr>
          <p:cNvPr id="8" name="圖片 7" descr="一張含有 電子用品, 電腦 的圖片&#10;&#10;自動產生的描述">
            <a:extLst>
              <a:ext uri="{FF2B5EF4-FFF2-40B4-BE49-F238E27FC236}">
                <a16:creationId xmlns:a16="http://schemas.microsoft.com/office/drawing/2014/main" id="{410F23B2-0BBC-4906-8ACF-F13082D98060}"/>
              </a:ext>
            </a:extLst>
          </p:cNvPr>
          <p:cNvPicPr>
            <a:picLocks noChangeAspect="1"/>
          </p:cNvPicPr>
          <p:nvPr userDrawn="1"/>
        </p:nvPicPr>
        <p:blipFill rotWithShape="1">
          <a:blip r:embed="rId2"/>
          <a:srcRect l="11618"/>
          <a:stretch/>
        </p:blipFill>
        <p:spPr>
          <a:xfrm>
            <a:off x="0" y="0"/>
            <a:ext cx="8078158" cy="5143500"/>
          </a:xfrm>
          <a:prstGeom prst="rect">
            <a:avLst/>
          </a:prstGeom>
        </p:spPr>
      </p:pic>
      <p:sp>
        <p:nvSpPr>
          <p:cNvPr id="9" name="矩形 8">
            <a:extLst>
              <a:ext uri="{FF2B5EF4-FFF2-40B4-BE49-F238E27FC236}">
                <a16:creationId xmlns:a16="http://schemas.microsoft.com/office/drawing/2014/main" id="{D37E9962-5564-4E0D-A71C-90E425CC563A}"/>
              </a:ext>
            </a:extLst>
          </p:cNvPr>
          <p:cNvSpPr/>
          <p:nvPr userDrawn="1"/>
        </p:nvSpPr>
        <p:spPr>
          <a:xfrm>
            <a:off x="5892800" y="0"/>
            <a:ext cx="32512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67895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1"/>
        </a:solidFill>
        <a:effectLst/>
      </p:bgPr>
    </p:bg>
    <p:spTree>
      <p:nvGrpSpPr>
        <p:cNvPr id="1" name="Shape 5"/>
        <p:cNvGrpSpPr/>
        <p:nvPr/>
      </p:nvGrpSpPr>
      <p:grpSpPr>
        <a:xfrm>
          <a:off x="0" y="0"/>
          <a:ext cx="0" cy="0"/>
          <a:chOff x="0" y="0"/>
          <a:chExt cx="0" cy="0"/>
        </a:xfrm>
      </p:grpSpPr>
      <p:pic>
        <p:nvPicPr>
          <p:cNvPr id="5" name="Picture 2" descr="D:\工作進行中\20170911直播母版16比9\母片\2017_Think Big母版16比9_C內頁.jpg"/>
          <p:cNvPicPr>
            <a:picLocks noChangeAspect="1" noChangeArrowheads="1"/>
          </p:cNvPicPr>
          <p:nvPr userDrawn="1"/>
        </p:nvPicPr>
        <p:blipFill>
          <a:blip r:embed="rId24" cstate="print"/>
          <a:srcRect/>
          <a:stretch>
            <a:fillRect/>
          </a:stretch>
        </p:blipFill>
        <p:spPr bwMode="auto">
          <a:xfrm>
            <a:off x="-32" y="-18"/>
            <a:ext cx="9144032" cy="5138086"/>
          </a:xfrm>
          <a:prstGeom prst="rect">
            <a:avLst/>
          </a:prstGeom>
          <a:noFill/>
        </p:spPr>
      </p:pic>
      <p:sp>
        <p:nvSpPr>
          <p:cNvPr id="6" name="Shape 6"/>
          <p:cNvSpPr txBox="1">
            <a:spLocks noGrp="1"/>
          </p:cNvSpPr>
          <p:nvPr>
            <p:ph type="title"/>
          </p:nvPr>
        </p:nvSpPr>
        <p:spPr>
          <a:xfrm>
            <a:off x="214282" y="357171"/>
            <a:ext cx="8786873" cy="714379"/>
          </a:xfrm>
          <a:prstGeom prst="rect">
            <a:avLst/>
          </a:prstGeom>
          <a:noFill/>
          <a:ln>
            <a:noFill/>
          </a:ln>
        </p:spPr>
        <p:txBody>
          <a:bodyPr wrap="square" lIns="91425" tIns="91425" rIns="91425" bIns="91425" anchor="t" anchorCtr="0"/>
          <a:lstStyle>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599" cy="3416400"/>
          </a:xfrm>
          <a:prstGeom prst="rect">
            <a:avLst/>
          </a:prstGeom>
          <a:noFill/>
          <a:ln>
            <a:noFill/>
          </a:ln>
        </p:spPr>
        <p:txBody>
          <a:bodyPr wrap="square" lIns="91425" tIns="91425" rIns="91425" bIns="91425" anchor="t" anchorCtr="0"/>
          <a:lstStyle>
            <a:lvl1pPr marL="0" marR="0" lvl="0" indent="114300" algn="l" rtl="0">
              <a:lnSpc>
                <a:spcPct val="115000"/>
              </a:lnSpc>
              <a:spcBef>
                <a:spcPts val="0"/>
              </a:spcBef>
              <a:spcAft>
                <a:spcPts val="1600"/>
              </a:spcAft>
              <a:buClr>
                <a:schemeClr val="dk2"/>
              </a:buClr>
              <a:buSzPct val="100000"/>
              <a:buFont typeface="Verdana"/>
              <a:buChar char="●"/>
              <a:defRPr sz="1800" b="0" i="0" u="none" strike="noStrike" cap="none">
                <a:solidFill>
                  <a:schemeClr val="dk2"/>
                </a:solidFill>
                <a:latin typeface="Verdana"/>
                <a:ea typeface="Verdana"/>
                <a:cs typeface="Verdana"/>
                <a:sym typeface="Verdana"/>
              </a:defRPr>
            </a:lvl1pPr>
            <a:lvl2pPr marL="0" marR="0" lvl="1"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2pPr>
            <a:lvl3pPr marL="0" marR="0" lvl="2"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3pPr>
            <a:lvl4pPr marL="0" marR="0" lvl="3"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4pPr>
            <a:lvl5pPr marL="0" marR="0" lvl="4"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5pPr>
            <a:lvl6pPr marL="0" marR="0" lvl="5"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6pPr>
            <a:lvl7pPr marL="0" marR="0" lvl="6"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7pPr>
            <a:lvl8pPr marL="0" marR="0" lvl="7"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8pPr>
            <a:lvl9pPr marL="0" marR="0" lvl="8" indent="88900" algn="l" rtl="0">
              <a:lnSpc>
                <a:spcPct val="115000"/>
              </a:lnSpc>
              <a:spcBef>
                <a:spcPts val="0"/>
              </a:spcBef>
              <a:spcAft>
                <a:spcPts val="1600"/>
              </a:spcAft>
              <a:buClr>
                <a:schemeClr val="dk2"/>
              </a:buClr>
              <a:buSzPct val="1000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8715403" y="4857766"/>
            <a:ext cx="428595" cy="285734"/>
          </a:xfrm>
          <a:prstGeom prst="rect">
            <a:avLst/>
          </a:prstGeom>
          <a:noFill/>
          <a:ln>
            <a:noFill/>
          </a:ln>
        </p:spPr>
        <p:txBody>
          <a:bodyPr wrap="square" lIns="91425" tIns="91425" rIns="91425" bIns="91425" anchor="ctr" anchorCtr="0">
            <a:noAutofit/>
          </a:bodyPr>
          <a:lstStyle/>
          <a:p>
            <a:pPr marL="0" marR="0" lvl="0" indent="0" algn="r" rtl="0">
              <a:lnSpc>
                <a:spcPct val="100000"/>
              </a:lnSpc>
              <a:spcBef>
                <a:spcPts val="0"/>
              </a:spcBef>
              <a:spcAft>
                <a:spcPts val="0"/>
              </a:spcAft>
              <a:buClr>
                <a:schemeClr val="dk2"/>
              </a:buClr>
              <a:buSzPct val="25000"/>
              <a:buFont typeface="Arial"/>
              <a:buNone/>
            </a:pPr>
            <a:fld id="{00000000-1234-1234-1234-123412341234}" type="slidenum">
              <a:rPr lang="en-US" altLang="zh-TW" sz="1000" b="0" i="0" u="none" strike="noStrike" cap="none">
                <a:solidFill>
                  <a:schemeClr val="dk2"/>
                </a:solidFill>
                <a:latin typeface="Arial"/>
                <a:ea typeface="Arial"/>
                <a:cs typeface="Arial"/>
                <a:sym typeface="Arial"/>
              </a:rPr>
              <a:pPr marL="0" marR="0" lvl="0" indent="0" algn="r" rtl="0">
                <a:lnSpc>
                  <a:spcPct val="100000"/>
                </a:lnSpc>
                <a:spcBef>
                  <a:spcPts val="0"/>
                </a:spcBef>
                <a:spcAft>
                  <a:spcPts val="0"/>
                </a:spcAft>
                <a:buClr>
                  <a:schemeClr val="dk2"/>
                </a:buClr>
                <a:buSzPct val="25000"/>
                <a:buFont typeface="Arial"/>
                <a:buNone/>
              </a:pPr>
              <a:t>‹#›</a:t>
            </a:fld>
            <a:endParaRPr lang="zh-TW" sz="10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6" r:id="rId1"/>
    <p:sldLayoutId id="2147483658" r:id="rId2"/>
    <p:sldLayoutId id="2147483665" r:id="rId3"/>
    <p:sldLayoutId id="2147483671" r:id="rId4"/>
    <p:sldLayoutId id="2147483666" r:id="rId5"/>
    <p:sldLayoutId id="2147483668" r:id="rId6"/>
    <p:sldLayoutId id="2147483670" r:id="rId7"/>
    <p:sldLayoutId id="2147483669" r:id="rId8"/>
    <p:sldLayoutId id="2147483667" r:id="rId9"/>
    <p:sldLayoutId id="2147483674" r:id="rId10"/>
    <p:sldLayoutId id="2147483673" r:id="rId11"/>
    <p:sldLayoutId id="2147483672" r:id="rId12"/>
    <p:sldLayoutId id="2147483649" r:id="rId13"/>
    <p:sldLayoutId id="2147483650" r:id="rId14"/>
    <p:sldLayoutId id="2147483651" r:id="rId15"/>
    <p:sldLayoutId id="2147483652" r:id="rId16"/>
    <p:sldLayoutId id="2147483653" r:id="rId17"/>
    <p:sldLayoutId id="2147483661" r:id="rId18"/>
    <p:sldLayoutId id="2147483662" r:id="rId19"/>
    <p:sldLayoutId id="2147483664" r:id="rId20"/>
    <p:sldLayoutId id="2147483677" r:id="rId21"/>
    <p:sldLayoutId id="2147483678"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4000" b="0" i="0" u="none" strike="noStrike" cap="none">
          <a:solidFill>
            <a:schemeClr val="bg1"/>
          </a:solidFill>
          <a:latin typeface="微軟正黑體" pitchFamily="34" charset="-120"/>
          <a:ea typeface="微軟正黑體" pitchFamily="34" charset="-120"/>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68.png"/><Relationship Id="rId5" Type="http://schemas.microsoft.com/office/2007/relationships/hdphoto" Target="../media/hdphoto3.wdp"/><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70.svg"/></Relationships>
</file>

<file path=ppt/slides/_rels/slide1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73.png"/><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1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3.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7.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1.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94.svg"/><Relationship Id="rId5" Type="http://schemas.openxmlformats.org/officeDocument/2006/relationships/image" Target="../media/image93.png"/><Relationship Id="rId10" Type="http://schemas.microsoft.com/office/2007/relationships/hdphoto" Target="../media/hdphoto4.wdp"/><Relationship Id="rId4" Type="http://schemas.openxmlformats.org/officeDocument/2006/relationships/image" Target="../media/image92.svg"/><Relationship Id="rId9" Type="http://schemas.openxmlformats.org/officeDocument/2006/relationships/image" Target="../media/image96.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11.xml"/><Relationship Id="rId5" Type="http://schemas.openxmlformats.org/officeDocument/2006/relationships/image" Target="../media/image98.svg"/><Relationship Id="rId4" Type="http://schemas.openxmlformats.org/officeDocument/2006/relationships/image" Target="../media/image97.png"/></Relationships>
</file>

<file path=ppt/slides/_rels/slide1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 Id="rId9" Type="http://schemas.openxmlformats.org/officeDocument/2006/relationships/image" Target="../media/image105.svg"/></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_rels/slide20.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107.png"/><Relationship Id="rId9" Type="http://schemas.openxmlformats.org/officeDocument/2006/relationships/image" Target="../media/image112.svg"/></Relationships>
</file>

<file path=ppt/slides/_rels/slide21.xml.rels><?xml version="1.0" encoding="UTF-8" standalone="yes"?>
<Relationships xmlns="http://schemas.openxmlformats.org/package/2006/relationships"><Relationship Id="rId8" Type="http://schemas.openxmlformats.org/officeDocument/2006/relationships/image" Target="../media/image120.svg"/><Relationship Id="rId13" Type="http://schemas.openxmlformats.org/officeDocument/2006/relationships/image" Target="../media/image123.svg"/><Relationship Id="rId18" Type="http://schemas.openxmlformats.org/officeDocument/2006/relationships/image" Target="../media/image128.png"/><Relationship Id="rId3" Type="http://schemas.openxmlformats.org/officeDocument/2006/relationships/image" Target="../media/image115.png"/><Relationship Id="rId21" Type="http://schemas.openxmlformats.org/officeDocument/2006/relationships/image" Target="../media/image131.svg"/><Relationship Id="rId7" Type="http://schemas.openxmlformats.org/officeDocument/2006/relationships/image" Target="../media/image119.png"/><Relationship Id="rId12" Type="http://schemas.openxmlformats.org/officeDocument/2006/relationships/image" Target="../media/image122.png"/><Relationship Id="rId17" Type="http://schemas.openxmlformats.org/officeDocument/2006/relationships/image" Target="../media/image127.png"/><Relationship Id="rId2" Type="http://schemas.openxmlformats.org/officeDocument/2006/relationships/notesSlide" Target="../notesSlides/notesSlide17.xml"/><Relationship Id="rId16" Type="http://schemas.openxmlformats.org/officeDocument/2006/relationships/image" Target="../media/image126.png"/><Relationship Id="rId20" Type="http://schemas.openxmlformats.org/officeDocument/2006/relationships/image" Target="../media/image130.png"/><Relationship Id="rId1" Type="http://schemas.openxmlformats.org/officeDocument/2006/relationships/slideLayout" Target="../slideLayouts/slideLayout3.xml"/><Relationship Id="rId6" Type="http://schemas.openxmlformats.org/officeDocument/2006/relationships/image" Target="../media/image118.png"/><Relationship Id="rId11" Type="http://schemas.microsoft.com/office/2007/relationships/hdphoto" Target="../media/hdphoto5.wdp"/><Relationship Id="rId5" Type="http://schemas.openxmlformats.org/officeDocument/2006/relationships/image" Target="../media/image117.png"/><Relationship Id="rId15" Type="http://schemas.openxmlformats.org/officeDocument/2006/relationships/image" Target="../media/image125.svg"/><Relationship Id="rId10" Type="http://schemas.openxmlformats.org/officeDocument/2006/relationships/image" Target="../media/image121.png"/><Relationship Id="rId19" Type="http://schemas.openxmlformats.org/officeDocument/2006/relationships/image" Target="../media/image129.png"/><Relationship Id="rId4" Type="http://schemas.openxmlformats.org/officeDocument/2006/relationships/image" Target="../media/image116.svg"/><Relationship Id="rId9" Type="http://schemas.openxmlformats.org/officeDocument/2006/relationships/image" Target="../media/image37.png"/><Relationship Id="rId14" Type="http://schemas.openxmlformats.org/officeDocument/2006/relationships/image" Target="../media/image124.png"/><Relationship Id="rId22" Type="http://schemas.openxmlformats.org/officeDocument/2006/relationships/image" Target="../media/image132.png"/></Relationships>
</file>

<file path=ppt/slides/_rels/slide22.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21.png"/><Relationship Id="rId3" Type="http://schemas.openxmlformats.org/officeDocument/2006/relationships/image" Target="../media/image133.png"/><Relationship Id="rId7" Type="http://schemas.openxmlformats.org/officeDocument/2006/relationships/image" Target="../media/image137.png"/><Relationship Id="rId12" Type="http://schemas.openxmlformats.org/officeDocument/2006/relationships/image" Target="../media/image14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36.png"/><Relationship Id="rId11" Type="http://schemas.openxmlformats.org/officeDocument/2006/relationships/image" Target="../media/image141.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 Id="rId1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44.png"/></Relationships>
</file>

<file path=ppt/slides/_rels/slide24.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png"/><Relationship Id="rId3" Type="http://schemas.openxmlformats.org/officeDocument/2006/relationships/image" Target="../media/image145.jpeg"/><Relationship Id="rId7" Type="http://schemas.openxmlformats.org/officeDocument/2006/relationships/image" Target="../media/image149.emf"/><Relationship Id="rId12" Type="http://schemas.openxmlformats.org/officeDocument/2006/relationships/image" Target="../media/image15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148.emf"/><Relationship Id="rId11" Type="http://schemas.openxmlformats.org/officeDocument/2006/relationships/image" Target="../media/image153.png"/><Relationship Id="rId5" Type="http://schemas.openxmlformats.org/officeDocument/2006/relationships/image" Target="../media/image147.emf"/><Relationship Id="rId10" Type="http://schemas.openxmlformats.org/officeDocument/2006/relationships/image" Target="../media/image152.png"/><Relationship Id="rId4" Type="http://schemas.openxmlformats.org/officeDocument/2006/relationships/image" Target="../media/image146.emf"/><Relationship Id="rId9" Type="http://schemas.openxmlformats.org/officeDocument/2006/relationships/image" Target="../media/image151.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56.png"/><Relationship Id="rId7" Type="http://schemas.openxmlformats.org/officeDocument/2006/relationships/image" Target="../media/image160.tif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2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62.png"/></Relationships>
</file>

<file path=ppt/slides/_rels/slide27.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svg"/><Relationship Id="rId18" Type="http://schemas.openxmlformats.org/officeDocument/2006/relationships/image" Target="../media/image178.png"/><Relationship Id="rId3" Type="http://schemas.openxmlformats.org/officeDocument/2006/relationships/image" Target="../media/image163.png"/><Relationship Id="rId7" Type="http://schemas.openxmlformats.org/officeDocument/2006/relationships/image" Target="../media/image167.jpeg"/><Relationship Id="rId12" Type="http://schemas.openxmlformats.org/officeDocument/2006/relationships/image" Target="../media/image172.png"/><Relationship Id="rId17" Type="http://schemas.openxmlformats.org/officeDocument/2006/relationships/image" Target="../media/image177.svg"/><Relationship Id="rId2" Type="http://schemas.openxmlformats.org/officeDocument/2006/relationships/notesSlide" Target="../notesSlides/notesSlide23.xml"/><Relationship Id="rId16" Type="http://schemas.openxmlformats.org/officeDocument/2006/relationships/image" Target="../media/image176.png"/><Relationship Id="rId1" Type="http://schemas.openxmlformats.org/officeDocument/2006/relationships/slideLayout" Target="../slideLayouts/slideLayout3.xml"/><Relationship Id="rId6" Type="http://schemas.openxmlformats.org/officeDocument/2006/relationships/image" Target="../media/image166.png"/><Relationship Id="rId11" Type="http://schemas.openxmlformats.org/officeDocument/2006/relationships/image" Target="../media/image171.svg"/><Relationship Id="rId5" Type="http://schemas.openxmlformats.org/officeDocument/2006/relationships/image" Target="../media/image165.jpeg"/><Relationship Id="rId15" Type="http://schemas.openxmlformats.org/officeDocument/2006/relationships/image" Target="../media/image175.svg"/><Relationship Id="rId10" Type="http://schemas.openxmlformats.org/officeDocument/2006/relationships/image" Target="../media/image170.png"/><Relationship Id="rId19" Type="http://schemas.openxmlformats.org/officeDocument/2006/relationships/image" Target="../media/image179.svg"/><Relationship Id="rId4" Type="http://schemas.openxmlformats.org/officeDocument/2006/relationships/image" Target="../media/image164.png"/><Relationship Id="rId9" Type="http://schemas.openxmlformats.org/officeDocument/2006/relationships/image" Target="../media/image169.png"/><Relationship Id="rId14" Type="http://schemas.openxmlformats.org/officeDocument/2006/relationships/image" Target="../media/image174.png"/></Relationships>
</file>

<file path=ppt/slides/_rels/slide28.xml.rels><?xml version="1.0" encoding="UTF-8" standalone="yes"?>
<Relationships xmlns="http://schemas.openxmlformats.org/package/2006/relationships"><Relationship Id="rId8" Type="http://schemas.openxmlformats.org/officeDocument/2006/relationships/image" Target="../media/image185.png"/><Relationship Id="rId13" Type="http://schemas.microsoft.com/office/2007/relationships/hdphoto" Target="../media/hdphoto6.wdp"/><Relationship Id="rId18" Type="http://schemas.openxmlformats.org/officeDocument/2006/relationships/image" Target="../media/image194.png"/><Relationship Id="rId3" Type="http://schemas.openxmlformats.org/officeDocument/2006/relationships/image" Target="../media/image180.png"/><Relationship Id="rId7" Type="http://schemas.openxmlformats.org/officeDocument/2006/relationships/image" Target="../media/image184.png"/><Relationship Id="rId12" Type="http://schemas.openxmlformats.org/officeDocument/2006/relationships/image" Target="../media/image189.png"/><Relationship Id="rId17" Type="http://schemas.openxmlformats.org/officeDocument/2006/relationships/image" Target="../media/image193.svg"/><Relationship Id="rId2" Type="http://schemas.openxmlformats.org/officeDocument/2006/relationships/notesSlide" Target="../notesSlides/notesSlide24.xml"/><Relationship Id="rId16" Type="http://schemas.openxmlformats.org/officeDocument/2006/relationships/image" Target="../media/image192.png"/><Relationship Id="rId1" Type="http://schemas.openxmlformats.org/officeDocument/2006/relationships/slideLayout" Target="../slideLayouts/slideLayout3.xml"/><Relationship Id="rId6" Type="http://schemas.openxmlformats.org/officeDocument/2006/relationships/image" Target="../media/image183.png"/><Relationship Id="rId11" Type="http://schemas.openxmlformats.org/officeDocument/2006/relationships/image" Target="../media/image188.png"/><Relationship Id="rId5" Type="http://schemas.openxmlformats.org/officeDocument/2006/relationships/image" Target="../media/image182.png"/><Relationship Id="rId15" Type="http://schemas.openxmlformats.org/officeDocument/2006/relationships/image" Target="../media/image191.svg"/><Relationship Id="rId10" Type="http://schemas.openxmlformats.org/officeDocument/2006/relationships/image" Target="../media/image187.png"/><Relationship Id="rId19" Type="http://schemas.openxmlformats.org/officeDocument/2006/relationships/image" Target="../media/image195.jpeg"/><Relationship Id="rId4" Type="http://schemas.openxmlformats.org/officeDocument/2006/relationships/image" Target="../media/image181.png"/><Relationship Id="rId9" Type="http://schemas.openxmlformats.org/officeDocument/2006/relationships/image" Target="../media/image186.png"/><Relationship Id="rId14" Type="http://schemas.openxmlformats.org/officeDocument/2006/relationships/image" Target="../media/image190.png"/></Relationships>
</file>

<file path=ppt/slides/_rels/slide29.xml.rels><?xml version="1.0" encoding="UTF-8" standalone="yes"?>
<Relationships xmlns="http://schemas.openxmlformats.org/package/2006/relationships"><Relationship Id="rId8" Type="http://schemas.openxmlformats.org/officeDocument/2006/relationships/image" Target="../media/image201.sv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99.svg"/><Relationship Id="rId5" Type="http://schemas.openxmlformats.org/officeDocument/2006/relationships/image" Target="../media/image198.png"/><Relationship Id="rId10" Type="http://schemas.openxmlformats.org/officeDocument/2006/relationships/image" Target="../media/image203.svg"/><Relationship Id="rId4" Type="http://schemas.openxmlformats.org/officeDocument/2006/relationships/image" Target="../media/image197.png"/><Relationship Id="rId9" Type="http://schemas.openxmlformats.org/officeDocument/2006/relationships/image" Target="../media/image202.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jpeg"/><Relationship Id="rId7" Type="http://schemas.openxmlformats.org/officeDocument/2006/relationships/image" Target="../media/image30.png"/><Relationship Id="rId12" Type="http://schemas.openxmlformats.org/officeDocument/2006/relationships/image" Target="../media/image35.gif"/><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3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210.png"/><Relationship Id="rId4" Type="http://schemas.openxmlformats.org/officeDocument/2006/relationships/image" Target="../media/image209.png"/></Relationships>
</file>

<file path=ppt/slides/_rels/slide3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12.png"/></Relationships>
</file>

<file path=ppt/slides/_rels/slide33.xml.rels><?xml version="1.0" encoding="UTF-8" standalone="yes"?>
<Relationships xmlns="http://schemas.openxmlformats.org/package/2006/relationships"><Relationship Id="rId8" Type="http://schemas.openxmlformats.org/officeDocument/2006/relationships/image" Target="../media/image217.png"/><Relationship Id="rId3" Type="http://schemas.openxmlformats.org/officeDocument/2006/relationships/image" Target="../media/image213.png"/><Relationship Id="rId7"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 Id="rId9" Type="http://schemas.openxmlformats.org/officeDocument/2006/relationships/image" Target="../media/image218.svg"/></Relationships>
</file>

<file path=ppt/slides/_rels/slide34.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29.png"/><Relationship Id="rId3" Type="http://schemas.openxmlformats.org/officeDocument/2006/relationships/image" Target="../media/image219.jpeg"/><Relationship Id="rId7" Type="http://schemas.openxmlformats.org/officeDocument/2006/relationships/image" Target="../media/image223.png"/><Relationship Id="rId12" Type="http://schemas.openxmlformats.org/officeDocument/2006/relationships/image" Target="../media/image228.png"/><Relationship Id="rId2" Type="http://schemas.openxmlformats.org/officeDocument/2006/relationships/notesSlide" Target="../notesSlides/notesSlide30.xml"/><Relationship Id="rId16" Type="http://schemas.openxmlformats.org/officeDocument/2006/relationships/hyperlink" Target="https://www.qnap.com/en/compatibility-qvr-pro" TargetMode="External"/><Relationship Id="rId1" Type="http://schemas.openxmlformats.org/officeDocument/2006/relationships/slideLayout" Target="../slideLayouts/slideLayout3.xml"/><Relationship Id="rId6" Type="http://schemas.openxmlformats.org/officeDocument/2006/relationships/image" Target="../media/image222.png"/><Relationship Id="rId11" Type="http://schemas.openxmlformats.org/officeDocument/2006/relationships/image" Target="../media/image227.png"/><Relationship Id="rId5" Type="http://schemas.openxmlformats.org/officeDocument/2006/relationships/image" Target="../media/image221.png"/><Relationship Id="rId15" Type="http://schemas.openxmlformats.org/officeDocument/2006/relationships/image" Target="../media/image231.png"/><Relationship Id="rId10" Type="http://schemas.openxmlformats.org/officeDocument/2006/relationships/image" Target="../media/image226.png"/><Relationship Id="rId4" Type="http://schemas.openxmlformats.org/officeDocument/2006/relationships/image" Target="../media/image220.png"/><Relationship Id="rId9" Type="http://schemas.openxmlformats.org/officeDocument/2006/relationships/image" Target="../media/image225.png"/><Relationship Id="rId14" Type="http://schemas.openxmlformats.org/officeDocument/2006/relationships/image" Target="../media/image230.png"/></Relationships>
</file>

<file path=ppt/slides/_rels/slide35.xml.rels><?xml version="1.0" encoding="UTF-8" standalone="yes"?>
<Relationships xmlns="http://schemas.openxmlformats.org/package/2006/relationships"><Relationship Id="rId8" Type="http://schemas.openxmlformats.org/officeDocument/2006/relationships/image" Target="../media/image237.png"/><Relationship Id="rId3" Type="http://schemas.openxmlformats.org/officeDocument/2006/relationships/image" Target="../media/image232.png"/><Relationship Id="rId7" Type="http://schemas.openxmlformats.org/officeDocument/2006/relationships/image" Target="../media/image236.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35.png"/><Relationship Id="rId11" Type="http://schemas.openxmlformats.org/officeDocument/2006/relationships/image" Target="../media/image240.jpeg"/><Relationship Id="rId5" Type="http://schemas.openxmlformats.org/officeDocument/2006/relationships/image" Target="../media/image234.png"/><Relationship Id="rId10" Type="http://schemas.openxmlformats.org/officeDocument/2006/relationships/image" Target="../media/image239.png"/><Relationship Id="rId4" Type="http://schemas.openxmlformats.org/officeDocument/2006/relationships/image" Target="../media/image233.png"/><Relationship Id="rId9" Type="http://schemas.openxmlformats.org/officeDocument/2006/relationships/image" Target="../media/image238.png"/></Relationships>
</file>

<file path=ppt/slides/_rels/slide36.xml.rels><?xml version="1.0" encoding="UTF-8" standalone="yes"?>
<Relationships xmlns="http://schemas.openxmlformats.org/package/2006/relationships"><Relationship Id="rId8" Type="http://schemas.openxmlformats.org/officeDocument/2006/relationships/image" Target="../media/image247.png"/><Relationship Id="rId13" Type="http://schemas.openxmlformats.org/officeDocument/2006/relationships/image" Target="../media/image252.png"/><Relationship Id="rId18" Type="http://schemas.openxmlformats.org/officeDocument/2006/relationships/image" Target="../media/image257.png"/><Relationship Id="rId3" Type="http://schemas.openxmlformats.org/officeDocument/2006/relationships/image" Target="../media/image242.png"/><Relationship Id="rId7" Type="http://schemas.openxmlformats.org/officeDocument/2006/relationships/image" Target="../media/image246.png"/><Relationship Id="rId12" Type="http://schemas.openxmlformats.org/officeDocument/2006/relationships/image" Target="../media/image251.png"/><Relationship Id="rId17" Type="http://schemas.openxmlformats.org/officeDocument/2006/relationships/image" Target="../media/image256.png"/><Relationship Id="rId2" Type="http://schemas.openxmlformats.org/officeDocument/2006/relationships/image" Target="../media/image241.png"/><Relationship Id="rId16" Type="http://schemas.openxmlformats.org/officeDocument/2006/relationships/image" Target="../media/image255.png"/><Relationship Id="rId1" Type="http://schemas.openxmlformats.org/officeDocument/2006/relationships/slideLayout" Target="../slideLayouts/slideLayout3.xml"/><Relationship Id="rId6" Type="http://schemas.openxmlformats.org/officeDocument/2006/relationships/image" Target="../media/image245.png"/><Relationship Id="rId11" Type="http://schemas.openxmlformats.org/officeDocument/2006/relationships/image" Target="../media/image250.png"/><Relationship Id="rId5" Type="http://schemas.openxmlformats.org/officeDocument/2006/relationships/image" Target="../media/image244.png"/><Relationship Id="rId15" Type="http://schemas.openxmlformats.org/officeDocument/2006/relationships/image" Target="../media/image254.png"/><Relationship Id="rId10" Type="http://schemas.openxmlformats.org/officeDocument/2006/relationships/image" Target="../media/image249.png"/><Relationship Id="rId4" Type="http://schemas.openxmlformats.org/officeDocument/2006/relationships/image" Target="../media/image243.png"/><Relationship Id="rId9" Type="http://schemas.openxmlformats.org/officeDocument/2006/relationships/image" Target="../media/image248.png"/><Relationship Id="rId14" Type="http://schemas.openxmlformats.org/officeDocument/2006/relationships/image" Target="../media/image253.png"/></Relationships>
</file>

<file path=ppt/slides/_rels/slide37.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59.png"/></Relationships>
</file>

<file path=ppt/slides/_rels/slide38.xml.rels><?xml version="1.0" encoding="UTF-8" standalone="yes"?>
<Relationships xmlns="http://schemas.openxmlformats.org/package/2006/relationships"><Relationship Id="rId8" Type="http://schemas.openxmlformats.org/officeDocument/2006/relationships/image" Target="../media/image265.tiff"/><Relationship Id="rId3" Type="http://schemas.openxmlformats.org/officeDocument/2006/relationships/image" Target="../media/image260.png"/><Relationship Id="rId7" Type="http://schemas.openxmlformats.org/officeDocument/2006/relationships/image" Target="../media/image264.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39.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266.png"/><Relationship Id="rId7" Type="http://schemas.openxmlformats.org/officeDocument/2006/relationships/image" Target="../media/image270.png"/><Relationship Id="rId12" Type="http://schemas.openxmlformats.org/officeDocument/2006/relationships/image" Target="../media/image275.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269.png"/><Relationship Id="rId11" Type="http://schemas.openxmlformats.org/officeDocument/2006/relationships/image" Target="../media/image274.png"/><Relationship Id="rId5" Type="http://schemas.openxmlformats.org/officeDocument/2006/relationships/image" Target="../media/image268.png"/><Relationship Id="rId10" Type="http://schemas.openxmlformats.org/officeDocument/2006/relationships/image" Target="../media/image273.png"/><Relationship Id="rId4" Type="http://schemas.openxmlformats.org/officeDocument/2006/relationships/image" Target="../media/image267.png"/><Relationship Id="rId9" Type="http://schemas.openxmlformats.org/officeDocument/2006/relationships/image" Target="../media/image272.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274.png"/><Relationship Id="rId4" Type="http://schemas.openxmlformats.org/officeDocument/2006/relationships/image" Target="../media/image277.jpeg"/></Relationships>
</file>

<file path=ppt/slides/_rels/slide41.xml.rels><?xml version="1.0" encoding="UTF-8" standalone="yes"?>
<Relationships xmlns="http://schemas.openxmlformats.org/package/2006/relationships"><Relationship Id="rId3" Type="http://schemas.openxmlformats.org/officeDocument/2006/relationships/image" Target="../media/image278.png"/><Relationship Id="rId7" Type="http://schemas.openxmlformats.org/officeDocument/2006/relationships/image" Target="../media/image282.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281.png"/><Relationship Id="rId5" Type="http://schemas.openxmlformats.org/officeDocument/2006/relationships/image" Target="../media/image280.png"/><Relationship Id="rId4" Type="http://schemas.openxmlformats.org/officeDocument/2006/relationships/image" Target="../media/image279.png"/></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83.png"/><Relationship Id="rId7" Type="http://schemas.openxmlformats.org/officeDocument/2006/relationships/image" Target="../media/image286.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285.png"/><Relationship Id="rId5" Type="http://schemas.openxmlformats.org/officeDocument/2006/relationships/image" Target="../media/image284.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8" Type="http://schemas.openxmlformats.org/officeDocument/2006/relationships/image" Target="../media/image292.tiff"/><Relationship Id="rId3" Type="http://schemas.openxmlformats.org/officeDocument/2006/relationships/image" Target="../media/image287.png"/><Relationship Id="rId7" Type="http://schemas.openxmlformats.org/officeDocument/2006/relationships/image" Target="../media/image291.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290.png"/><Relationship Id="rId11" Type="http://schemas.openxmlformats.org/officeDocument/2006/relationships/image" Target="../media/image295.png"/><Relationship Id="rId5" Type="http://schemas.openxmlformats.org/officeDocument/2006/relationships/image" Target="../media/image289.emf"/><Relationship Id="rId10" Type="http://schemas.openxmlformats.org/officeDocument/2006/relationships/image" Target="../media/image294.png"/><Relationship Id="rId4" Type="http://schemas.openxmlformats.org/officeDocument/2006/relationships/image" Target="../media/image288.png"/><Relationship Id="rId9" Type="http://schemas.openxmlformats.org/officeDocument/2006/relationships/image" Target="../media/image293.png"/></Relationships>
</file>

<file path=ppt/slides/_rels/slide44.xml.rels><?xml version="1.0" encoding="UTF-8" standalone="yes"?>
<Relationships xmlns="http://schemas.openxmlformats.org/package/2006/relationships"><Relationship Id="rId3" Type="http://schemas.openxmlformats.org/officeDocument/2006/relationships/image" Target="../media/image296.png"/><Relationship Id="rId7" Type="http://schemas.openxmlformats.org/officeDocument/2006/relationships/image" Target="../media/image300.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299.png"/><Relationship Id="rId5" Type="http://schemas.openxmlformats.org/officeDocument/2006/relationships/image" Target="../media/image298.png"/><Relationship Id="rId4" Type="http://schemas.openxmlformats.org/officeDocument/2006/relationships/image" Target="../media/image297.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2.svg"/><Relationship Id="rId2" Type="http://schemas.openxmlformats.org/officeDocument/2006/relationships/image" Target="../media/image301.png"/><Relationship Id="rId1" Type="http://schemas.openxmlformats.org/officeDocument/2006/relationships/slideLayout" Target="../slideLayouts/slideLayout12.xml"/><Relationship Id="rId5" Type="http://schemas.openxmlformats.org/officeDocument/2006/relationships/image" Target="../media/image304.svg"/><Relationship Id="rId4" Type="http://schemas.openxmlformats.org/officeDocument/2006/relationships/image" Target="../media/image303.png"/></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8.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svg"/><Relationship Id="rId10" Type="http://schemas.openxmlformats.org/officeDocument/2006/relationships/image" Target="../media/image37.png"/><Relationship Id="rId4" Type="http://schemas.openxmlformats.org/officeDocument/2006/relationships/image" Target="../media/image47.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37.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svg"/></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文字, 電腦 的圖片&#10;&#10;自動產生的描述">
            <a:extLst>
              <a:ext uri="{FF2B5EF4-FFF2-40B4-BE49-F238E27FC236}">
                <a16:creationId xmlns:a16="http://schemas.microsoft.com/office/drawing/2014/main" id="{C92D1A26-8D2C-4345-8A2E-0651EB93B755}"/>
              </a:ext>
            </a:extLst>
          </p:cNvPr>
          <p:cNvPicPr>
            <a:picLocks noChangeAspect="1"/>
          </p:cNvPicPr>
          <p:nvPr/>
        </p:nvPicPr>
        <p:blipFill>
          <a:blip r:embed="rId2"/>
          <a:stretch>
            <a:fillRect/>
          </a:stretch>
        </p:blipFill>
        <p:spPr>
          <a:xfrm>
            <a:off x="2031" y="0"/>
            <a:ext cx="9139938" cy="5143500"/>
          </a:xfrm>
          <a:prstGeom prst="rect">
            <a:avLst/>
          </a:prstGeom>
        </p:spPr>
      </p:pic>
    </p:spTree>
    <p:extLst>
      <p:ext uri="{BB962C8B-B14F-4D97-AF65-F5344CB8AC3E}">
        <p14:creationId xmlns:p14="http://schemas.microsoft.com/office/powerpoint/2010/main" val="32187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7" name="群組 7">
            <a:extLst>
              <a:ext uri="{FF2B5EF4-FFF2-40B4-BE49-F238E27FC236}">
                <a16:creationId xmlns:a16="http://schemas.microsoft.com/office/drawing/2014/main" id="{5609488D-C188-498E-84A7-072D90184165}"/>
              </a:ext>
            </a:extLst>
          </p:cNvPr>
          <p:cNvGrpSpPr/>
          <p:nvPr/>
        </p:nvGrpSpPr>
        <p:grpSpPr>
          <a:xfrm>
            <a:off x="0" y="2875499"/>
            <a:ext cx="9143999" cy="2286499"/>
            <a:chOff x="0" y="2339176"/>
            <a:chExt cx="9139058" cy="3046698"/>
          </a:xfrm>
        </p:grpSpPr>
        <p:pic>
          <p:nvPicPr>
            <p:cNvPr id="18" name="圖片 17">
              <a:extLst>
                <a:ext uri="{FF2B5EF4-FFF2-40B4-BE49-F238E27FC236}">
                  <a16:creationId xmlns:a16="http://schemas.microsoft.com/office/drawing/2014/main" id="{5772A020-B098-454F-9618-F83C4AE8F5AE}"/>
                </a:ext>
              </a:extLst>
            </p:cNvPr>
            <p:cNvPicPr>
              <a:picLocks noChangeAspect="1"/>
            </p:cNvPicPr>
            <p:nvPr/>
          </p:nvPicPr>
          <p:blipFill>
            <a:blip r:embed="rId3"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19" name="圖片 18">
              <a:extLst>
                <a:ext uri="{FF2B5EF4-FFF2-40B4-BE49-F238E27FC236}">
                  <a16:creationId xmlns:a16="http://schemas.microsoft.com/office/drawing/2014/main" id="{1E0E8992-B50A-4927-85F3-5E76D2A6AB03}"/>
                </a:ext>
              </a:extLst>
            </p:cNvPr>
            <p:cNvPicPr>
              <a:picLocks noChangeAspect="1"/>
            </p:cNvPicPr>
            <p:nvPr/>
          </p:nvPicPr>
          <p:blipFill>
            <a:blip r:embed="rId3"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22" name="圖片 21">
              <a:extLst>
                <a:ext uri="{FF2B5EF4-FFF2-40B4-BE49-F238E27FC236}">
                  <a16:creationId xmlns:a16="http://schemas.microsoft.com/office/drawing/2014/main" id="{A233F5C0-8121-4B43-9F08-59F0BF23CF0F}"/>
                </a:ext>
              </a:extLst>
            </p:cNvPr>
            <p:cNvPicPr>
              <a:picLocks noChangeAspect="1"/>
            </p:cNvPicPr>
            <p:nvPr/>
          </p:nvPicPr>
          <p:blipFill>
            <a:blip r:embed="rId3"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grpSp>
        <p:nvGrpSpPr>
          <p:cNvPr id="20" name="Shape 147"/>
          <p:cNvGrpSpPr/>
          <p:nvPr/>
        </p:nvGrpSpPr>
        <p:grpSpPr>
          <a:xfrm>
            <a:off x="3334983" y="1251319"/>
            <a:ext cx="5826300" cy="3805800"/>
            <a:chOff x="1545025" y="2929875"/>
            <a:chExt cx="5826300" cy="3805800"/>
          </a:xfrm>
        </p:grpSpPr>
        <p:sp>
          <p:nvSpPr>
            <p:cNvPr id="21" name="Shape 148"/>
            <p:cNvSpPr/>
            <p:nvPr/>
          </p:nvSpPr>
          <p:spPr>
            <a:xfrm>
              <a:off x="4483508" y="3275113"/>
              <a:ext cx="178200" cy="323100"/>
            </a:xfrm>
            <a:prstGeom prst="rect">
              <a:avLst/>
            </a:prstGeom>
            <a:noFill/>
            <a:ln>
              <a:noFill/>
            </a:ln>
          </p:spPr>
          <p:txBody>
            <a:bodyPr wrap="square" lIns="68550" tIns="34275" rIns="68550" bIns="34275" anchor="t" anchorCtr="0">
              <a:noAutofit/>
            </a:bodyPr>
            <a:lstStyle/>
            <a:p>
              <a:pPr marL="0" marR="0" lvl="0" indent="0" algn="l" rtl="0">
                <a:spcBef>
                  <a:spcPts val="0"/>
                </a:spcBef>
                <a:buSzPct val="25000"/>
                <a:buNone/>
              </a:pPr>
              <a:r>
                <a:rPr lang="zh-TW" sz="1100">
                  <a:solidFill>
                    <a:srgbClr val="000000"/>
                  </a:solidFill>
                  <a:latin typeface="Arial" panose="020B0604020202020204" pitchFamily="34" charset="0"/>
                  <a:ea typeface="微軟正黑體" panose="020B0604030504040204" pitchFamily="34" charset="-120"/>
                  <a:cs typeface="Arial" panose="020B0604020202020204" pitchFamily="34" charset="0"/>
                  <a:sym typeface="Arial"/>
                </a:rPr>
                <a:t> </a:t>
              </a:r>
            </a:p>
          </p:txBody>
        </p:sp>
        <p:pic>
          <p:nvPicPr>
            <p:cNvPr id="25" name="Shape 149" descr="1_Qtier-01-01.png"/>
            <p:cNvPicPr preferRelativeResize="0"/>
            <p:nvPr/>
          </p:nvPicPr>
          <p:blipFill rotWithShape="1">
            <a:blip r:embed="rId4" cstate="print">
              <a:alphaModFix/>
              <a:extLst>
                <a:ext uri="{BEBA8EAE-BF5A-486C-A8C5-ECC9F3942E4B}">
                  <a14:imgProps xmlns:a14="http://schemas.microsoft.com/office/drawing/2010/main">
                    <a14:imgLayer r:embed="rId5">
                      <a14:imgEffect>
                        <a14:saturation sat="183000"/>
                      </a14:imgEffect>
                      <a14:imgEffect>
                        <a14:brightnessContrast bright="3000" contrast="38000"/>
                      </a14:imgEffect>
                    </a14:imgLayer>
                  </a14:imgProps>
                </a:ext>
              </a:extLst>
            </a:blip>
            <a:srcRect t="3513" b="3523"/>
            <a:stretch/>
          </p:blipFill>
          <p:spPr>
            <a:xfrm>
              <a:off x="1545025" y="2929875"/>
              <a:ext cx="5826300" cy="3805800"/>
            </a:xfrm>
            <a:prstGeom prst="rect">
              <a:avLst/>
            </a:prstGeom>
            <a:noFill/>
            <a:ln>
              <a:noFill/>
            </a:ln>
          </p:spPr>
        </p:pic>
        <p:sp>
          <p:nvSpPr>
            <p:cNvPr id="26" name="Shape 150"/>
            <p:cNvSpPr txBox="1"/>
            <p:nvPr/>
          </p:nvSpPr>
          <p:spPr>
            <a:xfrm>
              <a:off x="1826450" y="3209400"/>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en-US" altLang="zh-TW" sz="1200" b="1">
                  <a:latin typeface="Arial" panose="020B0604020202020204" pitchFamily="34" charset="0"/>
                  <a:ea typeface="微軟正黑體" panose="020B0604030504040204" pitchFamily="34" charset="-120"/>
                  <a:cs typeface="Arial" panose="020B0604020202020204" pitchFamily="34" charset="0"/>
                  <a:sym typeface="Microsoft JhengHei"/>
                </a:rPr>
                <a:t>Hot data</a:t>
              </a:r>
              <a:endParaRPr lang="zh-TW" sz="1200" b="1">
                <a:latin typeface="Arial" panose="020B0604020202020204" pitchFamily="34" charset="0"/>
                <a:ea typeface="微軟正黑體" panose="020B0604030504040204" pitchFamily="34" charset="-120"/>
                <a:cs typeface="Arial" panose="020B0604020202020204" pitchFamily="34" charset="0"/>
                <a:sym typeface="Microsoft JhengHei"/>
              </a:endParaRPr>
            </a:p>
          </p:txBody>
        </p:sp>
        <p:sp>
          <p:nvSpPr>
            <p:cNvPr id="28" name="Shape 151"/>
            <p:cNvSpPr txBox="1"/>
            <p:nvPr/>
          </p:nvSpPr>
          <p:spPr>
            <a:xfrm>
              <a:off x="1826450" y="3403500"/>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en-US" altLang="zh-TW" sz="1200" b="1">
                  <a:latin typeface="Arial" panose="020B0604020202020204" pitchFamily="34" charset="0"/>
                  <a:ea typeface="微軟正黑體" panose="020B0604030504040204" pitchFamily="34" charset="-120"/>
                  <a:cs typeface="Arial" panose="020B0604020202020204" pitchFamily="34" charset="0"/>
                  <a:sym typeface="Microsoft JhengHei"/>
                </a:rPr>
                <a:t>Warm data</a:t>
              </a:r>
              <a:endParaRPr lang="zh-TW" sz="1200" b="1">
                <a:latin typeface="Arial" panose="020B0604020202020204" pitchFamily="34" charset="0"/>
                <a:ea typeface="微軟正黑體" panose="020B0604030504040204" pitchFamily="34" charset="-120"/>
                <a:cs typeface="Arial" panose="020B0604020202020204" pitchFamily="34" charset="0"/>
                <a:sym typeface="Microsoft JhengHei"/>
              </a:endParaRPr>
            </a:p>
          </p:txBody>
        </p:sp>
        <p:sp>
          <p:nvSpPr>
            <p:cNvPr id="29" name="Shape 152"/>
            <p:cNvSpPr txBox="1"/>
            <p:nvPr/>
          </p:nvSpPr>
          <p:spPr>
            <a:xfrm>
              <a:off x="1826450" y="3605675"/>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en-US" altLang="zh-TW" sz="1200" b="1">
                  <a:latin typeface="Arial" panose="020B0604020202020204" pitchFamily="34" charset="0"/>
                  <a:ea typeface="微軟正黑體" panose="020B0604030504040204" pitchFamily="34" charset="-120"/>
                  <a:cs typeface="Arial" panose="020B0604020202020204" pitchFamily="34" charset="0"/>
                  <a:sym typeface="Microsoft JhengHei"/>
                </a:rPr>
                <a:t>Cold data</a:t>
              </a:r>
              <a:endParaRPr lang="zh-TW" sz="1200" b="1">
                <a:latin typeface="Arial" panose="020B0604020202020204" pitchFamily="34" charset="0"/>
                <a:ea typeface="微軟正黑體" panose="020B0604030504040204" pitchFamily="34" charset="-120"/>
                <a:cs typeface="Arial" panose="020B0604020202020204" pitchFamily="34" charset="0"/>
                <a:sym typeface="Microsoft JhengHei"/>
              </a:endParaRPr>
            </a:p>
          </p:txBody>
        </p:sp>
        <p:sp>
          <p:nvSpPr>
            <p:cNvPr id="34" name="Shape 157"/>
            <p:cNvSpPr txBox="1"/>
            <p:nvPr/>
          </p:nvSpPr>
          <p:spPr>
            <a:xfrm>
              <a:off x="3657475" y="4634057"/>
              <a:ext cx="1601400" cy="588335"/>
            </a:xfrm>
            <a:prstGeom prst="rect">
              <a:avLst/>
            </a:prstGeom>
            <a:noFill/>
            <a:ln>
              <a:noFill/>
            </a:ln>
            <a:effectLst>
              <a:outerShdw blurRad="50800" algn="l" rotWithShape="0">
                <a:prstClr val="black"/>
              </a:outerShdw>
            </a:effectLst>
          </p:spPr>
          <p:txBody>
            <a:bodyPr wrap="square" lIns="91425" tIns="91425" rIns="91425" bIns="91425" anchor="ctr" anchorCtr="0">
              <a:noAutofit/>
            </a:bodyPr>
            <a:lstStyle/>
            <a:p>
              <a:pPr lvl="0" algn="ctr" rtl="0">
                <a:spcBef>
                  <a:spcPts val="0"/>
                </a:spcBef>
                <a:buNone/>
              </a:pPr>
              <a:r>
                <a:rPr lang="zh-TW" sz="2400" b="1">
                  <a:solidFill>
                    <a:srgbClr val="DAFE02"/>
                  </a:solidFill>
                  <a:latin typeface="Arial" panose="020B0604020202020204" pitchFamily="34" charset="0"/>
                  <a:ea typeface="微軟正黑體" panose="020B0604030504040204" pitchFamily="34" charset="-120"/>
                  <a:cs typeface="Arial" panose="020B0604020202020204" pitchFamily="34" charset="0"/>
                </a:rPr>
                <a:t>Qtier</a:t>
              </a:r>
              <a:r>
                <a:rPr lang="zh-TW" sz="2400">
                  <a:solidFill>
                    <a:srgbClr val="DAFE02"/>
                  </a:solidFill>
                  <a:latin typeface="Arial" panose="020B0604020202020204" pitchFamily="34" charset="0"/>
                  <a:ea typeface="微軟正黑體" panose="020B0604030504040204" pitchFamily="34" charset="-120"/>
                  <a:cs typeface="Arial" panose="020B0604020202020204" pitchFamily="34" charset="0"/>
                </a:rPr>
                <a:t> </a:t>
              </a:r>
              <a:endParaRPr lang="en-US" altLang="zh-TW" sz="2400">
                <a:solidFill>
                  <a:srgbClr val="DAFE02"/>
                </a:solidFill>
                <a:latin typeface="Arial" panose="020B0604020202020204" pitchFamily="34" charset="0"/>
                <a:ea typeface="微軟正黑體" panose="020B0604030504040204" pitchFamily="34" charset="-120"/>
                <a:cs typeface="Arial" panose="020B0604020202020204" pitchFamily="34" charset="0"/>
              </a:endParaRPr>
            </a:p>
            <a:p>
              <a:pPr lvl="0" algn="ctr" rtl="0">
                <a:spcBef>
                  <a:spcPts val="0"/>
                </a:spcBef>
                <a:buNone/>
              </a:pPr>
              <a:r>
                <a:rPr lang="en-US" altLang="zh-TW" sz="1600" b="1">
                  <a:solidFill>
                    <a:srgbClr val="DAFE02"/>
                  </a:solidFill>
                  <a:latin typeface="Arial" panose="020B0604020202020204" pitchFamily="34" charset="0"/>
                  <a:ea typeface="微軟正黑體" panose="020B0604030504040204" pitchFamily="34" charset="-120"/>
                  <a:cs typeface="Arial" panose="020B0604020202020204" pitchFamily="34" charset="0"/>
                  <a:sym typeface="Microsoft JhengHei"/>
                </a:rPr>
                <a:t>Engine</a:t>
              </a:r>
              <a:endParaRPr lang="zh-TW" sz="1600" b="1">
                <a:solidFill>
                  <a:srgbClr val="DAFE02"/>
                </a:solidFill>
                <a:latin typeface="Arial" panose="020B0604020202020204" pitchFamily="34" charset="0"/>
                <a:ea typeface="微軟正黑體" panose="020B0604030504040204" pitchFamily="34" charset="-120"/>
                <a:cs typeface="Arial" panose="020B0604020202020204" pitchFamily="34" charset="0"/>
                <a:sym typeface="Microsoft JhengHei"/>
              </a:endParaRPr>
            </a:p>
          </p:txBody>
        </p:sp>
      </p:grpSp>
      <p:sp>
        <p:nvSpPr>
          <p:cNvPr id="35" name="Shape 448"/>
          <p:cNvSpPr txBox="1"/>
          <p:nvPr/>
        </p:nvSpPr>
        <p:spPr>
          <a:xfrm>
            <a:off x="286833" y="1466153"/>
            <a:ext cx="3152959" cy="2376297"/>
          </a:xfrm>
          <a:prstGeom prst="rect">
            <a:avLst/>
          </a:prstGeom>
          <a:noFill/>
          <a:ln>
            <a:noFill/>
          </a:ln>
        </p:spPr>
        <p:txBody>
          <a:bodyPr wrap="square" lIns="68550" tIns="34250" rIns="68550" bIns="34250" anchor="t" anchorCtr="0">
            <a:noAutofit/>
          </a:bodyPr>
          <a:lstStyle/>
          <a:p>
            <a:pPr marL="444500" indent="-342900">
              <a:spcBef>
                <a:spcPts val="450"/>
              </a:spcBef>
              <a:buClr>
                <a:srgbClr val="044981"/>
              </a:buClr>
              <a:buSzPct val="100000"/>
              <a:buFont typeface="Arial" panose="020B0604020202020204" pitchFamily="34" charset="0"/>
              <a:buChar char="•"/>
            </a:pPr>
            <a:r>
              <a:rPr lang="en" altLang="zh-TW" err="1">
                <a:latin typeface="Arial" panose="020B0604020202020204" pitchFamily="34" charset="0"/>
                <a:cs typeface="Arial" panose="020B0604020202020204" pitchFamily="34" charset="0"/>
              </a:rPr>
              <a:t>Qtier</a:t>
            </a:r>
            <a:r>
              <a:rPr lang="en" altLang="zh-TW">
                <a:latin typeface="Arial" panose="020B0604020202020204" pitchFamily="34" charset="0"/>
                <a:cs typeface="Arial" panose="020B0604020202020204" pitchFamily="34" charset="0"/>
              </a:rPr>
              <a:t>™ is an automated-tiering</a:t>
            </a:r>
          </a:p>
          <a:p>
            <a:pPr marL="444500" indent="-342900">
              <a:spcBef>
                <a:spcPts val="450"/>
              </a:spcBef>
              <a:buClr>
                <a:srgbClr val="044981"/>
              </a:buClr>
              <a:buSzPct val="100000"/>
            </a:pPr>
            <a:r>
              <a:rPr lang="en" altLang="zh-TW">
                <a:latin typeface="Arial" panose="020B0604020202020204" pitchFamily="34" charset="0"/>
                <a:cs typeface="Arial" panose="020B0604020202020204" pitchFamily="34" charset="0"/>
              </a:rPr>
              <a:t>storage solution that automatically</a:t>
            </a:r>
          </a:p>
          <a:p>
            <a:pPr marL="444500" indent="-342900">
              <a:spcBef>
                <a:spcPts val="450"/>
              </a:spcBef>
              <a:buClr>
                <a:srgbClr val="044981"/>
              </a:buClr>
              <a:buSzPct val="100000"/>
            </a:pPr>
            <a:r>
              <a:rPr lang="en" altLang="zh-TW">
                <a:latin typeface="Arial" panose="020B0604020202020204" pitchFamily="34" charset="0"/>
                <a:cs typeface="Arial" panose="020B0604020202020204" pitchFamily="34" charset="0"/>
              </a:rPr>
              <a:t>moves hot data to high-performance</a:t>
            </a:r>
          </a:p>
          <a:p>
            <a:pPr marL="444500" indent="-342900">
              <a:spcBef>
                <a:spcPts val="450"/>
              </a:spcBef>
              <a:buClr>
                <a:srgbClr val="044981"/>
              </a:buClr>
              <a:buSzPct val="100000"/>
            </a:pPr>
            <a:r>
              <a:rPr lang="en" altLang="zh-TW">
                <a:latin typeface="Arial" panose="020B0604020202020204" pitchFamily="34" charset="0"/>
                <a:cs typeface="Arial" panose="020B0604020202020204" pitchFamily="34" charset="0"/>
              </a:rPr>
              <a:t>drives and cold data to lower-cost,</a:t>
            </a:r>
          </a:p>
          <a:p>
            <a:pPr marL="444500" indent="-342900">
              <a:spcBef>
                <a:spcPts val="450"/>
              </a:spcBef>
              <a:buClr>
                <a:srgbClr val="044981"/>
              </a:buClr>
              <a:buSzPct val="100000"/>
            </a:pPr>
            <a:r>
              <a:rPr lang="en" altLang="zh-TW">
                <a:latin typeface="Arial" panose="020B0604020202020204" pitchFamily="34" charset="0"/>
                <a:cs typeface="Arial" panose="020B0604020202020204" pitchFamily="34" charset="0"/>
              </a:rPr>
              <a:t>higher-capacity drives.</a:t>
            </a:r>
          </a:p>
          <a:p>
            <a:pPr marL="444500" indent="-342900">
              <a:spcBef>
                <a:spcPts val="450"/>
              </a:spcBef>
              <a:buClr>
                <a:srgbClr val="044981"/>
              </a:buClr>
              <a:buSzPct val="100000"/>
              <a:buFont typeface="Arial" panose="020B0604020202020204" pitchFamily="34" charset="0"/>
              <a:buChar char="•"/>
            </a:pPr>
            <a:r>
              <a:rPr lang="en" altLang="zh-TW">
                <a:latin typeface="Arial" panose="020B0604020202020204" pitchFamily="34" charset="0"/>
                <a:cs typeface="Arial" panose="020B0604020202020204" pitchFamily="34" charset="0"/>
              </a:rPr>
              <a:t>Unlike SSD cache, the SSD capacity in </a:t>
            </a:r>
            <a:r>
              <a:rPr lang="en" altLang="zh-TW" err="1">
                <a:latin typeface="Arial" panose="020B0604020202020204" pitchFamily="34" charset="0"/>
                <a:cs typeface="Arial" panose="020B0604020202020204" pitchFamily="34" charset="0"/>
              </a:rPr>
              <a:t>Qtier</a:t>
            </a:r>
            <a:r>
              <a:rPr lang="en" altLang="zh-TW">
                <a:latin typeface="Arial" panose="020B0604020202020204" pitchFamily="34" charset="0"/>
                <a:cs typeface="Arial" panose="020B0604020202020204" pitchFamily="34" charset="0"/>
              </a:rPr>
              <a:t> can be used to store data.</a:t>
            </a:r>
            <a:endParaRPr lang="zh-TW" altLang="zh-TW">
              <a:latin typeface="Arial" panose="020B0604020202020204" pitchFamily="34" charset="0"/>
              <a:cs typeface="Arial" panose="020B0604020202020204" pitchFamily="34" charset="0"/>
            </a:endParaRPr>
          </a:p>
        </p:txBody>
      </p:sp>
      <p:sp>
        <p:nvSpPr>
          <p:cNvPr id="23" name="文字方塊 22">
            <a:extLst>
              <a:ext uri="{FF2B5EF4-FFF2-40B4-BE49-F238E27FC236}">
                <a16:creationId xmlns:a16="http://schemas.microsoft.com/office/drawing/2014/main" id="{37BC2BC9-9D1A-4D4F-883A-F6012960922D}"/>
              </a:ext>
            </a:extLst>
          </p:cNvPr>
          <p:cNvSpPr txBox="1"/>
          <p:nvPr/>
        </p:nvSpPr>
        <p:spPr>
          <a:xfrm>
            <a:off x="8554189" y="-631336"/>
            <a:ext cx="468715" cy="307777"/>
          </a:xfrm>
          <a:prstGeom prst="rect">
            <a:avLst/>
          </a:prstGeom>
          <a:solidFill>
            <a:srgbClr val="FF0000"/>
          </a:solidFill>
        </p:spPr>
        <p:txBody>
          <a:bodyPr wrap="square" rtlCol="0">
            <a:spAutoFit/>
          </a:bodyPr>
          <a:lstStyle/>
          <a:p>
            <a:r>
              <a:rPr lang="en-US" altLang="zh-TW">
                <a:solidFill>
                  <a:schemeClr val="bg1"/>
                </a:solidFill>
              </a:rPr>
              <a:t>OK</a:t>
            </a:r>
            <a:endParaRPr lang="zh-TW" altLang="en-US">
              <a:solidFill>
                <a:schemeClr val="bg1"/>
              </a:solidFill>
            </a:endParaRPr>
          </a:p>
        </p:txBody>
      </p:sp>
      <p:sp>
        <p:nvSpPr>
          <p:cNvPr id="24" name="標題 1">
            <a:extLst>
              <a:ext uri="{FF2B5EF4-FFF2-40B4-BE49-F238E27FC236}">
                <a16:creationId xmlns:a16="http://schemas.microsoft.com/office/drawing/2014/main" id="{79A74DD3-4367-45A1-BF18-F68FED0C1F3D}"/>
              </a:ext>
            </a:extLst>
          </p:cNvPr>
          <p:cNvSpPr txBox="1">
            <a:spLocks/>
          </p:cNvSpPr>
          <p:nvPr/>
        </p:nvSpPr>
        <p:spPr>
          <a:xfrm>
            <a:off x="438717" y="191084"/>
            <a:ext cx="8215886" cy="98733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pPr algn="l" fontAlgn="base"/>
            <a:r>
              <a:rPr lang="en" altLang="zh-TW" sz="3200" err="1">
                <a:solidFill>
                  <a:schemeClr val="bg1"/>
                </a:solidFill>
                <a:latin typeface="Arial" panose="020B0604020202020204" pitchFamily="34" charset="0"/>
                <a:cs typeface="Arial" panose="020B0604020202020204" pitchFamily="34" charset="0"/>
              </a:rPr>
              <a:t>Qtier</a:t>
            </a:r>
            <a:r>
              <a:rPr lang="en" altLang="zh-TW" sz="3200">
                <a:solidFill>
                  <a:schemeClr val="bg1"/>
                </a:solidFill>
                <a:latin typeface="Arial" panose="020B0604020202020204" pitchFamily="34" charset="0"/>
                <a:cs typeface="Arial" panose="020B0604020202020204" pitchFamily="34" charset="0"/>
              </a:rPr>
              <a:t>™ Drives Auto-Tiering </a:t>
            </a:r>
            <a:r>
              <a:rPr lang="en" altLang="zh-TW" sz="3200" b="0">
                <a:solidFill>
                  <a:schemeClr val="bg1"/>
                </a:solidFill>
                <a:latin typeface="Arial" panose="020B0604020202020204" pitchFamily="34" charset="0"/>
                <a:cs typeface="Arial" panose="020B0604020202020204" pitchFamily="34" charset="0"/>
              </a:rPr>
              <a:t>constantly optimize data across storage tiers</a:t>
            </a:r>
          </a:p>
        </p:txBody>
      </p:sp>
      <p:pic>
        <p:nvPicPr>
          <p:cNvPr id="27" name="Shape 83">
            <a:extLst>
              <a:ext uri="{FF2B5EF4-FFF2-40B4-BE49-F238E27FC236}">
                <a16:creationId xmlns:a16="http://schemas.microsoft.com/office/drawing/2014/main" id="{BA69E2DA-34A4-E648-89F4-07804C262ACB}"/>
              </a:ext>
            </a:extLst>
          </p:cNvPr>
          <p:cNvPicPr preferRelativeResize="0">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41514" y="3947329"/>
            <a:ext cx="3842086" cy="93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pic>
      <p:sp>
        <p:nvSpPr>
          <p:cNvPr id="36" name="Shape 212">
            <a:extLst>
              <a:ext uri="{FF2B5EF4-FFF2-40B4-BE49-F238E27FC236}">
                <a16:creationId xmlns:a16="http://schemas.microsoft.com/office/drawing/2014/main" id="{07A7FD50-EDCE-8E44-BA9C-6FDDB7CEC15D}"/>
              </a:ext>
            </a:extLst>
          </p:cNvPr>
          <p:cNvSpPr txBox="1"/>
          <p:nvPr/>
        </p:nvSpPr>
        <p:spPr>
          <a:xfrm>
            <a:off x="5679791" y="1385572"/>
            <a:ext cx="2834708" cy="461166"/>
          </a:xfrm>
          <a:prstGeom prst="rect">
            <a:avLst/>
          </a:prstGeom>
          <a:noFill/>
          <a:ln>
            <a:noFill/>
          </a:ln>
          <a:effectLst/>
        </p:spPr>
        <p:txBody>
          <a:bodyPr wrap="square" lIns="91425" tIns="91425" rIns="91425" bIns="91425" anchor="ctr" anchorCtr="0">
            <a:noAutofit/>
          </a:bodyPr>
          <a:lstStyle/>
          <a:p>
            <a:pPr lvl="0"/>
            <a:r>
              <a:rPr lang="en-US" altLang="zh-TW" sz="1000" b="1">
                <a:solidFill>
                  <a:schemeClr val="tx1"/>
                </a:solidFill>
                <a:latin typeface="Arial" panose="020B0604020202020204" pitchFamily="34" charset="0"/>
                <a:ea typeface="Microsoft JhengHei"/>
                <a:cs typeface="Arial" panose="020B0604020202020204" pitchFamily="34" charset="0"/>
                <a:sym typeface="Microsoft JhengHei"/>
              </a:rPr>
              <a:t>Before tiering:</a:t>
            </a:r>
            <a:endParaRPr lang="zh-TW" altLang="en-US" sz="1000" b="1">
              <a:solidFill>
                <a:schemeClr val="tx1"/>
              </a:solidFill>
              <a:latin typeface="Arial" panose="020B0604020202020204" pitchFamily="34" charset="0"/>
              <a:ea typeface="Microsoft JhengHei"/>
              <a:cs typeface="Arial" panose="020B0604020202020204" pitchFamily="34" charset="0"/>
              <a:sym typeface="Microsoft JhengHei"/>
            </a:endParaRPr>
          </a:p>
          <a:p>
            <a:pPr lvl="0"/>
            <a:r>
              <a:rPr lang="en-US" altLang="zh-TW" sz="1000" b="1">
                <a:solidFill>
                  <a:schemeClr val="tx1"/>
                </a:solidFill>
                <a:latin typeface="Arial" panose="020B0604020202020204" pitchFamily="34" charset="0"/>
                <a:ea typeface="Microsoft JhengHei"/>
                <a:cs typeface="Arial" panose="020B0604020202020204" pitchFamily="34" charset="0"/>
                <a:sym typeface="Microsoft JhengHei"/>
              </a:rPr>
              <a:t>Frequently accessed data is not optimized</a:t>
            </a:r>
            <a:endParaRPr lang="zh-TW" altLang="en-US" sz="1000" b="1">
              <a:solidFill>
                <a:schemeClr val="tx1"/>
              </a:solidFill>
              <a:latin typeface="Arial" panose="020B0604020202020204" pitchFamily="34" charset="0"/>
              <a:ea typeface="Microsoft JhengHei"/>
              <a:cs typeface="Arial" panose="020B0604020202020204" pitchFamily="34" charset="0"/>
            </a:endParaRPr>
          </a:p>
        </p:txBody>
      </p:sp>
      <p:sp>
        <p:nvSpPr>
          <p:cNvPr id="37" name="Shape 212">
            <a:extLst>
              <a:ext uri="{FF2B5EF4-FFF2-40B4-BE49-F238E27FC236}">
                <a16:creationId xmlns:a16="http://schemas.microsoft.com/office/drawing/2014/main" id="{8551DC73-71E6-284A-A28F-5EC1047D7848}"/>
              </a:ext>
            </a:extLst>
          </p:cNvPr>
          <p:cNvSpPr txBox="1"/>
          <p:nvPr/>
        </p:nvSpPr>
        <p:spPr>
          <a:xfrm>
            <a:off x="7691715" y="2414333"/>
            <a:ext cx="1510606" cy="461166"/>
          </a:xfrm>
          <a:prstGeom prst="rect">
            <a:avLst/>
          </a:prstGeom>
          <a:noFill/>
          <a:ln>
            <a:noFill/>
          </a:ln>
          <a:effectLst/>
        </p:spPr>
        <p:txBody>
          <a:bodyPr wrap="square" lIns="91425" tIns="91425" rIns="91425" bIns="91425" anchor="ctr" anchorCtr="0">
            <a:noAutofit/>
          </a:bodyPr>
          <a:lstStyle/>
          <a:p>
            <a:pPr lvl="0"/>
            <a:r>
              <a:rPr lang="en-US" altLang="zh-TW" sz="1000" b="1">
                <a:solidFill>
                  <a:schemeClr val="tx1"/>
                </a:solidFill>
                <a:latin typeface="Arial" panose="020B0604020202020204" pitchFamily="34" charset="0"/>
                <a:ea typeface="Microsoft JhengHei"/>
                <a:cs typeface="Arial" panose="020B0604020202020204" pitchFamily="34" charset="0"/>
                <a:sym typeface="Microsoft JhengHei"/>
              </a:rPr>
              <a:t>Start data tiering</a:t>
            </a:r>
            <a:endParaRPr lang="zh-TW" altLang="en-US" sz="1000" b="1">
              <a:solidFill>
                <a:schemeClr val="tx1"/>
              </a:solidFill>
              <a:latin typeface="Arial" panose="020B0604020202020204" pitchFamily="34" charset="0"/>
              <a:ea typeface="Microsoft JhengHei"/>
              <a:cs typeface="Arial" panose="020B0604020202020204" pitchFamily="34" charset="0"/>
              <a:sym typeface="Microsoft JhengHei"/>
            </a:endParaRPr>
          </a:p>
        </p:txBody>
      </p:sp>
      <p:sp>
        <p:nvSpPr>
          <p:cNvPr id="38" name="Shape 212">
            <a:extLst>
              <a:ext uri="{FF2B5EF4-FFF2-40B4-BE49-F238E27FC236}">
                <a16:creationId xmlns:a16="http://schemas.microsoft.com/office/drawing/2014/main" id="{BF427DF3-FF8E-D043-BA62-778E33603CFB}"/>
              </a:ext>
            </a:extLst>
          </p:cNvPr>
          <p:cNvSpPr txBox="1"/>
          <p:nvPr/>
        </p:nvSpPr>
        <p:spPr>
          <a:xfrm>
            <a:off x="5704207" y="3947329"/>
            <a:ext cx="1771162" cy="461166"/>
          </a:xfrm>
          <a:prstGeom prst="rect">
            <a:avLst/>
          </a:prstGeom>
          <a:noFill/>
          <a:ln>
            <a:noFill/>
          </a:ln>
          <a:effectLst/>
        </p:spPr>
        <p:txBody>
          <a:bodyPr wrap="square" lIns="91425" tIns="91425" rIns="91425" bIns="91425" anchor="ctr" anchorCtr="0">
            <a:noAutofit/>
          </a:bodyPr>
          <a:lstStyle/>
          <a:p>
            <a:pPr lvl="0"/>
            <a:r>
              <a:rPr lang="en-US" altLang="zh-TW" sz="1000" b="1">
                <a:solidFill>
                  <a:schemeClr val="tx1"/>
                </a:solidFill>
                <a:latin typeface="Arial" panose="020B0604020202020204" pitchFamily="34" charset="0"/>
                <a:ea typeface="Microsoft JhengHei"/>
                <a:cs typeface="Arial" panose="020B0604020202020204" pitchFamily="34" charset="0"/>
                <a:sym typeface="Microsoft JhengHei"/>
              </a:rPr>
              <a:t>After tiering:</a:t>
            </a:r>
          </a:p>
          <a:p>
            <a:pPr lvl="0"/>
            <a:r>
              <a:rPr lang="en-US" altLang="zh-TW" sz="1000" b="1">
                <a:solidFill>
                  <a:schemeClr val="tx1"/>
                </a:solidFill>
                <a:latin typeface="Arial" panose="020B0604020202020204" pitchFamily="34" charset="0"/>
                <a:ea typeface="Microsoft JhengHei"/>
                <a:cs typeface="Arial" panose="020B0604020202020204" pitchFamily="34" charset="0"/>
                <a:sym typeface="Microsoft JhengHei"/>
              </a:rPr>
              <a:t>Data is optimized</a:t>
            </a:r>
            <a:endParaRPr lang="zh-TW" sz="1000">
              <a:solidFill>
                <a:schemeClr val="tx1"/>
              </a:solidFill>
              <a:latin typeface="Arial" panose="020B0604020202020204" pitchFamily="34" charset="0"/>
              <a:cs typeface="Arial" panose="020B0604020202020204" pitchFamily="34" charset="0"/>
            </a:endParaRPr>
          </a:p>
        </p:txBody>
      </p:sp>
      <p:sp>
        <p:nvSpPr>
          <p:cNvPr id="39" name="Shape 212">
            <a:extLst>
              <a:ext uri="{FF2B5EF4-FFF2-40B4-BE49-F238E27FC236}">
                <a16:creationId xmlns:a16="http://schemas.microsoft.com/office/drawing/2014/main" id="{C0A36000-D608-D347-B135-3E4835B29744}"/>
              </a:ext>
            </a:extLst>
          </p:cNvPr>
          <p:cNvSpPr txBox="1"/>
          <p:nvPr/>
        </p:nvSpPr>
        <p:spPr>
          <a:xfrm>
            <a:off x="3977625" y="2377882"/>
            <a:ext cx="1188749" cy="461166"/>
          </a:xfrm>
          <a:prstGeom prst="rect">
            <a:avLst/>
          </a:prstGeom>
          <a:noFill/>
          <a:ln>
            <a:noFill/>
          </a:ln>
          <a:effectLst/>
        </p:spPr>
        <p:txBody>
          <a:bodyPr wrap="square" lIns="91425" tIns="91425" rIns="91425" bIns="91425" anchor="ctr" anchorCtr="0">
            <a:noAutofit/>
          </a:bodyPr>
          <a:lstStyle/>
          <a:p>
            <a:pPr lvl="0"/>
            <a:r>
              <a:rPr lang="en-US" altLang="zh-CN" sz="1000" b="1">
                <a:solidFill>
                  <a:schemeClr val="tx1"/>
                </a:solidFill>
                <a:latin typeface="Arial" panose="020B0604020202020204" pitchFamily="34" charset="0"/>
                <a:ea typeface="Microsoft JhengHei"/>
                <a:cs typeface="Arial" panose="020B0604020202020204" pitchFamily="34" charset="0"/>
                <a:sym typeface="Microsoft JhengHei"/>
              </a:rPr>
              <a:t>Changes in data access pattern</a:t>
            </a:r>
            <a:endParaRPr lang="zh-CN" altLang="en-US" sz="1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36689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A4511D05-1CBC-4206-888A-1999C2E8D531}"/>
              </a:ext>
            </a:extLst>
          </p:cNvPr>
          <p:cNvSpPr txBox="1"/>
          <p:nvPr/>
        </p:nvSpPr>
        <p:spPr>
          <a:xfrm>
            <a:off x="8675285" y="-414616"/>
            <a:ext cx="468715" cy="307777"/>
          </a:xfrm>
          <a:prstGeom prst="rect">
            <a:avLst/>
          </a:prstGeom>
          <a:solidFill>
            <a:srgbClr val="FF0000"/>
          </a:solidFill>
        </p:spPr>
        <p:txBody>
          <a:bodyPr wrap="square" rtlCol="0">
            <a:spAutoFit/>
          </a:bodyPr>
          <a:lstStyle/>
          <a:p>
            <a:r>
              <a:rPr lang="en-US" altLang="zh-TW">
                <a:solidFill>
                  <a:schemeClr val="bg1"/>
                </a:solidFill>
              </a:rPr>
              <a:t>OK</a:t>
            </a:r>
            <a:endParaRPr lang="zh-TW" altLang="en-US">
              <a:solidFill>
                <a:schemeClr val="bg1"/>
              </a:solidFill>
            </a:endParaRPr>
          </a:p>
        </p:txBody>
      </p:sp>
      <p:sp>
        <p:nvSpPr>
          <p:cNvPr id="5" name="標題 1">
            <a:extLst>
              <a:ext uri="{FF2B5EF4-FFF2-40B4-BE49-F238E27FC236}">
                <a16:creationId xmlns:a16="http://schemas.microsoft.com/office/drawing/2014/main" id="{93F906D0-771C-4557-A605-2F0126F35EFE}"/>
              </a:ext>
            </a:extLst>
          </p:cNvPr>
          <p:cNvSpPr txBox="1">
            <a:spLocks/>
          </p:cNvSpPr>
          <p:nvPr/>
        </p:nvSpPr>
        <p:spPr>
          <a:xfrm>
            <a:off x="124385" y="48510"/>
            <a:ext cx="8895230" cy="98733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3200">
                <a:solidFill>
                  <a:schemeClr val="bg1"/>
                </a:solidFill>
                <a:latin typeface="Arial" panose="020B0604020202020204" pitchFamily="34" charset="0"/>
                <a:ea typeface="微軟正黑體" panose="020B0604030504040204" pitchFamily="34" charset="-120"/>
                <a:cs typeface="Arial" panose="020B0604020202020204" pitchFamily="34" charset="0"/>
              </a:rPr>
              <a:t>Quickly install 3.5-inch and 2.5-inch HDDs / SSDs with hot-swappable tray design</a:t>
            </a:r>
            <a:endParaRPr lang="zh-TW" altLang="en-US" sz="3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1" name="群組 10">
            <a:extLst>
              <a:ext uri="{FF2B5EF4-FFF2-40B4-BE49-F238E27FC236}">
                <a16:creationId xmlns:a16="http://schemas.microsoft.com/office/drawing/2014/main" id="{578852EE-65D0-4D1E-9174-FB273DE0F180}"/>
              </a:ext>
            </a:extLst>
          </p:cNvPr>
          <p:cNvGrpSpPr/>
          <p:nvPr/>
        </p:nvGrpSpPr>
        <p:grpSpPr>
          <a:xfrm>
            <a:off x="3900071" y="1205480"/>
            <a:ext cx="1260910" cy="329841"/>
            <a:chOff x="6217920" y="1477477"/>
            <a:chExt cx="1260910" cy="329841"/>
          </a:xfrm>
        </p:grpSpPr>
        <p:sp>
          <p:nvSpPr>
            <p:cNvPr id="9" name="矩形 8">
              <a:extLst>
                <a:ext uri="{FF2B5EF4-FFF2-40B4-BE49-F238E27FC236}">
                  <a16:creationId xmlns:a16="http://schemas.microsoft.com/office/drawing/2014/main" id="{00569A7D-10A7-4189-A394-2D46DA6F3C1B}"/>
                </a:ext>
              </a:extLst>
            </p:cNvPr>
            <p:cNvSpPr/>
            <p:nvPr/>
          </p:nvSpPr>
          <p:spPr>
            <a:xfrm>
              <a:off x="6217920" y="1477477"/>
              <a:ext cx="1260910" cy="299017"/>
            </a:xfrm>
            <a:prstGeom prst="rect">
              <a:avLst/>
            </a:prstGeom>
            <a:solidFill>
              <a:schemeClr val="tx1">
                <a:lumMod val="75000"/>
                <a:lumOff val="25000"/>
              </a:schemeClr>
            </a:solidFill>
            <a:ln w="63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10" name="文字方塊 9">
              <a:extLst>
                <a:ext uri="{FF2B5EF4-FFF2-40B4-BE49-F238E27FC236}">
                  <a16:creationId xmlns:a16="http://schemas.microsoft.com/office/drawing/2014/main" id="{C092ECF7-2F0A-4447-9AE6-29FA27DBDCD9}"/>
                </a:ext>
              </a:extLst>
            </p:cNvPr>
            <p:cNvSpPr txBox="1"/>
            <p:nvPr/>
          </p:nvSpPr>
          <p:spPr>
            <a:xfrm>
              <a:off x="6282891" y="1571356"/>
              <a:ext cx="1130968" cy="235962"/>
            </a:xfrm>
            <a:prstGeom prst="rect">
              <a:avLst/>
            </a:prstGeom>
            <a:noFill/>
          </p:spPr>
          <p:txBody>
            <a:bodyPr wrap="square" rtlCol="0">
              <a:spAutoFit/>
            </a:bodyPr>
            <a:lstStyle/>
            <a:p>
              <a:pPr algn="ctr"/>
              <a:r>
                <a:rPr lang="en-US" altLang="zh-TW"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3.5-inch HDD</a:t>
              </a:r>
              <a:endParaRPr lang="zh-TW" altLang="en-US" baseline="300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12" name="群組 11">
            <a:extLst>
              <a:ext uri="{FF2B5EF4-FFF2-40B4-BE49-F238E27FC236}">
                <a16:creationId xmlns:a16="http://schemas.microsoft.com/office/drawing/2014/main" id="{B14CE444-CB0E-4CEC-B3C0-AB4392060195}"/>
              </a:ext>
            </a:extLst>
          </p:cNvPr>
          <p:cNvGrpSpPr/>
          <p:nvPr/>
        </p:nvGrpSpPr>
        <p:grpSpPr>
          <a:xfrm>
            <a:off x="3893598" y="3240690"/>
            <a:ext cx="1357275" cy="329841"/>
            <a:chOff x="6211447" y="1477477"/>
            <a:chExt cx="1357275" cy="329841"/>
          </a:xfrm>
        </p:grpSpPr>
        <p:sp>
          <p:nvSpPr>
            <p:cNvPr id="13" name="矩形 12">
              <a:extLst>
                <a:ext uri="{FF2B5EF4-FFF2-40B4-BE49-F238E27FC236}">
                  <a16:creationId xmlns:a16="http://schemas.microsoft.com/office/drawing/2014/main" id="{B30EF98F-88C3-4A61-97A8-FEE132DCB729}"/>
                </a:ext>
              </a:extLst>
            </p:cNvPr>
            <p:cNvSpPr/>
            <p:nvPr/>
          </p:nvSpPr>
          <p:spPr>
            <a:xfrm>
              <a:off x="6217920" y="1477477"/>
              <a:ext cx="1260910" cy="299017"/>
            </a:xfrm>
            <a:prstGeom prst="rect">
              <a:avLst/>
            </a:prstGeom>
            <a:solidFill>
              <a:schemeClr val="tx1">
                <a:lumMod val="75000"/>
                <a:lumOff val="25000"/>
              </a:schemeClr>
            </a:solidFill>
            <a:ln w="63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14" name="文字方塊 13">
              <a:extLst>
                <a:ext uri="{FF2B5EF4-FFF2-40B4-BE49-F238E27FC236}">
                  <a16:creationId xmlns:a16="http://schemas.microsoft.com/office/drawing/2014/main" id="{A7C976D5-FD20-4CB4-BFF8-9C4496A8A4A4}"/>
                </a:ext>
              </a:extLst>
            </p:cNvPr>
            <p:cNvSpPr txBox="1"/>
            <p:nvPr/>
          </p:nvSpPr>
          <p:spPr>
            <a:xfrm>
              <a:off x="6211447" y="1571356"/>
              <a:ext cx="1357275" cy="235962"/>
            </a:xfrm>
            <a:prstGeom prst="rect">
              <a:avLst/>
            </a:prstGeom>
            <a:noFill/>
          </p:spPr>
          <p:txBody>
            <a:bodyPr wrap="square" rtlCol="0">
              <a:spAutoFit/>
            </a:bodyPr>
            <a:lstStyle/>
            <a:p>
              <a:pPr algn="ctr"/>
              <a:r>
                <a:rPr lang="en-US" altLang="zh-TW" baseline="30000">
                  <a:solidFill>
                    <a:schemeClr val="bg1"/>
                  </a:solidFill>
                  <a:latin typeface="Arial" panose="020B0604020202020204" pitchFamily="34" charset="0"/>
                  <a:ea typeface="微軟正黑體" panose="020B0604030504040204" pitchFamily="34" charset="-120"/>
                  <a:cs typeface="Arial" panose="020B0604020202020204" pitchFamily="34" charset="0"/>
                </a:rPr>
                <a:t>2.5-inch SSD</a:t>
              </a:r>
              <a:endParaRPr lang="zh-TW" altLang="en-US" baseline="300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spTree>
    <p:extLst>
      <p:ext uri="{BB962C8B-B14F-4D97-AF65-F5344CB8AC3E}">
        <p14:creationId xmlns:p14="http://schemas.microsoft.com/office/powerpoint/2010/main" val="2460707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字方塊 32">
            <a:extLst>
              <a:ext uri="{FF2B5EF4-FFF2-40B4-BE49-F238E27FC236}">
                <a16:creationId xmlns:a16="http://schemas.microsoft.com/office/drawing/2014/main" id="{7F3779D8-EC35-4ED5-8C5C-34AB86D18471}"/>
              </a:ext>
            </a:extLst>
          </p:cNvPr>
          <p:cNvSpPr txBox="1"/>
          <p:nvPr/>
        </p:nvSpPr>
        <p:spPr>
          <a:xfrm>
            <a:off x="8554189" y="-967112"/>
            <a:ext cx="468715" cy="307777"/>
          </a:xfrm>
          <a:prstGeom prst="rect">
            <a:avLst/>
          </a:prstGeom>
          <a:solidFill>
            <a:srgbClr val="FF0000"/>
          </a:solidFill>
        </p:spPr>
        <p:txBody>
          <a:bodyPr wrap="square" rtlCol="0">
            <a:spAutoFit/>
          </a:bodyPr>
          <a:lstStyle/>
          <a:p>
            <a:r>
              <a:rPr lang="en-US" altLang="zh-TW">
                <a:solidFill>
                  <a:schemeClr val="bg1"/>
                </a:solidFill>
              </a:rPr>
              <a:t>OK</a:t>
            </a:r>
            <a:endParaRPr lang="zh-TW" altLang="en-US">
              <a:solidFill>
                <a:schemeClr val="bg1"/>
              </a:solidFill>
            </a:endParaRPr>
          </a:p>
        </p:txBody>
      </p:sp>
      <p:sp>
        <p:nvSpPr>
          <p:cNvPr id="34" name="標題 1">
            <a:extLst>
              <a:ext uri="{FF2B5EF4-FFF2-40B4-BE49-F238E27FC236}">
                <a16:creationId xmlns:a16="http://schemas.microsoft.com/office/drawing/2014/main" id="{0F18EF6A-EE4A-4E49-B864-70907493BAFD}"/>
              </a:ext>
            </a:extLst>
          </p:cNvPr>
          <p:cNvSpPr txBox="1">
            <a:spLocks/>
          </p:cNvSpPr>
          <p:nvPr/>
        </p:nvSpPr>
        <p:spPr>
          <a:xfrm>
            <a:off x="124385" y="1"/>
            <a:ext cx="8895230" cy="135515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rPr>
              <a:t>TS-435XeU flexible I / O ports can help your business ready for future growth</a:t>
            </a:r>
            <a:endParaRPr lang="zh-TW" altLang="en-US" sz="3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2" name="群組 1">
            <a:extLst>
              <a:ext uri="{FF2B5EF4-FFF2-40B4-BE49-F238E27FC236}">
                <a16:creationId xmlns:a16="http://schemas.microsoft.com/office/drawing/2014/main" id="{8B7CBCCE-5443-4A98-AD69-9B87AC455348}"/>
              </a:ext>
            </a:extLst>
          </p:cNvPr>
          <p:cNvGrpSpPr/>
          <p:nvPr/>
        </p:nvGrpSpPr>
        <p:grpSpPr>
          <a:xfrm>
            <a:off x="266856" y="1497175"/>
            <a:ext cx="8752759" cy="3031523"/>
            <a:chOff x="266856" y="1497175"/>
            <a:chExt cx="8752759" cy="3031523"/>
          </a:xfrm>
        </p:grpSpPr>
        <p:sp>
          <p:nvSpPr>
            <p:cNvPr id="15" name="手繪多邊形: 圖案 14">
              <a:extLst>
                <a:ext uri="{FF2B5EF4-FFF2-40B4-BE49-F238E27FC236}">
                  <a16:creationId xmlns:a16="http://schemas.microsoft.com/office/drawing/2014/main" id="{0195407C-58FA-4A30-BF35-2B000D8330EC}"/>
                </a:ext>
              </a:extLst>
            </p:cNvPr>
            <p:cNvSpPr/>
            <p:nvPr/>
          </p:nvSpPr>
          <p:spPr>
            <a:xfrm>
              <a:off x="2408103" y="2002299"/>
              <a:ext cx="4990766" cy="1016758"/>
            </a:xfrm>
            <a:custGeom>
              <a:avLst/>
              <a:gdLst>
                <a:gd name="connsiteX0" fmla="*/ 0 w 4527274"/>
                <a:gd name="connsiteY0" fmla="*/ 849796 h 849796"/>
                <a:gd name="connsiteX1" fmla="*/ 0 w 4527274"/>
                <a:gd name="connsiteY1" fmla="*/ 0 h 849796"/>
                <a:gd name="connsiteX2" fmla="*/ 4527274 w 4527274"/>
                <a:gd name="connsiteY2" fmla="*/ 0 h 849796"/>
                <a:gd name="connsiteX3" fmla="*/ 4527274 w 4527274"/>
                <a:gd name="connsiteY3" fmla="*/ 824948 h 849796"/>
              </a:gdLst>
              <a:ahLst/>
              <a:cxnLst>
                <a:cxn ang="0">
                  <a:pos x="connsiteX0" y="connsiteY0"/>
                </a:cxn>
                <a:cxn ang="0">
                  <a:pos x="connsiteX1" y="connsiteY1"/>
                </a:cxn>
                <a:cxn ang="0">
                  <a:pos x="connsiteX2" y="connsiteY2"/>
                </a:cxn>
                <a:cxn ang="0">
                  <a:pos x="connsiteX3" y="connsiteY3"/>
                </a:cxn>
              </a:cxnLst>
              <a:rect l="l" t="t" r="r" b="b"/>
              <a:pathLst>
                <a:path w="4527274" h="849796">
                  <a:moveTo>
                    <a:pt x="0" y="849796"/>
                  </a:moveTo>
                  <a:lnTo>
                    <a:pt x="0" y="0"/>
                  </a:lnTo>
                  <a:lnTo>
                    <a:pt x="4527274" y="0"/>
                  </a:lnTo>
                  <a:lnTo>
                    <a:pt x="4527274" y="824948"/>
                  </a:lnTo>
                </a:path>
              </a:pathLst>
            </a:custGeom>
            <a:noFill/>
            <a:ln w="22225">
              <a:solidFill>
                <a:srgbClr val="4FA9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17" name="直線接點 16">
              <a:extLst>
                <a:ext uri="{FF2B5EF4-FFF2-40B4-BE49-F238E27FC236}">
                  <a16:creationId xmlns:a16="http://schemas.microsoft.com/office/drawing/2014/main" id="{5F809B61-BD02-454C-8914-F5A53A846F96}"/>
                </a:ext>
              </a:extLst>
            </p:cNvPr>
            <p:cNvCxnSpPr>
              <a:cxnSpLocks/>
              <a:endCxn id="38" idx="0"/>
            </p:cNvCxnSpPr>
            <p:nvPr/>
          </p:nvCxnSpPr>
          <p:spPr>
            <a:xfrm>
              <a:off x="5076874" y="2002299"/>
              <a:ext cx="1" cy="1016758"/>
            </a:xfrm>
            <a:prstGeom prst="line">
              <a:avLst/>
            </a:prstGeom>
            <a:ln w="22225">
              <a:solidFill>
                <a:srgbClr val="4FA9DD"/>
              </a:solidFill>
            </a:ln>
          </p:spPr>
          <p:style>
            <a:lnRef idx="1">
              <a:schemeClr val="accent1"/>
            </a:lnRef>
            <a:fillRef idx="0">
              <a:schemeClr val="accent1"/>
            </a:fillRef>
            <a:effectRef idx="0">
              <a:schemeClr val="accent1"/>
            </a:effectRef>
            <a:fontRef idx="minor">
              <a:schemeClr val="tx1"/>
            </a:fontRef>
          </p:style>
        </p:cxnSp>
        <p:sp>
          <p:nvSpPr>
            <p:cNvPr id="57" name="Shape 195">
              <a:extLst>
                <a:ext uri="{FF2B5EF4-FFF2-40B4-BE49-F238E27FC236}">
                  <a16:creationId xmlns:a16="http://schemas.microsoft.com/office/drawing/2014/main" id="{554A054F-A3C8-4BF2-9947-3007427646FC}"/>
                </a:ext>
              </a:extLst>
            </p:cNvPr>
            <p:cNvSpPr txBox="1"/>
            <p:nvPr/>
          </p:nvSpPr>
          <p:spPr>
            <a:xfrm>
              <a:off x="5389077" y="4240665"/>
              <a:ext cx="1933043" cy="288033"/>
            </a:xfrm>
            <a:prstGeom prst="rect">
              <a:avLst/>
            </a:prstGeom>
            <a:noFill/>
            <a:ln>
              <a:noFill/>
            </a:ln>
          </p:spPr>
          <p:txBody>
            <a:bodyPr wrap="square" lIns="91425" tIns="45700" rIns="91425" bIns="45700" anchor="t" anchorCtr="0">
              <a:noAutofit/>
            </a:bodyPr>
            <a:lstStyle/>
            <a:p>
              <a:pPr lvl="0">
                <a:buClr>
                  <a:srgbClr val="595959"/>
                </a:buClr>
                <a:buSzPct val="25000"/>
              </a:pP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rPr>
                <a:t>Kensington security slot</a:t>
              </a:r>
              <a:endPar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9" name="Shape 195">
              <a:extLst>
                <a:ext uri="{FF2B5EF4-FFF2-40B4-BE49-F238E27FC236}">
                  <a16:creationId xmlns:a16="http://schemas.microsoft.com/office/drawing/2014/main" id="{4F71D360-663E-430F-8F87-E9E7DE04FCB7}"/>
                </a:ext>
              </a:extLst>
            </p:cNvPr>
            <p:cNvSpPr txBox="1"/>
            <p:nvPr/>
          </p:nvSpPr>
          <p:spPr>
            <a:xfrm>
              <a:off x="4262528" y="1641192"/>
              <a:ext cx="1792365" cy="20499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rPr>
                <a:t>3 x 40m</a:t>
              </a:r>
              <a:r>
                <a:rPr lang="en-US" altLang="zh-TW" sz="1200" i="0" u="none" strike="noStrike" cap="none">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m system fans</a:t>
              </a:r>
              <a:endParaRPr lang="zh-TW" sz="1200" i="0" u="none" strike="noStrike" cap="none">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1" name="Shape 195">
              <a:extLst>
                <a:ext uri="{FF2B5EF4-FFF2-40B4-BE49-F238E27FC236}">
                  <a16:creationId xmlns:a16="http://schemas.microsoft.com/office/drawing/2014/main" id="{3F9B5C2C-45A6-4A3B-A118-A7278D483F4A}"/>
                </a:ext>
              </a:extLst>
            </p:cNvPr>
            <p:cNvSpPr txBox="1"/>
            <p:nvPr/>
          </p:nvSpPr>
          <p:spPr>
            <a:xfrm>
              <a:off x="266856" y="4225234"/>
              <a:ext cx="1139375" cy="214314"/>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200" i="0" u="none" strike="noStrike" cap="none">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Reset button</a:t>
              </a:r>
              <a:endParaRPr lang="zh-TW" sz="1200" i="0" u="none" strike="noStrike" cap="none">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3" name="Shape 195">
              <a:extLst>
                <a:ext uri="{FF2B5EF4-FFF2-40B4-BE49-F238E27FC236}">
                  <a16:creationId xmlns:a16="http://schemas.microsoft.com/office/drawing/2014/main" id="{A518C3CE-6D09-4578-A31C-B33BD33AD3B1}"/>
                </a:ext>
              </a:extLst>
            </p:cNvPr>
            <p:cNvSpPr txBox="1"/>
            <p:nvPr/>
          </p:nvSpPr>
          <p:spPr>
            <a:xfrm>
              <a:off x="2892968" y="2131807"/>
              <a:ext cx="2222066" cy="204990"/>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rPr>
                <a:t>2 x USB 3.2 Gen1 (5Gb/s)</a:t>
              </a:r>
              <a:endParaRPr lang="zh-TW" sz="1200" i="0" u="none" strike="noStrike" cap="none">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64" name="Shape 195">
              <a:extLst>
                <a:ext uri="{FF2B5EF4-FFF2-40B4-BE49-F238E27FC236}">
                  <a16:creationId xmlns:a16="http://schemas.microsoft.com/office/drawing/2014/main" id="{A63CBD86-069D-4418-9C3B-E4B64E38B546}"/>
                </a:ext>
              </a:extLst>
            </p:cNvPr>
            <p:cNvSpPr txBox="1"/>
            <p:nvPr/>
          </p:nvSpPr>
          <p:spPr>
            <a:xfrm>
              <a:off x="1994177" y="4234558"/>
              <a:ext cx="1873804" cy="204990"/>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rPr>
                <a:t>2 x 10GbE SFP+ </a:t>
              </a:r>
            </a:p>
            <a:p>
              <a:pPr marL="0" marR="0" lvl="0" indent="0" rtl="0">
                <a:lnSpc>
                  <a:spcPct val="100000"/>
                </a:lnSpc>
                <a:spcBef>
                  <a:spcPts val="0"/>
                </a:spcBef>
                <a:spcAft>
                  <a:spcPts val="0"/>
                </a:spcAft>
                <a:buClr>
                  <a:srgbClr val="595959"/>
                </a:buClr>
                <a:buSzPct val="25000"/>
                <a:buFont typeface="Arial"/>
                <a:buNone/>
              </a:pP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rPr>
                <a:t>LAN ports</a:t>
              </a:r>
              <a:endParaRPr lang="zh-TW" sz="1200" i="0" u="none" strike="noStrike" cap="none">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35" name="圓角矩形 21">
              <a:extLst>
                <a:ext uri="{FF2B5EF4-FFF2-40B4-BE49-F238E27FC236}">
                  <a16:creationId xmlns:a16="http://schemas.microsoft.com/office/drawing/2014/main" id="{72B2D64F-D8F4-4946-A0A1-339C1B688699}"/>
                </a:ext>
              </a:extLst>
            </p:cNvPr>
            <p:cNvSpPr/>
            <p:nvPr/>
          </p:nvSpPr>
          <p:spPr>
            <a:xfrm>
              <a:off x="927875" y="3293312"/>
              <a:ext cx="853699" cy="365242"/>
            </a:xfrm>
            <a:prstGeom prst="roundRect">
              <a:avLst>
                <a:gd name="adj" fmla="val 8065"/>
              </a:avLst>
            </a:prstGeom>
            <a:noFill/>
            <a:ln w="22225">
              <a:solidFill>
                <a:srgbClr val="4FA9D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36" name="圓角矩形 21">
              <a:extLst>
                <a:ext uri="{FF2B5EF4-FFF2-40B4-BE49-F238E27FC236}">
                  <a16:creationId xmlns:a16="http://schemas.microsoft.com/office/drawing/2014/main" id="{9701C7B8-4BD5-4938-B954-4395AF5111BE}"/>
                </a:ext>
              </a:extLst>
            </p:cNvPr>
            <p:cNvSpPr/>
            <p:nvPr/>
          </p:nvSpPr>
          <p:spPr>
            <a:xfrm>
              <a:off x="3832896" y="3181938"/>
              <a:ext cx="342211" cy="499580"/>
            </a:xfrm>
            <a:prstGeom prst="roundRect">
              <a:avLst>
                <a:gd name="adj" fmla="val 8065"/>
              </a:avLst>
            </a:prstGeom>
            <a:noFill/>
            <a:ln w="22225">
              <a:solidFill>
                <a:srgbClr val="4FA9D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37" name="圓角矩形 21">
              <a:extLst>
                <a:ext uri="{FF2B5EF4-FFF2-40B4-BE49-F238E27FC236}">
                  <a16:creationId xmlns:a16="http://schemas.microsoft.com/office/drawing/2014/main" id="{82F38277-AAEA-49A1-98ED-9E4D89452F54}"/>
                </a:ext>
              </a:extLst>
            </p:cNvPr>
            <p:cNvSpPr/>
            <p:nvPr/>
          </p:nvSpPr>
          <p:spPr>
            <a:xfrm>
              <a:off x="2931079" y="3167149"/>
              <a:ext cx="780706" cy="514369"/>
            </a:xfrm>
            <a:prstGeom prst="roundRect">
              <a:avLst>
                <a:gd name="adj" fmla="val 8065"/>
              </a:avLst>
            </a:prstGeom>
            <a:noFill/>
            <a:ln w="22225">
              <a:solidFill>
                <a:srgbClr val="4FA9D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38" name="圓角矩形 21">
              <a:extLst>
                <a:ext uri="{FF2B5EF4-FFF2-40B4-BE49-F238E27FC236}">
                  <a16:creationId xmlns:a16="http://schemas.microsoft.com/office/drawing/2014/main" id="{D8D25ABB-461D-4B24-BA9D-540EE7CC9FCD}"/>
                </a:ext>
              </a:extLst>
            </p:cNvPr>
            <p:cNvSpPr/>
            <p:nvPr/>
          </p:nvSpPr>
          <p:spPr>
            <a:xfrm>
              <a:off x="4638430" y="3019057"/>
              <a:ext cx="876890" cy="835406"/>
            </a:xfrm>
            <a:prstGeom prst="roundRect">
              <a:avLst>
                <a:gd name="adj" fmla="val 8065"/>
              </a:avLst>
            </a:prstGeom>
            <a:noFill/>
            <a:ln w="22225">
              <a:solidFill>
                <a:srgbClr val="4FA9D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cxnSp>
          <p:nvCxnSpPr>
            <p:cNvPr id="6" name="直線接點 5">
              <a:extLst>
                <a:ext uri="{FF2B5EF4-FFF2-40B4-BE49-F238E27FC236}">
                  <a16:creationId xmlns:a16="http://schemas.microsoft.com/office/drawing/2014/main" id="{C0999908-D92E-4094-8063-8C19F36511B8}"/>
                </a:ext>
              </a:extLst>
            </p:cNvPr>
            <p:cNvCxnSpPr>
              <a:cxnSpLocks/>
            </p:cNvCxnSpPr>
            <p:nvPr/>
          </p:nvCxnSpPr>
          <p:spPr>
            <a:xfrm>
              <a:off x="3159706" y="3681518"/>
              <a:ext cx="0" cy="486491"/>
            </a:xfrm>
            <a:prstGeom prst="line">
              <a:avLst/>
            </a:prstGeom>
            <a:ln w="22225">
              <a:solidFill>
                <a:srgbClr val="4FA9DD"/>
              </a:solidFill>
              <a:tailEnd type="ova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636B98F9-15FB-4AED-BE21-D65D46C59E81}"/>
                </a:ext>
              </a:extLst>
            </p:cNvPr>
            <p:cNvCxnSpPr>
              <a:cxnSpLocks/>
              <a:stCxn id="36" idx="0"/>
            </p:cNvCxnSpPr>
            <p:nvPr/>
          </p:nvCxnSpPr>
          <p:spPr>
            <a:xfrm flipV="1">
              <a:off x="4004002" y="2516094"/>
              <a:ext cx="0" cy="665844"/>
            </a:xfrm>
            <a:prstGeom prst="line">
              <a:avLst/>
            </a:prstGeom>
            <a:ln w="22225">
              <a:solidFill>
                <a:srgbClr val="4FA9DD"/>
              </a:solidFill>
              <a:tailEnd type="ova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C652CADC-57FF-411E-A69A-85EBC487CCB1}"/>
                </a:ext>
              </a:extLst>
            </p:cNvPr>
            <p:cNvCxnSpPr>
              <a:cxnSpLocks/>
            </p:cNvCxnSpPr>
            <p:nvPr/>
          </p:nvCxnSpPr>
          <p:spPr>
            <a:xfrm flipV="1">
              <a:off x="1356767" y="2259106"/>
              <a:ext cx="0" cy="1034206"/>
            </a:xfrm>
            <a:prstGeom prst="line">
              <a:avLst/>
            </a:prstGeom>
            <a:ln w="22225">
              <a:solidFill>
                <a:srgbClr val="4FA9DD"/>
              </a:solidFill>
              <a:tailEnd type="ova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47539D89-67C6-4131-A30F-C2ABCBBCEE8C}"/>
                </a:ext>
              </a:extLst>
            </p:cNvPr>
            <p:cNvCxnSpPr>
              <a:cxnSpLocks/>
            </p:cNvCxnSpPr>
            <p:nvPr/>
          </p:nvCxnSpPr>
          <p:spPr>
            <a:xfrm>
              <a:off x="6220051" y="3541066"/>
              <a:ext cx="0" cy="577650"/>
            </a:xfrm>
            <a:prstGeom prst="line">
              <a:avLst/>
            </a:prstGeom>
            <a:ln w="22225">
              <a:solidFill>
                <a:srgbClr val="4FA9DD"/>
              </a:solidFill>
              <a:tailEnd type="oval"/>
            </a:ln>
          </p:spPr>
          <p:style>
            <a:lnRef idx="1">
              <a:schemeClr val="accent1"/>
            </a:lnRef>
            <a:fillRef idx="0">
              <a:schemeClr val="accent1"/>
            </a:fillRef>
            <a:effectRef idx="0">
              <a:schemeClr val="accent1"/>
            </a:effectRef>
            <a:fontRef idx="minor">
              <a:schemeClr val="tx1"/>
            </a:fontRef>
          </p:style>
        </p:cxnSp>
        <p:cxnSp>
          <p:nvCxnSpPr>
            <p:cNvPr id="65" name="直線接點 64">
              <a:extLst>
                <a:ext uri="{FF2B5EF4-FFF2-40B4-BE49-F238E27FC236}">
                  <a16:creationId xmlns:a16="http://schemas.microsoft.com/office/drawing/2014/main" id="{7D08C766-4924-4080-A819-C74439E7F4D8}"/>
                </a:ext>
              </a:extLst>
            </p:cNvPr>
            <p:cNvCxnSpPr>
              <a:cxnSpLocks/>
            </p:cNvCxnSpPr>
            <p:nvPr/>
          </p:nvCxnSpPr>
          <p:spPr>
            <a:xfrm>
              <a:off x="640938" y="3650153"/>
              <a:ext cx="0" cy="486491"/>
            </a:xfrm>
            <a:prstGeom prst="line">
              <a:avLst/>
            </a:prstGeom>
            <a:ln w="22225">
              <a:solidFill>
                <a:srgbClr val="4FA9DD"/>
              </a:solidFill>
              <a:tailEnd type="oval"/>
            </a:ln>
          </p:spPr>
          <p:style>
            <a:lnRef idx="1">
              <a:schemeClr val="accent1"/>
            </a:lnRef>
            <a:fillRef idx="0">
              <a:schemeClr val="accent1"/>
            </a:fillRef>
            <a:effectRef idx="0">
              <a:schemeClr val="accent1"/>
            </a:effectRef>
            <a:fontRef idx="minor">
              <a:schemeClr val="tx1"/>
            </a:fontRef>
          </p:style>
        </p:cxnSp>
        <p:sp>
          <p:nvSpPr>
            <p:cNvPr id="23" name="橢圓 22">
              <a:extLst>
                <a:ext uri="{FF2B5EF4-FFF2-40B4-BE49-F238E27FC236}">
                  <a16:creationId xmlns:a16="http://schemas.microsoft.com/office/drawing/2014/main" id="{AAB433CD-3ED4-4B60-8EEB-8BE383EDC841}"/>
                </a:ext>
              </a:extLst>
            </p:cNvPr>
            <p:cNvSpPr/>
            <p:nvPr/>
          </p:nvSpPr>
          <p:spPr>
            <a:xfrm>
              <a:off x="550687" y="3469652"/>
              <a:ext cx="180501" cy="180501"/>
            </a:xfrm>
            <a:prstGeom prst="ellipse">
              <a:avLst/>
            </a:prstGeom>
            <a:noFill/>
            <a:ln w="22225">
              <a:solidFill>
                <a:srgbClr val="4FA9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67" name="圓角矩形 21">
              <a:extLst>
                <a:ext uri="{FF2B5EF4-FFF2-40B4-BE49-F238E27FC236}">
                  <a16:creationId xmlns:a16="http://schemas.microsoft.com/office/drawing/2014/main" id="{625BDD4B-D85A-4225-880A-CB361CC18DEE}"/>
                </a:ext>
              </a:extLst>
            </p:cNvPr>
            <p:cNvSpPr/>
            <p:nvPr/>
          </p:nvSpPr>
          <p:spPr>
            <a:xfrm>
              <a:off x="6054893" y="3350358"/>
              <a:ext cx="320988" cy="190708"/>
            </a:xfrm>
            <a:prstGeom prst="roundRect">
              <a:avLst>
                <a:gd name="adj" fmla="val 50000"/>
              </a:avLst>
            </a:prstGeom>
            <a:noFill/>
            <a:ln w="22225">
              <a:solidFill>
                <a:srgbClr val="4FA9D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40" name="Shape 195">
              <a:extLst>
                <a:ext uri="{FF2B5EF4-FFF2-40B4-BE49-F238E27FC236}">
                  <a16:creationId xmlns:a16="http://schemas.microsoft.com/office/drawing/2014/main" id="{6148D41F-0EC2-4034-85C6-905F11F4156F}"/>
                </a:ext>
              </a:extLst>
            </p:cNvPr>
            <p:cNvSpPr txBox="1"/>
            <p:nvPr/>
          </p:nvSpPr>
          <p:spPr>
            <a:xfrm>
              <a:off x="266857" y="1714737"/>
              <a:ext cx="1909605" cy="47809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rPr>
                <a:t>2 x 2.5GbE RJ45 ports</a:t>
              </a:r>
            </a:p>
            <a:p>
              <a:pPr marL="0" marR="0" lvl="0" indent="0" algn="ctr" rtl="0">
                <a:lnSpc>
                  <a:spcPct val="100000"/>
                </a:lnSpc>
                <a:spcBef>
                  <a:spcPts val="0"/>
                </a:spcBef>
                <a:spcAft>
                  <a:spcPts val="0"/>
                </a:spcAft>
                <a:buClr>
                  <a:srgbClr val="595959"/>
                </a:buClr>
                <a:buSzPct val="25000"/>
                <a:buFont typeface="Arial"/>
                <a:buNone/>
              </a:pPr>
              <a:r>
                <a:rPr lang="en-US" altLang="zh-TW" sz="1200" i="0" u="none" strike="noStrike" cap="none">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rPr>
                <a:t>(2.5G/1G/100M)</a:t>
              </a:r>
              <a:endParaRPr lang="zh-TW" sz="1200" i="0" u="none" strike="noStrike" cap="none">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9" name="圓角矩形 21">
              <a:extLst>
                <a:ext uri="{FF2B5EF4-FFF2-40B4-BE49-F238E27FC236}">
                  <a16:creationId xmlns:a16="http://schemas.microsoft.com/office/drawing/2014/main" id="{6A455BD9-0D11-4B68-B09D-C2C4535AFC8D}"/>
                </a:ext>
              </a:extLst>
            </p:cNvPr>
            <p:cNvSpPr/>
            <p:nvPr/>
          </p:nvSpPr>
          <p:spPr>
            <a:xfrm>
              <a:off x="1987759" y="3011032"/>
              <a:ext cx="876890" cy="835406"/>
            </a:xfrm>
            <a:prstGeom prst="roundRect">
              <a:avLst>
                <a:gd name="adj" fmla="val 8065"/>
              </a:avLst>
            </a:prstGeom>
            <a:noFill/>
            <a:ln w="22225">
              <a:solidFill>
                <a:srgbClr val="4FA9D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30" name="圓角矩形 21">
              <a:extLst>
                <a:ext uri="{FF2B5EF4-FFF2-40B4-BE49-F238E27FC236}">
                  <a16:creationId xmlns:a16="http://schemas.microsoft.com/office/drawing/2014/main" id="{6F7F41BD-9911-4936-ABE1-90FBE78720E2}"/>
                </a:ext>
              </a:extLst>
            </p:cNvPr>
            <p:cNvSpPr/>
            <p:nvPr/>
          </p:nvSpPr>
          <p:spPr>
            <a:xfrm>
              <a:off x="6960424" y="3011032"/>
              <a:ext cx="876890" cy="835406"/>
            </a:xfrm>
            <a:prstGeom prst="roundRect">
              <a:avLst>
                <a:gd name="adj" fmla="val 8065"/>
              </a:avLst>
            </a:prstGeom>
            <a:noFill/>
            <a:ln w="22225">
              <a:solidFill>
                <a:srgbClr val="4FA9D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41" name="圓角矩形 21">
              <a:extLst>
                <a:ext uri="{FF2B5EF4-FFF2-40B4-BE49-F238E27FC236}">
                  <a16:creationId xmlns:a16="http://schemas.microsoft.com/office/drawing/2014/main" id="{F5F56874-01CD-496F-A718-D2F5338DCDD3}"/>
                </a:ext>
              </a:extLst>
            </p:cNvPr>
            <p:cNvSpPr/>
            <p:nvPr/>
          </p:nvSpPr>
          <p:spPr>
            <a:xfrm>
              <a:off x="4229789" y="3178945"/>
              <a:ext cx="342211" cy="499580"/>
            </a:xfrm>
            <a:prstGeom prst="roundRect">
              <a:avLst>
                <a:gd name="adj" fmla="val 8065"/>
              </a:avLst>
            </a:prstGeom>
            <a:noFill/>
            <a:ln w="22225">
              <a:solidFill>
                <a:srgbClr val="4FA9D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cxnSp>
          <p:nvCxnSpPr>
            <p:cNvPr id="42" name="直線接點 41">
              <a:extLst>
                <a:ext uri="{FF2B5EF4-FFF2-40B4-BE49-F238E27FC236}">
                  <a16:creationId xmlns:a16="http://schemas.microsoft.com/office/drawing/2014/main" id="{BF0F8367-97F4-4403-A33E-D704C111E866}"/>
                </a:ext>
              </a:extLst>
            </p:cNvPr>
            <p:cNvCxnSpPr>
              <a:cxnSpLocks/>
              <a:stCxn id="41" idx="2"/>
            </p:cNvCxnSpPr>
            <p:nvPr/>
          </p:nvCxnSpPr>
          <p:spPr>
            <a:xfrm flipH="1">
              <a:off x="4397673" y="3678525"/>
              <a:ext cx="3222" cy="489484"/>
            </a:xfrm>
            <a:prstGeom prst="line">
              <a:avLst/>
            </a:prstGeom>
            <a:ln w="22225">
              <a:solidFill>
                <a:srgbClr val="4FA9DD"/>
              </a:solidFill>
              <a:tailEnd type="oval"/>
            </a:ln>
          </p:spPr>
          <p:style>
            <a:lnRef idx="1">
              <a:schemeClr val="accent1"/>
            </a:lnRef>
            <a:fillRef idx="0">
              <a:schemeClr val="accent1"/>
            </a:fillRef>
            <a:effectRef idx="0">
              <a:schemeClr val="accent1"/>
            </a:effectRef>
            <a:fontRef idx="minor">
              <a:schemeClr val="tx1"/>
            </a:fontRef>
          </p:style>
        </p:cxnSp>
        <p:sp>
          <p:nvSpPr>
            <p:cNvPr id="45" name="Shape 195">
              <a:extLst>
                <a:ext uri="{FF2B5EF4-FFF2-40B4-BE49-F238E27FC236}">
                  <a16:creationId xmlns:a16="http://schemas.microsoft.com/office/drawing/2014/main" id="{1732FA1F-9B2B-4D0A-88D1-3B5FA335D2EA}"/>
                </a:ext>
              </a:extLst>
            </p:cNvPr>
            <p:cNvSpPr txBox="1"/>
            <p:nvPr/>
          </p:nvSpPr>
          <p:spPr>
            <a:xfrm>
              <a:off x="3990079" y="4234558"/>
              <a:ext cx="1063551" cy="204990"/>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rPr>
                <a:t>2 x USB 2.0</a:t>
              </a:r>
              <a:endParaRPr lang="zh-TW" sz="1200" i="0" u="none" strike="noStrike" cap="none">
                <a:solidFill>
                  <a:schemeClr val="tx1"/>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48" name="Shape 195">
              <a:extLst>
                <a:ext uri="{FF2B5EF4-FFF2-40B4-BE49-F238E27FC236}">
                  <a16:creationId xmlns:a16="http://schemas.microsoft.com/office/drawing/2014/main" id="{2A8BFC12-7A9A-A746-9F6D-5EB6058929B2}"/>
                </a:ext>
              </a:extLst>
            </p:cNvPr>
            <p:cNvSpPr txBox="1"/>
            <p:nvPr/>
          </p:nvSpPr>
          <p:spPr>
            <a:xfrm>
              <a:off x="7831231" y="1497175"/>
              <a:ext cx="1188384" cy="421680"/>
            </a:xfrm>
            <a:prstGeom prst="rect">
              <a:avLst/>
            </a:prstGeom>
            <a:noFill/>
            <a:ln>
              <a:noFill/>
            </a:ln>
          </p:spPr>
          <p:txBody>
            <a:bodyPr wrap="square" lIns="91425" tIns="45700" rIns="91425" bIns="45700" anchor="t" anchorCtr="0">
              <a:noAutofit/>
            </a:bodyPr>
            <a:lstStyle/>
            <a:p>
              <a:pPr lvl="0" algn="ctr">
                <a:buClr>
                  <a:srgbClr val="595959"/>
                </a:buClr>
                <a:buSzPct val="25000"/>
              </a:pP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rPr>
                <a:t>AC 100-240V power input</a:t>
              </a:r>
              <a:endPar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9" name="圓角矩形 21">
              <a:extLst>
                <a:ext uri="{FF2B5EF4-FFF2-40B4-BE49-F238E27FC236}">
                  <a16:creationId xmlns:a16="http://schemas.microsoft.com/office/drawing/2014/main" id="{B876D6E1-FFF5-9F46-8BE4-F1BCA95CECBC}"/>
                </a:ext>
              </a:extLst>
            </p:cNvPr>
            <p:cNvSpPr/>
            <p:nvPr/>
          </p:nvSpPr>
          <p:spPr>
            <a:xfrm>
              <a:off x="8184091" y="3014025"/>
              <a:ext cx="704558" cy="835406"/>
            </a:xfrm>
            <a:prstGeom prst="roundRect">
              <a:avLst>
                <a:gd name="adj" fmla="val 8065"/>
              </a:avLst>
            </a:prstGeom>
            <a:noFill/>
            <a:ln w="22225">
              <a:solidFill>
                <a:srgbClr val="4FA9D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cxnSp>
          <p:nvCxnSpPr>
            <p:cNvPr id="50" name="直線接點 49">
              <a:extLst>
                <a:ext uri="{FF2B5EF4-FFF2-40B4-BE49-F238E27FC236}">
                  <a16:creationId xmlns:a16="http://schemas.microsoft.com/office/drawing/2014/main" id="{1CBA3DFF-9B89-8C4E-B28F-FB17C2642C34}"/>
                </a:ext>
              </a:extLst>
            </p:cNvPr>
            <p:cNvCxnSpPr>
              <a:cxnSpLocks/>
            </p:cNvCxnSpPr>
            <p:nvPr/>
          </p:nvCxnSpPr>
          <p:spPr>
            <a:xfrm flipV="1">
              <a:off x="8543403" y="2002299"/>
              <a:ext cx="10786" cy="1000342"/>
            </a:xfrm>
            <a:prstGeom prst="line">
              <a:avLst/>
            </a:prstGeom>
            <a:ln w="22225">
              <a:solidFill>
                <a:srgbClr val="4FA9DD"/>
              </a:solidFill>
              <a:tailEnd type="ova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4775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圓角矩形 49"/>
          <p:cNvSpPr/>
          <p:nvPr/>
        </p:nvSpPr>
        <p:spPr>
          <a:xfrm>
            <a:off x="3923928" y="2928940"/>
            <a:ext cx="3648468" cy="1071570"/>
          </a:xfrm>
          <a:prstGeom prst="roundRect">
            <a:avLst>
              <a:gd name="adj" fmla="val 0"/>
            </a:avLst>
          </a:prstGeom>
          <a:solidFill>
            <a:schemeClr val="accent1">
              <a:lumMod val="75000"/>
              <a:alpha val="14000"/>
            </a:schemeClr>
          </a:solidFill>
          <a:ln>
            <a:noFill/>
          </a:ln>
          <a:effectLst>
            <a:reflection blurRad="6350" stA="52000" endA="300" endPos="35000" dir="5400000" sy="-100000" algn="bl" rotWithShape="0"/>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latin typeface="+mj-lt"/>
              <a:ea typeface="微軟正黑體" panose="020B0604030504040204" pitchFamily="34" charset="-120"/>
            </a:endParaRPr>
          </a:p>
        </p:txBody>
      </p:sp>
      <p:sp>
        <p:nvSpPr>
          <p:cNvPr id="45" name="圓角矩形 44"/>
          <p:cNvSpPr/>
          <p:nvPr/>
        </p:nvSpPr>
        <p:spPr>
          <a:xfrm>
            <a:off x="3923928" y="1419622"/>
            <a:ext cx="4752528" cy="1295004"/>
          </a:xfrm>
          <a:prstGeom prst="roundRect">
            <a:avLst>
              <a:gd name="adj" fmla="val 0"/>
            </a:avLst>
          </a:prstGeom>
          <a:solidFill>
            <a:srgbClr val="06C0D4">
              <a:alpha val="28000"/>
            </a:srgbClr>
          </a:solidFill>
          <a:ln>
            <a:noFill/>
          </a:ln>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latin typeface="+mj-lt"/>
              <a:ea typeface="微軟正黑體" panose="020B0604030504040204" pitchFamily="34" charset="-120"/>
            </a:endParaRPr>
          </a:p>
        </p:txBody>
      </p:sp>
      <p:sp>
        <p:nvSpPr>
          <p:cNvPr id="5" name="Shape 187"/>
          <p:cNvSpPr txBox="1"/>
          <p:nvPr/>
        </p:nvSpPr>
        <p:spPr>
          <a:xfrm>
            <a:off x="408236" y="1354964"/>
            <a:ext cx="2392224" cy="581194"/>
          </a:xfrm>
          <a:prstGeom prst="rect">
            <a:avLst/>
          </a:prstGeom>
          <a:noFill/>
          <a:ln>
            <a:noFill/>
          </a:ln>
        </p:spPr>
        <p:txBody>
          <a:bodyPr wrap="square" lIns="91425" tIns="45700" rIns="91425" bIns="45700" anchor="t" anchorCtr="0">
            <a:noAutofit/>
          </a:bodyPr>
          <a:lstStyle/>
          <a:p>
            <a:pPr lvl="0">
              <a:buClr>
                <a:srgbClr val="595959"/>
              </a:buClr>
              <a:buSzPct val="25000"/>
            </a:pPr>
            <a:r>
              <a:rPr lang="en-US" altLang="zh-TW" sz="1200">
                <a:solidFill>
                  <a:schemeClr val="tx1">
                    <a:lumMod val="95000"/>
                    <a:lumOff val="5000"/>
                  </a:schemeClr>
                </a:solidFill>
                <a:latin typeface="+mj-lt"/>
                <a:ea typeface="微軟正黑體" panose="020B0604030504040204" pitchFamily="34" charset="-120"/>
              </a:rPr>
              <a:t>Integrated</a:t>
            </a:r>
            <a:r>
              <a:rPr lang="zh-TW" altLang="en-US" sz="1200">
                <a:solidFill>
                  <a:schemeClr val="tx1">
                    <a:lumMod val="95000"/>
                    <a:lumOff val="5000"/>
                  </a:schemeClr>
                </a:solidFill>
                <a:latin typeface="+mj-lt"/>
                <a:ea typeface="微軟正黑體" panose="020B0604030504040204" pitchFamily="34" charset="-120"/>
              </a:rPr>
              <a:t> </a:t>
            </a:r>
            <a:r>
              <a:rPr lang="en-US" altLang="zh-TW" sz="1200">
                <a:solidFill>
                  <a:schemeClr val="tx1">
                    <a:lumMod val="95000"/>
                    <a:lumOff val="5000"/>
                  </a:schemeClr>
                </a:solidFill>
                <a:latin typeface="+mj-lt"/>
                <a:ea typeface="微軟正黑體" panose="020B0604030504040204" pitchFamily="34" charset="-120"/>
              </a:rPr>
              <a:t>100W open frame </a:t>
            </a:r>
            <a:r>
              <a:rPr lang="en-US" altLang="zh-TW" sz="1200" err="1">
                <a:solidFill>
                  <a:schemeClr val="tx1">
                    <a:lumMod val="95000"/>
                    <a:lumOff val="5000"/>
                  </a:schemeClr>
                </a:solidFill>
                <a:latin typeface="+mj-lt"/>
                <a:ea typeface="微軟正黑體" panose="020B0604030504040204" pitchFamily="34" charset="-120"/>
              </a:rPr>
              <a:t>fanless</a:t>
            </a:r>
            <a:r>
              <a:rPr lang="en-US" altLang="zh-TW" sz="1200">
                <a:solidFill>
                  <a:schemeClr val="tx1">
                    <a:lumMod val="95000"/>
                    <a:lumOff val="5000"/>
                  </a:schemeClr>
                </a:solidFill>
                <a:latin typeface="+mj-lt"/>
                <a:ea typeface="微軟正黑體" panose="020B0604030504040204" pitchFamily="34" charset="-120"/>
              </a:rPr>
              <a:t> power supply unit</a:t>
            </a:r>
            <a:endParaRPr lang="zh-TW" altLang="en-US" sz="1200">
              <a:solidFill>
                <a:schemeClr val="tx1">
                  <a:lumMod val="95000"/>
                  <a:lumOff val="5000"/>
                </a:schemeClr>
              </a:solidFill>
              <a:latin typeface="+mj-lt"/>
              <a:ea typeface="微軟正黑體" panose="020B0604030504040204" pitchFamily="34" charset="-120"/>
            </a:endParaRPr>
          </a:p>
        </p:txBody>
      </p:sp>
      <p:sp>
        <p:nvSpPr>
          <p:cNvPr id="21" name="Shape 353"/>
          <p:cNvSpPr txBox="1"/>
          <p:nvPr/>
        </p:nvSpPr>
        <p:spPr>
          <a:xfrm>
            <a:off x="2622724" y="1355594"/>
            <a:ext cx="1387361" cy="432048"/>
          </a:xfrm>
          <a:prstGeom prst="rect">
            <a:avLst/>
          </a:prstGeom>
          <a:noFill/>
          <a:ln>
            <a:noFill/>
          </a:ln>
        </p:spPr>
        <p:txBody>
          <a:bodyPr wrap="square" lIns="91425" tIns="45700" rIns="91425" bIns="45700" anchor="t" anchorCtr="0">
            <a:noAutofit/>
          </a:bodyPr>
          <a:lstStyle/>
          <a:p>
            <a:pPr lvl="0">
              <a:buClr>
                <a:srgbClr val="595959"/>
              </a:buClr>
              <a:buSzPct val="25000"/>
            </a:pPr>
            <a:r>
              <a:rPr lang="en-US" altLang="zh-TW" sz="1200">
                <a:latin typeface="+mj-lt"/>
                <a:ea typeface="微軟正黑體" panose="020B0604030504040204" pitchFamily="34" charset="-120"/>
              </a:rPr>
              <a:t>3 x</a:t>
            </a:r>
            <a:r>
              <a:rPr lang="zh-TW" altLang="en-US" sz="1200">
                <a:latin typeface="+mj-lt"/>
                <a:ea typeface="微軟正黑體" panose="020B0604030504040204" pitchFamily="34" charset="-120"/>
              </a:rPr>
              <a:t> </a:t>
            </a:r>
            <a:r>
              <a:rPr lang="en-US" altLang="zh-TW" sz="1200">
                <a:latin typeface="+mj-lt"/>
                <a:ea typeface="微軟正黑體" panose="020B0604030504040204" pitchFamily="34" charset="-120"/>
              </a:rPr>
              <a:t>40mm </a:t>
            </a:r>
            <a:r>
              <a:rPr lang="en-US" altLang="zh-TW" sz="1200" b="0" i="0" u="none" strike="noStrike" cap="none">
                <a:solidFill>
                  <a:schemeClr val="tx1">
                    <a:lumMod val="95000"/>
                    <a:lumOff val="5000"/>
                  </a:schemeClr>
                </a:solidFill>
                <a:latin typeface="+mj-lt"/>
                <a:ea typeface="微軟正黑體" panose="020B0604030504040204" pitchFamily="34" charset="-120"/>
                <a:sym typeface="Arial"/>
              </a:rPr>
              <a:t>quiet system fans</a:t>
            </a:r>
            <a:endParaRPr lang="zh-TW" sz="1200" b="0" i="0" u="none" strike="noStrike" cap="none">
              <a:solidFill>
                <a:schemeClr val="tx1">
                  <a:lumMod val="95000"/>
                  <a:lumOff val="5000"/>
                </a:schemeClr>
              </a:solidFill>
              <a:latin typeface="+mj-lt"/>
              <a:ea typeface="微軟正黑體" panose="020B0604030504040204" pitchFamily="34" charset="-120"/>
              <a:sym typeface="Arial"/>
            </a:endParaRPr>
          </a:p>
        </p:txBody>
      </p:sp>
      <p:sp>
        <p:nvSpPr>
          <p:cNvPr id="27" name="Shape 348"/>
          <p:cNvSpPr txBox="1"/>
          <p:nvPr/>
        </p:nvSpPr>
        <p:spPr>
          <a:xfrm>
            <a:off x="504797" y="4259557"/>
            <a:ext cx="2799776" cy="74558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800" b="0" i="0" u="none" strike="noStrike" cap="none">
                <a:solidFill>
                  <a:schemeClr val="tx1">
                    <a:lumMod val="85000"/>
                    <a:lumOff val="15000"/>
                  </a:schemeClr>
                </a:solidFill>
                <a:latin typeface="Arial" panose="020B0604020202020204" pitchFamily="34" charset="0"/>
                <a:ea typeface="微軟正黑體" pitchFamily="34" charset="-120"/>
                <a:cs typeface="Arial" panose="020B0604020202020204" pitchFamily="34" charset="0"/>
                <a:sym typeface="Arial"/>
              </a:rPr>
              <a:t>Power consumption test: 4 x</a:t>
            </a:r>
            <a:r>
              <a:rPr lang="zh-TW" sz="800" b="0" i="0" u="none" strike="noStrike" cap="none">
                <a:solidFill>
                  <a:schemeClr val="tx1">
                    <a:lumMod val="85000"/>
                    <a:lumOff val="15000"/>
                  </a:schemeClr>
                </a:solidFill>
                <a:latin typeface="Arial" panose="020B0604020202020204" pitchFamily="34" charset="0"/>
                <a:ea typeface="微軟正黑體" pitchFamily="34" charset="-120"/>
                <a:cs typeface="Arial" panose="020B0604020202020204" pitchFamily="34" charset="0"/>
                <a:sym typeface="Arial"/>
              </a:rPr>
              <a:t> </a:t>
            </a:r>
            <a:r>
              <a:rPr lang="en-US" altLang="zh-TW" sz="800" b="0" i="0" u="none" strike="noStrike" cap="none">
                <a:solidFill>
                  <a:schemeClr val="tx1">
                    <a:lumMod val="85000"/>
                    <a:lumOff val="15000"/>
                  </a:schemeClr>
                </a:solidFill>
                <a:latin typeface="Arial" panose="020B0604020202020204" pitchFamily="34" charset="0"/>
                <a:ea typeface="微軟正黑體" pitchFamily="34" charset="-120"/>
                <a:cs typeface="Arial" panose="020B0604020202020204" pitchFamily="34" charset="0"/>
                <a:sym typeface="Arial"/>
              </a:rPr>
              <a:t>2</a:t>
            </a:r>
            <a:r>
              <a:rPr lang="zh-TW" sz="800" b="0" i="0" u="none" strike="noStrike" cap="none">
                <a:solidFill>
                  <a:schemeClr val="tx1">
                    <a:lumMod val="85000"/>
                    <a:lumOff val="15000"/>
                  </a:schemeClr>
                </a:solidFill>
                <a:latin typeface="Arial" panose="020B0604020202020204" pitchFamily="34" charset="0"/>
                <a:ea typeface="微軟正黑體" pitchFamily="34" charset="-120"/>
                <a:cs typeface="Arial" panose="020B0604020202020204" pitchFamily="34" charset="0"/>
                <a:sym typeface="Arial"/>
              </a:rPr>
              <a:t>TB </a:t>
            </a:r>
            <a:r>
              <a:rPr lang="en-US" altLang="zh-TW" sz="800" b="0" i="0" u="none" strike="noStrike" cap="none">
                <a:solidFill>
                  <a:schemeClr val="tx1">
                    <a:lumMod val="85000"/>
                    <a:lumOff val="15000"/>
                  </a:schemeClr>
                </a:solidFill>
                <a:latin typeface="Arial" panose="020B0604020202020204" pitchFamily="34" charset="0"/>
                <a:ea typeface="微軟正黑體" pitchFamily="34" charset="-120"/>
                <a:cs typeface="Arial" panose="020B0604020202020204" pitchFamily="34" charset="0"/>
                <a:sym typeface="Arial"/>
              </a:rPr>
              <a:t>ST2000VN004 </a:t>
            </a:r>
            <a:r>
              <a:rPr lang="en-US" altLang="zh-TW" sz="800">
                <a:solidFill>
                  <a:schemeClr val="tx1">
                    <a:lumMod val="85000"/>
                    <a:lumOff val="15000"/>
                  </a:schemeClr>
                </a:solidFill>
                <a:latin typeface="Arial" panose="020B0604020202020204" pitchFamily="34" charset="0"/>
                <a:ea typeface="微軟正黑體" pitchFamily="34" charset="-120"/>
                <a:cs typeface="Arial" panose="020B0604020202020204" pitchFamily="34" charset="0"/>
              </a:rPr>
              <a:t>HDD</a:t>
            </a:r>
            <a:r>
              <a:rPr lang="en-US" altLang="zh-TW" sz="800" b="0" i="0" u="none" strike="noStrike" cap="none">
                <a:solidFill>
                  <a:schemeClr val="tx1">
                    <a:lumMod val="85000"/>
                    <a:lumOff val="15000"/>
                  </a:schemeClr>
                </a:solidFill>
                <a:latin typeface="Arial" panose="020B0604020202020204" pitchFamily="34" charset="0"/>
                <a:ea typeface="微軟正黑體" pitchFamily="34" charset="-120"/>
                <a:cs typeface="Arial" panose="020B0604020202020204" pitchFamily="34" charset="0"/>
                <a:sym typeface="Arial"/>
              </a:rPr>
              <a:t> + 2 x 256GB Intel 760P SSD</a:t>
            </a:r>
            <a:endParaRPr lang="zh-TW" sz="800" b="0" i="0" u="none" strike="noStrike" cap="none">
              <a:solidFill>
                <a:schemeClr val="tx1">
                  <a:lumMod val="85000"/>
                  <a:lumOff val="15000"/>
                </a:schemeClr>
              </a:solidFill>
              <a:latin typeface="Arial" panose="020B0604020202020204" pitchFamily="34" charset="0"/>
              <a:ea typeface="微軟正黑體" pitchFamily="34" charset="-120"/>
              <a:cs typeface="Arial" panose="020B0604020202020204" pitchFamily="34" charset="0"/>
              <a:sym typeface="Arial"/>
            </a:endParaRPr>
          </a:p>
          <a:p>
            <a:pPr marL="0" marR="0" lvl="0" indent="0" algn="l" rtl="0">
              <a:lnSpc>
                <a:spcPct val="100000"/>
              </a:lnSpc>
              <a:spcBef>
                <a:spcPts val="0"/>
              </a:spcBef>
              <a:spcAft>
                <a:spcPts val="0"/>
              </a:spcAft>
              <a:buClr>
                <a:srgbClr val="595959"/>
              </a:buClr>
              <a:buSzPct val="25000"/>
              <a:buFont typeface="Arial"/>
              <a:buNone/>
            </a:pPr>
            <a:r>
              <a:rPr lang="en-US" altLang="zh-TW" sz="800" b="0" i="0" u="none" strike="noStrike" cap="none">
                <a:solidFill>
                  <a:schemeClr val="tx1">
                    <a:lumMod val="85000"/>
                    <a:lumOff val="15000"/>
                  </a:schemeClr>
                </a:solidFill>
                <a:latin typeface="Arial" panose="020B0604020202020204" pitchFamily="34" charset="0"/>
                <a:ea typeface="微軟正黑體" pitchFamily="34" charset="-120"/>
                <a:cs typeface="Arial" panose="020B0604020202020204" pitchFamily="34" charset="0"/>
                <a:sym typeface="Arial"/>
              </a:rPr>
              <a:t>Noise level test:</a:t>
            </a:r>
            <a:endParaRPr lang="zh-TW" sz="800" b="0" i="0" u="none" strike="noStrike" cap="none">
              <a:solidFill>
                <a:schemeClr val="tx1">
                  <a:lumMod val="85000"/>
                  <a:lumOff val="15000"/>
                </a:schemeClr>
              </a:solidFill>
              <a:latin typeface="Arial" panose="020B0604020202020204" pitchFamily="34" charset="0"/>
              <a:ea typeface="微軟正黑體" pitchFamily="34" charset="-120"/>
              <a:cs typeface="Arial" panose="020B0604020202020204" pitchFamily="34" charset="0"/>
              <a:sym typeface="Arial"/>
            </a:endParaRPr>
          </a:p>
          <a:p>
            <a:r>
              <a:rPr lang="zh-TW" sz="800" b="0" i="0" u="none" strike="noStrike" cap="none">
                <a:solidFill>
                  <a:schemeClr val="tx1">
                    <a:lumMod val="85000"/>
                    <a:lumOff val="15000"/>
                  </a:schemeClr>
                </a:solidFill>
                <a:latin typeface="Arial" panose="020B0604020202020204" pitchFamily="34" charset="0"/>
                <a:ea typeface="微軟正黑體" pitchFamily="34" charset="-120"/>
                <a:cs typeface="Arial" panose="020B0604020202020204" pitchFamily="34" charset="0"/>
                <a:sym typeface="Arial"/>
              </a:rPr>
              <a:t>ISO 7779</a:t>
            </a:r>
            <a:r>
              <a:rPr lang="en-US" altLang="zh-TW" sz="800" b="0" i="0" u="none" strike="noStrike" cap="none">
                <a:solidFill>
                  <a:schemeClr val="tx1">
                    <a:lumMod val="85000"/>
                    <a:lumOff val="15000"/>
                  </a:schemeClr>
                </a:solidFill>
                <a:latin typeface="Arial" panose="020B0604020202020204" pitchFamily="34" charset="0"/>
                <a:ea typeface="微軟正黑體" pitchFamily="34" charset="-120"/>
                <a:cs typeface="Arial" panose="020B0604020202020204" pitchFamily="34" charset="0"/>
                <a:sym typeface="Arial"/>
              </a:rPr>
              <a:t>, 4 x HDDs. T</a:t>
            </a:r>
            <a:r>
              <a:rPr kumimoji="1" lang="en-US" altLang="zh-TW" sz="8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he s</a:t>
            </a:r>
            <a:r>
              <a:rPr kumimoji="1" lang="en-US" altLang="zh-CN" sz="800">
                <a:latin typeface="Arial" panose="020B0604020202020204" pitchFamily="34" charset="0"/>
                <a:ea typeface="微軟正黑體" panose="020B0604030504040204" pitchFamily="34" charset="-120"/>
                <a:cs typeface="Arial" panose="020B0604020202020204" pitchFamily="34" charset="0"/>
              </a:rPr>
              <a:t>ound pressure is measured at the front bystander position with low fan speed.</a:t>
            </a:r>
            <a:endParaRPr lang="zh-TW" sz="800" b="0" i="0" u="none" strike="noStrike" cap="none">
              <a:solidFill>
                <a:schemeClr val="tx1">
                  <a:lumMod val="85000"/>
                  <a:lumOff val="15000"/>
                </a:schemeClr>
              </a:solidFill>
              <a:latin typeface="Arial" panose="020B0604020202020204" pitchFamily="34" charset="0"/>
              <a:ea typeface="微軟正黑體" pitchFamily="34" charset="-120"/>
              <a:cs typeface="Arial" panose="020B0604020202020204" pitchFamily="34" charset="0"/>
              <a:sym typeface="Arial"/>
            </a:endParaRPr>
          </a:p>
        </p:txBody>
      </p:sp>
      <p:sp>
        <p:nvSpPr>
          <p:cNvPr id="35" name="矩形 34"/>
          <p:cNvSpPr/>
          <p:nvPr/>
        </p:nvSpPr>
        <p:spPr>
          <a:xfrm>
            <a:off x="4213420" y="3105835"/>
            <a:ext cx="930065" cy="584775"/>
          </a:xfrm>
          <a:prstGeom prst="rect">
            <a:avLst/>
          </a:prstGeom>
        </p:spPr>
        <p:txBody>
          <a:bodyPr wrap="square">
            <a:spAutoFit/>
          </a:bodyPr>
          <a:lstStyle/>
          <a:p>
            <a:pPr lvl="0" algn="ctr">
              <a:buClr>
                <a:srgbClr val="595959"/>
              </a:buClr>
              <a:buSzPct val="25000"/>
            </a:pPr>
            <a:r>
              <a:rPr lang="en-US" altLang="zh-TW" sz="1600" b="1">
                <a:solidFill>
                  <a:schemeClr val="accent1">
                    <a:lumMod val="50000"/>
                  </a:schemeClr>
                </a:solidFill>
                <a:latin typeface="+mj-lt"/>
                <a:ea typeface="微軟正黑體" panose="020B0604030504040204" pitchFamily="34" charset="-120"/>
              </a:rPr>
              <a:t>Noise</a:t>
            </a:r>
          </a:p>
          <a:p>
            <a:pPr lvl="0" algn="ctr">
              <a:buClr>
                <a:srgbClr val="595959"/>
              </a:buClr>
              <a:buSzPct val="25000"/>
            </a:pPr>
            <a:r>
              <a:rPr lang="en-US" altLang="zh-TW" sz="1600" b="1">
                <a:solidFill>
                  <a:schemeClr val="accent1">
                    <a:lumMod val="50000"/>
                  </a:schemeClr>
                </a:solidFill>
                <a:latin typeface="+mj-lt"/>
                <a:ea typeface="微軟正黑體" panose="020B0604030504040204" pitchFamily="34" charset="-120"/>
              </a:rPr>
              <a:t>level</a:t>
            </a:r>
          </a:p>
        </p:txBody>
      </p:sp>
      <p:grpSp>
        <p:nvGrpSpPr>
          <p:cNvPr id="44" name="群組 43"/>
          <p:cNvGrpSpPr/>
          <p:nvPr/>
        </p:nvGrpSpPr>
        <p:grpSpPr>
          <a:xfrm>
            <a:off x="6732240" y="1563638"/>
            <a:ext cx="1728192" cy="914050"/>
            <a:chOff x="6732240" y="1563638"/>
            <a:chExt cx="1728192" cy="914050"/>
          </a:xfrm>
        </p:grpSpPr>
        <p:sp>
          <p:nvSpPr>
            <p:cNvPr id="49" name="Shape 232"/>
            <p:cNvSpPr/>
            <p:nvPr/>
          </p:nvSpPr>
          <p:spPr>
            <a:xfrm>
              <a:off x="6732240" y="1563638"/>
              <a:ext cx="1728192" cy="865236"/>
            </a:xfrm>
            <a:prstGeom prst="roundRect">
              <a:avLst>
                <a:gd name="adj" fmla="val 13182"/>
              </a:avLst>
            </a:prstGeom>
            <a:solidFill>
              <a:srgbClr val="06B4C6"/>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j-lt"/>
                <a:ea typeface="微軟正黑體" panose="020B0604030504040204" pitchFamily="34" charset="-120"/>
                <a:sym typeface="Arial"/>
              </a:endParaRPr>
            </a:p>
          </p:txBody>
        </p:sp>
        <p:sp>
          <p:nvSpPr>
            <p:cNvPr id="29" name="矩形 28"/>
            <p:cNvSpPr/>
            <p:nvPr/>
          </p:nvSpPr>
          <p:spPr>
            <a:xfrm>
              <a:off x="6747630" y="1566886"/>
              <a:ext cx="1697412" cy="253916"/>
            </a:xfrm>
            <a:prstGeom prst="rect">
              <a:avLst/>
            </a:prstGeom>
          </p:spPr>
          <p:txBody>
            <a:bodyPr wrap="square">
              <a:spAutoFit/>
            </a:bodyPr>
            <a:lstStyle/>
            <a:p>
              <a:pPr algn="ctr"/>
              <a:r>
                <a:rPr lang="en-US" altLang="zh-TW" sz="1050" b="1">
                  <a:solidFill>
                    <a:schemeClr val="bg1"/>
                  </a:solidFill>
                  <a:latin typeface="+mj-lt"/>
                  <a:ea typeface="微軟正黑體" panose="020B0604030504040204" pitchFamily="34" charset="-120"/>
                </a:rPr>
                <a:t>HDD sleep</a:t>
              </a:r>
              <a:endParaRPr lang="zh-TW" altLang="en-US" sz="1050">
                <a:solidFill>
                  <a:schemeClr val="bg1"/>
                </a:solidFill>
                <a:latin typeface="+mj-lt"/>
                <a:ea typeface="微軟正黑體" panose="020B0604030504040204" pitchFamily="34" charset="-120"/>
              </a:endParaRPr>
            </a:p>
          </p:txBody>
        </p:sp>
        <p:sp>
          <p:nvSpPr>
            <p:cNvPr id="30" name="矩形 29"/>
            <p:cNvSpPr/>
            <p:nvPr/>
          </p:nvSpPr>
          <p:spPr>
            <a:xfrm>
              <a:off x="6881956" y="1835936"/>
              <a:ext cx="1428760" cy="369332"/>
            </a:xfrm>
            <a:prstGeom prst="rect">
              <a:avLst/>
            </a:prstGeom>
            <a:solidFill>
              <a:srgbClr val="FFFFFF"/>
            </a:solidFill>
          </p:spPr>
          <p:txBody>
            <a:bodyPr wrap="square">
              <a:spAutoFit/>
            </a:bodyPr>
            <a:lstStyle/>
            <a:p>
              <a:pPr algn="ctr"/>
              <a:r>
                <a:rPr lang="en-US" sz="1800" b="1">
                  <a:solidFill>
                    <a:srgbClr val="303F97"/>
                  </a:solidFill>
                  <a:latin typeface="+mj-lt"/>
                  <a:ea typeface="微軟正黑體" panose="020B0604030504040204" pitchFamily="34" charset="-120"/>
                </a:rPr>
                <a:t>17.4 W</a:t>
              </a:r>
              <a:endParaRPr lang="zh-TW" altLang="en-US" sz="1800">
                <a:solidFill>
                  <a:srgbClr val="303F97"/>
                </a:solidFill>
                <a:latin typeface="+mj-lt"/>
                <a:ea typeface="微軟正黑體" panose="020B0604030504040204" pitchFamily="34" charset="-120"/>
              </a:endParaRPr>
            </a:p>
          </p:txBody>
        </p:sp>
        <p:sp>
          <p:nvSpPr>
            <p:cNvPr id="28" name="矩形 27"/>
            <p:cNvSpPr/>
            <p:nvPr/>
          </p:nvSpPr>
          <p:spPr>
            <a:xfrm>
              <a:off x="6983033" y="2169911"/>
              <a:ext cx="1357322" cy="307777"/>
            </a:xfrm>
            <a:prstGeom prst="rect">
              <a:avLst/>
            </a:prstGeom>
          </p:spPr>
          <p:txBody>
            <a:bodyPr wrap="square" anchor="t">
              <a:spAutoFit/>
            </a:bodyPr>
            <a:lstStyle/>
            <a:p>
              <a:pPr algn="ctr"/>
              <a:r>
                <a:rPr lang="en-US" altLang="zh-TW" b="1">
                  <a:solidFill>
                    <a:schemeClr val="bg1"/>
                  </a:solidFill>
                  <a:latin typeface="+mj-lt"/>
                  <a:ea typeface="微軟正黑體"/>
                </a:rPr>
                <a:t>21.3 W</a:t>
              </a:r>
              <a:r>
                <a:rPr lang="zh-TW" altLang="en-US" b="1">
                  <a:solidFill>
                    <a:schemeClr val="bg1"/>
                  </a:solidFill>
                  <a:latin typeface="+mj-lt"/>
                  <a:ea typeface="微軟正黑體"/>
                </a:rPr>
                <a:t> *</a:t>
              </a:r>
              <a:endParaRPr lang="zh-TW" altLang="en-US">
                <a:solidFill>
                  <a:schemeClr val="bg1"/>
                </a:solidFill>
                <a:latin typeface="+mj-lt"/>
                <a:ea typeface="微軟正黑體"/>
              </a:endParaRPr>
            </a:p>
          </p:txBody>
        </p:sp>
      </p:grpSp>
      <p:sp>
        <p:nvSpPr>
          <p:cNvPr id="47" name="Shape 232"/>
          <p:cNvSpPr/>
          <p:nvPr/>
        </p:nvSpPr>
        <p:spPr>
          <a:xfrm>
            <a:off x="5357818" y="1563638"/>
            <a:ext cx="1252886" cy="865236"/>
          </a:xfrm>
          <a:prstGeom prst="roundRect">
            <a:avLst>
              <a:gd name="adj" fmla="val 13182"/>
            </a:avLst>
          </a:prstGeom>
          <a:solidFill>
            <a:srgbClr val="06B4C6"/>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j-lt"/>
              <a:ea typeface="微軟正黑體" panose="020B0604030504040204" pitchFamily="34" charset="-120"/>
              <a:sym typeface="Arial"/>
            </a:endParaRPr>
          </a:p>
        </p:txBody>
      </p:sp>
      <p:sp>
        <p:nvSpPr>
          <p:cNvPr id="33" name="矩形 32"/>
          <p:cNvSpPr/>
          <p:nvPr/>
        </p:nvSpPr>
        <p:spPr>
          <a:xfrm>
            <a:off x="5373614" y="1590182"/>
            <a:ext cx="1097028" cy="253916"/>
          </a:xfrm>
          <a:prstGeom prst="rect">
            <a:avLst/>
          </a:prstGeom>
          <a:noFill/>
        </p:spPr>
        <p:txBody>
          <a:bodyPr wrap="square">
            <a:spAutoFit/>
          </a:bodyPr>
          <a:lstStyle/>
          <a:p>
            <a:pPr algn="ctr"/>
            <a:r>
              <a:rPr lang="en-US" altLang="zh-TW" sz="1050" b="1">
                <a:solidFill>
                  <a:schemeClr val="bg1"/>
                </a:solidFill>
                <a:latin typeface="+mj-lt"/>
                <a:ea typeface="微軟正黑體" panose="020B0604030504040204" pitchFamily="34" charset="-120"/>
              </a:rPr>
              <a:t>In operation</a:t>
            </a:r>
            <a:endParaRPr lang="zh-TW" altLang="en-US" sz="1050">
              <a:solidFill>
                <a:schemeClr val="bg1"/>
              </a:solidFill>
              <a:latin typeface="+mj-lt"/>
              <a:ea typeface="微軟正黑體" panose="020B0604030504040204" pitchFamily="34" charset="-120"/>
            </a:endParaRPr>
          </a:p>
        </p:txBody>
      </p:sp>
      <p:sp>
        <p:nvSpPr>
          <p:cNvPr id="34" name="矩形 33"/>
          <p:cNvSpPr/>
          <p:nvPr/>
        </p:nvSpPr>
        <p:spPr>
          <a:xfrm>
            <a:off x="5451103" y="1845228"/>
            <a:ext cx="1011816" cy="369332"/>
          </a:xfrm>
          <a:prstGeom prst="rect">
            <a:avLst/>
          </a:prstGeom>
          <a:solidFill>
            <a:srgbClr val="FFFFFF"/>
          </a:solidFill>
        </p:spPr>
        <p:txBody>
          <a:bodyPr wrap="none" anchor="t">
            <a:spAutoFit/>
          </a:bodyPr>
          <a:lstStyle/>
          <a:p>
            <a:pPr algn="ctr"/>
            <a:r>
              <a:rPr lang="en-US" sz="1800" b="1">
                <a:solidFill>
                  <a:srgbClr val="303F97"/>
                </a:solidFill>
                <a:latin typeface="+mj-lt"/>
                <a:ea typeface="微軟正黑體"/>
              </a:rPr>
              <a:t> 30.9 W</a:t>
            </a:r>
            <a:endParaRPr lang="zh-TW" altLang="en-US" sz="1800">
              <a:solidFill>
                <a:srgbClr val="303F97"/>
              </a:solidFill>
              <a:latin typeface="+mj-lt"/>
              <a:ea typeface="微軟正黑體" panose="020B0604030504040204" pitchFamily="34" charset="-120"/>
            </a:endParaRPr>
          </a:p>
        </p:txBody>
      </p:sp>
      <p:sp>
        <p:nvSpPr>
          <p:cNvPr id="31" name="矩形 30"/>
          <p:cNvSpPr/>
          <p:nvPr/>
        </p:nvSpPr>
        <p:spPr>
          <a:xfrm>
            <a:off x="5464975" y="2174290"/>
            <a:ext cx="1187655" cy="307777"/>
          </a:xfrm>
          <a:prstGeom prst="rect">
            <a:avLst/>
          </a:prstGeom>
          <a:noFill/>
        </p:spPr>
        <p:txBody>
          <a:bodyPr wrap="square" anchor="t">
            <a:spAutoFit/>
          </a:bodyPr>
          <a:lstStyle/>
          <a:p>
            <a:pPr algn="ctr"/>
            <a:r>
              <a:rPr lang="en-US" altLang="zh-TW" b="1">
                <a:solidFill>
                  <a:schemeClr val="bg1"/>
                </a:solidFill>
                <a:latin typeface="+mj-lt"/>
                <a:ea typeface="微軟正黑體"/>
              </a:rPr>
              <a:t>33.7 W</a:t>
            </a:r>
            <a:r>
              <a:rPr lang="zh-TW" altLang="en-US" b="1">
                <a:solidFill>
                  <a:schemeClr val="bg1"/>
                </a:solidFill>
                <a:latin typeface="+mj-lt"/>
                <a:ea typeface="微軟正黑體"/>
              </a:rPr>
              <a:t> *</a:t>
            </a:r>
          </a:p>
        </p:txBody>
      </p:sp>
      <p:grpSp>
        <p:nvGrpSpPr>
          <p:cNvPr id="48" name="群組 47"/>
          <p:cNvGrpSpPr/>
          <p:nvPr/>
        </p:nvGrpSpPr>
        <p:grpSpPr>
          <a:xfrm>
            <a:off x="5278513" y="2969228"/>
            <a:ext cx="1789329" cy="819975"/>
            <a:chOff x="5500694" y="2540600"/>
            <a:chExt cx="1564796" cy="819975"/>
          </a:xfrm>
        </p:grpSpPr>
        <p:sp>
          <p:nvSpPr>
            <p:cNvPr id="32" name="Shape 232"/>
            <p:cNvSpPr/>
            <p:nvPr/>
          </p:nvSpPr>
          <p:spPr>
            <a:xfrm>
              <a:off x="5500694" y="2540600"/>
              <a:ext cx="1564796" cy="771246"/>
            </a:xfrm>
            <a:prstGeom prst="roundRect">
              <a:avLst>
                <a:gd name="adj" fmla="val 13182"/>
              </a:avLst>
            </a:prstGeom>
            <a:solidFill>
              <a:schemeClr val="accent1">
                <a:lumMod val="75000"/>
              </a:schemeClr>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j-lt"/>
                <a:ea typeface="微軟正黑體" panose="020B0604030504040204" pitchFamily="34" charset="-120"/>
                <a:sym typeface="Arial"/>
              </a:endParaRPr>
            </a:p>
          </p:txBody>
        </p:sp>
        <p:sp>
          <p:nvSpPr>
            <p:cNvPr id="39" name="矩形 38"/>
            <p:cNvSpPr/>
            <p:nvPr/>
          </p:nvSpPr>
          <p:spPr>
            <a:xfrm>
              <a:off x="5696836" y="2750470"/>
              <a:ext cx="1225499" cy="369332"/>
            </a:xfrm>
            <a:prstGeom prst="rect">
              <a:avLst/>
            </a:prstGeom>
            <a:solidFill>
              <a:srgbClr val="FFFFFF"/>
            </a:solidFill>
          </p:spPr>
          <p:txBody>
            <a:bodyPr wrap="none">
              <a:spAutoFit/>
            </a:bodyPr>
            <a:lstStyle/>
            <a:p>
              <a:pPr algn="ctr"/>
              <a:r>
                <a:rPr lang="en-US" sz="1800" b="1">
                  <a:solidFill>
                    <a:schemeClr val="accent1">
                      <a:lumMod val="50000"/>
                    </a:schemeClr>
                  </a:solidFill>
                  <a:latin typeface="+mj-lt"/>
                  <a:ea typeface="微軟正黑體" panose="020B0604030504040204" pitchFamily="34" charset="-120"/>
                </a:rPr>
                <a:t>20.5 dB (A)</a:t>
              </a:r>
              <a:endParaRPr lang="zh-TW" altLang="en-US" sz="1800">
                <a:solidFill>
                  <a:schemeClr val="accent1">
                    <a:lumMod val="50000"/>
                  </a:schemeClr>
                </a:solidFill>
                <a:latin typeface="+mj-lt"/>
                <a:ea typeface="微軟正黑體" panose="020B0604030504040204" pitchFamily="34" charset="-120"/>
              </a:endParaRPr>
            </a:p>
          </p:txBody>
        </p:sp>
        <p:sp>
          <p:nvSpPr>
            <p:cNvPr id="40" name="矩形 39"/>
            <p:cNvSpPr/>
            <p:nvPr/>
          </p:nvSpPr>
          <p:spPr>
            <a:xfrm>
              <a:off x="5500694" y="3052798"/>
              <a:ext cx="1564795" cy="307777"/>
            </a:xfrm>
            <a:prstGeom prst="rect">
              <a:avLst/>
            </a:prstGeom>
            <a:noFill/>
          </p:spPr>
          <p:txBody>
            <a:bodyPr wrap="square">
              <a:spAutoFit/>
            </a:bodyPr>
            <a:lstStyle/>
            <a:p>
              <a:pPr algn="ctr"/>
              <a:r>
                <a:rPr lang="en-US" altLang="zh-TW" b="1">
                  <a:solidFill>
                    <a:schemeClr val="bg1"/>
                  </a:solidFill>
                  <a:latin typeface="+mj-lt"/>
                  <a:ea typeface="微軟正黑體" panose="020B0604030504040204" pitchFamily="34" charset="-120"/>
                </a:rPr>
                <a:t>37.7 dB (A)</a:t>
              </a:r>
              <a:r>
                <a:rPr lang="zh-TW" altLang="en-US" b="1">
                  <a:solidFill>
                    <a:schemeClr val="bg1"/>
                  </a:solidFill>
                  <a:latin typeface="+mj-lt"/>
                  <a:ea typeface="微軟正黑體" panose="020B0604030504040204" pitchFamily="34" charset="-120"/>
                </a:rPr>
                <a:t>*</a:t>
              </a:r>
            </a:p>
          </p:txBody>
        </p:sp>
      </p:grpSp>
      <p:sp>
        <p:nvSpPr>
          <p:cNvPr id="42" name="矩形 41"/>
          <p:cNvSpPr/>
          <p:nvPr/>
        </p:nvSpPr>
        <p:spPr>
          <a:xfrm>
            <a:off x="3867701" y="1724273"/>
            <a:ext cx="1471877" cy="584775"/>
          </a:xfrm>
          <a:prstGeom prst="rect">
            <a:avLst/>
          </a:prstGeom>
          <a:noFill/>
        </p:spPr>
        <p:txBody>
          <a:bodyPr wrap="none" lIns="91440" tIns="45720" rIns="91440" bIns="45720">
            <a:spAutoFit/>
          </a:bodyPr>
          <a:lstStyle/>
          <a:p>
            <a:pPr lvl="0" algn="ctr">
              <a:buClr>
                <a:srgbClr val="595959"/>
              </a:buClr>
              <a:buSzPct val="25000"/>
            </a:pPr>
            <a:r>
              <a:rPr lang="en-US" altLang="zh-TW" sz="1600" b="1">
                <a:solidFill>
                  <a:srgbClr val="303F97"/>
                </a:solidFill>
                <a:latin typeface="+mj-lt"/>
                <a:ea typeface="微軟正黑體" panose="020B0604030504040204" pitchFamily="34" charset="-120"/>
              </a:rPr>
              <a:t>Power</a:t>
            </a:r>
          </a:p>
          <a:p>
            <a:pPr lvl="0" algn="ctr">
              <a:buClr>
                <a:srgbClr val="595959"/>
              </a:buClr>
              <a:buSzPct val="25000"/>
            </a:pPr>
            <a:r>
              <a:rPr lang="en-US" altLang="zh-TW" sz="1600" b="1">
                <a:solidFill>
                  <a:srgbClr val="303F97"/>
                </a:solidFill>
                <a:latin typeface="+mj-lt"/>
                <a:ea typeface="微軟正黑體" panose="020B0604030504040204" pitchFamily="34" charset="-120"/>
              </a:rPr>
              <a:t>consumption</a:t>
            </a:r>
            <a:endParaRPr lang="zh-TW" altLang="en-US" sz="1600" b="1">
              <a:solidFill>
                <a:srgbClr val="303F97"/>
              </a:solidFill>
              <a:latin typeface="+mj-lt"/>
              <a:ea typeface="微軟正黑體" panose="020B0604030504040204" pitchFamily="34" charset="-120"/>
            </a:endParaRPr>
          </a:p>
        </p:txBody>
      </p:sp>
      <p:sp>
        <p:nvSpPr>
          <p:cNvPr id="51" name="矩形 50"/>
          <p:cNvSpPr/>
          <p:nvPr/>
        </p:nvSpPr>
        <p:spPr>
          <a:xfrm>
            <a:off x="3857620" y="1357304"/>
            <a:ext cx="256338" cy="256338"/>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a typeface="微軟正黑體" panose="020B0604030504040204" pitchFamily="34" charset="-120"/>
            </a:endParaRPr>
          </a:p>
        </p:txBody>
      </p:sp>
      <p:sp>
        <p:nvSpPr>
          <p:cNvPr id="53" name="矩形 52"/>
          <p:cNvSpPr/>
          <p:nvPr/>
        </p:nvSpPr>
        <p:spPr>
          <a:xfrm>
            <a:off x="3857620" y="2865325"/>
            <a:ext cx="256338" cy="256338"/>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a typeface="微軟正黑體" panose="020B0604030504040204" pitchFamily="34" charset="-120"/>
            </a:endParaRPr>
          </a:p>
        </p:txBody>
      </p:sp>
      <p:sp>
        <p:nvSpPr>
          <p:cNvPr id="56" name="矩形 55"/>
          <p:cNvSpPr/>
          <p:nvPr/>
        </p:nvSpPr>
        <p:spPr>
          <a:xfrm>
            <a:off x="504234" y="4330995"/>
            <a:ext cx="72000" cy="72000"/>
          </a:xfrm>
          <a:prstGeom prst="rect">
            <a:avLst/>
          </a:prstGeom>
          <a:solidFill>
            <a:srgbClr val="0070C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a typeface="微軟正黑體" panose="020B0604030504040204" pitchFamily="34" charset="-120"/>
            </a:endParaRPr>
          </a:p>
        </p:txBody>
      </p:sp>
      <p:sp>
        <p:nvSpPr>
          <p:cNvPr id="57" name="矩形 56"/>
          <p:cNvSpPr/>
          <p:nvPr/>
        </p:nvSpPr>
        <p:spPr>
          <a:xfrm>
            <a:off x="493395" y="4583075"/>
            <a:ext cx="72000" cy="72000"/>
          </a:xfrm>
          <a:prstGeom prst="rect">
            <a:avLst/>
          </a:prstGeom>
          <a:solidFill>
            <a:schemeClr val="accent4">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accent4">
                  <a:lumMod val="75000"/>
                </a:schemeClr>
              </a:solidFill>
              <a:latin typeface="+mj-lt"/>
              <a:ea typeface="微軟正黑體" panose="020B0604030504040204" pitchFamily="34" charset="-120"/>
            </a:endParaRPr>
          </a:p>
        </p:txBody>
      </p:sp>
      <p:sp>
        <p:nvSpPr>
          <p:cNvPr id="64" name="矩形 63"/>
          <p:cNvSpPr/>
          <p:nvPr/>
        </p:nvSpPr>
        <p:spPr>
          <a:xfrm>
            <a:off x="7572396" y="2214560"/>
            <a:ext cx="714380" cy="230832"/>
          </a:xfrm>
          <a:prstGeom prst="rect">
            <a:avLst/>
          </a:prstGeom>
        </p:spPr>
        <p:txBody>
          <a:bodyPr wrap="square" anchor="ctr">
            <a:spAutoFit/>
          </a:bodyPr>
          <a:lstStyle/>
          <a:p>
            <a:r>
              <a:rPr lang="en-US" altLang="zh-TW" sz="900" b="1">
                <a:solidFill>
                  <a:schemeClr val="bg1"/>
                </a:solidFill>
                <a:latin typeface="+mj-lt"/>
                <a:ea typeface="微軟正黑體" panose="020B0604030504040204" pitchFamily="34" charset="-120"/>
              </a:rPr>
              <a:t> </a:t>
            </a:r>
            <a:endParaRPr lang="zh-TW" altLang="en-US" sz="900">
              <a:latin typeface="+mj-lt"/>
              <a:ea typeface="微軟正黑體" panose="020B0604030504040204" pitchFamily="34" charset="-120"/>
            </a:endParaRPr>
          </a:p>
        </p:txBody>
      </p:sp>
      <p:sp>
        <p:nvSpPr>
          <p:cNvPr id="41" name="矩形 40"/>
          <p:cNvSpPr/>
          <p:nvPr/>
        </p:nvSpPr>
        <p:spPr>
          <a:xfrm>
            <a:off x="7411928" y="2474858"/>
            <a:ext cx="1264528" cy="215444"/>
          </a:xfrm>
          <a:prstGeom prst="rect">
            <a:avLst/>
          </a:prstGeom>
        </p:spPr>
        <p:txBody>
          <a:bodyPr wrap="square" anchor="ctr">
            <a:spAutoFit/>
          </a:bodyPr>
          <a:lstStyle/>
          <a:p>
            <a:r>
              <a:rPr lang="en-US" altLang="zh-TW" sz="800">
                <a:solidFill>
                  <a:schemeClr val="tx1">
                    <a:lumMod val="75000"/>
                    <a:lumOff val="25000"/>
                  </a:schemeClr>
                </a:solidFill>
                <a:latin typeface="+mj-lt"/>
                <a:ea typeface="微軟正黑體" panose="020B0604030504040204" pitchFamily="34" charset="-120"/>
              </a:rPr>
              <a:t> </a:t>
            </a:r>
            <a:r>
              <a:rPr lang="zh-TW" altLang="en-US" sz="800">
                <a:solidFill>
                  <a:schemeClr val="tx1">
                    <a:lumMod val="75000"/>
                    <a:lumOff val="25000"/>
                  </a:schemeClr>
                </a:solidFill>
                <a:latin typeface="+mj-lt"/>
                <a:ea typeface="微軟正黑體" panose="020B0604030504040204" pitchFamily="34" charset="-120"/>
              </a:rPr>
              <a:t>*</a:t>
            </a:r>
            <a:r>
              <a:rPr lang="en-US" altLang="zh-TW" sz="800">
                <a:solidFill>
                  <a:schemeClr val="tx1">
                    <a:lumMod val="75000"/>
                    <a:lumOff val="25000"/>
                  </a:schemeClr>
                </a:solidFill>
                <a:latin typeface="+mj-lt"/>
                <a:ea typeface="微軟正黑體" panose="020B0604030504040204" pitchFamily="34" charset="-120"/>
              </a:rPr>
              <a:t>(Other 1U NAS)</a:t>
            </a:r>
            <a:endParaRPr lang="zh-TW" altLang="en-US" sz="800">
              <a:solidFill>
                <a:schemeClr val="tx1">
                  <a:lumMod val="75000"/>
                  <a:lumOff val="25000"/>
                </a:schemeClr>
              </a:solidFill>
              <a:latin typeface="+mj-lt"/>
              <a:ea typeface="微軟正黑體" panose="020B0604030504040204" pitchFamily="34" charset="-120"/>
            </a:endParaRPr>
          </a:p>
        </p:txBody>
      </p:sp>
      <p:sp>
        <p:nvSpPr>
          <p:cNvPr id="46" name="矩形 45"/>
          <p:cNvSpPr/>
          <p:nvPr/>
        </p:nvSpPr>
        <p:spPr>
          <a:xfrm>
            <a:off x="5228880" y="3767825"/>
            <a:ext cx="1582579" cy="215444"/>
          </a:xfrm>
          <a:prstGeom prst="rect">
            <a:avLst/>
          </a:prstGeom>
        </p:spPr>
        <p:txBody>
          <a:bodyPr wrap="square" anchor="ctr">
            <a:spAutoFit/>
          </a:bodyPr>
          <a:lstStyle/>
          <a:p>
            <a:r>
              <a:rPr lang="en-US" altLang="zh-TW" sz="800">
                <a:solidFill>
                  <a:schemeClr val="tx1">
                    <a:lumMod val="75000"/>
                    <a:lumOff val="25000"/>
                  </a:schemeClr>
                </a:solidFill>
                <a:latin typeface="+mj-lt"/>
                <a:ea typeface="微軟正黑體" panose="020B0604030504040204" pitchFamily="34" charset="-120"/>
              </a:rPr>
              <a:t> </a:t>
            </a:r>
            <a:r>
              <a:rPr lang="zh-TW" altLang="en-US" sz="800">
                <a:solidFill>
                  <a:schemeClr val="tx1">
                    <a:lumMod val="75000"/>
                    <a:lumOff val="25000"/>
                  </a:schemeClr>
                </a:solidFill>
                <a:latin typeface="+mj-lt"/>
                <a:ea typeface="微軟正黑體" panose="020B0604030504040204" pitchFamily="34" charset="-120"/>
              </a:rPr>
              <a:t>*</a:t>
            </a:r>
            <a:r>
              <a:rPr lang="en-US" altLang="zh-TW" sz="800">
                <a:solidFill>
                  <a:schemeClr val="tx1">
                    <a:lumMod val="75000"/>
                    <a:lumOff val="25000"/>
                  </a:schemeClr>
                </a:solidFill>
                <a:latin typeface="+mj-lt"/>
                <a:ea typeface="微軟正黑體" panose="020B0604030504040204" pitchFamily="34" charset="-120"/>
              </a:rPr>
              <a:t>(Other 1U NAS)</a:t>
            </a:r>
            <a:endParaRPr lang="zh-TW" altLang="en-US" sz="800">
              <a:solidFill>
                <a:schemeClr val="tx1">
                  <a:lumMod val="75000"/>
                  <a:lumOff val="25000"/>
                </a:schemeClr>
              </a:solidFill>
              <a:latin typeface="+mj-lt"/>
              <a:ea typeface="微軟正黑體" panose="020B0604030504040204" pitchFamily="34" charset="-120"/>
            </a:endParaRPr>
          </a:p>
        </p:txBody>
      </p:sp>
      <p:sp>
        <p:nvSpPr>
          <p:cNvPr id="37" name="文字方塊 36">
            <a:extLst>
              <a:ext uri="{FF2B5EF4-FFF2-40B4-BE49-F238E27FC236}">
                <a16:creationId xmlns:a16="http://schemas.microsoft.com/office/drawing/2014/main" id="{391D7658-06E3-4F20-B096-18DEA1ADC9A4}"/>
              </a:ext>
            </a:extLst>
          </p:cNvPr>
          <p:cNvSpPr txBox="1"/>
          <p:nvPr/>
        </p:nvSpPr>
        <p:spPr>
          <a:xfrm>
            <a:off x="8554189" y="-587697"/>
            <a:ext cx="468715" cy="307777"/>
          </a:xfrm>
          <a:prstGeom prst="rect">
            <a:avLst/>
          </a:prstGeom>
          <a:solidFill>
            <a:srgbClr val="FF0000"/>
          </a:solidFill>
        </p:spPr>
        <p:txBody>
          <a:bodyPr wrap="square" rtlCol="0">
            <a:spAutoFit/>
          </a:bodyPr>
          <a:lstStyle/>
          <a:p>
            <a:r>
              <a:rPr lang="en-US" altLang="zh-TW">
                <a:solidFill>
                  <a:schemeClr val="bg1"/>
                </a:solidFill>
              </a:rPr>
              <a:t>OK</a:t>
            </a:r>
            <a:endParaRPr lang="zh-TW" altLang="en-US">
              <a:solidFill>
                <a:schemeClr val="bg1"/>
              </a:solidFill>
            </a:endParaRPr>
          </a:p>
        </p:txBody>
      </p:sp>
      <p:sp>
        <p:nvSpPr>
          <p:cNvPr id="52" name="標題 1">
            <a:extLst>
              <a:ext uri="{FF2B5EF4-FFF2-40B4-BE49-F238E27FC236}">
                <a16:creationId xmlns:a16="http://schemas.microsoft.com/office/drawing/2014/main" id="{35BD879B-DBC8-4474-927D-157A31D5327D}"/>
              </a:ext>
            </a:extLst>
          </p:cNvPr>
          <p:cNvSpPr txBox="1">
            <a:spLocks/>
          </p:cNvSpPr>
          <p:nvPr/>
        </p:nvSpPr>
        <p:spPr>
          <a:xfrm>
            <a:off x="124385" y="48510"/>
            <a:ext cx="8895230" cy="98733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3200" err="1">
                <a:solidFill>
                  <a:schemeClr val="bg1"/>
                </a:solidFill>
                <a:latin typeface="+mj-lt"/>
                <a:ea typeface="微軟正黑體" panose="020B0604030504040204" pitchFamily="34" charset="-120"/>
              </a:rPr>
              <a:t>Fanless</a:t>
            </a:r>
            <a:r>
              <a:rPr lang="en-US" altLang="zh-TW" sz="3200">
                <a:solidFill>
                  <a:schemeClr val="bg1"/>
                </a:solidFill>
                <a:latin typeface="+mj-lt"/>
                <a:ea typeface="微軟正黑體" panose="020B0604030504040204" pitchFamily="34" charset="-120"/>
              </a:rPr>
              <a:t> power supply unit and quiet system fans suitable for the office environment</a:t>
            </a:r>
            <a:endParaRPr lang="zh-TW" altLang="en-US" sz="3200">
              <a:solidFill>
                <a:schemeClr val="bg1"/>
              </a:solidFill>
              <a:latin typeface="+mj-lt"/>
              <a:ea typeface="微軟正黑體" panose="020B0604030504040204" pitchFamily="34" charset="-120"/>
            </a:endParaRPr>
          </a:p>
        </p:txBody>
      </p:sp>
      <p:grpSp>
        <p:nvGrpSpPr>
          <p:cNvPr id="43" name="群組 42">
            <a:extLst>
              <a:ext uri="{FF2B5EF4-FFF2-40B4-BE49-F238E27FC236}">
                <a16:creationId xmlns:a16="http://schemas.microsoft.com/office/drawing/2014/main" id="{2883A8D5-6296-5547-BA81-5AEE6940B322}"/>
              </a:ext>
            </a:extLst>
          </p:cNvPr>
          <p:cNvGrpSpPr/>
          <p:nvPr/>
        </p:nvGrpSpPr>
        <p:grpSpPr>
          <a:xfrm>
            <a:off x="6344300" y="3809596"/>
            <a:ext cx="1966415" cy="894208"/>
            <a:chOff x="5478301" y="2466367"/>
            <a:chExt cx="1719662" cy="894208"/>
          </a:xfrm>
        </p:grpSpPr>
        <p:sp>
          <p:nvSpPr>
            <p:cNvPr id="54" name="Shape 232">
              <a:extLst>
                <a:ext uri="{FF2B5EF4-FFF2-40B4-BE49-F238E27FC236}">
                  <a16:creationId xmlns:a16="http://schemas.microsoft.com/office/drawing/2014/main" id="{FDCDED0D-973D-8744-A6AD-9355C342F1C8}"/>
                </a:ext>
              </a:extLst>
            </p:cNvPr>
            <p:cNvSpPr/>
            <p:nvPr/>
          </p:nvSpPr>
          <p:spPr>
            <a:xfrm>
              <a:off x="5500694" y="2466367"/>
              <a:ext cx="1564796" cy="845479"/>
            </a:xfrm>
            <a:prstGeom prst="roundRect">
              <a:avLst>
                <a:gd name="adj" fmla="val 13182"/>
              </a:avLst>
            </a:prstGeom>
            <a:solidFill>
              <a:schemeClr val="accent1">
                <a:lumMod val="75000"/>
              </a:schemeClr>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mj-lt"/>
                <a:ea typeface="微軟正黑體" panose="020B0604030504040204" pitchFamily="34" charset="-120"/>
                <a:sym typeface="Arial"/>
              </a:endParaRPr>
            </a:p>
          </p:txBody>
        </p:sp>
        <p:sp>
          <p:nvSpPr>
            <p:cNvPr id="55" name="矩形 54">
              <a:extLst>
                <a:ext uri="{FF2B5EF4-FFF2-40B4-BE49-F238E27FC236}">
                  <a16:creationId xmlns:a16="http://schemas.microsoft.com/office/drawing/2014/main" id="{DD38CD92-5AF5-504D-9880-6BAAF5E8EB97}"/>
                </a:ext>
              </a:extLst>
            </p:cNvPr>
            <p:cNvSpPr/>
            <p:nvPr/>
          </p:nvSpPr>
          <p:spPr>
            <a:xfrm>
              <a:off x="5504228" y="2728200"/>
              <a:ext cx="1557738" cy="369332"/>
            </a:xfrm>
            <a:prstGeom prst="rect">
              <a:avLst/>
            </a:prstGeom>
            <a:solidFill>
              <a:srgbClr val="FFFFFF"/>
            </a:solidFill>
          </p:spPr>
          <p:txBody>
            <a:bodyPr wrap="none">
              <a:spAutoFit/>
            </a:bodyPr>
            <a:lstStyle/>
            <a:p>
              <a:pPr algn="ctr"/>
              <a:r>
                <a:rPr lang="en-US" sz="1800" b="1">
                  <a:solidFill>
                    <a:schemeClr val="accent1">
                      <a:lumMod val="50000"/>
                    </a:schemeClr>
                  </a:solidFill>
                  <a:latin typeface="+mj-lt"/>
                  <a:ea typeface="微軟正黑體" panose="020B0604030504040204" pitchFamily="34" charset="-120"/>
                </a:rPr>
                <a:t>21~45.2 dB (A)</a:t>
              </a:r>
              <a:endParaRPr lang="zh-TW" altLang="en-US" sz="1800">
                <a:solidFill>
                  <a:schemeClr val="accent1">
                    <a:lumMod val="50000"/>
                  </a:schemeClr>
                </a:solidFill>
                <a:latin typeface="+mj-lt"/>
                <a:ea typeface="微軟正黑體" panose="020B0604030504040204" pitchFamily="34" charset="-120"/>
              </a:endParaRPr>
            </a:p>
          </p:txBody>
        </p:sp>
        <p:sp>
          <p:nvSpPr>
            <p:cNvPr id="58" name="矩形 57">
              <a:extLst>
                <a:ext uri="{FF2B5EF4-FFF2-40B4-BE49-F238E27FC236}">
                  <a16:creationId xmlns:a16="http://schemas.microsoft.com/office/drawing/2014/main" id="{744A67D6-A020-3041-AA3C-4925BF4AF718}"/>
                </a:ext>
              </a:extLst>
            </p:cNvPr>
            <p:cNvSpPr/>
            <p:nvPr/>
          </p:nvSpPr>
          <p:spPr>
            <a:xfrm>
              <a:off x="5478301" y="3052798"/>
              <a:ext cx="1719662" cy="307777"/>
            </a:xfrm>
            <a:prstGeom prst="rect">
              <a:avLst/>
            </a:prstGeom>
            <a:noFill/>
          </p:spPr>
          <p:txBody>
            <a:bodyPr wrap="square">
              <a:spAutoFit/>
            </a:bodyPr>
            <a:lstStyle/>
            <a:p>
              <a:pPr algn="ctr"/>
              <a:r>
                <a:rPr lang="en-US" altLang="zh-TW" b="1">
                  <a:solidFill>
                    <a:schemeClr val="bg1"/>
                  </a:solidFill>
                  <a:latin typeface="+mj-lt"/>
                  <a:ea typeface="微軟正黑體" panose="020B0604030504040204" pitchFamily="34" charset="-120"/>
                </a:rPr>
                <a:t>37 ~ 49.1 dB (A)</a:t>
              </a:r>
              <a:r>
                <a:rPr lang="zh-TW" altLang="en-US" b="1">
                  <a:solidFill>
                    <a:schemeClr val="bg1"/>
                  </a:solidFill>
                  <a:latin typeface="+mj-lt"/>
                  <a:ea typeface="微軟正黑體" panose="020B0604030504040204" pitchFamily="34" charset="-120"/>
                </a:rPr>
                <a:t>*</a:t>
              </a:r>
            </a:p>
          </p:txBody>
        </p:sp>
      </p:grpSp>
      <p:pic>
        <p:nvPicPr>
          <p:cNvPr id="4" name="圖形 3">
            <a:extLst>
              <a:ext uri="{FF2B5EF4-FFF2-40B4-BE49-F238E27FC236}">
                <a16:creationId xmlns:a16="http://schemas.microsoft.com/office/drawing/2014/main" id="{016A3261-5CAE-4033-B85F-057FE8C385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7055" y="2016661"/>
            <a:ext cx="3347411" cy="2042938"/>
          </a:xfrm>
          <a:prstGeom prst="rect">
            <a:avLst/>
          </a:prstGeom>
        </p:spPr>
      </p:pic>
      <p:cxnSp>
        <p:nvCxnSpPr>
          <p:cNvPr id="60" name="直線接點 59">
            <a:extLst>
              <a:ext uri="{FF2B5EF4-FFF2-40B4-BE49-F238E27FC236}">
                <a16:creationId xmlns:a16="http://schemas.microsoft.com/office/drawing/2014/main" id="{1016BBA2-1793-4409-9D2A-83EF301913C6}"/>
              </a:ext>
            </a:extLst>
          </p:cNvPr>
          <p:cNvCxnSpPr>
            <a:cxnSpLocks/>
          </p:cNvCxnSpPr>
          <p:nvPr/>
        </p:nvCxnSpPr>
        <p:spPr>
          <a:xfrm>
            <a:off x="1499255" y="1787642"/>
            <a:ext cx="0" cy="429626"/>
          </a:xfrm>
          <a:prstGeom prst="line">
            <a:avLst/>
          </a:prstGeom>
          <a:ln>
            <a:solidFill>
              <a:srgbClr val="FA0D5D"/>
            </a:solidFill>
            <a:tailEnd type="oval"/>
          </a:ln>
        </p:spPr>
        <p:style>
          <a:lnRef idx="1">
            <a:schemeClr val="accent1"/>
          </a:lnRef>
          <a:fillRef idx="0">
            <a:schemeClr val="accent1"/>
          </a:fillRef>
          <a:effectRef idx="0">
            <a:schemeClr val="accent1"/>
          </a:effectRef>
          <a:fontRef idx="minor">
            <a:schemeClr val="tx1"/>
          </a:fontRef>
        </p:style>
      </p:cxnSp>
      <p:cxnSp>
        <p:nvCxnSpPr>
          <p:cNvPr id="61" name="接點: 肘形 60">
            <a:extLst>
              <a:ext uri="{FF2B5EF4-FFF2-40B4-BE49-F238E27FC236}">
                <a16:creationId xmlns:a16="http://schemas.microsoft.com/office/drawing/2014/main" id="{92BD0D07-9052-44A7-BF76-8BF60160BFD6}"/>
              </a:ext>
            </a:extLst>
          </p:cNvPr>
          <p:cNvCxnSpPr>
            <a:cxnSpLocks/>
          </p:cNvCxnSpPr>
          <p:nvPr/>
        </p:nvCxnSpPr>
        <p:spPr>
          <a:xfrm flipV="1">
            <a:off x="2888154" y="1851302"/>
            <a:ext cx="493117" cy="265021"/>
          </a:xfrm>
          <a:prstGeom prst="bentConnector2">
            <a:avLst/>
          </a:prstGeom>
          <a:ln>
            <a:solidFill>
              <a:srgbClr val="0070C0"/>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69" name="矩形 68">
            <a:extLst>
              <a:ext uri="{FF2B5EF4-FFF2-40B4-BE49-F238E27FC236}">
                <a16:creationId xmlns:a16="http://schemas.microsoft.com/office/drawing/2014/main" id="{66EE9E9A-1070-F048-A07C-DFA1507D6B1A}"/>
              </a:ext>
            </a:extLst>
          </p:cNvPr>
          <p:cNvSpPr/>
          <p:nvPr/>
        </p:nvSpPr>
        <p:spPr>
          <a:xfrm>
            <a:off x="5564882" y="2946623"/>
            <a:ext cx="1097028" cy="253916"/>
          </a:xfrm>
          <a:prstGeom prst="rect">
            <a:avLst/>
          </a:prstGeom>
          <a:noFill/>
        </p:spPr>
        <p:txBody>
          <a:bodyPr wrap="square">
            <a:spAutoFit/>
          </a:bodyPr>
          <a:lstStyle/>
          <a:p>
            <a:pPr algn="ctr"/>
            <a:r>
              <a:rPr lang="en-US" altLang="zh-TW" sz="1050" b="1">
                <a:solidFill>
                  <a:schemeClr val="bg1"/>
                </a:solidFill>
                <a:latin typeface="+mj-lt"/>
                <a:ea typeface="微軟正黑體" panose="020B0604030504040204" pitchFamily="34" charset="-120"/>
              </a:rPr>
              <a:t>In operation</a:t>
            </a:r>
            <a:endParaRPr lang="zh-TW" altLang="en-US" sz="1050">
              <a:solidFill>
                <a:schemeClr val="bg1"/>
              </a:solidFill>
              <a:latin typeface="+mj-lt"/>
              <a:ea typeface="微軟正黑體" panose="020B0604030504040204" pitchFamily="34" charset="-120"/>
            </a:endParaRPr>
          </a:p>
        </p:txBody>
      </p:sp>
      <p:sp>
        <p:nvSpPr>
          <p:cNvPr id="70" name="矩形 69">
            <a:extLst>
              <a:ext uri="{FF2B5EF4-FFF2-40B4-BE49-F238E27FC236}">
                <a16:creationId xmlns:a16="http://schemas.microsoft.com/office/drawing/2014/main" id="{5EC9F43E-CBA5-8149-AA4B-D8A682A687ED}"/>
              </a:ext>
            </a:extLst>
          </p:cNvPr>
          <p:cNvSpPr/>
          <p:nvPr/>
        </p:nvSpPr>
        <p:spPr>
          <a:xfrm>
            <a:off x="6395511" y="3828741"/>
            <a:ext cx="1697412" cy="253916"/>
          </a:xfrm>
          <a:prstGeom prst="rect">
            <a:avLst/>
          </a:prstGeom>
        </p:spPr>
        <p:txBody>
          <a:bodyPr wrap="square">
            <a:spAutoFit/>
          </a:bodyPr>
          <a:lstStyle/>
          <a:p>
            <a:pPr algn="ctr"/>
            <a:r>
              <a:rPr lang="en-US" altLang="zh-TW" sz="1050" b="1">
                <a:solidFill>
                  <a:schemeClr val="bg1"/>
                </a:solidFill>
                <a:latin typeface="+mj-lt"/>
                <a:ea typeface="微軟正黑體" panose="020B0604030504040204" pitchFamily="34" charset="-120"/>
              </a:rPr>
              <a:t>HDD sleep</a:t>
            </a:r>
            <a:endParaRPr lang="zh-TW" altLang="en-US" sz="1050">
              <a:solidFill>
                <a:schemeClr val="bg1"/>
              </a:solidFill>
              <a:latin typeface="+mj-lt"/>
              <a:ea typeface="微軟正黑體" panose="020B0604030504040204" pitchFamily="34" charset="-12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grpSp>
        <p:nvGrpSpPr>
          <p:cNvPr id="11" name="群組 10">
            <a:extLst>
              <a:ext uri="{FF2B5EF4-FFF2-40B4-BE49-F238E27FC236}">
                <a16:creationId xmlns:a16="http://schemas.microsoft.com/office/drawing/2014/main" id="{890B6F19-276F-48A9-9716-ABC0F14D9BF4}"/>
              </a:ext>
            </a:extLst>
          </p:cNvPr>
          <p:cNvGrpSpPr/>
          <p:nvPr/>
        </p:nvGrpSpPr>
        <p:grpSpPr>
          <a:xfrm>
            <a:off x="244280" y="1617729"/>
            <a:ext cx="8616454" cy="2691980"/>
            <a:chOff x="244280" y="1366717"/>
            <a:chExt cx="8616454" cy="2691980"/>
          </a:xfrm>
          <a:effectLst>
            <a:outerShdw blurRad="241300" dist="241300" dir="2040000" algn="l" rotWithShape="0">
              <a:prstClr val="black">
                <a:alpha val="40000"/>
              </a:prstClr>
            </a:outerShdw>
          </a:effectLst>
        </p:grpSpPr>
        <p:grpSp>
          <p:nvGrpSpPr>
            <p:cNvPr id="52" name="群組 51">
              <a:extLst>
                <a:ext uri="{FF2B5EF4-FFF2-40B4-BE49-F238E27FC236}">
                  <a16:creationId xmlns:a16="http://schemas.microsoft.com/office/drawing/2014/main" id="{1AF56A0E-2E18-4F74-8D7A-1AC3FB9E08E4}"/>
                </a:ext>
              </a:extLst>
            </p:cNvPr>
            <p:cNvGrpSpPr/>
            <p:nvPr/>
          </p:nvGrpSpPr>
          <p:grpSpPr>
            <a:xfrm>
              <a:off x="244280" y="3121766"/>
              <a:ext cx="8616454" cy="936931"/>
              <a:chOff x="244280" y="1366717"/>
              <a:chExt cx="8616454" cy="936931"/>
            </a:xfrm>
          </p:grpSpPr>
          <p:sp>
            <p:nvSpPr>
              <p:cNvPr id="53" name="矩形: 圓角 52">
                <a:extLst>
                  <a:ext uri="{FF2B5EF4-FFF2-40B4-BE49-F238E27FC236}">
                    <a16:creationId xmlns:a16="http://schemas.microsoft.com/office/drawing/2014/main" id="{6674A4CE-9E9B-44D0-BF61-7815E08EF08E}"/>
                  </a:ext>
                </a:extLst>
              </p:cNvPr>
              <p:cNvSpPr/>
              <p:nvPr/>
            </p:nvSpPr>
            <p:spPr>
              <a:xfrm>
                <a:off x="5434873" y="1366717"/>
                <a:ext cx="3425861" cy="935922"/>
              </a:xfrm>
              <a:prstGeom prst="roundRect">
                <a:avLst>
                  <a:gd name="adj" fmla="val 50000"/>
                </a:avLst>
              </a:prstGeom>
              <a:solidFill>
                <a:srgbClr val="4F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54" name="矩形: 圓角 53">
                <a:extLst>
                  <a:ext uri="{FF2B5EF4-FFF2-40B4-BE49-F238E27FC236}">
                    <a16:creationId xmlns:a16="http://schemas.microsoft.com/office/drawing/2014/main" id="{2C219F7F-4E76-42D1-A3C0-4E32E5030F1B}"/>
                  </a:ext>
                </a:extLst>
              </p:cNvPr>
              <p:cNvSpPr/>
              <p:nvPr/>
            </p:nvSpPr>
            <p:spPr>
              <a:xfrm>
                <a:off x="244280" y="1367726"/>
                <a:ext cx="3425861" cy="935922"/>
              </a:xfrm>
              <a:prstGeom prst="roundRect">
                <a:avLst>
                  <a:gd name="adj" fmla="val 50000"/>
                </a:avLst>
              </a:prstGeom>
              <a:solidFill>
                <a:srgbClr val="4F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10" name="群組 9">
              <a:extLst>
                <a:ext uri="{FF2B5EF4-FFF2-40B4-BE49-F238E27FC236}">
                  <a16:creationId xmlns:a16="http://schemas.microsoft.com/office/drawing/2014/main" id="{CDB4125D-A15D-4CE0-8FF3-60E67C1A0DCD}"/>
                </a:ext>
              </a:extLst>
            </p:cNvPr>
            <p:cNvGrpSpPr/>
            <p:nvPr/>
          </p:nvGrpSpPr>
          <p:grpSpPr>
            <a:xfrm>
              <a:off x="244280" y="1366717"/>
              <a:ext cx="8616454" cy="936931"/>
              <a:chOff x="244280" y="1366717"/>
              <a:chExt cx="8616454" cy="936931"/>
            </a:xfrm>
          </p:grpSpPr>
          <p:sp>
            <p:nvSpPr>
              <p:cNvPr id="50" name="矩形: 圓角 49">
                <a:extLst>
                  <a:ext uri="{FF2B5EF4-FFF2-40B4-BE49-F238E27FC236}">
                    <a16:creationId xmlns:a16="http://schemas.microsoft.com/office/drawing/2014/main" id="{4C2C3074-594C-419D-8B52-381C11AACF31}"/>
                  </a:ext>
                </a:extLst>
              </p:cNvPr>
              <p:cNvSpPr/>
              <p:nvPr/>
            </p:nvSpPr>
            <p:spPr>
              <a:xfrm>
                <a:off x="5434873" y="1366717"/>
                <a:ext cx="3425861" cy="935922"/>
              </a:xfrm>
              <a:prstGeom prst="roundRect">
                <a:avLst>
                  <a:gd name="adj" fmla="val 50000"/>
                </a:avLst>
              </a:prstGeom>
              <a:solidFill>
                <a:srgbClr val="4F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51" name="矩形: 圓角 50">
                <a:extLst>
                  <a:ext uri="{FF2B5EF4-FFF2-40B4-BE49-F238E27FC236}">
                    <a16:creationId xmlns:a16="http://schemas.microsoft.com/office/drawing/2014/main" id="{93B90C1F-F150-41E1-8FE4-7BBCF2907C0D}"/>
                  </a:ext>
                </a:extLst>
              </p:cNvPr>
              <p:cNvSpPr/>
              <p:nvPr/>
            </p:nvSpPr>
            <p:spPr>
              <a:xfrm>
                <a:off x="244280" y="1367726"/>
                <a:ext cx="3425861" cy="935922"/>
              </a:xfrm>
              <a:prstGeom prst="roundRect">
                <a:avLst>
                  <a:gd name="adj" fmla="val 50000"/>
                </a:avLst>
              </a:prstGeom>
              <a:solidFill>
                <a:srgbClr val="4FA9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7" name="群組 6">
              <a:extLst>
                <a:ext uri="{FF2B5EF4-FFF2-40B4-BE49-F238E27FC236}">
                  <a16:creationId xmlns:a16="http://schemas.microsoft.com/office/drawing/2014/main" id="{35FE9E6C-C556-4A5A-BE95-2633E928C372}"/>
                </a:ext>
              </a:extLst>
            </p:cNvPr>
            <p:cNvGrpSpPr/>
            <p:nvPr/>
          </p:nvGrpSpPr>
          <p:grpSpPr>
            <a:xfrm>
              <a:off x="2940345" y="1882908"/>
              <a:ext cx="3330465" cy="1743441"/>
              <a:chOff x="2940345" y="1882908"/>
              <a:chExt cx="3330465" cy="1743441"/>
            </a:xfrm>
          </p:grpSpPr>
          <p:cxnSp>
            <p:nvCxnSpPr>
              <p:cNvPr id="49" name="直線接點 48">
                <a:extLst>
                  <a:ext uri="{FF2B5EF4-FFF2-40B4-BE49-F238E27FC236}">
                    <a16:creationId xmlns:a16="http://schemas.microsoft.com/office/drawing/2014/main" id="{D3389B73-0D5E-47AB-8D58-E668AB7ED413}"/>
                  </a:ext>
                </a:extLst>
              </p:cNvPr>
              <p:cNvCxnSpPr>
                <a:cxnSpLocks/>
              </p:cNvCxnSpPr>
              <p:nvPr/>
            </p:nvCxnSpPr>
            <p:spPr>
              <a:xfrm flipV="1">
                <a:off x="4515167" y="1882908"/>
                <a:ext cx="0" cy="528319"/>
              </a:xfrm>
              <a:prstGeom prst="line">
                <a:avLst/>
              </a:prstGeom>
              <a:ln w="28575">
                <a:solidFill>
                  <a:srgbClr val="4FA9DD"/>
                </a:solidFill>
              </a:ln>
            </p:spPr>
            <p:style>
              <a:lnRef idx="1">
                <a:schemeClr val="accent1"/>
              </a:lnRef>
              <a:fillRef idx="0">
                <a:schemeClr val="accent1"/>
              </a:fillRef>
              <a:effectRef idx="0">
                <a:schemeClr val="accent1"/>
              </a:effectRef>
              <a:fontRef idx="minor">
                <a:schemeClr val="tx1"/>
              </a:fontRef>
            </p:style>
          </p:cxnSp>
          <p:cxnSp>
            <p:nvCxnSpPr>
              <p:cNvPr id="4" name="直線接點 3">
                <a:extLst>
                  <a:ext uri="{FF2B5EF4-FFF2-40B4-BE49-F238E27FC236}">
                    <a16:creationId xmlns:a16="http://schemas.microsoft.com/office/drawing/2014/main" id="{D289137D-AC5A-4953-B995-2172B37AB5DC}"/>
                  </a:ext>
                </a:extLst>
              </p:cNvPr>
              <p:cNvCxnSpPr/>
              <p:nvPr/>
            </p:nvCxnSpPr>
            <p:spPr>
              <a:xfrm>
                <a:off x="2940345" y="1882908"/>
                <a:ext cx="3330465" cy="0"/>
              </a:xfrm>
              <a:prstGeom prst="line">
                <a:avLst/>
              </a:prstGeom>
              <a:ln w="28575">
                <a:solidFill>
                  <a:srgbClr val="4FA9DD"/>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7F333423-C77A-4BBC-B480-384E25C361C7}"/>
                  </a:ext>
                </a:extLst>
              </p:cNvPr>
              <p:cNvCxnSpPr/>
              <p:nvPr/>
            </p:nvCxnSpPr>
            <p:spPr>
              <a:xfrm>
                <a:off x="2940345" y="3618246"/>
                <a:ext cx="3330465" cy="0"/>
              </a:xfrm>
              <a:prstGeom prst="line">
                <a:avLst/>
              </a:prstGeom>
              <a:ln w="28575">
                <a:solidFill>
                  <a:srgbClr val="4FA9DD"/>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CF39C32A-A730-41B6-9999-B8608C49FD9D}"/>
                  </a:ext>
                </a:extLst>
              </p:cNvPr>
              <p:cNvCxnSpPr>
                <a:cxnSpLocks/>
              </p:cNvCxnSpPr>
              <p:nvPr/>
            </p:nvCxnSpPr>
            <p:spPr>
              <a:xfrm flipV="1">
                <a:off x="4528366" y="3286130"/>
                <a:ext cx="0" cy="340219"/>
              </a:xfrm>
              <a:prstGeom prst="line">
                <a:avLst/>
              </a:prstGeom>
              <a:ln w="28575">
                <a:solidFill>
                  <a:srgbClr val="4FA9DD"/>
                </a:solidFill>
              </a:ln>
            </p:spPr>
            <p:style>
              <a:lnRef idx="1">
                <a:schemeClr val="accent1"/>
              </a:lnRef>
              <a:fillRef idx="0">
                <a:schemeClr val="accent1"/>
              </a:fillRef>
              <a:effectRef idx="0">
                <a:schemeClr val="accent1"/>
              </a:effectRef>
              <a:fontRef idx="minor">
                <a:schemeClr val="tx1"/>
              </a:fontRef>
            </p:style>
          </p:cxnSp>
        </p:grpSp>
      </p:grpSp>
      <p:grpSp>
        <p:nvGrpSpPr>
          <p:cNvPr id="2" name="群組 1">
            <a:extLst>
              <a:ext uri="{FF2B5EF4-FFF2-40B4-BE49-F238E27FC236}">
                <a16:creationId xmlns:a16="http://schemas.microsoft.com/office/drawing/2014/main" id="{4461EA6D-8339-4D2F-8D4A-1C1BD170C46F}"/>
              </a:ext>
            </a:extLst>
          </p:cNvPr>
          <p:cNvGrpSpPr/>
          <p:nvPr/>
        </p:nvGrpSpPr>
        <p:grpSpPr>
          <a:xfrm>
            <a:off x="814432" y="3219327"/>
            <a:ext cx="1471552" cy="1226656"/>
            <a:chOff x="814432" y="2968315"/>
            <a:chExt cx="1471552" cy="1226656"/>
          </a:xfrm>
        </p:grpSpPr>
        <p:pic>
          <p:nvPicPr>
            <p:cNvPr id="48" name="Shape 57" descr="D:\Fullppt\005-PNG이미지\모니터.png"/>
            <p:cNvPicPr preferRelativeResize="0"/>
            <p:nvPr/>
          </p:nvPicPr>
          <p:blipFill rotWithShape="1">
            <a:blip r:embed="rId3">
              <a:alphaModFix/>
            </a:blip>
            <a:srcRect/>
            <a:stretch/>
          </p:blipFill>
          <p:spPr>
            <a:xfrm>
              <a:off x="814432" y="2968315"/>
              <a:ext cx="1457966" cy="1226656"/>
            </a:xfrm>
            <a:prstGeom prst="rect">
              <a:avLst/>
            </a:prstGeom>
            <a:noFill/>
            <a:ln>
              <a:noFill/>
            </a:ln>
          </p:spPr>
        </p:pic>
        <p:sp>
          <p:nvSpPr>
            <p:cNvPr id="57" name="橢圓 56"/>
            <p:cNvSpPr/>
            <p:nvPr/>
          </p:nvSpPr>
          <p:spPr>
            <a:xfrm>
              <a:off x="1624790" y="3356013"/>
              <a:ext cx="608008" cy="6162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pic>
          <p:nvPicPr>
            <p:cNvPr id="59" name="Shape 183" descr="C:\Users\user\Desktop\21_PPT對稿QNAP AQC107 10G網卡\3-01.png"/>
            <p:cNvPicPr preferRelativeResize="0"/>
            <p:nvPr/>
          </p:nvPicPr>
          <p:blipFill rotWithShape="1">
            <a:blip r:embed="rId4">
              <a:alphaModFix/>
            </a:blip>
            <a:srcRect/>
            <a:stretch/>
          </p:blipFill>
          <p:spPr>
            <a:xfrm>
              <a:off x="1571604" y="3286130"/>
              <a:ext cx="714380" cy="756000"/>
            </a:xfrm>
            <a:prstGeom prst="ellipse">
              <a:avLst/>
            </a:prstGeom>
            <a:noFill/>
            <a:ln>
              <a:noFill/>
            </a:ln>
            <a:effectLst/>
          </p:spPr>
        </p:pic>
      </p:grpSp>
      <p:pic>
        <p:nvPicPr>
          <p:cNvPr id="5122" name="Picture 2" descr="TS-832XU-RP">
            <a:extLst>
              <a:ext uri="{FF2B5EF4-FFF2-40B4-BE49-F238E27FC236}">
                <a16:creationId xmlns:a16="http://schemas.microsoft.com/office/drawing/2014/main" id="{CBA915EB-4B3D-46B1-BE60-722FB0427FF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90" b="25710"/>
          <a:stretch/>
        </p:blipFill>
        <p:spPr bwMode="auto">
          <a:xfrm>
            <a:off x="864477" y="1478669"/>
            <a:ext cx="2232917" cy="628838"/>
          </a:xfrm>
          <a:prstGeom prst="rect">
            <a:avLst/>
          </a:prstGeom>
          <a:noFill/>
          <a:extLst>
            <a:ext uri="{909E8E84-426E-40DD-AFC4-6F175D3DCCD1}">
              <a14:hiddenFill xmlns:a14="http://schemas.microsoft.com/office/drawing/2010/main">
                <a:solidFill>
                  <a:srgbClr val="FFFFFF"/>
                </a:solidFill>
              </a14:hiddenFill>
            </a:ext>
          </a:extLst>
        </p:spPr>
      </p:pic>
      <p:pic>
        <p:nvPicPr>
          <p:cNvPr id="26" name="圖片 25" descr="一張含有 監視器, 電子用品, 坐, 白色 的圖片&#10;&#10;自動產生的描述">
            <a:extLst>
              <a:ext uri="{FF2B5EF4-FFF2-40B4-BE49-F238E27FC236}">
                <a16:creationId xmlns:a16="http://schemas.microsoft.com/office/drawing/2014/main" id="{6E87279F-DE99-41F1-A305-1A4473291A0B}"/>
              </a:ext>
            </a:extLst>
          </p:cNvPr>
          <p:cNvPicPr>
            <a:picLocks noChangeAspect="1"/>
          </p:cNvPicPr>
          <p:nvPr/>
        </p:nvPicPr>
        <p:blipFill>
          <a:blip r:embed="rId6"/>
          <a:stretch>
            <a:fillRect/>
          </a:stretch>
        </p:blipFill>
        <p:spPr>
          <a:xfrm>
            <a:off x="6000431" y="1832016"/>
            <a:ext cx="2526008" cy="389005"/>
          </a:xfrm>
          <a:prstGeom prst="rect">
            <a:avLst/>
          </a:prstGeom>
        </p:spPr>
      </p:pic>
      <p:sp>
        <p:nvSpPr>
          <p:cNvPr id="27" name="Shape 164"/>
          <p:cNvSpPr txBox="1"/>
          <p:nvPr/>
        </p:nvSpPr>
        <p:spPr>
          <a:xfrm>
            <a:off x="2054395" y="3472212"/>
            <a:ext cx="1635546" cy="642942"/>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sz="1500">
                <a:solidFill>
                  <a:schemeClr val="bg1"/>
                </a:solidFill>
                <a:latin typeface="Arial" panose="020B0604020202020204" pitchFamily="34" charset="0"/>
                <a:ea typeface="微軟正黑體" panose="020B0604030504040204" pitchFamily="34" charset="-120"/>
                <a:cs typeface="Arial" panose="020B0604020202020204" pitchFamily="34" charset="0"/>
              </a:rPr>
              <a:t>    10GBASE-T </a:t>
            </a:r>
          </a:p>
          <a:p>
            <a:pPr marL="0" lvl="0" indent="0">
              <a:spcBef>
                <a:spcPts val="0"/>
              </a:spcBef>
              <a:spcAft>
                <a:spcPts val="0"/>
              </a:spcAft>
              <a:buNone/>
            </a:pPr>
            <a:r>
              <a:rPr lang="en-GB" sz="1500">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500">
                <a:solidFill>
                  <a:schemeClr val="bg1"/>
                </a:solidFill>
                <a:latin typeface="Arial" panose="020B0604020202020204" pitchFamily="34" charset="0"/>
                <a:ea typeface="微軟正黑體" panose="020B0604030504040204" pitchFamily="34" charset="-120"/>
                <a:cs typeface="Arial" panose="020B0604020202020204" pitchFamily="34" charset="0"/>
              </a:rPr>
              <a:t>PC / Server</a:t>
            </a:r>
            <a:endParaRPr sz="15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9" name="Shape 165"/>
          <p:cNvSpPr txBox="1"/>
          <p:nvPr/>
        </p:nvSpPr>
        <p:spPr>
          <a:xfrm>
            <a:off x="1267744" y="2562337"/>
            <a:ext cx="1559346" cy="337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GB" b="1">
                <a:solidFill>
                  <a:schemeClr val="tx1"/>
                </a:solidFill>
                <a:latin typeface="Arial" panose="020B0604020202020204" pitchFamily="34" charset="0"/>
                <a:ea typeface="微軟正黑體" panose="020B0604030504040204" pitchFamily="34" charset="-120"/>
                <a:cs typeface="Arial" panose="020B0604020202020204" pitchFamily="34" charset="0"/>
              </a:rPr>
              <a:t>TS-832PXU-RP</a:t>
            </a:r>
          </a:p>
        </p:txBody>
      </p:sp>
      <p:sp>
        <p:nvSpPr>
          <p:cNvPr id="31" name="Shape 169"/>
          <p:cNvSpPr txBox="1"/>
          <p:nvPr/>
        </p:nvSpPr>
        <p:spPr>
          <a:xfrm>
            <a:off x="6602385" y="4293142"/>
            <a:ext cx="1322100" cy="337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a:solidFill>
                  <a:schemeClr val="tx1"/>
                </a:solidFill>
                <a:latin typeface="Arial" panose="020B0604020202020204" pitchFamily="34" charset="0"/>
                <a:ea typeface="微軟正黑體" panose="020B0604030504040204" pitchFamily="34" charset="-120"/>
                <a:cs typeface="Arial" panose="020B0604020202020204" pitchFamily="34" charset="0"/>
              </a:rPr>
              <a:t>TVS-872XT</a:t>
            </a:r>
          </a:p>
          <a:p>
            <a:pPr marL="0" lvl="0" indent="0" rtl="0">
              <a:spcBef>
                <a:spcPts val="0"/>
              </a:spcBef>
              <a:spcAft>
                <a:spcPts val="0"/>
              </a:spcAft>
              <a:buNone/>
            </a:pPr>
            <a:endParaRPr lang="en-US"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6" name="Shape 176"/>
          <p:cNvSpPr txBox="1"/>
          <p:nvPr/>
        </p:nvSpPr>
        <p:spPr>
          <a:xfrm>
            <a:off x="3492436" y="2979303"/>
            <a:ext cx="2120142" cy="566099"/>
          </a:xfrm>
          <a:prstGeom prst="rect">
            <a:avLst/>
          </a:prstGeom>
          <a:noFill/>
          <a:ln>
            <a:noFill/>
          </a:ln>
        </p:spPr>
        <p:txBody>
          <a:bodyPr spcFirstLastPara="1" wrap="square" lIns="91425" tIns="91425" rIns="91425" bIns="91425" anchor="t" anchorCtr="0">
            <a:noAutofit/>
          </a:bodyPr>
          <a:lstStyle/>
          <a:p>
            <a:pPr lvl="0" algn="ctr"/>
            <a:r>
              <a:rPr lang="en-GB" b="1">
                <a:solidFill>
                  <a:schemeClr val="tx1"/>
                </a:solidFill>
                <a:latin typeface="Arial" panose="020B0604020202020204" pitchFamily="34" charset="0"/>
                <a:ea typeface="微軟正黑體" panose="020B0604030504040204" pitchFamily="34" charset="-120"/>
                <a:cs typeface="Arial" panose="020B0604020202020204" pitchFamily="34" charset="0"/>
              </a:rPr>
              <a:t>1GbE </a:t>
            </a:r>
            <a:r>
              <a:rPr lang="en-US" altLang="zh-TW" b="1">
                <a:solidFill>
                  <a:schemeClr val="tx1"/>
                </a:solidFill>
                <a:latin typeface="Arial" panose="020B0604020202020204" pitchFamily="34" charset="0"/>
                <a:ea typeface="微軟正黑體" panose="020B0604030504040204" pitchFamily="34" charset="-120"/>
                <a:cs typeface="Arial" panose="020B0604020202020204" pitchFamily="34" charset="0"/>
              </a:rPr>
              <a:t>switch</a:t>
            </a:r>
            <a:r>
              <a:rPr lang="zh-TW" altLang="en-US" b="1">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en-US" altLang="zh-TW" b="1">
                <a:solidFill>
                  <a:schemeClr val="tx1"/>
                </a:solidFill>
                <a:latin typeface="Arial" panose="020B0604020202020204" pitchFamily="34" charset="0"/>
                <a:ea typeface="微軟正黑體" panose="020B0604030504040204" pitchFamily="34" charset="-120"/>
                <a:cs typeface="Arial" panose="020B0604020202020204" pitchFamily="34" charset="0"/>
              </a:rPr>
              <a:t>(bottleneck at 1Gb/s!)</a:t>
            </a:r>
            <a:endParaRPr lang="zh-TW" altLang="en-US"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7" name="Shape 177"/>
          <p:cNvSpPr txBox="1"/>
          <p:nvPr/>
        </p:nvSpPr>
        <p:spPr>
          <a:xfrm>
            <a:off x="474921" y="2156720"/>
            <a:ext cx="3140149" cy="41503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GB" sz="1500">
                <a:solidFill>
                  <a:schemeClr val="bg1"/>
                </a:solidFill>
                <a:latin typeface="Arial" panose="020B0604020202020204" pitchFamily="34" charset="0"/>
                <a:ea typeface="微軟正黑體" panose="020B0604030504040204" pitchFamily="34" charset="-120"/>
                <a:cs typeface="Arial" panose="020B0604020202020204" pitchFamily="34" charset="0"/>
              </a:rPr>
              <a:t> 10GbE SFP+ &amp; 2.5GbE BASE-T</a:t>
            </a:r>
            <a:endParaRPr sz="15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8" name="Shape 178"/>
          <p:cNvSpPr txBox="1"/>
          <p:nvPr/>
        </p:nvSpPr>
        <p:spPr>
          <a:xfrm>
            <a:off x="5629695" y="3505408"/>
            <a:ext cx="1300409" cy="642942"/>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GB" sz="1500">
                <a:solidFill>
                  <a:schemeClr val="bg1"/>
                </a:solidFill>
                <a:latin typeface="Arial" panose="020B0604020202020204" pitchFamily="34" charset="0"/>
                <a:ea typeface="微軟正黑體" panose="020B0604030504040204" pitchFamily="34" charset="-120"/>
                <a:cs typeface="Arial" panose="020B0604020202020204" pitchFamily="34" charset="0"/>
              </a:rPr>
              <a:t>10GBASE-T</a:t>
            </a:r>
          </a:p>
          <a:p>
            <a:pPr marL="0" lvl="0" indent="0" rtl="0">
              <a:spcBef>
                <a:spcPts val="0"/>
              </a:spcBef>
              <a:spcAft>
                <a:spcPts val="0"/>
              </a:spcAft>
              <a:buNone/>
            </a:pPr>
            <a:r>
              <a:rPr lang="en-GB" sz="1500">
                <a:solidFill>
                  <a:schemeClr val="bg1"/>
                </a:solidFill>
                <a:latin typeface="Arial" panose="020B0604020202020204" pitchFamily="34" charset="0"/>
                <a:ea typeface="微軟正黑體" panose="020B0604030504040204" pitchFamily="34" charset="-120"/>
                <a:cs typeface="Arial" panose="020B0604020202020204" pitchFamily="34" charset="0"/>
              </a:rPr>
              <a:t>NAS</a:t>
            </a:r>
            <a:endParaRPr sz="15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5" name="Shape 181"/>
          <p:cNvSpPr txBox="1"/>
          <p:nvPr/>
        </p:nvSpPr>
        <p:spPr>
          <a:xfrm>
            <a:off x="1219515" y="4492743"/>
            <a:ext cx="1785950" cy="2154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None/>
            </a:pPr>
            <a:r>
              <a:rPr lang="en-GB" b="1">
                <a:solidFill>
                  <a:schemeClr val="tx1"/>
                </a:solidFill>
                <a:latin typeface="Arial" panose="020B0604020202020204" pitchFamily="34" charset="0"/>
                <a:ea typeface="微軟正黑體" panose="020B0604030504040204" pitchFamily="34" charset="-120"/>
                <a:cs typeface="Arial" panose="020B0604020202020204" pitchFamily="34" charset="0"/>
                <a:sym typeface="Calibri"/>
              </a:rPr>
              <a:t>Apple iMac Pro</a:t>
            </a:r>
          </a:p>
        </p:txBody>
      </p:sp>
      <p:pic>
        <p:nvPicPr>
          <p:cNvPr id="24" name="圖片 23" descr="交換器.png"/>
          <p:cNvPicPr>
            <a:picLocks noChangeAspect="1"/>
          </p:cNvPicPr>
          <p:nvPr/>
        </p:nvPicPr>
        <p:blipFill>
          <a:blip r:embed="rId7"/>
          <a:stretch>
            <a:fillRect/>
          </a:stretch>
        </p:blipFill>
        <p:spPr>
          <a:xfrm>
            <a:off x="3960290" y="2465572"/>
            <a:ext cx="1143008" cy="516074"/>
          </a:xfrm>
          <a:prstGeom prst="rect">
            <a:avLst/>
          </a:prstGeom>
        </p:spPr>
      </p:pic>
      <p:pic>
        <p:nvPicPr>
          <p:cNvPr id="5124" name="Picture 4" descr="TVS-872XT">
            <a:extLst>
              <a:ext uri="{FF2B5EF4-FFF2-40B4-BE49-F238E27FC236}">
                <a16:creationId xmlns:a16="http://schemas.microsoft.com/office/drawing/2014/main" id="{03A02A28-F598-478F-8678-740D268ED8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7684" y="3147889"/>
            <a:ext cx="1686395" cy="1053060"/>
          </a:xfrm>
          <a:prstGeom prst="rect">
            <a:avLst/>
          </a:prstGeom>
          <a:noFill/>
          <a:extLst>
            <a:ext uri="{909E8E84-426E-40DD-AFC4-6F175D3DCCD1}">
              <a14:hiddenFill xmlns:a14="http://schemas.microsoft.com/office/drawing/2010/main">
                <a:solidFill>
                  <a:srgbClr val="FFFFFF"/>
                </a:solidFill>
              </a14:hiddenFill>
            </a:ext>
          </a:extLst>
        </p:spPr>
      </p:pic>
      <p:sp>
        <p:nvSpPr>
          <p:cNvPr id="25" name="Shape 165">
            <a:extLst>
              <a:ext uri="{FF2B5EF4-FFF2-40B4-BE49-F238E27FC236}">
                <a16:creationId xmlns:a16="http://schemas.microsoft.com/office/drawing/2014/main" id="{F13B1773-D2E3-41FD-A7DD-89EB8F5B5669}"/>
              </a:ext>
            </a:extLst>
          </p:cNvPr>
          <p:cNvSpPr txBox="1"/>
          <p:nvPr/>
        </p:nvSpPr>
        <p:spPr>
          <a:xfrm>
            <a:off x="6602385" y="2549558"/>
            <a:ext cx="1322100" cy="337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b="1">
                <a:solidFill>
                  <a:schemeClr val="tx1"/>
                </a:solidFill>
                <a:latin typeface="Arial" panose="020B0604020202020204" pitchFamily="34" charset="0"/>
                <a:ea typeface="微軟正黑體" panose="020B0604030504040204" pitchFamily="34" charset="-120"/>
                <a:cs typeface="Arial" panose="020B0604020202020204" pitchFamily="34" charset="0"/>
              </a:rPr>
              <a:t>TS-435XeU</a:t>
            </a:r>
          </a:p>
          <a:p>
            <a:pPr marL="0" lvl="0" indent="0" rtl="0">
              <a:spcBef>
                <a:spcPts val="0"/>
              </a:spcBef>
              <a:spcAft>
                <a:spcPts val="0"/>
              </a:spcAft>
              <a:buNone/>
            </a:pPr>
            <a:endParaRPr lang="en-US"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41" name="標題 1">
            <a:extLst>
              <a:ext uri="{FF2B5EF4-FFF2-40B4-BE49-F238E27FC236}">
                <a16:creationId xmlns:a16="http://schemas.microsoft.com/office/drawing/2014/main" id="{8851C8DB-23AE-4248-BB65-FC19E7E98F02}"/>
              </a:ext>
            </a:extLst>
          </p:cNvPr>
          <p:cNvSpPr txBox="1">
            <a:spLocks/>
          </p:cNvSpPr>
          <p:nvPr/>
        </p:nvSpPr>
        <p:spPr>
          <a:xfrm>
            <a:off x="244279" y="0"/>
            <a:ext cx="8589225" cy="1310606"/>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rPr>
              <a:t>Don’t let the 1GbE switch limit the maximum throughput of your devices</a:t>
            </a:r>
          </a:p>
        </p:txBody>
      </p:sp>
      <p:sp>
        <p:nvSpPr>
          <p:cNvPr id="33" name="Shape 177">
            <a:extLst>
              <a:ext uri="{FF2B5EF4-FFF2-40B4-BE49-F238E27FC236}">
                <a16:creationId xmlns:a16="http://schemas.microsoft.com/office/drawing/2014/main" id="{A5A7B866-04BC-D644-BCE2-803F0FC9B0E8}"/>
              </a:ext>
            </a:extLst>
          </p:cNvPr>
          <p:cNvSpPr txBox="1"/>
          <p:nvPr/>
        </p:nvSpPr>
        <p:spPr>
          <a:xfrm>
            <a:off x="5693360" y="2169116"/>
            <a:ext cx="3140149" cy="415030"/>
          </a:xfrm>
          <a:prstGeom prst="rect">
            <a:avLst/>
          </a:prstGeom>
          <a:noFill/>
          <a:ln>
            <a:noFill/>
          </a:ln>
        </p:spPr>
        <p:txBody>
          <a:bodyPr spcFirstLastPara="1" wrap="square" lIns="91425" tIns="91425" rIns="91425" bIns="91425" anchor="t" anchorCtr="0">
            <a:noAutofit/>
          </a:bodyPr>
          <a:lstStyle/>
          <a:p>
            <a:pPr lvl="0">
              <a:buClr>
                <a:schemeClr val="dk1"/>
              </a:buClr>
              <a:buSzPts val="1100"/>
            </a:pPr>
            <a:r>
              <a:rPr lang="en-GB" sz="1500">
                <a:solidFill>
                  <a:schemeClr val="bg1"/>
                </a:solidFill>
                <a:latin typeface="Arial" panose="020B0604020202020204" pitchFamily="34" charset="0"/>
                <a:ea typeface="微軟正黑體" panose="020B0604030504040204" pitchFamily="34" charset="-120"/>
                <a:cs typeface="Arial" panose="020B0604020202020204" pitchFamily="34" charset="0"/>
              </a:rPr>
              <a:t> 10GbE SFP+ &amp; 2.5GbE BASE-T</a:t>
            </a:r>
            <a:endParaRPr sz="15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2EC2F8B2-33A2-45E2-8BFF-1A699FDD03E4}"/>
              </a:ext>
            </a:extLst>
          </p:cNvPr>
          <p:cNvSpPr>
            <a:spLocks noGrp="1"/>
          </p:cNvSpPr>
          <p:nvPr>
            <p:ph type="title" idx="4294967295"/>
          </p:nvPr>
        </p:nvSpPr>
        <p:spPr>
          <a:xfrm>
            <a:off x="191387" y="30365"/>
            <a:ext cx="8747050" cy="1188328"/>
          </a:xfrm>
        </p:spPr>
        <p:txBody>
          <a:bodyPr>
            <a:noAutofit/>
          </a:bodyPr>
          <a:lstStyle/>
          <a:p>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1</a:t>
            </a:r>
            <a:r>
              <a:rPr lang="en-US" altLang="zh-TW" sz="3600"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a:t>
            </a:r>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step to go beyond 1 GbE: </a:t>
            </a:r>
            <a:b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QNAP 2.5GbE &amp; 10GbE switches</a:t>
            </a:r>
            <a:endParaRPr lang="zh-TW" altLang="en-US"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8" name="Picture 2" descr="C:\Users\user\Desktop\21_PPT對稿QNAP AQC107 10G網卡\29384737_xxl.png">
            <a:extLst>
              <a:ext uri="{FF2B5EF4-FFF2-40B4-BE49-F238E27FC236}">
                <a16:creationId xmlns:a16="http://schemas.microsoft.com/office/drawing/2014/main" id="{ACEDA30A-03F9-E543-8797-EAB00FF3618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19403244">
            <a:off x="7640973" y="1575236"/>
            <a:ext cx="1608187" cy="1489629"/>
          </a:xfrm>
          <a:prstGeom prst="rect">
            <a:avLst/>
          </a:prstGeom>
          <a:ln>
            <a:noFill/>
          </a:ln>
          <a:effectLst>
            <a:outerShdw blurRad="431800" dist="368300" dir="5760000" algn="tl" rotWithShape="0">
              <a:prstClr val="black">
                <a:alpha val="40000"/>
              </a:prstClr>
            </a:outerShdw>
          </a:effectLst>
        </p:spPr>
      </p:pic>
      <p:pic>
        <p:nvPicPr>
          <p:cNvPr id="3" name="圖片 5">
            <a:extLst>
              <a:ext uri="{FF2B5EF4-FFF2-40B4-BE49-F238E27FC236}">
                <a16:creationId xmlns:a16="http://schemas.microsoft.com/office/drawing/2014/main" id="{61BBB310-F626-453B-9DD2-6A23AF12315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3964" b="21358"/>
          <a:stretch/>
        </p:blipFill>
        <p:spPr>
          <a:xfrm>
            <a:off x="3297327" y="3882299"/>
            <a:ext cx="1211874" cy="389213"/>
          </a:xfrm>
          <a:prstGeom prst="rect">
            <a:avLst/>
          </a:prstGeom>
        </p:spPr>
      </p:pic>
      <p:grpSp>
        <p:nvGrpSpPr>
          <p:cNvPr id="51" name="Google Shape;1112;gc428d55399_0_337">
            <a:extLst>
              <a:ext uri="{FF2B5EF4-FFF2-40B4-BE49-F238E27FC236}">
                <a16:creationId xmlns:a16="http://schemas.microsoft.com/office/drawing/2014/main" id="{24474050-1D52-4EE4-A23E-14E2DECB1BB4}"/>
              </a:ext>
            </a:extLst>
          </p:cNvPr>
          <p:cNvGrpSpPr/>
          <p:nvPr/>
        </p:nvGrpSpPr>
        <p:grpSpPr>
          <a:xfrm>
            <a:off x="907948" y="1498896"/>
            <a:ext cx="4695945" cy="1187521"/>
            <a:chOff x="535858" y="2192097"/>
            <a:chExt cx="3083382" cy="4755000"/>
          </a:xfrm>
          <a:effectLst>
            <a:outerShdw blurRad="342900" dist="177800" dir="3600000" algn="t" rotWithShape="0">
              <a:prstClr val="black">
                <a:alpha val="40000"/>
              </a:prstClr>
            </a:outerShdw>
          </a:effectLst>
        </p:grpSpPr>
        <p:sp>
          <p:nvSpPr>
            <p:cNvPr id="52" name="Google Shape;1113;gc428d55399_0_337" hidden="1">
              <a:extLst>
                <a:ext uri="{FF2B5EF4-FFF2-40B4-BE49-F238E27FC236}">
                  <a16:creationId xmlns:a16="http://schemas.microsoft.com/office/drawing/2014/main" id="{100064AA-0060-474E-870C-1D8EF5BFDA80}"/>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68569" tIns="34275" rIns="68569" bIns="34275" anchor="ctr" anchorCtr="0">
              <a:noAutofit/>
            </a:bodyPr>
            <a:lstStyle/>
            <a:p>
              <a:pPr algn="ctr"/>
              <a:endParaRPr sz="1050">
                <a:solidFill>
                  <a:schemeClr val="lt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53" name="Google Shape;1114;gc428d55399_0_337" hidden="1">
              <a:extLst>
                <a:ext uri="{FF2B5EF4-FFF2-40B4-BE49-F238E27FC236}">
                  <a16:creationId xmlns:a16="http://schemas.microsoft.com/office/drawing/2014/main" id="{F3FE8B18-A7DA-4FC8-A448-500AC233D971}"/>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rot="16200000">
              <a:off x="1219758" y="4337168"/>
              <a:ext cx="4461410" cy="337555"/>
            </a:xfrm>
            <a:prstGeom prst="rect">
              <a:avLst/>
            </a:prstGeom>
            <a:noFill/>
            <a:ln>
              <a:noFill/>
            </a:ln>
          </p:spPr>
        </p:pic>
      </p:grpSp>
      <p:sp>
        <p:nvSpPr>
          <p:cNvPr id="26" name="矩形: 圓角 8">
            <a:extLst>
              <a:ext uri="{FF2B5EF4-FFF2-40B4-BE49-F238E27FC236}">
                <a16:creationId xmlns:a16="http://schemas.microsoft.com/office/drawing/2014/main" id="{66CD628E-E8AD-4349-93AF-A824E12DE2A6}"/>
              </a:ext>
            </a:extLst>
          </p:cNvPr>
          <p:cNvSpPr/>
          <p:nvPr/>
        </p:nvSpPr>
        <p:spPr>
          <a:xfrm>
            <a:off x="554025" y="1401820"/>
            <a:ext cx="4397142" cy="1267581"/>
          </a:xfrm>
          <a:prstGeom prst="roundRect">
            <a:avLst>
              <a:gd name="adj" fmla="val 2416"/>
            </a:avLst>
          </a:prstGeom>
          <a:solidFill>
            <a:srgbClr val="DCB483"/>
          </a:solidFill>
          <a:ln w="9525">
            <a:no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baseline="-250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 name="文字方塊 15">
            <a:extLst>
              <a:ext uri="{FF2B5EF4-FFF2-40B4-BE49-F238E27FC236}">
                <a16:creationId xmlns:a16="http://schemas.microsoft.com/office/drawing/2014/main" id="{9AD6E516-4983-5246-A020-18E317A41D5A}"/>
              </a:ext>
            </a:extLst>
          </p:cNvPr>
          <p:cNvSpPr txBox="1"/>
          <p:nvPr/>
        </p:nvSpPr>
        <p:spPr>
          <a:xfrm>
            <a:off x="5339912" y="1534927"/>
            <a:ext cx="2289601" cy="1019253"/>
          </a:xfrm>
          <a:prstGeom prst="rect">
            <a:avLst/>
          </a:prstGeom>
          <a:noFill/>
        </p:spPr>
        <p:txBody>
          <a:bodyPr wrap="square" rtlCol="0">
            <a:spAutoFit/>
          </a:bodyPr>
          <a:lstStyle/>
          <a:p>
            <a:pPr>
              <a:lnSpc>
                <a:spcPct val="130000"/>
              </a:lnSpc>
            </a:pPr>
            <a:r>
              <a:rPr lang="en-US"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Upgrade to 2.5</a:t>
            </a:r>
            <a:r>
              <a:rPr lang="en"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GbE</a:t>
            </a:r>
          </a:p>
          <a:p>
            <a:pPr>
              <a:lnSpc>
                <a:spcPct val="130000"/>
              </a:lnSpc>
            </a:pPr>
            <a:r>
              <a:rPr lang="en" altLang="zh-TW" sz="16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with the existing wiring infrastructure</a:t>
            </a:r>
            <a:endParaRPr lang="zh-TW" altLang="en-US" sz="16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aphicFrame>
        <p:nvGraphicFramePr>
          <p:cNvPr id="20" name="Shape 253">
            <a:extLst>
              <a:ext uri="{FF2B5EF4-FFF2-40B4-BE49-F238E27FC236}">
                <a16:creationId xmlns:a16="http://schemas.microsoft.com/office/drawing/2014/main" id="{71BEF758-E246-DE44-AF83-B30DF04391C5}"/>
              </a:ext>
            </a:extLst>
          </p:cNvPr>
          <p:cNvGraphicFramePr/>
          <p:nvPr>
            <p:extLst>
              <p:ext uri="{D42A27DB-BD31-4B8C-83A1-F6EECF244321}">
                <p14:modId xmlns:p14="http://schemas.microsoft.com/office/powerpoint/2010/main" val="612287485"/>
              </p:ext>
            </p:extLst>
          </p:nvPr>
        </p:nvGraphicFramePr>
        <p:xfrm>
          <a:off x="5786503" y="2571750"/>
          <a:ext cx="3076815" cy="2095951"/>
        </p:xfrm>
        <a:graphic>
          <a:graphicData uri="http://schemas.openxmlformats.org/drawingml/2006/table">
            <a:tbl>
              <a:tblPr firstRow="1" bandRow="1">
                <a:effectLst>
                  <a:outerShdw blurRad="76200" dir="13500000" sy="23000" kx="1200000" algn="br" rotWithShape="0">
                    <a:prstClr val="black">
                      <a:alpha val="20000"/>
                    </a:prstClr>
                  </a:outerShdw>
                </a:effectLst>
                <a:tableStyleId>{85BE263C-DBD7-4A20-BB59-AAB30ACAA65A}</a:tableStyleId>
              </a:tblPr>
              <a:tblGrid>
                <a:gridCol w="607766">
                  <a:extLst>
                    <a:ext uri="{9D8B030D-6E8A-4147-A177-3AD203B41FA5}">
                      <a16:colId xmlns:a16="http://schemas.microsoft.com/office/drawing/2014/main" val="20000"/>
                    </a:ext>
                  </a:extLst>
                </a:gridCol>
                <a:gridCol w="683736">
                  <a:extLst>
                    <a:ext uri="{9D8B030D-6E8A-4147-A177-3AD203B41FA5}">
                      <a16:colId xmlns:a16="http://schemas.microsoft.com/office/drawing/2014/main" val="20001"/>
                    </a:ext>
                  </a:extLst>
                </a:gridCol>
                <a:gridCol w="877159">
                  <a:extLst>
                    <a:ext uri="{9D8B030D-6E8A-4147-A177-3AD203B41FA5}">
                      <a16:colId xmlns:a16="http://schemas.microsoft.com/office/drawing/2014/main" val="20002"/>
                    </a:ext>
                  </a:extLst>
                </a:gridCol>
                <a:gridCol w="908154">
                  <a:extLst>
                    <a:ext uri="{9D8B030D-6E8A-4147-A177-3AD203B41FA5}">
                      <a16:colId xmlns:a16="http://schemas.microsoft.com/office/drawing/2014/main" val="20003"/>
                    </a:ext>
                  </a:extLst>
                </a:gridCol>
              </a:tblGrid>
              <a:tr h="546636">
                <a:tc>
                  <a:txBody>
                    <a:bodyPr/>
                    <a:lstStyle/>
                    <a:p>
                      <a:pPr marL="0" marR="0" lvl="0" indent="0" algn="l" rtl="0">
                        <a:spcBef>
                          <a:spcPts val="0"/>
                        </a:spcBef>
                        <a:spcAft>
                          <a:spcPts val="0"/>
                        </a:spcAft>
                        <a:buNone/>
                      </a:pPr>
                      <a:endParaRPr sz="12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1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CAT 5e</a:t>
                      </a:r>
                      <a:endParaRPr sz="11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1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CAT 6</a:t>
                      </a:r>
                      <a:endParaRPr sz="11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rtl="0">
                        <a:spcBef>
                          <a:spcPts val="0"/>
                        </a:spcBef>
                        <a:spcAft>
                          <a:spcPts val="0"/>
                        </a:spcAft>
                        <a:buNone/>
                      </a:pPr>
                      <a:r>
                        <a:rPr lang="en-US" sz="11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CAT 6A</a:t>
                      </a:r>
                      <a:endParaRPr lang="en-US" altLang="zh-TW" sz="1100" b="1">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09863">
                <a:tc>
                  <a:txBody>
                    <a:bodyPr/>
                    <a:lstStyle/>
                    <a:p>
                      <a:pPr marL="0" marR="0" lvl="0" indent="0" algn="ctr" rtl="0">
                        <a:spcBef>
                          <a:spcPts val="0"/>
                        </a:spcBef>
                        <a:spcAft>
                          <a:spcPts val="0"/>
                        </a:spcAft>
                        <a:buNone/>
                      </a:pPr>
                      <a:r>
                        <a:rPr lang="en-US"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100M</a:t>
                      </a:r>
                      <a:endParaRPr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spcBef>
                          <a:spcPts val="0"/>
                        </a:spcBef>
                        <a:spcAft>
                          <a:spcPts val="0"/>
                        </a:spcAft>
                        <a:buNone/>
                      </a:pPr>
                      <a:r>
                        <a:rPr lang="zh-TW" altLang="en-US"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T w="6350" cap="flat" cmpd="sng" algn="ctr">
                      <a:solidFill>
                        <a:schemeClr val="tx1"/>
                      </a:solidFill>
                      <a:prstDash val="solid"/>
                      <a:round/>
                      <a:headEnd type="none" w="med" len="med"/>
                      <a:tailEnd type="none" w="med" len="med"/>
                    </a:lnT>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T w="6350" cap="flat" cmpd="sng" algn="ctr">
                      <a:solidFill>
                        <a:schemeClr val="tx1"/>
                      </a:solidFill>
                      <a:prstDash val="solid"/>
                      <a:round/>
                      <a:headEnd type="none" w="med" len="med"/>
                      <a:tailEnd type="none" w="med" len="med"/>
                    </a:lnT>
                    <a:solidFill>
                      <a:srgbClr val="FDFDFD">
                        <a:alpha val="14118"/>
                      </a:srgbClr>
                    </a:solidFill>
                  </a:tcPr>
                </a:tc>
                <a:extLst>
                  <a:ext uri="{0D108BD9-81ED-4DB2-BD59-A6C34878D82A}">
                    <a16:rowId xmlns:a16="http://schemas.microsoft.com/office/drawing/2014/main" val="10001"/>
                  </a:ext>
                </a:extLst>
              </a:tr>
              <a:tr h="309863">
                <a:tc>
                  <a:txBody>
                    <a:bodyPr/>
                    <a:lstStyle/>
                    <a:p>
                      <a:pPr marL="0" marR="0" lvl="0" indent="0" algn="ctr" rtl="0">
                        <a:spcBef>
                          <a:spcPts val="0"/>
                        </a:spcBef>
                        <a:spcAft>
                          <a:spcPts val="0"/>
                        </a:spcAft>
                        <a:buNone/>
                      </a:pPr>
                      <a:r>
                        <a:rPr lang="en-US"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1G</a:t>
                      </a:r>
                      <a:endParaRPr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tc>
                <a:tc>
                  <a:txBody>
                    <a:bodyPr/>
                    <a:lstStyle/>
                    <a:p>
                      <a:pPr marL="0" marR="0" lvl="0" indent="0" algn="ctr" rtl="0">
                        <a:spcBef>
                          <a:spcPts val="0"/>
                        </a:spcBef>
                        <a:spcAft>
                          <a:spcPts val="0"/>
                        </a:spcAft>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tc>
                <a:extLst>
                  <a:ext uri="{0D108BD9-81ED-4DB2-BD59-A6C34878D82A}">
                    <a16:rowId xmlns:a16="http://schemas.microsoft.com/office/drawing/2014/main" val="10002"/>
                  </a:ext>
                </a:extLst>
              </a:tr>
              <a:tr h="309863">
                <a:tc>
                  <a:txBody>
                    <a:bodyPr/>
                    <a:lstStyle/>
                    <a:p>
                      <a:pPr marL="0" marR="0" lvl="0" indent="0" algn="ctr" rtl="0">
                        <a:spcBef>
                          <a:spcPts val="0"/>
                        </a:spcBef>
                        <a:spcAft>
                          <a:spcPts val="0"/>
                        </a:spcAft>
                        <a:buNone/>
                      </a:pPr>
                      <a:r>
                        <a:rPr lang="en-US"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2.5G</a:t>
                      </a:r>
                      <a:endParaRPr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solidFill>
                      <a:srgbClr val="FDFDFD">
                        <a:alpha val="14118"/>
                      </a:srgbClr>
                    </a:solidFill>
                  </a:tcPr>
                </a:tc>
                <a:extLst>
                  <a:ext uri="{0D108BD9-81ED-4DB2-BD59-A6C34878D82A}">
                    <a16:rowId xmlns:a16="http://schemas.microsoft.com/office/drawing/2014/main" val="10003"/>
                  </a:ext>
                </a:extLst>
              </a:tr>
              <a:tr h="309863">
                <a:tc>
                  <a:txBody>
                    <a:bodyPr/>
                    <a:lstStyle/>
                    <a:p>
                      <a:pPr marL="0" marR="0" lvl="0" indent="0" algn="ctr" rtl="0">
                        <a:spcBef>
                          <a:spcPts val="0"/>
                        </a:spcBef>
                        <a:spcAft>
                          <a:spcPts val="0"/>
                        </a:spcAft>
                        <a:buNone/>
                      </a:pPr>
                      <a:r>
                        <a:rPr lang="en-US"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5G</a:t>
                      </a:r>
                      <a:endParaRPr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lumMod val="95000"/>
                            <a:lumOff val="5000"/>
                          </a:schemeClr>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tc>
                <a:extLst>
                  <a:ext uri="{0D108BD9-81ED-4DB2-BD59-A6C34878D82A}">
                    <a16:rowId xmlns:a16="http://schemas.microsoft.com/office/drawing/2014/main" val="10004"/>
                  </a:ext>
                </a:extLst>
              </a:tr>
              <a:tr h="309863">
                <a:tc>
                  <a:txBody>
                    <a:bodyPr/>
                    <a:lstStyle/>
                    <a:p>
                      <a:pPr marL="0" marR="0" lvl="0" indent="0" algn="ctr" rtl="0">
                        <a:spcBef>
                          <a:spcPts val="0"/>
                        </a:spcBef>
                        <a:spcAft>
                          <a:spcPts val="0"/>
                        </a:spcAft>
                        <a:buNone/>
                      </a:pPr>
                      <a:r>
                        <a:rPr lang="en-US"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10G</a:t>
                      </a:r>
                      <a:endParaRPr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spcBef>
                          <a:spcPts val="0"/>
                        </a:spcBef>
                        <a:spcAft>
                          <a:spcPts val="0"/>
                        </a:spcAft>
                        <a:buNone/>
                      </a:pPr>
                      <a:r>
                        <a:rPr lang="en-US"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X</a:t>
                      </a:r>
                      <a:endParaRPr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r>
                        <a:rPr lang="en-US"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(55m)</a:t>
                      </a:r>
                      <a:endParaRPr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B w="6350" cap="flat" cmpd="sng" algn="ctr">
                      <a:noFill/>
                      <a:prstDash val="solid"/>
                      <a:round/>
                      <a:headEnd type="none" w="med" len="med"/>
                      <a:tailEnd type="none" w="med" len="med"/>
                    </a:lnB>
                    <a:solidFill>
                      <a:srgbClr val="FDFDFD">
                        <a:alpha val="14118"/>
                      </a:srgbClr>
                    </a:solidFill>
                  </a:tcPr>
                </a:tc>
                <a:tc>
                  <a:txBody>
                    <a:bodyPr/>
                    <a:lstStyle/>
                    <a:p>
                      <a:pPr marL="0" marR="0" lvl="0" indent="0" algn="ctr" rtl="0">
                        <a:lnSpc>
                          <a:spcPct val="100000"/>
                        </a:lnSpc>
                        <a:spcBef>
                          <a:spcPts val="0"/>
                        </a:spcBef>
                        <a:spcAft>
                          <a:spcPts val="0"/>
                        </a:spcAft>
                        <a:buClr>
                          <a:schemeClr val="lt1"/>
                        </a:buClr>
                        <a:buSzPts val="1800"/>
                        <a:buFont typeface="Corbel"/>
                        <a:buNone/>
                      </a:pPr>
                      <a:r>
                        <a:rPr lang="zh-TW"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t>
                      </a:r>
                      <a:endParaRPr sz="1100" b="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a:txBody>
                  <a:tcPr marL="59160" marR="59160" marT="29580" marB="29580" anchor="ctr">
                    <a:lnB w="6350" cap="flat" cmpd="sng" algn="ctr">
                      <a:noFill/>
                      <a:prstDash val="solid"/>
                      <a:round/>
                      <a:headEnd type="none" w="med" len="med"/>
                      <a:tailEnd type="none" w="med" len="med"/>
                    </a:lnB>
                    <a:solidFill>
                      <a:srgbClr val="FDFDFD">
                        <a:alpha val="14118"/>
                      </a:srgbClr>
                    </a:solidFill>
                  </a:tcPr>
                </a:tc>
                <a:extLst>
                  <a:ext uri="{0D108BD9-81ED-4DB2-BD59-A6C34878D82A}">
                    <a16:rowId xmlns:a16="http://schemas.microsoft.com/office/drawing/2014/main" val="10005"/>
                  </a:ext>
                </a:extLst>
              </a:tr>
            </a:tbl>
          </a:graphicData>
        </a:graphic>
      </p:graphicFrame>
      <p:sp>
        <p:nvSpPr>
          <p:cNvPr id="25" name="文字方塊 24">
            <a:extLst>
              <a:ext uri="{FF2B5EF4-FFF2-40B4-BE49-F238E27FC236}">
                <a16:creationId xmlns:a16="http://schemas.microsoft.com/office/drawing/2014/main" id="{4EFECE1E-208A-1744-A6D3-6BB8230DEFE8}"/>
              </a:ext>
            </a:extLst>
          </p:cNvPr>
          <p:cNvSpPr txBox="1"/>
          <p:nvPr/>
        </p:nvSpPr>
        <p:spPr>
          <a:xfrm>
            <a:off x="3134353" y="3274838"/>
            <a:ext cx="2095445" cy="276999"/>
          </a:xfrm>
          <a:prstGeom prst="rect">
            <a:avLst/>
          </a:prstGeom>
          <a:noFill/>
        </p:spPr>
        <p:txBody>
          <a:bodyPr wrap="none" rtlCol="0">
            <a:spAutoFit/>
          </a:bodyPr>
          <a:lstStyle/>
          <a:p>
            <a:r>
              <a:rPr lang="en-US" altLang="zh-TW" sz="1200" b="1">
                <a:solidFill>
                  <a:schemeClr val="accent1">
                    <a:lumMod val="50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QSW-M2108-2S</a:t>
            </a:r>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managed</a:t>
            </a:r>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1" name="文字方塊 30">
            <a:extLst>
              <a:ext uri="{FF2B5EF4-FFF2-40B4-BE49-F238E27FC236}">
                <a16:creationId xmlns:a16="http://schemas.microsoft.com/office/drawing/2014/main" id="{21E9DF6E-F2DE-214E-BAB8-2293966D3352}"/>
              </a:ext>
            </a:extLst>
          </p:cNvPr>
          <p:cNvSpPr txBox="1"/>
          <p:nvPr/>
        </p:nvSpPr>
        <p:spPr>
          <a:xfrm>
            <a:off x="369707" y="3231336"/>
            <a:ext cx="2137124" cy="276999"/>
          </a:xfrm>
          <a:prstGeom prst="rect">
            <a:avLst/>
          </a:prstGeom>
          <a:noFill/>
        </p:spPr>
        <p:txBody>
          <a:bodyPr wrap="none" rtlCol="0">
            <a:spAutoFit/>
          </a:bodyPr>
          <a:lstStyle/>
          <a:p>
            <a:r>
              <a:rPr lang="en-US" altLang="zh-TW" sz="1200" b="1">
                <a:solidFill>
                  <a:schemeClr val="accent1">
                    <a:lumMod val="50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QSW-2104-2S</a:t>
            </a:r>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(unmanaged)</a:t>
            </a:r>
            <a:endPar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3" name="文字方塊 32">
            <a:extLst>
              <a:ext uri="{FF2B5EF4-FFF2-40B4-BE49-F238E27FC236}">
                <a16:creationId xmlns:a16="http://schemas.microsoft.com/office/drawing/2014/main" id="{05AEEC05-B49D-C149-A7C7-B1559D7FE4DE}"/>
              </a:ext>
            </a:extLst>
          </p:cNvPr>
          <p:cNvSpPr txBox="1"/>
          <p:nvPr/>
        </p:nvSpPr>
        <p:spPr>
          <a:xfrm>
            <a:off x="338814" y="3487966"/>
            <a:ext cx="2023311" cy="253916"/>
          </a:xfrm>
          <a:prstGeom prst="rect">
            <a:avLst/>
          </a:prstGeom>
          <a:noFill/>
        </p:spPr>
        <p:txBody>
          <a:bodyPr wrap="none" rtlCol="0">
            <a:spAutoFit/>
          </a:bodyPr>
          <a:lstStyle/>
          <a:p>
            <a:r>
              <a:rPr lang="en-US" altLang="zh-TW" sz="105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 x 2.5GbE + 2 x 10GbE SFP+</a:t>
            </a:r>
          </a:p>
        </p:txBody>
      </p:sp>
      <p:sp>
        <p:nvSpPr>
          <p:cNvPr id="36" name="文字方塊 35">
            <a:extLst>
              <a:ext uri="{FF2B5EF4-FFF2-40B4-BE49-F238E27FC236}">
                <a16:creationId xmlns:a16="http://schemas.microsoft.com/office/drawing/2014/main" id="{6EF3DEEC-3197-AF44-B300-658795AE0B74}"/>
              </a:ext>
            </a:extLst>
          </p:cNvPr>
          <p:cNvSpPr txBox="1"/>
          <p:nvPr/>
        </p:nvSpPr>
        <p:spPr>
          <a:xfrm>
            <a:off x="421618" y="4293445"/>
            <a:ext cx="2727342" cy="276999"/>
          </a:xfrm>
          <a:prstGeom prst="rect">
            <a:avLst/>
          </a:prstGeom>
          <a:noFill/>
        </p:spPr>
        <p:txBody>
          <a:bodyPr wrap="square" rtlCol="0">
            <a:spAutoFit/>
          </a:bodyPr>
          <a:lstStyle/>
          <a:p>
            <a:r>
              <a:rPr lang="en-US" altLang="zh-TW" sz="1200" b="1">
                <a:solidFill>
                  <a:schemeClr val="accent1">
                    <a:lumMod val="50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QSW-M2116P-2T2S</a:t>
            </a:r>
            <a:r>
              <a:rPr lang="en-US" altLang="zh-TW" sz="1200" b="1">
                <a:solidFill>
                  <a:srgbClr val="E9C27B"/>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(PoE managed)</a:t>
            </a:r>
            <a:endPar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7" name="文字方塊 36">
            <a:extLst>
              <a:ext uri="{FF2B5EF4-FFF2-40B4-BE49-F238E27FC236}">
                <a16:creationId xmlns:a16="http://schemas.microsoft.com/office/drawing/2014/main" id="{88C4A5EA-9202-7E42-97AB-E1C166483D67}"/>
              </a:ext>
            </a:extLst>
          </p:cNvPr>
          <p:cNvSpPr txBox="1"/>
          <p:nvPr/>
        </p:nvSpPr>
        <p:spPr>
          <a:xfrm>
            <a:off x="369707" y="4521646"/>
            <a:ext cx="2160451" cy="577081"/>
          </a:xfrm>
          <a:prstGeom prst="rect">
            <a:avLst/>
          </a:prstGeom>
          <a:noFill/>
        </p:spPr>
        <p:txBody>
          <a:bodyPr wrap="square" rtlCol="0">
            <a:spAutoFit/>
          </a:bodyPr>
          <a:lstStyle/>
          <a:p>
            <a:r>
              <a:rPr lang="en-US" altLang="zh-TW" sz="105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16 x 2.5GbE PoE+ (30W)</a:t>
            </a:r>
          </a:p>
          <a:p>
            <a:r>
              <a:rPr lang="en-US" altLang="zh-TW" sz="105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+ 2 x 10GBASE-T PoE+ (90W) </a:t>
            </a:r>
          </a:p>
          <a:p>
            <a:r>
              <a:rPr lang="en-US" altLang="zh-TW" sz="105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+ 2 x 10GbE SFP+</a:t>
            </a:r>
            <a:endParaRPr lang="zh-TW" altLang="en-US" sz="105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8" name="文字方塊 37">
            <a:extLst>
              <a:ext uri="{FF2B5EF4-FFF2-40B4-BE49-F238E27FC236}">
                <a16:creationId xmlns:a16="http://schemas.microsoft.com/office/drawing/2014/main" id="{9987836F-8016-6F4A-9ACA-CAC4790B62B8}"/>
              </a:ext>
            </a:extLst>
          </p:cNvPr>
          <p:cNvSpPr txBox="1"/>
          <p:nvPr/>
        </p:nvSpPr>
        <p:spPr>
          <a:xfrm>
            <a:off x="3049184" y="4291619"/>
            <a:ext cx="2573798" cy="276999"/>
          </a:xfrm>
          <a:prstGeom prst="rect">
            <a:avLst/>
          </a:prstGeom>
          <a:noFill/>
        </p:spPr>
        <p:txBody>
          <a:bodyPr wrap="square" lIns="91440" tIns="45720" rIns="91440" bIns="45720" rtlCol="0" anchor="t">
            <a:spAutoFit/>
          </a:bodyPr>
          <a:lstStyle/>
          <a:p>
            <a:r>
              <a:rPr lang="en-US" altLang="zh-TW" sz="1200" b="1">
                <a:solidFill>
                  <a:schemeClr val="accent1">
                    <a:lumMod val="50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QSW-M2108R-2C</a:t>
            </a:r>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managed)</a:t>
            </a: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9" name="文字方塊 38">
            <a:extLst>
              <a:ext uri="{FF2B5EF4-FFF2-40B4-BE49-F238E27FC236}">
                <a16:creationId xmlns:a16="http://schemas.microsoft.com/office/drawing/2014/main" id="{0D45425A-23D6-7245-B089-E16F9638A71A}"/>
              </a:ext>
            </a:extLst>
          </p:cNvPr>
          <p:cNvSpPr txBox="1"/>
          <p:nvPr/>
        </p:nvSpPr>
        <p:spPr>
          <a:xfrm>
            <a:off x="3049184" y="4539927"/>
            <a:ext cx="2008305" cy="253916"/>
          </a:xfrm>
          <a:prstGeom prst="rect">
            <a:avLst/>
          </a:prstGeom>
          <a:noFill/>
        </p:spPr>
        <p:txBody>
          <a:bodyPr wrap="square" rtlCol="0">
            <a:spAutoFit/>
          </a:bodyPr>
          <a:lstStyle/>
          <a:p>
            <a:r>
              <a:rPr lang="en-US" altLang="zh-TW" sz="105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8 x 2.5GbE + 2 x 10GbE SFP+</a:t>
            </a:r>
            <a:endParaRPr lang="zh-TW" altLang="en-US" sz="105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 name="矩形: 圓角 4">
            <a:extLst>
              <a:ext uri="{FF2B5EF4-FFF2-40B4-BE49-F238E27FC236}">
                <a16:creationId xmlns:a16="http://schemas.microsoft.com/office/drawing/2014/main" id="{4E9337C5-09F1-45DA-B6D5-DC7573B5DD40}"/>
              </a:ext>
            </a:extLst>
          </p:cNvPr>
          <p:cNvSpPr/>
          <p:nvPr/>
        </p:nvSpPr>
        <p:spPr>
          <a:xfrm>
            <a:off x="3631842" y="1750039"/>
            <a:ext cx="1427860" cy="510255"/>
          </a:xfrm>
          <a:prstGeom prst="roundRect">
            <a:avLst>
              <a:gd name="adj" fmla="val 50000"/>
            </a:avLst>
          </a:prstGeom>
          <a:solidFill>
            <a:schemeClr val="accent1">
              <a:lumMod val="50000"/>
            </a:schemeClr>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b="1"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Fanless</a:t>
            </a:r>
            <a:r>
              <a:rPr lang="en-US" altLang="zh-CN"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&amp; </a:t>
            </a:r>
          </a:p>
          <a:p>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Metal chassis</a:t>
            </a:r>
          </a:p>
        </p:txBody>
      </p:sp>
      <p:sp>
        <p:nvSpPr>
          <p:cNvPr id="65" name="文字方塊 64">
            <a:extLst>
              <a:ext uri="{FF2B5EF4-FFF2-40B4-BE49-F238E27FC236}">
                <a16:creationId xmlns:a16="http://schemas.microsoft.com/office/drawing/2014/main" id="{B27539D7-D7D0-4D35-AC62-54E3A633D7C3}"/>
              </a:ext>
            </a:extLst>
          </p:cNvPr>
          <p:cNvSpPr txBox="1"/>
          <p:nvPr/>
        </p:nvSpPr>
        <p:spPr>
          <a:xfrm>
            <a:off x="611495" y="1468191"/>
            <a:ext cx="2185214" cy="276999"/>
          </a:xfrm>
          <a:prstGeom prst="rect">
            <a:avLst/>
          </a:prstGeom>
          <a:noFill/>
        </p:spPr>
        <p:txBody>
          <a:bodyPr wrap="none" rtlCol="0">
            <a:spAutoFit/>
          </a:bodyPr>
          <a:lstStyle/>
          <a:p>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QSW-1108-8T </a:t>
            </a: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(unmanaged)</a:t>
            </a:r>
            <a:endPar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6" name="文字方塊 65">
            <a:extLst>
              <a:ext uri="{FF2B5EF4-FFF2-40B4-BE49-F238E27FC236}">
                <a16:creationId xmlns:a16="http://schemas.microsoft.com/office/drawing/2014/main" id="{AEE6A2E1-67BB-4BEA-A706-7F8182BF41AB}"/>
              </a:ext>
            </a:extLst>
          </p:cNvPr>
          <p:cNvSpPr txBox="1"/>
          <p:nvPr/>
        </p:nvSpPr>
        <p:spPr>
          <a:xfrm>
            <a:off x="2592003" y="1593624"/>
            <a:ext cx="1077539" cy="415498"/>
          </a:xfrm>
          <a:prstGeom prst="rect">
            <a:avLst/>
          </a:prstGeom>
          <a:noFill/>
        </p:spPr>
        <p:txBody>
          <a:bodyPr wrap="none" rtlCol="0">
            <a:spAutoFit/>
          </a:bodyPr>
          <a:lstStyle/>
          <a:p>
            <a:r>
              <a:rPr lang="en-US" altLang="zh-TW" sz="105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8 x 2.5GbE</a:t>
            </a:r>
          </a:p>
          <a:p>
            <a:r>
              <a:rPr lang="en-US" altLang="zh-TW" sz="105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RJ45 Multi-Gig</a:t>
            </a:r>
            <a:endParaRPr lang="zh-TW" altLang="en-US" sz="105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7" name="圖片 6">
            <a:extLst>
              <a:ext uri="{FF2B5EF4-FFF2-40B4-BE49-F238E27FC236}">
                <a16:creationId xmlns:a16="http://schemas.microsoft.com/office/drawing/2014/main" id="{FA6012D1-8D13-4F72-BE61-3D41BBEAEB1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74638" y="1698614"/>
            <a:ext cx="1511839" cy="321982"/>
          </a:xfrm>
          <a:prstGeom prst="rect">
            <a:avLst/>
          </a:prstGeom>
        </p:spPr>
      </p:pic>
      <p:pic>
        <p:nvPicPr>
          <p:cNvPr id="1026" name="Picture 2" descr="QSW-1105-5T">
            <a:extLst>
              <a:ext uri="{FF2B5EF4-FFF2-40B4-BE49-F238E27FC236}">
                <a16:creationId xmlns:a16="http://schemas.microsoft.com/office/drawing/2014/main" id="{F5AADF9D-8348-9F4F-AE58-1FACD49649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3626" y="1940450"/>
            <a:ext cx="1005782" cy="882094"/>
          </a:xfrm>
          <a:prstGeom prst="rect">
            <a:avLst/>
          </a:prstGeom>
          <a:noFill/>
          <a:extLst>
            <a:ext uri="{909E8E84-426E-40DD-AFC4-6F175D3DCCD1}">
              <a14:hiddenFill xmlns:a14="http://schemas.microsoft.com/office/drawing/2010/main">
                <a:solidFill>
                  <a:srgbClr val="FFFFFF"/>
                </a:solidFill>
              </a14:hiddenFill>
            </a:ext>
          </a:extLst>
        </p:spPr>
      </p:pic>
      <p:sp>
        <p:nvSpPr>
          <p:cNvPr id="35" name="文字方塊 34">
            <a:extLst>
              <a:ext uri="{FF2B5EF4-FFF2-40B4-BE49-F238E27FC236}">
                <a16:creationId xmlns:a16="http://schemas.microsoft.com/office/drawing/2014/main" id="{27A6E644-2292-7146-868D-9DB211A0E49C}"/>
              </a:ext>
            </a:extLst>
          </p:cNvPr>
          <p:cNvSpPr txBox="1"/>
          <p:nvPr/>
        </p:nvSpPr>
        <p:spPr>
          <a:xfrm>
            <a:off x="600290" y="1985282"/>
            <a:ext cx="2129109" cy="276999"/>
          </a:xfrm>
          <a:prstGeom prst="rect">
            <a:avLst/>
          </a:prstGeom>
          <a:noFill/>
        </p:spPr>
        <p:txBody>
          <a:bodyPr wrap="none" rtlCol="0">
            <a:spAutoFit/>
          </a:bodyPr>
          <a:lstStyle/>
          <a:p>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QSW-1105-5T (</a:t>
            </a:r>
            <a:r>
              <a:rPr lang="en-US" altLang="zh-CN"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unmanaged</a:t>
            </a: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 name="文字方塊 40">
            <a:extLst>
              <a:ext uri="{FF2B5EF4-FFF2-40B4-BE49-F238E27FC236}">
                <a16:creationId xmlns:a16="http://schemas.microsoft.com/office/drawing/2014/main" id="{E4221C81-E453-7C44-B147-13F66626E378}"/>
              </a:ext>
            </a:extLst>
          </p:cNvPr>
          <p:cNvSpPr txBox="1"/>
          <p:nvPr/>
        </p:nvSpPr>
        <p:spPr>
          <a:xfrm>
            <a:off x="2592003" y="2085084"/>
            <a:ext cx="1077539" cy="415498"/>
          </a:xfrm>
          <a:prstGeom prst="rect">
            <a:avLst/>
          </a:prstGeom>
          <a:noFill/>
        </p:spPr>
        <p:txBody>
          <a:bodyPr wrap="none" rtlCol="0">
            <a:spAutoFit/>
          </a:bodyPr>
          <a:lstStyle/>
          <a:p>
            <a:r>
              <a:rPr lang="en-US" altLang="zh-TW" sz="105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5 x 2.5GbE</a:t>
            </a:r>
          </a:p>
          <a:p>
            <a:r>
              <a:rPr lang="en-US" altLang="zh-TW" sz="105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RJ45 Multi-Gig</a:t>
            </a:r>
            <a:endParaRPr lang="zh-TW" altLang="en-US" sz="105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028" name="Picture 4" descr="QSW-2104-2S">
            <a:extLst>
              <a:ext uri="{FF2B5EF4-FFF2-40B4-BE49-F238E27FC236}">
                <a16:creationId xmlns:a16="http://schemas.microsoft.com/office/drawing/2014/main" id="{42CE57AF-3B36-6641-9B31-D48A2388EC5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7191" b="22917"/>
          <a:stretch/>
        </p:blipFill>
        <p:spPr bwMode="auto">
          <a:xfrm>
            <a:off x="592601" y="2762578"/>
            <a:ext cx="1071279" cy="468758"/>
          </a:xfrm>
          <a:prstGeom prst="rect">
            <a:avLst/>
          </a:prstGeom>
          <a:noFill/>
          <a:extLst>
            <a:ext uri="{909E8E84-426E-40DD-AFC4-6F175D3DCCD1}">
              <a14:hiddenFill xmlns:a14="http://schemas.microsoft.com/office/drawing/2010/main">
                <a:solidFill>
                  <a:srgbClr val="FFFFFF"/>
                </a:solidFill>
              </a14:hiddenFill>
            </a:ext>
          </a:extLst>
        </p:spPr>
      </p:pic>
      <p:sp>
        <p:nvSpPr>
          <p:cNvPr id="46" name="文字方塊 45">
            <a:extLst>
              <a:ext uri="{FF2B5EF4-FFF2-40B4-BE49-F238E27FC236}">
                <a16:creationId xmlns:a16="http://schemas.microsoft.com/office/drawing/2014/main" id="{AFC0FC14-515F-9F41-8A54-548E751667CF}"/>
              </a:ext>
            </a:extLst>
          </p:cNvPr>
          <p:cNvSpPr txBox="1"/>
          <p:nvPr/>
        </p:nvSpPr>
        <p:spPr>
          <a:xfrm>
            <a:off x="3134360" y="3518417"/>
            <a:ext cx="2023311" cy="253916"/>
          </a:xfrm>
          <a:prstGeom prst="rect">
            <a:avLst/>
          </a:prstGeom>
          <a:noFill/>
        </p:spPr>
        <p:txBody>
          <a:bodyPr wrap="none" rtlCol="0">
            <a:spAutoFit/>
          </a:bodyPr>
          <a:lstStyle/>
          <a:p>
            <a:r>
              <a:rPr lang="en-US" altLang="zh-TW" sz="105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8 x 2.5GbE + 2 x 10GbE SFP+</a:t>
            </a:r>
          </a:p>
        </p:txBody>
      </p:sp>
      <p:pic>
        <p:nvPicPr>
          <p:cNvPr id="1030" name="Picture 6" descr="QSW-M2108-2S">
            <a:extLst>
              <a:ext uri="{FF2B5EF4-FFF2-40B4-BE49-F238E27FC236}">
                <a16:creationId xmlns:a16="http://schemas.microsoft.com/office/drawing/2014/main" id="{B102B9E5-D72B-5B49-8489-29E8D5BAA68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7456" b="34087"/>
          <a:stretch/>
        </p:blipFill>
        <p:spPr bwMode="auto">
          <a:xfrm>
            <a:off x="3223712" y="2762578"/>
            <a:ext cx="1399319" cy="4719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QSW-M2116P-2T2S">
            <a:extLst>
              <a:ext uri="{FF2B5EF4-FFF2-40B4-BE49-F238E27FC236}">
                <a16:creationId xmlns:a16="http://schemas.microsoft.com/office/drawing/2014/main" id="{E9B881A9-FEF2-004C-A7E2-8FCF78BC785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31078" b="32504"/>
          <a:stretch/>
        </p:blipFill>
        <p:spPr bwMode="auto">
          <a:xfrm>
            <a:off x="466531" y="3840029"/>
            <a:ext cx="1419617" cy="453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6951424"/>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標題 3">
            <a:extLst>
              <a:ext uri="{FF2B5EF4-FFF2-40B4-BE49-F238E27FC236}">
                <a16:creationId xmlns:a16="http://schemas.microsoft.com/office/drawing/2014/main" id="{9A440EC1-6EE9-FB48-A20C-1CDEF7AF6F42}"/>
              </a:ext>
            </a:extLst>
          </p:cNvPr>
          <p:cNvSpPr txBox="1">
            <a:spLocks/>
          </p:cNvSpPr>
          <p:nvPr/>
        </p:nvSpPr>
        <p:spPr>
          <a:xfrm>
            <a:off x="245087" y="63614"/>
            <a:ext cx="8693350" cy="1188328"/>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2</a:t>
            </a:r>
            <a:r>
              <a:rPr lang="en-US" altLang="zh-TW" sz="3600"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nd</a:t>
            </a:r>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step to go beyond 1 GbE:</a:t>
            </a:r>
            <a:b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PC / Server with a QNAP 2.5GbE+ NIC</a:t>
            </a:r>
            <a:endParaRPr lang="zh-TW" altLang="en-US"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2" name="群組 1">
            <a:extLst>
              <a:ext uri="{FF2B5EF4-FFF2-40B4-BE49-F238E27FC236}">
                <a16:creationId xmlns:a16="http://schemas.microsoft.com/office/drawing/2014/main" id="{C53075F8-6D76-4D11-8363-3DE5A164E3B9}"/>
              </a:ext>
            </a:extLst>
          </p:cNvPr>
          <p:cNvGrpSpPr/>
          <p:nvPr/>
        </p:nvGrpSpPr>
        <p:grpSpPr>
          <a:xfrm>
            <a:off x="245086" y="1558019"/>
            <a:ext cx="8693350" cy="3387309"/>
            <a:chOff x="186633" y="1203849"/>
            <a:chExt cx="9155208" cy="3567268"/>
          </a:xfrm>
        </p:grpSpPr>
        <p:grpSp>
          <p:nvGrpSpPr>
            <p:cNvPr id="3" name="群組 2">
              <a:extLst>
                <a:ext uri="{FF2B5EF4-FFF2-40B4-BE49-F238E27FC236}">
                  <a16:creationId xmlns:a16="http://schemas.microsoft.com/office/drawing/2014/main" id="{09D20DE5-7E47-49D2-946A-C5FA237AA55E}"/>
                </a:ext>
              </a:extLst>
            </p:cNvPr>
            <p:cNvGrpSpPr/>
            <p:nvPr/>
          </p:nvGrpSpPr>
          <p:grpSpPr>
            <a:xfrm>
              <a:off x="186633" y="1212045"/>
              <a:ext cx="4828644" cy="3498866"/>
              <a:chOff x="250508" y="1212045"/>
              <a:chExt cx="3879595" cy="3498866"/>
            </a:xfrm>
          </p:grpSpPr>
          <p:sp>
            <p:nvSpPr>
              <p:cNvPr id="31" name="矩形: 圓角 30">
                <a:extLst>
                  <a:ext uri="{FF2B5EF4-FFF2-40B4-BE49-F238E27FC236}">
                    <a16:creationId xmlns:a16="http://schemas.microsoft.com/office/drawing/2014/main" id="{F8E8D55B-D801-4DEC-8B75-72BADB9A913D}"/>
                  </a:ext>
                </a:extLst>
              </p:cNvPr>
              <p:cNvSpPr/>
              <p:nvPr/>
            </p:nvSpPr>
            <p:spPr>
              <a:xfrm>
                <a:off x="397741" y="1407073"/>
                <a:ext cx="3504224" cy="3303838"/>
              </a:xfrm>
              <a:prstGeom prst="roundRect">
                <a:avLst>
                  <a:gd name="adj" fmla="val 3442"/>
                </a:avLst>
              </a:prstGeom>
              <a:solidFill>
                <a:schemeClr val="bg1">
                  <a:alpha val="15000"/>
                </a:schemeClr>
              </a:solidFill>
              <a:ln w="12700">
                <a:gradFill>
                  <a:gsLst>
                    <a:gs pos="0">
                      <a:srgbClr val="7030A0"/>
                    </a:gs>
                    <a:gs pos="100000">
                      <a:schemeClr val="accent5">
                        <a:lumMod val="60000"/>
                        <a:lumOff val="40000"/>
                      </a:schemeClr>
                    </a:gs>
                  </a:gsLst>
                  <a:lin ang="5400000" scaled="1"/>
                </a:gra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35" name="矩形: 圓角 34">
                <a:extLst>
                  <a:ext uri="{FF2B5EF4-FFF2-40B4-BE49-F238E27FC236}">
                    <a16:creationId xmlns:a16="http://schemas.microsoft.com/office/drawing/2014/main" id="{AFF5B2CC-846E-411E-B1E0-2E7CC636AC93}"/>
                  </a:ext>
                </a:extLst>
              </p:cNvPr>
              <p:cNvSpPr/>
              <p:nvPr/>
            </p:nvSpPr>
            <p:spPr>
              <a:xfrm>
                <a:off x="470469" y="2624958"/>
                <a:ext cx="3368434" cy="2014045"/>
              </a:xfrm>
              <a:prstGeom prst="roundRect">
                <a:avLst>
                  <a:gd name="adj" fmla="val 3442"/>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36" name="平行四邊形 35">
                <a:extLst>
                  <a:ext uri="{FF2B5EF4-FFF2-40B4-BE49-F238E27FC236}">
                    <a16:creationId xmlns:a16="http://schemas.microsoft.com/office/drawing/2014/main" id="{6BAD8D58-4BD8-40EB-9BD2-56CD4C9F75F9}"/>
                  </a:ext>
                </a:extLst>
              </p:cNvPr>
              <p:cNvSpPr/>
              <p:nvPr/>
            </p:nvSpPr>
            <p:spPr>
              <a:xfrm>
                <a:off x="250508" y="1212045"/>
                <a:ext cx="3879595" cy="390056"/>
              </a:xfrm>
              <a:prstGeom prst="parallelogram">
                <a:avLst>
                  <a:gd name="adj" fmla="val 5806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37" name="TextBox 5">
                <a:extLst>
                  <a:ext uri="{FF2B5EF4-FFF2-40B4-BE49-F238E27FC236}">
                    <a16:creationId xmlns:a16="http://schemas.microsoft.com/office/drawing/2014/main" id="{430D0C5A-34CF-4E3D-8654-808DEA8354F9}"/>
                  </a:ext>
                </a:extLst>
              </p:cNvPr>
              <p:cNvSpPr txBox="1"/>
              <p:nvPr/>
            </p:nvSpPr>
            <p:spPr>
              <a:xfrm>
                <a:off x="434596" y="1236317"/>
                <a:ext cx="3324594" cy="356541"/>
              </a:xfrm>
              <a:prstGeom prst="rect">
                <a:avLst/>
              </a:prstGeom>
              <a:noFill/>
              <a:ln w="25400">
                <a:noFill/>
              </a:ln>
            </p:spPr>
            <p:txBody>
              <a:bodyPr wrap="square" rtlCol="0">
                <a:spAutoFit/>
              </a:bodyPr>
              <a:lstStyle/>
              <a:p>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10G/5G/2.5G/1G/100M </a:t>
                </a:r>
                <a:r>
                  <a:rPr lang="en-US" altLang="zh-CN" sz="1600">
                    <a:solidFill>
                      <a:schemeClr val="bg1"/>
                    </a:solidFill>
                    <a:latin typeface="Arial" panose="020B0604020202020204" pitchFamily="34" charset="0"/>
                    <a:ea typeface="微軟正黑體" panose="020B0604030504040204" pitchFamily="34" charset="-120"/>
                    <a:cs typeface="Arial" panose="020B0604020202020204" pitchFamily="34" charset="0"/>
                  </a:rPr>
                  <a:t>Multi-</a:t>
                </a: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G</a:t>
                </a:r>
                <a:r>
                  <a:rPr lang="en-US" altLang="zh-CN" sz="1600">
                    <a:solidFill>
                      <a:schemeClr val="bg1"/>
                    </a:solidFill>
                    <a:latin typeface="Arial" panose="020B0604020202020204" pitchFamily="34" charset="0"/>
                    <a:ea typeface="微軟正黑體" panose="020B0604030504040204" pitchFamily="34" charset="-120"/>
                    <a:cs typeface="Arial" panose="020B0604020202020204" pitchFamily="34" charset="0"/>
                  </a:rPr>
                  <a:t>ig</a:t>
                </a:r>
              </a:p>
            </p:txBody>
          </p:sp>
        </p:grpSp>
        <p:sp>
          <p:nvSpPr>
            <p:cNvPr id="39" name="TextBox 23">
              <a:extLst>
                <a:ext uri="{FF2B5EF4-FFF2-40B4-BE49-F238E27FC236}">
                  <a16:creationId xmlns:a16="http://schemas.microsoft.com/office/drawing/2014/main" id="{4416C3AA-3A10-446D-9DEB-E6908B786511}"/>
                </a:ext>
              </a:extLst>
            </p:cNvPr>
            <p:cNvSpPr txBox="1"/>
            <p:nvPr/>
          </p:nvSpPr>
          <p:spPr>
            <a:xfrm>
              <a:off x="728747" y="3017281"/>
              <a:ext cx="1494066" cy="291715"/>
            </a:xfrm>
            <a:prstGeom prst="rect">
              <a:avLst/>
            </a:prstGeom>
            <a:noFill/>
          </p:spPr>
          <p:txBody>
            <a:bodyPr wrap="square" rtlCol="0">
              <a:spAutoFit/>
            </a:bodyPr>
            <a:lstStyle/>
            <a:p>
              <a:r>
                <a:rPr lang="en-US" sz="1200" b="1">
                  <a:latin typeface="Arial" panose="020B0604020202020204" pitchFamily="34" charset="0"/>
                  <a:ea typeface="微軟正黑體" panose="020B0604030504040204" pitchFamily="34" charset="-120"/>
                  <a:cs typeface="Arial" panose="020B0604020202020204" pitchFamily="34" charset="0"/>
                </a:rPr>
                <a:t>QXG-10G1T</a:t>
              </a:r>
            </a:p>
          </p:txBody>
        </p:sp>
        <p:sp>
          <p:nvSpPr>
            <p:cNvPr id="40" name="TextBox 24">
              <a:extLst>
                <a:ext uri="{FF2B5EF4-FFF2-40B4-BE49-F238E27FC236}">
                  <a16:creationId xmlns:a16="http://schemas.microsoft.com/office/drawing/2014/main" id="{68639D3D-D9A6-4916-8C2D-0AE1EF09457E}"/>
                </a:ext>
              </a:extLst>
            </p:cNvPr>
            <p:cNvSpPr txBox="1"/>
            <p:nvPr/>
          </p:nvSpPr>
          <p:spPr>
            <a:xfrm>
              <a:off x="2323197" y="3017281"/>
              <a:ext cx="1972279" cy="291715"/>
            </a:xfrm>
            <a:prstGeom prst="rect">
              <a:avLst/>
            </a:prstGeom>
            <a:noFill/>
          </p:spPr>
          <p:txBody>
            <a:bodyPr wrap="square" rtlCol="0">
              <a:spAutoFit/>
            </a:bodyPr>
            <a:lstStyle/>
            <a:p>
              <a:r>
                <a:rPr lang="en-US" sz="1200" b="1">
                  <a:latin typeface="Arial" panose="020B0604020202020204" pitchFamily="34" charset="0"/>
                  <a:ea typeface="微軟正黑體" panose="020B0604030504040204" pitchFamily="34" charset="-120"/>
                  <a:cs typeface="Arial" panose="020B0604020202020204" pitchFamily="34" charset="0"/>
                </a:rPr>
                <a:t>QXG-10G2TB</a:t>
              </a:r>
            </a:p>
          </p:txBody>
        </p:sp>
        <p:sp>
          <p:nvSpPr>
            <p:cNvPr id="41" name="TextBox 27">
              <a:extLst>
                <a:ext uri="{FF2B5EF4-FFF2-40B4-BE49-F238E27FC236}">
                  <a16:creationId xmlns:a16="http://schemas.microsoft.com/office/drawing/2014/main" id="{8C150897-E034-4BA0-BDD3-65BF4765731B}"/>
                </a:ext>
              </a:extLst>
            </p:cNvPr>
            <p:cNvSpPr txBox="1"/>
            <p:nvPr/>
          </p:nvSpPr>
          <p:spPr>
            <a:xfrm>
              <a:off x="562741" y="3394375"/>
              <a:ext cx="1709857" cy="1026338"/>
            </a:xfrm>
            <a:prstGeom prst="rect">
              <a:avLst/>
            </a:prstGeom>
            <a:noFill/>
          </p:spPr>
          <p:txBody>
            <a:bodyPr wrap="square" rtlCol="0" anchor="t">
              <a:spAutoFit/>
            </a:bodyPr>
            <a:lstStyle/>
            <a:p>
              <a:pPr marL="35560" indent="-35560">
                <a:lnSpc>
                  <a:spcPts val="1400"/>
                </a:lnSpc>
                <a:buFont typeface="Arial" panose="020B0604020202020204" pitchFamily="34" charset="0"/>
                <a:buChar char="•"/>
              </a:pPr>
              <a:r>
                <a:rPr lang="en-US" sz="1000">
                  <a:latin typeface="Arial" panose="020B0604020202020204" pitchFamily="34" charset="0"/>
                  <a:ea typeface="微軟正黑體" panose="020B0604030504040204" pitchFamily="34" charset="-120"/>
                  <a:cs typeface="Arial" panose="020B0604020202020204" pitchFamily="34" charset="0"/>
                </a:rPr>
                <a:t> Marvell AQC107</a:t>
              </a:r>
              <a:endParaRPr lang="zh-TW" altLang="en-US" sz="1000">
                <a:latin typeface="Arial" panose="020B0604020202020204" pitchFamily="34" charset="0"/>
                <a:ea typeface="微軟正黑體" panose="020B0604030504040204" pitchFamily="34" charset="-120"/>
                <a:cs typeface="Arial" panose="020B0604020202020204" pitchFamily="34" charset="0"/>
              </a:endParaRPr>
            </a:p>
            <a:p>
              <a:pPr marL="35560" indent="-35560">
                <a:lnSpc>
                  <a:spcPts val="1400"/>
                </a:lnSpc>
                <a:buFont typeface="Arial" panose="020B0604020202020204" pitchFamily="34" charset="0"/>
                <a:buChar char="•"/>
              </a:pPr>
              <a:r>
                <a:rPr lang="zh-CN" altLang="en-US" sz="1000">
                  <a:latin typeface="Arial" panose="020B0604020202020204" pitchFamily="34" charset="0"/>
                  <a:ea typeface="微軟正黑體" panose="020B0604030504040204" pitchFamily="34" charset="-120"/>
                  <a:cs typeface="Arial" panose="020B0604020202020204" pitchFamily="34" charset="0"/>
                </a:rPr>
                <a:t> </a:t>
              </a:r>
              <a:r>
                <a:rPr lang="en-US" altLang="zh-CN" sz="1000">
                  <a:latin typeface="Arial" panose="020B0604020202020204" pitchFamily="34" charset="0"/>
                  <a:ea typeface="微軟正黑體" panose="020B0604030504040204" pitchFamily="34" charset="-120"/>
                  <a:cs typeface="Arial" panose="020B0604020202020204" pitchFamily="34" charset="0"/>
                </a:rPr>
                <a:t>1 x </a:t>
              </a:r>
              <a:r>
                <a:rPr lang="en-US" sz="1000">
                  <a:latin typeface="Arial" panose="020B0604020202020204" pitchFamily="34" charset="0"/>
                  <a:ea typeface="微軟正黑體" panose="020B0604030504040204" pitchFamily="34" charset="-120"/>
                  <a:cs typeface="Arial" panose="020B0604020202020204" pitchFamily="34" charset="0"/>
                </a:rPr>
                <a:t>10GBASE-T</a:t>
              </a:r>
              <a:br>
                <a:rPr lang="en-US" sz="1000">
                  <a:latin typeface="Arial" panose="020B0604020202020204" pitchFamily="34" charset="0"/>
                  <a:ea typeface="微軟正黑體" panose="020B0604030504040204" pitchFamily="34" charset="-120"/>
                  <a:cs typeface="Arial" panose="020B0604020202020204" pitchFamily="34" charset="0"/>
                </a:rPr>
              </a:br>
              <a:r>
                <a:rPr lang="en-US" sz="1000">
                  <a:latin typeface="Arial" panose="020B0604020202020204" pitchFamily="34" charset="0"/>
                  <a:ea typeface="微軟正黑體" panose="020B0604030504040204" pitchFamily="34" charset="-120"/>
                  <a:cs typeface="Arial" panose="020B0604020202020204" pitchFamily="34" charset="0"/>
                </a:rPr>
                <a:t> (10G/5G/2.5G/1G)</a:t>
              </a:r>
            </a:p>
            <a:p>
              <a:pPr marL="35560" indent="-35560">
                <a:lnSpc>
                  <a:spcPts val="1400"/>
                </a:lnSpc>
                <a:buFont typeface="Arial" panose="020B0604020202020204" pitchFamily="34" charset="0"/>
                <a:buChar char="•"/>
              </a:pPr>
              <a:r>
                <a:rPr lang="en-US" sz="1000">
                  <a:latin typeface="Arial" panose="020B0604020202020204" pitchFamily="34" charset="0"/>
                  <a:ea typeface="微軟正黑體" panose="020B0604030504040204" pitchFamily="34" charset="-120"/>
                  <a:cs typeface="Arial" panose="020B0604020202020204" pitchFamily="34" charset="0"/>
                </a:rPr>
                <a:t> PCIe Gen3 x8</a:t>
              </a:r>
            </a:p>
            <a:p>
              <a:pPr marL="35560" indent="-35560">
                <a:lnSpc>
                  <a:spcPts val="1400"/>
                </a:lnSpc>
                <a:buFont typeface="Arial" panose="020B0604020202020204" pitchFamily="34" charset="0"/>
                <a:buChar char="•"/>
              </a:pPr>
              <a:r>
                <a:rPr lang="en-US" sz="1000">
                  <a:latin typeface="Arial" panose="020B0604020202020204" pitchFamily="34" charset="0"/>
                  <a:ea typeface="微軟正黑體" panose="020B0604030504040204" pitchFamily="34" charset="-120"/>
                  <a:cs typeface="Arial" panose="020B0604020202020204" pitchFamily="34" charset="0"/>
                </a:rPr>
                <a:t> Low Profile</a:t>
              </a:r>
            </a:p>
          </p:txBody>
        </p:sp>
        <p:sp>
          <p:nvSpPr>
            <p:cNvPr id="42" name="TextBox 28">
              <a:extLst>
                <a:ext uri="{FF2B5EF4-FFF2-40B4-BE49-F238E27FC236}">
                  <a16:creationId xmlns:a16="http://schemas.microsoft.com/office/drawing/2014/main" id="{A44625C3-871E-44B2-8838-3CBAF6CAA943}"/>
                </a:ext>
              </a:extLst>
            </p:cNvPr>
            <p:cNvSpPr txBox="1"/>
            <p:nvPr/>
          </p:nvSpPr>
          <p:spPr>
            <a:xfrm>
              <a:off x="2338605" y="3394375"/>
              <a:ext cx="1794375" cy="1026338"/>
            </a:xfrm>
            <a:prstGeom prst="rect">
              <a:avLst/>
            </a:prstGeom>
            <a:noFill/>
          </p:spPr>
          <p:txBody>
            <a:bodyPr wrap="square" rtlCol="0" anchor="t">
              <a:spAutoFit/>
            </a:bodyPr>
            <a:lstStyle/>
            <a:p>
              <a:pPr marL="35560" indent="-35560">
                <a:lnSpc>
                  <a:spcPts val="1400"/>
                </a:lnSpc>
                <a:buFont typeface="Arial" panose="020B0604020202020204" pitchFamily="34" charset="0"/>
                <a:buChar char="•"/>
              </a:pPr>
              <a:r>
                <a:rPr lang="en-US" sz="1000">
                  <a:latin typeface="Arial" panose="020B0604020202020204" pitchFamily="34" charset="0"/>
                  <a:ea typeface="微軟正黑體" panose="020B0604030504040204" pitchFamily="34" charset="-120"/>
                  <a:cs typeface="Arial" panose="020B0604020202020204" pitchFamily="34" charset="0"/>
                </a:rPr>
                <a:t> Marvell AQC113C</a:t>
              </a:r>
              <a:endParaRPr lang="zh-TW" altLang="en-US" sz="1000">
                <a:latin typeface="Arial" panose="020B0604020202020204" pitchFamily="34" charset="0"/>
                <a:ea typeface="微軟正黑體" panose="020B0604030504040204" pitchFamily="34" charset="-120"/>
                <a:cs typeface="Arial" panose="020B0604020202020204" pitchFamily="34" charset="0"/>
              </a:endParaRPr>
            </a:p>
            <a:p>
              <a:pPr marL="35560" indent="-35560">
                <a:lnSpc>
                  <a:spcPts val="1400"/>
                </a:lnSpc>
                <a:buFont typeface="Arial" panose="020B0604020202020204" pitchFamily="34" charset="0"/>
                <a:buChar char="•"/>
              </a:pPr>
              <a:r>
                <a:rPr lang="zh-CN" altLang="en-US" sz="1000">
                  <a:latin typeface="Arial" panose="020B0604020202020204" pitchFamily="34" charset="0"/>
                  <a:ea typeface="微軟正黑體" panose="020B0604030504040204" pitchFamily="34" charset="-120"/>
                  <a:cs typeface="Arial" panose="020B0604020202020204" pitchFamily="34" charset="0"/>
                </a:rPr>
                <a:t> </a:t>
              </a:r>
              <a:r>
                <a:rPr lang="en-US" altLang="zh-CN" sz="1000">
                  <a:latin typeface="Arial" panose="020B0604020202020204" pitchFamily="34" charset="0"/>
                  <a:ea typeface="微軟正黑體" panose="020B0604030504040204" pitchFamily="34" charset="-120"/>
                  <a:cs typeface="Arial" panose="020B0604020202020204" pitchFamily="34" charset="0"/>
                </a:rPr>
                <a:t>2 x </a:t>
              </a:r>
              <a:r>
                <a:rPr lang="en-US" altLang="zh-TW" sz="1000">
                  <a:latin typeface="Arial" panose="020B0604020202020204" pitchFamily="34" charset="0"/>
                  <a:ea typeface="微軟正黑體" panose="020B0604030504040204" pitchFamily="34" charset="-120"/>
                  <a:cs typeface="Arial" panose="020B0604020202020204" pitchFamily="34" charset="0"/>
                </a:rPr>
                <a:t>10GBASE-T</a:t>
              </a:r>
              <a:br>
                <a:rPr lang="en-US" altLang="zh-TW" sz="1000">
                  <a:latin typeface="Arial" panose="020B0604020202020204" pitchFamily="34" charset="0"/>
                  <a:ea typeface="微軟正黑體" panose="020B0604030504040204" pitchFamily="34" charset="-120"/>
                  <a:cs typeface="Arial" panose="020B0604020202020204" pitchFamily="34" charset="0"/>
                </a:rPr>
              </a:br>
              <a:r>
                <a:rPr lang="en-US" altLang="zh-TW" sz="1000">
                  <a:latin typeface="Arial" panose="020B0604020202020204" pitchFamily="34" charset="0"/>
                  <a:ea typeface="微軟正黑體" panose="020B0604030504040204" pitchFamily="34" charset="-120"/>
                  <a:cs typeface="Arial" panose="020B0604020202020204" pitchFamily="34" charset="0"/>
                </a:rPr>
                <a:t>  (10G/5G/2.5G/1G)</a:t>
              </a:r>
              <a:endParaRPr lang="en-US" sz="1000">
                <a:latin typeface="Arial" panose="020B0604020202020204" pitchFamily="34" charset="0"/>
                <a:ea typeface="微軟正黑體" panose="020B0604030504040204" pitchFamily="34" charset="-120"/>
                <a:cs typeface="Arial" panose="020B0604020202020204" pitchFamily="34" charset="0"/>
              </a:endParaRPr>
            </a:p>
            <a:p>
              <a:pPr marL="35560" indent="-35560">
                <a:lnSpc>
                  <a:spcPts val="1400"/>
                </a:lnSpc>
                <a:buFont typeface="Arial" panose="020B0604020202020204" pitchFamily="34" charset="0"/>
                <a:buChar char="•"/>
              </a:pPr>
              <a:r>
                <a:rPr lang="en-US" sz="1000">
                  <a:latin typeface="Arial" panose="020B0604020202020204" pitchFamily="34" charset="0"/>
                  <a:ea typeface="微軟正黑體" panose="020B0604030504040204" pitchFamily="34" charset="-120"/>
                  <a:cs typeface="Arial" panose="020B0604020202020204" pitchFamily="34" charset="0"/>
                </a:rPr>
                <a:t> PCIe Gen3 x8</a:t>
              </a:r>
            </a:p>
            <a:p>
              <a:pPr marL="35560" indent="-35560">
                <a:lnSpc>
                  <a:spcPts val="1400"/>
                </a:lnSpc>
                <a:buFont typeface="Arial" panose="020B0604020202020204" pitchFamily="34" charset="0"/>
                <a:buChar char="•"/>
              </a:pPr>
              <a:r>
                <a:rPr lang="en-US" sz="1000">
                  <a:latin typeface="Arial" panose="020B0604020202020204" pitchFamily="34" charset="0"/>
                  <a:ea typeface="微軟正黑體" panose="020B0604030504040204" pitchFamily="34" charset="-120"/>
                  <a:cs typeface="Arial" panose="020B0604020202020204" pitchFamily="34" charset="0"/>
                </a:rPr>
                <a:t> Low Profile</a:t>
              </a:r>
            </a:p>
          </p:txBody>
        </p:sp>
        <p:pic>
          <p:nvPicPr>
            <p:cNvPr id="43" name="圖片 42" descr="一張含有 電子用品 的圖片&#10;&#10;自動產生的描述">
              <a:extLst>
                <a:ext uri="{FF2B5EF4-FFF2-40B4-BE49-F238E27FC236}">
                  <a16:creationId xmlns:a16="http://schemas.microsoft.com/office/drawing/2014/main" id="{A23881E7-78F8-451F-9953-F114995696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83120" y="1766932"/>
              <a:ext cx="1887063" cy="1179625"/>
            </a:xfrm>
            <a:prstGeom prst="rect">
              <a:avLst/>
            </a:prstGeom>
            <a:effectLst>
              <a:outerShdw blurRad="127000" dist="127000" dir="3180000" sx="102000" sy="102000" algn="ctr" rotWithShape="0">
                <a:prstClr val="black">
                  <a:alpha val="22000"/>
                </a:prstClr>
              </a:outerShdw>
            </a:effectLst>
          </p:spPr>
        </p:pic>
        <p:cxnSp>
          <p:nvCxnSpPr>
            <p:cNvPr id="44" name="直線接點 43">
              <a:extLst>
                <a:ext uri="{FF2B5EF4-FFF2-40B4-BE49-F238E27FC236}">
                  <a16:creationId xmlns:a16="http://schemas.microsoft.com/office/drawing/2014/main" id="{C023EF03-3AA1-4CA9-A5AA-00AE4F988622}"/>
                </a:ext>
              </a:extLst>
            </p:cNvPr>
            <p:cNvCxnSpPr>
              <a:cxnSpLocks/>
            </p:cNvCxnSpPr>
            <p:nvPr/>
          </p:nvCxnSpPr>
          <p:spPr>
            <a:xfrm>
              <a:off x="630556" y="3331367"/>
              <a:ext cx="153878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B7B06852-B6E8-48E2-A368-60C029E3AE85}"/>
                </a:ext>
              </a:extLst>
            </p:cNvPr>
            <p:cNvCxnSpPr>
              <a:cxnSpLocks/>
            </p:cNvCxnSpPr>
            <p:nvPr/>
          </p:nvCxnSpPr>
          <p:spPr>
            <a:xfrm>
              <a:off x="2405105" y="3331367"/>
              <a:ext cx="1583856"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1" name="群組 50">
              <a:extLst>
                <a:ext uri="{FF2B5EF4-FFF2-40B4-BE49-F238E27FC236}">
                  <a16:creationId xmlns:a16="http://schemas.microsoft.com/office/drawing/2014/main" id="{3FF6D1F3-20B4-4E31-A368-79C3C492562F}"/>
                </a:ext>
              </a:extLst>
            </p:cNvPr>
            <p:cNvGrpSpPr/>
            <p:nvPr/>
          </p:nvGrpSpPr>
          <p:grpSpPr>
            <a:xfrm>
              <a:off x="3788020" y="3721986"/>
              <a:ext cx="1193917" cy="1049131"/>
              <a:chOff x="3736693" y="3906049"/>
              <a:chExt cx="1193917" cy="1049131"/>
            </a:xfrm>
          </p:grpSpPr>
          <p:sp>
            <p:nvSpPr>
              <p:cNvPr id="52" name="直角三角形 51">
                <a:extLst>
                  <a:ext uri="{FF2B5EF4-FFF2-40B4-BE49-F238E27FC236}">
                    <a16:creationId xmlns:a16="http://schemas.microsoft.com/office/drawing/2014/main" id="{CDB0B617-63F7-43CF-A10A-7B468D4C9C33}"/>
                  </a:ext>
                </a:extLst>
              </p:cNvPr>
              <p:cNvSpPr/>
              <p:nvPr/>
            </p:nvSpPr>
            <p:spPr>
              <a:xfrm rot="16200000">
                <a:off x="3736693" y="3906049"/>
                <a:ext cx="1049131" cy="1049131"/>
              </a:xfrm>
              <a:prstGeom prst="rtTriangle">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53" name="TextBox 10">
                <a:extLst>
                  <a:ext uri="{FF2B5EF4-FFF2-40B4-BE49-F238E27FC236}">
                    <a16:creationId xmlns:a16="http://schemas.microsoft.com/office/drawing/2014/main" id="{CE03CDB8-81BE-4A50-B84B-DE51DE1A6AFE}"/>
                  </a:ext>
                </a:extLst>
              </p:cNvPr>
              <p:cNvSpPr txBox="1"/>
              <p:nvPr/>
            </p:nvSpPr>
            <p:spPr>
              <a:xfrm rot="18900000">
                <a:off x="3972667" y="4383757"/>
                <a:ext cx="957943" cy="323165"/>
              </a:xfrm>
              <a:prstGeom prst="rect">
                <a:avLst/>
              </a:prstGeom>
              <a:noFill/>
            </p:spPr>
            <p:txBody>
              <a:bodyPr wrap="square" rtlCol="0">
                <a:spAutoFit/>
              </a:bodyPr>
              <a:lstStyle/>
              <a:p>
                <a:r>
                  <a:rPr lang="en-US" b="1">
                    <a:solidFill>
                      <a:schemeClr val="bg1"/>
                    </a:solidFill>
                    <a:latin typeface="Arial" panose="020B0604020202020204" pitchFamily="34" charset="0"/>
                    <a:ea typeface="微軟正黑體" panose="020B0604030504040204" pitchFamily="34" charset="-120"/>
                    <a:cs typeface="Arial" panose="020B0604020202020204" pitchFamily="34" charset="0"/>
                  </a:rPr>
                  <a:t>10GbE</a:t>
                </a:r>
              </a:p>
            </p:txBody>
          </p:sp>
        </p:grpSp>
        <p:grpSp>
          <p:nvGrpSpPr>
            <p:cNvPr id="54" name="群組 53">
              <a:extLst>
                <a:ext uri="{FF2B5EF4-FFF2-40B4-BE49-F238E27FC236}">
                  <a16:creationId xmlns:a16="http://schemas.microsoft.com/office/drawing/2014/main" id="{6BCCBFAB-0C7A-417E-B5C9-4F33510D2E4C}"/>
                </a:ext>
              </a:extLst>
            </p:cNvPr>
            <p:cNvGrpSpPr/>
            <p:nvPr/>
          </p:nvGrpSpPr>
          <p:grpSpPr>
            <a:xfrm>
              <a:off x="5121275" y="1203849"/>
              <a:ext cx="4220566" cy="3498866"/>
              <a:chOff x="250509" y="1212045"/>
              <a:chExt cx="3672539" cy="3498866"/>
            </a:xfrm>
          </p:grpSpPr>
          <p:sp>
            <p:nvSpPr>
              <p:cNvPr id="55" name="矩形: 圓角 54">
                <a:extLst>
                  <a:ext uri="{FF2B5EF4-FFF2-40B4-BE49-F238E27FC236}">
                    <a16:creationId xmlns:a16="http://schemas.microsoft.com/office/drawing/2014/main" id="{4A5D48FB-4B02-48AA-9058-19D85D03C598}"/>
                  </a:ext>
                </a:extLst>
              </p:cNvPr>
              <p:cNvSpPr/>
              <p:nvPr/>
            </p:nvSpPr>
            <p:spPr>
              <a:xfrm>
                <a:off x="397741" y="1407073"/>
                <a:ext cx="3086900" cy="3303838"/>
              </a:xfrm>
              <a:prstGeom prst="roundRect">
                <a:avLst>
                  <a:gd name="adj" fmla="val 3442"/>
                </a:avLst>
              </a:prstGeom>
              <a:solidFill>
                <a:schemeClr val="bg1">
                  <a:alpha val="15000"/>
                </a:schemeClr>
              </a:solidFill>
              <a:ln w="12700">
                <a:gradFill>
                  <a:gsLst>
                    <a:gs pos="0">
                      <a:srgbClr val="7030A0"/>
                    </a:gs>
                    <a:gs pos="100000">
                      <a:schemeClr val="accent5">
                        <a:lumMod val="60000"/>
                        <a:lumOff val="40000"/>
                      </a:schemeClr>
                    </a:gs>
                  </a:gsLst>
                  <a:lin ang="5400000" scaled="1"/>
                </a:gra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56" name="矩形: 圓角 55">
                <a:extLst>
                  <a:ext uri="{FF2B5EF4-FFF2-40B4-BE49-F238E27FC236}">
                    <a16:creationId xmlns:a16="http://schemas.microsoft.com/office/drawing/2014/main" id="{2D2DF548-0981-4833-9F0C-5AD4A62F570B}"/>
                  </a:ext>
                </a:extLst>
              </p:cNvPr>
              <p:cNvSpPr/>
              <p:nvPr/>
            </p:nvSpPr>
            <p:spPr>
              <a:xfrm>
                <a:off x="470469" y="2357258"/>
                <a:ext cx="2945015" cy="2281745"/>
              </a:xfrm>
              <a:prstGeom prst="roundRect">
                <a:avLst>
                  <a:gd name="adj" fmla="val 3442"/>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57" name="平行四邊形 56">
                <a:extLst>
                  <a:ext uri="{FF2B5EF4-FFF2-40B4-BE49-F238E27FC236}">
                    <a16:creationId xmlns:a16="http://schemas.microsoft.com/office/drawing/2014/main" id="{0286F421-C6DC-42CB-8F25-611659B556E8}"/>
                  </a:ext>
                </a:extLst>
              </p:cNvPr>
              <p:cNvSpPr/>
              <p:nvPr/>
            </p:nvSpPr>
            <p:spPr>
              <a:xfrm>
                <a:off x="250509" y="1212045"/>
                <a:ext cx="3672539" cy="390056"/>
              </a:xfrm>
              <a:prstGeom prst="parallelogram">
                <a:avLst>
                  <a:gd name="adj" fmla="val 58060"/>
                </a:avLst>
              </a:prstGeom>
              <a:blipFill dpi="0" rotWithShape="1">
                <a:blip r:embed="rId2">
                  <a:extLst>
                    <a:ext uri="{28A0092B-C50C-407E-A947-70E740481C1C}">
                      <a14:useLocalDpi xmlns:a14="http://schemas.microsoft.com/office/drawing/2010/main" val="0"/>
                    </a:ext>
                  </a:extLst>
                </a:blip>
                <a:srcRect/>
                <a:stretch>
                  <a:fillRect/>
                </a:stretch>
              </a:blipFill>
              <a:ln>
                <a:noFill/>
              </a:ln>
              <a:effectLst>
                <a:outerShdw blurRad="1905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58" name="TextBox 5">
                <a:extLst>
                  <a:ext uri="{FF2B5EF4-FFF2-40B4-BE49-F238E27FC236}">
                    <a16:creationId xmlns:a16="http://schemas.microsoft.com/office/drawing/2014/main" id="{AD938E9A-7560-487B-BC7F-9311CC96DB07}"/>
                  </a:ext>
                </a:extLst>
              </p:cNvPr>
              <p:cNvSpPr txBox="1"/>
              <p:nvPr/>
            </p:nvSpPr>
            <p:spPr>
              <a:xfrm>
                <a:off x="431617" y="1236317"/>
                <a:ext cx="3281513" cy="356541"/>
              </a:xfrm>
              <a:prstGeom prst="rect">
                <a:avLst/>
              </a:prstGeom>
              <a:noFill/>
              <a:ln w="25400">
                <a:noFill/>
              </a:ln>
            </p:spPr>
            <p:txBody>
              <a:bodyPr wrap="square" rtlCol="0">
                <a:spAutoFit/>
              </a:bodyPr>
              <a:lstStyle/>
              <a:p>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5G/2.5G/1G/100M </a:t>
                </a:r>
                <a:r>
                  <a:rPr lang="en-US" altLang="zh-CN" sz="1600">
                    <a:solidFill>
                      <a:schemeClr val="bg1"/>
                    </a:solidFill>
                    <a:latin typeface="Arial" panose="020B0604020202020204" pitchFamily="34" charset="0"/>
                    <a:ea typeface="微軟正黑體" panose="020B0604030504040204" pitchFamily="34" charset="-120"/>
                    <a:cs typeface="Arial" panose="020B0604020202020204" pitchFamily="34" charset="0"/>
                  </a:rPr>
                  <a:t>Multi-</a:t>
                </a: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G</a:t>
                </a:r>
                <a:r>
                  <a:rPr lang="en-US" altLang="zh-CN" sz="1600">
                    <a:solidFill>
                      <a:schemeClr val="bg1"/>
                    </a:solidFill>
                    <a:latin typeface="Arial" panose="020B0604020202020204" pitchFamily="34" charset="0"/>
                    <a:ea typeface="微軟正黑體" panose="020B0604030504040204" pitchFamily="34" charset="-120"/>
                    <a:cs typeface="Arial" panose="020B0604020202020204" pitchFamily="34" charset="0"/>
                  </a:rPr>
                  <a:t>ig</a:t>
                </a:r>
              </a:p>
            </p:txBody>
          </p:sp>
        </p:grpSp>
        <p:grpSp>
          <p:nvGrpSpPr>
            <p:cNvPr id="67" name="群組 66">
              <a:extLst>
                <a:ext uri="{FF2B5EF4-FFF2-40B4-BE49-F238E27FC236}">
                  <a16:creationId xmlns:a16="http://schemas.microsoft.com/office/drawing/2014/main" id="{F259B1AE-844B-4C49-A6F9-0CDC4616CFB3}"/>
                </a:ext>
              </a:extLst>
            </p:cNvPr>
            <p:cNvGrpSpPr/>
            <p:nvPr/>
          </p:nvGrpSpPr>
          <p:grpSpPr>
            <a:xfrm>
              <a:off x="7882266" y="3713790"/>
              <a:ext cx="1291341" cy="1049131"/>
              <a:chOff x="3736693" y="3906049"/>
              <a:chExt cx="1291341" cy="1049131"/>
            </a:xfrm>
          </p:grpSpPr>
          <p:sp>
            <p:nvSpPr>
              <p:cNvPr id="68" name="直角三角形 67">
                <a:extLst>
                  <a:ext uri="{FF2B5EF4-FFF2-40B4-BE49-F238E27FC236}">
                    <a16:creationId xmlns:a16="http://schemas.microsoft.com/office/drawing/2014/main" id="{78E897EF-B14E-4508-9CE2-74CAD2F125EC}"/>
                  </a:ext>
                </a:extLst>
              </p:cNvPr>
              <p:cNvSpPr/>
              <p:nvPr/>
            </p:nvSpPr>
            <p:spPr>
              <a:xfrm rot="16200000">
                <a:off x="3736693" y="3906049"/>
                <a:ext cx="1049131" cy="1049131"/>
              </a:xfrm>
              <a:prstGeom prst="rtTriangle">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69" name="TextBox 10">
                <a:extLst>
                  <a:ext uri="{FF2B5EF4-FFF2-40B4-BE49-F238E27FC236}">
                    <a16:creationId xmlns:a16="http://schemas.microsoft.com/office/drawing/2014/main" id="{43B5722D-357B-423A-AFA2-3D3AD4E15B91}"/>
                  </a:ext>
                </a:extLst>
              </p:cNvPr>
              <p:cNvSpPr txBox="1"/>
              <p:nvPr/>
            </p:nvSpPr>
            <p:spPr>
              <a:xfrm rot="18900000">
                <a:off x="3870085" y="4354587"/>
                <a:ext cx="1157949" cy="323165"/>
              </a:xfrm>
              <a:prstGeom prst="rect">
                <a:avLst/>
              </a:prstGeom>
              <a:noFill/>
            </p:spPr>
            <p:txBody>
              <a:bodyPr wrap="square" rtlCol="0">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2.5/5</a:t>
                </a:r>
                <a:r>
                  <a:rPr lang="en-US" b="1">
                    <a:solidFill>
                      <a:schemeClr val="bg1"/>
                    </a:solidFill>
                    <a:latin typeface="Arial" panose="020B0604020202020204" pitchFamily="34" charset="0"/>
                    <a:ea typeface="微軟正黑體" panose="020B0604030504040204" pitchFamily="34" charset="-120"/>
                    <a:cs typeface="Arial" panose="020B0604020202020204" pitchFamily="34" charset="0"/>
                  </a:rPr>
                  <a:t>GbE</a:t>
                </a:r>
              </a:p>
            </p:txBody>
          </p:sp>
        </p:grpSp>
        <p:sp>
          <p:nvSpPr>
            <p:cNvPr id="71" name="TextBox 41">
              <a:extLst>
                <a:ext uri="{FF2B5EF4-FFF2-40B4-BE49-F238E27FC236}">
                  <a16:creationId xmlns:a16="http://schemas.microsoft.com/office/drawing/2014/main" id="{C448561F-F061-4161-A1C0-A71050CC8907}"/>
                </a:ext>
              </a:extLst>
            </p:cNvPr>
            <p:cNvSpPr txBox="1"/>
            <p:nvPr/>
          </p:nvSpPr>
          <p:spPr>
            <a:xfrm>
              <a:off x="5572790" y="2592537"/>
              <a:ext cx="1674625" cy="680669"/>
            </a:xfrm>
            <a:prstGeom prst="rect">
              <a:avLst/>
            </a:prstGeom>
            <a:noFill/>
          </p:spPr>
          <p:txBody>
            <a:bodyPr wrap="square" rtlCol="0">
              <a:spAutoFit/>
            </a:bodyPr>
            <a:lstStyle/>
            <a:p>
              <a:r>
                <a:rPr lang="en-US" sz="1200" b="1">
                  <a:latin typeface="Arial" panose="020B0604020202020204" pitchFamily="34" charset="0"/>
                  <a:ea typeface="微軟正黑體" panose="020B0604030504040204" pitchFamily="34" charset="-120"/>
                  <a:cs typeface="Arial" panose="020B0604020202020204" pitchFamily="34" charset="0"/>
                </a:rPr>
                <a:t>QXG-5G1T-111C</a:t>
              </a:r>
            </a:p>
            <a:p>
              <a:r>
                <a:rPr lang="en-US" sz="1200" b="1">
                  <a:latin typeface="Arial" panose="020B0604020202020204" pitchFamily="34" charset="0"/>
                  <a:ea typeface="微軟正黑體" panose="020B0604030504040204" pitchFamily="34" charset="-120"/>
                  <a:cs typeface="Arial" panose="020B0604020202020204" pitchFamily="34" charset="0"/>
                </a:rPr>
                <a:t>QXG-5G2T-111C</a:t>
              </a:r>
            </a:p>
            <a:p>
              <a:r>
                <a:rPr lang="en-US" sz="1200" b="1">
                  <a:latin typeface="Arial" panose="020B0604020202020204" pitchFamily="34" charset="0"/>
                  <a:ea typeface="微軟正黑體" panose="020B0604030504040204" pitchFamily="34" charset="-120"/>
                  <a:cs typeface="Arial" panose="020B0604020202020204" pitchFamily="34" charset="0"/>
                </a:rPr>
                <a:t>QXG-5G4T-111C</a:t>
              </a:r>
            </a:p>
          </p:txBody>
        </p:sp>
        <p:sp>
          <p:nvSpPr>
            <p:cNvPr id="72" name="TextBox 47">
              <a:extLst>
                <a:ext uri="{FF2B5EF4-FFF2-40B4-BE49-F238E27FC236}">
                  <a16:creationId xmlns:a16="http://schemas.microsoft.com/office/drawing/2014/main" id="{45DA9A6C-776A-4C87-827E-CB8883328A24}"/>
                </a:ext>
              </a:extLst>
            </p:cNvPr>
            <p:cNvSpPr txBox="1"/>
            <p:nvPr/>
          </p:nvSpPr>
          <p:spPr>
            <a:xfrm>
              <a:off x="5616438" y="3380058"/>
              <a:ext cx="1728922" cy="1026338"/>
            </a:xfrm>
            <a:prstGeom prst="rect">
              <a:avLst/>
            </a:prstGeom>
            <a:noFill/>
          </p:spPr>
          <p:txBody>
            <a:bodyPr wrap="square" rtlCol="0" anchor="t">
              <a:spAutoFit/>
            </a:bodyPr>
            <a:lstStyle/>
            <a:p>
              <a:pPr marL="35560" indent="-35560">
                <a:lnSpc>
                  <a:spcPts val="1400"/>
                </a:lnSpc>
                <a:buFont typeface="Arial" panose="020B0604020202020204" pitchFamily="34" charset="0"/>
                <a:buChar char="•"/>
              </a:pPr>
              <a:r>
                <a:rPr lang="en-US" sz="1000">
                  <a:latin typeface="Arial" panose="020B0604020202020204" pitchFamily="34" charset="0"/>
                  <a:ea typeface="微軟正黑體" panose="020B0604030504040204" pitchFamily="34" charset="-120"/>
                  <a:cs typeface="Arial" panose="020B0604020202020204" pitchFamily="34" charset="0"/>
                </a:rPr>
                <a:t> Marvell AQC111C</a:t>
              </a:r>
              <a:endParaRPr lang="zh-TW" altLang="en-US" sz="1000">
                <a:latin typeface="Arial" panose="020B0604020202020204" pitchFamily="34" charset="0"/>
                <a:ea typeface="微軟正黑體" panose="020B0604030504040204" pitchFamily="34" charset="-120"/>
                <a:cs typeface="Arial" panose="020B0604020202020204" pitchFamily="34" charset="0"/>
              </a:endParaRPr>
            </a:p>
            <a:p>
              <a:pPr marL="35560" indent="-35560">
                <a:lnSpc>
                  <a:spcPts val="1400"/>
                </a:lnSpc>
                <a:buFont typeface="Arial" panose="020B0604020202020204" pitchFamily="34" charset="0"/>
                <a:buChar char="•"/>
              </a:pPr>
              <a:r>
                <a:rPr lang="zh-CN" altLang="en-US" sz="1000">
                  <a:latin typeface="Arial" panose="020B0604020202020204" pitchFamily="34" charset="0"/>
                  <a:ea typeface="微軟正黑體" panose="020B0604030504040204" pitchFamily="34" charset="-120"/>
                  <a:cs typeface="Arial" panose="020B0604020202020204" pitchFamily="34" charset="0"/>
                </a:rPr>
                <a:t> </a:t>
              </a:r>
              <a:r>
                <a:rPr lang="en-US" altLang="zh-CN" sz="1000">
                  <a:latin typeface="Arial" panose="020B0604020202020204" pitchFamily="34" charset="0"/>
                  <a:ea typeface="微軟正黑體" panose="020B0604030504040204" pitchFamily="34" charset="-120"/>
                  <a:cs typeface="Arial" panose="020B0604020202020204" pitchFamily="34" charset="0"/>
                </a:rPr>
                <a:t>1/2/4 x 5</a:t>
              </a:r>
              <a:r>
                <a:rPr lang="en-US" sz="1000">
                  <a:latin typeface="Arial" panose="020B0604020202020204" pitchFamily="34" charset="0"/>
                  <a:ea typeface="微軟正黑體" panose="020B0604030504040204" pitchFamily="34" charset="-120"/>
                  <a:cs typeface="Arial" panose="020B0604020202020204" pitchFamily="34" charset="0"/>
                </a:rPr>
                <a:t>GbE</a:t>
              </a:r>
              <a:br>
                <a:rPr lang="en-US" sz="1000">
                  <a:latin typeface="Arial" panose="020B0604020202020204" pitchFamily="34" charset="0"/>
                  <a:ea typeface="微軟正黑體" panose="020B0604030504040204" pitchFamily="34" charset="-120"/>
                  <a:cs typeface="Arial" panose="020B0604020202020204" pitchFamily="34" charset="0"/>
                </a:rPr>
              </a:br>
              <a:r>
                <a:rPr lang="en-US" sz="1000">
                  <a:latin typeface="Arial" panose="020B0604020202020204" pitchFamily="34" charset="0"/>
                  <a:ea typeface="微軟正黑體" panose="020B0604030504040204" pitchFamily="34" charset="-120"/>
                  <a:cs typeface="Arial" panose="020B0604020202020204" pitchFamily="34" charset="0"/>
                </a:rPr>
                <a:t> </a:t>
              </a:r>
              <a:r>
                <a:rPr lang="en-US" sz="1000" err="1">
                  <a:latin typeface="Arial" panose="020B0604020202020204" pitchFamily="34" charset="0"/>
                  <a:ea typeface="微軟正黑體" panose="020B0604030504040204" pitchFamily="34" charset="-120"/>
                  <a:cs typeface="Arial" panose="020B0604020202020204" pitchFamily="34" charset="0"/>
                </a:rPr>
                <a:t>NBase</a:t>
              </a:r>
              <a:r>
                <a:rPr lang="en-US" sz="1000">
                  <a:latin typeface="Arial" panose="020B0604020202020204" pitchFamily="34" charset="0"/>
                  <a:ea typeface="微軟正黑體" panose="020B0604030504040204" pitchFamily="34" charset="-120"/>
                  <a:cs typeface="Arial" panose="020B0604020202020204" pitchFamily="34" charset="0"/>
                </a:rPr>
                <a:t>-T</a:t>
              </a:r>
            </a:p>
            <a:p>
              <a:pPr marL="35560" indent="-35560">
                <a:lnSpc>
                  <a:spcPts val="1400"/>
                </a:lnSpc>
                <a:buFont typeface="Arial" panose="020B0604020202020204" pitchFamily="34" charset="0"/>
                <a:buChar char="•"/>
              </a:pPr>
              <a:r>
                <a:rPr lang="en-US" sz="1000">
                  <a:latin typeface="Arial" panose="020B0604020202020204" pitchFamily="34" charset="0"/>
                  <a:ea typeface="微軟正黑體" panose="020B0604030504040204" pitchFamily="34" charset="-120"/>
                  <a:cs typeface="Arial" panose="020B0604020202020204" pitchFamily="34" charset="0"/>
                </a:rPr>
                <a:t> PCIe Gen2, Gen3</a:t>
              </a:r>
            </a:p>
            <a:p>
              <a:pPr marL="35560" indent="-35560">
                <a:lnSpc>
                  <a:spcPts val="1400"/>
                </a:lnSpc>
                <a:buFont typeface="Arial" panose="020B0604020202020204" pitchFamily="34" charset="0"/>
                <a:buChar char="•"/>
              </a:pPr>
              <a:r>
                <a:rPr lang="en-US" sz="1000">
                  <a:latin typeface="Arial" panose="020B0604020202020204" pitchFamily="34" charset="0"/>
                  <a:ea typeface="微軟正黑體" panose="020B0604030504040204" pitchFamily="34" charset="-120"/>
                  <a:cs typeface="Arial" panose="020B0604020202020204" pitchFamily="34" charset="0"/>
                </a:rPr>
                <a:t> Low Profile</a:t>
              </a:r>
            </a:p>
          </p:txBody>
        </p:sp>
        <p:cxnSp>
          <p:nvCxnSpPr>
            <p:cNvPr id="73" name="直線接點 72">
              <a:extLst>
                <a:ext uri="{FF2B5EF4-FFF2-40B4-BE49-F238E27FC236}">
                  <a16:creationId xmlns:a16="http://schemas.microsoft.com/office/drawing/2014/main" id="{E50212D2-B3B0-4656-9719-5A67DC03DEE0}"/>
                </a:ext>
              </a:extLst>
            </p:cNvPr>
            <p:cNvCxnSpPr>
              <a:cxnSpLocks/>
            </p:cNvCxnSpPr>
            <p:nvPr/>
          </p:nvCxnSpPr>
          <p:spPr>
            <a:xfrm>
              <a:off x="5669851" y="3322287"/>
              <a:ext cx="1438228" cy="908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74" name="圖片 4" descr="一張含有 螢幕擷取畫面, 監視器 的圖片&#10;&#10;自動產生的描述">
              <a:extLst>
                <a:ext uri="{FF2B5EF4-FFF2-40B4-BE49-F238E27FC236}">
                  <a16:creationId xmlns:a16="http://schemas.microsoft.com/office/drawing/2014/main" id="{07EBFE12-010F-4782-B993-3A2A9B7C27E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55060" y="1973161"/>
              <a:ext cx="1195371" cy="2022330"/>
            </a:xfrm>
            <a:prstGeom prst="rect">
              <a:avLst/>
            </a:prstGeom>
          </p:spPr>
        </p:pic>
        <p:pic>
          <p:nvPicPr>
            <p:cNvPr id="75" name="圖片 74" descr="一張含有 電子用品, 電路 的圖片&#10;&#10;自動產生的描述">
              <a:extLst>
                <a:ext uri="{FF2B5EF4-FFF2-40B4-BE49-F238E27FC236}">
                  <a16:creationId xmlns:a16="http://schemas.microsoft.com/office/drawing/2014/main" id="{96378C97-059F-4621-9B79-7BC2111E940B}"/>
                </a:ext>
              </a:extLst>
            </p:cNvPr>
            <p:cNvPicPr>
              <a:picLocks noChangeAspect="1"/>
            </p:cNvPicPr>
            <p:nvPr/>
          </p:nvPicPr>
          <p:blipFill>
            <a:blip r:embed="rId6"/>
            <a:stretch>
              <a:fillRect/>
            </a:stretch>
          </p:blipFill>
          <p:spPr>
            <a:xfrm>
              <a:off x="528025" y="1781215"/>
              <a:ext cx="1877080" cy="1173801"/>
            </a:xfrm>
            <a:prstGeom prst="rect">
              <a:avLst/>
            </a:prstGeom>
            <a:effectLst>
              <a:outerShdw blurRad="127000" dist="127000" dir="3180000" sx="102000" sy="102000" algn="ctr" rotWithShape="0">
                <a:prstClr val="black">
                  <a:alpha val="22000"/>
                </a:prstClr>
              </a:outerShdw>
            </a:effectLst>
          </p:spPr>
        </p:pic>
        <p:sp>
          <p:nvSpPr>
            <p:cNvPr id="34" name="TextBox 41">
              <a:extLst>
                <a:ext uri="{FF2B5EF4-FFF2-40B4-BE49-F238E27FC236}">
                  <a16:creationId xmlns:a16="http://schemas.microsoft.com/office/drawing/2014/main" id="{8780C7D8-3960-174C-900A-10DF6FFC525F}"/>
                </a:ext>
              </a:extLst>
            </p:cNvPr>
            <p:cNvSpPr txBox="1"/>
            <p:nvPr/>
          </p:nvSpPr>
          <p:spPr>
            <a:xfrm>
              <a:off x="7163387" y="2601578"/>
              <a:ext cx="1674625" cy="680669"/>
            </a:xfrm>
            <a:prstGeom prst="rect">
              <a:avLst/>
            </a:prstGeom>
            <a:noFill/>
          </p:spPr>
          <p:txBody>
            <a:bodyPr wrap="square" rtlCol="0">
              <a:spAutoFit/>
            </a:bodyPr>
            <a:lstStyle/>
            <a:p>
              <a:r>
                <a:rPr lang="en-US" sz="1200" b="1">
                  <a:latin typeface="Arial" panose="020B0604020202020204" pitchFamily="34" charset="0"/>
                  <a:ea typeface="微軟正黑體" panose="020B0604030504040204" pitchFamily="34" charset="-120"/>
                  <a:cs typeface="Arial" panose="020B0604020202020204" pitchFamily="34" charset="0"/>
                </a:rPr>
                <a:t>QXG-2G1T-I225</a:t>
              </a:r>
            </a:p>
            <a:p>
              <a:r>
                <a:rPr lang="en-US" sz="1200" b="1">
                  <a:latin typeface="Arial" panose="020B0604020202020204" pitchFamily="34" charset="0"/>
                  <a:ea typeface="微軟正黑體" panose="020B0604030504040204" pitchFamily="34" charset="-120"/>
                  <a:cs typeface="Arial" panose="020B0604020202020204" pitchFamily="34" charset="0"/>
                </a:rPr>
                <a:t>QXG-2G2T-I225</a:t>
              </a:r>
            </a:p>
            <a:p>
              <a:r>
                <a:rPr lang="en-US" sz="1200" b="1">
                  <a:latin typeface="Arial" panose="020B0604020202020204" pitchFamily="34" charset="0"/>
                  <a:ea typeface="微軟正黑體" panose="020B0604030504040204" pitchFamily="34" charset="-120"/>
                  <a:cs typeface="Arial" panose="020B0604020202020204" pitchFamily="34" charset="0"/>
                </a:rPr>
                <a:t>QXG-2G4T-I225</a:t>
              </a:r>
            </a:p>
          </p:txBody>
        </p:sp>
        <p:sp>
          <p:nvSpPr>
            <p:cNvPr id="38" name="TextBox 47">
              <a:extLst>
                <a:ext uri="{FF2B5EF4-FFF2-40B4-BE49-F238E27FC236}">
                  <a16:creationId xmlns:a16="http://schemas.microsoft.com/office/drawing/2014/main" id="{E00F40E7-191B-794E-BC60-31DA573E5E4C}"/>
                </a:ext>
              </a:extLst>
            </p:cNvPr>
            <p:cNvSpPr txBox="1"/>
            <p:nvPr/>
          </p:nvSpPr>
          <p:spPr>
            <a:xfrm>
              <a:off x="7163973" y="3354155"/>
              <a:ext cx="1728922" cy="1026338"/>
            </a:xfrm>
            <a:prstGeom prst="rect">
              <a:avLst/>
            </a:prstGeom>
            <a:noFill/>
          </p:spPr>
          <p:txBody>
            <a:bodyPr wrap="square" rtlCol="0" anchor="t">
              <a:spAutoFit/>
            </a:bodyPr>
            <a:lstStyle/>
            <a:p>
              <a:pPr marL="35560" indent="-35560">
                <a:lnSpc>
                  <a:spcPts val="1400"/>
                </a:lnSpc>
                <a:buFont typeface="Arial" panose="020B0604020202020204" pitchFamily="34" charset="0"/>
                <a:buChar char="•"/>
              </a:pPr>
              <a:r>
                <a:rPr lang="en-US" sz="1000">
                  <a:latin typeface="Arial" panose="020B0604020202020204" pitchFamily="34" charset="0"/>
                  <a:ea typeface="微軟正黑體" panose="020B0604030504040204" pitchFamily="34" charset="-120"/>
                  <a:cs typeface="Arial" panose="020B0604020202020204" pitchFamily="34" charset="0"/>
                </a:rPr>
                <a:t> Intel I225-LM</a:t>
              </a:r>
              <a:endParaRPr lang="zh-TW" altLang="en-US" sz="1000">
                <a:latin typeface="Arial" panose="020B0604020202020204" pitchFamily="34" charset="0"/>
                <a:ea typeface="微軟正黑體" panose="020B0604030504040204" pitchFamily="34" charset="-120"/>
                <a:cs typeface="Arial" panose="020B0604020202020204" pitchFamily="34" charset="0"/>
              </a:endParaRPr>
            </a:p>
            <a:p>
              <a:pPr marL="35560" indent="-35560">
                <a:lnSpc>
                  <a:spcPts val="1400"/>
                </a:lnSpc>
                <a:buFont typeface="Arial" panose="020B0604020202020204" pitchFamily="34" charset="0"/>
                <a:buChar char="•"/>
              </a:pPr>
              <a:r>
                <a:rPr lang="zh-CN" altLang="en-US" sz="1000">
                  <a:latin typeface="Arial" panose="020B0604020202020204" pitchFamily="34" charset="0"/>
                  <a:ea typeface="微軟正黑體" panose="020B0604030504040204" pitchFamily="34" charset="-120"/>
                  <a:cs typeface="Arial" panose="020B0604020202020204" pitchFamily="34" charset="0"/>
                </a:rPr>
                <a:t> </a:t>
              </a:r>
              <a:r>
                <a:rPr lang="en-US" altLang="zh-CN" sz="1000">
                  <a:latin typeface="Arial" panose="020B0604020202020204" pitchFamily="34" charset="0"/>
                  <a:ea typeface="微軟正黑體" panose="020B0604030504040204" pitchFamily="34" charset="-120"/>
                  <a:cs typeface="Arial" panose="020B0604020202020204" pitchFamily="34" charset="0"/>
                </a:rPr>
                <a:t>1/2/4 x 2.5</a:t>
              </a:r>
              <a:r>
                <a:rPr lang="en-US" sz="1000">
                  <a:latin typeface="Arial" panose="020B0604020202020204" pitchFamily="34" charset="0"/>
                  <a:ea typeface="微軟正黑體" panose="020B0604030504040204" pitchFamily="34" charset="-120"/>
                  <a:cs typeface="Arial" panose="020B0604020202020204" pitchFamily="34" charset="0"/>
                </a:rPr>
                <a:t>GbE</a:t>
              </a:r>
              <a:br>
                <a:rPr lang="en-US" sz="1000">
                  <a:latin typeface="Arial" panose="020B0604020202020204" pitchFamily="34" charset="0"/>
                  <a:ea typeface="微軟正黑體" panose="020B0604030504040204" pitchFamily="34" charset="-120"/>
                  <a:cs typeface="Arial" panose="020B0604020202020204" pitchFamily="34" charset="0"/>
                </a:rPr>
              </a:br>
              <a:r>
                <a:rPr lang="en-US" sz="1000">
                  <a:latin typeface="Arial" panose="020B0604020202020204" pitchFamily="34" charset="0"/>
                  <a:ea typeface="微軟正黑體" panose="020B0604030504040204" pitchFamily="34" charset="-120"/>
                  <a:cs typeface="Arial" panose="020B0604020202020204" pitchFamily="34" charset="0"/>
                </a:rPr>
                <a:t>  </a:t>
              </a:r>
              <a:r>
                <a:rPr lang="en-US" sz="1000" err="1">
                  <a:latin typeface="Arial" panose="020B0604020202020204" pitchFamily="34" charset="0"/>
                  <a:ea typeface="微軟正黑體" panose="020B0604030504040204" pitchFamily="34" charset="-120"/>
                  <a:cs typeface="Arial" panose="020B0604020202020204" pitchFamily="34" charset="0"/>
                </a:rPr>
                <a:t>NBase</a:t>
              </a:r>
              <a:r>
                <a:rPr lang="en-US" sz="1000">
                  <a:latin typeface="Arial" panose="020B0604020202020204" pitchFamily="34" charset="0"/>
                  <a:ea typeface="微軟正黑體" panose="020B0604030504040204" pitchFamily="34" charset="-120"/>
                  <a:cs typeface="Arial" panose="020B0604020202020204" pitchFamily="34" charset="0"/>
                </a:rPr>
                <a:t>-T</a:t>
              </a:r>
            </a:p>
            <a:p>
              <a:pPr marL="35560" indent="-35560">
                <a:lnSpc>
                  <a:spcPts val="1400"/>
                </a:lnSpc>
                <a:buFont typeface="Arial" panose="020B0604020202020204" pitchFamily="34" charset="0"/>
                <a:buChar char="•"/>
              </a:pPr>
              <a:r>
                <a:rPr lang="en-US" sz="1000">
                  <a:latin typeface="Arial" panose="020B0604020202020204" pitchFamily="34" charset="0"/>
                  <a:ea typeface="微軟正黑體" panose="020B0604030504040204" pitchFamily="34" charset="-120"/>
                  <a:cs typeface="Arial" panose="020B0604020202020204" pitchFamily="34" charset="0"/>
                </a:rPr>
                <a:t> PCIe Gen2</a:t>
              </a:r>
            </a:p>
            <a:p>
              <a:pPr marL="35560" indent="-35560">
                <a:lnSpc>
                  <a:spcPts val="1400"/>
                </a:lnSpc>
                <a:buFont typeface="Arial" panose="020B0604020202020204" pitchFamily="34" charset="0"/>
                <a:buChar char="•"/>
              </a:pPr>
              <a:r>
                <a:rPr lang="en-US" sz="1000">
                  <a:latin typeface="Arial" panose="020B0604020202020204" pitchFamily="34" charset="0"/>
                  <a:ea typeface="微軟正黑體" panose="020B0604030504040204" pitchFamily="34" charset="-120"/>
                  <a:cs typeface="Arial" panose="020B0604020202020204" pitchFamily="34" charset="0"/>
                </a:rPr>
                <a:t> Low Profile</a:t>
              </a:r>
            </a:p>
          </p:txBody>
        </p:sp>
        <p:pic>
          <p:nvPicPr>
            <p:cNvPr id="2050" name="Picture 2" descr="QXG-5G4T-111C">
              <a:extLst>
                <a:ext uri="{FF2B5EF4-FFF2-40B4-BE49-F238E27FC236}">
                  <a16:creationId xmlns:a16="http://schemas.microsoft.com/office/drawing/2014/main" id="{4ABBB3FA-13D6-3F46-8A76-4C60019004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5671" y="1379667"/>
              <a:ext cx="1688483" cy="146710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QXG-2G4T-I225">
              <a:extLst>
                <a:ext uri="{FF2B5EF4-FFF2-40B4-BE49-F238E27FC236}">
                  <a16:creationId xmlns:a16="http://schemas.microsoft.com/office/drawing/2014/main" id="{7AFE33C3-2AD2-6047-A5E5-64007DFB42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3535" y="1358957"/>
              <a:ext cx="1688483" cy="146710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6" name="直線接點 45">
            <a:extLst>
              <a:ext uri="{FF2B5EF4-FFF2-40B4-BE49-F238E27FC236}">
                <a16:creationId xmlns:a16="http://schemas.microsoft.com/office/drawing/2014/main" id="{28298F14-CDDC-4E75-B268-F6BDAD6D301F}"/>
              </a:ext>
            </a:extLst>
          </p:cNvPr>
          <p:cNvCxnSpPr>
            <a:cxnSpLocks/>
          </p:cNvCxnSpPr>
          <p:nvPr/>
        </p:nvCxnSpPr>
        <p:spPr>
          <a:xfrm>
            <a:off x="6978030" y="3579596"/>
            <a:ext cx="1365673" cy="8622"/>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832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形 4">
            <a:extLst>
              <a:ext uri="{FF2B5EF4-FFF2-40B4-BE49-F238E27FC236}">
                <a16:creationId xmlns:a16="http://schemas.microsoft.com/office/drawing/2014/main" id="{83AF1055-E17A-4C91-86BD-9132B9E24C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011970"/>
            <a:ext cx="9144000" cy="3131529"/>
          </a:xfrm>
          <a:prstGeom prst="rect">
            <a:avLst/>
          </a:prstGeom>
        </p:spPr>
      </p:pic>
      <p:grpSp>
        <p:nvGrpSpPr>
          <p:cNvPr id="31" name="群組 30">
            <a:extLst>
              <a:ext uri="{FF2B5EF4-FFF2-40B4-BE49-F238E27FC236}">
                <a16:creationId xmlns:a16="http://schemas.microsoft.com/office/drawing/2014/main" id="{E9BAAE7E-5F93-4B83-9F7A-D1A34E5CF5EC}"/>
              </a:ext>
            </a:extLst>
          </p:cNvPr>
          <p:cNvGrpSpPr/>
          <p:nvPr/>
        </p:nvGrpSpPr>
        <p:grpSpPr>
          <a:xfrm>
            <a:off x="458754" y="1401191"/>
            <a:ext cx="5517042" cy="2705754"/>
            <a:chOff x="458754" y="1321765"/>
            <a:chExt cx="5517042" cy="2705754"/>
          </a:xfrm>
        </p:grpSpPr>
        <p:sp>
          <p:nvSpPr>
            <p:cNvPr id="18" name="矩形: 圓角 17">
              <a:extLst>
                <a:ext uri="{FF2B5EF4-FFF2-40B4-BE49-F238E27FC236}">
                  <a16:creationId xmlns:a16="http://schemas.microsoft.com/office/drawing/2014/main" id="{90417E17-BFE3-4F55-BA0E-9040E320D663}"/>
                </a:ext>
              </a:extLst>
            </p:cNvPr>
            <p:cNvSpPr/>
            <p:nvPr/>
          </p:nvSpPr>
          <p:spPr>
            <a:xfrm>
              <a:off x="458754" y="2261669"/>
              <a:ext cx="919097" cy="401461"/>
            </a:xfrm>
            <a:prstGeom prst="roundRect">
              <a:avLst>
                <a:gd name="adj" fmla="val 10472"/>
              </a:avLst>
            </a:prstGeom>
            <a:gradFill flip="none" rotWithShape="1">
              <a:gsLst>
                <a:gs pos="0">
                  <a:srgbClr val="E80C19"/>
                </a:gs>
                <a:gs pos="100000">
                  <a:schemeClr val="tx1"/>
                </a:gs>
              </a:gsLst>
              <a:lin ang="0" scaled="0"/>
              <a:tileRect/>
            </a:gradFill>
            <a:ln w="6350">
              <a:solidFill>
                <a:schemeClr val="bg1"/>
              </a:solidFill>
            </a:ln>
            <a:effectLst>
              <a:outerShdw blurRad="63500" dist="114300" dir="15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9" name="矩形: 圓角 18">
              <a:extLst>
                <a:ext uri="{FF2B5EF4-FFF2-40B4-BE49-F238E27FC236}">
                  <a16:creationId xmlns:a16="http://schemas.microsoft.com/office/drawing/2014/main" id="{1A3D37DA-D5E5-47E3-805D-2C639602F460}"/>
                </a:ext>
              </a:extLst>
            </p:cNvPr>
            <p:cNvSpPr/>
            <p:nvPr/>
          </p:nvSpPr>
          <p:spPr>
            <a:xfrm>
              <a:off x="458754" y="2864186"/>
              <a:ext cx="919097" cy="401461"/>
            </a:xfrm>
            <a:prstGeom prst="roundRect">
              <a:avLst>
                <a:gd name="adj" fmla="val 10472"/>
              </a:avLst>
            </a:prstGeom>
            <a:gradFill flip="none" rotWithShape="1">
              <a:gsLst>
                <a:gs pos="0">
                  <a:srgbClr val="E80C19"/>
                </a:gs>
                <a:gs pos="100000">
                  <a:schemeClr val="tx1"/>
                </a:gs>
              </a:gsLst>
              <a:lin ang="0" scaled="0"/>
              <a:tileRect/>
            </a:gradFill>
            <a:ln w="6350">
              <a:solidFill>
                <a:schemeClr val="bg1"/>
              </a:solidFill>
            </a:ln>
            <a:effectLst>
              <a:outerShdw blurRad="63500" dist="114300" dir="15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0" name="矩形: 圓角 19">
              <a:extLst>
                <a:ext uri="{FF2B5EF4-FFF2-40B4-BE49-F238E27FC236}">
                  <a16:creationId xmlns:a16="http://schemas.microsoft.com/office/drawing/2014/main" id="{87389DD8-A0D8-4D40-A38A-14E790B4DAB7}"/>
                </a:ext>
              </a:extLst>
            </p:cNvPr>
            <p:cNvSpPr/>
            <p:nvPr/>
          </p:nvSpPr>
          <p:spPr>
            <a:xfrm>
              <a:off x="458754" y="3487220"/>
              <a:ext cx="919097" cy="401461"/>
            </a:xfrm>
            <a:prstGeom prst="roundRect">
              <a:avLst>
                <a:gd name="adj" fmla="val 10472"/>
              </a:avLst>
            </a:prstGeom>
            <a:gradFill flip="none" rotWithShape="1">
              <a:gsLst>
                <a:gs pos="0">
                  <a:srgbClr val="E80C19"/>
                </a:gs>
                <a:gs pos="100000">
                  <a:schemeClr val="tx1"/>
                </a:gs>
              </a:gsLst>
              <a:lin ang="0" scaled="0"/>
              <a:tileRect/>
            </a:gradFill>
            <a:ln w="6350">
              <a:solidFill>
                <a:schemeClr val="bg1"/>
              </a:solidFill>
            </a:ln>
            <a:effectLst>
              <a:outerShdw blurRad="63500" dist="114300" dir="15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3" name="矩形: 圓角 12">
              <a:extLst>
                <a:ext uri="{FF2B5EF4-FFF2-40B4-BE49-F238E27FC236}">
                  <a16:creationId xmlns:a16="http://schemas.microsoft.com/office/drawing/2014/main" id="{9772E30F-088A-4E11-BF33-797B74BB1EFF}"/>
                </a:ext>
              </a:extLst>
            </p:cNvPr>
            <p:cNvSpPr/>
            <p:nvPr/>
          </p:nvSpPr>
          <p:spPr>
            <a:xfrm>
              <a:off x="458754" y="1635610"/>
              <a:ext cx="919097" cy="401461"/>
            </a:xfrm>
            <a:prstGeom prst="roundRect">
              <a:avLst>
                <a:gd name="adj" fmla="val 10472"/>
              </a:avLst>
            </a:prstGeom>
            <a:gradFill flip="none" rotWithShape="1">
              <a:gsLst>
                <a:gs pos="0">
                  <a:srgbClr val="E80C19"/>
                </a:gs>
                <a:gs pos="100000">
                  <a:schemeClr val="tx1"/>
                </a:gs>
              </a:gsLst>
              <a:lin ang="0" scaled="0"/>
              <a:tileRect/>
            </a:gradFill>
            <a:ln w="6350">
              <a:solidFill>
                <a:schemeClr val="bg1"/>
              </a:solidFill>
            </a:ln>
            <a:effectLst>
              <a:outerShdw blurRad="63500" dist="114300" dir="15000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25" name="圖形 24">
              <a:extLst>
                <a:ext uri="{FF2B5EF4-FFF2-40B4-BE49-F238E27FC236}">
                  <a16:creationId xmlns:a16="http://schemas.microsoft.com/office/drawing/2014/main" id="{C198ECC0-C769-4D80-B8B0-E56ABF4FFA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5881" y="1321765"/>
              <a:ext cx="5349915" cy="2705754"/>
            </a:xfrm>
            <a:prstGeom prst="rect">
              <a:avLst/>
            </a:prstGeom>
          </p:spPr>
        </p:pic>
      </p:grpSp>
      <p:sp>
        <p:nvSpPr>
          <p:cNvPr id="15" name="標題 3">
            <a:extLst>
              <a:ext uri="{FF2B5EF4-FFF2-40B4-BE49-F238E27FC236}">
                <a16:creationId xmlns:a16="http://schemas.microsoft.com/office/drawing/2014/main" id="{9BF31E27-9638-D047-845B-B83A5F7F9E02}"/>
              </a:ext>
            </a:extLst>
          </p:cNvPr>
          <p:cNvSpPr txBox="1">
            <a:spLocks/>
          </p:cNvSpPr>
          <p:nvPr/>
        </p:nvSpPr>
        <p:spPr>
          <a:xfrm>
            <a:off x="191387" y="101295"/>
            <a:ext cx="8747050" cy="1188328"/>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3</a:t>
            </a:r>
            <a:r>
              <a:rPr lang="en-US" altLang="zh-TW" sz="3600"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rd</a:t>
            </a:r>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step to go beyond 1 GbE:</a:t>
            </a:r>
            <a:b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br>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TS-435XeU 10GbE/2.5GbE NAS</a:t>
            </a:r>
            <a:endParaRPr lang="zh-TW" altLang="en-US" sz="36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0" name="圖片 9" descr="一張含有 文字 的圖片&#10;&#10;自動產生的描述">
            <a:extLst>
              <a:ext uri="{FF2B5EF4-FFF2-40B4-BE49-F238E27FC236}">
                <a16:creationId xmlns:a16="http://schemas.microsoft.com/office/drawing/2014/main" id="{1EC01B48-926D-47C9-85F6-BF31881133DA}"/>
              </a:ext>
            </a:extLst>
          </p:cNvPr>
          <p:cNvPicPr>
            <a:picLocks noChangeAspect="1"/>
          </p:cNvPicPr>
          <p:nvPr/>
        </p:nvPicPr>
        <p:blipFill rotWithShape="1">
          <a:blip r:embed="rId7"/>
          <a:srcRect r="41896"/>
          <a:stretch/>
        </p:blipFill>
        <p:spPr>
          <a:xfrm>
            <a:off x="3732527" y="3409211"/>
            <a:ext cx="5414183" cy="1733147"/>
          </a:xfrm>
          <a:prstGeom prst="rect">
            <a:avLst/>
          </a:prstGeom>
        </p:spPr>
      </p:pic>
      <p:pic>
        <p:nvPicPr>
          <p:cNvPr id="14" name="圖片 13" descr="一張含有 紅色, 坐, 白色, 桌 的圖片&#10;&#10;自動產生的描述">
            <a:extLst>
              <a:ext uri="{FF2B5EF4-FFF2-40B4-BE49-F238E27FC236}">
                <a16:creationId xmlns:a16="http://schemas.microsoft.com/office/drawing/2014/main" id="{0918DFF3-F4D7-4B1E-BC1E-045EE36424F4}"/>
              </a:ext>
            </a:extLst>
          </p:cNvPr>
          <p:cNvPicPr>
            <a:picLocks noChangeAspect="1"/>
          </p:cNvPicPr>
          <p:nvPr/>
        </p:nvPicPr>
        <p:blipFill>
          <a:blip r:embed="rId8"/>
          <a:stretch>
            <a:fillRect/>
          </a:stretch>
        </p:blipFill>
        <p:spPr>
          <a:xfrm>
            <a:off x="6764085" y="2011970"/>
            <a:ext cx="1783064" cy="1911885"/>
          </a:xfrm>
          <a:prstGeom prst="rect">
            <a:avLst/>
          </a:prstGeom>
        </p:spPr>
      </p:pic>
      <p:pic>
        <p:nvPicPr>
          <p:cNvPr id="9" name="Picture 30" descr="C:\Users\user\Desktop\21_PPT對稿QNAP AQC107 10G網卡\29384737_xxl.png">
            <a:extLst>
              <a:ext uri="{FF2B5EF4-FFF2-40B4-BE49-F238E27FC236}">
                <a16:creationId xmlns:a16="http://schemas.microsoft.com/office/drawing/2014/main" id="{5208CFFD-5BD6-4483-81C1-AC96058A7EF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2000" contrast="26000"/>
                    </a14:imgEffect>
                  </a14:imgLayer>
                </a14:imgProps>
              </a:ext>
            </a:extLst>
          </a:blip>
          <a:srcRect l="25926" t="29630" r="9877" b="10906"/>
          <a:stretch>
            <a:fillRect/>
          </a:stretch>
        </p:blipFill>
        <p:spPr bwMode="auto">
          <a:xfrm>
            <a:off x="5452041" y="4468118"/>
            <a:ext cx="1062164" cy="827496"/>
          </a:xfrm>
          <a:prstGeom prst="rect">
            <a:avLst/>
          </a:prstGeom>
          <a:ln>
            <a:noFill/>
          </a:ln>
          <a:effectLst>
            <a:outerShdw blurRad="215900" dist="228600" dir="5400000" algn="t" rotWithShape="0">
              <a:prstClr val="black">
                <a:alpha val="40000"/>
              </a:prstClr>
            </a:outerShdw>
          </a:effectLst>
        </p:spPr>
      </p:pic>
      <p:sp>
        <p:nvSpPr>
          <p:cNvPr id="2" name="文字方塊 1">
            <a:extLst>
              <a:ext uri="{FF2B5EF4-FFF2-40B4-BE49-F238E27FC236}">
                <a16:creationId xmlns:a16="http://schemas.microsoft.com/office/drawing/2014/main" id="{42CBB7BD-AD9D-49E2-B1D0-72E59792D12F}"/>
              </a:ext>
            </a:extLst>
          </p:cNvPr>
          <p:cNvSpPr txBox="1"/>
          <p:nvPr/>
        </p:nvSpPr>
        <p:spPr>
          <a:xfrm>
            <a:off x="191387" y="4151303"/>
            <a:ext cx="3728763" cy="954107"/>
          </a:xfrm>
          <a:prstGeom prst="rect">
            <a:avLst/>
          </a:prstGeom>
          <a:noFill/>
        </p:spPr>
        <p:txBody>
          <a:bodyPr wrap="square" rtlCol="0">
            <a:spAutoFit/>
          </a:bodyPr>
          <a:lstStyle/>
          <a:p>
            <a:r>
              <a:rPr lang="en" altLang="zh-TW" sz="800">
                <a:solidFill>
                  <a:schemeClr val="bg1"/>
                </a:solidFill>
                <a:latin typeface="Arial" panose="020B0604020202020204" pitchFamily="34" charset="0"/>
                <a:cs typeface="Arial" panose="020B0604020202020204" pitchFamily="34" charset="0"/>
              </a:rPr>
              <a:t>Tested in QNAP Labs. Figures may vary by environment.</a:t>
            </a:r>
            <a:br>
              <a:rPr lang="en" altLang="zh-TW" sz="800">
                <a:solidFill>
                  <a:schemeClr val="bg1"/>
                </a:solidFill>
                <a:latin typeface="Arial" panose="020B0604020202020204" pitchFamily="34" charset="0"/>
                <a:cs typeface="Arial" panose="020B0604020202020204" pitchFamily="34" charset="0"/>
              </a:rPr>
            </a:br>
            <a:r>
              <a:rPr lang="en" altLang="zh-TW" sz="800">
                <a:solidFill>
                  <a:schemeClr val="bg1"/>
                </a:solidFill>
                <a:latin typeface="Arial" panose="020B0604020202020204" pitchFamily="34" charset="0"/>
                <a:cs typeface="Arial" panose="020B0604020202020204" pitchFamily="34" charset="0"/>
              </a:rPr>
              <a:t>Test Environment:</a:t>
            </a:r>
            <a:br>
              <a:rPr lang="en" altLang="zh-TW" sz="800">
                <a:solidFill>
                  <a:schemeClr val="bg1"/>
                </a:solidFill>
                <a:latin typeface="Arial" panose="020B0604020202020204" pitchFamily="34" charset="0"/>
                <a:cs typeface="Arial" panose="020B0604020202020204" pitchFamily="34" charset="0"/>
              </a:rPr>
            </a:br>
            <a:r>
              <a:rPr lang="en" altLang="zh-TW" sz="800">
                <a:solidFill>
                  <a:schemeClr val="bg1"/>
                </a:solidFill>
                <a:latin typeface="Arial" panose="020B0604020202020204" pitchFamily="34" charset="0"/>
                <a:cs typeface="Arial" panose="020B0604020202020204" pitchFamily="34" charset="0"/>
              </a:rPr>
              <a:t>NAS: TS-435XeU, QTS 5.0</a:t>
            </a:r>
            <a:br>
              <a:rPr lang="en" altLang="zh-TW" sz="800">
                <a:solidFill>
                  <a:schemeClr val="bg1"/>
                </a:solidFill>
                <a:latin typeface="Arial" panose="020B0604020202020204" pitchFamily="34" charset="0"/>
                <a:cs typeface="Arial" panose="020B0604020202020204" pitchFamily="34" charset="0"/>
              </a:rPr>
            </a:br>
            <a:r>
              <a:rPr lang="en" altLang="zh-TW" sz="800">
                <a:solidFill>
                  <a:schemeClr val="bg1"/>
                </a:solidFill>
                <a:latin typeface="Arial" panose="020B0604020202020204" pitchFamily="34" charset="0"/>
                <a:cs typeface="Arial" panose="020B0604020202020204" pitchFamily="34" charset="0"/>
              </a:rPr>
              <a:t>Volume type: RAID 5, 4 x Samsung SSD 860 EVO 1TB SSD</a:t>
            </a:r>
            <a:br>
              <a:rPr lang="en" altLang="zh-TW" sz="800">
                <a:solidFill>
                  <a:schemeClr val="bg1"/>
                </a:solidFill>
                <a:latin typeface="Arial" panose="020B0604020202020204" pitchFamily="34" charset="0"/>
                <a:cs typeface="Arial" panose="020B0604020202020204" pitchFamily="34" charset="0"/>
              </a:rPr>
            </a:br>
            <a:r>
              <a:rPr lang="en" altLang="zh-TW" sz="800">
                <a:solidFill>
                  <a:schemeClr val="bg1"/>
                </a:solidFill>
                <a:latin typeface="Arial" panose="020B0604020202020204" pitchFamily="34" charset="0"/>
                <a:cs typeface="Arial" panose="020B0604020202020204" pitchFamily="34" charset="0"/>
              </a:rPr>
              <a:t>Client PC: Windows Server 2016, Intel® Xeon E-2124 3.30GHz, 64GB RAM</a:t>
            </a:r>
            <a:br>
              <a:rPr lang="en" altLang="zh-TW" sz="800">
                <a:solidFill>
                  <a:schemeClr val="bg1"/>
                </a:solidFill>
                <a:latin typeface="Arial" panose="020B0604020202020204" pitchFamily="34" charset="0"/>
                <a:cs typeface="Arial" panose="020B0604020202020204" pitchFamily="34" charset="0"/>
              </a:rPr>
            </a:br>
            <a:r>
              <a:rPr lang="en" altLang="zh-TW" sz="800" err="1">
                <a:solidFill>
                  <a:schemeClr val="bg1"/>
                </a:solidFill>
                <a:latin typeface="Arial" panose="020B0604020202020204" pitchFamily="34" charset="0"/>
                <a:cs typeface="Arial" panose="020B0604020202020204" pitchFamily="34" charset="0"/>
              </a:rPr>
              <a:t>Iometer</a:t>
            </a:r>
            <a:r>
              <a:rPr lang="en" altLang="zh-TW" sz="800">
                <a:solidFill>
                  <a:schemeClr val="bg1"/>
                </a:solidFill>
                <a:latin typeface="Arial" panose="020B0604020202020204" pitchFamily="34" charset="0"/>
                <a:cs typeface="Arial" panose="020B0604020202020204" pitchFamily="34" charset="0"/>
              </a:rPr>
              <a:t> config.: 30s ramp up time, 3m run time, 16 workers, 4 outstanding I/O, 4GB data</a:t>
            </a:r>
            <a:endParaRPr lang="zh-TW" altLang="en-US" sz="8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3" name="文字方塊 22">
            <a:extLst>
              <a:ext uri="{FF2B5EF4-FFF2-40B4-BE49-F238E27FC236}">
                <a16:creationId xmlns:a16="http://schemas.microsoft.com/office/drawing/2014/main" id="{5A0BC10D-0AE5-44FE-8A1E-65E2CCF882A7}"/>
              </a:ext>
            </a:extLst>
          </p:cNvPr>
          <p:cNvSpPr txBox="1"/>
          <p:nvPr/>
        </p:nvSpPr>
        <p:spPr>
          <a:xfrm>
            <a:off x="1488383" y="2856218"/>
            <a:ext cx="1660488" cy="576248"/>
          </a:xfrm>
          <a:prstGeom prst="rect">
            <a:avLst/>
          </a:prstGeom>
          <a:noFill/>
        </p:spPr>
        <p:txBody>
          <a:bodyPr wrap="square">
            <a:spAutoFit/>
          </a:bodyPr>
          <a:lstStyle/>
          <a:p>
            <a:pPr>
              <a:lnSpc>
                <a:spcPts val="2000"/>
              </a:lnSpc>
            </a:pPr>
            <a:r>
              <a:rPr kumimoji="1" lang="en-US" altLang="zh-TW" sz="1200">
                <a:solidFill>
                  <a:schemeClr val="bg1"/>
                </a:solidFill>
                <a:latin typeface="Arial" panose="020B0604020202020204" pitchFamily="34" charset="0"/>
                <a:cs typeface="Arial" panose="020B0604020202020204" pitchFamily="34" charset="0"/>
              </a:rPr>
              <a:t>Read 293 MB/s</a:t>
            </a:r>
          </a:p>
          <a:p>
            <a:pPr>
              <a:lnSpc>
                <a:spcPts val="2000"/>
              </a:lnSpc>
            </a:pPr>
            <a:r>
              <a:rPr kumimoji="1" lang="en-US" altLang="zh-TW" sz="1200">
                <a:solidFill>
                  <a:schemeClr val="bg1"/>
                </a:solidFill>
                <a:latin typeface="Arial" panose="020B0604020202020204" pitchFamily="34" charset="0"/>
                <a:cs typeface="Arial" panose="020B0604020202020204" pitchFamily="34" charset="0"/>
              </a:rPr>
              <a:t>Write 294 MB/s </a:t>
            </a:r>
            <a:endParaRPr kumimoji="1" lang="zh-TW" altLang="en-US" sz="1200">
              <a:solidFill>
                <a:schemeClr val="bg1"/>
              </a:solidFill>
              <a:latin typeface="Arial" panose="020B0604020202020204" pitchFamily="34" charset="0"/>
              <a:cs typeface="Arial" panose="020B0604020202020204" pitchFamily="34" charset="0"/>
            </a:endParaRPr>
          </a:p>
        </p:txBody>
      </p:sp>
      <p:sp>
        <p:nvSpPr>
          <p:cNvPr id="27" name="文字方塊 26">
            <a:extLst>
              <a:ext uri="{FF2B5EF4-FFF2-40B4-BE49-F238E27FC236}">
                <a16:creationId xmlns:a16="http://schemas.microsoft.com/office/drawing/2014/main" id="{96CBEE09-F6CE-47A4-9EFF-C2AAB1CE04AE}"/>
              </a:ext>
            </a:extLst>
          </p:cNvPr>
          <p:cNvSpPr txBox="1"/>
          <p:nvPr/>
        </p:nvSpPr>
        <p:spPr>
          <a:xfrm>
            <a:off x="1765621" y="3475525"/>
            <a:ext cx="1660488" cy="576248"/>
          </a:xfrm>
          <a:prstGeom prst="rect">
            <a:avLst/>
          </a:prstGeom>
          <a:noFill/>
        </p:spPr>
        <p:txBody>
          <a:bodyPr wrap="square">
            <a:spAutoFit/>
          </a:bodyPr>
          <a:lstStyle/>
          <a:p>
            <a:pPr>
              <a:lnSpc>
                <a:spcPts val="2000"/>
              </a:lnSpc>
            </a:pPr>
            <a:r>
              <a:rPr kumimoji="1" lang="en-US" altLang="zh-TW" sz="1200">
                <a:solidFill>
                  <a:srgbClr val="C00000"/>
                </a:solidFill>
                <a:latin typeface="Arial" panose="020B0604020202020204" pitchFamily="34" charset="0"/>
                <a:cs typeface="Arial" panose="020B0604020202020204" pitchFamily="34" charset="0"/>
              </a:rPr>
              <a:t>Read 112 MB/s</a:t>
            </a:r>
          </a:p>
          <a:p>
            <a:pPr>
              <a:lnSpc>
                <a:spcPts val="2000"/>
              </a:lnSpc>
            </a:pPr>
            <a:r>
              <a:rPr kumimoji="1" lang="en-US" altLang="zh-TW" sz="1200">
                <a:solidFill>
                  <a:schemeClr val="tx1">
                    <a:lumMod val="85000"/>
                    <a:lumOff val="15000"/>
                  </a:schemeClr>
                </a:solidFill>
                <a:latin typeface="Arial" panose="020B0604020202020204" pitchFamily="34" charset="0"/>
                <a:cs typeface="Arial" panose="020B0604020202020204" pitchFamily="34" charset="0"/>
              </a:rPr>
              <a:t>Write 112 MB/s </a:t>
            </a:r>
            <a:endParaRPr kumimoji="1" lang="zh-TW" altLang="en-US" sz="1200">
              <a:solidFill>
                <a:schemeClr val="tx1">
                  <a:lumMod val="85000"/>
                  <a:lumOff val="15000"/>
                </a:schemeClr>
              </a:solidFill>
              <a:latin typeface="Arial" panose="020B0604020202020204" pitchFamily="34" charset="0"/>
              <a:cs typeface="Arial" panose="020B0604020202020204" pitchFamily="34" charset="0"/>
            </a:endParaRPr>
          </a:p>
        </p:txBody>
      </p:sp>
      <p:sp>
        <p:nvSpPr>
          <p:cNvPr id="28" name="文字方塊 27">
            <a:extLst>
              <a:ext uri="{FF2B5EF4-FFF2-40B4-BE49-F238E27FC236}">
                <a16:creationId xmlns:a16="http://schemas.microsoft.com/office/drawing/2014/main" id="{9C3BCB26-DBCC-44A9-A8E4-A95AAA5E352F}"/>
              </a:ext>
            </a:extLst>
          </p:cNvPr>
          <p:cNvSpPr txBox="1"/>
          <p:nvPr/>
        </p:nvSpPr>
        <p:spPr>
          <a:xfrm>
            <a:off x="2846579" y="2233734"/>
            <a:ext cx="1660488" cy="576248"/>
          </a:xfrm>
          <a:prstGeom prst="rect">
            <a:avLst/>
          </a:prstGeom>
          <a:noFill/>
        </p:spPr>
        <p:txBody>
          <a:bodyPr wrap="square">
            <a:spAutoFit/>
          </a:bodyPr>
          <a:lstStyle/>
          <a:p>
            <a:pPr>
              <a:lnSpc>
                <a:spcPts val="2000"/>
              </a:lnSpc>
            </a:pPr>
            <a:r>
              <a:rPr kumimoji="1" lang="en-US" altLang="zh-TW" sz="1200">
                <a:solidFill>
                  <a:schemeClr val="bg1"/>
                </a:solidFill>
                <a:latin typeface="Arial" panose="020B0604020202020204" pitchFamily="34" charset="0"/>
                <a:cs typeface="Arial" panose="020B0604020202020204" pitchFamily="34" charset="0"/>
              </a:rPr>
              <a:t>Read 575 MB/s</a:t>
            </a:r>
          </a:p>
          <a:p>
            <a:pPr>
              <a:lnSpc>
                <a:spcPts val="2000"/>
              </a:lnSpc>
            </a:pPr>
            <a:r>
              <a:rPr kumimoji="1" lang="en-US" altLang="zh-TW" sz="1200">
                <a:solidFill>
                  <a:schemeClr val="bg1"/>
                </a:solidFill>
                <a:latin typeface="Arial" panose="020B0604020202020204" pitchFamily="34" charset="0"/>
                <a:cs typeface="Arial" panose="020B0604020202020204" pitchFamily="34" charset="0"/>
              </a:rPr>
              <a:t>Write 545 MB/s </a:t>
            </a:r>
          </a:p>
        </p:txBody>
      </p:sp>
      <p:sp>
        <p:nvSpPr>
          <p:cNvPr id="29" name="文字方塊 28">
            <a:extLst>
              <a:ext uri="{FF2B5EF4-FFF2-40B4-BE49-F238E27FC236}">
                <a16:creationId xmlns:a16="http://schemas.microsoft.com/office/drawing/2014/main" id="{BF63BF9E-A295-4A1A-BBE0-04814BD9D786}"/>
              </a:ext>
            </a:extLst>
          </p:cNvPr>
          <p:cNvSpPr txBox="1"/>
          <p:nvPr/>
        </p:nvSpPr>
        <p:spPr>
          <a:xfrm>
            <a:off x="4476588" y="1632899"/>
            <a:ext cx="1660488" cy="319768"/>
          </a:xfrm>
          <a:prstGeom prst="rect">
            <a:avLst/>
          </a:prstGeom>
          <a:noFill/>
        </p:spPr>
        <p:txBody>
          <a:bodyPr wrap="square">
            <a:spAutoFit/>
          </a:bodyPr>
          <a:lstStyle/>
          <a:p>
            <a:pPr>
              <a:lnSpc>
                <a:spcPts val="2000"/>
              </a:lnSpc>
            </a:pPr>
            <a:r>
              <a:rPr kumimoji="1" lang="en-US" altLang="zh-TW" sz="1200">
                <a:solidFill>
                  <a:schemeClr val="bg1"/>
                </a:solidFill>
                <a:latin typeface="Arial" panose="020B0604020202020204" pitchFamily="34" charset="0"/>
                <a:cs typeface="Arial" panose="020B0604020202020204" pitchFamily="34" charset="0"/>
              </a:rPr>
              <a:t>Read 2,238 MB/s</a:t>
            </a:r>
          </a:p>
        </p:txBody>
      </p:sp>
      <p:sp>
        <p:nvSpPr>
          <p:cNvPr id="30" name="文字方塊 29">
            <a:extLst>
              <a:ext uri="{FF2B5EF4-FFF2-40B4-BE49-F238E27FC236}">
                <a16:creationId xmlns:a16="http://schemas.microsoft.com/office/drawing/2014/main" id="{AFCD7F8B-2B2C-4BE0-9915-16DE6E41A457}"/>
              </a:ext>
            </a:extLst>
          </p:cNvPr>
          <p:cNvSpPr txBox="1"/>
          <p:nvPr/>
        </p:nvSpPr>
        <p:spPr>
          <a:xfrm>
            <a:off x="3148871" y="1868841"/>
            <a:ext cx="1660488" cy="319768"/>
          </a:xfrm>
          <a:prstGeom prst="rect">
            <a:avLst/>
          </a:prstGeom>
          <a:noFill/>
        </p:spPr>
        <p:txBody>
          <a:bodyPr wrap="square">
            <a:spAutoFit/>
          </a:bodyPr>
          <a:lstStyle/>
          <a:p>
            <a:pPr>
              <a:lnSpc>
                <a:spcPts val="2000"/>
              </a:lnSpc>
            </a:pPr>
            <a:r>
              <a:rPr kumimoji="1" lang="en-US" altLang="zh-TW" sz="1200">
                <a:solidFill>
                  <a:schemeClr val="bg1"/>
                </a:solidFill>
                <a:latin typeface="Arial" panose="020B0604020202020204" pitchFamily="34" charset="0"/>
                <a:cs typeface="Arial" panose="020B0604020202020204" pitchFamily="34" charset="0"/>
              </a:rPr>
              <a:t>Write    709 MB/s </a:t>
            </a:r>
          </a:p>
        </p:txBody>
      </p:sp>
      <p:sp>
        <p:nvSpPr>
          <p:cNvPr id="3" name="文字方塊 2">
            <a:extLst>
              <a:ext uri="{FF2B5EF4-FFF2-40B4-BE49-F238E27FC236}">
                <a16:creationId xmlns:a16="http://schemas.microsoft.com/office/drawing/2014/main" id="{4C098972-05A5-444B-8594-92171324B190}"/>
              </a:ext>
            </a:extLst>
          </p:cNvPr>
          <p:cNvSpPr txBox="1"/>
          <p:nvPr/>
        </p:nvSpPr>
        <p:spPr>
          <a:xfrm>
            <a:off x="3682881" y="2736664"/>
            <a:ext cx="3224949" cy="830997"/>
          </a:xfrm>
          <a:prstGeom prst="rect">
            <a:avLst/>
          </a:prstGeom>
          <a:noFill/>
        </p:spPr>
        <p:txBody>
          <a:bodyPr wrap="square" rtlCol="0">
            <a:spAutoFit/>
          </a:bodyPr>
          <a:lstStyle/>
          <a:p>
            <a:r>
              <a:rPr kumimoji="1" lang="en-US" altLang="zh-TW" sz="1600" b="1">
                <a:latin typeface="Arial" panose="020B0604020202020204" pitchFamily="34" charset="0"/>
                <a:cs typeface="Arial" panose="020B0604020202020204" pitchFamily="34" charset="0"/>
              </a:rPr>
              <a:t>Do more.  Finish quickly! </a:t>
            </a:r>
          </a:p>
          <a:p>
            <a:r>
              <a:rPr kumimoji="1" lang="en-US" altLang="zh-TW" sz="1600" b="1">
                <a:latin typeface="Arial" panose="020B0604020202020204" pitchFamily="34" charset="0"/>
                <a:cs typeface="Arial" panose="020B0604020202020204" pitchFamily="34" charset="0"/>
              </a:rPr>
              <a:t>Save 50%+ of time compared with 1GbE!! </a:t>
            </a:r>
            <a:endParaRPr kumimoji="1" lang="zh-TW" altLang="en-US" sz="16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40711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A5DC4B5E-69C8-423C-9455-557CDE4704C5}"/>
              </a:ext>
            </a:extLst>
          </p:cNvPr>
          <p:cNvSpPr/>
          <p:nvPr/>
        </p:nvSpPr>
        <p:spPr>
          <a:xfrm>
            <a:off x="6265147" y="0"/>
            <a:ext cx="2872407" cy="5143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圓角 11">
            <a:extLst>
              <a:ext uri="{FF2B5EF4-FFF2-40B4-BE49-F238E27FC236}">
                <a16:creationId xmlns:a16="http://schemas.microsoft.com/office/drawing/2014/main" id="{7BCD5CC6-A056-49A8-8BD8-8A466E54D9E4}"/>
              </a:ext>
            </a:extLst>
          </p:cNvPr>
          <p:cNvSpPr/>
          <p:nvPr/>
        </p:nvSpPr>
        <p:spPr>
          <a:xfrm>
            <a:off x="6631806" y="1477320"/>
            <a:ext cx="2056445" cy="1734874"/>
          </a:xfrm>
          <a:prstGeom prst="roundRect">
            <a:avLst>
              <a:gd name="adj" fmla="val 3442"/>
            </a:avLst>
          </a:prstGeom>
          <a:gradFill>
            <a:gsLst>
              <a:gs pos="0">
                <a:schemeClr val="tx1">
                  <a:lumMod val="75000"/>
                  <a:lumOff val="25000"/>
                  <a:alpha val="54000"/>
                </a:schemeClr>
              </a:gs>
              <a:gs pos="100000">
                <a:srgbClr val="040404"/>
              </a:gs>
            </a:gsLst>
            <a:lin ang="5400000" scaled="1"/>
          </a:gradFill>
          <a:ln w="9525">
            <a:solidFill>
              <a:srgbClr val="CCFF33"/>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3" name="文字方塊 2">
            <a:extLst>
              <a:ext uri="{FF2B5EF4-FFF2-40B4-BE49-F238E27FC236}">
                <a16:creationId xmlns:a16="http://schemas.microsoft.com/office/drawing/2014/main" id="{BD087263-B9F8-45CD-9552-33207DDAA311}"/>
              </a:ext>
            </a:extLst>
          </p:cNvPr>
          <p:cNvSpPr txBox="1"/>
          <p:nvPr/>
        </p:nvSpPr>
        <p:spPr>
          <a:xfrm>
            <a:off x="6760475" y="1705892"/>
            <a:ext cx="1799106" cy="1107996"/>
          </a:xfrm>
          <a:prstGeom prst="rect">
            <a:avLst/>
          </a:prstGeom>
          <a:noFill/>
        </p:spPr>
        <p:txBody>
          <a:bodyPr wrap="square" rtlCol="0">
            <a:spAutoFit/>
          </a:bodyPr>
          <a:lstStyle/>
          <a:p>
            <a:pPr marL="180975" indent="-180975">
              <a:spcBef>
                <a:spcPts val="1200"/>
              </a:spcBef>
              <a:buClr>
                <a:schemeClr val="accent6">
                  <a:lumMod val="75000"/>
                </a:schemeClr>
              </a:buClr>
              <a:buFont typeface="Arial" panose="020B0604020202020204" pitchFamily="34" charset="0"/>
              <a:buChar char="•"/>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Memory &amp; M.2 </a:t>
            </a:r>
            <a:r>
              <a:rPr lang="en-US" altLang="zh-TW" b="1" err="1">
                <a:solidFill>
                  <a:schemeClr val="bg1"/>
                </a:solidFill>
                <a:latin typeface="Arial" panose="020B0604020202020204" pitchFamily="34" charset="0"/>
                <a:ea typeface="微軟正黑體" panose="020B0604030504040204" pitchFamily="34" charset="-120"/>
                <a:cs typeface="Arial" panose="020B0604020202020204" pitchFamily="34" charset="0"/>
              </a:rPr>
              <a:t>NVMe</a:t>
            </a: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 SSD upgrade</a:t>
            </a:r>
          </a:p>
          <a:p>
            <a:pPr marL="180975" indent="-180975">
              <a:spcBef>
                <a:spcPts val="1200"/>
              </a:spcBef>
              <a:buClr>
                <a:schemeClr val="accent6">
                  <a:lumMod val="75000"/>
                </a:schemeClr>
              </a:buClr>
              <a:buFont typeface="Arial" panose="020B0604020202020204" pitchFamily="34" charset="0"/>
              <a:buChar char="•"/>
            </a:pPr>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Performance</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0" name="圖片 9" descr="一張含有 電子用品, 電路 的圖片&#10;&#10;自動產生的描述">
            <a:extLst>
              <a:ext uri="{FF2B5EF4-FFF2-40B4-BE49-F238E27FC236}">
                <a16:creationId xmlns:a16="http://schemas.microsoft.com/office/drawing/2014/main" id="{0D470B97-6062-4A4D-9DBA-5933D69A95A2}"/>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4000" contrast="24000"/>
                    </a14:imgEffect>
                  </a14:imgLayer>
                </a14:imgProps>
              </a:ext>
            </a:extLst>
          </a:blip>
          <a:stretch>
            <a:fillRect/>
          </a:stretch>
        </p:blipFill>
        <p:spPr>
          <a:xfrm>
            <a:off x="6951172" y="2881028"/>
            <a:ext cx="1500355" cy="642550"/>
          </a:xfrm>
          <a:prstGeom prst="rect">
            <a:avLst/>
          </a:prstGeom>
          <a:effectLst>
            <a:outerShdw blurRad="76200" dist="12700" dir="2700000" sy="-23000" kx="-800400" algn="bl" rotWithShape="0">
              <a:prstClr val="black">
                <a:alpha val="20000"/>
              </a:prstClr>
            </a:outerShdw>
          </a:effectLst>
        </p:spPr>
      </p:pic>
      <p:pic>
        <p:nvPicPr>
          <p:cNvPr id="4" name="圖形 3">
            <a:extLst>
              <a:ext uri="{FF2B5EF4-FFF2-40B4-BE49-F238E27FC236}">
                <a16:creationId xmlns:a16="http://schemas.microsoft.com/office/drawing/2014/main" id="{9A89226B-24EC-4DD0-9AA1-362B7CDE00B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6953" y="752224"/>
            <a:ext cx="1555139" cy="1450191"/>
          </a:xfrm>
          <a:prstGeom prst="rect">
            <a:avLst/>
          </a:prstGeom>
        </p:spPr>
      </p:pic>
    </p:spTree>
    <p:extLst>
      <p:ext uri="{BB962C8B-B14F-4D97-AF65-F5344CB8AC3E}">
        <p14:creationId xmlns:p14="http://schemas.microsoft.com/office/powerpoint/2010/main" val="2148578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圓角 20">
            <a:extLst>
              <a:ext uri="{FF2B5EF4-FFF2-40B4-BE49-F238E27FC236}">
                <a16:creationId xmlns:a16="http://schemas.microsoft.com/office/drawing/2014/main" id="{5431B99F-13D9-4433-A8BE-185D181B3D5B}"/>
              </a:ext>
            </a:extLst>
          </p:cNvPr>
          <p:cNvSpPr/>
          <p:nvPr/>
        </p:nvSpPr>
        <p:spPr>
          <a:xfrm>
            <a:off x="4569208" y="2097024"/>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 name="矩形: 圓角 21">
            <a:extLst>
              <a:ext uri="{FF2B5EF4-FFF2-40B4-BE49-F238E27FC236}">
                <a16:creationId xmlns:a16="http://schemas.microsoft.com/office/drawing/2014/main" id="{E8C9A8D1-1597-4655-8419-81F9CF815B6A}"/>
              </a:ext>
            </a:extLst>
          </p:cNvPr>
          <p:cNvSpPr/>
          <p:nvPr/>
        </p:nvSpPr>
        <p:spPr>
          <a:xfrm>
            <a:off x="519629" y="3278632"/>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 name="矩形: 圓角 9">
            <a:extLst>
              <a:ext uri="{FF2B5EF4-FFF2-40B4-BE49-F238E27FC236}">
                <a16:creationId xmlns:a16="http://schemas.microsoft.com/office/drawing/2014/main" id="{CEA94E40-67B1-4411-B33B-FCF7B4FD5CD5}"/>
              </a:ext>
            </a:extLst>
          </p:cNvPr>
          <p:cNvSpPr/>
          <p:nvPr/>
        </p:nvSpPr>
        <p:spPr>
          <a:xfrm>
            <a:off x="519629" y="607144"/>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1" name="矩形: 圓角 10">
            <a:extLst>
              <a:ext uri="{FF2B5EF4-FFF2-40B4-BE49-F238E27FC236}">
                <a16:creationId xmlns:a16="http://schemas.microsoft.com/office/drawing/2014/main" id="{9D216F27-0592-4C47-9779-CA915E0198DC}"/>
              </a:ext>
            </a:extLst>
          </p:cNvPr>
          <p:cNvSpPr/>
          <p:nvPr/>
        </p:nvSpPr>
        <p:spPr>
          <a:xfrm>
            <a:off x="519629" y="1899800"/>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 name="矩形: 圓角 11">
            <a:extLst>
              <a:ext uri="{FF2B5EF4-FFF2-40B4-BE49-F238E27FC236}">
                <a16:creationId xmlns:a16="http://schemas.microsoft.com/office/drawing/2014/main" id="{05661959-B30F-40D9-9ED3-A0FA1041FC21}"/>
              </a:ext>
            </a:extLst>
          </p:cNvPr>
          <p:cNvSpPr/>
          <p:nvPr/>
        </p:nvSpPr>
        <p:spPr>
          <a:xfrm>
            <a:off x="4493090" y="557562"/>
            <a:ext cx="1968276" cy="1934420"/>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 name="標題 1"/>
          <p:cNvSpPr>
            <a:spLocks noGrp="1"/>
          </p:cNvSpPr>
          <p:nvPr>
            <p:ph type="title" idx="4294967295"/>
          </p:nvPr>
        </p:nvSpPr>
        <p:spPr>
          <a:xfrm>
            <a:off x="262550" y="28064"/>
            <a:ext cx="8546472" cy="1310449"/>
          </a:xfrm>
        </p:spPr>
        <p:txBody>
          <a:bodyPr/>
          <a:lstStyle/>
          <a:p>
            <a:r>
              <a:rPr lang="en" altLang="zh-TW" sz="3400">
                <a:solidFill>
                  <a:schemeClr val="bg1"/>
                </a:solidFill>
                <a:latin typeface="Arial" panose="020B0604020202020204" pitchFamily="34" charset="0"/>
                <a:cs typeface="Arial" panose="020B0604020202020204" pitchFamily="34" charset="0"/>
              </a:rPr>
              <a:t>Shipped with QTS 5.0 for reinforced data security to protect your digital assets</a:t>
            </a:r>
            <a:endParaRPr lang="zh-TW" altLang="en-US" sz="34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 name="文字方塊 2"/>
          <p:cNvSpPr txBox="1"/>
          <p:nvPr/>
        </p:nvSpPr>
        <p:spPr>
          <a:xfrm>
            <a:off x="5996269" y="1563013"/>
            <a:ext cx="2356565" cy="823302"/>
          </a:xfrm>
          <a:prstGeom prst="rect">
            <a:avLst/>
          </a:prstGeom>
          <a:noFill/>
        </p:spPr>
        <p:txBody>
          <a:bodyPr wrap="square" lIns="68580" tIns="34290" rIns="68580" bIns="34290" rtlCol="0" anchor="t">
            <a:spAutoFit/>
          </a:bodyPr>
          <a:lstStyle/>
          <a:p>
            <a:pPr>
              <a:spcBef>
                <a:spcPts val="600"/>
              </a:spcBef>
            </a:pPr>
            <a:r>
              <a:rPr lang="en-US" altLang="zh-TW" sz="1600" b="1">
                <a:solidFill>
                  <a:srgbClr val="F05B43"/>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New Linux Kernel 5.10</a:t>
            </a:r>
            <a:endParaRPr lang="zh-TW" altLang="en-US" sz="1600" b="1">
              <a:solidFill>
                <a:srgbClr val="F05B43"/>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spcBef>
                <a:spcPts val="600"/>
              </a:spcBef>
            </a:pPr>
            <a:r>
              <a:rPr lang="en-US" altLang="zh-TW">
                <a:solidFill>
                  <a:srgbClr val="0070C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1</a:t>
            </a:r>
            <a:r>
              <a:rPr lang="en-US" altLang="zh-TW" baseline="30000">
                <a:solidFill>
                  <a:srgbClr val="0070C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a:t>
            </a:r>
            <a:r>
              <a:rPr lang="en-US" altLang="zh-TW">
                <a:solidFill>
                  <a:srgbClr val="0070C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QNAP ARM NAS with new kernel</a:t>
            </a:r>
            <a:endParaRPr lang="en-US" altLang="zh-TW" sz="1600">
              <a:solidFill>
                <a:srgbClr val="0070C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4" name="圖片 4">
            <a:extLst>
              <a:ext uri="{FF2B5EF4-FFF2-40B4-BE49-F238E27FC236}">
                <a16:creationId xmlns:a16="http://schemas.microsoft.com/office/drawing/2014/main" id="{52947B9D-7EDF-4FC3-998E-DF3AA50B6CA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76798" y="1473327"/>
            <a:ext cx="782120" cy="787234"/>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文字方塊 4">
            <a:extLst>
              <a:ext uri="{FF2B5EF4-FFF2-40B4-BE49-F238E27FC236}">
                <a16:creationId xmlns:a16="http://schemas.microsoft.com/office/drawing/2014/main" id="{228BCA69-19B9-4781-AEB5-C4F326520BEE}"/>
              </a:ext>
            </a:extLst>
          </p:cNvPr>
          <p:cNvSpPr txBox="1"/>
          <p:nvPr/>
        </p:nvSpPr>
        <p:spPr>
          <a:xfrm>
            <a:off x="1950440" y="1590148"/>
            <a:ext cx="2356565" cy="607859"/>
          </a:xfrm>
          <a:prstGeom prst="rect">
            <a:avLst/>
          </a:prstGeom>
          <a:noFill/>
        </p:spPr>
        <p:txBody>
          <a:bodyPr wrap="square" lIns="68580" tIns="34290" rIns="68580" bIns="34290" rtlCol="0" anchor="t">
            <a:spAutoFit/>
          </a:bodyPr>
          <a:lstStyle/>
          <a:p>
            <a:pPr>
              <a:spcBef>
                <a:spcPts val="600"/>
              </a:spcBef>
            </a:pPr>
            <a:r>
              <a:rPr lang="en-US" altLang="zh-TW" sz="1600" b="1" err="1">
                <a:solidFill>
                  <a:srgbClr val="00AF7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WireGuard</a:t>
            </a:r>
            <a:r>
              <a:rPr lang="en-US" altLang="zh-TW" sz="1600" b="1">
                <a:solidFill>
                  <a:srgbClr val="00AF7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VPN</a:t>
            </a:r>
            <a:endParaRPr lang="zh-TW" sz="1600" b="1">
              <a:solidFill>
                <a:srgbClr val="00AF7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spcBef>
                <a:spcPts val="600"/>
              </a:spcBef>
            </a:pPr>
            <a:r>
              <a:rPr lang="en-US" altLang="zh-TW">
                <a:solidFill>
                  <a:srgbClr val="0070C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Fast and secure</a:t>
            </a:r>
            <a:endParaRPr lang="zh-TW" altLang="en-US">
              <a:solidFill>
                <a:srgbClr val="0070C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6" name="圖片 6" descr="一張含有 文字, 標誌, 室外 的圖片&#10;&#10;自動產生的描述">
            <a:extLst>
              <a:ext uri="{FF2B5EF4-FFF2-40B4-BE49-F238E27FC236}">
                <a16:creationId xmlns:a16="http://schemas.microsoft.com/office/drawing/2014/main" id="{58EECF8A-98A5-4755-A46A-FD8E500A9EA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11399" y="1474058"/>
            <a:ext cx="820038" cy="79283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圖片 7">
            <a:extLst>
              <a:ext uri="{FF2B5EF4-FFF2-40B4-BE49-F238E27FC236}">
                <a16:creationId xmlns:a16="http://schemas.microsoft.com/office/drawing/2014/main" id="{87CAD5DB-0609-4CE8-9684-FA3E688476F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75821" y="2738306"/>
            <a:ext cx="774656" cy="78612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文字方塊 7">
            <a:extLst>
              <a:ext uri="{FF2B5EF4-FFF2-40B4-BE49-F238E27FC236}">
                <a16:creationId xmlns:a16="http://schemas.microsoft.com/office/drawing/2014/main" id="{352A66F3-4E43-451B-9CDB-6CBCD5009289}"/>
              </a:ext>
            </a:extLst>
          </p:cNvPr>
          <p:cNvSpPr txBox="1"/>
          <p:nvPr/>
        </p:nvSpPr>
        <p:spPr>
          <a:xfrm>
            <a:off x="5996269" y="2838842"/>
            <a:ext cx="2106834" cy="823302"/>
          </a:xfrm>
          <a:prstGeom prst="rect">
            <a:avLst/>
          </a:prstGeom>
          <a:noFill/>
        </p:spPr>
        <p:txBody>
          <a:bodyPr wrap="square" lIns="68580" tIns="34290" rIns="68580" bIns="34290" rtlCol="0" anchor="t">
            <a:spAutoFit/>
          </a:bodyPr>
          <a:lstStyle/>
          <a:p>
            <a:pPr>
              <a:spcBef>
                <a:spcPts val="600"/>
              </a:spcBef>
            </a:pPr>
            <a:r>
              <a:rPr lang="en-US" altLang="zh-TW" sz="1600" b="1">
                <a:solidFill>
                  <a:srgbClr val="262626"/>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New UI and wizard</a:t>
            </a:r>
          </a:p>
          <a:p>
            <a:pPr>
              <a:spcBef>
                <a:spcPts val="600"/>
              </a:spcBef>
            </a:pPr>
            <a:r>
              <a:rPr lang="en-US" altLang="zh-TW">
                <a:solidFill>
                  <a:srgbClr val="0070C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Fast, smooth, and easy-to-use</a:t>
            </a:r>
            <a:endParaRPr lang="zh-TW" altLang="en-US">
              <a:solidFill>
                <a:srgbClr val="0070C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5" name="圖片 14">
            <a:extLst>
              <a:ext uri="{FF2B5EF4-FFF2-40B4-BE49-F238E27FC236}">
                <a16:creationId xmlns:a16="http://schemas.microsoft.com/office/drawing/2014/main" id="{D4996150-0407-47F6-B345-BD9A1A44F6C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11398" y="2726347"/>
            <a:ext cx="820040" cy="83204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文字方塊 15">
            <a:extLst>
              <a:ext uri="{FF2B5EF4-FFF2-40B4-BE49-F238E27FC236}">
                <a16:creationId xmlns:a16="http://schemas.microsoft.com/office/drawing/2014/main" id="{BB898D32-C227-4B1E-9924-7575D5714DC2}"/>
              </a:ext>
            </a:extLst>
          </p:cNvPr>
          <p:cNvSpPr txBox="1"/>
          <p:nvPr/>
        </p:nvSpPr>
        <p:spPr>
          <a:xfrm>
            <a:off x="1950440" y="2849216"/>
            <a:ext cx="3011376" cy="607859"/>
          </a:xfrm>
          <a:prstGeom prst="rect">
            <a:avLst/>
          </a:prstGeom>
          <a:noFill/>
        </p:spPr>
        <p:txBody>
          <a:bodyPr wrap="square" lIns="68580" tIns="34290" rIns="68580" bIns="34290" rtlCol="0" anchor="t">
            <a:spAutoFit/>
          </a:bodyPr>
          <a:lstStyle/>
          <a:p>
            <a:pPr>
              <a:spcBef>
                <a:spcPts val="600"/>
              </a:spcBef>
            </a:pPr>
            <a:r>
              <a:rPr lang="en-US" altLang="zh-TW" sz="1600" b="1">
                <a:solidFill>
                  <a:srgbClr val="252B3D"/>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AI data management</a:t>
            </a:r>
          </a:p>
          <a:p>
            <a:pPr>
              <a:spcBef>
                <a:spcPts val="600"/>
              </a:spcBef>
            </a:pPr>
            <a:r>
              <a:rPr lang="en-US" altLang="zh-TW">
                <a:solidFill>
                  <a:srgbClr val="0070C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Smooth workflow</a:t>
            </a:r>
          </a:p>
        </p:txBody>
      </p:sp>
      <p:pic>
        <p:nvPicPr>
          <p:cNvPr id="18" name="圖片 17">
            <a:extLst>
              <a:ext uri="{FF2B5EF4-FFF2-40B4-BE49-F238E27FC236}">
                <a16:creationId xmlns:a16="http://schemas.microsoft.com/office/drawing/2014/main" id="{6D96BD5D-3B95-47BB-A9CF-0448D1D3122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11398" y="4023278"/>
            <a:ext cx="820040" cy="834354"/>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文字方塊 18">
            <a:extLst>
              <a:ext uri="{FF2B5EF4-FFF2-40B4-BE49-F238E27FC236}">
                <a16:creationId xmlns:a16="http://schemas.microsoft.com/office/drawing/2014/main" id="{39A43ACD-2E8B-483D-A632-15A69974EAA3}"/>
              </a:ext>
            </a:extLst>
          </p:cNvPr>
          <p:cNvSpPr txBox="1"/>
          <p:nvPr/>
        </p:nvSpPr>
        <p:spPr>
          <a:xfrm>
            <a:off x="1950440" y="4196880"/>
            <a:ext cx="3011376" cy="607859"/>
          </a:xfrm>
          <a:prstGeom prst="rect">
            <a:avLst/>
          </a:prstGeom>
          <a:noFill/>
        </p:spPr>
        <p:txBody>
          <a:bodyPr wrap="square" lIns="68580" tIns="34290" rIns="68580" bIns="34290" rtlCol="0" anchor="t">
            <a:spAutoFit/>
          </a:bodyPr>
          <a:lstStyle/>
          <a:p>
            <a:pPr>
              <a:spcBef>
                <a:spcPts val="600"/>
              </a:spcBef>
            </a:pPr>
            <a:r>
              <a:rPr lang="en-US" altLang="zh-TW" sz="1600" b="1" err="1">
                <a:solidFill>
                  <a:srgbClr val="8D680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NVMe</a:t>
            </a:r>
            <a:r>
              <a:rPr lang="en-US" altLang="zh-TW" sz="1600" b="1">
                <a:solidFill>
                  <a:srgbClr val="8D680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SSD performance</a:t>
            </a:r>
          </a:p>
          <a:p>
            <a:pPr>
              <a:spcBef>
                <a:spcPts val="600"/>
              </a:spcBef>
            </a:pPr>
            <a:r>
              <a:rPr lang="en-US" altLang="zh-TW">
                <a:solidFill>
                  <a:srgbClr val="0070C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Increased cache performance </a:t>
            </a:r>
          </a:p>
        </p:txBody>
      </p:sp>
      <p:pic>
        <p:nvPicPr>
          <p:cNvPr id="24" name="圖形 23">
            <a:extLst>
              <a:ext uri="{FF2B5EF4-FFF2-40B4-BE49-F238E27FC236}">
                <a16:creationId xmlns:a16="http://schemas.microsoft.com/office/drawing/2014/main" id="{77AFB719-E005-044F-B23F-A14180F71CC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075821" y="4009003"/>
            <a:ext cx="820040" cy="820040"/>
          </a:xfrm>
          <a:prstGeom prst="roundRect">
            <a:avLst>
              <a:gd name="adj" fmla="val 16667"/>
            </a:avLst>
          </a:prstGeom>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25" name="文字方塊 24">
            <a:extLst>
              <a:ext uri="{FF2B5EF4-FFF2-40B4-BE49-F238E27FC236}">
                <a16:creationId xmlns:a16="http://schemas.microsoft.com/office/drawing/2014/main" id="{D91C42DD-5236-F343-BC53-5B3D0844454D}"/>
              </a:ext>
            </a:extLst>
          </p:cNvPr>
          <p:cNvSpPr txBox="1"/>
          <p:nvPr/>
        </p:nvSpPr>
        <p:spPr>
          <a:xfrm>
            <a:off x="6010283" y="4126512"/>
            <a:ext cx="3011376" cy="607859"/>
          </a:xfrm>
          <a:prstGeom prst="rect">
            <a:avLst/>
          </a:prstGeom>
          <a:noFill/>
        </p:spPr>
        <p:txBody>
          <a:bodyPr wrap="square" lIns="68580" tIns="34290" rIns="68580" bIns="34290" rtlCol="0" anchor="t">
            <a:spAutoFit/>
          </a:bodyPr>
          <a:lstStyle/>
          <a:p>
            <a:pPr>
              <a:spcBef>
                <a:spcPts val="600"/>
              </a:spcBef>
            </a:pPr>
            <a:r>
              <a:rPr lang="en-US" altLang="zh-TW" sz="16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 center</a:t>
            </a:r>
          </a:p>
          <a:p>
            <a:pPr>
              <a:spcBef>
                <a:spcPts val="600"/>
              </a:spcBef>
            </a:pPr>
            <a:r>
              <a:rPr lang="en-US" altLang="zh-TW">
                <a:solidFill>
                  <a:srgbClr val="0070C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Many value-added applications</a:t>
            </a:r>
          </a:p>
        </p:txBody>
      </p:sp>
    </p:spTree>
    <p:extLst>
      <p:ext uri="{BB962C8B-B14F-4D97-AF65-F5344CB8AC3E}">
        <p14:creationId xmlns:p14="http://schemas.microsoft.com/office/powerpoint/2010/main" val="2401128186"/>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一張含有 室內, 螢幕, 甜點 的圖片&#10;&#10;自動產生的描述" hidden="1">
            <a:extLst>
              <a:ext uri="{FF2B5EF4-FFF2-40B4-BE49-F238E27FC236}">
                <a16:creationId xmlns:a16="http://schemas.microsoft.com/office/drawing/2014/main" id="{C7A735B5-90F1-43EB-8CFC-47AB07527C4C}"/>
              </a:ext>
            </a:extLst>
          </p:cNvPr>
          <p:cNvPicPr>
            <a:picLocks noChangeAspect="1"/>
          </p:cNvPicPr>
          <p:nvPr/>
        </p:nvPicPr>
        <p:blipFill>
          <a:blip r:embed="rId3"/>
          <a:stretch>
            <a:fillRect/>
          </a:stretch>
        </p:blipFill>
        <p:spPr>
          <a:xfrm>
            <a:off x="-8372421" y="-606130"/>
            <a:ext cx="8724224" cy="6647859"/>
          </a:xfrm>
          <a:prstGeom prst="rect">
            <a:avLst/>
          </a:prstGeom>
          <a:effectLst>
            <a:softEdge rad="635000"/>
          </a:effectLst>
        </p:spPr>
      </p:pic>
      <p:pic>
        <p:nvPicPr>
          <p:cNvPr id="8" name="圖片 7" descr="一張含有 個人 的圖片&#10;&#10;自動產生的描述">
            <a:extLst>
              <a:ext uri="{FF2B5EF4-FFF2-40B4-BE49-F238E27FC236}">
                <a16:creationId xmlns:a16="http://schemas.microsoft.com/office/drawing/2014/main" id="{72F1BA2C-62CF-4DDC-9F3B-63683400A9C0}"/>
              </a:ext>
            </a:extLst>
          </p:cNvPr>
          <p:cNvPicPr>
            <a:picLocks noChangeAspect="1"/>
          </p:cNvPicPr>
          <p:nvPr/>
        </p:nvPicPr>
        <p:blipFill rotWithShape="1">
          <a:blip r:embed="rId4"/>
          <a:srcRect l="19250" t="7489" r="31479"/>
          <a:stretch/>
        </p:blipFill>
        <p:spPr>
          <a:xfrm>
            <a:off x="1" y="0"/>
            <a:ext cx="4243238" cy="5446143"/>
          </a:xfrm>
          <a:prstGeom prst="rect">
            <a:avLst/>
          </a:prstGeom>
          <a:effectLst>
            <a:softEdge rad="635000"/>
          </a:effectLst>
        </p:spPr>
      </p:pic>
      <p:sp>
        <p:nvSpPr>
          <p:cNvPr id="2" name="Title 1">
            <a:extLst>
              <a:ext uri="{FF2B5EF4-FFF2-40B4-BE49-F238E27FC236}">
                <a16:creationId xmlns:a16="http://schemas.microsoft.com/office/drawing/2014/main" id="{927D5F1A-6D2A-C446-8855-84A6DFCE698A}"/>
              </a:ext>
            </a:extLst>
          </p:cNvPr>
          <p:cNvSpPr>
            <a:spLocks noGrp="1"/>
          </p:cNvSpPr>
          <p:nvPr>
            <p:ph type="title" idx="4294967295"/>
          </p:nvPr>
        </p:nvSpPr>
        <p:spPr>
          <a:xfrm>
            <a:off x="218941" y="90616"/>
            <a:ext cx="8680360" cy="1132877"/>
          </a:xfrm>
        </p:spPr>
        <p:txBody>
          <a:bodyPr vert="horz" lIns="68580" tIns="34290" rIns="68580" bIns="34290" rtlCol="0" anchor="ctr">
            <a:noAutofit/>
          </a:bodyPr>
          <a:lstStyle/>
          <a:p>
            <a:r>
              <a:rPr lang="en-US" altLang="zh-TW" sz="3600">
                <a:solidFill>
                  <a:schemeClr val="bg1"/>
                </a:solidFill>
                <a:latin typeface="Arial" panose="020B0604020202020204" pitchFamily="34" charset="0"/>
                <a:sym typeface="Arial" panose="020B0604020202020204" pitchFamily="34" charset="0"/>
              </a:rPr>
              <a:t>The common issues of file sharing and backup in an office environment</a:t>
            </a:r>
          </a:p>
        </p:txBody>
      </p:sp>
      <p:pic>
        <p:nvPicPr>
          <p:cNvPr id="12" name="Picture 2" descr="C:\Users\Jerry Deng\Downloads\pexels-oladimeji-ajegbile-2696299.jpg" hidden="1"/>
          <p:cNvPicPr>
            <a:picLocks noChangeAspect="1" noChangeArrowheads="1"/>
          </p:cNvPicPr>
          <p:nvPr/>
        </p:nvPicPr>
        <p:blipFill rotWithShape="1">
          <a:blip r:embed="rId5" cstate="print"/>
          <a:srcRect t="11434" r="-2" b="4472"/>
          <a:stretch/>
        </p:blipFill>
        <p:spPr bwMode="auto">
          <a:xfrm>
            <a:off x="-5698052" y="7"/>
            <a:ext cx="4587412" cy="5143493"/>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p:spPr>
      </p:pic>
      <p:sp>
        <p:nvSpPr>
          <p:cNvPr id="14" name="文字方塊 13"/>
          <p:cNvSpPr txBox="1"/>
          <p:nvPr/>
        </p:nvSpPr>
        <p:spPr>
          <a:xfrm>
            <a:off x="4027947" y="1816226"/>
            <a:ext cx="4871354" cy="3018821"/>
          </a:xfrm>
          <a:prstGeom prst="rect">
            <a:avLst/>
          </a:prstGeom>
        </p:spPr>
        <p:txBody>
          <a:bodyPr vert="horz" lIns="68580" tIns="34290" rIns="68580" bIns="34290" rtlCol="0" anchor="t">
            <a:normAutofit fontScale="92500" lnSpcReduction="10000"/>
          </a:bodyPr>
          <a:lstStyle/>
          <a:p>
            <a:pPr marL="541020" lvl="1" indent="-171450">
              <a:lnSpc>
                <a:spcPct val="110000"/>
              </a:lnSpc>
              <a:spcBef>
                <a:spcPts val="600"/>
              </a:spcBef>
              <a:buClr>
                <a:schemeClr val="tx1"/>
              </a:buClr>
              <a:buFont typeface="Arial" panose="020B0604020202020204" pitchFamily="34" charset="0"/>
              <a:buChar char="•"/>
            </a:pPr>
            <a:r>
              <a:rPr lang="en-US" altLang="zh-TW" sz="20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Huge quantity of photos, videos, and data</a:t>
            </a:r>
            <a:endParaRPr lang="en-US" altLang="zh-TW" sz="2000" dirty="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Clr>
                <a:schemeClr val="tx1"/>
              </a:buClr>
              <a:buFont typeface="Arial" panose="020B0604020202020204" pitchFamily="34" charset="0"/>
              <a:buChar char="•"/>
            </a:pPr>
            <a:r>
              <a:rPr lang="en-US" altLang="zh-TW" sz="20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Not able to easily locate the data from multiple USB drives</a:t>
            </a:r>
            <a:endParaRPr lang="en-US" altLang="zh-TW" sz="2000" dirty="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Clr>
                <a:schemeClr val="tx1"/>
              </a:buClr>
              <a:buFont typeface="Arial" panose="020B0604020202020204" pitchFamily="34" charset="0"/>
              <a:buChar char="•"/>
            </a:pPr>
            <a:r>
              <a:rPr lang="en-US" altLang="zh-TW" sz="20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Data loss caused by HDD failure or viruses</a:t>
            </a:r>
            <a:endParaRPr lang="en-US" altLang="zh-TW" sz="2000" dirty="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Clr>
                <a:schemeClr val="tx1"/>
              </a:buClr>
              <a:buFont typeface="Arial" panose="020B0604020202020204" pitchFamily="34" charset="0"/>
              <a:buChar char="•"/>
            </a:pPr>
            <a:r>
              <a:rPr lang="en-US" altLang="zh-TW" sz="20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Complicated setup of a video surveillance system</a:t>
            </a:r>
            <a:endParaRPr lang="en-US" altLang="zh-TW" sz="2000" dirty="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a:p>
            <a:pPr marL="541020" lvl="1" indent="-171450">
              <a:lnSpc>
                <a:spcPct val="110000"/>
              </a:lnSpc>
              <a:spcBef>
                <a:spcPts val="600"/>
              </a:spcBef>
              <a:buClr>
                <a:schemeClr val="tx1"/>
              </a:buClr>
              <a:buFont typeface="Arial" panose="020B0604020202020204" pitchFamily="34" charset="0"/>
              <a:buChar char="•"/>
            </a:pPr>
            <a:r>
              <a:rPr lang="en-US" altLang="zh-TW" sz="200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rPr>
              <a:t>Limited space or no server room</a:t>
            </a:r>
            <a:endParaRPr lang="zh-TW" altLang="en-US" sz="2000" dirty="0">
              <a:solidFill>
                <a:schemeClr val="tx1"/>
              </a:solidFill>
              <a:latin typeface="Arial" panose="020B0604020202020204" pitchFamily="34" charset="0"/>
              <a:ea typeface="微軟正黑體" panose="020B0604030504040204" pitchFamily="34" charset="-120"/>
              <a:cs typeface="Times New Roman"/>
              <a:sym typeface="Arial" panose="020B0604020202020204" pitchFamily="34" charset="0"/>
            </a:endParaRPr>
          </a:p>
        </p:txBody>
      </p:sp>
    </p:spTree>
    <p:extLst>
      <p:ext uri="{BB962C8B-B14F-4D97-AF65-F5344CB8AC3E}">
        <p14:creationId xmlns:p14="http://schemas.microsoft.com/office/powerpoint/2010/main" val="1817024968"/>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15D269-A923-4E9F-A5A4-9A6D37EAB871}"/>
              </a:ext>
            </a:extLst>
          </p:cNvPr>
          <p:cNvSpPr>
            <a:spLocks noGrp="1"/>
          </p:cNvSpPr>
          <p:nvPr>
            <p:ph type="title" idx="4294967295"/>
          </p:nvPr>
        </p:nvSpPr>
        <p:spPr>
          <a:xfrm>
            <a:off x="302655" y="103190"/>
            <a:ext cx="8550180" cy="1108293"/>
          </a:xfrm>
        </p:spPr>
        <p:txBody>
          <a:bodyPr/>
          <a:lstStyle/>
          <a:p>
            <a:pPr algn="l"/>
            <a:r>
              <a:rPr lang="en" altLang="zh-TW" sz="3200">
                <a:solidFill>
                  <a:schemeClr val="bg1"/>
                </a:solidFill>
                <a:latin typeface="Arial" panose="020B0604020202020204" pitchFamily="34" charset="0"/>
                <a:cs typeface="Arial" panose="020B0604020202020204" pitchFamily="34" charset="0"/>
              </a:rPr>
              <a:t>Complete a 3-2-1 backup plan with license-free </a:t>
            </a:r>
            <a:r>
              <a:rPr lang="en-US" altLang="zh-TW" sz="3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HBS 3 (Hybrid Backup Sync 3)</a:t>
            </a:r>
            <a:endParaRPr lang="zh-TW" altLang="en-US" sz="3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 name="文字方塊 3">
            <a:extLst>
              <a:ext uri="{FF2B5EF4-FFF2-40B4-BE49-F238E27FC236}">
                <a16:creationId xmlns:a16="http://schemas.microsoft.com/office/drawing/2014/main" id="{48623D7E-E990-47BC-9B26-EB8FD31EC0B5}"/>
              </a:ext>
            </a:extLst>
          </p:cNvPr>
          <p:cNvSpPr txBox="1"/>
          <p:nvPr/>
        </p:nvSpPr>
        <p:spPr>
          <a:xfrm>
            <a:off x="1700982" y="2042111"/>
            <a:ext cx="319509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altLang="zh-TW">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Keep 3 copies, on 2 types of storage, and store 1 copy off-site to ensure your data safety.</a:t>
            </a:r>
            <a:endParaRPr lang="zh-TW" sz="10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8" name="圖片 7">
            <a:extLst>
              <a:ext uri="{FF2B5EF4-FFF2-40B4-BE49-F238E27FC236}">
                <a16:creationId xmlns:a16="http://schemas.microsoft.com/office/drawing/2014/main" id="{D1B35818-93A6-413D-B507-8CC8139120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8847" y="1983863"/>
            <a:ext cx="866739" cy="867317"/>
          </a:xfrm>
          <a:prstGeom prst="rect">
            <a:avLst/>
          </a:prstGeom>
        </p:spPr>
      </p:pic>
      <p:grpSp>
        <p:nvGrpSpPr>
          <p:cNvPr id="10" name="群組 9" hidden="1">
            <a:extLst>
              <a:ext uri="{FF2B5EF4-FFF2-40B4-BE49-F238E27FC236}">
                <a16:creationId xmlns:a16="http://schemas.microsoft.com/office/drawing/2014/main" id="{D5B427BF-984C-4BD2-94D4-5107DBB4CA73}"/>
              </a:ext>
            </a:extLst>
          </p:cNvPr>
          <p:cNvGrpSpPr/>
          <p:nvPr/>
        </p:nvGrpSpPr>
        <p:grpSpPr>
          <a:xfrm>
            <a:off x="2189798" y="5344422"/>
            <a:ext cx="5980738" cy="2449626"/>
            <a:chOff x="2189798" y="2448822"/>
            <a:chExt cx="5980738" cy="2449626"/>
          </a:xfrm>
        </p:grpSpPr>
        <p:pic>
          <p:nvPicPr>
            <p:cNvPr id="3074" name="Picture 2">
              <a:extLst>
                <a:ext uri="{FF2B5EF4-FFF2-40B4-BE49-F238E27FC236}">
                  <a16:creationId xmlns:a16="http://schemas.microsoft.com/office/drawing/2014/main" id="{59EF028F-DB21-4EA8-B2B3-529ADF1C6AC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12115" y="2898144"/>
              <a:ext cx="693515" cy="621573"/>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232B2ADF-80D8-4C65-B488-F6FF8138E72D}"/>
                </a:ext>
              </a:extLst>
            </p:cNvPr>
            <p:cNvSpPr/>
            <p:nvPr/>
          </p:nvSpPr>
          <p:spPr>
            <a:xfrm>
              <a:off x="3464523" y="4150407"/>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副本 1</a:t>
              </a:r>
            </a:p>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NAS</a:t>
              </a:r>
            </a:p>
          </p:txBody>
        </p:sp>
        <p:sp>
          <p:nvSpPr>
            <p:cNvPr id="6" name="矩形 5">
              <a:extLst>
                <a:ext uri="{FF2B5EF4-FFF2-40B4-BE49-F238E27FC236}">
                  <a16:creationId xmlns:a16="http://schemas.microsoft.com/office/drawing/2014/main" id="{B79356A4-7319-4BEC-9C14-C0A4A120E35B}"/>
                </a:ext>
              </a:extLst>
            </p:cNvPr>
            <p:cNvSpPr/>
            <p:nvPr/>
          </p:nvSpPr>
          <p:spPr>
            <a:xfrm>
              <a:off x="4857340" y="4150407"/>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副本 2</a:t>
              </a:r>
            </a:p>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NAS </a:t>
              </a:r>
              <a:r>
                <a:rPr lang="en-US" altLang="zh-TW">
                  <a:latin typeface="Arial" panose="020B0604020202020204" pitchFamily="34" charset="0"/>
                  <a:ea typeface="微軟正黑體" panose="020B0604030504040204" pitchFamily="34" charset="-120"/>
                  <a:cs typeface="+mn-ea"/>
                  <a:sym typeface="Arial" panose="020B0604020202020204" pitchFamily="34" charset="0"/>
                </a:rPr>
                <a:t>off-site</a:t>
              </a: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7" name="矩形 6">
              <a:extLst>
                <a:ext uri="{FF2B5EF4-FFF2-40B4-BE49-F238E27FC236}">
                  <a16:creationId xmlns:a16="http://schemas.microsoft.com/office/drawing/2014/main" id="{3E3F697F-C916-43AD-8D3E-EE1917D66A51}"/>
                </a:ext>
              </a:extLst>
            </p:cNvPr>
            <p:cNvSpPr/>
            <p:nvPr/>
          </p:nvSpPr>
          <p:spPr>
            <a:xfrm>
              <a:off x="6851756" y="4150407"/>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副本 </a:t>
              </a:r>
              <a:r>
                <a:rPr lang="en-US" altLang="zh-TW">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3</a:t>
              </a:r>
              <a:r>
                <a:rPr lang="zh-TW" altLang="en-US">
                  <a:latin typeface="Arial" panose="020B0604020202020204" pitchFamily="34" charset="0"/>
                  <a:ea typeface="微軟正黑體" panose="020B0604030504040204" pitchFamily="34" charset="-120"/>
                  <a:cs typeface="+mn-ea"/>
                  <a:sym typeface="Arial" panose="020B0604020202020204" pitchFamily="34" charset="0"/>
                </a:rPr>
                <a:t>Google Drive</a:t>
              </a:r>
            </a:p>
          </p:txBody>
        </p:sp>
        <p:sp>
          <p:nvSpPr>
            <p:cNvPr id="15" name="矩形: 圓角 14">
              <a:extLst>
                <a:ext uri="{FF2B5EF4-FFF2-40B4-BE49-F238E27FC236}">
                  <a16:creationId xmlns:a16="http://schemas.microsoft.com/office/drawing/2014/main" id="{E253EF4A-7AC2-4201-BA77-7AABC36B26CE}"/>
                </a:ext>
              </a:extLst>
            </p:cNvPr>
            <p:cNvSpPr/>
            <p:nvPr/>
          </p:nvSpPr>
          <p:spPr>
            <a:xfrm>
              <a:off x="2189798" y="4115533"/>
              <a:ext cx="1096142" cy="365856"/>
            </a:xfrm>
            <a:prstGeom prst="roundRect">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3</a:t>
              </a:r>
              <a:r>
                <a:rPr lang="zh-TW" altLang="en-US">
                  <a:latin typeface="Arial" panose="020B0604020202020204" pitchFamily="34" charset="0"/>
                  <a:ea typeface="微軟正黑體" panose="020B0604030504040204" pitchFamily="34" charset="-120"/>
                  <a:cs typeface="+mn-ea"/>
                  <a:sym typeface="Arial" panose="020B0604020202020204" pitchFamily="34" charset="0"/>
                </a:rPr>
                <a:t>個副本</a:t>
              </a:r>
            </a:p>
          </p:txBody>
        </p:sp>
        <p:sp>
          <p:nvSpPr>
            <p:cNvPr id="16" name="矩形: 圓角 15">
              <a:extLst>
                <a:ext uri="{FF2B5EF4-FFF2-40B4-BE49-F238E27FC236}">
                  <a16:creationId xmlns:a16="http://schemas.microsoft.com/office/drawing/2014/main" id="{18E89FF5-DAFB-488C-AE76-2B91748D63E4}"/>
                </a:ext>
              </a:extLst>
            </p:cNvPr>
            <p:cNvSpPr/>
            <p:nvPr/>
          </p:nvSpPr>
          <p:spPr>
            <a:xfrm>
              <a:off x="4783303" y="2448822"/>
              <a:ext cx="1415960" cy="404656"/>
            </a:xfrm>
            <a:prstGeom prst="roundRect">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a:latin typeface="Arial" panose="020B0604020202020204" pitchFamily="34" charset="0"/>
                  <a:ea typeface="微軟正黑體" panose="020B0604030504040204" pitchFamily="34" charset="-120"/>
                  <a:cs typeface="+mn-ea"/>
                  <a:sym typeface="Arial" panose="020B0604020202020204" pitchFamily="34" charset="0"/>
                </a:rPr>
                <a:t>2 </a:t>
              </a:r>
              <a:r>
                <a:rPr lang="zh-TW" altLang="en-US">
                  <a:latin typeface="Arial" panose="020B0604020202020204" pitchFamily="34" charset="0"/>
                  <a:ea typeface="微軟正黑體" panose="020B0604030504040204" pitchFamily="34" charset="-120"/>
                  <a:cs typeface="+mn-ea"/>
                  <a:sym typeface="Arial" panose="020B0604020202020204" pitchFamily="34" charset="0"/>
                </a:rPr>
                <a:t>種媒體</a:t>
              </a:r>
            </a:p>
          </p:txBody>
        </p:sp>
        <p:sp>
          <p:nvSpPr>
            <p:cNvPr id="17" name="矩形: 圓角 16">
              <a:extLst>
                <a:ext uri="{FF2B5EF4-FFF2-40B4-BE49-F238E27FC236}">
                  <a16:creationId xmlns:a16="http://schemas.microsoft.com/office/drawing/2014/main" id="{8D63DA87-73A6-4C42-9E2D-ED66858381ED}"/>
                </a:ext>
              </a:extLst>
            </p:cNvPr>
            <p:cNvSpPr/>
            <p:nvPr/>
          </p:nvSpPr>
          <p:spPr>
            <a:xfrm>
              <a:off x="4632217" y="4532592"/>
              <a:ext cx="1792362" cy="365856"/>
            </a:xfrm>
            <a:prstGeom prst="roundRect">
              <a:avLst/>
            </a:prstGeom>
            <a:solidFill>
              <a:srgbClr val="EE6D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latin typeface="Arial" panose="020B0604020202020204" pitchFamily="34" charset="0"/>
                  <a:ea typeface="微軟正黑體" panose="020B0604030504040204" pitchFamily="34" charset="-120"/>
                  <a:cs typeface="+mn-ea"/>
                  <a:sym typeface="Arial" panose="020B0604020202020204" pitchFamily="34" charset="0"/>
                </a:rPr>
                <a:t>1 </a:t>
              </a:r>
              <a:r>
                <a:rPr lang="zh-TW" altLang="en-US" dirty="0">
                  <a:latin typeface="Arial" panose="020B0604020202020204" pitchFamily="34" charset="0"/>
                  <a:ea typeface="微軟正黑體" panose="020B0604030504040204" pitchFamily="34" charset="-120"/>
                  <a:cs typeface="+mn-ea"/>
                  <a:sym typeface="Arial" panose="020B0604020202020204" pitchFamily="34" charset="0"/>
                </a:rPr>
                <a:t>異地備援</a:t>
              </a:r>
            </a:p>
          </p:txBody>
        </p:sp>
        <p:cxnSp>
          <p:nvCxnSpPr>
            <p:cNvPr id="18" name="接點: 肘形 29">
              <a:extLst>
                <a:ext uri="{FF2B5EF4-FFF2-40B4-BE49-F238E27FC236}">
                  <a16:creationId xmlns:a16="http://schemas.microsoft.com/office/drawing/2014/main" id="{2347995B-96C4-414E-BFFF-7C58CFEA293C}"/>
                </a:ext>
              </a:extLst>
            </p:cNvPr>
            <p:cNvCxnSpPr>
              <a:cxnSpLocks/>
              <a:stCxn id="16" idx="1"/>
              <a:endCxn id="47" idx="0"/>
            </p:cNvCxnSpPr>
            <p:nvPr/>
          </p:nvCxnSpPr>
          <p:spPr>
            <a:xfrm rot="10800000" flipV="1">
              <a:off x="3618417" y="2651150"/>
              <a:ext cx="1164886" cy="453136"/>
            </a:xfrm>
            <a:prstGeom prst="bentConnector2">
              <a:avLst/>
            </a:prstGeom>
            <a:noFill/>
            <a:ln w="12700" cap="flat" cmpd="sng">
              <a:solidFill>
                <a:srgbClr val="EE6D2B"/>
              </a:solidFill>
              <a:prstDash val="solid"/>
              <a:round/>
              <a:headEnd type="none" w="sm" len="sm"/>
              <a:tailEnd type="oval" w="sm" len="sm"/>
            </a:ln>
            <a:effectLst/>
          </p:spPr>
        </p:cxnSp>
        <p:cxnSp>
          <p:nvCxnSpPr>
            <p:cNvPr id="19" name="接點: 肘形 29">
              <a:extLst>
                <a:ext uri="{FF2B5EF4-FFF2-40B4-BE49-F238E27FC236}">
                  <a16:creationId xmlns:a16="http://schemas.microsoft.com/office/drawing/2014/main" id="{ACDB77A1-C326-41DB-B435-7635DBA4C279}"/>
                </a:ext>
              </a:extLst>
            </p:cNvPr>
            <p:cNvCxnSpPr>
              <a:cxnSpLocks/>
              <a:stCxn id="16" idx="3"/>
              <a:endCxn id="3074" idx="0"/>
            </p:cNvCxnSpPr>
            <p:nvPr/>
          </p:nvCxnSpPr>
          <p:spPr>
            <a:xfrm>
              <a:off x="6199263" y="2651150"/>
              <a:ext cx="1059610" cy="246994"/>
            </a:xfrm>
            <a:prstGeom prst="bentConnector2">
              <a:avLst/>
            </a:prstGeom>
            <a:noFill/>
            <a:ln w="12700" cap="flat" cmpd="sng">
              <a:solidFill>
                <a:srgbClr val="EE6D2B"/>
              </a:solidFill>
              <a:prstDash val="solid"/>
              <a:round/>
              <a:headEnd type="none" w="sm" len="sm"/>
              <a:tailEnd type="oval" w="sm" len="sm"/>
            </a:ln>
            <a:effectLst/>
          </p:spPr>
        </p:cxnSp>
        <p:sp>
          <p:nvSpPr>
            <p:cNvPr id="20" name="矩形: 圓角 19">
              <a:extLst>
                <a:ext uri="{FF2B5EF4-FFF2-40B4-BE49-F238E27FC236}">
                  <a16:creationId xmlns:a16="http://schemas.microsoft.com/office/drawing/2014/main" id="{DBB24F87-E09C-40AC-A5C3-6BC133B2A92C}"/>
                </a:ext>
              </a:extLst>
            </p:cNvPr>
            <p:cNvSpPr/>
            <p:nvPr/>
          </p:nvSpPr>
          <p:spPr>
            <a:xfrm>
              <a:off x="3706282" y="4186490"/>
              <a:ext cx="820080" cy="232597"/>
            </a:xfrm>
            <a:prstGeom prst="roundRect">
              <a:avLst/>
            </a:prstGeom>
            <a:noFill/>
            <a:ln w="9525">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 name="矩形: 圓角 20">
              <a:extLst>
                <a:ext uri="{FF2B5EF4-FFF2-40B4-BE49-F238E27FC236}">
                  <a16:creationId xmlns:a16="http://schemas.microsoft.com/office/drawing/2014/main" id="{441448F0-4901-4D6A-BDB2-75B086F7D03E}"/>
                </a:ext>
              </a:extLst>
            </p:cNvPr>
            <p:cNvSpPr/>
            <p:nvPr/>
          </p:nvSpPr>
          <p:spPr>
            <a:xfrm>
              <a:off x="5021127" y="4186490"/>
              <a:ext cx="918444" cy="232597"/>
            </a:xfrm>
            <a:prstGeom prst="roundRect">
              <a:avLst/>
            </a:prstGeom>
            <a:noFill/>
            <a:ln w="9525">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2" name="矩形: 圓角 21">
              <a:extLst>
                <a:ext uri="{FF2B5EF4-FFF2-40B4-BE49-F238E27FC236}">
                  <a16:creationId xmlns:a16="http://schemas.microsoft.com/office/drawing/2014/main" id="{12A10F88-A771-44C5-A2D5-AFAC7D627B26}"/>
                </a:ext>
              </a:extLst>
            </p:cNvPr>
            <p:cNvSpPr/>
            <p:nvPr/>
          </p:nvSpPr>
          <p:spPr>
            <a:xfrm>
              <a:off x="6852719" y="4186490"/>
              <a:ext cx="812306" cy="232597"/>
            </a:xfrm>
            <a:prstGeom prst="roundRect">
              <a:avLst/>
            </a:prstGeom>
            <a:noFill/>
            <a:ln w="9525">
              <a:solidFill>
                <a:srgbClr val="EE6D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cxnSp>
          <p:nvCxnSpPr>
            <p:cNvPr id="23" name="接點: 肘形 29">
              <a:extLst>
                <a:ext uri="{FF2B5EF4-FFF2-40B4-BE49-F238E27FC236}">
                  <a16:creationId xmlns:a16="http://schemas.microsoft.com/office/drawing/2014/main" id="{6A005FF8-CB31-437E-A20F-FE0D0ABAECF0}"/>
                </a:ext>
              </a:extLst>
            </p:cNvPr>
            <p:cNvCxnSpPr>
              <a:cxnSpLocks/>
              <a:stCxn id="21" idx="1"/>
              <a:endCxn id="20" idx="3"/>
            </p:cNvCxnSpPr>
            <p:nvPr/>
          </p:nvCxnSpPr>
          <p:spPr>
            <a:xfrm flipH="1">
              <a:off x="4526362" y="4302789"/>
              <a:ext cx="494765" cy="0"/>
            </a:xfrm>
            <a:prstGeom prst="straightConnector1">
              <a:avLst/>
            </a:prstGeom>
            <a:noFill/>
            <a:ln w="12700" cap="flat" cmpd="sng">
              <a:solidFill>
                <a:srgbClr val="EE6D2B"/>
              </a:solidFill>
              <a:prstDash val="solid"/>
              <a:round/>
              <a:headEnd type="none" w="sm" len="sm"/>
              <a:tailEnd type="none" w="sm" len="sm"/>
            </a:ln>
            <a:effectLst/>
          </p:spPr>
        </p:cxnSp>
        <p:cxnSp>
          <p:nvCxnSpPr>
            <p:cNvPr id="24" name="接點: 肘形 29">
              <a:extLst>
                <a:ext uri="{FF2B5EF4-FFF2-40B4-BE49-F238E27FC236}">
                  <a16:creationId xmlns:a16="http://schemas.microsoft.com/office/drawing/2014/main" id="{0C6F544A-7EFF-482C-A616-AA5E9AF7B4EA}"/>
                </a:ext>
              </a:extLst>
            </p:cNvPr>
            <p:cNvCxnSpPr>
              <a:cxnSpLocks/>
              <a:stCxn id="20" idx="1"/>
            </p:cNvCxnSpPr>
            <p:nvPr/>
          </p:nvCxnSpPr>
          <p:spPr>
            <a:xfrm flipH="1" flipV="1">
              <a:off x="3048228" y="4298461"/>
              <a:ext cx="658054" cy="4328"/>
            </a:xfrm>
            <a:prstGeom prst="straightConnector1">
              <a:avLst/>
            </a:prstGeom>
            <a:noFill/>
            <a:ln w="12700" cap="flat" cmpd="sng">
              <a:solidFill>
                <a:srgbClr val="EE6D2B"/>
              </a:solidFill>
              <a:prstDash val="solid"/>
              <a:round/>
              <a:headEnd type="none" w="sm" len="sm"/>
              <a:tailEnd type="none" w="sm" len="sm"/>
            </a:ln>
            <a:effectLst/>
          </p:spPr>
        </p:cxnSp>
        <p:cxnSp>
          <p:nvCxnSpPr>
            <p:cNvPr id="25" name="接點: 肘形 29">
              <a:extLst>
                <a:ext uri="{FF2B5EF4-FFF2-40B4-BE49-F238E27FC236}">
                  <a16:creationId xmlns:a16="http://schemas.microsoft.com/office/drawing/2014/main" id="{18BAC765-E6D1-455A-9DBB-2E7D24F14D76}"/>
                </a:ext>
              </a:extLst>
            </p:cNvPr>
            <p:cNvCxnSpPr>
              <a:cxnSpLocks/>
              <a:stCxn id="22" idx="1"/>
              <a:endCxn id="21" idx="3"/>
            </p:cNvCxnSpPr>
            <p:nvPr/>
          </p:nvCxnSpPr>
          <p:spPr>
            <a:xfrm flipH="1">
              <a:off x="5939571" y="4302789"/>
              <a:ext cx="913148" cy="0"/>
            </a:xfrm>
            <a:prstGeom prst="straightConnector1">
              <a:avLst/>
            </a:prstGeom>
            <a:noFill/>
            <a:ln w="12700" cap="flat" cmpd="sng">
              <a:solidFill>
                <a:srgbClr val="EE6D2B"/>
              </a:solidFill>
              <a:prstDash val="solid"/>
              <a:round/>
              <a:headEnd type="none" w="sm" len="sm"/>
              <a:tailEnd type="none" w="sm" len="sm"/>
            </a:ln>
            <a:effectLst/>
          </p:spPr>
        </p:cxnSp>
        <p:pic>
          <p:nvPicPr>
            <p:cNvPr id="26" name="圖形 25">
              <a:extLst>
                <a:ext uri="{FF2B5EF4-FFF2-40B4-BE49-F238E27FC236}">
                  <a16:creationId xmlns:a16="http://schemas.microsoft.com/office/drawing/2014/main" id="{568E5526-1935-4974-9AAC-1FA6F95014D1}"/>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759558" y="3611279"/>
              <a:ext cx="693514" cy="529242"/>
            </a:xfrm>
            <a:prstGeom prst="rect">
              <a:avLst/>
            </a:prstGeom>
          </p:spPr>
        </p:pic>
        <p:pic>
          <p:nvPicPr>
            <p:cNvPr id="27" name="圖形 26">
              <a:extLst>
                <a:ext uri="{FF2B5EF4-FFF2-40B4-BE49-F238E27FC236}">
                  <a16:creationId xmlns:a16="http://schemas.microsoft.com/office/drawing/2014/main" id="{1DF49AB0-614F-430F-A508-3E35B77353E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126783" y="3611279"/>
              <a:ext cx="693514" cy="529242"/>
            </a:xfrm>
            <a:prstGeom prst="rect">
              <a:avLst/>
            </a:prstGeom>
          </p:spPr>
        </p:pic>
        <p:pic>
          <p:nvPicPr>
            <p:cNvPr id="28" name="圖形 27">
              <a:extLst>
                <a:ext uri="{FF2B5EF4-FFF2-40B4-BE49-F238E27FC236}">
                  <a16:creationId xmlns:a16="http://schemas.microsoft.com/office/drawing/2014/main" id="{2A66BD71-4371-4C90-B85D-4C720EC62CF2}"/>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912115" y="3611279"/>
              <a:ext cx="693514" cy="529242"/>
            </a:xfrm>
            <a:prstGeom prst="rect">
              <a:avLst/>
            </a:prstGeom>
          </p:spPr>
        </p:pic>
        <p:pic>
          <p:nvPicPr>
            <p:cNvPr id="47" name="圖片 46">
              <a:extLst>
                <a:ext uri="{FF2B5EF4-FFF2-40B4-BE49-F238E27FC236}">
                  <a16:creationId xmlns:a16="http://schemas.microsoft.com/office/drawing/2014/main" id="{BE51C042-E58A-4F2E-8C2A-922411A2475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37869" y="3104286"/>
              <a:ext cx="1761096" cy="337492"/>
            </a:xfrm>
            <a:prstGeom prst="rect">
              <a:avLst/>
            </a:prstGeom>
          </p:spPr>
        </p:pic>
        <p:pic>
          <p:nvPicPr>
            <p:cNvPr id="49" name="圖片 48">
              <a:extLst>
                <a:ext uri="{FF2B5EF4-FFF2-40B4-BE49-F238E27FC236}">
                  <a16:creationId xmlns:a16="http://schemas.microsoft.com/office/drawing/2014/main" id="{8365B607-2A57-4DCD-96D6-1CF0CE02027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92992" y="3100321"/>
              <a:ext cx="1761096" cy="337492"/>
            </a:xfrm>
            <a:prstGeom prst="rect">
              <a:avLst/>
            </a:prstGeom>
          </p:spPr>
        </p:pic>
      </p:grpSp>
      <p:sp>
        <p:nvSpPr>
          <p:cNvPr id="29" name="矩形 28">
            <a:extLst>
              <a:ext uri="{FF2B5EF4-FFF2-40B4-BE49-F238E27FC236}">
                <a16:creationId xmlns:a16="http://schemas.microsoft.com/office/drawing/2014/main" id="{3785186C-BA43-42C4-8342-F9383EBDA931}"/>
              </a:ext>
            </a:extLst>
          </p:cNvPr>
          <p:cNvSpPr/>
          <p:nvPr/>
        </p:nvSpPr>
        <p:spPr>
          <a:xfrm>
            <a:off x="2549435" y="4215560"/>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Copy 1</a:t>
            </a:r>
            <a:endPar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lnSpc>
                <a:spcPct val="120000"/>
              </a:lnSpc>
            </a:pPr>
            <a:r>
              <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NAS</a:t>
            </a:r>
          </a:p>
        </p:txBody>
      </p:sp>
      <p:sp>
        <p:nvSpPr>
          <p:cNvPr id="30" name="矩形 29">
            <a:extLst>
              <a:ext uri="{FF2B5EF4-FFF2-40B4-BE49-F238E27FC236}">
                <a16:creationId xmlns:a16="http://schemas.microsoft.com/office/drawing/2014/main" id="{C74BE524-643B-4A04-AB26-B4EF7BF46E8A}"/>
              </a:ext>
            </a:extLst>
          </p:cNvPr>
          <p:cNvSpPr/>
          <p:nvPr/>
        </p:nvSpPr>
        <p:spPr>
          <a:xfrm>
            <a:off x="4498965" y="4205674"/>
            <a:ext cx="1164074" cy="5184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Copy 2</a:t>
            </a:r>
            <a:endPar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lnSpc>
                <a:spcPct val="120000"/>
              </a:lnSpc>
            </a:pP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Remote </a:t>
            </a:r>
            <a:r>
              <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NAS</a:t>
            </a:r>
          </a:p>
        </p:txBody>
      </p:sp>
      <p:sp>
        <p:nvSpPr>
          <p:cNvPr id="31" name="矩形 30">
            <a:extLst>
              <a:ext uri="{FF2B5EF4-FFF2-40B4-BE49-F238E27FC236}">
                <a16:creationId xmlns:a16="http://schemas.microsoft.com/office/drawing/2014/main" id="{A4F42B6E-3E84-4984-93E7-BFB76F61621C}"/>
              </a:ext>
            </a:extLst>
          </p:cNvPr>
          <p:cNvSpPr/>
          <p:nvPr/>
        </p:nvSpPr>
        <p:spPr>
          <a:xfrm>
            <a:off x="6454627" y="4215560"/>
            <a:ext cx="1318780" cy="5290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Copy 3</a:t>
            </a:r>
            <a:endPar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lnSpc>
                <a:spcPct val="120000"/>
              </a:lnSpc>
            </a:pPr>
            <a:r>
              <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Google Drive</a:t>
            </a:r>
          </a:p>
        </p:txBody>
      </p:sp>
      <p:pic>
        <p:nvPicPr>
          <p:cNvPr id="33" name="圖形 32">
            <a:extLst>
              <a:ext uri="{FF2B5EF4-FFF2-40B4-BE49-F238E27FC236}">
                <a16:creationId xmlns:a16="http://schemas.microsoft.com/office/drawing/2014/main" id="{1A8F2439-B4AD-43A8-BC60-A613FFC73C7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58489" y="2630055"/>
            <a:ext cx="1094206" cy="967950"/>
          </a:xfrm>
          <a:prstGeom prst="rect">
            <a:avLst/>
          </a:prstGeom>
        </p:spPr>
      </p:pic>
      <p:sp>
        <p:nvSpPr>
          <p:cNvPr id="39" name="矩形: 圓角 38">
            <a:extLst>
              <a:ext uri="{FF2B5EF4-FFF2-40B4-BE49-F238E27FC236}">
                <a16:creationId xmlns:a16="http://schemas.microsoft.com/office/drawing/2014/main" id="{8037E929-7FF6-4BA8-8DED-84D87486D922}"/>
              </a:ext>
            </a:extLst>
          </p:cNvPr>
          <p:cNvSpPr/>
          <p:nvPr/>
        </p:nvSpPr>
        <p:spPr>
          <a:xfrm>
            <a:off x="1274710" y="4180686"/>
            <a:ext cx="1096142" cy="365856"/>
          </a:xfrm>
          <a:prstGeom prst="roundRect">
            <a:avLst/>
          </a:prstGeom>
          <a:solidFill>
            <a:srgbClr val="C78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 copies</a:t>
            </a: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 name="矩形: 圓角 40">
            <a:extLst>
              <a:ext uri="{FF2B5EF4-FFF2-40B4-BE49-F238E27FC236}">
                <a16:creationId xmlns:a16="http://schemas.microsoft.com/office/drawing/2014/main" id="{2324EA12-382F-4E57-BFBA-DF84F34FB3A5}"/>
              </a:ext>
            </a:extLst>
          </p:cNvPr>
          <p:cNvSpPr/>
          <p:nvPr/>
        </p:nvSpPr>
        <p:spPr>
          <a:xfrm>
            <a:off x="4575153" y="4743878"/>
            <a:ext cx="1096142" cy="365856"/>
          </a:xfrm>
          <a:prstGeom prst="roundRect">
            <a:avLst/>
          </a:prstGeom>
          <a:solidFill>
            <a:srgbClr val="C78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 copy is off site</a:t>
            </a: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42" name="接點: 肘形 29">
            <a:extLst>
              <a:ext uri="{FF2B5EF4-FFF2-40B4-BE49-F238E27FC236}">
                <a16:creationId xmlns:a16="http://schemas.microsoft.com/office/drawing/2014/main" id="{58CC975E-B04A-4CED-AE22-D8FA457D5C5E}"/>
              </a:ext>
            </a:extLst>
          </p:cNvPr>
          <p:cNvCxnSpPr>
            <a:cxnSpLocks/>
            <a:stCxn id="33" idx="0"/>
            <a:endCxn id="12" idx="0"/>
          </p:cNvCxnSpPr>
          <p:nvPr/>
        </p:nvCxnSpPr>
        <p:spPr>
          <a:xfrm rot="16200000" flipH="1" flipV="1">
            <a:off x="5787315" y="1852509"/>
            <a:ext cx="540732" cy="2095823"/>
          </a:xfrm>
          <a:prstGeom prst="bentConnector3">
            <a:avLst>
              <a:gd name="adj1" fmla="val -42276"/>
            </a:avLst>
          </a:prstGeom>
          <a:noFill/>
          <a:ln w="12700" cap="flat" cmpd="sng">
            <a:solidFill>
              <a:srgbClr val="C78739"/>
            </a:solidFill>
            <a:prstDash val="solid"/>
            <a:round/>
            <a:headEnd type="none" w="sm" len="sm"/>
            <a:tailEnd type="oval" w="sm" len="sm"/>
          </a:ln>
          <a:effectLst/>
        </p:spPr>
      </p:cxnSp>
      <p:sp>
        <p:nvSpPr>
          <p:cNvPr id="44" name="矩形: 圓角 43">
            <a:extLst>
              <a:ext uri="{FF2B5EF4-FFF2-40B4-BE49-F238E27FC236}">
                <a16:creationId xmlns:a16="http://schemas.microsoft.com/office/drawing/2014/main" id="{35A9D386-6201-40FF-9B09-E567F9112AE9}"/>
              </a:ext>
            </a:extLst>
          </p:cNvPr>
          <p:cNvSpPr/>
          <p:nvPr/>
        </p:nvSpPr>
        <p:spPr>
          <a:xfrm>
            <a:off x="2906601" y="4251643"/>
            <a:ext cx="589266" cy="232597"/>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5" name="矩形: 圓角 44">
            <a:extLst>
              <a:ext uri="{FF2B5EF4-FFF2-40B4-BE49-F238E27FC236}">
                <a16:creationId xmlns:a16="http://schemas.microsoft.com/office/drawing/2014/main" id="{9840C477-C65F-4279-9DF7-5DB00DF6E621}"/>
              </a:ext>
            </a:extLst>
          </p:cNvPr>
          <p:cNvSpPr/>
          <p:nvPr/>
        </p:nvSpPr>
        <p:spPr>
          <a:xfrm>
            <a:off x="4792210" y="4251643"/>
            <a:ext cx="589266" cy="232597"/>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6" name="矩形: 圓角 45">
            <a:extLst>
              <a:ext uri="{FF2B5EF4-FFF2-40B4-BE49-F238E27FC236}">
                <a16:creationId xmlns:a16="http://schemas.microsoft.com/office/drawing/2014/main" id="{254910DD-FDC1-41C9-B031-2B93303E338A}"/>
              </a:ext>
            </a:extLst>
          </p:cNvPr>
          <p:cNvSpPr/>
          <p:nvPr/>
        </p:nvSpPr>
        <p:spPr>
          <a:xfrm>
            <a:off x="6808113" y="4251643"/>
            <a:ext cx="589266" cy="232597"/>
          </a:xfrm>
          <a:prstGeom prst="roundRect">
            <a:avLst/>
          </a:prstGeom>
          <a:noFill/>
          <a:ln w="9525">
            <a:solidFill>
              <a:srgbClr val="DCB4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cxnSp>
        <p:nvCxnSpPr>
          <p:cNvPr id="48" name="接點: 肘形 29">
            <a:extLst>
              <a:ext uri="{FF2B5EF4-FFF2-40B4-BE49-F238E27FC236}">
                <a16:creationId xmlns:a16="http://schemas.microsoft.com/office/drawing/2014/main" id="{4FE4468F-9E9F-4714-AF70-A66F74364375}"/>
              </a:ext>
            </a:extLst>
          </p:cNvPr>
          <p:cNvCxnSpPr>
            <a:cxnSpLocks/>
            <a:stCxn id="45" idx="1"/>
            <a:endCxn id="44" idx="3"/>
          </p:cNvCxnSpPr>
          <p:nvPr/>
        </p:nvCxnSpPr>
        <p:spPr>
          <a:xfrm flipH="1">
            <a:off x="3495867" y="4367942"/>
            <a:ext cx="1296343" cy="0"/>
          </a:xfrm>
          <a:prstGeom prst="straightConnector1">
            <a:avLst/>
          </a:prstGeom>
          <a:noFill/>
          <a:ln w="12700" cap="flat" cmpd="sng">
            <a:solidFill>
              <a:srgbClr val="C78739"/>
            </a:solidFill>
            <a:prstDash val="solid"/>
            <a:round/>
            <a:headEnd type="none" w="sm" len="sm"/>
            <a:tailEnd type="none" w="sm" len="sm"/>
          </a:ln>
          <a:effectLst/>
        </p:spPr>
      </p:cxnSp>
      <p:cxnSp>
        <p:nvCxnSpPr>
          <p:cNvPr id="50" name="接點: 肘形 29">
            <a:extLst>
              <a:ext uri="{FF2B5EF4-FFF2-40B4-BE49-F238E27FC236}">
                <a16:creationId xmlns:a16="http://schemas.microsoft.com/office/drawing/2014/main" id="{C630A29B-AD27-4C5C-AE39-0BFD7AB26148}"/>
              </a:ext>
            </a:extLst>
          </p:cNvPr>
          <p:cNvCxnSpPr>
            <a:cxnSpLocks/>
          </p:cNvCxnSpPr>
          <p:nvPr/>
        </p:nvCxnSpPr>
        <p:spPr>
          <a:xfrm flipH="1" flipV="1">
            <a:off x="2133140" y="4363614"/>
            <a:ext cx="774760" cy="4328"/>
          </a:xfrm>
          <a:prstGeom prst="straightConnector1">
            <a:avLst/>
          </a:prstGeom>
          <a:noFill/>
          <a:ln w="12700" cap="flat" cmpd="sng">
            <a:solidFill>
              <a:srgbClr val="C78739"/>
            </a:solidFill>
            <a:prstDash val="solid"/>
            <a:round/>
            <a:headEnd type="none" w="sm" len="sm"/>
            <a:tailEnd type="none" w="sm" len="sm"/>
          </a:ln>
          <a:effectLst/>
        </p:spPr>
      </p:cxnSp>
      <p:cxnSp>
        <p:nvCxnSpPr>
          <p:cNvPr id="51" name="接點: 肘形 29">
            <a:extLst>
              <a:ext uri="{FF2B5EF4-FFF2-40B4-BE49-F238E27FC236}">
                <a16:creationId xmlns:a16="http://schemas.microsoft.com/office/drawing/2014/main" id="{85F04F28-7EAB-4217-8276-13BEE3944736}"/>
              </a:ext>
            </a:extLst>
          </p:cNvPr>
          <p:cNvCxnSpPr>
            <a:cxnSpLocks/>
            <a:stCxn id="46" idx="1"/>
            <a:endCxn id="45" idx="3"/>
          </p:cNvCxnSpPr>
          <p:nvPr/>
        </p:nvCxnSpPr>
        <p:spPr>
          <a:xfrm flipH="1">
            <a:off x="5381476" y="4367942"/>
            <a:ext cx="1426637" cy="0"/>
          </a:xfrm>
          <a:prstGeom prst="straightConnector1">
            <a:avLst/>
          </a:prstGeom>
          <a:noFill/>
          <a:ln w="12700" cap="flat" cmpd="sng">
            <a:solidFill>
              <a:srgbClr val="C78739"/>
            </a:solidFill>
            <a:prstDash val="solid"/>
            <a:round/>
            <a:headEnd type="none" w="sm" len="sm"/>
            <a:tailEnd type="none" w="sm" len="sm"/>
          </a:ln>
          <a:effectLst/>
        </p:spPr>
      </p:cxnSp>
      <p:sp>
        <p:nvSpPr>
          <p:cNvPr id="40" name="矩形: 圓角 39">
            <a:extLst>
              <a:ext uri="{FF2B5EF4-FFF2-40B4-BE49-F238E27FC236}">
                <a16:creationId xmlns:a16="http://schemas.microsoft.com/office/drawing/2014/main" id="{5981B0B6-DBD1-4276-8BD1-D2E4381ED71F}"/>
              </a:ext>
            </a:extLst>
          </p:cNvPr>
          <p:cNvSpPr/>
          <p:nvPr/>
        </p:nvSpPr>
        <p:spPr>
          <a:xfrm>
            <a:off x="5509610" y="2221141"/>
            <a:ext cx="1096142" cy="365856"/>
          </a:xfrm>
          <a:prstGeom prst="roundRect">
            <a:avLst/>
          </a:prstGeom>
          <a:solidFill>
            <a:srgbClr val="C787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types</a:t>
            </a: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52" name="圖形 51">
            <a:extLst>
              <a:ext uri="{FF2B5EF4-FFF2-40B4-BE49-F238E27FC236}">
                <a16:creationId xmlns:a16="http://schemas.microsoft.com/office/drawing/2014/main" id="{B7A33107-E7FA-4E65-812B-9CEB21EA77EA}"/>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4470" y="3676432"/>
            <a:ext cx="693514" cy="529242"/>
          </a:xfrm>
          <a:prstGeom prst="rect">
            <a:avLst/>
          </a:prstGeom>
        </p:spPr>
      </p:pic>
      <p:pic>
        <p:nvPicPr>
          <p:cNvPr id="53" name="圖形 52">
            <a:extLst>
              <a:ext uri="{FF2B5EF4-FFF2-40B4-BE49-F238E27FC236}">
                <a16:creationId xmlns:a16="http://schemas.microsoft.com/office/drawing/2014/main" id="{6BB4F2C5-C551-4095-9947-77743F521F13}"/>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33277" y="3676432"/>
            <a:ext cx="693514" cy="529242"/>
          </a:xfrm>
          <a:prstGeom prst="rect">
            <a:avLst/>
          </a:prstGeom>
        </p:spPr>
      </p:pic>
      <p:pic>
        <p:nvPicPr>
          <p:cNvPr id="54" name="圖形 53">
            <a:extLst>
              <a:ext uri="{FF2B5EF4-FFF2-40B4-BE49-F238E27FC236}">
                <a16:creationId xmlns:a16="http://schemas.microsoft.com/office/drawing/2014/main" id="{934BC5F1-1DBC-4BC4-8A0F-D412763A2DCF}"/>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55989" y="3676432"/>
            <a:ext cx="693514" cy="529242"/>
          </a:xfrm>
          <a:prstGeom prst="rect">
            <a:avLst/>
          </a:prstGeom>
        </p:spPr>
      </p:pic>
      <p:pic>
        <p:nvPicPr>
          <p:cNvPr id="12" name="圖片 11" descr="一張含有 文字 的圖片&#10;&#10;自動產生的描述">
            <a:extLst>
              <a:ext uri="{FF2B5EF4-FFF2-40B4-BE49-F238E27FC236}">
                <a16:creationId xmlns:a16="http://schemas.microsoft.com/office/drawing/2014/main" id="{33B40ED2-D675-43AD-91C7-2A3CADD5EC4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3886281" y="3170787"/>
            <a:ext cx="2246975" cy="457538"/>
          </a:xfrm>
          <a:prstGeom prst="rect">
            <a:avLst/>
          </a:prstGeom>
        </p:spPr>
      </p:pic>
      <p:pic>
        <p:nvPicPr>
          <p:cNvPr id="56" name="圖片 55" descr="一張含有 文字 的圖片&#10;&#10;自動產生的描述">
            <a:extLst>
              <a:ext uri="{FF2B5EF4-FFF2-40B4-BE49-F238E27FC236}">
                <a16:creationId xmlns:a16="http://schemas.microsoft.com/office/drawing/2014/main" id="{68AC912B-E5AE-4A8C-A74E-4901369F266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934943" y="3170787"/>
            <a:ext cx="2246975" cy="457538"/>
          </a:xfrm>
          <a:prstGeom prst="rect">
            <a:avLst/>
          </a:prstGeom>
        </p:spPr>
      </p:pic>
      <p:sp>
        <p:nvSpPr>
          <p:cNvPr id="55" name="文字方塊 54">
            <a:extLst>
              <a:ext uri="{FF2B5EF4-FFF2-40B4-BE49-F238E27FC236}">
                <a16:creationId xmlns:a16="http://schemas.microsoft.com/office/drawing/2014/main" id="{311DFF77-234A-7C45-A65A-4E858A969644}"/>
              </a:ext>
            </a:extLst>
          </p:cNvPr>
          <p:cNvSpPr txBox="1"/>
          <p:nvPr/>
        </p:nvSpPr>
        <p:spPr>
          <a:xfrm>
            <a:off x="302655" y="1369179"/>
            <a:ext cx="8748747" cy="523220"/>
          </a:xfrm>
          <a:prstGeom prst="rect">
            <a:avLst/>
          </a:prstGeom>
          <a:noFill/>
        </p:spPr>
        <p:txBody>
          <a:bodyPr wrap="square">
            <a:spAutoFit/>
          </a:bodyPr>
          <a:lstStyle/>
          <a:p>
            <a:r>
              <a:rPr lang="zh-TW" altLang="en-US" b="1">
                <a:latin typeface="Arial" panose="020B0604020202020204" pitchFamily="34" charset="0"/>
                <a:cs typeface="Arial" panose="020B0604020202020204" pitchFamily="34" charset="0"/>
              </a:rPr>
              <a:t>3-2-1 backup plan is the primary method for ensuring data safety, and </a:t>
            </a:r>
            <a:r>
              <a:rPr lang="en-US" altLang="zh-TW" b="1">
                <a:latin typeface="Arial" panose="020B0604020202020204" pitchFamily="34" charset="0"/>
                <a:cs typeface="Arial" panose="020B0604020202020204" pitchFamily="34" charset="0"/>
              </a:rPr>
              <a:t>HBS (</a:t>
            </a:r>
            <a:r>
              <a:rPr lang="zh-TW" altLang="en-US" b="1">
                <a:latin typeface="Arial" panose="020B0604020202020204" pitchFamily="34" charset="0"/>
                <a:cs typeface="Arial" panose="020B0604020202020204" pitchFamily="34" charset="0"/>
              </a:rPr>
              <a:t>Hybrid Backup Sync</a:t>
            </a:r>
            <a:r>
              <a:rPr lang="en-US" altLang="zh-TW" b="1">
                <a:latin typeface="Arial" panose="020B0604020202020204" pitchFamily="34" charset="0"/>
                <a:cs typeface="Arial" panose="020B0604020202020204" pitchFamily="34" charset="0"/>
              </a:rPr>
              <a:t>)</a:t>
            </a:r>
            <a:r>
              <a:rPr lang="zh-TW" altLang="en-US" b="1">
                <a:latin typeface="Arial" panose="020B0604020202020204" pitchFamily="34" charset="0"/>
                <a:cs typeface="Arial" panose="020B0604020202020204" pitchFamily="34" charset="0"/>
              </a:rPr>
              <a:t> makes it simple. All you need is to schedule backup jobs, and Hybrid Backup Sync does the rest.</a:t>
            </a:r>
          </a:p>
        </p:txBody>
      </p:sp>
    </p:spTree>
    <p:extLst>
      <p:ext uri="{BB962C8B-B14F-4D97-AF65-F5344CB8AC3E}">
        <p14:creationId xmlns:p14="http://schemas.microsoft.com/office/powerpoint/2010/main" val="3842243079"/>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群組 12">
            <a:extLst>
              <a:ext uri="{FF2B5EF4-FFF2-40B4-BE49-F238E27FC236}">
                <a16:creationId xmlns:a16="http://schemas.microsoft.com/office/drawing/2014/main" id="{C8C134F8-401D-4F86-8AAE-D69DF04BD5F1}"/>
              </a:ext>
            </a:extLst>
          </p:cNvPr>
          <p:cNvGrpSpPr/>
          <p:nvPr/>
        </p:nvGrpSpPr>
        <p:grpSpPr>
          <a:xfrm>
            <a:off x="577631" y="1710733"/>
            <a:ext cx="7988737" cy="3239814"/>
            <a:chOff x="651477" y="1710733"/>
            <a:chExt cx="7988737" cy="3239814"/>
          </a:xfrm>
        </p:grpSpPr>
        <p:pic>
          <p:nvPicPr>
            <p:cNvPr id="12" name="圖形 11">
              <a:extLst>
                <a:ext uri="{FF2B5EF4-FFF2-40B4-BE49-F238E27FC236}">
                  <a16:creationId xmlns:a16="http://schemas.microsoft.com/office/drawing/2014/main" id="{B076A5A4-BD65-45B5-A9BB-134153F754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1477" y="1710733"/>
              <a:ext cx="2572572" cy="3239814"/>
            </a:xfrm>
            <a:prstGeom prst="rect">
              <a:avLst/>
            </a:prstGeom>
          </p:spPr>
        </p:pic>
        <p:pic>
          <p:nvPicPr>
            <p:cNvPr id="46" name="圖形 45">
              <a:extLst>
                <a:ext uri="{FF2B5EF4-FFF2-40B4-BE49-F238E27FC236}">
                  <a16:creationId xmlns:a16="http://schemas.microsoft.com/office/drawing/2014/main" id="{04913D32-19E5-4E82-940C-73881C4194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9559" y="1710733"/>
              <a:ext cx="2572572" cy="3239814"/>
            </a:xfrm>
            <a:prstGeom prst="rect">
              <a:avLst/>
            </a:prstGeom>
          </p:spPr>
        </p:pic>
        <p:pic>
          <p:nvPicPr>
            <p:cNvPr id="47" name="圖形 46">
              <a:extLst>
                <a:ext uri="{FF2B5EF4-FFF2-40B4-BE49-F238E27FC236}">
                  <a16:creationId xmlns:a16="http://schemas.microsoft.com/office/drawing/2014/main" id="{02A4CC23-7895-4159-90F8-9FE573086D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67642" y="1710733"/>
              <a:ext cx="2572572" cy="3239814"/>
            </a:xfrm>
            <a:prstGeom prst="rect">
              <a:avLst/>
            </a:prstGeom>
          </p:spPr>
        </p:pic>
      </p:grpSp>
      <p:grpSp>
        <p:nvGrpSpPr>
          <p:cNvPr id="2059" name="群組 2058">
            <a:extLst>
              <a:ext uri="{FF2B5EF4-FFF2-40B4-BE49-F238E27FC236}">
                <a16:creationId xmlns:a16="http://schemas.microsoft.com/office/drawing/2014/main" id="{8E9A5427-6445-4133-9283-19FE1C36C400}"/>
              </a:ext>
            </a:extLst>
          </p:cNvPr>
          <p:cNvGrpSpPr/>
          <p:nvPr/>
        </p:nvGrpSpPr>
        <p:grpSpPr>
          <a:xfrm>
            <a:off x="6558356" y="2307484"/>
            <a:ext cx="1825502" cy="725960"/>
            <a:chOff x="6456721" y="2307484"/>
            <a:chExt cx="1825502" cy="725960"/>
          </a:xfrm>
        </p:grpSpPr>
        <p:pic>
          <p:nvPicPr>
            <p:cNvPr id="2057" name="圖片 2056" descr="一張含有 螢幕擷取畫面, 膝上型電腦, 電腦, 監視器 的圖片&#10;&#10;自動產生的描述">
              <a:extLst>
                <a:ext uri="{FF2B5EF4-FFF2-40B4-BE49-F238E27FC236}">
                  <a16:creationId xmlns:a16="http://schemas.microsoft.com/office/drawing/2014/main" id="{336A7F04-90F3-470A-BE33-9CCD977BD47E}"/>
                </a:ext>
              </a:extLst>
            </p:cNvPr>
            <p:cNvPicPr>
              <a:picLocks noChangeAspect="1"/>
            </p:cNvPicPr>
            <p:nvPr/>
          </p:nvPicPr>
          <p:blipFill>
            <a:blip r:embed="rId5"/>
            <a:stretch>
              <a:fillRect/>
            </a:stretch>
          </p:blipFill>
          <p:spPr>
            <a:xfrm>
              <a:off x="6456721" y="2307484"/>
              <a:ext cx="1791031" cy="698502"/>
            </a:xfrm>
            <a:prstGeom prst="rect">
              <a:avLst/>
            </a:prstGeom>
          </p:spPr>
        </p:pic>
        <p:pic>
          <p:nvPicPr>
            <p:cNvPr id="109" name="圖片 108">
              <a:extLst>
                <a:ext uri="{FF2B5EF4-FFF2-40B4-BE49-F238E27FC236}">
                  <a16:creationId xmlns:a16="http://schemas.microsoft.com/office/drawing/2014/main" id="{08B6F80B-D768-48C9-A8E4-508CF3BCB9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7907" y="2635318"/>
              <a:ext cx="373793" cy="373793"/>
            </a:xfrm>
            <a:prstGeom prst="rect">
              <a:avLst/>
            </a:prstGeom>
          </p:spPr>
        </p:pic>
        <p:sp>
          <p:nvSpPr>
            <p:cNvPr id="110" name="文字方塊 109">
              <a:extLst>
                <a:ext uri="{FF2B5EF4-FFF2-40B4-BE49-F238E27FC236}">
                  <a16:creationId xmlns:a16="http://schemas.microsoft.com/office/drawing/2014/main" id="{D4997EE7-8EBC-40D7-A127-870D185A0C23}"/>
                </a:ext>
              </a:extLst>
            </p:cNvPr>
            <p:cNvSpPr txBox="1"/>
            <p:nvPr/>
          </p:nvSpPr>
          <p:spPr>
            <a:xfrm>
              <a:off x="7656897" y="2802612"/>
              <a:ext cx="625326" cy="230832"/>
            </a:xfrm>
            <a:prstGeom prst="rect">
              <a:avLst/>
            </a:prstGeom>
            <a:noFill/>
          </p:spPr>
          <p:txBody>
            <a:bodyPr wrap="square" rtlCol="0" anchor="t">
              <a:spAutoFit/>
            </a:bodyPr>
            <a:lstStyle/>
            <a:p>
              <a:pPr algn="ctr"/>
              <a:r>
                <a:rPr lang="en-US" altLang="zh-TW" sz="900" b="1">
                  <a:latin typeface="Arial" panose="020B0604020202020204" pitchFamily="34" charset="0"/>
                  <a:ea typeface="Microsoft JhengHei"/>
                  <a:cs typeface="Arial" panose="020B0604020202020204" pitchFamily="34" charset="0"/>
                </a:rPr>
                <a:t>Tokyo</a:t>
              </a:r>
              <a:endParaRPr lang="zh-TW" altLang="en-US" sz="900" b="1">
                <a:latin typeface="Arial" panose="020B0604020202020204" pitchFamily="34" charset="0"/>
                <a:ea typeface="Microsoft JhengHei"/>
                <a:cs typeface="Arial" panose="020B0604020202020204" pitchFamily="34" charset="0"/>
              </a:endParaRPr>
            </a:p>
          </p:txBody>
        </p:sp>
      </p:grpSp>
      <p:grpSp>
        <p:nvGrpSpPr>
          <p:cNvPr id="112" name="群組 111">
            <a:extLst>
              <a:ext uri="{FF2B5EF4-FFF2-40B4-BE49-F238E27FC236}">
                <a16:creationId xmlns:a16="http://schemas.microsoft.com/office/drawing/2014/main" id="{30C80C58-52F9-4EA0-A4D2-11670211FD5F}"/>
              </a:ext>
            </a:extLst>
          </p:cNvPr>
          <p:cNvGrpSpPr/>
          <p:nvPr/>
        </p:nvGrpSpPr>
        <p:grpSpPr>
          <a:xfrm>
            <a:off x="6558356" y="3246363"/>
            <a:ext cx="1791031" cy="725960"/>
            <a:chOff x="6456721" y="2307484"/>
            <a:chExt cx="1791031" cy="725960"/>
          </a:xfrm>
        </p:grpSpPr>
        <p:pic>
          <p:nvPicPr>
            <p:cNvPr id="113" name="圖片 112" descr="一張含有 螢幕擷取畫面, 膝上型電腦, 電腦, 監視器 的圖片&#10;&#10;自動產生的描述">
              <a:extLst>
                <a:ext uri="{FF2B5EF4-FFF2-40B4-BE49-F238E27FC236}">
                  <a16:creationId xmlns:a16="http://schemas.microsoft.com/office/drawing/2014/main" id="{6C27E3D5-8B3B-438C-B7FA-0EDD763989DF}"/>
                </a:ext>
              </a:extLst>
            </p:cNvPr>
            <p:cNvPicPr>
              <a:picLocks noChangeAspect="1"/>
            </p:cNvPicPr>
            <p:nvPr/>
          </p:nvPicPr>
          <p:blipFill>
            <a:blip r:embed="rId5"/>
            <a:stretch>
              <a:fillRect/>
            </a:stretch>
          </p:blipFill>
          <p:spPr>
            <a:xfrm>
              <a:off x="6456721" y="2307484"/>
              <a:ext cx="1791031" cy="698502"/>
            </a:xfrm>
            <a:prstGeom prst="rect">
              <a:avLst/>
            </a:prstGeom>
          </p:spPr>
        </p:pic>
        <p:pic>
          <p:nvPicPr>
            <p:cNvPr id="114" name="圖片 113">
              <a:extLst>
                <a:ext uri="{FF2B5EF4-FFF2-40B4-BE49-F238E27FC236}">
                  <a16:creationId xmlns:a16="http://schemas.microsoft.com/office/drawing/2014/main" id="{FFA07000-24DE-4BD5-8046-58B53EF45B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7907" y="2635318"/>
              <a:ext cx="373793" cy="373793"/>
            </a:xfrm>
            <a:prstGeom prst="rect">
              <a:avLst/>
            </a:prstGeom>
          </p:spPr>
        </p:pic>
        <p:sp>
          <p:nvSpPr>
            <p:cNvPr id="115" name="文字方塊 114">
              <a:extLst>
                <a:ext uri="{FF2B5EF4-FFF2-40B4-BE49-F238E27FC236}">
                  <a16:creationId xmlns:a16="http://schemas.microsoft.com/office/drawing/2014/main" id="{3A9F6852-16E2-45AA-B33B-D7E2CB5163A5}"/>
                </a:ext>
              </a:extLst>
            </p:cNvPr>
            <p:cNvSpPr txBox="1"/>
            <p:nvPr/>
          </p:nvSpPr>
          <p:spPr>
            <a:xfrm>
              <a:off x="7656897" y="2802612"/>
              <a:ext cx="515012" cy="230832"/>
            </a:xfrm>
            <a:prstGeom prst="rect">
              <a:avLst/>
            </a:prstGeom>
            <a:noFill/>
          </p:spPr>
          <p:txBody>
            <a:bodyPr wrap="square" rtlCol="0" anchor="t">
              <a:spAutoFit/>
            </a:bodyPr>
            <a:lstStyle/>
            <a:p>
              <a:pPr algn="ctr"/>
              <a:r>
                <a:rPr lang="en-US" altLang="zh-TW" sz="900" b="1">
                  <a:latin typeface="Arial" panose="020B0604020202020204" pitchFamily="34" charset="0"/>
                  <a:ea typeface="Microsoft JhengHei"/>
                  <a:cs typeface="Arial" panose="020B0604020202020204" pitchFamily="34" charset="0"/>
                </a:rPr>
                <a:t>NYC</a:t>
              </a:r>
            </a:p>
          </p:txBody>
        </p:sp>
      </p:grpSp>
      <p:grpSp>
        <p:nvGrpSpPr>
          <p:cNvPr id="116" name="群組 115">
            <a:extLst>
              <a:ext uri="{FF2B5EF4-FFF2-40B4-BE49-F238E27FC236}">
                <a16:creationId xmlns:a16="http://schemas.microsoft.com/office/drawing/2014/main" id="{7F62A9DA-3D9B-41CE-85AB-ADCC4A052915}"/>
              </a:ext>
            </a:extLst>
          </p:cNvPr>
          <p:cNvGrpSpPr/>
          <p:nvPr/>
        </p:nvGrpSpPr>
        <p:grpSpPr>
          <a:xfrm>
            <a:off x="6558355" y="4198927"/>
            <a:ext cx="1791031" cy="725960"/>
            <a:chOff x="6456721" y="2307484"/>
            <a:chExt cx="1791031" cy="725960"/>
          </a:xfrm>
        </p:grpSpPr>
        <p:pic>
          <p:nvPicPr>
            <p:cNvPr id="117" name="圖片 116" descr="一張含有 螢幕擷取畫面, 膝上型電腦, 電腦, 監視器 的圖片&#10;&#10;自動產生的描述">
              <a:extLst>
                <a:ext uri="{FF2B5EF4-FFF2-40B4-BE49-F238E27FC236}">
                  <a16:creationId xmlns:a16="http://schemas.microsoft.com/office/drawing/2014/main" id="{5727E1AE-EC9F-46FE-9AB6-D4B3F9FD48F1}"/>
                </a:ext>
              </a:extLst>
            </p:cNvPr>
            <p:cNvPicPr>
              <a:picLocks noChangeAspect="1"/>
            </p:cNvPicPr>
            <p:nvPr/>
          </p:nvPicPr>
          <p:blipFill>
            <a:blip r:embed="rId5"/>
            <a:stretch>
              <a:fillRect/>
            </a:stretch>
          </p:blipFill>
          <p:spPr>
            <a:xfrm>
              <a:off x="6456721" y="2307484"/>
              <a:ext cx="1791031" cy="698502"/>
            </a:xfrm>
            <a:prstGeom prst="rect">
              <a:avLst/>
            </a:prstGeom>
          </p:spPr>
        </p:pic>
        <p:pic>
          <p:nvPicPr>
            <p:cNvPr id="118" name="圖片 117">
              <a:extLst>
                <a:ext uri="{FF2B5EF4-FFF2-40B4-BE49-F238E27FC236}">
                  <a16:creationId xmlns:a16="http://schemas.microsoft.com/office/drawing/2014/main" id="{A3237642-6A02-4FBD-AAC1-97C834C7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7907" y="2635318"/>
              <a:ext cx="373793" cy="373793"/>
            </a:xfrm>
            <a:prstGeom prst="rect">
              <a:avLst/>
            </a:prstGeom>
          </p:spPr>
        </p:pic>
        <p:sp>
          <p:nvSpPr>
            <p:cNvPr id="119" name="文字方塊 118">
              <a:extLst>
                <a:ext uri="{FF2B5EF4-FFF2-40B4-BE49-F238E27FC236}">
                  <a16:creationId xmlns:a16="http://schemas.microsoft.com/office/drawing/2014/main" id="{B4F0E155-B072-40D9-B522-DBB700272C14}"/>
                </a:ext>
              </a:extLst>
            </p:cNvPr>
            <p:cNvSpPr txBox="1"/>
            <p:nvPr/>
          </p:nvSpPr>
          <p:spPr>
            <a:xfrm>
              <a:off x="7656897" y="2802612"/>
              <a:ext cx="515012" cy="230832"/>
            </a:xfrm>
            <a:prstGeom prst="rect">
              <a:avLst/>
            </a:prstGeom>
            <a:noFill/>
          </p:spPr>
          <p:txBody>
            <a:bodyPr wrap="square" rtlCol="0" anchor="t">
              <a:spAutoFit/>
            </a:bodyPr>
            <a:lstStyle/>
            <a:p>
              <a:pPr algn="ctr"/>
              <a:r>
                <a:rPr lang="en-US" altLang="zh-TW" sz="900" b="1">
                  <a:latin typeface="Arial" panose="020B0604020202020204" pitchFamily="34" charset="0"/>
                  <a:ea typeface="Microsoft JhengHei"/>
                  <a:cs typeface="Arial" panose="020B0604020202020204" pitchFamily="34" charset="0"/>
                </a:rPr>
                <a:t>Paris</a:t>
              </a:r>
              <a:endParaRPr lang="zh-TW" altLang="en-US" sz="900" b="1">
                <a:latin typeface="Arial" panose="020B0604020202020204" pitchFamily="34" charset="0"/>
                <a:ea typeface="Microsoft JhengHei"/>
                <a:cs typeface="Arial" panose="020B0604020202020204" pitchFamily="34" charset="0"/>
              </a:endParaRPr>
            </a:p>
          </p:txBody>
        </p:sp>
      </p:grpSp>
      <p:pic>
        <p:nvPicPr>
          <p:cNvPr id="17" name="圖形 16">
            <a:extLst>
              <a:ext uri="{FF2B5EF4-FFF2-40B4-BE49-F238E27FC236}">
                <a16:creationId xmlns:a16="http://schemas.microsoft.com/office/drawing/2014/main" id="{740E4AEA-D19F-4BBE-9A69-74D07024BB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04041" y="2449828"/>
            <a:ext cx="257175" cy="800100"/>
          </a:xfrm>
          <a:prstGeom prst="rect">
            <a:avLst/>
          </a:prstGeom>
        </p:spPr>
      </p:pic>
      <p:grpSp>
        <p:nvGrpSpPr>
          <p:cNvPr id="22" name="群組 21">
            <a:extLst>
              <a:ext uri="{FF2B5EF4-FFF2-40B4-BE49-F238E27FC236}">
                <a16:creationId xmlns:a16="http://schemas.microsoft.com/office/drawing/2014/main" id="{51EBC662-F16D-426E-B21C-9CF3E612AFD0}"/>
              </a:ext>
            </a:extLst>
          </p:cNvPr>
          <p:cNvGrpSpPr/>
          <p:nvPr/>
        </p:nvGrpSpPr>
        <p:grpSpPr>
          <a:xfrm>
            <a:off x="640978" y="3047838"/>
            <a:ext cx="2335976" cy="457561"/>
            <a:chOff x="3581247" y="-632931"/>
            <a:chExt cx="2335976" cy="457561"/>
          </a:xfrm>
        </p:grpSpPr>
        <p:pic>
          <p:nvPicPr>
            <p:cNvPr id="19" name="圖片 18">
              <a:extLst>
                <a:ext uri="{FF2B5EF4-FFF2-40B4-BE49-F238E27FC236}">
                  <a16:creationId xmlns:a16="http://schemas.microsoft.com/office/drawing/2014/main" id="{508DDFF2-F101-4461-A270-9E70F59F2FA6}"/>
                </a:ext>
              </a:extLst>
            </p:cNvPr>
            <p:cNvPicPr>
              <a:picLocks noChangeAspect="1"/>
            </p:cNvPicPr>
            <p:nvPr/>
          </p:nvPicPr>
          <p:blipFill>
            <a:blip r:embed="rId9"/>
            <a:stretch>
              <a:fillRect/>
            </a:stretch>
          </p:blipFill>
          <p:spPr>
            <a:xfrm>
              <a:off x="3695001" y="-393759"/>
              <a:ext cx="2222222" cy="218389"/>
            </a:xfrm>
            <a:prstGeom prst="rect">
              <a:avLst/>
            </a:prstGeom>
          </p:spPr>
        </p:pic>
        <p:pic>
          <p:nvPicPr>
            <p:cNvPr id="37" name="圖片 36" descr="一張含有 監視器, 電子用品, 坐, 白色 的圖片&#10;&#10;自動產生的描述">
              <a:extLst>
                <a:ext uri="{FF2B5EF4-FFF2-40B4-BE49-F238E27FC236}">
                  <a16:creationId xmlns:a16="http://schemas.microsoft.com/office/drawing/2014/main" id="{E24B48FC-EE8A-4A61-AF43-9C41301EA6C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4000"/>
                      </a14:imgEffect>
                    </a14:imgLayer>
                  </a14:imgProps>
                </a:ext>
              </a:extLst>
            </a:blip>
            <a:srcRect b="12671"/>
            <a:stretch/>
          </p:blipFill>
          <p:spPr>
            <a:xfrm>
              <a:off x="3581247" y="-632931"/>
              <a:ext cx="2318741" cy="348367"/>
            </a:xfrm>
            <a:prstGeom prst="rect">
              <a:avLst/>
            </a:prstGeom>
          </p:spPr>
        </p:pic>
      </p:grpSp>
      <p:sp>
        <p:nvSpPr>
          <p:cNvPr id="34" name="文字方塊 33">
            <a:extLst>
              <a:ext uri="{FF2B5EF4-FFF2-40B4-BE49-F238E27FC236}">
                <a16:creationId xmlns:a16="http://schemas.microsoft.com/office/drawing/2014/main" id="{69CD16A8-190E-4CEF-8E13-26D8B23D6AEB}"/>
              </a:ext>
            </a:extLst>
          </p:cNvPr>
          <p:cNvSpPr txBox="1"/>
          <p:nvPr/>
        </p:nvSpPr>
        <p:spPr>
          <a:xfrm>
            <a:off x="8334463" y="-780199"/>
            <a:ext cx="492989" cy="307777"/>
          </a:xfrm>
          <a:prstGeom prst="rect">
            <a:avLst/>
          </a:prstGeom>
          <a:solidFill>
            <a:srgbClr val="FF0000"/>
          </a:solidFill>
        </p:spPr>
        <p:txBody>
          <a:bodyPr wrap="square" rtlCol="0">
            <a:spAutoFit/>
          </a:bodyPr>
          <a:lstStyle/>
          <a:p>
            <a:r>
              <a:rPr lang="en-US" altLang="zh-TW">
                <a:solidFill>
                  <a:schemeClr val="bg1"/>
                </a:solidFill>
              </a:rPr>
              <a:t>OK</a:t>
            </a:r>
            <a:endParaRPr lang="zh-TW" altLang="en-US">
              <a:solidFill>
                <a:schemeClr val="bg1"/>
              </a:solidFill>
            </a:endParaRPr>
          </a:p>
        </p:txBody>
      </p:sp>
      <p:sp>
        <p:nvSpPr>
          <p:cNvPr id="35" name="標題 1">
            <a:extLst>
              <a:ext uri="{FF2B5EF4-FFF2-40B4-BE49-F238E27FC236}">
                <a16:creationId xmlns:a16="http://schemas.microsoft.com/office/drawing/2014/main" id="{6FE97E64-AC8E-4B23-B33B-6FCF0D5DF7E3}"/>
              </a:ext>
            </a:extLst>
          </p:cNvPr>
          <p:cNvSpPr txBox="1">
            <a:spLocks/>
          </p:cNvSpPr>
          <p:nvPr/>
        </p:nvSpPr>
        <p:spPr>
          <a:xfrm>
            <a:off x="479183" y="33250"/>
            <a:ext cx="8682432" cy="123977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pPr algn="l" fontAlgn="base"/>
            <a:r>
              <a:rPr lang="en" altLang="zh-TW" sz="3200" dirty="0">
                <a:solidFill>
                  <a:schemeClr val="bg1"/>
                </a:solidFill>
                <a:latin typeface="Arial" panose="020B0604020202020204" pitchFamily="34" charset="0"/>
                <a:cs typeface="Arial" panose="020B0604020202020204" pitchFamily="34" charset="0"/>
              </a:rPr>
              <a:t>Easy data backup and data deduplication technology to save bandwidth and time</a:t>
            </a:r>
            <a:endParaRPr lang="zh-TW" altLang="en-US" sz="3200" dirty="0">
              <a:solidFill>
                <a:schemeClr val="bg1"/>
              </a:solidFill>
              <a:latin typeface="Arial" panose="020B0604020202020204" pitchFamily="34" charset="0"/>
              <a:cs typeface="Arial" panose="020B0604020202020204" pitchFamily="34" charset="0"/>
            </a:endParaRPr>
          </a:p>
        </p:txBody>
      </p:sp>
      <p:pic>
        <p:nvPicPr>
          <p:cNvPr id="7" name="圖形 6">
            <a:extLst>
              <a:ext uri="{FF2B5EF4-FFF2-40B4-BE49-F238E27FC236}">
                <a16:creationId xmlns:a16="http://schemas.microsoft.com/office/drawing/2014/main" id="{21DB1235-7343-4A1D-BE7B-6257E5CF3E6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6709" y="2307484"/>
            <a:ext cx="1009650" cy="800100"/>
          </a:xfrm>
          <a:prstGeom prst="rect">
            <a:avLst/>
          </a:prstGeom>
        </p:spPr>
      </p:pic>
      <p:sp>
        <p:nvSpPr>
          <p:cNvPr id="8" name="矩形 7">
            <a:extLst>
              <a:ext uri="{FF2B5EF4-FFF2-40B4-BE49-F238E27FC236}">
                <a16:creationId xmlns:a16="http://schemas.microsoft.com/office/drawing/2014/main" id="{7424676D-BA20-4C3C-B3A7-AE773C42C98A}"/>
              </a:ext>
            </a:extLst>
          </p:cNvPr>
          <p:cNvSpPr/>
          <p:nvPr/>
        </p:nvSpPr>
        <p:spPr>
          <a:xfrm>
            <a:off x="2004249" y="2859082"/>
            <a:ext cx="601448" cy="276999"/>
          </a:xfrm>
          <a:prstGeom prst="rect">
            <a:avLst/>
          </a:prstGeom>
          <a:solidFill>
            <a:schemeClr val="bg1">
              <a:lumMod val="50000"/>
            </a:schemeClr>
          </a:solidFill>
        </p:spPr>
        <p:txBody>
          <a:bodyPr wrap="none">
            <a:spAutoFit/>
          </a:bodyPr>
          <a:lstStyle/>
          <a:p>
            <a:pPr algn="ctr"/>
            <a:r>
              <a:rPr lang="en-US" altLang="zh-TW" sz="1200">
                <a:solidFill>
                  <a:schemeClr val="bg1"/>
                </a:solidFill>
                <a:latin typeface="Arial" panose="020B0604020202020204" pitchFamily="34" charset="0"/>
                <a:cs typeface="Arial" panose="020B0604020202020204" pitchFamily="34" charset="0"/>
              </a:rPr>
              <a:t>Taipei</a:t>
            </a:r>
            <a:endParaRPr lang="zh-TW" altLang="en-US" sz="1200">
              <a:solidFill>
                <a:schemeClr val="bg1"/>
              </a:solidFill>
              <a:latin typeface="Arial" panose="020B0604020202020204" pitchFamily="34" charset="0"/>
              <a:cs typeface="Arial" panose="020B0604020202020204" pitchFamily="34" charset="0"/>
            </a:endParaRPr>
          </a:p>
        </p:txBody>
      </p:sp>
      <p:sp>
        <p:nvSpPr>
          <p:cNvPr id="39" name="文字方塊 38">
            <a:extLst>
              <a:ext uri="{FF2B5EF4-FFF2-40B4-BE49-F238E27FC236}">
                <a16:creationId xmlns:a16="http://schemas.microsoft.com/office/drawing/2014/main" id="{48E95050-387E-4649-A8E1-BD76DE3F9D22}"/>
              </a:ext>
            </a:extLst>
          </p:cNvPr>
          <p:cNvSpPr txBox="1"/>
          <p:nvPr/>
        </p:nvSpPr>
        <p:spPr>
          <a:xfrm>
            <a:off x="543161" y="1757094"/>
            <a:ext cx="2641511" cy="438582"/>
          </a:xfrm>
          <a:prstGeom prst="rect">
            <a:avLst/>
          </a:prstGeom>
          <a:noFill/>
        </p:spPr>
        <p:txBody>
          <a:bodyPr wrap="square" rtlCol="0" anchor="t">
            <a:spAutoFit/>
          </a:bodyPr>
          <a:lstStyle/>
          <a:p>
            <a:pPr algn="ctr"/>
            <a:r>
              <a:rPr lang="en-US" altLang="zh-TW" sz="1125" b="1">
                <a:solidFill>
                  <a:schemeClr val="tx1"/>
                </a:solidFill>
                <a:latin typeface="Arial" panose="020B0604020202020204" pitchFamily="34" charset="0"/>
                <a:ea typeface="微軟正黑體" panose="020B0604030504040204" pitchFamily="34" charset="-120"/>
                <a:cs typeface="Arial" panose="020B0604020202020204" pitchFamily="34" charset="0"/>
              </a:rPr>
              <a:t>Local NAS Access </a:t>
            </a:r>
            <a:br>
              <a:rPr lang="en-US" altLang="zh-TW" sz="1125" b="1">
                <a:solidFill>
                  <a:schemeClr val="tx1"/>
                </a:solidFill>
                <a:latin typeface="Arial" panose="020B0604020202020204" pitchFamily="34" charset="0"/>
                <a:ea typeface="微軟正黑體" panose="020B0604030504040204" pitchFamily="34" charset="-120"/>
                <a:cs typeface="Arial" panose="020B0604020202020204" pitchFamily="34" charset="0"/>
              </a:rPr>
            </a:br>
            <a:r>
              <a:rPr lang="en-US" altLang="zh-TW" sz="1125" b="1">
                <a:solidFill>
                  <a:schemeClr val="tx1"/>
                </a:solidFill>
                <a:latin typeface="Arial" panose="020B0604020202020204" pitchFamily="34" charset="0"/>
                <a:ea typeface="微軟正黑體" panose="020B0604030504040204" pitchFamily="34" charset="-120"/>
                <a:cs typeface="Arial" panose="020B0604020202020204" pitchFamily="34" charset="0"/>
              </a:rPr>
              <a:t>(via HBS 3)</a:t>
            </a:r>
          </a:p>
        </p:txBody>
      </p:sp>
      <p:cxnSp>
        <p:nvCxnSpPr>
          <p:cNvPr id="10" name="直線接點 9">
            <a:extLst>
              <a:ext uri="{FF2B5EF4-FFF2-40B4-BE49-F238E27FC236}">
                <a16:creationId xmlns:a16="http://schemas.microsoft.com/office/drawing/2014/main" id="{D58A6946-F9ED-4649-8B54-E38BB9E7B975}"/>
              </a:ext>
            </a:extLst>
          </p:cNvPr>
          <p:cNvCxnSpPr>
            <a:cxnSpLocks/>
          </p:cNvCxnSpPr>
          <p:nvPr/>
        </p:nvCxnSpPr>
        <p:spPr>
          <a:xfrm>
            <a:off x="1623849" y="3503499"/>
            <a:ext cx="0" cy="689741"/>
          </a:xfrm>
          <a:prstGeom prst="line">
            <a:avLst/>
          </a:prstGeom>
          <a:ln w="38100">
            <a:gradFill>
              <a:gsLst>
                <a:gs pos="0">
                  <a:srgbClr val="FA0D5D"/>
                </a:gs>
                <a:gs pos="100000">
                  <a:srgbClr val="4FA9DD"/>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BC215ECE-72F4-4346-995B-55F82DF6D35D}"/>
              </a:ext>
            </a:extLst>
          </p:cNvPr>
          <p:cNvCxnSpPr>
            <a:cxnSpLocks/>
          </p:cNvCxnSpPr>
          <p:nvPr/>
        </p:nvCxnSpPr>
        <p:spPr>
          <a:xfrm>
            <a:off x="2784106" y="2976650"/>
            <a:ext cx="932615" cy="0"/>
          </a:xfrm>
          <a:prstGeom prst="line">
            <a:avLst/>
          </a:prstGeom>
          <a:ln w="38100">
            <a:gradFill>
              <a:gsLst>
                <a:gs pos="0">
                  <a:srgbClr val="FA0D5D"/>
                </a:gs>
                <a:gs pos="100000">
                  <a:srgbClr val="4FA9DD"/>
                </a:gs>
              </a:gsLst>
              <a:lin ang="0" scaled="0"/>
            </a:gra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57" name="群組 56">
            <a:extLst>
              <a:ext uri="{FF2B5EF4-FFF2-40B4-BE49-F238E27FC236}">
                <a16:creationId xmlns:a16="http://schemas.microsoft.com/office/drawing/2014/main" id="{7572EB76-A6AD-4CA5-8725-FC2B9366D622}"/>
              </a:ext>
            </a:extLst>
          </p:cNvPr>
          <p:cNvGrpSpPr/>
          <p:nvPr/>
        </p:nvGrpSpPr>
        <p:grpSpPr>
          <a:xfrm>
            <a:off x="3437826" y="3045938"/>
            <a:ext cx="2335976" cy="457561"/>
            <a:chOff x="3581247" y="-632931"/>
            <a:chExt cx="2335976" cy="457561"/>
          </a:xfrm>
        </p:grpSpPr>
        <p:pic>
          <p:nvPicPr>
            <p:cNvPr id="58" name="圖片 57">
              <a:extLst>
                <a:ext uri="{FF2B5EF4-FFF2-40B4-BE49-F238E27FC236}">
                  <a16:creationId xmlns:a16="http://schemas.microsoft.com/office/drawing/2014/main" id="{3A408DCE-0246-41B5-968F-174EE5F6081A}"/>
                </a:ext>
              </a:extLst>
            </p:cNvPr>
            <p:cNvPicPr>
              <a:picLocks noChangeAspect="1"/>
            </p:cNvPicPr>
            <p:nvPr/>
          </p:nvPicPr>
          <p:blipFill>
            <a:blip r:embed="rId9"/>
            <a:stretch>
              <a:fillRect/>
            </a:stretch>
          </p:blipFill>
          <p:spPr>
            <a:xfrm>
              <a:off x="3695001" y="-393759"/>
              <a:ext cx="2222222" cy="218389"/>
            </a:xfrm>
            <a:prstGeom prst="rect">
              <a:avLst/>
            </a:prstGeom>
          </p:spPr>
        </p:pic>
        <p:pic>
          <p:nvPicPr>
            <p:cNvPr id="59" name="圖片 58" descr="一張含有 監視器, 電子用品, 坐, 白色 的圖片&#10;&#10;自動產生的描述">
              <a:extLst>
                <a:ext uri="{FF2B5EF4-FFF2-40B4-BE49-F238E27FC236}">
                  <a16:creationId xmlns:a16="http://schemas.microsoft.com/office/drawing/2014/main" id="{3F45F9FB-E516-4F60-BDE5-EB0A1918B59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4000"/>
                      </a14:imgEffect>
                    </a14:imgLayer>
                  </a14:imgProps>
                </a:ext>
              </a:extLst>
            </a:blip>
            <a:srcRect b="12671"/>
            <a:stretch/>
          </p:blipFill>
          <p:spPr>
            <a:xfrm>
              <a:off x="3581247" y="-632931"/>
              <a:ext cx="2318741" cy="348367"/>
            </a:xfrm>
            <a:prstGeom prst="rect">
              <a:avLst/>
            </a:prstGeom>
          </p:spPr>
        </p:pic>
      </p:grpSp>
      <p:sp>
        <p:nvSpPr>
          <p:cNvPr id="60" name="文字方塊 59">
            <a:extLst>
              <a:ext uri="{FF2B5EF4-FFF2-40B4-BE49-F238E27FC236}">
                <a16:creationId xmlns:a16="http://schemas.microsoft.com/office/drawing/2014/main" id="{B80F338D-DC1B-436B-9457-FA914DDB0DDD}"/>
              </a:ext>
            </a:extLst>
          </p:cNvPr>
          <p:cNvSpPr txBox="1"/>
          <p:nvPr/>
        </p:nvSpPr>
        <p:spPr>
          <a:xfrm>
            <a:off x="3239129" y="1765519"/>
            <a:ext cx="2641511" cy="438582"/>
          </a:xfrm>
          <a:prstGeom prst="rect">
            <a:avLst/>
          </a:prstGeom>
          <a:noFill/>
        </p:spPr>
        <p:txBody>
          <a:bodyPr wrap="square" rtlCol="0" anchor="t">
            <a:spAutoFit/>
          </a:bodyPr>
          <a:lstStyle/>
          <a:p>
            <a:pPr algn="ctr"/>
            <a:r>
              <a:rPr lang="en-US" altLang="zh-TW" sz="1125" b="1">
                <a:solidFill>
                  <a:schemeClr val="tx1"/>
                </a:solidFill>
                <a:latin typeface="Arial" panose="020B0604020202020204" pitchFamily="34" charset="0"/>
                <a:ea typeface="微軟正黑體" panose="020B0604030504040204" pitchFamily="34" charset="-120"/>
                <a:cs typeface="Arial" panose="020B0604020202020204" pitchFamily="34" charset="0"/>
              </a:rPr>
              <a:t>Remote NAS access </a:t>
            </a:r>
          </a:p>
          <a:p>
            <a:pPr algn="ctr"/>
            <a:r>
              <a:rPr lang="en-US" altLang="zh-TW" sz="1125" b="1">
                <a:solidFill>
                  <a:schemeClr val="tx1"/>
                </a:solidFill>
                <a:latin typeface="Arial" panose="020B0604020202020204" pitchFamily="34" charset="0"/>
                <a:ea typeface="微軟正黑體" panose="020B0604030504040204" pitchFamily="34" charset="-120"/>
                <a:cs typeface="Arial" panose="020B0604020202020204" pitchFamily="34" charset="0"/>
              </a:rPr>
              <a:t>(via</a:t>
            </a:r>
            <a:r>
              <a:rPr lang="zh-TW" altLang="en-US" sz="1125" b="1">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en-US" altLang="zh-TW" sz="1125" b="1">
                <a:solidFill>
                  <a:schemeClr val="tx1"/>
                </a:solidFill>
                <a:latin typeface="Arial" panose="020B0604020202020204" pitchFamily="34" charset="0"/>
                <a:ea typeface="微軟正黑體" panose="020B0604030504040204" pitchFamily="34" charset="-120"/>
                <a:cs typeface="Arial" panose="020B0604020202020204" pitchFamily="34" charset="0"/>
              </a:rPr>
              <a:t>File Station)</a:t>
            </a:r>
          </a:p>
        </p:txBody>
      </p:sp>
      <p:sp>
        <p:nvSpPr>
          <p:cNvPr id="61" name="文字方塊 60">
            <a:extLst>
              <a:ext uri="{FF2B5EF4-FFF2-40B4-BE49-F238E27FC236}">
                <a16:creationId xmlns:a16="http://schemas.microsoft.com/office/drawing/2014/main" id="{AB532AAD-91DA-49DB-99B7-B7376C1FBC86}"/>
              </a:ext>
            </a:extLst>
          </p:cNvPr>
          <p:cNvSpPr txBox="1"/>
          <p:nvPr/>
        </p:nvSpPr>
        <p:spPr>
          <a:xfrm>
            <a:off x="5959325" y="1751499"/>
            <a:ext cx="2641511" cy="438582"/>
          </a:xfrm>
          <a:prstGeom prst="rect">
            <a:avLst/>
          </a:prstGeom>
          <a:noFill/>
        </p:spPr>
        <p:txBody>
          <a:bodyPr wrap="square" rtlCol="0" anchor="t">
            <a:spAutoFit/>
          </a:bodyPr>
          <a:lstStyle/>
          <a:p>
            <a:pPr algn="ctr"/>
            <a:r>
              <a:rPr lang="zh-TW" altLang="en-US" sz="1125" b="1">
                <a:solidFill>
                  <a:schemeClr val="tx1"/>
                </a:solidFill>
                <a:latin typeface="Arial" panose="020B0604020202020204" pitchFamily="34" charset="0"/>
                <a:ea typeface="微軟正黑體" panose="020B0604030504040204" pitchFamily="34" charset="-120"/>
                <a:cs typeface="Arial" panose="020B0604020202020204" pitchFamily="34" charset="0"/>
              </a:rPr>
              <a:t> </a:t>
            </a:r>
            <a:r>
              <a:rPr lang="en-US" altLang="zh-TW" sz="1125" b="1">
                <a:solidFill>
                  <a:schemeClr val="tx1"/>
                </a:solidFill>
                <a:latin typeface="Arial" panose="020B0604020202020204" pitchFamily="34" charset="0"/>
                <a:ea typeface="微軟正黑體" panose="020B0604030504040204" pitchFamily="34" charset="-120"/>
                <a:cs typeface="Arial" panose="020B0604020202020204" pitchFamily="34" charset="0"/>
              </a:rPr>
              <a:t>Portable use</a:t>
            </a:r>
            <a:br>
              <a:rPr lang="en-US" altLang="zh-TW" sz="1125" b="1">
                <a:solidFill>
                  <a:schemeClr val="tx1"/>
                </a:solidFill>
                <a:latin typeface="Arial" panose="020B0604020202020204" pitchFamily="34" charset="0"/>
                <a:ea typeface="微軟正黑體" panose="020B0604030504040204" pitchFamily="34" charset="-120"/>
                <a:cs typeface="Arial" panose="020B0604020202020204" pitchFamily="34" charset="0"/>
              </a:rPr>
            </a:br>
            <a:r>
              <a:rPr lang="en-US" altLang="zh-TW" sz="1125" b="1">
                <a:solidFill>
                  <a:schemeClr val="tx1"/>
                </a:solidFill>
                <a:latin typeface="Arial" panose="020B0604020202020204" pitchFamily="34" charset="0"/>
                <a:ea typeface="微軟正黑體" panose="020B0604030504040204" pitchFamily="34" charset="-120"/>
                <a:cs typeface="Arial" panose="020B0604020202020204" pitchFamily="34" charset="0"/>
              </a:rPr>
              <a:t>(</a:t>
            </a:r>
            <a:r>
              <a:rPr lang="en-US" altLang="zh-TW" sz="1125" b="1" err="1">
                <a:solidFill>
                  <a:schemeClr val="tx1"/>
                </a:solidFill>
                <a:latin typeface="Arial" panose="020B0604020202020204" pitchFamily="34" charset="0"/>
                <a:ea typeface="微軟正黑體" panose="020B0604030504040204" pitchFamily="34" charset="-120"/>
                <a:cs typeface="Arial" panose="020B0604020202020204" pitchFamily="34" charset="0"/>
              </a:rPr>
              <a:t>QuDedup</a:t>
            </a:r>
            <a:r>
              <a:rPr lang="en-US" altLang="zh-TW" sz="1125" b="1">
                <a:solidFill>
                  <a:schemeClr val="tx1"/>
                </a:solidFill>
                <a:latin typeface="Arial" panose="020B0604020202020204" pitchFamily="34" charset="0"/>
                <a:ea typeface="微軟正黑體" panose="020B0604030504040204" pitchFamily="34" charset="-120"/>
                <a:cs typeface="Arial" panose="020B0604020202020204" pitchFamily="34" charset="0"/>
              </a:rPr>
              <a:t> Extract Tool)</a:t>
            </a:r>
          </a:p>
        </p:txBody>
      </p:sp>
      <p:grpSp>
        <p:nvGrpSpPr>
          <p:cNvPr id="62" name="群組 61">
            <a:extLst>
              <a:ext uri="{FF2B5EF4-FFF2-40B4-BE49-F238E27FC236}">
                <a16:creationId xmlns:a16="http://schemas.microsoft.com/office/drawing/2014/main" id="{C490A02F-4AA3-40DC-A3C7-CFFAB016107F}"/>
              </a:ext>
            </a:extLst>
          </p:cNvPr>
          <p:cNvGrpSpPr/>
          <p:nvPr/>
        </p:nvGrpSpPr>
        <p:grpSpPr>
          <a:xfrm>
            <a:off x="679078" y="4202804"/>
            <a:ext cx="2335976" cy="457561"/>
            <a:chOff x="3581247" y="-632931"/>
            <a:chExt cx="2335976" cy="457561"/>
          </a:xfrm>
        </p:grpSpPr>
        <p:pic>
          <p:nvPicPr>
            <p:cNvPr id="63" name="圖片 62">
              <a:extLst>
                <a:ext uri="{FF2B5EF4-FFF2-40B4-BE49-F238E27FC236}">
                  <a16:creationId xmlns:a16="http://schemas.microsoft.com/office/drawing/2014/main" id="{53EF3297-69EC-4823-967A-727DBA470316}"/>
                </a:ext>
              </a:extLst>
            </p:cNvPr>
            <p:cNvPicPr>
              <a:picLocks noChangeAspect="1"/>
            </p:cNvPicPr>
            <p:nvPr/>
          </p:nvPicPr>
          <p:blipFill>
            <a:blip r:embed="rId9"/>
            <a:stretch>
              <a:fillRect/>
            </a:stretch>
          </p:blipFill>
          <p:spPr>
            <a:xfrm>
              <a:off x="3695001" y="-393759"/>
              <a:ext cx="2222222" cy="218389"/>
            </a:xfrm>
            <a:prstGeom prst="rect">
              <a:avLst/>
            </a:prstGeom>
          </p:spPr>
        </p:pic>
        <p:pic>
          <p:nvPicPr>
            <p:cNvPr id="64" name="圖片 63" descr="一張含有 監視器, 電子用品, 坐, 白色 的圖片&#10;&#10;自動產生的描述">
              <a:extLst>
                <a:ext uri="{FF2B5EF4-FFF2-40B4-BE49-F238E27FC236}">
                  <a16:creationId xmlns:a16="http://schemas.microsoft.com/office/drawing/2014/main" id="{069FE3D6-794C-46A5-8D65-0DD476ACB982}"/>
                </a:ext>
              </a:extLst>
            </p:cNvPr>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4000"/>
                      </a14:imgEffect>
                    </a14:imgLayer>
                  </a14:imgProps>
                </a:ext>
              </a:extLst>
            </a:blip>
            <a:srcRect b="12671"/>
            <a:stretch/>
          </p:blipFill>
          <p:spPr>
            <a:xfrm>
              <a:off x="3581247" y="-632931"/>
              <a:ext cx="2318741" cy="348367"/>
            </a:xfrm>
            <a:prstGeom prst="rect">
              <a:avLst/>
            </a:prstGeom>
          </p:spPr>
        </p:pic>
      </p:grpSp>
      <p:sp>
        <p:nvSpPr>
          <p:cNvPr id="65" name="矩形 64">
            <a:extLst>
              <a:ext uri="{FF2B5EF4-FFF2-40B4-BE49-F238E27FC236}">
                <a16:creationId xmlns:a16="http://schemas.microsoft.com/office/drawing/2014/main" id="{DC157655-2810-4CBA-98EA-F2D66F3EBBF6}"/>
              </a:ext>
            </a:extLst>
          </p:cNvPr>
          <p:cNvSpPr/>
          <p:nvPr/>
        </p:nvSpPr>
        <p:spPr>
          <a:xfrm>
            <a:off x="2004251" y="4014048"/>
            <a:ext cx="601448" cy="276999"/>
          </a:xfrm>
          <a:prstGeom prst="rect">
            <a:avLst/>
          </a:prstGeom>
          <a:solidFill>
            <a:schemeClr val="bg1">
              <a:lumMod val="50000"/>
            </a:schemeClr>
          </a:solidFill>
        </p:spPr>
        <p:txBody>
          <a:bodyPr wrap="none">
            <a:spAutoFit/>
          </a:bodyPr>
          <a:lstStyle/>
          <a:p>
            <a:pPr algn="ctr"/>
            <a:r>
              <a:rPr lang="en-US" altLang="zh-TW" sz="1200">
                <a:solidFill>
                  <a:schemeClr val="bg1"/>
                </a:solidFill>
                <a:latin typeface="Arial" panose="020B0604020202020204" pitchFamily="34" charset="0"/>
                <a:cs typeface="Arial" panose="020B0604020202020204" pitchFamily="34" charset="0"/>
              </a:rPr>
              <a:t>Taipei</a:t>
            </a:r>
            <a:endParaRPr lang="zh-TW" altLang="en-US" sz="1200">
              <a:solidFill>
                <a:schemeClr val="bg1"/>
              </a:solidFill>
              <a:latin typeface="Arial" panose="020B0604020202020204" pitchFamily="34" charset="0"/>
              <a:cs typeface="Arial" panose="020B0604020202020204" pitchFamily="34" charset="0"/>
            </a:endParaRPr>
          </a:p>
        </p:txBody>
      </p:sp>
      <p:sp>
        <p:nvSpPr>
          <p:cNvPr id="24" name="矩形 23">
            <a:extLst>
              <a:ext uri="{FF2B5EF4-FFF2-40B4-BE49-F238E27FC236}">
                <a16:creationId xmlns:a16="http://schemas.microsoft.com/office/drawing/2014/main" id="{0FDD55F0-FF79-47F4-949F-830F8AAD49EC}"/>
              </a:ext>
            </a:extLst>
          </p:cNvPr>
          <p:cNvSpPr/>
          <p:nvPr/>
        </p:nvSpPr>
        <p:spPr>
          <a:xfrm>
            <a:off x="640978" y="4600793"/>
            <a:ext cx="2463362" cy="338554"/>
          </a:xfrm>
          <a:prstGeom prst="rect">
            <a:avLst/>
          </a:prstGeom>
        </p:spPr>
        <p:txBody>
          <a:bodyPr wrap="square">
            <a:spAutoFit/>
          </a:bodyPr>
          <a:lstStyle/>
          <a:p>
            <a:pPr algn="ctr"/>
            <a:r>
              <a:rPr lang="zh-TW" altLang="en-US" sz="800" b="1">
                <a:latin typeface="Arial" panose="020B0604020202020204" pitchFamily="34" charset="0"/>
                <a:ea typeface="Microsoft JhengHei"/>
                <a:cs typeface="Arial" panose="020B0604020202020204" pitchFamily="34" charset="0"/>
              </a:rPr>
              <a:t>File Station </a:t>
            </a:r>
            <a:r>
              <a:rPr lang="en-US" altLang="zh-TW" sz="800" b="1">
                <a:latin typeface="Arial" panose="020B0604020202020204" pitchFamily="34" charset="0"/>
                <a:ea typeface="Microsoft JhengHei"/>
                <a:cs typeface="Arial" panose="020B0604020202020204" pitchFamily="34" charset="0"/>
              </a:rPr>
              <a:t>for</a:t>
            </a:r>
            <a:br>
              <a:rPr lang="zh-TW" altLang="en-US" sz="800" b="1">
                <a:latin typeface="Arial" panose="020B0604020202020204" pitchFamily="34" charset="0"/>
                <a:ea typeface="Microsoft JhengHei"/>
                <a:cs typeface="Arial" panose="020B0604020202020204" pitchFamily="34" charset="0"/>
              </a:rPr>
            </a:br>
            <a:r>
              <a:rPr lang="zh-TW" altLang="en-US" sz="800" b="1">
                <a:latin typeface="Arial" panose="020B0604020202020204" pitchFamily="34" charset="0"/>
                <a:ea typeface="Microsoft JhengHei"/>
                <a:cs typeface="Arial" panose="020B0604020202020204" pitchFamily="34" charset="0"/>
              </a:rPr>
              <a:t>QuDedup </a:t>
            </a:r>
            <a:r>
              <a:rPr lang="en-US" altLang="zh-TW" sz="800" b="1">
                <a:latin typeface="Arial" panose="020B0604020202020204" pitchFamily="34" charset="0"/>
                <a:ea typeface="Microsoft JhengHei"/>
                <a:cs typeface="Arial" panose="020B0604020202020204" pitchFamily="34" charset="0"/>
              </a:rPr>
              <a:t>preview &amp; restore</a:t>
            </a:r>
            <a:endParaRPr lang="en-US" altLang="zh-TW" sz="800">
              <a:latin typeface="Arial" panose="020B0604020202020204" pitchFamily="34" charset="0"/>
              <a:cs typeface="Arial" panose="020B0604020202020204" pitchFamily="34" charset="0"/>
            </a:endParaRPr>
          </a:p>
        </p:txBody>
      </p:sp>
      <p:pic>
        <p:nvPicPr>
          <p:cNvPr id="26" name="圖形 25">
            <a:extLst>
              <a:ext uri="{FF2B5EF4-FFF2-40B4-BE49-F238E27FC236}">
                <a16:creationId xmlns:a16="http://schemas.microsoft.com/office/drawing/2014/main" id="{38B874CB-CFF7-4AB9-AFEF-158C788885F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39931" y="3835105"/>
            <a:ext cx="1461540" cy="632899"/>
          </a:xfrm>
          <a:prstGeom prst="rect">
            <a:avLst/>
          </a:prstGeom>
        </p:spPr>
      </p:pic>
      <p:pic>
        <p:nvPicPr>
          <p:cNvPr id="28" name="圖片 27" descr="一張含有 畫畫 的圖片&#10;&#10;自動產生的描述">
            <a:extLst>
              <a:ext uri="{FF2B5EF4-FFF2-40B4-BE49-F238E27FC236}">
                <a16:creationId xmlns:a16="http://schemas.microsoft.com/office/drawing/2014/main" id="{DACBE4D0-B9DB-417F-B1B4-944F0987B87B}"/>
              </a:ext>
            </a:extLst>
          </p:cNvPr>
          <p:cNvPicPr>
            <a:picLocks noChangeAspect="1"/>
          </p:cNvPicPr>
          <p:nvPr/>
        </p:nvPicPr>
        <p:blipFill>
          <a:blip r:embed="rId16"/>
          <a:stretch>
            <a:fillRect/>
          </a:stretch>
        </p:blipFill>
        <p:spPr>
          <a:xfrm>
            <a:off x="4223458" y="2543893"/>
            <a:ext cx="596941" cy="596941"/>
          </a:xfrm>
          <a:prstGeom prst="rect">
            <a:avLst/>
          </a:prstGeom>
        </p:spPr>
      </p:pic>
      <p:cxnSp>
        <p:nvCxnSpPr>
          <p:cNvPr id="2049" name="接點: 肘形 2048">
            <a:extLst>
              <a:ext uri="{FF2B5EF4-FFF2-40B4-BE49-F238E27FC236}">
                <a16:creationId xmlns:a16="http://schemas.microsoft.com/office/drawing/2014/main" id="{D019E7E8-E6ED-4205-A365-7E6F51EFA9E1}"/>
              </a:ext>
            </a:extLst>
          </p:cNvPr>
          <p:cNvCxnSpPr>
            <a:cxnSpLocks/>
          </p:cNvCxnSpPr>
          <p:nvPr/>
        </p:nvCxnSpPr>
        <p:spPr>
          <a:xfrm>
            <a:off x="2937338" y="3277317"/>
            <a:ext cx="865794" cy="756067"/>
          </a:xfrm>
          <a:prstGeom prst="bentConnector3">
            <a:avLst>
              <a:gd name="adj1" fmla="val 32701"/>
            </a:avLst>
          </a:prstGeom>
          <a:ln w="34925">
            <a:gradFill>
              <a:gsLst>
                <a:gs pos="100000">
                  <a:srgbClr val="FA0D5D"/>
                </a:gs>
                <a:gs pos="1000">
                  <a:srgbClr val="4FA9DD"/>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5" name="文字方塊 74">
            <a:extLst>
              <a:ext uri="{FF2B5EF4-FFF2-40B4-BE49-F238E27FC236}">
                <a16:creationId xmlns:a16="http://schemas.microsoft.com/office/drawing/2014/main" id="{866CE49A-280B-44C1-A6BA-6F693B8930B3}"/>
              </a:ext>
            </a:extLst>
          </p:cNvPr>
          <p:cNvSpPr txBox="1"/>
          <p:nvPr/>
        </p:nvSpPr>
        <p:spPr>
          <a:xfrm>
            <a:off x="2768708" y="2640161"/>
            <a:ext cx="940842" cy="215444"/>
          </a:xfrm>
          <a:prstGeom prst="rect">
            <a:avLst/>
          </a:prstGeom>
          <a:solidFill>
            <a:schemeClr val="tx1"/>
          </a:solidFill>
        </p:spPr>
        <p:txBody>
          <a:bodyPr wrap="square" rtlCol="0">
            <a:spAutoFit/>
          </a:bodyPr>
          <a:lstStyle/>
          <a:p>
            <a:pPr algn="ctr"/>
            <a:r>
              <a:rPr lang="en-US" altLang="zh-TW" sz="800">
                <a:solidFill>
                  <a:schemeClr val="bg1"/>
                </a:solidFill>
                <a:latin typeface="Arial" panose="020B0604020202020204" pitchFamily="34" charset="0"/>
                <a:cs typeface="Arial" panose="020B0604020202020204" pitchFamily="34" charset="0"/>
              </a:rPr>
              <a:t>Backup/Restore</a:t>
            </a:r>
            <a:endParaRPr lang="zh-TW" altLang="en-US" sz="800">
              <a:solidFill>
                <a:schemeClr val="bg1"/>
              </a:solidFill>
              <a:latin typeface="Arial" panose="020B0604020202020204" pitchFamily="34" charset="0"/>
              <a:cs typeface="Arial" panose="020B0604020202020204" pitchFamily="34" charset="0"/>
            </a:endParaRPr>
          </a:p>
        </p:txBody>
      </p:sp>
      <p:sp>
        <p:nvSpPr>
          <p:cNvPr id="79" name="矩形 78">
            <a:extLst>
              <a:ext uri="{FF2B5EF4-FFF2-40B4-BE49-F238E27FC236}">
                <a16:creationId xmlns:a16="http://schemas.microsoft.com/office/drawing/2014/main" id="{9962E435-0B32-43E8-AB3D-95F2E6BB5EE0}"/>
              </a:ext>
            </a:extLst>
          </p:cNvPr>
          <p:cNvSpPr/>
          <p:nvPr/>
        </p:nvSpPr>
        <p:spPr>
          <a:xfrm>
            <a:off x="3385239" y="3422774"/>
            <a:ext cx="2463362" cy="338554"/>
          </a:xfrm>
          <a:prstGeom prst="rect">
            <a:avLst/>
          </a:prstGeom>
        </p:spPr>
        <p:txBody>
          <a:bodyPr wrap="square">
            <a:spAutoFit/>
          </a:bodyPr>
          <a:lstStyle/>
          <a:p>
            <a:pPr algn="ctr"/>
            <a:r>
              <a:rPr lang="zh-TW" altLang="en-US" sz="800" b="1">
                <a:latin typeface="Arial" panose="020B0604020202020204" pitchFamily="34" charset="0"/>
                <a:ea typeface="Microsoft JhengHei"/>
                <a:cs typeface="Arial" panose="020B0604020202020204" pitchFamily="34" charset="0"/>
              </a:rPr>
              <a:t>File Station </a:t>
            </a:r>
            <a:r>
              <a:rPr lang="en-US" altLang="zh-TW" sz="800" b="1">
                <a:latin typeface="Arial" panose="020B0604020202020204" pitchFamily="34" charset="0"/>
                <a:ea typeface="Microsoft JhengHei"/>
                <a:cs typeface="Arial" panose="020B0604020202020204" pitchFamily="34" charset="0"/>
              </a:rPr>
              <a:t>for</a:t>
            </a:r>
            <a:br>
              <a:rPr lang="zh-TW" altLang="en-US" sz="800" b="1">
                <a:latin typeface="Arial" panose="020B0604020202020204" pitchFamily="34" charset="0"/>
                <a:ea typeface="Microsoft JhengHei"/>
                <a:cs typeface="Arial" panose="020B0604020202020204" pitchFamily="34" charset="0"/>
              </a:rPr>
            </a:br>
            <a:r>
              <a:rPr lang="zh-TW" altLang="en-US" sz="800" b="1">
                <a:latin typeface="Arial" panose="020B0604020202020204" pitchFamily="34" charset="0"/>
                <a:ea typeface="Microsoft JhengHei"/>
                <a:cs typeface="Arial" panose="020B0604020202020204" pitchFamily="34" charset="0"/>
              </a:rPr>
              <a:t>QuDedup </a:t>
            </a:r>
            <a:r>
              <a:rPr lang="en-US" altLang="zh-TW" sz="800" b="1">
                <a:latin typeface="Arial" panose="020B0604020202020204" pitchFamily="34" charset="0"/>
                <a:ea typeface="Microsoft JhengHei"/>
                <a:cs typeface="Arial" panose="020B0604020202020204" pitchFamily="34" charset="0"/>
              </a:rPr>
              <a:t>preview &amp; restore</a:t>
            </a:r>
            <a:endParaRPr lang="en-US" altLang="zh-TW" sz="800">
              <a:latin typeface="Arial" panose="020B0604020202020204" pitchFamily="34" charset="0"/>
              <a:cs typeface="Arial" panose="020B0604020202020204" pitchFamily="34" charset="0"/>
            </a:endParaRPr>
          </a:p>
        </p:txBody>
      </p:sp>
      <p:pic>
        <p:nvPicPr>
          <p:cNvPr id="84" name="圖片 83" descr="一張含有 畫畫 的圖片&#10;&#10;自動產生的描述">
            <a:extLst>
              <a:ext uri="{FF2B5EF4-FFF2-40B4-BE49-F238E27FC236}">
                <a16:creationId xmlns:a16="http://schemas.microsoft.com/office/drawing/2014/main" id="{EAA3B04F-BE2A-4F5E-B6CA-962512BC7E6B}"/>
              </a:ext>
            </a:extLst>
          </p:cNvPr>
          <p:cNvPicPr>
            <a:picLocks noChangeAspect="1"/>
          </p:cNvPicPr>
          <p:nvPr/>
        </p:nvPicPr>
        <p:blipFill>
          <a:blip r:embed="rId16"/>
          <a:stretch>
            <a:fillRect/>
          </a:stretch>
        </p:blipFill>
        <p:spPr>
          <a:xfrm>
            <a:off x="1048870" y="3900946"/>
            <a:ext cx="385328" cy="385328"/>
          </a:xfrm>
          <a:prstGeom prst="rect">
            <a:avLst/>
          </a:prstGeom>
        </p:spPr>
      </p:pic>
      <p:pic>
        <p:nvPicPr>
          <p:cNvPr id="99" name="圖片 98">
            <a:extLst>
              <a:ext uri="{FF2B5EF4-FFF2-40B4-BE49-F238E27FC236}">
                <a16:creationId xmlns:a16="http://schemas.microsoft.com/office/drawing/2014/main" id="{685A469A-C8B3-46F0-A913-FA039D7889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3111" y="4106217"/>
            <a:ext cx="373793" cy="373793"/>
          </a:xfrm>
          <a:prstGeom prst="rect">
            <a:avLst/>
          </a:prstGeom>
        </p:spPr>
      </p:pic>
      <p:sp>
        <p:nvSpPr>
          <p:cNvPr id="104" name="矩形 103">
            <a:extLst>
              <a:ext uri="{FF2B5EF4-FFF2-40B4-BE49-F238E27FC236}">
                <a16:creationId xmlns:a16="http://schemas.microsoft.com/office/drawing/2014/main" id="{A77EC54E-E081-4BFE-BFAC-6D62DCAFCE40}"/>
              </a:ext>
            </a:extLst>
          </p:cNvPr>
          <p:cNvSpPr/>
          <p:nvPr/>
        </p:nvSpPr>
        <p:spPr>
          <a:xfrm>
            <a:off x="3340317" y="4638803"/>
            <a:ext cx="2463362" cy="215444"/>
          </a:xfrm>
          <a:prstGeom prst="rect">
            <a:avLst/>
          </a:prstGeom>
        </p:spPr>
        <p:txBody>
          <a:bodyPr wrap="square">
            <a:spAutoFit/>
          </a:bodyPr>
          <a:lstStyle/>
          <a:p>
            <a:pPr algn="ctr"/>
            <a:r>
              <a:rPr lang="en-US" altLang="zh-TW" sz="800" b="1">
                <a:latin typeface="Arial" panose="020B0604020202020204" pitchFamily="34" charset="0"/>
                <a:ea typeface="Microsoft JhengHei"/>
                <a:cs typeface="Arial" panose="020B0604020202020204" pitchFamily="34" charset="0"/>
              </a:rPr>
              <a:t>Cloud access</a:t>
            </a:r>
            <a:endParaRPr lang="zh-TW" altLang="en-US" sz="800" b="1">
              <a:latin typeface="Arial" panose="020B0604020202020204" pitchFamily="34" charset="0"/>
              <a:ea typeface="Microsoft JhengHei"/>
              <a:cs typeface="Arial" panose="020B0604020202020204" pitchFamily="34" charset="0"/>
            </a:endParaRPr>
          </a:p>
        </p:txBody>
      </p:sp>
      <p:sp>
        <p:nvSpPr>
          <p:cNvPr id="105" name="文字方塊 104">
            <a:extLst>
              <a:ext uri="{FF2B5EF4-FFF2-40B4-BE49-F238E27FC236}">
                <a16:creationId xmlns:a16="http://schemas.microsoft.com/office/drawing/2014/main" id="{D8B681FD-3742-4B33-9C92-829640606AEB}"/>
              </a:ext>
            </a:extLst>
          </p:cNvPr>
          <p:cNvSpPr txBox="1"/>
          <p:nvPr/>
        </p:nvSpPr>
        <p:spPr>
          <a:xfrm>
            <a:off x="2768708" y="3573963"/>
            <a:ext cx="652930" cy="215444"/>
          </a:xfrm>
          <a:prstGeom prst="rect">
            <a:avLst/>
          </a:prstGeom>
          <a:solidFill>
            <a:schemeClr val="tx1"/>
          </a:solidFill>
        </p:spPr>
        <p:txBody>
          <a:bodyPr wrap="square" rtlCol="0">
            <a:spAutoFit/>
          </a:bodyPr>
          <a:lstStyle/>
          <a:p>
            <a:pPr algn="ctr"/>
            <a:r>
              <a:rPr lang="en-US" altLang="zh-TW" sz="800">
                <a:solidFill>
                  <a:schemeClr val="bg1"/>
                </a:solidFill>
                <a:latin typeface="Arial" panose="020B0604020202020204" pitchFamily="34" charset="0"/>
                <a:cs typeface="Arial" panose="020B0604020202020204" pitchFamily="34" charset="0"/>
              </a:rPr>
              <a:t>TCP BBR</a:t>
            </a:r>
          </a:p>
        </p:txBody>
      </p:sp>
      <p:pic>
        <p:nvPicPr>
          <p:cNvPr id="106" name="Picture 6" descr="ãwindowsãçåçæå°çµæ">
            <a:extLst>
              <a:ext uri="{FF2B5EF4-FFF2-40B4-BE49-F238E27FC236}">
                <a16:creationId xmlns:a16="http://schemas.microsoft.com/office/drawing/2014/main" id="{B0D9E712-84C1-45C3-A960-16ACCA6D8D7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07901" y="2252504"/>
            <a:ext cx="603101" cy="603101"/>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ç¸éåç">
            <a:extLst>
              <a:ext uri="{FF2B5EF4-FFF2-40B4-BE49-F238E27FC236}">
                <a16:creationId xmlns:a16="http://schemas.microsoft.com/office/drawing/2014/main" id="{AD3C3DB5-AF0D-4250-9A26-38785824088B}"/>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714488" y="3302291"/>
            <a:ext cx="603101" cy="450011"/>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0" descr="ãubuntuãçåçæå°çµæ">
            <a:extLst>
              <a:ext uri="{FF2B5EF4-FFF2-40B4-BE49-F238E27FC236}">
                <a16:creationId xmlns:a16="http://schemas.microsoft.com/office/drawing/2014/main" id="{DEED8517-47CD-4468-8E90-9F2BAFB2EE3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768828" y="4181670"/>
            <a:ext cx="524854" cy="542836"/>
          </a:xfrm>
          <a:prstGeom prst="rect">
            <a:avLst/>
          </a:prstGeom>
          <a:noFill/>
          <a:extLst>
            <a:ext uri="{909E8E84-426E-40DD-AFC4-6F175D3DCCD1}">
              <a14:hiddenFill xmlns:a14="http://schemas.microsoft.com/office/drawing/2010/main">
                <a:solidFill>
                  <a:srgbClr val="FFFFFF"/>
                </a:solidFill>
              </a14:hiddenFill>
            </a:ext>
          </a:extLst>
        </p:spPr>
      </p:pic>
      <p:pic>
        <p:nvPicPr>
          <p:cNvPr id="2060" name="圖形 2059">
            <a:extLst>
              <a:ext uri="{FF2B5EF4-FFF2-40B4-BE49-F238E27FC236}">
                <a16:creationId xmlns:a16="http://schemas.microsoft.com/office/drawing/2014/main" id="{0EC1C94D-684B-4617-951A-F64DE25C444F}"/>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131387" y="3643263"/>
            <a:ext cx="1325333" cy="732177"/>
          </a:xfrm>
          <a:prstGeom prst="rect">
            <a:avLst/>
          </a:prstGeom>
        </p:spPr>
      </p:pic>
      <p:pic>
        <p:nvPicPr>
          <p:cNvPr id="120" name="圖片 119">
            <a:extLst>
              <a:ext uri="{FF2B5EF4-FFF2-40B4-BE49-F238E27FC236}">
                <a16:creationId xmlns:a16="http://schemas.microsoft.com/office/drawing/2014/main" id="{11E4B67A-E450-4103-ABDF-19C38C66F3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3019" y="2781275"/>
            <a:ext cx="373793" cy="373793"/>
          </a:xfrm>
          <a:prstGeom prst="rect">
            <a:avLst/>
          </a:prstGeom>
        </p:spPr>
      </p:pic>
      <p:sp>
        <p:nvSpPr>
          <p:cNvPr id="2061" name="矩形 2060">
            <a:extLst>
              <a:ext uri="{FF2B5EF4-FFF2-40B4-BE49-F238E27FC236}">
                <a16:creationId xmlns:a16="http://schemas.microsoft.com/office/drawing/2014/main" id="{9DC04386-ECBA-4F42-80B7-388065529852}"/>
              </a:ext>
            </a:extLst>
          </p:cNvPr>
          <p:cNvSpPr/>
          <p:nvPr/>
        </p:nvSpPr>
        <p:spPr>
          <a:xfrm>
            <a:off x="5147007" y="4444033"/>
            <a:ext cx="1357305" cy="261610"/>
          </a:xfrm>
          <a:prstGeom prst="rect">
            <a:avLst/>
          </a:prstGeom>
          <a:solidFill>
            <a:schemeClr val="tx1">
              <a:lumMod val="75000"/>
              <a:lumOff val="25000"/>
            </a:schemeClr>
          </a:solidFill>
        </p:spPr>
        <p:txBody>
          <a:bodyPr wrap="square">
            <a:spAutoFit/>
          </a:bodyPr>
          <a:lstStyle/>
          <a:p>
            <a:pPr algn="ctr"/>
            <a:r>
              <a:rPr lang="en-US" altLang="zh-TW" sz="1100" b="1">
                <a:solidFill>
                  <a:schemeClr val="bg1"/>
                </a:solidFill>
                <a:latin typeface="Arial" panose="020B0604020202020204" pitchFamily="34" charset="0"/>
                <a:cs typeface="Arial" panose="020B0604020202020204" pitchFamily="34" charset="0"/>
              </a:rPr>
              <a:t>CIFS / NFS / FTP</a:t>
            </a:r>
          </a:p>
        </p:txBody>
      </p:sp>
      <p:pic>
        <p:nvPicPr>
          <p:cNvPr id="121" name="圖片 8" descr="一張含有 向量圖形 的圖片&#10;&#10;描述是以非常高的可信度產生">
            <a:extLst>
              <a:ext uri="{FF2B5EF4-FFF2-40B4-BE49-F238E27FC236}">
                <a16:creationId xmlns:a16="http://schemas.microsoft.com/office/drawing/2014/main" id="{64DD7F3D-5557-4791-9857-7140450F4383}"/>
              </a:ext>
            </a:extLst>
          </p:cNvPr>
          <p:cNvPicPr>
            <a:picLocks noChangeAspect="1"/>
          </p:cNvPicPr>
          <p:nvPr/>
        </p:nvPicPr>
        <p:blipFill>
          <a:blip r:embed="rId22"/>
          <a:stretch>
            <a:fillRect/>
          </a:stretch>
        </p:blipFill>
        <p:spPr>
          <a:xfrm>
            <a:off x="577631" y="1172109"/>
            <a:ext cx="657549" cy="652450"/>
          </a:xfrm>
          <a:prstGeom prst="rect">
            <a:avLst/>
          </a:prstGeom>
          <a:effectLst>
            <a:outerShdw blurRad="63500" sx="102000" sy="102000" algn="ctr" rotWithShape="0">
              <a:prstClr val="black">
                <a:alpha val="40000"/>
              </a:prstClr>
            </a:outerShdw>
          </a:effectLst>
        </p:spPr>
      </p:pic>
      <p:sp>
        <p:nvSpPr>
          <p:cNvPr id="122" name="矩形 34">
            <a:extLst>
              <a:ext uri="{FF2B5EF4-FFF2-40B4-BE49-F238E27FC236}">
                <a16:creationId xmlns:a16="http://schemas.microsoft.com/office/drawing/2014/main" id="{3EE3C476-8D35-4E1A-A903-0CF4048A47FB}"/>
              </a:ext>
            </a:extLst>
          </p:cNvPr>
          <p:cNvSpPr/>
          <p:nvPr/>
        </p:nvSpPr>
        <p:spPr>
          <a:xfrm>
            <a:off x="1136091" y="1326138"/>
            <a:ext cx="2998416" cy="307777"/>
          </a:xfrm>
          <a:prstGeom prst="rect">
            <a:avLst/>
          </a:prstGeom>
        </p:spPr>
        <p:txBody>
          <a:bodyPr wrap="square">
            <a:spAutoFit/>
          </a:bodyPr>
          <a:lstStyle/>
          <a:p>
            <a:pPr algn="ctr"/>
            <a:r>
              <a:rPr lang="en-US" altLang="zh-TW" b="1">
                <a:solidFill>
                  <a:srgbClr val="333333"/>
                </a:solidFill>
                <a:latin typeface="Arial" panose="020B0604020202020204" pitchFamily="34" charset="0"/>
                <a:ea typeface="微軟正黑體" panose="020B0604030504040204" pitchFamily="34" charset="-120"/>
                <a:cs typeface="Arial" panose="020B0604020202020204" pitchFamily="34" charset="0"/>
              </a:rPr>
              <a:t>HBS 3 (Hybrid Backup Sync 3)</a:t>
            </a:r>
            <a:endParaRPr lang="zh-TW" altLang="en-US" b="1">
              <a:solidFill>
                <a:srgbClr val="333333"/>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6" name="文字方塊 65">
            <a:extLst>
              <a:ext uri="{FF2B5EF4-FFF2-40B4-BE49-F238E27FC236}">
                <a16:creationId xmlns:a16="http://schemas.microsoft.com/office/drawing/2014/main" id="{893A3C57-54D2-5343-A513-3EF6B161F5E5}"/>
              </a:ext>
            </a:extLst>
          </p:cNvPr>
          <p:cNvSpPr txBox="1"/>
          <p:nvPr/>
        </p:nvSpPr>
        <p:spPr>
          <a:xfrm>
            <a:off x="3960775" y="1297658"/>
            <a:ext cx="5087073" cy="461665"/>
          </a:xfrm>
          <a:prstGeom prst="rect">
            <a:avLst/>
          </a:prstGeom>
          <a:noFill/>
        </p:spPr>
        <p:txBody>
          <a:bodyPr wrap="square">
            <a:spAutoFit/>
          </a:bodyPr>
          <a:lstStyle/>
          <a:p>
            <a:r>
              <a:rPr lang="en" altLang="zh-TW" sz="1200">
                <a:latin typeface="Arial" panose="020B0604020202020204" pitchFamily="34" charset="0"/>
                <a:cs typeface="Arial" panose="020B0604020202020204" pitchFamily="34" charset="0"/>
              </a:rPr>
              <a:t>Settings are also flexible - including selecting source and destination folders, backup schedules and detailed rules.</a:t>
            </a:r>
            <a:endParaRPr lang="zh-TW"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6034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圖片 58" descr="一張含有 螢幕擷取畫面 的圖片&#10;&#10;描述是以非常高的可信度產生">
            <a:extLst>
              <a:ext uri="{FF2B5EF4-FFF2-40B4-BE49-F238E27FC236}">
                <a16:creationId xmlns:a16="http://schemas.microsoft.com/office/drawing/2014/main" id="{CB1C126B-2C4C-46B9-86F7-6774E741A5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8791" y="2121977"/>
            <a:ext cx="1910237" cy="1074682"/>
          </a:xfrm>
          <a:prstGeom prst="rect">
            <a:avLst/>
          </a:prstGeom>
        </p:spPr>
      </p:pic>
      <p:pic>
        <p:nvPicPr>
          <p:cNvPr id="6" name="圖片 26">
            <a:extLst>
              <a:ext uri="{FF2B5EF4-FFF2-40B4-BE49-F238E27FC236}">
                <a16:creationId xmlns:a16="http://schemas.microsoft.com/office/drawing/2014/main" id="{5DCAAC18-5BFB-46FB-82B2-B354B08AF7CB}"/>
              </a:ext>
            </a:extLst>
          </p:cNvPr>
          <p:cNvPicPr>
            <a:picLocks noChangeAspect="1"/>
          </p:cNvPicPr>
          <p:nvPr/>
        </p:nvPicPr>
        <p:blipFill>
          <a:blip r:embed="rId4"/>
          <a:stretch>
            <a:fillRect/>
          </a:stretch>
        </p:blipFill>
        <p:spPr>
          <a:xfrm>
            <a:off x="2581180" y="2741834"/>
            <a:ext cx="489585" cy="466249"/>
          </a:xfrm>
          <a:prstGeom prst="rect">
            <a:avLst/>
          </a:prstGeom>
        </p:spPr>
      </p:pic>
      <p:sp>
        <p:nvSpPr>
          <p:cNvPr id="11" name="Google Shape;157;p22">
            <a:extLst>
              <a:ext uri="{FF2B5EF4-FFF2-40B4-BE49-F238E27FC236}">
                <a16:creationId xmlns:a16="http://schemas.microsoft.com/office/drawing/2014/main" id="{E746D52E-C7EA-48C6-B548-AEEC9E6A6484}"/>
              </a:ext>
            </a:extLst>
          </p:cNvPr>
          <p:cNvSpPr txBox="1"/>
          <p:nvPr/>
        </p:nvSpPr>
        <p:spPr>
          <a:xfrm>
            <a:off x="1037863" y="3124003"/>
            <a:ext cx="1716600" cy="338400"/>
          </a:xfrm>
          <a:prstGeom prst="rect">
            <a:avLst/>
          </a:prstGeom>
          <a:noFill/>
          <a:ln>
            <a:noFill/>
          </a:ln>
        </p:spPr>
        <p:txBody>
          <a:bodyPr spcFirstLastPara="1" wrap="square" lIns="91425" tIns="91425" rIns="91425" bIns="91425"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050" b="1">
                <a:solidFill>
                  <a:schemeClr val="dk1"/>
                </a:solidFill>
                <a:latin typeface="Arial" panose="020B0604020202020204" pitchFamily="34" charset="0"/>
                <a:ea typeface="微軟正黑體" panose="020B0604030504040204" pitchFamily="34" charset="-120"/>
                <a:cs typeface="Arial" panose="020B0604020202020204" pitchFamily="34" charset="0"/>
                <a:sym typeface="Arial"/>
              </a:rPr>
              <a:t>Mac Time Machine</a:t>
            </a:r>
            <a:endParaRPr sz="1050" b="1">
              <a:latin typeface="Arial" panose="020B0604020202020204" pitchFamily="34" charset="0"/>
              <a:ea typeface="微軟正黑體" panose="020B0604030504040204" pitchFamily="34" charset="-120"/>
              <a:cs typeface="Arial" panose="020B0604020202020204" pitchFamily="34" charset="0"/>
            </a:endParaRPr>
          </a:p>
        </p:txBody>
      </p:sp>
      <p:pic>
        <p:nvPicPr>
          <p:cNvPr id="13" name="圖片 41" descr="一張含有 螢幕擷取畫面 的圖片&#10;&#10;描述是以高可信度產生">
            <a:extLst>
              <a:ext uri="{FF2B5EF4-FFF2-40B4-BE49-F238E27FC236}">
                <a16:creationId xmlns:a16="http://schemas.microsoft.com/office/drawing/2014/main" id="{43C317B2-95E1-4522-8461-6CC9DF460E62}"/>
              </a:ext>
            </a:extLst>
          </p:cNvPr>
          <p:cNvPicPr>
            <a:picLocks noChangeAspect="1"/>
          </p:cNvPicPr>
          <p:nvPr/>
        </p:nvPicPr>
        <p:blipFill>
          <a:blip r:embed="rId5"/>
          <a:stretch>
            <a:fillRect/>
          </a:stretch>
        </p:blipFill>
        <p:spPr>
          <a:xfrm rot="16200000">
            <a:off x="7552933" y="2430062"/>
            <a:ext cx="119539" cy="731044"/>
          </a:xfrm>
          <a:prstGeom prst="rect">
            <a:avLst/>
          </a:prstGeom>
        </p:spPr>
      </p:pic>
      <p:pic>
        <p:nvPicPr>
          <p:cNvPr id="15" name="圖片 80">
            <a:extLst>
              <a:ext uri="{FF2B5EF4-FFF2-40B4-BE49-F238E27FC236}">
                <a16:creationId xmlns:a16="http://schemas.microsoft.com/office/drawing/2014/main" id="{D9DF6543-ADA7-45BD-9851-F806477948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2268" y="2157775"/>
            <a:ext cx="331975" cy="497963"/>
          </a:xfrm>
          <a:prstGeom prst="rect">
            <a:avLst/>
          </a:prstGeom>
        </p:spPr>
      </p:pic>
      <p:pic>
        <p:nvPicPr>
          <p:cNvPr id="16" name="圖片 26">
            <a:extLst>
              <a:ext uri="{FF2B5EF4-FFF2-40B4-BE49-F238E27FC236}">
                <a16:creationId xmlns:a16="http://schemas.microsoft.com/office/drawing/2014/main" id="{D648D5E0-3689-4F8D-9DA5-4078F49E7939}"/>
              </a:ext>
            </a:extLst>
          </p:cNvPr>
          <p:cNvPicPr>
            <a:picLocks noChangeAspect="1"/>
          </p:cNvPicPr>
          <p:nvPr/>
        </p:nvPicPr>
        <p:blipFill>
          <a:blip r:embed="rId4"/>
          <a:stretch>
            <a:fillRect/>
          </a:stretch>
        </p:blipFill>
        <p:spPr>
          <a:xfrm>
            <a:off x="4840099" y="2346195"/>
            <a:ext cx="489585" cy="466249"/>
          </a:xfrm>
          <a:prstGeom prst="rect">
            <a:avLst/>
          </a:prstGeom>
        </p:spPr>
      </p:pic>
      <p:sp>
        <p:nvSpPr>
          <p:cNvPr id="33" name="文字方塊 32">
            <a:extLst>
              <a:ext uri="{FF2B5EF4-FFF2-40B4-BE49-F238E27FC236}">
                <a16:creationId xmlns:a16="http://schemas.microsoft.com/office/drawing/2014/main" id="{E15F83E9-D1D2-4774-89B4-8D004C35EAEE}"/>
              </a:ext>
            </a:extLst>
          </p:cNvPr>
          <p:cNvSpPr txBox="1"/>
          <p:nvPr/>
        </p:nvSpPr>
        <p:spPr>
          <a:xfrm>
            <a:off x="692935" y="3573776"/>
            <a:ext cx="3120291" cy="28469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zh-TW" b="1">
                <a:solidFill>
                  <a:schemeClr val="accent2">
                    <a:lumMod val="90000"/>
                    <a:lumOff val="10000"/>
                  </a:schemeClr>
                </a:solidFill>
                <a:latin typeface="Arial" panose="020B0604020202020204" pitchFamily="34" charset="0"/>
                <a:ea typeface="微軟正黑體" panose="020B0604030504040204" pitchFamily="34" charset="-120"/>
                <a:cs typeface="Arial" panose="020B0604020202020204" pitchFamily="34" charset="0"/>
              </a:rPr>
              <a:t>Create a NAS backup job:</a:t>
            </a:r>
            <a:endParaRPr lang="zh-TW" altLang="en-US" b="1">
              <a:solidFill>
                <a:schemeClr val="accent2">
                  <a:lumMod val="90000"/>
                  <a:lumOff val="1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 name="文字方塊 7">
            <a:extLst>
              <a:ext uri="{FF2B5EF4-FFF2-40B4-BE49-F238E27FC236}">
                <a16:creationId xmlns:a16="http://schemas.microsoft.com/office/drawing/2014/main" id="{E49B1178-9553-44D8-9E65-FDD3E521E128}"/>
              </a:ext>
            </a:extLst>
          </p:cNvPr>
          <p:cNvSpPr txBox="1"/>
          <p:nvPr/>
        </p:nvSpPr>
        <p:spPr>
          <a:xfrm>
            <a:off x="425513" y="1383080"/>
            <a:ext cx="8338241" cy="738664"/>
          </a:xfrm>
          <a:prstGeom prst="rect">
            <a:avLst/>
          </a:prstGeom>
          <a:noFill/>
        </p:spPr>
        <p:txBody>
          <a:bodyPr wrap="square" rtlCol="0">
            <a:spAutoFit/>
          </a:bodyPr>
          <a:lstStyle/>
          <a:p>
            <a:r>
              <a:rPr lang="en-US" altLang="ja-JP">
                <a:latin typeface="Arial" panose="020B0604020202020204" pitchFamily="34" charset="0"/>
                <a:cs typeface="Arial" panose="020B0604020202020204" pitchFamily="34" charset="0"/>
              </a:rPr>
              <a:t>NAS can support the backup of Time Machine backup from multiple Mac computers. Furthermore, you can use HBS 3 to backup the data from the NAS to a QNAP external enclosure such as the </a:t>
            </a:r>
            <a:r>
              <a:rPr lang="ja-JP" altLang="en-US">
                <a:latin typeface="Arial" panose="020B0604020202020204" pitchFamily="34" charset="0"/>
                <a:cs typeface="Arial" panose="020B0604020202020204" pitchFamily="34" charset="0"/>
              </a:rPr>
              <a:t>TR-004</a:t>
            </a:r>
            <a:r>
              <a:rPr lang="en-US" altLang="ja-JP">
                <a:latin typeface="Arial" panose="020B0604020202020204" pitchFamily="34" charset="0"/>
                <a:cs typeface="Arial" panose="020B0604020202020204" pitchFamily="34" charset="0"/>
              </a:rPr>
              <a:t>U USB RAID enclosure.</a:t>
            </a:r>
            <a:endParaRPr lang="zh-TW" altLang="en-US">
              <a:latin typeface="Arial" panose="020B0604020202020204" pitchFamily="34" charset="0"/>
              <a:cs typeface="Arial" panose="020B0604020202020204" pitchFamily="34" charset="0"/>
            </a:endParaRPr>
          </a:p>
        </p:txBody>
      </p:sp>
      <p:grpSp>
        <p:nvGrpSpPr>
          <p:cNvPr id="12" name="群組 11">
            <a:extLst>
              <a:ext uri="{FF2B5EF4-FFF2-40B4-BE49-F238E27FC236}">
                <a16:creationId xmlns:a16="http://schemas.microsoft.com/office/drawing/2014/main" id="{3440B1C9-D64A-4F19-962D-060FCEF3D6EF}"/>
              </a:ext>
            </a:extLst>
          </p:cNvPr>
          <p:cNvGrpSpPr/>
          <p:nvPr/>
        </p:nvGrpSpPr>
        <p:grpSpPr>
          <a:xfrm>
            <a:off x="693255" y="3826159"/>
            <a:ext cx="7769562" cy="1065371"/>
            <a:chOff x="1349935" y="1060129"/>
            <a:chExt cx="10359415" cy="1420493"/>
          </a:xfrm>
        </p:grpSpPr>
        <p:sp>
          <p:nvSpPr>
            <p:cNvPr id="35" name="箭號: 向右 34">
              <a:extLst>
                <a:ext uri="{FF2B5EF4-FFF2-40B4-BE49-F238E27FC236}">
                  <a16:creationId xmlns:a16="http://schemas.microsoft.com/office/drawing/2014/main" id="{FED189A7-F1BD-464F-A4D4-46D9E75AFDDF}"/>
                </a:ext>
              </a:extLst>
            </p:cNvPr>
            <p:cNvSpPr/>
            <p:nvPr/>
          </p:nvSpPr>
          <p:spPr>
            <a:xfrm>
              <a:off x="4290970" y="2024392"/>
              <a:ext cx="1064080" cy="456230"/>
            </a:xfrm>
            <a:prstGeom prst="rightArrow">
              <a:avLst>
                <a:gd name="adj1" fmla="val 50000"/>
                <a:gd name="adj2" fmla="val 87117"/>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Arial" panose="020B0604020202020204" pitchFamily="34" charset="0"/>
                <a:cs typeface="Arial" panose="020B0604020202020204" pitchFamily="34" charset="0"/>
              </a:endParaRPr>
            </a:p>
          </p:txBody>
        </p:sp>
        <p:sp>
          <p:nvSpPr>
            <p:cNvPr id="36" name="箭號: 向右 35">
              <a:extLst>
                <a:ext uri="{FF2B5EF4-FFF2-40B4-BE49-F238E27FC236}">
                  <a16:creationId xmlns:a16="http://schemas.microsoft.com/office/drawing/2014/main" id="{D7D4F3DD-FDC0-4B52-8B66-28F3A82D797F}"/>
                </a:ext>
              </a:extLst>
            </p:cNvPr>
            <p:cNvSpPr/>
            <p:nvPr/>
          </p:nvSpPr>
          <p:spPr>
            <a:xfrm>
              <a:off x="7772514" y="2022449"/>
              <a:ext cx="1064080" cy="456230"/>
            </a:xfrm>
            <a:prstGeom prst="rightArrow">
              <a:avLst>
                <a:gd name="adj1" fmla="val 50000"/>
                <a:gd name="adj2" fmla="val 87117"/>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Arial" panose="020B0604020202020204" pitchFamily="34" charset="0"/>
                <a:cs typeface="Arial" panose="020B0604020202020204" pitchFamily="34" charset="0"/>
              </a:endParaRPr>
            </a:p>
          </p:txBody>
        </p:sp>
        <p:grpSp>
          <p:nvGrpSpPr>
            <p:cNvPr id="37" name="群組 36">
              <a:extLst>
                <a:ext uri="{FF2B5EF4-FFF2-40B4-BE49-F238E27FC236}">
                  <a16:creationId xmlns:a16="http://schemas.microsoft.com/office/drawing/2014/main" id="{E54FAD3C-6801-473B-AC68-64A6C702D681}"/>
                </a:ext>
              </a:extLst>
            </p:cNvPr>
            <p:cNvGrpSpPr/>
            <p:nvPr/>
          </p:nvGrpSpPr>
          <p:grpSpPr>
            <a:xfrm>
              <a:off x="4837907" y="1060129"/>
              <a:ext cx="3385161" cy="1412768"/>
              <a:chOff x="4919989" y="1388714"/>
              <a:chExt cx="2988426" cy="1247194"/>
            </a:xfrm>
          </p:grpSpPr>
          <p:pic>
            <p:nvPicPr>
              <p:cNvPr id="38" name="圖片 37">
                <a:extLst>
                  <a:ext uri="{FF2B5EF4-FFF2-40B4-BE49-F238E27FC236}">
                    <a16:creationId xmlns:a16="http://schemas.microsoft.com/office/drawing/2014/main" id="{1E7BFC4E-CDD4-4D22-855D-E2DAB0D87A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2983" y="1551117"/>
                <a:ext cx="2405432" cy="1084791"/>
              </a:xfrm>
              <a:prstGeom prst="rect">
                <a:avLst/>
              </a:prstGeom>
            </p:spPr>
          </p:pic>
          <p:grpSp>
            <p:nvGrpSpPr>
              <p:cNvPr id="39" name="群組 38">
                <a:extLst>
                  <a:ext uri="{FF2B5EF4-FFF2-40B4-BE49-F238E27FC236}">
                    <a16:creationId xmlns:a16="http://schemas.microsoft.com/office/drawing/2014/main" id="{7AA2B8A1-A703-4CC0-8454-5932A16EC596}"/>
                  </a:ext>
                </a:extLst>
              </p:cNvPr>
              <p:cNvGrpSpPr/>
              <p:nvPr/>
            </p:nvGrpSpPr>
            <p:grpSpPr>
              <a:xfrm>
                <a:off x="4919989" y="1388714"/>
                <a:ext cx="895143" cy="897426"/>
                <a:chOff x="7930695" y="3968954"/>
                <a:chExt cx="1260000" cy="1263213"/>
              </a:xfrm>
            </p:grpSpPr>
            <p:pic>
              <p:nvPicPr>
                <p:cNvPr id="41" name="圖片 40">
                  <a:extLst>
                    <a:ext uri="{FF2B5EF4-FFF2-40B4-BE49-F238E27FC236}">
                      <a16:creationId xmlns:a16="http://schemas.microsoft.com/office/drawing/2014/main" id="{7669237E-7C35-42A4-BC84-18463E1A7B15}"/>
                    </a:ext>
                  </a:extLst>
                </p:cNvPr>
                <p:cNvPicPr>
                  <a:picLocks noChangeAspect="1"/>
                </p:cNvPicPr>
                <p:nvPr/>
              </p:nvPicPr>
              <p:blipFill>
                <a:blip r:embed="rId9" cstate="print">
                  <a:alphaModFix/>
                  <a:extLst>
                    <a:ext uri="{28A0092B-C50C-407E-A947-70E740481C1C}">
                      <a14:useLocalDpi xmlns:a14="http://schemas.microsoft.com/office/drawing/2010/main" val="0"/>
                    </a:ext>
                  </a:extLst>
                </a:blip>
                <a:stretch>
                  <a:fillRect/>
                </a:stretch>
              </p:blipFill>
              <p:spPr>
                <a:xfrm>
                  <a:off x="7930695" y="3972167"/>
                  <a:ext cx="1260000" cy="1260000"/>
                </a:xfrm>
                <a:prstGeom prst="rect">
                  <a:avLst/>
                </a:prstGeom>
              </p:spPr>
            </p:pic>
            <p:sp>
              <p:nvSpPr>
                <p:cNvPr id="42" name="矩形 41">
                  <a:extLst>
                    <a:ext uri="{FF2B5EF4-FFF2-40B4-BE49-F238E27FC236}">
                      <a16:creationId xmlns:a16="http://schemas.microsoft.com/office/drawing/2014/main" id="{9B0C6D1D-67B4-4C90-9881-44666D00552B}"/>
                    </a:ext>
                  </a:extLst>
                </p:cNvPr>
                <p:cNvSpPr/>
                <p:nvPr/>
              </p:nvSpPr>
              <p:spPr>
                <a:xfrm>
                  <a:off x="8179499" y="3968954"/>
                  <a:ext cx="831661" cy="1204723"/>
                </a:xfrm>
                <a:prstGeom prst="rect">
                  <a:avLst/>
                </a:prstGeom>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4125" b="1">
                      <a:solidFill>
                        <a:schemeClr val="bg1"/>
                      </a:solidFill>
                      <a:latin typeface="Arial" panose="020B0604020202020204" pitchFamily="34" charset="0"/>
                      <a:cs typeface="Arial" panose="020B0604020202020204" pitchFamily="34" charset="0"/>
                    </a:rPr>
                    <a:t>2</a:t>
                  </a:r>
                  <a:endParaRPr lang="zh-TW" altLang="en-US" sz="4125" b="1">
                    <a:solidFill>
                      <a:schemeClr val="bg1"/>
                    </a:solidFill>
                    <a:latin typeface="Arial" panose="020B0604020202020204" pitchFamily="34" charset="0"/>
                    <a:cs typeface="Arial" panose="020B0604020202020204" pitchFamily="34" charset="0"/>
                  </a:endParaRPr>
                </a:p>
              </p:txBody>
            </p:sp>
          </p:grpSp>
          <p:sp>
            <p:nvSpPr>
              <p:cNvPr id="40" name="矩形 39">
                <a:extLst>
                  <a:ext uri="{FF2B5EF4-FFF2-40B4-BE49-F238E27FC236}">
                    <a16:creationId xmlns:a16="http://schemas.microsoft.com/office/drawing/2014/main" id="{6FFCD79A-9ADA-4678-BB9D-9B6521F6E9AA}"/>
                  </a:ext>
                </a:extLst>
              </p:cNvPr>
              <p:cNvSpPr/>
              <p:nvPr/>
            </p:nvSpPr>
            <p:spPr>
              <a:xfrm>
                <a:off x="5765481" y="1759646"/>
                <a:ext cx="1853796" cy="768927"/>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pPr>
                <a:r>
                  <a:rPr lang="en-US" altLang="zh-TW" sz="1350" b="1">
                    <a:solidFill>
                      <a:schemeClr val="lt1"/>
                    </a:solidFill>
                    <a:latin typeface="Arial" panose="020B0604020202020204" pitchFamily="34" charset="0"/>
                    <a:ea typeface="微軟正黑體" panose="020B0604030504040204" pitchFamily="34" charset="-120"/>
                    <a:cs typeface="Arial" panose="020B0604020202020204" pitchFamily="34" charset="0"/>
                  </a:rPr>
                  <a:t>Destination:</a:t>
                </a:r>
              </a:p>
              <a:p>
                <a:pPr algn="ctr">
                  <a:lnSpc>
                    <a:spcPct val="90000"/>
                  </a:lnSpc>
                </a:pPr>
                <a:r>
                  <a:rPr lang="en-US" altLang="zh-TW" sz="1350" b="1">
                    <a:solidFill>
                      <a:schemeClr val="lt1"/>
                    </a:solidFill>
                    <a:latin typeface="Arial" panose="020B0604020202020204" pitchFamily="34" charset="0"/>
                    <a:ea typeface="微軟正黑體" panose="020B0604030504040204" pitchFamily="34" charset="-120"/>
                    <a:cs typeface="Arial" panose="020B0604020202020204" pitchFamily="34" charset="0"/>
                  </a:rPr>
                  <a:t>Local device</a:t>
                </a:r>
              </a:p>
              <a:p>
                <a:pPr algn="ctr">
                  <a:lnSpc>
                    <a:spcPct val="90000"/>
                  </a:lnSpc>
                </a:pPr>
                <a:r>
                  <a:rPr lang="en-US" altLang="zh-TW" sz="1350" b="1">
                    <a:solidFill>
                      <a:schemeClr val="lt1"/>
                    </a:solidFill>
                    <a:latin typeface="Arial" panose="020B0604020202020204" pitchFamily="34" charset="0"/>
                    <a:ea typeface="微軟正黑體" panose="020B0604030504040204" pitchFamily="34" charset="-120"/>
                    <a:cs typeface="Arial" panose="020B0604020202020204" pitchFamily="34" charset="0"/>
                  </a:rPr>
                  <a:t>&gt; </a:t>
                </a:r>
                <a:r>
                  <a:rPr lang="zh-TW" altLang="en-US" sz="1350" b="1">
                    <a:solidFill>
                      <a:schemeClr val="lt1"/>
                    </a:solidFill>
                    <a:latin typeface="Arial" panose="020B0604020202020204" pitchFamily="34" charset="0"/>
                    <a:ea typeface="微軟正黑體" panose="020B0604030504040204" pitchFamily="34" charset="-120"/>
                    <a:cs typeface="Arial" panose="020B0604020202020204" pitchFamily="34" charset="0"/>
                  </a:rPr>
                  <a:t>TR-004</a:t>
                </a:r>
                <a:r>
                  <a:rPr lang="en-US" altLang="zh-TW" sz="1350" b="1">
                    <a:solidFill>
                      <a:schemeClr val="lt1"/>
                    </a:solidFill>
                    <a:latin typeface="Arial" panose="020B0604020202020204" pitchFamily="34" charset="0"/>
                    <a:ea typeface="微軟正黑體" panose="020B0604030504040204" pitchFamily="34" charset="-120"/>
                    <a:cs typeface="Arial" panose="020B0604020202020204" pitchFamily="34" charset="0"/>
                  </a:rPr>
                  <a:t>U</a:t>
                </a:r>
                <a:endParaRPr lang="zh-TW" altLang="en-US" sz="1350" b="1">
                  <a:solidFill>
                    <a:schemeClr val="lt1"/>
                  </a:solidFill>
                  <a:latin typeface="Arial" panose="020B0604020202020204" pitchFamily="34" charset="0"/>
                  <a:ea typeface="微軟正黑體" panose="020B0604030504040204" pitchFamily="34" charset="-120"/>
                  <a:cs typeface="Arial" panose="020B0604020202020204" pitchFamily="34" charset="0"/>
                </a:endParaRPr>
              </a:p>
            </p:txBody>
          </p:sp>
        </p:grpSp>
        <p:grpSp>
          <p:nvGrpSpPr>
            <p:cNvPr id="43" name="群組 42">
              <a:extLst>
                <a:ext uri="{FF2B5EF4-FFF2-40B4-BE49-F238E27FC236}">
                  <a16:creationId xmlns:a16="http://schemas.microsoft.com/office/drawing/2014/main" id="{C76BAC83-2D0B-4DB0-B283-25AAE55B1C21}"/>
                </a:ext>
              </a:extLst>
            </p:cNvPr>
            <p:cNvGrpSpPr/>
            <p:nvPr/>
          </p:nvGrpSpPr>
          <p:grpSpPr>
            <a:xfrm>
              <a:off x="8325886" y="1060129"/>
              <a:ext cx="3383464" cy="1398664"/>
              <a:chOff x="8301828" y="1388714"/>
              <a:chExt cx="2986927" cy="1234744"/>
            </a:xfrm>
          </p:grpSpPr>
          <p:pic>
            <p:nvPicPr>
              <p:cNvPr id="44" name="圖片 43">
                <a:extLst>
                  <a:ext uri="{FF2B5EF4-FFF2-40B4-BE49-F238E27FC236}">
                    <a16:creationId xmlns:a16="http://schemas.microsoft.com/office/drawing/2014/main" id="{80820FE1-E80B-4616-984B-5BAB4E43F9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83323" y="1538667"/>
                <a:ext cx="2405432" cy="1084791"/>
              </a:xfrm>
              <a:prstGeom prst="rect">
                <a:avLst/>
              </a:prstGeom>
            </p:spPr>
          </p:pic>
          <p:grpSp>
            <p:nvGrpSpPr>
              <p:cNvPr id="45" name="群組 44">
                <a:extLst>
                  <a:ext uri="{FF2B5EF4-FFF2-40B4-BE49-F238E27FC236}">
                    <a16:creationId xmlns:a16="http://schemas.microsoft.com/office/drawing/2014/main" id="{68F2B4AB-E483-440B-A07C-1C6A937B0982}"/>
                  </a:ext>
                </a:extLst>
              </p:cNvPr>
              <p:cNvGrpSpPr/>
              <p:nvPr/>
            </p:nvGrpSpPr>
            <p:grpSpPr>
              <a:xfrm>
                <a:off x="8301828" y="1388714"/>
                <a:ext cx="895143" cy="897426"/>
                <a:chOff x="7930695" y="3968954"/>
                <a:chExt cx="1260000" cy="1263213"/>
              </a:xfrm>
            </p:grpSpPr>
            <p:pic>
              <p:nvPicPr>
                <p:cNvPr id="47" name="圖片 46">
                  <a:extLst>
                    <a:ext uri="{FF2B5EF4-FFF2-40B4-BE49-F238E27FC236}">
                      <a16:creationId xmlns:a16="http://schemas.microsoft.com/office/drawing/2014/main" id="{8D8313CA-FB8F-4168-A6B6-D86145604D21}"/>
                    </a:ext>
                  </a:extLst>
                </p:cNvPr>
                <p:cNvPicPr>
                  <a:picLocks noChangeAspect="1"/>
                </p:cNvPicPr>
                <p:nvPr/>
              </p:nvPicPr>
              <p:blipFill>
                <a:blip r:embed="rId9" cstate="print">
                  <a:alphaModFix/>
                  <a:extLst>
                    <a:ext uri="{28A0092B-C50C-407E-A947-70E740481C1C}">
                      <a14:useLocalDpi xmlns:a14="http://schemas.microsoft.com/office/drawing/2010/main" val="0"/>
                    </a:ext>
                  </a:extLst>
                </a:blip>
                <a:stretch>
                  <a:fillRect/>
                </a:stretch>
              </p:blipFill>
              <p:spPr>
                <a:xfrm>
                  <a:off x="7930695" y="3972167"/>
                  <a:ext cx="1260000" cy="1260000"/>
                </a:xfrm>
                <a:prstGeom prst="rect">
                  <a:avLst/>
                </a:prstGeom>
              </p:spPr>
            </p:pic>
            <p:sp>
              <p:nvSpPr>
                <p:cNvPr id="48" name="矩形 47">
                  <a:extLst>
                    <a:ext uri="{FF2B5EF4-FFF2-40B4-BE49-F238E27FC236}">
                      <a16:creationId xmlns:a16="http://schemas.microsoft.com/office/drawing/2014/main" id="{0DB27176-654F-45C5-9669-36FA21D068D3}"/>
                    </a:ext>
                  </a:extLst>
                </p:cNvPr>
                <p:cNvSpPr/>
                <p:nvPr/>
              </p:nvSpPr>
              <p:spPr>
                <a:xfrm>
                  <a:off x="8170560" y="3968954"/>
                  <a:ext cx="831661" cy="1204725"/>
                </a:xfrm>
                <a:prstGeom prst="rect">
                  <a:avLst/>
                </a:prstGeom>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4125" b="1">
                      <a:solidFill>
                        <a:schemeClr val="bg1"/>
                      </a:solidFill>
                      <a:latin typeface="Arial" panose="020B0604020202020204" pitchFamily="34" charset="0"/>
                      <a:cs typeface="Arial" panose="020B0604020202020204" pitchFamily="34" charset="0"/>
                    </a:rPr>
                    <a:t>3</a:t>
                  </a:r>
                  <a:endParaRPr lang="zh-TW" altLang="en-US" sz="4125" b="1">
                    <a:solidFill>
                      <a:schemeClr val="bg1"/>
                    </a:solidFill>
                    <a:latin typeface="Arial" panose="020B0604020202020204" pitchFamily="34" charset="0"/>
                    <a:cs typeface="Arial" panose="020B0604020202020204" pitchFamily="34" charset="0"/>
                  </a:endParaRPr>
                </a:p>
              </p:txBody>
            </p:sp>
          </p:grpSp>
          <p:sp>
            <p:nvSpPr>
              <p:cNvPr id="46" name="矩形 45">
                <a:extLst>
                  <a:ext uri="{FF2B5EF4-FFF2-40B4-BE49-F238E27FC236}">
                    <a16:creationId xmlns:a16="http://schemas.microsoft.com/office/drawing/2014/main" id="{EDE6805C-1A47-4776-8C99-472AC363FC19}"/>
                  </a:ext>
                </a:extLst>
              </p:cNvPr>
              <p:cNvSpPr/>
              <p:nvPr/>
            </p:nvSpPr>
            <p:spPr>
              <a:xfrm>
                <a:off x="9288082" y="1766108"/>
                <a:ext cx="1832961" cy="654810"/>
              </a:xfrm>
              <a:prstGeom prst="rect">
                <a:avLst/>
              </a:prstGeom>
            </p:spPr>
            <p:txBody>
              <a:bodyPr wrap="square"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90000"/>
                  </a:lnSpc>
                </a:pPr>
                <a:r>
                  <a:rPr lang="en-US" altLang="zh-TW" sz="1350" b="1">
                    <a:solidFill>
                      <a:schemeClr val="lt1"/>
                    </a:solidFill>
                    <a:latin typeface="Arial" panose="020B0604020202020204" pitchFamily="34" charset="0"/>
                    <a:ea typeface="微軟正黑體" panose="020B0604030504040204" pitchFamily="34" charset="-120"/>
                    <a:cs typeface="Arial" panose="020B0604020202020204" pitchFamily="34" charset="0"/>
                  </a:rPr>
                  <a:t>- Scheduled</a:t>
                </a:r>
              </a:p>
              <a:p>
                <a:pPr>
                  <a:lnSpc>
                    <a:spcPct val="90000"/>
                  </a:lnSpc>
                </a:pPr>
                <a:r>
                  <a:rPr lang="zh-TW" altLang="en-US" sz="1350" b="1">
                    <a:solidFill>
                      <a:schemeClr val="lt1"/>
                    </a:solidFill>
                    <a:latin typeface="Arial" panose="020B0604020202020204" pitchFamily="34" charset="0"/>
                    <a:ea typeface="微軟正黑體" panose="020B0604030504040204" pitchFamily="34" charset="-120"/>
                    <a:cs typeface="Arial" panose="020B0604020202020204" pitchFamily="34" charset="0"/>
                  </a:rPr>
                  <a:t>- QuDedup</a:t>
                </a:r>
                <a:r>
                  <a:rPr lang="zh-TW" altLang="en-US" sz="2000" b="1">
                    <a:solidFill>
                      <a:schemeClr val="lt1"/>
                    </a:solidFill>
                    <a:latin typeface="Arial" panose="020B0604020202020204" pitchFamily="34" charset="0"/>
                    <a:ea typeface="微軟正黑體" panose="020B0604030504040204" pitchFamily="34" charset="-120"/>
                    <a:cs typeface="Arial" panose="020B0604020202020204" pitchFamily="34" charset="0"/>
                    <a:sym typeface="Calibri"/>
                  </a:rPr>
                  <a:t>  </a:t>
                </a:r>
                <a:endParaRPr lang="zh-TW" altLang="en-US">
                  <a:solidFill>
                    <a:schemeClr val="lt1"/>
                  </a:solidFill>
                  <a:latin typeface="Arial" panose="020B0604020202020204" pitchFamily="34" charset="0"/>
                  <a:cs typeface="Arial" panose="020B0604020202020204" pitchFamily="34" charset="0"/>
                </a:endParaRPr>
              </a:p>
            </p:txBody>
          </p:sp>
        </p:grpSp>
        <p:grpSp>
          <p:nvGrpSpPr>
            <p:cNvPr id="49" name="群組 48">
              <a:extLst>
                <a:ext uri="{FF2B5EF4-FFF2-40B4-BE49-F238E27FC236}">
                  <a16:creationId xmlns:a16="http://schemas.microsoft.com/office/drawing/2014/main" id="{D6B00A86-653D-4A28-A59A-2A055409487F}"/>
                </a:ext>
              </a:extLst>
            </p:cNvPr>
            <p:cNvGrpSpPr/>
            <p:nvPr/>
          </p:nvGrpSpPr>
          <p:grpSpPr>
            <a:xfrm>
              <a:off x="1349935" y="1060129"/>
              <a:ext cx="3420833" cy="1412768"/>
              <a:chOff x="1325879" y="1388714"/>
              <a:chExt cx="3019917" cy="1247194"/>
            </a:xfrm>
          </p:grpSpPr>
          <p:pic>
            <p:nvPicPr>
              <p:cNvPr id="50" name="圖片 49">
                <a:extLst>
                  <a:ext uri="{FF2B5EF4-FFF2-40B4-BE49-F238E27FC236}">
                    <a16:creationId xmlns:a16="http://schemas.microsoft.com/office/drawing/2014/main" id="{2046BF80-50E8-4487-9466-DE4439E883D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8873" y="1551118"/>
                <a:ext cx="2405432" cy="1084790"/>
              </a:xfrm>
              <a:prstGeom prst="rect">
                <a:avLst/>
              </a:prstGeom>
            </p:spPr>
          </p:pic>
          <p:sp>
            <p:nvSpPr>
              <p:cNvPr id="51" name="矩形 50">
                <a:extLst>
                  <a:ext uri="{FF2B5EF4-FFF2-40B4-BE49-F238E27FC236}">
                    <a16:creationId xmlns:a16="http://schemas.microsoft.com/office/drawing/2014/main" id="{C74200DA-ABAA-4C3F-A69B-C47A79610EC3}"/>
                  </a:ext>
                </a:extLst>
              </p:cNvPr>
              <p:cNvSpPr/>
              <p:nvPr/>
            </p:nvSpPr>
            <p:spPr>
              <a:xfrm>
                <a:off x="1975656" y="1723817"/>
                <a:ext cx="2370140" cy="768927"/>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pPr>
                <a:r>
                  <a:rPr lang="en-US" altLang="zh-TW" sz="1350" b="1">
                    <a:solidFill>
                      <a:schemeClr val="lt1"/>
                    </a:solidFill>
                    <a:latin typeface="Arial" panose="020B0604020202020204" pitchFamily="34" charset="0"/>
                    <a:ea typeface="微軟正黑體" panose="020B0604030504040204" pitchFamily="34" charset="-120"/>
                    <a:cs typeface="Arial" panose="020B0604020202020204" pitchFamily="34" charset="0"/>
                    <a:sym typeface="Calibri"/>
                  </a:rPr>
                  <a:t>Source: </a:t>
                </a:r>
              </a:p>
              <a:p>
                <a:pPr algn="ctr">
                  <a:lnSpc>
                    <a:spcPct val="90000"/>
                  </a:lnSpc>
                </a:pPr>
                <a:r>
                  <a:rPr lang="en-US" altLang="zh-TW" sz="1350" b="1">
                    <a:solidFill>
                      <a:schemeClr val="lt1"/>
                    </a:solidFill>
                    <a:latin typeface="Arial" panose="020B0604020202020204" pitchFamily="34" charset="0"/>
                    <a:ea typeface="微軟正黑體" panose="020B0604030504040204" pitchFamily="34" charset="-120"/>
                    <a:cs typeface="Arial" panose="020B0604020202020204" pitchFamily="34" charset="0"/>
                    <a:sym typeface="Calibri"/>
                  </a:rPr>
                  <a:t>Time Machine </a:t>
                </a:r>
              </a:p>
              <a:p>
                <a:pPr algn="ctr">
                  <a:lnSpc>
                    <a:spcPct val="90000"/>
                  </a:lnSpc>
                </a:pPr>
                <a:r>
                  <a:rPr lang="en-US" altLang="zh-TW" sz="1350" b="1">
                    <a:solidFill>
                      <a:schemeClr val="lt1"/>
                    </a:solidFill>
                    <a:latin typeface="Arial" panose="020B0604020202020204" pitchFamily="34" charset="0"/>
                    <a:ea typeface="微軟正黑體" panose="020B0604030504040204" pitchFamily="34" charset="-120"/>
                    <a:cs typeface="Arial" panose="020B0604020202020204" pitchFamily="34" charset="0"/>
                    <a:sym typeface="Calibri"/>
                  </a:rPr>
                  <a:t>backup folder</a:t>
                </a:r>
                <a:endParaRPr lang="zh-TW" altLang="en-US" sz="1350" b="1">
                  <a:solidFill>
                    <a:schemeClr val="lt1"/>
                  </a:solidFill>
                  <a:latin typeface="Arial" panose="020B0604020202020204" pitchFamily="34" charset="0"/>
                  <a:ea typeface="微軟正黑體" panose="020B0604030504040204" pitchFamily="34" charset="-120"/>
                  <a:cs typeface="Arial" panose="020B0604020202020204" pitchFamily="34" charset="0"/>
                  <a:sym typeface="Calibri"/>
                </a:endParaRPr>
              </a:p>
            </p:txBody>
          </p:sp>
          <p:grpSp>
            <p:nvGrpSpPr>
              <p:cNvPr id="52" name="群組 51">
                <a:extLst>
                  <a:ext uri="{FF2B5EF4-FFF2-40B4-BE49-F238E27FC236}">
                    <a16:creationId xmlns:a16="http://schemas.microsoft.com/office/drawing/2014/main" id="{EDE67668-8A3E-4CEF-822D-A637154CC9B5}"/>
                  </a:ext>
                </a:extLst>
              </p:cNvPr>
              <p:cNvGrpSpPr/>
              <p:nvPr/>
            </p:nvGrpSpPr>
            <p:grpSpPr>
              <a:xfrm>
                <a:off x="1325879" y="1388714"/>
                <a:ext cx="895143" cy="897426"/>
                <a:chOff x="7930695" y="3968954"/>
                <a:chExt cx="1260000" cy="1263213"/>
              </a:xfrm>
            </p:grpSpPr>
            <p:pic>
              <p:nvPicPr>
                <p:cNvPr id="53" name="圖片 52">
                  <a:extLst>
                    <a:ext uri="{FF2B5EF4-FFF2-40B4-BE49-F238E27FC236}">
                      <a16:creationId xmlns:a16="http://schemas.microsoft.com/office/drawing/2014/main" id="{C7F19669-5D28-4BDC-9ECC-D084568F7E88}"/>
                    </a:ext>
                  </a:extLst>
                </p:cNvPr>
                <p:cNvPicPr>
                  <a:picLocks noChangeAspect="1"/>
                </p:cNvPicPr>
                <p:nvPr/>
              </p:nvPicPr>
              <p:blipFill>
                <a:blip r:embed="rId9" cstate="print">
                  <a:alphaModFix/>
                  <a:extLst>
                    <a:ext uri="{28A0092B-C50C-407E-A947-70E740481C1C}">
                      <a14:useLocalDpi xmlns:a14="http://schemas.microsoft.com/office/drawing/2010/main" val="0"/>
                    </a:ext>
                  </a:extLst>
                </a:blip>
                <a:stretch>
                  <a:fillRect/>
                </a:stretch>
              </p:blipFill>
              <p:spPr>
                <a:xfrm>
                  <a:off x="7930695" y="3972167"/>
                  <a:ext cx="1260000" cy="1260000"/>
                </a:xfrm>
                <a:prstGeom prst="rect">
                  <a:avLst/>
                </a:prstGeom>
              </p:spPr>
            </p:pic>
            <p:sp>
              <p:nvSpPr>
                <p:cNvPr id="54" name="矩形 53">
                  <a:extLst>
                    <a:ext uri="{FF2B5EF4-FFF2-40B4-BE49-F238E27FC236}">
                      <a16:creationId xmlns:a16="http://schemas.microsoft.com/office/drawing/2014/main" id="{CA280B03-FA9D-4AFE-A74C-737A6D61029A}"/>
                    </a:ext>
                  </a:extLst>
                </p:cNvPr>
                <p:cNvSpPr/>
                <p:nvPr/>
              </p:nvSpPr>
              <p:spPr>
                <a:xfrm>
                  <a:off x="8146765" y="3968954"/>
                  <a:ext cx="831661" cy="1204723"/>
                </a:xfrm>
                <a:prstGeom prst="rect">
                  <a:avLst/>
                </a:prstGeom>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altLang="zh-TW" sz="4125" b="1">
                      <a:solidFill>
                        <a:schemeClr val="bg1"/>
                      </a:solidFill>
                      <a:latin typeface="Arial" panose="020B0604020202020204" pitchFamily="34" charset="0"/>
                      <a:cs typeface="Arial" panose="020B0604020202020204" pitchFamily="34" charset="0"/>
                    </a:rPr>
                    <a:t>1</a:t>
                  </a:r>
                  <a:endParaRPr lang="zh-TW" altLang="en-US" sz="4125" b="1">
                    <a:solidFill>
                      <a:schemeClr val="bg1"/>
                    </a:solidFill>
                    <a:latin typeface="Arial" panose="020B0604020202020204" pitchFamily="34" charset="0"/>
                    <a:cs typeface="Arial" panose="020B0604020202020204" pitchFamily="34" charset="0"/>
                  </a:endParaRPr>
                </a:p>
              </p:txBody>
            </p:sp>
          </p:grpSp>
        </p:grpSp>
      </p:grpSp>
      <p:sp>
        <p:nvSpPr>
          <p:cNvPr id="62" name="箭號: 向右 61">
            <a:extLst>
              <a:ext uri="{FF2B5EF4-FFF2-40B4-BE49-F238E27FC236}">
                <a16:creationId xmlns:a16="http://schemas.microsoft.com/office/drawing/2014/main" id="{0CBCBC3E-99D5-473C-A6B9-E94E913C6781}"/>
              </a:ext>
            </a:extLst>
          </p:cNvPr>
          <p:cNvSpPr/>
          <p:nvPr/>
        </p:nvSpPr>
        <p:spPr>
          <a:xfrm>
            <a:off x="5777514" y="2624499"/>
            <a:ext cx="853971" cy="342173"/>
          </a:xfrm>
          <a:prstGeom prst="rightArrow">
            <a:avLst>
              <a:gd name="adj1" fmla="val 50000"/>
              <a:gd name="adj2" fmla="val 87117"/>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Arial" panose="020B0604020202020204" pitchFamily="34" charset="0"/>
              <a:cs typeface="Arial" panose="020B0604020202020204" pitchFamily="34" charset="0"/>
            </a:endParaRPr>
          </a:p>
        </p:txBody>
      </p:sp>
      <p:pic>
        <p:nvPicPr>
          <p:cNvPr id="63" name="圖片 62">
            <a:extLst>
              <a:ext uri="{FF2B5EF4-FFF2-40B4-BE49-F238E27FC236}">
                <a16:creationId xmlns:a16="http://schemas.microsoft.com/office/drawing/2014/main" id="{11CBF5F3-D55B-4F0E-8A8B-CED8F983CC1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29000" y="2333896"/>
            <a:ext cx="486000" cy="486000"/>
          </a:xfrm>
          <a:prstGeom prst="rect">
            <a:avLst/>
          </a:prstGeom>
          <a:effectLst>
            <a:outerShdw blurRad="38100" dist="38100" dir="2700000" algn="tl" rotWithShape="0">
              <a:prstClr val="black">
                <a:alpha val="60000"/>
              </a:prstClr>
            </a:outerShdw>
          </a:effectLst>
        </p:spPr>
      </p:pic>
      <p:pic>
        <p:nvPicPr>
          <p:cNvPr id="64" name="Google Shape;127;p18">
            <a:extLst>
              <a:ext uri="{FF2B5EF4-FFF2-40B4-BE49-F238E27FC236}">
                <a16:creationId xmlns:a16="http://schemas.microsoft.com/office/drawing/2014/main" id="{779DB80B-BE8F-4482-8108-1D662DC38778}"/>
              </a:ext>
            </a:extLst>
          </p:cNvPr>
          <p:cNvPicPr preferRelativeResize="0"/>
          <p:nvPr/>
        </p:nvPicPr>
        <p:blipFill>
          <a:blip r:embed="rId11"/>
          <a:stretch>
            <a:fillRect/>
          </a:stretch>
        </p:blipFill>
        <p:spPr>
          <a:xfrm>
            <a:off x="2581180" y="2258317"/>
            <a:ext cx="540000" cy="540000"/>
          </a:xfrm>
          <a:prstGeom prst="rect">
            <a:avLst/>
          </a:prstGeom>
          <a:noFill/>
          <a:ln>
            <a:noFill/>
          </a:ln>
          <a:effectLst>
            <a:outerShdw blurRad="50800" dist="38100" dir="2700000" algn="tl" rotWithShape="0">
              <a:prstClr val="black">
                <a:alpha val="40000"/>
              </a:prstClr>
            </a:outerShdw>
          </a:effectLst>
        </p:spPr>
      </p:pic>
      <p:sp>
        <p:nvSpPr>
          <p:cNvPr id="65" name="箭號: 向右 64">
            <a:extLst>
              <a:ext uri="{FF2B5EF4-FFF2-40B4-BE49-F238E27FC236}">
                <a16:creationId xmlns:a16="http://schemas.microsoft.com/office/drawing/2014/main" id="{1986CC13-1D22-45B1-A568-4E3ACAA99BBF}"/>
              </a:ext>
            </a:extLst>
          </p:cNvPr>
          <p:cNvSpPr/>
          <p:nvPr/>
        </p:nvSpPr>
        <p:spPr>
          <a:xfrm>
            <a:off x="3106313" y="2624499"/>
            <a:ext cx="853971" cy="342173"/>
          </a:xfrm>
          <a:prstGeom prst="rightArrow">
            <a:avLst>
              <a:gd name="adj1" fmla="val 50000"/>
              <a:gd name="adj2" fmla="val 87117"/>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Arial" panose="020B0604020202020204" pitchFamily="34" charset="0"/>
              <a:cs typeface="Arial" panose="020B0604020202020204" pitchFamily="34" charset="0"/>
            </a:endParaRPr>
          </a:p>
        </p:txBody>
      </p:sp>
      <p:sp>
        <p:nvSpPr>
          <p:cNvPr id="56" name="文字方塊 55">
            <a:extLst>
              <a:ext uri="{FF2B5EF4-FFF2-40B4-BE49-F238E27FC236}">
                <a16:creationId xmlns:a16="http://schemas.microsoft.com/office/drawing/2014/main" id="{DDDBDABE-746F-4AAF-9E40-D18DE623324E}"/>
              </a:ext>
            </a:extLst>
          </p:cNvPr>
          <p:cNvSpPr txBox="1"/>
          <p:nvPr/>
        </p:nvSpPr>
        <p:spPr>
          <a:xfrm>
            <a:off x="8664613" y="-432287"/>
            <a:ext cx="492989" cy="307777"/>
          </a:xfrm>
          <a:prstGeom prst="rect">
            <a:avLst/>
          </a:prstGeom>
          <a:solidFill>
            <a:srgbClr val="FF0000"/>
          </a:solidFill>
        </p:spPr>
        <p:txBody>
          <a:bodyPr wrap="square" rtlCol="0">
            <a:spAutoFit/>
          </a:bodyPr>
          <a:lstStyle/>
          <a:p>
            <a:r>
              <a:rPr lang="en-US" altLang="zh-TW">
                <a:solidFill>
                  <a:schemeClr val="bg1"/>
                </a:solidFill>
              </a:rPr>
              <a:t>OK</a:t>
            </a:r>
            <a:endParaRPr lang="zh-TW" altLang="en-US">
              <a:solidFill>
                <a:schemeClr val="bg1"/>
              </a:solidFill>
            </a:endParaRPr>
          </a:p>
        </p:txBody>
      </p:sp>
      <p:sp>
        <p:nvSpPr>
          <p:cNvPr id="57" name="標題 1">
            <a:extLst>
              <a:ext uri="{FF2B5EF4-FFF2-40B4-BE49-F238E27FC236}">
                <a16:creationId xmlns:a16="http://schemas.microsoft.com/office/drawing/2014/main" id="{9DEDD42E-05BC-46E4-B067-433A17DC8136}"/>
              </a:ext>
            </a:extLst>
          </p:cNvPr>
          <p:cNvSpPr txBox="1">
            <a:spLocks/>
          </p:cNvSpPr>
          <p:nvPr/>
        </p:nvSpPr>
        <p:spPr>
          <a:xfrm>
            <a:off x="124385" y="152766"/>
            <a:ext cx="8895230" cy="98733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rPr>
              <a:t>Mac Time Machine backup center</a:t>
            </a:r>
          </a:p>
          <a:p>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rPr>
              <a:t>centralized backup for multiple Macs</a:t>
            </a:r>
            <a:endParaRPr lang="zh-TW" altLang="en-US" sz="3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 name="圖片 3" descr="一張含有 投影機, 電子用品, 監視器, 室內 的圖片&#10;&#10;自動產生的描述">
            <a:extLst>
              <a:ext uri="{FF2B5EF4-FFF2-40B4-BE49-F238E27FC236}">
                <a16:creationId xmlns:a16="http://schemas.microsoft.com/office/drawing/2014/main" id="{F287E1BB-1EEE-4031-A62B-4A2061C178B7}"/>
              </a:ext>
            </a:extLst>
          </p:cNvPr>
          <p:cNvPicPr>
            <a:picLocks noChangeAspect="1"/>
          </p:cNvPicPr>
          <p:nvPr/>
        </p:nvPicPr>
        <p:blipFill>
          <a:blip r:embed="rId12"/>
          <a:stretch>
            <a:fillRect/>
          </a:stretch>
        </p:blipFill>
        <p:spPr>
          <a:xfrm>
            <a:off x="6486920" y="2875654"/>
            <a:ext cx="2365658" cy="374957"/>
          </a:xfrm>
          <a:prstGeom prst="rect">
            <a:avLst/>
          </a:prstGeom>
        </p:spPr>
      </p:pic>
      <p:pic>
        <p:nvPicPr>
          <p:cNvPr id="66" name="圖片 65" descr="一張含有 監視器, 電子用品, 坐, 白色 的圖片&#10;&#10;自動產生的描述">
            <a:extLst>
              <a:ext uri="{FF2B5EF4-FFF2-40B4-BE49-F238E27FC236}">
                <a16:creationId xmlns:a16="http://schemas.microsoft.com/office/drawing/2014/main" id="{2EAB68EF-A0CE-4B65-A08F-061C358F51B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bright="14000"/>
                    </a14:imgEffect>
                  </a14:imgLayer>
                </a14:imgProps>
              </a:ext>
            </a:extLst>
          </a:blip>
          <a:srcRect b="12671"/>
          <a:stretch/>
        </p:blipFill>
        <p:spPr>
          <a:xfrm>
            <a:off x="3681096" y="2907213"/>
            <a:ext cx="2318741" cy="311840"/>
          </a:xfrm>
          <a:prstGeom prst="rect">
            <a:avLst/>
          </a:prstGeom>
        </p:spPr>
      </p:pic>
      <p:sp>
        <p:nvSpPr>
          <p:cNvPr id="68" name="Google Shape;157;p22">
            <a:extLst>
              <a:ext uri="{FF2B5EF4-FFF2-40B4-BE49-F238E27FC236}">
                <a16:creationId xmlns:a16="http://schemas.microsoft.com/office/drawing/2014/main" id="{7164ACAD-60A0-44A1-A664-828BA249C5AC}"/>
              </a:ext>
            </a:extLst>
          </p:cNvPr>
          <p:cNvSpPr txBox="1"/>
          <p:nvPr/>
        </p:nvSpPr>
        <p:spPr>
          <a:xfrm>
            <a:off x="3906956" y="3178880"/>
            <a:ext cx="1716600" cy="338400"/>
          </a:xfrm>
          <a:prstGeom prst="rect">
            <a:avLst/>
          </a:prstGeom>
          <a:noFill/>
          <a:ln>
            <a:noFill/>
          </a:ln>
        </p:spPr>
        <p:txBody>
          <a:bodyPr spcFirstLastPara="1" wrap="square" lIns="91425" tIns="91425" rIns="91425" bIns="91425"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050" b="1">
                <a:solidFill>
                  <a:schemeClr val="dk1"/>
                </a:solidFill>
                <a:latin typeface="Arial" panose="020B0604020202020204" pitchFamily="34" charset="0"/>
                <a:ea typeface="微軟正黑體" panose="020B0604030504040204" pitchFamily="34" charset="-120"/>
                <a:cs typeface="Arial" panose="020B0604020202020204" pitchFamily="34" charset="0"/>
                <a:sym typeface="Arial"/>
              </a:rPr>
              <a:t>TS-435XeU</a:t>
            </a:r>
            <a:endParaRPr sz="1050" b="1">
              <a:latin typeface="Arial" panose="020B0604020202020204" pitchFamily="34" charset="0"/>
              <a:ea typeface="微軟正黑體" panose="020B0604030504040204" pitchFamily="34" charset="-120"/>
              <a:cs typeface="Arial" panose="020B0604020202020204" pitchFamily="34" charset="0"/>
            </a:endParaRPr>
          </a:p>
        </p:txBody>
      </p:sp>
      <p:sp>
        <p:nvSpPr>
          <p:cNvPr id="69" name="Google Shape;157;p22">
            <a:extLst>
              <a:ext uri="{FF2B5EF4-FFF2-40B4-BE49-F238E27FC236}">
                <a16:creationId xmlns:a16="http://schemas.microsoft.com/office/drawing/2014/main" id="{6E5CE537-2292-4F9A-9F74-8A71C0C1836D}"/>
              </a:ext>
            </a:extLst>
          </p:cNvPr>
          <p:cNvSpPr txBox="1"/>
          <p:nvPr/>
        </p:nvSpPr>
        <p:spPr>
          <a:xfrm>
            <a:off x="6776049" y="3199984"/>
            <a:ext cx="1716600" cy="338400"/>
          </a:xfrm>
          <a:prstGeom prst="rect">
            <a:avLst/>
          </a:prstGeom>
          <a:noFill/>
          <a:ln>
            <a:noFill/>
          </a:ln>
        </p:spPr>
        <p:txBody>
          <a:bodyPr spcFirstLastPara="1" wrap="square" lIns="91425" tIns="91425" rIns="91425" bIns="91425"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050" b="1">
                <a:solidFill>
                  <a:schemeClr val="dk1"/>
                </a:solidFill>
                <a:latin typeface="Arial" panose="020B0604020202020204" pitchFamily="34" charset="0"/>
                <a:ea typeface="微軟正黑體" panose="020B0604030504040204" pitchFamily="34" charset="-120"/>
                <a:cs typeface="Arial" panose="020B0604020202020204" pitchFamily="34" charset="0"/>
                <a:sym typeface="Arial"/>
              </a:rPr>
              <a:t>TR-004U</a:t>
            </a:r>
            <a:endParaRPr sz="1050" b="1">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082785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3" descr="一張含有 文字 的圖片&#10;&#10;自動產生的描述">
            <a:extLst>
              <a:ext uri="{FF2B5EF4-FFF2-40B4-BE49-F238E27FC236}">
                <a16:creationId xmlns:a16="http://schemas.microsoft.com/office/drawing/2014/main" id="{8950AC6E-4BC1-4B11-9EB7-FE2E05A586B8}"/>
              </a:ext>
            </a:extLst>
          </p:cNvPr>
          <p:cNvPicPr>
            <a:picLocks noChangeAspect="1"/>
          </p:cNvPicPr>
          <p:nvPr/>
        </p:nvPicPr>
        <p:blipFill>
          <a:blip r:embed="rId3"/>
          <a:stretch>
            <a:fillRect/>
          </a:stretch>
        </p:blipFill>
        <p:spPr>
          <a:xfrm>
            <a:off x="3677485" y="2428780"/>
            <a:ext cx="5336280" cy="2625284"/>
          </a:xfrm>
          <a:prstGeom prst="rect">
            <a:avLst/>
          </a:prstGeom>
          <a:effectLst>
            <a:outerShdw blurRad="203200" dist="533400" dir="20700000" sx="102000" sy="102000" algn="ctr" rotWithShape="0">
              <a:prstClr val="black">
                <a:alpha val="26000"/>
              </a:prstClr>
            </a:outerShdw>
          </a:effectLst>
        </p:spPr>
      </p:pic>
      <p:sp>
        <p:nvSpPr>
          <p:cNvPr id="6" name="標題 5">
            <a:extLst>
              <a:ext uri="{FF2B5EF4-FFF2-40B4-BE49-F238E27FC236}">
                <a16:creationId xmlns:a16="http://schemas.microsoft.com/office/drawing/2014/main" id="{CD9D98C1-1FFF-47CA-B15B-7731868AC88C}"/>
              </a:ext>
            </a:extLst>
          </p:cNvPr>
          <p:cNvSpPr>
            <a:spLocks noGrp="1"/>
          </p:cNvSpPr>
          <p:nvPr>
            <p:ph type="title" idx="4294967295"/>
          </p:nvPr>
        </p:nvSpPr>
        <p:spPr>
          <a:xfrm>
            <a:off x="342662" y="2621"/>
            <a:ext cx="8619701" cy="1335256"/>
          </a:xfrm>
        </p:spPr>
        <p:txBody>
          <a:bodyPr/>
          <a:lstStyle/>
          <a:p>
            <a:pPr algn="l"/>
            <a:r>
              <a:rPr lang="en-US" altLang="zh-TW" sz="3600" dirty="0">
                <a:solidFill>
                  <a:schemeClr val="bg1"/>
                </a:solidFill>
                <a:latin typeface="Arial" panose="020B0604020202020204" pitchFamily="34" charset="0"/>
                <a:cs typeface="Arial" panose="020B0604020202020204" pitchFamily="34" charset="0"/>
                <a:sym typeface="Arial" panose="020B0604020202020204" pitchFamily="34" charset="0"/>
              </a:rPr>
              <a:t>Enterprise-grade s</a:t>
            </a:r>
            <a:r>
              <a:rPr lang="zh-TW" altLang="en-US" sz="3600" dirty="0">
                <a:solidFill>
                  <a:schemeClr val="bg1"/>
                </a:solidFill>
                <a:latin typeface="Arial" panose="020B0604020202020204" pitchFamily="34" charset="0"/>
                <a:cs typeface="Arial" panose="020B0604020202020204" pitchFamily="34" charset="0"/>
                <a:sym typeface="Arial" panose="020B0604020202020204" pitchFamily="34" charset="0"/>
              </a:rPr>
              <a:t>napshots</a:t>
            </a:r>
            <a:r>
              <a:rPr lang="en-US" altLang="zh-TW" sz="3600" dirty="0">
                <a:solidFill>
                  <a:schemeClr val="bg1"/>
                </a:solidFill>
                <a:latin typeface="Arial" panose="020B0604020202020204" pitchFamily="34" charset="0"/>
                <a:cs typeface="Arial" panose="020B0604020202020204" pitchFamily="34" charset="0"/>
                <a:sym typeface="Arial" panose="020B0604020202020204" pitchFamily="34" charset="0"/>
              </a:rPr>
              <a:t>: </a:t>
            </a:r>
            <a:r>
              <a:rPr lang="en" altLang="zh-TW" sz="3600" dirty="0">
                <a:solidFill>
                  <a:schemeClr val="bg1"/>
                </a:solidFill>
                <a:latin typeface="Arial" panose="020B0604020202020204" pitchFamily="34" charset="0"/>
                <a:cs typeface="Arial" panose="020B0604020202020204" pitchFamily="34" charset="0"/>
                <a:sym typeface="Arial" panose="020B0604020202020204" pitchFamily="34" charset="0"/>
              </a:rPr>
              <a:t>p</a:t>
            </a:r>
            <a:r>
              <a:rPr lang="en" altLang="zh-TW" sz="3600" dirty="0">
                <a:solidFill>
                  <a:schemeClr val="bg1"/>
                </a:solidFill>
                <a:latin typeface="Arial" panose="020B0604020202020204" pitchFamily="34" charset="0"/>
                <a:cs typeface="Arial" panose="020B0604020202020204" pitchFamily="34" charset="0"/>
              </a:rPr>
              <a:t>rotect and recover your data just in seconds</a:t>
            </a:r>
            <a:br>
              <a:rPr lang="en" altLang="zh-TW" sz="3600" dirty="0">
                <a:solidFill>
                  <a:schemeClr val="bg1"/>
                </a:solidFill>
                <a:latin typeface="Arial" panose="020B0604020202020204" pitchFamily="34" charset="0"/>
                <a:cs typeface="Arial" panose="020B0604020202020204" pitchFamily="34" charset="0"/>
              </a:rPr>
            </a:br>
            <a:endParaRPr lang="zh-TW" altLang="en-US" sz="3600"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2" name="文字方塊 11">
            <a:extLst>
              <a:ext uri="{FF2B5EF4-FFF2-40B4-BE49-F238E27FC236}">
                <a16:creationId xmlns:a16="http://schemas.microsoft.com/office/drawing/2014/main" id="{012C6FE5-FD6C-4983-9AE6-1DA5755C81FE}"/>
              </a:ext>
            </a:extLst>
          </p:cNvPr>
          <p:cNvSpPr txBox="1"/>
          <p:nvPr/>
        </p:nvSpPr>
        <p:spPr>
          <a:xfrm>
            <a:off x="99587" y="1431635"/>
            <a:ext cx="3069125" cy="28639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30000"/>
              </a:lnSpc>
              <a:buFont typeface="Arial" panose="020B0604020202020204" pitchFamily="34" charset="0"/>
              <a:buChar char="•"/>
            </a:pPr>
            <a:r>
              <a:rPr lang="en-US" altLang="zh-TW">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TS-435XeU’s </a:t>
            </a:r>
            <a:r>
              <a:rPr lang="en" altLang="zh-TW">
                <a:latin typeface="Arial" panose="020B0604020202020204" pitchFamily="34" charset="0"/>
                <a:cs typeface="Arial" panose="020B0604020202020204" pitchFamily="34" charset="0"/>
              </a:rPr>
              <a:t>block-based snapshots provide a fast and easy data backup and recovery solution to protect from data loss and potential malware attacks. Restoring all data in a volume using snapshots is up to 10 times faster than restoring the data by copying it from a backup source.</a:t>
            </a:r>
          </a:p>
        </p:txBody>
      </p:sp>
      <p:pic>
        <p:nvPicPr>
          <p:cNvPr id="5" name="圖片 4">
            <a:extLst>
              <a:ext uri="{FF2B5EF4-FFF2-40B4-BE49-F238E27FC236}">
                <a16:creationId xmlns:a16="http://schemas.microsoft.com/office/drawing/2014/main" id="{D5A3D9C9-70D3-44DE-9426-03AD146B9E49}"/>
              </a:ext>
            </a:extLst>
          </p:cNvPr>
          <p:cNvPicPr>
            <a:picLocks noChangeAspect="1"/>
          </p:cNvPicPr>
          <p:nvPr/>
        </p:nvPicPr>
        <p:blipFill>
          <a:blip r:embed="rId4"/>
          <a:stretch>
            <a:fillRect/>
          </a:stretch>
        </p:blipFill>
        <p:spPr>
          <a:xfrm>
            <a:off x="2954851" y="2727662"/>
            <a:ext cx="887507" cy="887507"/>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3" name="文字方塊 2" hidden="1">
            <a:extLst>
              <a:ext uri="{FF2B5EF4-FFF2-40B4-BE49-F238E27FC236}">
                <a16:creationId xmlns:a16="http://schemas.microsoft.com/office/drawing/2014/main" id="{8EF517B2-5C5C-4E39-82F4-A4F0D8736F5E}"/>
              </a:ext>
            </a:extLst>
          </p:cNvPr>
          <p:cNvSpPr txBox="1"/>
          <p:nvPr/>
        </p:nvSpPr>
        <p:spPr>
          <a:xfrm>
            <a:off x="1930444" y="-1209411"/>
            <a:ext cx="2927647" cy="523220"/>
          </a:xfrm>
          <a:prstGeom prst="rect">
            <a:avLst/>
          </a:prstGeom>
          <a:noFill/>
        </p:spPr>
        <p:txBody>
          <a:bodyPr wrap="square" lIns="91440" tIns="45720" rIns="91440" bIns="45720" rtlCol="0" anchor="t">
            <a:spAutoFit/>
          </a:bodyPr>
          <a:lstStyle/>
          <a:p>
            <a:r>
              <a:rPr lang="zh-TW" altLang="en-US" sz="2800">
                <a:solidFill>
                  <a:schemeClr val="bg1"/>
                </a:solidFill>
                <a:latin typeface="Arial" panose="020B0604020202020204" pitchFamily="34" charset="0"/>
                <a:ea typeface="微軟正黑體" panose="020B0604030504040204" pitchFamily="34" charset="-120"/>
                <a:cs typeface="Calibri"/>
                <a:sym typeface="Arial" panose="020B0604020202020204" pitchFamily="34" charset="0"/>
              </a:rPr>
              <a:t>  Snapshots快照</a:t>
            </a:r>
          </a:p>
        </p:txBody>
      </p:sp>
      <p:sp>
        <p:nvSpPr>
          <p:cNvPr id="8" name="文字方塊 7">
            <a:extLst>
              <a:ext uri="{FF2B5EF4-FFF2-40B4-BE49-F238E27FC236}">
                <a16:creationId xmlns:a16="http://schemas.microsoft.com/office/drawing/2014/main" id="{A0A61AD4-FE14-664D-896A-7ABAE901F154}"/>
              </a:ext>
            </a:extLst>
          </p:cNvPr>
          <p:cNvSpPr txBox="1"/>
          <p:nvPr/>
        </p:nvSpPr>
        <p:spPr>
          <a:xfrm>
            <a:off x="3433930" y="1431634"/>
            <a:ext cx="4893398" cy="903389"/>
          </a:xfrm>
          <a:prstGeom prst="rect">
            <a:avLst/>
          </a:prstGeom>
          <a:noFill/>
        </p:spPr>
        <p:txBody>
          <a:bodyPr wrap="square">
            <a:spAutoFit/>
          </a:bodyPr>
          <a:lstStyle/>
          <a:p>
            <a:pPr marL="285750" indent="-285750">
              <a:lnSpc>
                <a:spcPct val="130000"/>
              </a:lnSpc>
              <a:buFont typeface="Arial" panose="020B0604020202020204" pitchFamily="34" charset="0"/>
              <a:buChar char="•"/>
            </a:pPr>
            <a:r>
              <a:rPr lang="en" altLang="zh-TW">
                <a:latin typeface="Arial" panose="020B0604020202020204" pitchFamily="34" charset="0"/>
                <a:cs typeface="Arial" panose="020B0604020202020204" pitchFamily="34" charset="0"/>
              </a:rPr>
              <a:t>Storage &amp; Snapshots Manager introduces visualized snapshot management, and helps back up and restore data to any point of time to prevent losing important data. </a:t>
            </a:r>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16194210"/>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idx="4294967295"/>
          </p:nvPr>
        </p:nvSpPr>
        <p:spPr>
          <a:xfrm>
            <a:off x="595103" y="1395637"/>
            <a:ext cx="6941598" cy="727075"/>
          </a:xfrm>
          <a:prstGeom prst="rect">
            <a:avLst/>
          </a:prstGeom>
          <a:noFill/>
          <a:ln>
            <a:noFill/>
          </a:ln>
        </p:spPr>
        <p:txBody>
          <a:bodyPr spcFirstLastPara="1" wrap="square" lIns="91425" tIns="45700" rIns="91425" bIns="45700" anchor="t" anchorCtr="0">
            <a:noAutofit/>
          </a:bodyPr>
          <a:lstStyle/>
          <a:p>
            <a:pPr marL="342900" indent="-342900">
              <a:spcAft>
                <a:spcPts val="0"/>
              </a:spcAft>
              <a:buClr>
                <a:schemeClr val="tx1"/>
              </a:buClr>
              <a:buAutoNum type="arabicPeriod"/>
            </a:pPr>
            <a:r>
              <a:rPr lang="en" altLang="zh-TW" sz="1400">
                <a:solidFill>
                  <a:schemeClr val="tx1"/>
                </a:solidFill>
                <a:latin typeface="Arial" panose="020B0604020202020204" pitchFamily="34" charset="0"/>
                <a:cs typeface="Arial" panose="020B0604020202020204" pitchFamily="34" charset="0"/>
              </a:rPr>
              <a:t>Ext4-based snapshots are faster and more stable in file access performance.</a:t>
            </a:r>
          </a:p>
          <a:p>
            <a:pPr marL="342900" indent="-342900">
              <a:spcAft>
                <a:spcPts val="0"/>
              </a:spcAft>
              <a:buClr>
                <a:schemeClr val="tx1"/>
              </a:buClr>
              <a:buFont typeface="Verdana"/>
              <a:buAutoNum type="arabicPeriod"/>
            </a:pPr>
            <a:r>
              <a:rPr lang="en" altLang="zh-TW" sz="1400">
                <a:solidFill>
                  <a:schemeClr val="tx1"/>
                </a:solidFill>
                <a:latin typeface="Arial" panose="020B0604020202020204" pitchFamily="34" charset="0"/>
                <a:cs typeface="Arial" panose="020B0604020202020204" pitchFamily="34" charset="0"/>
              </a:rPr>
              <a:t>Saves storage space usage, bandwidth, and time for backing up and restoring.</a:t>
            </a:r>
          </a:p>
          <a:p>
            <a:pPr marL="342900" indent="-342900">
              <a:spcAft>
                <a:spcPts val="0"/>
              </a:spcAft>
              <a:buClr>
                <a:schemeClr val="tx1"/>
              </a:buClr>
              <a:buFont typeface="Verdana"/>
              <a:buAutoNum type="arabicPeriod"/>
            </a:pPr>
            <a:r>
              <a:rPr lang="en" altLang="zh-TW" sz="1400">
                <a:solidFill>
                  <a:schemeClr val="tx1"/>
                </a:solidFill>
                <a:latin typeface="Arial" panose="020B0604020202020204" pitchFamily="34" charset="0"/>
                <a:cs typeface="Arial" panose="020B0604020202020204" pitchFamily="34" charset="0"/>
              </a:rPr>
              <a:t>Data recovery using snapshots only takes a few minutes.</a:t>
            </a:r>
            <a:endParaRPr lang="zh-TW" altLang="en-US" sz="1400">
              <a:solidFill>
                <a:schemeClr val="tx1"/>
              </a:solidFill>
              <a:latin typeface="Arial" panose="020B0604020202020204" pitchFamily="34" charset="0"/>
              <a:cs typeface="Arial" panose="020B0604020202020204" pitchFamily="34" charset="0"/>
            </a:endParaRPr>
          </a:p>
          <a:p>
            <a:pPr marL="342900" indent="-342900">
              <a:spcAft>
                <a:spcPts val="0"/>
              </a:spcAft>
              <a:buClr>
                <a:schemeClr val="tx1"/>
              </a:buClr>
              <a:buAutoNum type="arabicPeriod"/>
            </a:pPr>
            <a:endParaRPr lang="en" altLang="zh-TW" sz="1400">
              <a:solidFill>
                <a:schemeClr val="tx1"/>
              </a:solidFill>
              <a:latin typeface="Arial" panose="020B0604020202020204" pitchFamily="34" charset="0"/>
              <a:cs typeface="Arial" panose="020B0604020202020204" pitchFamily="34" charset="0"/>
            </a:endParaRPr>
          </a:p>
          <a:p>
            <a:pPr marL="342900" indent="-342900">
              <a:spcAft>
                <a:spcPts val="0"/>
              </a:spcAft>
              <a:buClr>
                <a:schemeClr val="tx1"/>
              </a:buClr>
              <a:buAutoNum type="arabicPeriod"/>
            </a:pPr>
            <a:endParaRPr lang="zh-TW" altLang="en-US" sz="1400">
              <a:solidFill>
                <a:schemeClr val="tx1"/>
              </a:solidFill>
              <a:latin typeface="Arial" panose="020B0604020202020204" pitchFamily="34" charset="0"/>
              <a:cs typeface="Arial" panose="020B0604020202020204" pitchFamily="34" charset="0"/>
            </a:endParaRPr>
          </a:p>
        </p:txBody>
      </p:sp>
      <p:graphicFrame>
        <p:nvGraphicFramePr>
          <p:cNvPr id="5" name="表格 3">
            <a:extLst>
              <a:ext uri="{FF2B5EF4-FFF2-40B4-BE49-F238E27FC236}">
                <a16:creationId xmlns:a16="http://schemas.microsoft.com/office/drawing/2014/main" id="{533F84D9-32DD-47A6-85C1-EFCD373FBC8C}"/>
              </a:ext>
            </a:extLst>
          </p:cNvPr>
          <p:cNvGraphicFramePr>
            <a:graphicFrameLocks noGrp="1"/>
          </p:cNvGraphicFramePr>
          <p:nvPr>
            <p:extLst>
              <p:ext uri="{D42A27DB-BD31-4B8C-83A1-F6EECF244321}">
                <p14:modId xmlns:p14="http://schemas.microsoft.com/office/powerpoint/2010/main" val="3985339695"/>
              </p:ext>
            </p:extLst>
          </p:nvPr>
        </p:nvGraphicFramePr>
        <p:xfrm>
          <a:off x="659307" y="2215801"/>
          <a:ext cx="7675156" cy="568094"/>
        </p:xfrm>
        <a:graphic>
          <a:graphicData uri="http://schemas.openxmlformats.org/drawingml/2006/table">
            <a:tbl>
              <a:tblPr firstRow="1" bandRow="1"/>
              <a:tblGrid>
                <a:gridCol w="1797412">
                  <a:extLst>
                    <a:ext uri="{9D8B030D-6E8A-4147-A177-3AD203B41FA5}">
                      <a16:colId xmlns:a16="http://schemas.microsoft.com/office/drawing/2014/main" val="2714073669"/>
                    </a:ext>
                  </a:extLst>
                </a:gridCol>
                <a:gridCol w="2430789">
                  <a:extLst>
                    <a:ext uri="{9D8B030D-6E8A-4147-A177-3AD203B41FA5}">
                      <a16:colId xmlns:a16="http://schemas.microsoft.com/office/drawing/2014/main" val="3829529322"/>
                    </a:ext>
                  </a:extLst>
                </a:gridCol>
                <a:gridCol w="3446955">
                  <a:extLst>
                    <a:ext uri="{9D8B030D-6E8A-4147-A177-3AD203B41FA5}">
                      <a16:colId xmlns:a16="http://schemas.microsoft.com/office/drawing/2014/main" val="3150085459"/>
                    </a:ext>
                  </a:extLst>
                </a:gridCol>
              </a:tblGrid>
              <a:tr h="0">
                <a:tc>
                  <a:txBody>
                    <a:bodyPr/>
                    <a:lstStyle/>
                    <a:p>
                      <a:pPr marL="0" marR="0" lvl="0" indent="0" algn="ctr" defTabSz="914400" rtl="0" eaLnBrk="1" latinLnBrk="0" hangingPunct="1">
                        <a:spcBef>
                          <a:spcPts val="0"/>
                        </a:spcBef>
                        <a:spcAft>
                          <a:spcPts val="0"/>
                        </a:spcAft>
                        <a:buNone/>
                      </a:pPr>
                      <a:r>
                        <a:rPr lang="en-US" altLang="zh-TW" sz="1200" b="1" kern="1200">
                          <a:solidFill>
                            <a:schemeClr val="bg1"/>
                          </a:solidFill>
                          <a:effectLst/>
                          <a:latin typeface="Microsoft JhengHei"/>
                          <a:ea typeface="Microsoft JhengHei"/>
                          <a:cs typeface="Arial"/>
                          <a:sym typeface="Microsoft JhengHei"/>
                        </a:rPr>
                        <a:t>RAM size</a:t>
                      </a:r>
                      <a:endParaRPr lang="zh-TW" altLang="en-US" sz="1200" b="1" kern="1200">
                        <a:solidFill>
                          <a:schemeClr val="bg1"/>
                        </a:solidFill>
                        <a:effectLst/>
                        <a:latin typeface="Microsoft JhengHei"/>
                        <a:ea typeface="Microsoft JhengHei"/>
                        <a:cs typeface="Arial"/>
                        <a:sym typeface="Microsoft JhengHei"/>
                      </a:endParaRPr>
                    </a:p>
                  </a:txBody>
                  <a:tcPr marL="91450" marR="91450" marT="45725" marB="45725" anchor="ctr">
                    <a:lnL w="12700" cap="flat" cmpd="sng" algn="ctr">
                      <a:solidFill>
                        <a:srgbClr val="2A6199"/>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A6199"/>
                      </a:solidFill>
                      <a:prstDash val="solid"/>
                      <a:round/>
                      <a:headEnd type="none" w="med" len="med"/>
                      <a:tailEnd type="none" w="med" len="med"/>
                    </a:lnT>
                    <a:lnB w="12700" cap="flat" cmpd="sng" algn="ctr">
                      <a:solidFill>
                        <a:srgbClr val="2A6199"/>
                      </a:solidFill>
                      <a:prstDash val="solid"/>
                      <a:round/>
                      <a:headEnd type="none" w="med" len="med"/>
                      <a:tailEnd type="none" w="med" len="med"/>
                    </a:lnB>
                    <a:solidFill>
                      <a:srgbClr val="2A6199"/>
                    </a:solidFill>
                  </a:tcPr>
                </a:tc>
                <a:tc>
                  <a:txBody>
                    <a:bodyPr/>
                    <a:lstStyle/>
                    <a:p>
                      <a:pPr marL="0" marR="0" lvl="0" indent="0" algn="ctr" defTabSz="914400" rtl="0" eaLnBrk="1" latinLnBrk="0" hangingPunct="1">
                        <a:spcBef>
                          <a:spcPts val="0"/>
                        </a:spcBef>
                        <a:spcAft>
                          <a:spcPts val="0"/>
                        </a:spcAft>
                        <a:buNone/>
                      </a:pPr>
                      <a:r>
                        <a:rPr lang="en-US" altLang="zh-TW" sz="1200" b="1" kern="1200">
                          <a:solidFill>
                            <a:schemeClr val="bg1"/>
                          </a:solidFill>
                          <a:effectLst/>
                          <a:latin typeface="Microsoft JhengHei"/>
                          <a:ea typeface="Microsoft JhengHei"/>
                          <a:cs typeface="Arial"/>
                          <a:sym typeface="Microsoft JhengHei"/>
                        </a:rPr>
                        <a:t>Max # of snapshot per NAS</a:t>
                      </a:r>
                      <a:endParaRPr lang="zh-TW" altLang="en-US" sz="1200" b="1" kern="1200">
                        <a:solidFill>
                          <a:schemeClr val="bg1"/>
                        </a:solidFill>
                        <a:effectLst/>
                        <a:latin typeface="Microsoft JhengHei"/>
                        <a:ea typeface="Microsoft JhengHei"/>
                        <a:cs typeface="Arial"/>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2A6199"/>
                      </a:solidFill>
                      <a:prstDash val="solid"/>
                      <a:round/>
                      <a:headEnd type="none" w="med" len="med"/>
                      <a:tailEnd type="none" w="med" len="med"/>
                    </a:lnT>
                    <a:lnB w="12700" cap="flat" cmpd="sng" algn="ctr">
                      <a:solidFill>
                        <a:srgbClr val="2A6199"/>
                      </a:solidFill>
                      <a:prstDash val="solid"/>
                      <a:round/>
                      <a:headEnd type="none" w="med" len="med"/>
                      <a:tailEnd type="none" w="med" len="med"/>
                    </a:lnB>
                    <a:solidFill>
                      <a:srgbClr val="2A6199"/>
                    </a:solidFill>
                  </a:tcPr>
                </a:tc>
                <a:tc>
                  <a:txBody>
                    <a:bodyPr/>
                    <a:lstStyle/>
                    <a:p>
                      <a:pPr marL="0" marR="0" lvl="0" indent="0" algn="ctr" defTabSz="914400" rtl="0" eaLnBrk="1" latinLnBrk="0" hangingPunct="1">
                        <a:spcBef>
                          <a:spcPts val="0"/>
                        </a:spcBef>
                        <a:spcAft>
                          <a:spcPts val="0"/>
                        </a:spcAft>
                        <a:buNone/>
                      </a:pPr>
                      <a:r>
                        <a:rPr lang="en-US" altLang="zh-TW" sz="1200" b="1" kern="1200">
                          <a:solidFill>
                            <a:schemeClr val="bg1"/>
                          </a:solidFill>
                          <a:effectLst/>
                          <a:latin typeface="Microsoft JhengHei"/>
                          <a:ea typeface="Microsoft JhengHei"/>
                          <a:cs typeface="Arial"/>
                          <a:sym typeface="Microsoft JhengHei"/>
                        </a:rPr>
                        <a:t>Max # of snapshots per</a:t>
                      </a:r>
                      <a:r>
                        <a:rPr lang="zh-TW" altLang="en-US" sz="1200" b="1" kern="1200">
                          <a:solidFill>
                            <a:schemeClr val="bg1"/>
                          </a:solidFill>
                          <a:effectLst/>
                          <a:latin typeface="Microsoft JhengHei"/>
                          <a:ea typeface="Microsoft JhengHei"/>
                          <a:cs typeface="Arial"/>
                          <a:sym typeface="Microsoft JhengHei"/>
                        </a:rPr>
                        <a:t> </a:t>
                      </a:r>
                      <a:r>
                        <a:rPr lang="en-US" altLang="zh-TW" sz="1200" b="1" kern="1200">
                          <a:solidFill>
                            <a:schemeClr val="bg1"/>
                          </a:solidFill>
                          <a:effectLst/>
                          <a:latin typeface="Microsoft JhengHei"/>
                          <a:ea typeface="Microsoft JhengHei"/>
                          <a:cs typeface="Arial"/>
                          <a:sym typeface="Microsoft JhengHei"/>
                        </a:rPr>
                        <a:t>Volume/LUN</a:t>
                      </a:r>
                      <a:endParaRPr lang="zh-TW" altLang="en-US" sz="1200" b="1" kern="1200">
                        <a:solidFill>
                          <a:schemeClr val="bg1"/>
                        </a:solidFill>
                        <a:effectLst/>
                        <a:latin typeface="Microsoft JhengHei"/>
                        <a:ea typeface="Microsoft JhengHei"/>
                        <a:cs typeface="Arial"/>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rgbClr val="2A6199"/>
                      </a:solidFill>
                      <a:prstDash val="solid"/>
                      <a:round/>
                      <a:headEnd type="none" w="med" len="med"/>
                      <a:tailEnd type="none" w="med" len="med"/>
                    </a:lnR>
                    <a:lnT w="12700" cap="flat" cmpd="sng" algn="ctr">
                      <a:solidFill>
                        <a:srgbClr val="2A6199"/>
                      </a:solidFill>
                      <a:prstDash val="solid"/>
                      <a:round/>
                      <a:headEnd type="none" w="med" len="med"/>
                      <a:tailEnd type="none" w="med" len="med"/>
                    </a:lnT>
                    <a:lnB w="12700" cap="flat" cmpd="sng" algn="ctr">
                      <a:solidFill>
                        <a:srgbClr val="2A6199"/>
                      </a:solidFill>
                      <a:prstDash val="solid"/>
                      <a:round/>
                      <a:headEnd type="none" w="med" len="med"/>
                      <a:tailEnd type="none" w="med" len="med"/>
                    </a:lnB>
                    <a:solidFill>
                      <a:srgbClr val="2A6199"/>
                    </a:solidFill>
                  </a:tcPr>
                </a:tc>
                <a:extLst>
                  <a:ext uri="{0D108BD9-81ED-4DB2-BD59-A6C34878D82A}">
                    <a16:rowId xmlns:a16="http://schemas.microsoft.com/office/drawing/2014/main" val="2364017304"/>
                  </a:ext>
                </a:extLst>
              </a:tr>
              <a:tr h="293764">
                <a:tc>
                  <a:txBody>
                    <a:bodyPr/>
                    <a:lstStyle/>
                    <a:p>
                      <a:pPr marL="0" marR="0" lvl="0" indent="0" algn="ctr" rtl="0" eaLnBrk="1" latinLnBrk="0" hangingPunct="1">
                        <a:spcBef>
                          <a:spcPts val="0"/>
                        </a:spcBef>
                        <a:spcAft>
                          <a:spcPts val="0"/>
                        </a:spcAft>
                        <a:buNone/>
                      </a:pPr>
                      <a:r>
                        <a:rPr lang="zh-TW" altLang="en-US" sz="1200" b="1" kern="1200">
                          <a:solidFill>
                            <a:schemeClr val="tx1"/>
                          </a:solidFill>
                          <a:latin typeface="Microsoft JhengHei"/>
                          <a:ea typeface="Microsoft JhengHei"/>
                          <a:cs typeface="Arial"/>
                          <a:sym typeface="Microsoft JhengHei"/>
                        </a:rPr>
                        <a:t>4GB</a:t>
                      </a:r>
                      <a:r>
                        <a:rPr lang="en-US" altLang="zh-TW" sz="1200" b="1" kern="1200">
                          <a:solidFill>
                            <a:schemeClr val="tx1"/>
                          </a:solidFill>
                          <a:latin typeface="Microsoft JhengHei"/>
                          <a:ea typeface="Microsoft JhengHei"/>
                          <a:cs typeface="Arial"/>
                          <a:sym typeface="Microsoft JhengHei"/>
                        </a:rPr>
                        <a:t> and more</a:t>
                      </a:r>
                      <a:endParaRPr lang="zh-TW" altLang="en-US" sz="1200" b="1" kern="1200">
                        <a:solidFill>
                          <a:schemeClr val="tx1"/>
                        </a:solidFill>
                        <a:latin typeface="Microsoft JhengHei"/>
                        <a:ea typeface="Microsoft JhengHei"/>
                        <a:cs typeface="Arial"/>
                        <a:sym typeface="Microsoft JhengHei"/>
                      </a:endParaRPr>
                    </a:p>
                  </a:txBody>
                  <a:tcPr marL="91450" marR="91450" marT="45725" marB="45725" anchor="ctr">
                    <a:lnL w="12700" cap="flat" cmpd="sng" algn="ctr">
                      <a:solidFill>
                        <a:srgbClr val="2A6199"/>
                      </a:solidFill>
                      <a:prstDash val="solid"/>
                      <a:round/>
                      <a:headEnd type="none" w="med" len="med"/>
                      <a:tailEnd type="none" w="med" len="med"/>
                    </a:lnL>
                    <a:lnR w="12700" cap="flat" cmpd="sng" algn="ctr">
                      <a:solidFill>
                        <a:srgbClr val="2A6199"/>
                      </a:solidFill>
                      <a:prstDash val="solid"/>
                      <a:round/>
                      <a:headEnd type="none" w="med" len="med"/>
                      <a:tailEnd type="none" w="med" len="med"/>
                    </a:lnR>
                    <a:lnT w="12700" cap="flat" cmpd="sng" algn="ctr">
                      <a:solidFill>
                        <a:srgbClr val="2A6199"/>
                      </a:solidFill>
                      <a:prstDash val="solid"/>
                      <a:round/>
                      <a:headEnd type="none" w="med" len="med"/>
                      <a:tailEnd type="none" w="med" len="med"/>
                    </a:lnT>
                    <a:lnB w="12700" cap="flat" cmpd="sng" algn="ctr">
                      <a:solidFill>
                        <a:srgbClr val="2A6199"/>
                      </a:solidFill>
                      <a:prstDash val="solid"/>
                      <a:round/>
                      <a:headEnd type="none" w="med" len="med"/>
                      <a:tailEnd type="none" w="med" len="med"/>
                    </a:lnB>
                    <a:solidFill>
                      <a:srgbClr val="FFE599">
                        <a:alpha val="0"/>
                      </a:srgbClr>
                    </a:solidFill>
                  </a:tcPr>
                </a:tc>
                <a:tc>
                  <a:txBody>
                    <a:bodyPr/>
                    <a:lstStyle/>
                    <a:p>
                      <a:pPr marL="0" marR="0" lvl="0" indent="0" algn="ctr" defTabSz="914400" rtl="0" eaLnBrk="1" latinLnBrk="0" hangingPunct="1">
                        <a:spcBef>
                          <a:spcPts val="0"/>
                        </a:spcBef>
                        <a:spcAft>
                          <a:spcPts val="0"/>
                        </a:spcAft>
                        <a:buNone/>
                      </a:pPr>
                      <a:r>
                        <a:rPr lang="en-US" altLang="zh-TW" sz="1200" b="1" kern="1200">
                          <a:solidFill>
                            <a:schemeClr val="tx1"/>
                          </a:solidFill>
                          <a:latin typeface="Microsoft JhengHei"/>
                          <a:ea typeface="Microsoft JhengHei"/>
                          <a:cs typeface="Arial"/>
                          <a:sym typeface="Microsoft JhengHei"/>
                        </a:rPr>
                        <a:t>256</a:t>
                      </a:r>
                      <a:endParaRPr lang="zh-TW" altLang="en-US" sz="1200" b="1" kern="1200">
                        <a:solidFill>
                          <a:schemeClr val="tx1"/>
                        </a:solidFill>
                        <a:latin typeface="Microsoft JhengHei"/>
                        <a:ea typeface="Microsoft JhengHei"/>
                        <a:cs typeface="Arial"/>
                        <a:sym typeface="Microsoft JhengHei"/>
                      </a:endParaRPr>
                    </a:p>
                  </a:txBody>
                  <a:tcPr marL="91450" marR="91450" marT="45725" marB="45725" anchor="ctr">
                    <a:lnL w="12700" cap="flat" cmpd="sng" algn="ctr">
                      <a:solidFill>
                        <a:srgbClr val="2A6199"/>
                      </a:solidFill>
                      <a:prstDash val="solid"/>
                      <a:round/>
                      <a:headEnd type="none" w="med" len="med"/>
                      <a:tailEnd type="none" w="med" len="med"/>
                    </a:lnL>
                    <a:lnR w="12700" cap="flat" cmpd="sng" algn="ctr">
                      <a:solidFill>
                        <a:srgbClr val="2A6199"/>
                      </a:solidFill>
                      <a:prstDash val="solid"/>
                      <a:round/>
                      <a:headEnd type="none" w="med" len="med"/>
                      <a:tailEnd type="none" w="med" len="med"/>
                    </a:lnR>
                    <a:lnT w="12700" cap="flat" cmpd="sng" algn="ctr">
                      <a:solidFill>
                        <a:srgbClr val="2A6199"/>
                      </a:solidFill>
                      <a:prstDash val="solid"/>
                      <a:round/>
                      <a:headEnd type="none" w="med" len="med"/>
                      <a:tailEnd type="none" w="med" len="med"/>
                    </a:lnT>
                    <a:lnB w="12700" cap="flat" cmpd="sng" algn="ctr">
                      <a:solidFill>
                        <a:srgbClr val="2A6199"/>
                      </a:solidFill>
                      <a:prstDash val="solid"/>
                      <a:round/>
                      <a:headEnd type="none" w="med" len="med"/>
                      <a:tailEnd type="none" w="med" len="med"/>
                    </a:lnB>
                    <a:solidFill>
                      <a:srgbClr val="FFE599">
                        <a:alpha val="0"/>
                      </a:srgbClr>
                    </a:solidFill>
                  </a:tcPr>
                </a:tc>
                <a:tc>
                  <a:txBody>
                    <a:bodyPr/>
                    <a:lstStyle/>
                    <a:p>
                      <a:pPr marL="0" marR="0" lvl="0" indent="0" algn="ctr" defTabSz="914400" rtl="0" eaLnBrk="1" latinLnBrk="0" hangingPunct="1">
                        <a:spcBef>
                          <a:spcPts val="0"/>
                        </a:spcBef>
                        <a:spcAft>
                          <a:spcPts val="0"/>
                        </a:spcAft>
                        <a:buNone/>
                      </a:pPr>
                      <a:r>
                        <a:rPr lang="en-US" altLang="zh-TW" sz="1200" b="1" kern="1200">
                          <a:solidFill>
                            <a:schemeClr val="tx1"/>
                          </a:solidFill>
                          <a:latin typeface="Microsoft JhengHei"/>
                          <a:ea typeface="Microsoft JhengHei"/>
                          <a:cs typeface="Arial"/>
                          <a:sym typeface="Microsoft JhengHei"/>
                        </a:rPr>
                        <a:t>64</a:t>
                      </a:r>
                      <a:endParaRPr lang="zh-TW" altLang="en-US" sz="1200" b="1" kern="1200">
                        <a:solidFill>
                          <a:schemeClr val="tx1"/>
                        </a:solidFill>
                        <a:latin typeface="Microsoft JhengHei"/>
                        <a:ea typeface="Microsoft JhengHei"/>
                        <a:cs typeface="Arial"/>
                        <a:sym typeface="Microsoft JhengHei"/>
                      </a:endParaRPr>
                    </a:p>
                  </a:txBody>
                  <a:tcPr marL="91450" marR="91450" marT="45725" marB="45725" anchor="ctr">
                    <a:lnL w="12700" cap="flat" cmpd="sng" algn="ctr">
                      <a:solidFill>
                        <a:srgbClr val="2A6199"/>
                      </a:solidFill>
                      <a:prstDash val="solid"/>
                      <a:round/>
                      <a:headEnd type="none" w="med" len="med"/>
                      <a:tailEnd type="none" w="med" len="med"/>
                    </a:lnL>
                    <a:lnR w="12700" cap="flat" cmpd="sng" algn="ctr">
                      <a:solidFill>
                        <a:srgbClr val="2A6199"/>
                      </a:solidFill>
                      <a:prstDash val="solid"/>
                      <a:round/>
                      <a:headEnd type="none" w="med" len="med"/>
                      <a:tailEnd type="none" w="med" len="med"/>
                    </a:lnR>
                    <a:lnT w="12700" cap="flat" cmpd="sng" algn="ctr">
                      <a:solidFill>
                        <a:srgbClr val="2A6199"/>
                      </a:solidFill>
                      <a:prstDash val="solid"/>
                      <a:round/>
                      <a:headEnd type="none" w="med" len="med"/>
                      <a:tailEnd type="none" w="med" len="med"/>
                    </a:lnT>
                    <a:lnB w="12700" cap="flat" cmpd="sng" algn="ctr">
                      <a:solidFill>
                        <a:srgbClr val="2A6199"/>
                      </a:solidFill>
                      <a:prstDash val="solid"/>
                      <a:round/>
                      <a:headEnd type="none" w="med" len="med"/>
                      <a:tailEnd type="none" w="med" len="med"/>
                    </a:lnB>
                    <a:solidFill>
                      <a:srgbClr val="FFE599">
                        <a:alpha val="0"/>
                      </a:srgbClr>
                    </a:solidFill>
                  </a:tcPr>
                </a:tc>
                <a:extLst>
                  <a:ext uri="{0D108BD9-81ED-4DB2-BD59-A6C34878D82A}">
                    <a16:rowId xmlns:a16="http://schemas.microsoft.com/office/drawing/2014/main" val="4105057157"/>
                  </a:ext>
                </a:extLst>
              </a:tr>
            </a:tbl>
          </a:graphicData>
        </a:graphic>
      </p:graphicFrame>
      <p:sp>
        <p:nvSpPr>
          <p:cNvPr id="9" name="Shape 225">
            <a:extLst>
              <a:ext uri="{FF2B5EF4-FFF2-40B4-BE49-F238E27FC236}">
                <a16:creationId xmlns:a16="http://schemas.microsoft.com/office/drawing/2014/main" id="{2195B3B7-0ACC-DB46-9BC1-E56147C18175}"/>
              </a:ext>
            </a:extLst>
          </p:cNvPr>
          <p:cNvSpPr/>
          <p:nvPr/>
        </p:nvSpPr>
        <p:spPr>
          <a:xfrm>
            <a:off x="693331" y="3963872"/>
            <a:ext cx="3429985" cy="1055472"/>
          </a:xfrm>
          <a:prstGeom prst="rect">
            <a:avLst/>
          </a:prstGeom>
          <a:solidFill>
            <a:srgbClr val="31859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chemeClr val="lt1"/>
              </a:solidFill>
              <a:latin typeface="Arial" panose="020B0604020202020204" pitchFamily="34" charset="0"/>
              <a:ea typeface="Microsoft JhengHei" panose="020B0604030504040204" pitchFamily="34" charset="-120"/>
              <a:cs typeface="Arial" panose="020B0604020202020204" pitchFamily="34" charset="0"/>
              <a:sym typeface="Arial"/>
            </a:endParaRPr>
          </a:p>
        </p:txBody>
      </p:sp>
      <p:sp>
        <p:nvSpPr>
          <p:cNvPr id="6" name="Shape 226">
            <a:extLst>
              <a:ext uri="{FF2B5EF4-FFF2-40B4-BE49-F238E27FC236}">
                <a16:creationId xmlns:a16="http://schemas.microsoft.com/office/drawing/2014/main" id="{861CE3D7-6BDE-C24B-9297-52D426776790}"/>
              </a:ext>
            </a:extLst>
          </p:cNvPr>
          <p:cNvSpPr txBox="1"/>
          <p:nvPr/>
        </p:nvSpPr>
        <p:spPr>
          <a:xfrm>
            <a:off x="690997" y="3411996"/>
            <a:ext cx="3433859" cy="443536"/>
          </a:xfrm>
          <a:prstGeom prst="rect">
            <a:avLst/>
          </a:prstGeom>
          <a:solidFill>
            <a:srgbClr val="C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lt1"/>
              </a:solidFill>
              <a:latin typeface="Arial" panose="020B0604020202020204" pitchFamily="34" charset="0"/>
              <a:ea typeface="Microsoft JhengHei" panose="020B0604030504040204" pitchFamily="34" charset="-120"/>
              <a:cs typeface="Arial" panose="020B0604020202020204" pitchFamily="34" charset="0"/>
              <a:sym typeface="Microsoft JhengHei"/>
            </a:endParaRPr>
          </a:p>
        </p:txBody>
      </p:sp>
      <p:sp>
        <p:nvSpPr>
          <p:cNvPr id="7" name="Shape 226">
            <a:extLst>
              <a:ext uri="{FF2B5EF4-FFF2-40B4-BE49-F238E27FC236}">
                <a16:creationId xmlns:a16="http://schemas.microsoft.com/office/drawing/2014/main" id="{547DEC95-2079-5B42-B158-A660B55408E1}"/>
              </a:ext>
            </a:extLst>
          </p:cNvPr>
          <p:cNvSpPr txBox="1"/>
          <p:nvPr/>
        </p:nvSpPr>
        <p:spPr>
          <a:xfrm>
            <a:off x="728342" y="3418459"/>
            <a:ext cx="838637" cy="437073"/>
          </a:xfrm>
          <a:prstGeom prst="rect">
            <a:avLst/>
          </a:prstGeom>
          <a:solidFill>
            <a:srgbClr val="C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tLang="zh-TW" sz="1200" b="1" i="0" u="none" strike="noStrike" cap="none">
                <a:solidFill>
                  <a:schemeClr val="lt1"/>
                </a:solidFill>
                <a:latin typeface="Arial" panose="020B0604020202020204" pitchFamily="34" charset="0"/>
                <a:ea typeface="Microsoft JhengHei" panose="020B0604030504040204" pitchFamily="34" charset="-120"/>
                <a:cs typeface="Arial" panose="020B0604020202020204" pitchFamily="34" charset="0"/>
                <a:sym typeface="Microsoft JhengHei"/>
              </a:rPr>
              <a:t>File</a:t>
            </a:r>
          </a:p>
          <a:p>
            <a:pPr marL="0" marR="0" lvl="0" indent="0" algn="l" rtl="0">
              <a:lnSpc>
                <a:spcPct val="100000"/>
              </a:lnSpc>
              <a:spcBef>
                <a:spcPts val="0"/>
              </a:spcBef>
              <a:spcAft>
                <a:spcPts val="0"/>
              </a:spcAft>
              <a:buClr>
                <a:srgbClr val="000000"/>
              </a:buClr>
              <a:buSzPts val="1400"/>
              <a:buFont typeface="Arial"/>
              <a:buNone/>
            </a:pPr>
            <a:r>
              <a:rPr lang="en-US" altLang="zh-TW" sz="1200" b="1" i="0" u="none" strike="noStrike" cap="none">
                <a:solidFill>
                  <a:schemeClr val="lt1"/>
                </a:solidFill>
                <a:latin typeface="Arial" panose="020B0604020202020204" pitchFamily="34" charset="0"/>
                <a:ea typeface="Microsoft JhengHei" panose="020B0604030504040204" pitchFamily="34" charset="-120"/>
                <a:cs typeface="Arial" panose="020B0604020202020204" pitchFamily="34" charset="0"/>
                <a:sym typeface="Microsoft JhengHei"/>
              </a:rPr>
              <a:t>level</a:t>
            </a:r>
            <a:endParaRPr lang="en-US" sz="1200" b="1" i="0" u="none" strike="noStrike" cap="none">
              <a:solidFill>
                <a:schemeClr val="lt1"/>
              </a:solidFill>
              <a:latin typeface="Arial" panose="020B0604020202020204" pitchFamily="34" charset="0"/>
              <a:ea typeface="Microsoft JhengHei" panose="020B0604030504040204" pitchFamily="34" charset="-120"/>
              <a:cs typeface="Arial" panose="020B0604020202020204" pitchFamily="34" charset="0"/>
              <a:sym typeface="Microsoft JhengHei"/>
            </a:endParaRPr>
          </a:p>
        </p:txBody>
      </p:sp>
      <p:sp>
        <p:nvSpPr>
          <p:cNvPr id="8" name="Shape 236">
            <a:extLst>
              <a:ext uri="{FF2B5EF4-FFF2-40B4-BE49-F238E27FC236}">
                <a16:creationId xmlns:a16="http://schemas.microsoft.com/office/drawing/2014/main" id="{8D0FAA9B-4F93-B747-BA5A-33492A80A350}"/>
              </a:ext>
            </a:extLst>
          </p:cNvPr>
          <p:cNvSpPr txBox="1"/>
          <p:nvPr/>
        </p:nvSpPr>
        <p:spPr>
          <a:xfrm>
            <a:off x="700529" y="3970831"/>
            <a:ext cx="967920" cy="527231"/>
          </a:xfrm>
          <a:prstGeom prst="rect">
            <a:avLst/>
          </a:prstGeom>
          <a:solidFill>
            <a:srgbClr val="31859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tLang="zh-TW" sz="1200" b="1" i="0" u="none" strike="noStrike" cap="none">
                <a:solidFill>
                  <a:schemeClr val="lt1"/>
                </a:solidFill>
                <a:latin typeface="Arial" panose="020B0604020202020204" pitchFamily="34" charset="0"/>
                <a:ea typeface="Microsoft JhengHei" panose="020B0604030504040204" pitchFamily="34" charset="-120"/>
                <a:cs typeface="Arial" panose="020B0604020202020204" pitchFamily="34" charset="0"/>
                <a:sym typeface="Microsoft JhengHei"/>
              </a:rPr>
              <a:t>Block</a:t>
            </a:r>
          </a:p>
          <a:p>
            <a:pPr marL="0" marR="0" lvl="0" indent="0" algn="l" rtl="0">
              <a:lnSpc>
                <a:spcPct val="100000"/>
              </a:lnSpc>
              <a:spcBef>
                <a:spcPts val="0"/>
              </a:spcBef>
              <a:spcAft>
                <a:spcPts val="0"/>
              </a:spcAft>
              <a:buClr>
                <a:srgbClr val="000000"/>
              </a:buClr>
              <a:buSzPts val="1400"/>
              <a:buFont typeface="Arial"/>
              <a:buNone/>
            </a:pPr>
            <a:r>
              <a:rPr lang="en-US" sz="1200" b="1">
                <a:solidFill>
                  <a:schemeClr val="lt1"/>
                </a:solidFill>
                <a:latin typeface="Arial" panose="020B0604020202020204" pitchFamily="34" charset="0"/>
                <a:ea typeface="Microsoft JhengHei" panose="020B0604030504040204" pitchFamily="34" charset="-120"/>
                <a:cs typeface="Arial" panose="020B0604020202020204" pitchFamily="34" charset="0"/>
                <a:sym typeface="Microsoft JhengHei"/>
              </a:rPr>
              <a:t>level</a:t>
            </a:r>
            <a:endParaRPr lang="en-US" sz="1200" b="1" i="0" u="none" strike="noStrike" cap="none">
              <a:solidFill>
                <a:schemeClr val="lt1"/>
              </a:solidFill>
              <a:latin typeface="Arial" panose="020B0604020202020204" pitchFamily="34" charset="0"/>
              <a:ea typeface="Microsoft JhengHei" panose="020B0604030504040204" pitchFamily="34" charset="-120"/>
              <a:cs typeface="Arial" panose="020B0604020202020204" pitchFamily="34" charset="0"/>
              <a:sym typeface="Microsoft JhengHei"/>
            </a:endParaRPr>
          </a:p>
        </p:txBody>
      </p:sp>
      <p:sp>
        <p:nvSpPr>
          <p:cNvPr id="10" name="Shape 227">
            <a:extLst>
              <a:ext uri="{FF2B5EF4-FFF2-40B4-BE49-F238E27FC236}">
                <a16:creationId xmlns:a16="http://schemas.microsoft.com/office/drawing/2014/main" id="{1F19076C-D68B-B744-97CB-0F7169EE184A}"/>
              </a:ext>
            </a:extLst>
          </p:cNvPr>
          <p:cNvSpPr/>
          <p:nvPr/>
        </p:nvSpPr>
        <p:spPr>
          <a:xfrm>
            <a:off x="1590522" y="4448729"/>
            <a:ext cx="2487765" cy="474628"/>
          </a:xfrm>
          <a:prstGeom prst="rect">
            <a:avLst/>
          </a:prstGeom>
          <a:blipFill rotWithShape="1">
            <a:blip r:embed="rId3"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endParaRPr sz="1400" b="0" i="0" u="none" strike="noStrike" cap="none">
              <a:solidFill>
                <a:schemeClr val="lt1"/>
              </a:solidFill>
              <a:latin typeface="Arial" panose="020B0604020202020204" pitchFamily="34" charset="0"/>
              <a:ea typeface="Microsoft JhengHei" panose="020B0604030504040204" pitchFamily="34" charset="-120"/>
              <a:cs typeface="Arial" panose="020B0604020202020204" pitchFamily="34" charset="0"/>
              <a:sym typeface="Arial"/>
            </a:endParaRPr>
          </a:p>
        </p:txBody>
      </p:sp>
      <p:sp>
        <p:nvSpPr>
          <p:cNvPr id="11" name="Shape 229">
            <a:extLst>
              <a:ext uri="{FF2B5EF4-FFF2-40B4-BE49-F238E27FC236}">
                <a16:creationId xmlns:a16="http://schemas.microsoft.com/office/drawing/2014/main" id="{CE05D924-EA7E-744A-92EE-66F411B0466E}"/>
              </a:ext>
            </a:extLst>
          </p:cNvPr>
          <p:cNvSpPr/>
          <p:nvPr/>
        </p:nvSpPr>
        <p:spPr>
          <a:xfrm>
            <a:off x="1640699" y="4519903"/>
            <a:ext cx="404100" cy="3078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zh-TW" sz="1400" b="1" i="0" u="none" strike="noStrike" cap="none">
                <a:solidFill>
                  <a:schemeClr val="lt1"/>
                </a:solidFill>
                <a:latin typeface="Arial" panose="020B0604020202020204" pitchFamily="34" charset="0"/>
                <a:ea typeface="Microsoft JhengHei" panose="020B0604030504040204" pitchFamily="34" charset="-120"/>
                <a:cs typeface="Arial" pitchFamily="34" charset="0"/>
                <a:sym typeface="Arial"/>
              </a:rPr>
              <a:t>A</a:t>
            </a:r>
            <a:endParaRPr sz="1400" b="1" i="0" u="none" strike="noStrike" cap="none">
              <a:solidFill>
                <a:schemeClr val="lt1"/>
              </a:solidFill>
              <a:latin typeface="Arial" panose="020B0604020202020204" pitchFamily="34" charset="0"/>
              <a:ea typeface="Microsoft JhengHei" panose="020B0604030504040204" pitchFamily="34" charset="-120"/>
              <a:cs typeface="Arial" pitchFamily="34" charset="0"/>
              <a:sym typeface="Arial"/>
            </a:endParaRPr>
          </a:p>
        </p:txBody>
      </p:sp>
      <p:sp>
        <p:nvSpPr>
          <p:cNvPr id="12" name="Shape 230">
            <a:extLst>
              <a:ext uri="{FF2B5EF4-FFF2-40B4-BE49-F238E27FC236}">
                <a16:creationId xmlns:a16="http://schemas.microsoft.com/office/drawing/2014/main" id="{6B40B39D-7F88-EB44-95BD-6EE4CE8A5D7D}"/>
              </a:ext>
            </a:extLst>
          </p:cNvPr>
          <p:cNvSpPr/>
          <p:nvPr/>
        </p:nvSpPr>
        <p:spPr>
          <a:xfrm>
            <a:off x="2120883" y="4519903"/>
            <a:ext cx="404100" cy="3078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zh-TW" sz="1400" b="1" i="0" u="none" strike="noStrike" cap="none">
                <a:solidFill>
                  <a:schemeClr val="lt1"/>
                </a:solidFill>
                <a:latin typeface="Arial" panose="020B0604020202020204" pitchFamily="34" charset="0"/>
                <a:ea typeface="Microsoft JhengHei" panose="020B0604030504040204" pitchFamily="34" charset="-120"/>
                <a:cs typeface="Arial" pitchFamily="34" charset="0"/>
                <a:sym typeface="Arial"/>
              </a:rPr>
              <a:t>B</a:t>
            </a:r>
            <a:endParaRPr sz="1400" b="1" i="0" u="none" strike="noStrike" cap="none">
              <a:solidFill>
                <a:schemeClr val="lt1"/>
              </a:solidFill>
              <a:latin typeface="Arial" panose="020B0604020202020204" pitchFamily="34" charset="0"/>
              <a:ea typeface="Microsoft JhengHei" panose="020B0604030504040204" pitchFamily="34" charset="-120"/>
              <a:cs typeface="Arial" pitchFamily="34" charset="0"/>
              <a:sym typeface="Arial"/>
            </a:endParaRPr>
          </a:p>
        </p:txBody>
      </p:sp>
      <p:sp>
        <p:nvSpPr>
          <p:cNvPr id="13" name="Shape 231">
            <a:extLst>
              <a:ext uri="{FF2B5EF4-FFF2-40B4-BE49-F238E27FC236}">
                <a16:creationId xmlns:a16="http://schemas.microsoft.com/office/drawing/2014/main" id="{5C79C40E-ECCB-7149-9A84-BF472F16AA68}"/>
              </a:ext>
            </a:extLst>
          </p:cNvPr>
          <p:cNvSpPr/>
          <p:nvPr/>
        </p:nvSpPr>
        <p:spPr>
          <a:xfrm>
            <a:off x="2622738" y="4514038"/>
            <a:ext cx="404100" cy="3078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400"/>
              <a:buFont typeface="Arial"/>
              <a:buNone/>
            </a:pPr>
            <a:r>
              <a:rPr lang="zh-TW" sz="1400" b="1" i="0" u="none" strike="noStrike" cap="none">
                <a:solidFill>
                  <a:schemeClr val="lt1"/>
                </a:solidFill>
                <a:latin typeface="Arial" panose="020B0604020202020204" pitchFamily="34" charset="0"/>
                <a:ea typeface="Microsoft JhengHei" panose="020B0604030504040204" pitchFamily="34" charset="-120"/>
                <a:cs typeface="Arial" pitchFamily="34" charset="0"/>
                <a:sym typeface="Arial"/>
              </a:rPr>
              <a:t>C</a:t>
            </a:r>
            <a:endParaRPr sz="1400" b="1" i="0" u="none" strike="noStrike" cap="none">
              <a:solidFill>
                <a:schemeClr val="lt1"/>
              </a:solidFill>
              <a:latin typeface="Arial" panose="020B0604020202020204" pitchFamily="34" charset="0"/>
              <a:ea typeface="Microsoft JhengHei" panose="020B0604030504040204" pitchFamily="34" charset="-120"/>
              <a:cs typeface="Arial" pitchFamily="34" charset="0"/>
              <a:sym typeface="Arial"/>
            </a:endParaRPr>
          </a:p>
        </p:txBody>
      </p:sp>
      <p:sp>
        <p:nvSpPr>
          <p:cNvPr id="14" name="Shape 233">
            <a:extLst>
              <a:ext uri="{FF2B5EF4-FFF2-40B4-BE49-F238E27FC236}">
                <a16:creationId xmlns:a16="http://schemas.microsoft.com/office/drawing/2014/main" id="{9D4C6FAC-5590-3A44-9DAB-3F61E1D0F7B7}"/>
              </a:ext>
            </a:extLst>
          </p:cNvPr>
          <p:cNvSpPr/>
          <p:nvPr/>
        </p:nvSpPr>
        <p:spPr>
          <a:xfrm>
            <a:off x="2125129" y="4050103"/>
            <a:ext cx="404100" cy="3078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Arial" panose="020B0604020202020204" pitchFamily="34" charset="0"/>
                <a:ea typeface="Microsoft JhengHei" panose="020B0604030504040204" pitchFamily="34" charset="-120"/>
                <a:cs typeface="Arial" pitchFamily="34" charset="0"/>
                <a:sym typeface="Arial"/>
              </a:rPr>
              <a:t>B’</a:t>
            </a:r>
            <a:endParaRPr sz="1400" b="1" i="0" u="none" strike="noStrike" cap="none">
              <a:solidFill>
                <a:schemeClr val="lt1"/>
              </a:solidFill>
              <a:latin typeface="Arial" panose="020B0604020202020204" pitchFamily="34" charset="0"/>
              <a:ea typeface="Microsoft JhengHei" panose="020B0604030504040204" pitchFamily="34" charset="-120"/>
              <a:cs typeface="Arial" pitchFamily="34" charset="0"/>
              <a:sym typeface="Arial"/>
            </a:endParaRPr>
          </a:p>
        </p:txBody>
      </p:sp>
      <p:sp>
        <p:nvSpPr>
          <p:cNvPr id="15" name="Shape 234">
            <a:extLst>
              <a:ext uri="{FF2B5EF4-FFF2-40B4-BE49-F238E27FC236}">
                <a16:creationId xmlns:a16="http://schemas.microsoft.com/office/drawing/2014/main" id="{8EA05C06-98E0-2044-BEE9-A57E353A3C9D}"/>
              </a:ext>
            </a:extLst>
          </p:cNvPr>
          <p:cNvSpPr/>
          <p:nvPr/>
        </p:nvSpPr>
        <p:spPr>
          <a:xfrm>
            <a:off x="2622738" y="4050103"/>
            <a:ext cx="404100" cy="3078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Arial" panose="020B0604020202020204" pitchFamily="34" charset="0"/>
                <a:ea typeface="Microsoft JhengHei" panose="020B0604030504040204" pitchFamily="34" charset="-120"/>
                <a:cs typeface="Arial" pitchFamily="34" charset="0"/>
                <a:sym typeface="Arial"/>
              </a:rPr>
              <a:t>C’</a:t>
            </a:r>
            <a:endParaRPr sz="1400" b="1" i="0" u="none" strike="noStrike" cap="none">
              <a:solidFill>
                <a:schemeClr val="lt1"/>
              </a:solidFill>
              <a:latin typeface="Arial" panose="020B0604020202020204" pitchFamily="34" charset="0"/>
              <a:ea typeface="Microsoft JhengHei" panose="020B0604030504040204" pitchFamily="34" charset="-120"/>
              <a:cs typeface="Arial" pitchFamily="34" charset="0"/>
              <a:sym typeface="Arial"/>
            </a:endParaRPr>
          </a:p>
        </p:txBody>
      </p:sp>
      <p:sp>
        <p:nvSpPr>
          <p:cNvPr id="16" name="Shape 235">
            <a:extLst>
              <a:ext uri="{FF2B5EF4-FFF2-40B4-BE49-F238E27FC236}">
                <a16:creationId xmlns:a16="http://schemas.microsoft.com/office/drawing/2014/main" id="{38C82518-FF38-1546-873B-5A78D42A0965}"/>
              </a:ext>
            </a:extLst>
          </p:cNvPr>
          <p:cNvSpPr/>
          <p:nvPr/>
        </p:nvSpPr>
        <p:spPr>
          <a:xfrm>
            <a:off x="1627520" y="4050103"/>
            <a:ext cx="404100" cy="3078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Arial" panose="020B0604020202020204" pitchFamily="34" charset="0"/>
                <a:ea typeface="Microsoft JhengHei" panose="020B0604030504040204" pitchFamily="34" charset="-120"/>
                <a:cs typeface="Arial" pitchFamily="34" charset="0"/>
                <a:sym typeface="Arial"/>
              </a:rPr>
              <a:t>A’</a:t>
            </a:r>
            <a:endParaRPr sz="1400" b="1" i="0" u="none" strike="noStrike" cap="none">
              <a:solidFill>
                <a:schemeClr val="lt1"/>
              </a:solidFill>
              <a:latin typeface="Arial" panose="020B0604020202020204" pitchFamily="34" charset="0"/>
              <a:ea typeface="Microsoft JhengHei" panose="020B0604030504040204" pitchFamily="34" charset="-120"/>
              <a:cs typeface="Arial" pitchFamily="34" charset="0"/>
              <a:sym typeface="Arial"/>
            </a:endParaRPr>
          </a:p>
        </p:txBody>
      </p:sp>
      <p:sp>
        <p:nvSpPr>
          <p:cNvPr id="17" name="Shape 237">
            <a:extLst>
              <a:ext uri="{FF2B5EF4-FFF2-40B4-BE49-F238E27FC236}">
                <a16:creationId xmlns:a16="http://schemas.microsoft.com/office/drawing/2014/main" id="{A7A00C77-BCB9-AE41-BF64-89DE25CC588D}"/>
              </a:ext>
            </a:extLst>
          </p:cNvPr>
          <p:cNvSpPr/>
          <p:nvPr/>
        </p:nvSpPr>
        <p:spPr>
          <a:xfrm>
            <a:off x="3120347" y="4050103"/>
            <a:ext cx="404100" cy="3078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Arial" panose="020B0604020202020204" pitchFamily="34" charset="0"/>
                <a:ea typeface="Microsoft JhengHei" panose="020B0604030504040204" pitchFamily="34" charset="-120"/>
                <a:cs typeface="Arial" pitchFamily="34" charset="0"/>
                <a:sym typeface="Arial"/>
              </a:rPr>
              <a:t>D’</a:t>
            </a:r>
            <a:endParaRPr sz="1400" b="1" i="0" u="none" strike="noStrike" cap="none">
              <a:solidFill>
                <a:schemeClr val="lt1"/>
              </a:solidFill>
              <a:latin typeface="Arial" panose="020B0604020202020204" pitchFamily="34" charset="0"/>
              <a:ea typeface="Microsoft JhengHei" panose="020B0604030504040204" pitchFamily="34" charset="-120"/>
              <a:cs typeface="Arial" pitchFamily="34" charset="0"/>
              <a:sym typeface="Arial"/>
            </a:endParaRPr>
          </a:p>
        </p:txBody>
      </p:sp>
      <p:sp>
        <p:nvSpPr>
          <p:cNvPr id="18" name="Shape 238">
            <a:extLst>
              <a:ext uri="{FF2B5EF4-FFF2-40B4-BE49-F238E27FC236}">
                <a16:creationId xmlns:a16="http://schemas.microsoft.com/office/drawing/2014/main" id="{C388A9E0-250A-894E-B0AC-5C65F865259E}"/>
              </a:ext>
            </a:extLst>
          </p:cNvPr>
          <p:cNvSpPr/>
          <p:nvPr/>
        </p:nvSpPr>
        <p:spPr>
          <a:xfrm>
            <a:off x="3617954" y="4050103"/>
            <a:ext cx="404100" cy="307800"/>
          </a:xfrm>
          <a:prstGeom prst="rect">
            <a:avLst/>
          </a:prstGeom>
          <a:solidFill>
            <a:srgbClr val="E36C09"/>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Arial" panose="020B0604020202020204" pitchFamily="34" charset="0"/>
                <a:ea typeface="Microsoft JhengHei" panose="020B0604030504040204" pitchFamily="34" charset="-120"/>
                <a:cs typeface="Arial" pitchFamily="34" charset="0"/>
                <a:sym typeface="Arial"/>
              </a:rPr>
              <a:t>E’</a:t>
            </a:r>
            <a:endParaRPr sz="1400" b="1" i="0" u="none" strike="noStrike" cap="none">
              <a:solidFill>
                <a:schemeClr val="lt1"/>
              </a:solidFill>
              <a:latin typeface="Arial" panose="020B0604020202020204" pitchFamily="34" charset="0"/>
              <a:ea typeface="Microsoft JhengHei" panose="020B0604030504040204" pitchFamily="34" charset="-120"/>
              <a:cs typeface="Arial" pitchFamily="34" charset="0"/>
              <a:sym typeface="Arial"/>
            </a:endParaRPr>
          </a:p>
        </p:txBody>
      </p:sp>
      <p:sp>
        <p:nvSpPr>
          <p:cNvPr id="19" name="Shape 242">
            <a:extLst>
              <a:ext uri="{FF2B5EF4-FFF2-40B4-BE49-F238E27FC236}">
                <a16:creationId xmlns:a16="http://schemas.microsoft.com/office/drawing/2014/main" id="{7F994910-AB80-5240-87A5-F5236CC45324}"/>
              </a:ext>
            </a:extLst>
          </p:cNvPr>
          <p:cNvSpPr/>
          <p:nvPr/>
        </p:nvSpPr>
        <p:spPr>
          <a:xfrm>
            <a:off x="3121356" y="4514207"/>
            <a:ext cx="404100" cy="3078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Arial" panose="020B0604020202020204" pitchFamily="34" charset="0"/>
                <a:ea typeface="Microsoft JhengHei" panose="020B0604030504040204" pitchFamily="34" charset="-120"/>
                <a:cs typeface="Arial" pitchFamily="34" charset="0"/>
                <a:sym typeface="Arial"/>
              </a:rPr>
              <a:t>D</a:t>
            </a:r>
            <a:endParaRPr sz="1400" b="1" i="0" u="none" strike="noStrike" cap="none">
              <a:solidFill>
                <a:schemeClr val="lt1"/>
              </a:solidFill>
              <a:latin typeface="Arial" panose="020B0604020202020204" pitchFamily="34" charset="0"/>
              <a:ea typeface="Microsoft JhengHei" panose="020B0604030504040204" pitchFamily="34" charset="-120"/>
              <a:cs typeface="Arial" pitchFamily="34" charset="0"/>
              <a:sym typeface="Arial"/>
            </a:endParaRPr>
          </a:p>
        </p:txBody>
      </p:sp>
      <p:sp>
        <p:nvSpPr>
          <p:cNvPr id="20" name="Shape 243">
            <a:extLst>
              <a:ext uri="{FF2B5EF4-FFF2-40B4-BE49-F238E27FC236}">
                <a16:creationId xmlns:a16="http://schemas.microsoft.com/office/drawing/2014/main" id="{8CA173B4-F264-864D-AD68-E0ED74C6D0A6}"/>
              </a:ext>
            </a:extLst>
          </p:cNvPr>
          <p:cNvSpPr/>
          <p:nvPr/>
        </p:nvSpPr>
        <p:spPr>
          <a:xfrm>
            <a:off x="3622105" y="4522468"/>
            <a:ext cx="404100" cy="307800"/>
          </a:xfrm>
          <a:prstGeom prst="rect">
            <a:avLst/>
          </a:prstGeom>
          <a:solidFill>
            <a:srgbClr val="7030A0"/>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zh-TW" sz="1400" b="1" i="0" u="none" strike="noStrike" cap="none">
                <a:solidFill>
                  <a:schemeClr val="lt1"/>
                </a:solidFill>
                <a:latin typeface="Arial" panose="020B0604020202020204" pitchFamily="34" charset="0"/>
                <a:ea typeface="Microsoft JhengHei" panose="020B0604030504040204" pitchFamily="34" charset="-120"/>
                <a:cs typeface="Arial" pitchFamily="34" charset="0"/>
                <a:sym typeface="Arial"/>
              </a:rPr>
              <a:t>E</a:t>
            </a:r>
            <a:endParaRPr sz="1400" b="1" i="0" u="none" strike="noStrike" cap="none">
              <a:solidFill>
                <a:schemeClr val="lt1"/>
              </a:solidFill>
              <a:latin typeface="Arial" panose="020B0604020202020204" pitchFamily="34" charset="0"/>
              <a:ea typeface="Microsoft JhengHei" panose="020B0604030504040204" pitchFamily="34" charset="-120"/>
              <a:cs typeface="Arial" pitchFamily="34" charset="0"/>
              <a:sym typeface="Arial"/>
            </a:endParaRPr>
          </a:p>
        </p:txBody>
      </p:sp>
      <p:grpSp>
        <p:nvGrpSpPr>
          <p:cNvPr id="22" name="群組 8">
            <a:extLst>
              <a:ext uri="{FF2B5EF4-FFF2-40B4-BE49-F238E27FC236}">
                <a16:creationId xmlns:a16="http://schemas.microsoft.com/office/drawing/2014/main" id="{46C6B108-202D-DF4D-B5E1-F2EBB19FCA1C}"/>
              </a:ext>
            </a:extLst>
          </p:cNvPr>
          <p:cNvGrpSpPr/>
          <p:nvPr/>
        </p:nvGrpSpPr>
        <p:grpSpPr>
          <a:xfrm>
            <a:off x="1639249" y="3306466"/>
            <a:ext cx="468863" cy="468863"/>
            <a:chOff x="889317" y="2537938"/>
            <a:chExt cx="556036" cy="556036"/>
          </a:xfrm>
        </p:grpSpPr>
        <p:sp>
          <p:nvSpPr>
            <p:cNvPr id="23" name="橢圓 7">
              <a:extLst>
                <a:ext uri="{FF2B5EF4-FFF2-40B4-BE49-F238E27FC236}">
                  <a16:creationId xmlns:a16="http://schemas.microsoft.com/office/drawing/2014/main" id="{19C09694-E0D1-5441-9AA0-F36C2C124F4C}"/>
                </a:ext>
              </a:extLst>
            </p:cNvPr>
            <p:cNvSpPr/>
            <p:nvPr/>
          </p:nvSpPr>
          <p:spPr>
            <a:xfrm>
              <a:off x="889317" y="2537938"/>
              <a:ext cx="556036" cy="556036"/>
            </a:xfrm>
            <a:prstGeom prst="ellipse">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Microsoft JhengHei" panose="020B0604030504040204" pitchFamily="34" charset="-120"/>
                <a:cs typeface="Arial" panose="020B0604020202020204" pitchFamily="34" charset="0"/>
              </a:endParaRPr>
            </a:p>
          </p:txBody>
        </p:sp>
        <p:pic>
          <p:nvPicPr>
            <p:cNvPr id="24" name="圖片 6">
              <a:extLst>
                <a:ext uri="{FF2B5EF4-FFF2-40B4-BE49-F238E27FC236}">
                  <a16:creationId xmlns:a16="http://schemas.microsoft.com/office/drawing/2014/main" id="{28C79BF1-8038-0D46-87CC-38A2716CBF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3260" y="2663193"/>
              <a:ext cx="386386" cy="305526"/>
            </a:xfrm>
            <a:prstGeom prst="rect">
              <a:avLst/>
            </a:prstGeom>
          </p:spPr>
        </p:pic>
      </p:grpSp>
      <p:grpSp>
        <p:nvGrpSpPr>
          <p:cNvPr id="2" name="群組 1">
            <a:extLst>
              <a:ext uri="{FF2B5EF4-FFF2-40B4-BE49-F238E27FC236}">
                <a16:creationId xmlns:a16="http://schemas.microsoft.com/office/drawing/2014/main" id="{05A62382-4201-42AF-996C-CE021C0081EF}"/>
              </a:ext>
            </a:extLst>
          </p:cNvPr>
          <p:cNvGrpSpPr/>
          <p:nvPr/>
        </p:nvGrpSpPr>
        <p:grpSpPr>
          <a:xfrm>
            <a:off x="2170517" y="3303657"/>
            <a:ext cx="1848413" cy="468863"/>
            <a:chOff x="1762903" y="3085494"/>
            <a:chExt cx="2396981" cy="608011"/>
          </a:xfrm>
        </p:grpSpPr>
        <p:pic>
          <p:nvPicPr>
            <p:cNvPr id="21" name="圖片 5">
              <a:extLst>
                <a:ext uri="{FF2B5EF4-FFF2-40B4-BE49-F238E27FC236}">
                  <a16:creationId xmlns:a16="http://schemas.microsoft.com/office/drawing/2014/main" id="{8B904A2D-A73B-C54E-9659-BD041FCF5C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62903" y="3085494"/>
              <a:ext cx="699186" cy="526749"/>
            </a:xfrm>
            <a:prstGeom prst="rect">
              <a:avLst/>
            </a:prstGeom>
          </p:spPr>
        </p:pic>
        <p:pic>
          <p:nvPicPr>
            <p:cNvPr id="25" name="圖片 9">
              <a:extLst>
                <a:ext uri="{FF2B5EF4-FFF2-40B4-BE49-F238E27FC236}">
                  <a16:creationId xmlns:a16="http://schemas.microsoft.com/office/drawing/2014/main" id="{457F28C0-840D-7A4A-B214-8ABCE6B59B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02416" y="3346265"/>
              <a:ext cx="250057" cy="347240"/>
            </a:xfrm>
            <a:prstGeom prst="rect">
              <a:avLst/>
            </a:prstGeom>
            <a:effectLst>
              <a:outerShdw blurRad="63500" sx="102000" sy="102000" algn="ctr" rotWithShape="0">
                <a:prstClr val="black">
                  <a:alpha val="40000"/>
                </a:prstClr>
              </a:outerShdw>
            </a:effectLst>
          </p:spPr>
        </p:pic>
        <p:pic>
          <p:nvPicPr>
            <p:cNvPr id="26" name="圖片 34">
              <a:extLst>
                <a:ext uri="{FF2B5EF4-FFF2-40B4-BE49-F238E27FC236}">
                  <a16:creationId xmlns:a16="http://schemas.microsoft.com/office/drawing/2014/main" id="{B0962F5F-F881-674A-9C52-6DCB7D0988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23708" y="3085494"/>
              <a:ext cx="699186" cy="526749"/>
            </a:xfrm>
            <a:prstGeom prst="rect">
              <a:avLst/>
            </a:prstGeom>
          </p:spPr>
        </p:pic>
        <p:pic>
          <p:nvPicPr>
            <p:cNvPr id="27" name="圖片 35">
              <a:extLst>
                <a:ext uri="{FF2B5EF4-FFF2-40B4-BE49-F238E27FC236}">
                  <a16:creationId xmlns:a16="http://schemas.microsoft.com/office/drawing/2014/main" id="{9EC42781-D259-BE44-BB03-769B00373E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63221" y="3346265"/>
              <a:ext cx="250057" cy="347240"/>
            </a:xfrm>
            <a:prstGeom prst="rect">
              <a:avLst/>
            </a:prstGeom>
            <a:effectLst>
              <a:outerShdw blurRad="63500" sx="102000" sy="102000" algn="ctr" rotWithShape="0">
                <a:prstClr val="black">
                  <a:alpha val="40000"/>
                </a:prstClr>
              </a:outerShdw>
            </a:effectLst>
          </p:spPr>
        </p:pic>
        <p:pic>
          <p:nvPicPr>
            <p:cNvPr id="28" name="圖片 36">
              <a:extLst>
                <a:ext uri="{FF2B5EF4-FFF2-40B4-BE49-F238E27FC236}">
                  <a16:creationId xmlns:a16="http://schemas.microsoft.com/office/drawing/2014/main" id="{C5E66FF4-1B29-1542-A500-E0F399CA11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60698" y="3085494"/>
              <a:ext cx="699186" cy="526749"/>
            </a:xfrm>
            <a:prstGeom prst="rect">
              <a:avLst/>
            </a:prstGeom>
          </p:spPr>
        </p:pic>
        <p:pic>
          <p:nvPicPr>
            <p:cNvPr id="29" name="圖片 37">
              <a:extLst>
                <a:ext uri="{FF2B5EF4-FFF2-40B4-BE49-F238E27FC236}">
                  <a16:creationId xmlns:a16="http://schemas.microsoft.com/office/drawing/2014/main" id="{A828CE6A-5FD9-3348-B733-22F2D18C81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00211" y="3346265"/>
              <a:ext cx="250057" cy="347240"/>
            </a:xfrm>
            <a:prstGeom prst="rect">
              <a:avLst/>
            </a:prstGeom>
            <a:effectLst>
              <a:outerShdw blurRad="63500" sx="102000" sy="102000" algn="ctr" rotWithShape="0">
                <a:prstClr val="black">
                  <a:alpha val="40000"/>
                </a:prstClr>
              </a:outerShdw>
            </a:effectLst>
          </p:spPr>
        </p:pic>
      </p:grpSp>
      <p:pic>
        <p:nvPicPr>
          <p:cNvPr id="30" name="圖片 11">
            <a:extLst>
              <a:ext uri="{FF2B5EF4-FFF2-40B4-BE49-F238E27FC236}">
                <a16:creationId xmlns:a16="http://schemas.microsoft.com/office/drawing/2014/main" id="{033AD60F-2F54-6845-A930-762548946703}"/>
              </a:ext>
            </a:extLst>
          </p:cNvPr>
          <p:cNvPicPr>
            <a:picLocks noChangeAspect="1"/>
          </p:cNvPicPr>
          <p:nvPr/>
        </p:nvPicPr>
        <p:blipFill>
          <a:blip r:embed="rId7"/>
          <a:stretch>
            <a:fillRect/>
          </a:stretch>
        </p:blipFill>
        <p:spPr>
          <a:xfrm>
            <a:off x="5563595" y="4211954"/>
            <a:ext cx="1172039" cy="804587"/>
          </a:xfrm>
          <a:prstGeom prst="rect">
            <a:avLst/>
          </a:prstGeom>
          <a:effectLst>
            <a:outerShdw blurRad="50800" dist="38100" dir="5400000" algn="t" rotWithShape="0">
              <a:prstClr val="black">
                <a:alpha val="40000"/>
              </a:prstClr>
            </a:outerShdw>
          </a:effectLst>
        </p:spPr>
      </p:pic>
      <p:pic>
        <p:nvPicPr>
          <p:cNvPr id="31" name="圖片 18">
            <a:extLst>
              <a:ext uri="{FF2B5EF4-FFF2-40B4-BE49-F238E27FC236}">
                <a16:creationId xmlns:a16="http://schemas.microsoft.com/office/drawing/2014/main" id="{87A7F279-B940-7D44-9D61-4252C71C1A0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40298" y="3496625"/>
            <a:ext cx="651730" cy="811844"/>
          </a:xfrm>
          <a:prstGeom prst="rect">
            <a:avLst/>
          </a:prstGeom>
          <a:effectLst>
            <a:outerShdw blurRad="50800" dist="38100" dir="5400000" algn="t" rotWithShape="0">
              <a:prstClr val="black">
                <a:alpha val="40000"/>
              </a:prstClr>
            </a:outerShdw>
          </a:effectLst>
        </p:spPr>
      </p:pic>
      <p:grpSp>
        <p:nvGrpSpPr>
          <p:cNvPr id="32" name="群組 21">
            <a:extLst>
              <a:ext uri="{FF2B5EF4-FFF2-40B4-BE49-F238E27FC236}">
                <a16:creationId xmlns:a16="http://schemas.microsoft.com/office/drawing/2014/main" id="{C04E883D-6D4E-534B-96B4-01F50F57185C}"/>
              </a:ext>
            </a:extLst>
          </p:cNvPr>
          <p:cNvGrpSpPr/>
          <p:nvPr/>
        </p:nvGrpSpPr>
        <p:grpSpPr>
          <a:xfrm>
            <a:off x="5607419" y="3048256"/>
            <a:ext cx="1087182" cy="671519"/>
            <a:chOff x="5296072" y="2438860"/>
            <a:chExt cx="1269089" cy="783879"/>
          </a:xfrm>
        </p:grpSpPr>
        <p:pic>
          <p:nvPicPr>
            <p:cNvPr id="33" name="圖片 20">
              <a:extLst>
                <a:ext uri="{FF2B5EF4-FFF2-40B4-BE49-F238E27FC236}">
                  <a16:creationId xmlns:a16="http://schemas.microsoft.com/office/drawing/2014/main" id="{A04EC1DD-D387-904F-A0B1-62A202A09D4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6200000">
              <a:off x="5375235" y="2359697"/>
              <a:ext cx="769403" cy="927730"/>
            </a:xfrm>
            <a:prstGeom prst="rect">
              <a:avLst/>
            </a:prstGeom>
            <a:effectLst>
              <a:outerShdw blurRad="50800" dist="38100" dir="5400000" algn="t" rotWithShape="0">
                <a:prstClr val="black">
                  <a:alpha val="40000"/>
                </a:prstClr>
              </a:outerShdw>
            </a:effectLst>
          </p:spPr>
        </p:pic>
        <p:pic>
          <p:nvPicPr>
            <p:cNvPr id="34" name="圖片 16">
              <a:extLst>
                <a:ext uri="{FF2B5EF4-FFF2-40B4-BE49-F238E27FC236}">
                  <a16:creationId xmlns:a16="http://schemas.microsoft.com/office/drawing/2014/main" id="{C1810225-CF4E-1949-BB64-84F556F6B10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03996" y="2800807"/>
              <a:ext cx="461165" cy="421932"/>
            </a:xfrm>
            <a:prstGeom prst="rect">
              <a:avLst/>
            </a:prstGeom>
            <a:effectLst>
              <a:outerShdw blurRad="50800" dist="38100" dir="5400000" algn="t" rotWithShape="0">
                <a:prstClr val="black">
                  <a:alpha val="40000"/>
                </a:prstClr>
              </a:outerShdw>
            </a:effectLst>
          </p:spPr>
        </p:pic>
      </p:grpSp>
      <p:sp>
        <p:nvSpPr>
          <p:cNvPr id="36" name="Shape 241">
            <a:extLst>
              <a:ext uri="{FF2B5EF4-FFF2-40B4-BE49-F238E27FC236}">
                <a16:creationId xmlns:a16="http://schemas.microsoft.com/office/drawing/2014/main" id="{A6425107-F9FD-2548-9BFB-8A2BF3604905}"/>
              </a:ext>
            </a:extLst>
          </p:cNvPr>
          <p:cNvSpPr txBox="1"/>
          <p:nvPr/>
        </p:nvSpPr>
        <p:spPr>
          <a:xfrm>
            <a:off x="631088" y="2863167"/>
            <a:ext cx="3243263" cy="452679"/>
          </a:xfrm>
          <a:prstGeom prst="rect">
            <a:avLst/>
          </a:prstGeom>
          <a:noFill/>
          <a:ln>
            <a:noFill/>
          </a:ln>
        </p:spPr>
        <p:txBody>
          <a:bodyPr spcFirstLastPara="1" wrap="square" lIns="91425" tIns="45700" rIns="91425" bIns="45700" anchor="t" anchorCtr="0">
            <a:noAutofit/>
          </a:bodyPr>
          <a:lstStyle/>
          <a:p>
            <a:pPr>
              <a:buClr>
                <a:srgbClr val="3F3F3F"/>
              </a:buClr>
              <a:buSzPts val="1700"/>
            </a:pPr>
            <a:r>
              <a:rPr lang="en" altLang="zh-TW" sz="1200">
                <a:latin typeface="Arial" panose="020B0604020202020204" pitchFamily="34" charset="0"/>
                <a:cs typeface="Arial" panose="020B0604020202020204" pitchFamily="34" charset="0"/>
              </a:rPr>
              <a:t>File-level ransomware cannot access or modify even if the volume is affected.</a:t>
            </a:r>
          </a:p>
          <a:p>
            <a:pPr marL="342900" indent="-342900">
              <a:buClr>
                <a:srgbClr val="3F3F3F"/>
              </a:buClr>
              <a:buSzPts val="1700"/>
              <a:buAutoNum type="arabicPeriod"/>
            </a:pPr>
            <a:endParaRPr lang="en" altLang="zh-TW" sz="1000">
              <a:latin typeface="Arial" panose="020B0604020202020204" pitchFamily="34" charset="0"/>
              <a:cs typeface="Arial" panose="020B0604020202020204" pitchFamily="34" charset="0"/>
            </a:endParaRPr>
          </a:p>
        </p:txBody>
      </p:sp>
      <p:grpSp>
        <p:nvGrpSpPr>
          <p:cNvPr id="37" name="群組 30">
            <a:extLst>
              <a:ext uri="{FF2B5EF4-FFF2-40B4-BE49-F238E27FC236}">
                <a16:creationId xmlns:a16="http://schemas.microsoft.com/office/drawing/2014/main" id="{C9BF72C8-7B8F-144F-9DDE-BFE8965578A1}"/>
              </a:ext>
            </a:extLst>
          </p:cNvPr>
          <p:cNvGrpSpPr/>
          <p:nvPr/>
        </p:nvGrpSpPr>
        <p:grpSpPr>
          <a:xfrm>
            <a:off x="6905433" y="3418459"/>
            <a:ext cx="1227669" cy="800349"/>
            <a:chOff x="7307786" y="3362271"/>
            <a:chExt cx="1168039" cy="761474"/>
          </a:xfrm>
        </p:grpSpPr>
        <p:grpSp>
          <p:nvGrpSpPr>
            <p:cNvPr id="38" name="群組 29">
              <a:extLst>
                <a:ext uri="{FF2B5EF4-FFF2-40B4-BE49-F238E27FC236}">
                  <a16:creationId xmlns:a16="http://schemas.microsoft.com/office/drawing/2014/main" id="{35FA5C7B-15AB-E242-93C4-4673513EE3DD}"/>
                </a:ext>
              </a:extLst>
            </p:cNvPr>
            <p:cNvGrpSpPr/>
            <p:nvPr/>
          </p:nvGrpSpPr>
          <p:grpSpPr>
            <a:xfrm>
              <a:off x="7307786" y="3556203"/>
              <a:ext cx="1168039" cy="567542"/>
              <a:chOff x="6990085" y="3443536"/>
              <a:chExt cx="1525161" cy="741066"/>
            </a:xfrm>
          </p:grpSpPr>
          <p:pic>
            <p:nvPicPr>
              <p:cNvPr id="40" name="圖片 26">
                <a:extLst>
                  <a:ext uri="{FF2B5EF4-FFF2-40B4-BE49-F238E27FC236}">
                    <a16:creationId xmlns:a16="http://schemas.microsoft.com/office/drawing/2014/main" id="{B8826ECB-793E-E64E-B849-F5DD981D4B7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990085" y="3443536"/>
                <a:ext cx="962151" cy="648264"/>
              </a:xfrm>
              <a:prstGeom prst="rect">
                <a:avLst/>
              </a:prstGeom>
              <a:effectLst>
                <a:outerShdw blurRad="50800" dist="38100" dir="5400000" algn="t" rotWithShape="0">
                  <a:prstClr val="black">
                    <a:alpha val="40000"/>
                  </a:prstClr>
                </a:outerShdw>
              </a:effectLst>
            </p:spPr>
          </p:pic>
          <p:pic>
            <p:nvPicPr>
              <p:cNvPr id="41" name="圖片 28">
                <a:extLst>
                  <a:ext uri="{FF2B5EF4-FFF2-40B4-BE49-F238E27FC236}">
                    <a16:creationId xmlns:a16="http://schemas.microsoft.com/office/drawing/2014/main" id="{4C26412B-87FA-3849-A925-0A14BDE907A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H="1">
                <a:off x="7571636" y="3549643"/>
                <a:ext cx="943610" cy="634959"/>
              </a:xfrm>
              <a:prstGeom prst="rect">
                <a:avLst/>
              </a:prstGeom>
              <a:effectLst>
                <a:outerShdw blurRad="50800" dist="38100" dir="8100000" algn="tr" rotWithShape="0">
                  <a:prstClr val="black">
                    <a:alpha val="40000"/>
                  </a:prstClr>
                </a:outerShdw>
              </a:effectLst>
            </p:spPr>
          </p:pic>
        </p:grpSp>
        <p:pic>
          <p:nvPicPr>
            <p:cNvPr id="39" name="圖片 23">
              <a:extLst>
                <a:ext uri="{FF2B5EF4-FFF2-40B4-BE49-F238E27FC236}">
                  <a16:creationId xmlns:a16="http://schemas.microsoft.com/office/drawing/2014/main" id="{39378E24-2D30-6146-97C8-5C4D58FD2C9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613534" y="3362271"/>
              <a:ext cx="664567" cy="664567"/>
            </a:xfrm>
            <a:prstGeom prst="rect">
              <a:avLst/>
            </a:prstGeom>
            <a:effectLst>
              <a:outerShdw blurRad="50800" dist="38100" dir="2700000" algn="tl" rotWithShape="0">
                <a:prstClr val="black">
                  <a:alpha val="40000"/>
                </a:prstClr>
              </a:outerShdw>
            </a:effectLst>
          </p:spPr>
        </p:pic>
      </p:grpSp>
      <p:sp>
        <p:nvSpPr>
          <p:cNvPr id="42" name="文字方塊 243">
            <a:extLst>
              <a:ext uri="{FF2B5EF4-FFF2-40B4-BE49-F238E27FC236}">
                <a16:creationId xmlns:a16="http://schemas.microsoft.com/office/drawing/2014/main" id="{E6064A48-CB6C-B546-9EBB-F5C7470D42D3}"/>
              </a:ext>
            </a:extLst>
          </p:cNvPr>
          <p:cNvSpPr txBox="1"/>
          <p:nvPr/>
        </p:nvSpPr>
        <p:spPr>
          <a:xfrm>
            <a:off x="5478109" y="3703218"/>
            <a:ext cx="1347743" cy="230832"/>
          </a:xfrm>
          <a:prstGeom prst="rect">
            <a:avLst/>
          </a:prstGeom>
          <a:noFill/>
        </p:spPr>
        <p:txBody>
          <a:bodyPr wrap="square" rtlCol="0" anchor="t">
            <a:spAutoFit/>
          </a:bodyPr>
          <a:lstStyle/>
          <a:p>
            <a:pPr algn="ctr"/>
            <a:r>
              <a:rPr lang="en-US" altLang="zh-TW" sz="900" b="1">
                <a:solidFill>
                  <a:srgbClr val="002060"/>
                </a:solidFill>
                <a:latin typeface="Arial" panose="020B0604020202020204" pitchFamily="34" charset="0"/>
                <a:ea typeface="Microsoft JhengHei" panose="020B0604030504040204" pitchFamily="34" charset="-120"/>
                <a:cs typeface="Arial" panose="020B0604020202020204" pitchFamily="34" charset="0"/>
              </a:rPr>
              <a:t>Eternal drive</a:t>
            </a:r>
            <a:endParaRPr lang="zh-TW" altLang="en-US" sz="900" b="1">
              <a:solidFill>
                <a:srgbClr val="002060"/>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43" name="文字方塊 59">
            <a:extLst>
              <a:ext uri="{FF2B5EF4-FFF2-40B4-BE49-F238E27FC236}">
                <a16:creationId xmlns:a16="http://schemas.microsoft.com/office/drawing/2014/main" id="{A4A2498C-2429-3844-A39A-6A62802C25A6}"/>
              </a:ext>
            </a:extLst>
          </p:cNvPr>
          <p:cNvSpPr txBox="1"/>
          <p:nvPr/>
        </p:nvSpPr>
        <p:spPr>
          <a:xfrm>
            <a:off x="4384024" y="4274920"/>
            <a:ext cx="976290" cy="230832"/>
          </a:xfrm>
          <a:prstGeom prst="rect">
            <a:avLst/>
          </a:prstGeom>
          <a:noFill/>
        </p:spPr>
        <p:txBody>
          <a:bodyPr wrap="square" rtlCol="0" anchor="t">
            <a:spAutoFit/>
          </a:bodyPr>
          <a:lstStyle/>
          <a:p>
            <a:pPr algn="ctr"/>
            <a:r>
              <a:rPr lang="en-US" altLang="zh-TW" sz="900" b="1">
                <a:solidFill>
                  <a:srgbClr val="002060"/>
                </a:solidFill>
                <a:latin typeface="Arial" panose="020B0604020202020204" pitchFamily="34" charset="0"/>
                <a:ea typeface="Microsoft JhengHei" panose="020B0604030504040204" pitchFamily="34" charset="-120"/>
                <a:cs typeface="Arial" panose="020B0604020202020204" pitchFamily="34" charset="0"/>
              </a:rPr>
              <a:t>Server space</a:t>
            </a:r>
          </a:p>
        </p:txBody>
      </p:sp>
      <p:sp>
        <p:nvSpPr>
          <p:cNvPr id="44" name="文字方塊 60">
            <a:extLst>
              <a:ext uri="{FF2B5EF4-FFF2-40B4-BE49-F238E27FC236}">
                <a16:creationId xmlns:a16="http://schemas.microsoft.com/office/drawing/2014/main" id="{5F46BC92-5F8F-7442-BB13-53ED05091F71}"/>
              </a:ext>
            </a:extLst>
          </p:cNvPr>
          <p:cNvSpPr txBox="1"/>
          <p:nvPr/>
        </p:nvSpPr>
        <p:spPr>
          <a:xfrm>
            <a:off x="6946973" y="4219932"/>
            <a:ext cx="1199216" cy="230832"/>
          </a:xfrm>
          <a:prstGeom prst="rect">
            <a:avLst/>
          </a:prstGeom>
          <a:noFill/>
        </p:spPr>
        <p:txBody>
          <a:bodyPr wrap="square" rtlCol="0" anchor="t">
            <a:spAutoFit/>
          </a:bodyPr>
          <a:lstStyle/>
          <a:p>
            <a:pPr algn="ctr"/>
            <a:r>
              <a:rPr lang="en-US" altLang="zh-TW" sz="900" b="1">
                <a:solidFill>
                  <a:srgbClr val="002060"/>
                </a:solidFill>
                <a:latin typeface="Arial" panose="020B0604020202020204" pitchFamily="34" charset="0"/>
                <a:ea typeface="Microsoft JhengHei" panose="020B0604030504040204" pitchFamily="34" charset="-120"/>
                <a:cs typeface="Arial" panose="020B0604020202020204" pitchFamily="34" charset="0"/>
              </a:rPr>
              <a:t>Cloud / NAS</a:t>
            </a:r>
            <a:endParaRPr lang="zh-TW" altLang="en-US" sz="900" b="1">
              <a:solidFill>
                <a:srgbClr val="002060"/>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45" name="弧形 244">
            <a:extLst>
              <a:ext uri="{FF2B5EF4-FFF2-40B4-BE49-F238E27FC236}">
                <a16:creationId xmlns:a16="http://schemas.microsoft.com/office/drawing/2014/main" id="{B4B58D24-AFED-304A-863B-45A9D7A896BE}"/>
              </a:ext>
            </a:extLst>
          </p:cNvPr>
          <p:cNvSpPr/>
          <p:nvPr/>
        </p:nvSpPr>
        <p:spPr>
          <a:xfrm rot="17557318">
            <a:off x="4957707" y="3163706"/>
            <a:ext cx="914400" cy="914400"/>
          </a:xfrm>
          <a:prstGeom prst="arc">
            <a:avLst>
              <a:gd name="adj1" fmla="val 16323179"/>
              <a:gd name="adj2" fmla="val 736492"/>
            </a:avLst>
          </a:prstGeom>
          <a:ln w="28575">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ea typeface="Microsoft JhengHei" panose="020B0604030504040204" pitchFamily="34" charset="-120"/>
              <a:cs typeface="Arial" panose="020B0604020202020204" pitchFamily="34" charset="0"/>
            </a:endParaRPr>
          </a:p>
        </p:txBody>
      </p:sp>
      <p:sp>
        <p:nvSpPr>
          <p:cNvPr id="46" name="弧形 62">
            <a:extLst>
              <a:ext uri="{FF2B5EF4-FFF2-40B4-BE49-F238E27FC236}">
                <a16:creationId xmlns:a16="http://schemas.microsoft.com/office/drawing/2014/main" id="{99843927-50EC-3F4D-97DD-CC0B39B84903}"/>
              </a:ext>
            </a:extLst>
          </p:cNvPr>
          <p:cNvSpPr/>
          <p:nvPr/>
        </p:nvSpPr>
        <p:spPr>
          <a:xfrm rot="20575507">
            <a:off x="6300964" y="3211449"/>
            <a:ext cx="914400" cy="914400"/>
          </a:xfrm>
          <a:prstGeom prst="arc">
            <a:avLst>
              <a:gd name="adj1" fmla="val 16200000"/>
              <a:gd name="adj2" fmla="val 21582801"/>
            </a:avLst>
          </a:prstGeom>
          <a:ln w="28575">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ea typeface="Microsoft JhengHei" panose="020B0604030504040204" pitchFamily="34" charset="-120"/>
              <a:cs typeface="Arial" panose="020B0604020202020204" pitchFamily="34" charset="0"/>
            </a:endParaRPr>
          </a:p>
        </p:txBody>
      </p:sp>
      <p:sp>
        <p:nvSpPr>
          <p:cNvPr id="47" name="弧形 63">
            <a:extLst>
              <a:ext uri="{FF2B5EF4-FFF2-40B4-BE49-F238E27FC236}">
                <a16:creationId xmlns:a16="http://schemas.microsoft.com/office/drawing/2014/main" id="{E1111368-112F-C442-B94E-5CB24D530E2C}"/>
              </a:ext>
            </a:extLst>
          </p:cNvPr>
          <p:cNvSpPr/>
          <p:nvPr/>
        </p:nvSpPr>
        <p:spPr>
          <a:xfrm rot="9448614">
            <a:off x="4898471" y="4013706"/>
            <a:ext cx="914400" cy="914400"/>
          </a:xfrm>
          <a:prstGeom prst="arc">
            <a:avLst>
              <a:gd name="adj1" fmla="val 16200000"/>
              <a:gd name="adj2" fmla="val 21582801"/>
            </a:avLst>
          </a:prstGeom>
          <a:ln w="28575">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ea typeface="Microsoft JhengHei" panose="020B0604030504040204" pitchFamily="34" charset="-120"/>
              <a:cs typeface="Arial" panose="020B0604020202020204" pitchFamily="34" charset="0"/>
            </a:endParaRPr>
          </a:p>
        </p:txBody>
      </p:sp>
      <p:sp>
        <p:nvSpPr>
          <p:cNvPr id="48" name="文字方塊 47">
            <a:extLst>
              <a:ext uri="{FF2B5EF4-FFF2-40B4-BE49-F238E27FC236}">
                <a16:creationId xmlns:a16="http://schemas.microsoft.com/office/drawing/2014/main" id="{A9197115-8F5E-4BC1-BDE7-CCB891AF958D}"/>
              </a:ext>
            </a:extLst>
          </p:cNvPr>
          <p:cNvSpPr txBox="1"/>
          <p:nvPr/>
        </p:nvSpPr>
        <p:spPr>
          <a:xfrm>
            <a:off x="8334463" y="-572361"/>
            <a:ext cx="492989" cy="307777"/>
          </a:xfrm>
          <a:prstGeom prst="rect">
            <a:avLst/>
          </a:prstGeom>
          <a:solidFill>
            <a:srgbClr val="FF0000"/>
          </a:solidFill>
        </p:spPr>
        <p:txBody>
          <a:bodyPr wrap="square" rtlCol="0">
            <a:spAutoFit/>
          </a:bodyPr>
          <a:lstStyle/>
          <a:p>
            <a:r>
              <a:rPr lang="en-US" altLang="zh-TW">
                <a:solidFill>
                  <a:schemeClr val="bg1"/>
                </a:solidFill>
              </a:rPr>
              <a:t>OK</a:t>
            </a:r>
            <a:endParaRPr lang="zh-TW" altLang="en-US">
              <a:solidFill>
                <a:schemeClr val="bg1"/>
              </a:solidFill>
            </a:endParaRPr>
          </a:p>
        </p:txBody>
      </p:sp>
      <p:sp>
        <p:nvSpPr>
          <p:cNvPr id="49" name="標題 1">
            <a:extLst>
              <a:ext uri="{FF2B5EF4-FFF2-40B4-BE49-F238E27FC236}">
                <a16:creationId xmlns:a16="http://schemas.microsoft.com/office/drawing/2014/main" id="{E0121A5A-EFFC-4C5B-AD11-EE680658EE36}"/>
              </a:ext>
            </a:extLst>
          </p:cNvPr>
          <p:cNvSpPr txBox="1">
            <a:spLocks/>
          </p:cNvSpPr>
          <p:nvPr/>
        </p:nvSpPr>
        <p:spPr>
          <a:xfrm>
            <a:off x="325925" y="195152"/>
            <a:ext cx="8501527" cy="98733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3500">
                <a:solidFill>
                  <a:schemeClr val="bg1"/>
                </a:solidFill>
                <a:latin typeface="Arial" panose="020B0604020202020204" pitchFamily="34" charset="0"/>
                <a:ea typeface="微軟正黑體" panose="020B0604030504040204" pitchFamily="34" charset="-120"/>
                <a:cs typeface="Arial" panose="020B0604020202020204" pitchFamily="34" charset="0"/>
              </a:rPr>
              <a:t>Take snapshots frequently, up to 64 per volume/LUN and 256 per NAS</a:t>
            </a:r>
            <a:endParaRPr lang="zh-TW" altLang="en-US" sz="35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949195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38" name="圖片 37">
            <a:extLst>
              <a:ext uri="{FF2B5EF4-FFF2-40B4-BE49-F238E27FC236}">
                <a16:creationId xmlns:a16="http://schemas.microsoft.com/office/drawing/2014/main" id="{211C2FA3-8D18-1E46-86BB-5B71420DB8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46468"/>
            <a:ext cx="9150681" cy="3304195"/>
          </a:xfrm>
          <a:prstGeom prst="rect">
            <a:avLst/>
          </a:prstGeom>
          <a:ln>
            <a:noFill/>
          </a:ln>
        </p:spPr>
      </p:pic>
      <p:pic>
        <p:nvPicPr>
          <p:cNvPr id="45" name="圖片 44">
            <a:extLst>
              <a:ext uri="{FF2B5EF4-FFF2-40B4-BE49-F238E27FC236}">
                <a16:creationId xmlns:a16="http://schemas.microsoft.com/office/drawing/2014/main" id="{2AB549C4-E410-4466-8BE3-1F4B09C07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2082" y="3874062"/>
            <a:ext cx="3452502" cy="461856"/>
          </a:xfrm>
          <a:prstGeom prst="rect">
            <a:avLst/>
          </a:prstGeom>
        </p:spPr>
      </p:pic>
      <p:sp>
        <p:nvSpPr>
          <p:cNvPr id="486" name="Shape 486"/>
          <p:cNvSpPr/>
          <p:nvPr/>
        </p:nvSpPr>
        <p:spPr>
          <a:xfrm>
            <a:off x="5306468" y="2470662"/>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panose="020B0604020202020204" pitchFamily="34" charset="0"/>
                <a:ea typeface="微軟正黑體" panose="020B0604030504040204" pitchFamily="34" charset="-120"/>
                <a:cs typeface="Arial" panose="020B0604020202020204" pitchFamily="34" charset="0"/>
                <a:sym typeface="Arial"/>
              </a:rPr>
              <a:t> </a:t>
            </a:r>
            <a:endParaRPr>
              <a:latin typeface="Arial" panose="020B0604020202020204" pitchFamily="34" charset="0"/>
              <a:ea typeface="微軟正黑體" panose="020B0604030504040204" pitchFamily="34" charset="-120"/>
              <a:cs typeface="Arial" panose="020B0604020202020204" pitchFamily="34" charset="0"/>
            </a:endParaRPr>
          </a:p>
        </p:txBody>
      </p:sp>
      <p:sp>
        <p:nvSpPr>
          <p:cNvPr id="2" name="內容版面配置區 1">
            <a:extLst>
              <a:ext uri="{FF2B5EF4-FFF2-40B4-BE49-F238E27FC236}">
                <a16:creationId xmlns:a16="http://schemas.microsoft.com/office/drawing/2014/main" id="{B7850EFB-6F7A-DB4F-B708-BAEA277C76A6}"/>
              </a:ext>
            </a:extLst>
          </p:cNvPr>
          <p:cNvSpPr>
            <a:spLocks noGrp="1"/>
          </p:cNvSpPr>
          <p:nvPr>
            <p:ph idx="4294967295"/>
          </p:nvPr>
        </p:nvSpPr>
        <p:spPr>
          <a:xfrm>
            <a:off x="245800" y="1463588"/>
            <a:ext cx="5194301" cy="1267776"/>
          </a:xfrm>
        </p:spPr>
        <p:txBody>
          <a:bodyPr vert="horz" lIns="91440" tIns="45720" rIns="91440" bIns="45720" rtlCol="0" anchor="t">
            <a:noAutofit/>
          </a:bodyPr>
          <a:lstStyle/>
          <a:p>
            <a:pPr indent="0">
              <a:lnSpc>
                <a:spcPct val="100000"/>
              </a:lnSpc>
              <a:buClr>
                <a:schemeClr val="tx1"/>
              </a:buClr>
              <a:buNone/>
            </a:pPr>
            <a:r>
              <a:rPr kumimoji="1" lang="en" altLang="zh-TW" sz="1400">
                <a:solidFill>
                  <a:schemeClr val="tx1"/>
                </a:solidFill>
                <a:latin typeface="Arial" panose="020B0604020202020204" pitchFamily="34" charset="0"/>
                <a:ea typeface="微軟正黑體" panose="020B0604030504040204" pitchFamily="34" charset="-120"/>
                <a:cs typeface="Arial" panose="020B0604020202020204" pitchFamily="34" charset="0"/>
              </a:rPr>
              <a:t>Snapshot Replica efficiently replicates volume/LUN snapshots to a remote NAS by copying only the changes made. This can save time &amp; bandwidth, and can be run manually or on a scheduled basis. TS-435XeU’s 10GbE &amp; 2.5GbE can greatly reduce the time needed to backup and recover.</a:t>
            </a:r>
            <a:br>
              <a:rPr lang="zh-TW" altLang="en-US" sz="1400">
                <a:solidFill>
                  <a:schemeClr val="tx1"/>
                </a:solidFill>
                <a:latin typeface="Arial" panose="020B0604020202020204" pitchFamily="34" charset="0"/>
                <a:ea typeface="微軟正黑體" panose="020B0604030504040204" pitchFamily="34" charset="-120"/>
                <a:cs typeface="Arial" panose="020B0604020202020204" pitchFamily="34" charset="0"/>
              </a:rPr>
            </a:br>
            <a:r>
              <a:rPr kumimoji="1" lang="zh-TW" altLang="en-US" sz="1400">
                <a:solidFill>
                  <a:schemeClr val="tx1"/>
                </a:solidFill>
                <a:latin typeface="Arial" panose="020B0604020202020204" pitchFamily="34" charset="0"/>
                <a:ea typeface="微軟正黑體" panose="020B0604030504040204" pitchFamily="34" charset="-120"/>
                <a:cs typeface="Arial" panose="020B0604020202020204" pitchFamily="34" charset="0"/>
              </a:rPr>
              <a:t> </a:t>
            </a:r>
            <a:endParaRPr lang="en-US" altLang="zh-TW" sz="14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64" name="群組 63">
            <a:extLst>
              <a:ext uri="{FF2B5EF4-FFF2-40B4-BE49-F238E27FC236}">
                <a16:creationId xmlns:a16="http://schemas.microsoft.com/office/drawing/2014/main" id="{5D06B09E-A88F-4876-B45A-149801596B83}"/>
              </a:ext>
            </a:extLst>
          </p:cNvPr>
          <p:cNvGrpSpPr/>
          <p:nvPr/>
        </p:nvGrpSpPr>
        <p:grpSpPr>
          <a:xfrm>
            <a:off x="5522562" y="1449203"/>
            <a:ext cx="3850271" cy="1684493"/>
            <a:chOff x="4148775" y="2855994"/>
            <a:chExt cx="3850271" cy="1684493"/>
          </a:xfrm>
        </p:grpSpPr>
        <p:pic>
          <p:nvPicPr>
            <p:cNvPr id="65" name="圖片 64">
              <a:extLst>
                <a:ext uri="{FF2B5EF4-FFF2-40B4-BE49-F238E27FC236}">
                  <a16:creationId xmlns:a16="http://schemas.microsoft.com/office/drawing/2014/main" id="{5CBEAF11-2729-4174-BA24-F6E850B34B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8775" y="2855994"/>
              <a:ext cx="3850271" cy="1684493"/>
            </a:xfrm>
            <a:prstGeom prst="rect">
              <a:avLst/>
            </a:prstGeom>
          </p:spPr>
        </p:pic>
        <p:sp>
          <p:nvSpPr>
            <p:cNvPr id="66" name="矩形 65">
              <a:extLst>
                <a:ext uri="{FF2B5EF4-FFF2-40B4-BE49-F238E27FC236}">
                  <a16:creationId xmlns:a16="http://schemas.microsoft.com/office/drawing/2014/main" id="{F484FF1B-E584-4193-850A-57E58B33A40E}"/>
                </a:ext>
              </a:extLst>
            </p:cNvPr>
            <p:cNvSpPr/>
            <p:nvPr/>
          </p:nvSpPr>
          <p:spPr>
            <a:xfrm>
              <a:off x="4712329" y="3253259"/>
              <a:ext cx="2008468" cy="1107996"/>
            </a:xfrm>
            <a:prstGeom prst="rect">
              <a:avLst/>
            </a:prstGeom>
          </p:spPr>
          <p:txBody>
            <a:bodyPr wrap="square">
              <a:spAutoFit/>
            </a:bodyPr>
            <a:lstStyle/>
            <a:p>
              <a:pPr algn="ctr"/>
              <a:r>
                <a:rPr lang="en-US" altLang="zh-TW" sz="1300">
                  <a:latin typeface="Arial" panose="020B0604020202020204" pitchFamily="34" charset="0"/>
                  <a:ea typeface="Microsoft YaHei" panose="020B0503020204020204" pitchFamily="34" charset="-122"/>
                  <a:cs typeface="Arial" panose="020B0604020202020204" pitchFamily="34" charset="0"/>
                </a:rPr>
                <a:t>Coupled with a </a:t>
              </a:r>
              <a:r>
                <a:rPr lang="en" altLang="zh-TW" sz="1300">
                  <a:latin typeface="Arial" panose="020B0604020202020204" pitchFamily="34" charset="0"/>
                  <a:ea typeface="Microsoft YaHei" panose="020B0503020204020204" pitchFamily="34" charset="-122"/>
                  <a:cs typeface="Arial" panose="020B0604020202020204" pitchFamily="34" charset="0"/>
                </a:rPr>
                <a:t>QNAP 10GbE/2.5GbE switches to</a:t>
              </a:r>
              <a:r>
                <a:rPr lang="en-US" altLang="zh-TW" sz="1300">
                  <a:latin typeface="Arial" panose="020B0604020202020204" pitchFamily="34" charset="0"/>
                  <a:ea typeface="Microsoft YaHei" panose="020B0503020204020204" pitchFamily="34" charset="-122"/>
                  <a:cs typeface="Arial" panose="020B0604020202020204" pitchFamily="34" charset="0"/>
                </a:rPr>
                <a:t> </a:t>
              </a:r>
              <a:br>
                <a:rPr lang="en-US" altLang="zh-TW" sz="1300">
                  <a:latin typeface="Arial" panose="020B0604020202020204" pitchFamily="34" charset="0"/>
                  <a:ea typeface="Microsoft YaHei" panose="020B0503020204020204" pitchFamily="34" charset="-122"/>
                  <a:cs typeface="Arial" panose="020B0604020202020204" pitchFamily="34" charset="0"/>
                </a:rPr>
              </a:br>
              <a:r>
                <a:rPr lang="en-US" altLang="zh-TW" sz="1600" b="1">
                  <a:solidFill>
                    <a:srgbClr val="FF0000"/>
                  </a:solidFill>
                  <a:latin typeface="Arial" panose="020B0604020202020204" pitchFamily="34" charset="0"/>
                  <a:ea typeface="Microsoft YaHei" panose="020B0503020204020204" pitchFamily="34" charset="-122"/>
                  <a:cs typeface="Arial" panose="020B0604020202020204" pitchFamily="34" charset="0"/>
                </a:rPr>
                <a:t>Minimize the </a:t>
              </a:r>
              <a:r>
                <a:rPr lang="en" altLang="zh-TW" sz="1600" b="1">
                  <a:solidFill>
                    <a:srgbClr val="FF0000"/>
                  </a:solidFill>
                  <a:latin typeface="Arial" panose="020B0604020202020204" pitchFamily="34" charset="0"/>
                  <a:ea typeface="Microsoft YaHei" panose="020B0503020204020204" pitchFamily="34" charset="-122"/>
                  <a:cs typeface="Arial" panose="020B0604020202020204" pitchFamily="34" charset="0"/>
                </a:rPr>
                <a:t>RTO</a:t>
              </a:r>
            </a:p>
            <a:p>
              <a:pPr algn="ctr"/>
              <a:r>
                <a:rPr lang="en" altLang="zh-TW" sz="1100" b="1">
                  <a:solidFill>
                    <a:srgbClr val="FF0000"/>
                  </a:solidFill>
                  <a:latin typeface="Arial" panose="020B0604020202020204" pitchFamily="34" charset="0"/>
                  <a:ea typeface="Microsoft YaHei" panose="020B0503020204020204" pitchFamily="34" charset="-122"/>
                  <a:cs typeface="Arial" panose="020B0604020202020204" pitchFamily="34" charset="0"/>
                </a:rPr>
                <a:t>(Recovery Time Objective)</a:t>
              </a:r>
              <a:endParaRPr lang="en" altLang="zh-TW" b="1">
                <a:solidFill>
                  <a:srgbClr val="FF0000"/>
                </a:solidFill>
                <a:latin typeface="Arial" panose="020B0604020202020204" pitchFamily="34" charset="0"/>
                <a:ea typeface="Microsoft YaHei" panose="020B0503020204020204" pitchFamily="34" charset="-122"/>
                <a:cs typeface="Arial" panose="020B0604020202020204" pitchFamily="34" charset="0"/>
              </a:endParaRPr>
            </a:p>
          </p:txBody>
        </p:sp>
      </p:grpSp>
      <p:pic>
        <p:nvPicPr>
          <p:cNvPr id="71" name="圖片 70">
            <a:extLst>
              <a:ext uri="{FF2B5EF4-FFF2-40B4-BE49-F238E27FC236}">
                <a16:creationId xmlns:a16="http://schemas.microsoft.com/office/drawing/2014/main" id="{66746594-21FC-4137-A14E-4309FC2D76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689" y="3754228"/>
            <a:ext cx="3107673" cy="341658"/>
          </a:xfrm>
          <a:prstGeom prst="rect">
            <a:avLst/>
          </a:prstGeom>
        </p:spPr>
      </p:pic>
      <p:sp>
        <p:nvSpPr>
          <p:cNvPr id="3" name="矩形 2">
            <a:extLst>
              <a:ext uri="{FF2B5EF4-FFF2-40B4-BE49-F238E27FC236}">
                <a16:creationId xmlns:a16="http://schemas.microsoft.com/office/drawing/2014/main" id="{9F0681F9-B234-4D5E-BADB-552378AB8C4B}"/>
              </a:ext>
            </a:extLst>
          </p:cNvPr>
          <p:cNvSpPr/>
          <p:nvPr/>
        </p:nvSpPr>
        <p:spPr>
          <a:xfrm>
            <a:off x="349190" y="4100439"/>
            <a:ext cx="6217544" cy="954107"/>
          </a:xfrm>
          <a:prstGeom prst="rect">
            <a:avLst/>
          </a:prstGeom>
        </p:spPr>
        <p:txBody>
          <a:bodyPr wrap="square">
            <a:spAutoFit/>
          </a:bodyPr>
          <a:lstStyle/>
          <a:p>
            <a:pPr marL="342865" lvl="0" indent="-304765">
              <a:buClr>
                <a:srgbClr val="000000"/>
              </a:buClr>
            </a:pPr>
            <a:r>
              <a:rPr lang="en-US" altLang="zh-TW" b="1">
                <a:solidFill>
                  <a:srgbClr val="FF0000"/>
                </a:solidFill>
                <a:latin typeface="Arial" panose="020B0604020202020204" pitchFamily="34" charset="0"/>
                <a:ea typeface="微軟正黑體" panose="020B0604030504040204" pitchFamily="34" charset="-120"/>
                <a:cs typeface="Arial" panose="020B0604020202020204" pitchFamily="34" charset="0"/>
                <a:sym typeface="Microsoft JhengHei"/>
              </a:rPr>
              <a:t>Affordable disaster recovery solution</a:t>
            </a:r>
          </a:p>
          <a:p>
            <a:pPr marL="268288" lvl="0" indent="-230188">
              <a:buClr>
                <a:srgbClr val="000000"/>
              </a:buClr>
              <a:buFont typeface="Wingdings" pitchFamily="2" charset="2"/>
              <a:buChar char="ü"/>
            </a:pPr>
            <a:r>
              <a:rPr lang="en-US" altLang="zh-TW">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Microsoft JhengHei"/>
              </a:rPr>
              <a:t>High performance data backup</a:t>
            </a:r>
          </a:p>
          <a:p>
            <a:pPr marL="268288" lvl="0" indent="-230188">
              <a:buClr>
                <a:srgbClr val="000000"/>
              </a:buClr>
              <a:buFont typeface="Wingdings" pitchFamily="2" charset="2"/>
              <a:buChar char="ü"/>
            </a:pPr>
            <a:r>
              <a:rPr lang="en-US" altLang="zh-TW">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Microsoft JhengHei"/>
              </a:rPr>
              <a:t>Efficient disaster recovery</a:t>
            </a:r>
          </a:p>
          <a:p>
            <a:pPr marL="268288" lvl="0" indent="-230188">
              <a:buClr>
                <a:srgbClr val="000000"/>
              </a:buClr>
              <a:buFont typeface="Wingdings" pitchFamily="2" charset="2"/>
              <a:buChar char="ü"/>
            </a:pPr>
            <a:r>
              <a:rPr lang="en-US" altLang="zh-TW">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Microsoft JhengHei"/>
              </a:rPr>
              <a:t>Securely backup &amp; share data</a:t>
            </a:r>
            <a:endParaRPr lang="zh-TW" altLang="en-US" sz="1200">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sym typeface="Microsoft JhengHei"/>
            </a:endParaRPr>
          </a:p>
        </p:txBody>
      </p:sp>
      <p:pic>
        <p:nvPicPr>
          <p:cNvPr id="19" name="圖片 18" descr="P12.png">
            <a:extLst>
              <a:ext uri="{FF2B5EF4-FFF2-40B4-BE49-F238E27FC236}">
                <a16:creationId xmlns:a16="http://schemas.microsoft.com/office/drawing/2014/main" id="{3C9C2F0E-D326-459C-8431-981B1209B15A}"/>
              </a:ext>
            </a:extLst>
          </p:cNvPr>
          <p:cNvPicPr>
            <a:picLocks noChangeAspect="1"/>
          </p:cNvPicPr>
          <p:nvPr/>
        </p:nvPicPr>
        <p:blipFill rotWithShape="1">
          <a:blip r:embed="rId6" cstate="print"/>
          <a:srcRect t="80602" b="-1708"/>
          <a:stretch/>
        </p:blipFill>
        <p:spPr>
          <a:xfrm>
            <a:off x="3060102" y="4596119"/>
            <a:ext cx="2671454" cy="502543"/>
          </a:xfrm>
          <a:prstGeom prst="rect">
            <a:avLst/>
          </a:prstGeom>
        </p:spPr>
      </p:pic>
      <p:pic>
        <p:nvPicPr>
          <p:cNvPr id="25" name="圖片 24" descr="P12.png">
            <a:extLst>
              <a:ext uri="{FF2B5EF4-FFF2-40B4-BE49-F238E27FC236}">
                <a16:creationId xmlns:a16="http://schemas.microsoft.com/office/drawing/2014/main" id="{540A69FF-8AFB-41CC-B97D-E08CDA948D4A}"/>
              </a:ext>
            </a:extLst>
          </p:cNvPr>
          <p:cNvPicPr>
            <a:picLocks noChangeAspect="1"/>
          </p:cNvPicPr>
          <p:nvPr/>
        </p:nvPicPr>
        <p:blipFill rotWithShape="1">
          <a:blip r:embed="rId6" cstate="print"/>
          <a:srcRect t="-6624" b="63420"/>
          <a:stretch/>
        </p:blipFill>
        <p:spPr>
          <a:xfrm>
            <a:off x="3031412" y="2455078"/>
            <a:ext cx="2671454" cy="1028699"/>
          </a:xfrm>
          <a:prstGeom prst="rect">
            <a:avLst/>
          </a:prstGeom>
        </p:spPr>
      </p:pic>
      <p:grpSp>
        <p:nvGrpSpPr>
          <p:cNvPr id="4" name="群組 3">
            <a:extLst>
              <a:ext uri="{FF2B5EF4-FFF2-40B4-BE49-F238E27FC236}">
                <a16:creationId xmlns:a16="http://schemas.microsoft.com/office/drawing/2014/main" id="{2A415949-F63C-4170-82CF-A0FFC971E023}"/>
              </a:ext>
            </a:extLst>
          </p:cNvPr>
          <p:cNvGrpSpPr/>
          <p:nvPr/>
        </p:nvGrpSpPr>
        <p:grpSpPr>
          <a:xfrm>
            <a:off x="539133" y="3551737"/>
            <a:ext cx="7751738" cy="673202"/>
            <a:chOff x="358830" y="3570992"/>
            <a:chExt cx="7118094" cy="618173"/>
          </a:xfrm>
        </p:grpSpPr>
        <p:pic>
          <p:nvPicPr>
            <p:cNvPr id="20" name="圖片 19" descr="P12.png">
              <a:extLst>
                <a:ext uri="{FF2B5EF4-FFF2-40B4-BE49-F238E27FC236}">
                  <a16:creationId xmlns:a16="http://schemas.microsoft.com/office/drawing/2014/main" id="{D6DF3D74-1FE6-4412-BE6F-9705E2D8EFA7}"/>
                </a:ext>
              </a:extLst>
            </p:cNvPr>
            <p:cNvPicPr>
              <a:picLocks noChangeAspect="1"/>
            </p:cNvPicPr>
            <p:nvPr/>
          </p:nvPicPr>
          <p:blipFill rotWithShape="1">
            <a:blip r:embed="rId6" cstate="print"/>
            <a:srcRect t="50000" b="24037"/>
            <a:stretch/>
          </p:blipFill>
          <p:spPr>
            <a:xfrm>
              <a:off x="2588020" y="3570992"/>
              <a:ext cx="2671454" cy="618173"/>
            </a:xfrm>
            <a:prstGeom prst="rect">
              <a:avLst/>
            </a:prstGeom>
          </p:spPr>
        </p:pic>
        <p:pic>
          <p:nvPicPr>
            <p:cNvPr id="23" name="Picture 10" descr="Picture 10">
              <a:extLst>
                <a:ext uri="{FF2B5EF4-FFF2-40B4-BE49-F238E27FC236}">
                  <a16:creationId xmlns:a16="http://schemas.microsoft.com/office/drawing/2014/main" id="{37ED6DE3-E852-472D-8E45-8F2643C75705}"/>
                </a:ext>
              </a:extLst>
            </p:cNvPr>
            <p:cNvPicPr>
              <a:picLocks noChangeAspect="1"/>
            </p:cNvPicPr>
            <p:nvPr/>
          </p:nvPicPr>
          <p:blipFill>
            <a:blip r:embed="rId7" cstate="print"/>
            <a:srcRect t="39217" b="27026"/>
            <a:stretch>
              <a:fillRect/>
            </a:stretch>
          </p:blipFill>
          <p:spPr>
            <a:xfrm>
              <a:off x="4805470" y="3570992"/>
              <a:ext cx="2671454" cy="563603"/>
            </a:xfrm>
            <a:prstGeom prst="rect">
              <a:avLst/>
            </a:prstGeom>
            <a:ln w="12700">
              <a:miter lim="400000"/>
            </a:ln>
          </p:spPr>
        </p:pic>
        <p:pic>
          <p:nvPicPr>
            <p:cNvPr id="26" name="圖片 25" descr="一張含有 監視器, 電子用品, 坐, 白色 的圖片&#10;&#10;自動產生的描述">
              <a:extLst>
                <a:ext uri="{FF2B5EF4-FFF2-40B4-BE49-F238E27FC236}">
                  <a16:creationId xmlns:a16="http://schemas.microsoft.com/office/drawing/2014/main" id="{FB9DD892-0E5A-4A25-9934-C31BFE2F8DCC}"/>
                </a:ext>
              </a:extLst>
            </p:cNvPr>
            <p:cNvPicPr>
              <a:picLocks noChangeAspect="1"/>
            </p:cNvPicPr>
            <p:nvPr/>
          </p:nvPicPr>
          <p:blipFill>
            <a:blip r:embed="rId8"/>
            <a:stretch>
              <a:fillRect/>
            </a:stretch>
          </p:blipFill>
          <p:spPr>
            <a:xfrm>
              <a:off x="358830" y="3612524"/>
              <a:ext cx="2526008" cy="389005"/>
            </a:xfrm>
            <a:prstGeom prst="rect">
              <a:avLst/>
            </a:prstGeom>
          </p:spPr>
        </p:pic>
      </p:grpSp>
      <p:sp>
        <p:nvSpPr>
          <p:cNvPr id="28" name="標題 1">
            <a:extLst>
              <a:ext uri="{FF2B5EF4-FFF2-40B4-BE49-F238E27FC236}">
                <a16:creationId xmlns:a16="http://schemas.microsoft.com/office/drawing/2014/main" id="{FB3B8F9C-960C-46D0-8E2D-8BC0EEB813F3}"/>
              </a:ext>
            </a:extLst>
          </p:cNvPr>
          <p:cNvSpPr txBox="1">
            <a:spLocks/>
          </p:cNvSpPr>
          <p:nvPr/>
        </p:nvSpPr>
        <p:spPr>
          <a:xfrm>
            <a:off x="124385" y="48510"/>
            <a:ext cx="8895230" cy="1267776"/>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3200">
                <a:solidFill>
                  <a:schemeClr val="bg1"/>
                </a:solidFill>
                <a:latin typeface="Arial" panose="020B0604020202020204" pitchFamily="34" charset="0"/>
                <a:ea typeface="Microsoft JhengHei"/>
                <a:cs typeface="Arial" panose="020B0604020202020204" pitchFamily="34" charset="0"/>
                <a:sym typeface="Microsoft JhengHei"/>
              </a:rPr>
              <a:t>2.5</a:t>
            </a:r>
            <a:r>
              <a:rPr lang="zh-TW" altLang="zh-TW" sz="3200">
                <a:solidFill>
                  <a:schemeClr val="bg1"/>
                </a:solidFill>
                <a:latin typeface="Arial" panose="020B0604020202020204" pitchFamily="34" charset="0"/>
                <a:ea typeface="Microsoft JhengHei"/>
                <a:cs typeface="Arial" panose="020B0604020202020204" pitchFamily="34" charset="0"/>
                <a:sym typeface="Microsoft JhengHei"/>
              </a:rPr>
              <a:t>GbE </a:t>
            </a:r>
            <a:r>
              <a:rPr lang="en-US" altLang="zh-TW" sz="3200">
                <a:solidFill>
                  <a:schemeClr val="bg1"/>
                </a:solidFill>
                <a:latin typeface="Arial" panose="020B0604020202020204" pitchFamily="34" charset="0"/>
                <a:ea typeface="Microsoft JhengHei"/>
                <a:cs typeface="Arial" panose="020B0604020202020204" pitchFamily="34" charset="0"/>
                <a:sym typeface="Microsoft JhengHei"/>
              </a:rPr>
              <a:t>or 10GbE can greatly reduce the downtime during disaster recovery</a:t>
            </a:r>
            <a:endParaRPr lang="zh-TW" altLang="en-US" sz="3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9" name="Shape 98">
            <a:extLst>
              <a:ext uri="{FF2B5EF4-FFF2-40B4-BE49-F238E27FC236}">
                <a16:creationId xmlns:a16="http://schemas.microsoft.com/office/drawing/2014/main" id="{F99AB122-C13B-4C67-ABD2-940F93103D28}"/>
              </a:ext>
            </a:extLst>
          </p:cNvPr>
          <p:cNvSpPr txBox="1"/>
          <p:nvPr/>
        </p:nvSpPr>
        <p:spPr>
          <a:xfrm>
            <a:off x="3737614" y="3160836"/>
            <a:ext cx="1170663" cy="472800"/>
          </a:xfrm>
          <a:prstGeom prst="rect">
            <a:avLst/>
          </a:prstGeom>
          <a:noFill/>
          <a:ln>
            <a:noFill/>
          </a:ln>
        </p:spPr>
        <p:txBody>
          <a:bodyPr wrap="square" lIns="91425" tIns="91425" rIns="91425" bIns="91425" anchor="ctr" anchorCtr="0">
            <a:noAutofit/>
          </a:bodyPr>
          <a:lstStyle/>
          <a:p>
            <a:pPr lvl="0" rtl="0">
              <a:spcBef>
                <a:spcPts val="0"/>
              </a:spcBef>
              <a:buNone/>
            </a:pPr>
            <a:r>
              <a:rPr lang="en-US" altLang="zh-TW" sz="2000" b="1">
                <a:solidFill>
                  <a:srgbClr val="C00000"/>
                </a:solidFill>
                <a:latin typeface="Arial" panose="020B0604020202020204" pitchFamily="34" charset="0"/>
                <a:ea typeface="微軟正黑體" panose="020B0604030504040204" pitchFamily="34" charset="-120"/>
                <a:cs typeface="Arial" panose="020B0604020202020204" pitchFamily="34" charset="0"/>
              </a:rPr>
              <a:t>Backup</a:t>
            </a:r>
            <a:endParaRPr lang="zh-TW" sz="2000" b="1">
              <a:solidFill>
                <a:srgbClr val="C0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0" name="Shape 98">
            <a:extLst>
              <a:ext uri="{FF2B5EF4-FFF2-40B4-BE49-F238E27FC236}">
                <a16:creationId xmlns:a16="http://schemas.microsoft.com/office/drawing/2014/main" id="{C9170D13-5C7B-4B6F-B297-F284C0A93014}"/>
              </a:ext>
            </a:extLst>
          </p:cNvPr>
          <p:cNvSpPr txBox="1"/>
          <p:nvPr/>
        </p:nvSpPr>
        <p:spPr>
          <a:xfrm>
            <a:off x="3699993" y="4205522"/>
            <a:ext cx="1500198" cy="472800"/>
          </a:xfrm>
          <a:prstGeom prst="rect">
            <a:avLst/>
          </a:prstGeom>
          <a:noFill/>
          <a:ln>
            <a:noFill/>
          </a:ln>
        </p:spPr>
        <p:txBody>
          <a:bodyPr wrap="square" lIns="91425" tIns="91425" rIns="91425" bIns="91425" anchor="ctr" anchorCtr="0">
            <a:noAutofit/>
          </a:bodyPr>
          <a:lstStyle/>
          <a:p>
            <a:pPr lvl="0" rtl="0">
              <a:spcBef>
                <a:spcPts val="0"/>
              </a:spcBef>
              <a:buNone/>
            </a:pPr>
            <a:r>
              <a:rPr lang="en-US" altLang="zh-TW" sz="2000" b="1" err="1">
                <a:solidFill>
                  <a:srgbClr val="C00000"/>
                </a:solidFill>
                <a:latin typeface="Arial" panose="020B0604020202020204" pitchFamily="34" charset="0"/>
                <a:ea typeface="微軟正黑體" panose="020B0604030504040204" pitchFamily="34" charset="-120"/>
                <a:cs typeface="Arial" panose="020B0604020202020204" pitchFamily="34" charset="0"/>
              </a:rPr>
              <a:t>Receovery</a:t>
            </a:r>
            <a:endParaRPr lang="zh-TW" sz="2000" b="1">
              <a:solidFill>
                <a:srgbClr val="C0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1" name="Google Shape;157;p22">
            <a:extLst>
              <a:ext uri="{FF2B5EF4-FFF2-40B4-BE49-F238E27FC236}">
                <a16:creationId xmlns:a16="http://schemas.microsoft.com/office/drawing/2014/main" id="{6DA8D991-E9CD-48F8-AC75-83772042AC07}"/>
              </a:ext>
            </a:extLst>
          </p:cNvPr>
          <p:cNvSpPr txBox="1"/>
          <p:nvPr/>
        </p:nvSpPr>
        <p:spPr>
          <a:xfrm>
            <a:off x="955570" y="3235952"/>
            <a:ext cx="1716600" cy="338400"/>
          </a:xfrm>
          <a:prstGeom prst="rect">
            <a:avLst/>
          </a:prstGeom>
          <a:noFill/>
          <a:ln>
            <a:noFill/>
          </a:ln>
        </p:spPr>
        <p:txBody>
          <a:bodyPr spcFirstLastPara="1" wrap="square" lIns="91425" tIns="91425" rIns="91425" bIns="91425"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050" b="1">
                <a:solidFill>
                  <a:schemeClr val="dk1"/>
                </a:solidFill>
                <a:latin typeface="Arial" panose="020B0604020202020204" pitchFamily="34" charset="0"/>
                <a:ea typeface="微軟正黑體" panose="020B0604030504040204" pitchFamily="34" charset="-120"/>
                <a:cs typeface="Arial" panose="020B0604020202020204" pitchFamily="34" charset="0"/>
                <a:sym typeface="Arial"/>
              </a:rPr>
              <a:t>TS-435XeU</a:t>
            </a:r>
            <a:endParaRPr sz="1050" b="1">
              <a:latin typeface="Arial" panose="020B0604020202020204" pitchFamily="34" charset="0"/>
              <a:ea typeface="微軟正黑體" panose="020B0604030504040204" pitchFamily="34" charset="-120"/>
              <a:cs typeface="Arial" panose="020B0604020202020204" pitchFamily="34" charset="0"/>
            </a:endParaRPr>
          </a:p>
        </p:txBody>
      </p:sp>
      <p:sp>
        <p:nvSpPr>
          <p:cNvPr id="22" name="Google Shape;157;p22">
            <a:extLst>
              <a:ext uri="{FF2B5EF4-FFF2-40B4-BE49-F238E27FC236}">
                <a16:creationId xmlns:a16="http://schemas.microsoft.com/office/drawing/2014/main" id="{8971A1E2-7498-4225-A6A8-5C736010E35A}"/>
              </a:ext>
            </a:extLst>
          </p:cNvPr>
          <p:cNvSpPr txBox="1"/>
          <p:nvPr/>
        </p:nvSpPr>
        <p:spPr>
          <a:xfrm>
            <a:off x="5679128" y="3211061"/>
            <a:ext cx="1716600" cy="338400"/>
          </a:xfrm>
          <a:prstGeom prst="rect">
            <a:avLst/>
          </a:prstGeom>
          <a:noFill/>
          <a:ln>
            <a:noFill/>
          </a:ln>
        </p:spPr>
        <p:txBody>
          <a:bodyPr spcFirstLastPara="1" wrap="square" lIns="91425" tIns="91425" rIns="91425" bIns="91425"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050" b="1">
                <a:solidFill>
                  <a:schemeClr val="dk1"/>
                </a:solidFill>
                <a:latin typeface="Arial" panose="020B0604020202020204" pitchFamily="34" charset="0"/>
                <a:ea typeface="微軟正黑體" panose="020B0604030504040204" pitchFamily="34" charset="-120"/>
                <a:cs typeface="Arial" panose="020B0604020202020204" pitchFamily="34" charset="0"/>
                <a:sym typeface="Arial"/>
              </a:rPr>
              <a:t>TS-1232PXU-RP</a:t>
            </a:r>
            <a:endParaRPr sz="1050" b="1">
              <a:latin typeface="Arial" panose="020B0604020202020204" pitchFamily="34" charset="0"/>
              <a:ea typeface="微軟正黑體" panose="020B0604030504040204" pitchFamily="34" charset="-120"/>
              <a:cs typeface="Arial" panose="020B0604020202020204" pitchFamily="34" charset="0"/>
            </a:endParaRPr>
          </a:p>
        </p:txBody>
      </p:sp>
      <p:sp>
        <p:nvSpPr>
          <p:cNvPr id="24" name="Google Shape;157;p22">
            <a:extLst>
              <a:ext uri="{FF2B5EF4-FFF2-40B4-BE49-F238E27FC236}">
                <a16:creationId xmlns:a16="http://schemas.microsoft.com/office/drawing/2014/main" id="{161F0891-BB03-413E-B6EC-B9A1F41369B6}"/>
              </a:ext>
            </a:extLst>
          </p:cNvPr>
          <p:cNvSpPr txBox="1"/>
          <p:nvPr/>
        </p:nvSpPr>
        <p:spPr>
          <a:xfrm>
            <a:off x="3671497" y="4092387"/>
            <a:ext cx="2204530" cy="338400"/>
          </a:xfrm>
          <a:prstGeom prst="rect">
            <a:avLst/>
          </a:prstGeom>
          <a:noFill/>
          <a:ln>
            <a:noFill/>
          </a:ln>
        </p:spPr>
        <p:txBody>
          <a:bodyPr spcFirstLastPara="1" wrap="square" lIns="91425" tIns="91425" rIns="91425" bIns="91425" anchor="ctr" anchorCtr="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a:buClr>
                <a:srgbClr val="434343"/>
              </a:buClr>
              <a:buSzPts val="300"/>
            </a:pPr>
            <a:r>
              <a:rPr lang="en-US" altLang="zh-TW" sz="1050" b="1">
                <a:solidFill>
                  <a:schemeClr val="dk1"/>
                </a:solidFill>
                <a:latin typeface="Arial" panose="020B0604020202020204" pitchFamily="34" charset="0"/>
                <a:ea typeface="微軟正黑體" panose="020B0604030504040204" pitchFamily="34" charset="-120"/>
                <a:cs typeface="Arial" panose="020B0604020202020204" pitchFamily="34" charset="0"/>
                <a:sym typeface="Arial"/>
              </a:rPr>
              <a:t>QNAP 2.5GbE / 10GbE switch</a:t>
            </a:r>
            <a:endParaRPr sz="1050" b="1">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881668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AB98A306-B0FC-42D0-8E78-8423E7502595}"/>
              </a:ext>
            </a:extLst>
          </p:cNvPr>
          <p:cNvSpPr/>
          <p:nvPr/>
        </p:nvSpPr>
        <p:spPr>
          <a:xfrm>
            <a:off x="2054179" y="2045796"/>
            <a:ext cx="6999153" cy="3097704"/>
          </a:xfrm>
          <a:prstGeom prst="rect">
            <a:avLst/>
          </a:prstGeom>
          <a:solidFill>
            <a:srgbClr val="F7F8FB"/>
          </a:solidFill>
          <a:ln>
            <a:noFill/>
          </a:ln>
          <a:effectLst>
            <a:outerShdw blurRad="152400" dist="177800" dir="8100000" algn="tr" rotWithShape="0">
              <a:srgbClr val="09000C">
                <a:alpha val="3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idx="4294967295"/>
          </p:nvPr>
        </p:nvSpPr>
        <p:spPr>
          <a:xfrm>
            <a:off x="430132" y="121886"/>
            <a:ext cx="7702550" cy="1326833"/>
          </a:xfrm>
        </p:spPr>
        <p:txBody>
          <a:bodyPr/>
          <a:lstStyle/>
          <a:p>
            <a:r>
              <a:rPr lang="en" altLang="zh-TW" sz="3200">
                <a:solidFill>
                  <a:schemeClr val="bg1"/>
                </a:solidFill>
              </a:rPr>
              <a:t>Cross-device file sync for individuals and teams with </a:t>
            </a:r>
            <a:r>
              <a:rPr lang="en-US" altLang="zh-TW" sz="3200" dirty="0" err="1">
                <a:solidFill>
                  <a:schemeClr val="bg1"/>
                </a:solidFill>
              </a:rPr>
              <a:t>Qsync</a:t>
            </a:r>
            <a:endParaRPr lang="zh-TW" altLang="en-US" sz="3200" dirty="0">
              <a:solidFill>
                <a:schemeClr val="bg1"/>
              </a:solidFill>
              <a:latin typeface="Arial" panose="020B0604020202020204" pitchFamily="34" charset="0"/>
              <a:cs typeface="Arial"/>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279661" y="1310059"/>
            <a:ext cx="8666433"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b="1" err="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Qsync</a:t>
            </a:r>
            <a:r>
              <a:rPr lang="en-US" altLang="zh-TW"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enables efficient file synchronization between a QNAP NAS and linked devices such as computers, laptops, and mobile devices. With </a:t>
            </a:r>
            <a:r>
              <a:rPr lang="en-US" altLang="zh-TW" b="1" err="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Qsync</a:t>
            </a:r>
            <a:r>
              <a:rPr lang="en-US" altLang="zh-TW"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you can easily access data across all your devices and share it among your team members.</a:t>
            </a:r>
            <a:endParaRPr lang="en-US"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7" name="圖片 7">
            <a:extLst>
              <a:ext uri="{FF2B5EF4-FFF2-40B4-BE49-F238E27FC236}">
                <a16:creationId xmlns:a16="http://schemas.microsoft.com/office/drawing/2014/main" id="{30BA6A3A-6C1B-4AA1-AB04-FB7340A12721}"/>
              </a:ext>
            </a:extLst>
          </p:cNvPr>
          <p:cNvPicPr>
            <a:picLocks noChangeAspect="1"/>
          </p:cNvPicPr>
          <p:nvPr/>
        </p:nvPicPr>
        <p:blipFill>
          <a:blip r:embed="rId3"/>
          <a:stretch>
            <a:fillRect/>
          </a:stretch>
        </p:blipFill>
        <p:spPr>
          <a:xfrm>
            <a:off x="2363141" y="2752707"/>
            <a:ext cx="6157644" cy="2240321"/>
          </a:xfrm>
          <a:prstGeom prst="rect">
            <a:avLst/>
          </a:prstGeom>
        </p:spPr>
      </p:pic>
      <p:pic>
        <p:nvPicPr>
          <p:cNvPr id="19" name="圖片 18">
            <a:extLst>
              <a:ext uri="{FF2B5EF4-FFF2-40B4-BE49-F238E27FC236}">
                <a16:creationId xmlns:a16="http://schemas.microsoft.com/office/drawing/2014/main" id="{F8CE64A9-F2A4-4D5F-A651-967DE694CA9C}"/>
              </a:ext>
            </a:extLst>
          </p:cNvPr>
          <p:cNvPicPr>
            <a:picLocks noChangeAspect="1"/>
          </p:cNvPicPr>
          <p:nvPr/>
        </p:nvPicPr>
        <p:blipFill>
          <a:blip r:embed="rId4"/>
          <a:stretch>
            <a:fillRect/>
          </a:stretch>
        </p:blipFill>
        <p:spPr>
          <a:xfrm>
            <a:off x="8068574" y="470325"/>
            <a:ext cx="774609" cy="774609"/>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8" name="文字方塊 7">
            <a:extLst>
              <a:ext uri="{FF2B5EF4-FFF2-40B4-BE49-F238E27FC236}">
                <a16:creationId xmlns:a16="http://schemas.microsoft.com/office/drawing/2014/main" id="{0565FE6D-DF80-7845-A85E-E4B3FE1852C2}"/>
              </a:ext>
            </a:extLst>
          </p:cNvPr>
          <p:cNvSpPr txBox="1"/>
          <p:nvPr/>
        </p:nvSpPr>
        <p:spPr>
          <a:xfrm>
            <a:off x="2363141" y="2179470"/>
            <a:ext cx="3522586" cy="707886"/>
          </a:xfrm>
          <a:prstGeom prst="rect">
            <a:avLst/>
          </a:prstGeom>
          <a:noFill/>
        </p:spPr>
        <p:txBody>
          <a:bodyPr wrap="square">
            <a:spAutoFit/>
          </a:bodyPr>
          <a:lstStyle/>
          <a:p>
            <a:pPr marL="285750" indent="-285750" fontAlgn="base">
              <a:buFont typeface="Arial" panose="020B0604020202020204" pitchFamily="34" charset="0"/>
              <a:buChar char="•"/>
            </a:pPr>
            <a:r>
              <a:rPr lang="en" altLang="zh-TW" sz="1000">
                <a:latin typeface="Arial" panose="020B0604020202020204" pitchFamily="34" charset="0"/>
                <a:cs typeface="Arial" panose="020B0604020202020204" pitchFamily="34" charset="0"/>
              </a:rPr>
              <a:t>Configure management settings such as conflict policies and filter settings. Each device can have its own settings, or you can apply centralized settings to all devices. </a:t>
            </a:r>
            <a:endParaRPr lang="zh-TW" altLang="en-US" sz="1000" b="0" i="0">
              <a:solidFill>
                <a:srgbClr val="202020"/>
              </a:solidFill>
              <a:effectLst/>
              <a:latin typeface="Arial" panose="020B0604020202020204" pitchFamily="34" charset="0"/>
              <a:cs typeface="Arial" panose="020B0604020202020204" pitchFamily="34" charset="0"/>
            </a:endParaRPr>
          </a:p>
        </p:txBody>
      </p:sp>
      <p:sp>
        <p:nvSpPr>
          <p:cNvPr id="10" name="文字方塊 9">
            <a:extLst>
              <a:ext uri="{FF2B5EF4-FFF2-40B4-BE49-F238E27FC236}">
                <a16:creationId xmlns:a16="http://schemas.microsoft.com/office/drawing/2014/main" id="{8960905F-1F16-1342-AE34-181500807A55}"/>
              </a:ext>
            </a:extLst>
          </p:cNvPr>
          <p:cNvSpPr txBox="1"/>
          <p:nvPr/>
        </p:nvSpPr>
        <p:spPr>
          <a:xfrm>
            <a:off x="6044681" y="2178972"/>
            <a:ext cx="2901413" cy="400110"/>
          </a:xfrm>
          <a:prstGeom prst="rect">
            <a:avLst/>
          </a:prstGeom>
          <a:noFill/>
        </p:spPr>
        <p:txBody>
          <a:bodyPr wrap="square">
            <a:spAutoFit/>
          </a:bodyPr>
          <a:lstStyle/>
          <a:p>
            <a:pPr marL="285750" indent="-285750" fontAlgn="base">
              <a:buFont typeface="Arial" panose="020B0604020202020204" pitchFamily="34" charset="0"/>
              <a:buChar char="•"/>
            </a:pPr>
            <a:r>
              <a:rPr lang="en" altLang="zh-TW" sz="1000">
                <a:latin typeface="Arial" panose="020B0604020202020204" pitchFamily="34" charset="0"/>
                <a:cs typeface="Arial" panose="020B0604020202020204" pitchFamily="34" charset="0"/>
              </a:rPr>
              <a:t>Sync data to another NAS or public cloud with Hybrid Backup Sync</a:t>
            </a:r>
          </a:p>
        </p:txBody>
      </p:sp>
      <p:sp>
        <p:nvSpPr>
          <p:cNvPr id="12" name="文字方塊 11">
            <a:extLst>
              <a:ext uri="{FF2B5EF4-FFF2-40B4-BE49-F238E27FC236}">
                <a16:creationId xmlns:a16="http://schemas.microsoft.com/office/drawing/2014/main" id="{0695087B-6FB6-9546-A967-9C8E06F80D56}"/>
              </a:ext>
            </a:extLst>
          </p:cNvPr>
          <p:cNvSpPr txBox="1"/>
          <p:nvPr/>
        </p:nvSpPr>
        <p:spPr>
          <a:xfrm>
            <a:off x="4456117" y="4186909"/>
            <a:ext cx="1371600" cy="738664"/>
          </a:xfrm>
          <a:prstGeom prst="rect">
            <a:avLst/>
          </a:prstGeom>
          <a:noFill/>
        </p:spPr>
        <p:txBody>
          <a:bodyPr wrap="square">
            <a:spAutoFit/>
          </a:bodyPr>
          <a:lstStyle/>
          <a:p>
            <a:pPr algn="ctr"/>
            <a:r>
              <a:rPr lang="en-US" altLang="zh-TW">
                <a:latin typeface="Arial" panose="020B0604020202020204" pitchFamily="34" charset="0"/>
                <a:cs typeface="Arial" panose="020B0604020202020204" pitchFamily="34" charset="0"/>
              </a:rPr>
              <a:t>NAS with </a:t>
            </a:r>
            <a:r>
              <a:rPr lang="zh-TW" altLang="en-US">
                <a:latin typeface="Arial" panose="020B0604020202020204" pitchFamily="34" charset="0"/>
                <a:cs typeface="Arial" panose="020B0604020202020204" pitchFamily="34" charset="0"/>
              </a:rPr>
              <a:t>Qsync Central</a:t>
            </a:r>
            <a:endParaRPr lang="en-US" altLang="zh-TW">
              <a:latin typeface="Arial" panose="020B0604020202020204" pitchFamily="34" charset="0"/>
              <a:cs typeface="Arial" panose="020B0604020202020204" pitchFamily="34" charset="0"/>
            </a:endParaRPr>
          </a:p>
          <a:p>
            <a:pPr algn="ctr"/>
            <a:r>
              <a:rPr lang="en-US" altLang="zh-TW">
                <a:latin typeface="Arial" panose="020B0604020202020204" pitchFamily="34" charset="0"/>
                <a:cs typeface="Arial" panose="020B0604020202020204" pitchFamily="34" charset="0"/>
              </a:rPr>
              <a:t>App</a:t>
            </a:r>
            <a:endParaRPr lang="zh-TW" altLang="en-US">
              <a:latin typeface="Arial" panose="020B0604020202020204" pitchFamily="34" charset="0"/>
              <a:cs typeface="Arial" panose="020B0604020202020204" pitchFamily="34" charset="0"/>
            </a:endParaRPr>
          </a:p>
        </p:txBody>
      </p:sp>
      <p:sp>
        <p:nvSpPr>
          <p:cNvPr id="13" name="文字方塊 12">
            <a:extLst>
              <a:ext uri="{FF2B5EF4-FFF2-40B4-BE49-F238E27FC236}">
                <a16:creationId xmlns:a16="http://schemas.microsoft.com/office/drawing/2014/main" id="{1657F71E-7F08-A749-9E84-D3833E706FB1}"/>
              </a:ext>
            </a:extLst>
          </p:cNvPr>
          <p:cNvSpPr txBox="1"/>
          <p:nvPr/>
        </p:nvSpPr>
        <p:spPr>
          <a:xfrm>
            <a:off x="231195" y="2396309"/>
            <a:ext cx="1531854" cy="2246769"/>
          </a:xfrm>
          <a:prstGeom prst="rect">
            <a:avLst/>
          </a:prstGeom>
          <a:noFill/>
        </p:spPr>
        <p:txBody>
          <a:bodyPr wrap="square" rtlCol="0">
            <a:spAutoFit/>
          </a:bodyPr>
          <a:lstStyle/>
          <a:p>
            <a:pPr marL="90488" indent="-90488">
              <a:spcBef>
                <a:spcPts val="1200"/>
              </a:spcBef>
              <a:buFont typeface="Arial" panose="020B0604020202020204" pitchFamily="34" charset="0"/>
              <a:buChar char="•"/>
            </a:pPr>
            <a:r>
              <a:rPr lang="en" altLang="zh-TW" sz="1000">
                <a:latin typeface="Arial" panose="020B0604020202020204" pitchFamily="34" charset="0"/>
                <a:ea typeface="微軟正黑體" panose="020B0604030504040204" pitchFamily="34" charset="-120"/>
                <a:cs typeface="Arial" panose="020B0604020202020204" pitchFamily="34" charset="0"/>
              </a:rPr>
              <a:t>Increase security and efficiency with centralized management</a:t>
            </a:r>
          </a:p>
          <a:p>
            <a:pPr marL="90488" indent="-90488">
              <a:spcBef>
                <a:spcPts val="1200"/>
              </a:spcBef>
              <a:buFont typeface="Arial" panose="020B0604020202020204" pitchFamily="34" charset="0"/>
              <a:buChar char="•"/>
            </a:pPr>
            <a:r>
              <a:rPr lang="en" altLang="zh-TW" sz="1000">
                <a:latin typeface="Arial" panose="020B0604020202020204" pitchFamily="34" charset="0"/>
                <a:ea typeface="微軟正黑體" panose="020B0604030504040204" pitchFamily="34" charset="-120"/>
                <a:cs typeface="Arial" panose="020B0604020202020204" pitchFamily="34" charset="0"/>
              </a:rPr>
              <a:t>Up to </a:t>
            </a:r>
            <a:r>
              <a:rPr lang="en-US" altLang="zh-TW" sz="1000">
                <a:latin typeface="Arial" panose="020B0604020202020204" pitchFamily="34" charset="0"/>
                <a:ea typeface="微軟正黑體" panose="020B0604030504040204" pitchFamily="34" charset="-120"/>
                <a:cs typeface="Arial" panose="020B0604020202020204" pitchFamily="34" charset="0"/>
              </a:rPr>
              <a:t>64 backup versions for recovery</a:t>
            </a:r>
          </a:p>
          <a:p>
            <a:pPr marL="90488" indent="-90488">
              <a:spcBef>
                <a:spcPts val="1200"/>
              </a:spcBef>
              <a:buFont typeface="Arial" panose="020B0604020202020204" pitchFamily="34" charset="0"/>
              <a:buChar char="•"/>
            </a:pPr>
            <a:r>
              <a:rPr lang="en" altLang="zh-TW" sz="1000">
                <a:latin typeface="Arial" panose="020B0604020202020204" pitchFamily="34" charset="0"/>
                <a:ea typeface="微軟正黑體" panose="020B0604030504040204" pitchFamily="34" charset="-120"/>
                <a:cs typeface="Arial" panose="020B0604020202020204" pitchFamily="34" charset="0"/>
              </a:rPr>
              <a:t>A remote erase function is available to ensure that no one gets access to personal/organizational data.</a:t>
            </a:r>
            <a:endParaRPr lang="zh-TW" altLang="en-US" sz="100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378934059"/>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haring Files Using Qfile | QNAP">
            <a:extLst>
              <a:ext uri="{FF2B5EF4-FFF2-40B4-BE49-F238E27FC236}">
                <a16:creationId xmlns:a16="http://schemas.microsoft.com/office/drawing/2014/main" id="{46D7BB62-09EB-D840-9367-EF098EB5E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447" y="1528560"/>
            <a:ext cx="1673531" cy="2967839"/>
          </a:xfrm>
          <a:prstGeom prst="rect">
            <a:avLst/>
          </a:prstGeom>
          <a:noFill/>
          <a:extLst>
            <a:ext uri="{909E8E84-426E-40DD-AFC4-6F175D3DCCD1}">
              <a14:hiddenFill xmlns:a14="http://schemas.microsoft.com/office/drawing/2010/main">
                <a:solidFill>
                  <a:srgbClr val="FFFFFF"/>
                </a:solidFill>
              </a14:hiddenFill>
            </a:ext>
          </a:extLst>
        </p:spPr>
      </p:pic>
      <p:pic>
        <p:nvPicPr>
          <p:cNvPr id="29" name="圖片 28">
            <a:extLst>
              <a:ext uri="{FF2B5EF4-FFF2-40B4-BE49-F238E27FC236}">
                <a16:creationId xmlns:a16="http://schemas.microsoft.com/office/drawing/2014/main" id="{D7B47492-5BC1-4F6C-8C2B-A2B4DA306928}"/>
              </a:ext>
            </a:extLst>
          </p:cNvPr>
          <p:cNvPicPr>
            <a:picLocks noChangeAspect="1"/>
          </p:cNvPicPr>
          <p:nvPr/>
        </p:nvPicPr>
        <p:blipFill>
          <a:blip r:embed="rId4"/>
          <a:stretch>
            <a:fillRect/>
          </a:stretch>
        </p:blipFill>
        <p:spPr>
          <a:xfrm>
            <a:off x="4512561" y="1715060"/>
            <a:ext cx="1580022" cy="1475740"/>
          </a:xfrm>
          <a:prstGeom prst="roundRect">
            <a:avLst>
              <a:gd name="adj" fmla="val 9438"/>
            </a:avLst>
          </a:prstGeom>
        </p:spPr>
      </p:pic>
      <p:sp>
        <p:nvSpPr>
          <p:cNvPr id="2" name="Title 1">
            <a:extLst>
              <a:ext uri="{FF2B5EF4-FFF2-40B4-BE49-F238E27FC236}">
                <a16:creationId xmlns:a16="http://schemas.microsoft.com/office/drawing/2014/main" id="{C6780537-E4F9-1548-825F-DE2F1E66544E}"/>
              </a:ext>
            </a:extLst>
          </p:cNvPr>
          <p:cNvSpPr>
            <a:spLocks noGrp="1"/>
          </p:cNvSpPr>
          <p:nvPr>
            <p:ph type="title" idx="4294967295"/>
          </p:nvPr>
        </p:nvSpPr>
        <p:spPr>
          <a:xfrm>
            <a:off x="303835" y="101246"/>
            <a:ext cx="8536329" cy="1297508"/>
          </a:xfrm>
        </p:spPr>
        <p:txBody>
          <a:bodyPr/>
          <a:lstStyle/>
          <a:p>
            <a:r>
              <a:rPr lang="en-US" sz="3000">
                <a:solidFill>
                  <a:schemeClr val="bg1"/>
                </a:solidFill>
                <a:latin typeface="Arial" panose="020B0604020202020204" pitchFamily="34" charset="0"/>
                <a:sym typeface="Arial" panose="020B0604020202020204" pitchFamily="34" charset="0"/>
              </a:rPr>
              <a:t>Q</a:t>
            </a:r>
            <a:r>
              <a:rPr lang="en-TW" sz="3000">
                <a:solidFill>
                  <a:schemeClr val="bg1"/>
                </a:solidFill>
                <a:latin typeface="Arial" panose="020B0604020202020204" pitchFamily="34" charset="0"/>
                <a:sym typeface="Arial" panose="020B0604020202020204" pitchFamily="34" charset="0"/>
              </a:rPr>
              <a:t>file </a:t>
            </a:r>
            <a:r>
              <a:rPr lang="en-US" sz="3000">
                <a:solidFill>
                  <a:schemeClr val="bg1"/>
                </a:solidFill>
                <a:latin typeface="Arial" panose="020B0604020202020204" pitchFamily="34" charset="0"/>
                <a:sym typeface="Arial" panose="020B0604020202020204" pitchFamily="34" charset="0"/>
              </a:rPr>
              <a:t>for remotely </a:t>
            </a:r>
            <a:r>
              <a:rPr lang="en-TW" sz="3000">
                <a:solidFill>
                  <a:schemeClr val="bg1"/>
                </a:solidFill>
                <a:latin typeface="Arial" panose="020B0604020202020204" pitchFamily="34" charset="0"/>
                <a:sym typeface="Arial" panose="020B0604020202020204" pitchFamily="34" charset="0"/>
              </a:rPr>
              <a:t>access, manage, share </a:t>
            </a:r>
            <a:r>
              <a:rPr lang="en-US" sz="3000">
                <a:solidFill>
                  <a:schemeClr val="bg1"/>
                </a:solidFill>
                <a:latin typeface="Arial" panose="020B0604020202020204" pitchFamily="34" charset="0"/>
                <a:sym typeface="Arial" panose="020B0604020202020204" pitchFamily="34" charset="0"/>
              </a:rPr>
              <a:t>and </a:t>
            </a:r>
            <a:r>
              <a:rPr lang="en-TW" sz="3000">
                <a:solidFill>
                  <a:schemeClr val="bg1"/>
                </a:solidFill>
                <a:latin typeface="Arial" panose="020B0604020202020204" pitchFamily="34" charset="0"/>
                <a:sym typeface="Arial" panose="020B0604020202020204" pitchFamily="34" charset="0"/>
              </a:rPr>
              <a:t>upload files directly from mobile device</a:t>
            </a:r>
            <a:endParaRPr lang="en-TW" sz="3000">
              <a:latin typeface="Arial" panose="020B0604020202020204" pitchFamily="34" charset="0"/>
              <a:sym typeface="Arial" panose="020B0604020202020204" pitchFamily="34" charset="0"/>
            </a:endParaRPr>
          </a:p>
        </p:txBody>
      </p:sp>
      <p:pic>
        <p:nvPicPr>
          <p:cNvPr id="1030" name="Picture 6" descr="Apple&amp;#39;s 120Hz ProMotion display in the iPhone 13 Pro: what you need to know  | AppleInsider" hidden="1">
            <a:extLst>
              <a:ext uri="{FF2B5EF4-FFF2-40B4-BE49-F238E27FC236}">
                <a16:creationId xmlns:a16="http://schemas.microsoft.com/office/drawing/2014/main" id="{77F30073-7FE7-5349-BA5C-62325711AE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4842" t="16297" r="50000" b="7474"/>
          <a:stretch/>
        </p:blipFill>
        <p:spPr bwMode="auto">
          <a:xfrm>
            <a:off x="5075572" y="1064317"/>
            <a:ext cx="2300438" cy="39208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hidden="1">
            <a:extLst>
              <a:ext uri="{FF2B5EF4-FFF2-40B4-BE49-F238E27FC236}">
                <a16:creationId xmlns:a16="http://schemas.microsoft.com/office/drawing/2014/main" id="{5B2C570F-ED26-B44F-BE5C-91AB6654E3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86213" y="-773071"/>
            <a:ext cx="3526538" cy="62711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A22183E-EE06-9146-84EB-A5DFD1C8D018}"/>
              </a:ext>
            </a:extLst>
          </p:cNvPr>
          <p:cNvSpPr txBox="1"/>
          <p:nvPr/>
        </p:nvSpPr>
        <p:spPr>
          <a:xfrm>
            <a:off x="1630487" y="1421337"/>
            <a:ext cx="2480914" cy="751488"/>
          </a:xfrm>
          <a:prstGeom prst="rect">
            <a:avLst/>
          </a:prstGeom>
          <a:noFill/>
        </p:spPr>
        <p:txBody>
          <a:bodyPr wrap="square" rtlCol="0">
            <a:spAutoFit/>
          </a:bodyPr>
          <a:lstStyle/>
          <a:p>
            <a:pPr>
              <a:spcBef>
                <a:spcPts val="100"/>
              </a:spcBef>
            </a:pPr>
            <a:r>
              <a:rPr lang="en-US" altLang="zh-TW" sz="1800" b="1">
                <a:solidFill>
                  <a:srgbClr val="00B0F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File manager</a:t>
            </a:r>
          </a:p>
          <a:p>
            <a:pPr>
              <a:spcBef>
                <a:spcPts val="100"/>
              </a:spcBef>
            </a:pP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Local, cloud, remote NAS, external device</a:t>
            </a:r>
            <a:endPar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 name="TextBox 24">
            <a:extLst>
              <a:ext uri="{FF2B5EF4-FFF2-40B4-BE49-F238E27FC236}">
                <a16:creationId xmlns:a16="http://schemas.microsoft.com/office/drawing/2014/main" id="{2DC11303-9EDD-B64C-94AD-2805DCF07566}"/>
              </a:ext>
            </a:extLst>
          </p:cNvPr>
          <p:cNvSpPr txBox="1"/>
          <p:nvPr/>
        </p:nvSpPr>
        <p:spPr>
          <a:xfrm>
            <a:off x="1597501" y="2306561"/>
            <a:ext cx="2719014" cy="751488"/>
          </a:xfrm>
          <a:prstGeom prst="rect">
            <a:avLst/>
          </a:prstGeom>
          <a:noFill/>
        </p:spPr>
        <p:txBody>
          <a:bodyPr wrap="square" rtlCol="0">
            <a:spAutoFit/>
          </a:bodyPr>
          <a:lstStyle/>
          <a:p>
            <a:pPr>
              <a:spcBef>
                <a:spcPts val="100"/>
              </a:spcBef>
            </a:pPr>
            <a:r>
              <a:rPr lang="en-US" altLang="zh-TW" sz="1800" b="1">
                <a:solidFill>
                  <a:srgbClr val="00B0F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Link sharing</a:t>
            </a:r>
          </a:p>
          <a:p>
            <a:pPr>
              <a:spcBef>
                <a:spcPts val="100"/>
              </a:spcBef>
            </a:pP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Share files with download links or download shared file links</a:t>
            </a:r>
            <a:endPar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036" name="Picture 12" descr="Cyber security icon Royalty Free Vector Image - VectorStock" hidden="1">
            <a:extLst>
              <a:ext uri="{FF2B5EF4-FFF2-40B4-BE49-F238E27FC236}">
                <a16:creationId xmlns:a16="http://schemas.microsoft.com/office/drawing/2014/main" id="{6A8F5FEF-393F-3B44-9157-47DD914924C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301" t="18901" r="20043" b="25707"/>
          <a:stretch/>
        </p:blipFill>
        <p:spPr bwMode="auto">
          <a:xfrm>
            <a:off x="1209942" y="4126550"/>
            <a:ext cx="633240" cy="645844"/>
          </a:xfrm>
          <a:prstGeom prst="rect">
            <a:avLst/>
          </a:prstGeom>
          <a:noFill/>
          <a:extLst>
            <a:ext uri="{909E8E84-426E-40DD-AFC4-6F175D3DCCD1}">
              <a14:hiddenFill xmlns:a14="http://schemas.microsoft.com/office/drawing/2010/main">
                <a:solidFill>
                  <a:srgbClr val="FFFFFF"/>
                </a:solidFill>
              </a14:hiddenFill>
            </a:ext>
          </a:extLst>
        </p:spPr>
      </p:pic>
      <p:pic>
        <p:nvPicPr>
          <p:cNvPr id="5" name="圖片 4" descr="一張含有 文字, 個人, 握住, 手 的圖片&#10;&#10;自動產生的描述">
            <a:extLst>
              <a:ext uri="{FF2B5EF4-FFF2-40B4-BE49-F238E27FC236}">
                <a16:creationId xmlns:a16="http://schemas.microsoft.com/office/drawing/2014/main" id="{01FF7C34-A11B-48C9-BB2B-3623FF94E75F}"/>
              </a:ext>
            </a:extLst>
          </p:cNvPr>
          <p:cNvPicPr>
            <a:picLocks noChangeAspect="1"/>
          </p:cNvPicPr>
          <p:nvPr/>
        </p:nvPicPr>
        <p:blipFill rotWithShape="1">
          <a:blip r:embed="rId8"/>
          <a:srcRect l="21192" t="11736" r="21192" b="32489"/>
          <a:stretch/>
        </p:blipFill>
        <p:spPr>
          <a:xfrm>
            <a:off x="5119311" y="1421337"/>
            <a:ext cx="2883420" cy="3722163"/>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7" name="TextBox 26">
            <a:extLst>
              <a:ext uri="{FF2B5EF4-FFF2-40B4-BE49-F238E27FC236}">
                <a16:creationId xmlns:a16="http://schemas.microsoft.com/office/drawing/2014/main" id="{957DFBE4-F842-A24E-8C56-061270ED1CA8}"/>
              </a:ext>
            </a:extLst>
          </p:cNvPr>
          <p:cNvSpPr txBox="1"/>
          <p:nvPr/>
        </p:nvSpPr>
        <p:spPr>
          <a:xfrm>
            <a:off x="1574243" y="4172010"/>
            <a:ext cx="2638821" cy="764312"/>
          </a:xfrm>
          <a:prstGeom prst="rect">
            <a:avLst/>
          </a:prstGeom>
          <a:noFill/>
        </p:spPr>
        <p:txBody>
          <a:bodyPr wrap="square" rtlCol="0">
            <a:spAutoFit/>
          </a:bodyPr>
          <a:lstStyle/>
          <a:p>
            <a:pPr>
              <a:spcBef>
                <a:spcPts val="100"/>
              </a:spcBef>
            </a:pPr>
            <a:r>
              <a:rPr lang="en-US" altLang="zh-TW" sz="1800" b="1">
                <a:solidFill>
                  <a:srgbClr val="00B0F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Secure access</a:t>
            </a:r>
          </a:p>
          <a:p>
            <a:pPr>
              <a:spcBef>
                <a:spcPts val="100"/>
              </a:spcBef>
            </a:pP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NAS two-step verification and </a:t>
            </a:r>
          </a:p>
          <a:p>
            <a:pPr>
              <a:spcBef>
                <a:spcPts val="100"/>
              </a:spcBef>
            </a:pP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app password protection</a:t>
            </a:r>
            <a:endPar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 name="TextBox 27">
            <a:extLst>
              <a:ext uri="{FF2B5EF4-FFF2-40B4-BE49-F238E27FC236}">
                <a16:creationId xmlns:a16="http://schemas.microsoft.com/office/drawing/2014/main" id="{0F9B85EE-CC72-FA47-B2E2-436882BE472C}"/>
              </a:ext>
            </a:extLst>
          </p:cNvPr>
          <p:cNvSpPr txBox="1"/>
          <p:nvPr/>
        </p:nvSpPr>
        <p:spPr>
          <a:xfrm>
            <a:off x="1574243" y="3261287"/>
            <a:ext cx="2638821" cy="751488"/>
          </a:xfrm>
          <a:prstGeom prst="rect">
            <a:avLst/>
          </a:prstGeom>
          <a:noFill/>
        </p:spPr>
        <p:txBody>
          <a:bodyPr wrap="square" rtlCol="0">
            <a:spAutoFit/>
          </a:bodyPr>
          <a:lstStyle/>
          <a:p>
            <a:pPr>
              <a:spcBef>
                <a:spcPts val="100"/>
              </a:spcBef>
            </a:pPr>
            <a:r>
              <a:rPr lang="en-US" altLang="zh-TW" sz="1800" b="1">
                <a:solidFill>
                  <a:srgbClr val="00B0F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Auto backup</a:t>
            </a:r>
          </a:p>
          <a:p>
            <a:pPr>
              <a:spcBef>
                <a:spcPts val="100"/>
              </a:spcBef>
            </a:pP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Backup files in the background wherever and whenever you go</a:t>
            </a:r>
            <a:endPar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044" name="Picture 20" descr="Google play - Free social media icons">
            <a:extLst>
              <a:ext uri="{FF2B5EF4-FFF2-40B4-BE49-F238E27FC236}">
                <a16:creationId xmlns:a16="http://schemas.microsoft.com/office/drawing/2014/main" id="{93A7EBCE-3F48-DE4C-B229-B1E07CB90C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9535" y="2716960"/>
            <a:ext cx="355618" cy="35561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91F3CB8-6561-3C44-8372-F72F43241DEA}"/>
              </a:ext>
            </a:extLst>
          </p:cNvPr>
          <p:cNvSpPr txBox="1"/>
          <p:nvPr/>
        </p:nvSpPr>
        <p:spPr>
          <a:xfrm>
            <a:off x="4461511" y="1734863"/>
            <a:ext cx="923508" cy="523220"/>
          </a:xfrm>
          <a:prstGeom prst="rect">
            <a:avLst/>
          </a:prstGeom>
          <a:noFill/>
        </p:spPr>
        <p:txBody>
          <a:bodyPr wrap="square" rtlCol="0">
            <a:spAutoFit/>
          </a:bodyPr>
          <a:lstStyle/>
          <a:p>
            <a:pPr algn="ctr"/>
            <a:r>
              <a:rPr lang="en-US">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iOS &amp; Android</a:t>
            </a:r>
            <a:endParaRPr lang="en-TW">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16" name="Graphic 23">
            <a:extLst>
              <a:ext uri="{FF2B5EF4-FFF2-40B4-BE49-F238E27FC236}">
                <a16:creationId xmlns:a16="http://schemas.microsoft.com/office/drawing/2014/main" id="{498C8621-FCE4-4546-B22C-08EC30481B76}"/>
              </a:ext>
            </a:extLst>
          </p:cNvPr>
          <p:cNvGrpSpPr/>
          <p:nvPr/>
        </p:nvGrpSpPr>
        <p:grpSpPr>
          <a:xfrm>
            <a:off x="4686324" y="2235005"/>
            <a:ext cx="315922" cy="385053"/>
            <a:chOff x="5024407" y="1764578"/>
            <a:chExt cx="225175" cy="274450"/>
          </a:xfrm>
          <a:solidFill>
            <a:srgbClr val="CECCCD"/>
          </a:solidFill>
        </p:grpSpPr>
        <p:sp>
          <p:nvSpPr>
            <p:cNvPr id="17" name="手繪多邊形: 圖案 16">
              <a:extLst>
                <a:ext uri="{FF2B5EF4-FFF2-40B4-BE49-F238E27FC236}">
                  <a16:creationId xmlns:a16="http://schemas.microsoft.com/office/drawing/2014/main" id="{1E917ED9-0844-484C-83DB-7D08F64174D7}"/>
                </a:ext>
              </a:extLst>
            </p:cNvPr>
            <p:cNvSpPr/>
            <p:nvPr/>
          </p:nvSpPr>
          <p:spPr>
            <a:xfrm>
              <a:off x="5133041" y="1764578"/>
              <a:ext cx="60247" cy="67921"/>
            </a:xfrm>
            <a:custGeom>
              <a:avLst/>
              <a:gdLst>
                <a:gd name="connsiteX0" fmla="*/ 57345 w 60247"/>
                <a:gd name="connsiteY0" fmla="*/ 25958 h 67921"/>
                <a:gd name="connsiteX1" fmla="*/ 45324 w 60247"/>
                <a:gd name="connsiteY1" fmla="*/ 47746 h 67921"/>
                <a:gd name="connsiteX2" fmla="*/ 45324 w 60247"/>
                <a:gd name="connsiteY2" fmla="*/ 47757 h 67921"/>
                <a:gd name="connsiteX3" fmla="*/ 25535 w 60247"/>
                <a:gd name="connsiteY3" fmla="*/ 63225 h 67921"/>
                <a:gd name="connsiteX4" fmla="*/ 3028 w 60247"/>
                <a:gd name="connsiteY4" fmla="*/ 67807 h 67921"/>
                <a:gd name="connsiteX5" fmla="*/ 671 w 60247"/>
                <a:gd name="connsiteY5" fmla="*/ 67624 h 67921"/>
                <a:gd name="connsiteX6" fmla="*/ 361 w 60247"/>
                <a:gd name="connsiteY6" fmla="*/ 65276 h 67921"/>
                <a:gd name="connsiteX7" fmla="*/ 2949 w 60247"/>
                <a:gd name="connsiteY7" fmla="*/ 42950 h 67921"/>
                <a:gd name="connsiteX8" fmla="*/ 15292 w 60247"/>
                <a:gd name="connsiteY8" fmla="*/ 21461 h 67921"/>
                <a:gd name="connsiteX9" fmla="*/ 15292 w 60247"/>
                <a:gd name="connsiteY9" fmla="*/ 21461 h 67921"/>
                <a:gd name="connsiteX10" fmla="*/ 34533 w 60247"/>
                <a:gd name="connsiteY10" fmla="*/ 6538 h 67921"/>
                <a:gd name="connsiteX11" fmla="*/ 56936 w 60247"/>
                <a:gd name="connsiteY11" fmla="*/ 111 h 67921"/>
                <a:gd name="connsiteX12" fmla="*/ 59649 w 60247"/>
                <a:gd name="connsiteY12" fmla="*/ 0 h 67921"/>
                <a:gd name="connsiteX13" fmla="*/ 59946 w 60247"/>
                <a:gd name="connsiteY13" fmla="*/ 2710 h 67921"/>
                <a:gd name="connsiteX14" fmla="*/ 57345 w 60247"/>
                <a:gd name="connsiteY14" fmla="*/ 25959 h 67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247" h="67921">
                  <a:moveTo>
                    <a:pt x="57345" y="25958"/>
                  </a:moveTo>
                  <a:cubicBezTo>
                    <a:pt x="54713" y="34035"/>
                    <a:pt x="50455" y="41520"/>
                    <a:pt x="45324" y="47746"/>
                  </a:cubicBezTo>
                  <a:lnTo>
                    <a:pt x="45324" y="47757"/>
                  </a:lnTo>
                  <a:cubicBezTo>
                    <a:pt x="40145" y="54019"/>
                    <a:pt x="33229" y="59555"/>
                    <a:pt x="25535" y="63225"/>
                  </a:cubicBezTo>
                  <a:cubicBezTo>
                    <a:pt x="18473" y="66594"/>
                    <a:pt x="10731" y="68408"/>
                    <a:pt x="3028" y="67807"/>
                  </a:cubicBezTo>
                  <a:lnTo>
                    <a:pt x="671" y="67624"/>
                  </a:lnTo>
                  <a:lnTo>
                    <a:pt x="361" y="65276"/>
                  </a:lnTo>
                  <a:cubicBezTo>
                    <a:pt x="-641" y="57706"/>
                    <a:pt x="514" y="50042"/>
                    <a:pt x="2949" y="42950"/>
                  </a:cubicBezTo>
                  <a:cubicBezTo>
                    <a:pt x="5780" y="34698"/>
                    <a:pt x="10368" y="27167"/>
                    <a:pt x="15292" y="21461"/>
                  </a:cubicBezTo>
                  <a:lnTo>
                    <a:pt x="15292" y="21461"/>
                  </a:lnTo>
                  <a:cubicBezTo>
                    <a:pt x="20385" y="15493"/>
                    <a:pt x="27218" y="10301"/>
                    <a:pt x="34533" y="6538"/>
                  </a:cubicBezTo>
                  <a:cubicBezTo>
                    <a:pt x="41876" y="2763"/>
                    <a:pt x="49760" y="403"/>
                    <a:pt x="56936" y="111"/>
                  </a:cubicBezTo>
                  <a:lnTo>
                    <a:pt x="59649" y="0"/>
                  </a:lnTo>
                  <a:lnTo>
                    <a:pt x="59946" y="2710"/>
                  </a:lnTo>
                  <a:cubicBezTo>
                    <a:pt x="60815" y="10636"/>
                    <a:pt x="59758" y="18553"/>
                    <a:pt x="57345" y="25959"/>
                  </a:cubicBezTo>
                  <a:close/>
                </a:path>
              </a:pathLst>
            </a:custGeom>
            <a:solidFill>
              <a:schemeClr val="tx1"/>
            </a:solidFill>
            <a:ln w="181" cap="flat">
              <a:noFill/>
              <a:prstDash val="solid"/>
              <a:miter/>
            </a:ln>
          </p:spPr>
          <p:txBody>
            <a:bodyPr rtlCol="0" anchor="ctr"/>
            <a:lstStyle/>
            <a:p>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8" name="手繪多邊形: 圖案 17">
              <a:extLst>
                <a:ext uri="{FF2B5EF4-FFF2-40B4-BE49-F238E27FC236}">
                  <a16:creationId xmlns:a16="http://schemas.microsoft.com/office/drawing/2014/main" id="{13208616-F223-4922-95FE-E1C2F84D6EBC}"/>
                </a:ext>
              </a:extLst>
            </p:cNvPr>
            <p:cNvSpPr/>
            <p:nvPr/>
          </p:nvSpPr>
          <p:spPr>
            <a:xfrm>
              <a:off x="5024407" y="1829415"/>
              <a:ext cx="225175" cy="209613"/>
            </a:xfrm>
            <a:custGeom>
              <a:avLst/>
              <a:gdLst>
                <a:gd name="connsiteX0" fmla="*/ 215854 w 225175"/>
                <a:gd name="connsiteY0" fmla="*/ 32323 h 209613"/>
                <a:gd name="connsiteX1" fmla="*/ 188429 w 225175"/>
                <a:gd name="connsiteY1" fmla="*/ 80834 h 209613"/>
                <a:gd name="connsiteX2" fmla="*/ 222573 w 225175"/>
                <a:gd name="connsiteY2" fmla="*/ 132454 h 209613"/>
                <a:gd name="connsiteX3" fmla="*/ 222585 w 225175"/>
                <a:gd name="connsiteY3" fmla="*/ 132454 h 209613"/>
                <a:gd name="connsiteX4" fmla="*/ 222662 w 225175"/>
                <a:gd name="connsiteY4" fmla="*/ 132485 h 209613"/>
                <a:gd name="connsiteX5" fmla="*/ 225176 w 225175"/>
                <a:gd name="connsiteY5" fmla="*/ 133526 h 209613"/>
                <a:gd name="connsiteX6" fmla="*/ 224315 w 225175"/>
                <a:gd name="connsiteY6" fmla="*/ 136100 h 209613"/>
                <a:gd name="connsiteX7" fmla="*/ 224247 w 225175"/>
                <a:gd name="connsiteY7" fmla="*/ 136328 h 209613"/>
                <a:gd name="connsiteX8" fmla="*/ 205365 w 225175"/>
                <a:gd name="connsiteY8" fmla="*/ 175005 h 209613"/>
                <a:gd name="connsiteX9" fmla="*/ 187057 w 225175"/>
                <a:gd name="connsiteY9" fmla="*/ 197984 h 209613"/>
                <a:gd name="connsiteX10" fmla="*/ 161914 w 225175"/>
                <a:gd name="connsiteY10" fmla="*/ 209256 h 209613"/>
                <a:gd name="connsiteX11" fmla="*/ 139936 w 225175"/>
                <a:gd name="connsiteY11" fmla="*/ 203995 h 209613"/>
                <a:gd name="connsiteX12" fmla="*/ 117539 w 225175"/>
                <a:gd name="connsiteY12" fmla="*/ 198605 h 209613"/>
                <a:gd name="connsiteX13" fmla="*/ 93997 w 225175"/>
                <a:gd name="connsiteY13" fmla="*/ 204187 h 209613"/>
                <a:gd name="connsiteX14" fmla="*/ 73662 w 225175"/>
                <a:gd name="connsiteY14" fmla="*/ 209594 h 209613"/>
                <a:gd name="connsiteX15" fmla="*/ 73650 w 225175"/>
                <a:gd name="connsiteY15" fmla="*/ 209594 h 209613"/>
                <a:gd name="connsiteX16" fmla="*/ 47969 w 225175"/>
                <a:gd name="connsiteY16" fmla="*/ 198181 h 209613"/>
                <a:gd name="connsiteX17" fmla="*/ 28771 w 225175"/>
                <a:gd name="connsiteY17" fmla="*/ 174361 h 209613"/>
                <a:gd name="connsiteX18" fmla="*/ 1108 w 225175"/>
                <a:gd name="connsiteY18" fmla="*/ 100866 h 209613"/>
                <a:gd name="connsiteX19" fmla="*/ 11629 w 225175"/>
                <a:gd name="connsiteY19" fmla="*/ 35969 h 209613"/>
                <a:gd name="connsiteX20" fmla="*/ 36365 w 225175"/>
                <a:gd name="connsiteY20" fmla="*/ 10513 h 209613"/>
                <a:gd name="connsiteX21" fmla="*/ 69648 w 225175"/>
                <a:gd name="connsiteY21" fmla="*/ 844 h 209613"/>
                <a:gd name="connsiteX22" fmla="*/ 69648 w 225175"/>
                <a:gd name="connsiteY22" fmla="*/ 844 h 209613"/>
                <a:gd name="connsiteX23" fmla="*/ 98449 w 225175"/>
                <a:gd name="connsiteY23" fmla="*/ 7956 h 209613"/>
                <a:gd name="connsiteX24" fmla="*/ 113996 w 225175"/>
                <a:gd name="connsiteY24" fmla="*/ 12515 h 209613"/>
                <a:gd name="connsiteX25" fmla="*/ 129026 w 225175"/>
                <a:gd name="connsiteY25" fmla="*/ 8002 h 209613"/>
                <a:gd name="connsiteX26" fmla="*/ 165619 w 225175"/>
                <a:gd name="connsiteY26" fmla="*/ 221 h 209613"/>
                <a:gd name="connsiteX27" fmla="*/ 195080 w 225175"/>
                <a:gd name="connsiteY27" fmla="*/ 8343 h 209613"/>
                <a:gd name="connsiteX28" fmla="*/ 216916 w 225175"/>
                <a:gd name="connsiteY28" fmla="*/ 28092 h 209613"/>
                <a:gd name="connsiteX29" fmla="*/ 218601 w 225175"/>
                <a:gd name="connsiteY29" fmla="*/ 30559 h 209613"/>
                <a:gd name="connsiteX30" fmla="*/ 216084 w 225175"/>
                <a:gd name="connsiteY30" fmla="*/ 32185 h 209613"/>
                <a:gd name="connsiteX31" fmla="*/ 215854 w 225175"/>
                <a:gd name="connsiteY31" fmla="*/ 32323 h 20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5175" h="209613">
                  <a:moveTo>
                    <a:pt x="215854" y="32323"/>
                  </a:moveTo>
                  <a:cubicBezTo>
                    <a:pt x="213253" y="33932"/>
                    <a:pt x="188119" y="49485"/>
                    <a:pt x="188429" y="80834"/>
                  </a:cubicBezTo>
                  <a:cubicBezTo>
                    <a:pt x="188759" y="118630"/>
                    <a:pt x="220805" y="131731"/>
                    <a:pt x="222573" y="132454"/>
                  </a:cubicBezTo>
                  <a:lnTo>
                    <a:pt x="222585" y="132454"/>
                  </a:lnTo>
                  <a:lnTo>
                    <a:pt x="222662" y="132485"/>
                  </a:lnTo>
                  <a:lnTo>
                    <a:pt x="225176" y="133526"/>
                  </a:lnTo>
                  <a:lnTo>
                    <a:pt x="224315" y="136100"/>
                  </a:lnTo>
                  <a:cubicBezTo>
                    <a:pt x="224264" y="136252"/>
                    <a:pt x="224322" y="136089"/>
                    <a:pt x="224247" y="136328"/>
                  </a:cubicBezTo>
                  <a:cubicBezTo>
                    <a:pt x="223430" y="138950"/>
                    <a:pt x="217886" y="156706"/>
                    <a:pt x="205365" y="175005"/>
                  </a:cubicBezTo>
                  <a:cubicBezTo>
                    <a:pt x="199683" y="183305"/>
                    <a:pt x="193893" y="191592"/>
                    <a:pt x="187057" y="197984"/>
                  </a:cubicBezTo>
                  <a:cubicBezTo>
                    <a:pt x="179981" y="204603"/>
                    <a:pt x="171898" y="209070"/>
                    <a:pt x="161914" y="209256"/>
                  </a:cubicBezTo>
                  <a:cubicBezTo>
                    <a:pt x="152503" y="209433"/>
                    <a:pt x="146341" y="206766"/>
                    <a:pt x="139936" y="203995"/>
                  </a:cubicBezTo>
                  <a:cubicBezTo>
                    <a:pt x="133831" y="201354"/>
                    <a:pt x="127479" y="198605"/>
                    <a:pt x="117539" y="198605"/>
                  </a:cubicBezTo>
                  <a:cubicBezTo>
                    <a:pt x="107099" y="198605"/>
                    <a:pt x="100425" y="201449"/>
                    <a:pt x="93997" y="204187"/>
                  </a:cubicBezTo>
                  <a:cubicBezTo>
                    <a:pt x="87945" y="206764"/>
                    <a:pt x="82093" y="209258"/>
                    <a:pt x="73662" y="209594"/>
                  </a:cubicBezTo>
                  <a:lnTo>
                    <a:pt x="73650" y="209594"/>
                  </a:lnTo>
                  <a:cubicBezTo>
                    <a:pt x="63914" y="209957"/>
                    <a:pt x="55472" y="205210"/>
                    <a:pt x="47969" y="198181"/>
                  </a:cubicBezTo>
                  <a:cubicBezTo>
                    <a:pt x="40791" y="191456"/>
                    <a:pt x="34502" y="182650"/>
                    <a:pt x="28771" y="174361"/>
                  </a:cubicBezTo>
                  <a:cubicBezTo>
                    <a:pt x="15835" y="155681"/>
                    <a:pt x="4584" y="128502"/>
                    <a:pt x="1108" y="100866"/>
                  </a:cubicBezTo>
                  <a:cubicBezTo>
                    <a:pt x="-1751" y="78133"/>
                    <a:pt x="639" y="55040"/>
                    <a:pt x="11629" y="35969"/>
                  </a:cubicBezTo>
                  <a:cubicBezTo>
                    <a:pt x="17764" y="25298"/>
                    <a:pt x="26339" y="16590"/>
                    <a:pt x="36365" y="10513"/>
                  </a:cubicBezTo>
                  <a:cubicBezTo>
                    <a:pt x="46345" y="4465"/>
                    <a:pt x="57763" y="1022"/>
                    <a:pt x="69648" y="844"/>
                  </a:cubicBezTo>
                  <a:lnTo>
                    <a:pt x="69648" y="844"/>
                  </a:lnTo>
                  <a:cubicBezTo>
                    <a:pt x="80053" y="655"/>
                    <a:pt x="89864" y="4549"/>
                    <a:pt x="98449" y="7956"/>
                  </a:cubicBezTo>
                  <a:cubicBezTo>
                    <a:pt x="104524" y="10367"/>
                    <a:pt x="109937" y="12515"/>
                    <a:pt x="113996" y="12515"/>
                  </a:cubicBezTo>
                  <a:cubicBezTo>
                    <a:pt x="117581" y="12515"/>
                    <a:pt x="122865" y="10431"/>
                    <a:pt x="129026" y="8002"/>
                  </a:cubicBezTo>
                  <a:cubicBezTo>
                    <a:pt x="139431" y="3900"/>
                    <a:pt x="152160" y="-1118"/>
                    <a:pt x="165619" y="221"/>
                  </a:cubicBezTo>
                  <a:cubicBezTo>
                    <a:pt x="171272" y="467"/>
                    <a:pt x="183046" y="1821"/>
                    <a:pt x="195080" y="8343"/>
                  </a:cubicBezTo>
                  <a:cubicBezTo>
                    <a:pt x="202747" y="12498"/>
                    <a:pt x="210524" y="18736"/>
                    <a:pt x="216916" y="28092"/>
                  </a:cubicBezTo>
                  <a:lnTo>
                    <a:pt x="218601" y="30559"/>
                  </a:lnTo>
                  <a:lnTo>
                    <a:pt x="216084" y="32185"/>
                  </a:lnTo>
                  <a:cubicBezTo>
                    <a:pt x="215949" y="32272"/>
                    <a:pt x="216080" y="32183"/>
                    <a:pt x="215854" y="32323"/>
                  </a:cubicBezTo>
                  <a:close/>
                </a:path>
              </a:pathLst>
            </a:custGeom>
            <a:solidFill>
              <a:schemeClr val="tx1"/>
            </a:solidFill>
            <a:ln w="181" cap="flat">
              <a:noFill/>
              <a:prstDash val="solid"/>
              <a:miter/>
            </a:ln>
          </p:spPr>
          <p:txBody>
            <a:bodyPr rtlCol="0" anchor="ctr"/>
            <a:lstStyle/>
            <a:p>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19" name="手繪多邊形: 圖案 18">
            <a:extLst>
              <a:ext uri="{FF2B5EF4-FFF2-40B4-BE49-F238E27FC236}">
                <a16:creationId xmlns:a16="http://schemas.microsoft.com/office/drawing/2014/main" id="{99897030-A1D6-44B3-A33C-8E3C55EDF603}"/>
              </a:ext>
            </a:extLst>
          </p:cNvPr>
          <p:cNvSpPr/>
          <p:nvPr/>
        </p:nvSpPr>
        <p:spPr>
          <a:xfrm>
            <a:off x="4654020" y="1715060"/>
            <a:ext cx="373596" cy="373596"/>
          </a:xfrm>
          <a:custGeom>
            <a:avLst/>
            <a:gdLst>
              <a:gd name="connsiteX0" fmla="*/ 0 w 373596"/>
              <a:gd name="connsiteY0" fmla="*/ 0 h 373596"/>
              <a:gd name="connsiteX1" fmla="*/ 373596 w 373596"/>
              <a:gd name="connsiteY1" fmla="*/ 0 h 373596"/>
              <a:gd name="connsiteX2" fmla="*/ 373596 w 373596"/>
              <a:gd name="connsiteY2" fmla="*/ 373596 h 373596"/>
              <a:gd name="connsiteX3" fmla="*/ 0 w 373596"/>
              <a:gd name="connsiteY3" fmla="*/ 373596 h 373596"/>
            </a:gdLst>
            <a:ahLst/>
            <a:cxnLst>
              <a:cxn ang="0">
                <a:pos x="connsiteX0" y="connsiteY0"/>
              </a:cxn>
              <a:cxn ang="0">
                <a:pos x="connsiteX1" y="connsiteY1"/>
              </a:cxn>
              <a:cxn ang="0">
                <a:pos x="connsiteX2" y="connsiteY2"/>
              </a:cxn>
              <a:cxn ang="0">
                <a:pos x="connsiteX3" y="connsiteY3"/>
              </a:cxn>
            </a:cxnLst>
            <a:rect l="l" t="t" r="r" b="b"/>
            <a:pathLst>
              <a:path w="373596" h="373596">
                <a:moveTo>
                  <a:pt x="0" y="0"/>
                </a:moveTo>
                <a:lnTo>
                  <a:pt x="373596" y="0"/>
                </a:lnTo>
                <a:lnTo>
                  <a:pt x="373596" y="373596"/>
                </a:lnTo>
                <a:lnTo>
                  <a:pt x="0" y="373596"/>
                </a:lnTo>
                <a:close/>
              </a:path>
            </a:pathLst>
          </a:custGeom>
          <a:noFill/>
          <a:ln w="181" cap="flat">
            <a:noFill/>
            <a:prstDash val="solid"/>
            <a:miter/>
          </a:ln>
        </p:spPr>
        <p:txBody>
          <a:bodyPr rtlCol="0" anchor="ctr"/>
          <a:lstStyle/>
          <a:p>
            <a:endParaRPr lang="zh-TW" altLang="en-US">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3" name="圖形 12" hidden="1">
            <a:extLst>
              <a:ext uri="{FF2B5EF4-FFF2-40B4-BE49-F238E27FC236}">
                <a16:creationId xmlns:a16="http://schemas.microsoft.com/office/drawing/2014/main" id="{08C15C74-E871-46C4-965B-A3BEEF93A83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70026" y="4167142"/>
            <a:ext cx="527415" cy="666208"/>
          </a:xfrm>
          <a:prstGeom prst="rect">
            <a:avLst/>
          </a:prstGeom>
        </p:spPr>
      </p:pic>
      <p:pic>
        <p:nvPicPr>
          <p:cNvPr id="6" name="圖形 5">
            <a:extLst>
              <a:ext uri="{FF2B5EF4-FFF2-40B4-BE49-F238E27FC236}">
                <a16:creationId xmlns:a16="http://schemas.microsoft.com/office/drawing/2014/main" id="{96BF5B49-BE3D-44BB-9805-39535D3AEA0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9305" y="1528560"/>
            <a:ext cx="619723" cy="555169"/>
          </a:xfrm>
          <a:prstGeom prst="rect">
            <a:avLst/>
          </a:prstGeom>
        </p:spPr>
      </p:pic>
      <p:pic>
        <p:nvPicPr>
          <p:cNvPr id="8" name="圖形 7">
            <a:extLst>
              <a:ext uri="{FF2B5EF4-FFF2-40B4-BE49-F238E27FC236}">
                <a16:creationId xmlns:a16="http://schemas.microsoft.com/office/drawing/2014/main" id="{2A1C01CC-3ABC-4CB7-B203-25F218AF426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33796" y="2373006"/>
            <a:ext cx="477703" cy="542257"/>
          </a:xfrm>
          <a:prstGeom prst="rect">
            <a:avLst/>
          </a:prstGeom>
        </p:spPr>
      </p:pic>
      <p:pic>
        <p:nvPicPr>
          <p:cNvPr id="12" name="圖形 11">
            <a:extLst>
              <a:ext uri="{FF2B5EF4-FFF2-40B4-BE49-F238E27FC236}">
                <a16:creationId xmlns:a16="http://schemas.microsoft.com/office/drawing/2014/main" id="{770BC603-D209-4925-B255-D2E99224958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79048" y="3296571"/>
            <a:ext cx="400238" cy="684278"/>
          </a:xfrm>
          <a:prstGeom prst="rect">
            <a:avLst/>
          </a:prstGeom>
        </p:spPr>
      </p:pic>
      <p:pic>
        <p:nvPicPr>
          <p:cNvPr id="15" name="圖形 14">
            <a:extLst>
              <a:ext uri="{FF2B5EF4-FFF2-40B4-BE49-F238E27FC236}">
                <a16:creationId xmlns:a16="http://schemas.microsoft.com/office/drawing/2014/main" id="{85599FC0-D8BE-4AFB-8057-A9DBDFB7D82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20948" y="4270126"/>
            <a:ext cx="516436" cy="568080"/>
          </a:xfrm>
          <a:prstGeom prst="rect">
            <a:avLst/>
          </a:prstGeom>
        </p:spPr>
      </p:pic>
    </p:spTree>
    <p:extLst>
      <p:ext uri="{BB962C8B-B14F-4D97-AF65-F5344CB8AC3E}">
        <p14:creationId xmlns:p14="http://schemas.microsoft.com/office/powerpoint/2010/main" val="1335880040"/>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B7970-5781-8641-ABA3-D579BE269115}"/>
              </a:ext>
            </a:extLst>
          </p:cNvPr>
          <p:cNvSpPr>
            <a:spLocks noGrp="1"/>
          </p:cNvSpPr>
          <p:nvPr>
            <p:ph type="title" idx="4294967295"/>
          </p:nvPr>
        </p:nvSpPr>
        <p:spPr>
          <a:xfrm>
            <a:off x="240067" y="25211"/>
            <a:ext cx="8620353" cy="1408631"/>
          </a:xfrm>
        </p:spPr>
        <p:txBody>
          <a:bodyPr/>
          <a:lstStyle/>
          <a:p>
            <a:r>
              <a:rPr lang="en" altLang="zh-TW" sz="3000">
                <a:solidFill>
                  <a:schemeClr val="bg1"/>
                </a:solidFill>
                <a:latin typeface="Arial" panose="020B0604020202020204" pitchFamily="34" charset="0"/>
                <a:cs typeface="Arial" panose="020B0604020202020204" pitchFamily="34" charset="0"/>
              </a:rPr>
              <a:t>Take control of your file searches and quickly find files with </a:t>
            </a:r>
            <a:r>
              <a:rPr lang="en" altLang="zh-TW" sz="3000" err="1">
                <a:solidFill>
                  <a:schemeClr val="bg1"/>
                </a:solidFill>
                <a:latin typeface="Arial" panose="020B0604020202020204" pitchFamily="34" charset="0"/>
                <a:cs typeface="Arial" panose="020B0604020202020204" pitchFamily="34" charset="0"/>
              </a:rPr>
              <a:t>Qsirch</a:t>
            </a:r>
            <a:r>
              <a:rPr lang="en" altLang="zh-TW" sz="3000">
                <a:solidFill>
                  <a:schemeClr val="bg1"/>
                </a:solidFill>
                <a:latin typeface="Arial" panose="020B0604020202020204" pitchFamily="34" charset="0"/>
                <a:cs typeface="Arial" panose="020B0604020202020204" pitchFamily="34" charset="0"/>
              </a:rPr>
              <a:t>, a powerful tool for NAS</a:t>
            </a:r>
            <a:endParaRPr lang="en-TW" sz="300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3" name="Rectangle 2">
            <a:extLst>
              <a:ext uri="{FF2B5EF4-FFF2-40B4-BE49-F238E27FC236}">
                <a16:creationId xmlns:a16="http://schemas.microsoft.com/office/drawing/2014/main" id="{D0D757A6-CA80-9F44-9219-78065F777DDE}"/>
              </a:ext>
            </a:extLst>
          </p:cNvPr>
          <p:cNvSpPr/>
          <p:nvPr/>
        </p:nvSpPr>
        <p:spPr>
          <a:xfrm>
            <a:off x="306600" y="1335200"/>
            <a:ext cx="7414261" cy="738664"/>
          </a:xfrm>
          <a:prstGeom prst="rect">
            <a:avLst/>
          </a:prstGeom>
        </p:spPr>
        <p:txBody>
          <a:bodyPr wrap="square">
            <a:spAutoFit/>
          </a:bodyPr>
          <a:lstStyle/>
          <a:p>
            <a:r>
              <a:rPr lang="en-US" altLang="zh-TW" b="1" err="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Qsirch</a:t>
            </a:r>
            <a:r>
              <a:rPr lang="en-US" altLang="zh-TW"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automatically indexes all NAS-based files, allowing users to quickly find the files they need. </a:t>
            </a:r>
            <a:r>
              <a:rPr lang="en-US" altLang="zh-TW" b="1" err="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Qsirch</a:t>
            </a:r>
            <a:r>
              <a:rPr lang="en-US" altLang="zh-TW"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and QTS share the same privilege settings, so users can only find the files which they are authorized to. </a:t>
            </a:r>
            <a:endParaRPr lang="en-TW"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7" name="圖片 7">
            <a:extLst>
              <a:ext uri="{FF2B5EF4-FFF2-40B4-BE49-F238E27FC236}">
                <a16:creationId xmlns:a16="http://schemas.microsoft.com/office/drawing/2014/main" id="{93C48B92-38C7-7145-B175-5B64175596B1}"/>
              </a:ext>
            </a:extLst>
          </p:cNvPr>
          <p:cNvPicPr>
            <a:picLocks noChangeAspect="1"/>
          </p:cNvPicPr>
          <p:nvPr/>
        </p:nvPicPr>
        <p:blipFill>
          <a:blip r:embed="rId3"/>
          <a:stretch>
            <a:fillRect/>
          </a:stretch>
        </p:blipFill>
        <p:spPr>
          <a:xfrm>
            <a:off x="8016939" y="1014805"/>
            <a:ext cx="886994" cy="886994"/>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22" name="圖片 21">
            <a:extLst>
              <a:ext uri="{FF2B5EF4-FFF2-40B4-BE49-F238E27FC236}">
                <a16:creationId xmlns:a16="http://schemas.microsoft.com/office/drawing/2014/main" id="{C81672DC-1700-C14B-BF57-D56051BBAD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875" y="3509080"/>
            <a:ext cx="1367053" cy="1367053"/>
          </a:xfrm>
          <a:prstGeom prst="rect">
            <a:avLst/>
          </a:prstGeom>
        </p:spPr>
      </p:pic>
      <p:pic>
        <p:nvPicPr>
          <p:cNvPr id="23" name="圖片 22">
            <a:extLst>
              <a:ext uri="{FF2B5EF4-FFF2-40B4-BE49-F238E27FC236}">
                <a16:creationId xmlns:a16="http://schemas.microsoft.com/office/drawing/2014/main" id="{058BE5E7-7A24-A843-9BFA-1DD58BE17D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4850" y="3509080"/>
            <a:ext cx="1367053" cy="1367053"/>
          </a:xfrm>
          <a:prstGeom prst="rect">
            <a:avLst/>
          </a:prstGeom>
        </p:spPr>
      </p:pic>
      <p:pic>
        <p:nvPicPr>
          <p:cNvPr id="24" name="圖片 23">
            <a:extLst>
              <a:ext uri="{FF2B5EF4-FFF2-40B4-BE49-F238E27FC236}">
                <a16:creationId xmlns:a16="http://schemas.microsoft.com/office/drawing/2014/main" id="{3B63830C-AFCF-FF49-A780-FAD238A7E7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53863" y="3509080"/>
            <a:ext cx="1367053" cy="1367053"/>
          </a:xfrm>
          <a:prstGeom prst="rect">
            <a:avLst/>
          </a:prstGeom>
        </p:spPr>
      </p:pic>
      <p:pic>
        <p:nvPicPr>
          <p:cNvPr id="25" name="圖片 24">
            <a:extLst>
              <a:ext uri="{FF2B5EF4-FFF2-40B4-BE49-F238E27FC236}">
                <a16:creationId xmlns:a16="http://schemas.microsoft.com/office/drawing/2014/main" id="{5320C798-F162-D249-BAF0-4F53855D3D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8415" y="3509080"/>
            <a:ext cx="1367053" cy="1367053"/>
          </a:xfrm>
          <a:prstGeom prst="rect">
            <a:avLst/>
          </a:prstGeom>
        </p:spPr>
      </p:pic>
      <p:sp>
        <p:nvSpPr>
          <p:cNvPr id="26" name="Shape 450">
            <a:extLst>
              <a:ext uri="{FF2B5EF4-FFF2-40B4-BE49-F238E27FC236}">
                <a16:creationId xmlns:a16="http://schemas.microsoft.com/office/drawing/2014/main" id="{25C64E01-3986-F24B-96CD-9CEE8346110D}"/>
              </a:ext>
            </a:extLst>
          </p:cNvPr>
          <p:cNvSpPr/>
          <p:nvPr/>
        </p:nvSpPr>
        <p:spPr>
          <a:xfrm>
            <a:off x="4699718" y="3569889"/>
            <a:ext cx="315899" cy="316650"/>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TW" sz="2400" b="1" i="0" u="none" strike="noStrike" kern="0" cap="none" spc="0" normalizeH="0" baseline="0" noProof="0">
                <a:ln>
                  <a:noFill/>
                </a:ln>
                <a:solidFill>
                  <a:srgbClr val="FFFFFF"/>
                </a:solidFill>
                <a:effectLst/>
                <a:uLnTx/>
                <a:uFillTx/>
                <a:latin typeface="Arial" panose="020B0604020202020204" pitchFamily="34" charset="0"/>
                <a:ea typeface="Microsoft JhengHei" charset="0"/>
                <a:cs typeface="Arial" panose="020B0604020202020204" pitchFamily="34" charset="0"/>
                <a:sym typeface="Arial"/>
              </a:rPr>
              <a:t>3</a:t>
            </a:r>
            <a:endParaRPr kumimoji="0" sz="2400" b="1" i="0" u="none" strike="noStrike" kern="0" cap="none" spc="0" normalizeH="0" baseline="0" noProof="0">
              <a:ln>
                <a:noFill/>
              </a:ln>
              <a:solidFill>
                <a:srgbClr val="FFFFFF"/>
              </a:solidFill>
              <a:effectLst/>
              <a:uLnTx/>
              <a:uFillTx/>
              <a:latin typeface="Arial" panose="020B0604020202020204" pitchFamily="34" charset="0"/>
              <a:ea typeface="Microsoft JhengHei" charset="0"/>
              <a:cs typeface="Arial" panose="020B0604020202020204" pitchFamily="34" charset="0"/>
              <a:sym typeface="Arial"/>
            </a:endParaRPr>
          </a:p>
        </p:txBody>
      </p:sp>
      <p:grpSp>
        <p:nvGrpSpPr>
          <p:cNvPr id="28" name="群組 42">
            <a:extLst>
              <a:ext uri="{FF2B5EF4-FFF2-40B4-BE49-F238E27FC236}">
                <a16:creationId xmlns:a16="http://schemas.microsoft.com/office/drawing/2014/main" id="{2782BDAD-64DC-0D45-A25A-4F8DF85E807C}"/>
              </a:ext>
            </a:extLst>
          </p:cNvPr>
          <p:cNvGrpSpPr/>
          <p:nvPr/>
        </p:nvGrpSpPr>
        <p:grpSpPr>
          <a:xfrm>
            <a:off x="5131430" y="3988851"/>
            <a:ext cx="779733" cy="573032"/>
            <a:chOff x="8300580" y="4510178"/>
            <a:chExt cx="1777171" cy="1302965"/>
          </a:xfrm>
        </p:grpSpPr>
        <p:sp>
          <p:nvSpPr>
            <p:cNvPr id="29" name="Shape 472">
              <a:extLst>
                <a:ext uri="{FF2B5EF4-FFF2-40B4-BE49-F238E27FC236}">
                  <a16:creationId xmlns:a16="http://schemas.microsoft.com/office/drawing/2014/main" id="{63098671-7A88-9D45-85DE-3325127BE298}"/>
                </a:ext>
              </a:extLst>
            </p:cNvPr>
            <p:cNvSpPr/>
            <p:nvPr/>
          </p:nvSpPr>
          <p:spPr>
            <a:xfrm>
              <a:off x="8300580" y="4510178"/>
              <a:ext cx="1777171" cy="130296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w="9525" cap="flat" cmpd="sng">
              <a:solidFill>
                <a:srgbClr val="DEE9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panose="020B0604020202020204" pitchFamily="34" charset="0"/>
                <a:ea typeface="Microsoft JhengHei" charset="0"/>
                <a:cs typeface="Arial" panose="020B0604020202020204" pitchFamily="34" charset="0"/>
                <a:sym typeface="Arial"/>
              </a:endParaRPr>
            </a:p>
          </p:txBody>
        </p:sp>
        <p:pic>
          <p:nvPicPr>
            <p:cNvPr id="30" name="Shape 464">
              <a:extLst>
                <a:ext uri="{FF2B5EF4-FFF2-40B4-BE49-F238E27FC236}">
                  <a16:creationId xmlns:a16="http://schemas.microsoft.com/office/drawing/2014/main" id="{682207B9-0E30-6B4B-B19B-61560E1ECE4A}"/>
                </a:ext>
              </a:extLst>
            </p:cNvPr>
            <p:cNvPicPr preferRelativeResize="0"/>
            <p:nvPr/>
          </p:nvPicPr>
          <p:blipFill rotWithShape="1">
            <a:blip r:embed="rId5">
              <a:alphaModFix/>
            </a:blip>
            <a:srcRect l="23929" t="22917" r="25873" b="23957"/>
            <a:stretch/>
          </p:blipFill>
          <p:spPr>
            <a:xfrm>
              <a:off x="8338568" y="4568874"/>
              <a:ext cx="1702099" cy="1008019"/>
            </a:xfrm>
            <a:prstGeom prst="rect">
              <a:avLst/>
            </a:prstGeom>
            <a:noFill/>
            <a:ln>
              <a:noFill/>
            </a:ln>
          </p:spPr>
        </p:pic>
      </p:grpSp>
      <p:pic>
        <p:nvPicPr>
          <p:cNvPr id="31" name="Shape 474">
            <a:extLst>
              <a:ext uri="{FF2B5EF4-FFF2-40B4-BE49-F238E27FC236}">
                <a16:creationId xmlns:a16="http://schemas.microsoft.com/office/drawing/2014/main" id="{9C741AC2-B617-974A-BF0D-5CE4F454B007}"/>
              </a:ext>
            </a:extLst>
          </p:cNvPr>
          <p:cNvPicPr preferRelativeResize="0"/>
          <p:nvPr/>
        </p:nvPicPr>
        <p:blipFill rotWithShape="1">
          <a:blip r:embed="rId6">
            <a:alphaModFix/>
          </a:blip>
          <a:srcRect/>
          <a:stretch/>
        </p:blipFill>
        <p:spPr>
          <a:xfrm>
            <a:off x="4926488" y="4307384"/>
            <a:ext cx="426116" cy="432430"/>
          </a:xfrm>
          <a:prstGeom prst="rect">
            <a:avLst/>
          </a:prstGeom>
          <a:noFill/>
          <a:ln>
            <a:noFill/>
          </a:ln>
          <a:effectLst>
            <a:outerShdw blurRad="63500" sx="102000" sy="102000" algn="ctr" rotWithShape="0">
              <a:prstClr val="black">
                <a:alpha val="40000"/>
              </a:prstClr>
            </a:outerShdw>
          </a:effectLst>
        </p:spPr>
      </p:pic>
      <p:sp>
        <p:nvSpPr>
          <p:cNvPr id="32" name="Shape 450">
            <a:extLst>
              <a:ext uri="{FF2B5EF4-FFF2-40B4-BE49-F238E27FC236}">
                <a16:creationId xmlns:a16="http://schemas.microsoft.com/office/drawing/2014/main" id="{F83FD792-EA0F-8948-B17D-CB93A655FDE9}"/>
              </a:ext>
            </a:extLst>
          </p:cNvPr>
          <p:cNvSpPr/>
          <p:nvPr/>
        </p:nvSpPr>
        <p:spPr>
          <a:xfrm>
            <a:off x="953894" y="3569890"/>
            <a:ext cx="315899" cy="316650"/>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TW" sz="2400" b="1" i="0" u="none" strike="noStrike" kern="0" cap="none" spc="0" normalizeH="0" baseline="0" noProof="0">
                <a:ln>
                  <a:noFill/>
                </a:ln>
                <a:solidFill>
                  <a:srgbClr val="FFFFFF"/>
                </a:solidFill>
                <a:effectLst/>
                <a:uLnTx/>
                <a:uFillTx/>
                <a:latin typeface="Arial" panose="020B0604020202020204" pitchFamily="34" charset="0"/>
                <a:ea typeface="Microsoft JhengHei" charset="0"/>
                <a:cs typeface="Arial" panose="020B0604020202020204" pitchFamily="34" charset="0"/>
                <a:sym typeface="Arial"/>
              </a:rPr>
              <a:t>1</a:t>
            </a:r>
            <a:endParaRPr kumimoji="0" sz="2400" b="1" i="0" u="none" strike="noStrike" kern="0" cap="none" spc="0" normalizeH="0" baseline="0" noProof="0">
              <a:ln>
                <a:noFill/>
              </a:ln>
              <a:solidFill>
                <a:srgbClr val="FFFFFF"/>
              </a:solidFill>
              <a:effectLst/>
              <a:uLnTx/>
              <a:uFillTx/>
              <a:latin typeface="Arial" panose="020B0604020202020204" pitchFamily="34" charset="0"/>
              <a:ea typeface="Microsoft JhengHei" charset="0"/>
              <a:cs typeface="Arial" panose="020B0604020202020204" pitchFamily="34" charset="0"/>
              <a:sym typeface="Arial"/>
            </a:endParaRPr>
          </a:p>
        </p:txBody>
      </p:sp>
      <p:grpSp>
        <p:nvGrpSpPr>
          <p:cNvPr id="33" name="Shape 462">
            <a:extLst>
              <a:ext uri="{FF2B5EF4-FFF2-40B4-BE49-F238E27FC236}">
                <a16:creationId xmlns:a16="http://schemas.microsoft.com/office/drawing/2014/main" id="{8A05B4CE-DD46-7348-A1D3-F1A46A16B210}"/>
              </a:ext>
            </a:extLst>
          </p:cNvPr>
          <p:cNvGrpSpPr/>
          <p:nvPr/>
        </p:nvGrpSpPr>
        <p:grpSpPr>
          <a:xfrm>
            <a:off x="1220772" y="3979945"/>
            <a:ext cx="903634" cy="610345"/>
            <a:chOff x="492692" y="2324099"/>
            <a:chExt cx="1383594" cy="858295"/>
          </a:xfrm>
        </p:grpSpPr>
        <p:sp>
          <p:nvSpPr>
            <p:cNvPr id="34" name="Shape 463">
              <a:extLst>
                <a:ext uri="{FF2B5EF4-FFF2-40B4-BE49-F238E27FC236}">
                  <a16:creationId xmlns:a16="http://schemas.microsoft.com/office/drawing/2014/main" id="{5DBC6AD0-99FE-0D48-909D-FC59DADC6AC8}"/>
                </a:ext>
              </a:extLst>
            </p:cNvPr>
            <p:cNvSpPr/>
            <p:nvPr/>
          </p:nvSpPr>
          <p:spPr>
            <a:xfrm>
              <a:off x="492692" y="2324099"/>
              <a:ext cx="1383594" cy="85829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000000"/>
            </a:solidFill>
            <a:ln w="9525" cap="flat" cmpd="sng">
              <a:solidFill>
                <a:srgbClr val="DEE9F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000000"/>
                </a:solidFill>
                <a:effectLst/>
                <a:uLnTx/>
                <a:uFillTx/>
                <a:latin typeface="Arial" panose="020B0604020202020204" pitchFamily="34" charset="0"/>
                <a:ea typeface="Microsoft JhengHei" charset="0"/>
                <a:cs typeface="Arial" panose="020B0604020202020204" pitchFamily="34" charset="0"/>
                <a:sym typeface="Arial"/>
              </a:endParaRPr>
            </a:p>
          </p:txBody>
        </p:sp>
        <p:pic>
          <p:nvPicPr>
            <p:cNvPr id="35" name="Shape 464">
              <a:extLst>
                <a:ext uri="{FF2B5EF4-FFF2-40B4-BE49-F238E27FC236}">
                  <a16:creationId xmlns:a16="http://schemas.microsoft.com/office/drawing/2014/main" id="{84D44421-0F44-E44E-B95E-0B574F478189}"/>
                </a:ext>
              </a:extLst>
            </p:cNvPr>
            <p:cNvPicPr preferRelativeResize="0"/>
            <p:nvPr/>
          </p:nvPicPr>
          <p:blipFill rotWithShape="1">
            <a:blip r:embed="rId5">
              <a:alphaModFix/>
            </a:blip>
            <a:srcRect l="19166" t="22917" r="20556" b="23957"/>
            <a:stretch/>
          </p:blipFill>
          <p:spPr>
            <a:xfrm>
              <a:off x="528134" y="2370525"/>
              <a:ext cx="1306994" cy="647700"/>
            </a:xfrm>
            <a:prstGeom prst="rect">
              <a:avLst/>
            </a:prstGeom>
            <a:noFill/>
            <a:ln>
              <a:noFill/>
            </a:ln>
          </p:spPr>
        </p:pic>
      </p:grpSp>
      <p:sp>
        <p:nvSpPr>
          <p:cNvPr id="36" name="Shape 475">
            <a:extLst>
              <a:ext uri="{FF2B5EF4-FFF2-40B4-BE49-F238E27FC236}">
                <a16:creationId xmlns:a16="http://schemas.microsoft.com/office/drawing/2014/main" id="{A3794017-8858-4C48-BB5B-E201CAEDC4BE}"/>
              </a:ext>
            </a:extLst>
          </p:cNvPr>
          <p:cNvSpPr txBox="1"/>
          <p:nvPr/>
        </p:nvSpPr>
        <p:spPr>
          <a:xfrm>
            <a:off x="1425705" y="3667057"/>
            <a:ext cx="632561" cy="258623"/>
          </a:xfrm>
          <a:prstGeom prst="rect">
            <a:avLst/>
          </a:prstGeom>
          <a:noFill/>
          <a:ln>
            <a:noFill/>
          </a:ln>
        </p:spPr>
        <p:txBody>
          <a:bodyPr spcFirstLastPara="1" wrap="square" lIns="91425" tIns="45700" rIns="91425" bIns="45700" anchor="t" anchorCtr="0">
            <a:noAutofit/>
          </a:bodyPr>
          <a:lstStyle/>
          <a:p>
            <a:pPr>
              <a:buClr>
                <a:srgbClr val="000000"/>
              </a:buClr>
              <a:buFont typeface="Arial"/>
              <a:buNone/>
            </a:pPr>
            <a:r>
              <a:rPr lang="en" sz="1000" b="1" kern="0">
                <a:latin typeface="Arial" panose="020B0604020202020204" pitchFamily="34" charset="0"/>
                <a:ea typeface="Microsoft JhengHei" charset="0"/>
                <a:cs typeface="Arial" panose="020B0604020202020204" pitchFamily="34" charset="0"/>
                <a:sym typeface="Arial"/>
              </a:rPr>
              <a:t>Web</a:t>
            </a:r>
            <a:endParaRPr sz="1000" b="1" kern="0">
              <a:latin typeface="Arial" panose="020B0604020202020204" pitchFamily="34" charset="0"/>
              <a:ea typeface="Microsoft JhengHei" charset="0"/>
              <a:cs typeface="Arial" panose="020B0604020202020204" pitchFamily="34" charset="0"/>
              <a:sym typeface="Arial"/>
            </a:endParaRPr>
          </a:p>
        </p:txBody>
      </p:sp>
      <p:sp>
        <p:nvSpPr>
          <p:cNvPr id="37" name="Shape 450">
            <a:extLst>
              <a:ext uri="{FF2B5EF4-FFF2-40B4-BE49-F238E27FC236}">
                <a16:creationId xmlns:a16="http://schemas.microsoft.com/office/drawing/2014/main" id="{C361EF94-664F-AC4E-8D5C-D2894E577EE1}"/>
              </a:ext>
            </a:extLst>
          </p:cNvPr>
          <p:cNvSpPr/>
          <p:nvPr/>
        </p:nvSpPr>
        <p:spPr>
          <a:xfrm>
            <a:off x="6642876" y="3569889"/>
            <a:ext cx="315899" cy="316650"/>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TW" sz="2400" b="1" i="0" u="none" strike="noStrike" kern="0" cap="none" spc="0" normalizeH="0" baseline="0" noProof="0">
                <a:ln>
                  <a:noFill/>
                </a:ln>
                <a:solidFill>
                  <a:srgbClr val="FFFFFF"/>
                </a:solidFill>
                <a:effectLst/>
                <a:uLnTx/>
                <a:uFillTx/>
                <a:latin typeface="Arial" panose="020B0604020202020204" pitchFamily="34" charset="0"/>
                <a:ea typeface="Microsoft JhengHei" charset="0"/>
                <a:cs typeface="Arial" panose="020B0604020202020204" pitchFamily="34" charset="0"/>
                <a:sym typeface="Arial"/>
              </a:rPr>
              <a:t>4</a:t>
            </a:r>
            <a:endParaRPr kumimoji="0" sz="2400" b="1" i="0" u="none" strike="noStrike" kern="0" cap="none" spc="0" normalizeH="0" baseline="0" noProof="0">
              <a:ln>
                <a:noFill/>
              </a:ln>
              <a:solidFill>
                <a:srgbClr val="FFFFFF"/>
              </a:solidFill>
              <a:effectLst/>
              <a:uLnTx/>
              <a:uFillTx/>
              <a:latin typeface="Arial" panose="020B0604020202020204" pitchFamily="34" charset="0"/>
              <a:ea typeface="Microsoft JhengHei" charset="0"/>
              <a:cs typeface="Arial" panose="020B0604020202020204" pitchFamily="34" charset="0"/>
              <a:sym typeface="Arial"/>
            </a:endParaRPr>
          </a:p>
        </p:txBody>
      </p:sp>
      <p:grpSp>
        <p:nvGrpSpPr>
          <p:cNvPr id="38" name="Shape 465">
            <a:extLst>
              <a:ext uri="{FF2B5EF4-FFF2-40B4-BE49-F238E27FC236}">
                <a16:creationId xmlns:a16="http://schemas.microsoft.com/office/drawing/2014/main" id="{3233B2A9-B240-F143-8BC7-C14B93A657AF}"/>
              </a:ext>
            </a:extLst>
          </p:cNvPr>
          <p:cNvGrpSpPr/>
          <p:nvPr/>
        </p:nvGrpSpPr>
        <p:grpSpPr>
          <a:xfrm>
            <a:off x="6934560" y="4005366"/>
            <a:ext cx="1027565" cy="573967"/>
            <a:chOff x="2825839" y="2459833"/>
            <a:chExt cx="1692636" cy="880229"/>
          </a:xfrm>
        </p:grpSpPr>
        <p:grpSp>
          <p:nvGrpSpPr>
            <p:cNvPr id="39" name="Shape 466">
              <a:extLst>
                <a:ext uri="{FF2B5EF4-FFF2-40B4-BE49-F238E27FC236}">
                  <a16:creationId xmlns:a16="http://schemas.microsoft.com/office/drawing/2014/main" id="{1710659D-50FD-C64F-BDE1-F8AFBA6093CD}"/>
                </a:ext>
              </a:extLst>
            </p:cNvPr>
            <p:cNvGrpSpPr/>
            <p:nvPr/>
          </p:nvGrpSpPr>
          <p:grpSpPr>
            <a:xfrm>
              <a:off x="2825839" y="2459833"/>
              <a:ext cx="1383594" cy="858295"/>
              <a:chOff x="516649" y="2548733"/>
              <a:chExt cx="1383594" cy="858295"/>
            </a:xfrm>
          </p:grpSpPr>
          <p:sp>
            <p:nvSpPr>
              <p:cNvPr id="42" name="Shape 467">
                <a:extLst>
                  <a:ext uri="{FF2B5EF4-FFF2-40B4-BE49-F238E27FC236}">
                    <a16:creationId xmlns:a16="http://schemas.microsoft.com/office/drawing/2014/main" id="{EFD33B5D-6F67-DD40-A265-E0089DF08FD2}"/>
                  </a:ext>
                </a:extLst>
              </p:cNvPr>
              <p:cNvSpPr/>
              <p:nvPr/>
            </p:nvSpPr>
            <p:spPr>
              <a:xfrm>
                <a:off x="516649" y="2548733"/>
                <a:ext cx="1383594" cy="858295"/>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dk1"/>
              </a:solidFill>
              <a:ln w="9525" cap="flat" cmpd="sng">
                <a:solidFill>
                  <a:srgbClr val="DEE9F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Arial" panose="020B0604020202020204" pitchFamily="34" charset="0"/>
                  <a:ea typeface="Microsoft JhengHei" charset="0"/>
                  <a:cs typeface="Arial" panose="020B0604020202020204" pitchFamily="34" charset="0"/>
                  <a:sym typeface="Arial"/>
                </a:endParaRPr>
              </a:p>
            </p:txBody>
          </p:sp>
          <p:pic>
            <p:nvPicPr>
              <p:cNvPr id="43" name="Shape 468">
                <a:extLst>
                  <a:ext uri="{FF2B5EF4-FFF2-40B4-BE49-F238E27FC236}">
                    <a16:creationId xmlns:a16="http://schemas.microsoft.com/office/drawing/2014/main" id="{D2619ED9-7E21-424A-9495-A5BC1B8F512C}"/>
                  </a:ext>
                </a:extLst>
              </p:cNvPr>
              <p:cNvPicPr preferRelativeResize="0"/>
              <p:nvPr/>
            </p:nvPicPr>
            <p:blipFill rotWithShape="1">
              <a:blip r:embed="rId5">
                <a:alphaModFix/>
              </a:blip>
              <a:srcRect l="19166" t="22917" r="20556" b="23957"/>
              <a:stretch/>
            </p:blipFill>
            <p:spPr>
              <a:xfrm>
                <a:off x="556537" y="2595160"/>
                <a:ext cx="1306995" cy="647700"/>
              </a:xfrm>
              <a:prstGeom prst="rect">
                <a:avLst/>
              </a:prstGeom>
              <a:noFill/>
              <a:ln>
                <a:noFill/>
              </a:ln>
            </p:spPr>
          </p:pic>
        </p:grpSp>
        <p:pic>
          <p:nvPicPr>
            <p:cNvPr id="40" name="Shape 469">
              <a:extLst>
                <a:ext uri="{FF2B5EF4-FFF2-40B4-BE49-F238E27FC236}">
                  <a16:creationId xmlns:a16="http://schemas.microsoft.com/office/drawing/2014/main" id="{87499140-CBB1-C245-8EC2-2FA4C2E6F60F}"/>
                </a:ext>
              </a:extLst>
            </p:cNvPr>
            <p:cNvPicPr preferRelativeResize="0"/>
            <p:nvPr/>
          </p:nvPicPr>
          <p:blipFill rotWithShape="1">
            <a:blip r:embed="rId7">
              <a:alphaModFix/>
            </a:blip>
            <a:srcRect/>
            <a:stretch/>
          </p:blipFill>
          <p:spPr>
            <a:xfrm>
              <a:off x="3685838" y="2919445"/>
              <a:ext cx="407050" cy="420617"/>
            </a:xfrm>
            <a:prstGeom prst="rect">
              <a:avLst/>
            </a:prstGeom>
            <a:noFill/>
            <a:ln>
              <a:noFill/>
            </a:ln>
          </p:spPr>
        </p:pic>
        <p:pic>
          <p:nvPicPr>
            <p:cNvPr id="41" name="Shape 470">
              <a:extLst>
                <a:ext uri="{FF2B5EF4-FFF2-40B4-BE49-F238E27FC236}">
                  <a16:creationId xmlns:a16="http://schemas.microsoft.com/office/drawing/2014/main" id="{1E40BDFE-73F2-9E49-AD0E-C352B727BD8C}"/>
                </a:ext>
              </a:extLst>
            </p:cNvPr>
            <p:cNvPicPr preferRelativeResize="0"/>
            <p:nvPr/>
          </p:nvPicPr>
          <p:blipFill rotWithShape="1">
            <a:blip r:embed="rId8">
              <a:alphaModFix/>
            </a:blip>
            <a:srcRect/>
            <a:stretch/>
          </p:blipFill>
          <p:spPr>
            <a:xfrm>
              <a:off x="4121058" y="2938388"/>
              <a:ext cx="397417" cy="397416"/>
            </a:xfrm>
            <a:prstGeom prst="rect">
              <a:avLst/>
            </a:prstGeom>
            <a:noFill/>
            <a:ln>
              <a:noFill/>
            </a:ln>
          </p:spPr>
        </p:pic>
      </p:grpSp>
      <p:sp>
        <p:nvSpPr>
          <p:cNvPr id="44" name="Shape 476">
            <a:extLst>
              <a:ext uri="{FF2B5EF4-FFF2-40B4-BE49-F238E27FC236}">
                <a16:creationId xmlns:a16="http://schemas.microsoft.com/office/drawing/2014/main" id="{D3AA26A6-DEDB-AC4A-9CDB-0BB94AEF95D7}"/>
              </a:ext>
            </a:extLst>
          </p:cNvPr>
          <p:cNvSpPr txBox="1"/>
          <p:nvPr/>
        </p:nvSpPr>
        <p:spPr>
          <a:xfrm>
            <a:off x="7069827" y="3580368"/>
            <a:ext cx="947112" cy="2793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000" b="1" i="0" u="none" strike="noStrike" cap="none">
                <a:latin typeface="Arial" panose="020B0604020202020204" pitchFamily="34" charset="0"/>
                <a:ea typeface="Microsoft JhengHei" charset="0"/>
                <a:cs typeface="Arial" panose="020B0604020202020204" pitchFamily="34" charset="0"/>
                <a:sym typeface="Arial"/>
              </a:rPr>
              <a:t>Browser plugin</a:t>
            </a:r>
            <a:endParaRPr sz="1000" b="1">
              <a:latin typeface="Arial" panose="020B0604020202020204" pitchFamily="34" charset="0"/>
              <a:ea typeface="Microsoft JhengHei" charset="0"/>
              <a:cs typeface="Arial" panose="020B0604020202020204" pitchFamily="34" charset="0"/>
            </a:endParaRPr>
          </a:p>
        </p:txBody>
      </p:sp>
      <p:sp>
        <p:nvSpPr>
          <p:cNvPr id="45" name="Shape 450">
            <a:extLst>
              <a:ext uri="{FF2B5EF4-FFF2-40B4-BE49-F238E27FC236}">
                <a16:creationId xmlns:a16="http://schemas.microsoft.com/office/drawing/2014/main" id="{45177DCA-9A71-874C-8626-DD2E64C7E91E}"/>
              </a:ext>
            </a:extLst>
          </p:cNvPr>
          <p:cNvSpPr/>
          <p:nvPr/>
        </p:nvSpPr>
        <p:spPr>
          <a:xfrm>
            <a:off x="2818919" y="3569890"/>
            <a:ext cx="315899" cy="316650"/>
          </a:xfrm>
          <a:prstGeom prst="ellipse">
            <a:avLst/>
          </a:prstGeom>
          <a:solidFill>
            <a:srgbClr val="333333"/>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lang="en-US" altLang="zh-TW" sz="2400" b="1" kern="0">
                <a:solidFill>
                  <a:srgbClr val="FFFFFF"/>
                </a:solidFill>
                <a:latin typeface="Arial" panose="020B0604020202020204" pitchFamily="34" charset="0"/>
                <a:ea typeface="Microsoft JhengHei" charset="0"/>
                <a:cs typeface="Arial" panose="020B0604020202020204" pitchFamily="34" charset="0"/>
                <a:sym typeface="Arial"/>
              </a:rPr>
              <a:t>2</a:t>
            </a:r>
            <a:endParaRPr kumimoji="0" sz="2400" b="1" i="0" u="none" strike="noStrike" kern="0" cap="none" spc="0" normalizeH="0" baseline="0" noProof="0">
              <a:ln>
                <a:noFill/>
              </a:ln>
              <a:solidFill>
                <a:srgbClr val="FFFFFF"/>
              </a:solidFill>
              <a:effectLst/>
              <a:uLnTx/>
              <a:uFillTx/>
              <a:latin typeface="Arial" panose="020B0604020202020204" pitchFamily="34" charset="0"/>
              <a:ea typeface="Microsoft JhengHei" charset="0"/>
              <a:cs typeface="Arial" panose="020B0604020202020204" pitchFamily="34" charset="0"/>
              <a:sym typeface="Arial"/>
            </a:endParaRPr>
          </a:p>
        </p:txBody>
      </p:sp>
      <p:grpSp>
        <p:nvGrpSpPr>
          <p:cNvPr id="46" name="Shape 457">
            <a:extLst>
              <a:ext uri="{FF2B5EF4-FFF2-40B4-BE49-F238E27FC236}">
                <a16:creationId xmlns:a16="http://schemas.microsoft.com/office/drawing/2014/main" id="{6DD100FF-F56D-214F-915B-E7B4915C11F4}"/>
              </a:ext>
            </a:extLst>
          </p:cNvPr>
          <p:cNvGrpSpPr/>
          <p:nvPr/>
        </p:nvGrpSpPr>
        <p:grpSpPr>
          <a:xfrm>
            <a:off x="3068524" y="3924905"/>
            <a:ext cx="920923" cy="700497"/>
            <a:chOff x="2193920" y="4048547"/>
            <a:chExt cx="1410427" cy="1012500"/>
          </a:xfrm>
        </p:grpSpPr>
        <p:pic>
          <p:nvPicPr>
            <p:cNvPr id="47" name="Shape 460" descr="IMG_0266.PNG">
              <a:extLst>
                <a:ext uri="{FF2B5EF4-FFF2-40B4-BE49-F238E27FC236}">
                  <a16:creationId xmlns:a16="http://schemas.microsoft.com/office/drawing/2014/main" id="{E2161CBB-60D8-7840-A1CF-9A6BE0DC7CF4}"/>
                </a:ext>
              </a:extLst>
            </p:cNvPr>
            <p:cNvPicPr preferRelativeResize="0"/>
            <p:nvPr/>
          </p:nvPicPr>
          <p:blipFill rotWithShape="1">
            <a:blip r:embed="rId9">
              <a:alphaModFix/>
            </a:blip>
            <a:srcRect l="34110" t="33492" r="34109" b="34624"/>
            <a:stretch/>
          </p:blipFill>
          <p:spPr>
            <a:xfrm>
              <a:off x="2315832" y="4367388"/>
              <a:ext cx="433202" cy="579513"/>
            </a:xfrm>
            <a:prstGeom prst="rect">
              <a:avLst/>
            </a:prstGeom>
            <a:noFill/>
            <a:ln>
              <a:noFill/>
            </a:ln>
          </p:spPr>
        </p:pic>
        <p:pic>
          <p:nvPicPr>
            <p:cNvPr id="48" name="Shape 461">
              <a:extLst>
                <a:ext uri="{FF2B5EF4-FFF2-40B4-BE49-F238E27FC236}">
                  <a16:creationId xmlns:a16="http://schemas.microsoft.com/office/drawing/2014/main" id="{4D42C405-AE78-3D4D-B663-90CBC39AEAD9}"/>
                </a:ext>
              </a:extLst>
            </p:cNvPr>
            <p:cNvPicPr preferRelativeResize="0"/>
            <p:nvPr/>
          </p:nvPicPr>
          <p:blipFill rotWithShape="1">
            <a:blip r:embed="rId10">
              <a:alphaModFix/>
            </a:blip>
            <a:srcRect l="18316" r="27490" b="9689"/>
            <a:stretch/>
          </p:blipFill>
          <p:spPr>
            <a:xfrm>
              <a:off x="2193920" y="4140262"/>
              <a:ext cx="576078" cy="914353"/>
            </a:xfrm>
            <a:prstGeom prst="rect">
              <a:avLst/>
            </a:prstGeom>
            <a:noFill/>
            <a:ln>
              <a:noFill/>
            </a:ln>
          </p:spPr>
        </p:pic>
        <p:pic>
          <p:nvPicPr>
            <p:cNvPr id="49" name="Shape 458" descr="IMG_0266.PNG">
              <a:extLst>
                <a:ext uri="{FF2B5EF4-FFF2-40B4-BE49-F238E27FC236}">
                  <a16:creationId xmlns:a16="http://schemas.microsoft.com/office/drawing/2014/main" id="{28DBCF21-F139-C643-B9B9-C99592F5950C}"/>
                </a:ext>
              </a:extLst>
            </p:cNvPr>
            <p:cNvPicPr preferRelativeResize="0"/>
            <p:nvPr/>
          </p:nvPicPr>
          <p:blipFill rotWithShape="1">
            <a:blip r:embed="rId9">
              <a:alphaModFix/>
            </a:blip>
            <a:srcRect l="34414" t="33492" r="34109" b="34624"/>
            <a:stretch/>
          </p:blipFill>
          <p:spPr>
            <a:xfrm>
              <a:off x="2829750" y="4108250"/>
              <a:ext cx="676976" cy="914350"/>
            </a:xfrm>
            <a:prstGeom prst="rect">
              <a:avLst/>
            </a:prstGeom>
            <a:noFill/>
            <a:ln>
              <a:noFill/>
            </a:ln>
          </p:spPr>
        </p:pic>
        <p:pic>
          <p:nvPicPr>
            <p:cNvPr id="50" name="Shape 459">
              <a:extLst>
                <a:ext uri="{FF2B5EF4-FFF2-40B4-BE49-F238E27FC236}">
                  <a16:creationId xmlns:a16="http://schemas.microsoft.com/office/drawing/2014/main" id="{46138427-C6DC-454E-9BD0-8FABCD6A9EAF}"/>
                </a:ext>
              </a:extLst>
            </p:cNvPr>
            <p:cNvPicPr preferRelativeResize="0"/>
            <p:nvPr/>
          </p:nvPicPr>
          <p:blipFill rotWithShape="1">
            <a:blip r:embed="rId11">
              <a:alphaModFix/>
            </a:blip>
            <a:srcRect l="13713" r="10979"/>
            <a:stretch/>
          </p:blipFill>
          <p:spPr>
            <a:xfrm>
              <a:off x="2777247" y="4048547"/>
              <a:ext cx="827100" cy="1012500"/>
            </a:xfrm>
            <a:prstGeom prst="rect">
              <a:avLst/>
            </a:prstGeom>
            <a:noFill/>
            <a:ln>
              <a:noFill/>
            </a:ln>
          </p:spPr>
        </p:pic>
      </p:grpSp>
      <p:pic>
        <p:nvPicPr>
          <p:cNvPr id="2050" name="Picture 2" descr="Text Search Icon - Download Text Search Icon 1246462 | Noun Project">
            <a:extLst>
              <a:ext uri="{FF2B5EF4-FFF2-40B4-BE49-F238E27FC236}">
                <a16:creationId xmlns:a16="http://schemas.microsoft.com/office/drawing/2014/main" id="{4C5F4B90-6E31-794A-8CB3-11EA2A802516}"/>
              </a:ext>
            </a:extLst>
          </p:cNvPr>
          <p:cNvPicPr>
            <a:picLocks noChangeAspect="1" noChangeArrowheads="1"/>
          </p:cNvPicPr>
          <p:nvPr/>
        </p:nvPicPr>
        <p:blipFill>
          <a:blip r:embed="rId12">
            <a:lum bright="70000" contrast="-70000"/>
            <a:extLst>
              <a:ext uri="{BEBA8EAE-BF5A-486C-A8C5-ECC9F3942E4B}">
                <a14:imgProps xmlns:a14="http://schemas.microsoft.com/office/drawing/2010/main">
                  <a14:imgLayer r:embed="rId1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03597" y="2376025"/>
            <a:ext cx="535978" cy="535978"/>
          </a:xfrm>
          <a:prstGeom prst="rect">
            <a:avLst/>
          </a:prstGeom>
          <a:solidFill>
            <a:srgbClr val="00B0F0"/>
          </a:solidFill>
        </p:spPr>
      </p:pic>
      <p:sp>
        <p:nvSpPr>
          <p:cNvPr id="4" name="TextBox 3">
            <a:extLst>
              <a:ext uri="{FF2B5EF4-FFF2-40B4-BE49-F238E27FC236}">
                <a16:creationId xmlns:a16="http://schemas.microsoft.com/office/drawing/2014/main" id="{4B878A09-B82E-E046-A17F-486E0A7C8EDD}"/>
              </a:ext>
            </a:extLst>
          </p:cNvPr>
          <p:cNvSpPr txBox="1"/>
          <p:nvPr/>
        </p:nvSpPr>
        <p:spPr>
          <a:xfrm>
            <a:off x="288962" y="2970940"/>
            <a:ext cx="1136744" cy="523220"/>
          </a:xfrm>
          <a:prstGeom prst="rect">
            <a:avLst/>
          </a:prstGeom>
          <a:noFill/>
        </p:spPr>
        <p:txBody>
          <a:bodyPr wrap="square" rtlCol="0">
            <a:spAutoFit/>
          </a:bodyPr>
          <a:lstStyle/>
          <a:p>
            <a:pPr algn="ctr"/>
            <a:r>
              <a:rPr lang="en-US">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Full text</a:t>
            </a:r>
          </a:p>
          <a:p>
            <a:pPr algn="ctr"/>
            <a:r>
              <a:rPr lang="en-US">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search</a:t>
            </a:r>
            <a:endParaRPr lang="en-TW">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 name="TextBox 7">
            <a:extLst>
              <a:ext uri="{FF2B5EF4-FFF2-40B4-BE49-F238E27FC236}">
                <a16:creationId xmlns:a16="http://schemas.microsoft.com/office/drawing/2014/main" id="{1E9E3BC5-A632-5D4A-9E5F-B3731D34AE80}"/>
              </a:ext>
            </a:extLst>
          </p:cNvPr>
          <p:cNvSpPr txBox="1"/>
          <p:nvPr/>
        </p:nvSpPr>
        <p:spPr>
          <a:xfrm>
            <a:off x="1594864" y="2970940"/>
            <a:ext cx="766156" cy="523220"/>
          </a:xfrm>
          <a:prstGeom prst="rect">
            <a:avLst/>
          </a:prstGeom>
          <a:noFill/>
        </p:spPr>
        <p:txBody>
          <a:bodyPr wrap="square" rtlCol="0">
            <a:spAutoFit/>
          </a:bodyPr>
          <a:lstStyle/>
          <a:p>
            <a:pPr algn="ctr"/>
            <a:r>
              <a:rPr lang="en-TW">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AI</a:t>
            </a:r>
            <a:endParaRPr lang="en-US">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gn="ctr"/>
            <a:r>
              <a:rPr lang="en-US">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search</a:t>
            </a:r>
            <a:endParaRPr lang="en-TW">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 name="TextBox 8">
            <a:extLst>
              <a:ext uri="{FF2B5EF4-FFF2-40B4-BE49-F238E27FC236}">
                <a16:creationId xmlns:a16="http://schemas.microsoft.com/office/drawing/2014/main" id="{F05ECBE2-0C1E-3A43-919C-43C36B935B06}"/>
              </a:ext>
            </a:extLst>
          </p:cNvPr>
          <p:cNvSpPr txBox="1"/>
          <p:nvPr/>
        </p:nvSpPr>
        <p:spPr>
          <a:xfrm>
            <a:off x="2595612" y="2970940"/>
            <a:ext cx="1231957" cy="523220"/>
          </a:xfrm>
          <a:prstGeom prst="rect">
            <a:avLst/>
          </a:prstGeom>
          <a:noFill/>
        </p:spPr>
        <p:txBody>
          <a:bodyPr wrap="square" rtlCol="0">
            <a:spAutoFit/>
          </a:bodyPr>
          <a:lstStyle/>
          <a:p>
            <a:pPr algn="ctr"/>
            <a:r>
              <a:rPr lang="en-US">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Multiple</a:t>
            </a:r>
          </a:p>
          <a:p>
            <a:pPr algn="ctr"/>
            <a:r>
              <a:rPr lang="en-US">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filters</a:t>
            </a:r>
            <a:endParaRPr lang="en-TW">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 name="Cross 5">
            <a:extLst>
              <a:ext uri="{FF2B5EF4-FFF2-40B4-BE49-F238E27FC236}">
                <a16:creationId xmlns:a16="http://schemas.microsoft.com/office/drawing/2014/main" id="{EC8DB23D-BF7C-7E43-AB75-AC1C880339E5}"/>
              </a:ext>
            </a:extLst>
          </p:cNvPr>
          <p:cNvSpPr/>
          <p:nvPr/>
        </p:nvSpPr>
        <p:spPr>
          <a:xfrm>
            <a:off x="1250746" y="2577479"/>
            <a:ext cx="274453" cy="274453"/>
          </a:xfrm>
          <a:prstGeom prst="plus">
            <a:avLst>
              <a:gd name="adj" fmla="val 4215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 name="Cross 11">
            <a:extLst>
              <a:ext uri="{FF2B5EF4-FFF2-40B4-BE49-F238E27FC236}">
                <a16:creationId xmlns:a16="http://schemas.microsoft.com/office/drawing/2014/main" id="{B5F9FB4B-96AE-4C4D-9C5D-720F1EFF834E}"/>
              </a:ext>
            </a:extLst>
          </p:cNvPr>
          <p:cNvSpPr/>
          <p:nvPr/>
        </p:nvSpPr>
        <p:spPr>
          <a:xfrm>
            <a:off x="2458386" y="2577479"/>
            <a:ext cx="274453" cy="274453"/>
          </a:xfrm>
          <a:prstGeom prst="plus">
            <a:avLst>
              <a:gd name="adj" fmla="val 42152"/>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1" name="圖形 10">
            <a:extLst>
              <a:ext uri="{FF2B5EF4-FFF2-40B4-BE49-F238E27FC236}">
                <a16:creationId xmlns:a16="http://schemas.microsoft.com/office/drawing/2014/main" id="{CB22A47C-96C9-4598-B5DF-38296A7F523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07816" y="2312608"/>
            <a:ext cx="540252" cy="631243"/>
          </a:xfrm>
          <a:prstGeom prst="rect">
            <a:avLst/>
          </a:prstGeom>
        </p:spPr>
      </p:pic>
      <p:pic>
        <p:nvPicPr>
          <p:cNvPr id="19" name="圖形 18">
            <a:extLst>
              <a:ext uri="{FF2B5EF4-FFF2-40B4-BE49-F238E27FC236}">
                <a16:creationId xmlns:a16="http://schemas.microsoft.com/office/drawing/2014/main" id="{2628A869-37B5-422D-A2CF-665C3AB572B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2919391" y="2381268"/>
            <a:ext cx="540252" cy="546923"/>
          </a:xfrm>
          <a:prstGeom prst="rect">
            <a:avLst/>
          </a:prstGeom>
        </p:spPr>
      </p:pic>
      <p:sp>
        <p:nvSpPr>
          <p:cNvPr id="27" name="Shape 478">
            <a:extLst>
              <a:ext uri="{FF2B5EF4-FFF2-40B4-BE49-F238E27FC236}">
                <a16:creationId xmlns:a16="http://schemas.microsoft.com/office/drawing/2014/main" id="{EC7AA511-027E-6D40-93E9-CD7404220DF8}"/>
              </a:ext>
            </a:extLst>
          </p:cNvPr>
          <p:cNvSpPr txBox="1"/>
          <p:nvPr/>
        </p:nvSpPr>
        <p:spPr>
          <a:xfrm>
            <a:off x="4924044" y="3591462"/>
            <a:ext cx="1087274" cy="2815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000" b="1" i="0" u="none" strike="noStrike" cap="none">
                <a:latin typeface="Arial" panose="020B0604020202020204" pitchFamily="34" charset="0"/>
                <a:ea typeface="Microsoft JhengHei" charset="0"/>
                <a:cs typeface="Arial" panose="020B0604020202020204" pitchFamily="34" charset="0"/>
                <a:sym typeface="Arial"/>
              </a:rPr>
              <a:t>Mac &amp; Windows</a:t>
            </a:r>
            <a:endParaRPr sz="1000" b="1" i="0" u="none" strike="noStrike" cap="none">
              <a:latin typeface="Arial" panose="020B0604020202020204" pitchFamily="34" charset="0"/>
              <a:ea typeface="Microsoft JhengHei" charset="0"/>
              <a:cs typeface="Arial" panose="020B0604020202020204" pitchFamily="34" charset="0"/>
              <a:sym typeface="Arial"/>
            </a:endParaRPr>
          </a:p>
        </p:txBody>
      </p:sp>
      <p:sp>
        <p:nvSpPr>
          <p:cNvPr id="51" name="Shape 477">
            <a:extLst>
              <a:ext uri="{FF2B5EF4-FFF2-40B4-BE49-F238E27FC236}">
                <a16:creationId xmlns:a16="http://schemas.microsoft.com/office/drawing/2014/main" id="{8DBAF43F-B547-3A49-A0BD-A8626C7826DA}"/>
              </a:ext>
            </a:extLst>
          </p:cNvPr>
          <p:cNvSpPr txBox="1"/>
          <p:nvPr/>
        </p:nvSpPr>
        <p:spPr>
          <a:xfrm>
            <a:off x="3172846" y="3685784"/>
            <a:ext cx="714985" cy="1569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000" b="1" i="0" u="none" strike="noStrike" cap="none">
                <a:latin typeface="Arial" panose="020B0604020202020204" pitchFamily="34" charset="0"/>
                <a:ea typeface="Microsoft JhengHei" charset="0"/>
                <a:cs typeface="Arial" panose="020B0604020202020204" pitchFamily="34" charset="0"/>
                <a:sym typeface="Arial"/>
              </a:rPr>
              <a:t>Mobile</a:t>
            </a:r>
            <a:endParaRPr sz="1000" b="1" i="0" u="none" strike="noStrike" cap="none">
              <a:latin typeface="Arial" panose="020B0604020202020204" pitchFamily="34" charset="0"/>
              <a:ea typeface="Microsoft JhengHei" charset="0"/>
              <a:cs typeface="Arial" panose="020B0604020202020204" pitchFamily="34" charset="0"/>
              <a:sym typeface="Arial"/>
            </a:endParaRPr>
          </a:p>
        </p:txBody>
      </p:sp>
      <p:sp>
        <p:nvSpPr>
          <p:cNvPr id="53" name="TextBox 2">
            <a:extLst>
              <a:ext uri="{FF2B5EF4-FFF2-40B4-BE49-F238E27FC236}">
                <a16:creationId xmlns:a16="http://schemas.microsoft.com/office/drawing/2014/main" id="{DB0DFB69-3FB1-7840-87A4-54363DEC5001}"/>
              </a:ext>
            </a:extLst>
          </p:cNvPr>
          <p:cNvSpPr txBox="1"/>
          <p:nvPr/>
        </p:nvSpPr>
        <p:spPr>
          <a:xfrm>
            <a:off x="6288108" y="1941841"/>
            <a:ext cx="2261057" cy="1425775"/>
          </a:xfrm>
          <a:prstGeom prst="rect">
            <a:avLst/>
          </a:prstGeom>
          <a:noFill/>
        </p:spPr>
        <p:txBody>
          <a:bodyPr wrap="square" rtlCol="0">
            <a:spAutoFit/>
          </a:bodyPr>
          <a:lstStyle/>
          <a:p>
            <a:pPr marL="171450" indent="-171450">
              <a:lnSpc>
                <a:spcPts val="1500"/>
              </a:lnSpc>
              <a:buClr>
                <a:schemeClr val="tx1"/>
              </a:buClr>
              <a:buSzPct val="81000"/>
              <a:buFont typeface="Arial" panose="020B0604020202020204" pitchFamily="34" charset="0"/>
              <a:buChar char="•"/>
            </a:pPr>
            <a:r>
              <a:rPr lang="en-US" sz="1200">
                <a:solidFill>
                  <a:schemeClr val="tx1"/>
                </a:solidFill>
                <a:latin typeface="Arial" panose="020B0604020202020204" pitchFamily="34" charset="0"/>
                <a:ea typeface="Microsoft JhengHei" panose="020B0604030504040204" pitchFamily="34" charset="-120"/>
                <a:cs typeface="Arial" panose="020B0604020202020204" pitchFamily="34" charset="0"/>
              </a:rPr>
              <a:t>Search while you type</a:t>
            </a:r>
          </a:p>
          <a:p>
            <a:pPr marL="171450" indent="-171450">
              <a:lnSpc>
                <a:spcPts val="1500"/>
              </a:lnSpc>
              <a:buClr>
                <a:schemeClr val="tx1"/>
              </a:buClr>
              <a:buSzPct val="81000"/>
              <a:buFont typeface="Arial" panose="020B0604020202020204" pitchFamily="34" charset="0"/>
              <a:buChar char="•"/>
            </a:pPr>
            <a:r>
              <a:rPr lang="en-US" sz="1200">
                <a:solidFill>
                  <a:schemeClr val="tx1"/>
                </a:solidFill>
                <a:latin typeface="Arial" panose="020B0604020202020204" pitchFamily="34" charset="0"/>
                <a:ea typeface="Microsoft JhengHei" panose="020B0604030504040204" pitchFamily="34" charset="-120"/>
                <a:cs typeface="Arial" panose="020B0604020202020204" pitchFamily="34" charset="0"/>
              </a:rPr>
              <a:t>Preview &amp; share</a:t>
            </a:r>
          </a:p>
          <a:p>
            <a:pPr marL="171450" indent="-171450">
              <a:lnSpc>
                <a:spcPts val="1500"/>
              </a:lnSpc>
              <a:buClr>
                <a:schemeClr val="tx1"/>
              </a:buClr>
              <a:buSzPct val="81000"/>
              <a:buFont typeface="Arial" panose="020B0604020202020204" pitchFamily="34" charset="0"/>
              <a:buChar char="•"/>
            </a:pPr>
            <a:r>
              <a:rPr lang="en-US" sz="1200">
                <a:solidFill>
                  <a:schemeClr val="tx1"/>
                </a:solidFill>
                <a:latin typeface="Arial" panose="020B0604020202020204" pitchFamily="34" charset="0"/>
                <a:ea typeface="Microsoft JhengHei" panose="020B0604030504040204" pitchFamily="34" charset="-120"/>
                <a:cs typeface="Arial" panose="020B0604020202020204" pitchFamily="34" charset="0"/>
              </a:rPr>
              <a:t>Inclusions &amp; exclusions</a:t>
            </a:r>
          </a:p>
          <a:p>
            <a:pPr marL="171450" indent="-171450">
              <a:lnSpc>
                <a:spcPts val="1500"/>
              </a:lnSpc>
              <a:buClr>
                <a:schemeClr val="tx1"/>
              </a:buClr>
              <a:buSzPct val="81000"/>
              <a:buFont typeface="Arial" panose="020B0604020202020204" pitchFamily="34" charset="0"/>
              <a:buChar char="•"/>
            </a:pPr>
            <a:r>
              <a:rPr lang="en-US" sz="1200">
                <a:solidFill>
                  <a:schemeClr val="tx1"/>
                </a:solidFill>
                <a:latin typeface="Arial" panose="020B0604020202020204" pitchFamily="34" charset="0"/>
                <a:ea typeface="Microsoft JhengHei" panose="020B0604030504040204" pitchFamily="34" charset="-120"/>
                <a:cs typeface="Arial" panose="020B0604020202020204" pitchFamily="34" charset="0"/>
              </a:rPr>
              <a:t>Smart recommendations</a:t>
            </a:r>
          </a:p>
          <a:p>
            <a:pPr marL="171450" indent="-171450">
              <a:lnSpc>
                <a:spcPts val="1500"/>
              </a:lnSpc>
              <a:buClr>
                <a:schemeClr val="tx1"/>
              </a:buClr>
              <a:buSzPct val="81000"/>
              <a:buFont typeface="Arial" panose="020B0604020202020204" pitchFamily="34" charset="0"/>
              <a:buChar char="•"/>
            </a:pPr>
            <a:r>
              <a:rPr lang="en-US" sz="1200">
                <a:solidFill>
                  <a:schemeClr val="tx1"/>
                </a:solidFill>
                <a:latin typeface="Arial" panose="020B0604020202020204" pitchFamily="34" charset="0"/>
                <a:ea typeface="Microsoft JhengHei" panose="020B0604030504040204" pitchFamily="34" charset="-120"/>
                <a:cs typeface="Arial" panose="020B0604020202020204" pitchFamily="34" charset="0"/>
              </a:rPr>
              <a:t>Integration with </a:t>
            </a:r>
            <a:r>
              <a:rPr lang="en-US" sz="1200" err="1">
                <a:solidFill>
                  <a:schemeClr val="tx1"/>
                </a:solidFill>
                <a:latin typeface="Arial" panose="020B0604020202020204" pitchFamily="34" charset="0"/>
                <a:ea typeface="Microsoft JhengHei" panose="020B0604030504040204" pitchFamily="34" charset="-120"/>
                <a:cs typeface="Arial" panose="020B0604020202020204" pitchFamily="34" charset="0"/>
              </a:rPr>
              <a:t>Qfiling</a:t>
            </a:r>
            <a:r>
              <a:rPr lang="en-US" sz="1200">
                <a:solidFill>
                  <a:schemeClr val="tx1"/>
                </a:solidFill>
                <a:latin typeface="Arial" panose="020B0604020202020204" pitchFamily="34" charset="0"/>
                <a:ea typeface="Microsoft JhengHei" panose="020B0604030504040204" pitchFamily="34" charset="-120"/>
                <a:cs typeface="Arial" panose="020B0604020202020204" pitchFamily="34" charset="0"/>
              </a:rPr>
              <a:t> &amp; </a:t>
            </a:r>
            <a:r>
              <a:rPr lang="en-US" sz="1200" err="1">
                <a:solidFill>
                  <a:schemeClr val="tx1"/>
                </a:solidFill>
                <a:latin typeface="Arial" panose="020B0604020202020204" pitchFamily="34" charset="0"/>
                <a:ea typeface="Microsoft JhengHei" panose="020B0604030504040204" pitchFamily="34" charset="-120"/>
                <a:cs typeface="Arial" panose="020B0604020202020204" pitchFamily="34" charset="0"/>
              </a:rPr>
              <a:t>QmailAgent</a:t>
            </a:r>
            <a:endParaRPr lang="en-US" sz="1200">
              <a:solidFill>
                <a:schemeClr val="tx1"/>
              </a:solidFill>
              <a:latin typeface="Arial" panose="020B0604020202020204" pitchFamily="34" charset="0"/>
              <a:ea typeface="Microsoft JhengHei" panose="020B0604030504040204" pitchFamily="34" charset="-120"/>
              <a:cs typeface="Arial" panose="020B0604020202020204" pitchFamily="34" charset="0"/>
            </a:endParaRPr>
          </a:p>
          <a:p>
            <a:pPr marL="171450" indent="-171450">
              <a:lnSpc>
                <a:spcPts val="1500"/>
              </a:lnSpc>
              <a:buClr>
                <a:schemeClr val="tx1"/>
              </a:buClr>
              <a:buSzPct val="81000"/>
              <a:buFont typeface="Arial" panose="020B0604020202020204" pitchFamily="34" charset="0"/>
              <a:buChar char="•"/>
            </a:pPr>
            <a:r>
              <a:rPr lang="en-US" sz="1200">
                <a:solidFill>
                  <a:schemeClr val="tx1"/>
                </a:solidFill>
                <a:latin typeface="Arial" panose="020B0604020202020204" pitchFamily="34" charset="0"/>
                <a:ea typeface="Microsoft JhengHei" panose="020B0604030504040204" pitchFamily="34" charset="-120"/>
                <a:cs typeface="Arial" panose="020B0604020202020204" pitchFamily="34" charset="0"/>
              </a:rPr>
              <a:t>API for 3</a:t>
            </a:r>
            <a:r>
              <a:rPr lang="en-US" sz="1200" baseline="30000">
                <a:solidFill>
                  <a:schemeClr val="tx1"/>
                </a:solidFill>
                <a:latin typeface="Arial" panose="020B0604020202020204" pitchFamily="34" charset="0"/>
                <a:ea typeface="Microsoft JhengHei" panose="020B0604030504040204" pitchFamily="34" charset="-120"/>
                <a:cs typeface="Arial" panose="020B0604020202020204" pitchFamily="34" charset="0"/>
              </a:rPr>
              <a:t>rd</a:t>
            </a:r>
            <a:r>
              <a:rPr lang="en-US" sz="1200">
                <a:solidFill>
                  <a:schemeClr val="tx1"/>
                </a:solidFill>
                <a:latin typeface="Arial" panose="020B0604020202020204" pitchFamily="34" charset="0"/>
                <a:ea typeface="Microsoft JhengHei" panose="020B0604030504040204" pitchFamily="34" charset="-120"/>
                <a:cs typeface="Arial" panose="020B0604020202020204" pitchFamily="34" charset="0"/>
              </a:rPr>
              <a:t> party integration</a:t>
            </a:r>
          </a:p>
        </p:txBody>
      </p:sp>
      <p:pic>
        <p:nvPicPr>
          <p:cNvPr id="54" name="Picture 8">
            <a:extLst>
              <a:ext uri="{FF2B5EF4-FFF2-40B4-BE49-F238E27FC236}">
                <a16:creationId xmlns:a16="http://schemas.microsoft.com/office/drawing/2014/main" id="{AEAF94B6-D7E0-B941-B5DF-FE44FF5A79D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83579" y="4309273"/>
            <a:ext cx="432430" cy="43243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02FDB1F-2A6B-D84E-BA90-55375ADF725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974220" y="2066878"/>
            <a:ext cx="2283065" cy="1283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784111"/>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Graphical user interface, application&#10;&#10;Description automatically generated">
            <a:extLst>
              <a:ext uri="{FF2B5EF4-FFF2-40B4-BE49-F238E27FC236}">
                <a16:creationId xmlns:a16="http://schemas.microsoft.com/office/drawing/2014/main" id="{5E08815B-06D3-8441-9C47-1405A39E13A7}"/>
              </a:ext>
            </a:extLst>
          </p:cNvPr>
          <p:cNvPicPr>
            <a:picLocks noChangeAspect="1"/>
          </p:cNvPicPr>
          <p:nvPr/>
        </p:nvPicPr>
        <p:blipFill>
          <a:blip r:embed="rId3"/>
          <a:stretch>
            <a:fillRect/>
          </a:stretch>
        </p:blipFill>
        <p:spPr>
          <a:xfrm>
            <a:off x="3728434" y="2211465"/>
            <a:ext cx="5420371" cy="2834633"/>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2" name="Title 1">
            <a:extLst>
              <a:ext uri="{FF2B5EF4-FFF2-40B4-BE49-F238E27FC236}">
                <a16:creationId xmlns:a16="http://schemas.microsoft.com/office/drawing/2014/main" id="{803AC560-F979-D446-A05B-2126F1EFF5D9}"/>
              </a:ext>
            </a:extLst>
          </p:cNvPr>
          <p:cNvSpPr>
            <a:spLocks noGrp="1"/>
          </p:cNvSpPr>
          <p:nvPr>
            <p:ph type="title" idx="4294967295"/>
          </p:nvPr>
        </p:nvSpPr>
        <p:spPr>
          <a:xfrm>
            <a:off x="251138" y="63022"/>
            <a:ext cx="8458811" cy="1201681"/>
          </a:xfrm>
        </p:spPr>
        <p:txBody>
          <a:bodyPr/>
          <a:lstStyle/>
          <a:p>
            <a:r>
              <a:rPr lang="en" altLang="zh-TW" err="1">
                <a:solidFill>
                  <a:schemeClr val="bg1"/>
                </a:solidFill>
                <a:latin typeface="Arial" panose="020B0604020202020204" pitchFamily="34" charset="0"/>
                <a:cs typeface="Arial" panose="020B0604020202020204" pitchFamily="34" charset="0"/>
              </a:rPr>
              <a:t>Qfiling</a:t>
            </a:r>
            <a:r>
              <a:rPr lang="en" altLang="zh-TW">
                <a:solidFill>
                  <a:schemeClr val="bg1"/>
                </a:solidFill>
                <a:latin typeface="Arial" panose="020B0604020202020204" pitchFamily="34" charset="0"/>
                <a:cs typeface="Arial" panose="020B0604020202020204" pitchFamily="34" charset="0"/>
              </a:rPr>
              <a:t> automates file organization. Categorize your files, set a schedule, and it will do the rest. </a:t>
            </a:r>
            <a:endParaRPr lang="en-TW">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18" name="Rectangle 3">
            <a:extLst>
              <a:ext uri="{FF2B5EF4-FFF2-40B4-BE49-F238E27FC236}">
                <a16:creationId xmlns:a16="http://schemas.microsoft.com/office/drawing/2014/main" id="{842C437B-B7D8-DB40-BC1C-7A451CB8146D}"/>
              </a:ext>
            </a:extLst>
          </p:cNvPr>
          <p:cNvSpPr/>
          <p:nvPr/>
        </p:nvSpPr>
        <p:spPr>
          <a:xfrm>
            <a:off x="1287913" y="3319822"/>
            <a:ext cx="1991092" cy="461665"/>
          </a:xfrm>
          <a:prstGeom prst="rect">
            <a:avLst/>
          </a:prstGeom>
        </p:spPr>
        <p:txBody>
          <a:bodyPr wrap="square">
            <a:spAutoFit/>
          </a:bodyPr>
          <a:lstStyle/>
          <a:p>
            <a:pPr lvl="0"/>
            <a:r>
              <a:rPr kumimoji="1" lang="en" altLang="zh-Hant"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Schedule or set real-time tasks and system logs</a:t>
            </a:r>
            <a:endParaRPr kumimoji="1" lang="zh-TW" altLang="en-US" sz="1200"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 name="Rectangle 3">
            <a:extLst>
              <a:ext uri="{FF2B5EF4-FFF2-40B4-BE49-F238E27FC236}">
                <a16:creationId xmlns:a16="http://schemas.microsoft.com/office/drawing/2014/main" id="{5DDAE54A-3CD5-B14F-9FB1-BEBA3C419FC7}"/>
              </a:ext>
            </a:extLst>
          </p:cNvPr>
          <p:cNvSpPr/>
          <p:nvPr/>
        </p:nvSpPr>
        <p:spPr>
          <a:xfrm>
            <a:off x="1287913" y="4297149"/>
            <a:ext cx="2195822" cy="461665"/>
          </a:xfrm>
          <a:prstGeom prst="rect">
            <a:avLst/>
          </a:prstGeom>
        </p:spPr>
        <p:txBody>
          <a:bodyPr wrap="square">
            <a:spAutoFit/>
          </a:bodyPr>
          <a:lstStyle/>
          <a:p>
            <a:r>
              <a:rPr kumimoji="1"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Automatically move files to the Recycle Bin with filters</a:t>
            </a:r>
            <a:endParaRPr kumimoji="1" lang="zh-TW" altLang="en-US" sz="1200"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7" name="Rectangle 3">
            <a:extLst>
              <a:ext uri="{FF2B5EF4-FFF2-40B4-BE49-F238E27FC236}">
                <a16:creationId xmlns:a16="http://schemas.microsoft.com/office/drawing/2014/main" id="{D2968E16-8936-6C40-8722-462757BA666E}"/>
              </a:ext>
            </a:extLst>
          </p:cNvPr>
          <p:cNvSpPr/>
          <p:nvPr/>
        </p:nvSpPr>
        <p:spPr>
          <a:xfrm>
            <a:off x="1287912" y="2356833"/>
            <a:ext cx="2118549" cy="523220"/>
          </a:xfrm>
          <a:prstGeom prst="rect">
            <a:avLst/>
          </a:prstGeom>
        </p:spPr>
        <p:txBody>
          <a:bodyPr wrap="square">
            <a:spAutoFit/>
          </a:bodyPr>
          <a:lstStyle/>
          <a:p>
            <a:pPr lvl="0"/>
            <a:r>
              <a:rPr lang="en" altLang="zh-TW">
                <a:latin typeface="Arial" panose="020B0604020202020204" pitchFamily="34" charset="0"/>
                <a:cs typeface="Arial" panose="020B0604020202020204" pitchFamily="34" charset="0"/>
              </a:rPr>
              <a:t>Various filters and editing modules</a:t>
            </a:r>
            <a:endParaRPr kumimoji="1" lang="zh-TW" altLang="en-US" sz="1200" dirty="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8" name="Rectangle 37">
            <a:extLst>
              <a:ext uri="{FF2B5EF4-FFF2-40B4-BE49-F238E27FC236}">
                <a16:creationId xmlns:a16="http://schemas.microsoft.com/office/drawing/2014/main" id="{D0C156AF-34DB-9C4A-9238-9653E50F5BEC}"/>
              </a:ext>
            </a:extLst>
          </p:cNvPr>
          <p:cNvSpPr/>
          <p:nvPr/>
        </p:nvSpPr>
        <p:spPr>
          <a:xfrm>
            <a:off x="251138" y="1362155"/>
            <a:ext cx="7563908" cy="738664"/>
          </a:xfrm>
          <a:prstGeom prst="rect">
            <a:avLst/>
          </a:prstGeom>
        </p:spPr>
        <p:txBody>
          <a:bodyPr wrap="square">
            <a:spAutoFit/>
          </a:bodyPr>
          <a:lstStyle/>
          <a:p>
            <a:r>
              <a:rPr lang="en" altLang="zh-TW" b="1">
                <a:latin typeface="Arial" panose="020B0604020202020204" pitchFamily="34" charset="0"/>
                <a:cs typeface="Arial" panose="020B0604020202020204" pitchFamily="34" charset="0"/>
              </a:rPr>
              <a:t>When faced with a huge number of files spread across multiple folders, it becomes increasingly harder, more time consuming, and frustrating to categorize and archive them. With </a:t>
            </a:r>
            <a:r>
              <a:rPr lang="en" altLang="zh-TW" b="1" err="1">
                <a:latin typeface="Arial" panose="020B0604020202020204" pitchFamily="34" charset="0"/>
                <a:cs typeface="Arial" panose="020B0604020202020204" pitchFamily="34" charset="0"/>
              </a:rPr>
              <a:t>Qfiling</a:t>
            </a:r>
            <a:r>
              <a:rPr lang="en" altLang="zh-TW" b="1">
                <a:latin typeface="Arial" panose="020B0604020202020204" pitchFamily="34" charset="0"/>
                <a:cs typeface="Arial" panose="020B0604020202020204" pitchFamily="34" charset="0"/>
              </a:rPr>
              <a:t> organizing files is now automatic and efficient.</a:t>
            </a:r>
            <a:endParaRPr lang="en-TW"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0" name="Rectangle 39">
            <a:extLst>
              <a:ext uri="{FF2B5EF4-FFF2-40B4-BE49-F238E27FC236}">
                <a16:creationId xmlns:a16="http://schemas.microsoft.com/office/drawing/2014/main" id="{BEE7CD83-1336-514C-A0F5-09DBB33CDAF8}"/>
              </a:ext>
            </a:extLst>
          </p:cNvPr>
          <p:cNvSpPr/>
          <p:nvPr/>
        </p:nvSpPr>
        <p:spPr>
          <a:xfrm>
            <a:off x="1285091" y="3990877"/>
            <a:ext cx="1725152" cy="338554"/>
          </a:xfrm>
          <a:prstGeom prst="rect">
            <a:avLst/>
          </a:prstGeom>
        </p:spPr>
        <p:txBody>
          <a:bodyPr wrap="none">
            <a:spAutoFit/>
          </a:bodyPr>
          <a:lstStyle/>
          <a:p>
            <a:pPr algn="ctr"/>
            <a:r>
              <a:rPr kumimoji="1" lang="en-US" altLang="zh-TW" sz="1600" b="1">
                <a:solidFill>
                  <a:srgbClr val="7357D4"/>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Smart recycling</a:t>
            </a:r>
            <a:endParaRPr kumimoji="1" lang="zh-TW" altLang="en-US" sz="1600" b="1" dirty="0">
              <a:solidFill>
                <a:srgbClr val="7357D4"/>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1" name="Rectangle 40">
            <a:extLst>
              <a:ext uri="{FF2B5EF4-FFF2-40B4-BE49-F238E27FC236}">
                <a16:creationId xmlns:a16="http://schemas.microsoft.com/office/drawing/2014/main" id="{91F9FB3C-9B3D-384F-B5E5-196945B3ECAE}"/>
              </a:ext>
            </a:extLst>
          </p:cNvPr>
          <p:cNvSpPr/>
          <p:nvPr/>
        </p:nvSpPr>
        <p:spPr>
          <a:xfrm>
            <a:off x="1285091" y="3017048"/>
            <a:ext cx="1521571" cy="338554"/>
          </a:xfrm>
          <a:prstGeom prst="rect">
            <a:avLst/>
          </a:prstGeom>
        </p:spPr>
        <p:txBody>
          <a:bodyPr wrap="none">
            <a:spAutoFit/>
          </a:bodyPr>
          <a:lstStyle/>
          <a:p>
            <a:pPr algn="ctr"/>
            <a:r>
              <a:rPr kumimoji="1" lang="en-US" altLang="zh-TW" sz="1600" b="1">
                <a:solidFill>
                  <a:srgbClr val="7357D4"/>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More efficient</a:t>
            </a:r>
            <a:endParaRPr kumimoji="1" lang="zh-TW" altLang="en-US" sz="1600" b="1" dirty="0">
              <a:solidFill>
                <a:srgbClr val="7357D4"/>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42" name="Rectangle 41">
            <a:extLst>
              <a:ext uri="{FF2B5EF4-FFF2-40B4-BE49-F238E27FC236}">
                <a16:creationId xmlns:a16="http://schemas.microsoft.com/office/drawing/2014/main" id="{B9328C29-71E6-4F4F-B517-AA0844827DDE}"/>
              </a:ext>
            </a:extLst>
          </p:cNvPr>
          <p:cNvSpPr/>
          <p:nvPr/>
        </p:nvSpPr>
        <p:spPr>
          <a:xfrm>
            <a:off x="1285091" y="2077864"/>
            <a:ext cx="2387192" cy="338554"/>
          </a:xfrm>
          <a:prstGeom prst="rect">
            <a:avLst/>
          </a:prstGeom>
        </p:spPr>
        <p:txBody>
          <a:bodyPr wrap="none">
            <a:spAutoFit/>
          </a:bodyPr>
          <a:lstStyle/>
          <a:p>
            <a:pPr algn="ctr"/>
            <a:r>
              <a:rPr kumimoji="1" lang="en-US" altLang="zh-Hant" sz="1600" b="1">
                <a:solidFill>
                  <a:srgbClr val="7357D4"/>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Flexible customization</a:t>
            </a:r>
            <a:endParaRPr kumimoji="1" lang="en-US" altLang="zh-Hant" sz="1600" b="1" dirty="0">
              <a:solidFill>
                <a:srgbClr val="7357D4"/>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3076" name="Picture 4">
            <a:extLst>
              <a:ext uri="{FF2B5EF4-FFF2-40B4-BE49-F238E27FC236}">
                <a16:creationId xmlns:a16="http://schemas.microsoft.com/office/drawing/2014/main" id="{FA8A0E9A-7DB0-D245-937B-29B2C73EB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4198" y="1070175"/>
            <a:ext cx="738664" cy="738664"/>
          </a:xfrm>
          <a:prstGeom prst="roundRect">
            <a:avLst>
              <a:gd name="adj" fmla="val 2055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Lst>
        </p:spPr>
      </p:pic>
      <p:pic>
        <p:nvPicPr>
          <p:cNvPr id="17" name="圖形 16">
            <a:extLst>
              <a:ext uri="{FF2B5EF4-FFF2-40B4-BE49-F238E27FC236}">
                <a16:creationId xmlns:a16="http://schemas.microsoft.com/office/drawing/2014/main" id="{07362FC4-41A0-4BE9-A8D1-EF0FF2D366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3194" y="2151765"/>
            <a:ext cx="409575" cy="438150"/>
          </a:xfrm>
          <a:prstGeom prst="rect">
            <a:avLst/>
          </a:prstGeom>
        </p:spPr>
      </p:pic>
      <p:pic>
        <p:nvPicPr>
          <p:cNvPr id="21" name="圖形 20">
            <a:extLst>
              <a:ext uri="{FF2B5EF4-FFF2-40B4-BE49-F238E27FC236}">
                <a16:creationId xmlns:a16="http://schemas.microsoft.com/office/drawing/2014/main" id="{4929EDE2-D342-42E0-A787-E385B8DB279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0738" y="3156593"/>
            <a:ext cx="504825" cy="400050"/>
          </a:xfrm>
          <a:prstGeom prst="rect">
            <a:avLst/>
          </a:prstGeom>
        </p:spPr>
      </p:pic>
      <p:pic>
        <p:nvPicPr>
          <p:cNvPr id="28" name="圖形 27">
            <a:extLst>
              <a:ext uri="{FF2B5EF4-FFF2-40B4-BE49-F238E27FC236}">
                <a16:creationId xmlns:a16="http://schemas.microsoft.com/office/drawing/2014/main" id="{9025637D-1F65-4146-AEDE-5967B1FCBA5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9251" y="3990877"/>
            <a:ext cx="447675" cy="428625"/>
          </a:xfrm>
          <a:prstGeom prst="rect">
            <a:avLst/>
          </a:prstGeom>
        </p:spPr>
      </p:pic>
    </p:spTree>
    <p:extLst>
      <p:ext uri="{BB962C8B-B14F-4D97-AF65-F5344CB8AC3E}">
        <p14:creationId xmlns:p14="http://schemas.microsoft.com/office/powerpoint/2010/main" val="1024639177"/>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96675DB7-0622-4016-8854-97EBDAC9DD56}"/>
              </a:ext>
            </a:extLst>
          </p:cNvPr>
          <p:cNvSpPr>
            <a:spLocks noGrp="1"/>
          </p:cNvSpPr>
          <p:nvPr>
            <p:ph type="title"/>
          </p:nvPr>
        </p:nvSpPr>
        <p:spPr>
          <a:xfrm>
            <a:off x="83713" y="13406"/>
            <a:ext cx="8847786" cy="1155336"/>
          </a:xfrm>
        </p:spPr>
        <p:txBody>
          <a:bodyPr/>
          <a:lstStyle/>
          <a:p>
            <a:r>
              <a:rPr lang="en-US" altLang="zh-TW" sz="3600" dirty="0">
                <a:latin typeface="+mj-lt"/>
                <a:cs typeface="Arial"/>
                <a:sym typeface="Arial" panose="020B0604020202020204" pitchFamily="34" charset="0"/>
              </a:rPr>
              <a:t>QNAP </a:t>
            </a:r>
            <a:r>
              <a:rPr lang="zh-TW" altLang="en-US" sz="3600" dirty="0">
                <a:latin typeface="+mj-lt"/>
                <a:cs typeface="Arial"/>
                <a:sym typeface="Arial" panose="020B0604020202020204" pitchFamily="34" charset="0"/>
              </a:rPr>
              <a:t>NA</a:t>
            </a:r>
            <a:r>
              <a:rPr lang="en-US" altLang="zh-TW" sz="3600" dirty="0">
                <a:latin typeface="+mj-lt"/>
                <a:cs typeface="Arial"/>
                <a:sym typeface="Arial" panose="020B0604020202020204" pitchFamily="34" charset="0"/>
              </a:rPr>
              <a:t>S</a:t>
            </a:r>
            <a:r>
              <a:rPr lang="zh-TW" altLang="en-US" sz="3600" dirty="0">
                <a:latin typeface="+mj-lt"/>
                <a:cs typeface="Arial"/>
                <a:sym typeface="Arial" panose="020B0604020202020204" pitchFamily="34" charset="0"/>
              </a:rPr>
              <a:t> </a:t>
            </a:r>
            <a:r>
              <a:rPr lang="en-US" altLang="zh-TW" sz="3600" dirty="0">
                <a:latin typeface="+mj-lt"/>
                <a:cs typeface="Arial"/>
                <a:sym typeface="Arial" panose="020B0604020202020204" pitchFamily="34" charset="0"/>
              </a:rPr>
              <a:t>for efficient business digital transformation and data security</a:t>
            </a:r>
            <a:endParaRPr lang="zh-TW" altLang="en-US" sz="3600" dirty="0">
              <a:latin typeface="+mj-lt"/>
              <a:cs typeface="Arial"/>
              <a:sym typeface="Arial" panose="020B0604020202020204" pitchFamily="34" charset="0"/>
            </a:endParaRPr>
          </a:p>
        </p:txBody>
      </p:sp>
      <p:pic>
        <p:nvPicPr>
          <p:cNvPr id="5" name="圖片 6">
            <a:extLst>
              <a:ext uri="{FF2B5EF4-FFF2-40B4-BE49-F238E27FC236}">
                <a16:creationId xmlns:a16="http://schemas.microsoft.com/office/drawing/2014/main" id="{AA84F768-7912-480C-9BB0-995A5929B0C7}"/>
              </a:ext>
            </a:extLst>
          </p:cNvPr>
          <p:cNvPicPr>
            <a:picLocks noChangeAspect="1"/>
          </p:cNvPicPr>
          <p:nvPr/>
        </p:nvPicPr>
        <p:blipFill>
          <a:blip r:embed="rId3"/>
          <a:srcRect t="70" b="70"/>
          <a:stretch/>
        </p:blipFill>
        <p:spPr>
          <a:xfrm>
            <a:off x="1878939" y="1230862"/>
            <a:ext cx="2458687" cy="1635851"/>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7" name="圖片 7">
            <a:extLst>
              <a:ext uri="{FF2B5EF4-FFF2-40B4-BE49-F238E27FC236}">
                <a16:creationId xmlns:a16="http://schemas.microsoft.com/office/drawing/2014/main" id="{92EF92F1-EA43-4B6C-BA1C-0B6A3B51F30E}"/>
              </a:ext>
            </a:extLst>
          </p:cNvPr>
          <p:cNvPicPr>
            <a:picLocks noChangeAspect="1"/>
          </p:cNvPicPr>
          <p:nvPr/>
        </p:nvPicPr>
        <p:blipFill>
          <a:blip r:embed="rId4"/>
          <a:srcRect l="9576" r="9576"/>
          <a:stretch/>
        </p:blipFill>
        <p:spPr>
          <a:xfrm>
            <a:off x="4852533" y="1230862"/>
            <a:ext cx="2458687" cy="1620021"/>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8" name="圖片 9">
            <a:extLst>
              <a:ext uri="{FF2B5EF4-FFF2-40B4-BE49-F238E27FC236}">
                <a16:creationId xmlns:a16="http://schemas.microsoft.com/office/drawing/2014/main" id="{E3CDD758-B509-4CF9-915C-C8247350A3C6}"/>
              </a:ext>
            </a:extLst>
          </p:cNvPr>
          <p:cNvPicPr>
            <a:picLocks noChangeAspect="1"/>
          </p:cNvPicPr>
          <p:nvPr/>
        </p:nvPicPr>
        <p:blipFill>
          <a:blip r:embed="rId5"/>
          <a:srcRect l="169" r="169"/>
          <a:stretch/>
        </p:blipFill>
        <p:spPr>
          <a:xfrm>
            <a:off x="1888792" y="3154254"/>
            <a:ext cx="2458687" cy="1643717"/>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0" name="圖片 11">
            <a:extLst>
              <a:ext uri="{FF2B5EF4-FFF2-40B4-BE49-F238E27FC236}">
                <a16:creationId xmlns:a16="http://schemas.microsoft.com/office/drawing/2014/main" id="{75DB77F9-0AF4-491E-A758-9F463C78FDD5}"/>
              </a:ext>
            </a:extLst>
          </p:cNvPr>
          <p:cNvPicPr>
            <a:picLocks noChangeAspect="1"/>
          </p:cNvPicPr>
          <p:nvPr/>
        </p:nvPicPr>
        <p:blipFill>
          <a:blip r:embed="rId6"/>
          <a:srcRect t="756" b="756"/>
          <a:stretch/>
        </p:blipFill>
        <p:spPr>
          <a:xfrm>
            <a:off x="4852533" y="3154254"/>
            <a:ext cx="2458687" cy="1616492"/>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2" name="矩形 1">
            <a:extLst>
              <a:ext uri="{FF2B5EF4-FFF2-40B4-BE49-F238E27FC236}">
                <a16:creationId xmlns:a16="http://schemas.microsoft.com/office/drawing/2014/main" id="{CFC8A4B6-4578-4EA2-8160-744A46ECFCC2}"/>
              </a:ext>
            </a:extLst>
          </p:cNvPr>
          <p:cNvSpPr/>
          <p:nvPr/>
        </p:nvSpPr>
        <p:spPr>
          <a:xfrm>
            <a:off x="1878939" y="1989246"/>
            <a:ext cx="2467263" cy="877467"/>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2" name="矩形 11">
            <a:extLst>
              <a:ext uri="{FF2B5EF4-FFF2-40B4-BE49-F238E27FC236}">
                <a16:creationId xmlns:a16="http://schemas.microsoft.com/office/drawing/2014/main" id="{92F78021-336C-4E1B-9AF9-CE9A93F28076}"/>
              </a:ext>
            </a:extLst>
          </p:cNvPr>
          <p:cNvSpPr/>
          <p:nvPr/>
        </p:nvSpPr>
        <p:spPr>
          <a:xfrm>
            <a:off x="1888995" y="4141462"/>
            <a:ext cx="2457207" cy="65650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4" name="矩形 13">
            <a:extLst>
              <a:ext uri="{FF2B5EF4-FFF2-40B4-BE49-F238E27FC236}">
                <a16:creationId xmlns:a16="http://schemas.microsoft.com/office/drawing/2014/main" id="{57335B15-3AC5-4C3F-A0DC-107F0188431C}"/>
              </a:ext>
            </a:extLst>
          </p:cNvPr>
          <p:cNvSpPr/>
          <p:nvPr/>
        </p:nvSpPr>
        <p:spPr>
          <a:xfrm>
            <a:off x="4854013" y="2210204"/>
            <a:ext cx="2457207" cy="65650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5" name="矩形 14">
            <a:extLst>
              <a:ext uri="{FF2B5EF4-FFF2-40B4-BE49-F238E27FC236}">
                <a16:creationId xmlns:a16="http://schemas.microsoft.com/office/drawing/2014/main" id="{4169313C-E0D0-4FAE-A43D-1C02F681E846}"/>
              </a:ext>
            </a:extLst>
          </p:cNvPr>
          <p:cNvSpPr/>
          <p:nvPr/>
        </p:nvSpPr>
        <p:spPr>
          <a:xfrm>
            <a:off x="4854013" y="4141462"/>
            <a:ext cx="2457207" cy="656509"/>
          </a:xfrm>
          <a:prstGeom prst="rect">
            <a:avLst/>
          </a:prstGeom>
          <a:gradFill>
            <a:gsLst>
              <a:gs pos="0">
                <a:srgbClr val="2D1633">
                  <a:alpha val="0"/>
                </a:srgbClr>
              </a:gs>
              <a:gs pos="57000">
                <a:srgbClr val="2D1633">
                  <a:alpha val="95000"/>
                </a:srgb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1724841" y="2300914"/>
            <a:ext cx="259749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AI-enhanced data management</a:t>
            </a:r>
          </a:p>
        </p:txBody>
      </p:sp>
      <p:sp>
        <p:nvSpPr>
          <p:cNvPr id="9" name="文字方塊 8">
            <a:extLst>
              <a:ext uri="{FF2B5EF4-FFF2-40B4-BE49-F238E27FC236}">
                <a16:creationId xmlns:a16="http://schemas.microsoft.com/office/drawing/2014/main" id="{82A4D7A4-8309-46D8-AD43-D56C99CE2D8D}"/>
              </a:ext>
            </a:extLst>
          </p:cNvPr>
          <p:cNvSpPr txBox="1"/>
          <p:nvPr/>
        </p:nvSpPr>
        <p:spPr>
          <a:xfrm>
            <a:off x="4910224" y="2300914"/>
            <a:ext cx="237221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Backup and </a:t>
            </a:r>
          </a:p>
          <a:p>
            <a:pPr algn="ct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disaster recovery</a:t>
            </a:r>
          </a:p>
        </p:txBody>
      </p:sp>
      <p:sp>
        <p:nvSpPr>
          <p:cNvPr id="11" name="文字方塊 10">
            <a:extLst>
              <a:ext uri="{FF2B5EF4-FFF2-40B4-BE49-F238E27FC236}">
                <a16:creationId xmlns:a16="http://schemas.microsoft.com/office/drawing/2014/main" id="{7BF8B8B4-9CF7-48FC-8E39-323F4F9646C5}"/>
              </a:ext>
            </a:extLst>
          </p:cNvPr>
          <p:cNvSpPr txBox="1"/>
          <p:nvPr/>
        </p:nvSpPr>
        <p:spPr>
          <a:xfrm>
            <a:off x="2358501" y="4130599"/>
            <a:ext cx="169904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Intelligent</a:t>
            </a:r>
          </a:p>
          <a:p>
            <a:pPr algn="ct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surveillance</a:t>
            </a:r>
          </a:p>
        </p:txBody>
      </p:sp>
      <p:sp>
        <p:nvSpPr>
          <p:cNvPr id="13" name="文字方塊 12">
            <a:extLst>
              <a:ext uri="{FF2B5EF4-FFF2-40B4-BE49-F238E27FC236}">
                <a16:creationId xmlns:a16="http://schemas.microsoft.com/office/drawing/2014/main" id="{F02BCF1E-4EE5-4B2F-A687-7C48870DCEA1}"/>
              </a:ext>
            </a:extLst>
          </p:cNvPr>
          <p:cNvSpPr txBox="1"/>
          <p:nvPr/>
        </p:nvSpPr>
        <p:spPr>
          <a:xfrm>
            <a:off x="5050526" y="4132815"/>
            <a:ext cx="20627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Multimedia</a:t>
            </a:r>
          </a:p>
          <a:p>
            <a:pPr algn="ctr"/>
            <a:r>
              <a:rPr lang="en-US" altLang="zh-TW" sz="1600" dirty="0">
                <a:solidFill>
                  <a:schemeClr val="bg1"/>
                </a:solidFill>
                <a:latin typeface="Arial" panose="020B0604020202020204" pitchFamily="34" charset="0"/>
                <a:ea typeface="微軟正黑體" panose="020B0604030504040204" pitchFamily="34" charset="-120"/>
                <a:sym typeface="Arial" panose="020B0604020202020204" pitchFamily="34" charset="0"/>
              </a:rPr>
              <a:t>streaming</a:t>
            </a:r>
          </a:p>
        </p:txBody>
      </p:sp>
      <p:pic>
        <p:nvPicPr>
          <p:cNvPr id="17" name="圖片 16">
            <a:extLst>
              <a:ext uri="{FF2B5EF4-FFF2-40B4-BE49-F238E27FC236}">
                <a16:creationId xmlns:a16="http://schemas.microsoft.com/office/drawing/2014/main" id="{65345681-4DC5-5649-B188-1AE69C8382DC}"/>
              </a:ext>
            </a:extLst>
          </p:cNvPr>
          <p:cNvPicPr>
            <a:picLocks noChangeAspect="1"/>
          </p:cNvPicPr>
          <p:nvPr/>
        </p:nvPicPr>
        <p:blipFill>
          <a:blip r:embed="rId7"/>
          <a:stretch>
            <a:fillRect/>
          </a:stretch>
        </p:blipFill>
        <p:spPr>
          <a:xfrm>
            <a:off x="318525" y="2837543"/>
            <a:ext cx="899985" cy="89998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8" name="圖片 17">
            <a:extLst>
              <a:ext uri="{FF2B5EF4-FFF2-40B4-BE49-F238E27FC236}">
                <a16:creationId xmlns:a16="http://schemas.microsoft.com/office/drawing/2014/main" id="{915069D8-4273-7A47-ADA1-0A99DA6F3082}"/>
              </a:ext>
            </a:extLst>
          </p:cNvPr>
          <p:cNvPicPr>
            <a:picLocks noChangeAspect="1"/>
          </p:cNvPicPr>
          <p:nvPr/>
        </p:nvPicPr>
        <p:blipFill>
          <a:blip r:embed="rId8"/>
          <a:stretch>
            <a:fillRect/>
          </a:stretch>
        </p:blipFill>
        <p:spPr>
          <a:xfrm>
            <a:off x="388671" y="1343852"/>
            <a:ext cx="899985" cy="89998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9" name="圖片 18">
            <a:extLst>
              <a:ext uri="{FF2B5EF4-FFF2-40B4-BE49-F238E27FC236}">
                <a16:creationId xmlns:a16="http://schemas.microsoft.com/office/drawing/2014/main" id="{0848DFF0-828A-2247-832B-C7D32EEA9AE5}"/>
              </a:ext>
            </a:extLst>
          </p:cNvPr>
          <p:cNvPicPr>
            <a:picLocks noChangeAspect="1"/>
          </p:cNvPicPr>
          <p:nvPr/>
        </p:nvPicPr>
        <p:blipFill>
          <a:blip r:embed="rId9"/>
          <a:stretch>
            <a:fillRect/>
          </a:stretch>
        </p:blipFill>
        <p:spPr>
          <a:xfrm>
            <a:off x="838663" y="2038119"/>
            <a:ext cx="899985" cy="89998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23" name="圖片 22">
            <a:extLst>
              <a:ext uri="{FF2B5EF4-FFF2-40B4-BE49-F238E27FC236}">
                <a16:creationId xmlns:a16="http://schemas.microsoft.com/office/drawing/2014/main" id="{44C6BDF5-5AFC-574F-B4D4-48E2FACA793B}"/>
              </a:ext>
            </a:extLst>
          </p:cNvPr>
          <p:cNvPicPr>
            <a:picLocks noChangeAspect="1"/>
          </p:cNvPicPr>
          <p:nvPr/>
        </p:nvPicPr>
        <p:blipFill>
          <a:blip r:embed="rId10"/>
          <a:stretch>
            <a:fillRect/>
          </a:stretch>
        </p:blipFill>
        <p:spPr>
          <a:xfrm>
            <a:off x="7074589" y="2192149"/>
            <a:ext cx="899985" cy="899985"/>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24" name="圖片 2">
            <a:extLst>
              <a:ext uri="{FF2B5EF4-FFF2-40B4-BE49-F238E27FC236}">
                <a16:creationId xmlns:a16="http://schemas.microsoft.com/office/drawing/2014/main" id="{F0B154A1-DEFC-EB46-B24B-5ACAE8AA7A71}"/>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585705" y="3912638"/>
            <a:ext cx="936631" cy="922856"/>
          </a:xfrm>
          <a:prstGeom prst="roundRect">
            <a:avLst>
              <a:gd name="adj" fmla="val 20398"/>
            </a:avLst>
          </a:prstGeom>
          <a:solidFill>
            <a:srgbClr val="F7F8FB"/>
          </a:solidFill>
          <a:ln>
            <a:noFill/>
          </a:ln>
          <a:effectLst>
            <a:outerShdw blurRad="76200" dist="50800" dir="8100000" algn="tr" rotWithShape="0">
              <a:srgbClr val="09000C">
                <a:alpha val="53000"/>
              </a:srgbClr>
            </a:outerShdw>
          </a:effectLst>
        </p:spPr>
      </p:pic>
      <p:pic>
        <p:nvPicPr>
          <p:cNvPr id="25" name="圖片 2">
            <a:extLst>
              <a:ext uri="{FF2B5EF4-FFF2-40B4-BE49-F238E27FC236}">
                <a16:creationId xmlns:a16="http://schemas.microsoft.com/office/drawing/2014/main" id="{F100776E-8576-9447-9E61-C5A2C9432C52}"/>
              </a:ext>
            </a:extLst>
          </p:cNvPr>
          <p:cNvPicPr>
            <a:picLocks noChangeAspect="1"/>
          </p:cNvPicPr>
          <p:nvPr/>
        </p:nvPicPr>
        <p:blipFill>
          <a:blip r:embed="rId12"/>
          <a:stretch>
            <a:fillRect/>
          </a:stretch>
        </p:blipFill>
        <p:spPr>
          <a:xfrm>
            <a:off x="7036489" y="4228644"/>
            <a:ext cx="762000" cy="762000"/>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26" name="圖片 7">
            <a:extLst>
              <a:ext uri="{FF2B5EF4-FFF2-40B4-BE49-F238E27FC236}">
                <a16:creationId xmlns:a16="http://schemas.microsoft.com/office/drawing/2014/main" id="{C29B0790-8ECD-7F43-A4DB-A99DC42E9C85}"/>
              </a:ext>
            </a:extLst>
          </p:cNvPr>
          <p:cNvPicPr>
            <a:picLocks noChangeAspect="1"/>
          </p:cNvPicPr>
          <p:nvPr/>
        </p:nvPicPr>
        <p:blipFill rotWithShape="1">
          <a:blip r:embed="rId13"/>
          <a:srcRect l="1898" t="2552" r="1946" b="1"/>
          <a:stretch/>
        </p:blipFill>
        <p:spPr>
          <a:xfrm>
            <a:off x="7074589" y="3391039"/>
            <a:ext cx="723900" cy="734853"/>
          </a:xfrm>
          <a:prstGeom prst="roundRect">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413774106"/>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F332EABE-B88B-43DB-80F7-B06D9919D8E9}"/>
              </a:ext>
            </a:extLst>
          </p:cNvPr>
          <p:cNvSpPr/>
          <p:nvPr/>
        </p:nvSpPr>
        <p:spPr>
          <a:xfrm>
            <a:off x="-416277" y="1359037"/>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 name="矩形: 圓角 8">
            <a:extLst>
              <a:ext uri="{FF2B5EF4-FFF2-40B4-BE49-F238E27FC236}">
                <a16:creationId xmlns:a16="http://schemas.microsoft.com/office/drawing/2014/main" id="{6C2DEFE0-B144-47D8-8DE4-E4D4B3B2F550}"/>
              </a:ext>
            </a:extLst>
          </p:cNvPr>
          <p:cNvSpPr/>
          <p:nvPr/>
        </p:nvSpPr>
        <p:spPr>
          <a:xfrm>
            <a:off x="3712147" y="1359037"/>
            <a:ext cx="2272554" cy="2233465"/>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idx="4294967295"/>
          </p:nvPr>
        </p:nvSpPr>
        <p:spPr>
          <a:xfrm>
            <a:off x="244698" y="81023"/>
            <a:ext cx="8654603" cy="1000714"/>
          </a:xfrm>
        </p:spPr>
        <p:txBody>
          <a:bodyPr/>
          <a:lstStyle/>
          <a:p>
            <a:r>
              <a:rPr lang="en-US" altLang="zh-TW" sz="3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Comprehensive data security to protect your digital asset</a:t>
            </a:r>
          </a:p>
        </p:txBody>
      </p:sp>
      <p:sp>
        <p:nvSpPr>
          <p:cNvPr id="10" name="文字方塊 9">
            <a:extLst>
              <a:ext uri="{FF2B5EF4-FFF2-40B4-BE49-F238E27FC236}">
                <a16:creationId xmlns:a16="http://schemas.microsoft.com/office/drawing/2014/main" id="{D8A5D3CA-2035-43EC-9FE7-D001F2172D24}"/>
              </a:ext>
            </a:extLst>
          </p:cNvPr>
          <p:cNvSpPr txBox="1"/>
          <p:nvPr/>
        </p:nvSpPr>
        <p:spPr>
          <a:xfrm>
            <a:off x="5984326" y="1290053"/>
            <a:ext cx="3091501" cy="16621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600" b="1">
                <a:solidFill>
                  <a:srgbClr val="142C6E"/>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Security Counselor</a:t>
            </a:r>
          </a:p>
          <a:p>
            <a:r>
              <a:rPr lang="en-US" altLang="zh-TW" sz="1600" b="1">
                <a:solidFill>
                  <a:srgbClr val="142C6E"/>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&amp; </a:t>
            </a:r>
            <a:r>
              <a:rPr lang="zh-TW" altLang="en-US" sz="1600" b="1">
                <a:solidFill>
                  <a:srgbClr val="142C6E"/>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Malware Remover</a:t>
            </a:r>
          </a:p>
          <a:p>
            <a:pPr>
              <a:lnSpc>
                <a:spcPct val="130000"/>
              </a:lnSpc>
            </a:pPr>
            <a:r>
              <a:rPr lang="en" altLang="zh-TW" sz="11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Security Counselor checks for weaknesses and offers recommendations to secure your data. It also integrates anti-virus and anti-malware software to ensure the complete protection of your QNAP NAS.</a:t>
            </a:r>
            <a:endParaRPr lang="zh-TW" altLang="en-US" sz="11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2" name="文字方塊 11">
            <a:extLst>
              <a:ext uri="{FF2B5EF4-FFF2-40B4-BE49-F238E27FC236}">
                <a16:creationId xmlns:a16="http://schemas.microsoft.com/office/drawing/2014/main" id="{0210DB9C-9845-44D8-96B6-8CD4E4A3F60B}"/>
              </a:ext>
            </a:extLst>
          </p:cNvPr>
          <p:cNvSpPr txBox="1"/>
          <p:nvPr/>
        </p:nvSpPr>
        <p:spPr>
          <a:xfrm>
            <a:off x="1617651" y="1526572"/>
            <a:ext cx="2675897" cy="11959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600" b="1">
                <a:solidFill>
                  <a:srgbClr val="95202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QuFirewall</a:t>
            </a:r>
          </a:p>
          <a:p>
            <a:pPr>
              <a:lnSpc>
                <a:spcPct val="130000"/>
              </a:lnSpc>
            </a:pPr>
            <a:r>
              <a:rPr lang="en" altLang="zh-TW" sz="11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You can allow/deny IP addresses and regions to prevent unauthorized access and brute force attacks for safeguarding data and service security.</a:t>
            </a:r>
            <a:endParaRPr lang="zh-TW" sz="8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7" name="圖片 16">
            <a:extLst>
              <a:ext uri="{FF2B5EF4-FFF2-40B4-BE49-F238E27FC236}">
                <a16:creationId xmlns:a16="http://schemas.microsoft.com/office/drawing/2014/main" id="{098C0362-8312-4082-A2DE-5BA5AB8A13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16610" y="1576027"/>
            <a:ext cx="1149519" cy="1149519"/>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8" name="圖片 17">
            <a:extLst>
              <a:ext uri="{FF2B5EF4-FFF2-40B4-BE49-F238E27FC236}">
                <a16:creationId xmlns:a16="http://schemas.microsoft.com/office/drawing/2014/main" id="{E13E6C3C-5095-4BE0-9B17-B7A42636BD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3238" y="1576027"/>
            <a:ext cx="1126621" cy="1125870"/>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5" name="圖片 2">
            <a:extLst>
              <a:ext uri="{FF2B5EF4-FFF2-40B4-BE49-F238E27FC236}">
                <a16:creationId xmlns:a16="http://schemas.microsoft.com/office/drawing/2014/main" id="{BC810B7C-A31B-44E2-AE2C-0A7D5754C30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66219" y="2942537"/>
            <a:ext cx="3480897" cy="2200964"/>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6" name="圖片 3">
            <a:extLst>
              <a:ext uri="{FF2B5EF4-FFF2-40B4-BE49-F238E27FC236}">
                <a16:creationId xmlns:a16="http://schemas.microsoft.com/office/drawing/2014/main" id="{D17B1591-90C4-41C0-86CF-423166ED4059}"/>
              </a:ext>
            </a:extLst>
          </p:cNvPr>
          <p:cNvPicPr>
            <a:picLocks noChangeAspect="1"/>
          </p:cNvPicPr>
          <p:nvPr/>
        </p:nvPicPr>
        <p:blipFill rotWithShape="1">
          <a:blip r:embed="rId6"/>
          <a:srcRect b="22094"/>
          <a:stretch/>
        </p:blipFill>
        <p:spPr>
          <a:xfrm>
            <a:off x="1172026" y="3087347"/>
            <a:ext cx="2956430" cy="2056153"/>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sp>
        <p:nvSpPr>
          <p:cNvPr id="19" name="矩形 18">
            <a:extLst>
              <a:ext uri="{FF2B5EF4-FFF2-40B4-BE49-F238E27FC236}">
                <a16:creationId xmlns:a16="http://schemas.microsoft.com/office/drawing/2014/main" id="{52AF5C30-7F89-4CE2-BAF9-7F15C2A86FE0}"/>
              </a:ext>
            </a:extLst>
          </p:cNvPr>
          <p:cNvSpPr/>
          <p:nvPr/>
        </p:nvSpPr>
        <p:spPr>
          <a:xfrm>
            <a:off x="0" y="4453856"/>
            <a:ext cx="9143999" cy="689644"/>
          </a:xfrm>
          <a:prstGeom prst="rect">
            <a:avLst/>
          </a:prstGeom>
          <a:gradFill>
            <a:gsLst>
              <a:gs pos="0">
                <a:schemeClr val="bg1">
                  <a:alpha val="0"/>
                </a:schemeClr>
              </a:gs>
              <a:gs pos="100000">
                <a:schemeClr val="bg1">
                  <a:alpha val="90000"/>
                </a:schemeClr>
              </a:gs>
            </a:gsLst>
            <a:lin ang="54007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399883648"/>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E2AA45-927F-4233-B9CF-EB12176F4446}"/>
              </a:ext>
            </a:extLst>
          </p:cNvPr>
          <p:cNvSpPr>
            <a:spLocks noGrp="1"/>
          </p:cNvSpPr>
          <p:nvPr>
            <p:ph type="title" idx="4294967295"/>
          </p:nvPr>
        </p:nvSpPr>
        <p:spPr>
          <a:xfrm>
            <a:off x="272004" y="40511"/>
            <a:ext cx="8576841" cy="1335793"/>
          </a:xfrm>
        </p:spPr>
        <p:txBody>
          <a:bodyPr>
            <a:noAutofit/>
          </a:bodyPr>
          <a:lstStyle/>
          <a:p>
            <a:r>
              <a:rPr lang="en" altLang="zh-TW" sz="3200">
                <a:solidFill>
                  <a:schemeClr val="bg1"/>
                </a:solidFill>
                <a:latin typeface="Arial" panose="020B0604020202020204" pitchFamily="34" charset="0"/>
                <a:cs typeface="Arial" panose="020B0604020202020204" pitchFamily="34" charset="0"/>
                <a:sym typeface="Arial" panose="020B0604020202020204" pitchFamily="34" charset="0"/>
              </a:rPr>
              <a:t>Remotely access your QNAP NAS from anywhere with </a:t>
            </a:r>
            <a:r>
              <a:rPr lang="en" altLang="zh-TW" sz="3200" err="1">
                <a:solidFill>
                  <a:schemeClr val="bg1"/>
                </a:solidFill>
                <a:latin typeface="Arial" panose="020B0604020202020204" pitchFamily="34" charset="0"/>
                <a:cs typeface="Arial" panose="020B0604020202020204" pitchFamily="34" charset="0"/>
                <a:sym typeface="Arial" panose="020B0604020202020204" pitchFamily="34" charset="0"/>
              </a:rPr>
              <a:t>myQNAPcloud</a:t>
            </a:r>
            <a:r>
              <a:rPr lang="en" altLang="zh-TW" sz="3200">
                <a:solidFill>
                  <a:schemeClr val="bg1"/>
                </a:solidFill>
                <a:latin typeface="Arial" panose="020B0604020202020204" pitchFamily="34" charset="0"/>
                <a:cs typeface="Arial" panose="020B0604020202020204" pitchFamily="34" charset="0"/>
                <a:sym typeface="Arial" panose="020B0604020202020204" pitchFamily="34" charset="0"/>
              </a:rPr>
              <a:t> Link</a:t>
            </a:r>
            <a:endParaRPr lang="zh-TW" sz="3200" baseline="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3" name="文字方塊 2">
            <a:extLst>
              <a:ext uri="{FF2B5EF4-FFF2-40B4-BE49-F238E27FC236}">
                <a16:creationId xmlns:a16="http://schemas.microsoft.com/office/drawing/2014/main" id="{A273D2A7-F509-4399-B4F5-983AF7843885}"/>
              </a:ext>
            </a:extLst>
          </p:cNvPr>
          <p:cNvSpPr txBox="1"/>
          <p:nvPr/>
        </p:nvSpPr>
        <p:spPr>
          <a:xfrm>
            <a:off x="239654" y="1376304"/>
            <a:ext cx="5594476" cy="148470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marL="180975" indent="-180975">
              <a:lnSpc>
                <a:spcPct val="130000"/>
              </a:lnSpc>
              <a:buFont typeface="Arial" panose="020B0604020202020204" pitchFamily="34" charset="0"/>
              <a:buChar char="•"/>
            </a:pPr>
            <a:r>
              <a:rPr lang="en-US" altLang="zh-TW"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a:t>
            </a:r>
            <a:r>
              <a:rPr lang="en-US" altLang="zh-TW" sz="1200" b="1"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myQNAPcloud</a:t>
            </a:r>
            <a:r>
              <a:rPr lang="en-US" altLang="zh-TW"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Link app is integrated with </a:t>
            </a:r>
            <a:r>
              <a:rPr lang="en-US" altLang="zh-TW" sz="1200" b="1"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myQNAPcloud</a:t>
            </a:r>
            <a:r>
              <a:rPr lang="en-US" altLang="zh-TW"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and provides a remote access service, linking you to your QNAP NAS from wherever you are. </a:t>
            </a:r>
          </a:p>
          <a:p>
            <a:pPr marL="180975" indent="-180975">
              <a:lnSpc>
                <a:spcPct val="130000"/>
              </a:lnSpc>
              <a:buFont typeface="Arial" panose="020B0604020202020204" pitchFamily="34" charset="0"/>
              <a:buChar char="•"/>
            </a:pPr>
            <a:r>
              <a:rPr lang="en" altLang="zh-TW" sz="1200" b="1">
                <a:latin typeface="Arial" panose="020B0604020202020204" pitchFamily="34" charset="0"/>
                <a:cs typeface="Arial" panose="020B0604020202020204" pitchFamily="34" charset="0"/>
              </a:rPr>
              <a:t>You don’t need to configure complicated port forwarding settings when connecting to your QNAP NAS. </a:t>
            </a:r>
            <a:r>
              <a:rPr lang="en" altLang="zh-TW" sz="1200" b="1" err="1">
                <a:latin typeface="Arial" panose="020B0604020202020204" pitchFamily="34" charset="0"/>
                <a:cs typeface="Arial" panose="020B0604020202020204" pitchFamily="34" charset="0"/>
              </a:rPr>
              <a:t>myQNAPcloud</a:t>
            </a:r>
            <a:r>
              <a:rPr lang="en" altLang="zh-TW" sz="1200" b="1">
                <a:latin typeface="Arial" panose="020B0604020202020204" pitchFamily="34" charset="0"/>
                <a:cs typeface="Arial" panose="020B0604020202020204" pitchFamily="34" charset="0"/>
              </a:rPr>
              <a:t> Link will automatically select the best connection according to your network environment.</a:t>
            </a:r>
            <a:endParaRPr lang="zh-TW" altLang="en-US" sz="1200" b="1">
              <a:latin typeface="Arial" panose="020B0604020202020204" pitchFamily="34" charset="0"/>
              <a:cs typeface="Arial" panose="020B0604020202020204" pitchFamily="34" charset="0"/>
            </a:endParaRPr>
          </a:p>
        </p:txBody>
      </p:sp>
      <p:pic>
        <p:nvPicPr>
          <p:cNvPr id="4" name="圖片 4">
            <a:extLst>
              <a:ext uri="{FF2B5EF4-FFF2-40B4-BE49-F238E27FC236}">
                <a16:creationId xmlns:a16="http://schemas.microsoft.com/office/drawing/2014/main" id="{1A9ACCB7-B53E-4C46-8404-42AA7F9ECF4B}"/>
              </a:ext>
            </a:extLst>
          </p:cNvPr>
          <p:cNvPicPr>
            <a:picLocks noChangeAspect="1"/>
          </p:cNvPicPr>
          <p:nvPr/>
        </p:nvPicPr>
        <p:blipFill>
          <a:blip r:embed="rId3"/>
          <a:stretch>
            <a:fillRect/>
          </a:stretch>
        </p:blipFill>
        <p:spPr>
          <a:xfrm>
            <a:off x="1694450" y="2648031"/>
            <a:ext cx="6131466" cy="2513608"/>
          </a:xfrm>
          <a:prstGeom prst="rect">
            <a:avLst/>
          </a:prstGeom>
        </p:spPr>
      </p:pic>
      <p:grpSp>
        <p:nvGrpSpPr>
          <p:cNvPr id="11" name="群組 10">
            <a:extLst>
              <a:ext uri="{FF2B5EF4-FFF2-40B4-BE49-F238E27FC236}">
                <a16:creationId xmlns:a16="http://schemas.microsoft.com/office/drawing/2014/main" id="{D3C64C8B-3A1D-4C08-9959-E1C9421D1385}"/>
              </a:ext>
            </a:extLst>
          </p:cNvPr>
          <p:cNvGrpSpPr/>
          <p:nvPr/>
        </p:nvGrpSpPr>
        <p:grpSpPr>
          <a:xfrm>
            <a:off x="6186604" y="1613440"/>
            <a:ext cx="983841" cy="958310"/>
            <a:chOff x="6852433" y="1613440"/>
            <a:chExt cx="1214438" cy="1182923"/>
          </a:xfrm>
        </p:grpSpPr>
        <p:sp>
          <p:nvSpPr>
            <p:cNvPr id="9" name="矩形: 圓角 8">
              <a:extLst>
                <a:ext uri="{FF2B5EF4-FFF2-40B4-BE49-F238E27FC236}">
                  <a16:creationId xmlns:a16="http://schemas.microsoft.com/office/drawing/2014/main" id="{02AF204A-79A4-40C2-98B5-CD1F8CAE6D12}"/>
                </a:ext>
              </a:extLst>
            </p:cNvPr>
            <p:cNvSpPr/>
            <p:nvPr/>
          </p:nvSpPr>
          <p:spPr>
            <a:xfrm>
              <a:off x="6867624" y="1613440"/>
              <a:ext cx="1168349" cy="1182923"/>
            </a:xfrm>
            <a:prstGeom prst="roundRect">
              <a:avLst/>
            </a:prstGeom>
            <a:solidFill>
              <a:srgbClr val="CFD7E3"/>
            </a:solidFill>
            <a:ln>
              <a:noFill/>
            </a:ln>
            <a:effectLst>
              <a:outerShdw blurRad="254000" dist="1905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5" name="圖片 5">
              <a:extLst>
                <a:ext uri="{FF2B5EF4-FFF2-40B4-BE49-F238E27FC236}">
                  <a16:creationId xmlns:a16="http://schemas.microsoft.com/office/drawing/2014/main" id="{4AEC0672-2748-4865-B372-5B4E7A29E621}"/>
                </a:ext>
              </a:extLst>
            </p:cNvPr>
            <p:cNvPicPr>
              <a:picLocks noChangeAspect="1"/>
            </p:cNvPicPr>
            <p:nvPr/>
          </p:nvPicPr>
          <p:blipFill>
            <a:blip r:embed="rId4">
              <a:biLevel thresh="75000"/>
            </a:blip>
            <a:stretch>
              <a:fillRect/>
            </a:stretch>
          </p:blipFill>
          <p:spPr>
            <a:xfrm>
              <a:off x="6852433" y="1811994"/>
              <a:ext cx="1214438" cy="785813"/>
            </a:xfrm>
            <a:prstGeom prst="rect">
              <a:avLst/>
            </a:prstGeom>
          </p:spPr>
        </p:pic>
      </p:grpSp>
      <p:sp>
        <p:nvSpPr>
          <p:cNvPr id="6" name="文字方塊 5">
            <a:extLst>
              <a:ext uri="{FF2B5EF4-FFF2-40B4-BE49-F238E27FC236}">
                <a16:creationId xmlns:a16="http://schemas.microsoft.com/office/drawing/2014/main" id="{E3134DAC-CC28-49C3-B4D7-13F447446E84}"/>
              </a:ext>
            </a:extLst>
          </p:cNvPr>
          <p:cNvSpPr txBox="1"/>
          <p:nvPr/>
        </p:nvSpPr>
        <p:spPr>
          <a:xfrm>
            <a:off x="5756982" y="2747990"/>
            <a:ext cx="1687712" cy="43858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 altLang="zh-TW" sz="1200">
                <a:latin typeface="Arial" panose="020B0604020202020204" pitchFamily="34" charset="0"/>
                <a:cs typeface="Arial" panose="020B0604020202020204" pitchFamily="34" charset="0"/>
              </a:rPr>
              <a:t>Safe connection with SSL certificate</a:t>
            </a:r>
            <a:endParaRPr lang="en-US" altLang="zh-TW" sz="11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12" name="群組 11">
            <a:extLst>
              <a:ext uri="{FF2B5EF4-FFF2-40B4-BE49-F238E27FC236}">
                <a16:creationId xmlns:a16="http://schemas.microsoft.com/office/drawing/2014/main" id="{F746AAC0-A19A-4D4B-BFA1-70D3855D6B28}"/>
              </a:ext>
            </a:extLst>
          </p:cNvPr>
          <p:cNvGrpSpPr/>
          <p:nvPr/>
        </p:nvGrpSpPr>
        <p:grpSpPr>
          <a:xfrm>
            <a:off x="7444694" y="1613439"/>
            <a:ext cx="1139213" cy="958310"/>
            <a:chOff x="6746915" y="3308287"/>
            <a:chExt cx="1406227" cy="1182923"/>
          </a:xfrm>
        </p:grpSpPr>
        <p:sp>
          <p:nvSpPr>
            <p:cNvPr id="10" name="矩形: 圓角 9">
              <a:extLst>
                <a:ext uri="{FF2B5EF4-FFF2-40B4-BE49-F238E27FC236}">
                  <a16:creationId xmlns:a16="http://schemas.microsoft.com/office/drawing/2014/main" id="{B096A0ED-EAC4-475C-8420-3F4DCEEAFD6C}"/>
                </a:ext>
              </a:extLst>
            </p:cNvPr>
            <p:cNvSpPr/>
            <p:nvPr/>
          </p:nvSpPr>
          <p:spPr>
            <a:xfrm>
              <a:off x="6867624" y="3308287"/>
              <a:ext cx="1168349" cy="1182923"/>
            </a:xfrm>
            <a:prstGeom prst="roundRect">
              <a:avLst/>
            </a:prstGeom>
            <a:solidFill>
              <a:srgbClr val="CFD7E3"/>
            </a:solidFill>
            <a:ln>
              <a:noFill/>
            </a:ln>
            <a:effectLst>
              <a:outerShdw blurRad="254000" dist="190500" dir="8100000" algn="tr"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7" name="圖片 7" descr="一張含有 光 的圖片&#10;&#10;自動產生的描述">
              <a:extLst>
                <a:ext uri="{FF2B5EF4-FFF2-40B4-BE49-F238E27FC236}">
                  <a16:creationId xmlns:a16="http://schemas.microsoft.com/office/drawing/2014/main" id="{9F7C7DA2-DC12-416D-AEEB-91A136253C77}"/>
                </a:ext>
              </a:extLst>
            </p:cNvPr>
            <p:cNvPicPr>
              <a:picLocks noChangeAspect="1"/>
            </p:cNvPicPr>
            <p:nvPr/>
          </p:nvPicPr>
          <p:blipFill>
            <a:blip r:embed="rId5">
              <a:biLevel thresh="75000"/>
            </a:blip>
            <a:stretch>
              <a:fillRect/>
            </a:stretch>
          </p:blipFill>
          <p:spPr>
            <a:xfrm>
              <a:off x="6746915" y="3450609"/>
              <a:ext cx="1406227" cy="909911"/>
            </a:xfrm>
            <a:prstGeom prst="rect">
              <a:avLst/>
            </a:prstGeom>
          </p:spPr>
        </p:pic>
      </p:grpSp>
      <p:sp>
        <p:nvSpPr>
          <p:cNvPr id="8" name="文字方塊 7">
            <a:extLst>
              <a:ext uri="{FF2B5EF4-FFF2-40B4-BE49-F238E27FC236}">
                <a16:creationId xmlns:a16="http://schemas.microsoft.com/office/drawing/2014/main" id="{4E540557-4EBB-45EC-A19B-192B59D0661E}"/>
              </a:ext>
            </a:extLst>
          </p:cNvPr>
          <p:cNvSpPr txBox="1"/>
          <p:nvPr/>
        </p:nvSpPr>
        <p:spPr>
          <a:xfrm>
            <a:off x="7216634" y="2747990"/>
            <a:ext cx="1687712" cy="25391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 altLang="zh-TW" sz="1200">
                <a:latin typeface="Arial" panose="020B0604020202020204" pitchFamily="34" charset="0"/>
                <a:cs typeface="Arial" panose="020B0604020202020204" pitchFamily="34" charset="0"/>
              </a:rPr>
              <a:t>Access control</a:t>
            </a:r>
            <a:endParaRPr lang="en-US" altLang="zh-TW" sz="11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18092731"/>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圓角 10">
            <a:extLst>
              <a:ext uri="{FF2B5EF4-FFF2-40B4-BE49-F238E27FC236}">
                <a16:creationId xmlns:a16="http://schemas.microsoft.com/office/drawing/2014/main" id="{77FA7087-B4DB-4B91-9B73-B7802D93427D}"/>
              </a:ext>
            </a:extLst>
          </p:cNvPr>
          <p:cNvSpPr/>
          <p:nvPr/>
        </p:nvSpPr>
        <p:spPr>
          <a:xfrm>
            <a:off x="3260113" y="1641946"/>
            <a:ext cx="4531447" cy="2949262"/>
          </a:xfrm>
          <a:prstGeom prst="roundRect">
            <a:avLst>
              <a:gd name="adj" fmla="val 19197"/>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4" name="圖片 4" descr="一張含有 桌 的圖片&#10;&#10;自動產生的描述">
            <a:extLst>
              <a:ext uri="{FF2B5EF4-FFF2-40B4-BE49-F238E27FC236}">
                <a16:creationId xmlns:a16="http://schemas.microsoft.com/office/drawing/2014/main" id="{03E6345F-A120-4484-8DBB-270F2666C3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17400" y="2282818"/>
            <a:ext cx="5526600" cy="2668921"/>
          </a:xfrm>
          <a:prstGeom prst="rect">
            <a:avLst/>
          </a:prstGeom>
        </p:spPr>
      </p:pic>
      <p:sp>
        <p:nvSpPr>
          <p:cNvPr id="6" name="標題 5">
            <a:extLst>
              <a:ext uri="{FF2B5EF4-FFF2-40B4-BE49-F238E27FC236}">
                <a16:creationId xmlns:a16="http://schemas.microsoft.com/office/drawing/2014/main" id="{56E69DC5-6A3C-43CA-B121-C221B459A4F1}"/>
              </a:ext>
            </a:extLst>
          </p:cNvPr>
          <p:cNvSpPr>
            <a:spLocks noGrp="1"/>
          </p:cNvSpPr>
          <p:nvPr>
            <p:ph type="title" idx="4294967295"/>
          </p:nvPr>
        </p:nvSpPr>
        <p:spPr>
          <a:xfrm>
            <a:off x="551684" y="47667"/>
            <a:ext cx="8122237" cy="1286888"/>
          </a:xfrm>
        </p:spPr>
        <p:txBody>
          <a:bodyPr/>
          <a:lstStyle/>
          <a:p>
            <a:r>
              <a:rPr lang="en-US" altLang="zh-TW" sz="3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DA Drive Analyzer p</a:t>
            </a:r>
            <a:r>
              <a:rPr lang="en" altLang="zh-TW" sz="3600" err="1">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redicts</a:t>
            </a:r>
            <a:r>
              <a:rPr lang="en" altLang="zh-TW" sz="3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 drive failure and minimize downtime</a:t>
            </a:r>
            <a:endParaRPr lang="zh-TW" sz="36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 name="文字方塊 7">
            <a:extLst>
              <a:ext uri="{FF2B5EF4-FFF2-40B4-BE49-F238E27FC236}">
                <a16:creationId xmlns:a16="http://schemas.microsoft.com/office/drawing/2014/main" id="{83AC6952-8038-4E90-94C9-494E29A4995E}"/>
              </a:ext>
            </a:extLst>
          </p:cNvPr>
          <p:cNvSpPr txBox="1"/>
          <p:nvPr/>
        </p:nvSpPr>
        <p:spPr>
          <a:xfrm>
            <a:off x="225706" y="1405541"/>
            <a:ext cx="3391694" cy="30502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0000"/>
              </a:lnSpc>
              <a:spcBef>
                <a:spcPts val="600"/>
              </a:spcBef>
            </a:pPr>
            <a:r>
              <a:rPr lang="en" altLang="zh-TW" b="1">
                <a:solidFill>
                  <a:srgbClr val="7030A0"/>
                </a:solidFill>
              </a:rPr>
              <a:t>AI-powered diagnostics that predict drive failure</a:t>
            </a:r>
          </a:p>
          <a:p>
            <a:pPr>
              <a:lnSpc>
                <a:spcPct val="130000"/>
              </a:lnSpc>
            </a:pPr>
            <a:r>
              <a:rPr lang="en" altLang="zh-TW" sz="1100"/>
              <a:t>Powered by a cloud AI engine provided by ULINK, the world leader in providing IT storage interface test tools, the ULINK DA Drive Analyzer leverages the historical usage data of millions of drives to intelligently predict if one of your drives is near failure. This allows you to plan for replacements and service continuity before drive failure occurs. You can also view advanced information about your drives on the ULINK DA Portal. With DA Drive Analyzer, surprise drive failures are a thing of the past.</a:t>
            </a:r>
            <a:endParaRPr lang="zh-TW" sz="110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3" name="群組 2">
            <a:extLst>
              <a:ext uri="{FF2B5EF4-FFF2-40B4-BE49-F238E27FC236}">
                <a16:creationId xmlns:a16="http://schemas.microsoft.com/office/drawing/2014/main" id="{A198C01E-8A6D-4BEC-8DD3-5936934709A3}"/>
              </a:ext>
            </a:extLst>
          </p:cNvPr>
          <p:cNvGrpSpPr/>
          <p:nvPr/>
        </p:nvGrpSpPr>
        <p:grpSpPr>
          <a:xfrm>
            <a:off x="8048081" y="1078983"/>
            <a:ext cx="857334" cy="857334"/>
            <a:chOff x="3810000" y="1138767"/>
            <a:chExt cx="1138767" cy="1138767"/>
          </a:xfrm>
        </p:grpSpPr>
        <p:sp>
          <p:nvSpPr>
            <p:cNvPr id="2" name="矩形: 圓角 1">
              <a:extLst>
                <a:ext uri="{FF2B5EF4-FFF2-40B4-BE49-F238E27FC236}">
                  <a16:creationId xmlns:a16="http://schemas.microsoft.com/office/drawing/2014/main" id="{05360AB9-F762-4949-A578-F4797DEA8551}"/>
                </a:ext>
              </a:extLst>
            </p:cNvPr>
            <p:cNvSpPr/>
            <p:nvPr/>
          </p:nvSpPr>
          <p:spPr>
            <a:xfrm>
              <a:off x="3810000" y="1138767"/>
              <a:ext cx="1138767" cy="1138767"/>
            </a:xfrm>
            <a:prstGeom prst="roundRect">
              <a:avLst/>
            </a:prstGeom>
            <a:solidFill>
              <a:srgbClr val="FFFFFF"/>
            </a:solidFill>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 name="圖片 9">
              <a:extLst>
                <a:ext uri="{FF2B5EF4-FFF2-40B4-BE49-F238E27FC236}">
                  <a16:creationId xmlns:a16="http://schemas.microsoft.com/office/drawing/2014/main" id="{13F43B4D-3762-4CFB-85F3-D1856AD7BC95}"/>
                </a:ext>
              </a:extLst>
            </p:cNvPr>
            <p:cNvPicPr>
              <a:picLocks noChangeAspect="1"/>
            </p:cNvPicPr>
            <p:nvPr/>
          </p:nvPicPr>
          <p:blipFill>
            <a:blip r:embed="rId4"/>
            <a:stretch>
              <a:fillRect/>
            </a:stretch>
          </p:blipFill>
          <p:spPr>
            <a:xfrm>
              <a:off x="3926947" y="1293813"/>
              <a:ext cx="904876" cy="828675"/>
            </a:xfrm>
            <a:prstGeom prst="rect">
              <a:avLst/>
            </a:prstGeom>
          </p:spPr>
        </p:pic>
      </p:grpSp>
      <p:sp>
        <p:nvSpPr>
          <p:cNvPr id="10" name="文字方塊 9">
            <a:extLst>
              <a:ext uri="{FF2B5EF4-FFF2-40B4-BE49-F238E27FC236}">
                <a16:creationId xmlns:a16="http://schemas.microsoft.com/office/drawing/2014/main" id="{AC1107C3-5781-4BD8-B2CE-CB8DFD32831D}"/>
              </a:ext>
            </a:extLst>
          </p:cNvPr>
          <p:cNvSpPr txBox="1"/>
          <p:nvPr/>
        </p:nvSpPr>
        <p:spPr>
          <a:xfrm>
            <a:off x="3523847" y="1439162"/>
            <a:ext cx="443619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altLang="zh-TW"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Each </a:t>
            </a:r>
            <a:r>
              <a:rPr lang="zh-TW"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N</a:t>
            </a:r>
            <a:r>
              <a:rPr lang="en-US" altLang="zh-TW"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rPr>
              <a:t>AS has 1 free disk prediction support. Subscribe service to get more.</a:t>
            </a:r>
            <a:endParaRPr lang="zh-TW" b="1">
              <a:solidFill>
                <a:srgbClr val="00B0F0"/>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文字方塊 12">
            <a:extLst>
              <a:ext uri="{FF2B5EF4-FFF2-40B4-BE49-F238E27FC236}">
                <a16:creationId xmlns:a16="http://schemas.microsoft.com/office/drawing/2014/main" id="{29884EAE-C816-454B-8E32-955D28B67110}"/>
              </a:ext>
            </a:extLst>
          </p:cNvPr>
          <p:cNvSpPr txBox="1"/>
          <p:nvPr/>
        </p:nvSpPr>
        <p:spPr>
          <a:xfrm>
            <a:off x="228419" y="4435614"/>
            <a:ext cx="3210338" cy="707886"/>
          </a:xfrm>
          <a:prstGeom prst="rect">
            <a:avLst/>
          </a:prstGeom>
          <a:noFill/>
        </p:spPr>
        <p:txBody>
          <a:bodyPr wrap="square">
            <a:spAutoFit/>
          </a:bodyPr>
          <a:lstStyle/>
          <a:p>
            <a:r>
              <a:rPr lang="en-US" altLang="zh-TW" sz="800"/>
              <a:t>Note:  </a:t>
            </a:r>
            <a:r>
              <a:rPr lang="en" altLang="zh-TW" sz="800" err="1"/>
              <a:t>NVMe</a:t>
            </a:r>
            <a:r>
              <a:rPr lang="en" altLang="zh-TW" sz="800"/>
              <a:t> drives are not currently supported by the DA Drive Analyzer. Some SATA drives may not be supported due to firmware or manufacturer settings - these drives will be listed as "Unsupported" after your drive health information is collected and analyzed by the cloud-based AI.</a:t>
            </a:r>
            <a:endParaRPr lang="zh-TW" altLang="en-US" sz="800"/>
          </a:p>
        </p:txBody>
      </p:sp>
    </p:spTree>
    <p:extLst>
      <p:ext uri="{BB962C8B-B14F-4D97-AF65-F5344CB8AC3E}">
        <p14:creationId xmlns:p14="http://schemas.microsoft.com/office/powerpoint/2010/main" val="986648814"/>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圓角 13">
            <a:extLst>
              <a:ext uri="{FF2B5EF4-FFF2-40B4-BE49-F238E27FC236}">
                <a16:creationId xmlns:a16="http://schemas.microsoft.com/office/drawing/2014/main" id="{D28C3926-BE29-4682-86DB-027B3AD4C553}"/>
              </a:ext>
            </a:extLst>
          </p:cNvPr>
          <p:cNvSpPr/>
          <p:nvPr/>
        </p:nvSpPr>
        <p:spPr>
          <a:xfrm>
            <a:off x="3718502" y="1991401"/>
            <a:ext cx="2529508" cy="2702948"/>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idx="4294967295"/>
          </p:nvPr>
        </p:nvSpPr>
        <p:spPr>
          <a:xfrm>
            <a:off x="219879" y="55439"/>
            <a:ext cx="8704242" cy="1345301"/>
          </a:xfrm>
        </p:spPr>
        <p:txBody>
          <a:bodyPr/>
          <a:lstStyle/>
          <a:p>
            <a:r>
              <a:rPr lang="en-US" sz="31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Build a comprehensive surveillance system with a TS-435XeU, QVR Elite, and IP cameras</a:t>
            </a:r>
          </a:p>
        </p:txBody>
      </p:sp>
      <p:pic>
        <p:nvPicPr>
          <p:cNvPr id="4" name="圖片 4" descr="一張含有 文字, 室內, 螢幕擷取畫面, 差異 的圖片&#10;&#10;自動產生的描述">
            <a:extLst>
              <a:ext uri="{FF2B5EF4-FFF2-40B4-BE49-F238E27FC236}">
                <a16:creationId xmlns:a16="http://schemas.microsoft.com/office/drawing/2014/main" id="{9C6EED37-ABC5-4167-B6EF-EF94F1CE24EA}"/>
              </a:ext>
            </a:extLst>
          </p:cNvPr>
          <p:cNvPicPr>
            <a:picLocks noChangeAspect="1"/>
          </p:cNvPicPr>
          <p:nvPr/>
        </p:nvPicPr>
        <p:blipFill>
          <a:blip r:embed="rId3"/>
          <a:stretch>
            <a:fillRect/>
          </a:stretch>
        </p:blipFill>
        <p:spPr>
          <a:xfrm>
            <a:off x="611843" y="1735665"/>
            <a:ext cx="4732431" cy="2650907"/>
          </a:xfrm>
          <a:prstGeom prst="rect">
            <a:avLst/>
          </a:prstGeom>
        </p:spPr>
      </p:pic>
      <p:sp>
        <p:nvSpPr>
          <p:cNvPr id="7" name="文字方塊 6">
            <a:extLst>
              <a:ext uri="{FF2B5EF4-FFF2-40B4-BE49-F238E27FC236}">
                <a16:creationId xmlns:a16="http://schemas.microsoft.com/office/drawing/2014/main" id="{0283DDE9-3DE5-49B2-993D-46F07BA33E0B}"/>
              </a:ext>
            </a:extLst>
          </p:cNvPr>
          <p:cNvSpPr txBox="1"/>
          <p:nvPr/>
        </p:nvSpPr>
        <p:spPr>
          <a:xfrm>
            <a:off x="-224497" y="4595993"/>
            <a:ext cx="27104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dirty="0">
                <a:solidFill>
                  <a:srgbClr val="013F4F"/>
                </a:solidFill>
                <a:latin typeface="Arial" panose="020B0604020202020204" pitchFamily="34" charset="0"/>
                <a:ea typeface="微軟正黑體" panose="020B0604030504040204" pitchFamily="34" charset="-120"/>
                <a:cs typeface="+mn-ea"/>
                <a:sym typeface="Arial" panose="020B0604020202020204" pitchFamily="34" charset="0"/>
              </a:rPr>
              <a:t>MP4</a:t>
            </a:r>
            <a:r>
              <a:rPr lang="en-US" altLang="zh-TW" sz="1200">
                <a:solidFill>
                  <a:srgbClr val="013F4F"/>
                </a:solidFill>
                <a:latin typeface="Arial" panose="020B0604020202020204" pitchFamily="34" charset="0"/>
                <a:ea typeface="微軟正黑體" panose="020B0604030504040204" pitchFamily="34" charset="-120"/>
                <a:cs typeface="+mn-ea"/>
                <a:sym typeface="Arial" panose="020B0604020202020204" pitchFamily="34" charset="0"/>
              </a:rPr>
              <a:t> recording format</a:t>
            </a:r>
            <a:endParaRPr lang="zh-TW" sz="1200" dirty="0">
              <a:solidFill>
                <a:srgbClr val="013F4F"/>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8" name="圖片 3">
            <a:extLst>
              <a:ext uri="{FF2B5EF4-FFF2-40B4-BE49-F238E27FC236}">
                <a16:creationId xmlns:a16="http://schemas.microsoft.com/office/drawing/2014/main" id="{FCC1264A-E246-4A6F-969F-7047ACAF5703}"/>
              </a:ext>
            </a:extLst>
          </p:cNvPr>
          <p:cNvPicPr>
            <a:picLocks noChangeAspect="1"/>
          </p:cNvPicPr>
          <p:nvPr/>
        </p:nvPicPr>
        <p:blipFill rotWithShape="1">
          <a:blip r:embed="rId4" cstate="print">
            <a:grayscl/>
            <a:extLst>
              <a:ext uri="{28A0092B-C50C-407E-A947-70E740481C1C}">
                <a14:useLocalDpi xmlns:a14="http://schemas.microsoft.com/office/drawing/2010/main"/>
              </a:ext>
            </a:extLst>
          </a:blip>
          <a:srcRect/>
          <a:stretch/>
        </p:blipFill>
        <p:spPr>
          <a:xfrm>
            <a:off x="2186124" y="3685258"/>
            <a:ext cx="1220175" cy="851459"/>
          </a:xfrm>
          <a:prstGeom prst="rect">
            <a:avLst/>
          </a:prstGeom>
          <a:solidFill>
            <a:srgbClr val="000000">
              <a:shade val="95000"/>
            </a:srgbClr>
          </a:solidFill>
          <a:ln w="28575" cap="sq">
            <a:solidFill>
              <a:srgbClr val="029B64"/>
            </a:solidFill>
            <a:miter lim="800000"/>
          </a:ln>
          <a:effectLst>
            <a:outerShdw blurRad="254000" dist="190500" dir="2700000" sy="90000" algn="bl" rotWithShape="0">
              <a:srgbClr val="000000">
                <a:alpha val="40000"/>
              </a:srgbClr>
            </a:outerShdw>
          </a:effectLst>
        </p:spPr>
      </p:pic>
      <p:pic>
        <p:nvPicPr>
          <p:cNvPr id="9" name="圖片 3">
            <a:extLst>
              <a:ext uri="{FF2B5EF4-FFF2-40B4-BE49-F238E27FC236}">
                <a16:creationId xmlns:a16="http://schemas.microsoft.com/office/drawing/2014/main" id="{64DD70AA-8069-43A1-A307-D5E532010292}"/>
              </a:ext>
            </a:extLst>
          </p:cNvPr>
          <p:cNvPicPr>
            <a:picLocks noChangeAspect="1"/>
          </p:cNvPicPr>
          <p:nvPr/>
        </p:nvPicPr>
        <p:blipFill rotWithShape="1">
          <a:blip r:embed="rId5" cstate="print">
            <a:grayscl/>
            <a:extLst>
              <a:ext uri="{28A0092B-C50C-407E-A947-70E740481C1C}">
                <a14:useLocalDpi xmlns:a14="http://schemas.microsoft.com/office/drawing/2010/main"/>
              </a:ext>
            </a:extLst>
          </a:blip>
          <a:srcRect/>
          <a:stretch/>
        </p:blipFill>
        <p:spPr>
          <a:xfrm>
            <a:off x="4028723" y="3683358"/>
            <a:ext cx="1220175" cy="855738"/>
          </a:xfrm>
          <a:prstGeom prst="rect">
            <a:avLst/>
          </a:prstGeom>
          <a:solidFill>
            <a:srgbClr val="000000">
              <a:shade val="95000"/>
            </a:srgbClr>
          </a:solidFill>
          <a:ln w="28575" cap="sq">
            <a:solidFill>
              <a:srgbClr val="029B64"/>
            </a:solidFill>
            <a:miter lim="800000"/>
          </a:ln>
          <a:effectLst>
            <a:outerShdw blurRad="254000" dist="190500" dir="2700000" sy="90000" algn="bl" rotWithShape="0">
              <a:srgbClr val="000000">
                <a:alpha val="40000"/>
              </a:srgbClr>
            </a:outerShdw>
          </a:effectLst>
        </p:spPr>
      </p:pic>
      <p:pic>
        <p:nvPicPr>
          <p:cNvPr id="11" name="圖片 3" descr="一張含有 杯子, 玻璃, 餐具 的圖片&#10;&#10;自動產生的描述">
            <a:extLst>
              <a:ext uri="{FF2B5EF4-FFF2-40B4-BE49-F238E27FC236}">
                <a16:creationId xmlns:a16="http://schemas.microsoft.com/office/drawing/2014/main" id="{8B7CE37D-5B6D-42A4-98BD-B563A7DB2001}"/>
              </a:ext>
            </a:extLst>
          </p:cNvPr>
          <p:cNvPicPr>
            <a:picLocks noChangeAspect="1"/>
          </p:cNvPicPr>
          <p:nvPr/>
        </p:nvPicPr>
        <p:blipFill rotWithShape="1">
          <a:blip r:embed="rId6" cstate="print">
            <a:grayscl/>
            <a:extLst>
              <a:ext uri="{28A0092B-C50C-407E-A947-70E740481C1C}">
                <a14:useLocalDpi xmlns:a14="http://schemas.microsoft.com/office/drawing/2010/main"/>
              </a:ext>
            </a:extLst>
          </a:blip>
          <a:srcRect/>
          <a:stretch/>
        </p:blipFill>
        <p:spPr>
          <a:xfrm>
            <a:off x="478706" y="3721198"/>
            <a:ext cx="1173407" cy="770571"/>
          </a:xfrm>
          <a:prstGeom prst="rect">
            <a:avLst/>
          </a:prstGeom>
          <a:solidFill>
            <a:srgbClr val="000000">
              <a:shade val="95000"/>
            </a:srgbClr>
          </a:solidFill>
          <a:ln w="28575" cap="sq">
            <a:solidFill>
              <a:srgbClr val="029B64"/>
            </a:solidFill>
            <a:miter lim="800000"/>
          </a:ln>
          <a:effectLst>
            <a:outerShdw blurRad="254000" dist="190500" dir="2700000" sy="90000" algn="bl" rotWithShape="0">
              <a:srgbClr val="000000">
                <a:alpha val="40000"/>
              </a:srgbClr>
            </a:outerShdw>
          </a:effectLst>
        </p:spPr>
      </p:pic>
      <p:sp>
        <p:nvSpPr>
          <p:cNvPr id="12" name="文字方塊 11">
            <a:extLst>
              <a:ext uri="{FF2B5EF4-FFF2-40B4-BE49-F238E27FC236}">
                <a16:creationId xmlns:a16="http://schemas.microsoft.com/office/drawing/2014/main" id="{EEFE514E-CF30-4243-8D86-DDCDD4158EE4}"/>
              </a:ext>
            </a:extLst>
          </p:cNvPr>
          <p:cNvSpPr txBox="1"/>
          <p:nvPr/>
        </p:nvSpPr>
        <p:spPr>
          <a:xfrm>
            <a:off x="1200403" y="4595969"/>
            <a:ext cx="32755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a:solidFill>
                  <a:srgbClr val="013F4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Flexible subscription</a:t>
            </a:r>
            <a:endParaRPr lang="zh-TW" altLang="en-US" sz="1200">
              <a:solidFill>
                <a:srgbClr val="013F4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3" name="文字方塊 12">
            <a:extLst>
              <a:ext uri="{FF2B5EF4-FFF2-40B4-BE49-F238E27FC236}">
                <a16:creationId xmlns:a16="http://schemas.microsoft.com/office/drawing/2014/main" id="{3395406B-24A5-4514-BE89-7EB7270349B6}"/>
              </a:ext>
            </a:extLst>
          </p:cNvPr>
          <p:cNvSpPr txBox="1"/>
          <p:nvPr/>
        </p:nvSpPr>
        <p:spPr>
          <a:xfrm>
            <a:off x="3322075" y="4595526"/>
            <a:ext cx="27104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200">
                <a:solidFill>
                  <a:srgbClr val="013F4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Expandable capacity</a:t>
            </a:r>
            <a:endParaRPr lang="zh-TW" altLang="en-US" sz="1200">
              <a:solidFill>
                <a:srgbClr val="013F4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 name="圖片 2">
            <a:extLst>
              <a:ext uri="{FF2B5EF4-FFF2-40B4-BE49-F238E27FC236}">
                <a16:creationId xmlns:a16="http://schemas.microsoft.com/office/drawing/2014/main" id="{4B45D057-01FC-4AB8-BE50-3284CCE613E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108459" y="1192778"/>
            <a:ext cx="815662" cy="803666"/>
          </a:xfrm>
          <a:prstGeom prst="roundRect">
            <a:avLst>
              <a:gd name="adj" fmla="val 20398"/>
            </a:avLst>
          </a:prstGeom>
          <a:solidFill>
            <a:srgbClr val="F7F8FB"/>
          </a:solidFill>
          <a:ln>
            <a:noFill/>
          </a:ln>
          <a:effectLst>
            <a:outerShdw blurRad="76200" dist="50800" dir="8100000" algn="tr" rotWithShape="0">
              <a:srgbClr val="09000C">
                <a:alpha val="53000"/>
              </a:srgbClr>
            </a:outerShdw>
          </a:effectLst>
        </p:spPr>
      </p:pic>
      <p:grpSp>
        <p:nvGrpSpPr>
          <p:cNvPr id="5" name="群組 4">
            <a:extLst>
              <a:ext uri="{FF2B5EF4-FFF2-40B4-BE49-F238E27FC236}">
                <a16:creationId xmlns:a16="http://schemas.microsoft.com/office/drawing/2014/main" id="{8632F4D4-B83D-4402-9876-6C400D4B3E87}"/>
              </a:ext>
            </a:extLst>
          </p:cNvPr>
          <p:cNvGrpSpPr/>
          <p:nvPr/>
        </p:nvGrpSpPr>
        <p:grpSpPr>
          <a:xfrm>
            <a:off x="5465061" y="1819802"/>
            <a:ext cx="782949" cy="792397"/>
            <a:chOff x="5966653" y="1807698"/>
            <a:chExt cx="892480" cy="903250"/>
          </a:xfrm>
        </p:grpSpPr>
        <p:sp>
          <p:nvSpPr>
            <p:cNvPr id="15" name="矩形: 圓角 14">
              <a:extLst>
                <a:ext uri="{FF2B5EF4-FFF2-40B4-BE49-F238E27FC236}">
                  <a16:creationId xmlns:a16="http://schemas.microsoft.com/office/drawing/2014/main" id="{27132A60-D68E-42EB-A579-ADDA73918881}"/>
                </a:ext>
              </a:extLst>
            </p:cNvPr>
            <p:cNvSpPr/>
            <p:nvPr/>
          </p:nvSpPr>
          <p:spPr>
            <a:xfrm>
              <a:off x="5966653" y="1807698"/>
              <a:ext cx="892480" cy="903250"/>
            </a:xfrm>
            <a:prstGeom prst="roundRect">
              <a:avLst/>
            </a:prstGeom>
            <a:solidFill>
              <a:schemeClr val="tx1"/>
            </a:solidFill>
            <a:ln>
              <a:solidFill>
                <a:srgbClr val="029B64"/>
              </a:solid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6" name="圖形 15">
              <a:extLst>
                <a:ext uri="{FF2B5EF4-FFF2-40B4-BE49-F238E27FC236}">
                  <a16:creationId xmlns:a16="http://schemas.microsoft.com/office/drawing/2014/main" id="{A53F6835-F79A-4F4A-9AB4-E101FDB9A8BE}"/>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060820" y="1999886"/>
              <a:ext cx="736338" cy="484258"/>
            </a:xfrm>
            <a:prstGeom prst="rect">
              <a:avLst/>
            </a:prstGeom>
          </p:spPr>
        </p:pic>
      </p:grpSp>
      <p:sp>
        <p:nvSpPr>
          <p:cNvPr id="17" name="文字方塊 16">
            <a:extLst>
              <a:ext uri="{FF2B5EF4-FFF2-40B4-BE49-F238E27FC236}">
                <a16:creationId xmlns:a16="http://schemas.microsoft.com/office/drawing/2014/main" id="{E30B708B-7C59-467F-BF45-1BA5BC5E7F8C}"/>
              </a:ext>
            </a:extLst>
          </p:cNvPr>
          <p:cNvSpPr txBox="1"/>
          <p:nvPr/>
        </p:nvSpPr>
        <p:spPr>
          <a:xfrm>
            <a:off x="6276251" y="1825839"/>
            <a:ext cx="2473333" cy="8985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0000"/>
              </a:lnSpc>
              <a:spcBef>
                <a:spcPts val="300"/>
              </a:spcBef>
            </a:pPr>
            <a:r>
              <a:rPr lang="en-US" altLang="zh-TW" sz="1600" b="1">
                <a:solidFill>
                  <a:srgbClr val="029B64"/>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 free </a:t>
            </a:r>
          </a:p>
          <a:p>
            <a:pPr>
              <a:lnSpc>
                <a:spcPct val="110000"/>
              </a:lnSpc>
              <a:spcBef>
                <a:spcPts val="300"/>
              </a:spcBef>
            </a:pPr>
            <a:r>
              <a:rPr lang="en-US" altLang="zh-TW" sz="1600" b="1">
                <a:solidFill>
                  <a:srgbClr val="029B64"/>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recording channels</a:t>
            </a:r>
            <a:endParaRPr lang="zh-TW" altLang="en-US" sz="1200" b="1">
              <a:solidFill>
                <a:srgbClr val="029B64"/>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pPr>
              <a:lnSpc>
                <a:spcPct val="110000"/>
              </a:lnSpc>
              <a:spcBef>
                <a:spcPts val="300"/>
              </a:spcBef>
            </a:pPr>
            <a:r>
              <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expandable</a:t>
            </a:r>
            <a:r>
              <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p>
        </p:txBody>
      </p:sp>
      <p:sp>
        <p:nvSpPr>
          <p:cNvPr id="18" name="文字方塊 17">
            <a:extLst>
              <a:ext uri="{FF2B5EF4-FFF2-40B4-BE49-F238E27FC236}">
                <a16:creationId xmlns:a16="http://schemas.microsoft.com/office/drawing/2014/main" id="{D2FB7307-52F9-4D4A-AB37-748ED8875706}"/>
              </a:ext>
            </a:extLst>
          </p:cNvPr>
          <p:cNvSpPr txBox="1"/>
          <p:nvPr/>
        </p:nvSpPr>
        <p:spPr>
          <a:xfrm>
            <a:off x="5450358" y="2724418"/>
            <a:ext cx="3561561" cy="1569660"/>
          </a:xfrm>
          <a:prstGeom prst="rect">
            <a:avLst/>
          </a:prstGeom>
          <a:noFill/>
        </p:spPr>
        <p:txBody>
          <a:bodyPr wrap="square">
            <a:spAutoFit/>
          </a:bodyPr>
          <a:lstStyle/>
          <a:p>
            <a:r>
              <a:rPr lang="en" altLang="zh-TW" sz="1200">
                <a:latin typeface="Arial" panose="020B0604020202020204" pitchFamily="34" charset="0"/>
                <a:cs typeface="Arial" panose="020B0604020202020204" pitchFamily="34" charset="0"/>
              </a:rPr>
              <a:t>QNAP QVR Elite is a subscription-based smart surveillance solution, allowing you to easily build a surveillance system with lower TCO (subscriptions starting from only US $1.99 per month) and higher scalability. It also integrates multiple QNAP AI-based video analytics solutions to build smart facial recognition for retail and door access systems with QNAP NAS.</a:t>
            </a:r>
            <a:endParaRPr lang="zh-TW" altLang="en-U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0873282"/>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BD361D-2A5B-4C83-9A84-9A3820B86020}"/>
              </a:ext>
            </a:extLst>
          </p:cNvPr>
          <p:cNvSpPr>
            <a:spLocks noGrp="1"/>
          </p:cNvSpPr>
          <p:nvPr>
            <p:ph type="title" idx="4294967295"/>
          </p:nvPr>
        </p:nvSpPr>
        <p:spPr>
          <a:xfrm>
            <a:off x="417557" y="47573"/>
            <a:ext cx="7950940" cy="1262125"/>
          </a:xfrm>
        </p:spPr>
        <p:txBody>
          <a:bodyPr/>
          <a:lstStyle/>
          <a:p>
            <a:r>
              <a:rPr lang="en" altLang="zh-TW" sz="3200">
                <a:solidFill>
                  <a:schemeClr val="bg1"/>
                </a:solidFill>
                <a:latin typeface="Arial" panose="020B0604020202020204" pitchFamily="34" charset="0"/>
                <a:ea typeface="微軟正黑體" panose="020B0604030504040204" pitchFamily="34" charset="-120"/>
                <a:sym typeface="Arial" panose="020B0604020202020204" pitchFamily="34" charset="0"/>
              </a:rPr>
              <a:t>QVR Elite with powerful IP surveillance camera management and support</a:t>
            </a:r>
            <a:endParaRPr lang="zh-TW" sz="3200" dirty="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 name="Google Shape;253;p31">
            <a:extLst>
              <a:ext uri="{FF2B5EF4-FFF2-40B4-BE49-F238E27FC236}">
                <a16:creationId xmlns:a16="http://schemas.microsoft.com/office/drawing/2014/main" id="{0907B73D-1BF4-4485-9BC2-80A66557BE43}"/>
              </a:ext>
            </a:extLst>
          </p:cNvPr>
          <p:cNvSpPr/>
          <p:nvPr/>
        </p:nvSpPr>
        <p:spPr>
          <a:xfrm>
            <a:off x="3192652" y="1984767"/>
            <a:ext cx="2631567" cy="2733883"/>
          </a:xfrm>
          <a:prstGeom prst="rect">
            <a:avLst/>
          </a:prstGeom>
          <a:gradFill flip="none" rotWithShape="1">
            <a:gsLst>
              <a:gs pos="0">
                <a:schemeClr val="accent1">
                  <a:lumMod val="97000"/>
                  <a:lumOff val="3000"/>
                </a:schemeClr>
              </a:gs>
              <a:gs pos="100000">
                <a:schemeClr val="accent1">
                  <a:lumMod val="60000"/>
                  <a:lumOff val="40000"/>
                </a:schemeClr>
              </a:gs>
            </a:gsLst>
            <a:lin ang="16200000" scaled="1"/>
            <a:tileRect/>
          </a:gradFill>
          <a:ln w="28575"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5" name="Google Shape;256;p31" descr="PLC Based Industrial Automation in Bangladesh - PLC Bangladesh">
            <a:extLst>
              <a:ext uri="{FF2B5EF4-FFF2-40B4-BE49-F238E27FC236}">
                <a16:creationId xmlns:a16="http://schemas.microsoft.com/office/drawing/2014/main" id="{EF4A1EAB-F8D9-4CEE-9312-E0CD052D5006}"/>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192627" y="2872410"/>
            <a:ext cx="2631658" cy="1846258"/>
          </a:xfrm>
          <a:prstGeom prst="rect">
            <a:avLst/>
          </a:prstGeom>
          <a:noFill/>
          <a:ln>
            <a:noFill/>
          </a:ln>
        </p:spPr>
      </p:pic>
      <p:sp>
        <p:nvSpPr>
          <p:cNvPr id="6" name="Google Shape;257;p31">
            <a:extLst>
              <a:ext uri="{FF2B5EF4-FFF2-40B4-BE49-F238E27FC236}">
                <a16:creationId xmlns:a16="http://schemas.microsoft.com/office/drawing/2014/main" id="{1CDF72E1-9C9B-4B1B-87E6-0ACC36B01084}"/>
              </a:ext>
            </a:extLst>
          </p:cNvPr>
          <p:cNvSpPr/>
          <p:nvPr/>
        </p:nvSpPr>
        <p:spPr>
          <a:xfrm>
            <a:off x="295423" y="1984767"/>
            <a:ext cx="2695295" cy="2733883"/>
          </a:xfrm>
          <a:prstGeom prst="rect">
            <a:avLst/>
          </a:prstGeom>
          <a:gradFill flip="none" rotWithShape="1">
            <a:gsLst>
              <a:gs pos="0">
                <a:schemeClr val="accent1">
                  <a:lumMod val="97000"/>
                  <a:lumOff val="3000"/>
                </a:schemeClr>
              </a:gs>
              <a:gs pos="100000">
                <a:schemeClr val="accent1">
                  <a:lumMod val="60000"/>
                  <a:lumOff val="40000"/>
                </a:schemeClr>
              </a:gs>
            </a:gsLst>
            <a:lin ang="16200000" scaled="1"/>
            <a:tileRect/>
          </a:gradFill>
          <a:ln w="28575"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 name="Google Shape;258;p31">
            <a:extLst>
              <a:ext uri="{FF2B5EF4-FFF2-40B4-BE49-F238E27FC236}">
                <a16:creationId xmlns:a16="http://schemas.microsoft.com/office/drawing/2014/main" id="{C9CF1994-9D49-4DC5-8EF7-DE9E21C129CC}"/>
              </a:ext>
            </a:extLst>
          </p:cNvPr>
          <p:cNvSpPr/>
          <p:nvPr/>
        </p:nvSpPr>
        <p:spPr>
          <a:xfrm>
            <a:off x="295400" y="1607490"/>
            <a:ext cx="2695295" cy="389093"/>
          </a:xfrm>
          <a:prstGeom prst="rect">
            <a:avLst/>
          </a:prstGeom>
          <a:solidFill>
            <a:srgbClr val="E9C27B"/>
          </a:solidFill>
          <a:ln w="38100"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en-US" altLang="zh-TW" b="1">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rPr>
              <a:t>More than</a:t>
            </a:r>
            <a:r>
              <a:rPr lang="en-US" altLang="zh-TW" sz="1300" b="1">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rPr>
              <a:t> </a:t>
            </a:r>
            <a:r>
              <a:rPr lang="en" sz="2400" b="1" i="0" u="none" strike="noStrike" cap="none" dirty="0">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rPr>
              <a:t>180</a:t>
            </a:r>
            <a:r>
              <a:rPr lang="en" sz="1200" b="1" i="0" u="none" strike="noStrike" cap="none">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rPr>
              <a:t> </a:t>
            </a:r>
            <a:r>
              <a:rPr lang="en" b="1" i="0" u="none" strike="noStrike" cap="none">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rPr>
              <a:t>brands</a:t>
            </a:r>
          </a:p>
        </p:txBody>
      </p:sp>
      <p:pic>
        <p:nvPicPr>
          <p:cNvPr id="8" name="Google Shape;259;p31">
            <a:extLst>
              <a:ext uri="{FF2B5EF4-FFF2-40B4-BE49-F238E27FC236}">
                <a16:creationId xmlns:a16="http://schemas.microsoft.com/office/drawing/2014/main" id="{A29FD50A-0C29-468B-B1EC-DFA93D1FA2CF}"/>
              </a:ext>
            </a:extLst>
          </p:cNvPr>
          <p:cNvPicPr preferRelativeResize="0"/>
          <p:nvPr/>
        </p:nvPicPr>
        <p:blipFill rotWithShape="1">
          <a:blip r:embed="rId4">
            <a:alphaModFix/>
          </a:blip>
          <a:srcRect/>
          <a:stretch/>
        </p:blipFill>
        <p:spPr>
          <a:xfrm>
            <a:off x="3550486" y="1999127"/>
            <a:ext cx="2133435" cy="814972"/>
          </a:xfrm>
          <a:prstGeom prst="rect">
            <a:avLst/>
          </a:prstGeom>
          <a:noFill/>
          <a:ln>
            <a:noFill/>
          </a:ln>
        </p:spPr>
      </p:pic>
      <p:pic>
        <p:nvPicPr>
          <p:cNvPr id="9" name="Google Shape;260;p31">
            <a:extLst>
              <a:ext uri="{FF2B5EF4-FFF2-40B4-BE49-F238E27FC236}">
                <a16:creationId xmlns:a16="http://schemas.microsoft.com/office/drawing/2014/main" id="{FD2780A8-CDCA-4EA5-92EA-2295E98ABCA8}"/>
              </a:ext>
            </a:extLst>
          </p:cNvPr>
          <p:cNvPicPr preferRelativeResize="0"/>
          <p:nvPr/>
        </p:nvPicPr>
        <p:blipFill rotWithShape="1">
          <a:blip r:embed="rId5">
            <a:alphaModFix/>
          </a:blip>
          <a:srcRect/>
          <a:stretch/>
        </p:blipFill>
        <p:spPr>
          <a:xfrm>
            <a:off x="1879558" y="2697359"/>
            <a:ext cx="725032" cy="296142"/>
          </a:xfrm>
          <a:prstGeom prst="rect">
            <a:avLst/>
          </a:prstGeom>
          <a:noFill/>
          <a:ln>
            <a:noFill/>
          </a:ln>
        </p:spPr>
      </p:pic>
      <p:pic>
        <p:nvPicPr>
          <p:cNvPr id="10" name="Google Shape;261;p31">
            <a:extLst>
              <a:ext uri="{FF2B5EF4-FFF2-40B4-BE49-F238E27FC236}">
                <a16:creationId xmlns:a16="http://schemas.microsoft.com/office/drawing/2014/main" id="{32E0194F-AA9B-4080-839D-01B2D5D631FE}"/>
              </a:ext>
            </a:extLst>
          </p:cNvPr>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555158" y="3730638"/>
            <a:ext cx="961332" cy="192266"/>
          </a:xfrm>
          <a:prstGeom prst="rect">
            <a:avLst/>
          </a:prstGeom>
          <a:noFill/>
          <a:ln>
            <a:noFill/>
          </a:ln>
        </p:spPr>
      </p:pic>
      <p:pic>
        <p:nvPicPr>
          <p:cNvPr id="11" name="Google Shape;262;p31">
            <a:extLst>
              <a:ext uri="{FF2B5EF4-FFF2-40B4-BE49-F238E27FC236}">
                <a16:creationId xmlns:a16="http://schemas.microsoft.com/office/drawing/2014/main" id="{F53B44B1-EB80-4153-9D38-D3349BEC1D8C}"/>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861317" y="3723406"/>
            <a:ext cx="761516" cy="299619"/>
          </a:xfrm>
          <a:prstGeom prst="rect">
            <a:avLst/>
          </a:prstGeom>
          <a:noFill/>
          <a:ln>
            <a:noFill/>
          </a:ln>
        </p:spPr>
      </p:pic>
      <p:pic>
        <p:nvPicPr>
          <p:cNvPr id="12" name="Google Shape;263;p31">
            <a:extLst>
              <a:ext uri="{FF2B5EF4-FFF2-40B4-BE49-F238E27FC236}">
                <a16:creationId xmlns:a16="http://schemas.microsoft.com/office/drawing/2014/main" id="{F398083D-CA9E-442E-8ADD-497C342A1AE7}"/>
              </a:ext>
            </a:extLst>
          </p:cNvPr>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1861317" y="3249211"/>
            <a:ext cx="761515" cy="218485"/>
          </a:xfrm>
          <a:prstGeom prst="rect">
            <a:avLst/>
          </a:prstGeom>
          <a:noFill/>
          <a:ln>
            <a:noFill/>
          </a:ln>
        </p:spPr>
      </p:pic>
      <p:pic>
        <p:nvPicPr>
          <p:cNvPr id="13" name="Google Shape;264;p31">
            <a:extLst>
              <a:ext uri="{FF2B5EF4-FFF2-40B4-BE49-F238E27FC236}">
                <a16:creationId xmlns:a16="http://schemas.microsoft.com/office/drawing/2014/main" id="{94F8B00C-ACEC-47A4-9AB6-8B0CC509F047}"/>
              </a:ext>
            </a:extLst>
          </p:cNvPr>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555158" y="2715473"/>
            <a:ext cx="981354" cy="196333"/>
          </a:xfrm>
          <a:prstGeom prst="rect">
            <a:avLst/>
          </a:prstGeom>
          <a:noFill/>
          <a:ln>
            <a:noFill/>
          </a:ln>
        </p:spPr>
      </p:pic>
      <p:pic>
        <p:nvPicPr>
          <p:cNvPr id="14" name="Google Shape;265;p31">
            <a:extLst>
              <a:ext uri="{FF2B5EF4-FFF2-40B4-BE49-F238E27FC236}">
                <a16:creationId xmlns:a16="http://schemas.microsoft.com/office/drawing/2014/main" id="{5FE031D7-E5EA-4206-A90D-73B3F0B6CE01}"/>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603951" y="2154752"/>
            <a:ext cx="921196" cy="224183"/>
          </a:xfrm>
          <a:prstGeom prst="rect">
            <a:avLst/>
          </a:prstGeom>
          <a:noFill/>
          <a:ln>
            <a:noFill/>
          </a:ln>
        </p:spPr>
      </p:pic>
      <p:pic>
        <p:nvPicPr>
          <p:cNvPr id="15" name="Google Shape;266;p31">
            <a:extLst>
              <a:ext uri="{FF2B5EF4-FFF2-40B4-BE49-F238E27FC236}">
                <a16:creationId xmlns:a16="http://schemas.microsoft.com/office/drawing/2014/main" id="{E3DAB21E-2A7D-47C2-B606-5B1045FDD4E2}"/>
              </a:ext>
            </a:extLst>
          </p:cNvPr>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570303" y="3248343"/>
            <a:ext cx="965051" cy="145757"/>
          </a:xfrm>
          <a:prstGeom prst="rect">
            <a:avLst/>
          </a:prstGeom>
          <a:noFill/>
          <a:ln>
            <a:noFill/>
          </a:ln>
        </p:spPr>
      </p:pic>
      <p:pic>
        <p:nvPicPr>
          <p:cNvPr id="16" name="Google Shape;267;p31">
            <a:extLst>
              <a:ext uri="{FF2B5EF4-FFF2-40B4-BE49-F238E27FC236}">
                <a16:creationId xmlns:a16="http://schemas.microsoft.com/office/drawing/2014/main" id="{F4368FA1-9EB1-4445-98F9-0BCEFF195693}"/>
              </a:ext>
            </a:extLst>
          </p:cNvPr>
          <p:cNvPicPr preferRelativeResize="0"/>
          <p:nvPr/>
        </p:nvPicPr>
        <p:blipFill rotWithShape="1">
          <a:blip r:embed="rId12" cstate="print">
            <a:alphaModFix/>
            <a:extLst>
              <a:ext uri="{28A0092B-C50C-407E-A947-70E740481C1C}">
                <a14:useLocalDpi xmlns:a14="http://schemas.microsoft.com/office/drawing/2010/main"/>
              </a:ext>
            </a:extLst>
          </a:blip>
          <a:srcRect/>
          <a:stretch/>
        </p:blipFill>
        <p:spPr>
          <a:xfrm>
            <a:off x="361453" y="4259443"/>
            <a:ext cx="1348735" cy="269304"/>
          </a:xfrm>
          <a:prstGeom prst="rect">
            <a:avLst/>
          </a:prstGeom>
          <a:noFill/>
          <a:ln>
            <a:noFill/>
          </a:ln>
        </p:spPr>
      </p:pic>
      <p:pic>
        <p:nvPicPr>
          <p:cNvPr id="17" name="Google Shape;268;p31">
            <a:extLst>
              <a:ext uri="{FF2B5EF4-FFF2-40B4-BE49-F238E27FC236}">
                <a16:creationId xmlns:a16="http://schemas.microsoft.com/office/drawing/2014/main" id="{25E02ACB-2C5A-42D6-8AE3-B816CF24C244}"/>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1776999" y="2092037"/>
            <a:ext cx="998889" cy="349612"/>
          </a:xfrm>
          <a:prstGeom prst="rect">
            <a:avLst/>
          </a:prstGeom>
          <a:noFill/>
          <a:ln>
            <a:noFill/>
          </a:ln>
        </p:spPr>
      </p:pic>
      <p:pic>
        <p:nvPicPr>
          <p:cNvPr id="18" name="Google Shape;269;p31" descr="Brickcom - deltalink">
            <a:extLst>
              <a:ext uri="{FF2B5EF4-FFF2-40B4-BE49-F238E27FC236}">
                <a16:creationId xmlns:a16="http://schemas.microsoft.com/office/drawing/2014/main" id="{A9D05952-F060-40F3-B38F-E67564E6E457}"/>
              </a:ext>
            </a:extLst>
          </p:cNvPr>
          <p:cNvPicPr preferRelativeResize="0"/>
          <p:nvPr/>
        </p:nvPicPr>
        <p:blipFill rotWithShape="1">
          <a:blip r:embed="rId14" cstate="print">
            <a:alphaModFix/>
            <a:extLst>
              <a:ext uri="{28A0092B-C50C-407E-A947-70E740481C1C}">
                <a14:useLocalDpi xmlns:a14="http://schemas.microsoft.com/office/drawing/2010/main"/>
              </a:ext>
            </a:extLst>
          </a:blip>
          <a:srcRect t="24883" b="22653"/>
          <a:stretch/>
        </p:blipFill>
        <p:spPr>
          <a:xfrm>
            <a:off x="1743369" y="4278737"/>
            <a:ext cx="997409" cy="237133"/>
          </a:xfrm>
          <a:prstGeom prst="rect">
            <a:avLst/>
          </a:prstGeom>
          <a:noFill/>
          <a:ln>
            <a:noFill/>
          </a:ln>
        </p:spPr>
      </p:pic>
      <p:sp>
        <p:nvSpPr>
          <p:cNvPr id="19" name="Google Shape;270;p31">
            <a:extLst>
              <a:ext uri="{FF2B5EF4-FFF2-40B4-BE49-F238E27FC236}">
                <a16:creationId xmlns:a16="http://schemas.microsoft.com/office/drawing/2014/main" id="{D37CD554-33EA-4C12-8358-9DE7FEE7228A}"/>
              </a:ext>
            </a:extLst>
          </p:cNvPr>
          <p:cNvSpPr/>
          <p:nvPr/>
        </p:nvSpPr>
        <p:spPr>
          <a:xfrm>
            <a:off x="3192628" y="1607490"/>
            <a:ext cx="2631567" cy="389093"/>
          </a:xfrm>
          <a:prstGeom prst="rect">
            <a:avLst/>
          </a:prstGeom>
          <a:solidFill>
            <a:srgbClr val="E9C27B"/>
          </a:solidFill>
          <a:ln w="38100"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300"/>
            </a:pPr>
            <a:r>
              <a:rPr lang="en-US" altLang="zh-CN" b="1">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rPr>
              <a:t>More than</a:t>
            </a:r>
            <a:r>
              <a:rPr lang="en" b="1">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rPr>
              <a:t> </a:t>
            </a:r>
            <a:r>
              <a:rPr lang="en" sz="2400" b="1" i="0" u="none" strike="noStrike" cap="none">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rPr>
              <a:t>6700 </a:t>
            </a:r>
            <a:r>
              <a:rPr lang="en-US" altLang="zh-CN" b="1">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rPr>
              <a:t>models</a:t>
            </a:r>
            <a:endParaRPr lang="en" b="1" i="0" u="none" strike="noStrike" cap="none">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20" name="Google Shape;271;p31">
            <a:extLst>
              <a:ext uri="{FF2B5EF4-FFF2-40B4-BE49-F238E27FC236}">
                <a16:creationId xmlns:a16="http://schemas.microsoft.com/office/drawing/2014/main" id="{1B160E1B-1441-4C67-934F-87EE9526CDEB}"/>
              </a:ext>
            </a:extLst>
          </p:cNvPr>
          <p:cNvSpPr/>
          <p:nvPr/>
        </p:nvSpPr>
        <p:spPr>
          <a:xfrm>
            <a:off x="6017662" y="1984767"/>
            <a:ext cx="2830937" cy="2733883"/>
          </a:xfrm>
          <a:prstGeom prst="rect">
            <a:avLst/>
          </a:prstGeom>
          <a:gradFill flip="none" rotWithShape="1">
            <a:gsLst>
              <a:gs pos="0">
                <a:schemeClr val="accent1">
                  <a:lumMod val="97000"/>
                  <a:lumOff val="3000"/>
                </a:schemeClr>
              </a:gs>
              <a:gs pos="100000">
                <a:schemeClr val="accent1">
                  <a:lumMod val="60000"/>
                  <a:lumOff val="40000"/>
                </a:schemeClr>
              </a:gs>
            </a:gsLst>
            <a:lin ang="16200000" scaled="1"/>
            <a:tileRect/>
          </a:gradFill>
          <a:ln w="28575"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000000"/>
              </a:buClr>
              <a:buSzPts val="1400"/>
              <a:buFont typeface="Arial"/>
              <a:buNone/>
            </a:pPr>
            <a:endParaRPr lang="zh-TW" altLang="en-US" sz="1400" b="0" i="0" u="none" strike="noStrike" cap="none">
              <a:solidFill>
                <a:srgbClr val="0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Google Shape;272;p31">
            <a:extLst>
              <a:ext uri="{FF2B5EF4-FFF2-40B4-BE49-F238E27FC236}">
                <a16:creationId xmlns:a16="http://schemas.microsoft.com/office/drawing/2014/main" id="{638A9431-A6C3-4CBD-A67A-26D4D797D44B}"/>
              </a:ext>
            </a:extLst>
          </p:cNvPr>
          <p:cNvSpPr/>
          <p:nvPr/>
        </p:nvSpPr>
        <p:spPr>
          <a:xfrm>
            <a:off x="6017637" y="1607490"/>
            <a:ext cx="2830937" cy="389093"/>
          </a:xfrm>
          <a:prstGeom prst="rect">
            <a:avLst/>
          </a:prstGeom>
          <a:solidFill>
            <a:srgbClr val="E9C27B"/>
          </a:solidFill>
          <a:ln w="38100" cap="flat" cmpd="sng">
            <a:solidFill>
              <a:srgbClr val="E9C27B"/>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dirty="0">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rPr>
              <a:t>ONVIF Profile </a:t>
            </a:r>
            <a:r>
              <a:rPr lang="en-US" altLang="zh-TW" b="1">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rPr>
              <a:t>support</a:t>
            </a:r>
            <a:endParaRPr lang="zh-TW" altLang="en" b="1" i="0" u="none" strike="noStrike" cap="none">
              <a:solidFill>
                <a:srgbClr val="3A2100"/>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pic>
        <p:nvPicPr>
          <p:cNvPr id="22" name="Google Shape;273;p31" descr="一張含有 文字, 美工圖案 的圖片&#10;&#10;自動產生的描述">
            <a:extLst>
              <a:ext uri="{FF2B5EF4-FFF2-40B4-BE49-F238E27FC236}">
                <a16:creationId xmlns:a16="http://schemas.microsoft.com/office/drawing/2014/main" id="{958E7C43-CF9F-444C-9A43-04E1C7E64DE3}"/>
              </a:ext>
            </a:extLst>
          </p:cNvPr>
          <p:cNvPicPr preferRelativeResize="0"/>
          <p:nvPr/>
        </p:nvPicPr>
        <p:blipFill rotWithShape="1">
          <a:blip r:embed="rId15">
            <a:alphaModFix/>
          </a:blip>
          <a:srcRect/>
          <a:stretch/>
        </p:blipFill>
        <p:spPr>
          <a:xfrm>
            <a:off x="6240963" y="2221755"/>
            <a:ext cx="2378018" cy="475604"/>
          </a:xfrm>
          <a:prstGeom prst="rect">
            <a:avLst/>
          </a:prstGeom>
          <a:noFill/>
          <a:ln>
            <a:noFill/>
          </a:ln>
        </p:spPr>
      </p:pic>
      <p:sp>
        <p:nvSpPr>
          <p:cNvPr id="25" name="文字方塊 24">
            <a:extLst>
              <a:ext uri="{FF2B5EF4-FFF2-40B4-BE49-F238E27FC236}">
                <a16:creationId xmlns:a16="http://schemas.microsoft.com/office/drawing/2014/main" id="{2DD74B77-2BBD-41C5-97C5-09824C4D9C27}"/>
              </a:ext>
            </a:extLst>
          </p:cNvPr>
          <p:cNvSpPr txBox="1"/>
          <p:nvPr/>
        </p:nvSpPr>
        <p:spPr>
          <a:xfrm>
            <a:off x="6442603" y="2963289"/>
            <a:ext cx="2062560" cy="1600438"/>
          </a:xfrm>
          <a:prstGeom prst="rect">
            <a:avLst/>
          </a:prstGeom>
          <a:solidFill>
            <a:srgbClr val="E9C27B"/>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a:solidFill>
                  <a:schemeClr val="accent1">
                    <a:lumMod val="50000"/>
                  </a:schemeClr>
                </a:solidFill>
                <a:latin typeface="Arial" panose="020B0604020202020204" pitchFamily="34" charset="0"/>
                <a:ea typeface="微軟正黑體" panose="020B0604030504040204" pitchFamily="34" charset="-120"/>
                <a:cs typeface="Calibri"/>
                <a:sym typeface="Arial" panose="020B0604020202020204" pitchFamily="34" charset="0"/>
              </a:rPr>
              <a:t>Record into QVR Elite by using the RTSP/RTMP link with no integration needed. Multiple video sources are supported - not just IP cameras.</a:t>
            </a:r>
            <a:endParaRPr lang="en-US" sz="1100">
              <a:solidFill>
                <a:schemeClr val="accent1">
                  <a:lumMod val="50000"/>
                </a:schemeClr>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7" name="Google Shape;255;p31">
            <a:hlinkClick r:id="rId16"/>
            <a:extLst>
              <a:ext uri="{FF2B5EF4-FFF2-40B4-BE49-F238E27FC236}">
                <a16:creationId xmlns:a16="http://schemas.microsoft.com/office/drawing/2014/main" id="{D8791B38-91A7-49CD-838E-25CE09BDA520}"/>
              </a:ext>
            </a:extLst>
          </p:cNvPr>
          <p:cNvSpPr txBox="1"/>
          <p:nvPr/>
        </p:nvSpPr>
        <p:spPr>
          <a:xfrm>
            <a:off x="1906431" y="4742338"/>
            <a:ext cx="5277230" cy="3535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1050"/>
              <a:buFont typeface="Arial"/>
              <a:buNone/>
            </a:pPr>
            <a:r>
              <a:rPr lang="en" sz="1000" b="0" i="0" strike="noStrike" cap="none" dirty="0">
                <a:solidFill>
                  <a:schemeClr val="bg2">
                    <a:lumMod val="75000"/>
                  </a:schemeClr>
                </a:solidFill>
                <a:latin typeface="Arial" panose="020B0604020202020204" pitchFamily="34" charset="0"/>
                <a:ea typeface="微軟正黑體" panose="020B0604030504040204" pitchFamily="34" charset="-120"/>
                <a:cs typeface="Calibri"/>
                <a:sym typeface="Arial" panose="020B0604020202020204" pitchFamily="34" charset="0"/>
                <a:hlinkClick r:id="rId16">
                  <a:extLst>
                    <a:ext uri="{A12FA001-AC4F-418D-AE19-62706E023703}">
                      <ahyp:hlinkClr xmlns:ahyp="http://schemas.microsoft.com/office/drawing/2018/hyperlinkcolor" val="tx"/>
                    </a:ext>
                  </a:extLst>
                </a:hlinkClick>
              </a:rPr>
              <a:t>https://www.qnap.com/en/compatibility-qvr-pro</a:t>
            </a:r>
            <a:endParaRPr lang="zh-TW" altLang="en-US" sz="1000" b="0" i="0" strike="noStrike" cap="none" dirty="0">
              <a:solidFill>
                <a:schemeClr val="bg2">
                  <a:lumMod val="75000"/>
                </a:schemeClr>
              </a:solidFill>
              <a:latin typeface="Arial" panose="020B0604020202020204" pitchFamily="34" charset="0"/>
              <a:ea typeface="微軟正黑體" panose="020B0604030504040204" pitchFamily="34" charset="-120"/>
              <a:cs typeface="Calibri"/>
              <a:sym typeface="Arial" panose="020B0604020202020204" pitchFamily="34" charset="0"/>
            </a:endParaRPr>
          </a:p>
        </p:txBody>
      </p:sp>
    </p:spTree>
    <p:extLst>
      <p:ext uri="{BB962C8B-B14F-4D97-AF65-F5344CB8AC3E}">
        <p14:creationId xmlns:p14="http://schemas.microsoft.com/office/powerpoint/2010/main" val="1509419438"/>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圓角 23">
            <a:extLst>
              <a:ext uri="{FF2B5EF4-FFF2-40B4-BE49-F238E27FC236}">
                <a16:creationId xmlns:a16="http://schemas.microsoft.com/office/drawing/2014/main" id="{E83E84B7-CF5F-41AD-899A-1EDF92C5A87D}"/>
              </a:ext>
            </a:extLst>
          </p:cNvPr>
          <p:cNvSpPr/>
          <p:nvPr/>
        </p:nvSpPr>
        <p:spPr>
          <a:xfrm>
            <a:off x="5748619" y="2399800"/>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7B3D81E6-F667-4F11-BC60-FF3CF9AB7AA2}"/>
              </a:ext>
            </a:extLst>
          </p:cNvPr>
          <p:cNvSpPr/>
          <p:nvPr/>
        </p:nvSpPr>
        <p:spPr>
          <a:xfrm>
            <a:off x="1272557" y="2184183"/>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6" name="標題 5">
            <a:extLst>
              <a:ext uri="{FF2B5EF4-FFF2-40B4-BE49-F238E27FC236}">
                <a16:creationId xmlns:a16="http://schemas.microsoft.com/office/drawing/2014/main" id="{96675DB7-0622-4016-8854-97EBDAC9DD56}"/>
              </a:ext>
            </a:extLst>
          </p:cNvPr>
          <p:cNvSpPr>
            <a:spLocks noGrp="1"/>
          </p:cNvSpPr>
          <p:nvPr>
            <p:ph type="title" idx="4294967295"/>
          </p:nvPr>
        </p:nvSpPr>
        <p:spPr>
          <a:xfrm>
            <a:off x="364480" y="42326"/>
            <a:ext cx="8418840" cy="1191344"/>
          </a:xfrm>
        </p:spPr>
        <p:txBody>
          <a:bodyPr/>
          <a:lstStyle/>
          <a:p>
            <a:r>
              <a:rPr lang="en" altLang="zh-TW" sz="3200">
                <a:solidFill>
                  <a:schemeClr val="bg1"/>
                </a:solidFill>
                <a:latin typeface="Arial" panose="020B0604020202020204" pitchFamily="34" charset="0"/>
                <a:ea typeface="微軟正黑體" panose="020B0604030504040204" pitchFamily="34" charset="-120"/>
                <a:sym typeface="Arial" panose="020B0604020202020204" pitchFamily="34" charset="0"/>
              </a:rPr>
              <a:t>Universal surveillance monitoring with the QVR Pro Client for Windows/Mac/Mobiles </a:t>
            </a:r>
            <a:endParaRPr lang="en-US" altLang="zh-CN" sz="32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1161521" y="1368567"/>
            <a:ext cx="324283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QVR</a:t>
            </a:r>
            <a:r>
              <a:rPr lang="zh-TW" sz="18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sz="18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a:t>
            </a:r>
            <a:r>
              <a:rPr lang="zh-TW" sz="18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sz="1800" b="1">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Client</a:t>
            </a:r>
          </a:p>
          <a:p>
            <a:r>
              <a:rPr lang="en-US">
                <a:solidFill>
                  <a:schemeClr val="tx1">
                    <a:lumMod val="95000"/>
                    <a:lumOff val="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Multiple platforms</a:t>
            </a:r>
          </a:p>
        </p:txBody>
      </p:sp>
      <p:pic>
        <p:nvPicPr>
          <p:cNvPr id="5" name="圖片 8">
            <a:extLst>
              <a:ext uri="{FF2B5EF4-FFF2-40B4-BE49-F238E27FC236}">
                <a16:creationId xmlns:a16="http://schemas.microsoft.com/office/drawing/2014/main" id="{DB439CC7-FABB-4B74-97D6-2B74C402BCB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9245" y="1402347"/>
            <a:ext cx="592276" cy="600068"/>
          </a:xfrm>
          <a:prstGeom prst="roundRect">
            <a:avLst>
              <a:gd name="adj" fmla="val 14474"/>
            </a:avLst>
          </a:prstGeom>
          <a:ln>
            <a:noFill/>
          </a:ln>
          <a:effectLst>
            <a:outerShdw blurRad="254000" dist="139700" dir="8100000" algn="tr" rotWithShape="0">
              <a:srgbClr val="09000C">
                <a:alpha val="50000"/>
              </a:srgbClr>
            </a:outerShdw>
          </a:effectLst>
          <a:scene3d>
            <a:camera prst="orthographicFront"/>
            <a:lightRig rig="contrasting" dir="t">
              <a:rot lat="0" lon="0" rev="4200000"/>
            </a:lightRig>
          </a:scene3d>
          <a:sp3d prstMaterial="plastic">
            <a:contourClr>
              <a:srgbClr val="969696"/>
            </a:contourClr>
          </a:sp3d>
        </p:spPr>
      </p:pic>
      <p:sp>
        <p:nvSpPr>
          <p:cNvPr id="14" name="文字方塊 13">
            <a:extLst>
              <a:ext uri="{FF2B5EF4-FFF2-40B4-BE49-F238E27FC236}">
                <a16:creationId xmlns:a16="http://schemas.microsoft.com/office/drawing/2014/main" id="{8497052E-E9B4-4FB3-8342-314093920A59}"/>
              </a:ext>
            </a:extLst>
          </p:cNvPr>
          <p:cNvSpPr txBox="1"/>
          <p:nvPr/>
        </p:nvSpPr>
        <p:spPr>
          <a:xfrm>
            <a:off x="5488269" y="1368567"/>
            <a:ext cx="30864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 altLang="zh-TW" sz="1800" b="1">
                <a:latin typeface="Arial" panose="020B0604020202020204" pitchFamily="34" charset="0"/>
                <a:cs typeface="Arial" panose="020B0604020202020204" pitchFamily="34" charset="0"/>
              </a:rPr>
              <a:t>QVR Viewer for Apple TV</a:t>
            </a:r>
          </a:p>
          <a:p>
            <a:pPr fontAlgn="base"/>
            <a:r>
              <a:rPr lang="en" altLang="zh-TW">
                <a:latin typeface="Arial" panose="020B0604020202020204" pitchFamily="34" charset="0"/>
                <a:cs typeface="Arial" panose="020B0604020202020204" pitchFamily="34" charset="0"/>
              </a:rPr>
              <a:t>Monitor and playback on TV</a:t>
            </a:r>
          </a:p>
        </p:txBody>
      </p:sp>
      <p:grpSp>
        <p:nvGrpSpPr>
          <p:cNvPr id="7" name="群組 6">
            <a:extLst>
              <a:ext uri="{FF2B5EF4-FFF2-40B4-BE49-F238E27FC236}">
                <a16:creationId xmlns:a16="http://schemas.microsoft.com/office/drawing/2014/main" id="{3AC98CC2-D3CB-4578-9675-F5FEE3DD57C5}"/>
              </a:ext>
            </a:extLst>
          </p:cNvPr>
          <p:cNvGrpSpPr/>
          <p:nvPr/>
        </p:nvGrpSpPr>
        <p:grpSpPr>
          <a:xfrm>
            <a:off x="556957" y="2999332"/>
            <a:ext cx="2676289" cy="2044685"/>
            <a:chOff x="2190203" y="2874433"/>
            <a:chExt cx="2171770" cy="1659232"/>
          </a:xfrm>
        </p:grpSpPr>
        <p:sp>
          <p:nvSpPr>
            <p:cNvPr id="8" name="矩形 7">
              <a:extLst>
                <a:ext uri="{FF2B5EF4-FFF2-40B4-BE49-F238E27FC236}">
                  <a16:creationId xmlns:a16="http://schemas.microsoft.com/office/drawing/2014/main" id="{C0FDDBEF-20F6-49B4-B170-FBC5146B314F}"/>
                </a:ext>
              </a:extLst>
            </p:cNvPr>
            <p:cNvSpPr/>
            <p:nvPr/>
          </p:nvSpPr>
          <p:spPr>
            <a:xfrm>
              <a:off x="2246877" y="2942912"/>
              <a:ext cx="2054190" cy="152227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9" name="圖片 3" descr="一張含有 文字, 電子用品, 顯示, 標誌 的圖片&#10;&#10;自動產生的描述">
              <a:extLst>
                <a:ext uri="{FF2B5EF4-FFF2-40B4-BE49-F238E27FC236}">
                  <a16:creationId xmlns:a16="http://schemas.microsoft.com/office/drawing/2014/main" id="{F693DF06-FD1C-420B-ACB6-2B395EEC51D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23592" y="3182614"/>
              <a:ext cx="2113458" cy="1042870"/>
            </a:xfrm>
            <a:prstGeom prst="rect">
              <a:avLst/>
            </a:prstGeom>
          </p:spPr>
        </p:pic>
        <p:pic>
          <p:nvPicPr>
            <p:cNvPr id="10" name="圖片 9">
              <a:extLst>
                <a:ext uri="{FF2B5EF4-FFF2-40B4-BE49-F238E27FC236}">
                  <a16:creationId xmlns:a16="http://schemas.microsoft.com/office/drawing/2014/main" id="{01CA439B-88E0-48DF-AB9D-94AB3CFC15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90203" y="2874433"/>
              <a:ext cx="2171770" cy="1659232"/>
            </a:xfrm>
            <a:prstGeom prst="rect">
              <a:avLst/>
            </a:prstGeom>
          </p:spPr>
        </p:pic>
      </p:grpSp>
      <p:grpSp>
        <p:nvGrpSpPr>
          <p:cNvPr id="11" name="群組 10">
            <a:extLst>
              <a:ext uri="{FF2B5EF4-FFF2-40B4-BE49-F238E27FC236}">
                <a16:creationId xmlns:a16="http://schemas.microsoft.com/office/drawing/2014/main" id="{939EBA3F-60B0-4532-921E-585A0089C759}"/>
              </a:ext>
            </a:extLst>
          </p:cNvPr>
          <p:cNvGrpSpPr/>
          <p:nvPr/>
        </p:nvGrpSpPr>
        <p:grpSpPr>
          <a:xfrm>
            <a:off x="2986256" y="2795314"/>
            <a:ext cx="846944" cy="1705526"/>
            <a:chOff x="392301" y="1510362"/>
            <a:chExt cx="1366649" cy="2752075"/>
          </a:xfrm>
        </p:grpSpPr>
        <p:pic>
          <p:nvPicPr>
            <p:cNvPr id="13" name="圖片 2" descr="一張含有 文字, 監視器, 螢幕, 螢幕擷取畫面 的圖片&#10;&#10;自動產生的描述">
              <a:extLst>
                <a:ext uri="{FF2B5EF4-FFF2-40B4-BE49-F238E27FC236}">
                  <a16:creationId xmlns:a16="http://schemas.microsoft.com/office/drawing/2014/main" id="{0B77F65C-BE1D-4B95-8B2E-E8024ED5BC1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9574" y="1523854"/>
              <a:ext cx="1251958" cy="2699039"/>
            </a:xfrm>
            <a:prstGeom prst="roundRect">
              <a:avLst>
                <a:gd name="adj" fmla="val 13453"/>
              </a:avLst>
            </a:prstGeom>
            <a:solidFill>
              <a:srgbClr val="F7F8FB"/>
            </a:solidFill>
            <a:ln>
              <a:noFill/>
            </a:ln>
            <a:effectLst>
              <a:outerShdw blurRad="63500" dist="152400" dir="8100000" algn="tr" rotWithShape="0">
                <a:srgbClr val="09000C">
                  <a:alpha val="77000"/>
                </a:srgbClr>
              </a:outerShdw>
            </a:effectLst>
          </p:spPr>
        </p:pic>
        <p:pic>
          <p:nvPicPr>
            <p:cNvPr id="15" name="圖片 14">
              <a:extLst>
                <a:ext uri="{FF2B5EF4-FFF2-40B4-BE49-F238E27FC236}">
                  <a16:creationId xmlns:a16="http://schemas.microsoft.com/office/drawing/2014/main" id="{2A384ACB-405F-48C2-9301-93302B81BB5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2301" y="1510362"/>
              <a:ext cx="1366649" cy="2752075"/>
            </a:xfrm>
            <a:prstGeom prst="rect">
              <a:avLst/>
            </a:prstGeom>
          </p:spPr>
        </p:pic>
      </p:grpSp>
      <p:grpSp>
        <p:nvGrpSpPr>
          <p:cNvPr id="17" name="群組 16">
            <a:extLst>
              <a:ext uri="{FF2B5EF4-FFF2-40B4-BE49-F238E27FC236}">
                <a16:creationId xmlns:a16="http://schemas.microsoft.com/office/drawing/2014/main" id="{6D887B8F-101B-4401-9560-A874F8F73F38}"/>
              </a:ext>
            </a:extLst>
          </p:cNvPr>
          <p:cNvGrpSpPr/>
          <p:nvPr/>
        </p:nvGrpSpPr>
        <p:grpSpPr>
          <a:xfrm>
            <a:off x="4502292" y="3028199"/>
            <a:ext cx="3184027" cy="2080182"/>
            <a:chOff x="4754879" y="2273495"/>
            <a:chExt cx="4167371" cy="2714348"/>
          </a:xfrm>
        </p:grpSpPr>
        <p:pic>
          <p:nvPicPr>
            <p:cNvPr id="18" name="圖片 17">
              <a:extLst>
                <a:ext uri="{FF2B5EF4-FFF2-40B4-BE49-F238E27FC236}">
                  <a16:creationId xmlns:a16="http://schemas.microsoft.com/office/drawing/2014/main" id="{80493A20-78D8-49F3-B8E7-88A82993A67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754879" y="2273495"/>
              <a:ext cx="4167371" cy="2714348"/>
            </a:xfrm>
            <a:prstGeom prst="rect">
              <a:avLst/>
            </a:prstGeom>
          </p:spPr>
        </p:pic>
        <p:sp>
          <p:nvSpPr>
            <p:cNvPr id="19" name="矩形 18">
              <a:extLst>
                <a:ext uri="{FF2B5EF4-FFF2-40B4-BE49-F238E27FC236}">
                  <a16:creationId xmlns:a16="http://schemas.microsoft.com/office/drawing/2014/main" id="{203BFE17-6AD3-46D4-AAC0-63CC83725D93}"/>
                </a:ext>
              </a:extLst>
            </p:cNvPr>
            <p:cNvSpPr/>
            <p:nvPr/>
          </p:nvSpPr>
          <p:spPr>
            <a:xfrm>
              <a:off x="4810573" y="2326752"/>
              <a:ext cx="4063552" cy="238581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0" name="圖片 19" descr="一張含有 文字, 室內, 電子用品, 顯示 的圖片&#10;&#10;自動產生的描述">
              <a:extLst>
                <a:ext uri="{FF2B5EF4-FFF2-40B4-BE49-F238E27FC236}">
                  <a16:creationId xmlns:a16="http://schemas.microsoft.com/office/drawing/2014/main" id="{A42804B6-8AE7-4DD3-B540-EA395DDE1E96}"/>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l="8671" t="5501" r="9010" b="11855"/>
            <a:stretch/>
          </p:blipFill>
          <p:spPr>
            <a:xfrm>
              <a:off x="4810573" y="2321042"/>
              <a:ext cx="4063552" cy="2345159"/>
            </a:xfrm>
            <a:prstGeom prst="rect">
              <a:avLst/>
            </a:prstGeom>
            <a:effectLst/>
          </p:spPr>
        </p:pic>
      </p:grpSp>
      <p:pic>
        <p:nvPicPr>
          <p:cNvPr id="21" name="圖片 20" descr="一張含有 文字, 電子用品, 影像 的圖片&#10;&#10;自動產生的描述">
            <a:extLst>
              <a:ext uri="{FF2B5EF4-FFF2-40B4-BE49-F238E27FC236}">
                <a16:creationId xmlns:a16="http://schemas.microsoft.com/office/drawing/2014/main" id="{D08BAB30-DD85-4CC9-92BA-3270584CCF9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355349" y="2944401"/>
            <a:ext cx="1310662" cy="1304109"/>
          </a:xfrm>
          <a:prstGeom prst="roundRect">
            <a:avLst>
              <a:gd name="adj" fmla="val 20398"/>
            </a:avLst>
          </a:prstGeom>
          <a:noFill/>
          <a:ln>
            <a:noFill/>
          </a:ln>
          <a:effectLst>
            <a:outerShdw blurRad="76200" dist="50800" dir="8100000" algn="tr" rotWithShape="0">
              <a:srgbClr val="09000C">
                <a:alpha val="53000"/>
              </a:srgbClr>
            </a:outerShdw>
          </a:effectLst>
        </p:spPr>
      </p:pic>
      <p:pic>
        <p:nvPicPr>
          <p:cNvPr id="22" name="圖片 21">
            <a:extLst>
              <a:ext uri="{FF2B5EF4-FFF2-40B4-BE49-F238E27FC236}">
                <a16:creationId xmlns:a16="http://schemas.microsoft.com/office/drawing/2014/main" id="{DE1954DD-5655-4FBF-8D75-D26E4A1E8C2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452940" y="1402347"/>
            <a:ext cx="996924" cy="598155"/>
          </a:xfrm>
          <a:prstGeom prst="roundRect">
            <a:avLst>
              <a:gd name="adj" fmla="val 0"/>
            </a:avLst>
          </a:prstGeom>
          <a:ln>
            <a:noFill/>
          </a:ln>
          <a:effectLst>
            <a:outerShdw blurRad="254000" dist="139700" dir="8100000" algn="tr" rotWithShape="0">
              <a:srgbClr val="09000C">
                <a:alpha val="50000"/>
              </a:srgbClr>
            </a:outerShdw>
          </a:effectLst>
          <a:scene3d>
            <a:camera prst="orthographicFront"/>
            <a:lightRig rig="contrasting" dir="t">
              <a:rot lat="0" lon="0" rev="4200000"/>
            </a:lightRig>
          </a:scene3d>
          <a:sp3d prstMaterial="plastic">
            <a:contourClr>
              <a:srgbClr val="969696"/>
            </a:contourClr>
          </a:sp3d>
        </p:spPr>
      </p:pic>
      <p:sp>
        <p:nvSpPr>
          <p:cNvPr id="27" name="文字方塊 26">
            <a:extLst>
              <a:ext uri="{FF2B5EF4-FFF2-40B4-BE49-F238E27FC236}">
                <a16:creationId xmlns:a16="http://schemas.microsoft.com/office/drawing/2014/main" id="{BB1D6BFE-4001-3C41-A8E1-9376C096CBDF}"/>
              </a:ext>
            </a:extLst>
          </p:cNvPr>
          <p:cNvSpPr txBox="1"/>
          <p:nvPr/>
        </p:nvSpPr>
        <p:spPr>
          <a:xfrm>
            <a:off x="452227" y="2030690"/>
            <a:ext cx="3477741" cy="830997"/>
          </a:xfrm>
          <a:prstGeom prst="rect">
            <a:avLst/>
          </a:prstGeom>
          <a:noFill/>
        </p:spPr>
        <p:txBody>
          <a:bodyPr wrap="square">
            <a:spAutoFit/>
          </a:bodyPr>
          <a:lstStyle/>
          <a:p>
            <a:r>
              <a:rPr lang="en" altLang="zh-TW" sz="1200">
                <a:latin typeface="Arial" panose="020B0604020202020204" pitchFamily="34" charset="0"/>
                <a:cs typeface="Arial" panose="020B0604020202020204" pitchFamily="34" charset="0"/>
              </a:rPr>
              <a:t>The QVR Pro Client software can be installed on Windows</a:t>
            </a:r>
            <a:r>
              <a:rPr lang="en" altLang="zh-TW" sz="1200" baseline="30000">
                <a:latin typeface="Arial" panose="020B0604020202020204" pitchFamily="34" charset="0"/>
                <a:cs typeface="Arial" panose="020B0604020202020204" pitchFamily="34" charset="0"/>
              </a:rPr>
              <a:t>®, </a:t>
            </a:r>
            <a:r>
              <a:rPr lang="en" altLang="zh-TW" sz="1200">
                <a:latin typeface="Arial" panose="020B0604020202020204" pitchFamily="34" charset="0"/>
                <a:cs typeface="Arial" panose="020B0604020202020204" pitchFamily="34" charset="0"/>
              </a:rPr>
              <a:t>macOS</a:t>
            </a:r>
            <a:r>
              <a:rPr lang="en" altLang="zh-TW" sz="1200" baseline="30000">
                <a:latin typeface="Arial" panose="020B0604020202020204" pitchFamily="34" charset="0"/>
                <a:cs typeface="Arial" panose="020B0604020202020204" pitchFamily="34" charset="0"/>
              </a:rPr>
              <a:t>®</a:t>
            </a:r>
            <a:r>
              <a:rPr lang="en" altLang="zh-TW" sz="1200">
                <a:latin typeface="Arial" panose="020B0604020202020204" pitchFamily="34" charset="0"/>
                <a:cs typeface="Arial" panose="020B0604020202020204" pitchFamily="34" charset="0"/>
              </a:rPr>
              <a:t>, and mobile devices, allowing you to monitor from different platforms to take full control over monitored areas.</a:t>
            </a:r>
            <a:endParaRPr lang="zh-TW" altLang="en-US" sz="1100">
              <a:solidFill>
                <a:schemeClr val="tx1"/>
              </a:solidFill>
              <a:latin typeface="Arial" panose="020B0604020202020204" pitchFamily="34" charset="0"/>
              <a:cs typeface="Arial" panose="020B0604020202020204" pitchFamily="34" charset="0"/>
            </a:endParaRPr>
          </a:p>
        </p:txBody>
      </p:sp>
      <p:sp>
        <p:nvSpPr>
          <p:cNvPr id="28" name="文字方塊 27">
            <a:extLst>
              <a:ext uri="{FF2B5EF4-FFF2-40B4-BE49-F238E27FC236}">
                <a16:creationId xmlns:a16="http://schemas.microsoft.com/office/drawing/2014/main" id="{04F00A8B-6E5E-D84A-99D2-1F3657B9564C}"/>
              </a:ext>
            </a:extLst>
          </p:cNvPr>
          <p:cNvSpPr txBox="1"/>
          <p:nvPr/>
        </p:nvSpPr>
        <p:spPr>
          <a:xfrm>
            <a:off x="4404360" y="2022680"/>
            <a:ext cx="4459779" cy="830997"/>
          </a:xfrm>
          <a:prstGeom prst="rect">
            <a:avLst/>
          </a:prstGeom>
          <a:noFill/>
        </p:spPr>
        <p:txBody>
          <a:bodyPr wrap="square">
            <a:spAutoFit/>
          </a:bodyPr>
          <a:lstStyle/>
          <a:p>
            <a:r>
              <a:rPr lang="en" altLang="zh-TW" sz="1200">
                <a:latin typeface="Arial" panose="020B0604020202020204" pitchFamily="34" charset="0"/>
                <a:cs typeface="Arial" panose="020B0604020202020204" pitchFamily="34" charset="0"/>
              </a:rPr>
              <a:t>QVR Viewer is an Apple TV® App that allows you to monitor live feeds and play recordings from QVR Pro, QVR Elite and QVP series NVR. Footage from specific points in time can be viewed by using the timeline bar or calendar.</a:t>
            </a:r>
            <a:endParaRPr lang="zh-TW" altLang="en-US" sz="11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120089"/>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群組 13">
            <a:extLst>
              <a:ext uri="{FF2B5EF4-FFF2-40B4-BE49-F238E27FC236}">
                <a16:creationId xmlns:a16="http://schemas.microsoft.com/office/drawing/2014/main" id="{B07CBA00-0F63-4614-B8AD-6F16EA0386BE}"/>
              </a:ext>
            </a:extLst>
          </p:cNvPr>
          <p:cNvGrpSpPr/>
          <p:nvPr/>
        </p:nvGrpSpPr>
        <p:grpSpPr>
          <a:xfrm>
            <a:off x="592443" y="1422614"/>
            <a:ext cx="7134207" cy="2364176"/>
            <a:chOff x="591573" y="1126271"/>
            <a:chExt cx="7711467" cy="2555472"/>
          </a:xfrm>
        </p:grpSpPr>
        <p:pic>
          <p:nvPicPr>
            <p:cNvPr id="8" name="圖片 7">
              <a:extLst>
                <a:ext uri="{FF2B5EF4-FFF2-40B4-BE49-F238E27FC236}">
                  <a16:creationId xmlns:a16="http://schemas.microsoft.com/office/drawing/2014/main" id="{64A0762F-EC1C-1E4D-92BA-C74A64EF088E}"/>
                </a:ext>
              </a:extLst>
            </p:cNvPr>
            <p:cNvPicPr>
              <a:picLocks noChangeAspect="1"/>
            </p:cNvPicPr>
            <p:nvPr/>
          </p:nvPicPr>
          <p:blipFill>
            <a:blip r:embed="rId2"/>
            <a:stretch>
              <a:fillRect/>
            </a:stretch>
          </p:blipFill>
          <p:spPr>
            <a:xfrm>
              <a:off x="4182391" y="1187666"/>
              <a:ext cx="4120649" cy="2494077"/>
            </a:xfrm>
            <a:prstGeom prst="rect">
              <a:avLst/>
            </a:prstGeom>
            <a:effectLst>
              <a:outerShdw blurRad="63500" sx="102000" sy="102000" algn="ctr" rotWithShape="0">
                <a:prstClr val="black">
                  <a:alpha val="40000"/>
                </a:prstClr>
              </a:outerShdw>
            </a:effectLst>
          </p:spPr>
        </p:pic>
        <p:sp>
          <p:nvSpPr>
            <p:cNvPr id="65" name="流程圖: 換頁接點 64">
              <a:extLst>
                <a:ext uri="{FF2B5EF4-FFF2-40B4-BE49-F238E27FC236}">
                  <a16:creationId xmlns:a16="http://schemas.microsoft.com/office/drawing/2014/main" id="{3C5F6446-D57E-44AE-B046-E40FAC02B343}"/>
                </a:ext>
              </a:extLst>
            </p:cNvPr>
            <p:cNvSpPr/>
            <p:nvPr/>
          </p:nvSpPr>
          <p:spPr>
            <a:xfrm>
              <a:off x="5671815" y="1148313"/>
              <a:ext cx="1034032" cy="310098"/>
            </a:xfrm>
            <a:prstGeom prst="flowChartOffpageConnector">
              <a:avLst/>
            </a:prstGeom>
            <a:solidFill>
              <a:srgbClr val="D02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6" name="圖片 5">
              <a:extLst>
                <a:ext uri="{FF2B5EF4-FFF2-40B4-BE49-F238E27FC236}">
                  <a16:creationId xmlns:a16="http://schemas.microsoft.com/office/drawing/2014/main" id="{618FFEA7-26FD-B748-B412-01D2DBBFE1C0}"/>
                </a:ext>
              </a:extLst>
            </p:cNvPr>
            <p:cNvPicPr>
              <a:picLocks noChangeAspect="1"/>
            </p:cNvPicPr>
            <p:nvPr/>
          </p:nvPicPr>
          <p:blipFill rotWithShape="1">
            <a:blip r:embed="rId3"/>
            <a:srcRect l="539" r="616"/>
            <a:stretch/>
          </p:blipFill>
          <p:spPr>
            <a:xfrm>
              <a:off x="591573" y="1187666"/>
              <a:ext cx="3504011" cy="2491516"/>
            </a:xfrm>
            <a:prstGeom prst="rect">
              <a:avLst/>
            </a:prstGeom>
            <a:effectLst>
              <a:outerShdw blurRad="63500" sx="102000" sy="102000" algn="ctr" rotWithShape="0">
                <a:prstClr val="black">
                  <a:alpha val="40000"/>
                </a:prstClr>
              </a:outerShdw>
            </a:effectLst>
          </p:spPr>
        </p:pic>
        <p:sp>
          <p:nvSpPr>
            <p:cNvPr id="3" name="流程圖: 換頁接點 2">
              <a:extLst>
                <a:ext uri="{FF2B5EF4-FFF2-40B4-BE49-F238E27FC236}">
                  <a16:creationId xmlns:a16="http://schemas.microsoft.com/office/drawing/2014/main" id="{6DA3681B-AC39-4741-B70E-2D64F7241E24}"/>
                </a:ext>
              </a:extLst>
            </p:cNvPr>
            <p:cNvSpPr/>
            <p:nvPr/>
          </p:nvSpPr>
          <p:spPr>
            <a:xfrm>
              <a:off x="1747314" y="1164643"/>
              <a:ext cx="992432" cy="310098"/>
            </a:xfrm>
            <a:prstGeom prst="flowChartOffpageConnector">
              <a:avLst/>
            </a:prstGeom>
            <a:solidFill>
              <a:srgbClr val="D021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D91B7235-9B68-4824-8114-8D80006C3BFF}"/>
                </a:ext>
              </a:extLst>
            </p:cNvPr>
            <p:cNvSpPr/>
            <p:nvPr/>
          </p:nvSpPr>
          <p:spPr>
            <a:xfrm>
              <a:off x="1690622" y="1145252"/>
              <a:ext cx="1105815" cy="299412"/>
            </a:xfrm>
            <a:prstGeom prst="rect">
              <a:avLst/>
            </a:prstGeom>
          </p:spPr>
          <p:txBody>
            <a:bodyPr wrap="none">
              <a:spAutoFit/>
            </a:bodyPr>
            <a:lstStyle/>
            <a:p>
              <a:pPr algn="ct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Note taking</a:t>
              </a:r>
              <a:endParaRPr lang="zh-TW" altLang="en-US" sz="1200">
                <a:solidFill>
                  <a:schemeClr val="bg1"/>
                </a:solidFill>
                <a:latin typeface="Arial" panose="020B0604020202020204" pitchFamily="34" charset="0"/>
                <a:cs typeface="Arial" panose="020B0604020202020204" pitchFamily="34" charset="0"/>
              </a:endParaRPr>
            </a:p>
          </p:txBody>
        </p:sp>
        <p:sp>
          <p:nvSpPr>
            <p:cNvPr id="35" name="矩形 34">
              <a:extLst>
                <a:ext uri="{FF2B5EF4-FFF2-40B4-BE49-F238E27FC236}">
                  <a16:creationId xmlns:a16="http://schemas.microsoft.com/office/drawing/2014/main" id="{510EBCB0-C650-48D0-B57D-1C5AE4C669C7}"/>
                </a:ext>
              </a:extLst>
            </p:cNvPr>
            <p:cNvSpPr/>
            <p:nvPr/>
          </p:nvSpPr>
          <p:spPr>
            <a:xfrm>
              <a:off x="5806599" y="1126271"/>
              <a:ext cx="764472" cy="299412"/>
            </a:xfrm>
            <a:prstGeom prst="rect">
              <a:avLst/>
            </a:prstGeom>
          </p:spPr>
          <p:txBody>
            <a:bodyPr wrap="none">
              <a:spAutoFit/>
            </a:bodyPr>
            <a:lstStyle/>
            <a:p>
              <a:pPr algn="ct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rPr>
                <a:t>Editing</a:t>
              </a:r>
              <a:endParaRPr lang="zh-TW" altLang="en-US" sz="12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pic>
        <p:nvPicPr>
          <p:cNvPr id="61" name="圖片 3">
            <a:extLst>
              <a:ext uri="{FF2B5EF4-FFF2-40B4-BE49-F238E27FC236}">
                <a16:creationId xmlns:a16="http://schemas.microsoft.com/office/drawing/2014/main" id="{194C9333-D1A9-6E44-A9B2-4F4C21C00C9A}"/>
              </a:ext>
            </a:extLst>
          </p:cNvPr>
          <p:cNvPicPr>
            <a:picLocks noChangeAspect="1"/>
          </p:cNvPicPr>
          <p:nvPr/>
        </p:nvPicPr>
        <p:blipFill>
          <a:blip r:embed="rId4"/>
          <a:stretch>
            <a:fillRect/>
          </a:stretch>
        </p:blipFill>
        <p:spPr>
          <a:xfrm>
            <a:off x="8112817" y="1179892"/>
            <a:ext cx="803110" cy="803111"/>
          </a:xfrm>
          <a:prstGeom prst="rect">
            <a:avLst/>
          </a:prstGeom>
        </p:spPr>
      </p:pic>
      <p:sp>
        <p:nvSpPr>
          <p:cNvPr id="72" name="矩形 34">
            <a:extLst>
              <a:ext uri="{FF2B5EF4-FFF2-40B4-BE49-F238E27FC236}">
                <a16:creationId xmlns:a16="http://schemas.microsoft.com/office/drawing/2014/main" id="{E969B44B-90C6-B948-8D2C-43101B974813}"/>
              </a:ext>
            </a:extLst>
          </p:cNvPr>
          <p:cNvSpPr/>
          <p:nvPr/>
        </p:nvSpPr>
        <p:spPr>
          <a:xfrm>
            <a:off x="8210853" y="1998797"/>
            <a:ext cx="723050" cy="400110"/>
          </a:xfrm>
          <a:prstGeom prst="rect">
            <a:avLst/>
          </a:prstGeom>
        </p:spPr>
        <p:txBody>
          <a:bodyPr wrap="square">
            <a:spAutoFit/>
          </a:bodyPr>
          <a:lstStyle/>
          <a:p>
            <a:pPr algn="ctr"/>
            <a:r>
              <a:rPr lang="en-US" altLang="zh-TW" sz="1000" b="1">
                <a:solidFill>
                  <a:srgbClr val="333333"/>
                </a:solidFill>
                <a:latin typeface="Arial" panose="020B0604020202020204" pitchFamily="34" charset="0"/>
                <a:ea typeface="微軟正黑體" panose="020B0604030504040204" pitchFamily="34" charset="-120"/>
                <a:cs typeface="Arial" panose="020B0604020202020204" pitchFamily="34" charset="0"/>
              </a:rPr>
              <a:t>Notes Station 3</a:t>
            </a:r>
            <a:endParaRPr lang="zh-TW" altLang="en-US" sz="1000" b="1">
              <a:solidFill>
                <a:srgbClr val="333333"/>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4" name="橢圓 53">
            <a:extLst>
              <a:ext uri="{FF2B5EF4-FFF2-40B4-BE49-F238E27FC236}">
                <a16:creationId xmlns:a16="http://schemas.microsoft.com/office/drawing/2014/main" id="{F68711F2-44F3-49CA-9D4F-CFB8F02828C7}"/>
              </a:ext>
            </a:extLst>
          </p:cNvPr>
          <p:cNvSpPr/>
          <p:nvPr/>
        </p:nvSpPr>
        <p:spPr>
          <a:xfrm>
            <a:off x="4098681" y="4171110"/>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latin typeface="Arial" panose="020B0604020202020204" pitchFamily="34" charset="0"/>
              <a:cs typeface="Arial" panose="020B0604020202020204" pitchFamily="34" charset="0"/>
            </a:endParaRPr>
          </a:p>
        </p:txBody>
      </p:sp>
      <p:sp>
        <p:nvSpPr>
          <p:cNvPr id="55" name="橢圓 54">
            <a:extLst>
              <a:ext uri="{FF2B5EF4-FFF2-40B4-BE49-F238E27FC236}">
                <a16:creationId xmlns:a16="http://schemas.microsoft.com/office/drawing/2014/main" id="{7747A0FF-2FDE-472C-A6B5-F86CDAE2173D}"/>
              </a:ext>
            </a:extLst>
          </p:cNvPr>
          <p:cNvSpPr/>
          <p:nvPr/>
        </p:nvSpPr>
        <p:spPr>
          <a:xfrm>
            <a:off x="4098681" y="4608545"/>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latin typeface="Arial" panose="020B0604020202020204" pitchFamily="34" charset="0"/>
              <a:cs typeface="Arial" panose="020B0604020202020204" pitchFamily="34" charset="0"/>
            </a:endParaRPr>
          </a:p>
        </p:txBody>
      </p:sp>
      <p:sp>
        <p:nvSpPr>
          <p:cNvPr id="56" name="橢圓 55">
            <a:extLst>
              <a:ext uri="{FF2B5EF4-FFF2-40B4-BE49-F238E27FC236}">
                <a16:creationId xmlns:a16="http://schemas.microsoft.com/office/drawing/2014/main" id="{A4165DF5-3588-4A93-859E-6C033B28AA41}"/>
              </a:ext>
            </a:extLst>
          </p:cNvPr>
          <p:cNvSpPr/>
          <p:nvPr/>
        </p:nvSpPr>
        <p:spPr>
          <a:xfrm>
            <a:off x="5203021" y="4171110"/>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latin typeface="Arial" panose="020B0604020202020204" pitchFamily="34" charset="0"/>
              <a:cs typeface="Arial" panose="020B0604020202020204" pitchFamily="34" charset="0"/>
            </a:endParaRPr>
          </a:p>
        </p:txBody>
      </p:sp>
      <p:sp>
        <p:nvSpPr>
          <p:cNvPr id="57" name="橢圓 56">
            <a:extLst>
              <a:ext uri="{FF2B5EF4-FFF2-40B4-BE49-F238E27FC236}">
                <a16:creationId xmlns:a16="http://schemas.microsoft.com/office/drawing/2014/main" id="{6DED737F-6FE1-418B-813D-586D90762F92}"/>
              </a:ext>
            </a:extLst>
          </p:cNvPr>
          <p:cNvSpPr/>
          <p:nvPr/>
        </p:nvSpPr>
        <p:spPr>
          <a:xfrm>
            <a:off x="5203021" y="4608545"/>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latin typeface="Arial" panose="020B0604020202020204" pitchFamily="34" charset="0"/>
              <a:cs typeface="Arial" panose="020B0604020202020204" pitchFamily="34" charset="0"/>
            </a:endParaRPr>
          </a:p>
        </p:txBody>
      </p:sp>
      <p:sp>
        <p:nvSpPr>
          <p:cNvPr id="58" name="橢圓 57">
            <a:extLst>
              <a:ext uri="{FF2B5EF4-FFF2-40B4-BE49-F238E27FC236}">
                <a16:creationId xmlns:a16="http://schemas.microsoft.com/office/drawing/2014/main" id="{C414E5DA-3CA0-4441-8501-520E94A8840F}"/>
              </a:ext>
            </a:extLst>
          </p:cNvPr>
          <p:cNvSpPr/>
          <p:nvPr/>
        </p:nvSpPr>
        <p:spPr>
          <a:xfrm>
            <a:off x="6358133" y="4171110"/>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latin typeface="Arial" panose="020B0604020202020204" pitchFamily="34" charset="0"/>
              <a:cs typeface="Arial" panose="020B0604020202020204" pitchFamily="34" charset="0"/>
            </a:endParaRPr>
          </a:p>
        </p:txBody>
      </p:sp>
      <p:sp>
        <p:nvSpPr>
          <p:cNvPr id="59" name="橢圓 58">
            <a:extLst>
              <a:ext uri="{FF2B5EF4-FFF2-40B4-BE49-F238E27FC236}">
                <a16:creationId xmlns:a16="http://schemas.microsoft.com/office/drawing/2014/main" id="{22672F71-6911-4C38-8E43-B5C5E9B18CF9}"/>
              </a:ext>
            </a:extLst>
          </p:cNvPr>
          <p:cNvSpPr/>
          <p:nvPr/>
        </p:nvSpPr>
        <p:spPr>
          <a:xfrm>
            <a:off x="6358133" y="4608545"/>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latin typeface="Arial" panose="020B0604020202020204" pitchFamily="34" charset="0"/>
              <a:cs typeface="Arial" panose="020B0604020202020204" pitchFamily="34" charset="0"/>
            </a:endParaRPr>
          </a:p>
        </p:txBody>
      </p:sp>
      <p:sp>
        <p:nvSpPr>
          <p:cNvPr id="33" name="橢圓 32">
            <a:extLst>
              <a:ext uri="{FF2B5EF4-FFF2-40B4-BE49-F238E27FC236}">
                <a16:creationId xmlns:a16="http://schemas.microsoft.com/office/drawing/2014/main" id="{6E5D5251-755F-4B4A-A354-189DF1D95C75}"/>
              </a:ext>
            </a:extLst>
          </p:cNvPr>
          <p:cNvSpPr/>
          <p:nvPr/>
        </p:nvSpPr>
        <p:spPr>
          <a:xfrm>
            <a:off x="598692" y="4171110"/>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Arial" panose="020B0604020202020204" pitchFamily="34" charset="0"/>
              <a:cs typeface="Arial" panose="020B0604020202020204" pitchFamily="34" charset="0"/>
            </a:endParaRPr>
          </a:p>
        </p:txBody>
      </p:sp>
      <p:sp>
        <p:nvSpPr>
          <p:cNvPr id="43" name="橢圓 42">
            <a:extLst>
              <a:ext uri="{FF2B5EF4-FFF2-40B4-BE49-F238E27FC236}">
                <a16:creationId xmlns:a16="http://schemas.microsoft.com/office/drawing/2014/main" id="{C41A3E17-B726-4432-A85E-DF0A9E215C0D}"/>
              </a:ext>
            </a:extLst>
          </p:cNvPr>
          <p:cNvSpPr/>
          <p:nvPr/>
        </p:nvSpPr>
        <p:spPr>
          <a:xfrm>
            <a:off x="598692" y="4608545"/>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latin typeface="Arial" panose="020B0604020202020204" pitchFamily="34" charset="0"/>
              <a:cs typeface="Arial" panose="020B0604020202020204" pitchFamily="34" charset="0"/>
            </a:endParaRPr>
          </a:p>
        </p:txBody>
      </p:sp>
      <p:sp>
        <p:nvSpPr>
          <p:cNvPr id="50" name="橢圓 49">
            <a:extLst>
              <a:ext uri="{FF2B5EF4-FFF2-40B4-BE49-F238E27FC236}">
                <a16:creationId xmlns:a16="http://schemas.microsoft.com/office/drawing/2014/main" id="{3A6C68FB-D9D0-4E1F-A7A9-AAA8A241A892}"/>
              </a:ext>
            </a:extLst>
          </p:cNvPr>
          <p:cNvSpPr/>
          <p:nvPr/>
        </p:nvSpPr>
        <p:spPr>
          <a:xfrm>
            <a:off x="1721506" y="4171110"/>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Arial" panose="020B0604020202020204" pitchFamily="34" charset="0"/>
              <a:cs typeface="Arial" panose="020B0604020202020204" pitchFamily="34" charset="0"/>
            </a:endParaRPr>
          </a:p>
        </p:txBody>
      </p:sp>
      <p:sp>
        <p:nvSpPr>
          <p:cNvPr id="51" name="橢圓 50">
            <a:extLst>
              <a:ext uri="{FF2B5EF4-FFF2-40B4-BE49-F238E27FC236}">
                <a16:creationId xmlns:a16="http://schemas.microsoft.com/office/drawing/2014/main" id="{F50D8B81-FFBD-4143-B983-BAE836A230B8}"/>
              </a:ext>
            </a:extLst>
          </p:cNvPr>
          <p:cNvSpPr/>
          <p:nvPr/>
        </p:nvSpPr>
        <p:spPr>
          <a:xfrm>
            <a:off x="1721506" y="4608545"/>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latin typeface="Arial" panose="020B0604020202020204" pitchFamily="34" charset="0"/>
              <a:cs typeface="Arial" panose="020B0604020202020204" pitchFamily="34" charset="0"/>
            </a:endParaRPr>
          </a:p>
        </p:txBody>
      </p:sp>
      <p:sp>
        <p:nvSpPr>
          <p:cNvPr id="52" name="橢圓 51">
            <a:extLst>
              <a:ext uri="{FF2B5EF4-FFF2-40B4-BE49-F238E27FC236}">
                <a16:creationId xmlns:a16="http://schemas.microsoft.com/office/drawing/2014/main" id="{288783FE-C2F9-4FBB-8455-A5F444973FF3}"/>
              </a:ext>
            </a:extLst>
          </p:cNvPr>
          <p:cNvSpPr/>
          <p:nvPr/>
        </p:nvSpPr>
        <p:spPr>
          <a:xfrm>
            <a:off x="3002194" y="4171110"/>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Arial" panose="020B0604020202020204" pitchFamily="34" charset="0"/>
              <a:cs typeface="Arial" panose="020B0604020202020204" pitchFamily="34" charset="0"/>
            </a:endParaRPr>
          </a:p>
        </p:txBody>
      </p:sp>
      <p:sp>
        <p:nvSpPr>
          <p:cNvPr id="53" name="橢圓 52">
            <a:extLst>
              <a:ext uri="{FF2B5EF4-FFF2-40B4-BE49-F238E27FC236}">
                <a16:creationId xmlns:a16="http://schemas.microsoft.com/office/drawing/2014/main" id="{96850051-90A2-4AC0-9C4B-EC496D756001}"/>
              </a:ext>
            </a:extLst>
          </p:cNvPr>
          <p:cNvSpPr/>
          <p:nvPr/>
        </p:nvSpPr>
        <p:spPr>
          <a:xfrm>
            <a:off x="3002194" y="4608545"/>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latin typeface="Arial" panose="020B0604020202020204" pitchFamily="34" charset="0"/>
              <a:cs typeface="Arial" panose="020B0604020202020204" pitchFamily="34" charset="0"/>
            </a:endParaRPr>
          </a:p>
        </p:txBody>
      </p:sp>
      <p:pic>
        <p:nvPicPr>
          <p:cNvPr id="7" name="圖片 6">
            <a:extLst>
              <a:ext uri="{FF2B5EF4-FFF2-40B4-BE49-F238E27FC236}">
                <a16:creationId xmlns:a16="http://schemas.microsoft.com/office/drawing/2014/main" id="{C3E1EA1C-BA04-4CF6-9EB2-AD0EB355E59F}"/>
              </a:ext>
            </a:extLst>
          </p:cNvPr>
          <p:cNvPicPr>
            <a:picLocks noChangeAspect="1"/>
          </p:cNvPicPr>
          <p:nvPr/>
        </p:nvPicPr>
        <p:blipFill>
          <a:blip r:embed="rId5"/>
          <a:stretch>
            <a:fillRect/>
          </a:stretch>
        </p:blipFill>
        <p:spPr>
          <a:xfrm>
            <a:off x="654223" y="4649015"/>
            <a:ext cx="245044" cy="245045"/>
          </a:xfrm>
          <a:prstGeom prst="rect">
            <a:avLst/>
          </a:prstGeom>
        </p:spPr>
      </p:pic>
      <p:pic>
        <p:nvPicPr>
          <p:cNvPr id="10" name="圖片 9">
            <a:extLst>
              <a:ext uri="{FF2B5EF4-FFF2-40B4-BE49-F238E27FC236}">
                <a16:creationId xmlns:a16="http://schemas.microsoft.com/office/drawing/2014/main" id="{E468F9C3-EB99-41B4-8EFD-1F4B3B9EEF41}"/>
              </a:ext>
            </a:extLst>
          </p:cNvPr>
          <p:cNvPicPr>
            <a:picLocks noChangeAspect="1"/>
          </p:cNvPicPr>
          <p:nvPr/>
        </p:nvPicPr>
        <p:blipFill>
          <a:blip r:embed="rId6"/>
          <a:stretch>
            <a:fillRect/>
          </a:stretch>
        </p:blipFill>
        <p:spPr>
          <a:xfrm>
            <a:off x="1776431" y="4217158"/>
            <a:ext cx="249801" cy="249801"/>
          </a:xfrm>
          <a:prstGeom prst="rect">
            <a:avLst/>
          </a:prstGeom>
        </p:spPr>
      </p:pic>
      <p:pic>
        <p:nvPicPr>
          <p:cNvPr id="13" name="圖片 12">
            <a:extLst>
              <a:ext uri="{FF2B5EF4-FFF2-40B4-BE49-F238E27FC236}">
                <a16:creationId xmlns:a16="http://schemas.microsoft.com/office/drawing/2014/main" id="{7572FB60-DCB7-467F-94CC-012079E32B69}"/>
              </a:ext>
            </a:extLst>
          </p:cNvPr>
          <p:cNvPicPr>
            <a:picLocks noChangeAspect="1"/>
          </p:cNvPicPr>
          <p:nvPr/>
        </p:nvPicPr>
        <p:blipFill>
          <a:blip r:embed="rId7"/>
          <a:stretch>
            <a:fillRect/>
          </a:stretch>
        </p:blipFill>
        <p:spPr>
          <a:xfrm>
            <a:off x="640196" y="4208345"/>
            <a:ext cx="274781" cy="274781"/>
          </a:xfrm>
          <a:prstGeom prst="rect">
            <a:avLst/>
          </a:prstGeom>
        </p:spPr>
      </p:pic>
      <p:pic>
        <p:nvPicPr>
          <p:cNvPr id="17" name="圖片 16">
            <a:extLst>
              <a:ext uri="{FF2B5EF4-FFF2-40B4-BE49-F238E27FC236}">
                <a16:creationId xmlns:a16="http://schemas.microsoft.com/office/drawing/2014/main" id="{06489AE7-7B91-41DE-8804-F3147ED07FFB}"/>
              </a:ext>
            </a:extLst>
          </p:cNvPr>
          <p:cNvPicPr>
            <a:picLocks noChangeAspect="1"/>
          </p:cNvPicPr>
          <p:nvPr/>
        </p:nvPicPr>
        <p:blipFill>
          <a:blip r:embed="rId8"/>
          <a:stretch>
            <a:fillRect/>
          </a:stretch>
        </p:blipFill>
        <p:spPr>
          <a:xfrm>
            <a:off x="3053699" y="4209903"/>
            <a:ext cx="263525" cy="263525"/>
          </a:xfrm>
          <a:prstGeom prst="rect">
            <a:avLst/>
          </a:prstGeom>
        </p:spPr>
      </p:pic>
      <p:pic>
        <p:nvPicPr>
          <p:cNvPr id="21" name="圖片 20">
            <a:extLst>
              <a:ext uri="{FF2B5EF4-FFF2-40B4-BE49-F238E27FC236}">
                <a16:creationId xmlns:a16="http://schemas.microsoft.com/office/drawing/2014/main" id="{F1C3538D-F39F-44C1-BD30-35339123298A}"/>
              </a:ext>
            </a:extLst>
          </p:cNvPr>
          <p:cNvPicPr>
            <a:picLocks noChangeAspect="1"/>
          </p:cNvPicPr>
          <p:nvPr/>
        </p:nvPicPr>
        <p:blipFill>
          <a:blip r:embed="rId9"/>
          <a:stretch>
            <a:fillRect/>
          </a:stretch>
        </p:blipFill>
        <p:spPr>
          <a:xfrm>
            <a:off x="3038961" y="4643830"/>
            <a:ext cx="275153" cy="275153"/>
          </a:xfrm>
          <a:prstGeom prst="rect">
            <a:avLst/>
          </a:prstGeom>
        </p:spPr>
      </p:pic>
      <p:pic>
        <p:nvPicPr>
          <p:cNvPr id="25" name="圖片 24">
            <a:extLst>
              <a:ext uri="{FF2B5EF4-FFF2-40B4-BE49-F238E27FC236}">
                <a16:creationId xmlns:a16="http://schemas.microsoft.com/office/drawing/2014/main" id="{29E0CDF3-B5B9-4CC9-BDB2-6BF3270134B3}"/>
              </a:ext>
            </a:extLst>
          </p:cNvPr>
          <p:cNvPicPr>
            <a:picLocks noChangeAspect="1"/>
          </p:cNvPicPr>
          <p:nvPr/>
        </p:nvPicPr>
        <p:blipFill>
          <a:blip r:embed="rId10"/>
          <a:stretch>
            <a:fillRect/>
          </a:stretch>
        </p:blipFill>
        <p:spPr>
          <a:xfrm>
            <a:off x="1789872" y="4675310"/>
            <a:ext cx="213565" cy="213565"/>
          </a:xfrm>
          <a:prstGeom prst="rect">
            <a:avLst/>
          </a:prstGeom>
        </p:spPr>
      </p:pic>
      <p:pic>
        <p:nvPicPr>
          <p:cNvPr id="29" name="圖片 28">
            <a:extLst>
              <a:ext uri="{FF2B5EF4-FFF2-40B4-BE49-F238E27FC236}">
                <a16:creationId xmlns:a16="http://schemas.microsoft.com/office/drawing/2014/main" id="{A13B38CB-F16C-40BF-BA53-FE5CC2CF2179}"/>
              </a:ext>
            </a:extLst>
          </p:cNvPr>
          <p:cNvPicPr>
            <a:picLocks noChangeAspect="1"/>
          </p:cNvPicPr>
          <p:nvPr/>
        </p:nvPicPr>
        <p:blipFill>
          <a:blip r:embed="rId11"/>
          <a:stretch>
            <a:fillRect/>
          </a:stretch>
        </p:blipFill>
        <p:spPr>
          <a:xfrm>
            <a:off x="4054899" y="4548210"/>
            <a:ext cx="449641" cy="449642"/>
          </a:xfrm>
          <a:prstGeom prst="rect">
            <a:avLst/>
          </a:prstGeom>
        </p:spPr>
      </p:pic>
      <p:pic>
        <p:nvPicPr>
          <p:cNvPr id="60" name="圖片 59">
            <a:extLst>
              <a:ext uri="{FF2B5EF4-FFF2-40B4-BE49-F238E27FC236}">
                <a16:creationId xmlns:a16="http://schemas.microsoft.com/office/drawing/2014/main" id="{D2B830D2-6BB0-498D-BC6F-8F893253D2D2}"/>
              </a:ext>
            </a:extLst>
          </p:cNvPr>
          <p:cNvPicPr>
            <a:picLocks noChangeAspect="1"/>
          </p:cNvPicPr>
          <p:nvPr/>
        </p:nvPicPr>
        <p:blipFill>
          <a:blip r:embed="rId12"/>
          <a:stretch>
            <a:fillRect/>
          </a:stretch>
        </p:blipFill>
        <p:spPr>
          <a:xfrm>
            <a:off x="5139816" y="4534212"/>
            <a:ext cx="474621" cy="474622"/>
          </a:xfrm>
          <a:prstGeom prst="rect">
            <a:avLst/>
          </a:prstGeom>
        </p:spPr>
      </p:pic>
      <p:pic>
        <p:nvPicPr>
          <p:cNvPr id="62" name="圖片 61">
            <a:extLst>
              <a:ext uri="{FF2B5EF4-FFF2-40B4-BE49-F238E27FC236}">
                <a16:creationId xmlns:a16="http://schemas.microsoft.com/office/drawing/2014/main" id="{D914997A-C2D3-4B57-9484-6212E91B6ADA}"/>
              </a:ext>
            </a:extLst>
          </p:cNvPr>
          <p:cNvPicPr>
            <a:picLocks noChangeAspect="1"/>
          </p:cNvPicPr>
          <p:nvPr/>
        </p:nvPicPr>
        <p:blipFill>
          <a:blip r:embed="rId13"/>
          <a:stretch>
            <a:fillRect/>
          </a:stretch>
        </p:blipFill>
        <p:spPr>
          <a:xfrm>
            <a:off x="6311853" y="4128335"/>
            <a:ext cx="449641" cy="449642"/>
          </a:xfrm>
          <a:prstGeom prst="rect">
            <a:avLst/>
          </a:prstGeom>
        </p:spPr>
      </p:pic>
      <p:pic>
        <p:nvPicPr>
          <p:cNvPr id="64" name="圖片 63">
            <a:extLst>
              <a:ext uri="{FF2B5EF4-FFF2-40B4-BE49-F238E27FC236}">
                <a16:creationId xmlns:a16="http://schemas.microsoft.com/office/drawing/2014/main" id="{6FA91D0C-A92C-40D8-8D11-0A29701EF479}"/>
              </a:ext>
            </a:extLst>
          </p:cNvPr>
          <p:cNvPicPr>
            <a:picLocks noChangeAspect="1"/>
          </p:cNvPicPr>
          <p:nvPr/>
        </p:nvPicPr>
        <p:blipFill>
          <a:blip r:embed="rId14"/>
          <a:stretch>
            <a:fillRect/>
          </a:stretch>
        </p:blipFill>
        <p:spPr>
          <a:xfrm>
            <a:off x="6309710" y="4555366"/>
            <a:ext cx="449641" cy="449642"/>
          </a:xfrm>
          <a:prstGeom prst="rect">
            <a:avLst/>
          </a:prstGeom>
        </p:spPr>
      </p:pic>
      <p:pic>
        <p:nvPicPr>
          <p:cNvPr id="66" name="圖片 65">
            <a:extLst>
              <a:ext uri="{FF2B5EF4-FFF2-40B4-BE49-F238E27FC236}">
                <a16:creationId xmlns:a16="http://schemas.microsoft.com/office/drawing/2014/main" id="{A19BA671-9B90-48F9-B061-2046A7AEA122}"/>
              </a:ext>
            </a:extLst>
          </p:cNvPr>
          <p:cNvPicPr>
            <a:picLocks noChangeAspect="1"/>
          </p:cNvPicPr>
          <p:nvPr/>
        </p:nvPicPr>
        <p:blipFill>
          <a:blip r:embed="rId15"/>
          <a:stretch>
            <a:fillRect/>
          </a:stretch>
        </p:blipFill>
        <p:spPr>
          <a:xfrm>
            <a:off x="5177104" y="4147179"/>
            <a:ext cx="399681" cy="399682"/>
          </a:xfrm>
          <a:prstGeom prst="rect">
            <a:avLst/>
          </a:prstGeom>
        </p:spPr>
      </p:pic>
      <p:pic>
        <p:nvPicPr>
          <p:cNvPr id="68" name="圖片 67">
            <a:extLst>
              <a:ext uri="{FF2B5EF4-FFF2-40B4-BE49-F238E27FC236}">
                <a16:creationId xmlns:a16="http://schemas.microsoft.com/office/drawing/2014/main" id="{658BBE75-829B-437D-B3E5-B88BB4367B76}"/>
              </a:ext>
            </a:extLst>
          </p:cNvPr>
          <p:cNvPicPr>
            <a:picLocks noChangeAspect="1"/>
          </p:cNvPicPr>
          <p:nvPr/>
        </p:nvPicPr>
        <p:blipFill>
          <a:blip r:embed="rId16"/>
          <a:stretch>
            <a:fillRect/>
          </a:stretch>
        </p:blipFill>
        <p:spPr>
          <a:xfrm>
            <a:off x="4042970" y="4104438"/>
            <a:ext cx="449641" cy="449642"/>
          </a:xfrm>
          <a:prstGeom prst="rect">
            <a:avLst/>
          </a:prstGeom>
        </p:spPr>
      </p:pic>
      <p:sp>
        <p:nvSpPr>
          <p:cNvPr id="67" name="橢圓 57">
            <a:extLst>
              <a:ext uri="{FF2B5EF4-FFF2-40B4-BE49-F238E27FC236}">
                <a16:creationId xmlns:a16="http://schemas.microsoft.com/office/drawing/2014/main" id="{7168D2A3-E999-1444-9686-4A55921F5A0E}"/>
              </a:ext>
            </a:extLst>
          </p:cNvPr>
          <p:cNvSpPr/>
          <p:nvPr/>
        </p:nvSpPr>
        <p:spPr>
          <a:xfrm>
            <a:off x="7426908" y="4167855"/>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latin typeface="Arial" panose="020B0604020202020204" pitchFamily="34" charset="0"/>
              <a:cs typeface="Arial" panose="020B0604020202020204" pitchFamily="34" charset="0"/>
            </a:endParaRPr>
          </a:p>
        </p:txBody>
      </p:sp>
      <p:sp>
        <p:nvSpPr>
          <p:cNvPr id="70" name="橢圓 57">
            <a:extLst>
              <a:ext uri="{FF2B5EF4-FFF2-40B4-BE49-F238E27FC236}">
                <a16:creationId xmlns:a16="http://schemas.microsoft.com/office/drawing/2014/main" id="{DA9B3153-0CC7-0540-BDA9-8195D7D5F3B0}"/>
              </a:ext>
            </a:extLst>
          </p:cNvPr>
          <p:cNvSpPr/>
          <p:nvPr/>
        </p:nvSpPr>
        <p:spPr>
          <a:xfrm>
            <a:off x="7426908" y="4604836"/>
            <a:ext cx="351536" cy="351537"/>
          </a:xfrm>
          <a:prstGeom prst="ellipse">
            <a:avLst/>
          </a:prstGeom>
          <a:solidFill>
            <a:schemeClr val="bg1"/>
          </a:solidFill>
          <a:ln w="28575">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b="1">
              <a:latin typeface="Arial" panose="020B0604020202020204" pitchFamily="34" charset="0"/>
              <a:cs typeface="Arial" panose="020B0604020202020204" pitchFamily="34" charset="0"/>
            </a:endParaRPr>
          </a:p>
        </p:txBody>
      </p:sp>
      <p:pic>
        <p:nvPicPr>
          <p:cNvPr id="9" name="圖片 8">
            <a:extLst>
              <a:ext uri="{FF2B5EF4-FFF2-40B4-BE49-F238E27FC236}">
                <a16:creationId xmlns:a16="http://schemas.microsoft.com/office/drawing/2014/main" id="{BCFEDD55-52D6-4558-93B6-95F9ECFD63DE}"/>
              </a:ext>
            </a:extLst>
          </p:cNvPr>
          <p:cNvPicPr>
            <a:picLocks noChangeAspect="1"/>
          </p:cNvPicPr>
          <p:nvPr/>
        </p:nvPicPr>
        <p:blipFill>
          <a:blip r:embed="rId17" cstate="print">
            <a:biLevel thresh="25000"/>
            <a:alphaModFix amt="50000"/>
            <a:extLst>
              <a:ext uri="{28A0092B-C50C-407E-A947-70E740481C1C}">
                <a14:useLocalDpi xmlns:a14="http://schemas.microsoft.com/office/drawing/2010/main" val="0"/>
              </a:ext>
            </a:extLst>
          </a:blip>
          <a:stretch>
            <a:fillRect/>
          </a:stretch>
        </p:blipFill>
        <p:spPr>
          <a:xfrm>
            <a:off x="7477410" y="4217158"/>
            <a:ext cx="254352" cy="254352"/>
          </a:xfrm>
          <a:prstGeom prst="rect">
            <a:avLst/>
          </a:prstGeom>
        </p:spPr>
      </p:pic>
      <p:pic>
        <p:nvPicPr>
          <p:cNvPr id="63" name="圖片 62">
            <a:extLst>
              <a:ext uri="{FF2B5EF4-FFF2-40B4-BE49-F238E27FC236}">
                <a16:creationId xmlns:a16="http://schemas.microsoft.com/office/drawing/2014/main" id="{27930EF3-7DE9-48B9-9C9C-F5CA5FDC3456}"/>
              </a:ext>
            </a:extLst>
          </p:cNvPr>
          <p:cNvPicPr>
            <a:picLocks noChangeAspect="1"/>
          </p:cNvPicPr>
          <p:nvPr/>
        </p:nvPicPr>
        <p:blipFill>
          <a:blip r:embed="rId18" cstate="print">
            <a:biLevel thresh="75000"/>
            <a:alphaModFix amt="50000"/>
            <a:extLst>
              <a:ext uri="{28A0092B-C50C-407E-A947-70E740481C1C}">
                <a14:useLocalDpi xmlns:a14="http://schemas.microsoft.com/office/drawing/2010/main" val="0"/>
              </a:ext>
            </a:extLst>
          </a:blip>
          <a:stretch>
            <a:fillRect/>
          </a:stretch>
        </p:blipFill>
        <p:spPr>
          <a:xfrm>
            <a:off x="7477410" y="4678037"/>
            <a:ext cx="288642" cy="208023"/>
          </a:xfrm>
          <a:prstGeom prst="rect">
            <a:avLst/>
          </a:prstGeom>
        </p:spPr>
      </p:pic>
      <p:sp>
        <p:nvSpPr>
          <p:cNvPr id="73" name="文字方塊 72">
            <a:extLst>
              <a:ext uri="{FF2B5EF4-FFF2-40B4-BE49-F238E27FC236}">
                <a16:creationId xmlns:a16="http://schemas.microsoft.com/office/drawing/2014/main" id="{9BB8D741-AFB5-4D35-A726-58D86D8D8E79}"/>
              </a:ext>
            </a:extLst>
          </p:cNvPr>
          <p:cNvSpPr txBox="1"/>
          <p:nvPr/>
        </p:nvSpPr>
        <p:spPr>
          <a:xfrm>
            <a:off x="7776971" y="-819767"/>
            <a:ext cx="492989" cy="307777"/>
          </a:xfrm>
          <a:prstGeom prst="rect">
            <a:avLst/>
          </a:prstGeom>
          <a:solidFill>
            <a:srgbClr val="FF0000"/>
          </a:solidFill>
        </p:spPr>
        <p:txBody>
          <a:bodyPr wrap="square" rtlCol="0">
            <a:spAutoFit/>
          </a:bodyPr>
          <a:lstStyle/>
          <a:p>
            <a:r>
              <a:rPr lang="en-US" altLang="zh-TW">
                <a:solidFill>
                  <a:schemeClr val="bg1"/>
                </a:solidFill>
              </a:rPr>
              <a:t>OK</a:t>
            </a:r>
            <a:endParaRPr lang="zh-TW" altLang="en-US">
              <a:solidFill>
                <a:schemeClr val="bg1"/>
              </a:solidFill>
            </a:endParaRPr>
          </a:p>
        </p:txBody>
      </p:sp>
      <p:sp>
        <p:nvSpPr>
          <p:cNvPr id="74" name="標題 1">
            <a:extLst>
              <a:ext uri="{FF2B5EF4-FFF2-40B4-BE49-F238E27FC236}">
                <a16:creationId xmlns:a16="http://schemas.microsoft.com/office/drawing/2014/main" id="{10A78BC9-ABA7-498F-88DF-8153A8E62CB0}"/>
              </a:ext>
            </a:extLst>
          </p:cNvPr>
          <p:cNvSpPr txBox="1">
            <a:spLocks/>
          </p:cNvSpPr>
          <p:nvPr/>
        </p:nvSpPr>
        <p:spPr>
          <a:xfrm>
            <a:off x="124385" y="134670"/>
            <a:ext cx="8895230" cy="98733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rPr>
              <a:t>Notes Station 3 allows efficient </a:t>
            </a:r>
          </a:p>
          <a:p>
            <a:r>
              <a:rPr lang="en-US" altLang="zh-TW" sz="3600">
                <a:solidFill>
                  <a:schemeClr val="bg1"/>
                </a:solidFill>
                <a:latin typeface="Arial" panose="020B0604020202020204" pitchFamily="34" charset="0"/>
                <a:ea typeface="微軟正黑體" panose="020B0604030504040204" pitchFamily="34" charset="-120"/>
                <a:cs typeface="Arial" panose="020B0604020202020204" pitchFamily="34" charset="0"/>
              </a:rPr>
              <a:t>real-time online collaboration </a:t>
            </a:r>
            <a:endParaRPr lang="zh-TW" altLang="en-US" sz="3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75" name="文字方塊 38">
            <a:extLst>
              <a:ext uri="{FF2B5EF4-FFF2-40B4-BE49-F238E27FC236}">
                <a16:creationId xmlns:a16="http://schemas.microsoft.com/office/drawing/2014/main" id="{5CF207CA-69B8-014B-8165-6EC710BEF970}"/>
              </a:ext>
            </a:extLst>
          </p:cNvPr>
          <p:cNvSpPr txBox="1"/>
          <p:nvPr/>
        </p:nvSpPr>
        <p:spPr>
          <a:xfrm>
            <a:off x="7761984" y="4211249"/>
            <a:ext cx="1637503" cy="215444"/>
          </a:xfrm>
          <a:prstGeom prst="rect">
            <a:avLst/>
          </a:prstGeom>
          <a:noFill/>
        </p:spPr>
        <p:txBody>
          <a:bodyPr wrap="square" rtlCol="0">
            <a:spAutoFit/>
          </a:bodyPr>
          <a:lstStyle>
            <a:defPPr>
              <a:defRPr lang="zh-TW"/>
            </a:defPPr>
            <a:lvl1pPr>
              <a:defRPr kumimoji="1" sz="1000" b="1">
                <a:latin typeface="Arial" panose="020B0604020202020204" pitchFamily="34" charset="0"/>
                <a:ea typeface="微軟正黑體" panose="020B0604030504040204" pitchFamily="34" charset="-120"/>
                <a:cs typeface="Arial" panose="020B0604020202020204" pitchFamily="34" charset="0"/>
              </a:defRPr>
            </a:lvl1pPr>
          </a:lstStyle>
          <a:p>
            <a:r>
              <a:rPr lang="en-US" altLang="zh-TW" sz="800"/>
              <a:t>Chrome extension</a:t>
            </a:r>
            <a:endParaRPr lang="zh-TW" altLang="en-US" sz="800"/>
          </a:p>
        </p:txBody>
      </p:sp>
      <p:sp>
        <p:nvSpPr>
          <p:cNvPr id="76" name="文字方塊 38">
            <a:extLst>
              <a:ext uri="{FF2B5EF4-FFF2-40B4-BE49-F238E27FC236}">
                <a16:creationId xmlns:a16="http://schemas.microsoft.com/office/drawing/2014/main" id="{0D8E9818-9D74-8A47-8D4C-E00D7BE968E4}"/>
              </a:ext>
            </a:extLst>
          </p:cNvPr>
          <p:cNvSpPr txBox="1"/>
          <p:nvPr/>
        </p:nvSpPr>
        <p:spPr>
          <a:xfrm>
            <a:off x="7776971" y="4679957"/>
            <a:ext cx="1223376" cy="215444"/>
          </a:xfrm>
          <a:prstGeom prst="rect">
            <a:avLst/>
          </a:prstGeom>
          <a:noFill/>
        </p:spPr>
        <p:txBody>
          <a:bodyPr wrap="square" rtlCol="0">
            <a:spAutoFit/>
          </a:bodyPr>
          <a:lstStyle>
            <a:defPPr>
              <a:defRPr lang="zh-TW"/>
            </a:defPPr>
            <a:lvl1pPr>
              <a:defRPr kumimoji="1" sz="1000" b="1">
                <a:latin typeface="Arial" panose="020B0604020202020204" pitchFamily="34" charset="0"/>
                <a:ea typeface="微軟正黑體" panose="020B0604030504040204" pitchFamily="34" charset="-120"/>
                <a:cs typeface="Arial" panose="020B0604020202020204" pitchFamily="34" charset="0"/>
              </a:defRPr>
            </a:lvl1pPr>
          </a:lstStyle>
          <a:p>
            <a:r>
              <a:rPr lang="en-US" altLang="zh-CN" sz="800"/>
              <a:t>Mobile </a:t>
            </a:r>
            <a:r>
              <a:rPr lang="en-US" altLang="zh-TW" sz="800"/>
              <a:t>apps</a:t>
            </a:r>
            <a:endParaRPr lang="zh-TW" altLang="en-US" sz="800"/>
          </a:p>
        </p:txBody>
      </p:sp>
      <p:sp>
        <p:nvSpPr>
          <p:cNvPr id="77" name="文字方塊 76">
            <a:extLst>
              <a:ext uri="{FF2B5EF4-FFF2-40B4-BE49-F238E27FC236}">
                <a16:creationId xmlns:a16="http://schemas.microsoft.com/office/drawing/2014/main" id="{C3393B13-2927-5A42-80A9-CB2D4A28D385}"/>
              </a:ext>
            </a:extLst>
          </p:cNvPr>
          <p:cNvSpPr txBox="1"/>
          <p:nvPr/>
        </p:nvSpPr>
        <p:spPr>
          <a:xfrm>
            <a:off x="1010429" y="4672762"/>
            <a:ext cx="524250" cy="215444"/>
          </a:xfrm>
          <a:prstGeom prst="rect">
            <a:avLst/>
          </a:prstGeom>
          <a:noFill/>
        </p:spPr>
        <p:txBody>
          <a:bodyPr wrap="square" rtlCol="0">
            <a:spAutoFit/>
          </a:bodyPr>
          <a:lstStyle/>
          <a:p>
            <a:r>
              <a:rPr kumimoji="1" lang="en-US" altLang="zh-TW" sz="800" b="1">
                <a:latin typeface="Arial" panose="020B0604020202020204" pitchFamily="34" charset="0"/>
                <a:ea typeface="微軟正黑體" panose="020B0604030504040204" pitchFamily="34" charset="-120"/>
                <a:cs typeface="Arial" panose="020B0604020202020204" pitchFamily="34" charset="0"/>
              </a:rPr>
              <a:t>Link</a:t>
            </a:r>
            <a:endParaRPr kumimoji="1" lang="zh-TW" altLang="en-US" sz="800" b="1">
              <a:latin typeface="Arial" panose="020B0604020202020204" pitchFamily="34" charset="0"/>
              <a:ea typeface="微軟正黑體" panose="020B0604030504040204" pitchFamily="34" charset="-120"/>
              <a:cs typeface="Arial" panose="020B0604020202020204" pitchFamily="34" charset="0"/>
            </a:endParaRPr>
          </a:p>
        </p:txBody>
      </p:sp>
      <p:sp>
        <p:nvSpPr>
          <p:cNvPr id="78" name="文字方塊 77">
            <a:extLst>
              <a:ext uri="{FF2B5EF4-FFF2-40B4-BE49-F238E27FC236}">
                <a16:creationId xmlns:a16="http://schemas.microsoft.com/office/drawing/2014/main" id="{687AE8C6-6BDD-E241-913C-5CDDD84BDE15}"/>
              </a:ext>
            </a:extLst>
          </p:cNvPr>
          <p:cNvSpPr txBox="1"/>
          <p:nvPr/>
        </p:nvSpPr>
        <p:spPr>
          <a:xfrm>
            <a:off x="1000730" y="4218367"/>
            <a:ext cx="876278" cy="215444"/>
          </a:xfrm>
          <a:prstGeom prst="rect">
            <a:avLst/>
          </a:prstGeom>
          <a:noFill/>
        </p:spPr>
        <p:txBody>
          <a:bodyPr wrap="square" rtlCol="0">
            <a:spAutoFit/>
          </a:bodyPr>
          <a:lstStyle/>
          <a:p>
            <a:r>
              <a:rPr kumimoji="1" lang="en-US" altLang="zh-TW" sz="800" b="1">
                <a:latin typeface="Arial" panose="020B0604020202020204" pitchFamily="34" charset="0"/>
                <a:ea typeface="微軟正黑體" panose="020B0604030504040204" pitchFamily="34" charset="-120"/>
                <a:cs typeface="Arial" panose="020B0604020202020204" pitchFamily="34" charset="0"/>
              </a:rPr>
              <a:t>Insert file</a:t>
            </a:r>
            <a:endParaRPr kumimoji="1" lang="zh-TW" altLang="en-US" sz="800" b="1">
              <a:latin typeface="Arial" panose="020B0604020202020204" pitchFamily="34" charset="0"/>
              <a:ea typeface="微軟正黑體" panose="020B0604030504040204" pitchFamily="34" charset="-120"/>
              <a:cs typeface="Arial" panose="020B0604020202020204" pitchFamily="34" charset="0"/>
            </a:endParaRPr>
          </a:p>
        </p:txBody>
      </p:sp>
      <p:sp>
        <p:nvSpPr>
          <p:cNvPr id="79" name="文字方塊 78">
            <a:extLst>
              <a:ext uri="{FF2B5EF4-FFF2-40B4-BE49-F238E27FC236}">
                <a16:creationId xmlns:a16="http://schemas.microsoft.com/office/drawing/2014/main" id="{785B1E28-FA91-6A49-BB4A-A65B0BD94673}"/>
              </a:ext>
            </a:extLst>
          </p:cNvPr>
          <p:cNvSpPr txBox="1"/>
          <p:nvPr/>
        </p:nvSpPr>
        <p:spPr>
          <a:xfrm>
            <a:off x="6679613" y="4230871"/>
            <a:ext cx="1047037" cy="215444"/>
          </a:xfrm>
          <a:prstGeom prst="rect">
            <a:avLst/>
          </a:prstGeom>
          <a:noFill/>
        </p:spPr>
        <p:txBody>
          <a:bodyPr wrap="square" rtlCol="0">
            <a:spAutoFit/>
          </a:bodyPr>
          <a:lstStyle/>
          <a:p>
            <a:r>
              <a:rPr kumimoji="1" lang="en-US" altLang="zh-TW" sz="800" b="1">
                <a:latin typeface="Arial" panose="020B0604020202020204" pitchFamily="34" charset="0"/>
                <a:ea typeface="微軟正黑體" panose="020B0604030504040204" pitchFamily="34" charset="-120"/>
                <a:cs typeface="Arial" panose="020B0604020202020204" pitchFamily="34" charset="0"/>
              </a:rPr>
              <a:t>Cut tool</a:t>
            </a:r>
            <a:endParaRPr kumimoji="1" lang="zh-TW" altLang="en-US" sz="800" b="1">
              <a:latin typeface="Arial" panose="020B0604020202020204" pitchFamily="34" charset="0"/>
              <a:ea typeface="微軟正黑體" panose="020B0604030504040204" pitchFamily="34" charset="-120"/>
              <a:cs typeface="Arial" panose="020B0604020202020204" pitchFamily="34" charset="0"/>
            </a:endParaRPr>
          </a:p>
        </p:txBody>
      </p:sp>
      <p:sp>
        <p:nvSpPr>
          <p:cNvPr id="80" name="文字方塊 79">
            <a:extLst>
              <a:ext uri="{FF2B5EF4-FFF2-40B4-BE49-F238E27FC236}">
                <a16:creationId xmlns:a16="http://schemas.microsoft.com/office/drawing/2014/main" id="{F2249482-646E-9B48-A7B0-D3F258BBEA3E}"/>
              </a:ext>
            </a:extLst>
          </p:cNvPr>
          <p:cNvSpPr txBox="1"/>
          <p:nvPr/>
        </p:nvSpPr>
        <p:spPr>
          <a:xfrm>
            <a:off x="6707115" y="4679957"/>
            <a:ext cx="914616" cy="215444"/>
          </a:xfrm>
          <a:prstGeom prst="rect">
            <a:avLst/>
          </a:prstGeom>
          <a:noFill/>
        </p:spPr>
        <p:txBody>
          <a:bodyPr wrap="square" rtlCol="0">
            <a:spAutoFit/>
          </a:bodyPr>
          <a:lstStyle/>
          <a:p>
            <a:r>
              <a:rPr kumimoji="1" lang="en-US" altLang="zh-TW" sz="800" b="1">
                <a:latin typeface="Arial" panose="020B0604020202020204" pitchFamily="34" charset="0"/>
                <a:ea typeface="微軟正黑體" panose="020B0604030504040204" pitchFamily="34" charset="-120"/>
                <a:cs typeface="Arial" panose="020B0604020202020204" pitchFamily="34" charset="0"/>
              </a:rPr>
              <a:t>Brush tool</a:t>
            </a:r>
            <a:endParaRPr kumimoji="1" lang="zh-TW" altLang="en-US" sz="800" b="1">
              <a:latin typeface="Arial" panose="020B0604020202020204" pitchFamily="34" charset="0"/>
              <a:ea typeface="微軟正黑體" panose="020B0604030504040204" pitchFamily="34" charset="-120"/>
              <a:cs typeface="Arial" panose="020B0604020202020204" pitchFamily="34" charset="0"/>
            </a:endParaRPr>
          </a:p>
        </p:txBody>
      </p:sp>
      <p:sp>
        <p:nvSpPr>
          <p:cNvPr id="81" name="文字方塊 80">
            <a:extLst>
              <a:ext uri="{FF2B5EF4-FFF2-40B4-BE49-F238E27FC236}">
                <a16:creationId xmlns:a16="http://schemas.microsoft.com/office/drawing/2014/main" id="{A061DAF1-178C-BF46-9D11-B2392D38D0A3}"/>
              </a:ext>
            </a:extLst>
          </p:cNvPr>
          <p:cNvSpPr txBox="1"/>
          <p:nvPr/>
        </p:nvSpPr>
        <p:spPr>
          <a:xfrm>
            <a:off x="5576785" y="4228095"/>
            <a:ext cx="1100768" cy="215444"/>
          </a:xfrm>
          <a:prstGeom prst="rect">
            <a:avLst/>
          </a:prstGeom>
          <a:noFill/>
        </p:spPr>
        <p:txBody>
          <a:bodyPr wrap="square" rtlCol="0">
            <a:spAutoFit/>
          </a:bodyPr>
          <a:lstStyle/>
          <a:p>
            <a:r>
              <a:rPr kumimoji="1" lang="en-US" altLang="zh-TW" sz="800" b="1">
                <a:latin typeface="Arial" panose="020B0604020202020204" pitchFamily="34" charset="0"/>
                <a:ea typeface="微軟正黑體" panose="020B0604030504040204" pitchFamily="34" charset="-120"/>
                <a:cs typeface="Arial" panose="020B0604020202020204" pitchFamily="34" charset="0"/>
              </a:rPr>
              <a:t>Pixelated tool</a:t>
            </a:r>
            <a:endParaRPr kumimoji="1" lang="zh-TW" altLang="en-US" sz="800" b="1">
              <a:latin typeface="Arial" panose="020B0604020202020204" pitchFamily="34" charset="0"/>
              <a:ea typeface="微軟正黑體" panose="020B0604030504040204" pitchFamily="34" charset="-120"/>
              <a:cs typeface="Arial" panose="020B0604020202020204" pitchFamily="34" charset="0"/>
            </a:endParaRPr>
          </a:p>
        </p:txBody>
      </p:sp>
      <p:sp>
        <p:nvSpPr>
          <p:cNvPr id="82" name="文字方塊 81">
            <a:extLst>
              <a:ext uri="{FF2B5EF4-FFF2-40B4-BE49-F238E27FC236}">
                <a16:creationId xmlns:a16="http://schemas.microsoft.com/office/drawing/2014/main" id="{43D08EEC-EC52-7E41-B357-0A73610D0017}"/>
              </a:ext>
            </a:extLst>
          </p:cNvPr>
          <p:cNvSpPr txBox="1"/>
          <p:nvPr/>
        </p:nvSpPr>
        <p:spPr>
          <a:xfrm>
            <a:off x="5586816" y="4677344"/>
            <a:ext cx="856907" cy="215444"/>
          </a:xfrm>
          <a:prstGeom prst="rect">
            <a:avLst/>
          </a:prstGeom>
          <a:noFill/>
        </p:spPr>
        <p:txBody>
          <a:bodyPr wrap="square" rtlCol="0">
            <a:spAutoFit/>
          </a:bodyPr>
          <a:lstStyle/>
          <a:p>
            <a:r>
              <a:rPr kumimoji="1" lang="en-US" altLang="zh-TW" sz="800" b="1">
                <a:latin typeface="Arial" panose="020B0604020202020204" pitchFamily="34" charset="0"/>
                <a:ea typeface="微軟正黑體" panose="020B0604030504040204" pitchFamily="34" charset="-120"/>
                <a:cs typeface="Arial" panose="020B0604020202020204" pitchFamily="34" charset="0"/>
              </a:rPr>
              <a:t>Shape tool</a:t>
            </a:r>
            <a:endParaRPr kumimoji="1" lang="zh-TW" altLang="en-US" sz="800" b="1">
              <a:latin typeface="Arial" panose="020B0604020202020204" pitchFamily="34" charset="0"/>
              <a:ea typeface="微軟正黑體" panose="020B0604030504040204" pitchFamily="34" charset="-120"/>
              <a:cs typeface="Arial" panose="020B0604020202020204" pitchFamily="34" charset="0"/>
            </a:endParaRPr>
          </a:p>
        </p:txBody>
      </p:sp>
      <p:sp>
        <p:nvSpPr>
          <p:cNvPr id="83" name="文字方塊 82">
            <a:extLst>
              <a:ext uri="{FF2B5EF4-FFF2-40B4-BE49-F238E27FC236}">
                <a16:creationId xmlns:a16="http://schemas.microsoft.com/office/drawing/2014/main" id="{B5AA9498-7956-C645-8EC0-E18D1FEFDBAB}"/>
              </a:ext>
            </a:extLst>
          </p:cNvPr>
          <p:cNvSpPr txBox="1"/>
          <p:nvPr/>
        </p:nvSpPr>
        <p:spPr>
          <a:xfrm>
            <a:off x="4450217" y="4211249"/>
            <a:ext cx="995103" cy="215444"/>
          </a:xfrm>
          <a:prstGeom prst="rect">
            <a:avLst/>
          </a:prstGeom>
          <a:noFill/>
        </p:spPr>
        <p:txBody>
          <a:bodyPr wrap="square" rtlCol="0">
            <a:spAutoFit/>
          </a:bodyPr>
          <a:lstStyle/>
          <a:p>
            <a:r>
              <a:rPr kumimoji="1" lang="en-US" altLang="zh-TW" sz="800" b="1">
                <a:latin typeface="Arial" panose="020B0604020202020204" pitchFamily="34" charset="0"/>
                <a:ea typeface="微軟正黑體" panose="020B0604030504040204" pitchFamily="34" charset="-120"/>
                <a:cs typeface="Arial" panose="020B0604020202020204" pitchFamily="34" charset="0"/>
              </a:rPr>
              <a:t>Rotate/Flip</a:t>
            </a:r>
            <a:endParaRPr kumimoji="1" lang="zh-TW" altLang="en-US" sz="800" b="1">
              <a:latin typeface="Arial" panose="020B0604020202020204" pitchFamily="34" charset="0"/>
              <a:ea typeface="微軟正黑體" panose="020B0604030504040204" pitchFamily="34" charset="-120"/>
              <a:cs typeface="Arial" panose="020B0604020202020204" pitchFamily="34" charset="0"/>
            </a:endParaRPr>
          </a:p>
        </p:txBody>
      </p:sp>
      <p:sp>
        <p:nvSpPr>
          <p:cNvPr id="84" name="文字方塊 83">
            <a:extLst>
              <a:ext uri="{FF2B5EF4-FFF2-40B4-BE49-F238E27FC236}">
                <a16:creationId xmlns:a16="http://schemas.microsoft.com/office/drawing/2014/main" id="{892AB6DF-D4AF-F14E-A9F8-6E1D029279D0}"/>
              </a:ext>
            </a:extLst>
          </p:cNvPr>
          <p:cNvSpPr txBox="1"/>
          <p:nvPr/>
        </p:nvSpPr>
        <p:spPr>
          <a:xfrm>
            <a:off x="4478680" y="4677344"/>
            <a:ext cx="856907" cy="215444"/>
          </a:xfrm>
          <a:prstGeom prst="rect">
            <a:avLst/>
          </a:prstGeom>
          <a:noFill/>
        </p:spPr>
        <p:txBody>
          <a:bodyPr wrap="square" rtlCol="0">
            <a:spAutoFit/>
          </a:bodyPr>
          <a:lstStyle/>
          <a:p>
            <a:r>
              <a:rPr kumimoji="1" lang="en-US" altLang="zh-TW" sz="800" b="1">
                <a:latin typeface="Arial" panose="020B0604020202020204" pitchFamily="34" charset="0"/>
                <a:ea typeface="微軟正黑體" panose="020B0604030504040204" pitchFamily="34" charset="-120"/>
                <a:cs typeface="Arial" panose="020B0604020202020204" pitchFamily="34" charset="0"/>
              </a:rPr>
              <a:t>Text tool</a:t>
            </a:r>
            <a:endParaRPr kumimoji="1" lang="zh-TW" altLang="en-US" sz="800" b="1">
              <a:latin typeface="Arial" panose="020B0604020202020204" pitchFamily="34" charset="0"/>
              <a:ea typeface="微軟正黑體" panose="020B0604030504040204" pitchFamily="34" charset="-120"/>
              <a:cs typeface="Arial" panose="020B0604020202020204" pitchFamily="34" charset="0"/>
            </a:endParaRPr>
          </a:p>
        </p:txBody>
      </p:sp>
      <p:sp>
        <p:nvSpPr>
          <p:cNvPr id="85" name="文字方塊 84">
            <a:extLst>
              <a:ext uri="{FF2B5EF4-FFF2-40B4-BE49-F238E27FC236}">
                <a16:creationId xmlns:a16="http://schemas.microsoft.com/office/drawing/2014/main" id="{B836BE35-5C22-9A40-AD36-7EC588E1F50A}"/>
              </a:ext>
            </a:extLst>
          </p:cNvPr>
          <p:cNvSpPr txBox="1"/>
          <p:nvPr/>
        </p:nvSpPr>
        <p:spPr>
          <a:xfrm>
            <a:off x="2086795" y="4653773"/>
            <a:ext cx="1127694" cy="215444"/>
          </a:xfrm>
          <a:prstGeom prst="rect">
            <a:avLst/>
          </a:prstGeom>
          <a:noFill/>
        </p:spPr>
        <p:txBody>
          <a:bodyPr wrap="square" rtlCol="0">
            <a:spAutoFit/>
          </a:bodyPr>
          <a:lstStyle/>
          <a:p>
            <a:r>
              <a:rPr kumimoji="1" lang="en-US" altLang="zh-TW" sz="800" b="1">
                <a:latin typeface="Arial" panose="020B0604020202020204" pitchFamily="34" charset="0"/>
                <a:ea typeface="微軟正黑體" panose="020B0604030504040204" pitchFamily="34" charset="-120"/>
                <a:cs typeface="Arial" panose="020B0604020202020204" pitchFamily="34" charset="0"/>
              </a:rPr>
              <a:t>Insert YouTube</a:t>
            </a:r>
            <a:endParaRPr kumimoji="1" lang="zh-TW" altLang="en-US" sz="800" b="1">
              <a:latin typeface="Arial" panose="020B0604020202020204" pitchFamily="34" charset="0"/>
              <a:ea typeface="微軟正黑體" panose="020B0604030504040204" pitchFamily="34" charset="-120"/>
              <a:cs typeface="Arial" panose="020B0604020202020204" pitchFamily="34" charset="0"/>
            </a:endParaRPr>
          </a:p>
        </p:txBody>
      </p:sp>
      <p:sp>
        <p:nvSpPr>
          <p:cNvPr id="86" name="文字方塊 85">
            <a:extLst>
              <a:ext uri="{FF2B5EF4-FFF2-40B4-BE49-F238E27FC236}">
                <a16:creationId xmlns:a16="http://schemas.microsoft.com/office/drawing/2014/main" id="{0D88483F-35F6-804C-A1CC-AE47E68175F6}"/>
              </a:ext>
            </a:extLst>
          </p:cNvPr>
          <p:cNvSpPr txBox="1"/>
          <p:nvPr/>
        </p:nvSpPr>
        <p:spPr>
          <a:xfrm>
            <a:off x="2084169" y="4217158"/>
            <a:ext cx="1101178" cy="215444"/>
          </a:xfrm>
          <a:prstGeom prst="rect">
            <a:avLst/>
          </a:prstGeom>
          <a:noFill/>
        </p:spPr>
        <p:txBody>
          <a:bodyPr wrap="square" rtlCol="0">
            <a:spAutoFit/>
          </a:bodyPr>
          <a:lstStyle/>
          <a:p>
            <a:r>
              <a:rPr kumimoji="1" lang="en-US" altLang="zh-TW" sz="800" b="1">
                <a:latin typeface="Arial" panose="020B0604020202020204" pitchFamily="34" charset="0"/>
                <a:ea typeface="微軟正黑體" panose="020B0604030504040204" pitchFamily="34" charset="-120"/>
                <a:cs typeface="Arial" panose="020B0604020202020204" pitchFamily="34" charset="0"/>
              </a:rPr>
              <a:t>Insert Image</a:t>
            </a:r>
          </a:p>
        </p:txBody>
      </p:sp>
      <p:sp>
        <p:nvSpPr>
          <p:cNvPr id="87" name="文字方塊 86">
            <a:extLst>
              <a:ext uri="{FF2B5EF4-FFF2-40B4-BE49-F238E27FC236}">
                <a16:creationId xmlns:a16="http://schemas.microsoft.com/office/drawing/2014/main" id="{F99A2CDE-B47C-B841-A881-D355CBE0D518}"/>
              </a:ext>
            </a:extLst>
          </p:cNvPr>
          <p:cNvSpPr txBox="1"/>
          <p:nvPr/>
        </p:nvSpPr>
        <p:spPr>
          <a:xfrm>
            <a:off x="3344055" y="4663801"/>
            <a:ext cx="1014582" cy="215444"/>
          </a:xfrm>
          <a:prstGeom prst="rect">
            <a:avLst/>
          </a:prstGeom>
          <a:noFill/>
        </p:spPr>
        <p:txBody>
          <a:bodyPr wrap="square" rtlCol="0">
            <a:spAutoFit/>
          </a:bodyPr>
          <a:lstStyle/>
          <a:p>
            <a:r>
              <a:rPr kumimoji="1" lang="en-US" altLang="zh-TW" sz="800" b="1">
                <a:latin typeface="Arial" panose="020B0604020202020204" pitchFamily="34" charset="0"/>
                <a:ea typeface="微軟正黑體" panose="020B0604030504040204" pitchFamily="34" charset="-120"/>
                <a:cs typeface="Arial" panose="020B0604020202020204" pitchFamily="34" charset="0"/>
              </a:rPr>
              <a:t>Check list</a:t>
            </a:r>
            <a:endParaRPr kumimoji="1" lang="zh-TW" altLang="en-US" sz="800" b="1">
              <a:latin typeface="Arial" panose="020B0604020202020204" pitchFamily="34" charset="0"/>
              <a:ea typeface="微軟正黑體" panose="020B0604030504040204" pitchFamily="34" charset="-120"/>
              <a:cs typeface="Arial" panose="020B0604020202020204" pitchFamily="34" charset="0"/>
            </a:endParaRPr>
          </a:p>
        </p:txBody>
      </p:sp>
      <p:sp>
        <p:nvSpPr>
          <p:cNvPr id="88" name="文字方塊 87">
            <a:extLst>
              <a:ext uri="{FF2B5EF4-FFF2-40B4-BE49-F238E27FC236}">
                <a16:creationId xmlns:a16="http://schemas.microsoft.com/office/drawing/2014/main" id="{1DFF68D3-87FA-134B-8227-BD1D0BCCFBFA}"/>
              </a:ext>
            </a:extLst>
          </p:cNvPr>
          <p:cNvSpPr txBox="1"/>
          <p:nvPr/>
        </p:nvSpPr>
        <p:spPr>
          <a:xfrm>
            <a:off x="3368846" y="4217158"/>
            <a:ext cx="729835" cy="215444"/>
          </a:xfrm>
          <a:prstGeom prst="rect">
            <a:avLst/>
          </a:prstGeom>
          <a:noFill/>
        </p:spPr>
        <p:txBody>
          <a:bodyPr wrap="square" rtlCol="0">
            <a:spAutoFit/>
          </a:bodyPr>
          <a:lstStyle/>
          <a:p>
            <a:r>
              <a:rPr kumimoji="1" lang="en-US" altLang="zh-TW" sz="800" b="1">
                <a:latin typeface="Arial" panose="020B0604020202020204" pitchFamily="34" charset="0"/>
                <a:ea typeface="微軟正黑體" panose="020B0604030504040204" pitchFamily="34" charset="-120"/>
                <a:cs typeface="Arial" panose="020B0604020202020204" pitchFamily="34" charset="0"/>
              </a:rPr>
              <a:t>Insert table</a:t>
            </a:r>
          </a:p>
        </p:txBody>
      </p:sp>
    </p:spTree>
    <p:extLst>
      <p:ext uri="{BB962C8B-B14F-4D97-AF65-F5344CB8AC3E}">
        <p14:creationId xmlns:p14="http://schemas.microsoft.com/office/powerpoint/2010/main" val="2473905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96675DB7-0622-4016-8854-97EBDAC9DD56}"/>
              </a:ext>
            </a:extLst>
          </p:cNvPr>
          <p:cNvSpPr>
            <a:spLocks noGrp="1"/>
          </p:cNvSpPr>
          <p:nvPr>
            <p:ph type="title" idx="4294967295"/>
          </p:nvPr>
        </p:nvSpPr>
        <p:spPr>
          <a:xfrm>
            <a:off x="191948" y="46218"/>
            <a:ext cx="8616386" cy="1169551"/>
          </a:xfrm>
        </p:spPr>
        <p:txBody>
          <a:bodyPr/>
          <a:lstStyle/>
          <a:p>
            <a:r>
              <a:rPr lang="en" altLang="zh-TW" sz="3200" err="1">
                <a:solidFill>
                  <a:schemeClr val="bg1"/>
                </a:solidFill>
              </a:rPr>
              <a:t>Qmiix</a:t>
            </a:r>
            <a:r>
              <a:rPr lang="en" altLang="zh-TW" sz="3200">
                <a:solidFill>
                  <a:schemeClr val="bg1"/>
                </a:solidFill>
              </a:rPr>
              <a:t>, the cross-platform automation solution, frees you from repetitive tasks</a:t>
            </a:r>
            <a:br>
              <a:rPr lang="en" altLang="zh-TW">
                <a:solidFill>
                  <a:schemeClr val="bg1"/>
                </a:solidFill>
              </a:rPr>
            </a:br>
            <a:endParaRPr lang="zh-TW" altLang="en-US">
              <a:solidFill>
                <a:schemeClr val="bg1"/>
              </a:solidFill>
              <a:sym typeface="Arial" panose="020B0604020202020204" pitchFamily="34" charset="0"/>
            </a:endParaRPr>
          </a:p>
        </p:txBody>
      </p:sp>
      <p:sp>
        <p:nvSpPr>
          <p:cNvPr id="16" name="文字方塊 15">
            <a:extLst>
              <a:ext uri="{FF2B5EF4-FFF2-40B4-BE49-F238E27FC236}">
                <a16:creationId xmlns:a16="http://schemas.microsoft.com/office/drawing/2014/main" id="{8B0723ED-BDEB-465B-B049-82DBF5A25335}"/>
              </a:ext>
            </a:extLst>
          </p:cNvPr>
          <p:cNvSpPr txBox="1"/>
          <p:nvPr/>
        </p:nvSpPr>
        <p:spPr>
          <a:xfrm>
            <a:off x="173847" y="2970260"/>
            <a:ext cx="303314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 altLang="zh-TW" sz="1200" err="1"/>
              <a:t>Qmiix</a:t>
            </a:r>
            <a:r>
              <a:rPr lang="en" altLang="zh-TW" sz="1200"/>
              <a:t> automates actions between QNAP NAS, cloud services, social networks, and messaging apps to simplify routine tasks such as backup, posting, and event notifications. This provides SMBs and collaborative teams with flexible multi-cloud backup and immediate improvements to communication efficiency and productivity.</a:t>
            </a:r>
            <a:endParaRPr lang="en-US" altLang="zh-TW" sz="2000">
              <a:solidFill>
                <a:schemeClr val="tx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8" name="圖片 7">
            <a:extLst>
              <a:ext uri="{FF2B5EF4-FFF2-40B4-BE49-F238E27FC236}">
                <a16:creationId xmlns:a16="http://schemas.microsoft.com/office/drawing/2014/main" id="{74CCE5A5-8D4A-4B9E-B2C7-6A29FDEF434A}"/>
              </a:ext>
            </a:extLst>
          </p:cNvPr>
          <p:cNvPicPr>
            <a:picLocks noChangeAspect="1"/>
          </p:cNvPicPr>
          <p:nvPr/>
        </p:nvPicPr>
        <p:blipFill>
          <a:blip r:embed="rId3"/>
          <a:stretch>
            <a:fillRect/>
          </a:stretch>
        </p:blipFill>
        <p:spPr>
          <a:xfrm>
            <a:off x="3269178" y="3057553"/>
            <a:ext cx="1270021" cy="1270021"/>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3" name="圖片 3">
            <a:extLst>
              <a:ext uri="{FF2B5EF4-FFF2-40B4-BE49-F238E27FC236}">
                <a16:creationId xmlns:a16="http://schemas.microsoft.com/office/drawing/2014/main" id="{904921A7-43F1-42F9-B9DA-CA2FCC6B1FA6}"/>
              </a:ext>
            </a:extLst>
          </p:cNvPr>
          <p:cNvPicPr>
            <a:picLocks noChangeAspect="1"/>
          </p:cNvPicPr>
          <p:nvPr/>
        </p:nvPicPr>
        <p:blipFill>
          <a:blip r:embed="rId4"/>
          <a:stretch>
            <a:fillRect/>
          </a:stretch>
        </p:blipFill>
        <p:spPr>
          <a:xfrm>
            <a:off x="4390336" y="1311495"/>
            <a:ext cx="4829175" cy="4060902"/>
          </a:xfrm>
          <a:prstGeom prst="rect">
            <a:avLst/>
          </a:prstGeom>
        </p:spPr>
      </p:pic>
      <p:sp>
        <p:nvSpPr>
          <p:cNvPr id="7" name="文字方塊 6">
            <a:extLst>
              <a:ext uri="{FF2B5EF4-FFF2-40B4-BE49-F238E27FC236}">
                <a16:creationId xmlns:a16="http://schemas.microsoft.com/office/drawing/2014/main" id="{BB4389E7-3A9E-164B-B187-9CA219EF529C}"/>
              </a:ext>
            </a:extLst>
          </p:cNvPr>
          <p:cNvSpPr txBox="1"/>
          <p:nvPr/>
        </p:nvSpPr>
        <p:spPr>
          <a:xfrm>
            <a:off x="238163" y="1423220"/>
            <a:ext cx="4152173" cy="1384995"/>
          </a:xfrm>
          <a:prstGeom prst="rect">
            <a:avLst/>
          </a:prstGeom>
          <a:noFill/>
        </p:spPr>
        <p:txBody>
          <a:bodyPr wrap="square">
            <a:spAutoFit/>
          </a:bodyPr>
          <a:lstStyle/>
          <a:p>
            <a:r>
              <a:rPr lang="en" altLang="zh-TW" b="1" err="1"/>
              <a:t>Qmiix</a:t>
            </a:r>
            <a:r>
              <a:rPr lang="en" altLang="zh-TW" b="1"/>
              <a:t> is QNAP’s integration platform as a service (iPaaS) solution that automates self-defined workflows between multiple clouds, QNAP NAS, and other software, greatly assisting businesses in reducing the time, effort, and costs involved in digital workflows.</a:t>
            </a:r>
            <a:endParaRPr lang="zh-TW" altLang="en-US" b="1"/>
          </a:p>
        </p:txBody>
      </p:sp>
      <p:sp>
        <p:nvSpPr>
          <p:cNvPr id="9" name="文字方塊 8">
            <a:extLst>
              <a:ext uri="{FF2B5EF4-FFF2-40B4-BE49-F238E27FC236}">
                <a16:creationId xmlns:a16="http://schemas.microsoft.com/office/drawing/2014/main" id="{9231B818-37BC-FA4B-8F39-C56D1B8B2648}"/>
              </a:ext>
            </a:extLst>
          </p:cNvPr>
          <p:cNvSpPr txBox="1"/>
          <p:nvPr/>
        </p:nvSpPr>
        <p:spPr>
          <a:xfrm>
            <a:off x="3455727" y="4374682"/>
            <a:ext cx="872426" cy="307777"/>
          </a:xfrm>
          <a:prstGeom prst="rect">
            <a:avLst/>
          </a:prstGeom>
          <a:noFill/>
        </p:spPr>
        <p:txBody>
          <a:bodyPr wrap="square">
            <a:spAutoFit/>
          </a:bodyPr>
          <a:lstStyle/>
          <a:p>
            <a:pPr algn="ctr"/>
            <a:r>
              <a:rPr lang="en-US" altLang="zh-TW" sz="1400" b="1">
                <a:solidFill>
                  <a:schemeClr val="tx1"/>
                </a:solidFill>
                <a:latin typeface="Arial" panose="020B0604020202020204" pitchFamily="34" charset="0"/>
                <a:ea typeface="微軟正黑體" panose="020B0604030504040204" pitchFamily="34" charset="-120"/>
                <a:sym typeface="Arial" panose="020B0604020202020204" pitchFamily="34" charset="0"/>
              </a:rPr>
              <a:t>Qmiix</a:t>
            </a:r>
          </a:p>
        </p:txBody>
      </p:sp>
    </p:spTree>
    <p:extLst>
      <p:ext uri="{BB962C8B-B14F-4D97-AF65-F5344CB8AC3E}">
        <p14:creationId xmlns:p14="http://schemas.microsoft.com/office/powerpoint/2010/main" val="2505118460"/>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
            <a:extLst>
              <a:ext uri="{FF2B5EF4-FFF2-40B4-BE49-F238E27FC236}">
                <a16:creationId xmlns:a16="http://schemas.microsoft.com/office/drawing/2014/main" id="{54446705-2BE6-420D-B9E7-3BA6A6912EEA}"/>
              </a:ext>
            </a:extLst>
          </p:cNvPr>
          <p:cNvGrpSpPr/>
          <p:nvPr/>
        </p:nvGrpSpPr>
        <p:grpSpPr>
          <a:xfrm>
            <a:off x="433834" y="2068668"/>
            <a:ext cx="3779257" cy="2887837"/>
            <a:chOff x="464022" y="1952198"/>
            <a:chExt cx="3989027" cy="3048127"/>
          </a:xfrm>
        </p:grpSpPr>
        <p:sp>
          <p:nvSpPr>
            <p:cNvPr id="21" name="圓角矩形 15">
              <a:extLst>
                <a:ext uri="{FF2B5EF4-FFF2-40B4-BE49-F238E27FC236}">
                  <a16:creationId xmlns:a16="http://schemas.microsoft.com/office/drawing/2014/main" id="{38EDF853-8E87-4D35-9450-C77A6A9D6C42}"/>
                </a:ext>
              </a:extLst>
            </p:cNvPr>
            <p:cNvSpPr/>
            <p:nvPr/>
          </p:nvSpPr>
          <p:spPr>
            <a:xfrm>
              <a:off x="548294" y="3600357"/>
              <a:ext cx="3751785" cy="576064"/>
            </a:xfrm>
            <a:prstGeom prst="roundRect">
              <a:avLst/>
            </a:prstGeom>
            <a:solidFill>
              <a:schemeClr val="accent5">
                <a:alpha val="33000"/>
              </a:schemeClr>
            </a:solidFill>
            <a:ln>
              <a:gradFill>
                <a:gsLst>
                  <a:gs pos="0">
                    <a:schemeClr val="accent1">
                      <a:lumMod val="5000"/>
                      <a:lumOff val="95000"/>
                    </a:schemeClr>
                  </a:gs>
                  <a:gs pos="75000">
                    <a:srgbClr val="00B0F0"/>
                  </a:gs>
                  <a:gs pos="100000">
                    <a:srgbClr val="00206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17" name="圓角矩形 15">
              <a:extLst>
                <a:ext uri="{FF2B5EF4-FFF2-40B4-BE49-F238E27FC236}">
                  <a16:creationId xmlns:a16="http://schemas.microsoft.com/office/drawing/2014/main" id="{FE44DE80-4D35-453F-BE0B-5DCEEBCA8302}"/>
                </a:ext>
              </a:extLst>
            </p:cNvPr>
            <p:cNvSpPr/>
            <p:nvPr/>
          </p:nvSpPr>
          <p:spPr>
            <a:xfrm>
              <a:off x="548294" y="2799938"/>
              <a:ext cx="3751785" cy="576064"/>
            </a:xfrm>
            <a:prstGeom prst="roundRect">
              <a:avLst/>
            </a:prstGeom>
            <a:solidFill>
              <a:schemeClr val="accent5">
                <a:alpha val="33000"/>
              </a:schemeClr>
            </a:solidFill>
            <a:ln>
              <a:gradFill>
                <a:gsLst>
                  <a:gs pos="0">
                    <a:schemeClr val="accent1">
                      <a:lumMod val="5000"/>
                      <a:lumOff val="95000"/>
                    </a:schemeClr>
                  </a:gs>
                  <a:gs pos="75000">
                    <a:srgbClr val="00B0F0"/>
                  </a:gs>
                  <a:gs pos="100000">
                    <a:srgbClr val="00206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4" name="圓角矩形 15">
              <a:extLst>
                <a:ext uri="{FF2B5EF4-FFF2-40B4-BE49-F238E27FC236}">
                  <a16:creationId xmlns:a16="http://schemas.microsoft.com/office/drawing/2014/main" id="{A8E24DB3-9DA9-4A99-AA13-018159790568}"/>
                </a:ext>
              </a:extLst>
            </p:cNvPr>
            <p:cNvSpPr/>
            <p:nvPr/>
          </p:nvSpPr>
          <p:spPr>
            <a:xfrm>
              <a:off x="548294" y="2013457"/>
              <a:ext cx="3751785" cy="576064"/>
            </a:xfrm>
            <a:prstGeom prst="roundRect">
              <a:avLst/>
            </a:prstGeom>
            <a:solidFill>
              <a:schemeClr val="accent5">
                <a:alpha val="33000"/>
              </a:schemeClr>
            </a:solidFill>
            <a:ln>
              <a:gradFill>
                <a:gsLst>
                  <a:gs pos="0">
                    <a:schemeClr val="accent1">
                      <a:lumMod val="5000"/>
                      <a:lumOff val="95000"/>
                    </a:schemeClr>
                  </a:gs>
                  <a:gs pos="75000">
                    <a:srgbClr val="00B0F0"/>
                  </a:gs>
                  <a:gs pos="100000">
                    <a:srgbClr val="00206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7" name="TextBox 21">
              <a:extLst>
                <a:ext uri="{FF2B5EF4-FFF2-40B4-BE49-F238E27FC236}">
                  <a16:creationId xmlns:a16="http://schemas.microsoft.com/office/drawing/2014/main" id="{32DA0096-8F43-453D-8849-F40A8239ABD1}"/>
                </a:ext>
              </a:extLst>
            </p:cNvPr>
            <p:cNvSpPr txBox="1"/>
            <p:nvPr/>
          </p:nvSpPr>
          <p:spPr>
            <a:xfrm>
              <a:off x="1235673" y="2032315"/>
              <a:ext cx="3102155" cy="552262"/>
            </a:xfrm>
            <a:prstGeom prst="rect">
              <a:avLst/>
            </a:prstGeom>
            <a:noFill/>
          </p:spPr>
          <p:txBody>
            <a:bodyPr wrap="square" rtlCol="0" anchor="t">
              <a:spAutoFit/>
            </a:bodyPr>
            <a:lstStyle/>
            <a:p>
              <a:r>
                <a:rPr lang="en-US" altLang="zh-CN" b="1">
                  <a:solidFill>
                    <a:schemeClr val="accent5">
                      <a:lumMod val="50000"/>
                    </a:schemeClr>
                  </a:solidFill>
                  <a:latin typeface="Arial" panose="020B0604020202020204" pitchFamily="34" charset="0"/>
                  <a:ea typeface="微軟正黑體" panose="020B0604030504040204" pitchFamily="34" charset="-120"/>
                  <a:cs typeface="Arial" panose="020B0604020202020204" pitchFamily="34" charset="0"/>
                </a:rPr>
                <a:t>Multi-room/device streaming with QNAP</a:t>
              </a:r>
              <a:r>
                <a:rPr lang="en-US" altLang="en-US" b="1">
                  <a:solidFill>
                    <a:schemeClr val="accent5">
                      <a:lumMod val="50000"/>
                    </a:schemeClr>
                  </a:solidFill>
                  <a:latin typeface="Arial" panose="020B0604020202020204" pitchFamily="34" charset="0"/>
                  <a:ea typeface="微軟正黑體" panose="020B0604030504040204" pitchFamily="34" charset="-120"/>
                  <a:cs typeface="Arial" panose="020B0604020202020204" pitchFamily="34" charset="0"/>
                </a:rPr>
                <a:t> Cinema28</a:t>
              </a:r>
            </a:p>
          </p:txBody>
        </p:sp>
        <p:pic>
          <p:nvPicPr>
            <p:cNvPr id="8" name="圖片 7" descr="Cinema28_512.png">
              <a:extLst>
                <a:ext uri="{FF2B5EF4-FFF2-40B4-BE49-F238E27FC236}">
                  <a16:creationId xmlns:a16="http://schemas.microsoft.com/office/drawing/2014/main" id="{8DDBD78A-7373-4B71-98FF-C7F76587869F}"/>
                </a:ext>
              </a:extLst>
            </p:cNvPr>
            <p:cNvPicPr>
              <a:picLocks noChangeAspect="1"/>
            </p:cNvPicPr>
            <p:nvPr/>
          </p:nvPicPr>
          <p:blipFill>
            <a:blip r:embed="rId3"/>
            <a:stretch>
              <a:fillRect/>
            </a:stretch>
          </p:blipFill>
          <p:spPr>
            <a:xfrm>
              <a:off x="515669" y="1952198"/>
              <a:ext cx="635000" cy="635000"/>
            </a:xfrm>
            <a:prstGeom prst="rect">
              <a:avLst/>
            </a:prstGeom>
            <a:effectLst>
              <a:outerShdw blurRad="50800" dist="38100" dir="2700000" algn="tl" rotWithShape="0">
                <a:prstClr val="black">
                  <a:alpha val="40000"/>
                </a:prstClr>
              </a:outerShdw>
            </a:effectLst>
          </p:spPr>
        </p:pic>
        <p:pic>
          <p:nvPicPr>
            <p:cNvPr id="16" name="Shape 328">
              <a:extLst>
                <a:ext uri="{FF2B5EF4-FFF2-40B4-BE49-F238E27FC236}">
                  <a16:creationId xmlns:a16="http://schemas.microsoft.com/office/drawing/2014/main" id="{5E4E37F9-0569-42AA-97F5-90C1A9D4C6E7}"/>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15669" y="2791227"/>
              <a:ext cx="635000" cy="628246"/>
            </a:xfrm>
            <a:prstGeom prst="rect">
              <a:avLst/>
            </a:prstGeom>
            <a:noFill/>
            <a:ln>
              <a:noFill/>
            </a:ln>
          </p:spPr>
        </p:pic>
        <p:sp>
          <p:nvSpPr>
            <p:cNvPr id="18" name="TextBox 21">
              <a:extLst>
                <a:ext uri="{FF2B5EF4-FFF2-40B4-BE49-F238E27FC236}">
                  <a16:creationId xmlns:a16="http://schemas.microsoft.com/office/drawing/2014/main" id="{AB3C5785-5D01-4746-9C43-E6273D2B4A4C}"/>
                </a:ext>
              </a:extLst>
            </p:cNvPr>
            <p:cNvSpPr txBox="1"/>
            <p:nvPr/>
          </p:nvSpPr>
          <p:spPr>
            <a:xfrm>
              <a:off x="1235674" y="2835011"/>
              <a:ext cx="3014071" cy="552262"/>
            </a:xfrm>
            <a:prstGeom prst="rect">
              <a:avLst/>
            </a:prstGeom>
            <a:noFill/>
          </p:spPr>
          <p:txBody>
            <a:bodyPr wrap="square" rtlCol="0" anchor="t">
              <a:spAutoFit/>
            </a:bodyPr>
            <a:lstStyle/>
            <a:p>
              <a:r>
                <a:rPr lang="en-US" altLang="en-US" b="1">
                  <a:solidFill>
                    <a:schemeClr val="accent5">
                      <a:lumMod val="50000"/>
                    </a:schemeClr>
                  </a:solidFill>
                  <a:latin typeface="Arial" panose="020B0604020202020204" pitchFamily="34" charset="0"/>
                  <a:ea typeface="微軟正黑體" panose="020B0604030504040204" pitchFamily="34" charset="-120"/>
                  <a:cs typeface="Arial" panose="020B0604020202020204" pitchFamily="34" charset="0"/>
                </a:rPr>
                <a:t>Plex </a:t>
              </a:r>
              <a:r>
                <a:rPr lang="en-US" altLang="zh-CN" b="1">
                  <a:solidFill>
                    <a:schemeClr val="accent5">
                      <a:lumMod val="50000"/>
                    </a:schemeClr>
                  </a:solidFill>
                  <a:latin typeface="Arial" panose="020B0604020202020204" pitchFamily="34" charset="0"/>
                  <a:ea typeface="微軟正黑體" panose="020B0604030504040204" pitchFamily="34" charset="-120"/>
                  <a:cs typeface="Arial" panose="020B0604020202020204" pitchFamily="34" charset="0"/>
                </a:rPr>
                <a:t>server for various Plex clients</a:t>
              </a:r>
              <a:endParaRPr lang="en-US" altLang="en-US" b="1">
                <a:solidFill>
                  <a:schemeClr val="accent5">
                    <a:lumMod val="50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2" name="TextBox 21">
              <a:extLst>
                <a:ext uri="{FF2B5EF4-FFF2-40B4-BE49-F238E27FC236}">
                  <a16:creationId xmlns:a16="http://schemas.microsoft.com/office/drawing/2014/main" id="{5940CA16-A3C2-42D7-A9F3-02ED17603551}"/>
                </a:ext>
              </a:extLst>
            </p:cNvPr>
            <p:cNvSpPr txBox="1"/>
            <p:nvPr/>
          </p:nvSpPr>
          <p:spPr>
            <a:xfrm>
              <a:off x="1235673" y="3635430"/>
              <a:ext cx="3217376" cy="552262"/>
            </a:xfrm>
            <a:prstGeom prst="rect">
              <a:avLst/>
            </a:prstGeom>
            <a:noFill/>
          </p:spPr>
          <p:txBody>
            <a:bodyPr wrap="square" rtlCol="0" anchor="t">
              <a:spAutoFit/>
            </a:bodyPr>
            <a:lstStyle/>
            <a:p>
              <a:r>
                <a:rPr lang="en-US" altLang="zh-TW" b="1">
                  <a:solidFill>
                    <a:schemeClr val="accent5">
                      <a:lumMod val="50000"/>
                    </a:schemeClr>
                  </a:solidFill>
                  <a:latin typeface="Arial" panose="020B0604020202020204" pitchFamily="34" charset="0"/>
                  <a:ea typeface="微軟正黑體" panose="020B0604030504040204" pitchFamily="34" charset="-120"/>
                  <a:cs typeface="Arial" panose="020B0604020202020204" pitchFamily="34" charset="0"/>
                </a:rPr>
                <a:t>Apple TV/Fire TV/Roku/</a:t>
              </a:r>
            </a:p>
            <a:p>
              <a:r>
                <a:rPr lang="en-US" altLang="zh-TW" b="1">
                  <a:solidFill>
                    <a:schemeClr val="accent5">
                      <a:lumMod val="50000"/>
                    </a:schemeClr>
                  </a:solidFill>
                  <a:latin typeface="Arial" panose="020B0604020202020204" pitchFamily="34" charset="0"/>
                  <a:ea typeface="微軟正黑體" panose="020B0604030504040204" pitchFamily="34" charset="-120"/>
                  <a:cs typeface="Arial" panose="020B0604020202020204" pitchFamily="34" charset="0"/>
                </a:rPr>
                <a:t>Android TV via </a:t>
              </a:r>
              <a:r>
                <a:rPr lang="en-US" altLang="zh-TW" b="1" err="1">
                  <a:solidFill>
                    <a:schemeClr val="accent5">
                      <a:lumMod val="50000"/>
                    </a:schemeClr>
                  </a:solidFill>
                  <a:latin typeface="Arial" panose="020B0604020202020204" pitchFamily="34" charset="0"/>
                  <a:ea typeface="微軟正黑體" panose="020B0604030504040204" pitchFamily="34" charset="-120"/>
                  <a:cs typeface="Arial" panose="020B0604020202020204" pitchFamily="34" charset="0"/>
                </a:rPr>
                <a:t>Qmedia</a:t>
              </a:r>
              <a:r>
                <a:rPr lang="en-US" altLang="zh-TW" b="1">
                  <a:solidFill>
                    <a:schemeClr val="accent5">
                      <a:lumMod val="50000"/>
                    </a:schemeClr>
                  </a:solidFill>
                  <a:latin typeface="Arial" panose="020B0604020202020204" pitchFamily="34" charset="0"/>
                  <a:ea typeface="微軟正黑體" panose="020B0604030504040204" pitchFamily="34" charset="-120"/>
                  <a:cs typeface="Arial" panose="020B0604020202020204" pitchFamily="34" charset="0"/>
                </a:rPr>
                <a:t> playback</a:t>
              </a:r>
              <a:endParaRPr lang="en-US" altLang="en-US" b="1">
                <a:solidFill>
                  <a:schemeClr val="accent5">
                    <a:lumMod val="50000"/>
                  </a:schemeClr>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3" name="圖形 13">
              <a:extLst>
                <a:ext uri="{FF2B5EF4-FFF2-40B4-BE49-F238E27FC236}">
                  <a16:creationId xmlns:a16="http://schemas.microsoft.com/office/drawing/2014/main" id="{CD97B3D1-03C0-4B93-8490-E4355F4609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022" y="3419473"/>
              <a:ext cx="925733" cy="921708"/>
            </a:xfrm>
            <a:prstGeom prst="rect">
              <a:avLst/>
            </a:prstGeom>
          </p:spPr>
        </p:pic>
        <p:sp>
          <p:nvSpPr>
            <p:cNvPr id="32" name="圓角矩形 15">
              <a:extLst>
                <a:ext uri="{FF2B5EF4-FFF2-40B4-BE49-F238E27FC236}">
                  <a16:creationId xmlns:a16="http://schemas.microsoft.com/office/drawing/2014/main" id="{43F6FDCD-73A7-4FF8-8532-5360CA0E695C}"/>
                </a:ext>
              </a:extLst>
            </p:cNvPr>
            <p:cNvSpPr/>
            <p:nvPr/>
          </p:nvSpPr>
          <p:spPr>
            <a:xfrm>
              <a:off x="548294" y="4391948"/>
              <a:ext cx="3751785" cy="576064"/>
            </a:xfrm>
            <a:prstGeom prst="roundRect">
              <a:avLst/>
            </a:prstGeom>
            <a:solidFill>
              <a:schemeClr val="accent5">
                <a:alpha val="33000"/>
              </a:schemeClr>
            </a:solidFill>
            <a:ln>
              <a:gradFill>
                <a:gsLst>
                  <a:gs pos="0">
                    <a:schemeClr val="accent1">
                      <a:lumMod val="5000"/>
                      <a:lumOff val="95000"/>
                    </a:schemeClr>
                  </a:gs>
                  <a:gs pos="75000">
                    <a:srgbClr val="00B0F0"/>
                  </a:gs>
                  <a:gs pos="100000">
                    <a:srgbClr val="00206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33" name="TextBox 21">
              <a:extLst>
                <a:ext uri="{FF2B5EF4-FFF2-40B4-BE49-F238E27FC236}">
                  <a16:creationId xmlns:a16="http://schemas.microsoft.com/office/drawing/2014/main" id="{AF2E7738-6CAD-42BB-AC48-065C0BB020BF}"/>
                </a:ext>
              </a:extLst>
            </p:cNvPr>
            <p:cNvSpPr txBox="1"/>
            <p:nvPr/>
          </p:nvSpPr>
          <p:spPr>
            <a:xfrm>
              <a:off x="1235674" y="4427021"/>
              <a:ext cx="3064405" cy="552262"/>
            </a:xfrm>
            <a:prstGeom prst="rect">
              <a:avLst/>
            </a:prstGeom>
            <a:noFill/>
          </p:spPr>
          <p:txBody>
            <a:bodyPr wrap="square" rtlCol="0" anchor="t">
              <a:spAutoFit/>
            </a:bodyPr>
            <a:lstStyle/>
            <a:p>
              <a:r>
                <a:rPr lang="en-US" altLang="zh-TW" b="1" err="1">
                  <a:solidFill>
                    <a:schemeClr val="accent5">
                      <a:lumMod val="50000"/>
                    </a:schemeClr>
                  </a:solidFill>
                  <a:latin typeface="Arial" panose="020B0604020202020204" pitchFamily="34" charset="0"/>
                  <a:ea typeface="微軟正黑體" panose="020B0604030504040204" pitchFamily="34" charset="-120"/>
                  <a:cs typeface="Arial" panose="020B0604020202020204" pitchFamily="34" charset="0"/>
                </a:rPr>
                <a:t>QuMagie</a:t>
              </a:r>
              <a:r>
                <a:rPr lang="en-US" altLang="zh-TW" b="1">
                  <a:solidFill>
                    <a:schemeClr val="accent5">
                      <a:lumMod val="50000"/>
                    </a:schemeClr>
                  </a:solidFill>
                  <a:latin typeface="Arial" panose="020B0604020202020204" pitchFamily="34" charset="0"/>
                  <a:ea typeface="微軟正黑體" panose="020B0604030504040204" pitchFamily="34" charset="-120"/>
                  <a:cs typeface="Arial" panose="020B0604020202020204" pitchFamily="34" charset="0"/>
                </a:rPr>
                <a:t> AI photo albums for smart classification &amp; sharing</a:t>
              </a:r>
              <a:endParaRPr lang="en-US" altLang="en-US" b="1">
                <a:solidFill>
                  <a:schemeClr val="accent5">
                    <a:lumMod val="50000"/>
                  </a:schemeClr>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4" name="圖片 14" descr="一張含有 向量圖形 的圖片&#10;&#10;描述是以高可信度產生">
              <a:extLst>
                <a:ext uri="{FF2B5EF4-FFF2-40B4-BE49-F238E27FC236}">
                  <a16:creationId xmlns:a16="http://schemas.microsoft.com/office/drawing/2014/main" id="{136F4A43-A52C-43ED-BABB-AA8C4FD128A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9363" y="4383237"/>
              <a:ext cx="617088" cy="617088"/>
            </a:xfrm>
            <a:prstGeom prst="rect">
              <a:avLst/>
            </a:prstGeom>
            <a:effectLst>
              <a:outerShdw blurRad="50800" dist="38100" dir="2700000" algn="tl" rotWithShape="0">
                <a:prstClr val="black">
                  <a:alpha val="40000"/>
                </a:prstClr>
              </a:outerShdw>
            </a:effectLst>
          </p:spPr>
        </p:pic>
      </p:grpSp>
      <p:pic>
        <p:nvPicPr>
          <p:cNvPr id="35" name="圖片 8">
            <a:extLst>
              <a:ext uri="{FF2B5EF4-FFF2-40B4-BE49-F238E27FC236}">
                <a16:creationId xmlns:a16="http://schemas.microsoft.com/office/drawing/2014/main" id="{C1A30250-F67B-4F0C-89DD-5BEBDBEB9C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7113" y="2703784"/>
            <a:ext cx="4260298" cy="2231797"/>
          </a:xfrm>
          <a:prstGeom prst="rect">
            <a:avLst/>
          </a:prstGeom>
        </p:spPr>
      </p:pic>
      <p:pic>
        <p:nvPicPr>
          <p:cNvPr id="36" name="Picture 2">
            <a:extLst>
              <a:ext uri="{FF2B5EF4-FFF2-40B4-BE49-F238E27FC236}">
                <a16:creationId xmlns:a16="http://schemas.microsoft.com/office/drawing/2014/main" id="{2A1D178D-8701-4154-BBF3-09F98F5B5AE7}"/>
              </a:ext>
            </a:extLst>
          </p:cNvPr>
          <p:cNvPicPr>
            <a:picLocks noChangeAspect="1"/>
          </p:cNvPicPr>
          <p:nvPr/>
        </p:nvPicPr>
        <p:blipFill>
          <a:blip r:embed="rId8"/>
          <a:stretch>
            <a:fillRect/>
          </a:stretch>
        </p:blipFill>
        <p:spPr>
          <a:xfrm>
            <a:off x="5559180" y="1019596"/>
            <a:ext cx="3305692" cy="2280671"/>
          </a:xfrm>
          <a:prstGeom prst="rect">
            <a:avLst/>
          </a:prstGeom>
        </p:spPr>
      </p:pic>
      <p:sp>
        <p:nvSpPr>
          <p:cNvPr id="19" name="標題 1">
            <a:extLst>
              <a:ext uri="{FF2B5EF4-FFF2-40B4-BE49-F238E27FC236}">
                <a16:creationId xmlns:a16="http://schemas.microsoft.com/office/drawing/2014/main" id="{EF29F4D9-E699-7446-B48F-A00FD553CDF2}"/>
              </a:ext>
            </a:extLst>
          </p:cNvPr>
          <p:cNvSpPr txBox="1">
            <a:spLocks/>
          </p:cNvSpPr>
          <p:nvPr/>
        </p:nvSpPr>
        <p:spPr>
          <a:xfrm>
            <a:off x="279127" y="140964"/>
            <a:ext cx="8740487" cy="98733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3200">
                <a:solidFill>
                  <a:schemeClr val="bg1"/>
                </a:solidFill>
                <a:latin typeface="Arial" panose="020B0604020202020204" pitchFamily="34" charset="0"/>
                <a:ea typeface="微軟正黑體" panose="020B0604030504040204" pitchFamily="34" charset="-120"/>
                <a:cs typeface="Arial" panose="020B0604020202020204" pitchFamily="34" charset="0"/>
              </a:rPr>
              <a:t>Also powerful as a multimedia server </a:t>
            </a:r>
          </a:p>
          <a:p>
            <a:r>
              <a:rPr lang="en-US" altLang="zh-TW" sz="3200">
                <a:solidFill>
                  <a:schemeClr val="bg1"/>
                </a:solidFill>
                <a:latin typeface="Arial" panose="020B0604020202020204" pitchFamily="34" charset="0"/>
                <a:ea typeface="微軟正黑體" panose="020B0604030504040204" pitchFamily="34" charset="-120"/>
                <a:cs typeface="Arial" panose="020B0604020202020204" pitchFamily="34" charset="0"/>
              </a:rPr>
              <a:t>for multi-device media streaming</a:t>
            </a:r>
            <a:endParaRPr lang="zh-TW" altLang="en-US" sz="3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 name="文字方塊 19">
            <a:extLst>
              <a:ext uri="{FF2B5EF4-FFF2-40B4-BE49-F238E27FC236}">
                <a16:creationId xmlns:a16="http://schemas.microsoft.com/office/drawing/2014/main" id="{33399EE6-F048-D74B-8B01-6160B46811E6}"/>
              </a:ext>
            </a:extLst>
          </p:cNvPr>
          <p:cNvSpPr txBox="1"/>
          <p:nvPr/>
        </p:nvSpPr>
        <p:spPr>
          <a:xfrm>
            <a:off x="365874" y="1318789"/>
            <a:ext cx="5193306" cy="830997"/>
          </a:xfrm>
          <a:prstGeom prst="rect">
            <a:avLst/>
          </a:prstGeom>
          <a:noFill/>
        </p:spPr>
        <p:txBody>
          <a:bodyPr wrap="square">
            <a:spAutoFit/>
          </a:bodyPr>
          <a:lstStyle/>
          <a:p>
            <a:r>
              <a:rPr lang="en" altLang="zh-TW" sz="1200" b="1">
                <a:solidFill>
                  <a:srgbClr val="333333"/>
                </a:solidFill>
                <a:latin typeface="Arial" panose="020B0604020202020204" pitchFamily="34" charset="0"/>
                <a:cs typeface="Arial" panose="020B0604020202020204" pitchFamily="34" charset="0"/>
              </a:rPr>
              <a:t>The short depth TS-435XeU can be easily placed in a media cabinet. By installing streaming apps such as Plex</a:t>
            </a:r>
            <a:r>
              <a:rPr lang="en" altLang="zh-TW" sz="1200" b="1" baseline="30000">
                <a:solidFill>
                  <a:srgbClr val="333333"/>
                </a:solidFill>
                <a:latin typeface="Arial" panose="020B0604020202020204" pitchFamily="34" charset="0"/>
                <a:cs typeface="Arial" panose="020B0604020202020204" pitchFamily="34" charset="0"/>
              </a:rPr>
              <a:t>®</a:t>
            </a:r>
            <a:r>
              <a:rPr lang="en" altLang="zh-TW" sz="1200" b="1">
                <a:solidFill>
                  <a:srgbClr val="333333"/>
                </a:solidFill>
                <a:latin typeface="Arial" panose="020B0604020202020204" pitchFamily="34" charset="0"/>
                <a:cs typeface="Arial" panose="020B0604020202020204" pitchFamily="34" charset="0"/>
              </a:rPr>
              <a:t> Media Server from the QTS App Center, you can stream media files stored on the TS-435XeU to mobiles and media streaming devices.</a:t>
            </a:r>
            <a:endParaRPr lang="zh-TW" altLang="en-US" sz="1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1543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25" name="圖片 24">
            <a:extLst>
              <a:ext uri="{FF2B5EF4-FFF2-40B4-BE49-F238E27FC236}">
                <a16:creationId xmlns:a16="http://schemas.microsoft.com/office/drawing/2014/main" id="{2A8F2904-638B-4075-928C-C1EDE3A63B9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6855" b="36551"/>
          <a:stretch/>
        </p:blipFill>
        <p:spPr>
          <a:xfrm>
            <a:off x="4509621" y="1413643"/>
            <a:ext cx="1929353" cy="223196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23" name="圖片 22">
            <a:extLst>
              <a:ext uri="{FF2B5EF4-FFF2-40B4-BE49-F238E27FC236}">
                <a16:creationId xmlns:a16="http://schemas.microsoft.com/office/drawing/2014/main" id="{F6CD3A2F-939E-463B-B366-23B079D91DC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6536" b="36551"/>
          <a:stretch/>
        </p:blipFill>
        <p:spPr>
          <a:xfrm>
            <a:off x="2497149" y="1413643"/>
            <a:ext cx="1937753" cy="223196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3" name="圖片 2">
            <a:extLst>
              <a:ext uri="{FF2B5EF4-FFF2-40B4-BE49-F238E27FC236}">
                <a16:creationId xmlns:a16="http://schemas.microsoft.com/office/drawing/2014/main" id="{A398E268-F445-4282-A64E-D7F3BC27EB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7167" b="36551"/>
          <a:stretch/>
        </p:blipFill>
        <p:spPr>
          <a:xfrm>
            <a:off x="474955" y="1413643"/>
            <a:ext cx="1921123" cy="223196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199" name="Shape 199"/>
          <p:cNvSpPr txBox="1"/>
          <p:nvPr/>
        </p:nvSpPr>
        <p:spPr>
          <a:xfrm>
            <a:off x="468994" y="3558328"/>
            <a:ext cx="1929353" cy="1458883"/>
          </a:xfrm>
          <a:prstGeom prst="rect">
            <a:avLst/>
          </a:prstGeom>
          <a:solidFill>
            <a:schemeClr val="accent1">
              <a:lumMod val="75000"/>
            </a:schemeClr>
          </a:solidFill>
          <a:ln>
            <a:noFill/>
          </a:ln>
        </p:spPr>
        <p:txBody>
          <a:bodyPr spcFirstLastPara="1" wrap="square" lIns="91425" tIns="91425" rIns="91425" bIns="91425" anchor="t" anchorCtr="0">
            <a:noAutofit/>
          </a:bodyPr>
          <a:lstStyle/>
          <a:p>
            <a:pPr marL="0" marR="0" lvl="0" indent="0" algn="l" rtl="0">
              <a:spcBef>
                <a:spcPts val="0"/>
              </a:spcBef>
              <a:spcAft>
                <a:spcPts val="0"/>
              </a:spcAft>
              <a:buClr>
                <a:srgbClr val="F3F3F3"/>
              </a:buClr>
              <a:buSzPts val="1600"/>
              <a:buFont typeface="Arial"/>
              <a:buNone/>
            </a:pPr>
            <a:r>
              <a:rPr lang="en-US" altLang="zh-TW" sz="1300" b="1" i="0" u="none" strike="noStrike" cap="none">
                <a:solidFill>
                  <a:srgbClr val="F3F3F3"/>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itchFamily="34" charset="0"/>
                <a:sym typeface="Microsoft JhengHei"/>
              </a:rPr>
              <a:t>Secure connection:</a:t>
            </a:r>
            <a:endParaRPr sz="1300">
              <a:effectLst>
                <a:outerShdw blurRad="38100" dist="38100" dir="2700000" algn="tl">
                  <a:srgbClr val="000000">
                    <a:alpha val="43137"/>
                  </a:srgbClr>
                </a:outerShdw>
              </a:effectLst>
              <a:latin typeface="Arial" panose="020B0604020202020204" pitchFamily="34" charset="0"/>
              <a:ea typeface="微軟正黑體" pitchFamily="34" charset="-120"/>
              <a:cs typeface="Arial" pitchFamily="34" charset="0"/>
              <a:sym typeface="Microsoft JhengHei"/>
            </a:endParaRPr>
          </a:p>
          <a:p>
            <a:pPr lvl="0">
              <a:spcBef>
                <a:spcPts val="700"/>
              </a:spcBef>
              <a:buClr>
                <a:srgbClr val="F3F3F3"/>
              </a:buClr>
              <a:buSzPts val="1400"/>
            </a:pPr>
            <a:r>
              <a:rPr lang="en-US" altLang="zh-TW" sz="1050">
                <a:solidFill>
                  <a:srgbClr val="F3F3F3"/>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itchFamily="34" charset="0"/>
                <a:sym typeface="Microsoft JhengHei"/>
              </a:rPr>
              <a:t>Set up the NAS with the QVPN Service and connect to a remote VPN server for secure data access without geographic limitations.</a:t>
            </a:r>
            <a:endParaRPr lang="en-US" sz="1300" i="0" u="none" strike="noStrike" cap="none">
              <a:solidFill>
                <a:srgbClr val="000000"/>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itchFamily="34" charset="0"/>
              <a:sym typeface="Microsoft JhengHei"/>
            </a:endParaRPr>
          </a:p>
        </p:txBody>
      </p:sp>
      <p:pic>
        <p:nvPicPr>
          <p:cNvPr id="200" name="Shape 200"/>
          <p:cNvPicPr preferRelativeResize="0"/>
          <p:nvPr/>
        </p:nvPicPr>
        <p:blipFill rotWithShape="1">
          <a:blip r:embed="rId4" cstate="print">
            <a:alphaModFix/>
          </a:blip>
          <a:srcRect/>
          <a:stretch/>
        </p:blipFill>
        <p:spPr>
          <a:xfrm>
            <a:off x="724328" y="2097622"/>
            <a:ext cx="1361100" cy="1048799"/>
          </a:xfrm>
          <a:prstGeom prst="rect">
            <a:avLst/>
          </a:prstGeom>
          <a:noFill/>
          <a:ln>
            <a:noFill/>
          </a:ln>
        </p:spPr>
      </p:pic>
      <p:pic>
        <p:nvPicPr>
          <p:cNvPr id="204" name="Shape 204" descr="cross-platform.png"/>
          <p:cNvPicPr preferRelativeResize="0"/>
          <p:nvPr/>
        </p:nvPicPr>
        <p:blipFill rotWithShape="1">
          <a:blip r:embed="rId5" cstate="print">
            <a:alphaModFix/>
          </a:blip>
          <a:srcRect/>
          <a:stretch/>
        </p:blipFill>
        <p:spPr>
          <a:xfrm>
            <a:off x="4672319" y="2035632"/>
            <a:ext cx="1703972" cy="1033896"/>
          </a:xfrm>
          <a:prstGeom prst="rect">
            <a:avLst/>
          </a:prstGeom>
          <a:noFill/>
          <a:ln>
            <a:noFill/>
          </a:ln>
        </p:spPr>
      </p:pic>
      <p:sp>
        <p:nvSpPr>
          <p:cNvPr id="213" name="Shape 213"/>
          <p:cNvSpPr txBox="1"/>
          <p:nvPr/>
        </p:nvSpPr>
        <p:spPr>
          <a:xfrm>
            <a:off x="2494061" y="3558328"/>
            <a:ext cx="1937753" cy="1458883"/>
          </a:xfrm>
          <a:prstGeom prst="rect">
            <a:avLst/>
          </a:prstGeom>
          <a:solidFill>
            <a:schemeClr val="accent1">
              <a:lumMod val="75000"/>
            </a:schemeClr>
          </a:solidFill>
          <a:ln>
            <a:noFill/>
          </a:ln>
        </p:spPr>
        <p:txBody>
          <a:bodyPr spcFirstLastPara="1" wrap="square" lIns="91425" tIns="91425" rIns="91425" bIns="91425" anchor="t" anchorCtr="0">
            <a:noAutofit/>
          </a:bodyPr>
          <a:lstStyle/>
          <a:p>
            <a:pPr>
              <a:spcBef>
                <a:spcPts val="0"/>
              </a:spcBef>
              <a:buClr>
                <a:srgbClr val="F3F3F3"/>
              </a:buClr>
              <a:buSzPts val="1600"/>
            </a:pPr>
            <a:r>
              <a:rPr lang="en-US" altLang="zh-TW" sz="1300" b="1">
                <a:solidFill>
                  <a:srgbClr val="F3F3F3"/>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itchFamily="34" charset="0"/>
                <a:sym typeface="Microsoft JhengHei"/>
              </a:rPr>
              <a:t>QNAP </a:t>
            </a:r>
            <a:r>
              <a:rPr lang="zh-TW" sz="1300" b="1">
                <a:solidFill>
                  <a:srgbClr val="F3F3F3"/>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itchFamily="34" charset="0"/>
                <a:sym typeface="Microsoft JhengHei"/>
              </a:rPr>
              <a:t>VPN</a:t>
            </a:r>
            <a:r>
              <a:rPr lang="zh-TW" altLang="en-US" sz="1300" b="1">
                <a:solidFill>
                  <a:srgbClr val="F3F3F3"/>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itchFamily="34" charset="0"/>
                <a:sym typeface="Microsoft JhengHei"/>
              </a:rPr>
              <a:t> </a:t>
            </a:r>
            <a:r>
              <a:rPr lang="en-US" altLang="zh-TW" sz="1300" b="1" err="1">
                <a:solidFill>
                  <a:srgbClr val="F3F3F3"/>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itchFamily="34" charset="0"/>
                <a:sym typeface="Microsoft JhengHei"/>
              </a:rPr>
              <a:t>QBelt</a:t>
            </a:r>
            <a:r>
              <a:rPr lang="zh-TW" sz="1300" b="1">
                <a:solidFill>
                  <a:srgbClr val="F3F3F3"/>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itchFamily="34" charset="0"/>
                <a:sym typeface="Microsoft JhengHei"/>
              </a:rPr>
              <a:t>: </a:t>
            </a:r>
          </a:p>
          <a:p>
            <a:pPr>
              <a:spcBef>
                <a:spcPts val="700"/>
              </a:spcBef>
              <a:buClr>
                <a:srgbClr val="F3F3F3"/>
              </a:buClr>
              <a:buSzPts val="1400"/>
            </a:pPr>
            <a:r>
              <a:rPr lang="en" altLang="zh-TW" sz="1050">
                <a:solidFill>
                  <a:srgbClr val="F3F3F3"/>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itchFamily="34" charset="0"/>
                <a:sym typeface="Microsoft JhengHei"/>
              </a:rPr>
              <a:t>QNAP’s proprietary </a:t>
            </a:r>
            <a:r>
              <a:rPr lang="en" altLang="zh-TW" sz="1050" err="1">
                <a:solidFill>
                  <a:srgbClr val="F3F3F3"/>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itchFamily="34" charset="0"/>
                <a:sym typeface="Microsoft JhengHei"/>
              </a:rPr>
              <a:t>QBelt</a:t>
            </a:r>
            <a:r>
              <a:rPr lang="en" altLang="zh-TW" sz="1050">
                <a:solidFill>
                  <a:srgbClr val="F3F3F3"/>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itchFamily="34" charset="0"/>
                <a:sym typeface="Microsoft JhengHei"/>
              </a:rPr>
              <a:t> lowers the chance of the connection being detected as a VPN - further reducing the possibility of network traffic interception.</a:t>
            </a:r>
            <a:endParaRPr lang="zh-TW" sz="1050">
              <a:solidFill>
                <a:srgbClr val="F3F3F3"/>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itchFamily="34" charset="0"/>
              <a:sym typeface="Microsoft JhengHei"/>
            </a:endParaRPr>
          </a:p>
        </p:txBody>
      </p:sp>
      <p:grpSp>
        <p:nvGrpSpPr>
          <p:cNvPr id="2" name="群組 1">
            <a:extLst>
              <a:ext uri="{FF2B5EF4-FFF2-40B4-BE49-F238E27FC236}">
                <a16:creationId xmlns:a16="http://schemas.microsoft.com/office/drawing/2014/main" id="{D1582B19-E0F4-4B7E-A2A6-D00E0D882F4D}"/>
              </a:ext>
            </a:extLst>
          </p:cNvPr>
          <p:cNvGrpSpPr/>
          <p:nvPr/>
        </p:nvGrpSpPr>
        <p:grpSpPr>
          <a:xfrm>
            <a:off x="2659222" y="1790409"/>
            <a:ext cx="1597210" cy="1498853"/>
            <a:chOff x="2353560" y="1639544"/>
            <a:chExt cx="1687907" cy="1583965"/>
          </a:xfrm>
        </p:grpSpPr>
        <p:pic>
          <p:nvPicPr>
            <p:cNvPr id="212" name="Shape 212"/>
            <p:cNvPicPr preferRelativeResize="0"/>
            <p:nvPr/>
          </p:nvPicPr>
          <p:blipFill rotWithShape="1">
            <a:blip r:embed="rId6" cstate="print">
              <a:alphaModFix/>
            </a:blip>
            <a:srcRect/>
            <a:stretch/>
          </p:blipFill>
          <p:spPr>
            <a:xfrm>
              <a:off x="2353560" y="1639544"/>
              <a:ext cx="1684186" cy="1351753"/>
            </a:xfrm>
            <a:prstGeom prst="rect">
              <a:avLst/>
            </a:prstGeom>
            <a:noFill/>
            <a:ln>
              <a:noFill/>
            </a:ln>
          </p:spPr>
        </p:pic>
        <p:pic>
          <p:nvPicPr>
            <p:cNvPr id="214" name="Shape 214" descr="P10-1-11.png"/>
            <p:cNvPicPr preferRelativeResize="0"/>
            <p:nvPr/>
          </p:nvPicPr>
          <p:blipFill rotWithShape="1">
            <a:blip r:embed="rId7" cstate="print">
              <a:alphaModFix/>
            </a:blip>
            <a:srcRect/>
            <a:stretch/>
          </p:blipFill>
          <p:spPr>
            <a:xfrm>
              <a:off x="3577697" y="2647445"/>
              <a:ext cx="463770" cy="576064"/>
            </a:xfrm>
            <a:prstGeom prst="rect">
              <a:avLst/>
            </a:prstGeom>
            <a:noFill/>
            <a:ln>
              <a:noFill/>
            </a:ln>
          </p:spPr>
        </p:pic>
      </p:grpSp>
      <p:sp>
        <p:nvSpPr>
          <p:cNvPr id="17" name="Shape 213"/>
          <p:cNvSpPr txBox="1"/>
          <p:nvPr/>
        </p:nvSpPr>
        <p:spPr>
          <a:xfrm>
            <a:off x="4509621" y="3558328"/>
            <a:ext cx="1929353" cy="1458883"/>
          </a:xfrm>
          <a:prstGeom prst="rect">
            <a:avLst/>
          </a:prstGeom>
          <a:solidFill>
            <a:schemeClr val="accent1">
              <a:lumMod val="75000"/>
            </a:schemeClr>
          </a:solidFill>
          <a:ln>
            <a:noFill/>
          </a:ln>
        </p:spPr>
        <p:txBody>
          <a:bodyPr spcFirstLastPara="1" wrap="square" lIns="91425" tIns="91425" rIns="91425" bIns="91425" anchor="t" anchorCtr="0">
            <a:noAutofit/>
          </a:bodyPr>
          <a:lstStyle/>
          <a:p>
            <a:pPr>
              <a:buClr>
                <a:srgbClr val="F3F3F3"/>
              </a:buClr>
              <a:buSzPts val="1600"/>
            </a:pPr>
            <a:r>
              <a:rPr lang="en-US" altLang="zh-TW" sz="1300" b="1">
                <a:solidFill>
                  <a:srgbClr val="F3F3F3"/>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itchFamily="34" charset="0"/>
                <a:sym typeface="Microsoft JhengHei"/>
              </a:rPr>
              <a:t>Supports many devices:</a:t>
            </a:r>
          </a:p>
          <a:p>
            <a:pPr>
              <a:buClr>
                <a:srgbClr val="F3F3F3"/>
              </a:buClr>
              <a:buSzPts val="1600"/>
            </a:pPr>
            <a:r>
              <a:rPr lang="en-US" altLang="zh-TW" sz="1050">
                <a:solidFill>
                  <a:srgbClr val="F3F3F3"/>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itchFamily="34" charset="0"/>
                <a:sym typeface="Microsoft JhengHei"/>
              </a:rPr>
              <a:t>Windows/Mac, iOS, Android</a:t>
            </a:r>
            <a:endParaRPr lang="zh-TW" altLang="zh-TW" sz="1050">
              <a:solidFill>
                <a:srgbClr val="F3F3F3"/>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itchFamily="34" charset="0"/>
              <a:sym typeface="Microsoft JhengHei"/>
            </a:endParaRPr>
          </a:p>
          <a:p>
            <a:pPr marR="0" lvl="0" indent="0" algn="ctr">
              <a:spcBef>
                <a:spcPts val="0"/>
              </a:spcBef>
              <a:spcAft>
                <a:spcPts val="700"/>
              </a:spcAft>
              <a:buClr>
                <a:srgbClr val="F3F3F3"/>
              </a:buClr>
              <a:buSzPts val="1600"/>
              <a:buFont typeface="Arial"/>
              <a:buNone/>
            </a:pPr>
            <a:endParaRPr lang="zh-TW" altLang="en-US" sz="1300" b="1">
              <a:solidFill>
                <a:srgbClr val="F3F3F3"/>
              </a:solidFill>
              <a:effectLst>
                <a:outerShdw blurRad="38100" dist="38100" dir="2700000" algn="tl">
                  <a:srgbClr val="000000">
                    <a:alpha val="43137"/>
                  </a:srgbClr>
                </a:outerShdw>
              </a:effectLst>
              <a:latin typeface="Arial" panose="020B0604020202020204" pitchFamily="34" charset="0"/>
              <a:ea typeface="微軟正黑體" pitchFamily="34" charset="-120"/>
              <a:cs typeface="Arial" pitchFamily="34" charset="0"/>
              <a:sym typeface="Microsoft JhengHei"/>
            </a:endParaRPr>
          </a:p>
        </p:txBody>
      </p:sp>
      <p:grpSp>
        <p:nvGrpSpPr>
          <p:cNvPr id="5" name="群組 4">
            <a:extLst>
              <a:ext uri="{FF2B5EF4-FFF2-40B4-BE49-F238E27FC236}">
                <a16:creationId xmlns:a16="http://schemas.microsoft.com/office/drawing/2014/main" id="{00678B6C-B33A-4D5F-B69C-2141EF1BA1D8}"/>
              </a:ext>
            </a:extLst>
          </p:cNvPr>
          <p:cNvGrpSpPr/>
          <p:nvPr/>
        </p:nvGrpSpPr>
        <p:grpSpPr>
          <a:xfrm>
            <a:off x="6601672" y="1447323"/>
            <a:ext cx="2143239" cy="3266992"/>
            <a:chOff x="6525806" y="859505"/>
            <a:chExt cx="2449135" cy="3733277"/>
          </a:xfrm>
        </p:grpSpPr>
        <p:pic>
          <p:nvPicPr>
            <p:cNvPr id="19" name="Picture 18">
              <a:extLst>
                <a:ext uri="{FF2B5EF4-FFF2-40B4-BE49-F238E27FC236}">
                  <a16:creationId xmlns:a16="http://schemas.microsoft.com/office/drawing/2014/main" id="{DB6B98FD-0C7F-A74F-848F-F84123C53720}"/>
                </a:ext>
              </a:extLst>
            </p:cNvPr>
            <p:cNvPicPr>
              <a:picLocks noChangeAspect="1"/>
            </p:cNvPicPr>
            <p:nvPr/>
          </p:nvPicPr>
          <p:blipFill>
            <a:blip r:embed="rId8"/>
            <a:stretch>
              <a:fillRect/>
            </a:stretch>
          </p:blipFill>
          <p:spPr>
            <a:xfrm>
              <a:off x="6525806" y="859505"/>
              <a:ext cx="2449135" cy="1486227"/>
            </a:xfrm>
            <a:prstGeom prst="roundRect">
              <a:avLst>
                <a:gd name="adj" fmla="val 2232"/>
              </a:avLst>
            </a:prstGeom>
            <a:ln w="3175">
              <a:noFill/>
            </a:ln>
            <a:effectLst>
              <a:outerShdw blurRad="50800" dist="38100" dir="2700000" algn="tl" rotWithShape="0">
                <a:prstClr val="black">
                  <a:alpha val="40000"/>
                </a:prstClr>
              </a:outerShdw>
            </a:effectLst>
          </p:spPr>
        </p:pic>
        <p:pic>
          <p:nvPicPr>
            <p:cNvPr id="20" name="Shape 446">
              <a:extLst>
                <a:ext uri="{FF2B5EF4-FFF2-40B4-BE49-F238E27FC236}">
                  <a16:creationId xmlns:a16="http://schemas.microsoft.com/office/drawing/2014/main" id="{1372C69A-7564-6D46-A558-F3457F4A5E22}"/>
                </a:ext>
              </a:extLst>
            </p:cNvPr>
            <p:cNvPicPr preferRelativeResize="0"/>
            <p:nvPr/>
          </p:nvPicPr>
          <p:blipFill rotWithShape="1">
            <a:blip r:embed="rId9" cstate="print">
              <a:alphaModFix/>
            </a:blip>
            <a:srcRect/>
            <a:stretch/>
          </p:blipFill>
          <p:spPr>
            <a:xfrm>
              <a:off x="6529119" y="2442517"/>
              <a:ext cx="1183617" cy="2150265"/>
            </a:xfrm>
            <a:prstGeom prst="rect">
              <a:avLst/>
            </a:prstGeom>
            <a:noFill/>
            <a:ln>
              <a:noFill/>
            </a:ln>
          </p:spPr>
        </p:pic>
        <p:pic>
          <p:nvPicPr>
            <p:cNvPr id="21" name="Shape 468">
              <a:extLst>
                <a:ext uri="{FF2B5EF4-FFF2-40B4-BE49-F238E27FC236}">
                  <a16:creationId xmlns:a16="http://schemas.microsoft.com/office/drawing/2014/main" id="{371117DA-CDF6-3343-8C65-D070C6DAF26E}"/>
                </a:ext>
              </a:extLst>
            </p:cNvPr>
            <p:cNvPicPr preferRelativeResize="0"/>
            <p:nvPr/>
          </p:nvPicPr>
          <p:blipFill rotWithShape="1">
            <a:blip r:embed="rId10" cstate="print">
              <a:alphaModFix/>
            </a:blip>
            <a:srcRect/>
            <a:stretch/>
          </p:blipFill>
          <p:spPr>
            <a:xfrm>
              <a:off x="7836113" y="2442517"/>
              <a:ext cx="1138828" cy="2150265"/>
            </a:xfrm>
            <a:prstGeom prst="rect">
              <a:avLst/>
            </a:prstGeom>
            <a:noFill/>
            <a:ln>
              <a:noFill/>
            </a:ln>
          </p:spPr>
        </p:pic>
      </p:grpSp>
      <p:sp>
        <p:nvSpPr>
          <p:cNvPr id="16" name="文字方塊 15">
            <a:extLst>
              <a:ext uri="{FF2B5EF4-FFF2-40B4-BE49-F238E27FC236}">
                <a16:creationId xmlns:a16="http://schemas.microsoft.com/office/drawing/2014/main" id="{5EE3BBC0-FA10-4369-B1C0-699AD6DF01D9}"/>
              </a:ext>
            </a:extLst>
          </p:cNvPr>
          <p:cNvSpPr txBox="1"/>
          <p:nvPr/>
        </p:nvSpPr>
        <p:spPr>
          <a:xfrm>
            <a:off x="8397444" y="-562202"/>
            <a:ext cx="492989" cy="307777"/>
          </a:xfrm>
          <a:prstGeom prst="rect">
            <a:avLst/>
          </a:prstGeom>
          <a:solidFill>
            <a:srgbClr val="FF0000"/>
          </a:solidFill>
        </p:spPr>
        <p:txBody>
          <a:bodyPr wrap="square" rtlCol="0">
            <a:spAutoFit/>
          </a:bodyPr>
          <a:lstStyle/>
          <a:p>
            <a:r>
              <a:rPr lang="en-US" altLang="zh-TW">
                <a:solidFill>
                  <a:schemeClr val="bg1"/>
                </a:solidFill>
              </a:rPr>
              <a:t>OK</a:t>
            </a:r>
            <a:endParaRPr lang="zh-TW" altLang="en-US">
              <a:solidFill>
                <a:schemeClr val="bg1"/>
              </a:solidFill>
            </a:endParaRPr>
          </a:p>
        </p:txBody>
      </p:sp>
      <p:sp>
        <p:nvSpPr>
          <p:cNvPr id="18" name="標題 1">
            <a:extLst>
              <a:ext uri="{FF2B5EF4-FFF2-40B4-BE49-F238E27FC236}">
                <a16:creationId xmlns:a16="http://schemas.microsoft.com/office/drawing/2014/main" id="{39923F13-00B7-4164-8CB4-5D73E324BEAF}"/>
              </a:ext>
            </a:extLst>
          </p:cNvPr>
          <p:cNvSpPr txBox="1">
            <a:spLocks/>
          </p:cNvSpPr>
          <p:nvPr/>
        </p:nvSpPr>
        <p:spPr>
          <a:xfrm>
            <a:off x="307195" y="14641"/>
            <a:ext cx="8437716" cy="1178343"/>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 altLang="zh-TW" sz="2600">
                <a:solidFill>
                  <a:schemeClr val="bg1"/>
                </a:solidFill>
              </a:rPr>
              <a:t>QVPN Service enables VPN connections between NAS and users for data protection over the Internet</a:t>
            </a:r>
            <a:endParaRPr lang="zh-TW" altLang="en-US" sz="2600">
              <a:solidFill>
                <a:schemeClr val="bg1"/>
              </a:solidFill>
            </a:endParaRPr>
          </a:p>
        </p:txBody>
      </p:sp>
      <p:pic>
        <p:nvPicPr>
          <p:cNvPr id="22" name="圖片 21">
            <a:extLst>
              <a:ext uri="{FF2B5EF4-FFF2-40B4-BE49-F238E27FC236}">
                <a16:creationId xmlns:a16="http://schemas.microsoft.com/office/drawing/2014/main" id="{4532DF58-D575-4F46-88AF-B0B7A1081B77}"/>
              </a:ext>
            </a:extLst>
          </p:cNvPr>
          <p:cNvPicPr>
            <a:picLocks noChangeAspect="1"/>
          </p:cNvPicPr>
          <p:nvPr/>
        </p:nvPicPr>
        <p:blipFill>
          <a:blip r:embed="rId11"/>
          <a:stretch>
            <a:fillRect/>
          </a:stretch>
        </p:blipFill>
        <p:spPr>
          <a:xfrm>
            <a:off x="246705" y="1100350"/>
            <a:ext cx="941096" cy="941096"/>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a:bevelB/>
            <a:contourClr>
              <a:srgbClr val="969696"/>
            </a:contourClr>
          </a:sp3d>
        </p:spPr>
      </p:pic>
      <p:pic>
        <p:nvPicPr>
          <p:cNvPr id="24" name="圖片 6" descr="一張含有 文字, 標誌, 室外 的圖片&#10;&#10;自動產生的描述">
            <a:extLst>
              <a:ext uri="{FF2B5EF4-FFF2-40B4-BE49-F238E27FC236}">
                <a16:creationId xmlns:a16="http://schemas.microsoft.com/office/drawing/2014/main" id="{93E1721E-9473-C849-8D72-0B33FEC1B847}"/>
              </a:ext>
            </a:extLst>
          </p:cNvPr>
          <p:cNvPicPr>
            <a:picLocks noChangeAspect="1"/>
          </p:cNvPicPr>
          <p:nvPr/>
        </p:nvPicPr>
        <p:blipFill rotWithShape="1">
          <a:blip r:embed="rId12"/>
          <a:srcRect l="13500" t="4737" r="6500" b="13684"/>
          <a:stretch/>
        </p:blipFill>
        <p:spPr>
          <a:xfrm>
            <a:off x="5100229" y="4245405"/>
            <a:ext cx="798295" cy="771806"/>
          </a:xfrm>
          <a:prstGeom prst="roundRect">
            <a:avLst>
              <a:gd name="adj" fmla="val 16667"/>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66065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5621705B-4D2D-4BCF-8C67-39E402EF7527}"/>
              </a:ext>
            </a:extLst>
          </p:cNvPr>
          <p:cNvSpPr/>
          <p:nvPr/>
        </p:nvSpPr>
        <p:spPr>
          <a:xfrm>
            <a:off x="902446" y="1470212"/>
            <a:ext cx="7226669" cy="2870676"/>
          </a:xfrm>
          <a:prstGeom prst="rect">
            <a:avLst/>
          </a:prstGeom>
          <a:gradFill>
            <a:gsLst>
              <a:gs pos="0">
                <a:schemeClr val="bg1">
                  <a:lumMod val="95000"/>
                </a:schemeClr>
              </a:gs>
              <a:gs pos="100000">
                <a:schemeClr val="bg1">
                  <a:lumMod val="75000"/>
                </a:schemeClr>
              </a:gs>
            </a:gsLst>
            <a:lin ang="5400000" scaled="1"/>
          </a:gradFill>
          <a:ln w="6350">
            <a:gradFill>
              <a:gsLst>
                <a:gs pos="0">
                  <a:schemeClr val="bg1">
                    <a:lumMod val="85000"/>
                  </a:schemeClr>
                </a:gs>
                <a:gs pos="100000">
                  <a:schemeClr val="bg1">
                    <a:lumMod val="95000"/>
                  </a:schemeClr>
                </a:gs>
              </a:gsLst>
              <a:lin ang="5400000" scaled="1"/>
            </a:gradFill>
          </a:ln>
          <a:effectLst>
            <a:outerShdw blurRad="3048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368FF529-C5B9-411D-BDEF-19EAE1B5B73F}"/>
              </a:ext>
            </a:extLst>
          </p:cNvPr>
          <p:cNvSpPr/>
          <p:nvPr/>
        </p:nvSpPr>
        <p:spPr>
          <a:xfrm>
            <a:off x="2060620" y="2761101"/>
            <a:ext cx="5016322" cy="1009283"/>
          </a:xfrm>
          <a:prstGeom prst="rect">
            <a:avLst/>
          </a:prstGeom>
          <a:solidFill>
            <a:schemeClr val="tx1">
              <a:lumMod val="85000"/>
              <a:lumOff val="15000"/>
            </a:schemeClr>
          </a:solidFill>
          <a:ln w="6350">
            <a:solidFill>
              <a:schemeClr val="bg1">
                <a:lumMod val="85000"/>
              </a:schemeClr>
            </a:solidFill>
          </a:ln>
          <a:effectLst>
            <a:outerShdw blurRad="165100" dist="139700" dir="9600000" algn="tl" rotWithShape="0">
              <a:prstClr val="black">
                <a:alpha val="23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7" name="矩形 16">
            <a:extLst>
              <a:ext uri="{FF2B5EF4-FFF2-40B4-BE49-F238E27FC236}">
                <a16:creationId xmlns:a16="http://schemas.microsoft.com/office/drawing/2014/main" id="{14BB1CEF-E041-4E92-9265-D8821F55A210}"/>
              </a:ext>
            </a:extLst>
          </p:cNvPr>
          <p:cNvSpPr/>
          <p:nvPr/>
        </p:nvSpPr>
        <p:spPr>
          <a:xfrm>
            <a:off x="1014885" y="1514547"/>
            <a:ext cx="7114230" cy="1169551"/>
          </a:xfrm>
          <a:prstGeom prst="rect">
            <a:avLst/>
          </a:prstGeom>
          <a:noFill/>
          <a:ln w="6350">
            <a:noFill/>
          </a:ln>
          <a:effectLst>
            <a:outerShdw blurRad="50800" dist="38100" dir="5400000" algn="t" rotWithShape="0">
              <a:prstClr val="black">
                <a:alpha val="40000"/>
              </a:prstClr>
            </a:outerShdw>
          </a:effectLst>
        </p:spPr>
        <p:txBody>
          <a:bodyPr wrap="square" anchor="ctr">
            <a:spAutoFit/>
          </a:bodyPr>
          <a:lstStyle/>
          <a:p>
            <a:pPr lvl="0">
              <a:buClr>
                <a:srgbClr val="595959"/>
              </a:buClr>
              <a:buSzPct val="25000"/>
            </a:pPr>
            <a:r>
              <a:rPr lang="en" altLang="zh-TW"/>
              <a:t>The compact and feature-rich TS-435XeU provides a professional-grade quad-core NAS solution in short depth rackmount form factor. The native 10GbE SFP+ and 2.5GbE connectivity alongside M.2 </a:t>
            </a:r>
            <a:r>
              <a:rPr lang="en" altLang="zh-TW" err="1"/>
              <a:t>NVMe</a:t>
            </a:r>
            <a:r>
              <a:rPr lang="en" altLang="zh-TW"/>
              <a:t> SSD slots that enable cache acceleration allows businesses to efficiently tackle everyday tasks like file backup/restore and to boost team collaboration with higher productivity. </a:t>
            </a:r>
            <a:endParaRPr lang="zh-TW" altLang="zh-TW" sz="2000" b="1" dirty="0">
              <a:solidFill>
                <a:schemeClr val="tx1"/>
              </a:solidFill>
              <a:latin typeface="微軟正黑體" panose="020B0604030504040204" pitchFamily="34" charset="-120"/>
              <a:ea typeface="微軟正黑體" panose="020B0604030504040204" pitchFamily="34" charset="-120"/>
            </a:endParaRPr>
          </a:p>
        </p:txBody>
      </p:sp>
      <p:pic>
        <p:nvPicPr>
          <p:cNvPr id="14" name="圖片 13">
            <a:extLst>
              <a:ext uri="{FF2B5EF4-FFF2-40B4-BE49-F238E27FC236}">
                <a16:creationId xmlns:a16="http://schemas.microsoft.com/office/drawing/2014/main" id="{ACAE3E8D-76F5-41F2-A215-1912C6533FDD}"/>
              </a:ext>
            </a:extLst>
          </p:cNvPr>
          <p:cNvPicPr>
            <a:picLocks noChangeAspect="1"/>
          </p:cNvPicPr>
          <p:nvPr/>
        </p:nvPicPr>
        <p:blipFill>
          <a:blip r:embed="rId3"/>
          <a:stretch>
            <a:fillRect/>
          </a:stretch>
        </p:blipFill>
        <p:spPr>
          <a:xfrm>
            <a:off x="806824" y="3209471"/>
            <a:ext cx="7434729" cy="722954"/>
          </a:xfrm>
          <a:prstGeom prst="rect">
            <a:avLst/>
          </a:prstGeom>
        </p:spPr>
      </p:pic>
      <p:pic>
        <p:nvPicPr>
          <p:cNvPr id="33" name="圖片 32">
            <a:extLst>
              <a:ext uri="{FF2B5EF4-FFF2-40B4-BE49-F238E27FC236}">
                <a16:creationId xmlns:a16="http://schemas.microsoft.com/office/drawing/2014/main" id="{F823892D-4237-46FD-B9E9-5FDEC0E580B1}"/>
              </a:ext>
            </a:extLst>
          </p:cNvPr>
          <p:cNvPicPr>
            <a:picLocks noChangeAspect="1"/>
          </p:cNvPicPr>
          <p:nvPr/>
        </p:nvPicPr>
        <p:blipFill>
          <a:blip r:embed="rId3"/>
          <a:stretch>
            <a:fillRect/>
          </a:stretch>
        </p:blipFill>
        <p:spPr>
          <a:xfrm>
            <a:off x="61839" y="4093697"/>
            <a:ext cx="8809858" cy="1153644"/>
          </a:xfrm>
          <a:prstGeom prst="rect">
            <a:avLst/>
          </a:prstGeom>
        </p:spPr>
      </p:pic>
      <p:sp>
        <p:nvSpPr>
          <p:cNvPr id="2" name="標題 1"/>
          <p:cNvSpPr>
            <a:spLocks noGrp="1"/>
          </p:cNvSpPr>
          <p:nvPr>
            <p:ph type="title" idx="4294967295"/>
          </p:nvPr>
        </p:nvSpPr>
        <p:spPr>
          <a:xfrm>
            <a:off x="272303" y="0"/>
            <a:ext cx="8650024" cy="1318661"/>
          </a:xfrm>
        </p:spPr>
        <p:txBody>
          <a:bodyPr anchor="ctr">
            <a:noAutofit/>
          </a:bodyPr>
          <a:lstStyle/>
          <a:p>
            <a:r>
              <a:rPr lang="en-US" altLang="zh-TW" sz="3400" dirty="0">
                <a:solidFill>
                  <a:schemeClr val="bg1"/>
                </a:solidFill>
                <a:latin typeface="+mj-lt"/>
                <a:ea typeface="微軟正黑體" panose="020B0604030504040204" pitchFamily="34" charset="-120"/>
              </a:rPr>
              <a:t>1U 4-bay 30cm /12-inch short depth NAS</a:t>
            </a:r>
            <a:br>
              <a:rPr lang="en-US" altLang="zh-TW" sz="3400" dirty="0">
                <a:solidFill>
                  <a:schemeClr val="bg1"/>
                </a:solidFill>
                <a:latin typeface="+mj-lt"/>
                <a:ea typeface="微軟正黑體" panose="020B0604030504040204" pitchFamily="34" charset="-120"/>
              </a:rPr>
            </a:br>
            <a:r>
              <a:rPr lang="en-US" altLang="zh-TW" sz="3400" dirty="0">
                <a:solidFill>
                  <a:schemeClr val="bg1"/>
                </a:solidFill>
                <a:latin typeface="+mj-lt"/>
                <a:ea typeface="微軟正黑體" panose="020B0604030504040204" pitchFamily="34" charset="-120"/>
              </a:rPr>
              <a:t>with quad core 2.2 GHz and 10GbE SFP+</a:t>
            </a:r>
            <a:endParaRPr lang="zh-TW" altLang="en-US" sz="3400" dirty="0">
              <a:solidFill>
                <a:schemeClr val="bg1"/>
              </a:solidFill>
              <a:latin typeface="+mj-lt"/>
              <a:ea typeface="微軟正黑體" panose="020B0604030504040204" pitchFamily="34" charset="-120"/>
            </a:endParaRPr>
          </a:p>
        </p:txBody>
      </p:sp>
      <p:pic>
        <p:nvPicPr>
          <p:cNvPr id="5" name="圖片 4" descr="一張含有 文字, 監視器, 電腦, 鍵盤 的圖片&#10;&#10;自動產生的描述">
            <a:extLst>
              <a:ext uri="{FF2B5EF4-FFF2-40B4-BE49-F238E27FC236}">
                <a16:creationId xmlns:a16="http://schemas.microsoft.com/office/drawing/2014/main" id="{54EEC5D5-7108-42DC-9238-6F97621B2691}"/>
              </a:ext>
            </a:extLst>
          </p:cNvPr>
          <p:cNvPicPr>
            <a:picLocks noChangeAspect="1"/>
          </p:cNvPicPr>
          <p:nvPr/>
        </p:nvPicPr>
        <p:blipFill>
          <a:blip r:embed="rId4"/>
          <a:stretch>
            <a:fillRect/>
          </a:stretch>
        </p:blipFill>
        <p:spPr>
          <a:xfrm>
            <a:off x="272303" y="3533577"/>
            <a:ext cx="8515978" cy="1442039"/>
          </a:xfrm>
          <a:prstGeom prst="rect">
            <a:avLst/>
          </a:prstGeom>
        </p:spPr>
      </p:pic>
      <p:sp>
        <p:nvSpPr>
          <p:cNvPr id="13" name="Shape 65">
            <a:extLst>
              <a:ext uri="{FF2B5EF4-FFF2-40B4-BE49-F238E27FC236}">
                <a16:creationId xmlns:a16="http://schemas.microsoft.com/office/drawing/2014/main" id="{8DB151FF-C2E2-4545-AACD-62A2EF2FF817}"/>
              </a:ext>
            </a:extLst>
          </p:cNvPr>
          <p:cNvSpPr/>
          <p:nvPr/>
        </p:nvSpPr>
        <p:spPr>
          <a:xfrm>
            <a:off x="2202873" y="2793323"/>
            <a:ext cx="4934839" cy="867836"/>
          </a:xfrm>
          <a:prstGeom prst="rect">
            <a:avLst/>
          </a:prstGeom>
          <a:noFill/>
          <a:ln>
            <a:noFill/>
          </a:ln>
        </p:spPr>
        <p:txBody>
          <a:bodyPr wrap="square" lIns="91425" tIns="45700" rIns="91425" bIns="45700" anchor="t" anchorCtr="0">
            <a:noAutofit/>
          </a:bodyPr>
          <a:lstStyle/>
          <a:p>
            <a:pPr marL="90488" marR="0" lvl="0" indent="-90488" rtl="0">
              <a:lnSpc>
                <a:spcPct val="100000"/>
              </a:lnSpc>
              <a:spcBef>
                <a:spcPts val="0"/>
              </a:spcBef>
              <a:spcAft>
                <a:spcPts val="0"/>
              </a:spcAft>
              <a:buClr>
                <a:srgbClr val="CCFF33"/>
              </a:buClr>
              <a:buFont typeface="Arial" panose="020B0604020202020204" pitchFamily="34" charset="0"/>
              <a:buChar char="•"/>
            </a:pPr>
            <a:r>
              <a:rPr lang="en-US" altLang="zh-TW" sz="1200" b="1">
                <a:solidFill>
                  <a:schemeClr val="bg1"/>
                </a:solidFill>
                <a:latin typeface="+mj-lt"/>
                <a:ea typeface="微軟正黑體" panose="020B0604030504040204" pitchFamily="34" charset="-120"/>
              </a:rPr>
              <a:t>64-bit ARM v8 Cortex-A72 </a:t>
            </a:r>
            <a:r>
              <a:rPr lang="en-US" altLang="zh-TW" sz="1200" b="1" i="0" u="none" strike="noStrike" cap="none">
                <a:solidFill>
                  <a:schemeClr val="bg1"/>
                </a:solidFill>
                <a:latin typeface="+mj-lt"/>
                <a:ea typeface="微軟正黑體" panose="020B0604030504040204" pitchFamily="34" charset="-120"/>
                <a:sym typeface="Arial"/>
              </a:rPr>
              <a:t>quad-core 2.2 GHz</a:t>
            </a:r>
          </a:p>
          <a:p>
            <a:pPr marL="90488" marR="0" lvl="0" indent="-90488" rtl="0">
              <a:lnSpc>
                <a:spcPct val="100000"/>
              </a:lnSpc>
              <a:spcBef>
                <a:spcPts val="0"/>
              </a:spcBef>
              <a:spcAft>
                <a:spcPts val="0"/>
              </a:spcAft>
              <a:buClr>
                <a:srgbClr val="CCFF33"/>
              </a:buClr>
              <a:buFont typeface="Arial" panose="020B0604020202020204" pitchFamily="34" charset="0"/>
              <a:buChar char="•"/>
            </a:pPr>
            <a:r>
              <a:rPr lang="en-US" altLang="zh-TW" sz="1200" b="1" i="0" u="none" strike="noStrike" cap="none">
                <a:solidFill>
                  <a:schemeClr val="bg1"/>
                </a:solidFill>
                <a:latin typeface="+mj-lt"/>
                <a:ea typeface="微軟正黑體" panose="020B0604030504040204" pitchFamily="34" charset="-120"/>
                <a:sym typeface="Arial"/>
              </a:rPr>
              <a:t>4GB DDR4 RAM, expandable to 32GB memory</a:t>
            </a:r>
          </a:p>
          <a:p>
            <a:pPr marL="90488" marR="0" lvl="0" indent="-90488" rtl="0">
              <a:lnSpc>
                <a:spcPct val="100000"/>
              </a:lnSpc>
              <a:spcBef>
                <a:spcPts val="0"/>
              </a:spcBef>
              <a:spcAft>
                <a:spcPts val="0"/>
              </a:spcAft>
              <a:buClr>
                <a:srgbClr val="CCFF33"/>
              </a:buClr>
              <a:buFont typeface="Arial" panose="020B0604020202020204" pitchFamily="34" charset="0"/>
              <a:buChar char="•"/>
            </a:pPr>
            <a:r>
              <a:rPr lang="en-US" altLang="zh-TW" sz="1200" b="1" i="0" u="none" strike="noStrike" cap="none">
                <a:solidFill>
                  <a:schemeClr val="bg1"/>
                </a:solidFill>
                <a:latin typeface="+mj-lt"/>
                <a:ea typeface="微軟正黑體" panose="020B0604030504040204" pitchFamily="34" charset="-120"/>
                <a:sym typeface="Arial"/>
              </a:rPr>
              <a:t>2 x M.2 2280 </a:t>
            </a:r>
            <a:r>
              <a:rPr lang="en-US" altLang="zh-TW" sz="1200" b="1" i="0" u="none" strike="noStrike" cap="none" err="1">
                <a:solidFill>
                  <a:schemeClr val="bg1"/>
                </a:solidFill>
                <a:latin typeface="+mj-lt"/>
                <a:ea typeface="微軟正黑體" panose="020B0604030504040204" pitchFamily="34" charset="-120"/>
                <a:sym typeface="Arial"/>
              </a:rPr>
              <a:t>NVMe</a:t>
            </a:r>
            <a:r>
              <a:rPr lang="en-US" altLang="zh-TW" sz="1200" b="1" i="0" u="none" strike="noStrike" cap="none">
                <a:solidFill>
                  <a:schemeClr val="bg1"/>
                </a:solidFill>
                <a:latin typeface="+mj-lt"/>
                <a:ea typeface="微軟正黑體" panose="020B0604030504040204" pitchFamily="34" charset="-120"/>
                <a:sym typeface="Arial"/>
              </a:rPr>
              <a:t> PCIe SSD slots</a:t>
            </a:r>
          </a:p>
          <a:p>
            <a:pPr marL="90488" marR="0" lvl="0" indent="-90488" rtl="0">
              <a:lnSpc>
                <a:spcPct val="100000"/>
              </a:lnSpc>
              <a:spcBef>
                <a:spcPts val="0"/>
              </a:spcBef>
              <a:spcAft>
                <a:spcPts val="0"/>
              </a:spcAft>
              <a:buClr>
                <a:srgbClr val="CCFF33"/>
              </a:buClr>
              <a:buFont typeface="Arial" panose="020B0604020202020204" pitchFamily="34" charset="0"/>
              <a:buChar char="•"/>
            </a:pPr>
            <a:r>
              <a:rPr lang="en-US" altLang="zh-TW" sz="1200" b="1">
                <a:solidFill>
                  <a:schemeClr val="bg1"/>
                </a:solidFill>
                <a:latin typeface="+mj-lt"/>
                <a:ea typeface="微軟正黑體" panose="020B0604030504040204" pitchFamily="34" charset="-120"/>
              </a:rPr>
              <a:t>2 x 10GbE SFP+ &amp; 2 x 2.5GbE RJ45</a:t>
            </a:r>
            <a:endParaRPr lang="en-US" altLang="zh-TW" sz="1200" b="1" i="0" u="none" strike="noStrike" cap="none">
              <a:solidFill>
                <a:schemeClr val="bg1"/>
              </a:solidFill>
              <a:latin typeface="+mj-lt"/>
              <a:ea typeface="微軟正黑體" panose="020B0604030504040204" pitchFamily="34" charset="-120"/>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idx="4294967295"/>
          </p:nvPr>
        </p:nvSpPr>
        <p:spPr>
          <a:xfrm>
            <a:off x="360608" y="63974"/>
            <a:ext cx="8459300" cy="1187727"/>
          </a:xfrm>
        </p:spPr>
        <p:txBody>
          <a:bodyPr>
            <a:noAutofit/>
          </a:bodyPr>
          <a:lstStyle/>
          <a:p>
            <a:r>
              <a:rPr lang="en" altLang="zh-TW" sz="3200" dirty="0" err="1">
                <a:solidFill>
                  <a:schemeClr val="bg1"/>
                </a:solidFill>
                <a:latin typeface="Arial" panose="020B0604020202020204" pitchFamily="34" charset="0"/>
                <a:sym typeface="Arial" panose="020B0604020202020204" pitchFamily="34" charset="0"/>
              </a:rPr>
              <a:t>WireGuard</a:t>
            </a:r>
            <a:r>
              <a:rPr lang="en" altLang="zh-TW" sz="3200" baseline="30000">
                <a:solidFill>
                  <a:schemeClr val="bg1"/>
                </a:solidFill>
                <a:latin typeface="Arial" panose="020B0604020202020204" pitchFamily="34" charset="0"/>
                <a:sym typeface="Arial" panose="020B0604020202020204" pitchFamily="34" charset="0"/>
              </a:rPr>
              <a:t>®</a:t>
            </a:r>
            <a:r>
              <a:rPr lang="en" altLang="zh-TW" sz="3200" dirty="0">
                <a:solidFill>
                  <a:schemeClr val="bg1"/>
                </a:solidFill>
                <a:latin typeface="Arial" panose="020B0604020202020204" pitchFamily="34" charset="0"/>
                <a:sym typeface="Arial" panose="020B0604020202020204" pitchFamily="34" charset="0"/>
              </a:rPr>
              <a:t> </a:t>
            </a:r>
            <a:r>
              <a:rPr lang="en" altLang="zh-TW" sz="3200">
                <a:solidFill>
                  <a:schemeClr val="bg1"/>
                </a:solidFill>
                <a:latin typeface="Arial" panose="020B0604020202020204" pitchFamily="34" charset="0"/>
                <a:sym typeface="Arial" panose="020B0604020202020204" pitchFamily="34" charset="0"/>
              </a:rPr>
              <a:t>- easier and faster VPN</a:t>
            </a:r>
            <a:r>
              <a:rPr lang="en" altLang="zh-TW" sz="3200" dirty="0">
                <a:solidFill>
                  <a:schemeClr val="bg1"/>
                </a:solidFill>
                <a:latin typeface="Arial" panose="020B0604020202020204" pitchFamily="34" charset="0"/>
                <a:sym typeface="Arial" panose="020B0604020202020204" pitchFamily="34" charset="0"/>
              </a:rPr>
              <a:t> </a:t>
            </a:r>
            <a:r>
              <a:rPr lang="en" altLang="zh-TW" sz="3200">
                <a:solidFill>
                  <a:schemeClr val="bg1"/>
                </a:solidFill>
                <a:latin typeface="Arial" panose="020B0604020202020204" pitchFamily="34" charset="0"/>
                <a:sym typeface="Arial" panose="020B0604020202020204" pitchFamily="34" charset="0"/>
              </a:rPr>
              <a:t>tunnels for remote workers</a:t>
            </a:r>
            <a:endParaRPr lang="zh-TW" altLang="en-US" sz="3200" dirty="0">
              <a:solidFill>
                <a:schemeClr val="bg1"/>
              </a:solidFill>
              <a:latin typeface="Arial" panose="020B0604020202020204" pitchFamily="34" charset="0"/>
              <a:sym typeface="Arial" panose="020B0604020202020204" pitchFamily="34" charset="0"/>
            </a:endParaRPr>
          </a:p>
        </p:txBody>
      </p:sp>
      <p:sp>
        <p:nvSpPr>
          <p:cNvPr id="5" name="內容版面配置區 4"/>
          <p:cNvSpPr>
            <a:spLocks noGrp="1"/>
          </p:cNvSpPr>
          <p:nvPr>
            <p:ph idx="4294967295"/>
          </p:nvPr>
        </p:nvSpPr>
        <p:spPr>
          <a:xfrm>
            <a:off x="274305" y="2270049"/>
            <a:ext cx="5167019" cy="1090751"/>
          </a:xfrm>
        </p:spPr>
        <p:txBody>
          <a:bodyPr/>
          <a:lstStyle/>
          <a:p>
            <a:pPr>
              <a:spcAft>
                <a:spcPts val="200"/>
              </a:spcAft>
              <a:buClr>
                <a:srgbClr val="3823D3"/>
              </a:buClr>
            </a:pPr>
            <a:r>
              <a:rPr lang="en-US" altLang="zh-TW" sz="1100" err="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WireGuard</a:t>
            </a:r>
            <a:r>
              <a:rPr lang="en-US" altLang="zh-TW" sz="1100" baseline="300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US" altLang="zh-TW" sz="11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provides faster VPN connections</a:t>
            </a:r>
          </a:p>
          <a:p>
            <a:pPr>
              <a:spcAft>
                <a:spcPts val="200"/>
              </a:spcAft>
              <a:buClr>
                <a:srgbClr val="3823D3"/>
              </a:buClr>
            </a:pPr>
            <a:r>
              <a:rPr lang="en-US" altLang="zh-TW" sz="11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QVPN</a:t>
            </a:r>
            <a:r>
              <a:rPr lang="zh-TW" altLang="en-US" sz="11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1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service can be </a:t>
            </a:r>
            <a:r>
              <a:rPr lang="en-US" altLang="zh-TW" sz="1100" err="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WireGuard</a:t>
            </a:r>
            <a:r>
              <a:rPr lang="en-US" altLang="zh-TW" sz="11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server/client</a:t>
            </a:r>
          </a:p>
          <a:p>
            <a:pPr>
              <a:spcAft>
                <a:spcPts val="200"/>
              </a:spcAft>
              <a:buClr>
                <a:srgbClr val="3823D3"/>
              </a:buClr>
            </a:pPr>
            <a:r>
              <a:rPr lang="en-US" altLang="zh-TW" sz="11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Mobile devices and computers can connect with </a:t>
            </a:r>
            <a:r>
              <a:rPr lang="en-US" altLang="zh-TW" sz="1100" err="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WireGuard</a:t>
            </a:r>
            <a:r>
              <a:rPr lang="en-US" altLang="zh-TW" sz="11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client APPs</a:t>
            </a:r>
            <a:endParaRPr lang="zh-TW" altLang="en-US" sz="11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6" name="圖片 5"/>
          <p:cNvPicPr>
            <a:picLocks noChangeAspect="1"/>
          </p:cNvPicPr>
          <p:nvPr/>
        </p:nvPicPr>
        <p:blipFill>
          <a:blip r:embed="rId3"/>
          <a:stretch>
            <a:fillRect/>
          </a:stretch>
        </p:blipFill>
        <p:spPr>
          <a:xfrm>
            <a:off x="732135" y="3291461"/>
            <a:ext cx="4094361" cy="1817692"/>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6146" name="Picture 2">
            <a:extLst>
              <a:ext uri="{FF2B5EF4-FFF2-40B4-BE49-F238E27FC236}">
                <a16:creationId xmlns:a16="http://schemas.microsoft.com/office/drawing/2014/main" id="{75C7E616-40FE-7E43-AD2C-C1B4358E1B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8997" y="2534302"/>
            <a:ext cx="3565003" cy="2599732"/>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11">
            <a:extLst>
              <a:ext uri="{FF2B5EF4-FFF2-40B4-BE49-F238E27FC236}">
                <a16:creationId xmlns:a16="http://schemas.microsoft.com/office/drawing/2014/main" id="{5A403772-CFAA-8F4B-BC78-D94094001B15}"/>
              </a:ext>
            </a:extLst>
          </p:cNvPr>
          <p:cNvSpPr txBox="1"/>
          <p:nvPr/>
        </p:nvSpPr>
        <p:spPr>
          <a:xfrm>
            <a:off x="282562" y="1402193"/>
            <a:ext cx="7993333" cy="738664"/>
          </a:xfrm>
          <a:prstGeom prst="rect">
            <a:avLst/>
          </a:prstGeom>
          <a:noFill/>
        </p:spPr>
        <p:txBody>
          <a:bodyPr wrap="square">
            <a:spAutoFit/>
          </a:bodyPr>
          <a:lstStyle/>
          <a:p>
            <a:r>
              <a:rPr lang="en-US" altLang="zh-TW" b="1" err="1">
                <a:solidFill>
                  <a:srgbClr val="333333"/>
                </a:solidFill>
                <a:latin typeface="Arial" panose="020B0604020202020204" pitchFamily="34" charset="0"/>
                <a:cs typeface="Arial" panose="020B0604020202020204" pitchFamily="34" charset="0"/>
              </a:rPr>
              <a:t>WireGuard</a:t>
            </a:r>
            <a:r>
              <a:rPr lang="en-US" altLang="zh-TW" b="1">
                <a:solidFill>
                  <a:srgbClr val="333333"/>
                </a:solidFill>
                <a:latin typeface="Arial" panose="020B0604020202020204" pitchFamily="34" charset="0"/>
                <a:cs typeface="Arial" panose="020B0604020202020204" pitchFamily="34" charset="0"/>
              </a:rPr>
              <a:t>® is now supported, providing faster and stable VPN connections. With a user-friendly interface, non-IT professional remote workers can easily set up VPN tunnels to access office-based QNAP devices with simplified connection methods.</a:t>
            </a:r>
            <a:endParaRPr lang="zh-TW" altLang="en-US" b="1">
              <a:latin typeface="Arial" panose="020B0604020202020204" pitchFamily="34" charset="0"/>
              <a:cs typeface="Arial" panose="020B0604020202020204" pitchFamily="34" charset="0"/>
            </a:endParaRPr>
          </a:p>
        </p:txBody>
      </p:sp>
      <p:pic>
        <p:nvPicPr>
          <p:cNvPr id="11" name="圖片 10">
            <a:extLst>
              <a:ext uri="{FF2B5EF4-FFF2-40B4-BE49-F238E27FC236}">
                <a16:creationId xmlns:a16="http://schemas.microsoft.com/office/drawing/2014/main" id="{3C981B97-AF51-4566-9F86-F95FA9BFF97F}"/>
              </a:ext>
            </a:extLst>
          </p:cNvPr>
          <p:cNvPicPr>
            <a:picLocks noChangeAspect="1"/>
          </p:cNvPicPr>
          <p:nvPr/>
        </p:nvPicPr>
        <p:blipFill>
          <a:blip r:embed="rId5"/>
          <a:stretch>
            <a:fillRect/>
          </a:stretch>
        </p:blipFill>
        <p:spPr>
          <a:xfrm>
            <a:off x="5578996" y="2076165"/>
            <a:ext cx="1090751" cy="1090751"/>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bevelT/>
            <a:bevelB/>
            <a:contourClr>
              <a:srgbClr val="969696"/>
            </a:contourClr>
          </a:sp3d>
        </p:spPr>
      </p:pic>
    </p:spTree>
    <p:extLst>
      <p:ext uri="{BB962C8B-B14F-4D97-AF65-F5344CB8AC3E}">
        <p14:creationId xmlns:p14="http://schemas.microsoft.com/office/powerpoint/2010/main" val="812380421"/>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9" descr="Image 5.png">
            <a:extLst>
              <a:ext uri="{FF2B5EF4-FFF2-40B4-BE49-F238E27FC236}">
                <a16:creationId xmlns:a16="http://schemas.microsoft.com/office/drawing/2014/main" id="{79E496CA-3B9F-6842-9ACE-89D5E227F67C}"/>
              </a:ext>
            </a:extLst>
          </p:cNvPr>
          <p:cNvPicPr>
            <a:picLocks noChangeAspect="1"/>
          </p:cNvPicPr>
          <p:nvPr/>
        </p:nvPicPr>
        <p:blipFill rotWithShape="1">
          <a:blip r:embed="rId3" cstate="print"/>
          <a:srcRect r="34664"/>
          <a:stretch/>
        </p:blipFill>
        <p:spPr>
          <a:xfrm>
            <a:off x="5691485" y="2421876"/>
            <a:ext cx="3452515" cy="2452690"/>
          </a:xfrm>
          <a:prstGeom prst="roundRect">
            <a:avLst>
              <a:gd name="adj" fmla="val 2112"/>
            </a:avLst>
          </a:prstGeom>
          <a:solidFill>
            <a:srgbClr val="FFFFFF">
              <a:shade val="85000"/>
            </a:srgbClr>
          </a:solidFill>
          <a:ln>
            <a:noFill/>
          </a:ln>
          <a:effectLst/>
        </p:spPr>
      </p:pic>
      <p:sp>
        <p:nvSpPr>
          <p:cNvPr id="2" name="標題 1">
            <a:extLst>
              <a:ext uri="{FF2B5EF4-FFF2-40B4-BE49-F238E27FC236}">
                <a16:creationId xmlns:a16="http://schemas.microsoft.com/office/drawing/2014/main" id="{F1B9AFAC-3AAD-400D-A4F9-9392BD2BB9E2}"/>
              </a:ext>
            </a:extLst>
          </p:cNvPr>
          <p:cNvSpPr>
            <a:spLocks noGrp="1"/>
          </p:cNvSpPr>
          <p:nvPr>
            <p:ph type="title" idx="4294967295"/>
          </p:nvPr>
        </p:nvSpPr>
        <p:spPr>
          <a:xfrm>
            <a:off x="329880" y="122165"/>
            <a:ext cx="8484239" cy="1059696"/>
          </a:xfrm>
        </p:spPr>
        <p:txBody>
          <a:bodyPr/>
          <a:lstStyle/>
          <a:p>
            <a:r>
              <a:rPr lang="en-US" altLang="zh-TW" sz="3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Container Station</a:t>
            </a:r>
            <a:r>
              <a:rPr lang="zh-TW" altLang="en-US" sz="3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3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is a l</a:t>
            </a:r>
            <a:r>
              <a:rPr lang="en" altLang="zh-TW" sz="3200" err="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ightweight</a:t>
            </a:r>
            <a:r>
              <a:rPr lang="en" altLang="zh-TW" sz="3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Linux</a:t>
            </a:r>
            <a:r>
              <a:rPr lang="en" altLang="zh-TW" sz="3200" baseline="30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
            </a:r>
            <a:r>
              <a:rPr lang="en" altLang="zh-TW" sz="3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-based OS and app virtualization solution</a:t>
            </a:r>
            <a:endParaRPr lang="en-US" altLang="zh-TW" sz="3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a:p>
            <a:endParaRPr lang="en-US" altLang="zh-TW" sz="32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 name="文字方塊 5">
            <a:extLst>
              <a:ext uri="{FF2B5EF4-FFF2-40B4-BE49-F238E27FC236}">
                <a16:creationId xmlns:a16="http://schemas.microsoft.com/office/drawing/2014/main" id="{6C760656-B3D2-4957-B7E3-6F10581C7664}"/>
              </a:ext>
            </a:extLst>
          </p:cNvPr>
          <p:cNvSpPr txBox="1"/>
          <p:nvPr/>
        </p:nvSpPr>
        <p:spPr>
          <a:xfrm>
            <a:off x="1224953" y="1357548"/>
            <a:ext cx="7422796" cy="903389"/>
          </a:xfrm>
          <a:prstGeom prst="rect">
            <a:avLst/>
          </a:prstGeom>
          <a:noFill/>
        </p:spPr>
        <p:txBody>
          <a:bodyPr wrap="square" rtlCol="0">
            <a:spAutoFit/>
          </a:bodyPr>
          <a:lstStyle/>
          <a:p>
            <a:pPr>
              <a:lnSpc>
                <a:spcPct val="130000"/>
              </a:lnSpc>
            </a:pPr>
            <a:r>
              <a:rPr lang="en" altLang="zh-TW" b="1">
                <a:latin typeface="Arial" panose="020B0604020202020204" pitchFamily="34" charset="0"/>
                <a:cs typeface="Arial" panose="020B0604020202020204" pitchFamily="34" charset="0"/>
              </a:rPr>
              <a:t>QNAP Container Station exclusively integrates Docker</a:t>
            </a:r>
            <a:r>
              <a:rPr lang="en" altLang="zh-TW" b="1" baseline="30000">
                <a:latin typeface="Arial" panose="020B0604020202020204" pitchFamily="34" charset="0"/>
                <a:cs typeface="Arial" panose="020B0604020202020204" pitchFamily="34" charset="0"/>
              </a:rPr>
              <a:t>®</a:t>
            </a:r>
            <a:r>
              <a:rPr lang="en" altLang="zh-TW" b="1">
                <a:latin typeface="Arial" panose="020B0604020202020204" pitchFamily="34" charset="0"/>
                <a:cs typeface="Arial" panose="020B0604020202020204" pitchFamily="34" charset="0"/>
              </a:rPr>
              <a:t> lightweight virtualization technologies, allowing you to operate multiple isolated Linux</a:t>
            </a:r>
            <a:r>
              <a:rPr lang="en" altLang="zh-TW" b="1" baseline="30000">
                <a:latin typeface="Arial" panose="020B0604020202020204" pitchFamily="34" charset="0"/>
                <a:cs typeface="Arial" panose="020B0604020202020204" pitchFamily="34" charset="0"/>
              </a:rPr>
              <a:t>®</a:t>
            </a:r>
            <a:r>
              <a:rPr lang="en" altLang="zh-TW" b="1">
                <a:latin typeface="Arial" panose="020B0604020202020204" pitchFamily="34" charset="0"/>
                <a:cs typeface="Arial" panose="020B0604020202020204" pitchFamily="34" charset="0"/>
              </a:rPr>
              <a:t> applications on a QNAP NAS as well as download apps from the built-in Docker® Hub.</a:t>
            </a:r>
            <a:endParaRPr lang="zh-TW" altLang="en-US"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7" name="圖片 6" descr="一張含有 文字, 美工圖案 的圖片&#10;&#10;自動產生的描述">
            <a:extLst>
              <a:ext uri="{FF2B5EF4-FFF2-40B4-BE49-F238E27FC236}">
                <a16:creationId xmlns:a16="http://schemas.microsoft.com/office/drawing/2014/main" id="{55E9411D-E6E2-44D5-AF19-FE8E05016C58}"/>
              </a:ext>
            </a:extLst>
          </p:cNvPr>
          <p:cNvPicPr>
            <a:picLocks noChangeAspect="1"/>
          </p:cNvPicPr>
          <p:nvPr/>
        </p:nvPicPr>
        <p:blipFill>
          <a:blip r:embed="rId4"/>
          <a:stretch>
            <a:fillRect/>
          </a:stretch>
        </p:blipFill>
        <p:spPr>
          <a:xfrm>
            <a:off x="329880" y="1483772"/>
            <a:ext cx="895073" cy="895073"/>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pic>
        <p:nvPicPr>
          <p:cNvPr id="10" name="圖片 9">
            <a:extLst>
              <a:ext uri="{FF2B5EF4-FFF2-40B4-BE49-F238E27FC236}">
                <a16:creationId xmlns:a16="http://schemas.microsoft.com/office/drawing/2014/main" id="{CD146876-F13A-4DBA-93AF-C1BBB6C0D47C}"/>
              </a:ext>
            </a:extLst>
          </p:cNvPr>
          <p:cNvPicPr>
            <a:picLocks noChangeAspect="1"/>
          </p:cNvPicPr>
          <p:nvPr/>
        </p:nvPicPr>
        <p:blipFill>
          <a:blip r:embed="rId5"/>
          <a:stretch>
            <a:fillRect/>
          </a:stretch>
        </p:blipFill>
        <p:spPr>
          <a:xfrm>
            <a:off x="2196093" y="2661902"/>
            <a:ext cx="1112824" cy="1112824"/>
          </a:xfrm>
          <a:prstGeom prst="rect">
            <a:avLst/>
          </a:prstGeom>
        </p:spPr>
      </p:pic>
      <p:pic>
        <p:nvPicPr>
          <p:cNvPr id="12" name="圖片 11">
            <a:extLst>
              <a:ext uri="{FF2B5EF4-FFF2-40B4-BE49-F238E27FC236}">
                <a16:creationId xmlns:a16="http://schemas.microsoft.com/office/drawing/2014/main" id="{4D792192-8AA2-4F3E-8E1B-B3717D43C9E3}"/>
              </a:ext>
            </a:extLst>
          </p:cNvPr>
          <p:cNvPicPr>
            <a:picLocks noChangeAspect="1"/>
          </p:cNvPicPr>
          <p:nvPr/>
        </p:nvPicPr>
        <p:blipFill>
          <a:blip r:embed="rId6"/>
          <a:stretch>
            <a:fillRect/>
          </a:stretch>
        </p:blipFill>
        <p:spPr>
          <a:xfrm>
            <a:off x="3932000" y="2661902"/>
            <a:ext cx="1112824" cy="1112824"/>
          </a:xfrm>
          <a:prstGeom prst="rect">
            <a:avLst/>
          </a:prstGeom>
        </p:spPr>
      </p:pic>
      <p:pic>
        <p:nvPicPr>
          <p:cNvPr id="14" name="圖片 13">
            <a:extLst>
              <a:ext uri="{FF2B5EF4-FFF2-40B4-BE49-F238E27FC236}">
                <a16:creationId xmlns:a16="http://schemas.microsoft.com/office/drawing/2014/main" id="{A787FAE8-4077-46A1-B977-41449E72A2AB}"/>
              </a:ext>
            </a:extLst>
          </p:cNvPr>
          <p:cNvPicPr>
            <a:picLocks noChangeAspect="1"/>
          </p:cNvPicPr>
          <p:nvPr/>
        </p:nvPicPr>
        <p:blipFill>
          <a:blip r:embed="rId7"/>
          <a:stretch>
            <a:fillRect/>
          </a:stretch>
        </p:blipFill>
        <p:spPr>
          <a:xfrm>
            <a:off x="334127" y="2661902"/>
            <a:ext cx="1112824" cy="1112824"/>
          </a:xfrm>
          <a:prstGeom prst="rect">
            <a:avLst/>
          </a:prstGeom>
        </p:spPr>
      </p:pic>
      <p:sp>
        <p:nvSpPr>
          <p:cNvPr id="15" name="文字方塊 14">
            <a:extLst>
              <a:ext uri="{FF2B5EF4-FFF2-40B4-BE49-F238E27FC236}">
                <a16:creationId xmlns:a16="http://schemas.microsoft.com/office/drawing/2014/main" id="{EF866209-B53A-48A0-B8CA-DF91250C1CDE}"/>
              </a:ext>
            </a:extLst>
          </p:cNvPr>
          <p:cNvSpPr txBox="1"/>
          <p:nvPr/>
        </p:nvSpPr>
        <p:spPr>
          <a:xfrm>
            <a:off x="2124445" y="3799179"/>
            <a:ext cx="1807555" cy="1054135"/>
          </a:xfrm>
          <a:prstGeom prst="rect">
            <a:avLst/>
          </a:prstGeom>
          <a:noFill/>
        </p:spPr>
        <p:txBody>
          <a:bodyPr wrap="square" rtlCol="0">
            <a:spAutoFit/>
          </a:bodyPr>
          <a:lstStyle/>
          <a:p>
            <a:pPr fontAlgn="base"/>
            <a:r>
              <a:rPr lang="en" altLang="zh-TW" sz="1200" b="1">
                <a:latin typeface="Arial" panose="020B0604020202020204" pitchFamily="34" charset="0"/>
                <a:cs typeface="Arial" panose="020B0604020202020204" pitchFamily="34" charset="0"/>
              </a:rPr>
              <a:t>Flexible user interface</a:t>
            </a:r>
          </a:p>
          <a:p>
            <a:pPr fontAlgn="base">
              <a:spcBef>
                <a:spcPts val="300"/>
              </a:spcBef>
            </a:pPr>
            <a:r>
              <a:rPr lang="en" altLang="zh-TW" sz="1200">
                <a:latin typeface="Arial" panose="020B0604020202020204" pitchFamily="34" charset="0"/>
                <a:cs typeface="Arial" panose="020B0604020202020204" pitchFamily="34" charset="0"/>
              </a:rPr>
              <a:t>Use either a command line interface or a convenient web interface.</a:t>
            </a:r>
            <a:endPar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 name="文字方塊 15">
            <a:extLst>
              <a:ext uri="{FF2B5EF4-FFF2-40B4-BE49-F238E27FC236}">
                <a16:creationId xmlns:a16="http://schemas.microsoft.com/office/drawing/2014/main" id="{608507BF-109F-4F56-9499-1AA86C5C573D}"/>
              </a:ext>
            </a:extLst>
          </p:cNvPr>
          <p:cNvSpPr txBox="1"/>
          <p:nvPr/>
        </p:nvSpPr>
        <p:spPr>
          <a:xfrm>
            <a:off x="64233" y="3795402"/>
            <a:ext cx="1935824" cy="869469"/>
          </a:xfrm>
          <a:prstGeom prst="rect">
            <a:avLst/>
          </a:prstGeom>
          <a:noFill/>
        </p:spPr>
        <p:txBody>
          <a:bodyPr wrap="square" rtlCol="0">
            <a:spAutoFit/>
          </a:bodyPr>
          <a:lstStyle/>
          <a:p>
            <a:pPr fontAlgn="base">
              <a:spcBef>
                <a:spcPts val="300"/>
              </a:spcBef>
            </a:pPr>
            <a:r>
              <a:rPr lang="en"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At-a-glance dashboard</a:t>
            </a:r>
          </a:p>
          <a:p>
            <a:pPr fontAlgn="base">
              <a:spcBef>
                <a:spcPts val="300"/>
              </a:spcBef>
            </a:pPr>
            <a:r>
              <a:rPr lang="en" altLang="zh-TW" sz="1200">
                <a:latin typeface="Arial" panose="020B0604020202020204" pitchFamily="34" charset="0"/>
                <a:cs typeface="Arial" panose="020B0604020202020204" pitchFamily="34" charset="0"/>
              </a:rPr>
              <a:t>Provides a clear overview of NAS and container system resource usage.</a:t>
            </a:r>
            <a:endParaRPr lang="zh-TW" altLang="en-US" sz="12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7" name="文字方塊 16">
            <a:extLst>
              <a:ext uri="{FF2B5EF4-FFF2-40B4-BE49-F238E27FC236}">
                <a16:creationId xmlns:a16="http://schemas.microsoft.com/office/drawing/2014/main" id="{18C2AEEC-0BE9-424F-8CA8-85A301BA8E0B}"/>
              </a:ext>
            </a:extLst>
          </p:cNvPr>
          <p:cNvSpPr txBox="1"/>
          <p:nvPr/>
        </p:nvSpPr>
        <p:spPr>
          <a:xfrm>
            <a:off x="3927240" y="3795402"/>
            <a:ext cx="1807555" cy="1015663"/>
          </a:xfrm>
          <a:prstGeom prst="rect">
            <a:avLst/>
          </a:prstGeom>
          <a:noFill/>
        </p:spPr>
        <p:txBody>
          <a:bodyPr wrap="square" rtlCol="0">
            <a:spAutoFit/>
          </a:bodyPr>
          <a:lstStyle/>
          <a:p>
            <a:pPr fontAlgn="base"/>
            <a:r>
              <a:rPr lang="en" altLang="zh-TW" sz="1200" b="1">
                <a:latin typeface="Arial" panose="020B0604020202020204" pitchFamily="34" charset="0"/>
                <a:cs typeface="Arial" panose="020B0604020202020204" pitchFamily="34" charset="0"/>
              </a:rPr>
              <a:t>Permission settings</a:t>
            </a:r>
          </a:p>
          <a:p>
            <a:pPr fontAlgn="base"/>
            <a:r>
              <a:rPr lang="en" altLang="zh-TW" sz="1200">
                <a:latin typeface="Arial" panose="020B0604020202020204" pitchFamily="34" charset="0"/>
                <a:cs typeface="Arial" panose="020B0604020202020204" pitchFamily="34" charset="0"/>
              </a:rPr>
              <a:t>Control access to shared folders on the NAS, other containers’ data, or NAS devices.</a:t>
            </a:r>
          </a:p>
        </p:txBody>
      </p:sp>
    </p:spTree>
    <p:extLst>
      <p:ext uri="{BB962C8B-B14F-4D97-AF65-F5344CB8AC3E}">
        <p14:creationId xmlns:p14="http://schemas.microsoft.com/office/powerpoint/2010/main" val="2573129116"/>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www.qnap.com/i/_images/product/items/311_s.png?t=1572423060">
            <a:extLst>
              <a:ext uri="{FF2B5EF4-FFF2-40B4-BE49-F238E27FC236}">
                <a16:creationId xmlns:a16="http://schemas.microsoft.com/office/drawing/2014/main" id="{3AB6BF2A-E0EE-4CAE-BD24-00C8D82A3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7151" y="1477860"/>
            <a:ext cx="2634663" cy="1645200"/>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圓角 23">
            <a:extLst>
              <a:ext uri="{FF2B5EF4-FFF2-40B4-BE49-F238E27FC236}">
                <a16:creationId xmlns:a16="http://schemas.microsoft.com/office/drawing/2014/main" id="{1FF2EBE4-B976-4A7F-9568-4995971B3A82}"/>
              </a:ext>
            </a:extLst>
          </p:cNvPr>
          <p:cNvSpPr/>
          <p:nvPr/>
        </p:nvSpPr>
        <p:spPr>
          <a:xfrm>
            <a:off x="719826" y="3250585"/>
            <a:ext cx="2499173" cy="1734874"/>
          </a:xfrm>
          <a:prstGeom prst="roundRect">
            <a:avLst>
              <a:gd name="adj" fmla="val 1704"/>
            </a:avLst>
          </a:prstGeom>
          <a:gradFill>
            <a:gsLst>
              <a:gs pos="1000">
                <a:srgbClr val="1D2063">
                  <a:alpha val="53725"/>
                </a:srgbClr>
              </a:gs>
              <a:gs pos="100000">
                <a:srgbClr val="132C45"/>
              </a:gs>
            </a:gsLst>
            <a:lin ang="5400000" scaled="1"/>
          </a:gradFill>
          <a:ln w="9525">
            <a:solidFill>
              <a:srgbClr val="3072BE"/>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pic>
        <p:nvPicPr>
          <p:cNvPr id="27" name="圖片 26">
            <a:extLst>
              <a:ext uri="{FF2B5EF4-FFF2-40B4-BE49-F238E27FC236}">
                <a16:creationId xmlns:a16="http://schemas.microsoft.com/office/drawing/2014/main" id="{667794E4-66EE-469B-9EC5-5CDD88415A95}"/>
              </a:ext>
            </a:extLst>
          </p:cNvPr>
          <p:cNvPicPr>
            <a:picLocks noChangeAspect="1"/>
          </p:cNvPicPr>
          <p:nvPr/>
        </p:nvPicPr>
        <p:blipFill>
          <a:blip r:embed="rId4"/>
          <a:stretch>
            <a:fillRect/>
          </a:stretch>
        </p:blipFill>
        <p:spPr>
          <a:xfrm>
            <a:off x="5943801" y="2465746"/>
            <a:ext cx="2807921" cy="373089"/>
          </a:xfrm>
          <a:prstGeom prst="rect">
            <a:avLst/>
          </a:prstGeom>
        </p:spPr>
      </p:pic>
      <p:pic>
        <p:nvPicPr>
          <p:cNvPr id="26" name="圖片 25">
            <a:extLst>
              <a:ext uri="{FF2B5EF4-FFF2-40B4-BE49-F238E27FC236}">
                <a16:creationId xmlns:a16="http://schemas.microsoft.com/office/drawing/2014/main" id="{83B8012B-9C9F-4068-AC18-09359333D919}"/>
              </a:ext>
            </a:extLst>
          </p:cNvPr>
          <p:cNvPicPr>
            <a:picLocks noChangeAspect="1"/>
          </p:cNvPicPr>
          <p:nvPr/>
        </p:nvPicPr>
        <p:blipFill>
          <a:blip r:embed="rId4"/>
          <a:stretch>
            <a:fillRect/>
          </a:stretch>
        </p:blipFill>
        <p:spPr>
          <a:xfrm>
            <a:off x="5854061" y="4406340"/>
            <a:ext cx="2807921" cy="373089"/>
          </a:xfrm>
          <a:prstGeom prst="rect">
            <a:avLst/>
          </a:prstGeom>
        </p:spPr>
      </p:pic>
      <p:cxnSp>
        <p:nvCxnSpPr>
          <p:cNvPr id="23" name="肘形接點 22"/>
          <p:cNvCxnSpPr>
            <a:cxnSpLocks/>
          </p:cNvCxnSpPr>
          <p:nvPr/>
        </p:nvCxnSpPr>
        <p:spPr>
          <a:xfrm>
            <a:off x="2639555" y="3728483"/>
            <a:ext cx="4093901" cy="505005"/>
          </a:xfrm>
          <a:prstGeom prst="bentConnector3">
            <a:avLst>
              <a:gd name="adj1" fmla="val 50000"/>
            </a:avLst>
          </a:prstGeom>
          <a:ln w="19050" cap="flat" cmpd="sng">
            <a:solidFill>
              <a:srgbClr val="2A6199"/>
            </a:solidFill>
            <a:prstDash val="sysDash"/>
          </a:ln>
        </p:spPr>
        <p:style>
          <a:lnRef idx="1">
            <a:schemeClr val="accent1"/>
          </a:lnRef>
          <a:fillRef idx="0">
            <a:schemeClr val="accent1"/>
          </a:fillRef>
          <a:effectRef idx="0">
            <a:schemeClr val="accent1"/>
          </a:effectRef>
          <a:fontRef idx="minor">
            <a:schemeClr val="tx1"/>
          </a:fontRef>
        </p:style>
      </p:cxnSp>
      <p:cxnSp>
        <p:nvCxnSpPr>
          <p:cNvPr id="20" name="肘形接點 19"/>
          <p:cNvCxnSpPr>
            <a:cxnSpLocks/>
          </p:cNvCxnSpPr>
          <p:nvPr/>
        </p:nvCxnSpPr>
        <p:spPr>
          <a:xfrm flipV="1">
            <a:off x="3063948" y="2428437"/>
            <a:ext cx="3229530" cy="1120910"/>
          </a:xfrm>
          <a:prstGeom prst="bentConnector3">
            <a:avLst>
              <a:gd name="adj1" fmla="val 50000"/>
            </a:avLst>
          </a:prstGeom>
          <a:ln w="19050" cmpd="sng">
            <a:solidFill>
              <a:srgbClr val="2A6199"/>
            </a:solidFill>
            <a:prstDash val="sysDash"/>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727012" y="2853791"/>
            <a:ext cx="2088232" cy="461657"/>
          </a:xfrm>
          <a:prstGeom prst="rect">
            <a:avLst/>
          </a:prstGeom>
          <a:noFill/>
        </p:spPr>
        <p:txBody>
          <a:bodyPr wrap="square" lIns="91431" tIns="45716" rIns="91431" bIns="45716" rtlCol="0" anchor="t">
            <a:spAutoFit/>
          </a:bodyPr>
          <a:lstStyle/>
          <a:p>
            <a:r>
              <a:rPr lang="en-US" sz="1200" b="1">
                <a:solidFill>
                  <a:srgbClr val="2A6199"/>
                </a:solidFill>
                <a:latin typeface="Arial" panose="020B0604020202020204" pitchFamily="34" charset="0"/>
                <a:ea typeface="微軟正黑體" panose="020B0604030504040204" pitchFamily="34" charset="-120"/>
                <a:cs typeface="Arial" panose="020B0604020202020204" pitchFamily="34" charset="0"/>
              </a:rPr>
              <a:t>2.5GbE / 10GbE</a:t>
            </a:r>
          </a:p>
          <a:p>
            <a:r>
              <a:rPr lang="en-US" sz="1200" b="1">
                <a:solidFill>
                  <a:srgbClr val="2A6199"/>
                </a:solidFill>
                <a:latin typeface="Arial" panose="020B0604020202020204" pitchFamily="34" charset="0"/>
                <a:ea typeface="微軟正黑體" panose="020B0604030504040204" pitchFamily="34" charset="-120"/>
                <a:cs typeface="Arial" panose="020B0604020202020204" pitchFamily="34" charset="0"/>
              </a:rPr>
              <a:t>iSCSI VJBOD </a:t>
            </a:r>
            <a:r>
              <a:rPr lang="en-US" altLang="zh-CN" sz="1200" b="1">
                <a:solidFill>
                  <a:srgbClr val="2A6199"/>
                </a:solidFill>
                <a:latin typeface="Arial" panose="020B0604020202020204" pitchFamily="34" charset="0"/>
                <a:ea typeface="微軟正黑體" panose="020B0604030504040204" pitchFamily="34" charset="-120"/>
                <a:cs typeface="Arial" panose="020B0604020202020204" pitchFamily="34" charset="0"/>
              </a:rPr>
              <a:t>connection</a:t>
            </a:r>
            <a:endParaRPr lang="en-US" sz="1200" b="1">
              <a:solidFill>
                <a:srgbClr val="2A6199"/>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 name="TextBox 7">
            <a:extLst>
              <a:ext uri="{FF2B5EF4-FFF2-40B4-BE49-F238E27FC236}">
                <a16:creationId xmlns:a16="http://schemas.microsoft.com/office/drawing/2014/main" id="{230CC35B-65BC-5B4D-8F25-29BFD1CA7E15}"/>
              </a:ext>
            </a:extLst>
          </p:cNvPr>
          <p:cNvSpPr txBox="1"/>
          <p:nvPr/>
        </p:nvSpPr>
        <p:spPr>
          <a:xfrm>
            <a:off x="6890746" y="4650788"/>
            <a:ext cx="1037463" cy="307777"/>
          </a:xfrm>
          <a:prstGeom prst="rect">
            <a:avLst/>
          </a:prstGeom>
          <a:noFill/>
        </p:spPr>
        <p:txBody>
          <a:bodyPr wrap="none" rtlCol="0">
            <a:spAutoFit/>
          </a:bodyPr>
          <a:lstStyle/>
          <a:p>
            <a:r>
              <a:rPr lang="en-US" sz="1400" b="1">
                <a:solidFill>
                  <a:schemeClr val="tx1"/>
                </a:solidFill>
                <a:latin typeface="Arial" panose="020B0604020202020204" pitchFamily="34" charset="0"/>
                <a:ea typeface="微軟正黑體" panose="020B0604030504040204" pitchFamily="34" charset="-120"/>
                <a:cs typeface="Arial" panose="020B0604020202020204" pitchFamily="34" charset="0"/>
              </a:rPr>
              <a:t>TVS-672X</a:t>
            </a:r>
          </a:p>
        </p:txBody>
      </p:sp>
      <p:sp>
        <p:nvSpPr>
          <p:cNvPr id="31" name="TextBox 30">
            <a:extLst>
              <a:ext uri="{FF2B5EF4-FFF2-40B4-BE49-F238E27FC236}">
                <a16:creationId xmlns:a16="http://schemas.microsoft.com/office/drawing/2014/main" id="{E315037C-D429-4040-9216-570E94FD4B65}"/>
              </a:ext>
            </a:extLst>
          </p:cNvPr>
          <p:cNvSpPr txBox="1"/>
          <p:nvPr/>
        </p:nvSpPr>
        <p:spPr>
          <a:xfrm>
            <a:off x="6865249" y="2696574"/>
            <a:ext cx="1771361" cy="307777"/>
          </a:xfrm>
          <a:prstGeom prst="rect">
            <a:avLst/>
          </a:prstGeom>
          <a:noFill/>
        </p:spPr>
        <p:txBody>
          <a:bodyPr wrap="square" rtlCol="0">
            <a:spAutoFit/>
          </a:bodyPr>
          <a:lstStyle/>
          <a:p>
            <a:r>
              <a:rPr lang="en-US" sz="1400" b="1">
                <a:solidFill>
                  <a:schemeClr val="tx1"/>
                </a:solidFill>
                <a:latin typeface="Arial" panose="020B0604020202020204" pitchFamily="34" charset="0"/>
                <a:ea typeface="微軟正黑體" panose="020B0604030504040204" pitchFamily="34" charset="-120"/>
                <a:cs typeface="Arial" panose="020B0604020202020204" pitchFamily="34" charset="0"/>
              </a:rPr>
              <a:t>TS-1232PXU-RP</a:t>
            </a:r>
          </a:p>
        </p:txBody>
      </p:sp>
      <p:grpSp>
        <p:nvGrpSpPr>
          <p:cNvPr id="4" name="群組 10"/>
          <p:cNvGrpSpPr/>
          <p:nvPr/>
        </p:nvGrpSpPr>
        <p:grpSpPr>
          <a:xfrm>
            <a:off x="1547279" y="4031477"/>
            <a:ext cx="771713" cy="771813"/>
            <a:chOff x="428596" y="2143809"/>
            <a:chExt cx="1613420" cy="1613420"/>
          </a:xfrm>
        </p:grpSpPr>
        <p:sp>
          <p:nvSpPr>
            <p:cNvPr id="9" name="橢圓 8"/>
            <p:cNvSpPr/>
            <p:nvPr/>
          </p:nvSpPr>
          <p:spPr>
            <a:xfrm>
              <a:off x="428596" y="2143809"/>
              <a:ext cx="1613420" cy="1613420"/>
            </a:xfrm>
            <a:prstGeom prst="ellipse">
              <a:avLst/>
            </a:prstGeom>
            <a:solidFill>
              <a:srgbClr val="2A61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latin typeface="Arial" panose="020B0604020202020204" pitchFamily="34" charset="0"/>
                <a:ea typeface="微軟正黑體" panose="020B0604030504040204" pitchFamily="34" charset="-120"/>
                <a:cs typeface="Arial" panose="020B0604020202020204" pitchFamily="34" charset="0"/>
              </a:endParaRPr>
            </a:p>
          </p:txBody>
        </p:sp>
        <p:pic>
          <p:nvPicPr>
            <p:cNvPr id="13" name="圖片 12" descr="VJBOD.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71472" y="2500306"/>
              <a:ext cx="1095943" cy="963170"/>
            </a:xfrm>
            <a:prstGeom prst="rect">
              <a:avLst/>
            </a:prstGeom>
          </p:spPr>
        </p:pic>
      </p:grpSp>
      <p:pic>
        <p:nvPicPr>
          <p:cNvPr id="25" name="圖片 24">
            <a:extLst>
              <a:ext uri="{FF2B5EF4-FFF2-40B4-BE49-F238E27FC236}">
                <a16:creationId xmlns:a16="http://schemas.microsoft.com/office/drawing/2014/main" id="{25EF195D-C5B1-49B8-B568-9CFD4EAE5A4D}"/>
              </a:ext>
            </a:extLst>
          </p:cNvPr>
          <p:cNvPicPr>
            <a:picLocks noChangeAspect="1"/>
          </p:cNvPicPr>
          <p:nvPr/>
        </p:nvPicPr>
        <p:blipFill>
          <a:blip r:embed="rId4"/>
          <a:stretch>
            <a:fillRect/>
          </a:stretch>
        </p:blipFill>
        <p:spPr>
          <a:xfrm>
            <a:off x="17991" y="3654877"/>
            <a:ext cx="3881334" cy="405694"/>
          </a:xfrm>
          <a:prstGeom prst="rect">
            <a:avLst/>
          </a:prstGeom>
        </p:spPr>
      </p:pic>
      <p:sp>
        <p:nvSpPr>
          <p:cNvPr id="18" name="文字方塊 17">
            <a:extLst>
              <a:ext uri="{FF2B5EF4-FFF2-40B4-BE49-F238E27FC236}">
                <a16:creationId xmlns:a16="http://schemas.microsoft.com/office/drawing/2014/main" id="{169C67AB-7DD9-486C-96A9-F1F07E9401BF}"/>
              </a:ext>
            </a:extLst>
          </p:cNvPr>
          <p:cNvSpPr txBox="1"/>
          <p:nvPr/>
        </p:nvSpPr>
        <p:spPr>
          <a:xfrm>
            <a:off x="8675285" y="-434498"/>
            <a:ext cx="468715" cy="307777"/>
          </a:xfrm>
          <a:prstGeom prst="rect">
            <a:avLst/>
          </a:prstGeom>
          <a:solidFill>
            <a:srgbClr val="FF0000"/>
          </a:solidFill>
        </p:spPr>
        <p:txBody>
          <a:bodyPr wrap="square" rtlCol="0">
            <a:spAutoFit/>
          </a:bodyPr>
          <a:lstStyle/>
          <a:p>
            <a:r>
              <a:rPr lang="en-US" altLang="zh-TW">
                <a:solidFill>
                  <a:schemeClr val="bg1"/>
                </a:solidFill>
              </a:rPr>
              <a:t>OK</a:t>
            </a:r>
            <a:endParaRPr lang="zh-TW" altLang="en-US">
              <a:solidFill>
                <a:schemeClr val="bg1"/>
              </a:solidFill>
            </a:endParaRPr>
          </a:p>
        </p:txBody>
      </p:sp>
      <p:sp>
        <p:nvSpPr>
          <p:cNvPr id="19" name="標題 1">
            <a:extLst>
              <a:ext uri="{FF2B5EF4-FFF2-40B4-BE49-F238E27FC236}">
                <a16:creationId xmlns:a16="http://schemas.microsoft.com/office/drawing/2014/main" id="{F48E217F-D270-486C-8500-F98D225E37E0}"/>
              </a:ext>
            </a:extLst>
          </p:cNvPr>
          <p:cNvSpPr txBox="1">
            <a:spLocks/>
          </p:cNvSpPr>
          <p:nvPr/>
        </p:nvSpPr>
        <p:spPr>
          <a:xfrm>
            <a:off x="186620" y="48509"/>
            <a:ext cx="8770759" cy="1254121"/>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 altLang="zh-TW" sz="3200">
                <a:solidFill>
                  <a:schemeClr val="bg1"/>
                </a:solidFill>
                <a:latin typeface="Arial" panose="020B0604020202020204" pitchFamily="34" charset="0"/>
                <a:ea typeface="微軟正黑體" panose="020B0604030504040204" pitchFamily="34" charset="-120"/>
                <a:cs typeface="Arial" panose="020B0604020202020204" pitchFamily="34" charset="0"/>
              </a:rPr>
              <a:t>Achieve the best capacity utilization among multiple QNAP NAS units with Virtual JBOD</a:t>
            </a:r>
            <a:endParaRPr lang="zh-TW" altLang="en-US" sz="3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14" name="圖片 13">
            <a:extLst>
              <a:ext uri="{FF2B5EF4-FFF2-40B4-BE49-F238E27FC236}">
                <a16:creationId xmlns:a16="http://schemas.microsoft.com/office/drawing/2014/main" id="{9A484BA3-7321-4433-945E-AB9F4BD43C0A}"/>
              </a:ext>
            </a:extLst>
          </p:cNvPr>
          <p:cNvPicPr>
            <a:picLocks noChangeAspect="1"/>
          </p:cNvPicPr>
          <p:nvPr/>
        </p:nvPicPr>
        <p:blipFill>
          <a:blip r:embed="rId4"/>
          <a:stretch>
            <a:fillRect/>
          </a:stretch>
        </p:blipFill>
        <p:spPr>
          <a:xfrm>
            <a:off x="3615901" y="3678002"/>
            <a:ext cx="2222222" cy="373089"/>
          </a:xfrm>
          <a:prstGeom prst="rect">
            <a:avLst/>
          </a:prstGeom>
        </p:spPr>
      </p:pic>
      <p:pic>
        <p:nvPicPr>
          <p:cNvPr id="1026" name="Picture 2" descr="TVS-672N">
            <a:extLst>
              <a:ext uri="{FF2B5EF4-FFF2-40B4-BE49-F238E27FC236}">
                <a16:creationId xmlns:a16="http://schemas.microsoft.com/office/drawing/2014/main" id="{707AD5C3-AD21-4560-B3AE-176347621B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5791" y="3437500"/>
            <a:ext cx="1793428" cy="125141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https://www.qnap.com/i/_images/product/items/327_s.png?t=1560145787">
            <a:extLst>
              <a:ext uri="{FF2B5EF4-FFF2-40B4-BE49-F238E27FC236}">
                <a16:creationId xmlns:a16="http://schemas.microsoft.com/office/drawing/2014/main" id="{A35D439F-4A9F-4874-AE17-08D0B1A8E78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3064" b="33063"/>
          <a:stretch/>
        </p:blipFill>
        <p:spPr bwMode="auto">
          <a:xfrm>
            <a:off x="3808801" y="3331071"/>
            <a:ext cx="1956936" cy="575961"/>
          </a:xfrm>
          <a:prstGeom prst="rect">
            <a:avLst/>
          </a:prstGeom>
          <a:noFill/>
          <a:extLst>
            <a:ext uri="{909E8E84-426E-40DD-AFC4-6F175D3DCCD1}">
              <a14:hiddenFill xmlns:a14="http://schemas.microsoft.com/office/drawing/2010/main">
                <a:solidFill>
                  <a:srgbClr val="FFFFFF"/>
                </a:solidFill>
              </a14:hiddenFill>
            </a:ext>
          </a:extLst>
        </p:spPr>
      </p:pic>
      <p:sp>
        <p:nvSpPr>
          <p:cNvPr id="29" name="文字方塊 28">
            <a:extLst>
              <a:ext uri="{FF2B5EF4-FFF2-40B4-BE49-F238E27FC236}">
                <a16:creationId xmlns:a16="http://schemas.microsoft.com/office/drawing/2014/main" id="{CF1C976D-D93D-4AD1-9EE3-A8EF218689E9}"/>
              </a:ext>
            </a:extLst>
          </p:cNvPr>
          <p:cNvSpPr txBox="1"/>
          <p:nvPr/>
        </p:nvSpPr>
        <p:spPr>
          <a:xfrm>
            <a:off x="2170724" y="3911166"/>
            <a:ext cx="1459684" cy="307777"/>
          </a:xfrm>
          <a:prstGeom prst="rect">
            <a:avLst/>
          </a:prstGeom>
          <a:noFill/>
        </p:spPr>
        <p:txBody>
          <a:bodyPr wrap="square" rtlCol="0">
            <a:spAutoFit/>
          </a:bodyPr>
          <a:lstStyle/>
          <a:p>
            <a:r>
              <a:rPr lang="en-US" altLang="zh-TW" b="1">
                <a:solidFill>
                  <a:schemeClr val="bg1"/>
                </a:solidFill>
                <a:latin typeface="Arial" panose="020B0604020202020204" pitchFamily="34" charset="0"/>
                <a:ea typeface="微軟正黑體" panose="020B0604030504040204" pitchFamily="34" charset="-120"/>
                <a:cs typeface="Arial" panose="020B0604020202020204" pitchFamily="34" charset="0"/>
              </a:rPr>
              <a:t>TS-435XeU</a:t>
            </a:r>
            <a:endPar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 name="文字方塊 2">
            <a:extLst>
              <a:ext uri="{FF2B5EF4-FFF2-40B4-BE49-F238E27FC236}">
                <a16:creationId xmlns:a16="http://schemas.microsoft.com/office/drawing/2014/main" id="{DEF0DF1D-9FA9-44C0-93EB-90F6C3E50DFD}"/>
              </a:ext>
            </a:extLst>
          </p:cNvPr>
          <p:cNvSpPr txBox="1"/>
          <p:nvPr/>
        </p:nvSpPr>
        <p:spPr>
          <a:xfrm>
            <a:off x="4715312" y="3865366"/>
            <a:ext cx="1459684" cy="307777"/>
          </a:xfrm>
          <a:prstGeom prst="rect">
            <a:avLst/>
          </a:prstGeom>
          <a:noFill/>
        </p:spPr>
        <p:txBody>
          <a:bodyPr wrap="square" rtlCol="0">
            <a:spAutoFit/>
          </a:bodyPr>
          <a:lstStyle/>
          <a:p>
            <a:r>
              <a:rPr lang="en-US" altLang="zh-TW" b="1">
                <a:solidFill>
                  <a:schemeClr val="tx1"/>
                </a:solidFill>
                <a:latin typeface="Arial" panose="020B0604020202020204" pitchFamily="34" charset="0"/>
                <a:ea typeface="微軟正黑體" panose="020B0604030504040204" pitchFamily="34" charset="-120"/>
                <a:cs typeface="Arial" panose="020B0604020202020204" pitchFamily="34" charset="0"/>
              </a:rPr>
              <a:t>QNAP switch</a:t>
            </a:r>
            <a:endParaRPr lang="zh-TW" altLang="en-US" b="1">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0" name="文字方塊 29">
            <a:extLst>
              <a:ext uri="{FF2B5EF4-FFF2-40B4-BE49-F238E27FC236}">
                <a16:creationId xmlns:a16="http://schemas.microsoft.com/office/drawing/2014/main" id="{D5150BD5-612D-4722-9041-E7CDED1F0CE3}"/>
              </a:ext>
            </a:extLst>
          </p:cNvPr>
          <p:cNvSpPr txBox="1"/>
          <p:nvPr/>
        </p:nvSpPr>
        <p:spPr>
          <a:xfrm>
            <a:off x="779393" y="1990558"/>
            <a:ext cx="2284555" cy="584775"/>
          </a:xfrm>
          <a:prstGeom prst="rect">
            <a:avLst/>
          </a:prstGeom>
          <a:noFill/>
        </p:spPr>
        <p:txBody>
          <a:bodyPr wrap="square">
            <a:spAutoFit/>
          </a:bodyPr>
          <a:lstStyle/>
          <a:p>
            <a:pPr lvl="0" algn="ctr">
              <a:buClr>
                <a:srgbClr val="595959"/>
              </a:buClr>
              <a:buSzPct val="25000"/>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Max</a:t>
            </a: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8 VJBOD connections</a:t>
            </a:r>
          </a:p>
        </p:txBody>
      </p:sp>
      <p:pic>
        <p:nvPicPr>
          <p:cNvPr id="32" name="圖片 31" descr="一張含有 文字, 監視器, 電腦, 鍵盤 的圖片&#10;&#10;自動產生的描述">
            <a:extLst>
              <a:ext uri="{FF2B5EF4-FFF2-40B4-BE49-F238E27FC236}">
                <a16:creationId xmlns:a16="http://schemas.microsoft.com/office/drawing/2014/main" id="{25DFE3FF-2A78-4178-8B1D-BCAF2A9EF019}"/>
              </a:ext>
            </a:extLst>
          </p:cNvPr>
          <p:cNvPicPr>
            <a:picLocks noChangeAspect="1"/>
          </p:cNvPicPr>
          <p:nvPr/>
        </p:nvPicPr>
        <p:blipFill>
          <a:blip r:embed="rId8"/>
          <a:stretch>
            <a:fillRect/>
          </a:stretch>
        </p:blipFill>
        <p:spPr>
          <a:xfrm>
            <a:off x="305125" y="3392645"/>
            <a:ext cx="3297320" cy="558346"/>
          </a:xfrm>
          <a:prstGeom prst="rect">
            <a:avLst/>
          </a:prstGeom>
        </p:spPr>
      </p:pic>
      <p:sp>
        <p:nvSpPr>
          <p:cNvPr id="33" name="TextBox 10">
            <a:extLst>
              <a:ext uri="{FF2B5EF4-FFF2-40B4-BE49-F238E27FC236}">
                <a16:creationId xmlns:a16="http://schemas.microsoft.com/office/drawing/2014/main" id="{357EBD16-C0E8-4C49-9E01-FF8F46CFE8CA}"/>
              </a:ext>
            </a:extLst>
          </p:cNvPr>
          <p:cNvSpPr txBox="1"/>
          <p:nvPr/>
        </p:nvSpPr>
        <p:spPr>
          <a:xfrm>
            <a:off x="4721621" y="4287358"/>
            <a:ext cx="2088232" cy="461657"/>
          </a:xfrm>
          <a:prstGeom prst="rect">
            <a:avLst/>
          </a:prstGeom>
          <a:noFill/>
        </p:spPr>
        <p:txBody>
          <a:bodyPr wrap="square" lIns="91431" tIns="45716" rIns="91431" bIns="45716" rtlCol="0" anchor="t">
            <a:spAutoFit/>
          </a:bodyPr>
          <a:lstStyle/>
          <a:p>
            <a:r>
              <a:rPr lang="en-US" sz="1200" b="1">
                <a:solidFill>
                  <a:srgbClr val="2A6199"/>
                </a:solidFill>
                <a:latin typeface="Arial" panose="020B0604020202020204" pitchFamily="34" charset="0"/>
                <a:ea typeface="微軟正黑體" panose="020B0604030504040204" pitchFamily="34" charset="-120"/>
                <a:cs typeface="Arial" panose="020B0604020202020204" pitchFamily="34" charset="0"/>
              </a:rPr>
              <a:t>2.5GbE / 10GbE</a:t>
            </a:r>
          </a:p>
          <a:p>
            <a:r>
              <a:rPr lang="en-US" sz="1200" b="1">
                <a:solidFill>
                  <a:srgbClr val="2A6199"/>
                </a:solidFill>
                <a:latin typeface="Arial" panose="020B0604020202020204" pitchFamily="34" charset="0"/>
                <a:ea typeface="微軟正黑體" panose="020B0604030504040204" pitchFamily="34" charset="-120"/>
                <a:cs typeface="Arial" panose="020B0604020202020204" pitchFamily="34" charset="0"/>
              </a:rPr>
              <a:t>iSCSI VJBOD </a:t>
            </a:r>
            <a:r>
              <a:rPr lang="en-US" altLang="zh-CN" sz="1200" b="1">
                <a:solidFill>
                  <a:srgbClr val="2A6199"/>
                </a:solidFill>
                <a:latin typeface="Arial" panose="020B0604020202020204" pitchFamily="34" charset="0"/>
                <a:ea typeface="微軟正黑體" panose="020B0604030504040204" pitchFamily="34" charset="-120"/>
                <a:cs typeface="Arial" panose="020B0604020202020204" pitchFamily="34" charset="0"/>
              </a:rPr>
              <a:t>connection</a:t>
            </a:r>
            <a:endParaRPr lang="en-US" sz="1200" b="1">
              <a:solidFill>
                <a:srgbClr val="2A6199"/>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4" name="文字方塊 33">
            <a:extLst>
              <a:ext uri="{FF2B5EF4-FFF2-40B4-BE49-F238E27FC236}">
                <a16:creationId xmlns:a16="http://schemas.microsoft.com/office/drawing/2014/main" id="{82893B3B-ACB7-574B-B566-9DB2FC2A94F4}"/>
              </a:ext>
            </a:extLst>
          </p:cNvPr>
          <p:cNvSpPr txBox="1"/>
          <p:nvPr/>
        </p:nvSpPr>
        <p:spPr>
          <a:xfrm>
            <a:off x="232186" y="1379052"/>
            <a:ext cx="4276846" cy="1815882"/>
          </a:xfrm>
          <a:prstGeom prst="rect">
            <a:avLst/>
          </a:prstGeom>
          <a:noFill/>
        </p:spPr>
        <p:txBody>
          <a:bodyPr wrap="square">
            <a:spAutoFit/>
          </a:bodyPr>
          <a:lstStyle/>
          <a:p>
            <a:r>
              <a:rPr lang="en" altLang="zh-TW" b="1" i="0">
                <a:solidFill>
                  <a:srgbClr val="333333"/>
                </a:solidFill>
                <a:effectLst/>
                <a:latin typeface="Arial" panose="020B0604020202020204" pitchFamily="34" charset="0"/>
                <a:cs typeface="Arial" panose="020B0604020202020204" pitchFamily="34" charset="0"/>
              </a:rPr>
              <a:t>VJBOD (Virtual JBOD) is a capacity expansion technology that allows surplus storage resources of a QNAP NAS to be used to expand the storage space of another QNAP NAS, enabling you not only to create virtual storage pools and volumes on your local NAS, but also to achieve the highest storage utilization of the multiple QNAP NAS in your environment.</a:t>
            </a:r>
            <a:endParaRPr lang="zh-TW" alt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66347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E23C161-2145-4740-A7F1-F30ADA4746BC}"/>
              </a:ext>
            </a:extLst>
          </p:cNvPr>
          <p:cNvSpPr>
            <a:spLocks noGrp="1"/>
          </p:cNvSpPr>
          <p:nvPr>
            <p:ph type="title" idx="4294967295"/>
          </p:nvPr>
        </p:nvSpPr>
        <p:spPr>
          <a:xfrm>
            <a:off x="0" y="38031"/>
            <a:ext cx="8958829" cy="1261585"/>
          </a:xfrm>
        </p:spPr>
        <p:txBody>
          <a:bodyPr>
            <a:noAutofit/>
          </a:bodyPr>
          <a:lstStyle/>
          <a:p>
            <a:pPr fontAlgn="base">
              <a:lnSpc>
                <a:spcPct val="100000"/>
              </a:lnSpc>
            </a:pPr>
            <a:r>
              <a:rPr lang="en-US" altLang="zh-TW" sz="3200">
                <a:solidFill>
                  <a:schemeClr val="bg1"/>
                </a:solidFill>
                <a:latin typeface="Arial" panose="020B0604020202020204" pitchFamily="34" charset="0"/>
                <a:sym typeface="Arial" panose="020B0604020202020204" pitchFamily="34" charset="0"/>
              </a:rPr>
              <a:t>TR hardware RAID USB enclosure to add storage capacity or data exchange</a:t>
            </a:r>
            <a:endParaRPr lang="zh-TW" altLang="en-US" sz="3200">
              <a:solidFill>
                <a:schemeClr val="bg1"/>
              </a:solidFill>
              <a:latin typeface="Arial" panose="020B0604020202020204" pitchFamily="34" charset="0"/>
              <a:sym typeface="Arial" panose="020B0604020202020204" pitchFamily="34" charset="0"/>
            </a:endParaRPr>
          </a:p>
        </p:txBody>
      </p:sp>
      <p:sp>
        <p:nvSpPr>
          <p:cNvPr id="8" name="Rectangle 8">
            <a:extLst>
              <a:ext uri="{FF2B5EF4-FFF2-40B4-BE49-F238E27FC236}">
                <a16:creationId xmlns:a16="http://schemas.microsoft.com/office/drawing/2014/main" id="{F189EDD9-C370-4B02-91F8-C6BB42B88CCB}"/>
              </a:ext>
            </a:extLst>
          </p:cNvPr>
          <p:cNvSpPr>
            <a:spLocks noChangeArrowheads="1"/>
          </p:cNvSpPr>
          <p:nvPr/>
        </p:nvSpPr>
        <p:spPr bwMode="auto">
          <a:xfrm>
            <a:off x="7896152" y="363282"/>
            <a:ext cx="65" cy="110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833175" rIns="0" bIns="0" numCol="1" anchor="ctr" anchorCtr="0" compatLnSpc="1">
            <a:prstTxWarp prst="textNoShape">
              <a:avLst/>
            </a:prstTxWarp>
            <a:spAutoFit/>
          </a:bodyPr>
          <a:lstStyle/>
          <a:p>
            <a:pPr algn="ctr" defTabSz="685783" eaLnBrk="0" fontAlgn="base" hangingPunct="0">
              <a:spcBef>
                <a:spcPct val="0"/>
              </a:spcBef>
              <a:spcAft>
                <a:spcPct val="0"/>
              </a:spcAft>
              <a:defRPr/>
            </a:pPr>
            <a:br>
              <a:rPr lang="zh-TW" altLang="zh-TW" sz="675">
                <a:solidFill>
                  <a:srgbClr val="212121"/>
                </a:solidFill>
                <a:latin typeface="Arial" panose="020B0604020202020204" pitchFamily="34" charset="0"/>
                <a:ea typeface="微軟正黑體" panose="020B0604030504040204" pitchFamily="34" charset="-120"/>
                <a:sym typeface="Arial" panose="020B0604020202020204" pitchFamily="34" charset="0"/>
              </a:rPr>
            </a:br>
            <a:endParaRPr lang="zh-TW" altLang="zh-TW" sz="1050">
              <a:solidFill>
                <a:prstClr val="black"/>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2" name="圖片 21">
            <a:extLst>
              <a:ext uri="{FF2B5EF4-FFF2-40B4-BE49-F238E27FC236}">
                <a16:creationId xmlns:a16="http://schemas.microsoft.com/office/drawing/2014/main" id="{4BE747F4-5453-F34B-BCD2-D67332AC1110}"/>
              </a:ext>
            </a:extLst>
          </p:cNvPr>
          <p:cNvPicPr>
            <a:picLocks noChangeAspect="1"/>
          </p:cNvPicPr>
          <p:nvPr/>
        </p:nvPicPr>
        <p:blipFill>
          <a:blip r:embed="rId3" cstate="email">
            <a:alphaModFix amt="0"/>
            <a:extLst>
              <a:ext uri="{28A0092B-C50C-407E-A947-70E740481C1C}">
                <a14:useLocalDpi xmlns:a14="http://schemas.microsoft.com/office/drawing/2010/main"/>
              </a:ext>
            </a:extLst>
          </a:blip>
          <a:stretch>
            <a:fillRect/>
          </a:stretch>
        </p:blipFill>
        <p:spPr>
          <a:xfrm>
            <a:off x="599921" y="2305501"/>
            <a:ext cx="1293115" cy="1399489"/>
          </a:xfrm>
          <a:prstGeom prst="rect">
            <a:avLst/>
          </a:prstGeom>
        </p:spPr>
      </p:pic>
      <p:pic>
        <p:nvPicPr>
          <p:cNvPr id="25" name="圖片 24">
            <a:extLst>
              <a:ext uri="{FF2B5EF4-FFF2-40B4-BE49-F238E27FC236}">
                <a16:creationId xmlns:a16="http://schemas.microsoft.com/office/drawing/2014/main" id="{8E01B052-0F4B-DD44-B982-82FC9BD68B1C}"/>
              </a:ext>
            </a:extLst>
          </p:cNvPr>
          <p:cNvPicPr>
            <a:picLocks noChangeAspect="1"/>
          </p:cNvPicPr>
          <p:nvPr/>
        </p:nvPicPr>
        <p:blipFill>
          <a:blip r:embed="rId4" cstate="email">
            <a:alphaModFix amt="0"/>
            <a:extLst>
              <a:ext uri="{28A0092B-C50C-407E-A947-70E740481C1C}">
                <a14:useLocalDpi xmlns:a14="http://schemas.microsoft.com/office/drawing/2010/main"/>
              </a:ext>
            </a:extLst>
          </a:blip>
          <a:stretch>
            <a:fillRect/>
          </a:stretch>
        </p:blipFill>
        <p:spPr>
          <a:xfrm>
            <a:off x="599921" y="3067046"/>
            <a:ext cx="1293115" cy="1399489"/>
          </a:xfrm>
          <a:prstGeom prst="rect">
            <a:avLst/>
          </a:prstGeom>
        </p:spPr>
      </p:pic>
      <p:sp>
        <p:nvSpPr>
          <p:cNvPr id="27" name="內容版面配置區 1">
            <a:extLst>
              <a:ext uri="{FF2B5EF4-FFF2-40B4-BE49-F238E27FC236}">
                <a16:creationId xmlns:a16="http://schemas.microsoft.com/office/drawing/2014/main" id="{DAF78AA0-E516-804C-9BF2-2D0AA7DFC43A}"/>
              </a:ext>
            </a:extLst>
          </p:cNvPr>
          <p:cNvSpPr txBox="1">
            <a:spLocks/>
          </p:cNvSpPr>
          <p:nvPr/>
        </p:nvSpPr>
        <p:spPr>
          <a:xfrm>
            <a:off x="5517284" y="1764430"/>
            <a:ext cx="3657308" cy="656445"/>
          </a:xfrm>
          <a:prstGeom prst="rect">
            <a:avLst/>
          </a:prstGeom>
        </p:spPr>
        <p:txBody>
          <a:bodyPr vert="horz" lIns="91440" tIns="45720" rIns="91440" bIns="45720" rtlCol="0" anchor="t">
            <a:noAutofit/>
          </a:bodyPr>
          <a:lstStyle/>
          <a:p>
            <a:pPr>
              <a:buClr>
                <a:schemeClr val="bg1"/>
              </a:buClr>
              <a:defRPr/>
            </a:pPr>
            <a:r>
              <a:rPr lang="en" altLang="zh-TW" sz="1000"/>
              <a:t>From your NAS to Windows, Mac, and Linux computers, the TR enclosures are compatible with a wide range of devices by using the TR unit as an external drive mode. </a:t>
            </a:r>
            <a:endParaRPr lang="zh-TW" altLang="en-US" sz="1000">
              <a:latin typeface="Arial" panose="020B0604020202020204" pitchFamily="34" charset="0"/>
              <a:ea typeface="微軟正黑體" panose="020B0604030504040204" pitchFamily="34" charset="-120"/>
              <a:sym typeface="Arial" panose="020B0604020202020204" pitchFamily="34" charset="0"/>
            </a:endParaRPr>
          </a:p>
        </p:txBody>
      </p:sp>
      <p:sp>
        <p:nvSpPr>
          <p:cNvPr id="32" name="文字方塊 31">
            <a:extLst>
              <a:ext uri="{FF2B5EF4-FFF2-40B4-BE49-F238E27FC236}">
                <a16:creationId xmlns:a16="http://schemas.microsoft.com/office/drawing/2014/main" id="{CD7B6087-23E8-7F48-9A13-95AD4BF1A2E1}"/>
              </a:ext>
            </a:extLst>
          </p:cNvPr>
          <p:cNvSpPr txBox="1"/>
          <p:nvPr/>
        </p:nvSpPr>
        <p:spPr>
          <a:xfrm>
            <a:off x="1971552" y="1757703"/>
            <a:ext cx="3310330" cy="707886"/>
          </a:xfrm>
          <a:prstGeom prst="rect">
            <a:avLst/>
          </a:prstGeom>
          <a:noFill/>
        </p:spPr>
        <p:txBody>
          <a:bodyPr wrap="square" rtlCol="0" anchor="t">
            <a:spAutoFit/>
          </a:bodyPr>
          <a:lstStyle/>
          <a:p>
            <a:r>
              <a:rPr lang="en" altLang="zh-TW" sz="1000"/>
              <a:t>Users can configure RAID and monitor disk health using Storage &amp; Snapshots Manager on a QNAP NAS, or by using the QNAP External RAID Manager utility on their computer.</a:t>
            </a:r>
            <a:endParaRPr lang="zh-TW" altLang="en-US" sz="1000">
              <a:latin typeface="Arial" panose="020B0604020202020204" pitchFamily="34" charset="0"/>
              <a:ea typeface="微軟正黑體" panose="020B0604030504040204" pitchFamily="34" charset="-120"/>
              <a:sym typeface="Arial" panose="020B0604020202020204" pitchFamily="34" charset="0"/>
            </a:endParaRPr>
          </a:p>
        </p:txBody>
      </p:sp>
      <p:pic>
        <p:nvPicPr>
          <p:cNvPr id="34" name="圖片 33">
            <a:extLst>
              <a:ext uri="{FF2B5EF4-FFF2-40B4-BE49-F238E27FC236}">
                <a16:creationId xmlns:a16="http://schemas.microsoft.com/office/drawing/2014/main" id="{105A6699-CB01-764E-A738-40EACCC409B6}"/>
              </a:ext>
            </a:extLst>
          </p:cNvPr>
          <p:cNvPicPr>
            <a:picLocks noChangeAspect="1"/>
          </p:cNvPicPr>
          <p:nvPr/>
        </p:nvPicPr>
        <p:blipFill>
          <a:blip r:embed="rId5"/>
          <a:stretch>
            <a:fillRect/>
          </a:stretch>
        </p:blipFill>
        <p:spPr>
          <a:xfrm>
            <a:off x="139146" y="4739677"/>
            <a:ext cx="244561" cy="214600"/>
          </a:xfrm>
          <a:prstGeom prst="rect">
            <a:avLst/>
          </a:prstGeom>
        </p:spPr>
      </p:pic>
      <p:sp>
        <p:nvSpPr>
          <p:cNvPr id="35" name="文字方塊 34">
            <a:extLst>
              <a:ext uri="{FF2B5EF4-FFF2-40B4-BE49-F238E27FC236}">
                <a16:creationId xmlns:a16="http://schemas.microsoft.com/office/drawing/2014/main" id="{B0418CFB-B4C6-7B44-97AB-6059B402B2A3}"/>
              </a:ext>
            </a:extLst>
          </p:cNvPr>
          <p:cNvSpPr txBox="1"/>
          <p:nvPr/>
        </p:nvSpPr>
        <p:spPr>
          <a:xfrm>
            <a:off x="383705" y="4700528"/>
            <a:ext cx="6245695" cy="307777"/>
          </a:xfrm>
          <a:prstGeom prst="rect">
            <a:avLst/>
          </a:prstGeom>
          <a:noFill/>
        </p:spPr>
        <p:txBody>
          <a:bodyPr wrap="square" rtlCol="0" anchor="t">
            <a:spAutoFit/>
          </a:bodyPr>
          <a:lstStyle/>
          <a:p>
            <a:pPr marL="128585" indent="-128585">
              <a:buFont typeface="Arial" panose="020B0604020202020204" pitchFamily="34" charset="0"/>
              <a:buChar char="•"/>
            </a:pPr>
            <a:r>
              <a:rPr lang="en-US" altLang="zh-TW" sz="700">
                <a:latin typeface="Arial" panose="020B0604020202020204" pitchFamily="34" charset="0"/>
                <a:ea typeface="微軟正黑體" panose="020B0604030504040204" pitchFamily="34" charset="-120"/>
                <a:sym typeface="Arial" panose="020B0604020202020204" pitchFamily="34" charset="0"/>
              </a:rPr>
              <a:t>The TR units can only be used as an individual storage pool or volume on the NAS. Its storage pool/volume cannot be combined into the connected NAS. NAS applications cannot be installed on the TR-004. </a:t>
            </a:r>
            <a:r>
              <a:rPr lang="en-US" altLang="zh-TW" sz="700">
                <a:latin typeface="Arial" panose="020B0604020202020204" pitchFamily="34" charset="0"/>
                <a:ea typeface="微軟正黑體" panose="020B0604030504040204" pitchFamily="34" charset="-120"/>
                <a:cs typeface="Calibri"/>
                <a:sym typeface="Arial" panose="020B0604020202020204" pitchFamily="34" charset="0"/>
              </a:rPr>
              <a:t>TR can only support</a:t>
            </a:r>
            <a:r>
              <a:rPr lang="en-US" altLang="zh-CN" sz="700">
                <a:latin typeface="Arial" panose="020B0604020202020204" pitchFamily="34" charset="0"/>
                <a:ea typeface="微軟正黑體" panose="020B0604030504040204" pitchFamily="34" charset="-120"/>
                <a:cs typeface="Calibri"/>
                <a:sym typeface="Arial" panose="020B0604020202020204" pitchFamily="34" charset="0"/>
              </a:rPr>
              <a:t> </a:t>
            </a:r>
            <a:r>
              <a:rPr lang="en-US" altLang="zh-TW" sz="700">
                <a:latin typeface="Arial" panose="020B0604020202020204" pitchFamily="34" charset="0"/>
                <a:ea typeface="微軟正黑體" panose="020B0604030504040204" pitchFamily="34" charset="-120"/>
                <a:cs typeface="Calibri"/>
                <a:sym typeface="Arial" panose="020B0604020202020204" pitchFamily="34" charset="0"/>
              </a:rPr>
              <a:t>RAID 0/1/5/10 and JBOD modes due to its hardware RAID capability.</a:t>
            </a:r>
            <a:endParaRPr lang="zh-TW" altLang="en-US" sz="700">
              <a:latin typeface="Arial" panose="020B0604020202020204" pitchFamily="34" charset="0"/>
              <a:ea typeface="微軟正黑體" panose="020B0604030504040204" pitchFamily="34" charset="-120"/>
              <a:cs typeface="Calibri"/>
              <a:sym typeface="Arial" panose="020B0604020202020204" pitchFamily="34" charset="0"/>
            </a:endParaRPr>
          </a:p>
        </p:txBody>
      </p:sp>
      <p:sp>
        <p:nvSpPr>
          <p:cNvPr id="33" name="矩形: 圓角 55">
            <a:extLst>
              <a:ext uri="{FF2B5EF4-FFF2-40B4-BE49-F238E27FC236}">
                <a16:creationId xmlns:a16="http://schemas.microsoft.com/office/drawing/2014/main" id="{0BF1A555-EE8D-411D-872B-9549C679A24E}"/>
              </a:ext>
            </a:extLst>
          </p:cNvPr>
          <p:cNvSpPr/>
          <p:nvPr/>
        </p:nvSpPr>
        <p:spPr>
          <a:xfrm>
            <a:off x="2395959" y="1349261"/>
            <a:ext cx="2609117" cy="476927"/>
          </a:xfrm>
          <a:prstGeom prst="roundRect">
            <a:avLst/>
          </a:prstGeom>
          <a:noFill/>
          <a:ln w="9525"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r>
              <a:rPr lang="en-US" altLang="zh-TW" sz="1800" dirty="0">
                <a:solidFill>
                  <a:srgbClr val="FF3C04"/>
                </a:solidFill>
                <a:latin typeface="Arial" panose="020B0604020202020204" pitchFamily="34" charset="0"/>
                <a:ea typeface="微軟正黑體" panose="020B0604030504040204" pitchFamily="34" charset="-120"/>
                <a:sym typeface="Arial" panose="020B0604020202020204" pitchFamily="34" charset="0"/>
              </a:rPr>
              <a:t>RAID &amp; </a:t>
            </a:r>
            <a:r>
              <a:rPr lang="en-US" altLang="zh-TW" sz="1800">
                <a:solidFill>
                  <a:srgbClr val="FF3C04"/>
                </a:solidFill>
                <a:latin typeface="Arial" panose="020B0604020202020204" pitchFamily="34" charset="0"/>
                <a:ea typeface="微軟正黑體" panose="020B0604030504040204" pitchFamily="34" charset="-120"/>
                <a:sym typeface="Arial" panose="020B0604020202020204" pitchFamily="34" charset="0"/>
              </a:rPr>
              <a:t>Storage Pool</a:t>
            </a:r>
            <a:endParaRPr lang="zh-TW" altLang="en-US" sz="1800" dirty="0">
              <a:solidFill>
                <a:srgbClr val="FF3C04"/>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8" name="矩形: 圓角 55">
            <a:extLst>
              <a:ext uri="{FF2B5EF4-FFF2-40B4-BE49-F238E27FC236}">
                <a16:creationId xmlns:a16="http://schemas.microsoft.com/office/drawing/2014/main" id="{05294E34-765F-4418-AB38-724C7502B872}"/>
              </a:ext>
            </a:extLst>
          </p:cNvPr>
          <p:cNvSpPr/>
          <p:nvPr/>
        </p:nvSpPr>
        <p:spPr>
          <a:xfrm>
            <a:off x="5517284" y="1340418"/>
            <a:ext cx="3042194" cy="476927"/>
          </a:xfrm>
          <a:prstGeom prst="roundRect">
            <a:avLst/>
          </a:prstGeom>
          <a:noFill/>
          <a:ln w="9525"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r>
              <a:rPr lang="en-US" altLang="zh-TW" sz="1800">
                <a:solidFill>
                  <a:srgbClr val="FF3C04"/>
                </a:solidFill>
                <a:latin typeface="Arial" panose="020B0604020202020204" pitchFamily="34" charset="0"/>
                <a:ea typeface="微軟正黑體" panose="020B0604030504040204" pitchFamily="34" charset="-120"/>
                <a:sym typeface="Arial" panose="020B0604020202020204" pitchFamily="34" charset="0"/>
              </a:rPr>
              <a:t>Cross-platform file sharing</a:t>
            </a:r>
            <a:endParaRPr lang="zh-TW" altLang="en-US" sz="1800" dirty="0">
              <a:solidFill>
                <a:srgbClr val="FF3C04"/>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31" name="Picture 7" descr="A screenshot of a social media post&#10;&#10;Description generated with very high confidence">
            <a:extLst>
              <a:ext uri="{FF2B5EF4-FFF2-40B4-BE49-F238E27FC236}">
                <a16:creationId xmlns:a16="http://schemas.microsoft.com/office/drawing/2014/main" id="{83650B57-0ACB-4931-A67C-22D90C2CFF3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18613" y="2465589"/>
            <a:ext cx="3440606" cy="1810959"/>
          </a:xfrm>
          <a:prstGeom prst="rect">
            <a:avLst/>
          </a:prstGeom>
          <a:effectLst>
            <a:outerShdw blurRad="50800" dist="38100" dir="5400000" algn="t" rotWithShape="0">
              <a:prstClr val="black">
                <a:alpha val="24000"/>
              </a:prstClr>
            </a:outerShdw>
          </a:effectLst>
        </p:spPr>
      </p:pic>
      <p:pic>
        <p:nvPicPr>
          <p:cNvPr id="40" name="Picture 4" descr="A screenshot of a computer&#10;&#10;Description generated with very high confidence">
            <a:extLst>
              <a:ext uri="{FF2B5EF4-FFF2-40B4-BE49-F238E27FC236}">
                <a16:creationId xmlns:a16="http://schemas.microsoft.com/office/drawing/2014/main" id="{B3320F36-0914-4C40-A7F2-4C837964F42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43689" y="2465589"/>
            <a:ext cx="3310330" cy="1860310"/>
          </a:xfrm>
          <a:prstGeom prst="rect">
            <a:avLst/>
          </a:prstGeom>
          <a:effectLst>
            <a:outerShdw blurRad="50800" dist="38100" dir="5400000" algn="t" rotWithShape="0">
              <a:prstClr val="black">
                <a:alpha val="24000"/>
              </a:prstClr>
            </a:outerShdw>
          </a:effectLst>
        </p:spPr>
      </p:pic>
      <p:sp>
        <p:nvSpPr>
          <p:cNvPr id="16" name="文字方塊 15">
            <a:extLst>
              <a:ext uri="{FF2B5EF4-FFF2-40B4-BE49-F238E27FC236}">
                <a16:creationId xmlns:a16="http://schemas.microsoft.com/office/drawing/2014/main" id="{2B25D602-41DB-F340-9D9E-8D4295F9B2DD}"/>
              </a:ext>
            </a:extLst>
          </p:cNvPr>
          <p:cNvSpPr txBox="1"/>
          <p:nvPr/>
        </p:nvSpPr>
        <p:spPr>
          <a:xfrm>
            <a:off x="664486" y="4290855"/>
            <a:ext cx="806631" cy="276999"/>
          </a:xfrm>
          <a:prstGeom prst="rect">
            <a:avLst/>
          </a:prstGeom>
          <a:noFill/>
        </p:spPr>
        <p:txBody>
          <a:bodyPr wrap="none" rtlCol="0">
            <a:spAutoFit/>
          </a:bodyPr>
          <a:lstStyle/>
          <a:p>
            <a:r>
              <a:rPr kumimoji="1" lang="en-US" altLang="zh-TW" sz="1200" dirty="0"/>
              <a:t>TR-004U</a:t>
            </a:r>
            <a:endParaRPr kumimoji="1" lang="zh-TW" altLang="en-US" sz="1200" dirty="0"/>
          </a:p>
        </p:txBody>
      </p:sp>
      <p:pic>
        <p:nvPicPr>
          <p:cNvPr id="19" name="圖片 18">
            <a:extLst>
              <a:ext uri="{FF2B5EF4-FFF2-40B4-BE49-F238E27FC236}">
                <a16:creationId xmlns:a16="http://schemas.microsoft.com/office/drawing/2014/main" id="{ABC48052-2D49-0A4E-8ACF-475612FA101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4078" y="3983125"/>
            <a:ext cx="2022938" cy="333097"/>
          </a:xfrm>
          <a:prstGeom prst="rect">
            <a:avLst/>
          </a:prstGeom>
        </p:spPr>
      </p:pic>
      <p:pic>
        <p:nvPicPr>
          <p:cNvPr id="8194" name="Picture 2" descr="TR-004">
            <a:extLst>
              <a:ext uri="{FF2B5EF4-FFF2-40B4-BE49-F238E27FC236}">
                <a16:creationId xmlns:a16="http://schemas.microsoft.com/office/drawing/2014/main" id="{CFF2018B-9157-A044-A7FF-BD7D2324BB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99" y="2642600"/>
            <a:ext cx="1743578" cy="108876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R-002">
            <a:extLst>
              <a:ext uri="{FF2B5EF4-FFF2-40B4-BE49-F238E27FC236}">
                <a16:creationId xmlns:a16="http://schemas.microsoft.com/office/drawing/2014/main" id="{A342CFE9-8F82-154F-9550-BA66DA6C70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5517" y="1376821"/>
            <a:ext cx="1743578" cy="1088768"/>
          </a:xfrm>
          <a:prstGeom prst="rect">
            <a:avLst/>
          </a:prstGeom>
          <a:noFill/>
          <a:extLst>
            <a:ext uri="{909E8E84-426E-40DD-AFC4-6F175D3DCCD1}">
              <a14:hiddenFill xmlns:a14="http://schemas.microsoft.com/office/drawing/2010/main">
                <a:solidFill>
                  <a:srgbClr val="FFFFFF"/>
                </a:solidFill>
              </a14:hiddenFill>
            </a:ext>
          </a:extLst>
        </p:spPr>
      </p:pic>
      <p:sp>
        <p:nvSpPr>
          <p:cNvPr id="20" name="文字方塊 19">
            <a:extLst>
              <a:ext uri="{FF2B5EF4-FFF2-40B4-BE49-F238E27FC236}">
                <a16:creationId xmlns:a16="http://schemas.microsoft.com/office/drawing/2014/main" id="{1318B198-1EE4-0E46-8087-3413FB7325D7}"/>
              </a:ext>
            </a:extLst>
          </p:cNvPr>
          <p:cNvSpPr txBox="1"/>
          <p:nvPr/>
        </p:nvSpPr>
        <p:spPr>
          <a:xfrm>
            <a:off x="736705" y="3656550"/>
            <a:ext cx="696024" cy="276999"/>
          </a:xfrm>
          <a:prstGeom prst="rect">
            <a:avLst/>
          </a:prstGeom>
          <a:noFill/>
        </p:spPr>
        <p:txBody>
          <a:bodyPr wrap="none" rtlCol="0">
            <a:spAutoFit/>
          </a:bodyPr>
          <a:lstStyle/>
          <a:p>
            <a:r>
              <a:rPr kumimoji="1" lang="en-US" altLang="zh-TW" sz="1200" dirty="0"/>
              <a:t>TR-004</a:t>
            </a:r>
            <a:endParaRPr kumimoji="1" lang="zh-TW" altLang="en-US" sz="1200" dirty="0"/>
          </a:p>
        </p:txBody>
      </p:sp>
      <p:sp>
        <p:nvSpPr>
          <p:cNvPr id="21" name="文字方塊 20">
            <a:extLst>
              <a:ext uri="{FF2B5EF4-FFF2-40B4-BE49-F238E27FC236}">
                <a16:creationId xmlns:a16="http://schemas.microsoft.com/office/drawing/2014/main" id="{6FA8B003-9A1A-9C4B-A99D-74C0F5034FAC}"/>
              </a:ext>
            </a:extLst>
          </p:cNvPr>
          <p:cNvSpPr txBox="1"/>
          <p:nvPr/>
        </p:nvSpPr>
        <p:spPr>
          <a:xfrm>
            <a:off x="704180" y="2387104"/>
            <a:ext cx="696024" cy="276999"/>
          </a:xfrm>
          <a:prstGeom prst="rect">
            <a:avLst/>
          </a:prstGeom>
          <a:noFill/>
        </p:spPr>
        <p:txBody>
          <a:bodyPr wrap="none" rtlCol="0">
            <a:spAutoFit/>
          </a:bodyPr>
          <a:lstStyle/>
          <a:p>
            <a:r>
              <a:rPr kumimoji="1" lang="en-US" altLang="zh-TW" sz="1200" dirty="0"/>
              <a:t>TR-002</a:t>
            </a:r>
            <a:endParaRPr kumimoji="1" lang="zh-TW" altLang="en-US" sz="1200" dirty="0"/>
          </a:p>
        </p:txBody>
      </p:sp>
      <p:pic>
        <p:nvPicPr>
          <p:cNvPr id="23" name="Shape 749">
            <a:extLst>
              <a:ext uri="{FF2B5EF4-FFF2-40B4-BE49-F238E27FC236}">
                <a16:creationId xmlns:a16="http://schemas.microsoft.com/office/drawing/2014/main" id="{B5A08D5F-431C-FD4E-AC1B-DB5EF57003D4}"/>
              </a:ext>
            </a:extLst>
          </p:cNvPr>
          <p:cNvPicPr preferRelativeResize="0"/>
          <p:nvPr/>
        </p:nvPicPr>
        <p:blipFill rotWithShape="1">
          <a:blip r:embed="rId11">
            <a:alphaModFix/>
          </a:blip>
          <a:srcRect/>
          <a:stretch/>
        </p:blipFill>
        <p:spPr>
          <a:xfrm>
            <a:off x="5223710" y="4009690"/>
            <a:ext cx="980406" cy="730005"/>
          </a:xfrm>
          <a:prstGeom prst="rect">
            <a:avLst/>
          </a:prstGeom>
          <a:noFill/>
          <a:ln>
            <a:noFill/>
          </a:ln>
        </p:spPr>
      </p:pic>
      <p:sp>
        <p:nvSpPr>
          <p:cNvPr id="24" name="矩形: 圓角 55">
            <a:extLst>
              <a:ext uri="{FF2B5EF4-FFF2-40B4-BE49-F238E27FC236}">
                <a16:creationId xmlns:a16="http://schemas.microsoft.com/office/drawing/2014/main" id="{FFD67F37-D866-5241-867B-DEF474AECE6D}"/>
              </a:ext>
            </a:extLst>
          </p:cNvPr>
          <p:cNvSpPr/>
          <p:nvPr/>
        </p:nvSpPr>
        <p:spPr>
          <a:xfrm>
            <a:off x="1331089" y="4280738"/>
            <a:ext cx="4057686" cy="476927"/>
          </a:xfrm>
          <a:prstGeom prst="roundRect">
            <a:avLst/>
          </a:prstGeom>
          <a:noFill/>
          <a:ln w="9525" cap="flat" cmpd="sng">
            <a:noFill/>
            <a:prstDash val="solid"/>
            <a:round/>
            <a:headEnd type="none" w="sm" len="sm"/>
            <a:tailEnd type="none" w="sm" len="sm"/>
          </a:ln>
          <a:effectLst/>
        </p:spPr>
        <p:txBody>
          <a:bodyPr spcFirstLastPara="1" wrap="square" lIns="91425" tIns="91425" rIns="91425" bIns="91425" anchor="ctr" anchorCtr="0">
            <a:noAutofit/>
          </a:bodyPr>
          <a:lstStyle/>
          <a:p>
            <a:pPr algn="ctr"/>
            <a:r>
              <a:rPr lang="en-US" altLang="zh-TW">
                <a:solidFill>
                  <a:srgbClr val="00B0F0"/>
                </a:solidFill>
                <a:latin typeface="Arial" panose="020B0604020202020204" pitchFamily="34" charset="0"/>
                <a:ea typeface="微軟正黑體" panose="020B0604030504040204" pitchFamily="34" charset="-120"/>
                <a:sym typeface="Arial" panose="020B0604020202020204" pitchFamily="34" charset="0"/>
              </a:rPr>
              <a:t>NAS supports max 2 of TR USB enclosures.</a:t>
            </a:r>
            <a:endParaRPr lang="zh-TW" altLang="en-US">
              <a:solidFill>
                <a:srgbClr val="00B0F0"/>
              </a:solidFill>
              <a:latin typeface="Arial" panose="020B0604020202020204" pitchFamily="34" charset="0"/>
              <a:ea typeface="微軟正黑體" panose="020B0604030504040204" pitchFamily="34" charset="-120"/>
              <a:sym typeface="Arial" panose="020B0604020202020204" pitchFamily="34" charset="0"/>
            </a:endParaRPr>
          </a:p>
        </p:txBody>
      </p:sp>
    </p:spTree>
    <p:extLst>
      <p:ext uri="{BB962C8B-B14F-4D97-AF65-F5344CB8AC3E}">
        <p14:creationId xmlns:p14="http://schemas.microsoft.com/office/powerpoint/2010/main" val="1154036385"/>
      </p:ext>
    </p:extLst>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33A23701-E9BB-4F75-BFA7-BD009FD0CBBF}"/>
              </a:ext>
            </a:extLst>
          </p:cNvPr>
          <p:cNvSpPr/>
          <p:nvPr/>
        </p:nvSpPr>
        <p:spPr>
          <a:xfrm>
            <a:off x="339151" y="2948487"/>
            <a:ext cx="4094901" cy="1907832"/>
          </a:xfrm>
          <a:prstGeom prst="roundRect">
            <a:avLst>
              <a:gd name="adj" fmla="val 6316"/>
            </a:avLst>
          </a:prstGeom>
          <a:gradFill>
            <a:gsLst>
              <a:gs pos="0">
                <a:schemeClr val="bg2">
                  <a:lumMod val="75000"/>
                </a:schemeClr>
              </a:gs>
              <a:gs pos="100000">
                <a:schemeClr val="tx1">
                  <a:lumMod val="95000"/>
                  <a:lumOff val="5000"/>
                </a:schemeClr>
              </a:gs>
            </a:gsLst>
            <a:lin ang="0" scaled="0"/>
          </a:gradFill>
          <a:ln w="127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reflection blurRad="12700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a typeface="微軟正黑體" panose="020B0604030504040204" pitchFamily="34" charset="-120"/>
            </a:endParaRPr>
          </a:p>
        </p:txBody>
      </p:sp>
      <p:grpSp>
        <p:nvGrpSpPr>
          <p:cNvPr id="12" name="群組 11">
            <a:extLst>
              <a:ext uri="{FF2B5EF4-FFF2-40B4-BE49-F238E27FC236}">
                <a16:creationId xmlns:a16="http://schemas.microsoft.com/office/drawing/2014/main" id="{AB8449B9-EEB7-4D2F-B199-CD552A7A192F}"/>
              </a:ext>
            </a:extLst>
          </p:cNvPr>
          <p:cNvGrpSpPr/>
          <p:nvPr/>
        </p:nvGrpSpPr>
        <p:grpSpPr>
          <a:xfrm>
            <a:off x="358422" y="1935320"/>
            <a:ext cx="8151259" cy="658077"/>
            <a:chOff x="339151" y="1651889"/>
            <a:chExt cx="7023086" cy="566996"/>
          </a:xfrm>
          <a:effectLst>
            <a:outerShdw blurRad="50800" dist="38100" dir="2700000" algn="tl" rotWithShape="0">
              <a:prstClr val="black">
                <a:alpha val="40000"/>
              </a:prstClr>
            </a:outerShdw>
          </a:effectLst>
        </p:grpSpPr>
        <p:grpSp>
          <p:nvGrpSpPr>
            <p:cNvPr id="9" name="群組 8">
              <a:extLst>
                <a:ext uri="{FF2B5EF4-FFF2-40B4-BE49-F238E27FC236}">
                  <a16:creationId xmlns:a16="http://schemas.microsoft.com/office/drawing/2014/main" id="{5C6475EB-59CE-4811-8DA6-4223F72A2DDF}"/>
                </a:ext>
              </a:extLst>
            </p:cNvPr>
            <p:cNvGrpSpPr/>
            <p:nvPr/>
          </p:nvGrpSpPr>
          <p:grpSpPr>
            <a:xfrm>
              <a:off x="339151" y="1651889"/>
              <a:ext cx="7023086" cy="566996"/>
              <a:chOff x="372207" y="1736213"/>
              <a:chExt cx="7023086" cy="566996"/>
            </a:xfrm>
          </p:grpSpPr>
          <p:sp>
            <p:nvSpPr>
              <p:cNvPr id="6" name="矩形: 圓角 5">
                <a:extLst>
                  <a:ext uri="{FF2B5EF4-FFF2-40B4-BE49-F238E27FC236}">
                    <a16:creationId xmlns:a16="http://schemas.microsoft.com/office/drawing/2014/main" id="{2FE59046-10F5-49E7-BC16-7B68CC513888}"/>
                  </a:ext>
                </a:extLst>
              </p:cNvPr>
              <p:cNvSpPr/>
              <p:nvPr/>
            </p:nvSpPr>
            <p:spPr>
              <a:xfrm>
                <a:off x="372207" y="1742006"/>
                <a:ext cx="6994113" cy="553998"/>
              </a:xfrm>
              <a:prstGeom prst="roundRect">
                <a:avLst>
                  <a:gd name="adj" fmla="val 29267"/>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a typeface="微軟正黑體" panose="020B0604030504040204" pitchFamily="34" charset="-120"/>
                </a:endParaRPr>
              </a:p>
            </p:txBody>
          </p:sp>
          <p:pic>
            <p:nvPicPr>
              <p:cNvPr id="8" name="圖形 7">
                <a:extLst>
                  <a:ext uri="{FF2B5EF4-FFF2-40B4-BE49-F238E27FC236}">
                    <a16:creationId xmlns:a16="http://schemas.microsoft.com/office/drawing/2014/main" id="{BCB9161B-7311-4EC1-A6E9-773180AB0F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0098" y="1736213"/>
                <a:ext cx="745195" cy="566996"/>
              </a:xfrm>
              <a:prstGeom prst="rect">
                <a:avLst/>
              </a:prstGeom>
            </p:spPr>
          </p:pic>
        </p:grpSp>
        <p:sp>
          <p:nvSpPr>
            <p:cNvPr id="3" name="Google Shape;126;p20">
              <a:extLst>
                <a:ext uri="{FF2B5EF4-FFF2-40B4-BE49-F238E27FC236}">
                  <a16:creationId xmlns:a16="http://schemas.microsoft.com/office/drawing/2014/main" id="{84307F2E-F74E-483C-A119-F4C91C4B500B}"/>
                </a:ext>
              </a:extLst>
            </p:cNvPr>
            <p:cNvSpPr txBox="1"/>
            <p:nvPr/>
          </p:nvSpPr>
          <p:spPr>
            <a:xfrm>
              <a:off x="339151" y="1700408"/>
              <a:ext cx="6363741" cy="46854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US" sz="2000" b="1">
                  <a:latin typeface="+mj-lt"/>
                  <a:ea typeface="微軟正黑體" panose="020B0604030504040204" pitchFamily="34" charset="-120"/>
                </a:rPr>
                <a:t>https://www.qnap.com/service/product-warranty/</a:t>
              </a:r>
            </a:p>
          </p:txBody>
        </p:sp>
      </p:grpSp>
      <p:sp>
        <p:nvSpPr>
          <p:cNvPr id="10" name="TextBox 13">
            <a:extLst>
              <a:ext uri="{FF2B5EF4-FFF2-40B4-BE49-F238E27FC236}">
                <a16:creationId xmlns:a16="http://schemas.microsoft.com/office/drawing/2014/main" id="{C1BC07C3-F554-4F3A-969E-29A45930B28C}"/>
              </a:ext>
            </a:extLst>
          </p:cNvPr>
          <p:cNvSpPr txBox="1"/>
          <p:nvPr/>
        </p:nvSpPr>
        <p:spPr>
          <a:xfrm>
            <a:off x="1694734" y="3458764"/>
            <a:ext cx="2639781" cy="1107996"/>
          </a:xfrm>
          <a:prstGeom prst="rect">
            <a:avLst/>
          </a:prstGeom>
          <a:noFill/>
        </p:spPr>
        <p:txBody>
          <a:bodyPr wrap="square" rtlCol="0" anchor="t">
            <a:spAutoFit/>
          </a:bodyPr>
          <a:lstStyle/>
          <a:p>
            <a:pPr marL="271463" indent="-271463">
              <a:buClr>
                <a:srgbClr val="FFFF00"/>
              </a:buClr>
              <a:buFont typeface="Wingdings"/>
              <a:buChar char="ü"/>
            </a:pPr>
            <a:r>
              <a:rPr lang="en-US" altLang="zh-CN" sz="2200" b="1">
                <a:solidFill>
                  <a:schemeClr val="bg1"/>
                </a:solidFill>
                <a:latin typeface="+mj-lt"/>
                <a:ea typeface="微軟正黑體" panose="020B0604030504040204" pitchFamily="34" charset="-120"/>
              </a:rPr>
              <a:t>Login</a:t>
            </a:r>
          </a:p>
          <a:p>
            <a:pPr marL="271463" indent="-271463">
              <a:buClr>
                <a:srgbClr val="FFFF00"/>
              </a:buClr>
              <a:buFont typeface="Wingdings"/>
              <a:buChar char="ü"/>
            </a:pPr>
            <a:r>
              <a:rPr lang="en-US" altLang="zh-CN" sz="2200" b="1">
                <a:solidFill>
                  <a:schemeClr val="bg1"/>
                </a:solidFill>
                <a:latin typeface="+mj-lt"/>
                <a:ea typeface="微軟正黑體" panose="020B0604030504040204" pitchFamily="34" charset="-120"/>
              </a:rPr>
              <a:t>Register</a:t>
            </a:r>
            <a:endParaRPr lang="en-US" sz="2200" b="1">
              <a:solidFill>
                <a:schemeClr val="bg1"/>
              </a:solidFill>
              <a:latin typeface="+mj-lt"/>
              <a:ea typeface="微軟正黑體" panose="020B0604030504040204" pitchFamily="34" charset="-120"/>
            </a:endParaRPr>
          </a:p>
          <a:p>
            <a:pPr marL="271463" indent="-271463">
              <a:buClr>
                <a:srgbClr val="FFFF00"/>
              </a:buClr>
              <a:buFont typeface="Wingdings"/>
              <a:buChar char="ü"/>
            </a:pPr>
            <a:r>
              <a:rPr lang="en-US" altLang="zh-CN" sz="2200" b="1">
                <a:solidFill>
                  <a:schemeClr val="bg1"/>
                </a:solidFill>
                <a:latin typeface="+mj-lt"/>
                <a:ea typeface="微軟正黑體" panose="020B0604030504040204" pitchFamily="34" charset="-120"/>
              </a:rPr>
              <a:t>Purchase</a:t>
            </a:r>
            <a:endParaRPr lang="en-US" sz="2200" b="1">
              <a:solidFill>
                <a:schemeClr val="bg1"/>
              </a:solidFill>
              <a:latin typeface="+mj-lt"/>
              <a:ea typeface="微軟正黑體" panose="020B0604030504040204" pitchFamily="34" charset="-120"/>
            </a:endParaRPr>
          </a:p>
        </p:txBody>
      </p:sp>
      <p:sp>
        <p:nvSpPr>
          <p:cNvPr id="11" name="文本框 10">
            <a:extLst>
              <a:ext uri="{FF2B5EF4-FFF2-40B4-BE49-F238E27FC236}">
                <a16:creationId xmlns:a16="http://schemas.microsoft.com/office/drawing/2014/main" id="{C86BE738-89A1-41DA-9B1B-41F84C2703EB}"/>
              </a:ext>
            </a:extLst>
          </p:cNvPr>
          <p:cNvSpPr txBox="1"/>
          <p:nvPr/>
        </p:nvSpPr>
        <p:spPr>
          <a:xfrm>
            <a:off x="538717" y="1355675"/>
            <a:ext cx="8171408"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1600" b="1">
                <a:solidFill>
                  <a:schemeClr val="tx1"/>
                </a:solidFill>
                <a:latin typeface="+mj-lt"/>
                <a:ea typeface="微軟正黑體" panose="020B0604030504040204" pitchFamily="34" charset="-120"/>
              </a:rPr>
              <a:t>3 years of standard warranty + purchase of 2 years of extended warranty </a:t>
            </a:r>
          </a:p>
          <a:p>
            <a:pPr algn="ctr"/>
            <a:r>
              <a:rPr lang="zh-CN" altLang="en-US" sz="1600" b="1">
                <a:solidFill>
                  <a:schemeClr val="tx1"/>
                </a:solidFill>
                <a:latin typeface="+mj-lt"/>
                <a:ea typeface="微軟正黑體" panose="020B0604030504040204" pitchFamily="34" charset="-120"/>
              </a:rPr>
              <a:t>= </a:t>
            </a:r>
            <a:r>
              <a:rPr lang="en-US" altLang="zh-CN" sz="1600" b="1">
                <a:solidFill>
                  <a:srgbClr val="EC6900"/>
                </a:solidFill>
                <a:latin typeface="+mj-lt"/>
                <a:ea typeface="微軟正黑體" panose="020B0604030504040204" pitchFamily="34" charset="-120"/>
              </a:rPr>
              <a:t>5 years of warranty</a:t>
            </a:r>
            <a:endParaRPr lang="zh-CN" altLang="en-US" sz="1600" b="1">
              <a:solidFill>
                <a:srgbClr val="EC6900"/>
              </a:solidFill>
              <a:latin typeface="+mj-lt"/>
              <a:ea typeface="微軟正黑體" panose="020B0604030504040204" pitchFamily="34" charset="-120"/>
            </a:endParaRPr>
          </a:p>
        </p:txBody>
      </p:sp>
      <p:pic>
        <p:nvPicPr>
          <p:cNvPr id="17" name="圖片 16">
            <a:extLst>
              <a:ext uri="{FF2B5EF4-FFF2-40B4-BE49-F238E27FC236}">
                <a16:creationId xmlns:a16="http://schemas.microsoft.com/office/drawing/2014/main" id="{9F2FB129-0588-474A-998A-4737D8FB89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93619" y="3991351"/>
            <a:ext cx="1203355" cy="1881302"/>
          </a:xfrm>
          <a:prstGeom prst="rect">
            <a:avLst/>
          </a:prstGeom>
        </p:spPr>
      </p:pic>
      <p:sp>
        <p:nvSpPr>
          <p:cNvPr id="18" name="文本框 10">
            <a:extLst>
              <a:ext uri="{FF2B5EF4-FFF2-40B4-BE49-F238E27FC236}">
                <a16:creationId xmlns:a16="http://schemas.microsoft.com/office/drawing/2014/main" id="{2FCE642F-D225-4AF9-A0C7-B2B7F24A7527}"/>
              </a:ext>
            </a:extLst>
          </p:cNvPr>
          <p:cNvSpPr txBox="1"/>
          <p:nvPr/>
        </p:nvSpPr>
        <p:spPr>
          <a:xfrm>
            <a:off x="5734643" y="2754070"/>
            <a:ext cx="3284971" cy="138499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zh-TW" sz="1200" b="1">
                <a:sym typeface="Arial" panose="020B0604020202020204" pitchFamily="34" charset="0"/>
              </a:rPr>
              <a:t>Standard Warranty</a:t>
            </a:r>
            <a:endParaRPr lang="zh-TW" altLang="en-US" sz="1200" b="1">
              <a:sym typeface="Arial" panose="020B0604020202020204" pitchFamily="34" charset="0"/>
            </a:endParaRPr>
          </a:p>
          <a:p>
            <a:pPr marL="177800" indent="-177800">
              <a:buFont typeface="Arial" panose="020B0604020202020204" pitchFamily="34" charset="0"/>
              <a:buChar char="•"/>
            </a:pPr>
            <a:r>
              <a:rPr lang="zh-CN" altLang="zh-TW" sz="1200">
                <a:sym typeface="Arial" panose="020B0604020202020204" pitchFamily="34" charset="0"/>
              </a:rPr>
              <a:t>Warranty service that comes in effect at the time of purchase.</a:t>
            </a:r>
            <a:endParaRPr lang="zh-TW" altLang="zh-TW" sz="1200">
              <a:sym typeface="Arial" panose="020B0604020202020204" pitchFamily="34" charset="0"/>
            </a:endParaRPr>
          </a:p>
          <a:p>
            <a:pPr marL="177800" indent="-177800">
              <a:buFont typeface="Arial" panose="020B0604020202020204" pitchFamily="34" charset="0"/>
              <a:buChar char="•"/>
            </a:pPr>
            <a:r>
              <a:rPr lang="en-US" altLang="zh-CN" sz="1200">
                <a:sym typeface="Arial" panose="020B0604020202020204" pitchFamily="34" charset="0"/>
              </a:rPr>
              <a:t>Free</a:t>
            </a:r>
            <a:r>
              <a:rPr lang="zh-CN" altLang="en-US" sz="1200">
                <a:sym typeface="Arial" panose="020B0604020202020204" pitchFamily="34" charset="0"/>
              </a:rPr>
              <a:t> </a:t>
            </a:r>
            <a:r>
              <a:rPr lang="en-US" altLang="zh-CN" sz="1200">
                <a:sym typeface="Arial" panose="020B0604020202020204" pitchFamily="34" charset="0"/>
              </a:rPr>
              <a:t>repair</a:t>
            </a:r>
            <a:r>
              <a:rPr lang="zh-CN" altLang="en-US" sz="1200">
                <a:sym typeface="Arial" panose="020B0604020202020204" pitchFamily="34" charset="0"/>
              </a:rPr>
              <a:t> </a:t>
            </a:r>
            <a:r>
              <a:rPr lang="en-US" altLang="zh-CN" sz="1200">
                <a:sym typeface="Arial" panose="020B0604020202020204" pitchFamily="34" charset="0"/>
              </a:rPr>
              <a:t>and</a:t>
            </a:r>
            <a:r>
              <a:rPr lang="zh-CN" altLang="en-US" sz="1200">
                <a:sym typeface="Arial" panose="020B0604020202020204" pitchFamily="34" charset="0"/>
              </a:rPr>
              <a:t> </a:t>
            </a:r>
            <a:r>
              <a:rPr lang="en-US" altLang="zh-CN" sz="1200">
                <a:sym typeface="Arial" panose="020B0604020202020204" pitchFamily="34" charset="0"/>
              </a:rPr>
              <a:t>part</a:t>
            </a:r>
            <a:r>
              <a:rPr lang="zh-CN" altLang="en-US" sz="1200">
                <a:sym typeface="Arial" panose="020B0604020202020204" pitchFamily="34" charset="0"/>
              </a:rPr>
              <a:t> </a:t>
            </a:r>
            <a:r>
              <a:rPr lang="en-US" altLang="zh-CN" sz="1200">
                <a:sym typeface="Arial" panose="020B0604020202020204" pitchFamily="34" charset="0"/>
              </a:rPr>
              <a:t>replacement</a:t>
            </a:r>
            <a:r>
              <a:rPr lang="zh-CN" altLang="en-US" sz="1200">
                <a:sym typeface="Arial" panose="020B0604020202020204" pitchFamily="34" charset="0"/>
              </a:rPr>
              <a:t> </a:t>
            </a:r>
            <a:r>
              <a:rPr lang="en-US" altLang="zh-CN" sz="1200">
                <a:sym typeface="Arial" panose="020B0604020202020204" pitchFamily="34" charset="0"/>
              </a:rPr>
              <a:t>for</a:t>
            </a:r>
            <a:r>
              <a:rPr lang="zh-CN" altLang="en-US" sz="1200">
                <a:sym typeface="Arial" panose="020B0604020202020204" pitchFamily="34" charset="0"/>
              </a:rPr>
              <a:t> </a:t>
            </a:r>
            <a:r>
              <a:rPr lang="en-US" altLang="zh-CN" sz="1200">
                <a:sym typeface="Arial" panose="020B0604020202020204" pitchFamily="34" charset="0"/>
              </a:rPr>
              <a:t>products</a:t>
            </a:r>
            <a:r>
              <a:rPr lang="zh-CN" altLang="en-US" sz="1200">
                <a:sym typeface="Arial" panose="020B0604020202020204" pitchFamily="34" charset="0"/>
              </a:rPr>
              <a:t> </a:t>
            </a:r>
            <a:r>
              <a:rPr lang="en-US" altLang="zh-CN" sz="1200">
                <a:sym typeface="Arial" panose="020B0604020202020204" pitchFamily="34" charset="0"/>
              </a:rPr>
              <a:t>under</a:t>
            </a:r>
            <a:r>
              <a:rPr lang="zh-CN" altLang="en-US" sz="1200">
                <a:sym typeface="Arial" panose="020B0604020202020204" pitchFamily="34" charset="0"/>
              </a:rPr>
              <a:t> </a:t>
            </a:r>
            <a:r>
              <a:rPr lang="en-US" altLang="zh-CN" sz="1200">
                <a:sym typeface="Arial" panose="020B0604020202020204" pitchFamily="34" charset="0"/>
              </a:rPr>
              <a:t>normal</a:t>
            </a:r>
            <a:r>
              <a:rPr lang="zh-CN" altLang="en-US" sz="1200">
                <a:sym typeface="Arial" panose="020B0604020202020204" pitchFamily="34" charset="0"/>
              </a:rPr>
              <a:t> </a:t>
            </a:r>
            <a:r>
              <a:rPr lang="en-US" altLang="zh-CN" sz="1200">
                <a:sym typeface="Arial" panose="020B0604020202020204" pitchFamily="34" charset="0"/>
              </a:rPr>
              <a:t>use</a:t>
            </a:r>
            <a:r>
              <a:rPr lang="zh-CN" altLang="en-US" sz="1200">
                <a:sym typeface="Arial" panose="020B0604020202020204" pitchFamily="34" charset="0"/>
              </a:rPr>
              <a:t> </a:t>
            </a:r>
            <a:r>
              <a:rPr lang="en-US" altLang="zh-CN" sz="1200">
                <a:sym typeface="Arial" panose="020B0604020202020204" pitchFamily="34" charset="0"/>
              </a:rPr>
              <a:t>during</a:t>
            </a:r>
            <a:r>
              <a:rPr lang="zh-CN" altLang="en-US" sz="1200">
                <a:sym typeface="Arial" panose="020B0604020202020204" pitchFamily="34" charset="0"/>
              </a:rPr>
              <a:t> </a:t>
            </a:r>
            <a:r>
              <a:rPr lang="en-US" altLang="zh-CN" sz="1200">
                <a:sym typeface="Arial" panose="020B0604020202020204" pitchFamily="34" charset="0"/>
              </a:rPr>
              <a:t>warranty </a:t>
            </a:r>
            <a:r>
              <a:rPr lang="zh-CN" altLang="zh-TW" sz="1200">
                <a:sym typeface="Arial" panose="020B0604020202020204" pitchFamily="34" charset="0"/>
              </a:rPr>
              <a:t>period. (Spare parts and consumables are excluded)</a:t>
            </a:r>
          </a:p>
        </p:txBody>
      </p:sp>
      <p:pic>
        <p:nvPicPr>
          <p:cNvPr id="20" name="圖片 19">
            <a:extLst>
              <a:ext uri="{FF2B5EF4-FFF2-40B4-BE49-F238E27FC236}">
                <a16:creationId xmlns:a16="http://schemas.microsoft.com/office/drawing/2014/main" id="{17182CEA-0153-4D91-AD71-CA8DAA29C23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24421" y="2631568"/>
            <a:ext cx="1130589" cy="1199110"/>
          </a:xfrm>
          <a:prstGeom prst="rect">
            <a:avLst/>
          </a:prstGeom>
        </p:spPr>
      </p:pic>
      <p:sp>
        <p:nvSpPr>
          <p:cNvPr id="21" name="標題 1">
            <a:extLst>
              <a:ext uri="{FF2B5EF4-FFF2-40B4-BE49-F238E27FC236}">
                <a16:creationId xmlns:a16="http://schemas.microsoft.com/office/drawing/2014/main" id="{D67FA856-436C-41F2-BC64-F28B9FB44649}"/>
              </a:ext>
            </a:extLst>
          </p:cNvPr>
          <p:cNvSpPr txBox="1">
            <a:spLocks/>
          </p:cNvSpPr>
          <p:nvPr/>
        </p:nvSpPr>
        <p:spPr>
          <a:xfrm>
            <a:off x="244443" y="29912"/>
            <a:ext cx="8775171" cy="1293491"/>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3200">
                <a:solidFill>
                  <a:schemeClr val="bg1"/>
                </a:solidFill>
                <a:latin typeface="+mj-lt"/>
                <a:ea typeface="微軟正黑體" panose="020B0604030504040204" pitchFamily="34" charset="-120"/>
              </a:rPr>
              <a:t>Standard 3-year warranty for peace of mind and up to 5 years of warranty is available</a:t>
            </a:r>
            <a:endParaRPr lang="zh-TW" altLang="en-US" sz="3200">
              <a:solidFill>
                <a:schemeClr val="bg1"/>
              </a:solidFill>
              <a:latin typeface="+mj-lt"/>
              <a:ea typeface="微軟正黑體" panose="020B0604030504040204" pitchFamily="34" charset="-120"/>
            </a:endParaRPr>
          </a:p>
        </p:txBody>
      </p:sp>
      <p:sp>
        <p:nvSpPr>
          <p:cNvPr id="5" name="矩形: 圓角 4">
            <a:extLst>
              <a:ext uri="{FF2B5EF4-FFF2-40B4-BE49-F238E27FC236}">
                <a16:creationId xmlns:a16="http://schemas.microsoft.com/office/drawing/2014/main" id="{E62F9CDE-DF18-479E-A0BC-E54D229A5386}"/>
              </a:ext>
            </a:extLst>
          </p:cNvPr>
          <p:cNvSpPr/>
          <p:nvPr/>
        </p:nvSpPr>
        <p:spPr>
          <a:xfrm>
            <a:off x="1292772" y="2779970"/>
            <a:ext cx="3226808" cy="457446"/>
          </a:xfrm>
          <a:prstGeom prst="roundRect">
            <a:avLst>
              <a:gd name="adj" fmla="val 50000"/>
            </a:avLst>
          </a:prstGeom>
          <a:gradFill>
            <a:gsLst>
              <a:gs pos="0">
                <a:srgbClr val="080500"/>
              </a:gs>
              <a:gs pos="18000">
                <a:srgbClr val="EC6900"/>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a typeface="微軟正黑體" panose="020B0604030504040204" pitchFamily="34" charset="-120"/>
            </a:endParaRPr>
          </a:p>
        </p:txBody>
      </p:sp>
      <p:sp>
        <p:nvSpPr>
          <p:cNvPr id="24" name="Google Shape;97;p18">
            <a:extLst>
              <a:ext uri="{FF2B5EF4-FFF2-40B4-BE49-F238E27FC236}">
                <a16:creationId xmlns:a16="http://schemas.microsoft.com/office/drawing/2014/main" id="{1241B221-A89D-4BE9-993E-DEFA6B2CF6C8}"/>
              </a:ext>
            </a:extLst>
          </p:cNvPr>
          <p:cNvSpPr txBox="1"/>
          <p:nvPr/>
        </p:nvSpPr>
        <p:spPr>
          <a:xfrm>
            <a:off x="1915778" y="2801515"/>
            <a:ext cx="2551360" cy="434307"/>
          </a:xfrm>
          <a:prstGeom prst="rect">
            <a:avLst/>
          </a:prstGeom>
          <a:noFill/>
          <a:ln>
            <a:noFill/>
          </a:ln>
        </p:spPr>
        <p:txBody>
          <a:bodyPr spcFirstLastPara="1" wrap="square" lIns="121900" tIns="121900" rIns="121900" bIns="121900" anchor="ctr" anchorCtr="0">
            <a:noAutofit/>
          </a:bodyPr>
          <a:lstStyle/>
          <a:p>
            <a:pPr algn="ctr">
              <a:lnSpc>
                <a:spcPct val="115000"/>
              </a:lnSpc>
            </a:pPr>
            <a:r>
              <a:rPr lang="en-US" altLang="zh-TW" sz="1200" b="1">
                <a:solidFill>
                  <a:schemeClr val="bg1"/>
                </a:solidFill>
                <a:latin typeface="+mj-lt"/>
                <a:ea typeface="微軟正黑體" panose="020B0604030504040204" pitchFamily="34" charset="-120"/>
                <a:cs typeface="Arial" panose="020B0604020202020204" pitchFamily="34" charset="0"/>
                <a:sym typeface="Arial" panose="020B0604020202020204" pitchFamily="34" charset="0"/>
              </a:rPr>
              <a:t>Ordering info:</a:t>
            </a:r>
          </a:p>
          <a:p>
            <a:pPr algn="ctr">
              <a:lnSpc>
                <a:spcPct val="115000"/>
              </a:lnSpc>
            </a:pPr>
            <a:r>
              <a:rPr lang="en-US"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EXTW-ORANGE-2Y</a:t>
            </a:r>
          </a:p>
        </p:txBody>
      </p:sp>
      <p:pic>
        <p:nvPicPr>
          <p:cNvPr id="25" name="圖片 24">
            <a:extLst>
              <a:ext uri="{FF2B5EF4-FFF2-40B4-BE49-F238E27FC236}">
                <a16:creationId xmlns:a16="http://schemas.microsoft.com/office/drawing/2014/main" id="{CE97956D-602C-4313-9AC3-84F9A33B0CF0}"/>
              </a:ext>
            </a:extLst>
          </p:cNvPr>
          <p:cNvPicPr>
            <a:picLocks noChangeAspect="1"/>
          </p:cNvPicPr>
          <p:nvPr/>
        </p:nvPicPr>
        <p:blipFill>
          <a:blip r:embed="rId7"/>
          <a:stretch>
            <a:fillRect/>
          </a:stretch>
        </p:blipFill>
        <p:spPr>
          <a:xfrm>
            <a:off x="-52068" y="2408762"/>
            <a:ext cx="2314805" cy="2515483"/>
          </a:xfrm>
          <a:prstGeom prst="rect">
            <a:avLst/>
          </a:prstGeom>
        </p:spPr>
      </p:pic>
      <p:sp>
        <p:nvSpPr>
          <p:cNvPr id="22" name="文本框 11">
            <a:extLst>
              <a:ext uri="{FF2B5EF4-FFF2-40B4-BE49-F238E27FC236}">
                <a16:creationId xmlns:a16="http://schemas.microsoft.com/office/drawing/2014/main" id="{96372C8F-A579-884A-9DF3-A4FCB0AEB159}"/>
              </a:ext>
            </a:extLst>
          </p:cNvPr>
          <p:cNvSpPr txBox="1"/>
          <p:nvPr/>
        </p:nvSpPr>
        <p:spPr>
          <a:xfrm>
            <a:off x="5734643" y="4016292"/>
            <a:ext cx="3284971" cy="1015663"/>
          </a:xfrm>
          <a:prstGeom prst="rect">
            <a:avLst/>
          </a:prstGeom>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200" b="1">
                <a:sym typeface="Arial" panose="020B0604020202020204" pitchFamily="34" charset="0"/>
              </a:rPr>
              <a:t>Extended Warranty (optional)</a:t>
            </a:r>
            <a:endParaRPr lang="zh-TW" altLang="en-US" sz="1200" b="1">
              <a:sym typeface="Arial" panose="020B0604020202020204" pitchFamily="34" charset="0"/>
            </a:endParaRPr>
          </a:p>
          <a:p>
            <a:pPr marL="177800" indent="-177800">
              <a:buFont typeface="Arial" panose="020B0604020202020204" pitchFamily="34" charset="0"/>
              <a:buChar char="•"/>
            </a:pPr>
            <a:r>
              <a:rPr lang="en-US" altLang="zh-CN" sz="1200">
                <a:sym typeface="Arial" panose="020B0604020202020204" pitchFamily="34" charset="0"/>
              </a:rPr>
              <a:t>Extending your warranty, available within 90</a:t>
            </a:r>
            <a:r>
              <a:rPr lang="zh-CN" altLang="en-US" sz="1200">
                <a:sym typeface="Arial" panose="020B0604020202020204" pitchFamily="34" charset="0"/>
              </a:rPr>
              <a:t> </a:t>
            </a:r>
            <a:r>
              <a:rPr lang="en-US" altLang="zh-CN" sz="1200">
                <a:sym typeface="Arial" panose="020B0604020202020204" pitchFamily="34" charset="0"/>
              </a:rPr>
              <a:t>days of the initial unit purchase.</a:t>
            </a:r>
            <a:endParaRPr lang="zh-CN" altLang="en-US" sz="1200">
              <a:sym typeface="Arial" panose="020B0604020202020204" pitchFamily="34" charset="0"/>
            </a:endParaRPr>
          </a:p>
          <a:p>
            <a:pPr marL="177800" indent="-177800">
              <a:buFont typeface="Arial" panose="020B0604020202020204" pitchFamily="34" charset="0"/>
              <a:buChar char="•"/>
            </a:pPr>
            <a:r>
              <a:rPr lang="en-US" altLang="zh-CN" sz="1200">
                <a:sym typeface="Arial" panose="020B0604020202020204" pitchFamily="34" charset="0"/>
              </a:rPr>
              <a:t>Offers identical service to standard warranty.</a:t>
            </a:r>
            <a:endParaRPr lang="zh-CN" altLang="en-US" sz="1200">
              <a:sym typeface="Arial" panose="020B0604020202020204" pitchFamily="34" charset="0"/>
            </a:endParaRPr>
          </a:p>
        </p:txBody>
      </p:sp>
    </p:spTree>
    <p:extLst>
      <p:ext uri="{BB962C8B-B14F-4D97-AF65-F5344CB8AC3E}">
        <p14:creationId xmlns:p14="http://schemas.microsoft.com/office/powerpoint/2010/main" val="2294667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標題 1">
            <a:extLst>
              <a:ext uri="{FF2B5EF4-FFF2-40B4-BE49-F238E27FC236}">
                <a16:creationId xmlns:a16="http://schemas.microsoft.com/office/drawing/2014/main" id="{D67FA856-436C-41F2-BC64-F28B9FB44649}"/>
              </a:ext>
            </a:extLst>
          </p:cNvPr>
          <p:cNvSpPr txBox="1">
            <a:spLocks/>
          </p:cNvSpPr>
          <p:nvPr/>
        </p:nvSpPr>
        <p:spPr>
          <a:xfrm>
            <a:off x="269240" y="0"/>
            <a:ext cx="8750375" cy="1293491"/>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2900">
                <a:solidFill>
                  <a:schemeClr val="bg1"/>
                </a:solidFill>
                <a:latin typeface="Arial" panose="020B0604020202020204" pitchFamily="34" charset="0"/>
                <a:ea typeface="微軟正黑體" panose="020B0604030504040204" pitchFamily="34" charset="-120"/>
                <a:cs typeface="Arial" panose="020B0604020202020204" pitchFamily="34" charset="0"/>
              </a:rPr>
              <a:t>Affordability, performance, or expandability. QNAP 1U NAS selection has every need covered.</a:t>
            </a:r>
            <a:endParaRPr lang="zh-TW" altLang="en-US" sz="29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aphicFrame>
        <p:nvGraphicFramePr>
          <p:cNvPr id="4" name="表格 6">
            <a:extLst>
              <a:ext uri="{FF2B5EF4-FFF2-40B4-BE49-F238E27FC236}">
                <a16:creationId xmlns:a16="http://schemas.microsoft.com/office/drawing/2014/main" id="{4051A2F2-B9FA-1542-984B-4D362B4AA15E}"/>
              </a:ext>
            </a:extLst>
          </p:cNvPr>
          <p:cNvGraphicFramePr>
            <a:graphicFrameLocks noGrp="1"/>
          </p:cNvGraphicFramePr>
          <p:nvPr>
            <p:extLst>
              <p:ext uri="{D42A27DB-BD31-4B8C-83A1-F6EECF244321}">
                <p14:modId xmlns:p14="http://schemas.microsoft.com/office/powerpoint/2010/main" val="472098597"/>
              </p:ext>
            </p:extLst>
          </p:nvPr>
        </p:nvGraphicFramePr>
        <p:xfrm>
          <a:off x="212758" y="1430633"/>
          <a:ext cx="8673665" cy="3505200"/>
        </p:xfrm>
        <a:graphic>
          <a:graphicData uri="http://schemas.openxmlformats.org/drawingml/2006/table">
            <a:tbl>
              <a:tblPr firstRow="1" bandRow="1">
                <a:tableStyleId>{F5AB1C69-6EDB-4FF4-983F-18BD219EF322}</a:tableStyleId>
              </a:tblPr>
              <a:tblGrid>
                <a:gridCol w="806861">
                  <a:extLst>
                    <a:ext uri="{9D8B030D-6E8A-4147-A177-3AD203B41FA5}">
                      <a16:colId xmlns:a16="http://schemas.microsoft.com/office/drawing/2014/main" val="3900843282"/>
                    </a:ext>
                  </a:extLst>
                </a:gridCol>
                <a:gridCol w="1047453">
                  <a:extLst>
                    <a:ext uri="{9D8B030D-6E8A-4147-A177-3AD203B41FA5}">
                      <a16:colId xmlns:a16="http://schemas.microsoft.com/office/drawing/2014/main" val="3522463376"/>
                    </a:ext>
                  </a:extLst>
                </a:gridCol>
                <a:gridCol w="1084861">
                  <a:extLst>
                    <a:ext uri="{9D8B030D-6E8A-4147-A177-3AD203B41FA5}">
                      <a16:colId xmlns:a16="http://schemas.microsoft.com/office/drawing/2014/main" val="1787160193"/>
                    </a:ext>
                  </a:extLst>
                </a:gridCol>
                <a:gridCol w="1139216">
                  <a:extLst>
                    <a:ext uri="{9D8B030D-6E8A-4147-A177-3AD203B41FA5}">
                      <a16:colId xmlns:a16="http://schemas.microsoft.com/office/drawing/2014/main" val="1498021047"/>
                    </a:ext>
                  </a:extLst>
                </a:gridCol>
                <a:gridCol w="1005437">
                  <a:extLst>
                    <a:ext uri="{9D8B030D-6E8A-4147-A177-3AD203B41FA5}">
                      <a16:colId xmlns:a16="http://schemas.microsoft.com/office/drawing/2014/main" val="2439570932"/>
                    </a:ext>
                  </a:extLst>
                </a:gridCol>
                <a:gridCol w="1189530">
                  <a:extLst>
                    <a:ext uri="{9D8B030D-6E8A-4147-A177-3AD203B41FA5}">
                      <a16:colId xmlns:a16="http://schemas.microsoft.com/office/drawing/2014/main" val="3608278332"/>
                    </a:ext>
                  </a:extLst>
                </a:gridCol>
                <a:gridCol w="1280055">
                  <a:extLst>
                    <a:ext uri="{9D8B030D-6E8A-4147-A177-3AD203B41FA5}">
                      <a16:colId xmlns:a16="http://schemas.microsoft.com/office/drawing/2014/main" val="2057878306"/>
                    </a:ext>
                  </a:extLst>
                </a:gridCol>
                <a:gridCol w="1120252">
                  <a:extLst>
                    <a:ext uri="{9D8B030D-6E8A-4147-A177-3AD203B41FA5}">
                      <a16:colId xmlns:a16="http://schemas.microsoft.com/office/drawing/2014/main" val="812824891"/>
                    </a:ext>
                  </a:extLst>
                </a:gridCol>
              </a:tblGrid>
              <a:tr h="373949">
                <a:tc>
                  <a:txBody>
                    <a:bodyPr/>
                    <a:lstStyle/>
                    <a:p>
                      <a:endParaRPr lang="zh-TW" altLang="en-US" sz="1000" b="1"/>
                    </a:p>
                  </a:txBody>
                  <a:tcPr/>
                </a:tc>
                <a:tc>
                  <a:txBody>
                    <a:bodyPr/>
                    <a:lstStyle/>
                    <a:p>
                      <a:r>
                        <a:rPr lang="en-US" altLang="zh-TW" sz="1000" b="1"/>
                        <a:t>TS-435XeU</a:t>
                      </a:r>
                      <a:endParaRPr lang="zh-TW" altLang="en-US" sz="1000" b="1"/>
                    </a:p>
                  </a:txBody>
                  <a:tcPr anchor="ctr">
                    <a:solidFill>
                      <a:srgbClr val="4C5F68"/>
                    </a:solidFill>
                  </a:tcPr>
                </a:tc>
                <a:tc>
                  <a:txBody>
                    <a:bodyPr/>
                    <a:lstStyle/>
                    <a:p>
                      <a:r>
                        <a:rPr lang="en-US" altLang="zh-TW" sz="1000" b="1"/>
                        <a:t>TS-431XeU</a:t>
                      </a:r>
                      <a:endParaRPr lang="zh-TW" altLang="en-US" sz="1000" b="1"/>
                    </a:p>
                  </a:txBody>
                  <a:tcPr anchor="ctr"/>
                </a:tc>
                <a:tc>
                  <a:txBody>
                    <a:bodyPr/>
                    <a:lstStyle/>
                    <a:p>
                      <a:r>
                        <a:rPr lang="en-US" altLang="zh-TW" sz="1000" b="1"/>
                        <a:t>TS-464eU</a:t>
                      </a:r>
                      <a:endParaRPr lang="zh-TW" altLang="en-US" sz="1000" b="1"/>
                    </a:p>
                  </a:txBody>
                  <a:tcPr anchor="ctr"/>
                </a:tc>
                <a:tc>
                  <a:txBody>
                    <a:bodyPr/>
                    <a:lstStyle/>
                    <a:p>
                      <a:r>
                        <a:rPr lang="en-US" altLang="zh-TW" sz="1000" b="1"/>
                        <a:t>TS-464U</a:t>
                      </a:r>
                      <a:endParaRPr lang="zh-TW" altLang="en-US" sz="1000" b="1"/>
                    </a:p>
                  </a:txBody>
                  <a:tcPr anchor="ctr"/>
                </a:tc>
                <a:tc>
                  <a:txBody>
                    <a:bodyPr/>
                    <a:lstStyle/>
                    <a:p>
                      <a:r>
                        <a:rPr lang="en-US" altLang="zh-TW" sz="1000" b="1"/>
                        <a:t>TS-464U-RP</a:t>
                      </a:r>
                      <a:endParaRPr lang="zh-TW" altLang="en-US" sz="1000" b="1"/>
                    </a:p>
                  </a:txBody>
                  <a:tcPr anchor="ctr"/>
                </a:tc>
                <a:tc>
                  <a:txBody>
                    <a:bodyPr/>
                    <a:lstStyle/>
                    <a:p>
                      <a:r>
                        <a:rPr lang="en-US" altLang="zh-TW" sz="1000" b="1"/>
                        <a:t>TS-h977XU-RP/TS-977XU-RP</a:t>
                      </a:r>
                      <a:endParaRPr lang="zh-TW" altLang="en-US" sz="1000" b="1"/>
                    </a:p>
                  </a:txBody>
                  <a:tcPr anchor="ctr"/>
                </a:tc>
                <a:tc>
                  <a:txBody>
                    <a:bodyPr/>
                    <a:lstStyle/>
                    <a:p>
                      <a:r>
                        <a:rPr lang="en-US" altLang="zh-TW" sz="1000" b="1"/>
                        <a:t>TS-983XU/TS-h983XU-RP</a:t>
                      </a:r>
                      <a:endParaRPr lang="zh-TW" altLang="en-US" sz="1000" b="1"/>
                    </a:p>
                  </a:txBody>
                  <a:tcPr anchor="ctr"/>
                </a:tc>
                <a:extLst>
                  <a:ext uri="{0D108BD9-81ED-4DB2-BD59-A6C34878D82A}">
                    <a16:rowId xmlns:a16="http://schemas.microsoft.com/office/drawing/2014/main" val="3558958046"/>
                  </a:ext>
                </a:extLst>
              </a:tr>
              <a:tr h="706509">
                <a:tc>
                  <a:txBody>
                    <a:bodyPr/>
                    <a:lstStyle/>
                    <a:p>
                      <a:r>
                        <a:rPr lang="en-US" altLang="zh-TW" sz="1000" b="1"/>
                        <a:t>CPU</a:t>
                      </a:r>
                      <a:endParaRPr lang="zh-TW" altLang="en-US" sz="1000" b="1"/>
                    </a:p>
                  </a:txBody>
                  <a:tcPr/>
                </a:tc>
                <a:tc>
                  <a:txBody>
                    <a:bodyPr/>
                    <a:lstStyle/>
                    <a:p>
                      <a:r>
                        <a:rPr lang="en" altLang="zh-TW" sz="800" b="0" i="0" u="none" strike="noStrike" cap="none">
                          <a:solidFill>
                            <a:schemeClr val="dk1"/>
                          </a:solidFill>
                          <a:effectLst/>
                          <a:latin typeface="+mn-lt"/>
                          <a:ea typeface="+mn-ea"/>
                          <a:cs typeface="+mn-cs"/>
                          <a:sym typeface="Arial"/>
                        </a:rPr>
                        <a:t>Marvell OCTEON TX2</a:t>
                      </a:r>
                      <a:r>
                        <a:rPr lang="en" altLang="zh-TW" sz="800" b="0" i="0" u="none" strike="noStrike" cap="none" baseline="30000">
                          <a:solidFill>
                            <a:schemeClr val="dk1"/>
                          </a:solidFill>
                          <a:effectLst/>
                          <a:latin typeface="+mn-lt"/>
                          <a:ea typeface="+mn-ea"/>
                          <a:cs typeface="+mn-cs"/>
                          <a:sym typeface="Arial"/>
                        </a:rPr>
                        <a:t>™</a:t>
                      </a:r>
                      <a:r>
                        <a:rPr lang="en" altLang="zh-TW" sz="800" b="0" i="0" u="none" strike="noStrike" cap="none">
                          <a:solidFill>
                            <a:schemeClr val="dk1"/>
                          </a:solidFill>
                          <a:effectLst/>
                          <a:latin typeface="+mn-lt"/>
                          <a:ea typeface="+mn-ea"/>
                          <a:cs typeface="+mn-cs"/>
                          <a:sym typeface="Arial"/>
                        </a:rPr>
                        <a:t> CN9130 / CN9131 ARMv8 Cortex-A72 4C 2.2 GHz</a:t>
                      </a:r>
                      <a:endParaRPr lang="zh-TW" altLang="en-US" sz="800" b="1"/>
                    </a:p>
                  </a:txBody>
                  <a:tcPr>
                    <a:solidFill>
                      <a:srgbClr val="AEB8BE"/>
                    </a:solidFill>
                  </a:tcPr>
                </a:tc>
                <a:tc>
                  <a:txBody>
                    <a:bodyPr/>
                    <a:lstStyle/>
                    <a:p>
                      <a:r>
                        <a:rPr lang="en" altLang="zh-TW" sz="800" b="0" i="0" u="none" strike="noStrike" cap="none">
                          <a:solidFill>
                            <a:schemeClr val="dk1"/>
                          </a:solidFill>
                          <a:effectLst/>
                          <a:latin typeface="+mn-lt"/>
                          <a:ea typeface="+mn-ea"/>
                          <a:cs typeface="+mn-cs"/>
                          <a:sym typeface="Arial"/>
                        </a:rPr>
                        <a:t>AnnapurnaLabs Alpine AL314 32-bit ARM</a:t>
                      </a:r>
                      <a:r>
                        <a:rPr lang="en" altLang="zh-TW" sz="800" b="0" i="0" u="none" strike="noStrike" cap="none" baseline="30000">
                          <a:solidFill>
                            <a:schemeClr val="dk1"/>
                          </a:solidFill>
                          <a:effectLst/>
                          <a:latin typeface="+mn-lt"/>
                          <a:ea typeface="+mn-ea"/>
                          <a:cs typeface="+mn-cs"/>
                          <a:sym typeface="Arial"/>
                        </a:rPr>
                        <a:t>®</a:t>
                      </a:r>
                      <a:r>
                        <a:rPr lang="en" altLang="zh-TW" sz="800" b="0" i="0" u="none" strike="noStrike" cap="none">
                          <a:solidFill>
                            <a:schemeClr val="dk1"/>
                          </a:solidFill>
                          <a:effectLst/>
                          <a:latin typeface="+mn-lt"/>
                          <a:ea typeface="+mn-ea"/>
                          <a:cs typeface="+mn-cs"/>
                          <a:sym typeface="Arial"/>
                        </a:rPr>
                        <a:t> Cortex-A15 4C 1.7 GHz</a:t>
                      </a:r>
                      <a:endParaRPr lang="zh-TW" altLang="en-US" sz="800" b="1"/>
                    </a:p>
                  </a:txBody>
                  <a:tcPr/>
                </a:tc>
                <a:tc>
                  <a:txBody>
                    <a:bodyPr/>
                    <a:lstStyle/>
                    <a:p>
                      <a:r>
                        <a:rPr lang="en" altLang="zh-TW" sz="800" b="0" i="0" u="none" strike="noStrike" cap="none">
                          <a:solidFill>
                            <a:schemeClr val="dk1"/>
                          </a:solidFill>
                          <a:effectLst/>
                          <a:latin typeface="+mn-lt"/>
                          <a:ea typeface="+mn-ea"/>
                          <a:cs typeface="+mn-cs"/>
                          <a:sym typeface="Arial"/>
                        </a:rPr>
                        <a:t>Intel</a:t>
                      </a:r>
                      <a:r>
                        <a:rPr lang="en" altLang="zh-TW" sz="800" b="0" i="0" u="none" strike="noStrike" cap="none" baseline="30000">
                          <a:solidFill>
                            <a:schemeClr val="dk1"/>
                          </a:solidFill>
                          <a:effectLst/>
                          <a:latin typeface="+mn-lt"/>
                          <a:ea typeface="+mn-ea"/>
                          <a:cs typeface="+mn-cs"/>
                          <a:sym typeface="Arial"/>
                        </a:rPr>
                        <a:t>®</a:t>
                      </a:r>
                      <a:r>
                        <a:rPr lang="en" altLang="zh-TW" sz="800" b="0" i="0" u="none" strike="noStrike" cap="none">
                          <a:solidFill>
                            <a:schemeClr val="dk1"/>
                          </a:solidFill>
                          <a:effectLst/>
                          <a:latin typeface="+mn-lt"/>
                          <a:ea typeface="+mn-ea"/>
                          <a:cs typeface="+mn-cs"/>
                          <a:sym typeface="Arial"/>
                        </a:rPr>
                        <a:t> Celeron</a:t>
                      </a:r>
                      <a:r>
                        <a:rPr lang="en" altLang="zh-TW" sz="800" b="0" i="0" u="none" strike="noStrike" cap="none" baseline="30000">
                          <a:solidFill>
                            <a:schemeClr val="dk1"/>
                          </a:solidFill>
                          <a:effectLst/>
                          <a:latin typeface="+mn-lt"/>
                          <a:ea typeface="+mn-ea"/>
                          <a:cs typeface="+mn-cs"/>
                          <a:sym typeface="Arial"/>
                        </a:rPr>
                        <a:t>® </a:t>
                      </a:r>
                      <a:r>
                        <a:rPr lang="en" altLang="zh-TW" sz="800" b="0" i="0" u="none" strike="noStrike" cap="none">
                          <a:solidFill>
                            <a:schemeClr val="dk1"/>
                          </a:solidFill>
                          <a:effectLst/>
                          <a:latin typeface="+mn-lt"/>
                          <a:ea typeface="+mn-ea"/>
                          <a:cs typeface="+mn-cs"/>
                          <a:sym typeface="Arial"/>
                        </a:rPr>
                        <a:t>N5105/N5095 4C/4T, up to 2.9 GHz</a:t>
                      </a:r>
                      <a:endParaRPr lang="zh-TW" altLang="en-US" sz="800" b="1"/>
                    </a:p>
                  </a:txBody>
                  <a:tcPr/>
                </a:tc>
                <a:tc>
                  <a:txBody>
                    <a:bodyPr/>
                    <a:lstStyle/>
                    <a:p>
                      <a:r>
                        <a:rPr lang="en" altLang="zh-TW" sz="800" b="0" i="0" u="none" strike="noStrike" cap="none">
                          <a:solidFill>
                            <a:schemeClr val="dk1"/>
                          </a:solidFill>
                          <a:effectLst/>
                          <a:latin typeface="+mn-lt"/>
                          <a:ea typeface="+mn-ea"/>
                          <a:cs typeface="+mn-cs"/>
                          <a:sym typeface="Arial"/>
                        </a:rPr>
                        <a:t>Intel</a:t>
                      </a:r>
                      <a:r>
                        <a:rPr lang="en" altLang="zh-TW" sz="800" b="0" i="0" u="none" strike="noStrike" cap="none" baseline="30000">
                          <a:solidFill>
                            <a:schemeClr val="dk1"/>
                          </a:solidFill>
                          <a:effectLst/>
                          <a:latin typeface="+mn-lt"/>
                          <a:ea typeface="+mn-ea"/>
                          <a:cs typeface="+mn-cs"/>
                          <a:sym typeface="Arial"/>
                        </a:rPr>
                        <a:t>®</a:t>
                      </a:r>
                      <a:r>
                        <a:rPr lang="en" altLang="zh-TW" sz="800" b="0" i="0" u="none" strike="noStrike" cap="none">
                          <a:solidFill>
                            <a:schemeClr val="dk1"/>
                          </a:solidFill>
                          <a:effectLst/>
                          <a:latin typeface="+mn-lt"/>
                          <a:ea typeface="+mn-ea"/>
                          <a:cs typeface="+mn-cs"/>
                          <a:sym typeface="Arial"/>
                        </a:rPr>
                        <a:t> Celeron</a:t>
                      </a:r>
                      <a:r>
                        <a:rPr lang="en" altLang="zh-TW" sz="800" b="0" i="0" u="none" strike="noStrike" cap="none" baseline="30000">
                          <a:solidFill>
                            <a:schemeClr val="dk1"/>
                          </a:solidFill>
                          <a:effectLst/>
                          <a:latin typeface="+mn-lt"/>
                          <a:ea typeface="+mn-ea"/>
                          <a:cs typeface="+mn-cs"/>
                          <a:sym typeface="Arial"/>
                        </a:rPr>
                        <a:t>® </a:t>
                      </a:r>
                      <a:r>
                        <a:rPr lang="en" altLang="zh-TW" sz="800" b="0" i="0" u="none" strike="noStrike" cap="none">
                          <a:solidFill>
                            <a:schemeClr val="dk1"/>
                          </a:solidFill>
                          <a:effectLst/>
                          <a:latin typeface="+mn-lt"/>
                          <a:ea typeface="+mn-ea"/>
                          <a:cs typeface="+mn-cs"/>
                          <a:sym typeface="Arial"/>
                        </a:rPr>
                        <a:t>N5105/N5095 4C/4T, up to 2.9 GHz</a:t>
                      </a:r>
                      <a:endParaRPr lang="zh-TW" altLang="en-US" sz="800" b="1"/>
                    </a:p>
                  </a:txBody>
                  <a:tcPr/>
                </a:tc>
                <a:tc>
                  <a:txBody>
                    <a:bodyPr/>
                    <a:lstStyle/>
                    <a:p>
                      <a:r>
                        <a:rPr lang="en" altLang="zh-TW" sz="800" b="0" i="0" u="none" strike="noStrike" cap="none">
                          <a:solidFill>
                            <a:schemeClr val="dk1"/>
                          </a:solidFill>
                          <a:effectLst/>
                          <a:latin typeface="+mn-lt"/>
                          <a:ea typeface="+mn-ea"/>
                          <a:cs typeface="+mn-cs"/>
                          <a:sym typeface="Arial"/>
                        </a:rPr>
                        <a:t>Intel</a:t>
                      </a:r>
                      <a:r>
                        <a:rPr lang="en" altLang="zh-TW" sz="800" b="0" i="0" u="none" strike="noStrike" cap="none" baseline="30000">
                          <a:solidFill>
                            <a:schemeClr val="dk1"/>
                          </a:solidFill>
                          <a:effectLst/>
                          <a:latin typeface="+mn-lt"/>
                          <a:ea typeface="+mn-ea"/>
                          <a:cs typeface="+mn-cs"/>
                          <a:sym typeface="Arial"/>
                        </a:rPr>
                        <a:t>®</a:t>
                      </a:r>
                      <a:r>
                        <a:rPr lang="en" altLang="zh-TW" sz="800" b="0" i="0" u="none" strike="noStrike" cap="none">
                          <a:solidFill>
                            <a:schemeClr val="dk1"/>
                          </a:solidFill>
                          <a:effectLst/>
                          <a:latin typeface="+mn-lt"/>
                          <a:ea typeface="+mn-ea"/>
                          <a:cs typeface="+mn-cs"/>
                          <a:sym typeface="Arial"/>
                        </a:rPr>
                        <a:t> Celeron</a:t>
                      </a:r>
                      <a:r>
                        <a:rPr lang="en" altLang="zh-TW" sz="800" b="0" i="0" u="none" strike="noStrike" cap="none" baseline="30000">
                          <a:solidFill>
                            <a:schemeClr val="dk1"/>
                          </a:solidFill>
                          <a:effectLst/>
                          <a:latin typeface="+mn-lt"/>
                          <a:ea typeface="+mn-ea"/>
                          <a:cs typeface="+mn-cs"/>
                          <a:sym typeface="Arial"/>
                        </a:rPr>
                        <a:t>® </a:t>
                      </a:r>
                      <a:r>
                        <a:rPr lang="en" altLang="zh-TW" sz="800" b="0" i="0" u="none" strike="noStrike" cap="none">
                          <a:solidFill>
                            <a:schemeClr val="dk1"/>
                          </a:solidFill>
                          <a:effectLst/>
                          <a:latin typeface="+mn-lt"/>
                          <a:ea typeface="+mn-ea"/>
                          <a:cs typeface="+mn-cs"/>
                          <a:sym typeface="Arial"/>
                        </a:rPr>
                        <a:t>N5105/N5095 4C/4T, up to 2.9 GHz</a:t>
                      </a:r>
                      <a:endParaRPr lang="zh-TW" altLang="en-US" sz="800" b="1"/>
                    </a:p>
                  </a:txBody>
                  <a:tcPr/>
                </a:tc>
                <a:tc>
                  <a:txBody>
                    <a:bodyPr/>
                    <a:lstStyle/>
                    <a:p>
                      <a:pPr marL="90488" indent="-90488">
                        <a:buFont typeface="Arial" panose="020B0604020202020204" pitchFamily="34" charset="0"/>
                        <a:buChar char="•"/>
                      </a:pPr>
                      <a:r>
                        <a:rPr lang="en" altLang="zh-TW" sz="800" b="0" i="0" u="none" strike="noStrike" cap="none">
                          <a:solidFill>
                            <a:schemeClr val="dk1"/>
                          </a:solidFill>
                          <a:effectLst/>
                          <a:latin typeface="+mn-lt"/>
                          <a:ea typeface="+mn-ea"/>
                          <a:cs typeface="+mn-cs"/>
                          <a:sym typeface="Arial"/>
                        </a:rPr>
                        <a:t>AMD Ryzen</a:t>
                      </a:r>
                      <a:r>
                        <a:rPr lang="en" altLang="zh-TW" sz="800" b="0" i="0" u="none" strike="noStrike" cap="none" baseline="30000">
                          <a:solidFill>
                            <a:schemeClr val="dk1"/>
                          </a:solidFill>
                          <a:effectLst/>
                          <a:latin typeface="+mn-lt"/>
                          <a:ea typeface="+mn-ea"/>
                          <a:cs typeface="+mn-cs"/>
                          <a:sym typeface="Arial"/>
                        </a:rPr>
                        <a:t>™</a:t>
                      </a:r>
                      <a:r>
                        <a:rPr lang="en" altLang="zh-TW" sz="800" b="0" i="0" u="none" strike="noStrike" cap="none">
                          <a:solidFill>
                            <a:schemeClr val="dk1"/>
                          </a:solidFill>
                          <a:effectLst/>
                          <a:latin typeface="+mn-lt"/>
                          <a:ea typeface="+mn-ea"/>
                          <a:cs typeface="+mn-cs"/>
                          <a:sym typeface="Arial"/>
                        </a:rPr>
                        <a:t> 7 3700X 8C/16T, up to 4.4 GHz</a:t>
                      </a:r>
                    </a:p>
                    <a:p>
                      <a:pPr marL="90488" indent="-90488">
                        <a:buFont typeface="Arial" panose="020B0604020202020204" pitchFamily="34" charset="0"/>
                        <a:buChar char="•"/>
                      </a:pPr>
                      <a:r>
                        <a:rPr lang="en" altLang="zh-TW" sz="800" b="0" i="0" u="none" strike="noStrike" cap="none">
                          <a:solidFill>
                            <a:schemeClr val="dk1"/>
                          </a:solidFill>
                          <a:effectLst/>
                          <a:latin typeface="+mn-lt"/>
                          <a:ea typeface="+mn-ea"/>
                          <a:cs typeface="+mn-cs"/>
                          <a:sym typeface="Arial"/>
                        </a:rPr>
                        <a:t>AMD Ryzen™ 5 3600 6C/12T, up to 4.2 GHz</a:t>
                      </a:r>
                      <a:endParaRPr lang="zh-TW" altLang="en-US" sz="800" b="1"/>
                    </a:p>
                  </a:txBody>
                  <a:tcPr/>
                </a:tc>
                <a:tc>
                  <a:txBody>
                    <a:bodyPr/>
                    <a:lstStyle/>
                    <a:p>
                      <a:r>
                        <a:rPr lang="en" altLang="zh-TW" sz="800" b="0" i="0" u="none" strike="noStrike" cap="none">
                          <a:solidFill>
                            <a:schemeClr val="dk1"/>
                          </a:solidFill>
                          <a:effectLst/>
                          <a:latin typeface="+mn-lt"/>
                          <a:ea typeface="+mn-ea"/>
                          <a:cs typeface="+mn-cs"/>
                          <a:sym typeface="Arial"/>
                        </a:rPr>
                        <a:t>Intel</a:t>
                      </a:r>
                      <a:r>
                        <a:rPr lang="en" altLang="zh-TW" sz="800" b="0" i="0" u="none" strike="noStrike" cap="none" baseline="30000">
                          <a:solidFill>
                            <a:schemeClr val="dk1"/>
                          </a:solidFill>
                          <a:effectLst/>
                          <a:latin typeface="+mn-lt"/>
                          <a:ea typeface="+mn-ea"/>
                          <a:cs typeface="+mn-cs"/>
                          <a:sym typeface="Arial"/>
                        </a:rPr>
                        <a:t>®</a:t>
                      </a:r>
                      <a:r>
                        <a:rPr lang="en" altLang="zh-TW" sz="800" b="0" i="0" u="none" strike="noStrike" cap="none">
                          <a:solidFill>
                            <a:schemeClr val="dk1"/>
                          </a:solidFill>
                          <a:effectLst/>
                          <a:latin typeface="+mn-lt"/>
                          <a:ea typeface="+mn-ea"/>
                          <a:cs typeface="+mn-cs"/>
                          <a:sym typeface="Arial"/>
                        </a:rPr>
                        <a:t> Xeon</a:t>
                      </a:r>
                      <a:r>
                        <a:rPr lang="en" altLang="zh-TW" sz="800" b="0" i="0" u="none" strike="noStrike" cap="none" baseline="30000">
                          <a:solidFill>
                            <a:schemeClr val="dk1"/>
                          </a:solidFill>
                          <a:effectLst/>
                          <a:latin typeface="+mn-lt"/>
                          <a:ea typeface="+mn-ea"/>
                          <a:cs typeface="+mn-cs"/>
                          <a:sym typeface="Arial"/>
                        </a:rPr>
                        <a:t>®</a:t>
                      </a:r>
                      <a:r>
                        <a:rPr lang="en" altLang="zh-TW" sz="800" b="0" i="0" u="none" strike="noStrike" cap="none">
                          <a:solidFill>
                            <a:schemeClr val="dk1"/>
                          </a:solidFill>
                          <a:effectLst/>
                          <a:latin typeface="+mn-lt"/>
                          <a:ea typeface="+mn-ea"/>
                          <a:cs typeface="+mn-cs"/>
                          <a:sym typeface="Arial"/>
                        </a:rPr>
                        <a:t> E-2124 4-core, up to 4.3 GHz</a:t>
                      </a:r>
                      <a:endParaRPr lang="zh-TW" altLang="en-US" sz="800" b="1"/>
                    </a:p>
                  </a:txBody>
                  <a:tcPr/>
                </a:tc>
                <a:extLst>
                  <a:ext uri="{0D108BD9-81ED-4DB2-BD59-A6C34878D82A}">
                    <a16:rowId xmlns:a16="http://schemas.microsoft.com/office/drawing/2014/main" val="2708027546"/>
                  </a:ext>
                </a:extLst>
              </a:tr>
              <a:tr h="230123">
                <a:tc>
                  <a:txBody>
                    <a:bodyPr/>
                    <a:lstStyle/>
                    <a:p>
                      <a:r>
                        <a:rPr lang="en-US" altLang="zh-TW" sz="1000" b="1"/>
                        <a:t>RAM</a:t>
                      </a:r>
                      <a:endParaRPr lang="zh-TW" altLang="en-US" sz="1000" b="1"/>
                    </a:p>
                  </a:txBody>
                  <a:tcPr/>
                </a:tc>
                <a:tc>
                  <a:txBody>
                    <a:bodyPr/>
                    <a:lstStyle/>
                    <a:p>
                      <a:r>
                        <a:rPr lang="en-US" altLang="zh-TW" sz="800" b="0"/>
                        <a:t>4 GB, max 32 GB</a:t>
                      </a:r>
                      <a:endParaRPr lang="zh-TW" altLang="en-US" sz="800" b="0"/>
                    </a:p>
                  </a:txBody>
                  <a:tcPr>
                    <a:solidFill>
                      <a:srgbClr val="DFE2E5"/>
                    </a:solidFill>
                  </a:tcPr>
                </a:tc>
                <a:tc>
                  <a:txBody>
                    <a:bodyPr/>
                    <a:lstStyle/>
                    <a:p>
                      <a:r>
                        <a:rPr lang="en-US" altLang="zh-TW" sz="800" b="0"/>
                        <a:t>2 GB, max 8 GB</a:t>
                      </a:r>
                      <a:endParaRPr lang="zh-TW" altLang="en-US" sz="800" b="0"/>
                    </a:p>
                  </a:txBody>
                  <a:tcPr/>
                </a:tc>
                <a:tc>
                  <a:txBody>
                    <a:bodyPr/>
                    <a:lstStyle/>
                    <a:p>
                      <a:r>
                        <a:rPr lang="en-US" altLang="zh-TW" sz="800" b="0"/>
                        <a:t>4 GB, max 16 GB</a:t>
                      </a:r>
                      <a:endParaRPr lang="zh-TW" altLang="en-US" sz="800" b="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b="0"/>
                        <a:t>4 GB, max 16 GB</a:t>
                      </a:r>
                      <a:endParaRPr lang="zh-TW" altLang="en-US" sz="800" b="1"/>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b="0"/>
                        <a:t>4 GB, max 16 GB</a:t>
                      </a:r>
                      <a:endParaRPr lang="zh-TW" altLang="en-US" sz="800" b="1"/>
                    </a:p>
                  </a:txBody>
                  <a:tcPr/>
                </a:tc>
                <a:tc>
                  <a:txBody>
                    <a:bodyPr/>
                    <a:lstStyle/>
                    <a:p>
                      <a:r>
                        <a:rPr lang="en-US" altLang="zh-TW" sz="800" b="0"/>
                        <a:t>8 / 32 GB, max 128GB</a:t>
                      </a:r>
                      <a:endParaRPr lang="zh-TW" altLang="en-US" sz="800" b="0"/>
                    </a:p>
                  </a:txBody>
                  <a:tcPr/>
                </a:tc>
                <a:tc>
                  <a:txBody>
                    <a:bodyPr/>
                    <a:lstStyle/>
                    <a:p>
                      <a:r>
                        <a:rPr lang="en-US" altLang="zh-TW" sz="800" b="0"/>
                        <a:t>8 GB, max 128 GB</a:t>
                      </a:r>
                      <a:endParaRPr lang="zh-TW" altLang="en-US" sz="800" b="0"/>
                    </a:p>
                  </a:txBody>
                  <a:tcPr/>
                </a:tc>
                <a:extLst>
                  <a:ext uri="{0D108BD9-81ED-4DB2-BD59-A6C34878D82A}">
                    <a16:rowId xmlns:a16="http://schemas.microsoft.com/office/drawing/2014/main" val="328088509"/>
                  </a:ext>
                </a:extLst>
              </a:tr>
              <a:tr h="230123">
                <a:tc>
                  <a:txBody>
                    <a:bodyPr/>
                    <a:lstStyle/>
                    <a:p>
                      <a:r>
                        <a:rPr lang="en-US" altLang="zh-TW" sz="1000" b="1"/>
                        <a:t>3.5” SATA</a:t>
                      </a:r>
                      <a:endParaRPr lang="zh-TW" altLang="en-US" sz="1000" b="1"/>
                    </a:p>
                  </a:txBody>
                  <a:tcPr/>
                </a:tc>
                <a:tc>
                  <a:txBody>
                    <a:bodyPr/>
                    <a:lstStyle/>
                    <a:p>
                      <a:r>
                        <a:rPr lang="en-US" altLang="zh-TW" sz="800"/>
                        <a:t>4</a:t>
                      </a:r>
                      <a:endParaRPr lang="zh-TW" altLang="en-US" sz="800"/>
                    </a:p>
                  </a:txBody>
                  <a:tcPr>
                    <a:solidFill>
                      <a:srgbClr val="AEB8BE"/>
                    </a:solidFill>
                  </a:tcPr>
                </a:tc>
                <a:tc>
                  <a:txBody>
                    <a:bodyPr/>
                    <a:lstStyle/>
                    <a:p>
                      <a:r>
                        <a:rPr lang="en-US" altLang="zh-TW" sz="800"/>
                        <a:t>4</a:t>
                      </a:r>
                      <a:endParaRPr lang="zh-TW" altLang="en-US" sz="800"/>
                    </a:p>
                  </a:txBody>
                  <a:tcPr/>
                </a:tc>
                <a:tc>
                  <a:txBody>
                    <a:bodyPr/>
                    <a:lstStyle/>
                    <a:p>
                      <a:r>
                        <a:rPr lang="en-US" altLang="zh-TW" sz="800"/>
                        <a:t>4</a:t>
                      </a:r>
                      <a:endParaRPr lang="zh-TW" altLang="en-US" sz="800"/>
                    </a:p>
                  </a:txBody>
                  <a:tcPr/>
                </a:tc>
                <a:tc>
                  <a:txBody>
                    <a:bodyPr/>
                    <a:lstStyle/>
                    <a:p>
                      <a:r>
                        <a:rPr lang="en-US" altLang="zh-TW" sz="800"/>
                        <a:t>4</a:t>
                      </a:r>
                      <a:endParaRPr lang="zh-TW" altLang="en-US" sz="800"/>
                    </a:p>
                  </a:txBody>
                  <a:tcPr/>
                </a:tc>
                <a:tc>
                  <a:txBody>
                    <a:bodyPr/>
                    <a:lstStyle/>
                    <a:p>
                      <a:r>
                        <a:rPr lang="en-US" altLang="zh-TW" sz="800"/>
                        <a:t>4</a:t>
                      </a:r>
                      <a:endParaRPr lang="zh-TW" altLang="en-US" sz="800"/>
                    </a:p>
                  </a:txBody>
                  <a:tcPr/>
                </a:tc>
                <a:tc>
                  <a:txBody>
                    <a:bodyPr/>
                    <a:lstStyle/>
                    <a:p>
                      <a:r>
                        <a:rPr lang="en-US" altLang="zh-TW" sz="800"/>
                        <a:t>4</a:t>
                      </a:r>
                      <a:endParaRPr lang="zh-TW" altLang="en-US" sz="800"/>
                    </a:p>
                  </a:txBody>
                  <a:tcPr/>
                </a:tc>
                <a:tc>
                  <a:txBody>
                    <a:bodyPr/>
                    <a:lstStyle/>
                    <a:p>
                      <a:r>
                        <a:rPr lang="en-US" altLang="zh-TW" sz="800"/>
                        <a:t>4</a:t>
                      </a:r>
                      <a:endParaRPr lang="zh-TW" altLang="en-US" sz="800"/>
                    </a:p>
                  </a:txBody>
                  <a:tcPr/>
                </a:tc>
                <a:extLst>
                  <a:ext uri="{0D108BD9-81ED-4DB2-BD59-A6C34878D82A}">
                    <a16:rowId xmlns:a16="http://schemas.microsoft.com/office/drawing/2014/main" val="3344573138"/>
                  </a:ext>
                </a:extLst>
              </a:tr>
              <a:tr h="230123">
                <a:tc>
                  <a:txBody>
                    <a:bodyPr/>
                    <a:lstStyle/>
                    <a:p>
                      <a:r>
                        <a:rPr lang="en-US" altLang="zh-TW" sz="1000" b="1"/>
                        <a:t>2.5” SATA</a:t>
                      </a:r>
                      <a:endParaRPr lang="zh-TW" altLang="en-US" sz="1000" b="1"/>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noProof="0">
                          <a:sym typeface="Arial"/>
                        </a:rPr>
                        <a:t>---</a:t>
                      </a:r>
                      <a:endParaRPr lang="zh-TW" altLang="en-US" sz="800" noProof="0">
                        <a:sym typeface="Arial"/>
                      </a:endParaRPr>
                    </a:p>
                  </a:txBody>
                  <a:tcPr>
                    <a:solidFill>
                      <a:srgbClr val="DFE2E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noProof="0">
                          <a:sym typeface="Arial"/>
                        </a:rPr>
                        <a:t>---</a:t>
                      </a:r>
                      <a:endParaRPr lang="zh-TW" altLang="en-US" sz="800" noProof="0">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noProof="0">
                          <a:sym typeface="Arial"/>
                        </a:rPr>
                        <a:t>---</a:t>
                      </a:r>
                      <a:endParaRPr lang="zh-TW" altLang="en-US" sz="800" noProof="0">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noProof="0">
                          <a:sym typeface="Arial"/>
                        </a:rPr>
                        <a:t>---</a:t>
                      </a:r>
                      <a:endParaRPr lang="zh-TW" altLang="en-US" sz="800" noProof="0">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noProof="0">
                          <a:sym typeface="Arial"/>
                        </a:rPr>
                        <a:t>---</a:t>
                      </a:r>
                      <a:endParaRPr lang="zh-TW" altLang="en-US" sz="800" noProof="0">
                        <a:sym typeface="Arial"/>
                      </a:endParaRPr>
                    </a:p>
                  </a:txBody>
                  <a:tcPr/>
                </a:tc>
                <a:tc>
                  <a:txBody>
                    <a:bodyPr/>
                    <a:lstStyle/>
                    <a:p>
                      <a:r>
                        <a:rPr lang="en-US" altLang="zh-TW" sz="800"/>
                        <a:t>5</a:t>
                      </a:r>
                      <a:endParaRPr lang="zh-TW" altLang="en-US" sz="800"/>
                    </a:p>
                  </a:txBody>
                  <a:tcPr/>
                </a:tc>
                <a:tc>
                  <a:txBody>
                    <a:bodyPr/>
                    <a:lstStyle/>
                    <a:p>
                      <a:r>
                        <a:rPr lang="en-US" altLang="zh-TW" sz="800"/>
                        <a:t>5</a:t>
                      </a:r>
                      <a:endParaRPr lang="zh-TW" altLang="en-US" sz="800"/>
                    </a:p>
                  </a:txBody>
                  <a:tcPr/>
                </a:tc>
                <a:extLst>
                  <a:ext uri="{0D108BD9-81ED-4DB2-BD59-A6C34878D82A}">
                    <a16:rowId xmlns:a16="http://schemas.microsoft.com/office/drawing/2014/main" val="4272077925"/>
                  </a:ext>
                </a:extLst>
              </a:tr>
              <a:tr h="230123">
                <a:tc>
                  <a:txBody>
                    <a:bodyPr/>
                    <a:lstStyle/>
                    <a:p>
                      <a:r>
                        <a:rPr lang="en-US" altLang="zh-TW" sz="1000" b="1"/>
                        <a:t>M.2 SSD</a:t>
                      </a:r>
                      <a:endParaRPr lang="zh-TW" altLang="en-US" sz="1000" b="1"/>
                    </a:p>
                  </a:txBody>
                  <a:tcPr/>
                </a:tc>
                <a:tc>
                  <a:txBody>
                    <a:bodyPr/>
                    <a:lstStyle/>
                    <a:p>
                      <a:r>
                        <a:rPr lang="en-US" altLang="zh-TW" sz="800"/>
                        <a:t>2 x NVMe</a:t>
                      </a:r>
                      <a:endParaRPr lang="zh-TW" altLang="en-US" sz="800"/>
                    </a:p>
                  </a:txBody>
                  <a:tcPr>
                    <a:solidFill>
                      <a:srgbClr val="AEB8BE"/>
                    </a:solidFill>
                  </a:tcPr>
                </a:tc>
                <a:tc>
                  <a:txBody>
                    <a:bodyPr/>
                    <a:lstStyle/>
                    <a:p>
                      <a:r>
                        <a:rPr lang="en-US" altLang="zh-TW" sz="800"/>
                        <a:t>---</a:t>
                      </a:r>
                      <a:endParaRPr lang="zh-TW" altLang="en-US" sz="8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a:t>2 x NVMe</a:t>
                      </a:r>
                      <a:endParaRPr lang="zh-TW" altLang="en-US" sz="800"/>
                    </a:p>
                  </a:txBody>
                  <a:tcPr/>
                </a:tc>
                <a:tc gridSpan="4">
                  <a:txBody>
                    <a:bodyPr/>
                    <a:lstStyle/>
                    <a:p>
                      <a:pPr algn="ctr"/>
                      <a:r>
                        <a:rPr lang="en-US" altLang="zh-TW" sz="800">
                          <a:sym typeface="Arial"/>
                        </a:rPr>
                        <a:t>Optional via a QM2</a:t>
                      </a:r>
                      <a:r>
                        <a:rPr lang="zh-TW" altLang="en-US" sz="800">
                          <a:sym typeface="Arial"/>
                        </a:rPr>
                        <a:t> </a:t>
                      </a:r>
                      <a:r>
                        <a:rPr lang="en" altLang="zh-TW" sz="800">
                          <a:sym typeface="Arial"/>
                        </a:rPr>
                        <a:t>PCIe expansion </a:t>
                      </a:r>
                      <a:r>
                        <a:rPr lang="en-US" altLang="zh-TW" sz="800">
                          <a:sym typeface="Arial"/>
                        </a:rPr>
                        <a:t>card</a:t>
                      </a:r>
                      <a:endParaRPr lang="zh-TW" altLang="en-US" sz="800"/>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000" noProof="0">
                        <a:sym typeface="Arial"/>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000" noProof="0">
                        <a:sym typeface="Arial"/>
                      </a:endParaRPr>
                    </a:p>
                  </a:txBody>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1000" noProof="0">
                        <a:sym typeface="Arial"/>
                      </a:endParaRPr>
                    </a:p>
                  </a:txBody>
                  <a:tcPr/>
                </a:tc>
                <a:extLst>
                  <a:ext uri="{0D108BD9-81ED-4DB2-BD59-A6C34878D82A}">
                    <a16:rowId xmlns:a16="http://schemas.microsoft.com/office/drawing/2014/main" val="4274116968"/>
                  </a:ext>
                </a:extLst>
              </a:tr>
              <a:tr h="316419">
                <a:tc>
                  <a:txBody>
                    <a:bodyPr/>
                    <a:lstStyle/>
                    <a:p>
                      <a:r>
                        <a:rPr lang="en-US" altLang="zh-TW" sz="1000" b="1"/>
                        <a:t>LAN</a:t>
                      </a:r>
                      <a:endParaRPr lang="zh-TW" altLang="en-US" sz="1000" b="1"/>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b="0"/>
                        <a:t>2 x 2.5GbE,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b="0"/>
                        <a:t>2 x 10GbE SFP+</a:t>
                      </a:r>
                      <a:endParaRPr lang="zh-TW" altLang="en-US" sz="800" b="0"/>
                    </a:p>
                  </a:txBody>
                  <a:tcPr>
                    <a:solidFill>
                      <a:srgbClr val="DFE2E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b="0"/>
                        <a:t>2 x 1GbE,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b="0"/>
                        <a:t>1 x 10GbE SFP+</a:t>
                      </a:r>
                      <a:endParaRPr lang="zh-TW" altLang="en-US" sz="800" b="0"/>
                    </a:p>
                  </a:txBody>
                  <a:tcPr/>
                </a:tc>
                <a:tc>
                  <a:txBody>
                    <a:bodyPr/>
                    <a:lstStyle/>
                    <a:p>
                      <a:r>
                        <a:rPr lang="en-US" altLang="zh-TW" sz="800" b="0"/>
                        <a:t>2 x 2.5GbE</a:t>
                      </a:r>
                      <a:endParaRPr lang="zh-TW" altLang="en-US" sz="800" b="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2 x 2.5GbE</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2 x 2.5GbE</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r>
                        <a:rPr lang="en-US" altLang="zh-TW" sz="800" b="0"/>
                        <a:t>2 x 1GbE, 2 x 10GbE SFP+, 2 x 10GBASE-T</a:t>
                      </a:r>
                      <a:endParaRPr lang="zh-TW" altLang="en-US" sz="800" b="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b="0"/>
                        <a:t>2 x 1GbE,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800" b="0"/>
                        <a:t>2 x 10GbE SFP+</a:t>
                      </a:r>
                      <a:endParaRPr lang="zh-TW" altLang="en-US" sz="800" b="0"/>
                    </a:p>
                  </a:txBody>
                  <a:tcPr/>
                </a:tc>
                <a:extLst>
                  <a:ext uri="{0D108BD9-81ED-4DB2-BD59-A6C34878D82A}">
                    <a16:rowId xmlns:a16="http://schemas.microsoft.com/office/drawing/2014/main" val="406509860"/>
                  </a:ext>
                </a:extLst>
              </a:tr>
              <a:tr h="230123">
                <a:tc>
                  <a:txBody>
                    <a:bodyPr/>
                    <a:lstStyle/>
                    <a:p>
                      <a:r>
                        <a:rPr lang="en-US" altLang="zh-TW" sz="1000" b="1"/>
                        <a:t>PCIe</a:t>
                      </a:r>
                      <a:endParaRPr lang="zh-TW" altLang="en-US" sz="1000" b="1"/>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solidFill>
                      <a:srgbClr val="AEB8B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mn-lt"/>
                          <a:ea typeface="+mn-ea"/>
                          <a:cs typeface="+mn-cs"/>
                          <a:sym typeface="Arial"/>
                        </a:rPr>
                        <a:t>---</a:t>
                      </a:r>
                      <a:endParaRPr kumimoji="0" lang="zh-TW" altLang="en-US" sz="800" b="0" i="0" u="none" strike="noStrike" kern="0" cap="none" spc="0" normalizeH="0" baseline="0" noProof="0">
                        <a:ln>
                          <a:noFill/>
                        </a:ln>
                        <a:solidFill>
                          <a:srgbClr val="000000"/>
                        </a:solidFill>
                        <a:effectLst/>
                        <a:uLnTx/>
                        <a:uFillTx/>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mn-lt"/>
                          <a:ea typeface="+mn-ea"/>
                          <a:cs typeface="+mn-cs"/>
                          <a:sym typeface="Arial"/>
                        </a:rPr>
                        <a:t>1 x Gen3 x2</a:t>
                      </a:r>
                      <a:endParaRPr kumimoji="0" lang="zh-TW" altLang="en-US" sz="800" b="0" i="0" u="none" strike="noStrike" kern="0" cap="none" spc="0" normalizeH="0" baseline="0" noProof="0">
                        <a:ln>
                          <a:noFill/>
                        </a:ln>
                        <a:solidFill>
                          <a:srgbClr val="000000"/>
                        </a:solidFill>
                        <a:effectLst/>
                        <a:uLnTx/>
                        <a:uFillTx/>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mn-lt"/>
                          <a:ea typeface="+mn-ea"/>
                          <a:cs typeface="+mn-cs"/>
                          <a:sym typeface="Arial"/>
                        </a:rPr>
                        <a:t>1 x Gen3 x2</a:t>
                      </a:r>
                      <a:endParaRPr kumimoji="0" lang="zh-TW" altLang="en-US" sz="800" b="0" i="0" u="none" strike="noStrike" kern="0" cap="none" spc="0" normalizeH="0" baseline="0" noProof="0">
                        <a:ln>
                          <a:noFill/>
                        </a:ln>
                        <a:solidFill>
                          <a:srgbClr val="000000"/>
                        </a:solidFill>
                        <a:effectLst/>
                        <a:uLnTx/>
                        <a:uFillTx/>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1 x Gen3 x16</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mn-lt"/>
                          <a:ea typeface="+mn-ea"/>
                          <a:cs typeface="+mn-cs"/>
                          <a:sym typeface="Arial"/>
                        </a:rPr>
                        <a:t>1 x Gen3 x16</a:t>
                      </a:r>
                      <a:endParaRPr kumimoji="0" lang="zh-TW" altLang="en-US" sz="800" b="0" i="0" u="none" strike="noStrike" kern="0" cap="none" spc="0" normalizeH="0" baseline="0" noProof="0">
                        <a:ln>
                          <a:noFill/>
                        </a:ln>
                        <a:solidFill>
                          <a:srgbClr val="000000"/>
                        </a:solidFill>
                        <a:effectLst/>
                        <a:uLnTx/>
                        <a:uFillTx/>
                        <a:latin typeface="+mn-lt"/>
                        <a:ea typeface="+mn-ea"/>
                        <a:cs typeface="+mn-cs"/>
                        <a:sym typeface="Arial"/>
                      </a:endParaRPr>
                    </a:p>
                  </a:txBody>
                  <a:tcPr/>
                </a:tc>
                <a:extLst>
                  <a:ext uri="{0D108BD9-81ED-4DB2-BD59-A6C34878D82A}">
                    <a16:rowId xmlns:a16="http://schemas.microsoft.com/office/drawing/2014/main" val="3760877938"/>
                  </a:ext>
                </a:extLst>
              </a:tr>
              <a:tr h="230123">
                <a:tc>
                  <a:txBody>
                    <a:bodyPr/>
                    <a:lstStyle/>
                    <a:p>
                      <a:r>
                        <a:rPr lang="en-US" altLang="zh-TW" sz="1000" b="1"/>
                        <a:t>HDMI</a:t>
                      </a:r>
                      <a:endParaRPr lang="zh-TW" altLang="en-US" sz="1000" b="1"/>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solidFill>
                      <a:srgbClr val="DFE2E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1</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1</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1</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extLst>
                  <a:ext uri="{0D108BD9-81ED-4DB2-BD59-A6C34878D82A}">
                    <a16:rowId xmlns:a16="http://schemas.microsoft.com/office/drawing/2014/main" val="2332636476"/>
                  </a:ext>
                </a:extLst>
              </a:tr>
              <a:tr h="230123">
                <a:tc>
                  <a:txBody>
                    <a:bodyPr/>
                    <a:lstStyle/>
                    <a:p>
                      <a:r>
                        <a:rPr lang="en-US" altLang="zh-TW" sz="1000" b="1">
                          <a:latin typeface="微軟正黑體" panose="020B0604030504040204" pitchFamily="34" charset="-120"/>
                          <a:ea typeface="微軟正黑體" panose="020B0604030504040204" pitchFamily="34" charset="-120"/>
                        </a:rPr>
                        <a:t>Depth</a:t>
                      </a:r>
                      <a:endParaRPr lang="zh-TW" altLang="en-US" sz="1000" b="1">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30 CM / 12”</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solidFill>
                      <a:srgbClr val="AEB8B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mn-lt"/>
                          <a:ea typeface="+mn-ea"/>
                          <a:cs typeface="+mn-cs"/>
                          <a:sym typeface="Arial"/>
                        </a:rPr>
                        <a:t>30 CM / 12”</a:t>
                      </a:r>
                      <a:endParaRPr kumimoji="0" lang="zh-TW" altLang="en-US" sz="800" b="0" i="0" u="none" strike="noStrike" kern="0" cap="none" spc="0" normalizeH="0" baseline="0" noProof="0">
                        <a:ln>
                          <a:noFill/>
                        </a:ln>
                        <a:solidFill>
                          <a:srgbClr val="000000"/>
                        </a:solidFill>
                        <a:effectLst/>
                        <a:uLnTx/>
                        <a:uFillTx/>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mn-lt"/>
                          <a:ea typeface="+mn-ea"/>
                          <a:cs typeface="+mn-cs"/>
                          <a:sym typeface="Arial"/>
                        </a:rPr>
                        <a:t>30 CM / 12”</a:t>
                      </a:r>
                      <a:endParaRPr kumimoji="0" lang="zh-TW" altLang="en-US" sz="800" b="0" i="0" u="none" strike="noStrike" kern="0" cap="none" spc="0" normalizeH="0" baseline="0" noProof="0">
                        <a:ln>
                          <a:noFill/>
                        </a:ln>
                        <a:solidFill>
                          <a:srgbClr val="000000"/>
                        </a:solidFill>
                        <a:effectLst/>
                        <a:uLnTx/>
                        <a:uFillTx/>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48 CM / 19”</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mn-lt"/>
                          <a:ea typeface="+mn-ea"/>
                          <a:cs typeface="+mn-cs"/>
                          <a:sym typeface="Arial"/>
                        </a:rPr>
                        <a:t>48 CM / 19”</a:t>
                      </a:r>
                      <a:endParaRPr kumimoji="0" lang="zh-TW" altLang="en-US" sz="800" b="0" i="0" u="none" strike="noStrike" kern="0" cap="none" spc="0" normalizeH="0" baseline="0" noProof="0">
                        <a:ln>
                          <a:noFill/>
                        </a:ln>
                        <a:solidFill>
                          <a:srgbClr val="000000"/>
                        </a:solidFill>
                        <a:effectLst/>
                        <a:uLnTx/>
                        <a:uFillTx/>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48 CM / 19”</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48 CM / 19”</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extLst>
                  <a:ext uri="{0D108BD9-81ED-4DB2-BD59-A6C34878D82A}">
                    <a16:rowId xmlns:a16="http://schemas.microsoft.com/office/drawing/2014/main" val="134555043"/>
                  </a:ext>
                </a:extLst>
              </a:tr>
              <a:tr h="230123">
                <a:tc>
                  <a:txBody>
                    <a:bodyPr/>
                    <a:lstStyle/>
                    <a:p>
                      <a:r>
                        <a:rPr lang="en-US" altLang="zh-TW" sz="1000" b="1">
                          <a:latin typeface="微軟正黑體" panose="020B0604030504040204" pitchFamily="34" charset="-120"/>
                          <a:ea typeface="微軟正黑體" panose="020B0604030504040204" pitchFamily="34" charset="-120"/>
                        </a:rPr>
                        <a:t>Power</a:t>
                      </a:r>
                      <a:endParaRPr lang="zh-TW" altLang="en-US" sz="1000" b="1">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100W</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solidFill>
                      <a:srgbClr val="DFE2E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mn-lt"/>
                          <a:ea typeface="+mn-ea"/>
                          <a:cs typeface="+mn-cs"/>
                          <a:sym typeface="Arial"/>
                        </a:rPr>
                        <a:t>100W</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250W</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mn-lt"/>
                          <a:ea typeface="+mn-ea"/>
                          <a:cs typeface="+mn-cs"/>
                          <a:sym typeface="Arial"/>
                        </a:rPr>
                        <a:t>250W</a:t>
                      </a:r>
                      <a:endParaRPr kumimoji="0" lang="zh-TW" altLang="en-US" sz="800" b="0" i="0" u="none" strike="noStrike" kern="0" cap="none" spc="0" normalizeH="0" baseline="0" noProof="0">
                        <a:ln>
                          <a:noFill/>
                        </a:ln>
                        <a:solidFill>
                          <a:srgbClr val="000000"/>
                        </a:solidFill>
                        <a:effectLst/>
                        <a:uLnTx/>
                        <a:uFillTx/>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mn-lt"/>
                          <a:ea typeface="+mn-ea"/>
                          <a:cs typeface="+mn-cs"/>
                          <a:sym typeface="Arial"/>
                        </a:rPr>
                        <a:t>2 x 250W</a:t>
                      </a:r>
                      <a:endParaRPr kumimoji="0" lang="zh-TW" altLang="en-US" sz="800" b="0" i="0" u="none" strike="noStrike" kern="0" cap="none" spc="0" normalizeH="0" baseline="0" noProof="0">
                        <a:ln>
                          <a:noFill/>
                        </a:ln>
                        <a:solidFill>
                          <a:srgbClr val="000000"/>
                        </a:solidFill>
                        <a:effectLst/>
                        <a:uLnTx/>
                        <a:uFillTx/>
                        <a:latin typeface="+mn-lt"/>
                        <a:ea typeface="+mn-ea"/>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2 x 300W</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rPr>
                        <a:t>250W, 2 x 300W</a:t>
                      </a:r>
                      <a:endParaRPr kumimoji="0" lang="zh-TW" altLang="en-US" sz="800" b="0" i="0" u="none" strike="noStrike" kern="0" cap="none" spc="0" normalizeH="0" baseline="0" noProof="0">
                        <a:ln>
                          <a:noFill/>
                        </a:ln>
                        <a:solidFill>
                          <a:srgbClr val="000000"/>
                        </a:solidFill>
                        <a:effectLst/>
                        <a:uLnTx/>
                        <a:uFillTx/>
                        <a:latin typeface="Arial"/>
                        <a:ea typeface="新細明體" panose="02020500000000000000" pitchFamily="18" charset="-120"/>
                        <a:cs typeface="+mn-cs"/>
                        <a:sym typeface="Arial"/>
                      </a:endParaRPr>
                    </a:p>
                  </a:txBody>
                  <a:tcPr/>
                </a:tc>
                <a:extLst>
                  <a:ext uri="{0D108BD9-81ED-4DB2-BD59-A6C34878D82A}">
                    <a16:rowId xmlns:a16="http://schemas.microsoft.com/office/drawing/2014/main" val="2458209127"/>
                  </a:ext>
                </a:extLst>
              </a:tr>
            </a:tbl>
          </a:graphicData>
        </a:graphic>
      </p:graphicFrame>
      <p:sp>
        <p:nvSpPr>
          <p:cNvPr id="5" name="矩形: 圓角 3">
            <a:extLst>
              <a:ext uri="{FF2B5EF4-FFF2-40B4-BE49-F238E27FC236}">
                <a16:creationId xmlns:a16="http://schemas.microsoft.com/office/drawing/2014/main" id="{DE8CF2B6-70E0-7642-B187-B1BB8799EE33}"/>
              </a:ext>
            </a:extLst>
          </p:cNvPr>
          <p:cNvSpPr/>
          <p:nvPr/>
        </p:nvSpPr>
        <p:spPr>
          <a:xfrm>
            <a:off x="1023870" y="1430633"/>
            <a:ext cx="1049629" cy="3505200"/>
          </a:xfrm>
          <a:prstGeom prst="roundRect">
            <a:avLst>
              <a:gd name="adj" fmla="val 0"/>
            </a:avLst>
          </a:prstGeom>
          <a:noFill/>
          <a:ln>
            <a:solidFill>
              <a:srgbClr val="013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44767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10DEBD5-3516-466B-8398-DBD93FBF191C}"/>
              </a:ext>
            </a:extLst>
          </p:cNvPr>
          <p:cNvSpPr txBox="1"/>
          <p:nvPr/>
        </p:nvSpPr>
        <p:spPr>
          <a:xfrm>
            <a:off x="214165" y="4507938"/>
            <a:ext cx="4812473" cy="556306"/>
          </a:xfrm>
          <a:prstGeom prst="rect">
            <a:avLst/>
          </a:prstGeom>
          <a:noFill/>
        </p:spPr>
        <p:txBody>
          <a:bodyPr wrap="square" rtlCol="0">
            <a:spAutoFit/>
          </a:bodyPr>
          <a:lstStyle/>
          <a:p>
            <a:pPr fontAlgn="base">
              <a:lnSpc>
                <a:spcPct val="150000"/>
              </a:lnSpc>
            </a:pPr>
            <a:r>
              <a:rPr lang="en-US" altLang="zh-TW" sz="700" dirty="0">
                <a:solidFill>
                  <a:schemeClr val="bg1">
                    <a:lumMod val="50000"/>
                  </a:schemeClr>
                </a:solidFill>
                <a:latin typeface="微軟正黑體" panose="020B0604030504040204" pitchFamily="34" charset="-120"/>
                <a:ea typeface="微軟正黑體" panose="020B0604030504040204" pitchFamily="34" charset="-120"/>
              </a:rPr>
              <a:t>Copyright© 2022 QNAP Systems, Inc. All rights reserved. QNAP® and other names of QNAP Products are proprietary marks or registered trademarks of QNAP Systems, Inc. Other products and company names mentioned herein are trademarks of their respective holders.​​​​​​​​</a:t>
            </a:r>
          </a:p>
        </p:txBody>
      </p:sp>
      <p:pic>
        <p:nvPicPr>
          <p:cNvPr id="7" name="圖形 6">
            <a:extLst>
              <a:ext uri="{FF2B5EF4-FFF2-40B4-BE49-F238E27FC236}">
                <a16:creationId xmlns:a16="http://schemas.microsoft.com/office/drawing/2014/main" id="{202D4F71-CDB0-4947-B0F6-4BC2ABE28D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155" y="240839"/>
            <a:ext cx="1243074" cy="224811"/>
          </a:xfrm>
          <a:prstGeom prst="rect">
            <a:avLst/>
          </a:prstGeom>
        </p:spPr>
      </p:pic>
      <p:pic>
        <p:nvPicPr>
          <p:cNvPr id="12" name="圖形 11">
            <a:extLst>
              <a:ext uri="{FF2B5EF4-FFF2-40B4-BE49-F238E27FC236}">
                <a16:creationId xmlns:a16="http://schemas.microsoft.com/office/drawing/2014/main" id="{4E73051D-D9AC-4498-9DE7-8B3C5604EF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3762" y="2054873"/>
            <a:ext cx="3871110" cy="1380396"/>
          </a:xfrm>
          <a:prstGeom prst="rect">
            <a:avLst/>
          </a:prstGeom>
        </p:spPr>
      </p:pic>
      <p:sp>
        <p:nvSpPr>
          <p:cNvPr id="13" name="文字方塊 12">
            <a:extLst>
              <a:ext uri="{FF2B5EF4-FFF2-40B4-BE49-F238E27FC236}">
                <a16:creationId xmlns:a16="http://schemas.microsoft.com/office/drawing/2014/main" id="{E93AA9FB-BFD2-4AE8-81A3-15D88FB315E2}"/>
              </a:ext>
            </a:extLst>
          </p:cNvPr>
          <p:cNvSpPr txBox="1"/>
          <p:nvPr/>
        </p:nvSpPr>
        <p:spPr>
          <a:xfrm>
            <a:off x="1155868" y="3099709"/>
            <a:ext cx="3018775" cy="369332"/>
          </a:xfrm>
          <a:prstGeom prst="rect">
            <a:avLst/>
          </a:prstGeom>
          <a:noFill/>
        </p:spPr>
        <p:txBody>
          <a:bodyPr wrap="none" rtlCol="0">
            <a:spAutoFit/>
          </a:bodyPr>
          <a:lstStyle/>
          <a:p>
            <a:r>
              <a:rPr lang="en-US" altLang="zh-TW" sz="1800" dirty="0">
                <a:solidFill>
                  <a:schemeClr val="bg1"/>
                </a:solidFill>
                <a:effectLst/>
              </a:rPr>
              <a:t>short depth rackmount NAS</a:t>
            </a:r>
            <a:endParaRPr lang="zh-TW" altLang="en-US" spc="1200" dirty="0">
              <a:solidFill>
                <a:schemeClr val="bg1"/>
              </a:solidFill>
              <a:latin typeface="微軟正黑體" panose="020B0604030504040204" pitchFamily="34" charset="-120"/>
              <a:ea typeface="微軟正黑體" panose="020B0604030504040204" pitchFamily="34" charset="-120"/>
            </a:endParaRPr>
          </a:p>
        </p:txBody>
      </p:sp>
      <p:cxnSp>
        <p:nvCxnSpPr>
          <p:cNvPr id="15" name="直線接點 14">
            <a:extLst>
              <a:ext uri="{FF2B5EF4-FFF2-40B4-BE49-F238E27FC236}">
                <a16:creationId xmlns:a16="http://schemas.microsoft.com/office/drawing/2014/main" id="{524F0B40-4B8B-4DCA-80DC-E2677416F714}"/>
              </a:ext>
            </a:extLst>
          </p:cNvPr>
          <p:cNvCxnSpPr/>
          <p:nvPr/>
        </p:nvCxnSpPr>
        <p:spPr>
          <a:xfrm>
            <a:off x="1135638" y="3184849"/>
            <a:ext cx="0" cy="199053"/>
          </a:xfrm>
          <a:prstGeom prst="line">
            <a:avLst/>
          </a:prstGeom>
          <a:ln>
            <a:solidFill>
              <a:srgbClr val="CCFF33"/>
            </a:solidFill>
          </a:ln>
          <a:effectLst>
            <a:glow rad="25400">
              <a:schemeClr val="accent6">
                <a:satMod val="175000"/>
                <a:alpha val="60000"/>
              </a:schemeClr>
            </a:glow>
          </a:effectLst>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55661320-C413-4FC8-A6EC-20ADA0AF005E}"/>
              </a:ext>
            </a:extLst>
          </p:cNvPr>
          <p:cNvSpPr txBox="1"/>
          <p:nvPr/>
        </p:nvSpPr>
        <p:spPr>
          <a:xfrm>
            <a:off x="348827" y="3094161"/>
            <a:ext cx="761747" cy="369332"/>
          </a:xfrm>
          <a:prstGeom prst="rect">
            <a:avLst/>
          </a:prstGeom>
          <a:noFill/>
        </p:spPr>
        <p:txBody>
          <a:bodyPr wrap="none" rtlCol="0">
            <a:spAutoFit/>
          </a:bodyPr>
          <a:lstStyle/>
          <a:p>
            <a:r>
              <a:rPr lang="en-US" altLang="zh-TW" sz="1800" dirty="0">
                <a:solidFill>
                  <a:schemeClr val="bg1"/>
                </a:solidFill>
                <a:effectLst/>
              </a:rPr>
              <a:t>4-bay</a:t>
            </a:r>
            <a:endParaRPr lang="zh-TW" altLang="en-US" spc="1200" dirty="0">
              <a:solidFill>
                <a:schemeClr val="bg1"/>
              </a:solidFill>
              <a:latin typeface="微軟正黑體" panose="020B0604030504040204" pitchFamily="34" charset="-120"/>
              <a:ea typeface="微軟正黑體" panose="020B0604030504040204" pitchFamily="34" charset="-120"/>
            </a:endParaRPr>
          </a:p>
        </p:txBody>
      </p:sp>
      <p:sp>
        <p:nvSpPr>
          <p:cNvPr id="2" name="文字方塊 1">
            <a:extLst>
              <a:ext uri="{FF2B5EF4-FFF2-40B4-BE49-F238E27FC236}">
                <a16:creationId xmlns:a16="http://schemas.microsoft.com/office/drawing/2014/main" id="{B8F3F1E3-6DF1-4F66-9132-C5034AE2A995}"/>
              </a:ext>
            </a:extLst>
          </p:cNvPr>
          <p:cNvSpPr txBox="1"/>
          <p:nvPr/>
        </p:nvSpPr>
        <p:spPr>
          <a:xfrm>
            <a:off x="259155" y="1695729"/>
            <a:ext cx="2254370" cy="307777"/>
          </a:xfrm>
          <a:prstGeom prst="rect">
            <a:avLst/>
          </a:prstGeom>
          <a:noFill/>
        </p:spPr>
        <p:txBody>
          <a:bodyPr wrap="square" rtlCol="0">
            <a:spAutoFit/>
          </a:bodyPr>
          <a:lstStyle/>
          <a:p>
            <a:r>
              <a:rPr lang="en-US" altLang="zh-TW" b="1" dirty="0"/>
              <a:t>Depth:30 cm </a:t>
            </a:r>
            <a:r>
              <a:rPr lang="en-US" altLang="zh-TW" b="1" dirty="0">
                <a:solidFill>
                  <a:schemeClr val="accent6">
                    <a:lumMod val="75000"/>
                  </a:schemeClr>
                </a:solidFill>
              </a:rPr>
              <a:t>/</a:t>
            </a:r>
            <a:r>
              <a:rPr lang="en-US" altLang="zh-TW" b="1" dirty="0"/>
              <a:t> 12 inch</a:t>
            </a:r>
            <a:endParaRPr lang="zh-TW" altLang="en-US" b="1" dirty="0"/>
          </a:p>
        </p:txBody>
      </p:sp>
    </p:spTree>
    <p:extLst>
      <p:ext uri="{BB962C8B-B14F-4D97-AF65-F5344CB8AC3E}">
        <p14:creationId xmlns:p14="http://schemas.microsoft.com/office/powerpoint/2010/main" val="31417076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Shape 149"/>
          <p:cNvPicPr preferRelativeResize="0"/>
          <p:nvPr/>
        </p:nvPicPr>
        <p:blipFill rotWithShape="1">
          <a:blip r:embed="rId3"/>
          <a:srcRect t="15734"/>
          <a:stretch/>
        </p:blipFill>
        <p:spPr>
          <a:xfrm>
            <a:off x="257176" y="1105318"/>
            <a:ext cx="5667582" cy="3989671"/>
          </a:xfrm>
          <a:prstGeom prst="rect">
            <a:avLst/>
          </a:prstGeom>
          <a:noFill/>
          <a:ln>
            <a:noFill/>
          </a:ln>
        </p:spPr>
      </p:pic>
      <p:sp>
        <p:nvSpPr>
          <p:cNvPr id="38" name="圓角矩形 37"/>
          <p:cNvSpPr/>
          <p:nvPr/>
        </p:nvSpPr>
        <p:spPr>
          <a:xfrm>
            <a:off x="3305995" y="3002527"/>
            <a:ext cx="3803104" cy="2066778"/>
          </a:xfrm>
          <a:prstGeom prst="roundRect">
            <a:avLst>
              <a:gd name="adj" fmla="val 2871"/>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j-lt"/>
              <a:ea typeface="微軟正黑體" panose="020B0604030504040204" pitchFamily="34" charset="-120"/>
            </a:endParaRPr>
          </a:p>
        </p:txBody>
      </p:sp>
      <p:sp>
        <p:nvSpPr>
          <p:cNvPr id="36" name="矩形 35"/>
          <p:cNvSpPr/>
          <p:nvPr/>
        </p:nvSpPr>
        <p:spPr>
          <a:xfrm>
            <a:off x="3305995" y="4219223"/>
            <a:ext cx="1851913" cy="769441"/>
          </a:xfrm>
          <a:prstGeom prst="rect">
            <a:avLst/>
          </a:prstGeom>
        </p:spPr>
        <p:txBody>
          <a:bodyPr wrap="square">
            <a:spAutoFit/>
          </a:bodyPr>
          <a:lstStyle/>
          <a:p>
            <a:pPr marL="457200" indent="-381000">
              <a:buSzPct val="25000"/>
            </a:pPr>
            <a:r>
              <a:rPr lang="en-US" altLang="zh-TW" sz="1100" b="1">
                <a:latin typeface="+mj-lt"/>
                <a:ea typeface="微軟正黑體" panose="020B0604030504040204" pitchFamily="34" charset="-120"/>
                <a:cs typeface="Arimo"/>
                <a:sym typeface="Arimo"/>
              </a:rPr>
              <a:t>Optional</a:t>
            </a:r>
            <a:r>
              <a:rPr lang="zh-TW" altLang="en-US" sz="1100" b="1">
                <a:latin typeface="+mj-lt"/>
                <a:ea typeface="微軟正黑體" panose="020B0604030504040204" pitchFamily="34" charset="-120"/>
                <a:cs typeface="Arimo"/>
                <a:sym typeface="Arimo"/>
              </a:rPr>
              <a:t> </a:t>
            </a:r>
            <a:endParaRPr lang="en-US" altLang="zh-TW" sz="1100" b="1">
              <a:latin typeface="+mj-lt"/>
              <a:ea typeface="微軟正黑體" panose="020B0604030504040204" pitchFamily="34" charset="-120"/>
              <a:cs typeface="Arimo"/>
              <a:sym typeface="Arimo"/>
            </a:endParaRPr>
          </a:p>
          <a:p>
            <a:pPr marL="457200" indent="-381000">
              <a:buSzPct val="25000"/>
            </a:pPr>
            <a:r>
              <a:rPr lang="en-US" altLang="zh-TW" sz="1100" b="1">
                <a:solidFill>
                  <a:srgbClr val="000090"/>
                </a:solidFill>
                <a:latin typeface="+mj-lt"/>
                <a:ea typeface="微軟正黑體" panose="020B0604030504040204" pitchFamily="34" charset="-120"/>
                <a:cs typeface="Arimo"/>
                <a:sym typeface="Arimo"/>
              </a:rPr>
              <a:t>RAIL-B02 rail kit</a:t>
            </a:r>
            <a:endParaRPr lang="zh-TW" altLang="en-US" sz="1100" b="1">
              <a:latin typeface="+mj-lt"/>
              <a:ea typeface="微軟正黑體" panose="020B0604030504040204" pitchFamily="34" charset="-120"/>
            </a:endParaRPr>
          </a:p>
          <a:p>
            <a:pPr marL="457200" indent="-381000">
              <a:buSzPct val="25000"/>
            </a:pPr>
            <a:r>
              <a:rPr lang="en-US" altLang="zh-TW" sz="1100" b="1">
                <a:latin typeface="+mj-lt"/>
                <a:ea typeface="微軟正黑體" panose="020B0604030504040204" pitchFamily="34" charset="-120"/>
                <a:cs typeface="Arimo"/>
                <a:sym typeface="Arimo"/>
              </a:rPr>
              <a:t>for ANSI/EIA-RS-310-D</a:t>
            </a:r>
          </a:p>
          <a:p>
            <a:pPr marL="457200" indent="-381000">
              <a:buSzPct val="25000"/>
            </a:pPr>
            <a:r>
              <a:rPr lang="en-US" altLang="zh-TW" sz="1100" b="1">
                <a:latin typeface="+mj-lt"/>
                <a:ea typeface="微軟正黑體" panose="020B0604030504040204" pitchFamily="34" charset="-120"/>
                <a:cs typeface="Arimo"/>
                <a:sym typeface="Arimo"/>
              </a:rPr>
              <a:t>standard 19” rack</a:t>
            </a:r>
            <a:endParaRPr lang="zh-TW" altLang="en-US">
              <a:latin typeface="+mj-lt"/>
              <a:ea typeface="微軟正黑體" panose="020B0604030504040204" pitchFamily="34" charset="-120"/>
            </a:endParaRPr>
          </a:p>
        </p:txBody>
      </p:sp>
      <p:pic>
        <p:nvPicPr>
          <p:cNvPr id="9" name="Picture 6">
            <a:extLst>
              <a:ext uri="{FF2B5EF4-FFF2-40B4-BE49-F238E27FC236}">
                <a16:creationId xmlns:a16="http://schemas.microsoft.com/office/drawing/2014/main" id="{3D329442-6B73-4EBC-82FE-E6B2CA4BDB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110277">
            <a:off x="5139689" y="4273528"/>
            <a:ext cx="1854264" cy="470831"/>
          </a:xfrm>
          <a:prstGeom prst="rect">
            <a:avLst/>
          </a:prstGeom>
        </p:spPr>
      </p:pic>
      <p:sp>
        <p:nvSpPr>
          <p:cNvPr id="10" name="標題 1">
            <a:extLst>
              <a:ext uri="{FF2B5EF4-FFF2-40B4-BE49-F238E27FC236}">
                <a16:creationId xmlns:a16="http://schemas.microsoft.com/office/drawing/2014/main" id="{0F3358ED-124E-4C73-BF3B-C0BD4526A2D0}"/>
              </a:ext>
            </a:extLst>
          </p:cNvPr>
          <p:cNvSpPr txBox="1">
            <a:spLocks/>
          </p:cNvSpPr>
          <p:nvPr/>
        </p:nvSpPr>
        <p:spPr>
          <a:xfrm>
            <a:off x="124385" y="42759"/>
            <a:ext cx="8895230" cy="988390"/>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pPr>
              <a:lnSpc>
                <a:spcPts val="4000"/>
              </a:lnSpc>
            </a:pPr>
            <a:r>
              <a:rPr lang="en" altLang="zh-TW" sz="3600" dirty="0">
                <a:solidFill>
                  <a:schemeClr val="bg1"/>
                </a:solidFill>
              </a:rPr>
              <a:t>Smaller footprint (30 CM / 12-inch depth) for bigger opportunities</a:t>
            </a:r>
            <a:endParaRPr lang="en-US" altLang="zh-TW" sz="4000" dirty="0">
              <a:solidFill>
                <a:schemeClr val="bg1"/>
              </a:solidFill>
              <a:latin typeface="+mj-lt"/>
              <a:ea typeface="微軟正黑體" panose="020B0604030504040204" pitchFamily="34" charset="-120"/>
            </a:endParaRPr>
          </a:p>
        </p:txBody>
      </p:sp>
      <p:sp>
        <p:nvSpPr>
          <p:cNvPr id="11" name="圓角矩形 10">
            <a:extLst>
              <a:ext uri="{FF2B5EF4-FFF2-40B4-BE49-F238E27FC236}">
                <a16:creationId xmlns:a16="http://schemas.microsoft.com/office/drawing/2014/main" id="{761627B4-3F76-344E-B4A6-1CFA6AED502F}"/>
              </a:ext>
            </a:extLst>
          </p:cNvPr>
          <p:cNvSpPr/>
          <p:nvPr/>
        </p:nvSpPr>
        <p:spPr>
          <a:xfrm>
            <a:off x="3864027" y="1052497"/>
            <a:ext cx="4276091" cy="1025441"/>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algn="ctr">
              <a:lnSpc>
                <a:spcPct val="150000"/>
              </a:lnSpc>
            </a:pPr>
            <a:r>
              <a:rPr lang="en-US" altLang="zh-TW" sz="1100" b="1" dirty="0">
                <a:solidFill>
                  <a:schemeClr val="tx1"/>
                </a:solidFill>
                <a:latin typeface="+mj-lt"/>
                <a:ea typeface="微軟正黑體" panose="020B0604030504040204" pitchFamily="34" charset="-120"/>
                <a:cs typeface="+mn-ea"/>
                <a:sym typeface="Arial" panose="020B0604020202020204" pitchFamily="34" charset="0"/>
              </a:rPr>
              <a:t>Compared w/ other </a:t>
            </a:r>
            <a:r>
              <a:rPr lang="en-US" altLang="zh-TW" sz="1100" b="1">
                <a:solidFill>
                  <a:schemeClr val="tx1"/>
                </a:solidFill>
                <a:latin typeface="+mj-lt"/>
                <a:ea typeface="微軟正黑體" panose="020B0604030504040204" pitchFamily="34" charset="-120"/>
                <a:cs typeface="+mn-ea"/>
                <a:sym typeface="Arial" panose="020B0604020202020204" pitchFamily="34" charset="0"/>
              </a:rPr>
              <a:t>3</a:t>
            </a:r>
            <a:r>
              <a:rPr lang="en-US" altLang="zh-TW" sz="1100" b="1" baseline="30000">
                <a:solidFill>
                  <a:schemeClr val="tx1"/>
                </a:solidFill>
                <a:latin typeface="+mj-lt"/>
                <a:ea typeface="微軟正黑體" panose="020B0604030504040204" pitchFamily="34" charset="-120"/>
                <a:cs typeface="+mn-ea"/>
                <a:sym typeface="Arial" panose="020B0604020202020204" pitchFamily="34" charset="0"/>
              </a:rPr>
              <a:t>rd</a:t>
            </a:r>
            <a:r>
              <a:rPr lang="en-US" altLang="zh-TW" sz="1100" b="1">
                <a:solidFill>
                  <a:schemeClr val="tx1"/>
                </a:solidFill>
                <a:latin typeface="+mj-lt"/>
                <a:ea typeface="微軟正黑體" panose="020B0604030504040204" pitchFamily="34" charset="-120"/>
                <a:cs typeface="+mn-ea"/>
                <a:sym typeface="Arial" panose="020B0604020202020204" pitchFamily="34" charset="0"/>
              </a:rPr>
              <a:t> party </a:t>
            </a:r>
            <a:r>
              <a:rPr lang="en-US" altLang="zh-TW" sz="1100" b="1" dirty="0">
                <a:solidFill>
                  <a:schemeClr val="tx1"/>
                </a:solidFill>
                <a:latin typeface="+mj-lt"/>
                <a:ea typeface="微軟正黑體" panose="020B0604030504040204" pitchFamily="34" charset="-120"/>
                <a:cs typeface="+mn-ea"/>
                <a:sym typeface="Arial" panose="020B0604020202020204" pitchFamily="34" charset="0"/>
              </a:rPr>
              <a:t>NAS</a:t>
            </a:r>
            <a:r>
              <a:rPr lang="en-US" altLang="zh-TW" sz="1100" b="1">
                <a:solidFill>
                  <a:schemeClr val="tx1"/>
                </a:solidFill>
                <a:latin typeface="+mj-lt"/>
                <a:ea typeface="微軟正黑體" panose="020B0604030504040204" pitchFamily="34" charset="-120"/>
                <a:cs typeface="+mn-ea"/>
                <a:sym typeface="Arial" panose="020B0604020202020204" pitchFamily="34" charset="0"/>
              </a:rPr>
              <a:t>/server</a:t>
            </a:r>
            <a:endParaRPr lang="en-US" altLang="zh-TW" sz="1100" b="1" dirty="0">
              <a:solidFill>
                <a:schemeClr val="tx1"/>
              </a:solidFill>
              <a:latin typeface="+mj-lt"/>
              <a:ea typeface="微軟正黑體" panose="020B0604030504040204" pitchFamily="34" charset="-120"/>
              <a:cs typeface="+mn-ea"/>
              <a:sym typeface="Arial" panose="020B0604020202020204" pitchFamily="34" charset="0"/>
            </a:endParaRPr>
          </a:p>
          <a:p>
            <a:pPr algn="ctr">
              <a:lnSpc>
                <a:spcPct val="85000"/>
              </a:lnSpc>
            </a:pPr>
            <a:r>
              <a:rPr lang="en-US" altLang="zh-TW" sz="2800" dirty="0">
                <a:solidFill>
                  <a:schemeClr val="tx1"/>
                </a:solidFill>
                <a:latin typeface="+mj-lt"/>
                <a:ea typeface="微軟正黑體" panose="020B0604030504040204" pitchFamily="34" charset="-120"/>
                <a:cs typeface="+mn-ea"/>
                <a:sym typeface="Arial" panose="020B0604020202020204" pitchFamily="34" charset="0"/>
              </a:rPr>
              <a:t>Depth </a:t>
            </a:r>
            <a:r>
              <a:rPr lang="en-US" altLang="zh-TW" sz="4400" dirty="0">
                <a:solidFill>
                  <a:srgbClr val="FF0000"/>
                </a:solidFill>
                <a:latin typeface="+mj-lt"/>
                <a:ea typeface="微軟正黑體" panose="020B0604030504040204" pitchFamily="34" charset="-120"/>
                <a:cs typeface="+mn-ea"/>
                <a:sym typeface="Arial" panose="020B0604020202020204" pitchFamily="34" charset="0"/>
              </a:rPr>
              <a:t>-40%</a:t>
            </a:r>
            <a:endParaRPr lang="zh-TW" altLang="en-US" sz="5400" dirty="0">
              <a:solidFill>
                <a:srgbClr val="FF0000"/>
              </a:solidFill>
              <a:latin typeface="+mj-lt"/>
              <a:ea typeface="微軟正黑體" panose="020B0604030504040204" pitchFamily="34" charset="-120"/>
              <a:cs typeface="+mn-ea"/>
              <a:sym typeface="Arial" panose="020B0604020202020204" pitchFamily="34" charset="0"/>
            </a:endParaRPr>
          </a:p>
        </p:txBody>
      </p:sp>
      <p:sp>
        <p:nvSpPr>
          <p:cNvPr id="12" name="文字方塊 11">
            <a:extLst>
              <a:ext uri="{FF2B5EF4-FFF2-40B4-BE49-F238E27FC236}">
                <a16:creationId xmlns:a16="http://schemas.microsoft.com/office/drawing/2014/main" id="{58BCE70C-7339-BE40-96BA-BA2F8A7CDE66}"/>
              </a:ext>
            </a:extLst>
          </p:cNvPr>
          <p:cNvSpPr txBox="1"/>
          <p:nvPr/>
        </p:nvSpPr>
        <p:spPr>
          <a:xfrm>
            <a:off x="474802" y="1631033"/>
            <a:ext cx="127297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dirty="0">
                <a:solidFill>
                  <a:schemeClr val="tx1"/>
                </a:solidFill>
                <a:latin typeface="+mj-lt"/>
                <a:ea typeface="微軟正黑體" panose="020B0604030504040204" pitchFamily="34" charset="-120"/>
                <a:sym typeface="Arial" panose="020B0604020202020204" pitchFamily="34" charset="0"/>
              </a:rPr>
              <a:t>Easy to </a:t>
            </a:r>
            <a:endParaRPr lang="en-US" altLang="zh-TW">
              <a:solidFill>
                <a:schemeClr val="tx1"/>
              </a:solidFill>
              <a:latin typeface="+mj-lt"/>
              <a:ea typeface="微軟正黑體" panose="020B0604030504040204" pitchFamily="34" charset="-120"/>
              <a:sym typeface="Arial" panose="020B0604020202020204" pitchFamily="34" charset="0"/>
            </a:endParaRPr>
          </a:p>
          <a:p>
            <a:r>
              <a:rPr lang="en-US" altLang="zh-TW" dirty="0">
                <a:solidFill>
                  <a:schemeClr val="tx1"/>
                </a:solidFill>
                <a:latin typeface="+mj-lt"/>
                <a:ea typeface="微軟正黑體" panose="020B0604030504040204" pitchFamily="34" charset="-120"/>
                <a:sym typeface="Arial" panose="020B0604020202020204" pitchFamily="34" charset="0"/>
              </a:rPr>
              <a:t>carry &amp; setup</a:t>
            </a:r>
            <a:endParaRPr lang="zh-TW" altLang="en-US" dirty="0">
              <a:solidFill>
                <a:schemeClr val="tx1"/>
              </a:solidFill>
              <a:latin typeface="+mj-lt"/>
              <a:ea typeface="微軟正黑體" panose="020B0604030504040204" pitchFamily="34" charset="-120"/>
              <a:sym typeface="Arial" panose="020B0604020202020204" pitchFamily="34" charset="0"/>
            </a:endParaRPr>
          </a:p>
        </p:txBody>
      </p:sp>
      <p:pic>
        <p:nvPicPr>
          <p:cNvPr id="17" name="圖片 16" descr="一張含有 文字 的圖片&#10;&#10;自動產生的描述">
            <a:extLst>
              <a:ext uri="{FF2B5EF4-FFF2-40B4-BE49-F238E27FC236}">
                <a16:creationId xmlns:a16="http://schemas.microsoft.com/office/drawing/2014/main" id="{BE8CC59E-8FB8-C143-98D7-0819AC8B5C9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8180" y="2145426"/>
            <a:ext cx="553112" cy="553112"/>
          </a:xfrm>
          <a:prstGeom prst="roundRect">
            <a:avLst>
              <a:gd name="adj" fmla="val 0"/>
            </a:avLst>
          </a:prstGeom>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pic>
      <p:grpSp>
        <p:nvGrpSpPr>
          <p:cNvPr id="2" name="群組 1">
            <a:extLst>
              <a:ext uri="{FF2B5EF4-FFF2-40B4-BE49-F238E27FC236}">
                <a16:creationId xmlns:a16="http://schemas.microsoft.com/office/drawing/2014/main" id="{E803E13A-DC10-E34A-A8EE-22443293654D}"/>
              </a:ext>
            </a:extLst>
          </p:cNvPr>
          <p:cNvGrpSpPr/>
          <p:nvPr/>
        </p:nvGrpSpPr>
        <p:grpSpPr>
          <a:xfrm>
            <a:off x="1244726" y="2145426"/>
            <a:ext cx="540682" cy="526667"/>
            <a:chOff x="405571" y="1469263"/>
            <a:chExt cx="540682" cy="526667"/>
          </a:xfrm>
        </p:grpSpPr>
        <p:grpSp>
          <p:nvGrpSpPr>
            <p:cNvPr id="14" name="群組 13">
              <a:extLst>
                <a:ext uri="{FF2B5EF4-FFF2-40B4-BE49-F238E27FC236}">
                  <a16:creationId xmlns:a16="http://schemas.microsoft.com/office/drawing/2014/main" id="{A04EDF20-CF16-FC4E-9DD0-0101FE287F30}"/>
                </a:ext>
              </a:extLst>
            </p:cNvPr>
            <p:cNvGrpSpPr/>
            <p:nvPr/>
          </p:nvGrpSpPr>
          <p:grpSpPr>
            <a:xfrm>
              <a:off x="405571" y="1469263"/>
              <a:ext cx="540682" cy="526667"/>
              <a:chOff x="155821" y="1002121"/>
              <a:chExt cx="540682" cy="538313"/>
            </a:xfrm>
          </p:grpSpPr>
          <p:sp>
            <p:nvSpPr>
              <p:cNvPr id="15" name="矩形: 圓角 16">
                <a:extLst>
                  <a:ext uri="{FF2B5EF4-FFF2-40B4-BE49-F238E27FC236}">
                    <a16:creationId xmlns:a16="http://schemas.microsoft.com/office/drawing/2014/main" id="{3217640D-3266-4E4E-B165-FDA0764469EA}"/>
                  </a:ext>
                </a:extLst>
              </p:cNvPr>
              <p:cNvSpPr/>
              <p:nvPr/>
            </p:nvSpPr>
            <p:spPr>
              <a:xfrm>
                <a:off x="155821" y="1002121"/>
                <a:ext cx="540682" cy="538313"/>
              </a:xfrm>
              <a:prstGeom prst="roundRect">
                <a:avLst>
                  <a:gd name="adj" fmla="val 9589"/>
                </a:avLst>
              </a:prstGeom>
              <a:gradFill flip="none" rotWithShape="1">
                <a:gsLst>
                  <a:gs pos="0">
                    <a:srgbClr val="E7E6E7"/>
                  </a:gs>
                  <a:gs pos="73000">
                    <a:srgbClr val="C6BECD"/>
                  </a:gs>
                </a:gsLst>
                <a:lin ang="2700000" scaled="1"/>
                <a:tileRect/>
              </a:gradFill>
              <a:ln>
                <a:noFill/>
              </a:ln>
              <a:effectLst>
                <a:outerShdw blurRad="254000" dist="190500" dir="8100000" algn="tr" rotWithShape="0">
                  <a:srgbClr val="09000C">
                    <a:alpha val="75000"/>
                  </a:srgbClr>
                </a:outerShdw>
              </a:effectLst>
              <a:scene3d>
                <a:camera prst="orthographicFront"/>
                <a:lightRig rig="contrasting" dir="t">
                  <a:rot lat="0" lon="0" rev="4200000"/>
                </a:lightRig>
              </a:scene3d>
              <a:sp3d prstMaterial="plastic">
                <a:contourClr>
                  <a:srgbClr val="969696"/>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mj-lt"/>
                  <a:ea typeface="微軟正黑體" panose="020B0604030504040204" pitchFamily="34" charset="-120"/>
                  <a:sym typeface="Arial" panose="020B0604020202020204" pitchFamily="34" charset="0"/>
                </a:endParaRPr>
              </a:p>
            </p:txBody>
          </p:sp>
          <p:pic>
            <p:nvPicPr>
              <p:cNvPr id="16" name="圖片 15" hidden="1">
                <a:extLst>
                  <a:ext uri="{FF2B5EF4-FFF2-40B4-BE49-F238E27FC236}">
                    <a16:creationId xmlns:a16="http://schemas.microsoft.com/office/drawing/2014/main" id="{8F989480-A882-1A4A-8E76-A1C64DB7E55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86598" y="1029340"/>
                <a:ext cx="483875" cy="483875"/>
              </a:xfrm>
              <a:prstGeom prst="rect">
                <a:avLst/>
              </a:prstGeom>
            </p:spPr>
          </p:pic>
        </p:grpSp>
        <p:sp>
          <p:nvSpPr>
            <p:cNvPr id="20" name="手繪多邊形: 圖案 31">
              <a:extLst>
                <a:ext uri="{FF2B5EF4-FFF2-40B4-BE49-F238E27FC236}">
                  <a16:creationId xmlns:a16="http://schemas.microsoft.com/office/drawing/2014/main" id="{0AD29BD7-B989-1A46-8692-E2E1FEE5747D}"/>
                </a:ext>
              </a:extLst>
            </p:cNvPr>
            <p:cNvSpPr/>
            <p:nvPr/>
          </p:nvSpPr>
          <p:spPr>
            <a:xfrm>
              <a:off x="529879" y="1568061"/>
              <a:ext cx="322990" cy="317696"/>
            </a:xfrm>
            <a:custGeom>
              <a:avLst/>
              <a:gdLst>
                <a:gd name="connsiteX0" fmla="*/ 206599 w 299724"/>
                <a:gd name="connsiteY0" fmla="*/ 168988 h 269130"/>
                <a:gd name="connsiteX1" fmla="*/ 163376 w 299724"/>
                <a:gd name="connsiteY1" fmla="*/ 187090 h 269130"/>
                <a:gd name="connsiteX2" fmla="*/ 150076 w 299724"/>
                <a:gd name="connsiteY2" fmla="*/ 194109 h 269130"/>
                <a:gd name="connsiteX3" fmla="*/ 106114 w 299724"/>
                <a:gd name="connsiteY3" fmla="*/ 194109 h 269130"/>
                <a:gd name="connsiteX4" fmla="*/ 102050 w 299724"/>
                <a:gd name="connsiteY4" fmla="*/ 201128 h 269130"/>
                <a:gd name="connsiteX5" fmla="*/ 106114 w 299724"/>
                <a:gd name="connsiteY5" fmla="*/ 208148 h 269130"/>
                <a:gd name="connsiteX6" fmla="*/ 175198 w 299724"/>
                <a:gd name="connsiteY6" fmla="*/ 208148 h 269130"/>
                <a:gd name="connsiteX7" fmla="*/ 180739 w 299724"/>
                <a:gd name="connsiteY7" fmla="*/ 213689 h 269130"/>
                <a:gd name="connsiteX8" fmla="*/ 175198 w 299724"/>
                <a:gd name="connsiteY8" fmla="*/ 219231 h 269130"/>
                <a:gd name="connsiteX9" fmla="*/ 106061 w 299724"/>
                <a:gd name="connsiteY9" fmla="*/ 219231 h 269130"/>
                <a:gd name="connsiteX10" fmla="*/ 93527 w 299724"/>
                <a:gd name="connsiteY10" fmla="*/ 211103 h 269130"/>
                <a:gd name="connsiteX11" fmla="*/ 41807 w 299724"/>
                <a:gd name="connsiteY11" fmla="*/ 194848 h 269130"/>
                <a:gd name="connsiteX12" fmla="*/ 15577 w 299724"/>
                <a:gd name="connsiteY12" fmla="*/ 200785 h 269130"/>
                <a:gd name="connsiteX13" fmla="*/ 70253 w 299724"/>
                <a:gd name="connsiteY13" fmla="*/ 229232 h 269130"/>
                <a:gd name="connsiteX14" fmla="*/ 205860 w 299724"/>
                <a:gd name="connsiteY14" fmla="*/ 240684 h 269130"/>
                <a:gd name="connsiteX15" fmla="*/ 238740 w 299724"/>
                <a:gd name="connsiteY15" fmla="*/ 229232 h 269130"/>
                <a:gd name="connsiteX16" fmla="*/ 238740 w 299724"/>
                <a:gd name="connsiteY16" fmla="*/ 168988 h 269130"/>
                <a:gd name="connsiteX17" fmla="*/ 249823 w 299724"/>
                <a:gd name="connsiteY17" fmla="*/ 156454 h 269130"/>
                <a:gd name="connsiteX18" fmla="*/ 249823 w 299724"/>
                <a:gd name="connsiteY18" fmla="*/ 245856 h 269130"/>
                <a:gd name="connsiteX19" fmla="*/ 288982 w 299724"/>
                <a:gd name="connsiteY19" fmla="*/ 245856 h 269130"/>
                <a:gd name="connsiteX20" fmla="*/ 288982 w 299724"/>
                <a:gd name="connsiteY20" fmla="*/ 156454 h 269130"/>
                <a:gd name="connsiteX21" fmla="*/ 244281 w 299724"/>
                <a:gd name="connsiteY21" fmla="*/ 145371 h 269130"/>
                <a:gd name="connsiteX22" fmla="*/ 294517 w 299724"/>
                <a:gd name="connsiteY22" fmla="*/ 145371 h 269130"/>
                <a:gd name="connsiteX23" fmla="*/ 299689 w 299724"/>
                <a:gd name="connsiteY23" fmla="*/ 150912 h 269130"/>
                <a:gd name="connsiteX24" fmla="*/ 299689 w 299724"/>
                <a:gd name="connsiteY24" fmla="*/ 251397 h 269130"/>
                <a:gd name="connsiteX25" fmla="*/ 294154 w 299724"/>
                <a:gd name="connsiteY25" fmla="*/ 256939 h 269130"/>
                <a:gd name="connsiteX26" fmla="*/ 243912 w 299724"/>
                <a:gd name="connsiteY26" fmla="*/ 256939 h 269130"/>
                <a:gd name="connsiteX27" fmla="*/ 238370 w 299724"/>
                <a:gd name="connsiteY27" fmla="*/ 251397 h 269130"/>
                <a:gd name="connsiteX28" fmla="*/ 238370 w 299724"/>
                <a:gd name="connsiteY28" fmla="*/ 241423 h 269130"/>
                <a:gd name="connsiteX29" fmla="*/ 209185 w 299724"/>
                <a:gd name="connsiteY29" fmla="*/ 251397 h 269130"/>
                <a:gd name="connsiteX30" fmla="*/ 141579 w 299724"/>
                <a:gd name="connsiteY30" fmla="*/ 269130 h 269130"/>
                <a:gd name="connsiteX31" fmla="*/ 64738 w 299724"/>
                <a:gd name="connsiteY31" fmla="*/ 239206 h 269130"/>
                <a:gd name="connsiteX32" fmla="*/ 3043 w 299724"/>
                <a:gd name="connsiteY32" fmla="*/ 207066 h 269130"/>
                <a:gd name="connsiteX33" fmla="*/ 87 w 299724"/>
                <a:gd name="connsiteY33" fmla="*/ 203002 h 269130"/>
                <a:gd name="connsiteX34" fmla="*/ 1565 w 299724"/>
                <a:gd name="connsiteY34" fmla="*/ 198199 h 269130"/>
                <a:gd name="connsiteX35" fmla="*/ 44788 w 299724"/>
                <a:gd name="connsiteY35" fmla="*/ 184161 h 269130"/>
                <a:gd name="connsiteX36" fmla="*/ 91337 w 299724"/>
                <a:gd name="connsiteY36" fmla="*/ 198938 h 269130"/>
                <a:gd name="connsiteX37" fmla="*/ 106114 w 299724"/>
                <a:gd name="connsiteY37" fmla="*/ 183053 h 269130"/>
                <a:gd name="connsiteX38" fmla="*/ 149337 w 299724"/>
                <a:gd name="connsiteY38" fmla="*/ 183053 h 269130"/>
                <a:gd name="connsiteX39" fmla="*/ 156726 w 299724"/>
                <a:gd name="connsiteY39" fmla="*/ 178250 h 269130"/>
                <a:gd name="connsiteX40" fmla="*/ 206599 w 299724"/>
                <a:gd name="connsiteY40" fmla="*/ 157931 h 269130"/>
                <a:gd name="connsiteX41" fmla="*/ 238740 w 299724"/>
                <a:gd name="connsiteY41" fmla="*/ 157931 h 269130"/>
                <a:gd name="connsiteX42" fmla="*/ 238740 w 299724"/>
                <a:gd name="connsiteY42" fmla="*/ 150912 h 269130"/>
                <a:gd name="connsiteX43" fmla="*/ 244281 w 299724"/>
                <a:gd name="connsiteY43" fmla="*/ 145371 h 269130"/>
                <a:gd name="connsiteX44" fmla="*/ 184433 w 299724"/>
                <a:gd name="connsiteY44" fmla="*/ 46733 h 269130"/>
                <a:gd name="connsiteX45" fmla="*/ 120522 w 299724"/>
                <a:gd name="connsiteY45" fmla="*/ 75918 h 269130"/>
                <a:gd name="connsiteX46" fmla="*/ 120522 w 299724"/>
                <a:gd name="connsiteY46" fmla="*/ 152759 h 269130"/>
                <a:gd name="connsiteX47" fmla="*/ 184433 w 299724"/>
                <a:gd name="connsiteY47" fmla="*/ 123548 h 269130"/>
                <a:gd name="connsiteX48" fmla="*/ 38508 w 299724"/>
                <a:gd name="connsiteY48" fmla="*/ 46363 h 269130"/>
                <a:gd name="connsiteX49" fmla="*/ 38508 w 299724"/>
                <a:gd name="connsiteY49" fmla="*/ 117294 h 269130"/>
                <a:gd name="connsiteX50" fmla="*/ 109439 w 299724"/>
                <a:gd name="connsiteY50" fmla="*/ 152021 h 269130"/>
                <a:gd name="connsiteX51" fmla="*/ 109439 w 299724"/>
                <a:gd name="connsiteY51" fmla="*/ 75918 h 269130"/>
                <a:gd name="connsiteX52" fmla="*/ 78776 w 299724"/>
                <a:gd name="connsiteY52" fmla="*/ 24567 h 269130"/>
                <a:gd name="connsiteX53" fmla="*/ 47374 w 299724"/>
                <a:gd name="connsiteY53" fmla="*/ 38236 h 269130"/>
                <a:gd name="connsiteX54" fmla="*/ 114980 w 299724"/>
                <a:gd name="connsiteY54" fmla="*/ 66313 h 269130"/>
                <a:gd name="connsiteX55" fmla="*/ 141579 w 299724"/>
                <a:gd name="connsiteY55" fmla="*/ 54491 h 269130"/>
                <a:gd name="connsiteX56" fmla="*/ 111655 w 299724"/>
                <a:gd name="connsiteY56" fmla="*/ 10159 h 269130"/>
                <a:gd name="connsiteX57" fmla="*/ 92075 w 299724"/>
                <a:gd name="connsiteY57" fmla="*/ 18656 h 269130"/>
                <a:gd name="connsiteX58" fmla="*/ 154509 w 299724"/>
                <a:gd name="connsiteY58" fmla="*/ 48210 h 269130"/>
                <a:gd name="connsiteX59" fmla="*/ 176675 w 299724"/>
                <a:gd name="connsiteY59" fmla="*/ 38236 h 269130"/>
                <a:gd name="connsiteX60" fmla="*/ 109063 w 299724"/>
                <a:gd name="connsiteY60" fmla="*/ 554 h 269130"/>
                <a:gd name="connsiteX61" fmla="*/ 113496 w 299724"/>
                <a:gd name="connsiteY61" fmla="*/ 554 h 269130"/>
                <a:gd name="connsiteX62" fmla="*/ 192218 w 299724"/>
                <a:gd name="connsiteY62" fmla="*/ 34541 h 269130"/>
                <a:gd name="connsiteX63" fmla="*/ 192956 w 299724"/>
                <a:gd name="connsiteY63" fmla="*/ 34911 h 269130"/>
                <a:gd name="connsiteX64" fmla="*/ 193266 w 299724"/>
                <a:gd name="connsiteY64" fmla="*/ 34911 h 269130"/>
                <a:gd name="connsiteX65" fmla="*/ 194375 w 299724"/>
                <a:gd name="connsiteY65" fmla="*/ 35650 h 269130"/>
                <a:gd name="connsiteX66" fmla="*/ 195114 w 299724"/>
                <a:gd name="connsiteY66" fmla="*/ 36389 h 269130"/>
                <a:gd name="connsiteX67" fmla="*/ 195114 w 299724"/>
                <a:gd name="connsiteY67" fmla="*/ 36758 h 269130"/>
                <a:gd name="connsiteX68" fmla="*/ 195483 w 299724"/>
                <a:gd name="connsiteY68" fmla="*/ 37497 h 269130"/>
                <a:gd name="connsiteX69" fmla="*/ 195483 w 299724"/>
                <a:gd name="connsiteY69" fmla="*/ 127612 h 269130"/>
                <a:gd name="connsiteX70" fmla="*/ 192185 w 299724"/>
                <a:gd name="connsiteY70" fmla="*/ 132784 h 269130"/>
                <a:gd name="connsiteX71" fmla="*/ 117190 w 299724"/>
                <a:gd name="connsiteY71" fmla="*/ 166771 h 269130"/>
                <a:gd name="connsiteX72" fmla="*/ 116458 w 299724"/>
                <a:gd name="connsiteY72" fmla="*/ 166771 h 269130"/>
                <a:gd name="connsiteX73" fmla="*/ 114980 w 299724"/>
                <a:gd name="connsiteY73" fmla="*/ 167141 h 269130"/>
                <a:gd name="connsiteX74" fmla="*/ 113502 w 299724"/>
                <a:gd name="connsiteY74" fmla="*/ 166771 h 269130"/>
                <a:gd name="connsiteX75" fmla="*/ 113133 w 299724"/>
                <a:gd name="connsiteY75" fmla="*/ 166771 h 269130"/>
                <a:gd name="connsiteX76" fmla="*/ 112394 w 299724"/>
                <a:gd name="connsiteY76" fmla="*/ 166402 h 269130"/>
                <a:gd name="connsiteX77" fmla="*/ 30380 w 299724"/>
                <a:gd name="connsiteY77" fmla="*/ 126160 h 269130"/>
                <a:gd name="connsiteX78" fmla="*/ 30354 w 299724"/>
                <a:gd name="connsiteY78" fmla="*/ 126160 h 269130"/>
                <a:gd name="connsiteX79" fmla="*/ 27055 w 299724"/>
                <a:gd name="connsiteY79" fmla="*/ 122097 h 269130"/>
                <a:gd name="connsiteX80" fmla="*/ 27055 w 299724"/>
                <a:gd name="connsiteY80" fmla="*/ 37866 h 269130"/>
                <a:gd name="connsiteX81" fmla="*/ 27425 w 299724"/>
                <a:gd name="connsiteY81" fmla="*/ 37128 h 269130"/>
                <a:gd name="connsiteX82" fmla="*/ 27438 w 299724"/>
                <a:gd name="connsiteY82" fmla="*/ 37128 h 269130"/>
                <a:gd name="connsiteX83" fmla="*/ 27794 w 299724"/>
                <a:gd name="connsiteY83" fmla="*/ 36758 h 269130"/>
                <a:gd name="connsiteX84" fmla="*/ 28164 w 299724"/>
                <a:gd name="connsiteY84" fmla="*/ 36019 h 269130"/>
                <a:gd name="connsiteX85" fmla="*/ 28164 w 299724"/>
                <a:gd name="connsiteY85" fmla="*/ 35650 h 269130"/>
                <a:gd name="connsiteX86" fmla="*/ 29272 w 299724"/>
                <a:gd name="connsiteY86" fmla="*/ 34911 h 269130"/>
                <a:gd name="connsiteX87" fmla="*/ 29635 w 299724"/>
                <a:gd name="connsiteY87" fmla="*/ 34911 h 269130"/>
                <a:gd name="connsiteX88" fmla="*/ 30374 w 299724"/>
                <a:gd name="connsiteY88" fmla="*/ 34541 h 26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299724" h="269130">
                  <a:moveTo>
                    <a:pt x="206599" y="168988"/>
                  </a:moveTo>
                  <a:cubicBezTo>
                    <a:pt x="188128" y="168988"/>
                    <a:pt x="173350" y="179701"/>
                    <a:pt x="163376" y="187090"/>
                  </a:cubicBezTo>
                  <a:cubicBezTo>
                    <a:pt x="157465" y="191523"/>
                    <a:pt x="153771" y="194109"/>
                    <a:pt x="150076" y="194109"/>
                  </a:cubicBezTo>
                  <a:lnTo>
                    <a:pt x="106114" y="194109"/>
                  </a:lnTo>
                  <a:cubicBezTo>
                    <a:pt x="102789" y="194109"/>
                    <a:pt x="102050" y="199281"/>
                    <a:pt x="102050" y="201128"/>
                  </a:cubicBezTo>
                  <a:cubicBezTo>
                    <a:pt x="102050" y="202976"/>
                    <a:pt x="102815" y="208148"/>
                    <a:pt x="106114" y="208148"/>
                  </a:cubicBezTo>
                  <a:lnTo>
                    <a:pt x="175198" y="208148"/>
                  </a:lnTo>
                  <a:cubicBezTo>
                    <a:pt x="178258" y="208148"/>
                    <a:pt x="180739" y="210629"/>
                    <a:pt x="180739" y="213689"/>
                  </a:cubicBezTo>
                  <a:cubicBezTo>
                    <a:pt x="180739" y="216749"/>
                    <a:pt x="178258" y="219231"/>
                    <a:pt x="175198" y="219231"/>
                  </a:cubicBezTo>
                  <a:lnTo>
                    <a:pt x="106061" y="219231"/>
                  </a:lnTo>
                  <a:cubicBezTo>
                    <a:pt x="100546" y="219231"/>
                    <a:pt x="96113" y="216275"/>
                    <a:pt x="93527" y="211103"/>
                  </a:cubicBezTo>
                  <a:lnTo>
                    <a:pt x="41807" y="194848"/>
                  </a:lnTo>
                  <a:cubicBezTo>
                    <a:pt x="33310" y="192288"/>
                    <a:pt x="25552" y="192658"/>
                    <a:pt x="15577" y="200785"/>
                  </a:cubicBezTo>
                  <a:cubicBezTo>
                    <a:pt x="37743" y="211868"/>
                    <a:pt x="55476" y="221474"/>
                    <a:pt x="70253" y="229232"/>
                  </a:cubicBezTo>
                  <a:cubicBezTo>
                    <a:pt x="136777" y="264697"/>
                    <a:pt x="136777" y="264697"/>
                    <a:pt x="205860" y="240684"/>
                  </a:cubicBezTo>
                  <a:cubicBezTo>
                    <a:pt x="215466" y="237359"/>
                    <a:pt x="226205" y="233665"/>
                    <a:pt x="238740" y="229232"/>
                  </a:cubicBezTo>
                  <a:lnTo>
                    <a:pt x="238740" y="168988"/>
                  </a:lnTo>
                  <a:close/>
                  <a:moveTo>
                    <a:pt x="249823" y="156454"/>
                  </a:moveTo>
                  <a:lnTo>
                    <a:pt x="249823" y="245856"/>
                  </a:lnTo>
                  <a:lnTo>
                    <a:pt x="288982" y="245856"/>
                  </a:lnTo>
                  <a:lnTo>
                    <a:pt x="288982" y="156454"/>
                  </a:lnTo>
                  <a:close/>
                  <a:moveTo>
                    <a:pt x="244281" y="145371"/>
                  </a:moveTo>
                  <a:lnTo>
                    <a:pt x="294517" y="145371"/>
                  </a:lnTo>
                  <a:cubicBezTo>
                    <a:pt x="297473" y="145371"/>
                    <a:pt x="300059" y="147957"/>
                    <a:pt x="299689" y="150912"/>
                  </a:cubicBezTo>
                  <a:lnTo>
                    <a:pt x="299689" y="251397"/>
                  </a:lnTo>
                  <a:cubicBezTo>
                    <a:pt x="299620" y="254426"/>
                    <a:pt x="297183" y="256866"/>
                    <a:pt x="294154" y="256939"/>
                  </a:cubicBezTo>
                  <a:lnTo>
                    <a:pt x="243912" y="256939"/>
                  </a:lnTo>
                  <a:cubicBezTo>
                    <a:pt x="240882" y="256866"/>
                    <a:pt x="238444" y="254427"/>
                    <a:pt x="238370" y="251397"/>
                  </a:cubicBezTo>
                  <a:lnTo>
                    <a:pt x="238370" y="241423"/>
                  </a:lnTo>
                  <a:cubicBezTo>
                    <a:pt x="227657" y="245117"/>
                    <a:pt x="217682" y="248442"/>
                    <a:pt x="209185" y="251397"/>
                  </a:cubicBezTo>
                  <a:cubicBezTo>
                    <a:pt x="176675" y="262850"/>
                    <a:pt x="158204" y="269130"/>
                    <a:pt x="141579" y="269130"/>
                  </a:cubicBezTo>
                  <a:cubicBezTo>
                    <a:pt x="121261" y="269130"/>
                    <a:pt x="103528" y="259894"/>
                    <a:pt x="64738" y="239206"/>
                  </a:cubicBezTo>
                  <a:cubicBezTo>
                    <a:pt x="48483" y="230340"/>
                    <a:pt x="28533" y="220002"/>
                    <a:pt x="3043" y="207066"/>
                  </a:cubicBezTo>
                  <a:cubicBezTo>
                    <a:pt x="1483" y="206240"/>
                    <a:pt x="393" y="204740"/>
                    <a:pt x="87" y="203002"/>
                  </a:cubicBezTo>
                  <a:cubicBezTo>
                    <a:pt x="-229" y="201256"/>
                    <a:pt x="321" y="199465"/>
                    <a:pt x="1565" y="198199"/>
                  </a:cubicBezTo>
                  <a:cubicBezTo>
                    <a:pt x="16342" y="183792"/>
                    <a:pt x="28533" y="179728"/>
                    <a:pt x="44788" y="184161"/>
                  </a:cubicBezTo>
                  <a:lnTo>
                    <a:pt x="91337" y="198938"/>
                  </a:lnTo>
                  <a:cubicBezTo>
                    <a:pt x="92076" y="189702"/>
                    <a:pt x="97987" y="183053"/>
                    <a:pt x="106114" y="183053"/>
                  </a:cubicBezTo>
                  <a:lnTo>
                    <a:pt x="149337" y="183053"/>
                  </a:lnTo>
                  <a:cubicBezTo>
                    <a:pt x="150789" y="182683"/>
                    <a:pt x="154140" y="180097"/>
                    <a:pt x="156726" y="178250"/>
                  </a:cubicBezTo>
                  <a:cubicBezTo>
                    <a:pt x="167070" y="170466"/>
                    <a:pt x="184433" y="157931"/>
                    <a:pt x="206599" y="157931"/>
                  </a:cubicBezTo>
                  <a:lnTo>
                    <a:pt x="238740" y="157931"/>
                  </a:lnTo>
                  <a:lnTo>
                    <a:pt x="238740" y="150912"/>
                  </a:lnTo>
                  <a:cubicBezTo>
                    <a:pt x="238813" y="147882"/>
                    <a:pt x="241251" y="145444"/>
                    <a:pt x="244281" y="145371"/>
                  </a:cubicBezTo>
                  <a:close/>
                  <a:moveTo>
                    <a:pt x="184433" y="46733"/>
                  </a:moveTo>
                  <a:lnTo>
                    <a:pt x="120522" y="75918"/>
                  </a:lnTo>
                  <a:lnTo>
                    <a:pt x="120522" y="152759"/>
                  </a:lnTo>
                  <a:lnTo>
                    <a:pt x="184433" y="123548"/>
                  </a:lnTo>
                  <a:close/>
                  <a:moveTo>
                    <a:pt x="38508" y="46363"/>
                  </a:moveTo>
                  <a:lnTo>
                    <a:pt x="38508" y="117294"/>
                  </a:lnTo>
                  <a:lnTo>
                    <a:pt x="109439" y="152021"/>
                  </a:lnTo>
                  <a:lnTo>
                    <a:pt x="109439" y="75918"/>
                  </a:lnTo>
                  <a:close/>
                  <a:moveTo>
                    <a:pt x="78776" y="24567"/>
                  </a:moveTo>
                  <a:lnTo>
                    <a:pt x="47374" y="38236"/>
                  </a:lnTo>
                  <a:lnTo>
                    <a:pt x="114980" y="66313"/>
                  </a:lnTo>
                  <a:lnTo>
                    <a:pt x="141579" y="54491"/>
                  </a:lnTo>
                  <a:close/>
                  <a:moveTo>
                    <a:pt x="111655" y="10159"/>
                  </a:moveTo>
                  <a:lnTo>
                    <a:pt x="92075" y="18656"/>
                  </a:lnTo>
                  <a:lnTo>
                    <a:pt x="154509" y="48210"/>
                  </a:lnTo>
                  <a:lnTo>
                    <a:pt x="176675" y="38236"/>
                  </a:lnTo>
                  <a:close/>
                  <a:moveTo>
                    <a:pt x="109063" y="554"/>
                  </a:moveTo>
                  <a:cubicBezTo>
                    <a:pt x="110448" y="-185"/>
                    <a:pt x="112110" y="-185"/>
                    <a:pt x="113496" y="554"/>
                  </a:cubicBezTo>
                  <a:lnTo>
                    <a:pt x="192218" y="34541"/>
                  </a:lnTo>
                  <a:cubicBezTo>
                    <a:pt x="192498" y="34578"/>
                    <a:pt x="192759" y="34708"/>
                    <a:pt x="192956" y="34911"/>
                  </a:cubicBezTo>
                  <a:lnTo>
                    <a:pt x="193266" y="34911"/>
                  </a:lnTo>
                  <a:cubicBezTo>
                    <a:pt x="193636" y="34911"/>
                    <a:pt x="194005" y="35280"/>
                    <a:pt x="194375" y="35650"/>
                  </a:cubicBezTo>
                  <a:cubicBezTo>
                    <a:pt x="194772" y="35676"/>
                    <a:pt x="195088" y="35992"/>
                    <a:pt x="195114" y="36389"/>
                  </a:cubicBezTo>
                  <a:lnTo>
                    <a:pt x="195114" y="36758"/>
                  </a:lnTo>
                  <a:cubicBezTo>
                    <a:pt x="195114" y="37128"/>
                    <a:pt x="195483" y="37128"/>
                    <a:pt x="195483" y="37497"/>
                  </a:cubicBezTo>
                  <a:lnTo>
                    <a:pt x="195483" y="127612"/>
                  </a:lnTo>
                  <a:cubicBezTo>
                    <a:pt x="195462" y="129824"/>
                    <a:pt x="194181" y="131831"/>
                    <a:pt x="192185" y="132784"/>
                  </a:cubicBezTo>
                  <a:lnTo>
                    <a:pt x="117190" y="166771"/>
                  </a:lnTo>
                  <a:lnTo>
                    <a:pt x="116458" y="166771"/>
                  </a:lnTo>
                  <a:cubicBezTo>
                    <a:pt x="116009" y="167029"/>
                    <a:pt x="115497" y="167157"/>
                    <a:pt x="114980" y="167141"/>
                  </a:cubicBezTo>
                  <a:cubicBezTo>
                    <a:pt x="114611" y="167141"/>
                    <a:pt x="113872" y="166771"/>
                    <a:pt x="113502" y="166771"/>
                  </a:cubicBezTo>
                  <a:lnTo>
                    <a:pt x="113133" y="166771"/>
                  </a:lnTo>
                  <a:cubicBezTo>
                    <a:pt x="112763" y="166402"/>
                    <a:pt x="112763" y="166402"/>
                    <a:pt x="112394" y="166402"/>
                  </a:cubicBezTo>
                  <a:lnTo>
                    <a:pt x="30380" y="126160"/>
                  </a:lnTo>
                  <a:lnTo>
                    <a:pt x="30354" y="126160"/>
                  </a:lnTo>
                  <a:cubicBezTo>
                    <a:pt x="28837" y="125205"/>
                    <a:pt x="27678" y="123777"/>
                    <a:pt x="27055" y="122097"/>
                  </a:cubicBezTo>
                  <a:lnTo>
                    <a:pt x="27055" y="37866"/>
                  </a:lnTo>
                  <a:cubicBezTo>
                    <a:pt x="27055" y="37497"/>
                    <a:pt x="27425" y="37497"/>
                    <a:pt x="27425" y="37128"/>
                  </a:cubicBezTo>
                  <a:cubicBezTo>
                    <a:pt x="27430" y="37128"/>
                    <a:pt x="27434" y="37128"/>
                    <a:pt x="27438" y="37128"/>
                  </a:cubicBezTo>
                  <a:cubicBezTo>
                    <a:pt x="27639" y="37124"/>
                    <a:pt x="27798" y="36959"/>
                    <a:pt x="27794" y="36758"/>
                  </a:cubicBezTo>
                  <a:cubicBezTo>
                    <a:pt x="27794" y="36389"/>
                    <a:pt x="27794" y="36389"/>
                    <a:pt x="28164" y="36019"/>
                  </a:cubicBezTo>
                  <a:lnTo>
                    <a:pt x="28164" y="35650"/>
                  </a:lnTo>
                  <a:cubicBezTo>
                    <a:pt x="28527" y="35280"/>
                    <a:pt x="28903" y="35280"/>
                    <a:pt x="29272" y="34911"/>
                  </a:cubicBezTo>
                  <a:lnTo>
                    <a:pt x="29635" y="34911"/>
                  </a:lnTo>
                  <a:cubicBezTo>
                    <a:pt x="30011" y="34911"/>
                    <a:pt x="30011" y="34541"/>
                    <a:pt x="30374" y="34541"/>
                  </a:cubicBezTo>
                  <a:close/>
                </a:path>
              </a:pathLst>
            </a:custGeom>
            <a:gradFill flip="none" rotWithShape="1">
              <a:gsLst>
                <a:gs pos="0">
                  <a:srgbClr val="A5A1A0"/>
                </a:gs>
                <a:gs pos="100000">
                  <a:srgbClr val="1E1413"/>
                </a:gs>
              </a:gsLst>
              <a:lin ang="2700000" scaled="1"/>
              <a:tileRect/>
            </a:gradFill>
            <a:ln w="650" cap="flat">
              <a:noFill/>
              <a:prstDash val="solid"/>
              <a:miter/>
            </a:ln>
          </p:spPr>
          <p:txBody>
            <a:bodyPr rtlCol="0" anchor="ctr"/>
            <a:lstStyle/>
            <a:p>
              <a:endParaRPr lang="zh-TW" altLang="en-US">
                <a:solidFill>
                  <a:schemeClr val="tx1"/>
                </a:solidFill>
                <a:latin typeface="+mj-lt"/>
                <a:ea typeface="微軟正黑體" panose="020B0604030504040204" pitchFamily="34" charset="-120"/>
                <a:sym typeface="Arial" panose="020B0604020202020204" pitchFamily="34" charset="0"/>
              </a:endParaRPr>
            </a:p>
          </p:txBody>
        </p:sp>
      </p:grpSp>
      <p:grpSp>
        <p:nvGrpSpPr>
          <p:cNvPr id="19" name="群組 18">
            <a:extLst>
              <a:ext uri="{FF2B5EF4-FFF2-40B4-BE49-F238E27FC236}">
                <a16:creationId xmlns:a16="http://schemas.microsoft.com/office/drawing/2014/main" id="{1F12F6FD-6852-48C6-AF2F-C779D5405171}"/>
              </a:ext>
            </a:extLst>
          </p:cNvPr>
          <p:cNvGrpSpPr/>
          <p:nvPr/>
        </p:nvGrpSpPr>
        <p:grpSpPr>
          <a:xfrm>
            <a:off x="2897288" y="1925094"/>
            <a:ext cx="4512809" cy="823300"/>
            <a:chOff x="3153211" y="1765338"/>
            <a:chExt cx="5353069" cy="976594"/>
          </a:xfrm>
        </p:grpSpPr>
        <p:pic>
          <p:nvPicPr>
            <p:cNvPr id="3" name="圖片 2" descr="TS-431XeU_俯角尺寸-去底_W1200"/>
            <p:cNvPicPr>
              <a:picLocks noChangeAspect="1"/>
            </p:cNvPicPr>
            <p:nvPr/>
          </p:nvPicPr>
          <p:blipFill rotWithShape="1">
            <a:blip r:embed="rId7"/>
            <a:srcRect t="29177" b="42777"/>
            <a:stretch/>
          </p:blipFill>
          <p:spPr>
            <a:xfrm>
              <a:off x="3153211" y="1765338"/>
              <a:ext cx="5353069" cy="976594"/>
            </a:xfrm>
            <a:prstGeom prst="rect">
              <a:avLst/>
            </a:prstGeom>
          </p:spPr>
        </p:pic>
        <p:cxnSp>
          <p:nvCxnSpPr>
            <p:cNvPr id="24" name="直線單箭頭接點 21">
              <a:extLst>
                <a:ext uri="{FF2B5EF4-FFF2-40B4-BE49-F238E27FC236}">
                  <a16:creationId xmlns:a16="http://schemas.microsoft.com/office/drawing/2014/main" id="{6B9DCA2C-4499-9E4E-A087-A2BF4F3B479D}"/>
                </a:ext>
              </a:extLst>
            </p:cNvPr>
            <p:cNvCxnSpPr>
              <a:cxnSpLocks/>
            </p:cNvCxnSpPr>
            <p:nvPr/>
          </p:nvCxnSpPr>
          <p:spPr>
            <a:xfrm flipV="1">
              <a:off x="8279599" y="2041685"/>
              <a:ext cx="0" cy="351776"/>
            </a:xfrm>
            <a:prstGeom prst="straightConnector1">
              <a:avLst/>
            </a:prstGeom>
            <a:ln w="12700">
              <a:solidFill>
                <a:srgbClr val="FF0000"/>
              </a:solidFill>
              <a:headEnd type="arrow"/>
              <a:tailEnd type="arrow"/>
            </a:ln>
          </p:spPr>
          <p:style>
            <a:lnRef idx="3">
              <a:schemeClr val="accent6"/>
            </a:lnRef>
            <a:fillRef idx="0">
              <a:schemeClr val="accent6"/>
            </a:fillRef>
            <a:effectRef idx="2">
              <a:schemeClr val="accent6"/>
            </a:effectRef>
            <a:fontRef idx="minor">
              <a:schemeClr val="tx1"/>
            </a:fontRef>
          </p:style>
        </p:cxnSp>
        <p:cxnSp>
          <p:nvCxnSpPr>
            <p:cNvPr id="27" name="直線單箭頭接點 25">
              <a:extLst>
                <a:ext uri="{FF2B5EF4-FFF2-40B4-BE49-F238E27FC236}">
                  <a16:creationId xmlns:a16="http://schemas.microsoft.com/office/drawing/2014/main" id="{BCAD5D5B-166E-124F-B22A-AF5271AD64D5}"/>
                </a:ext>
              </a:extLst>
            </p:cNvPr>
            <p:cNvCxnSpPr>
              <a:cxnSpLocks/>
            </p:cNvCxnSpPr>
            <p:nvPr/>
          </p:nvCxnSpPr>
          <p:spPr>
            <a:xfrm flipV="1">
              <a:off x="4467600" y="2514887"/>
              <a:ext cx="3515815" cy="88047"/>
            </a:xfrm>
            <a:prstGeom prst="straightConnector1">
              <a:avLst/>
            </a:prstGeom>
            <a:ln w="12700">
              <a:solidFill>
                <a:srgbClr val="FF0000"/>
              </a:solidFill>
              <a:headEnd type="arrow"/>
              <a:tailEnd type="arrow"/>
            </a:ln>
          </p:spPr>
          <p:style>
            <a:lnRef idx="3">
              <a:schemeClr val="accent6"/>
            </a:lnRef>
            <a:fillRef idx="0">
              <a:schemeClr val="accent6"/>
            </a:fillRef>
            <a:effectRef idx="2">
              <a:schemeClr val="accent6"/>
            </a:effectRef>
            <a:fontRef idx="minor">
              <a:schemeClr val="tx1"/>
            </a:fontRef>
          </p:style>
        </p:cxnSp>
      </p:grpSp>
      <p:pic>
        <p:nvPicPr>
          <p:cNvPr id="29" name="圖片 28" descr="TS-431XeU_俯角尺寸-去底_W1200">
            <a:extLst>
              <a:ext uri="{FF2B5EF4-FFF2-40B4-BE49-F238E27FC236}">
                <a16:creationId xmlns:a16="http://schemas.microsoft.com/office/drawing/2014/main" id="{88ADE22A-9F0E-49BF-9EB9-060A529EC8FE}"/>
              </a:ext>
            </a:extLst>
          </p:cNvPr>
          <p:cNvPicPr>
            <a:picLocks noChangeAspect="1"/>
          </p:cNvPicPr>
          <p:nvPr/>
        </p:nvPicPr>
        <p:blipFill rotWithShape="1">
          <a:blip r:embed="rId7"/>
          <a:srcRect l="7216" t="55634" r="11849" b="5093"/>
          <a:stretch/>
        </p:blipFill>
        <p:spPr>
          <a:xfrm>
            <a:off x="3564097" y="3165061"/>
            <a:ext cx="3405208" cy="1074856"/>
          </a:xfrm>
          <a:prstGeom prst="rect">
            <a:avLst/>
          </a:prstGeom>
        </p:spPr>
      </p:pic>
      <p:sp>
        <p:nvSpPr>
          <p:cNvPr id="33" name="文字方塊 32">
            <a:extLst>
              <a:ext uri="{FF2B5EF4-FFF2-40B4-BE49-F238E27FC236}">
                <a16:creationId xmlns:a16="http://schemas.microsoft.com/office/drawing/2014/main" id="{87782A45-9070-4A6E-B019-CADBCEAEEBCB}"/>
              </a:ext>
            </a:extLst>
          </p:cNvPr>
          <p:cNvSpPr txBox="1"/>
          <p:nvPr/>
        </p:nvSpPr>
        <p:spPr>
          <a:xfrm>
            <a:off x="7218998" y="2154253"/>
            <a:ext cx="8393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800">
                <a:solidFill>
                  <a:schemeClr val="tx1"/>
                </a:solidFill>
                <a:latin typeface="+mj-lt"/>
                <a:ea typeface="微軟正黑體" panose="020B0604030504040204" pitchFamily="34" charset="-120"/>
                <a:sym typeface="Arial" panose="020B0604020202020204" pitchFamily="34" charset="0"/>
              </a:rPr>
              <a:t>44 mm</a:t>
            </a:r>
            <a:br>
              <a:rPr lang="en-US" altLang="zh-TW" sz="800">
                <a:solidFill>
                  <a:schemeClr val="tx1"/>
                </a:solidFill>
                <a:latin typeface="+mj-lt"/>
                <a:ea typeface="微軟正黑體" panose="020B0604030504040204" pitchFamily="34" charset="-120"/>
                <a:sym typeface="Arial" panose="020B0604020202020204" pitchFamily="34" charset="0"/>
              </a:rPr>
            </a:br>
            <a:r>
              <a:rPr lang="en-US" altLang="zh-TW" sz="800">
                <a:solidFill>
                  <a:schemeClr val="tx1"/>
                </a:solidFill>
                <a:latin typeface="+mj-lt"/>
                <a:ea typeface="微軟正黑體" panose="020B0604030504040204" pitchFamily="34" charset="-120"/>
                <a:sym typeface="Arial" panose="020B0604020202020204" pitchFamily="34" charset="0"/>
              </a:rPr>
              <a:t>1.7 inches</a:t>
            </a:r>
            <a:endParaRPr lang="zh-TW" sz="800">
              <a:solidFill>
                <a:schemeClr val="tx1"/>
              </a:solidFill>
              <a:latin typeface="+mj-lt"/>
              <a:ea typeface="微軟正黑體" panose="020B0604030504040204" pitchFamily="34" charset="-120"/>
              <a:sym typeface="Arial" panose="020B0604020202020204" pitchFamily="34" charset="0"/>
            </a:endParaRPr>
          </a:p>
        </p:txBody>
      </p:sp>
      <p:sp>
        <p:nvSpPr>
          <p:cNvPr id="34" name="文字方塊 33">
            <a:extLst>
              <a:ext uri="{FF2B5EF4-FFF2-40B4-BE49-F238E27FC236}">
                <a16:creationId xmlns:a16="http://schemas.microsoft.com/office/drawing/2014/main" id="{AB3B24A6-BCBB-4E85-A0D7-64A14E18E6ED}"/>
              </a:ext>
            </a:extLst>
          </p:cNvPr>
          <p:cNvSpPr txBox="1"/>
          <p:nvPr/>
        </p:nvSpPr>
        <p:spPr>
          <a:xfrm>
            <a:off x="4861355" y="2665466"/>
            <a:ext cx="140824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zh-TW" sz="800">
                <a:solidFill>
                  <a:schemeClr val="tx1"/>
                </a:solidFill>
                <a:latin typeface="+mj-lt"/>
                <a:ea typeface="微軟正黑體" panose="020B0604030504040204" pitchFamily="34" charset="-120"/>
                <a:sym typeface="Arial" panose="020B0604020202020204" pitchFamily="34" charset="0"/>
              </a:rPr>
              <a:t>430 mm / 16.9 inches</a:t>
            </a:r>
            <a:endParaRPr lang="zh-TW" sz="800">
              <a:solidFill>
                <a:schemeClr val="tx1"/>
              </a:solidFill>
              <a:latin typeface="+mj-lt"/>
              <a:ea typeface="微軟正黑體" panose="020B0604030504040204" pitchFamily="34" charset="-120"/>
              <a:sym typeface="Arial" panose="020B0604020202020204" pitchFamily="34" charset="0"/>
            </a:endParaRPr>
          </a:p>
        </p:txBody>
      </p:sp>
      <p:sp>
        <p:nvSpPr>
          <p:cNvPr id="6" name="矩形: 圓角 5">
            <a:extLst>
              <a:ext uri="{FF2B5EF4-FFF2-40B4-BE49-F238E27FC236}">
                <a16:creationId xmlns:a16="http://schemas.microsoft.com/office/drawing/2014/main" id="{58E172BE-7953-4A1F-83DA-5E3CB1830577}"/>
              </a:ext>
            </a:extLst>
          </p:cNvPr>
          <p:cNvSpPr/>
          <p:nvPr/>
        </p:nvSpPr>
        <p:spPr>
          <a:xfrm>
            <a:off x="4847019" y="3178411"/>
            <a:ext cx="1522327" cy="230476"/>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dirty="0"/>
              <a:t>291</a:t>
            </a:r>
            <a:r>
              <a:rPr lang="zh-TW" altLang="en-US" sz="1000" dirty="0"/>
              <a:t> </a:t>
            </a:r>
            <a:r>
              <a:rPr lang="en-US" altLang="zh-TW" sz="1000" dirty="0"/>
              <a:t>mm(11.46 inches)</a:t>
            </a:r>
            <a:endParaRPr lang="zh-TW" altLang="en-US" sz="1000" dirty="0"/>
          </a:p>
        </p:txBody>
      </p:sp>
      <p:sp>
        <p:nvSpPr>
          <p:cNvPr id="25" name="矩形: 圓角 24">
            <a:extLst>
              <a:ext uri="{FF2B5EF4-FFF2-40B4-BE49-F238E27FC236}">
                <a16:creationId xmlns:a16="http://schemas.microsoft.com/office/drawing/2014/main" id="{96B31CE0-D563-46E8-8739-F926225683C4}"/>
              </a:ext>
            </a:extLst>
          </p:cNvPr>
          <p:cNvSpPr/>
          <p:nvPr/>
        </p:nvSpPr>
        <p:spPr>
          <a:xfrm>
            <a:off x="3933617" y="3654019"/>
            <a:ext cx="1522327" cy="230476"/>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000" dirty="0"/>
              <a:t>499</a:t>
            </a:r>
            <a:r>
              <a:rPr lang="zh-TW" altLang="en-US" sz="1000" dirty="0"/>
              <a:t> </a:t>
            </a:r>
            <a:r>
              <a:rPr lang="en-US" altLang="zh-TW" sz="1000" dirty="0"/>
              <a:t>mm(19.6 inches)</a:t>
            </a:r>
            <a:endParaRPr lang="zh-TW" altLang="en-US" sz="1000" dirty="0"/>
          </a:p>
        </p:txBody>
      </p:sp>
    </p:spTree>
    <p:extLst>
      <p:ext uri="{BB962C8B-B14F-4D97-AF65-F5344CB8AC3E}">
        <p14:creationId xmlns:p14="http://schemas.microsoft.com/office/powerpoint/2010/main" val="3100819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5621705B-4D2D-4BCF-8C67-39E402EF7527}"/>
              </a:ext>
            </a:extLst>
          </p:cNvPr>
          <p:cNvSpPr/>
          <p:nvPr/>
        </p:nvSpPr>
        <p:spPr>
          <a:xfrm>
            <a:off x="1661459" y="1470212"/>
            <a:ext cx="5827059" cy="2574250"/>
          </a:xfrm>
          <a:prstGeom prst="rect">
            <a:avLst/>
          </a:prstGeom>
          <a:gradFill>
            <a:gsLst>
              <a:gs pos="0">
                <a:schemeClr val="bg1">
                  <a:lumMod val="95000"/>
                </a:schemeClr>
              </a:gs>
              <a:gs pos="100000">
                <a:schemeClr val="bg1">
                  <a:lumMod val="75000"/>
                </a:schemeClr>
              </a:gs>
            </a:gsLst>
            <a:lin ang="5400000" scaled="1"/>
          </a:gradFill>
          <a:ln w="6350">
            <a:gradFill>
              <a:gsLst>
                <a:gs pos="0">
                  <a:schemeClr val="bg1">
                    <a:lumMod val="85000"/>
                  </a:schemeClr>
                </a:gs>
                <a:gs pos="100000">
                  <a:schemeClr val="bg1">
                    <a:lumMod val="95000"/>
                  </a:schemeClr>
                </a:gs>
              </a:gsLst>
              <a:lin ang="5400000" scaled="1"/>
            </a:gradFill>
          </a:ln>
          <a:effectLst>
            <a:outerShdw blurRad="3048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368FF529-C5B9-411D-BDEF-19EAE1B5B73F}"/>
              </a:ext>
            </a:extLst>
          </p:cNvPr>
          <p:cNvSpPr/>
          <p:nvPr/>
        </p:nvSpPr>
        <p:spPr>
          <a:xfrm>
            <a:off x="5773763" y="2282026"/>
            <a:ext cx="1535461" cy="1539946"/>
          </a:xfrm>
          <a:prstGeom prst="rect">
            <a:avLst/>
          </a:prstGeom>
          <a:gradFill>
            <a:gsLst>
              <a:gs pos="0">
                <a:srgbClr val="0070C0"/>
              </a:gs>
              <a:gs pos="100000">
                <a:srgbClr val="4FA9DD"/>
              </a:gs>
            </a:gsLst>
            <a:lin ang="5400000" scaled="1"/>
          </a:gradFill>
          <a:ln w="6350">
            <a:solidFill>
              <a:schemeClr val="bg1">
                <a:lumMod val="85000"/>
              </a:schemeClr>
            </a:solidFill>
          </a:ln>
          <a:effectLst>
            <a:outerShdw blurRad="165100" dist="139700" dir="9600000" algn="tl" rotWithShape="0">
              <a:prstClr val="black">
                <a:alpha val="23000"/>
              </a:prstClr>
            </a:outerShd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7" name="矩形 16">
            <a:extLst>
              <a:ext uri="{FF2B5EF4-FFF2-40B4-BE49-F238E27FC236}">
                <a16:creationId xmlns:a16="http://schemas.microsoft.com/office/drawing/2014/main" id="{14BB1CEF-E041-4E92-9265-D8821F55A210}"/>
              </a:ext>
            </a:extLst>
          </p:cNvPr>
          <p:cNvSpPr/>
          <p:nvPr/>
        </p:nvSpPr>
        <p:spPr>
          <a:xfrm>
            <a:off x="1803679" y="1465051"/>
            <a:ext cx="5505545" cy="707886"/>
          </a:xfrm>
          <a:prstGeom prst="rect">
            <a:avLst/>
          </a:prstGeom>
          <a:solidFill>
            <a:schemeClr val="tx1">
              <a:alpha val="60000"/>
            </a:schemeClr>
          </a:solidFill>
          <a:ln w="6350">
            <a:gradFill>
              <a:gsLst>
                <a:gs pos="46000">
                  <a:schemeClr val="bg1">
                    <a:lumMod val="85000"/>
                  </a:schemeClr>
                </a:gs>
                <a:gs pos="0">
                  <a:schemeClr val="tx1">
                    <a:lumMod val="50000"/>
                    <a:lumOff val="50000"/>
                  </a:schemeClr>
                </a:gs>
                <a:gs pos="100000">
                  <a:schemeClr val="tx1">
                    <a:lumMod val="95000"/>
                    <a:lumOff val="5000"/>
                  </a:schemeClr>
                </a:gs>
              </a:gsLst>
              <a:lin ang="2760000" scaled="0"/>
            </a:gradFill>
          </a:ln>
          <a:effectLst>
            <a:outerShdw blurRad="50800" dist="38100" dir="5400000" algn="t" rotWithShape="0">
              <a:prstClr val="black">
                <a:alpha val="40000"/>
              </a:prstClr>
            </a:outerShdw>
          </a:effectLst>
        </p:spPr>
        <p:txBody>
          <a:bodyPr wrap="square" anchor="ctr">
            <a:spAutoFit/>
          </a:bodyPr>
          <a:lstStyle/>
          <a:p>
            <a:pPr lvl="0" algn="ctr">
              <a:buClr>
                <a:srgbClr val="595959"/>
              </a:buClr>
              <a:buSzPct val="25000"/>
            </a:pPr>
            <a:r>
              <a:rPr lang="en-US" altLang="zh-TW" sz="2000" b="1">
                <a:solidFill>
                  <a:srgbClr val="FFFFFF"/>
                </a:solidFill>
                <a:latin typeface="微軟正黑體" panose="020B0604030504040204" pitchFamily="34" charset="-120"/>
                <a:ea typeface="微軟正黑體" panose="020B0604030504040204" pitchFamily="34" charset="-120"/>
              </a:rPr>
              <a:t>Low power consumption 4-core </a:t>
            </a:r>
            <a:r>
              <a:rPr lang="en-US" altLang="zh-TW" sz="2000" b="1" dirty="0">
                <a:solidFill>
                  <a:srgbClr val="FFFFFF"/>
                </a:solidFill>
                <a:latin typeface="微軟正黑體" panose="020B0604030504040204" pitchFamily="34" charset="-120"/>
                <a:ea typeface="微軟正黑體" panose="020B0604030504040204" pitchFamily="34" charset="-120"/>
              </a:rPr>
              <a:t>Marvell </a:t>
            </a:r>
          </a:p>
          <a:p>
            <a:pPr lvl="0" algn="ctr">
              <a:buClr>
                <a:srgbClr val="595959"/>
              </a:buClr>
              <a:buSzPct val="25000"/>
            </a:pPr>
            <a:r>
              <a:rPr lang="en-US" altLang="zh-TW" sz="2000" b="1" dirty="0" err="1">
                <a:solidFill>
                  <a:srgbClr val="FFFFFF"/>
                </a:solidFill>
                <a:latin typeface="微軟正黑體" panose="020B0604030504040204" pitchFamily="34" charset="-120"/>
                <a:ea typeface="微軟正黑體" panose="020B0604030504040204" pitchFamily="34" charset="-120"/>
              </a:rPr>
              <a:t>Octeon</a:t>
            </a:r>
            <a:r>
              <a:rPr lang="en-US" altLang="zh-TW" sz="2000" b="1" dirty="0">
                <a:solidFill>
                  <a:srgbClr val="FFFFFF"/>
                </a:solidFill>
                <a:latin typeface="微軟正黑體" panose="020B0604030504040204" pitchFamily="34" charset="-120"/>
                <a:ea typeface="微軟正黑體" panose="020B0604030504040204" pitchFamily="34" charset="-120"/>
              </a:rPr>
              <a:t> TX2 CN9130/CN9131</a:t>
            </a:r>
            <a:endParaRPr lang="zh-TW" altLang="zh-TW" sz="2000" b="1" dirty="0">
              <a:solidFill>
                <a:srgbClr val="FFFFFF"/>
              </a:solidFill>
              <a:latin typeface="微軟正黑體" panose="020B0604030504040204" pitchFamily="34" charset="-120"/>
              <a:ea typeface="微軟正黑體" panose="020B0604030504040204" pitchFamily="34" charset="-120"/>
            </a:endParaRPr>
          </a:p>
        </p:txBody>
      </p:sp>
      <p:pic>
        <p:nvPicPr>
          <p:cNvPr id="12" name="圖片 11">
            <a:extLst>
              <a:ext uri="{FF2B5EF4-FFF2-40B4-BE49-F238E27FC236}">
                <a16:creationId xmlns:a16="http://schemas.microsoft.com/office/drawing/2014/main" id="{8DFB6C4E-550B-48AC-B7C6-CF225A9777A7}"/>
              </a:ext>
            </a:extLst>
          </p:cNvPr>
          <p:cNvPicPr>
            <a:picLocks noChangeAspect="1"/>
          </p:cNvPicPr>
          <p:nvPr/>
        </p:nvPicPr>
        <p:blipFill>
          <a:blip r:embed="rId3"/>
          <a:stretch>
            <a:fillRect/>
          </a:stretch>
        </p:blipFill>
        <p:spPr>
          <a:xfrm>
            <a:off x="1483983" y="1980889"/>
            <a:ext cx="2290549" cy="1900668"/>
          </a:xfrm>
          <a:prstGeom prst="rect">
            <a:avLst/>
          </a:prstGeom>
        </p:spPr>
      </p:pic>
      <p:pic>
        <p:nvPicPr>
          <p:cNvPr id="14" name="圖片 13">
            <a:extLst>
              <a:ext uri="{FF2B5EF4-FFF2-40B4-BE49-F238E27FC236}">
                <a16:creationId xmlns:a16="http://schemas.microsoft.com/office/drawing/2014/main" id="{ACAE3E8D-76F5-41F2-A215-1912C6533FDD}"/>
              </a:ext>
            </a:extLst>
          </p:cNvPr>
          <p:cNvPicPr>
            <a:picLocks noChangeAspect="1"/>
          </p:cNvPicPr>
          <p:nvPr/>
        </p:nvPicPr>
        <p:blipFill>
          <a:blip r:embed="rId4"/>
          <a:stretch>
            <a:fillRect/>
          </a:stretch>
        </p:blipFill>
        <p:spPr>
          <a:xfrm>
            <a:off x="841016" y="3439048"/>
            <a:ext cx="7434729" cy="722954"/>
          </a:xfrm>
          <a:prstGeom prst="rect">
            <a:avLst/>
          </a:prstGeom>
        </p:spPr>
      </p:pic>
      <p:pic>
        <p:nvPicPr>
          <p:cNvPr id="33" name="圖片 32">
            <a:extLst>
              <a:ext uri="{FF2B5EF4-FFF2-40B4-BE49-F238E27FC236}">
                <a16:creationId xmlns:a16="http://schemas.microsoft.com/office/drawing/2014/main" id="{F823892D-4237-46FD-B9E9-5FDEC0E580B1}"/>
              </a:ext>
            </a:extLst>
          </p:cNvPr>
          <p:cNvPicPr>
            <a:picLocks noChangeAspect="1"/>
          </p:cNvPicPr>
          <p:nvPr/>
        </p:nvPicPr>
        <p:blipFill>
          <a:blip r:embed="rId4"/>
          <a:stretch>
            <a:fillRect/>
          </a:stretch>
        </p:blipFill>
        <p:spPr>
          <a:xfrm>
            <a:off x="61839" y="4093697"/>
            <a:ext cx="8809858" cy="1153644"/>
          </a:xfrm>
          <a:prstGeom prst="rect">
            <a:avLst/>
          </a:prstGeom>
        </p:spPr>
      </p:pic>
      <p:sp>
        <p:nvSpPr>
          <p:cNvPr id="2" name="標題 1"/>
          <p:cNvSpPr>
            <a:spLocks noGrp="1"/>
          </p:cNvSpPr>
          <p:nvPr>
            <p:ph type="title" idx="4294967295"/>
          </p:nvPr>
        </p:nvSpPr>
        <p:spPr>
          <a:xfrm>
            <a:off x="228600" y="0"/>
            <a:ext cx="8684393" cy="1318661"/>
          </a:xfrm>
        </p:spPr>
        <p:txBody>
          <a:bodyPr anchor="ctr">
            <a:noAutofit/>
          </a:bodyPr>
          <a:lstStyle/>
          <a:p>
            <a:r>
              <a:rPr lang="en-US" altLang="zh-TW" sz="3400">
                <a:solidFill>
                  <a:schemeClr val="bg1"/>
                </a:solidFill>
                <a:latin typeface="+mj-lt"/>
                <a:ea typeface="微軟正黑體" panose="020B0604030504040204" pitchFamily="34" charset="-120"/>
              </a:rPr>
              <a:t>Advanced ARM Cortex-A72 64-bit quad-core 2.2 GHz SoC CPU designed for SMB</a:t>
            </a:r>
            <a:endParaRPr lang="zh-TW" altLang="en-US" sz="3400">
              <a:solidFill>
                <a:schemeClr val="bg1"/>
              </a:solidFill>
              <a:latin typeface="+mj-lt"/>
              <a:ea typeface="微軟正黑體" panose="020B0604030504040204" pitchFamily="34" charset="-120"/>
            </a:endParaRPr>
          </a:p>
        </p:txBody>
      </p:sp>
      <p:sp>
        <p:nvSpPr>
          <p:cNvPr id="16" name="Shape 65">
            <a:extLst>
              <a:ext uri="{FF2B5EF4-FFF2-40B4-BE49-F238E27FC236}">
                <a16:creationId xmlns:a16="http://schemas.microsoft.com/office/drawing/2014/main" id="{18D3B68F-1529-4976-AEC8-E3D849FE8C54}"/>
              </a:ext>
            </a:extLst>
          </p:cNvPr>
          <p:cNvSpPr/>
          <p:nvPr/>
        </p:nvSpPr>
        <p:spPr>
          <a:xfrm>
            <a:off x="3816124" y="2821457"/>
            <a:ext cx="2442424" cy="760909"/>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Font typeface="Arial"/>
              <a:buNone/>
            </a:pPr>
            <a:r>
              <a:rPr lang="en-US" altLang="zh-TW" sz="4400" b="0" i="0" u="none" strike="noStrike" cap="none">
                <a:solidFill>
                  <a:schemeClr val="tx1">
                    <a:lumMod val="95000"/>
                    <a:lumOff val="5000"/>
                  </a:schemeClr>
                </a:solidFill>
                <a:latin typeface="微軟正黑體" panose="020B0604030504040204" pitchFamily="34" charset="-120"/>
                <a:ea typeface="微軟正黑體" panose="020B0604030504040204" pitchFamily="34" charset="-120"/>
                <a:sym typeface="Arial"/>
              </a:rPr>
              <a:t>2.2</a:t>
            </a:r>
            <a:r>
              <a:rPr lang="zh-TW" sz="4400" b="0" i="0" u="none" strike="noStrike" cap="none">
                <a:solidFill>
                  <a:schemeClr val="tx1">
                    <a:lumMod val="95000"/>
                    <a:lumOff val="5000"/>
                  </a:schemeClr>
                </a:solidFill>
                <a:latin typeface="微軟正黑體" panose="020B0604030504040204" pitchFamily="34" charset="-120"/>
                <a:ea typeface="微軟正黑體" panose="020B0604030504040204" pitchFamily="34" charset="-120"/>
                <a:sym typeface="Arial"/>
              </a:rPr>
              <a:t> </a:t>
            </a:r>
            <a:r>
              <a:rPr lang="en-US" altLang="zh-TW" b="0" i="0" u="none" strike="noStrike" cap="none">
                <a:solidFill>
                  <a:schemeClr val="tx1"/>
                </a:solidFill>
                <a:latin typeface="微軟正黑體" panose="020B0604030504040204" pitchFamily="34" charset="-120"/>
                <a:ea typeface="微軟正黑體" panose="020B0604030504040204" pitchFamily="34" charset="-120"/>
                <a:sym typeface="Arial"/>
              </a:rPr>
              <a:t>GHz</a:t>
            </a:r>
          </a:p>
        </p:txBody>
      </p:sp>
      <p:pic>
        <p:nvPicPr>
          <p:cNvPr id="10" name="圖形 9">
            <a:extLst>
              <a:ext uri="{FF2B5EF4-FFF2-40B4-BE49-F238E27FC236}">
                <a16:creationId xmlns:a16="http://schemas.microsoft.com/office/drawing/2014/main" id="{70DD8E88-2D34-40EB-B9FC-8CD5F259D49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21840" y="2330578"/>
            <a:ext cx="1689253" cy="500215"/>
          </a:xfrm>
          <a:prstGeom prst="rect">
            <a:avLst/>
          </a:prstGeom>
        </p:spPr>
      </p:pic>
      <p:sp>
        <p:nvSpPr>
          <p:cNvPr id="13" name="Shape 65">
            <a:extLst>
              <a:ext uri="{FF2B5EF4-FFF2-40B4-BE49-F238E27FC236}">
                <a16:creationId xmlns:a16="http://schemas.microsoft.com/office/drawing/2014/main" id="{8DB151FF-C2E2-4545-AACD-62A2EF2FF817}"/>
              </a:ext>
            </a:extLst>
          </p:cNvPr>
          <p:cNvSpPr/>
          <p:nvPr/>
        </p:nvSpPr>
        <p:spPr>
          <a:xfrm>
            <a:off x="5845053" y="2392229"/>
            <a:ext cx="1358387" cy="1155246"/>
          </a:xfrm>
          <a:prstGeom prst="rect">
            <a:avLst/>
          </a:prstGeom>
          <a:noFill/>
          <a:ln>
            <a:noFill/>
          </a:ln>
        </p:spPr>
        <p:txBody>
          <a:bodyPr wrap="square" lIns="91425" tIns="45700" rIns="91425" bIns="45700" anchor="t" anchorCtr="0">
            <a:noAutofit/>
          </a:bodyPr>
          <a:lstStyle/>
          <a:p>
            <a:pPr marL="90488" marR="0" lvl="0" indent="-90488" rtl="0">
              <a:lnSpc>
                <a:spcPct val="100000"/>
              </a:lnSpc>
              <a:spcBef>
                <a:spcPts val="0"/>
              </a:spcBef>
              <a:spcAft>
                <a:spcPts val="0"/>
              </a:spcAft>
              <a:buClr>
                <a:schemeClr val="bg1"/>
              </a:buClr>
              <a:buFont typeface="Arial" panose="020B0604020202020204" pitchFamily="34" charset="0"/>
              <a:buChar char="•"/>
              <a:tabLst>
                <a:tab pos="90488" algn="l"/>
              </a:tabLst>
            </a:pPr>
            <a:r>
              <a:rPr lang="en-US" altLang="zh-TW" sz="1000" b="1">
                <a:solidFill>
                  <a:schemeClr val="bg1"/>
                </a:solidFill>
                <a:latin typeface="微軟正黑體" panose="020B0604030504040204" pitchFamily="34" charset="-120"/>
                <a:ea typeface="微軟正黑體" panose="020B0604030504040204" pitchFamily="34" charset="-120"/>
              </a:rPr>
              <a:t>64-bit </a:t>
            </a:r>
            <a:r>
              <a:rPr lang="en-US" altLang="zh-TW" sz="1000" b="1" dirty="0">
                <a:solidFill>
                  <a:schemeClr val="bg1"/>
                </a:solidFill>
                <a:latin typeface="微軟正黑體" panose="020B0604030504040204" pitchFamily="34" charset="-120"/>
                <a:ea typeface="微軟正黑體" panose="020B0604030504040204" pitchFamily="34" charset="-120"/>
              </a:rPr>
              <a:t>ARM Cortex-A72 </a:t>
            </a:r>
            <a:r>
              <a:rPr lang="en-US" altLang="zh-TW" sz="1000" b="1" i="0" u="none" strike="noStrike" cap="none">
                <a:solidFill>
                  <a:schemeClr val="bg1"/>
                </a:solidFill>
                <a:latin typeface="微軟正黑體" panose="020B0604030504040204" pitchFamily="34" charset="-120"/>
                <a:ea typeface="微軟正黑體" panose="020B0604030504040204" pitchFamily="34" charset="-120"/>
                <a:sym typeface="Arial"/>
              </a:rPr>
              <a:t>quad-core</a:t>
            </a:r>
            <a:endParaRPr lang="en-US" altLang="zh-TW" sz="1000" b="1" i="0" u="none" strike="noStrike" cap="none" dirty="0">
              <a:solidFill>
                <a:schemeClr val="bg1"/>
              </a:solidFill>
              <a:latin typeface="微軟正黑體" panose="020B0604030504040204" pitchFamily="34" charset="-120"/>
              <a:ea typeface="微軟正黑體" panose="020B0604030504040204" pitchFamily="34" charset="-120"/>
              <a:sym typeface="Arial"/>
            </a:endParaRPr>
          </a:p>
          <a:p>
            <a:pPr marL="90488" marR="0" lvl="0" indent="-90488" rtl="0">
              <a:lnSpc>
                <a:spcPct val="100000"/>
              </a:lnSpc>
              <a:spcBef>
                <a:spcPts val="0"/>
              </a:spcBef>
              <a:spcAft>
                <a:spcPts val="0"/>
              </a:spcAft>
              <a:buClr>
                <a:schemeClr val="bg1"/>
              </a:buClr>
              <a:buFont typeface="Arial" panose="020B0604020202020204" pitchFamily="34" charset="0"/>
              <a:buChar char="•"/>
              <a:tabLst>
                <a:tab pos="90488" algn="l"/>
              </a:tabLst>
            </a:pPr>
            <a:r>
              <a:rPr lang="en-US" altLang="zh-TW" sz="1000" b="1" dirty="0">
                <a:solidFill>
                  <a:schemeClr val="bg1"/>
                </a:solidFill>
                <a:latin typeface="微軟正黑體" panose="020B0604030504040204" pitchFamily="34" charset="-120"/>
                <a:ea typeface="微軟正黑體" panose="020B0604030504040204" pitchFamily="34" charset="-120"/>
              </a:rPr>
              <a:t>DDR4</a:t>
            </a:r>
          </a:p>
          <a:p>
            <a:pPr marL="90488" marR="0" lvl="0" indent="-90488" rtl="0">
              <a:lnSpc>
                <a:spcPct val="100000"/>
              </a:lnSpc>
              <a:spcBef>
                <a:spcPts val="0"/>
              </a:spcBef>
              <a:spcAft>
                <a:spcPts val="0"/>
              </a:spcAft>
              <a:buClr>
                <a:schemeClr val="bg1"/>
              </a:buClr>
              <a:buFont typeface="Arial" panose="020B0604020202020204" pitchFamily="34" charset="0"/>
              <a:buChar char="•"/>
              <a:tabLst>
                <a:tab pos="90488" algn="l"/>
              </a:tabLst>
            </a:pPr>
            <a:r>
              <a:rPr lang="en-US" altLang="zh-TW" sz="1000" b="1" i="0" u="none" strike="noStrike" cap="none" dirty="0">
                <a:solidFill>
                  <a:schemeClr val="bg1"/>
                </a:solidFill>
                <a:latin typeface="微軟正黑體" panose="020B0604030504040204" pitchFamily="34" charset="-120"/>
                <a:ea typeface="微軟正黑體" panose="020B0604030504040204" pitchFamily="34" charset="-120"/>
                <a:sym typeface="Arial"/>
              </a:rPr>
              <a:t>PCIe 3.0</a:t>
            </a:r>
          </a:p>
          <a:p>
            <a:pPr marL="90488" marR="0" lvl="0" indent="-90488" rtl="0">
              <a:lnSpc>
                <a:spcPct val="100000"/>
              </a:lnSpc>
              <a:spcBef>
                <a:spcPts val="0"/>
              </a:spcBef>
              <a:spcAft>
                <a:spcPts val="0"/>
              </a:spcAft>
              <a:buClr>
                <a:schemeClr val="bg1"/>
              </a:buClr>
              <a:buFont typeface="Arial" panose="020B0604020202020204" pitchFamily="34" charset="0"/>
              <a:buChar char="•"/>
              <a:tabLst>
                <a:tab pos="90488" algn="l"/>
              </a:tabLst>
            </a:pPr>
            <a:r>
              <a:rPr lang="en-US" altLang="zh-TW" sz="1000" b="1">
                <a:solidFill>
                  <a:schemeClr val="bg1"/>
                </a:solidFill>
                <a:latin typeface="微軟正黑體" panose="020B0604030504040204" pitchFamily="34" charset="-120"/>
                <a:ea typeface="微軟正黑體" panose="020B0604030504040204" pitchFamily="34" charset="-120"/>
              </a:rPr>
              <a:t>Crypto engine</a:t>
            </a:r>
            <a:endParaRPr lang="en-US" altLang="zh-TW" sz="1000" b="1" dirty="0">
              <a:solidFill>
                <a:schemeClr val="bg1"/>
              </a:solidFill>
              <a:latin typeface="微軟正黑體" panose="020B0604030504040204" pitchFamily="34" charset="-120"/>
              <a:ea typeface="微軟正黑體" panose="020B0604030504040204" pitchFamily="34" charset="-120"/>
            </a:endParaRPr>
          </a:p>
          <a:p>
            <a:pPr marL="90488" marR="0" lvl="0" indent="-90488" rtl="0">
              <a:lnSpc>
                <a:spcPct val="100000"/>
              </a:lnSpc>
              <a:spcBef>
                <a:spcPts val="0"/>
              </a:spcBef>
              <a:spcAft>
                <a:spcPts val="0"/>
              </a:spcAft>
              <a:buClr>
                <a:schemeClr val="bg1"/>
              </a:buClr>
              <a:buFont typeface="Arial" panose="020B0604020202020204" pitchFamily="34" charset="0"/>
              <a:buChar char="•"/>
              <a:tabLst>
                <a:tab pos="90488" algn="l"/>
              </a:tabLst>
            </a:pPr>
            <a:r>
              <a:rPr lang="en-US" altLang="zh-TW" sz="1000" b="1" i="0" u="none" strike="noStrike" cap="none">
                <a:solidFill>
                  <a:schemeClr val="bg1"/>
                </a:solidFill>
                <a:latin typeface="微軟正黑體" panose="020B0604030504040204" pitchFamily="34" charset="-120"/>
                <a:ea typeface="微軟正黑體" panose="020B0604030504040204" pitchFamily="34" charset="-120"/>
                <a:sym typeface="Arial"/>
              </a:rPr>
              <a:t>Virtualization</a:t>
            </a:r>
            <a:endParaRPr lang="en-US" altLang="zh-TW" sz="1000" b="1" i="0" u="none" strike="noStrike" cap="none" dirty="0">
              <a:solidFill>
                <a:schemeClr val="bg1"/>
              </a:solidFill>
              <a:latin typeface="微軟正黑體" panose="020B0604030504040204" pitchFamily="34" charset="-120"/>
              <a:ea typeface="微軟正黑體" panose="020B0604030504040204" pitchFamily="34" charset="-120"/>
              <a:sym typeface="Arial"/>
            </a:endParaRPr>
          </a:p>
        </p:txBody>
      </p:sp>
      <p:pic>
        <p:nvPicPr>
          <p:cNvPr id="18" name="圖片 17" descr="一張含有 文字, 監視器, 電腦, 鍵盤 的圖片&#10;&#10;自動產生的描述">
            <a:extLst>
              <a:ext uri="{FF2B5EF4-FFF2-40B4-BE49-F238E27FC236}">
                <a16:creationId xmlns:a16="http://schemas.microsoft.com/office/drawing/2014/main" id="{F9973374-36D7-4645-AAF7-9E549833571F}"/>
              </a:ext>
            </a:extLst>
          </p:cNvPr>
          <p:cNvPicPr>
            <a:picLocks noChangeAspect="1"/>
          </p:cNvPicPr>
          <p:nvPr/>
        </p:nvPicPr>
        <p:blipFill>
          <a:blip r:embed="rId7"/>
          <a:stretch>
            <a:fillRect/>
          </a:stretch>
        </p:blipFill>
        <p:spPr>
          <a:xfrm>
            <a:off x="355719" y="3533577"/>
            <a:ext cx="8515978" cy="1442039"/>
          </a:xfrm>
          <a:prstGeom prst="rect">
            <a:avLst/>
          </a:prstGeom>
        </p:spPr>
      </p:pic>
    </p:spTree>
    <p:extLst>
      <p:ext uri="{BB962C8B-B14F-4D97-AF65-F5344CB8AC3E}">
        <p14:creationId xmlns:p14="http://schemas.microsoft.com/office/powerpoint/2010/main" val="445111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片 22" descr="一張含有 文字, 監視器, 電腦, 鍵盤 的圖片&#10;&#10;自動產生的描述">
            <a:extLst>
              <a:ext uri="{FF2B5EF4-FFF2-40B4-BE49-F238E27FC236}">
                <a16:creationId xmlns:a16="http://schemas.microsoft.com/office/drawing/2014/main" id="{74AF2762-282E-4AE3-8EA2-C87A7136344E}"/>
              </a:ext>
            </a:extLst>
          </p:cNvPr>
          <p:cNvPicPr>
            <a:picLocks noChangeAspect="1"/>
          </p:cNvPicPr>
          <p:nvPr/>
        </p:nvPicPr>
        <p:blipFill>
          <a:blip r:embed="rId3"/>
          <a:stretch>
            <a:fillRect/>
          </a:stretch>
        </p:blipFill>
        <p:spPr>
          <a:xfrm>
            <a:off x="0" y="3292098"/>
            <a:ext cx="9144000" cy="1548384"/>
          </a:xfrm>
          <a:prstGeom prst="rect">
            <a:avLst/>
          </a:prstGeom>
        </p:spPr>
      </p:pic>
      <p:pic>
        <p:nvPicPr>
          <p:cNvPr id="4" name="圖形 3">
            <a:extLst>
              <a:ext uri="{FF2B5EF4-FFF2-40B4-BE49-F238E27FC236}">
                <a16:creationId xmlns:a16="http://schemas.microsoft.com/office/drawing/2014/main" id="{D43AAC43-3425-469F-AEC8-81A0E5A04EE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47290" y="1320442"/>
            <a:ext cx="3122434" cy="2502618"/>
          </a:xfrm>
          <a:prstGeom prst="rect">
            <a:avLst/>
          </a:prstGeom>
        </p:spPr>
      </p:pic>
      <p:sp>
        <p:nvSpPr>
          <p:cNvPr id="7" name="Shape 125"/>
          <p:cNvSpPr txBox="1"/>
          <p:nvPr/>
        </p:nvSpPr>
        <p:spPr>
          <a:xfrm>
            <a:off x="4273473" y="-3710807"/>
            <a:ext cx="2344345" cy="936104"/>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FF6600"/>
              </a:buClr>
              <a:buSzPct val="25000"/>
              <a:buFont typeface="Arial"/>
              <a:buNone/>
            </a:pPr>
            <a:r>
              <a:rPr lang="zh-TW" sz="2400" b="1" i="0" u="none" strike="noStrike" cap="none">
                <a:solidFill>
                  <a:schemeClr val="bg1"/>
                </a:solidFill>
                <a:sym typeface="Arial"/>
              </a:rPr>
              <a:t>QNAP</a:t>
            </a:r>
            <a:r>
              <a:rPr lang="zh-TW" altLang="en-US" sz="2400" b="1" i="0" u="none" strike="noStrike" cap="none">
                <a:solidFill>
                  <a:schemeClr val="bg1"/>
                </a:solidFill>
                <a:sym typeface="Arial"/>
              </a:rPr>
              <a:t> 記憶體</a:t>
            </a:r>
            <a:endParaRPr lang="en-US" altLang="zh-TW" sz="2400" b="1" i="0" u="none" strike="noStrike" cap="none">
              <a:solidFill>
                <a:schemeClr val="bg1"/>
              </a:solidFill>
              <a:sym typeface="Arial"/>
            </a:endParaRPr>
          </a:p>
          <a:p>
            <a:pPr marL="0" marR="0" lvl="0" indent="0" algn="ctr" rtl="0">
              <a:lnSpc>
                <a:spcPct val="100000"/>
              </a:lnSpc>
              <a:spcBef>
                <a:spcPts val="0"/>
              </a:spcBef>
              <a:spcAft>
                <a:spcPts val="0"/>
              </a:spcAft>
              <a:buClr>
                <a:srgbClr val="FF6600"/>
              </a:buClr>
              <a:buSzPct val="25000"/>
              <a:buFont typeface="Arial"/>
              <a:buNone/>
            </a:pPr>
            <a:r>
              <a:rPr lang="zh-TW" sz="2400" b="1" i="0" u="none" strike="noStrike" cap="none">
                <a:solidFill>
                  <a:schemeClr val="bg1"/>
                </a:solidFill>
                <a:latin typeface="微軟正黑體" pitchFamily="34" charset="-120"/>
                <a:ea typeface="微軟正黑體" pitchFamily="34" charset="-120"/>
                <a:sym typeface="Arial"/>
              </a:rPr>
              <a:t>選購配件</a:t>
            </a:r>
          </a:p>
        </p:txBody>
      </p:sp>
      <p:sp>
        <p:nvSpPr>
          <p:cNvPr id="14" name="Shape 134"/>
          <p:cNvSpPr txBox="1"/>
          <p:nvPr/>
        </p:nvSpPr>
        <p:spPr>
          <a:xfrm>
            <a:off x="183685" y="3207296"/>
            <a:ext cx="2500330" cy="285752"/>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US" altLang="zh-TW" sz="1100" b="1" i="0" u="none" strike="noStrike" cap="none">
                <a:solidFill>
                  <a:schemeClr val="tx1"/>
                </a:solidFill>
                <a:latin typeface="+mj-lt"/>
                <a:ea typeface="微軟正黑體" panose="020B0604030504040204" pitchFamily="34" charset="-120"/>
                <a:sym typeface="Arial"/>
              </a:rPr>
              <a:t>Just need to remove a few screws</a:t>
            </a:r>
            <a:endParaRPr lang="zh-TW" sz="1100" b="1" i="0" u="none" strike="noStrike" cap="none">
              <a:solidFill>
                <a:schemeClr val="tx1"/>
              </a:solidFill>
              <a:latin typeface="+mj-lt"/>
              <a:ea typeface="微軟正黑體" panose="020B0604030504040204" pitchFamily="34" charset="-120"/>
              <a:sym typeface="Arial"/>
            </a:endParaRPr>
          </a:p>
        </p:txBody>
      </p:sp>
      <p:sp>
        <p:nvSpPr>
          <p:cNvPr id="12" name="標題 1">
            <a:extLst>
              <a:ext uri="{FF2B5EF4-FFF2-40B4-BE49-F238E27FC236}">
                <a16:creationId xmlns:a16="http://schemas.microsoft.com/office/drawing/2014/main" id="{BE4E2FED-0649-46DE-B0C2-C5607B2BD4B0}"/>
              </a:ext>
            </a:extLst>
          </p:cNvPr>
          <p:cNvSpPr txBox="1">
            <a:spLocks/>
          </p:cNvSpPr>
          <p:nvPr/>
        </p:nvSpPr>
        <p:spPr>
          <a:xfrm>
            <a:off x="124385" y="0"/>
            <a:ext cx="8895230" cy="1320442"/>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3600">
                <a:solidFill>
                  <a:schemeClr val="bg1"/>
                </a:solidFill>
                <a:latin typeface="+mj-lt"/>
                <a:ea typeface="微軟正黑體" panose="020B0604030504040204" pitchFamily="34" charset="-120"/>
              </a:rPr>
              <a:t>4GB DDR4 RAM for multi-tasking,</a:t>
            </a:r>
          </a:p>
          <a:p>
            <a:r>
              <a:rPr lang="en-US" altLang="zh-TW" sz="3600">
                <a:solidFill>
                  <a:schemeClr val="bg1"/>
                </a:solidFill>
                <a:latin typeface="+mj-lt"/>
                <a:ea typeface="微軟正黑體" panose="020B0604030504040204" pitchFamily="34" charset="-120"/>
              </a:rPr>
              <a:t>easily upgrade to max 32GB memory</a:t>
            </a:r>
            <a:endParaRPr lang="zh-TW" altLang="en-US" sz="3600">
              <a:solidFill>
                <a:schemeClr val="bg1"/>
              </a:solidFill>
              <a:latin typeface="+mj-lt"/>
              <a:ea typeface="微軟正黑體" panose="020B0604030504040204" pitchFamily="34" charset="-120"/>
            </a:endParaRPr>
          </a:p>
        </p:txBody>
      </p:sp>
      <p:sp>
        <p:nvSpPr>
          <p:cNvPr id="29" name="TextBox 6">
            <a:extLst>
              <a:ext uri="{FF2B5EF4-FFF2-40B4-BE49-F238E27FC236}">
                <a16:creationId xmlns:a16="http://schemas.microsoft.com/office/drawing/2014/main" id="{A5B24B00-EE93-4237-927D-7C977DCE5670}"/>
              </a:ext>
            </a:extLst>
          </p:cNvPr>
          <p:cNvSpPr txBox="1"/>
          <p:nvPr/>
        </p:nvSpPr>
        <p:spPr>
          <a:xfrm>
            <a:off x="2973273" y="2323637"/>
            <a:ext cx="2928763" cy="1015655"/>
          </a:xfrm>
          <a:prstGeom prst="rect">
            <a:avLst/>
          </a:prstGeom>
          <a:noFill/>
        </p:spPr>
        <p:txBody>
          <a:bodyPr wrap="square" lIns="91431" tIns="45716" rIns="91431" bIns="45716" anchor="t">
            <a:spAutoFit/>
          </a:bodyPr>
          <a:lstStyle/>
          <a:p>
            <a:pPr>
              <a:defRPr/>
            </a:pPr>
            <a:r>
              <a:rPr lang="en-US" altLang="zh-TW" sz="1800" b="1">
                <a:solidFill>
                  <a:schemeClr val="tx1"/>
                </a:solidFill>
                <a:latin typeface="+mj-lt"/>
                <a:ea typeface="微軟正黑體" panose="020B0604030504040204" pitchFamily="34" charset="-120"/>
              </a:rPr>
              <a:t>1 x DDR4 SO-DIMM slot</a:t>
            </a:r>
            <a:br>
              <a:rPr lang="en-US" altLang="zh-TW" sz="2400" b="1">
                <a:solidFill>
                  <a:schemeClr val="tx1"/>
                </a:solidFill>
                <a:latin typeface="+mj-lt"/>
                <a:ea typeface="微軟正黑體" panose="020B0604030504040204" pitchFamily="34" charset="-120"/>
              </a:rPr>
            </a:br>
            <a:r>
              <a:rPr lang="en-US" altLang="zh-TW" sz="1800" b="1" spc="300">
                <a:solidFill>
                  <a:schemeClr val="tx1"/>
                </a:solidFill>
                <a:latin typeface="+mj-lt"/>
                <a:ea typeface="微軟正黑體" panose="020B0604030504040204" pitchFamily="34" charset="-120"/>
              </a:rPr>
              <a:t>max </a:t>
            </a:r>
            <a:r>
              <a:rPr lang="en-US" altLang="zh-TW" sz="4200" b="1" spc="300">
                <a:solidFill>
                  <a:srgbClr val="FF0000"/>
                </a:solidFill>
                <a:latin typeface="+mj-lt"/>
                <a:ea typeface="微軟正黑體" panose="020B0604030504040204" pitchFamily="34" charset="-120"/>
              </a:rPr>
              <a:t>32 GB</a:t>
            </a:r>
          </a:p>
        </p:txBody>
      </p:sp>
      <p:pic>
        <p:nvPicPr>
          <p:cNvPr id="3" name="圖片 2" descr="一張含有 電子用品, 電路 的圖片&#10;&#10;自動產生的描述">
            <a:extLst>
              <a:ext uri="{FF2B5EF4-FFF2-40B4-BE49-F238E27FC236}">
                <a16:creationId xmlns:a16="http://schemas.microsoft.com/office/drawing/2014/main" id="{842D43E5-FF81-47D9-BA75-540D267C25C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34000" contrast="24000"/>
                    </a14:imgEffect>
                  </a14:imgLayer>
                </a14:imgProps>
              </a:ext>
            </a:extLst>
          </a:blip>
          <a:stretch>
            <a:fillRect/>
          </a:stretch>
        </p:blipFill>
        <p:spPr>
          <a:xfrm>
            <a:off x="3144912" y="1497420"/>
            <a:ext cx="1559859" cy="668034"/>
          </a:xfrm>
          <a:prstGeom prst="rect">
            <a:avLst/>
          </a:prstGeom>
          <a:effectLst>
            <a:outerShdw blurRad="101600" dist="152400" dir="2700000" algn="tl" rotWithShape="0">
              <a:prstClr val="black">
                <a:alpha val="29000"/>
              </a:prstClr>
            </a:outerShdw>
          </a:effectLst>
        </p:spPr>
      </p:pic>
      <p:grpSp>
        <p:nvGrpSpPr>
          <p:cNvPr id="5" name="群組 4">
            <a:extLst>
              <a:ext uri="{FF2B5EF4-FFF2-40B4-BE49-F238E27FC236}">
                <a16:creationId xmlns:a16="http://schemas.microsoft.com/office/drawing/2014/main" id="{32C26327-BF59-4E80-9708-68723178F4B5}"/>
              </a:ext>
            </a:extLst>
          </p:cNvPr>
          <p:cNvGrpSpPr/>
          <p:nvPr/>
        </p:nvGrpSpPr>
        <p:grpSpPr>
          <a:xfrm>
            <a:off x="271915" y="982748"/>
            <a:ext cx="2894096" cy="2168382"/>
            <a:chOff x="804848" y="1075676"/>
            <a:chExt cx="2894096" cy="2168382"/>
          </a:xfrm>
        </p:grpSpPr>
        <p:sp>
          <p:nvSpPr>
            <p:cNvPr id="20" name="矩形 19">
              <a:extLst>
                <a:ext uri="{FF2B5EF4-FFF2-40B4-BE49-F238E27FC236}">
                  <a16:creationId xmlns:a16="http://schemas.microsoft.com/office/drawing/2014/main" id="{D19AAFFE-96DC-4F98-9031-DAFC4DD80B2E}"/>
                </a:ext>
              </a:extLst>
            </p:cNvPr>
            <p:cNvSpPr/>
            <p:nvPr/>
          </p:nvSpPr>
          <p:spPr>
            <a:xfrm>
              <a:off x="804848" y="1612842"/>
              <a:ext cx="2553828" cy="1631216"/>
            </a:xfrm>
            <a:prstGeom prst="rect">
              <a:avLst/>
            </a:prstGeom>
            <a:solidFill>
              <a:schemeClr val="bg2">
                <a:lumMod val="20000"/>
                <a:lumOff val="80000"/>
              </a:schemeClr>
            </a:solidFill>
            <a:ln w="9525">
              <a:solidFill>
                <a:schemeClr val="bg1"/>
              </a:solidFill>
            </a:ln>
            <a:effectLst>
              <a:outerShdw blurRad="50800" dist="38100" dir="5400000" algn="t" rotWithShape="0">
                <a:prstClr val="black">
                  <a:alpha val="40000"/>
                </a:prstClr>
              </a:outerShdw>
            </a:effectLst>
          </p:spPr>
          <p:txBody>
            <a:bodyPr wrap="square" anchor="ctr">
              <a:spAutoFit/>
            </a:bodyPr>
            <a:lstStyle/>
            <a:p>
              <a:pPr lvl="0" algn="ctr">
                <a:buClr>
                  <a:srgbClr val="595959"/>
                </a:buClr>
                <a:buSzPct val="25000"/>
              </a:pPr>
              <a:endParaRPr lang="en-US" altLang="zh-TW" sz="2000" b="1">
                <a:solidFill>
                  <a:schemeClr val="bg1"/>
                </a:solidFill>
                <a:latin typeface="+mj-lt"/>
                <a:ea typeface="微軟正黑體" panose="020B0604030504040204" pitchFamily="34" charset="-120"/>
              </a:endParaRPr>
            </a:p>
            <a:p>
              <a:pPr lvl="0" algn="ctr">
                <a:buClr>
                  <a:srgbClr val="595959"/>
                </a:buClr>
                <a:buSzPct val="25000"/>
              </a:pPr>
              <a:endParaRPr lang="en-US" altLang="zh-TW" sz="2000" b="1">
                <a:solidFill>
                  <a:schemeClr val="bg1"/>
                </a:solidFill>
                <a:latin typeface="+mj-lt"/>
                <a:ea typeface="微軟正黑體" panose="020B0604030504040204" pitchFamily="34" charset="-120"/>
              </a:endParaRPr>
            </a:p>
            <a:p>
              <a:pPr lvl="0" algn="ctr">
                <a:buClr>
                  <a:srgbClr val="595959"/>
                </a:buClr>
                <a:buSzPct val="25000"/>
              </a:pPr>
              <a:endParaRPr lang="en-US" altLang="zh-TW" sz="2000" b="1">
                <a:solidFill>
                  <a:schemeClr val="bg1"/>
                </a:solidFill>
                <a:latin typeface="+mj-lt"/>
                <a:ea typeface="微軟正黑體" panose="020B0604030504040204" pitchFamily="34" charset="-120"/>
              </a:endParaRPr>
            </a:p>
            <a:p>
              <a:pPr lvl="0" algn="ctr">
                <a:buClr>
                  <a:srgbClr val="595959"/>
                </a:buClr>
                <a:buSzPct val="25000"/>
              </a:pPr>
              <a:endParaRPr lang="en-US" altLang="zh-TW" sz="2000" b="1">
                <a:solidFill>
                  <a:schemeClr val="bg1"/>
                </a:solidFill>
                <a:latin typeface="+mj-lt"/>
                <a:ea typeface="微軟正黑體" panose="020B0604030504040204" pitchFamily="34" charset="-120"/>
              </a:endParaRPr>
            </a:p>
            <a:p>
              <a:pPr lvl="0" algn="ctr">
                <a:buClr>
                  <a:srgbClr val="595959"/>
                </a:buClr>
                <a:buSzPct val="25000"/>
              </a:pPr>
              <a:endParaRPr lang="zh-TW" altLang="zh-TW" sz="2000" b="1">
                <a:solidFill>
                  <a:schemeClr val="bg1"/>
                </a:solidFill>
                <a:latin typeface="+mj-lt"/>
                <a:ea typeface="微軟正黑體" panose="020B0604030504040204" pitchFamily="34" charset="-120"/>
              </a:endParaRPr>
            </a:p>
          </p:txBody>
        </p:sp>
        <p:pic>
          <p:nvPicPr>
            <p:cNvPr id="21" name="Shape 133">
              <a:extLst>
                <a:ext uri="{FF2B5EF4-FFF2-40B4-BE49-F238E27FC236}">
                  <a16:creationId xmlns:a16="http://schemas.microsoft.com/office/drawing/2014/main" id="{0AF3A138-A759-4B24-9C62-A5424E056D19}"/>
                </a:ext>
              </a:extLst>
            </p:cNvPr>
            <p:cNvPicPr preferRelativeResize="0"/>
            <p:nvPr/>
          </p:nvPicPr>
          <p:blipFill rotWithShape="1">
            <a:blip r:embed="rId8">
              <a:extLst>
                <a:ext uri="{BEBA8EAE-BF5A-486C-A8C5-ECC9F3942E4B}">
                  <a14:imgProps xmlns:a14="http://schemas.microsoft.com/office/drawing/2010/main">
                    <a14:imgLayer r:embed="rId9">
                      <a14:imgEffect>
                        <a14:brightnessContrast bright="27000"/>
                      </a14:imgEffect>
                    </a14:imgLayer>
                  </a14:imgProps>
                </a:ext>
              </a:extLst>
            </a:blip>
            <a:srcRect l="14593"/>
            <a:stretch/>
          </p:blipFill>
          <p:spPr>
            <a:xfrm>
              <a:off x="804848" y="1075676"/>
              <a:ext cx="2894096" cy="2061442"/>
            </a:xfrm>
            <a:prstGeom prst="rect">
              <a:avLst/>
            </a:prstGeom>
            <a:noFill/>
            <a:ln>
              <a:noFill/>
            </a:ln>
          </p:spPr>
        </p:pic>
      </p:grpSp>
      <p:pic>
        <p:nvPicPr>
          <p:cNvPr id="26" name="圖片 25">
            <a:extLst>
              <a:ext uri="{FF2B5EF4-FFF2-40B4-BE49-F238E27FC236}">
                <a16:creationId xmlns:a16="http://schemas.microsoft.com/office/drawing/2014/main" id="{51E49361-E900-4871-95D1-9D0244A77DB2}"/>
              </a:ext>
            </a:extLst>
          </p:cNvPr>
          <p:cNvPicPr>
            <a:picLocks noChangeAspect="1"/>
          </p:cNvPicPr>
          <p:nvPr/>
        </p:nvPicPr>
        <p:blipFill>
          <a:blip r:embed="rId10"/>
          <a:stretch>
            <a:fillRect/>
          </a:stretch>
        </p:blipFill>
        <p:spPr>
          <a:xfrm>
            <a:off x="-23906" y="4474865"/>
            <a:ext cx="9167906" cy="378049"/>
          </a:xfrm>
          <a:prstGeom prst="rect">
            <a:avLst/>
          </a:prstGeom>
        </p:spPr>
      </p:pic>
      <p:sp>
        <p:nvSpPr>
          <p:cNvPr id="2" name="文字方塊 1">
            <a:extLst>
              <a:ext uri="{FF2B5EF4-FFF2-40B4-BE49-F238E27FC236}">
                <a16:creationId xmlns:a16="http://schemas.microsoft.com/office/drawing/2014/main" id="{3C1A455A-E994-9A48-92AE-56B67770E693}"/>
              </a:ext>
            </a:extLst>
          </p:cNvPr>
          <p:cNvSpPr txBox="1"/>
          <p:nvPr/>
        </p:nvSpPr>
        <p:spPr>
          <a:xfrm>
            <a:off x="6131637" y="1427581"/>
            <a:ext cx="1980029" cy="806439"/>
          </a:xfrm>
          <a:prstGeom prst="rect">
            <a:avLst/>
          </a:prstGeom>
          <a:noFill/>
        </p:spPr>
        <p:txBody>
          <a:bodyPr wrap="none" rtlCol="0">
            <a:spAutoFit/>
          </a:bodyPr>
          <a:lstStyle/>
          <a:p>
            <a:pPr marL="180975" indent="-180975">
              <a:buFont typeface="Arial" panose="020B0604020202020204" pitchFamily="34" charset="0"/>
              <a:buChar char="•"/>
            </a:pPr>
            <a:r>
              <a:rPr kumimoji="1" lang="en-US" altLang="zh-TW">
                <a:latin typeface="+mj-lt"/>
              </a:rPr>
              <a:t>NAS ordering SKU:</a:t>
            </a:r>
            <a:br>
              <a:rPr kumimoji="1" lang="en-US" altLang="zh-TW">
                <a:latin typeface="+mj-lt"/>
              </a:rPr>
            </a:br>
            <a:r>
              <a:rPr kumimoji="1" lang="en-US" altLang="zh-TW" b="1">
                <a:latin typeface="+mj-lt"/>
              </a:rPr>
              <a:t>TS-435XeU-4G</a:t>
            </a:r>
            <a:endParaRPr kumimoji="1" lang="en-US" altLang="zh-TW">
              <a:latin typeface="+mj-lt"/>
            </a:endParaRPr>
          </a:p>
          <a:p>
            <a:pPr marL="180975" indent="-180975">
              <a:lnSpc>
                <a:spcPct val="150000"/>
              </a:lnSpc>
              <a:buFont typeface="Arial" panose="020B0604020202020204" pitchFamily="34" charset="0"/>
              <a:buChar char="•"/>
            </a:pPr>
            <a:r>
              <a:rPr kumimoji="1" lang="en-US" altLang="zh-TW">
                <a:latin typeface="+mj-lt"/>
              </a:rPr>
              <a:t>Optional RAM parts:</a:t>
            </a:r>
          </a:p>
        </p:txBody>
      </p:sp>
      <p:sp>
        <p:nvSpPr>
          <p:cNvPr id="15" name="文字方塊 14">
            <a:extLst>
              <a:ext uri="{FF2B5EF4-FFF2-40B4-BE49-F238E27FC236}">
                <a16:creationId xmlns:a16="http://schemas.microsoft.com/office/drawing/2014/main" id="{51EE26CD-CE1E-4FC2-B6A7-95091BF7B970}"/>
              </a:ext>
            </a:extLst>
          </p:cNvPr>
          <p:cNvSpPr txBox="1"/>
          <p:nvPr/>
        </p:nvSpPr>
        <p:spPr>
          <a:xfrm>
            <a:off x="6332999" y="2152925"/>
            <a:ext cx="2684015" cy="1166345"/>
          </a:xfrm>
          <a:prstGeom prst="rect">
            <a:avLst/>
          </a:prstGeom>
          <a:noFill/>
        </p:spPr>
        <p:txBody>
          <a:bodyPr wrap="square">
            <a:spAutoFit/>
          </a:bodyPr>
          <a:lstStyle/>
          <a:p>
            <a:pPr>
              <a:lnSpc>
                <a:spcPct val="150000"/>
              </a:lnSpc>
            </a:pPr>
            <a:r>
              <a:rPr kumimoji="1" lang="en-US" altLang="zh-TW" sz="1200">
                <a:latin typeface="+mj-lt"/>
              </a:rPr>
              <a:t>32GB: </a:t>
            </a:r>
            <a:r>
              <a:rPr kumimoji="1" lang="en" altLang="zh-TW" sz="1200" b="1">
                <a:latin typeface="+mj-lt"/>
              </a:rPr>
              <a:t>RAM-32GDR4T0-SO-2666</a:t>
            </a:r>
            <a:endParaRPr kumimoji="1" lang="en-US" altLang="zh-TW" sz="1200" b="1">
              <a:latin typeface="+mj-lt"/>
            </a:endParaRPr>
          </a:p>
          <a:p>
            <a:pPr>
              <a:lnSpc>
                <a:spcPct val="150000"/>
              </a:lnSpc>
            </a:pPr>
            <a:r>
              <a:rPr kumimoji="1" lang="en-US" altLang="zh-TW" sz="1200">
                <a:latin typeface="+mj-lt"/>
              </a:rPr>
              <a:t>16GB: </a:t>
            </a:r>
            <a:r>
              <a:rPr kumimoji="1" lang="en" altLang="zh-TW" sz="1200" b="1">
                <a:latin typeface="+mj-lt"/>
              </a:rPr>
              <a:t>RAM-16GDR4T0-SO-2666</a:t>
            </a:r>
            <a:endParaRPr kumimoji="1" lang="en-US" altLang="zh-TW" sz="1200" b="1">
              <a:latin typeface="+mj-lt"/>
            </a:endParaRPr>
          </a:p>
          <a:p>
            <a:pPr>
              <a:lnSpc>
                <a:spcPct val="150000"/>
              </a:lnSpc>
            </a:pPr>
            <a:r>
              <a:rPr kumimoji="1" lang="en-US" altLang="zh-TW" sz="1200">
                <a:latin typeface="+mj-lt"/>
              </a:rPr>
              <a:t>8GB: </a:t>
            </a:r>
            <a:r>
              <a:rPr kumimoji="1" lang="en" altLang="zh-TW" sz="1200" b="1">
                <a:latin typeface="+mj-lt"/>
              </a:rPr>
              <a:t>RAM-8GDR4T0-SO-2666</a:t>
            </a:r>
            <a:endParaRPr kumimoji="1" lang="en-US" altLang="zh-TW" sz="1200" b="1">
              <a:latin typeface="+mj-lt"/>
            </a:endParaRPr>
          </a:p>
          <a:p>
            <a:pPr>
              <a:lnSpc>
                <a:spcPct val="150000"/>
              </a:lnSpc>
            </a:pPr>
            <a:r>
              <a:rPr kumimoji="1" lang="en-US" altLang="zh-TW" sz="1200">
                <a:latin typeface="+mj-lt"/>
              </a:rPr>
              <a:t>4GB: </a:t>
            </a:r>
            <a:r>
              <a:rPr kumimoji="1" lang="en" altLang="zh-TW" sz="1200" b="1">
                <a:latin typeface="+mj-lt"/>
              </a:rPr>
              <a:t>RAM-4GDR4T1-SO-2666</a:t>
            </a:r>
            <a:endParaRPr kumimoji="1" lang="zh-TW" altLang="en-US" sz="1200" b="1">
              <a:latin typeface="+mj-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a:extLst>
              <a:ext uri="{FF2B5EF4-FFF2-40B4-BE49-F238E27FC236}">
                <a16:creationId xmlns:a16="http://schemas.microsoft.com/office/drawing/2014/main" id="{3E1116F6-EA94-4B69-B8AA-7960AC338FEE}"/>
              </a:ext>
            </a:extLst>
          </p:cNvPr>
          <p:cNvGrpSpPr/>
          <p:nvPr/>
        </p:nvGrpSpPr>
        <p:grpSpPr>
          <a:xfrm>
            <a:off x="628217" y="3642591"/>
            <a:ext cx="7754454" cy="1182328"/>
            <a:chOff x="61839" y="3007633"/>
            <a:chExt cx="8809858" cy="1343246"/>
          </a:xfrm>
        </p:grpSpPr>
        <p:pic>
          <p:nvPicPr>
            <p:cNvPr id="10" name="圖片 9">
              <a:extLst>
                <a:ext uri="{FF2B5EF4-FFF2-40B4-BE49-F238E27FC236}">
                  <a16:creationId xmlns:a16="http://schemas.microsoft.com/office/drawing/2014/main" id="{9C1D84D4-B0E4-4B13-812A-AEBED6FFBF17}"/>
                </a:ext>
              </a:extLst>
            </p:cNvPr>
            <p:cNvPicPr>
              <a:picLocks noChangeAspect="1"/>
            </p:cNvPicPr>
            <p:nvPr/>
          </p:nvPicPr>
          <p:blipFill>
            <a:blip r:embed="rId3"/>
            <a:stretch>
              <a:fillRect/>
            </a:stretch>
          </p:blipFill>
          <p:spPr>
            <a:xfrm>
              <a:off x="61839" y="3972830"/>
              <a:ext cx="8809858" cy="378049"/>
            </a:xfrm>
            <a:prstGeom prst="rect">
              <a:avLst/>
            </a:prstGeom>
          </p:spPr>
        </p:pic>
        <p:pic>
          <p:nvPicPr>
            <p:cNvPr id="28" name="圖片 27" descr="一張含有 監視器, 電子用品, 坐, 白色 的圖片&#10;&#10;自動產生的描述">
              <a:extLst>
                <a:ext uri="{FF2B5EF4-FFF2-40B4-BE49-F238E27FC236}">
                  <a16:creationId xmlns:a16="http://schemas.microsoft.com/office/drawing/2014/main" id="{B8D58701-7E13-47EE-BDB1-80A46176ABF5}"/>
                </a:ext>
              </a:extLst>
            </p:cNvPr>
            <p:cNvPicPr>
              <a:picLocks noChangeAspect="1"/>
            </p:cNvPicPr>
            <p:nvPr/>
          </p:nvPicPr>
          <p:blipFill rotWithShape="1">
            <a:blip r:embed="rId4"/>
            <a:srcRect b="12671"/>
            <a:stretch/>
          </p:blipFill>
          <p:spPr>
            <a:xfrm>
              <a:off x="316006" y="3007633"/>
              <a:ext cx="8555691" cy="1150627"/>
            </a:xfrm>
            <a:prstGeom prst="rect">
              <a:avLst/>
            </a:prstGeom>
          </p:spPr>
        </p:pic>
      </p:grpSp>
      <p:sp>
        <p:nvSpPr>
          <p:cNvPr id="31" name="矩形圖說文字 15">
            <a:extLst>
              <a:ext uri="{FF2B5EF4-FFF2-40B4-BE49-F238E27FC236}">
                <a16:creationId xmlns:a16="http://schemas.microsoft.com/office/drawing/2014/main" id="{A41608D7-68C5-48D0-A8F0-62F8EA89AA7E}"/>
              </a:ext>
            </a:extLst>
          </p:cNvPr>
          <p:cNvSpPr/>
          <p:nvPr/>
        </p:nvSpPr>
        <p:spPr>
          <a:xfrm>
            <a:off x="6967605" y="3417695"/>
            <a:ext cx="1197300" cy="371545"/>
          </a:xfrm>
          <a:prstGeom prst="wedgeRectCallout">
            <a:avLst>
              <a:gd name="adj1" fmla="val -51603"/>
              <a:gd name="adj2" fmla="val 102324"/>
            </a:avLst>
          </a:prstGeom>
          <a:solidFill>
            <a:schemeClr val="tx1"/>
          </a:solidFill>
          <a:ln w="12700">
            <a:solidFill>
              <a:schemeClr val="bg1"/>
            </a:solidFill>
          </a:ln>
          <a:effectLst>
            <a:outerShdw blurRad="127000" dist="88900" dir="42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微軟正黑體" panose="020B0604030504040204" pitchFamily="34" charset="-120"/>
            </a:endParaRPr>
          </a:p>
        </p:txBody>
      </p:sp>
      <p:sp>
        <p:nvSpPr>
          <p:cNvPr id="16" name="標題 1">
            <a:extLst>
              <a:ext uri="{FF2B5EF4-FFF2-40B4-BE49-F238E27FC236}">
                <a16:creationId xmlns:a16="http://schemas.microsoft.com/office/drawing/2014/main" id="{01762872-E59E-4A46-937F-357F4E2DB21A}"/>
              </a:ext>
            </a:extLst>
          </p:cNvPr>
          <p:cNvSpPr txBox="1">
            <a:spLocks/>
          </p:cNvSpPr>
          <p:nvPr/>
        </p:nvSpPr>
        <p:spPr>
          <a:xfrm>
            <a:off x="325582" y="-14442"/>
            <a:ext cx="8506692" cy="1342654"/>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Arial"/>
              <a:buNone/>
              <a:defRPr sz="2800" b="1" i="0" u="none" strike="noStrike" cap="none">
                <a:solidFill>
                  <a:schemeClr val="dk1"/>
                </a:solidFill>
                <a:latin typeface="Arial"/>
                <a:ea typeface="Arial"/>
                <a:cs typeface="Arial"/>
                <a:sym typeface="Arial"/>
              </a:defRPr>
            </a:lvl1pPr>
            <a:lvl2pPr lvl="1" indent="0">
              <a:spcBef>
                <a:spcPts val="0"/>
              </a:spcBef>
              <a:buClr>
                <a:schemeClr val="dk1"/>
              </a:buClr>
              <a:buFont typeface="Arial"/>
              <a:buNone/>
              <a:defRPr sz="2800">
                <a:solidFill>
                  <a:schemeClr val="dk1"/>
                </a:solidFill>
              </a:defRPr>
            </a:lvl2pPr>
            <a:lvl3pPr lvl="2" indent="0">
              <a:spcBef>
                <a:spcPts val="0"/>
              </a:spcBef>
              <a:buClr>
                <a:schemeClr val="dk1"/>
              </a:buClr>
              <a:buFont typeface="Arial"/>
              <a:buNone/>
              <a:defRPr sz="2800">
                <a:solidFill>
                  <a:schemeClr val="dk1"/>
                </a:solidFill>
              </a:defRPr>
            </a:lvl3pPr>
            <a:lvl4pPr lvl="3" indent="0">
              <a:spcBef>
                <a:spcPts val="0"/>
              </a:spcBef>
              <a:buClr>
                <a:schemeClr val="dk1"/>
              </a:buClr>
              <a:buFont typeface="Arial"/>
              <a:buNone/>
              <a:defRPr sz="2800">
                <a:solidFill>
                  <a:schemeClr val="dk1"/>
                </a:solidFill>
              </a:defRPr>
            </a:lvl4pPr>
            <a:lvl5pPr lvl="4" indent="0">
              <a:spcBef>
                <a:spcPts val="0"/>
              </a:spcBef>
              <a:buClr>
                <a:schemeClr val="dk1"/>
              </a:buClr>
              <a:buFont typeface="Arial"/>
              <a:buNone/>
              <a:defRPr sz="2800">
                <a:solidFill>
                  <a:schemeClr val="dk1"/>
                </a:solidFill>
              </a:defRPr>
            </a:lvl5pPr>
            <a:lvl6pPr lvl="5" indent="0">
              <a:spcBef>
                <a:spcPts val="0"/>
              </a:spcBef>
              <a:buClr>
                <a:schemeClr val="dk1"/>
              </a:buClr>
              <a:buFont typeface="Arial"/>
              <a:buNone/>
              <a:defRPr sz="2800">
                <a:solidFill>
                  <a:schemeClr val="dk1"/>
                </a:solidFill>
              </a:defRPr>
            </a:lvl6pPr>
            <a:lvl7pPr lvl="6" indent="0">
              <a:spcBef>
                <a:spcPts val="0"/>
              </a:spcBef>
              <a:buClr>
                <a:schemeClr val="dk1"/>
              </a:buClr>
              <a:buFont typeface="Arial"/>
              <a:buNone/>
              <a:defRPr sz="2800">
                <a:solidFill>
                  <a:schemeClr val="dk1"/>
                </a:solidFill>
              </a:defRPr>
            </a:lvl7pPr>
            <a:lvl8pPr lvl="7" indent="0">
              <a:spcBef>
                <a:spcPts val="0"/>
              </a:spcBef>
              <a:buClr>
                <a:schemeClr val="dk1"/>
              </a:buClr>
              <a:buFont typeface="Arial"/>
              <a:buNone/>
              <a:defRPr sz="2800">
                <a:solidFill>
                  <a:schemeClr val="dk1"/>
                </a:solidFill>
              </a:defRPr>
            </a:lvl8pPr>
            <a:lvl9pPr lvl="8" indent="0">
              <a:spcBef>
                <a:spcPts val="0"/>
              </a:spcBef>
              <a:buClr>
                <a:schemeClr val="dk1"/>
              </a:buClr>
              <a:buFont typeface="Arial"/>
              <a:buNone/>
              <a:defRPr sz="2800">
                <a:solidFill>
                  <a:schemeClr val="dk1"/>
                </a:solidFill>
              </a:defRPr>
            </a:lvl9pPr>
          </a:lstStyle>
          <a:p>
            <a:r>
              <a:rPr lang="en-US" altLang="zh-TW" sz="3200">
                <a:solidFill>
                  <a:schemeClr val="bg1"/>
                </a:solidFill>
                <a:latin typeface="+mj-lt"/>
                <a:ea typeface="微軟正黑體" panose="020B0604030504040204" pitchFamily="34" charset="-120"/>
              </a:rPr>
              <a:t>Accelerate performance with SSD cache or </a:t>
            </a:r>
            <a:r>
              <a:rPr lang="en-US" altLang="zh-TW" sz="3200" err="1">
                <a:solidFill>
                  <a:schemeClr val="bg1"/>
                </a:solidFill>
                <a:latin typeface="+mj-lt"/>
                <a:ea typeface="微軟正黑體" panose="020B0604030504040204" pitchFamily="34" charset="-120"/>
              </a:rPr>
              <a:t>Qtier</a:t>
            </a:r>
            <a:r>
              <a:rPr lang="en-US" altLang="zh-TW" sz="3200">
                <a:solidFill>
                  <a:schemeClr val="bg1"/>
                </a:solidFill>
                <a:latin typeface="+mj-lt"/>
                <a:ea typeface="微軟正黑體" panose="020B0604030504040204" pitchFamily="34" charset="-120"/>
              </a:rPr>
              <a:t> via the dual M.2 </a:t>
            </a:r>
            <a:r>
              <a:rPr lang="en-US" altLang="zh-TW" sz="3200" err="1">
                <a:solidFill>
                  <a:schemeClr val="bg1"/>
                </a:solidFill>
                <a:latin typeface="+mj-lt"/>
                <a:ea typeface="微軟正黑體" panose="020B0604030504040204" pitchFamily="34" charset="-120"/>
              </a:rPr>
              <a:t>NVMe</a:t>
            </a:r>
            <a:r>
              <a:rPr lang="en-US" altLang="zh-TW" sz="3200">
                <a:solidFill>
                  <a:schemeClr val="bg1"/>
                </a:solidFill>
                <a:latin typeface="+mj-lt"/>
                <a:ea typeface="微軟正黑體" panose="020B0604030504040204" pitchFamily="34" charset="-120"/>
              </a:rPr>
              <a:t> SSD slots</a:t>
            </a:r>
            <a:endParaRPr lang="zh-TW" altLang="en-US" sz="3200">
              <a:solidFill>
                <a:schemeClr val="bg1"/>
              </a:solidFill>
              <a:latin typeface="+mj-lt"/>
              <a:ea typeface="微軟正黑體" panose="020B0604030504040204" pitchFamily="34" charset="-120"/>
            </a:endParaRPr>
          </a:p>
        </p:txBody>
      </p:sp>
      <p:sp>
        <p:nvSpPr>
          <p:cNvPr id="42" name="手繪多邊形: 圖案 41">
            <a:extLst>
              <a:ext uri="{FF2B5EF4-FFF2-40B4-BE49-F238E27FC236}">
                <a16:creationId xmlns:a16="http://schemas.microsoft.com/office/drawing/2014/main" id="{7C7F8668-0C0B-4E18-9805-ACB7126D9628}"/>
              </a:ext>
            </a:extLst>
          </p:cNvPr>
          <p:cNvSpPr/>
          <p:nvPr/>
        </p:nvSpPr>
        <p:spPr>
          <a:xfrm>
            <a:off x="3736969" y="3835442"/>
            <a:ext cx="1475571" cy="92725"/>
          </a:xfrm>
          <a:custGeom>
            <a:avLst/>
            <a:gdLst>
              <a:gd name="connsiteX0" fmla="*/ 239211 w 1859666"/>
              <a:gd name="connsiteY0" fmla="*/ 0 h 148541"/>
              <a:gd name="connsiteX1" fmla="*/ 0 w 1859666"/>
              <a:gd name="connsiteY1" fmla="*/ 148541 h 148541"/>
              <a:gd name="connsiteX2" fmla="*/ 1859666 w 1859666"/>
              <a:gd name="connsiteY2" fmla="*/ 148541 h 148541"/>
              <a:gd name="connsiteX3" fmla="*/ 1626243 w 1859666"/>
              <a:gd name="connsiteY3" fmla="*/ 0 h 148541"/>
              <a:gd name="connsiteX4" fmla="*/ 239211 w 1859666"/>
              <a:gd name="connsiteY4" fmla="*/ 0 h 148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9666" h="148541">
                <a:moveTo>
                  <a:pt x="239211" y="0"/>
                </a:moveTo>
                <a:lnTo>
                  <a:pt x="0" y="148541"/>
                </a:lnTo>
                <a:lnTo>
                  <a:pt x="1859666" y="148541"/>
                </a:lnTo>
                <a:lnTo>
                  <a:pt x="1626243" y="0"/>
                </a:lnTo>
                <a:lnTo>
                  <a:pt x="239211" y="0"/>
                </a:lnTo>
                <a:close/>
              </a:path>
            </a:pathLst>
          </a:custGeom>
          <a:solidFill>
            <a:schemeClr val="accent6">
              <a:lumMod val="5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微軟正黑體" panose="020B0604030504040204" pitchFamily="34" charset="-120"/>
            </a:endParaRPr>
          </a:p>
        </p:txBody>
      </p:sp>
      <p:sp>
        <p:nvSpPr>
          <p:cNvPr id="49" name="矩形圖說文字 15">
            <a:extLst>
              <a:ext uri="{FF2B5EF4-FFF2-40B4-BE49-F238E27FC236}">
                <a16:creationId xmlns:a16="http://schemas.microsoft.com/office/drawing/2014/main" id="{869CD24E-E8D8-458B-8FF3-003010530A3D}"/>
              </a:ext>
            </a:extLst>
          </p:cNvPr>
          <p:cNvSpPr/>
          <p:nvPr/>
        </p:nvSpPr>
        <p:spPr>
          <a:xfrm>
            <a:off x="700451" y="1823217"/>
            <a:ext cx="3859822" cy="1698023"/>
          </a:xfrm>
          <a:prstGeom prst="wedgeRectCallout">
            <a:avLst>
              <a:gd name="adj1" fmla="val 50178"/>
              <a:gd name="adj2" fmla="val 71246"/>
            </a:avLst>
          </a:prstGeom>
          <a:solidFill>
            <a:schemeClr val="tx1"/>
          </a:solidFill>
          <a:ln w="12700">
            <a:solidFill>
              <a:srgbClr val="E7FC20"/>
            </a:solidFill>
          </a:ln>
          <a:effectLst>
            <a:outerShdw blurRad="127000" dist="88900" dir="42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ea typeface="微軟正黑體" panose="020B0604030504040204" pitchFamily="34" charset="-120"/>
            </a:endParaRPr>
          </a:p>
        </p:txBody>
      </p:sp>
      <p:sp>
        <p:nvSpPr>
          <p:cNvPr id="18" name="Shape 183">
            <a:extLst>
              <a:ext uri="{FF2B5EF4-FFF2-40B4-BE49-F238E27FC236}">
                <a16:creationId xmlns:a16="http://schemas.microsoft.com/office/drawing/2014/main" id="{6B7B64F4-B319-42F8-9BB8-BACF70E28AB3}"/>
              </a:ext>
            </a:extLst>
          </p:cNvPr>
          <p:cNvSpPr txBox="1"/>
          <p:nvPr/>
        </p:nvSpPr>
        <p:spPr>
          <a:xfrm flipH="1">
            <a:off x="2472742" y="4612804"/>
            <a:ext cx="4856312" cy="319341"/>
          </a:xfrm>
          <a:prstGeom prst="rect">
            <a:avLst/>
          </a:prstGeom>
          <a:solidFill>
            <a:srgbClr val="FFC000"/>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altLang="zh-TW" sz="1500" b="1">
                <a:latin typeface="+mn-lt"/>
                <a:ea typeface="微軟正黑體" panose="020B0604030504040204" pitchFamily="34" charset="-120"/>
                <a:cs typeface="Arial" panose="020B0604020202020204" pitchFamily="34" charset="0"/>
                <a:sym typeface="Arial"/>
              </a:rPr>
              <a:t>4</a:t>
            </a:r>
            <a:r>
              <a:rPr lang="en-US" altLang="zh-TW" sz="1500" b="1" i="0" u="none" strike="noStrike" cap="none">
                <a:latin typeface="+mn-lt"/>
                <a:ea typeface="微軟正黑體" panose="020B0604030504040204" pitchFamily="34" charset="-120"/>
                <a:cs typeface="Arial" panose="020B0604020202020204" pitchFamily="34" charset="0"/>
                <a:sym typeface="Arial"/>
              </a:rPr>
              <a:t> x 3.5</a:t>
            </a:r>
            <a:r>
              <a:rPr lang="en-US" altLang="zh-TW" sz="1500" b="1">
                <a:latin typeface="+mn-lt"/>
                <a:ea typeface="微軟正黑體" panose="020B0604030504040204" pitchFamily="34" charset="-120"/>
                <a:cs typeface="Arial" panose="020B0604020202020204" pitchFamily="34" charset="0"/>
              </a:rPr>
              <a:t>-inch</a:t>
            </a:r>
            <a:r>
              <a:rPr lang="en-US" altLang="zh-TW" sz="1500" b="1" i="0" u="none" strike="noStrike" cap="none">
                <a:latin typeface="+mn-lt"/>
                <a:ea typeface="微軟正黑體" panose="020B0604030504040204" pitchFamily="34" charset="-120"/>
                <a:cs typeface="Arial" panose="020B0604020202020204" pitchFamily="34" charset="0"/>
                <a:sym typeface="Arial"/>
              </a:rPr>
              <a:t>/2.5</a:t>
            </a:r>
            <a:r>
              <a:rPr lang="en-US" altLang="zh-TW" sz="1500" b="1">
                <a:latin typeface="+mn-lt"/>
                <a:ea typeface="微軟正黑體" panose="020B0604030504040204" pitchFamily="34" charset="-120"/>
                <a:cs typeface="Arial" panose="020B0604020202020204" pitchFamily="34" charset="0"/>
              </a:rPr>
              <a:t>-inch</a:t>
            </a:r>
            <a:r>
              <a:rPr lang="zh-TW" altLang="en-US" sz="1500" b="1" i="0" u="none" strike="noStrike" cap="none">
                <a:latin typeface="+mn-lt"/>
                <a:ea typeface="微軟正黑體" panose="020B0604030504040204" pitchFamily="34" charset="-120"/>
                <a:cs typeface="Arial" panose="020B0604020202020204" pitchFamily="34" charset="0"/>
                <a:sym typeface="Arial"/>
              </a:rPr>
              <a:t> </a:t>
            </a:r>
            <a:r>
              <a:rPr lang="en-US" altLang="zh-TW" sz="1500" b="1" i="0" u="none" strike="noStrike" cap="none">
                <a:latin typeface="+mn-lt"/>
                <a:ea typeface="微軟正黑體" panose="020B0604030504040204" pitchFamily="34" charset="-120"/>
                <a:cs typeface="Arial" panose="020B0604020202020204" pitchFamily="34" charset="0"/>
                <a:sym typeface="Arial"/>
              </a:rPr>
              <a:t>SATA 6Gbps HDD/SSD </a:t>
            </a:r>
            <a:r>
              <a:rPr lang="en-US" altLang="zh-CN" sz="1500" b="1">
                <a:latin typeface="+mn-lt"/>
                <a:ea typeface="微軟正黑體" panose="020B0604030504040204" pitchFamily="34" charset="-120"/>
                <a:cs typeface="Arial" panose="020B0604020202020204" pitchFamily="34" charset="0"/>
                <a:sym typeface="Arial"/>
              </a:rPr>
              <a:t>bays</a:t>
            </a:r>
            <a:endParaRPr lang="zh-TW" sz="1500" b="1" i="0" u="none" strike="noStrike" cap="none">
              <a:latin typeface="+mn-lt"/>
              <a:ea typeface="微軟正黑體" panose="020B0604030504040204" pitchFamily="34" charset="-120"/>
              <a:cs typeface="Arial" panose="020B0604020202020204" pitchFamily="34" charset="0"/>
              <a:sym typeface="Arial"/>
            </a:endParaRPr>
          </a:p>
        </p:txBody>
      </p:sp>
      <p:sp>
        <p:nvSpPr>
          <p:cNvPr id="19" name="圓角矩形 13">
            <a:extLst>
              <a:ext uri="{FF2B5EF4-FFF2-40B4-BE49-F238E27FC236}">
                <a16:creationId xmlns:a16="http://schemas.microsoft.com/office/drawing/2014/main" id="{7ADE64C3-ADE4-4284-A0E8-B24B1D137EB5}"/>
              </a:ext>
            </a:extLst>
          </p:cNvPr>
          <p:cNvSpPr/>
          <p:nvPr/>
        </p:nvSpPr>
        <p:spPr>
          <a:xfrm>
            <a:off x="1412721" y="4174505"/>
            <a:ext cx="6388550" cy="433547"/>
          </a:xfrm>
          <a:prstGeom prst="roundRect">
            <a:avLst>
              <a:gd name="adj" fmla="val 4902"/>
            </a:avLst>
          </a:prstGeom>
          <a:noFill/>
          <a:ln w="12700">
            <a:solidFill>
              <a:srgbClr val="FFC000"/>
            </a:solidFill>
          </a:ln>
          <a:effectLst>
            <a:glow rad="38100">
              <a:srgbClr val="FFC0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ea typeface="微軟正黑體" panose="020B0604030504040204" pitchFamily="34" charset="-120"/>
            </a:endParaRPr>
          </a:p>
        </p:txBody>
      </p:sp>
      <p:sp>
        <p:nvSpPr>
          <p:cNvPr id="20" name="圓角矩形 21">
            <a:extLst>
              <a:ext uri="{FF2B5EF4-FFF2-40B4-BE49-F238E27FC236}">
                <a16:creationId xmlns:a16="http://schemas.microsoft.com/office/drawing/2014/main" id="{9EC62D1C-1ED4-47AD-BCEF-84436DAC7838}"/>
              </a:ext>
            </a:extLst>
          </p:cNvPr>
          <p:cNvSpPr/>
          <p:nvPr/>
        </p:nvSpPr>
        <p:spPr>
          <a:xfrm>
            <a:off x="5656330" y="3980455"/>
            <a:ext cx="1109637" cy="188640"/>
          </a:xfrm>
          <a:prstGeom prst="roundRect">
            <a:avLst/>
          </a:prstGeom>
          <a:noFill/>
          <a:ln w="12700">
            <a:solidFill>
              <a:srgbClr val="E7FC20"/>
            </a:solidFill>
          </a:ln>
          <a:effectLst>
            <a:glow rad="76200">
              <a:srgbClr val="92D050">
                <a:alpha val="3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微軟正黑體" panose="020B0604030504040204" pitchFamily="34" charset="-120"/>
            </a:endParaRPr>
          </a:p>
        </p:txBody>
      </p:sp>
      <p:sp>
        <p:nvSpPr>
          <p:cNvPr id="21" name="矩形圖說文字 15">
            <a:extLst>
              <a:ext uri="{FF2B5EF4-FFF2-40B4-BE49-F238E27FC236}">
                <a16:creationId xmlns:a16="http://schemas.microsoft.com/office/drawing/2014/main" id="{EEF16B73-79B8-42A6-A82A-F9900330D318}"/>
              </a:ext>
            </a:extLst>
          </p:cNvPr>
          <p:cNvSpPr/>
          <p:nvPr/>
        </p:nvSpPr>
        <p:spPr>
          <a:xfrm>
            <a:off x="5064951" y="1903484"/>
            <a:ext cx="3467303" cy="1181807"/>
          </a:xfrm>
          <a:prstGeom prst="wedgeRectCallout">
            <a:avLst>
              <a:gd name="adj1" fmla="val -17072"/>
              <a:gd name="adj2" fmla="val 122442"/>
            </a:avLst>
          </a:prstGeom>
          <a:solidFill>
            <a:schemeClr val="tx1"/>
          </a:solidFill>
          <a:ln w="12700">
            <a:solidFill>
              <a:srgbClr val="E7FC20"/>
            </a:solidFill>
          </a:ln>
          <a:effectLst>
            <a:outerShdw blurRad="127000" dist="88900" dir="42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ea typeface="微軟正黑體" panose="020B0604030504040204" pitchFamily="34" charset="-120"/>
            </a:endParaRPr>
          </a:p>
        </p:txBody>
      </p:sp>
      <p:sp>
        <p:nvSpPr>
          <p:cNvPr id="23" name="Shape 183">
            <a:extLst>
              <a:ext uri="{FF2B5EF4-FFF2-40B4-BE49-F238E27FC236}">
                <a16:creationId xmlns:a16="http://schemas.microsoft.com/office/drawing/2014/main" id="{6190A264-857F-48CC-9069-AC73EB7B02D8}"/>
              </a:ext>
            </a:extLst>
          </p:cNvPr>
          <p:cNvSpPr txBox="1"/>
          <p:nvPr/>
        </p:nvSpPr>
        <p:spPr>
          <a:xfrm flipH="1">
            <a:off x="5169491" y="2107231"/>
            <a:ext cx="3467302" cy="440159"/>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000" b="1" i="0" u="none" strike="noStrike" cap="none">
                <a:solidFill>
                  <a:srgbClr val="E7FC20"/>
                </a:solidFill>
                <a:latin typeface="+mn-lt"/>
                <a:ea typeface="微軟正黑體" panose="020B0604030504040204" pitchFamily="34" charset="-120"/>
                <a:cs typeface="Arial" panose="020B0604020202020204" pitchFamily="34" charset="0"/>
                <a:sym typeface="Arial"/>
              </a:rPr>
              <a:t>LED </a:t>
            </a:r>
            <a:r>
              <a:rPr lang="en-US" altLang="zh-CN" sz="1000" b="1" i="0" u="none" strike="noStrike" cap="none">
                <a:solidFill>
                  <a:srgbClr val="E7FC20"/>
                </a:solidFill>
                <a:latin typeface="+mn-lt"/>
                <a:ea typeface="微軟正黑體" panose="020B0604030504040204" pitchFamily="34" charset="-120"/>
                <a:cs typeface="Arial" panose="020B0604020202020204" pitchFamily="34" charset="0"/>
                <a:sym typeface="Arial"/>
              </a:rPr>
              <a:t>indicators</a:t>
            </a:r>
            <a:endParaRPr lang="en-US" altLang="zh-CN" sz="1000" b="1">
              <a:solidFill>
                <a:srgbClr val="E7FC20"/>
              </a:solidFill>
              <a:latin typeface="+mn-lt"/>
              <a:ea typeface="微軟正黑體" panose="020B0604030504040204" pitchFamily="34" charset="-120"/>
              <a:cs typeface="Arial" panose="020B0604020202020204" pitchFamily="34" charset="0"/>
              <a:sym typeface="Arial"/>
            </a:endParaRPr>
          </a:p>
          <a:p>
            <a:pPr marL="0" marR="0" lvl="0" indent="0" algn="l" rtl="0">
              <a:lnSpc>
                <a:spcPct val="100000"/>
              </a:lnSpc>
              <a:spcBef>
                <a:spcPts val="0"/>
              </a:spcBef>
              <a:spcAft>
                <a:spcPts val="0"/>
              </a:spcAft>
              <a:buClr>
                <a:srgbClr val="595959"/>
              </a:buClr>
              <a:buSzPct val="25000"/>
              <a:buFont typeface="Arial"/>
              <a:buNone/>
            </a:pPr>
            <a:r>
              <a:rPr lang="en-US" altLang="zh-TW" sz="1000">
                <a:solidFill>
                  <a:srgbClr val="E7FC20"/>
                </a:solidFill>
                <a:latin typeface="+mn-lt"/>
                <a:ea typeface="微軟正黑體" panose="020B0604030504040204" pitchFamily="34" charset="-120"/>
                <a:cs typeface="Arial" panose="020B0604020202020204" pitchFamily="34" charset="0"/>
              </a:rPr>
              <a:t>HDD</a:t>
            </a:r>
            <a:r>
              <a:rPr lang="zh-TW" altLang="en-US" sz="1000">
                <a:solidFill>
                  <a:srgbClr val="E7FC20"/>
                </a:solidFill>
                <a:latin typeface="+mn-lt"/>
                <a:ea typeface="微軟正黑體" panose="020B0604030504040204" pitchFamily="34" charset="-120"/>
                <a:cs typeface="Arial" panose="020B0604020202020204" pitchFamily="34" charset="0"/>
                <a:sym typeface="Arial"/>
              </a:rPr>
              <a:t>、</a:t>
            </a:r>
            <a:r>
              <a:rPr lang="en-US" altLang="zh-TW" sz="1000">
                <a:solidFill>
                  <a:srgbClr val="E7FC20"/>
                </a:solidFill>
                <a:latin typeface="+mn-lt"/>
                <a:ea typeface="微軟正黑體" panose="020B0604030504040204" pitchFamily="34" charset="-120"/>
                <a:cs typeface="Arial" panose="020B0604020202020204" pitchFamily="34" charset="0"/>
                <a:sym typeface="Arial"/>
              </a:rPr>
              <a:t>M.2 </a:t>
            </a:r>
            <a:r>
              <a:rPr lang="en-US" altLang="zh-TW" sz="1000" err="1">
                <a:solidFill>
                  <a:srgbClr val="E7FC20"/>
                </a:solidFill>
                <a:latin typeface="+mn-lt"/>
                <a:ea typeface="微軟正黑體" panose="020B0604030504040204" pitchFamily="34" charset="-120"/>
                <a:cs typeface="Arial" panose="020B0604020202020204" pitchFamily="34" charset="0"/>
                <a:sym typeface="Arial"/>
              </a:rPr>
              <a:t>NVMe</a:t>
            </a:r>
            <a:r>
              <a:rPr lang="en-US" altLang="zh-TW" sz="1000">
                <a:solidFill>
                  <a:srgbClr val="E7FC20"/>
                </a:solidFill>
                <a:latin typeface="+mn-lt"/>
                <a:ea typeface="微軟正黑體" panose="020B0604030504040204" pitchFamily="34" charset="-120"/>
                <a:cs typeface="Arial" panose="020B0604020202020204" pitchFamily="34" charset="0"/>
                <a:sym typeface="Arial"/>
              </a:rPr>
              <a:t> SSD</a:t>
            </a:r>
            <a:r>
              <a:rPr lang="zh-TW" altLang="en-US" sz="1000">
                <a:solidFill>
                  <a:srgbClr val="E7FC20"/>
                </a:solidFill>
                <a:latin typeface="+mn-lt"/>
                <a:ea typeface="微軟正黑體" panose="020B0604030504040204" pitchFamily="34" charset="-120"/>
                <a:cs typeface="Arial" panose="020B0604020202020204" pitchFamily="34" charset="0"/>
                <a:sym typeface="Arial"/>
              </a:rPr>
              <a:t>、</a:t>
            </a:r>
            <a:r>
              <a:rPr lang="en-US" altLang="zh-TW" sz="1000">
                <a:solidFill>
                  <a:srgbClr val="E7FC20"/>
                </a:solidFill>
                <a:latin typeface="+mn-lt"/>
                <a:ea typeface="微軟正黑體" panose="020B0604030504040204" pitchFamily="34" charset="-120"/>
                <a:cs typeface="Arial" panose="020B0604020202020204" pitchFamily="34" charset="0"/>
                <a:sym typeface="Arial"/>
              </a:rPr>
              <a:t>LAN</a:t>
            </a:r>
            <a:r>
              <a:rPr lang="zh-TW" altLang="en-US" sz="1000">
                <a:solidFill>
                  <a:srgbClr val="E7FC20"/>
                </a:solidFill>
                <a:latin typeface="+mn-lt"/>
                <a:ea typeface="微軟正黑體" panose="020B0604030504040204" pitchFamily="34" charset="-120"/>
                <a:cs typeface="Arial" panose="020B0604020202020204" pitchFamily="34" charset="0"/>
                <a:sym typeface="Arial"/>
              </a:rPr>
              <a:t>、</a:t>
            </a:r>
            <a:r>
              <a:rPr lang="en-US" altLang="zh-TW" sz="1000">
                <a:solidFill>
                  <a:srgbClr val="E7FC20"/>
                </a:solidFill>
                <a:latin typeface="+mn-lt"/>
                <a:ea typeface="微軟正黑體" panose="020B0604030504040204" pitchFamily="34" charset="-120"/>
                <a:cs typeface="Arial" panose="020B0604020202020204" pitchFamily="34" charset="0"/>
                <a:sym typeface="Arial"/>
              </a:rPr>
              <a:t>Expansion Unit</a:t>
            </a:r>
            <a:r>
              <a:rPr lang="zh-TW" altLang="en-US" sz="1000">
                <a:solidFill>
                  <a:srgbClr val="E7FC20"/>
                </a:solidFill>
                <a:latin typeface="+mn-lt"/>
                <a:ea typeface="微軟正黑體" panose="020B0604030504040204" pitchFamily="34" charset="-120"/>
                <a:cs typeface="Arial" panose="020B0604020202020204" pitchFamily="34" charset="0"/>
                <a:sym typeface="Arial"/>
              </a:rPr>
              <a:t>、</a:t>
            </a:r>
            <a:r>
              <a:rPr lang="en-US" altLang="zh-TW" sz="1000">
                <a:solidFill>
                  <a:srgbClr val="E7FC20"/>
                </a:solidFill>
                <a:latin typeface="+mn-lt"/>
                <a:ea typeface="微軟正黑體" panose="020B0604030504040204" pitchFamily="34" charset="-120"/>
                <a:cs typeface="Arial" panose="020B0604020202020204" pitchFamily="34" charset="0"/>
                <a:sym typeface="Arial"/>
              </a:rPr>
              <a:t>Status</a:t>
            </a:r>
            <a:endParaRPr lang="zh-TW" sz="1000" i="0" u="none" strike="noStrike" cap="none">
              <a:solidFill>
                <a:srgbClr val="E7FC20"/>
              </a:solidFill>
              <a:latin typeface="+mn-lt"/>
              <a:ea typeface="微軟正黑體" panose="020B0604030504040204" pitchFamily="34" charset="-120"/>
              <a:cs typeface="Arial" panose="020B0604020202020204" pitchFamily="34" charset="0"/>
              <a:sym typeface="Arial"/>
            </a:endParaRPr>
          </a:p>
        </p:txBody>
      </p:sp>
      <p:sp>
        <p:nvSpPr>
          <p:cNvPr id="29" name="Shape 195">
            <a:extLst>
              <a:ext uri="{FF2B5EF4-FFF2-40B4-BE49-F238E27FC236}">
                <a16:creationId xmlns:a16="http://schemas.microsoft.com/office/drawing/2014/main" id="{BEF39DDA-07B7-4DDF-8FD5-91FCBB29E716}"/>
              </a:ext>
            </a:extLst>
          </p:cNvPr>
          <p:cNvSpPr txBox="1"/>
          <p:nvPr/>
        </p:nvSpPr>
        <p:spPr>
          <a:xfrm>
            <a:off x="7082004" y="3365142"/>
            <a:ext cx="645827" cy="433547"/>
          </a:xfrm>
          <a:prstGeom prst="rect">
            <a:avLst/>
          </a:prstGeom>
          <a:noFill/>
          <a:ln>
            <a:noFill/>
          </a:ln>
        </p:spPr>
        <p:txBody>
          <a:bodyPr wrap="square" lIns="91425" tIns="45700" rIns="91425" bIns="45700" anchor="t" anchorCtr="0">
            <a:noAutofit/>
          </a:bodyPr>
          <a:lstStyle/>
          <a:p>
            <a:pPr lvl="0">
              <a:buClr>
                <a:srgbClr val="595959"/>
              </a:buClr>
              <a:buSzPct val="25000"/>
            </a:pPr>
            <a:r>
              <a:rPr lang="en-US" altLang="zh-TW" sz="1200">
                <a:solidFill>
                  <a:schemeClr val="bg1"/>
                </a:solidFill>
                <a:latin typeface="+mn-lt"/>
                <a:ea typeface="微軟正黑體" panose="020B0604030504040204" pitchFamily="34" charset="-120"/>
              </a:rPr>
              <a:t>Power button</a:t>
            </a:r>
            <a:endParaRPr lang="zh-TW" altLang="en-US" sz="1200">
              <a:solidFill>
                <a:schemeClr val="bg1"/>
              </a:solidFill>
              <a:latin typeface="+mn-lt"/>
              <a:ea typeface="微軟正黑體" panose="020B0604030504040204" pitchFamily="34" charset="-120"/>
            </a:endParaRPr>
          </a:p>
        </p:txBody>
      </p:sp>
      <p:pic>
        <p:nvPicPr>
          <p:cNvPr id="4" name="圖形 3">
            <a:extLst>
              <a:ext uri="{FF2B5EF4-FFF2-40B4-BE49-F238E27FC236}">
                <a16:creationId xmlns:a16="http://schemas.microsoft.com/office/drawing/2014/main" id="{452CE3B9-C396-4721-A1E6-8B7CA0E7C8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13715" y="3483025"/>
            <a:ext cx="228146" cy="228146"/>
          </a:xfrm>
          <a:prstGeom prst="rect">
            <a:avLst/>
          </a:prstGeom>
        </p:spPr>
      </p:pic>
      <p:sp>
        <p:nvSpPr>
          <p:cNvPr id="44" name="矩形 43">
            <a:extLst>
              <a:ext uri="{FF2B5EF4-FFF2-40B4-BE49-F238E27FC236}">
                <a16:creationId xmlns:a16="http://schemas.microsoft.com/office/drawing/2014/main" id="{F98D3B34-AE0E-4440-BC44-30ADC346E823}"/>
              </a:ext>
            </a:extLst>
          </p:cNvPr>
          <p:cNvSpPr/>
          <p:nvPr/>
        </p:nvSpPr>
        <p:spPr>
          <a:xfrm>
            <a:off x="808180" y="2848793"/>
            <a:ext cx="1427099" cy="553998"/>
          </a:xfrm>
          <a:prstGeom prst="rect">
            <a:avLst/>
          </a:prstGeom>
        </p:spPr>
        <p:txBody>
          <a:bodyPr wrap="square">
            <a:spAutoFit/>
          </a:bodyPr>
          <a:lstStyle/>
          <a:p>
            <a:r>
              <a:rPr lang="en-US" altLang="zh-TW" sz="1000" b="1">
                <a:solidFill>
                  <a:schemeClr val="accent6"/>
                </a:solidFill>
                <a:latin typeface="+mn-lt"/>
                <a:ea typeface="微軟正黑體" panose="020B0604030504040204" pitchFamily="34" charset="-120"/>
              </a:rPr>
              <a:t>2 x </a:t>
            </a:r>
            <a:r>
              <a:rPr lang="zh-TW" altLang="en-US" sz="1000" b="1">
                <a:solidFill>
                  <a:schemeClr val="accent6"/>
                </a:solidFill>
                <a:latin typeface="+mn-lt"/>
                <a:ea typeface="微軟正黑體" panose="020B0604030504040204" pitchFamily="34" charset="-120"/>
              </a:rPr>
              <a:t>M.2 </a:t>
            </a:r>
            <a:r>
              <a:rPr lang="en-US" altLang="zh-TW" sz="1000" b="1">
                <a:solidFill>
                  <a:schemeClr val="accent6"/>
                </a:solidFill>
                <a:latin typeface="+mn-lt"/>
                <a:ea typeface="微軟正黑體" panose="020B0604030504040204" pitchFamily="34" charset="-120"/>
              </a:rPr>
              <a:t>2280</a:t>
            </a:r>
            <a:r>
              <a:rPr lang="zh-TW" altLang="en-US" sz="1000" b="1">
                <a:solidFill>
                  <a:schemeClr val="accent6"/>
                </a:solidFill>
                <a:latin typeface="+mn-lt"/>
                <a:ea typeface="微軟正黑體" panose="020B0604030504040204" pitchFamily="34" charset="-120"/>
              </a:rPr>
              <a:t> </a:t>
            </a:r>
            <a:endParaRPr lang="en-US" altLang="zh-TW" sz="1000" b="1">
              <a:solidFill>
                <a:schemeClr val="accent6"/>
              </a:solidFill>
              <a:latin typeface="+mn-lt"/>
              <a:ea typeface="微軟正黑體" panose="020B0604030504040204" pitchFamily="34" charset="-120"/>
            </a:endParaRPr>
          </a:p>
          <a:p>
            <a:r>
              <a:rPr lang="en-US" altLang="zh-TW" sz="1000" b="1" err="1">
                <a:solidFill>
                  <a:schemeClr val="accent6"/>
                </a:solidFill>
                <a:latin typeface="+mn-lt"/>
                <a:ea typeface="微軟正黑體" panose="020B0604030504040204" pitchFamily="34" charset="-120"/>
              </a:rPr>
              <a:t>NVMe</a:t>
            </a:r>
            <a:r>
              <a:rPr lang="zh-TW" altLang="en-US" sz="1000" b="1">
                <a:solidFill>
                  <a:schemeClr val="accent6"/>
                </a:solidFill>
                <a:latin typeface="+mn-lt"/>
                <a:ea typeface="微軟正黑體" panose="020B0604030504040204" pitchFamily="34" charset="-120"/>
              </a:rPr>
              <a:t> </a:t>
            </a:r>
            <a:r>
              <a:rPr lang="en-US" altLang="zh-TW" sz="1000" b="1">
                <a:solidFill>
                  <a:schemeClr val="accent6"/>
                </a:solidFill>
                <a:latin typeface="+mn-lt"/>
                <a:ea typeface="微軟正黑體" panose="020B0604030504040204" pitchFamily="34" charset="-120"/>
              </a:rPr>
              <a:t>PCIe </a:t>
            </a:r>
          </a:p>
          <a:p>
            <a:r>
              <a:rPr lang="en-US" altLang="zh-TW" sz="1000" b="1">
                <a:solidFill>
                  <a:schemeClr val="accent6"/>
                </a:solidFill>
                <a:latin typeface="+mn-lt"/>
                <a:ea typeface="微軟正黑體" panose="020B0604030504040204" pitchFamily="34" charset="-120"/>
              </a:rPr>
              <a:t>Gen3 x1 </a:t>
            </a:r>
            <a:r>
              <a:rPr lang="zh-TW" altLang="en-US" sz="1000" b="1">
                <a:solidFill>
                  <a:schemeClr val="accent6"/>
                </a:solidFill>
                <a:latin typeface="+mn-lt"/>
                <a:ea typeface="微軟正黑體" panose="020B0604030504040204" pitchFamily="34" charset="-120"/>
              </a:rPr>
              <a:t>SSD </a:t>
            </a:r>
            <a:r>
              <a:rPr lang="en-US" altLang="zh-TW" sz="1000" b="1">
                <a:solidFill>
                  <a:schemeClr val="accent6"/>
                </a:solidFill>
                <a:latin typeface="+mn-lt"/>
                <a:ea typeface="微軟正黑體" panose="020B0604030504040204" pitchFamily="34" charset="-120"/>
              </a:rPr>
              <a:t>slots</a:t>
            </a:r>
            <a:endParaRPr lang="zh-TW" altLang="en-US" sz="1000" b="1">
              <a:solidFill>
                <a:schemeClr val="accent6"/>
              </a:solidFill>
              <a:latin typeface="+mn-lt"/>
              <a:ea typeface="微軟正黑體" panose="020B0604030504040204" pitchFamily="34" charset="-120"/>
            </a:endParaRPr>
          </a:p>
        </p:txBody>
      </p:sp>
      <p:grpSp>
        <p:nvGrpSpPr>
          <p:cNvPr id="55" name="群組 54">
            <a:extLst>
              <a:ext uri="{FF2B5EF4-FFF2-40B4-BE49-F238E27FC236}">
                <a16:creationId xmlns:a16="http://schemas.microsoft.com/office/drawing/2014/main" id="{5B3ED06F-BD4C-4487-B7EF-FBA7FBC42BFC}"/>
              </a:ext>
            </a:extLst>
          </p:cNvPr>
          <p:cNvGrpSpPr/>
          <p:nvPr/>
        </p:nvGrpSpPr>
        <p:grpSpPr>
          <a:xfrm>
            <a:off x="889009" y="1938810"/>
            <a:ext cx="1091803" cy="853489"/>
            <a:chOff x="3620816" y="1195440"/>
            <a:chExt cx="1832246" cy="1432313"/>
          </a:xfrm>
        </p:grpSpPr>
        <p:pic>
          <p:nvPicPr>
            <p:cNvPr id="53" name="圖形 52">
              <a:extLst>
                <a:ext uri="{FF2B5EF4-FFF2-40B4-BE49-F238E27FC236}">
                  <a16:creationId xmlns:a16="http://schemas.microsoft.com/office/drawing/2014/main" id="{A0883185-54AC-4E16-8E35-CD71C5EF74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90937" y="2122928"/>
              <a:ext cx="1762125" cy="504825"/>
            </a:xfrm>
            <a:prstGeom prst="rect">
              <a:avLst/>
            </a:prstGeom>
          </p:spPr>
        </p:pic>
        <p:pic>
          <p:nvPicPr>
            <p:cNvPr id="54" name="圖形 53">
              <a:extLst>
                <a:ext uri="{FF2B5EF4-FFF2-40B4-BE49-F238E27FC236}">
                  <a16:creationId xmlns:a16="http://schemas.microsoft.com/office/drawing/2014/main" id="{D7E8F6ED-DF14-4E48-88BC-5F86BF42C6B9}"/>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43048"/>
            <a:stretch/>
          </p:blipFill>
          <p:spPr>
            <a:xfrm>
              <a:off x="3620816" y="1195440"/>
              <a:ext cx="1571626" cy="895064"/>
            </a:xfrm>
            <a:prstGeom prst="rect">
              <a:avLst/>
            </a:prstGeom>
          </p:spPr>
        </p:pic>
      </p:grpSp>
      <p:pic>
        <p:nvPicPr>
          <p:cNvPr id="57" name="圖形 56">
            <a:extLst>
              <a:ext uri="{FF2B5EF4-FFF2-40B4-BE49-F238E27FC236}">
                <a16:creationId xmlns:a16="http://schemas.microsoft.com/office/drawing/2014/main" id="{8E1A6A36-CFD1-4756-BAB3-3157E040541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317081" y="2617423"/>
            <a:ext cx="2841724" cy="296663"/>
          </a:xfrm>
          <a:prstGeom prst="rect">
            <a:avLst/>
          </a:prstGeom>
        </p:spPr>
      </p:pic>
      <p:pic>
        <p:nvPicPr>
          <p:cNvPr id="9" name="圖形 8">
            <a:extLst>
              <a:ext uri="{FF2B5EF4-FFF2-40B4-BE49-F238E27FC236}">
                <a16:creationId xmlns:a16="http://schemas.microsoft.com/office/drawing/2014/main" id="{E893CE1B-D136-4531-850E-1DD65D8D6CE9}"/>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l="26041" t="-565" r="22511" b="43137"/>
          <a:stretch/>
        </p:blipFill>
        <p:spPr>
          <a:xfrm>
            <a:off x="2235279" y="1902672"/>
            <a:ext cx="2156657" cy="1469160"/>
          </a:xfrm>
          <a:prstGeom prst="rect">
            <a:avLst/>
          </a:prstGeom>
        </p:spPr>
      </p:pic>
      <p:sp>
        <p:nvSpPr>
          <p:cNvPr id="27" name="五邊形 36">
            <a:extLst>
              <a:ext uri="{FF2B5EF4-FFF2-40B4-BE49-F238E27FC236}">
                <a16:creationId xmlns:a16="http://schemas.microsoft.com/office/drawing/2014/main" id="{5D3D9659-0B9C-4691-AB8B-FEC213C0C882}"/>
              </a:ext>
            </a:extLst>
          </p:cNvPr>
          <p:cNvSpPr/>
          <p:nvPr/>
        </p:nvSpPr>
        <p:spPr>
          <a:xfrm>
            <a:off x="700451" y="1443805"/>
            <a:ext cx="3549369" cy="415181"/>
          </a:xfrm>
          <a:prstGeom prst="homePlate">
            <a:avLst/>
          </a:prstGeom>
          <a:blipFill>
            <a:blip r:embed="rId1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TW" b="1">
                <a:solidFill>
                  <a:schemeClr val="tx1"/>
                </a:solidFill>
                <a:ea typeface="微軟正黑體" panose="020B0604030504040204" pitchFamily="34" charset="-120"/>
              </a:rPr>
              <a:t>Option 1:</a:t>
            </a:r>
            <a:r>
              <a:rPr kumimoji="1" lang="zh-TW" altLang="en-US" b="1">
                <a:solidFill>
                  <a:schemeClr val="tx1"/>
                </a:solidFill>
                <a:ea typeface="微軟正黑體" panose="020B0604030504040204" pitchFamily="34" charset="-120"/>
              </a:rPr>
              <a:t> </a:t>
            </a:r>
            <a:r>
              <a:rPr kumimoji="1" lang="en-US" altLang="zh-TW" b="1">
                <a:solidFill>
                  <a:schemeClr val="tx1"/>
                </a:solidFill>
                <a:ea typeface="微軟正黑體" panose="020B0604030504040204" pitchFamily="34" charset="-120"/>
              </a:rPr>
              <a:t>SSD</a:t>
            </a:r>
            <a:r>
              <a:rPr kumimoji="1" lang="zh-TW" altLang="en-US" b="1">
                <a:solidFill>
                  <a:schemeClr val="tx1"/>
                </a:solidFill>
                <a:ea typeface="微軟正黑體" panose="020B0604030504040204" pitchFamily="34" charset="-120"/>
              </a:rPr>
              <a:t> </a:t>
            </a:r>
            <a:r>
              <a:rPr kumimoji="1" lang="en-US" altLang="zh-TW" b="1">
                <a:solidFill>
                  <a:schemeClr val="tx1"/>
                </a:solidFill>
                <a:ea typeface="微軟正黑體" panose="020B0604030504040204" pitchFamily="34" charset="-120"/>
              </a:rPr>
              <a:t>cache</a:t>
            </a:r>
          </a:p>
          <a:p>
            <a:r>
              <a:rPr kumimoji="1" lang="en-US" altLang="zh-TW">
                <a:solidFill>
                  <a:schemeClr val="bg1"/>
                </a:solidFill>
                <a:ea typeface="微軟正黑體" panose="020B0604030504040204" pitchFamily="34" charset="-120"/>
              </a:rPr>
              <a:t>Improves random access performance</a:t>
            </a:r>
            <a:endParaRPr lang="zh-TW" altLang="en-US">
              <a:solidFill>
                <a:schemeClr val="bg1"/>
              </a:solidFill>
              <a:ea typeface="微軟正黑體" panose="020B0604030504040204" pitchFamily="34" charset="-120"/>
            </a:endParaRPr>
          </a:p>
        </p:txBody>
      </p:sp>
      <p:sp>
        <p:nvSpPr>
          <p:cNvPr id="30" name="五邊形 41">
            <a:extLst>
              <a:ext uri="{FF2B5EF4-FFF2-40B4-BE49-F238E27FC236}">
                <a16:creationId xmlns:a16="http://schemas.microsoft.com/office/drawing/2014/main" id="{8C3D1C79-23E6-41E8-AA6E-7EF01370751C}"/>
              </a:ext>
            </a:extLst>
          </p:cNvPr>
          <p:cNvSpPr/>
          <p:nvPr/>
        </p:nvSpPr>
        <p:spPr>
          <a:xfrm>
            <a:off x="5064951" y="1495607"/>
            <a:ext cx="3680239" cy="451475"/>
          </a:xfrm>
          <a:prstGeom prst="homePlate">
            <a:avLst/>
          </a:prstGeom>
          <a:blipFill>
            <a:blip r:embed="rId1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TW" b="1" dirty="0">
                <a:solidFill>
                  <a:schemeClr val="tx1"/>
                </a:solidFill>
                <a:ea typeface="微軟正黑體" panose="020B0604030504040204" pitchFamily="34" charset="-120"/>
              </a:rPr>
              <a:t>Option 2: </a:t>
            </a:r>
            <a:r>
              <a:rPr kumimoji="1" lang="en-US" altLang="zh-TW" b="1" dirty="0" err="1">
                <a:solidFill>
                  <a:schemeClr val="tx1"/>
                </a:solidFill>
                <a:ea typeface="微軟正黑體" panose="020B0604030504040204" pitchFamily="34" charset="-120"/>
              </a:rPr>
              <a:t>Qtier</a:t>
            </a:r>
            <a:r>
              <a:rPr kumimoji="1" lang="en-US" altLang="zh-TW" b="1" dirty="0">
                <a:solidFill>
                  <a:schemeClr val="tx1"/>
                </a:solidFill>
                <a:ea typeface="微軟正黑體" panose="020B0604030504040204" pitchFamily="34" charset="-120"/>
              </a:rPr>
              <a:t> </a:t>
            </a:r>
          </a:p>
          <a:p>
            <a:r>
              <a:rPr kumimoji="1" lang="en-US" altLang="zh-TW" dirty="0">
                <a:solidFill>
                  <a:schemeClr val="bg1"/>
                </a:solidFill>
                <a:ea typeface="微軟正黑體" panose="020B0604030504040204" pitchFamily="34" charset="-120"/>
              </a:rPr>
              <a:t>Performance &amp; capacity</a:t>
            </a:r>
            <a:endParaRPr lang="zh-TW" altLang="en-US" dirty="0">
              <a:solidFill>
                <a:schemeClr val="bg1"/>
              </a:solidFill>
              <a:ea typeface="微軟正黑體" panose="020B0604030504040204" pitchFamily="34" charset="-12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群組 41" hidden="1">
            <a:extLst>
              <a:ext uri="{FF2B5EF4-FFF2-40B4-BE49-F238E27FC236}">
                <a16:creationId xmlns:a16="http://schemas.microsoft.com/office/drawing/2014/main" id="{262394DE-CBBB-4BDF-B308-8F92F5EEDF0F}"/>
              </a:ext>
            </a:extLst>
          </p:cNvPr>
          <p:cNvGrpSpPr/>
          <p:nvPr/>
        </p:nvGrpSpPr>
        <p:grpSpPr>
          <a:xfrm>
            <a:off x="843543" y="5455362"/>
            <a:ext cx="7345287" cy="3865552"/>
            <a:chOff x="843543" y="5455362"/>
            <a:chExt cx="7345287" cy="3865552"/>
          </a:xfrm>
        </p:grpSpPr>
        <p:sp>
          <p:nvSpPr>
            <p:cNvPr id="22" name="矩形: 圓角 21">
              <a:extLst>
                <a:ext uri="{FF2B5EF4-FFF2-40B4-BE49-F238E27FC236}">
                  <a16:creationId xmlns:a16="http://schemas.microsoft.com/office/drawing/2014/main" id="{E455809F-C625-4996-B4AF-37ECEA98D21D}"/>
                </a:ext>
              </a:extLst>
            </p:cNvPr>
            <p:cNvSpPr/>
            <p:nvPr/>
          </p:nvSpPr>
          <p:spPr>
            <a:xfrm>
              <a:off x="843543" y="7539809"/>
              <a:ext cx="7292924" cy="178110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3" name="矩形: 圓角 22">
              <a:extLst>
                <a:ext uri="{FF2B5EF4-FFF2-40B4-BE49-F238E27FC236}">
                  <a16:creationId xmlns:a16="http://schemas.microsoft.com/office/drawing/2014/main" id="{658853B7-6732-41AF-868E-9F7235D75FEA}"/>
                </a:ext>
              </a:extLst>
            </p:cNvPr>
            <p:cNvSpPr/>
            <p:nvPr/>
          </p:nvSpPr>
          <p:spPr>
            <a:xfrm>
              <a:off x="843543" y="5455362"/>
              <a:ext cx="7345287" cy="1563471"/>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nvGrpSpPr>
            <p:cNvPr id="16" name="群組 15">
              <a:extLst>
                <a:ext uri="{FF2B5EF4-FFF2-40B4-BE49-F238E27FC236}">
                  <a16:creationId xmlns:a16="http://schemas.microsoft.com/office/drawing/2014/main" id="{179D95C2-75B5-4634-A16D-00E13427A35D}"/>
                </a:ext>
              </a:extLst>
            </p:cNvPr>
            <p:cNvGrpSpPr/>
            <p:nvPr/>
          </p:nvGrpSpPr>
          <p:grpSpPr>
            <a:xfrm>
              <a:off x="1282654" y="5871845"/>
              <a:ext cx="2227518" cy="572701"/>
              <a:chOff x="3517373" y="1600200"/>
              <a:chExt cx="3194314" cy="821267"/>
            </a:xfrm>
          </p:grpSpPr>
          <p:sp>
            <p:nvSpPr>
              <p:cNvPr id="7" name="矩形 6">
                <a:extLst>
                  <a:ext uri="{FF2B5EF4-FFF2-40B4-BE49-F238E27FC236}">
                    <a16:creationId xmlns:a16="http://schemas.microsoft.com/office/drawing/2014/main" id="{499854EF-7F34-4EE8-8E64-D3CAEC363979}"/>
                  </a:ext>
                </a:extLst>
              </p:cNvPr>
              <p:cNvSpPr/>
              <p:nvPr/>
            </p:nvSpPr>
            <p:spPr>
              <a:xfrm>
                <a:off x="3615267" y="1600200"/>
                <a:ext cx="2992700" cy="821267"/>
              </a:xfrm>
              <a:prstGeom prst="rect">
                <a:avLst/>
              </a:prstGeom>
              <a:solidFill>
                <a:srgbClr val="0080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9" name="矩形 8">
                <a:extLst>
                  <a:ext uri="{FF2B5EF4-FFF2-40B4-BE49-F238E27FC236}">
                    <a16:creationId xmlns:a16="http://schemas.microsoft.com/office/drawing/2014/main" id="{26BE6273-5F71-4A4D-9F0A-9F6D8BF79413}"/>
                  </a:ext>
                </a:extLst>
              </p:cNvPr>
              <p:cNvSpPr/>
              <p:nvPr/>
            </p:nvSpPr>
            <p:spPr>
              <a:xfrm>
                <a:off x="4836583" y="1727198"/>
                <a:ext cx="385234" cy="558800"/>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0" name="矩形 9">
                <a:extLst>
                  <a:ext uri="{FF2B5EF4-FFF2-40B4-BE49-F238E27FC236}">
                    <a16:creationId xmlns:a16="http://schemas.microsoft.com/office/drawing/2014/main" id="{03DB3A64-B971-4E41-B5F7-698972D51F70}"/>
                  </a:ext>
                </a:extLst>
              </p:cNvPr>
              <p:cNvSpPr/>
              <p:nvPr/>
            </p:nvSpPr>
            <p:spPr>
              <a:xfrm>
                <a:off x="5564716" y="1657136"/>
                <a:ext cx="692151" cy="707393"/>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1" name="矩形 10">
                <a:extLst>
                  <a:ext uri="{FF2B5EF4-FFF2-40B4-BE49-F238E27FC236}">
                    <a16:creationId xmlns:a16="http://schemas.microsoft.com/office/drawing/2014/main" id="{7DC42080-9853-4D1A-9C8B-277D2DB07A1E}"/>
                  </a:ext>
                </a:extLst>
              </p:cNvPr>
              <p:cNvSpPr/>
              <p:nvPr/>
            </p:nvSpPr>
            <p:spPr>
              <a:xfrm>
                <a:off x="4114801" y="1727198"/>
                <a:ext cx="385234" cy="558800"/>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2" name="弦 11">
                <a:extLst>
                  <a:ext uri="{FF2B5EF4-FFF2-40B4-BE49-F238E27FC236}">
                    <a16:creationId xmlns:a16="http://schemas.microsoft.com/office/drawing/2014/main" id="{1CCCBD99-B4F3-44B6-8352-5767A5A65DE1}"/>
                  </a:ext>
                </a:extLst>
              </p:cNvPr>
              <p:cNvSpPr/>
              <p:nvPr/>
            </p:nvSpPr>
            <p:spPr>
              <a:xfrm>
                <a:off x="6487847" y="1929412"/>
                <a:ext cx="223840" cy="181592"/>
              </a:xfrm>
              <a:prstGeom prst="chord">
                <a:avLst>
                  <a:gd name="adj1" fmla="val 5376724"/>
                  <a:gd name="adj2" fmla="val 16200000"/>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3" name="矩形 12">
                <a:extLst>
                  <a:ext uri="{FF2B5EF4-FFF2-40B4-BE49-F238E27FC236}">
                    <a16:creationId xmlns:a16="http://schemas.microsoft.com/office/drawing/2014/main" id="{CACA7D72-4942-42EB-AA21-E8D4E0EEA04C}"/>
                  </a:ext>
                </a:extLst>
              </p:cNvPr>
              <p:cNvSpPr/>
              <p:nvPr/>
            </p:nvSpPr>
            <p:spPr>
              <a:xfrm>
                <a:off x="3517373" y="1690052"/>
                <a:ext cx="78846" cy="508000"/>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15" name="矩形 14">
                <a:extLst>
                  <a:ext uri="{FF2B5EF4-FFF2-40B4-BE49-F238E27FC236}">
                    <a16:creationId xmlns:a16="http://schemas.microsoft.com/office/drawing/2014/main" id="{3ACD119F-CCB9-45B9-B69F-1F99974EAF2C}"/>
                  </a:ext>
                </a:extLst>
              </p:cNvPr>
              <p:cNvSpPr/>
              <p:nvPr/>
            </p:nvSpPr>
            <p:spPr>
              <a:xfrm>
                <a:off x="3517373" y="2282717"/>
                <a:ext cx="78846" cy="81812"/>
              </a:xfrm>
              <a:prstGeom prst="rect">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grpSp>
        <p:pic>
          <p:nvPicPr>
            <p:cNvPr id="18" name="圖片 17">
              <a:extLst>
                <a:ext uri="{FF2B5EF4-FFF2-40B4-BE49-F238E27FC236}">
                  <a16:creationId xmlns:a16="http://schemas.microsoft.com/office/drawing/2014/main" id="{A39F6364-5064-4145-93D8-9843C3B86A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47280" y="7827468"/>
              <a:ext cx="1163065" cy="1163065"/>
            </a:xfrm>
            <a:prstGeom prst="rect">
              <a:avLst/>
            </a:prstGeom>
          </p:spPr>
        </p:pic>
        <p:sp>
          <p:nvSpPr>
            <p:cNvPr id="20" name="箭號: 向右 19">
              <a:extLst>
                <a:ext uri="{FF2B5EF4-FFF2-40B4-BE49-F238E27FC236}">
                  <a16:creationId xmlns:a16="http://schemas.microsoft.com/office/drawing/2014/main" id="{69CDCF71-D3B3-435C-B4FC-35D4B30D1938}"/>
                </a:ext>
              </a:extLst>
            </p:cNvPr>
            <p:cNvSpPr/>
            <p:nvPr/>
          </p:nvSpPr>
          <p:spPr>
            <a:xfrm>
              <a:off x="2907191" y="8204290"/>
              <a:ext cx="571635" cy="409423"/>
            </a:xfrm>
            <a:prstGeom prst="rightArrow">
              <a:avLst/>
            </a:prstGeom>
            <a:solidFill>
              <a:srgbClr val="FF57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1" name="箭號: 向右 20">
              <a:extLst>
                <a:ext uri="{FF2B5EF4-FFF2-40B4-BE49-F238E27FC236}">
                  <a16:creationId xmlns:a16="http://schemas.microsoft.com/office/drawing/2014/main" id="{46DDA301-DC1B-49EF-9549-B23803620152}"/>
                </a:ext>
              </a:extLst>
            </p:cNvPr>
            <p:cNvSpPr/>
            <p:nvPr/>
          </p:nvSpPr>
          <p:spPr>
            <a:xfrm>
              <a:off x="3809621" y="6008416"/>
              <a:ext cx="571635" cy="409423"/>
            </a:xfrm>
            <a:prstGeom prst="rightArrow">
              <a:avLst/>
            </a:prstGeom>
            <a:solidFill>
              <a:srgbClr val="FF575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4" name="文字方塊 23">
              <a:extLst>
                <a:ext uri="{FF2B5EF4-FFF2-40B4-BE49-F238E27FC236}">
                  <a16:creationId xmlns:a16="http://schemas.microsoft.com/office/drawing/2014/main" id="{F2C2E8A2-42F0-481E-914E-C088BDF27FA2}"/>
                </a:ext>
              </a:extLst>
            </p:cNvPr>
            <p:cNvSpPr txBox="1"/>
            <p:nvPr/>
          </p:nvSpPr>
          <p:spPr>
            <a:xfrm>
              <a:off x="4262722" y="7034752"/>
              <a:ext cx="1750540" cy="400110"/>
            </a:xfrm>
            <a:prstGeom prst="rect">
              <a:avLst/>
            </a:prstGeom>
            <a:noFill/>
          </p:spPr>
          <p:txBody>
            <a:bodyPr wrap="square" rtlCol="0">
              <a:spAutoFit/>
            </a:bodyPr>
            <a:lstStyle/>
            <a:p>
              <a:r>
                <a:rPr lang="en-US" altLang="zh-TW"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rPr>
                <a:t>or</a:t>
              </a:r>
              <a:endParaRPr lang="zh-TW" altLang="en-US" sz="2000">
                <a:solidFill>
                  <a:schemeClr val="accent6"/>
                </a:solidFill>
                <a:latin typeface="Arial" panose="020B0604020202020204" pitchFamily="34" charset="0"/>
                <a:ea typeface="微軟正黑體" panose="020B0604030504040204" pitchFamily="34" charset="-120"/>
                <a:cs typeface="+mn-ea"/>
                <a:sym typeface="Arial" panose="020B0604020202020204" pitchFamily="34" charset="0"/>
              </a:endParaRPr>
            </a:p>
          </p:txBody>
        </p:sp>
        <p:pic>
          <p:nvPicPr>
            <p:cNvPr id="26" name="圖片 25" descr="一張含有 文字, 電子用品, 電路 的圖片&#10;&#10;自動產生的描述">
              <a:extLst>
                <a:ext uri="{FF2B5EF4-FFF2-40B4-BE49-F238E27FC236}">
                  <a16:creationId xmlns:a16="http://schemas.microsoft.com/office/drawing/2014/main" id="{B9FF631F-92D7-4A32-BA83-BB21BB55BFE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39369" y="5696249"/>
              <a:ext cx="2384854" cy="936965"/>
            </a:xfrm>
            <a:prstGeom prst="rect">
              <a:avLst/>
            </a:prstGeom>
          </p:spPr>
        </p:pic>
        <p:sp>
          <p:nvSpPr>
            <p:cNvPr id="28" name="矩形: 圓角 27">
              <a:extLst>
                <a:ext uri="{FF2B5EF4-FFF2-40B4-BE49-F238E27FC236}">
                  <a16:creationId xmlns:a16="http://schemas.microsoft.com/office/drawing/2014/main" id="{01DB28A4-3774-4EAA-A55D-924BA4FA00F5}"/>
                </a:ext>
              </a:extLst>
            </p:cNvPr>
            <p:cNvSpPr/>
            <p:nvPr/>
          </p:nvSpPr>
          <p:spPr>
            <a:xfrm>
              <a:off x="5436165" y="6153755"/>
              <a:ext cx="697226" cy="156819"/>
            </a:xfrm>
            <a:prstGeom prst="roundRect">
              <a:avLst/>
            </a:prstGeom>
            <a:solidFill>
              <a:srgbClr val="FF5752">
                <a:alpha val="29020"/>
              </a:srgb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Arial" panose="020B0604020202020204" pitchFamily="34" charset="0"/>
                  <a:ea typeface="微軟正黑體" panose="020B0604030504040204" pitchFamily="34" charset="-120"/>
                  <a:cs typeface="+mn-ea"/>
                  <a:sym typeface="Arial" panose="020B0604020202020204" pitchFamily="34" charset="0"/>
                </a:rPr>
                <a:t> </a:t>
              </a:r>
            </a:p>
          </p:txBody>
        </p:sp>
        <p:sp>
          <p:nvSpPr>
            <p:cNvPr id="29" name="文字方塊 28">
              <a:extLst>
                <a:ext uri="{FF2B5EF4-FFF2-40B4-BE49-F238E27FC236}">
                  <a16:creationId xmlns:a16="http://schemas.microsoft.com/office/drawing/2014/main" id="{221C1A99-72A8-4BDA-A259-6DF1282B86ED}"/>
                </a:ext>
              </a:extLst>
            </p:cNvPr>
            <p:cNvSpPr txBox="1"/>
            <p:nvPr/>
          </p:nvSpPr>
          <p:spPr>
            <a:xfrm>
              <a:off x="3310788" y="6611478"/>
              <a:ext cx="2924989" cy="400110"/>
            </a:xfrm>
            <a:prstGeom prst="rect">
              <a:avLst/>
            </a:prstGeom>
            <a:noFill/>
          </p:spPr>
          <p:txBody>
            <a:bodyPr wrap="square" rtlCol="0">
              <a:spAutoFit/>
            </a:bodyPr>
            <a:lstStyle/>
            <a:p>
              <a:r>
                <a:rPr lang="en-US" altLang="zh-TW" sz="2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M.2 (PCIe or SATA)</a:t>
              </a:r>
              <a:endParaRPr lang="zh-TW" altLang="en-US" sz="2000" dirty="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0" name="文字方塊 29">
              <a:extLst>
                <a:ext uri="{FF2B5EF4-FFF2-40B4-BE49-F238E27FC236}">
                  <a16:creationId xmlns:a16="http://schemas.microsoft.com/office/drawing/2014/main" id="{50D86C65-1980-4C41-9A68-8669D9905307}"/>
                </a:ext>
              </a:extLst>
            </p:cNvPr>
            <p:cNvSpPr txBox="1"/>
            <p:nvPr/>
          </p:nvSpPr>
          <p:spPr>
            <a:xfrm>
              <a:off x="3809621" y="8881679"/>
              <a:ext cx="2924989" cy="400110"/>
            </a:xfrm>
            <a:prstGeom prst="rect">
              <a:avLst/>
            </a:prstGeom>
            <a:noFill/>
          </p:spPr>
          <p:txBody>
            <a:bodyPr wrap="square" rtlCol="0">
              <a:spAutoFit/>
            </a:bodyPr>
            <a:lstStyle/>
            <a:p>
              <a:r>
                <a:rPr lang="en-US" altLang="zh-TW"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SATA SSD</a:t>
              </a:r>
              <a:endParaRPr lang="zh-TW" altLang="en-US" sz="20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endParaRPr>
            </a:p>
          </p:txBody>
        </p:sp>
      </p:grpSp>
      <p:sp>
        <p:nvSpPr>
          <p:cNvPr id="35" name="矩形: 圓角 34">
            <a:extLst>
              <a:ext uri="{FF2B5EF4-FFF2-40B4-BE49-F238E27FC236}">
                <a16:creationId xmlns:a16="http://schemas.microsoft.com/office/drawing/2014/main" id="{7293E23F-AFCB-4AB9-98F3-84D9A8E743AB}"/>
              </a:ext>
            </a:extLst>
          </p:cNvPr>
          <p:cNvSpPr/>
          <p:nvPr/>
        </p:nvSpPr>
        <p:spPr>
          <a:xfrm>
            <a:off x="3732584" y="1841856"/>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dirty="0">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36" name="矩形: 圓角 35">
            <a:extLst>
              <a:ext uri="{FF2B5EF4-FFF2-40B4-BE49-F238E27FC236}">
                <a16:creationId xmlns:a16="http://schemas.microsoft.com/office/drawing/2014/main" id="{42E9480E-4535-48D4-8AFC-1E1CF06547A5}"/>
              </a:ext>
            </a:extLst>
          </p:cNvPr>
          <p:cNvSpPr/>
          <p:nvPr/>
        </p:nvSpPr>
        <p:spPr>
          <a:xfrm>
            <a:off x="400587" y="1959256"/>
            <a:ext cx="3395381" cy="3336979"/>
          </a:xfrm>
          <a:prstGeom prst="roundRect">
            <a:avLst>
              <a:gd name="adj" fmla="val 50000"/>
            </a:avLst>
          </a:prstGeom>
          <a:solidFill>
            <a:schemeClr val="dk1">
              <a:alpha val="28000"/>
            </a:schemeClr>
          </a:solidFill>
          <a:effectLst>
            <a:softEdge rad="6350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2" name="標題 1">
            <a:extLst>
              <a:ext uri="{FF2B5EF4-FFF2-40B4-BE49-F238E27FC236}">
                <a16:creationId xmlns:a16="http://schemas.microsoft.com/office/drawing/2014/main" id="{C7CF6BC6-C743-4FBF-AB0D-422226CCC9F9}"/>
              </a:ext>
            </a:extLst>
          </p:cNvPr>
          <p:cNvSpPr>
            <a:spLocks noGrp="1"/>
          </p:cNvSpPr>
          <p:nvPr>
            <p:ph type="title" idx="4294967295"/>
          </p:nvPr>
        </p:nvSpPr>
        <p:spPr>
          <a:xfrm>
            <a:off x="354310" y="47030"/>
            <a:ext cx="8323752" cy="1231069"/>
          </a:xfrm>
        </p:spPr>
        <p:txBody>
          <a:bodyPr/>
          <a:lstStyle/>
          <a:p>
            <a:r>
              <a:rPr lang="en-US" altLang="zh-TW" sz="3600">
                <a:solidFill>
                  <a:schemeClr val="bg1"/>
                </a:solidFill>
                <a:latin typeface="Arial" panose="020B0604020202020204" pitchFamily="34" charset="0"/>
                <a:ea typeface="微軟正黑體" panose="020B0604030504040204" pitchFamily="34" charset="-120"/>
                <a:sym typeface="Arial" panose="020B0604020202020204" pitchFamily="34" charset="0"/>
              </a:rPr>
              <a:t>M.2 </a:t>
            </a:r>
            <a:r>
              <a:rPr lang="en-US" altLang="zh-TW" sz="3600" err="1">
                <a:solidFill>
                  <a:schemeClr val="bg1"/>
                </a:solidFill>
                <a:latin typeface="Arial" panose="020B0604020202020204" pitchFamily="34" charset="0"/>
                <a:ea typeface="微軟正黑體" panose="020B0604030504040204" pitchFamily="34" charset="-120"/>
                <a:sym typeface="Arial" panose="020B0604020202020204" pitchFamily="34" charset="0"/>
              </a:rPr>
              <a:t>NVMe</a:t>
            </a:r>
            <a:r>
              <a:rPr lang="en-US" altLang="zh-TW" sz="3600">
                <a:solidFill>
                  <a:schemeClr val="bg1"/>
                </a:solidFill>
                <a:latin typeface="Arial" panose="020B0604020202020204" pitchFamily="34" charset="0"/>
                <a:ea typeface="微軟正黑體" panose="020B0604030504040204" pitchFamily="34" charset="-120"/>
                <a:sym typeface="Arial" panose="020B0604020202020204" pitchFamily="34" charset="0"/>
              </a:rPr>
              <a:t> SSD cache for improved performance at a lower cost</a:t>
            </a:r>
            <a:endParaRPr lang="zh-TW" altLang="en-US" sz="3600">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34" name="矩形: 圓角 33">
            <a:extLst>
              <a:ext uri="{FF2B5EF4-FFF2-40B4-BE49-F238E27FC236}">
                <a16:creationId xmlns:a16="http://schemas.microsoft.com/office/drawing/2014/main" id="{02496F11-2C8B-44F5-BD75-1BE37AD54DB8}"/>
              </a:ext>
            </a:extLst>
          </p:cNvPr>
          <p:cNvSpPr/>
          <p:nvPr/>
        </p:nvSpPr>
        <p:spPr>
          <a:xfrm>
            <a:off x="376249" y="2735622"/>
            <a:ext cx="3102578" cy="1960327"/>
          </a:xfrm>
          <a:prstGeom prst="roundRect">
            <a:avLst>
              <a:gd name="adj" fmla="val 10451"/>
            </a:avLst>
          </a:prstGeom>
          <a:solidFill>
            <a:srgbClr val="1F1F1F">
              <a:alpha val="51000"/>
            </a:srgbClr>
          </a:solidFill>
          <a:effectLst>
            <a:softEdge rad="4064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53" name="群組 44">
            <a:extLst>
              <a:ext uri="{FF2B5EF4-FFF2-40B4-BE49-F238E27FC236}">
                <a16:creationId xmlns:a16="http://schemas.microsoft.com/office/drawing/2014/main" id="{4FC35E7A-10B1-4188-B1A2-0656F3DC9F01}"/>
              </a:ext>
            </a:extLst>
          </p:cNvPr>
          <p:cNvGrpSpPr>
            <a:grpSpLocks/>
          </p:cNvGrpSpPr>
          <p:nvPr/>
        </p:nvGrpSpPr>
        <p:grpSpPr bwMode="auto">
          <a:xfrm>
            <a:off x="3342821" y="3683565"/>
            <a:ext cx="1312069" cy="744141"/>
            <a:chOff x="11142110" y="1810127"/>
            <a:chExt cx="1749051" cy="991871"/>
          </a:xfrm>
        </p:grpSpPr>
        <p:sp>
          <p:nvSpPr>
            <p:cNvPr id="54" name="Shape 74">
              <a:extLst>
                <a:ext uri="{FF2B5EF4-FFF2-40B4-BE49-F238E27FC236}">
                  <a16:creationId xmlns:a16="http://schemas.microsoft.com/office/drawing/2014/main" id="{1CADE1BA-42D3-48C2-A0D0-3C120E91FC36}"/>
                </a:ext>
              </a:extLst>
            </p:cNvPr>
            <p:cNvSpPr>
              <a:spLocks noChangeArrowheads="1"/>
            </p:cNvSpPr>
            <p:nvPr/>
          </p:nvSpPr>
          <p:spPr bwMode="auto">
            <a:xfrm>
              <a:off x="11142110" y="2195214"/>
              <a:ext cx="194805" cy="207239"/>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5" name="Shape 75">
              <a:extLst>
                <a:ext uri="{FF2B5EF4-FFF2-40B4-BE49-F238E27FC236}">
                  <a16:creationId xmlns:a16="http://schemas.microsoft.com/office/drawing/2014/main" id="{4542532D-FBFA-4E2F-8CA7-DD24EA1A0219}"/>
                </a:ext>
              </a:extLst>
            </p:cNvPr>
            <p:cNvSpPr>
              <a:spLocks noChangeArrowheads="1"/>
            </p:cNvSpPr>
            <p:nvPr/>
          </p:nvSpPr>
          <p:spPr bwMode="auto">
            <a:xfrm>
              <a:off x="11142110" y="2481019"/>
              <a:ext cx="194805" cy="207239"/>
            </a:xfrm>
            <a:prstGeom prst="rect">
              <a:avLst/>
            </a:prstGeom>
            <a:solidFill>
              <a:srgbClr val="7030A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56" name="Shape 96">
              <a:extLst>
                <a:ext uri="{FF2B5EF4-FFF2-40B4-BE49-F238E27FC236}">
                  <a16:creationId xmlns:a16="http://schemas.microsoft.com/office/drawing/2014/main" id="{3B813A57-5D9B-42C2-ACE7-9D219C765787}"/>
                </a:ext>
              </a:extLst>
            </p:cNvPr>
            <p:cNvSpPr txBox="1">
              <a:spLocks noChangeArrowheads="1"/>
            </p:cNvSpPr>
            <p:nvPr/>
          </p:nvSpPr>
          <p:spPr bwMode="auto">
            <a:xfrm>
              <a:off x="11367124" y="2099945"/>
              <a:ext cx="1524037"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zh-TW" altLang="zh-TW" sz="900">
                  <a:latin typeface="Arial" panose="020B0604020202020204" pitchFamily="34" charset="0"/>
                  <a:ea typeface="微軟正黑體" panose="020B0604030504040204" pitchFamily="34" charset="-120"/>
                  <a:sym typeface="Arial" panose="020B0604020202020204" pitchFamily="34" charset="0"/>
                </a:rPr>
                <a:t>HDD </a:t>
              </a:r>
              <a:r>
                <a:rPr lang="en-US" altLang="zh-TW" sz="900">
                  <a:latin typeface="Arial" panose="020B0604020202020204" pitchFamily="34" charset="0"/>
                  <a:ea typeface="微軟正黑體" panose="020B0604030504040204" pitchFamily="34" charset="-120"/>
                  <a:sym typeface="Arial" panose="020B0604020202020204" pitchFamily="34" charset="0"/>
                </a:rPr>
                <a:t>space</a:t>
              </a:r>
              <a:endParaRPr lang="zh-TW" altLang="zh-TW" sz="900">
                <a:latin typeface="Arial" panose="020B0604020202020204" pitchFamily="34" charset="0"/>
                <a:ea typeface="微軟正黑體" panose="020B0604030504040204" pitchFamily="34" charset="-120"/>
                <a:sym typeface="Arial" panose="020B0604020202020204" pitchFamily="34" charset="0"/>
              </a:endParaRPr>
            </a:p>
          </p:txBody>
        </p:sp>
        <p:sp>
          <p:nvSpPr>
            <p:cNvPr id="57" name="Shape 97">
              <a:extLst>
                <a:ext uri="{FF2B5EF4-FFF2-40B4-BE49-F238E27FC236}">
                  <a16:creationId xmlns:a16="http://schemas.microsoft.com/office/drawing/2014/main" id="{8015A781-3F2B-4E2A-9DC6-28861104FD05}"/>
                </a:ext>
              </a:extLst>
            </p:cNvPr>
            <p:cNvSpPr txBox="1">
              <a:spLocks noChangeArrowheads="1"/>
            </p:cNvSpPr>
            <p:nvPr/>
          </p:nvSpPr>
          <p:spPr bwMode="auto">
            <a:xfrm>
              <a:off x="11367124" y="2420727"/>
              <a:ext cx="1524037"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zh-TW" altLang="zh-TW" sz="900">
                  <a:latin typeface="Arial" panose="020B0604020202020204" pitchFamily="34" charset="0"/>
                  <a:ea typeface="微軟正黑體" panose="020B0604030504040204" pitchFamily="34" charset="-120"/>
                  <a:sym typeface="Arial" panose="020B0604020202020204" pitchFamily="34" charset="0"/>
                </a:rPr>
                <a:t>SSD </a:t>
              </a:r>
              <a:r>
                <a:rPr lang="en-US" altLang="zh-TW" sz="900">
                  <a:latin typeface="Arial" panose="020B0604020202020204" pitchFamily="34" charset="0"/>
                  <a:ea typeface="微軟正黑體" panose="020B0604030504040204" pitchFamily="34" charset="-120"/>
                  <a:sym typeface="Arial" panose="020B0604020202020204" pitchFamily="34" charset="0"/>
                </a:rPr>
                <a:t>space</a:t>
              </a:r>
              <a:endParaRPr lang="zh-TW" altLang="zh-TW" sz="900">
                <a:latin typeface="Arial" panose="020B0604020202020204" pitchFamily="34" charset="0"/>
                <a:ea typeface="微軟正黑體" panose="020B0604030504040204" pitchFamily="34" charset="-120"/>
                <a:sym typeface="Arial" panose="020B0604020202020204" pitchFamily="34" charset="0"/>
              </a:endParaRPr>
            </a:p>
          </p:txBody>
        </p:sp>
        <p:sp>
          <p:nvSpPr>
            <p:cNvPr id="58" name="Shape 105">
              <a:extLst>
                <a:ext uri="{FF2B5EF4-FFF2-40B4-BE49-F238E27FC236}">
                  <a16:creationId xmlns:a16="http://schemas.microsoft.com/office/drawing/2014/main" id="{98354621-E3C1-47AD-BB48-DEF1A9B5BCFC}"/>
                </a:ext>
              </a:extLst>
            </p:cNvPr>
            <p:cNvSpPr txBox="1">
              <a:spLocks noChangeArrowheads="1"/>
            </p:cNvSpPr>
            <p:nvPr/>
          </p:nvSpPr>
          <p:spPr bwMode="auto">
            <a:xfrm>
              <a:off x="11367124" y="1810127"/>
              <a:ext cx="972024" cy="38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marL="0" indent="0">
                <a:lnSpc>
                  <a:spcPct val="115000"/>
                </a:lnSpc>
                <a:buClr>
                  <a:srgbClr val="595959"/>
                </a:buClr>
                <a:buSzPts val="800"/>
              </a:pPr>
              <a:r>
                <a:rPr lang="en-US" altLang="zh-TW" sz="900">
                  <a:latin typeface="Arial" panose="020B0604020202020204" pitchFamily="34" charset="0"/>
                  <a:ea typeface="微軟正黑體" panose="020B0604030504040204" pitchFamily="34" charset="-120"/>
                  <a:sym typeface="Arial" panose="020B0604020202020204" pitchFamily="34" charset="0"/>
                </a:rPr>
                <a:t>Application</a:t>
              </a:r>
              <a:endParaRPr lang="zh-TW" altLang="zh-TW" sz="900">
                <a:latin typeface="Arial" panose="020B0604020202020204" pitchFamily="34" charset="0"/>
                <a:ea typeface="微軟正黑體" panose="020B0604030504040204" pitchFamily="34" charset="-120"/>
                <a:sym typeface="Arial" panose="020B0604020202020204" pitchFamily="34" charset="0"/>
              </a:endParaRPr>
            </a:p>
          </p:txBody>
        </p:sp>
        <p:sp>
          <p:nvSpPr>
            <p:cNvPr id="59" name="Shape 74">
              <a:extLst>
                <a:ext uri="{FF2B5EF4-FFF2-40B4-BE49-F238E27FC236}">
                  <a16:creationId xmlns:a16="http://schemas.microsoft.com/office/drawing/2014/main" id="{B4E25D36-6228-498F-A547-B3E4F8339B3D}"/>
                </a:ext>
              </a:extLst>
            </p:cNvPr>
            <p:cNvSpPr>
              <a:spLocks noChangeArrowheads="1"/>
            </p:cNvSpPr>
            <p:nvPr/>
          </p:nvSpPr>
          <p:spPr bwMode="auto">
            <a:xfrm>
              <a:off x="11142110" y="1906933"/>
              <a:ext cx="195220" cy="207897"/>
            </a:xfrm>
            <a:prstGeom prst="rect">
              <a:avLst/>
            </a:prstGeom>
            <a:solidFill>
              <a:schemeClr val="accent4"/>
            </a:solidFill>
            <a:ln w="9525">
              <a:noFill/>
              <a:miter lim="800000"/>
              <a:headEnd/>
              <a:tailEnd/>
            </a:ln>
          </p:spPr>
          <p:txBody>
            <a:bodyPr lIns="68569" tIns="34275" rIns="68569" bIns="34275" anchor="ctr"/>
            <a:lstStyle/>
            <a:p>
              <a:pPr indent="-88106" algn="ctr">
                <a:buSzPts val="1400"/>
                <a:defRPr/>
              </a:pPr>
              <a:endParaRPr lang="zh-TW" altLang="zh-TW" sz="1425" b="1">
                <a:solidFill>
                  <a:schemeClr val="bg1"/>
                </a:solidFill>
                <a:latin typeface="Arial" panose="020B0604020202020204" pitchFamily="34" charset="0"/>
                <a:ea typeface="微軟正黑體" panose="020B0604030504040204" pitchFamily="34" charset="-120"/>
                <a:cs typeface="Arial" charset="0"/>
                <a:sym typeface="Arial" panose="020B0604020202020204" pitchFamily="34" charset="0"/>
              </a:endParaRPr>
            </a:p>
          </p:txBody>
        </p:sp>
      </p:grpSp>
      <p:pic>
        <p:nvPicPr>
          <p:cNvPr id="81" name="Shape 83">
            <a:extLst>
              <a:ext uri="{FF2B5EF4-FFF2-40B4-BE49-F238E27FC236}">
                <a16:creationId xmlns:a16="http://schemas.microsoft.com/office/drawing/2014/main" id="{42D2BD95-62C4-4566-B656-A23C260E4166}"/>
              </a:ext>
            </a:extLst>
          </p:cNvPr>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81256" y="2847887"/>
            <a:ext cx="4762744" cy="2295613"/>
          </a:xfrm>
          <a:prstGeom prst="roundRect">
            <a:avLst>
              <a:gd name="adj" fmla="val 0"/>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19050">
                <a:solidFill>
                  <a:srgbClr val="000000"/>
                </a:solidFill>
                <a:round/>
                <a:headEnd/>
                <a:tailEnd/>
              </a14:hiddenLine>
            </a:ext>
          </a:extLst>
        </p:spPr>
      </p:pic>
      <p:sp>
        <p:nvSpPr>
          <p:cNvPr id="84" name="矩形 83">
            <a:extLst>
              <a:ext uri="{FF2B5EF4-FFF2-40B4-BE49-F238E27FC236}">
                <a16:creationId xmlns:a16="http://schemas.microsoft.com/office/drawing/2014/main" id="{804A71C5-0BB5-40EE-98AB-4AA4BB4ABCF4}"/>
              </a:ext>
            </a:extLst>
          </p:cNvPr>
          <p:cNvSpPr/>
          <p:nvPr/>
        </p:nvSpPr>
        <p:spPr>
          <a:xfrm>
            <a:off x="730860" y="2176915"/>
            <a:ext cx="1958704" cy="261610"/>
          </a:xfrm>
          <a:prstGeom prst="rect">
            <a:avLst/>
          </a:prstGeom>
        </p:spPr>
        <p:txBody>
          <a:bodyPr wrap="square">
            <a:spAutoFit/>
          </a:bodyPr>
          <a:lstStyle/>
          <a:p>
            <a:pPr lvl="0"/>
            <a:r>
              <a:rPr lang="en-US" altLang="zh-TW" sz="105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For IOPS-demanding apps</a:t>
            </a:r>
            <a:endParaRPr lang="zh-TW" altLang="en-US" sz="105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5" name="矩形 84">
            <a:extLst>
              <a:ext uri="{FF2B5EF4-FFF2-40B4-BE49-F238E27FC236}">
                <a16:creationId xmlns:a16="http://schemas.microsoft.com/office/drawing/2014/main" id="{7951CBF7-D428-4C41-8177-139388D8442A}"/>
              </a:ext>
            </a:extLst>
          </p:cNvPr>
          <p:cNvSpPr/>
          <p:nvPr/>
        </p:nvSpPr>
        <p:spPr>
          <a:xfrm>
            <a:off x="3445945" y="2176915"/>
            <a:ext cx="3395381" cy="577081"/>
          </a:xfrm>
          <a:prstGeom prst="rect">
            <a:avLst/>
          </a:prstGeom>
        </p:spPr>
        <p:txBody>
          <a:bodyPr wrap="square">
            <a:spAutoFit/>
          </a:bodyPr>
          <a:lstStyle/>
          <a:p>
            <a:r>
              <a:rPr lang="en" altLang="zh-TW" sz="105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Global SSD cache acceleration can share a single SSD volume/RAID with all volumes/iSCSI LUNs for a read-only or read-write cache.</a:t>
            </a:r>
            <a:endParaRPr lang="zh-TW" altLang="en-US" sz="105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6" name="矩形 85">
            <a:extLst>
              <a:ext uri="{FF2B5EF4-FFF2-40B4-BE49-F238E27FC236}">
                <a16:creationId xmlns:a16="http://schemas.microsoft.com/office/drawing/2014/main" id="{421269CB-0E19-48B8-9E13-F303EAB8E4A2}"/>
              </a:ext>
            </a:extLst>
          </p:cNvPr>
          <p:cNvSpPr/>
          <p:nvPr/>
        </p:nvSpPr>
        <p:spPr>
          <a:xfrm>
            <a:off x="343410" y="1868182"/>
            <a:ext cx="2719190" cy="369332"/>
          </a:xfrm>
          <a:prstGeom prst="rect">
            <a:avLst/>
          </a:prstGeom>
        </p:spPr>
        <p:txBody>
          <a:bodyPr wrap="square">
            <a:spAutoFit/>
          </a:bodyPr>
          <a:lstStyle/>
          <a:p>
            <a:pPr lvl="0" algn="ctr"/>
            <a:r>
              <a:rPr lang="en-US" altLang="zh-TW" sz="1800" b="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Improves</a:t>
            </a:r>
            <a:r>
              <a:rPr lang="zh-TW" altLang="en-US" sz="1800" b="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800" b="1" dirty="0">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I/O</a:t>
            </a:r>
            <a:r>
              <a:rPr lang="en-US" altLang="zh-TW" sz="1800" b="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latency</a:t>
            </a:r>
            <a:endParaRPr lang="zh-TW" altLang="en-US" sz="1800" b="1" dirty="0">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7" name="矩形 86">
            <a:extLst>
              <a:ext uri="{FF2B5EF4-FFF2-40B4-BE49-F238E27FC236}">
                <a16:creationId xmlns:a16="http://schemas.microsoft.com/office/drawing/2014/main" id="{3846E069-9508-40C7-8368-3F4CEA51B07E}"/>
              </a:ext>
            </a:extLst>
          </p:cNvPr>
          <p:cNvSpPr/>
          <p:nvPr/>
        </p:nvSpPr>
        <p:spPr>
          <a:xfrm>
            <a:off x="3321204" y="1875560"/>
            <a:ext cx="2313977" cy="369332"/>
          </a:xfrm>
          <a:prstGeom prst="rect">
            <a:avLst/>
          </a:prstGeom>
        </p:spPr>
        <p:txBody>
          <a:bodyPr wrap="square">
            <a:spAutoFit/>
          </a:bodyPr>
          <a:lstStyle/>
          <a:p>
            <a:pPr lvl="0" algn="ctr"/>
            <a:r>
              <a:rPr lang="en-US" altLang="zh-TW" sz="1800" b="1">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Global SSD cache</a:t>
            </a:r>
            <a:endParaRPr lang="zh-TW" altLang="en-US" sz="1800" b="1" dirty="0">
              <a:solidFill>
                <a:schemeClr val="accent1">
                  <a:lumMod val="75000"/>
                </a:schemeClr>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4" name="群組 3">
            <a:extLst>
              <a:ext uri="{FF2B5EF4-FFF2-40B4-BE49-F238E27FC236}">
                <a16:creationId xmlns:a16="http://schemas.microsoft.com/office/drawing/2014/main" id="{4A80F50C-01AB-4571-B437-723B198C6228}"/>
              </a:ext>
            </a:extLst>
          </p:cNvPr>
          <p:cNvGrpSpPr/>
          <p:nvPr/>
        </p:nvGrpSpPr>
        <p:grpSpPr>
          <a:xfrm>
            <a:off x="496471" y="2586743"/>
            <a:ext cx="3993537" cy="2300766"/>
            <a:chOff x="345681" y="2460444"/>
            <a:chExt cx="4189464" cy="2413647"/>
          </a:xfrm>
        </p:grpSpPr>
        <p:grpSp>
          <p:nvGrpSpPr>
            <p:cNvPr id="48" name="群組 45">
              <a:extLst>
                <a:ext uri="{FF2B5EF4-FFF2-40B4-BE49-F238E27FC236}">
                  <a16:creationId xmlns:a16="http://schemas.microsoft.com/office/drawing/2014/main" id="{DD868544-C438-458B-8533-BCFDDF878F0C}"/>
                </a:ext>
              </a:extLst>
            </p:cNvPr>
            <p:cNvGrpSpPr>
              <a:grpSpLocks/>
            </p:cNvGrpSpPr>
            <p:nvPr/>
          </p:nvGrpSpPr>
          <p:grpSpPr bwMode="auto">
            <a:xfrm>
              <a:off x="3340446" y="2824946"/>
              <a:ext cx="1194699" cy="740615"/>
              <a:chOff x="11139420" y="732770"/>
              <a:chExt cx="1592842" cy="740615"/>
            </a:xfrm>
          </p:grpSpPr>
          <p:cxnSp>
            <p:nvCxnSpPr>
              <p:cNvPr id="49" name="Shape 70">
                <a:extLst>
                  <a:ext uri="{FF2B5EF4-FFF2-40B4-BE49-F238E27FC236}">
                    <a16:creationId xmlns:a16="http://schemas.microsoft.com/office/drawing/2014/main" id="{A4A22F62-1DFD-451D-AA75-1088DF17435F}"/>
                  </a:ext>
                </a:extLst>
              </p:cNvPr>
              <p:cNvCxnSpPr/>
              <p:nvPr/>
            </p:nvCxnSpPr>
            <p:spPr>
              <a:xfrm>
                <a:off x="11139420" y="1159537"/>
                <a:ext cx="265097" cy="0"/>
              </a:xfrm>
              <a:prstGeom prst="straightConnector1">
                <a:avLst/>
              </a:prstGeom>
              <a:noFill/>
              <a:ln w="38100" cap="flat" cmpd="sng">
                <a:solidFill>
                  <a:srgbClr val="FF0000"/>
                </a:solidFill>
                <a:prstDash val="solid"/>
                <a:round/>
                <a:headEnd type="none" w="med" len="med"/>
                <a:tailEnd type="none" w="med" len="med"/>
              </a:ln>
              <a:effectLst/>
            </p:spPr>
          </p:cxnSp>
          <p:cxnSp>
            <p:nvCxnSpPr>
              <p:cNvPr id="50" name="Shape 101">
                <a:extLst>
                  <a:ext uri="{FF2B5EF4-FFF2-40B4-BE49-F238E27FC236}">
                    <a16:creationId xmlns:a16="http://schemas.microsoft.com/office/drawing/2014/main" id="{3EC2581C-FB3C-4A33-95CA-C477326642E3}"/>
                  </a:ext>
                </a:extLst>
              </p:cNvPr>
              <p:cNvCxnSpPr/>
              <p:nvPr/>
            </p:nvCxnSpPr>
            <p:spPr bwMode="auto">
              <a:xfrm>
                <a:off x="11139420" y="899289"/>
                <a:ext cx="265097" cy="0"/>
              </a:xfrm>
              <a:prstGeom prst="straightConnector1">
                <a:avLst/>
              </a:prstGeom>
              <a:noFill/>
              <a:ln w="38100" cap="flat" cmpd="sng">
                <a:solidFill>
                  <a:schemeClr val="tx1"/>
                </a:solidFill>
                <a:prstDash val="solid"/>
                <a:round/>
                <a:headEnd type="none" w="med" len="med"/>
                <a:tailEnd type="none" w="med" len="med"/>
              </a:ln>
              <a:effectLst/>
            </p:spPr>
          </p:cxnSp>
          <p:sp>
            <p:nvSpPr>
              <p:cNvPr id="51" name="Shape 102">
                <a:extLst>
                  <a:ext uri="{FF2B5EF4-FFF2-40B4-BE49-F238E27FC236}">
                    <a16:creationId xmlns:a16="http://schemas.microsoft.com/office/drawing/2014/main" id="{8E069660-8246-40FD-9E91-1A49BD4A9954}"/>
                  </a:ext>
                </a:extLst>
              </p:cNvPr>
              <p:cNvSpPr txBox="1">
                <a:spLocks noChangeArrowheads="1"/>
              </p:cNvSpPr>
              <p:nvPr/>
            </p:nvSpPr>
            <p:spPr bwMode="auto">
              <a:xfrm>
                <a:off x="11409430" y="732770"/>
                <a:ext cx="887814" cy="50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indent="0">
                  <a:buClr>
                    <a:srgbClr val="0C0C0C"/>
                  </a:buClr>
                  <a:buSzPts val="1200"/>
                </a:pPr>
                <a:r>
                  <a:rPr lang="en-US" altLang="zh-TW" sz="1200">
                    <a:latin typeface="Arial" panose="020B0604020202020204" pitchFamily="34" charset="0"/>
                    <a:ea typeface="微軟正黑體" panose="020B0604030504040204" pitchFamily="34" charset="-120"/>
                    <a:sym typeface="Arial" panose="020B0604020202020204" pitchFamily="34" charset="0"/>
                  </a:rPr>
                  <a:t>Read</a:t>
                </a:r>
                <a:endParaRPr lang="zh-TW" altLang="zh-TW" sz="1200">
                  <a:latin typeface="Arial" panose="020B0604020202020204" pitchFamily="34" charset="0"/>
                  <a:ea typeface="微軟正黑體" panose="020B0604030504040204" pitchFamily="34" charset="-120"/>
                  <a:sym typeface="Arial" panose="020B0604020202020204" pitchFamily="34" charset="0"/>
                </a:endParaRPr>
              </a:p>
            </p:txBody>
          </p:sp>
          <p:sp>
            <p:nvSpPr>
              <p:cNvPr id="52" name="Shape 103">
                <a:extLst>
                  <a:ext uri="{FF2B5EF4-FFF2-40B4-BE49-F238E27FC236}">
                    <a16:creationId xmlns:a16="http://schemas.microsoft.com/office/drawing/2014/main" id="{4749B404-2633-4897-B310-FDD714EF8718}"/>
                  </a:ext>
                </a:extLst>
              </p:cNvPr>
              <p:cNvSpPr txBox="1">
                <a:spLocks noChangeArrowheads="1"/>
              </p:cNvSpPr>
              <p:nvPr/>
            </p:nvSpPr>
            <p:spPr bwMode="auto">
              <a:xfrm>
                <a:off x="11409430" y="991695"/>
                <a:ext cx="1322832" cy="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68569" rIns="68569" bIns="68569"/>
              <a:lstStyle>
                <a:lvl1pPr indent="-1000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indent="0">
                  <a:buClr>
                    <a:srgbClr val="0C0C0C"/>
                  </a:buClr>
                  <a:buSzPts val="1200"/>
                </a:pPr>
                <a:r>
                  <a:rPr lang="en-US" altLang="zh-TW" sz="1200">
                    <a:latin typeface="Arial" panose="020B0604020202020204" pitchFamily="34" charset="0"/>
                    <a:ea typeface="微軟正黑體" panose="020B0604030504040204" pitchFamily="34" charset="-120"/>
                    <a:sym typeface="Arial" panose="020B0604020202020204" pitchFamily="34" charset="0"/>
                  </a:rPr>
                  <a:t>Write</a:t>
                </a:r>
                <a:endParaRPr lang="zh-TW" altLang="zh-TW" sz="1200">
                  <a:latin typeface="Arial" panose="020B0604020202020204" pitchFamily="34" charset="0"/>
                  <a:ea typeface="微軟正黑體" panose="020B0604030504040204" pitchFamily="34" charset="-120"/>
                  <a:sym typeface="Arial" panose="020B0604020202020204" pitchFamily="34" charset="0"/>
                </a:endParaRPr>
              </a:p>
            </p:txBody>
          </p:sp>
        </p:grpSp>
        <p:grpSp>
          <p:nvGrpSpPr>
            <p:cNvPr id="60" name="群組 51">
              <a:extLst>
                <a:ext uri="{FF2B5EF4-FFF2-40B4-BE49-F238E27FC236}">
                  <a16:creationId xmlns:a16="http://schemas.microsoft.com/office/drawing/2014/main" id="{92782BDF-87A5-4B41-832D-A43F72AD808D}"/>
                </a:ext>
              </a:extLst>
            </p:cNvPr>
            <p:cNvGrpSpPr>
              <a:grpSpLocks/>
            </p:cNvGrpSpPr>
            <p:nvPr/>
          </p:nvGrpSpPr>
          <p:grpSpPr bwMode="auto">
            <a:xfrm>
              <a:off x="345681" y="2460444"/>
              <a:ext cx="3138600" cy="2413647"/>
              <a:chOff x="5631509" y="2532970"/>
              <a:chExt cx="4186020" cy="3218199"/>
            </a:xfrm>
          </p:grpSpPr>
          <p:cxnSp>
            <p:nvCxnSpPr>
              <p:cNvPr id="61" name="Shape 73">
                <a:extLst>
                  <a:ext uri="{FF2B5EF4-FFF2-40B4-BE49-F238E27FC236}">
                    <a16:creationId xmlns:a16="http://schemas.microsoft.com/office/drawing/2014/main" id="{D5BC3030-2472-492E-83B7-5BF6269F271A}"/>
                  </a:ext>
                </a:extLst>
              </p:cNvPr>
              <p:cNvCxnSpPr>
                <a:cxnSpLocks noChangeShapeType="1"/>
              </p:cNvCxnSpPr>
              <p:nvPr/>
            </p:nvCxnSpPr>
            <p:spPr bwMode="auto">
              <a:xfrm>
                <a:off x="5835430" y="4616402"/>
                <a:ext cx="3524486" cy="2000"/>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cxnSp>
            <p:nvCxnSpPr>
              <p:cNvPr id="62" name="Shape 76">
                <a:extLst>
                  <a:ext uri="{FF2B5EF4-FFF2-40B4-BE49-F238E27FC236}">
                    <a16:creationId xmlns:a16="http://schemas.microsoft.com/office/drawing/2014/main" id="{4010BEF8-FFAA-4146-AD00-2B9025F97388}"/>
                  </a:ext>
                </a:extLst>
              </p:cNvPr>
              <p:cNvCxnSpPr>
                <a:cxnSpLocks noChangeShapeType="1"/>
              </p:cNvCxnSpPr>
              <p:nvPr/>
            </p:nvCxnSpPr>
            <p:spPr bwMode="auto">
              <a:xfrm>
                <a:off x="5835430" y="4242055"/>
                <a:ext cx="3524486" cy="2000"/>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sp>
            <p:nvSpPr>
              <p:cNvPr id="63" name="Shape 77">
                <a:extLst>
                  <a:ext uri="{FF2B5EF4-FFF2-40B4-BE49-F238E27FC236}">
                    <a16:creationId xmlns:a16="http://schemas.microsoft.com/office/drawing/2014/main" id="{0DC22E76-EAAE-437A-BFE7-58CE1DADA564}"/>
                  </a:ext>
                </a:extLst>
              </p:cNvPr>
              <p:cNvSpPr>
                <a:spLocks noChangeArrowheads="1"/>
              </p:cNvSpPr>
              <p:nvPr/>
            </p:nvSpPr>
            <p:spPr bwMode="auto">
              <a:xfrm>
                <a:off x="5882964" y="3066927"/>
                <a:ext cx="1428835" cy="422516"/>
              </a:xfrm>
              <a:prstGeom prst="rect">
                <a:avLst/>
              </a:prstGeom>
              <a:solidFill>
                <a:srgbClr val="2CF8FD"/>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4" name="Shape 78">
                <a:extLst>
                  <a:ext uri="{FF2B5EF4-FFF2-40B4-BE49-F238E27FC236}">
                    <a16:creationId xmlns:a16="http://schemas.microsoft.com/office/drawing/2014/main" id="{F7D745E3-DC11-4ED6-A6CC-D4D7A411B01A}"/>
                  </a:ext>
                </a:extLst>
              </p:cNvPr>
              <p:cNvSpPr>
                <a:spLocks noChangeArrowheads="1"/>
              </p:cNvSpPr>
              <p:nvPr/>
            </p:nvSpPr>
            <p:spPr bwMode="auto">
              <a:xfrm>
                <a:off x="5835430" y="4257739"/>
                <a:ext cx="571614" cy="365268"/>
              </a:xfrm>
              <a:prstGeom prst="rect">
                <a:avLst/>
              </a:prstGeom>
              <a:solidFill>
                <a:srgbClr val="7030A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65" name="Shape 79">
                <a:extLst>
                  <a:ext uri="{FF2B5EF4-FFF2-40B4-BE49-F238E27FC236}">
                    <a16:creationId xmlns:a16="http://schemas.microsoft.com/office/drawing/2014/main" id="{4B110FFF-7DA1-4F56-8EF0-2DF6DFE0AF33}"/>
                  </a:ext>
                </a:extLst>
              </p:cNvPr>
              <p:cNvSpPr>
                <a:spLocks noChangeArrowheads="1"/>
              </p:cNvSpPr>
              <p:nvPr/>
            </p:nvSpPr>
            <p:spPr bwMode="auto">
              <a:xfrm>
                <a:off x="6624335" y="4257730"/>
                <a:ext cx="571614" cy="899971"/>
              </a:xfrm>
              <a:prstGeom prst="rect">
                <a:avLst/>
              </a:prstGeom>
              <a:solidFill>
                <a:srgbClr val="00B0F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66" name="Shape 80">
                <a:extLst>
                  <a:ext uri="{FF2B5EF4-FFF2-40B4-BE49-F238E27FC236}">
                    <a16:creationId xmlns:a16="http://schemas.microsoft.com/office/drawing/2014/main" id="{841D5F5B-AB4A-483E-ACB8-A7914F043911}"/>
                  </a:ext>
                </a:extLst>
              </p:cNvPr>
              <p:cNvCxnSpPr>
                <a:cxnSpLocks noChangeShapeType="1"/>
              </p:cNvCxnSpPr>
              <p:nvPr/>
            </p:nvCxnSpPr>
            <p:spPr bwMode="auto">
              <a:xfrm rot="-5400000">
                <a:off x="5747520" y="3867185"/>
                <a:ext cx="748540" cy="12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67" name="Shape 81">
                <a:extLst>
                  <a:ext uri="{FF2B5EF4-FFF2-40B4-BE49-F238E27FC236}">
                    <a16:creationId xmlns:a16="http://schemas.microsoft.com/office/drawing/2014/main" id="{4BE3D34D-E2C8-4A3A-A9F8-8D686D048287}"/>
                  </a:ext>
                </a:extLst>
              </p:cNvPr>
              <p:cNvCxnSpPr>
                <a:cxnSpLocks noChangeShapeType="1"/>
              </p:cNvCxnSpPr>
              <p:nvPr/>
            </p:nvCxnSpPr>
            <p:spPr bwMode="auto">
              <a:xfrm rot="-5400000">
                <a:off x="6441132" y="3866682"/>
                <a:ext cx="748540" cy="1200"/>
              </a:xfrm>
              <a:prstGeom prst="straightConnector1">
                <a:avLst/>
              </a:prstGeom>
              <a:noFill/>
              <a:ln w="12700">
                <a:solidFill>
                  <a:schemeClr val="accent1">
                    <a:lumMod val="20000"/>
                    <a:lumOff val="80000"/>
                  </a:schemeClr>
                </a:solidFill>
                <a:prstDash val="dash"/>
                <a:round/>
                <a:headEnd/>
                <a:tailEnd type="triangle" w="med" len="med"/>
              </a:ln>
              <a:extLst>
                <a:ext uri="{909E8E84-426E-40DD-AFC4-6F175D3DCCD1}">
                  <a14:hiddenFill xmlns:a14="http://schemas.microsoft.com/office/drawing/2010/main">
                    <a:noFill/>
                  </a14:hiddenFill>
                </a:ext>
              </a:extLst>
            </p:spPr>
          </p:cxnSp>
          <p:cxnSp>
            <p:nvCxnSpPr>
              <p:cNvPr id="68" name="Shape 83">
                <a:extLst>
                  <a:ext uri="{FF2B5EF4-FFF2-40B4-BE49-F238E27FC236}">
                    <a16:creationId xmlns:a16="http://schemas.microsoft.com/office/drawing/2014/main" id="{7F7086B9-A118-45E8-8CBF-4B43511E951C}"/>
                  </a:ext>
                </a:extLst>
              </p:cNvPr>
              <p:cNvCxnSpPr>
                <a:cxnSpLocks noChangeShapeType="1"/>
              </p:cNvCxnSpPr>
              <p:nvPr/>
            </p:nvCxnSpPr>
            <p:spPr bwMode="auto">
              <a:xfrm rot="10800000">
                <a:off x="6406747" y="4432709"/>
                <a:ext cx="381209" cy="20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69" name="Shape 84">
                <a:extLst>
                  <a:ext uri="{FF2B5EF4-FFF2-40B4-BE49-F238E27FC236}">
                    <a16:creationId xmlns:a16="http://schemas.microsoft.com/office/drawing/2014/main" id="{F4DA540F-B462-43A4-8024-75A76F703E45}"/>
                  </a:ext>
                </a:extLst>
              </p:cNvPr>
              <p:cNvCxnSpPr>
                <a:cxnSpLocks noChangeShapeType="1"/>
              </p:cNvCxnSpPr>
              <p:nvPr/>
            </p:nvCxnSpPr>
            <p:spPr bwMode="auto">
              <a:xfrm flipV="1">
                <a:off x="7381226" y="4241552"/>
                <a:ext cx="0" cy="939063"/>
              </a:xfrm>
              <a:prstGeom prst="straightConnector1">
                <a:avLst/>
              </a:prstGeom>
              <a:noFill/>
              <a:ln w="12700">
                <a:solidFill>
                  <a:schemeClr val="accent1">
                    <a:lumMod val="20000"/>
                    <a:lumOff val="80000"/>
                  </a:schemeClr>
                </a:solidFill>
                <a:round/>
                <a:headEnd type="triangle"/>
                <a:tailEnd type="triangle" w="med" len="med"/>
              </a:ln>
              <a:extLst>
                <a:ext uri="{909E8E84-426E-40DD-AFC4-6F175D3DCCD1}">
                  <a14:hiddenFill xmlns:a14="http://schemas.microsoft.com/office/drawing/2010/main">
                    <a:noFill/>
                  </a14:hiddenFill>
                </a:ext>
              </a:extLst>
            </p:spPr>
          </p:cxnSp>
          <p:cxnSp>
            <p:nvCxnSpPr>
              <p:cNvPr id="70" name="Shape 85">
                <a:extLst>
                  <a:ext uri="{FF2B5EF4-FFF2-40B4-BE49-F238E27FC236}">
                    <a16:creationId xmlns:a16="http://schemas.microsoft.com/office/drawing/2014/main" id="{514B1838-908B-4C38-84C8-1A29757823FF}"/>
                  </a:ext>
                </a:extLst>
              </p:cNvPr>
              <p:cNvCxnSpPr>
                <a:cxnSpLocks noChangeShapeType="1"/>
              </p:cNvCxnSpPr>
              <p:nvPr/>
            </p:nvCxnSpPr>
            <p:spPr bwMode="auto">
              <a:xfrm>
                <a:off x="5835430" y="5165906"/>
                <a:ext cx="3563107" cy="14709"/>
              </a:xfrm>
              <a:prstGeom prst="straightConnector1">
                <a:avLst/>
              </a:prstGeom>
              <a:noFill/>
              <a:ln w="9525">
                <a:solidFill>
                  <a:schemeClr val="accent1">
                    <a:lumMod val="20000"/>
                    <a:lumOff val="80000"/>
                  </a:schemeClr>
                </a:solidFill>
                <a:prstDash val="dash"/>
                <a:round/>
                <a:headEnd/>
                <a:tailEnd/>
              </a:ln>
              <a:extLst>
                <a:ext uri="{909E8E84-426E-40DD-AFC4-6F175D3DCCD1}">
                  <a14:hiddenFill xmlns:a14="http://schemas.microsoft.com/office/drawing/2010/main">
                    <a:noFill/>
                  </a14:hiddenFill>
                </a:ext>
              </a:extLst>
            </p:spPr>
          </p:cxnSp>
          <p:sp>
            <p:nvSpPr>
              <p:cNvPr id="71" name="Shape 87">
                <a:extLst>
                  <a:ext uri="{FF2B5EF4-FFF2-40B4-BE49-F238E27FC236}">
                    <a16:creationId xmlns:a16="http://schemas.microsoft.com/office/drawing/2014/main" id="{06D4E44D-5193-4369-B643-E83078A80026}"/>
                  </a:ext>
                </a:extLst>
              </p:cNvPr>
              <p:cNvSpPr>
                <a:spLocks noChangeArrowheads="1"/>
              </p:cNvSpPr>
              <p:nvPr/>
            </p:nvSpPr>
            <p:spPr bwMode="auto">
              <a:xfrm>
                <a:off x="7694453" y="4257739"/>
                <a:ext cx="571614" cy="365268"/>
              </a:xfrm>
              <a:prstGeom prst="rect">
                <a:avLst/>
              </a:prstGeom>
              <a:solidFill>
                <a:srgbClr val="7030A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2" name="Shape 88">
                <a:extLst>
                  <a:ext uri="{FF2B5EF4-FFF2-40B4-BE49-F238E27FC236}">
                    <a16:creationId xmlns:a16="http://schemas.microsoft.com/office/drawing/2014/main" id="{7BAD3A17-55AF-4E02-A59C-E4FA990279D1}"/>
                  </a:ext>
                </a:extLst>
              </p:cNvPr>
              <p:cNvSpPr>
                <a:spLocks noChangeArrowheads="1"/>
              </p:cNvSpPr>
              <p:nvPr/>
            </p:nvSpPr>
            <p:spPr bwMode="auto">
              <a:xfrm>
                <a:off x="8483373" y="4257730"/>
                <a:ext cx="571614" cy="899971"/>
              </a:xfrm>
              <a:prstGeom prst="rect">
                <a:avLst/>
              </a:prstGeom>
              <a:solidFill>
                <a:srgbClr val="00B0F0"/>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cxnSp>
            <p:nvCxnSpPr>
              <p:cNvPr id="73" name="Shape 89">
                <a:extLst>
                  <a:ext uri="{FF2B5EF4-FFF2-40B4-BE49-F238E27FC236}">
                    <a16:creationId xmlns:a16="http://schemas.microsoft.com/office/drawing/2014/main" id="{C166414F-260E-4F91-91C8-C241E05C7161}"/>
                  </a:ext>
                </a:extLst>
              </p:cNvPr>
              <p:cNvCxnSpPr>
                <a:cxnSpLocks noChangeShapeType="1"/>
              </p:cNvCxnSpPr>
              <p:nvPr/>
            </p:nvCxnSpPr>
            <p:spPr bwMode="auto">
              <a:xfrm rot="-5400000">
                <a:off x="7543456" y="3867185"/>
                <a:ext cx="748540" cy="12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74" name="Shape 92">
                <a:extLst>
                  <a:ext uri="{FF2B5EF4-FFF2-40B4-BE49-F238E27FC236}">
                    <a16:creationId xmlns:a16="http://schemas.microsoft.com/office/drawing/2014/main" id="{3A0E0F2B-6772-43D1-BE11-B129DE90EC1F}"/>
                  </a:ext>
                </a:extLst>
              </p:cNvPr>
              <p:cNvCxnSpPr>
                <a:cxnSpLocks noChangeShapeType="1"/>
              </p:cNvCxnSpPr>
              <p:nvPr/>
            </p:nvCxnSpPr>
            <p:spPr bwMode="auto">
              <a:xfrm rot="10800000">
                <a:off x="8289006" y="4334563"/>
                <a:ext cx="381209" cy="20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sp>
            <p:nvSpPr>
              <p:cNvPr id="75" name="Shape 93">
                <a:extLst>
                  <a:ext uri="{FF2B5EF4-FFF2-40B4-BE49-F238E27FC236}">
                    <a16:creationId xmlns:a16="http://schemas.microsoft.com/office/drawing/2014/main" id="{85E2A42B-645F-4D5E-9A5C-CEAABC107F59}"/>
                  </a:ext>
                </a:extLst>
              </p:cNvPr>
              <p:cNvSpPr txBox="1">
                <a:spLocks noChangeArrowheads="1"/>
              </p:cNvSpPr>
              <p:nvPr/>
            </p:nvSpPr>
            <p:spPr bwMode="auto">
              <a:xfrm>
                <a:off x="5631509" y="2568455"/>
                <a:ext cx="1819758" cy="38127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900"/>
                </a:pPr>
                <a:r>
                  <a:rPr lang="en-US" altLang="zh-TW" sz="1200" b="1">
                    <a:solidFill>
                      <a:srgbClr val="C00000"/>
                    </a:solidFill>
                    <a:latin typeface="Arial" panose="020B0604020202020204" pitchFamily="34" charset="0"/>
                    <a:ea typeface="微軟正黑體" panose="020B0604030504040204" pitchFamily="34" charset="-120"/>
                    <a:sym typeface="Arial" panose="020B0604020202020204" pitchFamily="34" charset="0"/>
                  </a:rPr>
                  <a:t>Read-only cache</a:t>
                </a:r>
                <a:endParaRPr lang="zh-TW" altLang="zh-TW" sz="1200" b="1">
                  <a:solidFill>
                    <a:srgbClr val="C00000"/>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76" name="Shape 95">
                <a:extLst>
                  <a:ext uri="{FF2B5EF4-FFF2-40B4-BE49-F238E27FC236}">
                    <a16:creationId xmlns:a16="http://schemas.microsoft.com/office/drawing/2014/main" id="{BA97E853-BCE4-473E-BED7-524D6251FAF9}"/>
                  </a:ext>
                </a:extLst>
              </p:cNvPr>
              <p:cNvSpPr txBox="1">
                <a:spLocks noChangeArrowheads="1"/>
              </p:cNvSpPr>
              <p:nvPr/>
            </p:nvSpPr>
            <p:spPr bwMode="auto">
              <a:xfrm>
                <a:off x="5813042" y="5274680"/>
                <a:ext cx="4004487" cy="476489"/>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666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800"/>
                </a:pPr>
                <a:r>
                  <a:rPr lang="en-US" altLang="zh-TW" b="1">
                    <a:solidFill>
                      <a:srgbClr val="C00000"/>
                    </a:solidFill>
                    <a:latin typeface="Arial" panose="020B0604020202020204" pitchFamily="34" charset="0"/>
                    <a:ea typeface="微軟正黑體" panose="020B0604030504040204" pitchFamily="34" charset="-120"/>
                    <a:cs typeface="Arial" charset="0"/>
                    <a:sym typeface="Arial" panose="020B0604020202020204" pitchFamily="34" charset="0"/>
                  </a:rPr>
                  <a:t>Total capacity</a:t>
                </a:r>
                <a:r>
                  <a:rPr lang="zh-TW" altLang="en-US" b="1">
                    <a:solidFill>
                      <a:srgbClr val="C00000"/>
                    </a:solidFill>
                    <a:latin typeface="Arial" panose="020B0604020202020204" pitchFamily="34" charset="0"/>
                    <a:ea typeface="微軟正黑體" panose="020B0604030504040204" pitchFamily="34" charset="-120"/>
                    <a:cs typeface="Arial" charset="0"/>
                    <a:sym typeface="Arial" panose="020B0604020202020204" pitchFamily="34" charset="0"/>
                  </a:rPr>
                  <a:t> </a:t>
                </a:r>
                <a:r>
                  <a:rPr lang="en-US" altLang="zh-TW" b="1">
                    <a:solidFill>
                      <a:srgbClr val="C00000"/>
                    </a:solidFill>
                    <a:latin typeface="Arial" panose="020B0604020202020204" pitchFamily="34" charset="0"/>
                    <a:ea typeface="微軟正黑體" panose="020B0604030504040204" pitchFamily="34" charset="-120"/>
                    <a:cs typeface="Arial" charset="0"/>
                    <a:sym typeface="Arial" panose="020B0604020202020204" pitchFamily="34" charset="0"/>
                  </a:rPr>
                  <a:t>= HDD capacity</a:t>
                </a:r>
                <a:endParaRPr lang="zh-TW" altLang="zh-TW" b="1">
                  <a:solidFill>
                    <a:srgbClr val="C00000"/>
                  </a:solidFill>
                  <a:latin typeface="Arial" panose="020B0604020202020204" pitchFamily="34" charset="0"/>
                  <a:ea typeface="微軟正黑體" panose="020B0604030504040204" pitchFamily="34" charset="-120"/>
                  <a:cs typeface="Arial" charset="0"/>
                  <a:sym typeface="Arial" panose="020B0604020202020204" pitchFamily="34" charset="0"/>
                </a:endParaRPr>
              </a:p>
            </p:txBody>
          </p:sp>
          <p:cxnSp>
            <p:nvCxnSpPr>
              <p:cNvPr id="77" name="Shape 99">
                <a:extLst>
                  <a:ext uri="{FF2B5EF4-FFF2-40B4-BE49-F238E27FC236}">
                    <a16:creationId xmlns:a16="http://schemas.microsoft.com/office/drawing/2014/main" id="{9729D2DC-74E6-49F6-BA6F-D20281406843}"/>
                  </a:ext>
                </a:extLst>
              </p:cNvPr>
              <p:cNvCxnSpPr>
                <a:cxnSpLocks noChangeShapeType="1"/>
              </p:cNvCxnSpPr>
              <p:nvPr/>
            </p:nvCxnSpPr>
            <p:spPr bwMode="auto">
              <a:xfrm>
                <a:off x="8289206" y="4526503"/>
                <a:ext cx="381209" cy="200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78" name="Shape 100">
                <a:extLst>
                  <a:ext uri="{FF2B5EF4-FFF2-40B4-BE49-F238E27FC236}">
                    <a16:creationId xmlns:a16="http://schemas.microsoft.com/office/drawing/2014/main" id="{7BA7519F-FB9C-494F-95B8-78F6DF6957BD}"/>
                  </a:ext>
                </a:extLst>
              </p:cNvPr>
              <p:cNvCxnSpPr>
                <a:cxnSpLocks noChangeShapeType="1"/>
              </p:cNvCxnSpPr>
              <p:nvPr/>
            </p:nvCxnSpPr>
            <p:spPr bwMode="auto">
              <a:xfrm flipV="1">
                <a:off x="9260017" y="4220390"/>
                <a:ext cx="926" cy="960225"/>
              </a:xfrm>
              <a:prstGeom prst="straightConnector1">
                <a:avLst/>
              </a:prstGeom>
              <a:noFill/>
              <a:ln w="12700">
                <a:solidFill>
                  <a:schemeClr val="accent1">
                    <a:lumMod val="20000"/>
                    <a:lumOff val="80000"/>
                  </a:schemeClr>
                </a:solidFill>
                <a:round/>
                <a:headEnd type="triangle"/>
                <a:tailEnd type="triangle" w="med" len="med"/>
              </a:ln>
              <a:extLst>
                <a:ext uri="{909E8E84-426E-40DD-AFC4-6F175D3DCCD1}">
                  <a14:hiddenFill xmlns:a14="http://schemas.microsoft.com/office/drawing/2010/main">
                    <a:noFill/>
                  </a14:hiddenFill>
                </a:ext>
              </a:extLst>
            </p:spPr>
          </p:cxnSp>
          <p:sp>
            <p:nvSpPr>
              <p:cNvPr id="79" name="Shape 77">
                <a:extLst>
                  <a:ext uri="{FF2B5EF4-FFF2-40B4-BE49-F238E27FC236}">
                    <a16:creationId xmlns:a16="http://schemas.microsoft.com/office/drawing/2014/main" id="{DAF2FF3A-11B2-4736-A611-51D71839D900}"/>
                  </a:ext>
                </a:extLst>
              </p:cNvPr>
              <p:cNvSpPr>
                <a:spLocks noChangeArrowheads="1"/>
              </p:cNvSpPr>
              <p:nvPr/>
            </p:nvSpPr>
            <p:spPr bwMode="auto">
              <a:xfrm>
                <a:off x="7726093" y="3072685"/>
                <a:ext cx="1428835" cy="422516"/>
              </a:xfrm>
              <a:prstGeom prst="rect">
                <a:avLst/>
              </a:prstGeom>
              <a:solidFill>
                <a:srgbClr val="2CF8FD"/>
              </a:solidFill>
              <a:ln w="9525">
                <a:noFill/>
                <a:miter lim="800000"/>
                <a:headEnd/>
                <a:tailEnd/>
              </a:ln>
            </p:spPr>
            <p:txBody>
              <a:bodyPr lIns="68569" tIns="34275" rIns="68569" bIns="34275" anchor="ctr"/>
              <a:lstStyle>
                <a:lvl1pPr indent="-117475">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buClr>
                    <a:srgbClr val="000000"/>
                  </a:buClr>
                  <a:buSzPts val="1400"/>
                </a:pPr>
                <a:endParaRPr lang="zh-TW" altLang="zh-TW" sz="1425" b="1">
                  <a:solidFill>
                    <a:srgbClr val="FFFFFF"/>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80" name="Shape 93">
                <a:extLst>
                  <a:ext uri="{FF2B5EF4-FFF2-40B4-BE49-F238E27FC236}">
                    <a16:creationId xmlns:a16="http://schemas.microsoft.com/office/drawing/2014/main" id="{57F3DE08-F238-4449-8A5C-71FED07316BF}"/>
                  </a:ext>
                </a:extLst>
              </p:cNvPr>
              <p:cNvSpPr txBox="1">
                <a:spLocks noChangeArrowheads="1"/>
              </p:cNvSpPr>
              <p:nvPr/>
            </p:nvSpPr>
            <p:spPr bwMode="auto">
              <a:xfrm>
                <a:off x="7375052" y="2532970"/>
                <a:ext cx="2038891" cy="4225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68569" tIns="68569" rIns="68569" bIns="68569" anchor="ctr"/>
              <a:lstStyle>
                <a:lvl1pPr marL="150813" indent="-74613">
                  <a:defRPr kumimoji="1">
                    <a:solidFill>
                      <a:schemeClr val="tx1"/>
                    </a:solidFill>
                    <a:latin typeface="Arial" charset="0"/>
                    <a:ea typeface="新細明體" charset="-120"/>
                  </a:defRPr>
                </a:lvl1pPr>
                <a:lvl2pPr marL="742950" indent="-285750">
                  <a:defRPr kumimoji="1">
                    <a:solidFill>
                      <a:schemeClr val="tx1"/>
                    </a:solidFill>
                    <a:latin typeface="Arial" charset="0"/>
                    <a:ea typeface="新細明體" charset="-120"/>
                  </a:defRPr>
                </a:lvl2pPr>
                <a:lvl3pPr marL="1143000" indent="-228600">
                  <a:defRPr kumimoji="1">
                    <a:solidFill>
                      <a:schemeClr val="tx1"/>
                    </a:solidFill>
                    <a:latin typeface="Arial" charset="0"/>
                    <a:ea typeface="新細明體" charset="-120"/>
                  </a:defRPr>
                </a:lvl3pPr>
                <a:lvl4pPr marL="1600200" indent="-228600">
                  <a:defRPr kumimoji="1">
                    <a:solidFill>
                      <a:schemeClr val="tx1"/>
                    </a:solidFill>
                    <a:latin typeface="Arial" charset="0"/>
                    <a:ea typeface="新細明體" charset="-120"/>
                  </a:defRPr>
                </a:lvl4pPr>
                <a:lvl5pPr marL="2057400" indent="-22860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algn="ctr">
                  <a:lnSpc>
                    <a:spcPct val="115000"/>
                  </a:lnSpc>
                  <a:buClr>
                    <a:srgbClr val="595959"/>
                  </a:buClr>
                  <a:buSzPts val="900"/>
                </a:pPr>
                <a:r>
                  <a:rPr lang="en-US" altLang="zh-TW" sz="1200" b="1">
                    <a:solidFill>
                      <a:srgbClr val="C00000"/>
                    </a:solidFill>
                    <a:latin typeface="Arial" panose="020B0604020202020204" pitchFamily="34" charset="0"/>
                    <a:ea typeface="微軟正黑體" panose="020B0604030504040204" pitchFamily="34" charset="-120"/>
                    <a:sym typeface="Arial" panose="020B0604020202020204" pitchFamily="34" charset="0"/>
                  </a:rPr>
                  <a:t>Read-write cache</a:t>
                </a:r>
                <a:endParaRPr lang="zh-TW" altLang="zh-TW" sz="1200" b="1">
                  <a:solidFill>
                    <a:srgbClr val="C00000"/>
                  </a:solidFill>
                  <a:latin typeface="Arial" panose="020B0604020202020204" pitchFamily="34" charset="0"/>
                  <a:ea typeface="微軟正黑體" panose="020B0604030504040204" pitchFamily="34" charset="-120"/>
                  <a:sym typeface="Arial" panose="020B0604020202020204" pitchFamily="34" charset="0"/>
                </a:endParaRPr>
              </a:p>
            </p:txBody>
          </p:sp>
        </p:grpSp>
        <p:cxnSp>
          <p:nvCxnSpPr>
            <p:cNvPr id="82" name="Shape 81">
              <a:extLst>
                <a:ext uri="{FF2B5EF4-FFF2-40B4-BE49-F238E27FC236}">
                  <a16:creationId xmlns:a16="http://schemas.microsoft.com/office/drawing/2014/main" id="{3ACE3342-E210-44F4-AA28-ED62352A9DE0}"/>
                </a:ext>
              </a:extLst>
            </p:cNvPr>
            <p:cNvCxnSpPr>
              <a:cxnSpLocks noChangeShapeType="1"/>
            </p:cNvCxnSpPr>
            <p:nvPr/>
          </p:nvCxnSpPr>
          <p:spPr bwMode="auto">
            <a:xfrm rot="16200000">
              <a:off x="2356518" y="3445129"/>
              <a:ext cx="560785" cy="1190"/>
            </a:xfrm>
            <a:prstGeom prst="straightConnector1">
              <a:avLst/>
            </a:prstGeom>
            <a:noFill/>
            <a:ln w="12700">
              <a:solidFill>
                <a:schemeClr val="accent1">
                  <a:lumMod val="20000"/>
                  <a:lumOff val="80000"/>
                </a:schemeClr>
              </a:solidFill>
              <a:round/>
              <a:headEnd/>
              <a:tailEnd type="triangle" w="med" len="med"/>
            </a:ln>
            <a:extLst>
              <a:ext uri="{909E8E84-426E-40DD-AFC4-6F175D3DCCD1}">
                <a14:hiddenFill xmlns:a14="http://schemas.microsoft.com/office/drawing/2010/main">
                  <a:noFill/>
                </a14:hiddenFill>
              </a:ext>
            </a:extLst>
          </p:spPr>
        </p:cxnSp>
        <p:cxnSp>
          <p:nvCxnSpPr>
            <p:cNvPr id="83" name="Shape 82">
              <a:extLst>
                <a:ext uri="{FF2B5EF4-FFF2-40B4-BE49-F238E27FC236}">
                  <a16:creationId xmlns:a16="http://schemas.microsoft.com/office/drawing/2014/main" id="{3B5A8E7F-C129-4EEF-86B8-B5505DCC4C0D}"/>
                </a:ext>
              </a:extLst>
            </p:cNvPr>
            <p:cNvCxnSpPr>
              <a:cxnSpLocks noChangeShapeType="1"/>
            </p:cNvCxnSpPr>
            <p:nvPr/>
          </p:nvCxnSpPr>
          <p:spPr bwMode="auto">
            <a:xfrm rot="5400000">
              <a:off x="2491058" y="3455844"/>
              <a:ext cx="560784" cy="1191"/>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cxnSp>
          <p:nvCxnSpPr>
            <p:cNvPr id="89" name="Shape 82">
              <a:extLst>
                <a:ext uri="{FF2B5EF4-FFF2-40B4-BE49-F238E27FC236}">
                  <a16:creationId xmlns:a16="http://schemas.microsoft.com/office/drawing/2014/main" id="{E375789F-24BE-422C-928B-A9EFBBED0932}"/>
                </a:ext>
              </a:extLst>
            </p:cNvPr>
            <p:cNvCxnSpPr>
              <a:cxnSpLocks noChangeShapeType="1"/>
            </p:cNvCxnSpPr>
            <p:nvPr/>
          </p:nvCxnSpPr>
          <p:spPr bwMode="auto">
            <a:xfrm rot="5400000">
              <a:off x="1131425" y="3446565"/>
              <a:ext cx="560784" cy="1191"/>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cxnSp>
          <p:nvCxnSpPr>
            <p:cNvPr id="90" name="Shape 82">
              <a:extLst>
                <a:ext uri="{FF2B5EF4-FFF2-40B4-BE49-F238E27FC236}">
                  <a16:creationId xmlns:a16="http://schemas.microsoft.com/office/drawing/2014/main" id="{E61265BE-986D-402D-AB86-FDFDFEE80B42}"/>
                </a:ext>
              </a:extLst>
            </p:cNvPr>
            <p:cNvCxnSpPr>
              <a:cxnSpLocks noChangeShapeType="1"/>
            </p:cNvCxnSpPr>
            <p:nvPr/>
          </p:nvCxnSpPr>
          <p:spPr bwMode="auto">
            <a:xfrm rot="5400000">
              <a:off x="1920068" y="3455845"/>
              <a:ext cx="560784" cy="1191"/>
            </a:xfrm>
            <a:prstGeom prst="straightConnector1">
              <a:avLst/>
            </a:prstGeom>
            <a:noFill/>
            <a:ln w="12700">
              <a:solidFill>
                <a:srgbClr val="FF0000"/>
              </a:solidFill>
              <a:prstDash val="dash"/>
              <a:round/>
              <a:headEnd/>
              <a:tailEnd type="triangle" w="med" len="med"/>
            </a:ln>
            <a:extLst>
              <a:ext uri="{909E8E84-426E-40DD-AFC4-6F175D3DCCD1}">
                <a14:hiddenFill xmlns:a14="http://schemas.microsoft.com/office/drawing/2010/main">
                  <a:noFill/>
                </a14:hiddenFill>
              </a:ext>
            </a:extLst>
          </p:spPr>
        </p:cxnSp>
      </p:grpSp>
      <p:sp>
        <p:nvSpPr>
          <p:cNvPr id="3" name="文字方塊 2">
            <a:extLst>
              <a:ext uri="{FF2B5EF4-FFF2-40B4-BE49-F238E27FC236}">
                <a16:creationId xmlns:a16="http://schemas.microsoft.com/office/drawing/2014/main" id="{8950DAC0-4882-4A33-B843-DF7D36FB074D}"/>
              </a:ext>
            </a:extLst>
          </p:cNvPr>
          <p:cNvSpPr txBox="1"/>
          <p:nvPr/>
        </p:nvSpPr>
        <p:spPr>
          <a:xfrm>
            <a:off x="421944" y="1370074"/>
            <a:ext cx="4947181" cy="523220"/>
          </a:xfrm>
          <a:prstGeom prst="rect">
            <a:avLst/>
          </a:prstGeom>
          <a:noFill/>
        </p:spPr>
        <p:txBody>
          <a:bodyPr wrap="square" rtlCol="0">
            <a:spAutoFit/>
          </a:bodyPr>
          <a:lstStyle/>
          <a:p>
            <a:r>
              <a:rPr lang="en-US" altLang="zh-TW">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Especially useful for </a:t>
            </a:r>
            <a:r>
              <a:rPr lang="en-US" altLang="zh-TW"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RAID 5/6 </a:t>
            </a:r>
            <a:r>
              <a:rPr lang="en-US" altLang="zh-TW">
                <a:solidFill>
                  <a:schemeClr val="tx1"/>
                </a:solidFill>
                <a:latin typeface="Arial" panose="020B0604020202020204" pitchFamily="34" charset="0"/>
                <a:ea typeface="微軟正黑體" panose="020B0604030504040204" pitchFamily="34" charset="-120"/>
                <a:cs typeface="+mn-ea"/>
                <a:sym typeface="Arial" panose="020B0604020202020204" pitchFamily="34" charset="0"/>
              </a:rPr>
              <a:t>and applications dealing with small files or concurrent user access.</a:t>
            </a:r>
            <a:endParaRPr lang="en-US" altLang="zh-TW" dirty="0">
              <a:solidFill>
                <a:schemeClr val="tx1"/>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88" name="文字方塊 87">
            <a:extLst>
              <a:ext uri="{FF2B5EF4-FFF2-40B4-BE49-F238E27FC236}">
                <a16:creationId xmlns:a16="http://schemas.microsoft.com/office/drawing/2014/main" id="{A8A01487-D6C4-174B-9820-4ACD48A7F6B3}"/>
              </a:ext>
            </a:extLst>
          </p:cNvPr>
          <p:cNvSpPr txBox="1"/>
          <p:nvPr/>
        </p:nvSpPr>
        <p:spPr>
          <a:xfrm>
            <a:off x="6818227" y="1388584"/>
            <a:ext cx="2144456" cy="1061829"/>
          </a:xfrm>
          <a:prstGeom prst="rect">
            <a:avLst/>
          </a:prstGeom>
          <a:noFill/>
        </p:spPr>
        <p:txBody>
          <a:bodyPr wrap="square">
            <a:spAutoFit/>
          </a:bodyPr>
          <a:lstStyle/>
          <a:p>
            <a:pPr marL="171450" indent="-171450">
              <a:buFont typeface="Arial" panose="020B0604020202020204" pitchFamily="34" charset="0"/>
              <a:buChar char="•"/>
            </a:pPr>
            <a:r>
              <a:rPr lang="en" altLang="zh-TW" sz="1050" b="0" i="0" dirty="0">
                <a:solidFill>
                  <a:srgbClr val="3C4147"/>
                </a:solidFill>
                <a:effectLst/>
                <a:latin typeface="Roboto" panose="02000000000000000000" pitchFamily="2" charset="0"/>
              </a:rPr>
              <a:t>SSD cache volume </a:t>
            </a:r>
            <a:r>
              <a:rPr lang="en" altLang="zh-TW" sz="1050" b="0" i="0">
                <a:solidFill>
                  <a:srgbClr val="3C4147"/>
                </a:solidFill>
                <a:effectLst/>
                <a:latin typeface="Roboto" panose="02000000000000000000" pitchFamily="2" charset="0"/>
              </a:rPr>
              <a:t> depends on the </a:t>
            </a:r>
            <a:r>
              <a:rPr lang="en" altLang="zh-TW" sz="1050" b="0" i="0" dirty="0">
                <a:solidFill>
                  <a:srgbClr val="3C4147"/>
                </a:solidFill>
                <a:effectLst/>
                <a:latin typeface="Roboto" panose="02000000000000000000" pitchFamily="2" charset="0"/>
              </a:rPr>
              <a:t>RAM </a:t>
            </a:r>
            <a:r>
              <a:rPr lang="en" altLang="zh-TW" sz="1050" b="0" i="0">
                <a:solidFill>
                  <a:srgbClr val="3C4147"/>
                </a:solidFill>
                <a:effectLst/>
                <a:latin typeface="Roboto" panose="02000000000000000000" pitchFamily="2" charset="0"/>
              </a:rPr>
              <a:t>size</a:t>
            </a:r>
            <a:r>
              <a:rPr lang="en-US" altLang="zh-TW" sz="1050">
                <a:solidFill>
                  <a:srgbClr val="3C4147"/>
                </a:solidFill>
                <a:latin typeface="Roboto" panose="02000000000000000000" pitchFamily="2" charset="0"/>
              </a:rPr>
              <a:t>.</a:t>
            </a:r>
            <a:br>
              <a:rPr lang="zh-TW" altLang="en-US" sz="1050"/>
            </a:br>
            <a:r>
              <a:rPr lang="en-US" altLang="zh-TW" sz="1050" b="0" i="0">
                <a:solidFill>
                  <a:srgbClr val="3C4147"/>
                </a:solidFill>
                <a:effectLst/>
                <a:latin typeface="Roboto" panose="02000000000000000000" pitchFamily="2" charset="0"/>
              </a:rPr>
              <a:t>Cache space</a:t>
            </a:r>
            <a:r>
              <a:rPr lang="en-US" altLang="zh-TW" sz="1050" b="0" i="0" dirty="0">
                <a:solidFill>
                  <a:srgbClr val="3C4147"/>
                </a:solidFill>
                <a:effectLst/>
                <a:latin typeface="Roboto" panose="02000000000000000000" pitchFamily="2" charset="0"/>
              </a:rPr>
              <a:t>:</a:t>
            </a:r>
            <a:r>
              <a:rPr lang="zh-TW" altLang="en-US" sz="1050" b="0" i="0" dirty="0">
                <a:solidFill>
                  <a:srgbClr val="3C4147"/>
                </a:solidFill>
                <a:effectLst/>
                <a:latin typeface="Roboto" panose="02000000000000000000" pitchFamily="2" charset="0"/>
              </a:rPr>
              <a:t> </a:t>
            </a:r>
            <a:r>
              <a:rPr lang="en" altLang="zh-TW" sz="1050" b="0" i="0" dirty="0">
                <a:solidFill>
                  <a:srgbClr val="3C4147"/>
                </a:solidFill>
                <a:effectLst/>
                <a:latin typeface="Roboto" panose="02000000000000000000" pitchFamily="2" charset="0"/>
              </a:rPr>
              <a:t>RAM</a:t>
            </a:r>
            <a:r>
              <a:rPr lang="en" altLang="zh-TW" sz="1050" b="0" i="0">
                <a:solidFill>
                  <a:srgbClr val="3C4147"/>
                </a:solidFill>
                <a:effectLst/>
                <a:latin typeface="Roboto" panose="02000000000000000000" pitchFamily="2" charset="0"/>
              </a:rPr>
              <a:t> </a:t>
            </a:r>
            <a:br>
              <a:rPr lang="zh-TW" altLang="en-US" sz="1050" dirty="0"/>
            </a:br>
            <a:r>
              <a:rPr lang="en" altLang="zh-TW" sz="1050" b="0" i="0" dirty="0">
                <a:solidFill>
                  <a:srgbClr val="3C4147"/>
                </a:solidFill>
                <a:effectLst/>
                <a:latin typeface="Roboto" panose="02000000000000000000" pitchFamily="2" charset="0"/>
              </a:rPr>
              <a:t>1 TB</a:t>
            </a:r>
            <a:r>
              <a:rPr lang="en" altLang="zh-TW" sz="1050" b="0" i="0">
                <a:solidFill>
                  <a:srgbClr val="3C4147"/>
                </a:solidFill>
                <a:effectLst/>
                <a:latin typeface="Roboto" panose="02000000000000000000" pitchFamily="2" charset="0"/>
              </a:rPr>
              <a:t>: </a:t>
            </a:r>
            <a:r>
              <a:rPr lang="en" altLang="zh-TW" sz="1050" b="0" i="0" dirty="0">
                <a:solidFill>
                  <a:srgbClr val="3C4147"/>
                </a:solidFill>
                <a:effectLst/>
                <a:latin typeface="Roboto" panose="02000000000000000000" pitchFamily="2" charset="0"/>
              </a:rPr>
              <a:t>4GB &lt;= RAM &lt; 8 GB</a:t>
            </a:r>
            <a:br>
              <a:rPr lang="en" altLang="zh-TW" sz="1050" dirty="0"/>
            </a:br>
            <a:r>
              <a:rPr lang="en" altLang="zh-TW" sz="1050" b="0" i="0" dirty="0">
                <a:solidFill>
                  <a:srgbClr val="3C4147"/>
                </a:solidFill>
                <a:effectLst/>
                <a:latin typeface="Roboto" panose="02000000000000000000" pitchFamily="2" charset="0"/>
              </a:rPr>
              <a:t>2 TB</a:t>
            </a:r>
            <a:r>
              <a:rPr lang="en-US" altLang="zh-TW" sz="1050">
                <a:solidFill>
                  <a:srgbClr val="3C4147"/>
                </a:solidFill>
                <a:latin typeface="Roboto" panose="02000000000000000000" pitchFamily="2" charset="0"/>
              </a:rPr>
              <a:t>:</a:t>
            </a:r>
            <a:r>
              <a:rPr lang="en" altLang="zh-TW" sz="1050">
                <a:solidFill>
                  <a:srgbClr val="3C4147"/>
                </a:solidFill>
                <a:latin typeface="Roboto" panose="02000000000000000000" pitchFamily="2" charset="0"/>
              </a:rPr>
              <a:t> </a:t>
            </a:r>
            <a:r>
              <a:rPr lang="en" altLang="zh-TW" sz="1050" b="0" i="0" dirty="0">
                <a:solidFill>
                  <a:srgbClr val="3C4147"/>
                </a:solidFill>
                <a:effectLst/>
                <a:latin typeface="Roboto" panose="02000000000000000000" pitchFamily="2" charset="0"/>
              </a:rPr>
              <a:t>8GB &lt;= RAM &lt; 16 GB</a:t>
            </a:r>
            <a:br>
              <a:rPr lang="en" altLang="zh-TW" sz="1050" dirty="0"/>
            </a:br>
            <a:r>
              <a:rPr lang="en" altLang="zh-TW" sz="1050" b="0" i="0" dirty="0">
                <a:solidFill>
                  <a:srgbClr val="3C4147"/>
                </a:solidFill>
                <a:effectLst/>
                <a:latin typeface="Roboto" panose="02000000000000000000" pitchFamily="2" charset="0"/>
              </a:rPr>
              <a:t>4 TB</a:t>
            </a:r>
            <a:r>
              <a:rPr lang="en" altLang="zh-TW" sz="1050" b="0" i="0">
                <a:solidFill>
                  <a:srgbClr val="3C4147"/>
                </a:solidFill>
                <a:effectLst/>
                <a:latin typeface="Roboto" panose="02000000000000000000" pitchFamily="2" charset="0"/>
              </a:rPr>
              <a:t>:</a:t>
            </a:r>
            <a:r>
              <a:rPr lang="zh-TW" altLang="en" sz="1050" b="0" i="0">
                <a:solidFill>
                  <a:srgbClr val="3C4147"/>
                </a:solidFill>
                <a:effectLst/>
                <a:latin typeface="Roboto" panose="02000000000000000000" pitchFamily="2" charset="0"/>
              </a:rPr>
              <a:t> </a:t>
            </a:r>
            <a:r>
              <a:rPr lang="en" altLang="zh-TW" sz="1050" b="0" i="0">
                <a:solidFill>
                  <a:srgbClr val="3C4147"/>
                </a:solidFill>
                <a:effectLst/>
                <a:latin typeface="Roboto" panose="02000000000000000000" pitchFamily="2" charset="0"/>
              </a:rPr>
              <a:t> </a:t>
            </a:r>
            <a:r>
              <a:rPr lang="en" altLang="zh-TW" sz="1050" b="0" i="0" dirty="0">
                <a:solidFill>
                  <a:srgbClr val="3C4147"/>
                </a:solidFill>
                <a:effectLst/>
                <a:latin typeface="Roboto" panose="02000000000000000000" pitchFamily="2" charset="0"/>
              </a:rPr>
              <a:t>&gt;= 16 GB</a:t>
            </a:r>
            <a:endParaRPr lang="zh-TW" altLang="en-US" sz="1050" dirty="0"/>
          </a:p>
        </p:txBody>
      </p:sp>
    </p:spTree>
    <p:extLst>
      <p:ext uri="{BB962C8B-B14F-4D97-AF65-F5344CB8AC3E}">
        <p14:creationId xmlns:p14="http://schemas.microsoft.com/office/powerpoint/2010/main" val="2416920507"/>
      </p:ext>
    </p:extLst>
  </p:cSld>
  <p:clrMapOvr>
    <a:masterClrMapping/>
  </p:clrMapOvr>
  <p:transition spd="slow">
    <p:fade thruBlk="1"/>
  </p:transition>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2486</TotalTime>
  <Words>4601</Words>
  <Application>Microsoft Office PowerPoint</Application>
  <PresentationFormat>如螢幕大小 (16:9)</PresentationFormat>
  <Paragraphs>658</Paragraphs>
  <Slides>46</Slides>
  <Notes>40</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46</vt:i4>
      </vt:variant>
    </vt:vector>
  </HeadingPairs>
  <TitlesOfParts>
    <vt:vector size="56" baseType="lpstr">
      <vt:lpstr>微軟正黑體</vt:lpstr>
      <vt:lpstr>微軟正黑體</vt:lpstr>
      <vt:lpstr>新細明體</vt:lpstr>
      <vt:lpstr>Arial</vt:lpstr>
      <vt:lpstr>Calibri</vt:lpstr>
      <vt:lpstr>Corbel</vt:lpstr>
      <vt:lpstr>Roboto</vt:lpstr>
      <vt:lpstr>Verdana</vt:lpstr>
      <vt:lpstr>Wingdings</vt:lpstr>
      <vt:lpstr>Simple Light</vt:lpstr>
      <vt:lpstr>PowerPoint 簡報</vt:lpstr>
      <vt:lpstr>The common issues of file sharing and backup in an office environment</vt:lpstr>
      <vt:lpstr>QNAP NAS for efficient business digital transformation and data security</vt:lpstr>
      <vt:lpstr>1U 4-bay 30cm /12-inch short depth NAS with quad core 2.2 GHz and 10GbE SFP+</vt:lpstr>
      <vt:lpstr>PowerPoint 簡報</vt:lpstr>
      <vt:lpstr>Advanced ARM Cortex-A72 64-bit quad-core 2.2 GHz SoC CPU designed for SMB</vt:lpstr>
      <vt:lpstr>PowerPoint 簡報</vt:lpstr>
      <vt:lpstr>PowerPoint 簡報</vt:lpstr>
      <vt:lpstr>M.2 NVMe SSD cache for improved performance at a lower cost</vt:lpstr>
      <vt:lpstr>PowerPoint 簡報</vt:lpstr>
      <vt:lpstr>PowerPoint 簡報</vt:lpstr>
      <vt:lpstr>PowerPoint 簡報</vt:lpstr>
      <vt:lpstr>PowerPoint 簡報</vt:lpstr>
      <vt:lpstr>PowerPoint 簡報</vt:lpstr>
      <vt:lpstr>The 1st step to go beyond 1 GbE:  QNAP 2.5GbE &amp; 10GbE switches</vt:lpstr>
      <vt:lpstr>PowerPoint 簡報</vt:lpstr>
      <vt:lpstr>PowerPoint 簡報</vt:lpstr>
      <vt:lpstr>PowerPoint 簡報</vt:lpstr>
      <vt:lpstr>Shipped with QTS 5.0 for reinforced data security to protect your digital assets</vt:lpstr>
      <vt:lpstr>Complete a 3-2-1 backup plan with license-free HBS 3 (Hybrid Backup Sync 3)</vt:lpstr>
      <vt:lpstr>PowerPoint 簡報</vt:lpstr>
      <vt:lpstr>PowerPoint 簡報</vt:lpstr>
      <vt:lpstr>Enterprise-grade snapshots: protect and recover your data just in seconds </vt:lpstr>
      <vt:lpstr>PowerPoint 簡報</vt:lpstr>
      <vt:lpstr>PowerPoint 簡報</vt:lpstr>
      <vt:lpstr>Cross-device file sync for individuals and teams with Qsync</vt:lpstr>
      <vt:lpstr>Qfile for remotely access, manage, share and upload files directly from mobile device</vt:lpstr>
      <vt:lpstr>Take control of your file searches and quickly find files with Qsirch, a powerful tool for NAS</vt:lpstr>
      <vt:lpstr>Qfiling automates file organization. Categorize your files, set a schedule, and it will do the rest. </vt:lpstr>
      <vt:lpstr>Comprehensive data security to protect your digital asset</vt:lpstr>
      <vt:lpstr>Remotely access your QNAP NAS from anywhere with myQNAPcloud Link</vt:lpstr>
      <vt:lpstr>DA Drive Analyzer predicts drive failure and minimize downtime</vt:lpstr>
      <vt:lpstr>Build a comprehensive surveillance system with a TS-435XeU, QVR Elite, and IP cameras</vt:lpstr>
      <vt:lpstr>QVR Elite with powerful IP surveillance camera management and support</vt:lpstr>
      <vt:lpstr>Universal surveillance monitoring with the QVR Pro Client for Windows/Mac/Mobiles </vt:lpstr>
      <vt:lpstr>PowerPoint 簡報</vt:lpstr>
      <vt:lpstr>Qmiix, the cross-platform automation solution, frees you from repetitive tasks </vt:lpstr>
      <vt:lpstr>PowerPoint 簡報</vt:lpstr>
      <vt:lpstr>PowerPoint 簡報</vt:lpstr>
      <vt:lpstr>WireGuard® - easier and faster VPN tunnels for remote workers</vt:lpstr>
      <vt:lpstr>Container Station is a lightweight Linux®-based OS and app virtualization solution </vt:lpstr>
      <vt:lpstr>PowerPoint 簡報</vt:lpstr>
      <vt:lpstr>TR hardware RAID USB enclosure to add storage capacity or data exchange</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ARM-based NAS 重大進化 支援快照</dc:title>
  <dc:creator>Coco Chiang</dc:creator>
  <cp:lastModifiedBy>Copy Su 蘇衍印</cp:lastModifiedBy>
  <cp:revision>4</cp:revision>
  <dcterms:modified xsi:type="dcterms:W3CDTF">2022-03-18T08:42:01Z</dcterms:modified>
</cp:coreProperties>
</file>