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5" r:id="rId1"/>
  </p:sldMasterIdLst>
  <p:notesMasterIdLst>
    <p:notesMasterId r:id="rId48"/>
  </p:notesMasterIdLst>
  <p:sldIdLst>
    <p:sldId id="555" r:id="rId2"/>
    <p:sldId id="316" r:id="rId3"/>
    <p:sldId id="402" r:id="rId4"/>
    <p:sldId id="282" r:id="rId5"/>
    <p:sldId id="274" r:id="rId6"/>
    <p:sldId id="557" r:id="rId7"/>
    <p:sldId id="284" r:id="rId8"/>
    <p:sldId id="275" r:id="rId9"/>
    <p:sldId id="1479" r:id="rId10"/>
    <p:sldId id="352" r:id="rId11"/>
    <p:sldId id="313" r:id="rId12"/>
    <p:sldId id="545" r:id="rId13"/>
    <p:sldId id="276" r:id="rId14"/>
    <p:sldId id="260" r:id="rId15"/>
    <p:sldId id="543" r:id="rId16"/>
    <p:sldId id="552" r:id="rId17"/>
    <p:sldId id="315" r:id="rId18"/>
    <p:sldId id="549" r:id="rId19"/>
    <p:sldId id="318" r:id="rId20"/>
    <p:sldId id="1377" r:id="rId21"/>
    <p:sldId id="554" r:id="rId22"/>
    <p:sldId id="295" r:id="rId23"/>
    <p:sldId id="409" r:id="rId24"/>
    <p:sldId id="371" r:id="rId25"/>
    <p:sldId id="364" r:id="rId26"/>
    <p:sldId id="399" r:id="rId27"/>
    <p:sldId id="3611" r:id="rId28"/>
    <p:sldId id="412" r:id="rId29"/>
    <p:sldId id="413" r:id="rId30"/>
    <p:sldId id="392" r:id="rId31"/>
    <p:sldId id="332" r:id="rId32"/>
    <p:sldId id="395" r:id="rId33"/>
    <p:sldId id="1394" r:id="rId34"/>
    <p:sldId id="416" r:id="rId35"/>
    <p:sldId id="410" r:id="rId36"/>
    <p:sldId id="288" r:id="rId37"/>
    <p:sldId id="407" r:id="rId38"/>
    <p:sldId id="544" r:id="rId39"/>
    <p:sldId id="306" r:id="rId40"/>
    <p:sldId id="414" r:id="rId41"/>
    <p:sldId id="1400" r:id="rId42"/>
    <p:sldId id="368" r:id="rId43"/>
    <p:sldId id="1381" r:id="rId44"/>
    <p:sldId id="428" r:id="rId45"/>
    <p:sldId id="3612" r:id="rId46"/>
    <p:sldId id="546" r:id="rId4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3F4F"/>
    <a:srgbClr val="DFE2E5"/>
    <a:srgbClr val="F4F5F6"/>
    <a:srgbClr val="AEB8BE"/>
    <a:srgbClr val="A4AFB6"/>
    <a:srgbClr val="4C5F68"/>
    <a:srgbClr val="029B64"/>
    <a:srgbClr val="7357D4"/>
    <a:srgbClr val="3A2100"/>
    <a:srgbClr val="696D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1695D8-8EDD-5F4D-9B10-2613A58BA664}" v="1043" dt="2022-03-18T06:29:03.920"/>
    <p1510:client id="{6B091D16-1F65-4E2F-A51D-325415155E00}" v="1186" dt="2022-03-18T06:30:18.062"/>
  </p1510:revLst>
</p1510:revInfo>
</file>

<file path=ppt/tableStyles.xml><?xml version="1.0" encoding="utf-8"?>
<a:tblStyleLst xmlns:a="http://schemas.openxmlformats.org/drawingml/2006/main" def="{5C22544A-7EE6-4342-B048-85BDC9FD1C3A}">
  <a:tblStyle styleId="{8FD4443E-F989-4FC4-A0C8-D5A2AF1F390B}" styleName="深色樣式 1 - 輔色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62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5/10/relationships/revisionInfo" Target="revisionInfo.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lstStyle>
            <a:lvl1pPr marL="0" marR="0" lvl="0" indent="69850" algn="l" rtl="0">
              <a:spcBef>
                <a:spcPts val="0"/>
              </a:spcBef>
              <a:buClr>
                <a:schemeClr val="dk1"/>
              </a:buClr>
              <a:buSzPct val="100000"/>
              <a:buFont typeface="Arial"/>
              <a:buChar char="●"/>
              <a:defRPr sz="1100" b="0" i="0" u="none" strike="noStrike" cap="none">
                <a:solidFill>
                  <a:schemeClr val="dk1"/>
                </a:solidFill>
                <a:latin typeface="Arial"/>
                <a:ea typeface="Arial"/>
                <a:cs typeface="Arial"/>
                <a:sym typeface="Arial"/>
              </a:defRPr>
            </a:lvl1pPr>
            <a:lvl2pPr marL="457200" marR="0" lvl="1" indent="69850" algn="l" rtl="0">
              <a:spcBef>
                <a:spcPts val="0"/>
              </a:spcBef>
              <a:buClr>
                <a:schemeClr val="dk1"/>
              </a:buClr>
              <a:buSzPct val="100000"/>
              <a:buFont typeface="Arial"/>
              <a:buChar char="○"/>
              <a:defRPr sz="1100" b="0" i="0" u="none" strike="noStrike" cap="none">
                <a:solidFill>
                  <a:schemeClr val="dk1"/>
                </a:solidFill>
                <a:latin typeface="Arial"/>
                <a:ea typeface="Arial"/>
                <a:cs typeface="Arial"/>
                <a:sym typeface="Arial"/>
              </a:defRPr>
            </a:lvl2pPr>
            <a:lvl3pPr marL="914400" marR="0" lvl="2" indent="69850" algn="l" rtl="0">
              <a:spcBef>
                <a:spcPts val="0"/>
              </a:spcBef>
              <a:buClr>
                <a:schemeClr val="dk1"/>
              </a:buClr>
              <a:buSzPct val="100000"/>
              <a:buFont typeface="Arial"/>
              <a:buChar char="■"/>
              <a:defRPr sz="1100" b="0" i="0" u="none" strike="noStrike" cap="none">
                <a:solidFill>
                  <a:schemeClr val="dk1"/>
                </a:solidFill>
                <a:latin typeface="Arial"/>
                <a:ea typeface="Arial"/>
                <a:cs typeface="Arial"/>
                <a:sym typeface="Arial"/>
              </a:defRPr>
            </a:lvl3pPr>
            <a:lvl4pPr marL="1371600" marR="0" lvl="3" indent="69850" algn="l" rtl="0">
              <a:spcBef>
                <a:spcPts val="0"/>
              </a:spcBef>
              <a:buClr>
                <a:schemeClr val="dk1"/>
              </a:buClr>
              <a:buSzPct val="100000"/>
              <a:buFont typeface="Arial"/>
              <a:buChar char="●"/>
              <a:defRPr sz="1100" b="0" i="0" u="none" strike="noStrike" cap="none">
                <a:solidFill>
                  <a:schemeClr val="dk1"/>
                </a:solidFill>
                <a:latin typeface="Arial"/>
                <a:ea typeface="Arial"/>
                <a:cs typeface="Arial"/>
                <a:sym typeface="Arial"/>
              </a:defRPr>
            </a:lvl4pPr>
            <a:lvl5pPr marL="1828800" marR="0" lvl="4" indent="69850" algn="l" rtl="0">
              <a:spcBef>
                <a:spcPts val="0"/>
              </a:spcBef>
              <a:buClr>
                <a:schemeClr val="dk1"/>
              </a:buClr>
              <a:buSzPct val="100000"/>
              <a:buFont typeface="Arial"/>
              <a:buChar char="○"/>
              <a:defRPr sz="1100" b="0" i="0" u="none" strike="noStrike" cap="none">
                <a:solidFill>
                  <a:schemeClr val="dk1"/>
                </a:solidFill>
                <a:latin typeface="Arial"/>
                <a:ea typeface="Arial"/>
                <a:cs typeface="Arial"/>
                <a:sym typeface="Arial"/>
              </a:defRPr>
            </a:lvl5pPr>
            <a:lvl6pPr marL="2286000" marR="0" lvl="5" indent="69850" algn="l" rtl="0">
              <a:spcBef>
                <a:spcPts val="0"/>
              </a:spcBef>
              <a:buClr>
                <a:schemeClr val="dk1"/>
              </a:buClr>
              <a:buSzPct val="100000"/>
              <a:buFont typeface="Arial"/>
              <a:buChar char="■"/>
              <a:defRPr sz="1100" b="0" i="0" u="none" strike="noStrike" cap="none">
                <a:solidFill>
                  <a:schemeClr val="dk1"/>
                </a:solidFill>
                <a:latin typeface="Arial"/>
                <a:ea typeface="Arial"/>
                <a:cs typeface="Arial"/>
                <a:sym typeface="Arial"/>
              </a:defRPr>
            </a:lvl6pPr>
            <a:lvl7pPr marL="2743200" marR="0" lvl="6" indent="69850" algn="l" rtl="0">
              <a:spcBef>
                <a:spcPts val="0"/>
              </a:spcBef>
              <a:buClr>
                <a:schemeClr val="dk1"/>
              </a:buClr>
              <a:buSzPct val="100000"/>
              <a:buFont typeface="Arial"/>
              <a:buChar char="●"/>
              <a:defRPr sz="1100" b="0" i="0" u="none" strike="noStrike" cap="none">
                <a:solidFill>
                  <a:schemeClr val="dk1"/>
                </a:solidFill>
                <a:latin typeface="Arial"/>
                <a:ea typeface="Arial"/>
                <a:cs typeface="Arial"/>
                <a:sym typeface="Arial"/>
              </a:defRPr>
            </a:lvl7pPr>
            <a:lvl8pPr marL="3200400" marR="0" lvl="7" indent="69850" algn="l" rtl="0">
              <a:spcBef>
                <a:spcPts val="0"/>
              </a:spcBef>
              <a:buClr>
                <a:schemeClr val="dk1"/>
              </a:buClr>
              <a:buSzPct val="100000"/>
              <a:buFont typeface="Arial"/>
              <a:buChar char="○"/>
              <a:defRPr sz="1100" b="0" i="0" u="none" strike="noStrike" cap="none">
                <a:solidFill>
                  <a:schemeClr val="dk1"/>
                </a:solidFill>
                <a:latin typeface="Arial"/>
                <a:ea typeface="Arial"/>
                <a:cs typeface="Arial"/>
                <a:sym typeface="Arial"/>
              </a:defRPr>
            </a:lvl8pPr>
            <a:lvl9pPr marL="3657600" marR="0" lvl="8" indent="69850" algn="l" rtl="0">
              <a:spcBef>
                <a:spcPts val="0"/>
              </a:spcBef>
              <a:buClr>
                <a:schemeClr val="dk1"/>
              </a:buClr>
              <a:buSzPct val="100000"/>
              <a:buFont typeface="Arial"/>
              <a:buChar char="■"/>
              <a:defRPr sz="11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000795426"/>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normAutofit/>
          </a:bodyPr>
          <a:lstStyle/>
          <a:p>
            <a:pPr marL="158750" indent="0">
              <a:buNone/>
            </a:pPr>
            <a:endParaRPr lang="zh-TW" altLang="en-US"/>
          </a:p>
        </p:txBody>
      </p:sp>
      <p:sp>
        <p:nvSpPr>
          <p:cNvPr id="4" name="投影片編號版面配置區 3"/>
          <p:cNvSpPr>
            <a:spLocks noGrp="1"/>
          </p:cNvSpPr>
          <p:nvPr>
            <p:ph type="sldNum" sz="quarter" idx="10"/>
          </p:nvPr>
        </p:nvSpPr>
        <p:spPr>
          <a:xfrm>
            <a:off x="3884613" y="8685213"/>
            <a:ext cx="2971800" cy="457200"/>
          </a:xfrm>
          <a:prstGeom prst="rect">
            <a:avLst/>
          </a:prstGeom>
        </p:spPr>
        <p:txBody>
          <a:bodyPr/>
          <a:lstStyle/>
          <a:p>
            <a:fld id="{B9188E17-E6CD-41E0-BF19-5DA72BB7201F}" type="slidenum">
              <a:rPr lang="zh-TW" altLang="en-US" smtClean="0"/>
              <a:pPr/>
              <a:t>2</a:t>
            </a:fld>
            <a:endParaRPr lang="zh-TW"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4920722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br>
              <a:rPr lang="zh-TW" altLang="en-US" b="0">
                <a:effectLst/>
              </a:rPr>
            </a:br>
            <a:br>
              <a:rPr lang="zh-TW" altLang="en-US" b="0">
                <a:effectLst/>
              </a:rPr>
            </a:br>
            <a:endParaRPr lang="zh-TW" altLang="en-US"/>
          </a:p>
        </p:txBody>
      </p:sp>
    </p:spTree>
    <p:extLst>
      <p:ext uri="{BB962C8B-B14F-4D97-AF65-F5344CB8AC3E}">
        <p14:creationId xmlns:p14="http://schemas.microsoft.com/office/powerpoint/2010/main" val="40902306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Shape 1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9" name="Shape 15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en-US" altLang="zh-TW"/>
              <a:t>QNAP</a:t>
            </a:r>
            <a:r>
              <a:rPr lang="zh-TW" altLang="en-US"/>
              <a:t>還有一系列的網路交換器可供搭配使用，可選擇上述含有</a:t>
            </a:r>
            <a:r>
              <a:rPr lang="en-US" altLang="zh-TW"/>
              <a:t>2.5GbE</a:t>
            </a:r>
            <a:r>
              <a:rPr lang="zh-TW" altLang="en-US"/>
              <a:t>網路的交換器，不會因為搭配了頻寬不足的交換器造成了速度上的瓶頸，也提供了支援</a:t>
            </a:r>
            <a:r>
              <a:rPr lang="en-US" altLang="zh-TW"/>
              <a:t>5G, 10G</a:t>
            </a:r>
            <a:r>
              <a:rPr lang="zh-TW" altLang="en-US"/>
              <a:t>的交換機，網管型或無網管型可供選擇，無痛升級的方式則是直接使用現成一般的</a:t>
            </a:r>
            <a:r>
              <a:rPr lang="en-US" altLang="zh-TW"/>
              <a:t>CAT5E</a:t>
            </a:r>
            <a:r>
              <a:rPr lang="zh-TW" altLang="en-US"/>
              <a:t>網路線就可以支援到</a:t>
            </a:r>
            <a:r>
              <a:rPr lang="en-US" altLang="zh-TW"/>
              <a:t>5G</a:t>
            </a:r>
            <a:r>
              <a:rPr lang="zh-TW" altLang="en-US"/>
              <a:t>的速度了</a:t>
            </a:r>
            <a:r>
              <a:rPr lang="en-US" altLang="zh-TW"/>
              <a:t>!</a:t>
            </a:r>
          </a:p>
          <a:p>
            <a:r>
              <a:rPr lang="en-US" altLang="zh-TW"/>
              <a:t>QNAP also has a series of network switches available for use. You can choose the Switches with the 2.5GbE network mentioned above, which will not cause speed bottlenecks due to the Switches with insufficient bandwidth. It also provides support for 5GbE. In addition, 10GbE switches managed or unmanaged are available. The painless upgrade method uses the existing CAT5E cable to support the speed of 5GbE!</a:t>
            </a:r>
          </a:p>
          <a:p>
            <a:endParaRPr lang="zh-TW" altLang="en-US"/>
          </a:p>
        </p:txBody>
      </p:sp>
      <p:sp>
        <p:nvSpPr>
          <p:cNvPr id="4" name="投影片編號版面配置區 3"/>
          <p:cNvSpPr>
            <a:spLocks noGrp="1"/>
          </p:cNvSpPr>
          <p:nvPr>
            <p:ph type="sldNum" sz="quarter" idx="5"/>
          </p:nvPr>
        </p:nvSpPr>
        <p:spPr/>
        <p:txBody>
          <a:bodyPr/>
          <a:lstStyle/>
          <a:p>
            <a:fld id="{ABF2CA0A-BF03-524A-AC11-910D3A5D10B5}" type="slidenum">
              <a:rPr kumimoji="1" lang="zh-TW" altLang="en-US" smtClean="0"/>
              <a:t>15</a:t>
            </a:fld>
            <a:endParaRPr kumimoji="1" lang="zh-TW" altLang="en-US"/>
          </a:p>
        </p:txBody>
      </p:sp>
    </p:spTree>
    <p:extLst>
      <p:ext uri="{BB962C8B-B14F-4D97-AF65-F5344CB8AC3E}">
        <p14:creationId xmlns:p14="http://schemas.microsoft.com/office/powerpoint/2010/main" val="29568502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14372104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normAutofit/>
          </a:bodyPr>
          <a:lstStyle/>
          <a:p>
            <a:endParaRPr lang="zh-TW"/>
          </a:p>
        </p:txBody>
      </p:sp>
    </p:spTree>
    <p:extLst>
      <p:ext uri="{BB962C8B-B14F-4D97-AF65-F5344CB8AC3E}">
        <p14:creationId xmlns:p14="http://schemas.microsoft.com/office/powerpoint/2010/main" val="31984957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38368990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zh-TW" altLang="en-US">
                <a:cs typeface="Calibri"/>
              </a:rPr>
              <a:t>Carry and use 在不同地點</a:t>
            </a:r>
            <a:endParaRPr lang="zh-TW" altLang="en-US"/>
          </a:p>
        </p:txBody>
      </p:sp>
      <p:sp>
        <p:nvSpPr>
          <p:cNvPr id="4" name="投影片編號版面配置區 3"/>
          <p:cNvSpPr>
            <a:spLocks noGrp="1"/>
          </p:cNvSpPr>
          <p:nvPr>
            <p:ph type="sldNum" sz="quarter" idx="5"/>
          </p:nvPr>
        </p:nvSpPr>
        <p:spPr/>
        <p:txBody>
          <a:bodyPr/>
          <a:lstStyle/>
          <a:p>
            <a:fld id="{F8E944ED-08EB-4D93-ACE1-7399A139B7A7}" type="slidenum">
              <a:rPr lang="en-US" altLang="zh-TW" smtClean="0"/>
              <a:t>21</a:t>
            </a:fld>
            <a:endParaRPr lang="zh-TW" altLang="en-US"/>
          </a:p>
        </p:txBody>
      </p:sp>
    </p:spTree>
    <p:extLst>
      <p:ext uri="{BB962C8B-B14F-4D97-AF65-F5344CB8AC3E}">
        <p14:creationId xmlns:p14="http://schemas.microsoft.com/office/powerpoint/2010/main" val="24390020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buNone/>
            </a:pPr>
            <a:r>
              <a:rPr lang="zh-TW"/>
              <a:t>QNAP NAS 支援快照 (Snapshot) 功能，就像照相一樣，可將任一時間點的系統狀態與資料記錄下來作為將來還原的備份，且比傳統備份使用更少的儲存空間。當 NAS 資料毀損或電腦受到加密勒索軟體威脅時，即可利用快照檔案迅速還原，確保重要資料萬無一失。</a:t>
            </a:r>
          </a:p>
          <a:p>
            <a:pPr>
              <a:buNone/>
            </a:pPr>
            <a:r>
              <a:rPr lang="en-US" altLang="zh-TW"/>
              <a:t>Tak</a:t>
            </a:r>
            <a:r>
              <a:rPr lang="zh-TW"/>
              <a:t>i</a:t>
            </a:r>
            <a:r>
              <a:rPr lang="en-US" altLang="zh-TW"/>
              <a:t>ng</a:t>
            </a:r>
            <a:r>
              <a:rPr lang="zh-TW" altLang="en-US"/>
              <a:t> </a:t>
            </a:r>
            <a:r>
              <a:rPr lang="en-US" altLang="zh-TW"/>
              <a:t>a</a:t>
            </a:r>
            <a:r>
              <a:rPr lang="zh-TW"/>
              <a:t> </a:t>
            </a:r>
            <a:r>
              <a:rPr lang="en-US" altLang="zh-TW" err="1"/>
              <a:t>sn</a:t>
            </a:r>
            <a:r>
              <a:rPr lang="zh-TW"/>
              <a:t>a</a:t>
            </a:r>
            <a:r>
              <a:rPr lang="en-US" altLang="zh-TW" err="1"/>
              <a:t>psho</a:t>
            </a:r>
            <a:r>
              <a:rPr lang="zh-TW"/>
              <a:t>t</a:t>
            </a:r>
            <a:r>
              <a:rPr lang="zh-TW" altLang="en-US"/>
              <a:t> </a:t>
            </a:r>
            <a:r>
              <a:rPr lang="en-US" altLang="zh-TW" err="1"/>
              <a:t>i</a:t>
            </a:r>
            <a:r>
              <a:rPr lang="zh-TW"/>
              <a:t>s </a:t>
            </a:r>
            <a:r>
              <a:rPr lang="en-US" altLang="zh-TW"/>
              <a:t>like</a:t>
            </a:r>
            <a:r>
              <a:rPr lang="zh-TW"/>
              <a:t> ta</a:t>
            </a:r>
            <a:r>
              <a:rPr lang="en-US" altLang="zh-TW"/>
              <a:t>k</a:t>
            </a:r>
            <a:r>
              <a:rPr lang="zh-TW"/>
              <a:t>i</a:t>
            </a:r>
            <a:r>
              <a:rPr lang="en-US" altLang="zh-TW"/>
              <a:t>ng</a:t>
            </a:r>
            <a:r>
              <a:rPr lang="zh-TW" altLang="en-US"/>
              <a:t> </a:t>
            </a:r>
            <a:r>
              <a:rPr lang="en-US" altLang="zh-TW"/>
              <a:t>a</a:t>
            </a:r>
            <a:r>
              <a:rPr lang="zh-TW" altLang="en-US"/>
              <a:t> </a:t>
            </a:r>
            <a:r>
              <a:rPr lang="zh-TW"/>
              <a:t>p</a:t>
            </a:r>
            <a:r>
              <a:rPr lang="en-US" altLang="zh-TW" err="1"/>
              <a:t>hoto</a:t>
            </a:r>
            <a:r>
              <a:rPr lang="zh-TW" altLang="en-US"/>
              <a:t> </a:t>
            </a:r>
            <a:r>
              <a:rPr lang="en-US" altLang="zh-TW"/>
              <a:t>-</a:t>
            </a:r>
            <a:r>
              <a:rPr lang="zh-TW"/>
              <a:t> </a:t>
            </a:r>
            <a:r>
              <a:rPr lang="en-US" altLang="zh-TW" err="1"/>
              <a:t>wi</a:t>
            </a:r>
            <a:r>
              <a:rPr lang="zh-TW"/>
              <a:t>t</a:t>
            </a:r>
            <a:r>
              <a:rPr lang="en-US" altLang="zh-TW"/>
              <a:t>h</a:t>
            </a:r>
            <a:r>
              <a:rPr lang="zh-TW"/>
              <a:t>in s</a:t>
            </a:r>
            <a:r>
              <a:rPr lang="en-US" altLang="zh-TW"/>
              <a:t>eco</a:t>
            </a:r>
            <a:r>
              <a:rPr lang="zh-TW"/>
              <a:t>n</a:t>
            </a:r>
            <a:r>
              <a:rPr lang="en-US" altLang="zh-TW"/>
              <a:t>ds</a:t>
            </a:r>
            <a:r>
              <a:rPr lang="zh-TW" altLang="en-US"/>
              <a:t> </a:t>
            </a:r>
            <a:r>
              <a:rPr lang="en-US" altLang="zh-TW"/>
              <a:t>t</a:t>
            </a:r>
            <a:r>
              <a:rPr lang="zh-TW"/>
              <a:t>h</a:t>
            </a:r>
            <a:r>
              <a:rPr lang="en-US" altLang="zh-TW"/>
              <a:t>e</a:t>
            </a:r>
            <a:r>
              <a:rPr lang="zh-TW" altLang="en-US"/>
              <a:t> </a:t>
            </a:r>
            <a:r>
              <a:rPr lang="en-US" altLang="zh-TW"/>
              <a:t>com</a:t>
            </a:r>
            <a:r>
              <a:rPr lang="zh-TW"/>
              <a:t>pl</a:t>
            </a:r>
            <a:r>
              <a:rPr lang="en-US" altLang="zh-TW"/>
              <a:t>e</a:t>
            </a:r>
            <a:r>
              <a:rPr lang="zh-TW"/>
              <a:t>t</a:t>
            </a:r>
            <a:r>
              <a:rPr lang="en-US" altLang="zh-TW"/>
              <a:t>e</a:t>
            </a:r>
            <a:r>
              <a:rPr lang="zh-TW"/>
              <a:t> </a:t>
            </a:r>
            <a:r>
              <a:rPr lang="en-US" altLang="zh-TW" err="1"/>
              <a:t>sta</a:t>
            </a:r>
            <a:r>
              <a:rPr lang="zh-TW"/>
              <a:t>t</a:t>
            </a:r>
            <a:r>
              <a:rPr lang="en-US" altLang="zh-TW"/>
              <a:t>us</a:t>
            </a:r>
            <a:r>
              <a:rPr lang="zh-TW" altLang="en-US"/>
              <a:t> </a:t>
            </a:r>
            <a:r>
              <a:rPr lang="zh-TW"/>
              <a:t>of </a:t>
            </a:r>
            <a:r>
              <a:rPr lang="en-US" altLang="zh-TW"/>
              <a:t>y</a:t>
            </a:r>
            <a:r>
              <a:rPr lang="zh-TW"/>
              <a:t>ou</a:t>
            </a:r>
            <a:r>
              <a:rPr lang="en-US" altLang="zh-TW"/>
              <a:t>r</a:t>
            </a:r>
            <a:r>
              <a:rPr lang="zh-TW" altLang="en-US"/>
              <a:t> </a:t>
            </a:r>
            <a:r>
              <a:rPr lang="zh-TW"/>
              <a:t>N</a:t>
            </a:r>
            <a:r>
              <a:rPr lang="en-US" altLang="zh-TW"/>
              <a:t>AS</a:t>
            </a:r>
            <a:r>
              <a:rPr lang="zh-TW" altLang="en-US"/>
              <a:t> </a:t>
            </a:r>
            <a:r>
              <a:rPr lang="en-US" altLang="zh-TW"/>
              <a:t>sys</a:t>
            </a:r>
            <a:r>
              <a:rPr lang="zh-TW"/>
              <a:t>t</a:t>
            </a:r>
            <a:r>
              <a:rPr lang="en-US" altLang="zh-TW" err="1"/>
              <a:t>em</a:t>
            </a:r>
            <a:r>
              <a:rPr lang="zh-TW" altLang="en-US"/>
              <a:t> </a:t>
            </a:r>
            <a:r>
              <a:rPr lang="en-US" altLang="zh-TW"/>
              <a:t>an</a:t>
            </a:r>
            <a:r>
              <a:rPr lang="zh-TW"/>
              <a:t>d</a:t>
            </a:r>
            <a:r>
              <a:rPr lang="zh-TW" altLang="en-US"/>
              <a:t> </a:t>
            </a:r>
            <a:r>
              <a:rPr lang="zh-TW"/>
              <a:t>da</a:t>
            </a:r>
            <a:r>
              <a:rPr lang="en-US" altLang="zh-TW"/>
              <a:t>ta</a:t>
            </a:r>
            <a:r>
              <a:rPr lang="zh-TW" altLang="en-US"/>
              <a:t> </a:t>
            </a:r>
            <a:r>
              <a:rPr lang="en-US" altLang="zh-TW" err="1"/>
              <a:t>i</a:t>
            </a:r>
            <a:r>
              <a:rPr lang="zh-TW"/>
              <a:t>s r</a:t>
            </a:r>
            <a:r>
              <a:rPr lang="en-US" altLang="zh-TW"/>
              <a:t>e</a:t>
            </a:r>
            <a:r>
              <a:rPr lang="zh-TW"/>
              <a:t>c</a:t>
            </a:r>
            <a:r>
              <a:rPr lang="en-US" altLang="zh-TW" err="1"/>
              <a:t>orded</a:t>
            </a:r>
            <a:r>
              <a:rPr lang="zh-TW"/>
              <a:t>.</a:t>
            </a:r>
            <a:r>
              <a:rPr lang="zh-TW" altLang="en-US"/>
              <a:t> </a:t>
            </a:r>
            <a:r>
              <a:rPr lang="en-US" altLang="zh-TW"/>
              <a:t>If</a:t>
            </a:r>
            <a:r>
              <a:rPr lang="zh-TW" altLang="en-US"/>
              <a:t> </a:t>
            </a:r>
            <a:r>
              <a:rPr lang="en-US" altLang="zh-TW"/>
              <a:t>an</a:t>
            </a:r>
            <a:r>
              <a:rPr lang="zh-TW" altLang="en-US"/>
              <a:t> </a:t>
            </a:r>
            <a:r>
              <a:rPr lang="en-US" altLang="zh-TW"/>
              <a:t>un</a:t>
            </a:r>
            <a:r>
              <a:rPr lang="zh-TW"/>
              <a:t>e</a:t>
            </a:r>
            <a:r>
              <a:rPr lang="en-US" altLang="zh-TW"/>
              <a:t>x</a:t>
            </a:r>
            <a:r>
              <a:rPr lang="zh-TW"/>
              <a:t>pe</a:t>
            </a:r>
            <a:r>
              <a:rPr lang="en-US" altLang="zh-TW" err="1"/>
              <a:t>ct</a:t>
            </a:r>
            <a:r>
              <a:rPr lang="zh-TW"/>
              <a:t>ed </a:t>
            </a:r>
            <a:r>
              <a:rPr lang="en-US" altLang="zh-TW" err="1"/>
              <a:t>situa</a:t>
            </a:r>
            <a:r>
              <a:rPr lang="zh-TW"/>
              <a:t>t</a:t>
            </a:r>
            <a:r>
              <a:rPr lang="en-US" altLang="zh-TW"/>
              <a:t>ion</a:t>
            </a:r>
            <a:r>
              <a:rPr lang="zh-TW" altLang="en-US"/>
              <a:t> </a:t>
            </a:r>
            <a:r>
              <a:rPr lang="en-US" altLang="zh-TW"/>
              <a:t>a</a:t>
            </a:r>
            <a:r>
              <a:rPr lang="zh-TW"/>
              <a:t>r</a:t>
            </a:r>
            <a:r>
              <a:rPr lang="en-US" altLang="zh-TW" err="1"/>
              <a:t>ises</a:t>
            </a:r>
            <a:r>
              <a:rPr lang="zh-TW" altLang="en-US"/>
              <a:t> </a:t>
            </a:r>
            <a:r>
              <a:rPr lang="zh-TW"/>
              <a:t>o</a:t>
            </a:r>
            <a:r>
              <a:rPr lang="en-US" altLang="zh-TW"/>
              <a:t>n</a:t>
            </a:r>
            <a:r>
              <a:rPr lang="zh-TW" altLang="en-US"/>
              <a:t> </a:t>
            </a:r>
            <a:r>
              <a:rPr lang="en-US" altLang="zh-TW"/>
              <a:t>y</a:t>
            </a:r>
            <a:r>
              <a:rPr lang="zh-TW"/>
              <a:t>o</a:t>
            </a:r>
            <a:r>
              <a:rPr lang="en-US" altLang="zh-TW" err="1"/>
              <a:t>ur</a:t>
            </a:r>
            <a:r>
              <a:rPr lang="zh-TW"/>
              <a:t> </a:t>
            </a:r>
            <a:r>
              <a:rPr lang="en-US" altLang="zh-TW"/>
              <a:t>s</a:t>
            </a:r>
            <a:r>
              <a:rPr lang="zh-TW"/>
              <a:t>y</a:t>
            </a:r>
            <a:r>
              <a:rPr lang="en-US" altLang="zh-TW"/>
              <a:t>stem,</a:t>
            </a:r>
            <a:r>
              <a:rPr lang="zh-TW" altLang="en-US"/>
              <a:t> </a:t>
            </a:r>
            <a:r>
              <a:rPr lang="en-US" altLang="zh-TW"/>
              <a:t>you</a:t>
            </a:r>
            <a:r>
              <a:rPr lang="zh-TW" altLang="en-US"/>
              <a:t> </a:t>
            </a:r>
            <a:r>
              <a:rPr lang="en-US" altLang="zh-TW"/>
              <a:t>ca</a:t>
            </a:r>
            <a:r>
              <a:rPr lang="zh-TW"/>
              <a:t>n</a:t>
            </a:r>
            <a:r>
              <a:rPr lang="zh-TW" altLang="en-US"/>
              <a:t> </a:t>
            </a:r>
            <a:r>
              <a:rPr lang="en-US" altLang="zh-TW" err="1"/>
              <a:t>reve</a:t>
            </a:r>
            <a:r>
              <a:rPr lang="zh-TW"/>
              <a:t>r</a:t>
            </a:r>
            <a:r>
              <a:rPr lang="en-US" altLang="zh-TW"/>
              <a:t>t</a:t>
            </a:r>
            <a:r>
              <a:rPr lang="zh-TW" altLang="en-US"/>
              <a:t> </a:t>
            </a:r>
            <a:r>
              <a:rPr lang="en-US" altLang="zh-TW"/>
              <a:t>to</a:t>
            </a:r>
            <a:r>
              <a:rPr lang="zh-TW" altLang="en-US"/>
              <a:t> </a:t>
            </a:r>
            <a:r>
              <a:rPr lang="en-US" altLang="zh-TW"/>
              <a:t>t</a:t>
            </a:r>
            <a:r>
              <a:rPr lang="zh-TW"/>
              <a:t>he </a:t>
            </a:r>
            <a:r>
              <a:rPr lang="en-US" altLang="zh-TW"/>
              <a:t>state</a:t>
            </a:r>
            <a:r>
              <a:rPr lang="zh-TW" altLang="en-US"/>
              <a:t> </a:t>
            </a:r>
            <a:r>
              <a:rPr lang="en-US" altLang="zh-TW"/>
              <a:t>recorded</a:t>
            </a:r>
            <a:r>
              <a:rPr lang="zh-TW" altLang="en-US"/>
              <a:t> </a:t>
            </a:r>
            <a:r>
              <a:rPr lang="en-US" altLang="zh-TW"/>
              <a:t>by</a:t>
            </a:r>
            <a:r>
              <a:rPr lang="zh-TW" altLang="en-US"/>
              <a:t> </a:t>
            </a:r>
            <a:r>
              <a:rPr lang="en-US" altLang="zh-TW"/>
              <a:t>a</a:t>
            </a:r>
            <a:r>
              <a:rPr lang="zh-TW" altLang="en-US"/>
              <a:t> </a:t>
            </a:r>
            <a:r>
              <a:rPr lang="en-US" altLang="zh-TW"/>
              <a:t>s</a:t>
            </a:r>
            <a:r>
              <a:rPr lang="zh-TW"/>
              <a:t>na</a:t>
            </a:r>
            <a:r>
              <a:rPr lang="en-US" altLang="zh-TW"/>
              <a:t>p</a:t>
            </a:r>
            <a:r>
              <a:rPr lang="zh-TW"/>
              <a:t>s</a:t>
            </a:r>
            <a:r>
              <a:rPr lang="en-US" altLang="zh-TW"/>
              <a:t>hot.</a:t>
            </a:r>
            <a:r>
              <a:rPr lang="zh-TW"/>
              <a:t> </a:t>
            </a:r>
            <a:r>
              <a:rPr lang="en-US" altLang="zh-TW"/>
              <a:t>Wi</a:t>
            </a:r>
            <a:r>
              <a:rPr lang="zh-TW"/>
              <a:t>t</a:t>
            </a:r>
            <a:r>
              <a:rPr lang="en-US" altLang="zh-TW"/>
              <a:t>h</a:t>
            </a:r>
            <a:r>
              <a:rPr lang="zh-TW" altLang="en-US"/>
              <a:t> </a:t>
            </a:r>
            <a:r>
              <a:rPr lang="en-US" altLang="zh-TW"/>
              <a:t>g</a:t>
            </a:r>
            <a:r>
              <a:rPr lang="zh-TW"/>
              <a:t>re</a:t>
            </a:r>
            <a:r>
              <a:rPr lang="en-US" altLang="zh-TW"/>
              <a:t>a</a:t>
            </a:r>
            <a:r>
              <a:rPr lang="zh-TW"/>
              <a:t>te</a:t>
            </a:r>
            <a:r>
              <a:rPr lang="en-US" altLang="zh-TW"/>
              <a:t>r</a:t>
            </a:r>
            <a:r>
              <a:rPr lang="zh-TW" altLang="en-US"/>
              <a:t> </a:t>
            </a:r>
            <a:r>
              <a:rPr lang="en-US" altLang="zh-TW"/>
              <a:t>space-</a:t>
            </a:r>
            <a:r>
              <a:rPr lang="en-US" altLang="zh-TW" err="1"/>
              <a:t>efficien</a:t>
            </a:r>
            <a:r>
              <a:rPr lang="zh-TW"/>
              <a:t>c</a:t>
            </a:r>
            <a:r>
              <a:rPr lang="en-US" altLang="zh-TW"/>
              <a:t>y</a:t>
            </a:r>
            <a:r>
              <a:rPr lang="zh-TW" altLang="en-US"/>
              <a:t> </a:t>
            </a:r>
            <a:r>
              <a:rPr lang="zh-TW"/>
              <a:t>and</a:t>
            </a:r>
            <a:r>
              <a:rPr lang="zh-TW" altLang="en-US"/>
              <a:t> </a:t>
            </a:r>
            <a:r>
              <a:rPr lang="en-US" altLang="zh-TW" err="1"/>
              <a:t>flexibil</a:t>
            </a:r>
            <a:r>
              <a:rPr lang="zh-TW"/>
              <a:t>i</a:t>
            </a:r>
            <a:r>
              <a:rPr lang="en-US" altLang="zh-TW"/>
              <a:t>ty</a:t>
            </a:r>
            <a:r>
              <a:rPr lang="zh-TW" altLang="en-US"/>
              <a:t> </a:t>
            </a:r>
            <a:r>
              <a:rPr lang="zh-TW"/>
              <a:t>c</a:t>
            </a:r>
            <a:r>
              <a:rPr lang="en-US" altLang="zh-TW" err="1"/>
              <a:t>omp</a:t>
            </a:r>
            <a:r>
              <a:rPr lang="zh-TW"/>
              <a:t>a</a:t>
            </a:r>
            <a:r>
              <a:rPr lang="en-US" altLang="zh-TW"/>
              <a:t>red</a:t>
            </a:r>
            <a:r>
              <a:rPr lang="zh-TW" altLang="en-US"/>
              <a:t> </a:t>
            </a:r>
            <a:r>
              <a:rPr lang="en-US" altLang="zh-TW"/>
              <a:t>to</a:t>
            </a:r>
            <a:r>
              <a:rPr lang="zh-TW" altLang="en-US"/>
              <a:t> </a:t>
            </a:r>
            <a:r>
              <a:rPr lang="zh-TW"/>
              <a:t>t</a:t>
            </a:r>
            <a:r>
              <a:rPr lang="en-US" altLang="zh-TW"/>
              <a:t>rad</a:t>
            </a:r>
            <a:r>
              <a:rPr lang="zh-TW"/>
              <a:t>it</a:t>
            </a:r>
            <a:r>
              <a:rPr lang="en-US" altLang="zh-TW" err="1"/>
              <a:t>ional</a:t>
            </a:r>
            <a:r>
              <a:rPr lang="zh-TW" altLang="en-US"/>
              <a:t> </a:t>
            </a:r>
            <a:r>
              <a:rPr lang="en-US" altLang="zh-TW"/>
              <a:t>b</a:t>
            </a:r>
            <a:r>
              <a:rPr lang="zh-TW"/>
              <a:t>a</a:t>
            </a:r>
            <a:r>
              <a:rPr lang="en-US" altLang="zh-TW" err="1"/>
              <a:t>cku</a:t>
            </a:r>
            <a:r>
              <a:rPr lang="zh-TW"/>
              <a:t>p</a:t>
            </a:r>
            <a:r>
              <a:rPr lang="zh-TW" altLang="en-US"/>
              <a:t> </a:t>
            </a:r>
            <a:r>
              <a:rPr lang="en-US" altLang="zh-TW"/>
              <a:t>meth</a:t>
            </a:r>
            <a:r>
              <a:rPr lang="zh-TW"/>
              <a:t>o</a:t>
            </a:r>
            <a:r>
              <a:rPr lang="en-US" altLang="zh-TW"/>
              <a:t>d</a:t>
            </a:r>
            <a:r>
              <a:rPr lang="zh-TW"/>
              <a:t>s</a:t>
            </a:r>
            <a:r>
              <a:rPr lang="en-US" altLang="zh-TW"/>
              <a:t>,</a:t>
            </a:r>
            <a:r>
              <a:rPr lang="zh-TW"/>
              <a:t> </a:t>
            </a:r>
            <a:r>
              <a:rPr lang="en-US" altLang="zh-TW"/>
              <a:t>s</a:t>
            </a:r>
            <a:r>
              <a:rPr lang="zh-TW"/>
              <a:t>n</a:t>
            </a:r>
            <a:r>
              <a:rPr lang="en-US" altLang="zh-TW" err="1"/>
              <a:t>apshots</a:t>
            </a:r>
            <a:r>
              <a:rPr lang="zh-TW" altLang="en-US"/>
              <a:t> </a:t>
            </a:r>
            <a:r>
              <a:rPr lang="zh-TW"/>
              <a:t>a</a:t>
            </a:r>
            <a:r>
              <a:rPr lang="en-US" altLang="zh-TW"/>
              <a:t>r</a:t>
            </a:r>
            <a:r>
              <a:rPr lang="zh-TW"/>
              <a:t>e the </a:t>
            </a:r>
            <a:r>
              <a:rPr lang="en-US" altLang="zh-TW"/>
              <a:t>b</a:t>
            </a:r>
            <a:r>
              <a:rPr lang="zh-TW"/>
              <a:t>e</a:t>
            </a:r>
            <a:r>
              <a:rPr lang="en-US" altLang="zh-TW"/>
              <a:t>s</a:t>
            </a:r>
            <a:r>
              <a:rPr lang="zh-TW"/>
              <a:t>t wa</a:t>
            </a:r>
            <a:r>
              <a:rPr lang="en-US" altLang="zh-TW"/>
              <a:t>y</a:t>
            </a:r>
            <a:r>
              <a:rPr lang="zh-TW" altLang="en-US"/>
              <a:t> </a:t>
            </a:r>
            <a:r>
              <a:rPr lang="zh-TW"/>
              <a:t>to</a:t>
            </a:r>
            <a:r>
              <a:rPr lang="zh-TW" altLang="en-US"/>
              <a:t> </a:t>
            </a:r>
            <a:r>
              <a:rPr lang="en-US" altLang="zh-TW"/>
              <a:t>p</a:t>
            </a:r>
            <a:r>
              <a:rPr lang="zh-TW"/>
              <a:t>r</a:t>
            </a:r>
            <a:r>
              <a:rPr lang="en-US" altLang="zh-TW" err="1"/>
              <a:t>ot</a:t>
            </a:r>
            <a:r>
              <a:rPr lang="zh-TW"/>
              <a:t>e</a:t>
            </a:r>
            <a:r>
              <a:rPr lang="en-US" altLang="zh-TW"/>
              <a:t>c</a:t>
            </a:r>
            <a:r>
              <a:rPr lang="zh-TW"/>
              <a:t>t</a:t>
            </a:r>
            <a:r>
              <a:rPr lang="zh-TW" altLang="en-US"/>
              <a:t> </a:t>
            </a:r>
            <a:r>
              <a:rPr lang="en-US" altLang="zh-TW"/>
              <a:t>y</a:t>
            </a:r>
            <a:r>
              <a:rPr lang="zh-TW"/>
              <a:t>ou</a:t>
            </a:r>
            <a:r>
              <a:rPr lang="en-US" altLang="zh-TW"/>
              <a:t>r</a:t>
            </a:r>
            <a:r>
              <a:rPr lang="zh-TW" altLang="en-US"/>
              <a:t> </a:t>
            </a:r>
            <a:r>
              <a:rPr lang="en-US" altLang="zh-TW"/>
              <a:t>files</a:t>
            </a:r>
            <a:r>
              <a:rPr lang="zh-TW" altLang="en-US"/>
              <a:t> </a:t>
            </a:r>
            <a:r>
              <a:rPr lang="en-US" altLang="zh-TW"/>
              <a:t>and</a:t>
            </a:r>
            <a:r>
              <a:rPr lang="zh-TW" altLang="en-US"/>
              <a:t> </a:t>
            </a:r>
            <a:r>
              <a:rPr lang="en-US" altLang="zh-TW"/>
              <a:t>d</a:t>
            </a:r>
            <a:r>
              <a:rPr lang="zh-TW"/>
              <a:t>at</a:t>
            </a:r>
            <a:r>
              <a:rPr lang="en-US" altLang="zh-TW"/>
              <a:t>a</a:t>
            </a:r>
            <a:r>
              <a:rPr lang="zh-TW"/>
              <a:t>.</a:t>
            </a:r>
          </a:p>
          <a:p>
            <a:pPr>
              <a:buNone/>
            </a:pPr>
            <a:endParaRPr lang="zh-TW"/>
          </a:p>
        </p:txBody>
      </p:sp>
    </p:spTree>
    <p:extLst>
      <p:ext uri="{BB962C8B-B14F-4D97-AF65-F5344CB8AC3E}">
        <p14:creationId xmlns:p14="http://schemas.microsoft.com/office/powerpoint/2010/main" val="17750050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Shape 245"/>
          <p:cNvSpPr txBox="1">
            <a:spLocks noGrp="1"/>
          </p:cNvSpPr>
          <p:nvPr>
            <p:ph type="body" idx="1"/>
          </p:nvPr>
        </p:nvSpPr>
        <p:spPr>
          <a:xfrm>
            <a:off x="685800" y="4343400"/>
            <a:ext cx="5486399"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46" name="Shape 2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3265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buNone/>
            </a:pPr>
            <a:endParaRPr lang="zh-CN"/>
          </a:p>
        </p:txBody>
      </p:sp>
    </p:spTree>
    <p:extLst>
      <p:ext uri="{BB962C8B-B14F-4D97-AF65-F5344CB8AC3E}">
        <p14:creationId xmlns:p14="http://schemas.microsoft.com/office/powerpoint/2010/main" val="40427391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Shape 481"/>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25</a:t>
            </a:fld>
            <a:endParaRPr sz="1300" b="0" i="0" u="none" strike="noStrike" cap="none">
              <a:solidFill>
                <a:schemeClr val="dk1"/>
              </a:solidFill>
              <a:latin typeface="Calibri"/>
              <a:ea typeface="Calibri"/>
              <a:cs typeface="Calibri"/>
              <a:sym typeface="Calibri"/>
            </a:endParaRPr>
          </a:p>
        </p:txBody>
      </p:sp>
      <p:sp>
        <p:nvSpPr>
          <p:cNvPr id="482" name="Shape 482"/>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83" name="Shape 483"/>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indent="0">
              <a:buClr>
                <a:schemeClr val="dk1"/>
              </a:buClr>
              <a:buSzPts val="1100"/>
              <a:buNone/>
            </a:pPr>
            <a:endParaRPr lang="zh-TW" b="1" i="0" u="none" strike="noStrike" cap="none">
              <a:latin typeface="新細明體"/>
              <a:ea typeface="新細明體"/>
              <a:cs typeface="Calibri"/>
            </a:endParaRPr>
          </a:p>
        </p:txBody>
      </p:sp>
    </p:spTree>
    <p:extLst>
      <p:ext uri="{BB962C8B-B14F-4D97-AF65-F5344CB8AC3E}">
        <p14:creationId xmlns:p14="http://schemas.microsoft.com/office/powerpoint/2010/main" val="23277187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buNone/>
            </a:pPr>
            <a:r>
              <a:rPr lang="en-US" altLang="zh-CN" err="1"/>
              <a:t>Qsync</a:t>
            </a:r>
            <a:r>
              <a:rPr lang="zh-CN" altLang="en-US"/>
              <a:t> 可以輕鬆的將檔案同步到各種裝置上，例如手機，電腦, 雲端，或是另一台NAS中，每一台裝置都可以同步有最新的檔案，讓工作團隊協作更加順暢</a:t>
            </a:r>
            <a:endParaRPr lang="zh-TW" altLang="en-US"/>
          </a:p>
          <a:p>
            <a:pPr>
              <a:buNone/>
            </a:pPr>
            <a:r>
              <a:rPr lang="zh-CN"/>
              <a:t>Qsync can </a:t>
            </a:r>
            <a:r>
              <a:rPr lang="en-US" altLang="zh-CN"/>
              <a:t>e</a:t>
            </a:r>
            <a:r>
              <a:rPr lang="zh-CN"/>
              <a:t>a</a:t>
            </a:r>
            <a:r>
              <a:rPr lang="en-US" altLang="zh-CN"/>
              <a:t>s</a:t>
            </a:r>
            <a:r>
              <a:rPr lang="zh-CN"/>
              <a:t>ily synchronize </a:t>
            </a:r>
            <a:r>
              <a:rPr lang="en-US" altLang="zh-CN"/>
              <a:t>fil</a:t>
            </a:r>
            <a:r>
              <a:rPr lang="zh-CN"/>
              <a:t>es</a:t>
            </a:r>
            <a:r>
              <a:rPr lang="zh-CN" altLang="en-US"/>
              <a:t> </a:t>
            </a:r>
            <a:r>
              <a:rPr lang="zh-CN"/>
              <a:t>to</a:t>
            </a:r>
            <a:r>
              <a:rPr lang="zh-CN" altLang="en-US"/>
              <a:t> </a:t>
            </a:r>
            <a:r>
              <a:rPr lang="en-US" altLang="zh-CN"/>
              <a:t>v</a:t>
            </a:r>
            <a:r>
              <a:rPr lang="zh-CN"/>
              <a:t>a</a:t>
            </a:r>
            <a:r>
              <a:rPr lang="en-US" altLang="zh-CN" err="1"/>
              <a:t>rious</a:t>
            </a:r>
            <a:r>
              <a:rPr lang="zh-CN" altLang="en-US"/>
              <a:t> </a:t>
            </a:r>
            <a:r>
              <a:rPr lang="zh-CN"/>
              <a:t>d</a:t>
            </a:r>
            <a:r>
              <a:rPr lang="en-US" altLang="zh-CN" err="1"/>
              <a:t>evices</a:t>
            </a:r>
            <a:r>
              <a:rPr lang="en-US" altLang="zh-CN"/>
              <a:t>,</a:t>
            </a:r>
            <a:r>
              <a:rPr lang="zh-CN" altLang="en-US"/>
              <a:t> </a:t>
            </a:r>
            <a:r>
              <a:rPr lang="en-US" altLang="zh-CN"/>
              <a:t>such</a:t>
            </a:r>
            <a:r>
              <a:rPr lang="zh-CN"/>
              <a:t> a</a:t>
            </a:r>
            <a:r>
              <a:rPr lang="en-US" altLang="zh-CN"/>
              <a:t>s</a:t>
            </a:r>
            <a:r>
              <a:rPr lang="zh-CN" altLang="en-US"/>
              <a:t> </a:t>
            </a:r>
            <a:r>
              <a:rPr lang="en-US" altLang="zh-CN"/>
              <a:t>m</a:t>
            </a:r>
            <a:r>
              <a:rPr lang="zh-CN"/>
              <a:t>o</a:t>
            </a:r>
            <a:r>
              <a:rPr lang="en-US" altLang="zh-CN"/>
              <a:t>b</a:t>
            </a:r>
            <a:r>
              <a:rPr lang="zh-CN"/>
              <a:t>ile</a:t>
            </a:r>
            <a:r>
              <a:rPr lang="zh-CN" altLang="en-US"/>
              <a:t> </a:t>
            </a:r>
            <a:r>
              <a:rPr lang="en-US" altLang="zh-CN"/>
              <a:t>phone</a:t>
            </a:r>
            <a:r>
              <a:rPr lang="zh-CN"/>
              <a:t>s</a:t>
            </a:r>
            <a:r>
              <a:rPr lang="en-US" altLang="zh-CN"/>
              <a:t>,</a:t>
            </a:r>
            <a:r>
              <a:rPr lang="zh-CN" altLang="en-US"/>
              <a:t> </a:t>
            </a:r>
            <a:r>
              <a:rPr lang="en-US" altLang="zh-CN" err="1"/>
              <a:t>compu</a:t>
            </a:r>
            <a:r>
              <a:rPr lang="zh-CN"/>
              <a:t>t</a:t>
            </a:r>
            <a:r>
              <a:rPr lang="en-US" altLang="zh-CN" err="1"/>
              <a:t>ers</a:t>
            </a:r>
            <a:r>
              <a:rPr lang="en-US" altLang="zh-CN"/>
              <a:t>,</a:t>
            </a:r>
            <a:r>
              <a:rPr lang="zh-CN" altLang="en-US"/>
              <a:t> </a:t>
            </a:r>
            <a:r>
              <a:rPr lang="en-US" altLang="zh-CN"/>
              <a:t>clouds,</a:t>
            </a:r>
            <a:r>
              <a:rPr lang="zh-CN" altLang="en-US"/>
              <a:t> </a:t>
            </a:r>
            <a:r>
              <a:rPr lang="en-US" altLang="zh-CN"/>
              <a:t>and</a:t>
            </a:r>
            <a:r>
              <a:rPr lang="zh-CN" altLang="en-US"/>
              <a:t> </a:t>
            </a:r>
            <a:r>
              <a:rPr lang="zh-CN"/>
              <a:t>o</a:t>
            </a:r>
            <a:r>
              <a:rPr lang="en-US" altLang="zh-CN" err="1"/>
              <a:t>ther</a:t>
            </a:r>
            <a:r>
              <a:rPr lang="zh-CN" altLang="en-US"/>
              <a:t> </a:t>
            </a:r>
            <a:r>
              <a:rPr lang="en-US" altLang="zh-CN"/>
              <a:t>NAS.</a:t>
            </a:r>
            <a:r>
              <a:rPr lang="zh-CN" altLang="en-US"/>
              <a:t> </a:t>
            </a:r>
            <a:r>
              <a:rPr lang="en-US" altLang="zh-CN"/>
              <a:t>Each</a:t>
            </a:r>
            <a:r>
              <a:rPr lang="zh-CN"/>
              <a:t> device</a:t>
            </a:r>
            <a:r>
              <a:rPr lang="zh-CN" altLang="en-US"/>
              <a:t> </a:t>
            </a:r>
            <a:r>
              <a:rPr lang="en-US" altLang="zh-CN"/>
              <a:t>can</a:t>
            </a:r>
            <a:r>
              <a:rPr lang="zh-CN" altLang="en-US"/>
              <a:t> </a:t>
            </a:r>
            <a:r>
              <a:rPr lang="zh-CN"/>
              <a:t>s</a:t>
            </a:r>
            <a:r>
              <a:rPr lang="en-US" altLang="zh-CN" err="1"/>
              <a:t>yn</a:t>
            </a:r>
            <a:r>
              <a:rPr lang="zh-CN"/>
              <a:t>c</a:t>
            </a:r>
            <a:r>
              <a:rPr lang="en-US" altLang="zh-CN" err="1"/>
              <a:t>hr</a:t>
            </a:r>
            <a:r>
              <a:rPr lang="zh-CN"/>
              <a:t>on</a:t>
            </a:r>
            <a:r>
              <a:rPr lang="en-US" altLang="zh-CN" err="1"/>
              <a:t>ize</a:t>
            </a:r>
            <a:r>
              <a:rPr lang="zh-CN" altLang="en-US"/>
              <a:t> </a:t>
            </a:r>
            <a:r>
              <a:rPr lang="en-US" altLang="zh-CN" err="1"/>
              <a:t>th</a:t>
            </a:r>
            <a:r>
              <a:rPr lang="zh-CN"/>
              <a:t>e</a:t>
            </a:r>
            <a:r>
              <a:rPr lang="zh-CN" altLang="en-US"/>
              <a:t> </a:t>
            </a:r>
            <a:r>
              <a:rPr lang="en-US" altLang="zh-CN"/>
              <a:t>la</a:t>
            </a:r>
            <a:r>
              <a:rPr lang="zh-CN"/>
              <a:t>te</a:t>
            </a:r>
            <a:r>
              <a:rPr lang="en-US" altLang="zh-CN"/>
              <a:t>s</a:t>
            </a:r>
            <a:r>
              <a:rPr lang="zh-CN"/>
              <a:t>t</a:t>
            </a:r>
            <a:r>
              <a:rPr lang="zh-CN" altLang="en-US"/>
              <a:t> </a:t>
            </a:r>
            <a:r>
              <a:rPr lang="en-US" altLang="zh-CN"/>
              <a:t>files,</a:t>
            </a:r>
            <a:r>
              <a:rPr lang="zh-CN" altLang="en-US"/>
              <a:t> </a:t>
            </a:r>
            <a:r>
              <a:rPr lang="en-US" altLang="zh-CN"/>
              <a:t>all</a:t>
            </a:r>
            <a:r>
              <a:rPr lang="zh-CN"/>
              <a:t>o</a:t>
            </a:r>
            <a:r>
              <a:rPr lang="en-US" altLang="zh-CN"/>
              <a:t>wing</a:t>
            </a:r>
            <a:r>
              <a:rPr lang="zh-CN"/>
              <a:t> the </a:t>
            </a:r>
            <a:r>
              <a:rPr lang="en-US" altLang="zh-CN"/>
              <a:t>work</a:t>
            </a:r>
            <a:r>
              <a:rPr lang="zh-CN" altLang="en-US"/>
              <a:t> </a:t>
            </a:r>
            <a:r>
              <a:rPr lang="en-US" altLang="zh-CN"/>
              <a:t>with</a:t>
            </a:r>
            <a:r>
              <a:rPr lang="zh-CN" altLang="en-US"/>
              <a:t> </a:t>
            </a:r>
            <a:r>
              <a:rPr lang="en-US" altLang="zh-CN"/>
              <a:t>your</a:t>
            </a:r>
            <a:r>
              <a:rPr lang="zh-CN" altLang="en-US"/>
              <a:t> </a:t>
            </a:r>
            <a:r>
              <a:rPr lang="en-US" altLang="zh-CN"/>
              <a:t>team</a:t>
            </a:r>
            <a:r>
              <a:rPr lang="zh-CN" altLang="en-US"/>
              <a:t> </a:t>
            </a:r>
            <a:r>
              <a:rPr lang="en-US" altLang="zh-CN"/>
              <a:t>more</a:t>
            </a:r>
            <a:r>
              <a:rPr lang="zh-CN" altLang="en-US"/>
              <a:t> </a:t>
            </a:r>
            <a:r>
              <a:rPr lang="en-US" altLang="zh-CN"/>
              <a:t>smoothly</a:t>
            </a:r>
            <a:r>
              <a:rPr lang="zh-CN"/>
              <a:t>.</a:t>
            </a:r>
          </a:p>
          <a:p>
            <a:pPr>
              <a:buNone/>
            </a:pPr>
            <a:endParaRPr lang="zh-CN" altLang="en-US"/>
          </a:p>
        </p:txBody>
      </p:sp>
    </p:spTree>
    <p:extLst>
      <p:ext uri="{BB962C8B-B14F-4D97-AF65-F5344CB8AC3E}">
        <p14:creationId xmlns:p14="http://schemas.microsoft.com/office/powerpoint/2010/main" val="4922667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zh-TW" b="0" i="0" u="none" strike="noStrike" cap="none">
                <a:effectLst/>
                <a:sym typeface="Arial"/>
              </a:rPr>
              <a:t>無論</a:t>
            </a:r>
            <a:r>
              <a:rPr lang="zh-TW"/>
              <a:t>我們</a:t>
            </a:r>
            <a:r>
              <a:rPr lang="zh-TW" b="0" i="0" u="none" strike="noStrike" cap="none">
                <a:effectLst/>
                <a:sym typeface="Arial"/>
              </a:rPr>
              <a:t>身在何處，</a:t>
            </a:r>
            <a:r>
              <a:rPr lang="zh-TW"/>
              <a:t>都可</a:t>
            </a:r>
            <a:r>
              <a:rPr lang="zh-TW" b="0" i="0" u="none" strike="noStrike" cap="none">
                <a:effectLst/>
                <a:sym typeface="Arial"/>
              </a:rPr>
              <a:t>透過</a:t>
            </a:r>
            <a:r>
              <a:rPr lang="zh-TW"/>
              <a:t> </a:t>
            </a:r>
            <a:r>
              <a:rPr lang="en-US" b="0" i="0" u="none" strike="noStrike" cap="none" err="1">
                <a:effectLst/>
                <a:sym typeface="Arial"/>
              </a:rPr>
              <a:t>Qfile</a:t>
            </a:r>
            <a:r>
              <a:rPr lang="zh-TW"/>
              <a:t> </a:t>
            </a:r>
            <a:r>
              <a:rPr lang="en-US"/>
              <a:t>APP</a:t>
            </a:r>
            <a:r>
              <a:rPr lang="zh-TW" b="0" i="0" u="none" strike="noStrike" cap="none">
                <a:effectLst/>
                <a:sym typeface="Arial"/>
              </a:rPr>
              <a:t>輕鬆存取</a:t>
            </a:r>
            <a:r>
              <a:rPr lang="zh-TW"/>
              <a:t> </a:t>
            </a:r>
            <a:r>
              <a:rPr lang="en-US" b="0" i="0" u="none" strike="noStrike" cap="none">
                <a:effectLst/>
                <a:sym typeface="Arial"/>
              </a:rPr>
              <a:t>QNAP</a:t>
            </a:r>
            <a:r>
              <a:rPr lang="zh-TW"/>
              <a:t> </a:t>
            </a:r>
            <a:r>
              <a:rPr lang="en-US" b="0" i="0" u="none" strike="noStrike" cap="none">
                <a:effectLst/>
                <a:sym typeface="Arial"/>
              </a:rPr>
              <a:t>NAS</a:t>
            </a:r>
            <a:r>
              <a:rPr lang="zh-TW" b="0" i="0" u="none" strike="noStrike" cap="none">
                <a:effectLst/>
                <a:sym typeface="Arial"/>
              </a:rPr>
              <a:t>中所有的檔案</a:t>
            </a:r>
            <a:r>
              <a:rPr lang="zh-TW"/>
              <a:t>。它</a:t>
            </a:r>
            <a:r>
              <a:rPr lang="zh-TW" b="0" i="0" u="none" strike="noStrike" cap="none">
                <a:effectLst/>
                <a:sym typeface="Arial"/>
              </a:rPr>
              <a:t>可以跨裝置</a:t>
            </a:r>
            <a:r>
              <a:rPr lang="zh-TW"/>
              <a:t>並且</a:t>
            </a:r>
            <a:r>
              <a:rPr lang="zh-TW" b="0" i="0" u="none" strike="noStrike" cap="none">
                <a:effectLst/>
                <a:sym typeface="Arial"/>
              </a:rPr>
              <a:t>跨平台的分享檔案給</a:t>
            </a:r>
            <a:r>
              <a:rPr lang="zh-TW"/>
              <a:t>其</a:t>
            </a:r>
            <a:r>
              <a:rPr lang="zh-TW" b="0" i="0" u="none" strike="noStrike" cap="none">
                <a:effectLst/>
                <a:sym typeface="Arial"/>
              </a:rPr>
              <a:t>他人</a:t>
            </a:r>
            <a:r>
              <a:rPr lang="zh-TW"/>
              <a:t>。</a:t>
            </a:r>
            <a:r>
              <a:rPr lang="en-US" altLang="zh-TW" err="1"/>
              <a:t>Qfile</a:t>
            </a:r>
            <a:r>
              <a:rPr lang="zh-TW"/>
              <a:t> </a:t>
            </a:r>
            <a:r>
              <a:rPr lang="zh-TW" b="0" i="0" u="none" strike="noStrike" cap="none">
                <a:effectLst/>
                <a:sym typeface="Arial"/>
              </a:rPr>
              <a:t>支援背景自動上傳</a:t>
            </a:r>
            <a:r>
              <a:rPr lang="zh-TW"/>
              <a:t>，行動裝置中的</a:t>
            </a:r>
            <a:r>
              <a:rPr lang="zh-TW" b="0" i="0" u="none" strike="noStrike" cap="none">
                <a:effectLst/>
                <a:sym typeface="Arial"/>
              </a:rPr>
              <a:t>照片</a:t>
            </a:r>
            <a:r>
              <a:rPr lang="zh-TW"/>
              <a:t>會</a:t>
            </a:r>
            <a:r>
              <a:rPr lang="zh-TW" b="0" i="0" u="none" strike="noStrike" cap="none">
                <a:effectLst/>
                <a:sym typeface="Arial"/>
              </a:rPr>
              <a:t>備份至</a:t>
            </a:r>
            <a:r>
              <a:rPr lang="zh-TW"/>
              <a:t> </a:t>
            </a:r>
            <a:r>
              <a:rPr lang="en-US" b="0" i="0" u="none" strike="noStrike" cap="none">
                <a:effectLst/>
                <a:sym typeface="Arial"/>
              </a:rPr>
              <a:t>NAS</a:t>
            </a:r>
            <a:r>
              <a:rPr lang="zh-TW"/>
              <a:t>中 。拍完照後立即備份</a:t>
            </a:r>
            <a:r>
              <a:rPr lang="zh-TW" b="0" i="0" u="none" strike="noStrike" cap="none">
                <a:effectLst/>
                <a:sym typeface="Arial"/>
              </a:rPr>
              <a:t>，</a:t>
            </a:r>
            <a:r>
              <a:rPr lang="zh-TW"/>
              <a:t>可減少檔案遺失風險更可以</a:t>
            </a:r>
            <a:r>
              <a:rPr lang="zh-TW" b="0" i="0" u="none" strike="noStrike" cap="none">
                <a:effectLst/>
                <a:sym typeface="Arial"/>
              </a:rPr>
              <a:t>釋放行動裝置</a:t>
            </a:r>
            <a:r>
              <a:rPr lang="zh-TW"/>
              <a:t>儲存</a:t>
            </a:r>
            <a:r>
              <a:rPr lang="zh-TW" b="0" i="0" u="none" strike="noStrike" cap="none">
                <a:effectLst/>
                <a:sym typeface="Arial"/>
              </a:rPr>
              <a:t>空間。</a:t>
            </a:r>
            <a:endParaRPr lang="en-US" b="0" i="0" u="none" strike="noStrike" cap="none">
              <a:effectLst/>
            </a:endParaRPr>
          </a:p>
          <a:p>
            <a:pPr marL="158750" indent="0">
              <a:buNone/>
            </a:pPr>
            <a:r>
              <a:rPr lang="en-US"/>
              <a:t>No matter where we are, we can easily </a:t>
            </a:r>
            <a:r>
              <a:rPr lang="en-US" b="0" i="0" u="none" strike="noStrike" cap="none">
                <a:effectLst/>
                <a:sym typeface="Arial"/>
              </a:rPr>
              <a:t>access </a:t>
            </a:r>
            <a:r>
              <a:rPr lang="en-US"/>
              <a:t>all files </a:t>
            </a:r>
            <a:r>
              <a:rPr lang="en-US" b="0" i="0" u="none" strike="noStrike" cap="none">
                <a:effectLst/>
                <a:sym typeface="Arial"/>
              </a:rPr>
              <a:t>in </a:t>
            </a:r>
            <a:r>
              <a:rPr lang="en-US"/>
              <a:t>QNAP </a:t>
            </a:r>
            <a:r>
              <a:rPr lang="en-US" b="0" i="0" u="none" strike="noStrike" cap="none">
                <a:effectLst/>
                <a:sym typeface="Arial"/>
              </a:rPr>
              <a:t>NAS </a:t>
            </a:r>
            <a:r>
              <a:rPr lang="en-US"/>
              <a:t>through the </a:t>
            </a:r>
            <a:r>
              <a:rPr lang="en-US" err="1"/>
              <a:t>Qfile</a:t>
            </a:r>
            <a:r>
              <a:rPr lang="en-US"/>
              <a:t> APP</a:t>
            </a:r>
            <a:r>
              <a:rPr lang="en-US" b="0" i="0" u="none" strike="noStrike" cap="none">
                <a:effectLst/>
                <a:sym typeface="Arial"/>
              </a:rPr>
              <a:t>. </a:t>
            </a:r>
            <a:r>
              <a:rPr lang="en-US"/>
              <a:t>It </a:t>
            </a:r>
            <a:r>
              <a:rPr lang="en-US" b="0" i="0" u="none" strike="noStrike" cap="none">
                <a:effectLst/>
                <a:sym typeface="Arial"/>
              </a:rPr>
              <a:t>can share files</a:t>
            </a:r>
            <a:r>
              <a:rPr lang="en-US"/>
              <a:t> with others across devices and platforms</a:t>
            </a:r>
            <a:r>
              <a:rPr lang="en-US" b="0" i="0" u="none" strike="noStrike" cap="none">
                <a:effectLst/>
                <a:sym typeface="Arial"/>
              </a:rPr>
              <a:t>.</a:t>
            </a:r>
            <a:r>
              <a:rPr lang="en-US"/>
              <a:t> </a:t>
            </a:r>
            <a:r>
              <a:rPr lang="en-US" b="0" i="0" u="none" strike="noStrike" cap="none" err="1">
                <a:effectLst/>
                <a:sym typeface="Arial"/>
              </a:rPr>
              <a:t>Qfile</a:t>
            </a:r>
            <a:r>
              <a:rPr lang="en-US"/>
              <a:t> supports automatic background</a:t>
            </a:r>
            <a:r>
              <a:rPr lang="en-US" b="0" i="0" u="none" strike="noStrike" cap="none">
                <a:effectLst/>
                <a:sym typeface="Arial"/>
              </a:rPr>
              <a:t> upload</a:t>
            </a:r>
            <a:r>
              <a:rPr lang="en-US"/>
              <a:t>,</a:t>
            </a:r>
            <a:r>
              <a:rPr lang="en-US" b="0" i="0" u="none" strike="noStrike" cap="none">
                <a:effectLst/>
                <a:sym typeface="Arial"/>
              </a:rPr>
              <a:t> and </a:t>
            </a:r>
            <a:r>
              <a:rPr lang="en-US"/>
              <a:t>photos </a:t>
            </a:r>
            <a:r>
              <a:rPr lang="en-US" b="0" i="0" u="none" strike="noStrike" cap="none">
                <a:effectLst/>
                <a:sym typeface="Arial"/>
              </a:rPr>
              <a:t>in mobile </a:t>
            </a:r>
            <a:r>
              <a:rPr lang="en-US"/>
              <a:t>devices will back up </a:t>
            </a:r>
            <a:r>
              <a:rPr lang="en-US" b="0" i="0" u="none" strike="noStrike" cap="none">
                <a:effectLst/>
                <a:sym typeface="Arial"/>
              </a:rPr>
              <a:t>to NAS. </a:t>
            </a:r>
            <a:r>
              <a:rPr lang="en-US"/>
              <a:t>Immediately back up after taking pictures, reducing </a:t>
            </a:r>
            <a:r>
              <a:rPr lang="en-US" b="0" i="0" u="none" strike="noStrike" cap="none">
                <a:effectLst/>
                <a:sym typeface="Arial"/>
              </a:rPr>
              <a:t>the risk of </a:t>
            </a:r>
            <a:r>
              <a:rPr lang="en-US"/>
              <a:t>file loss and freeing up </a:t>
            </a:r>
            <a:r>
              <a:rPr lang="en-US" b="0" i="0" u="none" strike="noStrike" cap="none">
                <a:effectLst/>
                <a:sym typeface="Arial"/>
              </a:rPr>
              <a:t>mobile device</a:t>
            </a:r>
            <a:r>
              <a:rPr lang="en-US"/>
              <a:t> memory capacity</a:t>
            </a:r>
            <a:r>
              <a:rPr lang="en-US" b="0" i="0" u="none" strike="noStrike" cap="none">
                <a:effectLst/>
                <a:sym typeface="Arial"/>
              </a:rPr>
              <a:t>.</a:t>
            </a:r>
            <a:endParaRPr lang="en-TW"/>
          </a:p>
        </p:txBody>
      </p:sp>
    </p:spTree>
    <p:extLst>
      <p:ext uri="{BB962C8B-B14F-4D97-AF65-F5344CB8AC3E}">
        <p14:creationId xmlns:p14="http://schemas.microsoft.com/office/powerpoint/2010/main" val="27522348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t>於資料海中撈你的資料是一件不容易的事情，Qsirch幫您透過AI辦到了，TS-233支援了Qsirch全文檢索工具，可快速地在NAS大量資料中找到你所需要的照片影片，及各式各類的資料，</a:t>
            </a:r>
            <a:r>
              <a:rPr lang="zh-TW" altLang="en-US"/>
              <a:t>超輕鬆的</a:t>
            </a:r>
            <a:r>
              <a:rPr lang="en-US"/>
              <a:t>。</a:t>
            </a:r>
          </a:p>
          <a:p>
            <a:pPr>
              <a:buNone/>
            </a:pPr>
            <a:r>
              <a:rPr lang="en-US"/>
              <a:t>It might not easy for you to find your data in the NAS where stores massive files. </a:t>
            </a:r>
            <a:r>
              <a:rPr lang="en-US" err="1"/>
              <a:t>Qsirch</a:t>
            </a:r>
            <a:r>
              <a:rPr lang="en-US"/>
              <a:t> can do it for you through AI. The TS-233 supports the </a:t>
            </a:r>
            <a:r>
              <a:rPr lang="en-US" err="1"/>
              <a:t>Qsirch</a:t>
            </a:r>
            <a:r>
              <a:rPr lang="en-US"/>
              <a:t> full-text search tool, which can quickly find the photos and videos you need. It supports all kinds of files, so easy.</a:t>
            </a:r>
          </a:p>
          <a:p>
            <a:pPr>
              <a:buNone/>
            </a:pPr>
            <a:endParaRPr lang="en-US"/>
          </a:p>
          <a:p>
            <a:pPr marL="158750" indent="0">
              <a:buNone/>
            </a:pPr>
            <a:endParaRPr lang="en-TW"/>
          </a:p>
        </p:txBody>
      </p:sp>
    </p:spTree>
    <p:extLst>
      <p:ext uri="{BB962C8B-B14F-4D97-AF65-F5344CB8AC3E}">
        <p14:creationId xmlns:p14="http://schemas.microsoft.com/office/powerpoint/2010/main" val="28469875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ja-JP" altLang="en-US"/>
              <a:t>當你有大量的檔案需要整理分類時，傳統方式是手動建立多個分類的資料夾，將檔案人工檢視後歸類，十分耗時且容易出作，這時候就讓</a:t>
            </a:r>
            <a:r>
              <a:rPr lang="en-US" altLang="ja-JP" err="1"/>
              <a:t>Qfiling</a:t>
            </a:r>
            <a:r>
              <a:rPr lang="ja-JP" altLang="en-US"/>
              <a:t>來幫你吧。你只需要設定好分類規則。</a:t>
            </a:r>
            <a:r>
              <a:rPr lang="en-US" altLang="ja-JP" err="1"/>
              <a:t>Qfiling</a:t>
            </a:r>
            <a:r>
              <a:rPr lang="ja-JP" altLang="en-US"/>
              <a:t>就可以自動將檔案進行歸檔及批次編輯。只需設定一次，之後就交由</a:t>
            </a:r>
            <a:r>
              <a:rPr lang="en-US" altLang="ja-JP" err="1"/>
              <a:t>Qfiling</a:t>
            </a:r>
            <a:r>
              <a:rPr lang="ja-JP" altLang="en-US"/>
              <a:t>替你完成日常繁瑣任務。是不是很有效率呢</a:t>
            </a:r>
            <a:r>
              <a:rPr lang="en-US" altLang="ja-JP"/>
              <a:t>!</a:t>
            </a:r>
            <a:r>
              <a:rPr lang="ja-JP" altLang="en-US"/>
              <a:t> 省下來的時間可以做更多的事情呢。</a:t>
            </a:r>
            <a:endParaRPr lang="en-US"/>
          </a:p>
          <a:p>
            <a:pPr marL="158750" indent="0">
              <a:buNone/>
            </a:pPr>
            <a:r>
              <a:rPr lang="en-US"/>
              <a:t>When you have massive files that need to be sorted and classified, the traditional way is to manually create multiple classified folders and manually review and organize the files, which is very time-consuming and easy to mistake. Let </a:t>
            </a:r>
            <a:r>
              <a:rPr lang="en-US" err="1"/>
              <a:t>Qfiling</a:t>
            </a:r>
            <a:r>
              <a:rPr lang="en-US"/>
              <a:t> help you. You need to set the classification rules. </a:t>
            </a:r>
            <a:r>
              <a:rPr lang="en-US" err="1"/>
              <a:t>Qfiling</a:t>
            </a:r>
            <a:r>
              <a:rPr lang="en-US"/>
              <a:t> can automatically archive and batch edit files. Just set it up once, and then </a:t>
            </a:r>
            <a:r>
              <a:rPr lang="en-US" err="1"/>
              <a:t>Qfiling</a:t>
            </a:r>
            <a:r>
              <a:rPr lang="en-US"/>
              <a:t> will take over your daily tedious tasks for you. Very efficient! That's means you have more available time.</a:t>
            </a:r>
          </a:p>
        </p:txBody>
      </p:sp>
    </p:spTree>
    <p:extLst>
      <p:ext uri="{BB962C8B-B14F-4D97-AF65-F5344CB8AC3E}">
        <p14:creationId xmlns:p14="http://schemas.microsoft.com/office/powerpoint/2010/main" val="35921156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buNone/>
            </a:pPr>
            <a:endParaRPr lang="en-US" altLang="zh-CN"/>
          </a:p>
        </p:txBody>
      </p:sp>
    </p:spTree>
    <p:extLst>
      <p:ext uri="{BB962C8B-B14F-4D97-AF65-F5344CB8AC3E}">
        <p14:creationId xmlns:p14="http://schemas.microsoft.com/office/powerpoint/2010/main" val="8754312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normAutofit/>
          </a:bodyPr>
          <a:lstStyle/>
          <a:p>
            <a:r>
              <a:rPr lang="zh-TW" altLang="en-US"/>
              <a:t>於</a:t>
            </a:r>
            <a:r>
              <a:rPr lang="en-US" altLang="zh-TW"/>
              <a:t>NAS</a:t>
            </a:r>
            <a:r>
              <a:rPr lang="zh-TW" altLang="en-US"/>
              <a:t>上安裝使用</a:t>
            </a:r>
            <a:r>
              <a:rPr lang="en-US" altLang="zh-TW" baseline="0" err="1">
                <a:latin typeface="Taipei Sans TC Beta Light"/>
                <a:ea typeface="Taipei Sans TC Beta Light"/>
              </a:rPr>
              <a:t>myQNAPcloud</a:t>
            </a:r>
            <a:r>
              <a:rPr lang="en-US" altLang="zh-TW" baseline="0">
                <a:latin typeface="Taipei Sans TC Beta Light"/>
                <a:ea typeface="Taipei Sans TC Beta Light"/>
              </a:rPr>
              <a:t> Link </a:t>
            </a:r>
            <a:r>
              <a:rPr lang="zh-TW" altLang="en-US" baseline="0">
                <a:latin typeface="Taipei Sans TC Beta Light"/>
                <a:ea typeface="Taipei Sans TC Beta Light"/>
              </a:rPr>
              <a:t>程式，可連結至</a:t>
            </a:r>
            <a:r>
              <a:rPr lang="en-US" altLang="zh-TW" baseline="0" err="1">
                <a:latin typeface="Taipei Sans TC Beta Light"/>
                <a:ea typeface="Taipei Sans TC Beta Light"/>
              </a:rPr>
              <a:t>myQNAPcloud</a:t>
            </a:r>
            <a:r>
              <a:rPr lang="en-US" altLang="zh-TW" baseline="0">
                <a:latin typeface="Taipei Sans TC Beta Light"/>
                <a:ea typeface="Taipei Sans TC Beta Light"/>
              </a:rPr>
              <a:t> </a:t>
            </a:r>
            <a:r>
              <a:rPr lang="zh-TW" altLang="en-US" baseline="0">
                <a:latin typeface="Taipei Sans TC Beta Light"/>
                <a:ea typeface="Taipei Sans TC Beta Light"/>
              </a:rPr>
              <a:t>建立專屬帳號，並建立一組專用網路轉址服務，家裡沒有固定</a:t>
            </a:r>
            <a:r>
              <a:rPr lang="en-US" altLang="zh-TW" baseline="0">
                <a:latin typeface="Taipei Sans TC Beta Light"/>
                <a:ea typeface="Taipei Sans TC Beta Light"/>
              </a:rPr>
              <a:t>IP</a:t>
            </a:r>
            <a:r>
              <a:rPr lang="zh-TW" altLang="en-US" baseline="0">
                <a:latin typeface="Taipei Sans TC Beta Light"/>
                <a:ea typeface="Taipei Sans TC Beta Light"/>
              </a:rPr>
              <a:t>或是記不住家中的固定</a:t>
            </a:r>
            <a:r>
              <a:rPr lang="en-US" altLang="zh-TW" baseline="0">
                <a:latin typeface="Taipei Sans TC Beta Light"/>
                <a:ea typeface="Taipei Sans TC Beta Light"/>
              </a:rPr>
              <a:t>IP</a:t>
            </a:r>
            <a:r>
              <a:rPr lang="zh-TW" altLang="en-US" baseline="0">
                <a:latin typeface="Taipei Sans TC Beta Light"/>
                <a:ea typeface="Taipei Sans TC Beta Light"/>
              </a:rPr>
              <a:t>都不用擔心，僅需登入</a:t>
            </a:r>
            <a:r>
              <a:rPr lang="en-US" altLang="zh-TW" baseline="0" err="1">
                <a:latin typeface="Taipei Sans TC Beta Light"/>
                <a:ea typeface="Taipei Sans TC Beta Light"/>
              </a:rPr>
              <a:t>myQNAPcloud</a:t>
            </a:r>
            <a:r>
              <a:rPr lang="zh-TW" altLang="en-US" baseline="0">
                <a:latin typeface="Taipei Sans TC Beta Light"/>
                <a:ea typeface="Taipei Sans TC Beta Light"/>
              </a:rPr>
              <a:t>即可連線至家中或公司的</a:t>
            </a:r>
            <a:r>
              <a:rPr lang="en-US" altLang="zh-TW" baseline="0">
                <a:latin typeface="Taipei Sans TC Beta Light"/>
                <a:ea typeface="Taipei Sans TC Beta Light"/>
              </a:rPr>
              <a:t>NAS</a:t>
            </a:r>
            <a:r>
              <a:rPr lang="zh-TW" altLang="en-US" baseline="0">
                <a:latin typeface="Taipei Sans TC Beta Light"/>
                <a:ea typeface="Taipei Sans TC Beta Light"/>
              </a:rPr>
              <a:t>，快速簡易並有</a:t>
            </a:r>
            <a:r>
              <a:rPr lang="en-US" altLang="zh-TW" baseline="0">
                <a:latin typeface="Taipei Sans TC Beta Light"/>
                <a:ea typeface="Taipei Sans TC Beta Light"/>
              </a:rPr>
              <a:t>SSL</a:t>
            </a:r>
            <a:r>
              <a:rPr lang="zh-TW" altLang="en-US" baseline="0">
                <a:latin typeface="Taipei Sans TC Beta Light"/>
                <a:ea typeface="Taipei Sans TC Beta Light"/>
              </a:rPr>
              <a:t>憑證，連線安全又安心。</a:t>
            </a:r>
          </a:p>
          <a:p>
            <a:r>
              <a:rPr lang="zh-TW"/>
              <a:t>We can install and use the myQNAPcloud Link application on the NAS to connect myQNAPcloud to create a private account and create a DDNS service. Don’t worry if you don’t have a static IP address at home or forgot the IP address, just log in to myQNAPcloud. It can be connected to the NAS at home or in the company, it's fast and easy</a:t>
            </a:r>
            <a:r>
              <a:rPr lang="en-US" altLang="zh-TW"/>
              <a:t>.</a:t>
            </a:r>
            <a:r>
              <a:rPr lang="zh-TW" altLang="en-US"/>
              <a:t> </a:t>
            </a:r>
            <a:r>
              <a:rPr lang="en-US" altLang="zh-TW"/>
              <a:t>Our</a:t>
            </a:r>
            <a:r>
              <a:rPr lang="zh-TW" altLang="en-US"/>
              <a:t> </a:t>
            </a:r>
            <a:r>
              <a:rPr lang="en-US" altLang="zh-TW"/>
              <a:t>NAS</a:t>
            </a:r>
            <a:r>
              <a:rPr lang="zh-TW" altLang="en-US"/>
              <a:t> </a:t>
            </a:r>
            <a:r>
              <a:rPr lang="en-US" altLang="zh-TW"/>
              <a:t>is</a:t>
            </a:r>
            <a:r>
              <a:rPr lang="zh-TW"/>
              <a:t> a</a:t>
            </a:r>
            <a:r>
              <a:rPr lang="en-US" altLang="zh-TW"/>
              <a:t>l</a:t>
            </a:r>
            <a:r>
              <a:rPr lang="zh-TW"/>
              <a:t>so SSL certifie</a:t>
            </a:r>
            <a:r>
              <a:rPr lang="en-US" altLang="zh-TW"/>
              <a:t>d</a:t>
            </a:r>
            <a:r>
              <a:rPr lang="zh-TW"/>
              <a:t>, making the connection safe and secure.</a:t>
            </a:r>
            <a:endParaRPr lang="zh-TW" altLang="en-US"/>
          </a:p>
        </p:txBody>
      </p:sp>
      <p:sp>
        <p:nvSpPr>
          <p:cNvPr id="4" name="投影片編號版面配置區 3"/>
          <p:cNvSpPr>
            <a:spLocks noGrp="1"/>
          </p:cNvSpPr>
          <p:nvPr>
            <p:ph type="sldNum" sz="quarter" idx="10"/>
          </p:nvPr>
        </p:nvSpPr>
        <p:spPr>
          <a:xfrm>
            <a:off x="3884613" y="8685213"/>
            <a:ext cx="2971800" cy="457200"/>
          </a:xfrm>
          <a:prstGeom prst="rect">
            <a:avLst/>
          </a:prstGeom>
        </p:spPr>
        <p:txBody>
          <a:bodyPr/>
          <a:lstStyle/>
          <a:p>
            <a:fld id="{B9188E17-E6CD-41E0-BF19-5DA72BB7201F}" type="slidenum">
              <a:rPr lang="zh-TW" altLang="en-US" smtClean="0"/>
              <a:pPr/>
              <a:t>31</a:t>
            </a:fld>
            <a:endParaRPr lang="zh-TW" altLang="en-US"/>
          </a:p>
        </p:txBody>
      </p:sp>
    </p:spTree>
    <p:extLst>
      <p:ext uri="{BB962C8B-B14F-4D97-AF65-F5344CB8AC3E}">
        <p14:creationId xmlns:p14="http://schemas.microsoft.com/office/powerpoint/2010/main" val="1012480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0" indent="0">
              <a:lnSpc>
                <a:spcPct val="130000"/>
              </a:lnSpc>
              <a:spcBef>
                <a:spcPts val="600"/>
              </a:spcBef>
              <a:buNone/>
            </a:pPr>
            <a:r>
              <a:rPr lang="en-US">
                <a:latin typeface="Calibri"/>
                <a:cs typeface="Calibri"/>
              </a:rPr>
              <a:t>NAS</a:t>
            </a:r>
            <a:r>
              <a:rPr lang="zh-CN" altLang="en-US">
                <a:latin typeface="Calibri"/>
                <a:cs typeface="Calibri"/>
              </a:rPr>
              <a:t>資料儲存的基底，就是儲存寶貴資料的磁碟，除了注重備分外，長時間使用後的磁碟健康度也是會隨著時間遞減，這時就有個好幫手，可透過</a:t>
            </a:r>
            <a:r>
              <a:rPr lang="en-US" altLang="zh-TW"/>
              <a:t>ULINK</a:t>
            </a:r>
            <a:r>
              <a:rPr lang="zh-TW"/>
              <a:t>雲端的智能磁碟健康分析的</a:t>
            </a:r>
            <a:r>
              <a:rPr lang="en-US" altLang="zh-TW"/>
              <a:t>DA</a:t>
            </a:r>
            <a:r>
              <a:rPr lang="zh-TW"/>
              <a:t> </a:t>
            </a:r>
            <a:r>
              <a:rPr lang="en-US" altLang="zh-TW"/>
              <a:t>Drive</a:t>
            </a:r>
            <a:r>
              <a:rPr lang="zh-TW"/>
              <a:t> </a:t>
            </a:r>
            <a:r>
              <a:rPr lang="en-US" altLang="zh-TW"/>
              <a:t>Analyzer</a:t>
            </a:r>
            <a:r>
              <a:rPr lang="zh-TW"/>
              <a:t>來進行磁碟的故障預測，可及早預測出即將故障的磁碟，讓我們可以及早的進行因應，確保資料不致遺失。另</a:t>
            </a:r>
            <a:r>
              <a:rPr lang="zh-TW" altLang="en-US"/>
              <a:t>外</a:t>
            </a:r>
            <a:r>
              <a:rPr lang="zh-TW" b="1"/>
              <a:t>每台N</a:t>
            </a:r>
            <a:r>
              <a:rPr lang="en-US" b="1"/>
              <a:t>AS</a:t>
            </a:r>
            <a:r>
              <a:rPr lang="zh-TW" b="1"/>
              <a:t>可免費進行</a:t>
            </a:r>
            <a:r>
              <a:rPr lang="en-US" b="1"/>
              <a:t>1</a:t>
            </a:r>
            <a:r>
              <a:rPr lang="zh-TW" b="1"/>
              <a:t>個磁碟預測，更可以付費訂閱額外的磁碟加強防護力</a:t>
            </a:r>
            <a:endParaRPr lang="zh-TW"/>
          </a:p>
          <a:p>
            <a:pPr>
              <a:buNone/>
            </a:pPr>
            <a:endParaRPr lang="zh-TW" altLang="en-US"/>
          </a:p>
          <a:p>
            <a:pPr>
              <a:buNone/>
            </a:pPr>
            <a:r>
              <a:rPr lang="en-US" altLang="zh-TW"/>
              <a:t>The</a:t>
            </a:r>
            <a:r>
              <a:rPr lang="zh-TW"/>
              <a:t> </a:t>
            </a:r>
            <a:r>
              <a:rPr lang="en-US" altLang="zh-TW"/>
              <a:t>most</a:t>
            </a:r>
            <a:r>
              <a:rPr lang="zh-TW"/>
              <a:t> </a:t>
            </a:r>
            <a:r>
              <a:rPr lang="en-US" altLang="zh-TW"/>
              <a:t>valuable</a:t>
            </a:r>
            <a:r>
              <a:rPr lang="zh-TW"/>
              <a:t> </a:t>
            </a:r>
            <a:r>
              <a:rPr lang="en-US" altLang="zh-TW"/>
              <a:t>data</a:t>
            </a:r>
            <a:r>
              <a:rPr lang="zh-TW"/>
              <a:t> </a:t>
            </a:r>
            <a:r>
              <a:rPr lang="en-US" altLang="zh-TW"/>
              <a:t>on</a:t>
            </a:r>
            <a:r>
              <a:rPr lang="zh-TW"/>
              <a:t> </a:t>
            </a:r>
            <a:r>
              <a:rPr lang="en-US" altLang="zh-TW"/>
              <a:t>the</a:t>
            </a:r>
            <a:r>
              <a:rPr lang="zh-TW"/>
              <a:t> </a:t>
            </a:r>
            <a:r>
              <a:rPr lang="en-US" altLang="zh-TW"/>
              <a:t>disk</a:t>
            </a:r>
            <a:r>
              <a:rPr lang="zh-TW"/>
              <a:t> </a:t>
            </a:r>
            <a:r>
              <a:rPr lang="en-US" altLang="zh-TW"/>
              <a:t>base</a:t>
            </a:r>
            <a:r>
              <a:rPr lang="zh-TW"/>
              <a:t>d</a:t>
            </a:r>
            <a:r>
              <a:rPr lang="zh-TW" altLang="en-US"/>
              <a:t> </a:t>
            </a:r>
            <a:r>
              <a:rPr lang="zh-TW"/>
              <a:t>o</a:t>
            </a:r>
            <a:r>
              <a:rPr lang="en-US" altLang="zh-TW"/>
              <a:t>n</a:t>
            </a:r>
            <a:r>
              <a:rPr lang="zh-TW" altLang="en-US"/>
              <a:t> </a:t>
            </a:r>
            <a:r>
              <a:rPr lang="en-US" altLang="zh-TW"/>
              <a:t>t</a:t>
            </a:r>
            <a:r>
              <a:rPr lang="zh-TW"/>
              <a:t>h</a:t>
            </a:r>
            <a:r>
              <a:rPr lang="en-US" altLang="zh-TW"/>
              <a:t>e</a:t>
            </a:r>
            <a:r>
              <a:rPr lang="zh-TW" altLang="en-US"/>
              <a:t> </a:t>
            </a:r>
            <a:r>
              <a:rPr lang="en-US" altLang="zh-TW"/>
              <a:t>NA</a:t>
            </a:r>
            <a:r>
              <a:rPr lang="zh-TW"/>
              <a:t>S</a:t>
            </a:r>
            <a:r>
              <a:rPr lang="en-US" altLang="zh-TW"/>
              <a:t>.</a:t>
            </a:r>
            <a:r>
              <a:rPr lang="zh-TW"/>
              <a:t> I</a:t>
            </a:r>
            <a:r>
              <a:rPr lang="en-US" altLang="zh-TW"/>
              <a:t>n</a:t>
            </a:r>
            <a:r>
              <a:rPr lang="zh-TW" altLang="en-US"/>
              <a:t> </a:t>
            </a:r>
            <a:r>
              <a:rPr lang="en-US" altLang="zh-TW" err="1"/>
              <a:t>additi</a:t>
            </a:r>
            <a:r>
              <a:rPr lang="zh-TW"/>
              <a:t>o</a:t>
            </a:r>
            <a:r>
              <a:rPr lang="en-US" altLang="zh-TW"/>
              <a:t>n</a:t>
            </a:r>
            <a:r>
              <a:rPr lang="zh-TW" altLang="en-US"/>
              <a:t> </a:t>
            </a:r>
            <a:r>
              <a:rPr lang="zh-TW"/>
              <a:t>t</a:t>
            </a:r>
            <a:r>
              <a:rPr lang="en-US" altLang="zh-TW"/>
              <a:t>o</a:t>
            </a:r>
            <a:r>
              <a:rPr lang="zh-TW" altLang="en-US"/>
              <a:t> </a:t>
            </a:r>
            <a:r>
              <a:rPr lang="en-US" altLang="zh-TW" err="1"/>
              <a:t>focusi</a:t>
            </a:r>
            <a:r>
              <a:rPr lang="zh-TW"/>
              <a:t>n</a:t>
            </a:r>
            <a:r>
              <a:rPr lang="en-US" altLang="zh-TW"/>
              <a:t>g</a:t>
            </a:r>
            <a:r>
              <a:rPr lang="zh-TW" altLang="en-US"/>
              <a:t> </a:t>
            </a:r>
            <a:r>
              <a:rPr lang="zh-TW"/>
              <a:t>o</a:t>
            </a:r>
            <a:r>
              <a:rPr lang="en-US" altLang="zh-TW"/>
              <a:t>n</a:t>
            </a:r>
            <a:r>
              <a:rPr lang="zh-TW" altLang="en-US"/>
              <a:t> </a:t>
            </a:r>
            <a:r>
              <a:rPr lang="en-US" altLang="zh-TW" err="1"/>
              <a:t>backu</a:t>
            </a:r>
            <a:r>
              <a:rPr lang="zh-TW"/>
              <a:t>p</a:t>
            </a:r>
            <a:r>
              <a:rPr lang="en-US" altLang="zh-TW"/>
              <a:t>,</a:t>
            </a:r>
            <a:r>
              <a:rPr lang="zh-TW"/>
              <a:t> </a:t>
            </a:r>
            <a:r>
              <a:rPr lang="en-US" altLang="zh-TW"/>
              <a:t>t</a:t>
            </a:r>
            <a:r>
              <a:rPr lang="zh-TW"/>
              <a:t>h</a:t>
            </a:r>
            <a:r>
              <a:rPr lang="en-US" altLang="zh-TW"/>
              <a:t>e</a:t>
            </a:r>
            <a:r>
              <a:rPr lang="zh-TW" altLang="en-US"/>
              <a:t> </a:t>
            </a:r>
            <a:r>
              <a:rPr lang="en-US" altLang="zh-TW"/>
              <a:t>heal</a:t>
            </a:r>
            <a:r>
              <a:rPr lang="zh-TW"/>
              <a:t>t</a:t>
            </a:r>
            <a:r>
              <a:rPr lang="en-US" altLang="zh-TW"/>
              <a:t>h</a:t>
            </a:r>
            <a:r>
              <a:rPr lang="zh-TW" altLang="en-US"/>
              <a:t> </a:t>
            </a:r>
            <a:r>
              <a:rPr lang="zh-TW"/>
              <a:t>o</a:t>
            </a:r>
            <a:r>
              <a:rPr lang="en-US" altLang="zh-TW"/>
              <a:t>f</a:t>
            </a:r>
            <a:r>
              <a:rPr lang="zh-TW" altLang="en-US"/>
              <a:t> </a:t>
            </a:r>
            <a:r>
              <a:rPr lang="en-US" altLang="zh-TW"/>
              <a:t>t</a:t>
            </a:r>
            <a:r>
              <a:rPr lang="zh-TW"/>
              <a:t>h</a:t>
            </a:r>
            <a:r>
              <a:rPr lang="en-US" altLang="zh-TW"/>
              <a:t>e</a:t>
            </a:r>
            <a:r>
              <a:rPr lang="zh-TW" altLang="en-US"/>
              <a:t> </a:t>
            </a:r>
            <a:r>
              <a:rPr lang="en-US" altLang="zh-TW"/>
              <a:t>di</a:t>
            </a:r>
            <a:r>
              <a:rPr lang="zh-TW"/>
              <a:t>s</a:t>
            </a:r>
            <a:r>
              <a:rPr lang="en-US" altLang="zh-TW"/>
              <a:t>k</a:t>
            </a:r>
            <a:r>
              <a:rPr lang="zh-TW" altLang="en-US"/>
              <a:t> </a:t>
            </a:r>
            <a:r>
              <a:rPr lang="en-US" altLang="zh-TW"/>
              <a:t>aft</a:t>
            </a:r>
            <a:r>
              <a:rPr lang="zh-TW"/>
              <a:t>e</a:t>
            </a:r>
            <a:r>
              <a:rPr lang="en-US" altLang="zh-TW"/>
              <a:t>r</a:t>
            </a:r>
            <a:r>
              <a:rPr lang="zh-TW" altLang="en-US"/>
              <a:t> </a:t>
            </a:r>
            <a:r>
              <a:rPr lang="en-US" altLang="zh-TW"/>
              <a:t>long-</a:t>
            </a:r>
            <a:r>
              <a:rPr lang="en-US" altLang="zh-TW" err="1"/>
              <a:t>te</a:t>
            </a:r>
            <a:r>
              <a:rPr lang="zh-TW"/>
              <a:t>r</a:t>
            </a:r>
            <a:r>
              <a:rPr lang="en-US" altLang="zh-TW"/>
              <a:t>m</a:t>
            </a:r>
            <a:r>
              <a:rPr lang="zh-TW" altLang="en-US"/>
              <a:t> </a:t>
            </a:r>
            <a:r>
              <a:rPr lang="en-US" altLang="zh-TW"/>
              <a:t>u</a:t>
            </a:r>
            <a:r>
              <a:rPr lang="zh-TW"/>
              <a:t>s</a:t>
            </a:r>
            <a:r>
              <a:rPr lang="en-US" altLang="zh-TW"/>
              <a:t>e</a:t>
            </a:r>
            <a:r>
              <a:rPr lang="zh-TW" altLang="en-US"/>
              <a:t> </a:t>
            </a:r>
            <a:r>
              <a:rPr lang="en-US" altLang="zh-TW" err="1"/>
              <a:t>wi</a:t>
            </a:r>
            <a:r>
              <a:rPr lang="zh-TW"/>
              <a:t>l</a:t>
            </a:r>
            <a:r>
              <a:rPr lang="en-US" altLang="zh-TW"/>
              <a:t>l</a:t>
            </a:r>
            <a:r>
              <a:rPr lang="zh-TW" altLang="en-US"/>
              <a:t> </a:t>
            </a:r>
            <a:r>
              <a:rPr lang="en-US" altLang="zh-TW" err="1"/>
              <a:t>decrea</a:t>
            </a:r>
            <a:r>
              <a:rPr lang="zh-TW"/>
              <a:t>s</a:t>
            </a:r>
            <a:r>
              <a:rPr lang="en-US" altLang="zh-TW"/>
              <a:t>e</a:t>
            </a:r>
            <a:r>
              <a:rPr lang="zh-TW" altLang="en-US"/>
              <a:t> </a:t>
            </a:r>
            <a:r>
              <a:rPr lang="en-US" altLang="zh-TW" err="1"/>
              <a:t>ov</a:t>
            </a:r>
            <a:r>
              <a:rPr lang="zh-TW"/>
              <a:t>e</a:t>
            </a:r>
            <a:r>
              <a:rPr lang="en-US" altLang="zh-TW"/>
              <a:t>r</a:t>
            </a:r>
            <a:r>
              <a:rPr lang="zh-TW" altLang="en-US"/>
              <a:t> </a:t>
            </a:r>
            <a:r>
              <a:rPr lang="en-US" altLang="zh-TW" err="1"/>
              <a:t>tim</a:t>
            </a:r>
            <a:r>
              <a:rPr lang="zh-TW"/>
              <a:t>e</a:t>
            </a:r>
            <a:r>
              <a:rPr lang="en-US" altLang="zh-TW"/>
              <a:t>.</a:t>
            </a:r>
            <a:r>
              <a:rPr lang="zh-TW"/>
              <a:t> A</a:t>
            </a:r>
            <a:r>
              <a:rPr lang="en-US" altLang="zh-TW"/>
              <a:t>t</a:t>
            </a:r>
            <a:r>
              <a:rPr lang="zh-TW" altLang="en-US"/>
              <a:t> </a:t>
            </a:r>
            <a:r>
              <a:rPr lang="en-US" altLang="zh-TW" err="1"/>
              <a:t>th</a:t>
            </a:r>
            <a:r>
              <a:rPr lang="zh-TW"/>
              <a:t>i</a:t>
            </a:r>
            <a:r>
              <a:rPr lang="en-US" altLang="zh-TW"/>
              <a:t>s</a:t>
            </a:r>
            <a:r>
              <a:rPr lang="zh-TW" altLang="en-US"/>
              <a:t> </a:t>
            </a:r>
            <a:r>
              <a:rPr lang="en-US" altLang="zh-TW" err="1"/>
              <a:t>tim</a:t>
            </a:r>
            <a:r>
              <a:rPr lang="zh-TW"/>
              <a:t>e</a:t>
            </a:r>
            <a:r>
              <a:rPr lang="en-US" altLang="zh-TW"/>
              <a:t>,</a:t>
            </a:r>
            <a:r>
              <a:rPr lang="zh-TW"/>
              <a:t> </a:t>
            </a:r>
            <a:r>
              <a:rPr lang="en-US" altLang="zh-TW"/>
              <a:t>the</a:t>
            </a:r>
            <a:r>
              <a:rPr lang="zh-TW"/>
              <a:t>r</a:t>
            </a:r>
            <a:r>
              <a:rPr lang="en-US" altLang="zh-TW"/>
              <a:t>e</a:t>
            </a:r>
            <a:r>
              <a:rPr lang="zh-TW" altLang="en-US"/>
              <a:t> </a:t>
            </a:r>
            <a:r>
              <a:rPr lang="zh-TW"/>
              <a:t>i</a:t>
            </a:r>
            <a:r>
              <a:rPr lang="en-US" altLang="zh-TW"/>
              <a:t>s</a:t>
            </a:r>
            <a:r>
              <a:rPr lang="zh-TW"/>
              <a:t> </a:t>
            </a:r>
            <a:r>
              <a:rPr lang="en-US" altLang="zh-TW"/>
              <a:t>a</a:t>
            </a:r>
            <a:r>
              <a:rPr lang="zh-TW"/>
              <a:t> </a:t>
            </a:r>
            <a:r>
              <a:rPr lang="en-US" altLang="zh-TW"/>
              <a:t>go</a:t>
            </a:r>
            <a:r>
              <a:rPr lang="zh-TW"/>
              <a:t>o</a:t>
            </a:r>
            <a:r>
              <a:rPr lang="en-US" altLang="zh-TW"/>
              <a:t>d</a:t>
            </a:r>
            <a:r>
              <a:rPr lang="zh-TW" altLang="en-US"/>
              <a:t> </a:t>
            </a:r>
            <a:r>
              <a:rPr lang="en-US" altLang="zh-TW" err="1"/>
              <a:t>helpe</a:t>
            </a:r>
            <a:r>
              <a:rPr lang="zh-TW"/>
              <a:t>r</a:t>
            </a:r>
            <a:r>
              <a:rPr lang="en-US" altLang="zh-TW"/>
              <a:t>.</a:t>
            </a:r>
            <a:r>
              <a:rPr lang="zh-TW"/>
              <a:t> </a:t>
            </a:r>
            <a:r>
              <a:rPr lang="en-US" altLang="zh-TW"/>
              <a:t>Y</a:t>
            </a:r>
            <a:r>
              <a:rPr lang="zh-TW"/>
              <a:t>o</a:t>
            </a:r>
            <a:r>
              <a:rPr lang="en-US" altLang="zh-TW"/>
              <a:t>u</a:t>
            </a:r>
            <a:r>
              <a:rPr lang="zh-TW" altLang="en-US"/>
              <a:t> </a:t>
            </a:r>
            <a:r>
              <a:rPr lang="en-US" altLang="zh-TW"/>
              <a:t>c</a:t>
            </a:r>
            <a:r>
              <a:rPr lang="zh-TW"/>
              <a:t>a</a:t>
            </a:r>
            <a:r>
              <a:rPr lang="en-US" altLang="zh-TW"/>
              <a:t>n</a:t>
            </a:r>
            <a:r>
              <a:rPr lang="zh-TW" altLang="en-US"/>
              <a:t> </a:t>
            </a:r>
            <a:r>
              <a:rPr lang="en-US" altLang="zh-TW"/>
              <a:t>u</a:t>
            </a:r>
            <a:r>
              <a:rPr lang="zh-TW"/>
              <a:t>s</a:t>
            </a:r>
            <a:r>
              <a:rPr lang="en-US" altLang="zh-TW"/>
              <a:t>e</a:t>
            </a:r>
            <a:r>
              <a:rPr lang="zh-TW" altLang="en-US"/>
              <a:t> </a:t>
            </a:r>
            <a:r>
              <a:rPr lang="en-US" altLang="zh-TW"/>
              <a:t>t</a:t>
            </a:r>
            <a:r>
              <a:rPr lang="zh-TW"/>
              <a:t>h</a:t>
            </a:r>
            <a:r>
              <a:rPr lang="en-US" altLang="zh-TW"/>
              <a:t>e</a:t>
            </a:r>
            <a:r>
              <a:rPr lang="zh-TW" altLang="en-US"/>
              <a:t> </a:t>
            </a:r>
            <a:r>
              <a:rPr lang="zh-TW"/>
              <a:t>A</a:t>
            </a:r>
            <a:r>
              <a:rPr lang="en-US" altLang="zh-TW"/>
              <a:t>I</a:t>
            </a:r>
            <a:r>
              <a:rPr lang="zh-TW" altLang="en-US"/>
              <a:t> </a:t>
            </a:r>
            <a:r>
              <a:rPr lang="en-US" altLang="zh-TW"/>
              <a:t>di</a:t>
            </a:r>
            <a:r>
              <a:rPr lang="zh-TW"/>
              <a:t>s</a:t>
            </a:r>
            <a:r>
              <a:rPr lang="en-US" altLang="zh-TW"/>
              <a:t>k</a:t>
            </a:r>
            <a:r>
              <a:rPr lang="zh-TW" altLang="en-US"/>
              <a:t> </a:t>
            </a:r>
            <a:r>
              <a:rPr lang="en-US" altLang="zh-TW"/>
              <a:t>Heal</a:t>
            </a:r>
            <a:r>
              <a:rPr lang="zh-TW"/>
              <a:t>t</a:t>
            </a:r>
            <a:r>
              <a:rPr lang="en-US" altLang="zh-TW"/>
              <a:t>h</a:t>
            </a:r>
            <a:r>
              <a:rPr lang="zh-TW" altLang="en-US"/>
              <a:t> </a:t>
            </a:r>
            <a:r>
              <a:rPr lang="en-US" altLang="zh-TW" err="1"/>
              <a:t>analys</a:t>
            </a:r>
            <a:r>
              <a:rPr lang="zh-TW"/>
              <a:t>i</a:t>
            </a:r>
            <a:r>
              <a:rPr lang="en-US" altLang="zh-TW"/>
              <a:t>s</a:t>
            </a:r>
            <a:r>
              <a:rPr lang="zh-TW" altLang="en-US"/>
              <a:t> </a:t>
            </a:r>
            <a:r>
              <a:rPr lang="en-US" altLang="zh-TW"/>
              <a:t>to</a:t>
            </a:r>
            <a:r>
              <a:rPr lang="zh-TW"/>
              <a:t>o</a:t>
            </a:r>
            <a:r>
              <a:rPr lang="en-US" altLang="zh-TW"/>
              <a:t>l</a:t>
            </a:r>
            <a:r>
              <a:rPr lang="zh-TW" altLang="en-US"/>
              <a:t> </a:t>
            </a:r>
            <a:r>
              <a:rPr lang="zh-TW"/>
              <a:t>b</a:t>
            </a:r>
            <a:r>
              <a:rPr lang="en-US" altLang="zh-TW"/>
              <a:t>y</a:t>
            </a:r>
            <a:r>
              <a:rPr lang="zh-TW" altLang="en-US"/>
              <a:t> </a:t>
            </a:r>
            <a:r>
              <a:rPr lang="en-US" altLang="zh-TW"/>
              <a:t>ULI</a:t>
            </a:r>
            <a:r>
              <a:rPr lang="zh-TW"/>
              <a:t>N</a:t>
            </a:r>
            <a:r>
              <a:rPr lang="en-US" altLang="zh-TW"/>
              <a:t>K</a:t>
            </a:r>
            <a:r>
              <a:rPr lang="zh-TW" altLang="en-US"/>
              <a:t> </a:t>
            </a:r>
            <a:r>
              <a:rPr lang="en-US" altLang="zh-TW"/>
              <a:t>clou</a:t>
            </a:r>
            <a:r>
              <a:rPr lang="zh-TW"/>
              <a:t>d</a:t>
            </a:r>
            <a:r>
              <a:rPr lang="en-US" altLang="zh-TW"/>
              <a:t>.</a:t>
            </a:r>
            <a:r>
              <a:rPr lang="zh-TW"/>
              <a:t> </a:t>
            </a:r>
            <a:r>
              <a:rPr lang="en-US" altLang="zh-TW"/>
              <a:t>T</a:t>
            </a:r>
            <a:r>
              <a:rPr lang="zh-TW"/>
              <a:t>h</a:t>
            </a:r>
            <a:r>
              <a:rPr lang="en-US" altLang="zh-TW"/>
              <a:t>e</a:t>
            </a:r>
            <a:r>
              <a:rPr lang="zh-TW" altLang="en-US"/>
              <a:t> </a:t>
            </a:r>
            <a:r>
              <a:rPr lang="zh-TW"/>
              <a:t>D</a:t>
            </a:r>
            <a:r>
              <a:rPr lang="en-US" altLang="zh-TW"/>
              <a:t>A</a:t>
            </a:r>
            <a:r>
              <a:rPr lang="zh-TW" altLang="en-US"/>
              <a:t> </a:t>
            </a:r>
            <a:r>
              <a:rPr lang="en-US" altLang="zh-TW" err="1"/>
              <a:t>Dri</a:t>
            </a:r>
            <a:r>
              <a:rPr lang="zh-TW"/>
              <a:t>v</a:t>
            </a:r>
            <a:r>
              <a:rPr lang="en-US" altLang="zh-TW"/>
              <a:t>e</a:t>
            </a:r>
            <a:r>
              <a:rPr lang="zh-TW" altLang="en-US"/>
              <a:t> </a:t>
            </a:r>
            <a:r>
              <a:rPr lang="en-US" altLang="zh-TW" err="1"/>
              <a:t>Analyz</a:t>
            </a:r>
            <a:r>
              <a:rPr lang="zh-TW"/>
              <a:t>e</a:t>
            </a:r>
            <a:r>
              <a:rPr lang="en-US" altLang="zh-TW"/>
              <a:t>r</a:t>
            </a:r>
            <a:r>
              <a:rPr lang="zh-TW" altLang="en-US"/>
              <a:t> </a:t>
            </a:r>
            <a:r>
              <a:rPr lang="en-US" altLang="zh-TW"/>
              <a:t>f</a:t>
            </a:r>
            <a:r>
              <a:rPr lang="zh-TW"/>
              <a:t>o</a:t>
            </a:r>
            <a:r>
              <a:rPr lang="en-US" altLang="zh-TW"/>
              <a:t>r</a:t>
            </a:r>
            <a:r>
              <a:rPr lang="zh-TW" altLang="en-US"/>
              <a:t> </a:t>
            </a:r>
            <a:r>
              <a:rPr lang="en-US" altLang="zh-TW"/>
              <a:t>di</a:t>
            </a:r>
            <a:r>
              <a:rPr lang="zh-TW"/>
              <a:t>s</a:t>
            </a:r>
            <a:r>
              <a:rPr lang="en-US" altLang="zh-TW"/>
              <a:t>k</a:t>
            </a:r>
            <a:r>
              <a:rPr lang="zh-TW" altLang="en-US"/>
              <a:t> </a:t>
            </a:r>
            <a:r>
              <a:rPr lang="en-US" altLang="zh-TW"/>
              <a:t>heal</a:t>
            </a:r>
            <a:r>
              <a:rPr lang="zh-TW"/>
              <a:t>t</a:t>
            </a:r>
            <a:r>
              <a:rPr lang="en-US" altLang="zh-TW"/>
              <a:t>h</a:t>
            </a:r>
            <a:r>
              <a:rPr lang="zh-TW" altLang="en-US"/>
              <a:t> </a:t>
            </a:r>
            <a:r>
              <a:rPr lang="en-US" altLang="zh-TW" err="1"/>
              <a:t>analys</a:t>
            </a:r>
            <a:r>
              <a:rPr lang="zh-TW"/>
              <a:t>i</a:t>
            </a:r>
            <a:r>
              <a:rPr lang="en-US" altLang="zh-TW"/>
              <a:t>s</a:t>
            </a:r>
            <a:r>
              <a:rPr lang="zh-TW" altLang="en-US"/>
              <a:t> </a:t>
            </a:r>
            <a:r>
              <a:rPr lang="en-US" altLang="zh-TW"/>
              <a:t>c</a:t>
            </a:r>
            <a:r>
              <a:rPr lang="zh-TW"/>
              <a:t>a</a:t>
            </a:r>
            <a:r>
              <a:rPr lang="en-US" altLang="zh-TW"/>
              <a:t>n</a:t>
            </a:r>
            <a:r>
              <a:rPr lang="zh-TW" altLang="en-US"/>
              <a:t> </a:t>
            </a:r>
            <a:r>
              <a:rPr lang="en-US" altLang="zh-TW" err="1"/>
              <a:t>predi</a:t>
            </a:r>
            <a:r>
              <a:rPr lang="zh-TW"/>
              <a:t>c</a:t>
            </a:r>
            <a:r>
              <a:rPr lang="en-US" altLang="zh-TW"/>
              <a:t>t</a:t>
            </a:r>
            <a:r>
              <a:rPr lang="zh-TW" altLang="en-US"/>
              <a:t> </a:t>
            </a:r>
            <a:r>
              <a:rPr lang="en-US" altLang="zh-TW"/>
              <a:t>t</a:t>
            </a:r>
            <a:r>
              <a:rPr lang="zh-TW"/>
              <a:t>h</a:t>
            </a:r>
            <a:r>
              <a:rPr lang="en-US" altLang="zh-TW"/>
              <a:t>e</a:t>
            </a:r>
            <a:r>
              <a:rPr lang="zh-TW" altLang="en-US"/>
              <a:t> </a:t>
            </a:r>
            <a:r>
              <a:rPr lang="en-US" altLang="zh-TW" err="1"/>
              <a:t>failu</a:t>
            </a:r>
            <a:r>
              <a:rPr lang="zh-TW"/>
              <a:t>r</a:t>
            </a:r>
            <a:r>
              <a:rPr lang="en-US" altLang="zh-TW"/>
              <a:t>e</a:t>
            </a:r>
            <a:r>
              <a:rPr lang="zh-TW" altLang="en-US"/>
              <a:t> </a:t>
            </a:r>
            <a:r>
              <a:rPr lang="zh-TW"/>
              <a:t>o</a:t>
            </a:r>
            <a:r>
              <a:rPr lang="en-US" altLang="zh-TW"/>
              <a:t>f</a:t>
            </a:r>
            <a:r>
              <a:rPr lang="zh-TW" altLang="en-US"/>
              <a:t> </a:t>
            </a:r>
            <a:r>
              <a:rPr lang="en-US" altLang="zh-TW"/>
              <a:t>t</a:t>
            </a:r>
            <a:r>
              <a:rPr lang="zh-TW"/>
              <a:t>h</a:t>
            </a:r>
            <a:r>
              <a:rPr lang="en-US" altLang="zh-TW"/>
              <a:t>e</a:t>
            </a:r>
            <a:r>
              <a:rPr lang="zh-TW" altLang="en-US"/>
              <a:t> </a:t>
            </a:r>
            <a:r>
              <a:rPr lang="en-US" altLang="zh-TW"/>
              <a:t>dis</a:t>
            </a:r>
            <a:r>
              <a:rPr lang="zh-TW"/>
              <a:t>k</a:t>
            </a:r>
            <a:r>
              <a:rPr lang="en-US" altLang="zh-TW"/>
              <a:t>,</a:t>
            </a:r>
            <a:r>
              <a:rPr lang="zh-TW"/>
              <a:t> </a:t>
            </a:r>
            <a:r>
              <a:rPr lang="en-US" altLang="zh-TW"/>
              <a:t>which</a:t>
            </a:r>
            <a:r>
              <a:rPr lang="zh-TW" altLang="en-US"/>
              <a:t> </a:t>
            </a:r>
            <a:r>
              <a:rPr lang="en-US" altLang="zh-TW"/>
              <a:t>can</a:t>
            </a:r>
            <a:r>
              <a:rPr lang="zh-TW" altLang="en-US"/>
              <a:t> </a:t>
            </a:r>
            <a:r>
              <a:rPr lang="en-US" altLang="zh-TW"/>
              <a:t>predict</a:t>
            </a:r>
            <a:r>
              <a:rPr lang="zh-TW" altLang="en-US"/>
              <a:t> </a:t>
            </a:r>
            <a:r>
              <a:rPr lang="en-US" altLang="zh-TW"/>
              <a:t>the</a:t>
            </a:r>
            <a:r>
              <a:rPr lang="zh-TW" altLang="en-US"/>
              <a:t> </a:t>
            </a:r>
            <a:r>
              <a:rPr lang="en-US" altLang="zh-TW"/>
              <a:t>disk</a:t>
            </a:r>
            <a:r>
              <a:rPr lang="zh-TW" altLang="en-US"/>
              <a:t> </a:t>
            </a:r>
            <a:r>
              <a:rPr lang="en-US" altLang="zh-TW"/>
              <a:t>that</a:t>
            </a:r>
            <a:r>
              <a:rPr lang="zh-TW" altLang="en-US"/>
              <a:t> </a:t>
            </a:r>
            <a:r>
              <a:rPr lang="en-US" altLang="zh-TW"/>
              <a:t>is</a:t>
            </a:r>
            <a:r>
              <a:rPr lang="zh-TW" altLang="en-US"/>
              <a:t> </a:t>
            </a:r>
            <a:r>
              <a:rPr lang="en-US" altLang="zh-TW"/>
              <a:t>about</a:t>
            </a:r>
            <a:r>
              <a:rPr lang="zh-TW" altLang="en-US"/>
              <a:t> </a:t>
            </a:r>
            <a:r>
              <a:rPr lang="en-US" altLang="zh-TW"/>
              <a:t>to</a:t>
            </a:r>
            <a:r>
              <a:rPr lang="zh-TW" altLang="en-US"/>
              <a:t> </a:t>
            </a:r>
            <a:r>
              <a:rPr lang="en-US" altLang="zh-TW"/>
              <a:t>fail</a:t>
            </a:r>
            <a:r>
              <a:rPr lang="zh-TW" altLang="en-US"/>
              <a:t> </a:t>
            </a:r>
            <a:r>
              <a:rPr lang="en-US" altLang="zh-TW"/>
              <a:t>as</a:t>
            </a:r>
            <a:r>
              <a:rPr lang="zh-TW" altLang="en-US"/>
              <a:t> </a:t>
            </a:r>
            <a:r>
              <a:rPr lang="en-US" altLang="zh-TW"/>
              <a:t>soon</a:t>
            </a:r>
            <a:r>
              <a:rPr lang="zh-TW" altLang="en-US"/>
              <a:t> </a:t>
            </a:r>
            <a:r>
              <a:rPr lang="en-US" altLang="zh-TW"/>
              <a:t>as</a:t>
            </a:r>
            <a:r>
              <a:rPr lang="zh-TW" altLang="en-US"/>
              <a:t> </a:t>
            </a:r>
            <a:r>
              <a:rPr lang="en-US" altLang="zh-TW"/>
              <a:t>possible</a:t>
            </a:r>
            <a:r>
              <a:rPr lang="zh-TW" altLang="en-US"/>
              <a:t> </a:t>
            </a:r>
            <a:r>
              <a:rPr lang="en-US" altLang="zh-TW"/>
              <a:t>s</a:t>
            </a:r>
            <a:r>
              <a:rPr lang="zh-TW"/>
              <a:t>o</a:t>
            </a:r>
            <a:r>
              <a:rPr lang="zh-TW" altLang="en-US"/>
              <a:t> </a:t>
            </a:r>
            <a:r>
              <a:rPr lang="en-US" altLang="zh-TW" err="1"/>
              <a:t>tha</a:t>
            </a:r>
            <a:r>
              <a:rPr lang="zh-TW"/>
              <a:t>t</a:t>
            </a:r>
            <a:r>
              <a:rPr lang="zh-TW" altLang="en-US"/>
              <a:t> </a:t>
            </a:r>
            <a:r>
              <a:rPr lang="en-US" altLang="zh-TW"/>
              <a:t>w</a:t>
            </a:r>
            <a:r>
              <a:rPr lang="zh-TW"/>
              <a:t>e</a:t>
            </a:r>
            <a:r>
              <a:rPr lang="zh-TW" altLang="en-US"/>
              <a:t> </a:t>
            </a:r>
            <a:r>
              <a:rPr lang="en-US" altLang="zh-TW"/>
              <a:t>ca</a:t>
            </a:r>
            <a:r>
              <a:rPr lang="zh-TW"/>
              <a:t>n</a:t>
            </a:r>
            <a:r>
              <a:rPr lang="zh-TW" altLang="en-US"/>
              <a:t> </a:t>
            </a:r>
            <a:r>
              <a:rPr lang="en-US" altLang="zh-TW" err="1"/>
              <a:t>prepar</a:t>
            </a:r>
            <a:r>
              <a:rPr lang="zh-TW"/>
              <a:t>e</a:t>
            </a:r>
            <a:r>
              <a:rPr lang="zh-TW" altLang="en-US"/>
              <a:t> </a:t>
            </a:r>
            <a:r>
              <a:rPr lang="en-US" altLang="zh-TW" err="1"/>
              <a:t>th</a:t>
            </a:r>
            <a:r>
              <a:rPr lang="zh-TW"/>
              <a:t>e</a:t>
            </a:r>
            <a:r>
              <a:rPr lang="zh-TW" altLang="en-US"/>
              <a:t> </a:t>
            </a:r>
            <a:r>
              <a:rPr lang="en-US" altLang="zh-TW" err="1"/>
              <a:t>solutio</a:t>
            </a:r>
            <a:r>
              <a:rPr lang="zh-TW"/>
              <a:t>n</a:t>
            </a:r>
            <a:r>
              <a:rPr lang="zh-TW" altLang="en-US"/>
              <a:t> </a:t>
            </a:r>
            <a:r>
              <a:rPr lang="en-US" altLang="zh-TW"/>
              <a:t>earl</a:t>
            </a:r>
            <a:r>
              <a:rPr lang="zh-TW"/>
              <a:t>y</a:t>
            </a:r>
            <a:r>
              <a:rPr lang="zh-TW" altLang="en-US"/>
              <a:t> </a:t>
            </a:r>
            <a:r>
              <a:rPr lang="en-US" altLang="zh-TW"/>
              <a:t>to</a:t>
            </a:r>
            <a:r>
              <a:rPr lang="zh-TW"/>
              <a:t> </a:t>
            </a:r>
            <a:r>
              <a:rPr lang="en-US" altLang="zh-TW"/>
              <a:t>ensure</a:t>
            </a:r>
            <a:r>
              <a:rPr lang="zh-TW"/>
              <a:t> </a:t>
            </a:r>
            <a:r>
              <a:rPr lang="en-US" altLang="zh-TW"/>
              <a:t>that</a:t>
            </a:r>
            <a:r>
              <a:rPr lang="zh-TW"/>
              <a:t> </a:t>
            </a:r>
            <a:r>
              <a:rPr lang="en-US" altLang="zh-TW"/>
              <a:t>data</a:t>
            </a:r>
            <a:r>
              <a:rPr lang="zh-TW"/>
              <a:t> </a:t>
            </a:r>
            <a:r>
              <a:rPr lang="en-US" altLang="zh-TW"/>
              <a:t>wo</a:t>
            </a:r>
            <a:r>
              <a:rPr lang="zh-TW"/>
              <a:t>n</a:t>
            </a:r>
            <a:r>
              <a:rPr lang="en-US" altLang="zh-TW"/>
              <a:t>'t</a:t>
            </a:r>
            <a:r>
              <a:rPr lang="zh-TW" altLang="en-US"/>
              <a:t> </a:t>
            </a:r>
            <a:r>
              <a:rPr lang="zh-TW"/>
              <a:t>b</a:t>
            </a:r>
            <a:r>
              <a:rPr lang="en-US" altLang="zh-TW"/>
              <a:t>e</a:t>
            </a:r>
            <a:r>
              <a:rPr lang="zh-TW" altLang="en-US"/>
              <a:t> </a:t>
            </a:r>
            <a:r>
              <a:rPr lang="en-US" altLang="zh-TW"/>
              <a:t>los</a:t>
            </a:r>
            <a:r>
              <a:rPr lang="zh-TW"/>
              <a:t>t</a:t>
            </a:r>
            <a:r>
              <a:rPr lang="en-US" altLang="zh-TW"/>
              <a:t>. </a:t>
            </a:r>
            <a:r>
              <a:rPr lang="en-US"/>
              <a:t>Each NAS can perform one disk prediction for free, and you can also pay to subscribe to enhance protection for all Disk.</a:t>
            </a:r>
            <a:endParaRPr lang="zh-TW" altLang="en-US"/>
          </a:p>
          <a:p>
            <a:pPr>
              <a:buNone/>
            </a:pPr>
            <a:endParaRPr lang="zh-TW" altLang="en-US"/>
          </a:p>
        </p:txBody>
      </p:sp>
    </p:spTree>
    <p:extLst>
      <p:ext uri="{BB962C8B-B14F-4D97-AF65-F5344CB8AC3E}">
        <p14:creationId xmlns:p14="http://schemas.microsoft.com/office/powerpoint/2010/main" val="20292863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buNone/>
            </a:pPr>
            <a:r>
              <a:rPr lang="en-US" altLang="zh-TW"/>
              <a:t>QNAP</a:t>
            </a:r>
            <a:r>
              <a:rPr lang="zh-TW" altLang="en-US"/>
              <a:t> </a:t>
            </a:r>
            <a:r>
              <a:rPr lang="en-US" altLang="zh-TW"/>
              <a:t>NAS</a:t>
            </a:r>
            <a:r>
              <a:rPr lang="zh-CN" altLang="en-US">
                <a:solidFill>
                  <a:srgbClr val="FF0000"/>
                </a:solidFill>
              </a:rPr>
              <a:t>免費支援連接兩支</a:t>
            </a:r>
            <a:r>
              <a:rPr lang="en-US"/>
              <a:t>CAM</a:t>
            </a:r>
            <a:r>
              <a:rPr lang="zh-CN" altLang="en-US"/>
              <a:t>於</a:t>
            </a:r>
            <a:r>
              <a:rPr lang="en-US"/>
              <a:t>QVR Elite</a:t>
            </a:r>
            <a:r>
              <a:rPr lang="zh-CN" altLang="en-US"/>
              <a:t>上使用，除了影片錄製採用標準的</a:t>
            </a:r>
            <a:r>
              <a:rPr lang="en-US"/>
              <a:t>MP4</a:t>
            </a:r>
            <a:r>
              <a:rPr lang="zh-CN" altLang="en-US"/>
              <a:t>以外，更有著儲存容量擴充簡便與彈性訂閱錄影頻道的優點</a:t>
            </a:r>
          </a:p>
          <a:p>
            <a:pPr>
              <a:buNone/>
            </a:pPr>
            <a:r>
              <a:rPr lang="en-US" altLang="zh-TW"/>
              <a:t>QNAP</a:t>
            </a:r>
            <a:r>
              <a:rPr lang="zh-TW" altLang="en-US"/>
              <a:t> </a:t>
            </a:r>
            <a:r>
              <a:rPr lang="en-US" altLang="zh-TW"/>
              <a:t>NAS</a:t>
            </a:r>
            <a:r>
              <a:rPr lang="zh-TW" altLang="en-US"/>
              <a:t> </a:t>
            </a:r>
            <a:r>
              <a:rPr lang="zh-CN"/>
              <a:t>supports connecting two CAMs for use on QVR Elite for free. </a:t>
            </a:r>
            <a:r>
              <a:rPr lang="en-US" altLang="zh-CN"/>
              <a:t>B</a:t>
            </a:r>
            <a:r>
              <a:rPr lang="zh-CN"/>
              <a:t>esides using standard MP4 for video recording, it also has the advantages of eas</a:t>
            </a:r>
            <a:r>
              <a:rPr lang="en-US" altLang="zh-CN"/>
              <a:t>il</a:t>
            </a:r>
            <a:r>
              <a:rPr lang="zh-CN"/>
              <a:t>y expan</a:t>
            </a:r>
            <a:r>
              <a:rPr lang="en-US" altLang="zh-CN" err="1"/>
              <a:t>ded</a:t>
            </a:r>
            <a:r>
              <a:rPr lang="zh-CN" altLang="en-US"/>
              <a:t> </a:t>
            </a:r>
            <a:r>
              <a:rPr lang="zh-CN"/>
              <a:t>capacity and a flexible subscription plan</a:t>
            </a:r>
            <a:r>
              <a:rPr lang="zh-CN" altLang="en-US"/>
              <a:t> </a:t>
            </a:r>
            <a:r>
              <a:rPr lang="en-US" altLang="zh-CN"/>
              <a:t>for</a:t>
            </a:r>
            <a:r>
              <a:rPr lang="zh-CN" altLang="en-US"/>
              <a:t> </a:t>
            </a:r>
            <a:r>
              <a:rPr lang="en-US" altLang="zh-CN"/>
              <a:t>recording</a:t>
            </a:r>
            <a:r>
              <a:rPr lang="zh-CN" altLang="en-US"/>
              <a:t> </a:t>
            </a:r>
            <a:r>
              <a:rPr lang="en-US" altLang="zh-CN"/>
              <a:t>channels</a:t>
            </a:r>
            <a:r>
              <a:rPr lang="zh-CN"/>
              <a:t>.</a:t>
            </a:r>
          </a:p>
        </p:txBody>
      </p:sp>
    </p:spTree>
    <p:extLst>
      <p:ext uri="{BB962C8B-B14F-4D97-AF65-F5344CB8AC3E}">
        <p14:creationId xmlns:p14="http://schemas.microsoft.com/office/powerpoint/2010/main" val="34418737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buNone/>
            </a:pPr>
            <a:r>
              <a:rPr lang="en-US" altLang="zh-TW">
                <a:latin typeface="Calibri"/>
                <a:cs typeface="Calibri"/>
              </a:rPr>
              <a:t>QVR Elite相容於市面上超過180個品牌，超過6700個型號的網路攝影機，更支援了ONVIF profile S </a:t>
            </a:r>
            <a:r>
              <a:rPr lang="zh-TW" altLang="en-US"/>
              <a:t>開放式網路視訊介面，豐富的相容攝影機，讓你輕鬆架設監控系統。</a:t>
            </a:r>
          </a:p>
          <a:p>
            <a:pPr>
              <a:buNone/>
            </a:pPr>
            <a:r>
              <a:rPr lang="zh-TW"/>
              <a:t>QVR Elite is compatible with more than 180 brands and more than 6,700 models of IPCAM on the market. In addition, it supports the ONVIF profile S open network video interface. Therefore, QVR Elite is compatible with various cameras, allowing you to set up a surveillance system easily.</a:t>
            </a:r>
          </a:p>
        </p:txBody>
      </p:sp>
    </p:spTree>
    <p:extLst>
      <p:ext uri="{BB962C8B-B14F-4D97-AF65-F5344CB8AC3E}">
        <p14:creationId xmlns:p14="http://schemas.microsoft.com/office/powerpoint/2010/main" val="3446644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indent="0" rtl="0">
              <a:buNone/>
            </a:pPr>
            <a:endParaRPr lang="zh-TW" altLang="en-US"/>
          </a:p>
        </p:txBody>
      </p:sp>
    </p:spTree>
    <p:extLst>
      <p:ext uri="{BB962C8B-B14F-4D97-AF65-F5344CB8AC3E}">
        <p14:creationId xmlns:p14="http://schemas.microsoft.com/office/powerpoint/2010/main" val="35552843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buNone/>
            </a:pPr>
            <a:r>
              <a:rPr lang="en-US" altLang="zh-CN"/>
              <a:t>QVR</a:t>
            </a:r>
            <a:r>
              <a:rPr lang="zh-TW" altLang="en-US"/>
              <a:t> </a:t>
            </a:r>
            <a:r>
              <a:rPr lang="en-US" altLang="zh-CN"/>
              <a:t>Pro</a:t>
            </a:r>
            <a:r>
              <a:rPr lang="zh-TW" altLang="en-US"/>
              <a:t> </a:t>
            </a:r>
            <a:r>
              <a:rPr lang="en-US" altLang="zh-CN"/>
              <a:t>Client</a:t>
            </a:r>
            <a:r>
              <a:rPr lang="zh-CN"/>
              <a:t>強大的行動監控應用程式，隨時隨地守護您重要的人、事、物。</a:t>
            </a:r>
            <a:r>
              <a:rPr lang="zh-TW" altLang="en-US"/>
              <a:t>另外，</a:t>
            </a:r>
            <a:r>
              <a:rPr lang="en-US" altLang="zh-TW"/>
              <a:t>QNAP</a:t>
            </a:r>
            <a:r>
              <a:rPr lang="zh-TW" altLang="en-US"/>
              <a:t>更提供全新的</a:t>
            </a:r>
            <a:r>
              <a:rPr lang="en-US" altLang="zh-TW"/>
              <a:t>QVR</a:t>
            </a:r>
            <a:r>
              <a:rPr lang="zh-TW" altLang="en-US"/>
              <a:t> </a:t>
            </a:r>
            <a:r>
              <a:rPr lang="en-US" altLang="zh-TW"/>
              <a:t>Viewer</a:t>
            </a:r>
            <a:r>
              <a:rPr lang="zh-TW" altLang="en-US"/>
              <a:t>是一個可安裝於</a:t>
            </a:r>
            <a:r>
              <a:rPr lang="zh-CN" altLang="en-US"/>
              <a:t>在 </a:t>
            </a:r>
            <a:r>
              <a:rPr lang="en-US" altLang="zh-CN"/>
              <a:t>Apple TV</a:t>
            </a:r>
            <a:r>
              <a:rPr lang="zh-TW" altLang="en-US"/>
              <a:t>，進行監看與回放功能的便利</a:t>
            </a:r>
            <a:r>
              <a:rPr lang="en-US" altLang="zh-TW"/>
              <a:t>APP</a:t>
            </a:r>
            <a:endParaRPr lang="zh-CN" altLang="en-US"/>
          </a:p>
          <a:p>
            <a:pPr>
              <a:buNone/>
            </a:pPr>
            <a:r>
              <a:rPr lang="en-US" altLang="zh-CN"/>
              <a:t>QVR</a:t>
            </a:r>
            <a:r>
              <a:rPr lang="zh-CN" altLang="en-US"/>
              <a:t> </a:t>
            </a:r>
            <a:r>
              <a:rPr lang="en-US" altLang="zh-CN"/>
              <a:t>Pro</a:t>
            </a:r>
            <a:r>
              <a:rPr lang="zh-CN" altLang="en-US"/>
              <a:t> </a:t>
            </a:r>
            <a:r>
              <a:rPr lang="en-US" altLang="zh-CN"/>
              <a:t>Client</a:t>
            </a:r>
            <a:r>
              <a:rPr lang="zh-CN" altLang="en-US"/>
              <a:t> </a:t>
            </a:r>
            <a:r>
              <a:rPr lang="en-US" altLang="zh-CN"/>
              <a:t>is</a:t>
            </a:r>
            <a:r>
              <a:rPr lang="zh-CN" altLang="en-US"/>
              <a:t> </a:t>
            </a:r>
            <a:r>
              <a:rPr lang="en-US" altLang="zh-CN"/>
              <a:t>a</a:t>
            </a:r>
            <a:r>
              <a:rPr lang="zh-CN" altLang="en-US"/>
              <a:t> </a:t>
            </a:r>
            <a:r>
              <a:rPr lang="en-US" altLang="zh-CN"/>
              <a:t>powerful</a:t>
            </a:r>
            <a:r>
              <a:rPr lang="zh-CN" altLang="en-US"/>
              <a:t> </a:t>
            </a:r>
            <a:r>
              <a:rPr lang="en-US" altLang="zh-CN"/>
              <a:t>mobile</a:t>
            </a:r>
            <a:r>
              <a:rPr lang="zh-CN" altLang="en-US"/>
              <a:t> </a:t>
            </a:r>
            <a:r>
              <a:rPr lang="en-US" altLang="zh-CN"/>
              <a:t>monitoring</a:t>
            </a:r>
            <a:r>
              <a:rPr lang="zh-CN" altLang="en-US"/>
              <a:t> </a:t>
            </a:r>
            <a:r>
              <a:rPr lang="en-US" altLang="zh-CN"/>
              <a:t>application</a:t>
            </a:r>
            <a:r>
              <a:rPr lang="zh-CN" altLang="en-US"/>
              <a:t> </a:t>
            </a:r>
            <a:r>
              <a:rPr lang="en-US" altLang="zh-CN"/>
              <a:t>that</a:t>
            </a:r>
            <a:r>
              <a:rPr lang="zh-CN" altLang="en-US"/>
              <a:t> </a:t>
            </a:r>
            <a:r>
              <a:rPr lang="en-US" altLang="zh-CN"/>
              <a:t>guards</a:t>
            </a:r>
            <a:r>
              <a:rPr lang="zh-CN" altLang="en-US"/>
              <a:t> </a:t>
            </a:r>
            <a:r>
              <a:rPr lang="en-US" altLang="zh-CN"/>
              <a:t>people,</a:t>
            </a:r>
            <a:r>
              <a:rPr lang="zh-CN" altLang="en-US"/>
              <a:t> </a:t>
            </a:r>
            <a:r>
              <a:rPr lang="en-US" altLang="zh-CN"/>
              <a:t>things,</a:t>
            </a:r>
            <a:r>
              <a:rPr lang="zh-CN" altLang="en-US"/>
              <a:t> </a:t>
            </a:r>
            <a:r>
              <a:rPr lang="en-US" altLang="zh-CN"/>
              <a:t>and</a:t>
            </a:r>
            <a:r>
              <a:rPr lang="zh-CN" altLang="en-US"/>
              <a:t> </a:t>
            </a:r>
            <a:r>
              <a:rPr lang="en-US" altLang="zh-CN"/>
              <a:t>things</a:t>
            </a:r>
            <a:r>
              <a:rPr lang="zh-CN" altLang="en-US"/>
              <a:t> </a:t>
            </a:r>
            <a:r>
              <a:rPr lang="en-US" altLang="zh-CN"/>
              <a:t>anytime,</a:t>
            </a:r>
            <a:r>
              <a:rPr lang="zh-CN" altLang="en-US"/>
              <a:t> </a:t>
            </a:r>
            <a:r>
              <a:rPr lang="en-US" altLang="zh-CN"/>
              <a:t>anywhere.</a:t>
            </a:r>
          </a:p>
          <a:p>
            <a:pPr>
              <a:buNone/>
            </a:pPr>
            <a:r>
              <a:rPr lang="en-US" altLang="zh-CN"/>
              <a:t>In addition, QNAP also provides a brand new QVR Viewer, which You can install on Apple TV for monitoring and playback functions.</a:t>
            </a:r>
            <a:endParaRPr lang="zh-CN"/>
          </a:p>
          <a:p>
            <a:pPr>
              <a:buNone/>
            </a:pPr>
            <a:endParaRPr lang="en-US" altLang="zh-CN"/>
          </a:p>
        </p:txBody>
      </p:sp>
    </p:spTree>
    <p:extLst>
      <p:ext uri="{BB962C8B-B14F-4D97-AF65-F5344CB8AC3E}">
        <p14:creationId xmlns:p14="http://schemas.microsoft.com/office/powerpoint/2010/main" val="9070675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buNone/>
            </a:pPr>
            <a:r>
              <a:rPr lang="en-US" altLang="zh-CN" err="1"/>
              <a:t>Qmiix</a:t>
            </a:r>
            <a:r>
              <a:rPr lang="en-US" altLang="zh-CN"/>
              <a:t> </a:t>
            </a:r>
            <a:r>
              <a:rPr lang="en-US" altLang="zh-CN" err="1"/>
              <a:t>可以設定多種同步任務來備份檔案</a:t>
            </a:r>
            <a:r>
              <a:rPr lang="zh-CN" altLang="en-US"/>
              <a:t>，甚至是同步到雲端，以即跨軟體的訊息轉發也是可以做到的，讓重複的工作變簡單了呢。</a:t>
            </a:r>
            <a:endParaRPr lang="zh-TW" altLang="en-US"/>
          </a:p>
          <a:p>
            <a:pPr>
              <a:buNone/>
            </a:pPr>
            <a:r>
              <a:rPr lang="zh-CN"/>
              <a:t>Qmiix can set up a variety of synchronization tasks to back up files, even to the cloud, so that cross-software message forwarding is also possible, making repet</a:t>
            </a:r>
            <a:r>
              <a:rPr lang="en-US" altLang="zh-CN" err="1"/>
              <a:t>itiv</a:t>
            </a:r>
            <a:r>
              <a:rPr lang="zh-CN"/>
              <a:t>e tasks easier.</a:t>
            </a:r>
            <a:endParaRPr lang="zh-CN" altLang="en-US"/>
          </a:p>
          <a:p>
            <a:pPr>
              <a:buNone/>
            </a:pPr>
            <a:endParaRPr lang="zh-CN"/>
          </a:p>
          <a:p>
            <a:pPr>
              <a:buNone/>
            </a:pPr>
            <a:endParaRPr lang="zh-CN" altLang="en-US"/>
          </a:p>
        </p:txBody>
      </p:sp>
    </p:spTree>
    <p:extLst>
      <p:ext uri="{BB962C8B-B14F-4D97-AF65-F5344CB8AC3E}">
        <p14:creationId xmlns:p14="http://schemas.microsoft.com/office/powerpoint/2010/main" val="34762349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0" marR="0" lvl="0" indent="69850" algn="l" defTabSz="914400" rtl="0" eaLnBrk="1" fontAlgn="auto" latinLnBrk="0" hangingPunct="1">
              <a:lnSpc>
                <a:spcPct val="100000"/>
              </a:lnSpc>
              <a:spcBef>
                <a:spcPts val="0"/>
              </a:spcBef>
              <a:spcAft>
                <a:spcPts val="0"/>
              </a:spcAft>
              <a:buClr>
                <a:schemeClr val="dk1"/>
              </a:buClr>
              <a:buSzPct val="100000"/>
              <a:buFont typeface="Arial"/>
              <a:buChar char="●"/>
              <a:tabLst/>
              <a:defRPr/>
            </a:pPr>
            <a:r>
              <a:rPr lang="zh-TW" altLang="en-US" b="0" i="0">
                <a:solidFill>
                  <a:srgbClr val="333333"/>
                </a:solidFill>
                <a:effectLst/>
                <a:latin typeface="Roboto" panose="02000000000000000000" pitchFamily="2" charset="0"/>
              </a:rPr>
              <a:t>短機箱的 </a:t>
            </a:r>
            <a:r>
              <a:rPr lang="en" altLang="zh-TW" b="0" i="0">
                <a:solidFill>
                  <a:srgbClr val="333333"/>
                </a:solidFill>
                <a:effectLst/>
                <a:latin typeface="Roboto" panose="02000000000000000000" pitchFamily="2" charset="0"/>
              </a:rPr>
              <a:t>TS-435XeU </a:t>
            </a:r>
            <a:r>
              <a:rPr lang="zh-TW" altLang="en-US" b="0" i="0">
                <a:solidFill>
                  <a:srgbClr val="333333"/>
                </a:solidFill>
                <a:effectLst/>
                <a:latin typeface="Roboto" panose="02000000000000000000" pitchFamily="2" charset="0"/>
              </a:rPr>
              <a:t>可以輕鬆放置於多媒體機櫃中，集中儲存照片、音樂及影片檔案。搭配彈性安裝串流軟體如 </a:t>
            </a:r>
            <a:r>
              <a:rPr lang="en" altLang="zh-TW" b="0" i="0">
                <a:solidFill>
                  <a:srgbClr val="333333"/>
                </a:solidFill>
                <a:effectLst/>
                <a:latin typeface="Roboto" panose="02000000000000000000" pitchFamily="2" charset="0"/>
              </a:rPr>
              <a:t>Plex® </a:t>
            </a:r>
            <a:r>
              <a:rPr lang="zh-TW" altLang="en-US" b="0" i="0">
                <a:solidFill>
                  <a:srgbClr val="333333"/>
                </a:solidFill>
                <a:effectLst/>
                <a:latin typeface="Roboto" panose="02000000000000000000" pitchFamily="2" charset="0"/>
              </a:rPr>
              <a:t>多媒體伺服器，即可將 </a:t>
            </a:r>
            <a:r>
              <a:rPr lang="en" altLang="zh-TW" b="0" i="0">
                <a:solidFill>
                  <a:srgbClr val="333333"/>
                </a:solidFill>
                <a:effectLst/>
                <a:latin typeface="Roboto" panose="02000000000000000000" pitchFamily="2" charset="0"/>
              </a:rPr>
              <a:t>TS-435XeU </a:t>
            </a:r>
            <a:r>
              <a:rPr lang="zh-TW" altLang="en-US" b="0" i="0">
                <a:solidFill>
                  <a:srgbClr val="333333"/>
                </a:solidFill>
                <a:effectLst/>
                <a:latin typeface="Roboto" panose="02000000000000000000" pitchFamily="2" charset="0"/>
              </a:rPr>
              <a:t>中的影音檔案串流至支援 </a:t>
            </a:r>
            <a:r>
              <a:rPr lang="en" altLang="zh-TW" b="0" i="0">
                <a:solidFill>
                  <a:srgbClr val="333333"/>
                </a:solidFill>
                <a:effectLst/>
                <a:latin typeface="Roboto" panose="02000000000000000000" pitchFamily="2" charset="0"/>
              </a:rPr>
              <a:t>DLNA®</a:t>
            </a:r>
            <a:r>
              <a:rPr lang="zh-TW" altLang="en" b="0" i="0">
                <a:solidFill>
                  <a:srgbClr val="333333"/>
                </a:solidFill>
                <a:effectLst/>
                <a:latin typeface="Roboto" panose="02000000000000000000" pitchFamily="2" charset="0"/>
              </a:rPr>
              <a:t>、</a:t>
            </a:r>
            <a:r>
              <a:rPr lang="en" altLang="zh-TW" b="0" i="0">
                <a:solidFill>
                  <a:srgbClr val="333333"/>
                </a:solidFill>
                <a:effectLst/>
                <a:latin typeface="Roboto" panose="02000000000000000000" pitchFamily="2" charset="0"/>
              </a:rPr>
              <a:t>Roku®</a:t>
            </a:r>
            <a:r>
              <a:rPr lang="zh-TW" altLang="en" b="0" i="0">
                <a:solidFill>
                  <a:srgbClr val="333333"/>
                </a:solidFill>
                <a:effectLst/>
                <a:latin typeface="Roboto" panose="02000000000000000000" pitchFamily="2" charset="0"/>
              </a:rPr>
              <a:t>、</a:t>
            </a:r>
            <a:r>
              <a:rPr lang="en" altLang="zh-TW" b="0" i="0">
                <a:solidFill>
                  <a:srgbClr val="333333"/>
                </a:solidFill>
                <a:effectLst/>
                <a:latin typeface="Roboto" panose="02000000000000000000" pitchFamily="2" charset="0"/>
              </a:rPr>
              <a:t>Amazon Fire TV® </a:t>
            </a:r>
            <a:r>
              <a:rPr lang="zh-TW" altLang="en-US" b="0" i="0">
                <a:solidFill>
                  <a:srgbClr val="333333"/>
                </a:solidFill>
                <a:effectLst/>
                <a:latin typeface="Roboto" panose="02000000000000000000" pitchFamily="2" charset="0"/>
              </a:rPr>
              <a:t>及 </a:t>
            </a:r>
            <a:r>
              <a:rPr lang="en" altLang="zh-TW" b="0" i="0">
                <a:solidFill>
                  <a:srgbClr val="333333"/>
                </a:solidFill>
                <a:effectLst/>
                <a:latin typeface="Roboto" panose="02000000000000000000" pitchFamily="2" charset="0"/>
              </a:rPr>
              <a:t>Google Chromecast™ </a:t>
            </a:r>
            <a:r>
              <a:rPr lang="zh-TW" altLang="en-US" b="0" i="0">
                <a:solidFill>
                  <a:srgbClr val="333333"/>
                </a:solidFill>
                <a:effectLst/>
                <a:latin typeface="Roboto" panose="02000000000000000000" pitchFamily="2" charset="0"/>
              </a:rPr>
              <a:t>等裝置，在手機、平板或電視上都可欣賞 </a:t>
            </a:r>
            <a:r>
              <a:rPr lang="en" altLang="zh-TW" b="0" i="0">
                <a:solidFill>
                  <a:srgbClr val="333333"/>
                </a:solidFill>
                <a:effectLst/>
                <a:latin typeface="Roboto" panose="02000000000000000000" pitchFamily="2" charset="0"/>
              </a:rPr>
              <a:t>NAS </a:t>
            </a:r>
            <a:r>
              <a:rPr lang="zh-TW" altLang="en-US" b="0" i="0">
                <a:solidFill>
                  <a:srgbClr val="333333"/>
                </a:solidFill>
                <a:effectLst/>
                <a:latin typeface="Roboto" panose="02000000000000000000" pitchFamily="2" charset="0"/>
              </a:rPr>
              <a:t>中的影音收藏。</a:t>
            </a:r>
            <a:endParaRPr lang="zh-TW" altLang="en-US"/>
          </a:p>
          <a:p>
            <a:endParaRPr kumimoji="1" lang="zh-TW" altLang="en-US"/>
          </a:p>
        </p:txBody>
      </p:sp>
    </p:spTree>
    <p:extLst>
      <p:ext uri="{BB962C8B-B14F-4D97-AF65-F5344CB8AC3E}">
        <p14:creationId xmlns:p14="http://schemas.microsoft.com/office/powerpoint/2010/main" val="4314010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4" name="Shape 19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69850" marR="0" lvl="0" indent="0" algn="l" rtl="0">
              <a:spcBef>
                <a:spcPts val="0"/>
              </a:spcBef>
              <a:spcAft>
                <a:spcPts val="0"/>
              </a:spcAft>
              <a:buClr>
                <a:schemeClr val="dk1"/>
              </a:buClr>
              <a:buSzPts val="1100"/>
              <a:buFont typeface="Arial"/>
              <a:buNone/>
            </a:pPr>
            <a:endParaRPr sz="1100" b="1"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4047530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zh-CN" altLang="en-US">
                <a:latin typeface="Calibri"/>
                <a:cs typeface="Calibri"/>
              </a:rPr>
              <a:t>於NAS上可以透過QVPN建立一個有隱密與安全性的虛擬私人網路，新版本QTS5.0，整合了更快速的WireGuard，提供了更快速的點對點VPN連線，除了可以當成VPN server或client外，更可以於相容的行動裝置上安裝WireGuard從容地將高速VPN帶著走。</a:t>
            </a:r>
          </a:p>
          <a:p>
            <a:pPr>
              <a:buNone/>
            </a:pPr>
            <a:r>
              <a:rPr lang="zh-CN"/>
              <a:t>QVPN provides a secure virtual private network on the NAS. The new version of QTS5.0 integrates faster WireGuard and provides faster point-to-point VPN connections. Besides, It can use as a VPN server or client. Moreover, install WireGuard on compatible mobile devices to take your high-speed VPN anywhere.</a:t>
            </a:r>
          </a:p>
        </p:txBody>
      </p:sp>
    </p:spTree>
    <p:extLst>
      <p:ext uri="{BB962C8B-B14F-4D97-AF65-F5344CB8AC3E}">
        <p14:creationId xmlns:p14="http://schemas.microsoft.com/office/powerpoint/2010/main" val="19631546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zh-TW" altLang="en-US"/>
              <a:t>簡報的尾聲，我們來介紹</a:t>
            </a:r>
            <a:r>
              <a:rPr lang="en-US" altLang="zh-TW" b="0" i="0">
                <a:solidFill>
                  <a:srgbClr val="333333"/>
                </a:solidFill>
                <a:effectLst/>
                <a:latin typeface="Roboto" panose="02000000000000000000" pitchFamily="2" charset="0"/>
              </a:rPr>
              <a:t>Container Station</a:t>
            </a:r>
            <a:r>
              <a:rPr lang="zh-TW" altLang="en-US" b="0" i="0">
                <a:solidFill>
                  <a:srgbClr val="333333"/>
                </a:solidFill>
                <a:effectLst/>
                <a:latin typeface="Roboto" panose="02000000000000000000" pitchFamily="2" charset="0"/>
              </a:rPr>
              <a:t>，它可以透過一鍵安裝各種</a:t>
            </a:r>
            <a:r>
              <a:rPr lang="en-US" altLang="zh-TW" b="0" i="0">
                <a:solidFill>
                  <a:srgbClr val="333333"/>
                </a:solidFill>
                <a:effectLst/>
                <a:latin typeface="Roboto" panose="02000000000000000000" pitchFamily="2" charset="0"/>
              </a:rPr>
              <a:t>Linux</a:t>
            </a:r>
            <a:r>
              <a:rPr lang="zh-TW" altLang="en-US" b="0" i="0">
                <a:solidFill>
                  <a:srgbClr val="333333"/>
                </a:solidFill>
                <a:effectLst/>
                <a:latin typeface="Roboto" panose="02000000000000000000" pitchFamily="2" charset="0"/>
              </a:rPr>
              <a:t>虛擬機的各式應用程式，有直觀的圖像化管理介面，也有方便的終端機操作介面，且可以針對共用資料與</a:t>
            </a:r>
            <a:r>
              <a:rPr lang="en-US" altLang="zh-TW" b="0" i="0">
                <a:solidFill>
                  <a:srgbClr val="333333"/>
                </a:solidFill>
                <a:effectLst/>
                <a:latin typeface="Roboto" panose="02000000000000000000" pitchFamily="2" charset="0"/>
              </a:rPr>
              <a:t>NAS</a:t>
            </a:r>
            <a:r>
              <a:rPr lang="zh-TW" altLang="en-US" b="0" i="0">
                <a:solidFill>
                  <a:srgbClr val="333333"/>
                </a:solidFill>
                <a:effectLst/>
                <a:latin typeface="Roboto" panose="02000000000000000000" pitchFamily="2" charset="0"/>
              </a:rPr>
              <a:t>使用者進行權限的設定。是對使用者友善且方便的設計。</a:t>
            </a:r>
            <a:endParaRPr lang="en-US" altLang="zh-TW" b="0" i="0">
              <a:solidFill>
                <a:srgbClr val="333333"/>
              </a:solidFill>
              <a:effectLst/>
              <a:latin typeface="Roboto" panose="02000000000000000000" pitchFamily="2" charset="0"/>
            </a:endParaRPr>
          </a:p>
          <a:p>
            <a:r>
              <a:rPr lang="en-US" altLang="zh-TW"/>
              <a:t>In the last section, I want to introduce Container Station. It can install many applications of various Linux virtual machines with one click. It has an intuitive graphical management interface and a convenient terminal operation interface and can set permissions for shared data and NAS users. It is a user-friendly and multifunctional application.</a:t>
            </a:r>
            <a:endParaRPr lang="zh-TW" altLang="en-US"/>
          </a:p>
        </p:txBody>
      </p:sp>
    </p:spTree>
    <p:extLst>
      <p:ext uri="{BB962C8B-B14F-4D97-AF65-F5344CB8AC3E}">
        <p14:creationId xmlns:p14="http://schemas.microsoft.com/office/powerpoint/2010/main" val="12102261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00" y="744538"/>
            <a:ext cx="6618288" cy="372268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215314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58750" indent="0">
              <a:buNone/>
            </a:pPr>
            <a:endParaRPr lang="zh-TW" altLang="en-US"/>
          </a:p>
        </p:txBody>
      </p:sp>
    </p:spTree>
    <p:extLst>
      <p:ext uri="{BB962C8B-B14F-4D97-AF65-F5344CB8AC3E}">
        <p14:creationId xmlns:p14="http://schemas.microsoft.com/office/powerpoint/2010/main" val="27981195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44</a:t>
            </a:fld>
            <a:endParaRPr lang="zh-TW" altLang="en-US"/>
          </a:p>
        </p:txBody>
      </p:sp>
    </p:spTree>
    <p:extLst>
      <p:ext uri="{BB962C8B-B14F-4D97-AF65-F5344CB8AC3E}">
        <p14:creationId xmlns:p14="http://schemas.microsoft.com/office/powerpoint/2010/main" val="5769513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45</a:t>
            </a:fld>
            <a:endParaRPr lang="zh-TW" altLang="en-US"/>
          </a:p>
        </p:txBody>
      </p:sp>
    </p:spTree>
    <p:extLst>
      <p:ext uri="{BB962C8B-B14F-4D97-AF65-F5344CB8AC3E}">
        <p14:creationId xmlns:p14="http://schemas.microsoft.com/office/powerpoint/2010/main" val="3756776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br>
              <a:rPr lang="zh-TW" altLang="en-US"/>
            </a:br>
            <a:endParaRPr lang="zh-TW" altLang="en-US"/>
          </a:p>
        </p:txBody>
      </p:sp>
    </p:spTree>
    <p:extLst>
      <p:ext uri="{BB962C8B-B14F-4D97-AF65-F5344CB8AC3E}">
        <p14:creationId xmlns:p14="http://schemas.microsoft.com/office/powerpoint/2010/main" val="941909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indent="0" rtl="0">
              <a:buNone/>
            </a:pPr>
            <a:endParaRPr lang="zh-TW" altLang="en-US"/>
          </a:p>
        </p:txBody>
      </p:sp>
    </p:spTree>
    <p:extLst>
      <p:ext uri="{BB962C8B-B14F-4D97-AF65-F5344CB8AC3E}">
        <p14:creationId xmlns:p14="http://schemas.microsoft.com/office/powerpoint/2010/main" val="3422788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indent="0">
              <a:buNone/>
            </a:pPr>
            <a:br>
              <a:rPr lang="zh-TW" altLang="en-US"/>
            </a:br>
            <a:endParaRPr lang="zh-TW" altLang="en-US"/>
          </a:p>
        </p:txBody>
      </p:sp>
    </p:spTree>
    <p:extLst>
      <p:ext uri="{BB962C8B-B14F-4D97-AF65-F5344CB8AC3E}">
        <p14:creationId xmlns:p14="http://schemas.microsoft.com/office/powerpoint/2010/main" val="26912728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38810942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zh-TW"/>
              <a:t>使用SSD快取，適用在環境中有大量的小檔案或多個使用者同時連線存取</a:t>
            </a:r>
            <a:r>
              <a:rPr lang="zh-TW" altLang="en-US"/>
              <a:t>時</a:t>
            </a:r>
            <a:r>
              <a:rPr lang="zh-TW"/>
              <a:t>。可改善</a:t>
            </a:r>
            <a:r>
              <a:rPr lang="en-US" altLang="zh-TW"/>
              <a:t>I/O</a:t>
            </a:r>
            <a:r>
              <a:rPr lang="zh-TW"/>
              <a:t>的延遲提升I</a:t>
            </a:r>
            <a:r>
              <a:rPr lang="en-US" altLang="zh-TW"/>
              <a:t>OPS</a:t>
            </a:r>
            <a:r>
              <a:rPr lang="zh-TW"/>
              <a:t>的效能，並允許全域的快取，可指定給需要的磁碟區或L</a:t>
            </a:r>
            <a:r>
              <a:rPr lang="en-US" altLang="zh-TW"/>
              <a:t>UN。</a:t>
            </a:r>
          </a:p>
          <a:p>
            <a:r>
              <a:rPr lang="en-US"/>
              <a:t>When we use SSD cache, it is suitable for environments with many small files or multiple users connected to access simultaneously. In addition, it can improve the I/O latency, enhance the IOPS performance, and allow global caching, which can arrange to the volume or LUN.</a:t>
            </a:r>
            <a:endParaRPr lang="en-US" altLang="zh-TW"/>
          </a:p>
        </p:txBody>
      </p:sp>
    </p:spTree>
    <p:extLst>
      <p:ext uri="{BB962C8B-B14F-4D97-AF65-F5344CB8AC3E}">
        <p14:creationId xmlns:p14="http://schemas.microsoft.com/office/powerpoint/2010/main" val="682590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10</a:t>
            </a:fld>
            <a:endParaRPr sz="1300" b="0" i="0" u="none" strike="noStrike" cap="none">
              <a:solidFill>
                <a:schemeClr val="dk1"/>
              </a:solidFill>
              <a:latin typeface="Calibri"/>
              <a:ea typeface="Calibri"/>
              <a:cs typeface="Calibri"/>
              <a:sym typeface="Calibri"/>
            </a:endParaRPr>
          </a:p>
        </p:txBody>
      </p:sp>
      <p:sp>
        <p:nvSpPr>
          <p:cNvPr id="103" name="Shape 103"/>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4" name="Shape 104"/>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zh-TW" sz="1100" b="0" i="0" u="none" strike="noStrike" cap="none">
                <a:solidFill>
                  <a:schemeClr val="dk1"/>
                </a:solidFill>
                <a:latin typeface="Arial"/>
                <a:ea typeface="Arial"/>
                <a:cs typeface="Arial"/>
                <a:sym typeface="Arial"/>
              </a:rPr>
              <a:t>93325809</a:t>
            </a: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525520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28639035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Shape 9"/>
        <p:cNvGrpSpPr/>
        <p:nvPr/>
      </p:nvGrpSpPr>
      <p:grpSpPr>
        <a:xfrm>
          <a:off x="0" y="0"/>
          <a:ext cx="0" cy="0"/>
          <a:chOff x="0" y="0"/>
          <a:chExt cx="0" cy="0"/>
        </a:xfrm>
      </p:grpSpPr>
      <p:pic>
        <p:nvPicPr>
          <p:cNvPr id="3" name="圖片 2" descr="一張含有 文字, 電子用品, 電腦 的圖片&#10;&#10;自動產生的描述">
            <a:extLst>
              <a:ext uri="{FF2B5EF4-FFF2-40B4-BE49-F238E27FC236}">
                <a16:creationId xmlns:a16="http://schemas.microsoft.com/office/drawing/2014/main" id="{C07BE56E-DA8F-49CC-ABFB-656FEFBF1293}"/>
              </a:ext>
            </a:extLst>
          </p:cNvPr>
          <p:cNvPicPr>
            <a:picLocks noChangeAspect="1"/>
          </p:cNvPicPr>
          <p:nvPr userDrawn="1"/>
        </p:nvPicPr>
        <p:blipFill>
          <a:blip r:embed="rId2"/>
          <a:stretch>
            <a:fillRect/>
          </a:stretch>
        </p:blipFill>
        <p:spPr>
          <a:xfrm>
            <a:off x="888" y="0"/>
            <a:ext cx="9142223" cy="5143500"/>
          </a:xfrm>
          <a:prstGeom prst="rect">
            <a:avLst/>
          </a:prstGeom>
        </p:spPr>
      </p:pic>
    </p:spTree>
    <p:extLst>
      <p:ext uri="{BB962C8B-B14F-4D97-AF65-F5344CB8AC3E}">
        <p14:creationId xmlns:p14="http://schemas.microsoft.com/office/powerpoint/2010/main" val="12006651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Shape 9"/>
        <p:cNvGrpSpPr/>
        <p:nvPr/>
      </p:nvGrpSpPr>
      <p:grpSpPr>
        <a:xfrm>
          <a:off x="0" y="0"/>
          <a:ext cx="0" cy="0"/>
          <a:chOff x="0" y="0"/>
          <a:chExt cx="0" cy="0"/>
        </a:xfrm>
      </p:grpSpPr>
      <p:pic>
        <p:nvPicPr>
          <p:cNvPr id="3" name="圖片 2" descr="一張含有 文字, 電子用品, 電腦 的圖片&#10;&#10;自動產生的描述">
            <a:extLst>
              <a:ext uri="{FF2B5EF4-FFF2-40B4-BE49-F238E27FC236}">
                <a16:creationId xmlns:a16="http://schemas.microsoft.com/office/drawing/2014/main" id="{0A4FDEED-8D91-4537-AF40-C78A6910A06D}"/>
              </a:ext>
            </a:extLst>
          </p:cNvPr>
          <p:cNvPicPr>
            <a:picLocks noChangeAspect="1"/>
          </p:cNvPicPr>
          <p:nvPr userDrawn="1"/>
        </p:nvPicPr>
        <p:blipFill>
          <a:blip r:embed="rId2"/>
          <a:stretch>
            <a:fillRect/>
          </a:stretch>
        </p:blipFill>
        <p:spPr>
          <a:xfrm>
            <a:off x="2031" y="0"/>
            <a:ext cx="9139938" cy="5143500"/>
          </a:xfrm>
          <a:prstGeom prst="rect">
            <a:avLst/>
          </a:prstGeom>
        </p:spPr>
      </p:pic>
    </p:spTree>
    <p:extLst>
      <p:ext uri="{BB962C8B-B14F-4D97-AF65-F5344CB8AC3E}">
        <p14:creationId xmlns:p14="http://schemas.microsoft.com/office/powerpoint/2010/main" val="5875086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Shape 9"/>
        <p:cNvGrpSpPr/>
        <p:nvPr/>
      </p:nvGrpSpPr>
      <p:grpSpPr>
        <a:xfrm>
          <a:off x="0" y="0"/>
          <a:ext cx="0" cy="0"/>
          <a:chOff x="0" y="0"/>
          <a:chExt cx="0" cy="0"/>
        </a:xfrm>
      </p:grpSpPr>
      <p:pic>
        <p:nvPicPr>
          <p:cNvPr id="3" name="圖片 2" descr="一張含有 電腦 的圖片&#10;&#10;自動產生的描述">
            <a:extLst>
              <a:ext uri="{FF2B5EF4-FFF2-40B4-BE49-F238E27FC236}">
                <a16:creationId xmlns:a16="http://schemas.microsoft.com/office/drawing/2014/main" id="{556FB3BC-AB46-4F12-A006-D1D2F4E38751}"/>
              </a:ext>
            </a:extLst>
          </p:cNvPr>
          <p:cNvPicPr>
            <a:picLocks noChangeAspect="1"/>
          </p:cNvPicPr>
          <p:nvPr userDrawn="1"/>
        </p:nvPicPr>
        <p:blipFill>
          <a:blip r:embed="rId2"/>
          <a:stretch>
            <a:fillRect/>
          </a:stretch>
        </p:blipFill>
        <p:spPr>
          <a:xfrm>
            <a:off x="2031" y="0"/>
            <a:ext cx="9139938" cy="5143500"/>
          </a:xfrm>
          <a:prstGeom prst="rect">
            <a:avLst/>
          </a:prstGeom>
        </p:spPr>
      </p:pic>
      <p:pic>
        <p:nvPicPr>
          <p:cNvPr id="4" name="圖片 3" descr="一張含有 桌, 電腦 的圖片&#10;&#10;自動產生的描述">
            <a:extLst>
              <a:ext uri="{FF2B5EF4-FFF2-40B4-BE49-F238E27FC236}">
                <a16:creationId xmlns:a16="http://schemas.microsoft.com/office/drawing/2014/main" id="{C3DC63C8-4EC8-4144-A5F6-7F00A0B561C5}"/>
              </a:ext>
            </a:extLst>
          </p:cNvPr>
          <p:cNvPicPr>
            <a:picLocks noChangeAspect="1"/>
          </p:cNvPicPr>
          <p:nvPr userDrawn="1"/>
        </p:nvPicPr>
        <p:blipFill>
          <a:blip r:embed="rId3"/>
          <a:stretch>
            <a:fillRect/>
          </a:stretch>
        </p:blipFill>
        <p:spPr>
          <a:xfrm>
            <a:off x="4062" y="0"/>
            <a:ext cx="9139938" cy="5143500"/>
          </a:xfrm>
          <a:prstGeom prst="rect">
            <a:avLst/>
          </a:prstGeom>
        </p:spPr>
      </p:pic>
    </p:spTree>
    <p:extLst>
      <p:ext uri="{BB962C8B-B14F-4D97-AF65-F5344CB8AC3E}">
        <p14:creationId xmlns:p14="http://schemas.microsoft.com/office/powerpoint/2010/main" val="23731054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214282" y="357171"/>
            <a:ext cx="8786873" cy="660552"/>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1"/>
              </a:buClr>
              <a:buFont typeface="Verdana"/>
              <a:buNone/>
              <a:defRPr sz="4000" b="1" i="0" u="none" strike="noStrike" cap="none">
                <a:solidFill>
                  <a:schemeClr val="lt1"/>
                </a:solidFill>
                <a:latin typeface="微軟正黑體" pitchFamily="34" charset="-120"/>
                <a:ea typeface="微軟正黑體" pitchFamily="34" charset="-120"/>
                <a:cs typeface="Verdana"/>
                <a:sym typeface="Verdana"/>
              </a:defRPr>
            </a:lvl1pPr>
            <a:lvl2pPr lvl="1" indent="0">
              <a:spcBef>
                <a:spcPts val="0"/>
              </a:spcBef>
              <a:buClr>
                <a:schemeClr val="dk1"/>
              </a:buClr>
              <a:buFont typeface="Arial"/>
              <a:buNone/>
              <a:defRPr sz="2800">
                <a:solidFill>
                  <a:schemeClr val="dk1"/>
                </a:solidFill>
              </a:defRPr>
            </a:lvl2pPr>
            <a:lvl3pPr lvl="2" indent="0">
              <a:spcBef>
                <a:spcPts val="0"/>
              </a:spcBef>
              <a:buClr>
                <a:schemeClr val="dk1"/>
              </a:buClr>
              <a:buFont typeface="Arial"/>
              <a:buNone/>
              <a:defRPr sz="2800">
                <a:solidFill>
                  <a:schemeClr val="dk1"/>
                </a:solidFill>
              </a:defRPr>
            </a:lvl3pPr>
            <a:lvl4pPr lvl="3" indent="0">
              <a:spcBef>
                <a:spcPts val="0"/>
              </a:spcBef>
              <a:buClr>
                <a:schemeClr val="dk1"/>
              </a:buClr>
              <a:buFont typeface="Arial"/>
              <a:buNone/>
              <a:defRPr sz="2800">
                <a:solidFill>
                  <a:schemeClr val="dk1"/>
                </a:solidFill>
              </a:defRPr>
            </a:lvl4pPr>
            <a:lvl5pPr lvl="4" indent="0">
              <a:spcBef>
                <a:spcPts val="0"/>
              </a:spcBef>
              <a:buClr>
                <a:schemeClr val="dk1"/>
              </a:buClr>
              <a:buFont typeface="Arial"/>
              <a:buNone/>
              <a:defRPr sz="2800">
                <a:solidFill>
                  <a:schemeClr val="dk1"/>
                </a:solidFill>
              </a:defRPr>
            </a:lvl5pPr>
            <a:lvl6pPr lvl="5" indent="0">
              <a:spcBef>
                <a:spcPts val="0"/>
              </a:spcBef>
              <a:buClr>
                <a:schemeClr val="dk1"/>
              </a:buClr>
              <a:buFont typeface="Arial"/>
              <a:buNone/>
              <a:defRPr sz="2800">
                <a:solidFill>
                  <a:schemeClr val="dk1"/>
                </a:solidFill>
              </a:defRPr>
            </a:lvl6pPr>
            <a:lvl7pPr lvl="6" indent="0">
              <a:spcBef>
                <a:spcPts val="0"/>
              </a:spcBef>
              <a:buClr>
                <a:schemeClr val="dk1"/>
              </a:buClr>
              <a:buFont typeface="Arial"/>
              <a:buNone/>
              <a:defRPr sz="2800">
                <a:solidFill>
                  <a:schemeClr val="dk1"/>
                </a:solidFill>
              </a:defRPr>
            </a:lvl7pPr>
            <a:lvl8pPr lvl="7" indent="0">
              <a:spcBef>
                <a:spcPts val="0"/>
              </a:spcBef>
              <a:buClr>
                <a:schemeClr val="dk1"/>
              </a:buClr>
              <a:buFont typeface="Arial"/>
              <a:buNone/>
              <a:defRPr sz="2800">
                <a:solidFill>
                  <a:schemeClr val="dk1"/>
                </a:solidFill>
              </a:defRPr>
            </a:lvl8pPr>
            <a:lvl9pPr lvl="8" indent="0">
              <a:spcBef>
                <a:spcPts val="0"/>
              </a:spcBef>
              <a:buClr>
                <a:schemeClr val="dk1"/>
              </a:buClr>
              <a:buFont typeface="Arial"/>
              <a:buNone/>
              <a:defRPr sz="2800">
                <a:solidFill>
                  <a:schemeClr val="dk1"/>
                </a:solidFill>
              </a:defRPr>
            </a:lvl9pPr>
          </a:lstStyle>
          <a:p>
            <a:endParaRPr/>
          </a:p>
        </p:txBody>
      </p:sp>
      <p:sp>
        <p:nvSpPr>
          <p:cNvPr id="15" name="Shape 15"/>
          <p:cNvSpPr txBox="1">
            <a:spLocks noGrp="1"/>
          </p:cNvSpPr>
          <p:nvPr>
            <p:ph type="body" idx="1"/>
          </p:nvPr>
        </p:nvSpPr>
        <p:spPr>
          <a:xfrm>
            <a:off x="311700" y="1152475"/>
            <a:ext cx="8520599" cy="3416400"/>
          </a:xfrm>
          <a:prstGeom prst="rect">
            <a:avLst/>
          </a:prstGeom>
          <a:noFill/>
          <a:ln>
            <a:noFill/>
          </a:ln>
        </p:spPr>
        <p:txBody>
          <a:bodyPr wrap="square" lIns="91425" tIns="91425" rIns="91425" bIns="91425" anchor="t" anchorCtr="0"/>
          <a:lstStyle>
            <a:lvl1pPr marL="0" marR="0" lvl="0" indent="114300" algn="l" rtl="0">
              <a:lnSpc>
                <a:spcPct val="115000"/>
              </a:lnSpc>
              <a:spcBef>
                <a:spcPts val="0"/>
              </a:spcBef>
              <a:spcAft>
                <a:spcPts val="0"/>
              </a:spcAft>
              <a:buClr>
                <a:schemeClr val="dk2"/>
              </a:buClr>
              <a:buSzPct val="100000"/>
              <a:buFont typeface="Arial"/>
              <a:buChar char="•"/>
              <a:defRPr sz="1800" b="0" i="0" u="none" strike="noStrike" cap="none">
                <a:solidFill>
                  <a:schemeClr val="dk2"/>
                </a:solidFill>
                <a:latin typeface="Verdana"/>
                <a:ea typeface="Verdana"/>
                <a:cs typeface="Verdana"/>
                <a:sym typeface="Verdana"/>
              </a:defRPr>
            </a:lvl1pPr>
            <a:lvl2pPr marL="0" marR="0" lvl="1"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2pPr>
            <a:lvl3pPr marL="0" marR="0" lvl="2"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3pPr>
            <a:lvl4pPr marL="0" marR="0" lvl="3"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4pPr>
            <a:lvl5pPr marL="0" marR="0" lvl="4"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5pPr>
            <a:lvl6pPr marL="0" marR="0" lvl="5"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6pPr>
            <a:lvl7pPr marL="0" marR="0" lvl="6"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7pPr>
            <a:lvl8pPr marL="0" marR="0" lvl="7"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8pPr>
            <a:lvl9pPr marL="0" marR="0" lvl="8"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6" name="Shape 16"/>
          <p:cNvSpPr txBox="1">
            <a:spLocks noGrp="1"/>
          </p:cNvSpPr>
          <p:nvPr>
            <p:ph type="sldNum" idx="12"/>
          </p:nvPr>
        </p:nvSpPr>
        <p:spPr>
          <a:xfrm>
            <a:off x="8472457" y="4663216"/>
            <a:ext cx="548699" cy="3936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altLang="zh-TW"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a:t>
            </a:fld>
            <a:endParaRPr lang="zh-TW"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311700" y="555600"/>
            <a:ext cx="2807999" cy="373076"/>
          </a:xfrm>
          <a:prstGeom prst="rect">
            <a:avLst/>
          </a:prstGeom>
          <a:noFill/>
          <a:ln>
            <a:noFill/>
          </a:ln>
        </p:spPr>
        <p:txBody>
          <a:bodyPr wrap="square" lIns="91425" tIns="91425" rIns="91425" bIns="91425" anchor="b" anchorCtr="0"/>
          <a:lstStyle>
            <a:lvl1pPr marL="0" marR="0" lvl="0" indent="0" algn="ctr" rtl="0">
              <a:lnSpc>
                <a:spcPct val="100000"/>
              </a:lnSpc>
              <a:spcBef>
                <a:spcPts val="0"/>
              </a:spcBef>
              <a:spcAft>
                <a:spcPts val="0"/>
              </a:spcAft>
              <a:buClr>
                <a:schemeClr val="dk1"/>
              </a:buClr>
              <a:buFont typeface="Verdana"/>
              <a:buNone/>
              <a:defRPr sz="2400" b="1" i="0" u="none" strike="noStrike" cap="none">
                <a:solidFill>
                  <a:schemeClr val="dk1"/>
                </a:solidFill>
                <a:latin typeface="Verdana"/>
                <a:ea typeface="Verdana"/>
                <a:cs typeface="Verdana"/>
                <a:sym typeface="Verdana"/>
              </a:defRPr>
            </a:lvl1pPr>
            <a:lvl2pPr lvl="1" indent="0">
              <a:spcBef>
                <a:spcPts val="0"/>
              </a:spcBef>
              <a:buClr>
                <a:schemeClr val="dk1"/>
              </a:buClr>
              <a:buFont typeface="Arial"/>
              <a:buNone/>
              <a:defRPr sz="2400">
                <a:solidFill>
                  <a:schemeClr val="dk1"/>
                </a:solidFill>
              </a:defRPr>
            </a:lvl2pPr>
            <a:lvl3pPr lvl="2" indent="0">
              <a:spcBef>
                <a:spcPts val="0"/>
              </a:spcBef>
              <a:buClr>
                <a:schemeClr val="dk1"/>
              </a:buClr>
              <a:buFont typeface="Arial"/>
              <a:buNone/>
              <a:defRPr sz="2400">
                <a:solidFill>
                  <a:schemeClr val="dk1"/>
                </a:solidFill>
              </a:defRPr>
            </a:lvl3pPr>
            <a:lvl4pPr lvl="3" indent="0">
              <a:spcBef>
                <a:spcPts val="0"/>
              </a:spcBef>
              <a:buClr>
                <a:schemeClr val="dk1"/>
              </a:buClr>
              <a:buFont typeface="Arial"/>
              <a:buNone/>
              <a:defRPr sz="2400">
                <a:solidFill>
                  <a:schemeClr val="dk1"/>
                </a:solidFill>
              </a:defRPr>
            </a:lvl4pPr>
            <a:lvl5pPr lvl="4" indent="0">
              <a:spcBef>
                <a:spcPts val="0"/>
              </a:spcBef>
              <a:buClr>
                <a:schemeClr val="dk1"/>
              </a:buClr>
              <a:buFont typeface="Arial"/>
              <a:buNone/>
              <a:defRPr sz="2400">
                <a:solidFill>
                  <a:schemeClr val="dk1"/>
                </a:solidFill>
              </a:defRPr>
            </a:lvl5pPr>
            <a:lvl6pPr lvl="5" indent="0">
              <a:spcBef>
                <a:spcPts val="0"/>
              </a:spcBef>
              <a:buClr>
                <a:schemeClr val="dk1"/>
              </a:buClr>
              <a:buFont typeface="Arial"/>
              <a:buNone/>
              <a:defRPr sz="2400">
                <a:solidFill>
                  <a:schemeClr val="dk1"/>
                </a:solidFill>
              </a:defRPr>
            </a:lvl6pPr>
            <a:lvl7pPr lvl="6" indent="0">
              <a:spcBef>
                <a:spcPts val="0"/>
              </a:spcBef>
              <a:buClr>
                <a:schemeClr val="dk1"/>
              </a:buClr>
              <a:buFont typeface="Arial"/>
              <a:buNone/>
              <a:defRPr sz="2400">
                <a:solidFill>
                  <a:schemeClr val="dk1"/>
                </a:solidFill>
              </a:defRPr>
            </a:lvl7pPr>
            <a:lvl8pPr lvl="7" indent="0">
              <a:spcBef>
                <a:spcPts val="0"/>
              </a:spcBef>
              <a:buClr>
                <a:schemeClr val="dk1"/>
              </a:buClr>
              <a:buFont typeface="Arial"/>
              <a:buNone/>
              <a:defRPr sz="2400">
                <a:solidFill>
                  <a:schemeClr val="dk1"/>
                </a:solidFill>
              </a:defRPr>
            </a:lvl8pPr>
            <a:lvl9pPr lvl="8" indent="0">
              <a:spcBef>
                <a:spcPts val="0"/>
              </a:spcBef>
              <a:buClr>
                <a:schemeClr val="dk1"/>
              </a:buClr>
              <a:buFont typeface="Arial"/>
              <a:buNone/>
              <a:defRPr sz="2400">
                <a:solidFill>
                  <a:schemeClr val="dk1"/>
                </a:solidFill>
              </a:defRPr>
            </a:lvl9pPr>
          </a:lstStyle>
          <a:p>
            <a:endParaRPr/>
          </a:p>
        </p:txBody>
      </p:sp>
      <p:sp>
        <p:nvSpPr>
          <p:cNvPr id="19" name="Shape 19"/>
          <p:cNvSpPr txBox="1">
            <a:spLocks noGrp="1"/>
          </p:cNvSpPr>
          <p:nvPr>
            <p:ph type="body" idx="1"/>
          </p:nvPr>
        </p:nvSpPr>
        <p:spPr>
          <a:xfrm>
            <a:off x="311700" y="1214428"/>
            <a:ext cx="2807999" cy="3354571"/>
          </a:xfrm>
          <a:prstGeom prst="rect">
            <a:avLst/>
          </a:prstGeom>
          <a:noFill/>
          <a:ln>
            <a:noFill/>
          </a:ln>
        </p:spPr>
        <p:txBody>
          <a:bodyPr wrap="square" lIns="91425" tIns="91425" rIns="91425" bIns="91425" anchor="t" anchorCtr="0"/>
          <a:lstStyle>
            <a:lvl1pPr marL="0" marR="0" lvl="0" indent="76200" algn="l" rtl="0">
              <a:lnSpc>
                <a:spcPct val="115000"/>
              </a:lnSpc>
              <a:spcBef>
                <a:spcPts val="0"/>
              </a:spcBef>
              <a:spcAft>
                <a:spcPts val="1600"/>
              </a:spcAft>
              <a:buClr>
                <a:schemeClr val="dk2"/>
              </a:buClr>
              <a:buSzPct val="100000"/>
              <a:buFont typeface="Verdana"/>
              <a:buChar char="●"/>
              <a:defRPr sz="1200" b="0" i="0" u="none" strike="noStrike" cap="none">
                <a:solidFill>
                  <a:schemeClr val="dk2"/>
                </a:solidFill>
                <a:latin typeface="Verdana"/>
                <a:ea typeface="Verdana"/>
                <a:cs typeface="Verdana"/>
                <a:sym typeface="Verdana"/>
              </a:defRPr>
            </a:lvl1pPr>
            <a:lvl2pPr marL="0" marR="0" lvl="1" indent="76200" algn="l" rtl="0">
              <a:lnSpc>
                <a:spcPct val="115000"/>
              </a:lnSpc>
              <a:spcBef>
                <a:spcPts val="0"/>
              </a:spcBef>
              <a:spcAft>
                <a:spcPts val="1600"/>
              </a:spcAft>
              <a:buClr>
                <a:schemeClr val="dk2"/>
              </a:buClr>
              <a:buSzPct val="100000"/>
              <a:buFont typeface="Arial"/>
              <a:buChar char="○"/>
              <a:defRPr sz="1200" b="0" i="0" u="none" strike="noStrike" cap="none">
                <a:solidFill>
                  <a:schemeClr val="dk2"/>
                </a:solidFill>
                <a:latin typeface="Arial"/>
                <a:ea typeface="Arial"/>
                <a:cs typeface="Arial"/>
                <a:sym typeface="Arial"/>
              </a:defRPr>
            </a:lvl2pPr>
            <a:lvl3pPr marL="0" marR="0" lvl="2" indent="76200" algn="l" rtl="0">
              <a:lnSpc>
                <a:spcPct val="115000"/>
              </a:lnSpc>
              <a:spcBef>
                <a:spcPts val="0"/>
              </a:spcBef>
              <a:spcAft>
                <a:spcPts val="1600"/>
              </a:spcAft>
              <a:buClr>
                <a:schemeClr val="dk2"/>
              </a:buClr>
              <a:buSzPct val="100000"/>
              <a:buFont typeface="Arial"/>
              <a:buChar char="■"/>
              <a:defRPr sz="1200" b="0" i="0" u="none" strike="noStrike" cap="none">
                <a:solidFill>
                  <a:schemeClr val="dk2"/>
                </a:solidFill>
                <a:latin typeface="Arial"/>
                <a:ea typeface="Arial"/>
                <a:cs typeface="Arial"/>
                <a:sym typeface="Arial"/>
              </a:defRPr>
            </a:lvl3pPr>
            <a:lvl4pPr marL="0" marR="0" lvl="3" indent="76200" algn="l" rtl="0">
              <a:lnSpc>
                <a:spcPct val="115000"/>
              </a:lnSpc>
              <a:spcBef>
                <a:spcPts val="0"/>
              </a:spcBef>
              <a:spcAft>
                <a:spcPts val="1600"/>
              </a:spcAft>
              <a:buClr>
                <a:schemeClr val="dk2"/>
              </a:buClr>
              <a:buSzPct val="100000"/>
              <a:buFont typeface="Arial"/>
              <a:buChar char="●"/>
              <a:defRPr sz="1200" b="0" i="0" u="none" strike="noStrike" cap="none">
                <a:solidFill>
                  <a:schemeClr val="dk2"/>
                </a:solidFill>
                <a:latin typeface="Arial"/>
                <a:ea typeface="Arial"/>
                <a:cs typeface="Arial"/>
                <a:sym typeface="Arial"/>
              </a:defRPr>
            </a:lvl4pPr>
            <a:lvl5pPr marL="0" marR="0" lvl="4" indent="76200" algn="l" rtl="0">
              <a:lnSpc>
                <a:spcPct val="115000"/>
              </a:lnSpc>
              <a:spcBef>
                <a:spcPts val="0"/>
              </a:spcBef>
              <a:spcAft>
                <a:spcPts val="1600"/>
              </a:spcAft>
              <a:buClr>
                <a:schemeClr val="dk2"/>
              </a:buClr>
              <a:buSzPct val="100000"/>
              <a:buFont typeface="Arial"/>
              <a:buChar char="○"/>
              <a:defRPr sz="1200" b="0" i="0" u="none" strike="noStrike" cap="none">
                <a:solidFill>
                  <a:schemeClr val="dk2"/>
                </a:solidFill>
                <a:latin typeface="Arial"/>
                <a:ea typeface="Arial"/>
                <a:cs typeface="Arial"/>
                <a:sym typeface="Arial"/>
              </a:defRPr>
            </a:lvl5pPr>
            <a:lvl6pPr marL="0" marR="0" lvl="5" indent="76200" algn="l" rtl="0">
              <a:lnSpc>
                <a:spcPct val="115000"/>
              </a:lnSpc>
              <a:spcBef>
                <a:spcPts val="0"/>
              </a:spcBef>
              <a:spcAft>
                <a:spcPts val="1600"/>
              </a:spcAft>
              <a:buClr>
                <a:schemeClr val="dk2"/>
              </a:buClr>
              <a:buSzPct val="100000"/>
              <a:buFont typeface="Arial"/>
              <a:buChar char="■"/>
              <a:defRPr sz="1200" b="0" i="0" u="none" strike="noStrike" cap="none">
                <a:solidFill>
                  <a:schemeClr val="dk2"/>
                </a:solidFill>
                <a:latin typeface="Arial"/>
                <a:ea typeface="Arial"/>
                <a:cs typeface="Arial"/>
                <a:sym typeface="Arial"/>
              </a:defRPr>
            </a:lvl6pPr>
            <a:lvl7pPr marL="0" marR="0" lvl="6" indent="76200" algn="l" rtl="0">
              <a:lnSpc>
                <a:spcPct val="115000"/>
              </a:lnSpc>
              <a:spcBef>
                <a:spcPts val="0"/>
              </a:spcBef>
              <a:spcAft>
                <a:spcPts val="1600"/>
              </a:spcAft>
              <a:buClr>
                <a:schemeClr val="dk2"/>
              </a:buClr>
              <a:buSzPct val="100000"/>
              <a:buFont typeface="Arial"/>
              <a:buChar char="●"/>
              <a:defRPr sz="1200" b="0" i="0" u="none" strike="noStrike" cap="none">
                <a:solidFill>
                  <a:schemeClr val="dk2"/>
                </a:solidFill>
                <a:latin typeface="Arial"/>
                <a:ea typeface="Arial"/>
                <a:cs typeface="Arial"/>
                <a:sym typeface="Arial"/>
              </a:defRPr>
            </a:lvl7pPr>
            <a:lvl8pPr marL="0" marR="0" lvl="7" indent="76200" algn="l" rtl="0">
              <a:lnSpc>
                <a:spcPct val="115000"/>
              </a:lnSpc>
              <a:spcBef>
                <a:spcPts val="0"/>
              </a:spcBef>
              <a:spcAft>
                <a:spcPts val="1600"/>
              </a:spcAft>
              <a:buClr>
                <a:schemeClr val="dk2"/>
              </a:buClr>
              <a:buSzPct val="100000"/>
              <a:buFont typeface="Arial"/>
              <a:buChar char="○"/>
              <a:defRPr sz="1200" b="0" i="0" u="none" strike="noStrike" cap="none">
                <a:solidFill>
                  <a:schemeClr val="dk2"/>
                </a:solidFill>
                <a:latin typeface="Arial"/>
                <a:ea typeface="Arial"/>
                <a:cs typeface="Arial"/>
                <a:sym typeface="Arial"/>
              </a:defRPr>
            </a:lvl8pPr>
            <a:lvl9pPr marL="0" marR="0" lvl="8" indent="76200" algn="l" rtl="0">
              <a:lnSpc>
                <a:spcPct val="115000"/>
              </a:lnSpc>
              <a:spcBef>
                <a:spcPts val="0"/>
              </a:spcBef>
              <a:spcAft>
                <a:spcPts val="1600"/>
              </a:spcAft>
              <a:buClr>
                <a:schemeClr val="dk2"/>
              </a:buClr>
              <a:buSzPct val="100000"/>
              <a:buFont typeface="Arial"/>
              <a:buChar char="■"/>
              <a:defRPr sz="1200" b="0" i="0" u="none" strike="noStrike" cap="none">
                <a:solidFill>
                  <a:schemeClr val="dk2"/>
                </a:solidFill>
                <a:latin typeface="Arial"/>
                <a:ea typeface="Arial"/>
                <a:cs typeface="Arial"/>
                <a:sym typeface="Arial"/>
              </a:defRPr>
            </a:lvl9pPr>
          </a:lstStyle>
          <a:p>
            <a:endParaRPr/>
          </a:p>
        </p:txBody>
      </p:sp>
      <p:sp>
        <p:nvSpPr>
          <p:cNvPr id="20" name="Shape 20"/>
          <p:cNvSpPr txBox="1">
            <a:spLocks noGrp="1"/>
          </p:cNvSpPr>
          <p:nvPr>
            <p:ph type="sldNum" idx="12"/>
          </p:nvPr>
        </p:nvSpPr>
        <p:spPr>
          <a:xfrm>
            <a:off x="8472457" y="4663216"/>
            <a:ext cx="548699" cy="3936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altLang="zh-TW"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a:t>
            </a:fld>
            <a:endParaRPr lang="zh-TW"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Main point">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90250" y="450150"/>
            <a:ext cx="6367800" cy="40908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chemeClr val="dk1"/>
              </a:buClr>
              <a:buFont typeface="Verdana"/>
              <a:buNone/>
              <a:defRPr sz="4800" b="1" i="0" u="none" strike="noStrike" cap="none">
                <a:solidFill>
                  <a:schemeClr val="dk1"/>
                </a:solidFill>
                <a:latin typeface="Verdana"/>
                <a:ea typeface="Verdana"/>
                <a:cs typeface="Verdana"/>
                <a:sym typeface="Verdana"/>
              </a:defRPr>
            </a:lvl1pPr>
            <a:lvl2pPr lvl="1" indent="0">
              <a:spcBef>
                <a:spcPts val="0"/>
              </a:spcBef>
              <a:buClr>
                <a:schemeClr val="dk1"/>
              </a:buClr>
              <a:buFont typeface="Arial"/>
              <a:buNone/>
              <a:defRPr sz="4800">
                <a:solidFill>
                  <a:schemeClr val="dk1"/>
                </a:solidFill>
              </a:defRPr>
            </a:lvl2pPr>
            <a:lvl3pPr lvl="2" indent="0">
              <a:spcBef>
                <a:spcPts val="0"/>
              </a:spcBef>
              <a:buClr>
                <a:schemeClr val="dk1"/>
              </a:buClr>
              <a:buFont typeface="Arial"/>
              <a:buNone/>
              <a:defRPr sz="4800">
                <a:solidFill>
                  <a:schemeClr val="dk1"/>
                </a:solidFill>
              </a:defRPr>
            </a:lvl3pPr>
            <a:lvl4pPr lvl="3" indent="0">
              <a:spcBef>
                <a:spcPts val="0"/>
              </a:spcBef>
              <a:buClr>
                <a:schemeClr val="dk1"/>
              </a:buClr>
              <a:buFont typeface="Arial"/>
              <a:buNone/>
              <a:defRPr sz="4800">
                <a:solidFill>
                  <a:schemeClr val="dk1"/>
                </a:solidFill>
              </a:defRPr>
            </a:lvl4pPr>
            <a:lvl5pPr lvl="4" indent="0">
              <a:spcBef>
                <a:spcPts val="0"/>
              </a:spcBef>
              <a:buClr>
                <a:schemeClr val="dk1"/>
              </a:buClr>
              <a:buFont typeface="Arial"/>
              <a:buNone/>
              <a:defRPr sz="4800">
                <a:solidFill>
                  <a:schemeClr val="dk1"/>
                </a:solidFill>
              </a:defRPr>
            </a:lvl5pPr>
            <a:lvl6pPr lvl="5" indent="0">
              <a:spcBef>
                <a:spcPts val="0"/>
              </a:spcBef>
              <a:buClr>
                <a:schemeClr val="dk1"/>
              </a:buClr>
              <a:buFont typeface="Arial"/>
              <a:buNone/>
              <a:defRPr sz="4800">
                <a:solidFill>
                  <a:schemeClr val="dk1"/>
                </a:solidFill>
              </a:defRPr>
            </a:lvl6pPr>
            <a:lvl7pPr lvl="6" indent="0">
              <a:spcBef>
                <a:spcPts val="0"/>
              </a:spcBef>
              <a:buClr>
                <a:schemeClr val="dk1"/>
              </a:buClr>
              <a:buFont typeface="Arial"/>
              <a:buNone/>
              <a:defRPr sz="4800">
                <a:solidFill>
                  <a:schemeClr val="dk1"/>
                </a:solidFill>
              </a:defRPr>
            </a:lvl7pPr>
            <a:lvl8pPr lvl="7" indent="0">
              <a:spcBef>
                <a:spcPts val="0"/>
              </a:spcBef>
              <a:buClr>
                <a:schemeClr val="dk1"/>
              </a:buClr>
              <a:buFont typeface="Arial"/>
              <a:buNone/>
              <a:defRPr sz="4800">
                <a:solidFill>
                  <a:schemeClr val="dk1"/>
                </a:solidFill>
              </a:defRPr>
            </a:lvl8pPr>
            <a:lvl9pPr lvl="8" indent="0">
              <a:spcBef>
                <a:spcPts val="0"/>
              </a:spcBef>
              <a:buClr>
                <a:schemeClr val="dk1"/>
              </a:buClr>
              <a:buFont typeface="Arial"/>
              <a:buNone/>
              <a:defRPr sz="4800">
                <a:solidFill>
                  <a:schemeClr val="dk1"/>
                </a:solidFill>
              </a:defRPr>
            </a:lvl9pPr>
          </a:lstStyle>
          <a:p>
            <a:endParaRPr/>
          </a:p>
        </p:txBody>
      </p:sp>
      <p:sp>
        <p:nvSpPr>
          <p:cNvPr id="23" name="Shape 23"/>
          <p:cNvSpPr txBox="1">
            <a:spLocks noGrp="1"/>
          </p:cNvSpPr>
          <p:nvPr>
            <p:ph type="sldNum" idx="12"/>
          </p:nvPr>
        </p:nvSpPr>
        <p:spPr>
          <a:xfrm>
            <a:off x="8472457" y="4663216"/>
            <a:ext cx="548699" cy="3936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altLang="zh-TW"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a:t>
            </a:fld>
            <a:endParaRPr lang="zh-TW"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24"/>
        <p:cNvGrpSpPr/>
        <p:nvPr/>
      </p:nvGrpSpPr>
      <p:grpSpPr>
        <a:xfrm>
          <a:off x="0" y="0"/>
          <a:ext cx="0" cy="0"/>
          <a:chOff x="0" y="0"/>
          <a:chExt cx="0" cy="0"/>
        </a:xfrm>
      </p:grpSpPr>
      <p:sp>
        <p:nvSpPr>
          <p:cNvPr id="25" name="Shape 25"/>
          <p:cNvSpPr/>
          <p:nvPr/>
        </p:nvSpPr>
        <p:spPr>
          <a:xfrm>
            <a:off x="4572000" y="-125"/>
            <a:ext cx="4572000" cy="5143499"/>
          </a:xfrm>
          <a:prstGeom prst="rect">
            <a:avLst/>
          </a:prstGeom>
          <a:solidFill>
            <a:schemeClr val="lt2"/>
          </a:solid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6" name="Shape 26"/>
          <p:cNvSpPr txBox="1">
            <a:spLocks noGrp="1"/>
          </p:cNvSpPr>
          <p:nvPr>
            <p:ph type="title"/>
          </p:nvPr>
        </p:nvSpPr>
        <p:spPr>
          <a:xfrm>
            <a:off x="265500" y="1233175"/>
            <a:ext cx="4045199" cy="1482300"/>
          </a:xfrm>
          <a:prstGeom prst="rect">
            <a:avLst/>
          </a:prstGeom>
          <a:noFill/>
          <a:ln>
            <a:noFill/>
          </a:ln>
        </p:spPr>
        <p:txBody>
          <a:bodyPr wrap="square" lIns="91425" tIns="91425" rIns="91425" bIns="91425" anchor="b" anchorCtr="0"/>
          <a:lstStyle>
            <a:lvl1pPr marL="0" marR="0" lvl="0" indent="0" algn="ctr" rtl="0">
              <a:lnSpc>
                <a:spcPct val="100000"/>
              </a:lnSpc>
              <a:spcBef>
                <a:spcPts val="0"/>
              </a:spcBef>
              <a:spcAft>
                <a:spcPts val="0"/>
              </a:spcAft>
              <a:buClr>
                <a:schemeClr val="dk1"/>
              </a:buClr>
              <a:buFont typeface="Verdana"/>
              <a:buNone/>
              <a:defRPr sz="4200" b="1" i="0" u="none" strike="noStrike" cap="none">
                <a:solidFill>
                  <a:schemeClr val="dk1"/>
                </a:solidFill>
                <a:latin typeface="Verdana"/>
                <a:ea typeface="Verdana"/>
                <a:cs typeface="Verdana"/>
                <a:sym typeface="Verdana"/>
              </a:defRPr>
            </a:lvl1pPr>
            <a:lvl2pPr lvl="1" indent="0" algn="ctr">
              <a:spcBef>
                <a:spcPts val="0"/>
              </a:spcBef>
              <a:buClr>
                <a:schemeClr val="dk1"/>
              </a:buClr>
              <a:buFont typeface="Arial"/>
              <a:buNone/>
              <a:defRPr sz="4200">
                <a:solidFill>
                  <a:schemeClr val="dk1"/>
                </a:solidFill>
              </a:defRPr>
            </a:lvl2pPr>
            <a:lvl3pPr lvl="2" indent="0" algn="ctr">
              <a:spcBef>
                <a:spcPts val="0"/>
              </a:spcBef>
              <a:buClr>
                <a:schemeClr val="dk1"/>
              </a:buClr>
              <a:buFont typeface="Arial"/>
              <a:buNone/>
              <a:defRPr sz="4200">
                <a:solidFill>
                  <a:schemeClr val="dk1"/>
                </a:solidFill>
              </a:defRPr>
            </a:lvl3pPr>
            <a:lvl4pPr lvl="3" indent="0" algn="ctr">
              <a:spcBef>
                <a:spcPts val="0"/>
              </a:spcBef>
              <a:buClr>
                <a:schemeClr val="dk1"/>
              </a:buClr>
              <a:buFont typeface="Arial"/>
              <a:buNone/>
              <a:defRPr sz="4200">
                <a:solidFill>
                  <a:schemeClr val="dk1"/>
                </a:solidFill>
              </a:defRPr>
            </a:lvl4pPr>
            <a:lvl5pPr lvl="4" indent="0" algn="ctr">
              <a:spcBef>
                <a:spcPts val="0"/>
              </a:spcBef>
              <a:buClr>
                <a:schemeClr val="dk1"/>
              </a:buClr>
              <a:buFont typeface="Arial"/>
              <a:buNone/>
              <a:defRPr sz="4200">
                <a:solidFill>
                  <a:schemeClr val="dk1"/>
                </a:solidFill>
              </a:defRPr>
            </a:lvl5pPr>
            <a:lvl6pPr lvl="5" indent="0" algn="ctr">
              <a:spcBef>
                <a:spcPts val="0"/>
              </a:spcBef>
              <a:buClr>
                <a:schemeClr val="dk1"/>
              </a:buClr>
              <a:buFont typeface="Arial"/>
              <a:buNone/>
              <a:defRPr sz="4200">
                <a:solidFill>
                  <a:schemeClr val="dk1"/>
                </a:solidFill>
              </a:defRPr>
            </a:lvl6pPr>
            <a:lvl7pPr lvl="6" indent="0" algn="ctr">
              <a:spcBef>
                <a:spcPts val="0"/>
              </a:spcBef>
              <a:buClr>
                <a:schemeClr val="dk1"/>
              </a:buClr>
              <a:buFont typeface="Arial"/>
              <a:buNone/>
              <a:defRPr sz="4200">
                <a:solidFill>
                  <a:schemeClr val="dk1"/>
                </a:solidFill>
              </a:defRPr>
            </a:lvl7pPr>
            <a:lvl8pPr lvl="7" indent="0" algn="ctr">
              <a:spcBef>
                <a:spcPts val="0"/>
              </a:spcBef>
              <a:buClr>
                <a:schemeClr val="dk1"/>
              </a:buClr>
              <a:buFont typeface="Arial"/>
              <a:buNone/>
              <a:defRPr sz="4200">
                <a:solidFill>
                  <a:schemeClr val="dk1"/>
                </a:solidFill>
              </a:defRPr>
            </a:lvl8pPr>
            <a:lvl9pPr lvl="8" indent="0" algn="ctr">
              <a:spcBef>
                <a:spcPts val="0"/>
              </a:spcBef>
              <a:buClr>
                <a:schemeClr val="dk1"/>
              </a:buClr>
              <a:buFont typeface="Arial"/>
              <a:buNone/>
              <a:defRPr sz="4200">
                <a:solidFill>
                  <a:schemeClr val="dk1"/>
                </a:solidFill>
              </a:defRPr>
            </a:lvl9pPr>
          </a:lstStyle>
          <a:p>
            <a:endParaRPr/>
          </a:p>
        </p:txBody>
      </p:sp>
      <p:sp>
        <p:nvSpPr>
          <p:cNvPr id="27" name="Shape 27"/>
          <p:cNvSpPr txBox="1">
            <a:spLocks noGrp="1"/>
          </p:cNvSpPr>
          <p:nvPr>
            <p:ph type="subTitle" idx="1"/>
          </p:nvPr>
        </p:nvSpPr>
        <p:spPr>
          <a:xfrm>
            <a:off x="265500" y="2803075"/>
            <a:ext cx="4045199" cy="1235100"/>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2"/>
              </a:buClr>
              <a:buFont typeface="Verdana"/>
              <a:buNone/>
              <a:defRPr sz="2100" b="0" i="0" u="none" strike="noStrike" cap="none">
                <a:solidFill>
                  <a:schemeClr val="dk2"/>
                </a:solidFill>
                <a:latin typeface="Verdana"/>
                <a:ea typeface="Verdana"/>
                <a:cs typeface="Verdana"/>
                <a:sym typeface="Verdana"/>
              </a:defRPr>
            </a:lvl1pPr>
            <a:lvl2pPr marL="0" marR="0" lvl="1" indent="0" algn="ctr" rtl="0">
              <a:lnSpc>
                <a:spcPct val="100000"/>
              </a:lnSpc>
              <a:spcBef>
                <a:spcPts val="0"/>
              </a:spcBef>
              <a:spcAft>
                <a:spcPts val="0"/>
              </a:spcAft>
              <a:buClr>
                <a:schemeClr val="dk2"/>
              </a:buClr>
              <a:buFont typeface="Arial"/>
              <a:buNone/>
              <a:defRPr sz="2100" b="0" i="0" u="none" strike="noStrike" cap="none">
                <a:solidFill>
                  <a:schemeClr val="dk2"/>
                </a:solidFill>
                <a:latin typeface="Arial"/>
                <a:ea typeface="Arial"/>
                <a:cs typeface="Arial"/>
                <a:sym typeface="Arial"/>
              </a:defRPr>
            </a:lvl2pPr>
            <a:lvl3pPr marL="0" marR="0" lvl="2" indent="0" algn="ctr" rtl="0">
              <a:lnSpc>
                <a:spcPct val="100000"/>
              </a:lnSpc>
              <a:spcBef>
                <a:spcPts val="0"/>
              </a:spcBef>
              <a:spcAft>
                <a:spcPts val="0"/>
              </a:spcAft>
              <a:buClr>
                <a:schemeClr val="dk2"/>
              </a:buClr>
              <a:buFont typeface="Arial"/>
              <a:buNone/>
              <a:defRPr sz="2100" b="0" i="0" u="none" strike="noStrike" cap="none">
                <a:solidFill>
                  <a:schemeClr val="dk2"/>
                </a:solidFill>
                <a:latin typeface="Arial"/>
                <a:ea typeface="Arial"/>
                <a:cs typeface="Arial"/>
                <a:sym typeface="Arial"/>
              </a:defRPr>
            </a:lvl3pPr>
            <a:lvl4pPr marL="0" marR="0" lvl="3" indent="0" algn="ctr" rtl="0">
              <a:lnSpc>
                <a:spcPct val="100000"/>
              </a:lnSpc>
              <a:spcBef>
                <a:spcPts val="0"/>
              </a:spcBef>
              <a:spcAft>
                <a:spcPts val="0"/>
              </a:spcAft>
              <a:buClr>
                <a:schemeClr val="dk2"/>
              </a:buClr>
              <a:buFont typeface="Arial"/>
              <a:buNone/>
              <a:defRPr sz="2100" b="0" i="0" u="none" strike="noStrike" cap="none">
                <a:solidFill>
                  <a:schemeClr val="dk2"/>
                </a:solidFill>
                <a:latin typeface="Arial"/>
                <a:ea typeface="Arial"/>
                <a:cs typeface="Arial"/>
                <a:sym typeface="Arial"/>
              </a:defRPr>
            </a:lvl4pPr>
            <a:lvl5pPr marL="0" marR="0" lvl="4" indent="0" algn="ctr" rtl="0">
              <a:lnSpc>
                <a:spcPct val="100000"/>
              </a:lnSpc>
              <a:spcBef>
                <a:spcPts val="0"/>
              </a:spcBef>
              <a:spcAft>
                <a:spcPts val="0"/>
              </a:spcAft>
              <a:buClr>
                <a:schemeClr val="dk2"/>
              </a:buClr>
              <a:buFont typeface="Arial"/>
              <a:buNone/>
              <a:defRPr sz="2100" b="0" i="0" u="none" strike="noStrike" cap="none">
                <a:solidFill>
                  <a:schemeClr val="dk2"/>
                </a:solidFill>
                <a:latin typeface="Arial"/>
                <a:ea typeface="Arial"/>
                <a:cs typeface="Arial"/>
                <a:sym typeface="Arial"/>
              </a:defRPr>
            </a:lvl5pPr>
            <a:lvl6pPr marL="0" marR="0" lvl="5" indent="0" algn="ctr" rtl="0">
              <a:lnSpc>
                <a:spcPct val="100000"/>
              </a:lnSpc>
              <a:spcBef>
                <a:spcPts val="0"/>
              </a:spcBef>
              <a:spcAft>
                <a:spcPts val="0"/>
              </a:spcAft>
              <a:buClr>
                <a:schemeClr val="dk2"/>
              </a:buClr>
              <a:buFont typeface="Arial"/>
              <a:buNone/>
              <a:defRPr sz="2100" b="0" i="0" u="none" strike="noStrike" cap="none">
                <a:solidFill>
                  <a:schemeClr val="dk2"/>
                </a:solidFill>
                <a:latin typeface="Arial"/>
                <a:ea typeface="Arial"/>
                <a:cs typeface="Arial"/>
                <a:sym typeface="Arial"/>
              </a:defRPr>
            </a:lvl6pPr>
            <a:lvl7pPr marL="0" marR="0" lvl="6" indent="0" algn="ctr" rtl="0">
              <a:lnSpc>
                <a:spcPct val="100000"/>
              </a:lnSpc>
              <a:spcBef>
                <a:spcPts val="0"/>
              </a:spcBef>
              <a:spcAft>
                <a:spcPts val="0"/>
              </a:spcAft>
              <a:buClr>
                <a:schemeClr val="dk2"/>
              </a:buClr>
              <a:buFont typeface="Arial"/>
              <a:buNone/>
              <a:defRPr sz="2100" b="0" i="0" u="none" strike="noStrike" cap="none">
                <a:solidFill>
                  <a:schemeClr val="dk2"/>
                </a:solidFill>
                <a:latin typeface="Arial"/>
                <a:ea typeface="Arial"/>
                <a:cs typeface="Arial"/>
                <a:sym typeface="Arial"/>
              </a:defRPr>
            </a:lvl7pPr>
            <a:lvl8pPr marL="0" marR="0" lvl="7" indent="0" algn="ctr" rtl="0">
              <a:lnSpc>
                <a:spcPct val="100000"/>
              </a:lnSpc>
              <a:spcBef>
                <a:spcPts val="0"/>
              </a:spcBef>
              <a:spcAft>
                <a:spcPts val="0"/>
              </a:spcAft>
              <a:buClr>
                <a:schemeClr val="dk2"/>
              </a:buClr>
              <a:buFont typeface="Arial"/>
              <a:buNone/>
              <a:defRPr sz="2100" b="0" i="0" u="none" strike="noStrike" cap="none">
                <a:solidFill>
                  <a:schemeClr val="dk2"/>
                </a:solidFill>
                <a:latin typeface="Arial"/>
                <a:ea typeface="Arial"/>
                <a:cs typeface="Arial"/>
                <a:sym typeface="Arial"/>
              </a:defRPr>
            </a:lvl8pPr>
            <a:lvl9pPr marL="0" marR="0" lvl="8" indent="0" algn="ctr" rtl="0">
              <a:lnSpc>
                <a:spcPct val="100000"/>
              </a:lnSpc>
              <a:spcBef>
                <a:spcPts val="0"/>
              </a:spcBef>
              <a:spcAft>
                <a:spcPts val="0"/>
              </a:spcAft>
              <a:buClr>
                <a:schemeClr val="dk2"/>
              </a:buClr>
              <a:buFont typeface="Arial"/>
              <a:buNone/>
              <a:defRPr sz="2100" b="0" i="0" u="none" strike="noStrike" cap="none">
                <a:solidFill>
                  <a:schemeClr val="dk2"/>
                </a:solidFill>
                <a:latin typeface="Arial"/>
                <a:ea typeface="Arial"/>
                <a:cs typeface="Arial"/>
                <a:sym typeface="Arial"/>
              </a:defRPr>
            </a:lvl9pPr>
          </a:lstStyle>
          <a:p>
            <a:endParaRPr/>
          </a:p>
        </p:txBody>
      </p:sp>
      <p:sp>
        <p:nvSpPr>
          <p:cNvPr id="28" name="Shape 28"/>
          <p:cNvSpPr txBox="1">
            <a:spLocks noGrp="1"/>
          </p:cNvSpPr>
          <p:nvPr>
            <p:ph type="body" idx="2"/>
          </p:nvPr>
        </p:nvSpPr>
        <p:spPr>
          <a:xfrm>
            <a:off x="4939500" y="724075"/>
            <a:ext cx="3837000" cy="3695099"/>
          </a:xfrm>
          <a:prstGeom prst="rect">
            <a:avLst/>
          </a:prstGeom>
          <a:noFill/>
          <a:ln>
            <a:noFill/>
          </a:ln>
        </p:spPr>
        <p:txBody>
          <a:bodyPr wrap="square" lIns="91425" tIns="91425" rIns="91425" bIns="91425" anchor="ctr" anchorCtr="0"/>
          <a:lstStyle>
            <a:lvl1pPr marL="0" marR="0" lvl="0" indent="114300" algn="l" rtl="0">
              <a:lnSpc>
                <a:spcPct val="115000"/>
              </a:lnSpc>
              <a:spcBef>
                <a:spcPts val="0"/>
              </a:spcBef>
              <a:spcAft>
                <a:spcPts val="1600"/>
              </a:spcAft>
              <a:buClr>
                <a:schemeClr val="dk2"/>
              </a:buClr>
              <a:buSzPct val="100000"/>
              <a:buFont typeface="Verdana"/>
              <a:buChar char="●"/>
              <a:defRPr sz="1800" b="0" i="0" u="none" strike="noStrike" cap="none">
                <a:solidFill>
                  <a:schemeClr val="dk2"/>
                </a:solidFill>
                <a:latin typeface="Verdana"/>
                <a:ea typeface="Verdana"/>
                <a:cs typeface="Verdana"/>
                <a:sym typeface="Verdana"/>
              </a:defRPr>
            </a:lvl1pPr>
            <a:lvl2pPr marL="0" marR="0" lvl="1"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2pPr>
            <a:lvl3pPr marL="0" marR="0" lvl="2"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3pPr>
            <a:lvl4pPr marL="0" marR="0" lvl="3"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4pPr>
            <a:lvl5pPr marL="0" marR="0" lvl="4"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5pPr>
            <a:lvl6pPr marL="0" marR="0" lvl="5"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6pPr>
            <a:lvl7pPr marL="0" marR="0" lvl="6"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7pPr>
            <a:lvl8pPr marL="0" marR="0" lvl="7"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8pPr>
            <a:lvl9pPr marL="0" marR="0" lvl="8"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29" name="Shape 29"/>
          <p:cNvSpPr txBox="1">
            <a:spLocks noGrp="1"/>
          </p:cNvSpPr>
          <p:nvPr>
            <p:ph type="sldNum" idx="12"/>
          </p:nvPr>
        </p:nvSpPr>
        <p:spPr>
          <a:xfrm>
            <a:off x="8472457" y="4663216"/>
            <a:ext cx="548699" cy="3936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altLang="zh-TW"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a:t>
            </a:fld>
            <a:endParaRPr lang="zh-TW"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Caption">
    <p:spTree>
      <p:nvGrpSpPr>
        <p:cNvPr id="1" name="Shape 30"/>
        <p:cNvGrpSpPr/>
        <p:nvPr/>
      </p:nvGrpSpPr>
      <p:grpSpPr>
        <a:xfrm>
          <a:off x="0" y="0"/>
          <a:ext cx="0" cy="0"/>
          <a:chOff x="0" y="0"/>
          <a:chExt cx="0" cy="0"/>
        </a:xfrm>
      </p:grpSpPr>
      <p:sp>
        <p:nvSpPr>
          <p:cNvPr id="31" name="Shape 31"/>
          <p:cNvSpPr txBox="1">
            <a:spLocks noGrp="1"/>
          </p:cNvSpPr>
          <p:nvPr>
            <p:ph type="body" idx="1"/>
          </p:nvPr>
        </p:nvSpPr>
        <p:spPr>
          <a:xfrm>
            <a:off x="311700" y="4230575"/>
            <a:ext cx="5998800" cy="6051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dk2"/>
              </a:buClr>
              <a:buFont typeface="Verdana"/>
              <a:buNone/>
              <a:defRPr sz="1800" b="0" i="0" u="none" strike="noStrike" cap="none">
                <a:solidFill>
                  <a:schemeClr val="dk2"/>
                </a:solidFill>
                <a:latin typeface="Verdana"/>
                <a:ea typeface="Verdana"/>
                <a:cs typeface="Verdana"/>
                <a:sym typeface="Verdana"/>
              </a:defRPr>
            </a:lvl1pPr>
            <a:lvl2pPr marL="0" marR="0" lvl="1"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2pPr>
            <a:lvl3pPr marL="0" marR="0" lvl="2"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3pPr>
            <a:lvl4pPr marL="0" marR="0" lvl="3"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4pPr>
            <a:lvl5pPr marL="0" marR="0" lvl="4"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5pPr>
            <a:lvl6pPr marL="0" marR="0" lvl="5"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6pPr>
            <a:lvl7pPr marL="0" marR="0" lvl="6"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7pPr>
            <a:lvl8pPr marL="0" marR="0" lvl="7"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8pPr>
            <a:lvl9pPr marL="0" marR="0" lvl="8"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32" name="Shape 32"/>
          <p:cNvSpPr txBox="1">
            <a:spLocks noGrp="1"/>
          </p:cNvSpPr>
          <p:nvPr>
            <p:ph type="sldNum" idx="12"/>
          </p:nvPr>
        </p:nvSpPr>
        <p:spPr>
          <a:xfrm>
            <a:off x="8472457" y="4663216"/>
            <a:ext cx="548699" cy="3936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altLang="zh-TW"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a:t>
            </a:fld>
            <a:endParaRPr lang="zh-TW"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1_Title and body">
  <p:cSld name="1_Title and body">
    <p:spTree>
      <p:nvGrpSpPr>
        <p:cNvPr id="1" name="Shape 19"/>
        <p:cNvGrpSpPr/>
        <p:nvPr/>
      </p:nvGrpSpPr>
      <p:grpSpPr>
        <a:xfrm>
          <a:off x="0" y="0"/>
          <a:ext cx="0" cy="0"/>
          <a:chOff x="0" y="0"/>
          <a:chExt cx="0" cy="0"/>
        </a:xfrm>
      </p:grpSpPr>
      <p:pic>
        <p:nvPicPr>
          <p:cNvPr id="6" name="圖片 5" descr="0330_16比9_內頁母片_(ZH+EN).jpg"/>
          <p:cNvPicPr>
            <a:picLocks noChangeAspect="1"/>
          </p:cNvPicPr>
          <p:nvPr userDrawn="1"/>
        </p:nvPicPr>
        <p:blipFill>
          <a:blip r:embed="rId2"/>
          <a:stretch>
            <a:fillRect/>
          </a:stretch>
        </p:blipFill>
        <p:spPr>
          <a:xfrm>
            <a:off x="0" y="0"/>
            <a:ext cx="9144000" cy="5143500"/>
          </a:xfrm>
          <a:prstGeom prst="rect">
            <a:avLst/>
          </a:prstGeom>
        </p:spPr>
      </p:pic>
      <p:sp>
        <p:nvSpPr>
          <p:cNvPr id="21" name="Shape 21"/>
          <p:cNvSpPr txBox="1">
            <a:spLocks noGrp="1"/>
          </p:cNvSpPr>
          <p:nvPr>
            <p:ph type="title"/>
          </p:nvPr>
        </p:nvSpPr>
        <p:spPr>
          <a:xfrm>
            <a:off x="0" y="0"/>
            <a:ext cx="9144000" cy="714362"/>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chemeClr val="dk1"/>
              </a:buClr>
              <a:buSzPts val="4000"/>
              <a:buFont typeface="Verdana"/>
              <a:buNone/>
              <a:defRPr sz="3800" b="1" i="0" u="none" strike="noStrike" cap="none">
                <a:solidFill>
                  <a:schemeClr val="lt1"/>
                </a:solidFill>
                <a:latin typeface="+mj-lt"/>
                <a:ea typeface="微軟正黑體" pitchFamily="34" charset="-120"/>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22" name="Shape 22"/>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9pPr>
          </a:lstStyle>
          <a:p>
            <a:pPr marL="0" lvl="0" indent="0">
              <a:spcBef>
                <a:spcPts val="0"/>
              </a:spcBef>
              <a:spcAft>
                <a:spcPts val="0"/>
              </a:spcAft>
              <a:buNone/>
            </a:pPr>
            <a:fld id="{00000000-1234-1234-1234-123412341234}" type="slidenum">
              <a:rPr lang="en-GB"/>
              <a:pPr marL="0" lvl="0" indent="0">
                <a:spcBef>
                  <a:spcPts val="0"/>
                </a:spcBef>
                <a:spcAft>
                  <a:spcPts val="0"/>
                </a:spcAft>
                <a:buNone/>
              </a:pPr>
              <a:t>‹#›</a:t>
            </a:fld>
            <a:endParaRPr/>
          </a:p>
        </p:txBody>
      </p:sp>
    </p:spTree>
    <p:extLst>
      <p:ext uri="{BB962C8B-B14F-4D97-AF65-F5344CB8AC3E}">
        <p14:creationId xmlns:p14="http://schemas.microsoft.com/office/powerpoint/2010/main" val="8157974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31" y="2379"/>
            <a:ext cx="9135537" cy="5138740"/>
          </a:xfrm>
          <a:prstGeom prst="rect">
            <a:avLst/>
          </a:prstGeom>
        </p:spPr>
      </p:pic>
      <p:sp>
        <p:nvSpPr>
          <p:cNvPr id="3" name="Title 1">
            <a:extLst>
              <a:ext uri="{FF2B5EF4-FFF2-40B4-BE49-F238E27FC236}">
                <a16:creationId xmlns:a16="http://schemas.microsoft.com/office/drawing/2014/main" id="{3535B788-A06C-414C-BE28-DEB5649BABDF}"/>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1846571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Shape 9"/>
        <p:cNvGrpSpPr/>
        <p:nvPr/>
      </p:nvGrpSpPr>
      <p:grpSpPr>
        <a:xfrm>
          <a:off x="0" y="0"/>
          <a:ext cx="0" cy="0"/>
          <a:chOff x="0" y="0"/>
          <a:chExt cx="0" cy="0"/>
        </a:xfrm>
      </p:grpSpPr>
      <p:pic>
        <p:nvPicPr>
          <p:cNvPr id="4" name="圖片 3" descr="一張含有 冰箱, 白色, 水, 門 的圖片&#10;&#10;自動產生的描述">
            <a:extLst>
              <a:ext uri="{FF2B5EF4-FFF2-40B4-BE49-F238E27FC236}">
                <a16:creationId xmlns:a16="http://schemas.microsoft.com/office/drawing/2014/main" id="{A9E3E21F-9116-46E0-A801-E21760C629B9}"/>
              </a:ext>
            </a:extLst>
          </p:cNvPr>
          <p:cNvPicPr>
            <a:picLocks noChangeAspect="1"/>
          </p:cNvPicPr>
          <p:nvPr userDrawn="1"/>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6080316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只有標題">
    <p:spTree>
      <p:nvGrpSpPr>
        <p:cNvPr id="1" name=""/>
        <p:cNvGrpSpPr/>
        <p:nvPr/>
      </p:nvGrpSpPr>
      <p:grpSpPr>
        <a:xfrm>
          <a:off x="0" y="0"/>
          <a:ext cx="0" cy="0"/>
          <a:chOff x="0" y="0"/>
          <a:chExt cx="0" cy="0"/>
        </a:xfrm>
      </p:grpSpPr>
      <p:pic>
        <p:nvPicPr>
          <p:cNvPr id="3074" name="Picture 2" descr="C:\Users\user\Desktop\TS-x32XU新品介紹PPT\TS-x32XU新品介紹PPT-02.pn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5152162"/>
          </a:xfrm>
          <a:prstGeom prst="rect">
            <a:avLst/>
          </a:prstGeom>
          <a:noFill/>
        </p:spPr>
      </p:pic>
      <p:sp>
        <p:nvSpPr>
          <p:cNvPr id="2" name="標題 1"/>
          <p:cNvSpPr>
            <a:spLocks noGrp="1"/>
          </p:cNvSpPr>
          <p:nvPr>
            <p:ph type="title"/>
          </p:nvPr>
        </p:nvSpPr>
        <p:spPr>
          <a:xfrm>
            <a:off x="457200" y="123478"/>
            <a:ext cx="8229600" cy="857250"/>
          </a:xfrm>
        </p:spPr>
        <p:txBody>
          <a:bodyPr/>
          <a:lstStyle/>
          <a:p>
            <a:r>
              <a:rPr lang="zh-TW" altLang="en-US"/>
              <a:t>按一下以編輯母片標題樣式</a:t>
            </a:r>
          </a:p>
        </p:txBody>
      </p:sp>
      <p:pic>
        <p:nvPicPr>
          <p:cNvPr id="3075" name="Picture 3" descr="C:\Users\user\Desktop\TS-x32XU新品介紹PPT\02-01.png"/>
          <p:cNvPicPr>
            <a:picLocks noChangeAspect="1" noChangeArrowheads="1"/>
          </p:cNvPicPr>
          <p:nvPr userDrawn="1"/>
        </p:nvPicPr>
        <p:blipFill>
          <a:blip r:embed="rId3" cstate="print"/>
          <a:srcRect/>
          <a:stretch>
            <a:fillRect/>
          </a:stretch>
        </p:blipFill>
        <p:spPr bwMode="auto">
          <a:xfrm>
            <a:off x="0" y="0"/>
            <a:ext cx="9144000" cy="95030"/>
          </a:xfrm>
          <a:prstGeom prst="rect">
            <a:avLst/>
          </a:prstGeom>
          <a:noFill/>
        </p:spPr>
      </p:pic>
    </p:spTree>
    <p:extLst>
      <p:ext uri="{BB962C8B-B14F-4D97-AF65-F5344CB8AC3E}">
        <p14:creationId xmlns:p14="http://schemas.microsoft.com/office/powerpoint/2010/main" val="38473831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userDrawn="1">
  <p:cSld name="Title and two columns">
    <p:spTree>
      <p:nvGrpSpPr>
        <p:cNvPr id="1" name="Shape 34"/>
        <p:cNvGrpSpPr/>
        <p:nvPr/>
      </p:nvGrpSpPr>
      <p:grpSpPr>
        <a:xfrm>
          <a:off x="0" y="0"/>
          <a:ext cx="0" cy="0"/>
          <a:chOff x="0" y="0"/>
          <a:chExt cx="0" cy="0"/>
        </a:xfrm>
      </p:grpSpPr>
      <p:pic>
        <p:nvPicPr>
          <p:cNvPr id="3" name="圖片 2" descr="一張含有 光, 黑暗 的圖片&#10;&#10;自動產生的描述">
            <a:extLst>
              <a:ext uri="{FF2B5EF4-FFF2-40B4-BE49-F238E27FC236}">
                <a16:creationId xmlns:a16="http://schemas.microsoft.com/office/drawing/2014/main" id="{B5AE96CC-345A-4C19-912F-F31D4E17C9AC}"/>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44" name="Google Shape;44;p5"/>
          <p:cNvSpPr txBox="1">
            <a:spLocks noGrp="1"/>
          </p:cNvSpPr>
          <p:nvPr>
            <p:ph type="title"/>
          </p:nvPr>
        </p:nvSpPr>
        <p:spPr>
          <a:xfrm>
            <a:off x="720000" y="2655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300"/>
              <a:buNone/>
              <a:defRPr sz="4000">
                <a:solidFill>
                  <a:schemeClr val="bg1"/>
                </a:solidFill>
                <a:latin typeface="微軟正黑體" panose="020B0604030504040204" pitchFamily="34" charset="-120"/>
                <a:ea typeface="微軟正黑體" panose="020B0604030504040204" pitchFamily="34" charset="-120"/>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a:endParaRPr/>
          </a:p>
        </p:txBody>
      </p:sp>
    </p:spTree>
    <p:extLst>
      <p:ext uri="{BB962C8B-B14F-4D97-AF65-F5344CB8AC3E}">
        <p14:creationId xmlns:p14="http://schemas.microsoft.com/office/powerpoint/2010/main" val="4899007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_標題及內容">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757257AB-D250-445F-8F99-ACBDB12FC3A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1" y="0"/>
            <a:ext cx="9141779" cy="5143500"/>
          </a:xfrm>
          <a:prstGeom prst="rect">
            <a:avLst/>
          </a:prstGeom>
        </p:spPr>
      </p:pic>
      <p:sp>
        <p:nvSpPr>
          <p:cNvPr id="7" name="標題 1">
            <a:extLst>
              <a:ext uri="{FF2B5EF4-FFF2-40B4-BE49-F238E27FC236}">
                <a16:creationId xmlns:a16="http://schemas.microsoft.com/office/drawing/2014/main" id="{33FE9649-6340-4975-A6FA-743A5CD76077}"/>
              </a:ext>
            </a:extLst>
          </p:cNvPr>
          <p:cNvSpPr>
            <a:spLocks noGrp="1"/>
          </p:cNvSpPr>
          <p:nvPr>
            <p:ph type="title"/>
          </p:nvPr>
        </p:nvSpPr>
        <p:spPr>
          <a:xfrm>
            <a:off x="628650" y="38101"/>
            <a:ext cx="7886700" cy="994172"/>
          </a:xfrm>
        </p:spPr>
        <p:txBody>
          <a:bodyPr>
            <a:normAutofit/>
          </a:bodyPr>
          <a:lstStyle>
            <a:lvl1pPr algn="ctr">
              <a:defRPr sz="3000">
                <a:solidFill>
                  <a:schemeClr val="bg1"/>
                </a:solidFill>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spTree>
    <p:extLst>
      <p:ext uri="{BB962C8B-B14F-4D97-AF65-F5344CB8AC3E}">
        <p14:creationId xmlns:p14="http://schemas.microsoft.com/office/powerpoint/2010/main" val="3459053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Shape 9"/>
        <p:cNvGrpSpPr/>
        <p:nvPr/>
      </p:nvGrpSpPr>
      <p:grpSpPr>
        <a:xfrm>
          <a:off x="0" y="0"/>
          <a:ext cx="0" cy="0"/>
          <a:chOff x="0" y="0"/>
          <a:chExt cx="0" cy="0"/>
        </a:xfrm>
      </p:grpSpPr>
      <p:pic>
        <p:nvPicPr>
          <p:cNvPr id="3" name="圖片 2">
            <a:extLst>
              <a:ext uri="{FF2B5EF4-FFF2-40B4-BE49-F238E27FC236}">
                <a16:creationId xmlns:a16="http://schemas.microsoft.com/office/drawing/2014/main" id="{112CEA35-8923-4434-9CC0-AC6993B2286D}"/>
              </a:ext>
            </a:extLst>
          </p:cNvPr>
          <p:cNvPicPr>
            <a:picLocks noChangeAspect="1"/>
          </p:cNvPicPr>
          <p:nvPr userDrawn="1"/>
        </p:nvPicPr>
        <p:blipFill>
          <a:blip r:embed="rId2"/>
          <a:stretch>
            <a:fillRect/>
          </a:stretch>
        </p:blipFill>
        <p:spPr>
          <a:xfrm>
            <a:off x="888" y="0"/>
            <a:ext cx="9142223" cy="5143500"/>
          </a:xfrm>
          <a:prstGeom prst="rect">
            <a:avLst/>
          </a:prstGeom>
        </p:spPr>
      </p:pic>
      <p:pic>
        <p:nvPicPr>
          <p:cNvPr id="5" name="圖形 4">
            <a:extLst>
              <a:ext uri="{FF2B5EF4-FFF2-40B4-BE49-F238E27FC236}">
                <a16:creationId xmlns:a16="http://schemas.microsoft.com/office/drawing/2014/main" id="{0CAD68B7-2CF4-4646-BD5D-8AE7C9D52FD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1782923"/>
            <a:ext cx="9144000" cy="3360577"/>
          </a:xfrm>
          <a:prstGeom prst="rect">
            <a:avLst/>
          </a:prstGeom>
        </p:spPr>
      </p:pic>
    </p:spTree>
    <p:extLst>
      <p:ext uri="{BB962C8B-B14F-4D97-AF65-F5344CB8AC3E}">
        <p14:creationId xmlns:p14="http://schemas.microsoft.com/office/powerpoint/2010/main" val="37004096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Shape 9"/>
        <p:cNvGrpSpPr/>
        <p:nvPr/>
      </p:nvGrpSpPr>
      <p:grpSpPr>
        <a:xfrm>
          <a:off x="0" y="0"/>
          <a:ext cx="0" cy="0"/>
          <a:chOff x="0" y="0"/>
          <a:chExt cx="0" cy="0"/>
        </a:xfrm>
      </p:grpSpPr>
      <p:pic>
        <p:nvPicPr>
          <p:cNvPr id="5" name="圖片 4">
            <a:extLst>
              <a:ext uri="{FF2B5EF4-FFF2-40B4-BE49-F238E27FC236}">
                <a16:creationId xmlns:a16="http://schemas.microsoft.com/office/drawing/2014/main" id="{BDB277A9-322D-437A-A6A8-3D0D8F6EE6D3}"/>
              </a:ext>
            </a:extLst>
          </p:cNvPr>
          <p:cNvPicPr>
            <a:picLocks noChangeAspect="1"/>
          </p:cNvPicPr>
          <p:nvPr userDrawn="1"/>
        </p:nvPicPr>
        <p:blipFill>
          <a:blip r:embed="rId2"/>
          <a:stretch>
            <a:fillRect/>
          </a:stretch>
        </p:blipFill>
        <p:spPr>
          <a:xfrm>
            <a:off x="888" y="0"/>
            <a:ext cx="9142223" cy="5143500"/>
          </a:xfrm>
          <a:prstGeom prst="rect">
            <a:avLst/>
          </a:prstGeom>
        </p:spPr>
      </p:pic>
      <p:sp>
        <p:nvSpPr>
          <p:cNvPr id="8" name="矩形: 圓角 7">
            <a:extLst>
              <a:ext uri="{FF2B5EF4-FFF2-40B4-BE49-F238E27FC236}">
                <a16:creationId xmlns:a16="http://schemas.microsoft.com/office/drawing/2014/main" id="{5CF234F1-26F0-42EB-AEDC-0200CE883ED1}"/>
              </a:ext>
            </a:extLst>
          </p:cNvPr>
          <p:cNvSpPr/>
          <p:nvPr userDrawn="1"/>
        </p:nvSpPr>
        <p:spPr>
          <a:xfrm rot="10800000">
            <a:off x="268941" y="3663575"/>
            <a:ext cx="8612094" cy="649092"/>
          </a:xfrm>
          <a:prstGeom prst="roundRect">
            <a:avLst/>
          </a:prstGeom>
          <a:gradFill>
            <a:gsLst>
              <a:gs pos="0">
                <a:schemeClr val="bg1">
                  <a:lumMod val="85000"/>
                  <a:alpha val="38000"/>
                </a:schemeClr>
              </a:gs>
              <a:gs pos="100000">
                <a:schemeClr val="tx1">
                  <a:lumMod val="95000"/>
                  <a:lumOff val="5000"/>
                </a:schemeClr>
              </a:gs>
            </a:gsLst>
            <a:lin ang="5400000" scaled="0"/>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7" name="圖片 6" descr="一張含有 文字 的圖片&#10;&#10;自動產生的描述">
            <a:extLst>
              <a:ext uri="{FF2B5EF4-FFF2-40B4-BE49-F238E27FC236}">
                <a16:creationId xmlns:a16="http://schemas.microsoft.com/office/drawing/2014/main" id="{3B5F6EE3-9809-4800-9895-17DB607F5B3A}"/>
              </a:ext>
            </a:extLst>
          </p:cNvPr>
          <p:cNvPicPr>
            <a:picLocks noChangeAspect="1"/>
          </p:cNvPicPr>
          <p:nvPr userDrawn="1"/>
        </p:nvPicPr>
        <p:blipFill>
          <a:blip r:embed="rId3"/>
          <a:stretch>
            <a:fillRect/>
          </a:stretch>
        </p:blipFill>
        <p:spPr>
          <a:xfrm>
            <a:off x="0" y="2283145"/>
            <a:ext cx="9144000" cy="1700784"/>
          </a:xfrm>
          <a:prstGeom prst="rect">
            <a:avLst/>
          </a:prstGeom>
        </p:spPr>
      </p:pic>
    </p:spTree>
    <p:extLst>
      <p:ext uri="{BB962C8B-B14F-4D97-AF65-F5344CB8AC3E}">
        <p14:creationId xmlns:p14="http://schemas.microsoft.com/office/powerpoint/2010/main" val="544266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Shape 9"/>
        <p:cNvGrpSpPr/>
        <p:nvPr/>
      </p:nvGrpSpPr>
      <p:grpSpPr>
        <a:xfrm>
          <a:off x="0" y="0"/>
          <a:ext cx="0" cy="0"/>
          <a:chOff x="0" y="0"/>
          <a:chExt cx="0" cy="0"/>
        </a:xfrm>
      </p:grpSpPr>
      <p:pic>
        <p:nvPicPr>
          <p:cNvPr id="3" name="圖片 2">
            <a:extLst>
              <a:ext uri="{FF2B5EF4-FFF2-40B4-BE49-F238E27FC236}">
                <a16:creationId xmlns:a16="http://schemas.microsoft.com/office/drawing/2014/main" id="{44E1521C-BD02-4B14-B3E4-281211D3E923}"/>
              </a:ext>
            </a:extLst>
          </p:cNvPr>
          <p:cNvPicPr>
            <a:picLocks noChangeAspect="1"/>
          </p:cNvPicPr>
          <p:nvPr userDrawn="1"/>
        </p:nvPicPr>
        <p:blipFill>
          <a:blip r:embed="rId2"/>
          <a:stretch>
            <a:fillRect/>
          </a:stretch>
        </p:blipFill>
        <p:spPr>
          <a:xfrm>
            <a:off x="888" y="0"/>
            <a:ext cx="9142223" cy="5143500"/>
          </a:xfrm>
          <a:prstGeom prst="rect">
            <a:avLst/>
          </a:prstGeom>
        </p:spPr>
      </p:pic>
    </p:spTree>
    <p:extLst>
      <p:ext uri="{BB962C8B-B14F-4D97-AF65-F5344CB8AC3E}">
        <p14:creationId xmlns:p14="http://schemas.microsoft.com/office/powerpoint/2010/main" val="1638385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Shape 9"/>
        <p:cNvGrpSpPr/>
        <p:nvPr/>
      </p:nvGrpSpPr>
      <p:grpSpPr>
        <a:xfrm>
          <a:off x="0" y="0"/>
          <a:ext cx="0" cy="0"/>
          <a:chOff x="0" y="0"/>
          <a:chExt cx="0" cy="0"/>
        </a:xfrm>
      </p:grpSpPr>
      <p:pic>
        <p:nvPicPr>
          <p:cNvPr id="4" name="圖片 3">
            <a:extLst>
              <a:ext uri="{FF2B5EF4-FFF2-40B4-BE49-F238E27FC236}">
                <a16:creationId xmlns:a16="http://schemas.microsoft.com/office/drawing/2014/main" id="{A9E3E21F-9116-46E0-A801-E21760C629B9}"/>
              </a:ext>
            </a:extLst>
          </p:cNvPr>
          <p:cNvPicPr>
            <a:picLocks noChangeAspect="1"/>
          </p:cNvPicPr>
          <p:nvPr userDrawn="1"/>
        </p:nvPicPr>
        <p:blipFill>
          <a:blip r:embed="rId2"/>
          <a:srcRect/>
          <a:stretch/>
        </p:blipFill>
        <p:spPr>
          <a:xfrm>
            <a:off x="0" y="0"/>
            <a:ext cx="9144000" cy="5143500"/>
          </a:xfrm>
          <a:prstGeom prst="rect">
            <a:avLst/>
          </a:prstGeom>
        </p:spPr>
      </p:pic>
    </p:spTree>
    <p:extLst>
      <p:ext uri="{BB962C8B-B14F-4D97-AF65-F5344CB8AC3E}">
        <p14:creationId xmlns:p14="http://schemas.microsoft.com/office/powerpoint/2010/main" val="58742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Shape 9"/>
        <p:cNvGrpSpPr/>
        <p:nvPr/>
      </p:nvGrpSpPr>
      <p:grpSpPr>
        <a:xfrm>
          <a:off x="0" y="0"/>
          <a:ext cx="0" cy="0"/>
          <a:chOff x="0" y="0"/>
          <a:chExt cx="0" cy="0"/>
        </a:xfrm>
      </p:grpSpPr>
      <p:pic>
        <p:nvPicPr>
          <p:cNvPr id="3" name="圖片 2">
            <a:extLst>
              <a:ext uri="{FF2B5EF4-FFF2-40B4-BE49-F238E27FC236}">
                <a16:creationId xmlns:a16="http://schemas.microsoft.com/office/drawing/2014/main" id="{F27F8585-1AF7-4CE8-A22F-563C973ADFD8}"/>
              </a:ext>
            </a:extLst>
          </p:cNvPr>
          <p:cNvPicPr>
            <a:picLocks noChangeAspect="1"/>
          </p:cNvPicPr>
          <p:nvPr userDrawn="1"/>
        </p:nvPicPr>
        <p:blipFill>
          <a:blip r:embed="rId2"/>
          <a:stretch>
            <a:fillRect/>
          </a:stretch>
        </p:blipFill>
        <p:spPr>
          <a:xfrm>
            <a:off x="888" y="0"/>
            <a:ext cx="9142223" cy="5143500"/>
          </a:xfrm>
          <a:prstGeom prst="rect">
            <a:avLst/>
          </a:prstGeom>
        </p:spPr>
      </p:pic>
    </p:spTree>
    <p:extLst>
      <p:ext uri="{BB962C8B-B14F-4D97-AF65-F5344CB8AC3E}">
        <p14:creationId xmlns:p14="http://schemas.microsoft.com/office/powerpoint/2010/main" val="3737418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Shape 9"/>
        <p:cNvGrpSpPr/>
        <p:nvPr/>
      </p:nvGrpSpPr>
      <p:grpSpPr>
        <a:xfrm>
          <a:off x="0" y="0"/>
          <a:ext cx="0" cy="0"/>
          <a:chOff x="0" y="0"/>
          <a:chExt cx="0" cy="0"/>
        </a:xfrm>
      </p:grpSpPr>
      <p:pic>
        <p:nvPicPr>
          <p:cNvPr id="4" name="圖片 3">
            <a:extLst>
              <a:ext uri="{FF2B5EF4-FFF2-40B4-BE49-F238E27FC236}">
                <a16:creationId xmlns:a16="http://schemas.microsoft.com/office/drawing/2014/main" id="{261C783F-5BB1-4479-94E0-10A6F14FD9CF}"/>
              </a:ext>
            </a:extLst>
          </p:cNvPr>
          <p:cNvPicPr>
            <a:picLocks noChangeAspect="1"/>
          </p:cNvPicPr>
          <p:nvPr userDrawn="1"/>
        </p:nvPicPr>
        <p:blipFill>
          <a:blip r:embed="rId2"/>
          <a:stretch>
            <a:fillRect/>
          </a:stretch>
        </p:blipFill>
        <p:spPr>
          <a:xfrm>
            <a:off x="888" y="0"/>
            <a:ext cx="9142223" cy="5143500"/>
          </a:xfrm>
          <a:prstGeom prst="rect">
            <a:avLst/>
          </a:prstGeom>
        </p:spPr>
      </p:pic>
    </p:spTree>
    <p:extLst>
      <p:ext uri="{BB962C8B-B14F-4D97-AF65-F5344CB8AC3E}">
        <p14:creationId xmlns:p14="http://schemas.microsoft.com/office/powerpoint/2010/main" val="33822803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Shape 9"/>
        <p:cNvGrpSpPr/>
        <p:nvPr/>
      </p:nvGrpSpPr>
      <p:grpSpPr>
        <a:xfrm>
          <a:off x="0" y="0"/>
          <a:ext cx="0" cy="0"/>
          <a:chOff x="0" y="0"/>
          <a:chExt cx="0" cy="0"/>
        </a:xfrm>
      </p:grpSpPr>
      <p:pic>
        <p:nvPicPr>
          <p:cNvPr id="8" name="圖片 7" descr="一張含有 電子用品, 電腦 的圖片&#10;&#10;自動產生的描述">
            <a:extLst>
              <a:ext uri="{FF2B5EF4-FFF2-40B4-BE49-F238E27FC236}">
                <a16:creationId xmlns:a16="http://schemas.microsoft.com/office/drawing/2014/main" id="{410F23B2-0BBC-4906-8ACF-F13082D98060}"/>
              </a:ext>
            </a:extLst>
          </p:cNvPr>
          <p:cNvPicPr>
            <a:picLocks noChangeAspect="1"/>
          </p:cNvPicPr>
          <p:nvPr userDrawn="1"/>
        </p:nvPicPr>
        <p:blipFill rotWithShape="1">
          <a:blip r:embed="rId2"/>
          <a:srcRect l="11618"/>
          <a:stretch/>
        </p:blipFill>
        <p:spPr>
          <a:xfrm>
            <a:off x="0" y="0"/>
            <a:ext cx="8078158" cy="5143500"/>
          </a:xfrm>
          <a:prstGeom prst="rect">
            <a:avLst/>
          </a:prstGeom>
        </p:spPr>
      </p:pic>
      <p:sp>
        <p:nvSpPr>
          <p:cNvPr id="9" name="矩形 8">
            <a:extLst>
              <a:ext uri="{FF2B5EF4-FFF2-40B4-BE49-F238E27FC236}">
                <a16:creationId xmlns:a16="http://schemas.microsoft.com/office/drawing/2014/main" id="{D37E9962-5564-4E0D-A71C-90E425CC563A}"/>
              </a:ext>
            </a:extLst>
          </p:cNvPr>
          <p:cNvSpPr/>
          <p:nvPr userDrawn="1"/>
        </p:nvSpPr>
        <p:spPr>
          <a:xfrm>
            <a:off x="5892800" y="0"/>
            <a:ext cx="32512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167895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bg1"/>
        </a:solidFill>
        <a:effectLst/>
      </p:bgPr>
    </p:bg>
    <p:spTree>
      <p:nvGrpSpPr>
        <p:cNvPr id="1" name="Shape 5"/>
        <p:cNvGrpSpPr/>
        <p:nvPr/>
      </p:nvGrpSpPr>
      <p:grpSpPr>
        <a:xfrm>
          <a:off x="0" y="0"/>
          <a:ext cx="0" cy="0"/>
          <a:chOff x="0" y="0"/>
          <a:chExt cx="0" cy="0"/>
        </a:xfrm>
      </p:grpSpPr>
      <p:pic>
        <p:nvPicPr>
          <p:cNvPr id="5" name="Picture 2" descr="D:\工作進行中\20170911直播母版16比9\母片\2017_Think Big母版16比9_C內頁.jpg"/>
          <p:cNvPicPr>
            <a:picLocks noChangeAspect="1" noChangeArrowheads="1"/>
          </p:cNvPicPr>
          <p:nvPr userDrawn="1"/>
        </p:nvPicPr>
        <p:blipFill>
          <a:blip r:embed="rId24" cstate="print"/>
          <a:srcRect/>
          <a:stretch>
            <a:fillRect/>
          </a:stretch>
        </p:blipFill>
        <p:spPr bwMode="auto">
          <a:xfrm>
            <a:off x="-32" y="-18"/>
            <a:ext cx="9144032" cy="5138086"/>
          </a:xfrm>
          <a:prstGeom prst="rect">
            <a:avLst/>
          </a:prstGeom>
          <a:noFill/>
        </p:spPr>
      </p:pic>
      <p:sp>
        <p:nvSpPr>
          <p:cNvPr id="6" name="Shape 6"/>
          <p:cNvSpPr txBox="1">
            <a:spLocks noGrp="1"/>
          </p:cNvSpPr>
          <p:nvPr>
            <p:ph type="title"/>
          </p:nvPr>
        </p:nvSpPr>
        <p:spPr>
          <a:xfrm>
            <a:off x="214282" y="357171"/>
            <a:ext cx="8786873" cy="714379"/>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1"/>
              </a:buClr>
              <a:buFont typeface="Arial"/>
              <a:buNone/>
              <a:defRPr sz="28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2800">
                <a:solidFill>
                  <a:schemeClr val="dk1"/>
                </a:solidFill>
              </a:defRPr>
            </a:lvl2pPr>
            <a:lvl3pPr lvl="2" indent="0">
              <a:spcBef>
                <a:spcPts val="0"/>
              </a:spcBef>
              <a:buClr>
                <a:schemeClr val="dk1"/>
              </a:buClr>
              <a:buFont typeface="Arial"/>
              <a:buNone/>
              <a:defRPr sz="2800">
                <a:solidFill>
                  <a:schemeClr val="dk1"/>
                </a:solidFill>
              </a:defRPr>
            </a:lvl3pPr>
            <a:lvl4pPr lvl="3" indent="0">
              <a:spcBef>
                <a:spcPts val="0"/>
              </a:spcBef>
              <a:buClr>
                <a:schemeClr val="dk1"/>
              </a:buClr>
              <a:buFont typeface="Arial"/>
              <a:buNone/>
              <a:defRPr sz="2800">
                <a:solidFill>
                  <a:schemeClr val="dk1"/>
                </a:solidFill>
              </a:defRPr>
            </a:lvl4pPr>
            <a:lvl5pPr lvl="4" indent="0">
              <a:spcBef>
                <a:spcPts val="0"/>
              </a:spcBef>
              <a:buClr>
                <a:schemeClr val="dk1"/>
              </a:buClr>
              <a:buFont typeface="Arial"/>
              <a:buNone/>
              <a:defRPr sz="2800">
                <a:solidFill>
                  <a:schemeClr val="dk1"/>
                </a:solidFill>
              </a:defRPr>
            </a:lvl5pPr>
            <a:lvl6pPr lvl="5" indent="0">
              <a:spcBef>
                <a:spcPts val="0"/>
              </a:spcBef>
              <a:buClr>
                <a:schemeClr val="dk1"/>
              </a:buClr>
              <a:buFont typeface="Arial"/>
              <a:buNone/>
              <a:defRPr sz="2800">
                <a:solidFill>
                  <a:schemeClr val="dk1"/>
                </a:solidFill>
              </a:defRPr>
            </a:lvl6pPr>
            <a:lvl7pPr lvl="6" indent="0">
              <a:spcBef>
                <a:spcPts val="0"/>
              </a:spcBef>
              <a:buClr>
                <a:schemeClr val="dk1"/>
              </a:buClr>
              <a:buFont typeface="Arial"/>
              <a:buNone/>
              <a:defRPr sz="2800">
                <a:solidFill>
                  <a:schemeClr val="dk1"/>
                </a:solidFill>
              </a:defRPr>
            </a:lvl7pPr>
            <a:lvl8pPr lvl="7" indent="0">
              <a:spcBef>
                <a:spcPts val="0"/>
              </a:spcBef>
              <a:buClr>
                <a:schemeClr val="dk1"/>
              </a:buClr>
              <a:buFont typeface="Arial"/>
              <a:buNone/>
              <a:defRPr sz="2800">
                <a:solidFill>
                  <a:schemeClr val="dk1"/>
                </a:solidFill>
              </a:defRPr>
            </a:lvl8pPr>
            <a:lvl9pPr lvl="8" indent="0">
              <a:spcBef>
                <a:spcPts val="0"/>
              </a:spcBef>
              <a:buClr>
                <a:schemeClr val="dk1"/>
              </a:buClr>
              <a:buFont typeface="Arial"/>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599" cy="3416400"/>
          </a:xfrm>
          <a:prstGeom prst="rect">
            <a:avLst/>
          </a:prstGeom>
          <a:noFill/>
          <a:ln>
            <a:noFill/>
          </a:ln>
        </p:spPr>
        <p:txBody>
          <a:bodyPr wrap="square" lIns="91425" tIns="91425" rIns="91425" bIns="91425" anchor="t" anchorCtr="0"/>
          <a:lstStyle>
            <a:lvl1pPr marL="0" marR="0" lvl="0" indent="114300" algn="l" rtl="0">
              <a:lnSpc>
                <a:spcPct val="115000"/>
              </a:lnSpc>
              <a:spcBef>
                <a:spcPts val="0"/>
              </a:spcBef>
              <a:spcAft>
                <a:spcPts val="1600"/>
              </a:spcAft>
              <a:buClr>
                <a:schemeClr val="dk2"/>
              </a:buClr>
              <a:buSzPct val="100000"/>
              <a:buFont typeface="Verdana"/>
              <a:buChar char="●"/>
              <a:defRPr sz="1800" b="0" i="0" u="none" strike="noStrike" cap="none">
                <a:solidFill>
                  <a:schemeClr val="dk2"/>
                </a:solidFill>
                <a:latin typeface="Verdana"/>
                <a:ea typeface="Verdana"/>
                <a:cs typeface="Verdana"/>
                <a:sym typeface="Verdana"/>
              </a:defRPr>
            </a:lvl1pPr>
            <a:lvl2pPr marL="0" marR="0" lvl="1"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2pPr>
            <a:lvl3pPr marL="0" marR="0" lvl="2"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3pPr>
            <a:lvl4pPr marL="0" marR="0" lvl="3"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4pPr>
            <a:lvl5pPr marL="0" marR="0" lvl="4"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5pPr>
            <a:lvl6pPr marL="0" marR="0" lvl="5"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6pPr>
            <a:lvl7pPr marL="0" marR="0" lvl="6"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7pPr>
            <a:lvl8pPr marL="0" marR="0" lvl="7"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8pPr>
            <a:lvl9pPr marL="0" marR="0" lvl="8"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8715403" y="4857766"/>
            <a:ext cx="428595" cy="285734"/>
          </a:xfrm>
          <a:prstGeom prst="rect">
            <a:avLst/>
          </a:prstGeom>
          <a:noFill/>
          <a:ln>
            <a:noFill/>
          </a:ln>
        </p:spPr>
        <p:txBody>
          <a:bodyPr wrap="square" lIns="91425" tIns="91425" rIns="91425" bIns="91425" anchor="ctr" anchorCtr="0">
            <a:noAutofit/>
          </a:bodyPr>
          <a:lstStyle/>
          <a:p>
            <a:pPr marL="0" marR="0" lvl="0" indent="0" algn="r" rtl="0">
              <a:lnSpc>
                <a:spcPct val="100000"/>
              </a:lnSpc>
              <a:spcBef>
                <a:spcPts val="0"/>
              </a:spcBef>
              <a:spcAft>
                <a:spcPts val="0"/>
              </a:spcAft>
              <a:buClr>
                <a:schemeClr val="dk2"/>
              </a:buClr>
              <a:buSzPct val="25000"/>
              <a:buFont typeface="Arial"/>
              <a:buNone/>
            </a:pPr>
            <a:fld id="{00000000-1234-1234-1234-123412341234}" type="slidenum">
              <a:rPr lang="en-US" altLang="zh-TW" sz="1000" b="0" i="0" u="none" strike="noStrike" cap="none">
                <a:solidFill>
                  <a:schemeClr val="dk2"/>
                </a:solidFill>
                <a:latin typeface="Arial"/>
                <a:ea typeface="Arial"/>
                <a:cs typeface="Arial"/>
                <a:sym typeface="Arial"/>
              </a:rPr>
              <a:pPr marL="0" marR="0" lvl="0" indent="0" algn="r" rtl="0">
                <a:lnSpc>
                  <a:spcPct val="100000"/>
                </a:lnSpc>
                <a:spcBef>
                  <a:spcPts val="0"/>
                </a:spcBef>
                <a:spcAft>
                  <a:spcPts val="0"/>
                </a:spcAft>
                <a:buClr>
                  <a:schemeClr val="dk2"/>
                </a:buClr>
                <a:buSzPct val="25000"/>
                <a:buFont typeface="Arial"/>
                <a:buNone/>
              </a:pPr>
              <a:t>‹#›</a:t>
            </a:fld>
            <a:endParaRPr lang="zh-TW" sz="1000" b="0" i="0" u="none" strike="noStrike" cap="none">
              <a:solidFill>
                <a:schemeClr val="dk2"/>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6" r:id="rId1"/>
    <p:sldLayoutId id="2147483658" r:id="rId2"/>
    <p:sldLayoutId id="2147483665" r:id="rId3"/>
    <p:sldLayoutId id="2147483671" r:id="rId4"/>
    <p:sldLayoutId id="2147483666" r:id="rId5"/>
    <p:sldLayoutId id="2147483668" r:id="rId6"/>
    <p:sldLayoutId id="2147483670" r:id="rId7"/>
    <p:sldLayoutId id="2147483669" r:id="rId8"/>
    <p:sldLayoutId id="2147483667" r:id="rId9"/>
    <p:sldLayoutId id="2147483674" r:id="rId10"/>
    <p:sldLayoutId id="2147483673" r:id="rId11"/>
    <p:sldLayoutId id="2147483672" r:id="rId12"/>
    <p:sldLayoutId id="2147483649" r:id="rId13"/>
    <p:sldLayoutId id="2147483650" r:id="rId14"/>
    <p:sldLayoutId id="2147483651" r:id="rId15"/>
    <p:sldLayoutId id="2147483652" r:id="rId16"/>
    <p:sldLayoutId id="2147483653" r:id="rId17"/>
    <p:sldLayoutId id="2147483661" r:id="rId18"/>
    <p:sldLayoutId id="2147483662" r:id="rId19"/>
    <p:sldLayoutId id="2147483664" r:id="rId20"/>
    <p:sldLayoutId id="2147483677" r:id="rId21"/>
    <p:sldLayoutId id="2147483678"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4000" b="0" i="0" u="none" strike="noStrike" cap="none">
          <a:solidFill>
            <a:schemeClr val="bg1"/>
          </a:solidFill>
          <a:latin typeface="微軟正黑體" pitchFamily="34" charset="-120"/>
          <a:ea typeface="微軟正黑體" pitchFamily="34" charset="-120"/>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68.png"/><Relationship Id="rId5" Type="http://schemas.microsoft.com/office/2007/relationships/hdphoto" Target="../media/hdphoto3.wdp"/><Relationship Id="rId4" Type="http://schemas.openxmlformats.org/officeDocument/2006/relationships/image" Target="../media/image6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70.svg"/></Relationships>
</file>

<file path=ppt/slides/_rels/slide14.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1.png"/><Relationship Id="rId7" Type="http://schemas.openxmlformats.org/officeDocument/2006/relationships/image" Target="../media/image74.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73.png"/><Relationship Id="rId4" Type="http://schemas.openxmlformats.org/officeDocument/2006/relationships/image" Target="../media/image72.png"/></Relationships>
</file>

<file path=ppt/slides/_rels/slide15.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79.pn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s>
</file>

<file path=ppt/slides/_rels/slide16.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image" Target="../media/image84.png"/><Relationship Id="rId1" Type="http://schemas.openxmlformats.org/officeDocument/2006/relationships/slideLayout" Target="../slideLayouts/slideLayout3.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17.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1.png"/><Relationship Id="rId7"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94.svg"/><Relationship Id="rId5" Type="http://schemas.openxmlformats.org/officeDocument/2006/relationships/image" Target="../media/image93.png"/><Relationship Id="rId10" Type="http://schemas.microsoft.com/office/2007/relationships/hdphoto" Target="../media/hdphoto4.wdp"/><Relationship Id="rId4" Type="http://schemas.openxmlformats.org/officeDocument/2006/relationships/image" Target="../media/image92.svg"/><Relationship Id="rId9" Type="http://schemas.openxmlformats.org/officeDocument/2006/relationships/image" Target="../media/image96.pn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9.png"/><Relationship Id="rId1" Type="http://schemas.openxmlformats.org/officeDocument/2006/relationships/slideLayout" Target="../slideLayouts/slideLayout11.xml"/><Relationship Id="rId5" Type="http://schemas.openxmlformats.org/officeDocument/2006/relationships/image" Target="../media/image98.svg"/><Relationship Id="rId4" Type="http://schemas.openxmlformats.org/officeDocument/2006/relationships/image" Target="../media/image97.png"/></Relationships>
</file>

<file path=ppt/slides/_rels/slide19.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 Id="rId9" Type="http://schemas.openxmlformats.org/officeDocument/2006/relationships/image" Target="../media/image105.svg"/></Relationships>
</file>

<file path=ppt/slides/_rels/slide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25.jpeg"/><Relationship Id="rId4" Type="http://schemas.openxmlformats.org/officeDocument/2006/relationships/image" Target="../media/image24.jpeg"/></Relationships>
</file>

<file path=ppt/slides/_rels/slide20.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109.svg"/><Relationship Id="rId5" Type="http://schemas.openxmlformats.org/officeDocument/2006/relationships/image" Target="../media/image108.png"/><Relationship Id="rId10" Type="http://schemas.openxmlformats.org/officeDocument/2006/relationships/image" Target="../media/image113.png"/><Relationship Id="rId4" Type="http://schemas.openxmlformats.org/officeDocument/2006/relationships/image" Target="../media/image107.png"/><Relationship Id="rId9" Type="http://schemas.openxmlformats.org/officeDocument/2006/relationships/image" Target="../media/image112.svg"/></Relationships>
</file>

<file path=ppt/slides/_rels/slide21.xml.rels><?xml version="1.0" encoding="UTF-8" standalone="yes"?>
<Relationships xmlns="http://schemas.openxmlformats.org/package/2006/relationships"><Relationship Id="rId8" Type="http://schemas.openxmlformats.org/officeDocument/2006/relationships/image" Target="../media/image119.svg"/><Relationship Id="rId13" Type="http://schemas.openxmlformats.org/officeDocument/2006/relationships/image" Target="../media/image122.svg"/><Relationship Id="rId18" Type="http://schemas.openxmlformats.org/officeDocument/2006/relationships/image" Target="../media/image127.png"/><Relationship Id="rId3" Type="http://schemas.openxmlformats.org/officeDocument/2006/relationships/image" Target="../media/image114.png"/><Relationship Id="rId21" Type="http://schemas.openxmlformats.org/officeDocument/2006/relationships/image" Target="../media/image130.svg"/><Relationship Id="rId7" Type="http://schemas.openxmlformats.org/officeDocument/2006/relationships/image" Target="../media/image118.png"/><Relationship Id="rId12" Type="http://schemas.openxmlformats.org/officeDocument/2006/relationships/image" Target="../media/image121.png"/><Relationship Id="rId17" Type="http://schemas.openxmlformats.org/officeDocument/2006/relationships/image" Target="../media/image126.png"/><Relationship Id="rId2" Type="http://schemas.openxmlformats.org/officeDocument/2006/relationships/notesSlide" Target="../notesSlides/notesSlide17.xml"/><Relationship Id="rId16" Type="http://schemas.openxmlformats.org/officeDocument/2006/relationships/image" Target="../media/image125.png"/><Relationship Id="rId20" Type="http://schemas.openxmlformats.org/officeDocument/2006/relationships/image" Target="../media/image129.png"/><Relationship Id="rId1" Type="http://schemas.openxmlformats.org/officeDocument/2006/relationships/slideLayout" Target="../slideLayouts/slideLayout3.xml"/><Relationship Id="rId6" Type="http://schemas.openxmlformats.org/officeDocument/2006/relationships/image" Target="../media/image117.png"/><Relationship Id="rId11" Type="http://schemas.microsoft.com/office/2007/relationships/hdphoto" Target="../media/hdphoto5.wdp"/><Relationship Id="rId5" Type="http://schemas.openxmlformats.org/officeDocument/2006/relationships/image" Target="../media/image116.png"/><Relationship Id="rId15" Type="http://schemas.openxmlformats.org/officeDocument/2006/relationships/image" Target="../media/image124.svg"/><Relationship Id="rId10" Type="http://schemas.openxmlformats.org/officeDocument/2006/relationships/image" Target="../media/image120.png"/><Relationship Id="rId19" Type="http://schemas.openxmlformats.org/officeDocument/2006/relationships/image" Target="../media/image128.png"/><Relationship Id="rId4" Type="http://schemas.openxmlformats.org/officeDocument/2006/relationships/image" Target="../media/image115.svg"/><Relationship Id="rId9" Type="http://schemas.openxmlformats.org/officeDocument/2006/relationships/image" Target="../media/image37.png"/><Relationship Id="rId14" Type="http://schemas.openxmlformats.org/officeDocument/2006/relationships/image" Target="../media/image123.png"/><Relationship Id="rId22" Type="http://schemas.openxmlformats.org/officeDocument/2006/relationships/image" Target="../media/image131.png"/></Relationships>
</file>

<file path=ppt/slides/_rels/slide22.xml.rels><?xml version="1.0" encoding="UTF-8" standalone="yes"?>
<Relationships xmlns="http://schemas.openxmlformats.org/package/2006/relationships"><Relationship Id="rId8" Type="http://schemas.openxmlformats.org/officeDocument/2006/relationships/image" Target="../media/image138.png"/><Relationship Id="rId13" Type="http://schemas.microsoft.com/office/2007/relationships/hdphoto" Target="../media/hdphoto5.wdp"/><Relationship Id="rId3" Type="http://schemas.openxmlformats.org/officeDocument/2006/relationships/image" Target="../media/image133.png"/><Relationship Id="rId7" Type="http://schemas.openxmlformats.org/officeDocument/2006/relationships/image" Target="../media/image137.png"/><Relationship Id="rId12" Type="http://schemas.openxmlformats.org/officeDocument/2006/relationships/image" Target="../media/image120.png"/><Relationship Id="rId2" Type="http://schemas.openxmlformats.org/officeDocument/2006/relationships/image" Target="../media/image132.png"/><Relationship Id="rId1" Type="http://schemas.openxmlformats.org/officeDocument/2006/relationships/slideLayout" Target="../slideLayouts/slideLayout3.xml"/><Relationship Id="rId6" Type="http://schemas.openxmlformats.org/officeDocument/2006/relationships/image" Target="../media/image136.png"/><Relationship Id="rId11" Type="http://schemas.openxmlformats.org/officeDocument/2006/relationships/image" Target="../media/image141.png"/><Relationship Id="rId5" Type="http://schemas.openxmlformats.org/officeDocument/2006/relationships/image" Target="../media/image135.png"/><Relationship Id="rId10" Type="http://schemas.openxmlformats.org/officeDocument/2006/relationships/image" Target="../media/image140.png"/><Relationship Id="rId4" Type="http://schemas.openxmlformats.org/officeDocument/2006/relationships/image" Target="../media/image134.png"/><Relationship Id="rId9" Type="http://schemas.openxmlformats.org/officeDocument/2006/relationships/image" Target="../media/image139.png"/></Relationships>
</file>

<file path=ppt/slides/_rels/slide2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43.png"/></Relationships>
</file>

<file path=ppt/slides/_rels/slide24.xml.rels><?xml version="1.0" encoding="UTF-8" standalone="yes"?>
<Relationships xmlns="http://schemas.openxmlformats.org/package/2006/relationships"><Relationship Id="rId8" Type="http://schemas.openxmlformats.org/officeDocument/2006/relationships/image" Target="../media/image149.png"/><Relationship Id="rId13" Type="http://schemas.openxmlformats.org/officeDocument/2006/relationships/image" Target="../media/image154.png"/><Relationship Id="rId3" Type="http://schemas.openxmlformats.org/officeDocument/2006/relationships/image" Target="../media/image144.jpeg"/><Relationship Id="rId7" Type="http://schemas.openxmlformats.org/officeDocument/2006/relationships/image" Target="../media/image148.emf"/><Relationship Id="rId12" Type="http://schemas.openxmlformats.org/officeDocument/2006/relationships/image" Target="../media/image153.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147.emf"/><Relationship Id="rId11" Type="http://schemas.openxmlformats.org/officeDocument/2006/relationships/image" Target="../media/image152.png"/><Relationship Id="rId5" Type="http://schemas.openxmlformats.org/officeDocument/2006/relationships/image" Target="../media/image146.emf"/><Relationship Id="rId10" Type="http://schemas.openxmlformats.org/officeDocument/2006/relationships/image" Target="../media/image151.png"/><Relationship Id="rId4" Type="http://schemas.openxmlformats.org/officeDocument/2006/relationships/image" Target="../media/image145.emf"/><Relationship Id="rId9" Type="http://schemas.openxmlformats.org/officeDocument/2006/relationships/image" Target="../media/image150.png"/></Relationships>
</file>

<file path=ppt/slides/_rels/slide2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155.png"/><Relationship Id="rId7" Type="http://schemas.openxmlformats.org/officeDocument/2006/relationships/image" Target="../media/image159.tiff"/><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png"/></Relationships>
</file>

<file path=ppt/slides/_rels/slide2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161.png"/></Relationships>
</file>

<file path=ppt/slides/_rels/slide27.xml.rels><?xml version="1.0" encoding="UTF-8" standalone="yes"?>
<Relationships xmlns="http://schemas.openxmlformats.org/package/2006/relationships"><Relationship Id="rId8" Type="http://schemas.openxmlformats.org/officeDocument/2006/relationships/image" Target="../media/image167.png"/><Relationship Id="rId13" Type="http://schemas.openxmlformats.org/officeDocument/2006/relationships/image" Target="../media/image172.svg"/><Relationship Id="rId18" Type="http://schemas.openxmlformats.org/officeDocument/2006/relationships/image" Target="../media/image177.png"/><Relationship Id="rId3" Type="http://schemas.openxmlformats.org/officeDocument/2006/relationships/image" Target="../media/image162.png"/><Relationship Id="rId7" Type="http://schemas.openxmlformats.org/officeDocument/2006/relationships/image" Target="../media/image166.jpeg"/><Relationship Id="rId12" Type="http://schemas.openxmlformats.org/officeDocument/2006/relationships/image" Target="../media/image171.png"/><Relationship Id="rId17" Type="http://schemas.openxmlformats.org/officeDocument/2006/relationships/image" Target="../media/image176.svg"/><Relationship Id="rId2" Type="http://schemas.openxmlformats.org/officeDocument/2006/relationships/notesSlide" Target="../notesSlides/notesSlide22.xml"/><Relationship Id="rId16" Type="http://schemas.openxmlformats.org/officeDocument/2006/relationships/image" Target="../media/image175.png"/><Relationship Id="rId1" Type="http://schemas.openxmlformats.org/officeDocument/2006/relationships/slideLayout" Target="../slideLayouts/slideLayout3.xml"/><Relationship Id="rId6" Type="http://schemas.openxmlformats.org/officeDocument/2006/relationships/image" Target="../media/image165.png"/><Relationship Id="rId11" Type="http://schemas.openxmlformats.org/officeDocument/2006/relationships/image" Target="../media/image170.svg"/><Relationship Id="rId5" Type="http://schemas.openxmlformats.org/officeDocument/2006/relationships/image" Target="../media/image164.jpeg"/><Relationship Id="rId15" Type="http://schemas.openxmlformats.org/officeDocument/2006/relationships/image" Target="../media/image174.svg"/><Relationship Id="rId10" Type="http://schemas.openxmlformats.org/officeDocument/2006/relationships/image" Target="../media/image169.png"/><Relationship Id="rId19" Type="http://schemas.openxmlformats.org/officeDocument/2006/relationships/image" Target="../media/image178.svg"/><Relationship Id="rId4" Type="http://schemas.openxmlformats.org/officeDocument/2006/relationships/image" Target="../media/image163.png"/><Relationship Id="rId9" Type="http://schemas.openxmlformats.org/officeDocument/2006/relationships/image" Target="../media/image168.png"/><Relationship Id="rId14" Type="http://schemas.openxmlformats.org/officeDocument/2006/relationships/image" Target="../media/image173.png"/></Relationships>
</file>

<file path=ppt/slides/_rels/slide28.xml.rels><?xml version="1.0" encoding="UTF-8" standalone="yes"?>
<Relationships xmlns="http://schemas.openxmlformats.org/package/2006/relationships"><Relationship Id="rId8" Type="http://schemas.openxmlformats.org/officeDocument/2006/relationships/image" Target="../media/image184.png"/><Relationship Id="rId13" Type="http://schemas.microsoft.com/office/2007/relationships/hdphoto" Target="../media/hdphoto6.wdp"/><Relationship Id="rId18" Type="http://schemas.openxmlformats.org/officeDocument/2006/relationships/image" Target="../media/image193.png"/><Relationship Id="rId3" Type="http://schemas.openxmlformats.org/officeDocument/2006/relationships/image" Target="../media/image179.png"/><Relationship Id="rId7" Type="http://schemas.openxmlformats.org/officeDocument/2006/relationships/image" Target="../media/image183.png"/><Relationship Id="rId12" Type="http://schemas.openxmlformats.org/officeDocument/2006/relationships/image" Target="../media/image188.png"/><Relationship Id="rId17" Type="http://schemas.openxmlformats.org/officeDocument/2006/relationships/image" Target="../media/image192.svg"/><Relationship Id="rId2" Type="http://schemas.openxmlformats.org/officeDocument/2006/relationships/notesSlide" Target="../notesSlides/notesSlide23.xml"/><Relationship Id="rId16" Type="http://schemas.openxmlformats.org/officeDocument/2006/relationships/image" Target="../media/image191.png"/><Relationship Id="rId1" Type="http://schemas.openxmlformats.org/officeDocument/2006/relationships/slideLayout" Target="../slideLayouts/slideLayout3.xml"/><Relationship Id="rId6" Type="http://schemas.openxmlformats.org/officeDocument/2006/relationships/image" Target="../media/image182.png"/><Relationship Id="rId11" Type="http://schemas.openxmlformats.org/officeDocument/2006/relationships/image" Target="../media/image187.png"/><Relationship Id="rId5" Type="http://schemas.openxmlformats.org/officeDocument/2006/relationships/image" Target="../media/image181.png"/><Relationship Id="rId15" Type="http://schemas.openxmlformats.org/officeDocument/2006/relationships/image" Target="../media/image190.svg"/><Relationship Id="rId10" Type="http://schemas.openxmlformats.org/officeDocument/2006/relationships/image" Target="../media/image186.png"/><Relationship Id="rId19" Type="http://schemas.openxmlformats.org/officeDocument/2006/relationships/image" Target="../media/image194.png"/><Relationship Id="rId4" Type="http://schemas.openxmlformats.org/officeDocument/2006/relationships/image" Target="../media/image180.png"/><Relationship Id="rId9" Type="http://schemas.openxmlformats.org/officeDocument/2006/relationships/image" Target="../media/image185.png"/><Relationship Id="rId14" Type="http://schemas.openxmlformats.org/officeDocument/2006/relationships/image" Target="../media/image189.png"/></Relationships>
</file>

<file path=ppt/slides/_rels/slide29.xml.rels><?xml version="1.0" encoding="UTF-8" standalone="yes"?>
<Relationships xmlns="http://schemas.openxmlformats.org/package/2006/relationships"><Relationship Id="rId8" Type="http://schemas.openxmlformats.org/officeDocument/2006/relationships/image" Target="../media/image200.svg"/><Relationship Id="rId3" Type="http://schemas.openxmlformats.org/officeDocument/2006/relationships/image" Target="../media/image195.png"/><Relationship Id="rId7" Type="http://schemas.openxmlformats.org/officeDocument/2006/relationships/image" Target="../media/image199.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198.svg"/><Relationship Id="rId5" Type="http://schemas.openxmlformats.org/officeDocument/2006/relationships/image" Target="../media/image197.png"/><Relationship Id="rId10" Type="http://schemas.openxmlformats.org/officeDocument/2006/relationships/image" Target="../media/image202.svg"/><Relationship Id="rId4" Type="http://schemas.openxmlformats.org/officeDocument/2006/relationships/image" Target="../media/image196.png"/><Relationship Id="rId9" Type="http://schemas.openxmlformats.org/officeDocument/2006/relationships/image" Target="../media/image201.png"/></Relationships>
</file>

<file path=ppt/slides/_rels/slide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jpeg"/><Relationship Id="rId7" Type="http://schemas.openxmlformats.org/officeDocument/2006/relationships/image" Target="../media/image30.png"/><Relationship Id="rId12" Type="http://schemas.openxmlformats.org/officeDocument/2006/relationships/image" Target="../media/image35.gif"/><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29.jpeg"/><Relationship Id="rId11" Type="http://schemas.openxmlformats.org/officeDocument/2006/relationships/image" Target="../media/image34.png"/><Relationship Id="rId5" Type="http://schemas.openxmlformats.org/officeDocument/2006/relationships/image" Target="../media/image28.jpeg"/><Relationship Id="rId10" Type="http://schemas.openxmlformats.org/officeDocument/2006/relationships/image" Target="../media/image33.png"/><Relationship Id="rId4" Type="http://schemas.openxmlformats.org/officeDocument/2006/relationships/image" Target="../media/image27.jpeg"/><Relationship Id="rId9" Type="http://schemas.openxmlformats.org/officeDocument/2006/relationships/image" Target="../media/image32.png"/></Relationships>
</file>

<file path=ppt/slides/_rels/slide30.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206.png"/><Relationship Id="rId5" Type="http://schemas.openxmlformats.org/officeDocument/2006/relationships/image" Target="../media/image205.png"/><Relationship Id="rId4" Type="http://schemas.openxmlformats.org/officeDocument/2006/relationships/image" Target="../media/image204.png"/></Relationships>
</file>

<file path=ppt/slides/_rels/slide31.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209.png"/><Relationship Id="rId4" Type="http://schemas.openxmlformats.org/officeDocument/2006/relationships/image" Target="../media/image208.png"/></Relationships>
</file>

<file path=ppt/slides/_rels/slide32.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211.png"/></Relationships>
</file>

<file path=ppt/slides/_rels/slide33.xml.rels><?xml version="1.0" encoding="UTF-8" standalone="yes"?>
<Relationships xmlns="http://schemas.openxmlformats.org/package/2006/relationships"><Relationship Id="rId8" Type="http://schemas.openxmlformats.org/officeDocument/2006/relationships/image" Target="../media/image216.png"/><Relationship Id="rId3" Type="http://schemas.openxmlformats.org/officeDocument/2006/relationships/image" Target="../media/image212.png"/><Relationship Id="rId7"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215.png"/><Relationship Id="rId5" Type="http://schemas.openxmlformats.org/officeDocument/2006/relationships/image" Target="../media/image214.png"/><Relationship Id="rId4" Type="http://schemas.openxmlformats.org/officeDocument/2006/relationships/image" Target="../media/image213.png"/><Relationship Id="rId9" Type="http://schemas.openxmlformats.org/officeDocument/2006/relationships/image" Target="../media/image217.svg"/></Relationships>
</file>

<file path=ppt/slides/_rels/slide34.xml.rels><?xml version="1.0" encoding="UTF-8" standalone="yes"?>
<Relationships xmlns="http://schemas.openxmlformats.org/package/2006/relationships"><Relationship Id="rId8" Type="http://schemas.openxmlformats.org/officeDocument/2006/relationships/image" Target="../media/image223.png"/><Relationship Id="rId13" Type="http://schemas.openxmlformats.org/officeDocument/2006/relationships/image" Target="../media/image228.png"/><Relationship Id="rId3" Type="http://schemas.openxmlformats.org/officeDocument/2006/relationships/image" Target="../media/image218.jpeg"/><Relationship Id="rId7" Type="http://schemas.openxmlformats.org/officeDocument/2006/relationships/image" Target="../media/image222.png"/><Relationship Id="rId12" Type="http://schemas.openxmlformats.org/officeDocument/2006/relationships/image" Target="../media/image227.png"/><Relationship Id="rId2" Type="http://schemas.openxmlformats.org/officeDocument/2006/relationships/notesSlide" Target="../notesSlides/notesSlide29.xml"/><Relationship Id="rId16" Type="http://schemas.openxmlformats.org/officeDocument/2006/relationships/hyperlink" Target="https://www.qnap.com/en/compatibility-qvr-pro" TargetMode="External"/><Relationship Id="rId1" Type="http://schemas.openxmlformats.org/officeDocument/2006/relationships/slideLayout" Target="../slideLayouts/slideLayout3.xml"/><Relationship Id="rId6" Type="http://schemas.openxmlformats.org/officeDocument/2006/relationships/image" Target="../media/image221.png"/><Relationship Id="rId11" Type="http://schemas.openxmlformats.org/officeDocument/2006/relationships/image" Target="../media/image226.png"/><Relationship Id="rId5" Type="http://schemas.openxmlformats.org/officeDocument/2006/relationships/image" Target="../media/image220.png"/><Relationship Id="rId15" Type="http://schemas.openxmlformats.org/officeDocument/2006/relationships/image" Target="../media/image230.png"/><Relationship Id="rId10" Type="http://schemas.openxmlformats.org/officeDocument/2006/relationships/image" Target="../media/image225.png"/><Relationship Id="rId4" Type="http://schemas.openxmlformats.org/officeDocument/2006/relationships/image" Target="../media/image219.png"/><Relationship Id="rId9" Type="http://schemas.openxmlformats.org/officeDocument/2006/relationships/image" Target="../media/image224.png"/><Relationship Id="rId14" Type="http://schemas.openxmlformats.org/officeDocument/2006/relationships/image" Target="../media/image229.png"/></Relationships>
</file>

<file path=ppt/slides/_rels/slide35.xml.rels><?xml version="1.0" encoding="UTF-8" standalone="yes"?>
<Relationships xmlns="http://schemas.openxmlformats.org/package/2006/relationships"><Relationship Id="rId8" Type="http://schemas.openxmlformats.org/officeDocument/2006/relationships/image" Target="../media/image236.png"/><Relationship Id="rId3" Type="http://schemas.openxmlformats.org/officeDocument/2006/relationships/image" Target="../media/image231.png"/><Relationship Id="rId7" Type="http://schemas.openxmlformats.org/officeDocument/2006/relationships/image" Target="../media/image235.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234.png"/><Relationship Id="rId11" Type="http://schemas.openxmlformats.org/officeDocument/2006/relationships/image" Target="../media/image239.jpeg"/><Relationship Id="rId5" Type="http://schemas.openxmlformats.org/officeDocument/2006/relationships/image" Target="../media/image233.png"/><Relationship Id="rId10" Type="http://schemas.openxmlformats.org/officeDocument/2006/relationships/image" Target="../media/image238.png"/><Relationship Id="rId4" Type="http://schemas.openxmlformats.org/officeDocument/2006/relationships/image" Target="../media/image232.png"/><Relationship Id="rId9" Type="http://schemas.openxmlformats.org/officeDocument/2006/relationships/image" Target="../media/image237.png"/></Relationships>
</file>

<file path=ppt/slides/_rels/slide36.xml.rels><?xml version="1.0" encoding="UTF-8" standalone="yes"?>
<Relationships xmlns="http://schemas.openxmlformats.org/package/2006/relationships"><Relationship Id="rId8" Type="http://schemas.openxmlformats.org/officeDocument/2006/relationships/image" Target="../media/image246.png"/><Relationship Id="rId13" Type="http://schemas.openxmlformats.org/officeDocument/2006/relationships/image" Target="../media/image251.png"/><Relationship Id="rId18" Type="http://schemas.openxmlformats.org/officeDocument/2006/relationships/image" Target="../media/image256.png"/><Relationship Id="rId3" Type="http://schemas.openxmlformats.org/officeDocument/2006/relationships/image" Target="../media/image241.png"/><Relationship Id="rId7" Type="http://schemas.openxmlformats.org/officeDocument/2006/relationships/image" Target="../media/image245.png"/><Relationship Id="rId12" Type="http://schemas.openxmlformats.org/officeDocument/2006/relationships/image" Target="../media/image250.png"/><Relationship Id="rId17" Type="http://schemas.openxmlformats.org/officeDocument/2006/relationships/image" Target="../media/image255.png"/><Relationship Id="rId2" Type="http://schemas.openxmlformats.org/officeDocument/2006/relationships/image" Target="../media/image240.png"/><Relationship Id="rId16" Type="http://schemas.openxmlformats.org/officeDocument/2006/relationships/image" Target="../media/image254.png"/><Relationship Id="rId1" Type="http://schemas.openxmlformats.org/officeDocument/2006/relationships/slideLayout" Target="../slideLayouts/slideLayout3.xml"/><Relationship Id="rId6" Type="http://schemas.openxmlformats.org/officeDocument/2006/relationships/image" Target="../media/image244.png"/><Relationship Id="rId11" Type="http://schemas.openxmlformats.org/officeDocument/2006/relationships/image" Target="../media/image249.png"/><Relationship Id="rId5" Type="http://schemas.openxmlformats.org/officeDocument/2006/relationships/image" Target="../media/image243.png"/><Relationship Id="rId15" Type="http://schemas.openxmlformats.org/officeDocument/2006/relationships/image" Target="../media/image253.png"/><Relationship Id="rId10" Type="http://schemas.openxmlformats.org/officeDocument/2006/relationships/image" Target="../media/image248.png"/><Relationship Id="rId4" Type="http://schemas.openxmlformats.org/officeDocument/2006/relationships/image" Target="../media/image242.png"/><Relationship Id="rId9" Type="http://schemas.openxmlformats.org/officeDocument/2006/relationships/image" Target="../media/image247.png"/><Relationship Id="rId14" Type="http://schemas.openxmlformats.org/officeDocument/2006/relationships/image" Target="../media/image252.png"/></Relationships>
</file>

<file path=ppt/slides/_rels/slide37.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258.png"/></Relationships>
</file>

<file path=ppt/slides/_rels/slide38.xml.rels><?xml version="1.0" encoding="UTF-8" standalone="yes"?>
<Relationships xmlns="http://schemas.openxmlformats.org/package/2006/relationships"><Relationship Id="rId8" Type="http://schemas.openxmlformats.org/officeDocument/2006/relationships/image" Target="../media/image264.tiff"/><Relationship Id="rId3" Type="http://schemas.openxmlformats.org/officeDocument/2006/relationships/image" Target="../media/image259.png"/><Relationship Id="rId7" Type="http://schemas.openxmlformats.org/officeDocument/2006/relationships/image" Target="../media/image263.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262.png"/><Relationship Id="rId5" Type="http://schemas.openxmlformats.org/officeDocument/2006/relationships/image" Target="../media/image261.png"/><Relationship Id="rId4" Type="http://schemas.openxmlformats.org/officeDocument/2006/relationships/image" Target="../media/image260.png"/></Relationships>
</file>

<file path=ppt/slides/_rels/slide39.xml.rels><?xml version="1.0" encoding="UTF-8" standalone="yes"?>
<Relationships xmlns="http://schemas.openxmlformats.org/package/2006/relationships"><Relationship Id="rId8" Type="http://schemas.openxmlformats.org/officeDocument/2006/relationships/image" Target="../media/image270.png"/><Relationship Id="rId3" Type="http://schemas.openxmlformats.org/officeDocument/2006/relationships/image" Target="../media/image265.png"/><Relationship Id="rId7" Type="http://schemas.openxmlformats.org/officeDocument/2006/relationships/image" Target="../media/image269.png"/><Relationship Id="rId12" Type="http://schemas.openxmlformats.org/officeDocument/2006/relationships/image" Target="../media/image274.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268.png"/><Relationship Id="rId11" Type="http://schemas.openxmlformats.org/officeDocument/2006/relationships/image" Target="../media/image273.png"/><Relationship Id="rId5" Type="http://schemas.openxmlformats.org/officeDocument/2006/relationships/image" Target="../media/image267.png"/><Relationship Id="rId10" Type="http://schemas.openxmlformats.org/officeDocument/2006/relationships/image" Target="../media/image272.png"/><Relationship Id="rId4" Type="http://schemas.openxmlformats.org/officeDocument/2006/relationships/image" Target="../media/image266.png"/><Relationship Id="rId9" Type="http://schemas.openxmlformats.org/officeDocument/2006/relationships/image" Target="../media/image271.png"/></Relationships>
</file>

<file path=ppt/slides/_rels/slide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40.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273.png"/><Relationship Id="rId4" Type="http://schemas.openxmlformats.org/officeDocument/2006/relationships/image" Target="../media/image276.jpeg"/></Relationships>
</file>

<file path=ppt/slides/_rels/slide41.xml.rels><?xml version="1.0" encoding="UTF-8" standalone="yes"?>
<Relationships xmlns="http://schemas.openxmlformats.org/package/2006/relationships"><Relationship Id="rId3" Type="http://schemas.openxmlformats.org/officeDocument/2006/relationships/image" Target="../media/image277.png"/><Relationship Id="rId7" Type="http://schemas.openxmlformats.org/officeDocument/2006/relationships/image" Target="../media/image281.pn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280.png"/><Relationship Id="rId5" Type="http://schemas.openxmlformats.org/officeDocument/2006/relationships/image" Target="../media/image279.png"/><Relationship Id="rId4" Type="http://schemas.openxmlformats.org/officeDocument/2006/relationships/image" Target="../media/image278.png"/></Relationships>
</file>

<file path=ppt/slides/_rels/slide4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82.png"/><Relationship Id="rId7" Type="http://schemas.openxmlformats.org/officeDocument/2006/relationships/image" Target="../media/image285.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284.png"/><Relationship Id="rId5" Type="http://schemas.openxmlformats.org/officeDocument/2006/relationships/image" Target="../media/image283.png"/><Relationship Id="rId4" Type="http://schemas.openxmlformats.org/officeDocument/2006/relationships/image" Target="../media/image37.png"/></Relationships>
</file>

<file path=ppt/slides/_rels/slide43.xml.rels><?xml version="1.0" encoding="UTF-8" standalone="yes"?>
<Relationships xmlns="http://schemas.openxmlformats.org/package/2006/relationships"><Relationship Id="rId8" Type="http://schemas.openxmlformats.org/officeDocument/2006/relationships/image" Target="../media/image291.tiff"/><Relationship Id="rId3" Type="http://schemas.openxmlformats.org/officeDocument/2006/relationships/image" Target="../media/image286.png"/><Relationship Id="rId7" Type="http://schemas.openxmlformats.org/officeDocument/2006/relationships/image" Target="../media/image290.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289.png"/><Relationship Id="rId11" Type="http://schemas.openxmlformats.org/officeDocument/2006/relationships/image" Target="../media/image294.png"/><Relationship Id="rId5" Type="http://schemas.openxmlformats.org/officeDocument/2006/relationships/image" Target="../media/image288.emf"/><Relationship Id="rId10" Type="http://schemas.openxmlformats.org/officeDocument/2006/relationships/image" Target="../media/image293.png"/><Relationship Id="rId4" Type="http://schemas.openxmlformats.org/officeDocument/2006/relationships/image" Target="../media/image287.png"/><Relationship Id="rId9" Type="http://schemas.openxmlformats.org/officeDocument/2006/relationships/image" Target="../media/image292.png"/></Relationships>
</file>

<file path=ppt/slides/_rels/slide44.xml.rels><?xml version="1.0" encoding="UTF-8" standalone="yes"?>
<Relationships xmlns="http://schemas.openxmlformats.org/package/2006/relationships"><Relationship Id="rId3" Type="http://schemas.openxmlformats.org/officeDocument/2006/relationships/image" Target="../media/image295.png"/><Relationship Id="rId7" Type="http://schemas.openxmlformats.org/officeDocument/2006/relationships/image" Target="../media/image299.pn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298.png"/><Relationship Id="rId5" Type="http://schemas.openxmlformats.org/officeDocument/2006/relationships/image" Target="../media/image297.png"/><Relationship Id="rId4" Type="http://schemas.openxmlformats.org/officeDocument/2006/relationships/image" Target="../media/image296.sv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01.svg"/><Relationship Id="rId2" Type="http://schemas.openxmlformats.org/officeDocument/2006/relationships/image" Target="../media/image300.png"/><Relationship Id="rId1" Type="http://schemas.openxmlformats.org/officeDocument/2006/relationships/slideLayout" Target="../slideLayouts/slideLayout12.xml"/><Relationship Id="rId5" Type="http://schemas.openxmlformats.org/officeDocument/2006/relationships/image" Target="../media/image303.svg"/><Relationship Id="rId4" Type="http://schemas.openxmlformats.org/officeDocument/2006/relationships/image" Target="../media/image302.png"/></Relationships>
</file>

<file path=ppt/slides/_rels/slide5.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38.png"/><Relationship Id="rId7" Type="http://schemas.microsoft.com/office/2007/relationships/hdphoto" Target="../media/hdphoto1.wdp"/><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8.svg"/><Relationship Id="rId10" Type="http://schemas.openxmlformats.org/officeDocument/2006/relationships/image" Target="../media/image37.png"/><Relationship Id="rId4" Type="http://schemas.openxmlformats.org/officeDocument/2006/relationships/image" Target="../media/image47.png"/><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60.png"/><Relationship Id="rId3" Type="http://schemas.openxmlformats.org/officeDocument/2006/relationships/image" Target="../media/image37.png"/><Relationship Id="rId7" Type="http://schemas.openxmlformats.org/officeDocument/2006/relationships/image" Target="../media/image54.png"/><Relationship Id="rId12" Type="http://schemas.openxmlformats.org/officeDocument/2006/relationships/image" Target="../media/image59.sv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53.svg"/><Relationship Id="rId11" Type="http://schemas.openxmlformats.org/officeDocument/2006/relationships/image" Target="../media/image58.png"/><Relationship Id="rId5" Type="http://schemas.openxmlformats.org/officeDocument/2006/relationships/image" Target="../media/image52.png"/><Relationship Id="rId15" Type="http://schemas.openxmlformats.org/officeDocument/2006/relationships/image" Target="../media/image62.png"/><Relationship Id="rId10" Type="http://schemas.openxmlformats.org/officeDocument/2006/relationships/image" Target="../media/image57.svg"/><Relationship Id="rId4" Type="http://schemas.openxmlformats.org/officeDocument/2006/relationships/image" Target="../media/image51.png"/><Relationship Id="rId9" Type="http://schemas.openxmlformats.org/officeDocument/2006/relationships/image" Target="../media/image56.png"/><Relationship Id="rId14" Type="http://schemas.openxmlformats.org/officeDocument/2006/relationships/image" Target="../media/image61.svg"/></Relationships>
</file>

<file path=ppt/slides/_rels/slide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65.png"/><Relationship Id="rId4" Type="http://schemas.openxmlformats.org/officeDocument/2006/relationships/image" Target="../media/image6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一張含有 文字, 電腦 的圖片&#10;&#10;自動產生的描述">
            <a:extLst>
              <a:ext uri="{FF2B5EF4-FFF2-40B4-BE49-F238E27FC236}">
                <a16:creationId xmlns:a16="http://schemas.microsoft.com/office/drawing/2014/main" id="{E3A9828C-CF1D-4F5E-961F-400CC61124BF}"/>
              </a:ext>
            </a:extLst>
          </p:cNvPr>
          <p:cNvPicPr>
            <a:picLocks noChangeAspect="1"/>
          </p:cNvPicPr>
          <p:nvPr/>
        </p:nvPicPr>
        <p:blipFill>
          <a:blip r:embed="rId2"/>
          <a:stretch>
            <a:fillRect/>
          </a:stretch>
        </p:blipFill>
        <p:spPr>
          <a:xfrm>
            <a:off x="2031" y="0"/>
            <a:ext cx="9139938" cy="5143500"/>
          </a:xfrm>
          <a:prstGeom prst="rect">
            <a:avLst/>
          </a:prstGeom>
        </p:spPr>
      </p:pic>
    </p:spTree>
    <p:extLst>
      <p:ext uri="{BB962C8B-B14F-4D97-AF65-F5344CB8AC3E}">
        <p14:creationId xmlns:p14="http://schemas.microsoft.com/office/powerpoint/2010/main" val="321875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grpSp>
        <p:nvGrpSpPr>
          <p:cNvPr id="17" name="群組 7">
            <a:extLst>
              <a:ext uri="{FF2B5EF4-FFF2-40B4-BE49-F238E27FC236}">
                <a16:creationId xmlns:a16="http://schemas.microsoft.com/office/drawing/2014/main" id="{5609488D-C188-498E-84A7-072D90184165}"/>
              </a:ext>
            </a:extLst>
          </p:cNvPr>
          <p:cNvGrpSpPr/>
          <p:nvPr/>
        </p:nvGrpSpPr>
        <p:grpSpPr>
          <a:xfrm>
            <a:off x="0" y="2875499"/>
            <a:ext cx="9143999" cy="2286499"/>
            <a:chOff x="0" y="2339176"/>
            <a:chExt cx="9139058" cy="3046698"/>
          </a:xfrm>
        </p:grpSpPr>
        <p:pic>
          <p:nvPicPr>
            <p:cNvPr id="18" name="圖片 17">
              <a:extLst>
                <a:ext uri="{FF2B5EF4-FFF2-40B4-BE49-F238E27FC236}">
                  <a16:creationId xmlns:a16="http://schemas.microsoft.com/office/drawing/2014/main" id="{5772A020-B098-454F-9618-F83C4AE8F5AE}"/>
                </a:ext>
              </a:extLst>
            </p:cNvPr>
            <p:cNvPicPr>
              <a:picLocks noChangeAspect="1"/>
            </p:cNvPicPr>
            <p:nvPr/>
          </p:nvPicPr>
          <p:blipFill>
            <a:blip r:embed="rId3" cstate="screen">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0" y="2339176"/>
              <a:ext cx="3046697" cy="3046698"/>
            </a:xfrm>
            <a:prstGeom prst="rect">
              <a:avLst/>
            </a:prstGeom>
          </p:spPr>
        </p:pic>
        <p:pic>
          <p:nvPicPr>
            <p:cNvPr id="19" name="圖片 18">
              <a:extLst>
                <a:ext uri="{FF2B5EF4-FFF2-40B4-BE49-F238E27FC236}">
                  <a16:creationId xmlns:a16="http://schemas.microsoft.com/office/drawing/2014/main" id="{1E0E8992-B50A-4927-85F3-5E76D2A6AB03}"/>
                </a:ext>
              </a:extLst>
            </p:cNvPr>
            <p:cNvPicPr>
              <a:picLocks noChangeAspect="1"/>
            </p:cNvPicPr>
            <p:nvPr/>
          </p:nvPicPr>
          <p:blipFill>
            <a:blip r:embed="rId3" cstate="screen">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flipH="1">
              <a:off x="3046697" y="2339176"/>
              <a:ext cx="3046697" cy="3046698"/>
            </a:xfrm>
            <a:prstGeom prst="rect">
              <a:avLst/>
            </a:prstGeom>
          </p:spPr>
        </p:pic>
        <p:pic>
          <p:nvPicPr>
            <p:cNvPr id="22" name="圖片 21">
              <a:extLst>
                <a:ext uri="{FF2B5EF4-FFF2-40B4-BE49-F238E27FC236}">
                  <a16:creationId xmlns:a16="http://schemas.microsoft.com/office/drawing/2014/main" id="{A233F5C0-8121-4B43-9F08-59F0BF23CF0F}"/>
                </a:ext>
              </a:extLst>
            </p:cNvPr>
            <p:cNvPicPr>
              <a:picLocks noChangeAspect="1"/>
            </p:cNvPicPr>
            <p:nvPr/>
          </p:nvPicPr>
          <p:blipFill>
            <a:blip r:embed="rId3" cstate="screen">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6092361" y="2339176"/>
              <a:ext cx="3046697" cy="3046698"/>
            </a:xfrm>
            <a:prstGeom prst="rect">
              <a:avLst/>
            </a:prstGeom>
          </p:spPr>
        </p:pic>
      </p:grpSp>
      <p:grpSp>
        <p:nvGrpSpPr>
          <p:cNvPr id="20" name="Shape 147"/>
          <p:cNvGrpSpPr/>
          <p:nvPr/>
        </p:nvGrpSpPr>
        <p:grpSpPr>
          <a:xfrm>
            <a:off x="3334983" y="1251319"/>
            <a:ext cx="5910300" cy="3805800"/>
            <a:chOff x="1545025" y="2929875"/>
            <a:chExt cx="5910300" cy="3805800"/>
          </a:xfrm>
        </p:grpSpPr>
        <p:sp>
          <p:nvSpPr>
            <p:cNvPr id="21" name="Shape 148"/>
            <p:cNvSpPr/>
            <p:nvPr/>
          </p:nvSpPr>
          <p:spPr>
            <a:xfrm>
              <a:off x="4483508" y="3275113"/>
              <a:ext cx="178200" cy="323100"/>
            </a:xfrm>
            <a:prstGeom prst="rect">
              <a:avLst/>
            </a:prstGeom>
            <a:noFill/>
            <a:ln>
              <a:noFill/>
            </a:ln>
          </p:spPr>
          <p:txBody>
            <a:bodyPr wrap="square" lIns="68550" tIns="34275" rIns="68550" bIns="34275" anchor="t" anchorCtr="0">
              <a:noAutofit/>
            </a:bodyPr>
            <a:lstStyle/>
            <a:p>
              <a:pPr marL="0" marR="0" lvl="0" indent="0" algn="l" rtl="0">
                <a:spcBef>
                  <a:spcPts val="0"/>
                </a:spcBef>
                <a:buSzPct val="25000"/>
                <a:buNone/>
              </a:pPr>
              <a:r>
                <a:rPr lang="zh-TW" sz="1100">
                  <a:solidFill>
                    <a:srgbClr val="000000"/>
                  </a:solidFill>
                  <a:latin typeface="微軟正黑體" panose="020B0604030504040204" pitchFamily="34" charset="-120"/>
                  <a:ea typeface="微軟正黑體" panose="020B0604030504040204" pitchFamily="34" charset="-120"/>
                  <a:sym typeface="Arial"/>
                </a:rPr>
                <a:t> </a:t>
              </a:r>
            </a:p>
          </p:txBody>
        </p:sp>
        <p:pic>
          <p:nvPicPr>
            <p:cNvPr id="25" name="Shape 149" descr="1_Qtier-01-01.png"/>
            <p:cNvPicPr preferRelativeResize="0"/>
            <p:nvPr/>
          </p:nvPicPr>
          <p:blipFill rotWithShape="1">
            <a:blip r:embed="rId4" cstate="print">
              <a:alphaModFix/>
              <a:extLst>
                <a:ext uri="{BEBA8EAE-BF5A-486C-A8C5-ECC9F3942E4B}">
                  <a14:imgProps xmlns:a14="http://schemas.microsoft.com/office/drawing/2010/main">
                    <a14:imgLayer r:embed="rId5">
                      <a14:imgEffect>
                        <a14:saturation sat="183000"/>
                      </a14:imgEffect>
                      <a14:imgEffect>
                        <a14:brightnessContrast bright="3000" contrast="38000"/>
                      </a14:imgEffect>
                    </a14:imgLayer>
                  </a14:imgProps>
                </a:ext>
              </a:extLst>
            </a:blip>
            <a:srcRect t="3513" b="3523"/>
            <a:stretch/>
          </p:blipFill>
          <p:spPr>
            <a:xfrm>
              <a:off x="1545025" y="2929875"/>
              <a:ext cx="5826300" cy="3805800"/>
            </a:xfrm>
            <a:prstGeom prst="rect">
              <a:avLst/>
            </a:prstGeom>
            <a:noFill/>
            <a:ln>
              <a:noFill/>
            </a:ln>
          </p:spPr>
        </p:pic>
        <p:sp>
          <p:nvSpPr>
            <p:cNvPr id="26" name="Shape 150"/>
            <p:cNvSpPr txBox="1"/>
            <p:nvPr/>
          </p:nvSpPr>
          <p:spPr>
            <a:xfrm>
              <a:off x="1826450" y="3209400"/>
              <a:ext cx="1416600" cy="203400"/>
            </a:xfrm>
            <a:prstGeom prst="rect">
              <a:avLst/>
            </a:prstGeom>
            <a:noFill/>
            <a:ln>
              <a:noFill/>
            </a:ln>
          </p:spPr>
          <p:txBody>
            <a:bodyPr wrap="square" lIns="91425" tIns="91425" rIns="91425" bIns="91425" anchor="ctr" anchorCtr="0">
              <a:noAutofit/>
            </a:bodyPr>
            <a:lstStyle/>
            <a:p>
              <a:pPr lvl="0" rtl="0">
                <a:spcBef>
                  <a:spcPts val="0"/>
                </a:spcBef>
                <a:buNone/>
              </a:pPr>
              <a:r>
                <a:rPr lang="zh-TW" sz="1200" b="1">
                  <a:latin typeface="微軟正黑體" panose="020B0604030504040204" pitchFamily="34" charset="-120"/>
                  <a:ea typeface="微軟正黑體" panose="020B0604030504040204" pitchFamily="34" charset="-120"/>
                  <a:cs typeface="Microsoft JhengHei"/>
                  <a:sym typeface="Microsoft JhengHei"/>
                </a:rPr>
                <a:t>熱資料</a:t>
              </a:r>
            </a:p>
          </p:txBody>
        </p:sp>
        <p:sp>
          <p:nvSpPr>
            <p:cNvPr id="28" name="Shape 151"/>
            <p:cNvSpPr txBox="1"/>
            <p:nvPr/>
          </p:nvSpPr>
          <p:spPr>
            <a:xfrm>
              <a:off x="1826450" y="3403500"/>
              <a:ext cx="1416600" cy="203400"/>
            </a:xfrm>
            <a:prstGeom prst="rect">
              <a:avLst/>
            </a:prstGeom>
            <a:noFill/>
            <a:ln>
              <a:noFill/>
            </a:ln>
          </p:spPr>
          <p:txBody>
            <a:bodyPr wrap="square" lIns="91425" tIns="91425" rIns="91425" bIns="91425" anchor="ctr" anchorCtr="0">
              <a:noAutofit/>
            </a:bodyPr>
            <a:lstStyle/>
            <a:p>
              <a:pPr lvl="0" rtl="0">
                <a:spcBef>
                  <a:spcPts val="0"/>
                </a:spcBef>
                <a:buNone/>
              </a:pPr>
              <a:r>
                <a:rPr lang="zh-TW" sz="1200" b="1">
                  <a:latin typeface="微軟正黑體" panose="020B0604030504040204" pitchFamily="34" charset="-120"/>
                  <a:ea typeface="微軟正黑體" panose="020B0604030504040204" pitchFamily="34" charset="-120"/>
                  <a:cs typeface="Microsoft JhengHei"/>
                  <a:sym typeface="Microsoft JhengHei"/>
                </a:rPr>
                <a:t>暖資料</a:t>
              </a:r>
            </a:p>
          </p:txBody>
        </p:sp>
        <p:sp>
          <p:nvSpPr>
            <p:cNvPr id="29" name="Shape 152"/>
            <p:cNvSpPr txBox="1"/>
            <p:nvPr/>
          </p:nvSpPr>
          <p:spPr>
            <a:xfrm>
              <a:off x="1826450" y="3605675"/>
              <a:ext cx="1416600" cy="203400"/>
            </a:xfrm>
            <a:prstGeom prst="rect">
              <a:avLst/>
            </a:prstGeom>
            <a:noFill/>
            <a:ln>
              <a:noFill/>
            </a:ln>
          </p:spPr>
          <p:txBody>
            <a:bodyPr wrap="square" lIns="91425" tIns="91425" rIns="91425" bIns="91425" anchor="ctr" anchorCtr="0">
              <a:noAutofit/>
            </a:bodyPr>
            <a:lstStyle/>
            <a:p>
              <a:pPr lvl="0" rtl="0">
                <a:spcBef>
                  <a:spcPts val="0"/>
                </a:spcBef>
                <a:buNone/>
              </a:pPr>
              <a:r>
                <a:rPr lang="zh-TW" sz="1200" b="1">
                  <a:latin typeface="微軟正黑體" panose="020B0604030504040204" pitchFamily="34" charset="-120"/>
                  <a:ea typeface="微軟正黑體" panose="020B0604030504040204" pitchFamily="34" charset="-120"/>
                  <a:cs typeface="Microsoft JhengHei"/>
                  <a:sym typeface="Microsoft JhengHei"/>
                </a:rPr>
                <a:t>冷資料</a:t>
              </a:r>
            </a:p>
          </p:txBody>
        </p:sp>
        <p:sp>
          <p:nvSpPr>
            <p:cNvPr id="30" name="Shape 153"/>
            <p:cNvSpPr txBox="1"/>
            <p:nvPr/>
          </p:nvSpPr>
          <p:spPr>
            <a:xfrm>
              <a:off x="2172950" y="4193975"/>
              <a:ext cx="1416600" cy="362400"/>
            </a:xfrm>
            <a:prstGeom prst="rect">
              <a:avLst/>
            </a:prstGeom>
            <a:noFill/>
            <a:ln>
              <a:noFill/>
            </a:ln>
          </p:spPr>
          <p:txBody>
            <a:bodyPr wrap="square" lIns="91425" tIns="91425" rIns="91425" bIns="91425" anchor="ctr" anchorCtr="0">
              <a:noAutofit/>
            </a:bodyPr>
            <a:lstStyle/>
            <a:p>
              <a:pPr lvl="0" rtl="0">
                <a:spcBef>
                  <a:spcPts val="0"/>
                </a:spcBef>
                <a:buNone/>
              </a:pPr>
              <a:r>
                <a:rPr lang="zh-TW" sz="1200" b="1">
                  <a:solidFill>
                    <a:schemeClr val="tx1">
                      <a:lumMod val="85000"/>
                      <a:lumOff val="15000"/>
                    </a:schemeClr>
                  </a:solidFill>
                  <a:latin typeface="微軟正黑體" panose="020B0604030504040204" pitchFamily="34" charset="-120"/>
                  <a:ea typeface="微軟正黑體" panose="020B0604030504040204" pitchFamily="34" charset="-120"/>
                  <a:cs typeface="Microsoft JhengHei"/>
                  <a:sym typeface="Microsoft JhengHei"/>
                </a:rPr>
                <a:t>資料存取行為改變</a:t>
              </a:r>
            </a:p>
          </p:txBody>
        </p:sp>
        <p:sp>
          <p:nvSpPr>
            <p:cNvPr id="31" name="Shape 154"/>
            <p:cNvSpPr txBox="1"/>
            <p:nvPr/>
          </p:nvSpPr>
          <p:spPr>
            <a:xfrm>
              <a:off x="3914249" y="3151935"/>
              <a:ext cx="1939675" cy="318330"/>
            </a:xfrm>
            <a:prstGeom prst="rect">
              <a:avLst/>
            </a:prstGeom>
            <a:noFill/>
            <a:ln>
              <a:noFill/>
            </a:ln>
          </p:spPr>
          <p:txBody>
            <a:bodyPr wrap="square" lIns="91425" tIns="91425" rIns="91425" bIns="91425" anchor="ctr" anchorCtr="0">
              <a:noAutofit/>
            </a:bodyPr>
            <a:lstStyle/>
            <a:p>
              <a:pPr lvl="0" rtl="0">
                <a:spcBef>
                  <a:spcPts val="0"/>
                </a:spcBef>
                <a:buNone/>
              </a:pPr>
              <a:r>
                <a:rPr lang="zh-TW" sz="1200" b="1">
                  <a:solidFill>
                    <a:schemeClr val="tx1">
                      <a:lumMod val="85000"/>
                      <a:lumOff val="15000"/>
                    </a:schemeClr>
                  </a:solidFill>
                  <a:latin typeface="微軟正黑體" panose="020B0604030504040204" pitchFamily="34" charset="-120"/>
                  <a:ea typeface="微軟正黑體" panose="020B0604030504040204" pitchFamily="34" charset="-120"/>
                  <a:cs typeface="Microsoft JhengHei"/>
                  <a:sym typeface="Microsoft JhengHei"/>
                </a:rPr>
                <a:t>分層前</a:t>
              </a:r>
              <a:endParaRPr lang="en-US" altLang="zh-TW" sz="1200" b="1">
                <a:solidFill>
                  <a:schemeClr val="tx1">
                    <a:lumMod val="85000"/>
                    <a:lumOff val="15000"/>
                  </a:schemeClr>
                </a:solidFill>
                <a:latin typeface="微軟正黑體" panose="020B0604030504040204" pitchFamily="34" charset="-120"/>
                <a:ea typeface="微軟正黑體" panose="020B0604030504040204" pitchFamily="34" charset="-120"/>
                <a:cs typeface="Microsoft JhengHei"/>
                <a:sym typeface="Microsoft JhengHei"/>
              </a:endParaRPr>
            </a:p>
            <a:p>
              <a:pPr lvl="0"/>
              <a:r>
                <a:rPr lang="zh-TW" altLang="en-US" sz="900" b="1">
                  <a:solidFill>
                    <a:schemeClr val="tx1">
                      <a:lumMod val="85000"/>
                      <a:lumOff val="15000"/>
                    </a:schemeClr>
                  </a:solidFill>
                  <a:latin typeface="微軟正黑體" panose="020B0604030504040204" pitchFamily="34" charset="-120"/>
                  <a:ea typeface="微軟正黑體" panose="020B0604030504040204" pitchFamily="34" charset="-120"/>
                  <a:cs typeface="Microsoft JhengHei"/>
                  <a:sym typeface="Microsoft JhengHei"/>
                </a:rPr>
                <a:t>頻繁存取資料效能未優化</a:t>
              </a:r>
              <a:endParaRPr lang="zh-TW" sz="900" b="1">
                <a:solidFill>
                  <a:schemeClr val="tx1">
                    <a:lumMod val="85000"/>
                    <a:lumOff val="15000"/>
                  </a:schemeClr>
                </a:solidFill>
                <a:latin typeface="微軟正黑體" panose="020B0604030504040204" pitchFamily="34" charset="-120"/>
                <a:ea typeface="微軟正黑體" panose="020B0604030504040204" pitchFamily="34" charset="-120"/>
                <a:cs typeface="Microsoft JhengHei"/>
                <a:sym typeface="Microsoft JhengHei"/>
              </a:endParaRPr>
            </a:p>
          </p:txBody>
        </p:sp>
        <p:sp>
          <p:nvSpPr>
            <p:cNvPr id="32" name="Shape 155"/>
            <p:cNvSpPr txBox="1"/>
            <p:nvPr/>
          </p:nvSpPr>
          <p:spPr>
            <a:xfrm>
              <a:off x="5853925" y="4236600"/>
              <a:ext cx="1601400" cy="267900"/>
            </a:xfrm>
            <a:prstGeom prst="rect">
              <a:avLst/>
            </a:prstGeom>
            <a:noFill/>
            <a:ln>
              <a:noFill/>
            </a:ln>
          </p:spPr>
          <p:txBody>
            <a:bodyPr wrap="square" lIns="91425" tIns="91425" rIns="91425" bIns="91425" anchor="ctr" anchorCtr="0">
              <a:noAutofit/>
            </a:bodyPr>
            <a:lstStyle/>
            <a:p>
              <a:pPr lvl="0" rtl="0">
                <a:spcBef>
                  <a:spcPts val="0"/>
                </a:spcBef>
                <a:buNone/>
              </a:pPr>
              <a:r>
                <a:rPr lang="zh-TW" sz="1200" b="1">
                  <a:solidFill>
                    <a:schemeClr val="tx1">
                      <a:lumMod val="85000"/>
                      <a:lumOff val="15000"/>
                    </a:schemeClr>
                  </a:solidFill>
                  <a:latin typeface="微軟正黑體" panose="020B0604030504040204" pitchFamily="34" charset="-120"/>
                  <a:ea typeface="微軟正黑體" panose="020B0604030504040204" pitchFamily="34" charset="-120"/>
                  <a:cs typeface="Microsoft JhengHei"/>
                  <a:sym typeface="Microsoft JhengHei"/>
                </a:rPr>
                <a:t>開始分層</a:t>
              </a:r>
            </a:p>
          </p:txBody>
        </p:sp>
        <p:sp>
          <p:nvSpPr>
            <p:cNvPr id="33" name="Shape 156"/>
            <p:cNvSpPr txBox="1"/>
            <p:nvPr/>
          </p:nvSpPr>
          <p:spPr>
            <a:xfrm>
              <a:off x="3914249" y="5625885"/>
              <a:ext cx="1555652" cy="413613"/>
            </a:xfrm>
            <a:prstGeom prst="rect">
              <a:avLst/>
            </a:prstGeom>
            <a:noFill/>
            <a:ln>
              <a:noFill/>
            </a:ln>
          </p:spPr>
          <p:txBody>
            <a:bodyPr wrap="square" lIns="91425" tIns="91425" rIns="91425" bIns="91425" anchor="ctr" anchorCtr="0">
              <a:noAutofit/>
            </a:bodyPr>
            <a:lstStyle/>
            <a:p>
              <a:pPr lvl="0" rtl="0">
                <a:spcBef>
                  <a:spcPts val="0"/>
                </a:spcBef>
                <a:buNone/>
              </a:pPr>
              <a:r>
                <a:rPr lang="zh-TW" sz="1200" b="1">
                  <a:solidFill>
                    <a:schemeClr val="tx1">
                      <a:lumMod val="85000"/>
                      <a:lumOff val="15000"/>
                    </a:schemeClr>
                  </a:solidFill>
                  <a:latin typeface="微軟正黑體" panose="020B0604030504040204" pitchFamily="34" charset="-120"/>
                  <a:ea typeface="微軟正黑體" panose="020B0604030504040204" pitchFamily="34" charset="-120"/>
                  <a:cs typeface="Microsoft JhengHei"/>
                  <a:sym typeface="Microsoft JhengHei"/>
                </a:rPr>
                <a:t>分層後</a:t>
              </a:r>
              <a:endParaRPr lang="en-US" altLang="zh-TW" sz="1200" b="1">
                <a:solidFill>
                  <a:schemeClr val="tx1">
                    <a:lumMod val="85000"/>
                    <a:lumOff val="15000"/>
                  </a:schemeClr>
                </a:solidFill>
                <a:latin typeface="微軟正黑體" panose="020B0604030504040204" pitchFamily="34" charset="-120"/>
                <a:ea typeface="微軟正黑體" panose="020B0604030504040204" pitchFamily="34" charset="-120"/>
                <a:cs typeface="Microsoft JhengHei"/>
                <a:sym typeface="Microsoft JhengHei"/>
              </a:endParaRPr>
            </a:p>
            <a:p>
              <a:pPr lvl="0"/>
              <a:r>
                <a:rPr lang="zh-TW" altLang="en-US" sz="900" b="1">
                  <a:solidFill>
                    <a:schemeClr val="tx1">
                      <a:lumMod val="85000"/>
                      <a:lumOff val="15000"/>
                    </a:schemeClr>
                  </a:solidFill>
                  <a:latin typeface="微軟正黑體" panose="020B0604030504040204" pitchFamily="34" charset="-120"/>
                  <a:ea typeface="微軟正黑體" panose="020B0604030504040204" pitchFamily="34" charset="-120"/>
                  <a:cs typeface="Microsoft JhengHei"/>
                  <a:sym typeface="Microsoft JhengHei"/>
                </a:rPr>
                <a:t>頻繁存取資料效能已優化</a:t>
              </a:r>
              <a:endParaRPr lang="zh-TW" sz="900" b="1">
                <a:solidFill>
                  <a:schemeClr val="tx1">
                    <a:lumMod val="85000"/>
                    <a:lumOff val="15000"/>
                  </a:schemeClr>
                </a:solidFill>
                <a:latin typeface="微軟正黑體" panose="020B0604030504040204" pitchFamily="34" charset="-120"/>
                <a:ea typeface="微軟正黑體" panose="020B0604030504040204" pitchFamily="34" charset="-120"/>
                <a:cs typeface="Microsoft JhengHei"/>
                <a:sym typeface="Microsoft JhengHei"/>
              </a:endParaRPr>
            </a:p>
          </p:txBody>
        </p:sp>
        <p:sp>
          <p:nvSpPr>
            <p:cNvPr id="34" name="Shape 157"/>
            <p:cNvSpPr txBox="1"/>
            <p:nvPr/>
          </p:nvSpPr>
          <p:spPr>
            <a:xfrm>
              <a:off x="3685858" y="4657327"/>
              <a:ext cx="1601400" cy="439200"/>
            </a:xfrm>
            <a:prstGeom prst="rect">
              <a:avLst/>
            </a:prstGeom>
            <a:noFill/>
            <a:ln>
              <a:noFill/>
            </a:ln>
            <a:effectLst>
              <a:outerShdw blurRad="50800" algn="l" rotWithShape="0">
                <a:prstClr val="black"/>
              </a:outerShdw>
            </a:effectLst>
          </p:spPr>
          <p:txBody>
            <a:bodyPr wrap="square" lIns="91425" tIns="91425" rIns="91425" bIns="91425" anchor="ctr" anchorCtr="0">
              <a:noAutofit/>
            </a:bodyPr>
            <a:lstStyle/>
            <a:p>
              <a:pPr lvl="0" algn="ctr" rtl="0">
                <a:spcBef>
                  <a:spcPts val="0"/>
                </a:spcBef>
                <a:buNone/>
              </a:pPr>
              <a:r>
                <a:rPr lang="zh-TW" sz="2400" b="1">
                  <a:solidFill>
                    <a:srgbClr val="DAFE02"/>
                  </a:solidFill>
                  <a:latin typeface="微軟正黑體" panose="020B0604030504040204" pitchFamily="34" charset="-120"/>
                  <a:ea typeface="微軟正黑體" panose="020B0604030504040204" pitchFamily="34" charset="-120"/>
                </a:rPr>
                <a:t>Qtier</a:t>
              </a:r>
              <a:r>
                <a:rPr lang="zh-TW" sz="2400">
                  <a:solidFill>
                    <a:srgbClr val="DAFE02"/>
                  </a:solidFill>
                  <a:latin typeface="微軟正黑體" panose="020B0604030504040204" pitchFamily="34" charset="-120"/>
                  <a:ea typeface="微軟正黑體" panose="020B0604030504040204" pitchFamily="34" charset="-120"/>
                </a:rPr>
                <a:t> </a:t>
              </a:r>
              <a:endParaRPr lang="en-US" altLang="zh-TW" sz="2400">
                <a:solidFill>
                  <a:srgbClr val="DAFE02"/>
                </a:solidFill>
                <a:latin typeface="微軟正黑體" panose="020B0604030504040204" pitchFamily="34" charset="-120"/>
                <a:ea typeface="微軟正黑體" panose="020B0604030504040204" pitchFamily="34" charset="-120"/>
              </a:endParaRPr>
            </a:p>
            <a:p>
              <a:pPr lvl="0" algn="ctr" rtl="0">
                <a:spcBef>
                  <a:spcPts val="0"/>
                </a:spcBef>
                <a:buNone/>
              </a:pPr>
              <a:r>
                <a:rPr lang="zh-TW" sz="1600" b="1">
                  <a:solidFill>
                    <a:srgbClr val="DAFE02"/>
                  </a:solidFill>
                  <a:latin typeface="微軟正黑體" panose="020B0604030504040204" pitchFamily="34" charset="-120"/>
                  <a:ea typeface="微軟正黑體" panose="020B0604030504040204" pitchFamily="34" charset="-120"/>
                  <a:cs typeface="Microsoft JhengHei"/>
                  <a:sym typeface="Microsoft JhengHei"/>
                </a:rPr>
                <a:t>引擎</a:t>
              </a:r>
            </a:p>
          </p:txBody>
        </p:sp>
      </p:grpSp>
      <p:sp>
        <p:nvSpPr>
          <p:cNvPr id="35" name="Shape 448"/>
          <p:cNvSpPr txBox="1"/>
          <p:nvPr/>
        </p:nvSpPr>
        <p:spPr>
          <a:xfrm>
            <a:off x="438717" y="1628649"/>
            <a:ext cx="3442316" cy="2376297"/>
          </a:xfrm>
          <a:prstGeom prst="rect">
            <a:avLst/>
          </a:prstGeom>
          <a:noFill/>
          <a:ln>
            <a:noFill/>
          </a:ln>
        </p:spPr>
        <p:txBody>
          <a:bodyPr wrap="square" lIns="68550" tIns="34250" rIns="68550" bIns="34250" anchor="t" anchorCtr="0">
            <a:noAutofit/>
          </a:bodyPr>
          <a:lstStyle/>
          <a:p>
            <a:pPr marL="444500" indent="-342900">
              <a:spcBef>
                <a:spcPts val="450"/>
              </a:spcBef>
              <a:buClr>
                <a:srgbClr val="044981"/>
              </a:buClr>
              <a:buSzPct val="100000"/>
              <a:buFont typeface="Arial" panose="020B0604020202020204" pitchFamily="34" charset="0"/>
              <a:buChar char="•"/>
            </a:pPr>
            <a:r>
              <a:rPr lang="zh-TW" altLang="en-US" b="1">
                <a:latin typeface="微軟正黑體" panose="020B0604030504040204" pitchFamily="34" charset="-120"/>
                <a:ea typeface="微軟正黑體" panose="020B0604030504040204" pitchFamily="34" charset="-120"/>
                <a:cs typeface="Microsoft JhengHei"/>
                <a:sym typeface="Microsoft JhengHei"/>
              </a:rPr>
              <a:t>除了 </a:t>
            </a:r>
            <a:r>
              <a:rPr lang="en-US" altLang="zh-TW" b="1">
                <a:latin typeface="微軟正黑體" panose="020B0604030504040204" pitchFamily="34" charset="-120"/>
                <a:ea typeface="微軟正黑體" panose="020B0604030504040204" pitchFamily="34" charset="-120"/>
                <a:cs typeface="Microsoft JhengHei"/>
                <a:sym typeface="Microsoft JhengHei"/>
              </a:rPr>
              <a:t>SSD </a:t>
            </a:r>
            <a:r>
              <a:rPr lang="zh-TW" altLang="en-US" b="1">
                <a:latin typeface="微軟正黑體" panose="020B0604030504040204" pitchFamily="34" charset="-120"/>
                <a:ea typeface="微軟正黑體" panose="020B0604030504040204" pitchFamily="34" charset="-120"/>
                <a:cs typeface="Microsoft JhengHei"/>
                <a:sym typeface="Microsoft JhengHei"/>
              </a:rPr>
              <a:t>快取，</a:t>
            </a:r>
            <a:r>
              <a:rPr lang="en-US" altLang="zh-TW" b="1" err="1">
                <a:latin typeface="微軟正黑體" panose="020B0604030504040204" pitchFamily="34" charset="-120"/>
                <a:ea typeface="微軟正黑體" panose="020B0604030504040204" pitchFamily="34" charset="-120"/>
                <a:cs typeface="Microsoft JhengHei"/>
                <a:sym typeface="Microsoft JhengHei"/>
              </a:rPr>
              <a:t>Qtier</a:t>
            </a:r>
            <a:r>
              <a:rPr lang="en-US" altLang="zh-TW" b="1">
                <a:latin typeface="微軟正黑體" panose="020B0604030504040204" pitchFamily="34" charset="-120"/>
                <a:ea typeface="微軟正黑體" panose="020B0604030504040204" pitchFamily="34" charset="-120"/>
                <a:cs typeface="Microsoft JhengHei"/>
                <a:sym typeface="Microsoft JhengHei"/>
              </a:rPr>
              <a:t>™</a:t>
            </a:r>
            <a:r>
              <a:rPr lang="zh-TW" altLang="en-US" b="1">
                <a:latin typeface="微軟正黑體" panose="020B0604030504040204" pitchFamily="34" charset="-120"/>
                <a:ea typeface="微軟正黑體" panose="020B0604030504040204" pitchFamily="34" charset="-120"/>
                <a:cs typeface="Microsoft JhengHei"/>
                <a:sym typeface="Microsoft JhengHei"/>
              </a:rPr>
              <a:t> </a:t>
            </a:r>
            <a:endParaRPr lang="en-US" altLang="zh-TW" b="1">
              <a:latin typeface="微軟正黑體" panose="020B0604030504040204" pitchFamily="34" charset="-120"/>
              <a:ea typeface="微軟正黑體" panose="020B0604030504040204" pitchFamily="34" charset="-120"/>
              <a:cs typeface="Microsoft JhengHei"/>
              <a:sym typeface="Microsoft JhengHei"/>
            </a:endParaRPr>
          </a:p>
          <a:p>
            <a:pPr marL="444500" lvl="0" indent="-342900">
              <a:spcBef>
                <a:spcPts val="450"/>
              </a:spcBef>
              <a:buClr>
                <a:srgbClr val="044981"/>
              </a:buClr>
              <a:buSzPct val="100000"/>
            </a:pPr>
            <a:r>
              <a:rPr lang="zh-TW" altLang="en-US" b="1">
                <a:latin typeface="微軟正黑體" panose="020B0604030504040204" pitchFamily="34" charset="-120"/>
                <a:ea typeface="微軟正黑體" panose="020B0604030504040204" pitchFamily="34" charset="-120"/>
                <a:cs typeface="Microsoft JhengHei"/>
                <a:sym typeface="Microsoft JhengHei"/>
              </a:rPr>
              <a:t>設定可</a:t>
            </a:r>
            <a:r>
              <a:rPr lang="zh-TW" altLang="zh-TW" b="1">
                <a:latin typeface="微軟正黑體" panose="020B0604030504040204" pitchFamily="34" charset="-120"/>
                <a:ea typeface="微軟正黑體" panose="020B0604030504040204" pitchFamily="34" charset="-120"/>
                <a:cs typeface="Microsoft JhengHei"/>
                <a:sym typeface="Microsoft JhengHei"/>
              </a:rPr>
              <a:t>自動將冷熱資料</a:t>
            </a:r>
            <a:endParaRPr lang="en-US" altLang="zh-TW" b="1">
              <a:latin typeface="微軟正黑體" panose="020B0604030504040204" pitchFamily="34" charset="-120"/>
              <a:ea typeface="微軟正黑體" panose="020B0604030504040204" pitchFamily="34" charset="-120"/>
              <a:cs typeface="Microsoft JhengHei"/>
              <a:sym typeface="Microsoft JhengHei"/>
            </a:endParaRPr>
          </a:p>
          <a:p>
            <a:pPr marL="444500" lvl="0" indent="-342900">
              <a:spcBef>
                <a:spcPts val="450"/>
              </a:spcBef>
              <a:buClr>
                <a:srgbClr val="044981"/>
              </a:buClr>
              <a:buSzPct val="100000"/>
            </a:pPr>
            <a:r>
              <a:rPr lang="zh-TW" altLang="en-US" b="1">
                <a:latin typeface="微軟正黑體" panose="020B0604030504040204" pitchFamily="34" charset="-120"/>
                <a:ea typeface="微軟正黑體" panose="020B0604030504040204" pitchFamily="34" charset="-120"/>
                <a:cs typeface="Microsoft JhengHei"/>
                <a:sym typeface="Microsoft JhengHei"/>
              </a:rPr>
              <a:t>在 </a:t>
            </a:r>
            <a:r>
              <a:rPr lang="zh-TW" altLang="zh-TW" b="1">
                <a:latin typeface="微軟正黑體" panose="020B0604030504040204" pitchFamily="34" charset="-120"/>
                <a:ea typeface="微軟正黑體" panose="020B0604030504040204" pitchFamily="34" charset="-120"/>
                <a:cs typeface="Microsoft JhengHei"/>
                <a:sym typeface="Microsoft JhengHei"/>
              </a:rPr>
              <a:t>SSD與</a:t>
            </a:r>
            <a:r>
              <a:rPr lang="zh-TW" altLang="en-US" b="1">
                <a:latin typeface="微軟正黑體" panose="020B0604030504040204" pitchFamily="34" charset="-120"/>
                <a:ea typeface="微軟正黑體" panose="020B0604030504040204" pitchFamily="34" charset="-120"/>
                <a:cs typeface="Microsoft JhengHei"/>
                <a:sym typeface="Microsoft JhengHei"/>
              </a:rPr>
              <a:t> </a:t>
            </a:r>
            <a:r>
              <a:rPr lang="zh-TW" altLang="zh-TW" b="1">
                <a:latin typeface="微軟正黑體" panose="020B0604030504040204" pitchFamily="34" charset="-120"/>
                <a:ea typeface="微軟正黑體" panose="020B0604030504040204" pitchFamily="34" charset="-120"/>
                <a:cs typeface="Microsoft JhengHei"/>
                <a:sym typeface="Microsoft JhengHei"/>
              </a:rPr>
              <a:t>HDD</a:t>
            </a:r>
            <a:r>
              <a:rPr lang="zh-TW" altLang="en-US" b="1">
                <a:latin typeface="微軟正黑體" panose="020B0604030504040204" pitchFamily="34" charset="-120"/>
                <a:ea typeface="微軟正黑體" panose="020B0604030504040204" pitchFamily="34" charset="-120"/>
                <a:cs typeface="Microsoft JhengHei"/>
                <a:sym typeface="Microsoft JhengHei"/>
              </a:rPr>
              <a:t> </a:t>
            </a:r>
            <a:r>
              <a:rPr lang="zh-TW" altLang="zh-TW" b="1">
                <a:latin typeface="微軟正黑體" panose="020B0604030504040204" pitchFamily="34" charset="-120"/>
                <a:ea typeface="微軟正黑體" panose="020B0604030504040204" pitchFamily="34" charset="-120"/>
                <a:cs typeface="Microsoft JhengHei"/>
                <a:sym typeface="Microsoft JhengHei"/>
              </a:rPr>
              <a:t>層間移動</a:t>
            </a:r>
            <a:r>
              <a:rPr lang="zh-TW" altLang="en-US" b="1">
                <a:latin typeface="微軟正黑體" panose="020B0604030504040204" pitchFamily="34" charset="-120"/>
                <a:ea typeface="微軟正黑體" panose="020B0604030504040204" pitchFamily="34" charset="-120"/>
                <a:cs typeface="Microsoft JhengHei"/>
                <a:sym typeface="Microsoft JhengHei"/>
              </a:rPr>
              <a:t>。</a:t>
            </a:r>
            <a:br>
              <a:rPr lang="zh-TW" altLang="en-US" b="1">
                <a:latin typeface="微軟正黑體" panose="020B0604030504040204" pitchFamily="34" charset="-120"/>
                <a:ea typeface="微軟正黑體" panose="020B0604030504040204" pitchFamily="34" charset="-120"/>
                <a:cs typeface="Microsoft JhengHei"/>
              </a:rPr>
            </a:br>
            <a:endParaRPr lang="zh-TW" altLang="zh-TW" b="1">
              <a:latin typeface="微軟正黑體" panose="020B0604030504040204" pitchFamily="34" charset="-120"/>
              <a:ea typeface="微軟正黑體" panose="020B0604030504040204" pitchFamily="34" charset="-120"/>
              <a:cs typeface="Microsoft JhengHei"/>
            </a:endParaRPr>
          </a:p>
          <a:p>
            <a:pPr marL="444500" lvl="0" indent="-342900">
              <a:spcBef>
                <a:spcPts val="450"/>
              </a:spcBef>
              <a:buClr>
                <a:srgbClr val="044981"/>
              </a:buClr>
              <a:buSzPct val="100000"/>
              <a:buFont typeface="Arial" panose="020B0604020202020204" pitchFamily="34" charset="0"/>
              <a:buChar char="•"/>
            </a:pPr>
            <a:r>
              <a:rPr lang="en-US" altLang="zh-TW" b="1">
                <a:latin typeface="微軟正黑體" panose="020B0604030504040204" pitchFamily="34" charset="-120"/>
                <a:ea typeface="微軟正黑體" panose="020B0604030504040204" pitchFamily="34" charset="-120"/>
              </a:rPr>
              <a:t>SSD </a:t>
            </a:r>
            <a:r>
              <a:rPr lang="zh-TW" altLang="en-US" b="1">
                <a:latin typeface="微軟正黑體" panose="020B0604030504040204" pitchFamily="34" charset="-120"/>
                <a:ea typeface="微軟正黑體" panose="020B0604030504040204" pitchFamily="34" charset="-120"/>
              </a:rPr>
              <a:t>的容量可以直接</a:t>
            </a:r>
            <a:endParaRPr lang="en-US" altLang="zh-TW" b="1">
              <a:latin typeface="微軟正黑體" panose="020B0604030504040204" pitchFamily="34" charset="-120"/>
              <a:ea typeface="微軟正黑體" panose="020B0604030504040204" pitchFamily="34" charset="-120"/>
            </a:endParaRPr>
          </a:p>
          <a:p>
            <a:pPr marL="444500" lvl="0" indent="-342900">
              <a:spcBef>
                <a:spcPts val="450"/>
              </a:spcBef>
              <a:buClr>
                <a:srgbClr val="044981"/>
              </a:buClr>
              <a:buSzPct val="100000"/>
            </a:pPr>
            <a:r>
              <a:rPr lang="zh-TW" altLang="en-US" b="1">
                <a:latin typeface="微軟正黑體" panose="020B0604030504040204" pitchFamily="34" charset="-120"/>
                <a:ea typeface="微軟正黑體" panose="020B0604030504040204" pitchFamily="34" charset="-120"/>
              </a:rPr>
              <a:t>被用來存放檔案，且</a:t>
            </a:r>
            <a:endParaRPr lang="en-US" altLang="zh-TW" b="1">
              <a:latin typeface="微軟正黑體" panose="020B0604030504040204" pitchFamily="34" charset="-120"/>
              <a:ea typeface="微軟正黑體" panose="020B0604030504040204" pitchFamily="34" charset="-120"/>
            </a:endParaRPr>
          </a:p>
          <a:p>
            <a:pPr marL="444500" lvl="0" indent="-342900">
              <a:spcBef>
                <a:spcPts val="450"/>
              </a:spcBef>
              <a:buClr>
                <a:srgbClr val="044981"/>
              </a:buClr>
              <a:buSzPct val="100000"/>
            </a:pPr>
            <a:r>
              <a:rPr lang="zh-TW" altLang="en-US" b="1">
                <a:latin typeface="微軟正黑體" panose="020B0604030504040204" pitchFamily="34" charset="-120"/>
                <a:ea typeface="微軟正黑體" panose="020B0604030504040204" pitchFamily="34" charset="-120"/>
              </a:rPr>
              <a:t>支援的容量也不再受</a:t>
            </a:r>
            <a:endParaRPr lang="en-US" altLang="zh-TW" b="1">
              <a:latin typeface="微軟正黑體" panose="020B0604030504040204" pitchFamily="34" charset="-120"/>
              <a:ea typeface="微軟正黑體" panose="020B0604030504040204" pitchFamily="34" charset="-120"/>
            </a:endParaRPr>
          </a:p>
          <a:p>
            <a:pPr marL="444500" lvl="0" indent="-342900">
              <a:spcBef>
                <a:spcPts val="450"/>
              </a:spcBef>
              <a:buClr>
                <a:srgbClr val="044981"/>
              </a:buClr>
              <a:buSzPct val="100000"/>
            </a:pPr>
            <a:r>
              <a:rPr lang="zh-TW" altLang="en-US" b="1">
                <a:latin typeface="微軟正黑體" panose="020B0604030504040204" pitchFamily="34" charset="-120"/>
                <a:ea typeface="微軟正黑體" panose="020B0604030504040204" pitchFamily="34" charset="-120"/>
              </a:rPr>
              <a:t>記憶體大小限制。</a:t>
            </a:r>
            <a:br>
              <a:rPr lang="zh-TW" altLang="en-US" b="1">
                <a:latin typeface="微軟正黑體" panose="020B0604030504040204" pitchFamily="34" charset="-120"/>
                <a:ea typeface="微軟正黑體" panose="020B0604030504040204" pitchFamily="34" charset="-120"/>
                <a:cs typeface="Microsoft JhengHei"/>
              </a:rPr>
            </a:br>
            <a:endParaRPr lang="zh-TW" altLang="zh-TW" b="1">
              <a:latin typeface="微軟正黑體" panose="020B0604030504040204" pitchFamily="34" charset="-120"/>
              <a:ea typeface="微軟正黑體" panose="020B0604030504040204" pitchFamily="34" charset="-120"/>
              <a:cs typeface="Microsoft JhengHei"/>
            </a:endParaRPr>
          </a:p>
        </p:txBody>
      </p:sp>
      <p:sp>
        <p:nvSpPr>
          <p:cNvPr id="23" name="文字方塊 22">
            <a:extLst>
              <a:ext uri="{FF2B5EF4-FFF2-40B4-BE49-F238E27FC236}">
                <a16:creationId xmlns:a16="http://schemas.microsoft.com/office/drawing/2014/main" id="{37BC2BC9-9D1A-4D4F-883A-F6012960922D}"/>
              </a:ext>
            </a:extLst>
          </p:cNvPr>
          <p:cNvSpPr txBox="1"/>
          <p:nvPr/>
        </p:nvSpPr>
        <p:spPr>
          <a:xfrm>
            <a:off x="8554189" y="-631336"/>
            <a:ext cx="468715" cy="307777"/>
          </a:xfrm>
          <a:prstGeom prst="rect">
            <a:avLst/>
          </a:prstGeom>
          <a:solidFill>
            <a:srgbClr val="FF0000"/>
          </a:solidFill>
        </p:spPr>
        <p:txBody>
          <a:bodyPr wrap="square" rtlCol="0">
            <a:spAutoFit/>
          </a:bodyPr>
          <a:lstStyle/>
          <a:p>
            <a:r>
              <a:rPr lang="en-US" altLang="zh-TW">
                <a:solidFill>
                  <a:schemeClr val="bg1"/>
                </a:solidFill>
              </a:rPr>
              <a:t>OK</a:t>
            </a:r>
            <a:endParaRPr lang="zh-TW" altLang="en-US">
              <a:solidFill>
                <a:schemeClr val="bg1"/>
              </a:solidFill>
            </a:endParaRPr>
          </a:p>
        </p:txBody>
      </p:sp>
      <p:sp>
        <p:nvSpPr>
          <p:cNvPr id="24" name="標題 1">
            <a:extLst>
              <a:ext uri="{FF2B5EF4-FFF2-40B4-BE49-F238E27FC236}">
                <a16:creationId xmlns:a16="http://schemas.microsoft.com/office/drawing/2014/main" id="{79A74DD3-4367-45A1-BF18-F68FED0C1F3D}"/>
              </a:ext>
            </a:extLst>
          </p:cNvPr>
          <p:cNvSpPr txBox="1">
            <a:spLocks/>
          </p:cNvSpPr>
          <p:nvPr/>
        </p:nvSpPr>
        <p:spPr>
          <a:xfrm>
            <a:off x="438717" y="191084"/>
            <a:ext cx="8215886" cy="987332"/>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Arial"/>
              <a:buNone/>
              <a:defRPr sz="28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2800">
                <a:solidFill>
                  <a:schemeClr val="dk1"/>
                </a:solidFill>
              </a:defRPr>
            </a:lvl2pPr>
            <a:lvl3pPr lvl="2" indent="0">
              <a:spcBef>
                <a:spcPts val="0"/>
              </a:spcBef>
              <a:buClr>
                <a:schemeClr val="dk1"/>
              </a:buClr>
              <a:buFont typeface="Arial"/>
              <a:buNone/>
              <a:defRPr sz="2800">
                <a:solidFill>
                  <a:schemeClr val="dk1"/>
                </a:solidFill>
              </a:defRPr>
            </a:lvl3pPr>
            <a:lvl4pPr lvl="3" indent="0">
              <a:spcBef>
                <a:spcPts val="0"/>
              </a:spcBef>
              <a:buClr>
                <a:schemeClr val="dk1"/>
              </a:buClr>
              <a:buFont typeface="Arial"/>
              <a:buNone/>
              <a:defRPr sz="2800">
                <a:solidFill>
                  <a:schemeClr val="dk1"/>
                </a:solidFill>
              </a:defRPr>
            </a:lvl4pPr>
            <a:lvl5pPr lvl="4" indent="0">
              <a:spcBef>
                <a:spcPts val="0"/>
              </a:spcBef>
              <a:buClr>
                <a:schemeClr val="dk1"/>
              </a:buClr>
              <a:buFont typeface="Arial"/>
              <a:buNone/>
              <a:defRPr sz="2800">
                <a:solidFill>
                  <a:schemeClr val="dk1"/>
                </a:solidFill>
              </a:defRPr>
            </a:lvl5pPr>
            <a:lvl6pPr lvl="5" indent="0">
              <a:spcBef>
                <a:spcPts val="0"/>
              </a:spcBef>
              <a:buClr>
                <a:schemeClr val="dk1"/>
              </a:buClr>
              <a:buFont typeface="Arial"/>
              <a:buNone/>
              <a:defRPr sz="2800">
                <a:solidFill>
                  <a:schemeClr val="dk1"/>
                </a:solidFill>
              </a:defRPr>
            </a:lvl6pPr>
            <a:lvl7pPr lvl="6" indent="0">
              <a:spcBef>
                <a:spcPts val="0"/>
              </a:spcBef>
              <a:buClr>
                <a:schemeClr val="dk1"/>
              </a:buClr>
              <a:buFont typeface="Arial"/>
              <a:buNone/>
              <a:defRPr sz="2800">
                <a:solidFill>
                  <a:schemeClr val="dk1"/>
                </a:solidFill>
              </a:defRPr>
            </a:lvl7pPr>
            <a:lvl8pPr lvl="7" indent="0">
              <a:spcBef>
                <a:spcPts val="0"/>
              </a:spcBef>
              <a:buClr>
                <a:schemeClr val="dk1"/>
              </a:buClr>
              <a:buFont typeface="Arial"/>
              <a:buNone/>
              <a:defRPr sz="2800">
                <a:solidFill>
                  <a:schemeClr val="dk1"/>
                </a:solidFill>
              </a:defRPr>
            </a:lvl8pPr>
            <a:lvl9pPr lvl="8" indent="0">
              <a:spcBef>
                <a:spcPts val="0"/>
              </a:spcBef>
              <a:buClr>
                <a:schemeClr val="dk1"/>
              </a:buClr>
              <a:buFont typeface="Arial"/>
              <a:buNone/>
              <a:defRPr sz="2800">
                <a:solidFill>
                  <a:schemeClr val="dk1"/>
                </a:solidFill>
              </a:defRPr>
            </a:lvl9pPr>
          </a:lstStyle>
          <a:p>
            <a:r>
              <a:rPr lang="en-US" altLang="zh-TW" sz="3200" err="1">
                <a:solidFill>
                  <a:schemeClr val="bg1"/>
                </a:solidFill>
                <a:latin typeface="微軟正黑體" panose="020B0604030504040204" pitchFamily="34" charset="-120"/>
                <a:ea typeface="微軟正黑體" panose="020B0604030504040204" pitchFamily="34" charset="-120"/>
              </a:rPr>
              <a:t>Qtier</a:t>
            </a:r>
            <a:r>
              <a:rPr lang="en-US" altLang="zh-TW" sz="3200">
                <a:solidFill>
                  <a:schemeClr val="bg1"/>
                </a:solidFill>
                <a:latin typeface="微軟正黑體" panose="020B0604030504040204" pitchFamily="34" charset="-120"/>
                <a:ea typeface="微軟正黑體" panose="020B0604030504040204" pitchFamily="34" charset="-120"/>
              </a:rPr>
              <a:t> </a:t>
            </a:r>
            <a:r>
              <a:rPr lang="zh-TW" altLang="en-US" sz="3200">
                <a:solidFill>
                  <a:schemeClr val="bg1"/>
                </a:solidFill>
                <a:latin typeface="微軟正黑體" panose="020B0604030504040204" pitchFamily="34" charset="-120"/>
                <a:ea typeface="微軟正黑體" panose="020B0604030504040204" pitchFamily="34" charset="-120"/>
              </a:rPr>
              <a:t>自動分層 </a:t>
            </a:r>
            <a:r>
              <a:rPr lang="en-US" altLang="zh-TW" sz="3200">
                <a:solidFill>
                  <a:schemeClr val="bg1"/>
                </a:solidFill>
                <a:latin typeface="微軟正黑體" panose="020B0604030504040204" pitchFamily="34" charset="-120"/>
                <a:ea typeface="微軟正黑體" panose="020B0604030504040204" pitchFamily="34" charset="-120"/>
              </a:rPr>
              <a:t>(Auto-Tiering) </a:t>
            </a:r>
            <a:r>
              <a:rPr lang="zh-TW" altLang="en-US" sz="3200">
                <a:solidFill>
                  <a:schemeClr val="bg1"/>
                </a:solidFill>
                <a:latin typeface="微軟正黑體" panose="020B0604030504040204" pitchFamily="34" charset="-120"/>
                <a:ea typeface="微軟正黑體" panose="020B0604030504040204" pitchFamily="34" charset="-120"/>
              </a:rPr>
              <a:t>兼顧容量與效能，讓儲存空間隨時保持最佳配置</a:t>
            </a:r>
          </a:p>
        </p:txBody>
      </p:sp>
      <p:pic>
        <p:nvPicPr>
          <p:cNvPr id="27" name="Shape 83">
            <a:extLst>
              <a:ext uri="{FF2B5EF4-FFF2-40B4-BE49-F238E27FC236}">
                <a16:creationId xmlns:a16="http://schemas.microsoft.com/office/drawing/2014/main" id="{BA69E2DA-34A4-E648-89F4-07804C262ACB}"/>
              </a:ext>
            </a:extLst>
          </p:cNvPr>
          <p:cNvPicPr preferRelativeResize="0">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441514" y="3947329"/>
            <a:ext cx="3842086" cy="93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round/>
                <a:headEnd/>
                <a:tailEnd/>
              </a14:hiddenLine>
            </a:ext>
          </a:extLst>
        </p:spPr>
      </p:pic>
    </p:spTree>
    <p:extLst>
      <p:ext uri="{BB962C8B-B14F-4D97-AF65-F5344CB8AC3E}">
        <p14:creationId xmlns:p14="http://schemas.microsoft.com/office/powerpoint/2010/main" val="37436689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a:extLst>
              <a:ext uri="{FF2B5EF4-FFF2-40B4-BE49-F238E27FC236}">
                <a16:creationId xmlns:a16="http://schemas.microsoft.com/office/drawing/2014/main" id="{93F906D0-771C-4557-A605-2F0126F35EFE}"/>
              </a:ext>
            </a:extLst>
          </p:cNvPr>
          <p:cNvSpPr txBox="1">
            <a:spLocks/>
          </p:cNvSpPr>
          <p:nvPr/>
        </p:nvSpPr>
        <p:spPr>
          <a:xfrm>
            <a:off x="124385" y="48510"/>
            <a:ext cx="8895230" cy="987332"/>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Arial"/>
              <a:buNone/>
              <a:defRPr sz="28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2800">
                <a:solidFill>
                  <a:schemeClr val="dk1"/>
                </a:solidFill>
              </a:defRPr>
            </a:lvl2pPr>
            <a:lvl3pPr lvl="2" indent="0">
              <a:spcBef>
                <a:spcPts val="0"/>
              </a:spcBef>
              <a:buClr>
                <a:schemeClr val="dk1"/>
              </a:buClr>
              <a:buFont typeface="Arial"/>
              <a:buNone/>
              <a:defRPr sz="2800">
                <a:solidFill>
                  <a:schemeClr val="dk1"/>
                </a:solidFill>
              </a:defRPr>
            </a:lvl3pPr>
            <a:lvl4pPr lvl="3" indent="0">
              <a:spcBef>
                <a:spcPts val="0"/>
              </a:spcBef>
              <a:buClr>
                <a:schemeClr val="dk1"/>
              </a:buClr>
              <a:buFont typeface="Arial"/>
              <a:buNone/>
              <a:defRPr sz="2800">
                <a:solidFill>
                  <a:schemeClr val="dk1"/>
                </a:solidFill>
              </a:defRPr>
            </a:lvl4pPr>
            <a:lvl5pPr lvl="4" indent="0">
              <a:spcBef>
                <a:spcPts val="0"/>
              </a:spcBef>
              <a:buClr>
                <a:schemeClr val="dk1"/>
              </a:buClr>
              <a:buFont typeface="Arial"/>
              <a:buNone/>
              <a:defRPr sz="2800">
                <a:solidFill>
                  <a:schemeClr val="dk1"/>
                </a:solidFill>
              </a:defRPr>
            </a:lvl5pPr>
            <a:lvl6pPr lvl="5" indent="0">
              <a:spcBef>
                <a:spcPts val="0"/>
              </a:spcBef>
              <a:buClr>
                <a:schemeClr val="dk1"/>
              </a:buClr>
              <a:buFont typeface="Arial"/>
              <a:buNone/>
              <a:defRPr sz="2800">
                <a:solidFill>
                  <a:schemeClr val="dk1"/>
                </a:solidFill>
              </a:defRPr>
            </a:lvl6pPr>
            <a:lvl7pPr lvl="6" indent="0">
              <a:spcBef>
                <a:spcPts val="0"/>
              </a:spcBef>
              <a:buClr>
                <a:schemeClr val="dk1"/>
              </a:buClr>
              <a:buFont typeface="Arial"/>
              <a:buNone/>
              <a:defRPr sz="2800">
                <a:solidFill>
                  <a:schemeClr val="dk1"/>
                </a:solidFill>
              </a:defRPr>
            </a:lvl7pPr>
            <a:lvl8pPr lvl="7" indent="0">
              <a:spcBef>
                <a:spcPts val="0"/>
              </a:spcBef>
              <a:buClr>
                <a:schemeClr val="dk1"/>
              </a:buClr>
              <a:buFont typeface="Arial"/>
              <a:buNone/>
              <a:defRPr sz="2800">
                <a:solidFill>
                  <a:schemeClr val="dk1"/>
                </a:solidFill>
              </a:defRPr>
            </a:lvl8pPr>
            <a:lvl9pPr lvl="8" indent="0">
              <a:spcBef>
                <a:spcPts val="0"/>
              </a:spcBef>
              <a:buClr>
                <a:schemeClr val="dk1"/>
              </a:buClr>
              <a:buFont typeface="Arial"/>
              <a:buNone/>
              <a:defRPr sz="2800">
                <a:solidFill>
                  <a:schemeClr val="dk1"/>
                </a:solidFill>
              </a:defRPr>
            </a:lvl9pPr>
          </a:lstStyle>
          <a:p>
            <a:r>
              <a:rPr lang="zh-TW" altLang="en-US" sz="3600">
                <a:solidFill>
                  <a:schemeClr val="bg1"/>
                </a:solidFill>
                <a:latin typeface="微軟正黑體" panose="020B0604030504040204" pitchFamily="34" charset="-120"/>
                <a:ea typeface="微軟正黑體" panose="020B0604030504040204" pitchFamily="34" charset="-120"/>
              </a:rPr>
              <a:t>簡單完成 </a:t>
            </a:r>
            <a:r>
              <a:rPr lang="en-US" altLang="zh-TW" sz="3600">
                <a:solidFill>
                  <a:schemeClr val="bg1"/>
                </a:solidFill>
                <a:latin typeface="微軟正黑體" panose="020B0604030504040204" pitchFamily="34" charset="-120"/>
                <a:ea typeface="微軟正黑體" panose="020B0604030504040204" pitchFamily="34" charset="-120"/>
              </a:rPr>
              <a:t>3.5 </a:t>
            </a:r>
            <a:r>
              <a:rPr lang="zh-TW" altLang="en-US" sz="3600">
                <a:solidFill>
                  <a:schemeClr val="bg1"/>
                </a:solidFill>
                <a:latin typeface="微軟正黑體" panose="020B0604030504040204" pitchFamily="34" charset="-120"/>
                <a:ea typeface="微軟正黑體" panose="020B0604030504040204" pitchFamily="34" charset="-120"/>
              </a:rPr>
              <a:t>吋與 </a:t>
            </a:r>
            <a:r>
              <a:rPr lang="en-US" altLang="zh-TW" sz="3600">
                <a:solidFill>
                  <a:schemeClr val="bg1"/>
                </a:solidFill>
                <a:latin typeface="微軟正黑體" panose="020B0604030504040204" pitchFamily="34" charset="-120"/>
                <a:ea typeface="微軟正黑體" panose="020B0604030504040204" pitchFamily="34" charset="-120"/>
              </a:rPr>
              <a:t>2.5 </a:t>
            </a:r>
            <a:r>
              <a:rPr lang="zh-TW" altLang="en-US" sz="3600">
                <a:solidFill>
                  <a:schemeClr val="bg1"/>
                </a:solidFill>
                <a:latin typeface="微軟正黑體" panose="020B0604030504040204" pitchFamily="34" charset="-120"/>
                <a:ea typeface="微軟正黑體" panose="020B0604030504040204" pitchFamily="34" charset="-120"/>
              </a:rPr>
              <a:t>吋 </a:t>
            </a:r>
            <a:r>
              <a:rPr lang="en-US" altLang="zh-TW" sz="3600">
                <a:solidFill>
                  <a:schemeClr val="bg1"/>
                </a:solidFill>
                <a:latin typeface="微軟正黑體" panose="020B0604030504040204" pitchFamily="34" charset="-120"/>
                <a:ea typeface="微軟正黑體" panose="020B0604030504040204" pitchFamily="34" charset="-120"/>
              </a:rPr>
              <a:t>HDD/SSD</a:t>
            </a:r>
            <a:r>
              <a:rPr lang="zh-TW" altLang="en-US" sz="3600">
                <a:solidFill>
                  <a:schemeClr val="bg1"/>
                </a:solidFill>
                <a:latin typeface="微軟正黑體" panose="020B0604030504040204" pitchFamily="34" charset="-120"/>
                <a:ea typeface="微軟正黑體" panose="020B0604030504040204" pitchFamily="34" charset="-120"/>
              </a:rPr>
              <a:t>安裝</a:t>
            </a:r>
          </a:p>
        </p:txBody>
      </p:sp>
      <p:grpSp>
        <p:nvGrpSpPr>
          <p:cNvPr id="11" name="群組 10">
            <a:extLst>
              <a:ext uri="{FF2B5EF4-FFF2-40B4-BE49-F238E27FC236}">
                <a16:creationId xmlns:a16="http://schemas.microsoft.com/office/drawing/2014/main" id="{578852EE-65D0-4D1E-9174-FB273DE0F180}"/>
              </a:ext>
            </a:extLst>
          </p:cNvPr>
          <p:cNvGrpSpPr/>
          <p:nvPr/>
        </p:nvGrpSpPr>
        <p:grpSpPr>
          <a:xfrm>
            <a:off x="3900071" y="1205480"/>
            <a:ext cx="1260910" cy="329841"/>
            <a:chOff x="6217920" y="1477477"/>
            <a:chExt cx="1260910" cy="329841"/>
          </a:xfrm>
        </p:grpSpPr>
        <p:sp>
          <p:nvSpPr>
            <p:cNvPr id="9" name="矩形 8">
              <a:extLst>
                <a:ext uri="{FF2B5EF4-FFF2-40B4-BE49-F238E27FC236}">
                  <a16:creationId xmlns:a16="http://schemas.microsoft.com/office/drawing/2014/main" id="{00569A7D-10A7-4189-A394-2D46DA6F3C1B}"/>
                </a:ext>
              </a:extLst>
            </p:cNvPr>
            <p:cNvSpPr/>
            <p:nvPr/>
          </p:nvSpPr>
          <p:spPr>
            <a:xfrm>
              <a:off x="6217920" y="1477477"/>
              <a:ext cx="1260910" cy="299017"/>
            </a:xfrm>
            <a:prstGeom prst="rect">
              <a:avLst/>
            </a:prstGeom>
            <a:solidFill>
              <a:schemeClr val="tx1">
                <a:lumMod val="75000"/>
                <a:lumOff val="25000"/>
              </a:schemeClr>
            </a:solidFill>
            <a:ln w="6350">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10" name="文字方塊 9">
              <a:extLst>
                <a:ext uri="{FF2B5EF4-FFF2-40B4-BE49-F238E27FC236}">
                  <a16:creationId xmlns:a16="http://schemas.microsoft.com/office/drawing/2014/main" id="{C092ECF7-2F0A-4447-9AE6-29FA27DBDCD9}"/>
                </a:ext>
              </a:extLst>
            </p:cNvPr>
            <p:cNvSpPr txBox="1"/>
            <p:nvPr/>
          </p:nvSpPr>
          <p:spPr>
            <a:xfrm>
              <a:off x="6282891" y="1571356"/>
              <a:ext cx="1130968" cy="235962"/>
            </a:xfrm>
            <a:prstGeom prst="rect">
              <a:avLst/>
            </a:prstGeom>
            <a:noFill/>
          </p:spPr>
          <p:txBody>
            <a:bodyPr wrap="square" rtlCol="0">
              <a:spAutoFit/>
            </a:bodyPr>
            <a:lstStyle/>
            <a:p>
              <a:pPr algn="ctr"/>
              <a:r>
                <a:rPr lang="en-US" altLang="zh-TW" baseline="30000">
                  <a:solidFill>
                    <a:schemeClr val="bg1"/>
                  </a:solidFill>
                  <a:latin typeface="微軟正黑體" panose="020B0604030504040204" pitchFamily="34" charset="-120"/>
                  <a:ea typeface="微軟正黑體" panose="020B0604030504040204" pitchFamily="34" charset="-120"/>
                </a:rPr>
                <a:t>3.5</a:t>
              </a:r>
              <a:r>
                <a:rPr lang="zh-TW" altLang="en-US" baseline="30000">
                  <a:solidFill>
                    <a:schemeClr val="bg1"/>
                  </a:solidFill>
                  <a:latin typeface="微軟正黑體" panose="020B0604030504040204" pitchFamily="34" charset="-120"/>
                  <a:ea typeface="微軟正黑體" panose="020B0604030504040204" pitchFamily="34" charset="-120"/>
                </a:rPr>
                <a:t>吋</a:t>
              </a:r>
              <a:r>
                <a:rPr lang="en-US" altLang="zh-TW" baseline="30000">
                  <a:solidFill>
                    <a:schemeClr val="bg1"/>
                  </a:solidFill>
                  <a:latin typeface="微軟正黑體" panose="020B0604030504040204" pitchFamily="34" charset="-120"/>
                  <a:ea typeface="微軟正黑體" panose="020B0604030504040204" pitchFamily="34" charset="-120"/>
                </a:rPr>
                <a:t> HDD</a:t>
              </a:r>
              <a:endParaRPr lang="zh-TW" altLang="en-US" baseline="30000">
                <a:solidFill>
                  <a:schemeClr val="bg1"/>
                </a:solidFill>
                <a:latin typeface="微軟正黑體" panose="020B0604030504040204" pitchFamily="34" charset="-120"/>
                <a:ea typeface="微軟正黑體" panose="020B0604030504040204" pitchFamily="34" charset="-120"/>
              </a:endParaRPr>
            </a:p>
          </p:txBody>
        </p:sp>
      </p:grpSp>
      <p:grpSp>
        <p:nvGrpSpPr>
          <p:cNvPr id="12" name="群組 11">
            <a:extLst>
              <a:ext uri="{FF2B5EF4-FFF2-40B4-BE49-F238E27FC236}">
                <a16:creationId xmlns:a16="http://schemas.microsoft.com/office/drawing/2014/main" id="{B14CE444-CB0E-4CEC-B3C0-AB4392060195}"/>
              </a:ext>
            </a:extLst>
          </p:cNvPr>
          <p:cNvGrpSpPr/>
          <p:nvPr/>
        </p:nvGrpSpPr>
        <p:grpSpPr>
          <a:xfrm>
            <a:off x="3893598" y="3240690"/>
            <a:ext cx="1267383" cy="329841"/>
            <a:chOff x="6211447" y="1477477"/>
            <a:chExt cx="1267383" cy="329841"/>
          </a:xfrm>
        </p:grpSpPr>
        <p:sp>
          <p:nvSpPr>
            <p:cNvPr id="13" name="矩形 12">
              <a:extLst>
                <a:ext uri="{FF2B5EF4-FFF2-40B4-BE49-F238E27FC236}">
                  <a16:creationId xmlns:a16="http://schemas.microsoft.com/office/drawing/2014/main" id="{B30EF98F-88C3-4A61-97A8-FEE132DCB729}"/>
                </a:ext>
              </a:extLst>
            </p:cNvPr>
            <p:cNvSpPr/>
            <p:nvPr/>
          </p:nvSpPr>
          <p:spPr>
            <a:xfrm>
              <a:off x="6217920" y="1477477"/>
              <a:ext cx="1260910" cy="299017"/>
            </a:xfrm>
            <a:prstGeom prst="rect">
              <a:avLst/>
            </a:prstGeom>
            <a:solidFill>
              <a:schemeClr val="tx1">
                <a:lumMod val="75000"/>
                <a:lumOff val="25000"/>
              </a:schemeClr>
            </a:solidFill>
            <a:ln w="6350">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14" name="文字方塊 13">
              <a:extLst>
                <a:ext uri="{FF2B5EF4-FFF2-40B4-BE49-F238E27FC236}">
                  <a16:creationId xmlns:a16="http://schemas.microsoft.com/office/drawing/2014/main" id="{A7C976D5-FD20-4CB4-BFF8-9C4496A8A4A4}"/>
                </a:ext>
              </a:extLst>
            </p:cNvPr>
            <p:cNvSpPr txBox="1"/>
            <p:nvPr/>
          </p:nvSpPr>
          <p:spPr>
            <a:xfrm>
              <a:off x="6211447" y="1571356"/>
              <a:ext cx="1260909" cy="235962"/>
            </a:xfrm>
            <a:prstGeom prst="rect">
              <a:avLst/>
            </a:prstGeom>
            <a:noFill/>
          </p:spPr>
          <p:txBody>
            <a:bodyPr wrap="square" rtlCol="0">
              <a:spAutoFit/>
            </a:bodyPr>
            <a:lstStyle/>
            <a:p>
              <a:pPr algn="ctr"/>
              <a:r>
                <a:rPr lang="en-US" altLang="zh-TW" baseline="30000">
                  <a:solidFill>
                    <a:schemeClr val="bg1"/>
                  </a:solidFill>
                  <a:latin typeface="微軟正黑體" panose="020B0604030504040204" pitchFamily="34" charset="-120"/>
                  <a:ea typeface="微軟正黑體" panose="020B0604030504040204" pitchFamily="34" charset="-120"/>
                </a:rPr>
                <a:t>2.5</a:t>
              </a:r>
              <a:r>
                <a:rPr lang="zh-TW" altLang="en-US" baseline="30000">
                  <a:solidFill>
                    <a:schemeClr val="bg1"/>
                  </a:solidFill>
                  <a:latin typeface="微軟正黑體" panose="020B0604030504040204" pitchFamily="34" charset="-120"/>
                  <a:ea typeface="微軟正黑體" panose="020B0604030504040204" pitchFamily="34" charset="-120"/>
                </a:rPr>
                <a:t>吋</a:t>
              </a:r>
              <a:r>
                <a:rPr lang="en-US" altLang="zh-TW" baseline="30000">
                  <a:solidFill>
                    <a:schemeClr val="bg1"/>
                  </a:solidFill>
                  <a:latin typeface="微軟正黑體" panose="020B0604030504040204" pitchFamily="34" charset="-120"/>
                  <a:ea typeface="微軟正黑體" panose="020B0604030504040204" pitchFamily="34" charset="-120"/>
                </a:rPr>
                <a:t> HDD / SSD</a:t>
              </a:r>
              <a:endParaRPr lang="zh-TW" altLang="en-US" baseline="30000">
                <a:solidFill>
                  <a:schemeClr val="bg1"/>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4607077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字方塊 32">
            <a:extLst>
              <a:ext uri="{FF2B5EF4-FFF2-40B4-BE49-F238E27FC236}">
                <a16:creationId xmlns:a16="http://schemas.microsoft.com/office/drawing/2014/main" id="{7F3779D8-EC35-4ED5-8C5C-34AB86D18471}"/>
              </a:ext>
            </a:extLst>
          </p:cNvPr>
          <p:cNvSpPr txBox="1"/>
          <p:nvPr/>
        </p:nvSpPr>
        <p:spPr>
          <a:xfrm>
            <a:off x="8554189" y="-967112"/>
            <a:ext cx="468715" cy="307777"/>
          </a:xfrm>
          <a:prstGeom prst="rect">
            <a:avLst/>
          </a:prstGeom>
          <a:solidFill>
            <a:srgbClr val="FF0000"/>
          </a:solidFill>
        </p:spPr>
        <p:txBody>
          <a:bodyPr wrap="square" rtlCol="0">
            <a:spAutoFit/>
          </a:bodyPr>
          <a:lstStyle/>
          <a:p>
            <a:r>
              <a:rPr lang="en-US" altLang="zh-TW">
                <a:solidFill>
                  <a:schemeClr val="bg1"/>
                </a:solidFill>
              </a:rPr>
              <a:t>OK</a:t>
            </a:r>
            <a:endParaRPr lang="zh-TW" altLang="en-US">
              <a:solidFill>
                <a:schemeClr val="bg1"/>
              </a:solidFill>
            </a:endParaRPr>
          </a:p>
        </p:txBody>
      </p:sp>
      <p:sp>
        <p:nvSpPr>
          <p:cNvPr id="34" name="標題 1">
            <a:extLst>
              <a:ext uri="{FF2B5EF4-FFF2-40B4-BE49-F238E27FC236}">
                <a16:creationId xmlns:a16="http://schemas.microsoft.com/office/drawing/2014/main" id="{0F18EF6A-EE4A-4E49-B864-70907493BAFD}"/>
              </a:ext>
            </a:extLst>
          </p:cNvPr>
          <p:cNvSpPr txBox="1">
            <a:spLocks/>
          </p:cNvSpPr>
          <p:nvPr/>
        </p:nvSpPr>
        <p:spPr>
          <a:xfrm>
            <a:off x="266857" y="1"/>
            <a:ext cx="8621792" cy="1355150"/>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Arial"/>
              <a:buNone/>
              <a:defRPr sz="28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2800">
                <a:solidFill>
                  <a:schemeClr val="dk1"/>
                </a:solidFill>
              </a:defRPr>
            </a:lvl2pPr>
            <a:lvl3pPr lvl="2" indent="0">
              <a:spcBef>
                <a:spcPts val="0"/>
              </a:spcBef>
              <a:buClr>
                <a:schemeClr val="dk1"/>
              </a:buClr>
              <a:buFont typeface="Arial"/>
              <a:buNone/>
              <a:defRPr sz="2800">
                <a:solidFill>
                  <a:schemeClr val="dk1"/>
                </a:solidFill>
              </a:defRPr>
            </a:lvl3pPr>
            <a:lvl4pPr lvl="3" indent="0">
              <a:spcBef>
                <a:spcPts val="0"/>
              </a:spcBef>
              <a:buClr>
                <a:schemeClr val="dk1"/>
              </a:buClr>
              <a:buFont typeface="Arial"/>
              <a:buNone/>
              <a:defRPr sz="2800">
                <a:solidFill>
                  <a:schemeClr val="dk1"/>
                </a:solidFill>
              </a:defRPr>
            </a:lvl4pPr>
            <a:lvl5pPr lvl="4" indent="0">
              <a:spcBef>
                <a:spcPts val="0"/>
              </a:spcBef>
              <a:buClr>
                <a:schemeClr val="dk1"/>
              </a:buClr>
              <a:buFont typeface="Arial"/>
              <a:buNone/>
              <a:defRPr sz="2800">
                <a:solidFill>
                  <a:schemeClr val="dk1"/>
                </a:solidFill>
              </a:defRPr>
            </a:lvl5pPr>
            <a:lvl6pPr lvl="5" indent="0">
              <a:spcBef>
                <a:spcPts val="0"/>
              </a:spcBef>
              <a:buClr>
                <a:schemeClr val="dk1"/>
              </a:buClr>
              <a:buFont typeface="Arial"/>
              <a:buNone/>
              <a:defRPr sz="2800">
                <a:solidFill>
                  <a:schemeClr val="dk1"/>
                </a:solidFill>
              </a:defRPr>
            </a:lvl6pPr>
            <a:lvl7pPr lvl="6" indent="0">
              <a:spcBef>
                <a:spcPts val="0"/>
              </a:spcBef>
              <a:buClr>
                <a:schemeClr val="dk1"/>
              </a:buClr>
              <a:buFont typeface="Arial"/>
              <a:buNone/>
              <a:defRPr sz="2800">
                <a:solidFill>
                  <a:schemeClr val="dk1"/>
                </a:solidFill>
              </a:defRPr>
            </a:lvl7pPr>
            <a:lvl8pPr lvl="7" indent="0">
              <a:spcBef>
                <a:spcPts val="0"/>
              </a:spcBef>
              <a:buClr>
                <a:schemeClr val="dk1"/>
              </a:buClr>
              <a:buFont typeface="Arial"/>
              <a:buNone/>
              <a:defRPr sz="2800">
                <a:solidFill>
                  <a:schemeClr val="dk1"/>
                </a:solidFill>
              </a:defRPr>
            </a:lvl8pPr>
            <a:lvl9pPr lvl="8" indent="0">
              <a:spcBef>
                <a:spcPts val="0"/>
              </a:spcBef>
              <a:buClr>
                <a:schemeClr val="dk1"/>
              </a:buClr>
              <a:buFont typeface="Arial"/>
              <a:buNone/>
              <a:defRPr sz="2800">
                <a:solidFill>
                  <a:schemeClr val="dk1"/>
                </a:solidFill>
              </a:defRPr>
            </a:lvl9pPr>
          </a:lstStyle>
          <a:p>
            <a:r>
              <a:rPr lang="en-US" altLang="zh-TW" sz="4000">
                <a:solidFill>
                  <a:schemeClr val="bg1"/>
                </a:solidFill>
                <a:latin typeface="微軟正黑體" panose="020B0604030504040204" pitchFamily="34" charset="-120"/>
                <a:ea typeface="微軟正黑體" panose="020B0604030504040204" pitchFamily="34" charset="-120"/>
              </a:rPr>
              <a:t>TS-435XeU NAS </a:t>
            </a:r>
            <a:r>
              <a:rPr lang="zh-TW" altLang="en-US" sz="4000">
                <a:solidFill>
                  <a:schemeClr val="bg1"/>
                </a:solidFill>
                <a:latin typeface="微軟正黑體" panose="020B0604030504040204" pitchFamily="34" charset="-120"/>
                <a:ea typeface="微軟正黑體" panose="020B0604030504040204" pitchFamily="34" charset="-120"/>
              </a:rPr>
              <a:t>豐富的外接</a:t>
            </a:r>
            <a:r>
              <a:rPr lang="en-US" altLang="zh-TW" sz="4000">
                <a:solidFill>
                  <a:schemeClr val="bg1"/>
                </a:solidFill>
                <a:latin typeface="微軟正黑體" panose="020B0604030504040204" pitchFamily="34" charset="-120"/>
                <a:ea typeface="微軟正黑體" panose="020B0604030504040204" pitchFamily="34" charset="-120"/>
              </a:rPr>
              <a:t> I / O </a:t>
            </a:r>
            <a:r>
              <a:rPr lang="zh-TW" altLang="en-US" sz="4000">
                <a:solidFill>
                  <a:schemeClr val="bg1"/>
                </a:solidFill>
                <a:latin typeface="微軟正黑體" panose="020B0604030504040204" pitchFamily="34" charset="-120"/>
                <a:ea typeface="微軟正黑體" panose="020B0604030504040204" pitchFamily="34" charset="-120"/>
              </a:rPr>
              <a:t>埠</a:t>
            </a:r>
          </a:p>
        </p:txBody>
      </p:sp>
      <p:grpSp>
        <p:nvGrpSpPr>
          <p:cNvPr id="2" name="群組 1">
            <a:extLst>
              <a:ext uri="{FF2B5EF4-FFF2-40B4-BE49-F238E27FC236}">
                <a16:creationId xmlns:a16="http://schemas.microsoft.com/office/drawing/2014/main" id="{8B7CBCCE-5443-4A98-AD69-9B87AC455348}"/>
              </a:ext>
            </a:extLst>
          </p:cNvPr>
          <p:cNvGrpSpPr/>
          <p:nvPr/>
        </p:nvGrpSpPr>
        <p:grpSpPr>
          <a:xfrm>
            <a:off x="266857" y="1497175"/>
            <a:ext cx="8752758" cy="3031523"/>
            <a:chOff x="266857" y="1497175"/>
            <a:chExt cx="8752758" cy="3031523"/>
          </a:xfrm>
        </p:grpSpPr>
        <p:sp>
          <p:nvSpPr>
            <p:cNvPr id="15" name="手繪多邊形: 圖案 14">
              <a:extLst>
                <a:ext uri="{FF2B5EF4-FFF2-40B4-BE49-F238E27FC236}">
                  <a16:creationId xmlns:a16="http://schemas.microsoft.com/office/drawing/2014/main" id="{0195407C-58FA-4A30-BF35-2B000D8330EC}"/>
                </a:ext>
              </a:extLst>
            </p:cNvPr>
            <p:cNvSpPr/>
            <p:nvPr/>
          </p:nvSpPr>
          <p:spPr>
            <a:xfrm>
              <a:off x="2408103" y="2002299"/>
              <a:ext cx="4990766" cy="1016758"/>
            </a:xfrm>
            <a:custGeom>
              <a:avLst/>
              <a:gdLst>
                <a:gd name="connsiteX0" fmla="*/ 0 w 4527274"/>
                <a:gd name="connsiteY0" fmla="*/ 849796 h 849796"/>
                <a:gd name="connsiteX1" fmla="*/ 0 w 4527274"/>
                <a:gd name="connsiteY1" fmla="*/ 0 h 849796"/>
                <a:gd name="connsiteX2" fmla="*/ 4527274 w 4527274"/>
                <a:gd name="connsiteY2" fmla="*/ 0 h 849796"/>
                <a:gd name="connsiteX3" fmla="*/ 4527274 w 4527274"/>
                <a:gd name="connsiteY3" fmla="*/ 824948 h 849796"/>
              </a:gdLst>
              <a:ahLst/>
              <a:cxnLst>
                <a:cxn ang="0">
                  <a:pos x="connsiteX0" y="connsiteY0"/>
                </a:cxn>
                <a:cxn ang="0">
                  <a:pos x="connsiteX1" y="connsiteY1"/>
                </a:cxn>
                <a:cxn ang="0">
                  <a:pos x="connsiteX2" y="connsiteY2"/>
                </a:cxn>
                <a:cxn ang="0">
                  <a:pos x="connsiteX3" y="connsiteY3"/>
                </a:cxn>
              </a:cxnLst>
              <a:rect l="l" t="t" r="r" b="b"/>
              <a:pathLst>
                <a:path w="4527274" h="849796">
                  <a:moveTo>
                    <a:pt x="0" y="849796"/>
                  </a:moveTo>
                  <a:lnTo>
                    <a:pt x="0" y="0"/>
                  </a:lnTo>
                  <a:lnTo>
                    <a:pt x="4527274" y="0"/>
                  </a:lnTo>
                  <a:lnTo>
                    <a:pt x="4527274" y="824948"/>
                  </a:lnTo>
                </a:path>
              </a:pathLst>
            </a:custGeom>
            <a:noFill/>
            <a:ln w="22225">
              <a:solidFill>
                <a:srgbClr val="4FA9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latin typeface="微軟正黑體" panose="020B0604030504040204" pitchFamily="34" charset="-120"/>
                <a:ea typeface="微軟正黑體" panose="020B0604030504040204" pitchFamily="34" charset="-120"/>
              </a:endParaRPr>
            </a:p>
          </p:txBody>
        </p:sp>
        <p:cxnSp>
          <p:nvCxnSpPr>
            <p:cNvPr id="17" name="直線接點 16">
              <a:extLst>
                <a:ext uri="{FF2B5EF4-FFF2-40B4-BE49-F238E27FC236}">
                  <a16:creationId xmlns:a16="http://schemas.microsoft.com/office/drawing/2014/main" id="{5F809B61-BD02-454C-8914-F5A53A846F96}"/>
                </a:ext>
              </a:extLst>
            </p:cNvPr>
            <p:cNvCxnSpPr>
              <a:cxnSpLocks/>
              <a:endCxn id="38" idx="0"/>
            </p:cNvCxnSpPr>
            <p:nvPr/>
          </p:nvCxnSpPr>
          <p:spPr>
            <a:xfrm>
              <a:off x="5076874" y="2002299"/>
              <a:ext cx="1" cy="1016758"/>
            </a:xfrm>
            <a:prstGeom prst="line">
              <a:avLst/>
            </a:prstGeom>
            <a:ln w="22225">
              <a:solidFill>
                <a:srgbClr val="4FA9DD"/>
              </a:solidFill>
            </a:ln>
          </p:spPr>
          <p:style>
            <a:lnRef idx="1">
              <a:schemeClr val="accent1"/>
            </a:lnRef>
            <a:fillRef idx="0">
              <a:schemeClr val="accent1"/>
            </a:fillRef>
            <a:effectRef idx="0">
              <a:schemeClr val="accent1"/>
            </a:effectRef>
            <a:fontRef idx="minor">
              <a:schemeClr val="tx1"/>
            </a:fontRef>
          </p:style>
        </p:cxnSp>
        <p:sp>
          <p:nvSpPr>
            <p:cNvPr id="57" name="Shape 195">
              <a:extLst>
                <a:ext uri="{FF2B5EF4-FFF2-40B4-BE49-F238E27FC236}">
                  <a16:creationId xmlns:a16="http://schemas.microsoft.com/office/drawing/2014/main" id="{554A054F-A3C8-4BF2-9947-3007427646FC}"/>
                </a:ext>
              </a:extLst>
            </p:cNvPr>
            <p:cNvSpPr txBox="1"/>
            <p:nvPr/>
          </p:nvSpPr>
          <p:spPr>
            <a:xfrm>
              <a:off x="5389078" y="4240665"/>
              <a:ext cx="1571346" cy="288033"/>
            </a:xfrm>
            <a:prstGeom prst="rect">
              <a:avLst/>
            </a:prstGeom>
            <a:noFill/>
            <a:ln>
              <a:noFill/>
            </a:ln>
          </p:spPr>
          <p:txBody>
            <a:bodyPr wrap="square" lIns="91425" tIns="45700" rIns="91425" bIns="45700" anchor="t" anchorCtr="0">
              <a:noAutofit/>
            </a:bodyPr>
            <a:lstStyle/>
            <a:p>
              <a:pPr lvl="0">
                <a:buClr>
                  <a:srgbClr val="595959"/>
                </a:buClr>
                <a:buSzPct val="25000"/>
              </a:pPr>
              <a:r>
                <a:rPr lang="en-US" altLang="zh-TW" sz="1200">
                  <a:solidFill>
                    <a:schemeClr val="tx1"/>
                  </a:solidFill>
                  <a:latin typeface="微軟正黑體" panose="020B0604030504040204" pitchFamily="34" charset="-120"/>
                  <a:ea typeface="微軟正黑體" panose="020B0604030504040204" pitchFamily="34" charset="-120"/>
                </a:rPr>
                <a:t>Kensington </a:t>
              </a:r>
              <a:r>
                <a:rPr lang="zh-TW" altLang="en-US" sz="1200">
                  <a:solidFill>
                    <a:schemeClr val="tx1"/>
                  </a:solidFill>
                  <a:latin typeface="微軟正黑體" panose="020B0604030504040204" pitchFamily="34" charset="-120"/>
                  <a:ea typeface="微軟正黑體" panose="020B0604030504040204" pitchFamily="34" charset="-120"/>
                </a:rPr>
                <a:t>安全鎖</a:t>
              </a:r>
              <a:endParaRPr lang="zh-TW" altLang="en-US" sz="1200">
                <a:solidFill>
                  <a:schemeClr val="tx1"/>
                </a:solidFill>
                <a:latin typeface="微軟正黑體" panose="020B0604030504040204" pitchFamily="34" charset="-120"/>
                <a:ea typeface="微軟正黑體" panose="020B0604030504040204" pitchFamily="34" charset="-120"/>
                <a:cs typeface="微軟正黑體"/>
              </a:endParaRPr>
            </a:p>
          </p:txBody>
        </p:sp>
        <p:sp>
          <p:nvSpPr>
            <p:cNvPr id="59" name="Shape 195">
              <a:extLst>
                <a:ext uri="{FF2B5EF4-FFF2-40B4-BE49-F238E27FC236}">
                  <a16:creationId xmlns:a16="http://schemas.microsoft.com/office/drawing/2014/main" id="{4F71D360-663E-430F-8F87-E9E7DE04FCB7}"/>
                </a:ext>
              </a:extLst>
            </p:cNvPr>
            <p:cNvSpPr txBox="1"/>
            <p:nvPr/>
          </p:nvSpPr>
          <p:spPr>
            <a:xfrm>
              <a:off x="4262528" y="1641192"/>
              <a:ext cx="1534567" cy="20499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595959"/>
                </a:buClr>
                <a:buSzPct val="25000"/>
                <a:buFont typeface="Arial"/>
                <a:buNone/>
              </a:pPr>
              <a:r>
                <a:rPr lang="en-US" altLang="zh-TW" sz="1200">
                  <a:solidFill>
                    <a:schemeClr val="tx1"/>
                  </a:solidFill>
                  <a:latin typeface="微軟正黑體" panose="020B0604030504040204" pitchFamily="34" charset="-120"/>
                  <a:ea typeface="微軟正黑體" panose="020B0604030504040204" pitchFamily="34" charset="-120"/>
                  <a:cs typeface="微軟正黑體"/>
                </a:rPr>
                <a:t>3 x 40m</a:t>
              </a:r>
              <a:r>
                <a:rPr lang="en-US" altLang="zh-TW" sz="1200" i="0" u="none" strike="noStrike" cap="none">
                  <a:solidFill>
                    <a:schemeClr val="tx1"/>
                  </a:solidFill>
                  <a:latin typeface="微軟正黑體" panose="020B0604030504040204" pitchFamily="34" charset="-120"/>
                  <a:ea typeface="微軟正黑體" panose="020B0604030504040204" pitchFamily="34" charset="-120"/>
                  <a:cs typeface="微軟正黑體"/>
                  <a:sym typeface="Arial"/>
                </a:rPr>
                <a:t>m </a:t>
              </a:r>
              <a:r>
                <a:rPr lang="zh-TW" altLang="en-US" sz="1200" i="0" u="none" strike="noStrike" cap="none">
                  <a:solidFill>
                    <a:schemeClr val="tx1"/>
                  </a:solidFill>
                  <a:latin typeface="微軟正黑體" panose="020B0604030504040204" pitchFamily="34" charset="-120"/>
                  <a:ea typeface="微軟正黑體" panose="020B0604030504040204" pitchFamily="34" charset="-120"/>
                  <a:cs typeface="微軟正黑體"/>
                  <a:sym typeface="Arial"/>
                </a:rPr>
                <a:t>系統風扇</a:t>
              </a:r>
              <a:endParaRPr lang="zh-TW" sz="1200" i="0" u="none" strike="noStrike" cap="none">
                <a:solidFill>
                  <a:schemeClr val="tx1"/>
                </a:solidFill>
                <a:latin typeface="微軟正黑體" panose="020B0604030504040204" pitchFamily="34" charset="-120"/>
                <a:ea typeface="微軟正黑體" panose="020B0604030504040204" pitchFamily="34" charset="-120"/>
                <a:cs typeface="微軟正黑體"/>
                <a:sym typeface="Arial"/>
              </a:endParaRPr>
            </a:p>
          </p:txBody>
        </p:sp>
        <p:sp>
          <p:nvSpPr>
            <p:cNvPr id="61" name="Shape 195">
              <a:extLst>
                <a:ext uri="{FF2B5EF4-FFF2-40B4-BE49-F238E27FC236}">
                  <a16:creationId xmlns:a16="http://schemas.microsoft.com/office/drawing/2014/main" id="{3F9B5C2C-45A6-4A3B-A118-A7278D483F4A}"/>
                </a:ext>
              </a:extLst>
            </p:cNvPr>
            <p:cNvSpPr txBox="1"/>
            <p:nvPr/>
          </p:nvSpPr>
          <p:spPr>
            <a:xfrm>
              <a:off x="266857" y="4225234"/>
              <a:ext cx="928662" cy="214314"/>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595959"/>
                </a:buClr>
                <a:buSzPct val="25000"/>
                <a:buFont typeface="Arial"/>
                <a:buNone/>
              </a:pPr>
              <a:r>
                <a:rPr lang="zh-TW" altLang="en-US" sz="1200" i="0" u="none" strike="noStrike" cap="none">
                  <a:solidFill>
                    <a:schemeClr val="tx1"/>
                  </a:solidFill>
                  <a:latin typeface="微軟正黑體" panose="020B0604030504040204" pitchFamily="34" charset="-120"/>
                  <a:ea typeface="微軟正黑體" panose="020B0604030504040204" pitchFamily="34" charset="-120"/>
                  <a:sym typeface="Arial"/>
                </a:rPr>
                <a:t>系統重置</a:t>
              </a:r>
              <a:endParaRPr lang="zh-TW" sz="1200" i="0" u="none" strike="noStrike" cap="none">
                <a:solidFill>
                  <a:schemeClr val="tx1"/>
                </a:solidFill>
                <a:latin typeface="微軟正黑體" panose="020B0604030504040204" pitchFamily="34" charset="-120"/>
                <a:ea typeface="微軟正黑體" panose="020B0604030504040204" pitchFamily="34" charset="-120"/>
                <a:sym typeface="Arial"/>
              </a:endParaRPr>
            </a:p>
          </p:txBody>
        </p:sp>
        <p:sp>
          <p:nvSpPr>
            <p:cNvPr id="63" name="Shape 195">
              <a:extLst>
                <a:ext uri="{FF2B5EF4-FFF2-40B4-BE49-F238E27FC236}">
                  <a16:creationId xmlns:a16="http://schemas.microsoft.com/office/drawing/2014/main" id="{A518C3CE-6D09-4578-A31C-B33BD33AD3B1}"/>
                </a:ext>
              </a:extLst>
            </p:cNvPr>
            <p:cNvSpPr txBox="1"/>
            <p:nvPr/>
          </p:nvSpPr>
          <p:spPr>
            <a:xfrm>
              <a:off x="2892968" y="2131807"/>
              <a:ext cx="2222066" cy="204990"/>
            </a:xfrm>
            <a:prstGeom prst="rect">
              <a:avLst/>
            </a:prstGeom>
            <a:noFill/>
            <a:ln>
              <a:noFill/>
            </a:ln>
          </p:spPr>
          <p:txBody>
            <a:bodyPr wrap="square" lIns="91425" tIns="45700" rIns="91425" bIns="45700" anchor="t" anchorCtr="0">
              <a:noAutofit/>
            </a:bodyPr>
            <a:lstStyle/>
            <a:p>
              <a:pPr marL="0" marR="0" lvl="0" indent="0" rtl="0">
                <a:lnSpc>
                  <a:spcPct val="100000"/>
                </a:lnSpc>
                <a:spcBef>
                  <a:spcPts val="0"/>
                </a:spcBef>
                <a:spcAft>
                  <a:spcPts val="0"/>
                </a:spcAft>
                <a:buClr>
                  <a:srgbClr val="595959"/>
                </a:buClr>
                <a:buSzPct val="25000"/>
                <a:buFont typeface="Arial"/>
                <a:buNone/>
              </a:pPr>
              <a:r>
                <a:rPr lang="en-US" altLang="zh-TW" sz="1200">
                  <a:solidFill>
                    <a:schemeClr val="tx1"/>
                  </a:solidFill>
                  <a:latin typeface="微軟正黑體" panose="020B0604030504040204" pitchFamily="34" charset="-120"/>
                  <a:ea typeface="微軟正黑體" panose="020B0604030504040204" pitchFamily="34" charset="-120"/>
                  <a:cs typeface="微軟正黑體"/>
                </a:rPr>
                <a:t>2 x USB 3.2 Gen1 (5Gb/s)</a:t>
              </a:r>
              <a:endParaRPr lang="zh-TW" sz="1200" i="0" u="none" strike="noStrike" cap="none">
                <a:solidFill>
                  <a:schemeClr val="tx1"/>
                </a:solidFill>
                <a:latin typeface="微軟正黑體" panose="020B0604030504040204" pitchFamily="34" charset="-120"/>
                <a:ea typeface="微軟正黑體" panose="020B0604030504040204" pitchFamily="34" charset="-120"/>
                <a:cs typeface="微軟正黑體"/>
                <a:sym typeface="Arial"/>
              </a:endParaRPr>
            </a:p>
          </p:txBody>
        </p:sp>
        <p:sp>
          <p:nvSpPr>
            <p:cNvPr id="64" name="Shape 195">
              <a:extLst>
                <a:ext uri="{FF2B5EF4-FFF2-40B4-BE49-F238E27FC236}">
                  <a16:creationId xmlns:a16="http://schemas.microsoft.com/office/drawing/2014/main" id="{A63CBD86-069D-4418-9C3B-E4B64E38B546}"/>
                </a:ext>
              </a:extLst>
            </p:cNvPr>
            <p:cNvSpPr txBox="1"/>
            <p:nvPr/>
          </p:nvSpPr>
          <p:spPr>
            <a:xfrm>
              <a:off x="1994177" y="4234558"/>
              <a:ext cx="1873804" cy="204990"/>
            </a:xfrm>
            <a:prstGeom prst="rect">
              <a:avLst/>
            </a:prstGeom>
            <a:noFill/>
            <a:ln>
              <a:noFill/>
            </a:ln>
          </p:spPr>
          <p:txBody>
            <a:bodyPr wrap="square" lIns="91425" tIns="45700" rIns="91425" bIns="45700" anchor="t" anchorCtr="0">
              <a:noAutofit/>
            </a:bodyPr>
            <a:lstStyle/>
            <a:p>
              <a:pPr marL="0" marR="0" lvl="0" indent="0" rtl="0">
                <a:lnSpc>
                  <a:spcPct val="100000"/>
                </a:lnSpc>
                <a:spcBef>
                  <a:spcPts val="0"/>
                </a:spcBef>
                <a:spcAft>
                  <a:spcPts val="0"/>
                </a:spcAft>
                <a:buClr>
                  <a:srgbClr val="595959"/>
                </a:buClr>
                <a:buSzPct val="25000"/>
                <a:buFont typeface="Arial"/>
                <a:buNone/>
              </a:pPr>
              <a:r>
                <a:rPr lang="en-US" altLang="zh-TW" sz="1200">
                  <a:solidFill>
                    <a:schemeClr val="tx1"/>
                  </a:solidFill>
                  <a:latin typeface="微軟正黑體" panose="020B0604030504040204" pitchFamily="34" charset="-120"/>
                  <a:ea typeface="微軟正黑體" panose="020B0604030504040204" pitchFamily="34" charset="-120"/>
                  <a:cs typeface="微軟正黑體"/>
                </a:rPr>
                <a:t>2 x 10GbE SFP+ </a:t>
              </a:r>
              <a:r>
                <a:rPr lang="zh-TW" altLang="en-US" sz="1200">
                  <a:solidFill>
                    <a:schemeClr val="tx1"/>
                  </a:solidFill>
                  <a:latin typeface="微軟正黑體" panose="020B0604030504040204" pitchFamily="34" charset="-120"/>
                  <a:ea typeface="微軟正黑體" panose="020B0604030504040204" pitchFamily="34" charset="-120"/>
                  <a:cs typeface="微軟正黑體"/>
                </a:rPr>
                <a:t>網路埠</a:t>
              </a:r>
              <a:endParaRPr lang="zh-TW" sz="1200" i="0" u="none" strike="noStrike" cap="none">
                <a:solidFill>
                  <a:schemeClr val="tx1"/>
                </a:solidFill>
                <a:latin typeface="微軟正黑體" panose="020B0604030504040204" pitchFamily="34" charset="-120"/>
                <a:ea typeface="微軟正黑體" panose="020B0604030504040204" pitchFamily="34" charset="-120"/>
                <a:cs typeface="微軟正黑體"/>
                <a:sym typeface="Arial"/>
              </a:endParaRPr>
            </a:p>
          </p:txBody>
        </p:sp>
        <p:sp>
          <p:nvSpPr>
            <p:cNvPr id="35" name="圓角矩形 21">
              <a:extLst>
                <a:ext uri="{FF2B5EF4-FFF2-40B4-BE49-F238E27FC236}">
                  <a16:creationId xmlns:a16="http://schemas.microsoft.com/office/drawing/2014/main" id="{72B2D64F-D8F4-4946-A0A1-339C1B688699}"/>
                </a:ext>
              </a:extLst>
            </p:cNvPr>
            <p:cNvSpPr/>
            <p:nvPr/>
          </p:nvSpPr>
          <p:spPr>
            <a:xfrm>
              <a:off x="927875" y="3293312"/>
              <a:ext cx="853699" cy="365242"/>
            </a:xfrm>
            <a:prstGeom prst="roundRect">
              <a:avLst>
                <a:gd name="adj" fmla="val 8065"/>
              </a:avLst>
            </a:prstGeom>
            <a:noFill/>
            <a:ln w="22225">
              <a:solidFill>
                <a:srgbClr val="4FA9D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36" name="圓角矩形 21">
              <a:extLst>
                <a:ext uri="{FF2B5EF4-FFF2-40B4-BE49-F238E27FC236}">
                  <a16:creationId xmlns:a16="http://schemas.microsoft.com/office/drawing/2014/main" id="{9701C7B8-4BD5-4938-B954-4395AF5111BE}"/>
                </a:ext>
              </a:extLst>
            </p:cNvPr>
            <p:cNvSpPr/>
            <p:nvPr/>
          </p:nvSpPr>
          <p:spPr>
            <a:xfrm>
              <a:off x="3832896" y="3181938"/>
              <a:ext cx="342211" cy="499580"/>
            </a:xfrm>
            <a:prstGeom prst="roundRect">
              <a:avLst>
                <a:gd name="adj" fmla="val 8065"/>
              </a:avLst>
            </a:prstGeom>
            <a:noFill/>
            <a:ln w="22225">
              <a:solidFill>
                <a:srgbClr val="4FA9D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37" name="圓角矩形 21">
              <a:extLst>
                <a:ext uri="{FF2B5EF4-FFF2-40B4-BE49-F238E27FC236}">
                  <a16:creationId xmlns:a16="http://schemas.microsoft.com/office/drawing/2014/main" id="{82F38277-AAEA-49A1-98ED-9E4D89452F54}"/>
                </a:ext>
              </a:extLst>
            </p:cNvPr>
            <p:cNvSpPr/>
            <p:nvPr/>
          </p:nvSpPr>
          <p:spPr>
            <a:xfrm>
              <a:off x="2931079" y="3167149"/>
              <a:ext cx="780706" cy="514369"/>
            </a:xfrm>
            <a:prstGeom prst="roundRect">
              <a:avLst>
                <a:gd name="adj" fmla="val 8065"/>
              </a:avLst>
            </a:prstGeom>
            <a:noFill/>
            <a:ln w="22225">
              <a:solidFill>
                <a:srgbClr val="4FA9D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38" name="圓角矩形 21">
              <a:extLst>
                <a:ext uri="{FF2B5EF4-FFF2-40B4-BE49-F238E27FC236}">
                  <a16:creationId xmlns:a16="http://schemas.microsoft.com/office/drawing/2014/main" id="{D8D25ABB-461D-4B24-BA9D-540EE7CC9FCD}"/>
                </a:ext>
              </a:extLst>
            </p:cNvPr>
            <p:cNvSpPr/>
            <p:nvPr/>
          </p:nvSpPr>
          <p:spPr>
            <a:xfrm>
              <a:off x="4638430" y="3019057"/>
              <a:ext cx="876890" cy="835406"/>
            </a:xfrm>
            <a:prstGeom prst="roundRect">
              <a:avLst>
                <a:gd name="adj" fmla="val 8065"/>
              </a:avLst>
            </a:prstGeom>
            <a:noFill/>
            <a:ln w="22225">
              <a:solidFill>
                <a:srgbClr val="4FA9D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cxnSp>
          <p:nvCxnSpPr>
            <p:cNvPr id="6" name="直線接點 5">
              <a:extLst>
                <a:ext uri="{FF2B5EF4-FFF2-40B4-BE49-F238E27FC236}">
                  <a16:creationId xmlns:a16="http://schemas.microsoft.com/office/drawing/2014/main" id="{C0999908-D92E-4094-8063-8C19F36511B8}"/>
                </a:ext>
              </a:extLst>
            </p:cNvPr>
            <p:cNvCxnSpPr>
              <a:cxnSpLocks/>
            </p:cNvCxnSpPr>
            <p:nvPr/>
          </p:nvCxnSpPr>
          <p:spPr>
            <a:xfrm>
              <a:off x="3159706" y="3681518"/>
              <a:ext cx="0" cy="486491"/>
            </a:xfrm>
            <a:prstGeom prst="line">
              <a:avLst/>
            </a:prstGeom>
            <a:ln w="22225">
              <a:solidFill>
                <a:srgbClr val="4FA9DD"/>
              </a:solidFill>
              <a:tailEnd type="oval"/>
            </a:ln>
          </p:spPr>
          <p:style>
            <a:lnRef idx="1">
              <a:schemeClr val="accent1"/>
            </a:lnRef>
            <a:fillRef idx="0">
              <a:schemeClr val="accent1"/>
            </a:fillRef>
            <a:effectRef idx="0">
              <a:schemeClr val="accent1"/>
            </a:effectRef>
            <a:fontRef idx="minor">
              <a:schemeClr val="tx1"/>
            </a:fontRef>
          </p:style>
        </p:cxnSp>
        <p:cxnSp>
          <p:nvCxnSpPr>
            <p:cNvPr id="44" name="直線接點 43">
              <a:extLst>
                <a:ext uri="{FF2B5EF4-FFF2-40B4-BE49-F238E27FC236}">
                  <a16:creationId xmlns:a16="http://schemas.microsoft.com/office/drawing/2014/main" id="{636B98F9-15FB-4AED-BE21-D65D46C59E81}"/>
                </a:ext>
              </a:extLst>
            </p:cNvPr>
            <p:cNvCxnSpPr>
              <a:cxnSpLocks/>
              <a:stCxn id="36" idx="0"/>
            </p:cNvCxnSpPr>
            <p:nvPr/>
          </p:nvCxnSpPr>
          <p:spPr>
            <a:xfrm flipV="1">
              <a:off x="4004002" y="2516094"/>
              <a:ext cx="0" cy="665844"/>
            </a:xfrm>
            <a:prstGeom prst="line">
              <a:avLst/>
            </a:prstGeom>
            <a:ln w="22225">
              <a:solidFill>
                <a:srgbClr val="4FA9DD"/>
              </a:solidFill>
              <a:tailEnd type="oval"/>
            </a:ln>
          </p:spPr>
          <p:style>
            <a:lnRef idx="1">
              <a:schemeClr val="accent1"/>
            </a:lnRef>
            <a:fillRef idx="0">
              <a:schemeClr val="accent1"/>
            </a:fillRef>
            <a:effectRef idx="0">
              <a:schemeClr val="accent1"/>
            </a:effectRef>
            <a:fontRef idx="minor">
              <a:schemeClr val="tx1"/>
            </a:fontRef>
          </p:style>
        </p:cxnSp>
        <p:cxnSp>
          <p:nvCxnSpPr>
            <p:cNvPr id="46" name="直線接點 45">
              <a:extLst>
                <a:ext uri="{FF2B5EF4-FFF2-40B4-BE49-F238E27FC236}">
                  <a16:creationId xmlns:a16="http://schemas.microsoft.com/office/drawing/2014/main" id="{C652CADC-57FF-411E-A69A-85EBC487CCB1}"/>
                </a:ext>
              </a:extLst>
            </p:cNvPr>
            <p:cNvCxnSpPr>
              <a:cxnSpLocks/>
            </p:cNvCxnSpPr>
            <p:nvPr/>
          </p:nvCxnSpPr>
          <p:spPr>
            <a:xfrm flipV="1">
              <a:off x="1356767" y="2259106"/>
              <a:ext cx="0" cy="1034206"/>
            </a:xfrm>
            <a:prstGeom prst="line">
              <a:avLst/>
            </a:prstGeom>
            <a:ln w="22225">
              <a:solidFill>
                <a:srgbClr val="4FA9DD"/>
              </a:solidFill>
              <a:tailEnd type="oval"/>
            </a:ln>
          </p:spPr>
          <p:style>
            <a:lnRef idx="1">
              <a:schemeClr val="accent1"/>
            </a:lnRef>
            <a:fillRef idx="0">
              <a:schemeClr val="accent1"/>
            </a:fillRef>
            <a:effectRef idx="0">
              <a:schemeClr val="accent1"/>
            </a:effectRef>
            <a:fontRef idx="minor">
              <a:schemeClr val="tx1"/>
            </a:fontRef>
          </p:style>
        </p:cxnSp>
        <p:cxnSp>
          <p:nvCxnSpPr>
            <p:cNvPr id="47" name="直線接點 46">
              <a:extLst>
                <a:ext uri="{FF2B5EF4-FFF2-40B4-BE49-F238E27FC236}">
                  <a16:creationId xmlns:a16="http://schemas.microsoft.com/office/drawing/2014/main" id="{47539D89-67C6-4131-A30F-C2ABCBBCEE8C}"/>
                </a:ext>
              </a:extLst>
            </p:cNvPr>
            <p:cNvCxnSpPr>
              <a:cxnSpLocks/>
            </p:cNvCxnSpPr>
            <p:nvPr/>
          </p:nvCxnSpPr>
          <p:spPr>
            <a:xfrm>
              <a:off x="6220051" y="3541066"/>
              <a:ext cx="0" cy="577650"/>
            </a:xfrm>
            <a:prstGeom prst="line">
              <a:avLst/>
            </a:prstGeom>
            <a:ln w="22225">
              <a:solidFill>
                <a:srgbClr val="4FA9DD"/>
              </a:solidFill>
              <a:tailEnd type="oval"/>
            </a:ln>
          </p:spPr>
          <p:style>
            <a:lnRef idx="1">
              <a:schemeClr val="accent1"/>
            </a:lnRef>
            <a:fillRef idx="0">
              <a:schemeClr val="accent1"/>
            </a:fillRef>
            <a:effectRef idx="0">
              <a:schemeClr val="accent1"/>
            </a:effectRef>
            <a:fontRef idx="minor">
              <a:schemeClr val="tx1"/>
            </a:fontRef>
          </p:style>
        </p:cxnSp>
        <p:cxnSp>
          <p:nvCxnSpPr>
            <p:cNvPr id="65" name="直線接點 64">
              <a:extLst>
                <a:ext uri="{FF2B5EF4-FFF2-40B4-BE49-F238E27FC236}">
                  <a16:creationId xmlns:a16="http://schemas.microsoft.com/office/drawing/2014/main" id="{7D08C766-4924-4080-A819-C74439E7F4D8}"/>
                </a:ext>
              </a:extLst>
            </p:cNvPr>
            <p:cNvCxnSpPr>
              <a:cxnSpLocks/>
            </p:cNvCxnSpPr>
            <p:nvPr/>
          </p:nvCxnSpPr>
          <p:spPr>
            <a:xfrm>
              <a:off x="640938" y="3650153"/>
              <a:ext cx="0" cy="486491"/>
            </a:xfrm>
            <a:prstGeom prst="line">
              <a:avLst/>
            </a:prstGeom>
            <a:ln w="22225">
              <a:solidFill>
                <a:srgbClr val="4FA9DD"/>
              </a:solidFill>
              <a:tailEnd type="oval"/>
            </a:ln>
          </p:spPr>
          <p:style>
            <a:lnRef idx="1">
              <a:schemeClr val="accent1"/>
            </a:lnRef>
            <a:fillRef idx="0">
              <a:schemeClr val="accent1"/>
            </a:fillRef>
            <a:effectRef idx="0">
              <a:schemeClr val="accent1"/>
            </a:effectRef>
            <a:fontRef idx="minor">
              <a:schemeClr val="tx1"/>
            </a:fontRef>
          </p:style>
        </p:cxnSp>
        <p:sp>
          <p:nvSpPr>
            <p:cNvPr id="23" name="橢圓 22">
              <a:extLst>
                <a:ext uri="{FF2B5EF4-FFF2-40B4-BE49-F238E27FC236}">
                  <a16:creationId xmlns:a16="http://schemas.microsoft.com/office/drawing/2014/main" id="{AAB433CD-3ED4-4B60-8EEB-8BE383EDC841}"/>
                </a:ext>
              </a:extLst>
            </p:cNvPr>
            <p:cNvSpPr/>
            <p:nvPr/>
          </p:nvSpPr>
          <p:spPr>
            <a:xfrm>
              <a:off x="550687" y="3469652"/>
              <a:ext cx="180501" cy="180501"/>
            </a:xfrm>
            <a:prstGeom prst="ellipse">
              <a:avLst/>
            </a:prstGeom>
            <a:noFill/>
            <a:ln w="22225">
              <a:solidFill>
                <a:srgbClr val="4FA9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67" name="圓角矩形 21">
              <a:extLst>
                <a:ext uri="{FF2B5EF4-FFF2-40B4-BE49-F238E27FC236}">
                  <a16:creationId xmlns:a16="http://schemas.microsoft.com/office/drawing/2014/main" id="{625BDD4B-D85A-4225-880A-CB361CC18DEE}"/>
                </a:ext>
              </a:extLst>
            </p:cNvPr>
            <p:cNvSpPr/>
            <p:nvPr/>
          </p:nvSpPr>
          <p:spPr>
            <a:xfrm>
              <a:off x="6054893" y="3350358"/>
              <a:ext cx="320988" cy="190708"/>
            </a:xfrm>
            <a:prstGeom prst="roundRect">
              <a:avLst>
                <a:gd name="adj" fmla="val 50000"/>
              </a:avLst>
            </a:prstGeom>
            <a:noFill/>
            <a:ln w="22225">
              <a:solidFill>
                <a:srgbClr val="4FA9D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40" name="Shape 195">
              <a:extLst>
                <a:ext uri="{FF2B5EF4-FFF2-40B4-BE49-F238E27FC236}">
                  <a16:creationId xmlns:a16="http://schemas.microsoft.com/office/drawing/2014/main" id="{6148D41F-0EC2-4034-85C6-905F11F4156F}"/>
                </a:ext>
              </a:extLst>
            </p:cNvPr>
            <p:cNvSpPr txBox="1"/>
            <p:nvPr/>
          </p:nvSpPr>
          <p:spPr>
            <a:xfrm>
              <a:off x="266857" y="1714737"/>
              <a:ext cx="1909605" cy="47809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595959"/>
                </a:buClr>
                <a:buSzPct val="25000"/>
                <a:buFont typeface="Arial"/>
                <a:buNone/>
              </a:pPr>
              <a:r>
                <a:rPr lang="en-US" altLang="zh-TW" sz="1200">
                  <a:solidFill>
                    <a:schemeClr val="tx1"/>
                  </a:solidFill>
                  <a:latin typeface="微軟正黑體" panose="020B0604030504040204" pitchFamily="34" charset="-120"/>
                  <a:ea typeface="微軟正黑體" panose="020B0604030504040204" pitchFamily="34" charset="-120"/>
                  <a:cs typeface="微軟正黑體"/>
                </a:rPr>
                <a:t>2 x 2.5GbE RJ45 </a:t>
              </a:r>
              <a:r>
                <a:rPr lang="zh-TW" altLang="en-US" sz="1200">
                  <a:solidFill>
                    <a:schemeClr val="tx1"/>
                  </a:solidFill>
                  <a:latin typeface="微軟正黑體" panose="020B0604030504040204" pitchFamily="34" charset="-120"/>
                  <a:ea typeface="微軟正黑體" panose="020B0604030504040204" pitchFamily="34" charset="-120"/>
                  <a:cs typeface="微軟正黑體"/>
                </a:rPr>
                <a:t>網路埠</a:t>
              </a:r>
              <a:endParaRPr lang="en-US" altLang="zh-TW" sz="1200">
                <a:solidFill>
                  <a:schemeClr val="tx1"/>
                </a:solidFill>
                <a:latin typeface="微軟正黑體" panose="020B0604030504040204" pitchFamily="34" charset="-120"/>
                <a:ea typeface="微軟正黑體" panose="020B0604030504040204" pitchFamily="34" charset="-120"/>
                <a:cs typeface="微軟正黑體"/>
              </a:endParaRPr>
            </a:p>
            <a:p>
              <a:pPr marL="0" marR="0" lvl="0" indent="0" algn="ctr" rtl="0">
                <a:lnSpc>
                  <a:spcPct val="100000"/>
                </a:lnSpc>
                <a:spcBef>
                  <a:spcPts val="0"/>
                </a:spcBef>
                <a:spcAft>
                  <a:spcPts val="0"/>
                </a:spcAft>
                <a:buClr>
                  <a:srgbClr val="595959"/>
                </a:buClr>
                <a:buSzPct val="25000"/>
                <a:buFont typeface="Arial"/>
                <a:buNone/>
              </a:pPr>
              <a:r>
                <a:rPr lang="en-US" altLang="zh-TW" sz="1200" i="0" u="none" strike="noStrike" cap="none">
                  <a:solidFill>
                    <a:schemeClr val="tx1"/>
                  </a:solidFill>
                  <a:latin typeface="微軟正黑體" panose="020B0604030504040204" pitchFamily="34" charset="-120"/>
                  <a:ea typeface="微軟正黑體" panose="020B0604030504040204" pitchFamily="34" charset="-120"/>
                  <a:cs typeface="微軟正黑體"/>
                  <a:sym typeface="Arial"/>
                </a:rPr>
                <a:t>(2.5G/1G/100M)</a:t>
              </a:r>
              <a:endParaRPr lang="zh-TW" sz="1200" i="0" u="none" strike="noStrike" cap="none">
                <a:solidFill>
                  <a:schemeClr val="tx1"/>
                </a:solidFill>
                <a:latin typeface="微軟正黑體" panose="020B0604030504040204" pitchFamily="34" charset="-120"/>
                <a:ea typeface="微軟正黑體" panose="020B0604030504040204" pitchFamily="34" charset="-120"/>
                <a:cs typeface="微軟正黑體"/>
                <a:sym typeface="Arial"/>
              </a:endParaRPr>
            </a:p>
          </p:txBody>
        </p:sp>
        <p:sp>
          <p:nvSpPr>
            <p:cNvPr id="29" name="圓角矩形 21">
              <a:extLst>
                <a:ext uri="{FF2B5EF4-FFF2-40B4-BE49-F238E27FC236}">
                  <a16:creationId xmlns:a16="http://schemas.microsoft.com/office/drawing/2014/main" id="{6A455BD9-0D11-4B68-B09D-C2C4535AFC8D}"/>
                </a:ext>
              </a:extLst>
            </p:cNvPr>
            <p:cNvSpPr/>
            <p:nvPr/>
          </p:nvSpPr>
          <p:spPr>
            <a:xfrm>
              <a:off x="1987759" y="3011032"/>
              <a:ext cx="876890" cy="835406"/>
            </a:xfrm>
            <a:prstGeom prst="roundRect">
              <a:avLst>
                <a:gd name="adj" fmla="val 8065"/>
              </a:avLst>
            </a:prstGeom>
            <a:noFill/>
            <a:ln w="22225">
              <a:solidFill>
                <a:srgbClr val="4FA9D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30" name="圓角矩形 21">
              <a:extLst>
                <a:ext uri="{FF2B5EF4-FFF2-40B4-BE49-F238E27FC236}">
                  <a16:creationId xmlns:a16="http://schemas.microsoft.com/office/drawing/2014/main" id="{6F7F41BD-9911-4936-ABE1-90FBE78720E2}"/>
                </a:ext>
              </a:extLst>
            </p:cNvPr>
            <p:cNvSpPr/>
            <p:nvPr/>
          </p:nvSpPr>
          <p:spPr>
            <a:xfrm>
              <a:off x="6960424" y="3011032"/>
              <a:ext cx="876890" cy="835406"/>
            </a:xfrm>
            <a:prstGeom prst="roundRect">
              <a:avLst>
                <a:gd name="adj" fmla="val 8065"/>
              </a:avLst>
            </a:prstGeom>
            <a:noFill/>
            <a:ln w="22225">
              <a:solidFill>
                <a:srgbClr val="4FA9D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41" name="圓角矩形 21">
              <a:extLst>
                <a:ext uri="{FF2B5EF4-FFF2-40B4-BE49-F238E27FC236}">
                  <a16:creationId xmlns:a16="http://schemas.microsoft.com/office/drawing/2014/main" id="{F5F56874-01CD-496F-A718-D2F5338DCDD3}"/>
                </a:ext>
              </a:extLst>
            </p:cNvPr>
            <p:cNvSpPr/>
            <p:nvPr/>
          </p:nvSpPr>
          <p:spPr>
            <a:xfrm>
              <a:off x="4229789" y="3178945"/>
              <a:ext cx="342211" cy="499580"/>
            </a:xfrm>
            <a:prstGeom prst="roundRect">
              <a:avLst>
                <a:gd name="adj" fmla="val 8065"/>
              </a:avLst>
            </a:prstGeom>
            <a:noFill/>
            <a:ln w="22225">
              <a:solidFill>
                <a:srgbClr val="4FA9D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cxnSp>
          <p:nvCxnSpPr>
            <p:cNvPr id="42" name="直線接點 41">
              <a:extLst>
                <a:ext uri="{FF2B5EF4-FFF2-40B4-BE49-F238E27FC236}">
                  <a16:creationId xmlns:a16="http://schemas.microsoft.com/office/drawing/2014/main" id="{BF0F8367-97F4-4403-A33E-D704C111E866}"/>
                </a:ext>
              </a:extLst>
            </p:cNvPr>
            <p:cNvCxnSpPr>
              <a:cxnSpLocks/>
              <a:stCxn id="41" idx="2"/>
            </p:cNvCxnSpPr>
            <p:nvPr/>
          </p:nvCxnSpPr>
          <p:spPr>
            <a:xfrm flipH="1">
              <a:off x="4397673" y="3678525"/>
              <a:ext cx="3222" cy="489484"/>
            </a:xfrm>
            <a:prstGeom prst="line">
              <a:avLst/>
            </a:prstGeom>
            <a:ln w="22225">
              <a:solidFill>
                <a:srgbClr val="4FA9DD"/>
              </a:solidFill>
              <a:tailEnd type="oval"/>
            </a:ln>
          </p:spPr>
          <p:style>
            <a:lnRef idx="1">
              <a:schemeClr val="accent1"/>
            </a:lnRef>
            <a:fillRef idx="0">
              <a:schemeClr val="accent1"/>
            </a:fillRef>
            <a:effectRef idx="0">
              <a:schemeClr val="accent1"/>
            </a:effectRef>
            <a:fontRef idx="minor">
              <a:schemeClr val="tx1"/>
            </a:fontRef>
          </p:style>
        </p:cxnSp>
        <p:sp>
          <p:nvSpPr>
            <p:cNvPr id="45" name="Shape 195">
              <a:extLst>
                <a:ext uri="{FF2B5EF4-FFF2-40B4-BE49-F238E27FC236}">
                  <a16:creationId xmlns:a16="http://schemas.microsoft.com/office/drawing/2014/main" id="{1732FA1F-9B2B-4D0A-88D1-3B5FA335D2EA}"/>
                </a:ext>
              </a:extLst>
            </p:cNvPr>
            <p:cNvSpPr txBox="1"/>
            <p:nvPr/>
          </p:nvSpPr>
          <p:spPr>
            <a:xfrm>
              <a:off x="3990079" y="4234558"/>
              <a:ext cx="1063551" cy="204990"/>
            </a:xfrm>
            <a:prstGeom prst="rect">
              <a:avLst/>
            </a:prstGeom>
            <a:noFill/>
            <a:ln>
              <a:noFill/>
            </a:ln>
          </p:spPr>
          <p:txBody>
            <a:bodyPr wrap="square" lIns="91425" tIns="45700" rIns="91425" bIns="45700" anchor="t" anchorCtr="0">
              <a:noAutofit/>
            </a:bodyPr>
            <a:lstStyle/>
            <a:p>
              <a:pPr marL="0" marR="0" lvl="0" indent="0" rtl="0">
                <a:lnSpc>
                  <a:spcPct val="100000"/>
                </a:lnSpc>
                <a:spcBef>
                  <a:spcPts val="0"/>
                </a:spcBef>
                <a:spcAft>
                  <a:spcPts val="0"/>
                </a:spcAft>
                <a:buClr>
                  <a:srgbClr val="595959"/>
                </a:buClr>
                <a:buSzPct val="25000"/>
                <a:buFont typeface="Arial"/>
                <a:buNone/>
              </a:pPr>
              <a:r>
                <a:rPr lang="en-US" altLang="zh-TW" sz="1200">
                  <a:solidFill>
                    <a:schemeClr val="tx1"/>
                  </a:solidFill>
                  <a:latin typeface="微軟正黑體" panose="020B0604030504040204" pitchFamily="34" charset="-120"/>
                  <a:ea typeface="微軟正黑體" panose="020B0604030504040204" pitchFamily="34" charset="-120"/>
                  <a:cs typeface="微軟正黑體"/>
                </a:rPr>
                <a:t>2 x USB 2.0</a:t>
              </a:r>
              <a:endParaRPr lang="zh-TW" sz="1200" i="0" u="none" strike="noStrike" cap="none">
                <a:solidFill>
                  <a:schemeClr val="tx1"/>
                </a:solidFill>
                <a:latin typeface="微軟正黑體" panose="020B0604030504040204" pitchFamily="34" charset="-120"/>
                <a:ea typeface="微軟正黑體" panose="020B0604030504040204" pitchFamily="34" charset="-120"/>
                <a:cs typeface="微軟正黑體"/>
                <a:sym typeface="Arial"/>
              </a:endParaRPr>
            </a:p>
          </p:txBody>
        </p:sp>
        <p:sp>
          <p:nvSpPr>
            <p:cNvPr id="48" name="Shape 195">
              <a:extLst>
                <a:ext uri="{FF2B5EF4-FFF2-40B4-BE49-F238E27FC236}">
                  <a16:creationId xmlns:a16="http://schemas.microsoft.com/office/drawing/2014/main" id="{2A8BFC12-7A9A-A746-9F6D-5EB6058929B2}"/>
                </a:ext>
              </a:extLst>
            </p:cNvPr>
            <p:cNvSpPr txBox="1"/>
            <p:nvPr/>
          </p:nvSpPr>
          <p:spPr>
            <a:xfrm>
              <a:off x="7831231" y="1497175"/>
              <a:ext cx="1188384" cy="288033"/>
            </a:xfrm>
            <a:prstGeom prst="rect">
              <a:avLst/>
            </a:prstGeom>
            <a:noFill/>
            <a:ln>
              <a:noFill/>
            </a:ln>
          </p:spPr>
          <p:txBody>
            <a:bodyPr wrap="square" lIns="91425" tIns="45700" rIns="91425" bIns="45700" anchor="t" anchorCtr="0">
              <a:noAutofit/>
            </a:bodyPr>
            <a:lstStyle/>
            <a:p>
              <a:pPr lvl="0" algn="ctr">
                <a:buClr>
                  <a:srgbClr val="595959"/>
                </a:buClr>
                <a:buSzPct val="25000"/>
              </a:pPr>
              <a:r>
                <a:rPr lang="en-US" altLang="zh-TW" sz="1200">
                  <a:solidFill>
                    <a:schemeClr val="tx1"/>
                  </a:solidFill>
                  <a:latin typeface="微軟正黑體" panose="020B0604030504040204" pitchFamily="34" charset="-120"/>
                  <a:ea typeface="微軟正黑體" panose="020B0604030504040204" pitchFamily="34" charset="-120"/>
                </a:rPr>
                <a:t>AC 100-240V </a:t>
              </a:r>
              <a:r>
                <a:rPr lang="zh-TW" altLang="en-US" sz="1200">
                  <a:solidFill>
                    <a:schemeClr val="tx1"/>
                  </a:solidFill>
                  <a:latin typeface="微軟正黑體" panose="020B0604030504040204" pitchFamily="34" charset="-120"/>
                  <a:ea typeface="微軟正黑體" panose="020B0604030504040204" pitchFamily="34" charset="-120"/>
                </a:rPr>
                <a:t>電源輸入</a:t>
              </a:r>
              <a:endParaRPr lang="zh-TW" altLang="en-US" sz="1200">
                <a:solidFill>
                  <a:schemeClr val="tx1"/>
                </a:solidFill>
                <a:latin typeface="微軟正黑體" panose="020B0604030504040204" pitchFamily="34" charset="-120"/>
                <a:ea typeface="微軟正黑體" panose="020B0604030504040204" pitchFamily="34" charset="-120"/>
                <a:cs typeface="微軟正黑體"/>
              </a:endParaRPr>
            </a:p>
          </p:txBody>
        </p:sp>
        <p:sp>
          <p:nvSpPr>
            <p:cNvPr id="49" name="圓角矩形 21">
              <a:extLst>
                <a:ext uri="{FF2B5EF4-FFF2-40B4-BE49-F238E27FC236}">
                  <a16:creationId xmlns:a16="http://schemas.microsoft.com/office/drawing/2014/main" id="{B876D6E1-FFF5-9F46-8BE4-F1BCA95CECBC}"/>
                </a:ext>
              </a:extLst>
            </p:cNvPr>
            <p:cNvSpPr/>
            <p:nvPr/>
          </p:nvSpPr>
          <p:spPr>
            <a:xfrm>
              <a:off x="8184091" y="3014025"/>
              <a:ext cx="704558" cy="835406"/>
            </a:xfrm>
            <a:prstGeom prst="roundRect">
              <a:avLst>
                <a:gd name="adj" fmla="val 8065"/>
              </a:avLst>
            </a:prstGeom>
            <a:noFill/>
            <a:ln w="22225">
              <a:solidFill>
                <a:srgbClr val="4FA9D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cxnSp>
          <p:nvCxnSpPr>
            <p:cNvPr id="50" name="直線接點 49">
              <a:extLst>
                <a:ext uri="{FF2B5EF4-FFF2-40B4-BE49-F238E27FC236}">
                  <a16:creationId xmlns:a16="http://schemas.microsoft.com/office/drawing/2014/main" id="{1CBA3DFF-9B89-8C4E-B28F-FB17C2642C34}"/>
                </a:ext>
              </a:extLst>
            </p:cNvPr>
            <p:cNvCxnSpPr>
              <a:cxnSpLocks/>
            </p:cNvCxnSpPr>
            <p:nvPr/>
          </p:nvCxnSpPr>
          <p:spPr>
            <a:xfrm flipV="1">
              <a:off x="8543403" y="2002299"/>
              <a:ext cx="10786" cy="1000342"/>
            </a:xfrm>
            <a:prstGeom prst="line">
              <a:avLst/>
            </a:prstGeom>
            <a:ln w="22225">
              <a:solidFill>
                <a:srgbClr val="4FA9DD"/>
              </a:solidFill>
              <a:tailEnd type="ova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647754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圓角矩形 49"/>
          <p:cNvSpPr/>
          <p:nvPr/>
        </p:nvSpPr>
        <p:spPr>
          <a:xfrm>
            <a:off x="3923928" y="2928940"/>
            <a:ext cx="3648468" cy="1071570"/>
          </a:xfrm>
          <a:prstGeom prst="roundRect">
            <a:avLst>
              <a:gd name="adj" fmla="val 0"/>
            </a:avLst>
          </a:prstGeom>
          <a:solidFill>
            <a:schemeClr val="accent1">
              <a:lumMod val="75000"/>
              <a:alpha val="14000"/>
            </a:schemeClr>
          </a:solidFill>
          <a:ln>
            <a:noFill/>
          </a:ln>
          <a:effectLst>
            <a:reflection blurRad="6350" stA="52000" endA="300" endPos="35000" dir="5400000" sy="-100000" algn="bl" rotWithShape="0"/>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45" name="圓角矩形 44"/>
          <p:cNvSpPr/>
          <p:nvPr/>
        </p:nvSpPr>
        <p:spPr>
          <a:xfrm>
            <a:off x="3923928" y="1419622"/>
            <a:ext cx="4752528" cy="1295004"/>
          </a:xfrm>
          <a:prstGeom prst="roundRect">
            <a:avLst>
              <a:gd name="adj" fmla="val 0"/>
            </a:avLst>
          </a:prstGeom>
          <a:solidFill>
            <a:srgbClr val="06C0D4">
              <a:alpha val="28000"/>
            </a:srgbClr>
          </a:solidFill>
          <a:ln>
            <a:noFill/>
          </a:ln>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5" name="Shape 187"/>
          <p:cNvSpPr txBox="1"/>
          <p:nvPr/>
        </p:nvSpPr>
        <p:spPr>
          <a:xfrm>
            <a:off x="408236" y="1354964"/>
            <a:ext cx="2392224" cy="581194"/>
          </a:xfrm>
          <a:prstGeom prst="rect">
            <a:avLst/>
          </a:prstGeom>
          <a:noFill/>
          <a:ln>
            <a:noFill/>
          </a:ln>
        </p:spPr>
        <p:txBody>
          <a:bodyPr wrap="square" lIns="91425" tIns="45700" rIns="91425" bIns="45700" anchor="t" anchorCtr="0">
            <a:noAutofit/>
          </a:bodyPr>
          <a:lstStyle/>
          <a:p>
            <a:pPr lvl="0">
              <a:buClr>
                <a:srgbClr val="595959"/>
              </a:buClr>
              <a:buSzPct val="25000"/>
            </a:pPr>
            <a:r>
              <a:rPr lang="zh-TW" altLang="en-US" sz="1200">
                <a:solidFill>
                  <a:schemeClr val="tx1">
                    <a:lumMod val="95000"/>
                    <a:lumOff val="5000"/>
                  </a:schemeClr>
                </a:solidFill>
                <a:latin typeface="微軟正黑體" panose="020B0604030504040204" pitchFamily="34" charset="-120"/>
                <a:ea typeface="微軟正黑體" panose="020B0604030504040204" pitchFamily="34" charset="-120"/>
              </a:rPr>
              <a:t>內建 </a:t>
            </a:r>
            <a:r>
              <a:rPr lang="en-US" altLang="zh-TW" sz="1200">
                <a:solidFill>
                  <a:schemeClr val="tx1">
                    <a:lumMod val="95000"/>
                    <a:lumOff val="5000"/>
                  </a:schemeClr>
                </a:solidFill>
                <a:latin typeface="微軟正黑體" panose="020B0604030504040204" pitchFamily="34" charset="-120"/>
                <a:ea typeface="微軟正黑體" panose="020B0604030504040204" pitchFamily="34" charset="-120"/>
              </a:rPr>
              <a:t>100W </a:t>
            </a:r>
            <a:r>
              <a:rPr lang="zh-TW" altLang="en-US" sz="1200">
                <a:solidFill>
                  <a:schemeClr val="tx1">
                    <a:lumMod val="95000"/>
                    <a:lumOff val="5000"/>
                  </a:schemeClr>
                </a:solidFill>
                <a:latin typeface="微軟正黑體" panose="020B0604030504040204" pitchFamily="34" charset="-120"/>
                <a:ea typeface="微軟正黑體" panose="020B0604030504040204" pitchFamily="34" charset="-120"/>
              </a:rPr>
              <a:t>開放式 </a:t>
            </a:r>
            <a:r>
              <a:rPr lang="en-US" altLang="zh-TW" sz="1200">
                <a:solidFill>
                  <a:schemeClr val="tx1">
                    <a:lumMod val="95000"/>
                    <a:lumOff val="5000"/>
                  </a:schemeClr>
                </a:solidFill>
                <a:latin typeface="微軟正黑體" panose="020B0604030504040204" pitchFamily="34" charset="-120"/>
                <a:ea typeface="微軟正黑體" panose="020B0604030504040204" pitchFamily="34" charset="-120"/>
              </a:rPr>
              <a:t>(open frame) </a:t>
            </a:r>
            <a:r>
              <a:rPr lang="zh-TW" altLang="en-US" sz="1200">
                <a:solidFill>
                  <a:schemeClr val="tx1">
                    <a:lumMod val="95000"/>
                    <a:lumOff val="5000"/>
                  </a:schemeClr>
                </a:solidFill>
                <a:latin typeface="微軟正黑體" panose="020B0604030504040204" pitchFamily="34" charset="-120"/>
                <a:ea typeface="微軟正黑體" panose="020B0604030504040204" pitchFamily="34" charset="-120"/>
              </a:rPr>
              <a:t>低噪音無風扇電源供應器</a:t>
            </a:r>
          </a:p>
        </p:txBody>
      </p:sp>
      <p:sp>
        <p:nvSpPr>
          <p:cNvPr id="21" name="Shape 353"/>
          <p:cNvSpPr txBox="1"/>
          <p:nvPr/>
        </p:nvSpPr>
        <p:spPr>
          <a:xfrm>
            <a:off x="2929725" y="1355594"/>
            <a:ext cx="1080360" cy="432048"/>
          </a:xfrm>
          <a:prstGeom prst="rect">
            <a:avLst/>
          </a:prstGeom>
          <a:noFill/>
          <a:ln>
            <a:noFill/>
          </a:ln>
        </p:spPr>
        <p:txBody>
          <a:bodyPr wrap="square" lIns="91425" tIns="45700" rIns="91425" bIns="45700" anchor="t" anchorCtr="0">
            <a:noAutofit/>
          </a:bodyPr>
          <a:lstStyle/>
          <a:p>
            <a:pPr lvl="0">
              <a:buClr>
                <a:srgbClr val="595959"/>
              </a:buClr>
              <a:buSzPct val="25000"/>
            </a:pPr>
            <a:r>
              <a:rPr lang="en-US" altLang="zh-TW" sz="1200">
                <a:latin typeface="微軟正黑體" panose="020B0604030504040204" pitchFamily="34" charset="-120"/>
                <a:ea typeface="微軟正黑體" panose="020B0604030504040204" pitchFamily="34" charset="-120"/>
              </a:rPr>
              <a:t>3 </a:t>
            </a:r>
            <a:r>
              <a:rPr lang="zh-TW" altLang="en-US" sz="1200">
                <a:latin typeface="微軟正黑體" panose="020B0604030504040204" pitchFamily="34" charset="-120"/>
                <a:ea typeface="微軟正黑體" panose="020B0604030504040204" pitchFamily="34" charset="-120"/>
              </a:rPr>
              <a:t>個 </a:t>
            </a:r>
            <a:r>
              <a:rPr lang="en-US" altLang="zh-TW" sz="1200">
                <a:latin typeface="微軟正黑體" panose="020B0604030504040204" pitchFamily="34" charset="-120"/>
                <a:ea typeface="微軟正黑體" panose="020B0604030504040204" pitchFamily="34" charset="-120"/>
              </a:rPr>
              <a:t>40mm </a:t>
            </a:r>
            <a:r>
              <a:rPr lang="zh-TW" altLang="en-US" sz="1200">
                <a:latin typeface="微軟正黑體" panose="020B0604030504040204" pitchFamily="34" charset="-120"/>
                <a:ea typeface="微軟正黑體" panose="020B0604030504040204" pitchFamily="34" charset="-120"/>
              </a:rPr>
              <a:t>靜音風扇</a:t>
            </a:r>
            <a:endParaRPr lang="zh-TW" sz="1200" b="0" i="0" u="none" strike="noStrike" cap="none">
              <a:solidFill>
                <a:schemeClr val="tx1">
                  <a:lumMod val="95000"/>
                  <a:lumOff val="5000"/>
                </a:schemeClr>
              </a:solidFill>
              <a:latin typeface="微軟正黑體" panose="020B0604030504040204" pitchFamily="34" charset="-120"/>
              <a:ea typeface="微軟正黑體" panose="020B0604030504040204" pitchFamily="34" charset="-120"/>
              <a:sym typeface="Arial"/>
            </a:endParaRPr>
          </a:p>
        </p:txBody>
      </p:sp>
      <p:sp>
        <p:nvSpPr>
          <p:cNvPr id="27" name="Shape 348"/>
          <p:cNvSpPr txBox="1"/>
          <p:nvPr/>
        </p:nvSpPr>
        <p:spPr>
          <a:xfrm>
            <a:off x="504796" y="4259557"/>
            <a:ext cx="5078938" cy="74558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595959"/>
              </a:buClr>
              <a:buSzPct val="25000"/>
              <a:buFont typeface="Arial"/>
              <a:buNone/>
            </a:pPr>
            <a:r>
              <a:rPr lang="zh-TW" sz="1000" b="0" i="0" u="none" strike="noStrike" cap="none">
                <a:solidFill>
                  <a:schemeClr val="tx1">
                    <a:lumMod val="85000"/>
                    <a:lumOff val="15000"/>
                  </a:schemeClr>
                </a:solidFill>
                <a:latin typeface="微軟正黑體" pitchFamily="34" charset="-120"/>
                <a:ea typeface="微軟正黑體" pitchFamily="34" charset="-120"/>
                <a:sym typeface="Arial"/>
              </a:rPr>
              <a:t>耗電量測試環境：安裝</a:t>
            </a:r>
            <a:r>
              <a:rPr lang="en-US" altLang="zh-TW" sz="1000" b="0" i="0" u="none" strike="noStrike" cap="none">
                <a:solidFill>
                  <a:schemeClr val="tx1">
                    <a:lumMod val="85000"/>
                    <a:lumOff val="15000"/>
                  </a:schemeClr>
                </a:solidFill>
                <a:latin typeface="微軟正黑體" pitchFamily="34" charset="-120"/>
                <a:ea typeface="微軟正黑體" pitchFamily="34" charset="-120"/>
                <a:sym typeface="Arial"/>
              </a:rPr>
              <a:t> 4 x</a:t>
            </a:r>
            <a:r>
              <a:rPr lang="zh-TW" sz="1000" b="0" i="0" u="none" strike="noStrike" cap="none">
                <a:solidFill>
                  <a:schemeClr val="tx1">
                    <a:lumMod val="85000"/>
                    <a:lumOff val="15000"/>
                  </a:schemeClr>
                </a:solidFill>
                <a:latin typeface="微軟正黑體" pitchFamily="34" charset="-120"/>
                <a:ea typeface="微軟正黑體" pitchFamily="34" charset="-120"/>
                <a:sym typeface="Arial"/>
              </a:rPr>
              <a:t> </a:t>
            </a:r>
            <a:r>
              <a:rPr lang="en-US" altLang="zh-TW" sz="1000" b="0" i="0" u="none" strike="noStrike" cap="none">
                <a:solidFill>
                  <a:schemeClr val="tx1">
                    <a:lumMod val="85000"/>
                    <a:lumOff val="15000"/>
                  </a:schemeClr>
                </a:solidFill>
                <a:latin typeface="微軟正黑體" pitchFamily="34" charset="-120"/>
                <a:ea typeface="微軟正黑體" pitchFamily="34" charset="-120"/>
                <a:sym typeface="Arial"/>
              </a:rPr>
              <a:t>2</a:t>
            </a:r>
            <a:r>
              <a:rPr lang="zh-TW" sz="1000" b="0" i="0" u="none" strike="noStrike" cap="none">
                <a:solidFill>
                  <a:schemeClr val="tx1">
                    <a:lumMod val="85000"/>
                    <a:lumOff val="15000"/>
                  </a:schemeClr>
                </a:solidFill>
                <a:latin typeface="微軟正黑體" pitchFamily="34" charset="-120"/>
                <a:ea typeface="微軟正黑體" pitchFamily="34" charset="-120"/>
                <a:sym typeface="Arial"/>
              </a:rPr>
              <a:t>TB </a:t>
            </a:r>
            <a:r>
              <a:rPr lang="en-US" altLang="zh-TW" sz="1000" b="0" i="0" u="none" strike="noStrike" cap="none">
                <a:solidFill>
                  <a:schemeClr val="tx1">
                    <a:lumMod val="85000"/>
                    <a:lumOff val="15000"/>
                  </a:schemeClr>
                </a:solidFill>
                <a:latin typeface="微軟正黑體" pitchFamily="34" charset="-120"/>
                <a:ea typeface="微軟正黑體" pitchFamily="34" charset="-120"/>
                <a:sym typeface="Arial"/>
              </a:rPr>
              <a:t>ST2000VN004 </a:t>
            </a:r>
            <a:r>
              <a:rPr lang="zh-TW" altLang="en-US" sz="1000" b="0" i="0" u="none" strike="noStrike" cap="none">
                <a:solidFill>
                  <a:schemeClr val="tx1">
                    <a:lumMod val="85000"/>
                    <a:lumOff val="15000"/>
                  </a:schemeClr>
                </a:solidFill>
                <a:latin typeface="微軟正黑體" pitchFamily="34" charset="-120"/>
                <a:ea typeface="微軟正黑體" pitchFamily="34" charset="-120"/>
                <a:sym typeface="Arial"/>
              </a:rPr>
              <a:t>硬</a:t>
            </a:r>
            <a:r>
              <a:rPr lang="zh-TW" sz="1000" b="0" i="0" u="none" strike="noStrike" cap="none">
                <a:solidFill>
                  <a:schemeClr val="tx1">
                    <a:lumMod val="85000"/>
                    <a:lumOff val="15000"/>
                  </a:schemeClr>
                </a:solidFill>
                <a:latin typeface="微軟正黑體" pitchFamily="34" charset="-120"/>
                <a:ea typeface="微軟正黑體" pitchFamily="34" charset="-120"/>
                <a:sym typeface="Arial"/>
              </a:rPr>
              <a:t>碟</a:t>
            </a:r>
            <a:r>
              <a:rPr lang="en-US" altLang="zh-TW" sz="1000" b="0" i="0" u="none" strike="noStrike" cap="none">
                <a:solidFill>
                  <a:schemeClr val="tx1">
                    <a:lumMod val="85000"/>
                    <a:lumOff val="15000"/>
                  </a:schemeClr>
                </a:solidFill>
                <a:latin typeface="微軟正黑體" pitchFamily="34" charset="-120"/>
                <a:ea typeface="微軟正黑體" pitchFamily="34" charset="-120"/>
                <a:sym typeface="Arial"/>
              </a:rPr>
              <a:t> + 2 x 256GB Intel 760P SSD</a:t>
            </a:r>
            <a:endParaRPr lang="zh-TW" sz="1000" b="0" i="0" u="none" strike="noStrike" cap="none">
              <a:solidFill>
                <a:schemeClr val="tx1">
                  <a:lumMod val="85000"/>
                  <a:lumOff val="15000"/>
                </a:schemeClr>
              </a:solidFill>
              <a:latin typeface="微軟正黑體" pitchFamily="34" charset="-120"/>
              <a:ea typeface="微軟正黑體" pitchFamily="34" charset="-120"/>
              <a:sym typeface="Arial"/>
            </a:endParaRPr>
          </a:p>
          <a:p>
            <a:pPr marL="0" marR="0" lvl="0" indent="0" algn="l" rtl="0">
              <a:lnSpc>
                <a:spcPct val="100000"/>
              </a:lnSpc>
              <a:spcBef>
                <a:spcPts val="0"/>
              </a:spcBef>
              <a:spcAft>
                <a:spcPts val="0"/>
              </a:spcAft>
              <a:buClr>
                <a:srgbClr val="595959"/>
              </a:buClr>
              <a:buSzPct val="25000"/>
              <a:buFont typeface="Arial"/>
              <a:buNone/>
            </a:pPr>
            <a:r>
              <a:rPr lang="zh-TW" sz="1000" b="0" i="0" u="none" strike="noStrike" cap="none">
                <a:solidFill>
                  <a:schemeClr val="tx1">
                    <a:lumMod val="85000"/>
                    <a:lumOff val="15000"/>
                  </a:schemeClr>
                </a:solidFill>
                <a:latin typeface="微軟正黑體" pitchFamily="34" charset="-120"/>
                <a:ea typeface="微軟正黑體" pitchFamily="34" charset="-120"/>
                <a:sym typeface="Arial"/>
              </a:rPr>
              <a:t>噪音值測試環境：</a:t>
            </a:r>
          </a:p>
          <a:p>
            <a:pPr marL="0" marR="0" lvl="0" indent="0" algn="l" rtl="0">
              <a:lnSpc>
                <a:spcPct val="100000"/>
              </a:lnSpc>
              <a:spcBef>
                <a:spcPts val="0"/>
              </a:spcBef>
              <a:spcAft>
                <a:spcPts val="0"/>
              </a:spcAft>
              <a:buClr>
                <a:schemeClr val="dk1"/>
              </a:buClr>
              <a:buSzPct val="25000"/>
              <a:buFont typeface="Arial"/>
              <a:buNone/>
            </a:pPr>
            <a:r>
              <a:rPr lang="zh-TW" sz="1000" b="0" i="0" u="none" strike="noStrike" cap="none">
                <a:solidFill>
                  <a:schemeClr val="tx1">
                    <a:lumMod val="85000"/>
                    <a:lumOff val="15000"/>
                  </a:schemeClr>
                </a:solidFill>
                <a:latin typeface="微軟正黑體" pitchFamily="34" charset="-120"/>
                <a:ea typeface="微軟正黑體" pitchFamily="34" charset="-120"/>
                <a:sym typeface="Arial"/>
              </a:rPr>
              <a:t>參考標準: ISO 7779 ; 依 Bay 數裝載最多數量硬碟 ; </a:t>
            </a:r>
            <a:r>
              <a:rPr lang="en-US" altLang="zh-TW" sz="1000">
                <a:solidFill>
                  <a:schemeClr val="tx1">
                    <a:lumMod val="85000"/>
                    <a:lumOff val="15000"/>
                  </a:schemeClr>
                </a:solidFill>
                <a:latin typeface="微軟正黑體" pitchFamily="34" charset="-120"/>
                <a:ea typeface="微軟正黑體" pitchFamily="34" charset="-120"/>
              </a:rPr>
              <a:t> </a:t>
            </a:r>
            <a:r>
              <a:rPr lang="zh-TW" sz="1000" b="0" i="0" u="none" strike="noStrike" cap="none">
                <a:solidFill>
                  <a:schemeClr val="tx1">
                    <a:lumMod val="85000"/>
                    <a:lumOff val="15000"/>
                  </a:schemeClr>
                </a:solidFill>
                <a:latin typeface="微軟正黑體" pitchFamily="34" charset="-120"/>
                <a:ea typeface="微軟正黑體" pitchFamily="34" charset="-120"/>
                <a:sym typeface="Arial"/>
              </a:rPr>
              <a:t>以 Bystander Position 測量 ; </a:t>
            </a:r>
            <a:endParaRPr lang="en-US" altLang="zh-TW" sz="1000" b="0" i="0" u="none" strike="noStrike" cap="none">
              <a:solidFill>
                <a:schemeClr val="tx1">
                  <a:lumMod val="85000"/>
                  <a:lumOff val="15000"/>
                </a:schemeClr>
              </a:solidFill>
              <a:latin typeface="微軟正黑體" pitchFamily="34" charset="-120"/>
              <a:ea typeface="微軟正黑體" pitchFamily="34" charset="-120"/>
              <a:sym typeface="Arial"/>
            </a:endParaRPr>
          </a:p>
          <a:p>
            <a:pPr marL="0" marR="0" lvl="0" indent="0" algn="l" rtl="0">
              <a:lnSpc>
                <a:spcPct val="100000"/>
              </a:lnSpc>
              <a:spcBef>
                <a:spcPts val="0"/>
              </a:spcBef>
              <a:spcAft>
                <a:spcPts val="0"/>
              </a:spcAft>
              <a:buClr>
                <a:schemeClr val="dk1"/>
              </a:buClr>
              <a:buSzPct val="25000"/>
              <a:buFont typeface="Arial"/>
              <a:buNone/>
            </a:pPr>
            <a:r>
              <a:rPr lang="zh-TW" sz="1000" b="0" i="0" u="none" strike="noStrike" cap="none">
                <a:solidFill>
                  <a:schemeClr val="tx1">
                    <a:lumMod val="85000"/>
                    <a:lumOff val="15000"/>
                  </a:schemeClr>
                </a:solidFill>
                <a:latin typeface="微軟正黑體" pitchFamily="34" charset="-120"/>
                <a:ea typeface="微軟正黑體" pitchFamily="34" charset="-120"/>
                <a:sym typeface="Arial"/>
              </a:rPr>
              <a:t>取機器運行中前方一米處平均數據(1U</a:t>
            </a:r>
            <a:r>
              <a:rPr lang="en-US" altLang="zh-TW" sz="1000" b="0" i="0" u="none" strike="noStrike" cap="none">
                <a:solidFill>
                  <a:schemeClr val="tx1">
                    <a:lumMod val="85000"/>
                    <a:lumOff val="15000"/>
                  </a:schemeClr>
                </a:solidFill>
                <a:latin typeface="微軟正黑體" pitchFamily="34" charset="-120"/>
                <a:ea typeface="微軟正黑體" pitchFamily="34" charset="-120"/>
                <a:sym typeface="Arial"/>
              </a:rPr>
              <a:t> </a:t>
            </a:r>
            <a:r>
              <a:rPr lang="zh-TW" sz="1000" b="0" i="0" u="none" strike="noStrike" cap="none">
                <a:solidFill>
                  <a:schemeClr val="tx1">
                    <a:lumMod val="85000"/>
                    <a:lumOff val="15000"/>
                  </a:schemeClr>
                </a:solidFill>
                <a:latin typeface="微軟正黑體" pitchFamily="34" charset="-120"/>
                <a:ea typeface="微軟正黑體" pitchFamily="34" charset="-120"/>
                <a:sym typeface="Arial"/>
              </a:rPr>
              <a:t>單電源機架伺服器參考值來自於 TS-4</a:t>
            </a:r>
            <a:r>
              <a:rPr lang="en-US" altLang="zh-TW" sz="1000" b="0" i="0" u="none" strike="noStrike" cap="none">
                <a:solidFill>
                  <a:schemeClr val="tx1">
                    <a:lumMod val="85000"/>
                    <a:lumOff val="15000"/>
                  </a:schemeClr>
                </a:solidFill>
                <a:latin typeface="微軟正黑體" pitchFamily="34" charset="-120"/>
                <a:ea typeface="微軟正黑體" pitchFamily="34" charset="-120"/>
                <a:sym typeface="Arial"/>
              </a:rPr>
              <a:t>53D</a:t>
            </a:r>
            <a:r>
              <a:rPr lang="zh-TW" sz="1000" b="0" i="0" u="none" strike="noStrike" cap="none">
                <a:solidFill>
                  <a:schemeClr val="tx1">
                    <a:lumMod val="85000"/>
                    <a:lumOff val="15000"/>
                  </a:schemeClr>
                </a:solidFill>
                <a:latin typeface="微軟正黑體" pitchFamily="34" charset="-120"/>
                <a:ea typeface="微軟正黑體" pitchFamily="34" charset="-120"/>
                <a:sym typeface="Arial"/>
              </a:rPr>
              <a:t>U)</a:t>
            </a:r>
          </a:p>
        </p:txBody>
      </p:sp>
      <p:sp>
        <p:nvSpPr>
          <p:cNvPr id="35" name="矩形 34"/>
          <p:cNvSpPr/>
          <p:nvPr/>
        </p:nvSpPr>
        <p:spPr>
          <a:xfrm>
            <a:off x="4143372" y="3071816"/>
            <a:ext cx="1296144" cy="523220"/>
          </a:xfrm>
          <a:prstGeom prst="rect">
            <a:avLst/>
          </a:prstGeom>
        </p:spPr>
        <p:txBody>
          <a:bodyPr wrap="square">
            <a:spAutoFit/>
          </a:bodyPr>
          <a:lstStyle/>
          <a:p>
            <a:pPr lvl="0">
              <a:buClr>
                <a:srgbClr val="595959"/>
              </a:buClr>
              <a:buSzPct val="25000"/>
            </a:pPr>
            <a:r>
              <a:rPr lang="zh-TW" altLang="en-US" sz="2800" b="1">
                <a:solidFill>
                  <a:schemeClr val="accent1">
                    <a:lumMod val="50000"/>
                  </a:schemeClr>
                </a:solidFill>
                <a:latin typeface="微軟正黑體" panose="020B0604030504040204" pitchFamily="34" charset="-120"/>
                <a:ea typeface="微軟正黑體" panose="020B0604030504040204" pitchFamily="34" charset="-120"/>
              </a:rPr>
              <a:t>噪音</a:t>
            </a:r>
            <a:endParaRPr lang="en-US" altLang="zh-TW" sz="2800" b="1">
              <a:solidFill>
                <a:schemeClr val="accent1">
                  <a:lumMod val="50000"/>
                </a:schemeClr>
              </a:solidFill>
              <a:latin typeface="微軟正黑體" panose="020B0604030504040204" pitchFamily="34" charset="-120"/>
              <a:ea typeface="微軟正黑體" panose="020B0604030504040204" pitchFamily="34" charset="-120"/>
            </a:endParaRPr>
          </a:p>
        </p:txBody>
      </p:sp>
      <p:grpSp>
        <p:nvGrpSpPr>
          <p:cNvPr id="44" name="群組 43"/>
          <p:cNvGrpSpPr/>
          <p:nvPr/>
        </p:nvGrpSpPr>
        <p:grpSpPr>
          <a:xfrm>
            <a:off x="6732240" y="1563638"/>
            <a:ext cx="1728192" cy="914050"/>
            <a:chOff x="6732240" y="1563638"/>
            <a:chExt cx="1728192" cy="914050"/>
          </a:xfrm>
        </p:grpSpPr>
        <p:sp>
          <p:nvSpPr>
            <p:cNvPr id="49" name="Shape 232"/>
            <p:cNvSpPr/>
            <p:nvPr/>
          </p:nvSpPr>
          <p:spPr>
            <a:xfrm>
              <a:off x="6732240" y="1563638"/>
              <a:ext cx="1728192" cy="865236"/>
            </a:xfrm>
            <a:prstGeom prst="roundRect">
              <a:avLst>
                <a:gd name="adj" fmla="val 13182"/>
              </a:avLst>
            </a:prstGeom>
            <a:solidFill>
              <a:srgbClr val="06B4C6"/>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微軟正黑體" panose="020B0604030504040204" pitchFamily="34" charset="-120"/>
                <a:ea typeface="微軟正黑體" panose="020B0604030504040204" pitchFamily="34" charset="-120"/>
                <a:sym typeface="Arial"/>
              </a:endParaRPr>
            </a:p>
          </p:txBody>
        </p:sp>
        <p:sp>
          <p:nvSpPr>
            <p:cNvPr id="29" name="矩形 28"/>
            <p:cNvSpPr/>
            <p:nvPr/>
          </p:nvSpPr>
          <p:spPr>
            <a:xfrm>
              <a:off x="6747630" y="1566886"/>
              <a:ext cx="1697412" cy="307777"/>
            </a:xfrm>
            <a:prstGeom prst="rect">
              <a:avLst/>
            </a:prstGeom>
          </p:spPr>
          <p:txBody>
            <a:bodyPr wrap="square">
              <a:spAutoFit/>
            </a:bodyPr>
            <a:lstStyle/>
            <a:p>
              <a:pPr algn="ctr"/>
              <a:r>
                <a:rPr lang="zh-TW" altLang="en-US" b="1">
                  <a:solidFill>
                    <a:schemeClr val="bg1"/>
                  </a:solidFill>
                  <a:latin typeface="微軟正黑體" panose="020B0604030504040204" pitchFamily="34" charset="-120"/>
                  <a:ea typeface="微軟正黑體" panose="020B0604030504040204" pitchFamily="34" charset="-120"/>
                </a:rPr>
                <a:t>硬碟休眠</a:t>
              </a:r>
              <a:endParaRPr lang="zh-TW" altLang="en-US">
                <a:solidFill>
                  <a:schemeClr val="bg1"/>
                </a:solidFill>
                <a:latin typeface="微軟正黑體" panose="020B0604030504040204" pitchFamily="34" charset="-120"/>
                <a:ea typeface="微軟正黑體" panose="020B0604030504040204" pitchFamily="34" charset="-120"/>
              </a:endParaRPr>
            </a:p>
          </p:txBody>
        </p:sp>
        <p:sp>
          <p:nvSpPr>
            <p:cNvPr id="30" name="矩形 29"/>
            <p:cNvSpPr/>
            <p:nvPr/>
          </p:nvSpPr>
          <p:spPr>
            <a:xfrm>
              <a:off x="6881956" y="1835936"/>
              <a:ext cx="1428760" cy="369332"/>
            </a:xfrm>
            <a:prstGeom prst="rect">
              <a:avLst/>
            </a:prstGeom>
            <a:solidFill>
              <a:srgbClr val="FFFFFF"/>
            </a:solidFill>
          </p:spPr>
          <p:txBody>
            <a:bodyPr wrap="square">
              <a:spAutoFit/>
            </a:bodyPr>
            <a:lstStyle/>
            <a:p>
              <a:pPr algn="ctr"/>
              <a:r>
                <a:rPr lang="en-US" sz="1800" b="1">
                  <a:solidFill>
                    <a:srgbClr val="303F97"/>
                  </a:solidFill>
                  <a:latin typeface="微軟正黑體" panose="020B0604030504040204" pitchFamily="34" charset="-120"/>
                  <a:ea typeface="微軟正黑體" panose="020B0604030504040204" pitchFamily="34" charset="-120"/>
                </a:rPr>
                <a:t>17.4 W</a:t>
              </a:r>
              <a:endParaRPr lang="zh-TW" altLang="en-US" sz="1800">
                <a:solidFill>
                  <a:srgbClr val="303F97"/>
                </a:solidFill>
                <a:latin typeface="微軟正黑體" panose="020B0604030504040204" pitchFamily="34" charset="-120"/>
                <a:ea typeface="微軟正黑體" panose="020B0604030504040204" pitchFamily="34" charset="-120"/>
              </a:endParaRPr>
            </a:p>
          </p:txBody>
        </p:sp>
        <p:sp>
          <p:nvSpPr>
            <p:cNvPr id="28" name="矩形 27"/>
            <p:cNvSpPr/>
            <p:nvPr/>
          </p:nvSpPr>
          <p:spPr>
            <a:xfrm>
              <a:off x="6983033" y="2169911"/>
              <a:ext cx="1357322" cy="307777"/>
            </a:xfrm>
            <a:prstGeom prst="rect">
              <a:avLst/>
            </a:prstGeom>
          </p:spPr>
          <p:txBody>
            <a:bodyPr wrap="square" anchor="t">
              <a:spAutoFit/>
            </a:bodyPr>
            <a:lstStyle/>
            <a:p>
              <a:pPr algn="ctr"/>
              <a:r>
                <a:rPr lang="en-US" altLang="zh-TW" b="1">
                  <a:solidFill>
                    <a:schemeClr val="bg1"/>
                  </a:solidFill>
                  <a:latin typeface="微軟正黑體"/>
                  <a:ea typeface="微軟正黑體"/>
                </a:rPr>
                <a:t>21.3 W</a:t>
              </a:r>
              <a:r>
                <a:rPr lang="zh-TW" altLang="en-US" b="1">
                  <a:solidFill>
                    <a:schemeClr val="bg1"/>
                  </a:solidFill>
                  <a:latin typeface="微軟正黑體"/>
                  <a:ea typeface="微軟正黑體"/>
                </a:rPr>
                <a:t> *</a:t>
              </a:r>
              <a:endParaRPr lang="zh-TW" altLang="en-US">
                <a:solidFill>
                  <a:schemeClr val="bg1"/>
                </a:solidFill>
                <a:latin typeface="微軟正黑體"/>
                <a:ea typeface="微軟正黑體"/>
              </a:endParaRPr>
            </a:p>
          </p:txBody>
        </p:sp>
      </p:grpSp>
      <p:sp>
        <p:nvSpPr>
          <p:cNvPr id="47" name="Shape 232"/>
          <p:cNvSpPr/>
          <p:nvPr/>
        </p:nvSpPr>
        <p:spPr>
          <a:xfrm>
            <a:off x="5357818" y="1563638"/>
            <a:ext cx="1252886" cy="865236"/>
          </a:xfrm>
          <a:prstGeom prst="roundRect">
            <a:avLst>
              <a:gd name="adj" fmla="val 13182"/>
            </a:avLst>
          </a:prstGeom>
          <a:solidFill>
            <a:srgbClr val="06B4C6"/>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微軟正黑體" panose="020B0604030504040204" pitchFamily="34" charset="-120"/>
              <a:ea typeface="微軟正黑體" panose="020B0604030504040204" pitchFamily="34" charset="-120"/>
              <a:sym typeface="Arial"/>
            </a:endParaRPr>
          </a:p>
        </p:txBody>
      </p:sp>
      <p:sp>
        <p:nvSpPr>
          <p:cNvPr id="33" name="矩形 32"/>
          <p:cNvSpPr/>
          <p:nvPr/>
        </p:nvSpPr>
        <p:spPr>
          <a:xfrm>
            <a:off x="5624221" y="1564036"/>
            <a:ext cx="720080" cy="307777"/>
          </a:xfrm>
          <a:prstGeom prst="rect">
            <a:avLst/>
          </a:prstGeom>
          <a:noFill/>
        </p:spPr>
        <p:txBody>
          <a:bodyPr wrap="square">
            <a:spAutoFit/>
          </a:bodyPr>
          <a:lstStyle/>
          <a:p>
            <a:pPr algn="ctr"/>
            <a:r>
              <a:rPr lang="zh-TW" altLang="en-US" b="1">
                <a:solidFill>
                  <a:schemeClr val="bg1"/>
                </a:solidFill>
                <a:latin typeface="微軟正黑體" panose="020B0604030504040204" pitchFamily="34" charset="-120"/>
                <a:ea typeface="微軟正黑體" panose="020B0604030504040204" pitchFamily="34" charset="-120"/>
              </a:rPr>
              <a:t>運行</a:t>
            </a:r>
            <a:endParaRPr lang="zh-TW" altLang="en-US">
              <a:solidFill>
                <a:schemeClr val="bg1"/>
              </a:solidFill>
              <a:latin typeface="微軟正黑體" panose="020B0604030504040204" pitchFamily="34" charset="-120"/>
              <a:ea typeface="微軟正黑體" panose="020B0604030504040204" pitchFamily="34" charset="-120"/>
            </a:endParaRPr>
          </a:p>
        </p:txBody>
      </p:sp>
      <p:sp>
        <p:nvSpPr>
          <p:cNvPr id="34" name="矩形 33"/>
          <p:cNvSpPr/>
          <p:nvPr/>
        </p:nvSpPr>
        <p:spPr>
          <a:xfrm>
            <a:off x="5451103" y="1845228"/>
            <a:ext cx="1011816" cy="369332"/>
          </a:xfrm>
          <a:prstGeom prst="rect">
            <a:avLst/>
          </a:prstGeom>
          <a:solidFill>
            <a:srgbClr val="FFFFFF"/>
          </a:solidFill>
        </p:spPr>
        <p:txBody>
          <a:bodyPr wrap="none" anchor="t">
            <a:spAutoFit/>
          </a:bodyPr>
          <a:lstStyle/>
          <a:p>
            <a:pPr algn="ctr"/>
            <a:r>
              <a:rPr lang="en-US" sz="1800" b="1">
                <a:solidFill>
                  <a:srgbClr val="303F97"/>
                </a:solidFill>
                <a:latin typeface="微軟正黑體"/>
                <a:ea typeface="微軟正黑體"/>
              </a:rPr>
              <a:t> 30.9 W</a:t>
            </a:r>
            <a:endParaRPr lang="zh-TW" altLang="en-US" sz="1800">
              <a:solidFill>
                <a:srgbClr val="303F97"/>
              </a:solidFill>
              <a:latin typeface="微軟正黑體" panose="020B0604030504040204" pitchFamily="34" charset="-120"/>
              <a:ea typeface="微軟正黑體" panose="020B0604030504040204" pitchFamily="34" charset="-120"/>
            </a:endParaRPr>
          </a:p>
        </p:txBody>
      </p:sp>
      <p:sp>
        <p:nvSpPr>
          <p:cNvPr id="31" name="矩形 30"/>
          <p:cNvSpPr/>
          <p:nvPr/>
        </p:nvSpPr>
        <p:spPr>
          <a:xfrm>
            <a:off x="5464975" y="2174290"/>
            <a:ext cx="1187655" cy="307777"/>
          </a:xfrm>
          <a:prstGeom prst="rect">
            <a:avLst/>
          </a:prstGeom>
          <a:noFill/>
        </p:spPr>
        <p:txBody>
          <a:bodyPr wrap="square" anchor="t">
            <a:spAutoFit/>
          </a:bodyPr>
          <a:lstStyle/>
          <a:p>
            <a:pPr algn="ctr"/>
            <a:r>
              <a:rPr lang="en-US" altLang="zh-TW" b="1">
                <a:solidFill>
                  <a:schemeClr val="bg1"/>
                </a:solidFill>
                <a:latin typeface="微軟正黑體"/>
                <a:ea typeface="微軟正黑體"/>
              </a:rPr>
              <a:t>33.7 W</a:t>
            </a:r>
            <a:r>
              <a:rPr lang="zh-TW" altLang="en-US" b="1">
                <a:solidFill>
                  <a:schemeClr val="bg1"/>
                </a:solidFill>
                <a:latin typeface="微軟正黑體"/>
                <a:ea typeface="微軟正黑體"/>
              </a:rPr>
              <a:t> *</a:t>
            </a:r>
          </a:p>
        </p:txBody>
      </p:sp>
      <p:grpSp>
        <p:nvGrpSpPr>
          <p:cNvPr id="48" name="群組 47"/>
          <p:cNvGrpSpPr/>
          <p:nvPr/>
        </p:nvGrpSpPr>
        <p:grpSpPr>
          <a:xfrm>
            <a:off x="5278513" y="2969228"/>
            <a:ext cx="1789329" cy="819975"/>
            <a:chOff x="5500694" y="2540600"/>
            <a:chExt cx="1564796" cy="819975"/>
          </a:xfrm>
        </p:grpSpPr>
        <p:sp>
          <p:nvSpPr>
            <p:cNvPr id="32" name="Shape 232"/>
            <p:cNvSpPr/>
            <p:nvPr/>
          </p:nvSpPr>
          <p:spPr>
            <a:xfrm>
              <a:off x="5500694" y="2540600"/>
              <a:ext cx="1564796" cy="771246"/>
            </a:xfrm>
            <a:prstGeom prst="roundRect">
              <a:avLst>
                <a:gd name="adj" fmla="val 13182"/>
              </a:avLst>
            </a:prstGeom>
            <a:solidFill>
              <a:schemeClr val="accent1">
                <a:lumMod val="75000"/>
              </a:schemeClr>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微軟正黑體" panose="020B0604030504040204" pitchFamily="34" charset="-120"/>
                <a:ea typeface="微軟正黑體" panose="020B0604030504040204" pitchFamily="34" charset="-120"/>
                <a:sym typeface="Arial"/>
              </a:endParaRPr>
            </a:p>
          </p:txBody>
        </p:sp>
        <p:sp>
          <p:nvSpPr>
            <p:cNvPr id="39" name="矩形 38"/>
            <p:cNvSpPr/>
            <p:nvPr/>
          </p:nvSpPr>
          <p:spPr>
            <a:xfrm>
              <a:off x="5696836" y="2750470"/>
              <a:ext cx="1225499" cy="369332"/>
            </a:xfrm>
            <a:prstGeom prst="rect">
              <a:avLst/>
            </a:prstGeom>
            <a:solidFill>
              <a:srgbClr val="FFFFFF"/>
            </a:solidFill>
          </p:spPr>
          <p:txBody>
            <a:bodyPr wrap="none">
              <a:spAutoFit/>
            </a:bodyPr>
            <a:lstStyle/>
            <a:p>
              <a:pPr algn="ctr"/>
              <a:r>
                <a:rPr lang="en-US" sz="1800" b="1">
                  <a:solidFill>
                    <a:schemeClr val="accent1">
                      <a:lumMod val="50000"/>
                    </a:schemeClr>
                  </a:solidFill>
                  <a:latin typeface="微軟正黑體" panose="020B0604030504040204" pitchFamily="34" charset="-120"/>
                  <a:ea typeface="微軟正黑體" panose="020B0604030504040204" pitchFamily="34" charset="-120"/>
                </a:rPr>
                <a:t>20.5 dB (A)</a:t>
              </a:r>
              <a:endParaRPr lang="zh-TW" altLang="en-US" sz="1800">
                <a:solidFill>
                  <a:schemeClr val="accent1">
                    <a:lumMod val="50000"/>
                  </a:schemeClr>
                </a:solidFill>
                <a:latin typeface="微軟正黑體" panose="020B0604030504040204" pitchFamily="34" charset="-120"/>
                <a:ea typeface="微軟正黑體" panose="020B0604030504040204" pitchFamily="34" charset="-120"/>
              </a:endParaRPr>
            </a:p>
          </p:txBody>
        </p:sp>
        <p:sp>
          <p:nvSpPr>
            <p:cNvPr id="40" name="矩形 39"/>
            <p:cNvSpPr/>
            <p:nvPr/>
          </p:nvSpPr>
          <p:spPr>
            <a:xfrm>
              <a:off x="5500694" y="3052798"/>
              <a:ext cx="1564795" cy="307777"/>
            </a:xfrm>
            <a:prstGeom prst="rect">
              <a:avLst/>
            </a:prstGeom>
            <a:noFill/>
          </p:spPr>
          <p:txBody>
            <a:bodyPr wrap="square">
              <a:spAutoFit/>
            </a:bodyPr>
            <a:lstStyle/>
            <a:p>
              <a:pPr algn="ctr"/>
              <a:r>
                <a:rPr lang="en-US" altLang="zh-TW" b="1">
                  <a:solidFill>
                    <a:schemeClr val="bg1"/>
                  </a:solidFill>
                  <a:latin typeface="微軟正黑體" panose="020B0604030504040204" pitchFamily="34" charset="-120"/>
                  <a:ea typeface="微軟正黑體" panose="020B0604030504040204" pitchFamily="34" charset="-120"/>
                </a:rPr>
                <a:t>37.7 dB (A)</a:t>
              </a:r>
              <a:r>
                <a:rPr lang="zh-TW" altLang="en-US" b="1">
                  <a:solidFill>
                    <a:schemeClr val="bg1"/>
                  </a:solidFill>
                  <a:latin typeface="微軟正黑體" panose="020B0604030504040204" pitchFamily="34" charset="-120"/>
                  <a:ea typeface="微軟正黑體" panose="020B0604030504040204" pitchFamily="34" charset="-120"/>
                </a:rPr>
                <a:t>*</a:t>
              </a:r>
            </a:p>
          </p:txBody>
        </p:sp>
      </p:grpSp>
      <p:sp>
        <p:nvSpPr>
          <p:cNvPr id="42" name="矩形 41"/>
          <p:cNvSpPr/>
          <p:nvPr/>
        </p:nvSpPr>
        <p:spPr>
          <a:xfrm>
            <a:off x="4143372" y="1571618"/>
            <a:ext cx="902811" cy="954107"/>
          </a:xfrm>
          <a:prstGeom prst="rect">
            <a:avLst/>
          </a:prstGeom>
          <a:noFill/>
        </p:spPr>
        <p:txBody>
          <a:bodyPr wrap="none" lIns="91440" tIns="45720" rIns="91440" bIns="45720">
            <a:spAutoFit/>
          </a:bodyPr>
          <a:lstStyle/>
          <a:p>
            <a:pPr lvl="0" algn="ctr">
              <a:buClr>
                <a:srgbClr val="595959"/>
              </a:buClr>
              <a:buSzPct val="25000"/>
            </a:pPr>
            <a:r>
              <a:rPr lang="zh-TW" sz="2800" b="1">
                <a:solidFill>
                  <a:srgbClr val="303F97"/>
                </a:solidFill>
                <a:latin typeface="微軟正黑體" panose="020B0604030504040204" pitchFamily="34" charset="-120"/>
                <a:ea typeface="微軟正黑體" panose="020B0604030504040204" pitchFamily="34" charset="-120"/>
              </a:rPr>
              <a:t>電</a:t>
            </a:r>
            <a:r>
              <a:rPr lang="zh-TW" altLang="en-US" sz="2800" b="1">
                <a:solidFill>
                  <a:srgbClr val="303F97"/>
                </a:solidFill>
                <a:latin typeface="微軟正黑體" panose="020B0604030504040204" pitchFamily="34" charset="-120"/>
                <a:ea typeface="微軟正黑體" panose="020B0604030504040204" pitchFamily="34" charset="-120"/>
              </a:rPr>
              <a:t>源</a:t>
            </a:r>
            <a:endParaRPr lang="en-US" altLang="zh-TW" sz="2800" b="1">
              <a:solidFill>
                <a:srgbClr val="303F97"/>
              </a:solidFill>
              <a:latin typeface="微軟正黑體" panose="020B0604030504040204" pitchFamily="34" charset="-120"/>
              <a:ea typeface="微軟正黑體" panose="020B0604030504040204" pitchFamily="34" charset="-120"/>
            </a:endParaRPr>
          </a:p>
          <a:p>
            <a:pPr lvl="0" algn="ctr">
              <a:buClr>
                <a:srgbClr val="595959"/>
              </a:buClr>
              <a:buSzPct val="25000"/>
            </a:pPr>
            <a:r>
              <a:rPr lang="zh-TW" altLang="en-US" sz="2800" b="1">
                <a:solidFill>
                  <a:srgbClr val="303F97"/>
                </a:solidFill>
                <a:latin typeface="微軟正黑體" panose="020B0604030504040204" pitchFamily="34" charset="-120"/>
                <a:ea typeface="微軟正黑體" panose="020B0604030504040204" pitchFamily="34" charset="-120"/>
              </a:rPr>
              <a:t>消耗</a:t>
            </a:r>
          </a:p>
        </p:txBody>
      </p:sp>
      <p:sp>
        <p:nvSpPr>
          <p:cNvPr id="51" name="矩形 50"/>
          <p:cNvSpPr/>
          <p:nvPr/>
        </p:nvSpPr>
        <p:spPr>
          <a:xfrm>
            <a:off x="3857620" y="1357304"/>
            <a:ext cx="256338" cy="256338"/>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53" name="矩形 52"/>
          <p:cNvSpPr/>
          <p:nvPr/>
        </p:nvSpPr>
        <p:spPr>
          <a:xfrm>
            <a:off x="3857620" y="2865325"/>
            <a:ext cx="256338" cy="256338"/>
          </a:xfrm>
          <a:prstGeom prst="rect">
            <a:avLst/>
          </a:prstGeom>
          <a:solidFill>
            <a:schemeClr val="accent1">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56" name="矩形 55"/>
          <p:cNvSpPr/>
          <p:nvPr/>
        </p:nvSpPr>
        <p:spPr>
          <a:xfrm>
            <a:off x="504234" y="4330995"/>
            <a:ext cx="72000" cy="72000"/>
          </a:xfrm>
          <a:prstGeom prst="rect">
            <a:avLst/>
          </a:prstGeom>
          <a:solidFill>
            <a:srgbClr val="0070C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57" name="矩形 56"/>
          <p:cNvSpPr/>
          <p:nvPr/>
        </p:nvSpPr>
        <p:spPr>
          <a:xfrm>
            <a:off x="504234" y="4494813"/>
            <a:ext cx="72000" cy="72000"/>
          </a:xfrm>
          <a:prstGeom prst="rect">
            <a:avLst/>
          </a:prstGeom>
          <a:solidFill>
            <a:schemeClr val="accent4">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accent4">
                  <a:lumMod val="75000"/>
                </a:schemeClr>
              </a:solidFill>
              <a:latin typeface="微軟正黑體" panose="020B0604030504040204" pitchFamily="34" charset="-120"/>
              <a:ea typeface="微軟正黑體" panose="020B0604030504040204" pitchFamily="34" charset="-120"/>
            </a:endParaRPr>
          </a:p>
        </p:txBody>
      </p:sp>
      <p:sp>
        <p:nvSpPr>
          <p:cNvPr id="64" name="矩形 63"/>
          <p:cNvSpPr/>
          <p:nvPr/>
        </p:nvSpPr>
        <p:spPr>
          <a:xfrm>
            <a:off x="7572396" y="2214560"/>
            <a:ext cx="714380" cy="230832"/>
          </a:xfrm>
          <a:prstGeom prst="rect">
            <a:avLst/>
          </a:prstGeom>
        </p:spPr>
        <p:txBody>
          <a:bodyPr wrap="square" anchor="ctr">
            <a:spAutoFit/>
          </a:bodyPr>
          <a:lstStyle/>
          <a:p>
            <a:r>
              <a:rPr lang="en-US" altLang="zh-TW" sz="900" b="1">
                <a:solidFill>
                  <a:schemeClr val="bg1"/>
                </a:solidFill>
                <a:latin typeface="微軟正黑體" panose="020B0604030504040204" pitchFamily="34" charset="-120"/>
                <a:ea typeface="微軟正黑體" panose="020B0604030504040204" pitchFamily="34" charset="-120"/>
              </a:rPr>
              <a:t> </a:t>
            </a:r>
            <a:endParaRPr lang="zh-TW" altLang="en-US" sz="900">
              <a:latin typeface="微軟正黑體" panose="020B0604030504040204" pitchFamily="34" charset="-120"/>
              <a:ea typeface="微軟正黑體" panose="020B0604030504040204" pitchFamily="34" charset="-120"/>
            </a:endParaRPr>
          </a:p>
        </p:txBody>
      </p:sp>
      <p:sp>
        <p:nvSpPr>
          <p:cNvPr id="41" name="矩形 40"/>
          <p:cNvSpPr/>
          <p:nvPr/>
        </p:nvSpPr>
        <p:spPr>
          <a:xfrm>
            <a:off x="7329269" y="2492759"/>
            <a:ext cx="1264528" cy="215444"/>
          </a:xfrm>
          <a:prstGeom prst="rect">
            <a:avLst/>
          </a:prstGeom>
        </p:spPr>
        <p:txBody>
          <a:bodyPr wrap="square" anchor="ctr">
            <a:spAutoFit/>
          </a:bodyPr>
          <a:lstStyle/>
          <a:p>
            <a:r>
              <a:rPr lang="en-US" altLang="zh-TW" sz="800">
                <a:solidFill>
                  <a:schemeClr val="tx1">
                    <a:lumMod val="75000"/>
                    <a:lumOff val="25000"/>
                  </a:schemeClr>
                </a:solidFill>
                <a:latin typeface="微軟正黑體" panose="020B0604030504040204" pitchFamily="34" charset="-120"/>
                <a:ea typeface="微軟正黑體" panose="020B0604030504040204" pitchFamily="34" charset="-120"/>
              </a:rPr>
              <a:t> </a:t>
            </a:r>
            <a:r>
              <a:rPr lang="zh-TW" altLang="en-US" sz="800">
                <a:solidFill>
                  <a:schemeClr val="tx1">
                    <a:lumMod val="75000"/>
                    <a:lumOff val="25000"/>
                  </a:schemeClr>
                </a:solidFill>
                <a:latin typeface="微軟正黑體" panose="020B0604030504040204" pitchFamily="34" charset="-120"/>
                <a:ea typeface="微軟正黑體" panose="020B0604030504040204" pitchFamily="34" charset="-120"/>
              </a:rPr>
              <a:t>*</a:t>
            </a:r>
            <a:r>
              <a:rPr lang="en-US" altLang="zh-TW" sz="800">
                <a:solidFill>
                  <a:schemeClr val="tx1">
                    <a:lumMod val="75000"/>
                    <a:lumOff val="25000"/>
                  </a:schemeClr>
                </a:solidFill>
                <a:latin typeface="微軟正黑體" panose="020B0604030504040204" pitchFamily="34" charset="-120"/>
                <a:ea typeface="微軟正黑體" panose="020B0604030504040204" pitchFamily="34" charset="-120"/>
              </a:rPr>
              <a:t>(1U </a:t>
            </a:r>
            <a:r>
              <a:rPr lang="zh-TW" altLang="en-US" sz="800">
                <a:solidFill>
                  <a:schemeClr val="tx1">
                    <a:lumMod val="75000"/>
                    <a:lumOff val="25000"/>
                  </a:schemeClr>
                </a:solidFill>
                <a:latin typeface="微軟正黑體" panose="020B0604030504040204" pitchFamily="34" charset="-120"/>
                <a:ea typeface="微軟正黑體" panose="020B0604030504040204" pitchFamily="34" charset="-120"/>
              </a:rPr>
              <a:t>單電源機型參考值</a:t>
            </a:r>
            <a:r>
              <a:rPr lang="en-US" altLang="zh-TW" sz="800">
                <a:solidFill>
                  <a:schemeClr val="tx1">
                    <a:lumMod val="75000"/>
                    <a:lumOff val="25000"/>
                  </a:schemeClr>
                </a:solidFill>
                <a:latin typeface="微軟正黑體" panose="020B0604030504040204" pitchFamily="34" charset="-120"/>
                <a:ea typeface="微軟正黑體" panose="020B0604030504040204" pitchFamily="34" charset="-120"/>
              </a:rPr>
              <a:t>)</a:t>
            </a:r>
            <a:endParaRPr lang="zh-TW" altLang="en-US" sz="80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
        <p:nvSpPr>
          <p:cNvPr id="46" name="矩形 45"/>
          <p:cNvSpPr/>
          <p:nvPr/>
        </p:nvSpPr>
        <p:spPr>
          <a:xfrm>
            <a:off x="5972961" y="3786196"/>
            <a:ext cx="1582579" cy="215444"/>
          </a:xfrm>
          <a:prstGeom prst="rect">
            <a:avLst/>
          </a:prstGeom>
        </p:spPr>
        <p:txBody>
          <a:bodyPr wrap="square" anchor="ctr">
            <a:spAutoFit/>
          </a:bodyPr>
          <a:lstStyle/>
          <a:p>
            <a:r>
              <a:rPr lang="en-US" altLang="zh-TW" sz="800">
                <a:solidFill>
                  <a:schemeClr val="tx1">
                    <a:lumMod val="75000"/>
                    <a:lumOff val="25000"/>
                  </a:schemeClr>
                </a:solidFill>
                <a:latin typeface="微軟正黑體" panose="020B0604030504040204" pitchFamily="34" charset="-120"/>
                <a:ea typeface="微軟正黑體" panose="020B0604030504040204" pitchFamily="34" charset="-120"/>
              </a:rPr>
              <a:t> </a:t>
            </a:r>
            <a:r>
              <a:rPr lang="zh-TW" altLang="en-US" sz="800">
                <a:solidFill>
                  <a:schemeClr val="tx1">
                    <a:lumMod val="75000"/>
                    <a:lumOff val="25000"/>
                  </a:schemeClr>
                </a:solidFill>
                <a:latin typeface="微軟正黑體" panose="020B0604030504040204" pitchFamily="34" charset="-120"/>
                <a:ea typeface="微軟正黑體" panose="020B0604030504040204" pitchFamily="34" charset="-120"/>
              </a:rPr>
              <a:t>*</a:t>
            </a:r>
            <a:r>
              <a:rPr lang="en-US" altLang="zh-TW" sz="800">
                <a:solidFill>
                  <a:schemeClr val="tx1">
                    <a:lumMod val="75000"/>
                    <a:lumOff val="25000"/>
                  </a:schemeClr>
                </a:solidFill>
                <a:latin typeface="微軟正黑體" panose="020B0604030504040204" pitchFamily="34" charset="-120"/>
                <a:ea typeface="微軟正黑體" panose="020B0604030504040204" pitchFamily="34" charset="-120"/>
              </a:rPr>
              <a:t>(1U</a:t>
            </a:r>
            <a:r>
              <a:rPr lang="zh-TW" altLang="en-US" sz="800">
                <a:solidFill>
                  <a:schemeClr val="tx1">
                    <a:lumMod val="75000"/>
                    <a:lumOff val="25000"/>
                  </a:schemeClr>
                </a:solidFill>
                <a:latin typeface="微軟正黑體" panose="020B0604030504040204" pitchFamily="34" charset="-120"/>
                <a:ea typeface="微軟正黑體" panose="020B0604030504040204" pitchFamily="34" charset="-120"/>
              </a:rPr>
              <a:t>單電源機型參考值</a:t>
            </a:r>
            <a:r>
              <a:rPr lang="en-US" altLang="zh-TW" sz="800">
                <a:solidFill>
                  <a:schemeClr val="tx1">
                    <a:lumMod val="75000"/>
                    <a:lumOff val="25000"/>
                  </a:schemeClr>
                </a:solidFill>
                <a:latin typeface="微軟正黑體" panose="020B0604030504040204" pitchFamily="34" charset="-120"/>
                <a:ea typeface="微軟正黑體" panose="020B0604030504040204" pitchFamily="34" charset="-120"/>
              </a:rPr>
              <a:t>)</a:t>
            </a:r>
            <a:endParaRPr lang="zh-TW" altLang="en-US" sz="80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
        <p:nvSpPr>
          <p:cNvPr id="52" name="標題 1">
            <a:extLst>
              <a:ext uri="{FF2B5EF4-FFF2-40B4-BE49-F238E27FC236}">
                <a16:creationId xmlns:a16="http://schemas.microsoft.com/office/drawing/2014/main" id="{35BD879B-DBC8-4474-927D-157A31D5327D}"/>
              </a:ext>
            </a:extLst>
          </p:cNvPr>
          <p:cNvSpPr txBox="1">
            <a:spLocks/>
          </p:cNvSpPr>
          <p:nvPr/>
        </p:nvSpPr>
        <p:spPr>
          <a:xfrm>
            <a:off x="124385" y="48510"/>
            <a:ext cx="8895230" cy="987332"/>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Arial"/>
              <a:buNone/>
              <a:defRPr sz="28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2800">
                <a:solidFill>
                  <a:schemeClr val="dk1"/>
                </a:solidFill>
              </a:defRPr>
            </a:lvl2pPr>
            <a:lvl3pPr lvl="2" indent="0">
              <a:spcBef>
                <a:spcPts val="0"/>
              </a:spcBef>
              <a:buClr>
                <a:schemeClr val="dk1"/>
              </a:buClr>
              <a:buFont typeface="Arial"/>
              <a:buNone/>
              <a:defRPr sz="2800">
                <a:solidFill>
                  <a:schemeClr val="dk1"/>
                </a:solidFill>
              </a:defRPr>
            </a:lvl3pPr>
            <a:lvl4pPr lvl="3" indent="0">
              <a:spcBef>
                <a:spcPts val="0"/>
              </a:spcBef>
              <a:buClr>
                <a:schemeClr val="dk1"/>
              </a:buClr>
              <a:buFont typeface="Arial"/>
              <a:buNone/>
              <a:defRPr sz="2800">
                <a:solidFill>
                  <a:schemeClr val="dk1"/>
                </a:solidFill>
              </a:defRPr>
            </a:lvl4pPr>
            <a:lvl5pPr lvl="4" indent="0">
              <a:spcBef>
                <a:spcPts val="0"/>
              </a:spcBef>
              <a:buClr>
                <a:schemeClr val="dk1"/>
              </a:buClr>
              <a:buFont typeface="Arial"/>
              <a:buNone/>
              <a:defRPr sz="2800">
                <a:solidFill>
                  <a:schemeClr val="dk1"/>
                </a:solidFill>
              </a:defRPr>
            </a:lvl5pPr>
            <a:lvl6pPr lvl="5" indent="0">
              <a:spcBef>
                <a:spcPts val="0"/>
              </a:spcBef>
              <a:buClr>
                <a:schemeClr val="dk1"/>
              </a:buClr>
              <a:buFont typeface="Arial"/>
              <a:buNone/>
              <a:defRPr sz="2800">
                <a:solidFill>
                  <a:schemeClr val="dk1"/>
                </a:solidFill>
              </a:defRPr>
            </a:lvl6pPr>
            <a:lvl7pPr lvl="6" indent="0">
              <a:spcBef>
                <a:spcPts val="0"/>
              </a:spcBef>
              <a:buClr>
                <a:schemeClr val="dk1"/>
              </a:buClr>
              <a:buFont typeface="Arial"/>
              <a:buNone/>
              <a:defRPr sz="2800">
                <a:solidFill>
                  <a:schemeClr val="dk1"/>
                </a:solidFill>
              </a:defRPr>
            </a:lvl7pPr>
            <a:lvl8pPr lvl="7" indent="0">
              <a:spcBef>
                <a:spcPts val="0"/>
              </a:spcBef>
              <a:buClr>
                <a:schemeClr val="dk1"/>
              </a:buClr>
              <a:buFont typeface="Arial"/>
              <a:buNone/>
              <a:defRPr sz="2800">
                <a:solidFill>
                  <a:schemeClr val="dk1"/>
                </a:solidFill>
              </a:defRPr>
            </a:lvl8pPr>
            <a:lvl9pPr lvl="8" indent="0">
              <a:spcBef>
                <a:spcPts val="0"/>
              </a:spcBef>
              <a:buClr>
                <a:schemeClr val="dk1"/>
              </a:buClr>
              <a:buFont typeface="Arial"/>
              <a:buNone/>
              <a:defRPr sz="2800">
                <a:solidFill>
                  <a:schemeClr val="dk1"/>
                </a:solidFill>
              </a:defRPr>
            </a:lvl9pPr>
          </a:lstStyle>
          <a:p>
            <a:r>
              <a:rPr lang="zh-TW" altLang="en-US" sz="3200">
                <a:solidFill>
                  <a:schemeClr val="bg1"/>
                </a:solidFill>
                <a:latin typeface="微軟正黑體" panose="020B0604030504040204" pitchFamily="34" charset="-120"/>
                <a:ea typeface="微軟正黑體" panose="020B0604030504040204" pitchFamily="34" charset="-120"/>
              </a:rPr>
              <a:t>無風扇靜音電供與高效高規系統風扇，</a:t>
            </a:r>
            <a:endParaRPr lang="en-US" altLang="zh-TW" sz="3200">
              <a:solidFill>
                <a:schemeClr val="bg1"/>
              </a:solidFill>
              <a:latin typeface="微軟正黑體" panose="020B0604030504040204" pitchFamily="34" charset="-120"/>
              <a:ea typeface="微軟正黑體" panose="020B0604030504040204" pitchFamily="34" charset="-120"/>
            </a:endParaRPr>
          </a:p>
          <a:p>
            <a:r>
              <a:rPr lang="zh-TW" altLang="en-US" sz="3200">
                <a:solidFill>
                  <a:schemeClr val="bg1"/>
                </a:solidFill>
                <a:latin typeface="微軟正黑體" panose="020B0604030504040204" pitchFamily="34" charset="-120"/>
                <a:ea typeface="微軟正黑體" panose="020B0604030504040204" pitchFamily="34" charset="-120"/>
              </a:rPr>
              <a:t>低功耗低噪音適合全天候辦公室環境運行</a:t>
            </a:r>
          </a:p>
        </p:txBody>
      </p:sp>
      <p:grpSp>
        <p:nvGrpSpPr>
          <p:cNvPr id="43" name="群組 42">
            <a:extLst>
              <a:ext uri="{FF2B5EF4-FFF2-40B4-BE49-F238E27FC236}">
                <a16:creationId xmlns:a16="http://schemas.microsoft.com/office/drawing/2014/main" id="{2883A8D5-6296-5547-BA81-5AEE6940B322}"/>
              </a:ext>
            </a:extLst>
          </p:cNvPr>
          <p:cNvGrpSpPr/>
          <p:nvPr/>
        </p:nvGrpSpPr>
        <p:grpSpPr>
          <a:xfrm>
            <a:off x="5964381" y="3986417"/>
            <a:ext cx="2600391" cy="717387"/>
            <a:chOff x="5146055" y="2643188"/>
            <a:chExt cx="2274084" cy="717387"/>
          </a:xfrm>
        </p:grpSpPr>
        <p:sp>
          <p:nvSpPr>
            <p:cNvPr id="54" name="Shape 232">
              <a:extLst>
                <a:ext uri="{FF2B5EF4-FFF2-40B4-BE49-F238E27FC236}">
                  <a16:creationId xmlns:a16="http://schemas.microsoft.com/office/drawing/2014/main" id="{FDCDED0D-973D-8744-A6AD-9355C342F1C8}"/>
                </a:ext>
              </a:extLst>
            </p:cNvPr>
            <p:cNvSpPr/>
            <p:nvPr/>
          </p:nvSpPr>
          <p:spPr>
            <a:xfrm>
              <a:off x="5500694" y="2643188"/>
              <a:ext cx="1564796" cy="668658"/>
            </a:xfrm>
            <a:prstGeom prst="roundRect">
              <a:avLst>
                <a:gd name="adj" fmla="val 13182"/>
              </a:avLst>
            </a:prstGeom>
            <a:solidFill>
              <a:schemeClr val="accent1">
                <a:lumMod val="75000"/>
              </a:schemeClr>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微軟正黑體" panose="020B0604030504040204" pitchFamily="34" charset="-120"/>
                <a:ea typeface="微軟正黑體" panose="020B0604030504040204" pitchFamily="34" charset="-120"/>
                <a:sym typeface="Arial"/>
              </a:endParaRPr>
            </a:p>
          </p:txBody>
        </p:sp>
        <p:sp>
          <p:nvSpPr>
            <p:cNvPr id="55" name="矩形 54">
              <a:extLst>
                <a:ext uri="{FF2B5EF4-FFF2-40B4-BE49-F238E27FC236}">
                  <a16:creationId xmlns:a16="http://schemas.microsoft.com/office/drawing/2014/main" id="{DD38CD92-5AF5-504D-9880-6BAAF5E8EB97}"/>
                </a:ext>
              </a:extLst>
            </p:cNvPr>
            <p:cNvSpPr/>
            <p:nvPr/>
          </p:nvSpPr>
          <p:spPr>
            <a:xfrm>
              <a:off x="5146055" y="2728200"/>
              <a:ext cx="2274084" cy="369332"/>
            </a:xfrm>
            <a:prstGeom prst="rect">
              <a:avLst/>
            </a:prstGeom>
            <a:solidFill>
              <a:srgbClr val="FFFFFF"/>
            </a:solidFill>
          </p:spPr>
          <p:txBody>
            <a:bodyPr wrap="none">
              <a:spAutoFit/>
            </a:bodyPr>
            <a:lstStyle/>
            <a:p>
              <a:pPr algn="ctr"/>
              <a:r>
                <a:rPr lang="en-US" sz="1800" b="1" err="1">
                  <a:solidFill>
                    <a:schemeClr val="accent1">
                      <a:lumMod val="50000"/>
                    </a:schemeClr>
                  </a:solidFill>
                  <a:latin typeface="微軟正黑體" panose="020B0604030504040204" pitchFamily="34" charset="-120"/>
                  <a:ea typeface="微軟正黑體" panose="020B0604030504040204" pitchFamily="34" charset="-120"/>
                </a:rPr>
                <a:t>傳輸中</a:t>
              </a:r>
              <a:r>
                <a:rPr lang="en-US" sz="1800" b="1">
                  <a:solidFill>
                    <a:schemeClr val="accent1">
                      <a:lumMod val="50000"/>
                    </a:schemeClr>
                  </a:solidFill>
                  <a:latin typeface="微軟正黑體" panose="020B0604030504040204" pitchFamily="34" charset="-120"/>
                  <a:ea typeface="微軟正黑體" panose="020B0604030504040204" pitchFamily="34" charset="-120"/>
                </a:rPr>
                <a:t> 21~45.2 dB (A)</a:t>
              </a:r>
              <a:endParaRPr lang="zh-TW" altLang="en-US" sz="1800">
                <a:solidFill>
                  <a:schemeClr val="accent1">
                    <a:lumMod val="50000"/>
                  </a:schemeClr>
                </a:solidFill>
                <a:latin typeface="微軟正黑體" panose="020B0604030504040204" pitchFamily="34" charset="-120"/>
                <a:ea typeface="微軟正黑體" panose="020B0604030504040204" pitchFamily="34" charset="-120"/>
              </a:endParaRPr>
            </a:p>
          </p:txBody>
        </p:sp>
        <p:sp>
          <p:nvSpPr>
            <p:cNvPr id="58" name="矩形 57">
              <a:extLst>
                <a:ext uri="{FF2B5EF4-FFF2-40B4-BE49-F238E27FC236}">
                  <a16:creationId xmlns:a16="http://schemas.microsoft.com/office/drawing/2014/main" id="{744A67D6-A020-3041-AA3C-4925BF4AF718}"/>
                </a:ext>
              </a:extLst>
            </p:cNvPr>
            <p:cNvSpPr/>
            <p:nvPr/>
          </p:nvSpPr>
          <p:spPr>
            <a:xfrm>
              <a:off x="5478301" y="3052798"/>
              <a:ext cx="1719662" cy="307777"/>
            </a:xfrm>
            <a:prstGeom prst="rect">
              <a:avLst/>
            </a:prstGeom>
            <a:noFill/>
          </p:spPr>
          <p:txBody>
            <a:bodyPr wrap="square">
              <a:spAutoFit/>
            </a:bodyPr>
            <a:lstStyle/>
            <a:p>
              <a:pPr algn="ctr"/>
              <a:r>
                <a:rPr lang="en-US" altLang="zh-TW" b="1">
                  <a:solidFill>
                    <a:schemeClr val="bg1"/>
                  </a:solidFill>
                  <a:latin typeface="微軟正黑體" panose="020B0604030504040204" pitchFamily="34" charset="-120"/>
                  <a:ea typeface="微軟正黑體" panose="020B0604030504040204" pitchFamily="34" charset="-120"/>
                </a:rPr>
                <a:t>37 ~ 49.1 dB (A)</a:t>
              </a:r>
              <a:r>
                <a:rPr lang="zh-TW" altLang="en-US" b="1">
                  <a:solidFill>
                    <a:schemeClr val="bg1"/>
                  </a:solidFill>
                  <a:latin typeface="微軟正黑體" panose="020B0604030504040204" pitchFamily="34" charset="-120"/>
                  <a:ea typeface="微軟正黑體" panose="020B0604030504040204" pitchFamily="34" charset="-120"/>
                </a:rPr>
                <a:t>*</a:t>
              </a:r>
            </a:p>
          </p:txBody>
        </p:sp>
      </p:grpSp>
      <p:sp>
        <p:nvSpPr>
          <p:cNvPr id="59" name="矩形 58">
            <a:extLst>
              <a:ext uri="{FF2B5EF4-FFF2-40B4-BE49-F238E27FC236}">
                <a16:creationId xmlns:a16="http://schemas.microsoft.com/office/drawing/2014/main" id="{D92A696F-417E-3B4A-B506-8451970D49B7}"/>
              </a:ext>
            </a:extLst>
          </p:cNvPr>
          <p:cNvSpPr/>
          <p:nvPr/>
        </p:nvSpPr>
        <p:spPr>
          <a:xfrm>
            <a:off x="5754703" y="2926603"/>
            <a:ext cx="720080" cy="307777"/>
          </a:xfrm>
          <a:prstGeom prst="rect">
            <a:avLst/>
          </a:prstGeom>
          <a:noFill/>
        </p:spPr>
        <p:txBody>
          <a:bodyPr wrap="square">
            <a:spAutoFit/>
          </a:bodyPr>
          <a:lstStyle/>
          <a:p>
            <a:pPr algn="ctr"/>
            <a:r>
              <a:rPr lang="zh-TW" altLang="en-US" b="1">
                <a:solidFill>
                  <a:schemeClr val="bg1"/>
                </a:solidFill>
                <a:latin typeface="微軟正黑體" panose="020B0604030504040204" pitchFamily="34" charset="-120"/>
                <a:ea typeface="微軟正黑體" panose="020B0604030504040204" pitchFamily="34" charset="-120"/>
              </a:rPr>
              <a:t>運行</a:t>
            </a:r>
            <a:endParaRPr lang="zh-TW" altLang="en-US">
              <a:solidFill>
                <a:schemeClr val="bg1"/>
              </a:solidFill>
              <a:latin typeface="微軟正黑體" panose="020B0604030504040204" pitchFamily="34" charset="-120"/>
              <a:ea typeface="微軟正黑體" panose="020B0604030504040204" pitchFamily="34" charset="-120"/>
            </a:endParaRPr>
          </a:p>
        </p:txBody>
      </p:sp>
      <p:pic>
        <p:nvPicPr>
          <p:cNvPr id="4" name="圖形 3">
            <a:extLst>
              <a:ext uri="{FF2B5EF4-FFF2-40B4-BE49-F238E27FC236}">
                <a16:creationId xmlns:a16="http://schemas.microsoft.com/office/drawing/2014/main" id="{016A3261-5CAE-4033-B85F-057FE8C385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7055" y="2016661"/>
            <a:ext cx="3347411" cy="2042938"/>
          </a:xfrm>
          <a:prstGeom prst="rect">
            <a:avLst/>
          </a:prstGeom>
        </p:spPr>
      </p:pic>
      <p:cxnSp>
        <p:nvCxnSpPr>
          <p:cNvPr id="60" name="直線接點 59">
            <a:extLst>
              <a:ext uri="{FF2B5EF4-FFF2-40B4-BE49-F238E27FC236}">
                <a16:creationId xmlns:a16="http://schemas.microsoft.com/office/drawing/2014/main" id="{1016BBA2-1793-4409-9D2A-83EF301913C6}"/>
              </a:ext>
            </a:extLst>
          </p:cNvPr>
          <p:cNvCxnSpPr>
            <a:cxnSpLocks/>
          </p:cNvCxnSpPr>
          <p:nvPr/>
        </p:nvCxnSpPr>
        <p:spPr>
          <a:xfrm>
            <a:off x="1499255" y="1787642"/>
            <a:ext cx="0" cy="429626"/>
          </a:xfrm>
          <a:prstGeom prst="line">
            <a:avLst/>
          </a:prstGeom>
          <a:ln>
            <a:solidFill>
              <a:srgbClr val="FA0D5D"/>
            </a:solidFill>
            <a:tailEnd type="oval"/>
          </a:ln>
        </p:spPr>
        <p:style>
          <a:lnRef idx="1">
            <a:schemeClr val="accent1"/>
          </a:lnRef>
          <a:fillRef idx="0">
            <a:schemeClr val="accent1"/>
          </a:fillRef>
          <a:effectRef idx="0">
            <a:schemeClr val="accent1"/>
          </a:effectRef>
          <a:fontRef idx="minor">
            <a:schemeClr val="tx1"/>
          </a:fontRef>
        </p:style>
      </p:cxnSp>
      <p:cxnSp>
        <p:nvCxnSpPr>
          <p:cNvPr id="61" name="接點: 肘形 60">
            <a:extLst>
              <a:ext uri="{FF2B5EF4-FFF2-40B4-BE49-F238E27FC236}">
                <a16:creationId xmlns:a16="http://schemas.microsoft.com/office/drawing/2014/main" id="{92BD0D07-9052-44A7-BF76-8BF60160BFD6}"/>
              </a:ext>
            </a:extLst>
          </p:cNvPr>
          <p:cNvCxnSpPr>
            <a:cxnSpLocks/>
          </p:cNvCxnSpPr>
          <p:nvPr/>
        </p:nvCxnSpPr>
        <p:spPr>
          <a:xfrm flipV="1">
            <a:off x="2888154" y="1851302"/>
            <a:ext cx="493117" cy="265021"/>
          </a:xfrm>
          <a:prstGeom prst="bentConnector2">
            <a:avLst/>
          </a:prstGeom>
          <a:ln>
            <a:solidFill>
              <a:srgbClr val="0070C0"/>
            </a:solidFill>
            <a:headEnd type="oval"/>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grpSp>
        <p:nvGrpSpPr>
          <p:cNvPr id="11" name="群組 10">
            <a:extLst>
              <a:ext uri="{FF2B5EF4-FFF2-40B4-BE49-F238E27FC236}">
                <a16:creationId xmlns:a16="http://schemas.microsoft.com/office/drawing/2014/main" id="{890B6F19-276F-48A9-9716-ABC0F14D9BF4}"/>
              </a:ext>
            </a:extLst>
          </p:cNvPr>
          <p:cNvGrpSpPr/>
          <p:nvPr/>
        </p:nvGrpSpPr>
        <p:grpSpPr>
          <a:xfrm>
            <a:off x="244280" y="1617729"/>
            <a:ext cx="8616454" cy="2691980"/>
            <a:chOff x="244280" y="1366717"/>
            <a:chExt cx="8616454" cy="2691980"/>
          </a:xfrm>
          <a:effectLst>
            <a:outerShdw blurRad="241300" dist="241300" dir="2040000" algn="l" rotWithShape="0">
              <a:prstClr val="black">
                <a:alpha val="40000"/>
              </a:prstClr>
            </a:outerShdw>
          </a:effectLst>
        </p:grpSpPr>
        <p:grpSp>
          <p:nvGrpSpPr>
            <p:cNvPr id="52" name="群組 51">
              <a:extLst>
                <a:ext uri="{FF2B5EF4-FFF2-40B4-BE49-F238E27FC236}">
                  <a16:creationId xmlns:a16="http://schemas.microsoft.com/office/drawing/2014/main" id="{1AF56A0E-2E18-4F74-8D7A-1AC3FB9E08E4}"/>
                </a:ext>
              </a:extLst>
            </p:cNvPr>
            <p:cNvGrpSpPr/>
            <p:nvPr/>
          </p:nvGrpSpPr>
          <p:grpSpPr>
            <a:xfrm>
              <a:off x="244280" y="3121766"/>
              <a:ext cx="8616454" cy="936931"/>
              <a:chOff x="244280" y="1366717"/>
              <a:chExt cx="8616454" cy="936931"/>
            </a:xfrm>
          </p:grpSpPr>
          <p:sp>
            <p:nvSpPr>
              <p:cNvPr id="53" name="矩形: 圓角 52">
                <a:extLst>
                  <a:ext uri="{FF2B5EF4-FFF2-40B4-BE49-F238E27FC236}">
                    <a16:creationId xmlns:a16="http://schemas.microsoft.com/office/drawing/2014/main" id="{6674A4CE-9E9B-44D0-BF61-7815E08EF08E}"/>
                  </a:ext>
                </a:extLst>
              </p:cNvPr>
              <p:cNvSpPr/>
              <p:nvPr/>
            </p:nvSpPr>
            <p:spPr>
              <a:xfrm>
                <a:off x="5434873" y="1366717"/>
                <a:ext cx="3425861" cy="935922"/>
              </a:xfrm>
              <a:prstGeom prst="roundRect">
                <a:avLst>
                  <a:gd name="adj" fmla="val 50000"/>
                </a:avLst>
              </a:prstGeom>
              <a:solidFill>
                <a:srgbClr val="4FA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54" name="矩形: 圓角 53">
                <a:extLst>
                  <a:ext uri="{FF2B5EF4-FFF2-40B4-BE49-F238E27FC236}">
                    <a16:creationId xmlns:a16="http://schemas.microsoft.com/office/drawing/2014/main" id="{2C219F7F-4E76-42D1-A3C0-4E32E5030F1B}"/>
                  </a:ext>
                </a:extLst>
              </p:cNvPr>
              <p:cNvSpPr/>
              <p:nvPr/>
            </p:nvSpPr>
            <p:spPr>
              <a:xfrm>
                <a:off x="244280" y="1367726"/>
                <a:ext cx="3425861" cy="935922"/>
              </a:xfrm>
              <a:prstGeom prst="roundRect">
                <a:avLst>
                  <a:gd name="adj" fmla="val 50000"/>
                </a:avLst>
              </a:prstGeom>
              <a:solidFill>
                <a:srgbClr val="4FA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grpSp>
        <p:grpSp>
          <p:nvGrpSpPr>
            <p:cNvPr id="10" name="群組 9">
              <a:extLst>
                <a:ext uri="{FF2B5EF4-FFF2-40B4-BE49-F238E27FC236}">
                  <a16:creationId xmlns:a16="http://schemas.microsoft.com/office/drawing/2014/main" id="{CDB4125D-A15D-4CE0-8FF3-60E67C1A0DCD}"/>
                </a:ext>
              </a:extLst>
            </p:cNvPr>
            <p:cNvGrpSpPr/>
            <p:nvPr/>
          </p:nvGrpSpPr>
          <p:grpSpPr>
            <a:xfrm>
              <a:off x="244280" y="1366717"/>
              <a:ext cx="8616454" cy="936931"/>
              <a:chOff x="244280" y="1366717"/>
              <a:chExt cx="8616454" cy="936931"/>
            </a:xfrm>
          </p:grpSpPr>
          <p:sp>
            <p:nvSpPr>
              <p:cNvPr id="50" name="矩形: 圓角 49">
                <a:extLst>
                  <a:ext uri="{FF2B5EF4-FFF2-40B4-BE49-F238E27FC236}">
                    <a16:creationId xmlns:a16="http://schemas.microsoft.com/office/drawing/2014/main" id="{4C2C3074-594C-419D-8B52-381C11AACF31}"/>
                  </a:ext>
                </a:extLst>
              </p:cNvPr>
              <p:cNvSpPr/>
              <p:nvPr/>
            </p:nvSpPr>
            <p:spPr>
              <a:xfrm>
                <a:off x="5434873" y="1366717"/>
                <a:ext cx="3425861" cy="935922"/>
              </a:xfrm>
              <a:prstGeom prst="roundRect">
                <a:avLst>
                  <a:gd name="adj" fmla="val 50000"/>
                </a:avLst>
              </a:prstGeom>
              <a:solidFill>
                <a:srgbClr val="4FA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51" name="矩形: 圓角 50">
                <a:extLst>
                  <a:ext uri="{FF2B5EF4-FFF2-40B4-BE49-F238E27FC236}">
                    <a16:creationId xmlns:a16="http://schemas.microsoft.com/office/drawing/2014/main" id="{93B90C1F-F150-41E1-8FE4-7BBCF2907C0D}"/>
                  </a:ext>
                </a:extLst>
              </p:cNvPr>
              <p:cNvSpPr/>
              <p:nvPr/>
            </p:nvSpPr>
            <p:spPr>
              <a:xfrm>
                <a:off x="244280" y="1367726"/>
                <a:ext cx="3425861" cy="935922"/>
              </a:xfrm>
              <a:prstGeom prst="roundRect">
                <a:avLst>
                  <a:gd name="adj" fmla="val 50000"/>
                </a:avLst>
              </a:prstGeom>
              <a:solidFill>
                <a:srgbClr val="4FA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grpSp>
        <p:grpSp>
          <p:nvGrpSpPr>
            <p:cNvPr id="7" name="群組 6">
              <a:extLst>
                <a:ext uri="{FF2B5EF4-FFF2-40B4-BE49-F238E27FC236}">
                  <a16:creationId xmlns:a16="http://schemas.microsoft.com/office/drawing/2014/main" id="{35FE9E6C-C556-4A5A-BE95-2633E928C372}"/>
                </a:ext>
              </a:extLst>
            </p:cNvPr>
            <p:cNvGrpSpPr/>
            <p:nvPr/>
          </p:nvGrpSpPr>
          <p:grpSpPr>
            <a:xfrm>
              <a:off x="2940345" y="1882908"/>
              <a:ext cx="3330465" cy="1743441"/>
              <a:chOff x="2940345" y="1882908"/>
              <a:chExt cx="3330465" cy="1743441"/>
            </a:xfrm>
          </p:grpSpPr>
          <p:cxnSp>
            <p:nvCxnSpPr>
              <p:cNvPr id="49" name="直線接點 48">
                <a:extLst>
                  <a:ext uri="{FF2B5EF4-FFF2-40B4-BE49-F238E27FC236}">
                    <a16:creationId xmlns:a16="http://schemas.microsoft.com/office/drawing/2014/main" id="{D3389B73-0D5E-47AB-8D58-E668AB7ED413}"/>
                  </a:ext>
                </a:extLst>
              </p:cNvPr>
              <p:cNvCxnSpPr>
                <a:cxnSpLocks/>
              </p:cNvCxnSpPr>
              <p:nvPr/>
            </p:nvCxnSpPr>
            <p:spPr>
              <a:xfrm flipV="1">
                <a:off x="4515167" y="1882908"/>
                <a:ext cx="0" cy="528319"/>
              </a:xfrm>
              <a:prstGeom prst="line">
                <a:avLst/>
              </a:prstGeom>
              <a:ln w="28575">
                <a:solidFill>
                  <a:srgbClr val="4FA9DD"/>
                </a:solidFill>
              </a:ln>
            </p:spPr>
            <p:style>
              <a:lnRef idx="1">
                <a:schemeClr val="accent1"/>
              </a:lnRef>
              <a:fillRef idx="0">
                <a:schemeClr val="accent1"/>
              </a:fillRef>
              <a:effectRef idx="0">
                <a:schemeClr val="accent1"/>
              </a:effectRef>
              <a:fontRef idx="minor">
                <a:schemeClr val="tx1"/>
              </a:fontRef>
            </p:style>
          </p:cxnSp>
          <p:cxnSp>
            <p:nvCxnSpPr>
              <p:cNvPr id="4" name="直線接點 3">
                <a:extLst>
                  <a:ext uri="{FF2B5EF4-FFF2-40B4-BE49-F238E27FC236}">
                    <a16:creationId xmlns:a16="http://schemas.microsoft.com/office/drawing/2014/main" id="{D289137D-AC5A-4953-B995-2172B37AB5DC}"/>
                  </a:ext>
                </a:extLst>
              </p:cNvPr>
              <p:cNvCxnSpPr/>
              <p:nvPr/>
            </p:nvCxnSpPr>
            <p:spPr>
              <a:xfrm>
                <a:off x="2940345" y="1882908"/>
                <a:ext cx="3330465" cy="0"/>
              </a:xfrm>
              <a:prstGeom prst="line">
                <a:avLst/>
              </a:prstGeom>
              <a:ln w="28575">
                <a:solidFill>
                  <a:srgbClr val="4FA9DD"/>
                </a:solidFill>
              </a:ln>
            </p:spPr>
            <p:style>
              <a:lnRef idx="1">
                <a:schemeClr val="accent1"/>
              </a:lnRef>
              <a:fillRef idx="0">
                <a:schemeClr val="accent1"/>
              </a:fillRef>
              <a:effectRef idx="0">
                <a:schemeClr val="accent1"/>
              </a:effectRef>
              <a:fontRef idx="minor">
                <a:schemeClr val="tx1"/>
              </a:fontRef>
            </p:style>
          </p:cxnSp>
          <p:cxnSp>
            <p:nvCxnSpPr>
              <p:cNvPr id="43" name="直線接點 42">
                <a:extLst>
                  <a:ext uri="{FF2B5EF4-FFF2-40B4-BE49-F238E27FC236}">
                    <a16:creationId xmlns:a16="http://schemas.microsoft.com/office/drawing/2014/main" id="{7F333423-C77A-4BBC-B480-384E25C361C7}"/>
                  </a:ext>
                </a:extLst>
              </p:cNvPr>
              <p:cNvCxnSpPr/>
              <p:nvPr/>
            </p:nvCxnSpPr>
            <p:spPr>
              <a:xfrm>
                <a:off x="2940345" y="3618246"/>
                <a:ext cx="3330465" cy="0"/>
              </a:xfrm>
              <a:prstGeom prst="line">
                <a:avLst/>
              </a:prstGeom>
              <a:ln w="28575">
                <a:solidFill>
                  <a:srgbClr val="4FA9DD"/>
                </a:solidFill>
              </a:ln>
            </p:spPr>
            <p:style>
              <a:lnRef idx="1">
                <a:schemeClr val="accent1"/>
              </a:lnRef>
              <a:fillRef idx="0">
                <a:schemeClr val="accent1"/>
              </a:fillRef>
              <a:effectRef idx="0">
                <a:schemeClr val="accent1"/>
              </a:effectRef>
              <a:fontRef idx="minor">
                <a:schemeClr val="tx1"/>
              </a:fontRef>
            </p:style>
          </p:cxnSp>
          <p:cxnSp>
            <p:nvCxnSpPr>
              <p:cNvPr id="44" name="直線接點 43">
                <a:extLst>
                  <a:ext uri="{FF2B5EF4-FFF2-40B4-BE49-F238E27FC236}">
                    <a16:creationId xmlns:a16="http://schemas.microsoft.com/office/drawing/2014/main" id="{CF39C32A-A730-41B6-9999-B8608C49FD9D}"/>
                  </a:ext>
                </a:extLst>
              </p:cNvPr>
              <p:cNvCxnSpPr>
                <a:cxnSpLocks/>
              </p:cNvCxnSpPr>
              <p:nvPr/>
            </p:nvCxnSpPr>
            <p:spPr>
              <a:xfrm flipV="1">
                <a:off x="4528366" y="3286130"/>
                <a:ext cx="0" cy="340219"/>
              </a:xfrm>
              <a:prstGeom prst="line">
                <a:avLst/>
              </a:prstGeom>
              <a:ln w="28575">
                <a:solidFill>
                  <a:srgbClr val="4FA9DD"/>
                </a:solidFill>
              </a:ln>
            </p:spPr>
            <p:style>
              <a:lnRef idx="1">
                <a:schemeClr val="accent1"/>
              </a:lnRef>
              <a:fillRef idx="0">
                <a:schemeClr val="accent1"/>
              </a:fillRef>
              <a:effectRef idx="0">
                <a:schemeClr val="accent1"/>
              </a:effectRef>
              <a:fontRef idx="minor">
                <a:schemeClr val="tx1"/>
              </a:fontRef>
            </p:style>
          </p:cxnSp>
        </p:grpSp>
      </p:grpSp>
      <p:grpSp>
        <p:nvGrpSpPr>
          <p:cNvPr id="2" name="群組 1">
            <a:extLst>
              <a:ext uri="{FF2B5EF4-FFF2-40B4-BE49-F238E27FC236}">
                <a16:creationId xmlns:a16="http://schemas.microsoft.com/office/drawing/2014/main" id="{4461EA6D-8339-4D2F-8D4A-1C1BD170C46F}"/>
              </a:ext>
            </a:extLst>
          </p:cNvPr>
          <p:cNvGrpSpPr/>
          <p:nvPr/>
        </p:nvGrpSpPr>
        <p:grpSpPr>
          <a:xfrm>
            <a:off x="814432" y="3219327"/>
            <a:ext cx="1471552" cy="1226656"/>
            <a:chOff x="814432" y="2968315"/>
            <a:chExt cx="1471552" cy="1226656"/>
          </a:xfrm>
        </p:grpSpPr>
        <p:pic>
          <p:nvPicPr>
            <p:cNvPr id="48" name="Shape 57" descr="D:\Fullppt\005-PNG이미지\모니터.png"/>
            <p:cNvPicPr preferRelativeResize="0"/>
            <p:nvPr/>
          </p:nvPicPr>
          <p:blipFill rotWithShape="1">
            <a:blip r:embed="rId3">
              <a:alphaModFix/>
            </a:blip>
            <a:srcRect/>
            <a:stretch/>
          </p:blipFill>
          <p:spPr>
            <a:xfrm>
              <a:off x="814432" y="2968315"/>
              <a:ext cx="1457966" cy="1226656"/>
            </a:xfrm>
            <a:prstGeom prst="rect">
              <a:avLst/>
            </a:prstGeom>
            <a:noFill/>
            <a:ln>
              <a:noFill/>
            </a:ln>
          </p:spPr>
        </p:pic>
        <p:sp>
          <p:nvSpPr>
            <p:cNvPr id="57" name="橢圓 56"/>
            <p:cNvSpPr/>
            <p:nvPr/>
          </p:nvSpPr>
          <p:spPr>
            <a:xfrm>
              <a:off x="1624790" y="3356013"/>
              <a:ext cx="608008" cy="6162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pic>
          <p:nvPicPr>
            <p:cNvPr id="59" name="Shape 183" descr="C:\Users\user\Desktop\21_PPT對稿QNAP AQC107 10G網卡\3-01.png"/>
            <p:cNvPicPr preferRelativeResize="0"/>
            <p:nvPr/>
          </p:nvPicPr>
          <p:blipFill rotWithShape="1">
            <a:blip r:embed="rId4">
              <a:alphaModFix/>
            </a:blip>
            <a:srcRect/>
            <a:stretch/>
          </p:blipFill>
          <p:spPr>
            <a:xfrm>
              <a:off x="1571604" y="3286130"/>
              <a:ext cx="714380" cy="756000"/>
            </a:xfrm>
            <a:prstGeom prst="ellipse">
              <a:avLst/>
            </a:prstGeom>
            <a:noFill/>
            <a:ln>
              <a:noFill/>
            </a:ln>
            <a:effectLst/>
          </p:spPr>
        </p:pic>
      </p:grpSp>
      <p:pic>
        <p:nvPicPr>
          <p:cNvPr id="5122" name="Picture 2" descr="TS-832XU-RP">
            <a:extLst>
              <a:ext uri="{FF2B5EF4-FFF2-40B4-BE49-F238E27FC236}">
                <a16:creationId xmlns:a16="http://schemas.microsoft.com/office/drawing/2014/main" id="{CBA915EB-4B3D-46B1-BE60-722FB0427FF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190" b="25710"/>
          <a:stretch/>
        </p:blipFill>
        <p:spPr bwMode="auto">
          <a:xfrm>
            <a:off x="864477" y="1478669"/>
            <a:ext cx="2232917" cy="628838"/>
          </a:xfrm>
          <a:prstGeom prst="rect">
            <a:avLst/>
          </a:prstGeom>
          <a:noFill/>
          <a:extLst>
            <a:ext uri="{909E8E84-426E-40DD-AFC4-6F175D3DCCD1}">
              <a14:hiddenFill xmlns:a14="http://schemas.microsoft.com/office/drawing/2010/main">
                <a:solidFill>
                  <a:srgbClr val="FFFFFF"/>
                </a:solidFill>
              </a14:hiddenFill>
            </a:ext>
          </a:extLst>
        </p:spPr>
      </p:pic>
      <p:pic>
        <p:nvPicPr>
          <p:cNvPr id="26" name="圖片 25" descr="一張含有 監視器, 電子用品, 坐, 白色 的圖片&#10;&#10;自動產生的描述">
            <a:extLst>
              <a:ext uri="{FF2B5EF4-FFF2-40B4-BE49-F238E27FC236}">
                <a16:creationId xmlns:a16="http://schemas.microsoft.com/office/drawing/2014/main" id="{6E87279F-DE99-41F1-A305-1A4473291A0B}"/>
              </a:ext>
            </a:extLst>
          </p:cNvPr>
          <p:cNvPicPr>
            <a:picLocks noChangeAspect="1"/>
          </p:cNvPicPr>
          <p:nvPr/>
        </p:nvPicPr>
        <p:blipFill>
          <a:blip r:embed="rId6"/>
          <a:stretch>
            <a:fillRect/>
          </a:stretch>
        </p:blipFill>
        <p:spPr>
          <a:xfrm>
            <a:off x="6000431" y="1832016"/>
            <a:ext cx="2526008" cy="389005"/>
          </a:xfrm>
          <a:prstGeom prst="rect">
            <a:avLst/>
          </a:prstGeom>
        </p:spPr>
      </p:pic>
      <p:sp>
        <p:nvSpPr>
          <p:cNvPr id="27" name="Shape 164"/>
          <p:cNvSpPr txBox="1"/>
          <p:nvPr/>
        </p:nvSpPr>
        <p:spPr>
          <a:xfrm>
            <a:off x="2054395" y="3472212"/>
            <a:ext cx="1635546" cy="642942"/>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GB" sz="1500">
                <a:solidFill>
                  <a:schemeClr val="bg1"/>
                </a:solidFill>
                <a:latin typeface="微軟正黑體" panose="020B0604030504040204" pitchFamily="34" charset="-120"/>
                <a:ea typeface="微軟正黑體" panose="020B0604030504040204" pitchFamily="34" charset="-120"/>
              </a:rPr>
              <a:t>    10GBASE-T </a:t>
            </a:r>
          </a:p>
          <a:p>
            <a:pPr marL="0" lvl="0" indent="0">
              <a:spcBef>
                <a:spcPts val="0"/>
              </a:spcBef>
              <a:spcAft>
                <a:spcPts val="0"/>
              </a:spcAft>
              <a:buNone/>
            </a:pPr>
            <a:r>
              <a:rPr lang="en-GB" sz="1500">
                <a:solidFill>
                  <a:schemeClr val="bg1"/>
                </a:solidFill>
                <a:latin typeface="微軟正黑體" panose="020B0604030504040204" pitchFamily="34" charset="-120"/>
                <a:ea typeface="微軟正黑體" panose="020B0604030504040204" pitchFamily="34" charset="-120"/>
              </a:rPr>
              <a:t>    </a:t>
            </a:r>
            <a:r>
              <a:rPr lang="zh-TW" altLang="en-US" sz="1500">
                <a:solidFill>
                  <a:schemeClr val="bg1"/>
                </a:solidFill>
                <a:latin typeface="微軟正黑體" panose="020B0604030504040204" pitchFamily="34" charset="-120"/>
                <a:ea typeface="微軟正黑體" panose="020B0604030504040204" pitchFamily="34" charset="-120"/>
              </a:rPr>
              <a:t>電腦</a:t>
            </a:r>
            <a:r>
              <a:rPr lang="en-US" altLang="zh-TW" sz="1500">
                <a:solidFill>
                  <a:schemeClr val="bg1"/>
                </a:solidFill>
                <a:latin typeface="微軟正黑體" panose="020B0604030504040204" pitchFamily="34" charset="-120"/>
                <a:ea typeface="微軟正黑體" panose="020B0604030504040204" pitchFamily="34" charset="-120"/>
              </a:rPr>
              <a:t>/</a:t>
            </a:r>
            <a:r>
              <a:rPr lang="zh-TW" altLang="en-US" sz="1500">
                <a:solidFill>
                  <a:schemeClr val="bg1"/>
                </a:solidFill>
                <a:latin typeface="微軟正黑體" panose="020B0604030504040204" pitchFamily="34" charset="-120"/>
                <a:ea typeface="微軟正黑體" panose="020B0604030504040204" pitchFamily="34" charset="-120"/>
              </a:rPr>
              <a:t>伺服器</a:t>
            </a:r>
            <a:endParaRPr sz="1500">
              <a:solidFill>
                <a:schemeClr val="bg1"/>
              </a:solidFill>
              <a:latin typeface="微軟正黑體" panose="020B0604030504040204" pitchFamily="34" charset="-120"/>
              <a:ea typeface="微軟正黑體" panose="020B0604030504040204" pitchFamily="34" charset="-120"/>
            </a:endParaRPr>
          </a:p>
        </p:txBody>
      </p:sp>
      <p:sp>
        <p:nvSpPr>
          <p:cNvPr id="29" name="Shape 165"/>
          <p:cNvSpPr txBox="1"/>
          <p:nvPr/>
        </p:nvSpPr>
        <p:spPr>
          <a:xfrm>
            <a:off x="1267744" y="2562337"/>
            <a:ext cx="1559346" cy="337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GB" b="1">
                <a:solidFill>
                  <a:schemeClr val="tx1"/>
                </a:solidFill>
                <a:latin typeface="微軟正黑體" panose="020B0604030504040204" pitchFamily="34" charset="-120"/>
                <a:ea typeface="微軟正黑體" panose="020B0604030504040204" pitchFamily="34" charset="-120"/>
              </a:rPr>
              <a:t>TS-832PXU-RP</a:t>
            </a:r>
          </a:p>
        </p:txBody>
      </p:sp>
      <p:sp>
        <p:nvSpPr>
          <p:cNvPr id="31" name="Shape 169"/>
          <p:cNvSpPr txBox="1"/>
          <p:nvPr/>
        </p:nvSpPr>
        <p:spPr>
          <a:xfrm>
            <a:off x="6602385" y="4293142"/>
            <a:ext cx="1322100" cy="337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b="1">
                <a:solidFill>
                  <a:schemeClr val="tx1"/>
                </a:solidFill>
                <a:latin typeface="微軟正黑體" panose="020B0604030504040204" pitchFamily="34" charset="-120"/>
                <a:ea typeface="微軟正黑體" panose="020B0604030504040204" pitchFamily="34" charset="-120"/>
              </a:rPr>
              <a:t>TVS-872XT</a:t>
            </a:r>
          </a:p>
          <a:p>
            <a:pPr marL="0" lvl="0" indent="0" rtl="0">
              <a:spcBef>
                <a:spcPts val="0"/>
              </a:spcBef>
              <a:spcAft>
                <a:spcPts val="0"/>
              </a:spcAft>
              <a:buNone/>
            </a:pPr>
            <a:endParaRPr lang="en-US" b="1">
              <a:solidFill>
                <a:schemeClr val="tx1"/>
              </a:solidFill>
              <a:latin typeface="微軟正黑體" panose="020B0604030504040204" pitchFamily="34" charset="-120"/>
              <a:ea typeface="微軟正黑體" panose="020B0604030504040204" pitchFamily="34" charset="-120"/>
            </a:endParaRPr>
          </a:p>
        </p:txBody>
      </p:sp>
      <p:sp>
        <p:nvSpPr>
          <p:cNvPr id="36" name="Shape 176"/>
          <p:cNvSpPr txBox="1"/>
          <p:nvPr/>
        </p:nvSpPr>
        <p:spPr>
          <a:xfrm>
            <a:off x="3492436" y="2979303"/>
            <a:ext cx="2120142" cy="566099"/>
          </a:xfrm>
          <a:prstGeom prst="rect">
            <a:avLst/>
          </a:prstGeom>
          <a:noFill/>
          <a:ln>
            <a:noFill/>
          </a:ln>
        </p:spPr>
        <p:txBody>
          <a:bodyPr spcFirstLastPara="1" wrap="square" lIns="91425" tIns="91425" rIns="91425" bIns="91425" anchor="t" anchorCtr="0">
            <a:noAutofit/>
          </a:bodyPr>
          <a:lstStyle/>
          <a:p>
            <a:pPr lvl="0" algn="ctr"/>
            <a:r>
              <a:rPr lang="en-GB" b="1">
                <a:solidFill>
                  <a:schemeClr val="tx1"/>
                </a:solidFill>
                <a:latin typeface="微軟正黑體" panose="020B0604030504040204" pitchFamily="34" charset="-120"/>
                <a:ea typeface="微軟正黑體" panose="020B0604030504040204" pitchFamily="34" charset="-120"/>
              </a:rPr>
              <a:t>1GbE </a:t>
            </a:r>
            <a:r>
              <a:rPr lang="zh-TW" altLang="en-US" b="1">
                <a:solidFill>
                  <a:schemeClr val="tx1"/>
                </a:solidFill>
                <a:latin typeface="微軟正黑體" panose="020B0604030504040204" pitchFamily="34" charset="-120"/>
                <a:ea typeface="微軟正黑體" panose="020B0604030504040204" pitchFamily="34" charset="-120"/>
              </a:rPr>
              <a:t>網路交換器 </a:t>
            </a:r>
            <a:r>
              <a:rPr lang="en-US" altLang="zh-TW" b="1">
                <a:solidFill>
                  <a:schemeClr val="tx1"/>
                </a:solidFill>
                <a:latin typeface="微軟正黑體" panose="020B0604030504040204" pitchFamily="34" charset="-120"/>
                <a:ea typeface="微軟正黑體" panose="020B0604030504040204" pitchFamily="34" charset="-120"/>
              </a:rPr>
              <a:t>(</a:t>
            </a:r>
            <a:r>
              <a:rPr lang="zh-TW" altLang="en-US" b="1">
                <a:solidFill>
                  <a:schemeClr val="tx1"/>
                </a:solidFill>
                <a:latin typeface="微軟正黑體" panose="020B0604030504040204" pitchFamily="34" charset="-120"/>
                <a:ea typeface="微軟正黑體" panose="020B0604030504040204" pitchFamily="34" charset="-120"/>
              </a:rPr>
              <a:t>網速上限瓶頸卡在 </a:t>
            </a:r>
            <a:r>
              <a:rPr lang="en-US" altLang="zh-TW" b="1">
                <a:solidFill>
                  <a:schemeClr val="tx1"/>
                </a:solidFill>
                <a:latin typeface="微軟正黑體" panose="020B0604030504040204" pitchFamily="34" charset="-120"/>
                <a:ea typeface="微軟正黑體" panose="020B0604030504040204" pitchFamily="34" charset="-120"/>
              </a:rPr>
              <a:t>1Gb/s!)</a:t>
            </a:r>
            <a:endParaRPr lang="zh-TW" altLang="en-US" b="1">
              <a:solidFill>
                <a:schemeClr val="tx1"/>
              </a:solidFill>
              <a:latin typeface="微軟正黑體" panose="020B0604030504040204" pitchFamily="34" charset="-120"/>
              <a:ea typeface="微軟正黑體" panose="020B0604030504040204" pitchFamily="34" charset="-120"/>
            </a:endParaRPr>
          </a:p>
        </p:txBody>
      </p:sp>
      <p:sp>
        <p:nvSpPr>
          <p:cNvPr id="37" name="Shape 177"/>
          <p:cNvSpPr txBox="1"/>
          <p:nvPr/>
        </p:nvSpPr>
        <p:spPr>
          <a:xfrm>
            <a:off x="474921" y="2156720"/>
            <a:ext cx="3140149" cy="41503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GB" sz="1500">
                <a:solidFill>
                  <a:schemeClr val="bg1"/>
                </a:solidFill>
                <a:latin typeface="微軟正黑體" panose="020B0604030504040204" pitchFamily="34" charset="-120"/>
                <a:ea typeface="微軟正黑體" panose="020B0604030504040204" pitchFamily="34" charset="-120"/>
              </a:rPr>
              <a:t> 10GbE SFP+ &amp; 2.5GbE BASE-T</a:t>
            </a:r>
            <a:endParaRPr sz="1500">
              <a:solidFill>
                <a:schemeClr val="bg1"/>
              </a:solidFill>
              <a:latin typeface="微軟正黑體" panose="020B0604030504040204" pitchFamily="34" charset="-120"/>
              <a:ea typeface="微軟正黑體" panose="020B0604030504040204" pitchFamily="34" charset="-120"/>
            </a:endParaRPr>
          </a:p>
        </p:txBody>
      </p:sp>
      <p:sp>
        <p:nvSpPr>
          <p:cNvPr id="38" name="Shape 178"/>
          <p:cNvSpPr txBox="1"/>
          <p:nvPr/>
        </p:nvSpPr>
        <p:spPr>
          <a:xfrm>
            <a:off x="5629695" y="3505408"/>
            <a:ext cx="1300409" cy="64294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GB" sz="1500">
                <a:solidFill>
                  <a:schemeClr val="bg1"/>
                </a:solidFill>
                <a:latin typeface="微軟正黑體" panose="020B0604030504040204" pitchFamily="34" charset="-120"/>
                <a:ea typeface="微軟正黑體" panose="020B0604030504040204" pitchFamily="34" charset="-120"/>
              </a:rPr>
              <a:t>10GBASE-T</a:t>
            </a:r>
          </a:p>
          <a:p>
            <a:pPr marL="0" lvl="0" indent="0" rtl="0">
              <a:spcBef>
                <a:spcPts val="0"/>
              </a:spcBef>
              <a:spcAft>
                <a:spcPts val="0"/>
              </a:spcAft>
              <a:buNone/>
            </a:pPr>
            <a:r>
              <a:rPr lang="en-GB" sz="1500">
                <a:solidFill>
                  <a:schemeClr val="bg1"/>
                </a:solidFill>
                <a:latin typeface="微軟正黑體" panose="020B0604030504040204" pitchFamily="34" charset="-120"/>
                <a:ea typeface="微軟正黑體" panose="020B0604030504040204" pitchFamily="34" charset="-120"/>
              </a:rPr>
              <a:t>NAS</a:t>
            </a:r>
            <a:endParaRPr sz="1500">
              <a:solidFill>
                <a:schemeClr val="bg1"/>
              </a:solidFill>
              <a:latin typeface="微軟正黑體" panose="020B0604030504040204" pitchFamily="34" charset="-120"/>
              <a:ea typeface="微軟正黑體" panose="020B0604030504040204" pitchFamily="34" charset="-120"/>
            </a:endParaRPr>
          </a:p>
        </p:txBody>
      </p:sp>
      <p:sp>
        <p:nvSpPr>
          <p:cNvPr id="45" name="Shape 181"/>
          <p:cNvSpPr txBox="1"/>
          <p:nvPr/>
        </p:nvSpPr>
        <p:spPr>
          <a:xfrm>
            <a:off x="1219515" y="4492743"/>
            <a:ext cx="1785950" cy="2154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None/>
            </a:pPr>
            <a:r>
              <a:rPr lang="en-GB" b="1">
                <a:solidFill>
                  <a:schemeClr val="tx1"/>
                </a:solidFill>
                <a:latin typeface="微軟正黑體" panose="020B0604030504040204" pitchFamily="34" charset="-120"/>
                <a:ea typeface="微軟正黑體" panose="020B0604030504040204" pitchFamily="34" charset="-120"/>
                <a:cs typeface="Calibri"/>
                <a:sym typeface="Calibri"/>
              </a:rPr>
              <a:t>Apple iMac Pro</a:t>
            </a:r>
          </a:p>
        </p:txBody>
      </p:sp>
      <p:pic>
        <p:nvPicPr>
          <p:cNvPr id="24" name="圖片 23" descr="交換器.png"/>
          <p:cNvPicPr>
            <a:picLocks noChangeAspect="1"/>
          </p:cNvPicPr>
          <p:nvPr/>
        </p:nvPicPr>
        <p:blipFill>
          <a:blip r:embed="rId7"/>
          <a:stretch>
            <a:fillRect/>
          </a:stretch>
        </p:blipFill>
        <p:spPr>
          <a:xfrm>
            <a:off x="3960290" y="2465572"/>
            <a:ext cx="1143008" cy="516074"/>
          </a:xfrm>
          <a:prstGeom prst="rect">
            <a:avLst/>
          </a:prstGeom>
        </p:spPr>
      </p:pic>
      <p:pic>
        <p:nvPicPr>
          <p:cNvPr id="5124" name="Picture 4" descr="TVS-872XT">
            <a:extLst>
              <a:ext uri="{FF2B5EF4-FFF2-40B4-BE49-F238E27FC236}">
                <a16:creationId xmlns:a16="http://schemas.microsoft.com/office/drawing/2014/main" id="{03A02A28-F598-478F-8678-740D268ED8D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17684" y="3147889"/>
            <a:ext cx="1686395" cy="1053060"/>
          </a:xfrm>
          <a:prstGeom prst="rect">
            <a:avLst/>
          </a:prstGeom>
          <a:noFill/>
          <a:extLst>
            <a:ext uri="{909E8E84-426E-40DD-AFC4-6F175D3DCCD1}">
              <a14:hiddenFill xmlns:a14="http://schemas.microsoft.com/office/drawing/2010/main">
                <a:solidFill>
                  <a:srgbClr val="FFFFFF"/>
                </a:solidFill>
              </a14:hiddenFill>
            </a:ext>
          </a:extLst>
        </p:spPr>
      </p:pic>
      <p:sp>
        <p:nvSpPr>
          <p:cNvPr id="25" name="Shape 165">
            <a:extLst>
              <a:ext uri="{FF2B5EF4-FFF2-40B4-BE49-F238E27FC236}">
                <a16:creationId xmlns:a16="http://schemas.microsoft.com/office/drawing/2014/main" id="{F13B1773-D2E3-41FD-A7DD-89EB8F5B5669}"/>
              </a:ext>
            </a:extLst>
          </p:cNvPr>
          <p:cNvSpPr txBox="1"/>
          <p:nvPr/>
        </p:nvSpPr>
        <p:spPr>
          <a:xfrm>
            <a:off x="6602385" y="2549558"/>
            <a:ext cx="1322100" cy="337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b="1">
                <a:solidFill>
                  <a:schemeClr val="tx1"/>
                </a:solidFill>
                <a:latin typeface="微軟正黑體" panose="020B0604030504040204" pitchFamily="34" charset="-120"/>
                <a:ea typeface="微軟正黑體" panose="020B0604030504040204" pitchFamily="34" charset="-120"/>
              </a:rPr>
              <a:t>TS-435XeU</a:t>
            </a:r>
          </a:p>
          <a:p>
            <a:pPr marL="0" lvl="0" indent="0" rtl="0">
              <a:spcBef>
                <a:spcPts val="0"/>
              </a:spcBef>
              <a:spcAft>
                <a:spcPts val="0"/>
              </a:spcAft>
              <a:buNone/>
            </a:pPr>
            <a:endParaRPr lang="en-US" b="1">
              <a:solidFill>
                <a:schemeClr val="tx1"/>
              </a:solidFill>
              <a:latin typeface="微軟正黑體" panose="020B0604030504040204" pitchFamily="34" charset="-120"/>
              <a:ea typeface="微軟正黑體" panose="020B0604030504040204" pitchFamily="34" charset="-120"/>
            </a:endParaRPr>
          </a:p>
        </p:txBody>
      </p:sp>
      <p:sp>
        <p:nvSpPr>
          <p:cNvPr id="41" name="標題 1">
            <a:extLst>
              <a:ext uri="{FF2B5EF4-FFF2-40B4-BE49-F238E27FC236}">
                <a16:creationId xmlns:a16="http://schemas.microsoft.com/office/drawing/2014/main" id="{8851C8DB-23AE-4248-BB65-FC19E7E98F02}"/>
              </a:ext>
            </a:extLst>
          </p:cNvPr>
          <p:cNvSpPr txBox="1">
            <a:spLocks/>
          </p:cNvSpPr>
          <p:nvPr/>
        </p:nvSpPr>
        <p:spPr>
          <a:xfrm>
            <a:off x="244279" y="0"/>
            <a:ext cx="8664771" cy="1310606"/>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Arial"/>
              <a:buNone/>
              <a:defRPr sz="28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2800">
                <a:solidFill>
                  <a:schemeClr val="dk1"/>
                </a:solidFill>
              </a:defRPr>
            </a:lvl2pPr>
            <a:lvl3pPr lvl="2" indent="0">
              <a:spcBef>
                <a:spcPts val="0"/>
              </a:spcBef>
              <a:buClr>
                <a:schemeClr val="dk1"/>
              </a:buClr>
              <a:buFont typeface="Arial"/>
              <a:buNone/>
              <a:defRPr sz="2800">
                <a:solidFill>
                  <a:schemeClr val="dk1"/>
                </a:solidFill>
              </a:defRPr>
            </a:lvl3pPr>
            <a:lvl4pPr lvl="3" indent="0">
              <a:spcBef>
                <a:spcPts val="0"/>
              </a:spcBef>
              <a:buClr>
                <a:schemeClr val="dk1"/>
              </a:buClr>
              <a:buFont typeface="Arial"/>
              <a:buNone/>
              <a:defRPr sz="2800">
                <a:solidFill>
                  <a:schemeClr val="dk1"/>
                </a:solidFill>
              </a:defRPr>
            </a:lvl4pPr>
            <a:lvl5pPr lvl="4" indent="0">
              <a:spcBef>
                <a:spcPts val="0"/>
              </a:spcBef>
              <a:buClr>
                <a:schemeClr val="dk1"/>
              </a:buClr>
              <a:buFont typeface="Arial"/>
              <a:buNone/>
              <a:defRPr sz="2800">
                <a:solidFill>
                  <a:schemeClr val="dk1"/>
                </a:solidFill>
              </a:defRPr>
            </a:lvl5pPr>
            <a:lvl6pPr lvl="5" indent="0">
              <a:spcBef>
                <a:spcPts val="0"/>
              </a:spcBef>
              <a:buClr>
                <a:schemeClr val="dk1"/>
              </a:buClr>
              <a:buFont typeface="Arial"/>
              <a:buNone/>
              <a:defRPr sz="2800">
                <a:solidFill>
                  <a:schemeClr val="dk1"/>
                </a:solidFill>
              </a:defRPr>
            </a:lvl6pPr>
            <a:lvl7pPr lvl="6" indent="0">
              <a:spcBef>
                <a:spcPts val="0"/>
              </a:spcBef>
              <a:buClr>
                <a:schemeClr val="dk1"/>
              </a:buClr>
              <a:buFont typeface="Arial"/>
              <a:buNone/>
              <a:defRPr sz="2800">
                <a:solidFill>
                  <a:schemeClr val="dk1"/>
                </a:solidFill>
              </a:defRPr>
            </a:lvl7pPr>
            <a:lvl8pPr lvl="7" indent="0">
              <a:spcBef>
                <a:spcPts val="0"/>
              </a:spcBef>
              <a:buClr>
                <a:schemeClr val="dk1"/>
              </a:buClr>
              <a:buFont typeface="Arial"/>
              <a:buNone/>
              <a:defRPr sz="2800">
                <a:solidFill>
                  <a:schemeClr val="dk1"/>
                </a:solidFill>
              </a:defRPr>
            </a:lvl8pPr>
            <a:lvl9pPr lvl="8" indent="0">
              <a:spcBef>
                <a:spcPts val="0"/>
              </a:spcBef>
              <a:buClr>
                <a:schemeClr val="dk1"/>
              </a:buClr>
              <a:buFont typeface="Arial"/>
              <a:buNone/>
              <a:defRPr sz="2800">
                <a:solidFill>
                  <a:schemeClr val="dk1"/>
                </a:solidFill>
              </a:defRPr>
            </a:lvl9pPr>
          </a:lstStyle>
          <a:p>
            <a:r>
              <a:rPr lang="zh-TW" altLang="en-US" sz="3600">
                <a:solidFill>
                  <a:schemeClr val="bg1"/>
                </a:solidFill>
                <a:latin typeface="微軟正黑體" panose="020B0604030504040204" pitchFamily="34" charset="-120"/>
                <a:ea typeface="微軟正黑體" panose="020B0604030504040204" pitchFamily="34" charset="-120"/>
              </a:rPr>
              <a:t>別讓傳統的</a:t>
            </a:r>
            <a:r>
              <a:rPr lang="en-US" altLang="zh-TW" sz="3600">
                <a:solidFill>
                  <a:schemeClr val="bg1"/>
                </a:solidFill>
                <a:latin typeface="微軟正黑體" panose="020B0604030504040204" pitchFamily="34" charset="-120"/>
                <a:ea typeface="微軟正黑體" panose="020B0604030504040204" pitchFamily="34" charset="-120"/>
              </a:rPr>
              <a:t> 1GbE </a:t>
            </a:r>
            <a:r>
              <a:rPr lang="zh-TW" altLang="en-US" sz="3600">
                <a:solidFill>
                  <a:schemeClr val="bg1"/>
                </a:solidFill>
                <a:latin typeface="微軟正黑體" panose="020B0604030504040204" pitchFamily="34" charset="-120"/>
                <a:ea typeface="微軟正黑體" panose="020B0604030504040204" pitchFamily="34" charset="-120"/>
              </a:rPr>
              <a:t>網路交換器</a:t>
            </a:r>
            <a:endParaRPr lang="en-US" altLang="zh-TW" sz="3600">
              <a:solidFill>
                <a:schemeClr val="bg1"/>
              </a:solidFill>
              <a:latin typeface="微軟正黑體" panose="020B0604030504040204" pitchFamily="34" charset="-120"/>
              <a:ea typeface="微軟正黑體" panose="020B0604030504040204" pitchFamily="34" charset="-120"/>
            </a:endParaRPr>
          </a:p>
          <a:p>
            <a:r>
              <a:rPr lang="zh-TW" altLang="en-US" sz="3600">
                <a:solidFill>
                  <a:schemeClr val="bg1"/>
                </a:solidFill>
                <a:latin typeface="微軟正黑體" panose="020B0604030504040204" pitchFamily="34" charset="-120"/>
                <a:ea typeface="微軟正黑體" panose="020B0604030504040204" pitchFamily="34" charset="-120"/>
              </a:rPr>
              <a:t>限制了</a:t>
            </a:r>
            <a:r>
              <a:rPr lang="en-US" altLang="zh-TW" sz="3600">
                <a:solidFill>
                  <a:schemeClr val="bg1"/>
                </a:solidFill>
                <a:latin typeface="微軟正黑體" panose="020B0604030504040204" pitchFamily="34" charset="-120"/>
                <a:ea typeface="微軟正黑體" panose="020B0604030504040204" pitchFamily="34" charset="-120"/>
              </a:rPr>
              <a:t> NAS </a:t>
            </a:r>
            <a:r>
              <a:rPr lang="zh-TW" altLang="en-US" sz="3600">
                <a:solidFill>
                  <a:schemeClr val="bg1"/>
                </a:solidFill>
                <a:latin typeface="微軟正黑體" panose="020B0604030504040204" pitchFamily="34" charset="-120"/>
                <a:ea typeface="微軟正黑體" panose="020B0604030504040204" pitchFamily="34" charset="-120"/>
              </a:rPr>
              <a:t>的最高傳輸能力</a:t>
            </a:r>
          </a:p>
        </p:txBody>
      </p:sp>
      <p:sp>
        <p:nvSpPr>
          <p:cNvPr id="33" name="Shape 177">
            <a:extLst>
              <a:ext uri="{FF2B5EF4-FFF2-40B4-BE49-F238E27FC236}">
                <a16:creationId xmlns:a16="http://schemas.microsoft.com/office/drawing/2014/main" id="{A5A7B866-04BC-D644-BCE2-803F0FC9B0E8}"/>
              </a:ext>
            </a:extLst>
          </p:cNvPr>
          <p:cNvSpPr txBox="1"/>
          <p:nvPr/>
        </p:nvSpPr>
        <p:spPr>
          <a:xfrm>
            <a:off x="5693360" y="2169116"/>
            <a:ext cx="3140149" cy="41503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GB" sz="1500">
                <a:solidFill>
                  <a:schemeClr val="bg1"/>
                </a:solidFill>
                <a:latin typeface="微軟正黑體" panose="020B0604030504040204" pitchFamily="34" charset="-120"/>
                <a:ea typeface="微軟正黑體" panose="020B0604030504040204" pitchFamily="34" charset="-120"/>
              </a:rPr>
              <a:t> 10GbE SFP+ &amp; 2.5GbE BASE-T</a:t>
            </a:r>
            <a:endParaRPr sz="1500">
              <a:solidFill>
                <a:schemeClr val="bg1"/>
              </a:solidFill>
              <a:latin typeface="微軟正黑體" panose="020B0604030504040204" pitchFamily="34" charset="-120"/>
              <a:ea typeface="微軟正黑體" panose="020B0604030504040204" pitchFamily="34" charset="-12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2EC2F8B2-33A2-45E2-8BFF-1A699FDD03E4}"/>
              </a:ext>
            </a:extLst>
          </p:cNvPr>
          <p:cNvSpPr>
            <a:spLocks noGrp="1"/>
          </p:cNvSpPr>
          <p:nvPr>
            <p:ph type="title" idx="4294967295"/>
          </p:nvPr>
        </p:nvSpPr>
        <p:spPr>
          <a:xfrm>
            <a:off x="191387" y="30365"/>
            <a:ext cx="8747050" cy="1188328"/>
          </a:xfrm>
        </p:spPr>
        <p:txBody>
          <a:bodyPr>
            <a:noAutofit/>
          </a:bodyPr>
          <a:lstStyle/>
          <a:p>
            <a:r>
              <a:rPr lang="zh-TW" altLang="en-US" sz="32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遠超</a:t>
            </a:r>
            <a:r>
              <a:rPr lang="en-US" altLang="zh-TW" sz="32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 1 GbE</a:t>
            </a:r>
            <a:r>
              <a:rPr lang="zh-TW" altLang="en-US" sz="32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，高網速選購條件</a:t>
            </a:r>
            <a:r>
              <a:rPr lang="en-US" altLang="zh-TW" sz="32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 #1: </a:t>
            </a:r>
            <a:br>
              <a:rPr lang="en-US" altLang="zh-TW" sz="32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br>
            <a:r>
              <a:rPr lang="en-US" altLang="zh-TW" sz="32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QNAP 2.5GbE &amp; 10GbE </a:t>
            </a:r>
            <a:r>
              <a:rPr lang="zh-TW" altLang="en-US" sz="32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網路交換器</a:t>
            </a:r>
          </a:p>
        </p:txBody>
      </p:sp>
      <p:pic>
        <p:nvPicPr>
          <p:cNvPr id="28" name="Picture 2" descr="C:\Users\user\Desktop\21_PPT對稿QNAP AQC107 10G網卡\29384737_xxl.png">
            <a:extLst>
              <a:ext uri="{FF2B5EF4-FFF2-40B4-BE49-F238E27FC236}">
                <a16:creationId xmlns:a16="http://schemas.microsoft.com/office/drawing/2014/main" id="{ACEDA30A-03F9-E543-8797-EAB00FF36180}"/>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rot="19403244">
            <a:off x="7640973" y="1575236"/>
            <a:ext cx="1608187" cy="1489629"/>
          </a:xfrm>
          <a:prstGeom prst="rect">
            <a:avLst/>
          </a:prstGeom>
          <a:ln>
            <a:noFill/>
          </a:ln>
          <a:effectLst>
            <a:outerShdw blurRad="431800" dist="368300" dir="5760000" algn="tl" rotWithShape="0">
              <a:prstClr val="black">
                <a:alpha val="40000"/>
              </a:prstClr>
            </a:outerShdw>
          </a:effectLst>
        </p:spPr>
      </p:pic>
      <p:pic>
        <p:nvPicPr>
          <p:cNvPr id="3" name="圖片 5">
            <a:extLst>
              <a:ext uri="{FF2B5EF4-FFF2-40B4-BE49-F238E27FC236}">
                <a16:creationId xmlns:a16="http://schemas.microsoft.com/office/drawing/2014/main" id="{61BBB310-F626-453B-9DD2-6A23AF12315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23964" b="21358"/>
          <a:stretch/>
        </p:blipFill>
        <p:spPr>
          <a:xfrm>
            <a:off x="3148960" y="3864018"/>
            <a:ext cx="1211874" cy="389213"/>
          </a:xfrm>
          <a:prstGeom prst="rect">
            <a:avLst/>
          </a:prstGeom>
        </p:spPr>
      </p:pic>
      <p:grpSp>
        <p:nvGrpSpPr>
          <p:cNvPr id="51" name="Google Shape;1112;gc428d55399_0_337">
            <a:extLst>
              <a:ext uri="{FF2B5EF4-FFF2-40B4-BE49-F238E27FC236}">
                <a16:creationId xmlns:a16="http://schemas.microsoft.com/office/drawing/2014/main" id="{24474050-1D52-4EE4-A23E-14E2DECB1BB4}"/>
              </a:ext>
            </a:extLst>
          </p:cNvPr>
          <p:cNvGrpSpPr/>
          <p:nvPr/>
        </p:nvGrpSpPr>
        <p:grpSpPr>
          <a:xfrm>
            <a:off x="907948" y="1498896"/>
            <a:ext cx="4695945" cy="1187521"/>
            <a:chOff x="535858" y="2192097"/>
            <a:chExt cx="3083382" cy="4755000"/>
          </a:xfrm>
          <a:effectLst>
            <a:outerShdw blurRad="342900" dist="177800" dir="3600000" algn="t" rotWithShape="0">
              <a:prstClr val="black">
                <a:alpha val="40000"/>
              </a:prstClr>
            </a:outerShdw>
          </a:effectLst>
        </p:grpSpPr>
        <p:sp>
          <p:nvSpPr>
            <p:cNvPr id="52" name="Google Shape;1113;gc428d55399_0_337" hidden="1">
              <a:extLst>
                <a:ext uri="{FF2B5EF4-FFF2-40B4-BE49-F238E27FC236}">
                  <a16:creationId xmlns:a16="http://schemas.microsoft.com/office/drawing/2014/main" id="{100064AA-0060-474E-870C-1D8EF5BFDA80}"/>
                </a:ext>
              </a:extLst>
            </p:cNvPr>
            <p:cNvSpPr/>
            <p:nvPr/>
          </p:nvSpPr>
          <p:spPr>
            <a:xfrm>
              <a:off x="535858" y="2192097"/>
              <a:ext cx="2743200" cy="4755000"/>
            </a:xfrm>
            <a:prstGeom prst="rect">
              <a:avLst/>
            </a:prstGeom>
            <a:gradFill>
              <a:gsLst>
                <a:gs pos="0">
                  <a:srgbClr val="FFFFFF">
                    <a:alpha val="83921"/>
                  </a:srgbClr>
                </a:gs>
                <a:gs pos="13000">
                  <a:schemeClr val="lt1"/>
                </a:gs>
                <a:gs pos="93000">
                  <a:srgbClr val="F5F5F5"/>
                </a:gs>
                <a:gs pos="100000">
                  <a:srgbClr val="BFBFBF">
                    <a:alpha val="63921"/>
                  </a:srgbClr>
                </a:gs>
              </a:gsLst>
              <a:lin ang="5400012" scaled="0"/>
            </a:gradFill>
            <a:ln>
              <a:noFill/>
            </a:ln>
          </p:spPr>
          <p:txBody>
            <a:bodyPr spcFirstLastPara="1" wrap="square" lIns="68569" tIns="34275" rIns="68569" bIns="34275" anchor="ctr" anchorCtr="0">
              <a:noAutofit/>
            </a:bodyPr>
            <a:lstStyle/>
            <a:p>
              <a:pPr algn="ctr"/>
              <a:endParaRPr sz="1050">
                <a:solidFill>
                  <a:schemeClr val="lt1"/>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53" name="Google Shape;1114;gc428d55399_0_337" hidden="1">
              <a:extLst>
                <a:ext uri="{FF2B5EF4-FFF2-40B4-BE49-F238E27FC236}">
                  <a16:creationId xmlns:a16="http://schemas.microsoft.com/office/drawing/2014/main" id="{F3FE8B18-A7DA-4FC8-A448-500AC233D971}"/>
                </a:ext>
              </a:extLst>
            </p:cNvPr>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rot="16200000">
              <a:off x="1219758" y="4337168"/>
              <a:ext cx="4461410" cy="337555"/>
            </a:xfrm>
            <a:prstGeom prst="rect">
              <a:avLst/>
            </a:prstGeom>
            <a:noFill/>
            <a:ln>
              <a:noFill/>
            </a:ln>
          </p:spPr>
        </p:pic>
      </p:grpSp>
      <p:sp>
        <p:nvSpPr>
          <p:cNvPr id="26" name="矩形: 圓角 8">
            <a:extLst>
              <a:ext uri="{FF2B5EF4-FFF2-40B4-BE49-F238E27FC236}">
                <a16:creationId xmlns:a16="http://schemas.microsoft.com/office/drawing/2014/main" id="{66CD628E-E8AD-4349-93AF-A824E12DE2A6}"/>
              </a:ext>
            </a:extLst>
          </p:cNvPr>
          <p:cNvSpPr/>
          <p:nvPr/>
        </p:nvSpPr>
        <p:spPr>
          <a:xfrm>
            <a:off x="554025" y="1401820"/>
            <a:ext cx="4397142" cy="1267581"/>
          </a:xfrm>
          <a:prstGeom prst="roundRect">
            <a:avLst>
              <a:gd name="adj" fmla="val 2416"/>
            </a:avLst>
          </a:prstGeom>
          <a:solidFill>
            <a:srgbClr val="DCB483"/>
          </a:solidFill>
          <a:ln w="9525">
            <a:no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baseline="-250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6" name="文字方塊 15">
            <a:extLst>
              <a:ext uri="{FF2B5EF4-FFF2-40B4-BE49-F238E27FC236}">
                <a16:creationId xmlns:a16="http://schemas.microsoft.com/office/drawing/2014/main" id="{9AD6E516-4983-5246-A020-18E317A41D5A}"/>
              </a:ext>
            </a:extLst>
          </p:cNvPr>
          <p:cNvSpPr txBox="1"/>
          <p:nvPr/>
        </p:nvSpPr>
        <p:spPr>
          <a:xfrm>
            <a:off x="5580146" y="1822276"/>
            <a:ext cx="1916902" cy="738577"/>
          </a:xfrm>
          <a:prstGeom prst="rect">
            <a:avLst/>
          </a:prstGeom>
          <a:noFill/>
        </p:spPr>
        <p:txBody>
          <a:bodyPr wrap="none" rtlCol="0">
            <a:spAutoFit/>
          </a:bodyPr>
          <a:lstStyle/>
          <a:p>
            <a:pPr>
              <a:lnSpc>
                <a:spcPct val="130000"/>
              </a:lnSpc>
            </a:pPr>
            <a:r>
              <a:rPr lang="zh-TW" altLang="en-US" sz="18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無須更換既有佈線</a:t>
            </a:r>
            <a:endParaRPr lang="en-US" altLang="zh-TW" sz="18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p>
            <a:pPr>
              <a:lnSpc>
                <a:spcPct val="130000"/>
              </a:lnSpc>
            </a:pPr>
            <a:r>
              <a:rPr lang="zh-TW" altLang="en-US" sz="18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即可升速 </a:t>
            </a:r>
            <a:r>
              <a:rPr lang="en-US" altLang="zh-TW" sz="18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2.5</a:t>
            </a:r>
            <a:r>
              <a:rPr lang="en" altLang="zh-TW" sz="18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GbE</a:t>
            </a:r>
            <a:endParaRPr lang="zh-TW" altLang="en-US" sz="18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graphicFrame>
        <p:nvGraphicFramePr>
          <p:cNvPr id="20" name="Shape 253">
            <a:extLst>
              <a:ext uri="{FF2B5EF4-FFF2-40B4-BE49-F238E27FC236}">
                <a16:creationId xmlns:a16="http://schemas.microsoft.com/office/drawing/2014/main" id="{71BEF758-E246-DE44-AF83-B30DF04391C5}"/>
              </a:ext>
            </a:extLst>
          </p:cNvPr>
          <p:cNvGraphicFramePr/>
          <p:nvPr>
            <p:extLst>
              <p:ext uri="{D42A27DB-BD31-4B8C-83A1-F6EECF244321}">
                <p14:modId xmlns:p14="http://schemas.microsoft.com/office/powerpoint/2010/main" val="2398183989"/>
              </p:ext>
            </p:extLst>
          </p:nvPr>
        </p:nvGraphicFramePr>
        <p:xfrm>
          <a:off x="5786503" y="2571750"/>
          <a:ext cx="3076815" cy="2095951"/>
        </p:xfrm>
        <a:graphic>
          <a:graphicData uri="http://schemas.openxmlformats.org/drawingml/2006/table">
            <a:tbl>
              <a:tblPr firstRow="1" bandRow="1">
                <a:effectLst>
                  <a:outerShdw blurRad="76200" dir="13500000" sy="23000" kx="1200000" algn="br" rotWithShape="0">
                    <a:prstClr val="black">
                      <a:alpha val="20000"/>
                    </a:prstClr>
                  </a:outerShdw>
                </a:effectLst>
                <a:tableStyleId>{85BE263C-DBD7-4A20-BB59-AAB30ACAA65A}</a:tableStyleId>
              </a:tblPr>
              <a:tblGrid>
                <a:gridCol w="607766">
                  <a:extLst>
                    <a:ext uri="{9D8B030D-6E8A-4147-A177-3AD203B41FA5}">
                      <a16:colId xmlns:a16="http://schemas.microsoft.com/office/drawing/2014/main" val="20000"/>
                    </a:ext>
                  </a:extLst>
                </a:gridCol>
                <a:gridCol w="683736">
                  <a:extLst>
                    <a:ext uri="{9D8B030D-6E8A-4147-A177-3AD203B41FA5}">
                      <a16:colId xmlns:a16="http://schemas.microsoft.com/office/drawing/2014/main" val="20001"/>
                    </a:ext>
                  </a:extLst>
                </a:gridCol>
                <a:gridCol w="877159">
                  <a:extLst>
                    <a:ext uri="{9D8B030D-6E8A-4147-A177-3AD203B41FA5}">
                      <a16:colId xmlns:a16="http://schemas.microsoft.com/office/drawing/2014/main" val="20002"/>
                    </a:ext>
                  </a:extLst>
                </a:gridCol>
                <a:gridCol w="908154">
                  <a:extLst>
                    <a:ext uri="{9D8B030D-6E8A-4147-A177-3AD203B41FA5}">
                      <a16:colId xmlns:a16="http://schemas.microsoft.com/office/drawing/2014/main" val="20003"/>
                    </a:ext>
                  </a:extLst>
                </a:gridCol>
              </a:tblGrid>
              <a:tr h="546636">
                <a:tc>
                  <a:txBody>
                    <a:bodyPr/>
                    <a:lstStyle/>
                    <a:p>
                      <a:pPr marL="0" marR="0" lvl="0" indent="0" algn="l" rtl="0">
                        <a:spcBef>
                          <a:spcPts val="0"/>
                        </a:spcBef>
                        <a:spcAft>
                          <a:spcPts val="0"/>
                        </a:spcAft>
                        <a:buNone/>
                      </a:pPr>
                      <a:endParaRPr sz="12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59160" marR="59160" marT="29580" marB="29580" anchor="ctr">
                    <a:lnT w="3175"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en-US" sz="11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CAT 5e</a:t>
                      </a:r>
                      <a:endParaRPr sz="11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59160" marR="59160" marT="29580" marB="29580" anchor="ctr">
                    <a:lnT w="3175"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en-US" sz="11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CAT 6</a:t>
                      </a:r>
                      <a:endParaRPr sz="11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59160" marR="59160" marT="29580" marB="29580" anchor="ctr">
                    <a:lnT w="3175"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en-US" sz="11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CAT 6A</a:t>
                      </a:r>
                      <a:endParaRPr lang="en-US" altLang="zh-TW" sz="11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59160" marR="59160" marT="29580" marB="29580" anchor="ctr">
                    <a:lnT w="3175"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09863">
                <a:tc>
                  <a:txBody>
                    <a:bodyPr/>
                    <a:lstStyle/>
                    <a:p>
                      <a:pPr marL="0" marR="0" lvl="0" indent="0" algn="ctr" rtl="0">
                        <a:spcBef>
                          <a:spcPts val="0"/>
                        </a:spcBef>
                        <a:spcAft>
                          <a:spcPts val="0"/>
                        </a:spcAft>
                        <a:buNone/>
                      </a:pPr>
                      <a:r>
                        <a:rPr lang="en-US" sz="11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100M</a:t>
                      </a:r>
                      <a:endParaRPr sz="11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59160" marR="59160" marT="29580" marB="29580" anchor="ctr">
                    <a:lnT w="6350" cap="flat" cmpd="sng" algn="ctr">
                      <a:solidFill>
                        <a:schemeClr val="tx1"/>
                      </a:solidFill>
                      <a:prstDash val="solid"/>
                      <a:round/>
                      <a:headEnd type="none" w="med" len="med"/>
                      <a:tailEnd type="none" w="med" len="med"/>
                    </a:lnT>
                    <a:solidFill>
                      <a:srgbClr val="FDFDFD">
                        <a:alpha val="14118"/>
                      </a:srgbClr>
                    </a:solidFill>
                  </a:tcPr>
                </a:tc>
                <a:tc>
                  <a:txBody>
                    <a:bodyPr/>
                    <a:lstStyle/>
                    <a:p>
                      <a:pPr marL="0" marR="0" lvl="0" indent="0" algn="ctr" rtl="0">
                        <a:spcBef>
                          <a:spcPts val="0"/>
                        </a:spcBef>
                        <a:spcAft>
                          <a:spcPts val="0"/>
                        </a:spcAft>
                        <a:buNone/>
                      </a:pPr>
                      <a:r>
                        <a:rPr lang="zh-TW" altLang="en-US" sz="11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a:t>
                      </a:r>
                      <a:endParaRPr sz="11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59160" marR="59160" marT="29580" marB="29580" anchor="ctr">
                    <a:lnT w="6350" cap="flat" cmpd="sng" algn="ctr">
                      <a:solidFill>
                        <a:schemeClr val="tx1"/>
                      </a:solidFill>
                      <a:prstDash val="solid"/>
                      <a:round/>
                      <a:headEnd type="none" w="med" len="med"/>
                      <a:tailEnd type="none" w="med" len="med"/>
                    </a:lnT>
                    <a:solidFill>
                      <a:srgbClr val="FDFDFD">
                        <a:alpha val="14118"/>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100" b="0">
                          <a:latin typeface="Arial" panose="020B0604020202020204" pitchFamily="34" charset="0"/>
                          <a:ea typeface="微軟正黑體" panose="020B0604030504040204" pitchFamily="34" charset="-120"/>
                          <a:cs typeface="+mn-ea"/>
                          <a:sym typeface="Arial" panose="020B0604020202020204" pitchFamily="34" charset="0"/>
                        </a:rPr>
                        <a:t>✔</a:t>
                      </a:r>
                      <a:endParaRPr sz="1100" b="0">
                        <a:solidFill>
                          <a:schemeClr val="tx1">
                            <a:lumMod val="95000"/>
                            <a:lumOff val="5000"/>
                          </a:schemeClr>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59160" marR="59160" marT="29580" marB="29580" anchor="ctr">
                    <a:lnT w="6350" cap="flat" cmpd="sng" algn="ctr">
                      <a:solidFill>
                        <a:schemeClr val="tx1"/>
                      </a:solidFill>
                      <a:prstDash val="solid"/>
                      <a:round/>
                      <a:headEnd type="none" w="med" len="med"/>
                      <a:tailEnd type="none" w="med" len="med"/>
                    </a:lnT>
                    <a:solidFill>
                      <a:srgbClr val="FDFDFD">
                        <a:alpha val="14118"/>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100" b="0">
                          <a:latin typeface="Arial" panose="020B0604020202020204" pitchFamily="34" charset="0"/>
                          <a:ea typeface="微軟正黑體" panose="020B0604030504040204" pitchFamily="34" charset="-120"/>
                          <a:cs typeface="+mn-ea"/>
                          <a:sym typeface="Arial" panose="020B0604020202020204" pitchFamily="34" charset="0"/>
                        </a:rPr>
                        <a:t>✔</a:t>
                      </a:r>
                      <a:endParaRPr sz="1100" b="0">
                        <a:solidFill>
                          <a:schemeClr val="tx1">
                            <a:lumMod val="95000"/>
                            <a:lumOff val="5000"/>
                          </a:schemeClr>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59160" marR="59160" marT="29580" marB="29580" anchor="ctr">
                    <a:lnT w="6350" cap="flat" cmpd="sng" algn="ctr">
                      <a:solidFill>
                        <a:schemeClr val="tx1"/>
                      </a:solidFill>
                      <a:prstDash val="solid"/>
                      <a:round/>
                      <a:headEnd type="none" w="med" len="med"/>
                      <a:tailEnd type="none" w="med" len="med"/>
                    </a:lnT>
                    <a:solidFill>
                      <a:srgbClr val="FDFDFD">
                        <a:alpha val="14118"/>
                      </a:srgbClr>
                    </a:solidFill>
                  </a:tcPr>
                </a:tc>
                <a:extLst>
                  <a:ext uri="{0D108BD9-81ED-4DB2-BD59-A6C34878D82A}">
                    <a16:rowId xmlns:a16="http://schemas.microsoft.com/office/drawing/2014/main" val="10001"/>
                  </a:ext>
                </a:extLst>
              </a:tr>
              <a:tr h="309863">
                <a:tc>
                  <a:txBody>
                    <a:bodyPr/>
                    <a:lstStyle/>
                    <a:p>
                      <a:pPr marL="0" marR="0" lvl="0" indent="0" algn="ctr" rtl="0">
                        <a:spcBef>
                          <a:spcPts val="0"/>
                        </a:spcBef>
                        <a:spcAft>
                          <a:spcPts val="0"/>
                        </a:spcAft>
                        <a:buNone/>
                      </a:pPr>
                      <a:r>
                        <a:rPr lang="en-US" sz="11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1G</a:t>
                      </a:r>
                      <a:endParaRPr sz="11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59160" marR="59160" marT="29580" marB="29580" anchor="ctr"/>
                </a:tc>
                <a:tc>
                  <a:txBody>
                    <a:bodyPr/>
                    <a:lstStyle/>
                    <a:p>
                      <a:pPr marL="0" marR="0" lvl="0" indent="0" algn="ctr" rtl="0">
                        <a:spcBef>
                          <a:spcPts val="0"/>
                        </a:spcBef>
                        <a:spcAft>
                          <a:spcPts val="0"/>
                        </a:spcAft>
                        <a:buNone/>
                      </a:pPr>
                      <a:r>
                        <a:rPr lang="zh-TW" sz="1100" b="0">
                          <a:latin typeface="Arial" panose="020B0604020202020204" pitchFamily="34" charset="0"/>
                          <a:ea typeface="微軟正黑體" panose="020B0604030504040204" pitchFamily="34" charset="-120"/>
                          <a:cs typeface="+mn-ea"/>
                          <a:sym typeface="Arial" panose="020B0604020202020204" pitchFamily="34" charset="0"/>
                        </a:rPr>
                        <a:t>✔</a:t>
                      </a:r>
                      <a:endParaRPr sz="1100" b="0">
                        <a:solidFill>
                          <a:schemeClr val="tx1">
                            <a:lumMod val="95000"/>
                            <a:lumOff val="5000"/>
                          </a:schemeClr>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59160" marR="59160" marT="29580" marB="29580" anchor="ctr"/>
                </a:tc>
                <a:tc>
                  <a:txBody>
                    <a:bodyPr/>
                    <a:lstStyle/>
                    <a:p>
                      <a:pPr marL="0" marR="0" lvl="0" indent="0" algn="ctr" rtl="0">
                        <a:lnSpc>
                          <a:spcPct val="100000"/>
                        </a:lnSpc>
                        <a:spcBef>
                          <a:spcPts val="0"/>
                        </a:spcBef>
                        <a:spcAft>
                          <a:spcPts val="0"/>
                        </a:spcAft>
                        <a:buClr>
                          <a:schemeClr val="lt1"/>
                        </a:buClr>
                        <a:buSzPts val="1800"/>
                        <a:buFont typeface="Corbel"/>
                        <a:buNone/>
                      </a:pPr>
                      <a:r>
                        <a:rPr lang="zh-TW" sz="1100" b="0">
                          <a:latin typeface="Arial" panose="020B0604020202020204" pitchFamily="34" charset="0"/>
                          <a:ea typeface="微軟正黑體" panose="020B0604030504040204" pitchFamily="34" charset="-120"/>
                          <a:cs typeface="+mn-ea"/>
                          <a:sym typeface="Arial" panose="020B0604020202020204" pitchFamily="34" charset="0"/>
                        </a:rPr>
                        <a:t>✔</a:t>
                      </a:r>
                      <a:endParaRPr sz="1100" b="0">
                        <a:solidFill>
                          <a:schemeClr val="tx1">
                            <a:lumMod val="95000"/>
                            <a:lumOff val="5000"/>
                          </a:schemeClr>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59160" marR="59160" marT="29580" marB="29580" anchor="ctr"/>
                </a:tc>
                <a:tc>
                  <a:txBody>
                    <a:bodyPr/>
                    <a:lstStyle/>
                    <a:p>
                      <a:pPr marL="0" marR="0" lvl="0" indent="0" algn="ctr" rtl="0">
                        <a:lnSpc>
                          <a:spcPct val="100000"/>
                        </a:lnSpc>
                        <a:spcBef>
                          <a:spcPts val="0"/>
                        </a:spcBef>
                        <a:spcAft>
                          <a:spcPts val="0"/>
                        </a:spcAft>
                        <a:buClr>
                          <a:schemeClr val="lt1"/>
                        </a:buClr>
                        <a:buSzPts val="1800"/>
                        <a:buFont typeface="Corbel"/>
                        <a:buNone/>
                      </a:pPr>
                      <a:r>
                        <a:rPr lang="zh-TW" sz="1100" b="0">
                          <a:latin typeface="Arial" panose="020B0604020202020204" pitchFamily="34" charset="0"/>
                          <a:ea typeface="微軟正黑體" panose="020B0604030504040204" pitchFamily="34" charset="-120"/>
                          <a:cs typeface="+mn-ea"/>
                          <a:sym typeface="Arial" panose="020B0604020202020204" pitchFamily="34" charset="0"/>
                        </a:rPr>
                        <a:t>✔</a:t>
                      </a:r>
                      <a:endParaRPr sz="1100" b="0">
                        <a:solidFill>
                          <a:schemeClr val="tx1">
                            <a:lumMod val="95000"/>
                            <a:lumOff val="5000"/>
                          </a:schemeClr>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59160" marR="59160" marT="29580" marB="29580" anchor="ctr"/>
                </a:tc>
                <a:extLst>
                  <a:ext uri="{0D108BD9-81ED-4DB2-BD59-A6C34878D82A}">
                    <a16:rowId xmlns:a16="http://schemas.microsoft.com/office/drawing/2014/main" val="10002"/>
                  </a:ext>
                </a:extLst>
              </a:tr>
              <a:tr h="309863">
                <a:tc>
                  <a:txBody>
                    <a:bodyPr/>
                    <a:lstStyle/>
                    <a:p>
                      <a:pPr marL="0" marR="0" lvl="0" indent="0" algn="ctr" rtl="0">
                        <a:spcBef>
                          <a:spcPts val="0"/>
                        </a:spcBef>
                        <a:spcAft>
                          <a:spcPts val="0"/>
                        </a:spcAft>
                        <a:buNone/>
                      </a:pPr>
                      <a:r>
                        <a:rPr lang="en-US" sz="11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2.5G</a:t>
                      </a:r>
                      <a:endParaRPr sz="11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59160" marR="59160" marT="29580" marB="29580" anchor="ctr">
                    <a:solidFill>
                      <a:srgbClr val="FDFDFD">
                        <a:alpha val="14118"/>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100" b="0">
                          <a:latin typeface="Arial" panose="020B0604020202020204" pitchFamily="34" charset="0"/>
                          <a:ea typeface="微軟正黑體" panose="020B0604030504040204" pitchFamily="34" charset="-120"/>
                          <a:cs typeface="+mn-ea"/>
                          <a:sym typeface="Arial" panose="020B0604020202020204" pitchFamily="34" charset="0"/>
                        </a:rPr>
                        <a:t>✔</a:t>
                      </a:r>
                      <a:endParaRPr sz="1100" b="0">
                        <a:solidFill>
                          <a:schemeClr val="tx1">
                            <a:lumMod val="95000"/>
                            <a:lumOff val="5000"/>
                          </a:schemeClr>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59160" marR="59160" marT="29580" marB="29580" anchor="ctr">
                    <a:solidFill>
                      <a:srgbClr val="FDFDFD">
                        <a:alpha val="14118"/>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100" b="0">
                          <a:latin typeface="Arial" panose="020B0604020202020204" pitchFamily="34" charset="0"/>
                          <a:ea typeface="微軟正黑體" panose="020B0604030504040204" pitchFamily="34" charset="-120"/>
                          <a:cs typeface="+mn-ea"/>
                          <a:sym typeface="Arial" panose="020B0604020202020204" pitchFamily="34" charset="0"/>
                        </a:rPr>
                        <a:t>✔</a:t>
                      </a:r>
                      <a:endParaRPr sz="1100" b="0">
                        <a:solidFill>
                          <a:schemeClr val="tx1">
                            <a:lumMod val="95000"/>
                            <a:lumOff val="5000"/>
                          </a:schemeClr>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59160" marR="59160" marT="29580" marB="29580" anchor="ctr">
                    <a:solidFill>
                      <a:srgbClr val="FDFDFD">
                        <a:alpha val="14118"/>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100" b="0">
                          <a:latin typeface="Arial" panose="020B0604020202020204" pitchFamily="34" charset="0"/>
                          <a:ea typeface="微軟正黑體" panose="020B0604030504040204" pitchFamily="34" charset="-120"/>
                          <a:cs typeface="+mn-ea"/>
                          <a:sym typeface="Arial" panose="020B0604020202020204" pitchFamily="34" charset="0"/>
                        </a:rPr>
                        <a:t>✔</a:t>
                      </a:r>
                      <a:endParaRPr sz="1100" b="0">
                        <a:solidFill>
                          <a:schemeClr val="tx1">
                            <a:lumMod val="95000"/>
                            <a:lumOff val="5000"/>
                          </a:schemeClr>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59160" marR="59160" marT="29580" marB="29580" anchor="ctr">
                    <a:solidFill>
                      <a:srgbClr val="FDFDFD">
                        <a:alpha val="14118"/>
                      </a:srgbClr>
                    </a:solidFill>
                  </a:tcPr>
                </a:tc>
                <a:extLst>
                  <a:ext uri="{0D108BD9-81ED-4DB2-BD59-A6C34878D82A}">
                    <a16:rowId xmlns:a16="http://schemas.microsoft.com/office/drawing/2014/main" val="10003"/>
                  </a:ext>
                </a:extLst>
              </a:tr>
              <a:tr h="309863">
                <a:tc>
                  <a:txBody>
                    <a:bodyPr/>
                    <a:lstStyle/>
                    <a:p>
                      <a:pPr marL="0" marR="0" lvl="0" indent="0" algn="ctr" rtl="0">
                        <a:spcBef>
                          <a:spcPts val="0"/>
                        </a:spcBef>
                        <a:spcAft>
                          <a:spcPts val="0"/>
                        </a:spcAft>
                        <a:buNone/>
                      </a:pPr>
                      <a:r>
                        <a:rPr lang="en-US" sz="11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5G</a:t>
                      </a:r>
                      <a:endParaRPr sz="11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59160" marR="59160" marT="29580" marB="29580" anchor="ctr"/>
                </a:tc>
                <a:tc>
                  <a:txBody>
                    <a:bodyPr/>
                    <a:lstStyle/>
                    <a:p>
                      <a:pPr marL="0" marR="0" lvl="0" indent="0" algn="ctr" rtl="0">
                        <a:lnSpc>
                          <a:spcPct val="100000"/>
                        </a:lnSpc>
                        <a:spcBef>
                          <a:spcPts val="0"/>
                        </a:spcBef>
                        <a:spcAft>
                          <a:spcPts val="0"/>
                        </a:spcAft>
                        <a:buClr>
                          <a:schemeClr val="lt1"/>
                        </a:buClr>
                        <a:buSzPts val="1800"/>
                        <a:buFont typeface="Corbel"/>
                        <a:buNone/>
                      </a:pPr>
                      <a:r>
                        <a:rPr lang="zh-TW" sz="1100" b="0">
                          <a:latin typeface="Arial" panose="020B0604020202020204" pitchFamily="34" charset="0"/>
                          <a:ea typeface="微軟正黑體" panose="020B0604030504040204" pitchFamily="34" charset="-120"/>
                          <a:cs typeface="+mn-ea"/>
                          <a:sym typeface="Arial" panose="020B0604020202020204" pitchFamily="34" charset="0"/>
                        </a:rPr>
                        <a:t>✔</a:t>
                      </a:r>
                      <a:endParaRPr sz="1100" b="0">
                        <a:solidFill>
                          <a:schemeClr val="tx1">
                            <a:lumMod val="95000"/>
                            <a:lumOff val="5000"/>
                          </a:schemeClr>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59160" marR="59160" marT="29580" marB="29580" anchor="ctr"/>
                </a:tc>
                <a:tc>
                  <a:txBody>
                    <a:bodyPr/>
                    <a:lstStyle/>
                    <a:p>
                      <a:pPr marL="0" marR="0" lvl="0" indent="0" algn="ctr" rtl="0">
                        <a:lnSpc>
                          <a:spcPct val="100000"/>
                        </a:lnSpc>
                        <a:spcBef>
                          <a:spcPts val="0"/>
                        </a:spcBef>
                        <a:spcAft>
                          <a:spcPts val="0"/>
                        </a:spcAft>
                        <a:buClr>
                          <a:schemeClr val="lt1"/>
                        </a:buClr>
                        <a:buSzPts val="1800"/>
                        <a:buFont typeface="Corbel"/>
                        <a:buNone/>
                      </a:pPr>
                      <a:r>
                        <a:rPr lang="zh-TW" sz="1100" b="0">
                          <a:latin typeface="Arial" panose="020B0604020202020204" pitchFamily="34" charset="0"/>
                          <a:ea typeface="微軟正黑體" panose="020B0604030504040204" pitchFamily="34" charset="-120"/>
                          <a:cs typeface="+mn-ea"/>
                          <a:sym typeface="Arial" panose="020B0604020202020204" pitchFamily="34" charset="0"/>
                        </a:rPr>
                        <a:t>✔</a:t>
                      </a:r>
                      <a:endParaRPr sz="1100" b="0">
                        <a:solidFill>
                          <a:schemeClr val="tx1">
                            <a:lumMod val="95000"/>
                            <a:lumOff val="5000"/>
                          </a:schemeClr>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59160" marR="59160" marT="29580" marB="29580" anchor="ctr"/>
                </a:tc>
                <a:tc>
                  <a:txBody>
                    <a:bodyPr/>
                    <a:lstStyle/>
                    <a:p>
                      <a:pPr marL="0" marR="0" lvl="0" indent="0" algn="ctr" rtl="0">
                        <a:lnSpc>
                          <a:spcPct val="100000"/>
                        </a:lnSpc>
                        <a:spcBef>
                          <a:spcPts val="0"/>
                        </a:spcBef>
                        <a:spcAft>
                          <a:spcPts val="0"/>
                        </a:spcAft>
                        <a:buClr>
                          <a:schemeClr val="lt1"/>
                        </a:buClr>
                        <a:buSzPts val="1800"/>
                        <a:buFont typeface="Corbel"/>
                        <a:buNone/>
                      </a:pPr>
                      <a:r>
                        <a:rPr lang="zh-TW" sz="1100" b="0">
                          <a:latin typeface="Arial" panose="020B0604020202020204" pitchFamily="34" charset="0"/>
                          <a:ea typeface="微軟正黑體" panose="020B0604030504040204" pitchFamily="34" charset="-120"/>
                          <a:cs typeface="+mn-ea"/>
                          <a:sym typeface="Arial" panose="020B0604020202020204" pitchFamily="34" charset="0"/>
                        </a:rPr>
                        <a:t>✔</a:t>
                      </a:r>
                      <a:endParaRPr sz="1100" b="0">
                        <a:solidFill>
                          <a:schemeClr val="tx1">
                            <a:lumMod val="95000"/>
                            <a:lumOff val="5000"/>
                          </a:schemeClr>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59160" marR="59160" marT="29580" marB="29580" anchor="ctr"/>
                </a:tc>
                <a:extLst>
                  <a:ext uri="{0D108BD9-81ED-4DB2-BD59-A6C34878D82A}">
                    <a16:rowId xmlns:a16="http://schemas.microsoft.com/office/drawing/2014/main" val="10004"/>
                  </a:ext>
                </a:extLst>
              </a:tr>
              <a:tr h="309863">
                <a:tc>
                  <a:txBody>
                    <a:bodyPr/>
                    <a:lstStyle/>
                    <a:p>
                      <a:pPr marL="0" marR="0" lvl="0" indent="0" algn="ctr" rtl="0">
                        <a:spcBef>
                          <a:spcPts val="0"/>
                        </a:spcBef>
                        <a:spcAft>
                          <a:spcPts val="0"/>
                        </a:spcAft>
                        <a:buNone/>
                      </a:pPr>
                      <a:r>
                        <a:rPr lang="en-US" sz="11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10G</a:t>
                      </a:r>
                      <a:endParaRPr sz="11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59160" marR="59160" marT="29580" marB="29580" anchor="ctr">
                    <a:lnB w="6350" cap="flat" cmpd="sng" algn="ctr">
                      <a:noFill/>
                      <a:prstDash val="solid"/>
                      <a:round/>
                      <a:headEnd type="none" w="med" len="med"/>
                      <a:tailEnd type="none" w="med" len="med"/>
                    </a:lnB>
                    <a:solidFill>
                      <a:srgbClr val="FDFDFD">
                        <a:alpha val="14118"/>
                      </a:srgbClr>
                    </a:solidFill>
                  </a:tcPr>
                </a:tc>
                <a:tc>
                  <a:txBody>
                    <a:bodyPr/>
                    <a:lstStyle/>
                    <a:p>
                      <a:pPr marL="0" marR="0" lvl="0" indent="0" algn="ctr" rtl="0">
                        <a:spcBef>
                          <a:spcPts val="0"/>
                        </a:spcBef>
                        <a:spcAft>
                          <a:spcPts val="0"/>
                        </a:spcAft>
                        <a:buNone/>
                      </a:pPr>
                      <a:r>
                        <a:rPr lang="en-US" sz="11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X</a:t>
                      </a:r>
                      <a:endParaRPr sz="11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59160" marR="59160" marT="29580" marB="29580" anchor="ctr">
                    <a:lnB w="6350" cap="flat" cmpd="sng" algn="ctr">
                      <a:noFill/>
                      <a:prstDash val="solid"/>
                      <a:round/>
                      <a:headEnd type="none" w="med" len="med"/>
                      <a:tailEnd type="none" w="med" len="med"/>
                    </a:lnB>
                    <a:solidFill>
                      <a:srgbClr val="FDFDFD">
                        <a:alpha val="14118"/>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1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a:t>
                      </a:r>
                      <a:r>
                        <a:rPr lang="en-US" sz="11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(55m)</a:t>
                      </a:r>
                      <a:endParaRPr sz="11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59160" marR="59160" marT="29580" marB="29580" anchor="ctr">
                    <a:lnB w="6350" cap="flat" cmpd="sng" algn="ctr">
                      <a:noFill/>
                      <a:prstDash val="solid"/>
                      <a:round/>
                      <a:headEnd type="none" w="med" len="med"/>
                      <a:tailEnd type="none" w="med" len="med"/>
                    </a:lnB>
                    <a:solidFill>
                      <a:srgbClr val="FDFDFD">
                        <a:alpha val="14118"/>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1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a:t>
                      </a:r>
                      <a:endParaRPr sz="11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59160" marR="59160" marT="29580" marB="29580" anchor="ctr">
                    <a:lnB w="6350" cap="flat" cmpd="sng" algn="ctr">
                      <a:noFill/>
                      <a:prstDash val="solid"/>
                      <a:round/>
                      <a:headEnd type="none" w="med" len="med"/>
                      <a:tailEnd type="none" w="med" len="med"/>
                    </a:lnB>
                    <a:solidFill>
                      <a:srgbClr val="FDFDFD">
                        <a:alpha val="14118"/>
                      </a:srgbClr>
                    </a:solidFill>
                  </a:tcPr>
                </a:tc>
                <a:extLst>
                  <a:ext uri="{0D108BD9-81ED-4DB2-BD59-A6C34878D82A}">
                    <a16:rowId xmlns:a16="http://schemas.microsoft.com/office/drawing/2014/main" val="10005"/>
                  </a:ext>
                </a:extLst>
              </a:tr>
            </a:tbl>
          </a:graphicData>
        </a:graphic>
      </p:graphicFrame>
      <p:sp>
        <p:nvSpPr>
          <p:cNvPr id="25" name="文字方塊 24">
            <a:extLst>
              <a:ext uri="{FF2B5EF4-FFF2-40B4-BE49-F238E27FC236}">
                <a16:creationId xmlns:a16="http://schemas.microsoft.com/office/drawing/2014/main" id="{4EFECE1E-208A-1744-A6D3-6BB8230DEFE8}"/>
              </a:ext>
            </a:extLst>
          </p:cNvPr>
          <p:cNvSpPr txBox="1"/>
          <p:nvPr/>
        </p:nvSpPr>
        <p:spPr>
          <a:xfrm>
            <a:off x="2985986" y="3256557"/>
            <a:ext cx="1919115" cy="276999"/>
          </a:xfrm>
          <a:prstGeom prst="rect">
            <a:avLst/>
          </a:prstGeom>
          <a:noFill/>
        </p:spPr>
        <p:txBody>
          <a:bodyPr wrap="none" rtlCol="0">
            <a:spAutoFit/>
          </a:bodyPr>
          <a:lstStyle/>
          <a:p>
            <a:r>
              <a:rPr lang="en-US" altLang="zh-TW" sz="1200" b="1">
                <a:solidFill>
                  <a:schemeClr val="accent1">
                    <a:lumMod val="50000"/>
                  </a:schemeClr>
                </a:solidFill>
                <a:latin typeface="Arial" panose="020B0604020202020204" pitchFamily="34" charset="0"/>
                <a:ea typeface="微軟正黑體" panose="020B0604030504040204" pitchFamily="34" charset="-120"/>
                <a:cs typeface="+mn-ea"/>
                <a:sym typeface="Arial" panose="020B0604020202020204" pitchFamily="34" charset="0"/>
              </a:rPr>
              <a:t>QSW-M2108-2S</a:t>
            </a:r>
            <a:r>
              <a:rPr lang="en-US" altLang="zh-TW" sz="12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 (</a:t>
            </a:r>
            <a:r>
              <a:rPr lang="zh-TW" altLang="en-US" sz="120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網管型</a:t>
            </a:r>
            <a:r>
              <a:rPr lang="en-US" altLang="zh-TW" sz="12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a:t>
            </a:r>
            <a:endParaRPr lang="zh-TW" altLang="en-US" sz="12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1" name="文字方塊 30">
            <a:extLst>
              <a:ext uri="{FF2B5EF4-FFF2-40B4-BE49-F238E27FC236}">
                <a16:creationId xmlns:a16="http://schemas.microsoft.com/office/drawing/2014/main" id="{21E9DF6E-F2DE-214E-BAB8-2293966D3352}"/>
              </a:ext>
            </a:extLst>
          </p:cNvPr>
          <p:cNvSpPr txBox="1"/>
          <p:nvPr/>
        </p:nvSpPr>
        <p:spPr>
          <a:xfrm>
            <a:off x="369707" y="3231336"/>
            <a:ext cx="1944763" cy="276999"/>
          </a:xfrm>
          <a:prstGeom prst="rect">
            <a:avLst/>
          </a:prstGeom>
          <a:noFill/>
        </p:spPr>
        <p:txBody>
          <a:bodyPr wrap="none" rtlCol="0">
            <a:spAutoFit/>
          </a:bodyPr>
          <a:lstStyle/>
          <a:p>
            <a:r>
              <a:rPr lang="en-US" altLang="zh-TW" sz="1200" b="1">
                <a:solidFill>
                  <a:schemeClr val="accent1">
                    <a:lumMod val="50000"/>
                  </a:schemeClr>
                </a:solidFill>
                <a:latin typeface="Arial" panose="020B0604020202020204" pitchFamily="34" charset="0"/>
                <a:ea typeface="微軟正黑體" panose="020B0604030504040204" pitchFamily="34" charset="-120"/>
                <a:cs typeface="+mn-ea"/>
                <a:sym typeface="Arial" panose="020B0604020202020204" pitchFamily="34" charset="0"/>
              </a:rPr>
              <a:t>QSW-2104-2S</a:t>
            </a:r>
            <a:r>
              <a:rPr lang="en-US" altLang="zh-TW" sz="12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 (</a:t>
            </a:r>
            <a:r>
              <a:rPr lang="zh-TW" altLang="en-US" sz="120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無網管型</a:t>
            </a:r>
            <a:r>
              <a:rPr lang="en-US" altLang="zh-TW" sz="12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a:t>
            </a:r>
            <a:endParaRPr lang="zh-TW" altLang="en-US" sz="120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3" name="文字方塊 32">
            <a:extLst>
              <a:ext uri="{FF2B5EF4-FFF2-40B4-BE49-F238E27FC236}">
                <a16:creationId xmlns:a16="http://schemas.microsoft.com/office/drawing/2014/main" id="{05AEEC05-B49D-C149-A7C7-B1559D7FE4DE}"/>
              </a:ext>
            </a:extLst>
          </p:cNvPr>
          <p:cNvSpPr txBox="1"/>
          <p:nvPr/>
        </p:nvSpPr>
        <p:spPr>
          <a:xfrm>
            <a:off x="338814" y="3487966"/>
            <a:ext cx="1909339" cy="241856"/>
          </a:xfrm>
          <a:prstGeom prst="rect">
            <a:avLst/>
          </a:prstGeom>
          <a:noFill/>
        </p:spPr>
        <p:txBody>
          <a:bodyPr wrap="none" rtlCol="0">
            <a:spAutoFit/>
          </a:bodyPr>
          <a:lstStyle/>
          <a:p>
            <a:r>
              <a:rPr lang="en-US" altLang="zh-TW" sz="105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4 x 2.5GbE + 2 x 10GbE SFP+</a:t>
            </a:r>
          </a:p>
        </p:txBody>
      </p:sp>
      <p:sp>
        <p:nvSpPr>
          <p:cNvPr id="36" name="文字方塊 35">
            <a:extLst>
              <a:ext uri="{FF2B5EF4-FFF2-40B4-BE49-F238E27FC236}">
                <a16:creationId xmlns:a16="http://schemas.microsoft.com/office/drawing/2014/main" id="{6EF3DEEC-3197-AF44-B300-658795AE0B74}"/>
              </a:ext>
            </a:extLst>
          </p:cNvPr>
          <p:cNvSpPr txBox="1"/>
          <p:nvPr/>
        </p:nvSpPr>
        <p:spPr>
          <a:xfrm>
            <a:off x="421618" y="4293445"/>
            <a:ext cx="2612161" cy="276999"/>
          </a:xfrm>
          <a:prstGeom prst="rect">
            <a:avLst/>
          </a:prstGeom>
          <a:noFill/>
        </p:spPr>
        <p:txBody>
          <a:bodyPr wrap="square" rtlCol="0">
            <a:spAutoFit/>
          </a:bodyPr>
          <a:lstStyle/>
          <a:p>
            <a:r>
              <a:rPr lang="en-US" altLang="zh-TW" sz="1200" b="1">
                <a:solidFill>
                  <a:schemeClr val="accent1">
                    <a:lumMod val="50000"/>
                  </a:schemeClr>
                </a:solidFill>
                <a:latin typeface="Arial" panose="020B0604020202020204" pitchFamily="34" charset="0"/>
                <a:ea typeface="微軟正黑體" panose="020B0604030504040204" pitchFamily="34" charset="-120"/>
                <a:cs typeface="+mn-ea"/>
                <a:sym typeface="Arial" panose="020B0604020202020204" pitchFamily="34" charset="0"/>
              </a:rPr>
              <a:t>QSW-M2116P-2T2S</a:t>
            </a:r>
            <a:r>
              <a:rPr lang="en-US" altLang="zh-TW" sz="1200" b="1">
                <a:solidFill>
                  <a:srgbClr val="E9C27B"/>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12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(PoE </a:t>
            </a:r>
            <a:r>
              <a:rPr lang="zh-TW" altLang="en-US" sz="120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網管型</a:t>
            </a:r>
            <a:r>
              <a:rPr lang="en-US" altLang="zh-TW" sz="120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a:t>
            </a:r>
            <a:endParaRPr lang="zh-TW" altLang="en-US" sz="12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7" name="文字方塊 36">
            <a:extLst>
              <a:ext uri="{FF2B5EF4-FFF2-40B4-BE49-F238E27FC236}">
                <a16:creationId xmlns:a16="http://schemas.microsoft.com/office/drawing/2014/main" id="{88C4A5EA-9202-7E42-97AB-E1C166483D67}"/>
              </a:ext>
            </a:extLst>
          </p:cNvPr>
          <p:cNvSpPr txBox="1"/>
          <p:nvPr/>
        </p:nvSpPr>
        <p:spPr>
          <a:xfrm>
            <a:off x="369707" y="4521646"/>
            <a:ext cx="2160451" cy="549672"/>
          </a:xfrm>
          <a:prstGeom prst="rect">
            <a:avLst/>
          </a:prstGeom>
          <a:noFill/>
        </p:spPr>
        <p:txBody>
          <a:bodyPr wrap="square" rtlCol="0">
            <a:spAutoFit/>
          </a:bodyPr>
          <a:lstStyle/>
          <a:p>
            <a:r>
              <a:rPr lang="en-US" altLang="zh-TW" sz="105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16 x 2.5GbE PoE+ (30W)</a:t>
            </a:r>
          </a:p>
          <a:p>
            <a:r>
              <a:rPr lang="en-US" altLang="zh-TW" sz="105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+ 2 x 10GBASE-T PoE+ (90W) </a:t>
            </a:r>
          </a:p>
          <a:p>
            <a:r>
              <a:rPr lang="en-US" altLang="zh-TW" sz="105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+ 2 x 10GbE SFP+</a:t>
            </a:r>
            <a:endParaRPr lang="zh-TW" altLang="en-US" sz="105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8" name="文字方塊 37">
            <a:extLst>
              <a:ext uri="{FF2B5EF4-FFF2-40B4-BE49-F238E27FC236}">
                <a16:creationId xmlns:a16="http://schemas.microsoft.com/office/drawing/2014/main" id="{9987836F-8016-6F4A-9ACA-CAC4790B62B8}"/>
              </a:ext>
            </a:extLst>
          </p:cNvPr>
          <p:cNvSpPr txBox="1"/>
          <p:nvPr/>
        </p:nvSpPr>
        <p:spPr>
          <a:xfrm>
            <a:off x="2900817" y="4273338"/>
            <a:ext cx="2573798" cy="276999"/>
          </a:xfrm>
          <a:prstGeom prst="rect">
            <a:avLst/>
          </a:prstGeom>
          <a:noFill/>
        </p:spPr>
        <p:txBody>
          <a:bodyPr wrap="square" lIns="91440" tIns="45720" rIns="91440" bIns="45720" rtlCol="0" anchor="t">
            <a:spAutoFit/>
          </a:bodyPr>
          <a:lstStyle/>
          <a:p>
            <a:r>
              <a:rPr lang="en-US" altLang="zh-TW" sz="1200" b="1">
                <a:solidFill>
                  <a:schemeClr val="accent1">
                    <a:lumMod val="50000"/>
                  </a:schemeClr>
                </a:solidFill>
                <a:latin typeface="Arial" panose="020B0604020202020204" pitchFamily="34" charset="0"/>
                <a:ea typeface="微軟正黑體" panose="020B0604030504040204" pitchFamily="34" charset="-120"/>
                <a:cs typeface="+mn-ea"/>
                <a:sym typeface="Arial" panose="020B0604020202020204" pitchFamily="34" charset="0"/>
              </a:rPr>
              <a:t>QSW-M2108R-2C</a:t>
            </a:r>
            <a:r>
              <a:rPr lang="en-US" altLang="zh-TW" sz="12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 (</a:t>
            </a:r>
            <a:r>
              <a:rPr lang="zh-TW" altLang="en-US" sz="120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網管半機架型</a:t>
            </a:r>
            <a:r>
              <a:rPr lang="en-US" altLang="zh-TW" sz="120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a:t>
            </a:r>
            <a:endParaRPr lang="zh-TW" altLang="en-US" sz="12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9" name="文字方塊 38">
            <a:extLst>
              <a:ext uri="{FF2B5EF4-FFF2-40B4-BE49-F238E27FC236}">
                <a16:creationId xmlns:a16="http://schemas.microsoft.com/office/drawing/2014/main" id="{0D45425A-23D6-7245-B089-E16F9638A71A}"/>
              </a:ext>
            </a:extLst>
          </p:cNvPr>
          <p:cNvSpPr txBox="1"/>
          <p:nvPr/>
        </p:nvSpPr>
        <p:spPr>
          <a:xfrm>
            <a:off x="2900817" y="4521646"/>
            <a:ext cx="2008305" cy="241856"/>
          </a:xfrm>
          <a:prstGeom prst="rect">
            <a:avLst/>
          </a:prstGeom>
          <a:noFill/>
        </p:spPr>
        <p:txBody>
          <a:bodyPr wrap="square" rtlCol="0">
            <a:spAutoFit/>
          </a:bodyPr>
          <a:lstStyle/>
          <a:p>
            <a:r>
              <a:rPr lang="en-US" altLang="zh-TW" sz="105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8 x 2.5GbE + 2 x 10GbE SFP+</a:t>
            </a:r>
            <a:endParaRPr lang="zh-TW" altLang="en-US" sz="105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 name="矩形: 圓角 4">
            <a:extLst>
              <a:ext uri="{FF2B5EF4-FFF2-40B4-BE49-F238E27FC236}">
                <a16:creationId xmlns:a16="http://schemas.microsoft.com/office/drawing/2014/main" id="{4E9337C5-09F1-45DA-B6D5-DC7573B5DD40}"/>
              </a:ext>
            </a:extLst>
          </p:cNvPr>
          <p:cNvSpPr/>
          <p:nvPr/>
        </p:nvSpPr>
        <p:spPr>
          <a:xfrm>
            <a:off x="3631842" y="1750039"/>
            <a:ext cx="1427860" cy="510255"/>
          </a:xfrm>
          <a:prstGeom prst="roundRect">
            <a:avLst>
              <a:gd name="adj" fmla="val 50000"/>
            </a:avLst>
          </a:prstGeom>
          <a:solidFill>
            <a:schemeClr val="accent1">
              <a:lumMod val="50000"/>
            </a:schemeClr>
          </a:solidFill>
          <a:ln w="127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2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無風扇</a:t>
            </a:r>
            <a:br>
              <a:rPr lang="en-US" altLang="zh-CN" sz="12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br>
            <a:r>
              <a:rPr lang="zh-CN" altLang="en-US" sz="12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與金屬外殼</a:t>
            </a:r>
            <a:endParaRPr lang="en-US" altLang="zh-TW" sz="12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5" name="文字方塊 64">
            <a:extLst>
              <a:ext uri="{FF2B5EF4-FFF2-40B4-BE49-F238E27FC236}">
                <a16:creationId xmlns:a16="http://schemas.microsoft.com/office/drawing/2014/main" id="{B27539D7-D7D0-4D35-AC62-54E3A633D7C3}"/>
              </a:ext>
            </a:extLst>
          </p:cNvPr>
          <p:cNvSpPr txBox="1"/>
          <p:nvPr/>
        </p:nvSpPr>
        <p:spPr>
          <a:xfrm>
            <a:off x="611495" y="1468191"/>
            <a:ext cx="1827653" cy="263843"/>
          </a:xfrm>
          <a:prstGeom prst="rect">
            <a:avLst/>
          </a:prstGeom>
          <a:noFill/>
        </p:spPr>
        <p:txBody>
          <a:bodyPr wrap="none" rtlCol="0">
            <a:spAutoFit/>
          </a:bodyPr>
          <a:lstStyle/>
          <a:p>
            <a:r>
              <a:rPr lang="en-US" altLang="zh-TW" sz="12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QSW-1108-8T (</a:t>
            </a:r>
            <a:r>
              <a:rPr lang="zh-CN" altLang="en-US" sz="120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無</a:t>
            </a:r>
            <a:r>
              <a:rPr lang="zh-TW" altLang="en-US" sz="120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網管型</a:t>
            </a:r>
            <a:r>
              <a:rPr lang="en-US" altLang="zh-TW" sz="120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a:t>
            </a:r>
            <a:endParaRPr lang="zh-TW" altLang="en-US" sz="12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6" name="文字方塊 65">
            <a:extLst>
              <a:ext uri="{FF2B5EF4-FFF2-40B4-BE49-F238E27FC236}">
                <a16:creationId xmlns:a16="http://schemas.microsoft.com/office/drawing/2014/main" id="{AEE6A2E1-67BB-4BEA-A706-7F8182BF41AB}"/>
              </a:ext>
            </a:extLst>
          </p:cNvPr>
          <p:cNvSpPr txBox="1"/>
          <p:nvPr/>
        </p:nvSpPr>
        <p:spPr>
          <a:xfrm>
            <a:off x="2475174" y="1519557"/>
            <a:ext cx="1016842" cy="395764"/>
          </a:xfrm>
          <a:prstGeom prst="rect">
            <a:avLst/>
          </a:prstGeom>
          <a:noFill/>
        </p:spPr>
        <p:txBody>
          <a:bodyPr wrap="none" rtlCol="0">
            <a:spAutoFit/>
          </a:bodyPr>
          <a:lstStyle/>
          <a:p>
            <a:r>
              <a:rPr lang="en-US" altLang="zh-TW" sz="105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8 x 2.5GbE</a:t>
            </a:r>
          </a:p>
          <a:p>
            <a:r>
              <a:rPr lang="en-US" altLang="zh-TW" sz="105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RJ45 Multi-Gig</a:t>
            </a:r>
            <a:endParaRPr lang="zh-TW" altLang="en-US" sz="105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7" name="圖片 6">
            <a:extLst>
              <a:ext uri="{FF2B5EF4-FFF2-40B4-BE49-F238E27FC236}">
                <a16:creationId xmlns:a16="http://schemas.microsoft.com/office/drawing/2014/main" id="{FA6012D1-8D13-4F72-BE61-3D41BBEAEB1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74638" y="1698614"/>
            <a:ext cx="1511839" cy="321982"/>
          </a:xfrm>
          <a:prstGeom prst="rect">
            <a:avLst/>
          </a:prstGeom>
        </p:spPr>
      </p:pic>
      <p:pic>
        <p:nvPicPr>
          <p:cNvPr id="1026" name="Picture 2" descr="QSW-1105-5T">
            <a:extLst>
              <a:ext uri="{FF2B5EF4-FFF2-40B4-BE49-F238E27FC236}">
                <a16:creationId xmlns:a16="http://schemas.microsoft.com/office/drawing/2014/main" id="{F5AADF9D-8348-9F4F-AE58-1FACD49649C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3626" y="1940450"/>
            <a:ext cx="1005782" cy="882094"/>
          </a:xfrm>
          <a:prstGeom prst="rect">
            <a:avLst/>
          </a:prstGeom>
          <a:noFill/>
          <a:extLst>
            <a:ext uri="{909E8E84-426E-40DD-AFC4-6F175D3DCCD1}">
              <a14:hiddenFill xmlns:a14="http://schemas.microsoft.com/office/drawing/2010/main">
                <a:solidFill>
                  <a:srgbClr val="FFFFFF"/>
                </a:solidFill>
              </a14:hiddenFill>
            </a:ext>
          </a:extLst>
        </p:spPr>
      </p:pic>
      <p:sp>
        <p:nvSpPr>
          <p:cNvPr id="35" name="文字方塊 34">
            <a:extLst>
              <a:ext uri="{FF2B5EF4-FFF2-40B4-BE49-F238E27FC236}">
                <a16:creationId xmlns:a16="http://schemas.microsoft.com/office/drawing/2014/main" id="{27A6E644-2292-7146-868D-9DB211A0E49C}"/>
              </a:ext>
            </a:extLst>
          </p:cNvPr>
          <p:cNvSpPr txBox="1"/>
          <p:nvPr/>
        </p:nvSpPr>
        <p:spPr>
          <a:xfrm>
            <a:off x="600290" y="1985282"/>
            <a:ext cx="1827653" cy="263843"/>
          </a:xfrm>
          <a:prstGeom prst="rect">
            <a:avLst/>
          </a:prstGeom>
          <a:noFill/>
        </p:spPr>
        <p:txBody>
          <a:bodyPr wrap="none" rtlCol="0">
            <a:spAutoFit/>
          </a:bodyPr>
          <a:lstStyle/>
          <a:p>
            <a:r>
              <a:rPr lang="en-US" altLang="zh-TW" sz="12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QSW-1105-5T (</a:t>
            </a:r>
            <a:r>
              <a:rPr lang="zh-CN" altLang="en-US" sz="120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無</a:t>
            </a:r>
            <a:r>
              <a:rPr lang="zh-TW" altLang="en-US" sz="120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網管型</a:t>
            </a:r>
            <a:r>
              <a:rPr lang="en-US" altLang="zh-TW" sz="120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a:t>
            </a:r>
            <a:endParaRPr lang="zh-TW" altLang="en-US" sz="12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1" name="文字方塊 40">
            <a:extLst>
              <a:ext uri="{FF2B5EF4-FFF2-40B4-BE49-F238E27FC236}">
                <a16:creationId xmlns:a16="http://schemas.microsoft.com/office/drawing/2014/main" id="{E4221C81-E453-7C44-B147-13F66626E378}"/>
              </a:ext>
            </a:extLst>
          </p:cNvPr>
          <p:cNvSpPr txBox="1"/>
          <p:nvPr/>
        </p:nvSpPr>
        <p:spPr>
          <a:xfrm>
            <a:off x="2485412" y="2113203"/>
            <a:ext cx="1016842" cy="395764"/>
          </a:xfrm>
          <a:prstGeom prst="rect">
            <a:avLst/>
          </a:prstGeom>
          <a:noFill/>
        </p:spPr>
        <p:txBody>
          <a:bodyPr wrap="none" rtlCol="0">
            <a:spAutoFit/>
          </a:bodyPr>
          <a:lstStyle/>
          <a:p>
            <a:r>
              <a:rPr lang="en-US" altLang="zh-TW" sz="105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5 x 2.5GbE</a:t>
            </a:r>
          </a:p>
          <a:p>
            <a:r>
              <a:rPr lang="en-US" altLang="zh-TW" sz="105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RJ45 Multi-Gig</a:t>
            </a:r>
            <a:endParaRPr lang="zh-TW" altLang="en-US" sz="105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1028" name="Picture 4" descr="QSW-2104-2S">
            <a:extLst>
              <a:ext uri="{FF2B5EF4-FFF2-40B4-BE49-F238E27FC236}">
                <a16:creationId xmlns:a16="http://schemas.microsoft.com/office/drawing/2014/main" id="{42CE57AF-3B36-6641-9B31-D48A2388EC5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7191" b="22917"/>
          <a:stretch/>
        </p:blipFill>
        <p:spPr bwMode="auto">
          <a:xfrm>
            <a:off x="592601" y="2762578"/>
            <a:ext cx="1071279" cy="468758"/>
          </a:xfrm>
          <a:prstGeom prst="rect">
            <a:avLst/>
          </a:prstGeom>
          <a:noFill/>
          <a:extLst>
            <a:ext uri="{909E8E84-426E-40DD-AFC4-6F175D3DCCD1}">
              <a14:hiddenFill xmlns:a14="http://schemas.microsoft.com/office/drawing/2010/main">
                <a:solidFill>
                  <a:srgbClr val="FFFFFF"/>
                </a:solidFill>
              </a14:hiddenFill>
            </a:ext>
          </a:extLst>
        </p:spPr>
      </p:pic>
      <p:sp>
        <p:nvSpPr>
          <p:cNvPr id="46" name="文字方塊 45">
            <a:extLst>
              <a:ext uri="{FF2B5EF4-FFF2-40B4-BE49-F238E27FC236}">
                <a16:creationId xmlns:a16="http://schemas.microsoft.com/office/drawing/2014/main" id="{AFC0FC14-515F-9F41-8A54-548E751667CF}"/>
              </a:ext>
            </a:extLst>
          </p:cNvPr>
          <p:cNvSpPr txBox="1"/>
          <p:nvPr/>
        </p:nvSpPr>
        <p:spPr>
          <a:xfrm>
            <a:off x="2985993" y="3500136"/>
            <a:ext cx="1909339" cy="241856"/>
          </a:xfrm>
          <a:prstGeom prst="rect">
            <a:avLst/>
          </a:prstGeom>
          <a:noFill/>
        </p:spPr>
        <p:txBody>
          <a:bodyPr wrap="none" rtlCol="0">
            <a:spAutoFit/>
          </a:bodyPr>
          <a:lstStyle/>
          <a:p>
            <a:r>
              <a:rPr lang="en-US" altLang="zh-TW" sz="105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8 x 2.5GbE + 2 x 10GbE SFP+</a:t>
            </a:r>
          </a:p>
        </p:txBody>
      </p:sp>
      <p:pic>
        <p:nvPicPr>
          <p:cNvPr id="1030" name="Picture 6" descr="QSW-M2108-2S">
            <a:extLst>
              <a:ext uri="{FF2B5EF4-FFF2-40B4-BE49-F238E27FC236}">
                <a16:creationId xmlns:a16="http://schemas.microsoft.com/office/drawing/2014/main" id="{B102B9E5-D72B-5B49-8489-29E8D5BAA68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27456" b="34087"/>
          <a:stretch/>
        </p:blipFill>
        <p:spPr bwMode="auto">
          <a:xfrm>
            <a:off x="3075345" y="2744297"/>
            <a:ext cx="1399319" cy="47194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QSW-M2116P-2T2S">
            <a:extLst>
              <a:ext uri="{FF2B5EF4-FFF2-40B4-BE49-F238E27FC236}">
                <a16:creationId xmlns:a16="http://schemas.microsoft.com/office/drawing/2014/main" id="{E9B881A9-FEF2-004C-A7E2-8FCF78BC785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31078" b="32504"/>
          <a:stretch/>
        </p:blipFill>
        <p:spPr bwMode="auto">
          <a:xfrm>
            <a:off x="466531" y="3840029"/>
            <a:ext cx="1419617" cy="453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6951424"/>
      </p:ext>
    </p:extLst>
  </p:cSld>
  <p:clrMapOvr>
    <a:masterClrMapping/>
  </p:clrMapOvr>
  <p:transition spd="slow">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標題 3">
            <a:extLst>
              <a:ext uri="{FF2B5EF4-FFF2-40B4-BE49-F238E27FC236}">
                <a16:creationId xmlns:a16="http://schemas.microsoft.com/office/drawing/2014/main" id="{9A440EC1-6EE9-FB48-A20C-1CDEF7AF6F42}"/>
              </a:ext>
            </a:extLst>
          </p:cNvPr>
          <p:cNvSpPr txBox="1">
            <a:spLocks/>
          </p:cNvSpPr>
          <p:nvPr/>
        </p:nvSpPr>
        <p:spPr>
          <a:xfrm>
            <a:off x="191387" y="63614"/>
            <a:ext cx="8747050" cy="1188328"/>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Arial"/>
              <a:buNone/>
              <a:defRPr sz="28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2800">
                <a:solidFill>
                  <a:schemeClr val="dk1"/>
                </a:solidFill>
              </a:defRPr>
            </a:lvl2pPr>
            <a:lvl3pPr lvl="2" indent="0">
              <a:spcBef>
                <a:spcPts val="0"/>
              </a:spcBef>
              <a:buClr>
                <a:schemeClr val="dk1"/>
              </a:buClr>
              <a:buFont typeface="Arial"/>
              <a:buNone/>
              <a:defRPr sz="2800">
                <a:solidFill>
                  <a:schemeClr val="dk1"/>
                </a:solidFill>
              </a:defRPr>
            </a:lvl3pPr>
            <a:lvl4pPr lvl="3" indent="0">
              <a:spcBef>
                <a:spcPts val="0"/>
              </a:spcBef>
              <a:buClr>
                <a:schemeClr val="dk1"/>
              </a:buClr>
              <a:buFont typeface="Arial"/>
              <a:buNone/>
              <a:defRPr sz="2800">
                <a:solidFill>
                  <a:schemeClr val="dk1"/>
                </a:solidFill>
              </a:defRPr>
            </a:lvl4pPr>
            <a:lvl5pPr lvl="4" indent="0">
              <a:spcBef>
                <a:spcPts val="0"/>
              </a:spcBef>
              <a:buClr>
                <a:schemeClr val="dk1"/>
              </a:buClr>
              <a:buFont typeface="Arial"/>
              <a:buNone/>
              <a:defRPr sz="2800">
                <a:solidFill>
                  <a:schemeClr val="dk1"/>
                </a:solidFill>
              </a:defRPr>
            </a:lvl5pPr>
            <a:lvl6pPr lvl="5" indent="0">
              <a:spcBef>
                <a:spcPts val="0"/>
              </a:spcBef>
              <a:buClr>
                <a:schemeClr val="dk1"/>
              </a:buClr>
              <a:buFont typeface="Arial"/>
              <a:buNone/>
              <a:defRPr sz="2800">
                <a:solidFill>
                  <a:schemeClr val="dk1"/>
                </a:solidFill>
              </a:defRPr>
            </a:lvl6pPr>
            <a:lvl7pPr lvl="6" indent="0">
              <a:spcBef>
                <a:spcPts val="0"/>
              </a:spcBef>
              <a:buClr>
                <a:schemeClr val="dk1"/>
              </a:buClr>
              <a:buFont typeface="Arial"/>
              <a:buNone/>
              <a:defRPr sz="2800">
                <a:solidFill>
                  <a:schemeClr val="dk1"/>
                </a:solidFill>
              </a:defRPr>
            </a:lvl7pPr>
            <a:lvl8pPr lvl="7" indent="0">
              <a:spcBef>
                <a:spcPts val="0"/>
              </a:spcBef>
              <a:buClr>
                <a:schemeClr val="dk1"/>
              </a:buClr>
              <a:buFont typeface="Arial"/>
              <a:buNone/>
              <a:defRPr sz="2800">
                <a:solidFill>
                  <a:schemeClr val="dk1"/>
                </a:solidFill>
              </a:defRPr>
            </a:lvl8pPr>
            <a:lvl9pPr lvl="8" indent="0">
              <a:spcBef>
                <a:spcPts val="0"/>
              </a:spcBef>
              <a:buClr>
                <a:schemeClr val="dk1"/>
              </a:buClr>
              <a:buFont typeface="Arial"/>
              <a:buNone/>
              <a:defRPr sz="2800">
                <a:solidFill>
                  <a:schemeClr val="dk1"/>
                </a:solidFill>
              </a:defRPr>
            </a:lvl9pPr>
          </a:lstStyle>
          <a:p>
            <a:r>
              <a:rPr lang="zh-TW" altLang="en-US" sz="32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遠超</a:t>
            </a:r>
            <a:r>
              <a:rPr lang="en-US" altLang="zh-TW" sz="32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 1 GbE</a:t>
            </a:r>
            <a:r>
              <a:rPr lang="zh-TW" altLang="en-US" sz="32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，高網速選購條件</a:t>
            </a:r>
            <a:r>
              <a:rPr lang="en-US" altLang="zh-TW" sz="32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 #2: </a:t>
            </a:r>
            <a:br>
              <a:rPr lang="en-US" altLang="zh-TW" sz="32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br>
            <a:r>
              <a:rPr lang="en-US" altLang="zh-TW" sz="32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PC / Server </a:t>
            </a:r>
            <a:r>
              <a:rPr lang="zh-TW" altLang="en-US" sz="32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安裝</a:t>
            </a:r>
            <a:r>
              <a:rPr lang="en-US" altLang="zh-TW" sz="32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 QNAP 2.5GbE+ </a:t>
            </a:r>
            <a:r>
              <a:rPr lang="zh-TW" altLang="en-US" sz="32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網卡</a:t>
            </a:r>
          </a:p>
        </p:txBody>
      </p:sp>
      <p:grpSp>
        <p:nvGrpSpPr>
          <p:cNvPr id="2" name="群組 1">
            <a:extLst>
              <a:ext uri="{FF2B5EF4-FFF2-40B4-BE49-F238E27FC236}">
                <a16:creationId xmlns:a16="http://schemas.microsoft.com/office/drawing/2014/main" id="{C53075F8-6D76-4D11-8363-3DE5A164E3B9}"/>
              </a:ext>
            </a:extLst>
          </p:cNvPr>
          <p:cNvGrpSpPr/>
          <p:nvPr/>
        </p:nvGrpSpPr>
        <p:grpSpPr>
          <a:xfrm>
            <a:off x="245087" y="1558018"/>
            <a:ext cx="8693350" cy="3387308"/>
            <a:chOff x="186633" y="1203849"/>
            <a:chExt cx="9155208" cy="3567268"/>
          </a:xfrm>
        </p:grpSpPr>
        <p:grpSp>
          <p:nvGrpSpPr>
            <p:cNvPr id="3" name="群組 2">
              <a:extLst>
                <a:ext uri="{FF2B5EF4-FFF2-40B4-BE49-F238E27FC236}">
                  <a16:creationId xmlns:a16="http://schemas.microsoft.com/office/drawing/2014/main" id="{09D20DE5-7E47-49D2-946A-C5FA237AA55E}"/>
                </a:ext>
              </a:extLst>
            </p:cNvPr>
            <p:cNvGrpSpPr/>
            <p:nvPr/>
          </p:nvGrpSpPr>
          <p:grpSpPr>
            <a:xfrm>
              <a:off x="186633" y="1212045"/>
              <a:ext cx="4828645" cy="3498866"/>
              <a:chOff x="250508" y="1212045"/>
              <a:chExt cx="3879595" cy="3498866"/>
            </a:xfrm>
          </p:grpSpPr>
          <p:sp>
            <p:nvSpPr>
              <p:cNvPr id="31" name="矩形: 圓角 30">
                <a:extLst>
                  <a:ext uri="{FF2B5EF4-FFF2-40B4-BE49-F238E27FC236}">
                    <a16:creationId xmlns:a16="http://schemas.microsoft.com/office/drawing/2014/main" id="{F8E8D55B-D801-4DEC-8B75-72BADB9A913D}"/>
                  </a:ext>
                </a:extLst>
              </p:cNvPr>
              <p:cNvSpPr/>
              <p:nvPr/>
            </p:nvSpPr>
            <p:spPr>
              <a:xfrm>
                <a:off x="397741" y="1407073"/>
                <a:ext cx="3504224" cy="3303838"/>
              </a:xfrm>
              <a:prstGeom prst="roundRect">
                <a:avLst>
                  <a:gd name="adj" fmla="val 3442"/>
                </a:avLst>
              </a:prstGeom>
              <a:solidFill>
                <a:schemeClr val="bg1">
                  <a:alpha val="15000"/>
                </a:schemeClr>
              </a:solidFill>
              <a:ln w="12700">
                <a:gradFill>
                  <a:gsLst>
                    <a:gs pos="0">
                      <a:srgbClr val="7030A0"/>
                    </a:gs>
                    <a:gs pos="100000">
                      <a:schemeClr val="accent5">
                        <a:lumMod val="60000"/>
                        <a:lumOff val="40000"/>
                      </a:schemeClr>
                    </a:gs>
                  </a:gsLst>
                  <a:lin ang="5400000" scaled="1"/>
                </a:gra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35" name="矩形: 圓角 34">
                <a:extLst>
                  <a:ext uri="{FF2B5EF4-FFF2-40B4-BE49-F238E27FC236}">
                    <a16:creationId xmlns:a16="http://schemas.microsoft.com/office/drawing/2014/main" id="{AFF5B2CC-846E-411E-B1E0-2E7CC636AC93}"/>
                  </a:ext>
                </a:extLst>
              </p:cNvPr>
              <p:cNvSpPr/>
              <p:nvPr/>
            </p:nvSpPr>
            <p:spPr>
              <a:xfrm>
                <a:off x="470469" y="2624958"/>
                <a:ext cx="3368434" cy="2014045"/>
              </a:xfrm>
              <a:prstGeom prst="roundRect">
                <a:avLst>
                  <a:gd name="adj" fmla="val 3442"/>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36" name="平行四邊形 35">
                <a:extLst>
                  <a:ext uri="{FF2B5EF4-FFF2-40B4-BE49-F238E27FC236}">
                    <a16:creationId xmlns:a16="http://schemas.microsoft.com/office/drawing/2014/main" id="{6BAD8D58-4BD8-40EB-9BD2-56CD4C9F75F9}"/>
                  </a:ext>
                </a:extLst>
              </p:cNvPr>
              <p:cNvSpPr/>
              <p:nvPr/>
            </p:nvSpPr>
            <p:spPr>
              <a:xfrm>
                <a:off x="250508" y="1212045"/>
                <a:ext cx="3879595" cy="390056"/>
              </a:xfrm>
              <a:prstGeom prst="parallelogram">
                <a:avLst>
                  <a:gd name="adj" fmla="val 58060"/>
                </a:avLst>
              </a:prstGeom>
              <a:blipFill dpi="0" rotWithShape="1">
                <a:blip r:embed="rId2">
                  <a:extLst>
                    <a:ext uri="{28A0092B-C50C-407E-A947-70E740481C1C}">
                      <a14:useLocalDpi xmlns:a14="http://schemas.microsoft.com/office/drawing/2010/main" val="0"/>
                    </a:ext>
                  </a:extLst>
                </a:blip>
                <a:srcRect/>
                <a:stretch>
                  <a:fillRect/>
                </a:stretch>
              </a:blipFill>
              <a:ln>
                <a:noFill/>
              </a:ln>
              <a:effectLst>
                <a:outerShdw blurRad="190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37" name="TextBox 5">
                <a:extLst>
                  <a:ext uri="{FF2B5EF4-FFF2-40B4-BE49-F238E27FC236}">
                    <a16:creationId xmlns:a16="http://schemas.microsoft.com/office/drawing/2014/main" id="{430D0C5A-34CF-4E3D-8654-808DEA8354F9}"/>
                  </a:ext>
                </a:extLst>
              </p:cNvPr>
              <p:cNvSpPr txBox="1"/>
              <p:nvPr/>
            </p:nvSpPr>
            <p:spPr>
              <a:xfrm>
                <a:off x="434596" y="1236318"/>
                <a:ext cx="3324594" cy="338554"/>
              </a:xfrm>
              <a:prstGeom prst="rect">
                <a:avLst/>
              </a:prstGeom>
              <a:noFill/>
              <a:ln w="25400">
                <a:noFill/>
              </a:ln>
            </p:spPr>
            <p:txBody>
              <a:bodyPr wrap="square" rtlCol="0">
                <a:spAutoFit/>
              </a:bodyPr>
              <a:lstStyle/>
              <a:p>
                <a:r>
                  <a:rPr lang="zh-TW" altLang="en-US" sz="1600">
                    <a:solidFill>
                      <a:schemeClr val="bg1"/>
                    </a:solidFill>
                    <a:latin typeface="微軟正黑體" panose="020B0604030504040204" pitchFamily="34" charset="-120"/>
                    <a:ea typeface="微軟正黑體" panose="020B0604030504040204" pitchFamily="34" charset="-120"/>
                  </a:rPr>
                  <a:t>支援 </a:t>
                </a:r>
                <a:r>
                  <a:rPr lang="en-US" altLang="zh-TW" sz="1600">
                    <a:solidFill>
                      <a:schemeClr val="bg1"/>
                    </a:solidFill>
                    <a:latin typeface="微軟正黑體" panose="020B0604030504040204" pitchFamily="34" charset="-120"/>
                    <a:ea typeface="微軟正黑體" panose="020B0604030504040204" pitchFamily="34" charset="-120"/>
                  </a:rPr>
                  <a:t>10G/5G/2.5G/1G/100M </a:t>
                </a:r>
                <a:r>
                  <a:rPr lang="en-US" altLang="zh-CN" sz="1600">
                    <a:solidFill>
                      <a:schemeClr val="bg1"/>
                    </a:solidFill>
                    <a:latin typeface="微軟正黑體" panose="020B0604030504040204" pitchFamily="34" charset="-120"/>
                    <a:ea typeface="微軟正黑體" panose="020B0604030504040204" pitchFamily="34" charset="-120"/>
                  </a:rPr>
                  <a:t>Multi-</a:t>
                </a:r>
                <a:r>
                  <a:rPr lang="zh-TW" altLang="en-US" sz="1600">
                    <a:solidFill>
                      <a:schemeClr val="bg1"/>
                    </a:solidFill>
                    <a:latin typeface="微軟正黑體" panose="020B0604030504040204" pitchFamily="34" charset="-120"/>
                    <a:ea typeface="微軟正黑體" panose="020B0604030504040204" pitchFamily="34" charset="-120"/>
                  </a:rPr>
                  <a:t> </a:t>
                </a:r>
                <a:r>
                  <a:rPr lang="en-US" altLang="zh-TW" sz="1600">
                    <a:solidFill>
                      <a:schemeClr val="bg1"/>
                    </a:solidFill>
                    <a:latin typeface="微軟正黑體" panose="020B0604030504040204" pitchFamily="34" charset="-120"/>
                    <a:ea typeface="微軟正黑體" panose="020B0604030504040204" pitchFamily="34" charset="-120"/>
                  </a:rPr>
                  <a:t>G</a:t>
                </a:r>
                <a:r>
                  <a:rPr lang="en-US" altLang="zh-CN" sz="1600">
                    <a:solidFill>
                      <a:schemeClr val="bg1"/>
                    </a:solidFill>
                    <a:latin typeface="微軟正黑體" panose="020B0604030504040204" pitchFamily="34" charset="-120"/>
                    <a:ea typeface="微軟正黑體" panose="020B0604030504040204" pitchFamily="34" charset="-120"/>
                  </a:rPr>
                  <a:t>ig</a:t>
                </a:r>
              </a:p>
            </p:txBody>
          </p:sp>
        </p:grpSp>
        <p:sp>
          <p:nvSpPr>
            <p:cNvPr id="39" name="TextBox 23">
              <a:extLst>
                <a:ext uri="{FF2B5EF4-FFF2-40B4-BE49-F238E27FC236}">
                  <a16:creationId xmlns:a16="http://schemas.microsoft.com/office/drawing/2014/main" id="{4416C3AA-3A10-446D-9DEB-E6908B786511}"/>
                </a:ext>
              </a:extLst>
            </p:cNvPr>
            <p:cNvSpPr txBox="1"/>
            <p:nvPr/>
          </p:nvSpPr>
          <p:spPr>
            <a:xfrm>
              <a:off x="728747" y="3017281"/>
              <a:ext cx="1494066" cy="291715"/>
            </a:xfrm>
            <a:prstGeom prst="rect">
              <a:avLst/>
            </a:prstGeom>
            <a:noFill/>
          </p:spPr>
          <p:txBody>
            <a:bodyPr wrap="square" rtlCol="0">
              <a:spAutoFit/>
            </a:bodyPr>
            <a:lstStyle/>
            <a:p>
              <a:r>
                <a:rPr lang="en-US" sz="1200" b="1">
                  <a:latin typeface="微軟正黑體" panose="020B0604030504040204" pitchFamily="34" charset="-120"/>
                  <a:ea typeface="微軟正黑體" panose="020B0604030504040204" pitchFamily="34" charset="-120"/>
                </a:rPr>
                <a:t>QXG-10G1T</a:t>
              </a:r>
            </a:p>
          </p:txBody>
        </p:sp>
        <p:sp>
          <p:nvSpPr>
            <p:cNvPr id="40" name="TextBox 24">
              <a:extLst>
                <a:ext uri="{FF2B5EF4-FFF2-40B4-BE49-F238E27FC236}">
                  <a16:creationId xmlns:a16="http://schemas.microsoft.com/office/drawing/2014/main" id="{68639D3D-D9A6-4916-8C2D-0AE1EF09457E}"/>
                </a:ext>
              </a:extLst>
            </p:cNvPr>
            <p:cNvSpPr txBox="1"/>
            <p:nvPr/>
          </p:nvSpPr>
          <p:spPr>
            <a:xfrm>
              <a:off x="2323197" y="3017281"/>
              <a:ext cx="1972279" cy="291715"/>
            </a:xfrm>
            <a:prstGeom prst="rect">
              <a:avLst/>
            </a:prstGeom>
            <a:noFill/>
          </p:spPr>
          <p:txBody>
            <a:bodyPr wrap="square" rtlCol="0">
              <a:spAutoFit/>
            </a:bodyPr>
            <a:lstStyle/>
            <a:p>
              <a:r>
                <a:rPr lang="en-US" sz="1200" b="1">
                  <a:latin typeface="微軟正黑體" panose="020B0604030504040204" pitchFamily="34" charset="-120"/>
                  <a:ea typeface="微軟正黑體" panose="020B0604030504040204" pitchFamily="34" charset="-120"/>
                </a:rPr>
                <a:t>QXG-10G2TB</a:t>
              </a:r>
            </a:p>
          </p:txBody>
        </p:sp>
        <p:sp>
          <p:nvSpPr>
            <p:cNvPr id="41" name="TextBox 27">
              <a:extLst>
                <a:ext uri="{FF2B5EF4-FFF2-40B4-BE49-F238E27FC236}">
                  <a16:creationId xmlns:a16="http://schemas.microsoft.com/office/drawing/2014/main" id="{8C150897-E034-4BA0-BDD3-65BF4765731B}"/>
                </a:ext>
              </a:extLst>
            </p:cNvPr>
            <p:cNvSpPr txBox="1"/>
            <p:nvPr/>
          </p:nvSpPr>
          <p:spPr>
            <a:xfrm>
              <a:off x="562741" y="3394375"/>
              <a:ext cx="1709857" cy="1026338"/>
            </a:xfrm>
            <a:prstGeom prst="rect">
              <a:avLst/>
            </a:prstGeom>
            <a:noFill/>
          </p:spPr>
          <p:txBody>
            <a:bodyPr wrap="square" rtlCol="0" anchor="t">
              <a:spAutoFit/>
            </a:bodyPr>
            <a:lstStyle/>
            <a:p>
              <a:pPr marL="35560" indent="-35560">
                <a:lnSpc>
                  <a:spcPts val="1400"/>
                </a:lnSpc>
                <a:buFont typeface="Arial" panose="020B0604020202020204" pitchFamily="34" charset="0"/>
                <a:buChar char="•"/>
              </a:pPr>
              <a:r>
                <a:rPr lang="en-US" sz="1000">
                  <a:latin typeface="微軟正黑體" panose="020B0604030504040204" pitchFamily="34" charset="-120"/>
                  <a:ea typeface="微軟正黑體" panose="020B0604030504040204" pitchFamily="34" charset="-120"/>
                </a:rPr>
                <a:t> Marvell AQC107</a:t>
              </a:r>
              <a:endParaRPr lang="zh-TW" altLang="en-US" sz="1000">
                <a:latin typeface="微軟正黑體" panose="020B0604030504040204" pitchFamily="34" charset="-120"/>
                <a:ea typeface="微軟正黑體" panose="020B0604030504040204" pitchFamily="34" charset="-120"/>
              </a:endParaRPr>
            </a:p>
            <a:p>
              <a:pPr marL="35560" indent="-35560">
                <a:lnSpc>
                  <a:spcPts val="1400"/>
                </a:lnSpc>
                <a:buFont typeface="Arial" panose="020B0604020202020204" pitchFamily="34" charset="0"/>
                <a:buChar char="•"/>
              </a:pPr>
              <a:r>
                <a:rPr lang="zh-CN" altLang="en-US" sz="1000">
                  <a:latin typeface="微軟正黑體" panose="020B0604030504040204" pitchFamily="34" charset="-120"/>
                  <a:ea typeface="微軟正黑體" panose="020B0604030504040204" pitchFamily="34" charset="-120"/>
                </a:rPr>
                <a:t> 單埠</a:t>
              </a:r>
              <a:r>
                <a:rPr lang="en-US" altLang="zh-CN" sz="1000">
                  <a:latin typeface="微軟正黑體" panose="020B0604030504040204" pitchFamily="34" charset="-120"/>
                  <a:ea typeface="微軟正黑體" panose="020B0604030504040204" pitchFamily="34" charset="-120"/>
                </a:rPr>
                <a:t> </a:t>
              </a:r>
              <a:r>
                <a:rPr lang="en-US" sz="1000">
                  <a:latin typeface="微軟正黑體" panose="020B0604030504040204" pitchFamily="34" charset="-120"/>
                  <a:ea typeface="微軟正黑體" panose="020B0604030504040204" pitchFamily="34" charset="-120"/>
                </a:rPr>
                <a:t>10GBASE-T</a:t>
              </a:r>
              <a:br>
                <a:rPr lang="en-US" sz="1000">
                  <a:latin typeface="微軟正黑體" panose="020B0604030504040204" pitchFamily="34" charset="-120"/>
                  <a:ea typeface="微軟正黑體" panose="020B0604030504040204" pitchFamily="34" charset="-120"/>
                </a:rPr>
              </a:br>
              <a:r>
                <a:rPr lang="en-US" sz="1000">
                  <a:latin typeface="微軟正黑體" panose="020B0604030504040204" pitchFamily="34" charset="-120"/>
                  <a:ea typeface="微軟正黑體" panose="020B0604030504040204" pitchFamily="34" charset="-120"/>
                </a:rPr>
                <a:t> (10G/5G/2.5G/1G)</a:t>
              </a:r>
            </a:p>
            <a:p>
              <a:pPr marL="35560" indent="-35560">
                <a:lnSpc>
                  <a:spcPts val="1400"/>
                </a:lnSpc>
                <a:buFont typeface="Arial" panose="020B0604020202020204" pitchFamily="34" charset="0"/>
                <a:buChar char="•"/>
              </a:pPr>
              <a:r>
                <a:rPr lang="en-US" sz="1000">
                  <a:latin typeface="微軟正黑體" panose="020B0604030504040204" pitchFamily="34" charset="-120"/>
                  <a:ea typeface="微軟正黑體" panose="020B0604030504040204" pitchFamily="34" charset="-120"/>
                </a:rPr>
                <a:t> PCIe Gen3 x8</a:t>
              </a:r>
            </a:p>
            <a:p>
              <a:pPr marL="35560" indent="-35560">
                <a:lnSpc>
                  <a:spcPts val="1400"/>
                </a:lnSpc>
                <a:buFont typeface="Arial" panose="020B0604020202020204" pitchFamily="34" charset="0"/>
                <a:buChar char="•"/>
              </a:pPr>
              <a:r>
                <a:rPr lang="en-US" sz="1000">
                  <a:latin typeface="微軟正黑體" panose="020B0604030504040204" pitchFamily="34" charset="-120"/>
                  <a:ea typeface="微軟正黑體" panose="020B0604030504040204" pitchFamily="34" charset="-120"/>
                </a:rPr>
                <a:t> Low Profile</a:t>
              </a:r>
            </a:p>
          </p:txBody>
        </p:sp>
        <p:sp>
          <p:nvSpPr>
            <p:cNvPr id="42" name="TextBox 28">
              <a:extLst>
                <a:ext uri="{FF2B5EF4-FFF2-40B4-BE49-F238E27FC236}">
                  <a16:creationId xmlns:a16="http://schemas.microsoft.com/office/drawing/2014/main" id="{A44625C3-871E-44B2-8838-3CBAF6CAA943}"/>
                </a:ext>
              </a:extLst>
            </p:cNvPr>
            <p:cNvSpPr txBox="1"/>
            <p:nvPr/>
          </p:nvSpPr>
          <p:spPr>
            <a:xfrm>
              <a:off x="2338605" y="3394375"/>
              <a:ext cx="1794375" cy="1026338"/>
            </a:xfrm>
            <a:prstGeom prst="rect">
              <a:avLst/>
            </a:prstGeom>
            <a:noFill/>
          </p:spPr>
          <p:txBody>
            <a:bodyPr wrap="square" rtlCol="0" anchor="t">
              <a:spAutoFit/>
            </a:bodyPr>
            <a:lstStyle/>
            <a:p>
              <a:pPr marL="35560" indent="-35560">
                <a:lnSpc>
                  <a:spcPts val="1400"/>
                </a:lnSpc>
                <a:buFont typeface="Arial" panose="020B0604020202020204" pitchFamily="34" charset="0"/>
                <a:buChar char="•"/>
              </a:pPr>
              <a:r>
                <a:rPr lang="en-US" sz="1000">
                  <a:latin typeface="微軟正黑體" panose="020B0604030504040204" pitchFamily="34" charset="-120"/>
                  <a:ea typeface="微軟正黑體" panose="020B0604030504040204" pitchFamily="34" charset="-120"/>
                </a:rPr>
                <a:t> Marvell AQC113C</a:t>
              </a:r>
              <a:endParaRPr lang="zh-TW" altLang="en-US" sz="1000">
                <a:latin typeface="微軟正黑體" panose="020B0604030504040204" pitchFamily="34" charset="-120"/>
                <a:ea typeface="微軟正黑體" panose="020B0604030504040204" pitchFamily="34" charset="-120"/>
              </a:endParaRPr>
            </a:p>
            <a:p>
              <a:pPr marL="35560" indent="-35560">
                <a:lnSpc>
                  <a:spcPts val="1400"/>
                </a:lnSpc>
                <a:buFont typeface="Arial" panose="020B0604020202020204" pitchFamily="34" charset="0"/>
                <a:buChar char="•"/>
              </a:pPr>
              <a:r>
                <a:rPr lang="zh-CN" altLang="en-US" sz="1000">
                  <a:latin typeface="微軟正黑體" panose="020B0604030504040204" pitchFamily="34" charset="-120"/>
                  <a:ea typeface="微軟正黑體" panose="020B0604030504040204" pitchFamily="34" charset="-120"/>
                </a:rPr>
                <a:t> 雙埠</a:t>
              </a:r>
              <a:r>
                <a:rPr lang="en-US" altLang="zh-CN" sz="1000">
                  <a:latin typeface="微軟正黑體" panose="020B0604030504040204" pitchFamily="34" charset="-120"/>
                  <a:ea typeface="微軟正黑體" panose="020B0604030504040204" pitchFamily="34" charset="-120"/>
                </a:rPr>
                <a:t> </a:t>
              </a:r>
              <a:r>
                <a:rPr lang="en-US" altLang="zh-TW" sz="1000">
                  <a:latin typeface="微軟正黑體" panose="020B0604030504040204" pitchFamily="34" charset="-120"/>
                  <a:ea typeface="微軟正黑體" panose="020B0604030504040204" pitchFamily="34" charset="-120"/>
                </a:rPr>
                <a:t>10GBASE-T</a:t>
              </a:r>
              <a:br>
                <a:rPr lang="en-US" altLang="zh-TW" sz="1000">
                  <a:latin typeface="微軟正黑體" panose="020B0604030504040204" pitchFamily="34" charset="-120"/>
                  <a:ea typeface="微軟正黑體" panose="020B0604030504040204" pitchFamily="34" charset="-120"/>
                </a:rPr>
              </a:br>
              <a:r>
                <a:rPr lang="en-US" altLang="zh-TW" sz="1000">
                  <a:latin typeface="微軟正黑體" panose="020B0604030504040204" pitchFamily="34" charset="-120"/>
                  <a:ea typeface="微軟正黑體" panose="020B0604030504040204" pitchFamily="34" charset="-120"/>
                </a:rPr>
                <a:t>  (10G/5G/2.5G/1G)</a:t>
              </a:r>
              <a:endParaRPr lang="en-US" sz="1000">
                <a:latin typeface="微軟正黑體" panose="020B0604030504040204" pitchFamily="34" charset="-120"/>
                <a:ea typeface="微軟正黑體" panose="020B0604030504040204" pitchFamily="34" charset="-120"/>
              </a:endParaRPr>
            </a:p>
            <a:p>
              <a:pPr marL="35560" indent="-35560">
                <a:lnSpc>
                  <a:spcPts val="1400"/>
                </a:lnSpc>
                <a:buFont typeface="Arial" panose="020B0604020202020204" pitchFamily="34" charset="0"/>
                <a:buChar char="•"/>
              </a:pPr>
              <a:r>
                <a:rPr lang="en-US" sz="1000">
                  <a:latin typeface="微軟正黑體" panose="020B0604030504040204" pitchFamily="34" charset="-120"/>
                  <a:ea typeface="微軟正黑體" panose="020B0604030504040204" pitchFamily="34" charset="-120"/>
                </a:rPr>
                <a:t> PCIe Gen3 x8</a:t>
              </a:r>
            </a:p>
            <a:p>
              <a:pPr marL="35560" indent="-35560">
                <a:lnSpc>
                  <a:spcPts val="1400"/>
                </a:lnSpc>
                <a:buFont typeface="Arial" panose="020B0604020202020204" pitchFamily="34" charset="0"/>
                <a:buChar char="•"/>
              </a:pPr>
              <a:r>
                <a:rPr lang="en-US" sz="1000">
                  <a:latin typeface="微軟正黑體" panose="020B0604030504040204" pitchFamily="34" charset="-120"/>
                  <a:ea typeface="微軟正黑體" panose="020B0604030504040204" pitchFamily="34" charset="-120"/>
                </a:rPr>
                <a:t> Low Profile</a:t>
              </a:r>
            </a:p>
          </p:txBody>
        </p:sp>
        <p:pic>
          <p:nvPicPr>
            <p:cNvPr id="43" name="圖片 42" descr="一張含有 電子用品 的圖片&#10;&#10;自動產生的描述">
              <a:extLst>
                <a:ext uri="{FF2B5EF4-FFF2-40B4-BE49-F238E27FC236}">
                  <a16:creationId xmlns:a16="http://schemas.microsoft.com/office/drawing/2014/main" id="{A23881E7-78F8-451F-9953-F114995696C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83120" y="1766932"/>
              <a:ext cx="1887063" cy="1179625"/>
            </a:xfrm>
            <a:prstGeom prst="rect">
              <a:avLst/>
            </a:prstGeom>
            <a:effectLst>
              <a:outerShdw blurRad="127000" dist="127000" dir="3180000" sx="102000" sy="102000" algn="ctr" rotWithShape="0">
                <a:prstClr val="black">
                  <a:alpha val="22000"/>
                </a:prstClr>
              </a:outerShdw>
            </a:effectLst>
          </p:spPr>
        </p:pic>
        <p:cxnSp>
          <p:nvCxnSpPr>
            <p:cNvPr id="44" name="直線接點 43">
              <a:extLst>
                <a:ext uri="{FF2B5EF4-FFF2-40B4-BE49-F238E27FC236}">
                  <a16:creationId xmlns:a16="http://schemas.microsoft.com/office/drawing/2014/main" id="{C023EF03-3AA1-4CA9-A5AA-00AE4F988622}"/>
                </a:ext>
              </a:extLst>
            </p:cNvPr>
            <p:cNvCxnSpPr>
              <a:cxnSpLocks/>
            </p:cNvCxnSpPr>
            <p:nvPr/>
          </p:nvCxnSpPr>
          <p:spPr>
            <a:xfrm>
              <a:off x="630556" y="3331367"/>
              <a:ext cx="1538781"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5" name="直線接點 44">
              <a:extLst>
                <a:ext uri="{FF2B5EF4-FFF2-40B4-BE49-F238E27FC236}">
                  <a16:creationId xmlns:a16="http://schemas.microsoft.com/office/drawing/2014/main" id="{B7B06852-B6E8-48E2-A368-60C029E3AE85}"/>
                </a:ext>
              </a:extLst>
            </p:cNvPr>
            <p:cNvCxnSpPr>
              <a:cxnSpLocks/>
            </p:cNvCxnSpPr>
            <p:nvPr/>
          </p:nvCxnSpPr>
          <p:spPr>
            <a:xfrm>
              <a:off x="2405105" y="3331367"/>
              <a:ext cx="1583856"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51" name="群組 50">
              <a:extLst>
                <a:ext uri="{FF2B5EF4-FFF2-40B4-BE49-F238E27FC236}">
                  <a16:creationId xmlns:a16="http://schemas.microsoft.com/office/drawing/2014/main" id="{3FF6D1F3-20B4-4E31-A368-79C3C492562F}"/>
                </a:ext>
              </a:extLst>
            </p:cNvPr>
            <p:cNvGrpSpPr/>
            <p:nvPr/>
          </p:nvGrpSpPr>
          <p:grpSpPr>
            <a:xfrm>
              <a:off x="3788020" y="3721986"/>
              <a:ext cx="1193917" cy="1049131"/>
              <a:chOff x="3736693" y="3906049"/>
              <a:chExt cx="1193917" cy="1049131"/>
            </a:xfrm>
          </p:grpSpPr>
          <p:sp>
            <p:nvSpPr>
              <p:cNvPr id="52" name="直角三角形 51">
                <a:extLst>
                  <a:ext uri="{FF2B5EF4-FFF2-40B4-BE49-F238E27FC236}">
                    <a16:creationId xmlns:a16="http://schemas.microsoft.com/office/drawing/2014/main" id="{CDB0B617-63F7-43CF-A10A-7B468D4C9C33}"/>
                  </a:ext>
                </a:extLst>
              </p:cNvPr>
              <p:cNvSpPr/>
              <p:nvPr/>
            </p:nvSpPr>
            <p:spPr>
              <a:xfrm rot="16200000">
                <a:off x="3736693" y="3906049"/>
                <a:ext cx="1049131" cy="1049131"/>
              </a:xfrm>
              <a:prstGeom prst="rtTriangle">
                <a:avLst/>
              </a:prstGeom>
              <a:blipFill dpi="0" rotWithShape="1">
                <a:blip r:embed="rId4">
                  <a:extLst>
                    <a:ext uri="{28A0092B-C50C-407E-A947-70E740481C1C}">
                      <a14:useLocalDpi xmlns:a14="http://schemas.microsoft.com/office/drawing/2010/main" val="0"/>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53" name="TextBox 10">
                <a:extLst>
                  <a:ext uri="{FF2B5EF4-FFF2-40B4-BE49-F238E27FC236}">
                    <a16:creationId xmlns:a16="http://schemas.microsoft.com/office/drawing/2014/main" id="{CE03CDB8-81BE-4A50-B84B-DE51DE1A6AFE}"/>
                  </a:ext>
                </a:extLst>
              </p:cNvPr>
              <p:cNvSpPr txBox="1"/>
              <p:nvPr/>
            </p:nvSpPr>
            <p:spPr>
              <a:xfrm rot="18900000">
                <a:off x="3972667" y="4383757"/>
                <a:ext cx="957943" cy="323165"/>
              </a:xfrm>
              <a:prstGeom prst="rect">
                <a:avLst/>
              </a:prstGeom>
              <a:noFill/>
            </p:spPr>
            <p:txBody>
              <a:bodyPr wrap="square" rtlCol="0">
                <a:spAutoFit/>
              </a:bodyPr>
              <a:lstStyle/>
              <a:p>
                <a:r>
                  <a:rPr lang="en-US" b="1">
                    <a:solidFill>
                      <a:schemeClr val="bg1"/>
                    </a:solidFill>
                    <a:latin typeface="微軟正黑體" panose="020B0604030504040204" pitchFamily="34" charset="-120"/>
                    <a:ea typeface="微軟正黑體" panose="020B0604030504040204" pitchFamily="34" charset="-120"/>
                  </a:rPr>
                  <a:t>10GbE</a:t>
                </a:r>
              </a:p>
            </p:txBody>
          </p:sp>
        </p:grpSp>
        <p:grpSp>
          <p:nvGrpSpPr>
            <p:cNvPr id="54" name="群組 53">
              <a:extLst>
                <a:ext uri="{FF2B5EF4-FFF2-40B4-BE49-F238E27FC236}">
                  <a16:creationId xmlns:a16="http://schemas.microsoft.com/office/drawing/2014/main" id="{6BCCBFAB-0C7A-417E-B5C9-4F33510D2E4C}"/>
                </a:ext>
              </a:extLst>
            </p:cNvPr>
            <p:cNvGrpSpPr/>
            <p:nvPr/>
          </p:nvGrpSpPr>
          <p:grpSpPr>
            <a:xfrm>
              <a:off x="5121275" y="1203849"/>
              <a:ext cx="4220566" cy="3498866"/>
              <a:chOff x="250509" y="1212045"/>
              <a:chExt cx="3672539" cy="3498866"/>
            </a:xfrm>
          </p:grpSpPr>
          <p:sp>
            <p:nvSpPr>
              <p:cNvPr id="55" name="矩形: 圓角 54">
                <a:extLst>
                  <a:ext uri="{FF2B5EF4-FFF2-40B4-BE49-F238E27FC236}">
                    <a16:creationId xmlns:a16="http://schemas.microsoft.com/office/drawing/2014/main" id="{4A5D48FB-4B02-48AA-9058-19D85D03C598}"/>
                  </a:ext>
                </a:extLst>
              </p:cNvPr>
              <p:cNvSpPr/>
              <p:nvPr/>
            </p:nvSpPr>
            <p:spPr>
              <a:xfrm>
                <a:off x="397741" y="1407073"/>
                <a:ext cx="3086900" cy="3303838"/>
              </a:xfrm>
              <a:prstGeom prst="roundRect">
                <a:avLst>
                  <a:gd name="adj" fmla="val 3442"/>
                </a:avLst>
              </a:prstGeom>
              <a:solidFill>
                <a:schemeClr val="bg1">
                  <a:alpha val="15000"/>
                </a:schemeClr>
              </a:solidFill>
              <a:ln w="12700">
                <a:gradFill>
                  <a:gsLst>
                    <a:gs pos="0">
                      <a:srgbClr val="7030A0"/>
                    </a:gs>
                    <a:gs pos="100000">
                      <a:schemeClr val="accent5">
                        <a:lumMod val="60000"/>
                        <a:lumOff val="40000"/>
                      </a:schemeClr>
                    </a:gs>
                  </a:gsLst>
                  <a:lin ang="5400000" scaled="1"/>
                </a:gra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56" name="矩形: 圓角 55">
                <a:extLst>
                  <a:ext uri="{FF2B5EF4-FFF2-40B4-BE49-F238E27FC236}">
                    <a16:creationId xmlns:a16="http://schemas.microsoft.com/office/drawing/2014/main" id="{2D2DF548-0981-4833-9F0C-5AD4A62F570B}"/>
                  </a:ext>
                </a:extLst>
              </p:cNvPr>
              <p:cNvSpPr/>
              <p:nvPr/>
            </p:nvSpPr>
            <p:spPr>
              <a:xfrm>
                <a:off x="470469" y="2357258"/>
                <a:ext cx="2945015" cy="2281745"/>
              </a:xfrm>
              <a:prstGeom prst="roundRect">
                <a:avLst>
                  <a:gd name="adj" fmla="val 3442"/>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57" name="平行四邊形 56">
                <a:extLst>
                  <a:ext uri="{FF2B5EF4-FFF2-40B4-BE49-F238E27FC236}">
                    <a16:creationId xmlns:a16="http://schemas.microsoft.com/office/drawing/2014/main" id="{0286F421-C6DC-42CB-8F25-611659B556E8}"/>
                  </a:ext>
                </a:extLst>
              </p:cNvPr>
              <p:cNvSpPr/>
              <p:nvPr/>
            </p:nvSpPr>
            <p:spPr>
              <a:xfrm>
                <a:off x="250509" y="1212045"/>
                <a:ext cx="3672539" cy="390056"/>
              </a:xfrm>
              <a:prstGeom prst="parallelogram">
                <a:avLst>
                  <a:gd name="adj" fmla="val 58060"/>
                </a:avLst>
              </a:prstGeom>
              <a:blipFill dpi="0" rotWithShape="1">
                <a:blip r:embed="rId2">
                  <a:extLst>
                    <a:ext uri="{28A0092B-C50C-407E-A947-70E740481C1C}">
                      <a14:useLocalDpi xmlns:a14="http://schemas.microsoft.com/office/drawing/2010/main" val="0"/>
                    </a:ext>
                  </a:extLst>
                </a:blip>
                <a:srcRect/>
                <a:stretch>
                  <a:fillRect/>
                </a:stretch>
              </a:blipFill>
              <a:ln>
                <a:noFill/>
              </a:ln>
              <a:effectLst>
                <a:outerShdw blurRad="190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58" name="TextBox 5">
                <a:extLst>
                  <a:ext uri="{FF2B5EF4-FFF2-40B4-BE49-F238E27FC236}">
                    <a16:creationId xmlns:a16="http://schemas.microsoft.com/office/drawing/2014/main" id="{AD938E9A-7560-487B-BC7F-9311CC96DB07}"/>
                  </a:ext>
                </a:extLst>
              </p:cNvPr>
              <p:cNvSpPr txBox="1"/>
              <p:nvPr/>
            </p:nvSpPr>
            <p:spPr>
              <a:xfrm>
                <a:off x="431617" y="1236317"/>
                <a:ext cx="3281513" cy="356541"/>
              </a:xfrm>
              <a:prstGeom prst="rect">
                <a:avLst/>
              </a:prstGeom>
              <a:noFill/>
              <a:ln w="25400">
                <a:noFill/>
              </a:ln>
            </p:spPr>
            <p:txBody>
              <a:bodyPr wrap="square" rtlCol="0">
                <a:spAutoFit/>
              </a:bodyPr>
              <a:lstStyle/>
              <a:p>
                <a:r>
                  <a:rPr lang="zh-TW" altLang="en-US" sz="1600">
                    <a:solidFill>
                      <a:schemeClr val="bg1"/>
                    </a:solidFill>
                    <a:latin typeface="微軟正黑體" panose="020B0604030504040204" pitchFamily="34" charset="-120"/>
                    <a:ea typeface="微軟正黑體" panose="020B0604030504040204" pitchFamily="34" charset="-120"/>
                  </a:rPr>
                  <a:t>支援</a:t>
                </a:r>
                <a:r>
                  <a:rPr lang="en-US" altLang="zh-TW" sz="1600">
                    <a:solidFill>
                      <a:schemeClr val="bg1"/>
                    </a:solidFill>
                    <a:latin typeface="微軟正黑體" panose="020B0604030504040204" pitchFamily="34" charset="-120"/>
                    <a:ea typeface="微軟正黑體" panose="020B0604030504040204" pitchFamily="34" charset="-120"/>
                  </a:rPr>
                  <a:t> 5G/2.5G/1G/100M </a:t>
                </a:r>
                <a:r>
                  <a:rPr lang="en-US" altLang="zh-CN" sz="1600">
                    <a:solidFill>
                      <a:schemeClr val="bg1"/>
                    </a:solidFill>
                    <a:latin typeface="微軟正黑體" panose="020B0604030504040204" pitchFamily="34" charset="-120"/>
                    <a:ea typeface="微軟正黑體" panose="020B0604030504040204" pitchFamily="34" charset="-120"/>
                  </a:rPr>
                  <a:t>Multi-</a:t>
                </a:r>
                <a:r>
                  <a:rPr lang="zh-TW" altLang="en-US" sz="1600">
                    <a:solidFill>
                      <a:schemeClr val="bg1"/>
                    </a:solidFill>
                    <a:latin typeface="微軟正黑體" panose="020B0604030504040204" pitchFamily="34" charset="-120"/>
                    <a:ea typeface="微軟正黑體" panose="020B0604030504040204" pitchFamily="34" charset="-120"/>
                  </a:rPr>
                  <a:t> </a:t>
                </a:r>
                <a:r>
                  <a:rPr lang="en-US" altLang="zh-TW" sz="1600">
                    <a:solidFill>
                      <a:schemeClr val="bg1"/>
                    </a:solidFill>
                    <a:latin typeface="微軟正黑體" panose="020B0604030504040204" pitchFamily="34" charset="-120"/>
                    <a:ea typeface="微軟正黑體" panose="020B0604030504040204" pitchFamily="34" charset="-120"/>
                  </a:rPr>
                  <a:t>G</a:t>
                </a:r>
                <a:r>
                  <a:rPr lang="en-US" altLang="zh-CN" sz="1600">
                    <a:solidFill>
                      <a:schemeClr val="bg1"/>
                    </a:solidFill>
                    <a:latin typeface="微軟正黑體" panose="020B0604030504040204" pitchFamily="34" charset="-120"/>
                    <a:ea typeface="微軟正黑體" panose="020B0604030504040204" pitchFamily="34" charset="-120"/>
                  </a:rPr>
                  <a:t>ig</a:t>
                </a:r>
              </a:p>
            </p:txBody>
          </p:sp>
        </p:grpSp>
        <p:grpSp>
          <p:nvGrpSpPr>
            <p:cNvPr id="67" name="群組 66">
              <a:extLst>
                <a:ext uri="{FF2B5EF4-FFF2-40B4-BE49-F238E27FC236}">
                  <a16:creationId xmlns:a16="http://schemas.microsoft.com/office/drawing/2014/main" id="{F259B1AE-844B-4C49-A6F9-0CDC4616CFB3}"/>
                </a:ext>
              </a:extLst>
            </p:cNvPr>
            <p:cNvGrpSpPr/>
            <p:nvPr/>
          </p:nvGrpSpPr>
          <p:grpSpPr>
            <a:xfrm>
              <a:off x="7882266" y="3713790"/>
              <a:ext cx="1291341" cy="1049131"/>
              <a:chOff x="3736693" y="3906049"/>
              <a:chExt cx="1291341" cy="1049131"/>
            </a:xfrm>
          </p:grpSpPr>
          <p:sp>
            <p:nvSpPr>
              <p:cNvPr id="68" name="直角三角形 67">
                <a:extLst>
                  <a:ext uri="{FF2B5EF4-FFF2-40B4-BE49-F238E27FC236}">
                    <a16:creationId xmlns:a16="http://schemas.microsoft.com/office/drawing/2014/main" id="{78E897EF-B14E-4508-9CE2-74CAD2F125EC}"/>
                  </a:ext>
                </a:extLst>
              </p:cNvPr>
              <p:cNvSpPr/>
              <p:nvPr/>
            </p:nvSpPr>
            <p:spPr>
              <a:xfrm rot="16200000">
                <a:off x="3736693" y="3906049"/>
                <a:ext cx="1049131" cy="1049131"/>
              </a:xfrm>
              <a:prstGeom prst="rtTriangle">
                <a:avLst/>
              </a:prstGeom>
              <a:blipFill dpi="0" rotWithShape="1">
                <a:blip r:embed="rId4">
                  <a:extLst>
                    <a:ext uri="{28A0092B-C50C-407E-A947-70E740481C1C}">
                      <a14:useLocalDpi xmlns:a14="http://schemas.microsoft.com/office/drawing/2010/main" val="0"/>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69" name="TextBox 10">
                <a:extLst>
                  <a:ext uri="{FF2B5EF4-FFF2-40B4-BE49-F238E27FC236}">
                    <a16:creationId xmlns:a16="http://schemas.microsoft.com/office/drawing/2014/main" id="{43B5722D-357B-423A-AFA2-3D3AD4E15B91}"/>
                  </a:ext>
                </a:extLst>
              </p:cNvPr>
              <p:cNvSpPr txBox="1"/>
              <p:nvPr/>
            </p:nvSpPr>
            <p:spPr>
              <a:xfrm rot="18900000">
                <a:off x="3870085" y="4354587"/>
                <a:ext cx="1157949" cy="323165"/>
              </a:xfrm>
              <a:prstGeom prst="rect">
                <a:avLst/>
              </a:prstGeom>
              <a:noFill/>
            </p:spPr>
            <p:txBody>
              <a:bodyPr wrap="square" rtlCol="0">
                <a:spAutoFit/>
              </a:bodyPr>
              <a:lstStyle/>
              <a:p>
                <a:r>
                  <a:rPr lang="en-US" altLang="zh-TW" b="1">
                    <a:solidFill>
                      <a:schemeClr val="bg1"/>
                    </a:solidFill>
                    <a:latin typeface="微軟正黑體" panose="020B0604030504040204" pitchFamily="34" charset="-120"/>
                    <a:ea typeface="微軟正黑體" panose="020B0604030504040204" pitchFamily="34" charset="-120"/>
                  </a:rPr>
                  <a:t>2.5/5</a:t>
                </a:r>
                <a:r>
                  <a:rPr lang="en-US" b="1">
                    <a:solidFill>
                      <a:schemeClr val="bg1"/>
                    </a:solidFill>
                    <a:latin typeface="微軟正黑體" panose="020B0604030504040204" pitchFamily="34" charset="-120"/>
                    <a:ea typeface="微軟正黑體" panose="020B0604030504040204" pitchFamily="34" charset="-120"/>
                  </a:rPr>
                  <a:t>GbE</a:t>
                </a:r>
              </a:p>
            </p:txBody>
          </p:sp>
        </p:grpSp>
        <p:sp>
          <p:nvSpPr>
            <p:cNvPr id="71" name="TextBox 41">
              <a:extLst>
                <a:ext uri="{FF2B5EF4-FFF2-40B4-BE49-F238E27FC236}">
                  <a16:creationId xmlns:a16="http://schemas.microsoft.com/office/drawing/2014/main" id="{C448561F-F061-4161-A1C0-A71050CC8907}"/>
                </a:ext>
              </a:extLst>
            </p:cNvPr>
            <p:cNvSpPr txBox="1"/>
            <p:nvPr/>
          </p:nvSpPr>
          <p:spPr>
            <a:xfrm>
              <a:off x="5572790" y="2592537"/>
              <a:ext cx="1674625" cy="680669"/>
            </a:xfrm>
            <a:prstGeom prst="rect">
              <a:avLst/>
            </a:prstGeom>
            <a:noFill/>
          </p:spPr>
          <p:txBody>
            <a:bodyPr wrap="square" rtlCol="0">
              <a:spAutoFit/>
            </a:bodyPr>
            <a:lstStyle/>
            <a:p>
              <a:r>
                <a:rPr lang="en-US" sz="1200" b="1">
                  <a:latin typeface="微軟正黑體" panose="020B0604030504040204" pitchFamily="34" charset="-120"/>
                  <a:ea typeface="微軟正黑體" panose="020B0604030504040204" pitchFamily="34" charset="-120"/>
                </a:rPr>
                <a:t>QXG-5G1T-111C</a:t>
              </a:r>
            </a:p>
            <a:p>
              <a:r>
                <a:rPr lang="en-US" sz="1200" b="1">
                  <a:latin typeface="微軟正黑體" panose="020B0604030504040204" pitchFamily="34" charset="-120"/>
                  <a:ea typeface="微軟正黑體" panose="020B0604030504040204" pitchFamily="34" charset="-120"/>
                </a:rPr>
                <a:t>QXG-5G2T-111C</a:t>
              </a:r>
            </a:p>
            <a:p>
              <a:r>
                <a:rPr lang="en-US" sz="1200" b="1">
                  <a:latin typeface="微軟正黑體" panose="020B0604030504040204" pitchFamily="34" charset="-120"/>
                  <a:ea typeface="微軟正黑體" panose="020B0604030504040204" pitchFamily="34" charset="-120"/>
                </a:rPr>
                <a:t>QXG-5G4T-111C</a:t>
              </a:r>
            </a:p>
          </p:txBody>
        </p:sp>
        <p:sp>
          <p:nvSpPr>
            <p:cNvPr id="72" name="TextBox 47">
              <a:extLst>
                <a:ext uri="{FF2B5EF4-FFF2-40B4-BE49-F238E27FC236}">
                  <a16:creationId xmlns:a16="http://schemas.microsoft.com/office/drawing/2014/main" id="{45DA9A6C-776A-4C87-827E-CB8883328A24}"/>
                </a:ext>
              </a:extLst>
            </p:cNvPr>
            <p:cNvSpPr txBox="1"/>
            <p:nvPr/>
          </p:nvSpPr>
          <p:spPr>
            <a:xfrm>
              <a:off x="5616438" y="3380058"/>
              <a:ext cx="1728922" cy="1026338"/>
            </a:xfrm>
            <a:prstGeom prst="rect">
              <a:avLst/>
            </a:prstGeom>
            <a:noFill/>
          </p:spPr>
          <p:txBody>
            <a:bodyPr wrap="square" rtlCol="0" anchor="t">
              <a:spAutoFit/>
            </a:bodyPr>
            <a:lstStyle/>
            <a:p>
              <a:pPr marL="35560" indent="-35560">
                <a:lnSpc>
                  <a:spcPts val="1400"/>
                </a:lnSpc>
                <a:buFont typeface="Arial" panose="020B0604020202020204" pitchFamily="34" charset="0"/>
                <a:buChar char="•"/>
              </a:pPr>
              <a:r>
                <a:rPr lang="en-US" sz="1000">
                  <a:latin typeface="微軟正黑體" panose="020B0604030504040204" pitchFamily="34" charset="-120"/>
                  <a:ea typeface="微軟正黑體" panose="020B0604030504040204" pitchFamily="34" charset="-120"/>
                </a:rPr>
                <a:t> Marvell AQC111C</a:t>
              </a:r>
              <a:endParaRPr lang="zh-TW" altLang="en-US" sz="1000">
                <a:latin typeface="微軟正黑體" panose="020B0604030504040204" pitchFamily="34" charset="-120"/>
                <a:ea typeface="微軟正黑體" panose="020B0604030504040204" pitchFamily="34" charset="-120"/>
              </a:endParaRPr>
            </a:p>
            <a:p>
              <a:pPr marL="35560" indent="-35560">
                <a:lnSpc>
                  <a:spcPts val="1400"/>
                </a:lnSpc>
                <a:buFont typeface="Arial" panose="020B0604020202020204" pitchFamily="34" charset="0"/>
                <a:buChar char="•"/>
              </a:pPr>
              <a:r>
                <a:rPr lang="zh-CN" altLang="en-US" sz="1000">
                  <a:latin typeface="微軟正黑體" panose="020B0604030504040204" pitchFamily="34" charset="-120"/>
                  <a:ea typeface="微軟正黑體" panose="020B0604030504040204" pitchFamily="34" charset="-120"/>
                </a:rPr>
                <a:t> 單</a:t>
              </a:r>
              <a:r>
                <a:rPr lang="en-US" altLang="zh-CN" sz="1000">
                  <a:latin typeface="微軟正黑體" panose="020B0604030504040204" pitchFamily="34" charset="-120"/>
                  <a:ea typeface="微軟正黑體" panose="020B0604030504040204" pitchFamily="34" charset="-120"/>
                </a:rPr>
                <a:t>/</a:t>
              </a:r>
              <a:r>
                <a:rPr lang="zh-CN" altLang="en-US" sz="1000">
                  <a:latin typeface="微軟正黑體" panose="020B0604030504040204" pitchFamily="34" charset="-120"/>
                  <a:ea typeface="微軟正黑體" panose="020B0604030504040204" pitchFamily="34" charset="-120"/>
                </a:rPr>
                <a:t>雙</a:t>
              </a:r>
              <a:r>
                <a:rPr lang="en-US" altLang="zh-CN" sz="1000">
                  <a:latin typeface="微軟正黑體" panose="020B0604030504040204" pitchFamily="34" charset="-120"/>
                  <a:ea typeface="微軟正黑體" panose="020B0604030504040204" pitchFamily="34" charset="-120"/>
                </a:rPr>
                <a:t>/</a:t>
              </a:r>
              <a:r>
                <a:rPr lang="zh-CN" altLang="en-US" sz="1000">
                  <a:latin typeface="微軟正黑體" panose="020B0604030504040204" pitchFamily="34" charset="-120"/>
                  <a:ea typeface="微軟正黑體" panose="020B0604030504040204" pitchFamily="34" charset="-120"/>
                </a:rPr>
                <a:t>四埠</a:t>
              </a:r>
              <a:r>
                <a:rPr lang="en-US" altLang="zh-CN" sz="1000">
                  <a:latin typeface="微軟正黑體" panose="020B0604030504040204" pitchFamily="34" charset="-120"/>
                  <a:ea typeface="微軟正黑體" panose="020B0604030504040204" pitchFamily="34" charset="-120"/>
                </a:rPr>
                <a:t> 5</a:t>
              </a:r>
              <a:r>
                <a:rPr lang="en-US" sz="1000">
                  <a:latin typeface="微軟正黑體" panose="020B0604030504040204" pitchFamily="34" charset="-120"/>
                  <a:ea typeface="微軟正黑體" panose="020B0604030504040204" pitchFamily="34" charset="-120"/>
                </a:rPr>
                <a:t>GbE</a:t>
              </a:r>
              <a:br>
                <a:rPr lang="en-US" sz="1000">
                  <a:latin typeface="微軟正黑體" panose="020B0604030504040204" pitchFamily="34" charset="-120"/>
                  <a:ea typeface="微軟正黑體" panose="020B0604030504040204" pitchFamily="34" charset="-120"/>
                </a:rPr>
              </a:br>
              <a:r>
                <a:rPr lang="en-US" sz="1000">
                  <a:latin typeface="微軟正黑體" panose="020B0604030504040204" pitchFamily="34" charset="-120"/>
                  <a:ea typeface="微軟正黑體" panose="020B0604030504040204" pitchFamily="34" charset="-120"/>
                </a:rPr>
                <a:t> </a:t>
              </a:r>
              <a:r>
                <a:rPr lang="en-US" sz="1000" err="1">
                  <a:latin typeface="微軟正黑體" panose="020B0604030504040204" pitchFamily="34" charset="-120"/>
                  <a:ea typeface="微軟正黑體" panose="020B0604030504040204" pitchFamily="34" charset="-120"/>
                </a:rPr>
                <a:t>NBase</a:t>
              </a:r>
              <a:r>
                <a:rPr lang="en-US" sz="1000">
                  <a:latin typeface="微軟正黑體" panose="020B0604030504040204" pitchFamily="34" charset="-120"/>
                  <a:ea typeface="微軟正黑體" panose="020B0604030504040204" pitchFamily="34" charset="-120"/>
                </a:rPr>
                <a:t>-T</a:t>
              </a:r>
            </a:p>
            <a:p>
              <a:pPr marL="35560" indent="-35560">
                <a:lnSpc>
                  <a:spcPts val="1400"/>
                </a:lnSpc>
                <a:buFont typeface="Arial" panose="020B0604020202020204" pitchFamily="34" charset="0"/>
                <a:buChar char="•"/>
              </a:pPr>
              <a:r>
                <a:rPr lang="en-US" sz="1000">
                  <a:latin typeface="微軟正黑體" panose="020B0604030504040204" pitchFamily="34" charset="-120"/>
                  <a:ea typeface="微軟正黑體" panose="020B0604030504040204" pitchFamily="34" charset="-120"/>
                </a:rPr>
                <a:t> PCIe Gen2, Gen3</a:t>
              </a:r>
            </a:p>
            <a:p>
              <a:pPr marL="35560" indent="-35560">
                <a:lnSpc>
                  <a:spcPts val="1400"/>
                </a:lnSpc>
                <a:buFont typeface="Arial" panose="020B0604020202020204" pitchFamily="34" charset="0"/>
                <a:buChar char="•"/>
              </a:pPr>
              <a:r>
                <a:rPr lang="en-US" sz="1000">
                  <a:latin typeface="微軟正黑體" panose="020B0604030504040204" pitchFamily="34" charset="-120"/>
                  <a:ea typeface="微軟正黑體" panose="020B0604030504040204" pitchFamily="34" charset="-120"/>
                </a:rPr>
                <a:t> Low Profile</a:t>
              </a:r>
            </a:p>
          </p:txBody>
        </p:sp>
        <p:cxnSp>
          <p:nvCxnSpPr>
            <p:cNvPr id="73" name="直線接點 72">
              <a:extLst>
                <a:ext uri="{FF2B5EF4-FFF2-40B4-BE49-F238E27FC236}">
                  <a16:creationId xmlns:a16="http://schemas.microsoft.com/office/drawing/2014/main" id="{E50212D2-B3B0-4656-9719-5A67DC03DEE0}"/>
                </a:ext>
              </a:extLst>
            </p:cNvPr>
            <p:cNvCxnSpPr>
              <a:cxnSpLocks/>
            </p:cNvCxnSpPr>
            <p:nvPr/>
          </p:nvCxnSpPr>
          <p:spPr>
            <a:xfrm>
              <a:off x="5669851" y="3322287"/>
              <a:ext cx="1438228" cy="908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pic>
          <p:nvPicPr>
            <p:cNvPr id="74" name="圖片 4" descr="一張含有 螢幕擷取畫面, 監視器 的圖片&#10;&#10;自動產生的描述">
              <a:extLst>
                <a:ext uri="{FF2B5EF4-FFF2-40B4-BE49-F238E27FC236}">
                  <a16:creationId xmlns:a16="http://schemas.microsoft.com/office/drawing/2014/main" id="{07EBFE12-010F-4782-B993-3A2A9B7C27E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55060" y="1973161"/>
              <a:ext cx="1195371" cy="2022330"/>
            </a:xfrm>
            <a:prstGeom prst="rect">
              <a:avLst/>
            </a:prstGeom>
          </p:spPr>
        </p:pic>
        <p:pic>
          <p:nvPicPr>
            <p:cNvPr id="75" name="圖片 74" descr="一張含有 電子用品, 電路 的圖片&#10;&#10;自動產生的描述">
              <a:extLst>
                <a:ext uri="{FF2B5EF4-FFF2-40B4-BE49-F238E27FC236}">
                  <a16:creationId xmlns:a16="http://schemas.microsoft.com/office/drawing/2014/main" id="{96378C97-059F-4621-9B79-7BC2111E940B}"/>
                </a:ext>
              </a:extLst>
            </p:cNvPr>
            <p:cNvPicPr>
              <a:picLocks noChangeAspect="1"/>
            </p:cNvPicPr>
            <p:nvPr/>
          </p:nvPicPr>
          <p:blipFill>
            <a:blip r:embed="rId6"/>
            <a:stretch>
              <a:fillRect/>
            </a:stretch>
          </p:blipFill>
          <p:spPr>
            <a:xfrm>
              <a:off x="528025" y="1781215"/>
              <a:ext cx="1877080" cy="1173801"/>
            </a:xfrm>
            <a:prstGeom prst="rect">
              <a:avLst/>
            </a:prstGeom>
            <a:effectLst>
              <a:outerShdw blurRad="127000" dist="127000" dir="3180000" sx="102000" sy="102000" algn="ctr" rotWithShape="0">
                <a:prstClr val="black">
                  <a:alpha val="22000"/>
                </a:prstClr>
              </a:outerShdw>
            </a:effectLst>
          </p:spPr>
        </p:pic>
        <p:sp>
          <p:nvSpPr>
            <p:cNvPr id="34" name="TextBox 41">
              <a:extLst>
                <a:ext uri="{FF2B5EF4-FFF2-40B4-BE49-F238E27FC236}">
                  <a16:creationId xmlns:a16="http://schemas.microsoft.com/office/drawing/2014/main" id="{8780C7D8-3960-174C-900A-10DF6FFC525F}"/>
                </a:ext>
              </a:extLst>
            </p:cNvPr>
            <p:cNvSpPr txBox="1"/>
            <p:nvPr/>
          </p:nvSpPr>
          <p:spPr>
            <a:xfrm>
              <a:off x="7163387" y="2601578"/>
              <a:ext cx="1674625" cy="680669"/>
            </a:xfrm>
            <a:prstGeom prst="rect">
              <a:avLst/>
            </a:prstGeom>
            <a:noFill/>
          </p:spPr>
          <p:txBody>
            <a:bodyPr wrap="square" rtlCol="0">
              <a:spAutoFit/>
            </a:bodyPr>
            <a:lstStyle/>
            <a:p>
              <a:r>
                <a:rPr lang="en-US" sz="1200" b="1">
                  <a:latin typeface="微軟正黑體" panose="020B0604030504040204" pitchFamily="34" charset="-120"/>
                  <a:ea typeface="微軟正黑體" panose="020B0604030504040204" pitchFamily="34" charset="-120"/>
                </a:rPr>
                <a:t>QXG-2G1T-I225</a:t>
              </a:r>
            </a:p>
            <a:p>
              <a:r>
                <a:rPr lang="en-US" sz="1200" b="1">
                  <a:latin typeface="微軟正黑體" panose="020B0604030504040204" pitchFamily="34" charset="-120"/>
                  <a:ea typeface="微軟正黑體" panose="020B0604030504040204" pitchFamily="34" charset="-120"/>
                </a:rPr>
                <a:t>QXG-2G2T-I225</a:t>
              </a:r>
            </a:p>
            <a:p>
              <a:r>
                <a:rPr lang="en-US" sz="1200" b="1">
                  <a:latin typeface="微軟正黑體" panose="020B0604030504040204" pitchFamily="34" charset="-120"/>
                  <a:ea typeface="微軟正黑體" panose="020B0604030504040204" pitchFamily="34" charset="-120"/>
                </a:rPr>
                <a:t>QXG-2G4T-I225</a:t>
              </a:r>
            </a:p>
          </p:txBody>
        </p:sp>
        <p:sp>
          <p:nvSpPr>
            <p:cNvPr id="38" name="TextBox 47">
              <a:extLst>
                <a:ext uri="{FF2B5EF4-FFF2-40B4-BE49-F238E27FC236}">
                  <a16:creationId xmlns:a16="http://schemas.microsoft.com/office/drawing/2014/main" id="{E00F40E7-191B-794E-BC60-31DA573E5E4C}"/>
                </a:ext>
              </a:extLst>
            </p:cNvPr>
            <p:cNvSpPr txBox="1"/>
            <p:nvPr/>
          </p:nvSpPr>
          <p:spPr>
            <a:xfrm>
              <a:off x="7163973" y="3354155"/>
              <a:ext cx="1728922" cy="1026338"/>
            </a:xfrm>
            <a:prstGeom prst="rect">
              <a:avLst/>
            </a:prstGeom>
            <a:noFill/>
          </p:spPr>
          <p:txBody>
            <a:bodyPr wrap="square" rtlCol="0" anchor="t">
              <a:spAutoFit/>
            </a:bodyPr>
            <a:lstStyle/>
            <a:p>
              <a:pPr marL="35560" indent="-35560">
                <a:lnSpc>
                  <a:spcPts val="1400"/>
                </a:lnSpc>
                <a:buFont typeface="Arial" panose="020B0604020202020204" pitchFamily="34" charset="0"/>
                <a:buChar char="•"/>
              </a:pPr>
              <a:r>
                <a:rPr lang="en-US" sz="1000">
                  <a:latin typeface="微軟正黑體" panose="020B0604030504040204" pitchFamily="34" charset="-120"/>
                  <a:ea typeface="微軟正黑體" panose="020B0604030504040204" pitchFamily="34" charset="-120"/>
                </a:rPr>
                <a:t> Intel I225-LM</a:t>
              </a:r>
              <a:endParaRPr lang="zh-TW" altLang="en-US" sz="1000">
                <a:latin typeface="微軟正黑體" panose="020B0604030504040204" pitchFamily="34" charset="-120"/>
                <a:ea typeface="微軟正黑體" panose="020B0604030504040204" pitchFamily="34" charset="-120"/>
              </a:endParaRPr>
            </a:p>
            <a:p>
              <a:pPr marL="35560" indent="-35560">
                <a:lnSpc>
                  <a:spcPts val="1400"/>
                </a:lnSpc>
                <a:buFont typeface="Arial" panose="020B0604020202020204" pitchFamily="34" charset="0"/>
                <a:buChar char="•"/>
              </a:pPr>
              <a:r>
                <a:rPr lang="zh-CN" altLang="en-US" sz="1000">
                  <a:latin typeface="微軟正黑體" panose="020B0604030504040204" pitchFamily="34" charset="-120"/>
                  <a:ea typeface="微軟正黑體" panose="020B0604030504040204" pitchFamily="34" charset="-120"/>
                </a:rPr>
                <a:t> 單</a:t>
              </a:r>
              <a:r>
                <a:rPr lang="en-US" altLang="zh-CN" sz="1000">
                  <a:latin typeface="微軟正黑體" panose="020B0604030504040204" pitchFamily="34" charset="-120"/>
                  <a:ea typeface="微軟正黑體" panose="020B0604030504040204" pitchFamily="34" charset="-120"/>
                </a:rPr>
                <a:t>/</a:t>
              </a:r>
              <a:r>
                <a:rPr lang="zh-CN" altLang="en-US" sz="1000">
                  <a:latin typeface="微軟正黑體" panose="020B0604030504040204" pitchFamily="34" charset="-120"/>
                  <a:ea typeface="微軟正黑體" panose="020B0604030504040204" pitchFamily="34" charset="-120"/>
                </a:rPr>
                <a:t>雙</a:t>
              </a:r>
              <a:r>
                <a:rPr lang="en-US" altLang="zh-CN" sz="1000">
                  <a:latin typeface="微軟正黑體" panose="020B0604030504040204" pitchFamily="34" charset="-120"/>
                  <a:ea typeface="微軟正黑體" panose="020B0604030504040204" pitchFamily="34" charset="-120"/>
                </a:rPr>
                <a:t>/</a:t>
              </a:r>
              <a:r>
                <a:rPr lang="zh-CN" altLang="en-US" sz="1000">
                  <a:latin typeface="微軟正黑體" panose="020B0604030504040204" pitchFamily="34" charset="-120"/>
                  <a:ea typeface="微軟正黑體" panose="020B0604030504040204" pitchFamily="34" charset="-120"/>
                </a:rPr>
                <a:t>四埠</a:t>
              </a:r>
              <a:r>
                <a:rPr lang="en-US" altLang="zh-CN" sz="1000">
                  <a:latin typeface="微軟正黑體" panose="020B0604030504040204" pitchFamily="34" charset="-120"/>
                  <a:ea typeface="微軟正黑體" panose="020B0604030504040204" pitchFamily="34" charset="-120"/>
                </a:rPr>
                <a:t> 2.5</a:t>
              </a:r>
              <a:r>
                <a:rPr lang="en-US" sz="1000">
                  <a:latin typeface="微軟正黑體" panose="020B0604030504040204" pitchFamily="34" charset="-120"/>
                  <a:ea typeface="微軟正黑體" panose="020B0604030504040204" pitchFamily="34" charset="-120"/>
                </a:rPr>
                <a:t>GbE</a:t>
              </a:r>
              <a:br>
                <a:rPr lang="en-US" sz="1000">
                  <a:latin typeface="微軟正黑體" panose="020B0604030504040204" pitchFamily="34" charset="-120"/>
                  <a:ea typeface="微軟正黑體" panose="020B0604030504040204" pitchFamily="34" charset="-120"/>
                </a:rPr>
              </a:br>
              <a:r>
                <a:rPr lang="en-US" sz="1000">
                  <a:latin typeface="微軟正黑體" panose="020B0604030504040204" pitchFamily="34" charset="-120"/>
                  <a:ea typeface="微軟正黑體" panose="020B0604030504040204" pitchFamily="34" charset="-120"/>
                </a:rPr>
                <a:t>  </a:t>
              </a:r>
              <a:r>
                <a:rPr lang="en-US" sz="1000" err="1">
                  <a:latin typeface="微軟正黑體" panose="020B0604030504040204" pitchFamily="34" charset="-120"/>
                  <a:ea typeface="微軟正黑體" panose="020B0604030504040204" pitchFamily="34" charset="-120"/>
                </a:rPr>
                <a:t>NBase</a:t>
              </a:r>
              <a:r>
                <a:rPr lang="en-US" sz="1000">
                  <a:latin typeface="微軟正黑體" panose="020B0604030504040204" pitchFamily="34" charset="-120"/>
                  <a:ea typeface="微軟正黑體" panose="020B0604030504040204" pitchFamily="34" charset="-120"/>
                </a:rPr>
                <a:t>-T</a:t>
              </a:r>
            </a:p>
            <a:p>
              <a:pPr marL="35560" indent="-35560">
                <a:lnSpc>
                  <a:spcPts val="1400"/>
                </a:lnSpc>
                <a:buFont typeface="Arial" panose="020B0604020202020204" pitchFamily="34" charset="0"/>
                <a:buChar char="•"/>
              </a:pPr>
              <a:r>
                <a:rPr lang="en-US" sz="1000">
                  <a:latin typeface="微軟正黑體" panose="020B0604030504040204" pitchFamily="34" charset="-120"/>
                  <a:ea typeface="微軟正黑體" panose="020B0604030504040204" pitchFamily="34" charset="-120"/>
                </a:rPr>
                <a:t> PCIe Gen2</a:t>
              </a:r>
            </a:p>
            <a:p>
              <a:pPr marL="35560" indent="-35560">
                <a:lnSpc>
                  <a:spcPts val="1400"/>
                </a:lnSpc>
                <a:buFont typeface="Arial" panose="020B0604020202020204" pitchFamily="34" charset="0"/>
                <a:buChar char="•"/>
              </a:pPr>
              <a:r>
                <a:rPr lang="en-US" sz="1000">
                  <a:latin typeface="微軟正黑體" panose="020B0604030504040204" pitchFamily="34" charset="-120"/>
                  <a:ea typeface="微軟正黑體" panose="020B0604030504040204" pitchFamily="34" charset="-120"/>
                </a:rPr>
                <a:t> Low Profile</a:t>
              </a:r>
            </a:p>
          </p:txBody>
        </p:sp>
        <p:pic>
          <p:nvPicPr>
            <p:cNvPr id="2050" name="Picture 2" descr="QXG-5G4T-111C">
              <a:extLst>
                <a:ext uri="{FF2B5EF4-FFF2-40B4-BE49-F238E27FC236}">
                  <a16:creationId xmlns:a16="http://schemas.microsoft.com/office/drawing/2014/main" id="{4ABBB3FA-13D6-3F46-8A76-4C600190046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45671" y="1379667"/>
              <a:ext cx="1688483" cy="146710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QXG-2G4T-I225">
              <a:extLst>
                <a:ext uri="{FF2B5EF4-FFF2-40B4-BE49-F238E27FC236}">
                  <a16:creationId xmlns:a16="http://schemas.microsoft.com/office/drawing/2014/main" id="{7AFE33C3-2AD2-6047-A5E5-64007DFB422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43535" y="1358957"/>
              <a:ext cx="1688483" cy="1467104"/>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46" name="直線接點 45">
            <a:extLst>
              <a:ext uri="{FF2B5EF4-FFF2-40B4-BE49-F238E27FC236}">
                <a16:creationId xmlns:a16="http://schemas.microsoft.com/office/drawing/2014/main" id="{28298F14-CDDC-4E75-B268-F6BDAD6D301F}"/>
              </a:ext>
            </a:extLst>
          </p:cNvPr>
          <p:cNvCxnSpPr>
            <a:cxnSpLocks/>
          </p:cNvCxnSpPr>
          <p:nvPr/>
        </p:nvCxnSpPr>
        <p:spPr>
          <a:xfrm>
            <a:off x="6978030" y="3579596"/>
            <a:ext cx="1365673" cy="8622"/>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08324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形 4">
            <a:extLst>
              <a:ext uri="{FF2B5EF4-FFF2-40B4-BE49-F238E27FC236}">
                <a16:creationId xmlns:a16="http://schemas.microsoft.com/office/drawing/2014/main" id="{83AF1055-E17A-4C91-86BD-9132B9E24C4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011970"/>
            <a:ext cx="9144000" cy="3131529"/>
          </a:xfrm>
          <a:prstGeom prst="rect">
            <a:avLst/>
          </a:prstGeom>
        </p:spPr>
      </p:pic>
      <p:grpSp>
        <p:nvGrpSpPr>
          <p:cNvPr id="31" name="群組 30">
            <a:extLst>
              <a:ext uri="{FF2B5EF4-FFF2-40B4-BE49-F238E27FC236}">
                <a16:creationId xmlns:a16="http://schemas.microsoft.com/office/drawing/2014/main" id="{E9BAAE7E-5F93-4B83-9F7A-D1A34E5CF5EC}"/>
              </a:ext>
            </a:extLst>
          </p:cNvPr>
          <p:cNvGrpSpPr/>
          <p:nvPr/>
        </p:nvGrpSpPr>
        <p:grpSpPr>
          <a:xfrm>
            <a:off x="458754" y="1401191"/>
            <a:ext cx="5517042" cy="2705754"/>
            <a:chOff x="458754" y="1321765"/>
            <a:chExt cx="5517042" cy="2705754"/>
          </a:xfrm>
        </p:grpSpPr>
        <p:sp>
          <p:nvSpPr>
            <p:cNvPr id="18" name="矩形: 圓角 17">
              <a:extLst>
                <a:ext uri="{FF2B5EF4-FFF2-40B4-BE49-F238E27FC236}">
                  <a16:creationId xmlns:a16="http://schemas.microsoft.com/office/drawing/2014/main" id="{90417E17-BFE3-4F55-BA0E-9040E320D663}"/>
                </a:ext>
              </a:extLst>
            </p:cNvPr>
            <p:cNvSpPr/>
            <p:nvPr/>
          </p:nvSpPr>
          <p:spPr>
            <a:xfrm>
              <a:off x="458754" y="2261669"/>
              <a:ext cx="919097" cy="401461"/>
            </a:xfrm>
            <a:prstGeom prst="roundRect">
              <a:avLst>
                <a:gd name="adj" fmla="val 10472"/>
              </a:avLst>
            </a:prstGeom>
            <a:gradFill flip="none" rotWithShape="1">
              <a:gsLst>
                <a:gs pos="0">
                  <a:srgbClr val="E80C19"/>
                </a:gs>
                <a:gs pos="100000">
                  <a:schemeClr val="tx1"/>
                </a:gs>
              </a:gsLst>
              <a:lin ang="0" scaled="0"/>
              <a:tileRect/>
            </a:gradFill>
            <a:ln w="6350">
              <a:solidFill>
                <a:schemeClr val="bg1"/>
              </a:solidFill>
            </a:ln>
            <a:effectLst>
              <a:outerShdw blurRad="63500" dist="114300" dir="1500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矩形: 圓角 18">
              <a:extLst>
                <a:ext uri="{FF2B5EF4-FFF2-40B4-BE49-F238E27FC236}">
                  <a16:creationId xmlns:a16="http://schemas.microsoft.com/office/drawing/2014/main" id="{1A3D37DA-D5E5-47E3-805D-2C639602F460}"/>
                </a:ext>
              </a:extLst>
            </p:cNvPr>
            <p:cNvSpPr/>
            <p:nvPr/>
          </p:nvSpPr>
          <p:spPr>
            <a:xfrm>
              <a:off x="458754" y="2864186"/>
              <a:ext cx="919097" cy="401461"/>
            </a:xfrm>
            <a:prstGeom prst="roundRect">
              <a:avLst>
                <a:gd name="adj" fmla="val 10472"/>
              </a:avLst>
            </a:prstGeom>
            <a:gradFill flip="none" rotWithShape="1">
              <a:gsLst>
                <a:gs pos="0">
                  <a:srgbClr val="E80C19"/>
                </a:gs>
                <a:gs pos="100000">
                  <a:schemeClr val="tx1"/>
                </a:gs>
              </a:gsLst>
              <a:lin ang="0" scaled="0"/>
              <a:tileRect/>
            </a:gradFill>
            <a:ln w="6350">
              <a:solidFill>
                <a:schemeClr val="bg1"/>
              </a:solidFill>
            </a:ln>
            <a:effectLst>
              <a:outerShdw blurRad="63500" dist="114300" dir="1500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圓角 19">
              <a:extLst>
                <a:ext uri="{FF2B5EF4-FFF2-40B4-BE49-F238E27FC236}">
                  <a16:creationId xmlns:a16="http://schemas.microsoft.com/office/drawing/2014/main" id="{87389DD8-A0D8-4D40-A38A-14E790B4DAB7}"/>
                </a:ext>
              </a:extLst>
            </p:cNvPr>
            <p:cNvSpPr/>
            <p:nvPr/>
          </p:nvSpPr>
          <p:spPr>
            <a:xfrm>
              <a:off x="458754" y="3487220"/>
              <a:ext cx="919097" cy="401461"/>
            </a:xfrm>
            <a:prstGeom prst="roundRect">
              <a:avLst>
                <a:gd name="adj" fmla="val 10472"/>
              </a:avLst>
            </a:prstGeom>
            <a:gradFill flip="none" rotWithShape="1">
              <a:gsLst>
                <a:gs pos="0">
                  <a:srgbClr val="E80C19"/>
                </a:gs>
                <a:gs pos="100000">
                  <a:schemeClr val="tx1"/>
                </a:gs>
              </a:gsLst>
              <a:lin ang="0" scaled="0"/>
              <a:tileRect/>
            </a:gradFill>
            <a:ln w="6350">
              <a:solidFill>
                <a:schemeClr val="bg1"/>
              </a:solidFill>
            </a:ln>
            <a:effectLst>
              <a:outerShdw blurRad="63500" dist="114300" dir="1500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圓角 12">
              <a:extLst>
                <a:ext uri="{FF2B5EF4-FFF2-40B4-BE49-F238E27FC236}">
                  <a16:creationId xmlns:a16="http://schemas.microsoft.com/office/drawing/2014/main" id="{9772E30F-088A-4E11-BF33-797B74BB1EFF}"/>
                </a:ext>
              </a:extLst>
            </p:cNvPr>
            <p:cNvSpPr/>
            <p:nvPr/>
          </p:nvSpPr>
          <p:spPr>
            <a:xfrm>
              <a:off x="458754" y="1635610"/>
              <a:ext cx="919097" cy="401461"/>
            </a:xfrm>
            <a:prstGeom prst="roundRect">
              <a:avLst>
                <a:gd name="adj" fmla="val 10472"/>
              </a:avLst>
            </a:prstGeom>
            <a:gradFill flip="none" rotWithShape="1">
              <a:gsLst>
                <a:gs pos="0">
                  <a:srgbClr val="E80C19"/>
                </a:gs>
                <a:gs pos="100000">
                  <a:schemeClr val="tx1"/>
                </a:gs>
              </a:gsLst>
              <a:lin ang="0" scaled="0"/>
              <a:tileRect/>
            </a:gradFill>
            <a:ln w="6350">
              <a:solidFill>
                <a:schemeClr val="bg1"/>
              </a:solidFill>
            </a:ln>
            <a:effectLst>
              <a:outerShdw blurRad="63500" dist="114300" dir="1500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5" name="圖形 24">
              <a:extLst>
                <a:ext uri="{FF2B5EF4-FFF2-40B4-BE49-F238E27FC236}">
                  <a16:creationId xmlns:a16="http://schemas.microsoft.com/office/drawing/2014/main" id="{C198ECC0-C769-4D80-B8B0-E56ABF4FFAD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5881" y="1321765"/>
              <a:ext cx="5349915" cy="2705754"/>
            </a:xfrm>
            <a:prstGeom prst="rect">
              <a:avLst/>
            </a:prstGeom>
          </p:spPr>
        </p:pic>
      </p:grpSp>
      <p:sp>
        <p:nvSpPr>
          <p:cNvPr id="15" name="標題 3">
            <a:extLst>
              <a:ext uri="{FF2B5EF4-FFF2-40B4-BE49-F238E27FC236}">
                <a16:creationId xmlns:a16="http://schemas.microsoft.com/office/drawing/2014/main" id="{9BF31E27-9638-D047-845B-B83A5F7F9E02}"/>
              </a:ext>
            </a:extLst>
          </p:cNvPr>
          <p:cNvSpPr txBox="1">
            <a:spLocks/>
          </p:cNvSpPr>
          <p:nvPr/>
        </p:nvSpPr>
        <p:spPr>
          <a:xfrm>
            <a:off x="191387" y="101295"/>
            <a:ext cx="8747050" cy="1188328"/>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Arial"/>
              <a:buNone/>
              <a:defRPr sz="28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2800">
                <a:solidFill>
                  <a:schemeClr val="dk1"/>
                </a:solidFill>
              </a:defRPr>
            </a:lvl2pPr>
            <a:lvl3pPr lvl="2" indent="0">
              <a:spcBef>
                <a:spcPts val="0"/>
              </a:spcBef>
              <a:buClr>
                <a:schemeClr val="dk1"/>
              </a:buClr>
              <a:buFont typeface="Arial"/>
              <a:buNone/>
              <a:defRPr sz="2800">
                <a:solidFill>
                  <a:schemeClr val="dk1"/>
                </a:solidFill>
              </a:defRPr>
            </a:lvl3pPr>
            <a:lvl4pPr lvl="3" indent="0">
              <a:spcBef>
                <a:spcPts val="0"/>
              </a:spcBef>
              <a:buClr>
                <a:schemeClr val="dk1"/>
              </a:buClr>
              <a:buFont typeface="Arial"/>
              <a:buNone/>
              <a:defRPr sz="2800">
                <a:solidFill>
                  <a:schemeClr val="dk1"/>
                </a:solidFill>
              </a:defRPr>
            </a:lvl4pPr>
            <a:lvl5pPr lvl="4" indent="0">
              <a:spcBef>
                <a:spcPts val="0"/>
              </a:spcBef>
              <a:buClr>
                <a:schemeClr val="dk1"/>
              </a:buClr>
              <a:buFont typeface="Arial"/>
              <a:buNone/>
              <a:defRPr sz="2800">
                <a:solidFill>
                  <a:schemeClr val="dk1"/>
                </a:solidFill>
              </a:defRPr>
            </a:lvl5pPr>
            <a:lvl6pPr lvl="5" indent="0">
              <a:spcBef>
                <a:spcPts val="0"/>
              </a:spcBef>
              <a:buClr>
                <a:schemeClr val="dk1"/>
              </a:buClr>
              <a:buFont typeface="Arial"/>
              <a:buNone/>
              <a:defRPr sz="2800">
                <a:solidFill>
                  <a:schemeClr val="dk1"/>
                </a:solidFill>
              </a:defRPr>
            </a:lvl6pPr>
            <a:lvl7pPr lvl="6" indent="0">
              <a:spcBef>
                <a:spcPts val="0"/>
              </a:spcBef>
              <a:buClr>
                <a:schemeClr val="dk1"/>
              </a:buClr>
              <a:buFont typeface="Arial"/>
              <a:buNone/>
              <a:defRPr sz="2800">
                <a:solidFill>
                  <a:schemeClr val="dk1"/>
                </a:solidFill>
              </a:defRPr>
            </a:lvl7pPr>
            <a:lvl8pPr lvl="7" indent="0">
              <a:spcBef>
                <a:spcPts val="0"/>
              </a:spcBef>
              <a:buClr>
                <a:schemeClr val="dk1"/>
              </a:buClr>
              <a:buFont typeface="Arial"/>
              <a:buNone/>
              <a:defRPr sz="2800">
                <a:solidFill>
                  <a:schemeClr val="dk1"/>
                </a:solidFill>
              </a:defRPr>
            </a:lvl8pPr>
            <a:lvl9pPr lvl="8" indent="0">
              <a:spcBef>
                <a:spcPts val="0"/>
              </a:spcBef>
              <a:buClr>
                <a:schemeClr val="dk1"/>
              </a:buClr>
              <a:buFont typeface="Arial"/>
              <a:buNone/>
              <a:defRPr sz="2800">
                <a:solidFill>
                  <a:schemeClr val="dk1"/>
                </a:solidFill>
              </a:defRPr>
            </a:lvl9pPr>
          </a:lstStyle>
          <a:p>
            <a:r>
              <a:rPr lang="zh-TW" altLang="en-US" sz="32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遠超</a:t>
            </a:r>
            <a:r>
              <a:rPr lang="en-US" altLang="zh-TW" sz="32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 1 GbE</a:t>
            </a:r>
            <a:r>
              <a:rPr lang="zh-TW" altLang="en-US" sz="32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，高網速選購條件</a:t>
            </a:r>
            <a:r>
              <a:rPr lang="en-US" altLang="zh-TW" sz="32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 #3: </a:t>
            </a:r>
            <a:br>
              <a:rPr lang="en-US" altLang="zh-TW" sz="32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br>
            <a:r>
              <a:rPr lang="en-US" altLang="zh-TW" sz="32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TS-435XeU 10GbE/2.5GbE NAS</a:t>
            </a:r>
            <a:endParaRPr lang="zh-TW" altLang="en-US" sz="32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10" name="圖片 9" descr="一張含有 文字 的圖片&#10;&#10;自動產生的描述">
            <a:extLst>
              <a:ext uri="{FF2B5EF4-FFF2-40B4-BE49-F238E27FC236}">
                <a16:creationId xmlns:a16="http://schemas.microsoft.com/office/drawing/2014/main" id="{1EC01B48-926D-47C9-85F6-BF31881133DA}"/>
              </a:ext>
            </a:extLst>
          </p:cNvPr>
          <p:cNvPicPr>
            <a:picLocks noChangeAspect="1"/>
          </p:cNvPicPr>
          <p:nvPr/>
        </p:nvPicPr>
        <p:blipFill rotWithShape="1">
          <a:blip r:embed="rId7"/>
          <a:srcRect r="41896"/>
          <a:stretch/>
        </p:blipFill>
        <p:spPr>
          <a:xfrm>
            <a:off x="3732527" y="3409211"/>
            <a:ext cx="5414183" cy="1733147"/>
          </a:xfrm>
          <a:prstGeom prst="rect">
            <a:avLst/>
          </a:prstGeom>
        </p:spPr>
      </p:pic>
      <p:pic>
        <p:nvPicPr>
          <p:cNvPr id="14" name="圖片 13" descr="一張含有 紅色, 坐, 白色, 桌 的圖片&#10;&#10;自動產生的描述">
            <a:extLst>
              <a:ext uri="{FF2B5EF4-FFF2-40B4-BE49-F238E27FC236}">
                <a16:creationId xmlns:a16="http://schemas.microsoft.com/office/drawing/2014/main" id="{0918DFF3-F4D7-4B1E-BC1E-045EE36424F4}"/>
              </a:ext>
            </a:extLst>
          </p:cNvPr>
          <p:cNvPicPr>
            <a:picLocks noChangeAspect="1"/>
          </p:cNvPicPr>
          <p:nvPr/>
        </p:nvPicPr>
        <p:blipFill>
          <a:blip r:embed="rId8"/>
          <a:stretch>
            <a:fillRect/>
          </a:stretch>
        </p:blipFill>
        <p:spPr>
          <a:xfrm>
            <a:off x="6764085" y="2011970"/>
            <a:ext cx="1783064" cy="1911885"/>
          </a:xfrm>
          <a:prstGeom prst="rect">
            <a:avLst/>
          </a:prstGeom>
        </p:spPr>
      </p:pic>
      <p:pic>
        <p:nvPicPr>
          <p:cNvPr id="9" name="Picture 30" descr="C:\Users\user\Desktop\21_PPT對稿QNAP AQC107 10G網卡\29384737_xxl.png">
            <a:extLst>
              <a:ext uri="{FF2B5EF4-FFF2-40B4-BE49-F238E27FC236}">
                <a16:creationId xmlns:a16="http://schemas.microsoft.com/office/drawing/2014/main" id="{5208CFFD-5BD6-4483-81C1-AC96058A7EF6}"/>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bright="2000" contrast="26000"/>
                    </a14:imgEffect>
                  </a14:imgLayer>
                </a14:imgProps>
              </a:ext>
            </a:extLst>
          </a:blip>
          <a:srcRect l="25926" t="29630" r="9877" b="10906"/>
          <a:stretch>
            <a:fillRect/>
          </a:stretch>
        </p:blipFill>
        <p:spPr bwMode="auto">
          <a:xfrm>
            <a:off x="5452041" y="4468118"/>
            <a:ext cx="1062164" cy="827496"/>
          </a:xfrm>
          <a:prstGeom prst="rect">
            <a:avLst/>
          </a:prstGeom>
          <a:ln>
            <a:noFill/>
          </a:ln>
          <a:effectLst>
            <a:outerShdw blurRad="215900" dist="228600" dir="5400000" algn="t" rotWithShape="0">
              <a:prstClr val="black">
                <a:alpha val="40000"/>
              </a:prstClr>
            </a:outerShdw>
          </a:effectLst>
        </p:spPr>
      </p:pic>
      <p:sp>
        <p:nvSpPr>
          <p:cNvPr id="2" name="文字方塊 1">
            <a:extLst>
              <a:ext uri="{FF2B5EF4-FFF2-40B4-BE49-F238E27FC236}">
                <a16:creationId xmlns:a16="http://schemas.microsoft.com/office/drawing/2014/main" id="{42CBB7BD-AD9D-49E2-B1D0-72E59792D12F}"/>
              </a:ext>
            </a:extLst>
          </p:cNvPr>
          <p:cNvSpPr txBox="1"/>
          <p:nvPr/>
        </p:nvSpPr>
        <p:spPr>
          <a:xfrm>
            <a:off x="575531" y="4151303"/>
            <a:ext cx="2244005" cy="857647"/>
          </a:xfrm>
          <a:prstGeom prst="rect">
            <a:avLst/>
          </a:prstGeom>
          <a:noFill/>
        </p:spPr>
        <p:txBody>
          <a:bodyPr wrap="square" rtlCol="0">
            <a:spAutoFit/>
          </a:bodyPr>
          <a:lstStyle/>
          <a:p>
            <a:r>
              <a:rPr lang="zh-TW" altLang="en-US" sz="600">
                <a:solidFill>
                  <a:schemeClr val="bg1"/>
                </a:solidFill>
                <a:latin typeface="微軟正黑體" panose="020B0604030504040204" pitchFamily="34" charset="-120"/>
                <a:ea typeface="微軟正黑體" panose="020B0604030504040204" pitchFamily="34" charset="-120"/>
              </a:rPr>
              <a:t>測試於 </a:t>
            </a:r>
            <a:r>
              <a:rPr lang="en-US" altLang="zh-TW" sz="600">
                <a:solidFill>
                  <a:schemeClr val="bg1"/>
                </a:solidFill>
                <a:latin typeface="微軟正黑體" panose="020B0604030504040204" pitchFamily="34" charset="-120"/>
                <a:ea typeface="微軟正黑體" panose="020B0604030504040204" pitchFamily="34" charset="-120"/>
              </a:rPr>
              <a:t>QNAP </a:t>
            </a:r>
            <a:r>
              <a:rPr lang="zh-TW" altLang="en-US" sz="600">
                <a:solidFill>
                  <a:schemeClr val="bg1"/>
                </a:solidFill>
                <a:latin typeface="微軟正黑體" panose="020B0604030504040204" pitchFamily="34" charset="-120"/>
                <a:ea typeface="微軟正黑體" panose="020B0604030504040204" pitchFamily="34" charset="-120"/>
              </a:rPr>
              <a:t>實驗室，數據會因實際環境而有所不同。</a:t>
            </a:r>
            <a:br>
              <a:rPr lang="zh-TW" altLang="en-US" sz="600">
                <a:solidFill>
                  <a:schemeClr val="bg1"/>
                </a:solidFill>
                <a:latin typeface="微軟正黑體" panose="020B0604030504040204" pitchFamily="34" charset="-120"/>
                <a:ea typeface="微軟正黑體" panose="020B0604030504040204" pitchFamily="34" charset="-120"/>
              </a:rPr>
            </a:br>
            <a:br>
              <a:rPr lang="zh-TW" altLang="en-US" sz="600">
                <a:solidFill>
                  <a:schemeClr val="bg1"/>
                </a:solidFill>
                <a:latin typeface="微軟正黑體" panose="020B0604030504040204" pitchFamily="34" charset="-120"/>
                <a:ea typeface="微軟正黑體" panose="020B0604030504040204" pitchFamily="34" charset="-120"/>
              </a:rPr>
            </a:br>
            <a:r>
              <a:rPr lang="zh-TW" altLang="en-US" sz="600">
                <a:solidFill>
                  <a:schemeClr val="bg1"/>
                </a:solidFill>
                <a:latin typeface="微軟正黑體" panose="020B0604030504040204" pitchFamily="34" charset="-120"/>
                <a:ea typeface="微軟正黑體" panose="020B0604030504040204" pitchFamily="34" charset="-120"/>
              </a:rPr>
              <a:t>測試環境：</a:t>
            </a:r>
            <a:br>
              <a:rPr lang="zh-TW" altLang="en-US" sz="600">
                <a:solidFill>
                  <a:schemeClr val="bg1"/>
                </a:solidFill>
                <a:latin typeface="微軟正黑體" panose="020B0604030504040204" pitchFamily="34" charset="-120"/>
                <a:ea typeface="微軟正黑體" panose="020B0604030504040204" pitchFamily="34" charset="-120"/>
              </a:rPr>
            </a:br>
            <a:r>
              <a:rPr lang="en-US" altLang="zh-TW" sz="600">
                <a:solidFill>
                  <a:schemeClr val="bg1"/>
                </a:solidFill>
                <a:latin typeface="微軟正黑體" panose="020B0604030504040204" pitchFamily="34" charset="-120"/>
                <a:ea typeface="微軟正黑體" panose="020B0604030504040204" pitchFamily="34" charset="-120"/>
              </a:rPr>
              <a:t>NAS: TS-435XeU-4G</a:t>
            </a:r>
            <a:br>
              <a:rPr lang="en-US" altLang="zh-TW" sz="600">
                <a:solidFill>
                  <a:schemeClr val="bg1"/>
                </a:solidFill>
                <a:latin typeface="微軟正黑體" panose="020B0604030504040204" pitchFamily="34" charset="-120"/>
                <a:ea typeface="微軟正黑體" panose="020B0604030504040204" pitchFamily="34" charset="-120"/>
              </a:rPr>
            </a:br>
            <a:r>
              <a:rPr lang="en-US" altLang="zh-TW" sz="600">
                <a:solidFill>
                  <a:schemeClr val="bg1"/>
                </a:solidFill>
                <a:latin typeface="微軟正黑體" panose="020B0604030504040204" pitchFamily="34" charset="-120"/>
                <a:ea typeface="微軟正黑體" panose="020B0604030504040204" pitchFamily="34" charset="-120"/>
              </a:rPr>
              <a:t>OS: QTS 5.0, MTU-9000</a:t>
            </a:r>
            <a:br>
              <a:rPr lang="en-US" altLang="zh-TW" sz="600">
                <a:solidFill>
                  <a:schemeClr val="bg1"/>
                </a:solidFill>
                <a:latin typeface="微軟正黑體" panose="020B0604030504040204" pitchFamily="34" charset="-120"/>
                <a:ea typeface="微軟正黑體" panose="020B0604030504040204" pitchFamily="34" charset="-120"/>
              </a:rPr>
            </a:br>
            <a:r>
              <a:rPr lang="zh-TW" altLang="en-US" sz="600">
                <a:solidFill>
                  <a:schemeClr val="bg1"/>
                </a:solidFill>
                <a:latin typeface="微軟正黑體" panose="020B0604030504040204" pitchFamily="34" charset="-120"/>
                <a:ea typeface="微軟正黑體" panose="020B0604030504040204" pitchFamily="34" charset="-120"/>
              </a:rPr>
              <a:t>磁碟群組</a:t>
            </a:r>
            <a:r>
              <a:rPr lang="en-US" altLang="zh-TW" sz="600">
                <a:solidFill>
                  <a:schemeClr val="bg1"/>
                </a:solidFill>
                <a:latin typeface="微軟正黑體" panose="020B0604030504040204" pitchFamily="34" charset="-120"/>
                <a:ea typeface="微軟正黑體" panose="020B0604030504040204" pitchFamily="34" charset="-120"/>
              </a:rPr>
              <a:t>: </a:t>
            </a:r>
            <a:r>
              <a:rPr lang="en-US" altLang="zh-TW" sz="600" err="1">
                <a:solidFill>
                  <a:schemeClr val="bg1"/>
                </a:solidFill>
                <a:latin typeface="微軟正黑體" panose="020B0604030504040204" pitchFamily="34" charset="-120"/>
                <a:ea typeface="微軟正黑體" panose="020B0604030504040204" pitchFamily="34" charset="-120"/>
              </a:rPr>
              <a:t>Qtier</a:t>
            </a:r>
            <a:r>
              <a:rPr lang="en-US" altLang="zh-TW" sz="600">
                <a:solidFill>
                  <a:schemeClr val="bg1"/>
                </a:solidFill>
                <a:latin typeface="微軟正黑體" panose="020B0604030504040204" pitchFamily="34" charset="-120"/>
                <a:ea typeface="微軟正黑體" panose="020B0604030504040204" pitchFamily="34" charset="-120"/>
              </a:rPr>
              <a:t>, RAID 5: 4 x Seagate 1TB ES.3 HDD + RAID 1: 2 x Samsung 1TB M.2 860 EVO SSD</a:t>
            </a:r>
          </a:p>
          <a:p>
            <a:r>
              <a:rPr lang="zh-TW" altLang="en-US" sz="600">
                <a:solidFill>
                  <a:schemeClr val="bg1"/>
                </a:solidFill>
                <a:latin typeface="微軟正黑體" panose="020B0604030504040204" pitchFamily="34" charset="-120"/>
                <a:ea typeface="微軟正黑體" panose="020B0604030504040204" pitchFamily="34" charset="-120"/>
              </a:rPr>
              <a:t>客戶端 </a:t>
            </a:r>
            <a:r>
              <a:rPr lang="en-US" altLang="zh-TW" sz="600">
                <a:solidFill>
                  <a:schemeClr val="bg1"/>
                </a:solidFill>
                <a:latin typeface="微軟正黑體" panose="020B0604030504040204" pitchFamily="34" charset="-120"/>
                <a:ea typeface="微軟正黑體" panose="020B0604030504040204" pitchFamily="34" charset="-120"/>
              </a:rPr>
              <a:t>PC: Intel® Core TM i7-6700 3.40GHz CPU; 32GB RAM; Intel X550 </a:t>
            </a:r>
            <a:r>
              <a:rPr lang="zh-TW" altLang="en-US" sz="600">
                <a:solidFill>
                  <a:schemeClr val="bg1"/>
                </a:solidFill>
                <a:latin typeface="微軟正黑體" panose="020B0604030504040204" pitchFamily="34" charset="-120"/>
                <a:ea typeface="微軟正黑體" panose="020B0604030504040204" pitchFamily="34" charset="-120"/>
              </a:rPr>
              <a:t>網卡</a:t>
            </a:r>
            <a:r>
              <a:rPr lang="en-US" altLang="zh-TW" sz="600">
                <a:solidFill>
                  <a:schemeClr val="bg1"/>
                </a:solidFill>
                <a:latin typeface="微軟正黑體" panose="020B0604030504040204" pitchFamily="34" charset="-120"/>
                <a:ea typeface="微軟正黑體" panose="020B0604030504040204" pitchFamily="34" charset="-120"/>
              </a:rPr>
              <a:t>, MTU-9000; Windows® 10 Pro</a:t>
            </a:r>
            <a:endParaRPr lang="zh-TW" altLang="en-US" sz="600">
              <a:solidFill>
                <a:schemeClr val="bg1"/>
              </a:solidFill>
              <a:latin typeface="微軟正黑體" panose="020B0604030504040204" pitchFamily="34" charset="-120"/>
              <a:ea typeface="微軟正黑體" panose="020B0604030504040204" pitchFamily="34" charset="-120"/>
            </a:endParaRPr>
          </a:p>
        </p:txBody>
      </p:sp>
      <p:sp>
        <p:nvSpPr>
          <p:cNvPr id="23" name="文字方塊 22">
            <a:extLst>
              <a:ext uri="{FF2B5EF4-FFF2-40B4-BE49-F238E27FC236}">
                <a16:creationId xmlns:a16="http://schemas.microsoft.com/office/drawing/2014/main" id="{5A0BC10D-0AE5-44FE-8A1E-65E2CCF882A7}"/>
              </a:ext>
            </a:extLst>
          </p:cNvPr>
          <p:cNvSpPr txBox="1"/>
          <p:nvPr/>
        </p:nvSpPr>
        <p:spPr>
          <a:xfrm>
            <a:off x="1488383" y="2856218"/>
            <a:ext cx="1660488" cy="576248"/>
          </a:xfrm>
          <a:prstGeom prst="rect">
            <a:avLst/>
          </a:prstGeom>
          <a:noFill/>
        </p:spPr>
        <p:txBody>
          <a:bodyPr wrap="square">
            <a:spAutoFit/>
          </a:bodyPr>
          <a:lstStyle/>
          <a:p>
            <a:pPr>
              <a:lnSpc>
                <a:spcPts val="2000"/>
              </a:lnSpc>
            </a:pPr>
            <a:r>
              <a:rPr kumimoji="1" lang="en-US" altLang="zh-TW" sz="1200">
                <a:solidFill>
                  <a:schemeClr val="bg1"/>
                </a:solidFill>
              </a:rPr>
              <a:t>Read 293 MB/s</a:t>
            </a:r>
          </a:p>
          <a:p>
            <a:pPr>
              <a:lnSpc>
                <a:spcPts val="2000"/>
              </a:lnSpc>
            </a:pPr>
            <a:r>
              <a:rPr kumimoji="1" lang="en-US" altLang="zh-TW" sz="1200">
                <a:solidFill>
                  <a:schemeClr val="bg1"/>
                </a:solidFill>
              </a:rPr>
              <a:t>Write 294 MB/s </a:t>
            </a:r>
            <a:endParaRPr kumimoji="1" lang="zh-TW" altLang="en-US" sz="1200">
              <a:solidFill>
                <a:schemeClr val="bg1"/>
              </a:solidFill>
            </a:endParaRPr>
          </a:p>
        </p:txBody>
      </p:sp>
      <p:sp>
        <p:nvSpPr>
          <p:cNvPr id="27" name="文字方塊 26">
            <a:extLst>
              <a:ext uri="{FF2B5EF4-FFF2-40B4-BE49-F238E27FC236}">
                <a16:creationId xmlns:a16="http://schemas.microsoft.com/office/drawing/2014/main" id="{96CBEE09-F6CE-47A4-9EFF-C2AAB1CE04AE}"/>
              </a:ext>
            </a:extLst>
          </p:cNvPr>
          <p:cNvSpPr txBox="1"/>
          <p:nvPr/>
        </p:nvSpPr>
        <p:spPr>
          <a:xfrm>
            <a:off x="1765621" y="3475525"/>
            <a:ext cx="1660488" cy="576248"/>
          </a:xfrm>
          <a:prstGeom prst="rect">
            <a:avLst/>
          </a:prstGeom>
          <a:noFill/>
        </p:spPr>
        <p:txBody>
          <a:bodyPr wrap="square">
            <a:spAutoFit/>
          </a:bodyPr>
          <a:lstStyle/>
          <a:p>
            <a:pPr>
              <a:lnSpc>
                <a:spcPts val="2000"/>
              </a:lnSpc>
            </a:pPr>
            <a:r>
              <a:rPr kumimoji="1" lang="en-US" altLang="zh-TW" sz="1200">
                <a:solidFill>
                  <a:srgbClr val="C00000"/>
                </a:solidFill>
              </a:rPr>
              <a:t>Read 112 MB/s</a:t>
            </a:r>
          </a:p>
          <a:p>
            <a:pPr>
              <a:lnSpc>
                <a:spcPts val="2000"/>
              </a:lnSpc>
            </a:pPr>
            <a:r>
              <a:rPr kumimoji="1" lang="en-US" altLang="zh-TW" sz="1200">
                <a:solidFill>
                  <a:schemeClr val="tx1">
                    <a:lumMod val="85000"/>
                    <a:lumOff val="15000"/>
                  </a:schemeClr>
                </a:solidFill>
              </a:rPr>
              <a:t>Write 112 MB/s </a:t>
            </a:r>
            <a:endParaRPr kumimoji="1" lang="zh-TW" altLang="en-US" sz="1200">
              <a:solidFill>
                <a:schemeClr val="tx1">
                  <a:lumMod val="85000"/>
                  <a:lumOff val="15000"/>
                </a:schemeClr>
              </a:solidFill>
            </a:endParaRPr>
          </a:p>
        </p:txBody>
      </p:sp>
      <p:sp>
        <p:nvSpPr>
          <p:cNvPr id="28" name="文字方塊 27">
            <a:extLst>
              <a:ext uri="{FF2B5EF4-FFF2-40B4-BE49-F238E27FC236}">
                <a16:creationId xmlns:a16="http://schemas.microsoft.com/office/drawing/2014/main" id="{9C3BCB26-DBCC-44A9-A8E4-A95AAA5E352F}"/>
              </a:ext>
            </a:extLst>
          </p:cNvPr>
          <p:cNvSpPr txBox="1"/>
          <p:nvPr/>
        </p:nvSpPr>
        <p:spPr>
          <a:xfrm>
            <a:off x="2846579" y="2233734"/>
            <a:ext cx="1660488" cy="576248"/>
          </a:xfrm>
          <a:prstGeom prst="rect">
            <a:avLst/>
          </a:prstGeom>
          <a:noFill/>
        </p:spPr>
        <p:txBody>
          <a:bodyPr wrap="square">
            <a:spAutoFit/>
          </a:bodyPr>
          <a:lstStyle/>
          <a:p>
            <a:pPr>
              <a:lnSpc>
                <a:spcPts val="2000"/>
              </a:lnSpc>
            </a:pPr>
            <a:r>
              <a:rPr kumimoji="1" lang="en-US" altLang="zh-TW" sz="1200">
                <a:solidFill>
                  <a:schemeClr val="bg1"/>
                </a:solidFill>
              </a:rPr>
              <a:t>Read 575 MB/s</a:t>
            </a:r>
          </a:p>
          <a:p>
            <a:pPr>
              <a:lnSpc>
                <a:spcPts val="2000"/>
              </a:lnSpc>
            </a:pPr>
            <a:r>
              <a:rPr kumimoji="1" lang="en-US" altLang="zh-TW" sz="1200">
                <a:solidFill>
                  <a:schemeClr val="bg1"/>
                </a:solidFill>
              </a:rPr>
              <a:t>Write 545 MB/s </a:t>
            </a:r>
          </a:p>
        </p:txBody>
      </p:sp>
      <p:sp>
        <p:nvSpPr>
          <p:cNvPr id="29" name="文字方塊 28">
            <a:extLst>
              <a:ext uri="{FF2B5EF4-FFF2-40B4-BE49-F238E27FC236}">
                <a16:creationId xmlns:a16="http://schemas.microsoft.com/office/drawing/2014/main" id="{BF63BF9E-A295-4A1A-BBE0-04814BD9D786}"/>
              </a:ext>
            </a:extLst>
          </p:cNvPr>
          <p:cNvSpPr txBox="1"/>
          <p:nvPr/>
        </p:nvSpPr>
        <p:spPr>
          <a:xfrm>
            <a:off x="4476588" y="1632899"/>
            <a:ext cx="1660488" cy="319768"/>
          </a:xfrm>
          <a:prstGeom prst="rect">
            <a:avLst/>
          </a:prstGeom>
          <a:noFill/>
        </p:spPr>
        <p:txBody>
          <a:bodyPr wrap="square">
            <a:spAutoFit/>
          </a:bodyPr>
          <a:lstStyle/>
          <a:p>
            <a:pPr>
              <a:lnSpc>
                <a:spcPts val="2000"/>
              </a:lnSpc>
            </a:pPr>
            <a:r>
              <a:rPr kumimoji="1" lang="en-US" altLang="zh-TW" sz="1200">
                <a:solidFill>
                  <a:schemeClr val="bg1"/>
                </a:solidFill>
              </a:rPr>
              <a:t>Read 2,238 MB/s</a:t>
            </a:r>
          </a:p>
        </p:txBody>
      </p:sp>
      <p:sp>
        <p:nvSpPr>
          <p:cNvPr id="30" name="文字方塊 29">
            <a:extLst>
              <a:ext uri="{FF2B5EF4-FFF2-40B4-BE49-F238E27FC236}">
                <a16:creationId xmlns:a16="http://schemas.microsoft.com/office/drawing/2014/main" id="{AFCD7F8B-2B2C-4BE0-9915-16DE6E41A457}"/>
              </a:ext>
            </a:extLst>
          </p:cNvPr>
          <p:cNvSpPr txBox="1"/>
          <p:nvPr/>
        </p:nvSpPr>
        <p:spPr>
          <a:xfrm>
            <a:off x="3148871" y="1868841"/>
            <a:ext cx="1660488" cy="319768"/>
          </a:xfrm>
          <a:prstGeom prst="rect">
            <a:avLst/>
          </a:prstGeom>
          <a:noFill/>
        </p:spPr>
        <p:txBody>
          <a:bodyPr wrap="square">
            <a:spAutoFit/>
          </a:bodyPr>
          <a:lstStyle/>
          <a:p>
            <a:pPr>
              <a:lnSpc>
                <a:spcPts val="2000"/>
              </a:lnSpc>
            </a:pPr>
            <a:r>
              <a:rPr kumimoji="1" lang="en-US" altLang="zh-TW" sz="1200">
                <a:solidFill>
                  <a:schemeClr val="bg1"/>
                </a:solidFill>
              </a:rPr>
              <a:t>Write    709 MB/s </a:t>
            </a:r>
          </a:p>
        </p:txBody>
      </p:sp>
      <p:sp>
        <p:nvSpPr>
          <p:cNvPr id="21" name="文字方塊 20">
            <a:extLst>
              <a:ext uri="{FF2B5EF4-FFF2-40B4-BE49-F238E27FC236}">
                <a16:creationId xmlns:a16="http://schemas.microsoft.com/office/drawing/2014/main" id="{C060BBA8-7BCB-6C46-BEFD-8914DEBC64C8}"/>
              </a:ext>
            </a:extLst>
          </p:cNvPr>
          <p:cNvSpPr txBox="1"/>
          <p:nvPr/>
        </p:nvSpPr>
        <p:spPr>
          <a:xfrm>
            <a:off x="3582672" y="2890309"/>
            <a:ext cx="2300601" cy="561692"/>
          </a:xfrm>
          <a:prstGeom prst="rect">
            <a:avLst/>
          </a:prstGeom>
          <a:noFill/>
        </p:spPr>
        <p:txBody>
          <a:bodyPr wrap="square" lIns="68580" tIns="34290" rIns="68580" bIns="34290" rtlCol="0" anchor="t">
            <a:spAutoFit/>
          </a:bodyPr>
          <a:lstStyle/>
          <a:p>
            <a:pPr>
              <a:spcBef>
                <a:spcPts val="600"/>
              </a:spcBef>
            </a:pPr>
            <a:r>
              <a:rPr lang="zh-TW" altLang="en-US" sz="1600" b="1">
                <a:solidFill>
                  <a:srgbClr val="00B050"/>
                </a:solidFill>
                <a:latin typeface="Arial" panose="020B0604020202020204" pitchFamily="34" charset="0"/>
                <a:ea typeface="微軟正黑體" panose="020B0604030504040204" pitchFamily="34" charset="-120"/>
                <a:cs typeface="+mn-ea"/>
                <a:sym typeface="Arial" panose="020B0604020202020204" pitchFamily="34" charset="0"/>
              </a:rPr>
              <a:t>相較</a:t>
            </a:r>
            <a:r>
              <a:rPr lang="en-US" altLang="zh-TW" sz="1600" b="1">
                <a:solidFill>
                  <a:srgbClr val="00B050"/>
                </a:solidFill>
                <a:latin typeface="Arial" panose="020B0604020202020204" pitchFamily="34" charset="0"/>
                <a:ea typeface="微軟正黑體" panose="020B0604030504040204" pitchFamily="34" charset="-120"/>
                <a:cs typeface="+mn-ea"/>
                <a:sym typeface="Arial" panose="020B0604020202020204" pitchFamily="34" charset="0"/>
              </a:rPr>
              <a:t> 1GbE NAS</a:t>
            </a:r>
            <a:r>
              <a:rPr lang="zh-TW" altLang="en-US" sz="1600" b="1">
                <a:solidFill>
                  <a:srgbClr val="00B050"/>
                </a:solidFill>
                <a:latin typeface="Arial" panose="020B0604020202020204" pitchFamily="34" charset="0"/>
                <a:ea typeface="微軟正黑體" panose="020B0604030504040204" pitchFamily="34" charset="-120"/>
                <a:cs typeface="+mn-ea"/>
                <a:sym typeface="Arial" panose="020B0604020202020204" pitchFamily="34" charset="0"/>
              </a:rPr>
              <a:t>，大幅縮短大檔案傳輸時間</a:t>
            </a:r>
            <a:endParaRPr lang="en-US" altLang="zh-TW">
              <a:solidFill>
                <a:srgbClr val="00B050"/>
              </a:solidFill>
              <a:latin typeface="Arial" panose="020B0604020202020204" pitchFamily="34" charset="0"/>
              <a:ea typeface="微軟正黑體" panose="020B0604030504040204" pitchFamily="34" charset="-120"/>
              <a:cs typeface="+mn-ea"/>
              <a:sym typeface="Arial" panose="020B0604020202020204" pitchFamily="34" charset="0"/>
            </a:endParaRPr>
          </a:p>
        </p:txBody>
      </p:sp>
    </p:spTree>
    <p:extLst>
      <p:ext uri="{BB962C8B-B14F-4D97-AF65-F5344CB8AC3E}">
        <p14:creationId xmlns:p14="http://schemas.microsoft.com/office/powerpoint/2010/main" val="14240711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A5DC4B5E-69C8-423C-9455-557CDE4704C5}"/>
              </a:ext>
            </a:extLst>
          </p:cNvPr>
          <p:cNvSpPr/>
          <p:nvPr/>
        </p:nvSpPr>
        <p:spPr>
          <a:xfrm>
            <a:off x="6265147" y="0"/>
            <a:ext cx="2872407" cy="51435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圓角 11">
            <a:extLst>
              <a:ext uri="{FF2B5EF4-FFF2-40B4-BE49-F238E27FC236}">
                <a16:creationId xmlns:a16="http://schemas.microsoft.com/office/drawing/2014/main" id="{7BCD5CC6-A056-49A8-8BD8-8A466E54D9E4}"/>
              </a:ext>
            </a:extLst>
          </p:cNvPr>
          <p:cNvSpPr/>
          <p:nvPr/>
        </p:nvSpPr>
        <p:spPr>
          <a:xfrm>
            <a:off x="6631806" y="1477320"/>
            <a:ext cx="2056445" cy="1734874"/>
          </a:xfrm>
          <a:prstGeom prst="roundRect">
            <a:avLst>
              <a:gd name="adj" fmla="val 3442"/>
            </a:avLst>
          </a:prstGeom>
          <a:gradFill>
            <a:gsLst>
              <a:gs pos="0">
                <a:schemeClr val="tx1">
                  <a:lumMod val="75000"/>
                  <a:lumOff val="25000"/>
                  <a:alpha val="54000"/>
                </a:schemeClr>
              </a:gs>
              <a:gs pos="100000">
                <a:srgbClr val="040404"/>
              </a:gs>
            </a:gsLst>
            <a:lin ang="5400000" scaled="1"/>
          </a:gradFill>
          <a:ln w="9525">
            <a:solidFill>
              <a:srgbClr val="CCFF33"/>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3" name="文字方塊 2">
            <a:extLst>
              <a:ext uri="{FF2B5EF4-FFF2-40B4-BE49-F238E27FC236}">
                <a16:creationId xmlns:a16="http://schemas.microsoft.com/office/drawing/2014/main" id="{BD087263-B9F8-45CD-9552-33207DDAA311}"/>
              </a:ext>
            </a:extLst>
          </p:cNvPr>
          <p:cNvSpPr txBox="1"/>
          <p:nvPr/>
        </p:nvSpPr>
        <p:spPr>
          <a:xfrm>
            <a:off x="6756419" y="1777445"/>
            <a:ext cx="1888659" cy="892552"/>
          </a:xfrm>
          <a:prstGeom prst="rect">
            <a:avLst/>
          </a:prstGeom>
          <a:noFill/>
        </p:spPr>
        <p:txBody>
          <a:bodyPr wrap="none" rtlCol="0">
            <a:spAutoFit/>
          </a:bodyPr>
          <a:lstStyle/>
          <a:p>
            <a:pPr marL="180975" indent="-180975">
              <a:spcBef>
                <a:spcPts val="1200"/>
              </a:spcBef>
              <a:buClr>
                <a:schemeClr val="accent6">
                  <a:lumMod val="75000"/>
                </a:schemeClr>
              </a:buClr>
              <a:buFont typeface="Arial" panose="020B0604020202020204" pitchFamily="34" charset="0"/>
              <a:buChar char="•"/>
            </a:pPr>
            <a:r>
              <a:rPr lang="zh-TW" altLang="en-US" b="1">
                <a:solidFill>
                  <a:schemeClr val="bg1"/>
                </a:solidFill>
                <a:latin typeface="微軟正黑體" panose="020B0604030504040204" pitchFamily="34" charset="-120"/>
                <a:ea typeface="微軟正黑體" panose="020B0604030504040204" pitchFamily="34" charset="-120"/>
              </a:rPr>
              <a:t>安裝升級記憶體 </a:t>
            </a:r>
            <a:br>
              <a:rPr lang="en-US" altLang="zh-TW" b="1">
                <a:solidFill>
                  <a:schemeClr val="bg1"/>
                </a:solidFill>
                <a:latin typeface="微軟正黑體" panose="020B0604030504040204" pitchFamily="34" charset="-120"/>
                <a:ea typeface="微軟正黑體" panose="020B0604030504040204" pitchFamily="34" charset="-120"/>
              </a:rPr>
            </a:br>
            <a:r>
              <a:rPr lang="en-US" altLang="zh-TW" b="1">
                <a:solidFill>
                  <a:schemeClr val="bg1"/>
                </a:solidFill>
                <a:latin typeface="微軟正黑體" panose="020B0604030504040204" pitchFamily="34" charset="-120"/>
                <a:ea typeface="微軟正黑體" panose="020B0604030504040204" pitchFamily="34" charset="-120"/>
              </a:rPr>
              <a:t>&amp; M.2 </a:t>
            </a:r>
            <a:r>
              <a:rPr lang="en-US" altLang="zh-TW" b="1" err="1">
                <a:solidFill>
                  <a:schemeClr val="bg1"/>
                </a:solidFill>
                <a:latin typeface="微軟正黑體" panose="020B0604030504040204" pitchFamily="34" charset="-120"/>
                <a:ea typeface="微軟正黑體" panose="020B0604030504040204" pitchFamily="34" charset="-120"/>
              </a:rPr>
              <a:t>NVMe</a:t>
            </a:r>
            <a:r>
              <a:rPr lang="en-US" altLang="zh-TW" b="1">
                <a:solidFill>
                  <a:schemeClr val="bg1"/>
                </a:solidFill>
                <a:latin typeface="微軟正黑體" panose="020B0604030504040204" pitchFamily="34" charset="-120"/>
                <a:ea typeface="微軟正黑體" panose="020B0604030504040204" pitchFamily="34" charset="-120"/>
              </a:rPr>
              <a:t> SSD</a:t>
            </a:r>
          </a:p>
          <a:p>
            <a:pPr marL="180975" indent="-180975">
              <a:spcBef>
                <a:spcPts val="1200"/>
              </a:spcBef>
              <a:buClr>
                <a:schemeClr val="accent6">
                  <a:lumMod val="75000"/>
                </a:schemeClr>
              </a:buClr>
              <a:buFont typeface="Arial" panose="020B0604020202020204" pitchFamily="34" charset="0"/>
              <a:buChar char="•"/>
            </a:pPr>
            <a:r>
              <a:rPr lang="zh-TW" altLang="en-US" b="1">
                <a:solidFill>
                  <a:schemeClr val="bg1"/>
                </a:solidFill>
                <a:latin typeface="微軟正黑體" panose="020B0604030504040204" pitchFamily="34" charset="-120"/>
                <a:ea typeface="微軟正黑體" panose="020B0604030504040204" pitchFamily="34" charset="-120"/>
              </a:rPr>
              <a:t>效能實測</a:t>
            </a:r>
          </a:p>
        </p:txBody>
      </p:sp>
      <p:pic>
        <p:nvPicPr>
          <p:cNvPr id="10" name="圖片 9" descr="一張含有 電子用品, 電路 的圖片&#10;&#10;自動產生的描述">
            <a:extLst>
              <a:ext uri="{FF2B5EF4-FFF2-40B4-BE49-F238E27FC236}">
                <a16:creationId xmlns:a16="http://schemas.microsoft.com/office/drawing/2014/main" id="{0D470B97-6062-4A4D-9DBA-5933D69A95A2}"/>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34000" contrast="24000"/>
                    </a14:imgEffect>
                  </a14:imgLayer>
                </a14:imgProps>
              </a:ext>
            </a:extLst>
          </a:blip>
          <a:stretch>
            <a:fillRect/>
          </a:stretch>
        </p:blipFill>
        <p:spPr>
          <a:xfrm>
            <a:off x="6951172" y="2881028"/>
            <a:ext cx="1500355" cy="642550"/>
          </a:xfrm>
          <a:prstGeom prst="rect">
            <a:avLst/>
          </a:prstGeom>
          <a:effectLst>
            <a:outerShdw blurRad="76200" dist="12700" dir="2700000" sy="-23000" kx="-800400" algn="bl" rotWithShape="0">
              <a:prstClr val="black">
                <a:alpha val="20000"/>
              </a:prstClr>
            </a:outerShdw>
          </a:effectLst>
        </p:spPr>
      </p:pic>
      <p:pic>
        <p:nvPicPr>
          <p:cNvPr id="8" name="圖形 7">
            <a:extLst>
              <a:ext uri="{FF2B5EF4-FFF2-40B4-BE49-F238E27FC236}">
                <a16:creationId xmlns:a16="http://schemas.microsoft.com/office/drawing/2014/main" id="{2F9A446D-7FCA-40EA-9A06-A0CFD508A4D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96953" y="752224"/>
            <a:ext cx="1555139" cy="1450191"/>
          </a:xfrm>
          <a:prstGeom prst="rect">
            <a:avLst/>
          </a:prstGeom>
        </p:spPr>
      </p:pic>
    </p:spTree>
    <p:extLst>
      <p:ext uri="{BB962C8B-B14F-4D97-AF65-F5344CB8AC3E}">
        <p14:creationId xmlns:p14="http://schemas.microsoft.com/office/powerpoint/2010/main" val="21485786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圓角 20">
            <a:extLst>
              <a:ext uri="{FF2B5EF4-FFF2-40B4-BE49-F238E27FC236}">
                <a16:creationId xmlns:a16="http://schemas.microsoft.com/office/drawing/2014/main" id="{5431B99F-13D9-4433-A8BE-185D181B3D5B}"/>
              </a:ext>
            </a:extLst>
          </p:cNvPr>
          <p:cNvSpPr/>
          <p:nvPr/>
        </p:nvSpPr>
        <p:spPr>
          <a:xfrm>
            <a:off x="4569208" y="2097024"/>
            <a:ext cx="1968276" cy="1934420"/>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2" name="矩形: 圓角 21">
            <a:extLst>
              <a:ext uri="{FF2B5EF4-FFF2-40B4-BE49-F238E27FC236}">
                <a16:creationId xmlns:a16="http://schemas.microsoft.com/office/drawing/2014/main" id="{E8C9A8D1-1597-4655-8419-81F9CF815B6A}"/>
              </a:ext>
            </a:extLst>
          </p:cNvPr>
          <p:cNvSpPr/>
          <p:nvPr/>
        </p:nvSpPr>
        <p:spPr>
          <a:xfrm>
            <a:off x="519629" y="3278632"/>
            <a:ext cx="1968276" cy="1934420"/>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0" name="矩形: 圓角 9">
            <a:extLst>
              <a:ext uri="{FF2B5EF4-FFF2-40B4-BE49-F238E27FC236}">
                <a16:creationId xmlns:a16="http://schemas.microsoft.com/office/drawing/2014/main" id="{CEA94E40-67B1-4411-B33B-FCF7B4FD5CD5}"/>
              </a:ext>
            </a:extLst>
          </p:cNvPr>
          <p:cNvSpPr/>
          <p:nvPr/>
        </p:nvSpPr>
        <p:spPr>
          <a:xfrm>
            <a:off x="519629" y="607144"/>
            <a:ext cx="1968276" cy="1934420"/>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1" name="矩形: 圓角 10">
            <a:extLst>
              <a:ext uri="{FF2B5EF4-FFF2-40B4-BE49-F238E27FC236}">
                <a16:creationId xmlns:a16="http://schemas.microsoft.com/office/drawing/2014/main" id="{9D216F27-0592-4C47-9779-CA915E0198DC}"/>
              </a:ext>
            </a:extLst>
          </p:cNvPr>
          <p:cNvSpPr/>
          <p:nvPr/>
        </p:nvSpPr>
        <p:spPr>
          <a:xfrm>
            <a:off x="519629" y="1899800"/>
            <a:ext cx="1968276" cy="1934420"/>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2" name="矩形: 圓角 11">
            <a:extLst>
              <a:ext uri="{FF2B5EF4-FFF2-40B4-BE49-F238E27FC236}">
                <a16:creationId xmlns:a16="http://schemas.microsoft.com/office/drawing/2014/main" id="{05661959-B30F-40D9-9ED3-A0FA1041FC21}"/>
              </a:ext>
            </a:extLst>
          </p:cNvPr>
          <p:cNvSpPr/>
          <p:nvPr/>
        </p:nvSpPr>
        <p:spPr>
          <a:xfrm>
            <a:off x="4493090" y="557562"/>
            <a:ext cx="1968276" cy="1934420"/>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 name="標題 1"/>
          <p:cNvSpPr>
            <a:spLocks noGrp="1"/>
          </p:cNvSpPr>
          <p:nvPr>
            <p:ph type="title" idx="4294967295"/>
          </p:nvPr>
        </p:nvSpPr>
        <p:spPr>
          <a:xfrm>
            <a:off x="464067" y="90641"/>
            <a:ext cx="8210282" cy="1310449"/>
          </a:xfrm>
        </p:spPr>
        <p:txBody>
          <a:bodyPr/>
          <a:lstStyle/>
          <a:p>
            <a:r>
              <a:rPr lang="zh-TW" altLang="en-US" sz="32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強化資安，保障數據資產，</a:t>
            </a:r>
            <a:br>
              <a:rPr lang="en-US" altLang="zh-TW" sz="32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br>
            <a:r>
              <a:rPr lang="zh-TW" altLang="en-US" sz="32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預載全新</a:t>
            </a:r>
            <a:r>
              <a:rPr lang="en-US" altLang="zh-TW" sz="32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 QTS</a:t>
            </a:r>
            <a:r>
              <a:rPr lang="zh-TW" altLang="en-US" sz="32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32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5.0</a:t>
            </a:r>
            <a:r>
              <a:rPr lang="zh-TW" altLang="en-US" sz="32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32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NAS </a:t>
            </a:r>
            <a:r>
              <a:rPr lang="zh-TW" altLang="en-US" sz="32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智慧與安全作業系統</a:t>
            </a:r>
          </a:p>
        </p:txBody>
      </p:sp>
      <p:sp>
        <p:nvSpPr>
          <p:cNvPr id="3" name="文字方塊 2"/>
          <p:cNvSpPr txBox="1"/>
          <p:nvPr/>
        </p:nvSpPr>
        <p:spPr>
          <a:xfrm>
            <a:off x="5996269" y="1563013"/>
            <a:ext cx="2356565" cy="607859"/>
          </a:xfrm>
          <a:prstGeom prst="rect">
            <a:avLst/>
          </a:prstGeom>
          <a:noFill/>
        </p:spPr>
        <p:txBody>
          <a:bodyPr wrap="square" lIns="68580" tIns="34290" rIns="68580" bIns="34290" rtlCol="0" anchor="t">
            <a:spAutoFit/>
          </a:bodyPr>
          <a:lstStyle/>
          <a:p>
            <a:pPr>
              <a:spcBef>
                <a:spcPts val="600"/>
              </a:spcBef>
            </a:pPr>
            <a:r>
              <a:rPr lang="en-US" altLang="zh-TW" sz="1600" b="1" err="1">
                <a:solidFill>
                  <a:srgbClr val="F05B43"/>
                </a:solidFill>
                <a:latin typeface="Arial" panose="020B0604020202020204" pitchFamily="34" charset="0"/>
                <a:ea typeface="微軟正黑體" panose="020B0604030504040204" pitchFamily="34" charset="-120"/>
                <a:cs typeface="+mn-ea"/>
                <a:sym typeface="Arial" panose="020B0604020202020204" pitchFamily="34" charset="0"/>
              </a:rPr>
              <a:t>升級</a:t>
            </a:r>
            <a:r>
              <a:rPr lang="en-US" altLang="zh-TW" sz="1600" b="1">
                <a:solidFill>
                  <a:srgbClr val="F05B43"/>
                </a:solidFill>
                <a:latin typeface="Arial" panose="020B0604020202020204" pitchFamily="34" charset="0"/>
                <a:ea typeface="微軟正黑體" panose="020B0604030504040204" pitchFamily="34" charset="-120"/>
                <a:cs typeface="+mn-ea"/>
                <a:sym typeface="Arial" panose="020B0604020202020204" pitchFamily="34" charset="0"/>
              </a:rPr>
              <a:t> Linux Kernel 5.10</a:t>
            </a:r>
            <a:endParaRPr lang="zh-TW" altLang="en-US" sz="1600" b="1">
              <a:solidFill>
                <a:srgbClr val="F05B43"/>
              </a:solidFill>
              <a:latin typeface="Arial" panose="020B0604020202020204" pitchFamily="34" charset="0"/>
              <a:ea typeface="微軟正黑體" panose="020B0604030504040204" pitchFamily="34" charset="-120"/>
              <a:cs typeface="+mn-ea"/>
              <a:sym typeface="Arial" panose="020B0604020202020204" pitchFamily="34" charset="0"/>
            </a:endParaRPr>
          </a:p>
          <a:p>
            <a:pPr>
              <a:spcBef>
                <a:spcPts val="600"/>
              </a:spcBef>
            </a:pPr>
            <a:r>
              <a:rPr lang="zh-TW" altLang="en-US">
                <a:solidFill>
                  <a:srgbClr val="0070C0"/>
                </a:solidFill>
                <a:latin typeface="Arial" panose="020B0604020202020204" pitchFamily="34" charset="0"/>
                <a:ea typeface="微軟正黑體" panose="020B0604030504040204" pitchFamily="34" charset="-120"/>
                <a:cs typeface="+mn-ea"/>
                <a:sym typeface="Arial" panose="020B0604020202020204" pitchFamily="34" charset="0"/>
              </a:rPr>
              <a:t>強化資安保障數據資產</a:t>
            </a:r>
            <a:endParaRPr lang="en-US" altLang="zh-TW" sz="1600">
              <a:solidFill>
                <a:srgbClr val="0070C0"/>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4" name="圖片 4">
            <a:extLst>
              <a:ext uri="{FF2B5EF4-FFF2-40B4-BE49-F238E27FC236}">
                <a16:creationId xmlns:a16="http://schemas.microsoft.com/office/drawing/2014/main" id="{52947B9D-7EDF-4FC3-998E-DF3AA50B6CA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076798" y="1473327"/>
            <a:ext cx="782120" cy="787234"/>
          </a:xfrm>
          <a:prstGeom prst="roundRect">
            <a:avLst>
              <a:gd name="adj" fmla="val 16667"/>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文字方塊 4">
            <a:extLst>
              <a:ext uri="{FF2B5EF4-FFF2-40B4-BE49-F238E27FC236}">
                <a16:creationId xmlns:a16="http://schemas.microsoft.com/office/drawing/2014/main" id="{228BCA69-19B9-4781-AEB5-C4F326520BEE}"/>
              </a:ext>
            </a:extLst>
          </p:cNvPr>
          <p:cNvSpPr txBox="1"/>
          <p:nvPr/>
        </p:nvSpPr>
        <p:spPr>
          <a:xfrm>
            <a:off x="1950440" y="1590148"/>
            <a:ext cx="2356565" cy="607859"/>
          </a:xfrm>
          <a:prstGeom prst="rect">
            <a:avLst/>
          </a:prstGeom>
          <a:noFill/>
        </p:spPr>
        <p:txBody>
          <a:bodyPr wrap="square" lIns="68580" tIns="34290" rIns="68580" bIns="34290" rtlCol="0" anchor="t">
            <a:spAutoFit/>
          </a:bodyPr>
          <a:lstStyle/>
          <a:p>
            <a:pPr>
              <a:spcBef>
                <a:spcPts val="600"/>
              </a:spcBef>
            </a:pPr>
            <a:r>
              <a:rPr lang="en-US" altLang="zh-TW" sz="1600" b="1" err="1">
                <a:solidFill>
                  <a:srgbClr val="00AF7F"/>
                </a:solidFill>
                <a:latin typeface="Arial" panose="020B0604020202020204" pitchFamily="34" charset="0"/>
                <a:ea typeface="微軟正黑體" panose="020B0604030504040204" pitchFamily="34" charset="-120"/>
                <a:cs typeface="+mn-ea"/>
                <a:sym typeface="Arial" panose="020B0604020202020204" pitchFamily="34" charset="0"/>
              </a:rPr>
              <a:t>支援</a:t>
            </a:r>
            <a:r>
              <a:rPr lang="en-US" altLang="zh-TW" sz="1600" b="1">
                <a:solidFill>
                  <a:srgbClr val="00AF7F"/>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altLang="zh-TW" sz="1600" b="1" err="1">
                <a:solidFill>
                  <a:srgbClr val="00AF7F"/>
                </a:solidFill>
                <a:latin typeface="Arial" panose="020B0604020202020204" pitchFamily="34" charset="0"/>
                <a:ea typeface="微軟正黑體" panose="020B0604030504040204" pitchFamily="34" charset="-120"/>
                <a:cs typeface="+mn-ea"/>
                <a:sym typeface="Arial" panose="020B0604020202020204" pitchFamily="34" charset="0"/>
              </a:rPr>
              <a:t>WireGuard</a:t>
            </a:r>
            <a:r>
              <a:rPr lang="en-US" altLang="zh-TW" sz="1600" b="1">
                <a:solidFill>
                  <a:srgbClr val="00AF7F"/>
                </a:solidFill>
                <a:latin typeface="Arial" panose="020B0604020202020204" pitchFamily="34" charset="0"/>
                <a:ea typeface="微軟正黑體" panose="020B0604030504040204" pitchFamily="34" charset="-120"/>
                <a:cs typeface="+mn-ea"/>
                <a:sym typeface="Arial" panose="020B0604020202020204" pitchFamily="34" charset="0"/>
              </a:rPr>
              <a:t> VPN</a:t>
            </a:r>
            <a:endParaRPr lang="zh-TW" sz="1600" b="1">
              <a:solidFill>
                <a:srgbClr val="00AF7F"/>
              </a:solidFill>
              <a:latin typeface="Arial" panose="020B0604020202020204" pitchFamily="34" charset="0"/>
              <a:ea typeface="微軟正黑體" panose="020B0604030504040204" pitchFamily="34" charset="-120"/>
              <a:cs typeface="+mn-ea"/>
              <a:sym typeface="Arial" panose="020B0604020202020204" pitchFamily="34" charset="0"/>
            </a:endParaRPr>
          </a:p>
          <a:p>
            <a:pPr>
              <a:spcBef>
                <a:spcPts val="600"/>
              </a:spcBef>
            </a:pPr>
            <a:r>
              <a:rPr lang="zh-TW" altLang="en-US">
                <a:solidFill>
                  <a:srgbClr val="0070C0"/>
                </a:solidFill>
                <a:latin typeface="Arial" panose="020B0604020202020204" pitchFamily="34" charset="0"/>
                <a:ea typeface="微軟正黑體" panose="020B0604030504040204" pitchFamily="34" charset="-120"/>
                <a:cs typeface="+mn-ea"/>
                <a:sym typeface="Arial" panose="020B0604020202020204" pitchFamily="34" charset="0"/>
              </a:rPr>
              <a:t>安全連線又便捷</a:t>
            </a:r>
          </a:p>
        </p:txBody>
      </p:sp>
      <p:pic>
        <p:nvPicPr>
          <p:cNvPr id="6" name="圖片 6" descr="一張含有 文字, 標誌, 室外 的圖片&#10;&#10;自動產生的描述">
            <a:extLst>
              <a:ext uri="{FF2B5EF4-FFF2-40B4-BE49-F238E27FC236}">
                <a16:creationId xmlns:a16="http://schemas.microsoft.com/office/drawing/2014/main" id="{58EECF8A-98A5-4755-A46A-FD8E500A9EA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11399" y="1474058"/>
            <a:ext cx="820038" cy="792830"/>
          </a:xfrm>
          <a:prstGeom prst="roundRect">
            <a:avLst>
              <a:gd name="adj" fmla="val 16667"/>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圖片 7">
            <a:extLst>
              <a:ext uri="{FF2B5EF4-FFF2-40B4-BE49-F238E27FC236}">
                <a16:creationId xmlns:a16="http://schemas.microsoft.com/office/drawing/2014/main" id="{87CAD5DB-0609-4CE8-9684-FA3E688476F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075821" y="2738306"/>
            <a:ext cx="774656" cy="786120"/>
          </a:xfrm>
          <a:prstGeom prst="roundRect">
            <a:avLst>
              <a:gd name="adj" fmla="val 16667"/>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文字方塊 7">
            <a:extLst>
              <a:ext uri="{FF2B5EF4-FFF2-40B4-BE49-F238E27FC236}">
                <a16:creationId xmlns:a16="http://schemas.microsoft.com/office/drawing/2014/main" id="{352A66F3-4E43-451B-9CDB-6CBCD5009289}"/>
              </a:ext>
            </a:extLst>
          </p:cNvPr>
          <p:cNvSpPr txBox="1"/>
          <p:nvPr/>
        </p:nvSpPr>
        <p:spPr>
          <a:xfrm>
            <a:off x="5996269" y="2867010"/>
            <a:ext cx="2106834" cy="607859"/>
          </a:xfrm>
          <a:prstGeom prst="rect">
            <a:avLst/>
          </a:prstGeom>
          <a:noFill/>
        </p:spPr>
        <p:txBody>
          <a:bodyPr wrap="square" lIns="68580" tIns="34290" rIns="68580" bIns="34290" rtlCol="0" anchor="t">
            <a:spAutoFit/>
          </a:bodyPr>
          <a:lstStyle/>
          <a:p>
            <a:pPr>
              <a:spcBef>
                <a:spcPts val="600"/>
              </a:spcBef>
            </a:pPr>
            <a:r>
              <a:rPr lang="en-US" altLang="zh-TW" sz="1600" b="1" err="1">
                <a:solidFill>
                  <a:srgbClr val="262626"/>
                </a:solidFill>
                <a:latin typeface="Arial" panose="020B0604020202020204" pitchFamily="34" charset="0"/>
                <a:ea typeface="微軟正黑體" panose="020B0604030504040204" pitchFamily="34" charset="-120"/>
                <a:cs typeface="+mn-ea"/>
                <a:sym typeface="Arial" panose="020B0604020202020204" pitchFamily="34" charset="0"/>
              </a:rPr>
              <a:t>全新</a:t>
            </a:r>
            <a:r>
              <a:rPr lang="en-US" altLang="zh-TW" sz="1600" b="1">
                <a:solidFill>
                  <a:srgbClr val="262626"/>
                </a:solidFill>
                <a:latin typeface="Arial" panose="020B0604020202020204" pitchFamily="34" charset="0"/>
                <a:ea typeface="微軟正黑體" panose="020B0604030504040204" pitchFamily="34" charset="-120"/>
                <a:cs typeface="+mn-ea"/>
                <a:sym typeface="Arial" panose="020B0604020202020204" pitchFamily="34" charset="0"/>
              </a:rPr>
              <a:t> UI </a:t>
            </a:r>
            <a:r>
              <a:rPr lang="zh-TW" altLang="en-US" sz="1600" b="1">
                <a:solidFill>
                  <a:srgbClr val="262626"/>
                </a:solidFill>
                <a:latin typeface="Arial" panose="020B0604020202020204" pitchFamily="34" charset="0"/>
                <a:ea typeface="微軟正黑體" panose="020B0604030504040204" pitchFamily="34" charset="-120"/>
                <a:cs typeface="+mn-ea"/>
                <a:sym typeface="Arial" panose="020B0604020202020204" pitchFamily="34" charset="0"/>
              </a:rPr>
              <a:t>與友善導引</a:t>
            </a:r>
            <a:endParaRPr lang="en-US" altLang="zh-TW" sz="1600" b="1">
              <a:solidFill>
                <a:srgbClr val="262626"/>
              </a:solidFill>
              <a:latin typeface="Arial" panose="020B0604020202020204" pitchFamily="34" charset="0"/>
              <a:ea typeface="微軟正黑體" panose="020B0604030504040204" pitchFamily="34" charset="-120"/>
              <a:cs typeface="+mn-ea"/>
              <a:sym typeface="Arial" panose="020B0604020202020204" pitchFamily="34" charset="0"/>
            </a:endParaRPr>
          </a:p>
          <a:p>
            <a:pPr>
              <a:spcBef>
                <a:spcPts val="600"/>
              </a:spcBef>
            </a:pPr>
            <a:r>
              <a:rPr lang="zh-TW" altLang="en-US">
                <a:solidFill>
                  <a:srgbClr val="0070C0"/>
                </a:solidFill>
                <a:latin typeface="Arial" panose="020B0604020202020204" pitchFamily="34" charset="0"/>
                <a:ea typeface="微軟正黑體" panose="020B0604030504040204" pitchFamily="34" charset="-120"/>
                <a:cs typeface="+mn-ea"/>
                <a:sym typeface="Arial" panose="020B0604020202020204" pitchFamily="34" charset="0"/>
              </a:rPr>
              <a:t>簡潔美觀流暢的體驗</a:t>
            </a:r>
          </a:p>
        </p:txBody>
      </p:sp>
      <p:pic>
        <p:nvPicPr>
          <p:cNvPr id="15" name="圖片 14">
            <a:extLst>
              <a:ext uri="{FF2B5EF4-FFF2-40B4-BE49-F238E27FC236}">
                <a16:creationId xmlns:a16="http://schemas.microsoft.com/office/drawing/2014/main" id="{D4996150-0407-47F6-B345-BD9A1A44F6C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11398" y="2726347"/>
            <a:ext cx="820040" cy="832040"/>
          </a:xfrm>
          <a:prstGeom prst="roundRect">
            <a:avLst>
              <a:gd name="adj" fmla="val 16667"/>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文字方塊 15">
            <a:extLst>
              <a:ext uri="{FF2B5EF4-FFF2-40B4-BE49-F238E27FC236}">
                <a16:creationId xmlns:a16="http://schemas.microsoft.com/office/drawing/2014/main" id="{BB898D32-C227-4B1E-9924-7575D5714DC2}"/>
              </a:ext>
            </a:extLst>
          </p:cNvPr>
          <p:cNvSpPr txBox="1"/>
          <p:nvPr/>
        </p:nvSpPr>
        <p:spPr>
          <a:xfrm>
            <a:off x="1950440" y="2849216"/>
            <a:ext cx="3011376" cy="607859"/>
          </a:xfrm>
          <a:prstGeom prst="rect">
            <a:avLst/>
          </a:prstGeom>
          <a:noFill/>
        </p:spPr>
        <p:txBody>
          <a:bodyPr wrap="square" lIns="68580" tIns="34290" rIns="68580" bIns="34290" rtlCol="0" anchor="t">
            <a:spAutoFit/>
          </a:bodyPr>
          <a:lstStyle/>
          <a:p>
            <a:pPr>
              <a:spcBef>
                <a:spcPts val="600"/>
              </a:spcBef>
            </a:pPr>
            <a:r>
              <a:rPr lang="en-US" altLang="zh-TW" sz="1600" b="1">
                <a:solidFill>
                  <a:srgbClr val="252B3D"/>
                </a:solidFill>
                <a:latin typeface="Arial" panose="020B0604020202020204" pitchFamily="34" charset="0"/>
                <a:ea typeface="微軟正黑體" panose="020B0604030504040204" pitchFamily="34" charset="-120"/>
                <a:cs typeface="+mn-ea"/>
                <a:sym typeface="Arial" panose="020B0604020202020204" pitchFamily="34" charset="0"/>
              </a:rPr>
              <a:t>AI </a:t>
            </a:r>
            <a:r>
              <a:rPr lang="zh-TW" altLang="en-US" sz="1600" b="1">
                <a:solidFill>
                  <a:srgbClr val="252B3D"/>
                </a:solidFill>
                <a:latin typeface="Arial" panose="020B0604020202020204" pitchFamily="34" charset="0"/>
                <a:ea typeface="微軟正黑體" panose="020B0604030504040204" pitchFamily="34" charset="-120"/>
                <a:cs typeface="+mn-ea"/>
                <a:sym typeface="Arial" panose="020B0604020202020204" pitchFamily="34" charset="0"/>
              </a:rPr>
              <a:t>資料搜尋與自動歸檔</a:t>
            </a:r>
            <a:endParaRPr lang="en-US" altLang="zh-TW" sz="1600" b="1">
              <a:solidFill>
                <a:srgbClr val="252B3D"/>
              </a:solidFill>
              <a:latin typeface="Arial" panose="020B0604020202020204" pitchFamily="34" charset="0"/>
              <a:ea typeface="微軟正黑體" panose="020B0604030504040204" pitchFamily="34" charset="-120"/>
              <a:cs typeface="+mn-ea"/>
              <a:sym typeface="Arial" panose="020B0604020202020204" pitchFamily="34" charset="0"/>
            </a:endParaRPr>
          </a:p>
          <a:p>
            <a:pPr>
              <a:spcBef>
                <a:spcPts val="600"/>
              </a:spcBef>
            </a:pPr>
            <a:r>
              <a:rPr lang="zh-TW" altLang="en-US">
                <a:solidFill>
                  <a:srgbClr val="0070C0"/>
                </a:solidFill>
                <a:latin typeface="Arial" panose="020B0604020202020204" pitchFamily="34" charset="0"/>
                <a:ea typeface="微軟正黑體" panose="020B0604030504040204" pitchFamily="34" charset="-120"/>
                <a:cs typeface="+mn-ea"/>
                <a:sym typeface="Arial" panose="020B0604020202020204" pitchFamily="34" charset="0"/>
              </a:rPr>
              <a:t>大幅提升工作流效率</a:t>
            </a:r>
            <a:endParaRPr lang="en-US" altLang="zh-TW">
              <a:solidFill>
                <a:srgbClr val="0070C0"/>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18" name="圖片 17">
            <a:extLst>
              <a:ext uri="{FF2B5EF4-FFF2-40B4-BE49-F238E27FC236}">
                <a16:creationId xmlns:a16="http://schemas.microsoft.com/office/drawing/2014/main" id="{6D96BD5D-3B95-47BB-A9CF-0448D1D3122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11398" y="4023278"/>
            <a:ext cx="820040" cy="834354"/>
          </a:xfrm>
          <a:prstGeom prst="roundRect">
            <a:avLst>
              <a:gd name="adj" fmla="val 16667"/>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文字方塊 18">
            <a:extLst>
              <a:ext uri="{FF2B5EF4-FFF2-40B4-BE49-F238E27FC236}">
                <a16:creationId xmlns:a16="http://schemas.microsoft.com/office/drawing/2014/main" id="{39A43ACD-2E8B-483D-A632-15A69974EAA3}"/>
              </a:ext>
            </a:extLst>
          </p:cNvPr>
          <p:cNvSpPr txBox="1"/>
          <p:nvPr/>
        </p:nvSpPr>
        <p:spPr>
          <a:xfrm>
            <a:off x="1950440" y="4196880"/>
            <a:ext cx="3011376" cy="607859"/>
          </a:xfrm>
          <a:prstGeom prst="rect">
            <a:avLst/>
          </a:prstGeom>
          <a:noFill/>
        </p:spPr>
        <p:txBody>
          <a:bodyPr wrap="square" lIns="68580" tIns="34290" rIns="68580" bIns="34290" rtlCol="0" anchor="t">
            <a:spAutoFit/>
          </a:bodyPr>
          <a:lstStyle/>
          <a:p>
            <a:pPr>
              <a:spcBef>
                <a:spcPts val="600"/>
              </a:spcBef>
            </a:pPr>
            <a:r>
              <a:rPr lang="zh-TW" altLang="en-US" sz="1600" b="1">
                <a:solidFill>
                  <a:srgbClr val="8D6801"/>
                </a:solidFill>
                <a:latin typeface="Arial" panose="020B0604020202020204" pitchFamily="34" charset="0"/>
                <a:ea typeface="微軟正黑體" panose="020B0604030504040204" pitchFamily="34" charset="-120"/>
                <a:cs typeface="+mn-ea"/>
                <a:sym typeface="Arial" panose="020B0604020202020204" pitchFamily="34" charset="0"/>
              </a:rPr>
              <a:t>提升</a:t>
            </a:r>
            <a:r>
              <a:rPr lang="en-US" altLang="zh-TW" sz="1600" b="1" err="1">
                <a:solidFill>
                  <a:srgbClr val="8D6801"/>
                </a:solidFill>
                <a:latin typeface="Arial" panose="020B0604020202020204" pitchFamily="34" charset="0"/>
                <a:ea typeface="微軟正黑體" panose="020B0604030504040204" pitchFamily="34" charset="-120"/>
                <a:cs typeface="+mn-ea"/>
                <a:sym typeface="Arial" panose="020B0604020202020204" pitchFamily="34" charset="0"/>
              </a:rPr>
              <a:t>NVMe</a:t>
            </a:r>
            <a:r>
              <a:rPr lang="en-US" altLang="zh-TW" sz="1600" b="1">
                <a:solidFill>
                  <a:srgbClr val="8D6801"/>
                </a:solidFill>
                <a:latin typeface="Arial" panose="020B0604020202020204" pitchFamily="34" charset="0"/>
                <a:ea typeface="微軟正黑體" panose="020B0604030504040204" pitchFamily="34" charset="-120"/>
                <a:cs typeface="+mn-ea"/>
                <a:sym typeface="Arial" panose="020B0604020202020204" pitchFamily="34" charset="0"/>
              </a:rPr>
              <a:t> SSD</a:t>
            </a:r>
            <a:r>
              <a:rPr lang="zh-TW" altLang="en-US" sz="1600" b="1">
                <a:solidFill>
                  <a:srgbClr val="8D6801"/>
                </a:solidFill>
                <a:latin typeface="Arial" panose="020B0604020202020204" pitchFamily="34" charset="0"/>
                <a:ea typeface="微軟正黑體" panose="020B0604030504040204" pitchFamily="34" charset="-120"/>
                <a:cs typeface="+mn-ea"/>
                <a:sym typeface="Arial" panose="020B0604020202020204" pitchFamily="34" charset="0"/>
              </a:rPr>
              <a:t>快取效能</a:t>
            </a:r>
            <a:endParaRPr lang="en-US" altLang="zh-TW" sz="1600" b="1">
              <a:solidFill>
                <a:srgbClr val="8D6801"/>
              </a:solidFill>
              <a:latin typeface="Arial" panose="020B0604020202020204" pitchFamily="34" charset="0"/>
              <a:ea typeface="微軟正黑體" panose="020B0604030504040204" pitchFamily="34" charset="-120"/>
              <a:cs typeface="+mn-ea"/>
              <a:sym typeface="Arial" panose="020B0604020202020204" pitchFamily="34" charset="0"/>
            </a:endParaRPr>
          </a:p>
          <a:p>
            <a:pPr>
              <a:spcBef>
                <a:spcPts val="600"/>
              </a:spcBef>
            </a:pPr>
            <a:r>
              <a:rPr lang="zh-TW" altLang="en-US">
                <a:solidFill>
                  <a:srgbClr val="0070C0"/>
                </a:solidFill>
                <a:latin typeface="Arial" panose="020B0604020202020204" pitchFamily="34" charset="0"/>
                <a:ea typeface="微軟正黑體" panose="020B0604030504040204" pitchFamily="34" charset="-120"/>
                <a:cs typeface="+mn-ea"/>
                <a:sym typeface="Arial" panose="020B0604020202020204" pitchFamily="34" charset="0"/>
              </a:rPr>
              <a:t>加持快取效能</a:t>
            </a:r>
            <a:endParaRPr lang="en-US" altLang="zh-TW">
              <a:solidFill>
                <a:srgbClr val="0070C0"/>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24" name="圖形 23">
            <a:extLst>
              <a:ext uri="{FF2B5EF4-FFF2-40B4-BE49-F238E27FC236}">
                <a16:creationId xmlns:a16="http://schemas.microsoft.com/office/drawing/2014/main" id="{77AFB719-E005-044F-B23F-A14180F71CC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75821" y="4009003"/>
            <a:ext cx="820040" cy="820040"/>
          </a:xfrm>
          <a:prstGeom prst="roundRect">
            <a:avLst>
              <a:gd name="adj" fmla="val 16667"/>
            </a:avLst>
          </a:prstGeom>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sp>
        <p:nvSpPr>
          <p:cNvPr id="25" name="文字方塊 24">
            <a:extLst>
              <a:ext uri="{FF2B5EF4-FFF2-40B4-BE49-F238E27FC236}">
                <a16:creationId xmlns:a16="http://schemas.microsoft.com/office/drawing/2014/main" id="{D91C42DD-5236-F343-BC53-5B3D0844454D}"/>
              </a:ext>
            </a:extLst>
          </p:cNvPr>
          <p:cNvSpPr txBox="1"/>
          <p:nvPr/>
        </p:nvSpPr>
        <p:spPr>
          <a:xfrm>
            <a:off x="6010283" y="4126512"/>
            <a:ext cx="3011376" cy="607859"/>
          </a:xfrm>
          <a:prstGeom prst="rect">
            <a:avLst/>
          </a:prstGeom>
          <a:noFill/>
        </p:spPr>
        <p:txBody>
          <a:bodyPr wrap="square" lIns="68580" tIns="34290" rIns="68580" bIns="34290" rtlCol="0" anchor="t">
            <a:spAutoFit/>
          </a:bodyPr>
          <a:lstStyle/>
          <a:p>
            <a:pPr>
              <a:spcBef>
                <a:spcPts val="600"/>
              </a:spcBef>
            </a:pPr>
            <a:r>
              <a:rPr lang="en-US" altLang="zh-TW" sz="1600" b="1">
                <a:solidFill>
                  <a:schemeClr val="tx1">
                    <a:lumMod val="85000"/>
                    <a:lumOff val="15000"/>
                  </a:schemeClr>
                </a:solidFill>
                <a:latin typeface="Arial" panose="020B0604020202020204" pitchFamily="34" charset="0"/>
                <a:ea typeface="微軟正黑體" panose="020B0604030504040204" pitchFamily="34" charset="-120"/>
                <a:cs typeface="+mn-ea"/>
                <a:sym typeface="Arial" panose="020B0604020202020204" pitchFamily="34" charset="0"/>
              </a:rPr>
              <a:t>App center</a:t>
            </a:r>
          </a:p>
          <a:p>
            <a:pPr>
              <a:spcBef>
                <a:spcPts val="600"/>
              </a:spcBef>
            </a:pPr>
            <a:r>
              <a:rPr lang="zh-TW" altLang="en-US">
                <a:solidFill>
                  <a:srgbClr val="0070C0"/>
                </a:solidFill>
                <a:latin typeface="Arial" panose="020B0604020202020204" pitchFamily="34" charset="0"/>
                <a:ea typeface="微軟正黑體" panose="020B0604030504040204" pitchFamily="34" charset="-120"/>
                <a:cs typeface="+mn-ea"/>
                <a:sym typeface="Arial" panose="020B0604020202020204" pitchFamily="34" charset="0"/>
              </a:rPr>
              <a:t>豐富多樣的加值應用程式</a:t>
            </a:r>
            <a:endParaRPr lang="en-US" altLang="zh-TW">
              <a:solidFill>
                <a:srgbClr val="0070C0"/>
              </a:solidFill>
              <a:latin typeface="Arial" panose="020B0604020202020204" pitchFamily="34" charset="0"/>
              <a:ea typeface="微軟正黑體" panose="020B0604030504040204" pitchFamily="34" charset="-120"/>
              <a:cs typeface="+mn-ea"/>
              <a:sym typeface="Arial" panose="020B0604020202020204" pitchFamily="34" charset="0"/>
            </a:endParaRPr>
          </a:p>
        </p:txBody>
      </p:sp>
    </p:spTree>
    <p:extLst>
      <p:ext uri="{BB962C8B-B14F-4D97-AF65-F5344CB8AC3E}">
        <p14:creationId xmlns:p14="http://schemas.microsoft.com/office/powerpoint/2010/main" val="2401128186"/>
      </p:ext>
    </p:extLst>
  </p:cSld>
  <p:clrMapOvr>
    <a:masterClrMapping/>
  </p:clrMapOvr>
  <p:transition spd="slow">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descr="一張含有 個人 的圖片&#10;&#10;自動產生的描述">
            <a:extLst>
              <a:ext uri="{FF2B5EF4-FFF2-40B4-BE49-F238E27FC236}">
                <a16:creationId xmlns:a16="http://schemas.microsoft.com/office/drawing/2014/main" id="{4E0AFCFE-568C-4CEE-A559-FD1BE98CA5EF}"/>
              </a:ext>
            </a:extLst>
          </p:cNvPr>
          <p:cNvPicPr>
            <a:picLocks noChangeAspect="1"/>
          </p:cNvPicPr>
          <p:nvPr/>
        </p:nvPicPr>
        <p:blipFill rotWithShape="1">
          <a:blip r:embed="rId3"/>
          <a:srcRect l="19250" t="7489" r="31479"/>
          <a:stretch/>
        </p:blipFill>
        <p:spPr>
          <a:xfrm>
            <a:off x="1" y="0"/>
            <a:ext cx="4243238" cy="5446143"/>
          </a:xfrm>
          <a:prstGeom prst="rect">
            <a:avLst/>
          </a:prstGeom>
          <a:effectLst>
            <a:softEdge rad="635000"/>
          </a:effectLst>
        </p:spPr>
      </p:pic>
      <p:pic>
        <p:nvPicPr>
          <p:cNvPr id="10" name="圖片 9" descr="一張含有 室內, 螢幕, 甜點 的圖片&#10;&#10;自動產生的描述" hidden="1">
            <a:extLst>
              <a:ext uri="{FF2B5EF4-FFF2-40B4-BE49-F238E27FC236}">
                <a16:creationId xmlns:a16="http://schemas.microsoft.com/office/drawing/2014/main" id="{C7A735B5-90F1-43EB-8CFC-47AB07527C4C}"/>
              </a:ext>
            </a:extLst>
          </p:cNvPr>
          <p:cNvPicPr>
            <a:picLocks noChangeAspect="1"/>
          </p:cNvPicPr>
          <p:nvPr/>
        </p:nvPicPr>
        <p:blipFill>
          <a:blip r:embed="rId4"/>
          <a:stretch>
            <a:fillRect/>
          </a:stretch>
        </p:blipFill>
        <p:spPr>
          <a:xfrm>
            <a:off x="-8372421" y="-606130"/>
            <a:ext cx="8724224" cy="6647859"/>
          </a:xfrm>
          <a:prstGeom prst="rect">
            <a:avLst/>
          </a:prstGeom>
          <a:effectLst>
            <a:softEdge rad="635000"/>
          </a:effectLst>
        </p:spPr>
      </p:pic>
      <p:sp>
        <p:nvSpPr>
          <p:cNvPr id="2" name="Title 1">
            <a:extLst>
              <a:ext uri="{FF2B5EF4-FFF2-40B4-BE49-F238E27FC236}">
                <a16:creationId xmlns:a16="http://schemas.microsoft.com/office/drawing/2014/main" id="{927D5F1A-6D2A-C446-8855-84A6DFCE698A}"/>
              </a:ext>
            </a:extLst>
          </p:cNvPr>
          <p:cNvSpPr>
            <a:spLocks noGrp="1"/>
          </p:cNvSpPr>
          <p:nvPr>
            <p:ph type="title" idx="4294967295"/>
          </p:nvPr>
        </p:nvSpPr>
        <p:spPr>
          <a:xfrm>
            <a:off x="218941" y="90616"/>
            <a:ext cx="8066088" cy="1132877"/>
          </a:xfrm>
        </p:spPr>
        <p:txBody>
          <a:bodyPr vert="horz" lIns="68580" tIns="34290" rIns="68580" bIns="34290" rtlCol="0" anchor="ctr">
            <a:noAutofit/>
          </a:bodyPr>
          <a:lstStyle/>
          <a:p>
            <a:r>
              <a:rPr lang="zh-TW" altLang="en-US" sz="3200">
                <a:solidFill>
                  <a:schemeClr val="bg1"/>
                </a:solidFill>
                <a:latin typeface="Arial" panose="020B0604020202020204" pitchFamily="34" charset="0"/>
                <a:sym typeface="Arial" panose="020B0604020202020204" pitchFamily="34" charset="0"/>
              </a:rPr>
              <a:t>工作室與辦公室環境</a:t>
            </a:r>
            <a:br>
              <a:rPr lang="en-US" altLang="zh-TW" sz="3200">
                <a:solidFill>
                  <a:schemeClr val="bg1"/>
                </a:solidFill>
                <a:latin typeface="Arial" panose="020B0604020202020204" pitchFamily="34" charset="0"/>
                <a:sym typeface="Arial" panose="020B0604020202020204" pitchFamily="34" charset="0"/>
              </a:rPr>
            </a:br>
            <a:r>
              <a:rPr lang="zh-TW" altLang="en-US" sz="3200">
                <a:solidFill>
                  <a:schemeClr val="bg1"/>
                </a:solidFill>
                <a:latin typeface="Arial" panose="020B0604020202020204" pitchFamily="34" charset="0"/>
                <a:sym typeface="Arial" panose="020B0604020202020204" pitchFamily="34" charset="0"/>
              </a:rPr>
              <a:t>檔案備份與分享常見的困擾</a:t>
            </a:r>
            <a:endParaRPr lang="en-US" altLang="zh-TW" sz="3200">
              <a:solidFill>
                <a:schemeClr val="bg1"/>
              </a:solidFill>
              <a:latin typeface="Arial" panose="020B0604020202020204" pitchFamily="34" charset="0"/>
              <a:sym typeface="Arial" panose="020B0604020202020204" pitchFamily="34" charset="0"/>
            </a:endParaRPr>
          </a:p>
        </p:txBody>
      </p:sp>
      <p:pic>
        <p:nvPicPr>
          <p:cNvPr id="12" name="Picture 2" descr="C:\Users\Jerry Deng\Downloads\pexels-oladimeji-ajegbile-2696299.jpg" hidden="1"/>
          <p:cNvPicPr>
            <a:picLocks noChangeAspect="1" noChangeArrowheads="1"/>
          </p:cNvPicPr>
          <p:nvPr/>
        </p:nvPicPr>
        <p:blipFill rotWithShape="1">
          <a:blip r:embed="rId5" cstate="print"/>
          <a:srcRect t="11434" r="-2" b="4472"/>
          <a:stretch/>
        </p:blipFill>
        <p:spPr bwMode="auto">
          <a:xfrm>
            <a:off x="-5698052" y="7"/>
            <a:ext cx="4587412" cy="5143493"/>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p:spPr>
      </p:pic>
      <p:sp>
        <p:nvSpPr>
          <p:cNvPr id="14" name="文字方塊 13"/>
          <p:cNvSpPr txBox="1"/>
          <p:nvPr/>
        </p:nvSpPr>
        <p:spPr>
          <a:xfrm>
            <a:off x="4027947" y="1816226"/>
            <a:ext cx="4871354" cy="3018821"/>
          </a:xfrm>
          <a:prstGeom prst="rect">
            <a:avLst/>
          </a:prstGeom>
        </p:spPr>
        <p:txBody>
          <a:bodyPr vert="horz" lIns="68580" tIns="34290" rIns="68580" bIns="34290" rtlCol="0" anchor="t">
            <a:normAutofit/>
          </a:bodyPr>
          <a:lstStyle/>
          <a:p>
            <a:pPr marL="541020" lvl="1" indent="-171450">
              <a:lnSpc>
                <a:spcPct val="110000"/>
              </a:lnSpc>
              <a:spcBef>
                <a:spcPts val="600"/>
              </a:spcBef>
              <a:buClr>
                <a:schemeClr val="tx1"/>
              </a:buClr>
              <a:buFont typeface="Arial" panose="020B0604020202020204" pitchFamily="34" charset="0"/>
              <a:buChar char="•"/>
            </a:pPr>
            <a:r>
              <a:rPr lang="zh-TW" altLang="en-US" sz="2000">
                <a:solidFill>
                  <a:schemeClr val="tx1"/>
                </a:solidFill>
                <a:latin typeface="Arial" panose="020B0604020202020204" pitchFamily="34" charset="0"/>
                <a:ea typeface="微軟正黑體" panose="020B0604030504040204" pitchFamily="34" charset="-120"/>
                <a:cs typeface="Times New Roman"/>
                <a:sym typeface="Arial" panose="020B0604020202020204" pitchFamily="34" charset="0"/>
              </a:rPr>
              <a:t>照片/影片</a:t>
            </a:r>
            <a:r>
              <a:rPr lang="en-US" altLang="zh-TW" sz="2000">
                <a:solidFill>
                  <a:schemeClr val="tx1"/>
                </a:solidFill>
                <a:latin typeface="Arial" panose="020B0604020202020204" pitchFamily="34" charset="0"/>
                <a:ea typeface="微軟正黑體" panose="020B0604030504040204" pitchFamily="34" charset="-120"/>
                <a:cs typeface="Times New Roman"/>
                <a:sym typeface="Arial" panose="020B0604020202020204" pitchFamily="34" charset="0"/>
              </a:rPr>
              <a:t>/</a:t>
            </a:r>
            <a:r>
              <a:rPr lang="zh-TW" altLang="en-US" sz="2000">
                <a:solidFill>
                  <a:schemeClr val="tx1"/>
                </a:solidFill>
                <a:latin typeface="Arial" panose="020B0604020202020204" pitchFamily="34" charset="0"/>
                <a:ea typeface="微軟正黑體" panose="020B0604030504040204" pitchFamily="34" charset="-120"/>
                <a:cs typeface="Times New Roman"/>
                <a:sym typeface="Arial" panose="020B0604020202020204" pitchFamily="34" charset="0"/>
              </a:rPr>
              <a:t>文件資料檔案既多且大</a:t>
            </a:r>
            <a:endParaRPr lang="en-US" altLang="zh-TW" sz="2000">
              <a:solidFill>
                <a:schemeClr val="tx1"/>
              </a:solidFill>
              <a:latin typeface="Arial" panose="020B0604020202020204" pitchFamily="34" charset="0"/>
              <a:ea typeface="微軟正黑體" panose="020B0604030504040204" pitchFamily="34" charset="-120"/>
              <a:cs typeface="Times New Roman"/>
              <a:sym typeface="Arial" panose="020B0604020202020204" pitchFamily="34" charset="0"/>
            </a:endParaRPr>
          </a:p>
          <a:p>
            <a:pPr marL="541020" lvl="1" indent="-171450">
              <a:lnSpc>
                <a:spcPct val="110000"/>
              </a:lnSpc>
              <a:spcBef>
                <a:spcPts val="600"/>
              </a:spcBef>
              <a:buClr>
                <a:schemeClr val="tx1"/>
              </a:buClr>
              <a:buFont typeface="Arial" panose="020B0604020202020204" pitchFamily="34" charset="0"/>
              <a:buChar char="•"/>
            </a:pPr>
            <a:r>
              <a:rPr lang="zh-TW" altLang="en-US" sz="2000">
                <a:solidFill>
                  <a:schemeClr val="tx1"/>
                </a:solidFill>
                <a:latin typeface="Arial" panose="020B0604020202020204" pitchFamily="34" charset="0"/>
                <a:ea typeface="微軟正黑體" panose="020B0604030504040204" pitchFamily="34" charset="-120"/>
                <a:cs typeface="Times New Roman"/>
                <a:sym typeface="Arial" panose="020B0604020202020204" pitchFamily="34" charset="0"/>
              </a:rPr>
              <a:t>眾多隨身碟</a:t>
            </a:r>
            <a:r>
              <a:rPr lang="en-US" altLang="zh-TW" sz="2000">
                <a:solidFill>
                  <a:schemeClr val="tx1"/>
                </a:solidFill>
                <a:latin typeface="Arial" panose="020B0604020202020204" pitchFamily="34" charset="0"/>
                <a:ea typeface="微軟正黑體" panose="020B0604030504040204" pitchFamily="34" charset="-120"/>
                <a:cs typeface="Times New Roman"/>
                <a:sym typeface="Arial" panose="020B0604020202020204" pitchFamily="34" charset="0"/>
              </a:rPr>
              <a:t>/</a:t>
            </a:r>
            <a:r>
              <a:rPr lang="en-US" altLang="zh-TW" sz="2000" err="1">
                <a:solidFill>
                  <a:schemeClr val="tx1"/>
                </a:solidFill>
                <a:latin typeface="Arial" panose="020B0604020202020204" pitchFamily="34" charset="0"/>
                <a:ea typeface="微軟正黑體" panose="020B0604030504040204" pitchFamily="34" charset="-120"/>
                <a:cs typeface="Times New Roman"/>
                <a:sym typeface="Arial" panose="020B0604020202020204" pitchFamily="34" charset="0"/>
              </a:rPr>
              <a:t>硬碟</a:t>
            </a:r>
            <a:r>
              <a:rPr lang="zh-TW" altLang="en-US" sz="2000">
                <a:solidFill>
                  <a:schemeClr val="tx1"/>
                </a:solidFill>
                <a:latin typeface="Arial" panose="020B0604020202020204" pitchFamily="34" charset="0"/>
                <a:ea typeface="微軟正黑體" panose="020B0604030504040204" pitchFamily="34" charset="-120"/>
                <a:cs typeface="Times New Roman"/>
                <a:sym typeface="Arial" panose="020B0604020202020204" pitchFamily="34" charset="0"/>
              </a:rPr>
              <a:t>外接盒內的資料不易管理或尋找甚至分享</a:t>
            </a:r>
            <a:endParaRPr lang="en-US" altLang="zh-TW" sz="2000">
              <a:solidFill>
                <a:schemeClr val="tx1"/>
              </a:solidFill>
              <a:latin typeface="Arial" panose="020B0604020202020204" pitchFamily="34" charset="0"/>
              <a:ea typeface="微軟正黑體" panose="020B0604030504040204" pitchFamily="34" charset="-120"/>
              <a:cs typeface="Times New Roman"/>
              <a:sym typeface="Arial" panose="020B0604020202020204" pitchFamily="34" charset="0"/>
            </a:endParaRPr>
          </a:p>
          <a:p>
            <a:pPr marL="541020" lvl="1" indent="-171450">
              <a:lnSpc>
                <a:spcPct val="110000"/>
              </a:lnSpc>
              <a:spcBef>
                <a:spcPts val="600"/>
              </a:spcBef>
              <a:buClr>
                <a:schemeClr val="tx1"/>
              </a:buClr>
              <a:buFont typeface="Arial" panose="020B0604020202020204" pitchFamily="34" charset="0"/>
              <a:buChar char="•"/>
            </a:pPr>
            <a:r>
              <a:rPr lang="zh-TW" altLang="en-US" sz="2000">
                <a:solidFill>
                  <a:schemeClr val="tx1"/>
                </a:solidFill>
                <a:latin typeface="Arial" panose="020B0604020202020204" pitchFamily="34" charset="0"/>
                <a:ea typeface="微軟正黑體" panose="020B0604030504040204" pitchFamily="34" charset="-120"/>
                <a:cs typeface="Times New Roman"/>
                <a:sym typeface="Arial" panose="020B0604020202020204" pitchFamily="34" charset="0"/>
              </a:rPr>
              <a:t>硬碟損壞或中毒導致資料遺失的風險</a:t>
            </a:r>
            <a:endParaRPr lang="en-US" altLang="zh-TW" sz="2000">
              <a:solidFill>
                <a:schemeClr val="tx1"/>
              </a:solidFill>
              <a:latin typeface="Arial" panose="020B0604020202020204" pitchFamily="34" charset="0"/>
              <a:ea typeface="微軟正黑體" panose="020B0604030504040204" pitchFamily="34" charset="-120"/>
              <a:cs typeface="Times New Roman"/>
              <a:sym typeface="Arial" panose="020B0604020202020204" pitchFamily="34" charset="0"/>
            </a:endParaRPr>
          </a:p>
          <a:p>
            <a:pPr marL="541020" lvl="1" indent="-171450">
              <a:lnSpc>
                <a:spcPct val="110000"/>
              </a:lnSpc>
              <a:spcBef>
                <a:spcPts val="600"/>
              </a:spcBef>
              <a:buClr>
                <a:schemeClr val="tx1"/>
              </a:buClr>
              <a:buFont typeface="Arial" panose="020B0604020202020204" pitchFamily="34" charset="0"/>
              <a:buChar char="•"/>
            </a:pPr>
            <a:r>
              <a:rPr lang="zh-TW" altLang="en-US" sz="2000">
                <a:solidFill>
                  <a:schemeClr val="tx1"/>
                </a:solidFill>
                <a:latin typeface="Arial" panose="020B0604020202020204" pitchFamily="34" charset="0"/>
                <a:ea typeface="微軟正黑體" panose="020B0604030504040204" pitchFamily="34" charset="-120"/>
                <a:cs typeface="Times New Roman"/>
                <a:sym typeface="Arial" panose="020B0604020202020204" pitchFamily="34" charset="0"/>
              </a:rPr>
              <a:t>架設辦公室監控的錄影環境過於複雜且昂貴</a:t>
            </a:r>
            <a:endParaRPr lang="en-US" altLang="zh-TW" sz="2000">
              <a:solidFill>
                <a:schemeClr val="tx1"/>
              </a:solidFill>
              <a:latin typeface="Arial" panose="020B0604020202020204" pitchFamily="34" charset="0"/>
              <a:ea typeface="微軟正黑體" panose="020B0604030504040204" pitchFamily="34" charset="-120"/>
              <a:cs typeface="Times New Roman"/>
              <a:sym typeface="Arial" panose="020B0604020202020204" pitchFamily="34" charset="0"/>
            </a:endParaRPr>
          </a:p>
          <a:p>
            <a:pPr marL="541020" lvl="1" indent="-171450">
              <a:lnSpc>
                <a:spcPct val="110000"/>
              </a:lnSpc>
              <a:spcBef>
                <a:spcPts val="600"/>
              </a:spcBef>
              <a:buClr>
                <a:schemeClr val="tx1"/>
              </a:buClr>
              <a:buFont typeface="Arial" panose="020B0604020202020204" pitchFamily="34" charset="0"/>
              <a:buChar char="•"/>
            </a:pPr>
            <a:r>
              <a:rPr lang="zh-TW" altLang="en-US" sz="2000">
                <a:solidFill>
                  <a:schemeClr val="tx1"/>
                </a:solidFill>
                <a:latin typeface="Arial" panose="020B0604020202020204" pitchFamily="34" charset="0"/>
                <a:ea typeface="微軟正黑體" panose="020B0604030504040204" pitchFamily="34" charset="-120"/>
                <a:cs typeface="Times New Roman"/>
                <a:sym typeface="Arial" panose="020B0604020202020204" pitchFamily="34" charset="0"/>
              </a:rPr>
              <a:t>空間有限，無獨立機房供伺服器架設</a:t>
            </a:r>
          </a:p>
        </p:txBody>
      </p:sp>
    </p:spTree>
    <p:extLst>
      <p:ext uri="{BB962C8B-B14F-4D97-AF65-F5344CB8AC3E}">
        <p14:creationId xmlns:p14="http://schemas.microsoft.com/office/powerpoint/2010/main" val="1817024968"/>
      </p:ext>
    </p:extLst>
  </p:cSld>
  <p:clrMapOvr>
    <a:masterClrMapping/>
  </p:clrMapOvr>
  <p:transition spd="slow">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E15D269-A923-4E9F-A5A4-9A6D37EAB871}"/>
              </a:ext>
            </a:extLst>
          </p:cNvPr>
          <p:cNvSpPr>
            <a:spLocks noGrp="1"/>
          </p:cNvSpPr>
          <p:nvPr>
            <p:ph type="title" idx="4294967295"/>
          </p:nvPr>
        </p:nvSpPr>
        <p:spPr>
          <a:xfrm>
            <a:off x="302655" y="103190"/>
            <a:ext cx="8550180" cy="1108293"/>
          </a:xfrm>
        </p:spPr>
        <p:txBody>
          <a:bodyPr/>
          <a:lstStyle/>
          <a:p>
            <a:r>
              <a:rPr lang="zh-TW" altLang="en-US" sz="32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免授權費的</a:t>
            </a:r>
            <a:r>
              <a:rPr lang="en-US" altLang="zh-TW" sz="32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 HBS 3 (Hybrid Backup Sync 3) </a:t>
            </a:r>
            <a:br>
              <a:rPr lang="en-US" altLang="zh-TW" sz="32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br>
            <a:r>
              <a:rPr lang="zh-TW" altLang="en-US" sz="32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，進行最佳資料備份與還原策略</a:t>
            </a:r>
            <a:r>
              <a:rPr lang="en-US" altLang="zh-TW" sz="32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 3 </a:t>
            </a:r>
            <a:r>
              <a:rPr lang="zh-TW" altLang="en-US" sz="32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步驟</a:t>
            </a:r>
          </a:p>
        </p:txBody>
      </p:sp>
      <p:sp>
        <p:nvSpPr>
          <p:cNvPr id="4" name="文字方塊 3">
            <a:extLst>
              <a:ext uri="{FF2B5EF4-FFF2-40B4-BE49-F238E27FC236}">
                <a16:creationId xmlns:a16="http://schemas.microsoft.com/office/drawing/2014/main" id="{48623D7E-E990-47BC-9B26-EB8FD31EC0B5}"/>
              </a:ext>
            </a:extLst>
          </p:cNvPr>
          <p:cNvSpPr txBox="1"/>
          <p:nvPr/>
        </p:nvSpPr>
        <p:spPr>
          <a:xfrm>
            <a:off x="1851571" y="1828810"/>
            <a:ext cx="319509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60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簡單完成</a:t>
            </a:r>
            <a:r>
              <a:rPr lang="en-US" altLang="zh-TW" sz="160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 </a:t>
            </a:r>
            <a:r>
              <a:rPr lang="zh-TW" sz="160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3-2-1</a:t>
            </a:r>
            <a:r>
              <a:rPr lang="en-US" altLang="zh-TW" sz="160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 </a:t>
            </a:r>
            <a:r>
              <a:rPr lang="zh-TW" altLang="en-US" sz="160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備份策略與步驟 </a:t>
            </a:r>
            <a:r>
              <a:rPr lang="en-US" altLang="zh-TW" sz="160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(3</a:t>
            </a:r>
            <a:r>
              <a:rPr lang="zh-TW" altLang="en-US" sz="160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副本、</a:t>
            </a:r>
            <a:r>
              <a:rPr lang="en-US" altLang="zh-TW" sz="160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2</a:t>
            </a:r>
            <a:r>
              <a:rPr lang="zh-TW" altLang="en-US" sz="160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種媒體、</a:t>
            </a:r>
            <a:r>
              <a:rPr lang="en-US" altLang="zh-TW" sz="160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1</a:t>
            </a:r>
            <a:r>
              <a:rPr lang="zh-TW" altLang="en-US" sz="160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個異地備援</a:t>
            </a:r>
            <a:r>
              <a:rPr lang="en-US" altLang="zh-TW" sz="160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a:t>
            </a:r>
            <a:endParaRPr lang="zh-TW" sz="105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8" name="圖片 7">
            <a:extLst>
              <a:ext uri="{FF2B5EF4-FFF2-40B4-BE49-F238E27FC236}">
                <a16:creationId xmlns:a16="http://schemas.microsoft.com/office/drawing/2014/main" id="{D1B35818-93A6-413D-B507-8CC8139120B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53703" y="1693968"/>
            <a:ext cx="866739" cy="867317"/>
          </a:xfrm>
          <a:prstGeom prst="rect">
            <a:avLst/>
          </a:prstGeom>
        </p:spPr>
      </p:pic>
      <p:grpSp>
        <p:nvGrpSpPr>
          <p:cNvPr id="10" name="群組 9" hidden="1">
            <a:extLst>
              <a:ext uri="{FF2B5EF4-FFF2-40B4-BE49-F238E27FC236}">
                <a16:creationId xmlns:a16="http://schemas.microsoft.com/office/drawing/2014/main" id="{D5B427BF-984C-4BD2-94D4-5107DBB4CA73}"/>
              </a:ext>
            </a:extLst>
          </p:cNvPr>
          <p:cNvGrpSpPr/>
          <p:nvPr/>
        </p:nvGrpSpPr>
        <p:grpSpPr>
          <a:xfrm>
            <a:off x="2189798" y="5344422"/>
            <a:ext cx="5980738" cy="2449626"/>
            <a:chOff x="2189798" y="2448822"/>
            <a:chExt cx="5980738" cy="2449626"/>
          </a:xfrm>
        </p:grpSpPr>
        <p:pic>
          <p:nvPicPr>
            <p:cNvPr id="3074" name="Picture 2">
              <a:extLst>
                <a:ext uri="{FF2B5EF4-FFF2-40B4-BE49-F238E27FC236}">
                  <a16:creationId xmlns:a16="http://schemas.microsoft.com/office/drawing/2014/main" id="{59EF028F-DB21-4EA8-B2B3-529ADF1C6ACC}"/>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912115" y="2898144"/>
              <a:ext cx="693515" cy="621573"/>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a:extLst>
                <a:ext uri="{FF2B5EF4-FFF2-40B4-BE49-F238E27FC236}">
                  <a16:creationId xmlns:a16="http://schemas.microsoft.com/office/drawing/2014/main" id="{232B2ADF-80D8-4C65-B488-F6FF8138E72D}"/>
                </a:ext>
              </a:extLst>
            </p:cNvPr>
            <p:cNvSpPr/>
            <p:nvPr/>
          </p:nvSpPr>
          <p:spPr>
            <a:xfrm>
              <a:off x="3464523" y="4150407"/>
              <a:ext cx="1318780" cy="5290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副本 1</a:t>
              </a:r>
            </a:p>
            <a:p>
              <a:pPr algn="ctr"/>
              <a:r>
                <a:rPr lang="zh-TW" altLang="en-US">
                  <a:latin typeface="Arial" panose="020B0604020202020204" pitchFamily="34" charset="0"/>
                  <a:ea typeface="微軟正黑體" panose="020B0604030504040204" pitchFamily="34" charset="-120"/>
                  <a:cs typeface="+mn-ea"/>
                  <a:sym typeface="Arial" panose="020B0604020202020204" pitchFamily="34" charset="0"/>
                </a:rPr>
                <a:t>NAS</a:t>
              </a:r>
            </a:p>
          </p:txBody>
        </p:sp>
        <p:sp>
          <p:nvSpPr>
            <p:cNvPr id="6" name="矩形 5">
              <a:extLst>
                <a:ext uri="{FF2B5EF4-FFF2-40B4-BE49-F238E27FC236}">
                  <a16:creationId xmlns:a16="http://schemas.microsoft.com/office/drawing/2014/main" id="{B79356A4-7319-4BEC-9C14-C0A4A120E35B}"/>
                </a:ext>
              </a:extLst>
            </p:cNvPr>
            <p:cNvSpPr/>
            <p:nvPr/>
          </p:nvSpPr>
          <p:spPr>
            <a:xfrm>
              <a:off x="4857340" y="4150407"/>
              <a:ext cx="1318780" cy="5290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副本 2</a:t>
              </a:r>
            </a:p>
            <a:p>
              <a:pPr algn="ctr"/>
              <a:r>
                <a:rPr lang="zh-TW" altLang="en-US">
                  <a:latin typeface="Arial" panose="020B0604020202020204" pitchFamily="34" charset="0"/>
                  <a:ea typeface="微軟正黑體" panose="020B0604030504040204" pitchFamily="34" charset="-120"/>
                  <a:cs typeface="+mn-ea"/>
                  <a:sym typeface="Arial" panose="020B0604020202020204" pitchFamily="34" charset="0"/>
                </a:rPr>
                <a:t>NAS </a:t>
              </a:r>
              <a:r>
                <a:rPr lang="en-US" altLang="zh-TW">
                  <a:latin typeface="Arial" panose="020B0604020202020204" pitchFamily="34" charset="0"/>
                  <a:ea typeface="微軟正黑體" panose="020B0604030504040204" pitchFamily="34" charset="-120"/>
                  <a:cs typeface="+mn-ea"/>
                  <a:sym typeface="Arial" panose="020B0604020202020204" pitchFamily="34" charset="0"/>
                </a:rPr>
                <a:t>off-site</a:t>
              </a: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7" name="矩形 6">
              <a:extLst>
                <a:ext uri="{FF2B5EF4-FFF2-40B4-BE49-F238E27FC236}">
                  <a16:creationId xmlns:a16="http://schemas.microsoft.com/office/drawing/2014/main" id="{3E3F697F-C916-43AD-8D3E-EE1917D66A51}"/>
                </a:ext>
              </a:extLst>
            </p:cNvPr>
            <p:cNvSpPr/>
            <p:nvPr/>
          </p:nvSpPr>
          <p:spPr>
            <a:xfrm>
              <a:off x="6851756" y="4150407"/>
              <a:ext cx="1318780" cy="5290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副本 </a:t>
              </a:r>
              <a:r>
                <a:rPr lang="en-US" altLang="zh-TW">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3</a:t>
              </a:r>
              <a:r>
                <a:rPr lang="zh-TW" altLang="en-US">
                  <a:latin typeface="Arial" panose="020B0604020202020204" pitchFamily="34" charset="0"/>
                  <a:ea typeface="微軟正黑體" panose="020B0604030504040204" pitchFamily="34" charset="-120"/>
                  <a:cs typeface="+mn-ea"/>
                  <a:sym typeface="Arial" panose="020B0604020202020204" pitchFamily="34" charset="0"/>
                </a:rPr>
                <a:t>Google Drive</a:t>
              </a:r>
            </a:p>
          </p:txBody>
        </p:sp>
        <p:sp>
          <p:nvSpPr>
            <p:cNvPr id="15" name="矩形: 圓角 14">
              <a:extLst>
                <a:ext uri="{FF2B5EF4-FFF2-40B4-BE49-F238E27FC236}">
                  <a16:creationId xmlns:a16="http://schemas.microsoft.com/office/drawing/2014/main" id="{E253EF4A-7AC2-4201-BA77-7AABC36B26CE}"/>
                </a:ext>
              </a:extLst>
            </p:cNvPr>
            <p:cNvSpPr/>
            <p:nvPr/>
          </p:nvSpPr>
          <p:spPr>
            <a:xfrm>
              <a:off x="2189798" y="4115533"/>
              <a:ext cx="1096142" cy="365856"/>
            </a:xfrm>
            <a:prstGeom prst="roundRect">
              <a:avLst/>
            </a:prstGeom>
            <a:solidFill>
              <a:srgbClr val="EE6D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a:latin typeface="Arial" panose="020B0604020202020204" pitchFamily="34" charset="0"/>
                  <a:ea typeface="微軟正黑體" panose="020B0604030504040204" pitchFamily="34" charset="-120"/>
                  <a:cs typeface="+mn-ea"/>
                  <a:sym typeface="Arial" panose="020B0604020202020204" pitchFamily="34" charset="0"/>
                </a:rPr>
                <a:t>3</a:t>
              </a:r>
              <a:r>
                <a:rPr lang="zh-TW" altLang="en-US">
                  <a:latin typeface="Arial" panose="020B0604020202020204" pitchFamily="34" charset="0"/>
                  <a:ea typeface="微軟正黑體" panose="020B0604030504040204" pitchFamily="34" charset="-120"/>
                  <a:cs typeface="+mn-ea"/>
                  <a:sym typeface="Arial" panose="020B0604020202020204" pitchFamily="34" charset="0"/>
                </a:rPr>
                <a:t>個副本</a:t>
              </a:r>
            </a:p>
          </p:txBody>
        </p:sp>
        <p:sp>
          <p:nvSpPr>
            <p:cNvPr id="16" name="矩形: 圓角 15">
              <a:extLst>
                <a:ext uri="{FF2B5EF4-FFF2-40B4-BE49-F238E27FC236}">
                  <a16:creationId xmlns:a16="http://schemas.microsoft.com/office/drawing/2014/main" id="{18E89FF5-DAFB-488C-AE76-2B91748D63E4}"/>
                </a:ext>
              </a:extLst>
            </p:cNvPr>
            <p:cNvSpPr/>
            <p:nvPr/>
          </p:nvSpPr>
          <p:spPr>
            <a:xfrm>
              <a:off x="4783303" y="2448822"/>
              <a:ext cx="1415960" cy="404656"/>
            </a:xfrm>
            <a:prstGeom prst="roundRect">
              <a:avLst/>
            </a:prstGeom>
            <a:solidFill>
              <a:srgbClr val="EE6D2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TW">
                  <a:latin typeface="Arial" panose="020B0604020202020204" pitchFamily="34" charset="0"/>
                  <a:ea typeface="微軟正黑體" panose="020B0604030504040204" pitchFamily="34" charset="-120"/>
                  <a:cs typeface="+mn-ea"/>
                  <a:sym typeface="Arial" panose="020B0604020202020204" pitchFamily="34" charset="0"/>
                </a:rPr>
                <a:t>2 </a:t>
              </a:r>
              <a:r>
                <a:rPr lang="zh-TW" altLang="en-US">
                  <a:latin typeface="Arial" panose="020B0604020202020204" pitchFamily="34" charset="0"/>
                  <a:ea typeface="微軟正黑體" panose="020B0604030504040204" pitchFamily="34" charset="-120"/>
                  <a:cs typeface="+mn-ea"/>
                  <a:sym typeface="Arial" panose="020B0604020202020204" pitchFamily="34" charset="0"/>
                </a:rPr>
                <a:t>種媒體</a:t>
              </a:r>
            </a:p>
          </p:txBody>
        </p:sp>
        <p:sp>
          <p:nvSpPr>
            <p:cNvPr id="17" name="矩形: 圓角 16">
              <a:extLst>
                <a:ext uri="{FF2B5EF4-FFF2-40B4-BE49-F238E27FC236}">
                  <a16:creationId xmlns:a16="http://schemas.microsoft.com/office/drawing/2014/main" id="{8D63DA87-73A6-4C42-9E2D-ED66858381ED}"/>
                </a:ext>
              </a:extLst>
            </p:cNvPr>
            <p:cNvSpPr/>
            <p:nvPr/>
          </p:nvSpPr>
          <p:spPr>
            <a:xfrm>
              <a:off x="4632217" y="4532592"/>
              <a:ext cx="1792362" cy="365856"/>
            </a:xfrm>
            <a:prstGeom prst="roundRect">
              <a:avLst/>
            </a:prstGeom>
            <a:solidFill>
              <a:srgbClr val="EE6D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a:latin typeface="Arial" panose="020B0604020202020204" pitchFamily="34" charset="0"/>
                  <a:ea typeface="微軟正黑體" panose="020B0604030504040204" pitchFamily="34" charset="-120"/>
                  <a:cs typeface="+mn-ea"/>
                  <a:sym typeface="Arial" panose="020B0604020202020204" pitchFamily="34" charset="0"/>
                </a:rPr>
                <a:t>1 </a:t>
              </a:r>
              <a:r>
                <a:rPr lang="zh-TW" altLang="en-US">
                  <a:latin typeface="Arial" panose="020B0604020202020204" pitchFamily="34" charset="0"/>
                  <a:ea typeface="微軟正黑體" panose="020B0604030504040204" pitchFamily="34" charset="-120"/>
                  <a:cs typeface="+mn-ea"/>
                  <a:sym typeface="Arial" panose="020B0604020202020204" pitchFamily="34" charset="0"/>
                </a:rPr>
                <a:t>異地備援</a:t>
              </a:r>
            </a:p>
          </p:txBody>
        </p:sp>
        <p:cxnSp>
          <p:nvCxnSpPr>
            <p:cNvPr id="18" name="接點: 肘形 29">
              <a:extLst>
                <a:ext uri="{FF2B5EF4-FFF2-40B4-BE49-F238E27FC236}">
                  <a16:creationId xmlns:a16="http://schemas.microsoft.com/office/drawing/2014/main" id="{2347995B-96C4-414E-BFFF-7C58CFEA293C}"/>
                </a:ext>
              </a:extLst>
            </p:cNvPr>
            <p:cNvCxnSpPr>
              <a:cxnSpLocks/>
              <a:stCxn id="16" idx="1"/>
              <a:endCxn id="47" idx="0"/>
            </p:cNvCxnSpPr>
            <p:nvPr/>
          </p:nvCxnSpPr>
          <p:spPr>
            <a:xfrm rot="10800000" flipV="1">
              <a:off x="3618417" y="2651150"/>
              <a:ext cx="1164886" cy="453136"/>
            </a:xfrm>
            <a:prstGeom prst="bentConnector2">
              <a:avLst/>
            </a:prstGeom>
            <a:noFill/>
            <a:ln w="12700" cap="flat" cmpd="sng">
              <a:solidFill>
                <a:srgbClr val="EE6D2B"/>
              </a:solidFill>
              <a:prstDash val="solid"/>
              <a:round/>
              <a:headEnd type="none" w="sm" len="sm"/>
              <a:tailEnd type="oval" w="sm" len="sm"/>
            </a:ln>
            <a:effectLst/>
          </p:spPr>
        </p:cxnSp>
        <p:cxnSp>
          <p:nvCxnSpPr>
            <p:cNvPr id="19" name="接點: 肘形 29">
              <a:extLst>
                <a:ext uri="{FF2B5EF4-FFF2-40B4-BE49-F238E27FC236}">
                  <a16:creationId xmlns:a16="http://schemas.microsoft.com/office/drawing/2014/main" id="{ACDB77A1-C326-41DB-B435-7635DBA4C279}"/>
                </a:ext>
              </a:extLst>
            </p:cNvPr>
            <p:cNvCxnSpPr>
              <a:cxnSpLocks/>
              <a:stCxn id="16" idx="3"/>
              <a:endCxn id="3074" idx="0"/>
            </p:cNvCxnSpPr>
            <p:nvPr/>
          </p:nvCxnSpPr>
          <p:spPr>
            <a:xfrm>
              <a:off x="6199263" y="2651150"/>
              <a:ext cx="1059610" cy="246994"/>
            </a:xfrm>
            <a:prstGeom prst="bentConnector2">
              <a:avLst/>
            </a:prstGeom>
            <a:noFill/>
            <a:ln w="12700" cap="flat" cmpd="sng">
              <a:solidFill>
                <a:srgbClr val="EE6D2B"/>
              </a:solidFill>
              <a:prstDash val="solid"/>
              <a:round/>
              <a:headEnd type="none" w="sm" len="sm"/>
              <a:tailEnd type="oval" w="sm" len="sm"/>
            </a:ln>
            <a:effectLst/>
          </p:spPr>
        </p:cxnSp>
        <p:sp>
          <p:nvSpPr>
            <p:cNvPr id="20" name="矩形: 圓角 19">
              <a:extLst>
                <a:ext uri="{FF2B5EF4-FFF2-40B4-BE49-F238E27FC236}">
                  <a16:creationId xmlns:a16="http://schemas.microsoft.com/office/drawing/2014/main" id="{DBB24F87-E09C-40AC-A5C3-6BC133B2A92C}"/>
                </a:ext>
              </a:extLst>
            </p:cNvPr>
            <p:cNvSpPr/>
            <p:nvPr/>
          </p:nvSpPr>
          <p:spPr>
            <a:xfrm>
              <a:off x="3706282" y="4186490"/>
              <a:ext cx="820080" cy="232597"/>
            </a:xfrm>
            <a:prstGeom prst="roundRect">
              <a:avLst/>
            </a:prstGeom>
            <a:noFill/>
            <a:ln w="9525">
              <a:solidFill>
                <a:srgbClr val="EE6D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1" name="矩形: 圓角 20">
              <a:extLst>
                <a:ext uri="{FF2B5EF4-FFF2-40B4-BE49-F238E27FC236}">
                  <a16:creationId xmlns:a16="http://schemas.microsoft.com/office/drawing/2014/main" id="{441448F0-4901-4D6A-BDB2-75B086F7D03E}"/>
                </a:ext>
              </a:extLst>
            </p:cNvPr>
            <p:cNvSpPr/>
            <p:nvPr/>
          </p:nvSpPr>
          <p:spPr>
            <a:xfrm>
              <a:off x="5021127" y="4186490"/>
              <a:ext cx="918444" cy="232597"/>
            </a:xfrm>
            <a:prstGeom prst="roundRect">
              <a:avLst/>
            </a:prstGeom>
            <a:noFill/>
            <a:ln w="9525">
              <a:solidFill>
                <a:srgbClr val="EE6D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2" name="矩形: 圓角 21">
              <a:extLst>
                <a:ext uri="{FF2B5EF4-FFF2-40B4-BE49-F238E27FC236}">
                  <a16:creationId xmlns:a16="http://schemas.microsoft.com/office/drawing/2014/main" id="{12A10F88-A771-44C5-A2D5-AFAC7D627B26}"/>
                </a:ext>
              </a:extLst>
            </p:cNvPr>
            <p:cNvSpPr/>
            <p:nvPr/>
          </p:nvSpPr>
          <p:spPr>
            <a:xfrm>
              <a:off x="6852719" y="4186490"/>
              <a:ext cx="812306" cy="232597"/>
            </a:xfrm>
            <a:prstGeom prst="roundRect">
              <a:avLst/>
            </a:prstGeom>
            <a:noFill/>
            <a:ln w="9525">
              <a:solidFill>
                <a:srgbClr val="EE6D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cxnSp>
          <p:nvCxnSpPr>
            <p:cNvPr id="23" name="接點: 肘形 29">
              <a:extLst>
                <a:ext uri="{FF2B5EF4-FFF2-40B4-BE49-F238E27FC236}">
                  <a16:creationId xmlns:a16="http://schemas.microsoft.com/office/drawing/2014/main" id="{6A005FF8-CB31-437E-A20F-FE0D0ABAECF0}"/>
                </a:ext>
              </a:extLst>
            </p:cNvPr>
            <p:cNvCxnSpPr>
              <a:cxnSpLocks/>
              <a:stCxn id="21" idx="1"/>
              <a:endCxn id="20" idx="3"/>
            </p:cNvCxnSpPr>
            <p:nvPr/>
          </p:nvCxnSpPr>
          <p:spPr>
            <a:xfrm flipH="1">
              <a:off x="4526362" y="4302789"/>
              <a:ext cx="494765" cy="0"/>
            </a:xfrm>
            <a:prstGeom prst="straightConnector1">
              <a:avLst/>
            </a:prstGeom>
            <a:noFill/>
            <a:ln w="12700" cap="flat" cmpd="sng">
              <a:solidFill>
                <a:srgbClr val="EE6D2B"/>
              </a:solidFill>
              <a:prstDash val="solid"/>
              <a:round/>
              <a:headEnd type="none" w="sm" len="sm"/>
              <a:tailEnd type="none" w="sm" len="sm"/>
            </a:ln>
            <a:effectLst/>
          </p:spPr>
        </p:cxnSp>
        <p:cxnSp>
          <p:nvCxnSpPr>
            <p:cNvPr id="24" name="接點: 肘形 29">
              <a:extLst>
                <a:ext uri="{FF2B5EF4-FFF2-40B4-BE49-F238E27FC236}">
                  <a16:creationId xmlns:a16="http://schemas.microsoft.com/office/drawing/2014/main" id="{0C6F544A-7EFF-482C-A616-AA5E9AF7B4EA}"/>
                </a:ext>
              </a:extLst>
            </p:cNvPr>
            <p:cNvCxnSpPr>
              <a:cxnSpLocks/>
              <a:stCxn id="20" idx="1"/>
            </p:cNvCxnSpPr>
            <p:nvPr/>
          </p:nvCxnSpPr>
          <p:spPr>
            <a:xfrm flipH="1" flipV="1">
              <a:off x="3048228" y="4298461"/>
              <a:ext cx="658054" cy="4328"/>
            </a:xfrm>
            <a:prstGeom prst="straightConnector1">
              <a:avLst/>
            </a:prstGeom>
            <a:noFill/>
            <a:ln w="12700" cap="flat" cmpd="sng">
              <a:solidFill>
                <a:srgbClr val="EE6D2B"/>
              </a:solidFill>
              <a:prstDash val="solid"/>
              <a:round/>
              <a:headEnd type="none" w="sm" len="sm"/>
              <a:tailEnd type="none" w="sm" len="sm"/>
            </a:ln>
            <a:effectLst/>
          </p:spPr>
        </p:cxnSp>
        <p:cxnSp>
          <p:nvCxnSpPr>
            <p:cNvPr id="25" name="接點: 肘形 29">
              <a:extLst>
                <a:ext uri="{FF2B5EF4-FFF2-40B4-BE49-F238E27FC236}">
                  <a16:creationId xmlns:a16="http://schemas.microsoft.com/office/drawing/2014/main" id="{18BAC765-E6D1-455A-9DBB-2E7D24F14D76}"/>
                </a:ext>
              </a:extLst>
            </p:cNvPr>
            <p:cNvCxnSpPr>
              <a:cxnSpLocks/>
              <a:stCxn id="22" idx="1"/>
              <a:endCxn id="21" idx="3"/>
            </p:cNvCxnSpPr>
            <p:nvPr/>
          </p:nvCxnSpPr>
          <p:spPr>
            <a:xfrm flipH="1">
              <a:off x="5939571" y="4302789"/>
              <a:ext cx="913148" cy="0"/>
            </a:xfrm>
            <a:prstGeom prst="straightConnector1">
              <a:avLst/>
            </a:prstGeom>
            <a:noFill/>
            <a:ln w="12700" cap="flat" cmpd="sng">
              <a:solidFill>
                <a:srgbClr val="EE6D2B"/>
              </a:solidFill>
              <a:prstDash val="solid"/>
              <a:round/>
              <a:headEnd type="none" w="sm" len="sm"/>
              <a:tailEnd type="none" w="sm" len="sm"/>
            </a:ln>
            <a:effectLst/>
          </p:spPr>
        </p:cxnSp>
        <p:pic>
          <p:nvPicPr>
            <p:cNvPr id="26" name="圖形 25">
              <a:extLst>
                <a:ext uri="{FF2B5EF4-FFF2-40B4-BE49-F238E27FC236}">
                  <a16:creationId xmlns:a16="http://schemas.microsoft.com/office/drawing/2014/main" id="{568E5526-1935-4974-9AAC-1FA6F95014D1}"/>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759558" y="3611279"/>
              <a:ext cx="693514" cy="529242"/>
            </a:xfrm>
            <a:prstGeom prst="rect">
              <a:avLst/>
            </a:prstGeom>
          </p:spPr>
        </p:pic>
        <p:pic>
          <p:nvPicPr>
            <p:cNvPr id="27" name="圖形 26">
              <a:extLst>
                <a:ext uri="{FF2B5EF4-FFF2-40B4-BE49-F238E27FC236}">
                  <a16:creationId xmlns:a16="http://schemas.microsoft.com/office/drawing/2014/main" id="{1DF49AB0-614F-430F-A508-3E35B77353E3}"/>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126783" y="3611279"/>
              <a:ext cx="693514" cy="529242"/>
            </a:xfrm>
            <a:prstGeom prst="rect">
              <a:avLst/>
            </a:prstGeom>
          </p:spPr>
        </p:pic>
        <p:pic>
          <p:nvPicPr>
            <p:cNvPr id="28" name="圖形 27">
              <a:extLst>
                <a:ext uri="{FF2B5EF4-FFF2-40B4-BE49-F238E27FC236}">
                  <a16:creationId xmlns:a16="http://schemas.microsoft.com/office/drawing/2014/main" id="{2A66BD71-4371-4C90-B85D-4C720EC62CF2}"/>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912115" y="3611279"/>
              <a:ext cx="693514" cy="529242"/>
            </a:xfrm>
            <a:prstGeom prst="rect">
              <a:avLst/>
            </a:prstGeom>
          </p:spPr>
        </p:pic>
        <p:pic>
          <p:nvPicPr>
            <p:cNvPr id="47" name="圖片 46">
              <a:extLst>
                <a:ext uri="{FF2B5EF4-FFF2-40B4-BE49-F238E27FC236}">
                  <a16:creationId xmlns:a16="http://schemas.microsoft.com/office/drawing/2014/main" id="{BE51C042-E58A-4F2E-8C2A-922411A2475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737869" y="3104286"/>
              <a:ext cx="1761096" cy="337492"/>
            </a:xfrm>
            <a:prstGeom prst="rect">
              <a:avLst/>
            </a:prstGeom>
          </p:spPr>
        </p:pic>
        <p:pic>
          <p:nvPicPr>
            <p:cNvPr id="49" name="圖片 48">
              <a:extLst>
                <a:ext uri="{FF2B5EF4-FFF2-40B4-BE49-F238E27FC236}">
                  <a16:creationId xmlns:a16="http://schemas.microsoft.com/office/drawing/2014/main" id="{8365B607-2A57-4DCD-96D6-1CF0CE02027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592992" y="3100321"/>
              <a:ext cx="1761096" cy="337492"/>
            </a:xfrm>
            <a:prstGeom prst="rect">
              <a:avLst/>
            </a:prstGeom>
          </p:spPr>
        </p:pic>
      </p:grpSp>
      <p:sp>
        <p:nvSpPr>
          <p:cNvPr id="29" name="矩形 28">
            <a:extLst>
              <a:ext uri="{FF2B5EF4-FFF2-40B4-BE49-F238E27FC236}">
                <a16:creationId xmlns:a16="http://schemas.microsoft.com/office/drawing/2014/main" id="{3785186C-BA43-42C4-8342-F9383EBDA931}"/>
              </a:ext>
            </a:extLst>
          </p:cNvPr>
          <p:cNvSpPr/>
          <p:nvPr/>
        </p:nvSpPr>
        <p:spPr>
          <a:xfrm>
            <a:off x="2694291" y="3925665"/>
            <a:ext cx="1318780" cy="5290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TW" altLang="en-US" sz="120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副本1</a:t>
            </a:r>
          </a:p>
          <a:p>
            <a:pPr algn="ctr">
              <a:lnSpc>
                <a:spcPct val="120000"/>
              </a:lnSpc>
            </a:pPr>
            <a:r>
              <a:rPr lang="zh-TW" altLang="en-US" sz="120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NAS</a:t>
            </a:r>
          </a:p>
        </p:txBody>
      </p:sp>
      <p:sp>
        <p:nvSpPr>
          <p:cNvPr id="30" name="矩形 29">
            <a:extLst>
              <a:ext uri="{FF2B5EF4-FFF2-40B4-BE49-F238E27FC236}">
                <a16:creationId xmlns:a16="http://schemas.microsoft.com/office/drawing/2014/main" id="{C74BE524-643B-4A04-AB26-B4EF7BF46E8A}"/>
              </a:ext>
            </a:extLst>
          </p:cNvPr>
          <p:cNvSpPr/>
          <p:nvPr/>
        </p:nvSpPr>
        <p:spPr>
          <a:xfrm>
            <a:off x="4801079" y="3925665"/>
            <a:ext cx="861240" cy="5184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20000"/>
              </a:lnSpc>
            </a:pPr>
            <a:r>
              <a:rPr lang="zh-TW" altLang="en-US" sz="120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副本2</a:t>
            </a:r>
          </a:p>
          <a:p>
            <a:pPr algn="ctr">
              <a:lnSpc>
                <a:spcPct val="120000"/>
              </a:lnSpc>
            </a:pPr>
            <a:r>
              <a:rPr lang="zh-TW" altLang="en-US" sz="120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NAS異地</a:t>
            </a:r>
          </a:p>
        </p:txBody>
      </p:sp>
      <p:sp>
        <p:nvSpPr>
          <p:cNvPr id="31" name="矩形 30">
            <a:extLst>
              <a:ext uri="{FF2B5EF4-FFF2-40B4-BE49-F238E27FC236}">
                <a16:creationId xmlns:a16="http://schemas.microsoft.com/office/drawing/2014/main" id="{A4F42B6E-3E84-4984-93E7-BFB76F61621C}"/>
              </a:ext>
            </a:extLst>
          </p:cNvPr>
          <p:cNvSpPr/>
          <p:nvPr/>
        </p:nvSpPr>
        <p:spPr>
          <a:xfrm>
            <a:off x="6599483" y="3925665"/>
            <a:ext cx="1318780" cy="5290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20000"/>
              </a:lnSpc>
            </a:pPr>
            <a:r>
              <a:rPr lang="zh-TW" altLang="en-US" sz="120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副本3</a:t>
            </a:r>
          </a:p>
          <a:p>
            <a:pPr algn="ctr">
              <a:lnSpc>
                <a:spcPct val="120000"/>
              </a:lnSpc>
            </a:pPr>
            <a:r>
              <a:rPr lang="zh-TW" altLang="en-US" sz="120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Google Drive</a:t>
            </a:r>
          </a:p>
        </p:txBody>
      </p:sp>
      <p:pic>
        <p:nvPicPr>
          <p:cNvPr id="33" name="圖形 32">
            <a:extLst>
              <a:ext uri="{FF2B5EF4-FFF2-40B4-BE49-F238E27FC236}">
                <a16:creationId xmlns:a16="http://schemas.microsoft.com/office/drawing/2014/main" id="{1A8F2439-B4AD-43A8-BC60-A613FFC73C7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703345" y="2340160"/>
            <a:ext cx="1094206" cy="967950"/>
          </a:xfrm>
          <a:prstGeom prst="rect">
            <a:avLst/>
          </a:prstGeom>
        </p:spPr>
      </p:pic>
      <p:sp>
        <p:nvSpPr>
          <p:cNvPr id="39" name="矩形: 圓角 38">
            <a:extLst>
              <a:ext uri="{FF2B5EF4-FFF2-40B4-BE49-F238E27FC236}">
                <a16:creationId xmlns:a16="http://schemas.microsoft.com/office/drawing/2014/main" id="{8037E929-7FF6-4BA8-8DED-84D87486D922}"/>
              </a:ext>
            </a:extLst>
          </p:cNvPr>
          <p:cNvSpPr/>
          <p:nvPr/>
        </p:nvSpPr>
        <p:spPr>
          <a:xfrm>
            <a:off x="1419566" y="3890791"/>
            <a:ext cx="1096142" cy="365856"/>
          </a:xfrm>
          <a:prstGeom prst="roundRect">
            <a:avLst/>
          </a:prstGeom>
          <a:solidFill>
            <a:srgbClr val="C787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a:latin typeface="Arial" panose="020B0604020202020204" pitchFamily="34" charset="0"/>
                <a:ea typeface="微軟正黑體" panose="020B0604030504040204" pitchFamily="34" charset="-120"/>
                <a:cs typeface="+mn-ea"/>
                <a:sym typeface="Arial" panose="020B0604020202020204" pitchFamily="34" charset="0"/>
              </a:rPr>
              <a:t>3</a:t>
            </a:r>
            <a:r>
              <a:rPr lang="zh-TW" altLang="en-US">
                <a:latin typeface="Arial" panose="020B0604020202020204" pitchFamily="34" charset="0"/>
                <a:ea typeface="微軟正黑體" panose="020B0604030504040204" pitchFamily="34" charset="-120"/>
                <a:cs typeface="+mn-ea"/>
                <a:sym typeface="Arial" panose="020B0604020202020204" pitchFamily="34" charset="0"/>
              </a:rPr>
              <a:t>個副本</a:t>
            </a:r>
          </a:p>
        </p:txBody>
      </p:sp>
      <p:sp>
        <p:nvSpPr>
          <p:cNvPr id="41" name="矩形: 圓角 40">
            <a:extLst>
              <a:ext uri="{FF2B5EF4-FFF2-40B4-BE49-F238E27FC236}">
                <a16:creationId xmlns:a16="http://schemas.microsoft.com/office/drawing/2014/main" id="{2324EA12-382F-4E57-BFBA-DF84F34FB3A5}"/>
              </a:ext>
            </a:extLst>
          </p:cNvPr>
          <p:cNvSpPr/>
          <p:nvPr/>
        </p:nvSpPr>
        <p:spPr>
          <a:xfrm>
            <a:off x="4720009" y="4453983"/>
            <a:ext cx="1096142" cy="365856"/>
          </a:xfrm>
          <a:prstGeom prst="roundRect">
            <a:avLst/>
          </a:prstGeom>
          <a:solidFill>
            <a:srgbClr val="C787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a:latin typeface="Arial" panose="020B0604020202020204" pitchFamily="34" charset="0"/>
                <a:ea typeface="微軟正黑體" panose="020B0604030504040204" pitchFamily="34" charset="-120"/>
                <a:cs typeface="+mn-ea"/>
                <a:sym typeface="Arial" panose="020B0604020202020204" pitchFamily="34" charset="0"/>
              </a:rPr>
              <a:t>1</a:t>
            </a:r>
            <a:r>
              <a:rPr lang="zh-TW" altLang="en-US">
                <a:latin typeface="Arial" panose="020B0604020202020204" pitchFamily="34" charset="0"/>
                <a:ea typeface="微軟正黑體" panose="020B0604030504040204" pitchFamily="34" charset="-120"/>
                <a:cs typeface="+mn-ea"/>
                <a:sym typeface="Arial" panose="020B0604020202020204" pitchFamily="34" charset="0"/>
              </a:rPr>
              <a:t>個異地</a:t>
            </a:r>
          </a:p>
        </p:txBody>
      </p:sp>
      <p:cxnSp>
        <p:nvCxnSpPr>
          <p:cNvPr id="42" name="接點: 肘形 29">
            <a:extLst>
              <a:ext uri="{FF2B5EF4-FFF2-40B4-BE49-F238E27FC236}">
                <a16:creationId xmlns:a16="http://schemas.microsoft.com/office/drawing/2014/main" id="{58CC975E-B04A-4CED-AE22-D8FA457D5C5E}"/>
              </a:ext>
            </a:extLst>
          </p:cNvPr>
          <p:cNvCxnSpPr>
            <a:cxnSpLocks/>
            <a:stCxn id="33" idx="0"/>
            <a:endCxn id="12" idx="0"/>
          </p:cNvCxnSpPr>
          <p:nvPr/>
        </p:nvCxnSpPr>
        <p:spPr>
          <a:xfrm rot="16200000" flipH="1" flipV="1">
            <a:off x="5932171" y="1562614"/>
            <a:ext cx="540732" cy="2095823"/>
          </a:xfrm>
          <a:prstGeom prst="bentConnector3">
            <a:avLst>
              <a:gd name="adj1" fmla="val -42276"/>
            </a:avLst>
          </a:prstGeom>
          <a:noFill/>
          <a:ln w="12700" cap="flat" cmpd="sng">
            <a:solidFill>
              <a:srgbClr val="C78739"/>
            </a:solidFill>
            <a:prstDash val="solid"/>
            <a:round/>
            <a:headEnd type="none" w="sm" len="sm"/>
            <a:tailEnd type="oval" w="sm" len="sm"/>
          </a:ln>
          <a:effectLst/>
        </p:spPr>
      </p:cxnSp>
      <p:sp>
        <p:nvSpPr>
          <p:cNvPr id="44" name="矩形: 圓角 43">
            <a:extLst>
              <a:ext uri="{FF2B5EF4-FFF2-40B4-BE49-F238E27FC236}">
                <a16:creationId xmlns:a16="http://schemas.microsoft.com/office/drawing/2014/main" id="{35A9D386-6201-40FF-9B09-E567F9112AE9}"/>
              </a:ext>
            </a:extLst>
          </p:cNvPr>
          <p:cNvSpPr/>
          <p:nvPr/>
        </p:nvSpPr>
        <p:spPr>
          <a:xfrm>
            <a:off x="3051457" y="3961748"/>
            <a:ext cx="589266" cy="232597"/>
          </a:xfrm>
          <a:prstGeom prst="roundRect">
            <a:avLst/>
          </a:prstGeom>
          <a:noFill/>
          <a:ln w="9525">
            <a:solidFill>
              <a:srgbClr val="DCB4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5" name="矩形: 圓角 44">
            <a:extLst>
              <a:ext uri="{FF2B5EF4-FFF2-40B4-BE49-F238E27FC236}">
                <a16:creationId xmlns:a16="http://schemas.microsoft.com/office/drawing/2014/main" id="{9840C477-C65F-4279-9DF7-5DB00DF6E621}"/>
              </a:ext>
            </a:extLst>
          </p:cNvPr>
          <p:cNvSpPr/>
          <p:nvPr/>
        </p:nvSpPr>
        <p:spPr>
          <a:xfrm>
            <a:off x="4937066" y="3961748"/>
            <a:ext cx="589266" cy="232597"/>
          </a:xfrm>
          <a:prstGeom prst="roundRect">
            <a:avLst/>
          </a:prstGeom>
          <a:noFill/>
          <a:ln w="9525">
            <a:solidFill>
              <a:srgbClr val="DCB4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6" name="矩形: 圓角 45">
            <a:extLst>
              <a:ext uri="{FF2B5EF4-FFF2-40B4-BE49-F238E27FC236}">
                <a16:creationId xmlns:a16="http://schemas.microsoft.com/office/drawing/2014/main" id="{254910DD-FDC1-41C9-B031-2B93303E338A}"/>
              </a:ext>
            </a:extLst>
          </p:cNvPr>
          <p:cNvSpPr/>
          <p:nvPr/>
        </p:nvSpPr>
        <p:spPr>
          <a:xfrm>
            <a:off x="6952969" y="3961748"/>
            <a:ext cx="589266" cy="232597"/>
          </a:xfrm>
          <a:prstGeom prst="roundRect">
            <a:avLst/>
          </a:prstGeom>
          <a:noFill/>
          <a:ln w="9525">
            <a:solidFill>
              <a:srgbClr val="DCB4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cxnSp>
        <p:nvCxnSpPr>
          <p:cNvPr id="48" name="接點: 肘形 29">
            <a:extLst>
              <a:ext uri="{FF2B5EF4-FFF2-40B4-BE49-F238E27FC236}">
                <a16:creationId xmlns:a16="http://schemas.microsoft.com/office/drawing/2014/main" id="{4FE4468F-9E9F-4714-AF70-A66F74364375}"/>
              </a:ext>
            </a:extLst>
          </p:cNvPr>
          <p:cNvCxnSpPr>
            <a:cxnSpLocks/>
            <a:stCxn id="45" idx="1"/>
            <a:endCxn id="44" idx="3"/>
          </p:cNvCxnSpPr>
          <p:nvPr/>
        </p:nvCxnSpPr>
        <p:spPr>
          <a:xfrm flipH="1">
            <a:off x="3640723" y="4078047"/>
            <a:ext cx="1296343" cy="0"/>
          </a:xfrm>
          <a:prstGeom prst="straightConnector1">
            <a:avLst/>
          </a:prstGeom>
          <a:noFill/>
          <a:ln w="12700" cap="flat" cmpd="sng">
            <a:solidFill>
              <a:srgbClr val="C78739"/>
            </a:solidFill>
            <a:prstDash val="solid"/>
            <a:round/>
            <a:headEnd type="none" w="sm" len="sm"/>
            <a:tailEnd type="none" w="sm" len="sm"/>
          </a:ln>
          <a:effectLst/>
        </p:spPr>
      </p:cxnSp>
      <p:cxnSp>
        <p:nvCxnSpPr>
          <p:cNvPr id="50" name="接點: 肘形 29">
            <a:extLst>
              <a:ext uri="{FF2B5EF4-FFF2-40B4-BE49-F238E27FC236}">
                <a16:creationId xmlns:a16="http://schemas.microsoft.com/office/drawing/2014/main" id="{C630A29B-AD27-4C5C-AE39-0BFD7AB26148}"/>
              </a:ext>
            </a:extLst>
          </p:cNvPr>
          <p:cNvCxnSpPr>
            <a:cxnSpLocks/>
          </p:cNvCxnSpPr>
          <p:nvPr/>
        </p:nvCxnSpPr>
        <p:spPr>
          <a:xfrm flipH="1" flipV="1">
            <a:off x="2277996" y="4073719"/>
            <a:ext cx="774760" cy="4328"/>
          </a:xfrm>
          <a:prstGeom prst="straightConnector1">
            <a:avLst/>
          </a:prstGeom>
          <a:noFill/>
          <a:ln w="12700" cap="flat" cmpd="sng">
            <a:solidFill>
              <a:srgbClr val="C78739"/>
            </a:solidFill>
            <a:prstDash val="solid"/>
            <a:round/>
            <a:headEnd type="none" w="sm" len="sm"/>
            <a:tailEnd type="none" w="sm" len="sm"/>
          </a:ln>
          <a:effectLst/>
        </p:spPr>
      </p:cxnSp>
      <p:cxnSp>
        <p:nvCxnSpPr>
          <p:cNvPr id="51" name="接點: 肘形 29">
            <a:extLst>
              <a:ext uri="{FF2B5EF4-FFF2-40B4-BE49-F238E27FC236}">
                <a16:creationId xmlns:a16="http://schemas.microsoft.com/office/drawing/2014/main" id="{85F04F28-7EAB-4217-8276-13BEE3944736}"/>
              </a:ext>
            </a:extLst>
          </p:cNvPr>
          <p:cNvCxnSpPr>
            <a:cxnSpLocks/>
            <a:stCxn id="46" idx="1"/>
            <a:endCxn id="45" idx="3"/>
          </p:cNvCxnSpPr>
          <p:nvPr/>
        </p:nvCxnSpPr>
        <p:spPr>
          <a:xfrm flipH="1">
            <a:off x="5526332" y="4078047"/>
            <a:ext cx="1426637" cy="0"/>
          </a:xfrm>
          <a:prstGeom prst="straightConnector1">
            <a:avLst/>
          </a:prstGeom>
          <a:noFill/>
          <a:ln w="12700" cap="flat" cmpd="sng">
            <a:solidFill>
              <a:srgbClr val="C78739"/>
            </a:solidFill>
            <a:prstDash val="solid"/>
            <a:round/>
            <a:headEnd type="none" w="sm" len="sm"/>
            <a:tailEnd type="none" w="sm" len="sm"/>
          </a:ln>
          <a:effectLst/>
        </p:spPr>
      </p:cxnSp>
      <p:sp>
        <p:nvSpPr>
          <p:cNvPr id="40" name="矩形: 圓角 39">
            <a:extLst>
              <a:ext uri="{FF2B5EF4-FFF2-40B4-BE49-F238E27FC236}">
                <a16:creationId xmlns:a16="http://schemas.microsoft.com/office/drawing/2014/main" id="{5981B0B6-DBD1-4276-8BD1-D2E4381ED71F}"/>
              </a:ext>
            </a:extLst>
          </p:cNvPr>
          <p:cNvSpPr/>
          <p:nvPr/>
        </p:nvSpPr>
        <p:spPr>
          <a:xfrm>
            <a:off x="5654466" y="1931246"/>
            <a:ext cx="1096142" cy="365856"/>
          </a:xfrm>
          <a:prstGeom prst="roundRect">
            <a:avLst/>
          </a:prstGeom>
          <a:solidFill>
            <a:srgbClr val="C787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a:latin typeface="Arial" panose="020B0604020202020204" pitchFamily="34" charset="0"/>
                <a:ea typeface="微軟正黑體" panose="020B0604030504040204" pitchFamily="34" charset="-120"/>
                <a:cs typeface="+mn-ea"/>
                <a:sym typeface="Arial" panose="020B0604020202020204" pitchFamily="34" charset="0"/>
              </a:rPr>
              <a:t>2</a:t>
            </a:r>
            <a:r>
              <a:rPr lang="zh-TW" altLang="en-US">
                <a:latin typeface="Arial" panose="020B0604020202020204" pitchFamily="34" charset="0"/>
                <a:ea typeface="微軟正黑體" panose="020B0604030504040204" pitchFamily="34" charset="-120"/>
                <a:cs typeface="+mn-ea"/>
                <a:sym typeface="Arial" panose="020B0604020202020204" pitchFamily="34" charset="0"/>
              </a:rPr>
              <a:t>種媒體</a:t>
            </a:r>
          </a:p>
        </p:txBody>
      </p:sp>
      <p:pic>
        <p:nvPicPr>
          <p:cNvPr id="52" name="圖形 51">
            <a:extLst>
              <a:ext uri="{FF2B5EF4-FFF2-40B4-BE49-F238E27FC236}">
                <a16:creationId xmlns:a16="http://schemas.microsoft.com/office/drawing/2014/main" id="{B7A33107-E7FA-4E65-812B-9CEB21EA77EA}"/>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989326" y="3386537"/>
            <a:ext cx="693514" cy="529242"/>
          </a:xfrm>
          <a:prstGeom prst="rect">
            <a:avLst/>
          </a:prstGeom>
        </p:spPr>
      </p:pic>
      <p:pic>
        <p:nvPicPr>
          <p:cNvPr id="53" name="圖形 52">
            <a:extLst>
              <a:ext uri="{FF2B5EF4-FFF2-40B4-BE49-F238E27FC236}">
                <a16:creationId xmlns:a16="http://schemas.microsoft.com/office/drawing/2014/main" id="{6BB4F2C5-C551-4095-9947-77743F521F13}"/>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878133" y="3386537"/>
            <a:ext cx="693514" cy="529242"/>
          </a:xfrm>
          <a:prstGeom prst="rect">
            <a:avLst/>
          </a:prstGeom>
        </p:spPr>
      </p:pic>
      <p:pic>
        <p:nvPicPr>
          <p:cNvPr id="54" name="圖形 53">
            <a:extLst>
              <a:ext uri="{FF2B5EF4-FFF2-40B4-BE49-F238E27FC236}">
                <a16:creationId xmlns:a16="http://schemas.microsoft.com/office/drawing/2014/main" id="{934BC5F1-1DBC-4BC4-8A0F-D412763A2DCF}"/>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900845" y="3386537"/>
            <a:ext cx="693514" cy="529242"/>
          </a:xfrm>
          <a:prstGeom prst="rect">
            <a:avLst/>
          </a:prstGeom>
        </p:spPr>
      </p:pic>
      <p:pic>
        <p:nvPicPr>
          <p:cNvPr id="12" name="圖片 11" descr="一張含有 文字 的圖片&#10;&#10;自動產生的描述">
            <a:extLst>
              <a:ext uri="{FF2B5EF4-FFF2-40B4-BE49-F238E27FC236}">
                <a16:creationId xmlns:a16="http://schemas.microsoft.com/office/drawing/2014/main" id="{33B40ED2-D675-43AD-91C7-2A3CADD5EC4E}"/>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4031137" y="2880892"/>
            <a:ext cx="2246975" cy="457538"/>
          </a:xfrm>
          <a:prstGeom prst="rect">
            <a:avLst/>
          </a:prstGeom>
        </p:spPr>
      </p:pic>
      <p:pic>
        <p:nvPicPr>
          <p:cNvPr id="56" name="圖片 55" descr="一張含有 文字 的圖片&#10;&#10;自動產生的描述">
            <a:extLst>
              <a:ext uri="{FF2B5EF4-FFF2-40B4-BE49-F238E27FC236}">
                <a16:creationId xmlns:a16="http://schemas.microsoft.com/office/drawing/2014/main" id="{68AC912B-E5AE-4A8C-A74E-4901369F266D}"/>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2079799" y="2880892"/>
            <a:ext cx="2246975" cy="457538"/>
          </a:xfrm>
          <a:prstGeom prst="rect">
            <a:avLst/>
          </a:prstGeom>
        </p:spPr>
      </p:pic>
    </p:spTree>
    <p:extLst>
      <p:ext uri="{BB962C8B-B14F-4D97-AF65-F5344CB8AC3E}">
        <p14:creationId xmlns:p14="http://schemas.microsoft.com/office/powerpoint/2010/main" val="3842243079"/>
      </p:ext>
    </p:extLst>
  </p:cSld>
  <p:clrMapOvr>
    <a:masterClrMapping/>
  </p:clrMapOvr>
  <p:transition spd="slow">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群組 12">
            <a:extLst>
              <a:ext uri="{FF2B5EF4-FFF2-40B4-BE49-F238E27FC236}">
                <a16:creationId xmlns:a16="http://schemas.microsoft.com/office/drawing/2014/main" id="{C8C134F8-401D-4F86-8AAE-D69DF04BD5F1}"/>
              </a:ext>
            </a:extLst>
          </p:cNvPr>
          <p:cNvGrpSpPr/>
          <p:nvPr/>
        </p:nvGrpSpPr>
        <p:grpSpPr>
          <a:xfrm>
            <a:off x="577631" y="1710733"/>
            <a:ext cx="7988737" cy="3239814"/>
            <a:chOff x="651477" y="1710733"/>
            <a:chExt cx="7988737" cy="3239814"/>
          </a:xfrm>
        </p:grpSpPr>
        <p:pic>
          <p:nvPicPr>
            <p:cNvPr id="12" name="圖形 11">
              <a:extLst>
                <a:ext uri="{FF2B5EF4-FFF2-40B4-BE49-F238E27FC236}">
                  <a16:creationId xmlns:a16="http://schemas.microsoft.com/office/drawing/2014/main" id="{B076A5A4-BD65-45B5-A9BB-134153F754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1477" y="1710733"/>
              <a:ext cx="2572572" cy="3239814"/>
            </a:xfrm>
            <a:prstGeom prst="rect">
              <a:avLst/>
            </a:prstGeom>
          </p:spPr>
        </p:pic>
        <p:pic>
          <p:nvPicPr>
            <p:cNvPr id="46" name="圖形 45">
              <a:extLst>
                <a:ext uri="{FF2B5EF4-FFF2-40B4-BE49-F238E27FC236}">
                  <a16:creationId xmlns:a16="http://schemas.microsoft.com/office/drawing/2014/main" id="{04913D32-19E5-4E82-940C-73881C4194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59559" y="1710733"/>
              <a:ext cx="2572572" cy="3239814"/>
            </a:xfrm>
            <a:prstGeom prst="rect">
              <a:avLst/>
            </a:prstGeom>
          </p:spPr>
        </p:pic>
        <p:pic>
          <p:nvPicPr>
            <p:cNvPr id="47" name="圖形 46">
              <a:extLst>
                <a:ext uri="{FF2B5EF4-FFF2-40B4-BE49-F238E27FC236}">
                  <a16:creationId xmlns:a16="http://schemas.microsoft.com/office/drawing/2014/main" id="{02A4CC23-7895-4159-90F8-9FE573086D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67642" y="1710733"/>
              <a:ext cx="2572572" cy="3239814"/>
            </a:xfrm>
            <a:prstGeom prst="rect">
              <a:avLst/>
            </a:prstGeom>
          </p:spPr>
        </p:pic>
      </p:grpSp>
      <p:grpSp>
        <p:nvGrpSpPr>
          <p:cNvPr id="2059" name="群組 2058">
            <a:extLst>
              <a:ext uri="{FF2B5EF4-FFF2-40B4-BE49-F238E27FC236}">
                <a16:creationId xmlns:a16="http://schemas.microsoft.com/office/drawing/2014/main" id="{8E9A5427-6445-4133-9283-19FE1C36C400}"/>
              </a:ext>
            </a:extLst>
          </p:cNvPr>
          <p:cNvGrpSpPr/>
          <p:nvPr/>
        </p:nvGrpSpPr>
        <p:grpSpPr>
          <a:xfrm>
            <a:off x="6558356" y="2307484"/>
            <a:ext cx="1791031" cy="725960"/>
            <a:chOff x="6456721" y="2307484"/>
            <a:chExt cx="1791031" cy="725960"/>
          </a:xfrm>
        </p:grpSpPr>
        <p:pic>
          <p:nvPicPr>
            <p:cNvPr id="2057" name="圖片 2056" descr="一張含有 螢幕擷取畫面, 膝上型電腦, 電腦, 監視器 的圖片&#10;&#10;自動產生的描述">
              <a:extLst>
                <a:ext uri="{FF2B5EF4-FFF2-40B4-BE49-F238E27FC236}">
                  <a16:creationId xmlns:a16="http://schemas.microsoft.com/office/drawing/2014/main" id="{336A7F04-90F3-470A-BE33-9CCD977BD47E}"/>
                </a:ext>
              </a:extLst>
            </p:cNvPr>
            <p:cNvPicPr>
              <a:picLocks noChangeAspect="1"/>
            </p:cNvPicPr>
            <p:nvPr/>
          </p:nvPicPr>
          <p:blipFill>
            <a:blip r:embed="rId5"/>
            <a:stretch>
              <a:fillRect/>
            </a:stretch>
          </p:blipFill>
          <p:spPr>
            <a:xfrm>
              <a:off x="6456721" y="2307484"/>
              <a:ext cx="1791031" cy="698502"/>
            </a:xfrm>
            <a:prstGeom prst="rect">
              <a:avLst/>
            </a:prstGeom>
          </p:spPr>
        </p:pic>
        <p:pic>
          <p:nvPicPr>
            <p:cNvPr id="109" name="圖片 108">
              <a:extLst>
                <a:ext uri="{FF2B5EF4-FFF2-40B4-BE49-F238E27FC236}">
                  <a16:creationId xmlns:a16="http://schemas.microsoft.com/office/drawing/2014/main" id="{08B6F80B-D768-48C9-A8E4-508CF3BCB99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87907" y="2635318"/>
              <a:ext cx="373793" cy="373793"/>
            </a:xfrm>
            <a:prstGeom prst="rect">
              <a:avLst/>
            </a:prstGeom>
          </p:spPr>
        </p:pic>
        <p:sp>
          <p:nvSpPr>
            <p:cNvPr id="110" name="文字方塊 109">
              <a:extLst>
                <a:ext uri="{FF2B5EF4-FFF2-40B4-BE49-F238E27FC236}">
                  <a16:creationId xmlns:a16="http://schemas.microsoft.com/office/drawing/2014/main" id="{D4997EE7-8EBC-40D7-A127-870D185A0C23}"/>
                </a:ext>
              </a:extLst>
            </p:cNvPr>
            <p:cNvSpPr txBox="1"/>
            <p:nvPr/>
          </p:nvSpPr>
          <p:spPr>
            <a:xfrm>
              <a:off x="7656897" y="2802612"/>
              <a:ext cx="515012" cy="230832"/>
            </a:xfrm>
            <a:prstGeom prst="rect">
              <a:avLst/>
            </a:prstGeom>
            <a:noFill/>
          </p:spPr>
          <p:txBody>
            <a:bodyPr wrap="square" rtlCol="0" anchor="t">
              <a:spAutoFit/>
            </a:bodyPr>
            <a:lstStyle/>
            <a:p>
              <a:pPr algn="ctr"/>
              <a:r>
                <a:rPr lang="en-US" altLang="zh-TW" sz="900" b="1" err="1">
                  <a:latin typeface="Microsoft JhengHei"/>
                  <a:ea typeface="Microsoft JhengHei"/>
                </a:rPr>
                <a:t>東京</a:t>
              </a:r>
              <a:endParaRPr lang="zh-TW" altLang="en-US" sz="900" b="1" err="1">
                <a:latin typeface="Microsoft JhengHei"/>
                <a:ea typeface="Microsoft JhengHei"/>
              </a:endParaRPr>
            </a:p>
          </p:txBody>
        </p:sp>
      </p:grpSp>
      <p:grpSp>
        <p:nvGrpSpPr>
          <p:cNvPr id="112" name="群組 111">
            <a:extLst>
              <a:ext uri="{FF2B5EF4-FFF2-40B4-BE49-F238E27FC236}">
                <a16:creationId xmlns:a16="http://schemas.microsoft.com/office/drawing/2014/main" id="{30C80C58-52F9-4EA0-A4D2-11670211FD5F}"/>
              </a:ext>
            </a:extLst>
          </p:cNvPr>
          <p:cNvGrpSpPr/>
          <p:nvPr/>
        </p:nvGrpSpPr>
        <p:grpSpPr>
          <a:xfrm>
            <a:off x="6558356" y="3246363"/>
            <a:ext cx="1791031" cy="725960"/>
            <a:chOff x="6456721" y="2307484"/>
            <a:chExt cx="1791031" cy="725960"/>
          </a:xfrm>
        </p:grpSpPr>
        <p:pic>
          <p:nvPicPr>
            <p:cNvPr id="113" name="圖片 112" descr="一張含有 螢幕擷取畫面, 膝上型電腦, 電腦, 監視器 的圖片&#10;&#10;自動產生的描述">
              <a:extLst>
                <a:ext uri="{FF2B5EF4-FFF2-40B4-BE49-F238E27FC236}">
                  <a16:creationId xmlns:a16="http://schemas.microsoft.com/office/drawing/2014/main" id="{6C27E3D5-8B3B-438C-B7FA-0EDD763989DF}"/>
                </a:ext>
              </a:extLst>
            </p:cNvPr>
            <p:cNvPicPr>
              <a:picLocks noChangeAspect="1"/>
            </p:cNvPicPr>
            <p:nvPr/>
          </p:nvPicPr>
          <p:blipFill>
            <a:blip r:embed="rId5"/>
            <a:stretch>
              <a:fillRect/>
            </a:stretch>
          </p:blipFill>
          <p:spPr>
            <a:xfrm>
              <a:off x="6456721" y="2307484"/>
              <a:ext cx="1791031" cy="698502"/>
            </a:xfrm>
            <a:prstGeom prst="rect">
              <a:avLst/>
            </a:prstGeom>
          </p:spPr>
        </p:pic>
        <p:pic>
          <p:nvPicPr>
            <p:cNvPr id="114" name="圖片 113">
              <a:extLst>
                <a:ext uri="{FF2B5EF4-FFF2-40B4-BE49-F238E27FC236}">
                  <a16:creationId xmlns:a16="http://schemas.microsoft.com/office/drawing/2014/main" id="{FFA07000-24DE-4BD5-8046-58B53EF45B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87907" y="2635318"/>
              <a:ext cx="373793" cy="373793"/>
            </a:xfrm>
            <a:prstGeom prst="rect">
              <a:avLst/>
            </a:prstGeom>
          </p:spPr>
        </p:pic>
        <p:sp>
          <p:nvSpPr>
            <p:cNvPr id="115" name="文字方塊 114">
              <a:extLst>
                <a:ext uri="{FF2B5EF4-FFF2-40B4-BE49-F238E27FC236}">
                  <a16:creationId xmlns:a16="http://schemas.microsoft.com/office/drawing/2014/main" id="{3A9F6852-16E2-45AA-B33B-D7E2CB5163A5}"/>
                </a:ext>
              </a:extLst>
            </p:cNvPr>
            <p:cNvSpPr txBox="1"/>
            <p:nvPr/>
          </p:nvSpPr>
          <p:spPr>
            <a:xfrm>
              <a:off x="7656897" y="2802612"/>
              <a:ext cx="515012" cy="230832"/>
            </a:xfrm>
            <a:prstGeom prst="rect">
              <a:avLst/>
            </a:prstGeom>
            <a:noFill/>
          </p:spPr>
          <p:txBody>
            <a:bodyPr wrap="square" rtlCol="0" anchor="t">
              <a:spAutoFit/>
            </a:bodyPr>
            <a:lstStyle/>
            <a:p>
              <a:pPr algn="ctr"/>
              <a:r>
                <a:rPr lang="en-US" altLang="zh-TW" sz="900" b="1" err="1">
                  <a:latin typeface="Microsoft JhengHei"/>
                  <a:ea typeface="Microsoft JhengHei"/>
                  <a:cs typeface="Calibri"/>
                </a:rPr>
                <a:t>紐約</a:t>
              </a:r>
              <a:endParaRPr lang="en-US" altLang="zh-TW" sz="900" b="1">
                <a:latin typeface="Microsoft JhengHei"/>
                <a:ea typeface="Microsoft JhengHei"/>
                <a:cs typeface="Calibri"/>
              </a:endParaRPr>
            </a:p>
          </p:txBody>
        </p:sp>
      </p:grpSp>
      <p:grpSp>
        <p:nvGrpSpPr>
          <p:cNvPr id="116" name="群組 115">
            <a:extLst>
              <a:ext uri="{FF2B5EF4-FFF2-40B4-BE49-F238E27FC236}">
                <a16:creationId xmlns:a16="http://schemas.microsoft.com/office/drawing/2014/main" id="{7F62A9DA-3D9B-41CE-85AB-ADCC4A052915}"/>
              </a:ext>
            </a:extLst>
          </p:cNvPr>
          <p:cNvGrpSpPr/>
          <p:nvPr/>
        </p:nvGrpSpPr>
        <p:grpSpPr>
          <a:xfrm>
            <a:off x="6558355" y="4198927"/>
            <a:ext cx="1791031" cy="725960"/>
            <a:chOff x="6456721" y="2307484"/>
            <a:chExt cx="1791031" cy="725960"/>
          </a:xfrm>
        </p:grpSpPr>
        <p:pic>
          <p:nvPicPr>
            <p:cNvPr id="117" name="圖片 116" descr="一張含有 螢幕擷取畫面, 膝上型電腦, 電腦, 監視器 的圖片&#10;&#10;自動產生的描述">
              <a:extLst>
                <a:ext uri="{FF2B5EF4-FFF2-40B4-BE49-F238E27FC236}">
                  <a16:creationId xmlns:a16="http://schemas.microsoft.com/office/drawing/2014/main" id="{5727E1AE-EC9F-46FE-9AB6-D4B3F9FD48F1}"/>
                </a:ext>
              </a:extLst>
            </p:cNvPr>
            <p:cNvPicPr>
              <a:picLocks noChangeAspect="1"/>
            </p:cNvPicPr>
            <p:nvPr/>
          </p:nvPicPr>
          <p:blipFill>
            <a:blip r:embed="rId5"/>
            <a:stretch>
              <a:fillRect/>
            </a:stretch>
          </p:blipFill>
          <p:spPr>
            <a:xfrm>
              <a:off x="6456721" y="2307484"/>
              <a:ext cx="1791031" cy="698502"/>
            </a:xfrm>
            <a:prstGeom prst="rect">
              <a:avLst/>
            </a:prstGeom>
          </p:spPr>
        </p:pic>
        <p:pic>
          <p:nvPicPr>
            <p:cNvPr id="118" name="圖片 117">
              <a:extLst>
                <a:ext uri="{FF2B5EF4-FFF2-40B4-BE49-F238E27FC236}">
                  <a16:creationId xmlns:a16="http://schemas.microsoft.com/office/drawing/2014/main" id="{A3237642-6A02-4FBD-AAC1-97C834C700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87907" y="2635318"/>
              <a:ext cx="373793" cy="373793"/>
            </a:xfrm>
            <a:prstGeom prst="rect">
              <a:avLst/>
            </a:prstGeom>
          </p:spPr>
        </p:pic>
        <p:sp>
          <p:nvSpPr>
            <p:cNvPr id="119" name="文字方塊 118">
              <a:extLst>
                <a:ext uri="{FF2B5EF4-FFF2-40B4-BE49-F238E27FC236}">
                  <a16:creationId xmlns:a16="http://schemas.microsoft.com/office/drawing/2014/main" id="{B4F0E155-B072-40D9-B522-DBB700272C14}"/>
                </a:ext>
              </a:extLst>
            </p:cNvPr>
            <p:cNvSpPr txBox="1"/>
            <p:nvPr/>
          </p:nvSpPr>
          <p:spPr>
            <a:xfrm>
              <a:off x="7656897" y="2802612"/>
              <a:ext cx="515012" cy="230832"/>
            </a:xfrm>
            <a:prstGeom prst="rect">
              <a:avLst/>
            </a:prstGeom>
            <a:noFill/>
          </p:spPr>
          <p:txBody>
            <a:bodyPr wrap="square" rtlCol="0" anchor="t">
              <a:spAutoFit/>
            </a:bodyPr>
            <a:lstStyle/>
            <a:p>
              <a:pPr algn="ctr"/>
              <a:r>
                <a:rPr lang="zh-TW" altLang="en-US" sz="900" b="1">
                  <a:latin typeface="Microsoft JhengHei"/>
                  <a:ea typeface="Microsoft JhengHei"/>
                </a:rPr>
                <a:t>巴黎</a:t>
              </a:r>
            </a:p>
          </p:txBody>
        </p:sp>
      </p:grpSp>
      <p:pic>
        <p:nvPicPr>
          <p:cNvPr id="17" name="圖形 16">
            <a:extLst>
              <a:ext uri="{FF2B5EF4-FFF2-40B4-BE49-F238E27FC236}">
                <a16:creationId xmlns:a16="http://schemas.microsoft.com/office/drawing/2014/main" id="{740E4AEA-D19F-4BBE-9A69-74D07024BB3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04041" y="2449828"/>
            <a:ext cx="257175" cy="800100"/>
          </a:xfrm>
          <a:prstGeom prst="rect">
            <a:avLst/>
          </a:prstGeom>
        </p:spPr>
      </p:pic>
      <p:grpSp>
        <p:nvGrpSpPr>
          <p:cNvPr id="22" name="群組 21">
            <a:extLst>
              <a:ext uri="{FF2B5EF4-FFF2-40B4-BE49-F238E27FC236}">
                <a16:creationId xmlns:a16="http://schemas.microsoft.com/office/drawing/2014/main" id="{51EBC662-F16D-426E-B21C-9CF3E612AFD0}"/>
              </a:ext>
            </a:extLst>
          </p:cNvPr>
          <p:cNvGrpSpPr/>
          <p:nvPr/>
        </p:nvGrpSpPr>
        <p:grpSpPr>
          <a:xfrm>
            <a:off x="640978" y="3047838"/>
            <a:ext cx="2335976" cy="457561"/>
            <a:chOff x="3581247" y="-632931"/>
            <a:chExt cx="2335976" cy="457561"/>
          </a:xfrm>
        </p:grpSpPr>
        <p:pic>
          <p:nvPicPr>
            <p:cNvPr id="19" name="圖片 18">
              <a:extLst>
                <a:ext uri="{FF2B5EF4-FFF2-40B4-BE49-F238E27FC236}">
                  <a16:creationId xmlns:a16="http://schemas.microsoft.com/office/drawing/2014/main" id="{508DDFF2-F101-4461-A270-9E70F59F2FA6}"/>
                </a:ext>
              </a:extLst>
            </p:cNvPr>
            <p:cNvPicPr>
              <a:picLocks noChangeAspect="1"/>
            </p:cNvPicPr>
            <p:nvPr/>
          </p:nvPicPr>
          <p:blipFill>
            <a:blip r:embed="rId9"/>
            <a:stretch>
              <a:fillRect/>
            </a:stretch>
          </p:blipFill>
          <p:spPr>
            <a:xfrm>
              <a:off x="3695001" y="-393759"/>
              <a:ext cx="2222222" cy="218389"/>
            </a:xfrm>
            <a:prstGeom prst="rect">
              <a:avLst/>
            </a:prstGeom>
          </p:spPr>
        </p:pic>
        <p:pic>
          <p:nvPicPr>
            <p:cNvPr id="37" name="圖片 36" descr="一張含有 監視器, 電子用品, 坐, 白色 的圖片&#10;&#10;自動產生的描述">
              <a:extLst>
                <a:ext uri="{FF2B5EF4-FFF2-40B4-BE49-F238E27FC236}">
                  <a16:creationId xmlns:a16="http://schemas.microsoft.com/office/drawing/2014/main" id="{E24B48FC-EE8A-4A61-AF43-9C41301EA6CA}"/>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14000"/>
                      </a14:imgEffect>
                    </a14:imgLayer>
                  </a14:imgProps>
                </a:ext>
              </a:extLst>
            </a:blip>
            <a:srcRect b="12671"/>
            <a:stretch/>
          </p:blipFill>
          <p:spPr>
            <a:xfrm>
              <a:off x="3581247" y="-632931"/>
              <a:ext cx="2318741" cy="348367"/>
            </a:xfrm>
            <a:prstGeom prst="rect">
              <a:avLst/>
            </a:prstGeom>
          </p:spPr>
        </p:pic>
      </p:grpSp>
      <p:sp>
        <p:nvSpPr>
          <p:cNvPr id="34" name="文字方塊 33">
            <a:extLst>
              <a:ext uri="{FF2B5EF4-FFF2-40B4-BE49-F238E27FC236}">
                <a16:creationId xmlns:a16="http://schemas.microsoft.com/office/drawing/2014/main" id="{69CD16A8-190E-4CEF-8E13-26D8B23D6AEB}"/>
              </a:ext>
            </a:extLst>
          </p:cNvPr>
          <p:cNvSpPr txBox="1"/>
          <p:nvPr/>
        </p:nvSpPr>
        <p:spPr>
          <a:xfrm>
            <a:off x="8334463" y="-780199"/>
            <a:ext cx="492989" cy="307777"/>
          </a:xfrm>
          <a:prstGeom prst="rect">
            <a:avLst/>
          </a:prstGeom>
          <a:solidFill>
            <a:srgbClr val="FF0000"/>
          </a:solidFill>
        </p:spPr>
        <p:txBody>
          <a:bodyPr wrap="square" rtlCol="0">
            <a:spAutoFit/>
          </a:bodyPr>
          <a:lstStyle/>
          <a:p>
            <a:r>
              <a:rPr lang="en-US" altLang="zh-TW">
                <a:solidFill>
                  <a:schemeClr val="bg1"/>
                </a:solidFill>
              </a:rPr>
              <a:t>OK</a:t>
            </a:r>
            <a:endParaRPr lang="zh-TW" altLang="en-US">
              <a:solidFill>
                <a:schemeClr val="bg1"/>
              </a:solidFill>
            </a:endParaRPr>
          </a:p>
        </p:txBody>
      </p:sp>
      <p:sp>
        <p:nvSpPr>
          <p:cNvPr id="35" name="標題 1">
            <a:extLst>
              <a:ext uri="{FF2B5EF4-FFF2-40B4-BE49-F238E27FC236}">
                <a16:creationId xmlns:a16="http://schemas.microsoft.com/office/drawing/2014/main" id="{6FE97E64-AC8E-4B23-B33B-6FCF0D5DF7E3}"/>
              </a:ext>
            </a:extLst>
          </p:cNvPr>
          <p:cNvSpPr txBox="1">
            <a:spLocks/>
          </p:cNvSpPr>
          <p:nvPr/>
        </p:nvSpPr>
        <p:spPr>
          <a:xfrm>
            <a:off x="124383" y="130857"/>
            <a:ext cx="8895230" cy="987332"/>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Arial"/>
              <a:buNone/>
              <a:defRPr sz="28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2800">
                <a:solidFill>
                  <a:schemeClr val="dk1"/>
                </a:solidFill>
              </a:defRPr>
            </a:lvl2pPr>
            <a:lvl3pPr lvl="2" indent="0">
              <a:spcBef>
                <a:spcPts val="0"/>
              </a:spcBef>
              <a:buClr>
                <a:schemeClr val="dk1"/>
              </a:buClr>
              <a:buFont typeface="Arial"/>
              <a:buNone/>
              <a:defRPr sz="2800">
                <a:solidFill>
                  <a:schemeClr val="dk1"/>
                </a:solidFill>
              </a:defRPr>
            </a:lvl3pPr>
            <a:lvl4pPr lvl="3" indent="0">
              <a:spcBef>
                <a:spcPts val="0"/>
              </a:spcBef>
              <a:buClr>
                <a:schemeClr val="dk1"/>
              </a:buClr>
              <a:buFont typeface="Arial"/>
              <a:buNone/>
              <a:defRPr sz="2800">
                <a:solidFill>
                  <a:schemeClr val="dk1"/>
                </a:solidFill>
              </a:defRPr>
            </a:lvl4pPr>
            <a:lvl5pPr lvl="4" indent="0">
              <a:spcBef>
                <a:spcPts val="0"/>
              </a:spcBef>
              <a:buClr>
                <a:schemeClr val="dk1"/>
              </a:buClr>
              <a:buFont typeface="Arial"/>
              <a:buNone/>
              <a:defRPr sz="2800">
                <a:solidFill>
                  <a:schemeClr val="dk1"/>
                </a:solidFill>
              </a:defRPr>
            </a:lvl5pPr>
            <a:lvl6pPr lvl="5" indent="0">
              <a:spcBef>
                <a:spcPts val="0"/>
              </a:spcBef>
              <a:buClr>
                <a:schemeClr val="dk1"/>
              </a:buClr>
              <a:buFont typeface="Arial"/>
              <a:buNone/>
              <a:defRPr sz="2800">
                <a:solidFill>
                  <a:schemeClr val="dk1"/>
                </a:solidFill>
              </a:defRPr>
            </a:lvl6pPr>
            <a:lvl7pPr lvl="6" indent="0">
              <a:spcBef>
                <a:spcPts val="0"/>
              </a:spcBef>
              <a:buClr>
                <a:schemeClr val="dk1"/>
              </a:buClr>
              <a:buFont typeface="Arial"/>
              <a:buNone/>
              <a:defRPr sz="2800">
                <a:solidFill>
                  <a:schemeClr val="dk1"/>
                </a:solidFill>
              </a:defRPr>
            </a:lvl7pPr>
            <a:lvl8pPr lvl="7" indent="0">
              <a:spcBef>
                <a:spcPts val="0"/>
              </a:spcBef>
              <a:buClr>
                <a:schemeClr val="dk1"/>
              </a:buClr>
              <a:buFont typeface="Arial"/>
              <a:buNone/>
              <a:defRPr sz="2800">
                <a:solidFill>
                  <a:schemeClr val="dk1"/>
                </a:solidFill>
              </a:defRPr>
            </a:lvl8pPr>
            <a:lvl9pPr lvl="8" indent="0">
              <a:spcBef>
                <a:spcPts val="0"/>
              </a:spcBef>
              <a:buClr>
                <a:schemeClr val="dk1"/>
              </a:buClr>
              <a:buFont typeface="Arial"/>
              <a:buNone/>
              <a:defRPr sz="2800">
                <a:solidFill>
                  <a:schemeClr val="dk1"/>
                </a:solidFill>
              </a:defRPr>
            </a:lvl9pPr>
          </a:lstStyle>
          <a:p>
            <a:r>
              <a:rPr lang="en-US" altLang="zh-TW" sz="3200">
                <a:solidFill>
                  <a:schemeClr val="bg1"/>
                </a:solidFill>
                <a:latin typeface="微軟正黑體" panose="020B0604030504040204" pitchFamily="34" charset="-120"/>
                <a:ea typeface="微軟正黑體" panose="020B0604030504040204" pitchFamily="34" charset="-120"/>
              </a:rPr>
              <a:t>HBS 3 </a:t>
            </a:r>
            <a:r>
              <a:rPr lang="zh-TW" altLang="en-US" sz="3200">
                <a:solidFill>
                  <a:schemeClr val="bg1"/>
                </a:solidFill>
                <a:latin typeface="微軟正黑體" panose="020B0604030504040204" pitchFamily="34" charset="-120"/>
                <a:ea typeface="微軟正黑體" panose="020B0604030504040204" pitchFamily="34" charset="-120"/>
              </a:rPr>
              <a:t>備份資料異地瘦身備份與還原，</a:t>
            </a:r>
            <a:endParaRPr lang="en-US" altLang="zh-TW" sz="3200">
              <a:solidFill>
                <a:schemeClr val="bg1"/>
              </a:solidFill>
              <a:latin typeface="微軟正黑體" panose="020B0604030504040204" pitchFamily="34" charset="-120"/>
              <a:ea typeface="微軟正黑體" panose="020B0604030504040204" pitchFamily="34" charset="-120"/>
            </a:endParaRPr>
          </a:p>
          <a:p>
            <a:r>
              <a:rPr lang="zh-TW" altLang="en-US" sz="3200">
                <a:solidFill>
                  <a:schemeClr val="bg1"/>
                </a:solidFill>
                <a:latin typeface="微軟正黑體" panose="020B0604030504040204" pitchFamily="34" charset="-120"/>
                <a:ea typeface="微軟正黑體" panose="020B0604030504040204" pitchFamily="34" charset="-120"/>
              </a:rPr>
              <a:t>大幅節省頻寬，隨處取用</a:t>
            </a:r>
          </a:p>
        </p:txBody>
      </p:sp>
      <p:pic>
        <p:nvPicPr>
          <p:cNvPr id="7" name="圖形 6">
            <a:extLst>
              <a:ext uri="{FF2B5EF4-FFF2-40B4-BE49-F238E27FC236}">
                <a16:creationId xmlns:a16="http://schemas.microsoft.com/office/drawing/2014/main" id="{21DB1235-7343-4A1D-BE7B-6257E5CF3E6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36709" y="2307484"/>
            <a:ext cx="1009650" cy="800100"/>
          </a:xfrm>
          <a:prstGeom prst="rect">
            <a:avLst/>
          </a:prstGeom>
        </p:spPr>
      </p:pic>
      <p:sp>
        <p:nvSpPr>
          <p:cNvPr id="8" name="矩形 7">
            <a:extLst>
              <a:ext uri="{FF2B5EF4-FFF2-40B4-BE49-F238E27FC236}">
                <a16:creationId xmlns:a16="http://schemas.microsoft.com/office/drawing/2014/main" id="{7424676D-BA20-4C3C-B3A7-AE773C42C98A}"/>
              </a:ext>
            </a:extLst>
          </p:cNvPr>
          <p:cNvSpPr/>
          <p:nvPr/>
        </p:nvSpPr>
        <p:spPr>
          <a:xfrm>
            <a:off x="2058751" y="2859082"/>
            <a:ext cx="492443" cy="276999"/>
          </a:xfrm>
          <a:prstGeom prst="rect">
            <a:avLst/>
          </a:prstGeom>
          <a:solidFill>
            <a:schemeClr val="bg1">
              <a:lumMod val="50000"/>
            </a:schemeClr>
          </a:solidFill>
        </p:spPr>
        <p:txBody>
          <a:bodyPr wrap="none">
            <a:spAutoFit/>
          </a:bodyPr>
          <a:lstStyle/>
          <a:p>
            <a:pPr algn="ctr"/>
            <a:r>
              <a:rPr lang="zh-TW" altLang="en-US" sz="1200">
                <a:solidFill>
                  <a:schemeClr val="bg1"/>
                </a:solidFill>
              </a:rPr>
              <a:t>台北</a:t>
            </a:r>
          </a:p>
        </p:txBody>
      </p:sp>
      <p:sp>
        <p:nvSpPr>
          <p:cNvPr id="39" name="文字方塊 38">
            <a:extLst>
              <a:ext uri="{FF2B5EF4-FFF2-40B4-BE49-F238E27FC236}">
                <a16:creationId xmlns:a16="http://schemas.microsoft.com/office/drawing/2014/main" id="{48E95050-387E-4649-A8E1-BD76DE3F9D22}"/>
              </a:ext>
            </a:extLst>
          </p:cNvPr>
          <p:cNvSpPr txBox="1"/>
          <p:nvPr/>
        </p:nvSpPr>
        <p:spPr>
          <a:xfrm>
            <a:off x="543161" y="1757094"/>
            <a:ext cx="2641511" cy="438582"/>
          </a:xfrm>
          <a:prstGeom prst="rect">
            <a:avLst/>
          </a:prstGeom>
          <a:noFill/>
        </p:spPr>
        <p:txBody>
          <a:bodyPr wrap="square" rtlCol="0" anchor="t">
            <a:spAutoFit/>
          </a:bodyPr>
          <a:lstStyle/>
          <a:p>
            <a:pPr algn="ctr"/>
            <a:r>
              <a:rPr lang="en-US" altLang="zh-TW" sz="1125" b="1" err="1">
                <a:solidFill>
                  <a:schemeClr val="tx1"/>
                </a:solidFill>
                <a:latin typeface="微軟正黑體" panose="020B0604030504040204" pitchFamily="34" charset="-120"/>
                <a:ea typeface="微軟正黑體" panose="020B0604030504040204" pitchFamily="34" charset="-120"/>
              </a:rPr>
              <a:t>本地</a:t>
            </a:r>
            <a:r>
              <a:rPr lang="en-US" altLang="zh-TW" sz="1125" b="1">
                <a:solidFill>
                  <a:schemeClr val="tx1"/>
                </a:solidFill>
                <a:latin typeface="微軟正黑體" panose="020B0604030504040204" pitchFamily="34" charset="-120"/>
                <a:ea typeface="微軟正黑體" panose="020B0604030504040204" pitchFamily="34" charset="-120"/>
              </a:rPr>
              <a:t> NAS </a:t>
            </a:r>
            <a:r>
              <a:rPr lang="en-US" altLang="zh-TW" sz="1125" b="1" err="1">
                <a:solidFill>
                  <a:schemeClr val="tx1"/>
                </a:solidFill>
                <a:latin typeface="微軟正黑體" panose="020B0604030504040204" pitchFamily="34" charset="-120"/>
                <a:ea typeface="微軟正黑體" panose="020B0604030504040204" pitchFamily="34" charset="-120"/>
              </a:rPr>
              <a:t>存取</a:t>
            </a:r>
            <a:r>
              <a:rPr lang="en-US" altLang="zh-TW" sz="1125" b="1">
                <a:solidFill>
                  <a:schemeClr val="tx1"/>
                </a:solidFill>
                <a:latin typeface="微軟正黑體" panose="020B0604030504040204" pitchFamily="34" charset="-120"/>
                <a:ea typeface="微軟正黑體" panose="020B0604030504040204" pitchFamily="34" charset="-120"/>
              </a:rPr>
              <a:t> </a:t>
            </a:r>
            <a:br>
              <a:rPr lang="en-US" altLang="zh-TW" sz="1125" b="1">
                <a:solidFill>
                  <a:schemeClr val="tx1"/>
                </a:solidFill>
                <a:latin typeface="微軟正黑體" panose="020B0604030504040204" pitchFamily="34" charset="-120"/>
                <a:ea typeface="微軟正黑體" panose="020B0604030504040204" pitchFamily="34" charset="-120"/>
                <a:cs typeface="Calibri"/>
              </a:rPr>
            </a:br>
            <a:r>
              <a:rPr lang="en-US" altLang="zh-TW" sz="1125" b="1">
                <a:solidFill>
                  <a:schemeClr val="tx1"/>
                </a:solidFill>
                <a:latin typeface="微軟正黑體" panose="020B0604030504040204" pitchFamily="34" charset="-120"/>
                <a:ea typeface="微軟正黑體" panose="020B0604030504040204" pitchFamily="34" charset="-120"/>
              </a:rPr>
              <a:t>(經 HBS 3)</a:t>
            </a:r>
            <a:endParaRPr lang="en-US" altLang="zh-TW" sz="1125" b="1">
              <a:solidFill>
                <a:schemeClr val="tx1"/>
              </a:solidFill>
              <a:latin typeface="微軟正黑體" panose="020B0604030504040204" pitchFamily="34" charset="-120"/>
              <a:ea typeface="微軟正黑體" panose="020B0604030504040204" pitchFamily="34" charset="-120"/>
              <a:cs typeface="Calibri"/>
            </a:endParaRPr>
          </a:p>
        </p:txBody>
      </p:sp>
      <p:cxnSp>
        <p:nvCxnSpPr>
          <p:cNvPr id="10" name="直線接點 9">
            <a:extLst>
              <a:ext uri="{FF2B5EF4-FFF2-40B4-BE49-F238E27FC236}">
                <a16:creationId xmlns:a16="http://schemas.microsoft.com/office/drawing/2014/main" id="{D58A6946-F9ED-4649-8B54-E38BB9E7B975}"/>
              </a:ext>
            </a:extLst>
          </p:cNvPr>
          <p:cNvCxnSpPr>
            <a:cxnSpLocks/>
          </p:cNvCxnSpPr>
          <p:nvPr/>
        </p:nvCxnSpPr>
        <p:spPr>
          <a:xfrm>
            <a:off x="1623849" y="3503499"/>
            <a:ext cx="0" cy="689741"/>
          </a:xfrm>
          <a:prstGeom prst="line">
            <a:avLst/>
          </a:prstGeom>
          <a:ln w="38100">
            <a:gradFill>
              <a:gsLst>
                <a:gs pos="0">
                  <a:srgbClr val="FA0D5D"/>
                </a:gs>
                <a:gs pos="100000">
                  <a:srgbClr val="4FA9DD"/>
                </a:gs>
              </a:gsLst>
              <a:lin ang="5400000" scaled="1"/>
            </a:gra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0" name="直線接點 49">
            <a:extLst>
              <a:ext uri="{FF2B5EF4-FFF2-40B4-BE49-F238E27FC236}">
                <a16:creationId xmlns:a16="http://schemas.microsoft.com/office/drawing/2014/main" id="{BC215ECE-72F4-4346-995B-55F82DF6D35D}"/>
              </a:ext>
            </a:extLst>
          </p:cNvPr>
          <p:cNvCxnSpPr>
            <a:cxnSpLocks/>
          </p:cNvCxnSpPr>
          <p:nvPr/>
        </p:nvCxnSpPr>
        <p:spPr>
          <a:xfrm>
            <a:off x="2784106" y="2976650"/>
            <a:ext cx="932615" cy="0"/>
          </a:xfrm>
          <a:prstGeom prst="line">
            <a:avLst/>
          </a:prstGeom>
          <a:ln w="38100">
            <a:gradFill>
              <a:gsLst>
                <a:gs pos="0">
                  <a:srgbClr val="FA0D5D"/>
                </a:gs>
                <a:gs pos="100000">
                  <a:srgbClr val="4FA9DD"/>
                </a:gs>
              </a:gsLst>
              <a:lin ang="0" scaled="0"/>
            </a:gra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57" name="群組 56">
            <a:extLst>
              <a:ext uri="{FF2B5EF4-FFF2-40B4-BE49-F238E27FC236}">
                <a16:creationId xmlns:a16="http://schemas.microsoft.com/office/drawing/2014/main" id="{7572EB76-A6AD-4CA5-8725-FC2B9366D622}"/>
              </a:ext>
            </a:extLst>
          </p:cNvPr>
          <p:cNvGrpSpPr/>
          <p:nvPr/>
        </p:nvGrpSpPr>
        <p:grpSpPr>
          <a:xfrm>
            <a:off x="3437826" y="3045938"/>
            <a:ext cx="2335976" cy="457561"/>
            <a:chOff x="3581247" y="-632931"/>
            <a:chExt cx="2335976" cy="457561"/>
          </a:xfrm>
        </p:grpSpPr>
        <p:pic>
          <p:nvPicPr>
            <p:cNvPr id="58" name="圖片 57">
              <a:extLst>
                <a:ext uri="{FF2B5EF4-FFF2-40B4-BE49-F238E27FC236}">
                  <a16:creationId xmlns:a16="http://schemas.microsoft.com/office/drawing/2014/main" id="{3A408DCE-0246-41B5-968F-174EE5F6081A}"/>
                </a:ext>
              </a:extLst>
            </p:cNvPr>
            <p:cNvPicPr>
              <a:picLocks noChangeAspect="1"/>
            </p:cNvPicPr>
            <p:nvPr/>
          </p:nvPicPr>
          <p:blipFill>
            <a:blip r:embed="rId9"/>
            <a:stretch>
              <a:fillRect/>
            </a:stretch>
          </p:blipFill>
          <p:spPr>
            <a:xfrm>
              <a:off x="3695001" y="-393759"/>
              <a:ext cx="2222222" cy="218389"/>
            </a:xfrm>
            <a:prstGeom prst="rect">
              <a:avLst/>
            </a:prstGeom>
          </p:spPr>
        </p:pic>
        <p:pic>
          <p:nvPicPr>
            <p:cNvPr id="59" name="圖片 58" descr="一張含有 監視器, 電子用品, 坐, 白色 的圖片&#10;&#10;自動產生的描述">
              <a:extLst>
                <a:ext uri="{FF2B5EF4-FFF2-40B4-BE49-F238E27FC236}">
                  <a16:creationId xmlns:a16="http://schemas.microsoft.com/office/drawing/2014/main" id="{3F45F9FB-E516-4F60-BDE5-EB0A1918B592}"/>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14000"/>
                      </a14:imgEffect>
                    </a14:imgLayer>
                  </a14:imgProps>
                </a:ext>
              </a:extLst>
            </a:blip>
            <a:srcRect b="12671"/>
            <a:stretch/>
          </p:blipFill>
          <p:spPr>
            <a:xfrm>
              <a:off x="3581247" y="-632931"/>
              <a:ext cx="2318741" cy="348367"/>
            </a:xfrm>
            <a:prstGeom prst="rect">
              <a:avLst/>
            </a:prstGeom>
          </p:spPr>
        </p:pic>
      </p:grpSp>
      <p:sp>
        <p:nvSpPr>
          <p:cNvPr id="60" name="文字方塊 59">
            <a:extLst>
              <a:ext uri="{FF2B5EF4-FFF2-40B4-BE49-F238E27FC236}">
                <a16:creationId xmlns:a16="http://schemas.microsoft.com/office/drawing/2014/main" id="{B80F338D-DC1B-436B-9457-FA914DDB0DDD}"/>
              </a:ext>
            </a:extLst>
          </p:cNvPr>
          <p:cNvSpPr txBox="1"/>
          <p:nvPr/>
        </p:nvSpPr>
        <p:spPr>
          <a:xfrm>
            <a:off x="3251243" y="1838062"/>
            <a:ext cx="2641511" cy="265457"/>
          </a:xfrm>
          <a:prstGeom prst="rect">
            <a:avLst/>
          </a:prstGeom>
          <a:noFill/>
        </p:spPr>
        <p:txBody>
          <a:bodyPr wrap="square" rtlCol="0" anchor="t">
            <a:spAutoFit/>
          </a:bodyPr>
          <a:lstStyle/>
          <a:p>
            <a:pPr algn="ctr"/>
            <a:r>
              <a:rPr lang="zh-TW" altLang="en-US" sz="1125" b="1">
                <a:solidFill>
                  <a:schemeClr val="tx1"/>
                </a:solidFill>
                <a:latin typeface="微軟正黑體" panose="020B0604030504040204" pitchFamily="34" charset="-120"/>
                <a:ea typeface="微軟正黑體" panose="020B0604030504040204" pitchFamily="34" charset="-120"/>
              </a:rPr>
              <a:t>遠端 </a:t>
            </a:r>
            <a:r>
              <a:rPr lang="en-US" altLang="zh-TW" sz="1125" b="1">
                <a:solidFill>
                  <a:schemeClr val="tx1"/>
                </a:solidFill>
                <a:latin typeface="微軟正黑體" panose="020B0604030504040204" pitchFamily="34" charset="-120"/>
                <a:ea typeface="微軟正黑體" panose="020B0604030504040204" pitchFamily="34" charset="-120"/>
              </a:rPr>
              <a:t>NAS </a:t>
            </a:r>
            <a:r>
              <a:rPr lang="zh-TW" altLang="en-US" sz="1125" b="1">
                <a:solidFill>
                  <a:schemeClr val="tx1"/>
                </a:solidFill>
                <a:latin typeface="微軟正黑體" panose="020B0604030504040204" pitchFamily="34" charset="-120"/>
                <a:ea typeface="微軟正黑體" panose="020B0604030504040204" pitchFamily="34" charset="-120"/>
              </a:rPr>
              <a:t>存取 </a:t>
            </a:r>
            <a:r>
              <a:rPr lang="en-US" altLang="zh-TW" sz="1125" b="1">
                <a:solidFill>
                  <a:schemeClr val="tx1"/>
                </a:solidFill>
                <a:latin typeface="微軟正黑體" panose="020B0604030504040204" pitchFamily="34" charset="-120"/>
                <a:ea typeface="微軟正黑體" panose="020B0604030504040204" pitchFamily="34" charset="-120"/>
              </a:rPr>
              <a:t>(</a:t>
            </a:r>
            <a:r>
              <a:rPr lang="zh-TW" altLang="en-US" sz="1125" b="1">
                <a:solidFill>
                  <a:schemeClr val="tx1"/>
                </a:solidFill>
                <a:latin typeface="微軟正黑體" panose="020B0604030504040204" pitchFamily="34" charset="-120"/>
                <a:ea typeface="微軟正黑體" panose="020B0604030504040204" pitchFamily="34" charset="-120"/>
              </a:rPr>
              <a:t>經 </a:t>
            </a:r>
            <a:r>
              <a:rPr lang="en-US" altLang="zh-TW" sz="1125" b="1">
                <a:solidFill>
                  <a:schemeClr val="tx1"/>
                </a:solidFill>
                <a:latin typeface="微軟正黑體" panose="020B0604030504040204" pitchFamily="34" charset="-120"/>
                <a:ea typeface="微軟正黑體" panose="020B0604030504040204" pitchFamily="34" charset="-120"/>
              </a:rPr>
              <a:t>File Station)</a:t>
            </a:r>
          </a:p>
        </p:txBody>
      </p:sp>
      <p:sp>
        <p:nvSpPr>
          <p:cNvPr id="61" name="文字方塊 60">
            <a:extLst>
              <a:ext uri="{FF2B5EF4-FFF2-40B4-BE49-F238E27FC236}">
                <a16:creationId xmlns:a16="http://schemas.microsoft.com/office/drawing/2014/main" id="{AB532AAD-91DA-49DB-99B7-B7376C1FBC86}"/>
              </a:ext>
            </a:extLst>
          </p:cNvPr>
          <p:cNvSpPr txBox="1"/>
          <p:nvPr/>
        </p:nvSpPr>
        <p:spPr>
          <a:xfrm>
            <a:off x="5959325" y="1751499"/>
            <a:ext cx="2641511" cy="438582"/>
          </a:xfrm>
          <a:prstGeom prst="rect">
            <a:avLst/>
          </a:prstGeom>
          <a:noFill/>
        </p:spPr>
        <p:txBody>
          <a:bodyPr wrap="square" rtlCol="0" anchor="t">
            <a:spAutoFit/>
          </a:bodyPr>
          <a:lstStyle/>
          <a:p>
            <a:pPr algn="ctr"/>
            <a:r>
              <a:rPr lang="zh-TW" altLang="en-US" sz="1125" b="1">
                <a:solidFill>
                  <a:schemeClr val="tx1"/>
                </a:solidFill>
                <a:latin typeface="微軟正黑體" panose="020B0604030504040204" pitchFamily="34" charset="-120"/>
                <a:ea typeface="微軟正黑體" panose="020B0604030504040204" pitchFamily="34" charset="-120"/>
              </a:rPr>
              <a:t> 攜帶使用 </a:t>
            </a:r>
            <a:br>
              <a:rPr lang="en-US" altLang="zh-TW" sz="1125" b="1">
                <a:solidFill>
                  <a:schemeClr val="tx1"/>
                </a:solidFill>
                <a:latin typeface="微軟正黑體" panose="020B0604030504040204" pitchFamily="34" charset="-120"/>
                <a:ea typeface="微軟正黑體" panose="020B0604030504040204" pitchFamily="34" charset="-120"/>
              </a:rPr>
            </a:br>
            <a:r>
              <a:rPr lang="en-US" altLang="zh-TW" sz="1125" b="1">
                <a:solidFill>
                  <a:schemeClr val="tx1"/>
                </a:solidFill>
                <a:latin typeface="微軟正黑體" panose="020B0604030504040204" pitchFamily="34" charset="-120"/>
                <a:ea typeface="微軟正黑體" panose="020B0604030504040204" pitchFamily="34" charset="-120"/>
              </a:rPr>
              <a:t>(</a:t>
            </a:r>
            <a:r>
              <a:rPr lang="en-US" altLang="zh-TW" sz="1125" b="1" err="1">
                <a:solidFill>
                  <a:schemeClr val="tx1"/>
                </a:solidFill>
                <a:latin typeface="微軟正黑體" panose="020B0604030504040204" pitchFamily="34" charset="-120"/>
                <a:ea typeface="微軟正黑體" panose="020B0604030504040204" pitchFamily="34" charset="-120"/>
              </a:rPr>
              <a:t>QuDedup</a:t>
            </a:r>
            <a:r>
              <a:rPr lang="en-US" altLang="zh-TW" sz="1125" b="1">
                <a:solidFill>
                  <a:schemeClr val="tx1"/>
                </a:solidFill>
                <a:latin typeface="微軟正黑體" panose="020B0604030504040204" pitchFamily="34" charset="-120"/>
                <a:ea typeface="微軟正黑體" panose="020B0604030504040204" pitchFamily="34" charset="-120"/>
              </a:rPr>
              <a:t> Extract Tool </a:t>
            </a:r>
            <a:r>
              <a:rPr lang="zh-TW" altLang="en-US" sz="1125" b="1">
                <a:solidFill>
                  <a:schemeClr val="tx1"/>
                </a:solidFill>
                <a:latin typeface="微軟正黑體" panose="020B0604030504040204" pitchFamily="34" charset="-120"/>
                <a:ea typeface="微軟正黑體" panose="020B0604030504040204" pitchFamily="34" charset="-120"/>
              </a:rPr>
              <a:t>還原工具</a:t>
            </a:r>
            <a:r>
              <a:rPr lang="en-US" altLang="zh-TW" sz="1125" b="1">
                <a:solidFill>
                  <a:schemeClr val="tx1"/>
                </a:solidFill>
                <a:latin typeface="微軟正黑體" panose="020B0604030504040204" pitchFamily="34" charset="-120"/>
                <a:ea typeface="微軟正黑體" panose="020B0604030504040204" pitchFamily="34" charset="-120"/>
              </a:rPr>
              <a:t>)</a:t>
            </a:r>
          </a:p>
        </p:txBody>
      </p:sp>
      <p:grpSp>
        <p:nvGrpSpPr>
          <p:cNvPr id="62" name="群組 61">
            <a:extLst>
              <a:ext uri="{FF2B5EF4-FFF2-40B4-BE49-F238E27FC236}">
                <a16:creationId xmlns:a16="http://schemas.microsoft.com/office/drawing/2014/main" id="{C490A02F-4AA3-40DC-A3C7-CFFAB016107F}"/>
              </a:ext>
            </a:extLst>
          </p:cNvPr>
          <p:cNvGrpSpPr/>
          <p:nvPr/>
        </p:nvGrpSpPr>
        <p:grpSpPr>
          <a:xfrm>
            <a:off x="679078" y="4202804"/>
            <a:ext cx="2335976" cy="457561"/>
            <a:chOff x="3581247" y="-632931"/>
            <a:chExt cx="2335976" cy="457561"/>
          </a:xfrm>
        </p:grpSpPr>
        <p:pic>
          <p:nvPicPr>
            <p:cNvPr id="63" name="圖片 62">
              <a:extLst>
                <a:ext uri="{FF2B5EF4-FFF2-40B4-BE49-F238E27FC236}">
                  <a16:creationId xmlns:a16="http://schemas.microsoft.com/office/drawing/2014/main" id="{53EF3297-69EC-4823-967A-727DBA470316}"/>
                </a:ext>
              </a:extLst>
            </p:cNvPr>
            <p:cNvPicPr>
              <a:picLocks noChangeAspect="1"/>
            </p:cNvPicPr>
            <p:nvPr/>
          </p:nvPicPr>
          <p:blipFill>
            <a:blip r:embed="rId9"/>
            <a:stretch>
              <a:fillRect/>
            </a:stretch>
          </p:blipFill>
          <p:spPr>
            <a:xfrm>
              <a:off x="3695001" y="-393759"/>
              <a:ext cx="2222222" cy="218389"/>
            </a:xfrm>
            <a:prstGeom prst="rect">
              <a:avLst/>
            </a:prstGeom>
          </p:spPr>
        </p:pic>
        <p:pic>
          <p:nvPicPr>
            <p:cNvPr id="64" name="圖片 63" descr="一張含有 監視器, 電子用品, 坐, 白色 的圖片&#10;&#10;自動產生的描述">
              <a:extLst>
                <a:ext uri="{FF2B5EF4-FFF2-40B4-BE49-F238E27FC236}">
                  <a16:creationId xmlns:a16="http://schemas.microsoft.com/office/drawing/2014/main" id="{069FE3D6-794C-46A5-8D65-0DD476ACB982}"/>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14000"/>
                      </a14:imgEffect>
                    </a14:imgLayer>
                  </a14:imgProps>
                </a:ext>
              </a:extLst>
            </a:blip>
            <a:srcRect b="12671"/>
            <a:stretch/>
          </p:blipFill>
          <p:spPr>
            <a:xfrm>
              <a:off x="3581247" y="-632931"/>
              <a:ext cx="2318741" cy="348367"/>
            </a:xfrm>
            <a:prstGeom prst="rect">
              <a:avLst/>
            </a:prstGeom>
          </p:spPr>
        </p:pic>
      </p:grpSp>
      <p:sp>
        <p:nvSpPr>
          <p:cNvPr id="65" name="矩形 64">
            <a:extLst>
              <a:ext uri="{FF2B5EF4-FFF2-40B4-BE49-F238E27FC236}">
                <a16:creationId xmlns:a16="http://schemas.microsoft.com/office/drawing/2014/main" id="{DC157655-2810-4CBA-98EA-F2D66F3EBBF6}"/>
              </a:ext>
            </a:extLst>
          </p:cNvPr>
          <p:cNvSpPr/>
          <p:nvPr/>
        </p:nvSpPr>
        <p:spPr>
          <a:xfrm>
            <a:off x="2058753" y="4014048"/>
            <a:ext cx="492443" cy="276999"/>
          </a:xfrm>
          <a:prstGeom prst="rect">
            <a:avLst/>
          </a:prstGeom>
          <a:solidFill>
            <a:schemeClr val="bg1">
              <a:lumMod val="50000"/>
            </a:schemeClr>
          </a:solidFill>
        </p:spPr>
        <p:txBody>
          <a:bodyPr wrap="none">
            <a:spAutoFit/>
          </a:bodyPr>
          <a:lstStyle/>
          <a:p>
            <a:pPr algn="ctr"/>
            <a:r>
              <a:rPr lang="zh-TW" altLang="en-US" sz="1200">
                <a:solidFill>
                  <a:schemeClr val="bg1"/>
                </a:solidFill>
              </a:rPr>
              <a:t>台北</a:t>
            </a:r>
          </a:p>
        </p:txBody>
      </p:sp>
      <p:sp>
        <p:nvSpPr>
          <p:cNvPr id="24" name="矩形 23">
            <a:extLst>
              <a:ext uri="{FF2B5EF4-FFF2-40B4-BE49-F238E27FC236}">
                <a16:creationId xmlns:a16="http://schemas.microsoft.com/office/drawing/2014/main" id="{0FDD55F0-FF79-47F4-949F-830F8AAD49EC}"/>
              </a:ext>
            </a:extLst>
          </p:cNvPr>
          <p:cNvSpPr/>
          <p:nvPr/>
        </p:nvSpPr>
        <p:spPr>
          <a:xfrm>
            <a:off x="640978" y="4600793"/>
            <a:ext cx="2463362" cy="338554"/>
          </a:xfrm>
          <a:prstGeom prst="rect">
            <a:avLst/>
          </a:prstGeom>
        </p:spPr>
        <p:txBody>
          <a:bodyPr wrap="square">
            <a:spAutoFit/>
          </a:bodyPr>
          <a:lstStyle/>
          <a:p>
            <a:pPr algn="ctr"/>
            <a:r>
              <a:rPr lang="zh-TW" altLang="en-US" sz="800" b="1">
                <a:latin typeface="Microsoft JhengHei"/>
                <a:ea typeface="Microsoft JhengHei"/>
                <a:cs typeface="Calibri"/>
              </a:rPr>
              <a:t>File Station 支援</a:t>
            </a:r>
            <a:br>
              <a:rPr lang="zh-TW" altLang="en-US" sz="800" b="1">
                <a:latin typeface="Microsoft JhengHei"/>
                <a:ea typeface="Microsoft JhengHei"/>
                <a:cs typeface="Calibri"/>
              </a:rPr>
            </a:br>
            <a:r>
              <a:rPr lang="zh-TW" altLang="en-US" sz="800" b="1">
                <a:latin typeface="Microsoft JhengHei"/>
                <a:ea typeface="Microsoft JhengHei"/>
                <a:cs typeface="Calibri"/>
              </a:rPr>
              <a:t>QuDedup 還原及預覽功能</a:t>
            </a:r>
            <a:endParaRPr lang="en-US" altLang="zh-TW" sz="800"/>
          </a:p>
        </p:txBody>
      </p:sp>
      <p:pic>
        <p:nvPicPr>
          <p:cNvPr id="26" name="圖形 25">
            <a:extLst>
              <a:ext uri="{FF2B5EF4-FFF2-40B4-BE49-F238E27FC236}">
                <a16:creationId xmlns:a16="http://schemas.microsoft.com/office/drawing/2014/main" id="{38B874CB-CFF7-4AB9-AFEF-158C788885F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539931" y="3835105"/>
            <a:ext cx="1461540" cy="632899"/>
          </a:xfrm>
          <a:prstGeom prst="rect">
            <a:avLst/>
          </a:prstGeom>
        </p:spPr>
      </p:pic>
      <p:pic>
        <p:nvPicPr>
          <p:cNvPr id="28" name="圖片 27" descr="一張含有 畫畫 的圖片&#10;&#10;自動產生的描述">
            <a:extLst>
              <a:ext uri="{FF2B5EF4-FFF2-40B4-BE49-F238E27FC236}">
                <a16:creationId xmlns:a16="http://schemas.microsoft.com/office/drawing/2014/main" id="{DACBE4D0-B9DB-417F-B1B4-944F0987B87B}"/>
              </a:ext>
            </a:extLst>
          </p:cNvPr>
          <p:cNvPicPr>
            <a:picLocks noChangeAspect="1"/>
          </p:cNvPicPr>
          <p:nvPr/>
        </p:nvPicPr>
        <p:blipFill>
          <a:blip r:embed="rId16"/>
          <a:stretch>
            <a:fillRect/>
          </a:stretch>
        </p:blipFill>
        <p:spPr>
          <a:xfrm>
            <a:off x="4223458" y="2543893"/>
            <a:ext cx="596941" cy="596941"/>
          </a:xfrm>
          <a:prstGeom prst="rect">
            <a:avLst/>
          </a:prstGeom>
        </p:spPr>
      </p:pic>
      <p:cxnSp>
        <p:nvCxnSpPr>
          <p:cNvPr id="2049" name="接點: 肘形 2048">
            <a:extLst>
              <a:ext uri="{FF2B5EF4-FFF2-40B4-BE49-F238E27FC236}">
                <a16:creationId xmlns:a16="http://schemas.microsoft.com/office/drawing/2014/main" id="{D019E7E8-E6ED-4205-A365-7E6F51EFA9E1}"/>
              </a:ext>
            </a:extLst>
          </p:cNvPr>
          <p:cNvCxnSpPr>
            <a:cxnSpLocks/>
          </p:cNvCxnSpPr>
          <p:nvPr/>
        </p:nvCxnSpPr>
        <p:spPr>
          <a:xfrm>
            <a:off x="2937338" y="3277317"/>
            <a:ext cx="865794" cy="756067"/>
          </a:xfrm>
          <a:prstGeom prst="bentConnector3">
            <a:avLst>
              <a:gd name="adj1" fmla="val 32701"/>
            </a:avLst>
          </a:prstGeom>
          <a:ln w="34925">
            <a:gradFill>
              <a:gsLst>
                <a:gs pos="100000">
                  <a:srgbClr val="FA0D5D"/>
                </a:gs>
                <a:gs pos="1000">
                  <a:srgbClr val="4FA9DD"/>
                </a:gs>
              </a:gsLst>
              <a:lin ang="5400000" scaled="1"/>
            </a:gra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5" name="文字方塊 74">
            <a:extLst>
              <a:ext uri="{FF2B5EF4-FFF2-40B4-BE49-F238E27FC236}">
                <a16:creationId xmlns:a16="http://schemas.microsoft.com/office/drawing/2014/main" id="{866CE49A-280B-44C1-A6BA-6F693B8930B3}"/>
              </a:ext>
            </a:extLst>
          </p:cNvPr>
          <p:cNvSpPr txBox="1"/>
          <p:nvPr/>
        </p:nvSpPr>
        <p:spPr>
          <a:xfrm>
            <a:off x="2768708" y="2640161"/>
            <a:ext cx="940842" cy="215444"/>
          </a:xfrm>
          <a:prstGeom prst="rect">
            <a:avLst/>
          </a:prstGeom>
          <a:solidFill>
            <a:schemeClr val="tx1"/>
          </a:solidFill>
        </p:spPr>
        <p:txBody>
          <a:bodyPr wrap="square" rtlCol="0">
            <a:spAutoFit/>
          </a:bodyPr>
          <a:lstStyle/>
          <a:p>
            <a:pPr algn="ctr"/>
            <a:r>
              <a:rPr lang="en-US" altLang="zh-TW" sz="800">
                <a:solidFill>
                  <a:schemeClr val="bg1"/>
                </a:solidFill>
                <a:latin typeface="Arial" panose="020B0604020202020204" pitchFamily="34" charset="0"/>
                <a:cs typeface="Arial" panose="020B0604020202020204" pitchFamily="34" charset="0"/>
              </a:rPr>
              <a:t>Backup/Restore</a:t>
            </a:r>
            <a:endParaRPr lang="zh-TW" altLang="en-US" sz="800">
              <a:solidFill>
                <a:schemeClr val="bg1"/>
              </a:solidFill>
              <a:latin typeface="Arial" panose="020B0604020202020204" pitchFamily="34" charset="0"/>
              <a:cs typeface="Arial" panose="020B0604020202020204" pitchFamily="34" charset="0"/>
            </a:endParaRPr>
          </a:p>
        </p:txBody>
      </p:sp>
      <p:sp>
        <p:nvSpPr>
          <p:cNvPr id="79" name="矩形 78">
            <a:extLst>
              <a:ext uri="{FF2B5EF4-FFF2-40B4-BE49-F238E27FC236}">
                <a16:creationId xmlns:a16="http://schemas.microsoft.com/office/drawing/2014/main" id="{9962E435-0B32-43E8-AB3D-95F2E6BB5EE0}"/>
              </a:ext>
            </a:extLst>
          </p:cNvPr>
          <p:cNvSpPr/>
          <p:nvPr/>
        </p:nvSpPr>
        <p:spPr>
          <a:xfrm>
            <a:off x="3385239" y="3422774"/>
            <a:ext cx="2463362" cy="215444"/>
          </a:xfrm>
          <a:prstGeom prst="rect">
            <a:avLst/>
          </a:prstGeom>
        </p:spPr>
        <p:txBody>
          <a:bodyPr wrap="square">
            <a:spAutoFit/>
          </a:bodyPr>
          <a:lstStyle/>
          <a:p>
            <a:pPr algn="ctr"/>
            <a:r>
              <a:rPr lang="en-US" altLang="zh-TW" sz="800" b="1">
                <a:latin typeface="Microsoft JhengHei"/>
                <a:ea typeface="Microsoft JhengHei"/>
                <a:cs typeface="Calibri"/>
              </a:rPr>
              <a:t>File Station </a:t>
            </a:r>
            <a:r>
              <a:rPr lang="zh-TW" altLang="en-US" sz="800" b="1">
                <a:latin typeface="Microsoft JhengHei"/>
                <a:ea typeface="Microsoft JhengHei"/>
                <a:cs typeface="Calibri"/>
              </a:rPr>
              <a:t>支援 </a:t>
            </a:r>
            <a:r>
              <a:rPr lang="en-US" altLang="zh-TW" sz="800" b="1" err="1">
                <a:latin typeface="Microsoft JhengHei"/>
                <a:ea typeface="Microsoft JhengHei"/>
                <a:cs typeface="Calibri"/>
              </a:rPr>
              <a:t>QuDedup</a:t>
            </a:r>
            <a:r>
              <a:rPr lang="en-US" altLang="zh-TW" sz="800" b="1">
                <a:latin typeface="Microsoft JhengHei"/>
                <a:ea typeface="Microsoft JhengHei"/>
                <a:cs typeface="Calibri"/>
              </a:rPr>
              <a:t> </a:t>
            </a:r>
            <a:r>
              <a:rPr lang="zh-TW" altLang="en-US" sz="800" b="1">
                <a:latin typeface="Microsoft JhengHei"/>
                <a:ea typeface="Microsoft JhengHei"/>
                <a:cs typeface="Calibri"/>
              </a:rPr>
              <a:t>還原及預覽功能</a:t>
            </a:r>
          </a:p>
        </p:txBody>
      </p:sp>
      <p:pic>
        <p:nvPicPr>
          <p:cNvPr id="84" name="圖片 83" descr="一張含有 畫畫 的圖片&#10;&#10;自動產生的描述">
            <a:extLst>
              <a:ext uri="{FF2B5EF4-FFF2-40B4-BE49-F238E27FC236}">
                <a16:creationId xmlns:a16="http://schemas.microsoft.com/office/drawing/2014/main" id="{EAA3B04F-BE2A-4F5E-B6CA-962512BC7E6B}"/>
              </a:ext>
            </a:extLst>
          </p:cNvPr>
          <p:cNvPicPr>
            <a:picLocks noChangeAspect="1"/>
          </p:cNvPicPr>
          <p:nvPr/>
        </p:nvPicPr>
        <p:blipFill>
          <a:blip r:embed="rId16"/>
          <a:stretch>
            <a:fillRect/>
          </a:stretch>
        </p:blipFill>
        <p:spPr>
          <a:xfrm>
            <a:off x="1048870" y="3900946"/>
            <a:ext cx="385328" cy="385328"/>
          </a:xfrm>
          <a:prstGeom prst="rect">
            <a:avLst/>
          </a:prstGeom>
        </p:spPr>
      </p:pic>
      <p:pic>
        <p:nvPicPr>
          <p:cNvPr id="99" name="圖片 98">
            <a:extLst>
              <a:ext uri="{FF2B5EF4-FFF2-40B4-BE49-F238E27FC236}">
                <a16:creationId xmlns:a16="http://schemas.microsoft.com/office/drawing/2014/main" id="{685A469A-C8B3-46F0-A913-FA039D78890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23111" y="4106217"/>
            <a:ext cx="373793" cy="373793"/>
          </a:xfrm>
          <a:prstGeom prst="rect">
            <a:avLst/>
          </a:prstGeom>
        </p:spPr>
      </p:pic>
      <p:sp>
        <p:nvSpPr>
          <p:cNvPr id="104" name="矩形 103">
            <a:extLst>
              <a:ext uri="{FF2B5EF4-FFF2-40B4-BE49-F238E27FC236}">
                <a16:creationId xmlns:a16="http://schemas.microsoft.com/office/drawing/2014/main" id="{A77EC54E-E081-4BFE-BFAC-6D62DCAFCE40}"/>
              </a:ext>
            </a:extLst>
          </p:cNvPr>
          <p:cNvSpPr/>
          <p:nvPr/>
        </p:nvSpPr>
        <p:spPr>
          <a:xfrm>
            <a:off x="3340317" y="4638803"/>
            <a:ext cx="2463362" cy="215444"/>
          </a:xfrm>
          <a:prstGeom prst="rect">
            <a:avLst/>
          </a:prstGeom>
        </p:spPr>
        <p:txBody>
          <a:bodyPr wrap="square">
            <a:spAutoFit/>
          </a:bodyPr>
          <a:lstStyle/>
          <a:p>
            <a:pPr algn="ctr"/>
            <a:r>
              <a:rPr lang="zh-TW" altLang="en-US" sz="800" b="1">
                <a:latin typeface="Microsoft JhengHei"/>
                <a:ea typeface="Microsoft JhengHei"/>
                <a:cs typeface="Calibri"/>
              </a:rPr>
              <a:t>雲端存取</a:t>
            </a:r>
          </a:p>
        </p:txBody>
      </p:sp>
      <p:sp>
        <p:nvSpPr>
          <p:cNvPr id="105" name="文字方塊 104">
            <a:extLst>
              <a:ext uri="{FF2B5EF4-FFF2-40B4-BE49-F238E27FC236}">
                <a16:creationId xmlns:a16="http://schemas.microsoft.com/office/drawing/2014/main" id="{D8B681FD-3742-4B33-9C92-829640606AEB}"/>
              </a:ext>
            </a:extLst>
          </p:cNvPr>
          <p:cNvSpPr txBox="1"/>
          <p:nvPr/>
        </p:nvSpPr>
        <p:spPr>
          <a:xfrm>
            <a:off x="2768708" y="3573963"/>
            <a:ext cx="652930" cy="215444"/>
          </a:xfrm>
          <a:prstGeom prst="rect">
            <a:avLst/>
          </a:prstGeom>
          <a:solidFill>
            <a:schemeClr val="tx1"/>
          </a:solidFill>
        </p:spPr>
        <p:txBody>
          <a:bodyPr wrap="square" rtlCol="0">
            <a:spAutoFit/>
          </a:bodyPr>
          <a:lstStyle/>
          <a:p>
            <a:pPr algn="ctr"/>
            <a:r>
              <a:rPr lang="en-US" altLang="zh-TW" sz="800">
                <a:solidFill>
                  <a:schemeClr val="bg1"/>
                </a:solidFill>
                <a:latin typeface="Arial" panose="020B0604020202020204" pitchFamily="34" charset="0"/>
                <a:cs typeface="Arial" panose="020B0604020202020204" pitchFamily="34" charset="0"/>
              </a:rPr>
              <a:t>TCP BBR</a:t>
            </a:r>
          </a:p>
        </p:txBody>
      </p:sp>
      <p:pic>
        <p:nvPicPr>
          <p:cNvPr id="106" name="Picture 6" descr="ãwindowsãçåçæå°çµæ">
            <a:extLst>
              <a:ext uri="{FF2B5EF4-FFF2-40B4-BE49-F238E27FC236}">
                <a16:creationId xmlns:a16="http://schemas.microsoft.com/office/drawing/2014/main" id="{B0D9E712-84C1-45C3-A960-16ACCA6D8D7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707901" y="2252504"/>
            <a:ext cx="603101" cy="603101"/>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8" descr="ç¸éåç">
            <a:extLst>
              <a:ext uri="{FF2B5EF4-FFF2-40B4-BE49-F238E27FC236}">
                <a16:creationId xmlns:a16="http://schemas.microsoft.com/office/drawing/2014/main" id="{AD3C3DB5-AF0D-4250-9A26-38785824088B}"/>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714488" y="3302291"/>
            <a:ext cx="603101" cy="450011"/>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10" descr="ãubuntuãçåçæå°çµæ">
            <a:extLst>
              <a:ext uri="{FF2B5EF4-FFF2-40B4-BE49-F238E27FC236}">
                <a16:creationId xmlns:a16="http://schemas.microsoft.com/office/drawing/2014/main" id="{DEED8517-47CD-4468-8E90-9F2BAFB2EE34}"/>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768828" y="4181670"/>
            <a:ext cx="524854" cy="542836"/>
          </a:xfrm>
          <a:prstGeom prst="rect">
            <a:avLst/>
          </a:prstGeom>
          <a:noFill/>
          <a:extLst>
            <a:ext uri="{909E8E84-426E-40DD-AFC4-6F175D3DCCD1}">
              <a14:hiddenFill xmlns:a14="http://schemas.microsoft.com/office/drawing/2010/main">
                <a:solidFill>
                  <a:srgbClr val="FFFFFF"/>
                </a:solidFill>
              </a14:hiddenFill>
            </a:ext>
          </a:extLst>
        </p:spPr>
      </p:pic>
      <p:pic>
        <p:nvPicPr>
          <p:cNvPr id="2060" name="圖形 2059">
            <a:extLst>
              <a:ext uri="{FF2B5EF4-FFF2-40B4-BE49-F238E27FC236}">
                <a16:creationId xmlns:a16="http://schemas.microsoft.com/office/drawing/2014/main" id="{0EC1C94D-684B-4617-951A-F64DE25C444F}"/>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5131387" y="3643263"/>
            <a:ext cx="1325333" cy="732177"/>
          </a:xfrm>
          <a:prstGeom prst="rect">
            <a:avLst/>
          </a:prstGeom>
        </p:spPr>
      </p:pic>
      <p:pic>
        <p:nvPicPr>
          <p:cNvPr id="120" name="圖片 119">
            <a:extLst>
              <a:ext uri="{FF2B5EF4-FFF2-40B4-BE49-F238E27FC236}">
                <a16:creationId xmlns:a16="http://schemas.microsoft.com/office/drawing/2014/main" id="{11E4B67A-E450-4103-ABDF-19C38C66F35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33019" y="2781275"/>
            <a:ext cx="373793" cy="373793"/>
          </a:xfrm>
          <a:prstGeom prst="rect">
            <a:avLst/>
          </a:prstGeom>
        </p:spPr>
      </p:pic>
      <p:sp>
        <p:nvSpPr>
          <p:cNvPr id="2061" name="矩形 2060">
            <a:extLst>
              <a:ext uri="{FF2B5EF4-FFF2-40B4-BE49-F238E27FC236}">
                <a16:creationId xmlns:a16="http://schemas.microsoft.com/office/drawing/2014/main" id="{9DC04386-ECBA-4F42-80B7-388065529852}"/>
              </a:ext>
            </a:extLst>
          </p:cNvPr>
          <p:cNvSpPr/>
          <p:nvPr/>
        </p:nvSpPr>
        <p:spPr>
          <a:xfrm>
            <a:off x="5147007" y="4444033"/>
            <a:ext cx="1357305" cy="261610"/>
          </a:xfrm>
          <a:prstGeom prst="rect">
            <a:avLst/>
          </a:prstGeom>
          <a:solidFill>
            <a:schemeClr val="tx1">
              <a:lumMod val="75000"/>
              <a:lumOff val="25000"/>
            </a:schemeClr>
          </a:solidFill>
        </p:spPr>
        <p:txBody>
          <a:bodyPr wrap="square">
            <a:spAutoFit/>
          </a:bodyPr>
          <a:lstStyle/>
          <a:p>
            <a:pPr algn="ctr"/>
            <a:r>
              <a:rPr lang="en-US" altLang="zh-TW" sz="1100" b="1">
                <a:solidFill>
                  <a:schemeClr val="bg1"/>
                </a:solidFill>
                <a:cs typeface="Calibri"/>
              </a:rPr>
              <a:t>CIFS / NFS / FTP</a:t>
            </a:r>
          </a:p>
        </p:txBody>
      </p:sp>
      <p:pic>
        <p:nvPicPr>
          <p:cNvPr id="121" name="圖片 8" descr="一張含有 向量圖形 的圖片&#10;&#10;描述是以非常高的可信度產生">
            <a:extLst>
              <a:ext uri="{FF2B5EF4-FFF2-40B4-BE49-F238E27FC236}">
                <a16:creationId xmlns:a16="http://schemas.microsoft.com/office/drawing/2014/main" id="{64DD7F3D-5557-4791-9857-7140450F4383}"/>
              </a:ext>
            </a:extLst>
          </p:cNvPr>
          <p:cNvPicPr>
            <a:picLocks noChangeAspect="1"/>
          </p:cNvPicPr>
          <p:nvPr/>
        </p:nvPicPr>
        <p:blipFill>
          <a:blip r:embed="rId22"/>
          <a:stretch>
            <a:fillRect/>
          </a:stretch>
        </p:blipFill>
        <p:spPr>
          <a:xfrm>
            <a:off x="577631" y="1172109"/>
            <a:ext cx="657549" cy="652450"/>
          </a:xfrm>
          <a:prstGeom prst="rect">
            <a:avLst/>
          </a:prstGeom>
          <a:effectLst>
            <a:outerShdw blurRad="63500" sx="102000" sy="102000" algn="ctr" rotWithShape="0">
              <a:prstClr val="black">
                <a:alpha val="40000"/>
              </a:prstClr>
            </a:outerShdw>
          </a:effectLst>
        </p:spPr>
      </p:pic>
      <p:sp>
        <p:nvSpPr>
          <p:cNvPr id="122" name="矩形 34">
            <a:extLst>
              <a:ext uri="{FF2B5EF4-FFF2-40B4-BE49-F238E27FC236}">
                <a16:creationId xmlns:a16="http://schemas.microsoft.com/office/drawing/2014/main" id="{3EE3C476-8D35-4E1A-A903-0CF4048A47FB}"/>
              </a:ext>
            </a:extLst>
          </p:cNvPr>
          <p:cNvSpPr/>
          <p:nvPr/>
        </p:nvSpPr>
        <p:spPr>
          <a:xfrm>
            <a:off x="1136091" y="1326138"/>
            <a:ext cx="2998416" cy="307777"/>
          </a:xfrm>
          <a:prstGeom prst="rect">
            <a:avLst/>
          </a:prstGeom>
        </p:spPr>
        <p:txBody>
          <a:bodyPr wrap="square">
            <a:spAutoFit/>
          </a:bodyPr>
          <a:lstStyle/>
          <a:p>
            <a:pPr algn="ctr"/>
            <a:r>
              <a:rPr lang="en-US" altLang="zh-TW" b="1">
                <a:solidFill>
                  <a:srgbClr val="333333"/>
                </a:solidFill>
                <a:latin typeface="Arial" panose="020B0604020202020204" pitchFamily="34" charset="0"/>
                <a:ea typeface="微軟正黑體" panose="020B0604030504040204" pitchFamily="34" charset="-120"/>
                <a:cs typeface="Arial" panose="020B0604020202020204" pitchFamily="34" charset="0"/>
              </a:rPr>
              <a:t>HBS 3 (Hybrid Backup Sync 3)</a:t>
            </a:r>
            <a:endParaRPr lang="zh-TW" altLang="en-US" b="1">
              <a:solidFill>
                <a:srgbClr val="333333"/>
              </a:solidFill>
              <a:latin typeface="Arial" panose="020B0604020202020204" pitchFamily="34" charset="0"/>
              <a:ea typeface="微軟正黑體" panose="020B0604030504040204" pitchFamily="34" charset="-120"/>
              <a:cs typeface="Arial" panose="020B0604020202020204" pitchFamily="34" charset="0"/>
            </a:endParaRPr>
          </a:p>
        </p:txBody>
      </p:sp>
      <p:sp>
        <p:nvSpPr>
          <p:cNvPr id="66" name="文字方塊 65">
            <a:extLst>
              <a:ext uri="{FF2B5EF4-FFF2-40B4-BE49-F238E27FC236}">
                <a16:creationId xmlns:a16="http://schemas.microsoft.com/office/drawing/2014/main" id="{893A3C57-54D2-5343-A513-3EF6B161F5E5}"/>
              </a:ext>
            </a:extLst>
          </p:cNvPr>
          <p:cNvSpPr txBox="1"/>
          <p:nvPr/>
        </p:nvSpPr>
        <p:spPr>
          <a:xfrm>
            <a:off x="3913183" y="1352047"/>
            <a:ext cx="5087073" cy="276999"/>
          </a:xfrm>
          <a:prstGeom prst="rect">
            <a:avLst/>
          </a:prstGeom>
          <a:noFill/>
        </p:spPr>
        <p:txBody>
          <a:bodyPr wrap="square">
            <a:spAutoFit/>
          </a:bodyPr>
          <a:lstStyle/>
          <a:p>
            <a:r>
              <a:rPr lang="zh-TW" altLang="en-US" sz="1200"/>
              <a:t>免授權、確保企業運作不間斷的多重服務檔案備份、復原及同步解決方案。</a:t>
            </a:r>
          </a:p>
        </p:txBody>
      </p:sp>
    </p:spTree>
    <p:extLst>
      <p:ext uri="{BB962C8B-B14F-4D97-AF65-F5344CB8AC3E}">
        <p14:creationId xmlns:p14="http://schemas.microsoft.com/office/powerpoint/2010/main" val="11960344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圖片 58" descr="一張含有 螢幕擷取畫面 的圖片&#10;&#10;描述是以非常高的可信度產生">
            <a:extLst>
              <a:ext uri="{FF2B5EF4-FFF2-40B4-BE49-F238E27FC236}">
                <a16:creationId xmlns:a16="http://schemas.microsoft.com/office/drawing/2014/main" id="{CB1C126B-2C4C-46B9-86F7-6774E741A5B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88791" y="2121977"/>
            <a:ext cx="1910237" cy="1074682"/>
          </a:xfrm>
          <a:prstGeom prst="rect">
            <a:avLst/>
          </a:prstGeom>
        </p:spPr>
      </p:pic>
      <p:pic>
        <p:nvPicPr>
          <p:cNvPr id="6" name="圖片 26">
            <a:extLst>
              <a:ext uri="{FF2B5EF4-FFF2-40B4-BE49-F238E27FC236}">
                <a16:creationId xmlns:a16="http://schemas.microsoft.com/office/drawing/2014/main" id="{5DCAAC18-5BFB-46FB-82B2-B354B08AF7CB}"/>
              </a:ext>
            </a:extLst>
          </p:cNvPr>
          <p:cNvPicPr>
            <a:picLocks noChangeAspect="1"/>
          </p:cNvPicPr>
          <p:nvPr/>
        </p:nvPicPr>
        <p:blipFill>
          <a:blip r:embed="rId3"/>
          <a:stretch>
            <a:fillRect/>
          </a:stretch>
        </p:blipFill>
        <p:spPr>
          <a:xfrm>
            <a:off x="2581180" y="2741834"/>
            <a:ext cx="489585" cy="466249"/>
          </a:xfrm>
          <a:prstGeom prst="rect">
            <a:avLst/>
          </a:prstGeom>
        </p:spPr>
      </p:pic>
      <p:sp>
        <p:nvSpPr>
          <p:cNvPr id="11" name="Google Shape;157;p22">
            <a:extLst>
              <a:ext uri="{FF2B5EF4-FFF2-40B4-BE49-F238E27FC236}">
                <a16:creationId xmlns:a16="http://schemas.microsoft.com/office/drawing/2014/main" id="{E746D52E-C7EA-48C6-B548-AEEC9E6A6484}"/>
              </a:ext>
            </a:extLst>
          </p:cNvPr>
          <p:cNvSpPr txBox="1"/>
          <p:nvPr/>
        </p:nvSpPr>
        <p:spPr>
          <a:xfrm>
            <a:off x="1037863" y="3124003"/>
            <a:ext cx="1716600" cy="338400"/>
          </a:xfrm>
          <a:prstGeom prst="rect">
            <a:avLst/>
          </a:prstGeom>
          <a:noFill/>
          <a:ln>
            <a:noFill/>
          </a:ln>
        </p:spPr>
        <p:txBody>
          <a:bodyPr spcFirstLastPara="1" wrap="square" lIns="91425" tIns="91425" rIns="91425" bIns="91425" anchor="ctr"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buClr>
                <a:srgbClr val="434343"/>
              </a:buClr>
              <a:buSzPts val="300"/>
            </a:pPr>
            <a:r>
              <a:rPr lang="en-US" altLang="zh-TW" sz="1050" b="1">
                <a:solidFill>
                  <a:schemeClr val="dk1"/>
                </a:solidFill>
                <a:latin typeface="微軟正黑體" panose="020B0604030504040204" pitchFamily="34" charset="-120"/>
                <a:ea typeface="微軟正黑體" panose="020B0604030504040204" pitchFamily="34" charset="-120"/>
                <a:cs typeface="Arial"/>
                <a:sym typeface="Arial"/>
              </a:rPr>
              <a:t>Mac Time Machine</a:t>
            </a:r>
            <a:endParaRPr sz="1050" b="1">
              <a:latin typeface="微軟正黑體" panose="020B0604030504040204" pitchFamily="34" charset="-120"/>
              <a:ea typeface="微軟正黑體" panose="020B0604030504040204" pitchFamily="34" charset="-120"/>
            </a:endParaRPr>
          </a:p>
        </p:txBody>
      </p:sp>
      <p:pic>
        <p:nvPicPr>
          <p:cNvPr id="13" name="圖片 41" descr="一張含有 螢幕擷取畫面 的圖片&#10;&#10;描述是以高可信度產生">
            <a:extLst>
              <a:ext uri="{FF2B5EF4-FFF2-40B4-BE49-F238E27FC236}">
                <a16:creationId xmlns:a16="http://schemas.microsoft.com/office/drawing/2014/main" id="{43C317B2-95E1-4522-8461-6CC9DF460E62}"/>
              </a:ext>
            </a:extLst>
          </p:cNvPr>
          <p:cNvPicPr>
            <a:picLocks noChangeAspect="1"/>
          </p:cNvPicPr>
          <p:nvPr/>
        </p:nvPicPr>
        <p:blipFill>
          <a:blip r:embed="rId4"/>
          <a:stretch>
            <a:fillRect/>
          </a:stretch>
        </p:blipFill>
        <p:spPr>
          <a:xfrm rot="16200000">
            <a:off x="7552933" y="2430062"/>
            <a:ext cx="119539" cy="731044"/>
          </a:xfrm>
          <a:prstGeom prst="rect">
            <a:avLst/>
          </a:prstGeom>
        </p:spPr>
      </p:pic>
      <p:pic>
        <p:nvPicPr>
          <p:cNvPr id="15" name="圖片 80">
            <a:extLst>
              <a:ext uri="{FF2B5EF4-FFF2-40B4-BE49-F238E27FC236}">
                <a16:creationId xmlns:a16="http://schemas.microsoft.com/office/drawing/2014/main" id="{D9DF6543-ADA7-45BD-9851-F806477948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2268" y="2157775"/>
            <a:ext cx="331975" cy="497963"/>
          </a:xfrm>
          <a:prstGeom prst="rect">
            <a:avLst/>
          </a:prstGeom>
        </p:spPr>
      </p:pic>
      <p:pic>
        <p:nvPicPr>
          <p:cNvPr id="16" name="圖片 26">
            <a:extLst>
              <a:ext uri="{FF2B5EF4-FFF2-40B4-BE49-F238E27FC236}">
                <a16:creationId xmlns:a16="http://schemas.microsoft.com/office/drawing/2014/main" id="{D648D5E0-3689-4F8D-9DA5-4078F49E7939}"/>
              </a:ext>
            </a:extLst>
          </p:cNvPr>
          <p:cNvPicPr>
            <a:picLocks noChangeAspect="1"/>
          </p:cNvPicPr>
          <p:nvPr/>
        </p:nvPicPr>
        <p:blipFill>
          <a:blip r:embed="rId3"/>
          <a:stretch>
            <a:fillRect/>
          </a:stretch>
        </p:blipFill>
        <p:spPr>
          <a:xfrm>
            <a:off x="4840099" y="2346195"/>
            <a:ext cx="489585" cy="466249"/>
          </a:xfrm>
          <a:prstGeom prst="rect">
            <a:avLst/>
          </a:prstGeom>
        </p:spPr>
      </p:pic>
      <p:sp>
        <p:nvSpPr>
          <p:cNvPr id="33" name="文字方塊 32">
            <a:extLst>
              <a:ext uri="{FF2B5EF4-FFF2-40B4-BE49-F238E27FC236}">
                <a16:creationId xmlns:a16="http://schemas.microsoft.com/office/drawing/2014/main" id="{E15F83E9-D1D2-4774-89B4-8D004C35EAEE}"/>
              </a:ext>
            </a:extLst>
          </p:cNvPr>
          <p:cNvSpPr txBox="1"/>
          <p:nvPr/>
        </p:nvSpPr>
        <p:spPr>
          <a:xfrm>
            <a:off x="692935" y="3573776"/>
            <a:ext cx="3120291" cy="28469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zh-TW" altLang="en-US" b="1">
                <a:solidFill>
                  <a:schemeClr val="accent2">
                    <a:lumMod val="90000"/>
                    <a:lumOff val="10000"/>
                  </a:schemeClr>
                </a:solidFill>
                <a:latin typeface="微軟正黑體" panose="020B0604030504040204" pitchFamily="34" charset="-120"/>
                <a:ea typeface="微軟正黑體" panose="020B0604030504040204" pitchFamily="34" charset="-120"/>
                <a:cs typeface="Calibri"/>
              </a:rPr>
              <a:t>建立</a:t>
            </a:r>
            <a:r>
              <a:rPr lang="en-US" altLang="zh-TW" b="1">
                <a:solidFill>
                  <a:schemeClr val="accent2">
                    <a:lumMod val="90000"/>
                    <a:lumOff val="10000"/>
                  </a:schemeClr>
                </a:solidFill>
                <a:latin typeface="微軟正黑體" panose="020B0604030504040204" pitchFamily="34" charset="-120"/>
                <a:ea typeface="微軟正黑體" panose="020B0604030504040204" pitchFamily="34" charset="-120"/>
                <a:cs typeface="Calibri"/>
              </a:rPr>
              <a:t> NAS </a:t>
            </a:r>
            <a:r>
              <a:rPr lang="zh-TW" altLang="en-US" b="1">
                <a:solidFill>
                  <a:schemeClr val="accent2">
                    <a:lumMod val="90000"/>
                    <a:lumOff val="10000"/>
                  </a:schemeClr>
                </a:solidFill>
                <a:latin typeface="微軟正黑體" panose="020B0604030504040204" pitchFamily="34" charset="-120"/>
                <a:ea typeface="微軟正黑體" panose="020B0604030504040204" pitchFamily="34" charset="-120"/>
                <a:cs typeface="Calibri"/>
              </a:rPr>
              <a:t>備份任務：</a:t>
            </a:r>
          </a:p>
        </p:txBody>
      </p:sp>
      <p:sp>
        <p:nvSpPr>
          <p:cNvPr id="8" name="文字方塊 7">
            <a:extLst>
              <a:ext uri="{FF2B5EF4-FFF2-40B4-BE49-F238E27FC236}">
                <a16:creationId xmlns:a16="http://schemas.microsoft.com/office/drawing/2014/main" id="{E49B1178-9553-44D8-9E65-FDD3E521E128}"/>
              </a:ext>
            </a:extLst>
          </p:cNvPr>
          <p:cNvSpPr txBox="1"/>
          <p:nvPr/>
        </p:nvSpPr>
        <p:spPr>
          <a:xfrm>
            <a:off x="941577" y="1383080"/>
            <a:ext cx="7260845" cy="523220"/>
          </a:xfrm>
          <a:prstGeom prst="rect">
            <a:avLst/>
          </a:prstGeom>
          <a:noFill/>
        </p:spPr>
        <p:txBody>
          <a:bodyPr wrap="square" rtlCol="0">
            <a:spAutoFit/>
          </a:bodyPr>
          <a:lstStyle/>
          <a:p>
            <a:r>
              <a:rPr lang="ja-JP" altLang="en-US" b="1">
                <a:latin typeface="微軟正黑體" panose="020B0604030504040204" pitchFamily="34" charset="-120"/>
                <a:ea typeface="微軟正黑體" panose="020B0604030504040204" pitchFamily="34" charset="-120"/>
                <a:cs typeface="Calibri Light"/>
              </a:rPr>
              <a:t>透過 HBS 3 將 Time Machine 備份檔案複製到</a:t>
            </a:r>
            <a:r>
              <a:rPr lang="en-US" altLang="ja-JP" b="1">
                <a:latin typeface="微軟正黑體" panose="020B0604030504040204" pitchFamily="34" charset="-120"/>
                <a:ea typeface="微軟正黑體" panose="020B0604030504040204" pitchFamily="34" charset="-120"/>
                <a:cs typeface="Calibri Light"/>
              </a:rPr>
              <a:t> TS-435XeU</a:t>
            </a:r>
            <a:r>
              <a:rPr lang="ja-JP" altLang="en-US" b="1">
                <a:latin typeface="微軟正黑體" panose="020B0604030504040204" pitchFamily="34" charset="-120"/>
                <a:ea typeface="微軟正黑體" panose="020B0604030504040204" pitchFamily="34" charset="-120"/>
                <a:cs typeface="Calibri Light"/>
              </a:rPr>
              <a:t>，再將</a:t>
            </a:r>
            <a:r>
              <a:rPr lang="en-US" altLang="ja-JP" b="1">
                <a:latin typeface="微軟正黑體" panose="020B0604030504040204" pitchFamily="34" charset="-120"/>
                <a:ea typeface="微軟正黑體" panose="020B0604030504040204" pitchFamily="34" charset="-120"/>
                <a:cs typeface="Calibri Light"/>
              </a:rPr>
              <a:t> NAS Time Machine </a:t>
            </a:r>
            <a:r>
              <a:rPr lang="zh-CN" altLang="en-US" b="1">
                <a:latin typeface="微軟正黑體" panose="020B0604030504040204" pitchFamily="34" charset="-120"/>
                <a:ea typeface="微軟正黑體" panose="020B0604030504040204" pitchFamily="34" charset="-120"/>
                <a:cs typeface="Calibri Light"/>
              </a:rPr>
              <a:t>資料備份到</a:t>
            </a:r>
            <a:r>
              <a:rPr lang="ja-JP" altLang="en-US" b="1">
                <a:latin typeface="微軟正黑體" panose="020B0604030504040204" pitchFamily="34" charset="-120"/>
                <a:ea typeface="微軟正黑體" panose="020B0604030504040204" pitchFamily="34" charset="-120"/>
                <a:cs typeface="Calibri Light"/>
              </a:rPr>
              <a:t>外接裝置例如 TR-004</a:t>
            </a:r>
            <a:r>
              <a:rPr lang="en-US" altLang="ja-JP" b="1">
                <a:latin typeface="微軟正黑體" panose="020B0604030504040204" pitchFamily="34" charset="-120"/>
                <a:ea typeface="微軟正黑體" panose="020B0604030504040204" pitchFamily="34" charset="-120"/>
                <a:cs typeface="Calibri Light"/>
              </a:rPr>
              <a:t>U USB RAID </a:t>
            </a:r>
            <a:r>
              <a:rPr lang="zh-CN" altLang="en-US" b="1">
                <a:latin typeface="微軟正黑體" panose="020B0604030504040204" pitchFamily="34" charset="-120"/>
                <a:ea typeface="微軟正黑體" panose="020B0604030504040204" pitchFamily="34" charset="-120"/>
                <a:cs typeface="Calibri Light"/>
              </a:rPr>
              <a:t>外接盒</a:t>
            </a:r>
            <a:endParaRPr lang="zh-TW" altLang="en-US">
              <a:latin typeface="微軟正黑體" panose="020B0604030504040204" pitchFamily="34" charset="-120"/>
              <a:ea typeface="微軟正黑體" panose="020B0604030504040204" pitchFamily="34" charset="-120"/>
            </a:endParaRPr>
          </a:p>
        </p:txBody>
      </p:sp>
      <p:grpSp>
        <p:nvGrpSpPr>
          <p:cNvPr id="12" name="群組 11">
            <a:extLst>
              <a:ext uri="{FF2B5EF4-FFF2-40B4-BE49-F238E27FC236}">
                <a16:creationId xmlns:a16="http://schemas.microsoft.com/office/drawing/2014/main" id="{3440B1C9-D64A-4F19-962D-060FCEF3D6EF}"/>
              </a:ext>
            </a:extLst>
          </p:cNvPr>
          <p:cNvGrpSpPr/>
          <p:nvPr/>
        </p:nvGrpSpPr>
        <p:grpSpPr>
          <a:xfrm>
            <a:off x="693254" y="3826158"/>
            <a:ext cx="7971360" cy="1065371"/>
            <a:chOff x="1349934" y="1060129"/>
            <a:chExt cx="10628479" cy="1420493"/>
          </a:xfrm>
        </p:grpSpPr>
        <p:sp>
          <p:nvSpPr>
            <p:cNvPr id="35" name="箭號: 向右 34">
              <a:extLst>
                <a:ext uri="{FF2B5EF4-FFF2-40B4-BE49-F238E27FC236}">
                  <a16:creationId xmlns:a16="http://schemas.microsoft.com/office/drawing/2014/main" id="{FED189A7-F1BD-464F-A4D4-46D9E75AFDDF}"/>
                </a:ext>
              </a:extLst>
            </p:cNvPr>
            <p:cNvSpPr/>
            <p:nvPr/>
          </p:nvSpPr>
          <p:spPr>
            <a:xfrm>
              <a:off x="4290970" y="2024392"/>
              <a:ext cx="1064080" cy="456230"/>
            </a:xfrm>
            <a:prstGeom prst="rightArrow">
              <a:avLst>
                <a:gd name="adj1" fmla="val 50000"/>
                <a:gd name="adj2" fmla="val 87117"/>
              </a:avLst>
            </a:pr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36" name="箭號: 向右 35">
              <a:extLst>
                <a:ext uri="{FF2B5EF4-FFF2-40B4-BE49-F238E27FC236}">
                  <a16:creationId xmlns:a16="http://schemas.microsoft.com/office/drawing/2014/main" id="{D7D4F3DD-FDC0-4B52-8B66-28F3A82D797F}"/>
                </a:ext>
              </a:extLst>
            </p:cNvPr>
            <p:cNvSpPr/>
            <p:nvPr/>
          </p:nvSpPr>
          <p:spPr>
            <a:xfrm>
              <a:off x="7772514" y="2022449"/>
              <a:ext cx="1064080" cy="456230"/>
            </a:xfrm>
            <a:prstGeom prst="rightArrow">
              <a:avLst>
                <a:gd name="adj1" fmla="val 50000"/>
                <a:gd name="adj2" fmla="val 87117"/>
              </a:avLst>
            </a:pr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grpSp>
          <p:nvGrpSpPr>
            <p:cNvPr id="37" name="群組 36">
              <a:extLst>
                <a:ext uri="{FF2B5EF4-FFF2-40B4-BE49-F238E27FC236}">
                  <a16:creationId xmlns:a16="http://schemas.microsoft.com/office/drawing/2014/main" id="{E54FAD3C-6801-473B-AC68-64A6C702D681}"/>
                </a:ext>
              </a:extLst>
            </p:cNvPr>
            <p:cNvGrpSpPr/>
            <p:nvPr/>
          </p:nvGrpSpPr>
          <p:grpSpPr>
            <a:xfrm>
              <a:off x="4837907" y="1060129"/>
              <a:ext cx="3385161" cy="1412768"/>
              <a:chOff x="4919989" y="1388714"/>
              <a:chExt cx="2988426" cy="1247194"/>
            </a:xfrm>
          </p:grpSpPr>
          <p:pic>
            <p:nvPicPr>
              <p:cNvPr id="38" name="圖片 37">
                <a:extLst>
                  <a:ext uri="{FF2B5EF4-FFF2-40B4-BE49-F238E27FC236}">
                    <a16:creationId xmlns:a16="http://schemas.microsoft.com/office/drawing/2014/main" id="{1E7BFC4E-CDD4-4D22-855D-E2DAB0D87AD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02983" y="1551117"/>
                <a:ext cx="2405432" cy="1084791"/>
              </a:xfrm>
              <a:prstGeom prst="rect">
                <a:avLst/>
              </a:prstGeom>
            </p:spPr>
          </p:pic>
          <p:grpSp>
            <p:nvGrpSpPr>
              <p:cNvPr id="39" name="群組 38">
                <a:extLst>
                  <a:ext uri="{FF2B5EF4-FFF2-40B4-BE49-F238E27FC236}">
                    <a16:creationId xmlns:a16="http://schemas.microsoft.com/office/drawing/2014/main" id="{7AA2B8A1-A703-4CC0-8454-5932A16EC596}"/>
                  </a:ext>
                </a:extLst>
              </p:cNvPr>
              <p:cNvGrpSpPr/>
              <p:nvPr/>
            </p:nvGrpSpPr>
            <p:grpSpPr>
              <a:xfrm>
                <a:off x="4919989" y="1388714"/>
                <a:ext cx="895143" cy="897426"/>
                <a:chOff x="7930695" y="3968954"/>
                <a:chExt cx="1260000" cy="1263213"/>
              </a:xfrm>
            </p:grpSpPr>
            <p:pic>
              <p:nvPicPr>
                <p:cNvPr id="41" name="圖片 40">
                  <a:extLst>
                    <a:ext uri="{FF2B5EF4-FFF2-40B4-BE49-F238E27FC236}">
                      <a16:creationId xmlns:a16="http://schemas.microsoft.com/office/drawing/2014/main" id="{7669237E-7C35-42A4-BC84-18463E1A7B15}"/>
                    </a:ext>
                  </a:extLst>
                </p:cNvPr>
                <p:cNvPicPr>
                  <a:picLocks noChangeAspect="1"/>
                </p:cNvPicPr>
                <p:nvPr/>
              </p:nvPicPr>
              <p:blipFill>
                <a:blip r:embed="rId8" cstate="print">
                  <a:alphaModFix/>
                  <a:extLst>
                    <a:ext uri="{28A0092B-C50C-407E-A947-70E740481C1C}">
                      <a14:useLocalDpi xmlns:a14="http://schemas.microsoft.com/office/drawing/2010/main" val="0"/>
                    </a:ext>
                  </a:extLst>
                </a:blip>
                <a:stretch>
                  <a:fillRect/>
                </a:stretch>
              </p:blipFill>
              <p:spPr>
                <a:xfrm>
                  <a:off x="7930695" y="3972167"/>
                  <a:ext cx="1260000" cy="1260000"/>
                </a:xfrm>
                <a:prstGeom prst="rect">
                  <a:avLst/>
                </a:prstGeom>
              </p:spPr>
            </p:pic>
            <p:sp>
              <p:nvSpPr>
                <p:cNvPr id="42" name="矩形 41">
                  <a:extLst>
                    <a:ext uri="{FF2B5EF4-FFF2-40B4-BE49-F238E27FC236}">
                      <a16:creationId xmlns:a16="http://schemas.microsoft.com/office/drawing/2014/main" id="{9B0C6D1D-67B4-4C90-9881-44666D00552B}"/>
                    </a:ext>
                  </a:extLst>
                </p:cNvPr>
                <p:cNvSpPr/>
                <p:nvPr/>
              </p:nvSpPr>
              <p:spPr>
                <a:xfrm>
                  <a:off x="8179499" y="3968954"/>
                  <a:ext cx="831661" cy="1204723"/>
                </a:xfrm>
                <a:prstGeom prst="rect">
                  <a:avLst/>
                </a:prstGeom>
              </p:spPr>
              <p:txBody>
                <a:bodyPr wrap="square"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r>
                    <a:rPr lang="en-US" altLang="zh-TW" sz="4125" b="1">
                      <a:solidFill>
                        <a:schemeClr val="bg1"/>
                      </a:solidFill>
                    </a:rPr>
                    <a:t>2</a:t>
                  </a:r>
                  <a:endParaRPr lang="zh-TW" altLang="en-US" sz="4125" b="1">
                    <a:solidFill>
                      <a:schemeClr val="bg1"/>
                    </a:solidFill>
                  </a:endParaRPr>
                </a:p>
              </p:txBody>
            </p:sp>
          </p:grpSp>
          <p:sp>
            <p:nvSpPr>
              <p:cNvPr id="40" name="矩形 39">
                <a:extLst>
                  <a:ext uri="{FF2B5EF4-FFF2-40B4-BE49-F238E27FC236}">
                    <a16:creationId xmlns:a16="http://schemas.microsoft.com/office/drawing/2014/main" id="{6FFCD79A-9ADA-4678-BB9D-9B6521F6E9AA}"/>
                  </a:ext>
                </a:extLst>
              </p:cNvPr>
              <p:cNvSpPr/>
              <p:nvPr/>
            </p:nvSpPr>
            <p:spPr>
              <a:xfrm>
                <a:off x="5795459" y="1850119"/>
                <a:ext cx="1853796" cy="548845"/>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pPr>
                <a:r>
                  <a:rPr lang="zh-TW" altLang="en-US" sz="1350" b="1">
                    <a:solidFill>
                      <a:schemeClr val="lt1"/>
                    </a:solidFill>
                    <a:latin typeface="微軟正黑體" panose="020B0604030504040204" pitchFamily="34" charset="-120"/>
                    <a:ea typeface="微軟正黑體" panose="020B0604030504040204" pitchFamily="34" charset="-120"/>
                    <a:cs typeface="Calibri"/>
                  </a:rPr>
                  <a:t>目的端選取本地端 &gt; 選擇 TR-004</a:t>
                </a:r>
                <a:r>
                  <a:rPr lang="en-US" altLang="zh-TW" sz="1350" b="1">
                    <a:solidFill>
                      <a:schemeClr val="lt1"/>
                    </a:solidFill>
                    <a:latin typeface="微軟正黑體" panose="020B0604030504040204" pitchFamily="34" charset="-120"/>
                    <a:ea typeface="微軟正黑體" panose="020B0604030504040204" pitchFamily="34" charset="-120"/>
                    <a:cs typeface="Calibri"/>
                  </a:rPr>
                  <a:t>U</a:t>
                </a:r>
                <a:endParaRPr lang="zh-TW" altLang="en-US" sz="1350" b="1">
                  <a:solidFill>
                    <a:schemeClr val="lt1"/>
                  </a:solidFill>
                  <a:latin typeface="微軟正黑體" panose="020B0604030504040204" pitchFamily="34" charset="-120"/>
                  <a:ea typeface="微軟正黑體" panose="020B0604030504040204" pitchFamily="34" charset="-120"/>
                  <a:cs typeface="Calibri"/>
                </a:endParaRPr>
              </a:p>
            </p:txBody>
          </p:sp>
        </p:grpSp>
        <p:grpSp>
          <p:nvGrpSpPr>
            <p:cNvPr id="43" name="群組 42">
              <a:extLst>
                <a:ext uri="{FF2B5EF4-FFF2-40B4-BE49-F238E27FC236}">
                  <a16:creationId xmlns:a16="http://schemas.microsoft.com/office/drawing/2014/main" id="{C76BAC83-2D0B-4DB0-B283-25AAE55B1C21}"/>
                </a:ext>
              </a:extLst>
            </p:cNvPr>
            <p:cNvGrpSpPr/>
            <p:nvPr/>
          </p:nvGrpSpPr>
          <p:grpSpPr>
            <a:xfrm>
              <a:off x="8325887" y="1060129"/>
              <a:ext cx="3652526" cy="1412767"/>
              <a:chOff x="8301828" y="1388714"/>
              <a:chExt cx="3224455" cy="1247194"/>
            </a:xfrm>
          </p:grpSpPr>
          <p:pic>
            <p:nvPicPr>
              <p:cNvPr id="44" name="圖片 43">
                <a:extLst>
                  <a:ext uri="{FF2B5EF4-FFF2-40B4-BE49-F238E27FC236}">
                    <a16:creationId xmlns:a16="http://schemas.microsoft.com/office/drawing/2014/main" id="{80820FE1-E80B-4616-984B-5BAB4E43F95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84822" y="1551117"/>
                <a:ext cx="2405432" cy="1084791"/>
              </a:xfrm>
              <a:prstGeom prst="rect">
                <a:avLst/>
              </a:prstGeom>
            </p:spPr>
          </p:pic>
          <p:grpSp>
            <p:nvGrpSpPr>
              <p:cNvPr id="45" name="群組 44">
                <a:extLst>
                  <a:ext uri="{FF2B5EF4-FFF2-40B4-BE49-F238E27FC236}">
                    <a16:creationId xmlns:a16="http://schemas.microsoft.com/office/drawing/2014/main" id="{68F2B4AB-E483-440B-A07C-1C6A937B0982}"/>
                  </a:ext>
                </a:extLst>
              </p:cNvPr>
              <p:cNvGrpSpPr/>
              <p:nvPr/>
            </p:nvGrpSpPr>
            <p:grpSpPr>
              <a:xfrm>
                <a:off x="8301828" y="1388714"/>
                <a:ext cx="895143" cy="897426"/>
                <a:chOff x="7930695" y="3968954"/>
                <a:chExt cx="1260000" cy="1263213"/>
              </a:xfrm>
            </p:grpSpPr>
            <p:pic>
              <p:nvPicPr>
                <p:cNvPr id="47" name="圖片 46">
                  <a:extLst>
                    <a:ext uri="{FF2B5EF4-FFF2-40B4-BE49-F238E27FC236}">
                      <a16:creationId xmlns:a16="http://schemas.microsoft.com/office/drawing/2014/main" id="{8D8313CA-FB8F-4168-A6B6-D86145604D21}"/>
                    </a:ext>
                  </a:extLst>
                </p:cNvPr>
                <p:cNvPicPr>
                  <a:picLocks noChangeAspect="1"/>
                </p:cNvPicPr>
                <p:nvPr/>
              </p:nvPicPr>
              <p:blipFill>
                <a:blip r:embed="rId8" cstate="print">
                  <a:alphaModFix/>
                  <a:extLst>
                    <a:ext uri="{28A0092B-C50C-407E-A947-70E740481C1C}">
                      <a14:useLocalDpi xmlns:a14="http://schemas.microsoft.com/office/drawing/2010/main" val="0"/>
                    </a:ext>
                  </a:extLst>
                </a:blip>
                <a:stretch>
                  <a:fillRect/>
                </a:stretch>
              </p:blipFill>
              <p:spPr>
                <a:xfrm>
                  <a:off x="7930695" y="3972167"/>
                  <a:ext cx="1260000" cy="1260000"/>
                </a:xfrm>
                <a:prstGeom prst="rect">
                  <a:avLst/>
                </a:prstGeom>
              </p:spPr>
            </p:pic>
            <p:sp>
              <p:nvSpPr>
                <p:cNvPr id="48" name="矩形 47">
                  <a:extLst>
                    <a:ext uri="{FF2B5EF4-FFF2-40B4-BE49-F238E27FC236}">
                      <a16:creationId xmlns:a16="http://schemas.microsoft.com/office/drawing/2014/main" id="{0DB27176-654F-45C5-9669-36FA21D068D3}"/>
                    </a:ext>
                  </a:extLst>
                </p:cNvPr>
                <p:cNvSpPr/>
                <p:nvPr/>
              </p:nvSpPr>
              <p:spPr>
                <a:xfrm>
                  <a:off x="8170560" y="3968954"/>
                  <a:ext cx="831661" cy="1204725"/>
                </a:xfrm>
                <a:prstGeom prst="rect">
                  <a:avLst/>
                </a:prstGeom>
              </p:spPr>
              <p:txBody>
                <a:bodyPr wrap="square"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r>
                    <a:rPr lang="en-US" altLang="zh-TW" sz="4125" b="1">
                      <a:solidFill>
                        <a:schemeClr val="bg1"/>
                      </a:solidFill>
                    </a:rPr>
                    <a:t>3</a:t>
                  </a:r>
                  <a:endParaRPr lang="zh-TW" altLang="en-US" sz="4125" b="1">
                    <a:solidFill>
                      <a:schemeClr val="bg1"/>
                    </a:solidFill>
                  </a:endParaRPr>
                </a:p>
              </p:txBody>
            </p:sp>
          </p:grpSp>
          <p:sp>
            <p:nvSpPr>
              <p:cNvPr id="46" name="矩形 45">
                <a:extLst>
                  <a:ext uri="{FF2B5EF4-FFF2-40B4-BE49-F238E27FC236}">
                    <a16:creationId xmlns:a16="http://schemas.microsoft.com/office/drawing/2014/main" id="{EDE6805C-1A47-4776-8C99-472AC363FC19}"/>
                  </a:ext>
                </a:extLst>
              </p:cNvPr>
              <p:cNvSpPr/>
              <p:nvPr/>
            </p:nvSpPr>
            <p:spPr>
              <a:xfrm>
                <a:off x="9288083" y="1691808"/>
                <a:ext cx="2238200" cy="874893"/>
              </a:xfrm>
              <a:prstGeom prst="rect">
                <a:avLst/>
              </a:prstGeom>
            </p:spPr>
            <p:txBody>
              <a:bodyPr wrap="square"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pPr>
                <a:r>
                  <a:rPr lang="en-US" altLang="zh-TW" sz="1350" b="1">
                    <a:solidFill>
                      <a:schemeClr val="lt1"/>
                    </a:solidFill>
                    <a:latin typeface="微軟正黑體" panose="020B0604030504040204" pitchFamily="34" charset="-120"/>
                    <a:ea typeface="微軟正黑體" panose="020B0604030504040204" pitchFamily="34" charset="-120"/>
                    <a:cs typeface="Calibri"/>
                  </a:rPr>
                  <a:t>- </a:t>
                </a:r>
                <a:r>
                  <a:rPr lang="zh-TW" altLang="en-US" sz="1350" b="1">
                    <a:solidFill>
                      <a:schemeClr val="lt1"/>
                    </a:solidFill>
                    <a:latin typeface="微軟正黑體" panose="020B0604030504040204" pitchFamily="34" charset="-120"/>
                    <a:ea typeface="微軟正黑體" panose="020B0604030504040204" pitchFamily="34" charset="-120"/>
                    <a:cs typeface="Calibri"/>
                  </a:rPr>
                  <a:t>選擇排程</a:t>
                </a:r>
                <a:endParaRPr lang="en-US" altLang="zh-TW" sz="1350" b="1">
                  <a:solidFill>
                    <a:schemeClr val="lt1"/>
                  </a:solidFill>
                  <a:latin typeface="微軟正黑體" panose="020B0604030504040204" pitchFamily="34" charset="-120"/>
                  <a:ea typeface="微軟正黑體" panose="020B0604030504040204" pitchFamily="34" charset="-120"/>
                  <a:cs typeface="Calibri"/>
                </a:endParaRPr>
              </a:p>
              <a:p>
                <a:pPr>
                  <a:lnSpc>
                    <a:spcPct val="90000"/>
                  </a:lnSpc>
                </a:pPr>
                <a:r>
                  <a:rPr lang="zh-TW" altLang="en-US" sz="1350" b="1">
                    <a:solidFill>
                      <a:schemeClr val="lt1"/>
                    </a:solidFill>
                    <a:latin typeface="微軟正黑體" panose="020B0604030504040204" pitchFamily="34" charset="-120"/>
                    <a:ea typeface="微軟正黑體" panose="020B0604030504040204" pitchFamily="34" charset="-120"/>
                    <a:cs typeface="Calibri"/>
                  </a:rPr>
                  <a:t>- 選擇使用QuDedup</a:t>
                </a:r>
                <a:r>
                  <a:rPr lang="zh-TW" altLang="en-US" sz="2000" b="1">
                    <a:solidFill>
                      <a:schemeClr val="lt1"/>
                    </a:solidFill>
                    <a:latin typeface="微軟正黑體" panose="020B0604030504040204" pitchFamily="34" charset="-120"/>
                    <a:ea typeface="微軟正黑體" panose="020B0604030504040204" pitchFamily="34" charset="-120"/>
                    <a:cs typeface="Calibri"/>
                    <a:sym typeface="Calibri"/>
                  </a:rPr>
                  <a:t>  </a:t>
                </a:r>
                <a:endParaRPr lang="zh-TW" altLang="en-US">
                  <a:solidFill>
                    <a:schemeClr val="lt1"/>
                  </a:solidFill>
                </a:endParaRPr>
              </a:p>
            </p:txBody>
          </p:sp>
        </p:grpSp>
        <p:grpSp>
          <p:nvGrpSpPr>
            <p:cNvPr id="49" name="群組 48">
              <a:extLst>
                <a:ext uri="{FF2B5EF4-FFF2-40B4-BE49-F238E27FC236}">
                  <a16:creationId xmlns:a16="http://schemas.microsoft.com/office/drawing/2014/main" id="{D6B00A86-653D-4A28-A59A-2A055409487F}"/>
                </a:ext>
              </a:extLst>
            </p:cNvPr>
            <p:cNvGrpSpPr/>
            <p:nvPr/>
          </p:nvGrpSpPr>
          <p:grpSpPr>
            <a:xfrm>
              <a:off x="1349934" y="1060129"/>
              <a:ext cx="3385161" cy="1412768"/>
              <a:chOff x="1325879" y="1388714"/>
              <a:chExt cx="2988426" cy="1247194"/>
            </a:xfrm>
          </p:grpSpPr>
          <p:pic>
            <p:nvPicPr>
              <p:cNvPr id="50" name="圖片 49">
                <a:extLst>
                  <a:ext uri="{FF2B5EF4-FFF2-40B4-BE49-F238E27FC236}">
                    <a16:creationId xmlns:a16="http://schemas.microsoft.com/office/drawing/2014/main" id="{2046BF80-50E8-4487-9466-DE4439E883D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08873" y="1551117"/>
                <a:ext cx="2405432" cy="1084791"/>
              </a:xfrm>
              <a:prstGeom prst="rect">
                <a:avLst/>
              </a:prstGeom>
            </p:spPr>
          </p:pic>
          <p:sp>
            <p:nvSpPr>
              <p:cNvPr id="51" name="矩形 50">
                <a:extLst>
                  <a:ext uri="{FF2B5EF4-FFF2-40B4-BE49-F238E27FC236}">
                    <a16:creationId xmlns:a16="http://schemas.microsoft.com/office/drawing/2014/main" id="{C74200DA-ABAA-4C3F-A69B-C47A79610EC3}"/>
                  </a:ext>
                </a:extLst>
              </p:cNvPr>
              <p:cNvSpPr/>
              <p:nvPr/>
            </p:nvSpPr>
            <p:spPr>
              <a:xfrm>
                <a:off x="1944163" y="1817698"/>
                <a:ext cx="2370140" cy="548845"/>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pPr>
                <a:r>
                  <a:rPr lang="zh-TW" altLang="en-US" sz="1350" b="1">
                    <a:solidFill>
                      <a:schemeClr val="lt1"/>
                    </a:solidFill>
                    <a:latin typeface="微軟正黑體" panose="020B0604030504040204" pitchFamily="34" charset="-120"/>
                    <a:ea typeface="微軟正黑體" panose="020B0604030504040204" pitchFamily="34" charset="-120"/>
                    <a:cs typeface="Calibri"/>
                    <a:sym typeface="Calibri"/>
                  </a:rPr>
                  <a:t>來源端選取 </a:t>
                </a:r>
                <a:r>
                  <a:rPr lang="en-US" altLang="zh-TW" sz="1350" b="1">
                    <a:solidFill>
                      <a:schemeClr val="lt1"/>
                    </a:solidFill>
                    <a:latin typeface="微軟正黑體" panose="020B0604030504040204" pitchFamily="34" charset="-120"/>
                    <a:ea typeface="微軟正黑體" panose="020B0604030504040204" pitchFamily="34" charset="-120"/>
                    <a:cs typeface="Calibri"/>
                    <a:sym typeface="Calibri"/>
                  </a:rPr>
                  <a:t>Time Machine </a:t>
                </a:r>
                <a:r>
                  <a:rPr lang="zh-TW" altLang="en-US" sz="1350" b="1">
                    <a:solidFill>
                      <a:schemeClr val="lt1"/>
                    </a:solidFill>
                    <a:latin typeface="微軟正黑體" panose="020B0604030504040204" pitchFamily="34" charset="-120"/>
                    <a:ea typeface="微軟正黑體" panose="020B0604030504040204" pitchFamily="34" charset="-120"/>
                    <a:cs typeface="Calibri"/>
                    <a:sym typeface="Calibri"/>
                  </a:rPr>
                  <a:t>備份資料夾</a:t>
                </a:r>
              </a:p>
            </p:txBody>
          </p:sp>
          <p:grpSp>
            <p:nvGrpSpPr>
              <p:cNvPr id="52" name="群組 51">
                <a:extLst>
                  <a:ext uri="{FF2B5EF4-FFF2-40B4-BE49-F238E27FC236}">
                    <a16:creationId xmlns:a16="http://schemas.microsoft.com/office/drawing/2014/main" id="{EDE67668-8A3E-4CEF-822D-A637154CC9B5}"/>
                  </a:ext>
                </a:extLst>
              </p:cNvPr>
              <p:cNvGrpSpPr/>
              <p:nvPr/>
            </p:nvGrpSpPr>
            <p:grpSpPr>
              <a:xfrm>
                <a:off x="1325879" y="1388714"/>
                <a:ext cx="895143" cy="897426"/>
                <a:chOff x="7930695" y="3968954"/>
                <a:chExt cx="1260000" cy="1263213"/>
              </a:xfrm>
            </p:grpSpPr>
            <p:pic>
              <p:nvPicPr>
                <p:cNvPr id="53" name="圖片 52">
                  <a:extLst>
                    <a:ext uri="{FF2B5EF4-FFF2-40B4-BE49-F238E27FC236}">
                      <a16:creationId xmlns:a16="http://schemas.microsoft.com/office/drawing/2014/main" id="{C7F19669-5D28-4BDC-9ECC-D084568F7E88}"/>
                    </a:ext>
                  </a:extLst>
                </p:cNvPr>
                <p:cNvPicPr>
                  <a:picLocks noChangeAspect="1"/>
                </p:cNvPicPr>
                <p:nvPr/>
              </p:nvPicPr>
              <p:blipFill>
                <a:blip r:embed="rId8" cstate="print">
                  <a:alphaModFix/>
                  <a:extLst>
                    <a:ext uri="{28A0092B-C50C-407E-A947-70E740481C1C}">
                      <a14:useLocalDpi xmlns:a14="http://schemas.microsoft.com/office/drawing/2010/main" val="0"/>
                    </a:ext>
                  </a:extLst>
                </a:blip>
                <a:stretch>
                  <a:fillRect/>
                </a:stretch>
              </p:blipFill>
              <p:spPr>
                <a:xfrm>
                  <a:off x="7930695" y="3972167"/>
                  <a:ext cx="1260000" cy="1260000"/>
                </a:xfrm>
                <a:prstGeom prst="rect">
                  <a:avLst/>
                </a:prstGeom>
              </p:spPr>
            </p:pic>
            <p:sp>
              <p:nvSpPr>
                <p:cNvPr id="54" name="矩形 53">
                  <a:extLst>
                    <a:ext uri="{FF2B5EF4-FFF2-40B4-BE49-F238E27FC236}">
                      <a16:creationId xmlns:a16="http://schemas.microsoft.com/office/drawing/2014/main" id="{CA280B03-FA9D-4AFE-A74C-737A6D61029A}"/>
                    </a:ext>
                  </a:extLst>
                </p:cNvPr>
                <p:cNvSpPr/>
                <p:nvPr/>
              </p:nvSpPr>
              <p:spPr>
                <a:xfrm>
                  <a:off x="8146765" y="3968954"/>
                  <a:ext cx="831661" cy="1204723"/>
                </a:xfrm>
                <a:prstGeom prst="rect">
                  <a:avLst/>
                </a:prstGeom>
              </p:spPr>
              <p:txBody>
                <a:bodyPr wrap="square"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r>
                    <a:rPr lang="en-US" altLang="zh-TW" sz="4125" b="1">
                      <a:solidFill>
                        <a:schemeClr val="bg1"/>
                      </a:solidFill>
                    </a:rPr>
                    <a:t>1</a:t>
                  </a:r>
                  <a:endParaRPr lang="zh-TW" altLang="en-US" sz="4125" b="1">
                    <a:solidFill>
                      <a:schemeClr val="bg1"/>
                    </a:solidFill>
                  </a:endParaRPr>
                </a:p>
              </p:txBody>
            </p:sp>
          </p:grpSp>
        </p:grpSp>
      </p:grpSp>
      <p:sp>
        <p:nvSpPr>
          <p:cNvPr id="62" name="箭號: 向右 61">
            <a:extLst>
              <a:ext uri="{FF2B5EF4-FFF2-40B4-BE49-F238E27FC236}">
                <a16:creationId xmlns:a16="http://schemas.microsoft.com/office/drawing/2014/main" id="{0CBCBC3E-99D5-473C-A6B9-E94E913C6781}"/>
              </a:ext>
            </a:extLst>
          </p:cNvPr>
          <p:cNvSpPr/>
          <p:nvPr/>
        </p:nvSpPr>
        <p:spPr>
          <a:xfrm>
            <a:off x="5777514" y="2624499"/>
            <a:ext cx="853971" cy="342173"/>
          </a:xfrm>
          <a:prstGeom prst="rightArrow">
            <a:avLst>
              <a:gd name="adj1" fmla="val 50000"/>
              <a:gd name="adj2" fmla="val 87117"/>
            </a:avLst>
          </a:pr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pic>
        <p:nvPicPr>
          <p:cNvPr id="63" name="圖片 62">
            <a:extLst>
              <a:ext uri="{FF2B5EF4-FFF2-40B4-BE49-F238E27FC236}">
                <a16:creationId xmlns:a16="http://schemas.microsoft.com/office/drawing/2014/main" id="{11CBF5F3-D55B-4F0E-8A8B-CED8F983CC1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29000" y="2333896"/>
            <a:ext cx="486000" cy="486000"/>
          </a:xfrm>
          <a:prstGeom prst="rect">
            <a:avLst/>
          </a:prstGeom>
          <a:effectLst>
            <a:outerShdw blurRad="38100" dist="38100" dir="2700000" algn="tl" rotWithShape="0">
              <a:prstClr val="black">
                <a:alpha val="60000"/>
              </a:prstClr>
            </a:outerShdw>
          </a:effectLst>
        </p:spPr>
      </p:pic>
      <p:pic>
        <p:nvPicPr>
          <p:cNvPr id="64" name="Google Shape;127;p18">
            <a:extLst>
              <a:ext uri="{FF2B5EF4-FFF2-40B4-BE49-F238E27FC236}">
                <a16:creationId xmlns:a16="http://schemas.microsoft.com/office/drawing/2014/main" id="{779DB80B-BE8F-4482-8108-1D662DC38778}"/>
              </a:ext>
            </a:extLst>
          </p:cNvPr>
          <p:cNvPicPr preferRelativeResize="0"/>
          <p:nvPr/>
        </p:nvPicPr>
        <p:blipFill>
          <a:blip r:embed="rId10"/>
          <a:stretch>
            <a:fillRect/>
          </a:stretch>
        </p:blipFill>
        <p:spPr>
          <a:xfrm>
            <a:off x="970334" y="1930038"/>
            <a:ext cx="540000" cy="540000"/>
          </a:xfrm>
          <a:prstGeom prst="rect">
            <a:avLst/>
          </a:prstGeom>
          <a:noFill/>
          <a:ln>
            <a:noFill/>
          </a:ln>
          <a:effectLst>
            <a:outerShdw blurRad="50800" dist="38100" dir="2700000" algn="tl" rotWithShape="0">
              <a:prstClr val="black">
                <a:alpha val="40000"/>
              </a:prstClr>
            </a:outerShdw>
          </a:effectLst>
        </p:spPr>
      </p:pic>
      <p:sp>
        <p:nvSpPr>
          <p:cNvPr id="65" name="箭號: 向右 64">
            <a:extLst>
              <a:ext uri="{FF2B5EF4-FFF2-40B4-BE49-F238E27FC236}">
                <a16:creationId xmlns:a16="http://schemas.microsoft.com/office/drawing/2014/main" id="{1986CC13-1D22-45B1-A568-4E3ACAA99BBF}"/>
              </a:ext>
            </a:extLst>
          </p:cNvPr>
          <p:cNvSpPr/>
          <p:nvPr/>
        </p:nvSpPr>
        <p:spPr>
          <a:xfrm>
            <a:off x="3106313" y="2624499"/>
            <a:ext cx="853971" cy="342173"/>
          </a:xfrm>
          <a:prstGeom prst="rightArrow">
            <a:avLst>
              <a:gd name="adj1" fmla="val 50000"/>
              <a:gd name="adj2" fmla="val 87117"/>
            </a:avLst>
          </a:pr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56" name="文字方塊 55">
            <a:extLst>
              <a:ext uri="{FF2B5EF4-FFF2-40B4-BE49-F238E27FC236}">
                <a16:creationId xmlns:a16="http://schemas.microsoft.com/office/drawing/2014/main" id="{DDDBDABE-746F-4AAF-9E40-D18DE623324E}"/>
              </a:ext>
            </a:extLst>
          </p:cNvPr>
          <p:cNvSpPr txBox="1"/>
          <p:nvPr/>
        </p:nvSpPr>
        <p:spPr>
          <a:xfrm>
            <a:off x="8664613" y="-432287"/>
            <a:ext cx="492989" cy="307777"/>
          </a:xfrm>
          <a:prstGeom prst="rect">
            <a:avLst/>
          </a:prstGeom>
          <a:solidFill>
            <a:srgbClr val="FF0000"/>
          </a:solidFill>
        </p:spPr>
        <p:txBody>
          <a:bodyPr wrap="square" rtlCol="0">
            <a:spAutoFit/>
          </a:bodyPr>
          <a:lstStyle/>
          <a:p>
            <a:r>
              <a:rPr lang="en-US" altLang="zh-TW">
                <a:solidFill>
                  <a:schemeClr val="bg1"/>
                </a:solidFill>
              </a:rPr>
              <a:t>OK</a:t>
            </a:r>
            <a:endParaRPr lang="zh-TW" altLang="en-US">
              <a:solidFill>
                <a:schemeClr val="bg1"/>
              </a:solidFill>
            </a:endParaRPr>
          </a:p>
        </p:txBody>
      </p:sp>
      <p:sp>
        <p:nvSpPr>
          <p:cNvPr id="57" name="標題 1">
            <a:extLst>
              <a:ext uri="{FF2B5EF4-FFF2-40B4-BE49-F238E27FC236}">
                <a16:creationId xmlns:a16="http://schemas.microsoft.com/office/drawing/2014/main" id="{9DEDD42E-05BC-46E4-B067-433A17DC8136}"/>
              </a:ext>
            </a:extLst>
          </p:cNvPr>
          <p:cNvSpPr txBox="1">
            <a:spLocks/>
          </p:cNvSpPr>
          <p:nvPr/>
        </p:nvSpPr>
        <p:spPr>
          <a:xfrm>
            <a:off x="124385" y="152766"/>
            <a:ext cx="8895230" cy="987332"/>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Arial"/>
              <a:buNone/>
              <a:defRPr sz="28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2800">
                <a:solidFill>
                  <a:schemeClr val="dk1"/>
                </a:solidFill>
              </a:defRPr>
            </a:lvl2pPr>
            <a:lvl3pPr lvl="2" indent="0">
              <a:spcBef>
                <a:spcPts val="0"/>
              </a:spcBef>
              <a:buClr>
                <a:schemeClr val="dk1"/>
              </a:buClr>
              <a:buFont typeface="Arial"/>
              <a:buNone/>
              <a:defRPr sz="2800">
                <a:solidFill>
                  <a:schemeClr val="dk1"/>
                </a:solidFill>
              </a:defRPr>
            </a:lvl3pPr>
            <a:lvl4pPr lvl="3" indent="0">
              <a:spcBef>
                <a:spcPts val="0"/>
              </a:spcBef>
              <a:buClr>
                <a:schemeClr val="dk1"/>
              </a:buClr>
              <a:buFont typeface="Arial"/>
              <a:buNone/>
              <a:defRPr sz="2800">
                <a:solidFill>
                  <a:schemeClr val="dk1"/>
                </a:solidFill>
              </a:defRPr>
            </a:lvl4pPr>
            <a:lvl5pPr lvl="4" indent="0">
              <a:spcBef>
                <a:spcPts val="0"/>
              </a:spcBef>
              <a:buClr>
                <a:schemeClr val="dk1"/>
              </a:buClr>
              <a:buFont typeface="Arial"/>
              <a:buNone/>
              <a:defRPr sz="2800">
                <a:solidFill>
                  <a:schemeClr val="dk1"/>
                </a:solidFill>
              </a:defRPr>
            </a:lvl5pPr>
            <a:lvl6pPr lvl="5" indent="0">
              <a:spcBef>
                <a:spcPts val="0"/>
              </a:spcBef>
              <a:buClr>
                <a:schemeClr val="dk1"/>
              </a:buClr>
              <a:buFont typeface="Arial"/>
              <a:buNone/>
              <a:defRPr sz="2800">
                <a:solidFill>
                  <a:schemeClr val="dk1"/>
                </a:solidFill>
              </a:defRPr>
            </a:lvl6pPr>
            <a:lvl7pPr lvl="6" indent="0">
              <a:spcBef>
                <a:spcPts val="0"/>
              </a:spcBef>
              <a:buClr>
                <a:schemeClr val="dk1"/>
              </a:buClr>
              <a:buFont typeface="Arial"/>
              <a:buNone/>
              <a:defRPr sz="2800">
                <a:solidFill>
                  <a:schemeClr val="dk1"/>
                </a:solidFill>
              </a:defRPr>
            </a:lvl7pPr>
            <a:lvl8pPr lvl="7" indent="0">
              <a:spcBef>
                <a:spcPts val="0"/>
              </a:spcBef>
              <a:buClr>
                <a:schemeClr val="dk1"/>
              </a:buClr>
              <a:buFont typeface="Arial"/>
              <a:buNone/>
              <a:defRPr sz="2800">
                <a:solidFill>
                  <a:schemeClr val="dk1"/>
                </a:solidFill>
              </a:defRPr>
            </a:lvl8pPr>
            <a:lvl9pPr lvl="8" indent="0">
              <a:spcBef>
                <a:spcPts val="0"/>
              </a:spcBef>
              <a:buClr>
                <a:schemeClr val="dk1"/>
              </a:buClr>
              <a:buFont typeface="Arial"/>
              <a:buNone/>
              <a:defRPr sz="2800">
                <a:solidFill>
                  <a:schemeClr val="dk1"/>
                </a:solidFill>
              </a:defRPr>
            </a:lvl9pPr>
          </a:lstStyle>
          <a:p>
            <a:r>
              <a:rPr lang="en-US" altLang="zh-TW" sz="3200">
                <a:solidFill>
                  <a:schemeClr val="bg1"/>
                </a:solidFill>
                <a:latin typeface="微軟正黑體" panose="020B0604030504040204" pitchFamily="34" charset="-120"/>
                <a:ea typeface="微軟正黑體" panose="020B0604030504040204" pitchFamily="34" charset="-120"/>
              </a:rPr>
              <a:t>Mac Time Machine </a:t>
            </a:r>
            <a:r>
              <a:rPr lang="zh-TW" altLang="en-US" sz="3200">
                <a:solidFill>
                  <a:schemeClr val="bg1"/>
                </a:solidFill>
                <a:latin typeface="微軟正黑體" panose="020B0604030504040204" pitchFamily="34" charset="-120"/>
                <a:ea typeface="微軟正黑體" panose="020B0604030504040204" pitchFamily="34" charset="-120"/>
              </a:rPr>
              <a:t>備份中心，</a:t>
            </a:r>
            <a:endParaRPr lang="en-US" altLang="zh-TW" sz="3200">
              <a:solidFill>
                <a:schemeClr val="bg1"/>
              </a:solidFill>
              <a:latin typeface="微軟正黑體" panose="020B0604030504040204" pitchFamily="34" charset="-120"/>
              <a:ea typeface="微軟正黑體" panose="020B0604030504040204" pitchFamily="34" charset="-120"/>
            </a:endParaRPr>
          </a:p>
          <a:p>
            <a:r>
              <a:rPr lang="zh-TW" altLang="en-US" sz="3200">
                <a:solidFill>
                  <a:schemeClr val="bg1"/>
                </a:solidFill>
                <a:latin typeface="微軟正黑體" panose="020B0604030504040204" pitchFamily="34" charset="-120"/>
                <a:ea typeface="微軟正黑體" panose="020B0604030504040204" pitchFamily="34" charset="-120"/>
              </a:rPr>
              <a:t>集中備份與還原多台</a:t>
            </a:r>
            <a:r>
              <a:rPr lang="en-US" altLang="zh-TW" sz="3200">
                <a:solidFill>
                  <a:schemeClr val="bg1"/>
                </a:solidFill>
                <a:latin typeface="微軟正黑體" panose="020B0604030504040204" pitchFamily="34" charset="-120"/>
                <a:ea typeface="微軟正黑體" panose="020B0604030504040204" pitchFamily="34" charset="-120"/>
              </a:rPr>
              <a:t> Mac </a:t>
            </a:r>
            <a:r>
              <a:rPr lang="zh-TW" altLang="en-US" sz="3200">
                <a:solidFill>
                  <a:schemeClr val="bg1"/>
                </a:solidFill>
                <a:latin typeface="微軟正黑體" panose="020B0604030504040204" pitchFamily="34" charset="-120"/>
                <a:ea typeface="微軟正黑體" panose="020B0604030504040204" pitchFamily="34" charset="-120"/>
              </a:rPr>
              <a:t>電腦</a:t>
            </a:r>
            <a:r>
              <a:rPr lang="en-US" altLang="zh-TW" sz="3200">
                <a:solidFill>
                  <a:schemeClr val="bg1"/>
                </a:solidFill>
                <a:latin typeface="微軟正黑體" panose="020B0604030504040204" pitchFamily="34" charset="-120"/>
                <a:ea typeface="微軟正黑體" panose="020B0604030504040204" pitchFamily="34" charset="-120"/>
              </a:rPr>
              <a:t> </a:t>
            </a:r>
            <a:endParaRPr lang="zh-TW" altLang="en-US" sz="3200">
              <a:solidFill>
                <a:schemeClr val="bg1"/>
              </a:solidFill>
              <a:latin typeface="微軟正黑體" panose="020B0604030504040204" pitchFamily="34" charset="-120"/>
              <a:ea typeface="微軟正黑體" panose="020B0604030504040204" pitchFamily="34" charset="-120"/>
            </a:endParaRPr>
          </a:p>
        </p:txBody>
      </p:sp>
      <p:pic>
        <p:nvPicPr>
          <p:cNvPr id="4" name="圖片 3" descr="一張含有 投影機, 電子用品, 監視器, 室內 的圖片&#10;&#10;自動產生的描述">
            <a:extLst>
              <a:ext uri="{FF2B5EF4-FFF2-40B4-BE49-F238E27FC236}">
                <a16:creationId xmlns:a16="http://schemas.microsoft.com/office/drawing/2014/main" id="{F287E1BB-1EEE-4031-A62B-4A2061C178B7}"/>
              </a:ext>
            </a:extLst>
          </p:cNvPr>
          <p:cNvPicPr>
            <a:picLocks noChangeAspect="1"/>
          </p:cNvPicPr>
          <p:nvPr/>
        </p:nvPicPr>
        <p:blipFill>
          <a:blip r:embed="rId11"/>
          <a:stretch>
            <a:fillRect/>
          </a:stretch>
        </p:blipFill>
        <p:spPr>
          <a:xfrm>
            <a:off x="6486920" y="2875654"/>
            <a:ext cx="2365658" cy="374957"/>
          </a:xfrm>
          <a:prstGeom prst="rect">
            <a:avLst/>
          </a:prstGeom>
        </p:spPr>
      </p:pic>
      <p:pic>
        <p:nvPicPr>
          <p:cNvPr id="66" name="圖片 65" descr="一張含有 監視器, 電子用品, 坐, 白色 的圖片&#10;&#10;自動產生的描述">
            <a:extLst>
              <a:ext uri="{FF2B5EF4-FFF2-40B4-BE49-F238E27FC236}">
                <a16:creationId xmlns:a16="http://schemas.microsoft.com/office/drawing/2014/main" id="{2EAB68EF-A0CE-4B65-A08F-061C358F51B8}"/>
              </a:ext>
            </a:extLst>
          </p:cNvPr>
          <p:cNvPicPr>
            <a:picLocks noChangeAspect="1"/>
          </p:cNvPicPr>
          <p:nvPr/>
        </p:nvPicPr>
        <p:blipFill rotWithShape="1">
          <a:blip r:embed="rId12">
            <a:extLst>
              <a:ext uri="{BEBA8EAE-BF5A-486C-A8C5-ECC9F3942E4B}">
                <a14:imgProps xmlns:a14="http://schemas.microsoft.com/office/drawing/2010/main">
                  <a14:imgLayer r:embed="rId13">
                    <a14:imgEffect>
                      <a14:brightnessContrast bright="14000"/>
                    </a14:imgEffect>
                  </a14:imgLayer>
                </a14:imgProps>
              </a:ext>
            </a:extLst>
          </a:blip>
          <a:srcRect b="12671"/>
          <a:stretch/>
        </p:blipFill>
        <p:spPr>
          <a:xfrm>
            <a:off x="3681096" y="2907213"/>
            <a:ext cx="2318741" cy="311840"/>
          </a:xfrm>
          <a:prstGeom prst="rect">
            <a:avLst/>
          </a:prstGeom>
        </p:spPr>
      </p:pic>
      <p:sp>
        <p:nvSpPr>
          <p:cNvPr id="68" name="Google Shape;157;p22">
            <a:extLst>
              <a:ext uri="{FF2B5EF4-FFF2-40B4-BE49-F238E27FC236}">
                <a16:creationId xmlns:a16="http://schemas.microsoft.com/office/drawing/2014/main" id="{7164ACAD-60A0-44A1-A664-828BA249C5AC}"/>
              </a:ext>
            </a:extLst>
          </p:cNvPr>
          <p:cNvSpPr txBox="1"/>
          <p:nvPr/>
        </p:nvSpPr>
        <p:spPr>
          <a:xfrm>
            <a:off x="3906956" y="3178880"/>
            <a:ext cx="1716600" cy="338400"/>
          </a:xfrm>
          <a:prstGeom prst="rect">
            <a:avLst/>
          </a:prstGeom>
          <a:noFill/>
          <a:ln>
            <a:noFill/>
          </a:ln>
        </p:spPr>
        <p:txBody>
          <a:bodyPr spcFirstLastPara="1" wrap="square" lIns="91425" tIns="91425" rIns="91425" bIns="91425" anchor="ctr"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buClr>
                <a:srgbClr val="434343"/>
              </a:buClr>
              <a:buSzPts val="300"/>
            </a:pPr>
            <a:r>
              <a:rPr lang="en-US" altLang="zh-TW" sz="1050" b="1">
                <a:solidFill>
                  <a:schemeClr val="dk1"/>
                </a:solidFill>
                <a:latin typeface="微軟正黑體" panose="020B0604030504040204" pitchFamily="34" charset="-120"/>
                <a:ea typeface="微軟正黑體" panose="020B0604030504040204" pitchFamily="34" charset="-120"/>
                <a:cs typeface="Arial"/>
                <a:sym typeface="Arial"/>
              </a:rPr>
              <a:t>TS-435XeU</a:t>
            </a:r>
            <a:endParaRPr sz="1050" b="1">
              <a:latin typeface="微軟正黑體" panose="020B0604030504040204" pitchFamily="34" charset="-120"/>
              <a:ea typeface="微軟正黑體" panose="020B0604030504040204" pitchFamily="34" charset="-120"/>
            </a:endParaRPr>
          </a:p>
        </p:txBody>
      </p:sp>
      <p:sp>
        <p:nvSpPr>
          <p:cNvPr id="69" name="Google Shape;157;p22">
            <a:extLst>
              <a:ext uri="{FF2B5EF4-FFF2-40B4-BE49-F238E27FC236}">
                <a16:creationId xmlns:a16="http://schemas.microsoft.com/office/drawing/2014/main" id="{6E5CE537-2292-4F9A-9F74-8A71C0C1836D}"/>
              </a:ext>
            </a:extLst>
          </p:cNvPr>
          <p:cNvSpPr txBox="1"/>
          <p:nvPr/>
        </p:nvSpPr>
        <p:spPr>
          <a:xfrm>
            <a:off x="6776049" y="3199984"/>
            <a:ext cx="1716600" cy="338400"/>
          </a:xfrm>
          <a:prstGeom prst="rect">
            <a:avLst/>
          </a:prstGeom>
          <a:noFill/>
          <a:ln>
            <a:noFill/>
          </a:ln>
        </p:spPr>
        <p:txBody>
          <a:bodyPr spcFirstLastPara="1" wrap="square" lIns="91425" tIns="91425" rIns="91425" bIns="91425" anchor="ctr"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buClr>
                <a:srgbClr val="434343"/>
              </a:buClr>
              <a:buSzPts val="300"/>
            </a:pPr>
            <a:r>
              <a:rPr lang="en-US" altLang="zh-TW" sz="1050" b="1">
                <a:solidFill>
                  <a:schemeClr val="dk1"/>
                </a:solidFill>
                <a:latin typeface="微軟正黑體" panose="020B0604030504040204" pitchFamily="34" charset="-120"/>
                <a:ea typeface="微軟正黑體" panose="020B0604030504040204" pitchFamily="34" charset="-120"/>
                <a:cs typeface="Arial"/>
                <a:sym typeface="Arial"/>
              </a:rPr>
              <a:t>TR-004U</a:t>
            </a:r>
            <a:endParaRPr sz="1050" b="1">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0827855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3" descr="一張含有 文字 的圖片&#10;&#10;自動產生的描述">
            <a:extLst>
              <a:ext uri="{FF2B5EF4-FFF2-40B4-BE49-F238E27FC236}">
                <a16:creationId xmlns:a16="http://schemas.microsoft.com/office/drawing/2014/main" id="{8950AC6E-4BC1-4B11-9EB7-FE2E05A586B8}"/>
              </a:ext>
            </a:extLst>
          </p:cNvPr>
          <p:cNvPicPr>
            <a:picLocks noChangeAspect="1"/>
          </p:cNvPicPr>
          <p:nvPr/>
        </p:nvPicPr>
        <p:blipFill>
          <a:blip r:embed="rId3"/>
          <a:stretch>
            <a:fillRect/>
          </a:stretch>
        </p:blipFill>
        <p:spPr>
          <a:xfrm>
            <a:off x="3807721" y="2052683"/>
            <a:ext cx="5336280" cy="2625284"/>
          </a:xfrm>
          <a:prstGeom prst="rect">
            <a:avLst/>
          </a:prstGeom>
          <a:effectLst>
            <a:outerShdw blurRad="203200" dist="533400" dir="20700000" sx="102000" sy="102000" algn="ctr" rotWithShape="0">
              <a:prstClr val="black">
                <a:alpha val="26000"/>
              </a:prstClr>
            </a:outerShdw>
          </a:effectLst>
        </p:spPr>
      </p:pic>
      <p:sp>
        <p:nvSpPr>
          <p:cNvPr id="6" name="標題 5">
            <a:extLst>
              <a:ext uri="{FF2B5EF4-FFF2-40B4-BE49-F238E27FC236}">
                <a16:creationId xmlns:a16="http://schemas.microsoft.com/office/drawing/2014/main" id="{CD9D98C1-1FFF-47CA-B15B-7731868AC88C}"/>
              </a:ext>
            </a:extLst>
          </p:cNvPr>
          <p:cNvSpPr>
            <a:spLocks noGrp="1"/>
          </p:cNvSpPr>
          <p:nvPr>
            <p:ph type="title" idx="4294967295"/>
          </p:nvPr>
        </p:nvSpPr>
        <p:spPr>
          <a:xfrm>
            <a:off x="414867" y="113151"/>
            <a:ext cx="8183944" cy="1035165"/>
          </a:xfrm>
        </p:spPr>
        <p:txBody>
          <a:bodyPr/>
          <a:lstStyle/>
          <a:p>
            <a:r>
              <a:rPr lang="zh-TW" altLang="en-US" sz="3600">
                <a:solidFill>
                  <a:schemeClr val="bg1"/>
                </a:solidFill>
                <a:latin typeface="Arial" panose="020B0604020202020204" pitchFamily="34" charset="0"/>
                <a:sym typeface="Arial" panose="020B0604020202020204" pitchFamily="34" charset="0"/>
              </a:rPr>
              <a:t>區塊層級</a:t>
            </a:r>
            <a:r>
              <a:rPr lang="en-US" altLang="zh-TW" sz="3600">
                <a:solidFill>
                  <a:schemeClr val="bg1"/>
                </a:solidFill>
                <a:latin typeface="Arial" panose="020B0604020202020204" pitchFamily="34" charset="0"/>
                <a:sym typeface="Arial" panose="020B0604020202020204" pitchFamily="34" charset="0"/>
              </a:rPr>
              <a:t> </a:t>
            </a:r>
            <a:r>
              <a:rPr lang="zh-TW" altLang="en-US" sz="3600">
                <a:solidFill>
                  <a:schemeClr val="bg1"/>
                </a:solidFill>
                <a:latin typeface="Arial" panose="020B0604020202020204" pitchFamily="34" charset="0"/>
                <a:sym typeface="Arial" panose="020B0604020202020204" pitchFamily="34" charset="0"/>
              </a:rPr>
              <a:t>Snapshots 快照資料</a:t>
            </a:r>
            <a:br>
              <a:rPr lang="en-US" altLang="zh-TW" sz="3600">
                <a:solidFill>
                  <a:schemeClr val="bg1"/>
                </a:solidFill>
                <a:latin typeface="Arial" panose="020B0604020202020204" pitchFamily="34" charset="0"/>
                <a:sym typeface="Arial" panose="020B0604020202020204" pitchFamily="34" charset="0"/>
              </a:rPr>
            </a:br>
            <a:r>
              <a:rPr lang="zh-TW" altLang="en-US" sz="3600">
                <a:solidFill>
                  <a:schemeClr val="bg1"/>
                </a:solidFill>
                <a:latin typeface="Arial" panose="020B0604020202020204" pitchFamily="34" charset="0"/>
                <a:sym typeface="Arial" panose="020B0604020202020204" pitchFamily="34" charset="0"/>
              </a:rPr>
              <a:t>保護與還原，靈活而迅速</a:t>
            </a:r>
          </a:p>
        </p:txBody>
      </p:sp>
      <p:sp>
        <p:nvSpPr>
          <p:cNvPr id="12" name="文字方塊 11">
            <a:extLst>
              <a:ext uri="{FF2B5EF4-FFF2-40B4-BE49-F238E27FC236}">
                <a16:creationId xmlns:a16="http://schemas.microsoft.com/office/drawing/2014/main" id="{012C6FE5-FD6C-4983-9AE6-1DA5755C81FE}"/>
              </a:ext>
            </a:extLst>
          </p:cNvPr>
          <p:cNvSpPr txBox="1"/>
          <p:nvPr/>
        </p:nvSpPr>
        <p:spPr>
          <a:xfrm>
            <a:off x="414867" y="1413527"/>
            <a:ext cx="2642154" cy="32601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30000"/>
              </a:lnSpc>
            </a:pPr>
            <a:r>
              <a:rPr lang="en-US" altLang="zh-TW" sz="1600">
                <a:solidFill>
                  <a:schemeClr val="tx1"/>
                </a:solidFill>
                <a:latin typeface="Arial" panose="020B0604020202020204" pitchFamily="34" charset="0"/>
                <a:ea typeface="微軟正黑體" panose="020B0604030504040204" pitchFamily="34" charset="-120"/>
                <a:cs typeface="Calibri"/>
                <a:sym typeface="Arial" panose="020B0604020202020204" pitchFamily="34" charset="0"/>
              </a:rPr>
              <a:t>TS-435XeU NAS </a:t>
            </a:r>
            <a:r>
              <a:rPr lang="zh-TW" altLang="en-US" sz="1600">
                <a:solidFill>
                  <a:schemeClr val="tx1"/>
                </a:solidFill>
                <a:latin typeface="Arial" panose="020B0604020202020204" pitchFamily="34" charset="0"/>
                <a:ea typeface="微軟正黑體" panose="020B0604030504040204" pitchFamily="34" charset="-120"/>
                <a:cs typeface="Calibri"/>
                <a:sym typeface="Arial" panose="020B0604020202020204" pitchFamily="34" charset="0"/>
              </a:rPr>
              <a:t>支援快照 </a:t>
            </a:r>
            <a:r>
              <a:rPr lang="en-US" altLang="zh-TW" sz="1600">
                <a:solidFill>
                  <a:schemeClr val="tx1"/>
                </a:solidFill>
                <a:latin typeface="Arial" panose="020B0604020202020204" pitchFamily="34" charset="0"/>
                <a:ea typeface="微軟正黑體" panose="020B0604030504040204" pitchFamily="34" charset="-120"/>
                <a:cs typeface="Calibri"/>
                <a:sym typeface="Arial" panose="020B0604020202020204" pitchFamily="34" charset="0"/>
              </a:rPr>
              <a:t>(Snapshot) </a:t>
            </a:r>
            <a:r>
              <a:rPr lang="zh-TW" altLang="en-US" sz="1600">
                <a:solidFill>
                  <a:schemeClr val="tx1"/>
                </a:solidFill>
                <a:latin typeface="Arial" panose="020B0604020202020204" pitchFamily="34" charset="0"/>
                <a:ea typeface="微軟正黑體" panose="020B0604030504040204" pitchFamily="34" charset="-120"/>
                <a:cs typeface="Calibri"/>
                <a:sym typeface="Arial" panose="020B0604020202020204" pitchFamily="34" charset="0"/>
              </a:rPr>
              <a:t>功能，就像照相般，可將任一時間點的系統狀態與資料記錄下來作為將來還原的備份，且比傳統備份使用更少的儲存空間。當 </a:t>
            </a:r>
            <a:r>
              <a:rPr lang="en-US" altLang="zh-TW" sz="1600">
                <a:solidFill>
                  <a:schemeClr val="tx1"/>
                </a:solidFill>
                <a:latin typeface="Arial" panose="020B0604020202020204" pitchFamily="34" charset="0"/>
                <a:ea typeface="微軟正黑體" panose="020B0604030504040204" pitchFamily="34" charset="-120"/>
                <a:cs typeface="Calibri"/>
                <a:sym typeface="Arial" panose="020B0604020202020204" pitchFamily="34" charset="0"/>
              </a:rPr>
              <a:t>NAS </a:t>
            </a:r>
            <a:r>
              <a:rPr lang="zh-TW" altLang="en-US" sz="1600">
                <a:solidFill>
                  <a:schemeClr val="tx1"/>
                </a:solidFill>
                <a:latin typeface="Arial" panose="020B0604020202020204" pitchFamily="34" charset="0"/>
                <a:ea typeface="微軟正黑體" panose="020B0604030504040204" pitchFamily="34" charset="-120"/>
                <a:cs typeface="Calibri"/>
                <a:sym typeface="Arial" panose="020B0604020202020204" pitchFamily="34" charset="0"/>
              </a:rPr>
              <a:t>資料毀損或電腦受到加密勒索軟體威脅，即可利用快照檔案迅速還原，確保重要資料萬無一失。</a:t>
            </a:r>
          </a:p>
        </p:txBody>
      </p:sp>
      <p:pic>
        <p:nvPicPr>
          <p:cNvPr id="5" name="圖片 4">
            <a:extLst>
              <a:ext uri="{FF2B5EF4-FFF2-40B4-BE49-F238E27FC236}">
                <a16:creationId xmlns:a16="http://schemas.microsoft.com/office/drawing/2014/main" id="{D5A3D9C9-70D3-44DE-9426-03AD146B9E49}"/>
              </a:ext>
            </a:extLst>
          </p:cNvPr>
          <p:cNvPicPr>
            <a:picLocks noChangeAspect="1"/>
          </p:cNvPicPr>
          <p:nvPr/>
        </p:nvPicPr>
        <p:blipFill>
          <a:blip r:embed="rId4"/>
          <a:stretch>
            <a:fillRect/>
          </a:stretch>
        </p:blipFill>
        <p:spPr>
          <a:xfrm>
            <a:off x="3233732" y="1541273"/>
            <a:ext cx="887507" cy="887507"/>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sp>
        <p:nvSpPr>
          <p:cNvPr id="3" name="文字方塊 2" hidden="1">
            <a:extLst>
              <a:ext uri="{FF2B5EF4-FFF2-40B4-BE49-F238E27FC236}">
                <a16:creationId xmlns:a16="http://schemas.microsoft.com/office/drawing/2014/main" id="{8EF517B2-5C5C-4E39-82F4-A4F0D8736F5E}"/>
              </a:ext>
            </a:extLst>
          </p:cNvPr>
          <p:cNvSpPr txBox="1"/>
          <p:nvPr/>
        </p:nvSpPr>
        <p:spPr>
          <a:xfrm>
            <a:off x="1930444" y="-1209411"/>
            <a:ext cx="2927647" cy="523220"/>
          </a:xfrm>
          <a:prstGeom prst="rect">
            <a:avLst/>
          </a:prstGeom>
          <a:noFill/>
        </p:spPr>
        <p:txBody>
          <a:bodyPr wrap="square" lIns="91440" tIns="45720" rIns="91440" bIns="45720" rtlCol="0" anchor="t">
            <a:spAutoFit/>
          </a:bodyPr>
          <a:lstStyle/>
          <a:p>
            <a:r>
              <a:rPr lang="zh-TW" altLang="en-US" sz="2800">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rPr>
              <a:t>  Snapshots快照</a:t>
            </a:r>
          </a:p>
        </p:txBody>
      </p:sp>
    </p:spTree>
    <p:extLst>
      <p:ext uri="{BB962C8B-B14F-4D97-AF65-F5344CB8AC3E}">
        <p14:creationId xmlns:p14="http://schemas.microsoft.com/office/powerpoint/2010/main" val="3916194210"/>
      </p:ext>
    </p:extLst>
  </p:cSld>
  <p:clrMapOvr>
    <a:masterClrMapping/>
  </p:clrMapOvr>
  <p:transition spd="slow">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Shape 248"/>
          <p:cNvSpPr txBox="1">
            <a:spLocks noGrp="1"/>
          </p:cNvSpPr>
          <p:nvPr>
            <p:ph idx="4294967295"/>
          </p:nvPr>
        </p:nvSpPr>
        <p:spPr>
          <a:xfrm>
            <a:off x="590885" y="1416892"/>
            <a:ext cx="5241925" cy="727075"/>
          </a:xfrm>
          <a:prstGeom prst="rect">
            <a:avLst/>
          </a:prstGeom>
          <a:noFill/>
          <a:ln>
            <a:noFill/>
          </a:ln>
        </p:spPr>
        <p:txBody>
          <a:bodyPr spcFirstLastPara="1" wrap="square" lIns="91425" tIns="45700" rIns="91425" bIns="45700" anchor="t" anchorCtr="0">
            <a:noAutofit/>
          </a:bodyPr>
          <a:lstStyle/>
          <a:p>
            <a:pPr marL="0" indent="0">
              <a:spcBef>
                <a:spcPts val="0"/>
              </a:spcBef>
              <a:buClr>
                <a:srgbClr val="3F3F3F"/>
              </a:buClr>
              <a:buSzPts val="1700"/>
              <a:buNone/>
            </a:pPr>
            <a:r>
              <a:rPr lang="zh-TW" altLang="en-US" sz="1200" b="1">
                <a:solidFill>
                  <a:srgbClr val="333333"/>
                </a:solidFill>
                <a:latin typeface="Microsoft JhengHei"/>
                <a:ea typeface="Microsoft JhengHei"/>
                <a:cs typeface="Arial"/>
                <a:sym typeface="Microsoft JhengHei"/>
              </a:rPr>
              <a:t>1. 完整支援儲存池上的磁碟區 (及其檔案層級 LUN)，及區塊層級LUN。 </a:t>
            </a:r>
            <a:br>
              <a:rPr lang="en-US" altLang="zh-TW" sz="1200" b="1">
                <a:solidFill>
                  <a:srgbClr val="333333"/>
                </a:solidFill>
                <a:latin typeface="Microsoft JhengHei" panose="020B0604030504040204" pitchFamily="34" charset="-120"/>
                <a:ea typeface="Microsoft JhengHei" panose="020B0604030504040204" pitchFamily="34" charset="-120"/>
                <a:cs typeface="Arial" pitchFamily="34" charset="0"/>
                <a:sym typeface="Microsoft JhengHei"/>
              </a:rPr>
            </a:br>
            <a:r>
              <a:rPr lang="en-US" altLang="zh-TW" sz="1200" b="1">
                <a:solidFill>
                  <a:srgbClr val="333333"/>
                </a:solidFill>
                <a:latin typeface="Microsoft JhengHei"/>
                <a:ea typeface="Microsoft JhengHei"/>
                <a:cs typeface="Arial"/>
                <a:sym typeface="Microsoft JhengHei"/>
              </a:rPr>
              <a:t>2. </a:t>
            </a:r>
            <a:r>
              <a:rPr lang="zh-TW" altLang="en-US" sz="1200" b="1">
                <a:solidFill>
                  <a:srgbClr val="333333"/>
                </a:solidFill>
                <a:latin typeface="Microsoft JhengHei"/>
                <a:ea typeface="Microsoft JhengHei"/>
                <a:cs typeface="Arial"/>
                <a:sym typeface="Microsoft JhengHei"/>
              </a:rPr>
              <a:t>輕而易舉的快照擷取、管理與還原方式。</a:t>
            </a:r>
            <a:br>
              <a:rPr lang="en-US" altLang="zh-TW" sz="1200" b="1">
                <a:solidFill>
                  <a:srgbClr val="333333"/>
                </a:solidFill>
                <a:latin typeface="Microsoft JhengHei"/>
                <a:ea typeface="Microsoft JhengHei"/>
                <a:cs typeface="Arial"/>
              </a:rPr>
            </a:br>
            <a:r>
              <a:rPr lang="en-US" altLang="zh-TW" sz="1200" b="1">
                <a:solidFill>
                  <a:srgbClr val="333333"/>
                </a:solidFill>
                <a:latin typeface="Microsoft JhengHei"/>
                <a:ea typeface="Microsoft JhengHei"/>
                <a:cs typeface="Arial"/>
                <a:sym typeface="Microsoft JhengHei"/>
              </a:rPr>
              <a:t>3. </a:t>
            </a:r>
            <a:r>
              <a:rPr lang="zh-TW" altLang="en-US" sz="1200" b="1">
                <a:solidFill>
                  <a:srgbClr val="333333"/>
                </a:solidFill>
                <a:latin typeface="Microsoft JhengHei"/>
                <a:ea typeface="Microsoft JhengHei"/>
                <a:cs typeface="Arial"/>
                <a:sym typeface="Microsoft JhengHei"/>
              </a:rPr>
              <a:t>以市場上穩定的 </a:t>
            </a:r>
            <a:r>
              <a:rPr lang="af-ZA" altLang="zh-TW" sz="1200" b="1">
                <a:solidFill>
                  <a:srgbClr val="333333"/>
                </a:solidFill>
                <a:latin typeface="Microsoft JhengHei"/>
                <a:ea typeface="Microsoft JhengHei"/>
                <a:cs typeface="Arial"/>
                <a:sym typeface="Microsoft JhengHei"/>
              </a:rPr>
              <a:t>EXT4 </a:t>
            </a:r>
            <a:r>
              <a:rPr lang="zh-TW" altLang="en-US" sz="1200" b="1">
                <a:solidFill>
                  <a:srgbClr val="333333"/>
                </a:solidFill>
                <a:latin typeface="Microsoft JhengHei"/>
                <a:ea typeface="Microsoft JhengHei"/>
                <a:cs typeface="Arial"/>
                <a:sym typeface="Microsoft JhengHei"/>
              </a:rPr>
              <a:t>檔案系統開發「磁碟區外」快照。</a:t>
            </a:r>
            <a:endParaRPr lang="zh-TW" altLang="en-US" sz="1200" b="1">
              <a:solidFill>
                <a:srgbClr val="333333"/>
              </a:solidFill>
              <a:latin typeface="Microsoft JhengHei"/>
              <a:ea typeface="Microsoft JhengHei"/>
              <a:cs typeface="Arial"/>
            </a:endParaRPr>
          </a:p>
        </p:txBody>
      </p:sp>
      <p:graphicFrame>
        <p:nvGraphicFramePr>
          <p:cNvPr id="5" name="表格 3">
            <a:extLst>
              <a:ext uri="{FF2B5EF4-FFF2-40B4-BE49-F238E27FC236}">
                <a16:creationId xmlns:a16="http://schemas.microsoft.com/office/drawing/2014/main" id="{533F84D9-32DD-47A6-85C1-EFCD373FBC8C}"/>
              </a:ext>
            </a:extLst>
          </p:cNvPr>
          <p:cNvGraphicFramePr>
            <a:graphicFrameLocks noGrp="1"/>
          </p:cNvGraphicFramePr>
          <p:nvPr>
            <p:extLst>
              <p:ext uri="{D42A27DB-BD31-4B8C-83A1-F6EECF244321}">
                <p14:modId xmlns:p14="http://schemas.microsoft.com/office/powerpoint/2010/main" val="3794840674"/>
              </p:ext>
            </p:extLst>
          </p:nvPr>
        </p:nvGraphicFramePr>
        <p:xfrm>
          <a:off x="659308" y="2215801"/>
          <a:ext cx="6076326" cy="568094"/>
        </p:xfrm>
        <a:graphic>
          <a:graphicData uri="http://schemas.openxmlformats.org/drawingml/2006/table">
            <a:tbl>
              <a:tblPr firstRow="1" bandRow="1"/>
              <a:tblGrid>
                <a:gridCol w="1073604">
                  <a:extLst>
                    <a:ext uri="{9D8B030D-6E8A-4147-A177-3AD203B41FA5}">
                      <a16:colId xmlns:a16="http://schemas.microsoft.com/office/drawing/2014/main" val="2714073669"/>
                    </a:ext>
                  </a:extLst>
                </a:gridCol>
                <a:gridCol w="2273810">
                  <a:extLst>
                    <a:ext uri="{9D8B030D-6E8A-4147-A177-3AD203B41FA5}">
                      <a16:colId xmlns:a16="http://schemas.microsoft.com/office/drawing/2014/main" val="3829529322"/>
                    </a:ext>
                  </a:extLst>
                </a:gridCol>
                <a:gridCol w="2728912">
                  <a:extLst>
                    <a:ext uri="{9D8B030D-6E8A-4147-A177-3AD203B41FA5}">
                      <a16:colId xmlns:a16="http://schemas.microsoft.com/office/drawing/2014/main" val="3150085459"/>
                    </a:ext>
                  </a:extLst>
                </a:gridCol>
              </a:tblGrid>
              <a:tr h="0">
                <a:tc>
                  <a:txBody>
                    <a:bodyPr/>
                    <a:lstStyle/>
                    <a:p>
                      <a:pPr marL="0" marR="0" lvl="0" indent="0" algn="ctr" defTabSz="914400" rtl="0" eaLnBrk="1" latinLnBrk="0" hangingPunct="1">
                        <a:spcBef>
                          <a:spcPts val="0"/>
                        </a:spcBef>
                        <a:spcAft>
                          <a:spcPts val="0"/>
                        </a:spcAft>
                        <a:buNone/>
                      </a:pPr>
                      <a:r>
                        <a:rPr lang="en-US" altLang="zh-TW" sz="1200" b="1" kern="1200">
                          <a:solidFill>
                            <a:schemeClr val="bg1"/>
                          </a:solidFill>
                          <a:effectLst/>
                          <a:latin typeface="Microsoft JhengHei"/>
                          <a:ea typeface="Microsoft JhengHei"/>
                          <a:cs typeface="Arial"/>
                          <a:sym typeface="Microsoft JhengHei"/>
                        </a:rPr>
                        <a:t>RAM </a:t>
                      </a:r>
                      <a:r>
                        <a:rPr lang="zh-TW" altLang="en-US" sz="1200" b="1" kern="1200">
                          <a:solidFill>
                            <a:schemeClr val="bg1"/>
                          </a:solidFill>
                          <a:effectLst/>
                          <a:latin typeface="Microsoft JhengHei"/>
                          <a:ea typeface="Microsoft JhengHei"/>
                          <a:cs typeface="Arial"/>
                          <a:sym typeface="Microsoft JhengHei"/>
                        </a:rPr>
                        <a:t>大小</a:t>
                      </a:r>
                    </a:p>
                  </a:txBody>
                  <a:tcPr marL="91450" marR="91450" marT="45725" marB="45725" anchor="ctr">
                    <a:lnL w="12700" cap="flat" cmpd="sng" algn="ctr">
                      <a:solidFill>
                        <a:srgbClr val="2A6199"/>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2A6199"/>
                      </a:solidFill>
                      <a:prstDash val="solid"/>
                      <a:round/>
                      <a:headEnd type="none" w="med" len="med"/>
                      <a:tailEnd type="none" w="med" len="med"/>
                    </a:lnT>
                    <a:lnB w="12700" cap="flat" cmpd="sng" algn="ctr">
                      <a:solidFill>
                        <a:srgbClr val="2A6199"/>
                      </a:solidFill>
                      <a:prstDash val="solid"/>
                      <a:round/>
                      <a:headEnd type="none" w="med" len="med"/>
                      <a:tailEnd type="none" w="med" len="med"/>
                    </a:lnB>
                    <a:solidFill>
                      <a:srgbClr val="2A6199"/>
                    </a:solidFill>
                  </a:tcPr>
                </a:tc>
                <a:tc>
                  <a:txBody>
                    <a:bodyPr/>
                    <a:lstStyle/>
                    <a:p>
                      <a:pPr marL="0" marR="0" lvl="0" indent="0" algn="ctr" defTabSz="914400" rtl="0" eaLnBrk="1" latinLnBrk="0" hangingPunct="1">
                        <a:spcBef>
                          <a:spcPts val="0"/>
                        </a:spcBef>
                        <a:spcAft>
                          <a:spcPts val="0"/>
                        </a:spcAft>
                        <a:buNone/>
                      </a:pPr>
                      <a:r>
                        <a:rPr lang="zh-TW" altLang="en-US" sz="1200" b="1" kern="1200">
                          <a:solidFill>
                            <a:schemeClr val="bg1"/>
                          </a:solidFill>
                          <a:effectLst/>
                          <a:latin typeface="Microsoft JhengHei"/>
                          <a:ea typeface="Microsoft JhengHei"/>
                          <a:cs typeface="Arial"/>
                          <a:sym typeface="Microsoft JhengHei"/>
                        </a:rPr>
                        <a:t>整台 </a:t>
                      </a:r>
                      <a:r>
                        <a:rPr lang="en-US" altLang="zh-TW" sz="1200" b="1" kern="1200">
                          <a:solidFill>
                            <a:schemeClr val="bg1"/>
                          </a:solidFill>
                          <a:effectLst/>
                          <a:latin typeface="Microsoft JhengHei"/>
                          <a:ea typeface="Microsoft JhengHei"/>
                          <a:cs typeface="Arial"/>
                          <a:sym typeface="Microsoft JhengHei"/>
                        </a:rPr>
                        <a:t>NAS </a:t>
                      </a:r>
                      <a:r>
                        <a:rPr lang="zh-TW" altLang="en-US" sz="1200" b="1" kern="1200">
                          <a:solidFill>
                            <a:schemeClr val="bg1"/>
                          </a:solidFill>
                          <a:effectLst/>
                          <a:latin typeface="Microsoft JhengHei"/>
                          <a:ea typeface="Microsoft JhengHei"/>
                          <a:cs typeface="Arial"/>
                          <a:sym typeface="Microsoft JhengHei"/>
                        </a:rPr>
                        <a:t>可具有快照數量</a:t>
                      </a:r>
                    </a:p>
                  </a:txBody>
                  <a:tcPr marL="91450" marR="91450" marT="45725" marB="457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2A6199"/>
                      </a:solidFill>
                      <a:prstDash val="solid"/>
                      <a:round/>
                      <a:headEnd type="none" w="med" len="med"/>
                      <a:tailEnd type="none" w="med" len="med"/>
                    </a:lnT>
                    <a:lnB w="12700" cap="flat" cmpd="sng" algn="ctr">
                      <a:solidFill>
                        <a:srgbClr val="2A6199"/>
                      </a:solidFill>
                      <a:prstDash val="solid"/>
                      <a:round/>
                      <a:headEnd type="none" w="med" len="med"/>
                      <a:tailEnd type="none" w="med" len="med"/>
                    </a:lnB>
                    <a:solidFill>
                      <a:srgbClr val="2A6199"/>
                    </a:solidFill>
                  </a:tcPr>
                </a:tc>
                <a:tc>
                  <a:txBody>
                    <a:bodyPr/>
                    <a:lstStyle/>
                    <a:p>
                      <a:pPr marL="0" marR="0" lvl="0" indent="0" algn="ctr" defTabSz="914400" rtl="0" eaLnBrk="1" latinLnBrk="0" hangingPunct="1">
                        <a:spcBef>
                          <a:spcPts val="0"/>
                        </a:spcBef>
                        <a:spcAft>
                          <a:spcPts val="0"/>
                        </a:spcAft>
                        <a:buNone/>
                      </a:pPr>
                      <a:r>
                        <a:rPr lang="zh-TW" altLang="en-US" sz="1200" b="1" kern="1200">
                          <a:solidFill>
                            <a:schemeClr val="bg1"/>
                          </a:solidFill>
                          <a:effectLst/>
                          <a:latin typeface="Microsoft JhengHei"/>
                          <a:ea typeface="Microsoft JhengHei"/>
                          <a:cs typeface="Arial"/>
                          <a:sym typeface="Microsoft JhengHei"/>
                        </a:rPr>
                        <a:t>每個 </a:t>
                      </a:r>
                      <a:r>
                        <a:rPr lang="en-US" altLang="zh-TW" sz="1200" b="1" kern="1200">
                          <a:solidFill>
                            <a:schemeClr val="bg1"/>
                          </a:solidFill>
                          <a:effectLst/>
                          <a:latin typeface="Microsoft JhengHei"/>
                          <a:ea typeface="Microsoft JhengHei"/>
                          <a:cs typeface="Arial"/>
                          <a:sym typeface="Microsoft JhengHei"/>
                        </a:rPr>
                        <a:t>Volume/LUN </a:t>
                      </a:r>
                      <a:r>
                        <a:rPr lang="zh-TW" altLang="en-US" sz="1200" b="1" kern="1200">
                          <a:solidFill>
                            <a:schemeClr val="bg1"/>
                          </a:solidFill>
                          <a:effectLst/>
                          <a:latin typeface="Microsoft JhengHei"/>
                          <a:ea typeface="Microsoft JhengHei"/>
                          <a:cs typeface="Arial"/>
                          <a:sym typeface="Microsoft JhengHei"/>
                        </a:rPr>
                        <a:t>快照數量</a:t>
                      </a:r>
                    </a:p>
                  </a:txBody>
                  <a:tcPr marL="91450" marR="91450" marT="45725" marB="45725" anchor="ctr">
                    <a:lnL w="12700" cap="flat" cmpd="sng" algn="ctr">
                      <a:solidFill>
                        <a:schemeClr val="bg1"/>
                      </a:solidFill>
                      <a:prstDash val="solid"/>
                      <a:round/>
                      <a:headEnd type="none" w="med" len="med"/>
                      <a:tailEnd type="none" w="med" len="med"/>
                    </a:lnL>
                    <a:lnR w="12700" cap="flat" cmpd="sng" algn="ctr">
                      <a:solidFill>
                        <a:srgbClr val="2A6199"/>
                      </a:solidFill>
                      <a:prstDash val="solid"/>
                      <a:round/>
                      <a:headEnd type="none" w="med" len="med"/>
                      <a:tailEnd type="none" w="med" len="med"/>
                    </a:lnR>
                    <a:lnT w="12700" cap="flat" cmpd="sng" algn="ctr">
                      <a:solidFill>
                        <a:srgbClr val="2A6199"/>
                      </a:solidFill>
                      <a:prstDash val="solid"/>
                      <a:round/>
                      <a:headEnd type="none" w="med" len="med"/>
                      <a:tailEnd type="none" w="med" len="med"/>
                    </a:lnT>
                    <a:lnB w="12700" cap="flat" cmpd="sng" algn="ctr">
                      <a:solidFill>
                        <a:srgbClr val="2A6199"/>
                      </a:solidFill>
                      <a:prstDash val="solid"/>
                      <a:round/>
                      <a:headEnd type="none" w="med" len="med"/>
                      <a:tailEnd type="none" w="med" len="med"/>
                    </a:lnB>
                    <a:solidFill>
                      <a:srgbClr val="2A6199"/>
                    </a:solidFill>
                  </a:tcPr>
                </a:tc>
                <a:extLst>
                  <a:ext uri="{0D108BD9-81ED-4DB2-BD59-A6C34878D82A}">
                    <a16:rowId xmlns:a16="http://schemas.microsoft.com/office/drawing/2014/main" val="2364017304"/>
                  </a:ext>
                </a:extLst>
              </a:tr>
              <a:tr h="293764">
                <a:tc>
                  <a:txBody>
                    <a:bodyPr/>
                    <a:lstStyle/>
                    <a:p>
                      <a:pPr marL="0" marR="0" lvl="0" indent="0" algn="ctr" rtl="0" eaLnBrk="1" latinLnBrk="0" hangingPunct="1">
                        <a:spcBef>
                          <a:spcPts val="0"/>
                        </a:spcBef>
                        <a:spcAft>
                          <a:spcPts val="0"/>
                        </a:spcAft>
                        <a:buNone/>
                      </a:pPr>
                      <a:r>
                        <a:rPr lang="zh-TW" altLang="en-US" sz="1200" b="1" kern="1200">
                          <a:solidFill>
                            <a:schemeClr val="tx1"/>
                          </a:solidFill>
                          <a:latin typeface="Microsoft JhengHei"/>
                          <a:ea typeface="Microsoft JhengHei"/>
                          <a:cs typeface="Arial"/>
                          <a:sym typeface="Microsoft JhengHei"/>
                        </a:rPr>
                        <a:t>4GB</a:t>
                      </a:r>
                      <a:r>
                        <a:rPr lang="zh-TW" altLang="en-US" sz="1200" b="1" kern="1200">
                          <a:solidFill>
                            <a:schemeClr val="tx1"/>
                          </a:solidFill>
                          <a:latin typeface="Microsoft JhengHei"/>
                          <a:ea typeface="Microsoft JhengHei"/>
                          <a:cs typeface="Arial"/>
                        </a:rPr>
                        <a:t> </a:t>
                      </a:r>
                      <a:r>
                        <a:rPr lang="zh-TW" altLang="en-US" sz="1200" b="1" kern="1200">
                          <a:solidFill>
                            <a:schemeClr val="tx1"/>
                          </a:solidFill>
                          <a:latin typeface="Microsoft JhengHei"/>
                          <a:ea typeface="Microsoft JhengHei"/>
                          <a:cs typeface="Arial"/>
                          <a:sym typeface="Microsoft JhengHei"/>
                        </a:rPr>
                        <a:t>及以上</a:t>
                      </a:r>
                    </a:p>
                  </a:txBody>
                  <a:tcPr marL="91450" marR="91450" marT="45725" marB="45725" anchor="ctr">
                    <a:lnL w="12700" cap="flat" cmpd="sng" algn="ctr">
                      <a:solidFill>
                        <a:srgbClr val="2A6199"/>
                      </a:solidFill>
                      <a:prstDash val="solid"/>
                      <a:round/>
                      <a:headEnd type="none" w="med" len="med"/>
                      <a:tailEnd type="none" w="med" len="med"/>
                    </a:lnL>
                    <a:lnR w="12700" cap="flat" cmpd="sng" algn="ctr">
                      <a:solidFill>
                        <a:srgbClr val="2A6199"/>
                      </a:solidFill>
                      <a:prstDash val="solid"/>
                      <a:round/>
                      <a:headEnd type="none" w="med" len="med"/>
                      <a:tailEnd type="none" w="med" len="med"/>
                    </a:lnR>
                    <a:lnT w="12700" cap="flat" cmpd="sng" algn="ctr">
                      <a:solidFill>
                        <a:srgbClr val="2A6199"/>
                      </a:solidFill>
                      <a:prstDash val="solid"/>
                      <a:round/>
                      <a:headEnd type="none" w="med" len="med"/>
                      <a:tailEnd type="none" w="med" len="med"/>
                    </a:lnT>
                    <a:lnB w="12700" cap="flat" cmpd="sng" algn="ctr">
                      <a:solidFill>
                        <a:srgbClr val="2A6199"/>
                      </a:solidFill>
                      <a:prstDash val="solid"/>
                      <a:round/>
                      <a:headEnd type="none" w="med" len="med"/>
                      <a:tailEnd type="none" w="med" len="med"/>
                    </a:lnB>
                    <a:solidFill>
                      <a:srgbClr val="FFE599">
                        <a:alpha val="0"/>
                      </a:srgbClr>
                    </a:solidFill>
                  </a:tcPr>
                </a:tc>
                <a:tc>
                  <a:txBody>
                    <a:bodyPr/>
                    <a:lstStyle/>
                    <a:p>
                      <a:pPr marL="0" marR="0" lvl="0" indent="0" algn="ctr" defTabSz="914400" rtl="0" eaLnBrk="1" latinLnBrk="0" hangingPunct="1">
                        <a:spcBef>
                          <a:spcPts val="0"/>
                        </a:spcBef>
                        <a:spcAft>
                          <a:spcPts val="0"/>
                        </a:spcAft>
                        <a:buNone/>
                      </a:pPr>
                      <a:r>
                        <a:rPr lang="en-US" altLang="zh-TW" sz="1200" b="1" kern="1200">
                          <a:solidFill>
                            <a:schemeClr val="tx1"/>
                          </a:solidFill>
                          <a:latin typeface="Microsoft JhengHei"/>
                          <a:ea typeface="Microsoft JhengHei"/>
                          <a:cs typeface="Arial"/>
                          <a:sym typeface="Microsoft JhengHei"/>
                        </a:rPr>
                        <a:t>256</a:t>
                      </a:r>
                      <a:endParaRPr lang="zh-TW" altLang="en-US" sz="1200" b="1" kern="1200">
                        <a:solidFill>
                          <a:schemeClr val="tx1"/>
                        </a:solidFill>
                        <a:latin typeface="Microsoft JhengHei"/>
                        <a:ea typeface="Microsoft JhengHei"/>
                        <a:cs typeface="Arial"/>
                        <a:sym typeface="Microsoft JhengHei"/>
                      </a:endParaRPr>
                    </a:p>
                  </a:txBody>
                  <a:tcPr marL="91450" marR="91450" marT="45725" marB="45725" anchor="ctr">
                    <a:lnL w="12700" cap="flat" cmpd="sng" algn="ctr">
                      <a:solidFill>
                        <a:srgbClr val="2A6199"/>
                      </a:solidFill>
                      <a:prstDash val="solid"/>
                      <a:round/>
                      <a:headEnd type="none" w="med" len="med"/>
                      <a:tailEnd type="none" w="med" len="med"/>
                    </a:lnL>
                    <a:lnR w="12700" cap="flat" cmpd="sng" algn="ctr">
                      <a:solidFill>
                        <a:srgbClr val="2A6199"/>
                      </a:solidFill>
                      <a:prstDash val="solid"/>
                      <a:round/>
                      <a:headEnd type="none" w="med" len="med"/>
                      <a:tailEnd type="none" w="med" len="med"/>
                    </a:lnR>
                    <a:lnT w="12700" cap="flat" cmpd="sng" algn="ctr">
                      <a:solidFill>
                        <a:srgbClr val="2A6199"/>
                      </a:solidFill>
                      <a:prstDash val="solid"/>
                      <a:round/>
                      <a:headEnd type="none" w="med" len="med"/>
                      <a:tailEnd type="none" w="med" len="med"/>
                    </a:lnT>
                    <a:lnB w="12700" cap="flat" cmpd="sng" algn="ctr">
                      <a:solidFill>
                        <a:srgbClr val="2A6199"/>
                      </a:solidFill>
                      <a:prstDash val="solid"/>
                      <a:round/>
                      <a:headEnd type="none" w="med" len="med"/>
                      <a:tailEnd type="none" w="med" len="med"/>
                    </a:lnB>
                    <a:solidFill>
                      <a:srgbClr val="FFE599">
                        <a:alpha val="0"/>
                      </a:srgbClr>
                    </a:solidFill>
                  </a:tcPr>
                </a:tc>
                <a:tc>
                  <a:txBody>
                    <a:bodyPr/>
                    <a:lstStyle/>
                    <a:p>
                      <a:pPr marL="0" marR="0" lvl="0" indent="0" algn="ctr" defTabSz="914400" rtl="0" eaLnBrk="1" latinLnBrk="0" hangingPunct="1">
                        <a:spcBef>
                          <a:spcPts val="0"/>
                        </a:spcBef>
                        <a:spcAft>
                          <a:spcPts val="0"/>
                        </a:spcAft>
                        <a:buNone/>
                      </a:pPr>
                      <a:r>
                        <a:rPr lang="en-US" altLang="zh-TW" sz="1200" b="1" kern="1200">
                          <a:solidFill>
                            <a:schemeClr val="tx1"/>
                          </a:solidFill>
                          <a:latin typeface="Microsoft JhengHei"/>
                          <a:ea typeface="Microsoft JhengHei"/>
                          <a:cs typeface="Arial"/>
                          <a:sym typeface="Microsoft JhengHei"/>
                        </a:rPr>
                        <a:t>64</a:t>
                      </a:r>
                      <a:endParaRPr lang="zh-TW" altLang="en-US" sz="1200" b="1" kern="1200">
                        <a:solidFill>
                          <a:schemeClr val="tx1"/>
                        </a:solidFill>
                        <a:latin typeface="Microsoft JhengHei"/>
                        <a:ea typeface="Microsoft JhengHei"/>
                        <a:cs typeface="Arial"/>
                        <a:sym typeface="Microsoft JhengHei"/>
                      </a:endParaRPr>
                    </a:p>
                  </a:txBody>
                  <a:tcPr marL="91450" marR="91450" marT="45725" marB="45725" anchor="ctr">
                    <a:lnL w="12700" cap="flat" cmpd="sng" algn="ctr">
                      <a:solidFill>
                        <a:srgbClr val="2A6199"/>
                      </a:solidFill>
                      <a:prstDash val="solid"/>
                      <a:round/>
                      <a:headEnd type="none" w="med" len="med"/>
                      <a:tailEnd type="none" w="med" len="med"/>
                    </a:lnL>
                    <a:lnR w="12700" cap="flat" cmpd="sng" algn="ctr">
                      <a:solidFill>
                        <a:srgbClr val="2A6199"/>
                      </a:solidFill>
                      <a:prstDash val="solid"/>
                      <a:round/>
                      <a:headEnd type="none" w="med" len="med"/>
                      <a:tailEnd type="none" w="med" len="med"/>
                    </a:lnR>
                    <a:lnT w="12700" cap="flat" cmpd="sng" algn="ctr">
                      <a:solidFill>
                        <a:srgbClr val="2A6199"/>
                      </a:solidFill>
                      <a:prstDash val="solid"/>
                      <a:round/>
                      <a:headEnd type="none" w="med" len="med"/>
                      <a:tailEnd type="none" w="med" len="med"/>
                    </a:lnT>
                    <a:lnB w="12700" cap="flat" cmpd="sng" algn="ctr">
                      <a:solidFill>
                        <a:srgbClr val="2A6199"/>
                      </a:solidFill>
                      <a:prstDash val="solid"/>
                      <a:round/>
                      <a:headEnd type="none" w="med" len="med"/>
                      <a:tailEnd type="none" w="med" len="med"/>
                    </a:lnB>
                    <a:solidFill>
                      <a:srgbClr val="FFE599">
                        <a:alpha val="0"/>
                      </a:srgbClr>
                    </a:solidFill>
                  </a:tcPr>
                </a:tc>
                <a:extLst>
                  <a:ext uri="{0D108BD9-81ED-4DB2-BD59-A6C34878D82A}">
                    <a16:rowId xmlns:a16="http://schemas.microsoft.com/office/drawing/2014/main" val="4105057157"/>
                  </a:ext>
                </a:extLst>
              </a:tr>
            </a:tbl>
          </a:graphicData>
        </a:graphic>
      </p:graphicFrame>
      <p:sp>
        <p:nvSpPr>
          <p:cNvPr id="9" name="Shape 225">
            <a:extLst>
              <a:ext uri="{FF2B5EF4-FFF2-40B4-BE49-F238E27FC236}">
                <a16:creationId xmlns:a16="http://schemas.microsoft.com/office/drawing/2014/main" id="{2195B3B7-0ACC-DB46-9BC1-E56147C18175}"/>
              </a:ext>
            </a:extLst>
          </p:cNvPr>
          <p:cNvSpPr/>
          <p:nvPr/>
        </p:nvSpPr>
        <p:spPr>
          <a:xfrm>
            <a:off x="693331" y="3963872"/>
            <a:ext cx="3429985" cy="1055472"/>
          </a:xfrm>
          <a:prstGeom prst="rect">
            <a:avLst/>
          </a:prstGeom>
          <a:solidFill>
            <a:srgbClr val="31859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endParaRPr sz="1400" b="0" i="0" u="none" strike="noStrike" cap="none">
              <a:solidFill>
                <a:schemeClr val="lt1"/>
              </a:solidFill>
              <a:latin typeface="Microsoft JhengHei" panose="020B0604030504040204" pitchFamily="34" charset="-120"/>
              <a:ea typeface="Microsoft JhengHei" panose="020B0604030504040204" pitchFamily="34" charset="-120"/>
              <a:cs typeface="Arial"/>
              <a:sym typeface="Arial"/>
            </a:endParaRPr>
          </a:p>
        </p:txBody>
      </p:sp>
      <p:sp>
        <p:nvSpPr>
          <p:cNvPr id="6" name="Shape 226">
            <a:extLst>
              <a:ext uri="{FF2B5EF4-FFF2-40B4-BE49-F238E27FC236}">
                <a16:creationId xmlns:a16="http://schemas.microsoft.com/office/drawing/2014/main" id="{861CE3D7-6BDE-C24B-9297-52D426776790}"/>
              </a:ext>
            </a:extLst>
          </p:cNvPr>
          <p:cNvSpPr txBox="1"/>
          <p:nvPr/>
        </p:nvSpPr>
        <p:spPr>
          <a:xfrm>
            <a:off x="690997" y="3411996"/>
            <a:ext cx="3433859" cy="443536"/>
          </a:xfrm>
          <a:prstGeom prst="rect">
            <a:avLst/>
          </a:prstGeom>
          <a:solidFill>
            <a:srgbClr val="C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Microsoft JhengHei" panose="020B0604030504040204" pitchFamily="34" charset="-120"/>
              <a:ea typeface="Microsoft JhengHei" panose="020B0604030504040204" pitchFamily="34" charset="-120"/>
              <a:cs typeface="Microsoft JhengHei"/>
              <a:sym typeface="Microsoft JhengHei"/>
            </a:endParaRPr>
          </a:p>
        </p:txBody>
      </p:sp>
      <p:sp>
        <p:nvSpPr>
          <p:cNvPr id="7" name="Shape 226">
            <a:extLst>
              <a:ext uri="{FF2B5EF4-FFF2-40B4-BE49-F238E27FC236}">
                <a16:creationId xmlns:a16="http://schemas.microsoft.com/office/drawing/2014/main" id="{547DEC95-2079-5B42-B158-A660B55408E1}"/>
              </a:ext>
            </a:extLst>
          </p:cNvPr>
          <p:cNvSpPr txBox="1"/>
          <p:nvPr/>
        </p:nvSpPr>
        <p:spPr>
          <a:xfrm>
            <a:off x="690997" y="3411996"/>
            <a:ext cx="1292652" cy="307800"/>
          </a:xfrm>
          <a:prstGeom prst="rect">
            <a:avLst/>
          </a:prstGeom>
          <a:solidFill>
            <a:srgbClr val="C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zh-TW" sz="1400" b="1" i="0" u="none" strike="noStrike" cap="none">
                <a:solidFill>
                  <a:schemeClr val="lt1"/>
                </a:solidFill>
                <a:latin typeface="Microsoft JhengHei" panose="020B0604030504040204" pitchFamily="34" charset="-120"/>
                <a:ea typeface="Microsoft JhengHei" panose="020B0604030504040204" pitchFamily="34" charset="-120"/>
                <a:cs typeface="Microsoft JhengHei"/>
                <a:sym typeface="Microsoft JhengHei"/>
              </a:rPr>
              <a:t>檔案層級</a:t>
            </a:r>
            <a:endParaRPr sz="1400" b="1" i="0" u="none" strike="noStrike" cap="none">
              <a:solidFill>
                <a:schemeClr val="lt1"/>
              </a:solidFill>
              <a:latin typeface="Microsoft JhengHei" panose="020B0604030504040204" pitchFamily="34" charset="-120"/>
              <a:ea typeface="Microsoft JhengHei" panose="020B0604030504040204" pitchFamily="34" charset="-120"/>
              <a:cs typeface="Microsoft JhengHei"/>
              <a:sym typeface="Microsoft JhengHei"/>
            </a:endParaRPr>
          </a:p>
        </p:txBody>
      </p:sp>
      <p:sp>
        <p:nvSpPr>
          <p:cNvPr id="8" name="Shape 236">
            <a:extLst>
              <a:ext uri="{FF2B5EF4-FFF2-40B4-BE49-F238E27FC236}">
                <a16:creationId xmlns:a16="http://schemas.microsoft.com/office/drawing/2014/main" id="{8D0FAA9B-4F93-B747-BA5A-33492A80A350}"/>
              </a:ext>
            </a:extLst>
          </p:cNvPr>
          <p:cNvSpPr txBox="1"/>
          <p:nvPr/>
        </p:nvSpPr>
        <p:spPr>
          <a:xfrm>
            <a:off x="700529" y="3970832"/>
            <a:ext cx="967920" cy="307800"/>
          </a:xfrm>
          <a:prstGeom prst="rect">
            <a:avLst/>
          </a:prstGeom>
          <a:solidFill>
            <a:srgbClr val="31859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zh-TW" sz="1400" b="1" i="0" u="none" strike="noStrike" cap="none">
                <a:solidFill>
                  <a:schemeClr val="lt1"/>
                </a:solidFill>
                <a:latin typeface="Microsoft JhengHei" panose="020B0604030504040204" pitchFamily="34" charset="-120"/>
                <a:ea typeface="Microsoft JhengHei" panose="020B0604030504040204" pitchFamily="34" charset="-120"/>
                <a:cs typeface="Microsoft JhengHei"/>
                <a:sym typeface="Microsoft JhengHei"/>
              </a:rPr>
              <a:t>區塊層級</a:t>
            </a:r>
            <a:endParaRPr sz="1400" b="1" i="0" u="none" strike="noStrike" cap="none">
              <a:solidFill>
                <a:schemeClr val="lt1"/>
              </a:solidFill>
              <a:latin typeface="Microsoft JhengHei" panose="020B0604030504040204" pitchFamily="34" charset="-120"/>
              <a:ea typeface="Microsoft JhengHei" panose="020B0604030504040204" pitchFamily="34" charset="-120"/>
              <a:cs typeface="Microsoft JhengHei"/>
              <a:sym typeface="Microsoft JhengHei"/>
            </a:endParaRPr>
          </a:p>
        </p:txBody>
      </p:sp>
      <p:sp>
        <p:nvSpPr>
          <p:cNvPr id="10" name="Shape 227">
            <a:extLst>
              <a:ext uri="{FF2B5EF4-FFF2-40B4-BE49-F238E27FC236}">
                <a16:creationId xmlns:a16="http://schemas.microsoft.com/office/drawing/2014/main" id="{1F19076C-D68B-B744-97CB-0F7169EE184A}"/>
              </a:ext>
            </a:extLst>
          </p:cNvPr>
          <p:cNvSpPr/>
          <p:nvPr/>
        </p:nvSpPr>
        <p:spPr>
          <a:xfrm>
            <a:off x="1590522" y="4448729"/>
            <a:ext cx="2487765" cy="474628"/>
          </a:xfrm>
          <a:prstGeom prst="rect">
            <a:avLst/>
          </a:prstGeom>
          <a:blipFill rotWithShape="1">
            <a:blip r:embed="rId3" cstate="screen">
              <a:alphaModFix/>
              <a:extLst>
                <a:ext uri="{28A0092B-C50C-407E-A947-70E740481C1C}">
                  <a14:useLocalDpi xmlns:a14="http://schemas.microsoft.com/office/drawing/2010/main"/>
                </a:ext>
              </a:extLst>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endParaRPr sz="1400" b="0" i="0" u="none" strike="noStrike" cap="none">
              <a:solidFill>
                <a:schemeClr val="lt1"/>
              </a:solidFill>
              <a:latin typeface="Microsoft JhengHei" panose="020B0604030504040204" pitchFamily="34" charset="-120"/>
              <a:ea typeface="Microsoft JhengHei" panose="020B0604030504040204" pitchFamily="34" charset="-120"/>
              <a:cs typeface="Arial"/>
              <a:sym typeface="Arial"/>
            </a:endParaRPr>
          </a:p>
        </p:txBody>
      </p:sp>
      <p:sp>
        <p:nvSpPr>
          <p:cNvPr id="11" name="Shape 229">
            <a:extLst>
              <a:ext uri="{FF2B5EF4-FFF2-40B4-BE49-F238E27FC236}">
                <a16:creationId xmlns:a16="http://schemas.microsoft.com/office/drawing/2014/main" id="{CE05D924-EA7E-744A-92EE-66F411B0466E}"/>
              </a:ext>
            </a:extLst>
          </p:cNvPr>
          <p:cNvSpPr/>
          <p:nvPr/>
        </p:nvSpPr>
        <p:spPr>
          <a:xfrm>
            <a:off x="1640699" y="4519903"/>
            <a:ext cx="404100" cy="307800"/>
          </a:xfrm>
          <a:prstGeom prst="rect">
            <a:avLst/>
          </a:prstGeom>
          <a:solidFill>
            <a:srgbClr val="7030A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r>
              <a:rPr lang="zh-TW" sz="1400" b="1" i="0" u="none" strike="noStrike" cap="none">
                <a:solidFill>
                  <a:schemeClr val="lt1"/>
                </a:solidFill>
                <a:latin typeface="Arial" pitchFamily="34" charset="0"/>
                <a:ea typeface="Microsoft JhengHei" panose="020B0604030504040204" pitchFamily="34" charset="-120"/>
                <a:cs typeface="Arial" pitchFamily="34" charset="0"/>
                <a:sym typeface="Arial"/>
              </a:rPr>
              <a:t>A</a:t>
            </a:r>
            <a:endParaRPr sz="1400" b="1" i="0" u="none" strike="noStrike" cap="none">
              <a:solidFill>
                <a:schemeClr val="lt1"/>
              </a:solidFill>
              <a:latin typeface="Arial" pitchFamily="34" charset="0"/>
              <a:ea typeface="Microsoft JhengHei" panose="020B0604030504040204" pitchFamily="34" charset="-120"/>
              <a:cs typeface="Arial" pitchFamily="34" charset="0"/>
              <a:sym typeface="Arial"/>
            </a:endParaRPr>
          </a:p>
        </p:txBody>
      </p:sp>
      <p:sp>
        <p:nvSpPr>
          <p:cNvPr id="12" name="Shape 230">
            <a:extLst>
              <a:ext uri="{FF2B5EF4-FFF2-40B4-BE49-F238E27FC236}">
                <a16:creationId xmlns:a16="http://schemas.microsoft.com/office/drawing/2014/main" id="{6B40B39D-7F88-EB44-95BD-6EE4CE8A5D7D}"/>
              </a:ext>
            </a:extLst>
          </p:cNvPr>
          <p:cNvSpPr/>
          <p:nvPr/>
        </p:nvSpPr>
        <p:spPr>
          <a:xfrm>
            <a:off x="2120883" y="4519903"/>
            <a:ext cx="404100" cy="307800"/>
          </a:xfrm>
          <a:prstGeom prst="rect">
            <a:avLst/>
          </a:prstGeom>
          <a:solidFill>
            <a:srgbClr val="7030A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r>
              <a:rPr lang="zh-TW" sz="1400" b="1" i="0" u="none" strike="noStrike" cap="none">
                <a:solidFill>
                  <a:schemeClr val="lt1"/>
                </a:solidFill>
                <a:latin typeface="Arial" pitchFamily="34" charset="0"/>
                <a:ea typeface="Microsoft JhengHei" panose="020B0604030504040204" pitchFamily="34" charset="-120"/>
                <a:cs typeface="Arial" pitchFamily="34" charset="0"/>
                <a:sym typeface="Arial"/>
              </a:rPr>
              <a:t>B</a:t>
            </a:r>
            <a:endParaRPr sz="1400" b="1" i="0" u="none" strike="noStrike" cap="none">
              <a:solidFill>
                <a:schemeClr val="lt1"/>
              </a:solidFill>
              <a:latin typeface="Arial" pitchFamily="34" charset="0"/>
              <a:ea typeface="Microsoft JhengHei" panose="020B0604030504040204" pitchFamily="34" charset="-120"/>
              <a:cs typeface="Arial" pitchFamily="34" charset="0"/>
              <a:sym typeface="Arial"/>
            </a:endParaRPr>
          </a:p>
        </p:txBody>
      </p:sp>
      <p:sp>
        <p:nvSpPr>
          <p:cNvPr id="13" name="Shape 231">
            <a:extLst>
              <a:ext uri="{FF2B5EF4-FFF2-40B4-BE49-F238E27FC236}">
                <a16:creationId xmlns:a16="http://schemas.microsoft.com/office/drawing/2014/main" id="{5C79C40E-ECCB-7149-9A84-BF472F16AA68}"/>
              </a:ext>
            </a:extLst>
          </p:cNvPr>
          <p:cNvSpPr/>
          <p:nvPr/>
        </p:nvSpPr>
        <p:spPr>
          <a:xfrm>
            <a:off x="2622738" y="4514038"/>
            <a:ext cx="404100" cy="307800"/>
          </a:xfrm>
          <a:prstGeom prst="rect">
            <a:avLst/>
          </a:prstGeom>
          <a:solidFill>
            <a:srgbClr val="7030A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r>
              <a:rPr lang="zh-TW" sz="1400" b="1" i="0" u="none" strike="noStrike" cap="none">
                <a:solidFill>
                  <a:schemeClr val="lt1"/>
                </a:solidFill>
                <a:latin typeface="Arial" pitchFamily="34" charset="0"/>
                <a:ea typeface="Microsoft JhengHei" panose="020B0604030504040204" pitchFamily="34" charset="-120"/>
                <a:cs typeface="Arial" pitchFamily="34" charset="0"/>
                <a:sym typeface="Arial"/>
              </a:rPr>
              <a:t>C</a:t>
            </a:r>
            <a:endParaRPr sz="1400" b="1" i="0" u="none" strike="noStrike" cap="none">
              <a:solidFill>
                <a:schemeClr val="lt1"/>
              </a:solidFill>
              <a:latin typeface="Arial" pitchFamily="34" charset="0"/>
              <a:ea typeface="Microsoft JhengHei" panose="020B0604030504040204" pitchFamily="34" charset="-120"/>
              <a:cs typeface="Arial" pitchFamily="34" charset="0"/>
              <a:sym typeface="Arial"/>
            </a:endParaRPr>
          </a:p>
        </p:txBody>
      </p:sp>
      <p:sp>
        <p:nvSpPr>
          <p:cNvPr id="14" name="Shape 233">
            <a:extLst>
              <a:ext uri="{FF2B5EF4-FFF2-40B4-BE49-F238E27FC236}">
                <a16:creationId xmlns:a16="http://schemas.microsoft.com/office/drawing/2014/main" id="{9D4C6FAC-5590-3A44-9DAB-3F61E1D0F7B7}"/>
              </a:ext>
            </a:extLst>
          </p:cNvPr>
          <p:cNvSpPr/>
          <p:nvPr/>
        </p:nvSpPr>
        <p:spPr>
          <a:xfrm>
            <a:off x="2125129" y="4050103"/>
            <a:ext cx="404100" cy="307800"/>
          </a:xfrm>
          <a:prstGeom prst="rect">
            <a:avLst/>
          </a:prstGeom>
          <a:solidFill>
            <a:srgbClr val="E36C0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TW" sz="1400" b="1" i="0" u="none" strike="noStrike" cap="none">
                <a:solidFill>
                  <a:schemeClr val="lt1"/>
                </a:solidFill>
                <a:latin typeface="Arial" pitchFamily="34" charset="0"/>
                <a:ea typeface="Microsoft JhengHei" panose="020B0604030504040204" pitchFamily="34" charset="-120"/>
                <a:cs typeface="Arial" pitchFamily="34" charset="0"/>
                <a:sym typeface="Arial"/>
              </a:rPr>
              <a:t>B’</a:t>
            </a:r>
            <a:endParaRPr sz="1400" b="1" i="0" u="none" strike="noStrike" cap="none">
              <a:solidFill>
                <a:schemeClr val="lt1"/>
              </a:solidFill>
              <a:latin typeface="Arial" pitchFamily="34" charset="0"/>
              <a:ea typeface="Microsoft JhengHei" panose="020B0604030504040204" pitchFamily="34" charset="-120"/>
              <a:cs typeface="Arial" pitchFamily="34" charset="0"/>
              <a:sym typeface="Arial"/>
            </a:endParaRPr>
          </a:p>
        </p:txBody>
      </p:sp>
      <p:sp>
        <p:nvSpPr>
          <p:cNvPr id="15" name="Shape 234">
            <a:extLst>
              <a:ext uri="{FF2B5EF4-FFF2-40B4-BE49-F238E27FC236}">
                <a16:creationId xmlns:a16="http://schemas.microsoft.com/office/drawing/2014/main" id="{8EA05C06-98E0-2044-BEE9-A57E353A3C9D}"/>
              </a:ext>
            </a:extLst>
          </p:cNvPr>
          <p:cNvSpPr/>
          <p:nvPr/>
        </p:nvSpPr>
        <p:spPr>
          <a:xfrm>
            <a:off x="2622738" y="4050103"/>
            <a:ext cx="404100" cy="307800"/>
          </a:xfrm>
          <a:prstGeom prst="rect">
            <a:avLst/>
          </a:prstGeom>
          <a:solidFill>
            <a:srgbClr val="E36C0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TW" sz="1400" b="1" i="0" u="none" strike="noStrike" cap="none">
                <a:solidFill>
                  <a:schemeClr val="lt1"/>
                </a:solidFill>
                <a:latin typeface="Arial" pitchFamily="34" charset="0"/>
                <a:ea typeface="Microsoft JhengHei" panose="020B0604030504040204" pitchFamily="34" charset="-120"/>
                <a:cs typeface="Arial" pitchFamily="34" charset="0"/>
                <a:sym typeface="Arial"/>
              </a:rPr>
              <a:t>C’</a:t>
            </a:r>
            <a:endParaRPr sz="1400" b="1" i="0" u="none" strike="noStrike" cap="none">
              <a:solidFill>
                <a:schemeClr val="lt1"/>
              </a:solidFill>
              <a:latin typeface="Arial" pitchFamily="34" charset="0"/>
              <a:ea typeface="Microsoft JhengHei" panose="020B0604030504040204" pitchFamily="34" charset="-120"/>
              <a:cs typeface="Arial" pitchFamily="34" charset="0"/>
              <a:sym typeface="Arial"/>
            </a:endParaRPr>
          </a:p>
        </p:txBody>
      </p:sp>
      <p:sp>
        <p:nvSpPr>
          <p:cNvPr id="16" name="Shape 235">
            <a:extLst>
              <a:ext uri="{FF2B5EF4-FFF2-40B4-BE49-F238E27FC236}">
                <a16:creationId xmlns:a16="http://schemas.microsoft.com/office/drawing/2014/main" id="{38C82518-FF38-1546-873B-5A78D42A0965}"/>
              </a:ext>
            </a:extLst>
          </p:cNvPr>
          <p:cNvSpPr/>
          <p:nvPr/>
        </p:nvSpPr>
        <p:spPr>
          <a:xfrm>
            <a:off x="1627520" y="4050103"/>
            <a:ext cx="404100" cy="307800"/>
          </a:xfrm>
          <a:prstGeom prst="rect">
            <a:avLst/>
          </a:prstGeom>
          <a:solidFill>
            <a:srgbClr val="E36C0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TW" sz="1400" b="1" i="0" u="none" strike="noStrike" cap="none">
                <a:solidFill>
                  <a:schemeClr val="lt1"/>
                </a:solidFill>
                <a:latin typeface="Arial" pitchFamily="34" charset="0"/>
                <a:ea typeface="Microsoft JhengHei" panose="020B0604030504040204" pitchFamily="34" charset="-120"/>
                <a:cs typeface="Arial" pitchFamily="34" charset="0"/>
                <a:sym typeface="Arial"/>
              </a:rPr>
              <a:t>A’</a:t>
            </a:r>
            <a:endParaRPr sz="1400" b="1" i="0" u="none" strike="noStrike" cap="none">
              <a:solidFill>
                <a:schemeClr val="lt1"/>
              </a:solidFill>
              <a:latin typeface="Arial" pitchFamily="34" charset="0"/>
              <a:ea typeface="Microsoft JhengHei" panose="020B0604030504040204" pitchFamily="34" charset="-120"/>
              <a:cs typeface="Arial" pitchFamily="34" charset="0"/>
              <a:sym typeface="Arial"/>
            </a:endParaRPr>
          </a:p>
        </p:txBody>
      </p:sp>
      <p:sp>
        <p:nvSpPr>
          <p:cNvPr id="17" name="Shape 237">
            <a:extLst>
              <a:ext uri="{FF2B5EF4-FFF2-40B4-BE49-F238E27FC236}">
                <a16:creationId xmlns:a16="http://schemas.microsoft.com/office/drawing/2014/main" id="{A7A00C77-BCB9-AE41-BF64-89DE25CC588D}"/>
              </a:ext>
            </a:extLst>
          </p:cNvPr>
          <p:cNvSpPr/>
          <p:nvPr/>
        </p:nvSpPr>
        <p:spPr>
          <a:xfrm>
            <a:off x="3120347" y="4050103"/>
            <a:ext cx="404100" cy="307800"/>
          </a:xfrm>
          <a:prstGeom prst="rect">
            <a:avLst/>
          </a:prstGeom>
          <a:solidFill>
            <a:srgbClr val="E36C0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TW" sz="1400" b="1" i="0" u="none" strike="noStrike" cap="none">
                <a:solidFill>
                  <a:schemeClr val="lt1"/>
                </a:solidFill>
                <a:latin typeface="Arial" pitchFamily="34" charset="0"/>
                <a:ea typeface="Microsoft JhengHei" panose="020B0604030504040204" pitchFamily="34" charset="-120"/>
                <a:cs typeface="Arial" pitchFamily="34" charset="0"/>
                <a:sym typeface="Arial"/>
              </a:rPr>
              <a:t>D’</a:t>
            </a:r>
            <a:endParaRPr sz="1400" b="1" i="0" u="none" strike="noStrike" cap="none">
              <a:solidFill>
                <a:schemeClr val="lt1"/>
              </a:solidFill>
              <a:latin typeface="Arial" pitchFamily="34" charset="0"/>
              <a:ea typeface="Microsoft JhengHei" panose="020B0604030504040204" pitchFamily="34" charset="-120"/>
              <a:cs typeface="Arial" pitchFamily="34" charset="0"/>
              <a:sym typeface="Arial"/>
            </a:endParaRPr>
          </a:p>
        </p:txBody>
      </p:sp>
      <p:sp>
        <p:nvSpPr>
          <p:cNvPr id="18" name="Shape 238">
            <a:extLst>
              <a:ext uri="{FF2B5EF4-FFF2-40B4-BE49-F238E27FC236}">
                <a16:creationId xmlns:a16="http://schemas.microsoft.com/office/drawing/2014/main" id="{C388A9E0-250A-894E-B0AC-5C65F865259E}"/>
              </a:ext>
            </a:extLst>
          </p:cNvPr>
          <p:cNvSpPr/>
          <p:nvPr/>
        </p:nvSpPr>
        <p:spPr>
          <a:xfrm>
            <a:off x="3617954" y="4050103"/>
            <a:ext cx="404100" cy="307800"/>
          </a:xfrm>
          <a:prstGeom prst="rect">
            <a:avLst/>
          </a:prstGeom>
          <a:solidFill>
            <a:srgbClr val="E36C0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TW" sz="1400" b="1" i="0" u="none" strike="noStrike" cap="none">
                <a:solidFill>
                  <a:schemeClr val="lt1"/>
                </a:solidFill>
                <a:latin typeface="Arial" pitchFamily="34" charset="0"/>
                <a:ea typeface="Microsoft JhengHei" panose="020B0604030504040204" pitchFamily="34" charset="-120"/>
                <a:cs typeface="Arial" pitchFamily="34" charset="0"/>
                <a:sym typeface="Arial"/>
              </a:rPr>
              <a:t>E’</a:t>
            </a:r>
            <a:endParaRPr sz="1400" b="1" i="0" u="none" strike="noStrike" cap="none">
              <a:solidFill>
                <a:schemeClr val="lt1"/>
              </a:solidFill>
              <a:latin typeface="Arial" pitchFamily="34" charset="0"/>
              <a:ea typeface="Microsoft JhengHei" panose="020B0604030504040204" pitchFamily="34" charset="-120"/>
              <a:cs typeface="Arial" pitchFamily="34" charset="0"/>
              <a:sym typeface="Arial"/>
            </a:endParaRPr>
          </a:p>
        </p:txBody>
      </p:sp>
      <p:sp>
        <p:nvSpPr>
          <p:cNvPr id="19" name="Shape 242">
            <a:extLst>
              <a:ext uri="{FF2B5EF4-FFF2-40B4-BE49-F238E27FC236}">
                <a16:creationId xmlns:a16="http://schemas.microsoft.com/office/drawing/2014/main" id="{7F994910-AB80-5240-87A5-F5236CC45324}"/>
              </a:ext>
            </a:extLst>
          </p:cNvPr>
          <p:cNvSpPr/>
          <p:nvPr/>
        </p:nvSpPr>
        <p:spPr>
          <a:xfrm>
            <a:off x="3121356" y="4514207"/>
            <a:ext cx="404100" cy="307800"/>
          </a:xfrm>
          <a:prstGeom prst="rect">
            <a:avLst/>
          </a:prstGeom>
          <a:solidFill>
            <a:srgbClr val="7030A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TW" sz="1400" b="1" i="0" u="none" strike="noStrike" cap="none">
                <a:solidFill>
                  <a:schemeClr val="lt1"/>
                </a:solidFill>
                <a:latin typeface="Arial" pitchFamily="34" charset="0"/>
                <a:ea typeface="Microsoft JhengHei" panose="020B0604030504040204" pitchFamily="34" charset="-120"/>
                <a:cs typeface="Arial" pitchFamily="34" charset="0"/>
                <a:sym typeface="Arial"/>
              </a:rPr>
              <a:t>D</a:t>
            </a:r>
            <a:endParaRPr sz="1400" b="1" i="0" u="none" strike="noStrike" cap="none">
              <a:solidFill>
                <a:schemeClr val="lt1"/>
              </a:solidFill>
              <a:latin typeface="Arial" pitchFamily="34" charset="0"/>
              <a:ea typeface="Microsoft JhengHei" panose="020B0604030504040204" pitchFamily="34" charset="-120"/>
              <a:cs typeface="Arial" pitchFamily="34" charset="0"/>
              <a:sym typeface="Arial"/>
            </a:endParaRPr>
          </a:p>
        </p:txBody>
      </p:sp>
      <p:sp>
        <p:nvSpPr>
          <p:cNvPr id="20" name="Shape 243">
            <a:extLst>
              <a:ext uri="{FF2B5EF4-FFF2-40B4-BE49-F238E27FC236}">
                <a16:creationId xmlns:a16="http://schemas.microsoft.com/office/drawing/2014/main" id="{8CA173B4-F264-864D-AD68-E0ED74C6D0A6}"/>
              </a:ext>
            </a:extLst>
          </p:cNvPr>
          <p:cNvSpPr/>
          <p:nvPr/>
        </p:nvSpPr>
        <p:spPr>
          <a:xfrm>
            <a:off x="3622105" y="4522468"/>
            <a:ext cx="404100" cy="307800"/>
          </a:xfrm>
          <a:prstGeom prst="rect">
            <a:avLst/>
          </a:prstGeom>
          <a:solidFill>
            <a:srgbClr val="7030A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TW" sz="1400" b="1" i="0" u="none" strike="noStrike" cap="none">
                <a:solidFill>
                  <a:schemeClr val="lt1"/>
                </a:solidFill>
                <a:latin typeface="Arial" pitchFamily="34" charset="0"/>
                <a:ea typeface="Microsoft JhengHei" panose="020B0604030504040204" pitchFamily="34" charset="-120"/>
                <a:cs typeface="Arial" pitchFamily="34" charset="0"/>
                <a:sym typeface="Arial"/>
              </a:rPr>
              <a:t>E</a:t>
            </a:r>
            <a:endParaRPr sz="1400" b="1" i="0" u="none" strike="noStrike" cap="none">
              <a:solidFill>
                <a:schemeClr val="lt1"/>
              </a:solidFill>
              <a:latin typeface="Arial" pitchFamily="34" charset="0"/>
              <a:ea typeface="Microsoft JhengHei" panose="020B0604030504040204" pitchFamily="34" charset="-120"/>
              <a:cs typeface="Arial" pitchFamily="34" charset="0"/>
              <a:sym typeface="Arial"/>
            </a:endParaRPr>
          </a:p>
        </p:txBody>
      </p:sp>
      <p:grpSp>
        <p:nvGrpSpPr>
          <p:cNvPr id="22" name="群組 8">
            <a:extLst>
              <a:ext uri="{FF2B5EF4-FFF2-40B4-BE49-F238E27FC236}">
                <a16:creationId xmlns:a16="http://schemas.microsoft.com/office/drawing/2014/main" id="{46C6B108-202D-DF4D-B5E1-F2EBB19FCA1C}"/>
              </a:ext>
            </a:extLst>
          </p:cNvPr>
          <p:cNvGrpSpPr/>
          <p:nvPr/>
        </p:nvGrpSpPr>
        <p:grpSpPr>
          <a:xfrm>
            <a:off x="1639249" y="3306466"/>
            <a:ext cx="468863" cy="468863"/>
            <a:chOff x="889317" y="2537938"/>
            <a:chExt cx="556036" cy="556036"/>
          </a:xfrm>
        </p:grpSpPr>
        <p:sp>
          <p:nvSpPr>
            <p:cNvPr id="23" name="橢圓 7">
              <a:extLst>
                <a:ext uri="{FF2B5EF4-FFF2-40B4-BE49-F238E27FC236}">
                  <a16:creationId xmlns:a16="http://schemas.microsoft.com/office/drawing/2014/main" id="{19C09694-E0D1-5441-9AA0-F36C2C124F4C}"/>
                </a:ext>
              </a:extLst>
            </p:cNvPr>
            <p:cNvSpPr/>
            <p:nvPr/>
          </p:nvSpPr>
          <p:spPr>
            <a:xfrm>
              <a:off x="889317" y="2537938"/>
              <a:ext cx="556036" cy="556036"/>
            </a:xfrm>
            <a:prstGeom prst="ellipse">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pic>
          <p:nvPicPr>
            <p:cNvPr id="24" name="圖片 6">
              <a:extLst>
                <a:ext uri="{FF2B5EF4-FFF2-40B4-BE49-F238E27FC236}">
                  <a16:creationId xmlns:a16="http://schemas.microsoft.com/office/drawing/2014/main" id="{28C79BF1-8038-0D46-87CC-38A2716CBF6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3260" y="2663193"/>
              <a:ext cx="386386" cy="305526"/>
            </a:xfrm>
            <a:prstGeom prst="rect">
              <a:avLst/>
            </a:prstGeom>
          </p:spPr>
        </p:pic>
      </p:grpSp>
      <p:grpSp>
        <p:nvGrpSpPr>
          <p:cNvPr id="2" name="群組 1">
            <a:extLst>
              <a:ext uri="{FF2B5EF4-FFF2-40B4-BE49-F238E27FC236}">
                <a16:creationId xmlns:a16="http://schemas.microsoft.com/office/drawing/2014/main" id="{05A62382-4201-42AF-996C-CE021C0081EF}"/>
              </a:ext>
            </a:extLst>
          </p:cNvPr>
          <p:cNvGrpSpPr/>
          <p:nvPr/>
        </p:nvGrpSpPr>
        <p:grpSpPr>
          <a:xfrm>
            <a:off x="2170517" y="3303657"/>
            <a:ext cx="1848413" cy="468863"/>
            <a:chOff x="1762903" y="3085494"/>
            <a:chExt cx="2396981" cy="608011"/>
          </a:xfrm>
        </p:grpSpPr>
        <p:pic>
          <p:nvPicPr>
            <p:cNvPr id="21" name="圖片 5">
              <a:extLst>
                <a:ext uri="{FF2B5EF4-FFF2-40B4-BE49-F238E27FC236}">
                  <a16:creationId xmlns:a16="http://schemas.microsoft.com/office/drawing/2014/main" id="{8B904A2D-A73B-C54E-9659-BD041FCF5C4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62903" y="3085494"/>
              <a:ext cx="699186" cy="526749"/>
            </a:xfrm>
            <a:prstGeom prst="rect">
              <a:avLst/>
            </a:prstGeom>
          </p:spPr>
        </p:pic>
        <p:pic>
          <p:nvPicPr>
            <p:cNvPr id="25" name="圖片 9">
              <a:extLst>
                <a:ext uri="{FF2B5EF4-FFF2-40B4-BE49-F238E27FC236}">
                  <a16:creationId xmlns:a16="http://schemas.microsoft.com/office/drawing/2014/main" id="{457F28C0-840D-7A4A-B214-8ABCE6B59B5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02416" y="3346265"/>
              <a:ext cx="250057" cy="347240"/>
            </a:xfrm>
            <a:prstGeom prst="rect">
              <a:avLst/>
            </a:prstGeom>
            <a:effectLst>
              <a:outerShdw blurRad="63500" sx="102000" sy="102000" algn="ctr" rotWithShape="0">
                <a:prstClr val="black">
                  <a:alpha val="40000"/>
                </a:prstClr>
              </a:outerShdw>
            </a:effectLst>
          </p:spPr>
        </p:pic>
        <p:pic>
          <p:nvPicPr>
            <p:cNvPr id="26" name="圖片 34">
              <a:extLst>
                <a:ext uri="{FF2B5EF4-FFF2-40B4-BE49-F238E27FC236}">
                  <a16:creationId xmlns:a16="http://schemas.microsoft.com/office/drawing/2014/main" id="{B0962F5F-F881-674A-9C52-6DCB7D0988B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23708" y="3085494"/>
              <a:ext cx="699186" cy="526749"/>
            </a:xfrm>
            <a:prstGeom prst="rect">
              <a:avLst/>
            </a:prstGeom>
          </p:spPr>
        </p:pic>
        <p:pic>
          <p:nvPicPr>
            <p:cNvPr id="27" name="圖片 35">
              <a:extLst>
                <a:ext uri="{FF2B5EF4-FFF2-40B4-BE49-F238E27FC236}">
                  <a16:creationId xmlns:a16="http://schemas.microsoft.com/office/drawing/2014/main" id="{9EC42781-D259-BE44-BB03-769B00373EE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63221" y="3346265"/>
              <a:ext cx="250057" cy="347240"/>
            </a:xfrm>
            <a:prstGeom prst="rect">
              <a:avLst/>
            </a:prstGeom>
            <a:effectLst>
              <a:outerShdw blurRad="63500" sx="102000" sy="102000" algn="ctr" rotWithShape="0">
                <a:prstClr val="black">
                  <a:alpha val="40000"/>
                </a:prstClr>
              </a:outerShdw>
            </a:effectLst>
          </p:spPr>
        </p:pic>
        <p:pic>
          <p:nvPicPr>
            <p:cNvPr id="28" name="圖片 36">
              <a:extLst>
                <a:ext uri="{FF2B5EF4-FFF2-40B4-BE49-F238E27FC236}">
                  <a16:creationId xmlns:a16="http://schemas.microsoft.com/office/drawing/2014/main" id="{C5E66FF4-1B29-1542-A500-E0F399CA116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60698" y="3085494"/>
              <a:ext cx="699186" cy="526749"/>
            </a:xfrm>
            <a:prstGeom prst="rect">
              <a:avLst/>
            </a:prstGeom>
          </p:spPr>
        </p:pic>
        <p:pic>
          <p:nvPicPr>
            <p:cNvPr id="29" name="圖片 37">
              <a:extLst>
                <a:ext uri="{FF2B5EF4-FFF2-40B4-BE49-F238E27FC236}">
                  <a16:creationId xmlns:a16="http://schemas.microsoft.com/office/drawing/2014/main" id="{A828CE6A-5FD9-3348-B733-22F2D18C816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700211" y="3346265"/>
              <a:ext cx="250057" cy="347240"/>
            </a:xfrm>
            <a:prstGeom prst="rect">
              <a:avLst/>
            </a:prstGeom>
            <a:effectLst>
              <a:outerShdw blurRad="63500" sx="102000" sy="102000" algn="ctr" rotWithShape="0">
                <a:prstClr val="black">
                  <a:alpha val="40000"/>
                </a:prstClr>
              </a:outerShdw>
            </a:effectLst>
          </p:spPr>
        </p:pic>
      </p:grpSp>
      <p:pic>
        <p:nvPicPr>
          <p:cNvPr id="30" name="圖片 11">
            <a:extLst>
              <a:ext uri="{FF2B5EF4-FFF2-40B4-BE49-F238E27FC236}">
                <a16:creationId xmlns:a16="http://schemas.microsoft.com/office/drawing/2014/main" id="{033AD60F-2F54-6845-A930-762548946703}"/>
              </a:ext>
            </a:extLst>
          </p:cNvPr>
          <p:cNvPicPr>
            <a:picLocks noChangeAspect="1"/>
          </p:cNvPicPr>
          <p:nvPr/>
        </p:nvPicPr>
        <p:blipFill>
          <a:blip r:embed="rId7"/>
          <a:stretch>
            <a:fillRect/>
          </a:stretch>
        </p:blipFill>
        <p:spPr>
          <a:xfrm>
            <a:off x="5563595" y="4211954"/>
            <a:ext cx="1172039" cy="804587"/>
          </a:xfrm>
          <a:prstGeom prst="rect">
            <a:avLst/>
          </a:prstGeom>
          <a:effectLst>
            <a:outerShdw blurRad="50800" dist="38100" dir="5400000" algn="t" rotWithShape="0">
              <a:prstClr val="black">
                <a:alpha val="40000"/>
              </a:prstClr>
            </a:outerShdw>
          </a:effectLst>
        </p:spPr>
      </p:pic>
      <p:pic>
        <p:nvPicPr>
          <p:cNvPr id="31" name="圖片 18">
            <a:extLst>
              <a:ext uri="{FF2B5EF4-FFF2-40B4-BE49-F238E27FC236}">
                <a16:creationId xmlns:a16="http://schemas.microsoft.com/office/drawing/2014/main" id="{87A7F279-B940-7D44-9D61-4252C71C1A0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40298" y="3496625"/>
            <a:ext cx="651730" cy="811844"/>
          </a:xfrm>
          <a:prstGeom prst="rect">
            <a:avLst/>
          </a:prstGeom>
          <a:effectLst>
            <a:outerShdw blurRad="50800" dist="38100" dir="5400000" algn="t" rotWithShape="0">
              <a:prstClr val="black">
                <a:alpha val="40000"/>
              </a:prstClr>
            </a:outerShdw>
          </a:effectLst>
        </p:spPr>
      </p:pic>
      <p:grpSp>
        <p:nvGrpSpPr>
          <p:cNvPr id="32" name="群組 21">
            <a:extLst>
              <a:ext uri="{FF2B5EF4-FFF2-40B4-BE49-F238E27FC236}">
                <a16:creationId xmlns:a16="http://schemas.microsoft.com/office/drawing/2014/main" id="{C04E883D-6D4E-534B-96B4-01F50F57185C}"/>
              </a:ext>
            </a:extLst>
          </p:cNvPr>
          <p:cNvGrpSpPr/>
          <p:nvPr/>
        </p:nvGrpSpPr>
        <p:grpSpPr>
          <a:xfrm>
            <a:off x="5607419" y="3048256"/>
            <a:ext cx="1087182" cy="671519"/>
            <a:chOff x="5296072" y="2438860"/>
            <a:chExt cx="1269089" cy="783879"/>
          </a:xfrm>
        </p:grpSpPr>
        <p:pic>
          <p:nvPicPr>
            <p:cNvPr id="33" name="圖片 20">
              <a:extLst>
                <a:ext uri="{FF2B5EF4-FFF2-40B4-BE49-F238E27FC236}">
                  <a16:creationId xmlns:a16="http://schemas.microsoft.com/office/drawing/2014/main" id="{A04EC1DD-D387-904F-A0B1-62A202A09D4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6200000">
              <a:off x="5375235" y="2359697"/>
              <a:ext cx="769403" cy="927730"/>
            </a:xfrm>
            <a:prstGeom prst="rect">
              <a:avLst/>
            </a:prstGeom>
            <a:effectLst>
              <a:outerShdw blurRad="50800" dist="38100" dir="5400000" algn="t" rotWithShape="0">
                <a:prstClr val="black">
                  <a:alpha val="40000"/>
                </a:prstClr>
              </a:outerShdw>
            </a:effectLst>
          </p:spPr>
        </p:pic>
        <p:pic>
          <p:nvPicPr>
            <p:cNvPr id="34" name="圖片 16">
              <a:extLst>
                <a:ext uri="{FF2B5EF4-FFF2-40B4-BE49-F238E27FC236}">
                  <a16:creationId xmlns:a16="http://schemas.microsoft.com/office/drawing/2014/main" id="{C1810225-CF4E-1949-BB64-84F556F6B10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103996" y="2800807"/>
              <a:ext cx="461165" cy="421932"/>
            </a:xfrm>
            <a:prstGeom prst="rect">
              <a:avLst/>
            </a:prstGeom>
            <a:effectLst>
              <a:outerShdw blurRad="50800" dist="38100" dir="5400000" algn="t" rotWithShape="0">
                <a:prstClr val="black">
                  <a:alpha val="40000"/>
                </a:prstClr>
              </a:outerShdw>
            </a:effectLst>
          </p:spPr>
        </p:pic>
      </p:grpSp>
      <p:sp>
        <p:nvSpPr>
          <p:cNvPr id="36" name="Shape 241">
            <a:extLst>
              <a:ext uri="{FF2B5EF4-FFF2-40B4-BE49-F238E27FC236}">
                <a16:creationId xmlns:a16="http://schemas.microsoft.com/office/drawing/2014/main" id="{A6425107-F9FD-2548-9BFB-8A2BF3604905}"/>
              </a:ext>
            </a:extLst>
          </p:cNvPr>
          <p:cNvSpPr txBox="1"/>
          <p:nvPr/>
        </p:nvSpPr>
        <p:spPr>
          <a:xfrm>
            <a:off x="486765" y="2896652"/>
            <a:ext cx="5204618" cy="307777"/>
          </a:xfrm>
          <a:prstGeom prst="rect">
            <a:avLst/>
          </a:prstGeom>
          <a:noFill/>
          <a:ln>
            <a:noFill/>
          </a:ln>
        </p:spPr>
        <p:txBody>
          <a:bodyPr spcFirstLastPara="1" wrap="square" lIns="91425" tIns="45700" rIns="91425" bIns="45700" anchor="t" anchorCtr="0">
            <a:noAutofit/>
          </a:bodyPr>
          <a:lstStyle/>
          <a:p>
            <a:pPr marL="285750" marR="0" lvl="0" indent="-108000" algn="l" rtl="0">
              <a:lnSpc>
                <a:spcPct val="100000"/>
              </a:lnSpc>
              <a:spcBef>
                <a:spcPts val="0"/>
              </a:spcBef>
              <a:spcAft>
                <a:spcPts val="0"/>
              </a:spcAft>
              <a:buClr>
                <a:srgbClr val="000000"/>
              </a:buClr>
              <a:buSzPts val="1400"/>
              <a:buFont typeface="Arial" panose="020B0604020202020204" pitchFamily="34" charset="0"/>
              <a:buChar char="•"/>
            </a:pPr>
            <a:r>
              <a:rPr lang="zh-TW" sz="1200" b="1" i="0" u="none" strike="noStrike" cap="none">
                <a:solidFill>
                  <a:srgbClr val="333333"/>
                </a:solidFill>
                <a:latin typeface="Microsoft JhengHei" panose="020B0604030504040204" pitchFamily="34" charset="-120"/>
                <a:ea typeface="Microsoft JhengHei" panose="020B0604030504040204" pitchFamily="34" charset="-120"/>
                <a:sym typeface="Arial"/>
              </a:rPr>
              <a:t>經由使用者電腦或外接裝置入侵的勒索軟體，無法覆蓋快照</a:t>
            </a:r>
            <a:endParaRPr sz="1200" b="1" i="0" u="none" strike="noStrike" cap="none">
              <a:solidFill>
                <a:srgbClr val="333333"/>
              </a:solidFill>
              <a:latin typeface="Microsoft JhengHei" panose="020B0604030504040204" pitchFamily="34" charset="-120"/>
              <a:ea typeface="Microsoft JhengHei" panose="020B0604030504040204" pitchFamily="34" charset="-120"/>
              <a:sym typeface="Arial"/>
            </a:endParaRPr>
          </a:p>
        </p:txBody>
      </p:sp>
      <p:grpSp>
        <p:nvGrpSpPr>
          <p:cNvPr id="37" name="群組 30">
            <a:extLst>
              <a:ext uri="{FF2B5EF4-FFF2-40B4-BE49-F238E27FC236}">
                <a16:creationId xmlns:a16="http://schemas.microsoft.com/office/drawing/2014/main" id="{C9BF72C8-7B8F-144F-9DDE-BFE8965578A1}"/>
              </a:ext>
            </a:extLst>
          </p:cNvPr>
          <p:cNvGrpSpPr/>
          <p:nvPr/>
        </p:nvGrpSpPr>
        <p:grpSpPr>
          <a:xfrm>
            <a:off x="6905433" y="3418459"/>
            <a:ext cx="1227669" cy="800349"/>
            <a:chOff x="7307786" y="3362271"/>
            <a:chExt cx="1168039" cy="761474"/>
          </a:xfrm>
        </p:grpSpPr>
        <p:grpSp>
          <p:nvGrpSpPr>
            <p:cNvPr id="38" name="群組 29">
              <a:extLst>
                <a:ext uri="{FF2B5EF4-FFF2-40B4-BE49-F238E27FC236}">
                  <a16:creationId xmlns:a16="http://schemas.microsoft.com/office/drawing/2014/main" id="{35FA5C7B-15AB-E242-93C4-4673513EE3DD}"/>
                </a:ext>
              </a:extLst>
            </p:cNvPr>
            <p:cNvGrpSpPr/>
            <p:nvPr/>
          </p:nvGrpSpPr>
          <p:grpSpPr>
            <a:xfrm>
              <a:off x="7307786" y="3556203"/>
              <a:ext cx="1168039" cy="567542"/>
              <a:chOff x="6990085" y="3443536"/>
              <a:chExt cx="1525161" cy="741066"/>
            </a:xfrm>
          </p:grpSpPr>
          <p:pic>
            <p:nvPicPr>
              <p:cNvPr id="40" name="圖片 26">
                <a:extLst>
                  <a:ext uri="{FF2B5EF4-FFF2-40B4-BE49-F238E27FC236}">
                    <a16:creationId xmlns:a16="http://schemas.microsoft.com/office/drawing/2014/main" id="{B8826ECB-793E-E64E-B849-F5DD981D4B7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990085" y="3443536"/>
                <a:ext cx="962151" cy="648264"/>
              </a:xfrm>
              <a:prstGeom prst="rect">
                <a:avLst/>
              </a:prstGeom>
              <a:effectLst>
                <a:outerShdw blurRad="50800" dist="38100" dir="5400000" algn="t" rotWithShape="0">
                  <a:prstClr val="black">
                    <a:alpha val="40000"/>
                  </a:prstClr>
                </a:outerShdw>
              </a:effectLst>
            </p:spPr>
          </p:pic>
          <p:pic>
            <p:nvPicPr>
              <p:cNvPr id="41" name="圖片 28">
                <a:extLst>
                  <a:ext uri="{FF2B5EF4-FFF2-40B4-BE49-F238E27FC236}">
                    <a16:creationId xmlns:a16="http://schemas.microsoft.com/office/drawing/2014/main" id="{4C26412B-87FA-3849-A925-0A14BDE907A3}"/>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flipH="1">
                <a:off x="7571636" y="3549643"/>
                <a:ext cx="943610" cy="634959"/>
              </a:xfrm>
              <a:prstGeom prst="rect">
                <a:avLst/>
              </a:prstGeom>
              <a:effectLst>
                <a:outerShdw blurRad="50800" dist="38100" dir="8100000" algn="tr" rotWithShape="0">
                  <a:prstClr val="black">
                    <a:alpha val="40000"/>
                  </a:prstClr>
                </a:outerShdw>
              </a:effectLst>
            </p:spPr>
          </p:pic>
        </p:grpSp>
        <p:pic>
          <p:nvPicPr>
            <p:cNvPr id="39" name="圖片 23">
              <a:extLst>
                <a:ext uri="{FF2B5EF4-FFF2-40B4-BE49-F238E27FC236}">
                  <a16:creationId xmlns:a16="http://schemas.microsoft.com/office/drawing/2014/main" id="{39378E24-2D30-6146-97C8-5C4D58FD2C92}"/>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613534" y="3362271"/>
              <a:ext cx="664567" cy="664567"/>
            </a:xfrm>
            <a:prstGeom prst="rect">
              <a:avLst/>
            </a:prstGeom>
            <a:effectLst>
              <a:outerShdw blurRad="50800" dist="38100" dir="2700000" algn="tl" rotWithShape="0">
                <a:prstClr val="black">
                  <a:alpha val="40000"/>
                </a:prstClr>
              </a:outerShdw>
            </a:effectLst>
          </p:spPr>
        </p:pic>
      </p:grpSp>
      <p:sp>
        <p:nvSpPr>
          <p:cNvPr id="42" name="文字方塊 243">
            <a:extLst>
              <a:ext uri="{FF2B5EF4-FFF2-40B4-BE49-F238E27FC236}">
                <a16:creationId xmlns:a16="http://schemas.microsoft.com/office/drawing/2014/main" id="{E6064A48-CB6C-B546-9EBB-F5C7470D42D3}"/>
              </a:ext>
            </a:extLst>
          </p:cNvPr>
          <p:cNvSpPr txBox="1"/>
          <p:nvPr/>
        </p:nvSpPr>
        <p:spPr>
          <a:xfrm>
            <a:off x="5478109" y="3703218"/>
            <a:ext cx="1347743" cy="230832"/>
          </a:xfrm>
          <a:prstGeom prst="rect">
            <a:avLst/>
          </a:prstGeom>
          <a:noFill/>
        </p:spPr>
        <p:txBody>
          <a:bodyPr wrap="square" rtlCol="0" anchor="t">
            <a:spAutoFit/>
          </a:bodyPr>
          <a:lstStyle/>
          <a:p>
            <a:pPr algn="ctr"/>
            <a:r>
              <a:rPr lang="en-US" altLang="zh-TW" sz="900" b="1" err="1">
                <a:solidFill>
                  <a:srgbClr val="002060"/>
                </a:solidFill>
                <a:latin typeface="Microsoft JhengHei" panose="020B0604030504040204" pitchFamily="34" charset="-120"/>
                <a:ea typeface="Microsoft JhengHei" panose="020B0604030504040204" pitchFamily="34" charset="-120"/>
              </a:rPr>
              <a:t>外接儲存裝置</a:t>
            </a:r>
            <a:endParaRPr lang="zh-TW" altLang="en-US" sz="900" b="1" err="1">
              <a:solidFill>
                <a:srgbClr val="002060"/>
              </a:solidFill>
              <a:latin typeface="Microsoft JhengHei" panose="020B0604030504040204" pitchFamily="34" charset="-120"/>
              <a:ea typeface="Microsoft JhengHei" panose="020B0604030504040204" pitchFamily="34" charset="-120"/>
            </a:endParaRPr>
          </a:p>
        </p:txBody>
      </p:sp>
      <p:sp>
        <p:nvSpPr>
          <p:cNvPr id="43" name="文字方塊 59">
            <a:extLst>
              <a:ext uri="{FF2B5EF4-FFF2-40B4-BE49-F238E27FC236}">
                <a16:creationId xmlns:a16="http://schemas.microsoft.com/office/drawing/2014/main" id="{A4A2498C-2429-3844-A39A-6A62802C25A6}"/>
              </a:ext>
            </a:extLst>
          </p:cNvPr>
          <p:cNvSpPr txBox="1"/>
          <p:nvPr/>
        </p:nvSpPr>
        <p:spPr>
          <a:xfrm>
            <a:off x="4384024" y="4274920"/>
            <a:ext cx="976290" cy="369332"/>
          </a:xfrm>
          <a:prstGeom prst="rect">
            <a:avLst/>
          </a:prstGeom>
          <a:noFill/>
        </p:spPr>
        <p:txBody>
          <a:bodyPr wrap="square" rtlCol="0" anchor="t">
            <a:spAutoFit/>
          </a:bodyPr>
          <a:lstStyle/>
          <a:p>
            <a:pPr algn="ctr"/>
            <a:r>
              <a:rPr lang="en-US" altLang="zh-TW" sz="900" b="1" err="1">
                <a:solidFill>
                  <a:srgbClr val="002060"/>
                </a:solidFill>
                <a:latin typeface="Microsoft JhengHei" panose="020B0604030504040204" pitchFamily="34" charset="-120"/>
                <a:ea typeface="Microsoft JhengHei" panose="020B0604030504040204" pitchFamily="34" charset="-120"/>
              </a:rPr>
              <a:t>電腦或伺服器上的硬碟空間</a:t>
            </a:r>
            <a:endParaRPr lang="en-US" altLang="zh-TW" sz="900" b="1">
              <a:solidFill>
                <a:srgbClr val="002060"/>
              </a:solidFill>
              <a:latin typeface="Microsoft JhengHei" panose="020B0604030504040204" pitchFamily="34" charset="-120"/>
              <a:ea typeface="Microsoft JhengHei" panose="020B0604030504040204" pitchFamily="34" charset="-120"/>
            </a:endParaRPr>
          </a:p>
        </p:txBody>
      </p:sp>
      <p:sp>
        <p:nvSpPr>
          <p:cNvPr id="44" name="文字方塊 60">
            <a:extLst>
              <a:ext uri="{FF2B5EF4-FFF2-40B4-BE49-F238E27FC236}">
                <a16:creationId xmlns:a16="http://schemas.microsoft.com/office/drawing/2014/main" id="{5F46BC92-5F8F-7442-BB13-53ED05091F71}"/>
              </a:ext>
            </a:extLst>
          </p:cNvPr>
          <p:cNvSpPr txBox="1"/>
          <p:nvPr/>
        </p:nvSpPr>
        <p:spPr>
          <a:xfrm>
            <a:off x="6946973" y="4219932"/>
            <a:ext cx="1199216" cy="230832"/>
          </a:xfrm>
          <a:prstGeom prst="rect">
            <a:avLst/>
          </a:prstGeom>
          <a:noFill/>
        </p:spPr>
        <p:txBody>
          <a:bodyPr wrap="square" rtlCol="0" anchor="t">
            <a:spAutoFit/>
          </a:bodyPr>
          <a:lstStyle/>
          <a:p>
            <a:pPr algn="ctr"/>
            <a:r>
              <a:rPr lang="en-US" altLang="zh-TW" sz="900" b="1" err="1">
                <a:solidFill>
                  <a:srgbClr val="002060"/>
                </a:solidFill>
                <a:latin typeface="Microsoft JhengHei" panose="020B0604030504040204" pitchFamily="34" charset="-120"/>
                <a:ea typeface="Microsoft JhengHei" panose="020B0604030504040204" pitchFamily="34" charset="-120"/>
              </a:rPr>
              <a:t>雲端空間</a:t>
            </a:r>
            <a:r>
              <a:rPr lang="en-US" altLang="zh-TW" sz="900" b="1">
                <a:solidFill>
                  <a:srgbClr val="002060"/>
                </a:solidFill>
                <a:latin typeface="Microsoft JhengHei" panose="020B0604030504040204" pitchFamily="34" charset="-120"/>
                <a:ea typeface="Microsoft JhengHei" panose="020B0604030504040204" pitchFamily="34" charset="-120"/>
              </a:rPr>
              <a:t> / NAS</a:t>
            </a:r>
            <a:endParaRPr lang="zh-TW" altLang="en-US" sz="900" b="1">
              <a:solidFill>
                <a:srgbClr val="002060"/>
              </a:solidFill>
              <a:latin typeface="Microsoft JhengHei" panose="020B0604030504040204" pitchFamily="34" charset="-120"/>
              <a:ea typeface="Microsoft JhengHei" panose="020B0604030504040204" pitchFamily="34" charset="-120"/>
            </a:endParaRPr>
          </a:p>
        </p:txBody>
      </p:sp>
      <p:sp>
        <p:nvSpPr>
          <p:cNvPr id="45" name="弧形 244">
            <a:extLst>
              <a:ext uri="{FF2B5EF4-FFF2-40B4-BE49-F238E27FC236}">
                <a16:creationId xmlns:a16="http://schemas.microsoft.com/office/drawing/2014/main" id="{B4B58D24-AFED-304A-863B-45A9D7A896BE}"/>
              </a:ext>
            </a:extLst>
          </p:cNvPr>
          <p:cNvSpPr/>
          <p:nvPr/>
        </p:nvSpPr>
        <p:spPr>
          <a:xfrm rot="17557318">
            <a:off x="4957707" y="3163706"/>
            <a:ext cx="914400" cy="914400"/>
          </a:xfrm>
          <a:prstGeom prst="arc">
            <a:avLst>
              <a:gd name="adj1" fmla="val 16323179"/>
              <a:gd name="adj2" fmla="val 736492"/>
            </a:avLst>
          </a:prstGeom>
          <a:ln w="28575">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sp>
        <p:nvSpPr>
          <p:cNvPr id="46" name="弧形 62">
            <a:extLst>
              <a:ext uri="{FF2B5EF4-FFF2-40B4-BE49-F238E27FC236}">
                <a16:creationId xmlns:a16="http://schemas.microsoft.com/office/drawing/2014/main" id="{99843927-50EC-3F4D-97DD-CC0B39B84903}"/>
              </a:ext>
            </a:extLst>
          </p:cNvPr>
          <p:cNvSpPr/>
          <p:nvPr/>
        </p:nvSpPr>
        <p:spPr>
          <a:xfrm rot="20575507">
            <a:off x="6300964" y="3211449"/>
            <a:ext cx="914400" cy="914400"/>
          </a:xfrm>
          <a:prstGeom prst="arc">
            <a:avLst>
              <a:gd name="adj1" fmla="val 16200000"/>
              <a:gd name="adj2" fmla="val 21582801"/>
            </a:avLst>
          </a:prstGeom>
          <a:ln w="28575">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sp>
        <p:nvSpPr>
          <p:cNvPr id="47" name="弧形 63">
            <a:extLst>
              <a:ext uri="{FF2B5EF4-FFF2-40B4-BE49-F238E27FC236}">
                <a16:creationId xmlns:a16="http://schemas.microsoft.com/office/drawing/2014/main" id="{E1111368-112F-C442-B94E-5CB24D530E2C}"/>
              </a:ext>
            </a:extLst>
          </p:cNvPr>
          <p:cNvSpPr/>
          <p:nvPr/>
        </p:nvSpPr>
        <p:spPr>
          <a:xfrm rot="9448614">
            <a:off x="4898471" y="4013706"/>
            <a:ext cx="914400" cy="914400"/>
          </a:xfrm>
          <a:prstGeom prst="arc">
            <a:avLst>
              <a:gd name="adj1" fmla="val 16200000"/>
              <a:gd name="adj2" fmla="val 21582801"/>
            </a:avLst>
          </a:prstGeom>
          <a:ln w="28575">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sp>
        <p:nvSpPr>
          <p:cNvPr id="48" name="文字方塊 47">
            <a:extLst>
              <a:ext uri="{FF2B5EF4-FFF2-40B4-BE49-F238E27FC236}">
                <a16:creationId xmlns:a16="http://schemas.microsoft.com/office/drawing/2014/main" id="{A9197115-8F5E-4BC1-BDE7-CCB891AF958D}"/>
              </a:ext>
            </a:extLst>
          </p:cNvPr>
          <p:cNvSpPr txBox="1"/>
          <p:nvPr/>
        </p:nvSpPr>
        <p:spPr>
          <a:xfrm>
            <a:off x="8334463" y="-572361"/>
            <a:ext cx="492989" cy="307777"/>
          </a:xfrm>
          <a:prstGeom prst="rect">
            <a:avLst/>
          </a:prstGeom>
          <a:solidFill>
            <a:srgbClr val="FF0000"/>
          </a:solidFill>
        </p:spPr>
        <p:txBody>
          <a:bodyPr wrap="square" rtlCol="0">
            <a:spAutoFit/>
          </a:bodyPr>
          <a:lstStyle/>
          <a:p>
            <a:r>
              <a:rPr lang="en-US" altLang="zh-TW">
                <a:solidFill>
                  <a:schemeClr val="bg1"/>
                </a:solidFill>
              </a:rPr>
              <a:t>OK</a:t>
            </a:r>
            <a:endParaRPr lang="zh-TW" altLang="en-US">
              <a:solidFill>
                <a:schemeClr val="bg1"/>
              </a:solidFill>
            </a:endParaRPr>
          </a:p>
        </p:txBody>
      </p:sp>
      <p:sp>
        <p:nvSpPr>
          <p:cNvPr id="49" name="標題 1">
            <a:extLst>
              <a:ext uri="{FF2B5EF4-FFF2-40B4-BE49-F238E27FC236}">
                <a16:creationId xmlns:a16="http://schemas.microsoft.com/office/drawing/2014/main" id="{E0121A5A-EFFC-4C5B-AD11-EE680658EE36}"/>
              </a:ext>
            </a:extLst>
          </p:cNvPr>
          <p:cNvSpPr txBox="1">
            <a:spLocks/>
          </p:cNvSpPr>
          <p:nvPr/>
        </p:nvSpPr>
        <p:spPr>
          <a:xfrm>
            <a:off x="124385" y="195152"/>
            <a:ext cx="8895230" cy="987332"/>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Arial"/>
              <a:buNone/>
              <a:defRPr sz="28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2800">
                <a:solidFill>
                  <a:schemeClr val="dk1"/>
                </a:solidFill>
              </a:defRPr>
            </a:lvl2pPr>
            <a:lvl3pPr lvl="2" indent="0">
              <a:spcBef>
                <a:spcPts val="0"/>
              </a:spcBef>
              <a:buClr>
                <a:schemeClr val="dk1"/>
              </a:buClr>
              <a:buFont typeface="Arial"/>
              <a:buNone/>
              <a:defRPr sz="2800">
                <a:solidFill>
                  <a:schemeClr val="dk1"/>
                </a:solidFill>
              </a:defRPr>
            </a:lvl3pPr>
            <a:lvl4pPr lvl="3" indent="0">
              <a:spcBef>
                <a:spcPts val="0"/>
              </a:spcBef>
              <a:buClr>
                <a:schemeClr val="dk1"/>
              </a:buClr>
              <a:buFont typeface="Arial"/>
              <a:buNone/>
              <a:defRPr sz="2800">
                <a:solidFill>
                  <a:schemeClr val="dk1"/>
                </a:solidFill>
              </a:defRPr>
            </a:lvl4pPr>
            <a:lvl5pPr lvl="4" indent="0">
              <a:spcBef>
                <a:spcPts val="0"/>
              </a:spcBef>
              <a:buClr>
                <a:schemeClr val="dk1"/>
              </a:buClr>
              <a:buFont typeface="Arial"/>
              <a:buNone/>
              <a:defRPr sz="2800">
                <a:solidFill>
                  <a:schemeClr val="dk1"/>
                </a:solidFill>
              </a:defRPr>
            </a:lvl5pPr>
            <a:lvl6pPr lvl="5" indent="0">
              <a:spcBef>
                <a:spcPts val="0"/>
              </a:spcBef>
              <a:buClr>
                <a:schemeClr val="dk1"/>
              </a:buClr>
              <a:buFont typeface="Arial"/>
              <a:buNone/>
              <a:defRPr sz="2800">
                <a:solidFill>
                  <a:schemeClr val="dk1"/>
                </a:solidFill>
              </a:defRPr>
            </a:lvl6pPr>
            <a:lvl7pPr lvl="6" indent="0">
              <a:spcBef>
                <a:spcPts val="0"/>
              </a:spcBef>
              <a:buClr>
                <a:schemeClr val="dk1"/>
              </a:buClr>
              <a:buFont typeface="Arial"/>
              <a:buNone/>
              <a:defRPr sz="2800">
                <a:solidFill>
                  <a:schemeClr val="dk1"/>
                </a:solidFill>
              </a:defRPr>
            </a:lvl7pPr>
            <a:lvl8pPr lvl="7" indent="0">
              <a:spcBef>
                <a:spcPts val="0"/>
              </a:spcBef>
              <a:buClr>
                <a:schemeClr val="dk1"/>
              </a:buClr>
              <a:buFont typeface="Arial"/>
              <a:buNone/>
              <a:defRPr sz="2800">
                <a:solidFill>
                  <a:schemeClr val="dk1"/>
                </a:solidFill>
              </a:defRPr>
            </a:lvl8pPr>
            <a:lvl9pPr lvl="8" indent="0">
              <a:spcBef>
                <a:spcPts val="0"/>
              </a:spcBef>
              <a:buClr>
                <a:schemeClr val="dk1"/>
              </a:buClr>
              <a:buFont typeface="Arial"/>
              <a:buNone/>
              <a:defRPr sz="2800">
                <a:solidFill>
                  <a:schemeClr val="dk1"/>
                </a:solidFill>
              </a:defRPr>
            </a:lvl9pPr>
          </a:lstStyle>
          <a:p>
            <a:r>
              <a:rPr lang="zh-TW" altLang="en-US" sz="3500">
                <a:solidFill>
                  <a:schemeClr val="bg1"/>
                </a:solidFill>
                <a:latin typeface="微軟正黑體" panose="020B0604030504040204" pitchFamily="34" charset="-120"/>
                <a:ea typeface="微軟正黑體" panose="020B0604030504040204" pitchFamily="34" charset="-120"/>
              </a:rPr>
              <a:t>高達 </a:t>
            </a:r>
            <a:r>
              <a:rPr lang="en-US" altLang="zh-TW" sz="3500">
                <a:solidFill>
                  <a:schemeClr val="bg1"/>
                </a:solidFill>
                <a:latin typeface="微軟正黑體" panose="020B0604030504040204" pitchFamily="34" charset="-120"/>
                <a:ea typeface="微軟正黑體" panose="020B0604030504040204" pitchFamily="34" charset="-120"/>
              </a:rPr>
              <a:t>256 </a:t>
            </a:r>
            <a:r>
              <a:rPr lang="zh-TW" altLang="en-US" sz="3500">
                <a:solidFill>
                  <a:schemeClr val="bg1"/>
                </a:solidFill>
                <a:latin typeface="微軟正黑體" panose="020B0604030504040204" pitchFamily="34" charset="-120"/>
                <a:ea typeface="微軟正黑體" panose="020B0604030504040204" pitchFamily="34" charset="-120"/>
              </a:rPr>
              <a:t>個快照資料備份</a:t>
            </a:r>
          </a:p>
        </p:txBody>
      </p:sp>
    </p:spTree>
    <p:extLst>
      <p:ext uri="{BB962C8B-B14F-4D97-AF65-F5344CB8AC3E}">
        <p14:creationId xmlns:p14="http://schemas.microsoft.com/office/powerpoint/2010/main" val="19491952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pic>
        <p:nvPicPr>
          <p:cNvPr id="38" name="圖片 37">
            <a:extLst>
              <a:ext uri="{FF2B5EF4-FFF2-40B4-BE49-F238E27FC236}">
                <a16:creationId xmlns:a16="http://schemas.microsoft.com/office/drawing/2014/main" id="{211C2FA3-8D18-1E46-86BB-5B71420DB8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81" y="1846468"/>
            <a:ext cx="9150681" cy="3304195"/>
          </a:xfrm>
          <a:prstGeom prst="rect">
            <a:avLst/>
          </a:prstGeom>
          <a:ln>
            <a:noFill/>
          </a:ln>
        </p:spPr>
      </p:pic>
      <p:pic>
        <p:nvPicPr>
          <p:cNvPr id="45" name="圖片 44">
            <a:extLst>
              <a:ext uri="{FF2B5EF4-FFF2-40B4-BE49-F238E27FC236}">
                <a16:creationId xmlns:a16="http://schemas.microsoft.com/office/drawing/2014/main" id="{2AB549C4-E410-4466-8BE3-1F4B09C073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2082" y="3874062"/>
            <a:ext cx="3452502" cy="461856"/>
          </a:xfrm>
          <a:prstGeom prst="rect">
            <a:avLst/>
          </a:prstGeom>
        </p:spPr>
      </p:pic>
      <p:sp>
        <p:nvSpPr>
          <p:cNvPr id="486" name="Shape 486"/>
          <p:cNvSpPr/>
          <p:nvPr/>
        </p:nvSpPr>
        <p:spPr>
          <a:xfrm>
            <a:off x="5306468" y="2470662"/>
            <a:ext cx="178200" cy="24240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rgbClr val="000000"/>
              </a:buClr>
              <a:buSzPts val="275"/>
              <a:buFont typeface="Arial"/>
              <a:buNone/>
            </a:pPr>
            <a:r>
              <a:rPr lang="zh-TW" sz="1100" b="0" i="0" u="none" strike="noStrike" cap="none">
                <a:solidFill>
                  <a:srgbClr val="000000"/>
                </a:solidFill>
                <a:latin typeface="微軟正黑體" panose="020B0604030504040204" pitchFamily="34" charset="-120"/>
                <a:ea typeface="微軟正黑體" panose="020B0604030504040204" pitchFamily="34" charset="-120"/>
                <a:sym typeface="Arial"/>
              </a:rPr>
              <a:t> </a:t>
            </a:r>
            <a:endParaRPr>
              <a:latin typeface="微軟正黑體" panose="020B0604030504040204" pitchFamily="34" charset="-120"/>
              <a:ea typeface="微軟正黑體" panose="020B0604030504040204" pitchFamily="34" charset="-120"/>
            </a:endParaRPr>
          </a:p>
        </p:txBody>
      </p:sp>
      <p:sp>
        <p:nvSpPr>
          <p:cNvPr id="2" name="內容版面配置區 1">
            <a:extLst>
              <a:ext uri="{FF2B5EF4-FFF2-40B4-BE49-F238E27FC236}">
                <a16:creationId xmlns:a16="http://schemas.microsoft.com/office/drawing/2014/main" id="{B7850EFB-6F7A-DB4F-B708-BAEA277C76A6}"/>
              </a:ext>
            </a:extLst>
          </p:cNvPr>
          <p:cNvSpPr>
            <a:spLocks noGrp="1"/>
          </p:cNvSpPr>
          <p:nvPr>
            <p:ph idx="4294967295"/>
          </p:nvPr>
        </p:nvSpPr>
        <p:spPr>
          <a:xfrm>
            <a:off x="245800" y="1463588"/>
            <a:ext cx="8229600" cy="1267776"/>
          </a:xfrm>
        </p:spPr>
        <p:txBody>
          <a:bodyPr vert="horz" lIns="91440" tIns="45720" rIns="91440" bIns="45720" rtlCol="0" anchor="t">
            <a:noAutofit/>
          </a:bodyPr>
          <a:lstStyle/>
          <a:p>
            <a:pPr>
              <a:lnSpc>
                <a:spcPct val="100000"/>
              </a:lnSpc>
              <a:buClr>
                <a:schemeClr val="tx1"/>
              </a:buClr>
              <a:buFont typeface="Arial" panose="020B0604020202020204" pitchFamily="34" charset="0"/>
              <a:buChar char="•"/>
            </a:pPr>
            <a:r>
              <a:rPr kumimoji="1" lang="zh-TW" altLang="en-US" sz="1400" b="1">
                <a:solidFill>
                  <a:schemeClr val="tx1"/>
                </a:solidFill>
                <a:latin typeface="微軟正黑體" panose="020B0604030504040204" pitchFamily="34" charset="-120"/>
                <a:ea typeface="微軟正黑體" panose="020B0604030504040204" pitchFamily="34" charset="-120"/>
              </a:rPr>
              <a:t>「快照備份保險庫來源端還原」是基於網路的應用技術</a:t>
            </a:r>
            <a:endParaRPr lang="zh-TW" altLang="en-US" sz="1400" b="1">
              <a:solidFill>
                <a:schemeClr val="tx1"/>
              </a:solidFill>
              <a:latin typeface="微軟正黑體" panose="020B0604030504040204" pitchFamily="34" charset="-120"/>
              <a:ea typeface="微軟正黑體" panose="020B0604030504040204" pitchFamily="34" charset="-120"/>
            </a:endParaRPr>
          </a:p>
          <a:p>
            <a:pPr>
              <a:lnSpc>
                <a:spcPct val="100000"/>
              </a:lnSpc>
              <a:buClr>
                <a:schemeClr val="tx1"/>
              </a:buClr>
              <a:buFont typeface="Arial" panose="020B0604020202020204" pitchFamily="34" charset="0"/>
              <a:buChar char="•"/>
            </a:pPr>
            <a:r>
              <a:rPr kumimoji="1" lang="zh-TW" altLang="en-US" sz="1400" b="1">
                <a:solidFill>
                  <a:schemeClr val="tx1"/>
                </a:solidFill>
                <a:latin typeface="微軟正黑體" panose="020B0604030504040204" pitchFamily="34" charset="-120"/>
                <a:ea typeface="微軟正黑體" panose="020B0604030504040204" pitchFamily="34" charset="-120"/>
              </a:rPr>
              <a:t> 當使用 </a:t>
            </a:r>
            <a:r>
              <a:rPr kumimoji="1" lang="en-US" altLang="zh-TW" sz="1400" b="1">
                <a:solidFill>
                  <a:schemeClr val="tx1"/>
                </a:solidFill>
                <a:latin typeface="微軟正黑體" panose="020B0604030504040204" pitchFamily="34" charset="-120"/>
                <a:ea typeface="微軟正黑體" panose="020B0604030504040204" pitchFamily="34" charset="-120"/>
              </a:rPr>
              <a:t>1</a:t>
            </a:r>
            <a:r>
              <a:rPr kumimoji="1" lang="en" altLang="zh-TW" sz="1400" b="1">
                <a:solidFill>
                  <a:schemeClr val="tx1"/>
                </a:solidFill>
                <a:latin typeface="微軟正黑體" panose="020B0604030504040204" pitchFamily="34" charset="-120"/>
                <a:ea typeface="微軟正黑體" panose="020B0604030504040204" pitchFamily="34" charset="-120"/>
              </a:rPr>
              <a:t>GbE </a:t>
            </a:r>
            <a:r>
              <a:rPr kumimoji="1" lang="zh-TW" altLang="en-US" sz="1400" b="1">
                <a:solidFill>
                  <a:schemeClr val="tx1"/>
                </a:solidFill>
                <a:latin typeface="微軟正黑體" panose="020B0604030504040204" pitchFamily="34" charset="-120"/>
                <a:ea typeface="微軟正黑體" panose="020B0604030504040204" pitchFamily="34" charset="-120"/>
              </a:rPr>
              <a:t>網路時，還原大型檔案將可能花費數小時之久</a:t>
            </a:r>
            <a:endParaRPr lang="zh-TW" altLang="en-US" sz="1400" b="1">
              <a:solidFill>
                <a:schemeClr val="tx1"/>
              </a:solidFill>
              <a:latin typeface="微軟正黑體" panose="020B0604030504040204" pitchFamily="34" charset="-120"/>
              <a:ea typeface="微軟正黑體" panose="020B0604030504040204" pitchFamily="34" charset="-120"/>
            </a:endParaRPr>
          </a:p>
          <a:p>
            <a:pPr>
              <a:lnSpc>
                <a:spcPct val="100000"/>
              </a:lnSpc>
              <a:buClr>
                <a:schemeClr val="tx1"/>
              </a:buClr>
              <a:buFont typeface="Arial" panose="020B0604020202020204" pitchFamily="34" charset="0"/>
              <a:buChar char="•"/>
            </a:pPr>
            <a:r>
              <a:rPr kumimoji="1" lang="zh-TW" altLang="en-US" sz="1400" b="1">
                <a:solidFill>
                  <a:schemeClr val="tx1"/>
                </a:solidFill>
                <a:latin typeface="微軟正黑體" panose="020B0604030504040204" pitchFamily="34" charset="-120"/>
                <a:ea typeface="微軟正黑體" panose="020B0604030504040204" pitchFamily="34" charset="-120"/>
              </a:rPr>
              <a:t> 選用 </a:t>
            </a:r>
            <a:r>
              <a:rPr kumimoji="1" lang="en-US" altLang="zh-TW" sz="1400" b="1">
                <a:solidFill>
                  <a:schemeClr val="tx1"/>
                </a:solidFill>
                <a:latin typeface="微軟正黑體" panose="020B0604030504040204" pitchFamily="34" charset="-120"/>
                <a:ea typeface="微軟正黑體" panose="020B0604030504040204" pitchFamily="34" charset="-120"/>
              </a:rPr>
              <a:t>2.5</a:t>
            </a:r>
            <a:r>
              <a:rPr kumimoji="1" lang="en" altLang="zh-TW" sz="1400" b="1">
                <a:solidFill>
                  <a:schemeClr val="tx1"/>
                </a:solidFill>
                <a:latin typeface="微軟正黑體" panose="020B0604030504040204" pitchFamily="34" charset="-120"/>
                <a:ea typeface="微軟正黑體" panose="020B0604030504040204" pitchFamily="34" charset="-120"/>
              </a:rPr>
              <a:t>GbE </a:t>
            </a:r>
            <a:r>
              <a:rPr kumimoji="1" lang="zh-TW" altLang="en-US" sz="1400" b="1">
                <a:solidFill>
                  <a:schemeClr val="tx1"/>
                </a:solidFill>
                <a:latin typeface="微軟正黑體" panose="020B0604030504040204" pitchFamily="34" charset="-120"/>
                <a:ea typeface="微軟正黑體" panose="020B0604030504040204" pitchFamily="34" charset="-120"/>
              </a:rPr>
              <a:t>網路搭配快照備份任務，提升備份與還原速度</a:t>
            </a:r>
            <a:br>
              <a:rPr lang="zh-TW" altLang="en-US" sz="1400">
                <a:solidFill>
                  <a:schemeClr val="tx1"/>
                </a:solidFill>
                <a:latin typeface="微軟正黑體" panose="020B0604030504040204" pitchFamily="34" charset="-120"/>
                <a:ea typeface="微軟正黑體" panose="020B0604030504040204" pitchFamily="34" charset="-120"/>
              </a:rPr>
            </a:br>
            <a:r>
              <a:rPr kumimoji="1" lang="zh-TW" altLang="en-US" sz="1400">
                <a:solidFill>
                  <a:schemeClr val="tx1"/>
                </a:solidFill>
                <a:latin typeface="微軟正黑體" panose="020B0604030504040204" pitchFamily="34" charset="-120"/>
                <a:ea typeface="微軟正黑體" panose="020B0604030504040204" pitchFamily="34" charset="-120"/>
              </a:rPr>
              <a:t> </a:t>
            </a:r>
            <a:endParaRPr lang="en-US" altLang="zh-TW" sz="1400">
              <a:solidFill>
                <a:schemeClr val="tx1"/>
              </a:solidFill>
              <a:latin typeface="微軟正黑體" panose="020B0604030504040204" pitchFamily="34" charset="-120"/>
              <a:ea typeface="微軟正黑體" panose="020B0604030504040204" pitchFamily="34" charset="-120"/>
            </a:endParaRPr>
          </a:p>
        </p:txBody>
      </p:sp>
      <p:grpSp>
        <p:nvGrpSpPr>
          <p:cNvPr id="64" name="群組 63">
            <a:extLst>
              <a:ext uri="{FF2B5EF4-FFF2-40B4-BE49-F238E27FC236}">
                <a16:creationId xmlns:a16="http://schemas.microsoft.com/office/drawing/2014/main" id="{5D06B09E-A88F-4876-B45A-149801596B83}"/>
              </a:ext>
            </a:extLst>
          </p:cNvPr>
          <p:cNvGrpSpPr/>
          <p:nvPr/>
        </p:nvGrpSpPr>
        <p:grpSpPr>
          <a:xfrm>
            <a:off x="5522562" y="1449203"/>
            <a:ext cx="3850271" cy="1684493"/>
            <a:chOff x="4148775" y="2855994"/>
            <a:chExt cx="3850271" cy="1684493"/>
          </a:xfrm>
        </p:grpSpPr>
        <p:pic>
          <p:nvPicPr>
            <p:cNvPr id="65" name="圖片 64">
              <a:extLst>
                <a:ext uri="{FF2B5EF4-FFF2-40B4-BE49-F238E27FC236}">
                  <a16:creationId xmlns:a16="http://schemas.microsoft.com/office/drawing/2014/main" id="{5CBEAF11-2729-4174-BA24-F6E850B34B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48775" y="2855994"/>
              <a:ext cx="3850271" cy="1684493"/>
            </a:xfrm>
            <a:prstGeom prst="rect">
              <a:avLst/>
            </a:prstGeom>
          </p:spPr>
        </p:pic>
        <p:sp>
          <p:nvSpPr>
            <p:cNvPr id="66" name="矩形 65">
              <a:extLst>
                <a:ext uri="{FF2B5EF4-FFF2-40B4-BE49-F238E27FC236}">
                  <a16:creationId xmlns:a16="http://schemas.microsoft.com/office/drawing/2014/main" id="{F484FF1B-E584-4193-850A-57E58B33A40E}"/>
                </a:ext>
              </a:extLst>
            </p:cNvPr>
            <p:cNvSpPr/>
            <p:nvPr/>
          </p:nvSpPr>
          <p:spPr>
            <a:xfrm>
              <a:off x="4776458" y="3225585"/>
              <a:ext cx="2008468" cy="1000274"/>
            </a:xfrm>
            <a:prstGeom prst="rect">
              <a:avLst/>
            </a:prstGeom>
          </p:spPr>
          <p:txBody>
            <a:bodyPr wrap="square">
              <a:spAutoFit/>
            </a:bodyPr>
            <a:lstStyle/>
            <a:p>
              <a:pPr algn="ctr"/>
              <a:r>
                <a:rPr lang="zh-TW" altLang="en-US" sz="1300">
                  <a:latin typeface="Microsoft YaHei" panose="020B0503020204020204" pitchFamily="34" charset="-122"/>
                  <a:ea typeface="Microsoft YaHei" panose="020B0503020204020204" pitchFamily="34" charset="-122"/>
                  <a:cs typeface="Microsoft JhengHei"/>
                </a:rPr>
                <a:t>使用 </a:t>
              </a:r>
              <a:r>
                <a:rPr lang="en" altLang="zh-TW" sz="1300">
                  <a:latin typeface="Microsoft YaHei" panose="020B0503020204020204" pitchFamily="34" charset="-122"/>
                  <a:ea typeface="Microsoft YaHei" panose="020B0503020204020204" pitchFamily="34" charset="-122"/>
                  <a:cs typeface="Microsoft JhengHei"/>
                </a:rPr>
                <a:t>QNAP 10GbE </a:t>
              </a:r>
              <a:br>
                <a:rPr lang="en" altLang="zh-TW" sz="1300">
                  <a:latin typeface="Microsoft YaHei" panose="020B0503020204020204" pitchFamily="34" charset="-122"/>
                  <a:ea typeface="Microsoft YaHei" panose="020B0503020204020204" pitchFamily="34" charset="-122"/>
                  <a:cs typeface="Microsoft JhengHei"/>
                </a:rPr>
              </a:br>
              <a:r>
                <a:rPr lang="zh-TW" altLang="en-US" sz="1300">
                  <a:latin typeface="Microsoft YaHei" panose="020B0503020204020204" pitchFamily="34" charset="-122"/>
                  <a:ea typeface="Microsoft YaHei" panose="020B0503020204020204" pitchFamily="34" charset="-122"/>
                  <a:cs typeface="Microsoft JhengHei"/>
                </a:rPr>
                <a:t>非網管型交換器取代</a:t>
              </a:r>
              <a:r>
                <a:rPr lang="en-US" altLang="zh-TW" sz="1300">
                  <a:latin typeface="Microsoft YaHei" panose="020B0503020204020204" pitchFamily="34" charset="-122"/>
                  <a:ea typeface="Microsoft YaHei" panose="020B0503020204020204" pitchFamily="34" charset="-122"/>
                  <a:cs typeface="Microsoft JhengHei"/>
                </a:rPr>
                <a:t> </a:t>
              </a:r>
              <a:br>
                <a:rPr lang="en-US" altLang="zh-TW" sz="1300">
                  <a:latin typeface="Microsoft YaHei" panose="020B0503020204020204" pitchFamily="34" charset="-122"/>
                  <a:ea typeface="Microsoft YaHei" panose="020B0503020204020204" pitchFamily="34" charset="-122"/>
                  <a:cs typeface="Microsoft JhengHei"/>
                </a:rPr>
              </a:br>
              <a:r>
                <a:rPr lang="en-US" altLang="zh-TW" sz="1300">
                  <a:latin typeface="Microsoft YaHei" panose="020B0503020204020204" pitchFamily="34" charset="-122"/>
                  <a:ea typeface="Microsoft YaHei" panose="020B0503020204020204" pitchFamily="34" charset="-122"/>
                  <a:cs typeface="Microsoft JhengHei"/>
                </a:rPr>
                <a:t>1</a:t>
              </a:r>
              <a:r>
                <a:rPr lang="en" altLang="zh-TW" sz="1300">
                  <a:latin typeface="Microsoft YaHei" panose="020B0503020204020204" pitchFamily="34" charset="-122"/>
                  <a:ea typeface="Microsoft YaHei" panose="020B0503020204020204" pitchFamily="34" charset="-122"/>
                  <a:cs typeface="Microsoft JhengHei"/>
                </a:rPr>
                <a:t>GbE </a:t>
              </a:r>
              <a:r>
                <a:rPr lang="zh-TW" altLang="en-US" sz="1300">
                  <a:latin typeface="Microsoft YaHei" panose="020B0503020204020204" pitchFamily="34" charset="-122"/>
                  <a:ea typeface="Microsoft YaHei" panose="020B0503020204020204" pitchFamily="34" charset="-122"/>
                  <a:cs typeface="Microsoft JhengHei"/>
                </a:rPr>
                <a:t>傳統交換器來</a:t>
              </a:r>
              <a:r>
                <a:rPr lang="en-US" altLang="zh-TW" sz="1300">
                  <a:latin typeface="Microsoft YaHei" panose="020B0503020204020204" pitchFamily="34" charset="-122"/>
                  <a:ea typeface="Microsoft YaHei" panose="020B0503020204020204" pitchFamily="34" charset="-122"/>
                  <a:cs typeface="Microsoft JhengHei"/>
                </a:rPr>
                <a:t> </a:t>
              </a:r>
              <a:br>
                <a:rPr lang="en-US" altLang="zh-TW" sz="1300">
                  <a:latin typeface="Microsoft YaHei" panose="020B0503020204020204" pitchFamily="34" charset="-122"/>
                  <a:ea typeface="Microsoft YaHei" panose="020B0503020204020204" pitchFamily="34" charset="-122"/>
                  <a:cs typeface="Microsoft JhengHei"/>
                </a:rPr>
              </a:br>
              <a:r>
                <a:rPr lang="zh-TW" altLang="en-US" sz="2000" b="1">
                  <a:solidFill>
                    <a:srgbClr val="FF0000"/>
                  </a:solidFill>
                  <a:latin typeface="Microsoft YaHei" panose="020B0503020204020204" pitchFamily="34" charset="-122"/>
                  <a:ea typeface="Microsoft YaHei" panose="020B0503020204020204" pitchFamily="34" charset="-122"/>
                  <a:cs typeface="Microsoft JhengHei"/>
                </a:rPr>
                <a:t>大幅降低 </a:t>
              </a:r>
              <a:r>
                <a:rPr lang="en" altLang="zh-TW" sz="2000" b="1">
                  <a:solidFill>
                    <a:srgbClr val="FF0000"/>
                  </a:solidFill>
                  <a:latin typeface="Microsoft YaHei" panose="020B0503020204020204" pitchFamily="34" charset="-122"/>
                  <a:ea typeface="Microsoft YaHei" panose="020B0503020204020204" pitchFamily="34" charset="-122"/>
                  <a:cs typeface="Microsoft JhengHei"/>
                </a:rPr>
                <a:t>RTO</a:t>
              </a:r>
            </a:p>
          </p:txBody>
        </p:sp>
      </p:grpSp>
      <p:pic>
        <p:nvPicPr>
          <p:cNvPr id="71" name="圖片 70">
            <a:extLst>
              <a:ext uri="{FF2B5EF4-FFF2-40B4-BE49-F238E27FC236}">
                <a16:creationId xmlns:a16="http://schemas.microsoft.com/office/drawing/2014/main" id="{66746594-21FC-4137-A14E-4309FC2D76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689" y="3754228"/>
            <a:ext cx="3107673" cy="341658"/>
          </a:xfrm>
          <a:prstGeom prst="rect">
            <a:avLst/>
          </a:prstGeom>
        </p:spPr>
      </p:pic>
      <p:sp>
        <p:nvSpPr>
          <p:cNvPr id="3" name="矩形 2">
            <a:extLst>
              <a:ext uri="{FF2B5EF4-FFF2-40B4-BE49-F238E27FC236}">
                <a16:creationId xmlns:a16="http://schemas.microsoft.com/office/drawing/2014/main" id="{9F0681F9-B234-4D5E-BADB-552378AB8C4B}"/>
              </a:ext>
            </a:extLst>
          </p:cNvPr>
          <p:cNvSpPr/>
          <p:nvPr/>
        </p:nvSpPr>
        <p:spPr>
          <a:xfrm>
            <a:off x="349190" y="4100439"/>
            <a:ext cx="6217544" cy="954107"/>
          </a:xfrm>
          <a:prstGeom prst="rect">
            <a:avLst/>
          </a:prstGeom>
        </p:spPr>
        <p:txBody>
          <a:bodyPr wrap="square">
            <a:spAutoFit/>
          </a:bodyPr>
          <a:lstStyle/>
          <a:p>
            <a:pPr marL="342865" lvl="0" indent="-304765">
              <a:buClr>
                <a:srgbClr val="000000"/>
              </a:buClr>
            </a:pPr>
            <a:r>
              <a:rPr lang="zh-TW" altLang="en-US" b="1">
                <a:solidFill>
                  <a:srgbClr val="FF0000"/>
                </a:solidFill>
                <a:latin typeface="微軟正黑體" panose="020B0604030504040204" pitchFamily="34" charset="-120"/>
                <a:ea typeface="微軟正黑體" panose="020B0604030504040204" pitchFamily="34" charset="-120"/>
                <a:cs typeface="Microsoft JhengHei"/>
                <a:sym typeface="Microsoft JhengHei"/>
              </a:rPr>
              <a:t>經濟實惠的企業級災難復原解決方案</a:t>
            </a:r>
            <a:endParaRPr lang="en-US" altLang="zh-TW" b="1">
              <a:solidFill>
                <a:srgbClr val="FF0000"/>
              </a:solidFill>
              <a:latin typeface="微軟正黑體" panose="020B0604030504040204" pitchFamily="34" charset="-120"/>
              <a:ea typeface="微軟正黑體" panose="020B0604030504040204" pitchFamily="34" charset="-120"/>
              <a:cs typeface="Microsoft JhengHei"/>
              <a:sym typeface="Microsoft JhengHei"/>
            </a:endParaRPr>
          </a:p>
          <a:p>
            <a:pPr marL="268288" lvl="0" indent="-230188">
              <a:buClr>
                <a:srgbClr val="000000"/>
              </a:buClr>
              <a:buFont typeface="Wingdings" pitchFamily="2" charset="2"/>
              <a:buChar char="ü"/>
            </a:pPr>
            <a:r>
              <a:rPr lang="zh-TW" altLang="en-US">
                <a:solidFill>
                  <a:schemeClr val="tx1">
                    <a:lumMod val="85000"/>
                    <a:lumOff val="15000"/>
                  </a:schemeClr>
                </a:solidFill>
                <a:latin typeface="微軟正黑體" panose="020B0604030504040204" pitchFamily="34" charset="-120"/>
                <a:ea typeface="微軟正黑體" panose="020B0604030504040204" pitchFamily="34" charset="-120"/>
                <a:cs typeface="Microsoft JhengHei"/>
                <a:sym typeface="Microsoft JhengHei"/>
              </a:rPr>
              <a:t>高效的資料備份</a:t>
            </a:r>
            <a:endParaRPr lang="en-US" altLang="zh-TW">
              <a:solidFill>
                <a:schemeClr val="tx1">
                  <a:lumMod val="85000"/>
                  <a:lumOff val="15000"/>
                </a:schemeClr>
              </a:solidFill>
              <a:latin typeface="微軟正黑體" panose="020B0604030504040204" pitchFamily="34" charset="-120"/>
              <a:ea typeface="微軟正黑體" panose="020B0604030504040204" pitchFamily="34" charset="-120"/>
              <a:cs typeface="Microsoft JhengHei"/>
              <a:sym typeface="Microsoft JhengHei"/>
            </a:endParaRPr>
          </a:p>
          <a:p>
            <a:pPr marL="268288" lvl="0" indent="-230188">
              <a:buClr>
                <a:srgbClr val="000000"/>
              </a:buClr>
              <a:buFont typeface="Wingdings" pitchFamily="2" charset="2"/>
              <a:buChar char="ü"/>
            </a:pPr>
            <a:r>
              <a:rPr lang="zh-TW" altLang="en-US">
                <a:solidFill>
                  <a:schemeClr val="tx1">
                    <a:lumMod val="85000"/>
                    <a:lumOff val="15000"/>
                  </a:schemeClr>
                </a:solidFill>
                <a:latin typeface="微軟正黑體" panose="020B0604030504040204" pitchFamily="34" charset="-120"/>
                <a:ea typeface="微軟正黑體" panose="020B0604030504040204" pitchFamily="34" charset="-120"/>
                <a:cs typeface="Microsoft JhengHei"/>
                <a:sym typeface="Microsoft JhengHei"/>
              </a:rPr>
              <a:t>及時的災難復原</a:t>
            </a:r>
            <a:endParaRPr lang="en-US" altLang="zh-TW">
              <a:solidFill>
                <a:schemeClr val="tx1">
                  <a:lumMod val="85000"/>
                  <a:lumOff val="15000"/>
                </a:schemeClr>
              </a:solidFill>
              <a:latin typeface="微軟正黑體" panose="020B0604030504040204" pitchFamily="34" charset="-120"/>
              <a:ea typeface="微軟正黑體" panose="020B0604030504040204" pitchFamily="34" charset="-120"/>
              <a:cs typeface="Microsoft JhengHei"/>
              <a:sym typeface="Microsoft JhengHei"/>
            </a:endParaRPr>
          </a:p>
          <a:p>
            <a:pPr marL="268288" lvl="0" indent="-230188">
              <a:buClr>
                <a:srgbClr val="000000"/>
              </a:buClr>
              <a:buFont typeface="Wingdings" pitchFamily="2" charset="2"/>
              <a:buChar char="ü"/>
            </a:pPr>
            <a:r>
              <a:rPr lang="zh-TW" altLang="en-US">
                <a:solidFill>
                  <a:schemeClr val="tx1">
                    <a:lumMod val="85000"/>
                    <a:lumOff val="15000"/>
                  </a:schemeClr>
                </a:solidFill>
                <a:latin typeface="微軟正黑體" panose="020B0604030504040204" pitchFamily="34" charset="-120"/>
                <a:ea typeface="微軟正黑體" panose="020B0604030504040204" pitchFamily="34" charset="-120"/>
                <a:cs typeface="Microsoft JhengHei"/>
                <a:sym typeface="Microsoft JhengHei"/>
              </a:rPr>
              <a:t>妥善保存機密及敏感性資料</a:t>
            </a:r>
            <a:endParaRPr lang="zh-TW" altLang="en-US" sz="1200">
              <a:solidFill>
                <a:schemeClr val="tx1">
                  <a:lumMod val="85000"/>
                  <a:lumOff val="15000"/>
                </a:schemeClr>
              </a:solidFill>
              <a:latin typeface="微軟正黑體" panose="020B0604030504040204" pitchFamily="34" charset="-120"/>
              <a:ea typeface="微軟正黑體" panose="020B0604030504040204" pitchFamily="34" charset="-120"/>
              <a:cs typeface="Microsoft JhengHei"/>
              <a:sym typeface="Microsoft JhengHei"/>
            </a:endParaRPr>
          </a:p>
        </p:txBody>
      </p:sp>
      <p:pic>
        <p:nvPicPr>
          <p:cNvPr id="19" name="圖片 18" descr="P12.png">
            <a:extLst>
              <a:ext uri="{FF2B5EF4-FFF2-40B4-BE49-F238E27FC236}">
                <a16:creationId xmlns:a16="http://schemas.microsoft.com/office/drawing/2014/main" id="{3C9C2F0E-D326-459C-8431-981B1209B15A}"/>
              </a:ext>
            </a:extLst>
          </p:cNvPr>
          <p:cNvPicPr>
            <a:picLocks noChangeAspect="1"/>
          </p:cNvPicPr>
          <p:nvPr/>
        </p:nvPicPr>
        <p:blipFill rotWithShape="1">
          <a:blip r:embed="rId6" cstate="print"/>
          <a:srcRect t="80602" b="-1708"/>
          <a:stretch/>
        </p:blipFill>
        <p:spPr>
          <a:xfrm>
            <a:off x="3060102" y="4596119"/>
            <a:ext cx="2671454" cy="502543"/>
          </a:xfrm>
          <a:prstGeom prst="rect">
            <a:avLst/>
          </a:prstGeom>
        </p:spPr>
      </p:pic>
      <p:pic>
        <p:nvPicPr>
          <p:cNvPr id="25" name="圖片 24" descr="P12.png">
            <a:extLst>
              <a:ext uri="{FF2B5EF4-FFF2-40B4-BE49-F238E27FC236}">
                <a16:creationId xmlns:a16="http://schemas.microsoft.com/office/drawing/2014/main" id="{540A69FF-8AFB-41CC-B97D-E08CDA948D4A}"/>
              </a:ext>
            </a:extLst>
          </p:cNvPr>
          <p:cNvPicPr>
            <a:picLocks noChangeAspect="1"/>
          </p:cNvPicPr>
          <p:nvPr/>
        </p:nvPicPr>
        <p:blipFill rotWithShape="1">
          <a:blip r:embed="rId6" cstate="print"/>
          <a:srcRect t="-6624" b="63420"/>
          <a:stretch/>
        </p:blipFill>
        <p:spPr>
          <a:xfrm>
            <a:off x="3031412" y="2455078"/>
            <a:ext cx="2671454" cy="1028699"/>
          </a:xfrm>
          <a:prstGeom prst="rect">
            <a:avLst/>
          </a:prstGeom>
        </p:spPr>
      </p:pic>
      <p:grpSp>
        <p:nvGrpSpPr>
          <p:cNvPr id="4" name="群組 3">
            <a:extLst>
              <a:ext uri="{FF2B5EF4-FFF2-40B4-BE49-F238E27FC236}">
                <a16:creationId xmlns:a16="http://schemas.microsoft.com/office/drawing/2014/main" id="{2A415949-F63C-4170-82CF-A0FFC971E023}"/>
              </a:ext>
            </a:extLst>
          </p:cNvPr>
          <p:cNvGrpSpPr/>
          <p:nvPr/>
        </p:nvGrpSpPr>
        <p:grpSpPr>
          <a:xfrm>
            <a:off x="539133" y="3551737"/>
            <a:ext cx="7751738" cy="673202"/>
            <a:chOff x="358830" y="3570992"/>
            <a:chExt cx="7118094" cy="618173"/>
          </a:xfrm>
        </p:grpSpPr>
        <p:pic>
          <p:nvPicPr>
            <p:cNvPr id="20" name="圖片 19" descr="P12.png">
              <a:extLst>
                <a:ext uri="{FF2B5EF4-FFF2-40B4-BE49-F238E27FC236}">
                  <a16:creationId xmlns:a16="http://schemas.microsoft.com/office/drawing/2014/main" id="{D6DF3D74-1FE6-4412-BE6F-9705E2D8EFA7}"/>
                </a:ext>
              </a:extLst>
            </p:cNvPr>
            <p:cNvPicPr>
              <a:picLocks noChangeAspect="1"/>
            </p:cNvPicPr>
            <p:nvPr/>
          </p:nvPicPr>
          <p:blipFill rotWithShape="1">
            <a:blip r:embed="rId6" cstate="print"/>
            <a:srcRect t="50000" b="24037"/>
            <a:stretch/>
          </p:blipFill>
          <p:spPr>
            <a:xfrm>
              <a:off x="2588020" y="3570992"/>
              <a:ext cx="2671454" cy="618173"/>
            </a:xfrm>
            <a:prstGeom prst="rect">
              <a:avLst/>
            </a:prstGeom>
          </p:spPr>
        </p:pic>
        <p:pic>
          <p:nvPicPr>
            <p:cNvPr id="23" name="Picture 10" descr="Picture 10">
              <a:extLst>
                <a:ext uri="{FF2B5EF4-FFF2-40B4-BE49-F238E27FC236}">
                  <a16:creationId xmlns:a16="http://schemas.microsoft.com/office/drawing/2014/main" id="{37ED6DE3-E852-472D-8E45-8F2643C75705}"/>
                </a:ext>
              </a:extLst>
            </p:cNvPr>
            <p:cNvPicPr>
              <a:picLocks noChangeAspect="1"/>
            </p:cNvPicPr>
            <p:nvPr/>
          </p:nvPicPr>
          <p:blipFill>
            <a:blip r:embed="rId7" cstate="print"/>
            <a:srcRect t="39217" b="27026"/>
            <a:stretch>
              <a:fillRect/>
            </a:stretch>
          </p:blipFill>
          <p:spPr>
            <a:xfrm>
              <a:off x="4805470" y="3570992"/>
              <a:ext cx="2671454" cy="563603"/>
            </a:xfrm>
            <a:prstGeom prst="rect">
              <a:avLst/>
            </a:prstGeom>
            <a:ln w="12700">
              <a:miter lim="400000"/>
            </a:ln>
          </p:spPr>
        </p:pic>
        <p:pic>
          <p:nvPicPr>
            <p:cNvPr id="26" name="圖片 25" descr="一張含有 監視器, 電子用品, 坐, 白色 的圖片&#10;&#10;自動產生的描述">
              <a:extLst>
                <a:ext uri="{FF2B5EF4-FFF2-40B4-BE49-F238E27FC236}">
                  <a16:creationId xmlns:a16="http://schemas.microsoft.com/office/drawing/2014/main" id="{FB9DD892-0E5A-4A25-9934-C31BFE2F8DCC}"/>
                </a:ext>
              </a:extLst>
            </p:cNvPr>
            <p:cNvPicPr>
              <a:picLocks noChangeAspect="1"/>
            </p:cNvPicPr>
            <p:nvPr/>
          </p:nvPicPr>
          <p:blipFill>
            <a:blip r:embed="rId8"/>
            <a:stretch>
              <a:fillRect/>
            </a:stretch>
          </p:blipFill>
          <p:spPr>
            <a:xfrm>
              <a:off x="358830" y="3612524"/>
              <a:ext cx="2526008" cy="389005"/>
            </a:xfrm>
            <a:prstGeom prst="rect">
              <a:avLst/>
            </a:prstGeom>
          </p:spPr>
        </p:pic>
      </p:grpSp>
      <p:sp>
        <p:nvSpPr>
          <p:cNvPr id="28" name="標題 1">
            <a:extLst>
              <a:ext uri="{FF2B5EF4-FFF2-40B4-BE49-F238E27FC236}">
                <a16:creationId xmlns:a16="http://schemas.microsoft.com/office/drawing/2014/main" id="{FB3B8F9C-960C-46D0-8E2D-8BC0EEB813F3}"/>
              </a:ext>
            </a:extLst>
          </p:cNvPr>
          <p:cNvSpPr txBox="1">
            <a:spLocks/>
          </p:cNvSpPr>
          <p:nvPr/>
        </p:nvSpPr>
        <p:spPr>
          <a:xfrm>
            <a:off x="124385" y="48510"/>
            <a:ext cx="8895230" cy="1267776"/>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Arial"/>
              <a:buNone/>
              <a:defRPr sz="28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2800">
                <a:solidFill>
                  <a:schemeClr val="dk1"/>
                </a:solidFill>
              </a:defRPr>
            </a:lvl2pPr>
            <a:lvl3pPr lvl="2" indent="0">
              <a:spcBef>
                <a:spcPts val="0"/>
              </a:spcBef>
              <a:buClr>
                <a:schemeClr val="dk1"/>
              </a:buClr>
              <a:buFont typeface="Arial"/>
              <a:buNone/>
              <a:defRPr sz="2800">
                <a:solidFill>
                  <a:schemeClr val="dk1"/>
                </a:solidFill>
              </a:defRPr>
            </a:lvl3pPr>
            <a:lvl4pPr lvl="3" indent="0">
              <a:spcBef>
                <a:spcPts val="0"/>
              </a:spcBef>
              <a:buClr>
                <a:schemeClr val="dk1"/>
              </a:buClr>
              <a:buFont typeface="Arial"/>
              <a:buNone/>
              <a:defRPr sz="2800">
                <a:solidFill>
                  <a:schemeClr val="dk1"/>
                </a:solidFill>
              </a:defRPr>
            </a:lvl4pPr>
            <a:lvl5pPr lvl="4" indent="0">
              <a:spcBef>
                <a:spcPts val="0"/>
              </a:spcBef>
              <a:buClr>
                <a:schemeClr val="dk1"/>
              </a:buClr>
              <a:buFont typeface="Arial"/>
              <a:buNone/>
              <a:defRPr sz="2800">
                <a:solidFill>
                  <a:schemeClr val="dk1"/>
                </a:solidFill>
              </a:defRPr>
            </a:lvl5pPr>
            <a:lvl6pPr lvl="5" indent="0">
              <a:spcBef>
                <a:spcPts val="0"/>
              </a:spcBef>
              <a:buClr>
                <a:schemeClr val="dk1"/>
              </a:buClr>
              <a:buFont typeface="Arial"/>
              <a:buNone/>
              <a:defRPr sz="2800">
                <a:solidFill>
                  <a:schemeClr val="dk1"/>
                </a:solidFill>
              </a:defRPr>
            </a:lvl6pPr>
            <a:lvl7pPr lvl="6" indent="0">
              <a:spcBef>
                <a:spcPts val="0"/>
              </a:spcBef>
              <a:buClr>
                <a:schemeClr val="dk1"/>
              </a:buClr>
              <a:buFont typeface="Arial"/>
              <a:buNone/>
              <a:defRPr sz="2800">
                <a:solidFill>
                  <a:schemeClr val="dk1"/>
                </a:solidFill>
              </a:defRPr>
            </a:lvl7pPr>
            <a:lvl8pPr lvl="7" indent="0">
              <a:spcBef>
                <a:spcPts val="0"/>
              </a:spcBef>
              <a:buClr>
                <a:schemeClr val="dk1"/>
              </a:buClr>
              <a:buFont typeface="Arial"/>
              <a:buNone/>
              <a:defRPr sz="2800">
                <a:solidFill>
                  <a:schemeClr val="dk1"/>
                </a:solidFill>
              </a:defRPr>
            </a:lvl8pPr>
            <a:lvl9pPr lvl="8" indent="0">
              <a:spcBef>
                <a:spcPts val="0"/>
              </a:spcBef>
              <a:buClr>
                <a:schemeClr val="dk1"/>
              </a:buClr>
              <a:buFont typeface="Arial"/>
              <a:buNone/>
              <a:defRPr sz="2800">
                <a:solidFill>
                  <a:schemeClr val="dk1"/>
                </a:solidFill>
              </a:defRPr>
            </a:lvl9pPr>
          </a:lstStyle>
          <a:p>
            <a:r>
              <a:rPr lang="zh-TW" altLang="zh-TW" sz="3200">
                <a:solidFill>
                  <a:schemeClr val="bg1"/>
                </a:solidFill>
                <a:latin typeface="Microsoft JhengHei"/>
                <a:ea typeface="Microsoft JhengHei"/>
                <a:cs typeface="Microsoft JhengHei"/>
                <a:sym typeface="Microsoft JhengHei"/>
              </a:rPr>
              <a:t>以 </a:t>
            </a:r>
            <a:r>
              <a:rPr lang="en-US" altLang="zh-TW" sz="3200">
                <a:solidFill>
                  <a:schemeClr val="bg1"/>
                </a:solidFill>
                <a:latin typeface="Microsoft JhengHei"/>
                <a:ea typeface="Microsoft JhengHei"/>
                <a:cs typeface="Microsoft JhengHei"/>
                <a:sym typeface="Microsoft JhengHei"/>
              </a:rPr>
              <a:t>2.5</a:t>
            </a:r>
            <a:r>
              <a:rPr lang="zh-TW" altLang="zh-TW" sz="3200">
                <a:solidFill>
                  <a:schemeClr val="bg1"/>
                </a:solidFill>
                <a:latin typeface="Microsoft JhengHei"/>
                <a:ea typeface="Microsoft JhengHei"/>
                <a:cs typeface="Microsoft JhengHei"/>
                <a:sym typeface="Microsoft JhengHei"/>
              </a:rPr>
              <a:t>GbE </a:t>
            </a:r>
            <a:r>
              <a:rPr lang="zh-TW" altLang="en-US" sz="3200">
                <a:solidFill>
                  <a:schemeClr val="bg1"/>
                </a:solidFill>
                <a:latin typeface="Microsoft JhengHei"/>
                <a:ea typeface="Microsoft JhengHei"/>
                <a:cs typeface="Microsoft JhengHei"/>
                <a:sym typeface="Microsoft JhengHei"/>
              </a:rPr>
              <a:t>或</a:t>
            </a:r>
            <a:r>
              <a:rPr lang="en-US" altLang="zh-TW" sz="3200">
                <a:solidFill>
                  <a:schemeClr val="bg1"/>
                </a:solidFill>
                <a:latin typeface="Microsoft JhengHei"/>
                <a:ea typeface="Microsoft JhengHei"/>
                <a:cs typeface="Microsoft JhengHei"/>
                <a:sym typeface="Microsoft JhengHei"/>
              </a:rPr>
              <a:t> 10GbE </a:t>
            </a:r>
            <a:r>
              <a:rPr lang="zh-TW" altLang="zh-TW" sz="3200">
                <a:solidFill>
                  <a:schemeClr val="bg1"/>
                </a:solidFill>
                <a:latin typeface="Microsoft JhengHei"/>
                <a:ea typeface="Microsoft JhengHei"/>
                <a:cs typeface="Microsoft JhengHei"/>
                <a:sym typeface="Microsoft JhengHei"/>
              </a:rPr>
              <a:t>網路</a:t>
            </a:r>
            <a:endParaRPr lang="en-US" altLang="zh-TW" sz="3200">
              <a:solidFill>
                <a:schemeClr val="bg1"/>
              </a:solidFill>
              <a:latin typeface="Microsoft JhengHei"/>
              <a:ea typeface="Microsoft JhengHei"/>
              <a:cs typeface="Microsoft JhengHei"/>
              <a:sym typeface="Microsoft JhengHei"/>
            </a:endParaRPr>
          </a:p>
          <a:p>
            <a:r>
              <a:rPr lang="zh-TW" altLang="zh-TW" sz="3200">
                <a:solidFill>
                  <a:schemeClr val="bg1"/>
                </a:solidFill>
                <a:latin typeface="Microsoft JhengHei"/>
                <a:ea typeface="Microsoft JhengHei"/>
                <a:cs typeface="Microsoft JhengHei"/>
                <a:sym typeface="Microsoft JhengHei"/>
              </a:rPr>
              <a:t>大幅降低</a:t>
            </a:r>
            <a:r>
              <a:rPr lang="zh-TW" altLang="en-US" sz="3200">
                <a:solidFill>
                  <a:schemeClr val="bg1"/>
                </a:solidFill>
                <a:latin typeface="Microsoft JhengHei"/>
                <a:ea typeface="Microsoft JhengHei"/>
                <a:cs typeface="Microsoft JhengHei"/>
                <a:sym typeface="Microsoft JhengHei"/>
              </a:rPr>
              <a:t>災難復原資料</a:t>
            </a:r>
            <a:r>
              <a:rPr lang="zh-TW" altLang="zh-TW" sz="3200">
                <a:solidFill>
                  <a:schemeClr val="bg1"/>
                </a:solidFill>
                <a:latin typeface="Microsoft JhengHei"/>
                <a:ea typeface="Microsoft JhengHei"/>
                <a:cs typeface="Microsoft JhengHei"/>
                <a:sym typeface="Microsoft JhengHei"/>
              </a:rPr>
              <a:t>還原時間</a:t>
            </a:r>
            <a:endParaRPr lang="zh-TW" altLang="en-US" sz="3200">
              <a:solidFill>
                <a:schemeClr val="bg1"/>
              </a:solidFill>
              <a:latin typeface="微軟正黑體" panose="020B0604030504040204" pitchFamily="34" charset="-120"/>
              <a:ea typeface="微軟正黑體" panose="020B0604030504040204" pitchFamily="34" charset="-120"/>
            </a:endParaRPr>
          </a:p>
        </p:txBody>
      </p:sp>
      <p:sp>
        <p:nvSpPr>
          <p:cNvPr id="29" name="Shape 98">
            <a:extLst>
              <a:ext uri="{FF2B5EF4-FFF2-40B4-BE49-F238E27FC236}">
                <a16:creationId xmlns:a16="http://schemas.microsoft.com/office/drawing/2014/main" id="{F99AB122-C13B-4C67-ABD2-940F93103D28}"/>
              </a:ext>
            </a:extLst>
          </p:cNvPr>
          <p:cNvSpPr txBox="1"/>
          <p:nvPr/>
        </p:nvSpPr>
        <p:spPr>
          <a:xfrm>
            <a:off x="4029528" y="3154174"/>
            <a:ext cx="928694" cy="472800"/>
          </a:xfrm>
          <a:prstGeom prst="rect">
            <a:avLst/>
          </a:prstGeom>
          <a:noFill/>
          <a:ln>
            <a:noFill/>
          </a:ln>
        </p:spPr>
        <p:txBody>
          <a:bodyPr wrap="square" lIns="91425" tIns="91425" rIns="91425" bIns="91425" anchor="ctr" anchorCtr="0">
            <a:noAutofit/>
          </a:bodyPr>
          <a:lstStyle/>
          <a:p>
            <a:pPr lvl="0" rtl="0">
              <a:spcBef>
                <a:spcPts val="0"/>
              </a:spcBef>
              <a:buNone/>
            </a:pPr>
            <a:r>
              <a:rPr lang="zh-TW" altLang="en-US" sz="2000" b="1">
                <a:solidFill>
                  <a:srgbClr val="C00000"/>
                </a:solidFill>
                <a:latin typeface="微軟正黑體" panose="020B0604030504040204" pitchFamily="34" charset="-120"/>
                <a:ea typeface="微軟正黑體" panose="020B0604030504040204" pitchFamily="34" charset="-120"/>
              </a:rPr>
              <a:t>備份</a:t>
            </a:r>
            <a:endParaRPr lang="zh-TW" sz="2000" b="1">
              <a:solidFill>
                <a:srgbClr val="C00000"/>
              </a:solidFill>
              <a:latin typeface="微軟正黑體" panose="020B0604030504040204" pitchFamily="34" charset="-120"/>
              <a:ea typeface="微軟正黑體" panose="020B0604030504040204" pitchFamily="34" charset="-120"/>
            </a:endParaRPr>
          </a:p>
        </p:txBody>
      </p:sp>
      <p:sp>
        <p:nvSpPr>
          <p:cNvPr id="30" name="Shape 98">
            <a:extLst>
              <a:ext uri="{FF2B5EF4-FFF2-40B4-BE49-F238E27FC236}">
                <a16:creationId xmlns:a16="http://schemas.microsoft.com/office/drawing/2014/main" id="{C9170D13-5C7B-4B6F-B297-F284C0A93014}"/>
              </a:ext>
            </a:extLst>
          </p:cNvPr>
          <p:cNvSpPr txBox="1"/>
          <p:nvPr/>
        </p:nvSpPr>
        <p:spPr>
          <a:xfrm>
            <a:off x="3699993" y="4205522"/>
            <a:ext cx="1500198" cy="472800"/>
          </a:xfrm>
          <a:prstGeom prst="rect">
            <a:avLst/>
          </a:prstGeom>
          <a:noFill/>
          <a:ln>
            <a:noFill/>
          </a:ln>
        </p:spPr>
        <p:txBody>
          <a:bodyPr wrap="square" lIns="91425" tIns="91425" rIns="91425" bIns="91425" anchor="ctr" anchorCtr="0">
            <a:noAutofit/>
          </a:bodyPr>
          <a:lstStyle/>
          <a:p>
            <a:pPr lvl="0" rtl="0">
              <a:spcBef>
                <a:spcPts val="0"/>
              </a:spcBef>
              <a:buNone/>
            </a:pPr>
            <a:r>
              <a:rPr lang="zh-TW" altLang="en-US" sz="2000" b="1">
                <a:solidFill>
                  <a:srgbClr val="C00000"/>
                </a:solidFill>
                <a:latin typeface="微軟正黑體" panose="020B0604030504040204" pitchFamily="34" charset="-120"/>
                <a:ea typeface="微軟正黑體" panose="020B0604030504040204" pitchFamily="34" charset="-120"/>
              </a:rPr>
              <a:t>災難復原</a:t>
            </a:r>
            <a:endParaRPr lang="zh-TW" sz="2000" b="1">
              <a:solidFill>
                <a:srgbClr val="C00000"/>
              </a:solidFill>
              <a:latin typeface="微軟正黑體" panose="020B0604030504040204" pitchFamily="34" charset="-120"/>
              <a:ea typeface="微軟正黑體" panose="020B0604030504040204" pitchFamily="34" charset="-120"/>
            </a:endParaRPr>
          </a:p>
        </p:txBody>
      </p:sp>
      <p:sp>
        <p:nvSpPr>
          <p:cNvPr id="21" name="Google Shape;157;p22">
            <a:extLst>
              <a:ext uri="{FF2B5EF4-FFF2-40B4-BE49-F238E27FC236}">
                <a16:creationId xmlns:a16="http://schemas.microsoft.com/office/drawing/2014/main" id="{6DA8D991-E9CD-48F8-AC75-83772042AC07}"/>
              </a:ext>
            </a:extLst>
          </p:cNvPr>
          <p:cNvSpPr txBox="1"/>
          <p:nvPr/>
        </p:nvSpPr>
        <p:spPr>
          <a:xfrm>
            <a:off x="955570" y="3235952"/>
            <a:ext cx="1716600" cy="338400"/>
          </a:xfrm>
          <a:prstGeom prst="rect">
            <a:avLst/>
          </a:prstGeom>
          <a:noFill/>
          <a:ln>
            <a:noFill/>
          </a:ln>
        </p:spPr>
        <p:txBody>
          <a:bodyPr spcFirstLastPara="1" wrap="square" lIns="91425" tIns="91425" rIns="91425" bIns="91425" anchor="ctr"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buClr>
                <a:srgbClr val="434343"/>
              </a:buClr>
              <a:buSzPts val="300"/>
            </a:pPr>
            <a:r>
              <a:rPr lang="en-US" altLang="zh-TW" sz="1050" b="1">
                <a:solidFill>
                  <a:schemeClr val="dk1"/>
                </a:solidFill>
                <a:latin typeface="微軟正黑體" panose="020B0604030504040204" pitchFamily="34" charset="-120"/>
                <a:ea typeface="微軟正黑體" panose="020B0604030504040204" pitchFamily="34" charset="-120"/>
                <a:cs typeface="Arial"/>
                <a:sym typeface="Arial"/>
              </a:rPr>
              <a:t>TS-435XeU</a:t>
            </a:r>
            <a:endParaRPr sz="1050" b="1">
              <a:latin typeface="微軟正黑體" panose="020B0604030504040204" pitchFamily="34" charset="-120"/>
              <a:ea typeface="微軟正黑體" panose="020B0604030504040204" pitchFamily="34" charset="-120"/>
            </a:endParaRPr>
          </a:p>
        </p:txBody>
      </p:sp>
      <p:sp>
        <p:nvSpPr>
          <p:cNvPr id="22" name="Google Shape;157;p22">
            <a:extLst>
              <a:ext uri="{FF2B5EF4-FFF2-40B4-BE49-F238E27FC236}">
                <a16:creationId xmlns:a16="http://schemas.microsoft.com/office/drawing/2014/main" id="{8971A1E2-7498-4225-A6A8-5C736010E35A}"/>
              </a:ext>
            </a:extLst>
          </p:cNvPr>
          <p:cNvSpPr txBox="1"/>
          <p:nvPr/>
        </p:nvSpPr>
        <p:spPr>
          <a:xfrm>
            <a:off x="5679128" y="3211061"/>
            <a:ext cx="1716600" cy="338400"/>
          </a:xfrm>
          <a:prstGeom prst="rect">
            <a:avLst/>
          </a:prstGeom>
          <a:noFill/>
          <a:ln>
            <a:noFill/>
          </a:ln>
        </p:spPr>
        <p:txBody>
          <a:bodyPr spcFirstLastPara="1" wrap="square" lIns="91425" tIns="91425" rIns="91425" bIns="91425" anchor="ctr"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buClr>
                <a:srgbClr val="434343"/>
              </a:buClr>
              <a:buSzPts val="300"/>
            </a:pPr>
            <a:r>
              <a:rPr lang="en-US" altLang="zh-TW" sz="1050" b="1">
                <a:solidFill>
                  <a:schemeClr val="dk1"/>
                </a:solidFill>
                <a:latin typeface="微軟正黑體" panose="020B0604030504040204" pitchFamily="34" charset="-120"/>
                <a:ea typeface="微軟正黑體" panose="020B0604030504040204" pitchFamily="34" charset="-120"/>
                <a:cs typeface="Arial"/>
                <a:sym typeface="Arial"/>
              </a:rPr>
              <a:t>TS-1232PXU-RP</a:t>
            </a:r>
            <a:endParaRPr sz="1050" b="1">
              <a:latin typeface="微軟正黑體" panose="020B0604030504040204" pitchFamily="34" charset="-120"/>
              <a:ea typeface="微軟正黑體" panose="020B0604030504040204" pitchFamily="34" charset="-120"/>
            </a:endParaRPr>
          </a:p>
        </p:txBody>
      </p:sp>
      <p:sp>
        <p:nvSpPr>
          <p:cNvPr id="24" name="Google Shape;157;p22">
            <a:extLst>
              <a:ext uri="{FF2B5EF4-FFF2-40B4-BE49-F238E27FC236}">
                <a16:creationId xmlns:a16="http://schemas.microsoft.com/office/drawing/2014/main" id="{161F0891-BB03-413E-B6EC-B9A1F41369B6}"/>
              </a:ext>
            </a:extLst>
          </p:cNvPr>
          <p:cNvSpPr txBox="1"/>
          <p:nvPr/>
        </p:nvSpPr>
        <p:spPr>
          <a:xfrm>
            <a:off x="4517458" y="4133563"/>
            <a:ext cx="1716600" cy="338400"/>
          </a:xfrm>
          <a:prstGeom prst="rect">
            <a:avLst/>
          </a:prstGeom>
          <a:noFill/>
          <a:ln>
            <a:noFill/>
          </a:ln>
        </p:spPr>
        <p:txBody>
          <a:bodyPr spcFirstLastPara="1" wrap="square" lIns="91425" tIns="91425" rIns="91425" bIns="91425" anchor="ctr"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buClr>
                <a:srgbClr val="434343"/>
              </a:buClr>
              <a:buSzPts val="300"/>
            </a:pPr>
            <a:r>
              <a:rPr lang="en-US" altLang="zh-TW" sz="1050" b="1">
                <a:solidFill>
                  <a:schemeClr val="dk1"/>
                </a:solidFill>
                <a:latin typeface="微軟正黑體" panose="020B0604030504040204" pitchFamily="34" charset="-120"/>
                <a:ea typeface="微軟正黑體" panose="020B0604030504040204" pitchFamily="34" charset="-120"/>
                <a:cs typeface="Arial"/>
                <a:sym typeface="Arial"/>
              </a:rPr>
              <a:t>QSW-1208-8C</a:t>
            </a:r>
            <a:endParaRPr sz="1050" b="1">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8816681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a:extLst>
              <a:ext uri="{FF2B5EF4-FFF2-40B4-BE49-F238E27FC236}">
                <a16:creationId xmlns:a16="http://schemas.microsoft.com/office/drawing/2014/main" id="{AB98A306-B0FC-42D0-8E78-8423E7502595}"/>
              </a:ext>
            </a:extLst>
          </p:cNvPr>
          <p:cNvSpPr/>
          <p:nvPr/>
        </p:nvSpPr>
        <p:spPr>
          <a:xfrm>
            <a:off x="2054179" y="2045796"/>
            <a:ext cx="6999153" cy="3097704"/>
          </a:xfrm>
          <a:prstGeom prst="rect">
            <a:avLst/>
          </a:prstGeom>
          <a:solidFill>
            <a:srgbClr val="F7F8FB"/>
          </a:solidFill>
          <a:ln>
            <a:noFill/>
          </a:ln>
          <a:effectLst>
            <a:outerShdw blurRad="152400" dist="177800" dir="8100000" algn="tr" rotWithShape="0">
              <a:srgbClr val="09000C">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6" name="標題 5">
            <a:extLst>
              <a:ext uri="{FF2B5EF4-FFF2-40B4-BE49-F238E27FC236}">
                <a16:creationId xmlns:a16="http://schemas.microsoft.com/office/drawing/2014/main" id="{96675DB7-0622-4016-8854-97EBDAC9DD56}"/>
              </a:ext>
            </a:extLst>
          </p:cNvPr>
          <p:cNvSpPr>
            <a:spLocks noGrp="1"/>
          </p:cNvSpPr>
          <p:nvPr>
            <p:ph type="title" idx="4294967295"/>
          </p:nvPr>
        </p:nvSpPr>
        <p:spPr>
          <a:xfrm>
            <a:off x="430132" y="121886"/>
            <a:ext cx="7702550" cy="1326833"/>
          </a:xfrm>
        </p:spPr>
        <p:txBody>
          <a:bodyPr/>
          <a:lstStyle/>
          <a:p>
            <a:r>
              <a:rPr lang="zh-TW" altLang="en-US" sz="3200">
                <a:solidFill>
                  <a:schemeClr val="bg1"/>
                </a:solidFill>
              </a:rPr>
              <a:t>個人及團隊協作都好用的</a:t>
            </a:r>
            <a:r>
              <a:rPr lang="en-US" altLang="zh-TW" sz="3200">
                <a:solidFill>
                  <a:schemeClr val="bg1"/>
                </a:solidFill>
              </a:rPr>
              <a:t> </a:t>
            </a:r>
            <a:br>
              <a:rPr lang="en-US" altLang="zh-TW" sz="3200">
                <a:solidFill>
                  <a:schemeClr val="bg1"/>
                </a:solidFill>
              </a:rPr>
            </a:br>
            <a:r>
              <a:rPr lang="en-US" altLang="zh-TW" sz="3200" err="1">
                <a:solidFill>
                  <a:schemeClr val="bg1"/>
                </a:solidFill>
              </a:rPr>
              <a:t>Qsync</a:t>
            </a:r>
            <a:r>
              <a:rPr lang="en-US" altLang="zh-TW" sz="3200">
                <a:solidFill>
                  <a:schemeClr val="bg1"/>
                </a:solidFill>
              </a:rPr>
              <a:t> </a:t>
            </a:r>
            <a:r>
              <a:rPr lang="zh-TW" altLang="en-US" sz="3200">
                <a:solidFill>
                  <a:schemeClr val="bg1"/>
                </a:solidFill>
              </a:rPr>
              <a:t>跨裝置檔案同步技術</a:t>
            </a:r>
            <a:endParaRPr lang="zh-TW" altLang="en-US" sz="3200">
              <a:solidFill>
                <a:schemeClr val="bg1"/>
              </a:solidFill>
              <a:latin typeface="Arial" panose="020B0604020202020204" pitchFamily="34" charset="0"/>
              <a:cs typeface="Arial"/>
              <a:sym typeface="Arial" panose="020B0604020202020204" pitchFamily="34" charset="0"/>
            </a:endParaRPr>
          </a:p>
        </p:txBody>
      </p:sp>
      <p:sp>
        <p:nvSpPr>
          <p:cNvPr id="16" name="文字方塊 15">
            <a:extLst>
              <a:ext uri="{FF2B5EF4-FFF2-40B4-BE49-F238E27FC236}">
                <a16:creationId xmlns:a16="http://schemas.microsoft.com/office/drawing/2014/main" id="{8B0723ED-BDEB-465B-B049-82DBF5A25335}"/>
              </a:ext>
            </a:extLst>
          </p:cNvPr>
          <p:cNvSpPr txBox="1"/>
          <p:nvPr/>
        </p:nvSpPr>
        <p:spPr>
          <a:xfrm>
            <a:off x="298739" y="1371181"/>
            <a:ext cx="866643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600" err="1">
                <a:solidFill>
                  <a:schemeClr val="tx1"/>
                </a:solidFill>
                <a:latin typeface="Arial" panose="020B0604020202020204" pitchFamily="34" charset="0"/>
                <a:ea typeface="微軟正黑體" panose="020B0604030504040204" pitchFamily="34" charset="-120"/>
                <a:sym typeface="Arial" panose="020B0604020202020204" pitchFamily="34" charset="0"/>
              </a:rPr>
              <a:t>Qsync</a:t>
            </a:r>
            <a:r>
              <a:rPr lang="en-US" altLang="zh-TW" sz="1600">
                <a:solidFill>
                  <a:schemeClr val="tx1"/>
                </a:solidFill>
                <a:latin typeface="Arial" panose="020B0604020202020204" pitchFamily="34" charset="0"/>
                <a:ea typeface="微軟正黑體" panose="020B0604030504040204" pitchFamily="34" charset="-120"/>
                <a:sym typeface="Arial" panose="020B0604020202020204" pitchFamily="34" charset="0"/>
              </a:rPr>
              <a:t> </a:t>
            </a:r>
            <a:r>
              <a:rPr lang="zh-TW" altLang="en-US" sz="1600">
                <a:solidFill>
                  <a:schemeClr val="tx1"/>
                </a:solidFill>
                <a:latin typeface="Arial" panose="020B0604020202020204" pitchFamily="34" charset="0"/>
                <a:ea typeface="微軟正黑體" panose="020B0604030504040204" pitchFamily="34" charset="-120"/>
                <a:sym typeface="Arial" panose="020B0604020202020204" pitchFamily="34" charset="0"/>
              </a:rPr>
              <a:t>讓您方便地在 </a:t>
            </a:r>
            <a:r>
              <a:rPr lang="en-US" altLang="zh-TW" sz="1600">
                <a:solidFill>
                  <a:schemeClr val="tx1"/>
                </a:solidFill>
                <a:latin typeface="Arial" panose="020B0604020202020204" pitchFamily="34" charset="0"/>
                <a:ea typeface="微軟正黑體" panose="020B0604030504040204" pitchFamily="34" charset="-120"/>
                <a:sym typeface="Arial" panose="020B0604020202020204" pitchFamily="34" charset="0"/>
              </a:rPr>
              <a:t>QNAP NAS </a:t>
            </a:r>
            <a:r>
              <a:rPr lang="zh-TW" altLang="en-US" sz="1600">
                <a:solidFill>
                  <a:schemeClr val="tx1"/>
                </a:solidFill>
                <a:latin typeface="Arial" panose="020B0604020202020204" pitchFamily="34" charset="0"/>
                <a:ea typeface="微軟正黑體" panose="020B0604030504040204" pitchFamily="34" charset="-120"/>
                <a:sym typeface="Arial" panose="020B0604020202020204" pitchFamily="34" charset="0"/>
              </a:rPr>
              <a:t>及綁定裝置間進行即時檔案同步，適用於桌機、筆電與行動裝置。您可在所有裝置上存取最新資料，並輕鬆分享給工作團隊或家庭成員。</a:t>
            </a:r>
            <a:endParaRPr lang="en-US" sz="160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7" name="圖片 7">
            <a:extLst>
              <a:ext uri="{FF2B5EF4-FFF2-40B4-BE49-F238E27FC236}">
                <a16:creationId xmlns:a16="http://schemas.microsoft.com/office/drawing/2014/main" id="{30BA6A3A-6C1B-4AA1-AB04-FB7340A12721}"/>
              </a:ext>
            </a:extLst>
          </p:cNvPr>
          <p:cNvPicPr>
            <a:picLocks noChangeAspect="1"/>
          </p:cNvPicPr>
          <p:nvPr/>
        </p:nvPicPr>
        <p:blipFill>
          <a:blip r:embed="rId3"/>
          <a:stretch>
            <a:fillRect/>
          </a:stretch>
        </p:blipFill>
        <p:spPr>
          <a:xfrm>
            <a:off x="2363141" y="2752707"/>
            <a:ext cx="6157644" cy="2240321"/>
          </a:xfrm>
          <a:prstGeom prst="rect">
            <a:avLst/>
          </a:prstGeom>
        </p:spPr>
      </p:pic>
      <p:pic>
        <p:nvPicPr>
          <p:cNvPr id="19" name="圖片 18">
            <a:extLst>
              <a:ext uri="{FF2B5EF4-FFF2-40B4-BE49-F238E27FC236}">
                <a16:creationId xmlns:a16="http://schemas.microsoft.com/office/drawing/2014/main" id="{F8CE64A9-F2A4-4D5F-A651-967DE694CA9C}"/>
              </a:ext>
            </a:extLst>
          </p:cNvPr>
          <p:cNvPicPr>
            <a:picLocks noChangeAspect="1"/>
          </p:cNvPicPr>
          <p:nvPr/>
        </p:nvPicPr>
        <p:blipFill>
          <a:blip r:embed="rId4"/>
          <a:stretch>
            <a:fillRect/>
          </a:stretch>
        </p:blipFill>
        <p:spPr>
          <a:xfrm>
            <a:off x="7640716" y="166469"/>
            <a:ext cx="983931" cy="983931"/>
          </a:xfrm>
          <a:prstGeom prst="roundRect">
            <a:avLst>
              <a:gd name="adj" fmla="val 16667"/>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sp>
        <p:nvSpPr>
          <p:cNvPr id="8" name="文字方塊 7">
            <a:extLst>
              <a:ext uri="{FF2B5EF4-FFF2-40B4-BE49-F238E27FC236}">
                <a16:creationId xmlns:a16="http://schemas.microsoft.com/office/drawing/2014/main" id="{0565FE6D-DF80-7845-A85E-E4B3FE1852C2}"/>
              </a:ext>
            </a:extLst>
          </p:cNvPr>
          <p:cNvSpPr txBox="1"/>
          <p:nvPr/>
        </p:nvSpPr>
        <p:spPr>
          <a:xfrm>
            <a:off x="2363141" y="2179470"/>
            <a:ext cx="2442257" cy="523220"/>
          </a:xfrm>
          <a:prstGeom prst="rect">
            <a:avLst/>
          </a:prstGeom>
          <a:noFill/>
        </p:spPr>
        <p:txBody>
          <a:bodyPr wrap="square">
            <a:spAutoFit/>
          </a:bodyPr>
          <a:lstStyle/>
          <a:p>
            <a:pPr marL="285750" indent="-285750" algn="ctr" fontAlgn="base">
              <a:buFont typeface="Arial" panose="020B0604020202020204" pitchFamily="34" charset="0"/>
              <a:buChar char="•"/>
            </a:pPr>
            <a:r>
              <a:rPr lang="zh-TW" altLang="en-US" b="0" i="0">
                <a:solidFill>
                  <a:srgbClr val="202020"/>
                </a:solidFill>
                <a:effectLst/>
                <a:latin typeface="Roboto" panose="02000000000000000000" pitchFamily="2" charset="0"/>
              </a:rPr>
              <a:t>集中管理綁定裝置，提升安全性及管理效率</a:t>
            </a:r>
          </a:p>
        </p:txBody>
      </p:sp>
      <p:sp>
        <p:nvSpPr>
          <p:cNvPr id="10" name="文字方塊 9">
            <a:extLst>
              <a:ext uri="{FF2B5EF4-FFF2-40B4-BE49-F238E27FC236}">
                <a16:creationId xmlns:a16="http://schemas.microsoft.com/office/drawing/2014/main" id="{8960905F-1F16-1342-AE34-181500807A55}"/>
              </a:ext>
            </a:extLst>
          </p:cNvPr>
          <p:cNvSpPr txBox="1"/>
          <p:nvPr/>
        </p:nvSpPr>
        <p:spPr>
          <a:xfrm>
            <a:off x="6044681" y="2178972"/>
            <a:ext cx="2901413" cy="523220"/>
          </a:xfrm>
          <a:prstGeom prst="rect">
            <a:avLst/>
          </a:prstGeom>
          <a:noFill/>
        </p:spPr>
        <p:txBody>
          <a:bodyPr wrap="square">
            <a:spAutoFit/>
          </a:bodyPr>
          <a:lstStyle/>
          <a:p>
            <a:pPr marL="285750" indent="-285750">
              <a:buFont typeface="Arial" panose="020B0604020202020204" pitchFamily="34" charset="0"/>
              <a:buChar char="•"/>
            </a:pPr>
            <a:r>
              <a:rPr lang="zh-TW" altLang="en-US"/>
              <a:t>使用 Hybrid Backup Sync 同步檔案到其他 NAS 或雲端</a:t>
            </a:r>
          </a:p>
        </p:txBody>
      </p:sp>
      <p:sp>
        <p:nvSpPr>
          <p:cNvPr id="12" name="文字方塊 11">
            <a:extLst>
              <a:ext uri="{FF2B5EF4-FFF2-40B4-BE49-F238E27FC236}">
                <a16:creationId xmlns:a16="http://schemas.microsoft.com/office/drawing/2014/main" id="{0695087B-6FB6-9546-A967-9C8E06F80D56}"/>
              </a:ext>
            </a:extLst>
          </p:cNvPr>
          <p:cNvSpPr txBox="1"/>
          <p:nvPr/>
        </p:nvSpPr>
        <p:spPr>
          <a:xfrm>
            <a:off x="4456117" y="4186909"/>
            <a:ext cx="1371600" cy="738664"/>
          </a:xfrm>
          <a:prstGeom prst="rect">
            <a:avLst/>
          </a:prstGeom>
          <a:noFill/>
        </p:spPr>
        <p:txBody>
          <a:bodyPr wrap="square">
            <a:spAutoFit/>
          </a:bodyPr>
          <a:lstStyle/>
          <a:p>
            <a:pPr algn="ctr"/>
            <a:r>
              <a:rPr lang="en-US" altLang="zh-TW"/>
              <a:t>NAS </a:t>
            </a:r>
            <a:r>
              <a:rPr lang="zh-TW" altLang="en-US"/>
              <a:t>安裝Qsync Central</a:t>
            </a:r>
            <a:endParaRPr lang="en-US" altLang="zh-TW"/>
          </a:p>
          <a:p>
            <a:pPr algn="ctr"/>
            <a:r>
              <a:rPr lang="en-US" altLang="zh-TW"/>
              <a:t>App</a:t>
            </a:r>
            <a:endParaRPr lang="zh-TW" altLang="en-US"/>
          </a:p>
        </p:txBody>
      </p:sp>
      <p:sp>
        <p:nvSpPr>
          <p:cNvPr id="13" name="文字方塊 12">
            <a:extLst>
              <a:ext uri="{FF2B5EF4-FFF2-40B4-BE49-F238E27FC236}">
                <a16:creationId xmlns:a16="http://schemas.microsoft.com/office/drawing/2014/main" id="{1657F71E-7F08-A749-9E84-D3833E706FB1}"/>
              </a:ext>
            </a:extLst>
          </p:cNvPr>
          <p:cNvSpPr txBox="1"/>
          <p:nvPr/>
        </p:nvSpPr>
        <p:spPr>
          <a:xfrm>
            <a:off x="298739" y="2552322"/>
            <a:ext cx="1531854" cy="1754326"/>
          </a:xfrm>
          <a:prstGeom prst="rect">
            <a:avLst/>
          </a:prstGeom>
          <a:noFill/>
        </p:spPr>
        <p:txBody>
          <a:bodyPr wrap="square" rtlCol="0">
            <a:spAutoFit/>
          </a:bodyPr>
          <a:lstStyle/>
          <a:p>
            <a:pPr marL="90488" indent="-90488">
              <a:spcBef>
                <a:spcPts val="1200"/>
              </a:spcBef>
              <a:buFont typeface="Arial" panose="020B0604020202020204" pitchFamily="34" charset="0"/>
              <a:buChar char="•"/>
            </a:pPr>
            <a:r>
              <a:rPr lang="zh-TW" altLang="en-US" sz="1100">
                <a:latin typeface="微軟正黑體" panose="020B0604030504040204" pitchFamily="34" charset="-120"/>
                <a:ea typeface="微軟正黑體" panose="020B0604030504040204" pitchFamily="34" charset="-120"/>
              </a:rPr>
              <a:t>中央控管設定模式與使用者自訂模式彈性配置</a:t>
            </a:r>
            <a:endParaRPr lang="en-US" altLang="zh-TW" sz="1100">
              <a:latin typeface="微軟正黑體" panose="020B0604030504040204" pitchFamily="34" charset="-120"/>
              <a:ea typeface="微軟正黑體" panose="020B0604030504040204" pitchFamily="34" charset="-120"/>
            </a:endParaRPr>
          </a:p>
          <a:p>
            <a:pPr marL="90488" indent="-90488">
              <a:spcBef>
                <a:spcPts val="1200"/>
              </a:spcBef>
              <a:buFont typeface="Arial" panose="020B0604020202020204" pitchFamily="34" charset="0"/>
              <a:buChar char="•"/>
            </a:pPr>
            <a:r>
              <a:rPr lang="zh-TW" altLang="en-US" sz="1100">
                <a:latin typeface="微軟正黑體" panose="020B0604030504040204" pitchFamily="34" charset="-120"/>
                <a:ea typeface="微軟正黑體" panose="020B0604030504040204" pitchFamily="34" charset="-120"/>
              </a:rPr>
              <a:t>高達 </a:t>
            </a:r>
            <a:r>
              <a:rPr lang="en-US" altLang="zh-TW" sz="1100">
                <a:latin typeface="微軟正黑體" panose="020B0604030504040204" pitchFamily="34" charset="-120"/>
                <a:ea typeface="微軟正黑體" panose="020B0604030504040204" pitchFamily="34" charset="-120"/>
              </a:rPr>
              <a:t>64 </a:t>
            </a:r>
            <a:r>
              <a:rPr lang="zh-TW" altLang="en-US" sz="1100">
                <a:latin typeface="微軟正黑體" panose="020B0604030504040204" pitchFamily="34" charset="-120"/>
                <a:ea typeface="微軟正黑體" panose="020B0604030504040204" pitchFamily="34" charset="-120"/>
              </a:rPr>
              <a:t>個版本控制、隨時回溯資料</a:t>
            </a:r>
            <a:endParaRPr lang="en-US" altLang="zh-TW" sz="1100">
              <a:latin typeface="微軟正黑體" panose="020B0604030504040204" pitchFamily="34" charset="-120"/>
              <a:ea typeface="微軟正黑體" panose="020B0604030504040204" pitchFamily="34" charset="-120"/>
            </a:endParaRPr>
          </a:p>
          <a:p>
            <a:pPr marL="90488" indent="-90488">
              <a:spcBef>
                <a:spcPts val="1200"/>
              </a:spcBef>
              <a:buFont typeface="Arial" panose="020B0604020202020204" pitchFamily="34" charset="0"/>
              <a:buChar char="•"/>
            </a:pPr>
            <a:r>
              <a:rPr lang="zh-TW" altLang="en-US" sz="1100">
                <a:latin typeface="微軟正黑體" panose="020B0604030504040204" pitchFamily="34" charset="-120"/>
                <a:ea typeface="微軟正黑體" panose="020B0604030504040204" pitchFamily="34" charset="-120"/>
              </a:rPr>
              <a:t>遠端抹除機制可刪除遺失設備裡的同步檔案</a:t>
            </a:r>
          </a:p>
        </p:txBody>
      </p:sp>
    </p:spTree>
    <p:extLst>
      <p:ext uri="{BB962C8B-B14F-4D97-AF65-F5344CB8AC3E}">
        <p14:creationId xmlns:p14="http://schemas.microsoft.com/office/powerpoint/2010/main" val="2378934059"/>
      </p:ext>
    </p:extLst>
  </p:cSld>
  <p:clrMapOvr>
    <a:masterClrMapping/>
  </p:clrMapOvr>
  <p:transition spd="slow">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haring Files Using Qfile | QNAP">
            <a:extLst>
              <a:ext uri="{FF2B5EF4-FFF2-40B4-BE49-F238E27FC236}">
                <a16:creationId xmlns:a16="http://schemas.microsoft.com/office/drawing/2014/main" id="{46D7BB62-09EB-D840-9367-EF098EB5ED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5447" y="1528560"/>
            <a:ext cx="1673531" cy="2967839"/>
          </a:xfrm>
          <a:prstGeom prst="rect">
            <a:avLst/>
          </a:prstGeom>
          <a:noFill/>
          <a:extLst>
            <a:ext uri="{909E8E84-426E-40DD-AFC4-6F175D3DCCD1}">
              <a14:hiddenFill xmlns:a14="http://schemas.microsoft.com/office/drawing/2010/main">
                <a:solidFill>
                  <a:srgbClr val="FFFFFF"/>
                </a:solidFill>
              </a14:hiddenFill>
            </a:ext>
          </a:extLst>
        </p:spPr>
      </p:pic>
      <p:pic>
        <p:nvPicPr>
          <p:cNvPr id="29" name="圖片 28">
            <a:extLst>
              <a:ext uri="{FF2B5EF4-FFF2-40B4-BE49-F238E27FC236}">
                <a16:creationId xmlns:a16="http://schemas.microsoft.com/office/drawing/2014/main" id="{D7B47492-5BC1-4F6C-8C2B-A2B4DA306928}"/>
              </a:ext>
            </a:extLst>
          </p:cNvPr>
          <p:cNvPicPr>
            <a:picLocks noChangeAspect="1"/>
          </p:cNvPicPr>
          <p:nvPr/>
        </p:nvPicPr>
        <p:blipFill>
          <a:blip r:embed="rId4"/>
          <a:stretch>
            <a:fillRect/>
          </a:stretch>
        </p:blipFill>
        <p:spPr>
          <a:xfrm>
            <a:off x="4512561" y="1715060"/>
            <a:ext cx="1580022" cy="1475740"/>
          </a:xfrm>
          <a:prstGeom prst="roundRect">
            <a:avLst>
              <a:gd name="adj" fmla="val 9438"/>
            </a:avLst>
          </a:prstGeom>
        </p:spPr>
      </p:pic>
      <p:sp>
        <p:nvSpPr>
          <p:cNvPr id="2" name="Title 1">
            <a:extLst>
              <a:ext uri="{FF2B5EF4-FFF2-40B4-BE49-F238E27FC236}">
                <a16:creationId xmlns:a16="http://schemas.microsoft.com/office/drawing/2014/main" id="{C6780537-E4F9-1548-825F-DE2F1E66544E}"/>
              </a:ext>
            </a:extLst>
          </p:cNvPr>
          <p:cNvSpPr>
            <a:spLocks noGrp="1"/>
          </p:cNvSpPr>
          <p:nvPr>
            <p:ph type="title" idx="4294967295"/>
          </p:nvPr>
        </p:nvSpPr>
        <p:spPr>
          <a:xfrm>
            <a:off x="561091" y="107411"/>
            <a:ext cx="7926050" cy="1297508"/>
          </a:xfrm>
        </p:spPr>
        <p:txBody>
          <a:bodyPr/>
          <a:lstStyle/>
          <a:p>
            <a:r>
              <a:rPr lang="en-TW" sz="3200">
                <a:solidFill>
                  <a:schemeClr val="bg1"/>
                </a:solidFill>
                <a:latin typeface="Arial" panose="020B0604020202020204" pitchFamily="34" charset="0"/>
                <a:sym typeface="Arial" panose="020B0604020202020204" pitchFamily="34" charset="0"/>
              </a:rPr>
              <a:t>Qfile</a:t>
            </a:r>
            <a:r>
              <a:rPr lang="en-US" sz="3200">
                <a:solidFill>
                  <a:schemeClr val="bg1"/>
                </a:solidFill>
                <a:latin typeface="Arial" panose="020B0604020202020204" pitchFamily="34" charset="0"/>
                <a:sym typeface="Arial" panose="020B0604020202020204" pitchFamily="34" charset="0"/>
              </a:rPr>
              <a:t> </a:t>
            </a:r>
            <a:r>
              <a:rPr lang="zh-TW" altLang="en-US" sz="3200">
                <a:solidFill>
                  <a:schemeClr val="bg1"/>
                </a:solidFill>
                <a:latin typeface="Arial" panose="020B0604020202020204" pitchFamily="34" charset="0"/>
                <a:sym typeface="Arial" panose="020B0604020202020204" pitchFamily="34" charset="0"/>
              </a:rPr>
              <a:t>讓用戶利用行動裝置來瀏覽、管理以及分享 </a:t>
            </a:r>
            <a:r>
              <a:rPr lang="en-TW" sz="3200">
                <a:solidFill>
                  <a:schemeClr val="bg1"/>
                </a:solidFill>
                <a:latin typeface="Arial" panose="020B0604020202020204" pitchFamily="34" charset="0"/>
                <a:sym typeface="Arial" panose="020B0604020202020204" pitchFamily="34" charset="0"/>
              </a:rPr>
              <a:t>NAS </a:t>
            </a:r>
            <a:r>
              <a:rPr lang="zh-TW" altLang="en-US" sz="3200">
                <a:solidFill>
                  <a:schemeClr val="bg1"/>
                </a:solidFill>
                <a:latin typeface="Arial" panose="020B0604020202020204" pitchFamily="34" charset="0"/>
                <a:sym typeface="Arial" panose="020B0604020202020204" pitchFamily="34" charset="0"/>
              </a:rPr>
              <a:t>上的檔案，還能即時上傳檔案</a:t>
            </a:r>
            <a:r>
              <a:rPr lang="en-TW" sz="3200">
                <a:solidFill>
                  <a:schemeClr val="bg1"/>
                </a:solidFill>
                <a:latin typeface="Arial" panose="020B0604020202020204" pitchFamily="34" charset="0"/>
                <a:sym typeface="Arial" panose="020B0604020202020204" pitchFamily="34" charset="0"/>
              </a:rPr>
              <a:t>。</a:t>
            </a:r>
            <a:endParaRPr lang="en-TW" sz="3200">
              <a:latin typeface="Arial" panose="020B0604020202020204" pitchFamily="34" charset="0"/>
              <a:sym typeface="Arial" panose="020B0604020202020204" pitchFamily="34" charset="0"/>
            </a:endParaRPr>
          </a:p>
        </p:txBody>
      </p:sp>
      <p:pic>
        <p:nvPicPr>
          <p:cNvPr id="1030" name="Picture 6" descr="Apple&amp;#39;s 120Hz ProMotion display in the iPhone 13 Pro: what you need to know  | AppleInsider" hidden="1">
            <a:extLst>
              <a:ext uri="{FF2B5EF4-FFF2-40B4-BE49-F238E27FC236}">
                <a16:creationId xmlns:a16="http://schemas.microsoft.com/office/drawing/2014/main" id="{77F30073-7FE7-5349-BA5C-62325711AED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842" t="16297" r="50000" b="7474"/>
          <a:stretch/>
        </p:blipFill>
        <p:spPr bwMode="auto">
          <a:xfrm>
            <a:off x="5075572" y="1064317"/>
            <a:ext cx="2300438" cy="39208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hidden="1">
            <a:extLst>
              <a:ext uri="{FF2B5EF4-FFF2-40B4-BE49-F238E27FC236}">
                <a16:creationId xmlns:a16="http://schemas.microsoft.com/office/drawing/2014/main" id="{5B2C570F-ED26-B44F-BE5C-91AB6654E3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86213" y="-773071"/>
            <a:ext cx="3526538" cy="62711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A22183E-EE06-9146-84EB-A5DFD1C8D018}"/>
              </a:ext>
            </a:extLst>
          </p:cNvPr>
          <p:cNvSpPr txBox="1"/>
          <p:nvPr/>
        </p:nvSpPr>
        <p:spPr>
          <a:xfrm>
            <a:off x="1659644" y="1419642"/>
            <a:ext cx="2480914" cy="751488"/>
          </a:xfrm>
          <a:prstGeom prst="rect">
            <a:avLst/>
          </a:prstGeom>
          <a:noFill/>
        </p:spPr>
        <p:txBody>
          <a:bodyPr wrap="square" rtlCol="0">
            <a:spAutoFit/>
          </a:bodyPr>
          <a:lstStyle/>
          <a:p>
            <a:pPr>
              <a:spcBef>
                <a:spcPts val="100"/>
              </a:spcBef>
            </a:pPr>
            <a:r>
              <a:rPr lang="zh-TW" altLang="en-US" sz="1800" b="1">
                <a:solidFill>
                  <a:srgbClr val="00B0F0"/>
                </a:solidFill>
                <a:latin typeface="Arial" panose="020B0604020202020204" pitchFamily="34" charset="0"/>
                <a:ea typeface="微軟正黑體" panose="020B0604030504040204" pitchFamily="34" charset="-120"/>
                <a:sym typeface="Arial" panose="020B0604020202020204" pitchFamily="34" charset="0"/>
              </a:rPr>
              <a:t>一覽所有檔案</a:t>
            </a:r>
            <a:endParaRPr lang="en-US" altLang="zh-TW" sz="1800" b="1">
              <a:solidFill>
                <a:srgbClr val="00B0F0"/>
              </a:solidFill>
              <a:latin typeface="Arial" panose="020B0604020202020204" pitchFamily="34" charset="0"/>
              <a:ea typeface="微軟正黑體" panose="020B0604030504040204" pitchFamily="34" charset="-120"/>
              <a:sym typeface="Arial" panose="020B0604020202020204" pitchFamily="34" charset="0"/>
            </a:endParaRPr>
          </a:p>
          <a:p>
            <a:pPr>
              <a:spcBef>
                <a:spcPts val="100"/>
              </a:spcBef>
            </a:pPr>
            <a:r>
              <a:rPr lang="zh-TW" altLang="en-US" sz="1200">
                <a:solidFill>
                  <a:schemeClr val="tx1"/>
                </a:solidFill>
                <a:latin typeface="Arial" panose="020B0604020202020204" pitchFamily="34" charset="0"/>
                <a:ea typeface="微軟正黑體" panose="020B0604030504040204" pitchFamily="34" charset="-120"/>
                <a:sym typeface="Arial" panose="020B0604020202020204" pitchFamily="34" charset="0"/>
              </a:rPr>
              <a:t>本機檔案、雲端空間掛載、遠端 </a:t>
            </a:r>
            <a:r>
              <a:rPr lang="en-US" altLang="zh-TW" sz="1200">
                <a:solidFill>
                  <a:schemeClr val="tx1"/>
                </a:solidFill>
                <a:latin typeface="Arial" panose="020B0604020202020204" pitchFamily="34" charset="0"/>
                <a:ea typeface="微軟正黑體" panose="020B0604030504040204" pitchFamily="34" charset="-120"/>
                <a:sym typeface="Arial" panose="020B0604020202020204" pitchFamily="34" charset="0"/>
              </a:rPr>
              <a:t>NAS</a:t>
            </a:r>
            <a:r>
              <a:rPr lang="zh-TW" altLang="en-US" sz="1200">
                <a:solidFill>
                  <a:schemeClr val="tx1"/>
                </a:solidFill>
                <a:latin typeface="Arial" panose="020B0604020202020204" pitchFamily="34" charset="0"/>
                <a:ea typeface="微軟正黑體" panose="020B0604030504040204" pitchFamily="34" charset="-120"/>
                <a:sym typeface="Arial" panose="020B0604020202020204" pitchFamily="34" charset="0"/>
              </a:rPr>
              <a:t> 裝置、外接裝置</a:t>
            </a:r>
          </a:p>
        </p:txBody>
      </p:sp>
      <p:sp>
        <p:nvSpPr>
          <p:cNvPr id="25" name="TextBox 24">
            <a:extLst>
              <a:ext uri="{FF2B5EF4-FFF2-40B4-BE49-F238E27FC236}">
                <a16:creationId xmlns:a16="http://schemas.microsoft.com/office/drawing/2014/main" id="{2DC11303-9EDD-B64C-94AD-2805DCF07566}"/>
              </a:ext>
            </a:extLst>
          </p:cNvPr>
          <p:cNvSpPr txBox="1"/>
          <p:nvPr/>
        </p:nvSpPr>
        <p:spPr>
          <a:xfrm>
            <a:off x="1597501" y="2306561"/>
            <a:ext cx="2719014" cy="751488"/>
          </a:xfrm>
          <a:prstGeom prst="rect">
            <a:avLst/>
          </a:prstGeom>
          <a:noFill/>
        </p:spPr>
        <p:txBody>
          <a:bodyPr wrap="square" rtlCol="0">
            <a:spAutoFit/>
          </a:bodyPr>
          <a:lstStyle/>
          <a:p>
            <a:pPr>
              <a:spcBef>
                <a:spcPts val="100"/>
              </a:spcBef>
            </a:pPr>
            <a:r>
              <a:rPr lang="zh-TW" altLang="en-US" sz="1800" b="1">
                <a:solidFill>
                  <a:srgbClr val="00B0F0"/>
                </a:solidFill>
                <a:latin typeface="Arial" panose="020B0604020202020204" pitchFamily="34" charset="0"/>
                <a:ea typeface="微軟正黑體" panose="020B0604030504040204" pitchFamily="34" charset="-120"/>
                <a:sym typeface="Arial" panose="020B0604020202020204" pitchFamily="34" charset="0"/>
              </a:rPr>
              <a:t>收發連結，自在瀏覽</a:t>
            </a:r>
            <a:endParaRPr lang="en-US" altLang="zh-TW" sz="1800" b="1">
              <a:solidFill>
                <a:srgbClr val="00B0F0"/>
              </a:solidFill>
              <a:latin typeface="Arial" panose="020B0604020202020204" pitchFamily="34" charset="0"/>
              <a:ea typeface="微軟正黑體" panose="020B0604030504040204" pitchFamily="34" charset="-120"/>
              <a:sym typeface="Arial" panose="020B0604020202020204" pitchFamily="34" charset="0"/>
            </a:endParaRPr>
          </a:p>
          <a:p>
            <a:pPr>
              <a:spcBef>
                <a:spcPts val="100"/>
              </a:spcBef>
            </a:pPr>
            <a:r>
              <a:rPr lang="zh-TW" altLang="en-US" sz="1200">
                <a:solidFill>
                  <a:schemeClr val="tx1"/>
                </a:solidFill>
                <a:latin typeface="Arial" panose="020B0604020202020204" pitchFamily="34" charset="0"/>
                <a:ea typeface="微軟正黑體" panose="020B0604030504040204" pitchFamily="34" charset="-120"/>
                <a:sym typeface="Arial" panose="020B0604020202020204" pitchFamily="34" charset="0"/>
              </a:rPr>
              <a:t>將 </a:t>
            </a:r>
            <a:r>
              <a:rPr lang="en-US" altLang="zh-TW" sz="1200">
                <a:solidFill>
                  <a:schemeClr val="tx1"/>
                </a:solidFill>
                <a:latin typeface="Arial" panose="020B0604020202020204" pitchFamily="34" charset="0"/>
                <a:ea typeface="微軟正黑體" panose="020B0604030504040204" pitchFamily="34" charset="-120"/>
                <a:sym typeface="Arial" panose="020B0604020202020204" pitchFamily="34" charset="0"/>
              </a:rPr>
              <a:t>NAS</a:t>
            </a:r>
            <a:r>
              <a:rPr lang="zh-TW" altLang="en-US" sz="1200">
                <a:solidFill>
                  <a:schemeClr val="tx1"/>
                </a:solidFill>
                <a:latin typeface="Arial" panose="020B0604020202020204" pitchFamily="34" charset="0"/>
                <a:ea typeface="微軟正黑體" panose="020B0604030504040204" pitchFamily="34" charset="-120"/>
                <a:sym typeface="Arial" panose="020B0604020202020204" pitchFamily="34" charset="0"/>
              </a:rPr>
              <a:t> 資料分享給他人，也可以輕鬆開啟他人分享的檔案</a:t>
            </a:r>
          </a:p>
        </p:txBody>
      </p:sp>
      <p:pic>
        <p:nvPicPr>
          <p:cNvPr id="1036" name="Picture 12" descr="Cyber security icon Royalty Free Vector Image - VectorStock" hidden="1">
            <a:extLst>
              <a:ext uri="{FF2B5EF4-FFF2-40B4-BE49-F238E27FC236}">
                <a16:creationId xmlns:a16="http://schemas.microsoft.com/office/drawing/2014/main" id="{6A8F5FEF-393F-3B44-9157-47DD914924C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1301" t="18901" r="20043" b="25707"/>
          <a:stretch/>
        </p:blipFill>
        <p:spPr bwMode="auto">
          <a:xfrm>
            <a:off x="1209942" y="4126550"/>
            <a:ext cx="633240" cy="645844"/>
          </a:xfrm>
          <a:prstGeom prst="rect">
            <a:avLst/>
          </a:prstGeom>
          <a:noFill/>
          <a:extLst>
            <a:ext uri="{909E8E84-426E-40DD-AFC4-6F175D3DCCD1}">
              <a14:hiddenFill xmlns:a14="http://schemas.microsoft.com/office/drawing/2010/main">
                <a:solidFill>
                  <a:srgbClr val="FFFFFF"/>
                </a:solidFill>
              </a14:hiddenFill>
            </a:ext>
          </a:extLst>
        </p:spPr>
      </p:pic>
      <p:pic>
        <p:nvPicPr>
          <p:cNvPr id="5" name="圖片 4" descr="一張含有 文字, 個人, 握住, 手 的圖片&#10;&#10;自動產生的描述">
            <a:extLst>
              <a:ext uri="{FF2B5EF4-FFF2-40B4-BE49-F238E27FC236}">
                <a16:creationId xmlns:a16="http://schemas.microsoft.com/office/drawing/2014/main" id="{01FF7C34-A11B-48C9-BB2B-3623FF94E75F}"/>
              </a:ext>
            </a:extLst>
          </p:cNvPr>
          <p:cNvPicPr>
            <a:picLocks noChangeAspect="1"/>
          </p:cNvPicPr>
          <p:nvPr/>
        </p:nvPicPr>
        <p:blipFill rotWithShape="1">
          <a:blip r:embed="rId8"/>
          <a:srcRect l="21192" t="11736" r="21192" b="32489"/>
          <a:stretch/>
        </p:blipFill>
        <p:spPr>
          <a:xfrm>
            <a:off x="5119311" y="1421337"/>
            <a:ext cx="2883420" cy="3722163"/>
          </a:xfrm>
          <a:prstGeom prst="roundRect">
            <a:avLst>
              <a:gd name="adj" fmla="val 16667"/>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7" name="TextBox 26">
            <a:extLst>
              <a:ext uri="{FF2B5EF4-FFF2-40B4-BE49-F238E27FC236}">
                <a16:creationId xmlns:a16="http://schemas.microsoft.com/office/drawing/2014/main" id="{957DFBE4-F842-A24E-8C56-061270ED1CA8}"/>
              </a:ext>
            </a:extLst>
          </p:cNvPr>
          <p:cNvSpPr txBox="1"/>
          <p:nvPr/>
        </p:nvSpPr>
        <p:spPr>
          <a:xfrm>
            <a:off x="1574243" y="4172010"/>
            <a:ext cx="2638821" cy="764312"/>
          </a:xfrm>
          <a:prstGeom prst="rect">
            <a:avLst/>
          </a:prstGeom>
          <a:noFill/>
        </p:spPr>
        <p:txBody>
          <a:bodyPr wrap="square" rtlCol="0">
            <a:spAutoFit/>
          </a:bodyPr>
          <a:lstStyle/>
          <a:p>
            <a:pPr>
              <a:spcBef>
                <a:spcPts val="100"/>
              </a:spcBef>
            </a:pPr>
            <a:r>
              <a:rPr lang="zh-TW" altLang="en-US" sz="1800" b="1">
                <a:solidFill>
                  <a:srgbClr val="00B0F0"/>
                </a:solidFill>
                <a:latin typeface="Arial" panose="020B0604020202020204" pitchFamily="34" charset="0"/>
                <a:ea typeface="微軟正黑體" panose="020B0604030504040204" pitchFamily="34" charset="-120"/>
                <a:sym typeface="Arial" panose="020B0604020202020204" pitchFamily="34" charset="0"/>
              </a:rPr>
              <a:t>安全把關</a:t>
            </a:r>
            <a:endParaRPr lang="en-US" altLang="zh-TW" sz="1800" b="1">
              <a:solidFill>
                <a:srgbClr val="00B0F0"/>
              </a:solidFill>
              <a:latin typeface="Arial" panose="020B0604020202020204" pitchFamily="34" charset="0"/>
              <a:ea typeface="微軟正黑體" panose="020B0604030504040204" pitchFamily="34" charset="-120"/>
              <a:sym typeface="Arial" panose="020B0604020202020204" pitchFamily="34" charset="0"/>
            </a:endParaRPr>
          </a:p>
          <a:p>
            <a:pPr>
              <a:spcBef>
                <a:spcPts val="100"/>
              </a:spcBef>
            </a:pPr>
            <a:r>
              <a:rPr lang="zh-TW" altLang="en-US" sz="1200">
                <a:solidFill>
                  <a:schemeClr val="tx1"/>
                </a:solidFill>
                <a:latin typeface="Arial" panose="020B0604020202020204" pitchFamily="34" charset="0"/>
                <a:ea typeface="微軟正黑體" panose="020B0604030504040204" pitchFamily="34" charset="-120"/>
                <a:sym typeface="Arial" panose="020B0604020202020204" pitchFamily="34" charset="0"/>
              </a:rPr>
              <a:t>支援</a:t>
            </a:r>
            <a:r>
              <a:rPr lang="en-US" altLang="zh-TW" sz="1200">
                <a:solidFill>
                  <a:schemeClr val="tx1"/>
                </a:solidFill>
                <a:latin typeface="Arial" panose="020B0604020202020204" pitchFamily="34" charset="0"/>
                <a:ea typeface="微軟正黑體" panose="020B0604030504040204" pitchFamily="34" charset="-120"/>
                <a:sym typeface="Arial" panose="020B0604020202020204" pitchFamily="34" charset="0"/>
              </a:rPr>
              <a:t> NAS </a:t>
            </a:r>
            <a:r>
              <a:rPr lang="zh-TW" altLang="en-US" sz="1200">
                <a:solidFill>
                  <a:schemeClr val="tx1"/>
                </a:solidFill>
                <a:latin typeface="Arial" panose="020B0604020202020204" pitchFamily="34" charset="0"/>
                <a:ea typeface="微軟正黑體" panose="020B0604030504040204" pitchFamily="34" charset="-120"/>
                <a:sym typeface="Arial" panose="020B0604020202020204" pitchFamily="34" charset="0"/>
              </a:rPr>
              <a:t>二階段認證</a:t>
            </a:r>
            <a:endParaRPr lang="en-US" altLang="zh-TW" sz="1200">
              <a:solidFill>
                <a:schemeClr val="tx1"/>
              </a:solidFill>
              <a:latin typeface="Arial" panose="020B0604020202020204" pitchFamily="34" charset="0"/>
              <a:ea typeface="微軟正黑體" pitchFamily="34" charset="-120"/>
              <a:sym typeface="Arial" panose="020B0604020202020204" pitchFamily="34" charset="0"/>
            </a:endParaRPr>
          </a:p>
          <a:p>
            <a:pPr>
              <a:spcBef>
                <a:spcPts val="100"/>
              </a:spcBef>
            </a:pPr>
            <a:r>
              <a:rPr lang="en-US" altLang="zh-TW" sz="1200">
                <a:solidFill>
                  <a:schemeClr val="tx1"/>
                </a:solidFill>
                <a:latin typeface="Arial" panose="020B0604020202020204" pitchFamily="34" charset="0"/>
                <a:ea typeface="微軟正黑體" pitchFamily="34" charset="-120"/>
                <a:sym typeface="Arial" panose="020B0604020202020204" pitchFamily="34" charset="0"/>
              </a:rPr>
              <a:t>App </a:t>
            </a:r>
            <a:r>
              <a:rPr lang="zh-TW" altLang="en-US" sz="1200">
                <a:solidFill>
                  <a:schemeClr val="tx1"/>
                </a:solidFill>
                <a:latin typeface="Arial" panose="020B0604020202020204" pitchFamily="34" charset="0"/>
                <a:ea typeface="微軟正黑體" panose="020B0604030504040204" pitchFamily="34" charset="-120"/>
                <a:sym typeface="Arial" panose="020B0604020202020204" pitchFamily="34" charset="0"/>
              </a:rPr>
              <a:t>密碼鎖定</a:t>
            </a:r>
          </a:p>
        </p:txBody>
      </p:sp>
      <p:sp>
        <p:nvSpPr>
          <p:cNvPr id="28" name="TextBox 27">
            <a:extLst>
              <a:ext uri="{FF2B5EF4-FFF2-40B4-BE49-F238E27FC236}">
                <a16:creationId xmlns:a16="http://schemas.microsoft.com/office/drawing/2014/main" id="{0F9B85EE-CC72-FA47-B2E2-436882BE472C}"/>
              </a:ext>
            </a:extLst>
          </p:cNvPr>
          <p:cNvSpPr txBox="1"/>
          <p:nvPr/>
        </p:nvSpPr>
        <p:spPr>
          <a:xfrm>
            <a:off x="1574243" y="3261287"/>
            <a:ext cx="2638821" cy="764312"/>
          </a:xfrm>
          <a:prstGeom prst="rect">
            <a:avLst/>
          </a:prstGeom>
          <a:noFill/>
        </p:spPr>
        <p:txBody>
          <a:bodyPr wrap="square" rtlCol="0">
            <a:spAutoFit/>
          </a:bodyPr>
          <a:lstStyle/>
          <a:p>
            <a:pPr>
              <a:spcBef>
                <a:spcPts val="100"/>
              </a:spcBef>
            </a:pPr>
            <a:r>
              <a:rPr lang="zh-TW" altLang="en-US" sz="1800" b="1">
                <a:solidFill>
                  <a:srgbClr val="00B0F0"/>
                </a:solidFill>
                <a:latin typeface="Arial" panose="020B0604020202020204" pitchFamily="34" charset="0"/>
                <a:ea typeface="微軟正黑體" panose="020B0604030504040204" pitchFamily="34" charset="-120"/>
                <a:sym typeface="Arial" panose="020B0604020202020204" pitchFamily="34" charset="0"/>
              </a:rPr>
              <a:t>手機內容自動上傳備份</a:t>
            </a:r>
            <a:endParaRPr lang="en-US" altLang="zh-TW" sz="1800" b="1">
              <a:solidFill>
                <a:srgbClr val="00B0F0"/>
              </a:solidFill>
              <a:latin typeface="Arial" panose="020B0604020202020204" pitchFamily="34" charset="0"/>
              <a:ea typeface="微軟正黑體" panose="020B0604030504040204" pitchFamily="34" charset="-120"/>
              <a:sym typeface="Arial" panose="020B0604020202020204" pitchFamily="34" charset="0"/>
            </a:endParaRPr>
          </a:p>
          <a:p>
            <a:pPr>
              <a:spcBef>
                <a:spcPts val="100"/>
              </a:spcBef>
            </a:pPr>
            <a:r>
              <a:rPr lang="zh-TW" altLang="en-US" sz="1200">
                <a:solidFill>
                  <a:schemeClr val="tx1"/>
                </a:solidFill>
                <a:latin typeface="Arial" panose="020B0604020202020204" pitchFamily="34" charset="0"/>
                <a:ea typeface="微軟正黑體" panose="020B0604030504040204" pitchFamily="34" charset="-120"/>
                <a:sym typeface="Arial" panose="020B0604020202020204" pitchFamily="34" charset="0"/>
              </a:rPr>
              <a:t>即時上傳備份手機資料</a:t>
            </a:r>
            <a:endParaRPr lang="en-US" altLang="zh-TW" sz="1200">
              <a:solidFill>
                <a:schemeClr val="tx1"/>
              </a:solidFill>
              <a:latin typeface="Arial" panose="020B0604020202020204" pitchFamily="34" charset="0"/>
              <a:ea typeface="微軟正黑體" panose="020B0604030504040204" pitchFamily="34" charset="-120"/>
              <a:sym typeface="Arial" panose="020B0604020202020204" pitchFamily="34" charset="0"/>
            </a:endParaRPr>
          </a:p>
          <a:p>
            <a:pPr>
              <a:spcBef>
                <a:spcPts val="100"/>
              </a:spcBef>
            </a:pPr>
            <a:r>
              <a:rPr lang="zh-TW" altLang="en-US" sz="1200">
                <a:solidFill>
                  <a:schemeClr val="tx1"/>
                </a:solidFill>
                <a:latin typeface="Arial" panose="020B0604020202020204" pitchFamily="34" charset="0"/>
                <a:ea typeface="微軟正黑體" panose="020B0604030504040204" pitchFamily="34" charset="-120"/>
                <a:sym typeface="Arial" panose="020B0604020202020204" pitchFamily="34" charset="0"/>
              </a:rPr>
              <a:t>背景上傳，走到哪傳到哪</a:t>
            </a:r>
          </a:p>
        </p:txBody>
      </p:sp>
      <p:pic>
        <p:nvPicPr>
          <p:cNvPr id="1044" name="Picture 20" descr="Google play - Free social media icons">
            <a:extLst>
              <a:ext uri="{FF2B5EF4-FFF2-40B4-BE49-F238E27FC236}">
                <a16:creationId xmlns:a16="http://schemas.microsoft.com/office/drawing/2014/main" id="{93A7EBCE-3F48-DE4C-B229-B1E07CB90C8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89535" y="2716960"/>
            <a:ext cx="355618" cy="355618"/>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591F3CB8-6561-3C44-8372-F72F43241DEA}"/>
              </a:ext>
            </a:extLst>
          </p:cNvPr>
          <p:cNvSpPr txBox="1"/>
          <p:nvPr/>
        </p:nvSpPr>
        <p:spPr>
          <a:xfrm>
            <a:off x="4379064" y="1869013"/>
            <a:ext cx="923508" cy="307777"/>
          </a:xfrm>
          <a:prstGeom prst="rect">
            <a:avLst/>
          </a:prstGeom>
          <a:noFill/>
        </p:spPr>
        <p:txBody>
          <a:bodyPr wrap="square" rtlCol="0">
            <a:spAutoFit/>
          </a:bodyPr>
          <a:lstStyle/>
          <a:p>
            <a:pPr algn="ctr"/>
            <a:r>
              <a:rPr lang="en-TW">
                <a:solidFill>
                  <a:schemeClr val="tx1"/>
                </a:solidFill>
                <a:latin typeface="Arial" panose="020B0604020202020204" pitchFamily="34" charset="0"/>
                <a:ea typeface="微軟正黑體" panose="020B0604030504040204" pitchFamily="34" charset="-120"/>
                <a:sym typeface="Arial" panose="020B0604020202020204" pitchFamily="34" charset="0"/>
              </a:rPr>
              <a:t>支援</a:t>
            </a:r>
          </a:p>
        </p:txBody>
      </p:sp>
      <p:grpSp>
        <p:nvGrpSpPr>
          <p:cNvPr id="16" name="Graphic 23">
            <a:extLst>
              <a:ext uri="{FF2B5EF4-FFF2-40B4-BE49-F238E27FC236}">
                <a16:creationId xmlns:a16="http://schemas.microsoft.com/office/drawing/2014/main" id="{498C8621-FCE4-4546-B22C-08EC30481B76}"/>
              </a:ext>
            </a:extLst>
          </p:cNvPr>
          <p:cNvGrpSpPr/>
          <p:nvPr/>
        </p:nvGrpSpPr>
        <p:grpSpPr>
          <a:xfrm>
            <a:off x="4686324" y="2235008"/>
            <a:ext cx="315922" cy="385052"/>
            <a:chOff x="5024407" y="1764578"/>
            <a:chExt cx="225175" cy="274449"/>
          </a:xfrm>
          <a:solidFill>
            <a:srgbClr val="CECCCD"/>
          </a:solidFill>
        </p:grpSpPr>
        <p:sp>
          <p:nvSpPr>
            <p:cNvPr id="17" name="手繪多邊形: 圖案 16">
              <a:extLst>
                <a:ext uri="{FF2B5EF4-FFF2-40B4-BE49-F238E27FC236}">
                  <a16:creationId xmlns:a16="http://schemas.microsoft.com/office/drawing/2014/main" id="{1E917ED9-0844-484C-83DB-7D08F64174D7}"/>
                </a:ext>
              </a:extLst>
            </p:cNvPr>
            <p:cNvSpPr/>
            <p:nvPr/>
          </p:nvSpPr>
          <p:spPr>
            <a:xfrm>
              <a:off x="5133041" y="1764578"/>
              <a:ext cx="60247" cy="67921"/>
            </a:xfrm>
            <a:custGeom>
              <a:avLst/>
              <a:gdLst>
                <a:gd name="connsiteX0" fmla="*/ 57345 w 60247"/>
                <a:gd name="connsiteY0" fmla="*/ 25958 h 67921"/>
                <a:gd name="connsiteX1" fmla="*/ 45324 w 60247"/>
                <a:gd name="connsiteY1" fmla="*/ 47746 h 67921"/>
                <a:gd name="connsiteX2" fmla="*/ 45324 w 60247"/>
                <a:gd name="connsiteY2" fmla="*/ 47757 h 67921"/>
                <a:gd name="connsiteX3" fmla="*/ 25535 w 60247"/>
                <a:gd name="connsiteY3" fmla="*/ 63225 h 67921"/>
                <a:gd name="connsiteX4" fmla="*/ 3028 w 60247"/>
                <a:gd name="connsiteY4" fmla="*/ 67807 h 67921"/>
                <a:gd name="connsiteX5" fmla="*/ 671 w 60247"/>
                <a:gd name="connsiteY5" fmla="*/ 67624 h 67921"/>
                <a:gd name="connsiteX6" fmla="*/ 361 w 60247"/>
                <a:gd name="connsiteY6" fmla="*/ 65276 h 67921"/>
                <a:gd name="connsiteX7" fmla="*/ 2949 w 60247"/>
                <a:gd name="connsiteY7" fmla="*/ 42950 h 67921"/>
                <a:gd name="connsiteX8" fmla="*/ 15292 w 60247"/>
                <a:gd name="connsiteY8" fmla="*/ 21461 h 67921"/>
                <a:gd name="connsiteX9" fmla="*/ 15292 w 60247"/>
                <a:gd name="connsiteY9" fmla="*/ 21461 h 67921"/>
                <a:gd name="connsiteX10" fmla="*/ 34533 w 60247"/>
                <a:gd name="connsiteY10" fmla="*/ 6538 h 67921"/>
                <a:gd name="connsiteX11" fmla="*/ 56936 w 60247"/>
                <a:gd name="connsiteY11" fmla="*/ 111 h 67921"/>
                <a:gd name="connsiteX12" fmla="*/ 59649 w 60247"/>
                <a:gd name="connsiteY12" fmla="*/ 0 h 67921"/>
                <a:gd name="connsiteX13" fmla="*/ 59946 w 60247"/>
                <a:gd name="connsiteY13" fmla="*/ 2710 h 67921"/>
                <a:gd name="connsiteX14" fmla="*/ 57345 w 60247"/>
                <a:gd name="connsiteY14" fmla="*/ 25959 h 67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247" h="67921">
                  <a:moveTo>
                    <a:pt x="57345" y="25958"/>
                  </a:moveTo>
                  <a:cubicBezTo>
                    <a:pt x="54713" y="34035"/>
                    <a:pt x="50455" y="41520"/>
                    <a:pt x="45324" y="47746"/>
                  </a:cubicBezTo>
                  <a:lnTo>
                    <a:pt x="45324" y="47757"/>
                  </a:lnTo>
                  <a:cubicBezTo>
                    <a:pt x="40145" y="54019"/>
                    <a:pt x="33229" y="59555"/>
                    <a:pt x="25535" y="63225"/>
                  </a:cubicBezTo>
                  <a:cubicBezTo>
                    <a:pt x="18473" y="66594"/>
                    <a:pt x="10731" y="68408"/>
                    <a:pt x="3028" y="67807"/>
                  </a:cubicBezTo>
                  <a:lnTo>
                    <a:pt x="671" y="67624"/>
                  </a:lnTo>
                  <a:lnTo>
                    <a:pt x="361" y="65276"/>
                  </a:lnTo>
                  <a:cubicBezTo>
                    <a:pt x="-641" y="57706"/>
                    <a:pt x="514" y="50042"/>
                    <a:pt x="2949" y="42950"/>
                  </a:cubicBezTo>
                  <a:cubicBezTo>
                    <a:pt x="5780" y="34698"/>
                    <a:pt x="10368" y="27167"/>
                    <a:pt x="15292" y="21461"/>
                  </a:cubicBezTo>
                  <a:lnTo>
                    <a:pt x="15292" y="21461"/>
                  </a:lnTo>
                  <a:cubicBezTo>
                    <a:pt x="20385" y="15493"/>
                    <a:pt x="27218" y="10301"/>
                    <a:pt x="34533" y="6538"/>
                  </a:cubicBezTo>
                  <a:cubicBezTo>
                    <a:pt x="41876" y="2763"/>
                    <a:pt x="49760" y="403"/>
                    <a:pt x="56936" y="111"/>
                  </a:cubicBezTo>
                  <a:lnTo>
                    <a:pt x="59649" y="0"/>
                  </a:lnTo>
                  <a:lnTo>
                    <a:pt x="59946" y="2710"/>
                  </a:lnTo>
                  <a:cubicBezTo>
                    <a:pt x="60815" y="10636"/>
                    <a:pt x="59758" y="18553"/>
                    <a:pt x="57345" y="25959"/>
                  </a:cubicBezTo>
                  <a:close/>
                </a:path>
              </a:pathLst>
            </a:custGeom>
            <a:solidFill>
              <a:schemeClr val="tx1"/>
            </a:solidFill>
            <a:ln w="181" cap="flat">
              <a:noFill/>
              <a:prstDash val="solid"/>
              <a:miter/>
            </a:ln>
          </p:spPr>
          <p:txBody>
            <a:bodyPr rtlCol="0" anchor="ctr"/>
            <a:lstStyle/>
            <a:p>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8" name="手繪多邊形: 圖案 17">
              <a:extLst>
                <a:ext uri="{FF2B5EF4-FFF2-40B4-BE49-F238E27FC236}">
                  <a16:creationId xmlns:a16="http://schemas.microsoft.com/office/drawing/2014/main" id="{13208616-F223-4922-95FE-E1C2F84D6EBC}"/>
                </a:ext>
              </a:extLst>
            </p:cNvPr>
            <p:cNvSpPr/>
            <p:nvPr/>
          </p:nvSpPr>
          <p:spPr>
            <a:xfrm>
              <a:off x="5024407" y="1829415"/>
              <a:ext cx="225175" cy="209613"/>
            </a:xfrm>
            <a:custGeom>
              <a:avLst/>
              <a:gdLst>
                <a:gd name="connsiteX0" fmla="*/ 215854 w 225175"/>
                <a:gd name="connsiteY0" fmla="*/ 32323 h 209613"/>
                <a:gd name="connsiteX1" fmla="*/ 188429 w 225175"/>
                <a:gd name="connsiteY1" fmla="*/ 80834 h 209613"/>
                <a:gd name="connsiteX2" fmla="*/ 222573 w 225175"/>
                <a:gd name="connsiteY2" fmla="*/ 132454 h 209613"/>
                <a:gd name="connsiteX3" fmla="*/ 222585 w 225175"/>
                <a:gd name="connsiteY3" fmla="*/ 132454 h 209613"/>
                <a:gd name="connsiteX4" fmla="*/ 222662 w 225175"/>
                <a:gd name="connsiteY4" fmla="*/ 132485 h 209613"/>
                <a:gd name="connsiteX5" fmla="*/ 225176 w 225175"/>
                <a:gd name="connsiteY5" fmla="*/ 133526 h 209613"/>
                <a:gd name="connsiteX6" fmla="*/ 224315 w 225175"/>
                <a:gd name="connsiteY6" fmla="*/ 136100 h 209613"/>
                <a:gd name="connsiteX7" fmla="*/ 224247 w 225175"/>
                <a:gd name="connsiteY7" fmla="*/ 136328 h 209613"/>
                <a:gd name="connsiteX8" fmla="*/ 205365 w 225175"/>
                <a:gd name="connsiteY8" fmla="*/ 175005 h 209613"/>
                <a:gd name="connsiteX9" fmla="*/ 187057 w 225175"/>
                <a:gd name="connsiteY9" fmla="*/ 197984 h 209613"/>
                <a:gd name="connsiteX10" fmla="*/ 161914 w 225175"/>
                <a:gd name="connsiteY10" fmla="*/ 209256 h 209613"/>
                <a:gd name="connsiteX11" fmla="*/ 139936 w 225175"/>
                <a:gd name="connsiteY11" fmla="*/ 203995 h 209613"/>
                <a:gd name="connsiteX12" fmla="*/ 117539 w 225175"/>
                <a:gd name="connsiteY12" fmla="*/ 198605 h 209613"/>
                <a:gd name="connsiteX13" fmla="*/ 93997 w 225175"/>
                <a:gd name="connsiteY13" fmla="*/ 204187 h 209613"/>
                <a:gd name="connsiteX14" fmla="*/ 73662 w 225175"/>
                <a:gd name="connsiteY14" fmla="*/ 209594 h 209613"/>
                <a:gd name="connsiteX15" fmla="*/ 73650 w 225175"/>
                <a:gd name="connsiteY15" fmla="*/ 209594 h 209613"/>
                <a:gd name="connsiteX16" fmla="*/ 47969 w 225175"/>
                <a:gd name="connsiteY16" fmla="*/ 198181 h 209613"/>
                <a:gd name="connsiteX17" fmla="*/ 28771 w 225175"/>
                <a:gd name="connsiteY17" fmla="*/ 174361 h 209613"/>
                <a:gd name="connsiteX18" fmla="*/ 1108 w 225175"/>
                <a:gd name="connsiteY18" fmla="*/ 100866 h 209613"/>
                <a:gd name="connsiteX19" fmla="*/ 11629 w 225175"/>
                <a:gd name="connsiteY19" fmla="*/ 35969 h 209613"/>
                <a:gd name="connsiteX20" fmla="*/ 36365 w 225175"/>
                <a:gd name="connsiteY20" fmla="*/ 10513 h 209613"/>
                <a:gd name="connsiteX21" fmla="*/ 69648 w 225175"/>
                <a:gd name="connsiteY21" fmla="*/ 844 h 209613"/>
                <a:gd name="connsiteX22" fmla="*/ 69648 w 225175"/>
                <a:gd name="connsiteY22" fmla="*/ 844 h 209613"/>
                <a:gd name="connsiteX23" fmla="*/ 98449 w 225175"/>
                <a:gd name="connsiteY23" fmla="*/ 7956 h 209613"/>
                <a:gd name="connsiteX24" fmla="*/ 113996 w 225175"/>
                <a:gd name="connsiteY24" fmla="*/ 12515 h 209613"/>
                <a:gd name="connsiteX25" fmla="*/ 129026 w 225175"/>
                <a:gd name="connsiteY25" fmla="*/ 8002 h 209613"/>
                <a:gd name="connsiteX26" fmla="*/ 165619 w 225175"/>
                <a:gd name="connsiteY26" fmla="*/ 221 h 209613"/>
                <a:gd name="connsiteX27" fmla="*/ 195080 w 225175"/>
                <a:gd name="connsiteY27" fmla="*/ 8343 h 209613"/>
                <a:gd name="connsiteX28" fmla="*/ 216916 w 225175"/>
                <a:gd name="connsiteY28" fmla="*/ 28092 h 209613"/>
                <a:gd name="connsiteX29" fmla="*/ 218601 w 225175"/>
                <a:gd name="connsiteY29" fmla="*/ 30559 h 209613"/>
                <a:gd name="connsiteX30" fmla="*/ 216084 w 225175"/>
                <a:gd name="connsiteY30" fmla="*/ 32185 h 209613"/>
                <a:gd name="connsiteX31" fmla="*/ 215854 w 225175"/>
                <a:gd name="connsiteY31" fmla="*/ 32323 h 209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25175" h="209613">
                  <a:moveTo>
                    <a:pt x="215854" y="32323"/>
                  </a:moveTo>
                  <a:cubicBezTo>
                    <a:pt x="213253" y="33932"/>
                    <a:pt x="188119" y="49485"/>
                    <a:pt x="188429" y="80834"/>
                  </a:cubicBezTo>
                  <a:cubicBezTo>
                    <a:pt x="188759" y="118630"/>
                    <a:pt x="220805" y="131731"/>
                    <a:pt x="222573" y="132454"/>
                  </a:cubicBezTo>
                  <a:lnTo>
                    <a:pt x="222585" y="132454"/>
                  </a:lnTo>
                  <a:lnTo>
                    <a:pt x="222662" y="132485"/>
                  </a:lnTo>
                  <a:lnTo>
                    <a:pt x="225176" y="133526"/>
                  </a:lnTo>
                  <a:lnTo>
                    <a:pt x="224315" y="136100"/>
                  </a:lnTo>
                  <a:cubicBezTo>
                    <a:pt x="224264" y="136252"/>
                    <a:pt x="224322" y="136089"/>
                    <a:pt x="224247" y="136328"/>
                  </a:cubicBezTo>
                  <a:cubicBezTo>
                    <a:pt x="223430" y="138950"/>
                    <a:pt x="217886" y="156706"/>
                    <a:pt x="205365" y="175005"/>
                  </a:cubicBezTo>
                  <a:cubicBezTo>
                    <a:pt x="199683" y="183305"/>
                    <a:pt x="193893" y="191592"/>
                    <a:pt x="187057" y="197984"/>
                  </a:cubicBezTo>
                  <a:cubicBezTo>
                    <a:pt x="179981" y="204603"/>
                    <a:pt x="171898" y="209070"/>
                    <a:pt x="161914" y="209256"/>
                  </a:cubicBezTo>
                  <a:cubicBezTo>
                    <a:pt x="152503" y="209433"/>
                    <a:pt x="146341" y="206766"/>
                    <a:pt x="139936" y="203995"/>
                  </a:cubicBezTo>
                  <a:cubicBezTo>
                    <a:pt x="133831" y="201354"/>
                    <a:pt x="127479" y="198605"/>
                    <a:pt x="117539" y="198605"/>
                  </a:cubicBezTo>
                  <a:cubicBezTo>
                    <a:pt x="107099" y="198605"/>
                    <a:pt x="100425" y="201449"/>
                    <a:pt x="93997" y="204187"/>
                  </a:cubicBezTo>
                  <a:cubicBezTo>
                    <a:pt x="87945" y="206764"/>
                    <a:pt x="82093" y="209258"/>
                    <a:pt x="73662" y="209594"/>
                  </a:cubicBezTo>
                  <a:lnTo>
                    <a:pt x="73650" y="209594"/>
                  </a:lnTo>
                  <a:cubicBezTo>
                    <a:pt x="63914" y="209957"/>
                    <a:pt x="55472" y="205210"/>
                    <a:pt x="47969" y="198181"/>
                  </a:cubicBezTo>
                  <a:cubicBezTo>
                    <a:pt x="40791" y="191456"/>
                    <a:pt x="34502" y="182650"/>
                    <a:pt x="28771" y="174361"/>
                  </a:cubicBezTo>
                  <a:cubicBezTo>
                    <a:pt x="15835" y="155681"/>
                    <a:pt x="4584" y="128502"/>
                    <a:pt x="1108" y="100866"/>
                  </a:cubicBezTo>
                  <a:cubicBezTo>
                    <a:pt x="-1751" y="78133"/>
                    <a:pt x="639" y="55040"/>
                    <a:pt x="11629" y="35969"/>
                  </a:cubicBezTo>
                  <a:cubicBezTo>
                    <a:pt x="17764" y="25298"/>
                    <a:pt x="26339" y="16590"/>
                    <a:pt x="36365" y="10513"/>
                  </a:cubicBezTo>
                  <a:cubicBezTo>
                    <a:pt x="46345" y="4465"/>
                    <a:pt x="57763" y="1022"/>
                    <a:pt x="69648" y="844"/>
                  </a:cubicBezTo>
                  <a:lnTo>
                    <a:pt x="69648" y="844"/>
                  </a:lnTo>
                  <a:cubicBezTo>
                    <a:pt x="80053" y="655"/>
                    <a:pt x="89864" y="4549"/>
                    <a:pt x="98449" y="7956"/>
                  </a:cubicBezTo>
                  <a:cubicBezTo>
                    <a:pt x="104524" y="10367"/>
                    <a:pt x="109937" y="12515"/>
                    <a:pt x="113996" y="12515"/>
                  </a:cubicBezTo>
                  <a:cubicBezTo>
                    <a:pt x="117581" y="12515"/>
                    <a:pt x="122865" y="10431"/>
                    <a:pt x="129026" y="8002"/>
                  </a:cubicBezTo>
                  <a:cubicBezTo>
                    <a:pt x="139431" y="3900"/>
                    <a:pt x="152160" y="-1118"/>
                    <a:pt x="165619" y="221"/>
                  </a:cubicBezTo>
                  <a:cubicBezTo>
                    <a:pt x="171272" y="467"/>
                    <a:pt x="183046" y="1821"/>
                    <a:pt x="195080" y="8343"/>
                  </a:cubicBezTo>
                  <a:cubicBezTo>
                    <a:pt x="202747" y="12498"/>
                    <a:pt x="210524" y="18736"/>
                    <a:pt x="216916" y="28092"/>
                  </a:cubicBezTo>
                  <a:lnTo>
                    <a:pt x="218601" y="30559"/>
                  </a:lnTo>
                  <a:lnTo>
                    <a:pt x="216084" y="32185"/>
                  </a:lnTo>
                  <a:cubicBezTo>
                    <a:pt x="215949" y="32272"/>
                    <a:pt x="216080" y="32183"/>
                    <a:pt x="215854" y="32323"/>
                  </a:cubicBezTo>
                  <a:close/>
                </a:path>
              </a:pathLst>
            </a:custGeom>
            <a:solidFill>
              <a:schemeClr val="tx1"/>
            </a:solidFill>
            <a:ln w="181" cap="flat">
              <a:noFill/>
              <a:prstDash val="solid"/>
              <a:miter/>
            </a:ln>
          </p:spPr>
          <p:txBody>
            <a:bodyPr rtlCol="0" anchor="ctr"/>
            <a:lstStyle/>
            <a:p>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grpSp>
      <p:sp>
        <p:nvSpPr>
          <p:cNvPr id="19" name="手繪多邊形: 圖案 18">
            <a:extLst>
              <a:ext uri="{FF2B5EF4-FFF2-40B4-BE49-F238E27FC236}">
                <a16:creationId xmlns:a16="http://schemas.microsoft.com/office/drawing/2014/main" id="{99897030-A1D6-44B3-A33C-8E3C55EDF603}"/>
              </a:ext>
            </a:extLst>
          </p:cNvPr>
          <p:cNvSpPr/>
          <p:nvPr/>
        </p:nvSpPr>
        <p:spPr>
          <a:xfrm>
            <a:off x="4654020" y="1715060"/>
            <a:ext cx="373596" cy="373596"/>
          </a:xfrm>
          <a:custGeom>
            <a:avLst/>
            <a:gdLst>
              <a:gd name="connsiteX0" fmla="*/ 0 w 373596"/>
              <a:gd name="connsiteY0" fmla="*/ 0 h 373596"/>
              <a:gd name="connsiteX1" fmla="*/ 373596 w 373596"/>
              <a:gd name="connsiteY1" fmla="*/ 0 h 373596"/>
              <a:gd name="connsiteX2" fmla="*/ 373596 w 373596"/>
              <a:gd name="connsiteY2" fmla="*/ 373596 h 373596"/>
              <a:gd name="connsiteX3" fmla="*/ 0 w 373596"/>
              <a:gd name="connsiteY3" fmla="*/ 373596 h 373596"/>
            </a:gdLst>
            <a:ahLst/>
            <a:cxnLst>
              <a:cxn ang="0">
                <a:pos x="connsiteX0" y="connsiteY0"/>
              </a:cxn>
              <a:cxn ang="0">
                <a:pos x="connsiteX1" y="connsiteY1"/>
              </a:cxn>
              <a:cxn ang="0">
                <a:pos x="connsiteX2" y="connsiteY2"/>
              </a:cxn>
              <a:cxn ang="0">
                <a:pos x="connsiteX3" y="connsiteY3"/>
              </a:cxn>
            </a:cxnLst>
            <a:rect l="l" t="t" r="r" b="b"/>
            <a:pathLst>
              <a:path w="373596" h="373596">
                <a:moveTo>
                  <a:pt x="0" y="0"/>
                </a:moveTo>
                <a:lnTo>
                  <a:pt x="373596" y="0"/>
                </a:lnTo>
                <a:lnTo>
                  <a:pt x="373596" y="373596"/>
                </a:lnTo>
                <a:lnTo>
                  <a:pt x="0" y="373596"/>
                </a:lnTo>
                <a:close/>
              </a:path>
            </a:pathLst>
          </a:custGeom>
          <a:noFill/>
          <a:ln w="181" cap="flat">
            <a:noFill/>
            <a:prstDash val="solid"/>
            <a:miter/>
          </a:ln>
        </p:spPr>
        <p:txBody>
          <a:bodyPr rtlCol="0" anchor="ctr"/>
          <a:lstStyle/>
          <a:p>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13" name="圖形 12" hidden="1">
            <a:extLst>
              <a:ext uri="{FF2B5EF4-FFF2-40B4-BE49-F238E27FC236}">
                <a16:creationId xmlns:a16="http://schemas.microsoft.com/office/drawing/2014/main" id="{08C15C74-E871-46C4-965B-A3BEEF93A83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270026" y="4167142"/>
            <a:ext cx="527415" cy="666208"/>
          </a:xfrm>
          <a:prstGeom prst="rect">
            <a:avLst/>
          </a:prstGeom>
        </p:spPr>
      </p:pic>
      <p:pic>
        <p:nvPicPr>
          <p:cNvPr id="6" name="圖形 5">
            <a:extLst>
              <a:ext uri="{FF2B5EF4-FFF2-40B4-BE49-F238E27FC236}">
                <a16:creationId xmlns:a16="http://schemas.microsoft.com/office/drawing/2014/main" id="{96BF5B49-BE3D-44BB-9805-39535D3AEA0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69305" y="1528560"/>
            <a:ext cx="619723" cy="555169"/>
          </a:xfrm>
          <a:prstGeom prst="rect">
            <a:avLst/>
          </a:prstGeom>
        </p:spPr>
      </p:pic>
      <p:pic>
        <p:nvPicPr>
          <p:cNvPr id="8" name="圖形 7">
            <a:extLst>
              <a:ext uri="{FF2B5EF4-FFF2-40B4-BE49-F238E27FC236}">
                <a16:creationId xmlns:a16="http://schemas.microsoft.com/office/drawing/2014/main" id="{2A1C01CC-3ABC-4CB7-B203-25F218AF426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33796" y="2373006"/>
            <a:ext cx="477703" cy="542257"/>
          </a:xfrm>
          <a:prstGeom prst="rect">
            <a:avLst/>
          </a:prstGeom>
        </p:spPr>
      </p:pic>
      <p:pic>
        <p:nvPicPr>
          <p:cNvPr id="12" name="圖形 11">
            <a:extLst>
              <a:ext uri="{FF2B5EF4-FFF2-40B4-BE49-F238E27FC236}">
                <a16:creationId xmlns:a16="http://schemas.microsoft.com/office/drawing/2014/main" id="{770BC603-D209-4925-B255-D2E99224958F}"/>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79048" y="3296571"/>
            <a:ext cx="400238" cy="684278"/>
          </a:xfrm>
          <a:prstGeom prst="rect">
            <a:avLst/>
          </a:prstGeom>
        </p:spPr>
      </p:pic>
      <p:pic>
        <p:nvPicPr>
          <p:cNvPr id="15" name="圖形 14">
            <a:extLst>
              <a:ext uri="{FF2B5EF4-FFF2-40B4-BE49-F238E27FC236}">
                <a16:creationId xmlns:a16="http://schemas.microsoft.com/office/drawing/2014/main" id="{85599FC0-D8BE-4AFB-8057-A9DBDFB7D82A}"/>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20948" y="4270126"/>
            <a:ext cx="516436" cy="568080"/>
          </a:xfrm>
          <a:prstGeom prst="rect">
            <a:avLst/>
          </a:prstGeom>
        </p:spPr>
      </p:pic>
    </p:spTree>
    <p:extLst>
      <p:ext uri="{BB962C8B-B14F-4D97-AF65-F5344CB8AC3E}">
        <p14:creationId xmlns:p14="http://schemas.microsoft.com/office/powerpoint/2010/main" val="1335880040"/>
      </p:ext>
    </p:extLst>
  </p:cSld>
  <p:clrMapOvr>
    <a:masterClrMapping/>
  </p:clrMapOvr>
  <p:transition spd="slow">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B7970-5781-8641-ABA3-D579BE269115}"/>
              </a:ext>
            </a:extLst>
          </p:cNvPr>
          <p:cNvSpPr>
            <a:spLocks noGrp="1"/>
          </p:cNvSpPr>
          <p:nvPr>
            <p:ph type="title" idx="4294967295"/>
          </p:nvPr>
        </p:nvSpPr>
        <p:spPr>
          <a:xfrm>
            <a:off x="295154" y="145305"/>
            <a:ext cx="8565266" cy="1288537"/>
          </a:xfrm>
        </p:spPr>
        <p:txBody>
          <a:bodyPr/>
          <a:lstStyle/>
          <a:p>
            <a:r>
              <a:rPr lang="en" altLang="zh-TW" sz="3200" err="1">
                <a:solidFill>
                  <a:schemeClr val="bg1"/>
                </a:solidFill>
              </a:rPr>
              <a:t>Qsirch</a:t>
            </a:r>
            <a:r>
              <a:rPr lang="en" altLang="zh-TW" sz="3200">
                <a:solidFill>
                  <a:schemeClr val="bg1"/>
                </a:solidFill>
              </a:rPr>
              <a:t> </a:t>
            </a:r>
            <a:r>
              <a:rPr lang="zh-TW" altLang="en-US" sz="3200">
                <a:solidFill>
                  <a:schemeClr val="bg1"/>
                </a:solidFill>
              </a:rPr>
              <a:t>全文檢索搜尋工具。就像 </a:t>
            </a:r>
            <a:r>
              <a:rPr lang="en" altLang="zh-TW" sz="3200">
                <a:solidFill>
                  <a:schemeClr val="bg1"/>
                </a:solidFill>
              </a:rPr>
              <a:t>Google™</a:t>
            </a:r>
            <a:br>
              <a:rPr lang="en" altLang="zh-TW" sz="3200">
                <a:solidFill>
                  <a:schemeClr val="bg1"/>
                </a:solidFill>
              </a:rPr>
            </a:br>
            <a:r>
              <a:rPr lang="zh-TW" altLang="en-US" sz="3200">
                <a:solidFill>
                  <a:schemeClr val="bg1"/>
                </a:solidFill>
              </a:rPr>
              <a:t>支援各大平台即時搜索</a:t>
            </a:r>
            <a:r>
              <a:rPr lang="en-US" altLang="zh-TW" sz="3200">
                <a:solidFill>
                  <a:schemeClr val="bg1"/>
                </a:solidFill>
              </a:rPr>
              <a:t> NAS </a:t>
            </a:r>
            <a:r>
              <a:rPr lang="zh-TW" altLang="en-US" sz="3200">
                <a:solidFill>
                  <a:schemeClr val="bg1"/>
                </a:solidFill>
              </a:rPr>
              <a:t>檔案</a:t>
            </a:r>
            <a:endParaRPr lang="en-TW" sz="3200">
              <a:solidFill>
                <a:schemeClr val="bg1"/>
              </a:solidFill>
              <a:latin typeface="Arial" panose="020B0604020202020204" pitchFamily="34" charset="0"/>
              <a:sym typeface="Arial" panose="020B0604020202020204" pitchFamily="34" charset="0"/>
            </a:endParaRPr>
          </a:p>
        </p:txBody>
      </p:sp>
      <p:sp>
        <p:nvSpPr>
          <p:cNvPr id="3" name="Rectangle 2">
            <a:extLst>
              <a:ext uri="{FF2B5EF4-FFF2-40B4-BE49-F238E27FC236}">
                <a16:creationId xmlns:a16="http://schemas.microsoft.com/office/drawing/2014/main" id="{D0D757A6-CA80-9F44-9219-78065F777DDE}"/>
              </a:ext>
            </a:extLst>
          </p:cNvPr>
          <p:cNvSpPr/>
          <p:nvPr/>
        </p:nvSpPr>
        <p:spPr>
          <a:xfrm>
            <a:off x="354232" y="1467136"/>
            <a:ext cx="7047709" cy="584775"/>
          </a:xfrm>
          <a:prstGeom prst="rect">
            <a:avLst/>
          </a:prstGeom>
        </p:spPr>
        <p:txBody>
          <a:bodyPr wrap="square">
            <a:spAutoFit/>
          </a:bodyPr>
          <a:lstStyle/>
          <a:p>
            <a:r>
              <a:rPr lang="en-US" altLang="zh-TW" sz="1600" err="1">
                <a:solidFill>
                  <a:schemeClr val="tx1"/>
                </a:solidFill>
                <a:latin typeface="Arial" panose="020B0604020202020204" pitchFamily="34" charset="0"/>
                <a:ea typeface="微軟正黑體" panose="020B0604030504040204" pitchFamily="34" charset="-120"/>
                <a:sym typeface="Arial" panose="020B0604020202020204" pitchFamily="34" charset="0"/>
              </a:rPr>
              <a:t>Qsirch</a:t>
            </a:r>
            <a:r>
              <a:rPr lang="en-US" altLang="zh-TW" sz="1600">
                <a:solidFill>
                  <a:schemeClr val="tx1"/>
                </a:solidFill>
                <a:latin typeface="Arial" panose="020B0604020202020204" pitchFamily="34" charset="0"/>
                <a:ea typeface="微軟正黑體" panose="020B0604030504040204" pitchFamily="34" charset="-120"/>
                <a:sym typeface="Arial" panose="020B0604020202020204" pitchFamily="34" charset="0"/>
              </a:rPr>
              <a:t> </a:t>
            </a:r>
            <a:r>
              <a:rPr lang="zh-TW" altLang="en-US" sz="1600">
                <a:solidFill>
                  <a:schemeClr val="tx1"/>
                </a:solidFill>
                <a:latin typeface="Arial" panose="020B0604020202020204" pitchFamily="34" charset="0"/>
                <a:ea typeface="微軟正黑體" panose="020B0604030504040204" pitchFamily="34" charset="-120"/>
                <a:sym typeface="Arial" panose="020B0604020202020204" pitchFamily="34" charset="0"/>
              </a:rPr>
              <a:t>是 </a:t>
            </a:r>
            <a:r>
              <a:rPr lang="en-US" altLang="zh-TW" sz="1600">
                <a:solidFill>
                  <a:schemeClr val="tx1"/>
                </a:solidFill>
                <a:latin typeface="Arial" panose="020B0604020202020204" pitchFamily="34" charset="0"/>
                <a:ea typeface="微軟正黑體" panose="020B0604030504040204" pitchFamily="34" charset="-120"/>
                <a:sym typeface="Arial" panose="020B0604020202020204" pitchFamily="34" charset="0"/>
              </a:rPr>
              <a:t>QNAP</a:t>
            </a:r>
            <a:r>
              <a:rPr lang="zh-TW" altLang="en-US" sz="1600">
                <a:solidFill>
                  <a:schemeClr val="tx1"/>
                </a:solidFill>
                <a:latin typeface="Arial" panose="020B0604020202020204" pitchFamily="34" charset="0"/>
                <a:ea typeface="微軟正黑體" panose="020B0604030504040204" pitchFamily="34" charset="-120"/>
                <a:sym typeface="Arial" panose="020B0604020202020204" pitchFamily="34" charset="0"/>
              </a:rPr>
              <a:t> </a:t>
            </a:r>
            <a:r>
              <a:rPr lang="en-US" altLang="zh-TW" sz="1600">
                <a:solidFill>
                  <a:schemeClr val="tx1"/>
                </a:solidFill>
                <a:latin typeface="Arial" panose="020B0604020202020204" pitchFamily="34" charset="0"/>
                <a:ea typeface="微軟正黑體" panose="020B0604030504040204" pitchFamily="34" charset="-120"/>
                <a:sym typeface="Arial" panose="020B0604020202020204" pitchFamily="34" charset="0"/>
              </a:rPr>
              <a:t>NAS </a:t>
            </a:r>
            <a:r>
              <a:rPr lang="zh-TW" altLang="en-US" sz="1600">
                <a:solidFill>
                  <a:schemeClr val="tx1"/>
                </a:solidFill>
                <a:latin typeface="Arial" panose="020B0604020202020204" pitchFamily="34" charset="0"/>
                <a:ea typeface="微軟正黑體" panose="020B0604030504040204" pitchFamily="34" charset="-120"/>
                <a:sym typeface="Arial" panose="020B0604020202020204" pitchFamily="34" charset="0"/>
              </a:rPr>
              <a:t>專屬的全文檢索搜尋引擎，讓您透過檔案名稱、內容以及後設資料 </a:t>
            </a:r>
            <a:r>
              <a:rPr lang="en-US" altLang="zh-TW" sz="1600">
                <a:solidFill>
                  <a:schemeClr val="tx1"/>
                </a:solidFill>
                <a:latin typeface="Arial" panose="020B0604020202020204" pitchFamily="34" charset="0"/>
                <a:ea typeface="微軟正黑體" panose="020B0604030504040204" pitchFamily="34" charset="-120"/>
                <a:sym typeface="Arial" panose="020B0604020202020204" pitchFamily="34" charset="0"/>
              </a:rPr>
              <a:t>(metadata)</a:t>
            </a:r>
            <a:r>
              <a:rPr lang="zh-TW" altLang="en-US" sz="1600">
                <a:solidFill>
                  <a:schemeClr val="tx1"/>
                </a:solidFill>
                <a:latin typeface="Arial" panose="020B0604020202020204" pitchFamily="34" charset="0"/>
                <a:ea typeface="微軟正黑體" panose="020B0604030504040204" pitchFamily="34" charset="-120"/>
                <a:sym typeface="Arial" panose="020B0604020202020204" pitchFamily="34" charset="0"/>
              </a:rPr>
              <a:t> 找到所需的檔案。</a:t>
            </a:r>
            <a:endParaRPr lang="en-TW" sz="160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17" name="圖片 7">
            <a:extLst>
              <a:ext uri="{FF2B5EF4-FFF2-40B4-BE49-F238E27FC236}">
                <a16:creationId xmlns:a16="http://schemas.microsoft.com/office/drawing/2014/main" id="{93C48B92-38C7-7145-B175-5B64175596B1}"/>
              </a:ext>
            </a:extLst>
          </p:cNvPr>
          <p:cNvPicPr>
            <a:picLocks noChangeAspect="1"/>
          </p:cNvPicPr>
          <p:nvPr/>
        </p:nvPicPr>
        <p:blipFill>
          <a:blip r:embed="rId3"/>
          <a:stretch>
            <a:fillRect/>
          </a:stretch>
        </p:blipFill>
        <p:spPr>
          <a:xfrm>
            <a:off x="8016939" y="1014805"/>
            <a:ext cx="886994" cy="886994"/>
          </a:xfrm>
          <a:prstGeom prst="roundRect">
            <a:avLst>
              <a:gd name="adj" fmla="val 16667"/>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pic>
        <p:nvPicPr>
          <p:cNvPr id="22" name="圖片 21">
            <a:extLst>
              <a:ext uri="{FF2B5EF4-FFF2-40B4-BE49-F238E27FC236}">
                <a16:creationId xmlns:a16="http://schemas.microsoft.com/office/drawing/2014/main" id="{C81672DC-1700-C14B-BF57-D56051BBAD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4875" y="3509080"/>
            <a:ext cx="1367053" cy="1367053"/>
          </a:xfrm>
          <a:prstGeom prst="rect">
            <a:avLst/>
          </a:prstGeom>
        </p:spPr>
      </p:pic>
      <p:pic>
        <p:nvPicPr>
          <p:cNvPr id="23" name="圖片 22">
            <a:extLst>
              <a:ext uri="{FF2B5EF4-FFF2-40B4-BE49-F238E27FC236}">
                <a16:creationId xmlns:a16="http://schemas.microsoft.com/office/drawing/2014/main" id="{058BE5E7-7A24-A843-9BFA-1DD58BE17D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4850" y="3509080"/>
            <a:ext cx="1367053" cy="1367053"/>
          </a:xfrm>
          <a:prstGeom prst="rect">
            <a:avLst/>
          </a:prstGeom>
        </p:spPr>
      </p:pic>
      <p:pic>
        <p:nvPicPr>
          <p:cNvPr id="24" name="圖片 23">
            <a:extLst>
              <a:ext uri="{FF2B5EF4-FFF2-40B4-BE49-F238E27FC236}">
                <a16:creationId xmlns:a16="http://schemas.microsoft.com/office/drawing/2014/main" id="{3B63830C-AFCF-FF49-A780-FAD238A7E7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53863" y="3509080"/>
            <a:ext cx="1367053" cy="1367053"/>
          </a:xfrm>
          <a:prstGeom prst="rect">
            <a:avLst/>
          </a:prstGeom>
        </p:spPr>
      </p:pic>
      <p:pic>
        <p:nvPicPr>
          <p:cNvPr id="25" name="圖片 24">
            <a:extLst>
              <a:ext uri="{FF2B5EF4-FFF2-40B4-BE49-F238E27FC236}">
                <a16:creationId xmlns:a16="http://schemas.microsoft.com/office/drawing/2014/main" id="{5320C798-F162-D249-BAF0-4F53855D3D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18415" y="3509080"/>
            <a:ext cx="1367053" cy="1367053"/>
          </a:xfrm>
          <a:prstGeom prst="rect">
            <a:avLst/>
          </a:prstGeom>
        </p:spPr>
      </p:pic>
      <p:sp>
        <p:nvSpPr>
          <p:cNvPr id="26" name="Shape 450">
            <a:extLst>
              <a:ext uri="{FF2B5EF4-FFF2-40B4-BE49-F238E27FC236}">
                <a16:creationId xmlns:a16="http://schemas.microsoft.com/office/drawing/2014/main" id="{25C64E01-3986-F24B-96CD-9CEE8346110D}"/>
              </a:ext>
            </a:extLst>
          </p:cNvPr>
          <p:cNvSpPr/>
          <p:nvPr/>
        </p:nvSpPr>
        <p:spPr>
          <a:xfrm>
            <a:off x="4699718" y="3569889"/>
            <a:ext cx="315899" cy="316650"/>
          </a:xfrm>
          <a:prstGeom prst="ellipse">
            <a:avLst/>
          </a:prstGeom>
          <a:solidFill>
            <a:srgbClr val="333333"/>
          </a:solid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altLang="zh-TW" sz="2400" b="1" i="0" u="none" strike="noStrike" kern="0" cap="none" spc="0" normalizeH="0" baseline="0" noProof="0">
                <a:ln>
                  <a:noFill/>
                </a:ln>
                <a:solidFill>
                  <a:srgbClr val="FFFFFF"/>
                </a:solidFill>
                <a:effectLst/>
                <a:uLnTx/>
                <a:uFillTx/>
                <a:latin typeface="Microsoft JhengHei" charset="0"/>
                <a:ea typeface="Microsoft JhengHei" charset="0"/>
                <a:cs typeface="Microsoft JhengHei" charset="0"/>
                <a:sym typeface="Arial"/>
              </a:rPr>
              <a:t>3</a:t>
            </a:r>
            <a:endParaRPr kumimoji="0" sz="2400" b="1" i="0" u="none" strike="noStrike" kern="0" cap="none" spc="0" normalizeH="0" baseline="0" noProof="0">
              <a:ln>
                <a:noFill/>
              </a:ln>
              <a:solidFill>
                <a:srgbClr val="FFFFFF"/>
              </a:solidFill>
              <a:effectLst/>
              <a:uLnTx/>
              <a:uFillTx/>
              <a:latin typeface="Microsoft JhengHei" charset="0"/>
              <a:ea typeface="Microsoft JhengHei" charset="0"/>
              <a:cs typeface="Microsoft JhengHei" charset="0"/>
              <a:sym typeface="Arial"/>
            </a:endParaRPr>
          </a:p>
        </p:txBody>
      </p:sp>
      <p:grpSp>
        <p:nvGrpSpPr>
          <p:cNvPr id="28" name="群組 42">
            <a:extLst>
              <a:ext uri="{FF2B5EF4-FFF2-40B4-BE49-F238E27FC236}">
                <a16:creationId xmlns:a16="http://schemas.microsoft.com/office/drawing/2014/main" id="{2782BDAD-64DC-0D45-A25A-4F8DF85E807C}"/>
              </a:ext>
            </a:extLst>
          </p:cNvPr>
          <p:cNvGrpSpPr/>
          <p:nvPr/>
        </p:nvGrpSpPr>
        <p:grpSpPr>
          <a:xfrm>
            <a:off x="5131430" y="3988851"/>
            <a:ext cx="779733" cy="573032"/>
            <a:chOff x="8300580" y="4510178"/>
            <a:chExt cx="1777171" cy="1302965"/>
          </a:xfrm>
        </p:grpSpPr>
        <p:sp>
          <p:nvSpPr>
            <p:cNvPr id="29" name="Shape 472">
              <a:extLst>
                <a:ext uri="{FF2B5EF4-FFF2-40B4-BE49-F238E27FC236}">
                  <a16:creationId xmlns:a16="http://schemas.microsoft.com/office/drawing/2014/main" id="{63098671-7A88-9D45-85DE-3325127BE298}"/>
                </a:ext>
              </a:extLst>
            </p:cNvPr>
            <p:cNvSpPr/>
            <p:nvPr/>
          </p:nvSpPr>
          <p:spPr>
            <a:xfrm>
              <a:off x="8300580" y="4510178"/>
              <a:ext cx="1777171" cy="1302965"/>
            </a:xfrm>
            <a:custGeom>
              <a:avLst/>
              <a:gdLst/>
              <a:ahLst/>
              <a:cxnLst/>
              <a:rect l="0" t="0" r="0" b="0"/>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dk1"/>
            </a:solidFill>
            <a:ln w="9525" cap="flat" cmpd="sng">
              <a:solidFill>
                <a:srgbClr val="DEE9F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rgbClr val="000000"/>
                </a:solidFill>
                <a:latin typeface="Microsoft JhengHei" charset="0"/>
                <a:ea typeface="Microsoft JhengHei" charset="0"/>
                <a:cs typeface="Microsoft JhengHei" charset="0"/>
                <a:sym typeface="Arial"/>
              </a:endParaRPr>
            </a:p>
          </p:txBody>
        </p:sp>
        <p:pic>
          <p:nvPicPr>
            <p:cNvPr id="30" name="Shape 464">
              <a:extLst>
                <a:ext uri="{FF2B5EF4-FFF2-40B4-BE49-F238E27FC236}">
                  <a16:creationId xmlns:a16="http://schemas.microsoft.com/office/drawing/2014/main" id="{682207B9-0E30-6B4B-B19B-61560E1ECE4A}"/>
                </a:ext>
              </a:extLst>
            </p:cNvPr>
            <p:cNvPicPr preferRelativeResize="0"/>
            <p:nvPr/>
          </p:nvPicPr>
          <p:blipFill rotWithShape="1">
            <a:blip r:embed="rId5">
              <a:alphaModFix/>
            </a:blip>
            <a:srcRect l="23929" t="22917" r="25873" b="23957"/>
            <a:stretch/>
          </p:blipFill>
          <p:spPr>
            <a:xfrm>
              <a:off x="8338568" y="4568874"/>
              <a:ext cx="1702099" cy="1008019"/>
            </a:xfrm>
            <a:prstGeom prst="rect">
              <a:avLst/>
            </a:prstGeom>
            <a:noFill/>
            <a:ln>
              <a:noFill/>
            </a:ln>
          </p:spPr>
        </p:pic>
      </p:grpSp>
      <p:pic>
        <p:nvPicPr>
          <p:cNvPr id="31" name="Shape 474">
            <a:extLst>
              <a:ext uri="{FF2B5EF4-FFF2-40B4-BE49-F238E27FC236}">
                <a16:creationId xmlns:a16="http://schemas.microsoft.com/office/drawing/2014/main" id="{9C741AC2-B617-974A-BF0D-5CE4F454B007}"/>
              </a:ext>
            </a:extLst>
          </p:cNvPr>
          <p:cNvPicPr preferRelativeResize="0"/>
          <p:nvPr/>
        </p:nvPicPr>
        <p:blipFill rotWithShape="1">
          <a:blip r:embed="rId6">
            <a:alphaModFix/>
          </a:blip>
          <a:srcRect/>
          <a:stretch/>
        </p:blipFill>
        <p:spPr>
          <a:xfrm>
            <a:off x="4926488" y="4307384"/>
            <a:ext cx="426116" cy="432430"/>
          </a:xfrm>
          <a:prstGeom prst="rect">
            <a:avLst/>
          </a:prstGeom>
          <a:noFill/>
          <a:ln>
            <a:noFill/>
          </a:ln>
          <a:effectLst>
            <a:outerShdw blurRad="63500" sx="102000" sy="102000" algn="ctr" rotWithShape="0">
              <a:prstClr val="black">
                <a:alpha val="40000"/>
              </a:prstClr>
            </a:outerShdw>
          </a:effectLst>
        </p:spPr>
      </p:pic>
      <p:sp>
        <p:nvSpPr>
          <p:cNvPr id="32" name="Shape 450">
            <a:extLst>
              <a:ext uri="{FF2B5EF4-FFF2-40B4-BE49-F238E27FC236}">
                <a16:creationId xmlns:a16="http://schemas.microsoft.com/office/drawing/2014/main" id="{F83FD792-EA0F-8948-B17D-CB93A655FDE9}"/>
              </a:ext>
            </a:extLst>
          </p:cNvPr>
          <p:cNvSpPr/>
          <p:nvPr/>
        </p:nvSpPr>
        <p:spPr>
          <a:xfrm>
            <a:off x="953894" y="3569890"/>
            <a:ext cx="315899" cy="316650"/>
          </a:xfrm>
          <a:prstGeom prst="ellipse">
            <a:avLst/>
          </a:prstGeom>
          <a:solidFill>
            <a:srgbClr val="333333"/>
          </a:solid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altLang="zh-TW" sz="2400" b="1" i="0" u="none" strike="noStrike" kern="0" cap="none" spc="0" normalizeH="0" baseline="0" noProof="0">
                <a:ln>
                  <a:noFill/>
                </a:ln>
                <a:solidFill>
                  <a:srgbClr val="FFFFFF"/>
                </a:solidFill>
                <a:effectLst/>
                <a:uLnTx/>
                <a:uFillTx/>
                <a:latin typeface="Microsoft JhengHei" charset="0"/>
                <a:ea typeface="Microsoft JhengHei" charset="0"/>
                <a:cs typeface="Microsoft JhengHei" charset="0"/>
                <a:sym typeface="Arial"/>
              </a:rPr>
              <a:t>1</a:t>
            </a:r>
            <a:endParaRPr kumimoji="0" sz="2400" b="1" i="0" u="none" strike="noStrike" kern="0" cap="none" spc="0" normalizeH="0" baseline="0" noProof="0">
              <a:ln>
                <a:noFill/>
              </a:ln>
              <a:solidFill>
                <a:srgbClr val="FFFFFF"/>
              </a:solidFill>
              <a:effectLst/>
              <a:uLnTx/>
              <a:uFillTx/>
              <a:latin typeface="Microsoft JhengHei" charset="0"/>
              <a:ea typeface="Microsoft JhengHei" charset="0"/>
              <a:cs typeface="Microsoft JhengHei" charset="0"/>
              <a:sym typeface="Arial"/>
            </a:endParaRPr>
          </a:p>
        </p:txBody>
      </p:sp>
      <p:grpSp>
        <p:nvGrpSpPr>
          <p:cNvPr id="33" name="Shape 462">
            <a:extLst>
              <a:ext uri="{FF2B5EF4-FFF2-40B4-BE49-F238E27FC236}">
                <a16:creationId xmlns:a16="http://schemas.microsoft.com/office/drawing/2014/main" id="{8A05B4CE-DD46-7348-A1D3-F1A46A16B210}"/>
              </a:ext>
            </a:extLst>
          </p:cNvPr>
          <p:cNvGrpSpPr/>
          <p:nvPr/>
        </p:nvGrpSpPr>
        <p:grpSpPr>
          <a:xfrm>
            <a:off x="1220772" y="3979945"/>
            <a:ext cx="903634" cy="610345"/>
            <a:chOff x="492692" y="2324099"/>
            <a:chExt cx="1383594" cy="858295"/>
          </a:xfrm>
        </p:grpSpPr>
        <p:sp>
          <p:nvSpPr>
            <p:cNvPr id="34" name="Shape 463">
              <a:extLst>
                <a:ext uri="{FF2B5EF4-FFF2-40B4-BE49-F238E27FC236}">
                  <a16:creationId xmlns:a16="http://schemas.microsoft.com/office/drawing/2014/main" id="{5DBC6AD0-99FE-0D48-909D-FC59DADC6AC8}"/>
                </a:ext>
              </a:extLst>
            </p:cNvPr>
            <p:cNvSpPr/>
            <p:nvPr/>
          </p:nvSpPr>
          <p:spPr>
            <a:xfrm>
              <a:off x="492692" y="2324099"/>
              <a:ext cx="1383594" cy="858295"/>
            </a:xfrm>
            <a:custGeom>
              <a:avLst/>
              <a:gdLst/>
              <a:ahLst/>
              <a:cxnLst/>
              <a:rect l="0" t="0" r="0" b="0"/>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9525" cap="flat" cmpd="sng">
              <a:solidFill>
                <a:srgbClr val="DEE9F2"/>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Microsoft JhengHei" charset="0"/>
                <a:ea typeface="Microsoft JhengHei" charset="0"/>
                <a:cs typeface="Microsoft JhengHei" charset="0"/>
                <a:sym typeface="Arial"/>
              </a:endParaRPr>
            </a:p>
          </p:txBody>
        </p:sp>
        <p:pic>
          <p:nvPicPr>
            <p:cNvPr id="35" name="Shape 464">
              <a:extLst>
                <a:ext uri="{FF2B5EF4-FFF2-40B4-BE49-F238E27FC236}">
                  <a16:creationId xmlns:a16="http://schemas.microsoft.com/office/drawing/2014/main" id="{84D44421-0F44-E44E-B95E-0B574F478189}"/>
                </a:ext>
              </a:extLst>
            </p:cNvPr>
            <p:cNvPicPr preferRelativeResize="0"/>
            <p:nvPr/>
          </p:nvPicPr>
          <p:blipFill rotWithShape="1">
            <a:blip r:embed="rId5">
              <a:alphaModFix/>
            </a:blip>
            <a:srcRect l="19166" t="22917" r="20556" b="23957"/>
            <a:stretch/>
          </p:blipFill>
          <p:spPr>
            <a:xfrm>
              <a:off x="528134" y="2370525"/>
              <a:ext cx="1306994" cy="647700"/>
            </a:xfrm>
            <a:prstGeom prst="rect">
              <a:avLst/>
            </a:prstGeom>
            <a:noFill/>
            <a:ln>
              <a:noFill/>
            </a:ln>
          </p:spPr>
        </p:pic>
      </p:grpSp>
      <p:sp>
        <p:nvSpPr>
          <p:cNvPr id="36" name="Shape 475">
            <a:extLst>
              <a:ext uri="{FF2B5EF4-FFF2-40B4-BE49-F238E27FC236}">
                <a16:creationId xmlns:a16="http://schemas.microsoft.com/office/drawing/2014/main" id="{A3794017-8858-4C48-BB5B-E201CAEDC4BE}"/>
              </a:ext>
            </a:extLst>
          </p:cNvPr>
          <p:cNvSpPr txBox="1"/>
          <p:nvPr/>
        </p:nvSpPr>
        <p:spPr>
          <a:xfrm>
            <a:off x="1425705" y="3667057"/>
            <a:ext cx="632561" cy="258623"/>
          </a:xfrm>
          <a:prstGeom prst="rect">
            <a:avLst/>
          </a:prstGeom>
          <a:noFill/>
          <a:ln>
            <a:noFill/>
          </a:ln>
        </p:spPr>
        <p:txBody>
          <a:bodyPr spcFirstLastPara="1" wrap="square" lIns="91425" tIns="45700" rIns="91425" bIns="45700" anchor="t" anchorCtr="0">
            <a:noAutofit/>
          </a:bodyPr>
          <a:lstStyle/>
          <a:p>
            <a:pPr>
              <a:buClr>
                <a:srgbClr val="000000"/>
              </a:buClr>
              <a:buFont typeface="Arial"/>
              <a:buNone/>
            </a:pPr>
            <a:r>
              <a:rPr lang="en" sz="1000" b="1" kern="0">
                <a:latin typeface="Microsoft JhengHei" charset="0"/>
                <a:ea typeface="Microsoft JhengHei" charset="0"/>
                <a:cs typeface="Microsoft JhengHei" charset="0"/>
                <a:sym typeface="Arial"/>
              </a:rPr>
              <a:t>Web</a:t>
            </a:r>
            <a:endParaRPr sz="1000" b="1" kern="0">
              <a:latin typeface="Microsoft JhengHei" charset="0"/>
              <a:ea typeface="Microsoft JhengHei" charset="0"/>
              <a:cs typeface="Microsoft JhengHei" charset="0"/>
              <a:sym typeface="Arial"/>
            </a:endParaRPr>
          </a:p>
        </p:txBody>
      </p:sp>
      <p:sp>
        <p:nvSpPr>
          <p:cNvPr id="37" name="Shape 450">
            <a:extLst>
              <a:ext uri="{FF2B5EF4-FFF2-40B4-BE49-F238E27FC236}">
                <a16:creationId xmlns:a16="http://schemas.microsoft.com/office/drawing/2014/main" id="{C361EF94-664F-AC4E-8D5C-D2894E577EE1}"/>
              </a:ext>
            </a:extLst>
          </p:cNvPr>
          <p:cNvSpPr/>
          <p:nvPr/>
        </p:nvSpPr>
        <p:spPr>
          <a:xfrm>
            <a:off x="6642876" y="3569889"/>
            <a:ext cx="315899" cy="316650"/>
          </a:xfrm>
          <a:prstGeom prst="ellipse">
            <a:avLst/>
          </a:prstGeom>
          <a:solidFill>
            <a:srgbClr val="333333"/>
          </a:solid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altLang="zh-TW" sz="2400" b="1" i="0" u="none" strike="noStrike" kern="0" cap="none" spc="0" normalizeH="0" baseline="0" noProof="0">
                <a:ln>
                  <a:noFill/>
                </a:ln>
                <a:solidFill>
                  <a:srgbClr val="FFFFFF"/>
                </a:solidFill>
                <a:effectLst/>
                <a:uLnTx/>
                <a:uFillTx/>
                <a:latin typeface="Microsoft JhengHei" charset="0"/>
                <a:ea typeface="Microsoft JhengHei" charset="0"/>
                <a:cs typeface="Microsoft JhengHei" charset="0"/>
                <a:sym typeface="Arial"/>
              </a:rPr>
              <a:t>4</a:t>
            </a:r>
            <a:endParaRPr kumimoji="0" sz="2400" b="1" i="0" u="none" strike="noStrike" kern="0" cap="none" spc="0" normalizeH="0" baseline="0" noProof="0">
              <a:ln>
                <a:noFill/>
              </a:ln>
              <a:solidFill>
                <a:srgbClr val="FFFFFF"/>
              </a:solidFill>
              <a:effectLst/>
              <a:uLnTx/>
              <a:uFillTx/>
              <a:latin typeface="Microsoft JhengHei" charset="0"/>
              <a:ea typeface="Microsoft JhengHei" charset="0"/>
              <a:cs typeface="Microsoft JhengHei" charset="0"/>
              <a:sym typeface="Arial"/>
            </a:endParaRPr>
          </a:p>
        </p:txBody>
      </p:sp>
      <p:grpSp>
        <p:nvGrpSpPr>
          <p:cNvPr id="38" name="Shape 465">
            <a:extLst>
              <a:ext uri="{FF2B5EF4-FFF2-40B4-BE49-F238E27FC236}">
                <a16:creationId xmlns:a16="http://schemas.microsoft.com/office/drawing/2014/main" id="{3233B2A9-B240-F143-8BC7-C14B93A657AF}"/>
              </a:ext>
            </a:extLst>
          </p:cNvPr>
          <p:cNvGrpSpPr/>
          <p:nvPr/>
        </p:nvGrpSpPr>
        <p:grpSpPr>
          <a:xfrm>
            <a:off x="6934560" y="4005366"/>
            <a:ext cx="1027565" cy="573967"/>
            <a:chOff x="2825839" y="2459833"/>
            <a:chExt cx="1692636" cy="880229"/>
          </a:xfrm>
        </p:grpSpPr>
        <p:grpSp>
          <p:nvGrpSpPr>
            <p:cNvPr id="39" name="Shape 466">
              <a:extLst>
                <a:ext uri="{FF2B5EF4-FFF2-40B4-BE49-F238E27FC236}">
                  <a16:creationId xmlns:a16="http://schemas.microsoft.com/office/drawing/2014/main" id="{1710659D-50FD-C64F-BDE1-F8AFBA6093CD}"/>
                </a:ext>
              </a:extLst>
            </p:cNvPr>
            <p:cNvGrpSpPr/>
            <p:nvPr/>
          </p:nvGrpSpPr>
          <p:grpSpPr>
            <a:xfrm>
              <a:off x="2825839" y="2459833"/>
              <a:ext cx="1383594" cy="858295"/>
              <a:chOff x="516649" y="2548733"/>
              <a:chExt cx="1383594" cy="858295"/>
            </a:xfrm>
          </p:grpSpPr>
          <p:sp>
            <p:nvSpPr>
              <p:cNvPr id="42" name="Shape 467">
                <a:extLst>
                  <a:ext uri="{FF2B5EF4-FFF2-40B4-BE49-F238E27FC236}">
                    <a16:creationId xmlns:a16="http://schemas.microsoft.com/office/drawing/2014/main" id="{EFD33B5D-6F67-DD40-A265-E0089DF08FD2}"/>
                  </a:ext>
                </a:extLst>
              </p:cNvPr>
              <p:cNvSpPr/>
              <p:nvPr/>
            </p:nvSpPr>
            <p:spPr>
              <a:xfrm>
                <a:off x="516649" y="2548733"/>
                <a:ext cx="1383594" cy="858295"/>
              </a:xfrm>
              <a:custGeom>
                <a:avLst/>
                <a:gdLst/>
                <a:ahLst/>
                <a:cxnLst/>
                <a:rect l="0" t="0" r="0" b="0"/>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dk1"/>
              </a:solidFill>
              <a:ln w="9525" cap="flat" cmpd="sng">
                <a:solidFill>
                  <a:srgbClr val="DEE9F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rgbClr val="000000"/>
                  </a:solidFill>
                  <a:latin typeface="Microsoft JhengHei" charset="0"/>
                  <a:ea typeface="Microsoft JhengHei" charset="0"/>
                  <a:cs typeface="Microsoft JhengHei" charset="0"/>
                  <a:sym typeface="Arial"/>
                </a:endParaRPr>
              </a:p>
            </p:txBody>
          </p:sp>
          <p:pic>
            <p:nvPicPr>
              <p:cNvPr id="43" name="Shape 468">
                <a:extLst>
                  <a:ext uri="{FF2B5EF4-FFF2-40B4-BE49-F238E27FC236}">
                    <a16:creationId xmlns:a16="http://schemas.microsoft.com/office/drawing/2014/main" id="{D2619ED9-7E21-424A-9495-A5BC1B8F512C}"/>
                  </a:ext>
                </a:extLst>
              </p:cNvPr>
              <p:cNvPicPr preferRelativeResize="0"/>
              <p:nvPr/>
            </p:nvPicPr>
            <p:blipFill rotWithShape="1">
              <a:blip r:embed="rId5">
                <a:alphaModFix/>
              </a:blip>
              <a:srcRect l="19166" t="22917" r="20556" b="23957"/>
              <a:stretch/>
            </p:blipFill>
            <p:spPr>
              <a:xfrm>
                <a:off x="556537" y="2595160"/>
                <a:ext cx="1306995" cy="647700"/>
              </a:xfrm>
              <a:prstGeom prst="rect">
                <a:avLst/>
              </a:prstGeom>
              <a:noFill/>
              <a:ln>
                <a:noFill/>
              </a:ln>
            </p:spPr>
          </p:pic>
        </p:grpSp>
        <p:pic>
          <p:nvPicPr>
            <p:cNvPr id="40" name="Shape 469">
              <a:extLst>
                <a:ext uri="{FF2B5EF4-FFF2-40B4-BE49-F238E27FC236}">
                  <a16:creationId xmlns:a16="http://schemas.microsoft.com/office/drawing/2014/main" id="{87499140-CBB1-C245-8EC2-2FA4C2E6F60F}"/>
                </a:ext>
              </a:extLst>
            </p:cNvPr>
            <p:cNvPicPr preferRelativeResize="0"/>
            <p:nvPr/>
          </p:nvPicPr>
          <p:blipFill rotWithShape="1">
            <a:blip r:embed="rId7">
              <a:alphaModFix/>
            </a:blip>
            <a:srcRect/>
            <a:stretch/>
          </p:blipFill>
          <p:spPr>
            <a:xfrm>
              <a:off x="3685838" y="2919445"/>
              <a:ext cx="407050" cy="420617"/>
            </a:xfrm>
            <a:prstGeom prst="rect">
              <a:avLst/>
            </a:prstGeom>
            <a:noFill/>
            <a:ln>
              <a:noFill/>
            </a:ln>
          </p:spPr>
        </p:pic>
        <p:pic>
          <p:nvPicPr>
            <p:cNvPr id="41" name="Shape 470">
              <a:extLst>
                <a:ext uri="{FF2B5EF4-FFF2-40B4-BE49-F238E27FC236}">
                  <a16:creationId xmlns:a16="http://schemas.microsoft.com/office/drawing/2014/main" id="{1E40BDFE-73F2-9E49-AD0E-C352B727BD8C}"/>
                </a:ext>
              </a:extLst>
            </p:cNvPr>
            <p:cNvPicPr preferRelativeResize="0"/>
            <p:nvPr/>
          </p:nvPicPr>
          <p:blipFill rotWithShape="1">
            <a:blip r:embed="rId8">
              <a:alphaModFix/>
            </a:blip>
            <a:srcRect/>
            <a:stretch/>
          </p:blipFill>
          <p:spPr>
            <a:xfrm>
              <a:off x="4121058" y="2938388"/>
              <a:ext cx="397417" cy="397416"/>
            </a:xfrm>
            <a:prstGeom prst="rect">
              <a:avLst/>
            </a:prstGeom>
            <a:noFill/>
            <a:ln>
              <a:noFill/>
            </a:ln>
          </p:spPr>
        </p:pic>
      </p:grpSp>
      <p:sp>
        <p:nvSpPr>
          <p:cNvPr id="44" name="Shape 476">
            <a:extLst>
              <a:ext uri="{FF2B5EF4-FFF2-40B4-BE49-F238E27FC236}">
                <a16:creationId xmlns:a16="http://schemas.microsoft.com/office/drawing/2014/main" id="{D3AA26A6-DEDB-AC4A-9CDB-0BB94AEF95D7}"/>
              </a:ext>
            </a:extLst>
          </p:cNvPr>
          <p:cNvSpPr txBox="1"/>
          <p:nvPr/>
        </p:nvSpPr>
        <p:spPr>
          <a:xfrm>
            <a:off x="6983092" y="3705789"/>
            <a:ext cx="947112" cy="27930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000" b="1" i="0" u="none" strike="noStrike" cap="none">
                <a:latin typeface="Microsoft JhengHei" charset="0"/>
                <a:ea typeface="Microsoft JhengHei" charset="0"/>
                <a:cs typeface="Microsoft JhengHei" charset="0"/>
                <a:sym typeface="Arial"/>
              </a:rPr>
              <a:t>瀏覽器套件</a:t>
            </a:r>
            <a:endParaRPr sz="1000" b="1">
              <a:latin typeface="Microsoft JhengHei" charset="0"/>
              <a:ea typeface="Microsoft JhengHei" charset="0"/>
              <a:cs typeface="Microsoft JhengHei" charset="0"/>
            </a:endParaRPr>
          </a:p>
        </p:txBody>
      </p:sp>
      <p:sp>
        <p:nvSpPr>
          <p:cNvPr id="45" name="Shape 450">
            <a:extLst>
              <a:ext uri="{FF2B5EF4-FFF2-40B4-BE49-F238E27FC236}">
                <a16:creationId xmlns:a16="http://schemas.microsoft.com/office/drawing/2014/main" id="{45177DCA-9A71-874C-8626-DD2E64C7E91E}"/>
              </a:ext>
            </a:extLst>
          </p:cNvPr>
          <p:cNvSpPr/>
          <p:nvPr/>
        </p:nvSpPr>
        <p:spPr>
          <a:xfrm>
            <a:off x="2818919" y="3569890"/>
            <a:ext cx="315899" cy="316650"/>
          </a:xfrm>
          <a:prstGeom prst="ellipse">
            <a:avLst/>
          </a:prstGeom>
          <a:solidFill>
            <a:srgbClr val="333333"/>
          </a:solid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altLang="zh-TW" sz="2400" b="1" kern="0">
                <a:solidFill>
                  <a:srgbClr val="FFFFFF"/>
                </a:solidFill>
                <a:latin typeface="Microsoft JhengHei" charset="0"/>
                <a:ea typeface="Microsoft JhengHei" charset="0"/>
                <a:cs typeface="Microsoft JhengHei" charset="0"/>
                <a:sym typeface="Arial"/>
              </a:rPr>
              <a:t>2</a:t>
            </a:r>
            <a:endParaRPr kumimoji="0" sz="2400" b="1" i="0" u="none" strike="noStrike" kern="0" cap="none" spc="0" normalizeH="0" baseline="0" noProof="0">
              <a:ln>
                <a:noFill/>
              </a:ln>
              <a:solidFill>
                <a:srgbClr val="FFFFFF"/>
              </a:solidFill>
              <a:effectLst/>
              <a:uLnTx/>
              <a:uFillTx/>
              <a:latin typeface="Microsoft JhengHei" charset="0"/>
              <a:ea typeface="Microsoft JhengHei" charset="0"/>
              <a:cs typeface="Microsoft JhengHei" charset="0"/>
              <a:sym typeface="Arial"/>
            </a:endParaRPr>
          </a:p>
        </p:txBody>
      </p:sp>
      <p:grpSp>
        <p:nvGrpSpPr>
          <p:cNvPr id="46" name="Shape 457">
            <a:extLst>
              <a:ext uri="{FF2B5EF4-FFF2-40B4-BE49-F238E27FC236}">
                <a16:creationId xmlns:a16="http://schemas.microsoft.com/office/drawing/2014/main" id="{6DD100FF-F56D-214F-915B-E7B4915C11F4}"/>
              </a:ext>
            </a:extLst>
          </p:cNvPr>
          <p:cNvGrpSpPr/>
          <p:nvPr/>
        </p:nvGrpSpPr>
        <p:grpSpPr>
          <a:xfrm>
            <a:off x="3068524" y="3924905"/>
            <a:ext cx="920923" cy="700497"/>
            <a:chOff x="2193920" y="4048547"/>
            <a:chExt cx="1410427" cy="1012500"/>
          </a:xfrm>
        </p:grpSpPr>
        <p:pic>
          <p:nvPicPr>
            <p:cNvPr id="47" name="Shape 460" descr="IMG_0266.PNG">
              <a:extLst>
                <a:ext uri="{FF2B5EF4-FFF2-40B4-BE49-F238E27FC236}">
                  <a16:creationId xmlns:a16="http://schemas.microsoft.com/office/drawing/2014/main" id="{E2161CBB-60D8-7840-A1CF-9A6BE0DC7CF4}"/>
                </a:ext>
              </a:extLst>
            </p:cNvPr>
            <p:cNvPicPr preferRelativeResize="0"/>
            <p:nvPr/>
          </p:nvPicPr>
          <p:blipFill rotWithShape="1">
            <a:blip r:embed="rId9">
              <a:alphaModFix/>
            </a:blip>
            <a:srcRect l="34110" t="33492" r="34109" b="34624"/>
            <a:stretch/>
          </p:blipFill>
          <p:spPr>
            <a:xfrm>
              <a:off x="2315832" y="4367388"/>
              <a:ext cx="433202" cy="579513"/>
            </a:xfrm>
            <a:prstGeom prst="rect">
              <a:avLst/>
            </a:prstGeom>
            <a:noFill/>
            <a:ln>
              <a:noFill/>
            </a:ln>
          </p:spPr>
        </p:pic>
        <p:pic>
          <p:nvPicPr>
            <p:cNvPr id="48" name="Shape 461">
              <a:extLst>
                <a:ext uri="{FF2B5EF4-FFF2-40B4-BE49-F238E27FC236}">
                  <a16:creationId xmlns:a16="http://schemas.microsoft.com/office/drawing/2014/main" id="{4D42C405-AE78-3D4D-B663-90CBC39AEAD9}"/>
                </a:ext>
              </a:extLst>
            </p:cNvPr>
            <p:cNvPicPr preferRelativeResize="0"/>
            <p:nvPr/>
          </p:nvPicPr>
          <p:blipFill rotWithShape="1">
            <a:blip r:embed="rId10">
              <a:alphaModFix/>
            </a:blip>
            <a:srcRect l="18316" r="27490" b="9689"/>
            <a:stretch/>
          </p:blipFill>
          <p:spPr>
            <a:xfrm>
              <a:off x="2193920" y="4140262"/>
              <a:ext cx="576078" cy="914353"/>
            </a:xfrm>
            <a:prstGeom prst="rect">
              <a:avLst/>
            </a:prstGeom>
            <a:noFill/>
            <a:ln>
              <a:noFill/>
            </a:ln>
          </p:spPr>
        </p:pic>
        <p:pic>
          <p:nvPicPr>
            <p:cNvPr id="49" name="Shape 458" descr="IMG_0266.PNG">
              <a:extLst>
                <a:ext uri="{FF2B5EF4-FFF2-40B4-BE49-F238E27FC236}">
                  <a16:creationId xmlns:a16="http://schemas.microsoft.com/office/drawing/2014/main" id="{28DBCF21-F139-C643-B9B9-C99592F5950C}"/>
                </a:ext>
              </a:extLst>
            </p:cNvPr>
            <p:cNvPicPr preferRelativeResize="0"/>
            <p:nvPr/>
          </p:nvPicPr>
          <p:blipFill rotWithShape="1">
            <a:blip r:embed="rId9">
              <a:alphaModFix/>
            </a:blip>
            <a:srcRect l="34414" t="33492" r="34109" b="34624"/>
            <a:stretch/>
          </p:blipFill>
          <p:spPr>
            <a:xfrm>
              <a:off x="2829750" y="4108250"/>
              <a:ext cx="676976" cy="914350"/>
            </a:xfrm>
            <a:prstGeom prst="rect">
              <a:avLst/>
            </a:prstGeom>
            <a:noFill/>
            <a:ln>
              <a:noFill/>
            </a:ln>
          </p:spPr>
        </p:pic>
        <p:pic>
          <p:nvPicPr>
            <p:cNvPr id="50" name="Shape 459">
              <a:extLst>
                <a:ext uri="{FF2B5EF4-FFF2-40B4-BE49-F238E27FC236}">
                  <a16:creationId xmlns:a16="http://schemas.microsoft.com/office/drawing/2014/main" id="{46138427-C6DC-454E-9BD0-8FABCD6A9EAF}"/>
                </a:ext>
              </a:extLst>
            </p:cNvPr>
            <p:cNvPicPr preferRelativeResize="0"/>
            <p:nvPr/>
          </p:nvPicPr>
          <p:blipFill rotWithShape="1">
            <a:blip r:embed="rId11">
              <a:alphaModFix/>
            </a:blip>
            <a:srcRect l="13713" r="10979"/>
            <a:stretch/>
          </p:blipFill>
          <p:spPr>
            <a:xfrm>
              <a:off x="2777247" y="4048547"/>
              <a:ext cx="827100" cy="1012500"/>
            </a:xfrm>
            <a:prstGeom prst="rect">
              <a:avLst/>
            </a:prstGeom>
            <a:noFill/>
            <a:ln>
              <a:noFill/>
            </a:ln>
          </p:spPr>
        </p:pic>
      </p:grpSp>
      <p:pic>
        <p:nvPicPr>
          <p:cNvPr id="2050" name="Picture 2" descr="Text Search Icon - Download Text Search Icon 1246462 | Noun Project">
            <a:extLst>
              <a:ext uri="{FF2B5EF4-FFF2-40B4-BE49-F238E27FC236}">
                <a16:creationId xmlns:a16="http://schemas.microsoft.com/office/drawing/2014/main" id="{4C5F4B90-6E31-794A-8CB3-11EA2A802516}"/>
              </a:ext>
            </a:extLst>
          </p:cNvPr>
          <p:cNvPicPr>
            <a:picLocks noChangeAspect="1" noChangeArrowheads="1"/>
          </p:cNvPicPr>
          <p:nvPr/>
        </p:nvPicPr>
        <p:blipFill>
          <a:blip r:embed="rId12">
            <a:lum bright="70000" contrast="-70000"/>
            <a:extLst>
              <a:ext uri="{BEBA8EAE-BF5A-486C-A8C5-ECC9F3942E4B}">
                <a14:imgProps xmlns:a14="http://schemas.microsoft.com/office/drawing/2010/main">
                  <a14:imgLayer r:embed="rId13">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603597" y="2376025"/>
            <a:ext cx="535978" cy="535978"/>
          </a:xfrm>
          <a:prstGeom prst="rect">
            <a:avLst/>
          </a:prstGeom>
          <a:solidFill>
            <a:srgbClr val="00B0F0"/>
          </a:solidFill>
        </p:spPr>
      </p:pic>
      <p:sp>
        <p:nvSpPr>
          <p:cNvPr id="4" name="TextBox 3">
            <a:extLst>
              <a:ext uri="{FF2B5EF4-FFF2-40B4-BE49-F238E27FC236}">
                <a16:creationId xmlns:a16="http://schemas.microsoft.com/office/drawing/2014/main" id="{4B878A09-B82E-E046-A17F-486E0A7C8EDD}"/>
              </a:ext>
            </a:extLst>
          </p:cNvPr>
          <p:cNvSpPr txBox="1"/>
          <p:nvPr/>
        </p:nvSpPr>
        <p:spPr>
          <a:xfrm>
            <a:off x="288961" y="2970940"/>
            <a:ext cx="1231957" cy="274453"/>
          </a:xfrm>
          <a:prstGeom prst="rect">
            <a:avLst/>
          </a:prstGeom>
          <a:noFill/>
        </p:spPr>
        <p:txBody>
          <a:bodyPr wrap="square" rtlCol="0">
            <a:spAutoFit/>
          </a:bodyPr>
          <a:lstStyle/>
          <a:p>
            <a:pPr algn="ctr"/>
            <a:r>
              <a:rPr lang="en-TW">
                <a:solidFill>
                  <a:schemeClr val="tx1"/>
                </a:solidFill>
                <a:latin typeface="Arial" panose="020B0604020202020204" pitchFamily="34" charset="0"/>
                <a:ea typeface="微軟正黑體" panose="020B0604030504040204" pitchFamily="34" charset="-120"/>
                <a:sym typeface="Arial" panose="020B0604020202020204" pitchFamily="34" charset="0"/>
              </a:rPr>
              <a:t>全文搜尋</a:t>
            </a:r>
          </a:p>
        </p:txBody>
      </p:sp>
      <p:sp>
        <p:nvSpPr>
          <p:cNvPr id="8" name="TextBox 7">
            <a:extLst>
              <a:ext uri="{FF2B5EF4-FFF2-40B4-BE49-F238E27FC236}">
                <a16:creationId xmlns:a16="http://schemas.microsoft.com/office/drawing/2014/main" id="{1E9E3BC5-A632-5D4A-9E5F-B3731D34AE80}"/>
              </a:ext>
            </a:extLst>
          </p:cNvPr>
          <p:cNvSpPr txBox="1"/>
          <p:nvPr/>
        </p:nvSpPr>
        <p:spPr>
          <a:xfrm>
            <a:off x="1594864" y="2970940"/>
            <a:ext cx="766156" cy="274453"/>
          </a:xfrm>
          <a:prstGeom prst="rect">
            <a:avLst/>
          </a:prstGeom>
          <a:noFill/>
        </p:spPr>
        <p:txBody>
          <a:bodyPr wrap="square" rtlCol="0">
            <a:spAutoFit/>
          </a:bodyPr>
          <a:lstStyle/>
          <a:p>
            <a:pPr algn="ctr"/>
            <a:r>
              <a:rPr lang="en-TW">
                <a:solidFill>
                  <a:schemeClr val="tx1"/>
                </a:solidFill>
                <a:latin typeface="Arial" panose="020B0604020202020204" pitchFamily="34" charset="0"/>
                <a:ea typeface="微軟正黑體" panose="020B0604030504040204" pitchFamily="34" charset="-120"/>
                <a:sym typeface="Arial" panose="020B0604020202020204" pitchFamily="34" charset="0"/>
              </a:rPr>
              <a:t>AI 搜尋</a:t>
            </a:r>
          </a:p>
        </p:txBody>
      </p:sp>
      <p:sp>
        <p:nvSpPr>
          <p:cNvPr id="9" name="TextBox 8">
            <a:extLst>
              <a:ext uri="{FF2B5EF4-FFF2-40B4-BE49-F238E27FC236}">
                <a16:creationId xmlns:a16="http://schemas.microsoft.com/office/drawing/2014/main" id="{F05ECBE2-0C1E-3A43-919C-43C36B935B06}"/>
              </a:ext>
            </a:extLst>
          </p:cNvPr>
          <p:cNvSpPr txBox="1"/>
          <p:nvPr/>
        </p:nvSpPr>
        <p:spPr>
          <a:xfrm>
            <a:off x="2595612" y="2970940"/>
            <a:ext cx="1231957" cy="274453"/>
          </a:xfrm>
          <a:prstGeom prst="rect">
            <a:avLst/>
          </a:prstGeom>
          <a:noFill/>
        </p:spPr>
        <p:txBody>
          <a:bodyPr wrap="square" rtlCol="0">
            <a:spAutoFit/>
          </a:bodyPr>
          <a:lstStyle/>
          <a:p>
            <a:pPr algn="ctr"/>
            <a:r>
              <a:rPr lang="en-TW">
                <a:solidFill>
                  <a:schemeClr val="tx1"/>
                </a:solidFill>
                <a:latin typeface="Arial" panose="020B0604020202020204" pitchFamily="34" charset="0"/>
                <a:ea typeface="微軟正黑體" panose="020B0604030504040204" pitchFamily="34" charset="-120"/>
                <a:sym typeface="Arial" panose="020B0604020202020204" pitchFamily="34" charset="0"/>
              </a:rPr>
              <a:t>多種篩選器</a:t>
            </a:r>
          </a:p>
        </p:txBody>
      </p:sp>
      <p:sp>
        <p:nvSpPr>
          <p:cNvPr id="6" name="Cross 5">
            <a:extLst>
              <a:ext uri="{FF2B5EF4-FFF2-40B4-BE49-F238E27FC236}">
                <a16:creationId xmlns:a16="http://schemas.microsoft.com/office/drawing/2014/main" id="{EC8DB23D-BF7C-7E43-AB75-AC1C880339E5}"/>
              </a:ext>
            </a:extLst>
          </p:cNvPr>
          <p:cNvSpPr/>
          <p:nvPr/>
        </p:nvSpPr>
        <p:spPr>
          <a:xfrm>
            <a:off x="1250746" y="2577479"/>
            <a:ext cx="274453" cy="274453"/>
          </a:xfrm>
          <a:prstGeom prst="plus">
            <a:avLst>
              <a:gd name="adj" fmla="val 42152"/>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latin typeface="Arial" panose="020B0604020202020204" pitchFamily="34" charset="0"/>
              <a:ea typeface="微軟正黑體" panose="020B0604030504040204" pitchFamily="34" charset="-120"/>
              <a:sym typeface="Arial" panose="020B0604020202020204" pitchFamily="34" charset="0"/>
            </a:endParaRPr>
          </a:p>
        </p:txBody>
      </p:sp>
      <p:sp>
        <p:nvSpPr>
          <p:cNvPr id="12" name="Cross 11">
            <a:extLst>
              <a:ext uri="{FF2B5EF4-FFF2-40B4-BE49-F238E27FC236}">
                <a16:creationId xmlns:a16="http://schemas.microsoft.com/office/drawing/2014/main" id="{B5F9FB4B-96AE-4C4D-9C5D-720F1EFF834E}"/>
              </a:ext>
            </a:extLst>
          </p:cNvPr>
          <p:cNvSpPr/>
          <p:nvPr/>
        </p:nvSpPr>
        <p:spPr>
          <a:xfrm>
            <a:off x="2458386" y="2577479"/>
            <a:ext cx="274453" cy="274453"/>
          </a:xfrm>
          <a:prstGeom prst="plus">
            <a:avLst>
              <a:gd name="adj" fmla="val 42152"/>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latin typeface="Arial" panose="020B0604020202020204" pitchFamily="34" charset="0"/>
              <a:ea typeface="微軟正黑體" panose="020B0604030504040204" pitchFamily="34" charset="-120"/>
              <a:sym typeface="Arial" panose="020B0604020202020204" pitchFamily="34" charset="0"/>
            </a:endParaRPr>
          </a:p>
        </p:txBody>
      </p:sp>
      <p:pic>
        <p:nvPicPr>
          <p:cNvPr id="11" name="圖形 10">
            <a:extLst>
              <a:ext uri="{FF2B5EF4-FFF2-40B4-BE49-F238E27FC236}">
                <a16:creationId xmlns:a16="http://schemas.microsoft.com/office/drawing/2014/main" id="{CB22A47C-96C9-4598-B5DF-38296A7F523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707816" y="2312608"/>
            <a:ext cx="540252" cy="631243"/>
          </a:xfrm>
          <a:prstGeom prst="rect">
            <a:avLst/>
          </a:prstGeom>
        </p:spPr>
      </p:pic>
      <p:pic>
        <p:nvPicPr>
          <p:cNvPr id="19" name="圖形 18">
            <a:extLst>
              <a:ext uri="{FF2B5EF4-FFF2-40B4-BE49-F238E27FC236}">
                <a16:creationId xmlns:a16="http://schemas.microsoft.com/office/drawing/2014/main" id="{2628A869-37B5-422D-A2CF-665C3AB572B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919391" y="2381268"/>
            <a:ext cx="540252" cy="546923"/>
          </a:xfrm>
          <a:prstGeom prst="rect">
            <a:avLst/>
          </a:prstGeom>
        </p:spPr>
      </p:pic>
      <p:sp>
        <p:nvSpPr>
          <p:cNvPr id="27" name="Shape 478">
            <a:extLst>
              <a:ext uri="{FF2B5EF4-FFF2-40B4-BE49-F238E27FC236}">
                <a16:creationId xmlns:a16="http://schemas.microsoft.com/office/drawing/2014/main" id="{EC7AA511-027E-6D40-93E9-CD7404220DF8}"/>
              </a:ext>
            </a:extLst>
          </p:cNvPr>
          <p:cNvSpPr txBox="1"/>
          <p:nvPr/>
        </p:nvSpPr>
        <p:spPr>
          <a:xfrm>
            <a:off x="4924044" y="3591462"/>
            <a:ext cx="1087274" cy="28156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1000" b="1" i="0" u="none" strike="noStrike" cap="none">
                <a:latin typeface="Microsoft JhengHei" charset="0"/>
                <a:ea typeface="Microsoft JhengHei" charset="0"/>
                <a:cs typeface="Microsoft JhengHei" charset="0"/>
                <a:sym typeface="Arial"/>
              </a:rPr>
              <a:t>Mac &amp; Windows</a:t>
            </a:r>
            <a:endParaRPr sz="1000" b="1" i="0" u="none" strike="noStrike" cap="none">
              <a:latin typeface="Microsoft JhengHei" charset="0"/>
              <a:ea typeface="Microsoft JhengHei" charset="0"/>
              <a:cs typeface="Microsoft JhengHei" charset="0"/>
              <a:sym typeface="Arial"/>
            </a:endParaRPr>
          </a:p>
        </p:txBody>
      </p:sp>
      <p:sp>
        <p:nvSpPr>
          <p:cNvPr id="51" name="Shape 477">
            <a:extLst>
              <a:ext uri="{FF2B5EF4-FFF2-40B4-BE49-F238E27FC236}">
                <a16:creationId xmlns:a16="http://schemas.microsoft.com/office/drawing/2014/main" id="{8DBAF43F-B547-3A49-A0BD-A8626C7826DA}"/>
              </a:ext>
            </a:extLst>
          </p:cNvPr>
          <p:cNvSpPr txBox="1"/>
          <p:nvPr/>
        </p:nvSpPr>
        <p:spPr>
          <a:xfrm>
            <a:off x="3172846" y="3685784"/>
            <a:ext cx="714985" cy="15691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1000" b="1" i="0" u="none" strike="noStrike" cap="none">
                <a:latin typeface="Microsoft JhengHei" charset="0"/>
                <a:ea typeface="Microsoft JhengHei" charset="0"/>
                <a:cs typeface="Microsoft JhengHei" charset="0"/>
                <a:sym typeface="Arial"/>
              </a:rPr>
              <a:t>行動裝置</a:t>
            </a:r>
            <a:endParaRPr sz="1000" b="1" i="0" u="none" strike="noStrike" cap="none">
              <a:latin typeface="Microsoft JhengHei" charset="0"/>
              <a:ea typeface="Microsoft JhengHei" charset="0"/>
              <a:cs typeface="Microsoft JhengHei" charset="0"/>
              <a:sym typeface="Arial"/>
            </a:endParaRPr>
          </a:p>
        </p:txBody>
      </p:sp>
      <p:pic>
        <p:nvPicPr>
          <p:cNvPr id="52" name="圖片 51" descr="一張含有 螢幕擷取畫面 的圖片&#10;&#10;&#10;&#10;自動產生的描述">
            <a:extLst>
              <a:ext uri="{FF2B5EF4-FFF2-40B4-BE49-F238E27FC236}">
                <a16:creationId xmlns:a16="http://schemas.microsoft.com/office/drawing/2014/main" id="{38B47989-56CC-3A47-B28D-708419A59949}"/>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13807" t="11580" r="14157" b="10227"/>
          <a:stretch/>
        </p:blipFill>
        <p:spPr>
          <a:xfrm>
            <a:off x="3968880" y="2193014"/>
            <a:ext cx="1817943" cy="1201325"/>
          </a:xfrm>
          <a:prstGeom prst="rect">
            <a:avLst/>
          </a:prstGeom>
          <a:ln>
            <a:noFill/>
          </a:ln>
          <a:effectLst>
            <a:outerShdw blurRad="50800" dist="38100" dir="2700000" algn="tl" rotWithShape="0">
              <a:prstClr val="black">
                <a:alpha val="40000"/>
              </a:prstClr>
            </a:outerShdw>
          </a:effectLst>
        </p:spPr>
      </p:pic>
      <p:sp>
        <p:nvSpPr>
          <p:cNvPr id="53" name="TextBox 2">
            <a:extLst>
              <a:ext uri="{FF2B5EF4-FFF2-40B4-BE49-F238E27FC236}">
                <a16:creationId xmlns:a16="http://schemas.microsoft.com/office/drawing/2014/main" id="{DB0DFB69-3FB1-7840-87A4-54363DEC5001}"/>
              </a:ext>
            </a:extLst>
          </p:cNvPr>
          <p:cNvSpPr txBox="1"/>
          <p:nvPr/>
        </p:nvSpPr>
        <p:spPr>
          <a:xfrm>
            <a:off x="5804686" y="2219791"/>
            <a:ext cx="3099247" cy="1191480"/>
          </a:xfrm>
          <a:prstGeom prst="rect">
            <a:avLst/>
          </a:prstGeom>
          <a:noFill/>
        </p:spPr>
        <p:txBody>
          <a:bodyPr wrap="square" rtlCol="0">
            <a:spAutoFit/>
          </a:bodyPr>
          <a:lstStyle/>
          <a:p>
            <a:pPr marL="179388" indent="-179388">
              <a:lnSpc>
                <a:spcPts val="2200"/>
              </a:lnSpc>
              <a:buClr>
                <a:schemeClr val="bg1"/>
              </a:buClr>
              <a:buFont typeface="Arial" panose="020B0604020202020204" pitchFamily="34" charset="0"/>
              <a:buChar char="•"/>
            </a:pPr>
            <a:r>
              <a:rPr lang="zh-CN" altLang="en-US" sz="1200" b="1">
                <a:solidFill>
                  <a:schemeClr val="tx1"/>
                </a:solidFill>
                <a:latin typeface="Microsoft JhengHei" panose="020B0604030504040204" pitchFamily="34" charset="-120"/>
                <a:ea typeface="Microsoft JhengHei" panose="020B0604030504040204" pitchFamily="34" charset="-120"/>
              </a:rPr>
              <a:t>指定路徑、排除關鍵字等進階搜尋</a:t>
            </a:r>
            <a:endParaRPr lang="en-US" altLang="zh-CN" sz="1200" b="1">
              <a:solidFill>
                <a:schemeClr val="tx1"/>
              </a:solidFill>
              <a:latin typeface="Microsoft JhengHei" panose="020B0604030504040204" pitchFamily="34" charset="-120"/>
              <a:ea typeface="Microsoft JhengHei" panose="020B0604030504040204" pitchFamily="34" charset="-120"/>
            </a:endParaRPr>
          </a:p>
          <a:p>
            <a:pPr marL="179388" indent="-179388">
              <a:lnSpc>
                <a:spcPts val="2200"/>
              </a:lnSpc>
              <a:buClr>
                <a:schemeClr val="bg1"/>
              </a:buClr>
              <a:buFont typeface="Arial" panose="020B0604020202020204" pitchFamily="34" charset="0"/>
              <a:buChar char="•"/>
            </a:pPr>
            <a:r>
              <a:rPr lang="zh-CN" altLang="en-US" sz="1200" b="1">
                <a:solidFill>
                  <a:schemeClr val="tx1"/>
                </a:solidFill>
                <a:latin typeface="Microsoft JhengHei" panose="020B0604030504040204" pitchFamily="34" charset="-120"/>
                <a:ea typeface="Microsoft JhengHei" panose="020B0604030504040204" pitchFamily="34" charset="-120"/>
              </a:rPr>
              <a:t>強大篩選器，缺關鍵字也能搜</a:t>
            </a:r>
            <a:endParaRPr lang="en-US" altLang="zh-CN" sz="1200" b="1">
              <a:solidFill>
                <a:schemeClr val="tx1"/>
              </a:solidFill>
              <a:latin typeface="Microsoft JhengHei" panose="020B0604030504040204" pitchFamily="34" charset="-120"/>
              <a:ea typeface="Microsoft JhengHei" panose="020B0604030504040204" pitchFamily="34" charset="-120"/>
            </a:endParaRPr>
          </a:p>
          <a:p>
            <a:pPr marL="179388" indent="-179388">
              <a:lnSpc>
                <a:spcPts val="2200"/>
              </a:lnSpc>
              <a:buClr>
                <a:schemeClr val="bg1"/>
              </a:buClr>
              <a:buFont typeface="Arial" panose="020B0604020202020204" pitchFamily="34" charset="0"/>
              <a:buChar char="•"/>
            </a:pPr>
            <a:r>
              <a:rPr lang="zh-CN" altLang="en-US" sz="1200" b="1">
                <a:solidFill>
                  <a:schemeClr val="tx1"/>
                </a:solidFill>
                <a:latin typeface="Microsoft JhengHei" panose="020B0604030504040204" pitchFamily="34" charset="-120"/>
                <a:ea typeface="Microsoft JhengHei" panose="020B0604030504040204" pitchFamily="34" charset="-120"/>
              </a:rPr>
              <a:t>搜尋、預覽、與分享一氣呵成</a:t>
            </a:r>
            <a:endParaRPr lang="en-US" altLang="zh-CN" sz="1200" b="1">
              <a:solidFill>
                <a:schemeClr val="tx1"/>
              </a:solidFill>
              <a:latin typeface="Microsoft JhengHei" panose="020B0604030504040204" pitchFamily="34" charset="-120"/>
              <a:ea typeface="Microsoft JhengHei" panose="020B0604030504040204" pitchFamily="34" charset="-120"/>
            </a:endParaRPr>
          </a:p>
          <a:p>
            <a:pPr marL="179388" indent="-179388">
              <a:lnSpc>
                <a:spcPts val="2200"/>
              </a:lnSpc>
              <a:buClr>
                <a:schemeClr val="bg1"/>
              </a:buClr>
              <a:buFont typeface="Arial" panose="020B0604020202020204" pitchFamily="34" charset="0"/>
              <a:buChar char="•"/>
            </a:pPr>
            <a:r>
              <a:rPr lang="zh-CN" altLang="en-US" sz="1200" b="1">
                <a:solidFill>
                  <a:schemeClr val="tx1"/>
                </a:solidFill>
                <a:latin typeface="Microsoft JhengHei" panose="020B0604030504040204" pitchFamily="34" charset="-120"/>
                <a:ea typeface="Microsoft JhengHei" panose="020B0604030504040204" pitchFamily="34" charset="-120"/>
              </a:rPr>
              <a:t>四大搜尋入口在哪都能搜</a:t>
            </a:r>
            <a:endParaRPr lang="en-US" sz="1200" b="1">
              <a:solidFill>
                <a:schemeClr val="tx1"/>
              </a:solidFill>
              <a:latin typeface="Microsoft JhengHei" panose="020B0604030504040204" pitchFamily="34" charset="-120"/>
              <a:ea typeface="Microsoft JhengHei" panose="020B0604030504040204" pitchFamily="34" charset="-120"/>
            </a:endParaRPr>
          </a:p>
        </p:txBody>
      </p:sp>
      <p:pic>
        <p:nvPicPr>
          <p:cNvPr id="54" name="Picture 8">
            <a:extLst>
              <a:ext uri="{FF2B5EF4-FFF2-40B4-BE49-F238E27FC236}">
                <a16:creationId xmlns:a16="http://schemas.microsoft.com/office/drawing/2014/main" id="{AEAF94B6-D7E0-B941-B5DF-FE44FF5A79D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683579" y="4309273"/>
            <a:ext cx="432430" cy="432430"/>
          </a:xfrm>
          <a:prstGeom prst="roundRect">
            <a:avLst>
              <a:gd name="adj" fmla="val 16667"/>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2784111"/>
      </p:ext>
    </p:extLst>
  </p:cSld>
  <p:clrMapOvr>
    <a:masterClrMapping/>
  </p:clrMapOvr>
  <p:transition spd="slow">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Graphical user interface, application&#10;&#10;Description automatically generated">
            <a:extLst>
              <a:ext uri="{FF2B5EF4-FFF2-40B4-BE49-F238E27FC236}">
                <a16:creationId xmlns:a16="http://schemas.microsoft.com/office/drawing/2014/main" id="{5E08815B-06D3-8441-9C47-1405A39E13A7}"/>
              </a:ext>
            </a:extLst>
          </p:cNvPr>
          <p:cNvPicPr>
            <a:picLocks noChangeAspect="1"/>
          </p:cNvPicPr>
          <p:nvPr/>
        </p:nvPicPr>
        <p:blipFill>
          <a:blip r:embed="rId3"/>
          <a:stretch>
            <a:fillRect/>
          </a:stretch>
        </p:blipFill>
        <p:spPr>
          <a:xfrm>
            <a:off x="3728434" y="2211465"/>
            <a:ext cx="5420371" cy="2834633"/>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sp>
        <p:nvSpPr>
          <p:cNvPr id="2" name="Title 1">
            <a:extLst>
              <a:ext uri="{FF2B5EF4-FFF2-40B4-BE49-F238E27FC236}">
                <a16:creationId xmlns:a16="http://schemas.microsoft.com/office/drawing/2014/main" id="{803AC560-F979-D446-A05B-2126F1EFF5D9}"/>
              </a:ext>
            </a:extLst>
          </p:cNvPr>
          <p:cNvSpPr>
            <a:spLocks noGrp="1"/>
          </p:cNvSpPr>
          <p:nvPr>
            <p:ph type="title" idx="4294967295"/>
          </p:nvPr>
        </p:nvSpPr>
        <p:spPr>
          <a:xfrm>
            <a:off x="408449" y="140220"/>
            <a:ext cx="7792798" cy="1201681"/>
          </a:xfrm>
        </p:spPr>
        <p:txBody>
          <a:bodyPr/>
          <a:lstStyle/>
          <a:p>
            <a:r>
              <a:rPr lang="en-US" sz="3000">
                <a:solidFill>
                  <a:schemeClr val="bg1"/>
                </a:solidFill>
                <a:latin typeface="Arial" panose="020B0604020202020204" pitchFamily="34" charset="0"/>
                <a:sym typeface="Arial" panose="020B0604020202020204" pitchFamily="34" charset="0"/>
              </a:rPr>
              <a:t>NAS </a:t>
            </a:r>
            <a:r>
              <a:rPr lang="en-US" sz="3000" err="1">
                <a:solidFill>
                  <a:schemeClr val="bg1"/>
                </a:solidFill>
                <a:latin typeface="Arial" panose="020B0604020202020204" pitchFamily="34" charset="0"/>
                <a:sym typeface="Arial" panose="020B0604020202020204" pitchFamily="34" charset="0"/>
              </a:rPr>
              <a:t>檔案</a:t>
            </a:r>
            <a:r>
              <a:rPr lang="zh-TW" altLang="en-US" sz="3000">
                <a:solidFill>
                  <a:schemeClr val="bg1"/>
                </a:solidFill>
              </a:rPr>
              <a:t>自動歸檔好便利，</a:t>
            </a:r>
            <a:r>
              <a:rPr lang="zh-TW" altLang="en-US" sz="3000">
                <a:solidFill>
                  <a:schemeClr val="bg1"/>
                </a:solidFill>
                <a:latin typeface="Arial" panose="020B0604020202020204" pitchFamily="34" charset="0"/>
                <a:ea typeface="微軟正黑體" panose="020B0604030504040204" pitchFamily="34" charset="-120"/>
                <a:sym typeface="Arial" panose="020B0604020202020204" pitchFamily="34" charset="0"/>
              </a:rPr>
              <a:t>只須要將檔案分類並設定排程，剩下的就交給 </a:t>
            </a:r>
            <a:r>
              <a:rPr lang="en-US" altLang="zh-TW" sz="3000" err="1">
                <a:solidFill>
                  <a:schemeClr val="bg1"/>
                </a:solidFill>
                <a:latin typeface="Arial" panose="020B0604020202020204" pitchFamily="34" charset="0"/>
                <a:ea typeface="微軟正黑體" panose="020B0604030504040204" pitchFamily="34" charset="-120"/>
                <a:sym typeface="Arial" panose="020B0604020202020204" pitchFamily="34" charset="0"/>
              </a:rPr>
              <a:t>Qfiling</a:t>
            </a:r>
            <a:r>
              <a:rPr lang="en-US" altLang="zh-TW" sz="30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zh-TW" altLang="en-US" sz="3000">
                <a:solidFill>
                  <a:schemeClr val="bg1"/>
                </a:solidFill>
                <a:latin typeface="Arial" panose="020B0604020202020204" pitchFamily="34" charset="0"/>
                <a:ea typeface="微軟正黑體" panose="020B0604030504040204" pitchFamily="34" charset="-120"/>
                <a:sym typeface="Arial" panose="020B0604020202020204" pitchFamily="34" charset="0"/>
              </a:rPr>
              <a:t>處理吧！</a:t>
            </a:r>
            <a:endParaRPr lang="en-TW" sz="3000">
              <a:solidFill>
                <a:schemeClr val="bg1"/>
              </a:solidFill>
              <a:latin typeface="Arial" panose="020B0604020202020204" pitchFamily="34" charset="0"/>
              <a:sym typeface="Arial" panose="020B0604020202020204" pitchFamily="34" charset="0"/>
            </a:endParaRPr>
          </a:p>
        </p:txBody>
      </p:sp>
      <p:sp>
        <p:nvSpPr>
          <p:cNvPr id="18" name="Rectangle 3">
            <a:extLst>
              <a:ext uri="{FF2B5EF4-FFF2-40B4-BE49-F238E27FC236}">
                <a16:creationId xmlns:a16="http://schemas.microsoft.com/office/drawing/2014/main" id="{842C437B-B7D8-DB40-BC1C-7A451CB8146D}"/>
              </a:ext>
            </a:extLst>
          </p:cNvPr>
          <p:cNvSpPr/>
          <p:nvPr/>
        </p:nvSpPr>
        <p:spPr>
          <a:xfrm>
            <a:off x="1287913" y="3377286"/>
            <a:ext cx="1991092" cy="276999"/>
          </a:xfrm>
          <a:prstGeom prst="rect">
            <a:avLst/>
          </a:prstGeom>
        </p:spPr>
        <p:txBody>
          <a:bodyPr wrap="square">
            <a:spAutoFit/>
          </a:bodyPr>
          <a:lstStyle/>
          <a:p>
            <a:pPr lvl="0"/>
            <a:r>
              <a:rPr kumimoji="1" lang="zh-Hant" altLang="en-US" sz="12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依排程方式自動啟動任務</a:t>
            </a:r>
            <a:endParaRPr kumimoji="1" lang="zh-TW" altLang="en-US" sz="12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4" name="Rectangle 3">
            <a:extLst>
              <a:ext uri="{FF2B5EF4-FFF2-40B4-BE49-F238E27FC236}">
                <a16:creationId xmlns:a16="http://schemas.microsoft.com/office/drawing/2014/main" id="{5DDAE54A-3CD5-B14F-9FB1-BEBA3C419FC7}"/>
              </a:ext>
            </a:extLst>
          </p:cNvPr>
          <p:cNvSpPr/>
          <p:nvPr/>
        </p:nvSpPr>
        <p:spPr>
          <a:xfrm>
            <a:off x="1287913" y="4297149"/>
            <a:ext cx="2195822" cy="461665"/>
          </a:xfrm>
          <a:prstGeom prst="rect">
            <a:avLst/>
          </a:prstGeom>
        </p:spPr>
        <p:txBody>
          <a:bodyPr wrap="square">
            <a:spAutoFit/>
          </a:bodyPr>
          <a:lstStyle/>
          <a:p>
            <a:r>
              <a:rPr kumimoji="1" lang="zh-TW" altLang="en-US" sz="12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系統記錄，歸檔狀態及歷程一目瞭然</a:t>
            </a:r>
          </a:p>
        </p:txBody>
      </p:sp>
      <p:sp>
        <p:nvSpPr>
          <p:cNvPr id="37" name="Rectangle 3">
            <a:extLst>
              <a:ext uri="{FF2B5EF4-FFF2-40B4-BE49-F238E27FC236}">
                <a16:creationId xmlns:a16="http://schemas.microsoft.com/office/drawing/2014/main" id="{D2968E16-8936-6C40-8722-462757BA666E}"/>
              </a:ext>
            </a:extLst>
          </p:cNvPr>
          <p:cNvSpPr/>
          <p:nvPr/>
        </p:nvSpPr>
        <p:spPr>
          <a:xfrm>
            <a:off x="1287912" y="2356833"/>
            <a:ext cx="2118549" cy="461665"/>
          </a:xfrm>
          <a:prstGeom prst="rect">
            <a:avLst/>
          </a:prstGeom>
        </p:spPr>
        <p:txBody>
          <a:bodyPr wrap="square">
            <a:spAutoFit/>
          </a:bodyPr>
          <a:lstStyle/>
          <a:p>
            <a:pPr lvl="0"/>
            <a:r>
              <a:rPr kumimoji="1" lang="zh-Hant" altLang="en-US" sz="12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依需求自訂歸檔規則，同時可以執行多種檔案批次編輯</a:t>
            </a:r>
            <a:endParaRPr kumimoji="1" lang="zh-TW" altLang="en-US" sz="12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8" name="Rectangle 37">
            <a:extLst>
              <a:ext uri="{FF2B5EF4-FFF2-40B4-BE49-F238E27FC236}">
                <a16:creationId xmlns:a16="http://schemas.microsoft.com/office/drawing/2014/main" id="{D0C156AF-34DB-9C4A-9238-9653E50F5BEC}"/>
              </a:ext>
            </a:extLst>
          </p:cNvPr>
          <p:cNvSpPr/>
          <p:nvPr/>
        </p:nvSpPr>
        <p:spPr>
          <a:xfrm>
            <a:off x="329878" y="1429615"/>
            <a:ext cx="6987919" cy="523220"/>
          </a:xfrm>
          <a:prstGeom prst="rect">
            <a:avLst/>
          </a:prstGeom>
        </p:spPr>
        <p:txBody>
          <a:bodyPr wrap="square">
            <a:spAutoFit/>
          </a:bodyPr>
          <a:lstStyle/>
          <a:p>
            <a:r>
              <a:rPr lang="en-US" err="1">
                <a:solidFill>
                  <a:schemeClr val="tx1"/>
                </a:solidFill>
                <a:latin typeface="Arial" panose="020B0604020202020204" pitchFamily="34" charset="0"/>
                <a:ea typeface="微軟正黑體" panose="020B0604030504040204" pitchFamily="34" charset="-120"/>
                <a:sym typeface="Arial" panose="020B0604020202020204" pitchFamily="34" charset="0"/>
              </a:rPr>
              <a:t>Qfiling</a:t>
            </a:r>
            <a:r>
              <a:rPr lang="en-US">
                <a:solidFill>
                  <a:schemeClr val="tx1"/>
                </a:solidFill>
                <a:latin typeface="Arial" panose="020B0604020202020204" pitchFamily="34" charset="0"/>
                <a:ea typeface="微軟正黑體" panose="020B0604030504040204" pitchFamily="34" charset="-120"/>
                <a:sym typeface="Arial" panose="020B0604020202020204" pitchFamily="34" charset="0"/>
              </a:rPr>
              <a:t> </a:t>
            </a:r>
            <a:r>
              <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rPr>
              <a:t>讓檔案整理工作變得自動化 ，</a:t>
            </a:r>
            <a:r>
              <a:rPr lang="zh-TW" altLang="en-US"/>
              <a:t>簡潔的 </a:t>
            </a:r>
            <a:r>
              <a:rPr lang="en" altLang="zh-TW" err="1"/>
              <a:t>Qfiling</a:t>
            </a:r>
            <a:r>
              <a:rPr lang="en" altLang="zh-TW"/>
              <a:t> </a:t>
            </a:r>
            <a:r>
              <a:rPr lang="zh-TW" altLang="en-US"/>
              <a:t>介面，提供豐富的檔案篩選條件、簡單易用的檔案編輯模組、並可指定歸檔路徑與檔案結構，讓您輕鬆完成歸檔規則設定。</a:t>
            </a:r>
            <a:endParaRPr lang="en-TW">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0" name="Rectangle 39">
            <a:extLst>
              <a:ext uri="{FF2B5EF4-FFF2-40B4-BE49-F238E27FC236}">
                <a16:creationId xmlns:a16="http://schemas.microsoft.com/office/drawing/2014/main" id="{BEE7CD83-1336-514C-A0F5-09DBB33CDAF8}"/>
              </a:ext>
            </a:extLst>
          </p:cNvPr>
          <p:cNvSpPr/>
          <p:nvPr/>
        </p:nvSpPr>
        <p:spPr>
          <a:xfrm>
            <a:off x="1287913" y="3974660"/>
            <a:ext cx="1005404" cy="338554"/>
          </a:xfrm>
          <a:prstGeom prst="rect">
            <a:avLst/>
          </a:prstGeom>
        </p:spPr>
        <p:txBody>
          <a:bodyPr wrap="none">
            <a:spAutoFit/>
          </a:bodyPr>
          <a:lstStyle/>
          <a:p>
            <a:pPr algn="ctr"/>
            <a:r>
              <a:rPr kumimoji="1" lang="zh-TW" altLang="en-US" sz="1600" b="1">
                <a:solidFill>
                  <a:srgbClr val="7357D4"/>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安心掌握</a:t>
            </a:r>
          </a:p>
        </p:txBody>
      </p:sp>
      <p:sp>
        <p:nvSpPr>
          <p:cNvPr id="41" name="Rectangle 40">
            <a:extLst>
              <a:ext uri="{FF2B5EF4-FFF2-40B4-BE49-F238E27FC236}">
                <a16:creationId xmlns:a16="http://schemas.microsoft.com/office/drawing/2014/main" id="{91F9FB3C-9B3D-384F-B5E5-196945B3ECAE}"/>
              </a:ext>
            </a:extLst>
          </p:cNvPr>
          <p:cNvSpPr/>
          <p:nvPr/>
        </p:nvSpPr>
        <p:spPr>
          <a:xfrm>
            <a:off x="1287913" y="3092932"/>
            <a:ext cx="1005404" cy="338554"/>
          </a:xfrm>
          <a:prstGeom prst="rect">
            <a:avLst/>
          </a:prstGeom>
        </p:spPr>
        <p:txBody>
          <a:bodyPr wrap="none">
            <a:spAutoFit/>
          </a:bodyPr>
          <a:lstStyle/>
          <a:p>
            <a:pPr algn="ctr"/>
            <a:r>
              <a:rPr kumimoji="1" lang="zh-TW" altLang="en-US" sz="1600" b="1">
                <a:solidFill>
                  <a:srgbClr val="7357D4"/>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效率大增</a:t>
            </a:r>
          </a:p>
        </p:txBody>
      </p:sp>
      <p:sp>
        <p:nvSpPr>
          <p:cNvPr id="42" name="Rectangle 41">
            <a:extLst>
              <a:ext uri="{FF2B5EF4-FFF2-40B4-BE49-F238E27FC236}">
                <a16:creationId xmlns:a16="http://schemas.microsoft.com/office/drawing/2014/main" id="{B9328C29-71E6-4F4F-B517-AA0844827DDE}"/>
              </a:ext>
            </a:extLst>
          </p:cNvPr>
          <p:cNvSpPr/>
          <p:nvPr/>
        </p:nvSpPr>
        <p:spPr>
          <a:xfrm>
            <a:off x="1253756" y="2072056"/>
            <a:ext cx="1005404" cy="338554"/>
          </a:xfrm>
          <a:prstGeom prst="rect">
            <a:avLst/>
          </a:prstGeom>
        </p:spPr>
        <p:txBody>
          <a:bodyPr wrap="none">
            <a:spAutoFit/>
          </a:bodyPr>
          <a:lstStyle/>
          <a:p>
            <a:pPr algn="ctr"/>
            <a:r>
              <a:rPr kumimoji="1" lang="zh-Hant" altLang="en-US" sz="1600" b="1">
                <a:solidFill>
                  <a:srgbClr val="7357D4"/>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客制彈性</a:t>
            </a:r>
            <a:endParaRPr kumimoji="1" lang="en-US" altLang="zh-Hant" sz="1600" b="1">
              <a:solidFill>
                <a:srgbClr val="7357D4"/>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3076" name="Picture 4">
            <a:extLst>
              <a:ext uri="{FF2B5EF4-FFF2-40B4-BE49-F238E27FC236}">
                <a16:creationId xmlns:a16="http://schemas.microsoft.com/office/drawing/2014/main" id="{FA8A0E9A-7DB0-D245-937B-29B2C73EBF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6895" y="1057631"/>
            <a:ext cx="895204" cy="895204"/>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a:extLst>
            <a:ext uri="{909E8E84-426E-40DD-AFC4-6F175D3DCCD1}">
              <a14:hiddenFill xmlns:a14="http://schemas.microsoft.com/office/drawing/2010/main">
                <a:solidFill>
                  <a:srgbClr val="FFFFFF"/>
                </a:solidFill>
              </a14:hiddenFill>
            </a:ext>
          </a:extLst>
        </p:spPr>
      </p:pic>
      <p:pic>
        <p:nvPicPr>
          <p:cNvPr id="17" name="圖形 16">
            <a:extLst>
              <a:ext uri="{FF2B5EF4-FFF2-40B4-BE49-F238E27FC236}">
                <a16:creationId xmlns:a16="http://schemas.microsoft.com/office/drawing/2014/main" id="{07362FC4-41A0-4BE9-A8D1-EF0FF2D366E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3194" y="2151765"/>
            <a:ext cx="409575" cy="438150"/>
          </a:xfrm>
          <a:prstGeom prst="rect">
            <a:avLst/>
          </a:prstGeom>
        </p:spPr>
      </p:pic>
      <p:pic>
        <p:nvPicPr>
          <p:cNvPr id="21" name="圖形 20">
            <a:extLst>
              <a:ext uri="{FF2B5EF4-FFF2-40B4-BE49-F238E27FC236}">
                <a16:creationId xmlns:a16="http://schemas.microsoft.com/office/drawing/2014/main" id="{4929EDE2-D342-42E0-A787-E385B8DB279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60738" y="3156593"/>
            <a:ext cx="504825" cy="400050"/>
          </a:xfrm>
          <a:prstGeom prst="rect">
            <a:avLst/>
          </a:prstGeom>
        </p:spPr>
      </p:pic>
      <p:pic>
        <p:nvPicPr>
          <p:cNvPr id="28" name="圖形 27">
            <a:extLst>
              <a:ext uri="{FF2B5EF4-FFF2-40B4-BE49-F238E27FC236}">
                <a16:creationId xmlns:a16="http://schemas.microsoft.com/office/drawing/2014/main" id="{9025637D-1F65-4146-AEDE-5967B1FCBA5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79251" y="3990877"/>
            <a:ext cx="447675" cy="428625"/>
          </a:xfrm>
          <a:prstGeom prst="rect">
            <a:avLst/>
          </a:prstGeom>
        </p:spPr>
      </p:pic>
    </p:spTree>
    <p:extLst>
      <p:ext uri="{BB962C8B-B14F-4D97-AF65-F5344CB8AC3E}">
        <p14:creationId xmlns:p14="http://schemas.microsoft.com/office/powerpoint/2010/main" val="1024639177"/>
      </p:ext>
    </p:extLst>
  </p:cSld>
  <p:clrMapOvr>
    <a:masterClrMapping/>
  </p:clrMapOvr>
  <p:transition spd="slow">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a:extLst>
              <a:ext uri="{FF2B5EF4-FFF2-40B4-BE49-F238E27FC236}">
                <a16:creationId xmlns:a16="http://schemas.microsoft.com/office/drawing/2014/main" id="{96675DB7-0622-4016-8854-97EBDAC9DD56}"/>
              </a:ext>
            </a:extLst>
          </p:cNvPr>
          <p:cNvSpPr>
            <a:spLocks noGrp="1"/>
          </p:cNvSpPr>
          <p:nvPr>
            <p:ph type="title"/>
          </p:nvPr>
        </p:nvSpPr>
        <p:spPr>
          <a:xfrm>
            <a:off x="83713" y="13406"/>
            <a:ext cx="8847786" cy="1155336"/>
          </a:xfrm>
        </p:spPr>
        <p:txBody>
          <a:bodyPr/>
          <a:lstStyle/>
          <a:p>
            <a:r>
              <a:rPr lang="en-US" altLang="zh-TW" sz="3200">
                <a:latin typeface="Arial" panose="020B0604020202020204" pitchFamily="34" charset="0"/>
                <a:cs typeface="Arial"/>
                <a:sym typeface="Arial" panose="020B0604020202020204" pitchFamily="34" charset="0"/>
              </a:rPr>
              <a:t>QNAP </a:t>
            </a:r>
            <a:r>
              <a:rPr lang="zh-TW" altLang="en-US" sz="3200">
                <a:latin typeface="Arial" panose="020B0604020202020204" pitchFamily="34" charset="0"/>
                <a:cs typeface="Arial"/>
                <a:sym typeface="Arial" panose="020B0604020202020204" pitchFamily="34" charset="0"/>
              </a:rPr>
              <a:t>NA</a:t>
            </a:r>
            <a:r>
              <a:rPr lang="en-US" altLang="zh-TW" sz="3200">
                <a:latin typeface="Arial" panose="020B0604020202020204" pitchFamily="34" charset="0"/>
                <a:cs typeface="Arial"/>
                <a:sym typeface="Arial" panose="020B0604020202020204" pitchFamily="34" charset="0"/>
              </a:rPr>
              <a:t>S</a:t>
            </a:r>
            <a:r>
              <a:rPr lang="zh-TW" altLang="en-US" sz="3200">
                <a:latin typeface="Arial" panose="020B0604020202020204" pitchFamily="34" charset="0"/>
                <a:cs typeface="Arial"/>
                <a:sym typeface="Arial" panose="020B0604020202020204" pitchFamily="34" charset="0"/>
              </a:rPr>
              <a:t> 身懷種種本領，</a:t>
            </a:r>
            <a:br>
              <a:rPr lang="en-US" altLang="zh-TW" sz="3200">
                <a:latin typeface="Arial" panose="020B0604020202020204" pitchFamily="34" charset="0"/>
                <a:cs typeface="Arial"/>
                <a:sym typeface="Arial" panose="020B0604020202020204" pitchFamily="34" charset="0"/>
              </a:rPr>
            </a:br>
            <a:r>
              <a:rPr lang="zh-TW" altLang="en-US" sz="3200">
                <a:latin typeface="Arial" panose="020B0604020202020204" pitchFamily="34" charset="0"/>
                <a:cs typeface="Arial"/>
                <a:sym typeface="Arial" panose="020B0604020202020204" pitchFamily="34" charset="0"/>
              </a:rPr>
              <a:t>輕鬆</a:t>
            </a:r>
            <a:r>
              <a:rPr lang="zh-TW" altLang="en-US" sz="3200">
                <a:latin typeface="Arial" panose="020B0604020202020204" pitchFamily="34" charset="0"/>
                <a:sym typeface="Arial" panose="020B0604020202020204" pitchFamily="34" charset="0"/>
              </a:rPr>
              <a:t>助力數位轉型與資料安全防護</a:t>
            </a:r>
            <a:endParaRPr lang="zh-TW" altLang="en-US" sz="3200">
              <a:latin typeface="Arial" panose="020B0604020202020204" pitchFamily="34" charset="0"/>
              <a:cs typeface="Arial"/>
              <a:sym typeface="Arial" panose="020B0604020202020204" pitchFamily="34" charset="0"/>
            </a:endParaRPr>
          </a:p>
        </p:txBody>
      </p:sp>
      <p:pic>
        <p:nvPicPr>
          <p:cNvPr id="5" name="圖片 6">
            <a:extLst>
              <a:ext uri="{FF2B5EF4-FFF2-40B4-BE49-F238E27FC236}">
                <a16:creationId xmlns:a16="http://schemas.microsoft.com/office/drawing/2014/main" id="{AA84F768-7912-480C-9BB0-995A5929B0C7}"/>
              </a:ext>
            </a:extLst>
          </p:cNvPr>
          <p:cNvPicPr>
            <a:picLocks noChangeAspect="1"/>
          </p:cNvPicPr>
          <p:nvPr/>
        </p:nvPicPr>
        <p:blipFill>
          <a:blip r:embed="rId3"/>
          <a:srcRect t="70" b="70"/>
          <a:stretch/>
        </p:blipFill>
        <p:spPr>
          <a:xfrm>
            <a:off x="1878939" y="1230862"/>
            <a:ext cx="2458687" cy="1635851"/>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pic>
        <p:nvPicPr>
          <p:cNvPr id="7" name="圖片 7">
            <a:extLst>
              <a:ext uri="{FF2B5EF4-FFF2-40B4-BE49-F238E27FC236}">
                <a16:creationId xmlns:a16="http://schemas.microsoft.com/office/drawing/2014/main" id="{92EF92F1-EA43-4B6C-BA1C-0B6A3B51F30E}"/>
              </a:ext>
            </a:extLst>
          </p:cNvPr>
          <p:cNvPicPr>
            <a:picLocks noChangeAspect="1"/>
          </p:cNvPicPr>
          <p:nvPr/>
        </p:nvPicPr>
        <p:blipFill>
          <a:blip r:embed="rId4"/>
          <a:srcRect l="9576" r="9576"/>
          <a:stretch/>
        </p:blipFill>
        <p:spPr>
          <a:xfrm>
            <a:off x="4852533" y="1230862"/>
            <a:ext cx="2458687" cy="1620021"/>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pic>
        <p:nvPicPr>
          <p:cNvPr id="8" name="圖片 9">
            <a:extLst>
              <a:ext uri="{FF2B5EF4-FFF2-40B4-BE49-F238E27FC236}">
                <a16:creationId xmlns:a16="http://schemas.microsoft.com/office/drawing/2014/main" id="{E3CDD758-B509-4CF9-915C-C8247350A3C6}"/>
              </a:ext>
            </a:extLst>
          </p:cNvPr>
          <p:cNvPicPr>
            <a:picLocks noChangeAspect="1"/>
          </p:cNvPicPr>
          <p:nvPr/>
        </p:nvPicPr>
        <p:blipFill>
          <a:blip r:embed="rId5"/>
          <a:srcRect l="169" r="169"/>
          <a:stretch/>
        </p:blipFill>
        <p:spPr>
          <a:xfrm>
            <a:off x="1888792" y="3154254"/>
            <a:ext cx="2458687" cy="1643717"/>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pic>
        <p:nvPicPr>
          <p:cNvPr id="10" name="圖片 11">
            <a:extLst>
              <a:ext uri="{FF2B5EF4-FFF2-40B4-BE49-F238E27FC236}">
                <a16:creationId xmlns:a16="http://schemas.microsoft.com/office/drawing/2014/main" id="{75DB77F9-0AF4-491E-A758-9F463C78FDD5}"/>
              </a:ext>
            </a:extLst>
          </p:cNvPr>
          <p:cNvPicPr>
            <a:picLocks noChangeAspect="1"/>
          </p:cNvPicPr>
          <p:nvPr/>
        </p:nvPicPr>
        <p:blipFill>
          <a:blip r:embed="rId6"/>
          <a:srcRect t="756" b="756"/>
          <a:stretch/>
        </p:blipFill>
        <p:spPr>
          <a:xfrm>
            <a:off x="4852533" y="3154254"/>
            <a:ext cx="2458687" cy="1616492"/>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sp>
        <p:nvSpPr>
          <p:cNvPr id="2" name="矩形 1">
            <a:extLst>
              <a:ext uri="{FF2B5EF4-FFF2-40B4-BE49-F238E27FC236}">
                <a16:creationId xmlns:a16="http://schemas.microsoft.com/office/drawing/2014/main" id="{CFC8A4B6-4578-4EA2-8160-744A46ECFCC2}"/>
              </a:ext>
            </a:extLst>
          </p:cNvPr>
          <p:cNvSpPr/>
          <p:nvPr/>
        </p:nvSpPr>
        <p:spPr>
          <a:xfrm>
            <a:off x="1878939" y="2210204"/>
            <a:ext cx="2467263" cy="656509"/>
          </a:xfrm>
          <a:prstGeom prst="rect">
            <a:avLst/>
          </a:prstGeom>
          <a:gradFill>
            <a:gsLst>
              <a:gs pos="0">
                <a:srgbClr val="2D1633">
                  <a:alpha val="0"/>
                </a:srgbClr>
              </a:gs>
              <a:gs pos="57000">
                <a:srgbClr val="2D1633">
                  <a:alpha val="95000"/>
                </a:srgbClr>
              </a:gs>
            </a:gsLst>
            <a:lin ang="54007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2" name="矩形 11">
            <a:extLst>
              <a:ext uri="{FF2B5EF4-FFF2-40B4-BE49-F238E27FC236}">
                <a16:creationId xmlns:a16="http://schemas.microsoft.com/office/drawing/2014/main" id="{92F78021-336C-4E1B-9AF9-CE9A93F28076}"/>
              </a:ext>
            </a:extLst>
          </p:cNvPr>
          <p:cNvSpPr/>
          <p:nvPr/>
        </p:nvSpPr>
        <p:spPr>
          <a:xfrm>
            <a:off x="1888995" y="4141462"/>
            <a:ext cx="2457207" cy="656509"/>
          </a:xfrm>
          <a:prstGeom prst="rect">
            <a:avLst/>
          </a:prstGeom>
          <a:gradFill>
            <a:gsLst>
              <a:gs pos="0">
                <a:srgbClr val="2D1633">
                  <a:alpha val="0"/>
                </a:srgbClr>
              </a:gs>
              <a:gs pos="57000">
                <a:srgbClr val="2D1633">
                  <a:alpha val="95000"/>
                </a:srgbClr>
              </a:gs>
            </a:gsLst>
            <a:lin ang="54007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4" name="矩形 13">
            <a:extLst>
              <a:ext uri="{FF2B5EF4-FFF2-40B4-BE49-F238E27FC236}">
                <a16:creationId xmlns:a16="http://schemas.microsoft.com/office/drawing/2014/main" id="{57335B15-3AC5-4C3F-A0DC-107F0188431C}"/>
              </a:ext>
            </a:extLst>
          </p:cNvPr>
          <p:cNvSpPr/>
          <p:nvPr/>
        </p:nvSpPr>
        <p:spPr>
          <a:xfrm>
            <a:off x="4854013" y="2210204"/>
            <a:ext cx="2457207" cy="656509"/>
          </a:xfrm>
          <a:prstGeom prst="rect">
            <a:avLst/>
          </a:prstGeom>
          <a:gradFill>
            <a:gsLst>
              <a:gs pos="0">
                <a:srgbClr val="2D1633">
                  <a:alpha val="0"/>
                </a:srgbClr>
              </a:gs>
              <a:gs pos="57000">
                <a:srgbClr val="2D1633">
                  <a:alpha val="95000"/>
                </a:srgbClr>
              </a:gs>
            </a:gsLst>
            <a:lin ang="54007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5" name="矩形 14">
            <a:extLst>
              <a:ext uri="{FF2B5EF4-FFF2-40B4-BE49-F238E27FC236}">
                <a16:creationId xmlns:a16="http://schemas.microsoft.com/office/drawing/2014/main" id="{4169313C-E0D0-4FAE-A43D-1C02F681E846}"/>
              </a:ext>
            </a:extLst>
          </p:cNvPr>
          <p:cNvSpPr/>
          <p:nvPr/>
        </p:nvSpPr>
        <p:spPr>
          <a:xfrm>
            <a:off x="4854013" y="4141462"/>
            <a:ext cx="2457207" cy="656509"/>
          </a:xfrm>
          <a:prstGeom prst="rect">
            <a:avLst/>
          </a:prstGeom>
          <a:gradFill>
            <a:gsLst>
              <a:gs pos="0">
                <a:srgbClr val="2D1633">
                  <a:alpha val="0"/>
                </a:srgbClr>
              </a:gs>
              <a:gs pos="57000">
                <a:srgbClr val="2D1633">
                  <a:alpha val="95000"/>
                </a:srgbClr>
              </a:gs>
            </a:gsLst>
            <a:lin ang="54007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6" name="文字方塊 15">
            <a:extLst>
              <a:ext uri="{FF2B5EF4-FFF2-40B4-BE49-F238E27FC236}">
                <a16:creationId xmlns:a16="http://schemas.microsoft.com/office/drawing/2014/main" id="{8B0723ED-BDEB-465B-B049-82DBF5A25335}"/>
              </a:ext>
            </a:extLst>
          </p:cNvPr>
          <p:cNvSpPr txBox="1"/>
          <p:nvPr/>
        </p:nvSpPr>
        <p:spPr>
          <a:xfrm>
            <a:off x="1768075" y="2542916"/>
            <a:ext cx="259749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資料</a:t>
            </a:r>
            <a:r>
              <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 AI </a:t>
            </a:r>
            <a:r>
              <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管理、備份與分享</a:t>
            </a:r>
            <a:endPar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9" name="文字方塊 8">
            <a:extLst>
              <a:ext uri="{FF2B5EF4-FFF2-40B4-BE49-F238E27FC236}">
                <a16:creationId xmlns:a16="http://schemas.microsoft.com/office/drawing/2014/main" id="{82A4D7A4-8309-46D8-AD43-D56C99CE2D8D}"/>
              </a:ext>
            </a:extLst>
          </p:cNvPr>
          <p:cNvSpPr txBox="1"/>
          <p:nvPr/>
        </p:nvSpPr>
        <p:spPr>
          <a:xfrm>
            <a:off x="4895767" y="2542916"/>
            <a:ext cx="237221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容量擴充與異地備援</a:t>
            </a:r>
            <a:endPar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1" name="文字方塊 10">
            <a:extLst>
              <a:ext uri="{FF2B5EF4-FFF2-40B4-BE49-F238E27FC236}">
                <a16:creationId xmlns:a16="http://schemas.microsoft.com/office/drawing/2014/main" id="{7BF8B8B4-9CF7-48FC-8E39-323F4F9646C5}"/>
              </a:ext>
            </a:extLst>
          </p:cNvPr>
          <p:cNvSpPr txBox="1"/>
          <p:nvPr/>
        </p:nvSpPr>
        <p:spPr>
          <a:xfrm>
            <a:off x="2307287" y="4440367"/>
            <a:ext cx="169904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600" err="1">
                <a:solidFill>
                  <a:schemeClr val="bg1"/>
                </a:solidFill>
                <a:latin typeface="Arial" panose="020B0604020202020204" pitchFamily="34" charset="0"/>
                <a:ea typeface="微軟正黑體" panose="020B0604030504040204" pitchFamily="34" charset="-120"/>
                <a:sym typeface="Arial" panose="020B0604020202020204" pitchFamily="34" charset="0"/>
              </a:rPr>
              <a:t>智慧監控</a:t>
            </a:r>
            <a:endPar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3" name="文字方塊 12">
            <a:extLst>
              <a:ext uri="{FF2B5EF4-FFF2-40B4-BE49-F238E27FC236}">
                <a16:creationId xmlns:a16="http://schemas.microsoft.com/office/drawing/2014/main" id="{F02BCF1E-4EE5-4B2F-A687-7C48870DCEA1}"/>
              </a:ext>
            </a:extLst>
          </p:cNvPr>
          <p:cNvSpPr txBox="1"/>
          <p:nvPr/>
        </p:nvSpPr>
        <p:spPr>
          <a:xfrm>
            <a:off x="5050526" y="4440367"/>
            <a:ext cx="20627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600" err="1">
                <a:solidFill>
                  <a:schemeClr val="bg1"/>
                </a:solidFill>
                <a:latin typeface="Arial" panose="020B0604020202020204" pitchFamily="34" charset="0"/>
                <a:ea typeface="微軟正黑體" panose="020B0604030504040204" pitchFamily="34" charset="-120"/>
                <a:sym typeface="Arial" panose="020B0604020202020204" pitchFamily="34" charset="0"/>
              </a:rPr>
              <a:t>多媒體串流播放</a:t>
            </a:r>
            <a:endPar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17" name="圖片 16">
            <a:extLst>
              <a:ext uri="{FF2B5EF4-FFF2-40B4-BE49-F238E27FC236}">
                <a16:creationId xmlns:a16="http://schemas.microsoft.com/office/drawing/2014/main" id="{65345681-4DC5-5649-B188-1AE69C8382DC}"/>
              </a:ext>
            </a:extLst>
          </p:cNvPr>
          <p:cNvPicPr>
            <a:picLocks noChangeAspect="1"/>
          </p:cNvPicPr>
          <p:nvPr/>
        </p:nvPicPr>
        <p:blipFill>
          <a:blip r:embed="rId7"/>
          <a:stretch>
            <a:fillRect/>
          </a:stretch>
        </p:blipFill>
        <p:spPr>
          <a:xfrm>
            <a:off x="318525" y="2837543"/>
            <a:ext cx="899985" cy="899985"/>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pic>
        <p:nvPicPr>
          <p:cNvPr id="18" name="圖片 17">
            <a:extLst>
              <a:ext uri="{FF2B5EF4-FFF2-40B4-BE49-F238E27FC236}">
                <a16:creationId xmlns:a16="http://schemas.microsoft.com/office/drawing/2014/main" id="{915069D8-4273-7A47-ADA1-0A99DA6F3082}"/>
              </a:ext>
            </a:extLst>
          </p:cNvPr>
          <p:cNvPicPr>
            <a:picLocks noChangeAspect="1"/>
          </p:cNvPicPr>
          <p:nvPr/>
        </p:nvPicPr>
        <p:blipFill>
          <a:blip r:embed="rId8"/>
          <a:stretch>
            <a:fillRect/>
          </a:stretch>
        </p:blipFill>
        <p:spPr>
          <a:xfrm>
            <a:off x="388671" y="1343852"/>
            <a:ext cx="899985" cy="899985"/>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pic>
        <p:nvPicPr>
          <p:cNvPr id="19" name="圖片 18">
            <a:extLst>
              <a:ext uri="{FF2B5EF4-FFF2-40B4-BE49-F238E27FC236}">
                <a16:creationId xmlns:a16="http://schemas.microsoft.com/office/drawing/2014/main" id="{0848DFF0-828A-2247-832B-C7D32EEA9AE5}"/>
              </a:ext>
            </a:extLst>
          </p:cNvPr>
          <p:cNvPicPr>
            <a:picLocks noChangeAspect="1"/>
          </p:cNvPicPr>
          <p:nvPr/>
        </p:nvPicPr>
        <p:blipFill>
          <a:blip r:embed="rId9"/>
          <a:stretch>
            <a:fillRect/>
          </a:stretch>
        </p:blipFill>
        <p:spPr>
          <a:xfrm>
            <a:off x="838663" y="2038119"/>
            <a:ext cx="899985" cy="899985"/>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pic>
        <p:nvPicPr>
          <p:cNvPr id="23" name="圖片 22">
            <a:extLst>
              <a:ext uri="{FF2B5EF4-FFF2-40B4-BE49-F238E27FC236}">
                <a16:creationId xmlns:a16="http://schemas.microsoft.com/office/drawing/2014/main" id="{44C6BDF5-5AFC-574F-B4D4-48E2FACA793B}"/>
              </a:ext>
            </a:extLst>
          </p:cNvPr>
          <p:cNvPicPr>
            <a:picLocks noChangeAspect="1"/>
          </p:cNvPicPr>
          <p:nvPr/>
        </p:nvPicPr>
        <p:blipFill>
          <a:blip r:embed="rId10"/>
          <a:stretch>
            <a:fillRect/>
          </a:stretch>
        </p:blipFill>
        <p:spPr>
          <a:xfrm>
            <a:off x="7171180" y="2187683"/>
            <a:ext cx="899985" cy="899985"/>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pic>
        <p:nvPicPr>
          <p:cNvPr id="24" name="圖片 2">
            <a:extLst>
              <a:ext uri="{FF2B5EF4-FFF2-40B4-BE49-F238E27FC236}">
                <a16:creationId xmlns:a16="http://schemas.microsoft.com/office/drawing/2014/main" id="{F0B154A1-DEFC-EB46-B24B-5ACAE8AA7A71}"/>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1585705" y="3912638"/>
            <a:ext cx="936631" cy="922856"/>
          </a:xfrm>
          <a:prstGeom prst="roundRect">
            <a:avLst>
              <a:gd name="adj" fmla="val 20398"/>
            </a:avLst>
          </a:prstGeom>
          <a:solidFill>
            <a:srgbClr val="F7F8FB"/>
          </a:solidFill>
          <a:ln>
            <a:noFill/>
          </a:ln>
          <a:effectLst>
            <a:outerShdw blurRad="76200" dist="50800" dir="8100000" algn="tr" rotWithShape="0">
              <a:srgbClr val="09000C">
                <a:alpha val="53000"/>
              </a:srgbClr>
            </a:outerShdw>
          </a:effectLst>
        </p:spPr>
      </p:pic>
      <p:pic>
        <p:nvPicPr>
          <p:cNvPr id="25" name="圖片 2">
            <a:extLst>
              <a:ext uri="{FF2B5EF4-FFF2-40B4-BE49-F238E27FC236}">
                <a16:creationId xmlns:a16="http://schemas.microsoft.com/office/drawing/2014/main" id="{F100776E-8576-9447-9E61-C5A2C9432C52}"/>
              </a:ext>
            </a:extLst>
          </p:cNvPr>
          <p:cNvPicPr>
            <a:picLocks noChangeAspect="1"/>
          </p:cNvPicPr>
          <p:nvPr/>
        </p:nvPicPr>
        <p:blipFill>
          <a:blip r:embed="rId12"/>
          <a:stretch>
            <a:fillRect/>
          </a:stretch>
        </p:blipFill>
        <p:spPr>
          <a:xfrm>
            <a:off x="7036489" y="4228644"/>
            <a:ext cx="762000" cy="762000"/>
          </a:xfrm>
          <a:prstGeom prst="roundRect">
            <a:avLst>
              <a:gd name="adj" fmla="val 16667"/>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pic>
        <p:nvPicPr>
          <p:cNvPr id="26" name="圖片 7">
            <a:extLst>
              <a:ext uri="{FF2B5EF4-FFF2-40B4-BE49-F238E27FC236}">
                <a16:creationId xmlns:a16="http://schemas.microsoft.com/office/drawing/2014/main" id="{C29B0790-8ECD-7F43-A4DB-A99DC42E9C85}"/>
              </a:ext>
            </a:extLst>
          </p:cNvPr>
          <p:cNvPicPr>
            <a:picLocks noChangeAspect="1"/>
          </p:cNvPicPr>
          <p:nvPr/>
        </p:nvPicPr>
        <p:blipFill rotWithShape="1">
          <a:blip r:embed="rId13"/>
          <a:srcRect l="1898" t="2552" r="1946" b="1"/>
          <a:stretch/>
        </p:blipFill>
        <p:spPr>
          <a:xfrm>
            <a:off x="7074589" y="3391039"/>
            <a:ext cx="723900" cy="734853"/>
          </a:xfrm>
          <a:prstGeom prst="roundRect">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spTree>
    <p:extLst>
      <p:ext uri="{BB962C8B-B14F-4D97-AF65-F5344CB8AC3E}">
        <p14:creationId xmlns:p14="http://schemas.microsoft.com/office/powerpoint/2010/main" val="413774106"/>
      </p:ext>
    </p:extLst>
  </p:cSld>
  <p:clrMapOvr>
    <a:masterClrMapping/>
  </p:clrMapOvr>
  <p:transition spd="slow">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圓角 7">
            <a:extLst>
              <a:ext uri="{FF2B5EF4-FFF2-40B4-BE49-F238E27FC236}">
                <a16:creationId xmlns:a16="http://schemas.microsoft.com/office/drawing/2014/main" id="{F332EABE-B88B-43DB-80F7-B06D9919D8E9}"/>
              </a:ext>
            </a:extLst>
          </p:cNvPr>
          <p:cNvSpPr/>
          <p:nvPr/>
        </p:nvSpPr>
        <p:spPr>
          <a:xfrm>
            <a:off x="-416277" y="1359037"/>
            <a:ext cx="2272554" cy="2233465"/>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9" name="矩形: 圓角 8">
            <a:extLst>
              <a:ext uri="{FF2B5EF4-FFF2-40B4-BE49-F238E27FC236}">
                <a16:creationId xmlns:a16="http://schemas.microsoft.com/office/drawing/2014/main" id="{6C2DEFE0-B144-47D8-8DE4-E4D4B3B2F550}"/>
              </a:ext>
            </a:extLst>
          </p:cNvPr>
          <p:cNvSpPr/>
          <p:nvPr/>
        </p:nvSpPr>
        <p:spPr>
          <a:xfrm>
            <a:off x="3712147" y="1359037"/>
            <a:ext cx="2272554" cy="2233465"/>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 name="標題 5">
            <a:extLst>
              <a:ext uri="{FF2B5EF4-FFF2-40B4-BE49-F238E27FC236}">
                <a16:creationId xmlns:a16="http://schemas.microsoft.com/office/drawing/2014/main" id="{96675DB7-0622-4016-8854-97EBDAC9DD56}"/>
              </a:ext>
            </a:extLst>
          </p:cNvPr>
          <p:cNvSpPr>
            <a:spLocks noGrp="1"/>
          </p:cNvSpPr>
          <p:nvPr>
            <p:ph type="title" idx="4294967295"/>
          </p:nvPr>
        </p:nvSpPr>
        <p:spPr>
          <a:xfrm>
            <a:off x="244698" y="56707"/>
            <a:ext cx="8654603" cy="1133870"/>
          </a:xfrm>
        </p:spPr>
        <p:txBody>
          <a:bodyPr/>
          <a:lstStyle/>
          <a:p>
            <a:r>
              <a:rPr lang="zh-TW" altLang="en-US" sz="36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全方位</a:t>
            </a:r>
            <a:r>
              <a:rPr lang="en-US" altLang="zh-TW" sz="36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 NAS </a:t>
            </a:r>
            <a:r>
              <a:rPr lang="zh-TW" altLang="en-US" sz="36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資料安全防護，</a:t>
            </a:r>
            <a:br>
              <a:rPr lang="en-US" altLang="zh-TW" sz="36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br>
            <a:r>
              <a:rPr lang="zh-TW" altLang="en-US" sz="36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安全警示中心保護您的數位資產</a:t>
            </a:r>
            <a:endParaRPr lang="en-US" altLang="zh-TW" sz="36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0" name="文字方塊 9">
            <a:extLst>
              <a:ext uri="{FF2B5EF4-FFF2-40B4-BE49-F238E27FC236}">
                <a16:creationId xmlns:a16="http://schemas.microsoft.com/office/drawing/2014/main" id="{D8A5D3CA-2035-43EC-9FE7-D001F2172D24}"/>
              </a:ext>
            </a:extLst>
          </p:cNvPr>
          <p:cNvSpPr txBox="1"/>
          <p:nvPr/>
        </p:nvSpPr>
        <p:spPr>
          <a:xfrm>
            <a:off x="6039284" y="1359037"/>
            <a:ext cx="2998978" cy="15202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600" b="1">
                <a:solidFill>
                  <a:srgbClr val="142C6E"/>
                </a:solidFill>
                <a:latin typeface="Arial" panose="020B0604020202020204" pitchFamily="34" charset="0"/>
                <a:ea typeface="微軟正黑體" panose="020B0604030504040204" pitchFamily="34" charset="-120"/>
                <a:sym typeface="Arial" panose="020B0604020202020204" pitchFamily="34" charset="0"/>
              </a:rPr>
              <a:t>Security Counselor</a:t>
            </a:r>
          </a:p>
          <a:p>
            <a:r>
              <a:rPr lang="en-US" altLang="zh-TW" sz="1600" b="1">
                <a:solidFill>
                  <a:srgbClr val="142C6E"/>
                </a:solidFill>
                <a:latin typeface="Arial" panose="020B0604020202020204" pitchFamily="34" charset="0"/>
                <a:ea typeface="微軟正黑體" panose="020B0604030504040204" pitchFamily="34" charset="-120"/>
                <a:sym typeface="Arial" panose="020B0604020202020204" pitchFamily="34" charset="0"/>
              </a:rPr>
              <a:t>&amp; </a:t>
            </a:r>
            <a:r>
              <a:rPr lang="zh-TW" altLang="en-US" sz="1600" b="1">
                <a:solidFill>
                  <a:srgbClr val="142C6E"/>
                </a:solidFill>
                <a:latin typeface="Arial" panose="020B0604020202020204" pitchFamily="34" charset="0"/>
                <a:ea typeface="微軟正黑體" panose="020B0604030504040204" pitchFamily="34" charset="-120"/>
                <a:sym typeface="Arial" panose="020B0604020202020204" pitchFamily="34" charset="0"/>
              </a:rPr>
              <a:t>Malware Remover</a:t>
            </a:r>
          </a:p>
          <a:p>
            <a:pPr>
              <a:lnSpc>
                <a:spcPct val="130000"/>
              </a:lnSpc>
            </a:pPr>
            <a:r>
              <a:rPr lang="en" altLang="zh-TW" sz="1200">
                <a:solidFill>
                  <a:schemeClr val="tx1"/>
                </a:solidFill>
                <a:latin typeface="Arial" panose="020B0604020202020204" pitchFamily="34" charset="0"/>
                <a:ea typeface="微軟正黑體" panose="020B0604030504040204" pitchFamily="34" charset="-120"/>
                <a:sym typeface="Arial" panose="020B0604020202020204" pitchFamily="34" charset="0"/>
              </a:rPr>
              <a:t>Security Counselor </a:t>
            </a:r>
            <a:r>
              <a:rPr lang="zh-TW" altLang="en-US" sz="1200">
                <a:solidFill>
                  <a:schemeClr val="tx1"/>
                </a:solidFill>
                <a:latin typeface="Arial" panose="020B0604020202020204" pitchFamily="34" charset="0"/>
                <a:ea typeface="微軟正黑體" panose="020B0604030504040204" pitchFamily="34" charset="-120"/>
                <a:sym typeface="Arial" panose="020B0604020202020204" pitchFamily="34" charset="0"/>
              </a:rPr>
              <a:t>可為 </a:t>
            </a:r>
            <a:r>
              <a:rPr lang="en" altLang="zh-TW" sz="1200">
                <a:solidFill>
                  <a:schemeClr val="tx1"/>
                </a:solidFill>
                <a:latin typeface="Arial" panose="020B0604020202020204" pitchFamily="34" charset="0"/>
                <a:ea typeface="微軟正黑體" panose="020B0604030504040204" pitchFamily="34" charset="-120"/>
                <a:sym typeface="Arial" panose="020B0604020202020204" pitchFamily="34" charset="0"/>
              </a:rPr>
              <a:t>NAS </a:t>
            </a:r>
            <a:r>
              <a:rPr lang="zh-TW" altLang="en-US" sz="1200">
                <a:solidFill>
                  <a:schemeClr val="tx1"/>
                </a:solidFill>
                <a:latin typeface="Arial" panose="020B0604020202020204" pitchFamily="34" charset="0"/>
                <a:ea typeface="微軟正黑體" panose="020B0604030504040204" pitchFamily="34" charset="-120"/>
                <a:sym typeface="Arial" panose="020B0604020202020204" pitchFamily="34" charset="0"/>
              </a:rPr>
              <a:t>進行安全風險評估，並建議合適的安全性設定。同時整合防毒軟體與掃描惡意程式的應用程式，確保 </a:t>
            </a:r>
            <a:r>
              <a:rPr lang="en" altLang="zh-TW" sz="1200">
                <a:solidFill>
                  <a:schemeClr val="tx1"/>
                </a:solidFill>
                <a:latin typeface="Arial" panose="020B0604020202020204" pitchFamily="34" charset="0"/>
                <a:ea typeface="微軟正黑體" panose="020B0604030504040204" pitchFamily="34" charset="-120"/>
                <a:sym typeface="Arial" panose="020B0604020202020204" pitchFamily="34" charset="0"/>
              </a:rPr>
              <a:t>NAS </a:t>
            </a:r>
            <a:r>
              <a:rPr lang="zh-TW" altLang="en-US" sz="1200">
                <a:solidFill>
                  <a:schemeClr val="tx1"/>
                </a:solidFill>
                <a:latin typeface="Arial" panose="020B0604020202020204" pitchFamily="34" charset="0"/>
                <a:ea typeface="微軟正黑體" panose="020B0604030504040204" pitchFamily="34" charset="-120"/>
                <a:sym typeface="Arial" panose="020B0604020202020204" pitchFamily="34" charset="0"/>
              </a:rPr>
              <a:t>環境安全無虞。</a:t>
            </a:r>
          </a:p>
        </p:txBody>
      </p:sp>
      <p:sp>
        <p:nvSpPr>
          <p:cNvPr id="12" name="文字方塊 11">
            <a:extLst>
              <a:ext uri="{FF2B5EF4-FFF2-40B4-BE49-F238E27FC236}">
                <a16:creationId xmlns:a16="http://schemas.microsoft.com/office/drawing/2014/main" id="{0210DB9C-9845-44D8-96B6-8CD4E4A3F60B}"/>
              </a:ext>
            </a:extLst>
          </p:cNvPr>
          <p:cNvSpPr txBox="1"/>
          <p:nvPr/>
        </p:nvSpPr>
        <p:spPr>
          <a:xfrm>
            <a:off x="1684442" y="1413725"/>
            <a:ext cx="2529359" cy="12740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600" b="1">
                <a:solidFill>
                  <a:srgbClr val="952020"/>
                </a:solidFill>
                <a:latin typeface="Arial" panose="020B0604020202020204" pitchFamily="34" charset="0"/>
                <a:ea typeface="微軟正黑體" panose="020B0604030504040204" pitchFamily="34" charset="-120"/>
                <a:sym typeface="Arial" panose="020B0604020202020204" pitchFamily="34" charset="0"/>
              </a:rPr>
              <a:t>QuFirewall</a:t>
            </a:r>
          </a:p>
          <a:p>
            <a:pPr>
              <a:lnSpc>
                <a:spcPct val="130000"/>
              </a:lnSpc>
            </a:pPr>
            <a:r>
              <a:rPr lang="zh-TW" sz="1200">
                <a:solidFill>
                  <a:schemeClr val="tx1"/>
                </a:solidFill>
                <a:latin typeface="Arial" panose="020B0604020202020204" pitchFamily="34" charset="0"/>
                <a:ea typeface="微軟正黑體" panose="020B0604030504040204" pitchFamily="34" charset="-120"/>
                <a:sym typeface="Arial" panose="020B0604020202020204" pitchFamily="34" charset="0"/>
              </a:rPr>
              <a:t>保護你的NAS免於外部攻擊。你可以自行設定規則，包括指定來源地區，指定服務連接阜, 來源IP位置等，允許或拒絕透過網路存取NAS。</a:t>
            </a:r>
            <a:endParaRPr lang="zh-TW" sz="90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17" name="圖片 16">
            <a:extLst>
              <a:ext uri="{FF2B5EF4-FFF2-40B4-BE49-F238E27FC236}">
                <a16:creationId xmlns:a16="http://schemas.microsoft.com/office/drawing/2014/main" id="{098C0362-8312-4082-A2DE-5BA5AB8A136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16610" y="1576027"/>
            <a:ext cx="1149519" cy="1149519"/>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pic>
        <p:nvPicPr>
          <p:cNvPr id="18" name="圖片 17">
            <a:extLst>
              <a:ext uri="{FF2B5EF4-FFF2-40B4-BE49-F238E27FC236}">
                <a16:creationId xmlns:a16="http://schemas.microsoft.com/office/drawing/2014/main" id="{E13E6C3C-5095-4BE0-9B17-B7A42636BD2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3238" y="1576027"/>
            <a:ext cx="1126621" cy="1125870"/>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pic>
        <p:nvPicPr>
          <p:cNvPr id="15" name="圖片 2">
            <a:extLst>
              <a:ext uri="{FF2B5EF4-FFF2-40B4-BE49-F238E27FC236}">
                <a16:creationId xmlns:a16="http://schemas.microsoft.com/office/drawing/2014/main" id="{BC810B7C-A31B-44E2-AE2C-0A7D5754C30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266219" y="2942537"/>
            <a:ext cx="3480897" cy="2200964"/>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pic>
        <p:nvPicPr>
          <p:cNvPr id="16" name="圖片 3">
            <a:extLst>
              <a:ext uri="{FF2B5EF4-FFF2-40B4-BE49-F238E27FC236}">
                <a16:creationId xmlns:a16="http://schemas.microsoft.com/office/drawing/2014/main" id="{D17B1591-90C4-41C0-86CF-423166ED4059}"/>
              </a:ext>
            </a:extLst>
          </p:cNvPr>
          <p:cNvPicPr>
            <a:picLocks noChangeAspect="1"/>
          </p:cNvPicPr>
          <p:nvPr/>
        </p:nvPicPr>
        <p:blipFill rotWithShape="1">
          <a:blip r:embed="rId6"/>
          <a:srcRect b="22094"/>
          <a:stretch/>
        </p:blipFill>
        <p:spPr>
          <a:xfrm>
            <a:off x="1172026" y="3087347"/>
            <a:ext cx="2956430" cy="2056153"/>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sp>
        <p:nvSpPr>
          <p:cNvPr id="19" name="矩形 18">
            <a:extLst>
              <a:ext uri="{FF2B5EF4-FFF2-40B4-BE49-F238E27FC236}">
                <a16:creationId xmlns:a16="http://schemas.microsoft.com/office/drawing/2014/main" id="{52AF5C30-7F89-4CE2-BAF9-7F15C2A86FE0}"/>
              </a:ext>
            </a:extLst>
          </p:cNvPr>
          <p:cNvSpPr/>
          <p:nvPr/>
        </p:nvSpPr>
        <p:spPr>
          <a:xfrm>
            <a:off x="0" y="4453856"/>
            <a:ext cx="9143999" cy="689644"/>
          </a:xfrm>
          <a:prstGeom prst="rect">
            <a:avLst/>
          </a:prstGeom>
          <a:gradFill>
            <a:gsLst>
              <a:gs pos="0">
                <a:schemeClr val="bg1">
                  <a:alpha val="0"/>
                </a:schemeClr>
              </a:gs>
              <a:gs pos="100000">
                <a:schemeClr val="bg1">
                  <a:alpha val="90000"/>
                </a:schemeClr>
              </a:gs>
            </a:gsLst>
            <a:lin ang="54007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1399883648"/>
      </p:ext>
    </p:extLst>
  </p:cSld>
  <p:clrMapOvr>
    <a:masterClrMapping/>
  </p:clrMapOvr>
  <p:transition spd="slow">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1E2AA45-927F-4233-B9CF-EB12176F4446}"/>
              </a:ext>
            </a:extLst>
          </p:cNvPr>
          <p:cNvSpPr>
            <a:spLocks noGrp="1"/>
          </p:cNvSpPr>
          <p:nvPr>
            <p:ph type="title" idx="4294967295"/>
          </p:nvPr>
        </p:nvSpPr>
        <p:spPr>
          <a:xfrm>
            <a:off x="662583" y="49620"/>
            <a:ext cx="7702550" cy="1076236"/>
          </a:xfrm>
        </p:spPr>
        <p:txBody>
          <a:bodyPr>
            <a:noAutofit/>
          </a:bodyPr>
          <a:lstStyle/>
          <a:p>
            <a:r>
              <a:rPr lang="en" altLang="zh-TW" sz="3600" err="1">
                <a:solidFill>
                  <a:schemeClr val="bg1"/>
                </a:solidFill>
                <a:latin typeface="Arial" panose="020B0604020202020204" pitchFamily="34" charset="0"/>
                <a:sym typeface="Arial" panose="020B0604020202020204" pitchFamily="34" charset="0"/>
              </a:rPr>
              <a:t>myQNAPcloud</a:t>
            </a:r>
            <a:r>
              <a:rPr lang="en" altLang="zh-TW" sz="3600">
                <a:solidFill>
                  <a:schemeClr val="bg1"/>
                </a:solidFill>
                <a:latin typeface="Arial" panose="020B0604020202020204" pitchFamily="34" charset="0"/>
                <a:sym typeface="Arial" panose="020B0604020202020204" pitchFamily="34" charset="0"/>
              </a:rPr>
              <a:t> Link </a:t>
            </a:r>
            <a:r>
              <a:rPr lang="zh-TW" altLang="en-US" sz="3600">
                <a:solidFill>
                  <a:schemeClr val="bg1"/>
                </a:solidFill>
                <a:latin typeface="Arial" panose="020B0604020202020204" pitchFamily="34" charset="0"/>
                <a:sym typeface="Arial" panose="020B0604020202020204" pitchFamily="34" charset="0"/>
              </a:rPr>
              <a:t>遠端連線服務，</a:t>
            </a:r>
            <a:br>
              <a:rPr lang="en-US" altLang="zh-TW" sz="3600">
                <a:solidFill>
                  <a:schemeClr val="bg1"/>
                </a:solidFill>
                <a:latin typeface="Arial" panose="020B0604020202020204" pitchFamily="34" charset="0"/>
                <a:sym typeface="Arial" panose="020B0604020202020204" pitchFamily="34" charset="0"/>
              </a:rPr>
            </a:br>
            <a:r>
              <a:rPr lang="zh-TW" altLang="en-US" sz="3600">
                <a:solidFill>
                  <a:schemeClr val="bg1"/>
                </a:solidFill>
                <a:latin typeface="Arial" panose="020B0604020202020204" pitchFamily="34" charset="0"/>
                <a:sym typeface="Arial" panose="020B0604020202020204" pitchFamily="34" charset="0"/>
              </a:rPr>
              <a:t>隨時隨地存取 </a:t>
            </a:r>
            <a:r>
              <a:rPr lang="en" altLang="zh-TW" sz="3600">
                <a:solidFill>
                  <a:schemeClr val="bg1"/>
                </a:solidFill>
                <a:latin typeface="Arial" panose="020B0604020202020204" pitchFamily="34" charset="0"/>
                <a:sym typeface="Arial" panose="020B0604020202020204" pitchFamily="34" charset="0"/>
              </a:rPr>
              <a:t>QNAP NAS</a:t>
            </a:r>
            <a:endParaRPr lang="zh-TW" sz="3600" baseline="0">
              <a:solidFill>
                <a:schemeClr val="bg1"/>
              </a:solidFill>
              <a:latin typeface="Arial" panose="020B0604020202020204" pitchFamily="34" charset="0"/>
              <a:sym typeface="Arial" panose="020B0604020202020204" pitchFamily="34" charset="0"/>
            </a:endParaRPr>
          </a:p>
        </p:txBody>
      </p:sp>
      <p:sp>
        <p:nvSpPr>
          <p:cNvPr id="3" name="文字方塊 2">
            <a:extLst>
              <a:ext uri="{FF2B5EF4-FFF2-40B4-BE49-F238E27FC236}">
                <a16:creationId xmlns:a16="http://schemas.microsoft.com/office/drawing/2014/main" id="{A273D2A7-F509-4399-B4F5-983AF7843885}"/>
              </a:ext>
            </a:extLst>
          </p:cNvPr>
          <p:cNvSpPr txBox="1"/>
          <p:nvPr/>
        </p:nvSpPr>
        <p:spPr>
          <a:xfrm>
            <a:off x="223213" y="1439217"/>
            <a:ext cx="4956458" cy="14407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180975" indent="-180975">
              <a:lnSpc>
                <a:spcPct val="130000"/>
              </a:lnSpc>
              <a:buFont typeface="Arial" panose="020B0604020202020204" pitchFamily="34" charset="0"/>
              <a:buChar char="•"/>
            </a:pPr>
            <a:r>
              <a:rPr lang="en-US" altLang="zh-TW" err="1">
                <a:latin typeface="Arial" panose="020B0604020202020204" pitchFamily="34" charset="0"/>
                <a:ea typeface="微軟正黑體" panose="020B0604030504040204" pitchFamily="34" charset="-120"/>
                <a:sym typeface="Arial" panose="020B0604020202020204" pitchFamily="34" charset="0"/>
              </a:rPr>
              <a:t>myQNAPcloud</a:t>
            </a:r>
            <a:r>
              <a:rPr lang="en-US" altLang="zh-TW">
                <a:latin typeface="Arial" panose="020B0604020202020204" pitchFamily="34" charset="0"/>
                <a:ea typeface="微軟正黑體" panose="020B0604030504040204" pitchFamily="34" charset="-120"/>
                <a:sym typeface="Arial" panose="020B0604020202020204" pitchFamily="34" charset="0"/>
              </a:rPr>
              <a:t> </a:t>
            </a:r>
            <a:r>
              <a:rPr lang="zh-TW" altLang="en-US">
                <a:latin typeface="Arial" panose="020B0604020202020204" pitchFamily="34" charset="0"/>
                <a:ea typeface="微軟正黑體" panose="020B0604030504040204" pitchFamily="34" charset="-120"/>
                <a:sym typeface="Arial" panose="020B0604020202020204" pitchFamily="34" charset="0"/>
              </a:rPr>
              <a:t>提供便捷安全的遠端連線NAS服務，讓您隨時隨地輕鬆安全存取管理您的</a:t>
            </a:r>
            <a:r>
              <a:rPr lang="en-US" altLang="zh-TW">
                <a:latin typeface="Arial" panose="020B0604020202020204" pitchFamily="34" charset="0"/>
                <a:ea typeface="微軟正黑體" panose="020B0604030504040204" pitchFamily="34" charset="-120"/>
                <a:sym typeface="Arial" panose="020B0604020202020204" pitchFamily="34" charset="0"/>
              </a:rPr>
              <a:t>QNAP NAS。</a:t>
            </a:r>
          </a:p>
          <a:p>
            <a:pPr marL="180975" indent="-180975">
              <a:lnSpc>
                <a:spcPct val="130000"/>
              </a:lnSpc>
              <a:buFont typeface="Arial" panose="020B0604020202020204" pitchFamily="34" charset="0"/>
              <a:buChar char="•"/>
            </a:pPr>
            <a:r>
              <a:rPr lang="zh-TW" altLang="en-US">
                <a:solidFill>
                  <a:srgbClr val="333333"/>
                </a:solidFill>
                <a:latin typeface="Roboto" panose="02000000000000000000" pitchFamily="2" charset="0"/>
              </a:rPr>
              <a:t>無需任何複雜的路由器設定，即可連線至您的 </a:t>
            </a:r>
            <a:r>
              <a:rPr lang="en" altLang="zh-TW">
                <a:solidFill>
                  <a:srgbClr val="333333"/>
                </a:solidFill>
                <a:latin typeface="Roboto" panose="02000000000000000000" pitchFamily="2" charset="0"/>
              </a:rPr>
              <a:t>QNAP NAS</a:t>
            </a:r>
            <a:r>
              <a:rPr lang="zh-TW" altLang="en">
                <a:solidFill>
                  <a:srgbClr val="333333"/>
                </a:solidFill>
                <a:latin typeface="Roboto" panose="02000000000000000000" pitchFamily="2" charset="0"/>
              </a:rPr>
              <a:t>。 </a:t>
            </a:r>
            <a:r>
              <a:rPr lang="en" altLang="zh-TW" err="1">
                <a:solidFill>
                  <a:srgbClr val="333333"/>
                </a:solidFill>
                <a:latin typeface="Roboto" panose="02000000000000000000" pitchFamily="2" charset="0"/>
              </a:rPr>
              <a:t>myQNAPcloud</a:t>
            </a:r>
            <a:r>
              <a:rPr lang="en" altLang="zh-TW">
                <a:solidFill>
                  <a:srgbClr val="333333"/>
                </a:solidFill>
                <a:latin typeface="Roboto" panose="02000000000000000000" pitchFamily="2" charset="0"/>
              </a:rPr>
              <a:t> Link </a:t>
            </a:r>
            <a:r>
              <a:rPr lang="zh-TW" altLang="en-US">
                <a:solidFill>
                  <a:srgbClr val="333333"/>
                </a:solidFill>
                <a:latin typeface="Roboto" panose="02000000000000000000" pitchFamily="2" charset="0"/>
              </a:rPr>
              <a:t>會根據網路環境，自動為您選擇最佳的連線方式。</a:t>
            </a:r>
            <a:endParaRPr lang="zh-TW" altLang="en-US"/>
          </a:p>
        </p:txBody>
      </p:sp>
      <p:pic>
        <p:nvPicPr>
          <p:cNvPr id="4" name="圖片 4">
            <a:extLst>
              <a:ext uri="{FF2B5EF4-FFF2-40B4-BE49-F238E27FC236}">
                <a16:creationId xmlns:a16="http://schemas.microsoft.com/office/drawing/2014/main" id="{1A9ACCB7-B53E-4C46-8404-42AA7F9ECF4B}"/>
              </a:ext>
            </a:extLst>
          </p:cNvPr>
          <p:cNvPicPr>
            <a:picLocks noChangeAspect="1"/>
          </p:cNvPicPr>
          <p:nvPr/>
        </p:nvPicPr>
        <p:blipFill>
          <a:blip r:embed="rId3"/>
          <a:stretch>
            <a:fillRect/>
          </a:stretch>
        </p:blipFill>
        <p:spPr>
          <a:xfrm>
            <a:off x="1694450" y="2648031"/>
            <a:ext cx="6131466" cy="2513608"/>
          </a:xfrm>
          <a:prstGeom prst="rect">
            <a:avLst/>
          </a:prstGeom>
        </p:spPr>
      </p:pic>
      <p:grpSp>
        <p:nvGrpSpPr>
          <p:cNvPr id="11" name="群組 10">
            <a:extLst>
              <a:ext uri="{FF2B5EF4-FFF2-40B4-BE49-F238E27FC236}">
                <a16:creationId xmlns:a16="http://schemas.microsoft.com/office/drawing/2014/main" id="{D3C64C8B-3A1D-4C08-9959-E1C9421D1385}"/>
              </a:ext>
            </a:extLst>
          </p:cNvPr>
          <p:cNvGrpSpPr/>
          <p:nvPr/>
        </p:nvGrpSpPr>
        <p:grpSpPr>
          <a:xfrm>
            <a:off x="6186604" y="1613440"/>
            <a:ext cx="983841" cy="958310"/>
            <a:chOff x="6852433" y="1613440"/>
            <a:chExt cx="1214438" cy="1182923"/>
          </a:xfrm>
        </p:grpSpPr>
        <p:sp>
          <p:nvSpPr>
            <p:cNvPr id="9" name="矩形: 圓角 8">
              <a:extLst>
                <a:ext uri="{FF2B5EF4-FFF2-40B4-BE49-F238E27FC236}">
                  <a16:creationId xmlns:a16="http://schemas.microsoft.com/office/drawing/2014/main" id="{02AF204A-79A4-40C2-98B5-CD1F8CAE6D12}"/>
                </a:ext>
              </a:extLst>
            </p:cNvPr>
            <p:cNvSpPr/>
            <p:nvPr/>
          </p:nvSpPr>
          <p:spPr>
            <a:xfrm>
              <a:off x="6867624" y="1613440"/>
              <a:ext cx="1168349" cy="1182923"/>
            </a:xfrm>
            <a:prstGeom prst="roundRect">
              <a:avLst/>
            </a:prstGeom>
            <a:solidFill>
              <a:srgbClr val="CFD7E3"/>
            </a:solidFill>
            <a:ln>
              <a:noFill/>
            </a:ln>
            <a:effectLst>
              <a:outerShdw blurRad="254000" dist="190500" dir="8100000" algn="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5" name="圖片 5">
              <a:extLst>
                <a:ext uri="{FF2B5EF4-FFF2-40B4-BE49-F238E27FC236}">
                  <a16:creationId xmlns:a16="http://schemas.microsoft.com/office/drawing/2014/main" id="{4AEC0672-2748-4865-B372-5B4E7A29E621}"/>
                </a:ext>
              </a:extLst>
            </p:cNvPr>
            <p:cNvPicPr>
              <a:picLocks noChangeAspect="1"/>
            </p:cNvPicPr>
            <p:nvPr/>
          </p:nvPicPr>
          <p:blipFill>
            <a:blip r:embed="rId4">
              <a:biLevel thresh="75000"/>
            </a:blip>
            <a:stretch>
              <a:fillRect/>
            </a:stretch>
          </p:blipFill>
          <p:spPr>
            <a:xfrm>
              <a:off x="6852433" y="1811994"/>
              <a:ext cx="1214438" cy="785813"/>
            </a:xfrm>
            <a:prstGeom prst="rect">
              <a:avLst/>
            </a:prstGeom>
          </p:spPr>
        </p:pic>
      </p:grpSp>
      <p:sp>
        <p:nvSpPr>
          <p:cNvPr id="6" name="文字方塊 5">
            <a:extLst>
              <a:ext uri="{FF2B5EF4-FFF2-40B4-BE49-F238E27FC236}">
                <a16:creationId xmlns:a16="http://schemas.microsoft.com/office/drawing/2014/main" id="{E3134DAC-CC28-49C3-B4D7-13F447446E84}"/>
              </a:ext>
            </a:extLst>
          </p:cNvPr>
          <p:cNvSpPr txBox="1"/>
          <p:nvPr/>
        </p:nvSpPr>
        <p:spPr>
          <a:xfrm>
            <a:off x="5756982" y="2779237"/>
            <a:ext cx="1687712" cy="25391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altLang="zh-TW" sz="1200">
                <a:latin typeface="Arial" panose="020B0604020202020204" pitchFamily="34" charset="0"/>
                <a:ea typeface="微軟正黑體" panose="020B0604030504040204" pitchFamily="34" charset="-120"/>
                <a:sym typeface="Arial" panose="020B0604020202020204" pitchFamily="34" charset="0"/>
              </a:rPr>
              <a:t>SSL </a:t>
            </a:r>
            <a:r>
              <a:rPr lang="zh-TW" altLang="en-US" sz="1200">
                <a:latin typeface="Arial" panose="020B0604020202020204" pitchFamily="34" charset="0"/>
                <a:ea typeface="微軟正黑體" panose="020B0604030504040204" pitchFamily="34" charset="-120"/>
                <a:sym typeface="Arial" panose="020B0604020202020204" pitchFamily="34" charset="0"/>
              </a:rPr>
              <a:t>憑證，安全連線</a:t>
            </a:r>
            <a:endParaRPr lang="en-US" altLang="zh-TW" sz="1200">
              <a:latin typeface="Arial" panose="020B0604020202020204" pitchFamily="34" charset="0"/>
              <a:ea typeface="微軟正黑體" panose="020B0604030504040204" pitchFamily="34" charset="-120"/>
              <a:sym typeface="Arial" panose="020B0604020202020204" pitchFamily="34" charset="0"/>
            </a:endParaRPr>
          </a:p>
        </p:txBody>
      </p:sp>
      <p:grpSp>
        <p:nvGrpSpPr>
          <p:cNvPr id="12" name="群組 11">
            <a:extLst>
              <a:ext uri="{FF2B5EF4-FFF2-40B4-BE49-F238E27FC236}">
                <a16:creationId xmlns:a16="http://schemas.microsoft.com/office/drawing/2014/main" id="{F746AAC0-A19A-4D4B-BFA1-70D3855D6B28}"/>
              </a:ext>
            </a:extLst>
          </p:cNvPr>
          <p:cNvGrpSpPr/>
          <p:nvPr/>
        </p:nvGrpSpPr>
        <p:grpSpPr>
          <a:xfrm>
            <a:off x="7444694" y="1613439"/>
            <a:ext cx="1139213" cy="958310"/>
            <a:chOff x="6746915" y="3308287"/>
            <a:chExt cx="1406227" cy="1182923"/>
          </a:xfrm>
        </p:grpSpPr>
        <p:sp>
          <p:nvSpPr>
            <p:cNvPr id="10" name="矩形: 圓角 9">
              <a:extLst>
                <a:ext uri="{FF2B5EF4-FFF2-40B4-BE49-F238E27FC236}">
                  <a16:creationId xmlns:a16="http://schemas.microsoft.com/office/drawing/2014/main" id="{B096A0ED-EAC4-475C-8420-3F4DCEEAFD6C}"/>
                </a:ext>
              </a:extLst>
            </p:cNvPr>
            <p:cNvSpPr/>
            <p:nvPr/>
          </p:nvSpPr>
          <p:spPr>
            <a:xfrm>
              <a:off x="6867624" y="3308287"/>
              <a:ext cx="1168349" cy="1182923"/>
            </a:xfrm>
            <a:prstGeom prst="roundRect">
              <a:avLst/>
            </a:prstGeom>
            <a:solidFill>
              <a:srgbClr val="CFD7E3"/>
            </a:solidFill>
            <a:ln>
              <a:noFill/>
            </a:ln>
            <a:effectLst>
              <a:outerShdw blurRad="254000" dist="190500" dir="8100000" algn="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7" name="圖片 7" descr="一張含有 光 的圖片&#10;&#10;自動產生的描述">
              <a:extLst>
                <a:ext uri="{FF2B5EF4-FFF2-40B4-BE49-F238E27FC236}">
                  <a16:creationId xmlns:a16="http://schemas.microsoft.com/office/drawing/2014/main" id="{9F7C7DA2-DC12-416D-AEEB-91A136253C77}"/>
                </a:ext>
              </a:extLst>
            </p:cNvPr>
            <p:cNvPicPr>
              <a:picLocks noChangeAspect="1"/>
            </p:cNvPicPr>
            <p:nvPr/>
          </p:nvPicPr>
          <p:blipFill>
            <a:blip r:embed="rId5">
              <a:biLevel thresh="75000"/>
            </a:blip>
            <a:stretch>
              <a:fillRect/>
            </a:stretch>
          </p:blipFill>
          <p:spPr>
            <a:xfrm>
              <a:off x="6746915" y="3450609"/>
              <a:ext cx="1406227" cy="909911"/>
            </a:xfrm>
            <a:prstGeom prst="rect">
              <a:avLst/>
            </a:prstGeom>
          </p:spPr>
        </p:pic>
      </p:grpSp>
      <p:sp>
        <p:nvSpPr>
          <p:cNvPr id="8" name="文字方塊 7">
            <a:extLst>
              <a:ext uri="{FF2B5EF4-FFF2-40B4-BE49-F238E27FC236}">
                <a16:creationId xmlns:a16="http://schemas.microsoft.com/office/drawing/2014/main" id="{4E540557-4EBB-45EC-A19B-192B59D0661E}"/>
              </a:ext>
            </a:extLst>
          </p:cNvPr>
          <p:cNvSpPr txBox="1"/>
          <p:nvPr/>
        </p:nvSpPr>
        <p:spPr>
          <a:xfrm>
            <a:off x="7233075" y="2779236"/>
            <a:ext cx="1687712" cy="25391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zh-TW" altLang="en-US" sz="1200">
                <a:latin typeface="Arial" panose="020B0604020202020204" pitchFamily="34" charset="0"/>
                <a:ea typeface="微軟正黑體" panose="020B0604030504040204" pitchFamily="34" charset="-120"/>
                <a:sym typeface="Arial" panose="020B0604020202020204" pitchFamily="34" charset="0"/>
              </a:rPr>
              <a:t>存取權限控管</a:t>
            </a:r>
            <a:endParaRPr lang="en-US" altLang="zh-TW" sz="1200">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1418092731"/>
      </p:ext>
    </p:extLst>
  </p:cSld>
  <p:clrMapOvr>
    <a:masterClrMapping/>
  </p:clrMapOvr>
  <p:transition spd="slow">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圓角 10">
            <a:extLst>
              <a:ext uri="{FF2B5EF4-FFF2-40B4-BE49-F238E27FC236}">
                <a16:creationId xmlns:a16="http://schemas.microsoft.com/office/drawing/2014/main" id="{77FA7087-B4DB-4B91-9B73-B7802D93427D}"/>
              </a:ext>
            </a:extLst>
          </p:cNvPr>
          <p:cNvSpPr/>
          <p:nvPr/>
        </p:nvSpPr>
        <p:spPr>
          <a:xfrm>
            <a:off x="3260113" y="1641946"/>
            <a:ext cx="4531447" cy="2949262"/>
          </a:xfrm>
          <a:prstGeom prst="roundRect">
            <a:avLst>
              <a:gd name="adj" fmla="val 19197"/>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4" name="圖片 4" descr="一張含有 桌 的圖片&#10;&#10;自動產生的描述">
            <a:extLst>
              <a:ext uri="{FF2B5EF4-FFF2-40B4-BE49-F238E27FC236}">
                <a16:creationId xmlns:a16="http://schemas.microsoft.com/office/drawing/2014/main" id="{03E6345F-A120-4484-8DBB-270F2666C30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17400" y="2282818"/>
            <a:ext cx="5526600" cy="2668921"/>
          </a:xfrm>
          <a:prstGeom prst="rect">
            <a:avLst/>
          </a:prstGeom>
        </p:spPr>
      </p:pic>
      <p:sp>
        <p:nvSpPr>
          <p:cNvPr id="6" name="標題 5">
            <a:extLst>
              <a:ext uri="{FF2B5EF4-FFF2-40B4-BE49-F238E27FC236}">
                <a16:creationId xmlns:a16="http://schemas.microsoft.com/office/drawing/2014/main" id="{56E69DC5-6A3C-43CA-B121-C221B459A4F1}"/>
              </a:ext>
            </a:extLst>
          </p:cNvPr>
          <p:cNvSpPr>
            <a:spLocks noGrp="1"/>
          </p:cNvSpPr>
          <p:nvPr>
            <p:ph type="title" idx="4294967295"/>
          </p:nvPr>
        </p:nvSpPr>
        <p:spPr>
          <a:xfrm>
            <a:off x="551684" y="47667"/>
            <a:ext cx="8122237" cy="1286888"/>
          </a:xfrm>
        </p:spPr>
        <p:txBody>
          <a:bodyPr/>
          <a:lstStyle/>
          <a:p>
            <a:r>
              <a:rPr lang="en-US" altLang="zh-TW" sz="32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DA Drive Analyzer </a:t>
            </a:r>
            <a:r>
              <a:rPr lang="zh-TW" altLang="en-US" sz="32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磁碟健康分析與故障</a:t>
            </a:r>
            <a:br>
              <a:rPr lang="en-US" altLang="zh-TW" sz="32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br>
            <a:r>
              <a:rPr lang="zh-TW" altLang="en-US" sz="32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預測，縮短停機時間</a:t>
            </a:r>
            <a:endParaRPr lang="zh-TW" sz="32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8" name="文字方塊 7">
            <a:extLst>
              <a:ext uri="{FF2B5EF4-FFF2-40B4-BE49-F238E27FC236}">
                <a16:creationId xmlns:a16="http://schemas.microsoft.com/office/drawing/2014/main" id="{83AC6952-8038-4E90-94C9-494E29A4995E}"/>
              </a:ext>
            </a:extLst>
          </p:cNvPr>
          <p:cNvSpPr txBox="1"/>
          <p:nvPr/>
        </p:nvSpPr>
        <p:spPr>
          <a:xfrm>
            <a:off x="225706" y="1405541"/>
            <a:ext cx="3391694" cy="28262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30000"/>
              </a:lnSpc>
              <a:spcBef>
                <a:spcPts val="600"/>
              </a:spcBef>
            </a:pPr>
            <a:r>
              <a:rPr lang="zh-TW" altLang="en-US" sz="2000" b="1">
                <a:solidFill>
                  <a:srgbClr val="3B4B9D"/>
                </a:solidFill>
                <a:latin typeface="Arial" panose="020B0604020202020204" pitchFamily="34" charset="0"/>
                <a:ea typeface="微軟正黑體" panose="020B0604030504040204" pitchFamily="34" charset="-120"/>
                <a:cs typeface="+mn-ea"/>
                <a:sym typeface="Arial" panose="020B0604020202020204" pitchFamily="34" charset="0"/>
              </a:rPr>
              <a:t>透過 </a:t>
            </a:r>
            <a:r>
              <a:rPr lang="en" altLang="zh-TW" sz="2000" b="1">
                <a:solidFill>
                  <a:srgbClr val="3B4B9D"/>
                </a:solidFill>
                <a:latin typeface="Arial" panose="020B0604020202020204" pitchFamily="34" charset="0"/>
                <a:ea typeface="微軟正黑體" panose="020B0604030504040204" pitchFamily="34" charset="-120"/>
                <a:cs typeface="+mn-ea"/>
                <a:sym typeface="Arial" panose="020B0604020202020204" pitchFamily="34" charset="0"/>
              </a:rPr>
              <a:t>AI </a:t>
            </a:r>
            <a:r>
              <a:rPr lang="zh-TW" altLang="en-US" sz="2000" b="1">
                <a:solidFill>
                  <a:srgbClr val="3B4B9D"/>
                </a:solidFill>
                <a:latin typeface="Arial" panose="020B0604020202020204" pitchFamily="34" charset="0"/>
                <a:ea typeface="微軟正黑體" panose="020B0604030504040204" pitchFamily="34" charset="-120"/>
                <a:cs typeface="+mn-ea"/>
                <a:sym typeface="Arial" panose="020B0604020202020204" pitchFamily="34" charset="0"/>
              </a:rPr>
              <a:t>驅動的磁碟診斷，</a:t>
            </a:r>
            <a:br>
              <a:rPr lang="en-US" altLang="zh-TW" sz="2000" b="1">
                <a:solidFill>
                  <a:srgbClr val="3B4B9D"/>
                </a:solidFill>
                <a:latin typeface="Arial" panose="020B0604020202020204" pitchFamily="34" charset="0"/>
                <a:ea typeface="微軟正黑體" panose="020B0604030504040204" pitchFamily="34" charset="-120"/>
                <a:cs typeface="+mn-ea"/>
                <a:sym typeface="Arial" panose="020B0604020202020204" pitchFamily="34" charset="0"/>
              </a:rPr>
            </a:br>
            <a:r>
              <a:rPr lang="zh-TW" altLang="en-US" sz="2000" b="1">
                <a:solidFill>
                  <a:srgbClr val="3B4B9D"/>
                </a:solidFill>
                <a:latin typeface="Arial" panose="020B0604020202020204" pitchFamily="34" charset="0"/>
                <a:ea typeface="微軟正黑體" panose="020B0604030504040204" pitchFamily="34" charset="-120"/>
                <a:cs typeface="+mn-ea"/>
                <a:sym typeface="Arial" panose="020B0604020202020204" pitchFamily="34" charset="0"/>
              </a:rPr>
              <a:t>精準提供故障預測</a:t>
            </a:r>
            <a:endParaRPr lang="en" altLang="zh-TW" sz="1000">
              <a:solidFill>
                <a:srgbClr val="3B4B9D"/>
              </a:solidFill>
            </a:endParaRPr>
          </a:p>
          <a:p>
            <a:pPr>
              <a:lnSpc>
                <a:spcPct val="130000"/>
              </a:lnSpc>
              <a:spcBef>
                <a:spcPts val="600"/>
              </a:spcBef>
            </a:pPr>
            <a:r>
              <a:rPr lang="en" altLang="zh-TW" sz="1000"/>
              <a:t>DA Drive Analyzer </a:t>
            </a:r>
            <a:r>
              <a:rPr lang="zh-TW" altLang="en-US" sz="1000"/>
              <a:t>整合硬碟與快閃儲存測試工具領導廠商 </a:t>
            </a:r>
            <a:r>
              <a:rPr lang="en" altLang="zh-TW" sz="1000"/>
              <a:t>ULINK </a:t>
            </a:r>
            <a:r>
              <a:rPr lang="zh-TW" altLang="en-US" sz="1000"/>
              <a:t>之雲端人工智慧學習推論技術，透過分析過去數百萬筆磁碟數據，可在磁碟快要故障時發出警示通知，讓您及時更換磁碟。透過 </a:t>
            </a:r>
            <a:r>
              <a:rPr lang="en" altLang="zh-TW" sz="1000"/>
              <a:t>DA Drive Analyzer </a:t>
            </a:r>
            <a:r>
              <a:rPr lang="zh-TW" altLang="en-US" sz="1000"/>
              <a:t>友善的使用界面，您可以檢查壽命預測分數和磁碟健康狀況，包含 </a:t>
            </a:r>
            <a:r>
              <a:rPr lang="en" altLang="zh-TW" sz="1000"/>
              <a:t>S.M.A.R.T. </a:t>
            </a:r>
            <a:r>
              <a:rPr lang="zh-TW" altLang="en-US" sz="1000"/>
              <a:t>屬性 </a:t>
            </a:r>
            <a:r>
              <a:rPr lang="en-US" altLang="zh-TW" sz="1000"/>
              <a:t>(</a:t>
            </a:r>
            <a:r>
              <a:rPr lang="zh-TW" altLang="en-US" sz="1000"/>
              <a:t>內建磁碟診斷</a:t>
            </a:r>
            <a:r>
              <a:rPr lang="en-US" altLang="zh-TW" sz="1000"/>
              <a:t>)</a:t>
            </a:r>
            <a:r>
              <a:rPr lang="zh-TW" altLang="en-US" sz="1000"/>
              <a:t>、溫度和測試 </a:t>
            </a:r>
            <a:r>
              <a:rPr lang="en" altLang="zh-TW" sz="1000"/>
              <a:t>IOPS</a:t>
            </a:r>
            <a:r>
              <a:rPr lang="zh-TW" altLang="en" sz="1000"/>
              <a:t>。</a:t>
            </a:r>
            <a:r>
              <a:rPr lang="zh-TW" altLang="en-US" sz="1000"/>
              <a:t>您也可以在 </a:t>
            </a:r>
            <a:r>
              <a:rPr lang="en" altLang="zh-TW" sz="1000"/>
              <a:t>ULINK DA Portal </a:t>
            </a:r>
            <a:r>
              <a:rPr lang="zh-TW" altLang="en-US" sz="1000"/>
              <a:t>網站上，查看進階的磁碟相關資訊。有了 </a:t>
            </a:r>
            <a:r>
              <a:rPr lang="en" altLang="zh-TW" sz="1000"/>
              <a:t>DA Drive Analyzer</a:t>
            </a:r>
            <a:r>
              <a:rPr lang="zh-TW" altLang="en" sz="1000"/>
              <a:t>，</a:t>
            </a:r>
            <a:r>
              <a:rPr lang="zh-TW" altLang="en-US" sz="1000"/>
              <a:t>無預警的磁碟故障窘境將成為過去式。</a:t>
            </a:r>
            <a:endParaRPr lang="zh-TW" sz="80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nvGrpSpPr>
          <p:cNvPr id="3" name="群組 2">
            <a:extLst>
              <a:ext uri="{FF2B5EF4-FFF2-40B4-BE49-F238E27FC236}">
                <a16:creationId xmlns:a16="http://schemas.microsoft.com/office/drawing/2014/main" id="{A198C01E-8A6D-4BEC-8DD3-5936934709A3}"/>
              </a:ext>
            </a:extLst>
          </p:cNvPr>
          <p:cNvGrpSpPr/>
          <p:nvPr/>
        </p:nvGrpSpPr>
        <p:grpSpPr>
          <a:xfrm>
            <a:off x="8048081" y="1078983"/>
            <a:ext cx="857334" cy="857334"/>
            <a:chOff x="3810000" y="1138767"/>
            <a:chExt cx="1138767" cy="1138767"/>
          </a:xfrm>
        </p:grpSpPr>
        <p:sp>
          <p:nvSpPr>
            <p:cNvPr id="2" name="矩形: 圓角 1">
              <a:extLst>
                <a:ext uri="{FF2B5EF4-FFF2-40B4-BE49-F238E27FC236}">
                  <a16:creationId xmlns:a16="http://schemas.microsoft.com/office/drawing/2014/main" id="{05360AB9-F762-4949-A578-F4797DEA8551}"/>
                </a:ext>
              </a:extLst>
            </p:cNvPr>
            <p:cNvSpPr/>
            <p:nvPr/>
          </p:nvSpPr>
          <p:spPr>
            <a:xfrm>
              <a:off x="3810000" y="1138767"/>
              <a:ext cx="1138767" cy="1138767"/>
            </a:xfrm>
            <a:prstGeom prst="roundRect">
              <a:avLst/>
            </a:prstGeom>
            <a:solidFill>
              <a:srgbClr val="FFFFFF"/>
            </a:solidFill>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9" name="圖片 9">
              <a:extLst>
                <a:ext uri="{FF2B5EF4-FFF2-40B4-BE49-F238E27FC236}">
                  <a16:creationId xmlns:a16="http://schemas.microsoft.com/office/drawing/2014/main" id="{13F43B4D-3762-4CFB-85F3-D1856AD7BC95}"/>
                </a:ext>
              </a:extLst>
            </p:cNvPr>
            <p:cNvPicPr>
              <a:picLocks noChangeAspect="1"/>
            </p:cNvPicPr>
            <p:nvPr/>
          </p:nvPicPr>
          <p:blipFill>
            <a:blip r:embed="rId4"/>
            <a:stretch>
              <a:fillRect/>
            </a:stretch>
          </p:blipFill>
          <p:spPr>
            <a:xfrm>
              <a:off x="3926947" y="1293813"/>
              <a:ext cx="904876" cy="828675"/>
            </a:xfrm>
            <a:prstGeom prst="rect">
              <a:avLst/>
            </a:prstGeom>
          </p:spPr>
        </p:pic>
      </p:grpSp>
      <p:sp>
        <p:nvSpPr>
          <p:cNvPr id="10" name="文字方塊 9">
            <a:extLst>
              <a:ext uri="{FF2B5EF4-FFF2-40B4-BE49-F238E27FC236}">
                <a16:creationId xmlns:a16="http://schemas.microsoft.com/office/drawing/2014/main" id="{AC1107C3-5781-4BD8-B2CE-CB8DFD32831D}"/>
              </a:ext>
            </a:extLst>
          </p:cNvPr>
          <p:cNvSpPr txBox="1"/>
          <p:nvPr/>
        </p:nvSpPr>
        <p:spPr>
          <a:xfrm>
            <a:off x="3536725" y="1447049"/>
            <a:ext cx="4436191" cy="7232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600"/>
              </a:spcBef>
            </a:pPr>
            <a:r>
              <a:rPr lang="zh-TW" sz="1800" b="1">
                <a:solidFill>
                  <a:srgbClr val="00B0F0"/>
                </a:solidFill>
                <a:latin typeface="Arial" panose="020B0604020202020204" pitchFamily="34" charset="0"/>
                <a:ea typeface="微軟正黑體" panose="020B0604030504040204" pitchFamily="34" charset="-120"/>
                <a:cs typeface="+mn-ea"/>
                <a:sym typeface="Arial" panose="020B0604020202020204" pitchFamily="34" charset="0"/>
              </a:rPr>
              <a:t>每台</a:t>
            </a:r>
            <a:r>
              <a:rPr lang="en-US" altLang="zh-TW" sz="1800" b="1">
                <a:solidFill>
                  <a:srgbClr val="00B0F0"/>
                </a:solidFill>
                <a:latin typeface="Arial" panose="020B0604020202020204" pitchFamily="34" charset="0"/>
                <a:ea typeface="微軟正黑體" panose="020B0604030504040204" pitchFamily="34" charset="-120"/>
                <a:cs typeface="+mn-ea"/>
                <a:sym typeface="Arial" panose="020B0604020202020204" pitchFamily="34" charset="0"/>
              </a:rPr>
              <a:t> </a:t>
            </a:r>
            <a:r>
              <a:rPr lang="zh-TW" sz="1800" b="1">
                <a:solidFill>
                  <a:srgbClr val="00B0F0"/>
                </a:solidFill>
                <a:latin typeface="Arial" panose="020B0604020202020204" pitchFamily="34" charset="0"/>
                <a:ea typeface="微軟正黑體" panose="020B0604030504040204" pitchFamily="34" charset="-120"/>
                <a:cs typeface="+mn-ea"/>
                <a:sym typeface="Arial" panose="020B0604020202020204" pitchFamily="34" charset="0"/>
              </a:rPr>
              <a:t>N</a:t>
            </a:r>
            <a:r>
              <a:rPr lang="en-US" altLang="zh-TW" sz="1800" b="1">
                <a:solidFill>
                  <a:srgbClr val="00B0F0"/>
                </a:solidFill>
                <a:latin typeface="Arial" panose="020B0604020202020204" pitchFamily="34" charset="0"/>
                <a:ea typeface="微軟正黑體" panose="020B0604030504040204" pitchFamily="34" charset="-120"/>
                <a:cs typeface="+mn-ea"/>
                <a:sym typeface="Arial" panose="020B0604020202020204" pitchFamily="34" charset="0"/>
              </a:rPr>
              <a:t>AS </a:t>
            </a:r>
            <a:r>
              <a:rPr lang="zh-TW" sz="1800" b="1">
                <a:solidFill>
                  <a:srgbClr val="00B0F0"/>
                </a:solidFill>
                <a:latin typeface="Arial" panose="020B0604020202020204" pitchFamily="34" charset="0"/>
                <a:ea typeface="微軟正黑體" panose="020B0604030504040204" pitchFamily="34" charset="-120"/>
                <a:cs typeface="+mn-ea"/>
                <a:sym typeface="Arial" panose="020B0604020202020204" pitchFamily="34" charset="0"/>
              </a:rPr>
              <a:t>可免費進行</a:t>
            </a:r>
            <a:r>
              <a:rPr lang="en-US" altLang="zh-TW" sz="1800" b="1">
                <a:solidFill>
                  <a:srgbClr val="00B0F0"/>
                </a:solidFill>
                <a:latin typeface="Arial" panose="020B0604020202020204" pitchFamily="34" charset="0"/>
                <a:ea typeface="微軟正黑體" panose="020B0604030504040204" pitchFamily="34" charset="-120"/>
                <a:cs typeface="+mn-ea"/>
                <a:sym typeface="Arial" panose="020B0604020202020204" pitchFamily="34" charset="0"/>
              </a:rPr>
              <a:t> 1 </a:t>
            </a:r>
            <a:r>
              <a:rPr lang="zh-TW" sz="1800" b="1">
                <a:solidFill>
                  <a:srgbClr val="00B0F0"/>
                </a:solidFill>
                <a:latin typeface="Arial" panose="020B0604020202020204" pitchFamily="34" charset="0"/>
                <a:ea typeface="微軟正黑體" panose="020B0604030504040204" pitchFamily="34" charset="-120"/>
                <a:cs typeface="+mn-ea"/>
                <a:sym typeface="Arial" panose="020B0604020202020204" pitchFamily="34" charset="0"/>
              </a:rPr>
              <a:t>個磁碟預測</a:t>
            </a:r>
          </a:p>
          <a:p>
            <a:pPr>
              <a:spcBef>
                <a:spcPts val="600"/>
              </a:spcBef>
            </a:pPr>
            <a:r>
              <a:rPr lang="zh-TW" altLang="en-US" sz="1800" b="1">
                <a:solidFill>
                  <a:srgbClr val="00B0F0"/>
                </a:solidFill>
                <a:latin typeface="Arial" panose="020B0604020202020204" pitchFamily="34" charset="0"/>
                <a:ea typeface="微軟正黑體" panose="020B0604030504040204" pitchFamily="34" charset="-120"/>
                <a:cs typeface="+mn-ea"/>
                <a:sym typeface="Arial" panose="020B0604020202020204" pitchFamily="34" charset="0"/>
              </a:rPr>
              <a:t>可付費訂閱額外的磁碟加強防護力</a:t>
            </a:r>
            <a:endParaRPr lang="zh-TW" sz="1800" b="1">
              <a:solidFill>
                <a:srgbClr val="00B0F0"/>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3" name="文字方塊 12">
            <a:extLst>
              <a:ext uri="{FF2B5EF4-FFF2-40B4-BE49-F238E27FC236}">
                <a16:creationId xmlns:a16="http://schemas.microsoft.com/office/drawing/2014/main" id="{29884EAE-C816-454B-8E32-955D28B67110}"/>
              </a:ext>
            </a:extLst>
          </p:cNvPr>
          <p:cNvSpPr txBox="1"/>
          <p:nvPr/>
        </p:nvSpPr>
        <p:spPr>
          <a:xfrm>
            <a:off x="225706" y="4360951"/>
            <a:ext cx="2852895" cy="461665"/>
          </a:xfrm>
          <a:prstGeom prst="rect">
            <a:avLst/>
          </a:prstGeom>
          <a:noFill/>
        </p:spPr>
        <p:txBody>
          <a:bodyPr wrap="square">
            <a:spAutoFit/>
          </a:bodyPr>
          <a:lstStyle/>
          <a:p>
            <a:r>
              <a:rPr lang="zh-TW" altLang="en-US" sz="800" b="0" i="0">
                <a:solidFill>
                  <a:schemeClr val="tx1"/>
                </a:solidFill>
                <a:effectLst/>
                <a:latin typeface="Roboto" panose="02000000000000000000" pitchFamily="2" charset="0"/>
              </a:rPr>
              <a:t>注意：</a:t>
            </a:r>
            <a:r>
              <a:rPr lang="en" altLang="zh-TW" sz="800" b="0" i="0">
                <a:solidFill>
                  <a:schemeClr val="tx1"/>
                </a:solidFill>
                <a:effectLst/>
                <a:latin typeface="Roboto" panose="02000000000000000000" pitchFamily="2" charset="0"/>
              </a:rPr>
              <a:t>DA Drive Analyzer </a:t>
            </a:r>
            <a:r>
              <a:rPr lang="zh-TW" altLang="en-US" sz="800" b="0" i="0">
                <a:solidFill>
                  <a:schemeClr val="tx1"/>
                </a:solidFill>
                <a:effectLst/>
                <a:latin typeface="Roboto" panose="02000000000000000000" pitchFamily="2" charset="0"/>
              </a:rPr>
              <a:t>尚未支援 </a:t>
            </a:r>
            <a:r>
              <a:rPr lang="en" altLang="zh-TW" sz="800" b="0" i="0" err="1">
                <a:solidFill>
                  <a:schemeClr val="tx1"/>
                </a:solidFill>
                <a:effectLst/>
                <a:latin typeface="Roboto" panose="02000000000000000000" pitchFamily="2" charset="0"/>
              </a:rPr>
              <a:t>NVMe</a:t>
            </a:r>
            <a:r>
              <a:rPr lang="en" altLang="zh-TW" sz="800" b="0" i="0">
                <a:solidFill>
                  <a:schemeClr val="tx1"/>
                </a:solidFill>
                <a:effectLst/>
                <a:latin typeface="Roboto" panose="02000000000000000000" pitchFamily="2" charset="0"/>
              </a:rPr>
              <a:t> SSD</a:t>
            </a:r>
            <a:r>
              <a:rPr lang="zh-TW" altLang="en-US" sz="800" b="0" i="0">
                <a:solidFill>
                  <a:schemeClr val="tx1"/>
                </a:solidFill>
                <a:effectLst/>
                <a:latin typeface="Roboto" panose="02000000000000000000" pitchFamily="2" charset="0"/>
              </a:rPr>
              <a:t>，且部分 </a:t>
            </a:r>
            <a:r>
              <a:rPr lang="en" altLang="zh-TW" sz="800" b="0" i="0">
                <a:solidFill>
                  <a:schemeClr val="tx1"/>
                </a:solidFill>
                <a:effectLst/>
                <a:latin typeface="Roboto" panose="02000000000000000000" pitchFamily="2" charset="0"/>
              </a:rPr>
              <a:t>SATA </a:t>
            </a:r>
            <a:r>
              <a:rPr lang="zh-TW" altLang="en-US" sz="800" b="0" i="0">
                <a:solidFill>
                  <a:schemeClr val="tx1"/>
                </a:solidFill>
                <a:effectLst/>
                <a:latin typeface="Roboto" panose="02000000000000000000" pitchFamily="2" charset="0"/>
              </a:rPr>
              <a:t>硬碟可能因韌體或製造商設定不同，在經過 </a:t>
            </a:r>
            <a:r>
              <a:rPr lang="en" altLang="zh-TW" sz="800" b="0" i="0">
                <a:solidFill>
                  <a:schemeClr val="tx1"/>
                </a:solidFill>
                <a:effectLst/>
                <a:latin typeface="Roboto" panose="02000000000000000000" pitchFamily="2" charset="0"/>
              </a:rPr>
              <a:t>Cloud AI </a:t>
            </a:r>
            <a:r>
              <a:rPr lang="zh-TW" altLang="en-US" sz="800" b="0" i="0">
                <a:solidFill>
                  <a:schemeClr val="tx1"/>
                </a:solidFill>
                <a:effectLst/>
                <a:latin typeface="Roboto" panose="02000000000000000000" pitchFamily="2" charset="0"/>
              </a:rPr>
              <a:t>推論系統分析後顯示為「不支援」。</a:t>
            </a:r>
            <a:endParaRPr lang="zh-TW" altLang="en-US" sz="800">
              <a:solidFill>
                <a:schemeClr val="tx1"/>
              </a:solidFill>
            </a:endParaRPr>
          </a:p>
        </p:txBody>
      </p:sp>
    </p:spTree>
    <p:extLst>
      <p:ext uri="{BB962C8B-B14F-4D97-AF65-F5344CB8AC3E}">
        <p14:creationId xmlns:p14="http://schemas.microsoft.com/office/powerpoint/2010/main" val="986648814"/>
      </p:ext>
    </p:extLst>
  </p:cSld>
  <p:clrMapOvr>
    <a:masterClrMapping/>
  </p:clrMapOvr>
  <p:transition spd="slow">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圓角 13">
            <a:extLst>
              <a:ext uri="{FF2B5EF4-FFF2-40B4-BE49-F238E27FC236}">
                <a16:creationId xmlns:a16="http://schemas.microsoft.com/office/drawing/2014/main" id="{D28C3926-BE29-4682-86DB-027B3AD4C553}"/>
              </a:ext>
            </a:extLst>
          </p:cNvPr>
          <p:cNvSpPr/>
          <p:nvPr/>
        </p:nvSpPr>
        <p:spPr>
          <a:xfrm>
            <a:off x="3718502" y="1991401"/>
            <a:ext cx="2529508" cy="2702948"/>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 name="標題 5">
            <a:extLst>
              <a:ext uri="{FF2B5EF4-FFF2-40B4-BE49-F238E27FC236}">
                <a16:creationId xmlns:a16="http://schemas.microsoft.com/office/drawing/2014/main" id="{96675DB7-0622-4016-8854-97EBDAC9DD56}"/>
              </a:ext>
            </a:extLst>
          </p:cNvPr>
          <p:cNvSpPr>
            <a:spLocks noGrp="1"/>
          </p:cNvSpPr>
          <p:nvPr>
            <p:ph type="title" idx="4294967295"/>
          </p:nvPr>
        </p:nvSpPr>
        <p:spPr>
          <a:xfrm>
            <a:off x="219879" y="55439"/>
            <a:ext cx="8704242" cy="1345301"/>
          </a:xfrm>
        </p:spPr>
        <p:txBody>
          <a:bodyPr/>
          <a:lstStyle/>
          <a:p>
            <a:r>
              <a:rPr lang="en-US" sz="31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QVR</a:t>
            </a:r>
            <a:r>
              <a:rPr lang="zh-TW" altLang="en-US" sz="31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sz="31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Elite </a:t>
            </a:r>
            <a:r>
              <a:rPr lang="zh-TW" altLang="en-US" sz="31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智慧安全監控方案</a:t>
            </a:r>
            <a:br>
              <a:rPr lang="en-US" altLang="zh-TW" sz="31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br>
            <a:r>
              <a:rPr lang="en-US" altLang="zh-TW" sz="31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NAS</a:t>
            </a:r>
            <a:r>
              <a:rPr lang="zh-TW" altLang="en-US" sz="31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a:t>
            </a:r>
            <a:r>
              <a:rPr lang="en-US" altLang="zh-TW" sz="31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QVR Elite </a:t>
            </a:r>
            <a:r>
              <a:rPr lang="zh-TW" altLang="en-US" sz="31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軟體、與攝影機即可輕鬆建置</a:t>
            </a:r>
            <a:endParaRPr lang="en-US" sz="31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4" name="圖片 4" descr="一張含有 文字, 室內, 螢幕擷取畫面, 差異 的圖片&#10;&#10;自動產生的描述">
            <a:extLst>
              <a:ext uri="{FF2B5EF4-FFF2-40B4-BE49-F238E27FC236}">
                <a16:creationId xmlns:a16="http://schemas.microsoft.com/office/drawing/2014/main" id="{9C6EED37-ABC5-4167-B6EF-EF94F1CE24EA}"/>
              </a:ext>
            </a:extLst>
          </p:cNvPr>
          <p:cNvPicPr>
            <a:picLocks noChangeAspect="1"/>
          </p:cNvPicPr>
          <p:nvPr/>
        </p:nvPicPr>
        <p:blipFill>
          <a:blip r:embed="rId3"/>
          <a:stretch>
            <a:fillRect/>
          </a:stretch>
        </p:blipFill>
        <p:spPr>
          <a:xfrm>
            <a:off x="611843" y="1735665"/>
            <a:ext cx="4732431" cy="2650907"/>
          </a:xfrm>
          <a:prstGeom prst="rect">
            <a:avLst/>
          </a:prstGeom>
        </p:spPr>
      </p:pic>
      <p:sp>
        <p:nvSpPr>
          <p:cNvPr id="7" name="文字方塊 6">
            <a:extLst>
              <a:ext uri="{FF2B5EF4-FFF2-40B4-BE49-F238E27FC236}">
                <a16:creationId xmlns:a16="http://schemas.microsoft.com/office/drawing/2014/main" id="{0283DDE9-3DE5-49B2-993D-46F07BA33E0B}"/>
              </a:ext>
            </a:extLst>
          </p:cNvPr>
          <p:cNvSpPr txBox="1"/>
          <p:nvPr/>
        </p:nvSpPr>
        <p:spPr>
          <a:xfrm>
            <a:off x="-224497" y="4595993"/>
            <a:ext cx="271048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1200">
                <a:solidFill>
                  <a:srgbClr val="013F4F"/>
                </a:solidFill>
                <a:latin typeface="Arial" panose="020B0604020202020204" pitchFamily="34" charset="0"/>
                <a:ea typeface="微軟正黑體" panose="020B0604030504040204" pitchFamily="34" charset="-120"/>
                <a:cs typeface="+mn-ea"/>
                <a:sym typeface="Arial" panose="020B0604020202020204" pitchFamily="34" charset="0"/>
              </a:rPr>
              <a:t>標準 </a:t>
            </a:r>
            <a:r>
              <a:rPr lang="en-US" altLang="zh-TW" sz="1200">
                <a:solidFill>
                  <a:srgbClr val="013F4F"/>
                </a:solidFill>
                <a:latin typeface="Arial" panose="020B0604020202020204" pitchFamily="34" charset="0"/>
                <a:ea typeface="微軟正黑體" panose="020B0604030504040204" pitchFamily="34" charset="-120"/>
                <a:cs typeface="+mn-ea"/>
                <a:sym typeface="Arial" panose="020B0604020202020204" pitchFamily="34" charset="0"/>
              </a:rPr>
              <a:t>MP4</a:t>
            </a:r>
            <a:r>
              <a:rPr lang="zh-TW" altLang="en-US" sz="1200">
                <a:solidFill>
                  <a:srgbClr val="013F4F"/>
                </a:solidFill>
                <a:latin typeface="Arial" panose="020B0604020202020204" pitchFamily="34" charset="0"/>
                <a:ea typeface="微軟正黑體" panose="020B0604030504040204" pitchFamily="34" charset="-120"/>
                <a:cs typeface="+mn-ea"/>
                <a:sym typeface="Arial" panose="020B0604020202020204" pitchFamily="34" charset="0"/>
              </a:rPr>
              <a:t> 媒體格式</a:t>
            </a:r>
            <a:endParaRPr lang="zh-TW" sz="1200">
              <a:solidFill>
                <a:srgbClr val="013F4F"/>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8" name="圖片 3">
            <a:extLst>
              <a:ext uri="{FF2B5EF4-FFF2-40B4-BE49-F238E27FC236}">
                <a16:creationId xmlns:a16="http://schemas.microsoft.com/office/drawing/2014/main" id="{FCC1264A-E246-4A6F-969F-7047ACAF5703}"/>
              </a:ext>
            </a:extLst>
          </p:cNvPr>
          <p:cNvPicPr>
            <a:picLocks noChangeAspect="1"/>
          </p:cNvPicPr>
          <p:nvPr/>
        </p:nvPicPr>
        <p:blipFill rotWithShape="1">
          <a:blip r:embed="rId4" cstate="print">
            <a:grayscl/>
            <a:extLst>
              <a:ext uri="{28A0092B-C50C-407E-A947-70E740481C1C}">
                <a14:useLocalDpi xmlns:a14="http://schemas.microsoft.com/office/drawing/2010/main"/>
              </a:ext>
            </a:extLst>
          </a:blip>
          <a:srcRect/>
          <a:stretch/>
        </p:blipFill>
        <p:spPr>
          <a:xfrm>
            <a:off x="2186124" y="3685258"/>
            <a:ext cx="1220175" cy="851459"/>
          </a:xfrm>
          <a:prstGeom prst="rect">
            <a:avLst/>
          </a:prstGeom>
          <a:solidFill>
            <a:srgbClr val="000000">
              <a:shade val="95000"/>
            </a:srgbClr>
          </a:solidFill>
          <a:ln w="28575" cap="sq">
            <a:solidFill>
              <a:srgbClr val="029B64"/>
            </a:solidFill>
            <a:miter lim="800000"/>
          </a:ln>
          <a:effectLst>
            <a:outerShdw blurRad="254000" dist="190500" dir="2700000" sy="90000" algn="bl" rotWithShape="0">
              <a:srgbClr val="000000">
                <a:alpha val="40000"/>
              </a:srgbClr>
            </a:outerShdw>
          </a:effectLst>
        </p:spPr>
      </p:pic>
      <p:pic>
        <p:nvPicPr>
          <p:cNvPr id="9" name="圖片 3">
            <a:extLst>
              <a:ext uri="{FF2B5EF4-FFF2-40B4-BE49-F238E27FC236}">
                <a16:creationId xmlns:a16="http://schemas.microsoft.com/office/drawing/2014/main" id="{64DD70AA-8069-43A1-A307-D5E532010292}"/>
              </a:ext>
            </a:extLst>
          </p:cNvPr>
          <p:cNvPicPr>
            <a:picLocks noChangeAspect="1"/>
          </p:cNvPicPr>
          <p:nvPr/>
        </p:nvPicPr>
        <p:blipFill rotWithShape="1">
          <a:blip r:embed="rId5" cstate="print">
            <a:grayscl/>
            <a:extLst>
              <a:ext uri="{28A0092B-C50C-407E-A947-70E740481C1C}">
                <a14:useLocalDpi xmlns:a14="http://schemas.microsoft.com/office/drawing/2010/main"/>
              </a:ext>
            </a:extLst>
          </a:blip>
          <a:srcRect/>
          <a:stretch/>
        </p:blipFill>
        <p:spPr>
          <a:xfrm>
            <a:off x="4028723" y="3683358"/>
            <a:ext cx="1220175" cy="855738"/>
          </a:xfrm>
          <a:prstGeom prst="rect">
            <a:avLst/>
          </a:prstGeom>
          <a:solidFill>
            <a:srgbClr val="000000">
              <a:shade val="95000"/>
            </a:srgbClr>
          </a:solidFill>
          <a:ln w="28575" cap="sq">
            <a:solidFill>
              <a:srgbClr val="029B64"/>
            </a:solidFill>
            <a:miter lim="800000"/>
          </a:ln>
          <a:effectLst>
            <a:outerShdw blurRad="254000" dist="190500" dir="2700000" sy="90000" algn="bl" rotWithShape="0">
              <a:srgbClr val="000000">
                <a:alpha val="40000"/>
              </a:srgbClr>
            </a:outerShdw>
          </a:effectLst>
        </p:spPr>
      </p:pic>
      <p:pic>
        <p:nvPicPr>
          <p:cNvPr id="11" name="圖片 3" descr="一張含有 杯子, 玻璃, 餐具 的圖片&#10;&#10;自動產生的描述">
            <a:extLst>
              <a:ext uri="{FF2B5EF4-FFF2-40B4-BE49-F238E27FC236}">
                <a16:creationId xmlns:a16="http://schemas.microsoft.com/office/drawing/2014/main" id="{8B7CE37D-5B6D-42A4-98BD-B563A7DB2001}"/>
              </a:ext>
            </a:extLst>
          </p:cNvPr>
          <p:cNvPicPr>
            <a:picLocks noChangeAspect="1"/>
          </p:cNvPicPr>
          <p:nvPr/>
        </p:nvPicPr>
        <p:blipFill rotWithShape="1">
          <a:blip r:embed="rId6" cstate="print">
            <a:grayscl/>
            <a:extLst>
              <a:ext uri="{28A0092B-C50C-407E-A947-70E740481C1C}">
                <a14:useLocalDpi xmlns:a14="http://schemas.microsoft.com/office/drawing/2010/main"/>
              </a:ext>
            </a:extLst>
          </a:blip>
          <a:srcRect/>
          <a:stretch/>
        </p:blipFill>
        <p:spPr>
          <a:xfrm>
            <a:off x="478706" y="3721198"/>
            <a:ext cx="1173407" cy="770571"/>
          </a:xfrm>
          <a:prstGeom prst="rect">
            <a:avLst/>
          </a:prstGeom>
          <a:solidFill>
            <a:srgbClr val="000000">
              <a:shade val="95000"/>
            </a:srgbClr>
          </a:solidFill>
          <a:ln w="28575" cap="sq">
            <a:solidFill>
              <a:srgbClr val="029B64"/>
            </a:solidFill>
            <a:miter lim="800000"/>
          </a:ln>
          <a:effectLst>
            <a:outerShdw blurRad="254000" dist="190500" dir="2700000" sy="90000" algn="bl" rotWithShape="0">
              <a:srgbClr val="000000">
                <a:alpha val="40000"/>
              </a:srgbClr>
            </a:outerShdw>
          </a:effectLst>
        </p:spPr>
      </p:pic>
      <p:sp>
        <p:nvSpPr>
          <p:cNvPr id="12" name="文字方塊 11">
            <a:extLst>
              <a:ext uri="{FF2B5EF4-FFF2-40B4-BE49-F238E27FC236}">
                <a16:creationId xmlns:a16="http://schemas.microsoft.com/office/drawing/2014/main" id="{EEFE514E-CF30-4243-8D86-DDCDD4158EE4}"/>
              </a:ext>
            </a:extLst>
          </p:cNvPr>
          <p:cNvSpPr txBox="1"/>
          <p:nvPr/>
        </p:nvSpPr>
        <p:spPr>
          <a:xfrm>
            <a:off x="1200403" y="4595969"/>
            <a:ext cx="32755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1200">
                <a:solidFill>
                  <a:srgbClr val="013F4F"/>
                </a:solidFill>
                <a:latin typeface="Arial" panose="020B0604020202020204" pitchFamily="34" charset="0"/>
                <a:ea typeface="微軟正黑體" panose="020B0604030504040204" pitchFamily="34" charset="-120"/>
                <a:cs typeface="+mn-ea"/>
                <a:sym typeface="Arial" panose="020B0604020202020204" pitchFamily="34" charset="0"/>
              </a:rPr>
              <a:t>彈性訂閱錄影頻道</a:t>
            </a:r>
          </a:p>
        </p:txBody>
      </p:sp>
      <p:sp>
        <p:nvSpPr>
          <p:cNvPr id="13" name="文字方塊 12">
            <a:extLst>
              <a:ext uri="{FF2B5EF4-FFF2-40B4-BE49-F238E27FC236}">
                <a16:creationId xmlns:a16="http://schemas.microsoft.com/office/drawing/2014/main" id="{3395406B-24A5-4514-BE89-7EB7270349B6}"/>
              </a:ext>
            </a:extLst>
          </p:cNvPr>
          <p:cNvSpPr txBox="1"/>
          <p:nvPr/>
        </p:nvSpPr>
        <p:spPr>
          <a:xfrm>
            <a:off x="3322075" y="4595526"/>
            <a:ext cx="271048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1200">
                <a:solidFill>
                  <a:srgbClr val="013F4F"/>
                </a:solidFill>
                <a:latin typeface="Arial" panose="020B0604020202020204" pitchFamily="34" charset="0"/>
                <a:ea typeface="微軟正黑體" panose="020B0604030504040204" pitchFamily="34" charset="-120"/>
                <a:cs typeface="+mn-ea"/>
                <a:sym typeface="Arial" panose="020B0604020202020204" pitchFamily="34" charset="0"/>
              </a:rPr>
              <a:t>儲存容量擴充簡便</a:t>
            </a:r>
          </a:p>
        </p:txBody>
      </p:sp>
      <p:pic>
        <p:nvPicPr>
          <p:cNvPr id="2" name="圖片 2">
            <a:extLst>
              <a:ext uri="{FF2B5EF4-FFF2-40B4-BE49-F238E27FC236}">
                <a16:creationId xmlns:a16="http://schemas.microsoft.com/office/drawing/2014/main" id="{4B45D057-01FC-4AB8-BE50-3284CCE613EA}"/>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108459" y="1192778"/>
            <a:ext cx="815662" cy="803666"/>
          </a:xfrm>
          <a:prstGeom prst="roundRect">
            <a:avLst>
              <a:gd name="adj" fmla="val 20398"/>
            </a:avLst>
          </a:prstGeom>
          <a:solidFill>
            <a:srgbClr val="F7F8FB"/>
          </a:solidFill>
          <a:ln>
            <a:noFill/>
          </a:ln>
          <a:effectLst>
            <a:outerShdw blurRad="76200" dist="50800" dir="8100000" algn="tr" rotWithShape="0">
              <a:srgbClr val="09000C">
                <a:alpha val="53000"/>
              </a:srgbClr>
            </a:outerShdw>
          </a:effectLst>
        </p:spPr>
      </p:pic>
      <p:grpSp>
        <p:nvGrpSpPr>
          <p:cNvPr id="5" name="群組 4">
            <a:extLst>
              <a:ext uri="{FF2B5EF4-FFF2-40B4-BE49-F238E27FC236}">
                <a16:creationId xmlns:a16="http://schemas.microsoft.com/office/drawing/2014/main" id="{8632F4D4-B83D-4402-9876-6C400D4B3E87}"/>
              </a:ext>
            </a:extLst>
          </p:cNvPr>
          <p:cNvGrpSpPr/>
          <p:nvPr/>
        </p:nvGrpSpPr>
        <p:grpSpPr>
          <a:xfrm>
            <a:off x="5681677" y="2160750"/>
            <a:ext cx="782949" cy="792397"/>
            <a:chOff x="5966653" y="1807698"/>
            <a:chExt cx="892480" cy="903250"/>
          </a:xfrm>
        </p:grpSpPr>
        <p:sp>
          <p:nvSpPr>
            <p:cNvPr id="15" name="矩形: 圓角 14">
              <a:extLst>
                <a:ext uri="{FF2B5EF4-FFF2-40B4-BE49-F238E27FC236}">
                  <a16:creationId xmlns:a16="http://schemas.microsoft.com/office/drawing/2014/main" id="{27132A60-D68E-42EB-A579-ADDA73918881}"/>
                </a:ext>
              </a:extLst>
            </p:cNvPr>
            <p:cNvSpPr/>
            <p:nvPr/>
          </p:nvSpPr>
          <p:spPr>
            <a:xfrm>
              <a:off x="5966653" y="1807698"/>
              <a:ext cx="892480" cy="903250"/>
            </a:xfrm>
            <a:prstGeom prst="roundRect">
              <a:avLst/>
            </a:prstGeom>
            <a:solidFill>
              <a:schemeClr val="tx1"/>
            </a:solidFill>
            <a:ln>
              <a:solidFill>
                <a:srgbClr val="029B64"/>
              </a:solid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16" name="圖形 15">
              <a:extLst>
                <a:ext uri="{FF2B5EF4-FFF2-40B4-BE49-F238E27FC236}">
                  <a16:creationId xmlns:a16="http://schemas.microsoft.com/office/drawing/2014/main" id="{A53F6835-F79A-4F4A-9AB4-E101FDB9A8BE}"/>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060820" y="1999886"/>
              <a:ext cx="736338" cy="484258"/>
            </a:xfrm>
            <a:prstGeom prst="rect">
              <a:avLst/>
            </a:prstGeom>
          </p:spPr>
        </p:pic>
      </p:grpSp>
      <p:sp>
        <p:nvSpPr>
          <p:cNvPr id="17" name="文字方塊 16">
            <a:extLst>
              <a:ext uri="{FF2B5EF4-FFF2-40B4-BE49-F238E27FC236}">
                <a16:creationId xmlns:a16="http://schemas.microsoft.com/office/drawing/2014/main" id="{E30B708B-7C59-467F-BF45-1BA5BC5E7F8C}"/>
              </a:ext>
            </a:extLst>
          </p:cNvPr>
          <p:cNvSpPr txBox="1"/>
          <p:nvPr/>
        </p:nvSpPr>
        <p:spPr>
          <a:xfrm>
            <a:off x="6492867" y="2166787"/>
            <a:ext cx="1876979" cy="7923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0000"/>
              </a:lnSpc>
              <a:spcBef>
                <a:spcPts val="300"/>
              </a:spcBef>
            </a:pPr>
            <a:r>
              <a:rPr lang="zh-TW" altLang="en-US" sz="1600" b="1">
                <a:solidFill>
                  <a:srgbClr val="029B64"/>
                </a:solidFill>
                <a:latin typeface="Arial" panose="020B0604020202020204" pitchFamily="34" charset="0"/>
                <a:ea typeface="微軟正黑體" panose="020B0604030504040204" pitchFamily="34" charset="-120"/>
                <a:sym typeface="Arial" panose="020B0604020202020204" pitchFamily="34" charset="0"/>
              </a:rPr>
              <a:t>免費支援2個</a:t>
            </a:r>
            <a:br>
              <a:rPr lang="en-US" altLang="zh-TW" sz="1600" b="1">
                <a:solidFill>
                  <a:srgbClr val="029B64"/>
                </a:solidFill>
                <a:latin typeface="Arial" panose="020B0604020202020204" pitchFamily="34" charset="0"/>
                <a:ea typeface="微軟正黑體" panose="020B0604030504040204" pitchFamily="34" charset="-120"/>
                <a:sym typeface="Arial" panose="020B0604020202020204" pitchFamily="34" charset="0"/>
              </a:rPr>
            </a:br>
            <a:r>
              <a:rPr lang="zh-TW" altLang="en-US" sz="1200" b="1">
                <a:solidFill>
                  <a:srgbClr val="029B64"/>
                </a:solidFill>
                <a:latin typeface="Arial" panose="020B0604020202020204" pitchFamily="34" charset="0"/>
                <a:ea typeface="微軟正黑體" panose="020B0604030504040204" pitchFamily="34" charset="-120"/>
                <a:sym typeface="Arial" panose="020B0604020202020204" pitchFamily="34" charset="0"/>
              </a:rPr>
              <a:t>攝影機頻道</a:t>
            </a:r>
          </a:p>
          <a:p>
            <a:pPr>
              <a:lnSpc>
                <a:spcPct val="110000"/>
              </a:lnSpc>
              <a:spcBef>
                <a:spcPts val="300"/>
              </a:spcBef>
            </a:pPr>
            <a:r>
              <a:rPr lang="zh-TW" altLang="en-US" sz="1200">
                <a:solidFill>
                  <a:schemeClr val="tx1"/>
                </a:solidFill>
                <a:latin typeface="Arial" panose="020B0604020202020204" pitchFamily="34" charset="0"/>
                <a:ea typeface="微軟正黑體" panose="020B0604030504040204" pitchFamily="34" charset="-120"/>
                <a:sym typeface="Arial" panose="020B0604020202020204" pitchFamily="34" charset="0"/>
              </a:rPr>
              <a:t>(可彈性擴充)</a:t>
            </a:r>
          </a:p>
        </p:txBody>
      </p:sp>
      <p:sp>
        <p:nvSpPr>
          <p:cNvPr id="18" name="文字方塊 17">
            <a:extLst>
              <a:ext uri="{FF2B5EF4-FFF2-40B4-BE49-F238E27FC236}">
                <a16:creationId xmlns:a16="http://schemas.microsoft.com/office/drawing/2014/main" id="{D2FB7307-52F9-4D4A-AB37-748ED8875706}"/>
              </a:ext>
            </a:extLst>
          </p:cNvPr>
          <p:cNvSpPr txBox="1"/>
          <p:nvPr/>
        </p:nvSpPr>
        <p:spPr>
          <a:xfrm>
            <a:off x="5596716" y="3093911"/>
            <a:ext cx="3000574" cy="1600438"/>
          </a:xfrm>
          <a:prstGeom prst="rect">
            <a:avLst/>
          </a:prstGeom>
          <a:noFill/>
        </p:spPr>
        <p:txBody>
          <a:bodyPr wrap="square">
            <a:spAutoFit/>
          </a:bodyPr>
          <a:lstStyle/>
          <a:p>
            <a:r>
              <a:rPr lang="zh-TW" altLang="en-US"/>
              <a:t>QNAP QVR Elite 智慧安全監控系統，訂閱制架設低門檻，每頻道最低只要 US $1.99訂閱月費，容量隨需擴充，並可整合多樣 QNAP AI 影像分析應用，為您打造最完善的 NAS 智慧安全監控、人臉辨識、門禁管理等應用。</a:t>
            </a:r>
          </a:p>
        </p:txBody>
      </p:sp>
    </p:spTree>
    <p:extLst>
      <p:ext uri="{BB962C8B-B14F-4D97-AF65-F5344CB8AC3E}">
        <p14:creationId xmlns:p14="http://schemas.microsoft.com/office/powerpoint/2010/main" val="2880873282"/>
      </p:ext>
    </p:extLst>
  </p:cSld>
  <p:clrMapOvr>
    <a:masterClrMapping/>
  </p:clrMapOvr>
  <p:transition spd="slow">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3BD361D-2A5B-4C83-9A84-9A3820B86020}"/>
              </a:ext>
            </a:extLst>
          </p:cNvPr>
          <p:cNvSpPr>
            <a:spLocks noGrp="1"/>
          </p:cNvSpPr>
          <p:nvPr>
            <p:ph type="title" idx="4294967295"/>
          </p:nvPr>
        </p:nvSpPr>
        <p:spPr>
          <a:xfrm>
            <a:off x="417557" y="47573"/>
            <a:ext cx="7950940" cy="1262125"/>
          </a:xfrm>
        </p:spPr>
        <p:txBody>
          <a:bodyPr/>
          <a:lstStyle/>
          <a:p>
            <a:r>
              <a:rPr lang="zh-TW" sz="3200">
                <a:solidFill>
                  <a:schemeClr val="bg1"/>
                </a:solidFill>
                <a:latin typeface="Arial" panose="020B0604020202020204" pitchFamily="34" charset="0"/>
                <a:ea typeface="微軟正黑體" panose="020B0604030504040204" pitchFamily="34" charset="-120"/>
                <a:sym typeface="Arial" panose="020B0604020202020204" pitchFamily="34" charset="0"/>
              </a:rPr>
              <a:t>相容為數龐大的</a:t>
            </a:r>
            <a:r>
              <a:rPr lang="zh-TW" altLang="en-US" sz="3200">
                <a:solidFill>
                  <a:schemeClr val="bg1"/>
                </a:solidFill>
                <a:latin typeface="Arial" panose="020B0604020202020204" pitchFamily="34" charset="0"/>
                <a:ea typeface="微軟正黑體" panose="020B0604030504040204" pitchFamily="34" charset="-120"/>
                <a:sym typeface="Arial" panose="020B0604020202020204" pitchFamily="34" charset="0"/>
              </a:rPr>
              <a:t>網路</a:t>
            </a:r>
            <a:r>
              <a:rPr lang="zh-TW" sz="3200">
                <a:solidFill>
                  <a:schemeClr val="bg1"/>
                </a:solidFill>
                <a:latin typeface="Arial" panose="020B0604020202020204" pitchFamily="34" charset="0"/>
                <a:ea typeface="微軟正黑體" panose="020B0604030504040204" pitchFamily="34" charset="-120"/>
                <a:sym typeface="Arial" panose="020B0604020202020204" pitchFamily="34" charset="0"/>
              </a:rPr>
              <a:t>攝影機型號</a:t>
            </a:r>
            <a:r>
              <a:rPr lang="zh-TW" altLang="en-US" sz="3200">
                <a:solidFill>
                  <a:schemeClr val="bg1"/>
                </a:solidFill>
                <a:latin typeface="Arial" panose="020B0604020202020204" pitchFamily="34" charset="0"/>
                <a:ea typeface="微軟正黑體" panose="020B0604030504040204" pitchFamily="34" charset="-120"/>
                <a:sym typeface="Arial" panose="020B0604020202020204" pitchFamily="34" charset="0"/>
              </a:rPr>
              <a:t>，</a:t>
            </a:r>
            <a:br>
              <a:rPr lang="en-US" altLang="zh-TW" sz="3200">
                <a:solidFill>
                  <a:schemeClr val="bg1"/>
                </a:solidFill>
                <a:latin typeface="Arial" panose="020B0604020202020204" pitchFamily="34" charset="0"/>
                <a:ea typeface="微軟正黑體" panose="020B0604030504040204" pitchFamily="34" charset="-120"/>
                <a:sym typeface="Arial" panose="020B0604020202020204" pitchFamily="34" charset="0"/>
              </a:rPr>
            </a:br>
            <a:r>
              <a:rPr lang="zh-TW" altLang="en-US" sz="3200">
                <a:solidFill>
                  <a:schemeClr val="bg1"/>
                </a:solidFill>
                <a:latin typeface="Arial" panose="020B0604020202020204" pitchFamily="34" charset="0"/>
                <a:ea typeface="微軟正黑體" panose="020B0604030504040204" pitchFamily="34" charset="-120"/>
                <a:sym typeface="Arial" panose="020B0604020202020204" pitchFamily="34" charset="0"/>
              </a:rPr>
              <a:t>依據環境需求，快速部署</a:t>
            </a:r>
            <a:endParaRPr lang="zh-TW" sz="32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 name="Google Shape;253;p31">
            <a:extLst>
              <a:ext uri="{FF2B5EF4-FFF2-40B4-BE49-F238E27FC236}">
                <a16:creationId xmlns:a16="http://schemas.microsoft.com/office/drawing/2014/main" id="{0907B73D-1BF4-4485-9BC2-80A66557BE43}"/>
              </a:ext>
            </a:extLst>
          </p:cNvPr>
          <p:cNvSpPr/>
          <p:nvPr/>
        </p:nvSpPr>
        <p:spPr>
          <a:xfrm>
            <a:off x="3192652" y="1984767"/>
            <a:ext cx="2631567" cy="2733883"/>
          </a:xfrm>
          <a:prstGeom prst="rect">
            <a:avLst/>
          </a:prstGeom>
          <a:gradFill flip="none" rotWithShape="1">
            <a:gsLst>
              <a:gs pos="0">
                <a:schemeClr val="accent1">
                  <a:lumMod val="97000"/>
                  <a:lumOff val="3000"/>
                </a:schemeClr>
              </a:gs>
              <a:gs pos="100000">
                <a:schemeClr val="accent1">
                  <a:lumMod val="60000"/>
                  <a:lumOff val="40000"/>
                </a:schemeClr>
              </a:gs>
            </a:gsLst>
            <a:lin ang="16200000" scaled="1"/>
            <a:tileRect/>
          </a:gradFill>
          <a:ln w="28575" cap="flat" cmpd="sng">
            <a:solidFill>
              <a:srgbClr val="E9C27B"/>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5" name="Google Shape;256;p31" descr="PLC Based Industrial Automation in Bangladesh - PLC Bangladesh">
            <a:extLst>
              <a:ext uri="{FF2B5EF4-FFF2-40B4-BE49-F238E27FC236}">
                <a16:creationId xmlns:a16="http://schemas.microsoft.com/office/drawing/2014/main" id="{EF4A1EAB-F8D9-4CEE-9312-E0CD052D5006}"/>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3192627" y="2872410"/>
            <a:ext cx="2631658" cy="1846258"/>
          </a:xfrm>
          <a:prstGeom prst="rect">
            <a:avLst/>
          </a:prstGeom>
          <a:noFill/>
          <a:ln>
            <a:noFill/>
          </a:ln>
        </p:spPr>
      </p:pic>
      <p:sp>
        <p:nvSpPr>
          <p:cNvPr id="6" name="Google Shape;257;p31">
            <a:extLst>
              <a:ext uri="{FF2B5EF4-FFF2-40B4-BE49-F238E27FC236}">
                <a16:creationId xmlns:a16="http://schemas.microsoft.com/office/drawing/2014/main" id="{1CDF72E1-9C9B-4B1B-87E6-0ACC36B01084}"/>
              </a:ext>
            </a:extLst>
          </p:cNvPr>
          <p:cNvSpPr/>
          <p:nvPr/>
        </p:nvSpPr>
        <p:spPr>
          <a:xfrm>
            <a:off x="295423" y="1984767"/>
            <a:ext cx="2695295" cy="2733883"/>
          </a:xfrm>
          <a:prstGeom prst="rect">
            <a:avLst/>
          </a:prstGeom>
          <a:gradFill flip="none" rotWithShape="1">
            <a:gsLst>
              <a:gs pos="0">
                <a:schemeClr val="accent1">
                  <a:lumMod val="97000"/>
                  <a:lumOff val="3000"/>
                </a:schemeClr>
              </a:gs>
              <a:gs pos="100000">
                <a:schemeClr val="accent1">
                  <a:lumMod val="60000"/>
                  <a:lumOff val="40000"/>
                </a:schemeClr>
              </a:gs>
            </a:gsLst>
            <a:lin ang="16200000" scaled="1"/>
            <a:tileRect/>
          </a:gradFill>
          <a:ln w="28575" cap="flat" cmpd="sng">
            <a:solidFill>
              <a:srgbClr val="E9C27B"/>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7" name="Google Shape;258;p31">
            <a:extLst>
              <a:ext uri="{FF2B5EF4-FFF2-40B4-BE49-F238E27FC236}">
                <a16:creationId xmlns:a16="http://schemas.microsoft.com/office/drawing/2014/main" id="{C9CF1994-9D49-4DC5-8EF7-DE9E21C129CC}"/>
              </a:ext>
            </a:extLst>
          </p:cNvPr>
          <p:cNvSpPr/>
          <p:nvPr/>
        </p:nvSpPr>
        <p:spPr>
          <a:xfrm>
            <a:off x="295400" y="1607490"/>
            <a:ext cx="2695295" cy="389093"/>
          </a:xfrm>
          <a:prstGeom prst="rect">
            <a:avLst/>
          </a:prstGeom>
          <a:solidFill>
            <a:srgbClr val="E9C27B"/>
          </a:solidFill>
          <a:ln w="38100" cap="flat" cmpd="sng">
            <a:solidFill>
              <a:srgbClr val="E9C27B"/>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1300"/>
            </a:pPr>
            <a:r>
              <a:rPr lang="zh-TW" altLang="en" sz="1300" b="1">
                <a:solidFill>
                  <a:srgbClr val="3A2100"/>
                </a:solidFill>
                <a:latin typeface="Arial" panose="020B0604020202020204" pitchFamily="34" charset="0"/>
                <a:ea typeface="微軟正黑體" panose="020B0604030504040204" pitchFamily="34" charset="-120"/>
                <a:cs typeface="Calibri"/>
                <a:sym typeface="Arial" panose="020B0604020202020204" pitchFamily="34" charset="0"/>
              </a:rPr>
              <a:t>超過</a:t>
            </a:r>
            <a:r>
              <a:rPr lang="en" sz="2400" b="1" i="0" u="none" strike="noStrike" cap="none">
                <a:solidFill>
                  <a:srgbClr val="3A2100"/>
                </a:solidFill>
                <a:latin typeface="Arial" panose="020B0604020202020204" pitchFamily="34" charset="0"/>
                <a:ea typeface="微軟正黑體" panose="020B0604030504040204" pitchFamily="34" charset="-120"/>
                <a:cs typeface="Calibri"/>
                <a:sym typeface="Arial" panose="020B0604020202020204" pitchFamily="34" charset="0"/>
              </a:rPr>
              <a:t>180 </a:t>
            </a:r>
            <a:r>
              <a:rPr lang="zh-TW" altLang="en" sz="2400" b="1">
                <a:solidFill>
                  <a:srgbClr val="3A2100"/>
                </a:solidFill>
                <a:latin typeface="Arial" panose="020B0604020202020204" pitchFamily="34" charset="0"/>
                <a:ea typeface="微軟正黑體" panose="020B0604030504040204" pitchFamily="34" charset="-120"/>
                <a:cs typeface="Calibri"/>
                <a:sym typeface="Arial" panose="020B0604020202020204" pitchFamily="34" charset="0"/>
              </a:rPr>
              <a:t>品牌</a:t>
            </a:r>
            <a:endParaRPr lang="en" sz="2000" b="1" i="0" u="none" strike="noStrike" cap="none">
              <a:solidFill>
                <a:srgbClr val="3A2100"/>
              </a:solidFill>
              <a:latin typeface="Arial" panose="020B0604020202020204" pitchFamily="34" charset="0"/>
              <a:ea typeface="微軟正黑體" panose="020B0604030504040204" pitchFamily="34" charset="-120"/>
              <a:cs typeface="Calibri"/>
              <a:sym typeface="Arial" panose="020B0604020202020204" pitchFamily="34" charset="0"/>
            </a:endParaRPr>
          </a:p>
        </p:txBody>
      </p:sp>
      <p:pic>
        <p:nvPicPr>
          <p:cNvPr id="8" name="Google Shape;259;p31">
            <a:extLst>
              <a:ext uri="{FF2B5EF4-FFF2-40B4-BE49-F238E27FC236}">
                <a16:creationId xmlns:a16="http://schemas.microsoft.com/office/drawing/2014/main" id="{A29FD50A-0C29-468B-B1EC-DFA93D1FA2CF}"/>
              </a:ext>
            </a:extLst>
          </p:cNvPr>
          <p:cNvPicPr preferRelativeResize="0"/>
          <p:nvPr/>
        </p:nvPicPr>
        <p:blipFill rotWithShape="1">
          <a:blip r:embed="rId4">
            <a:alphaModFix/>
          </a:blip>
          <a:srcRect/>
          <a:stretch/>
        </p:blipFill>
        <p:spPr>
          <a:xfrm>
            <a:off x="3550486" y="1999127"/>
            <a:ext cx="2133435" cy="814972"/>
          </a:xfrm>
          <a:prstGeom prst="rect">
            <a:avLst/>
          </a:prstGeom>
          <a:noFill/>
          <a:ln>
            <a:noFill/>
          </a:ln>
        </p:spPr>
      </p:pic>
      <p:pic>
        <p:nvPicPr>
          <p:cNvPr id="9" name="Google Shape;260;p31">
            <a:extLst>
              <a:ext uri="{FF2B5EF4-FFF2-40B4-BE49-F238E27FC236}">
                <a16:creationId xmlns:a16="http://schemas.microsoft.com/office/drawing/2014/main" id="{FD2780A8-CDCA-4EA5-92EA-2295E98ABCA8}"/>
              </a:ext>
            </a:extLst>
          </p:cNvPr>
          <p:cNvPicPr preferRelativeResize="0"/>
          <p:nvPr/>
        </p:nvPicPr>
        <p:blipFill rotWithShape="1">
          <a:blip r:embed="rId5">
            <a:alphaModFix/>
          </a:blip>
          <a:srcRect/>
          <a:stretch/>
        </p:blipFill>
        <p:spPr>
          <a:xfrm>
            <a:off x="1879558" y="2697359"/>
            <a:ext cx="725032" cy="296142"/>
          </a:xfrm>
          <a:prstGeom prst="rect">
            <a:avLst/>
          </a:prstGeom>
          <a:noFill/>
          <a:ln>
            <a:noFill/>
          </a:ln>
        </p:spPr>
      </p:pic>
      <p:pic>
        <p:nvPicPr>
          <p:cNvPr id="10" name="Google Shape;261;p31">
            <a:extLst>
              <a:ext uri="{FF2B5EF4-FFF2-40B4-BE49-F238E27FC236}">
                <a16:creationId xmlns:a16="http://schemas.microsoft.com/office/drawing/2014/main" id="{32E0194F-AA9B-4080-839D-01B2D5D631FE}"/>
              </a:ext>
            </a:extLst>
          </p:cNvPr>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555158" y="3730638"/>
            <a:ext cx="961332" cy="192266"/>
          </a:xfrm>
          <a:prstGeom prst="rect">
            <a:avLst/>
          </a:prstGeom>
          <a:noFill/>
          <a:ln>
            <a:noFill/>
          </a:ln>
        </p:spPr>
      </p:pic>
      <p:pic>
        <p:nvPicPr>
          <p:cNvPr id="11" name="Google Shape;262;p31">
            <a:extLst>
              <a:ext uri="{FF2B5EF4-FFF2-40B4-BE49-F238E27FC236}">
                <a16:creationId xmlns:a16="http://schemas.microsoft.com/office/drawing/2014/main" id="{F53B44B1-EB80-4153-9D38-D3349BEC1D8C}"/>
              </a:ext>
            </a:extLst>
          </p:cNvPr>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1861317" y="3723406"/>
            <a:ext cx="761516" cy="299619"/>
          </a:xfrm>
          <a:prstGeom prst="rect">
            <a:avLst/>
          </a:prstGeom>
          <a:noFill/>
          <a:ln>
            <a:noFill/>
          </a:ln>
        </p:spPr>
      </p:pic>
      <p:pic>
        <p:nvPicPr>
          <p:cNvPr id="12" name="Google Shape;263;p31">
            <a:extLst>
              <a:ext uri="{FF2B5EF4-FFF2-40B4-BE49-F238E27FC236}">
                <a16:creationId xmlns:a16="http://schemas.microsoft.com/office/drawing/2014/main" id="{F398083D-CA9E-442E-8ADD-497C342A1AE7}"/>
              </a:ext>
            </a:extLst>
          </p:cNvPr>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1861317" y="3249211"/>
            <a:ext cx="761515" cy="218485"/>
          </a:xfrm>
          <a:prstGeom prst="rect">
            <a:avLst/>
          </a:prstGeom>
          <a:noFill/>
          <a:ln>
            <a:noFill/>
          </a:ln>
        </p:spPr>
      </p:pic>
      <p:pic>
        <p:nvPicPr>
          <p:cNvPr id="13" name="Google Shape;264;p31">
            <a:extLst>
              <a:ext uri="{FF2B5EF4-FFF2-40B4-BE49-F238E27FC236}">
                <a16:creationId xmlns:a16="http://schemas.microsoft.com/office/drawing/2014/main" id="{94F8B00C-ACEC-47A4-9AB6-8B0CC509F047}"/>
              </a:ext>
            </a:extLst>
          </p:cNvPr>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555158" y="2715473"/>
            <a:ext cx="981354" cy="196333"/>
          </a:xfrm>
          <a:prstGeom prst="rect">
            <a:avLst/>
          </a:prstGeom>
          <a:noFill/>
          <a:ln>
            <a:noFill/>
          </a:ln>
        </p:spPr>
      </p:pic>
      <p:pic>
        <p:nvPicPr>
          <p:cNvPr id="14" name="Google Shape;265;p31">
            <a:extLst>
              <a:ext uri="{FF2B5EF4-FFF2-40B4-BE49-F238E27FC236}">
                <a16:creationId xmlns:a16="http://schemas.microsoft.com/office/drawing/2014/main" id="{5FE031D7-E5EA-4206-A90D-73B3F0B6CE01}"/>
              </a:ext>
            </a:extLst>
          </p:cNvPr>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603951" y="2154752"/>
            <a:ext cx="921196" cy="224183"/>
          </a:xfrm>
          <a:prstGeom prst="rect">
            <a:avLst/>
          </a:prstGeom>
          <a:noFill/>
          <a:ln>
            <a:noFill/>
          </a:ln>
        </p:spPr>
      </p:pic>
      <p:pic>
        <p:nvPicPr>
          <p:cNvPr id="15" name="Google Shape;266;p31">
            <a:extLst>
              <a:ext uri="{FF2B5EF4-FFF2-40B4-BE49-F238E27FC236}">
                <a16:creationId xmlns:a16="http://schemas.microsoft.com/office/drawing/2014/main" id="{E3DAB21E-2A7D-47C2-B606-5B1045FDD4E2}"/>
              </a:ext>
            </a:extLst>
          </p:cNvPr>
          <p:cNvPicPr preferRelativeResize="0"/>
          <p:nvPr/>
        </p:nvPicPr>
        <p:blipFill rotWithShape="1">
          <a:blip r:embed="rId11" cstate="print">
            <a:alphaModFix/>
            <a:extLst>
              <a:ext uri="{28A0092B-C50C-407E-A947-70E740481C1C}">
                <a14:useLocalDpi xmlns:a14="http://schemas.microsoft.com/office/drawing/2010/main"/>
              </a:ext>
            </a:extLst>
          </a:blip>
          <a:srcRect/>
          <a:stretch/>
        </p:blipFill>
        <p:spPr>
          <a:xfrm>
            <a:off x="570303" y="3248343"/>
            <a:ext cx="965051" cy="145757"/>
          </a:xfrm>
          <a:prstGeom prst="rect">
            <a:avLst/>
          </a:prstGeom>
          <a:noFill/>
          <a:ln>
            <a:noFill/>
          </a:ln>
        </p:spPr>
      </p:pic>
      <p:pic>
        <p:nvPicPr>
          <p:cNvPr id="16" name="Google Shape;267;p31">
            <a:extLst>
              <a:ext uri="{FF2B5EF4-FFF2-40B4-BE49-F238E27FC236}">
                <a16:creationId xmlns:a16="http://schemas.microsoft.com/office/drawing/2014/main" id="{F4368FA1-9EB1-4445-98F9-0BCEFF195693}"/>
              </a:ext>
            </a:extLst>
          </p:cNvPr>
          <p:cNvPicPr preferRelativeResize="0"/>
          <p:nvPr/>
        </p:nvPicPr>
        <p:blipFill rotWithShape="1">
          <a:blip r:embed="rId12" cstate="print">
            <a:alphaModFix/>
            <a:extLst>
              <a:ext uri="{28A0092B-C50C-407E-A947-70E740481C1C}">
                <a14:useLocalDpi xmlns:a14="http://schemas.microsoft.com/office/drawing/2010/main"/>
              </a:ext>
            </a:extLst>
          </a:blip>
          <a:srcRect/>
          <a:stretch/>
        </p:blipFill>
        <p:spPr>
          <a:xfrm>
            <a:off x="361453" y="4259443"/>
            <a:ext cx="1348735" cy="269304"/>
          </a:xfrm>
          <a:prstGeom prst="rect">
            <a:avLst/>
          </a:prstGeom>
          <a:noFill/>
          <a:ln>
            <a:noFill/>
          </a:ln>
        </p:spPr>
      </p:pic>
      <p:pic>
        <p:nvPicPr>
          <p:cNvPr id="17" name="Google Shape;268;p31">
            <a:extLst>
              <a:ext uri="{FF2B5EF4-FFF2-40B4-BE49-F238E27FC236}">
                <a16:creationId xmlns:a16="http://schemas.microsoft.com/office/drawing/2014/main" id="{25E02ACB-2C5A-42D6-8AE3-B816CF24C244}"/>
              </a:ext>
            </a:extLst>
          </p:cNvPr>
          <p:cNvPicPr preferRelativeResize="0"/>
          <p:nvPr/>
        </p:nvPicPr>
        <p:blipFill rotWithShape="1">
          <a:blip r:embed="rId13" cstate="print">
            <a:alphaModFix/>
            <a:extLst>
              <a:ext uri="{28A0092B-C50C-407E-A947-70E740481C1C}">
                <a14:useLocalDpi xmlns:a14="http://schemas.microsoft.com/office/drawing/2010/main"/>
              </a:ext>
            </a:extLst>
          </a:blip>
          <a:srcRect/>
          <a:stretch/>
        </p:blipFill>
        <p:spPr>
          <a:xfrm>
            <a:off x="1776999" y="2092037"/>
            <a:ext cx="998889" cy="349612"/>
          </a:xfrm>
          <a:prstGeom prst="rect">
            <a:avLst/>
          </a:prstGeom>
          <a:noFill/>
          <a:ln>
            <a:noFill/>
          </a:ln>
        </p:spPr>
      </p:pic>
      <p:pic>
        <p:nvPicPr>
          <p:cNvPr id="18" name="Google Shape;269;p31" descr="Brickcom - deltalink">
            <a:extLst>
              <a:ext uri="{FF2B5EF4-FFF2-40B4-BE49-F238E27FC236}">
                <a16:creationId xmlns:a16="http://schemas.microsoft.com/office/drawing/2014/main" id="{A9D05952-F060-40F3-B38F-E67564E6E457}"/>
              </a:ext>
            </a:extLst>
          </p:cNvPr>
          <p:cNvPicPr preferRelativeResize="0"/>
          <p:nvPr/>
        </p:nvPicPr>
        <p:blipFill rotWithShape="1">
          <a:blip r:embed="rId14" cstate="print">
            <a:alphaModFix/>
            <a:extLst>
              <a:ext uri="{28A0092B-C50C-407E-A947-70E740481C1C}">
                <a14:useLocalDpi xmlns:a14="http://schemas.microsoft.com/office/drawing/2010/main"/>
              </a:ext>
            </a:extLst>
          </a:blip>
          <a:srcRect t="24883" b="22653"/>
          <a:stretch/>
        </p:blipFill>
        <p:spPr>
          <a:xfrm>
            <a:off x="1743369" y="4278737"/>
            <a:ext cx="997409" cy="237133"/>
          </a:xfrm>
          <a:prstGeom prst="rect">
            <a:avLst/>
          </a:prstGeom>
          <a:noFill/>
          <a:ln>
            <a:noFill/>
          </a:ln>
        </p:spPr>
      </p:pic>
      <p:sp>
        <p:nvSpPr>
          <p:cNvPr id="19" name="Google Shape;270;p31">
            <a:extLst>
              <a:ext uri="{FF2B5EF4-FFF2-40B4-BE49-F238E27FC236}">
                <a16:creationId xmlns:a16="http://schemas.microsoft.com/office/drawing/2014/main" id="{D37CD554-33EA-4C12-8358-9DE7FEE7228A}"/>
              </a:ext>
            </a:extLst>
          </p:cNvPr>
          <p:cNvSpPr/>
          <p:nvPr/>
        </p:nvSpPr>
        <p:spPr>
          <a:xfrm>
            <a:off x="3192628" y="1607490"/>
            <a:ext cx="2631567" cy="389093"/>
          </a:xfrm>
          <a:prstGeom prst="rect">
            <a:avLst/>
          </a:prstGeom>
          <a:solidFill>
            <a:srgbClr val="E9C27B"/>
          </a:solidFill>
          <a:ln w="38100" cap="flat" cmpd="sng">
            <a:solidFill>
              <a:srgbClr val="E9C27B"/>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1300"/>
            </a:pPr>
            <a:r>
              <a:rPr lang="zh-CN" altLang="en" sz="1300" b="1">
                <a:solidFill>
                  <a:srgbClr val="3A2100"/>
                </a:solidFill>
                <a:latin typeface="Arial" panose="020B0604020202020204" pitchFamily="34" charset="0"/>
                <a:ea typeface="微軟正黑體" panose="020B0604030504040204" pitchFamily="34" charset="-120"/>
                <a:cs typeface="Calibri"/>
                <a:sym typeface="Arial" panose="020B0604020202020204" pitchFamily="34" charset="0"/>
              </a:rPr>
              <a:t>超過</a:t>
            </a:r>
            <a:r>
              <a:rPr lang="en" sz="1300" b="1">
                <a:solidFill>
                  <a:srgbClr val="3A2100"/>
                </a:solidFill>
                <a:latin typeface="Arial" panose="020B0604020202020204" pitchFamily="34" charset="0"/>
                <a:ea typeface="微軟正黑體" panose="020B0604030504040204" pitchFamily="34" charset="-120"/>
                <a:cs typeface="Calibri"/>
                <a:sym typeface="Arial" panose="020B0604020202020204" pitchFamily="34" charset="0"/>
              </a:rPr>
              <a:t> </a:t>
            </a:r>
            <a:r>
              <a:rPr lang="en" sz="2400" b="1" i="0" u="none" strike="noStrike" cap="none">
                <a:solidFill>
                  <a:srgbClr val="3A2100"/>
                </a:solidFill>
                <a:latin typeface="Arial" panose="020B0604020202020204" pitchFamily="34" charset="0"/>
                <a:ea typeface="微軟正黑體" panose="020B0604030504040204" pitchFamily="34" charset="-120"/>
                <a:cs typeface="Calibri"/>
                <a:sym typeface="Arial" panose="020B0604020202020204" pitchFamily="34" charset="0"/>
              </a:rPr>
              <a:t>6700 </a:t>
            </a:r>
            <a:r>
              <a:rPr lang="zh-CN" altLang="en" sz="2400" b="1">
                <a:solidFill>
                  <a:srgbClr val="3A2100"/>
                </a:solidFill>
                <a:latin typeface="Arial" panose="020B0604020202020204" pitchFamily="34" charset="0"/>
                <a:ea typeface="微軟正黑體" panose="020B0604030504040204" pitchFamily="34" charset="-120"/>
                <a:cs typeface="Calibri"/>
                <a:sym typeface="Arial" panose="020B0604020202020204" pitchFamily="34" charset="0"/>
              </a:rPr>
              <a:t>型號</a:t>
            </a:r>
            <a:endParaRPr lang="en" sz="2000" b="1" i="0" u="none" strike="noStrike" cap="none">
              <a:solidFill>
                <a:srgbClr val="3A2100"/>
              </a:solidFill>
              <a:latin typeface="Arial" panose="020B0604020202020204" pitchFamily="34" charset="0"/>
              <a:ea typeface="微軟正黑體" panose="020B0604030504040204" pitchFamily="34" charset="-120"/>
              <a:cs typeface="Calibri"/>
              <a:sym typeface="Arial" panose="020B0604020202020204" pitchFamily="34" charset="0"/>
            </a:endParaRPr>
          </a:p>
        </p:txBody>
      </p:sp>
      <p:sp>
        <p:nvSpPr>
          <p:cNvPr id="20" name="Google Shape;271;p31">
            <a:extLst>
              <a:ext uri="{FF2B5EF4-FFF2-40B4-BE49-F238E27FC236}">
                <a16:creationId xmlns:a16="http://schemas.microsoft.com/office/drawing/2014/main" id="{1B160E1B-1441-4C67-934F-87EE9526CDEB}"/>
              </a:ext>
            </a:extLst>
          </p:cNvPr>
          <p:cNvSpPr/>
          <p:nvPr/>
        </p:nvSpPr>
        <p:spPr>
          <a:xfrm>
            <a:off x="6017662" y="1984767"/>
            <a:ext cx="2830937" cy="2733883"/>
          </a:xfrm>
          <a:prstGeom prst="rect">
            <a:avLst/>
          </a:prstGeom>
          <a:gradFill flip="none" rotWithShape="1">
            <a:gsLst>
              <a:gs pos="0">
                <a:schemeClr val="accent1">
                  <a:lumMod val="97000"/>
                  <a:lumOff val="3000"/>
                </a:schemeClr>
              </a:gs>
              <a:gs pos="100000">
                <a:schemeClr val="accent1">
                  <a:lumMod val="60000"/>
                  <a:lumOff val="40000"/>
                </a:schemeClr>
              </a:gs>
            </a:gsLst>
            <a:lin ang="16200000" scaled="1"/>
            <a:tileRect/>
          </a:gradFill>
          <a:ln w="28575" cap="flat" cmpd="sng">
            <a:solidFill>
              <a:srgbClr val="E9C27B"/>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1" name="Google Shape;272;p31">
            <a:extLst>
              <a:ext uri="{FF2B5EF4-FFF2-40B4-BE49-F238E27FC236}">
                <a16:creationId xmlns:a16="http://schemas.microsoft.com/office/drawing/2014/main" id="{638A9431-A6C3-4CBD-A67A-26D4D797D44B}"/>
              </a:ext>
            </a:extLst>
          </p:cNvPr>
          <p:cNvSpPr/>
          <p:nvPr/>
        </p:nvSpPr>
        <p:spPr>
          <a:xfrm>
            <a:off x="6017637" y="1607490"/>
            <a:ext cx="2830937" cy="389093"/>
          </a:xfrm>
          <a:prstGeom prst="rect">
            <a:avLst/>
          </a:prstGeom>
          <a:solidFill>
            <a:srgbClr val="E9C27B"/>
          </a:solidFill>
          <a:ln w="38100" cap="flat" cmpd="sng">
            <a:solidFill>
              <a:srgbClr val="E9C27B"/>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2000"/>
              <a:buFont typeface="Arial"/>
              <a:buNone/>
            </a:pPr>
            <a:r>
              <a:rPr lang="en" sz="2000" b="1" i="0" u="none" strike="noStrike" cap="none">
                <a:solidFill>
                  <a:srgbClr val="3A2100"/>
                </a:solidFill>
                <a:latin typeface="Arial" panose="020B0604020202020204" pitchFamily="34" charset="0"/>
                <a:ea typeface="微軟正黑體" panose="020B0604030504040204" pitchFamily="34" charset="-120"/>
                <a:cs typeface="Calibri"/>
                <a:sym typeface="Arial" panose="020B0604020202020204" pitchFamily="34" charset="0"/>
              </a:rPr>
              <a:t>ONVIF Profile </a:t>
            </a:r>
            <a:r>
              <a:rPr lang="zh-TW" altLang="en" sz="2000" b="1">
                <a:solidFill>
                  <a:srgbClr val="3A2100"/>
                </a:solidFill>
                <a:latin typeface="Arial" panose="020B0604020202020204" pitchFamily="34" charset="0"/>
                <a:ea typeface="微軟正黑體" panose="020B0604030504040204" pitchFamily="34" charset="-120"/>
                <a:cs typeface="Calibri"/>
                <a:sym typeface="Arial" panose="020B0604020202020204" pitchFamily="34" charset="0"/>
              </a:rPr>
              <a:t>支援</a:t>
            </a:r>
            <a:endParaRPr lang="zh-TW" altLang="en" sz="2000" b="1" i="0" u="none" strike="noStrike" cap="none">
              <a:solidFill>
                <a:srgbClr val="3A2100"/>
              </a:solidFill>
              <a:latin typeface="Arial" panose="020B0604020202020204" pitchFamily="34" charset="0"/>
              <a:ea typeface="微軟正黑體" panose="020B0604030504040204" pitchFamily="34" charset="-120"/>
              <a:cs typeface="Calibri"/>
              <a:sym typeface="Arial" panose="020B0604020202020204" pitchFamily="34" charset="0"/>
            </a:endParaRPr>
          </a:p>
        </p:txBody>
      </p:sp>
      <p:pic>
        <p:nvPicPr>
          <p:cNvPr id="22" name="Google Shape;273;p31" descr="一張含有 文字, 美工圖案 的圖片&#10;&#10;自動產生的描述">
            <a:extLst>
              <a:ext uri="{FF2B5EF4-FFF2-40B4-BE49-F238E27FC236}">
                <a16:creationId xmlns:a16="http://schemas.microsoft.com/office/drawing/2014/main" id="{958E7C43-CF9F-444C-9A43-04E1C7E64DE3}"/>
              </a:ext>
            </a:extLst>
          </p:cNvPr>
          <p:cNvPicPr preferRelativeResize="0"/>
          <p:nvPr/>
        </p:nvPicPr>
        <p:blipFill rotWithShape="1">
          <a:blip r:embed="rId15">
            <a:alphaModFix/>
          </a:blip>
          <a:srcRect/>
          <a:stretch/>
        </p:blipFill>
        <p:spPr>
          <a:xfrm>
            <a:off x="6240963" y="2221755"/>
            <a:ext cx="2378018" cy="475604"/>
          </a:xfrm>
          <a:prstGeom prst="rect">
            <a:avLst/>
          </a:prstGeom>
          <a:noFill/>
          <a:ln>
            <a:noFill/>
          </a:ln>
        </p:spPr>
      </p:pic>
      <p:sp>
        <p:nvSpPr>
          <p:cNvPr id="25" name="文字方塊 24">
            <a:extLst>
              <a:ext uri="{FF2B5EF4-FFF2-40B4-BE49-F238E27FC236}">
                <a16:creationId xmlns:a16="http://schemas.microsoft.com/office/drawing/2014/main" id="{2DD74B77-2BBD-41C5-97C5-09824C4D9C27}"/>
              </a:ext>
            </a:extLst>
          </p:cNvPr>
          <p:cNvSpPr txBox="1"/>
          <p:nvPr/>
        </p:nvSpPr>
        <p:spPr>
          <a:xfrm>
            <a:off x="6442603" y="2963289"/>
            <a:ext cx="2062560" cy="629809"/>
          </a:xfrm>
          <a:prstGeom prst="rect">
            <a:avLst/>
          </a:prstGeom>
          <a:solidFill>
            <a:srgbClr val="E9C27B"/>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800" b="1">
                <a:solidFill>
                  <a:schemeClr val="accent1">
                    <a:lumMod val="50000"/>
                  </a:schemeClr>
                </a:solidFill>
                <a:latin typeface="Arial" panose="020B0604020202020204" pitchFamily="34" charset="0"/>
                <a:ea typeface="微軟正黑體" panose="020B0604030504040204" pitchFamily="34" charset="-120"/>
                <a:cs typeface="Calibri"/>
                <a:sym typeface="Arial" panose="020B0604020202020204" pitchFamily="34" charset="0"/>
              </a:rPr>
              <a:t>RTSP </a:t>
            </a:r>
            <a:r>
              <a:rPr lang="en-US" altLang="zh-TW" sz="1800" b="1" err="1">
                <a:solidFill>
                  <a:schemeClr val="accent1">
                    <a:lumMod val="50000"/>
                  </a:schemeClr>
                </a:solidFill>
                <a:latin typeface="Arial" panose="020B0604020202020204" pitchFamily="34" charset="0"/>
                <a:ea typeface="微軟正黑體" panose="020B0604030504040204" pitchFamily="34" charset="-120"/>
                <a:cs typeface="Calibri"/>
                <a:sym typeface="Arial" panose="020B0604020202020204" pitchFamily="34" charset="0"/>
              </a:rPr>
              <a:t>串流</a:t>
            </a:r>
            <a:endParaRPr lang="zh-TW">
              <a:solidFill>
                <a:schemeClr val="accent1">
                  <a:lumMod val="50000"/>
                </a:schemeClr>
              </a:solidFill>
              <a:latin typeface="Arial" panose="020B0604020202020204" pitchFamily="34" charset="0"/>
              <a:ea typeface="微軟正黑體" panose="020B0604030504040204" pitchFamily="34" charset="-120"/>
              <a:sym typeface="Arial" panose="020B0604020202020204" pitchFamily="34" charset="0"/>
            </a:endParaRPr>
          </a:p>
          <a:p>
            <a:pPr algn="ctr"/>
            <a:r>
              <a:rPr lang="en-US" altLang="zh-TW" sz="1800" err="1">
                <a:solidFill>
                  <a:schemeClr val="accent1">
                    <a:lumMod val="50000"/>
                  </a:schemeClr>
                </a:solidFill>
                <a:latin typeface="Arial" panose="020B0604020202020204" pitchFamily="34" charset="0"/>
                <a:ea typeface="微軟正黑體" panose="020B0604030504040204" pitchFamily="34" charset="-120"/>
                <a:cs typeface="Calibri"/>
                <a:sym typeface="Arial" panose="020B0604020202020204" pitchFamily="34" charset="0"/>
              </a:rPr>
              <a:t>輸入</a:t>
            </a:r>
            <a:r>
              <a:rPr lang="en-US" altLang="zh-TW" sz="1800">
                <a:solidFill>
                  <a:schemeClr val="accent1">
                    <a:lumMod val="50000"/>
                  </a:schemeClr>
                </a:solidFill>
                <a:latin typeface="Arial" panose="020B0604020202020204" pitchFamily="34" charset="0"/>
                <a:ea typeface="微軟正黑體" panose="020B0604030504040204" pitchFamily="34" charset="-120"/>
                <a:cs typeface="Calibri"/>
                <a:sym typeface="Arial" panose="020B0604020202020204" pitchFamily="34" charset="0"/>
              </a:rPr>
              <a:t>/ </a:t>
            </a:r>
            <a:r>
              <a:rPr lang="en-US" altLang="zh-TW" sz="1800" err="1">
                <a:solidFill>
                  <a:schemeClr val="accent1">
                    <a:lumMod val="50000"/>
                  </a:schemeClr>
                </a:solidFill>
                <a:latin typeface="Arial" panose="020B0604020202020204" pitchFamily="34" charset="0"/>
                <a:ea typeface="微軟正黑體" panose="020B0604030504040204" pitchFamily="34" charset="-120"/>
                <a:cs typeface="Calibri"/>
                <a:sym typeface="Arial" panose="020B0604020202020204" pitchFamily="34" charset="0"/>
              </a:rPr>
              <a:t>輸出</a:t>
            </a:r>
            <a:endParaRPr lang="en-US">
              <a:solidFill>
                <a:schemeClr val="accent1">
                  <a:lumMod val="50000"/>
                </a:schemeClr>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6" name="文字方塊 25">
            <a:extLst>
              <a:ext uri="{FF2B5EF4-FFF2-40B4-BE49-F238E27FC236}">
                <a16:creationId xmlns:a16="http://schemas.microsoft.com/office/drawing/2014/main" id="{AE96A411-5CF5-4C87-BF05-72C0690161DD}"/>
              </a:ext>
            </a:extLst>
          </p:cNvPr>
          <p:cNvSpPr txBox="1"/>
          <p:nvPr/>
        </p:nvSpPr>
        <p:spPr>
          <a:xfrm>
            <a:off x="6442603" y="3840969"/>
            <a:ext cx="2062560" cy="629809"/>
          </a:xfrm>
          <a:prstGeom prst="rect">
            <a:avLst/>
          </a:prstGeom>
          <a:solidFill>
            <a:srgbClr val="E9C27B"/>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800" b="1">
                <a:solidFill>
                  <a:schemeClr val="accent1">
                    <a:lumMod val="50000"/>
                  </a:schemeClr>
                </a:solidFill>
                <a:latin typeface="Arial" panose="020B0604020202020204" pitchFamily="34" charset="0"/>
                <a:ea typeface="微軟正黑體" panose="020B0604030504040204" pitchFamily="34" charset="-120"/>
                <a:cs typeface="Calibri"/>
                <a:sym typeface="Arial" panose="020B0604020202020204" pitchFamily="34" charset="0"/>
              </a:rPr>
              <a:t>RTMP </a:t>
            </a:r>
            <a:r>
              <a:rPr lang="en-US" altLang="zh-TW" sz="1800" b="1" err="1">
                <a:solidFill>
                  <a:schemeClr val="accent1">
                    <a:lumMod val="50000"/>
                  </a:schemeClr>
                </a:solidFill>
                <a:latin typeface="Arial" panose="020B0604020202020204" pitchFamily="34" charset="0"/>
                <a:ea typeface="微軟正黑體" panose="020B0604030504040204" pitchFamily="34" charset="-120"/>
                <a:cs typeface="Calibri"/>
                <a:sym typeface="Arial" panose="020B0604020202020204" pitchFamily="34" charset="0"/>
              </a:rPr>
              <a:t>串流</a:t>
            </a:r>
            <a:endParaRPr lang="zh-TW" altLang="en-US">
              <a:solidFill>
                <a:schemeClr val="accent1">
                  <a:lumMod val="50000"/>
                </a:schemeClr>
              </a:solidFill>
              <a:latin typeface="Arial" panose="020B0604020202020204" pitchFamily="34" charset="0"/>
              <a:ea typeface="微軟正黑體" panose="020B0604030504040204" pitchFamily="34" charset="-120"/>
              <a:sym typeface="Arial" panose="020B0604020202020204" pitchFamily="34" charset="0"/>
            </a:endParaRPr>
          </a:p>
          <a:p>
            <a:pPr algn="ctr"/>
            <a:r>
              <a:rPr lang="en-US" altLang="zh-TW" sz="1800" err="1">
                <a:solidFill>
                  <a:schemeClr val="accent1">
                    <a:lumMod val="50000"/>
                  </a:schemeClr>
                </a:solidFill>
                <a:latin typeface="Arial" panose="020B0604020202020204" pitchFamily="34" charset="0"/>
                <a:ea typeface="微軟正黑體" panose="020B0604030504040204" pitchFamily="34" charset="-120"/>
                <a:cs typeface="Calibri"/>
                <a:sym typeface="Arial" panose="020B0604020202020204" pitchFamily="34" charset="0"/>
              </a:rPr>
              <a:t>輸入</a:t>
            </a:r>
            <a:endParaRPr lang="en-US" altLang="zh-TW" sz="1800">
              <a:solidFill>
                <a:schemeClr val="accent1">
                  <a:lumMod val="50000"/>
                </a:schemeClr>
              </a:solidFill>
              <a:latin typeface="Arial" panose="020B0604020202020204" pitchFamily="34" charset="0"/>
              <a:ea typeface="微軟正黑體" panose="020B0604030504040204" pitchFamily="34" charset="-120"/>
              <a:cs typeface="Calibri"/>
              <a:sym typeface="Arial" panose="020B0604020202020204" pitchFamily="34" charset="0"/>
            </a:endParaRPr>
          </a:p>
        </p:txBody>
      </p:sp>
      <p:sp>
        <p:nvSpPr>
          <p:cNvPr id="27" name="Google Shape;255;p31">
            <a:hlinkClick r:id="rId16"/>
            <a:extLst>
              <a:ext uri="{FF2B5EF4-FFF2-40B4-BE49-F238E27FC236}">
                <a16:creationId xmlns:a16="http://schemas.microsoft.com/office/drawing/2014/main" id="{D8791B38-91A7-49CD-838E-25CE09BDA520}"/>
              </a:ext>
            </a:extLst>
          </p:cNvPr>
          <p:cNvSpPr txBox="1"/>
          <p:nvPr/>
        </p:nvSpPr>
        <p:spPr>
          <a:xfrm>
            <a:off x="1906431" y="4742338"/>
            <a:ext cx="5277230" cy="3535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050"/>
              <a:buFont typeface="Arial"/>
              <a:buNone/>
            </a:pPr>
            <a:r>
              <a:rPr lang="en" sz="1000" b="0" i="0" strike="noStrike" cap="none">
                <a:solidFill>
                  <a:schemeClr val="bg2">
                    <a:lumMod val="75000"/>
                  </a:schemeClr>
                </a:solidFill>
                <a:latin typeface="Arial" panose="020B0604020202020204" pitchFamily="34" charset="0"/>
                <a:ea typeface="微軟正黑體" panose="020B0604030504040204" pitchFamily="34" charset="-120"/>
                <a:cs typeface="Calibri"/>
                <a:sym typeface="Arial" panose="020B0604020202020204" pitchFamily="34" charset="0"/>
                <a:hlinkClick r:id="rId16">
                  <a:extLst>
                    <a:ext uri="{A12FA001-AC4F-418D-AE19-62706E023703}">
                      <ahyp:hlinkClr xmlns:ahyp="http://schemas.microsoft.com/office/drawing/2018/hyperlinkcolor" val="tx"/>
                    </a:ext>
                  </a:extLst>
                </a:hlinkClick>
              </a:rPr>
              <a:t>https://www.qnap.com/en/compatibility-qvr-pro</a:t>
            </a:r>
            <a:endParaRPr lang="zh-TW" altLang="en-US" sz="1000" b="0" i="0" strike="noStrike" cap="none">
              <a:solidFill>
                <a:schemeClr val="bg2">
                  <a:lumMod val="75000"/>
                </a:schemeClr>
              </a:solidFill>
              <a:latin typeface="Arial" panose="020B0604020202020204" pitchFamily="34" charset="0"/>
              <a:ea typeface="微軟正黑體" panose="020B0604030504040204" pitchFamily="34" charset="-120"/>
              <a:cs typeface="Calibri"/>
              <a:sym typeface="Arial" panose="020B0604020202020204" pitchFamily="34" charset="0"/>
            </a:endParaRPr>
          </a:p>
        </p:txBody>
      </p:sp>
    </p:spTree>
    <p:extLst>
      <p:ext uri="{BB962C8B-B14F-4D97-AF65-F5344CB8AC3E}">
        <p14:creationId xmlns:p14="http://schemas.microsoft.com/office/powerpoint/2010/main" val="1509419438"/>
      </p:ext>
    </p:extLst>
  </p:cSld>
  <p:clrMapOvr>
    <a:masterClrMapping/>
  </p:clrMapOvr>
  <p:transition spd="slow">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圓角 23">
            <a:extLst>
              <a:ext uri="{FF2B5EF4-FFF2-40B4-BE49-F238E27FC236}">
                <a16:creationId xmlns:a16="http://schemas.microsoft.com/office/drawing/2014/main" id="{E83E84B7-CF5F-41AD-899A-1EDF92C5A87D}"/>
              </a:ext>
            </a:extLst>
          </p:cNvPr>
          <p:cNvSpPr/>
          <p:nvPr/>
        </p:nvSpPr>
        <p:spPr>
          <a:xfrm>
            <a:off x="5748619" y="2399800"/>
            <a:ext cx="3395381" cy="3336979"/>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3" name="矩形: 圓角 22">
            <a:extLst>
              <a:ext uri="{FF2B5EF4-FFF2-40B4-BE49-F238E27FC236}">
                <a16:creationId xmlns:a16="http://schemas.microsoft.com/office/drawing/2014/main" id="{7B3D81E6-F667-4F11-BC60-FF3CF9AB7AA2}"/>
              </a:ext>
            </a:extLst>
          </p:cNvPr>
          <p:cNvSpPr/>
          <p:nvPr/>
        </p:nvSpPr>
        <p:spPr>
          <a:xfrm>
            <a:off x="1272557" y="2184183"/>
            <a:ext cx="3395381" cy="3336979"/>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 name="標題 5">
            <a:extLst>
              <a:ext uri="{FF2B5EF4-FFF2-40B4-BE49-F238E27FC236}">
                <a16:creationId xmlns:a16="http://schemas.microsoft.com/office/drawing/2014/main" id="{96675DB7-0622-4016-8854-97EBDAC9DD56}"/>
              </a:ext>
            </a:extLst>
          </p:cNvPr>
          <p:cNvSpPr>
            <a:spLocks noGrp="1"/>
          </p:cNvSpPr>
          <p:nvPr>
            <p:ph type="title" idx="4294967295"/>
          </p:nvPr>
        </p:nvSpPr>
        <p:spPr>
          <a:xfrm>
            <a:off x="390387" y="134056"/>
            <a:ext cx="8275624" cy="1191344"/>
          </a:xfrm>
        </p:spPr>
        <p:txBody>
          <a:bodyPr/>
          <a:lstStyle/>
          <a:p>
            <a:r>
              <a:rPr lang="zh-TW" altLang="en-US" sz="320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隨時監看，放一百個心．</a:t>
            </a:r>
            <a:r>
              <a:rPr lang="zh-TW" altLang="en-US" sz="3200">
                <a:solidFill>
                  <a:schemeClr val="bg1"/>
                </a:solidFill>
              </a:rPr>
              <a:t>在手機、平板、</a:t>
            </a:r>
            <a:r>
              <a:rPr lang="en-US" altLang="zh-TW" sz="3200">
                <a:solidFill>
                  <a:schemeClr val="bg1"/>
                </a:solidFill>
              </a:rPr>
              <a:t>Apple TV </a:t>
            </a:r>
            <a:r>
              <a:rPr lang="zh-TW" altLang="en-US" sz="3200">
                <a:solidFill>
                  <a:schemeClr val="bg1"/>
                </a:solidFill>
              </a:rPr>
              <a:t>與桌機隨時監控與接收警示通知</a:t>
            </a:r>
            <a:endParaRPr lang="en-US" altLang="zh-CN" sz="32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6" name="文字方塊 15">
            <a:extLst>
              <a:ext uri="{FF2B5EF4-FFF2-40B4-BE49-F238E27FC236}">
                <a16:creationId xmlns:a16="http://schemas.microsoft.com/office/drawing/2014/main" id="{8B0723ED-BDEB-465B-B049-82DBF5A25335}"/>
              </a:ext>
            </a:extLst>
          </p:cNvPr>
          <p:cNvSpPr txBox="1"/>
          <p:nvPr/>
        </p:nvSpPr>
        <p:spPr>
          <a:xfrm>
            <a:off x="1161521" y="1368567"/>
            <a:ext cx="324283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1">
                <a:solidFill>
                  <a:schemeClr val="tx1">
                    <a:lumMod val="95000"/>
                    <a:lumOff val="5000"/>
                  </a:schemeClr>
                </a:solidFill>
                <a:latin typeface="Arial" panose="020B0604020202020204" pitchFamily="34" charset="0"/>
                <a:ea typeface="微軟正黑體" panose="020B0604030504040204" pitchFamily="34" charset="-120"/>
                <a:sym typeface="Arial" panose="020B0604020202020204" pitchFamily="34" charset="0"/>
              </a:rPr>
              <a:t>QVR</a:t>
            </a:r>
            <a:r>
              <a:rPr lang="zh-TW" sz="1800" b="1">
                <a:solidFill>
                  <a:schemeClr val="tx1">
                    <a:lumMod val="95000"/>
                    <a:lumOff val="5000"/>
                  </a:schemeClr>
                </a:solidFill>
                <a:latin typeface="Arial" panose="020B0604020202020204" pitchFamily="34" charset="0"/>
                <a:ea typeface="微軟正黑體" panose="020B0604030504040204" pitchFamily="34" charset="-120"/>
                <a:sym typeface="Arial" panose="020B0604020202020204" pitchFamily="34" charset="0"/>
              </a:rPr>
              <a:t> </a:t>
            </a:r>
            <a:r>
              <a:rPr lang="en-US" sz="1800" b="1">
                <a:solidFill>
                  <a:schemeClr val="tx1">
                    <a:lumMod val="95000"/>
                    <a:lumOff val="5000"/>
                  </a:schemeClr>
                </a:solidFill>
                <a:latin typeface="Arial" panose="020B0604020202020204" pitchFamily="34" charset="0"/>
                <a:ea typeface="微軟正黑體" panose="020B0604030504040204" pitchFamily="34" charset="-120"/>
                <a:sym typeface="Arial" panose="020B0604020202020204" pitchFamily="34" charset="0"/>
              </a:rPr>
              <a:t>Pro</a:t>
            </a:r>
            <a:r>
              <a:rPr lang="zh-TW" sz="1800" b="1">
                <a:solidFill>
                  <a:schemeClr val="tx1">
                    <a:lumMod val="95000"/>
                    <a:lumOff val="5000"/>
                  </a:schemeClr>
                </a:solidFill>
                <a:latin typeface="Arial" panose="020B0604020202020204" pitchFamily="34" charset="0"/>
                <a:ea typeface="微軟正黑體" panose="020B0604030504040204" pitchFamily="34" charset="-120"/>
                <a:sym typeface="Arial" panose="020B0604020202020204" pitchFamily="34" charset="0"/>
              </a:rPr>
              <a:t> </a:t>
            </a:r>
            <a:r>
              <a:rPr lang="en-US" sz="1800" b="1">
                <a:solidFill>
                  <a:schemeClr val="tx1">
                    <a:lumMod val="95000"/>
                    <a:lumOff val="5000"/>
                  </a:schemeClr>
                </a:solidFill>
                <a:latin typeface="Arial" panose="020B0604020202020204" pitchFamily="34" charset="0"/>
                <a:ea typeface="微軟正黑體" panose="020B0604030504040204" pitchFamily="34" charset="-120"/>
                <a:sym typeface="Arial" panose="020B0604020202020204" pitchFamily="34" charset="0"/>
              </a:rPr>
              <a:t>Client</a:t>
            </a:r>
          </a:p>
          <a:p>
            <a:r>
              <a:rPr lang="zh-TW" altLang="en-US" sz="1800" b="1">
                <a:solidFill>
                  <a:schemeClr val="tx1">
                    <a:lumMod val="95000"/>
                    <a:lumOff val="5000"/>
                  </a:schemeClr>
                </a:solidFill>
                <a:latin typeface="Arial" panose="020B0604020202020204" pitchFamily="34" charset="0"/>
                <a:ea typeface="微軟正黑體" panose="020B0604030504040204" pitchFamily="34" charset="-120"/>
                <a:sym typeface="Arial" panose="020B0604020202020204" pitchFamily="34" charset="0"/>
              </a:rPr>
              <a:t>跨裝置錄影與回放</a:t>
            </a:r>
            <a:endParaRPr lang="en-US" sz="1800" b="1">
              <a:solidFill>
                <a:schemeClr val="tx1">
                  <a:lumMod val="95000"/>
                  <a:lumOff val="5000"/>
                </a:schemeClr>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5" name="圖片 8">
            <a:extLst>
              <a:ext uri="{FF2B5EF4-FFF2-40B4-BE49-F238E27FC236}">
                <a16:creationId xmlns:a16="http://schemas.microsoft.com/office/drawing/2014/main" id="{DB439CC7-FABB-4B74-97D6-2B74C402BCB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69245" y="1402347"/>
            <a:ext cx="592276" cy="600068"/>
          </a:xfrm>
          <a:prstGeom prst="roundRect">
            <a:avLst>
              <a:gd name="adj" fmla="val 14474"/>
            </a:avLst>
          </a:prstGeom>
          <a:ln>
            <a:noFill/>
          </a:ln>
          <a:effectLst>
            <a:outerShdw blurRad="254000" dist="139700" dir="8100000" algn="tr" rotWithShape="0">
              <a:srgbClr val="09000C">
                <a:alpha val="50000"/>
              </a:srgbClr>
            </a:outerShdw>
          </a:effectLst>
          <a:scene3d>
            <a:camera prst="orthographicFront"/>
            <a:lightRig rig="contrasting" dir="t">
              <a:rot lat="0" lon="0" rev="4200000"/>
            </a:lightRig>
          </a:scene3d>
          <a:sp3d prstMaterial="plastic">
            <a:contourClr>
              <a:srgbClr val="969696"/>
            </a:contourClr>
          </a:sp3d>
        </p:spPr>
      </p:pic>
      <p:sp>
        <p:nvSpPr>
          <p:cNvPr id="14" name="文字方塊 13">
            <a:extLst>
              <a:ext uri="{FF2B5EF4-FFF2-40B4-BE49-F238E27FC236}">
                <a16:creationId xmlns:a16="http://schemas.microsoft.com/office/drawing/2014/main" id="{8497052E-E9B4-4FB3-8342-314093920A59}"/>
              </a:ext>
            </a:extLst>
          </p:cNvPr>
          <p:cNvSpPr txBox="1"/>
          <p:nvPr/>
        </p:nvSpPr>
        <p:spPr>
          <a:xfrm>
            <a:off x="5488268" y="1368567"/>
            <a:ext cx="339538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1">
                <a:solidFill>
                  <a:schemeClr val="tx1">
                    <a:lumMod val="95000"/>
                    <a:lumOff val="5000"/>
                  </a:schemeClr>
                </a:solidFill>
                <a:latin typeface="Arial" panose="020B0604020202020204" pitchFamily="34" charset="0"/>
                <a:ea typeface="微軟正黑體" panose="020B0604030504040204" pitchFamily="34" charset="-120"/>
                <a:sym typeface="Arial" panose="020B0604020202020204" pitchFamily="34" charset="0"/>
              </a:rPr>
              <a:t>QVR Viewer</a:t>
            </a:r>
          </a:p>
          <a:p>
            <a:r>
              <a:rPr lang="en-US" sz="1800" b="1" err="1">
                <a:solidFill>
                  <a:schemeClr val="tx1">
                    <a:lumMod val="95000"/>
                    <a:lumOff val="5000"/>
                  </a:schemeClr>
                </a:solidFill>
                <a:latin typeface="Arial" panose="020B0604020202020204" pitchFamily="34" charset="0"/>
                <a:ea typeface="微軟正黑體" panose="020B0604030504040204" pitchFamily="34" charset="-120"/>
                <a:sym typeface="Arial" panose="020B0604020202020204" pitchFamily="34" charset="0"/>
              </a:rPr>
              <a:t>全新</a:t>
            </a:r>
            <a:r>
              <a:rPr lang="en-US" sz="1800" b="1">
                <a:solidFill>
                  <a:schemeClr val="tx1">
                    <a:lumMod val="95000"/>
                    <a:lumOff val="5000"/>
                  </a:schemeClr>
                </a:solidFill>
                <a:latin typeface="Arial" panose="020B0604020202020204" pitchFamily="34" charset="0"/>
                <a:ea typeface="微軟正黑體" panose="020B0604030504040204" pitchFamily="34" charset="-120"/>
                <a:sym typeface="Arial" panose="020B0604020202020204" pitchFamily="34" charset="0"/>
              </a:rPr>
              <a:t> Apple </a:t>
            </a:r>
            <a:r>
              <a:rPr lang="en-US" sz="1800" b="1" err="1">
                <a:solidFill>
                  <a:schemeClr val="tx1">
                    <a:lumMod val="95000"/>
                    <a:lumOff val="5000"/>
                  </a:schemeClr>
                </a:solidFill>
                <a:latin typeface="Arial" panose="020B0604020202020204" pitchFamily="34" charset="0"/>
                <a:ea typeface="微軟正黑體" panose="020B0604030504040204" pitchFamily="34" charset="-120"/>
                <a:sym typeface="Arial" panose="020B0604020202020204" pitchFamily="34" charset="0"/>
              </a:rPr>
              <a:t>TV監控應用</a:t>
            </a:r>
            <a:endParaRPr lang="en-US" sz="1800" b="1">
              <a:solidFill>
                <a:schemeClr val="tx1">
                  <a:lumMod val="95000"/>
                  <a:lumOff val="5000"/>
                </a:schemeClr>
              </a:solidFill>
              <a:latin typeface="Arial" panose="020B0604020202020204" pitchFamily="34" charset="0"/>
              <a:ea typeface="微軟正黑體" panose="020B0604030504040204" pitchFamily="34" charset="-120"/>
              <a:sym typeface="Arial" panose="020B0604020202020204" pitchFamily="34" charset="0"/>
            </a:endParaRPr>
          </a:p>
          <a:p>
            <a:endParaRPr lang="en-US" sz="1800" b="1">
              <a:solidFill>
                <a:schemeClr val="tx1">
                  <a:lumMod val="95000"/>
                  <a:lumOff val="5000"/>
                </a:schemeClr>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nvGrpSpPr>
          <p:cNvPr id="7" name="群組 6">
            <a:extLst>
              <a:ext uri="{FF2B5EF4-FFF2-40B4-BE49-F238E27FC236}">
                <a16:creationId xmlns:a16="http://schemas.microsoft.com/office/drawing/2014/main" id="{3AC98CC2-D3CB-4578-9675-F5FEE3DD57C5}"/>
              </a:ext>
            </a:extLst>
          </p:cNvPr>
          <p:cNvGrpSpPr/>
          <p:nvPr/>
        </p:nvGrpSpPr>
        <p:grpSpPr>
          <a:xfrm>
            <a:off x="556957" y="2999332"/>
            <a:ext cx="2676289" cy="2044685"/>
            <a:chOff x="2190203" y="2874433"/>
            <a:chExt cx="2171770" cy="1659232"/>
          </a:xfrm>
        </p:grpSpPr>
        <p:sp>
          <p:nvSpPr>
            <p:cNvPr id="8" name="矩形 7">
              <a:extLst>
                <a:ext uri="{FF2B5EF4-FFF2-40B4-BE49-F238E27FC236}">
                  <a16:creationId xmlns:a16="http://schemas.microsoft.com/office/drawing/2014/main" id="{C0FDDBEF-20F6-49B4-B170-FBC5146B314F}"/>
                </a:ext>
              </a:extLst>
            </p:cNvPr>
            <p:cNvSpPr/>
            <p:nvPr/>
          </p:nvSpPr>
          <p:spPr>
            <a:xfrm>
              <a:off x="2246877" y="2942912"/>
              <a:ext cx="2054190" cy="152227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9" name="圖片 3" descr="一張含有 文字, 電子用品, 顯示, 標誌 的圖片&#10;&#10;自動產生的描述">
              <a:extLst>
                <a:ext uri="{FF2B5EF4-FFF2-40B4-BE49-F238E27FC236}">
                  <a16:creationId xmlns:a16="http://schemas.microsoft.com/office/drawing/2014/main" id="{F693DF06-FD1C-420B-ACB6-2B395EEC51D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223592" y="3182614"/>
              <a:ext cx="2113458" cy="1042870"/>
            </a:xfrm>
            <a:prstGeom prst="rect">
              <a:avLst/>
            </a:prstGeom>
          </p:spPr>
        </p:pic>
        <p:pic>
          <p:nvPicPr>
            <p:cNvPr id="10" name="圖片 9">
              <a:extLst>
                <a:ext uri="{FF2B5EF4-FFF2-40B4-BE49-F238E27FC236}">
                  <a16:creationId xmlns:a16="http://schemas.microsoft.com/office/drawing/2014/main" id="{01CA439B-88E0-48DF-AB9D-94AB3CFC157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190203" y="2874433"/>
              <a:ext cx="2171770" cy="1659232"/>
            </a:xfrm>
            <a:prstGeom prst="rect">
              <a:avLst/>
            </a:prstGeom>
          </p:spPr>
        </p:pic>
      </p:grpSp>
      <p:grpSp>
        <p:nvGrpSpPr>
          <p:cNvPr id="11" name="群組 10">
            <a:extLst>
              <a:ext uri="{FF2B5EF4-FFF2-40B4-BE49-F238E27FC236}">
                <a16:creationId xmlns:a16="http://schemas.microsoft.com/office/drawing/2014/main" id="{939EBA3F-60B0-4532-921E-585A0089C759}"/>
              </a:ext>
            </a:extLst>
          </p:cNvPr>
          <p:cNvGrpSpPr/>
          <p:nvPr/>
        </p:nvGrpSpPr>
        <p:grpSpPr>
          <a:xfrm>
            <a:off x="2986256" y="2795314"/>
            <a:ext cx="846944" cy="1705526"/>
            <a:chOff x="392301" y="1510362"/>
            <a:chExt cx="1366649" cy="2752075"/>
          </a:xfrm>
        </p:grpSpPr>
        <p:pic>
          <p:nvPicPr>
            <p:cNvPr id="13" name="圖片 2" descr="一張含有 文字, 監視器, 螢幕, 螢幕擷取畫面 的圖片&#10;&#10;自動產生的描述">
              <a:extLst>
                <a:ext uri="{FF2B5EF4-FFF2-40B4-BE49-F238E27FC236}">
                  <a16:creationId xmlns:a16="http://schemas.microsoft.com/office/drawing/2014/main" id="{0B77F65C-BE1D-4B95-8B2E-E8024ED5BC1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49574" y="1523854"/>
              <a:ext cx="1251958" cy="2699039"/>
            </a:xfrm>
            <a:prstGeom prst="roundRect">
              <a:avLst>
                <a:gd name="adj" fmla="val 13453"/>
              </a:avLst>
            </a:prstGeom>
            <a:solidFill>
              <a:srgbClr val="F7F8FB"/>
            </a:solidFill>
            <a:ln>
              <a:noFill/>
            </a:ln>
            <a:effectLst>
              <a:outerShdw blurRad="63500" dist="152400" dir="8100000" algn="tr" rotWithShape="0">
                <a:srgbClr val="09000C">
                  <a:alpha val="77000"/>
                </a:srgbClr>
              </a:outerShdw>
            </a:effectLst>
          </p:spPr>
        </p:pic>
        <p:pic>
          <p:nvPicPr>
            <p:cNvPr id="15" name="圖片 14">
              <a:extLst>
                <a:ext uri="{FF2B5EF4-FFF2-40B4-BE49-F238E27FC236}">
                  <a16:creationId xmlns:a16="http://schemas.microsoft.com/office/drawing/2014/main" id="{2A384ACB-405F-48C2-9301-93302B81BB5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92301" y="1510362"/>
              <a:ext cx="1366649" cy="2752075"/>
            </a:xfrm>
            <a:prstGeom prst="rect">
              <a:avLst/>
            </a:prstGeom>
          </p:spPr>
        </p:pic>
      </p:grpSp>
      <p:grpSp>
        <p:nvGrpSpPr>
          <p:cNvPr id="17" name="群組 16">
            <a:extLst>
              <a:ext uri="{FF2B5EF4-FFF2-40B4-BE49-F238E27FC236}">
                <a16:creationId xmlns:a16="http://schemas.microsoft.com/office/drawing/2014/main" id="{6D887B8F-101B-4401-9560-A874F8F73F38}"/>
              </a:ext>
            </a:extLst>
          </p:cNvPr>
          <p:cNvGrpSpPr/>
          <p:nvPr/>
        </p:nvGrpSpPr>
        <p:grpSpPr>
          <a:xfrm>
            <a:off x="4502292" y="3028199"/>
            <a:ext cx="3184027" cy="2080182"/>
            <a:chOff x="4754879" y="2273495"/>
            <a:chExt cx="4167371" cy="2714348"/>
          </a:xfrm>
        </p:grpSpPr>
        <p:pic>
          <p:nvPicPr>
            <p:cNvPr id="18" name="圖片 17">
              <a:extLst>
                <a:ext uri="{FF2B5EF4-FFF2-40B4-BE49-F238E27FC236}">
                  <a16:creationId xmlns:a16="http://schemas.microsoft.com/office/drawing/2014/main" id="{80493A20-78D8-49F3-B8E7-88A82993A67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754879" y="2273495"/>
              <a:ext cx="4167371" cy="2714348"/>
            </a:xfrm>
            <a:prstGeom prst="rect">
              <a:avLst/>
            </a:prstGeom>
          </p:spPr>
        </p:pic>
        <p:sp>
          <p:nvSpPr>
            <p:cNvPr id="19" name="矩形 18">
              <a:extLst>
                <a:ext uri="{FF2B5EF4-FFF2-40B4-BE49-F238E27FC236}">
                  <a16:creationId xmlns:a16="http://schemas.microsoft.com/office/drawing/2014/main" id="{203BFE17-6AD3-46D4-AAC0-63CC83725D93}"/>
                </a:ext>
              </a:extLst>
            </p:cNvPr>
            <p:cNvSpPr/>
            <p:nvPr/>
          </p:nvSpPr>
          <p:spPr>
            <a:xfrm>
              <a:off x="4810573" y="2326752"/>
              <a:ext cx="4063552" cy="238581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20" name="圖片 19" descr="一張含有 文字, 室內, 電子用品, 顯示 的圖片&#10;&#10;自動產生的描述">
              <a:extLst>
                <a:ext uri="{FF2B5EF4-FFF2-40B4-BE49-F238E27FC236}">
                  <a16:creationId xmlns:a16="http://schemas.microsoft.com/office/drawing/2014/main" id="{A42804B6-8AE7-4DD3-B540-EA395DDE1E96}"/>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l="8671" t="5501" r="9010" b="11855"/>
            <a:stretch/>
          </p:blipFill>
          <p:spPr>
            <a:xfrm>
              <a:off x="4810573" y="2321042"/>
              <a:ext cx="4063552" cy="2345159"/>
            </a:xfrm>
            <a:prstGeom prst="rect">
              <a:avLst/>
            </a:prstGeom>
            <a:effectLst/>
          </p:spPr>
        </p:pic>
      </p:grpSp>
      <p:pic>
        <p:nvPicPr>
          <p:cNvPr id="21" name="圖片 20" descr="一張含有 文字, 電子用品, 影像 的圖片&#10;&#10;自動產生的描述">
            <a:extLst>
              <a:ext uri="{FF2B5EF4-FFF2-40B4-BE49-F238E27FC236}">
                <a16:creationId xmlns:a16="http://schemas.microsoft.com/office/drawing/2014/main" id="{D08BAB30-DD85-4CC9-92BA-3270584CCF9D}"/>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355349" y="2944401"/>
            <a:ext cx="1310662" cy="1304109"/>
          </a:xfrm>
          <a:prstGeom prst="roundRect">
            <a:avLst>
              <a:gd name="adj" fmla="val 20398"/>
            </a:avLst>
          </a:prstGeom>
          <a:noFill/>
          <a:ln>
            <a:noFill/>
          </a:ln>
          <a:effectLst>
            <a:outerShdw blurRad="76200" dist="50800" dir="8100000" algn="tr" rotWithShape="0">
              <a:srgbClr val="09000C">
                <a:alpha val="53000"/>
              </a:srgbClr>
            </a:outerShdw>
          </a:effectLst>
        </p:spPr>
      </p:pic>
      <p:pic>
        <p:nvPicPr>
          <p:cNvPr id="22" name="圖片 21">
            <a:extLst>
              <a:ext uri="{FF2B5EF4-FFF2-40B4-BE49-F238E27FC236}">
                <a16:creationId xmlns:a16="http://schemas.microsoft.com/office/drawing/2014/main" id="{DE1954DD-5655-4FBF-8D75-D26E4A1E8C23}"/>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452940" y="1402347"/>
            <a:ext cx="996924" cy="598155"/>
          </a:xfrm>
          <a:prstGeom prst="roundRect">
            <a:avLst>
              <a:gd name="adj" fmla="val 0"/>
            </a:avLst>
          </a:prstGeom>
          <a:ln>
            <a:noFill/>
          </a:ln>
          <a:effectLst>
            <a:outerShdw blurRad="254000" dist="139700" dir="8100000" algn="tr" rotWithShape="0">
              <a:srgbClr val="09000C">
                <a:alpha val="50000"/>
              </a:srgbClr>
            </a:outerShdw>
          </a:effectLst>
          <a:scene3d>
            <a:camera prst="orthographicFront"/>
            <a:lightRig rig="contrasting" dir="t">
              <a:rot lat="0" lon="0" rev="4200000"/>
            </a:lightRig>
          </a:scene3d>
          <a:sp3d prstMaterial="plastic">
            <a:contourClr>
              <a:srgbClr val="969696"/>
            </a:contourClr>
          </a:sp3d>
        </p:spPr>
      </p:pic>
      <p:sp>
        <p:nvSpPr>
          <p:cNvPr id="27" name="文字方塊 26">
            <a:extLst>
              <a:ext uri="{FF2B5EF4-FFF2-40B4-BE49-F238E27FC236}">
                <a16:creationId xmlns:a16="http://schemas.microsoft.com/office/drawing/2014/main" id="{BB1D6BFE-4001-3C41-A8E1-9376C096CBDF}"/>
              </a:ext>
            </a:extLst>
          </p:cNvPr>
          <p:cNvSpPr txBox="1"/>
          <p:nvPr/>
        </p:nvSpPr>
        <p:spPr>
          <a:xfrm>
            <a:off x="483585" y="2157344"/>
            <a:ext cx="3477741" cy="646331"/>
          </a:xfrm>
          <a:prstGeom prst="rect">
            <a:avLst/>
          </a:prstGeom>
          <a:noFill/>
        </p:spPr>
        <p:txBody>
          <a:bodyPr wrap="square">
            <a:spAutoFit/>
          </a:bodyPr>
          <a:lstStyle/>
          <a:p>
            <a:r>
              <a:rPr lang="zh-TW" altLang="en-US" sz="1200">
                <a:solidFill>
                  <a:schemeClr val="tx1"/>
                </a:solidFill>
              </a:rPr>
              <a:t>QVR Pro Client 用戶端軟體可安裝於 Mac ®、Windows ®系統、與行動裝置， 讓您透過各種不同裝置靈活運用，隨時監看掌握全局。</a:t>
            </a:r>
          </a:p>
        </p:txBody>
      </p:sp>
      <p:sp>
        <p:nvSpPr>
          <p:cNvPr id="28" name="文字方塊 27">
            <a:extLst>
              <a:ext uri="{FF2B5EF4-FFF2-40B4-BE49-F238E27FC236}">
                <a16:creationId xmlns:a16="http://schemas.microsoft.com/office/drawing/2014/main" id="{04F00A8B-6E5E-D84A-99D2-1F3657B9564C}"/>
              </a:ext>
            </a:extLst>
          </p:cNvPr>
          <p:cNvSpPr txBox="1"/>
          <p:nvPr/>
        </p:nvSpPr>
        <p:spPr>
          <a:xfrm>
            <a:off x="4387032" y="2168391"/>
            <a:ext cx="4459779" cy="646331"/>
          </a:xfrm>
          <a:prstGeom prst="rect">
            <a:avLst/>
          </a:prstGeom>
          <a:noFill/>
        </p:spPr>
        <p:txBody>
          <a:bodyPr wrap="square">
            <a:spAutoFit/>
          </a:bodyPr>
          <a:lstStyle/>
          <a:p>
            <a:r>
              <a:rPr lang="en" altLang="zh-TW" sz="1200" b="0" i="0">
                <a:solidFill>
                  <a:schemeClr val="tx1"/>
                </a:solidFill>
                <a:effectLst/>
                <a:latin typeface="Roboto" panose="02000000000000000000" pitchFamily="2" charset="0"/>
              </a:rPr>
              <a:t>QVR Viewer </a:t>
            </a:r>
            <a:r>
              <a:rPr lang="zh-TW" altLang="en-US" sz="1200" b="0" i="0">
                <a:solidFill>
                  <a:schemeClr val="tx1"/>
                </a:solidFill>
                <a:effectLst/>
                <a:latin typeface="Roboto" panose="02000000000000000000" pitchFamily="2" charset="0"/>
              </a:rPr>
              <a:t>是 </a:t>
            </a:r>
            <a:r>
              <a:rPr lang="en" altLang="zh-TW" sz="1200" b="0" i="0">
                <a:solidFill>
                  <a:schemeClr val="tx1"/>
                </a:solidFill>
                <a:effectLst/>
                <a:latin typeface="Roboto" panose="02000000000000000000" pitchFamily="2" charset="0"/>
              </a:rPr>
              <a:t>Apple TV® </a:t>
            </a:r>
            <a:r>
              <a:rPr lang="zh-TW" altLang="en-US" sz="1200" b="0" i="0">
                <a:solidFill>
                  <a:schemeClr val="tx1"/>
                </a:solidFill>
                <a:effectLst/>
                <a:latin typeface="Roboto" panose="02000000000000000000" pitchFamily="2" charset="0"/>
              </a:rPr>
              <a:t>的 </a:t>
            </a:r>
            <a:r>
              <a:rPr lang="en" altLang="zh-TW" sz="1200" b="0" i="0">
                <a:solidFill>
                  <a:schemeClr val="tx1"/>
                </a:solidFill>
                <a:effectLst/>
                <a:latin typeface="Roboto" panose="02000000000000000000" pitchFamily="2" charset="0"/>
              </a:rPr>
              <a:t>App</a:t>
            </a:r>
            <a:r>
              <a:rPr lang="zh-TW" altLang="en" sz="1200" b="0" i="0">
                <a:solidFill>
                  <a:schemeClr val="tx1"/>
                </a:solidFill>
                <a:effectLst/>
                <a:latin typeface="Roboto" panose="02000000000000000000" pitchFamily="2" charset="0"/>
              </a:rPr>
              <a:t>，</a:t>
            </a:r>
            <a:r>
              <a:rPr lang="zh-TW" altLang="en-US" sz="1200" b="0" i="0">
                <a:solidFill>
                  <a:schemeClr val="tx1"/>
                </a:solidFill>
                <a:effectLst/>
                <a:latin typeface="Roboto" panose="02000000000000000000" pitchFamily="2" charset="0"/>
              </a:rPr>
              <a:t>讓您可輕鬆即時監控或回放 </a:t>
            </a:r>
            <a:r>
              <a:rPr lang="en" altLang="zh-TW" sz="1200">
                <a:solidFill>
                  <a:schemeClr val="tx1"/>
                </a:solidFill>
                <a:latin typeface="Roboto" panose="02000000000000000000" pitchFamily="2" charset="0"/>
              </a:rPr>
              <a:t>NAS </a:t>
            </a:r>
            <a:r>
              <a:rPr lang="zh-TW" altLang="en-US" sz="1200" b="0" i="0">
                <a:solidFill>
                  <a:schemeClr val="tx1"/>
                </a:solidFill>
                <a:effectLst/>
                <a:latin typeface="Roboto" panose="02000000000000000000" pitchFamily="2" charset="0"/>
              </a:rPr>
              <a:t>的攝影機影像。您可以透過時間軸或日曆搜尋播放特定時間點的錄影影像。</a:t>
            </a:r>
            <a:endParaRPr lang="zh-TW" altLang="en-US" sz="1200">
              <a:solidFill>
                <a:schemeClr val="tx1"/>
              </a:solidFill>
            </a:endParaRPr>
          </a:p>
        </p:txBody>
      </p:sp>
    </p:spTree>
    <p:extLst>
      <p:ext uri="{BB962C8B-B14F-4D97-AF65-F5344CB8AC3E}">
        <p14:creationId xmlns:p14="http://schemas.microsoft.com/office/powerpoint/2010/main" val="149120089"/>
      </p:ext>
    </p:extLst>
  </p:cSld>
  <p:clrMapOvr>
    <a:masterClrMapping/>
  </p:clrMapOvr>
  <p:transition spd="slow">
    <p:fade thruBlk="1"/>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群組 13">
            <a:extLst>
              <a:ext uri="{FF2B5EF4-FFF2-40B4-BE49-F238E27FC236}">
                <a16:creationId xmlns:a16="http://schemas.microsoft.com/office/drawing/2014/main" id="{B07CBA00-0F63-4614-B8AD-6F16EA0386BE}"/>
              </a:ext>
            </a:extLst>
          </p:cNvPr>
          <p:cNvGrpSpPr/>
          <p:nvPr/>
        </p:nvGrpSpPr>
        <p:grpSpPr>
          <a:xfrm>
            <a:off x="592443" y="1422614"/>
            <a:ext cx="7134207" cy="2364176"/>
            <a:chOff x="591573" y="1126271"/>
            <a:chExt cx="7711467" cy="2555472"/>
          </a:xfrm>
        </p:grpSpPr>
        <p:pic>
          <p:nvPicPr>
            <p:cNvPr id="8" name="圖片 7">
              <a:extLst>
                <a:ext uri="{FF2B5EF4-FFF2-40B4-BE49-F238E27FC236}">
                  <a16:creationId xmlns:a16="http://schemas.microsoft.com/office/drawing/2014/main" id="{64A0762F-EC1C-1E4D-92BA-C74A64EF088E}"/>
                </a:ext>
              </a:extLst>
            </p:cNvPr>
            <p:cNvPicPr>
              <a:picLocks noChangeAspect="1"/>
            </p:cNvPicPr>
            <p:nvPr/>
          </p:nvPicPr>
          <p:blipFill>
            <a:blip r:embed="rId2"/>
            <a:stretch>
              <a:fillRect/>
            </a:stretch>
          </p:blipFill>
          <p:spPr>
            <a:xfrm>
              <a:off x="4182391" y="1187666"/>
              <a:ext cx="4120649" cy="2494077"/>
            </a:xfrm>
            <a:prstGeom prst="rect">
              <a:avLst/>
            </a:prstGeom>
            <a:effectLst>
              <a:outerShdw blurRad="63500" sx="102000" sy="102000" algn="ctr" rotWithShape="0">
                <a:prstClr val="black">
                  <a:alpha val="40000"/>
                </a:prstClr>
              </a:outerShdw>
            </a:effectLst>
          </p:spPr>
        </p:pic>
        <p:sp>
          <p:nvSpPr>
            <p:cNvPr id="65" name="流程圖: 換頁接點 64">
              <a:extLst>
                <a:ext uri="{FF2B5EF4-FFF2-40B4-BE49-F238E27FC236}">
                  <a16:creationId xmlns:a16="http://schemas.microsoft.com/office/drawing/2014/main" id="{3C5F6446-D57E-44AE-B046-E40FAC02B343}"/>
                </a:ext>
              </a:extLst>
            </p:cNvPr>
            <p:cNvSpPr/>
            <p:nvPr/>
          </p:nvSpPr>
          <p:spPr>
            <a:xfrm>
              <a:off x="5671815" y="1148313"/>
              <a:ext cx="1034032" cy="310098"/>
            </a:xfrm>
            <a:prstGeom prst="flowChartOffpageConnector">
              <a:avLst/>
            </a:prstGeom>
            <a:solidFill>
              <a:srgbClr val="D021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 name="圖片 5">
              <a:extLst>
                <a:ext uri="{FF2B5EF4-FFF2-40B4-BE49-F238E27FC236}">
                  <a16:creationId xmlns:a16="http://schemas.microsoft.com/office/drawing/2014/main" id="{618FFEA7-26FD-B748-B412-01D2DBBFE1C0}"/>
                </a:ext>
              </a:extLst>
            </p:cNvPr>
            <p:cNvPicPr>
              <a:picLocks noChangeAspect="1"/>
            </p:cNvPicPr>
            <p:nvPr/>
          </p:nvPicPr>
          <p:blipFill rotWithShape="1">
            <a:blip r:embed="rId3"/>
            <a:srcRect l="539" r="616"/>
            <a:stretch/>
          </p:blipFill>
          <p:spPr>
            <a:xfrm>
              <a:off x="591573" y="1187666"/>
              <a:ext cx="3504011" cy="2491516"/>
            </a:xfrm>
            <a:prstGeom prst="rect">
              <a:avLst/>
            </a:prstGeom>
            <a:effectLst>
              <a:outerShdw blurRad="63500" sx="102000" sy="102000" algn="ctr" rotWithShape="0">
                <a:prstClr val="black">
                  <a:alpha val="40000"/>
                </a:prstClr>
              </a:outerShdw>
            </a:effectLst>
          </p:spPr>
        </p:pic>
        <p:sp>
          <p:nvSpPr>
            <p:cNvPr id="3" name="流程圖: 換頁接點 2">
              <a:extLst>
                <a:ext uri="{FF2B5EF4-FFF2-40B4-BE49-F238E27FC236}">
                  <a16:creationId xmlns:a16="http://schemas.microsoft.com/office/drawing/2014/main" id="{6DA3681B-AC39-4741-B70E-2D64F7241E24}"/>
                </a:ext>
              </a:extLst>
            </p:cNvPr>
            <p:cNvSpPr/>
            <p:nvPr/>
          </p:nvSpPr>
          <p:spPr>
            <a:xfrm>
              <a:off x="1747314" y="1164643"/>
              <a:ext cx="992432" cy="310098"/>
            </a:xfrm>
            <a:prstGeom prst="flowChartOffpageConnector">
              <a:avLst/>
            </a:prstGeom>
            <a:solidFill>
              <a:srgbClr val="D021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a:extLst>
                <a:ext uri="{FF2B5EF4-FFF2-40B4-BE49-F238E27FC236}">
                  <a16:creationId xmlns:a16="http://schemas.microsoft.com/office/drawing/2014/main" id="{D91B7235-9B68-4824-8114-8D80006C3BFF}"/>
                </a:ext>
              </a:extLst>
            </p:cNvPr>
            <p:cNvSpPr/>
            <p:nvPr/>
          </p:nvSpPr>
          <p:spPr>
            <a:xfrm>
              <a:off x="1785764" y="1145252"/>
              <a:ext cx="915529" cy="310098"/>
            </a:xfrm>
            <a:prstGeom prst="rect">
              <a:avLst/>
            </a:prstGeom>
          </p:spPr>
          <p:txBody>
            <a:bodyPr wrap="none">
              <a:spAutoFit/>
            </a:bodyPr>
            <a:lstStyle/>
            <a:p>
              <a:pPr algn="ctr"/>
              <a:r>
                <a:rPr lang="zh-TW" altLang="en-US" sz="1500" b="1">
                  <a:solidFill>
                    <a:schemeClr val="bg1"/>
                  </a:solidFill>
                  <a:latin typeface="微軟正黑體" panose="020B0604030504040204" pitchFamily="34" charset="-120"/>
                  <a:ea typeface="微軟正黑體" panose="020B0604030504040204" pitchFamily="34" charset="-120"/>
                </a:rPr>
                <a:t>撰寫筆記</a:t>
              </a:r>
              <a:endParaRPr lang="zh-TW" altLang="en-US" sz="1500">
                <a:solidFill>
                  <a:schemeClr val="bg1"/>
                </a:solidFill>
              </a:endParaRPr>
            </a:p>
          </p:txBody>
        </p:sp>
        <p:sp>
          <p:nvSpPr>
            <p:cNvPr id="35" name="矩形 34">
              <a:extLst>
                <a:ext uri="{FF2B5EF4-FFF2-40B4-BE49-F238E27FC236}">
                  <a16:creationId xmlns:a16="http://schemas.microsoft.com/office/drawing/2014/main" id="{510EBCB0-C650-48D0-B57D-1C5AE4C669C7}"/>
                </a:ext>
              </a:extLst>
            </p:cNvPr>
            <p:cNvSpPr/>
            <p:nvPr/>
          </p:nvSpPr>
          <p:spPr>
            <a:xfrm>
              <a:off x="5731066" y="1126271"/>
              <a:ext cx="915529" cy="310098"/>
            </a:xfrm>
            <a:prstGeom prst="rect">
              <a:avLst/>
            </a:prstGeom>
          </p:spPr>
          <p:txBody>
            <a:bodyPr wrap="none">
              <a:spAutoFit/>
            </a:bodyPr>
            <a:lstStyle/>
            <a:p>
              <a:pPr algn="ctr"/>
              <a:r>
                <a:rPr lang="zh-TW" altLang="en-US" sz="1500" b="1">
                  <a:solidFill>
                    <a:schemeClr val="bg1"/>
                  </a:solidFill>
                  <a:latin typeface="微軟正黑體" panose="020B0604030504040204" pitchFamily="34" charset="-120"/>
                  <a:ea typeface="微軟正黑體" panose="020B0604030504040204" pitchFamily="34" charset="-120"/>
                </a:rPr>
                <a:t>影像編輯</a:t>
              </a:r>
            </a:p>
          </p:txBody>
        </p:sp>
      </p:grpSp>
      <p:pic>
        <p:nvPicPr>
          <p:cNvPr id="61" name="圖片 3">
            <a:extLst>
              <a:ext uri="{FF2B5EF4-FFF2-40B4-BE49-F238E27FC236}">
                <a16:creationId xmlns:a16="http://schemas.microsoft.com/office/drawing/2014/main" id="{194C9333-D1A9-6E44-A9B2-4F4C21C00C9A}"/>
              </a:ext>
            </a:extLst>
          </p:cNvPr>
          <p:cNvPicPr>
            <a:picLocks noChangeAspect="1"/>
          </p:cNvPicPr>
          <p:nvPr/>
        </p:nvPicPr>
        <p:blipFill>
          <a:blip r:embed="rId4"/>
          <a:stretch>
            <a:fillRect/>
          </a:stretch>
        </p:blipFill>
        <p:spPr>
          <a:xfrm>
            <a:off x="8112817" y="1179892"/>
            <a:ext cx="803110" cy="803111"/>
          </a:xfrm>
          <a:prstGeom prst="rect">
            <a:avLst/>
          </a:prstGeom>
        </p:spPr>
      </p:pic>
      <p:sp>
        <p:nvSpPr>
          <p:cNvPr id="72" name="矩形 34">
            <a:extLst>
              <a:ext uri="{FF2B5EF4-FFF2-40B4-BE49-F238E27FC236}">
                <a16:creationId xmlns:a16="http://schemas.microsoft.com/office/drawing/2014/main" id="{E969B44B-90C6-B948-8D2C-43101B974813}"/>
              </a:ext>
            </a:extLst>
          </p:cNvPr>
          <p:cNvSpPr/>
          <p:nvPr/>
        </p:nvSpPr>
        <p:spPr>
          <a:xfrm>
            <a:off x="8210853" y="1998797"/>
            <a:ext cx="723050" cy="383932"/>
          </a:xfrm>
          <a:prstGeom prst="rect">
            <a:avLst/>
          </a:prstGeom>
        </p:spPr>
        <p:txBody>
          <a:bodyPr wrap="square">
            <a:spAutoFit/>
          </a:bodyPr>
          <a:lstStyle/>
          <a:p>
            <a:pPr algn="ctr"/>
            <a:r>
              <a:rPr lang="en-US" altLang="zh-TW" sz="1000" b="1">
                <a:solidFill>
                  <a:srgbClr val="333333"/>
                </a:solidFill>
                <a:latin typeface="Arial" panose="020B0604020202020204" pitchFamily="34" charset="0"/>
                <a:ea typeface="微軟正黑體" panose="020B0604030504040204" pitchFamily="34" charset="-120"/>
                <a:cs typeface="Arial" panose="020B0604020202020204" pitchFamily="34" charset="0"/>
              </a:rPr>
              <a:t>Notes Station 3</a:t>
            </a:r>
            <a:endParaRPr lang="zh-TW" altLang="en-US" sz="1000" b="1">
              <a:solidFill>
                <a:srgbClr val="333333"/>
              </a:solidFill>
              <a:latin typeface="Arial" panose="020B0604020202020204" pitchFamily="34" charset="0"/>
              <a:ea typeface="微軟正黑體" panose="020B0604030504040204" pitchFamily="34" charset="-120"/>
              <a:cs typeface="Arial" panose="020B0604020202020204" pitchFamily="34" charset="0"/>
            </a:endParaRPr>
          </a:p>
        </p:txBody>
      </p:sp>
      <p:sp>
        <p:nvSpPr>
          <p:cNvPr id="54" name="橢圓 53">
            <a:extLst>
              <a:ext uri="{FF2B5EF4-FFF2-40B4-BE49-F238E27FC236}">
                <a16:creationId xmlns:a16="http://schemas.microsoft.com/office/drawing/2014/main" id="{F68711F2-44F3-49CA-9D4F-CFB8F02828C7}"/>
              </a:ext>
            </a:extLst>
          </p:cNvPr>
          <p:cNvSpPr/>
          <p:nvPr/>
        </p:nvSpPr>
        <p:spPr>
          <a:xfrm>
            <a:off x="4098681" y="4171110"/>
            <a:ext cx="351536" cy="351537"/>
          </a:xfrm>
          <a:prstGeom prst="ellipse">
            <a:avLst/>
          </a:prstGeom>
          <a:solidFill>
            <a:schemeClr val="bg1"/>
          </a:solid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b="1"/>
          </a:p>
        </p:txBody>
      </p:sp>
      <p:sp>
        <p:nvSpPr>
          <p:cNvPr id="55" name="橢圓 54">
            <a:extLst>
              <a:ext uri="{FF2B5EF4-FFF2-40B4-BE49-F238E27FC236}">
                <a16:creationId xmlns:a16="http://schemas.microsoft.com/office/drawing/2014/main" id="{7747A0FF-2FDE-472C-A6B5-F86CDAE2173D}"/>
              </a:ext>
            </a:extLst>
          </p:cNvPr>
          <p:cNvSpPr/>
          <p:nvPr/>
        </p:nvSpPr>
        <p:spPr>
          <a:xfrm>
            <a:off x="4098681" y="4608545"/>
            <a:ext cx="351536" cy="351537"/>
          </a:xfrm>
          <a:prstGeom prst="ellipse">
            <a:avLst/>
          </a:prstGeom>
          <a:solidFill>
            <a:schemeClr val="bg1"/>
          </a:solid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b="1"/>
          </a:p>
        </p:txBody>
      </p:sp>
      <p:sp>
        <p:nvSpPr>
          <p:cNvPr id="56" name="橢圓 55">
            <a:extLst>
              <a:ext uri="{FF2B5EF4-FFF2-40B4-BE49-F238E27FC236}">
                <a16:creationId xmlns:a16="http://schemas.microsoft.com/office/drawing/2014/main" id="{A4165DF5-3588-4A93-859E-6C033B28AA41}"/>
              </a:ext>
            </a:extLst>
          </p:cNvPr>
          <p:cNvSpPr/>
          <p:nvPr/>
        </p:nvSpPr>
        <p:spPr>
          <a:xfrm>
            <a:off x="5203021" y="4171110"/>
            <a:ext cx="351536" cy="351537"/>
          </a:xfrm>
          <a:prstGeom prst="ellipse">
            <a:avLst/>
          </a:prstGeom>
          <a:solidFill>
            <a:schemeClr val="bg1"/>
          </a:solid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b="1"/>
          </a:p>
        </p:txBody>
      </p:sp>
      <p:sp>
        <p:nvSpPr>
          <p:cNvPr id="57" name="橢圓 56">
            <a:extLst>
              <a:ext uri="{FF2B5EF4-FFF2-40B4-BE49-F238E27FC236}">
                <a16:creationId xmlns:a16="http://schemas.microsoft.com/office/drawing/2014/main" id="{6DED737F-6FE1-418B-813D-586D90762F92}"/>
              </a:ext>
            </a:extLst>
          </p:cNvPr>
          <p:cNvSpPr/>
          <p:nvPr/>
        </p:nvSpPr>
        <p:spPr>
          <a:xfrm>
            <a:off x="5203021" y="4608545"/>
            <a:ext cx="351536" cy="351537"/>
          </a:xfrm>
          <a:prstGeom prst="ellipse">
            <a:avLst/>
          </a:prstGeom>
          <a:solidFill>
            <a:schemeClr val="bg1"/>
          </a:solid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b="1"/>
          </a:p>
        </p:txBody>
      </p:sp>
      <p:sp>
        <p:nvSpPr>
          <p:cNvPr id="58" name="橢圓 57">
            <a:extLst>
              <a:ext uri="{FF2B5EF4-FFF2-40B4-BE49-F238E27FC236}">
                <a16:creationId xmlns:a16="http://schemas.microsoft.com/office/drawing/2014/main" id="{C414E5DA-3CA0-4441-8501-520E94A8840F}"/>
              </a:ext>
            </a:extLst>
          </p:cNvPr>
          <p:cNvSpPr/>
          <p:nvPr/>
        </p:nvSpPr>
        <p:spPr>
          <a:xfrm>
            <a:off x="6358133" y="4171110"/>
            <a:ext cx="351536" cy="351537"/>
          </a:xfrm>
          <a:prstGeom prst="ellipse">
            <a:avLst/>
          </a:prstGeom>
          <a:solidFill>
            <a:schemeClr val="bg1"/>
          </a:solid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b="1"/>
          </a:p>
        </p:txBody>
      </p:sp>
      <p:sp>
        <p:nvSpPr>
          <p:cNvPr id="59" name="橢圓 58">
            <a:extLst>
              <a:ext uri="{FF2B5EF4-FFF2-40B4-BE49-F238E27FC236}">
                <a16:creationId xmlns:a16="http://schemas.microsoft.com/office/drawing/2014/main" id="{22672F71-6911-4C38-8E43-B5C5E9B18CF9}"/>
              </a:ext>
            </a:extLst>
          </p:cNvPr>
          <p:cNvSpPr/>
          <p:nvPr/>
        </p:nvSpPr>
        <p:spPr>
          <a:xfrm>
            <a:off x="6358133" y="4608545"/>
            <a:ext cx="351536" cy="351537"/>
          </a:xfrm>
          <a:prstGeom prst="ellipse">
            <a:avLst/>
          </a:prstGeom>
          <a:solidFill>
            <a:schemeClr val="bg1"/>
          </a:solid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b="1"/>
          </a:p>
        </p:txBody>
      </p:sp>
      <p:sp>
        <p:nvSpPr>
          <p:cNvPr id="33" name="橢圓 32">
            <a:extLst>
              <a:ext uri="{FF2B5EF4-FFF2-40B4-BE49-F238E27FC236}">
                <a16:creationId xmlns:a16="http://schemas.microsoft.com/office/drawing/2014/main" id="{6E5D5251-755F-4B4A-A354-189DF1D95C75}"/>
              </a:ext>
            </a:extLst>
          </p:cNvPr>
          <p:cNvSpPr/>
          <p:nvPr/>
        </p:nvSpPr>
        <p:spPr>
          <a:xfrm>
            <a:off x="598692" y="4171110"/>
            <a:ext cx="351536" cy="351537"/>
          </a:xfrm>
          <a:prstGeom prst="ellipse">
            <a:avLst/>
          </a:prstGeom>
          <a:solidFill>
            <a:schemeClr val="bg1"/>
          </a:solid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43" name="橢圓 42">
            <a:extLst>
              <a:ext uri="{FF2B5EF4-FFF2-40B4-BE49-F238E27FC236}">
                <a16:creationId xmlns:a16="http://schemas.microsoft.com/office/drawing/2014/main" id="{C41A3E17-B726-4432-A85E-DF0A9E215C0D}"/>
              </a:ext>
            </a:extLst>
          </p:cNvPr>
          <p:cNvSpPr/>
          <p:nvPr/>
        </p:nvSpPr>
        <p:spPr>
          <a:xfrm>
            <a:off x="598692" y="4608545"/>
            <a:ext cx="351536" cy="351537"/>
          </a:xfrm>
          <a:prstGeom prst="ellipse">
            <a:avLst/>
          </a:prstGeom>
          <a:solidFill>
            <a:schemeClr val="bg1"/>
          </a:solid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b="1"/>
          </a:p>
        </p:txBody>
      </p:sp>
      <p:sp>
        <p:nvSpPr>
          <p:cNvPr id="50" name="橢圓 49">
            <a:extLst>
              <a:ext uri="{FF2B5EF4-FFF2-40B4-BE49-F238E27FC236}">
                <a16:creationId xmlns:a16="http://schemas.microsoft.com/office/drawing/2014/main" id="{3A6C68FB-D9D0-4E1F-A7A9-AAA8A241A892}"/>
              </a:ext>
            </a:extLst>
          </p:cNvPr>
          <p:cNvSpPr/>
          <p:nvPr/>
        </p:nvSpPr>
        <p:spPr>
          <a:xfrm>
            <a:off x="1721506" y="4171110"/>
            <a:ext cx="351536" cy="351537"/>
          </a:xfrm>
          <a:prstGeom prst="ellipse">
            <a:avLst/>
          </a:prstGeom>
          <a:solidFill>
            <a:schemeClr val="bg1"/>
          </a:solid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51" name="橢圓 50">
            <a:extLst>
              <a:ext uri="{FF2B5EF4-FFF2-40B4-BE49-F238E27FC236}">
                <a16:creationId xmlns:a16="http://schemas.microsoft.com/office/drawing/2014/main" id="{F50D8B81-FFBD-4143-B983-BAE836A230B8}"/>
              </a:ext>
            </a:extLst>
          </p:cNvPr>
          <p:cNvSpPr/>
          <p:nvPr/>
        </p:nvSpPr>
        <p:spPr>
          <a:xfrm>
            <a:off x="1721506" y="4608545"/>
            <a:ext cx="351536" cy="351537"/>
          </a:xfrm>
          <a:prstGeom prst="ellipse">
            <a:avLst/>
          </a:prstGeom>
          <a:solidFill>
            <a:schemeClr val="bg1"/>
          </a:solid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b="1"/>
          </a:p>
        </p:txBody>
      </p:sp>
      <p:sp>
        <p:nvSpPr>
          <p:cNvPr id="52" name="橢圓 51">
            <a:extLst>
              <a:ext uri="{FF2B5EF4-FFF2-40B4-BE49-F238E27FC236}">
                <a16:creationId xmlns:a16="http://schemas.microsoft.com/office/drawing/2014/main" id="{288783FE-C2F9-4FBB-8455-A5F444973FF3}"/>
              </a:ext>
            </a:extLst>
          </p:cNvPr>
          <p:cNvSpPr/>
          <p:nvPr/>
        </p:nvSpPr>
        <p:spPr>
          <a:xfrm>
            <a:off x="3002194" y="4171110"/>
            <a:ext cx="351536" cy="351537"/>
          </a:xfrm>
          <a:prstGeom prst="ellipse">
            <a:avLst/>
          </a:prstGeom>
          <a:solidFill>
            <a:schemeClr val="bg1"/>
          </a:solid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53" name="橢圓 52">
            <a:extLst>
              <a:ext uri="{FF2B5EF4-FFF2-40B4-BE49-F238E27FC236}">
                <a16:creationId xmlns:a16="http://schemas.microsoft.com/office/drawing/2014/main" id="{96850051-90A2-4AC0-9C4B-EC496D756001}"/>
              </a:ext>
            </a:extLst>
          </p:cNvPr>
          <p:cNvSpPr/>
          <p:nvPr/>
        </p:nvSpPr>
        <p:spPr>
          <a:xfrm>
            <a:off x="3002194" y="4608545"/>
            <a:ext cx="351536" cy="351537"/>
          </a:xfrm>
          <a:prstGeom prst="ellipse">
            <a:avLst/>
          </a:prstGeom>
          <a:solidFill>
            <a:schemeClr val="bg1"/>
          </a:solid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b="1"/>
          </a:p>
        </p:txBody>
      </p:sp>
      <p:sp>
        <p:nvSpPr>
          <p:cNvPr id="37" name="文字方塊 36">
            <a:extLst>
              <a:ext uri="{FF2B5EF4-FFF2-40B4-BE49-F238E27FC236}">
                <a16:creationId xmlns:a16="http://schemas.microsoft.com/office/drawing/2014/main" id="{EDAEEE94-8CBB-5447-908B-4EED410C52A9}"/>
              </a:ext>
            </a:extLst>
          </p:cNvPr>
          <p:cNvSpPr txBox="1"/>
          <p:nvPr/>
        </p:nvSpPr>
        <p:spPr>
          <a:xfrm>
            <a:off x="988250" y="4240096"/>
            <a:ext cx="748320" cy="215444"/>
          </a:xfrm>
          <a:prstGeom prst="rect">
            <a:avLst/>
          </a:prstGeom>
          <a:noFill/>
        </p:spPr>
        <p:txBody>
          <a:bodyPr wrap="square" rtlCol="0">
            <a:spAutoFit/>
          </a:bodyPr>
          <a:lstStyle/>
          <a:p>
            <a:r>
              <a:rPr kumimoji="1" lang="zh-TW" altLang="en-US" sz="800" b="1">
                <a:latin typeface="微軟正黑體" panose="020B0604030504040204" pitchFamily="34" charset="-120"/>
                <a:ea typeface="微軟正黑體" panose="020B0604030504040204" pitchFamily="34" charset="-120"/>
              </a:rPr>
              <a:t>插入連結</a:t>
            </a:r>
          </a:p>
        </p:txBody>
      </p:sp>
      <p:sp>
        <p:nvSpPr>
          <p:cNvPr id="38" name="文字方塊 37">
            <a:extLst>
              <a:ext uri="{FF2B5EF4-FFF2-40B4-BE49-F238E27FC236}">
                <a16:creationId xmlns:a16="http://schemas.microsoft.com/office/drawing/2014/main" id="{495870C9-C75D-DE46-94EF-8B56D212C6D1}"/>
              </a:ext>
            </a:extLst>
          </p:cNvPr>
          <p:cNvSpPr txBox="1"/>
          <p:nvPr/>
        </p:nvSpPr>
        <p:spPr>
          <a:xfrm>
            <a:off x="984652" y="4677531"/>
            <a:ext cx="748320" cy="215444"/>
          </a:xfrm>
          <a:prstGeom prst="rect">
            <a:avLst/>
          </a:prstGeom>
          <a:noFill/>
        </p:spPr>
        <p:txBody>
          <a:bodyPr wrap="square" rtlCol="0">
            <a:spAutoFit/>
          </a:bodyPr>
          <a:lstStyle/>
          <a:p>
            <a:r>
              <a:rPr kumimoji="1" lang="zh-TW" altLang="en-US" sz="800" b="1">
                <a:latin typeface="微軟正黑體" panose="020B0604030504040204" pitchFamily="34" charset="-120"/>
                <a:ea typeface="微軟正黑體" panose="020B0604030504040204" pitchFamily="34" charset="-120"/>
              </a:rPr>
              <a:t>插入檔案</a:t>
            </a:r>
          </a:p>
        </p:txBody>
      </p:sp>
      <p:sp>
        <p:nvSpPr>
          <p:cNvPr id="39" name="文字方塊 38">
            <a:extLst>
              <a:ext uri="{FF2B5EF4-FFF2-40B4-BE49-F238E27FC236}">
                <a16:creationId xmlns:a16="http://schemas.microsoft.com/office/drawing/2014/main" id="{F55D859E-E232-4843-8AB3-E45292F28C8B}"/>
              </a:ext>
            </a:extLst>
          </p:cNvPr>
          <p:cNvSpPr txBox="1"/>
          <p:nvPr/>
        </p:nvSpPr>
        <p:spPr>
          <a:xfrm>
            <a:off x="6717816" y="4240096"/>
            <a:ext cx="748320" cy="215444"/>
          </a:xfrm>
          <a:prstGeom prst="rect">
            <a:avLst/>
          </a:prstGeom>
          <a:noFill/>
        </p:spPr>
        <p:txBody>
          <a:bodyPr wrap="square" rtlCol="0">
            <a:spAutoFit/>
          </a:bodyPr>
          <a:lstStyle/>
          <a:p>
            <a:r>
              <a:rPr kumimoji="1" lang="zh-TW" altLang="en-US" sz="800" b="1">
                <a:latin typeface="微軟正黑體" panose="020B0604030504040204" pitchFamily="34" charset="-120"/>
                <a:ea typeface="微軟正黑體" panose="020B0604030504040204" pitchFamily="34" charset="-120"/>
              </a:rPr>
              <a:t>裁減工具</a:t>
            </a:r>
          </a:p>
        </p:txBody>
      </p:sp>
      <p:sp>
        <p:nvSpPr>
          <p:cNvPr id="40" name="文字方塊 39">
            <a:extLst>
              <a:ext uri="{FF2B5EF4-FFF2-40B4-BE49-F238E27FC236}">
                <a16:creationId xmlns:a16="http://schemas.microsoft.com/office/drawing/2014/main" id="{F055827A-8C27-C143-AF66-C2B5E34FDB72}"/>
              </a:ext>
            </a:extLst>
          </p:cNvPr>
          <p:cNvSpPr txBox="1"/>
          <p:nvPr/>
        </p:nvSpPr>
        <p:spPr>
          <a:xfrm>
            <a:off x="6707887" y="4677531"/>
            <a:ext cx="748320" cy="215444"/>
          </a:xfrm>
          <a:prstGeom prst="rect">
            <a:avLst/>
          </a:prstGeom>
          <a:noFill/>
        </p:spPr>
        <p:txBody>
          <a:bodyPr wrap="square" rtlCol="0">
            <a:spAutoFit/>
          </a:bodyPr>
          <a:lstStyle/>
          <a:p>
            <a:r>
              <a:rPr kumimoji="1" lang="zh-TW" altLang="en-US" sz="800" b="1">
                <a:latin typeface="微軟正黑體" panose="020B0604030504040204" pitchFamily="34" charset="-120"/>
                <a:ea typeface="微軟正黑體" panose="020B0604030504040204" pitchFamily="34" charset="-120"/>
              </a:rPr>
              <a:t>畫筆工具</a:t>
            </a:r>
          </a:p>
        </p:txBody>
      </p:sp>
      <p:sp>
        <p:nvSpPr>
          <p:cNvPr id="41" name="文字方塊 40">
            <a:extLst>
              <a:ext uri="{FF2B5EF4-FFF2-40B4-BE49-F238E27FC236}">
                <a16:creationId xmlns:a16="http://schemas.microsoft.com/office/drawing/2014/main" id="{E5EE95E9-3F52-534D-B91A-3F7832C40C8B}"/>
              </a:ext>
            </a:extLst>
          </p:cNvPr>
          <p:cNvSpPr txBox="1"/>
          <p:nvPr/>
        </p:nvSpPr>
        <p:spPr>
          <a:xfrm>
            <a:off x="5551783" y="4169912"/>
            <a:ext cx="798324" cy="338554"/>
          </a:xfrm>
          <a:prstGeom prst="rect">
            <a:avLst/>
          </a:prstGeom>
          <a:noFill/>
        </p:spPr>
        <p:txBody>
          <a:bodyPr wrap="square" rtlCol="0" anchor="t">
            <a:spAutoFit/>
          </a:bodyPr>
          <a:lstStyle/>
          <a:p>
            <a:r>
              <a:rPr kumimoji="1" lang="zh-TW" altLang="en-US" sz="800" b="1">
                <a:latin typeface="微軟正黑體"/>
                <a:ea typeface="微軟正黑體"/>
              </a:rPr>
              <a:t>像素化</a:t>
            </a:r>
            <a:endParaRPr kumimoji="1" lang="en-US" altLang="zh-TW" sz="800">
              <a:latin typeface="微軟正黑體"/>
              <a:ea typeface="微軟正黑體"/>
            </a:endParaRPr>
          </a:p>
          <a:p>
            <a:r>
              <a:rPr kumimoji="1" lang="zh-TW" altLang="en-US" sz="800" b="1">
                <a:latin typeface="微軟正黑體"/>
                <a:ea typeface="微軟正黑體"/>
              </a:rPr>
              <a:t>工具</a:t>
            </a:r>
            <a:endParaRPr lang="zh-TW" sz="800">
              <a:latin typeface="微軟正黑體"/>
              <a:ea typeface="微軟正黑體"/>
            </a:endParaRPr>
          </a:p>
        </p:txBody>
      </p:sp>
      <p:sp>
        <p:nvSpPr>
          <p:cNvPr id="42" name="文字方塊 41">
            <a:extLst>
              <a:ext uri="{FF2B5EF4-FFF2-40B4-BE49-F238E27FC236}">
                <a16:creationId xmlns:a16="http://schemas.microsoft.com/office/drawing/2014/main" id="{53A21A38-7A4A-FC4B-B779-8414626E8F2E}"/>
              </a:ext>
            </a:extLst>
          </p:cNvPr>
          <p:cNvSpPr txBox="1"/>
          <p:nvPr/>
        </p:nvSpPr>
        <p:spPr>
          <a:xfrm>
            <a:off x="5545590" y="4677531"/>
            <a:ext cx="748320" cy="215444"/>
          </a:xfrm>
          <a:prstGeom prst="rect">
            <a:avLst/>
          </a:prstGeom>
          <a:noFill/>
        </p:spPr>
        <p:txBody>
          <a:bodyPr wrap="square" rtlCol="0">
            <a:spAutoFit/>
          </a:bodyPr>
          <a:lstStyle/>
          <a:p>
            <a:r>
              <a:rPr kumimoji="1" lang="zh-TW" altLang="en-US" sz="800" b="1">
                <a:latin typeface="微軟正黑體" panose="020B0604030504040204" pitchFamily="34" charset="-120"/>
                <a:ea typeface="微軟正黑體" panose="020B0604030504040204" pitchFamily="34" charset="-120"/>
              </a:rPr>
              <a:t>形狀工具</a:t>
            </a:r>
          </a:p>
        </p:txBody>
      </p:sp>
      <p:sp>
        <p:nvSpPr>
          <p:cNvPr id="44" name="文字方塊 43">
            <a:extLst>
              <a:ext uri="{FF2B5EF4-FFF2-40B4-BE49-F238E27FC236}">
                <a16:creationId xmlns:a16="http://schemas.microsoft.com/office/drawing/2014/main" id="{69BF1B21-3D70-A04C-ABC8-D79C0401F85E}"/>
              </a:ext>
            </a:extLst>
          </p:cNvPr>
          <p:cNvSpPr txBox="1"/>
          <p:nvPr/>
        </p:nvSpPr>
        <p:spPr>
          <a:xfrm>
            <a:off x="4478521" y="4169912"/>
            <a:ext cx="748320" cy="338554"/>
          </a:xfrm>
          <a:prstGeom prst="rect">
            <a:avLst/>
          </a:prstGeom>
          <a:noFill/>
        </p:spPr>
        <p:txBody>
          <a:bodyPr wrap="square" rtlCol="0" anchor="t">
            <a:spAutoFit/>
          </a:bodyPr>
          <a:lstStyle/>
          <a:p>
            <a:r>
              <a:rPr kumimoji="1" lang="zh-TW" altLang="en-US" sz="800" b="1">
                <a:latin typeface="微軟正黑體"/>
                <a:ea typeface="微軟正黑體"/>
              </a:rPr>
              <a:t>旋轉</a:t>
            </a:r>
            <a:r>
              <a:rPr kumimoji="1" lang="en-US" altLang="zh-TW" sz="800" b="1">
                <a:latin typeface="微軟正黑體"/>
                <a:ea typeface="微軟正黑體"/>
              </a:rPr>
              <a:t>/</a:t>
            </a:r>
            <a:endParaRPr kumimoji="1" lang="zh-TW" altLang="en-US" sz="800" b="1">
              <a:latin typeface="微軟正黑體"/>
              <a:ea typeface="微軟正黑體"/>
            </a:endParaRPr>
          </a:p>
          <a:p>
            <a:r>
              <a:rPr kumimoji="1" lang="zh-CN" altLang="en-US" sz="800" b="1">
                <a:latin typeface="微軟正黑體"/>
                <a:ea typeface="微軟正黑體"/>
              </a:rPr>
              <a:t>翻轉</a:t>
            </a:r>
            <a:endParaRPr lang="zh-TW" altLang="en-US" sz="800" b="1">
              <a:latin typeface="微軟正黑體"/>
              <a:ea typeface="微軟正黑體"/>
            </a:endParaRPr>
          </a:p>
        </p:txBody>
      </p:sp>
      <p:sp>
        <p:nvSpPr>
          <p:cNvPr id="45" name="文字方塊 44">
            <a:extLst>
              <a:ext uri="{FF2B5EF4-FFF2-40B4-BE49-F238E27FC236}">
                <a16:creationId xmlns:a16="http://schemas.microsoft.com/office/drawing/2014/main" id="{58F0239B-EFEF-2B43-B1B8-6F4E7486173A}"/>
              </a:ext>
            </a:extLst>
          </p:cNvPr>
          <p:cNvSpPr txBox="1"/>
          <p:nvPr/>
        </p:nvSpPr>
        <p:spPr>
          <a:xfrm>
            <a:off x="4481906" y="4677531"/>
            <a:ext cx="748320" cy="215444"/>
          </a:xfrm>
          <a:prstGeom prst="rect">
            <a:avLst/>
          </a:prstGeom>
          <a:noFill/>
        </p:spPr>
        <p:txBody>
          <a:bodyPr wrap="square" rtlCol="0">
            <a:spAutoFit/>
          </a:bodyPr>
          <a:lstStyle/>
          <a:p>
            <a:r>
              <a:rPr kumimoji="1" lang="zh-TW" altLang="en-US" sz="800" b="1">
                <a:latin typeface="微軟正黑體" panose="020B0604030504040204" pitchFamily="34" charset="-120"/>
                <a:ea typeface="微軟正黑體" panose="020B0604030504040204" pitchFamily="34" charset="-120"/>
              </a:rPr>
              <a:t>文字工具</a:t>
            </a:r>
          </a:p>
        </p:txBody>
      </p:sp>
      <p:sp>
        <p:nvSpPr>
          <p:cNvPr id="46" name="文字方塊 45">
            <a:extLst>
              <a:ext uri="{FF2B5EF4-FFF2-40B4-BE49-F238E27FC236}">
                <a16:creationId xmlns:a16="http://schemas.microsoft.com/office/drawing/2014/main" id="{F94A80B1-CFD5-7449-A424-F1876D565568}"/>
              </a:ext>
            </a:extLst>
          </p:cNvPr>
          <p:cNvSpPr txBox="1"/>
          <p:nvPr/>
        </p:nvSpPr>
        <p:spPr>
          <a:xfrm>
            <a:off x="2082193" y="4617375"/>
            <a:ext cx="943492" cy="215444"/>
          </a:xfrm>
          <a:prstGeom prst="rect">
            <a:avLst/>
          </a:prstGeom>
          <a:noFill/>
        </p:spPr>
        <p:txBody>
          <a:bodyPr wrap="square" rtlCol="0">
            <a:spAutoFit/>
          </a:bodyPr>
          <a:lstStyle/>
          <a:p>
            <a:r>
              <a:rPr kumimoji="1" lang="zh-TW" altLang="en-US" sz="800" b="1">
                <a:latin typeface="微軟正黑體" panose="020B0604030504040204" pitchFamily="34" charset="-120"/>
                <a:ea typeface="微軟正黑體" panose="020B0604030504040204" pitchFamily="34" charset="-120"/>
              </a:rPr>
              <a:t>插入 </a:t>
            </a:r>
            <a:r>
              <a:rPr kumimoji="1" lang="en-US" altLang="zh-TW" sz="800" b="1">
                <a:latin typeface="微軟正黑體" panose="020B0604030504040204" pitchFamily="34" charset="-120"/>
                <a:ea typeface="微軟正黑體" panose="020B0604030504040204" pitchFamily="34" charset="-120"/>
              </a:rPr>
              <a:t>YouTube</a:t>
            </a:r>
            <a:endParaRPr kumimoji="1" lang="zh-TW" altLang="en-US" sz="800" b="1">
              <a:latin typeface="微軟正黑體" panose="020B0604030504040204" pitchFamily="34" charset="-120"/>
              <a:ea typeface="微軟正黑體" panose="020B0604030504040204" pitchFamily="34" charset="-120"/>
            </a:endParaRPr>
          </a:p>
        </p:txBody>
      </p:sp>
      <p:sp>
        <p:nvSpPr>
          <p:cNvPr id="47" name="文字方塊 46">
            <a:extLst>
              <a:ext uri="{FF2B5EF4-FFF2-40B4-BE49-F238E27FC236}">
                <a16:creationId xmlns:a16="http://schemas.microsoft.com/office/drawing/2014/main" id="{9ACB1B13-A62E-0046-823B-EE426854163C}"/>
              </a:ext>
            </a:extLst>
          </p:cNvPr>
          <p:cNvSpPr txBox="1"/>
          <p:nvPr/>
        </p:nvSpPr>
        <p:spPr>
          <a:xfrm>
            <a:off x="2079046" y="4240096"/>
            <a:ext cx="748320" cy="215444"/>
          </a:xfrm>
          <a:prstGeom prst="rect">
            <a:avLst/>
          </a:prstGeom>
          <a:noFill/>
        </p:spPr>
        <p:txBody>
          <a:bodyPr wrap="square" rtlCol="0">
            <a:spAutoFit/>
          </a:bodyPr>
          <a:lstStyle/>
          <a:p>
            <a:r>
              <a:rPr kumimoji="1" lang="zh-TW" altLang="en-US" sz="800" b="1">
                <a:latin typeface="微軟正黑體" panose="020B0604030504040204" pitchFamily="34" charset="-120"/>
                <a:ea typeface="微軟正黑體" panose="020B0604030504040204" pitchFamily="34" charset="-120"/>
              </a:rPr>
              <a:t>插入</a:t>
            </a:r>
            <a:r>
              <a:rPr kumimoji="1" lang="zh-CN" altLang="en-US" sz="800" b="1">
                <a:latin typeface="微軟正黑體" panose="020B0604030504040204" pitchFamily="34" charset="-120"/>
                <a:ea typeface="微軟正黑體" panose="020B0604030504040204" pitchFamily="34" charset="-120"/>
              </a:rPr>
              <a:t>圖片</a:t>
            </a:r>
            <a:endParaRPr kumimoji="1" lang="en-US" altLang="zh-TW" sz="800" b="1">
              <a:latin typeface="微軟正黑體" panose="020B0604030504040204" pitchFamily="34" charset="-120"/>
              <a:ea typeface="微軟正黑體" panose="020B0604030504040204" pitchFamily="34" charset="-120"/>
            </a:endParaRPr>
          </a:p>
        </p:txBody>
      </p:sp>
      <p:sp>
        <p:nvSpPr>
          <p:cNvPr id="48" name="文字方塊 47">
            <a:extLst>
              <a:ext uri="{FF2B5EF4-FFF2-40B4-BE49-F238E27FC236}">
                <a16:creationId xmlns:a16="http://schemas.microsoft.com/office/drawing/2014/main" id="{7C6A6A11-E7DD-8749-A37C-BB8F6522BB4D}"/>
              </a:ext>
            </a:extLst>
          </p:cNvPr>
          <p:cNvSpPr txBox="1"/>
          <p:nvPr/>
        </p:nvSpPr>
        <p:spPr>
          <a:xfrm>
            <a:off x="3342707" y="4677531"/>
            <a:ext cx="843856" cy="215444"/>
          </a:xfrm>
          <a:prstGeom prst="rect">
            <a:avLst/>
          </a:prstGeom>
          <a:noFill/>
        </p:spPr>
        <p:txBody>
          <a:bodyPr wrap="square" rtlCol="0">
            <a:spAutoFit/>
          </a:bodyPr>
          <a:lstStyle/>
          <a:p>
            <a:r>
              <a:rPr kumimoji="1" lang="zh-TW" altLang="en-US" sz="800" b="1">
                <a:latin typeface="微軟正黑體" panose="020B0604030504040204" pitchFamily="34" charset="-120"/>
                <a:ea typeface="微軟正黑體" panose="020B0604030504040204" pitchFamily="34" charset="-120"/>
              </a:rPr>
              <a:t>代辦任務</a:t>
            </a:r>
          </a:p>
        </p:txBody>
      </p:sp>
      <p:sp>
        <p:nvSpPr>
          <p:cNvPr id="49" name="文字方塊 48">
            <a:extLst>
              <a:ext uri="{FF2B5EF4-FFF2-40B4-BE49-F238E27FC236}">
                <a16:creationId xmlns:a16="http://schemas.microsoft.com/office/drawing/2014/main" id="{BA053302-3B89-6C4D-81CA-DE4A6FB4B59B}"/>
              </a:ext>
            </a:extLst>
          </p:cNvPr>
          <p:cNvSpPr txBox="1"/>
          <p:nvPr/>
        </p:nvSpPr>
        <p:spPr>
          <a:xfrm>
            <a:off x="3353730" y="4240096"/>
            <a:ext cx="748320" cy="215444"/>
          </a:xfrm>
          <a:prstGeom prst="rect">
            <a:avLst/>
          </a:prstGeom>
          <a:noFill/>
        </p:spPr>
        <p:txBody>
          <a:bodyPr wrap="square" rtlCol="0">
            <a:spAutoFit/>
          </a:bodyPr>
          <a:lstStyle/>
          <a:p>
            <a:r>
              <a:rPr kumimoji="1" lang="zh-TW" altLang="en-US" sz="800" b="1">
                <a:latin typeface="微軟正黑體" panose="020B0604030504040204" pitchFamily="34" charset="-120"/>
                <a:ea typeface="微軟正黑體" panose="020B0604030504040204" pitchFamily="34" charset="-120"/>
              </a:rPr>
              <a:t>插入</a:t>
            </a:r>
            <a:r>
              <a:rPr kumimoji="1" lang="zh-CN" altLang="en-US" sz="800" b="1">
                <a:latin typeface="微軟正黑體" panose="020B0604030504040204" pitchFamily="34" charset="-120"/>
                <a:ea typeface="微軟正黑體" panose="020B0604030504040204" pitchFamily="34" charset="-120"/>
              </a:rPr>
              <a:t>表格</a:t>
            </a:r>
            <a:endParaRPr kumimoji="1" lang="en-US" altLang="zh-TW" sz="800" b="1">
              <a:latin typeface="微軟正黑體" panose="020B0604030504040204" pitchFamily="34" charset="-120"/>
              <a:ea typeface="微軟正黑體" panose="020B0604030504040204" pitchFamily="34" charset="-120"/>
            </a:endParaRPr>
          </a:p>
        </p:txBody>
      </p:sp>
      <p:pic>
        <p:nvPicPr>
          <p:cNvPr id="7" name="圖片 6">
            <a:extLst>
              <a:ext uri="{FF2B5EF4-FFF2-40B4-BE49-F238E27FC236}">
                <a16:creationId xmlns:a16="http://schemas.microsoft.com/office/drawing/2014/main" id="{C3E1EA1C-BA04-4CF6-9EB2-AD0EB355E59F}"/>
              </a:ext>
            </a:extLst>
          </p:cNvPr>
          <p:cNvPicPr>
            <a:picLocks noChangeAspect="1"/>
          </p:cNvPicPr>
          <p:nvPr/>
        </p:nvPicPr>
        <p:blipFill>
          <a:blip r:embed="rId5"/>
          <a:stretch>
            <a:fillRect/>
          </a:stretch>
        </p:blipFill>
        <p:spPr>
          <a:xfrm>
            <a:off x="654223" y="4649015"/>
            <a:ext cx="245044" cy="245045"/>
          </a:xfrm>
          <a:prstGeom prst="rect">
            <a:avLst/>
          </a:prstGeom>
        </p:spPr>
      </p:pic>
      <p:pic>
        <p:nvPicPr>
          <p:cNvPr id="10" name="圖片 9">
            <a:extLst>
              <a:ext uri="{FF2B5EF4-FFF2-40B4-BE49-F238E27FC236}">
                <a16:creationId xmlns:a16="http://schemas.microsoft.com/office/drawing/2014/main" id="{E468F9C3-EB99-41B4-8EFD-1F4B3B9EEF41}"/>
              </a:ext>
            </a:extLst>
          </p:cNvPr>
          <p:cNvPicPr>
            <a:picLocks noChangeAspect="1"/>
          </p:cNvPicPr>
          <p:nvPr/>
        </p:nvPicPr>
        <p:blipFill>
          <a:blip r:embed="rId6"/>
          <a:stretch>
            <a:fillRect/>
          </a:stretch>
        </p:blipFill>
        <p:spPr>
          <a:xfrm>
            <a:off x="1776431" y="4217158"/>
            <a:ext cx="249801" cy="249801"/>
          </a:xfrm>
          <a:prstGeom prst="rect">
            <a:avLst/>
          </a:prstGeom>
        </p:spPr>
      </p:pic>
      <p:pic>
        <p:nvPicPr>
          <p:cNvPr id="13" name="圖片 12">
            <a:extLst>
              <a:ext uri="{FF2B5EF4-FFF2-40B4-BE49-F238E27FC236}">
                <a16:creationId xmlns:a16="http://schemas.microsoft.com/office/drawing/2014/main" id="{7572FB60-DCB7-467F-94CC-012079E32B69}"/>
              </a:ext>
            </a:extLst>
          </p:cNvPr>
          <p:cNvPicPr>
            <a:picLocks noChangeAspect="1"/>
          </p:cNvPicPr>
          <p:nvPr/>
        </p:nvPicPr>
        <p:blipFill>
          <a:blip r:embed="rId7"/>
          <a:stretch>
            <a:fillRect/>
          </a:stretch>
        </p:blipFill>
        <p:spPr>
          <a:xfrm>
            <a:off x="640196" y="4208345"/>
            <a:ext cx="274781" cy="274781"/>
          </a:xfrm>
          <a:prstGeom prst="rect">
            <a:avLst/>
          </a:prstGeom>
        </p:spPr>
      </p:pic>
      <p:pic>
        <p:nvPicPr>
          <p:cNvPr id="17" name="圖片 16">
            <a:extLst>
              <a:ext uri="{FF2B5EF4-FFF2-40B4-BE49-F238E27FC236}">
                <a16:creationId xmlns:a16="http://schemas.microsoft.com/office/drawing/2014/main" id="{06489AE7-7B91-41DE-8804-F3147ED07FFB}"/>
              </a:ext>
            </a:extLst>
          </p:cNvPr>
          <p:cNvPicPr>
            <a:picLocks noChangeAspect="1"/>
          </p:cNvPicPr>
          <p:nvPr/>
        </p:nvPicPr>
        <p:blipFill>
          <a:blip r:embed="rId8"/>
          <a:stretch>
            <a:fillRect/>
          </a:stretch>
        </p:blipFill>
        <p:spPr>
          <a:xfrm>
            <a:off x="3053699" y="4209903"/>
            <a:ext cx="263525" cy="263525"/>
          </a:xfrm>
          <a:prstGeom prst="rect">
            <a:avLst/>
          </a:prstGeom>
        </p:spPr>
      </p:pic>
      <p:pic>
        <p:nvPicPr>
          <p:cNvPr id="21" name="圖片 20">
            <a:extLst>
              <a:ext uri="{FF2B5EF4-FFF2-40B4-BE49-F238E27FC236}">
                <a16:creationId xmlns:a16="http://schemas.microsoft.com/office/drawing/2014/main" id="{F1C3538D-F39F-44C1-BD30-35339123298A}"/>
              </a:ext>
            </a:extLst>
          </p:cNvPr>
          <p:cNvPicPr>
            <a:picLocks noChangeAspect="1"/>
          </p:cNvPicPr>
          <p:nvPr/>
        </p:nvPicPr>
        <p:blipFill>
          <a:blip r:embed="rId9"/>
          <a:stretch>
            <a:fillRect/>
          </a:stretch>
        </p:blipFill>
        <p:spPr>
          <a:xfrm>
            <a:off x="3038961" y="4643830"/>
            <a:ext cx="275153" cy="275153"/>
          </a:xfrm>
          <a:prstGeom prst="rect">
            <a:avLst/>
          </a:prstGeom>
        </p:spPr>
      </p:pic>
      <p:pic>
        <p:nvPicPr>
          <p:cNvPr id="25" name="圖片 24">
            <a:extLst>
              <a:ext uri="{FF2B5EF4-FFF2-40B4-BE49-F238E27FC236}">
                <a16:creationId xmlns:a16="http://schemas.microsoft.com/office/drawing/2014/main" id="{29E0CDF3-B5B9-4CC9-BDB2-6BF3270134B3}"/>
              </a:ext>
            </a:extLst>
          </p:cNvPr>
          <p:cNvPicPr>
            <a:picLocks noChangeAspect="1"/>
          </p:cNvPicPr>
          <p:nvPr/>
        </p:nvPicPr>
        <p:blipFill>
          <a:blip r:embed="rId10"/>
          <a:stretch>
            <a:fillRect/>
          </a:stretch>
        </p:blipFill>
        <p:spPr>
          <a:xfrm>
            <a:off x="1789872" y="4675310"/>
            <a:ext cx="213565" cy="213565"/>
          </a:xfrm>
          <a:prstGeom prst="rect">
            <a:avLst/>
          </a:prstGeom>
        </p:spPr>
      </p:pic>
      <p:pic>
        <p:nvPicPr>
          <p:cNvPr id="29" name="圖片 28">
            <a:extLst>
              <a:ext uri="{FF2B5EF4-FFF2-40B4-BE49-F238E27FC236}">
                <a16:creationId xmlns:a16="http://schemas.microsoft.com/office/drawing/2014/main" id="{A13B38CB-F16C-40BF-BA53-FE5CC2CF2179}"/>
              </a:ext>
            </a:extLst>
          </p:cNvPr>
          <p:cNvPicPr>
            <a:picLocks noChangeAspect="1"/>
          </p:cNvPicPr>
          <p:nvPr/>
        </p:nvPicPr>
        <p:blipFill>
          <a:blip r:embed="rId11"/>
          <a:stretch>
            <a:fillRect/>
          </a:stretch>
        </p:blipFill>
        <p:spPr>
          <a:xfrm>
            <a:off x="4054899" y="4548210"/>
            <a:ext cx="449641" cy="449642"/>
          </a:xfrm>
          <a:prstGeom prst="rect">
            <a:avLst/>
          </a:prstGeom>
        </p:spPr>
      </p:pic>
      <p:pic>
        <p:nvPicPr>
          <p:cNvPr id="60" name="圖片 59">
            <a:extLst>
              <a:ext uri="{FF2B5EF4-FFF2-40B4-BE49-F238E27FC236}">
                <a16:creationId xmlns:a16="http://schemas.microsoft.com/office/drawing/2014/main" id="{D2B830D2-6BB0-498D-BC6F-8F893253D2D2}"/>
              </a:ext>
            </a:extLst>
          </p:cNvPr>
          <p:cNvPicPr>
            <a:picLocks noChangeAspect="1"/>
          </p:cNvPicPr>
          <p:nvPr/>
        </p:nvPicPr>
        <p:blipFill>
          <a:blip r:embed="rId12"/>
          <a:stretch>
            <a:fillRect/>
          </a:stretch>
        </p:blipFill>
        <p:spPr>
          <a:xfrm>
            <a:off x="5139816" y="4534212"/>
            <a:ext cx="474621" cy="474622"/>
          </a:xfrm>
          <a:prstGeom prst="rect">
            <a:avLst/>
          </a:prstGeom>
        </p:spPr>
      </p:pic>
      <p:pic>
        <p:nvPicPr>
          <p:cNvPr id="62" name="圖片 61">
            <a:extLst>
              <a:ext uri="{FF2B5EF4-FFF2-40B4-BE49-F238E27FC236}">
                <a16:creationId xmlns:a16="http://schemas.microsoft.com/office/drawing/2014/main" id="{D914997A-C2D3-4B57-9484-6212E91B6ADA}"/>
              </a:ext>
            </a:extLst>
          </p:cNvPr>
          <p:cNvPicPr>
            <a:picLocks noChangeAspect="1"/>
          </p:cNvPicPr>
          <p:nvPr/>
        </p:nvPicPr>
        <p:blipFill>
          <a:blip r:embed="rId13"/>
          <a:stretch>
            <a:fillRect/>
          </a:stretch>
        </p:blipFill>
        <p:spPr>
          <a:xfrm>
            <a:off x="6311853" y="4128335"/>
            <a:ext cx="449641" cy="449642"/>
          </a:xfrm>
          <a:prstGeom prst="rect">
            <a:avLst/>
          </a:prstGeom>
        </p:spPr>
      </p:pic>
      <p:pic>
        <p:nvPicPr>
          <p:cNvPr id="64" name="圖片 63">
            <a:extLst>
              <a:ext uri="{FF2B5EF4-FFF2-40B4-BE49-F238E27FC236}">
                <a16:creationId xmlns:a16="http://schemas.microsoft.com/office/drawing/2014/main" id="{6FA91D0C-A92C-40D8-8D11-0A29701EF479}"/>
              </a:ext>
            </a:extLst>
          </p:cNvPr>
          <p:cNvPicPr>
            <a:picLocks noChangeAspect="1"/>
          </p:cNvPicPr>
          <p:nvPr/>
        </p:nvPicPr>
        <p:blipFill>
          <a:blip r:embed="rId14"/>
          <a:stretch>
            <a:fillRect/>
          </a:stretch>
        </p:blipFill>
        <p:spPr>
          <a:xfrm>
            <a:off x="6309710" y="4555366"/>
            <a:ext cx="449641" cy="449642"/>
          </a:xfrm>
          <a:prstGeom prst="rect">
            <a:avLst/>
          </a:prstGeom>
        </p:spPr>
      </p:pic>
      <p:pic>
        <p:nvPicPr>
          <p:cNvPr id="66" name="圖片 65">
            <a:extLst>
              <a:ext uri="{FF2B5EF4-FFF2-40B4-BE49-F238E27FC236}">
                <a16:creationId xmlns:a16="http://schemas.microsoft.com/office/drawing/2014/main" id="{A19BA671-9B90-48F9-B061-2046A7AEA122}"/>
              </a:ext>
            </a:extLst>
          </p:cNvPr>
          <p:cNvPicPr>
            <a:picLocks noChangeAspect="1"/>
          </p:cNvPicPr>
          <p:nvPr/>
        </p:nvPicPr>
        <p:blipFill>
          <a:blip r:embed="rId15"/>
          <a:stretch>
            <a:fillRect/>
          </a:stretch>
        </p:blipFill>
        <p:spPr>
          <a:xfrm>
            <a:off x="5177104" y="4147179"/>
            <a:ext cx="399681" cy="399682"/>
          </a:xfrm>
          <a:prstGeom prst="rect">
            <a:avLst/>
          </a:prstGeom>
        </p:spPr>
      </p:pic>
      <p:pic>
        <p:nvPicPr>
          <p:cNvPr id="68" name="圖片 67">
            <a:extLst>
              <a:ext uri="{FF2B5EF4-FFF2-40B4-BE49-F238E27FC236}">
                <a16:creationId xmlns:a16="http://schemas.microsoft.com/office/drawing/2014/main" id="{658BBE75-829B-437D-B3E5-B88BB4367B76}"/>
              </a:ext>
            </a:extLst>
          </p:cNvPr>
          <p:cNvPicPr>
            <a:picLocks noChangeAspect="1"/>
          </p:cNvPicPr>
          <p:nvPr/>
        </p:nvPicPr>
        <p:blipFill>
          <a:blip r:embed="rId16"/>
          <a:stretch>
            <a:fillRect/>
          </a:stretch>
        </p:blipFill>
        <p:spPr>
          <a:xfrm>
            <a:off x="4042970" y="4104438"/>
            <a:ext cx="449641" cy="449642"/>
          </a:xfrm>
          <a:prstGeom prst="rect">
            <a:avLst/>
          </a:prstGeom>
        </p:spPr>
      </p:pic>
      <p:sp>
        <p:nvSpPr>
          <p:cNvPr id="67" name="橢圓 57">
            <a:extLst>
              <a:ext uri="{FF2B5EF4-FFF2-40B4-BE49-F238E27FC236}">
                <a16:creationId xmlns:a16="http://schemas.microsoft.com/office/drawing/2014/main" id="{7168D2A3-E999-1444-9686-4A55921F5A0E}"/>
              </a:ext>
            </a:extLst>
          </p:cNvPr>
          <p:cNvSpPr/>
          <p:nvPr/>
        </p:nvSpPr>
        <p:spPr>
          <a:xfrm>
            <a:off x="7426908" y="4167855"/>
            <a:ext cx="351536" cy="351537"/>
          </a:xfrm>
          <a:prstGeom prst="ellipse">
            <a:avLst/>
          </a:prstGeom>
          <a:solidFill>
            <a:schemeClr val="bg1"/>
          </a:solid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b="1"/>
          </a:p>
        </p:txBody>
      </p:sp>
      <p:sp>
        <p:nvSpPr>
          <p:cNvPr id="69" name="文字方塊 38">
            <a:extLst>
              <a:ext uri="{FF2B5EF4-FFF2-40B4-BE49-F238E27FC236}">
                <a16:creationId xmlns:a16="http://schemas.microsoft.com/office/drawing/2014/main" id="{D86F7D5A-F8AE-5341-8AD5-49BB13A03BC2}"/>
              </a:ext>
            </a:extLst>
          </p:cNvPr>
          <p:cNvSpPr txBox="1"/>
          <p:nvPr/>
        </p:nvSpPr>
        <p:spPr>
          <a:xfrm>
            <a:off x="7766052" y="4149798"/>
            <a:ext cx="748320" cy="338554"/>
          </a:xfrm>
          <a:prstGeom prst="rect">
            <a:avLst/>
          </a:prstGeom>
          <a:noFill/>
        </p:spPr>
        <p:txBody>
          <a:bodyPr wrap="square" rtlCol="0">
            <a:spAutoFit/>
          </a:bodyPr>
          <a:lstStyle/>
          <a:p>
            <a:r>
              <a:rPr kumimoji="1" lang="en-US" altLang="zh-TW" sz="800" b="1">
                <a:latin typeface="微軟正黑體" panose="020B0604030504040204" pitchFamily="34" charset="-120"/>
                <a:ea typeface="微軟正黑體" panose="020B0604030504040204" pitchFamily="34" charset="-120"/>
              </a:rPr>
              <a:t>Chrome </a:t>
            </a:r>
            <a:r>
              <a:rPr kumimoji="1" lang="zh-CN" altLang="en-US" sz="800" b="1">
                <a:latin typeface="微軟正黑體" panose="020B0604030504040204" pitchFamily="34" charset="-120"/>
                <a:ea typeface="微軟正黑體" panose="020B0604030504040204" pitchFamily="34" charset="-120"/>
              </a:rPr>
              <a:t>外掛擷取</a:t>
            </a:r>
            <a:endParaRPr kumimoji="1" lang="zh-TW" altLang="en-US" sz="800" b="1">
              <a:latin typeface="微軟正黑體" panose="020B0604030504040204" pitchFamily="34" charset="-120"/>
              <a:ea typeface="微軟正黑體" panose="020B0604030504040204" pitchFamily="34" charset="-120"/>
            </a:endParaRPr>
          </a:p>
        </p:txBody>
      </p:sp>
      <p:sp>
        <p:nvSpPr>
          <p:cNvPr id="70" name="橢圓 57">
            <a:extLst>
              <a:ext uri="{FF2B5EF4-FFF2-40B4-BE49-F238E27FC236}">
                <a16:creationId xmlns:a16="http://schemas.microsoft.com/office/drawing/2014/main" id="{DA9B3153-0CC7-0540-BDA9-8195D7D5F3B0}"/>
              </a:ext>
            </a:extLst>
          </p:cNvPr>
          <p:cNvSpPr/>
          <p:nvPr/>
        </p:nvSpPr>
        <p:spPr>
          <a:xfrm>
            <a:off x="7426908" y="4604836"/>
            <a:ext cx="351536" cy="351537"/>
          </a:xfrm>
          <a:prstGeom prst="ellipse">
            <a:avLst/>
          </a:prstGeom>
          <a:solidFill>
            <a:schemeClr val="bg1"/>
          </a:solid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b="1"/>
          </a:p>
        </p:txBody>
      </p:sp>
      <p:sp>
        <p:nvSpPr>
          <p:cNvPr id="71" name="文字方塊 38">
            <a:extLst>
              <a:ext uri="{FF2B5EF4-FFF2-40B4-BE49-F238E27FC236}">
                <a16:creationId xmlns:a16="http://schemas.microsoft.com/office/drawing/2014/main" id="{F41C1412-DC59-FA45-BBED-3D51F6AED11F}"/>
              </a:ext>
            </a:extLst>
          </p:cNvPr>
          <p:cNvSpPr txBox="1"/>
          <p:nvPr/>
        </p:nvSpPr>
        <p:spPr>
          <a:xfrm>
            <a:off x="7766052" y="4662726"/>
            <a:ext cx="979771" cy="215444"/>
          </a:xfrm>
          <a:prstGeom prst="rect">
            <a:avLst/>
          </a:prstGeom>
          <a:noFill/>
        </p:spPr>
        <p:txBody>
          <a:bodyPr wrap="square" rtlCol="0" anchor="t">
            <a:spAutoFit/>
          </a:bodyPr>
          <a:lstStyle/>
          <a:p>
            <a:r>
              <a:rPr kumimoji="1" lang="zh-CN" altLang="en-US" sz="800" b="1">
                <a:latin typeface="微軟正黑體"/>
                <a:ea typeface="微軟正黑體"/>
              </a:rPr>
              <a:t>手機平板 A</a:t>
            </a:r>
            <a:r>
              <a:rPr kumimoji="1" lang="en-US" altLang="zh-TW" sz="800" b="1">
                <a:latin typeface="微軟正黑體"/>
                <a:ea typeface="微軟正黑體"/>
              </a:rPr>
              <a:t>pp</a:t>
            </a:r>
            <a:endParaRPr kumimoji="1" lang="zh-TW" altLang="en-US" sz="800" b="1">
              <a:latin typeface="微軟正黑體"/>
              <a:ea typeface="微軟正黑體"/>
            </a:endParaRPr>
          </a:p>
        </p:txBody>
      </p:sp>
      <p:pic>
        <p:nvPicPr>
          <p:cNvPr id="9" name="圖片 8">
            <a:extLst>
              <a:ext uri="{FF2B5EF4-FFF2-40B4-BE49-F238E27FC236}">
                <a16:creationId xmlns:a16="http://schemas.microsoft.com/office/drawing/2014/main" id="{BCFEDD55-52D6-4558-93B6-95F9ECFD63DE}"/>
              </a:ext>
            </a:extLst>
          </p:cNvPr>
          <p:cNvPicPr>
            <a:picLocks noChangeAspect="1"/>
          </p:cNvPicPr>
          <p:nvPr/>
        </p:nvPicPr>
        <p:blipFill>
          <a:blip r:embed="rId17" cstate="print">
            <a:biLevel thresh="25000"/>
            <a:alphaModFix amt="50000"/>
            <a:extLst>
              <a:ext uri="{28A0092B-C50C-407E-A947-70E740481C1C}">
                <a14:useLocalDpi xmlns:a14="http://schemas.microsoft.com/office/drawing/2010/main" val="0"/>
              </a:ext>
            </a:extLst>
          </a:blip>
          <a:stretch>
            <a:fillRect/>
          </a:stretch>
        </p:blipFill>
        <p:spPr>
          <a:xfrm>
            <a:off x="7477410" y="4217158"/>
            <a:ext cx="254352" cy="254352"/>
          </a:xfrm>
          <a:prstGeom prst="rect">
            <a:avLst/>
          </a:prstGeom>
        </p:spPr>
      </p:pic>
      <p:pic>
        <p:nvPicPr>
          <p:cNvPr id="63" name="圖片 62">
            <a:extLst>
              <a:ext uri="{FF2B5EF4-FFF2-40B4-BE49-F238E27FC236}">
                <a16:creationId xmlns:a16="http://schemas.microsoft.com/office/drawing/2014/main" id="{27930EF3-7DE9-48B9-9C9C-F5CA5FDC3456}"/>
              </a:ext>
            </a:extLst>
          </p:cNvPr>
          <p:cNvPicPr>
            <a:picLocks noChangeAspect="1"/>
          </p:cNvPicPr>
          <p:nvPr/>
        </p:nvPicPr>
        <p:blipFill>
          <a:blip r:embed="rId18" cstate="print">
            <a:biLevel thresh="75000"/>
            <a:alphaModFix amt="50000"/>
            <a:extLst>
              <a:ext uri="{28A0092B-C50C-407E-A947-70E740481C1C}">
                <a14:useLocalDpi xmlns:a14="http://schemas.microsoft.com/office/drawing/2010/main" val="0"/>
              </a:ext>
            </a:extLst>
          </a:blip>
          <a:stretch>
            <a:fillRect/>
          </a:stretch>
        </p:blipFill>
        <p:spPr>
          <a:xfrm>
            <a:off x="7477410" y="4678037"/>
            <a:ext cx="288642" cy="208023"/>
          </a:xfrm>
          <a:prstGeom prst="rect">
            <a:avLst/>
          </a:prstGeom>
        </p:spPr>
      </p:pic>
      <p:sp>
        <p:nvSpPr>
          <p:cNvPr id="73" name="文字方塊 72">
            <a:extLst>
              <a:ext uri="{FF2B5EF4-FFF2-40B4-BE49-F238E27FC236}">
                <a16:creationId xmlns:a16="http://schemas.microsoft.com/office/drawing/2014/main" id="{9BB8D741-AFB5-4D35-A726-58D86D8D8E79}"/>
              </a:ext>
            </a:extLst>
          </p:cNvPr>
          <p:cNvSpPr txBox="1"/>
          <p:nvPr/>
        </p:nvSpPr>
        <p:spPr>
          <a:xfrm>
            <a:off x="7776971" y="-819767"/>
            <a:ext cx="492989" cy="307777"/>
          </a:xfrm>
          <a:prstGeom prst="rect">
            <a:avLst/>
          </a:prstGeom>
          <a:solidFill>
            <a:srgbClr val="FF0000"/>
          </a:solidFill>
        </p:spPr>
        <p:txBody>
          <a:bodyPr wrap="square" rtlCol="0">
            <a:spAutoFit/>
          </a:bodyPr>
          <a:lstStyle/>
          <a:p>
            <a:r>
              <a:rPr lang="en-US" altLang="zh-TW">
                <a:solidFill>
                  <a:schemeClr val="bg1"/>
                </a:solidFill>
              </a:rPr>
              <a:t>OK</a:t>
            </a:r>
            <a:endParaRPr lang="zh-TW" altLang="en-US">
              <a:solidFill>
                <a:schemeClr val="bg1"/>
              </a:solidFill>
            </a:endParaRPr>
          </a:p>
        </p:txBody>
      </p:sp>
      <p:sp>
        <p:nvSpPr>
          <p:cNvPr id="74" name="標題 1">
            <a:extLst>
              <a:ext uri="{FF2B5EF4-FFF2-40B4-BE49-F238E27FC236}">
                <a16:creationId xmlns:a16="http://schemas.microsoft.com/office/drawing/2014/main" id="{10A78BC9-ABA7-498F-88DF-8153A8E62CB0}"/>
              </a:ext>
            </a:extLst>
          </p:cNvPr>
          <p:cNvSpPr txBox="1">
            <a:spLocks/>
          </p:cNvSpPr>
          <p:nvPr/>
        </p:nvSpPr>
        <p:spPr>
          <a:xfrm>
            <a:off x="124385" y="134670"/>
            <a:ext cx="8895230" cy="987332"/>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Arial"/>
              <a:buNone/>
              <a:defRPr sz="28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2800">
                <a:solidFill>
                  <a:schemeClr val="dk1"/>
                </a:solidFill>
              </a:defRPr>
            </a:lvl2pPr>
            <a:lvl3pPr lvl="2" indent="0">
              <a:spcBef>
                <a:spcPts val="0"/>
              </a:spcBef>
              <a:buClr>
                <a:schemeClr val="dk1"/>
              </a:buClr>
              <a:buFont typeface="Arial"/>
              <a:buNone/>
              <a:defRPr sz="2800">
                <a:solidFill>
                  <a:schemeClr val="dk1"/>
                </a:solidFill>
              </a:defRPr>
            </a:lvl3pPr>
            <a:lvl4pPr lvl="3" indent="0">
              <a:spcBef>
                <a:spcPts val="0"/>
              </a:spcBef>
              <a:buClr>
                <a:schemeClr val="dk1"/>
              </a:buClr>
              <a:buFont typeface="Arial"/>
              <a:buNone/>
              <a:defRPr sz="2800">
                <a:solidFill>
                  <a:schemeClr val="dk1"/>
                </a:solidFill>
              </a:defRPr>
            </a:lvl4pPr>
            <a:lvl5pPr lvl="4" indent="0">
              <a:spcBef>
                <a:spcPts val="0"/>
              </a:spcBef>
              <a:buClr>
                <a:schemeClr val="dk1"/>
              </a:buClr>
              <a:buFont typeface="Arial"/>
              <a:buNone/>
              <a:defRPr sz="2800">
                <a:solidFill>
                  <a:schemeClr val="dk1"/>
                </a:solidFill>
              </a:defRPr>
            </a:lvl5pPr>
            <a:lvl6pPr lvl="5" indent="0">
              <a:spcBef>
                <a:spcPts val="0"/>
              </a:spcBef>
              <a:buClr>
                <a:schemeClr val="dk1"/>
              </a:buClr>
              <a:buFont typeface="Arial"/>
              <a:buNone/>
              <a:defRPr sz="2800">
                <a:solidFill>
                  <a:schemeClr val="dk1"/>
                </a:solidFill>
              </a:defRPr>
            </a:lvl6pPr>
            <a:lvl7pPr lvl="6" indent="0">
              <a:spcBef>
                <a:spcPts val="0"/>
              </a:spcBef>
              <a:buClr>
                <a:schemeClr val="dk1"/>
              </a:buClr>
              <a:buFont typeface="Arial"/>
              <a:buNone/>
              <a:defRPr sz="2800">
                <a:solidFill>
                  <a:schemeClr val="dk1"/>
                </a:solidFill>
              </a:defRPr>
            </a:lvl7pPr>
            <a:lvl8pPr lvl="7" indent="0">
              <a:spcBef>
                <a:spcPts val="0"/>
              </a:spcBef>
              <a:buClr>
                <a:schemeClr val="dk1"/>
              </a:buClr>
              <a:buFont typeface="Arial"/>
              <a:buNone/>
              <a:defRPr sz="2800">
                <a:solidFill>
                  <a:schemeClr val="dk1"/>
                </a:solidFill>
              </a:defRPr>
            </a:lvl8pPr>
            <a:lvl9pPr lvl="8" indent="0">
              <a:spcBef>
                <a:spcPts val="0"/>
              </a:spcBef>
              <a:buClr>
                <a:schemeClr val="dk1"/>
              </a:buClr>
              <a:buFont typeface="Arial"/>
              <a:buNone/>
              <a:defRPr sz="2800">
                <a:solidFill>
                  <a:schemeClr val="dk1"/>
                </a:solidFill>
              </a:defRPr>
            </a:lvl9pPr>
          </a:lstStyle>
          <a:p>
            <a:r>
              <a:rPr lang="en-US" altLang="zh-TW" sz="3200">
                <a:solidFill>
                  <a:schemeClr val="bg1"/>
                </a:solidFill>
                <a:latin typeface="微軟正黑體" panose="020B0604030504040204" pitchFamily="34" charset="-120"/>
                <a:ea typeface="微軟正黑體" panose="020B0604030504040204" pitchFamily="34" charset="-120"/>
              </a:rPr>
              <a:t>Notes Station 3 </a:t>
            </a:r>
            <a:r>
              <a:rPr lang="zh-TW" altLang="en-US" sz="3200">
                <a:solidFill>
                  <a:schemeClr val="bg1"/>
                </a:solidFill>
                <a:latin typeface="微軟正黑體" panose="020B0604030504040204" pitchFamily="34" charset="-120"/>
                <a:ea typeface="微軟正黑體" panose="020B0604030504040204" pitchFamily="34" charset="-120"/>
              </a:rPr>
              <a:t>讓多人即時</a:t>
            </a:r>
            <a:endParaRPr lang="en-US" altLang="zh-TW" sz="3200">
              <a:solidFill>
                <a:schemeClr val="bg1"/>
              </a:solidFill>
              <a:latin typeface="微軟正黑體" panose="020B0604030504040204" pitchFamily="34" charset="-120"/>
              <a:ea typeface="微軟正黑體" panose="020B0604030504040204" pitchFamily="34" charset="-120"/>
            </a:endParaRPr>
          </a:p>
          <a:p>
            <a:r>
              <a:rPr lang="zh-TW" altLang="en-US" sz="3200">
                <a:solidFill>
                  <a:schemeClr val="bg1"/>
                </a:solidFill>
                <a:latin typeface="微軟正黑體" panose="020B0604030504040204" pitchFamily="34" charset="-120"/>
                <a:ea typeface="微軟正黑體" panose="020B0604030504040204" pitchFamily="34" charset="-120"/>
              </a:rPr>
              <a:t>線上編輯與分享筆記，隨心所欲記錄</a:t>
            </a:r>
          </a:p>
        </p:txBody>
      </p:sp>
    </p:spTree>
    <p:extLst>
      <p:ext uri="{BB962C8B-B14F-4D97-AF65-F5344CB8AC3E}">
        <p14:creationId xmlns:p14="http://schemas.microsoft.com/office/powerpoint/2010/main" val="24739056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a:extLst>
              <a:ext uri="{FF2B5EF4-FFF2-40B4-BE49-F238E27FC236}">
                <a16:creationId xmlns:a16="http://schemas.microsoft.com/office/drawing/2014/main" id="{96675DB7-0622-4016-8854-97EBDAC9DD56}"/>
              </a:ext>
            </a:extLst>
          </p:cNvPr>
          <p:cNvSpPr>
            <a:spLocks noGrp="1"/>
          </p:cNvSpPr>
          <p:nvPr>
            <p:ph type="title" idx="4294967295"/>
          </p:nvPr>
        </p:nvSpPr>
        <p:spPr>
          <a:xfrm>
            <a:off x="373612" y="103118"/>
            <a:ext cx="8396775" cy="1169551"/>
          </a:xfrm>
        </p:spPr>
        <p:txBody>
          <a:bodyPr/>
          <a:lstStyle/>
          <a:p>
            <a:r>
              <a:rPr lang="zh-TW" altLang="en-US" sz="3000">
                <a:solidFill>
                  <a:schemeClr val="bg1"/>
                </a:solidFill>
              </a:rPr>
              <a:t>在多雲、多台 </a:t>
            </a:r>
            <a:r>
              <a:rPr lang="en" altLang="zh-TW" sz="3000">
                <a:solidFill>
                  <a:schemeClr val="bg1"/>
                </a:solidFill>
              </a:rPr>
              <a:t>NAS </a:t>
            </a:r>
            <a:r>
              <a:rPr lang="zh-TW" altLang="en-US" sz="3000">
                <a:solidFill>
                  <a:schemeClr val="bg1"/>
                </a:solidFill>
              </a:rPr>
              <a:t>及各應用程式間自定義自動化工作流，協助節省工作流的時間、人力和成本</a:t>
            </a:r>
            <a:endParaRPr lang="zh-TW" altLang="en-US" sz="3000">
              <a:solidFill>
                <a:schemeClr val="bg1"/>
              </a:solidFill>
              <a:latin typeface="Arial" panose="020B0604020202020204" pitchFamily="34" charset="0"/>
              <a:cs typeface="Arial"/>
              <a:sym typeface="Arial" panose="020B0604020202020204" pitchFamily="34" charset="0"/>
            </a:endParaRPr>
          </a:p>
        </p:txBody>
      </p:sp>
      <p:sp>
        <p:nvSpPr>
          <p:cNvPr id="16" name="文字方塊 15">
            <a:extLst>
              <a:ext uri="{FF2B5EF4-FFF2-40B4-BE49-F238E27FC236}">
                <a16:creationId xmlns:a16="http://schemas.microsoft.com/office/drawing/2014/main" id="{8B0723ED-BDEB-465B-B049-82DBF5A25335}"/>
              </a:ext>
            </a:extLst>
          </p:cNvPr>
          <p:cNvSpPr txBox="1"/>
          <p:nvPr/>
        </p:nvSpPr>
        <p:spPr>
          <a:xfrm>
            <a:off x="238163" y="3107446"/>
            <a:ext cx="267445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2400" err="1">
                <a:solidFill>
                  <a:schemeClr val="tx1"/>
                </a:solidFill>
                <a:latin typeface="Arial" panose="020B0604020202020204" pitchFamily="34" charset="0"/>
                <a:ea typeface="微軟正黑體" panose="020B0604030504040204" pitchFamily="34" charset="-120"/>
                <a:sym typeface="Arial" panose="020B0604020202020204" pitchFamily="34" charset="0"/>
              </a:rPr>
              <a:t>Qmiix</a:t>
            </a:r>
            <a:endParaRPr lang="en-US" altLang="zh-TW" sz="2400">
              <a:solidFill>
                <a:schemeClr val="tx1"/>
              </a:solidFill>
              <a:latin typeface="Arial" panose="020B0604020202020204" pitchFamily="34" charset="0"/>
              <a:ea typeface="微軟正黑體" panose="020B0604030504040204" pitchFamily="34" charset="-120"/>
              <a:sym typeface="Arial" panose="020B0604020202020204" pitchFamily="34" charset="0"/>
            </a:endParaRPr>
          </a:p>
          <a:p>
            <a:pPr algn="ctr"/>
            <a:r>
              <a:rPr lang="zh-TW" altLang="en-US" sz="2400">
                <a:solidFill>
                  <a:schemeClr val="tx1"/>
                </a:solidFill>
                <a:latin typeface="Arial" panose="020B0604020202020204" pitchFamily="34" charset="0"/>
                <a:ea typeface="微軟正黑體" panose="020B0604030504040204" pitchFamily="34" charset="-120"/>
                <a:sym typeface="Arial" panose="020B0604020202020204" pitchFamily="34" charset="0"/>
              </a:rPr>
              <a:t>跨平台工作流自動化解決方案</a:t>
            </a:r>
            <a:endParaRPr lang="en-US" altLang="zh-TW" sz="240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8" name="圖片 7">
            <a:extLst>
              <a:ext uri="{FF2B5EF4-FFF2-40B4-BE49-F238E27FC236}">
                <a16:creationId xmlns:a16="http://schemas.microsoft.com/office/drawing/2014/main" id="{74CCE5A5-8D4A-4B9E-B2C7-6A29FDEF434A}"/>
              </a:ext>
            </a:extLst>
          </p:cNvPr>
          <p:cNvPicPr>
            <a:picLocks noChangeAspect="1"/>
          </p:cNvPicPr>
          <p:nvPr/>
        </p:nvPicPr>
        <p:blipFill>
          <a:blip r:embed="rId3"/>
          <a:stretch>
            <a:fillRect/>
          </a:stretch>
        </p:blipFill>
        <p:spPr>
          <a:xfrm>
            <a:off x="3064042" y="3185585"/>
            <a:ext cx="1270021" cy="1270021"/>
          </a:xfrm>
          <a:prstGeom prst="roundRect">
            <a:avLst>
              <a:gd name="adj" fmla="val 16667"/>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pic>
        <p:nvPicPr>
          <p:cNvPr id="3" name="圖片 3">
            <a:extLst>
              <a:ext uri="{FF2B5EF4-FFF2-40B4-BE49-F238E27FC236}">
                <a16:creationId xmlns:a16="http://schemas.microsoft.com/office/drawing/2014/main" id="{904921A7-43F1-42F9-B9DA-CA2FCC6B1FA6}"/>
              </a:ext>
            </a:extLst>
          </p:cNvPr>
          <p:cNvPicPr>
            <a:picLocks noChangeAspect="1"/>
          </p:cNvPicPr>
          <p:nvPr/>
        </p:nvPicPr>
        <p:blipFill>
          <a:blip r:embed="rId4"/>
          <a:stretch>
            <a:fillRect/>
          </a:stretch>
        </p:blipFill>
        <p:spPr>
          <a:xfrm>
            <a:off x="4390336" y="1311495"/>
            <a:ext cx="4829175" cy="4060902"/>
          </a:xfrm>
          <a:prstGeom prst="rect">
            <a:avLst/>
          </a:prstGeom>
        </p:spPr>
      </p:pic>
      <p:sp>
        <p:nvSpPr>
          <p:cNvPr id="7" name="文字方塊 6">
            <a:extLst>
              <a:ext uri="{FF2B5EF4-FFF2-40B4-BE49-F238E27FC236}">
                <a16:creationId xmlns:a16="http://schemas.microsoft.com/office/drawing/2014/main" id="{BB4389E7-3A9E-164B-B187-9CA219EF529C}"/>
              </a:ext>
            </a:extLst>
          </p:cNvPr>
          <p:cNvSpPr txBox="1"/>
          <p:nvPr/>
        </p:nvSpPr>
        <p:spPr>
          <a:xfrm>
            <a:off x="238163" y="1576832"/>
            <a:ext cx="4152173" cy="1169551"/>
          </a:xfrm>
          <a:prstGeom prst="rect">
            <a:avLst/>
          </a:prstGeom>
          <a:noFill/>
        </p:spPr>
        <p:txBody>
          <a:bodyPr wrap="square">
            <a:spAutoFit/>
          </a:bodyPr>
          <a:lstStyle/>
          <a:p>
            <a:r>
              <a:rPr lang="en" altLang="zh-TW" err="1"/>
              <a:t>Qmiix</a:t>
            </a:r>
            <a:r>
              <a:rPr lang="en" altLang="zh-TW"/>
              <a:t> </a:t>
            </a:r>
            <a:r>
              <a:rPr lang="zh-TW" altLang="en-US"/>
              <a:t>能串接並自動化 </a:t>
            </a:r>
            <a:r>
              <a:rPr lang="en" altLang="zh-TW"/>
              <a:t>QNAP NAS</a:t>
            </a:r>
            <a:r>
              <a:rPr lang="zh-TW" altLang="en"/>
              <a:t>、</a:t>
            </a:r>
            <a:r>
              <a:rPr lang="zh-TW" altLang="en-US"/>
              <a:t>雲服務、社交網路及通訊軟體間的工作流，簡化備份、發文及事件通知等例行任務。</a:t>
            </a:r>
            <a:r>
              <a:rPr lang="en" altLang="zh-TW" err="1"/>
              <a:t>Qmiix</a:t>
            </a:r>
            <a:r>
              <a:rPr lang="en" altLang="zh-TW"/>
              <a:t> </a:t>
            </a:r>
            <a:r>
              <a:rPr lang="zh-TW" altLang="en-US"/>
              <a:t>提供高效的溝通渠道及彈性化的多雲備份環境，提升中小型企業及協作團隊的生產力。</a:t>
            </a:r>
          </a:p>
        </p:txBody>
      </p:sp>
    </p:spTree>
    <p:extLst>
      <p:ext uri="{BB962C8B-B14F-4D97-AF65-F5344CB8AC3E}">
        <p14:creationId xmlns:p14="http://schemas.microsoft.com/office/powerpoint/2010/main" val="2505118460"/>
      </p:ext>
    </p:extLst>
  </p:cSld>
  <p:clrMapOvr>
    <a:masterClrMapping/>
  </p:clrMapOvr>
  <p:transition spd="slow">
    <p:fade thruBlk="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a:extLst>
              <a:ext uri="{FF2B5EF4-FFF2-40B4-BE49-F238E27FC236}">
                <a16:creationId xmlns:a16="http://schemas.microsoft.com/office/drawing/2014/main" id="{54446705-2BE6-420D-B9E7-3BA6A6912EEA}"/>
              </a:ext>
            </a:extLst>
          </p:cNvPr>
          <p:cNvGrpSpPr/>
          <p:nvPr/>
        </p:nvGrpSpPr>
        <p:grpSpPr>
          <a:xfrm>
            <a:off x="433834" y="2068666"/>
            <a:ext cx="3670096" cy="2887836"/>
            <a:chOff x="464022" y="1952198"/>
            <a:chExt cx="3873807" cy="3048127"/>
          </a:xfrm>
        </p:grpSpPr>
        <p:sp>
          <p:nvSpPr>
            <p:cNvPr id="21" name="圓角矩形 15">
              <a:extLst>
                <a:ext uri="{FF2B5EF4-FFF2-40B4-BE49-F238E27FC236}">
                  <a16:creationId xmlns:a16="http://schemas.microsoft.com/office/drawing/2014/main" id="{38EDF853-8E87-4D35-9450-C77A6A9D6C42}"/>
                </a:ext>
              </a:extLst>
            </p:cNvPr>
            <p:cNvSpPr/>
            <p:nvPr/>
          </p:nvSpPr>
          <p:spPr>
            <a:xfrm>
              <a:off x="548294" y="3600357"/>
              <a:ext cx="3751785" cy="576064"/>
            </a:xfrm>
            <a:prstGeom prst="roundRect">
              <a:avLst/>
            </a:prstGeom>
            <a:solidFill>
              <a:schemeClr val="accent5">
                <a:alpha val="33000"/>
              </a:schemeClr>
            </a:solidFill>
            <a:ln>
              <a:gradFill>
                <a:gsLst>
                  <a:gs pos="0">
                    <a:schemeClr val="accent1">
                      <a:lumMod val="5000"/>
                      <a:lumOff val="95000"/>
                    </a:schemeClr>
                  </a:gs>
                  <a:gs pos="75000">
                    <a:srgbClr val="00B0F0"/>
                  </a:gs>
                  <a:gs pos="100000">
                    <a:srgbClr val="00206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17" name="圓角矩形 15">
              <a:extLst>
                <a:ext uri="{FF2B5EF4-FFF2-40B4-BE49-F238E27FC236}">
                  <a16:creationId xmlns:a16="http://schemas.microsoft.com/office/drawing/2014/main" id="{FE44DE80-4D35-453F-BE0B-5DCEEBCA8302}"/>
                </a:ext>
              </a:extLst>
            </p:cNvPr>
            <p:cNvSpPr/>
            <p:nvPr/>
          </p:nvSpPr>
          <p:spPr>
            <a:xfrm>
              <a:off x="548294" y="2799938"/>
              <a:ext cx="3751785" cy="576064"/>
            </a:xfrm>
            <a:prstGeom prst="roundRect">
              <a:avLst/>
            </a:prstGeom>
            <a:solidFill>
              <a:schemeClr val="accent5">
                <a:alpha val="33000"/>
              </a:schemeClr>
            </a:solidFill>
            <a:ln>
              <a:gradFill>
                <a:gsLst>
                  <a:gs pos="0">
                    <a:schemeClr val="accent1">
                      <a:lumMod val="5000"/>
                      <a:lumOff val="95000"/>
                    </a:schemeClr>
                  </a:gs>
                  <a:gs pos="75000">
                    <a:srgbClr val="00B0F0"/>
                  </a:gs>
                  <a:gs pos="100000">
                    <a:srgbClr val="00206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4" name="圓角矩形 15">
              <a:extLst>
                <a:ext uri="{FF2B5EF4-FFF2-40B4-BE49-F238E27FC236}">
                  <a16:creationId xmlns:a16="http://schemas.microsoft.com/office/drawing/2014/main" id="{A8E24DB3-9DA9-4A99-AA13-018159790568}"/>
                </a:ext>
              </a:extLst>
            </p:cNvPr>
            <p:cNvSpPr/>
            <p:nvPr/>
          </p:nvSpPr>
          <p:spPr>
            <a:xfrm>
              <a:off x="548294" y="2013457"/>
              <a:ext cx="3751785" cy="576064"/>
            </a:xfrm>
            <a:prstGeom prst="roundRect">
              <a:avLst/>
            </a:prstGeom>
            <a:solidFill>
              <a:schemeClr val="accent5">
                <a:alpha val="33000"/>
              </a:schemeClr>
            </a:solidFill>
            <a:ln>
              <a:gradFill>
                <a:gsLst>
                  <a:gs pos="0">
                    <a:schemeClr val="accent1">
                      <a:lumMod val="5000"/>
                      <a:lumOff val="95000"/>
                    </a:schemeClr>
                  </a:gs>
                  <a:gs pos="75000">
                    <a:srgbClr val="00B0F0"/>
                  </a:gs>
                  <a:gs pos="100000">
                    <a:srgbClr val="00206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7" name="TextBox 21">
              <a:extLst>
                <a:ext uri="{FF2B5EF4-FFF2-40B4-BE49-F238E27FC236}">
                  <a16:creationId xmlns:a16="http://schemas.microsoft.com/office/drawing/2014/main" id="{32DA0096-8F43-453D-8849-F40A8239ABD1}"/>
                </a:ext>
              </a:extLst>
            </p:cNvPr>
            <p:cNvSpPr txBox="1"/>
            <p:nvPr/>
          </p:nvSpPr>
          <p:spPr>
            <a:xfrm>
              <a:off x="1235674" y="2048530"/>
              <a:ext cx="3102155" cy="523220"/>
            </a:xfrm>
            <a:prstGeom prst="rect">
              <a:avLst/>
            </a:prstGeom>
            <a:noFill/>
          </p:spPr>
          <p:txBody>
            <a:bodyPr wrap="square" rtlCol="0" anchor="t">
              <a:spAutoFit/>
            </a:bodyPr>
            <a:lstStyle/>
            <a:p>
              <a:r>
                <a:rPr lang="zh-CN" altLang="en-US" b="1">
                  <a:solidFill>
                    <a:schemeClr val="accent5">
                      <a:lumMod val="50000"/>
                    </a:schemeClr>
                  </a:solidFill>
                  <a:latin typeface="微軟正黑體" panose="020B0604030504040204" pitchFamily="34" charset="-120"/>
                  <a:ea typeface="微軟正黑體" panose="020B0604030504040204" pitchFamily="34" charset="-120"/>
                  <a:cs typeface="Arial" pitchFamily="34" charset="0"/>
                </a:rPr>
                <a:t>使用</a:t>
              </a:r>
              <a:r>
                <a:rPr lang="en-US" altLang="en-US" b="1">
                  <a:solidFill>
                    <a:schemeClr val="accent5">
                      <a:lumMod val="50000"/>
                    </a:schemeClr>
                  </a:solidFill>
                  <a:latin typeface="微軟正黑體" panose="020B0604030504040204" pitchFamily="34" charset="-120"/>
                  <a:ea typeface="微軟正黑體" panose="020B0604030504040204" pitchFamily="34" charset="-120"/>
                  <a:cs typeface="Arial" pitchFamily="34" charset="0"/>
                </a:rPr>
                <a:t> Cinema28 </a:t>
              </a:r>
              <a:r>
                <a:rPr lang="zh-CN" altLang="en-US" b="1">
                  <a:solidFill>
                    <a:schemeClr val="accent5">
                      <a:lumMod val="50000"/>
                    </a:schemeClr>
                  </a:solidFill>
                  <a:latin typeface="微軟正黑體" panose="020B0604030504040204" pitchFamily="34" charset="-120"/>
                  <a:ea typeface="微軟正黑體" panose="020B0604030504040204" pitchFamily="34" charset="-120"/>
                  <a:cs typeface="Arial" pitchFamily="34" charset="0"/>
                </a:rPr>
                <a:t>串流多媒體至</a:t>
              </a:r>
              <a:endParaRPr lang="en-US" altLang="zh-CN" b="1">
                <a:solidFill>
                  <a:schemeClr val="accent5">
                    <a:lumMod val="50000"/>
                  </a:schemeClr>
                </a:solidFill>
                <a:latin typeface="微軟正黑體" panose="020B0604030504040204" pitchFamily="34" charset="-120"/>
                <a:ea typeface="微軟正黑體" panose="020B0604030504040204" pitchFamily="34" charset="-120"/>
                <a:cs typeface="Arial" pitchFamily="34" charset="0"/>
              </a:endParaRPr>
            </a:p>
            <a:p>
              <a:r>
                <a:rPr lang="zh-CN" altLang="en-US" b="1">
                  <a:solidFill>
                    <a:schemeClr val="accent5">
                      <a:lumMod val="50000"/>
                    </a:schemeClr>
                  </a:solidFill>
                  <a:latin typeface="微軟正黑體" panose="020B0604030504040204" pitchFamily="34" charset="-120"/>
                  <a:ea typeface="微軟正黑體" panose="020B0604030504040204" pitchFamily="34" charset="-120"/>
                  <a:cs typeface="Arial" pitchFamily="34" charset="0"/>
                </a:rPr>
                <a:t>各影音播放裝置</a:t>
              </a:r>
              <a:endParaRPr lang="en-US" altLang="en-US" b="1">
                <a:solidFill>
                  <a:schemeClr val="accent5">
                    <a:lumMod val="50000"/>
                  </a:schemeClr>
                </a:solidFill>
                <a:latin typeface="微軟正黑體" panose="020B0604030504040204" pitchFamily="34" charset="-120"/>
                <a:ea typeface="微軟正黑體" panose="020B0604030504040204" pitchFamily="34" charset="-120"/>
                <a:cs typeface="Arial" pitchFamily="34" charset="0"/>
              </a:endParaRPr>
            </a:p>
          </p:txBody>
        </p:sp>
        <p:pic>
          <p:nvPicPr>
            <p:cNvPr id="8" name="圖片 7" descr="Cinema28_512.png">
              <a:extLst>
                <a:ext uri="{FF2B5EF4-FFF2-40B4-BE49-F238E27FC236}">
                  <a16:creationId xmlns:a16="http://schemas.microsoft.com/office/drawing/2014/main" id="{8DDBD78A-7373-4B71-98FF-C7F76587869F}"/>
                </a:ext>
              </a:extLst>
            </p:cNvPr>
            <p:cNvPicPr>
              <a:picLocks noChangeAspect="1"/>
            </p:cNvPicPr>
            <p:nvPr/>
          </p:nvPicPr>
          <p:blipFill>
            <a:blip r:embed="rId3"/>
            <a:stretch>
              <a:fillRect/>
            </a:stretch>
          </p:blipFill>
          <p:spPr>
            <a:xfrm>
              <a:off x="515669" y="1952198"/>
              <a:ext cx="635000" cy="635000"/>
            </a:xfrm>
            <a:prstGeom prst="rect">
              <a:avLst/>
            </a:prstGeom>
            <a:effectLst>
              <a:outerShdw blurRad="50800" dist="38100" dir="2700000" algn="tl" rotWithShape="0">
                <a:prstClr val="black">
                  <a:alpha val="40000"/>
                </a:prstClr>
              </a:outerShdw>
            </a:effectLst>
          </p:spPr>
        </p:pic>
        <p:pic>
          <p:nvPicPr>
            <p:cNvPr id="16" name="Shape 328">
              <a:extLst>
                <a:ext uri="{FF2B5EF4-FFF2-40B4-BE49-F238E27FC236}">
                  <a16:creationId xmlns:a16="http://schemas.microsoft.com/office/drawing/2014/main" id="{5E4E37F9-0569-42AA-97F5-90C1A9D4C6E7}"/>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15669" y="2791227"/>
              <a:ext cx="635000" cy="628246"/>
            </a:xfrm>
            <a:prstGeom prst="rect">
              <a:avLst/>
            </a:prstGeom>
            <a:noFill/>
            <a:ln>
              <a:noFill/>
            </a:ln>
          </p:spPr>
        </p:pic>
        <p:sp>
          <p:nvSpPr>
            <p:cNvPr id="18" name="TextBox 21">
              <a:extLst>
                <a:ext uri="{FF2B5EF4-FFF2-40B4-BE49-F238E27FC236}">
                  <a16:creationId xmlns:a16="http://schemas.microsoft.com/office/drawing/2014/main" id="{AB3C5785-5D01-4746-9C43-E6273D2B4A4C}"/>
                </a:ext>
              </a:extLst>
            </p:cNvPr>
            <p:cNvSpPr txBox="1"/>
            <p:nvPr/>
          </p:nvSpPr>
          <p:spPr>
            <a:xfrm>
              <a:off x="1235674" y="2835011"/>
              <a:ext cx="3014071" cy="523220"/>
            </a:xfrm>
            <a:prstGeom prst="rect">
              <a:avLst/>
            </a:prstGeom>
            <a:noFill/>
          </p:spPr>
          <p:txBody>
            <a:bodyPr wrap="square" rtlCol="0" anchor="t">
              <a:spAutoFit/>
            </a:bodyPr>
            <a:lstStyle/>
            <a:p>
              <a:r>
                <a:rPr lang="zh-CN" altLang="en-US" b="1">
                  <a:solidFill>
                    <a:schemeClr val="accent5">
                      <a:lumMod val="50000"/>
                    </a:schemeClr>
                  </a:solidFill>
                  <a:latin typeface="微軟正黑體" panose="020B0604030504040204" pitchFamily="34" charset="-120"/>
                  <a:ea typeface="微軟正黑體" panose="020B0604030504040204" pitchFamily="34" charset="-120"/>
                  <a:cs typeface="Arial" pitchFamily="34" charset="0"/>
                </a:rPr>
                <a:t>使用</a:t>
              </a:r>
              <a:r>
                <a:rPr lang="en-US" altLang="en-US" b="1">
                  <a:solidFill>
                    <a:schemeClr val="accent5">
                      <a:lumMod val="50000"/>
                    </a:schemeClr>
                  </a:solidFill>
                  <a:latin typeface="微軟正黑體" panose="020B0604030504040204" pitchFamily="34" charset="-120"/>
                  <a:ea typeface="微軟正黑體" panose="020B0604030504040204" pitchFamily="34" charset="-120"/>
                  <a:cs typeface="Arial" pitchFamily="34" charset="0"/>
                </a:rPr>
                <a:t> Plex </a:t>
              </a:r>
              <a:r>
                <a:rPr lang="zh-CN" altLang="en-US" b="1">
                  <a:solidFill>
                    <a:schemeClr val="accent5">
                      <a:lumMod val="50000"/>
                    </a:schemeClr>
                  </a:solidFill>
                  <a:latin typeface="微軟正黑體" panose="020B0604030504040204" pitchFamily="34" charset="-120"/>
                  <a:ea typeface="微軟正黑體" panose="020B0604030504040204" pitchFamily="34" charset="-120"/>
                  <a:cs typeface="Arial" pitchFamily="34" charset="0"/>
                </a:rPr>
                <a:t>串流</a:t>
              </a:r>
              <a:r>
                <a:rPr lang="en-US" altLang="zh-CN" b="1">
                  <a:solidFill>
                    <a:schemeClr val="accent5">
                      <a:lumMod val="50000"/>
                    </a:schemeClr>
                  </a:solidFill>
                  <a:latin typeface="微軟正黑體" panose="020B0604030504040204" pitchFamily="34" charset="-120"/>
                  <a:ea typeface="微軟正黑體" panose="020B0604030504040204" pitchFamily="34" charset="-120"/>
                  <a:cs typeface="Arial" pitchFamily="34" charset="0"/>
                </a:rPr>
                <a:t>/</a:t>
              </a:r>
              <a:r>
                <a:rPr lang="zh-TW" altLang="en-US" b="1">
                  <a:solidFill>
                    <a:schemeClr val="accent5">
                      <a:lumMod val="50000"/>
                    </a:schemeClr>
                  </a:solidFill>
                  <a:latin typeface="微軟正黑體" panose="020B0604030504040204" pitchFamily="34" charset="-120"/>
                  <a:ea typeface="微軟正黑體" panose="020B0604030504040204" pitchFamily="34" charset="-120"/>
                  <a:cs typeface="Arial" pitchFamily="34" charset="0"/>
                </a:rPr>
                <a:t>轉檔</a:t>
              </a:r>
              <a:r>
                <a:rPr lang="zh-CN" altLang="en-US" b="1">
                  <a:solidFill>
                    <a:schemeClr val="accent5">
                      <a:lumMod val="50000"/>
                    </a:schemeClr>
                  </a:solidFill>
                  <a:latin typeface="微軟正黑體" panose="020B0604030504040204" pitchFamily="34" charset="-120"/>
                  <a:ea typeface="微軟正黑體" panose="020B0604030504040204" pitchFamily="34" charset="-120"/>
                  <a:cs typeface="Arial" pitchFamily="34" charset="0"/>
                </a:rPr>
                <a:t>多媒體至</a:t>
              </a:r>
              <a:endParaRPr lang="en-US" altLang="zh-CN" b="1">
                <a:solidFill>
                  <a:schemeClr val="accent5">
                    <a:lumMod val="50000"/>
                  </a:schemeClr>
                </a:solidFill>
                <a:latin typeface="微軟正黑體" panose="020B0604030504040204" pitchFamily="34" charset="-120"/>
                <a:ea typeface="微軟正黑體" panose="020B0604030504040204" pitchFamily="34" charset="-120"/>
                <a:cs typeface="Arial" pitchFamily="34" charset="0"/>
              </a:endParaRPr>
            </a:p>
            <a:p>
              <a:r>
                <a:rPr lang="zh-CN" altLang="en-US" b="1">
                  <a:solidFill>
                    <a:schemeClr val="accent5">
                      <a:lumMod val="50000"/>
                    </a:schemeClr>
                  </a:solidFill>
                  <a:latin typeface="微軟正黑體" panose="020B0604030504040204" pitchFamily="34" charset="-120"/>
                  <a:ea typeface="微軟正黑體" panose="020B0604030504040204" pitchFamily="34" charset="-120"/>
                  <a:cs typeface="Arial" pitchFamily="34" charset="0"/>
                </a:rPr>
                <a:t>各影音播放裝置</a:t>
              </a:r>
              <a:endParaRPr lang="en-US" altLang="en-US" b="1">
                <a:solidFill>
                  <a:schemeClr val="accent5">
                    <a:lumMod val="50000"/>
                  </a:schemeClr>
                </a:solidFill>
                <a:latin typeface="微軟正黑體" panose="020B0604030504040204" pitchFamily="34" charset="-120"/>
                <a:ea typeface="微軟正黑體" panose="020B0604030504040204" pitchFamily="34" charset="-120"/>
                <a:cs typeface="Arial" pitchFamily="34" charset="0"/>
              </a:endParaRPr>
            </a:p>
          </p:txBody>
        </p:sp>
        <p:sp>
          <p:nvSpPr>
            <p:cNvPr id="22" name="TextBox 21">
              <a:extLst>
                <a:ext uri="{FF2B5EF4-FFF2-40B4-BE49-F238E27FC236}">
                  <a16:creationId xmlns:a16="http://schemas.microsoft.com/office/drawing/2014/main" id="{5940CA16-A3C2-42D7-A9F3-02ED17603551}"/>
                </a:ext>
              </a:extLst>
            </p:cNvPr>
            <p:cNvSpPr txBox="1"/>
            <p:nvPr/>
          </p:nvSpPr>
          <p:spPr>
            <a:xfrm>
              <a:off x="1235674" y="3635430"/>
              <a:ext cx="3064405" cy="523220"/>
            </a:xfrm>
            <a:prstGeom prst="rect">
              <a:avLst/>
            </a:prstGeom>
            <a:noFill/>
          </p:spPr>
          <p:txBody>
            <a:bodyPr wrap="square" rtlCol="0" anchor="t">
              <a:spAutoFit/>
            </a:bodyPr>
            <a:lstStyle/>
            <a:p>
              <a:r>
                <a:rPr lang="zh-TW" altLang="en-US" b="1">
                  <a:solidFill>
                    <a:schemeClr val="accent5">
                      <a:lumMod val="50000"/>
                    </a:schemeClr>
                  </a:solidFill>
                  <a:latin typeface="微軟正黑體" panose="020B0604030504040204" pitchFamily="34" charset="-120"/>
                  <a:ea typeface="微軟正黑體" panose="020B0604030504040204" pitchFamily="34" charset="-120"/>
                  <a:cs typeface="Arial" pitchFamily="34" charset="0"/>
                </a:rPr>
                <a:t>在 </a:t>
              </a:r>
              <a:r>
                <a:rPr lang="en-US" altLang="zh-TW" b="1">
                  <a:solidFill>
                    <a:schemeClr val="accent5">
                      <a:lumMod val="50000"/>
                    </a:schemeClr>
                  </a:solidFill>
                  <a:latin typeface="微軟正黑體" panose="020B0604030504040204" pitchFamily="34" charset="-120"/>
                  <a:ea typeface="微軟正黑體" panose="020B0604030504040204" pitchFamily="34" charset="-120"/>
                  <a:cs typeface="Arial" pitchFamily="34" charset="0"/>
                </a:rPr>
                <a:t>Apple TV/Fire TV/Roku/</a:t>
              </a:r>
            </a:p>
            <a:p>
              <a:r>
                <a:rPr lang="en-US" altLang="zh-TW" b="1">
                  <a:solidFill>
                    <a:schemeClr val="accent5">
                      <a:lumMod val="50000"/>
                    </a:schemeClr>
                  </a:solidFill>
                  <a:latin typeface="微軟正黑體" panose="020B0604030504040204" pitchFamily="34" charset="-120"/>
                  <a:ea typeface="微軟正黑體" panose="020B0604030504040204" pitchFamily="34" charset="-120"/>
                  <a:cs typeface="Arial" pitchFamily="34" charset="0"/>
                </a:rPr>
                <a:t>Android TV </a:t>
              </a:r>
              <a:r>
                <a:rPr lang="zh-TW" altLang="en-US" b="1">
                  <a:solidFill>
                    <a:schemeClr val="accent5">
                      <a:lumMod val="50000"/>
                    </a:schemeClr>
                  </a:solidFill>
                  <a:latin typeface="微軟正黑體" panose="020B0604030504040204" pitchFamily="34" charset="-120"/>
                  <a:ea typeface="微軟正黑體" panose="020B0604030504040204" pitchFamily="34" charset="-120"/>
                  <a:cs typeface="Arial" pitchFamily="34" charset="0"/>
                </a:rPr>
                <a:t>透過 </a:t>
              </a:r>
              <a:r>
                <a:rPr lang="en-US" altLang="zh-TW" b="1" err="1">
                  <a:solidFill>
                    <a:schemeClr val="accent5">
                      <a:lumMod val="50000"/>
                    </a:schemeClr>
                  </a:solidFill>
                  <a:latin typeface="微軟正黑體" panose="020B0604030504040204" pitchFamily="34" charset="-120"/>
                  <a:ea typeface="微軟正黑體" panose="020B0604030504040204" pitchFamily="34" charset="-120"/>
                  <a:cs typeface="Arial" pitchFamily="34" charset="0"/>
                </a:rPr>
                <a:t>Qmedia</a:t>
              </a:r>
              <a:r>
                <a:rPr lang="en-US" altLang="zh-TW" b="1">
                  <a:solidFill>
                    <a:schemeClr val="accent5">
                      <a:lumMod val="50000"/>
                    </a:schemeClr>
                  </a:solidFill>
                  <a:latin typeface="微軟正黑體" panose="020B0604030504040204" pitchFamily="34" charset="-120"/>
                  <a:ea typeface="微軟正黑體" panose="020B0604030504040204" pitchFamily="34" charset="-120"/>
                  <a:cs typeface="Arial" pitchFamily="34" charset="0"/>
                </a:rPr>
                <a:t> </a:t>
              </a:r>
              <a:r>
                <a:rPr lang="zh-TW" altLang="en-US" b="1">
                  <a:solidFill>
                    <a:schemeClr val="accent5">
                      <a:lumMod val="50000"/>
                    </a:schemeClr>
                  </a:solidFill>
                  <a:latin typeface="微軟正黑體" panose="020B0604030504040204" pitchFamily="34" charset="-120"/>
                  <a:ea typeface="微軟正黑體" panose="020B0604030504040204" pitchFamily="34" charset="-120"/>
                  <a:cs typeface="Arial" pitchFamily="34" charset="0"/>
                </a:rPr>
                <a:t>播放</a:t>
              </a:r>
              <a:endParaRPr lang="en-US" altLang="en-US" b="1">
                <a:solidFill>
                  <a:schemeClr val="accent5">
                    <a:lumMod val="50000"/>
                  </a:schemeClr>
                </a:solidFill>
                <a:latin typeface="微軟正黑體" panose="020B0604030504040204" pitchFamily="34" charset="-120"/>
                <a:ea typeface="微軟正黑體" panose="020B0604030504040204" pitchFamily="34" charset="-120"/>
                <a:cs typeface="Arial" pitchFamily="34" charset="0"/>
              </a:endParaRPr>
            </a:p>
          </p:txBody>
        </p:sp>
        <p:pic>
          <p:nvPicPr>
            <p:cNvPr id="23" name="圖形 13">
              <a:extLst>
                <a:ext uri="{FF2B5EF4-FFF2-40B4-BE49-F238E27FC236}">
                  <a16:creationId xmlns:a16="http://schemas.microsoft.com/office/drawing/2014/main" id="{CD97B3D1-03C0-4B93-8490-E4355F4609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022" y="3419473"/>
              <a:ext cx="925733" cy="921708"/>
            </a:xfrm>
            <a:prstGeom prst="rect">
              <a:avLst/>
            </a:prstGeom>
          </p:spPr>
        </p:pic>
        <p:sp>
          <p:nvSpPr>
            <p:cNvPr id="32" name="圓角矩形 15">
              <a:extLst>
                <a:ext uri="{FF2B5EF4-FFF2-40B4-BE49-F238E27FC236}">
                  <a16:creationId xmlns:a16="http://schemas.microsoft.com/office/drawing/2014/main" id="{43F6FDCD-73A7-4FF8-8532-5360CA0E695C}"/>
                </a:ext>
              </a:extLst>
            </p:cNvPr>
            <p:cNvSpPr/>
            <p:nvPr/>
          </p:nvSpPr>
          <p:spPr>
            <a:xfrm>
              <a:off x="548294" y="4391948"/>
              <a:ext cx="3751785" cy="576064"/>
            </a:xfrm>
            <a:prstGeom prst="roundRect">
              <a:avLst/>
            </a:prstGeom>
            <a:solidFill>
              <a:schemeClr val="accent5">
                <a:alpha val="33000"/>
              </a:schemeClr>
            </a:solidFill>
            <a:ln>
              <a:gradFill>
                <a:gsLst>
                  <a:gs pos="0">
                    <a:schemeClr val="accent1">
                      <a:lumMod val="5000"/>
                      <a:lumOff val="95000"/>
                    </a:schemeClr>
                  </a:gs>
                  <a:gs pos="75000">
                    <a:srgbClr val="00B0F0"/>
                  </a:gs>
                  <a:gs pos="100000">
                    <a:srgbClr val="00206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33" name="TextBox 21">
              <a:extLst>
                <a:ext uri="{FF2B5EF4-FFF2-40B4-BE49-F238E27FC236}">
                  <a16:creationId xmlns:a16="http://schemas.microsoft.com/office/drawing/2014/main" id="{AF2E7738-6CAD-42BB-AC48-065C0BB020BF}"/>
                </a:ext>
              </a:extLst>
            </p:cNvPr>
            <p:cNvSpPr txBox="1"/>
            <p:nvPr/>
          </p:nvSpPr>
          <p:spPr>
            <a:xfrm>
              <a:off x="1235674" y="4427021"/>
              <a:ext cx="3064405" cy="523220"/>
            </a:xfrm>
            <a:prstGeom prst="rect">
              <a:avLst/>
            </a:prstGeom>
            <a:noFill/>
          </p:spPr>
          <p:txBody>
            <a:bodyPr wrap="square" rtlCol="0" anchor="t">
              <a:spAutoFit/>
            </a:bodyPr>
            <a:lstStyle/>
            <a:p>
              <a:r>
                <a:rPr lang="en-US" altLang="zh-TW" b="1" err="1">
                  <a:solidFill>
                    <a:schemeClr val="accent5">
                      <a:lumMod val="50000"/>
                    </a:schemeClr>
                  </a:solidFill>
                  <a:latin typeface="微軟正黑體" panose="020B0604030504040204" pitchFamily="34" charset="-120"/>
                  <a:ea typeface="微軟正黑體" panose="020B0604030504040204" pitchFamily="34" charset="-120"/>
                  <a:cs typeface="Arial" pitchFamily="34" charset="0"/>
                </a:rPr>
                <a:t>QuMagie</a:t>
              </a:r>
              <a:r>
                <a:rPr lang="en-US" altLang="zh-TW" b="1">
                  <a:solidFill>
                    <a:schemeClr val="accent5">
                      <a:lumMod val="50000"/>
                    </a:schemeClr>
                  </a:solidFill>
                  <a:latin typeface="微軟正黑體" panose="020B0604030504040204" pitchFamily="34" charset="-120"/>
                  <a:ea typeface="微軟正黑體" panose="020B0604030504040204" pitchFamily="34" charset="-120"/>
                  <a:cs typeface="Arial" pitchFamily="34" charset="0"/>
                </a:rPr>
                <a:t> AI </a:t>
              </a:r>
              <a:r>
                <a:rPr lang="zh-TW" altLang="en-US" b="1">
                  <a:solidFill>
                    <a:schemeClr val="accent5">
                      <a:lumMod val="50000"/>
                    </a:schemeClr>
                  </a:solidFill>
                  <a:latin typeface="微軟正黑體" panose="020B0604030504040204" pitchFamily="34" charset="-120"/>
                  <a:ea typeface="微軟正黑體" panose="020B0604030504040204" pitchFamily="34" charset="-120"/>
                  <a:cs typeface="Arial" pitchFamily="34" charset="0"/>
                </a:rPr>
                <a:t>智慧相簿，自動人臉辨識及物件分類</a:t>
              </a:r>
              <a:endParaRPr lang="en-US" altLang="en-US" b="1">
                <a:solidFill>
                  <a:schemeClr val="accent5">
                    <a:lumMod val="50000"/>
                  </a:schemeClr>
                </a:solidFill>
                <a:latin typeface="微軟正黑體" panose="020B0604030504040204" pitchFamily="34" charset="-120"/>
                <a:ea typeface="微軟正黑體" panose="020B0604030504040204" pitchFamily="34" charset="-120"/>
                <a:cs typeface="Arial" pitchFamily="34" charset="0"/>
              </a:endParaRPr>
            </a:p>
          </p:txBody>
        </p:sp>
        <p:pic>
          <p:nvPicPr>
            <p:cNvPr id="34" name="圖片 14" descr="一張含有 向量圖形 的圖片&#10;&#10;描述是以高可信度產生">
              <a:extLst>
                <a:ext uri="{FF2B5EF4-FFF2-40B4-BE49-F238E27FC236}">
                  <a16:creationId xmlns:a16="http://schemas.microsoft.com/office/drawing/2014/main" id="{136F4A43-A52C-43ED-BABB-AA8C4FD128A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69363" y="4383237"/>
              <a:ext cx="617088" cy="617088"/>
            </a:xfrm>
            <a:prstGeom prst="rect">
              <a:avLst/>
            </a:prstGeom>
            <a:effectLst>
              <a:outerShdw blurRad="50800" dist="38100" dir="2700000" algn="tl" rotWithShape="0">
                <a:prstClr val="black">
                  <a:alpha val="40000"/>
                </a:prstClr>
              </a:outerShdw>
            </a:effectLst>
          </p:spPr>
        </p:pic>
      </p:grpSp>
      <p:pic>
        <p:nvPicPr>
          <p:cNvPr id="35" name="圖片 8">
            <a:extLst>
              <a:ext uri="{FF2B5EF4-FFF2-40B4-BE49-F238E27FC236}">
                <a16:creationId xmlns:a16="http://schemas.microsoft.com/office/drawing/2014/main" id="{C1A30250-F67B-4F0C-89DD-5BEBDBEB9C2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67113" y="2703784"/>
            <a:ext cx="4260298" cy="2231797"/>
          </a:xfrm>
          <a:prstGeom prst="rect">
            <a:avLst/>
          </a:prstGeom>
        </p:spPr>
      </p:pic>
      <p:pic>
        <p:nvPicPr>
          <p:cNvPr id="36" name="Picture 2">
            <a:extLst>
              <a:ext uri="{FF2B5EF4-FFF2-40B4-BE49-F238E27FC236}">
                <a16:creationId xmlns:a16="http://schemas.microsoft.com/office/drawing/2014/main" id="{2A1D178D-8701-4154-BBF3-09F98F5B5AE7}"/>
              </a:ext>
            </a:extLst>
          </p:cNvPr>
          <p:cNvPicPr>
            <a:picLocks noChangeAspect="1"/>
          </p:cNvPicPr>
          <p:nvPr/>
        </p:nvPicPr>
        <p:blipFill>
          <a:blip r:embed="rId8"/>
          <a:stretch>
            <a:fillRect/>
          </a:stretch>
        </p:blipFill>
        <p:spPr>
          <a:xfrm>
            <a:off x="5559180" y="1019596"/>
            <a:ext cx="3305692" cy="2280671"/>
          </a:xfrm>
          <a:prstGeom prst="rect">
            <a:avLst/>
          </a:prstGeom>
        </p:spPr>
      </p:pic>
      <p:sp>
        <p:nvSpPr>
          <p:cNvPr id="19" name="標題 1">
            <a:extLst>
              <a:ext uri="{FF2B5EF4-FFF2-40B4-BE49-F238E27FC236}">
                <a16:creationId xmlns:a16="http://schemas.microsoft.com/office/drawing/2014/main" id="{EF29F4D9-E699-7446-B48F-A00FD553CDF2}"/>
              </a:ext>
            </a:extLst>
          </p:cNvPr>
          <p:cNvSpPr txBox="1">
            <a:spLocks/>
          </p:cNvSpPr>
          <p:nvPr/>
        </p:nvSpPr>
        <p:spPr>
          <a:xfrm>
            <a:off x="124385" y="140964"/>
            <a:ext cx="8895230" cy="987332"/>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Arial"/>
              <a:buNone/>
              <a:defRPr sz="28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2800">
                <a:solidFill>
                  <a:schemeClr val="dk1"/>
                </a:solidFill>
              </a:defRPr>
            </a:lvl2pPr>
            <a:lvl3pPr lvl="2" indent="0">
              <a:spcBef>
                <a:spcPts val="0"/>
              </a:spcBef>
              <a:buClr>
                <a:schemeClr val="dk1"/>
              </a:buClr>
              <a:buFont typeface="Arial"/>
              <a:buNone/>
              <a:defRPr sz="2800">
                <a:solidFill>
                  <a:schemeClr val="dk1"/>
                </a:solidFill>
              </a:defRPr>
            </a:lvl3pPr>
            <a:lvl4pPr lvl="3" indent="0">
              <a:spcBef>
                <a:spcPts val="0"/>
              </a:spcBef>
              <a:buClr>
                <a:schemeClr val="dk1"/>
              </a:buClr>
              <a:buFont typeface="Arial"/>
              <a:buNone/>
              <a:defRPr sz="2800">
                <a:solidFill>
                  <a:schemeClr val="dk1"/>
                </a:solidFill>
              </a:defRPr>
            </a:lvl4pPr>
            <a:lvl5pPr lvl="4" indent="0">
              <a:spcBef>
                <a:spcPts val="0"/>
              </a:spcBef>
              <a:buClr>
                <a:schemeClr val="dk1"/>
              </a:buClr>
              <a:buFont typeface="Arial"/>
              <a:buNone/>
              <a:defRPr sz="2800">
                <a:solidFill>
                  <a:schemeClr val="dk1"/>
                </a:solidFill>
              </a:defRPr>
            </a:lvl5pPr>
            <a:lvl6pPr lvl="5" indent="0">
              <a:spcBef>
                <a:spcPts val="0"/>
              </a:spcBef>
              <a:buClr>
                <a:schemeClr val="dk1"/>
              </a:buClr>
              <a:buFont typeface="Arial"/>
              <a:buNone/>
              <a:defRPr sz="2800">
                <a:solidFill>
                  <a:schemeClr val="dk1"/>
                </a:solidFill>
              </a:defRPr>
            </a:lvl6pPr>
            <a:lvl7pPr lvl="6" indent="0">
              <a:spcBef>
                <a:spcPts val="0"/>
              </a:spcBef>
              <a:buClr>
                <a:schemeClr val="dk1"/>
              </a:buClr>
              <a:buFont typeface="Arial"/>
              <a:buNone/>
              <a:defRPr sz="2800">
                <a:solidFill>
                  <a:schemeClr val="dk1"/>
                </a:solidFill>
              </a:defRPr>
            </a:lvl7pPr>
            <a:lvl8pPr lvl="7" indent="0">
              <a:spcBef>
                <a:spcPts val="0"/>
              </a:spcBef>
              <a:buClr>
                <a:schemeClr val="dk1"/>
              </a:buClr>
              <a:buFont typeface="Arial"/>
              <a:buNone/>
              <a:defRPr sz="2800">
                <a:solidFill>
                  <a:schemeClr val="dk1"/>
                </a:solidFill>
              </a:defRPr>
            </a:lvl8pPr>
            <a:lvl9pPr lvl="8" indent="0">
              <a:spcBef>
                <a:spcPts val="0"/>
              </a:spcBef>
              <a:buClr>
                <a:schemeClr val="dk1"/>
              </a:buClr>
              <a:buFont typeface="Arial"/>
              <a:buNone/>
              <a:defRPr sz="2800">
                <a:solidFill>
                  <a:schemeClr val="dk1"/>
                </a:solidFill>
              </a:defRPr>
            </a:lvl9pPr>
          </a:lstStyle>
          <a:p>
            <a:r>
              <a:rPr lang="zh-TW" altLang="en-US" sz="3200">
                <a:solidFill>
                  <a:schemeClr val="bg1"/>
                </a:solidFill>
                <a:latin typeface="微軟正黑體" panose="020B0604030504040204" pitchFamily="34" charset="-120"/>
                <a:ea typeface="微軟正黑體" panose="020B0604030504040204" pitchFamily="34" charset="-120"/>
              </a:rPr>
              <a:t>影音串流，作為多媒體伺服器也很合適</a:t>
            </a:r>
          </a:p>
        </p:txBody>
      </p:sp>
      <p:sp>
        <p:nvSpPr>
          <p:cNvPr id="20" name="文字方塊 19">
            <a:extLst>
              <a:ext uri="{FF2B5EF4-FFF2-40B4-BE49-F238E27FC236}">
                <a16:creationId xmlns:a16="http://schemas.microsoft.com/office/drawing/2014/main" id="{33399EE6-F048-D74B-8B01-6160B46811E6}"/>
              </a:ext>
            </a:extLst>
          </p:cNvPr>
          <p:cNvSpPr txBox="1"/>
          <p:nvPr/>
        </p:nvSpPr>
        <p:spPr>
          <a:xfrm>
            <a:off x="381268" y="1330002"/>
            <a:ext cx="5193306" cy="738664"/>
          </a:xfrm>
          <a:prstGeom prst="rect">
            <a:avLst/>
          </a:prstGeom>
          <a:noFill/>
        </p:spPr>
        <p:txBody>
          <a:bodyPr wrap="square">
            <a:spAutoFit/>
          </a:bodyPr>
          <a:lstStyle/>
          <a:p>
            <a:r>
              <a:rPr lang="zh-TW" altLang="en-US" b="0" i="0">
                <a:solidFill>
                  <a:srgbClr val="333333"/>
                </a:solidFill>
                <a:effectLst/>
                <a:latin typeface="Roboto" panose="02000000000000000000" pitchFamily="2" charset="0"/>
              </a:rPr>
              <a:t>短機箱的 </a:t>
            </a:r>
            <a:r>
              <a:rPr lang="en" altLang="zh-TW" b="0" i="0">
                <a:solidFill>
                  <a:srgbClr val="333333"/>
                </a:solidFill>
                <a:effectLst/>
                <a:latin typeface="Roboto" panose="02000000000000000000" pitchFamily="2" charset="0"/>
              </a:rPr>
              <a:t>TS-435XeU </a:t>
            </a:r>
            <a:r>
              <a:rPr lang="zh-TW" altLang="en-US" b="0" i="0">
                <a:solidFill>
                  <a:srgbClr val="333333"/>
                </a:solidFill>
                <a:effectLst/>
                <a:latin typeface="Roboto" panose="02000000000000000000" pitchFamily="2" charset="0"/>
              </a:rPr>
              <a:t>可以輕鬆放置於多媒體機櫃中，集中儲存照片、音樂及影片檔案</a:t>
            </a:r>
            <a:r>
              <a:rPr lang="zh-TW" altLang="en-US">
                <a:solidFill>
                  <a:srgbClr val="333333"/>
                </a:solidFill>
                <a:latin typeface="Roboto" panose="02000000000000000000" pitchFamily="2" charset="0"/>
              </a:rPr>
              <a:t>，</a:t>
            </a:r>
            <a:r>
              <a:rPr lang="zh-TW" altLang="en-US" b="0" i="0">
                <a:solidFill>
                  <a:srgbClr val="333333"/>
                </a:solidFill>
                <a:effectLst/>
                <a:latin typeface="Roboto" panose="02000000000000000000" pitchFamily="2" charset="0"/>
              </a:rPr>
              <a:t>在手機、平板或電視上都可欣賞 </a:t>
            </a:r>
            <a:r>
              <a:rPr lang="en" altLang="zh-TW" b="0" i="0">
                <a:solidFill>
                  <a:srgbClr val="333333"/>
                </a:solidFill>
                <a:effectLst/>
                <a:latin typeface="Roboto" panose="02000000000000000000" pitchFamily="2" charset="0"/>
              </a:rPr>
              <a:t>NAS </a:t>
            </a:r>
            <a:r>
              <a:rPr lang="zh-TW" altLang="en-US" b="0" i="0">
                <a:solidFill>
                  <a:srgbClr val="333333"/>
                </a:solidFill>
                <a:effectLst/>
                <a:latin typeface="Roboto" panose="02000000000000000000" pitchFamily="2" charset="0"/>
              </a:rPr>
              <a:t>中的影音收藏。</a:t>
            </a:r>
            <a:endParaRPr lang="zh-TW" altLang="en-US"/>
          </a:p>
        </p:txBody>
      </p:sp>
    </p:spTree>
    <p:extLst>
      <p:ext uri="{BB962C8B-B14F-4D97-AF65-F5344CB8AC3E}">
        <p14:creationId xmlns:p14="http://schemas.microsoft.com/office/powerpoint/2010/main" val="6115433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25" name="圖片 24">
            <a:extLst>
              <a:ext uri="{FF2B5EF4-FFF2-40B4-BE49-F238E27FC236}">
                <a16:creationId xmlns:a16="http://schemas.microsoft.com/office/drawing/2014/main" id="{2A8F2904-638B-4075-928C-C1EDE3A63B9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6855" b="36551"/>
          <a:stretch/>
        </p:blipFill>
        <p:spPr>
          <a:xfrm>
            <a:off x="4509621" y="1413643"/>
            <a:ext cx="1929353" cy="223196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pic>
        <p:nvPicPr>
          <p:cNvPr id="23" name="圖片 22">
            <a:extLst>
              <a:ext uri="{FF2B5EF4-FFF2-40B4-BE49-F238E27FC236}">
                <a16:creationId xmlns:a16="http://schemas.microsoft.com/office/drawing/2014/main" id="{F6CD3A2F-939E-463B-B366-23B079D91DC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6536" b="36551"/>
          <a:stretch/>
        </p:blipFill>
        <p:spPr>
          <a:xfrm>
            <a:off x="2497149" y="1413643"/>
            <a:ext cx="1937753" cy="223196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pic>
        <p:nvPicPr>
          <p:cNvPr id="3" name="圖片 2">
            <a:extLst>
              <a:ext uri="{FF2B5EF4-FFF2-40B4-BE49-F238E27FC236}">
                <a16:creationId xmlns:a16="http://schemas.microsoft.com/office/drawing/2014/main" id="{A398E268-F445-4282-A64E-D7F3BC27EB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7167" b="36551"/>
          <a:stretch/>
        </p:blipFill>
        <p:spPr>
          <a:xfrm>
            <a:off x="474955" y="1413643"/>
            <a:ext cx="1921123" cy="223196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199" name="Shape 199"/>
          <p:cNvSpPr txBox="1"/>
          <p:nvPr/>
        </p:nvSpPr>
        <p:spPr>
          <a:xfrm>
            <a:off x="468994" y="3558328"/>
            <a:ext cx="1929353" cy="1458883"/>
          </a:xfrm>
          <a:prstGeom prst="rect">
            <a:avLst/>
          </a:prstGeom>
          <a:solidFill>
            <a:schemeClr val="accent1">
              <a:lumMod val="75000"/>
            </a:schemeClr>
          </a:solidFill>
          <a:ln>
            <a:noFill/>
          </a:ln>
        </p:spPr>
        <p:txBody>
          <a:bodyPr spcFirstLastPara="1" wrap="square" lIns="91425" tIns="91425" rIns="91425" bIns="91425" anchor="t" anchorCtr="0">
            <a:noAutofit/>
          </a:bodyPr>
          <a:lstStyle/>
          <a:p>
            <a:pPr marL="0" marR="0" lvl="0" indent="0" algn="l" rtl="0">
              <a:spcBef>
                <a:spcPts val="0"/>
              </a:spcBef>
              <a:spcAft>
                <a:spcPts val="0"/>
              </a:spcAft>
              <a:buClr>
                <a:srgbClr val="F3F3F3"/>
              </a:buClr>
              <a:buSzPts val="1600"/>
              <a:buFont typeface="Arial"/>
              <a:buNone/>
            </a:pPr>
            <a:r>
              <a:rPr lang="zh-TW" sz="1300" b="1" i="0" u="none" strike="noStrike" cap="none">
                <a:solidFill>
                  <a:srgbClr val="F3F3F3"/>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sym typeface="Microsoft JhengHei"/>
              </a:rPr>
              <a:t>安全的加密連線: </a:t>
            </a:r>
            <a:endParaRPr sz="1300">
              <a:effectLst>
                <a:outerShdw blurRad="38100" dist="38100" dir="2700000" algn="tl">
                  <a:srgbClr val="000000">
                    <a:alpha val="43137"/>
                  </a:srgbClr>
                </a:outerShdw>
              </a:effectLst>
              <a:latin typeface="Arial" pitchFamily="34" charset="0"/>
              <a:ea typeface="微軟正黑體" pitchFamily="34" charset="-120"/>
              <a:cs typeface="Arial" pitchFamily="34" charset="0"/>
              <a:sym typeface="Microsoft JhengHei"/>
            </a:endParaRPr>
          </a:p>
          <a:p>
            <a:pPr marL="0" marR="0" lvl="0" indent="0" algn="l" rtl="0">
              <a:spcBef>
                <a:spcPts val="700"/>
              </a:spcBef>
              <a:spcAft>
                <a:spcPts val="0"/>
              </a:spcAft>
              <a:buClr>
                <a:srgbClr val="F3F3F3"/>
              </a:buClr>
              <a:buSzPts val="1400"/>
              <a:buFont typeface="Arial"/>
              <a:buNone/>
            </a:pPr>
            <a:r>
              <a:rPr lang="zh-TW" sz="1300" b="1" i="0" u="none" strike="noStrike" cap="none">
                <a:solidFill>
                  <a:srgbClr val="F3F3F3"/>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sym typeface="Microsoft JhengHei"/>
              </a:rPr>
              <a:t>利用</a:t>
            </a:r>
            <a:r>
              <a:rPr lang="zh-TW" altLang="en-US" sz="1300" b="1" i="0" u="none" strike="noStrike" cap="none">
                <a:solidFill>
                  <a:srgbClr val="F3F3F3"/>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sym typeface="Microsoft JhengHei"/>
              </a:rPr>
              <a:t> </a:t>
            </a:r>
            <a:r>
              <a:rPr lang="zh-TW" sz="1300" b="1" i="0" u="none" strike="noStrike" cap="none">
                <a:solidFill>
                  <a:srgbClr val="F3F3F3"/>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sym typeface="Microsoft JhengHei"/>
              </a:rPr>
              <a:t>DTLS</a:t>
            </a:r>
            <a:r>
              <a:rPr lang="zh-TW" altLang="en-US" sz="1300" b="1" i="0" u="none" strike="noStrike" cap="none">
                <a:solidFill>
                  <a:srgbClr val="F3F3F3"/>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sym typeface="Microsoft JhengHei"/>
              </a:rPr>
              <a:t> </a:t>
            </a:r>
            <a:r>
              <a:rPr lang="zh-TW" sz="1300" b="1" i="0" u="none" strike="noStrike" cap="none">
                <a:solidFill>
                  <a:srgbClr val="F3F3F3"/>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sym typeface="Microsoft JhengHei"/>
              </a:rPr>
              <a:t>建立</a:t>
            </a:r>
            <a:r>
              <a:rPr lang="zh-TW" altLang="en-US" sz="1300" b="1" i="0" u="none" strike="noStrike" cap="none">
                <a:solidFill>
                  <a:srgbClr val="F3F3F3"/>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sym typeface="Microsoft JhengHei"/>
              </a:rPr>
              <a:t> </a:t>
            </a:r>
            <a:r>
              <a:rPr lang="zh-TW" sz="1300" b="1" i="0" u="none" strike="noStrike" cap="none">
                <a:solidFill>
                  <a:srgbClr val="F3F3F3"/>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sym typeface="Microsoft JhengHei"/>
              </a:rPr>
              <a:t>SSL連線,  底層採用</a:t>
            </a:r>
            <a:r>
              <a:rPr lang="zh-TW" altLang="en-US" sz="1300" b="1" i="0" u="none" strike="noStrike" cap="none">
                <a:solidFill>
                  <a:srgbClr val="F3F3F3"/>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sym typeface="Microsoft JhengHei"/>
              </a:rPr>
              <a:t> </a:t>
            </a:r>
            <a:r>
              <a:rPr lang="zh-TW" sz="1300" b="1" i="0" u="none" strike="noStrike" cap="none">
                <a:solidFill>
                  <a:srgbClr val="F3F3F3"/>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sym typeface="Microsoft JhengHei"/>
              </a:rPr>
              <a:t>AES-256 bit </a:t>
            </a:r>
            <a:r>
              <a:rPr lang="zh-TW" altLang="en-US" sz="1300" b="1" i="0" u="none" strike="noStrike" cap="none">
                <a:solidFill>
                  <a:srgbClr val="F3F3F3"/>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sym typeface="Microsoft JhengHei"/>
              </a:rPr>
              <a:t> </a:t>
            </a:r>
            <a:r>
              <a:rPr lang="zh-TW" sz="1300" b="1" i="0" u="none" strike="noStrike" cap="none">
                <a:solidFill>
                  <a:srgbClr val="F3F3F3"/>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sym typeface="Microsoft JhengHei"/>
              </a:rPr>
              <a:t>加密</a:t>
            </a:r>
            <a:endParaRPr sz="1300">
              <a:effectLst>
                <a:outerShdw blurRad="38100" dist="38100" dir="2700000" algn="tl">
                  <a:srgbClr val="000000">
                    <a:alpha val="43137"/>
                  </a:srgbClr>
                </a:outerShdw>
              </a:effectLst>
              <a:latin typeface="Arial" pitchFamily="34" charset="0"/>
              <a:ea typeface="微軟正黑體" pitchFamily="34" charset="-120"/>
              <a:cs typeface="Arial" pitchFamily="34" charset="0"/>
              <a:sym typeface="Microsoft JhengHei"/>
            </a:endParaRPr>
          </a:p>
          <a:p>
            <a:pPr marL="0" marR="0" lvl="0" indent="0" algn="l" rtl="0">
              <a:spcBef>
                <a:spcPts val="0"/>
              </a:spcBef>
              <a:spcAft>
                <a:spcPts val="0"/>
              </a:spcAft>
              <a:buClr>
                <a:srgbClr val="000000"/>
              </a:buClr>
              <a:buSzPts val="1400"/>
              <a:buFont typeface="Arial"/>
              <a:buNone/>
            </a:pPr>
            <a:endParaRPr sz="1300" i="0" u="none" strike="noStrike" cap="none">
              <a:solidFill>
                <a:srgbClr val="000000"/>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sym typeface="Microsoft JhengHei"/>
            </a:endParaRPr>
          </a:p>
        </p:txBody>
      </p:sp>
      <p:pic>
        <p:nvPicPr>
          <p:cNvPr id="200" name="Shape 200"/>
          <p:cNvPicPr preferRelativeResize="0"/>
          <p:nvPr/>
        </p:nvPicPr>
        <p:blipFill rotWithShape="1">
          <a:blip r:embed="rId4" cstate="print">
            <a:alphaModFix/>
          </a:blip>
          <a:srcRect/>
          <a:stretch/>
        </p:blipFill>
        <p:spPr>
          <a:xfrm>
            <a:off x="724328" y="2097622"/>
            <a:ext cx="1361100" cy="1048799"/>
          </a:xfrm>
          <a:prstGeom prst="rect">
            <a:avLst/>
          </a:prstGeom>
          <a:noFill/>
          <a:ln>
            <a:noFill/>
          </a:ln>
        </p:spPr>
      </p:pic>
      <p:pic>
        <p:nvPicPr>
          <p:cNvPr id="204" name="Shape 204" descr="cross-platform.png"/>
          <p:cNvPicPr preferRelativeResize="0"/>
          <p:nvPr/>
        </p:nvPicPr>
        <p:blipFill rotWithShape="1">
          <a:blip r:embed="rId5" cstate="print">
            <a:alphaModFix/>
          </a:blip>
          <a:srcRect/>
          <a:stretch/>
        </p:blipFill>
        <p:spPr>
          <a:xfrm>
            <a:off x="4672319" y="2035632"/>
            <a:ext cx="1703972" cy="1033896"/>
          </a:xfrm>
          <a:prstGeom prst="rect">
            <a:avLst/>
          </a:prstGeom>
          <a:noFill/>
          <a:ln>
            <a:noFill/>
          </a:ln>
        </p:spPr>
      </p:pic>
      <p:sp>
        <p:nvSpPr>
          <p:cNvPr id="213" name="Shape 213"/>
          <p:cNvSpPr txBox="1"/>
          <p:nvPr/>
        </p:nvSpPr>
        <p:spPr>
          <a:xfrm>
            <a:off x="2494061" y="3558328"/>
            <a:ext cx="1937753" cy="1458883"/>
          </a:xfrm>
          <a:prstGeom prst="rect">
            <a:avLst/>
          </a:prstGeom>
          <a:solidFill>
            <a:schemeClr val="accent1">
              <a:lumMod val="75000"/>
            </a:schemeClr>
          </a:solidFill>
          <a:ln>
            <a:noFill/>
          </a:ln>
        </p:spPr>
        <p:txBody>
          <a:bodyPr spcFirstLastPara="1" wrap="square" lIns="91425" tIns="91425" rIns="91425" bIns="91425" anchor="t" anchorCtr="0">
            <a:noAutofit/>
          </a:bodyPr>
          <a:lstStyle/>
          <a:p>
            <a:pPr>
              <a:spcBef>
                <a:spcPts val="0"/>
              </a:spcBef>
              <a:buClr>
                <a:srgbClr val="F3F3F3"/>
              </a:buClr>
              <a:buSzPts val="1600"/>
            </a:pPr>
            <a:r>
              <a:rPr lang="zh-TW" sz="1300" b="1">
                <a:solidFill>
                  <a:srgbClr val="F3F3F3"/>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sym typeface="Microsoft JhengHei"/>
              </a:rPr>
              <a:t>VPN</a:t>
            </a:r>
            <a:r>
              <a:rPr lang="zh-TW" altLang="en-US" sz="1300" b="1">
                <a:solidFill>
                  <a:srgbClr val="F3F3F3"/>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sym typeface="Microsoft JhengHei"/>
              </a:rPr>
              <a:t> </a:t>
            </a:r>
            <a:r>
              <a:rPr lang="zh-TW" sz="1300" b="1">
                <a:solidFill>
                  <a:srgbClr val="F3F3F3"/>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sym typeface="Microsoft JhengHei"/>
              </a:rPr>
              <a:t>專屬協定</a:t>
            </a:r>
            <a:r>
              <a:rPr lang="en-US" altLang="zh-TW" sz="1300" b="1">
                <a:solidFill>
                  <a:srgbClr val="F3F3F3"/>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sym typeface="Microsoft JhengHei"/>
              </a:rPr>
              <a:t> </a:t>
            </a:r>
            <a:r>
              <a:rPr lang="en-US" altLang="zh-TW" sz="1300" b="1" err="1">
                <a:solidFill>
                  <a:srgbClr val="F3F3F3"/>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sym typeface="Microsoft JhengHei"/>
              </a:rPr>
              <a:t>QBelt</a:t>
            </a:r>
            <a:r>
              <a:rPr lang="zh-TW" sz="1300" b="1">
                <a:solidFill>
                  <a:srgbClr val="F3F3F3"/>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sym typeface="Microsoft JhengHei"/>
              </a:rPr>
              <a:t>: </a:t>
            </a:r>
          </a:p>
          <a:p>
            <a:pPr>
              <a:spcBef>
                <a:spcPts val="700"/>
              </a:spcBef>
              <a:buClr>
                <a:srgbClr val="F3F3F3"/>
              </a:buClr>
              <a:buSzPts val="1400"/>
            </a:pPr>
            <a:r>
              <a:rPr lang="zh-TW" sz="1300" b="1">
                <a:solidFill>
                  <a:srgbClr val="F3F3F3"/>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sym typeface="Microsoft JhengHei"/>
              </a:rPr>
              <a:t>減少既有的</a:t>
            </a:r>
            <a:r>
              <a:rPr lang="zh-TW" altLang="en-US" sz="1300" b="1">
                <a:solidFill>
                  <a:srgbClr val="F3F3F3"/>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sym typeface="Microsoft JhengHei"/>
              </a:rPr>
              <a:t> </a:t>
            </a:r>
            <a:r>
              <a:rPr lang="zh-TW" sz="1300" b="1">
                <a:solidFill>
                  <a:srgbClr val="F3F3F3"/>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sym typeface="Microsoft JhengHei"/>
              </a:rPr>
              <a:t>VPN</a:t>
            </a:r>
            <a:r>
              <a:rPr lang="zh-TW" altLang="en-US" sz="1300" b="1">
                <a:solidFill>
                  <a:srgbClr val="F3F3F3"/>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sym typeface="Microsoft JhengHei"/>
              </a:rPr>
              <a:t> </a:t>
            </a:r>
            <a:r>
              <a:rPr lang="zh-TW" sz="1300" b="1">
                <a:solidFill>
                  <a:srgbClr val="F3F3F3"/>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sym typeface="Microsoft JhengHei"/>
              </a:rPr>
              <a:t>特徵值, 降低被偵測的機會</a:t>
            </a:r>
          </a:p>
        </p:txBody>
      </p:sp>
      <p:grpSp>
        <p:nvGrpSpPr>
          <p:cNvPr id="2" name="群組 1">
            <a:extLst>
              <a:ext uri="{FF2B5EF4-FFF2-40B4-BE49-F238E27FC236}">
                <a16:creationId xmlns:a16="http://schemas.microsoft.com/office/drawing/2014/main" id="{D1582B19-E0F4-4B7E-A2A6-D00E0D882F4D}"/>
              </a:ext>
            </a:extLst>
          </p:cNvPr>
          <p:cNvGrpSpPr/>
          <p:nvPr/>
        </p:nvGrpSpPr>
        <p:grpSpPr>
          <a:xfrm>
            <a:off x="2659222" y="1790409"/>
            <a:ext cx="1597210" cy="1498853"/>
            <a:chOff x="2353560" y="1639544"/>
            <a:chExt cx="1687907" cy="1583965"/>
          </a:xfrm>
        </p:grpSpPr>
        <p:pic>
          <p:nvPicPr>
            <p:cNvPr id="212" name="Shape 212"/>
            <p:cNvPicPr preferRelativeResize="0"/>
            <p:nvPr/>
          </p:nvPicPr>
          <p:blipFill rotWithShape="1">
            <a:blip r:embed="rId6" cstate="print">
              <a:alphaModFix/>
            </a:blip>
            <a:srcRect/>
            <a:stretch/>
          </p:blipFill>
          <p:spPr>
            <a:xfrm>
              <a:off x="2353560" y="1639544"/>
              <a:ext cx="1684186" cy="1351753"/>
            </a:xfrm>
            <a:prstGeom prst="rect">
              <a:avLst/>
            </a:prstGeom>
            <a:noFill/>
            <a:ln>
              <a:noFill/>
            </a:ln>
          </p:spPr>
        </p:pic>
        <p:pic>
          <p:nvPicPr>
            <p:cNvPr id="214" name="Shape 214" descr="P10-1-11.png"/>
            <p:cNvPicPr preferRelativeResize="0"/>
            <p:nvPr/>
          </p:nvPicPr>
          <p:blipFill rotWithShape="1">
            <a:blip r:embed="rId7" cstate="print">
              <a:alphaModFix/>
            </a:blip>
            <a:srcRect/>
            <a:stretch/>
          </p:blipFill>
          <p:spPr>
            <a:xfrm>
              <a:off x="3577697" y="2647445"/>
              <a:ext cx="463770" cy="576064"/>
            </a:xfrm>
            <a:prstGeom prst="rect">
              <a:avLst/>
            </a:prstGeom>
            <a:noFill/>
            <a:ln>
              <a:noFill/>
            </a:ln>
          </p:spPr>
        </p:pic>
      </p:grpSp>
      <p:sp>
        <p:nvSpPr>
          <p:cNvPr id="17" name="Shape 213"/>
          <p:cNvSpPr txBox="1"/>
          <p:nvPr/>
        </p:nvSpPr>
        <p:spPr>
          <a:xfrm>
            <a:off x="4509621" y="3558328"/>
            <a:ext cx="1929353" cy="1458883"/>
          </a:xfrm>
          <a:prstGeom prst="rect">
            <a:avLst/>
          </a:prstGeom>
          <a:solidFill>
            <a:schemeClr val="accent1">
              <a:lumMod val="75000"/>
            </a:schemeClr>
          </a:solidFill>
          <a:ln>
            <a:noFill/>
          </a:ln>
        </p:spPr>
        <p:txBody>
          <a:bodyPr spcFirstLastPara="1" wrap="square" lIns="91425" tIns="91425" rIns="91425" bIns="91425" anchor="t" anchorCtr="0">
            <a:noAutofit/>
          </a:bodyPr>
          <a:lstStyle/>
          <a:p>
            <a:pPr marR="0" lvl="0" indent="0" algn="ctr">
              <a:spcBef>
                <a:spcPts val="0"/>
              </a:spcBef>
              <a:spcAft>
                <a:spcPts val="700"/>
              </a:spcAft>
              <a:buClr>
                <a:srgbClr val="F3F3F3"/>
              </a:buClr>
              <a:buSzPts val="1600"/>
              <a:buFont typeface="Arial"/>
              <a:buNone/>
            </a:pPr>
            <a:r>
              <a:rPr lang="zh-TW" altLang="en-US" sz="1300" b="1">
                <a:solidFill>
                  <a:srgbClr val="F3F3F3"/>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sym typeface="Microsoft JhengHei"/>
              </a:rPr>
              <a:t>各種裝置上的</a:t>
            </a:r>
            <a:endParaRPr lang="en-US" altLang="zh-TW" sz="1300" b="1">
              <a:solidFill>
                <a:srgbClr val="F3F3F3"/>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sym typeface="Microsoft JhengHei"/>
            </a:endParaRPr>
          </a:p>
          <a:p>
            <a:pPr marR="0" lvl="0" indent="0" algn="ctr">
              <a:spcBef>
                <a:spcPts val="0"/>
              </a:spcBef>
              <a:spcAft>
                <a:spcPts val="700"/>
              </a:spcAft>
              <a:buClr>
                <a:srgbClr val="F3F3F3"/>
              </a:buClr>
              <a:buSzPts val="1600"/>
              <a:buFont typeface="Arial"/>
              <a:buNone/>
            </a:pPr>
            <a:r>
              <a:rPr lang="zh-TW" altLang="en-US" sz="1300" b="1">
                <a:solidFill>
                  <a:srgbClr val="F3F3F3"/>
                </a:solidFill>
                <a:effectLst>
                  <a:outerShdw blurRad="38100" dist="38100" dir="2700000" algn="tl">
                    <a:srgbClr val="000000">
                      <a:alpha val="43137"/>
                    </a:srgbClr>
                  </a:outerShdw>
                </a:effectLst>
                <a:latin typeface="Arial" pitchFamily="34" charset="0"/>
                <a:ea typeface="微軟正黑體" pitchFamily="34" charset="-120"/>
                <a:cs typeface="Arial" pitchFamily="34" charset="0"/>
                <a:sym typeface="Microsoft JhengHei"/>
              </a:rPr>
              <a:t>專屬連線工具</a:t>
            </a:r>
          </a:p>
        </p:txBody>
      </p:sp>
      <p:grpSp>
        <p:nvGrpSpPr>
          <p:cNvPr id="5" name="群組 4">
            <a:extLst>
              <a:ext uri="{FF2B5EF4-FFF2-40B4-BE49-F238E27FC236}">
                <a16:creationId xmlns:a16="http://schemas.microsoft.com/office/drawing/2014/main" id="{00678B6C-B33A-4D5F-B69C-2141EF1BA1D8}"/>
              </a:ext>
            </a:extLst>
          </p:cNvPr>
          <p:cNvGrpSpPr/>
          <p:nvPr/>
        </p:nvGrpSpPr>
        <p:grpSpPr>
          <a:xfrm>
            <a:off x="6601672" y="1447323"/>
            <a:ext cx="2143239" cy="3266992"/>
            <a:chOff x="6525806" y="859505"/>
            <a:chExt cx="2449135" cy="3733277"/>
          </a:xfrm>
        </p:grpSpPr>
        <p:pic>
          <p:nvPicPr>
            <p:cNvPr id="19" name="Picture 18">
              <a:extLst>
                <a:ext uri="{FF2B5EF4-FFF2-40B4-BE49-F238E27FC236}">
                  <a16:creationId xmlns:a16="http://schemas.microsoft.com/office/drawing/2014/main" id="{DB6B98FD-0C7F-A74F-848F-F84123C53720}"/>
                </a:ext>
              </a:extLst>
            </p:cNvPr>
            <p:cNvPicPr>
              <a:picLocks noChangeAspect="1"/>
            </p:cNvPicPr>
            <p:nvPr/>
          </p:nvPicPr>
          <p:blipFill>
            <a:blip r:embed="rId8"/>
            <a:stretch>
              <a:fillRect/>
            </a:stretch>
          </p:blipFill>
          <p:spPr>
            <a:xfrm>
              <a:off x="6525806" y="859505"/>
              <a:ext cx="2449135" cy="1486227"/>
            </a:xfrm>
            <a:prstGeom prst="roundRect">
              <a:avLst>
                <a:gd name="adj" fmla="val 2232"/>
              </a:avLst>
            </a:prstGeom>
            <a:ln w="3175">
              <a:noFill/>
            </a:ln>
            <a:effectLst>
              <a:outerShdw blurRad="50800" dist="38100" dir="2700000" algn="tl" rotWithShape="0">
                <a:prstClr val="black">
                  <a:alpha val="40000"/>
                </a:prstClr>
              </a:outerShdw>
            </a:effectLst>
          </p:spPr>
        </p:pic>
        <p:pic>
          <p:nvPicPr>
            <p:cNvPr id="20" name="Shape 446">
              <a:extLst>
                <a:ext uri="{FF2B5EF4-FFF2-40B4-BE49-F238E27FC236}">
                  <a16:creationId xmlns:a16="http://schemas.microsoft.com/office/drawing/2014/main" id="{1372C69A-7564-6D46-A558-F3457F4A5E22}"/>
                </a:ext>
              </a:extLst>
            </p:cNvPr>
            <p:cNvPicPr preferRelativeResize="0"/>
            <p:nvPr/>
          </p:nvPicPr>
          <p:blipFill rotWithShape="1">
            <a:blip r:embed="rId9" cstate="print">
              <a:alphaModFix/>
            </a:blip>
            <a:srcRect/>
            <a:stretch/>
          </p:blipFill>
          <p:spPr>
            <a:xfrm>
              <a:off x="6529119" y="2442517"/>
              <a:ext cx="1183617" cy="2150265"/>
            </a:xfrm>
            <a:prstGeom prst="rect">
              <a:avLst/>
            </a:prstGeom>
            <a:noFill/>
            <a:ln>
              <a:noFill/>
            </a:ln>
          </p:spPr>
        </p:pic>
        <p:pic>
          <p:nvPicPr>
            <p:cNvPr id="21" name="Shape 468">
              <a:extLst>
                <a:ext uri="{FF2B5EF4-FFF2-40B4-BE49-F238E27FC236}">
                  <a16:creationId xmlns:a16="http://schemas.microsoft.com/office/drawing/2014/main" id="{371117DA-CDF6-3343-8C65-D070C6DAF26E}"/>
                </a:ext>
              </a:extLst>
            </p:cNvPr>
            <p:cNvPicPr preferRelativeResize="0"/>
            <p:nvPr/>
          </p:nvPicPr>
          <p:blipFill rotWithShape="1">
            <a:blip r:embed="rId10" cstate="print">
              <a:alphaModFix/>
            </a:blip>
            <a:srcRect/>
            <a:stretch/>
          </p:blipFill>
          <p:spPr>
            <a:xfrm>
              <a:off x="7836113" y="2442517"/>
              <a:ext cx="1138828" cy="2150265"/>
            </a:xfrm>
            <a:prstGeom prst="rect">
              <a:avLst/>
            </a:prstGeom>
            <a:noFill/>
            <a:ln>
              <a:noFill/>
            </a:ln>
          </p:spPr>
        </p:pic>
      </p:grpSp>
      <p:sp>
        <p:nvSpPr>
          <p:cNvPr id="16" name="文字方塊 15">
            <a:extLst>
              <a:ext uri="{FF2B5EF4-FFF2-40B4-BE49-F238E27FC236}">
                <a16:creationId xmlns:a16="http://schemas.microsoft.com/office/drawing/2014/main" id="{5EE3BBC0-FA10-4369-B1C0-699AD6DF01D9}"/>
              </a:ext>
            </a:extLst>
          </p:cNvPr>
          <p:cNvSpPr txBox="1"/>
          <p:nvPr/>
        </p:nvSpPr>
        <p:spPr>
          <a:xfrm>
            <a:off x="8397444" y="-562202"/>
            <a:ext cx="492989" cy="307777"/>
          </a:xfrm>
          <a:prstGeom prst="rect">
            <a:avLst/>
          </a:prstGeom>
          <a:solidFill>
            <a:srgbClr val="FF0000"/>
          </a:solidFill>
        </p:spPr>
        <p:txBody>
          <a:bodyPr wrap="square" rtlCol="0">
            <a:spAutoFit/>
          </a:bodyPr>
          <a:lstStyle/>
          <a:p>
            <a:r>
              <a:rPr lang="en-US" altLang="zh-TW">
                <a:solidFill>
                  <a:schemeClr val="bg1"/>
                </a:solidFill>
              </a:rPr>
              <a:t>OK</a:t>
            </a:r>
            <a:endParaRPr lang="zh-TW" altLang="en-US">
              <a:solidFill>
                <a:schemeClr val="bg1"/>
              </a:solidFill>
            </a:endParaRPr>
          </a:p>
        </p:txBody>
      </p:sp>
      <p:sp>
        <p:nvSpPr>
          <p:cNvPr id="18" name="標題 1">
            <a:extLst>
              <a:ext uri="{FF2B5EF4-FFF2-40B4-BE49-F238E27FC236}">
                <a16:creationId xmlns:a16="http://schemas.microsoft.com/office/drawing/2014/main" id="{39923F13-00B7-4164-8CB4-5D73E324BEAF}"/>
              </a:ext>
            </a:extLst>
          </p:cNvPr>
          <p:cNvSpPr txBox="1">
            <a:spLocks/>
          </p:cNvSpPr>
          <p:nvPr/>
        </p:nvSpPr>
        <p:spPr>
          <a:xfrm>
            <a:off x="307195" y="14641"/>
            <a:ext cx="8437716" cy="1178343"/>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Arial"/>
              <a:buNone/>
              <a:defRPr sz="28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2800">
                <a:solidFill>
                  <a:schemeClr val="dk1"/>
                </a:solidFill>
              </a:defRPr>
            </a:lvl2pPr>
            <a:lvl3pPr lvl="2" indent="0">
              <a:spcBef>
                <a:spcPts val="0"/>
              </a:spcBef>
              <a:buClr>
                <a:schemeClr val="dk1"/>
              </a:buClr>
              <a:buFont typeface="Arial"/>
              <a:buNone/>
              <a:defRPr sz="2800">
                <a:solidFill>
                  <a:schemeClr val="dk1"/>
                </a:solidFill>
              </a:defRPr>
            </a:lvl3pPr>
            <a:lvl4pPr lvl="3" indent="0">
              <a:spcBef>
                <a:spcPts val="0"/>
              </a:spcBef>
              <a:buClr>
                <a:schemeClr val="dk1"/>
              </a:buClr>
              <a:buFont typeface="Arial"/>
              <a:buNone/>
              <a:defRPr sz="2800">
                <a:solidFill>
                  <a:schemeClr val="dk1"/>
                </a:solidFill>
              </a:defRPr>
            </a:lvl4pPr>
            <a:lvl5pPr lvl="4" indent="0">
              <a:spcBef>
                <a:spcPts val="0"/>
              </a:spcBef>
              <a:buClr>
                <a:schemeClr val="dk1"/>
              </a:buClr>
              <a:buFont typeface="Arial"/>
              <a:buNone/>
              <a:defRPr sz="2800">
                <a:solidFill>
                  <a:schemeClr val="dk1"/>
                </a:solidFill>
              </a:defRPr>
            </a:lvl5pPr>
            <a:lvl6pPr lvl="5" indent="0">
              <a:spcBef>
                <a:spcPts val="0"/>
              </a:spcBef>
              <a:buClr>
                <a:schemeClr val="dk1"/>
              </a:buClr>
              <a:buFont typeface="Arial"/>
              <a:buNone/>
              <a:defRPr sz="2800">
                <a:solidFill>
                  <a:schemeClr val="dk1"/>
                </a:solidFill>
              </a:defRPr>
            </a:lvl6pPr>
            <a:lvl7pPr lvl="6" indent="0">
              <a:spcBef>
                <a:spcPts val="0"/>
              </a:spcBef>
              <a:buClr>
                <a:schemeClr val="dk1"/>
              </a:buClr>
              <a:buFont typeface="Arial"/>
              <a:buNone/>
              <a:defRPr sz="2800">
                <a:solidFill>
                  <a:schemeClr val="dk1"/>
                </a:solidFill>
              </a:defRPr>
            </a:lvl7pPr>
            <a:lvl8pPr lvl="7" indent="0">
              <a:spcBef>
                <a:spcPts val="0"/>
              </a:spcBef>
              <a:buClr>
                <a:schemeClr val="dk1"/>
              </a:buClr>
              <a:buFont typeface="Arial"/>
              <a:buNone/>
              <a:defRPr sz="2800">
                <a:solidFill>
                  <a:schemeClr val="dk1"/>
                </a:solidFill>
              </a:defRPr>
            </a:lvl8pPr>
            <a:lvl9pPr lvl="8" indent="0">
              <a:spcBef>
                <a:spcPts val="0"/>
              </a:spcBef>
              <a:buClr>
                <a:schemeClr val="dk1"/>
              </a:buClr>
              <a:buFont typeface="Arial"/>
              <a:buNone/>
              <a:defRPr sz="2800">
                <a:solidFill>
                  <a:schemeClr val="dk1"/>
                </a:solidFill>
              </a:defRPr>
            </a:lvl9pPr>
          </a:lstStyle>
          <a:p>
            <a:r>
              <a:rPr lang="en-US" altLang="zh-TW" sz="3200">
                <a:solidFill>
                  <a:schemeClr val="bg1"/>
                </a:solidFill>
                <a:latin typeface="微軟正黑體" panose="020B0604030504040204" pitchFamily="34" charset="-120"/>
                <a:ea typeface="微軟正黑體" panose="020B0604030504040204" pitchFamily="34" charset="-120"/>
              </a:rPr>
              <a:t>QVPN Service </a:t>
            </a:r>
            <a:r>
              <a:rPr lang="zh-TW" altLang="en-US" sz="3200">
                <a:solidFill>
                  <a:schemeClr val="bg1"/>
                </a:solidFill>
              </a:rPr>
              <a:t>提供 </a:t>
            </a:r>
            <a:r>
              <a:rPr lang="en-US" altLang="zh-TW" sz="3200">
                <a:solidFill>
                  <a:schemeClr val="bg1"/>
                </a:solidFill>
              </a:rPr>
              <a:t>NAS </a:t>
            </a:r>
            <a:r>
              <a:rPr lang="zh-TW" altLang="en-US" sz="3200">
                <a:solidFill>
                  <a:schemeClr val="bg1"/>
                </a:solidFill>
              </a:rPr>
              <a:t>與使用者裝置間的安全虛擬私人網路 </a:t>
            </a:r>
            <a:r>
              <a:rPr lang="en-US" altLang="zh-TW" sz="3200">
                <a:solidFill>
                  <a:schemeClr val="bg1"/>
                </a:solidFill>
              </a:rPr>
              <a:t>(</a:t>
            </a:r>
            <a:r>
              <a:rPr lang="en" altLang="zh-TW" sz="3200">
                <a:solidFill>
                  <a:schemeClr val="bg1"/>
                </a:solidFill>
              </a:rPr>
              <a:t>VPN) </a:t>
            </a:r>
            <a:r>
              <a:rPr lang="zh-TW" altLang="en-US" sz="3200">
                <a:solidFill>
                  <a:schemeClr val="bg1"/>
                </a:solidFill>
              </a:rPr>
              <a:t>連線</a:t>
            </a:r>
            <a:endParaRPr lang="zh-TW" altLang="en-US" sz="4000">
              <a:solidFill>
                <a:schemeClr val="bg1"/>
              </a:solidFill>
              <a:latin typeface="微軟正黑體" panose="020B0604030504040204" pitchFamily="34" charset="-120"/>
              <a:ea typeface="微軟正黑體" panose="020B0604030504040204" pitchFamily="34" charset="-120"/>
            </a:endParaRPr>
          </a:p>
        </p:txBody>
      </p:sp>
      <p:pic>
        <p:nvPicPr>
          <p:cNvPr id="22" name="圖片 21">
            <a:extLst>
              <a:ext uri="{FF2B5EF4-FFF2-40B4-BE49-F238E27FC236}">
                <a16:creationId xmlns:a16="http://schemas.microsoft.com/office/drawing/2014/main" id="{4532DF58-D575-4F46-88AF-B0B7A1081B77}"/>
              </a:ext>
            </a:extLst>
          </p:cNvPr>
          <p:cNvPicPr>
            <a:picLocks noChangeAspect="1"/>
          </p:cNvPicPr>
          <p:nvPr/>
        </p:nvPicPr>
        <p:blipFill>
          <a:blip r:embed="rId11"/>
          <a:stretch>
            <a:fillRect/>
          </a:stretch>
        </p:blipFill>
        <p:spPr>
          <a:xfrm>
            <a:off x="246705" y="1100350"/>
            <a:ext cx="941096" cy="941096"/>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bevelT/>
            <a:bevelB/>
            <a:contourClr>
              <a:srgbClr val="969696"/>
            </a:contourClr>
          </a:sp3d>
        </p:spPr>
      </p:pic>
      <p:pic>
        <p:nvPicPr>
          <p:cNvPr id="24" name="圖片 6" descr="一張含有 文字, 標誌, 室外 的圖片&#10;&#10;自動產生的描述">
            <a:extLst>
              <a:ext uri="{FF2B5EF4-FFF2-40B4-BE49-F238E27FC236}">
                <a16:creationId xmlns:a16="http://schemas.microsoft.com/office/drawing/2014/main" id="{93E1721E-9473-C849-8D72-0B33FEC1B847}"/>
              </a:ext>
            </a:extLst>
          </p:cNvPr>
          <p:cNvPicPr>
            <a:picLocks noChangeAspect="1"/>
          </p:cNvPicPr>
          <p:nvPr/>
        </p:nvPicPr>
        <p:blipFill rotWithShape="1">
          <a:blip r:embed="rId12"/>
          <a:srcRect l="13500" t="4737" r="6500" b="13684"/>
          <a:stretch/>
        </p:blipFill>
        <p:spPr>
          <a:xfrm>
            <a:off x="5100229" y="4245405"/>
            <a:ext cx="798295" cy="771806"/>
          </a:xfrm>
          <a:prstGeom prst="roundRect">
            <a:avLst>
              <a:gd name="adj" fmla="val 16667"/>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2660659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5621705B-4D2D-4BCF-8C67-39E402EF7527}"/>
              </a:ext>
            </a:extLst>
          </p:cNvPr>
          <p:cNvSpPr/>
          <p:nvPr/>
        </p:nvSpPr>
        <p:spPr>
          <a:xfrm>
            <a:off x="902446" y="1470212"/>
            <a:ext cx="7226669" cy="2870676"/>
          </a:xfrm>
          <a:prstGeom prst="rect">
            <a:avLst/>
          </a:prstGeom>
          <a:gradFill>
            <a:gsLst>
              <a:gs pos="0">
                <a:schemeClr val="bg1">
                  <a:lumMod val="95000"/>
                </a:schemeClr>
              </a:gs>
              <a:gs pos="100000">
                <a:schemeClr val="bg1">
                  <a:lumMod val="75000"/>
                </a:schemeClr>
              </a:gs>
            </a:gsLst>
            <a:lin ang="5400000" scaled="1"/>
          </a:gradFill>
          <a:ln w="6350">
            <a:gradFill>
              <a:gsLst>
                <a:gs pos="0">
                  <a:schemeClr val="bg1">
                    <a:lumMod val="85000"/>
                  </a:schemeClr>
                </a:gs>
                <a:gs pos="100000">
                  <a:schemeClr val="bg1">
                    <a:lumMod val="95000"/>
                  </a:schemeClr>
                </a:gs>
              </a:gsLst>
              <a:lin ang="5400000" scaled="1"/>
            </a:gradFill>
          </a:ln>
          <a:effectLst>
            <a:outerShdw blurRad="304800" dir="2700000" sx="103000" sy="103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a:extLst>
              <a:ext uri="{FF2B5EF4-FFF2-40B4-BE49-F238E27FC236}">
                <a16:creationId xmlns:a16="http://schemas.microsoft.com/office/drawing/2014/main" id="{368FF529-C5B9-411D-BDEF-19EAE1B5B73F}"/>
              </a:ext>
            </a:extLst>
          </p:cNvPr>
          <p:cNvSpPr/>
          <p:nvPr/>
        </p:nvSpPr>
        <p:spPr>
          <a:xfrm>
            <a:off x="2060620" y="2761101"/>
            <a:ext cx="5016322" cy="1009283"/>
          </a:xfrm>
          <a:prstGeom prst="rect">
            <a:avLst/>
          </a:prstGeom>
          <a:solidFill>
            <a:schemeClr val="tx1">
              <a:lumMod val="85000"/>
              <a:lumOff val="15000"/>
            </a:schemeClr>
          </a:solidFill>
          <a:ln w="6350">
            <a:solidFill>
              <a:schemeClr val="bg1">
                <a:lumMod val="85000"/>
              </a:schemeClr>
            </a:solidFill>
          </a:ln>
          <a:effectLst>
            <a:outerShdw blurRad="165100" dist="139700" dir="9600000" algn="tl" rotWithShape="0">
              <a:prstClr val="black">
                <a:alpha val="23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17" name="矩形 16">
            <a:extLst>
              <a:ext uri="{FF2B5EF4-FFF2-40B4-BE49-F238E27FC236}">
                <a16:creationId xmlns:a16="http://schemas.microsoft.com/office/drawing/2014/main" id="{14BB1CEF-E041-4E92-9265-D8821F55A210}"/>
              </a:ext>
            </a:extLst>
          </p:cNvPr>
          <p:cNvSpPr/>
          <p:nvPr/>
        </p:nvSpPr>
        <p:spPr>
          <a:xfrm>
            <a:off x="1101146" y="1561284"/>
            <a:ext cx="6664816" cy="1169551"/>
          </a:xfrm>
          <a:prstGeom prst="rect">
            <a:avLst/>
          </a:prstGeom>
          <a:noFill/>
          <a:ln w="6350">
            <a:noFill/>
          </a:ln>
          <a:effectLst>
            <a:outerShdw blurRad="50800" dist="38100" dir="5400000" algn="t" rotWithShape="0">
              <a:prstClr val="black">
                <a:alpha val="40000"/>
              </a:prstClr>
            </a:outerShdw>
          </a:effectLst>
        </p:spPr>
        <p:txBody>
          <a:bodyPr wrap="square" anchor="ctr">
            <a:spAutoFit/>
          </a:bodyPr>
          <a:lstStyle/>
          <a:p>
            <a:pPr lvl="0">
              <a:buClr>
                <a:srgbClr val="595959"/>
              </a:buClr>
              <a:buSzPct val="25000"/>
            </a:pPr>
            <a:r>
              <a:rPr lang="en" altLang="zh-TW">
                <a:solidFill>
                  <a:schemeClr val="tx1"/>
                </a:solidFill>
              </a:rPr>
              <a:t>TS-435XeU </a:t>
            </a:r>
            <a:r>
              <a:rPr lang="zh-TW" altLang="en-US">
                <a:solidFill>
                  <a:schemeClr val="tx1"/>
                </a:solidFill>
              </a:rPr>
              <a:t>短小精悍，功能強大，提供高性價比的商用級四核心機架式短機箱 </a:t>
            </a:r>
            <a:r>
              <a:rPr lang="en" altLang="zh-TW">
                <a:solidFill>
                  <a:schemeClr val="tx1"/>
                </a:solidFill>
              </a:rPr>
              <a:t>NAS </a:t>
            </a:r>
            <a:r>
              <a:rPr lang="zh-TW" altLang="en-US">
                <a:solidFill>
                  <a:schemeClr val="tx1"/>
                </a:solidFill>
              </a:rPr>
              <a:t>解決方案．靈活部署的短機箱設計，適合放置於小型的媒體機櫃或有大量線路的機櫃中，不占空間。可執行豐富的商業與多媒體應用，包含：檔案分享與同步、資料快照、軟體容器、雲儲存網關、影音串流播放，且儲存空間和 </a:t>
            </a:r>
            <a:r>
              <a:rPr lang="en" altLang="zh-TW">
                <a:solidFill>
                  <a:schemeClr val="tx1"/>
                </a:solidFill>
              </a:rPr>
              <a:t>App </a:t>
            </a:r>
            <a:r>
              <a:rPr lang="zh-TW" altLang="en-US">
                <a:solidFill>
                  <a:schemeClr val="tx1"/>
                </a:solidFill>
              </a:rPr>
              <a:t>應用皆可彈性擴充</a:t>
            </a:r>
            <a:endParaRPr lang="zh-TW" altLang="zh-TW" sz="2000" b="1">
              <a:solidFill>
                <a:schemeClr val="tx1"/>
              </a:solidFill>
              <a:latin typeface="微軟正黑體" panose="020B0604030504040204" pitchFamily="34" charset="-120"/>
              <a:ea typeface="微軟正黑體" panose="020B0604030504040204" pitchFamily="34" charset="-120"/>
            </a:endParaRPr>
          </a:p>
        </p:txBody>
      </p:sp>
      <p:pic>
        <p:nvPicPr>
          <p:cNvPr id="14" name="圖片 13">
            <a:extLst>
              <a:ext uri="{FF2B5EF4-FFF2-40B4-BE49-F238E27FC236}">
                <a16:creationId xmlns:a16="http://schemas.microsoft.com/office/drawing/2014/main" id="{ACAE3E8D-76F5-41F2-A215-1912C6533FDD}"/>
              </a:ext>
            </a:extLst>
          </p:cNvPr>
          <p:cNvPicPr>
            <a:picLocks noChangeAspect="1"/>
          </p:cNvPicPr>
          <p:nvPr/>
        </p:nvPicPr>
        <p:blipFill>
          <a:blip r:embed="rId3"/>
          <a:stretch>
            <a:fillRect/>
          </a:stretch>
        </p:blipFill>
        <p:spPr>
          <a:xfrm>
            <a:off x="806824" y="3209471"/>
            <a:ext cx="7434729" cy="722954"/>
          </a:xfrm>
          <a:prstGeom prst="rect">
            <a:avLst/>
          </a:prstGeom>
        </p:spPr>
      </p:pic>
      <p:pic>
        <p:nvPicPr>
          <p:cNvPr id="33" name="圖片 32">
            <a:extLst>
              <a:ext uri="{FF2B5EF4-FFF2-40B4-BE49-F238E27FC236}">
                <a16:creationId xmlns:a16="http://schemas.microsoft.com/office/drawing/2014/main" id="{F823892D-4237-46FD-B9E9-5FDEC0E580B1}"/>
              </a:ext>
            </a:extLst>
          </p:cNvPr>
          <p:cNvPicPr>
            <a:picLocks noChangeAspect="1"/>
          </p:cNvPicPr>
          <p:nvPr/>
        </p:nvPicPr>
        <p:blipFill>
          <a:blip r:embed="rId3"/>
          <a:stretch>
            <a:fillRect/>
          </a:stretch>
        </p:blipFill>
        <p:spPr>
          <a:xfrm>
            <a:off x="61839" y="4093697"/>
            <a:ext cx="8809858" cy="1153644"/>
          </a:xfrm>
          <a:prstGeom prst="rect">
            <a:avLst/>
          </a:prstGeom>
        </p:spPr>
      </p:pic>
      <p:sp>
        <p:nvSpPr>
          <p:cNvPr id="2" name="標題 1"/>
          <p:cNvSpPr>
            <a:spLocks noGrp="1"/>
          </p:cNvSpPr>
          <p:nvPr>
            <p:ph type="title" idx="4294967295"/>
          </p:nvPr>
        </p:nvSpPr>
        <p:spPr>
          <a:xfrm>
            <a:off x="0" y="0"/>
            <a:ext cx="8912993" cy="1318661"/>
          </a:xfrm>
        </p:spPr>
        <p:txBody>
          <a:bodyPr anchor="ctr">
            <a:noAutofit/>
          </a:bodyPr>
          <a:lstStyle/>
          <a:p>
            <a:r>
              <a:rPr lang="zh-TW" altLang="en-US" sz="3200">
                <a:solidFill>
                  <a:schemeClr val="bg1"/>
                </a:solidFill>
                <a:latin typeface="微軟正黑體" panose="020B0604030504040204" pitchFamily="34" charset="-120"/>
                <a:ea typeface="微軟正黑體" panose="020B0604030504040204" pitchFamily="34" charset="-120"/>
              </a:rPr>
              <a:t>針對商用儲存所推出的緊湊型</a:t>
            </a:r>
            <a:r>
              <a:rPr lang="en-US" altLang="zh-TW" sz="3200">
                <a:solidFill>
                  <a:schemeClr val="bg1"/>
                </a:solidFill>
                <a:latin typeface="微軟正黑體" panose="020B0604030504040204" pitchFamily="34" charset="-120"/>
                <a:ea typeface="微軟正黑體" panose="020B0604030504040204" pitchFamily="34" charset="-120"/>
              </a:rPr>
              <a:t> 1U </a:t>
            </a:r>
            <a:br>
              <a:rPr lang="en-US" altLang="zh-TW" sz="3200">
                <a:solidFill>
                  <a:schemeClr val="bg1"/>
                </a:solidFill>
                <a:latin typeface="微軟正黑體" panose="020B0604030504040204" pitchFamily="34" charset="-120"/>
                <a:ea typeface="微軟正黑體" panose="020B0604030504040204" pitchFamily="34" charset="-120"/>
              </a:rPr>
            </a:br>
            <a:r>
              <a:rPr lang="en-US" altLang="zh-TW" sz="3200">
                <a:solidFill>
                  <a:schemeClr val="bg1"/>
                </a:solidFill>
                <a:latin typeface="微軟正黑體" panose="020B0604030504040204" pitchFamily="34" charset="-120"/>
                <a:ea typeface="微軟正黑體" panose="020B0604030504040204" pitchFamily="34" charset="-120"/>
              </a:rPr>
              <a:t>4-bay 30cm /12</a:t>
            </a:r>
            <a:r>
              <a:rPr lang="zh-TW" altLang="en-US" sz="3200">
                <a:solidFill>
                  <a:schemeClr val="bg1"/>
                </a:solidFill>
                <a:latin typeface="微軟正黑體" panose="020B0604030504040204" pitchFamily="34" charset="-120"/>
                <a:ea typeface="微軟正黑體" panose="020B0604030504040204" pitchFamily="34" charset="-120"/>
              </a:rPr>
              <a:t>吋深度超短機箱</a:t>
            </a:r>
            <a:r>
              <a:rPr lang="en-US" altLang="zh-TW" sz="3200">
                <a:solidFill>
                  <a:schemeClr val="bg1"/>
                </a:solidFill>
                <a:latin typeface="微軟正黑體" panose="020B0604030504040204" pitchFamily="34" charset="-120"/>
                <a:ea typeface="微軟正黑體" panose="020B0604030504040204" pitchFamily="34" charset="-120"/>
              </a:rPr>
              <a:t> NAS</a:t>
            </a:r>
            <a:endParaRPr lang="zh-TW" altLang="en-US" sz="3200">
              <a:solidFill>
                <a:schemeClr val="bg1"/>
              </a:solidFill>
              <a:latin typeface="微軟正黑體" panose="020B0604030504040204" pitchFamily="34" charset="-120"/>
              <a:ea typeface="微軟正黑體" panose="020B0604030504040204" pitchFamily="34" charset="-120"/>
            </a:endParaRPr>
          </a:p>
        </p:txBody>
      </p:sp>
      <p:pic>
        <p:nvPicPr>
          <p:cNvPr id="5" name="圖片 4" descr="一張含有 文字, 監視器, 電腦, 鍵盤 的圖片&#10;&#10;自動產生的描述">
            <a:extLst>
              <a:ext uri="{FF2B5EF4-FFF2-40B4-BE49-F238E27FC236}">
                <a16:creationId xmlns:a16="http://schemas.microsoft.com/office/drawing/2014/main" id="{54EEC5D5-7108-42DC-9238-6F97621B2691}"/>
              </a:ext>
            </a:extLst>
          </p:cNvPr>
          <p:cNvPicPr>
            <a:picLocks noChangeAspect="1"/>
          </p:cNvPicPr>
          <p:nvPr/>
        </p:nvPicPr>
        <p:blipFill>
          <a:blip r:embed="rId4"/>
          <a:stretch>
            <a:fillRect/>
          </a:stretch>
        </p:blipFill>
        <p:spPr>
          <a:xfrm>
            <a:off x="272303" y="3533577"/>
            <a:ext cx="8515978" cy="1442039"/>
          </a:xfrm>
          <a:prstGeom prst="rect">
            <a:avLst/>
          </a:prstGeom>
        </p:spPr>
      </p:pic>
      <p:sp>
        <p:nvSpPr>
          <p:cNvPr id="13" name="Shape 65">
            <a:extLst>
              <a:ext uri="{FF2B5EF4-FFF2-40B4-BE49-F238E27FC236}">
                <a16:creationId xmlns:a16="http://schemas.microsoft.com/office/drawing/2014/main" id="{8DB151FF-C2E2-4545-AACD-62A2EF2FF817}"/>
              </a:ext>
            </a:extLst>
          </p:cNvPr>
          <p:cNvSpPr/>
          <p:nvPr/>
        </p:nvSpPr>
        <p:spPr>
          <a:xfrm>
            <a:off x="2344050" y="2793323"/>
            <a:ext cx="4793662" cy="867836"/>
          </a:xfrm>
          <a:prstGeom prst="rect">
            <a:avLst/>
          </a:prstGeom>
          <a:noFill/>
          <a:ln>
            <a:noFill/>
          </a:ln>
        </p:spPr>
        <p:txBody>
          <a:bodyPr wrap="square" lIns="91425" tIns="45700" rIns="91425" bIns="45700" anchor="t" anchorCtr="0">
            <a:noAutofit/>
          </a:bodyPr>
          <a:lstStyle/>
          <a:p>
            <a:pPr marL="90488" marR="0" lvl="0" indent="-90488" rtl="0">
              <a:lnSpc>
                <a:spcPct val="100000"/>
              </a:lnSpc>
              <a:spcBef>
                <a:spcPts val="0"/>
              </a:spcBef>
              <a:spcAft>
                <a:spcPts val="0"/>
              </a:spcAft>
              <a:buClr>
                <a:srgbClr val="CCFF33"/>
              </a:buClr>
              <a:buFont typeface="Arial" panose="020B0604020202020204" pitchFamily="34" charset="0"/>
              <a:buChar char="•"/>
            </a:pPr>
            <a:r>
              <a:rPr lang="en-US" altLang="zh-TW" sz="1200" b="1">
                <a:solidFill>
                  <a:schemeClr val="bg1"/>
                </a:solidFill>
                <a:latin typeface="微軟正黑體" panose="020B0604030504040204" pitchFamily="34" charset="-120"/>
                <a:ea typeface="微軟正黑體" panose="020B0604030504040204" pitchFamily="34" charset="-120"/>
              </a:rPr>
              <a:t>64-bit ARM v8 Cortex-A72 </a:t>
            </a:r>
            <a:r>
              <a:rPr lang="zh-TW" altLang="en-US" sz="1200" b="1" i="0" u="none" strike="noStrike" cap="none">
                <a:solidFill>
                  <a:schemeClr val="bg1"/>
                </a:solidFill>
                <a:latin typeface="微軟正黑體" panose="020B0604030504040204" pitchFamily="34" charset="-120"/>
                <a:ea typeface="微軟正黑體" panose="020B0604030504040204" pitchFamily="34" charset="-120"/>
                <a:sym typeface="Arial"/>
              </a:rPr>
              <a:t>四核心</a:t>
            </a:r>
            <a:r>
              <a:rPr lang="en-US" altLang="zh-TW" sz="1200" b="1" i="0" u="none" strike="noStrike" cap="none">
                <a:solidFill>
                  <a:schemeClr val="bg1"/>
                </a:solidFill>
                <a:latin typeface="微軟正黑體" panose="020B0604030504040204" pitchFamily="34" charset="-120"/>
                <a:ea typeface="微軟正黑體" panose="020B0604030504040204" pitchFamily="34" charset="-120"/>
                <a:sym typeface="Arial"/>
              </a:rPr>
              <a:t> 2.2 GHz</a:t>
            </a:r>
          </a:p>
          <a:p>
            <a:pPr marL="90488" marR="0" lvl="0" indent="-90488" rtl="0">
              <a:lnSpc>
                <a:spcPct val="100000"/>
              </a:lnSpc>
              <a:spcBef>
                <a:spcPts val="0"/>
              </a:spcBef>
              <a:spcAft>
                <a:spcPts val="0"/>
              </a:spcAft>
              <a:buClr>
                <a:srgbClr val="CCFF33"/>
              </a:buClr>
              <a:buFont typeface="Arial" panose="020B0604020202020204" pitchFamily="34" charset="0"/>
              <a:buChar char="•"/>
            </a:pPr>
            <a:r>
              <a:rPr lang="en-US" altLang="zh-TW" sz="1200" b="1" i="0" u="none" strike="noStrike" cap="none">
                <a:solidFill>
                  <a:schemeClr val="bg1"/>
                </a:solidFill>
                <a:latin typeface="微軟正黑體" panose="020B0604030504040204" pitchFamily="34" charset="-120"/>
                <a:ea typeface="微軟正黑體" panose="020B0604030504040204" pitchFamily="34" charset="-120"/>
                <a:sym typeface="Arial"/>
              </a:rPr>
              <a:t>4GB DDR4 </a:t>
            </a:r>
            <a:r>
              <a:rPr lang="zh-TW" altLang="en-US" sz="1200" b="1" i="0" u="none" strike="noStrike" cap="none">
                <a:solidFill>
                  <a:schemeClr val="bg1"/>
                </a:solidFill>
                <a:latin typeface="微軟正黑體" panose="020B0604030504040204" pitchFamily="34" charset="-120"/>
                <a:ea typeface="微軟正黑體" panose="020B0604030504040204" pitchFamily="34" charset="-120"/>
                <a:sym typeface="Arial"/>
              </a:rPr>
              <a:t>並可擴充高達</a:t>
            </a:r>
            <a:r>
              <a:rPr lang="en-US" altLang="zh-TW" sz="1200" b="1" i="0" u="none" strike="noStrike" cap="none">
                <a:solidFill>
                  <a:schemeClr val="bg1"/>
                </a:solidFill>
                <a:latin typeface="微軟正黑體" panose="020B0604030504040204" pitchFamily="34" charset="-120"/>
                <a:ea typeface="微軟正黑體" panose="020B0604030504040204" pitchFamily="34" charset="-120"/>
                <a:sym typeface="Arial"/>
              </a:rPr>
              <a:t> 32GB </a:t>
            </a:r>
            <a:r>
              <a:rPr lang="zh-TW" altLang="en-US" sz="1200" b="1" i="0" u="none" strike="noStrike" cap="none">
                <a:solidFill>
                  <a:schemeClr val="bg1"/>
                </a:solidFill>
                <a:latin typeface="微軟正黑體" panose="020B0604030504040204" pitchFamily="34" charset="-120"/>
                <a:ea typeface="微軟正黑體" panose="020B0604030504040204" pitchFamily="34" charset="-120"/>
                <a:sym typeface="Arial"/>
              </a:rPr>
              <a:t>記憶體</a:t>
            </a:r>
            <a:endParaRPr lang="en-US" altLang="zh-TW" sz="1200" b="1" i="0" u="none" strike="noStrike" cap="none">
              <a:solidFill>
                <a:schemeClr val="bg1"/>
              </a:solidFill>
              <a:latin typeface="微軟正黑體" panose="020B0604030504040204" pitchFamily="34" charset="-120"/>
              <a:ea typeface="微軟正黑體" panose="020B0604030504040204" pitchFamily="34" charset="-120"/>
              <a:sym typeface="Arial"/>
            </a:endParaRPr>
          </a:p>
          <a:p>
            <a:pPr marL="90488" marR="0" lvl="0" indent="-90488" rtl="0">
              <a:lnSpc>
                <a:spcPct val="100000"/>
              </a:lnSpc>
              <a:spcBef>
                <a:spcPts val="0"/>
              </a:spcBef>
              <a:spcAft>
                <a:spcPts val="0"/>
              </a:spcAft>
              <a:buClr>
                <a:srgbClr val="CCFF33"/>
              </a:buClr>
              <a:buFont typeface="Arial" panose="020B0604020202020204" pitchFamily="34" charset="0"/>
              <a:buChar char="•"/>
            </a:pPr>
            <a:r>
              <a:rPr lang="en-US" altLang="zh-TW" sz="1200" b="1" i="0" u="none" strike="noStrike" cap="none">
                <a:solidFill>
                  <a:schemeClr val="bg1"/>
                </a:solidFill>
                <a:latin typeface="微軟正黑體" panose="020B0604030504040204" pitchFamily="34" charset="-120"/>
                <a:ea typeface="微軟正黑體" panose="020B0604030504040204" pitchFamily="34" charset="-120"/>
                <a:sym typeface="Arial"/>
              </a:rPr>
              <a:t>2 x M.2 </a:t>
            </a:r>
            <a:r>
              <a:rPr lang="en-US" altLang="zh-TW" sz="1200" b="1" i="0" u="none" strike="noStrike" cap="none" err="1">
                <a:solidFill>
                  <a:schemeClr val="bg1"/>
                </a:solidFill>
                <a:latin typeface="微軟正黑體" panose="020B0604030504040204" pitchFamily="34" charset="-120"/>
                <a:ea typeface="微軟正黑體" panose="020B0604030504040204" pitchFamily="34" charset="-120"/>
                <a:sym typeface="Arial"/>
              </a:rPr>
              <a:t>NVMe</a:t>
            </a:r>
            <a:r>
              <a:rPr lang="en-US" altLang="zh-TW" sz="1200" b="1" i="0" u="none" strike="noStrike" cap="none">
                <a:solidFill>
                  <a:schemeClr val="bg1"/>
                </a:solidFill>
                <a:latin typeface="微軟正黑體" panose="020B0604030504040204" pitchFamily="34" charset="-120"/>
                <a:ea typeface="微軟正黑體" panose="020B0604030504040204" pitchFamily="34" charset="-120"/>
                <a:sym typeface="Arial"/>
              </a:rPr>
              <a:t> PCIe SSD </a:t>
            </a:r>
            <a:r>
              <a:rPr lang="zh-TW" altLang="en-US" sz="1200" b="1" i="0" u="none" strike="noStrike" cap="none">
                <a:solidFill>
                  <a:schemeClr val="bg1"/>
                </a:solidFill>
                <a:latin typeface="微軟正黑體" panose="020B0604030504040204" pitchFamily="34" charset="-120"/>
                <a:ea typeface="微軟正黑體" panose="020B0604030504040204" pitchFamily="34" charset="-120"/>
                <a:sym typeface="Arial"/>
              </a:rPr>
              <a:t>插槽</a:t>
            </a:r>
            <a:endParaRPr lang="en-US" altLang="zh-TW" sz="1200" b="1" i="0" u="none" strike="noStrike" cap="none">
              <a:solidFill>
                <a:schemeClr val="bg1"/>
              </a:solidFill>
              <a:latin typeface="微軟正黑體" panose="020B0604030504040204" pitchFamily="34" charset="-120"/>
              <a:ea typeface="微軟正黑體" panose="020B0604030504040204" pitchFamily="34" charset="-120"/>
              <a:sym typeface="Arial"/>
            </a:endParaRPr>
          </a:p>
          <a:p>
            <a:pPr marL="90488" marR="0" lvl="0" indent="-90488" rtl="0">
              <a:lnSpc>
                <a:spcPct val="100000"/>
              </a:lnSpc>
              <a:spcBef>
                <a:spcPts val="0"/>
              </a:spcBef>
              <a:spcAft>
                <a:spcPts val="0"/>
              </a:spcAft>
              <a:buClr>
                <a:srgbClr val="CCFF33"/>
              </a:buClr>
              <a:buFont typeface="Arial" panose="020B0604020202020204" pitchFamily="34" charset="0"/>
              <a:buChar char="•"/>
            </a:pPr>
            <a:r>
              <a:rPr lang="en-US" altLang="zh-TW" sz="1200" b="1">
                <a:solidFill>
                  <a:schemeClr val="bg1"/>
                </a:solidFill>
                <a:latin typeface="微軟正黑體" panose="020B0604030504040204" pitchFamily="34" charset="-120"/>
                <a:ea typeface="微軟正黑體" panose="020B0604030504040204" pitchFamily="34" charset="-120"/>
              </a:rPr>
              <a:t>2 x 10GbE SFP+ &amp; 2 x 2.5GbE RJ45</a:t>
            </a:r>
            <a:endParaRPr lang="en-US" altLang="zh-TW" sz="1200" b="1" i="0" u="none" strike="noStrike" cap="none">
              <a:solidFill>
                <a:schemeClr val="bg1"/>
              </a:solidFill>
              <a:latin typeface="微軟正黑體" panose="020B0604030504040204" pitchFamily="34" charset="-120"/>
              <a:ea typeface="微軟正黑體" panose="020B0604030504040204" pitchFamily="34" charset="-120"/>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idx="4294967295"/>
          </p:nvPr>
        </p:nvSpPr>
        <p:spPr>
          <a:xfrm>
            <a:off x="360608" y="63974"/>
            <a:ext cx="8459300" cy="1187727"/>
          </a:xfrm>
        </p:spPr>
        <p:txBody>
          <a:bodyPr>
            <a:noAutofit/>
          </a:bodyPr>
          <a:lstStyle/>
          <a:p>
            <a:r>
              <a:rPr lang="en" altLang="zh-TW" sz="3600" err="1">
                <a:solidFill>
                  <a:schemeClr val="bg1"/>
                </a:solidFill>
                <a:latin typeface="Arial" panose="020B0604020202020204" pitchFamily="34" charset="0"/>
                <a:sym typeface="Arial" panose="020B0604020202020204" pitchFamily="34" charset="0"/>
              </a:rPr>
              <a:t>WireGuard</a:t>
            </a:r>
            <a:r>
              <a:rPr lang="en" altLang="zh-TW" sz="3600" baseline="30000">
                <a:solidFill>
                  <a:schemeClr val="bg1"/>
                </a:solidFill>
                <a:latin typeface="Arial" panose="020B0604020202020204" pitchFamily="34" charset="0"/>
                <a:sym typeface="Arial" panose="020B0604020202020204" pitchFamily="34" charset="0"/>
              </a:rPr>
              <a:t>®</a:t>
            </a:r>
            <a:r>
              <a:rPr lang="en" altLang="zh-TW" sz="3600">
                <a:solidFill>
                  <a:schemeClr val="bg1"/>
                </a:solidFill>
                <a:latin typeface="Arial" panose="020B0604020202020204" pitchFamily="34" charset="0"/>
                <a:sym typeface="Arial" panose="020B0604020202020204" pitchFamily="34" charset="0"/>
              </a:rPr>
              <a:t> </a:t>
            </a:r>
            <a:r>
              <a:rPr lang="zh-TW" altLang="en-US" sz="3600">
                <a:solidFill>
                  <a:schemeClr val="bg1"/>
                </a:solidFill>
                <a:latin typeface="Arial" panose="020B0604020202020204" pitchFamily="34" charset="0"/>
                <a:sym typeface="Arial" panose="020B0604020202020204" pitchFamily="34" charset="0"/>
              </a:rPr>
              <a:t>為遠距工作者提供</a:t>
            </a:r>
            <a:br>
              <a:rPr lang="en-US" altLang="zh-TW" sz="3600">
                <a:solidFill>
                  <a:schemeClr val="bg1"/>
                </a:solidFill>
                <a:latin typeface="Arial" panose="020B0604020202020204" pitchFamily="34" charset="0"/>
                <a:sym typeface="Arial" panose="020B0604020202020204" pitchFamily="34" charset="0"/>
              </a:rPr>
            </a:br>
            <a:r>
              <a:rPr lang="zh-TW" altLang="en-US" sz="3600">
                <a:solidFill>
                  <a:schemeClr val="bg1"/>
                </a:solidFill>
                <a:latin typeface="Arial" panose="020B0604020202020204" pitchFamily="34" charset="0"/>
                <a:sym typeface="Arial" panose="020B0604020202020204" pitchFamily="34" charset="0"/>
              </a:rPr>
              <a:t>更簡易且快速的</a:t>
            </a:r>
            <a:r>
              <a:rPr lang="en-US" altLang="zh-TW" sz="3600">
                <a:solidFill>
                  <a:schemeClr val="bg1"/>
                </a:solidFill>
                <a:latin typeface="Arial" panose="020B0604020202020204" pitchFamily="34" charset="0"/>
                <a:sym typeface="Arial" panose="020B0604020202020204" pitchFamily="34" charset="0"/>
              </a:rPr>
              <a:t> NAS</a:t>
            </a:r>
            <a:r>
              <a:rPr lang="zh-TW" altLang="en-US" sz="3600">
                <a:solidFill>
                  <a:schemeClr val="bg1"/>
                </a:solidFill>
                <a:latin typeface="Arial" panose="020B0604020202020204" pitchFamily="34" charset="0"/>
                <a:sym typeface="Arial" panose="020B0604020202020204" pitchFamily="34" charset="0"/>
              </a:rPr>
              <a:t> </a:t>
            </a:r>
            <a:r>
              <a:rPr lang="en" altLang="zh-TW" sz="3600">
                <a:solidFill>
                  <a:schemeClr val="bg1"/>
                </a:solidFill>
                <a:latin typeface="Arial" panose="020B0604020202020204" pitchFamily="34" charset="0"/>
                <a:sym typeface="Arial" panose="020B0604020202020204" pitchFamily="34" charset="0"/>
              </a:rPr>
              <a:t>VPN </a:t>
            </a:r>
            <a:r>
              <a:rPr lang="zh-TW" altLang="en-US" sz="3600">
                <a:solidFill>
                  <a:schemeClr val="bg1"/>
                </a:solidFill>
                <a:latin typeface="Arial" panose="020B0604020202020204" pitchFamily="34" charset="0"/>
                <a:sym typeface="Arial" panose="020B0604020202020204" pitchFamily="34" charset="0"/>
              </a:rPr>
              <a:t>通道</a:t>
            </a:r>
          </a:p>
        </p:txBody>
      </p:sp>
      <p:sp>
        <p:nvSpPr>
          <p:cNvPr id="5" name="內容版面配置區 4"/>
          <p:cNvSpPr>
            <a:spLocks noGrp="1"/>
          </p:cNvSpPr>
          <p:nvPr>
            <p:ph idx="4294967295"/>
          </p:nvPr>
        </p:nvSpPr>
        <p:spPr>
          <a:xfrm>
            <a:off x="274305" y="2270049"/>
            <a:ext cx="5167019" cy="1090751"/>
          </a:xfrm>
        </p:spPr>
        <p:txBody>
          <a:bodyPr/>
          <a:lstStyle/>
          <a:p>
            <a:pPr>
              <a:spcAft>
                <a:spcPts val="200"/>
              </a:spcAft>
              <a:buClr>
                <a:srgbClr val="3823D3"/>
              </a:buClr>
            </a:pPr>
            <a:r>
              <a:rPr lang="en-US" altLang="zh-TW" sz="1100" err="1">
                <a:solidFill>
                  <a:schemeClr val="tx1"/>
                </a:solidFill>
                <a:latin typeface="Arial" panose="020B0604020202020204" pitchFamily="34" charset="0"/>
                <a:ea typeface="微軟正黑體" panose="020B0604030504040204" pitchFamily="34" charset="-120"/>
                <a:sym typeface="Arial" panose="020B0604020202020204" pitchFamily="34" charset="0"/>
              </a:rPr>
              <a:t>WireGuard</a:t>
            </a:r>
            <a:r>
              <a:rPr lang="en-US" altLang="zh-TW" sz="1100" baseline="30000">
                <a:solidFill>
                  <a:schemeClr val="tx1"/>
                </a:solidFill>
                <a:latin typeface="Arial" panose="020B0604020202020204" pitchFamily="34" charset="0"/>
                <a:ea typeface="微軟正黑體" panose="020B0604030504040204" pitchFamily="34" charset="-120"/>
                <a:sym typeface="Arial" panose="020B0604020202020204" pitchFamily="34" charset="0"/>
              </a:rPr>
              <a:t>®</a:t>
            </a:r>
            <a:r>
              <a:rPr lang="en-US" altLang="zh-TW" sz="1100">
                <a:solidFill>
                  <a:schemeClr val="tx1"/>
                </a:solidFill>
                <a:latin typeface="Arial" panose="020B0604020202020204" pitchFamily="34" charset="0"/>
                <a:ea typeface="微軟正黑體" panose="020B0604030504040204" pitchFamily="34" charset="-120"/>
                <a:sym typeface="Arial" panose="020B0604020202020204" pitchFamily="34" charset="0"/>
              </a:rPr>
              <a:t> </a:t>
            </a:r>
            <a:r>
              <a:rPr lang="zh-TW" altLang="en-US" sz="1100">
                <a:solidFill>
                  <a:schemeClr val="tx1"/>
                </a:solidFill>
                <a:latin typeface="Arial" panose="020B0604020202020204" pitchFamily="34" charset="0"/>
                <a:ea typeface="微軟正黑體" panose="020B0604030504040204" pitchFamily="34" charset="-120"/>
                <a:sym typeface="Arial" panose="020B0604020202020204" pitchFamily="34" charset="0"/>
              </a:rPr>
              <a:t>提供更快的點對點</a:t>
            </a:r>
            <a:r>
              <a:rPr lang="en-US" altLang="zh-TW" sz="1100">
                <a:solidFill>
                  <a:schemeClr val="tx1"/>
                </a:solidFill>
                <a:latin typeface="Arial" panose="020B0604020202020204" pitchFamily="34" charset="0"/>
                <a:ea typeface="微軟正黑體" panose="020B0604030504040204" pitchFamily="34" charset="-120"/>
                <a:sym typeface="Arial" panose="020B0604020202020204" pitchFamily="34" charset="0"/>
              </a:rPr>
              <a:t>VPN </a:t>
            </a:r>
            <a:r>
              <a:rPr lang="zh-TW" altLang="en-US" sz="1100">
                <a:solidFill>
                  <a:schemeClr val="tx1"/>
                </a:solidFill>
                <a:latin typeface="Arial" panose="020B0604020202020204" pitchFamily="34" charset="0"/>
                <a:ea typeface="微軟正黑體" panose="020B0604030504040204" pitchFamily="34" charset="-120"/>
                <a:sym typeface="Arial" panose="020B0604020202020204" pitchFamily="34" charset="0"/>
              </a:rPr>
              <a:t>連線</a:t>
            </a:r>
            <a:endParaRPr lang="en-US" altLang="zh-TW" sz="1100">
              <a:solidFill>
                <a:schemeClr val="tx1"/>
              </a:solidFill>
              <a:latin typeface="Arial" panose="020B0604020202020204" pitchFamily="34" charset="0"/>
              <a:ea typeface="微軟正黑體" panose="020B0604030504040204" pitchFamily="34" charset="-120"/>
              <a:sym typeface="Arial" panose="020B0604020202020204" pitchFamily="34" charset="0"/>
            </a:endParaRPr>
          </a:p>
          <a:p>
            <a:pPr>
              <a:spcAft>
                <a:spcPts val="200"/>
              </a:spcAft>
              <a:buClr>
                <a:srgbClr val="3823D3"/>
              </a:buClr>
            </a:pPr>
            <a:r>
              <a:rPr lang="en-US" altLang="zh-TW" sz="1100">
                <a:solidFill>
                  <a:schemeClr val="tx1"/>
                </a:solidFill>
                <a:latin typeface="Arial" panose="020B0604020202020204" pitchFamily="34" charset="0"/>
                <a:ea typeface="微軟正黑體" panose="020B0604030504040204" pitchFamily="34" charset="-120"/>
                <a:sym typeface="Arial" panose="020B0604020202020204" pitchFamily="34" charset="0"/>
              </a:rPr>
              <a:t>QVPN</a:t>
            </a:r>
            <a:r>
              <a:rPr lang="zh-TW" altLang="en-US" sz="1100">
                <a:solidFill>
                  <a:schemeClr val="tx1"/>
                </a:solidFill>
                <a:latin typeface="Arial" panose="020B0604020202020204" pitchFamily="34" charset="0"/>
                <a:ea typeface="微軟正黑體" panose="020B0604030504040204" pitchFamily="34" charset="-120"/>
                <a:sym typeface="Arial" panose="020B0604020202020204" pitchFamily="34" charset="0"/>
              </a:rPr>
              <a:t> </a:t>
            </a:r>
            <a:r>
              <a:rPr lang="en-US" altLang="zh-TW" sz="1100">
                <a:solidFill>
                  <a:schemeClr val="tx1"/>
                </a:solidFill>
                <a:latin typeface="Arial" panose="020B0604020202020204" pitchFamily="34" charset="0"/>
                <a:ea typeface="微軟正黑體" panose="020B0604030504040204" pitchFamily="34" charset="-120"/>
                <a:sym typeface="Arial" panose="020B0604020202020204" pitchFamily="34" charset="0"/>
              </a:rPr>
              <a:t>service </a:t>
            </a:r>
            <a:r>
              <a:rPr lang="zh-TW" altLang="en-US" sz="1100">
                <a:solidFill>
                  <a:schemeClr val="tx1"/>
                </a:solidFill>
                <a:latin typeface="Arial" panose="020B0604020202020204" pitchFamily="34" charset="0"/>
                <a:ea typeface="微軟正黑體" panose="020B0604030504040204" pitchFamily="34" charset="-120"/>
                <a:sym typeface="Arial" panose="020B0604020202020204" pitchFamily="34" charset="0"/>
              </a:rPr>
              <a:t>可為</a:t>
            </a:r>
            <a:r>
              <a:rPr lang="en-US" altLang="zh-TW" sz="1100" err="1">
                <a:solidFill>
                  <a:schemeClr val="tx1"/>
                </a:solidFill>
                <a:latin typeface="Arial" panose="020B0604020202020204" pitchFamily="34" charset="0"/>
                <a:ea typeface="微軟正黑體" panose="020B0604030504040204" pitchFamily="34" charset="-120"/>
                <a:sym typeface="Arial" panose="020B0604020202020204" pitchFamily="34" charset="0"/>
              </a:rPr>
              <a:t>WireGuard</a:t>
            </a:r>
            <a:r>
              <a:rPr lang="en-US" altLang="zh-TW" sz="1100">
                <a:solidFill>
                  <a:schemeClr val="tx1"/>
                </a:solidFill>
                <a:latin typeface="Arial" panose="020B0604020202020204" pitchFamily="34" charset="0"/>
                <a:ea typeface="微軟正黑體" panose="020B0604030504040204" pitchFamily="34" charset="-120"/>
                <a:sym typeface="Arial" panose="020B0604020202020204" pitchFamily="34" charset="0"/>
              </a:rPr>
              <a:t> server/client</a:t>
            </a:r>
          </a:p>
          <a:p>
            <a:pPr>
              <a:spcAft>
                <a:spcPts val="200"/>
              </a:spcAft>
              <a:buClr>
                <a:srgbClr val="3823D3"/>
              </a:buClr>
            </a:pPr>
            <a:r>
              <a:rPr lang="zh-TW" altLang="en-US" sz="1100">
                <a:solidFill>
                  <a:schemeClr val="tx1"/>
                </a:solidFill>
                <a:latin typeface="Arial" panose="020B0604020202020204" pitchFamily="34" charset="0"/>
                <a:ea typeface="微軟正黑體" panose="020B0604030504040204" pitchFamily="34" charset="-120"/>
                <a:sym typeface="Arial" panose="020B0604020202020204" pitchFamily="34" charset="0"/>
              </a:rPr>
              <a:t>搭配</a:t>
            </a:r>
            <a:r>
              <a:rPr lang="en-US" altLang="zh-TW" sz="1100">
                <a:solidFill>
                  <a:schemeClr val="tx1"/>
                </a:solidFill>
                <a:latin typeface="Arial" panose="020B0604020202020204" pitchFamily="34" charset="0"/>
                <a:ea typeface="微軟正黑體" panose="020B0604030504040204" pitchFamily="34" charset="-120"/>
                <a:sym typeface="Arial" panose="020B0604020202020204" pitchFamily="34" charset="0"/>
              </a:rPr>
              <a:t> </a:t>
            </a:r>
            <a:r>
              <a:rPr lang="en-US" altLang="zh-TW" sz="1100" err="1">
                <a:solidFill>
                  <a:schemeClr val="tx1"/>
                </a:solidFill>
                <a:latin typeface="Arial" panose="020B0604020202020204" pitchFamily="34" charset="0"/>
                <a:ea typeface="微軟正黑體" panose="020B0604030504040204" pitchFamily="34" charset="-120"/>
                <a:sym typeface="Arial" panose="020B0604020202020204" pitchFamily="34" charset="0"/>
              </a:rPr>
              <a:t>WireGuard</a:t>
            </a:r>
            <a:r>
              <a:rPr lang="en-US" altLang="zh-TW" sz="1100">
                <a:solidFill>
                  <a:schemeClr val="tx1"/>
                </a:solidFill>
                <a:latin typeface="Arial" panose="020B0604020202020204" pitchFamily="34" charset="0"/>
                <a:ea typeface="微軟正黑體" panose="020B0604030504040204" pitchFamily="34" charset="-120"/>
                <a:sym typeface="Arial" panose="020B0604020202020204" pitchFamily="34" charset="0"/>
              </a:rPr>
              <a:t> </a:t>
            </a:r>
            <a:r>
              <a:rPr lang="zh-TW" altLang="en-US" sz="1100">
                <a:solidFill>
                  <a:schemeClr val="tx1"/>
                </a:solidFill>
                <a:latin typeface="Arial" panose="020B0604020202020204" pitchFamily="34" charset="0"/>
                <a:ea typeface="微軟正黑體" panose="020B0604030504040204" pitchFamily="34" charset="-120"/>
                <a:sym typeface="Arial" panose="020B0604020202020204" pitchFamily="34" charset="0"/>
              </a:rPr>
              <a:t>支援的</a:t>
            </a:r>
            <a:r>
              <a:rPr lang="en-US" altLang="zh-TW" sz="1100">
                <a:solidFill>
                  <a:schemeClr val="tx1"/>
                </a:solidFill>
                <a:latin typeface="Arial" panose="020B0604020202020204" pitchFamily="34" charset="0"/>
                <a:ea typeface="微軟正黑體" panose="020B0604030504040204" pitchFamily="34" charset="-120"/>
                <a:sym typeface="Arial" panose="020B0604020202020204" pitchFamily="34" charset="0"/>
              </a:rPr>
              <a:t> mobile APP</a:t>
            </a:r>
            <a:r>
              <a:rPr lang="zh-TW" altLang="en-US" sz="1100">
                <a:solidFill>
                  <a:schemeClr val="tx1"/>
                </a:solidFill>
                <a:latin typeface="Arial" panose="020B0604020202020204" pitchFamily="34" charset="0"/>
                <a:ea typeface="微軟正黑體" panose="020B0604030504040204" pitchFamily="34" charset="-120"/>
                <a:sym typeface="Arial" panose="020B0604020202020204" pitchFamily="34" charset="0"/>
              </a:rPr>
              <a:t>讓行動裝置也可跟</a:t>
            </a:r>
            <a:r>
              <a:rPr lang="en-US" altLang="zh-TW" sz="1100">
                <a:solidFill>
                  <a:schemeClr val="tx1"/>
                </a:solidFill>
                <a:latin typeface="Arial" panose="020B0604020202020204" pitchFamily="34" charset="0"/>
                <a:ea typeface="微軟正黑體" panose="020B0604030504040204" pitchFamily="34" charset="-120"/>
                <a:sym typeface="Arial" panose="020B0604020202020204" pitchFamily="34" charset="0"/>
              </a:rPr>
              <a:t>NAS</a:t>
            </a:r>
            <a:r>
              <a:rPr lang="zh-TW" altLang="en-US" sz="1100">
                <a:solidFill>
                  <a:schemeClr val="tx1"/>
                </a:solidFill>
                <a:latin typeface="Arial" panose="020B0604020202020204" pitchFamily="34" charset="0"/>
                <a:ea typeface="微軟正黑體" panose="020B0604030504040204" pitchFamily="34" charset="-120"/>
                <a:sym typeface="Arial" panose="020B0604020202020204" pitchFamily="34" charset="0"/>
              </a:rPr>
              <a:t>進行高速</a:t>
            </a:r>
            <a:r>
              <a:rPr lang="en-US" altLang="zh-TW" sz="1100">
                <a:solidFill>
                  <a:schemeClr val="tx1"/>
                </a:solidFill>
                <a:latin typeface="Arial" panose="020B0604020202020204" pitchFamily="34" charset="0"/>
                <a:ea typeface="微軟正黑體" panose="020B0604030504040204" pitchFamily="34" charset="-120"/>
                <a:sym typeface="Arial" panose="020B0604020202020204" pitchFamily="34" charset="0"/>
              </a:rPr>
              <a:t>VPN</a:t>
            </a:r>
            <a:r>
              <a:rPr lang="zh-TW" altLang="en-US" sz="1100">
                <a:solidFill>
                  <a:schemeClr val="tx1"/>
                </a:solidFill>
                <a:latin typeface="Arial" panose="020B0604020202020204" pitchFamily="34" charset="0"/>
                <a:ea typeface="微軟正黑體" panose="020B0604030504040204" pitchFamily="34" charset="-120"/>
                <a:sym typeface="Arial" panose="020B0604020202020204" pitchFamily="34" charset="0"/>
              </a:rPr>
              <a:t>連線</a:t>
            </a:r>
          </a:p>
        </p:txBody>
      </p:sp>
      <p:pic>
        <p:nvPicPr>
          <p:cNvPr id="6" name="圖片 5"/>
          <p:cNvPicPr>
            <a:picLocks noChangeAspect="1"/>
          </p:cNvPicPr>
          <p:nvPr/>
        </p:nvPicPr>
        <p:blipFill>
          <a:blip r:embed="rId3"/>
          <a:stretch>
            <a:fillRect/>
          </a:stretch>
        </p:blipFill>
        <p:spPr>
          <a:xfrm>
            <a:off x="732135" y="3291461"/>
            <a:ext cx="4094361" cy="1817692"/>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pic>
        <p:nvPicPr>
          <p:cNvPr id="6146" name="Picture 2">
            <a:extLst>
              <a:ext uri="{FF2B5EF4-FFF2-40B4-BE49-F238E27FC236}">
                <a16:creationId xmlns:a16="http://schemas.microsoft.com/office/drawing/2014/main" id="{75C7E616-40FE-7E43-AD2C-C1B4358E1B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8997" y="2534302"/>
            <a:ext cx="3565003" cy="2599732"/>
          </a:xfrm>
          <a:prstGeom prst="rect">
            <a:avLst/>
          </a:prstGeom>
          <a:noFill/>
          <a:extLst>
            <a:ext uri="{909E8E84-426E-40DD-AFC4-6F175D3DCCD1}">
              <a14:hiddenFill xmlns:a14="http://schemas.microsoft.com/office/drawing/2010/main">
                <a:solidFill>
                  <a:srgbClr val="FFFFFF"/>
                </a:solidFill>
              </a14:hiddenFill>
            </a:ext>
          </a:extLst>
        </p:spPr>
      </p:pic>
      <p:sp>
        <p:nvSpPr>
          <p:cNvPr id="12" name="文字方塊 11">
            <a:extLst>
              <a:ext uri="{FF2B5EF4-FFF2-40B4-BE49-F238E27FC236}">
                <a16:creationId xmlns:a16="http://schemas.microsoft.com/office/drawing/2014/main" id="{5A403772-CFAA-8F4B-BC78-D94094001B15}"/>
              </a:ext>
            </a:extLst>
          </p:cNvPr>
          <p:cNvSpPr txBox="1"/>
          <p:nvPr/>
        </p:nvSpPr>
        <p:spPr>
          <a:xfrm>
            <a:off x="282562" y="1402193"/>
            <a:ext cx="7993333" cy="830997"/>
          </a:xfrm>
          <a:prstGeom prst="rect">
            <a:avLst/>
          </a:prstGeom>
          <a:noFill/>
        </p:spPr>
        <p:txBody>
          <a:bodyPr wrap="square">
            <a:spAutoFit/>
          </a:bodyPr>
          <a:lstStyle/>
          <a:p>
            <a:r>
              <a:rPr lang="en-US" altLang="zh-TW" sz="1600" b="0" i="0">
                <a:solidFill>
                  <a:srgbClr val="333333"/>
                </a:solidFill>
                <a:effectLst/>
                <a:latin typeface="Roboto" panose="02000000000000000000" pitchFamily="2" charset="0"/>
              </a:rPr>
              <a:t>TS-435XeU </a:t>
            </a:r>
            <a:r>
              <a:rPr lang="zh-TW" altLang="en-US" sz="1600" b="0" i="0">
                <a:solidFill>
                  <a:srgbClr val="333333"/>
                </a:solidFill>
                <a:effectLst/>
                <a:latin typeface="Roboto" panose="02000000000000000000" pitchFamily="2" charset="0"/>
              </a:rPr>
              <a:t>現在支援 </a:t>
            </a:r>
            <a:r>
              <a:rPr lang="en" altLang="zh-TW" sz="1600" b="0" i="0" err="1">
                <a:solidFill>
                  <a:srgbClr val="333333"/>
                </a:solidFill>
                <a:effectLst/>
                <a:latin typeface="Roboto" panose="02000000000000000000" pitchFamily="2" charset="0"/>
              </a:rPr>
              <a:t>WireGuard</a:t>
            </a:r>
            <a:r>
              <a:rPr lang="en" altLang="zh-TW" sz="1600" b="0" i="0">
                <a:solidFill>
                  <a:srgbClr val="333333"/>
                </a:solidFill>
                <a:effectLst/>
                <a:latin typeface="Roboto" panose="02000000000000000000" pitchFamily="2" charset="0"/>
              </a:rPr>
              <a:t>®</a:t>
            </a:r>
            <a:r>
              <a:rPr lang="zh-TW" altLang="en" sz="1600" b="0" i="0">
                <a:solidFill>
                  <a:srgbClr val="333333"/>
                </a:solidFill>
                <a:effectLst/>
                <a:latin typeface="Roboto" panose="02000000000000000000" pitchFamily="2" charset="0"/>
              </a:rPr>
              <a:t>，</a:t>
            </a:r>
            <a:r>
              <a:rPr lang="zh-TW" altLang="en-US" sz="1600" b="0" i="0">
                <a:solidFill>
                  <a:srgbClr val="333333"/>
                </a:solidFill>
                <a:effectLst/>
                <a:latin typeface="Roboto" panose="02000000000000000000" pitchFamily="2" charset="0"/>
              </a:rPr>
              <a:t>提供更快、穩定的 </a:t>
            </a:r>
            <a:r>
              <a:rPr lang="en" altLang="zh-TW" sz="1600" b="0" i="0">
                <a:solidFill>
                  <a:srgbClr val="333333"/>
                </a:solidFill>
                <a:effectLst/>
                <a:latin typeface="Roboto" panose="02000000000000000000" pitchFamily="2" charset="0"/>
              </a:rPr>
              <a:t>VPN </a:t>
            </a:r>
            <a:r>
              <a:rPr lang="zh-TW" altLang="en-US" sz="1600" b="0" i="0">
                <a:solidFill>
                  <a:srgbClr val="333333"/>
                </a:solidFill>
                <a:effectLst/>
                <a:latin typeface="Roboto" panose="02000000000000000000" pitchFamily="2" charset="0"/>
              </a:rPr>
              <a:t>連線。透過簡單易用的介面，非 </a:t>
            </a:r>
            <a:r>
              <a:rPr lang="en" altLang="zh-TW" sz="1600" b="0" i="0">
                <a:solidFill>
                  <a:srgbClr val="333333"/>
                </a:solidFill>
                <a:effectLst/>
                <a:latin typeface="Roboto" panose="02000000000000000000" pitchFamily="2" charset="0"/>
              </a:rPr>
              <a:t>IT </a:t>
            </a:r>
            <a:r>
              <a:rPr lang="zh-TW" altLang="en-US" sz="1600" b="0" i="0">
                <a:solidFill>
                  <a:srgbClr val="333333"/>
                </a:solidFill>
                <a:effectLst/>
                <a:latin typeface="Roboto" panose="02000000000000000000" pitchFamily="2" charset="0"/>
              </a:rPr>
              <a:t>的專業遠距工作者也可輕鬆設定 </a:t>
            </a:r>
            <a:r>
              <a:rPr lang="en" altLang="zh-TW" sz="1600" b="0" i="0">
                <a:solidFill>
                  <a:srgbClr val="333333"/>
                </a:solidFill>
                <a:effectLst/>
                <a:latin typeface="Roboto" panose="02000000000000000000" pitchFamily="2" charset="0"/>
              </a:rPr>
              <a:t>VPN </a:t>
            </a:r>
            <a:r>
              <a:rPr lang="zh-TW" altLang="en-US" sz="1600" b="0" i="0">
                <a:solidFill>
                  <a:srgbClr val="333333"/>
                </a:solidFill>
                <a:effectLst/>
                <a:latin typeface="Roboto" panose="02000000000000000000" pitchFamily="2" charset="0"/>
              </a:rPr>
              <a:t>通道，以簡化的連線方式安全存取位於辦公室的 </a:t>
            </a:r>
            <a:r>
              <a:rPr lang="en" altLang="zh-TW" sz="1600" b="0" i="0">
                <a:solidFill>
                  <a:srgbClr val="333333"/>
                </a:solidFill>
                <a:effectLst/>
                <a:latin typeface="Roboto" panose="02000000000000000000" pitchFamily="2" charset="0"/>
              </a:rPr>
              <a:t>QNAP </a:t>
            </a:r>
            <a:r>
              <a:rPr lang="zh-TW" altLang="en-US" sz="1600" b="0" i="0">
                <a:solidFill>
                  <a:srgbClr val="333333"/>
                </a:solidFill>
                <a:effectLst/>
                <a:latin typeface="Roboto" panose="02000000000000000000" pitchFamily="2" charset="0"/>
              </a:rPr>
              <a:t>裝置。</a:t>
            </a:r>
            <a:endParaRPr lang="zh-TW" altLang="en-US" sz="1600"/>
          </a:p>
        </p:txBody>
      </p:sp>
      <p:pic>
        <p:nvPicPr>
          <p:cNvPr id="11" name="圖片 10">
            <a:extLst>
              <a:ext uri="{FF2B5EF4-FFF2-40B4-BE49-F238E27FC236}">
                <a16:creationId xmlns:a16="http://schemas.microsoft.com/office/drawing/2014/main" id="{3C981B97-AF51-4566-9F86-F95FA9BFF97F}"/>
              </a:ext>
            </a:extLst>
          </p:cNvPr>
          <p:cNvPicPr>
            <a:picLocks noChangeAspect="1"/>
          </p:cNvPicPr>
          <p:nvPr/>
        </p:nvPicPr>
        <p:blipFill>
          <a:blip r:embed="rId5"/>
          <a:stretch>
            <a:fillRect/>
          </a:stretch>
        </p:blipFill>
        <p:spPr>
          <a:xfrm>
            <a:off x="5578996" y="2076165"/>
            <a:ext cx="1090751" cy="1090751"/>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bevelT/>
            <a:bevelB/>
            <a:contourClr>
              <a:srgbClr val="969696"/>
            </a:contourClr>
          </a:sp3d>
        </p:spPr>
      </p:pic>
    </p:spTree>
    <p:extLst>
      <p:ext uri="{BB962C8B-B14F-4D97-AF65-F5344CB8AC3E}">
        <p14:creationId xmlns:p14="http://schemas.microsoft.com/office/powerpoint/2010/main" val="812380421"/>
      </p:ext>
    </p:extLst>
  </p:cSld>
  <p:clrMapOvr>
    <a:masterClrMapping/>
  </p:clrMapOvr>
  <p:transition spd="slow">
    <p:fade thruBlk="1"/>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 9" descr="Image 5.png">
            <a:extLst>
              <a:ext uri="{FF2B5EF4-FFF2-40B4-BE49-F238E27FC236}">
                <a16:creationId xmlns:a16="http://schemas.microsoft.com/office/drawing/2014/main" id="{79E496CA-3B9F-6842-9ACE-89D5E227F67C}"/>
              </a:ext>
            </a:extLst>
          </p:cNvPr>
          <p:cNvPicPr>
            <a:picLocks noChangeAspect="1"/>
          </p:cNvPicPr>
          <p:nvPr/>
        </p:nvPicPr>
        <p:blipFill rotWithShape="1">
          <a:blip r:embed="rId3" cstate="print"/>
          <a:srcRect r="34664"/>
          <a:stretch/>
        </p:blipFill>
        <p:spPr>
          <a:xfrm>
            <a:off x="5691485" y="2421876"/>
            <a:ext cx="3452515" cy="2452690"/>
          </a:xfrm>
          <a:prstGeom prst="roundRect">
            <a:avLst>
              <a:gd name="adj" fmla="val 2112"/>
            </a:avLst>
          </a:prstGeom>
          <a:solidFill>
            <a:srgbClr val="FFFFFF">
              <a:shade val="85000"/>
            </a:srgbClr>
          </a:solidFill>
          <a:ln>
            <a:noFill/>
          </a:ln>
          <a:effectLst/>
        </p:spPr>
      </p:pic>
      <p:sp>
        <p:nvSpPr>
          <p:cNvPr id="2" name="標題 1">
            <a:extLst>
              <a:ext uri="{FF2B5EF4-FFF2-40B4-BE49-F238E27FC236}">
                <a16:creationId xmlns:a16="http://schemas.microsoft.com/office/drawing/2014/main" id="{F1B9AFAC-3AAD-400D-A4F9-9392BD2BB9E2}"/>
              </a:ext>
            </a:extLst>
          </p:cNvPr>
          <p:cNvSpPr>
            <a:spLocks noGrp="1"/>
          </p:cNvSpPr>
          <p:nvPr>
            <p:ph type="title" idx="4294967295"/>
          </p:nvPr>
        </p:nvSpPr>
        <p:spPr>
          <a:xfrm>
            <a:off x="329880" y="62216"/>
            <a:ext cx="8484239" cy="1138607"/>
          </a:xfrm>
        </p:spPr>
        <p:txBody>
          <a:bodyPr/>
          <a:lstStyle/>
          <a:p>
            <a:r>
              <a:rPr lang="en-US" altLang="zh-TW" sz="36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Container Station</a:t>
            </a:r>
            <a:r>
              <a:rPr lang="zh-TW" altLang="en-US" sz="36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 軟體容器工作站</a:t>
            </a:r>
            <a:br>
              <a:rPr lang="en-US" altLang="zh-TW" sz="36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br>
            <a:r>
              <a:rPr lang="zh-TW" altLang="en-US" sz="3600">
                <a:solidFill>
                  <a:schemeClr val="bg1"/>
                </a:solidFill>
              </a:rPr>
              <a:t>輕量級 </a:t>
            </a:r>
            <a:r>
              <a:rPr lang="en" altLang="zh-TW" sz="3600">
                <a:solidFill>
                  <a:schemeClr val="bg1"/>
                </a:solidFill>
              </a:rPr>
              <a:t>Linux</a:t>
            </a:r>
            <a:r>
              <a:rPr lang="en" altLang="zh-TW" sz="3600" baseline="30000">
                <a:solidFill>
                  <a:schemeClr val="bg1"/>
                </a:solidFill>
              </a:rPr>
              <a:t>®</a:t>
            </a:r>
            <a:r>
              <a:rPr lang="en" altLang="zh-TW" sz="3600">
                <a:solidFill>
                  <a:schemeClr val="bg1"/>
                </a:solidFill>
              </a:rPr>
              <a:t> OS </a:t>
            </a:r>
            <a:r>
              <a:rPr lang="zh-TW" altLang="en-US" sz="3600">
                <a:solidFill>
                  <a:schemeClr val="bg1"/>
                </a:solidFill>
              </a:rPr>
              <a:t>與應用程式虛擬技術</a:t>
            </a:r>
            <a:endParaRPr lang="en-US" altLang="zh-TW" sz="36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p>
            <a:endParaRPr lang="en-US" altLang="zh-TW" sz="36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 name="文字方塊 5">
            <a:extLst>
              <a:ext uri="{FF2B5EF4-FFF2-40B4-BE49-F238E27FC236}">
                <a16:creationId xmlns:a16="http://schemas.microsoft.com/office/drawing/2014/main" id="{6C760656-B3D2-4957-B7E3-6F10581C7664}"/>
              </a:ext>
            </a:extLst>
          </p:cNvPr>
          <p:cNvSpPr txBox="1"/>
          <p:nvPr/>
        </p:nvSpPr>
        <p:spPr>
          <a:xfrm>
            <a:off x="1284271" y="1518231"/>
            <a:ext cx="7422796" cy="903645"/>
          </a:xfrm>
          <a:prstGeom prst="rect">
            <a:avLst/>
          </a:prstGeom>
          <a:noFill/>
        </p:spPr>
        <p:txBody>
          <a:bodyPr wrap="square" rtlCol="0">
            <a:spAutoFit/>
          </a:bodyPr>
          <a:lstStyle/>
          <a:p>
            <a:pPr>
              <a:lnSpc>
                <a:spcPct val="130000"/>
              </a:lnSpc>
            </a:pPr>
            <a:r>
              <a:rPr lang="en" altLang="zh-TW"/>
              <a:t>QNAP Container Station (</a:t>
            </a:r>
            <a:r>
              <a:rPr lang="zh-TW" altLang="en-US"/>
              <a:t>軟體容器工作站</a:t>
            </a:r>
            <a:r>
              <a:rPr lang="en-US" altLang="zh-TW"/>
              <a:t>) </a:t>
            </a:r>
            <a:r>
              <a:rPr lang="zh-TW" altLang="en-US"/>
              <a:t>獨家支援 </a:t>
            </a:r>
            <a:r>
              <a:rPr lang="en" altLang="zh-TW"/>
              <a:t>LXD </a:t>
            </a:r>
            <a:r>
              <a:rPr lang="zh-TW" altLang="en-US"/>
              <a:t>與 </a:t>
            </a:r>
            <a:r>
              <a:rPr lang="en" altLang="zh-TW"/>
              <a:t>Docker</a:t>
            </a:r>
            <a:r>
              <a:rPr lang="en" altLang="zh-TW" baseline="30000"/>
              <a:t>®</a:t>
            </a:r>
            <a:r>
              <a:rPr lang="zh-TW" altLang="en"/>
              <a:t>、</a:t>
            </a:r>
            <a:r>
              <a:rPr lang="en" altLang="zh-TW"/>
              <a:t>Kata </a:t>
            </a:r>
            <a:r>
              <a:rPr lang="zh-TW" altLang="en-US"/>
              <a:t>等輕量級虛擬技術。您可在 </a:t>
            </a:r>
            <a:r>
              <a:rPr lang="en" altLang="zh-TW"/>
              <a:t>QNAP NAS </a:t>
            </a:r>
            <a:r>
              <a:rPr lang="zh-TW" altLang="en-US"/>
              <a:t>上執行完整的 </a:t>
            </a:r>
            <a:r>
              <a:rPr lang="en" altLang="zh-TW"/>
              <a:t>Linux</a:t>
            </a:r>
            <a:r>
              <a:rPr lang="en" altLang="zh-TW" baseline="30000"/>
              <a:t>®</a:t>
            </a:r>
            <a:r>
              <a:rPr lang="en" altLang="zh-TW"/>
              <a:t> </a:t>
            </a:r>
            <a:r>
              <a:rPr lang="zh-TW" altLang="en-US"/>
              <a:t>虛擬機，並由 </a:t>
            </a:r>
            <a:r>
              <a:rPr lang="en" altLang="zh-TW"/>
              <a:t>Docker</a:t>
            </a:r>
            <a:r>
              <a:rPr lang="en" altLang="zh-TW" baseline="30000"/>
              <a:t>®</a:t>
            </a:r>
            <a:r>
              <a:rPr lang="en" altLang="zh-TW"/>
              <a:t> Hub/LXD </a:t>
            </a:r>
            <a:r>
              <a:rPr lang="zh-TW" altLang="en-US"/>
              <a:t>映像檔伺服器線上市集隨選下載來自全球各地的應用程式。</a:t>
            </a:r>
            <a:endParaRPr lang="zh-TW" altLang="en-US">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7" name="圖片 6" descr="一張含有 文字, 美工圖案 的圖片&#10;&#10;自動產生的描述">
            <a:extLst>
              <a:ext uri="{FF2B5EF4-FFF2-40B4-BE49-F238E27FC236}">
                <a16:creationId xmlns:a16="http://schemas.microsoft.com/office/drawing/2014/main" id="{55E9411D-E6E2-44D5-AF19-FE8E05016C58}"/>
              </a:ext>
            </a:extLst>
          </p:cNvPr>
          <p:cNvPicPr>
            <a:picLocks noChangeAspect="1"/>
          </p:cNvPicPr>
          <p:nvPr/>
        </p:nvPicPr>
        <p:blipFill>
          <a:blip r:embed="rId4"/>
          <a:stretch>
            <a:fillRect/>
          </a:stretch>
        </p:blipFill>
        <p:spPr>
          <a:xfrm>
            <a:off x="329880" y="1483772"/>
            <a:ext cx="895073" cy="895073"/>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pic>
        <p:nvPicPr>
          <p:cNvPr id="10" name="圖片 9">
            <a:extLst>
              <a:ext uri="{FF2B5EF4-FFF2-40B4-BE49-F238E27FC236}">
                <a16:creationId xmlns:a16="http://schemas.microsoft.com/office/drawing/2014/main" id="{CD146876-F13A-4DBA-93AF-C1BBB6C0D47C}"/>
              </a:ext>
            </a:extLst>
          </p:cNvPr>
          <p:cNvPicPr>
            <a:picLocks noChangeAspect="1"/>
          </p:cNvPicPr>
          <p:nvPr/>
        </p:nvPicPr>
        <p:blipFill>
          <a:blip r:embed="rId5"/>
          <a:stretch>
            <a:fillRect/>
          </a:stretch>
        </p:blipFill>
        <p:spPr>
          <a:xfrm>
            <a:off x="2196093" y="2661902"/>
            <a:ext cx="1112824" cy="1112824"/>
          </a:xfrm>
          <a:prstGeom prst="rect">
            <a:avLst/>
          </a:prstGeom>
        </p:spPr>
      </p:pic>
      <p:pic>
        <p:nvPicPr>
          <p:cNvPr id="12" name="圖片 11">
            <a:extLst>
              <a:ext uri="{FF2B5EF4-FFF2-40B4-BE49-F238E27FC236}">
                <a16:creationId xmlns:a16="http://schemas.microsoft.com/office/drawing/2014/main" id="{4D792192-8AA2-4F3E-8E1B-B3717D43C9E3}"/>
              </a:ext>
            </a:extLst>
          </p:cNvPr>
          <p:cNvPicPr>
            <a:picLocks noChangeAspect="1"/>
          </p:cNvPicPr>
          <p:nvPr/>
        </p:nvPicPr>
        <p:blipFill>
          <a:blip r:embed="rId6"/>
          <a:stretch>
            <a:fillRect/>
          </a:stretch>
        </p:blipFill>
        <p:spPr>
          <a:xfrm>
            <a:off x="3932000" y="2661902"/>
            <a:ext cx="1112824" cy="1112824"/>
          </a:xfrm>
          <a:prstGeom prst="rect">
            <a:avLst/>
          </a:prstGeom>
        </p:spPr>
      </p:pic>
      <p:pic>
        <p:nvPicPr>
          <p:cNvPr id="14" name="圖片 13">
            <a:extLst>
              <a:ext uri="{FF2B5EF4-FFF2-40B4-BE49-F238E27FC236}">
                <a16:creationId xmlns:a16="http://schemas.microsoft.com/office/drawing/2014/main" id="{A787FAE8-4077-46A1-B977-41449E72A2AB}"/>
              </a:ext>
            </a:extLst>
          </p:cNvPr>
          <p:cNvPicPr>
            <a:picLocks noChangeAspect="1"/>
          </p:cNvPicPr>
          <p:nvPr/>
        </p:nvPicPr>
        <p:blipFill>
          <a:blip r:embed="rId7"/>
          <a:stretch>
            <a:fillRect/>
          </a:stretch>
        </p:blipFill>
        <p:spPr>
          <a:xfrm>
            <a:off x="334127" y="2661902"/>
            <a:ext cx="1112824" cy="1112824"/>
          </a:xfrm>
          <a:prstGeom prst="rect">
            <a:avLst/>
          </a:prstGeom>
        </p:spPr>
      </p:pic>
      <p:sp>
        <p:nvSpPr>
          <p:cNvPr id="15" name="文字方塊 14">
            <a:extLst>
              <a:ext uri="{FF2B5EF4-FFF2-40B4-BE49-F238E27FC236}">
                <a16:creationId xmlns:a16="http://schemas.microsoft.com/office/drawing/2014/main" id="{EF866209-B53A-48A0-B8CA-DF91250C1CDE}"/>
              </a:ext>
            </a:extLst>
          </p:cNvPr>
          <p:cNvSpPr txBox="1"/>
          <p:nvPr/>
        </p:nvSpPr>
        <p:spPr>
          <a:xfrm>
            <a:off x="2109588" y="3871961"/>
            <a:ext cx="1807555" cy="1061829"/>
          </a:xfrm>
          <a:prstGeom prst="rect">
            <a:avLst/>
          </a:prstGeom>
          <a:noFill/>
        </p:spPr>
        <p:txBody>
          <a:bodyPr wrap="square" rtlCol="0">
            <a:spAutoFit/>
          </a:bodyPr>
          <a:lstStyle/>
          <a:p>
            <a:pPr fontAlgn="base">
              <a:spcBef>
                <a:spcPts val="300"/>
              </a:spcBef>
            </a:pPr>
            <a:r>
              <a:rPr lang="zh-TW" altLang="en-US" sz="1600" b="1" i="0">
                <a:solidFill>
                  <a:schemeClr val="tx1"/>
                </a:solidFill>
                <a:effectLst/>
                <a:latin typeface="Arial" panose="020B0604020202020204" pitchFamily="34" charset="0"/>
                <a:ea typeface="微軟正黑體" panose="020B0604030504040204" pitchFamily="34" charset="-120"/>
                <a:cs typeface="+mn-ea"/>
                <a:sym typeface="Arial" panose="020B0604020202020204" pitchFamily="34" charset="0"/>
              </a:rPr>
              <a:t>彈性操作介面</a:t>
            </a:r>
          </a:p>
          <a:p>
            <a:pPr fontAlgn="base">
              <a:spcBef>
                <a:spcPts val="300"/>
              </a:spcBef>
            </a:pPr>
            <a:r>
              <a:rPr lang="zh-TW" altLang="en-US" sz="1000" b="0" i="0">
                <a:solidFill>
                  <a:schemeClr val="tx1"/>
                </a:solidFill>
                <a:effectLst/>
                <a:latin typeface="Arial" panose="020B0604020202020204" pitchFamily="34" charset="0"/>
                <a:ea typeface="微軟正黑體" panose="020B0604030504040204" pitchFamily="34" charset="-120"/>
                <a:cs typeface="+mn-ea"/>
                <a:sym typeface="Arial" panose="020B0604020202020204" pitchFamily="34" charset="0"/>
              </a:rPr>
              <a:t>提供終端機介面和網頁連結兩種操作方式，彈性選擇讓您使用上更順手。</a:t>
            </a:r>
          </a:p>
          <a:p>
            <a:pPr>
              <a:spcBef>
                <a:spcPts val="300"/>
              </a:spcBef>
            </a:pPr>
            <a:endParaRPr lang="zh-TW" altLang="en-US" sz="120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6" name="文字方塊 15">
            <a:extLst>
              <a:ext uri="{FF2B5EF4-FFF2-40B4-BE49-F238E27FC236}">
                <a16:creationId xmlns:a16="http://schemas.microsoft.com/office/drawing/2014/main" id="{608507BF-109F-4F56-9499-1AA86C5C573D}"/>
              </a:ext>
            </a:extLst>
          </p:cNvPr>
          <p:cNvSpPr txBox="1"/>
          <p:nvPr/>
        </p:nvSpPr>
        <p:spPr>
          <a:xfrm>
            <a:off x="334128" y="3843432"/>
            <a:ext cx="1707174" cy="1061829"/>
          </a:xfrm>
          <a:prstGeom prst="rect">
            <a:avLst/>
          </a:prstGeom>
          <a:noFill/>
        </p:spPr>
        <p:txBody>
          <a:bodyPr wrap="square" rtlCol="0">
            <a:spAutoFit/>
          </a:bodyPr>
          <a:lstStyle/>
          <a:p>
            <a:pPr fontAlgn="base">
              <a:spcBef>
                <a:spcPts val="300"/>
              </a:spcBef>
            </a:pPr>
            <a:r>
              <a:rPr lang="zh-TW" altLang="en-US" sz="1600" b="1" i="0">
                <a:solidFill>
                  <a:schemeClr val="tx1"/>
                </a:solidFill>
                <a:effectLst/>
                <a:latin typeface="Arial" panose="020B0604020202020204" pitchFamily="34" charset="0"/>
                <a:ea typeface="微軟正黑體" panose="020B0604030504040204" pitchFamily="34" charset="-120"/>
                <a:cs typeface="+mn-ea"/>
                <a:sym typeface="Arial" panose="020B0604020202020204" pitchFamily="34" charset="0"/>
              </a:rPr>
              <a:t>圖像化管理</a:t>
            </a:r>
          </a:p>
          <a:p>
            <a:pPr fontAlgn="base">
              <a:spcBef>
                <a:spcPts val="300"/>
              </a:spcBef>
            </a:pPr>
            <a:r>
              <a:rPr lang="zh-TW" altLang="en-US" sz="1000" b="0" i="0">
                <a:solidFill>
                  <a:schemeClr val="tx1"/>
                </a:solidFill>
                <a:effectLst/>
                <a:latin typeface="Arial" panose="020B0604020202020204" pitchFamily="34" charset="0"/>
                <a:ea typeface="微軟正黑體" panose="020B0604030504040204" pitchFamily="34" charset="-120"/>
                <a:cs typeface="+mn-ea"/>
                <a:sym typeface="Arial" panose="020B0604020202020204" pitchFamily="34" charset="0"/>
              </a:rPr>
              <a:t>總覽頁採用圖形化設計，清楚呈現 </a:t>
            </a:r>
            <a:r>
              <a:rPr lang="en-US" altLang="zh-TW" sz="1000" b="0" i="0">
                <a:solidFill>
                  <a:schemeClr val="tx1"/>
                </a:solidFill>
                <a:effectLst/>
                <a:latin typeface="Arial" panose="020B0604020202020204" pitchFamily="34" charset="0"/>
                <a:ea typeface="微軟正黑體" panose="020B0604030504040204" pitchFamily="34" charset="-120"/>
                <a:cs typeface="+mn-ea"/>
                <a:sym typeface="Arial" panose="020B0604020202020204" pitchFamily="34" charset="0"/>
              </a:rPr>
              <a:t>NAS </a:t>
            </a:r>
            <a:r>
              <a:rPr lang="zh-TW" altLang="en-US" sz="1000" b="0" i="0">
                <a:solidFill>
                  <a:schemeClr val="tx1"/>
                </a:solidFill>
                <a:effectLst/>
                <a:latin typeface="Arial" panose="020B0604020202020204" pitchFamily="34" charset="0"/>
                <a:ea typeface="微軟正黑體" panose="020B0604030504040204" pitchFamily="34" charset="-120"/>
                <a:cs typeface="+mn-ea"/>
                <a:sym typeface="Arial" panose="020B0604020202020204" pitchFamily="34" charset="0"/>
              </a:rPr>
              <a:t>主機資源，以及每個容器的資源使用率。</a:t>
            </a:r>
          </a:p>
          <a:p>
            <a:pPr>
              <a:spcBef>
                <a:spcPts val="300"/>
              </a:spcBef>
            </a:pPr>
            <a:endParaRPr lang="zh-TW" altLang="en-US" sz="120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7" name="文字方塊 16">
            <a:extLst>
              <a:ext uri="{FF2B5EF4-FFF2-40B4-BE49-F238E27FC236}">
                <a16:creationId xmlns:a16="http://schemas.microsoft.com/office/drawing/2014/main" id="{18C2AEEC-0BE9-424F-8CA8-85A301BA8E0B}"/>
              </a:ext>
            </a:extLst>
          </p:cNvPr>
          <p:cNvSpPr txBox="1"/>
          <p:nvPr/>
        </p:nvSpPr>
        <p:spPr>
          <a:xfrm>
            <a:off x="3917143" y="3871960"/>
            <a:ext cx="1807555" cy="1061829"/>
          </a:xfrm>
          <a:prstGeom prst="rect">
            <a:avLst/>
          </a:prstGeom>
          <a:noFill/>
        </p:spPr>
        <p:txBody>
          <a:bodyPr wrap="square" rtlCol="0">
            <a:spAutoFit/>
          </a:bodyPr>
          <a:lstStyle/>
          <a:p>
            <a:pPr fontAlgn="base">
              <a:spcBef>
                <a:spcPts val="300"/>
              </a:spcBef>
            </a:pPr>
            <a:r>
              <a:rPr lang="zh-TW" altLang="en-US" sz="1600" b="1" i="0">
                <a:solidFill>
                  <a:schemeClr val="tx1"/>
                </a:solidFill>
                <a:effectLst/>
                <a:latin typeface="Arial" panose="020B0604020202020204" pitchFamily="34" charset="0"/>
                <a:ea typeface="微軟正黑體" panose="020B0604030504040204" pitchFamily="34" charset="-120"/>
                <a:cs typeface="+mn-ea"/>
                <a:sym typeface="Arial" panose="020B0604020202020204" pitchFamily="34" charset="0"/>
              </a:rPr>
              <a:t>存取權限設定</a:t>
            </a:r>
          </a:p>
          <a:p>
            <a:pPr fontAlgn="base">
              <a:spcBef>
                <a:spcPts val="300"/>
              </a:spcBef>
            </a:pPr>
            <a:r>
              <a:rPr lang="zh-TW" altLang="en-US" sz="1000" b="0" i="0">
                <a:solidFill>
                  <a:schemeClr val="tx1"/>
                </a:solidFill>
                <a:effectLst/>
                <a:latin typeface="Arial" panose="020B0604020202020204" pitchFamily="34" charset="0"/>
                <a:ea typeface="微軟正黑體" panose="020B0604030504040204" pitchFamily="34" charset="-120"/>
                <a:cs typeface="+mn-ea"/>
                <a:sym typeface="Arial" panose="020B0604020202020204" pitchFamily="34" charset="0"/>
              </a:rPr>
              <a:t>您可針對共用資料夾、其他容器內資料或 </a:t>
            </a:r>
            <a:r>
              <a:rPr lang="en-US" altLang="zh-TW" sz="1000" b="0" i="0">
                <a:solidFill>
                  <a:schemeClr val="tx1"/>
                </a:solidFill>
                <a:effectLst/>
                <a:latin typeface="Arial" panose="020B0604020202020204" pitchFamily="34" charset="0"/>
                <a:ea typeface="微軟正黑體" panose="020B0604030504040204" pitchFamily="34" charset="-120"/>
                <a:cs typeface="+mn-ea"/>
                <a:sym typeface="Arial" panose="020B0604020202020204" pitchFamily="34" charset="0"/>
              </a:rPr>
              <a:t>NAS </a:t>
            </a:r>
            <a:r>
              <a:rPr lang="zh-TW" altLang="en-US" sz="1000" b="0" i="0">
                <a:solidFill>
                  <a:schemeClr val="tx1"/>
                </a:solidFill>
                <a:effectLst/>
                <a:latin typeface="Arial" panose="020B0604020202020204" pitchFamily="34" charset="0"/>
                <a:ea typeface="微軟正黑體" panose="020B0604030504040204" pitchFamily="34" charset="-120"/>
                <a:cs typeface="+mn-ea"/>
                <a:sym typeface="Arial" panose="020B0604020202020204" pitchFamily="34" charset="0"/>
              </a:rPr>
              <a:t>主機設定使用者存取權限。</a:t>
            </a:r>
          </a:p>
          <a:p>
            <a:pPr>
              <a:spcBef>
                <a:spcPts val="300"/>
              </a:spcBef>
            </a:pPr>
            <a:endParaRPr lang="zh-TW" altLang="en-US" sz="120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Tree>
    <p:extLst>
      <p:ext uri="{BB962C8B-B14F-4D97-AF65-F5344CB8AC3E}">
        <p14:creationId xmlns:p14="http://schemas.microsoft.com/office/powerpoint/2010/main" val="2573129116"/>
      </p:ext>
    </p:extLst>
  </p:cSld>
  <p:clrMapOvr>
    <a:masterClrMapping/>
  </p:clrMapOvr>
  <p:transition spd="slow">
    <p:fade thruBlk="1"/>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www.qnap.com/i/_images/product/items/311_s.png?t=1572423060">
            <a:extLst>
              <a:ext uri="{FF2B5EF4-FFF2-40B4-BE49-F238E27FC236}">
                <a16:creationId xmlns:a16="http://schemas.microsoft.com/office/drawing/2014/main" id="{3AB6BF2A-E0EE-4CAE-BD24-00C8D82A38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7151" y="1477860"/>
            <a:ext cx="2634663" cy="1645200"/>
          </a:xfrm>
          <a:prstGeom prst="rect">
            <a:avLst/>
          </a:prstGeom>
          <a:noFill/>
          <a:extLst>
            <a:ext uri="{909E8E84-426E-40DD-AFC4-6F175D3DCCD1}">
              <a14:hiddenFill xmlns:a14="http://schemas.microsoft.com/office/drawing/2010/main">
                <a:solidFill>
                  <a:srgbClr val="FFFFFF"/>
                </a:solidFill>
              </a14:hiddenFill>
            </a:ext>
          </a:extLst>
        </p:spPr>
      </p:pic>
      <p:sp>
        <p:nvSpPr>
          <p:cNvPr id="24" name="矩形: 圓角 23">
            <a:extLst>
              <a:ext uri="{FF2B5EF4-FFF2-40B4-BE49-F238E27FC236}">
                <a16:creationId xmlns:a16="http://schemas.microsoft.com/office/drawing/2014/main" id="{1FF2EBE4-B976-4A7F-9568-4995971B3A82}"/>
              </a:ext>
            </a:extLst>
          </p:cNvPr>
          <p:cNvSpPr/>
          <p:nvPr/>
        </p:nvSpPr>
        <p:spPr>
          <a:xfrm>
            <a:off x="704201" y="1872616"/>
            <a:ext cx="2499173" cy="1734874"/>
          </a:xfrm>
          <a:prstGeom prst="roundRect">
            <a:avLst>
              <a:gd name="adj" fmla="val 1704"/>
            </a:avLst>
          </a:prstGeom>
          <a:gradFill>
            <a:gsLst>
              <a:gs pos="1000">
                <a:srgbClr val="1D2063">
                  <a:alpha val="53725"/>
                </a:srgbClr>
              </a:gs>
              <a:gs pos="100000">
                <a:srgbClr val="132C45"/>
              </a:gs>
            </a:gsLst>
            <a:lin ang="5400000" scaled="1"/>
          </a:gradFill>
          <a:ln w="9525">
            <a:solidFill>
              <a:srgbClr val="3072BE"/>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pic>
        <p:nvPicPr>
          <p:cNvPr id="27" name="圖片 26">
            <a:extLst>
              <a:ext uri="{FF2B5EF4-FFF2-40B4-BE49-F238E27FC236}">
                <a16:creationId xmlns:a16="http://schemas.microsoft.com/office/drawing/2014/main" id="{667794E4-66EE-469B-9EC5-5CDD88415A95}"/>
              </a:ext>
            </a:extLst>
          </p:cNvPr>
          <p:cNvPicPr>
            <a:picLocks noChangeAspect="1"/>
          </p:cNvPicPr>
          <p:nvPr/>
        </p:nvPicPr>
        <p:blipFill>
          <a:blip r:embed="rId4"/>
          <a:stretch>
            <a:fillRect/>
          </a:stretch>
        </p:blipFill>
        <p:spPr>
          <a:xfrm>
            <a:off x="5943801" y="2465746"/>
            <a:ext cx="2807921" cy="373089"/>
          </a:xfrm>
          <a:prstGeom prst="rect">
            <a:avLst/>
          </a:prstGeom>
        </p:spPr>
      </p:pic>
      <p:pic>
        <p:nvPicPr>
          <p:cNvPr id="26" name="圖片 25">
            <a:extLst>
              <a:ext uri="{FF2B5EF4-FFF2-40B4-BE49-F238E27FC236}">
                <a16:creationId xmlns:a16="http://schemas.microsoft.com/office/drawing/2014/main" id="{83B8012B-9C9F-4068-AC18-09359333D919}"/>
              </a:ext>
            </a:extLst>
          </p:cNvPr>
          <p:cNvPicPr>
            <a:picLocks noChangeAspect="1"/>
          </p:cNvPicPr>
          <p:nvPr/>
        </p:nvPicPr>
        <p:blipFill>
          <a:blip r:embed="rId4"/>
          <a:stretch>
            <a:fillRect/>
          </a:stretch>
        </p:blipFill>
        <p:spPr>
          <a:xfrm>
            <a:off x="5854061" y="4406340"/>
            <a:ext cx="2807921" cy="373089"/>
          </a:xfrm>
          <a:prstGeom prst="rect">
            <a:avLst/>
          </a:prstGeom>
        </p:spPr>
      </p:pic>
      <p:cxnSp>
        <p:nvCxnSpPr>
          <p:cNvPr id="23" name="肘形接點 22"/>
          <p:cNvCxnSpPr>
            <a:cxnSpLocks/>
          </p:cNvCxnSpPr>
          <p:nvPr/>
        </p:nvCxnSpPr>
        <p:spPr>
          <a:xfrm>
            <a:off x="2639555" y="3728483"/>
            <a:ext cx="4093901" cy="505005"/>
          </a:xfrm>
          <a:prstGeom prst="bentConnector3">
            <a:avLst>
              <a:gd name="adj1" fmla="val 50000"/>
            </a:avLst>
          </a:prstGeom>
          <a:ln w="19050" cap="flat" cmpd="sng">
            <a:solidFill>
              <a:srgbClr val="2A6199"/>
            </a:solidFill>
            <a:prstDash val="sysDash"/>
          </a:ln>
        </p:spPr>
        <p:style>
          <a:lnRef idx="1">
            <a:schemeClr val="accent1"/>
          </a:lnRef>
          <a:fillRef idx="0">
            <a:schemeClr val="accent1"/>
          </a:fillRef>
          <a:effectRef idx="0">
            <a:schemeClr val="accent1"/>
          </a:effectRef>
          <a:fontRef idx="minor">
            <a:schemeClr val="tx1"/>
          </a:fontRef>
        </p:style>
      </p:cxnSp>
      <p:cxnSp>
        <p:nvCxnSpPr>
          <p:cNvPr id="20" name="肘形接點 19"/>
          <p:cNvCxnSpPr>
            <a:cxnSpLocks/>
          </p:cNvCxnSpPr>
          <p:nvPr/>
        </p:nvCxnSpPr>
        <p:spPr>
          <a:xfrm flipV="1">
            <a:off x="3063948" y="2428437"/>
            <a:ext cx="3229530" cy="1120910"/>
          </a:xfrm>
          <a:prstGeom prst="bentConnector3">
            <a:avLst>
              <a:gd name="adj1" fmla="val 50000"/>
            </a:avLst>
          </a:prstGeom>
          <a:ln w="19050" cmpd="sng">
            <a:solidFill>
              <a:srgbClr val="2A6199"/>
            </a:solidFill>
            <a:prstDash val="sysDash"/>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721621" y="2465746"/>
            <a:ext cx="2088232" cy="461657"/>
          </a:xfrm>
          <a:prstGeom prst="rect">
            <a:avLst/>
          </a:prstGeom>
          <a:noFill/>
        </p:spPr>
        <p:txBody>
          <a:bodyPr wrap="square" lIns="91431" tIns="45716" rIns="91431" bIns="45716" rtlCol="0" anchor="t">
            <a:spAutoFit/>
          </a:bodyPr>
          <a:lstStyle/>
          <a:p>
            <a:r>
              <a:rPr lang="en-US" sz="1200" b="1">
                <a:solidFill>
                  <a:srgbClr val="2A6199"/>
                </a:solidFill>
                <a:latin typeface="微軟正黑體" panose="020B0604030504040204" pitchFamily="34" charset="-120"/>
                <a:ea typeface="微軟正黑體" panose="020B0604030504040204" pitchFamily="34" charset="-120"/>
                <a:cs typeface="Arial" pitchFamily="34" charset="0"/>
              </a:rPr>
              <a:t>2.5GbE</a:t>
            </a:r>
          </a:p>
          <a:p>
            <a:r>
              <a:rPr lang="en-US" sz="1200" b="1">
                <a:solidFill>
                  <a:srgbClr val="2A6199"/>
                </a:solidFill>
                <a:latin typeface="微軟正黑體" panose="020B0604030504040204" pitchFamily="34" charset="-120"/>
                <a:ea typeface="微軟正黑體" panose="020B0604030504040204" pitchFamily="34" charset="-120"/>
                <a:cs typeface="Arial" pitchFamily="34" charset="0"/>
              </a:rPr>
              <a:t>iSCSI VJBOD </a:t>
            </a:r>
            <a:r>
              <a:rPr lang="zh-CN" altLang="en-US" sz="1200" b="1">
                <a:solidFill>
                  <a:srgbClr val="2A6199"/>
                </a:solidFill>
                <a:latin typeface="微軟正黑體" panose="020B0604030504040204" pitchFamily="34" charset="-120"/>
                <a:ea typeface="微軟正黑體" panose="020B0604030504040204" pitchFamily="34" charset="-120"/>
                <a:cs typeface="Arial" pitchFamily="34" charset="0"/>
              </a:rPr>
              <a:t>連線</a:t>
            </a:r>
            <a:endParaRPr lang="en-US" sz="1200" b="1">
              <a:solidFill>
                <a:srgbClr val="2A6199"/>
              </a:solidFill>
              <a:latin typeface="微軟正黑體" panose="020B0604030504040204" pitchFamily="34" charset="-120"/>
              <a:ea typeface="微軟正黑體" panose="020B0604030504040204" pitchFamily="34" charset="-120"/>
              <a:cs typeface="Arial" pitchFamily="34" charset="0"/>
            </a:endParaRPr>
          </a:p>
        </p:txBody>
      </p:sp>
      <p:sp>
        <p:nvSpPr>
          <p:cNvPr id="8" name="TextBox 7">
            <a:extLst>
              <a:ext uri="{FF2B5EF4-FFF2-40B4-BE49-F238E27FC236}">
                <a16:creationId xmlns:a16="http://schemas.microsoft.com/office/drawing/2014/main" id="{230CC35B-65BC-5B4D-8F25-29BFD1CA7E15}"/>
              </a:ext>
            </a:extLst>
          </p:cNvPr>
          <p:cNvSpPr txBox="1"/>
          <p:nvPr/>
        </p:nvSpPr>
        <p:spPr>
          <a:xfrm>
            <a:off x="6890746" y="4650788"/>
            <a:ext cx="1037463" cy="307777"/>
          </a:xfrm>
          <a:prstGeom prst="rect">
            <a:avLst/>
          </a:prstGeom>
          <a:noFill/>
        </p:spPr>
        <p:txBody>
          <a:bodyPr wrap="none" rtlCol="0">
            <a:spAutoFit/>
          </a:bodyPr>
          <a:lstStyle/>
          <a:p>
            <a:r>
              <a:rPr lang="en-US" sz="1400" b="1">
                <a:solidFill>
                  <a:schemeClr val="tx1"/>
                </a:solidFill>
                <a:latin typeface="微軟正黑體" panose="020B0604030504040204" pitchFamily="34" charset="-120"/>
                <a:ea typeface="微軟正黑體" panose="020B0604030504040204" pitchFamily="34" charset="-120"/>
                <a:cs typeface="Arial" pitchFamily="34" charset="0"/>
              </a:rPr>
              <a:t>TVS-672X</a:t>
            </a:r>
          </a:p>
        </p:txBody>
      </p:sp>
      <p:sp>
        <p:nvSpPr>
          <p:cNvPr id="31" name="TextBox 30">
            <a:extLst>
              <a:ext uri="{FF2B5EF4-FFF2-40B4-BE49-F238E27FC236}">
                <a16:creationId xmlns:a16="http://schemas.microsoft.com/office/drawing/2014/main" id="{E315037C-D429-4040-9216-570E94FD4B65}"/>
              </a:ext>
            </a:extLst>
          </p:cNvPr>
          <p:cNvSpPr txBox="1"/>
          <p:nvPr/>
        </p:nvSpPr>
        <p:spPr>
          <a:xfrm>
            <a:off x="6865249" y="2696574"/>
            <a:ext cx="1771361" cy="307777"/>
          </a:xfrm>
          <a:prstGeom prst="rect">
            <a:avLst/>
          </a:prstGeom>
          <a:noFill/>
        </p:spPr>
        <p:txBody>
          <a:bodyPr wrap="square" rtlCol="0">
            <a:spAutoFit/>
          </a:bodyPr>
          <a:lstStyle/>
          <a:p>
            <a:r>
              <a:rPr lang="en-US" sz="1400" b="1">
                <a:solidFill>
                  <a:schemeClr val="tx1"/>
                </a:solidFill>
                <a:latin typeface="微軟正黑體" panose="020B0604030504040204" pitchFamily="34" charset="-120"/>
                <a:ea typeface="微軟正黑體" panose="020B0604030504040204" pitchFamily="34" charset="-120"/>
                <a:cs typeface="Arial" pitchFamily="34" charset="0"/>
              </a:rPr>
              <a:t>TS-1232PXU-RP</a:t>
            </a:r>
          </a:p>
        </p:txBody>
      </p:sp>
      <p:grpSp>
        <p:nvGrpSpPr>
          <p:cNvPr id="4" name="群組 10"/>
          <p:cNvGrpSpPr/>
          <p:nvPr/>
        </p:nvGrpSpPr>
        <p:grpSpPr>
          <a:xfrm>
            <a:off x="1533111" y="2508660"/>
            <a:ext cx="771713" cy="771813"/>
            <a:chOff x="428596" y="2143809"/>
            <a:chExt cx="1613420" cy="1613420"/>
          </a:xfrm>
        </p:grpSpPr>
        <p:sp>
          <p:nvSpPr>
            <p:cNvPr id="9" name="橢圓 8"/>
            <p:cNvSpPr/>
            <p:nvPr/>
          </p:nvSpPr>
          <p:spPr>
            <a:xfrm>
              <a:off x="428596" y="2143809"/>
              <a:ext cx="1613420" cy="1613420"/>
            </a:xfrm>
            <a:prstGeom prst="ellipse">
              <a:avLst/>
            </a:prstGeom>
            <a:solidFill>
              <a:srgbClr val="2A61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latin typeface="微軟正黑體" panose="020B0604030504040204" pitchFamily="34" charset="-120"/>
                <a:ea typeface="微軟正黑體" panose="020B0604030504040204" pitchFamily="34" charset="-120"/>
              </a:endParaRPr>
            </a:p>
          </p:txBody>
        </p:sp>
        <p:pic>
          <p:nvPicPr>
            <p:cNvPr id="13" name="圖片 12" descr="VJBOD.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571472" y="2500306"/>
              <a:ext cx="1095943" cy="963170"/>
            </a:xfrm>
            <a:prstGeom prst="rect">
              <a:avLst/>
            </a:prstGeom>
          </p:spPr>
        </p:pic>
      </p:grpSp>
      <p:pic>
        <p:nvPicPr>
          <p:cNvPr id="25" name="圖片 24">
            <a:extLst>
              <a:ext uri="{FF2B5EF4-FFF2-40B4-BE49-F238E27FC236}">
                <a16:creationId xmlns:a16="http://schemas.microsoft.com/office/drawing/2014/main" id="{25EF195D-C5B1-49B8-B568-9CFD4EAE5A4D}"/>
              </a:ext>
            </a:extLst>
          </p:cNvPr>
          <p:cNvPicPr>
            <a:picLocks noChangeAspect="1"/>
          </p:cNvPicPr>
          <p:nvPr/>
        </p:nvPicPr>
        <p:blipFill>
          <a:blip r:embed="rId4"/>
          <a:stretch>
            <a:fillRect/>
          </a:stretch>
        </p:blipFill>
        <p:spPr>
          <a:xfrm>
            <a:off x="17991" y="3654877"/>
            <a:ext cx="3881334" cy="405694"/>
          </a:xfrm>
          <a:prstGeom prst="rect">
            <a:avLst/>
          </a:prstGeom>
        </p:spPr>
      </p:pic>
      <p:sp>
        <p:nvSpPr>
          <p:cNvPr id="18" name="文字方塊 17">
            <a:extLst>
              <a:ext uri="{FF2B5EF4-FFF2-40B4-BE49-F238E27FC236}">
                <a16:creationId xmlns:a16="http://schemas.microsoft.com/office/drawing/2014/main" id="{169C67AB-7DD9-486C-96A9-F1F07E9401BF}"/>
              </a:ext>
            </a:extLst>
          </p:cNvPr>
          <p:cNvSpPr txBox="1"/>
          <p:nvPr/>
        </p:nvSpPr>
        <p:spPr>
          <a:xfrm>
            <a:off x="8675285" y="-434498"/>
            <a:ext cx="468715" cy="307777"/>
          </a:xfrm>
          <a:prstGeom prst="rect">
            <a:avLst/>
          </a:prstGeom>
          <a:solidFill>
            <a:srgbClr val="FF0000"/>
          </a:solidFill>
        </p:spPr>
        <p:txBody>
          <a:bodyPr wrap="square" rtlCol="0">
            <a:spAutoFit/>
          </a:bodyPr>
          <a:lstStyle/>
          <a:p>
            <a:r>
              <a:rPr lang="en-US" altLang="zh-TW">
                <a:solidFill>
                  <a:schemeClr val="bg1"/>
                </a:solidFill>
              </a:rPr>
              <a:t>OK</a:t>
            </a:r>
            <a:endParaRPr lang="zh-TW" altLang="en-US">
              <a:solidFill>
                <a:schemeClr val="bg1"/>
              </a:solidFill>
            </a:endParaRPr>
          </a:p>
        </p:txBody>
      </p:sp>
      <p:sp>
        <p:nvSpPr>
          <p:cNvPr id="19" name="標題 1">
            <a:extLst>
              <a:ext uri="{FF2B5EF4-FFF2-40B4-BE49-F238E27FC236}">
                <a16:creationId xmlns:a16="http://schemas.microsoft.com/office/drawing/2014/main" id="{F48E217F-D270-486C-8500-F98D225E37E0}"/>
              </a:ext>
            </a:extLst>
          </p:cNvPr>
          <p:cNvSpPr txBox="1">
            <a:spLocks/>
          </p:cNvSpPr>
          <p:nvPr/>
        </p:nvSpPr>
        <p:spPr>
          <a:xfrm>
            <a:off x="124385" y="48509"/>
            <a:ext cx="8895230" cy="1254121"/>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Arial"/>
              <a:buNone/>
              <a:defRPr sz="28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2800">
                <a:solidFill>
                  <a:schemeClr val="dk1"/>
                </a:solidFill>
              </a:defRPr>
            </a:lvl2pPr>
            <a:lvl3pPr lvl="2" indent="0">
              <a:spcBef>
                <a:spcPts val="0"/>
              </a:spcBef>
              <a:buClr>
                <a:schemeClr val="dk1"/>
              </a:buClr>
              <a:buFont typeface="Arial"/>
              <a:buNone/>
              <a:defRPr sz="2800">
                <a:solidFill>
                  <a:schemeClr val="dk1"/>
                </a:solidFill>
              </a:defRPr>
            </a:lvl3pPr>
            <a:lvl4pPr lvl="3" indent="0">
              <a:spcBef>
                <a:spcPts val="0"/>
              </a:spcBef>
              <a:buClr>
                <a:schemeClr val="dk1"/>
              </a:buClr>
              <a:buFont typeface="Arial"/>
              <a:buNone/>
              <a:defRPr sz="2800">
                <a:solidFill>
                  <a:schemeClr val="dk1"/>
                </a:solidFill>
              </a:defRPr>
            </a:lvl4pPr>
            <a:lvl5pPr lvl="4" indent="0">
              <a:spcBef>
                <a:spcPts val="0"/>
              </a:spcBef>
              <a:buClr>
                <a:schemeClr val="dk1"/>
              </a:buClr>
              <a:buFont typeface="Arial"/>
              <a:buNone/>
              <a:defRPr sz="2800">
                <a:solidFill>
                  <a:schemeClr val="dk1"/>
                </a:solidFill>
              </a:defRPr>
            </a:lvl5pPr>
            <a:lvl6pPr lvl="5" indent="0">
              <a:spcBef>
                <a:spcPts val="0"/>
              </a:spcBef>
              <a:buClr>
                <a:schemeClr val="dk1"/>
              </a:buClr>
              <a:buFont typeface="Arial"/>
              <a:buNone/>
              <a:defRPr sz="2800">
                <a:solidFill>
                  <a:schemeClr val="dk1"/>
                </a:solidFill>
              </a:defRPr>
            </a:lvl6pPr>
            <a:lvl7pPr lvl="6" indent="0">
              <a:spcBef>
                <a:spcPts val="0"/>
              </a:spcBef>
              <a:buClr>
                <a:schemeClr val="dk1"/>
              </a:buClr>
              <a:buFont typeface="Arial"/>
              <a:buNone/>
              <a:defRPr sz="2800">
                <a:solidFill>
                  <a:schemeClr val="dk1"/>
                </a:solidFill>
              </a:defRPr>
            </a:lvl7pPr>
            <a:lvl8pPr lvl="7" indent="0">
              <a:spcBef>
                <a:spcPts val="0"/>
              </a:spcBef>
              <a:buClr>
                <a:schemeClr val="dk1"/>
              </a:buClr>
              <a:buFont typeface="Arial"/>
              <a:buNone/>
              <a:defRPr sz="2800">
                <a:solidFill>
                  <a:schemeClr val="dk1"/>
                </a:solidFill>
              </a:defRPr>
            </a:lvl8pPr>
            <a:lvl9pPr lvl="8" indent="0">
              <a:spcBef>
                <a:spcPts val="0"/>
              </a:spcBef>
              <a:buClr>
                <a:schemeClr val="dk1"/>
              </a:buClr>
              <a:buFont typeface="Arial"/>
              <a:buNone/>
              <a:defRPr sz="2800">
                <a:solidFill>
                  <a:schemeClr val="dk1"/>
                </a:solidFill>
              </a:defRPr>
            </a:lvl9pPr>
          </a:lstStyle>
          <a:p>
            <a:r>
              <a:rPr lang="zh-TW" altLang="en-US" sz="3600">
                <a:solidFill>
                  <a:schemeClr val="bg1"/>
                </a:solidFill>
                <a:latin typeface="微軟正黑體" panose="020B0604030504040204" pitchFamily="34" charset="-120"/>
                <a:ea typeface="微軟正黑體" panose="020B0604030504040204" pitchFamily="34" charset="-120"/>
              </a:rPr>
              <a:t>利用 </a:t>
            </a:r>
            <a:r>
              <a:rPr lang="en-US" altLang="zh-TW" sz="3600">
                <a:solidFill>
                  <a:schemeClr val="bg1"/>
                </a:solidFill>
                <a:latin typeface="微軟正黑體" panose="020B0604030504040204" pitchFamily="34" charset="-120"/>
                <a:ea typeface="微軟正黑體" panose="020B0604030504040204" pitchFamily="34" charset="-120"/>
              </a:rPr>
              <a:t>Virtual JBOD </a:t>
            </a:r>
            <a:r>
              <a:rPr lang="zh-TW" altLang="en-US" sz="3600">
                <a:solidFill>
                  <a:schemeClr val="bg1"/>
                </a:solidFill>
                <a:latin typeface="微軟正黑體" panose="020B0604030504040204" pitchFamily="34" charset="-120"/>
                <a:ea typeface="微軟正黑體" panose="020B0604030504040204" pitchFamily="34" charset="-120"/>
              </a:rPr>
              <a:t>擴充 </a:t>
            </a:r>
            <a:r>
              <a:rPr lang="en-US" altLang="zh-TW" sz="3600">
                <a:solidFill>
                  <a:schemeClr val="bg1"/>
                </a:solidFill>
                <a:latin typeface="微軟正黑體" panose="020B0604030504040204" pitchFamily="34" charset="-120"/>
                <a:ea typeface="微軟正黑體" panose="020B0604030504040204" pitchFamily="34" charset="-120"/>
              </a:rPr>
              <a:t>NAS </a:t>
            </a:r>
            <a:r>
              <a:rPr lang="zh-TW" altLang="en-US" sz="3600">
                <a:solidFill>
                  <a:schemeClr val="bg1"/>
                </a:solidFill>
                <a:latin typeface="微軟正黑體" panose="020B0604030504040204" pitchFamily="34" charset="-120"/>
                <a:ea typeface="微軟正黑體" panose="020B0604030504040204" pitchFamily="34" charset="-120"/>
              </a:rPr>
              <a:t>容量</a:t>
            </a:r>
          </a:p>
        </p:txBody>
      </p:sp>
      <p:pic>
        <p:nvPicPr>
          <p:cNvPr id="14" name="圖片 13">
            <a:extLst>
              <a:ext uri="{FF2B5EF4-FFF2-40B4-BE49-F238E27FC236}">
                <a16:creationId xmlns:a16="http://schemas.microsoft.com/office/drawing/2014/main" id="{9A484BA3-7321-4433-945E-AB9F4BD43C0A}"/>
              </a:ext>
            </a:extLst>
          </p:cNvPr>
          <p:cNvPicPr>
            <a:picLocks noChangeAspect="1"/>
          </p:cNvPicPr>
          <p:nvPr/>
        </p:nvPicPr>
        <p:blipFill>
          <a:blip r:embed="rId4"/>
          <a:stretch>
            <a:fillRect/>
          </a:stretch>
        </p:blipFill>
        <p:spPr>
          <a:xfrm>
            <a:off x="3615901" y="3678002"/>
            <a:ext cx="2222222" cy="373089"/>
          </a:xfrm>
          <a:prstGeom prst="rect">
            <a:avLst/>
          </a:prstGeom>
        </p:spPr>
      </p:pic>
      <p:pic>
        <p:nvPicPr>
          <p:cNvPr id="1026" name="Picture 2" descr="TVS-672N">
            <a:extLst>
              <a:ext uri="{FF2B5EF4-FFF2-40B4-BE49-F238E27FC236}">
                <a16:creationId xmlns:a16="http://schemas.microsoft.com/office/drawing/2014/main" id="{707AD5C3-AD21-4560-B3AE-176347621B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25791" y="3437500"/>
            <a:ext cx="1793428" cy="125141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https://www.qnap.com/i/_images/product/items/327_s.png?t=1560145787">
            <a:extLst>
              <a:ext uri="{FF2B5EF4-FFF2-40B4-BE49-F238E27FC236}">
                <a16:creationId xmlns:a16="http://schemas.microsoft.com/office/drawing/2014/main" id="{A35D439F-4A9F-4874-AE17-08D0B1A8E78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3064" b="33063"/>
          <a:stretch/>
        </p:blipFill>
        <p:spPr bwMode="auto">
          <a:xfrm>
            <a:off x="3808801" y="3331071"/>
            <a:ext cx="1956936" cy="575961"/>
          </a:xfrm>
          <a:prstGeom prst="rect">
            <a:avLst/>
          </a:prstGeom>
          <a:noFill/>
          <a:extLst>
            <a:ext uri="{909E8E84-426E-40DD-AFC4-6F175D3DCCD1}">
              <a14:hiddenFill xmlns:a14="http://schemas.microsoft.com/office/drawing/2010/main">
                <a:solidFill>
                  <a:srgbClr val="FFFFFF"/>
                </a:solidFill>
              </a14:hiddenFill>
            </a:ext>
          </a:extLst>
        </p:spPr>
      </p:pic>
      <p:sp>
        <p:nvSpPr>
          <p:cNvPr id="29" name="文字方塊 28">
            <a:extLst>
              <a:ext uri="{FF2B5EF4-FFF2-40B4-BE49-F238E27FC236}">
                <a16:creationId xmlns:a16="http://schemas.microsoft.com/office/drawing/2014/main" id="{CF1C976D-D93D-4AD1-9EE3-A8EF218689E9}"/>
              </a:ext>
            </a:extLst>
          </p:cNvPr>
          <p:cNvSpPr txBox="1"/>
          <p:nvPr/>
        </p:nvSpPr>
        <p:spPr>
          <a:xfrm>
            <a:off x="1324019" y="3925711"/>
            <a:ext cx="1459684" cy="307777"/>
          </a:xfrm>
          <a:prstGeom prst="rect">
            <a:avLst/>
          </a:prstGeom>
          <a:noFill/>
        </p:spPr>
        <p:txBody>
          <a:bodyPr wrap="square" rtlCol="0">
            <a:spAutoFit/>
          </a:bodyPr>
          <a:lstStyle/>
          <a:p>
            <a:r>
              <a:rPr lang="en-US" altLang="zh-TW" b="1">
                <a:solidFill>
                  <a:schemeClr val="tx1"/>
                </a:solidFill>
                <a:latin typeface="微軟正黑體" panose="020B0604030504040204" pitchFamily="34" charset="-120"/>
                <a:ea typeface="微軟正黑體" panose="020B0604030504040204" pitchFamily="34" charset="-120"/>
              </a:rPr>
              <a:t>TS-435XeU</a:t>
            </a:r>
            <a:endParaRPr lang="zh-TW" altLang="en-US" b="1">
              <a:solidFill>
                <a:schemeClr val="tx1"/>
              </a:solidFill>
              <a:latin typeface="微軟正黑體" panose="020B0604030504040204" pitchFamily="34" charset="-120"/>
              <a:ea typeface="微軟正黑體" panose="020B0604030504040204" pitchFamily="34" charset="-120"/>
            </a:endParaRPr>
          </a:p>
        </p:txBody>
      </p:sp>
      <p:sp>
        <p:nvSpPr>
          <p:cNvPr id="3" name="文字方塊 2">
            <a:extLst>
              <a:ext uri="{FF2B5EF4-FFF2-40B4-BE49-F238E27FC236}">
                <a16:creationId xmlns:a16="http://schemas.microsoft.com/office/drawing/2014/main" id="{DEF0DF1D-9FA9-44C0-93EB-90F6C3E50DFD}"/>
              </a:ext>
            </a:extLst>
          </p:cNvPr>
          <p:cNvSpPr txBox="1"/>
          <p:nvPr/>
        </p:nvSpPr>
        <p:spPr>
          <a:xfrm>
            <a:off x="4715312" y="3865366"/>
            <a:ext cx="1459684" cy="307777"/>
          </a:xfrm>
          <a:prstGeom prst="rect">
            <a:avLst/>
          </a:prstGeom>
          <a:noFill/>
        </p:spPr>
        <p:txBody>
          <a:bodyPr wrap="square" rtlCol="0">
            <a:spAutoFit/>
          </a:bodyPr>
          <a:lstStyle/>
          <a:p>
            <a:r>
              <a:rPr lang="en-US" altLang="zh-TW" b="1">
                <a:solidFill>
                  <a:schemeClr val="tx1"/>
                </a:solidFill>
                <a:latin typeface="微軟正黑體" panose="020B0604030504040204" pitchFamily="34" charset="-120"/>
                <a:ea typeface="微軟正黑體" panose="020B0604030504040204" pitchFamily="34" charset="-120"/>
              </a:rPr>
              <a:t>QSW-1208-8C</a:t>
            </a:r>
            <a:endParaRPr lang="zh-TW" altLang="en-US" b="1">
              <a:solidFill>
                <a:schemeClr val="tx1"/>
              </a:solidFill>
              <a:latin typeface="微軟正黑體" panose="020B0604030504040204" pitchFamily="34" charset="-120"/>
              <a:ea typeface="微軟正黑體" panose="020B0604030504040204" pitchFamily="34" charset="-120"/>
            </a:endParaRPr>
          </a:p>
        </p:txBody>
      </p:sp>
      <p:sp>
        <p:nvSpPr>
          <p:cNvPr id="30" name="文字方塊 29">
            <a:extLst>
              <a:ext uri="{FF2B5EF4-FFF2-40B4-BE49-F238E27FC236}">
                <a16:creationId xmlns:a16="http://schemas.microsoft.com/office/drawing/2014/main" id="{D5150BD5-612D-4722-9041-E7CDED1F0CE3}"/>
              </a:ext>
            </a:extLst>
          </p:cNvPr>
          <p:cNvSpPr txBox="1"/>
          <p:nvPr/>
        </p:nvSpPr>
        <p:spPr>
          <a:xfrm>
            <a:off x="811508" y="2037118"/>
            <a:ext cx="2284555" cy="338554"/>
          </a:xfrm>
          <a:prstGeom prst="rect">
            <a:avLst/>
          </a:prstGeom>
          <a:noFill/>
        </p:spPr>
        <p:txBody>
          <a:bodyPr wrap="square">
            <a:spAutoFit/>
          </a:bodyPr>
          <a:lstStyle/>
          <a:p>
            <a:pPr lvl="0" algn="ctr">
              <a:buClr>
                <a:srgbClr val="595959"/>
              </a:buClr>
              <a:buSzPct val="25000"/>
            </a:pPr>
            <a:r>
              <a:rPr lang="zh-TW" altLang="en-US" sz="1600" b="1">
                <a:solidFill>
                  <a:schemeClr val="bg1"/>
                </a:solidFill>
                <a:latin typeface="微軟正黑體" panose="020B0604030504040204" pitchFamily="34" charset="-120"/>
                <a:ea typeface="微軟正黑體" panose="020B0604030504040204" pitchFamily="34" charset="-120"/>
              </a:rPr>
              <a:t>最高 </a:t>
            </a:r>
            <a:r>
              <a:rPr lang="en-US" altLang="zh-TW" sz="1600" b="1">
                <a:solidFill>
                  <a:schemeClr val="bg1"/>
                </a:solidFill>
                <a:latin typeface="微軟正黑體" panose="020B0604030504040204" pitchFamily="34" charset="-120"/>
                <a:ea typeface="微軟正黑體" panose="020B0604030504040204" pitchFamily="34" charset="-120"/>
              </a:rPr>
              <a:t>8 </a:t>
            </a:r>
            <a:r>
              <a:rPr lang="zh-TW" altLang="en-US" sz="1600" b="1">
                <a:solidFill>
                  <a:schemeClr val="bg1"/>
                </a:solidFill>
                <a:latin typeface="微軟正黑體" panose="020B0604030504040204" pitchFamily="34" charset="-120"/>
                <a:ea typeface="微軟正黑體" panose="020B0604030504040204" pitchFamily="34" charset="-120"/>
              </a:rPr>
              <a:t>個 </a:t>
            </a:r>
            <a:r>
              <a:rPr lang="en-US" altLang="zh-TW" sz="1600" b="1">
                <a:solidFill>
                  <a:schemeClr val="bg1"/>
                </a:solidFill>
                <a:latin typeface="微軟正黑體" panose="020B0604030504040204" pitchFamily="34" charset="-120"/>
                <a:ea typeface="微軟正黑體" panose="020B0604030504040204" pitchFamily="34" charset="-120"/>
              </a:rPr>
              <a:t>VJBOD </a:t>
            </a:r>
            <a:r>
              <a:rPr lang="zh-TW" altLang="en-US" sz="1600" b="1">
                <a:solidFill>
                  <a:schemeClr val="bg1"/>
                </a:solidFill>
                <a:latin typeface="微軟正黑體" panose="020B0604030504040204" pitchFamily="34" charset="-120"/>
                <a:ea typeface="微軟正黑體" panose="020B0604030504040204" pitchFamily="34" charset="-120"/>
              </a:rPr>
              <a:t>連線</a:t>
            </a:r>
            <a:endParaRPr lang="en-US" altLang="zh-TW" sz="1600" b="1">
              <a:solidFill>
                <a:schemeClr val="bg1"/>
              </a:solidFill>
              <a:latin typeface="微軟正黑體" panose="020B0604030504040204" pitchFamily="34" charset="-120"/>
              <a:ea typeface="微軟正黑體" panose="020B0604030504040204" pitchFamily="34" charset="-120"/>
            </a:endParaRPr>
          </a:p>
        </p:txBody>
      </p:sp>
      <p:pic>
        <p:nvPicPr>
          <p:cNvPr id="32" name="圖片 31" descr="一張含有 文字, 監視器, 電腦, 鍵盤 的圖片&#10;&#10;自動產生的描述">
            <a:extLst>
              <a:ext uri="{FF2B5EF4-FFF2-40B4-BE49-F238E27FC236}">
                <a16:creationId xmlns:a16="http://schemas.microsoft.com/office/drawing/2014/main" id="{25DFE3FF-2A78-4178-8B1D-BCAF2A9EF019}"/>
              </a:ext>
            </a:extLst>
          </p:cNvPr>
          <p:cNvPicPr>
            <a:picLocks noChangeAspect="1"/>
          </p:cNvPicPr>
          <p:nvPr/>
        </p:nvPicPr>
        <p:blipFill>
          <a:blip r:embed="rId8"/>
          <a:stretch>
            <a:fillRect/>
          </a:stretch>
        </p:blipFill>
        <p:spPr>
          <a:xfrm>
            <a:off x="305125" y="3392645"/>
            <a:ext cx="3297320" cy="558346"/>
          </a:xfrm>
          <a:prstGeom prst="rect">
            <a:avLst/>
          </a:prstGeom>
        </p:spPr>
      </p:pic>
    </p:spTree>
    <p:extLst>
      <p:ext uri="{BB962C8B-B14F-4D97-AF65-F5344CB8AC3E}">
        <p14:creationId xmlns:p14="http://schemas.microsoft.com/office/powerpoint/2010/main" val="4366347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E23C161-2145-4740-A7F1-F30ADA4746BC}"/>
              </a:ext>
            </a:extLst>
          </p:cNvPr>
          <p:cNvSpPr>
            <a:spLocks noGrp="1"/>
          </p:cNvSpPr>
          <p:nvPr>
            <p:ph type="title" idx="4294967295"/>
          </p:nvPr>
        </p:nvSpPr>
        <p:spPr>
          <a:xfrm>
            <a:off x="383706" y="38100"/>
            <a:ext cx="8337818" cy="1261585"/>
          </a:xfrm>
        </p:spPr>
        <p:txBody>
          <a:bodyPr>
            <a:noAutofit/>
          </a:bodyPr>
          <a:lstStyle/>
          <a:p>
            <a:pPr fontAlgn="base">
              <a:lnSpc>
                <a:spcPct val="100000"/>
              </a:lnSpc>
            </a:pPr>
            <a:r>
              <a:rPr lang="en-US" altLang="zh-TW" sz="3600">
                <a:solidFill>
                  <a:schemeClr val="bg1"/>
                </a:solidFill>
                <a:latin typeface="Arial" panose="020B0604020202020204" pitchFamily="34" charset="0"/>
                <a:sym typeface="Arial" panose="020B0604020202020204" pitchFamily="34" charset="0"/>
              </a:rPr>
              <a:t>TR </a:t>
            </a:r>
            <a:r>
              <a:rPr lang="zh-TW" altLang="en-US" sz="3600">
                <a:solidFill>
                  <a:schemeClr val="bg1"/>
                </a:solidFill>
                <a:latin typeface="Arial" panose="020B0604020202020204" pitchFamily="34" charset="0"/>
                <a:sym typeface="Arial" panose="020B0604020202020204" pitchFamily="34" charset="0"/>
              </a:rPr>
              <a:t>硬體</a:t>
            </a:r>
            <a:r>
              <a:rPr lang="en-US" altLang="zh-TW" sz="3600">
                <a:solidFill>
                  <a:schemeClr val="bg1"/>
                </a:solidFill>
                <a:latin typeface="Arial" panose="020B0604020202020204" pitchFamily="34" charset="0"/>
                <a:sym typeface="Arial" panose="020B0604020202020204" pitchFamily="34" charset="0"/>
              </a:rPr>
              <a:t> RAID USB </a:t>
            </a:r>
            <a:r>
              <a:rPr lang="zh-TW" altLang="en-US" sz="3600">
                <a:solidFill>
                  <a:schemeClr val="bg1"/>
                </a:solidFill>
                <a:latin typeface="Arial" panose="020B0604020202020204" pitchFamily="34" charset="0"/>
                <a:sym typeface="Arial" panose="020B0604020202020204" pitchFamily="34" charset="0"/>
              </a:rPr>
              <a:t>擴充櫃一機兩用，</a:t>
            </a:r>
            <a:br>
              <a:rPr lang="en-US" altLang="zh-TW" sz="3600">
                <a:solidFill>
                  <a:schemeClr val="bg1"/>
                </a:solidFill>
                <a:latin typeface="Arial" panose="020B0604020202020204" pitchFamily="34" charset="0"/>
                <a:sym typeface="Arial" panose="020B0604020202020204" pitchFamily="34" charset="0"/>
              </a:rPr>
            </a:br>
            <a:r>
              <a:rPr lang="en-US" altLang="zh-TW" sz="3600">
                <a:solidFill>
                  <a:schemeClr val="bg1"/>
                </a:solidFill>
                <a:latin typeface="Arial" panose="020B0604020202020204" pitchFamily="34" charset="0"/>
                <a:sym typeface="Arial" panose="020B0604020202020204" pitchFamily="34" charset="0"/>
              </a:rPr>
              <a:t>NAS </a:t>
            </a:r>
            <a:r>
              <a:rPr lang="zh-TW" altLang="en-US" sz="3600">
                <a:solidFill>
                  <a:schemeClr val="bg1"/>
                </a:solidFill>
                <a:latin typeface="Arial" panose="020B0604020202020204" pitchFamily="34" charset="0"/>
                <a:sym typeface="Arial" panose="020B0604020202020204" pitchFamily="34" charset="0"/>
              </a:rPr>
              <a:t>儲存空間擴充或跨平台資料歸檔</a:t>
            </a:r>
          </a:p>
        </p:txBody>
      </p:sp>
      <p:sp>
        <p:nvSpPr>
          <p:cNvPr id="8" name="Rectangle 8">
            <a:extLst>
              <a:ext uri="{FF2B5EF4-FFF2-40B4-BE49-F238E27FC236}">
                <a16:creationId xmlns:a16="http://schemas.microsoft.com/office/drawing/2014/main" id="{F189EDD9-C370-4B02-91F8-C6BB42B88CCB}"/>
              </a:ext>
            </a:extLst>
          </p:cNvPr>
          <p:cNvSpPr>
            <a:spLocks noChangeArrowheads="1"/>
          </p:cNvSpPr>
          <p:nvPr/>
        </p:nvSpPr>
        <p:spPr bwMode="auto">
          <a:xfrm>
            <a:off x="7896152" y="363282"/>
            <a:ext cx="65" cy="110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833175" rIns="0" bIns="0" numCol="1" anchor="ctr" anchorCtr="0" compatLnSpc="1">
            <a:prstTxWarp prst="textNoShape">
              <a:avLst/>
            </a:prstTxWarp>
            <a:spAutoFit/>
          </a:bodyPr>
          <a:lstStyle/>
          <a:p>
            <a:pPr algn="ctr" defTabSz="685783" eaLnBrk="0" fontAlgn="base" hangingPunct="0">
              <a:spcBef>
                <a:spcPct val="0"/>
              </a:spcBef>
              <a:spcAft>
                <a:spcPct val="0"/>
              </a:spcAft>
              <a:defRPr/>
            </a:pPr>
            <a:br>
              <a:rPr lang="zh-TW" altLang="zh-TW" sz="675">
                <a:solidFill>
                  <a:srgbClr val="212121"/>
                </a:solidFill>
                <a:latin typeface="Arial" panose="020B0604020202020204" pitchFamily="34" charset="0"/>
                <a:ea typeface="微軟正黑體" panose="020B0604030504040204" pitchFamily="34" charset="-120"/>
                <a:sym typeface="Arial" panose="020B0604020202020204" pitchFamily="34" charset="0"/>
              </a:rPr>
            </a:br>
            <a:endParaRPr lang="zh-TW" altLang="zh-TW" sz="1050">
              <a:solidFill>
                <a:prstClr val="black"/>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22" name="圖片 21">
            <a:extLst>
              <a:ext uri="{FF2B5EF4-FFF2-40B4-BE49-F238E27FC236}">
                <a16:creationId xmlns:a16="http://schemas.microsoft.com/office/drawing/2014/main" id="{4BE747F4-5453-F34B-BCD2-D67332AC1110}"/>
              </a:ext>
            </a:extLst>
          </p:cNvPr>
          <p:cNvPicPr>
            <a:picLocks noChangeAspect="1"/>
          </p:cNvPicPr>
          <p:nvPr/>
        </p:nvPicPr>
        <p:blipFill>
          <a:blip r:embed="rId3" cstate="email">
            <a:alphaModFix amt="0"/>
            <a:extLst>
              <a:ext uri="{28A0092B-C50C-407E-A947-70E740481C1C}">
                <a14:useLocalDpi xmlns:a14="http://schemas.microsoft.com/office/drawing/2010/main"/>
              </a:ext>
            </a:extLst>
          </a:blip>
          <a:stretch>
            <a:fillRect/>
          </a:stretch>
        </p:blipFill>
        <p:spPr>
          <a:xfrm>
            <a:off x="599921" y="2305501"/>
            <a:ext cx="1293115" cy="1399489"/>
          </a:xfrm>
          <a:prstGeom prst="rect">
            <a:avLst/>
          </a:prstGeom>
        </p:spPr>
      </p:pic>
      <p:pic>
        <p:nvPicPr>
          <p:cNvPr id="25" name="圖片 24">
            <a:extLst>
              <a:ext uri="{FF2B5EF4-FFF2-40B4-BE49-F238E27FC236}">
                <a16:creationId xmlns:a16="http://schemas.microsoft.com/office/drawing/2014/main" id="{8E01B052-0F4B-DD44-B982-82FC9BD68B1C}"/>
              </a:ext>
            </a:extLst>
          </p:cNvPr>
          <p:cNvPicPr>
            <a:picLocks noChangeAspect="1"/>
          </p:cNvPicPr>
          <p:nvPr/>
        </p:nvPicPr>
        <p:blipFill>
          <a:blip r:embed="rId4" cstate="email">
            <a:alphaModFix amt="0"/>
            <a:extLst>
              <a:ext uri="{28A0092B-C50C-407E-A947-70E740481C1C}">
                <a14:useLocalDpi xmlns:a14="http://schemas.microsoft.com/office/drawing/2010/main"/>
              </a:ext>
            </a:extLst>
          </a:blip>
          <a:stretch>
            <a:fillRect/>
          </a:stretch>
        </p:blipFill>
        <p:spPr>
          <a:xfrm>
            <a:off x="599921" y="3067046"/>
            <a:ext cx="1293115" cy="1399489"/>
          </a:xfrm>
          <a:prstGeom prst="rect">
            <a:avLst/>
          </a:prstGeom>
        </p:spPr>
      </p:pic>
      <p:sp>
        <p:nvSpPr>
          <p:cNvPr id="27" name="內容版面配置區 1">
            <a:extLst>
              <a:ext uri="{FF2B5EF4-FFF2-40B4-BE49-F238E27FC236}">
                <a16:creationId xmlns:a16="http://schemas.microsoft.com/office/drawing/2014/main" id="{DAF78AA0-E516-804C-9BF2-2D0AA7DFC43A}"/>
              </a:ext>
            </a:extLst>
          </p:cNvPr>
          <p:cNvSpPr txBox="1">
            <a:spLocks/>
          </p:cNvSpPr>
          <p:nvPr/>
        </p:nvSpPr>
        <p:spPr>
          <a:xfrm>
            <a:off x="5517284" y="1764430"/>
            <a:ext cx="3657308" cy="656445"/>
          </a:xfrm>
          <a:prstGeom prst="rect">
            <a:avLst/>
          </a:prstGeom>
        </p:spPr>
        <p:txBody>
          <a:bodyPr vert="horz" lIns="91440" tIns="45720" rIns="91440" bIns="45720" rtlCol="0" anchor="t">
            <a:noAutofit/>
          </a:bodyPr>
          <a:lstStyle/>
          <a:p>
            <a:pPr>
              <a:buClr>
                <a:schemeClr val="bg1"/>
              </a:buClr>
              <a:defRPr/>
            </a:pPr>
            <a:r>
              <a:rPr lang="zh-TW" altLang="en-US" sz="1200">
                <a:latin typeface="Arial" panose="020B0604020202020204" pitchFamily="34" charset="0"/>
                <a:ea typeface="微軟正黑體" panose="020B0604030504040204" pitchFamily="34" charset="-120"/>
                <a:sym typeface="Arial" panose="020B0604020202020204" pitchFamily="34" charset="0"/>
              </a:rPr>
              <a:t>每顆獨立的硬碟外接磁碟模式，例如</a:t>
            </a:r>
            <a:r>
              <a:rPr lang="en-US" altLang="zh-TW" sz="1200">
                <a:latin typeface="Arial" panose="020B0604020202020204" pitchFamily="34" charset="0"/>
                <a:ea typeface="微軟正黑體" panose="020B0604030504040204" pitchFamily="34" charset="-120"/>
                <a:sym typeface="Arial" panose="020B0604020202020204" pitchFamily="34" charset="0"/>
              </a:rPr>
              <a:t> 4-bay TR-004U RAID </a:t>
            </a:r>
            <a:r>
              <a:rPr lang="zh-CN" altLang="en-US" sz="1200">
                <a:latin typeface="Arial" panose="020B0604020202020204" pitchFamily="34" charset="0"/>
                <a:ea typeface="微軟正黑體" panose="020B0604030504040204" pitchFamily="34" charset="-120"/>
                <a:sym typeface="Arial" panose="020B0604020202020204" pitchFamily="34" charset="0"/>
              </a:rPr>
              <a:t>就會顯示單一大空間或多個獨立空間．</a:t>
            </a:r>
            <a:r>
              <a:rPr lang="zh-TW" altLang="en-US" sz="1200">
                <a:latin typeface="Arial" panose="020B0604020202020204" pitchFamily="34" charset="0"/>
                <a:ea typeface="微軟正黑體" panose="020B0604030504040204" pitchFamily="34" charset="-120"/>
                <a:sym typeface="Arial" panose="020B0604020202020204" pitchFamily="34" charset="0"/>
              </a:rPr>
              <a:t>適合應用於跨作業系統平台的資料交換．</a:t>
            </a:r>
          </a:p>
        </p:txBody>
      </p:sp>
      <p:sp>
        <p:nvSpPr>
          <p:cNvPr id="32" name="文字方塊 31">
            <a:extLst>
              <a:ext uri="{FF2B5EF4-FFF2-40B4-BE49-F238E27FC236}">
                <a16:creationId xmlns:a16="http://schemas.microsoft.com/office/drawing/2014/main" id="{CD7B6087-23E8-7F48-9A13-95AD4BF1A2E1}"/>
              </a:ext>
            </a:extLst>
          </p:cNvPr>
          <p:cNvSpPr txBox="1"/>
          <p:nvPr/>
        </p:nvSpPr>
        <p:spPr>
          <a:xfrm>
            <a:off x="1971552" y="1764430"/>
            <a:ext cx="3310330" cy="646331"/>
          </a:xfrm>
          <a:prstGeom prst="rect">
            <a:avLst/>
          </a:prstGeom>
          <a:noFill/>
        </p:spPr>
        <p:txBody>
          <a:bodyPr wrap="square" rtlCol="0" anchor="t">
            <a:spAutoFit/>
          </a:bodyPr>
          <a:lstStyle/>
          <a:p>
            <a:r>
              <a:rPr lang="zh-TW" altLang="en-US" sz="1200">
                <a:latin typeface="Arial" panose="020B0604020202020204" pitchFamily="34" charset="0"/>
                <a:ea typeface="微軟正黑體" panose="020B0604030504040204" pitchFamily="34" charset="-120"/>
                <a:sym typeface="Arial" panose="020B0604020202020204" pitchFamily="34" charset="0"/>
              </a:rPr>
              <a:t>所有磁碟均可被儲存與快照總管所識別</a:t>
            </a:r>
            <a:r>
              <a:rPr lang="zh-TW" altLang="zh-TW" sz="1200">
                <a:latin typeface="Arial" panose="020B0604020202020204" pitchFamily="34" charset="0"/>
                <a:ea typeface="微軟正黑體" panose="020B0604030504040204" pitchFamily="34" charset="-120"/>
                <a:sym typeface="Arial" panose="020B0604020202020204" pitchFamily="34" charset="0"/>
              </a:rPr>
              <a:t>，再配置成</a:t>
            </a:r>
            <a:r>
              <a:rPr lang="en-US" altLang="zh-TW" sz="1200">
                <a:latin typeface="Arial" panose="020B0604020202020204" pitchFamily="34" charset="0"/>
                <a:ea typeface="微軟正黑體" panose="020B0604030504040204" pitchFamily="34" charset="-120"/>
                <a:sym typeface="Arial" panose="020B0604020202020204" pitchFamily="34" charset="0"/>
              </a:rPr>
              <a:t> </a:t>
            </a:r>
            <a:r>
              <a:rPr lang="zh-TW" altLang="zh-TW" sz="1200">
                <a:latin typeface="Arial" panose="020B0604020202020204" pitchFamily="34" charset="0"/>
                <a:ea typeface="微軟正黑體" panose="020B0604030504040204" pitchFamily="34" charset="-120"/>
                <a:sym typeface="Arial" panose="020B0604020202020204" pitchFamily="34" charset="0"/>
              </a:rPr>
              <a:t>RAID</a:t>
            </a:r>
            <a:r>
              <a:rPr lang="en-US" altLang="zh-TW" sz="1200">
                <a:latin typeface="Arial" panose="020B0604020202020204" pitchFamily="34" charset="0"/>
                <a:ea typeface="微軟正黑體" panose="020B0604030504040204" pitchFamily="34" charset="-120"/>
                <a:sym typeface="Arial" panose="020B0604020202020204" pitchFamily="34" charset="0"/>
              </a:rPr>
              <a:t> </a:t>
            </a:r>
            <a:r>
              <a:rPr lang="zh-TW" altLang="zh-TW" sz="1200">
                <a:latin typeface="Arial" panose="020B0604020202020204" pitchFamily="34" charset="0"/>
                <a:ea typeface="微軟正黑體" panose="020B0604030504040204" pitchFamily="34" charset="-120"/>
                <a:sym typeface="Arial" panose="020B0604020202020204" pitchFamily="34" charset="0"/>
              </a:rPr>
              <a:t>組態的</a:t>
            </a:r>
            <a:r>
              <a:rPr lang="zh-TW" altLang="en-US" sz="1200">
                <a:latin typeface="Arial" panose="020B0604020202020204" pitchFamily="34" charset="0"/>
                <a:ea typeface="微軟正黑體" panose="020B0604030504040204" pitchFamily="34" charset="-120"/>
                <a:sym typeface="Arial" panose="020B0604020202020204" pitchFamily="34" charset="0"/>
              </a:rPr>
              <a:t>獨立</a:t>
            </a:r>
            <a:r>
              <a:rPr lang="zh-TW" altLang="zh-TW" sz="1200">
                <a:latin typeface="Arial" panose="020B0604020202020204" pitchFamily="34" charset="0"/>
                <a:ea typeface="微軟正黑體" panose="020B0604030504040204" pitchFamily="34" charset="-120"/>
                <a:sym typeface="Arial" panose="020B0604020202020204" pitchFamily="34" charset="0"/>
              </a:rPr>
              <a:t>儲存池</a:t>
            </a:r>
            <a:r>
              <a:rPr lang="zh-TW" altLang="en-US" sz="1200">
                <a:latin typeface="Arial" panose="020B0604020202020204" pitchFamily="34" charset="0"/>
                <a:ea typeface="微軟正黑體" panose="020B0604030504040204" pitchFamily="34" charset="-120"/>
                <a:sym typeface="Arial" panose="020B0604020202020204" pitchFamily="34" charset="0"/>
              </a:rPr>
              <a:t>。適合應用於純</a:t>
            </a:r>
            <a:r>
              <a:rPr lang="en-US" altLang="zh-TW" sz="1200">
                <a:latin typeface="Arial" panose="020B0604020202020204" pitchFamily="34" charset="0"/>
                <a:ea typeface="微軟正黑體" panose="020B0604030504040204" pitchFamily="34" charset="-120"/>
                <a:sym typeface="Arial" panose="020B0604020202020204" pitchFamily="34" charset="0"/>
              </a:rPr>
              <a:t> </a:t>
            </a:r>
            <a:r>
              <a:rPr lang="en-US" altLang="zh-CN" sz="1200">
                <a:latin typeface="Arial" panose="020B0604020202020204" pitchFamily="34" charset="0"/>
                <a:ea typeface="微軟正黑體" panose="020B0604030504040204" pitchFamily="34" charset="-120"/>
                <a:sym typeface="Arial" panose="020B0604020202020204" pitchFamily="34" charset="0"/>
              </a:rPr>
              <a:t>NAS </a:t>
            </a:r>
            <a:r>
              <a:rPr lang="zh-CN" altLang="en-US" sz="1200">
                <a:latin typeface="Arial" panose="020B0604020202020204" pitchFamily="34" charset="0"/>
                <a:ea typeface="微軟正黑體" panose="020B0604030504040204" pitchFamily="34" charset="-120"/>
                <a:sym typeface="Arial" panose="020B0604020202020204" pitchFamily="34" charset="0"/>
              </a:rPr>
              <a:t>環境．</a:t>
            </a:r>
            <a:endParaRPr lang="zh-TW" altLang="en-US" sz="1200">
              <a:latin typeface="Arial" panose="020B0604020202020204" pitchFamily="34" charset="0"/>
              <a:ea typeface="微軟正黑體" panose="020B0604030504040204" pitchFamily="34" charset="-120"/>
              <a:sym typeface="Arial" panose="020B0604020202020204" pitchFamily="34" charset="0"/>
            </a:endParaRPr>
          </a:p>
        </p:txBody>
      </p:sp>
      <p:pic>
        <p:nvPicPr>
          <p:cNvPr id="34" name="圖片 33">
            <a:extLst>
              <a:ext uri="{FF2B5EF4-FFF2-40B4-BE49-F238E27FC236}">
                <a16:creationId xmlns:a16="http://schemas.microsoft.com/office/drawing/2014/main" id="{105A6699-CB01-764E-A738-40EACCC409B6}"/>
              </a:ext>
            </a:extLst>
          </p:cNvPr>
          <p:cNvPicPr>
            <a:picLocks noChangeAspect="1"/>
          </p:cNvPicPr>
          <p:nvPr/>
        </p:nvPicPr>
        <p:blipFill>
          <a:blip r:embed="rId5"/>
          <a:stretch>
            <a:fillRect/>
          </a:stretch>
        </p:blipFill>
        <p:spPr>
          <a:xfrm>
            <a:off x="139146" y="4739677"/>
            <a:ext cx="244561" cy="214600"/>
          </a:xfrm>
          <a:prstGeom prst="rect">
            <a:avLst/>
          </a:prstGeom>
        </p:spPr>
      </p:pic>
      <p:sp>
        <p:nvSpPr>
          <p:cNvPr id="35" name="文字方塊 34">
            <a:extLst>
              <a:ext uri="{FF2B5EF4-FFF2-40B4-BE49-F238E27FC236}">
                <a16:creationId xmlns:a16="http://schemas.microsoft.com/office/drawing/2014/main" id="{B0418CFB-B4C6-7B44-97AB-6059B402B2A3}"/>
              </a:ext>
            </a:extLst>
          </p:cNvPr>
          <p:cNvSpPr txBox="1"/>
          <p:nvPr/>
        </p:nvSpPr>
        <p:spPr>
          <a:xfrm>
            <a:off x="383706" y="4700528"/>
            <a:ext cx="3506166" cy="323165"/>
          </a:xfrm>
          <a:prstGeom prst="rect">
            <a:avLst/>
          </a:prstGeom>
          <a:noFill/>
        </p:spPr>
        <p:txBody>
          <a:bodyPr wrap="square" rtlCol="0" anchor="t">
            <a:spAutoFit/>
          </a:bodyPr>
          <a:lstStyle/>
          <a:p>
            <a:pPr marL="128585" indent="-128585">
              <a:buFont typeface="Arial" panose="020B0604020202020204" pitchFamily="34" charset="0"/>
              <a:buChar char="•"/>
            </a:pPr>
            <a:r>
              <a:rPr lang="en-US" altLang="zh-TW" sz="750">
                <a:latin typeface="Arial" panose="020B0604020202020204" pitchFamily="34" charset="0"/>
                <a:ea typeface="微軟正黑體" panose="020B0604030504040204" pitchFamily="34" charset="-120"/>
                <a:sym typeface="Arial" panose="020B0604020202020204" pitchFamily="34" charset="0"/>
              </a:rPr>
              <a:t>TR </a:t>
            </a:r>
            <a:r>
              <a:rPr lang="zh-CN" altLang="en-US" sz="750">
                <a:latin typeface="Arial" panose="020B0604020202020204" pitchFamily="34" charset="0"/>
                <a:ea typeface="微軟正黑體" panose="020B0604030504040204" pitchFamily="34" charset="-120"/>
                <a:sym typeface="Arial" panose="020B0604020202020204" pitchFamily="34" charset="0"/>
              </a:rPr>
              <a:t>系列</a:t>
            </a:r>
            <a:r>
              <a:rPr lang="zh-TW" altLang="en-US" sz="750">
                <a:latin typeface="Arial" panose="020B0604020202020204" pitchFamily="34" charset="0"/>
                <a:ea typeface="微軟正黑體" panose="020B0604030504040204" pitchFamily="34" charset="-120"/>
                <a:sym typeface="Arial" panose="020B0604020202020204" pitchFamily="34" charset="0"/>
              </a:rPr>
              <a:t>無法直接被用於擴充</a:t>
            </a:r>
            <a:r>
              <a:rPr lang="en-US" altLang="zh-TW" sz="750">
                <a:latin typeface="Arial" panose="020B0604020202020204" pitchFamily="34" charset="0"/>
                <a:ea typeface="微軟正黑體" panose="020B0604030504040204" pitchFamily="34" charset="-120"/>
                <a:sym typeface="Arial" panose="020B0604020202020204" pitchFamily="34" charset="0"/>
              </a:rPr>
              <a:t> NAS </a:t>
            </a:r>
            <a:r>
              <a:rPr lang="zh-TW" altLang="en-US" sz="750">
                <a:latin typeface="Arial" panose="020B0604020202020204" pitchFamily="34" charset="0"/>
                <a:ea typeface="微軟正黑體" panose="020B0604030504040204" pitchFamily="34" charset="-120"/>
                <a:sym typeface="Arial" panose="020B0604020202020204" pitchFamily="34" charset="0"/>
              </a:rPr>
              <a:t>本機及其他機箱上的儲存空間。</a:t>
            </a:r>
            <a:endParaRPr lang="en-US" altLang="zh-TW" sz="750">
              <a:latin typeface="Arial" panose="020B0604020202020204" pitchFamily="34" charset="0"/>
              <a:ea typeface="微軟正黑體" panose="020B0604030504040204" pitchFamily="34" charset="-120"/>
              <a:sym typeface="Arial" panose="020B0604020202020204" pitchFamily="34" charset="0"/>
            </a:endParaRPr>
          </a:p>
          <a:p>
            <a:pPr marL="128585" indent="-128585">
              <a:buFont typeface="Arial" panose="020B0604020202020204" pitchFamily="34" charset="0"/>
              <a:buChar char="•"/>
            </a:pPr>
            <a:r>
              <a:rPr lang="en-US" altLang="zh-TW" sz="750">
                <a:latin typeface="Arial" panose="020B0604020202020204" pitchFamily="34" charset="0"/>
                <a:ea typeface="微軟正黑體" panose="020B0604030504040204" pitchFamily="34" charset="-120"/>
                <a:cs typeface="Calibri"/>
                <a:sym typeface="Arial" panose="020B0604020202020204" pitchFamily="34" charset="0"/>
              </a:rPr>
              <a:t>TR </a:t>
            </a:r>
            <a:r>
              <a:rPr lang="zh-CN" altLang="en-US" sz="750">
                <a:latin typeface="Arial" panose="020B0604020202020204" pitchFamily="34" charset="0"/>
                <a:ea typeface="微軟正黑體" panose="020B0604030504040204" pitchFamily="34" charset="-120"/>
                <a:cs typeface="Calibri"/>
                <a:sym typeface="Arial" panose="020B0604020202020204" pitchFamily="34" charset="0"/>
              </a:rPr>
              <a:t>裝置只能支援</a:t>
            </a:r>
            <a:r>
              <a:rPr lang="en-US" altLang="zh-CN" sz="750">
                <a:latin typeface="Arial" panose="020B0604020202020204" pitchFamily="34" charset="0"/>
                <a:ea typeface="微軟正黑體" panose="020B0604030504040204" pitchFamily="34" charset="-120"/>
                <a:cs typeface="Calibri"/>
                <a:sym typeface="Arial" panose="020B0604020202020204" pitchFamily="34" charset="0"/>
              </a:rPr>
              <a:t> </a:t>
            </a:r>
            <a:r>
              <a:rPr lang="en-US" altLang="zh-TW" sz="750">
                <a:latin typeface="Arial" panose="020B0604020202020204" pitchFamily="34" charset="0"/>
                <a:ea typeface="微軟正黑體" panose="020B0604030504040204" pitchFamily="34" charset="-120"/>
                <a:cs typeface="Calibri"/>
                <a:sym typeface="Arial" panose="020B0604020202020204" pitchFamily="34" charset="0"/>
              </a:rPr>
              <a:t>RAID 0/1/5/10 and JBOD </a:t>
            </a:r>
            <a:r>
              <a:rPr lang="zh-CN" altLang="en-US" sz="750">
                <a:latin typeface="Arial" panose="020B0604020202020204" pitchFamily="34" charset="0"/>
                <a:ea typeface="微軟正黑體" panose="020B0604030504040204" pitchFamily="34" charset="-120"/>
                <a:cs typeface="Calibri"/>
                <a:sym typeface="Arial" panose="020B0604020202020204" pitchFamily="34" charset="0"/>
              </a:rPr>
              <a:t>模式．</a:t>
            </a:r>
            <a:endParaRPr lang="zh-TW" altLang="en-US" sz="750">
              <a:latin typeface="Arial" panose="020B0604020202020204" pitchFamily="34" charset="0"/>
              <a:ea typeface="微軟正黑體" panose="020B0604030504040204" pitchFamily="34" charset="-120"/>
              <a:cs typeface="Calibri"/>
              <a:sym typeface="Arial" panose="020B0604020202020204" pitchFamily="34" charset="0"/>
            </a:endParaRPr>
          </a:p>
        </p:txBody>
      </p:sp>
      <p:sp>
        <p:nvSpPr>
          <p:cNvPr id="33" name="矩形: 圓角 55">
            <a:extLst>
              <a:ext uri="{FF2B5EF4-FFF2-40B4-BE49-F238E27FC236}">
                <a16:creationId xmlns:a16="http://schemas.microsoft.com/office/drawing/2014/main" id="{0BF1A555-EE8D-411D-872B-9549C679A24E}"/>
              </a:ext>
            </a:extLst>
          </p:cNvPr>
          <p:cNvSpPr/>
          <p:nvPr/>
        </p:nvSpPr>
        <p:spPr>
          <a:xfrm>
            <a:off x="2639875" y="1349261"/>
            <a:ext cx="2365201" cy="476927"/>
          </a:xfrm>
          <a:prstGeom prst="roundRect">
            <a:avLst/>
          </a:prstGeom>
          <a:noFill/>
          <a:ln w="9525" cap="flat" cmpd="sng">
            <a:noFill/>
            <a:prstDash val="solid"/>
            <a:round/>
            <a:headEnd type="none" w="sm" len="sm"/>
            <a:tailEnd type="none" w="sm" len="sm"/>
          </a:ln>
          <a:effectLst/>
        </p:spPr>
        <p:txBody>
          <a:bodyPr spcFirstLastPara="1" wrap="square" lIns="91425" tIns="91425" rIns="91425" bIns="91425" anchor="ctr" anchorCtr="0">
            <a:noAutofit/>
          </a:bodyPr>
          <a:lstStyle/>
          <a:p>
            <a:pPr algn="ctr"/>
            <a:r>
              <a:rPr lang="en-US" altLang="zh-TW" sz="1800">
                <a:solidFill>
                  <a:srgbClr val="FF3C04"/>
                </a:solidFill>
                <a:latin typeface="Arial" panose="020B0604020202020204" pitchFamily="34" charset="0"/>
                <a:ea typeface="微軟正黑體" panose="020B0604030504040204" pitchFamily="34" charset="-120"/>
                <a:sym typeface="Arial" panose="020B0604020202020204" pitchFamily="34" charset="0"/>
              </a:rPr>
              <a:t>RAID &amp; </a:t>
            </a:r>
            <a:r>
              <a:rPr lang="zh-TW" altLang="en-US" sz="1800">
                <a:solidFill>
                  <a:srgbClr val="FF3C04"/>
                </a:solidFill>
                <a:latin typeface="Arial" panose="020B0604020202020204" pitchFamily="34" charset="0"/>
                <a:ea typeface="微軟正黑體" panose="020B0604030504040204" pitchFamily="34" charset="-120"/>
                <a:sym typeface="Arial" panose="020B0604020202020204" pitchFamily="34" charset="0"/>
              </a:rPr>
              <a:t>儲存池</a:t>
            </a:r>
          </a:p>
        </p:txBody>
      </p:sp>
      <p:sp>
        <p:nvSpPr>
          <p:cNvPr id="38" name="矩形: 圓角 55">
            <a:extLst>
              <a:ext uri="{FF2B5EF4-FFF2-40B4-BE49-F238E27FC236}">
                <a16:creationId xmlns:a16="http://schemas.microsoft.com/office/drawing/2014/main" id="{05294E34-765F-4418-AB38-724C7502B872}"/>
              </a:ext>
            </a:extLst>
          </p:cNvPr>
          <p:cNvSpPr/>
          <p:nvPr/>
        </p:nvSpPr>
        <p:spPr>
          <a:xfrm>
            <a:off x="5517284" y="1340418"/>
            <a:ext cx="2365201" cy="476927"/>
          </a:xfrm>
          <a:prstGeom prst="roundRect">
            <a:avLst/>
          </a:prstGeom>
          <a:noFill/>
          <a:ln w="9525" cap="flat" cmpd="sng">
            <a:noFill/>
            <a:prstDash val="solid"/>
            <a:round/>
            <a:headEnd type="none" w="sm" len="sm"/>
            <a:tailEnd type="none" w="sm" len="sm"/>
          </a:ln>
          <a:effectLst/>
        </p:spPr>
        <p:txBody>
          <a:bodyPr spcFirstLastPara="1" wrap="square" lIns="91425" tIns="91425" rIns="91425" bIns="91425" anchor="ctr" anchorCtr="0">
            <a:noAutofit/>
          </a:bodyPr>
          <a:lstStyle/>
          <a:p>
            <a:pPr algn="ctr"/>
            <a:r>
              <a:rPr lang="zh-TW" altLang="en-US" sz="1800">
                <a:solidFill>
                  <a:srgbClr val="FF3C04"/>
                </a:solidFill>
                <a:latin typeface="Arial" panose="020B0604020202020204" pitchFamily="34" charset="0"/>
                <a:ea typeface="微軟正黑體" panose="020B0604030504040204" pitchFamily="34" charset="-120"/>
                <a:sym typeface="Arial" panose="020B0604020202020204" pitchFamily="34" charset="0"/>
              </a:rPr>
              <a:t>外接磁碟模式</a:t>
            </a:r>
          </a:p>
        </p:txBody>
      </p:sp>
      <p:pic>
        <p:nvPicPr>
          <p:cNvPr id="31" name="Picture 7" descr="A screenshot of a social media post&#10;&#10;Description generated with very high confidence">
            <a:extLst>
              <a:ext uri="{FF2B5EF4-FFF2-40B4-BE49-F238E27FC236}">
                <a16:creationId xmlns:a16="http://schemas.microsoft.com/office/drawing/2014/main" id="{83650B57-0ACB-4931-A67C-22D90C2CFF3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518613" y="2465589"/>
            <a:ext cx="3440606" cy="1810959"/>
          </a:xfrm>
          <a:prstGeom prst="rect">
            <a:avLst/>
          </a:prstGeom>
          <a:effectLst>
            <a:outerShdw blurRad="50800" dist="38100" dir="5400000" algn="t" rotWithShape="0">
              <a:prstClr val="black">
                <a:alpha val="24000"/>
              </a:prstClr>
            </a:outerShdw>
          </a:effectLst>
        </p:spPr>
      </p:pic>
      <p:pic>
        <p:nvPicPr>
          <p:cNvPr id="40" name="Picture 4" descr="A screenshot of a computer&#10;&#10;Description generated with very high confidence">
            <a:extLst>
              <a:ext uri="{FF2B5EF4-FFF2-40B4-BE49-F238E27FC236}">
                <a16:creationId xmlns:a16="http://schemas.microsoft.com/office/drawing/2014/main" id="{B3320F36-0914-4C40-A7F2-4C837964F42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043689" y="2465589"/>
            <a:ext cx="3310330" cy="1860310"/>
          </a:xfrm>
          <a:prstGeom prst="rect">
            <a:avLst/>
          </a:prstGeom>
          <a:effectLst>
            <a:outerShdw blurRad="50800" dist="38100" dir="5400000" algn="t" rotWithShape="0">
              <a:prstClr val="black">
                <a:alpha val="24000"/>
              </a:prstClr>
            </a:outerShdw>
          </a:effectLst>
        </p:spPr>
      </p:pic>
      <p:sp>
        <p:nvSpPr>
          <p:cNvPr id="16" name="文字方塊 15">
            <a:extLst>
              <a:ext uri="{FF2B5EF4-FFF2-40B4-BE49-F238E27FC236}">
                <a16:creationId xmlns:a16="http://schemas.microsoft.com/office/drawing/2014/main" id="{2B25D602-41DB-F340-9D9E-8D4295F9B2DD}"/>
              </a:ext>
            </a:extLst>
          </p:cNvPr>
          <p:cNvSpPr txBox="1"/>
          <p:nvPr/>
        </p:nvSpPr>
        <p:spPr>
          <a:xfrm>
            <a:off x="664486" y="4290855"/>
            <a:ext cx="806631" cy="276999"/>
          </a:xfrm>
          <a:prstGeom prst="rect">
            <a:avLst/>
          </a:prstGeom>
          <a:noFill/>
        </p:spPr>
        <p:txBody>
          <a:bodyPr wrap="none" rtlCol="0">
            <a:spAutoFit/>
          </a:bodyPr>
          <a:lstStyle/>
          <a:p>
            <a:r>
              <a:rPr kumimoji="1" lang="en-US" altLang="zh-TW" sz="1200"/>
              <a:t>TR-004U</a:t>
            </a:r>
            <a:endParaRPr kumimoji="1" lang="zh-TW" altLang="en-US" sz="1200"/>
          </a:p>
        </p:txBody>
      </p:sp>
      <p:pic>
        <p:nvPicPr>
          <p:cNvPr id="19" name="圖片 18">
            <a:extLst>
              <a:ext uri="{FF2B5EF4-FFF2-40B4-BE49-F238E27FC236}">
                <a16:creationId xmlns:a16="http://schemas.microsoft.com/office/drawing/2014/main" id="{ABC48052-2D49-0A4E-8ACF-475612FA1010}"/>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04078" y="3983125"/>
            <a:ext cx="2022938" cy="333097"/>
          </a:xfrm>
          <a:prstGeom prst="rect">
            <a:avLst/>
          </a:prstGeom>
        </p:spPr>
      </p:pic>
      <p:pic>
        <p:nvPicPr>
          <p:cNvPr id="8194" name="Picture 2" descr="TR-004">
            <a:extLst>
              <a:ext uri="{FF2B5EF4-FFF2-40B4-BE49-F238E27FC236}">
                <a16:creationId xmlns:a16="http://schemas.microsoft.com/office/drawing/2014/main" id="{CFF2018B-9157-A044-A7FF-BD7D2324BBF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299" y="2642600"/>
            <a:ext cx="1743578" cy="1088767"/>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TR-002">
            <a:extLst>
              <a:ext uri="{FF2B5EF4-FFF2-40B4-BE49-F238E27FC236}">
                <a16:creationId xmlns:a16="http://schemas.microsoft.com/office/drawing/2014/main" id="{A342CFE9-8F82-154F-9550-BA66DA6C70E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5517" y="1376821"/>
            <a:ext cx="1743578" cy="1088768"/>
          </a:xfrm>
          <a:prstGeom prst="rect">
            <a:avLst/>
          </a:prstGeom>
          <a:noFill/>
          <a:extLst>
            <a:ext uri="{909E8E84-426E-40DD-AFC4-6F175D3DCCD1}">
              <a14:hiddenFill xmlns:a14="http://schemas.microsoft.com/office/drawing/2010/main">
                <a:solidFill>
                  <a:srgbClr val="FFFFFF"/>
                </a:solidFill>
              </a14:hiddenFill>
            </a:ext>
          </a:extLst>
        </p:spPr>
      </p:pic>
      <p:sp>
        <p:nvSpPr>
          <p:cNvPr id="20" name="文字方塊 19">
            <a:extLst>
              <a:ext uri="{FF2B5EF4-FFF2-40B4-BE49-F238E27FC236}">
                <a16:creationId xmlns:a16="http://schemas.microsoft.com/office/drawing/2014/main" id="{1318B198-1EE4-0E46-8087-3413FB7325D7}"/>
              </a:ext>
            </a:extLst>
          </p:cNvPr>
          <p:cNvSpPr txBox="1"/>
          <p:nvPr/>
        </p:nvSpPr>
        <p:spPr>
          <a:xfrm>
            <a:off x="736705" y="3656550"/>
            <a:ext cx="696024" cy="276999"/>
          </a:xfrm>
          <a:prstGeom prst="rect">
            <a:avLst/>
          </a:prstGeom>
          <a:noFill/>
        </p:spPr>
        <p:txBody>
          <a:bodyPr wrap="none" rtlCol="0">
            <a:spAutoFit/>
          </a:bodyPr>
          <a:lstStyle/>
          <a:p>
            <a:r>
              <a:rPr kumimoji="1" lang="en-US" altLang="zh-TW" sz="1200"/>
              <a:t>TR-004</a:t>
            </a:r>
            <a:endParaRPr kumimoji="1" lang="zh-TW" altLang="en-US" sz="1200"/>
          </a:p>
        </p:txBody>
      </p:sp>
      <p:sp>
        <p:nvSpPr>
          <p:cNvPr id="21" name="文字方塊 20">
            <a:extLst>
              <a:ext uri="{FF2B5EF4-FFF2-40B4-BE49-F238E27FC236}">
                <a16:creationId xmlns:a16="http://schemas.microsoft.com/office/drawing/2014/main" id="{6FA8B003-9A1A-9C4B-A99D-74C0F5034FAC}"/>
              </a:ext>
            </a:extLst>
          </p:cNvPr>
          <p:cNvSpPr txBox="1"/>
          <p:nvPr/>
        </p:nvSpPr>
        <p:spPr>
          <a:xfrm>
            <a:off x="704180" y="2387104"/>
            <a:ext cx="696024" cy="276999"/>
          </a:xfrm>
          <a:prstGeom prst="rect">
            <a:avLst/>
          </a:prstGeom>
          <a:noFill/>
        </p:spPr>
        <p:txBody>
          <a:bodyPr wrap="none" rtlCol="0">
            <a:spAutoFit/>
          </a:bodyPr>
          <a:lstStyle/>
          <a:p>
            <a:r>
              <a:rPr kumimoji="1" lang="en-US" altLang="zh-TW" sz="1200"/>
              <a:t>TR-002</a:t>
            </a:r>
            <a:endParaRPr kumimoji="1" lang="zh-TW" altLang="en-US" sz="1200"/>
          </a:p>
        </p:txBody>
      </p:sp>
      <p:pic>
        <p:nvPicPr>
          <p:cNvPr id="23" name="Shape 749">
            <a:extLst>
              <a:ext uri="{FF2B5EF4-FFF2-40B4-BE49-F238E27FC236}">
                <a16:creationId xmlns:a16="http://schemas.microsoft.com/office/drawing/2014/main" id="{B5A08D5F-431C-FD4E-AC1B-DB5EF57003D4}"/>
              </a:ext>
            </a:extLst>
          </p:cNvPr>
          <p:cNvPicPr preferRelativeResize="0"/>
          <p:nvPr/>
        </p:nvPicPr>
        <p:blipFill rotWithShape="1">
          <a:blip r:embed="rId11">
            <a:alphaModFix/>
          </a:blip>
          <a:srcRect/>
          <a:stretch/>
        </p:blipFill>
        <p:spPr>
          <a:xfrm>
            <a:off x="5290221" y="4143366"/>
            <a:ext cx="980406" cy="730005"/>
          </a:xfrm>
          <a:prstGeom prst="rect">
            <a:avLst/>
          </a:prstGeom>
          <a:noFill/>
          <a:ln>
            <a:noFill/>
          </a:ln>
        </p:spPr>
      </p:pic>
      <p:sp>
        <p:nvSpPr>
          <p:cNvPr id="24" name="矩形: 圓角 55">
            <a:extLst>
              <a:ext uri="{FF2B5EF4-FFF2-40B4-BE49-F238E27FC236}">
                <a16:creationId xmlns:a16="http://schemas.microsoft.com/office/drawing/2014/main" id="{39023BF7-DCC3-7545-B438-74AFB3DBC641}"/>
              </a:ext>
            </a:extLst>
          </p:cNvPr>
          <p:cNvSpPr/>
          <p:nvPr/>
        </p:nvSpPr>
        <p:spPr>
          <a:xfrm>
            <a:off x="1436295" y="4289486"/>
            <a:ext cx="3853926" cy="476927"/>
          </a:xfrm>
          <a:prstGeom prst="roundRect">
            <a:avLst/>
          </a:prstGeom>
          <a:noFill/>
          <a:ln w="9525" cap="flat" cmpd="sng">
            <a:noFill/>
            <a:prstDash val="solid"/>
            <a:round/>
            <a:headEnd type="none" w="sm" len="sm"/>
            <a:tailEnd type="none" w="sm" len="sm"/>
          </a:ln>
          <a:effectLst/>
        </p:spPr>
        <p:txBody>
          <a:bodyPr spcFirstLastPara="1" wrap="square" lIns="91425" tIns="91425" rIns="91425" bIns="91425" anchor="ctr" anchorCtr="0">
            <a:noAutofit/>
          </a:bodyPr>
          <a:lstStyle/>
          <a:p>
            <a:pPr algn="ctr"/>
            <a:r>
              <a:rPr lang="zh-TW" altLang="en-US" sz="1800">
                <a:solidFill>
                  <a:srgbClr val="00B0F0"/>
                </a:solidFill>
                <a:latin typeface="Arial" panose="020B0604020202020204" pitchFamily="34" charset="0"/>
                <a:ea typeface="微軟正黑體" panose="020B0604030504040204" pitchFamily="34" charset="-120"/>
                <a:sym typeface="Arial" panose="020B0604020202020204" pitchFamily="34" charset="0"/>
              </a:rPr>
              <a:t>最高支援</a:t>
            </a:r>
            <a:r>
              <a:rPr lang="en-US" altLang="zh-TW" sz="1800">
                <a:solidFill>
                  <a:srgbClr val="00B0F0"/>
                </a:solidFill>
                <a:latin typeface="Arial" panose="020B0604020202020204" pitchFamily="34" charset="0"/>
                <a:ea typeface="微軟正黑體" panose="020B0604030504040204" pitchFamily="34" charset="-120"/>
                <a:sym typeface="Arial" panose="020B0604020202020204" pitchFamily="34" charset="0"/>
              </a:rPr>
              <a:t> 2 </a:t>
            </a:r>
            <a:r>
              <a:rPr lang="zh-TW" altLang="en-US" sz="1800">
                <a:solidFill>
                  <a:srgbClr val="00B0F0"/>
                </a:solidFill>
                <a:latin typeface="Arial" panose="020B0604020202020204" pitchFamily="34" charset="0"/>
                <a:ea typeface="微軟正黑體" panose="020B0604030504040204" pitchFamily="34" charset="-120"/>
                <a:sym typeface="Arial" panose="020B0604020202020204" pitchFamily="34" charset="0"/>
              </a:rPr>
              <a:t>台</a:t>
            </a:r>
            <a:r>
              <a:rPr lang="en-US" altLang="zh-TW" sz="1800">
                <a:solidFill>
                  <a:srgbClr val="00B0F0"/>
                </a:solidFill>
                <a:latin typeface="Arial" panose="020B0604020202020204" pitchFamily="34" charset="0"/>
                <a:ea typeface="微軟正黑體" panose="020B0604030504040204" pitchFamily="34" charset="-120"/>
                <a:sym typeface="Arial" panose="020B0604020202020204" pitchFamily="34" charset="0"/>
              </a:rPr>
              <a:t> TR </a:t>
            </a:r>
            <a:r>
              <a:rPr lang="zh-TW" altLang="en-US" sz="1800">
                <a:solidFill>
                  <a:srgbClr val="00B0F0"/>
                </a:solidFill>
                <a:latin typeface="Arial" panose="020B0604020202020204" pitchFamily="34" charset="0"/>
                <a:ea typeface="微軟正黑體" panose="020B0604030504040204" pitchFamily="34" charset="-120"/>
                <a:sym typeface="Arial" panose="020B0604020202020204" pitchFamily="34" charset="0"/>
              </a:rPr>
              <a:t>系列</a:t>
            </a:r>
            <a:r>
              <a:rPr lang="en-US" altLang="zh-TW" sz="1800">
                <a:solidFill>
                  <a:srgbClr val="00B0F0"/>
                </a:solidFill>
                <a:latin typeface="Arial" panose="020B0604020202020204" pitchFamily="34" charset="0"/>
                <a:ea typeface="微軟正黑體" panose="020B0604030504040204" pitchFamily="34" charset="-120"/>
                <a:sym typeface="Arial" panose="020B0604020202020204" pitchFamily="34" charset="0"/>
              </a:rPr>
              <a:t> USB </a:t>
            </a:r>
            <a:r>
              <a:rPr lang="zh-TW" altLang="en-US" sz="1800">
                <a:solidFill>
                  <a:srgbClr val="00B0F0"/>
                </a:solidFill>
                <a:latin typeface="Arial" panose="020B0604020202020204" pitchFamily="34" charset="0"/>
                <a:ea typeface="微軟正黑體" panose="020B0604030504040204" pitchFamily="34" charset="-120"/>
                <a:sym typeface="Arial" panose="020B0604020202020204" pitchFamily="34" charset="0"/>
              </a:rPr>
              <a:t>擴充櫃</a:t>
            </a:r>
          </a:p>
        </p:txBody>
      </p:sp>
    </p:spTree>
    <p:extLst>
      <p:ext uri="{BB962C8B-B14F-4D97-AF65-F5344CB8AC3E}">
        <p14:creationId xmlns:p14="http://schemas.microsoft.com/office/powerpoint/2010/main" val="1154036385"/>
      </p:ext>
    </p:extLst>
  </p:cSld>
  <p:clrMapOvr>
    <a:masterClrMapping/>
  </p:clrMapOvr>
  <p:transition spd="slow">
    <p:fade thruBlk="1"/>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圓角 3">
            <a:extLst>
              <a:ext uri="{FF2B5EF4-FFF2-40B4-BE49-F238E27FC236}">
                <a16:creationId xmlns:a16="http://schemas.microsoft.com/office/drawing/2014/main" id="{33A23701-E9BB-4F75-BFA7-BD009FD0CBBF}"/>
              </a:ext>
            </a:extLst>
          </p:cNvPr>
          <p:cNvSpPr/>
          <p:nvPr/>
        </p:nvSpPr>
        <p:spPr>
          <a:xfrm>
            <a:off x="339151" y="2948487"/>
            <a:ext cx="4094901" cy="1907832"/>
          </a:xfrm>
          <a:prstGeom prst="roundRect">
            <a:avLst>
              <a:gd name="adj" fmla="val 6316"/>
            </a:avLst>
          </a:prstGeom>
          <a:gradFill>
            <a:gsLst>
              <a:gs pos="0">
                <a:schemeClr val="bg2">
                  <a:lumMod val="75000"/>
                </a:schemeClr>
              </a:gs>
              <a:gs pos="100000">
                <a:schemeClr val="tx1">
                  <a:lumMod val="95000"/>
                  <a:lumOff val="5000"/>
                </a:schemeClr>
              </a:gs>
            </a:gsLst>
            <a:lin ang="0" scaled="0"/>
          </a:gradFill>
          <a:ln w="127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reflection blurRad="12700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grpSp>
        <p:nvGrpSpPr>
          <p:cNvPr id="12" name="群組 11">
            <a:extLst>
              <a:ext uri="{FF2B5EF4-FFF2-40B4-BE49-F238E27FC236}">
                <a16:creationId xmlns:a16="http://schemas.microsoft.com/office/drawing/2014/main" id="{AB8449B9-EEB7-4D2F-B199-CD552A7A192F}"/>
              </a:ext>
            </a:extLst>
          </p:cNvPr>
          <p:cNvGrpSpPr/>
          <p:nvPr/>
        </p:nvGrpSpPr>
        <p:grpSpPr>
          <a:xfrm>
            <a:off x="358422" y="1935320"/>
            <a:ext cx="8151259" cy="658077"/>
            <a:chOff x="339151" y="1651889"/>
            <a:chExt cx="7023086" cy="566996"/>
          </a:xfrm>
          <a:effectLst>
            <a:outerShdw blurRad="50800" dist="38100" dir="2700000" algn="tl" rotWithShape="0">
              <a:prstClr val="black">
                <a:alpha val="40000"/>
              </a:prstClr>
            </a:outerShdw>
          </a:effectLst>
        </p:grpSpPr>
        <p:grpSp>
          <p:nvGrpSpPr>
            <p:cNvPr id="9" name="群組 8">
              <a:extLst>
                <a:ext uri="{FF2B5EF4-FFF2-40B4-BE49-F238E27FC236}">
                  <a16:creationId xmlns:a16="http://schemas.microsoft.com/office/drawing/2014/main" id="{5C6475EB-59CE-4811-8DA6-4223F72A2DDF}"/>
                </a:ext>
              </a:extLst>
            </p:cNvPr>
            <p:cNvGrpSpPr/>
            <p:nvPr/>
          </p:nvGrpSpPr>
          <p:grpSpPr>
            <a:xfrm>
              <a:off x="339151" y="1651889"/>
              <a:ext cx="7023086" cy="566996"/>
              <a:chOff x="372207" y="1736213"/>
              <a:chExt cx="7023086" cy="566996"/>
            </a:xfrm>
          </p:grpSpPr>
          <p:sp>
            <p:nvSpPr>
              <p:cNvPr id="6" name="矩形: 圓角 5">
                <a:extLst>
                  <a:ext uri="{FF2B5EF4-FFF2-40B4-BE49-F238E27FC236}">
                    <a16:creationId xmlns:a16="http://schemas.microsoft.com/office/drawing/2014/main" id="{2FE59046-10F5-49E7-BC16-7B68CC513888}"/>
                  </a:ext>
                </a:extLst>
              </p:cNvPr>
              <p:cNvSpPr/>
              <p:nvPr/>
            </p:nvSpPr>
            <p:spPr>
              <a:xfrm>
                <a:off x="372207" y="1742006"/>
                <a:ext cx="6994113" cy="553998"/>
              </a:xfrm>
              <a:prstGeom prst="roundRect">
                <a:avLst>
                  <a:gd name="adj" fmla="val 29267"/>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pic>
            <p:nvPicPr>
              <p:cNvPr id="8" name="圖形 7">
                <a:extLst>
                  <a:ext uri="{FF2B5EF4-FFF2-40B4-BE49-F238E27FC236}">
                    <a16:creationId xmlns:a16="http://schemas.microsoft.com/office/drawing/2014/main" id="{BCB9161B-7311-4EC1-A6E9-773180AB0F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50098" y="1736213"/>
                <a:ext cx="745195" cy="566996"/>
              </a:xfrm>
              <a:prstGeom prst="rect">
                <a:avLst/>
              </a:prstGeom>
            </p:spPr>
          </p:pic>
        </p:grpSp>
        <p:sp>
          <p:nvSpPr>
            <p:cNvPr id="3" name="Google Shape;126;p20">
              <a:extLst>
                <a:ext uri="{FF2B5EF4-FFF2-40B4-BE49-F238E27FC236}">
                  <a16:creationId xmlns:a16="http://schemas.microsoft.com/office/drawing/2014/main" id="{84307F2E-F74E-483C-A119-F4C91C4B500B}"/>
                </a:ext>
              </a:extLst>
            </p:cNvPr>
            <p:cNvSpPr txBox="1"/>
            <p:nvPr/>
          </p:nvSpPr>
          <p:spPr>
            <a:xfrm>
              <a:off x="339151" y="1700408"/>
              <a:ext cx="6363741" cy="46854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US" sz="2000" b="1">
                  <a:latin typeface="微軟正黑體" panose="020B0604030504040204" pitchFamily="34" charset="-120"/>
                  <a:ea typeface="微軟正黑體" panose="020B0604030504040204" pitchFamily="34" charset="-120"/>
                </a:rPr>
                <a:t>https://www.qnap.com/service/product-warranty/</a:t>
              </a:r>
            </a:p>
          </p:txBody>
        </p:sp>
      </p:grpSp>
      <p:sp>
        <p:nvSpPr>
          <p:cNvPr id="10" name="TextBox 13">
            <a:extLst>
              <a:ext uri="{FF2B5EF4-FFF2-40B4-BE49-F238E27FC236}">
                <a16:creationId xmlns:a16="http://schemas.microsoft.com/office/drawing/2014/main" id="{C1BC07C3-F554-4F3A-969E-29A45930B28C}"/>
              </a:ext>
            </a:extLst>
          </p:cNvPr>
          <p:cNvSpPr txBox="1"/>
          <p:nvPr/>
        </p:nvSpPr>
        <p:spPr>
          <a:xfrm>
            <a:off x="1694734" y="3458764"/>
            <a:ext cx="2639781" cy="1107996"/>
          </a:xfrm>
          <a:prstGeom prst="rect">
            <a:avLst/>
          </a:prstGeom>
          <a:noFill/>
        </p:spPr>
        <p:txBody>
          <a:bodyPr wrap="square" rtlCol="0" anchor="t">
            <a:spAutoFit/>
          </a:bodyPr>
          <a:lstStyle/>
          <a:p>
            <a:pPr marL="271463" indent="-271463">
              <a:buClr>
                <a:srgbClr val="FFFF00"/>
              </a:buClr>
              <a:buFont typeface="Wingdings"/>
              <a:buChar char="ü"/>
            </a:pPr>
            <a:r>
              <a:rPr lang="zh-CN" altLang="en-US" sz="2200" b="1">
                <a:solidFill>
                  <a:schemeClr val="bg1"/>
                </a:solidFill>
                <a:latin typeface="微軟正黑體" panose="020B0604030504040204" pitchFamily="34" charset="-120"/>
                <a:ea typeface="微軟正黑體" panose="020B0604030504040204" pitchFamily="34" charset="-120"/>
              </a:rPr>
              <a:t>登入保固服務網</a:t>
            </a:r>
            <a:endParaRPr lang="en-US" altLang="zh-CN" sz="2200" b="1">
              <a:solidFill>
                <a:schemeClr val="bg1"/>
              </a:solidFill>
              <a:latin typeface="微軟正黑體" panose="020B0604030504040204" pitchFamily="34" charset="-120"/>
              <a:ea typeface="微軟正黑體" panose="020B0604030504040204" pitchFamily="34" charset="-120"/>
            </a:endParaRPr>
          </a:p>
          <a:p>
            <a:pPr marL="271463" indent="-271463">
              <a:buClr>
                <a:srgbClr val="FFFF00"/>
              </a:buClr>
              <a:buFont typeface="Wingdings"/>
              <a:buChar char="ü"/>
            </a:pPr>
            <a:r>
              <a:rPr lang="zh-CN" altLang="en-US" sz="2200" b="1">
                <a:solidFill>
                  <a:schemeClr val="bg1"/>
                </a:solidFill>
                <a:latin typeface="微軟正黑體" panose="020B0604030504040204" pitchFamily="34" charset="-120"/>
                <a:ea typeface="微軟正黑體" panose="020B0604030504040204" pitchFamily="34" charset="-120"/>
              </a:rPr>
              <a:t>產品註冊</a:t>
            </a:r>
            <a:endParaRPr lang="en-US" sz="2200" b="1">
              <a:solidFill>
                <a:schemeClr val="bg1"/>
              </a:solidFill>
              <a:latin typeface="微軟正黑體" panose="020B0604030504040204" pitchFamily="34" charset="-120"/>
              <a:ea typeface="微軟正黑體" panose="020B0604030504040204" pitchFamily="34" charset="-120"/>
            </a:endParaRPr>
          </a:p>
          <a:p>
            <a:pPr marL="271463" indent="-271463">
              <a:buClr>
                <a:srgbClr val="FFFF00"/>
              </a:buClr>
              <a:buFont typeface="Wingdings"/>
              <a:buChar char="ü"/>
            </a:pPr>
            <a:r>
              <a:rPr lang="zh-CN" altLang="en-US" sz="2200" b="1">
                <a:solidFill>
                  <a:schemeClr val="bg1"/>
                </a:solidFill>
                <a:latin typeface="微軟正黑體" panose="020B0604030504040204" pitchFamily="34" charset="-120"/>
                <a:ea typeface="微軟正黑體" panose="020B0604030504040204" pitchFamily="34" charset="-120"/>
              </a:rPr>
              <a:t>購買延長保固</a:t>
            </a:r>
            <a:endParaRPr lang="en-US" sz="2200" b="1">
              <a:solidFill>
                <a:schemeClr val="bg1"/>
              </a:solidFill>
              <a:latin typeface="微軟正黑體" panose="020B0604030504040204" pitchFamily="34" charset="-120"/>
              <a:ea typeface="微軟正黑體" panose="020B0604030504040204" pitchFamily="34" charset="-120"/>
            </a:endParaRPr>
          </a:p>
        </p:txBody>
      </p:sp>
      <p:sp>
        <p:nvSpPr>
          <p:cNvPr id="11" name="文本框 10">
            <a:extLst>
              <a:ext uri="{FF2B5EF4-FFF2-40B4-BE49-F238E27FC236}">
                <a16:creationId xmlns:a16="http://schemas.microsoft.com/office/drawing/2014/main" id="{C86BE738-89A1-41DA-9B1B-41F84C2703EB}"/>
              </a:ext>
            </a:extLst>
          </p:cNvPr>
          <p:cNvSpPr txBox="1"/>
          <p:nvPr/>
        </p:nvSpPr>
        <p:spPr>
          <a:xfrm>
            <a:off x="488462" y="1374008"/>
            <a:ext cx="8655538" cy="47705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CN" altLang="en-US" sz="2500">
                <a:solidFill>
                  <a:schemeClr val="tx1"/>
                </a:solidFill>
                <a:latin typeface="微軟正黑體" panose="020B0604030504040204" pitchFamily="34" charset="-120"/>
                <a:ea typeface="微軟正黑體" panose="020B0604030504040204" pitchFamily="34" charset="-120"/>
              </a:rPr>
              <a:t>標準保固</a:t>
            </a:r>
            <a:r>
              <a:rPr lang="en-US" altLang="zh-CN" sz="2500">
                <a:solidFill>
                  <a:schemeClr val="tx1"/>
                </a:solidFill>
                <a:latin typeface="微軟正黑體" panose="020B0604030504040204" pitchFamily="34" charset="-120"/>
                <a:ea typeface="微軟正黑體" panose="020B0604030504040204" pitchFamily="34" charset="-120"/>
              </a:rPr>
              <a:t> 3 </a:t>
            </a:r>
            <a:r>
              <a:rPr lang="zh-CN" altLang="en-US" sz="2500">
                <a:solidFill>
                  <a:schemeClr val="tx1"/>
                </a:solidFill>
                <a:latin typeface="微軟正黑體" panose="020B0604030504040204" pitchFamily="34" charset="-120"/>
                <a:ea typeface="微軟正黑體" panose="020B0604030504040204" pitchFamily="34" charset="-120"/>
              </a:rPr>
              <a:t>年＋購買延長</a:t>
            </a:r>
            <a:r>
              <a:rPr lang="en-US" altLang="zh-CN" sz="2500">
                <a:solidFill>
                  <a:schemeClr val="tx1"/>
                </a:solidFill>
                <a:latin typeface="微軟正黑體" panose="020B0604030504040204" pitchFamily="34" charset="-120"/>
                <a:ea typeface="微軟正黑體" panose="020B0604030504040204" pitchFamily="34" charset="-120"/>
              </a:rPr>
              <a:t> 2 </a:t>
            </a:r>
            <a:r>
              <a:rPr lang="zh-CN" altLang="en-US" sz="2500">
                <a:solidFill>
                  <a:schemeClr val="tx1"/>
                </a:solidFill>
                <a:latin typeface="微軟正黑體" panose="020B0604030504040204" pitchFamily="34" charset="-120"/>
                <a:ea typeface="微軟正黑體" panose="020B0604030504040204" pitchFamily="34" charset="-120"/>
              </a:rPr>
              <a:t>年保固 = </a:t>
            </a:r>
            <a:r>
              <a:rPr lang="zh-CN" altLang="en-US" sz="2500" b="1">
                <a:solidFill>
                  <a:srgbClr val="EC6900"/>
                </a:solidFill>
                <a:latin typeface="微軟正黑體" panose="020B0604030504040204" pitchFamily="34" charset="-120"/>
                <a:ea typeface="微軟正黑體" panose="020B0604030504040204" pitchFamily="34" charset="-120"/>
              </a:rPr>
              <a:t>高達</a:t>
            </a:r>
            <a:r>
              <a:rPr lang="en-US" altLang="zh-CN" sz="2500" b="1">
                <a:solidFill>
                  <a:srgbClr val="EC6900"/>
                </a:solidFill>
                <a:latin typeface="微軟正黑體" panose="020B0604030504040204" pitchFamily="34" charset="-120"/>
                <a:ea typeface="微軟正黑體" panose="020B0604030504040204" pitchFamily="34" charset="-120"/>
              </a:rPr>
              <a:t> 5 </a:t>
            </a:r>
            <a:r>
              <a:rPr lang="zh-CN" altLang="en-US" sz="2500" b="1">
                <a:solidFill>
                  <a:srgbClr val="EC6900"/>
                </a:solidFill>
                <a:latin typeface="微軟正黑體" panose="020B0604030504040204" pitchFamily="34" charset="-120"/>
                <a:ea typeface="微軟正黑體" panose="020B0604030504040204" pitchFamily="34" charset="-120"/>
              </a:rPr>
              <a:t>年保固服務</a:t>
            </a:r>
          </a:p>
        </p:txBody>
      </p:sp>
      <p:pic>
        <p:nvPicPr>
          <p:cNvPr id="17" name="圖片 16">
            <a:extLst>
              <a:ext uri="{FF2B5EF4-FFF2-40B4-BE49-F238E27FC236}">
                <a16:creationId xmlns:a16="http://schemas.microsoft.com/office/drawing/2014/main" id="{9F2FB129-0588-474A-998A-4737D8FB896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99867" y="3881852"/>
            <a:ext cx="1203355" cy="1881302"/>
          </a:xfrm>
          <a:prstGeom prst="rect">
            <a:avLst/>
          </a:prstGeom>
        </p:spPr>
      </p:pic>
      <p:sp>
        <p:nvSpPr>
          <p:cNvPr id="18" name="文本框 10">
            <a:extLst>
              <a:ext uri="{FF2B5EF4-FFF2-40B4-BE49-F238E27FC236}">
                <a16:creationId xmlns:a16="http://schemas.microsoft.com/office/drawing/2014/main" id="{2FCE642F-D225-4AF9-A0C7-B2B7F24A7527}"/>
              </a:ext>
            </a:extLst>
          </p:cNvPr>
          <p:cNvSpPr txBox="1"/>
          <p:nvPr/>
        </p:nvSpPr>
        <p:spPr>
          <a:xfrm>
            <a:off x="5734643" y="2754070"/>
            <a:ext cx="3151751" cy="95410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CN" altLang="en-US" b="1">
                <a:solidFill>
                  <a:schemeClr val="tx1"/>
                </a:solidFill>
                <a:latin typeface="微軟正黑體" panose="020B0604030504040204" pitchFamily="34" charset="-120"/>
                <a:ea typeface="微軟正黑體" panose="020B0604030504040204" pitchFamily="34" charset="-120"/>
                <a:cs typeface="Arial" panose="020B0604020202020204" pitchFamily="34" charset="0"/>
                <a:sym typeface="Arial" panose="020B0604020202020204" pitchFamily="34" charset="0"/>
              </a:rPr>
              <a:t>標準保固</a:t>
            </a:r>
          </a:p>
          <a:p>
            <a:pPr marL="86995" indent="-86995">
              <a:buChar char="•"/>
            </a:pPr>
            <a:r>
              <a:rPr lang="zh-CN" altLang="en-US">
                <a:solidFill>
                  <a:schemeClr val="tx1"/>
                </a:solidFill>
                <a:latin typeface="微軟正黑體" panose="020B0604030504040204" pitchFamily="34" charset="-120"/>
                <a:ea typeface="微軟正黑體" panose="020B0604030504040204" pitchFamily="34" charset="-120"/>
                <a:cs typeface="Arial" panose="020B0604020202020204" pitchFamily="34" charset="0"/>
                <a:sym typeface="Arial" panose="020B0604020202020204" pitchFamily="34" charset="0"/>
              </a:rPr>
              <a:t>QNAP 隨產品售出後的保固服務</a:t>
            </a:r>
          </a:p>
          <a:p>
            <a:pPr marL="86995" indent="-86995">
              <a:buChar char="•"/>
            </a:pPr>
            <a:r>
              <a:rPr lang="zh-CN" altLang="en-US">
                <a:solidFill>
                  <a:schemeClr val="tx1"/>
                </a:solidFill>
                <a:latin typeface="微軟正黑體" panose="020B0604030504040204" pitchFamily="34" charset="-120"/>
                <a:ea typeface="微軟正黑體" panose="020B0604030504040204" pitchFamily="34" charset="-120"/>
                <a:cs typeface="Arial" panose="020B0604020202020204" pitchFamily="34" charset="0"/>
                <a:sym typeface="Arial" panose="020B0604020202020204" pitchFamily="34" charset="0"/>
              </a:rPr>
              <a:t>保固期間內正常使用情況下的維修、零件更換均</a:t>
            </a:r>
            <a:r>
              <a:rPr lang="zh-CN" altLang="en-US" b="1">
                <a:solidFill>
                  <a:schemeClr val="tx1"/>
                </a:solidFill>
                <a:latin typeface="微軟正黑體" panose="020B0604030504040204" pitchFamily="34" charset="-120"/>
                <a:ea typeface="微軟正黑體" panose="020B0604030504040204" pitchFamily="34" charset="-120"/>
                <a:cs typeface="Arial" panose="020B0604020202020204" pitchFamily="34" charset="0"/>
                <a:sym typeface="Arial" panose="020B0604020202020204" pitchFamily="34" charset="0"/>
              </a:rPr>
              <a:t>免費</a:t>
            </a:r>
            <a:r>
              <a:rPr lang="zh-CN" altLang="en-US">
                <a:solidFill>
                  <a:schemeClr val="tx1"/>
                </a:solidFill>
                <a:latin typeface="微軟正黑體" panose="020B0604030504040204" pitchFamily="34" charset="-120"/>
                <a:ea typeface="微軟正黑體" panose="020B0604030504040204" pitchFamily="34" charset="-120"/>
                <a:cs typeface="Arial" panose="020B0604020202020204" pitchFamily="34" charset="0"/>
                <a:sym typeface="Arial" panose="020B0604020202020204" pitchFamily="34" charset="0"/>
              </a:rPr>
              <a:t> (消耗品與配件除外)</a:t>
            </a:r>
          </a:p>
        </p:txBody>
      </p:sp>
      <p:sp>
        <p:nvSpPr>
          <p:cNvPr id="19" name="文本框 11">
            <a:extLst>
              <a:ext uri="{FF2B5EF4-FFF2-40B4-BE49-F238E27FC236}">
                <a16:creationId xmlns:a16="http://schemas.microsoft.com/office/drawing/2014/main" id="{CE523D0C-762D-4C44-887F-A63CCE65CFD0}"/>
              </a:ext>
            </a:extLst>
          </p:cNvPr>
          <p:cNvSpPr txBox="1"/>
          <p:nvPr/>
        </p:nvSpPr>
        <p:spPr>
          <a:xfrm>
            <a:off x="5778667" y="3813058"/>
            <a:ext cx="3022969" cy="95410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CN" altLang="en-US" b="1">
                <a:solidFill>
                  <a:schemeClr val="tx1"/>
                </a:solidFill>
                <a:latin typeface="微軟正黑體" panose="020B0604030504040204" pitchFamily="34" charset="-120"/>
                <a:ea typeface="微軟正黑體" panose="020B0604030504040204" pitchFamily="34" charset="-120"/>
                <a:cs typeface="Arial" panose="020B0604020202020204" pitchFamily="34" charset="0"/>
                <a:sym typeface="Arial" panose="020B0604020202020204" pitchFamily="34" charset="0"/>
              </a:rPr>
              <a:t>延長保固</a:t>
            </a:r>
          </a:p>
          <a:p>
            <a:pPr marL="86995" indent="-86995">
              <a:buChar char="•"/>
            </a:pPr>
            <a:r>
              <a:rPr lang="zh-CN" altLang="en-US">
                <a:solidFill>
                  <a:schemeClr val="tx1"/>
                </a:solidFill>
                <a:latin typeface="微軟正黑體" panose="020B0604030504040204" pitchFamily="34" charset="-120"/>
                <a:ea typeface="微軟正黑體" panose="020B0604030504040204" pitchFamily="34" charset="-120"/>
                <a:cs typeface="Arial" panose="020B0604020202020204" pitchFamily="34" charset="0"/>
                <a:sym typeface="Arial" panose="020B0604020202020204" pitchFamily="34" charset="0"/>
              </a:rPr>
              <a:t>產品購買 </a:t>
            </a:r>
            <a:r>
              <a:rPr lang="zh-CN" altLang="en-US" b="1">
                <a:solidFill>
                  <a:schemeClr val="tx1"/>
                </a:solidFill>
                <a:latin typeface="微軟正黑體" panose="020B0604030504040204" pitchFamily="34" charset="-120"/>
                <a:ea typeface="微軟正黑體" panose="020B0604030504040204" pitchFamily="34" charset="-120"/>
                <a:cs typeface="Arial" panose="020B0604020202020204" pitchFamily="34" charset="0"/>
                <a:sym typeface="Arial" panose="020B0604020202020204" pitchFamily="34" charset="0"/>
              </a:rPr>
              <a:t> </a:t>
            </a:r>
            <a:r>
              <a:rPr lang="en-US" altLang="zh-CN" b="1">
                <a:solidFill>
                  <a:schemeClr val="tx1"/>
                </a:solidFill>
                <a:latin typeface="微軟正黑體" panose="020B0604030504040204" pitchFamily="34" charset="-120"/>
                <a:ea typeface="微軟正黑體" panose="020B0604030504040204" pitchFamily="34" charset="-120"/>
                <a:cs typeface="Arial" panose="020B0604020202020204" pitchFamily="34" charset="0"/>
                <a:sym typeface="Arial" panose="020B0604020202020204" pitchFamily="34" charset="0"/>
              </a:rPr>
              <a:t>90 </a:t>
            </a:r>
            <a:r>
              <a:rPr lang="zh-CN" altLang="en-US" b="1">
                <a:solidFill>
                  <a:schemeClr val="tx1"/>
                </a:solidFill>
                <a:latin typeface="微軟正黑體" panose="020B0604030504040204" pitchFamily="34" charset="-120"/>
                <a:ea typeface="微軟正黑體" panose="020B0604030504040204" pitchFamily="34" charset="-120"/>
                <a:cs typeface="Arial" panose="020B0604020202020204" pitchFamily="34" charset="0"/>
                <a:sym typeface="Arial" panose="020B0604020202020204" pitchFamily="34" charset="0"/>
              </a:rPr>
              <a:t>天內 </a:t>
            </a:r>
            <a:r>
              <a:rPr lang="zh-CN" altLang="en-US">
                <a:solidFill>
                  <a:schemeClr val="tx1"/>
                </a:solidFill>
                <a:latin typeface="微軟正黑體" panose="020B0604030504040204" pitchFamily="34" charset="-120"/>
                <a:ea typeface="微軟正黑體" panose="020B0604030504040204" pitchFamily="34" charset="-120"/>
                <a:cs typeface="Arial" panose="020B0604020202020204" pitchFamily="34" charset="0"/>
                <a:sym typeface="Arial" panose="020B0604020202020204" pitchFamily="34" charset="0"/>
              </a:rPr>
              <a:t>可以加購此服務以延長標準保固時間</a:t>
            </a:r>
          </a:p>
          <a:p>
            <a:pPr marL="86995" indent="-86995">
              <a:buChar char="•"/>
            </a:pPr>
            <a:r>
              <a:rPr lang="zh-CN" altLang="en-US">
                <a:solidFill>
                  <a:schemeClr val="tx1"/>
                </a:solidFill>
                <a:latin typeface="微軟正黑體" panose="020B0604030504040204" pitchFamily="34" charset="-120"/>
                <a:ea typeface="微軟正黑體" panose="020B0604030504040204" pitchFamily="34" charset="-120"/>
                <a:cs typeface="Arial" panose="020B0604020202020204" pitchFamily="34" charset="0"/>
                <a:sym typeface="Arial" panose="020B0604020202020204" pitchFamily="34" charset="0"/>
              </a:rPr>
              <a:t>保固服務內容與標準保固相同</a:t>
            </a:r>
          </a:p>
        </p:txBody>
      </p:sp>
      <p:pic>
        <p:nvPicPr>
          <p:cNvPr id="20" name="圖片 19">
            <a:extLst>
              <a:ext uri="{FF2B5EF4-FFF2-40B4-BE49-F238E27FC236}">
                <a16:creationId xmlns:a16="http://schemas.microsoft.com/office/drawing/2014/main" id="{17182CEA-0153-4D91-AD71-CA8DAA29C23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24421" y="2631568"/>
            <a:ext cx="1130589" cy="1199110"/>
          </a:xfrm>
          <a:prstGeom prst="rect">
            <a:avLst/>
          </a:prstGeom>
        </p:spPr>
      </p:pic>
      <p:sp>
        <p:nvSpPr>
          <p:cNvPr id="21" name="標題 1">
            <a:extLst>
              <a:ext uri="{FF2B5EF4-FFF2-40B4-BE49-F238E27FC236}">
                <a16:creationId xmlns:a16="http://schemas.microsoft.com/office/drawing/2014/main" id="{D67FA856-436C-41F2-BC64-F28B9FB44649}"/>
              </a:ext>
            </a:extLst>
          </p:cNvPr>
          <p:cNvSpPr txBox="1">
            <a:spLocks/>
          </p:cNvSpPr>
          <p:nvPr/>
        </p:nvSpPr>
        <p:spPr>
          <a:xfrm>
            <a:off x="124385" y="48509"/>
            <a:ext cx="8895230" cy="1293491"/>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Arial"/>
              <a:buNone/>
              <a:defRPr sz="28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2800">
                <a:solidFill>
                  <a:schemeClr val="dk1"/>
                </a:solidFill>
              </a:defRPr>
            </a:lvl2pPr>
            <a:lvl3pPr lvl="2" indent="0">
              <a:spcBef>
                <a:spcPts val="0"/>
              </a:spcBef>
              <a:buClr>
                <a:schemeClr val="dk1"/>
              </a:buClr>
              <a:buFont typeface="Arial"/>
              <a:buNone/>
              <a:defRPr sz="2800">
                <a:solidFill>
                  <a:schemeClr val="dk1"/>
                </a:solidFill>
              </a:defRPr>
            </a:lvl3pPr>
            <a:lvl4pPr lvl="3" indent="0">
              <a:spcBef>
                <a:spcPts val="0"/>
              </a:spcBef>
              <a:buClr>
                <a:schemeClr val="dk1"/>
              </a:buClr>
              <a:buFont typeface="Arial"/>
              <a:buNone/>
              <a:defRPr sz="2800">
                <a:solidFill>
                  <a:schemeClr val="dk1"/>
                </a:solidFill>
              </a:defRPr>
            </a:lvl4pPr>
            <a:lvl5pPr lvl="4" indent="0">
              <a:spcBef>
                <a:spcPts val="0"/>
              </a:spcBef>
              <a:buClr>
                <a:schemeClr val="dk1"/>
              </a:buClr>
              <a:buFont typeface="Arial"/>
              <a:buNone/>
              <a:defRPr sz="2800">
                <a:solidFill>
                  <a:schemeClr val="dk1"/>
                </a:solidFill>
              </a:defRPr>
            </a:lvl5pPr>
            <a:lvl6pPr lvl="5" indent="0">
              <a:spcBef>
                <a:spcPts val="0"/>
              </a:spcBef>
              <a:buClr>
                <a:schemeClr val="dk1"/>
              </a:buClr>
              <a:buFont typeface="Arial"/>
              <a:buNone/>
              <a:defRPr sz="2800">
                <a:solidFill>
                  <a:schemeClr val="dk1"/>
                </a:solidFill>
              </a:defRPr>
            </a:lvl6pPr>
            <a:lvl7pPr lvl="6" indent="0">
              <a:spcBef>
                <a:spcPts val="0"/>
              </a:spcBef>
              <a:buClr>
                <a:schemeClr val="dk1"/>
              </a:buClr>
              <a:buFont typeface="Arial"/>
              <a:buNone/>
              <a:defRPr sz="2800">
                <a:solidFill>
                  <a:schemeClr val="dk1"/>
                </a:solidFill>
              </a:defRPr>
            </a:lvl7pPr>
            <a:lvl8pPr lvl="7" indent="0">
              <a:spcBef>
                <a:spcPts val="0"/>
              </a:spcBef>
              <a:buClr>
                <a:schemeClr val="dk1"/>
              </a:buClr>
              <a:buFont typeface="Arial"/>
              <a:buNone/>
              <a:defRPr sz="2800">
                <a:solidFill>
                  <a:schemeClr val="dk1"/>
                </a:solidFill>
              </a:defRPr>
            </a:lvl8pPr>
            <a:lvl9pPr lvl="8" indent="0">
              <a:spcBef>
                <a:spcPts val="0"/>
              </a:spcBef>
              <a:buClr>
                <a:schemeClr val="dk1"/>
              </a:buClr>
              <a:buFont typeface="Arial"/>
              <a:buNone/>
              <a:defRPr sz="2800">
                <a:solidFill>
                  <a:schemeClr val="dk1"/>
                </a:solidFill>
              </a:defRPr>
            </a:lvl9pPr>
          </a:lstStyle>
          <a:p>
            <a:r>
              <a:rPr lang="zh-TW" altLang="en-US" sz="3600">
                <a:solidFill>
                  <a:schemeClr val="bg1"/>
                </a:solidFill>
                <a:latin typeface="微軟正黑體" panose="020B0604030504040204" pitchFamily="34" charset="-120"/>
                <a:ea typeface="微軟正黑體" panose="020B0604030504040204" pitchFamily="34" charset="-120"/>
              </a:rPr>
              <a:t>標準</a:t>
            </a:r>
            <a:r>
              <a:rPr lang="en-US" altLang="zh-TW" sz="3600">
                <a:solidFill>
                  <a:schemeClr val="bg1"/>
                </a:solidFill>
                <a:latin typeface="微軟正黑體" panose="020B0604030504040204" pitchFamily="34" charset="-120"/>
                <a:ea typeface="微軟正黑體" panose="020B0604030504040204" pitchFamily="34" charset="-120"/>
              </a:rPr>
              <a:t> 3</a:t>
            </a:r>
            <a:r>
              <a:rPr lang="zh-TW" altLang="en-US" sz="3600">
                <a:solidFill>
                  <a:schemeClr val="bg1"/>
                </a:solidFill>
                <a:latin typeface="微軟正黑體" panose="020B0604030504040204" pitchFamily="34" charset="-120"/>
                <a:ea typeface="微軟正黑體" panose="020B0604030504040204" pitchFamily="34" charset="-120"/>
              </a:rPr>
              <a:t> 年保固，可加購延長至五年</a:t>
            </a:r>
            <a:endParaRPr lang="en-US" altLang="zh-TW" sz="3600">
              <a:solidFill>
                <a:schemeClr val="bg1"/>
              </a:solidFill>
              <a:latin typeface="微軟正黑體" panose="020B0604030504040204" pitchFamily="34" charset="-120"/>
              <a:ea typeface="微軟正黑體" panose="020B0604030504040204" pitchFamily="34" charset="-120"/>
            </a:endParaRPr>
          </a:p>
          <a:p>
            <a:r>
              <a:rPr lang="zh-TW" altLang="en-US" sz="3600">
                <a:solidFill>
                  <a:schemeClr val="bg1"/>
                </a:solidFill>
                <a:latin typeface="微軟正黑體" panose="020B0604030504040204" pitchFamily="34" charset="-120"/>
                <a:ea typeface="微軟正黑體" panose="020B0604030504040204" pitchFamily="34" charset="-120"/>
              </a:rPr>
              <a:t>的延長保固計畫，就是安心</a:t>
            </a:r>
          </a:p>
        </p:txBody>
      </p:sp>
      <p:sp>
        <p:nvSpPr>
          <p:cNvPr id="5" name="矩形: 圓角 4">
            <a:extLst>
              <a:ext uri="{FF2B5EF4-FFF2-40B4-BE49-F238E27FC236}">
                <a16:creationId xmlns:a16="http://schemas.microsoft.com/office/drawing/2014/main" id="{E62F9CDE-DF18-479E-A0BC-E54D229A5386}"/>
              </a:ext>
            </a:extLst>
          </p:cNvPr>
          <p:cNvSpPr/>
          <p:nvPr/>
        </p:nvSpPr>
        <p:spPr>
          <a:xfrm>
            <a:off x="1292772" y="2779970"/>
            <a:ext cx="3226808" cy="457446"/>
          </a:xfrm>
          <a:prstGeom prst="roundRect">
            <a:avLst>
              <a:gd name="adj" fmla="val 50000"/>
            </a:avLst>
          </a:prstGeom>
          <a:gradFill>
            <a:gsLst>
              <a:gs pos="0">
                <a:srgbClr val="080500"/>
              </a:gs>
              <a:gs pos="18000">
                <a:srgbClr val="EC6900"/>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24" name="Google Shape;97;p18">
            <a:extLst>
              <a:ext uri="{FF2B5EF4-FFF2-40B4-BE49-F238E27FC236}">
                <a16:creationId xmlns:a16="http://schemas.microsoft.com/office/drawing/2014/main" id="{1241B221-A89D-4BE9-993E-DEFA6B2CF6C8}"/>
              </a:ext>
            </a:extLst>
          </p:cNvPr>
          <p:cNvSpPr txBox="1"/>
          <p:nvPr/>
        </p:nvSpPr>
        <p:spPr>
          <a:xfrm>
            <a:off x="1915778" y="2801515"/>
            <a:ext cx="2551360" cy="434307"/>
          </a:xfrm>
          <a:prstGeom prst="rect">
            <a:avLst/>
          </a:prstGeom>
          <a:noFill/>
          <a:ln>
            <a:noFill/>
          </a:ln>
        </p:spPr>
        <p:txBody>
          <a:bodyPr spcFirstLastPara="1" wrap="square" lIns="121900" tIns="121900" rIns="121900" bIns="121900" anchor="ctr" anchorCtr="0">
            <a:noAutofit/>
          </a:bodyPr>
          <a:lstStyle/>
          <a:p>
            <a:pPr algn="ctr">
              <a:lnSpc>
                <a:spcPct val="115000"/>
              </a:lnSpc>
            </a:pPr>
            <a:r>
              <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sym typeface="Arial" panose="020B0604020202020204" pitchFamily="34" charset="0"/>
              </a:rPr>
              <a:t>訂購料號</a:t>
            </a:r>
            <a:endPar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sym typeface="Arial" panose="020B0604020202020204" pitchFamily="34" charset="0"/>
            </a:endParaRPr>
          </a:p>
          <a:p>
            <a:pPr algn="ctr">
              <a:lnSpc>
                <a:spcPct val="115000"/>
              </a:lnSpc>
            </a:pPr>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sym typeface="Arial" panose="020B0604020202020204" pitchFamily="34" charset="0"/>
              </a:rPr>
              <a:t>EXTW-ORANGE-2Y</a:t>
            </a:r>
          </a:p>
        </p:txBody>
      </p:sp>
      <p:pic>
        <p:nvPicPr>
          <p:cNvPr id="25" name="圖片 24">
            <a:extLst>
              <a:ext uri="{FF2B5EF4-FFF2-40B4-BE49-F238E27FC236}">
                <a16:creationId xmlns:a16="http://schemas.microsoft.com/office/drawing/2014/main" id="{CE97956D-602C-4313-9AC3-84F9A33B0CF0}"/>
              </a:ext>
            </a:extLst>
          </p:cNvPr>
          <p:cNvPicPr>
            <a:picLocks noChangeAspect="1"/>
          </p:cNvPicPr>
          <p:nvPr/>
        </p:nvPicPr>
        <p:blipFill>
          <a:blip r:embed="rId7"/>
          <a:stretch>
            <a:fillRect/>
          </a:stretch>
        </p:blipFill>
        <p:spPr>
          <a:xfrm>
            <a:off x="-52068" y="2408762"/>
            <a:ext cx="2314805" cy="2515483"/>
          </a:xfrm>
          <a:prstGeom prst="rect">
            <a:avLst/>
          </a:prstGeom>
        </p:spPr>
      </p:pic>
    </p:spTree>
    <p:extLst>
      <p:ext uri="{BB962C8B-B14F-4D97-AF65-F5344CB8AC3E}">
        <p14:creationId xmlns:p14="http://schemas.microsoft.com/office/powerpoint/2010/main" val="22946673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標題 1">
            <a:extLst>
              <a:ext uri="{FF2B5EF4-FFF2-40B4-BE49-F238E27FC236}">
                <a16:creationId xmlns:a16="http://schemas.microsoft.com/office/drawing/2014/main" id="{D67FA856-436C-41F2-BC64-F28B9FB44649}"/>
              </a:ext>
            </a:extLst>
          </p:cNvPr>
          <p:cNvSpPr txBox="1">
            <a:spLocks/>
          </p:cNvSpPr>
          <p:nvPr/>
        </p:nvSpPr>
        <p:spPr>
          <a:xfrm>
            <a:off x="124385" y="48509"/>
            <a:ext cx="8895230" cy="1293491"/>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Arial"/>
              <a:buNone/>
              <a:defRPr sz="28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2800">
                <a:solidFill>
                  <a:schemeClr val="dk1"/>
                </a:solidFill>
              </a:defRPr>
            </a:lvl2pPr>
            <a:lvl3pPr lvl="2" indent="0">
              <a:spcBef>
                <a:spcPts val="0"/>
              </a:spcBef>
              <a:buClr>
                <a:schemeClr val="dk1"/>
              </a:buClr>
              <a:buFont typeface="Arial"/>
              <a:buNone/>
              <a:defRPr sz="2800">
                <a:solidFill>
                  <a:schemeClr val="dk1"/>
                </a:solidFill>
              </a:defRPr>
            </a:lvl3pPr>
            <a:lvl4pPr lvl="3" indent="0">
              <a:spcBef>
                <a:spcPts val="0"/>
              </a:spcBef>
              <a:buClr>
                <a:schemeClr val="dk1"/>
              </a:buClr>
              <a:buFont typeface="Arial"/>
              <a:buNone/>
              <a:defRPr sz="2800">
                <a:solidFill>
                  <a:schemeClr val="dk1"/>
                </a:solidFill>
              </a:defRPr>
            </a:lvl4pPr>
            <a:lvl5pPr lvl="4" indent="0">
              <a:spcBef>
                <a:spcPts val="0"/>
              </a:spcBef>
              <a:buClr>
                <a:schemeClr val="dk1"/>
              </a:buClr>
              <a:buFont typeface="Arial"/>
              <a:buNone/>
              <a:defRPr sz="2800">
                <a:solidFill>
                  <a:schemeClr val="dk1"/>
                </a:solidFill>
              </a:defRPr>
            </a:lvl5pPr>
            <a:lvl6pPr lvl="5" indent="0">
              <a:spcBef>
                <a:spcPts val="0"/>
              </a:spcBef>
              <a:buClr>
                <a:schemeClr val="dk1"/>
              </a:buClr>
              <a:buFont typeface="Arial"/>
              <a:buNone/>
              <a:defRPr sz="2800">
                <a:solidFill>
                  <a:schemeClr val="dk1"/>
                </a:solidFill>
              </a:defRPr>
            </a:lvl6pPr>
            <a:lvl7pPr lvl="6" indent="0">
              <a:spcBef>
                <a:spcPts val="0"/>
              </a:spcBef>
              <a:buClr>
                <a:schemeClr val="dk1"/>
              </a:buClr>
              <a:buFont typeface="Arial"/>
              <a:buNone/>
              <a:defRPr sz="2800">
                <a:solidFill>
                  <a:schemeClr val="dk1"/>
                </a:solidFill>
              </a:defRPr>
            </a:lvl7pPr>
            <a:lvl8pPr lvl="7" indent="0">
              <a:spcBef>
                <a:spcPts val="0"/>
              </a:spcBef>
              <a:buClr>
                <a:schemeClr val="dk1"/>
              </a:buClr>
              <a:buFont typeface="Arial"/>
              <a:buNone/>
              <a:defRPr sz="2800">
                <a:solidFill>
                  <a:schemeClr val="dk1"/>
                </a:solidFill>
              </a:defRPr>
            </a:lvl8pPr>
            <a:lvl9pPr lvl="8" indent="0">
              <a:spcBef>
                <a:spcPts val="0"/>
              </a:spcBef>
              <a:buClr>
                <a:schemeClr val="dk1"/>
              </a:buClr>
              <a:buFont typeface="Arial"/>
              <a:buNone/>
              <a:defRPr sz="2800">
                <a:solidFill>
                  <a:schemeClr val="dk1"/>
                </a:solidFill>
              </a:defRPr>
            </a:lvl9pPr>
          </a:lstStyle>
          <a:p>
            <a:r>
              <a:rPr lang="en-US" altLang="zh-TW" sz="3600">
                <a:solidFill>
                  <a:schemeClr val="bg1"/>
                </a:solidFill>
                <a:latin typeface="微軟正黑體" panose="020B0604030504040204" pitchFamily="34" charset="-120"/>
                <a:ea typeface="微軟正黑體" panose="020B0604030504040204" pitchFamily="34" charset="-120"/>
              </a:rPr>
              <a:t>QNAP </a:t>
            </a:r>
            <a:r>
              <a:rPr lang="zh-TW" altLang="en-US" sz="3600">
                <a:solidFill>
                  <a:schemeClr val="bg1"/>
                </a:solidFill>
                <a:latin typeface="微軟正黑體" panose="020B0604030504040204" pitchFamily="34" charset="-120"/>
                <a:ea typeface="微軟正黑體" panose="020B0604030504040204" pitchFamily="34" charset="-120"/>
              </a:rPr>
              <a:t>各式</a:t>
            </a:r>
            <a:r>
              <a:rPr lang="en-US" altLang="zh-TW" sz="3600">
                <a:solidFill>
                  <a:schemeClr val="bg1"/>
                </a:solidFill>
                <a:latin typeface="微軟正黑體" panose="020B0604030504040204" pitchFamily="34" charset="-120"/>
                <a:ea typeface="微軟正黑體" panose="020B0604030504040204" pitchFamily="34" charset="-120"/>
              </a:rPr>
              <a:t> 1U </a:t>
            </a:r>
            <a:r>
              <a:rPr lang="zh-TW" altLang="en-US" sz="3600">
                <a:solidFill>
                  <a:schemeClr val="bg1"/>
                </a:solidFill>
                <a:latin typeface="微軟正黑體" panose="020B0604030504040204" pitchFamily="34" charset="-120"/>
                <a:ea typeface="微軟正黑體" panose="020B0604030504040204" pitchFamily="34" charset="-120"/>
              </a:rPr>
              <a:t>機架式</a:t>
            </a:r>
            <a:r>
              <a:rPr lang="en-US" altLang="zh-TW" sz="3600">
                <a:solidFill>
                  <a:schemeClr val="bg1"/>
                </a:solidFill>
                <a:latin typeface="微軟正黑體" panose="020B0604030504040204" pitchFamily="34" charset="-120"/>
                <a:ea typeface="微軟正黑體" panose="020B0604030504040204" pitchFamily="34" charset="-120"/>
              </a:rPr>
              <a:t> NAS</a:t>
            </a:r>
            <a:r>
              <a:rPr lang="zh-TW" altLang="en-US" sz="3600">
                <a:solidFill>
                  <a:schemeClr val="bg1"/>
                </a:solidFill>
                <a:latin typeface="微軟正黑體" panose="020B0604030504040204" pitchFamily="34" charset="-120"/>
                <a:ea typeface="微軟正黑體" panose="020B0604030504040204" pitchFamily="34" charset="-120"/>
              </a:rPr>
              <a:t>，</a:t>
            </a:r>
            <a:endParaRPr lang="en-US" altLang="zh-TW" sz="3600">
              <a:solidFill>
                <a:schemeClr val="bg1"/>
              </a:solidFill>
              <a:latin typeface="微軟正黑體" panose="020B0604030504040204" pitchFamily="34" charset="-120"/>
              <a:ea typeface="微軟正黑體" panose="020B0604030504040204" pitchFamily="34" charset="-120"/>
            </a:endParaRPr>
          </a:p>
          <a:p>
            <a:r>
              <a:rPr lang="zh-TW" altLang="en-US" sz="3600">
                <a:solidFill>
                  <a:schemeClr val="bg1"/>
                </a:solidFill>
                <a:latin typeface="微軟正黑體" panose="020B0604030504040204" pitchFamily="34" charset="-120"/>
                <a:ea typeface="微軟正黑體" panose="020B0604030504040204" pitchFamily="34" charset="-120"/>
              </a:rPr>
              <a:t>性價比與效能樣樣都具備</a:t>
            </a:r>
          </a:p>
        </p:txBody>
      </p:sp>
      <p:graphicFrame>
        <p:nvGraphicFramePr>
          <p:cNvPr id="2" name="表格 6">
            <a:extLst>
              <a:ext uri="{FF2B5EF4-FFF2-40B4-BE49-F238E27FC236}">
                <a16:creationId xmlns:a16="http://schemas.microsoft.com/office/drawing/2014/main" id="{7DB41E10-632F-AA48-9AA6-93DD4E9B5084}"/>
              </a:ext>
            </a:extLst>
          </p:cNvPr>
          <p:cNvGraphicFramePr>
            <a:graphicFrameLocks noGrp="1"/>
          </p:cNvGraphicFramePr>
          <p:nvPr>
            <p:extLst>
              <p:ext uri="{D42A27DB-BD31-4B8C-83A1-F6EECF244321}">
                <p14:modId xmlns:p14="http://schemas.microsoft.com/office/powerpoint/2010/main" val="3962658293"/>
              </p:ext>
            </p:extLst>
          </p:nvPr>
        </p:nvGraphicFramePr>
        <p:xfrm>
          <a:off x="212758" y="1430633"/>
          <a:ext cx="8673665" cy="3505200"/>
        </p:xfrm>
        <a:graphic>
          <a:graphicData uri="http://schemas.openxmlformats.org/drawingml/2006/table">
            <a:tbl>
              <a:tblPr firstRow="1" bandRow="1">
                <a:tableStyleId>{F5AB1C69-6EDB-4FF4-983F-18BD219EF322}</a:tableStyleId>
              </a:tblPr>
              <a:tblGrid>
                <a:gridCol w="806861">
                  <a:extLst>
                    <a:ext uri="{9D8B030D-6E8A-4147-A177-3AD203B41FA5}">
                      <a16:colId xmlns:a16="http://schemas.microsoft.com/office/drawing/2014/main" val="3900843282"/>
                    </a:ext>
                  </a:extLst>
                </a:gridCol>
                <a:gridCol w="1047453">
                  <a:extLst>
                    <a:ext uri="{9D8B030D-6E8A-4147-A177-3AD203B41FA5}">
                      <a16:colId xmlns:a16="http://schemas.microsoft.com/office/drawing/2014/main" val="3522463376"/>
                    </a:ext>
                  </a:extLst>
                </a:gridCol>
                <a:gridCol w="1084861">
                  <a:extLst>
                    <a:ext uri="{9D8B030D-6E8A-4147-A177-3AD203B41FA5}">
                      <a16:colId xmlns:a16="http://schemas.microsoft.com/office/drawing/2014/main" val="1787160193"/>
                    </a:ext>
                  </a:extLst>
                </a:gridCol>
                <a:gridCol w="1139216">
                  <a:extLst>
                    <a:ext uri="{9D8B030D-6E8A-4147-A177-3AD203B41FA5}">
                      <a16:colId xmlns:a16="http://schemas.microsoft.com/office/drawing/2014/main" val="1498021047"/>
                    </a:ext>
                  </a:extLst>
                </a:gridCol>
                <a:gridCol w="1005437">
                  <a:extLst>
                    <a:ext uri="{9D8B030D-6E8A-4147-A177-3AD203B41FA5}">
                      <a16:colId xmlns:a16="http://schemas.microsoft.com/office/drawing/2014/main" val="2439570932"/>
                    </a:ext>
                  </a:extLst>
                </a:gridCol>
                <a:gridCol w="1189530">
                  <a:extLst>
                    <a:ext uri="{9D8B030D-6E8A-4147-A177-3AD203B41FA5}">
                      <a16:colId xmlns:a16="http://schemas.microsoft.com/office/drawing/2014/main" val="3608278332"/>
                    </a:ext>
                  </a:extLst>
                </a:gridCol>
                <a:gridCol w="1280055">
                  <a:extLst>
                    <a:ext uri="{9D8B030D-6E8A-4147-A177-3AD203B41FA5}">
                      <a16:colId xmlns:a16="http://schemas.microsoft.com/office/drawing/2014/main" val="2057878306"/>
                    </a:ext>
                  </a:extLst>
                </a:gridCol>
                <a:gridCol w="1120252">
                  <a:extLst>
                    <a:ext uri="{9D8B030D-6E8A-4147-A177-3AD203B41FA5}">
                      <a16:colId xmlns:a16="http://schemas.microsoft.com/office/drawing/2014/main" val="812824891"/>
                    </a:ext>
                  </a:extLst>
                </a:gridCol>
              </a:tblGrid>
              <a:tr h="373949">
                <a:tc>
                  <a:txBody>
                    <a:bodyPr/>
                    <a:lstStyle/>
                    <a:p>
                      <a:endParaRPr lang="zh-TW" altLang="en-US" sz="1000" b="1"/>
                    </a:p>
                  </a:txBody>
                  <a:tcPr/>
                </a:tc>
                <a:tc>
                  <a:txBody>
                    <a:bodyPr/>
                    <a:lstStyle/>
                    <a:p>
                      <a:r>
                        <a:rPr lang="en-US" altLang="zh-TW" sz="1000" b="1"/>
                        <a:t>TS-435XeU</a:t>
                      </a:r>
                      <a:endParaRPr lang="zh-TW" altLang="en-US" sz="1000" b="1"/>
                    </a:p>
                  </a:txBody>
                  <a:tcPr anchor="ctr">
                    <a:solidFill>
                      <a:srgbClr val="4C5F68"/>
                    </a:solidFill>
                  </a:tcPr>
                </a:tc>
                <a:tc>
                  <a:txBody>
                    <a:bodyPr/>
                    <a:lstStyle/>
                    <a:p>
                      <a:r>
                        <a:rPr lang="en-US" altLang="zh-TW" sz="1000" b="1"/>
                        <a:t>TS-431XeU</a:t>
                      </a:r>
                      <a:endParaRPr lang="zh-TW" altLang="en-US" sz="1000" b="1"/>
                    </a:p>
                  </a:txBody>
                  <a:tcPr anchor="ctr"/>
                </a:tc>
                <a:tc>
                  <a:txBody>
                    <a:bodyPr/>
                    <a:lstStyle/>
                    <a:p>
                      <a:r>
                        <a:rPr lang="en-US" altLang="zh-TW" sz="1000" b="1"/>
                        <a:t>TS-464eU</a:t>
                      </a:r>
                      <a:endParaRPr lang="zh-TW" altLang="en-US" sz="1000" b="1"/>
                    </a:p>
                  </a:txBody>
                  <a:tcPr anchor="ctr"/>
                </a:tc>
                <a:tc>
                  <a:txBody>
                    <a:bodyPr/>
                    <a:lstStyle/>
                    <a:p>
                      <a:r>
                        <a:rPr lang="en-US" altLang="zh-TW" sz="1000" b="1"/>
                        <a:t>TS-464U</a:t>
                      </a:r>
                      <a:endParaRPr lang="zh-TW" altLang="en-US" sz="1000" b="1"/>
                    </a:p>
                  </a:txBody>
                  <a:tcPr anchor="ctr"/>
                </a:tc>
                <a:tc>
                  <a:txBody>
                    <a:bodyPr/>
                    <a:lstStyle/>
                    <a:p>
                      <a:r>
                        <a:rPr lang="en-US" altLang="zh-TW" sz="1000" b="1"/>
                        <a:t>TS-464U-RP</a:t>
                      </a:r>
                      <a:endParaRPr lang="zh-TW" altLang="en-US" sz="1000" b="1"/>
                    </a:p>
                  </a:txBody>
                  <a:tcPr anchor="ctr"/>
                </a:tc>
                <a:tc>
                  <a:txBody>
                    <a:bodyPr/>
                    <a:lstStyle/>
                    <a:p>
                      <a:r>
                        <a:rPr lang="en-US" altLang="zh-TW" sz="1000" b="1"/>
                        <a:t>TS-h977XU-RP/TS-977XU-RP</a:t>
                      </a:r>
                      <a:endParaRPr lang="zh-TW" altLang="en-US" sz="1000" b="1"/>
                    </a:p>
                  </a:txBody>
                  <a:tcPr anchor="ctr"/>
                </a:tc>
                <a:tc>
                  <a:txBody>
                    <a:bodyPr/>
                    <a:lstStyle/>
                    <a:p>
                      <a:r>
                        <a:rPr lang="en-US" altLang="zh-TW" sz="1000" b="1"/>
                        <a:t>TS-983XU/TS-h983XU-RP</a:t>
                      </a:r>
                      <a:endParaRPr lang="zh-TW" altLang="en-US" sz="1000" b="1"/>
                    </a:p>
                  </a:txBody>
                  <a:tcPr anchor="ctr"/>
                </a:tc>
                <a:extLst>
                  <a:ext uri="{0D108BD9-81ED-4DB2-BD59-A6C34878D82A}">
                    <a16:rowId xmlns:a16="http://schemas.microsoft.com/office/drawing/2014/main" val="3558958046"/>
                  </a:ext>
                </a:extLst>
              </a:tr>
              <a:tr h="706509">
                <a:tc>
                  <a:txBody>
                    <a:bodyPr/>
                    <a:lstStyle/>
                    <a:p>
                      <a:r>
                        <a:rPr lang="en-US" altLang="zh-TW" sz="1000" b="1"/>
                        <a:t>CPU</a:t>
                      </a:r>
                      <a:endParaRPr lang="zh-TW" altLang="en-US" sz="1000" b="1"/>
                    </a:p>
                  </a:txBody>
                  <a:tcPr/>
                </a:tc>
                <a:tc>
                  <a:txBody>
                    <a:bodyPr/>
                    <a:lstStyle/>
                    <a:p>
                      <a:r>
                        <a:rPr lang="en" altLang="zh-TW" sz="800" b="0" i="0" u="none" strike="noStrike" cap="none">
                          <a:solidFill>
                            <a:schemeClr val="dk1"/>
                          </a:solidFill>
                          <a:effectLst/>
                          <a:latin typeface="+mn-lt"/>
                          <a:ea typeface="+mn-ea"/>
                          <a:cs typeface="+mn-cs"/>
                          <a:sym typeface="Arial"/>
                        </a:rPr>
                        <a:t>Marvell OCTEON TX2™ CN9130 / CN9131 ARMv8 Cortex-A72 4C 2.2 GHz</a:t>
                      </a:r>
                      <a:endParaRPr lang="zh-TW" altLang="en-US" sz="800" b="1"/>
                    </a:p>
                  </a:txBody>
                  <a:tcPr>
                    <a:solidFill>
                      <a:srgbClr val="AEB8BE"/>
                    </a:solidFill>
                  </a:tcPr>
                </a:tc>
                <a:tc>
                  <a:txBody>
                    <a:bodyPr/>
                    <a:lstStyle/>
                    <a:p>
                      <a:r>
                        <a:rPr lang="en" altLang="zh-TW" sz="800" b="0" i="0" u="none" strike="noStrike" cap="none">
                          <a:solidFill>
                            <a:schemeClr val="dk1"/>
                          </a:solidFill>
                          <a:effectLst/>
                          <a:latin typeface="+mn-lt"/>
                          <a:ea typeface="+mn-ea"/>
                          <a:cs typeface="+mn-cs"/>
                          <a:sym typeface="Arial"/>
                        </a:rPr>
                        <a:t>AnnapurnaLabs Alpine AL314 32-bit ARM® Cortex-A15 4C 1.7 GHz</a:t>
                      </a:r>
                      <a:endParaRPr lang="zh-TW" altLang="en-US" sz="800" b="1"/>
                    </a:p>
                  </a:txBody>
                  <a:tcPr/>
                </a:tc>
                <a:tc>
                  <a:txBody>
                    <a:bodyPr/>
                    <a:lstStyle/>
                    <a:p>
                      <a:r>
                        <a:rPr lang="en" altLang="zh-TW" sz="800" b="0" i="0" u="none" strike="noStrike" cap="none">
                          <a:solidFill>
                            <a:schemeClr val="dk1"/>
                          </a:solidFill>
                          <a:effectLst/>
                          <a:latin typeface="+mn-lt"/>
                          <a:ea typeface="+mn-ea"/>
                          <a:cs typeface="+mn-cs"/>
                          <a:sym typeface="Arial"/>
                        </a:rPr>
                        <a:t>Intel</a:t>
                      </a:r>
                      <a:r>
                        <a:rPr lang="en" altLang="zh-TW" sz="800" b="0" i="0" u="none" strike="noStrike" cap="none" baseline="30000">
                          <a:solidFill>
                            <a:schemeClr val="dk1"/>
                          </a:solidFill>
                          <a:effectLst/>
                          <a:latin typeface="+mn-lt"/>
                          <a:ea typeface="+mn-ea"/>
                          <a:cs typeface="+mn-cs"/>
                          <a:sym typeface="Arial"/>
                        </a:rPr>
                        <a:t>®</a:t>
                      </a:r>
                      <a:r>
                        <a:rPr lang="en" altLang="zh-TW" sz="800" b="0" i="0" u="none" strike="noStrike" cap="none">
                          <a:solidFill>
                            <a:schemeClr val="dk1"/>
                          </a:solidFill>
                          <a:effectLst/>
                          <a:latin typeface="+mn-lt"/>
                          <a:ea typeface="+mn-ea"/>
                          <a:cs typeface="+mn-cs"/>
                          <a:sym typeface="Arial"/>
                        </a:rPr>
                        <a:t> Celeron</a:t>
                      </a:r>
                      <a:r>
                        <a:rPr lang="en" altLang="zh-TW" sz="800" b="0" i="0" u="none" strike="noStrike" cap="none" baseline="30000">
                          <a:solidFill>
                            <a:schemeClr val="dk1"/>
                          </a:solidFill>
                          <a:effectLst/>
                          <a:latin typeface="+mn-lt"/>
                          <a:ea typeface="+mn-ea"/>
                          <a:cs typeface="+mn-cs"/>
                          <a:sym typeface="Arial"/>
                        </a:rPr>
                        <a:t>® </a:t>
                      </a:r>
                      <a:r>
                        <a:rPr lang="en" altLang="zh-TW" sz="800" b="0" i="0" u="none" strike="noStrike" cap="none">
                          <a:solidFill>
                            <a:schemeClr val="dk1"/>
                          </a:solidFill>
                          <a:effectLst/>
                          <a:latin typeface="+mn-lt"/>
                          <a:ea typeface="+mn-ea"/>
                          <a:cs typeface="+mn-cs"/>
                          <a:sym typeface="Arial"/>
                        </a:rPr>
                        <a:t>N5105/N5095 4C/4T, up to 2.9 GHz</a:t>
                      </a:r>
                      <a:endParaRPr lang="zh-TW" altLang="en-US" sz="800" b="1"/>
                    </a:p>
                  </a:txBody>
                  <a:tcPr/>
                </a:tc>
                <a:tc>
                  <a:txBody>
                    <a:bodyPr/>
                    <a:lstStyle/>
                    <a:p>
                      <a:r>
                        <a:rPr lang="en" altLang="zh-TW" sz="800" b="0" i="0" u="none" strike="noStrike" cap="none">
                          <a:solidFill>
                            <a:schemeClr val="dk1"/>
                          </a:solidFill>
                          <a:effectLst/>
                          <a:latin typeface="+mn-lt"/>
                          <a:ea typeface="+mn-ea"/>
                          <a:cs typeface="+mn-cs"/>
                          <a:sym typeface="Arial"/>
                        </a:rPr>
                        <a:t>Intel</a:t>
                      </a:r>
                      <a:r>
                        <a:rPr lang="en" altLang="zh-TW" sz="800" b="0" i="0" u="none" strike="noStrike" cap="none" baseline="30000">
                          <a:solidFill>
                            <a:schemeClr val="dk1"/>
                          </a:solidFill>
                          <a:effectLst/>
                          <a:latin typeface="+mn-lt"/>
                          <a:ea typeface="+mn-ea"/>
                          <a:cs typeface="+mn-cs"/>
                          <a:sym typeface="Arial"/>
                        </a:rPr>
                        <a:t>®</a:t>
                      </a:r>
                      <a:r>
                        <a:rPr lang="en" altLang="zh-TW" sz="800" b="0" i="0" u="none" strike="noStrike" cap="none">
                          <a:solidFill>
                            <a:schemeClr val="dk1"/>
                          </a:solidFill>
                          <a:effectLst/>
                          <a:latin typeface="+mn-lt"/>
                          <a:ea typeface="+mn-ea"/>
                          <a:cs typeface="+mn-cs"/>
                          <a:sym typeface="Arial"/>
                        </a:rPr>
                        <a:t> Celeron</a:t>
                      </a:r>
                      <a:r>
                        <a:rPr lang="en" altLang="zh-TW" sz="800" b="0" i="0" u="none" strike="noStrike" cap="none" baseline="30000">
                          <a:solidFill>
                            <a:schemeClr val="dk1"/>
                          </a:solidFill>
                          <a:effectLst/>
                          <a:latin typeface="+mn-lt"/>
                          <a:ea typeface="+mn-ea"/>
                          <a:cs typeface="+mn-cs"/>
                          <a:sym typeface="Arial"/>
                        </a:rPr>
                        <a:t>® </a:t>
                      </a:r>
                      <a:r>
                        <a:rPr lang="en" altLang="zh-TW" sz="800" b="0" i="0" u="none" strike="noStrike" cap="none">
                          <a:solidFill>
                            <a:schemeClr val="dk1"/>
                          </a:solidFill>
                          <a:effectLst/>
                          <a:latin typeface="+mn-lt"/>
                          <a:ea typeface="+mn-ea"/>
                          <a:cs typeface="+mn-cs"/>
                          <a:sym typeface="Arial"/>
                        </a:rPr>
                        <a:t>N5105/N5095 4C/4T, up to 2.9 GHz</a:t>
                      </a:r>
                      <a:endParaRPr lang="zh-TW" altLang="en-US" sz="800" b="1"/>
                    </a:p>
                  </a:txBody>
                  <a:tcPr/>
                </a:tc>
                <a:tc>
                  <a:txBody>
                    <a:bodyPr/>
                    <a:lstStyle/>
                    <a:p>
                      <a:r>
                        <a:rPr lang="en" altLang="zh-TW" sz="800" b="0" i="0" u="none" strike="noStrike" cap="none">
                          <a:solidFill>
                            <a:schemeClr val="dk1"/>
                          </a:solidFill>
                          <a:effectLst/>
                          <a:latin typeface="+mn-lt"/>
                          <a:ea typeface="+mn-ea"/>
                          <a:cs typeface="+mn-cs"/>
                          <a:sym typeface="Arial"/>
                        </a:rPr>
                        <a:t>Intel</a:t>
                      </a:r>
                      <a:r>
                        <a:rPr lang="en" altLang="zh-TW" sz="800" b="0" i="0" u="none" strike="noStrike" cap="none" baseline="30000">
                          <a:solidFill>
                            <a:schemeClr val="dk1"/>
                          </a:solidFill>
                          <a:effectLst/>
                          <a:latin typeface="+mn-lt"/>
                          <a:ea typeface="+mn-ea"/>
                          <a:cs typeface="+mn-cs"/>
                          <a:sym typeface="Arial"/>
                        </a:rPr>
                        <a:t>®</a:t>
                      </a:r>
                      <a:r>
                        <a:rPr lang="en" altLang="zh-TW" sz="800" b="0" i="0" u="none" strike="noStrike" cap="none">
                          <a:solidFill>
                            <a:schemeClr val="dk1"/>
                          </a:solidFill>
                          <a:effectLst/>
                          <a:latin typeface="+mn-lt"/>
                          <a:ea typeface="+mn-ea"/>
                          <a:cs typeface="+mn-cs"/>
                          <a:sym typeface="Arial"/>
                        </a:rPr>
                        <a:t> Celeron</a:t>
                      </a:r>
                      <a:r>
                        <a:rPr lang="en" altLang="zh-TW" sz="800" b="0" i="0" u="none" strike="noStrike" cap="none" baseline="30000">
                          <a:solidFill>
                            <a:schemeClr val="dk1"/>
                          </a:solidFill>
                          <a:effectLst/>
                          <a:latin typeface="+mn-lt"/>
                          <a:ea typeface="+mn-ea"/>
                          <a:cs typeface="+mn-cs"/>
                          <a:sym typeface="Arial"/>
                        </a:rPr>
                        <a:t>® </a:t>
                      </a:r>
                      <a:r>
                        <a:rPr lang="en" altLang="zh-TW" sz="800" b="0" i="0" u="none" strike="noStrike" cap="none">
                          <a:solidFill>
                            <a:schemeClr val="dk1"/>
                          </a:solidFill>
                          <a:effectLst/>
                          <a:latin typeface="+mn-lt"/>
                          <a:ea typeface="+mn-ea"/>
                          <a:cs typeface="+mn-cs"/>
                          <a:sym typeface="Arial"/>
                        </a:rPr>
                        <a:t>N5105/N5095 4C/4T, up to 2.9 GHz</a:t>
                      </a:r>
                      <a:endParaRPr lang="zh-TW" altLang="en-US" sz="800" b="1"/>
                    </a:p>
                  </a:txBody>
                  <a:tcPr/>
                </a:tc>
                <a:tc>
                  <a:txBody>
                    <a:bodyPr/>
                    <a:lstStyle/>
                    <a:p>
                      <a:pPr marL="90488" indent="-90488">
                        <a:buFont typeface="Arial" panose="020B0604020202020204" pitchFamily="34" charset="0"/>
                        <a:buChar char="•"/>
                      </a:pPr>
                      <a:r>
                        <a:rPr lang="en" altLang="zh-TW" sz="800" b="0" i="0" u="none" strike="noStrike" cap="none">
                          <a:solidFill>
                            <a:schemeClr val="dk1"/>
                          </a:solidFill>
                          <a:effectLst/>
                          <a:latin typeface="+mn-lt"/>
                          <a:ea typeface="+mn-ea"/>
                          <a:cs typeface="+mn-cs"/>
                          <a:sym typeface="Arial"/>
                        </a:rPr>
                        <a:t>AMD Ryzen™ 7 3700X 8C/16T, up to 4.4 GHz</a:t>
                      </a:r>
                    </a:p>
                    <a:p>
                      <a:pPr marL="90488" indent="-90488">
                        <a:buFont typeface="Arial" panose="020B0604020202020204" pitchFamily="34" charset="0"/>
                        <a:buChar char="•"/>
                      </a:pPr>
                      <a:r>
                        <a:rPr lang="en" altLang="zh-TW" sz="800" b="0" i="0" u="none" strike="noStrike" cap="none">
                          <a:solidFill>
                            <a:schemeClr val="dk1"/>
                          </a:solidFill>
                          <a:effectLst/>
                          <a:latin typeface="+mn-lt"/>
                          <a:ea typeface="+mn-ea"/>
                          <a:cs typeface="+mn-cs"/>
                          <a:sym typeface="Arial"/>
                        </a:rPr>
                        <a:t>AMD Ryzen™ 5 3600 6C/12T, up to 4.2 GHz</a:t>
                      </a:r>
                      <a:endParaRPr lang="zh-TW" altLang="en-US" sz="800" b="1"/>
                    </a:p>
                  </a:txBody>
                  <a:tcPr/>
                </a:tc>
                <a:tc>
                  <a:txBody>
                    <a:bodyPr/>
                    <a:lstStyle/>
                    <a:p>
                      <a:r>
                        <a:rPr lang="en" altLang="zh-TW" sz="800" b="0" i="0" u="none" strike="noStrike" cap="none">
                          <a:solidFill>
                            <a:schemeClr val="dk1"/>
                          </a:solidFill>
                          <a:effectLst/>
                          <a:latin typeface="+mn-lt"/>
                          <a:ea typeface="+mn-ea"/>
                          <a:cs typeface="+mn-cs"/>
                          <a:sym typeface="Arial"/>
                        </a:rPr>
                        <a:t>Intel</a:t>
                      </a:r>
                      <a:r>
                        <a:rPr lang="en" altLang="zh-TW" sz="800" b="0" i="0" u="none" strike="noStrike" cap="none" baseline="30000">
                          <a:solidFill>
                            <a:schemeClr val="dk1"/>
                          </a:solidFill>
                          <a:effectLst/>
                          <a:latin typeface="+mn-lt"/>
                          <a:ea typeface="+mn-ea"/>
                          <a:cs typeface="+mn-cs"/>
                          <a:sym typeface="Arial"/>
                        </a:rPr>
                        <a:t>®</a:t>
                      </a:r>
                      <a:r>
                        <a:rPr lang="en" altLang="zh-TW" sz="800" b="0" i="0" u="none" strike="noStrike" cap="none">
                          <a:solidFill>
                            <a:schemeClr val="dk1"/>
                          </a:solidFill>
                          <a:effectLst/>
                          <a:latin typeface="+mn-lt"/>
                          <a:ea typeface="+mn-ea"/>
                          <a:cs typeface="+mn-cs"/>
                          <a:sym typeface="Arial"/>
                        </a:rPr>
                        <a:t> Xeon</a:t>
                      </a:r>
                      <a:r>
                        <a:rPr lang="en" altLang="zh-TW" sz="800" b="0" i="0" u="none" strike="noStrike" cap="none" baseline="30000">
                          <a:solidFill>
                            <a:schemeClr val="dk1"/>
                          </a:solidFill>
                          <a:effectLst/>
                          <a:latin typeface="+mn-lt"/>
                          <a:ea typeface="+mn-ea"/>
                          <a:cs typeface="+mn-cs"/>
                          <a:sym typeface="Arial"/>
                        </a:rPr>
                        <a:t>®</a:t>
                      </a:r>
                      <a:r>
                        <a:rPr lang="en" altLang="zh-TW" sz="800" b="0" i="0" u="none" strike="noStrike" cap="none">
                          <a:solidFill>
                            <a:schemeClr val="dk1"/>
                          </a:solidFill>
                          <a:effectLst/>
                          <a:latin typeface="+mn-lt"/>
                          <a:ea typeface="+mn-ea"/>
                          <a:cs typeface="+mn-cs"/>
                          <a:sym typeface="Arial"/>
                        </a:rPr>
                        <a:t> E-2124 4-core, up to 4.3 GHz</a:t>
                      </a:r>
                      <a:endParaRPr lang="zh-TW" altLang="en-US" sz="800" b="1"/>
                    </a:p>
                  </a:txBody>
                  <a:tcPr/>
                </a:tc>
                <a:extLst>
                  <a:ext uri="{0D108BD9-81ED-4DB2-BD59-A6C34878D82A}">
                    <a16:rowId xmlns:a16="http://schemas.microsoft.com/office/drawing/2014/main" val="2708027546"/>
                  </a:ext>
                </a:extLst>
              </a:tr>
              <a:tr h="230123">
                <a:tc>
                  <a:txBody>
                    <a:bodyPr/>
                    <a:lstStyle/>
                    <a:p>
                      <a:r>
                        <a:rPr lang="en-US" altLang="zh-TW" sz="1000" b="1"/>
                        <a:t>RAM</a:t>
                      </a:r>
                      <a:endParaRPr lang="zh-TW" altLang="en-US" sz="1000" b="1"/>
                    </a:p>
                  </a:txBody>
                  <a:tcPr/>
                </a:tc>
                <a:tc>
                  <a:txBody>
                    <a:bodyPr/>
                    <a:lstStyle/>
                    <a:p>
                      <a:r>
                        <a:rPr lang="en-US" altLang="zh-TW" sz="800" b="0"/>
                        <a:t>4 GB, max 32 GB</a:t>
                      </a:r>
                      <a:endParaRPr lang="zh-TW" altLang="en-US" sz="800" b="0"/>
                    </a:p>
                  </a:txBody>
                  <a:tcPr>
                    <a:solidFill>
                      <a:srgbClr val="DFE2E5"/>
                    </a:solidFill>
                  </a:tcPr>
                </a:tc>
                <a:tc>
                  <a:txBody>
                    <a:bodyPr/>
                    <a:lstStyle/>
                    <a:p>
                      <a:r>
                        <a:rPr lang="en-US" altLang="zh-TW" sz="800" b="0"/>
                        <a:t>2 GB, max 8 GB</a:t>
                      </a:r>
                      <a:endParaRPr lang="zh-TW" altLang="en-US" sz="800" b="0"/>
                    </a:p>
                  </a:txBody>
                  <a:tcPr/>
                </a:tc>
                <a:tc>
                  <a:txBody>
                    <a:bodyPr/>
                    <a:lstStyle/>
                    <a:p>
                      <a:r>
                        <a:rPr lang="en-US" altLang="zh-TW" sz="800" b="0"/>
                        <a:t>4 GB, max 16 GB</a:t>
                      </a:r>
                      <a:endParaRPr lang="zh-TW" altLang="en-US" sz="800" b="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800" b="0"/>
                        <a:t>4 GB, max 16 GB</a:t>
                      </a:r>
                      <a:endParaRPr lang="zh-TW" altLang="en-US" sz="800" b="1"/>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800" b="0"/>
                        <a:t>4 GB, max 16 GB</a:t>
                      </a:r>
                      <a:endParaRPr lang="zh-TW" altLang="en-US" sz="800" b="1"/>
                    </a:p>
                  </a:txBody>
                  <a:tcPr/>
                </a:tc>
                <a:tc>
                  <a:txBody>
                    <a:bodyPr/>
                    <a:lstStyle/>
                    <a:p>
                      <a:r>
                        <a:rPr lang="en-US" altLang="zh-TW" sz="800" b="0"/>
                        <a:t>8 / 32 GB, max 128GB</a:t>
                      </a:r>
                      <a:endParaRPr lang="zh-TW" altLang="en-US" sz="800" b="0"/>
                    </a:p>
                  </a:txBody>
                  <a:tcPr/>
                </a:tc>
                <a:tc>
                  <a:txBody>
                    <a:bodyPr/>
                    <a:lstStyle/>
                    <a:p>
                      <a:r>
                        <a:rPr lang="en-US" altLang="zh-TW" sz="800" b="0"/>
                        <a:t>8 GB, max 128 GB</a:t>
                      </a:r>
                      <a:endParaRPr lang="zh-TW" altLang="en-US" sz="800" b="0"/>
                    </a:p>
                  </a:txBody>
                  <a:tcPr/>
                </a:tc>
                <a:extLst>
                  <a:ext uri="{0D108BD9-81ED-4DB2-BD59-A6C34878D82A}">
                    <a16:rowId xmlns:a16="http://schemas.microsoft.com/office/drawing/2014/main" val="328088509"/>
                  </a:ext>
                </a:extLst>
              </a:tr>
              <a:tr h="230123">
                <a:tc>
                  <a:txBody>
                    <a:bodyPr/>
                    <a:lstStyle/>
                    <a:p>
                      <a:r>
                        <a:rPr lang="en-US" altLang="zh-TW" sz="1000" b="1"/>
                        <a:t>3.5” SATA</a:t>
                      </a:r>
                      <a:endParaRPr lang="zh-TW" altLang="en-US" sz="1000" b="1"/>
                    </a:p>
                  </a:txBody>
                  <a:tcPr/>
                </a:tc>
                <a:tc>
                  <a:txBody>
                    <a:bodyPr/>
                    <a:lstStyle/>
                    <a:p>
                      <a:r>
                        <a:rPr lang="en-US" altLang="zh-TW" sz="800"/>
                        <a:t>4</a:t>
                      </a:r>
                      <a:endParaRPr lang="zh-TW" altLang="en-US" sz="800"/>
                    </a:p>
                  </a:txBody>
                  <a:tcPr>
                    <a:solidFill>
                      <a:srgbClr val="AEB8BE"/>
                    </a:solidFill>
                  </a:tcPr>
                </a:tc>
                <a:tc>
                  <a:txBody>
                    <a:bodyPr/>
                    <a:lstStyle/>
                    <a:p>
                      <a:r>
                        <a:rPr lang="en-US" altLang="zh-TW" sz="800"/>
                        <a:t>4</a:t>
                      </a:r>
                      <a:endParaRPr lang="zh-TW" altLang="en-US" sz="800"/>
                    </a:p>
                  </a:txBody>
                  <a:tcPr/>
                </a:tc>
                <a:tc>
                  <a:txBody>
                    <a:bodyPr/>
                    <a:lstStyle/>
                    <a:p>
                      <a:r>
                        <a:rPr lang="en-US" altLang="zh-TW" sz="800"/>
                        <a:t>4</a:t>
                      </a:r>
                      <a:endParaRPr lang="zh-TW" altLang="en-US" sz="800"/>
                    </a:p>
                  </a:txBody>
                  <a:tcPr/>
                </a:tc>
                <a:tc>
                  <a:txBody>
                    <a:bodyPr/>
                    <a:lstStyle/>
                    <a:p>
                      <a:r>
                        <a:rPr lang="en-US" altLang="zh-TW" sz="800"/>
                        <a:t>4</a:t>
                      </a:r>
                      <a:endParaRPr lang="zh-TW" altLang="en-US" sz="800"/>
                    </a:p>
                  </a:txBody>
                  <a:tcPr/>
                </a:tc>
                <a:tc>
                  <a:txBody>
                    <a:bodyPr/>
                    <a:lstStyle/>
                    <a:p>
                      <a:r>
                        <a:rPr lang="en-US" altLang="zh-TW" sz="800"/>
                        <a:t>4</a:t>
                      </a:r>
                      <a:endParaRPr lang="zh-TW" altLang="en-US" sz="800"/>
                    </a:p>
                  </a:txBody>
                  <a:tcPr/>
                </a:tc>
                <a:tc>
                  <a:txBody>
                    <a:bodyPr/>
                    <a:lstStyle/>
                    <a:p>
                      <a:r>
                        <a:rPr lang="en-US" altLang="zh-TW" sz="800"/>
                        <a:t>4</a:t>
                      </a:r>
                      <a:endParaRPr lang="zh-TW" altLang="en-US" sz="800"/>
                    </a:p>
                  </a:txBody>
                  <a:tcPr/>
                </a:tc>
                <a:tc>
                  <a:txBody>
                    <a:bodyPr/>
                    <a:lstStyle/>
                    <a:p>
                      <a:r>
                        <a:rPr lang="en-US" altLang="zh-TW" sz="800"/>
                        <a:t>4</a:t>
                      </a:r>
                      <a:endParaRPr lang="zh-TW" altLang="en-US" sz="800"/>
                    </a:p>
                  </a:txBody>
                  <a:tcPr/>
                </a:tc>
                <a:extLst>
                  <a:ext uri="{0D108BD9-81ED-4DB2-BD59-A6C34878D82A}">
                    <a16:rowId xmlns:a16="http://schemas.microsoft.com/office/drawing/2014/main" val="3344573138"/>
                  </a:ext>
                </a:extLst>
              </a:tr>
              <a:tr h="230123">
                <a:tc>
                  <a:txBody>
                    <a:bodyPr/>
                    <a:lstStyle/>
                    <a:p>
                      <a:r>
                        <a:rPr lang="en-US" altLang="zh-TW" sz="1000" b="1"/>
                        <a:t>2.5” SATA</a:t>
                      </a:r>
                      <a:endParaRPr lang="zh-TW" altLang="en-US" sz="1000" b="1"/>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800" noProof="0">
                          <a:sym typeface="Arial"/>
                        </a:rPr>
                        <a:t>---</a:t>
                      </a:r>
                      <a:endParaRPr lang="zh-TW" altLang="en-US" sz="800" noProof="0">
                        <a:sym typeface="Arial"/>
                      </a:endParaRPr>
                    </a:p>
                  </a:txBody>
                  <a:tcPr>
                    <a:solidFill>
                      <a:srgbClr val="DFE2E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800" noProof="0">
                          <a:sym typeface="Arial"/>
                        </a:rPr>
                        <a:t>---</a:t>
                      </a:r>
                      <a:endParaRPr lang="zh-TW" altLang="en-US" sz="800" noProof="0">
                        <a:sym typeface="Aria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800" noProof="0">
                          <a:sym typeface="Arial"/>
                        </a:rPr>
                        <a:t>---</a:t>
                      </a:r>
                      <a:endParaRPr lang="zh-TW" altLang="en-US" sz="800" noProof="0">
                        <a:sym typeface="Aria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800" noProof="0">
                          <a:sym typeface="Arial"/>
                        </a:rPr>
                        <a:t>---</a:t>
                      </a:r>
                      <a:endParaRPr lang="zh-TW" altLang="en-US" sz="800" noProof="0">
                        <a:sym typeface="Aria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800" noProof="0">
                          <a:sym typeface="Arial"/>
                        </a:rPr>
                        <a:t>---</a:t>
                      </a:r>
                      <a:endParaRPr lang="zh-TW" altLang="en-US" sz="800" noProof="0">
                        <a:sym typeface="Arial"/>
                      </a:endParaRPr>
                    </a:p>
                  </a:txBody>
                  <a:tcPr/>
                </a:tc>
                <a:tc>
                  <a:txBody>
                    <a:bodyPr/>
                    <a:lstStyle/>
                    <a:p>
                      <a:r>
                        <a:rPr lang="en-US" altLang="zh-TW" sz="800"/>
                        <a:t>5</a:t>
                      </a:r>
                      <a:endParaRPr lang="zh-TW" altLang="en-US" sz="800"/>
                    </a:p>
                  </a:txBody>
                  <a:tcPr/>
                </a:tc>
                <a:tc>
                  <a:txBody>
                    <a:bodyPr/>
                    <a:lstStyle/>
                    <a:p>
                      <a:r>
                        <a:rPr lang="en-US" altLang="zh-TW" sz="800"/>
                        <a:t>5</a:t>
                      </a:r>
                      <a:endParaRPr lang="zh-TW" altLang="en-US" sz="800"/>
                    </a:p>
                  </a:txBody>
                  <a:tcPr/>
                </a:tc>
                <a:extLst>
                  <a:ext uri="{0D108BD9-81ED-4DB2-BD59-A6C34878D82A}">
                    <a16:rowId xmlns:a16="http://schemas.microsoft.com/office/drawing/2014/main" val="4272077925"/>
                  </a:ext>
                </a:extLst>
              </a:tr>
              <a:tr h="230123">
                <a:tc>
                  <a:txBody>
                    <a:bodyPr/>
                    <a:lstStyle/>
                    <a:p>
                      <a:r>
                        <a:rPr lang="en-US" altLang="zh-TW" sz="1000" b="1"/>
                        <a:t>M.2 SSD</a:t>
                      </a:r>
                      <a:endParaRPr lang="zh-TW" altLang="en-US" sz="1000" b="1"/>
                    </a:p>
                  </a:txBody>
                  <a:tcPr/>
                </a:tc>
                <a:tc>
                  <a:txBody>
                    <a:bodyPr/>
                    <a:lstStyle/>
                    <a:p>
                      <a:r>
                        <a:rPr lang="en-US" altLang="zh-TW" sz="800"/>
                        <a:t>2 x NVMe</a:t>
                      </a:r>
                      <a:endParaRPr lang="zh-TW" altLang="en-US" sz="800"/>
                    </a:p>
                  </a:txBody>
                  <a:tcPr>
                    <a:solidFill>
                      <a:srgbClr val="AEB8BE"/>
                    </a:solidFill>
                  </a:tcPr>
                </a:tc>
                <a:tc>
                  <a:txBody>
                    <a:bodyPr/>
                    <a:lstStyle/>
                    <a:p>
                      <a:r>
                        <a:rPr lang="en-US" altLang="zh-TW" sz="800"/>
                        <a:t>---</a:t>
                      </a:r>
                      <a:endParaRPr lang="zh-TW" altLang="en-US" sz="8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800"/>
                        <a:t>2 x NVMe</a:t>
                      </a:r>
                      <a:endParaRPr lang="zh-TW" altLang="en-US" sz="800"/>
                    </a:p>
                  </a:txBody>
                  <a:tcPr/>
                </a:tc>
                <a:tc gridSpan="4">
                  <a:txBody>
                    <a:bodyPr/>
                    <a:lstStyle/>
                    <a:p>
                      <a:pPr algn="ctr"/>
                      <a:r>
                        <a:rPr lang="zh-TW" altLang="en-US" sz="800">
                          <a:sym typeface="Arial"/>
                        </a:rPr>
                        <a:t>可選購</a:t>
                      </a:r>
                      <a:r>
                        <a:rPr lang="en-US" altLang="zh-TW" sz="800">
                          <a:sym typeface="Arial"/>
                        </a:rPr>
                        <a:t> QM2</a:t>
                      </a:r>
                      <a:r>
                        <a:rPr lang="zh-TW" altLang="en-US" sz="800">
                          <a:sym typeface="Arial"/>
                        </a:rPr>
                        <a:t> </a:t>
                      </a:r>
                      <a:r>
                        <a:rPr lang="en" altLang="zh-TW" sz="800">
                          <a:sym typeface="Arial"/>
                        </a:rPr>
                        <a:t>PCIe </a:t>
                      </a:r>
                      <a:r>
                        <a:rPr lang="zh-TW" altLang="en-US" sz="800">
                          <a:sym typeface="Arial"/>
                        </a:rPr>
                        <a:t>介面卡擴充</a:t>
                      </a:r>
                      <a:endParaRPr lang="zh-TW" altLang="en-US" sz="80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000" noProof="0">
                        <a:sym typeface="Arial"/>
                      </a:endParaRPr>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000" noProof="0">
                        <a:sym typeface="Arial"/>
                      </a:endParaRPr>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000" noProof="0">
                        <a:sym typeface="Arial"/>
                      </a:endParaRPr>
                    </a:p>
                  </a:txBody>
                  <a:tcPr/>
                </a:tc>
                <a:extLst>
                  <a:ext uri="{0D108BD9-81ED-4DB2-BD59-A6C34878D82A}">
                    <a16:rowId xmlns:a16="http://schemas.microsoft.com/office/drawing/2014/main" val="4274116968"/>
                  </a:ext>
                </a:extLst>
              </a:tr>
              <a:tr h="316419">
                <a:tc>
                  <a:txBody>
                    <a:bodyPr/>
                    <a:lstStyle/>
                    <a:p>
                      <a:r>
                        <a:rPr lang="en-US" altLang="zh-TW" sz="1000" b="1"/>
                        <a:t>LAN</a:t>
                      </a:r>
                      <a:endParaRPr lang="zh-TW" altLang="en-US" sz="1000" b="1"/>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800" b="0"/>
                        <a:t>2 x 2.5GbE,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800" b="0"/>
                        <a:t>2 x 10GbE SFP+</a:t>
                      </a:r>
                      <a:endParaRPr lang="zh-TW" altLang="en-US" sz="800" b="0"/>
                    </a:p>
                  </a:txBody>
                  <a:tcPr>
                    <a:solidFill>
                      <a:srgbClr val="DFE2E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800" b="0"/>
                        <a:t>2 x 1GbE,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800" b="0"/>
                        <a:t>1 x 10GbE SFP+</a:t>
                      </a:r>
                      <a:endParaRPr lang="zh-TW" altLang="en-US" sz="800" b="0"/>
                    </a:p>
                  </a:txBody>
                  <a:tcPr/>
                </a:tc>
                <a:tc>
                  <a:txBody>
                    <a:bodyPr/>
                    <a:lstStyle/>
                    <a:p>
                      <a:r>
                        <a:rPr lang="en-US" altLang="zh-TW" sz="800" b="0"/>
                        <a:t>2 x 2.5GbE</a:t>
                      </a:r>
                      <a:endParaRPr lang="zh-TW" altLang="en-US" sz="800" b="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800" b="0" i="0" u="none" strike="noStrike" kern="0" cap="none" spc="0" normalizeH="0" baseline="0" noProof="0">
                          <a:ln>
                            <a:noFill/>
                          </a:ln>
                          <a:solidFill>
                            <a:srgbClr val="000000"/>
                          </a:solidFill>
                          <a:effectLst/>
                          <a:uLnTx/>
                          <a:uFillTx/>
                          <a:latin typeface="Arial"/>
                          <a:ea typeface="新細明體" panose="02020500000000000000" pitchFamily="18" charset="-120"/>
                          <a:cs typeface="+mn-cs"/>
                          <a:sym typeface="Arial"/>
                        </a:rPr>
                        <a:t>2 x 2.5GbE</a:t>
                      </a:r>
                      <a:endParaRPr kumimoji="0" lang="zh-TW" altLang="en-US" sz="800" b="0" i="0" u="none" strike="noStrike" kern="0" cap="none" spc="0" normalizeH="0" baseline="0" noProof="0">
                        <a:ln>
                          <a:noFill/>
                        </a:ln>
                        <a:solidFill>
                          <a:srgbClr val="000000"/>
                        </a:solidFill>
                        <a:effectLst/>
                        <a:uLnTx/>
                        <a:uFillTx/>
                        <a:latin typeface="Arial"/>
                        <a:ea typeface="新細明體" panose="02020500000000000000" pitchFamily="18" charset="-120"/>
                        <a:cs typeface="+mn-cs"/>
                        <a:sym typeface="Aria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800" b="0" i="0" u="none" strike="noStrike" kern="0" cap="none" spc="0" normalizeH="0" baseline="0" noProof="0">
                          <a:ln>
                            <a:noFill/>
                          </a:ln>
                          <a:solidFill>
                            <a:srgbClr val="000000"/>
                          </a:solidFill>
                          <a:effectLst/>
                          <a:uLnTx/>
                          <a:uFillTx/>
                          <a:latin typeface="Arial"/>
                          <a:ea typeface="新細明體" panose="02020500000000000000" pitchFamily="18" charset="-120"/>
                          <a:cs typeface="+mn-cs"/>
                          <a:sym typeface="Arial"/>
                        </a:rPr>
                        <a:t>2 x 2.5GbE</a:t>
                      </a:r>
                      <a:endParaRPr kumimoji="0" lang="zh-TW" altLang="en-US" sz="800" b="0" i="0" u="none" strike="noStrike" kern="0" cap="none" spc="0" normalizeH="0" baseline="0" noProof="0">
                        <a:ln>
                          <a:noFill/>
                        </a:ln>
                        <a:solidFill>
                          <a:srgbClr val="000000"/>
                        </a:solidFill>
                        <a:effectLst/>
                        <a:uLnTx/>
                        <a:uFillTx/>
                        <a:latin typeface="Arial"/>
                        <a:ea typeface="新細明體" panose="02020500000000000000" pitchFamily="18" charset="-120"/>
                        <a:cs typeface="+mn-cs"/>
                        <a:sym typeface="Arial"/>
                      </a:endParaRPr>
                    </a:p>
                  </a:txBody>
                  <a:tcPr/>
                </a:tc>
                <a:tc>
                  <a:txBody>
                    <a:bodyPr/>
                    <a:lstStyle/>
                    <a:p>
                      <a:r>
                        <a:rPr lang="en-US" altLang="zh-TW" sz="800" b="0"/>
                        <a:t>2 x 1GbE, 2 x 10GbE SFP+, 2 x 10GBASE-T</a:t>
                      </a:r>
                      <a:endParaRPr lang="zh-TW" altLang="en-US" sz="800" b="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800" b="0"/>
                        <a:t>2 x 1GbE,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800" b="0"/>
                        <a:t>2 x 10GbE SFP+</a:t>
                      </a:r>
                      <a:endParaRPr lang="zh-TW" altLang="en-US" sz="800" b="0"/>
                    </a:p>
                  </a:txBody>
                  <a:tcPr/>
                </a:tc>
                <a:extLst>
                  <a:ext uri="{0D108BD9-81ED-4DB2-BD59-A6C34878D82A}">
                    <a16:rowId xmlns:a16="http://schemas.microsoft.com/office/drawing/2014/main" val="406509860"/>
                  </a:ext>
                </a:extLst>
              </a:tr>
              <a:tr h="230123">
                <a:tc>
                  <a:txBody>
                    <a:bodyPr/>
                    <a:lstStyle/>
                    <a:p>
                      <a:r>
                        <a:rPr lang="en-US" altLang="zh-TW" sz="1000" b="1"/>
                        <a:t>PCIe</a:t>
                      </a:r>
                      <a:endParaRPr lang="zh-TW" altLang="en-US" sz="1000" b="1"/>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800" b="0" i="0" u="none" strike="noStrike" kern="0" cap="none" spc="0" normalizeH="0" baseline="0" noProof="0">
                          <a:ln>
                            <a:noFill/>
                          </a:ln>
                          <a:solidFill>
                            <a:srgbClr val="000000"/>
                          </a:solidFill>
                          <a:effectLst/>
                          <a:uLnTx/>
                          <a:uFillTx/>
                          <a:latin typeface="Arial"/>
                          <a:ea typeface="新細明體" panose="02020500000000000000" pitchFamily="18" charset="-120"/>
                          <a:cs typeface="+mn-cs"/>
                          <a:sym typeface="Arial"/>
                        </a:rPr>
                        <a:t>---</a:t>
                      </a:r>
                      <a:endParaRPr kumimoji="0" lang="zh-TW" altLang="en-US" sz="800" b="0" i="0" u="none" strike="noStrike" kern="0" cap="none" spc="0" normalizeH="0" baseline="0" noProof="0">
                        <a:ln>
                          <a:noFill/>
                        </a:ln>
                        <a:solidFill>
                          <a:srgbClr val="000000"/>
                        </a:solidFill>
                        <a:effectLst/>
                        <a:uLnTx/>
                        <a:uFillTx/>
                        <a:latin typeface="Arial"/>
                        <a:ea typeface="新細明體" panose="02020500000000000000" pitchFamily="18" charset="-120"/>
                        <a:cs typeface="+mn-cs"/>
                        <a:sym typeface="Arial"/>
                      </a:endParaRPr>
                    </a:p>
                  </a:txBody>
                  <a:tcPr>
                    <a:solidFill>
                      <a:srgbClr val="AEB8B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800" b="0" i="0" u="none" strike="noStrike" kern="0" cap="none" spc="0" normalizeH="0" baseline="0" noProof="0">
                          <a:ln>
                            <a:noFill/>
                          </a:ln>
                          <a:solidFill>
                            <a:srgbClr val="000000"/>
                          </a:solidFill>
                          <a:effectLst/>
                          <a:uLnTx/>
                          <a:uFillTx/>
                          <a:latin typeface="Arial"/>
                          <a:ea typeface="新細明體" panose="02020500000000000000" pitchFamily="18" charset="-120"/>
                          <a:cs typeface="+mn-cs"/>
                          <a:sym typeface="Arial"/>
                        </a:rPr>
                        <a:t>---</a:t>
                      </a:r>
                      <a:endParaRPr kumimoji="0" lang="zh-TW" altLang="en-US" sz="800" b="0" i="0" u="none" strike="noStrike" kern="0" cap="none" spc="0" normalizeH="0" baseline="0" noProof="0">
                        <a:ln>
                          <a:noFill/>
                        </a:ln>
                        <a:solidFill>
                          <a:srgbClr val="000000"/>
                        </a:solidFill>
                        <a:effectLst/>
                        <a:uLnTx/>
                        <a:uFillTx/>
                        <a:latin typeface="Arial"/>
                        <a:ea typeface="新細明體" panose="02020500000000000000" pitchFamily="18" charset="-120"/>
                        <a:cs typeface="+mn-cs"/>
                        <a:sym typeface="Aria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800" b="0" i="0" u="none" strike="noStrike" kern="0" cap="none" spc="0" normalizeH="0" baseline="0" noProof="0">
                          <a:ln>
                            <a:noFill/>
                          </a:ln>
                          <a:solidFill>
                            <a:srgbClr val="000000"/>
                          </a:solidFill>
                          <a:effectLst/>
                          <a:uLnTx/>
                          <a:uFillTx/>
                          <a:latin typeface="+mn-lt"/>
                          <a:ea typeface="+mn-ea"/>
                          <a:cs typeface="+mn-cs"/>
                          <a:sym typeface="Arial"/>
                        </a:rPr>
                        <a:t>---</a:t>
                      </a:r>
                      <a:endParaRPr kumimoji="0" lang="zh-TW" altLang="en-US" sz="800" b="0" i="0" u="none" strike="noStrike" kern="0" cap="none" spc="0" normalizeH="0" baseline="0" noProof="0">
                        <a:ln>
                          <a:noFill/>
                        </a:ln>
                        <a:solidFill>
                          <a:srgbClr val="000000"/>
                        </a:solidFill>
                        <a:effectLst/>
                        <a:uLnTx/>
                        <a:uFillTx/>
                        <a:latin typeface="+mn-lt"/>
                        <a:ea typeface="+mn-ea"/>
                        <a:cs typeface="+mn-cs"/>
                        <a:sym typeface="Aria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800" b="0" i="0" u="none" strike="noStrike" kern="0" cap="none" spc="0" normalizeH="0" baseline="0" noProof="0">
                          <a:ln>
                            <a:noFill/>
                          </a:ln>
                          <a:solidFill>
                            <a:srgbClr val="000000"/>
                          </a:solidFill>
                          <a:effectLst/>
                          <a:uLnTx/>
                          <a:uFillTx/>
                          <a:latin typeface="+mn-lt"/>
                          <a:ea typeface="+mn-ea"/>
                          <a:cs typeface="+mn-cs"/>
                          <a:sym typeface="Arial"/>
                        </a:rPr>
                        <a:t>1 x Gen3 x2</a:t>
                      </a:r>
                      <a:endParaRPr kumimoji="0" lang="zh-TW" altLang="en-US" sz="800" b="0" i="0" u="none" strike="noStrike" kern="0" cap="none" spc="0" normalizeH="0" baseline="0" noProof="0">
                        <a:ln>
                          <a:noFill/>
                        </a:ln>
                        <a:solidFill>
                          <a:srgbClr val="000000"/>
                        </a:solidFill>
                        <a:effectLst/>
                        <a:uLnTx/>
                        <a:uFillTx/>
                        <a:latin typeface="+mn-lt"/>
                        <a:ea typeface="+mn-ea"/>
                        <a:cs typeface="+mn-cs"/>
                        <a:sym typeface="Aria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800" b="0" i="0" u="none" strike="noStrike" kern="0" cap="none" spc="0" normalizeH="0" baseline="0" noProof="0">
                          <a:ln>
                            <a:noFill/>
                          </a:ln>
                          <a:solidFill>
                            <a:srgbClr val="000000"/>
                          </a:solidFill>
                          <a:effectLst/>
                          <a:uLnTx/>
                          <a:uFillTx/>
                          <a:latin typeface="+mn-lt"/>
                          <a:ea typeface="+mn-ea"/>
                          <a:cs typeface="+mn-cs"/>
                          <a:sym typeface="Arial"/>
                        </a:rPr>
                        <a:t>1 x Gen3 x2</a:t>
                      </a:r>
                      <a:endParaRPr kumimoji="0" lang="zh-TW" altLang="en-US" sz="800" b="0" i="0" u="none" strike="noStrike" kern="0" cap="none" spc="0" normalizeH="0" baseline="0" noProof="0">
                        <a:ln>
                          <a:noFill/>
                        </a:ln>
                        <a:solidFill>
                          <a:srgbClr val="000000"/>
                        </a:solidFill>
                        <a:effectLst/>
                        <a:uLnTx/>
                        <a:uFillTx/>
                        <a:latin typeface="+mn-lt"/>
                        <a:ea typeface="+mn-ea"/>
                        <a:cs typeface="+mn-cs"/>
                        <a:sym typeface="Aria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800" b="0" i="0" u="none" strike="noStrike" kern="0" cap="none" spc="0" normalizeH="0" baseline="0" noProof="0">
                          <a:ln>
                            <a:noFill/>
                          </a:ln>
                          <a:solidFill>
                            <a:srgbClr val="000000"/>
                          </a:solidFill>
                          <a:effectLst/>
                          <a:uLnTx/>
                          <a:uFillTx/>
                          <a:latin typeface="Arial"/>
                          <a:ea typeface="新細明體" panose="02020500000000000000" pitchFamily="18" charset="-120"/>
                          <a:cs typeface="+mn-cs"/>
                          <a:sym typeface="Arial"/>
                        </a:rPr>
                        <a:t>1 x Gen3 x16</a:t>
                      </a:r>
                      <a:endParaRPr kumimoji="0" lang="zh-TW" altLang="en-US" sz="800" b="0" i="0" u="none" strike="noStrike" kern="0" cap="none" spc="0" normalizeH="0" baseline="0" noProof="0">
                        <a:ln>
                          <a:noFill/>
                        </a:ln>
                        <a:solidFill>
                          <a:srgbClr val="000000"/>
                        </a:solidFill>
                        <a:effectLst/>
                        <a:uLnTx/>
                        <a:uFillTx/>
                        <a:latin typeface="Arial"/>
                        <a:ea typeface="新細明體" panose="02020500000000000000" pitchFamily="18" charset="-120"/>
                        <a:cs typeface="+mn-cs"/>
                        <a:sym typeface="Aria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800" b="0" i="0" u="none" strike="noStrike" kern="0" cap="none" spc="0" normalizeH="0" baseline="0" noProof="0">
                          <a:ln>
                            <a:noFill/>
                          </a:ln>
                          <a:solidFill>
                            <a:srgbClr val="000000"/>
                          </a:solidFill>
                          <a:effectLst/>
                          <a:uLnTx/>
                          <a:uFillTx/>
                          <a:latin typeface="+mn-lt"/>
                          <a:ea typeface="+mn-ea"/>
                          <a:cs typeface="+mn-cs"/>
                          <a:sym typeface="Arial"/>
                        </a:rPr>
                        <a:t>1 x Gen3 x16</a:t>
                      </a:r>
                      <a:endParaRPr kumimoji="0" lang="zh-TW" altLang="en-US" sz="800" b="0" i="0" u="none" strike="noStrike" kern="0" cap="none" spc="0" normalizeH="0" baseline="0" noProof="0">
                        <a:ln>
                          <a:noFill/>
                        </a:ln>
                        <a:solidFill>
                          <a:srgbClr val="000000"/>
                        </a:solidFill>
                        <a:effectLst/>
                        <a:uLnTx/>
                        <a:uFillTx/>
                        <a:latin typeface="+mn-lt"/>
                        <a:ea typeface="+mn-ea"/>
                        <a:cs typeface="+mn-cs"/>
                        <a:sym typeface="Arial"/>
                      </a:endParaRPr>
                    </a:p>
                  </a:txBody>
                  <a:tcPr/>
                </a:tc>
                <a:extLst>
                  <a:ext uri="{0D108BD9-81ED-4DB2-BD59-A6C34878D82A}">
                    <a16:rowId xmlns:a16="http://schemas.microsoft.com/office/drawing/2014/main" val="3760877938"/>
                  </a:ext>
                </a:extLst>
              </a:tr>
              <a:tr h="230123">
                <a:tc>
                  <a:txBody>
                    <a:bodyPr/>
                    <a:lstStyle/>
                    <a:p>
                      <a:r>
                        <a:rPr lang="en-US" altLang="zh-TW" sz="1000" b="1"/>
                        <a:t>HDMI</a:t>
                      </a:r>
                      <a:endParaRPr lang="zh-TW" altLang="en-US" sz="1000" b="1"/>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800" b="0" i="0" u="none" strike="noStrike" kern="0" cap="none" spc="0" normalizeH="0" baseline="0" noProof="0">
                          <a:ln>
                            <a:noFill/>
                          </a:ln>
                          <a:solidFill>
                            <a:srgbClr val="000000"/>
                          </a:solidFill>
                          <a:effectLst/>
                          <a:uLnTx/>
                          <a:uFillTx/>
                          <a:latin typeface="Arial"/>
                          <a:ea typeface="新細明體" panose="02020500000000000000" pitchFamily="18" charset="-120"/>
                          <a:cs typeface="+mn-cs"/>
                          <a:sym typeface="Arial"/>
                        </a:rPr>
                        <a:t>---</a:t>
                      </a:r>
                      <a:endParaRPr kumimoji="0" lang="zh-TW" altLang="en-US" sz="800" b="0" i="0" u="none" strike="noStrike" kern="0" cap="none" spc="0" normalizeH="0" baseline="0" noProof="0">
                        <a:ln>
                          <a:noFill/>
                        </a:ln>
                        <a:solidFill>
                          <a:srgbClr val="000000"/>
                        </a:solidFill>
                        <a:effectLst/>
                        <a:uLnTx/>
                        <a:uFillTx/>
                        <a:latin typeface="Arial"/>
                        <a:ea typeface="新細明體" panose="02020500000000000000" pitchFamily="18" charset="-120"/>
                        <a:cs typeface="+mn-cs"/>
                        <a:sym typeface="Arial"/>
                      </a:endParaRPr>
                    </a:p>
                  </a:txBody>
                  <a:tcPr>
                    <a:solidFill>
                      <a:srgbClr val="DFE2E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800" b="0" i="0" u="none" strike="noStrike" kern="0" cap="none" spc="0" normalizeH="0" baseline="0" noProof="0">
                          <a:ln>
                            <a:noFill/>
                          </a:ln>
                          <a:solidFill>
                            <a:srgbClr val="000000"/>
                          </a:solidFill>
                          <a:effectLst/>
                          <a:uLnTx/>
                          <a:uFillTx/>
                          <a:latin typeface="Arial"/>
                          <a:ea typeface="新細明體" panose="02020500000000000000" pitchFamily="18" charset="-120"/>
                          <a:cs typeface="+mn-cs"/>
                          <a:sym typeface="Arial"/>
                        </a:rPr>
                        <a:t>---</a:t>
                      </a:r>
                      <a:endParaRPr kumimoji="0" lang="zh-TW" altLang="en-US" sz="800" b="0" i="0" u="none" strike="noStrike" kern="0" cap="none" spc="0" normalizeH="0" baseline="0" noProof="0">
                        <a:ln>
                          <a:noFill/>
                        </a:ln>
                        <a:solidFill>
                          <a:srgbClr val="000000"/>
                        </a:solidFill>
                        <a:effectLst/>
                        <a:uLnTx/>
                        <a:uFillTx/>
                        <a:latin typeface="Arial"/>
                        <a:ea typeface="新細明體" panose="02020500000000000000" pitchFamily="18" charset="-120"/>
                        <a:cs typeface="+mn-cs"/>
                        <a:sym typeface="Aria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800" b="0" i="0" u="none" strike="noStrike" kern="0" cap="none" spc="0" normalizeH="0" baseline="0" noProof="0">
                          <a:ln>
                            <a:noFill/>
                          </a:ln>
                          <a:solidFill>
                            <a:srgbClr val="000000"/>
                          </a:solidFill>
                          <a:effectLst/>
                          <a:uLnTx/>
                          <a:uFillTx/>
                          <a:latin typeface="Arial"/>
                          <a:ea typeface="新細明體" panose="02020500000000000000" pitchFamily="18" charset="-120"/>
                          <a:cs typeface="+mn-cs"/>
                          <a:sym typeface="Arial"/>
                        </a:rPr>
                        <a:t>1</a:t>
                      </a:r>
                      <a:endParaRPr kumimoji="0" lang="zh-TW" altLang="en-US" sz="800" b="0" i="0" u="none" strike="noStrike" kern="0" cap="none" spc="0" normalizeH="0" baseline="0" noProof="0">
                        <a:ln>
                          <a:noFill/>
                        </a:ln>
                        <a:solidFill>
                          <a:srgbClr val="000000"/>
                        </a:solidFill>
                        <a:effectLst/>
                        <a:uLnTx/>
                        <a:uFillTx/>
                        <a:latin typeface="Arial"/>
                        <a:ea typeface="新細明體" panose="02020500000000000000" pitchFamily="18" charset="-120"/>
                        <a:cs typeface="+mn-cs"/>
                        <a:sym typeface="Aria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800" b="0" i="0" u="none" strike="noStrike" kern="0" cap="none" spc="0" normalizeH="0" baseline="0" noProof="0">
                          <a:ln>
                            <a:noFill/>
                          </a:ln>
                          <a:solidFill>
                            <a:srgbClr val="000000"/>
                          </a:solidFill>
                          <a:effectLst/>
                          <a:uLnTx/>
                          <a:uFillTx/>
                          <a:latin typeface="Arial"/>
                          <a:ea typeface="新細明體" panose="02020500000000000000" pitchFamily="18" charset="-120"/>
                          <a:cs typeface="+mn-cs"/>
                          <a:sym typeface="Arial"/>
                        </a:rPr>
                        <a:t>1</a:t>
                      </a:r>
                      <a:endParaRPr kumimoji="0" lang="zh-TW" altLang="en-US" sz="800" b="0" i="0" u="none" strike="noStrike" kern="0" cap="none" spc="0" normalizeH="0" baseline="0" noProof="0">
                        <a:ln>
                          <a:noFill/>
                        </a:ln>
                        <a:solidFill>
                          <a:srgbClr val="000000"/>
                        </a:solidFill>
                        <a:effectLst/>
                        <a:uLnTx/>
                        <a:uFillTx/>
                        <a:latin typeface="Arial"/>
                        <a:ea typeface="新細明體" panose="02020500000000000000" pitchFamily="18" charset="-120"/>
                        <a:cs typeface="+mn-cs"/>
                        <a:sym typeface="Aria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800" b="0" i="0" u="none" strike="noStrike" kern="0" cap="none" spc="0" normalizeH="0" baseline="0" noProof="0">
                          <a:ln>
                            <a:noFill/>
                          </a:ln>
                          <a:solidFill>
                            <a:srgbClr val="000000"/>
                          </a:solidFill>
                          <a:effectLst/>
                          <a:uLnTx/>
                          <a:uFillTx/>
                          <a:latin typeface="Arial"/>
                          <a:ea typeface="新細明體" panose="02020500000000000000" pitchFamily="18" charset="-120"/>
                          <a:cs typeface="+mn-cs"/>
                          <a:sym typeface="Arial"/>
                        </a:rPr>
                        <a:t>1</a:t>
                      </a:r>
                      <a:endParaRPr kumimoji="0" lang="zh-TW" altLang="en-US" sz="800" b="0" i="0" u="none" strike="noStrike" kern="0" cap="none" spc="0" normalizeH="0" baseline="0" noProof="0">
                        <a:ln>
                          <a:noFill/>
                        </a:ln>
                        <a:solidFill>
                          <a:srgbClr val="000000"/>
                        </a:solidFill>
                        <a:effectLst/>
                        <a:uLnTx/>
                        <a:uFillTx/>
                        <a:latin typeface="Arial"/>
                        <a:ea typeface="新細明體" panose="02020500000000000000" pitchFamily="18" charset="-120"/>
                        <a:cs typeface="+mn-cs"/>
                        <a:sym typeface="Aria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800" b="0" i="0" u="none" strike="noStrike" kern="0" cap="none" spc="0" normalizeH="0" baseline="0" noProof="0">
                          <a:ln>
                            <a:noFill/>
                          </a:ln>
                          <a:solidFill>
                            <a:srgbClr val="000000"/>
                          </a:solidFill>
                          <a:effectLst/>
                          <a:uLnTx/>
                          <a:uFillTx/>
                          <a:latin typeface="Arial"/>
                          <a:ea typeface="新細明體" panose="02020500000000000000" pitchFamily="18" charset="-120"/>
                          <a:cs typeface="+mn-cs"/>
                          <a:sym typeface="Arial"/>
                        </a:rPr>
                        <a:t>---</a:t>
                      </a:r>
                      <a:endParaRPr kumimoji="0" lang="zh-TW" altLang="en-US" sz="800" b="0" i="0" u="none" strike="noStrike" kern="0" cap="none" spc="0" normalizeH="0" baseline="0" noProof="0">
                        <a:ln>
                          <a:noFill/>
                        </a:ln>
                        <a:solidFill>
                          <a:srgbClr val="000000"/>
                        </a:solidFill>
                        <a:effectLst/>
                        <a:uLnTx/>
                        <a:uFillTx/>
                        <a:latin typeface="Arial"/>
                        <a:ea typeface="新細明體" panose="02020500000000000000" pitchFamily="18" charset="-120"/>
                        <a:cs typeface="+mn-cs"/>
                        <a:sym typeface="Aria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800" b="0" i="0" u="none" strike="noStrike" kern="0" cap="none" spc="0" normalizeH="0" baseline="0" noProof="0">
                          <a:ln>
                            <a:noFill/>
                          </a:ln>
                          <a:solidFill>
                            <a:srgbClr val="000000"/>
                          </a:solidFill>
                          <a:effectLst/>
                          <a:uLnTx/>
                          <a:uFillTx/>
                          <a:latin typeface="Arial"/>
                          <a:ea typeface="新細明體" panose="02020500000000000000" pitchFamily="18" charset="-120"/>
                          <a:cs typeface="+mn-cs"/>
                          <a:sym typeface="Arial"/>
                        </a:rPr>
                        <a:t>---</a:t>
                      </a:r>
                      <a:endParaRPr kumimoji="0" lang="zh-TW" altLang="en-US" sz="800" b="0" i="0" u="none" strike="noStrike" kern="0" cap="none" spc="0" normalizeH="0" baseline="0" noProof="0">
                        <a:ln>
                          <a:noFill/>
                        </a:ln>
                        <a:solidFill>
                          <a:srgbClr val="000000"/>
                        </a:solidFill>
                        <a:effectLst/>
                        <a:uLnTx/>
                        <a:uFillTx/>
                        <a:latin typeface="Arial"/>
                        <a:ea typeface="新細明體" panose="02020500000000000000" pitchFamily="18" charset="-120"/>
                        <a:cs typeface="+mn-cs"/>
                        <a:sym typeface="Arial"/>
                      </a:endParaRPr>
                    </a:p>
                  </a:txBody>
                  <a:tcPr/>
                </a:tc>
                <a:extLst>
                  <a:ext uri="{0D108BD9-81ED-4DB2-BD59-A6C34878D82A}">
                    <a16:rowId xmlns:a16="http://schemas.microsoft.com/office/drawing/2014/main" val="2332636476"/>
                  </a:ext>
                </a:extLst>
              </a:tr>
              <a:tr h="230123">
                <a:tc>
                  <a:txBody>
                    <a:bodyPr/>
                    <a:lstStyle/>
                    <a:p>
                      <a:r>
                        <a:rPr lang="zh-TW" altLang="en-US" sz="1000" b="1">
                          <a:latin typeface="微軟正黑體" panose="020B0604030504040204" pitchFamily="34" charset="-120"/>
                          <a:ea typeface="微軟正黑體" panose="020B0604030504040204" pitchFamily="34" charset="-120"/>
                        </a:rPr>
                        <a:t>深度</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800" b="0" i="0" u="none" strike="noStrike" kern="0" cap="none" spc="0" normalizeH="0" baseline="0" noProof="0">
                          <a:ln>
                            <a:noFill/>
                          </a:ln>
                          <a:solidFill>
                            <a:srgbClr val="000000"/>
                          </a:solidFill>
                          <a:effectLst/>
                          <a:uLnTx/>
                          <a:uFillTx/>
                          <a:latin typeface="Arial"/>
                          <a:ea typeface="新細明體" panose="02020500000000000000" pitchFamily="18" charset="-120"/>
                          <a:cs typeface="+mn-cs"/>
                          <a:sym typeface="Arial"/>
                        </a:rPr>
                        <a:t>30 CM / 12”</a:t>
                      </a:r>
                      <a:endParaRPr kumimoji="0" lang="zh-TW" altLang="en-US" sz="800" b="0" i="0" u="none" strike="noStrike" kern="0" cap="none" spc="0" normalizeH="0" baseline="0" noProof="0">
                        <a:ln>
                          <a:noFill/>
                        </a:ln>
                        <a:solidFill>
                          <a:srgbClr val="000000"/>
                        </a:solidFill>
                        <a:effectLst/>
                        <a:uLnTx/>
                        <a:uFillTx/>
                        <a:latin typeface="Arial"/>
                        <a:ea typeface="新細明體" panose="02020500000000000000" pitchFamily="18" charset="-120"/>
                        <a:cs typeface="+mn-cs"/>
                        <a:sym typeface="Arial"/>
                      </a:endParaRPr>
                    </a:p>
                  </a:txBody>
                  <a:tcPr>
                    <a:solidFill>
                      <a:srgbClr val="AEB8B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800" b="0" i="0" u="none" strike="noStrike" kern="0" cap="none" spc="0" normalizeH="0" baseline="0" noProof="0">
                          <a:ln>
                            <a:noFill/>
                          </a:ln>
                          <a:solidFill>
                            <a:srgbClr val="000000"/>
                          </a:solidFill>
                          <a:effectLst/>
                          <a:uLnTx/>
                          <a:uFillTx/>
                          <a:latin typeface="+mn-lt"/>
                          <a:ea typeface="+mn-ea"/>
                          <a:cs typeface="+mn-cs"/>
                          <a:sym typeface="Arial"/>
                        </a:rPr>
                        <a:t>30 CM / 12”</a:t>
                      </a:r>
                      <a:endParaRPr kumimoji="0" lang="zh-TW" altLang="en-US" sz="800" b="0" i="0" u="none" strike="noStrike" kern="0" cap="none" spc="0" normalizeH="0" baseline="0" noProof="0">
                        <a:ln>
                          <a:noFill/>
                        </a:ln>
                        <a:solidFill>
                          <a:srgbClr val="000000"/>
                        </a:solidFill>
                        <a:effectLst/>
                        <a:uLnTx/>
                        <a:uFillTx/>
                        <a:latin typeface="+mn-lt"/>
                        <a:ea typeface="+mn-ea"/>
                        <a:cs typeface="+mn-cs"/>
                        <a:sym typeface="Aria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800" b="0" i="0" u="none" strike="noStrike" kern="0" cap="none" spc="0" normalizeH="0" baseline="0" noProof="0">
                          <a:ln>
                            <a:noFill/>
                          </a:ln>
                          <a:solidFill>
                            <a:srgbClr val="000000"/>
                          </a:solidFill>
                          <a:effectLst/>
                          <a:uLnTx/>
                          <a:uFillTx/>
                          <a:latin typeface="+mn-lt"/>
                          <a:ea typeface="+mn-ea"/>
                          <a:cs typeface="+mn-cs"/>
                          <a:sym typeface="Arial"/>
                        </a:rPr>
                        <a:t>30 CM / 12”</a:t>
                      </a:r>
                      <a:endParaRPr kumimoji="0" lang="zh-TW" altLang="en-US" sz="800" b="0" i="0" u="none" strike="noStrike" kern="0" cap="none" spc="0" normalizeH="0" baseline="0" noProof="0">
                        <a:ln>
                          <a:noFill/>
                        </a:ln>
                        <a:solidFill>
                          <a:srgbClr val="000000"/>
                        </a:solidFill>
                        <a:effectLst/>
                        <a:uLnTx/>
                        <a:uFillTx/>
                        <a:latin typeface="+mn-lt"/>
                        <a:ea typeface="+mn-ea"/>
                        <a:cs typeface="+mn-cs"/>
                        <a:sym typeface="Aria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800" b="0" i="0" u="none" strike="noStrike" kern="0" cap="none" spc="0" normalizeH="0" baseline="0" noProof="0">
                          <a:ln>
                            <a:noFill/>
                          </a:ln>
                          <a:solidFill>
                            <a:srgbClr val="000000"/>
                          </a:solidFill>
                          <a:effectLst/>
                          <a:uLnTx/>
                          <a:uFillTx/>
                          <a:latin typeface="Arial"/>
                          <a:ea typeface="新細明體" panose="02020500000000000000" pitchFamily="18" charset="-120"/>
                          <a:cs typeface="+mn-cs"/>
                          <a:sym typeface="Arial"/>
                        </a:rPr>
                        <a:t>48 CM / 19”</a:t>
                      </a:r>
                      <a:endParaRPr kumimoji="0" lang="zh-TW" altLang="en-US" sz="800" b="0" i="0" u="none" strike="noStrike" kern="0" cap="none" spc="0" normalizeH="0" baseline="0" noProof="0">
                        <a:ln>
                          <a:noFill/>
                        </a:ln>
                        <a:solidFill>
                          <a:srgbClr val="000000"/>
                        </a:solidFill>
                        <a:effectLst/>
                        <a:uLnTx/>
                        <a:uFillTx/>
                        <a:latin typeface="Arial"/>
                        <a:ea typeface="新細明體" panose="02020500000000000000" pitchFamily="18" charset="-120"/>
                        <a:cs typeface="+mn-cs"/>
                        <a:sym typeface="Aria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800" b="0" i="0" u="none" strike="noStrike" kern="0" cap="none" spc="0" normalizeH="0" baseline="0" noProof="0">
                          <a:ln>
                            <a:noFill/>
                          </a:ln>
                          <a:solidFill>
                            <a:srgbClr val="000000"/>
                          </a:solidFill>
                          <a:effectLst/>
                          <a:uLnTx/>
                          <a:uFillTx/>
                          <a:latin typeface="+mn-lt"/>
                          <a:ea typeface="+mn-ea"/>
                          <a:cs typeface="+mn-cs"/>
                          <a:sym typeface="Arial"/>
                        </a:rPr>
                        <a:t>48 CM / 19”</a:t>
                      </a:r>
                      <a:endParaRPr kumimoji="0" lang="zh-TW" altLang="en-US" sz="800" b="0" i="0" u="none" strike="noStrike" kern="0" cap="none" spc="0" normalizeH="0" baseline="0" noProof="0">
                        <a:ln>
                          <a:noFill/>
                        </a:ln>
                        <a:solidFill>
                          <a:srgbClr val="000000"/>
                        </a:solidFill>
                        <a:effectLst/>
                        <a:uLnTx/>
                        <a:uFillTx/>
                        <a:latin typeface="+mn-lt"/>
                        <a:ea typeface="+mn-ea"/>
                        <a:cs typeface="+mn-cs"/>
                        <a:sym typeface="Aria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800" b="0" i="0" u="none" strike="noStrike" kern="0" cap="none" spc="0" normalizeH="0" baseline="0" noProof="0">
                          <a:ln>
                            <a:noFill/>
                          </a:ln>
                          <a:solidFill>
                            <a:srgbClr val="000000"/>
                          </a:solidFill>
                          <a:effectLst/>
                          <a:uLnTx/>
                          <a:uFillTx/>
                          <a:latin typeface="Arial"/>
                          <a:ea typeface="新細明體" panose="02020500000000000000" pitchFamily="18" charset="-120"/>
                          <a:cs typeface="+mn-cs"/>
                          <a:sym typeface="Arial"/>
                        </a:rPr>
                        <a:t>48 CM / 19”</a:t>
                      </a:r>
                      <a:endParaRPr kumimoji="0" lang="zh-TW" altLang="en-US" sz="800" b="0" i="0" u="none" strike="noStrike" kern="0" cap="none" spc="0" normalizeH="0" baseline="0" noProof="0">
                        <a:ln>
                          <a:noFill/>
                        </a:ln>
                        <a:solidFill>
                          <a:srgbClr val="000000"/>
                        </a:solidFill>
                        <a:effectLst/>
                        <a:uLnTx/>
                        <a:uFillTx/>
                        <a:latin typeface="Arial"/>
                        <a:ea typeface="新細明體" panose="02020500000000000000" pitchFamily="18" charset="-120"/>
                        <a:cs typeface="+mn-cs"/>
                        <a:sym typeface="Aria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800" b="0" i="0" u="none" strike="noStrike" kern="0" cap="none" spc="0" normalizeH="0" baseline="0" noProof="0">
                          <a:ln>
                            <a:noFill/>
                          </a:ln>
                          <a:solidFill>
                            <a:srgbClr val="000000"/>
                          </a:solidFill>
                          <a:effectLst/>
                          <a:uLnTx/>
                          <a:uFillTx/>
                          <a:latin typeface="Arial"/>
                          <a:ea typeface="新細明體" panose="02020500000000000000" pitchFamily="18" charset="-120"/>
                          <a:cs typeface="+mn-cs"/>
                          <a:sym typeface="Arial"/>
                        </a:rPr>
                        <a:t>48 CM / 19”</a:t>
                      </a:r>
                      <a:endParaRPr kumimoji="0" lang="zh-TW" altLang="en-US" sz="800" b="0" i="0" u="none" strike="noStrike" kern="0" cap="none" spc="0" normalizeH="0" baseline="0" noProof="0">
                        <a:ln>
                          <a:noFill/>
                        </a:ln>
                        <a:solidFill>
                          <a:srgbClr val="000000"/>
                        </a:solidFill>
                        <a:effectLst/>
                        <a:uLnTx/>
                        <a:uFillTx/>
                        <a:latin typeface="Arial"/>
                        <a:ea typeface="新細明體" panose="02020500000000000000" pitchFamily="18" charset="-120"/>
                        <a:cs typeface="+mn-cs"/>
                        <a:sym typeface="Arial"/>
                      </a:endParaRPr>
                    </a:p>
                  </a:txBody>
                  <a:tcPr/>
                </a:tc>
                <a:extLst>
                  <a:ext uri="{0D108BD9-81ED-4DB2-BD59-A6C34878D82A}">
                    <a16:rowId xmlns:a16="http://schemas.microsoft.com/office/drawing/2014/main" val="134555043"/>
                  </a:ext>
                </a:extLst>
              </a:tr>
              <a:tr h="230123">
                <a:tc>
                  <a:txBody>
                    <a:bodyPr/>
                    <a:lstStyle/>
                    <a:p>
                      <a:r>
                        <a:rPr lang="zh-TW" altLang="en-US" sz="1000" b="1">
                          <a:latin typeface="微軟正黑體" panose="020B0604030504040204" pitchFamily="34" charset="-120"/>
                          <a:ea typeface="微軟正黑體" panose="020B0604030504040204" pitchFamily="34" charset="-120"/>
                        </a:rPr>
                        <a:t>電源</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800" b="0" i="0" u="none" strike="noStrike" kern="0" cap="none" spc="0" normalizeH="0" baseline="0" noProof="0">
                          <a:ln>
                            <a:noFill/>
                          </a:ln>
                          <a:solidFill>
                            <a:srgbClr val="000000"/>
                          </a:solidFill>
                          <a:effectLst/>
                          <a:uLnTx/>
                          <a:uFillTx/>
                          <a:latin typeface="Arial"/>
                          <a:ea typeface="新細明體" panose="02020500000000000000" pitchFamily="18" charset="-120"/>
                          <a:cs typeface="+mn-cs"/>
                          <a:sym typeface="Arial"/>
                        </a:rPr>
                        <a:t>100W</a:t>
                      </a:r>
                      <a:endParaRPr kumimoji="0" lang="zh-TW" altLang="en-US" sz="800" b="0" i="0" u="none" strike="noStrike" kern="0" cap="none" spc="0" normalizeH="0" baseline="0" noProof="0">
                        <a:ln>
                          <a:noFill/>
                        </a:ln>
                        <a:solidFill>
                          <a:srgbClr val="000000"/>
                        </a:solidFill>
                        <a:effectLst/>
                        <a:uLnTx/>
                        <a:uFillTx/>
                        <a:latin typeface="Arial"/>
                        <a:ea typeface="新細明體" panose="02020500000000000000" pitchFamily="18" charset="-120"/>
                        <a:cs typeface="+mn-cs"/>
                        <a:sym typeface="Arial"/>
                      </a:endParaRPr>
                    </a:p>
                  </a:txBody>
                  <a:tcPr>
                    <a:solidFill>
                      <a:srgbClr val="DFE2E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800" b="0" i="0" u="none" strike="noStrike" kern="0" cap="none" spc="0" normalizeH="0" baseline="0" noProof="0">
                          <a:ln>
                            <a:noFill/>
                          </a:ln>
                          <a:solidFill>
                            <a:srgbClr val="000000"/>
                          </a:solidFill>
                          <a:effectLst/>
                          <a:uLnTx/>
                          <a:uFillTx/>
                          <a:latin typeface="+mn-lt"/>
                          <a:ea typeface="+mn-ea"/>
                          <a:cs typeface="+mn-cs"/>
                          <a:sym typeface="Arial"/>
                        </a:rPr>
                        <a:t>100W</a:t>
                      </a:r>
                      <a:endParaRPr kumimoji="0" lang="zh-TW" altLang="en-US" sz="800" b="0" i="0" u="none" strike="noStrike" kern="0" cap="none" spc="0" normalizeH="0" baseline="0" noProof="0">
                        <a:ln>
                          <a:noFill/>
                        </a:ln>
                        <a:solidFill>
                          <a:srgbClr val="000000"/>
                        </a:solidFill>
                        <a:effectLst/>
                        <a:uLnTx/>
                        <a:uFillTx/>
                        <a:latin typeface="Arial"/>
                        <a:ea typeface="新細明體" panose="02020500000000000000" pitchFamily="18" charset="-120"/>
                        <a:cs typeface="+mn-cs"/>
                        <a:sym typeface="Aria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800" b="0" i="0" u="none" strike="noStrike" kern="0" cap="none" spc="0" normalizeH="0" baseline="0" noProof="0">
                          <a:ln>
                            <a:noFill/>
                          </a:ln>
                          <a:solidFill>
                            <a:srgbClr val="000000"/>
                          </a:solidFill>
                          <a:effectLst/>
                          <a:uLnTx/>
                          <a:uFillTx/>
                          <a:latin typeface="Arial"/>
                          <a:ea typeface="新細明體" panose="02020500000000000000" pitchFamily="18" charset="-120"/>
                          <a:cs typeface="+mn-cs"/>
                          <a:sym typeface="Arial"/>
                        </a:rPr>
                        <a:t>250W</a:t>
                      </a:r>
                      <a:endParaRPr kumimoji="0" lang="zh-TW" altLang="en-US" sz="800" b="0" i="0" u="none" strike="noStrike" kern="0" cap="none" spc="0" normalizeH="0" baseline="0" noProof="0">
                        <a:ln>
                          <a:noFill/>
                        </a:ln>
                        <a:solidFill>
                          <a:srgbClr val="000000"/>
                        </a:solidFill>
                        <a:effectLst/>
                        <a:uLnTx/>
                        <a:uFillTx/>
                        <a:latin typeface="Arial"/>
                        <a:ea typeface="新細明體" panose="02020500000000000000" pitchFamily="18" charset="-120"/>
                        <a:cs typeface="+mn-cs"/>
                        <a:sym typeface="Aria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800" b="0" i="0" u="none" strike="noStrike" kern="0" cap="none" spc="0" normalizeH="0" baseline="0" noProof="0">
                          <a:ln>
                            <a:noFill/>
                          </a:ln>
                          <a:solidFill>
                            <a:srgbClr val="000000"/>
                          </a:solidFill>
                          <a:effectLst/>
                          <a:uLnTx/>
                          <a:uFillTx/>
                          <a:latin typeface="+mn-lt"/>
                          <a:ea typeface="+mn-ea"/>
                          <a:cs typeface="+mn-cs"/>
                          <a:sym typeface="Arial"/>
                        </a:rPr>
                        <a:t>250W</a:t>
                      </a:r>
                      <a:endParaRPr kumimoji="0" lang="zh-TW" altLang="en-US" sz="800" b="0" i="0" u="none" strike="noStrike" kern="0" cap="none" spc="0" normalizeH="0" baseline="0" noProof="0">
                        <a:ln>
                          <a:noFill/>
                        </a:ln>
                        <a:solidFill>
                          <a:srgbClr val="000000"/>
                        </a:solidFill>
                        <a:effectLst/>
                        <a:uLnTx/>
                        <a:uFillTx/>
                        <a:latin typeface="+mn-lt"/>
                        <a:ea typeface="+mn-ea"/>
                        <a:cs typeface="+mn-cs"/>
                        <a:sym typeface="Aria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800" b="0" i="0" u="none" strike="noStrike" kern="0" cap="none" spc="0" normalizeH="0" baseline="0" noProof="0">
                          <a:ln>
                            <a:noFill/>
                          </a:ln>
                          <a:solidFill>
                            <a:srgbClr val="000000"/>
                          </a:solidFill>
                          <a:effectLst/>
                          <a:uLnTx/>
                          <a:uFillTx/>
                          <a:latin typeface="+mn-lt"/>
                          <a:ea typeface="+mn-ea"/>
                          <a:cs typeface="+mn-cs"/>
                          <a:sym typeface="Arial"/>
                        </a:rPr>
                        <a:t>2 x 250W</a:t>
                      </a:r>
                      <a:endParaRPr kumimoji="0" lang="zh-TW" altLang="en-US" sz="800" b="0" i="0" u="none" strike="noStrike" kern="0" cap="none" spc="0" normalizeH="0" baseline="0" noProof="0">
                        <a:ln>
                          <a:noFill/>
                        </a:ln>
                        <a:solidFill>
                          <a:srgbClr val="000000"/>
                        </a:solidFill>
                        <a:effectLst/>
                        <a:uLnTx/>
                        <a:uFillTx/>
                        <a:latin typeface="+mn-lt"/>
                        <a:ea typeface="+mn-ea"/>
                        <a:cs typeface="+mn-cs"/>
                        <a:sym typeface="Aria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800" b="0" i="0" u="none" strike="noStrike" kern="0" cap="none" spc="0" normalizeH="0" baseline="0" noProof="0">
                          <a:ln>
                            <a:noFill/>
                          </a:ln>
                          <a:solidFill>
                            <a:srgbClr val="000000"/>
                          </a:solidFill>
                          <a:effectLst/>
                          <a:uLnTx/>
                          <a:uFillTx/>
                          <a:latin typeface="Arial"/>
                          <a:ea typeface="新細明體" panose="02020500000000000000" pitchFamily="18" charset="-120"/>
                          <a:cs typeface="+mn-cs"/>
                          <a:sym typeface="Arial"/>
                        </a:rPr>
                        <a:t>2 x 300W</a:t>
                      </a:r>
                      <a:endParaRPr kumimoji="0" lang="zh-TW" altLang="en-US" sz="800" b="0" i="0" u="none" strike="noStrike" kern="0" cap="none" spc="0" normalizeH="0" baseline="0" noProof="0">
                        <a:ln>
                          <a:noFill/>
                        </a:ln>
                        <a:solidFill>
                          <a:srgbClr val="000000"/>
                        </a:solidFill>
                        <a:effectLst/>
                        <a:uLnTx/>
                        <a:uFillTx/>
                        <a:latin typeface="Arial"/>
                        <a:ea typeface="新細明體" panose="02020500000000000000" pitchFamily="18" charset="-120"/>
                        <a:cs typeface="+mn-cs"/>
                        <a:sym typeface="Aria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800" b="0" i="0" u="none" strike="noStrike" kern="0" cap="none" spc="0" normalizeH="0" baseline="0" noProof="0">
                          <a:ln>
                            <a:noFill/>
                          </a:ln>
                          <a:solidFill>
                            <a:srgbClr val="000000"/>
                          </a:solidFill>
                          <a:effectLst/>
                          <a:uLnTx/>
                          <a:uFillTx/>
                          <a:latin typeface="Arial"/>
                          <a:ea typeface="新細明體" panose="02020500000000000000" pitchFamily="18" charset="-120"/>
                          <a:cs typeface="+mn-cs"/>
                          <a:sym typeface="Arial"/>
                        </a:rPr>
                        <a:t>250W, 2 x 300W</a:t>
                      </a:r>
                      <a:endParaRPr kumimoji="0" lang="zh-TW" altLang="en-US" sz="800" b="0" i="0" u="none" strike="noStrike" kern="0" cap="none" spc="0" normalizeH="0" baseline="0" noProof="0">
                        <a:ln>
                          <a:noFill/>
                        </a:ln>
                        <a:solidFill>
                          <a:srgbClr val="000000"/>
                        </a:solidFill>
                        <a:effectLst/>
                        <a:uLnTx/>
                        <a:uFillTx/>
                        <a:latin typeface="Arial"/>
                        <a:ea typeface="新細明體" panose="02020500000000000000" pitchFamily="18" charset="-120"/>
                        <a:cs typeface="+mn-cs"/>
                        <a:sym typeface="Arial"/>
                      </a:endParaRPr>
                    </a:p>
                  </a:txBody>
                  <a:tcPr/>
                </a:tc>
                <a:extLst>
                  <a:ext uri="{0D108BD9-81ED-4DB2-BD59-A6C34878D82A}">
                    <a16:rowId xmlns:a16="http://schemas.microsoft.com/office/drawing/2014/main" val="2458209127"/>
                  </a:ext>
                </a:extLst>
              </a:tr>
            </a:tbl>
          </a:graphicData>
        </a:graphic>
      </p:graphicFrame>
      <p:sp>
        <p:nvSpPr>
          <p:cNvPr id="4" name="矩形: 圓角 3">
            <a:extLst>
              <a:ext uri="{FF2B5EF4-FFF2-40B4-BE49-F238E27FC236}">
                <a16:creationId xmlns:a16="http://schemas.microsoft.com/office/drawing/2014/main" id="{12623326-18BF-42BE-BBB5-7E28ABA52396}"/>
              </a:ext>
            </a:extLst>
          </p:cNvPr>
          <p:cNvSpPr/>
          <p:nvPr/>
        </p:nvSpPr>
        <p:spPr>
          <a:xfrm>
            <a:off x="1023870" y="1430633"/>
            <a:ext cx="1049629" cy="3505200"/>
          </a:xfrm>
          <a:prstGeom prst="roundRect">
            <a:avLst>
              <a:gd name="adj" fmla="val 0"/>
            </a:avLst>
          </a:prstGeom>
          <a:noFill/>
          <a:ln>
            <a:solidFill>
              <a:srgbClr val="013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8444767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E10DEBD5-3516-466B-8398-DBD93FBF191C}"/>
              </a:ext>
            </a:extLst>
          </p:cNvPr>
          <p:cNvSpPr txBox="1"/>
          <p:nvPr/>
        </p:nvSpPr>
        <p:spPr>
          <a:xfrm>
            <a:off x="214165" y="4507938"/>
            <a:ext cx="4812473" cy="394723"/>
          </a:xfrm>
          <a:prstGeom prst="rect">
            <a:avLst/>
          </a:prstGeom>
          <a:noFill/>
        </p:spPr>
        <p:txBody>
          <a:bodyPr wrap="square" rtlCol="0">
            <a:spAutoFit/>
          </a:bodyPr>
          <a:lstStyle/>
          <a:p>
            <a:pPr fontAlgn="base">
              <a:lnSpc>
                <a:spcPct val="150000"/>
              </a:lnSpc>
            </a:pPr>
            <a:r>
              <a:rPr lang="en-US" altLang="zh-TW" sz="700">
                <a:solidFill>
                  <a:schemeClr val="bg1">
                    <a:lumMod val="50000"/>
                  </a:schemeClr>
                </a:solidFill>
                <a:latin typeface="微軟正黑體" panose="020B0604030504040204" pitchFamily="34" charset="-120"/>
                <a:ea typeface="微軟正黑體" panose="020B0604030504040204" pitchFamily="34" charset="-120"/>
              </a:rPr>
              <a:t>©2022</a:t>
            </a:r>
            <a:r>
              <a:rPr lang="zh-TW" altLang="zh-TW" sz="700">
                <a:solidFill>
                  <a:schemeClr val="bg1">
                    <a:lumMod val="50000"/>
                  </a:schemeClr>
                </a:solidFill>
                <a:latin typeface="微軟正黑體" panose="020B0604030504040204" pitchFamily="34" charset="-120"/>
                <a:ea typeface="微軟正黑體" panose="020B0604030504040204" pitchFamily="34" charset="-120"/>
              </a:rPr>
              <a:t>著作權為威聯通科技股份有限公司所有。威聯通科技並保留所有權利。威聯通科技股份有限公司所使用或註冊之商標或標章。檔案中所提及之產品及公司名稱可能為其他公司所有之商標 。</a:t>
            </a:r>
            <a:r>
              <a:rPr lang="en-US" altLang="zh-TW" sz="700">
                <a:solidFill>
                  <a:schemeClr val="bg1">
                    <a:lumMod val="50000"/>
                  </a:schemeClr>
                </a:solidFill>
                <a:latin typeface="微軟正黑體" panose="020B0604030504040204" pitchFamily="34" charset="-120"/>
                <a:ea typeface="微軟正黑體" panose="020B0604030504040204" pitchFamily="34" charset="-120"/>
              </a:rPr>
              <a:t>​</a:t>
            </a:r>
          </a:p>
        </p:txBody>
      </p:sp>
      <p:pic>
        <p:nvPicPr>
          <p:cNvPr id="7" name="圖形 6">
            <a:extLst>
              <a:ext uri="{FF2B5EF4-FFF2-40B4-BE49-F238E27FC236}">
                <a16:creationId xmlns:a16="http://schemas.microsoft.com/office/drawing/2014/main" id="{202D4F71-CDB0-4947-B0F6-4BC2ABE28D6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9155" y="240839"/>
            <a:ext cx="1243074" cy="224811"/>
          </a:xfrm>
          <a:prstGeom prst="rect">
            <a:avLst/>
          </a:prstGeom>
        </p:spPr>
      </p:pic>
      <p:pic>
        <p:nvPicPr>
          <p:cNvPr id="12" name="圖形 11">
            <a:extLst>
              <a:ext uri="{FF2B5EF4-FFF2-40B4-BE49-F238E27FC236}">
                <a16:creationId xmlns:a16="http://schemas.microsoft.com/office/drawing/2014/main" id="{4E73051D-D9AC-4498-9DE7-8B3C5604EFE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3762" y="2054873"/>
            <a:ext cx="3871110" cy="1380396"/>
          </a:xfrm>
          <a:prstGeom prst="rect">
            <a:avLst/>
          </a:prstGeom>
        </p:spPr>
      </p:pic>
      <p:sp>
        <p:nvSpPr>
          <p:cNvPr id="13" name="文字方塊 12">
            <a:extLst>
              <a:ext uri="{FF2B5EF4-FFF2-40B4-BE49-F238E27FC236}">
                <a16:creationId xmlns:a16="http://schemas.microsoft.com/office/drawing/2014/main" id="{E93AA9FB-BFD2-4AE8-81A3-15D88FB315E2}"/>
              </a:ext>
            </a:extLst>
          </p:cNvPr>
          <p:cNvSpPr txBox="1"/>
          <p:nvPr/>
        </p:nvSpPr>
        <p:spPr>
          <a:xfrm>
            <a:off x="427514" y="3133712"/>
            <a:ext cx="3869970" cy="307777"/>
          </a:xfrm>
          <a:prstGeom prst="rect">
            <a:avLst/>
          </a:prstGeom>
          <a:noFill/>
        </p:spPr>
        <p:txBody>
          <a:bodyPr wrap="none" rtlCol="0">
            <a:spAutoFit/>
          </a:bodyPr>
          <a:lstStyle/>
          <a:p>
            <a:r>
              <a:rPr lang="zh-TW" altLang="en-US" spc="1200">
                <a:solidFill>
                  <a:schemeClr val="bg1"/>
                </a:solidFill>
                <a:latin typeface="微軟正黑體" panose="020B0604030504040204" pitchFamily="34" charset="-120"/>
                <a:ea typeface="微軟正黑體" panose="020B0604030504040204" pitchFamily="34" charset="-120"/>
              </a:rPr>
              <a:t>短機箱  </a:t>
            </a:r>
            <a:r>
              <a:rPr lang="en-US" altLang="zh-TW" spc="1200">
                <a:solidFill>
                  <a:schemeClr val="bg1"/>
                </a:solidFill>
                <a:latin typeface="微軟正黑體" panose="020B0604030504040204" pitchFamily="34" charset="-120"/>
                <a:ea typeface="微軟正黑體" panose="020B0604030504040204" pitchFamily="34" charset="-120"/>
              </a:rPr>
              <a:t>4-bay NAS</a:t>
            </a:r>
            <a:endParaRPr lang="zh-TW" altLang="en-US" spc="1200">
              <a:solidFill>
                <a:schemeClr val="bg1"/>
              </a:solidFill>
              <a:latin typeface="微軟正黑體" panose="020B0604030504040204" pitchFamily="34" charset="-120"/>
              <a:ea typeface="微軟正黑體" panose="020B0604030504040204" pitchFamily="34" charset="-120"/>
            </a:endParaRPr>
          </a:p>
        </p:txBody>
      </p:sp>
      <p:cxnSp>
        <p:nvCxnSpPr>
          <p:cNvPr id="15" name="直線接點 14">
            <a:extLst>
              <a:ext uri="{FF2B5EF4-FFF2-40B4-BE49-F238E27FC236}">
                <a16:creationId xmlns:a16="http://schemas.microsoft.com/office/drawing/2014/main" id="{524F0B40-4B8B-4DCA-80DC-E2677416F714}"/>
              </a:ext>
            </a:extLst>
          </p:cNvPr>
          <p:cNvCxnSpPr/>
          <p:nvPr/>
        </p:nvCxnSpPr>
        <p:spPr>
          <a:xfrm>
            <a:off x="1635970" y="3184849"/>
            <a:ext cx="0" cy="199053"/>
          </a:xfrm>
          <a:prstGeom prst="line">
            <a:avLst/>
          </a:prstGeom>
          <a:ln>
            <a:solidFill>
              <a:srgbClr val="CCFF33"/>
            </a:solidFill>
          </a:ln>
          <a:effectLst>
            <a:glow rad="25400">
              <a:schemeClr val="accent6">
                <a:satMod val="175000"/>
                <a:alpha val="60000"/>
              </a:schemeClr>
            </a:glow>
          </a:effectLst>
        </p:spPr>
        <p:style>
          <a:lnRef idx="1">
            <a:schemeClr val="accent1"/>
          </a:lnRef>
          <a:fillRef idx="0">
            <a:schemeClr val="accent1"/>
          </a:fillRef>
          <a:effectRef idx="0">
            <a:schemeClr val="accent1"/>
          </a:effectRef>
          <a:fontRef idx="minor">
            <a:schemeClr val="tx1"/>
          </a:fontRef>
        </p:style>
      </p:cxnSp>
      <p:sp>
        <p:nvSpPr>
          <p:cNvPr id="9" name="文字方塊 8">
            <a:extLst>
              <a:ext uri="{FF2B5EF4-FFF2-40B4-BE49-F238E27FC236}">
                <a16:creationId xmlns:a16="http://schemas.microsoft.com/office/drawing/2014/main" id="{0A6C3A50-4D26-4F40-A9E8-123BEC62702D}"/>
              </a:ext>
            </a:extLst>
          </p:cNvPr>
          <p:cNvSpPr txBox="1"/>
          <p:nvPr/>
        </p:nvSpPr>
        <p:spPr>
          <a:xfrm>
            <a:off x="259155" y="1695729"/>
            <a:ext cx="2254370" cy="307777"/>
          </a:xfrm>
          <a:prstGeom prst="rect">
            <a:avLst/>
          </a:prstGeom>
          <a:noFill/>
        </p:spPr>
        <p:txBody>
          <a:bodyPr wrap="square" rtlCol="0">
            <a:spAutoFit/>
          </a:bodyPr>
          <a:lstStyle/>
          <a:p>
            <a:r>
              <a:rPr lang="zh-TW" altLang="en-US" b="1"/>
              <a:t>深度 </a:t>
            </a:r>
            <a:r>
              <a:rPr lang="en-US" altLang="zh-TW" b="1"/>
              <a:t>:</a:t>
            </a:r>
            <a:r>
              <a:rPr lang="zh-TW" altLang="en-US" b="1"/>
              <a:t> </a:t>
            </a:r>
            <a:r>
              <a:rPr lang="en-US" altLang="zh-TW" b="1"/>
              <a:t>30 cm </a:t>
            </a:r>
            <a:r>
              <a:rPr lang="en-US" altLang="zh-TW" b="1">
                <a:solidFill>
                  <a:schemeClr val="accent6">
                    <a:lumMod val="75000"/>
                  </a:schemeClr>
                </a:solidFill>
              </a:rPr>
              <a:t>/</a:t>
            </a:r>
            <a:r>
              <a:rPr lang="en-US" altLang="zh-TW" b="1"/>
              <a:t> 12 inch</a:t>
            </a:r>
            <a:endParaRPr lang="zh-TW" altLang="en-US" b="1"/>
          </a:p>
        </p:txBody>
      </p:sp>
    </p:spTree>
    <p:extLst>
      <p:ext uri="{BB962C8B-B14F-4D97-AF65-F5344CB8AC3E}">
        <p14:creationId xmlns:p14="http://schemas.microsoft.com/office/powerpoint/2010/main" val="31417076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Shape 149"/>
          <p:cNvPicPr preferRelativeResize="0"/>
          <p:nvPr/>
        </p:nvPicPr>
        <p:blipFill rotWithShape="1">
          <a:blip r:embed="rId3"/>
          <a:srcRect t="15734"/>
          <a:stretch/>
        </p:blipFill>
        <p:spPr>
          <a:xfrm>
            <a:off x="257176" y="1105318"/>
            <a:ext cx="5667582" cy="3989671"/>
          </a:xfrm>
          <a:prstGeom prst="rect">
            <a:avLst/>
          </a:prstGeom>
          <a:noFill/>
          <a:ln>
            <a:noFill/>
          </a:ln>
        </p:spPr>
      </p:pic>
      <p:sp>
        <p:nvSpPr>
          <p:cNvPr id="38" name="圓角矩形 37"/>
          <p:cNvSpPr/>
          <p:nvPr/>
        </p:nvSpPr>
        <p:spPr>
          <a:xfrm>
            <a:off x="4517478" y="2987454"/>
            <a:ext cx="3803104" cy="2066778"/>
          </a:xfrm>
          <a:prstGeom prst="roundRect">
            <a:avLst>
              <a:gd name="adj" fmla="val 2871"/>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36" name="矩形 35"/>
          <p:cNvSpPr/>
          <p:nvPr/>
        </p:nvSpPr>
        <p:spPr>
          <a:xfrm>
            <a:off x="4723790" y="4038182"/>
            <a:ext cx="1658045" cy="1138773"/>
          </a:xfrm>
          <a:prstGeom prst="rect">
            <a:avLst/>
          </a:prstGeom>
        </p:spPr>
        <p:txBody>
          <a:bodyPr wrap="square">
            <a:spAutoFit/>
          </a:bodyPr>
          <a:lstStyle/>
          <a:p>
            <a:pPr marL="457200" lvl="0" indent="-381000">
              <a:buSzPct val="25000"/>
            </a:pPr>
            <a:r>
              <a:rPr lang="zh-TW" altLang="en-US" b="1">
                <a:latin typeface="微軟正黑體" panose="020B0604030504040204" pitchFamily="34" charset="-120"/>
                <a:ea typeface="微軟正黑體" panose="020B0604030504040204" pitchFamily="34" charset="-120"/>
                <a:cs typeface="Arimo"/>
                <a:sym typeface="Arimo"/>
              </a:rPr>
              <a:t>搭配選購的 </a:t>
            </a:r>
            <a:endParaRPr lang="en-US" altLang="zh-TW" b="1">
              <a:latin typeface="微軟正黑體" panose="020B0604030504040204" pitchFamily="34" charset="-120"/>
              <a:ea typeface="微軟正黑體" panose="020B0604030504040204" pitchFamily="34" charset="-120"/>
              <a:cs typeface="Arimo"/>
              <a:sym typeface="Arimo"/>
            </a:endParaRPr>
          </a:p>
          <a:p>
            <a:pPr marL="457200" lvl="0" indent="-381000">
              <a:buSzPct val="25000"/>
            </a:pPr>
            <a:r>
              <a:rPr lang="en-US" altLang="zh-TW" sz="1000" b="1">
                <a:solidFill>
                  <a:srgbClr val="000090"/>
                </a:solidFill>
                <a:latin typeface="微軟正黑體" panose="020B0604030504040204" pitchFamily="34" charset="-120"/>
                <a:ea typeface="微軟正黑體" panose="020B0604030504040204" pitchFamily="34" charset="-120"/>
                <a:cs typeface="Arimo"/>
                <a:sym typeface="Arimo"/>
              </a:rPr>
              <a:t>RAIL-B02 </a:t>
            </a:r>
            <a:r>
              <a:rPr lang="zh-TW" altLang="en-US" sz="1000" b="1">
                <a:solidFill>
                  <a:srgbClr val="000090"/>
                </a:solidFill>
                <a:latin typeface="微軟正黑體" panose="020B0604030504040204" pitchFamily="34" charset="-120"/>
                <a:ea typeface="微軟正黑體" panose="020B0604030504040204" pitchFamily="34" charset="-120"/>
                <a:cs typeface="Arimo"/>
                <a:sym typeface="Arimo"/>
              </a:rPr>
              <a:t>滑軌套件組</a:t>
            </a:r>
            <a:r>
              <a:rPr lang="zh-TW" altLang="en-US" sz="1000" b="1">
                <a:latin typeface="微軟正黑體" panose="020B0604030504040204" pitchFamily="34" charset="-120"/>
                <a:ea typeface="微軟正黑體" panose="020B0604030504040204" pitchFamily="34" charset="-120"/>
              </a:rPr>
              <a:t> </a:t>
            </a:r>
          </a:p>
          <a:p>
            <a:pPr marL="457200" lvl="0" indent="-381000">
              <a:buSzPct val="25000"/>
            </a:pPr>
            <a:r>
              <a:rPr lang="zh-TW" altLang="en-US" sz="1000" b="1">
                <a:latin typeface="微軟正黑體" panose="020B0604030504040204" pitchFamily="34" charset="-120"/>
                <a:ea typeface="微軟正黑體" panose="020B0604030504040204" pitchFamily="34" charset="-120"/>
                <a:cs typeface="Arimo"/>
                <a:sym typeface="Arimo"/>
              </a:rPr>
              <a:t>即可安裝於各式符合 </a:t>
            </a:r>
            <a:endParaRPr lang="en-US" altLang="zh-TW" sz="1000" b="1">
              <a:latin typeface="微軟正黑體" pitchFamily="34" charset="-120"/>
              <a:ea typeface="微軟正黑體" pitchFamily="34" charset="-120"/>
              <a:cs typeface="Arimo"/>
              <a:sym typeface="Arimo"/>
            </a:endParaRPr>
          </a:p>
          <a:p>
            <a:pPr marL="457200" lvl="0" indent="-381000">
              <a:buSzPct val="25000"/>
            </a:pPr>
            <a:r>
              <a:rPr lang="en-US" altLang="zh-TW" sz="1000" b="1">
                <a:latin typeface="微軟正黑體" pitchFamily="34" charset="-120"/>
                <a:ea typeface="微軟正黑體" pitchFamily="34" charset="-120"/>
                <a:cs typeface="Arimo"/>
                <a:sym typeface="Arimo"/>
              </a:rPr>
              <a:t>ANSI/EIA-RS-310-D </a:t>
            </a:r>
          </a:p>
          <a:p>
            <a:pPr marL="457200" lvl="0" indent="-381000">
              <a:buSzPct val="25000"/>
            </a:pPr>
            <a:r>
              <a:rPr lang="zh-TW" altLang="en-US" sz="1000" b="1">
                <a:latin typeface="微軟正黑體" panose="020B0604030504040204" pitchFamily="34" charset="-120"/>
                <a:ea typeface="微軟正黑體" panose="020B0604030504040204" pitchFamily="34" charset="-120"/>
                <a:cs typeface="Arimo"/>
                <a:sym typeface="Arimo"/>
              </a:rPr>
              <a:t>標準 </a:t>
            </a:r>
            <a:r>
              <a:rPr lang="en-US" altLang="zh-TW" sz="1000" b="1">
                <a:solidFill>
                  <a:srgbClr val="303F97"/>
                </a:solidFill>
                <a:latin typeface="微軟正黑體" panose="020B0604030504040204" pitchFamily="34" charset="-120"/>
                <a:ea typeface="微軟正黑體" panose="020B0604030504040204" pitchFamily="34" charset="-120"/>
                <a:cs typeface="Arimo"/>
                <a:sym typeface="Arimo"/>
              </a:rPr>
              <a:t>19</a:t>
            </a:r>
            <a:r>
              <a:rPr lang="zh-TW" altLang="en-US" sz="1000" b="1">
                <a:latin typeface="微軟正黑體" panose="020B0604030504040204" pitchFamily="34" charset="-120"/>
                <a:ea typeface="微軟正黑體" panose="020B0604030504040204" pitchFamily="34" charset="-120"/>
                <a:cs typeface="Arimo"/>
                <a:sym typeface="Arimo"/>
              </a:rPr>
              <a:t> 吋機櫃</a:t>
            </a:r>
          </a:p>
          <a:p>
            <a:pPr marL="457200" lvl="0" indent="-381000">
              <a:buSzPct val="133333"/>
            </a:pPr>
            <a:endParaRPr lang="zh-TW" altLang="en-US">
              <a:latin typeface="微軟正黑體" panose="020B0604030504040204" pitchFamily="34" charset="-120"/>
              <a:ea typeface="微軟正黑體" panose="020B0604030504040204" pitchFamily="34" charset="-120"/>
            </a:endParaRPr>
          </a:p>
        </p:txBody>
      </p:sp>
      <p:sp>
        <p:nvSpPr>
          <p:cNvPr id="4" name="文字方塊 3">
            <a:extLst>
              <a:ext uri="{FF2B5EF4-FFF2-40B4-BE49-F238E27FC236}">
                <a16:creationId xmlns:a16="http://schemas.microsoft.com/office/drawing/2014/main" id="{9DF7942A-18B7-4FD5-9D61-F3B7D54675F7}"/>
              </a:ext>
            </a:extLst>
          </p:cNvPr>
          <p:cNvSpPr txBox="1"/>
          <p:nvPr/>
        </p:nvSpPr>
        <p:spPr>
          <a:xfrm>
            <a:off x="8554189" y="-500041"/>
            <a:ext cx="468715" cy="307777"/>
          </a:xfrm>
          <a:prstGeom prst="rect">
            <a:avLst/>
          </a:prstGeom>
          <a:solidFill>
            <a:srgbClr val="FF0000"/>
          </a:solidFill>
        </p:spPr>
        <p:txBody>
          <a:bodyPr wrap="square" rtlCol="0">
            <a:spAutoFit/>
          </a:bodyPr>
          <a:lstStyle/>
          <a:p>
            <a:r>
              <a:rPr lang="en-US" altLang="zh-TW">
                <a:solidFill>
                  <a:schemeClr val="bg1"/>
                </a:solidFill>
              </a:rPr>
              <a:t>OK</a:t>
            </a:r>
            <a:endParaRPr lang="zh-TW" altLang="en-US">
              <a:solidFill>
                <a:schemeClr val="bg1"/>
              </a:solidFill>
            </a:endParaRPr>
          </a:p>
        </p:txBody>
      </p:sp>
      <p:pic>
        <p:nvPicPr>
          <p:cNvPr id="9" name="Picture 6">
            <a:extLst>
              <a:ext uri="{FF2B5EF4-FFF2-40B4-BE49-F238E27FC236}">
                <a16:creationId xmlns:a16="http://schemas.microsoft.com/office/drawing/2014/main" id="{3D329442-6B73-4EBC-82FE-E6B2CA4BDB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110277">
            <a:off x="6351172" y="4258455"/>
            <a:ext cx="1854264" cy="470831"/>
          </a:xfrm>
          <a:prstGeom prst="rect">
            <a:avLst/>
          </a:prstGeom>
        </p:spPr>
      </p:pic>
      <p:sp>
        <p:nvSpPr>
          <p:cNvPr id="10" name="標題 1">
            <a:extLst>
              <a:ext uri="{FF2B5EF4-FFF2-40B4-BE49-F238E27FC236}">
                <a16:creationId xmlns:a16="http://schemas.microsoft.com/office/drawing/2014/main" id="{0F3358ED-124E-4C73-BF3B-C0BD4526A2D0}"/>
              </a:ext>
            </a:extLst>
          </p:cNvPr>
          <p:cNvSpPr txBox="1">
            <a:spLocks/>
          </p:cNvSpPr>
          <p:nvPr/>
        </p:nvSpPr>
        <p:spPr>
          <a:xfrm>
            <a:off x="124385" y="48510"/>
            <a:ext cx="8895230" cy="988390"/>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Arial"/>
              <a:buNone/>
              <a:defRPr sz="28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2800">
                <a:solidFill>
                  <a:schemeClr val="dk1"/>
                </a:solidFill>
              </a:defRPr>
            </a:lvl2pPr>
            <a:lvl3pPr lvl="2" indent="0">
              <a:spcBef>
                <a:spcPts val="0"/>
              </a:spcBef>
              <a:buClr>
                <a:schemeClr val="dk1"/>
              </a:buClr>
              <a:buFont typeface="Arial"/>
              <a:buNone/>
              <a:defRPr sz="2800">
                <a:solidFill>
                  <a:schemeClr val="dk1"/>
                </a:solidFill>
              </a:defRPr>
            </a:lvl3pPr>
            <a:lvl4pPr lvl="3" indent="0">
              <a:spcBef>
                <a:spcPts val="0"/>
              </a:spcBef>
              <a:buClr>
                <a:schemeClr val="dk1"/>
              </a:buClr>
              <a:buFont typeface="Arial"/>
              <a:buNone/>
              <a:defRPr sz="2800">
                <a:solidFill>
                  <a:schemeClr val="dk1"/>
                </a:solidFill>
              </a:defRPr>
            </a:lvl4pPr>
            <a:lvl5pPr lvl="4" indent="0">
              <a:spcBef>
                <a:spcPts val="0"/>
              </a:spcBef>
              <a:buClr>
                <a:schemeClr val="dk1"/>
              </a:buClr>
              <a:buFont typeface="Arial"/>
              <a:buNone/>
              <a:defRPr sz="2800">
                <a:solidFill>
                  <a:schemeClr val="dk1"/>
                </a:solidFill>
              </a:defRPr>
            </a:lvl5pPr>
            <a:lvl6pPr lvl="5" indent="0">
              <a:spcBef>
                <a:spcPts val="0"/>
              </a:spcBef>
              <a:buClr>
                <a:schemeClr val="dk1"/>
              </a:buClr>
              <a:buFont typeface="Arial"/>
              <a:buNone/>
              <a:defRPr sz="2800">
                <a:solidFill>
                  <a:schemeClr val="dk1"/>
                </a:solidFill>
              </a:defRPr>
            </a:lvl6pPr>
            <a:lvl7pPr lvl="6" indent="0">
              <a:spcBef>
                <a:spcPts val="0"/>
              </a:spcBef>
              <a:buClr>
                <a:schemeClr val="dk1"/>
              </a:buClr>
              <a:buFont typeface="Arial"/>
              <a:buNone/>
              <a:defRPr sz="2800">
                <a:solidFill>
                  <a:schemeClr val="dk1"/>
                </a:solidFill>
              </a:defRPr>
            </a:lvl7pPr>
            <a:lvl8pPr lvl="7" indent="0">
              <a:spcBef>
                <a:spcPts val="0"/>
              </a:spcBef>
              <a:buClr>
                <a:schemeClr val="dk1"/>
              </a:buClr>
              <a:buFont typeface="Arial"/>
              <a:buNone/>
              <a:defRPr sz="2800">
                <a:solidFill>
                  <a:schemeClr val="dk1"/>
                </a:solidFill>
              </a:defRPr>
            </a:lvl8pPr>
            <a:lvl9pPr lvl="8" indent="0">
              <a:spcBef>
                <a:spcPts val="0"/>
              </a:spcBef>
              <a:buClr>
                <a:schemeClr val="dk1"/>
              </a:buClr>
              <a:buFont typeface="Arial"/>
              <a:buNone/>
              <a:defRPr sz="2800">
                <a:solidFill>
                  <a:schemeClr val="dk1"/>
                </a:solidFill>
              </a:defRPr>
            </a:lvl9pPr>
          </a:lstStyle>
          <a:p>
            <a:r>
              <a:rPr lang="zh-TW" altLang="en-US" sz="3200">
                <a:solidFill>
                  <a:schemeClr val="bg1"/>
                </a:solidFill>
                <a:latin typeface="微軟正黑體" panose="020B0604030504040204" pitchFamily="34" charset="-120"/>
                <a:ea typeface="微軟正黑體" panose="020B0604030504040204" pitchFamily="34" charset="-120"/>
              </a:rPr>
              <a:t>可靈活部署於多處位置的</a:t>
            </a:r>
            <a:endParaRPr lang="en-US" altLang="zh-TW" sz="3200">
              <a:solidFill>
                <a:schemeClr val="bg1"/>
              </a:solidFill>
              <a:latin typeface="微軟正黑體" panose="020B0604030504040204" pitchFamily="34" charset="-120"/>
              <a:ea typeface="微軟正黑體" panose="020B0604030504040204" pitchFamily="34" charset="-120"/>
            </a:endParaRPr>
          </a:p>
          <a:p>
            <a:r>
              <a:rPr lang="zh-TW" altLang="en-US" sz="3200">
                <a:solidFill>
                  <a:schemeClr val="bg1"/>
                </a:solidFill>
                <a:latin typeface="微軟正黑體" panose="020B0604030504040204" pitchFamily="34" charset="-120"/>
                <a:ea typeface="微軟正黑體" panose="020B0604030504040204" pitchFamily="34" charset="-120"/>
              </a:rPr>
              <a:t> </a:t>
            </a:r>
            <a:r>
              <a:rPr lang="en-US" altLang="zh-TW" sz="3200">
                <a:solidFill>
                  <a:schemeClr val="bg1"/>
                </a:solidFill>
                <a:latin typeface="微軟正黑體" panose="020B0604030504040204" pitchFamily="34" charset="-120"/>
                <a:ea typeface="微軟正黑體" panose="020B0604030504040204" pitchFamily="34" charset="-120"/>
              </a:rPr>
              <a:t>30 CM/ 12</a:t>
            </a:r>
            <a:r>
              <a:rPr lang="zh-TW" altLang="en-US" sz="3200">
                <a:solidFill>
                  <a:schemeClr val="bg1"/>
                </a:solidFill>
                <a:latin typeface="微軟正黑體" panose="020B0604030504040204" pitchFamily="34" charset="-120"/>
                <a:ea typeface="微軟正黑體" panose="020B0604030504040204" pitchFamily="34" charset="-120"/>
              </a:rPr>
              <a:t>吋深度超短機箱設計</a:t>
            </a:r>
          </a:p>
        </p:txBody>
      </p:sp>
      <p:sp>
        <p:nvSpPr>
          <p:cNvPr id="11" name="圓角矩形 10">
            <a:extLst>
              <a:ext uri="{FF2B5EF4-FFF2-40B4-BE49-F238E27FC236}">
                <a16:creationId xmlns:a16="http://schemas.microsoft.com/office/drawing/2014/main" id="{761627B4-3F76-344E-B4A6-1CFA6AED502F}"/>
              </a:ext>
            </a:extLst>
          </p:cNvPr>
          <p:cNvSpPr/>
          <p:nvPr/>
        </p:nvSpPr>
        <p:spPr>
          <a:xfrm>
            <a:off x="2197049" y="3030744"/>
            <a:ext cx="1863352" cy="1643979"/>
          </a:xfrm>
          <a:prstGeom prst="roundRect">
            <a:avLst/>
          </a:prstGeom>
          <a:noFill/>
          <a:ln>
            <a:noFill/>
          </a:ln>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lgn="ctr">
              <a:lnSpc>
                <a:spcPct val="150000"/>
              </a:lnSpc>
            </a:pPr>
            <a:r>
              <a:rPr lang="zh-TW" altLang="en-US" sz="11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相較市售一般</a:t>
            </a:r>
            <a:r>
              <a:rPr lang="en-US" altLang="zh-TW" sz="11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 1U NAS</a:t>
            </a:r>
          </a:p>
          <a:p>
            <a:pPr algn="ctr">
              <a:lnSpc>
                <a:spcPct val="85000"/>
              </a:lnSpc>
            </a:pPr>
            <a:r>
              <a:rPr lang="en-US" altLang="zh-TW" sz="2800" err="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深度縮短</a:t>
            </a:r>
            <a:r>
              <a:rPr lang="en-US" altLang="zh-TW" sz="280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 </a:t>
            </a:r>
          </a:p>
          <a:p>
            <a:pPr algn="ctr">
              <a:lnSpc>
                <a:spcPct val="85000"/>
              </a:lnSpc>
            </a:pPr>
            <a:r>
              <a:rPr lang="en-US" altLang="zh-TW" sz="540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40%</a:t>
            </a:r>
            <a:endParaRPr lang="zh-TW" altLang="en-US" sz="540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2" name="文字方塊 11">
            <a:extLst>
              <a:ext uri="{FF2B5EF4-FFF2-40B4-BE49-F238E27FC236}">
                <a16:creationId xmlns:a16="http://schemas.microsoft.com/office/drawing/2014/main" id="{58BCE70C-7339-BE40-96BA-BA2F8A7CDE66}"/>
              </a:ext>
            </a:extLst>
          </p:cNvPr>
          <p:cNvSpPr txBox="1"/>
          <p:nvPr/>
        </p:nvSpPr>
        <p:spPr>
          <a:xfrm>
            <a:off x="2364540" y="4366946"/>
            <a:ext cx="16006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rPr>
              <a:t>架設搬運超容易</a:t>
            </a:r>
          </a:p>
        </p:txBody>
      </p:sp>
      <p:pic>
        <p:nvPicPr>
          <p:cNvPr id="17" name="圖片 16" descr="一張含有 文字 的圖片&#10;&#10;自動產生的描述">
            <a:extLst>
              <a:ext uri="{FF2B5EF4-FFF2-40B4-BE49-F238E27FC236}">
                <a16:creationId xmlns:a16="http://schemas.microsoft.com/office/drawing/2014/main" id="{BE8CC59E-8FB8-C143-98D7-0819AC8B5C9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58180" y="2145426"/>
            <a:ext cx="553112" cy="553112"/>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grpSp>
        <p:nvGrpSpPr>
          <p:cNvPr id="2" name="群組 1">
            <a:extLst>
              <a:ext uri="{FF2B5EF4-FFF2-40B4-BE49-F238E27FC236}">
                <a16:creationId xmlns:a16="http://schemas.microsoft.com/office/drawing/2014/main" id="{E803E13A-DC10-E34A-A8EE-22443293654D}"/>
              </a:ext>
            </a:extLst>
          </p:cNvPr>
          <p:cNvGrpSpPr/>
          <p:nvPr/>
        </p:nvGrpSpPr>
        <p:grpSpPr>
          <a:xfrm>
            <a:off x="1244726" y="2145426"/>
            <a:ext cx="540682" cy="526667"/>
            <a:chOff x="405571" y="1469263"/>
            <a:chExt cx="540682" cy="526667"/>
          </a:xfrm>
        </p:grpSpPr>
        <p:grpSp>
          <p:nvGrpSpPr>
            <p:cNvPr id="14" name="群組 13">
              <a:extLst>
                <a:ext uri="{FF2B5EF4-FFF2-40B4-BE49-F238E27FC236}">
                  <a16:creationId xmlns:a16="http://schemas.microsoft.com/office/drawing/2014/main" id="{A04EDF20-CF16-FC4E-9DD0-0101FE287F30}"/>
                </a:ext>
              </a:extLst>
            </p:cNvPr>
            <p:cNvGrpSpPr/>
            <p:nvPr/>
          </p:nvGrpSpPr>
          <p:grpSpPr>
            <a:xfrm>
              <a:off x="405571" y="1469263"/>
              <a:ext cx="540682" cy="526667"/>
              <a:chOff x="155821" y="1002121"/>
              <a:chExt cx="540682" cy="538313"/>
            </a:xfrm>
          </p:grpSpPr>
          <p:sp>
            <p:nvSpPr>
              <p:cNvPr id="15" name="矩形: 圓角 16">
                <a:extLst>
                  <a:ext uri="{FF2B5EF4-FFF2-40B4-BE49-F238E27FC236}">
                    <a16:creationId xmlns:a16="http://schemas.microsoft.com/office/drawing/2014/main" id="{3217640D-3266-4E4E-B165-FDA0764469EA}"/>
                  </a:ext>
                </a:extLst>
              </p:cNvPr>
              <p:cNvSpPr/>
              <p:nvPr/>
            </p:nvSpPr>
            <p:spPr>
              <a:xfrm>
                <a:off x="155821" y="1002121"/>
                <a:ext cx="540682" cy="538313"/>
              </a:xfrm>
              <a:prstGeom prst="roundRect">
                <a:avLst>
                  <a:gd name="adj" fmla="val 9589"/>
                </a:avLst>
              </a:prstGeom>
              <a:gradFill flip="none" rotWithShape="1">
                <a:gsLst>
                  <a:gs pos="0">
                    <a:srgbClr val="E7E6E7"/>
                  </a:gs>
                  <a:gs pos="73000">
                    <a:srgbClr val="C6BECD"/>
                  </a:gs>
                </a:gsLst>
                <a:lin ang="2700000" scaled="1"/>
                <a:tileRect/>
              </a:gradFill>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16" name="圖片 15" hidden="1">
                <a:extLst>
                  <a:ext uri="{FF2B5EF4-FFF2-40B4-BE49-F238E27FC236}">
                    <a16:creationId xmlns:a16="http://schemas.microsoft.com/office/drawing/2014/main" id="{8F989480-A882-1A4A-8E76-A1C64DB7E55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86598" y="1029340"/>
                <a:ext cx="483875" cy="483875"/>
              </a:xfrm>
              <a:prstGeom prst="rect">
                <a:avLst/>
              </a:prstGeom>
            </p:spPr>
          </p:pic>
        </p:grpSp>
        <p:sp>
          <p:nvSpPr>
            <p:cNvPr id="20" name="手繪多邊形: 圖案 31">
              <a:extLst>
                <a:ext uri="{FF2B5EF4-FFF2-40B4-BE49-F238E27FC236}">
                  <a16:creationId xmlns:a16="http://schemas.microsoft.com/office/drawing/2014/main" id="{0AD29BD7-B989-1A46-8692-E2E1FEE5747D}"/>
                </a:ext>
              </a:extLst>
            </p:cNvPr>
            <p:cNvSpPr/>
            <p:nvPr/>
          </p:nvSpPr>
          <p:spPr>
            <a:xfrm>
              <a:off x="529879" y="1568061"/>
              <a:ext cx="322990" cy="317696"/>
            </a:xfrm>
            <a:custGeom>
              <a:avLst/>
              <a:gdLst>
                <a:gd name="connsiteX0" fmla="*/ 206599 w 299724"/>
                <a:gd name="connsiteY0" fmla="*/ 168988 h 269130"/>
                <a:gd name="connsiteX1" fmla="*/ 163376 w 299724"/>
                <a:gd name="connsiteY1" fmla="*/ 187090 h 269130"/>
                <a:gd name="connsiteX2" fmla="*/ 150076 w 299724"/>
                <a:gd name="connsiteY2" fmla="*/ 194109 h 269130"/>
                <a:gd name="connsiteX3" fmla="*/ 106114 w 299724"/>
                <a:gd name="connsiteY3" fmla="*/ 194109 h 269130"/>
                <a:gd name="connsiteX4" fmla="*/ 102050 w 299724"/>
                <a:gd name="connsiteY4" fmla="*/ 201128 h 269130"/>
                <a:gd name="connsiteX5" fmla="*/ 106114 w 299724"/>
                <a:gd name="connsiteY5" fmla="*/ 208148 h 269130"/>
                <a:gd name="connsiteX6" fmla="*/ 175198 w 299724"/>
                <a:gd name="connsiteY6" fmla="*/ 208148 h 269130"/>
                <a:gd name="connsiteX7" fmla="*/ 180739 w 299724"/>
                <a:gd name="connsiteY7" fmla="*/ 213689 h 269130"/>
                <a:gd name="connsiteX8" fmla="*/ 175198 w 299724"/>
                <a:gd name="connsiteY8" fmla="*/ 219231 h 269130"/>
                <a:gd name="connsiteX9" fmla="*/ 106061 w 299724"/>
                <a:gd name="connsiteY9" fmla="*/ 219231 h 269130"/>
                <a:gd name="connsiteX10" fmla="*/ 93527 w 299724"/>
                <a:gd name="connsiteY10" fmla="*/ 211103 h 269130"/>
                <a:gd name="connsiteX11" fmla="*/ 41807 w 299724"/>
                <a:gd name="connsiteY11" fmla="*/ 194848 h 269130"/>
                <a:gd name="connsiteX12" fmla="*/ 15577 w 299724"/>
                <a:gd name="connsiteY12" fmla="*/ 200785 h 269130"/>
                <a:gd name="connsiteX13" fmla="*/ 70253 w 299724"/>
                <a:gd name="connsiteY13" fmla="*/ 229232 h 269130"/>
                <a:gd name="connsiteX14" fmla="*/ 205860 w 299724"/>
                <a:gd name="connsiteY14" fmla="*/ 240684 h 269130"/>
                <a:gd name="connsiteX15" fmla="*/ 238740 w 299724"/>
                <a:gd name="connsiteY15" fmla="*/ 229232 h 269130"/>
                <a:gd name="connsiteX16" fmla="*/ 238740 w 299724"/>
                <a:gd name="connsiteY16" fmla="*/ 168988 h 269130"/>
                <a:gd name="connsiteX17" fmla="*/ 249823 w 299724"/>
                <a:gd name="connsiteY17" fmla="*/ 156454 h 269130"/>
                <a:gd name="connsiteX18" fmla="*/ 249823 w 299724"/>
                <a:gd name="connsiteY18" fmla="*/ 245856 h 269130"/>
                <a:gd name="connsiteX19" fmla="*/ 288982 w 299724"/>
                <a:gd name="connsiteY19" fmla="*/ 245856 h 269130"/>
                <a:gd name="connsiteX20" fmla="*/ 288982 w 299724"/>
                <a:gd name="connsiteY20" fmla="*/ 156454 h 269130"/>
                <a:gd name="connsiteX21" fmla="*/ 244281 w 299724"/>
                <a:gd name="connsiteY21" fmla="*/ 145371 h 269130"/>
                <a:gd name="connsiteX22" fmla="*/ 294517 w 299724"/>
                <a:gd name="connsiteY22" fmla="*/ 145371 h 269130"/>
                <a:gd name="connsiteX23" fmla="*/ 299689 w 299724"/>
                <a:gd name="connsiteY23" fmla="*/ 150912 h 269130"/>
                <a:gd name="connsiteX24" fmla="*/ 299689 w 299724"/>
                <a:gd name="connsiteY24" fmla="*/ 251397 h 269130"/>
                <a:gd name="connsiteX25" fmla="*/ 294154 w 299724"/>
                <a:gd name="connsiteY25" fmla="*/ 256939 h 269130"/>
                <a:gd name="connsiteX26" fmla="*/ 243912 w 299724"/>
                <a:gd name="connsiteY26" fmla="*/ 256939 h 269130"/>
                <a:gd name="connsiteX27" fmla="*/ 238370 w 299724"/>
                <a:gd name="connsiteY27" fmla="*/ 251397 h 269130"/>
                <a:gd name="connsiteX28" fmla="*/ 238370 w 299724"/>
                <a:gd name="connsiteY28" fmla="*/ 241423 h 269130"/>
                <a:gd name="connsiteX29" fmla="*/ 209185 w 299724"/>
                <a:gd name="connsiteY29" fmla="*/ 251397 h 269130"/>
                <a:gd name="connsiteX30" fmla="*/ 141579 w 299724"/>
                <a:gd name="connsiteY30" fmla="*/ 269130 h 269130"/>
                <a:gd name="connsiteX31" fmla="*/ 64738 w 299724"/>
                <a:gd name="connsiteY31" fmla="*/ 239206 h 269130"/>
                <a:gd name="connsiteX32" fmla="*/ 3043 w 299724"/>
                <a:gd name="connsiteY32" fmla="*/ 207066 h 269130"/>
                <a:gd name="connsiteX33" fmla="*/ 87 w 299724"/>
                <a:gd name="connsiteY33" fmla="*/ 203002 h 269130"/>
                <a:gd name="connsiteX34" fmla="*/ 1565 w 299724"/>
                <a:gd name="connsiteY34" fmla="*/ 198199 h 269130"/>
                <a:gd name="connsiteX35" fmla="*/ 44788 w 299724"/>
                <a:gd name="connsiteY35" fmla="*/ 184161 h 269130"/>
                <a:gd name="connsiteX36" fmla="*/ 91337 w 299724"/>
                <a:gd name="connsiteY36" fmla="*/ 198938 h 269130"/>
                <a:gd name="connsiteX37" fmla="*/ 106114 w 299724"/>
                <a:gd name="connsiteY37" fmla="*/ 183053 h 269130"/>
                <a:gd name="connsiteX38" fmla="*/ 149337 w 299724"/>
                <a:gd name="connsiteY38" fmla="*/ 183053 h 269130"/>
                <a:gd name="connsiteX39" fmla="*/ 156726 w 299724"/>
                <a:gd name="connsiteY39" fmla="*/ 178250 h 269130"/>
                <a:gd name="connsiteX40" fmla="*/ 206599 w 299724"/>
                <a:gd name="connsiteY40" fmla="*/ 157931 h 269130"/>
                <a:gd name="connsiteX41" fmla="*/ 238740 w 299724"/>
                <a:gd name="connsiteY41" fmla="*/ 157931 h 269130"/>
                <a:gd name="connsiteX42" fmla="*/ 238740 w 299724"/>
                <a:gd name="connsiteY42" fmla="*/ 150912 h 269130"/>
                <a:gd name="connsiteX43" fmla="*/ 244281 w 299724"/>
                <a:gd name="connsiteY43" fmla="*/ 145371 h 269130"/>
                <a:gd name="connsiteX44" fmla="*/ 184433 w 299724"/>
                <a:gd name="connsiteY44" fmla="*/ 46733 h 269130"/>
                <a:gd name="connsiteX45" fmla="*/ 120522 w 299724"/>
                <a:gd name="connsiteY45" fmla="*/ 75918 h 269130"/>
                <a:gd name="connsiteX46" fmla="*/ 120522 w 299724"/>
                <a:gd name="connsiteY46" fmla="*/ 152759 h 269130"/>
                <a:gd name="connsiteX47" fmla="*/ 184433 w 299724"/>
                <a:gd name="connsiteY47" fmla="*/ 123548 h 269130"/>
                <a:gd name="connsiteX48" fmla="*/ 38508 w 299724"/>
                <a:gd name="connsiteY48" fmla="*/ 46363 h 269130"/>
                <a:gd name="connsiteX49" fmla="*/ 38508 w 299724"/>
                <a:gd name="connsiteY49" fmla="*/ 117294 h 269130"/>
                <a:gd name="connsiteX50" fmla="*/ 109439 w 299724"/>
                <a:gd name="connsiteY50" fmla="*/ 152021 h 269130"/>
                <a:gd name="connsiteX51" fmla="*/ 109439 w 299724"/>
                <a:gd name="connsiteY51" fmla="*/ 75918 h 269130"/>
                <a:gd name="connsiteX52" fmla="*/ 78776 w 299724"/>
                <a:gd name="connsiteY52" fmla="*/ 24567 h 269130"/>
                <a:gd name="connsiteX53" fmla="*/ 47374 w 299724"/>
                <a:gd name="connsiteY53" fmla="*/ 38236 h 269130"/>
                <a:gd name="connsiteX54" fmla="*/ 114980 w 299724"/>
                <a:gd name="connsiteY54" fmla="*/ 66313 h 269130"/>
                <a:gd name="connsiteX55" fmla="*/ 141579 w 299724"/>
                <a:gd name="connsiteY55" fmla="*/ 54491 h 269130"/>
                <a:gd name="connsiteX56" fmla="*/ 111655 w 299724"/>
                <a:gd name="connsiteY56" fmla="*/ 10159 h 269130"/>
                <a:gd name="connsiteX57" fmla="*/ 92075 w 299724"/>
                <a:gd name="connsiteY57" fmla="*/ 18656 h 269130"/>
                <a:gd name="connsiteX58" fmla="*/ 154509 w 299724"/>
                <a:gd name="connsiteY58" fmla="*/ 48210 h 269130"/>
                <a:gd name="connsiteX59" fmla="*/ 176675 w 299724"/>
                <a:gd name="connsiteY59" fmla="*/ 38236 h 269130"/>
                <a:gd name="connsiteX60" fmla="*/ 109063 w 299724"/>
                <a:gd name="connsiteY60" fmla="*/ 554 h 269130"/>
                <a:gd name="connsiteX61" fmla="*/ 113496 w 299724"/>
                <a:gd name="connsiteY61" fmla="*/ 554 h 269130"/>
                <a:gd name="connsiteX62" fmla="*/ 192218 w 299724"/>
                <a:gd name="connsiteY62" fmla="*/ 34541 h 269130"/>
                <a:gd name="connsiteX63" fmla="*/ 192956 w 299724"/>
                <a:gd name="connsiteY63" fmla="*/ 34911 h 269130"/>
                <a:gd name="connsiteX64" fmla="*/ 193266 w 299724"/>
                <a:gd name="connsiteY64" fmla="*/ 34911 h 269130"/>
                <a:gd name="connsiteX65" fmla="*/ 194375 w 299724"/>
                <a:gd name="connsiteY65" fmla="*/ 35650 h 269130"/>
                <a:gd name="connsiteX66" fmla="*/ 195114 w 299724"/>
                <a:gd name="connsiteY66" fmla="*/ 36389 h 269130"/>
                <a:gd name="connsiteX67" fmla="*/ 195114 w 299724"/>
                <a:gd name="connsiteY67" fmla="*/ 36758 h 269130"/>
                <a:gd name="connsiteX68" fmla="*/ 195483 w 299724"/>
                <a:gd name="connsiteY68" fmla="*/ 37497 h 269130"/>
                <a:gd name="connsiteX69" fmla="*/ 195483 w 299724"/>
                <a:gd name="connsiteY69" fmla="*/ 127612 h 269130"/>
                <a:gd name="connsiteX70" fmla="*/ 192185 w 299724"/>
                <a:gd name="connsiteY70" fmla="*/ 132784 h 269130"/>
                <a:gd name="connsiteX71" fmla="*/ 117190 w 299724"/>
                <a:gd name="connsiteY71" fmla="*/ 166771 h 269130"/>
                <a:gd name="connsiteX72" fmla="*/ 116458 w 299724"/>
                <a:gd name="connsiteY72" fmla="*/ 166771 h 269130"/>
                <a:gd name="connsiteX73" fmla="*/ 114980 w 299724"/>
                <a:gd name="connsiteY73" fmla="*/ 167141 h 269130"/>
                <a:gd name="connsiteX74" fmla="*/ 113502 w 299724"/>
                <a:gd name="connsiteY74" fmla="*/ 166771 h 269130"/>
                <a:gd name="connsiteX75" fmla="*/ 113133 w 299724"/>
                <a:gd name="connsiteY75" fmla="*/ 166771 h 269130"/>
                <a:gd name="connsiteX76" fmla="*/ 112394 w 299724"/>
                <a:gd name="connsiteY76" fmla="*/ 166402 h 269130"/>
                <a:gd name="connsiteX77" fmla="*/ 30380 w 299724"/>
                <a:gd name="connsiteY77" fmla="*/ 126160 h 269130"/>
                <a:gd name="connsiteX78" fmla="*/ 30354 w 299724"/>
                <a:gd name="connsiteY78" fmla="*/ 126160 h 269130"/>
                <a:gd name="connsiteX79" fmla="*/ 27055 w 299724"/>
                <a:gd name="connsiteY79" fmla="*/ 122097 h 269130"/>
                <a:gd name="connsiteX80" fmla="*/ 27055 w 299724"/>
                <a:gd name="connsiteY80" fmla="*/ 37866 h 269130"/>
                <a:gd name="connsiteX81" fmla="*/ 27425 w 299724"/>
                <a:gd name="connsiteY81" fmla="*/ 37128 h 269130"/>
                <a:gd name="connsiteX82" fmla="*/ 27438 w 299724"/>
                <a:gd name="connsiteY82" fmla="*/ 37128 h 269130"/>
                <a:gd name="connsiteX83" fmla="*/ 27794 w 299724"/>
                <a:gd name="connsiteY83" fmla="*/ 36758 h 269130"/>
                <a:gd name="connsiteX84" fmla="*/ 28164 w 299724"/>
                <a:gd name="connsiteY84" fmla="*/ 36019 h 269130"/>
                <a:gd name="connsiteX85" fmla="*/ 28164 w 299724"/>
                <a:gd name="connsiteY85" fmla="*/ 35650 h 269130"/>
                <a:gd name="connsiteX86" fmla="*/ 29272 w 299724"/>
                <a:gd name="connsiteY86" fmla="*/ 34911 h 269130"/>
                <a:gd name="connsiteX87" fmla="*/ 29635 w 299724"/>
                <a:gd name="connsiteY87" fmla="*/ 34911 h 269130"/>
                <a:gd name="connsiteX88" fmla="*/ 30374 w 299724"/>
                <a:gd name="connsiteY88" fmla="*/ 34541 h 26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299724" h="269130">
                  <a:moveTo>
                    <a:pt x="206599" y="168988"/>
                  </a:moveTo>
                  <a:cubicBezTo>
                    <a:pt x="188128" y="168988"/>
                    <a:pt x="173350" y="179701"/>
                    <a:pt x="163376" y="187090"/>
                  </a:cubicBezTo>
                  <a:cubicBezTo>
                    <a:pt x="157465" y="191523"/>
                    <a:pt x="153771" y="194109"/>
                    <a:pt x="150076" y="194109"/>
                  </a:cubicBezTo>
                  <a:lnTo>
                    <a:pt x="106114" y="194109"/>
                  </a:lnTo>
                  <a:cubicBezTo>
                    <a:pt x="102789" y="194109"/>
                    <a:pt x="102050" y="199281"/>
                    <a:pt x="102050" y="201128"/>
                  </a:cubicBezTo>
                  <a:cubicBezTo>
                    <a:pt x="102050" y="202976"/>
                    <a:pt x="102815" y="208148"/>
                    <a:pt x="106114" y="208148"/>
                  </a:cubicBezTo>
                  <a:lnTo>
                    <a:pt x="175198" y="208148"/>
                  </a:lnTo>
                  <a:cubicBezTo>
                    <a:pt x="178258" y="208148"/>
                    <a:pt x="180739" y="210629"/>
                    <a:pt x="180739" y="213689"/>
                  </a:cubicBezTo>
                  <a:cubicBezTo>
                    <a:pt x="180739" y="216749"/>
                    <a:pt x="178258" y="219231"/>
                    <a:pt x="175198" y="219231"/>
                  </a:cubicBezTo>
                  <a:lnTo>
                    <a:pt x="106061" y="219231"/>
                  </a:lnTo>
                  <a:cubicBezTo>
                    <a:pt x="100546" y="219231"/>
                    <a:pt x="96113" y="216275"/>
                    <a:pt x="93527" y="211103"/>
                  </a:cubicBezTo>
                  <a:lnTo>
                    <a:pt x="41807" y="194848"/>
                  </a:lnTo>
                  <a:cubicBezTo>
                    <a:pt x="33310" y="192288"/>
                    <a:pt x="25552" y="192658"/>
                    <a:pt x="15577" y="200785"/>
                  </a:cubicBezTo>
                  <a:cubicBezTo>
                    <a:pt x="37743" y="211868"/>
                    <a:pt x="55476" y="221474"/>
                    <a:pt x="70253" y="229232"/>
                  </a:cubicBezTo>
                  <a:cubicBezTo>
                    <a:pt x="136777" y="264697"/>
                    <a:pt x="136777" y="264697"/>
                    <a:pt x="205860" y="240684"/>
                  </a:cubicBezTo>
                  <a:cubicBezTo>
                    <a:pt x="215466" y="237359"/>
                    <a:pt x="226205" y="233665"/>
                    <a:pt x="238740" y="229232"/>
                  </a:cubicBezTo>
                  <a:lnTo>
                    <a:pt x="238740" y="168988"/>
                  </a:lnTo>
                  <a:close/>
                  <a:moveTo>
                    <a:pt x="249823" y="156454"/>
                  </a:moveTo>
                  <a:lnTo>
                    <a:pt x="249823" y="245856"/>
                  </a:lnTo>
                  <a:lnTo>
                    <a:pt x="288982" y="245856"/>
                  </a:lnTo>
                  <a:lnTo>
                    <a:pt x="288982" y="156454"/>
                  </a:lnTo>
                  <a:close/>
                  <a:moveTo>
                    <a:pt x="244281" y="145371"/>
                  </a:moveTo>
                  <a:lnTo>
                    <a:pt x="294517" y="145371"/>
                  </a:lnTo>
                  <a:cubicBezTo>
                    <a:pt x="297473" y="145371"/>
                    <a:pt x="300059" y="147957"/>
                    <a:pt x="299689" y="150912"/>
                  </a:cubicBezTo>
                  <a:lnTo>
                    <a:pt x="299689" y="251397"/>
                  </a:lnTo>
                  <a:cubicBezTo>
                    <a:pt x="299620" y="254426"/>
                    <a:pt x="297183" y="256866"/>
                    <a:pt x="294154" y="256939"/>
                  </a:cubicBezTo>
                  <a:lnTo>
                    <a:pt x="243912" y="256939"/>
                  </a:lnTo>
                  <a:cubicBezTo>
                    <a:pt x="240882" y="256866"/>
                    <a:pt x="238444" y="254427"/>
                    <a:pt x="238370" y="251397"/>
                  </a:cubicBezTo>
                  <a:lnTo>
                    <a:pt x="238370" y="241423"/>
                  </a:lnTo>
                  <a:cubicBezTo>
                    <a:pt x="227657" y="245117"/>
                    <a:pt x="217682" y="248442"/>
                    <a:pt x="209185" y="251397"/>
                  </a:cubicBezTo>
                  <a:cubicBezTo>
                    <a:pt x="176675" y="262850"/>
                    <a:pt x="158204" y="269130"/>
                    <a:pt x="141579" y="269130"/>
                  </a:cubicBezTo>
                  <a:cubicBezTo>
                    <a:pt x="121261" y="269130"/>
                    <a:pt x="103528" y="259894"/>
                    <a:pt x="64738" y="239206"/>
                  </a:cubicBezTo>
                  <a:cubicBezTo>
                    <a:pt x="48483" y="230340"/>
                    <a:pt x="28533" y="220002"/>
                    <a:pt x="3043" y="207066"/>
                  </a:cubicBezTo>
                  <a:cubicBezTo>
                    <a:pt x="1483" y="206240"/>
                    <a:pt x="393" y="204740"/>
                    <a:pt x="87" y="203002"/>
                  </a:cubicBezTo>
                  <a:cubicBezTo>
                    <a:pt x="-229" y="201256"/>
                    <a:pt x="321" y="199465"/>
                    <a:pt x="1565" y="198199"/>
                  </a:cubicBezTo>
                  <a:cubicBezTo>
                    <a:pt x="16342" y="183792"/>
                    <a:pt x="28533" y="179728"/>
                    <a:pt x="44788" y="184161"/>
                  </a:cubicBezTo>
                  <a:lnTo>
                    <a:pt x="91337" y="198938"/>
                  </a:lnTo>
                  <a:cubicBezTo>
                    <a:pt x="92076" y="189702"/>
                    <a:pt x="97987" y="183053"/>
                    <a:pt x="106114" y="183053"/>
                  </a:cubicBezTo>
                  <a:lnTo>
                    <a:pt x="149337" y="183053"/>
                  </a:lnTo>
                  <a:cubicBezTo>
                    <a:pt x="150789" y="182683"/>
                    <a:pt x="154140" y="180097"/>
                    <a:pt x="156726" y="178250"/>
                  </a:cubicBezTo>
                  <a:cubicBezTo>
                    <a:pt x="167070" y="170466"/>
                    <a:pt x="184433" y="157931"/>
                    <a:pt x="206599" y="157931"/>
                  </a:cubicBezTo>
                  <a:lnTo>
                    <a:pt x="238740" y="157931"/>
                  </a:lnTo>
                  <a:lnTo>
                    <a:pt x="238740" y="150912"/>
                  </a:lnTo>
                  <a:cubicBezTo>
                    <a:pt x="238813" y="147882"/>
                    <a:pt x="241251" y="145444"/>
                    <a:pt x="244281" y="145371"/>
                  </a:cubicBezTo>
                  <a:close/>
                  <a:moveTo>
                    <a:pt x="184433" y="46733"/>
                  </a:moveTo>
                  <a:lnTo>
                    <a:pt x="120522" y="75918"/>
                  </a:lnTo>
                  <a:lnTo>
                    <a:pt x="120522" y="152759"/>
                  </a:lnTo>
                  <a:lnTo>
                    <a:pt x="184433" y="123548"/>
                  </a:lnTo>
                  <a:close/>
                  <a:moveTo>
                    <a:pt x="38508" y="46363"/>
                  </a:moveTo>
                  <a:lnTo>
                    <a:pt x="38508" y="117294"/>
                  </a:lnTo>
                  <a:lnTo>
                    <a:pt x="109439" y="152021"/>
                  </a:lnTo>
                  <a:lnTo>
                    <a:pt x="109439" y="75918"/>
                  </a:lnTo>
                  <a:close/>
                  <a:moveTo>
                    <a:pt x="78776" y="24567"/>
                  </a:moveTo>
                  <a:lnTo>
                    <a:pt x="47374" y="38236"/>
                  </a:lnTo>
                  <a:lnTo>
                    <a:pt x="114980" y="66313"/>
                  </a:lnTo>
                  <a:lnTo>
                    <a:pt x="141579" y="54491"/>
                  </a:lnTo>
                  <a:close/>
                  <a:moveTo>
                    <a:pt x="111655" y="10159"/>
                  </a:moveTo>
                  <a:lnTo>
                    <a:pt x="92075" y="18656"/>
                  </a:lnTo>
                  <a:lnTo>
                    <a:pt x="154509" y="48210"/>
                  </a:lnTo>
                  <a:lnTo>
                    <a:pt x="176675" y="38236"/>
                  </a:lnTo>
                  <a:close/>
                  <a:moveTo>
                    <a:pt x="109063" y="554"/>
                  </a:moveTo>
                  <a:cubicBezTo>
                    <a:pt x="110448" y="-185"/>
                    <a:pt x="112110" y="-185"/>
                    <a:pt x="113496" y="554"/>
                  </a:cubicBezTo>
                  <a:lnTo>
                    <a:pt x="192218" y="34541"/>
                  </a:lnTo>
                  <a:cubicBezTo>
                    <a:pt x="192498" y="34578"/>
                    <a:pt x="192759" y="34708"/>
                    <a:pt x="192956" y="34911"/>
                  </a:cubicBezTo>
                  <a:lnTo>
                    <a:pt x="193266" y="34911"/>
                  </a:lnTo>
                  <a:cubicBezTo>
                    <a:pt x="193636" y="34911"/>
                    <a:pt x="194005" y="35280"/>
                    <a:pt x="194375" y="35650"/>
                  </a:cubicBezTo>
                  <a:cubicBezTo>
                    <a:pt x="194772" y="35676"/>
                    <a:pt x="195088" y="35992"/>
                    <a:pt x="195114" y="36389"/>
                  </a:cubicBezTo>
                  <a:lnTo>
                    <a:pt x="195114" y="36758"/>
                  </a:lnTo>
                  <a:cubicBezTo>
                    <a:pt x="195114" y="37128"/>
                    <a:pt x="195483" y="37128"/>
                    <a:pt x="195483" y="37497"/>
                  </a:cubicBezTo>
                  <a:lnTo>
                    <a:pt x="195483" y="127612"/>
                  </a:lnTo>
                  <a:cubicBezTo>
                    <a:pt x="195462" y="129824"/>
                    <a:pt x="194181" y="131831"/>
                    <a:pt x="192185" y="132784"/>
                  </a:cubicBezTo>
                  <a:lnTo>
                    <a:pt x="117190" y="166771"/>
                  </a:lnTo>
                  <a:lnTo>
                    <a:pt x="116458" y="166771"/>
                  </a:lnTo>
                  <a:cubicBezTo>
                    <a:pt x="116009" y="167029"/>
                    <a:pt x="115497" y="167157"/>
                    <a:pt x="114980" y="167141"/>
                  </a:cubicBezTo>
                  <a:cubicBezTo>
                    <a:pt x="114611" y="167141"/>
                    <a:pt x="113872" y="166771"/>
                    <a:pt x="113502" y="166771"/>
                  </a:cubicBezTo>
                  <a:lnTo>
                    <a:pt x="113133" y="166771"/>
                  </a:lnTo>
                  <a:cubicBezTo>
                    <a:pt x="112763" y="166402"/>
                    <a:pt x="112763" y="166402"/>
                    <a:pt x="112394" y="166402"/>
                  </a:cubicBezTo>
                  <a:lnTo>
                    <a:pt x="30380" y="126160"/>
                  </a:lnTo>
                  <a:lnTo>
                    <a:pt x="30354" y="126160"/>
                  </a:lnTo>
                  <a:cubicBezTo>
                    <a:pt x="28837" y="125205"/>
                    <a:pt x="27678" y="123777"/>
                    <a:pt x="27055" y="122097"/>
                  </a:cubicBezTo>
                  <a:lnTo>
                    <a:pt x="27055" y="37866"/>
                  </a:lnTo>
                  <a:cubicBezTo>
                    <a:pt x="27055" y="37497"/>
                    <a:pt x="27425" y="37497"/>
                    <a:pt x="27425" y="37128"/>
                  </a:cubicBezTo>
                  <a:cubicBezTo>
                    <a:pt x="27430" y="37128"/>
                    <a:pt x="27434" y="37128"/>
                    <a:pt x="27438" y="37128"/>
                  </a:cubicBezTo>
                  <a:cubicBezTo>
                    <a:pt x="27639" y="37124"/>
                    <a:pt x="27798" y="36959"/>
                    <a:pt x="27794" y="36758"/>
                  </a:cubicBezTo>
                  <a:cubicBezTo>
                    <a:pt x="27794" y="36389"/>
                    <a:pt x="27794" y="36389"/>
                    <a:pt x="28164" y="36019"/>
                  </a:cubicBezTo>
                  <a:lnTo>
                    <a:pt x="28164" y="35650"/>
                  </a:lnTo>
                  <a:cubicBezTo>
                    <a:pt x="28527" y="35280"/>
                    <a:pt x="28903" y="35280"/>
                    <a:pt x="29272" y="34911"/>
                  </a:cubicBezTo>
                  <a:lnTo>
                    <a:pt x="29635" y="34911"/>
                  </a:lnTo>
                  <a:cubicBezTo>
                    <a:pt x="30011" y="34911"/>
                    <a:pt x="30011" y="34541"/>
                    <a:pt x="30374" y="34541"/>
                  </a:cubicBezTo>
                  <a:close/>
                </a:path>
              </a:pathLst>
            </a:custGeom>
            <a:gradFill flip="none" rotWithShape="1">
              <a:gsLst>
                <a:gs pos="0">
                  <a:srgbClr val="A5A1A0"/>
                </a:gs>
                <a:gs pos="100000">
                  <a:srgbClr val="1E1413"/>
                </a:gs>
              </a:gsLst>
              <a:lin ang="2700000" scaled="1"/>
              <a:tileRect/>
            </a:gradFill>
            <a:ln w="650" cap="flat">
              <a:noFill/>
              <a:prstDash val="solid"/>
              <a:miter/>
            </a:ln>
          </p:spPr>
          <p:txBody>
            <a:bodyPr rtlCol="0" anchor="ctr"/>
            <a:lstStyle/>
            <a:p>
              <a:endParaRPr lang="zh-TW" altLang="en-US">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19" name="群組 18">
            <a:extLst>
              <a:ext uri="{FF2B5EF4-FFF2-40B4-BE49-F238E27FC236}">
                <a16:creationId xmlns:a16="http://schemas.microsoft.com/office/drawing/2014/main" id="{1F12F6FD-6852-48C6-AF2F-C779D5405171}"/>
              </a:ext>
            </a:extLst>
          </p:cNvPr>
          <p:cNvGrpSpPr/>
          <p:nvPr/>
        </p:nvGrpSpPr>
        <p:grpSpPr>
          <a:xfrm>
            <a:off x="2897288" y="1068580"/>
            <a:ext cx="4512809" cy="1679814"/>
            <a:chOff x="3153211" y="749346"/>
            <a:chExt cx="5353069" cy="1992586"/>
          </a:xfrm>
        </p:grpSpPr>
        <p:pic>
          <p:nvPicPr>
            <p:cNvPr id="3" name="圖片 2" descr="TS-431XeU_俯角尺寸-去底_W1200"/>
            <p:cNvPicPr>
              <a:picLocks noChangeAspect="1"/>
            </p:cNvPicPr>
            <p:nvPr/>
          </p:nvPicPr>
          <p:blipFill rotWithShape="1">
            <a:blip r:embed="rId7"/>
            <a:srcRect b="42777"/>
            <a:stretch/>
          </p:blipFill>
          <p:spPr>
            <a:xfrm>
              <a:off x="3153211" y="749346"/>
              <a:ext cx="5353069" cy="1992586"/>
            </a:xfrm>
            <a:prstGeom prst="rect">
              <a:avLst/>
            </a:prstGeom>
          </p:spPr>
        </p:pic>
        <p:cxnSp>
          <p:nvCxnSpPr>
            <p:cNvPr id="24" name="直線單箭頭接點 21">
              <a:extLst>
                <a:ext uri="{FF2B5EF4-FFF2-40B4-BE49-F238E27FC236}">
                  <a16:creationId xmlns:a16="http://schemas.microsoft.com/office/drawing/2014/main" id="{6B9DCA2C-4499-9E4E-A087-A2BF4F3B479D}"/>
                </a:ext>
              </a:extLst>
            </p:cNvPr>
            <p:cNvCxnSpPr>
              <a:cxnSpLocks/>
            </p:cNvCxnSpPr>
            <p:nvPr/>
          </p:nvCxnSpPr>
          <p:spPr>
            <a:xfrm flipV="1">
              <a:off x="8279599" y="2041685"/>
              <a:ext cx="0" cy="351776"/>
            </a:xfrm>
            <a:prstGeom prst="straightConnector1">
              <a:avLst/>
            </a:prstGeom>
            <a:ln w="12700">
              <a:solidFill>
                <a:srgbClr val="FF0000"/>
              </a:solidFill>
              <a:headEnd type="arrow"/>
              <a:tailEnd type="arrow"/>
            </a:ln>
          </p:spPr>
          <p:style>
            <a:lnRef idx="3">
              <a:schemeClr val="accent6"/>
            </a:lnRef>
            <a:fillRef idx="0">
              <a:schemeClr val="accent6"/>
            </a:fillRef>
            <a:effectRef idx="2">
              <a:schemeClr val="accent6"/>
            </a:effectRef>
            <a:fontRef idx="minor">
              <a:schemeClr val="tx1"/>
            </a:fontRef>
          </p:style>
        </p:cxnSp>
        <p:cxnSp>
          <p:nvCxnSpPr>
            <p:cNvPr id="27" name="直線單箭頭接點 25">
              <a:extLst>
                <a:ext uri="{FF2B5EF4-FFF2-40B4-BE49-F238E27FC236}">
                  <a16:creationId xmlns:a16="http://schemas.microsoft.com/office/drawing/2014/main" id="{BCAD5D5B-166E-124F-B22A-AF5271AD64D5}"/>
                </a:ext>
              </a:extLst>
            </p:cNvPr>
            <p:cNvCxnSpPr>
              <a:cxnSpLocks/>
            </p:cNvCxnSpPr>
            <p:nvPr/>
          </p:nvCxnSpPr>
          <p:spPr>
            <a:xfrm flipV="1">
              <a:off x="4467600" y="2514887"/>
              <a:ext cx="3515815" cy="88047"/>
            </a:xfrm>
            <a:prstGeom prst="straightConnector1">
              <a:avLst/>
            </a:prstGeom>
            <a:ln w="12700">
              <a:solidFill>
                <a:srgbClr val="FF0000"/>
              </a:solidFill>
              <a:headEnd type="arrow"/>
              <a:tailEnd type="arrow"/>
            </a:ln>
          </p:spPr>
          <p:style>
            <a:lnRef idx="3">
              <a:schemeClr val="accent6"/>
            </a:lnRef>
            <a:fillRef idx="0">
              <a:schemeClr val="accent6"/>
            </a:fillRef>
            <a:effectRef idx="2">
              <a:schemeClr val="accent6"/>
            </a:effectRef>
            <a:fontRef idx="minor">
              <a:schemeClr val="tx1"/>
            </a:fontRef>
          </p:style>
        </p:cxnSp>
      </p:grpSp>
      <p:pic>
        <p:nvPicPr>
          <p:cNvPr id="29" name="圖片 28" descr="TS-431XeU_俯角尺寸-去底_W1200">
            <a:extLst>
              <a:ext uri="{FF2B5EF4-FFF2-40B4-BE49-F238E27FC236}">
                <a16:creationId xmlns:a16="http://schemas.microsoft.com/office/drawing/2014/main" id="{88ADE22A-9F0E-49BF-9EB9-060A529EC8FE}"/>
              </a:ext>
            </a:extLst>
          </p:cNvPr>
          <p:cNvPicPr>
            <a:picLocks noChangeAspect="1"/>
          </p:cNvPicPr>
          <p:nvPr/>
        </p:nvPicPr>
        <p:blipFill rotWithShape="1">
          <a:blip r:embed="rId7"/>
          <a:srcRect l="7216" t="55634" r="11849" b="5093"/>
          <a:stretch/>
        </p:blipFill>
        <p:spPr>
          <a:xfrm>
            <a:off x="4775580" y="3149988"/>
            <a:ext cx="3405208" cy="1074856"/>
          </a:xfrm>
          <a:prstGeom prst="rect">
            <a:avLst/>
          </a:prstGeom>
        </p:spPr>
      </p:pic>
      <p:sp>
        <p:nvSpPr>
          <p:cNvPr id="33" name="文字方塊 32">
            <a:extLst>
              <a:ext uri="{FF2B5EF4-FFF2-40B4-BE49-F238E27FC236}">
                <a16:creationId xmlns:a16="http://schemas.microsoft.com/office/drawing/2014/main" id="{87782A45-9070-4A6E-B019-CADBCEAEEBCB}"/>
              </a:ext>
            </a:extLst>
          </p:cNvPr>
          <p:cNvSpPr txBox="1"/>
          <p:nvPr/>
        </p:nvSpPr>
        <p:spPr>
          <a:xfrm>
            <a:off x="7218998" y="2154253"/>
            <a:ext cx="83930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tLang="zh-TW" sz="800">
                <a:solidFill>
                  <a:schemeClr val="tx1"/>
                </a:solidFill>
                <a:latin typeface="Arial" panose="020B0604020202020204" pitchFamily="34" charset="0"/>
                <a:ea typeface="微軟正黑體" panose="020B0604030504040204" pitchFamily="34" charset="-120"/>
                <a:sym typeface="Arial" panose="020B0604020202020204" pitchFamily="34" charset="0"/>
              </a:rPr>
              <a:t>44 mm</a:t>
            </a:r>
            <a:br>
              <a:rPr lang="en-US" altLang="zh-TW" sz="800">
                <a:solidFill>
                  <a:schemeClr val="tx1"/>
                </a:solidFill>
                <a:latin typeface="Arial" panose="020B0604020202020204" pitchFamily="34" charset="0"/>
                <a:ea typeface="微軟正黑體" panose="020B0604030504040204" pitchFamily="34" charset="-120"/>
                <a:sym typeface="Arial" panose="020B0604020202020204" pitchFamily="34" charset="0"/>
              </a:rPr>
            </a:br>
            <a:r>
              <a:rPr lang="en-US" altLang="zh-TW" sz="800">
                <a:solidFill>
                  <a:schemeClr val="tx1"/>
                </a:solidFill>
                <a:latin typeface="Arial" panose="020B0604020202020204" pitchFamily="34" charset="0"/>
                <a:ea typeface="微軟正黑體" panose="020B0604030504040204" pitchFamily="34" charset="-120"/>
                <a:sym typeface="Arial" panose="020B0604020202020204" pitchFamily="34" charset="0"/>
              </a:rPr>
              <a:t>1.7 inches</a:t>
            </a:r>
            <a:endParaRPr lang="zh-TW" sz="80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4" name="文字方塊 33">
            <a:extLst>
              <a:ext uri="{FF2B5EF4-FFF2-40B4-BE49-F238E27FC236}">
                <a16:creationId xmlns:a16="http://schemas.microsoft.com/office/drawing/2014/main" id="{AB3B24A6-BCBB-4E85-A0D7-64A14E18E6ED}"/>
              </a:ext>
            </a:extLst>
          </p:cNvPr>
          <p:cNvSpPr txBox="1"/>
          <p:nvPr/>
        </p:nvSpPr>
        <p:spPr>
          <a:xfrm>
            <a:off x="4861355" y="2665466"/>
            <a:ext cx="1408241"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tLang="zh-TW" sz="800">
                <a:solidFill>
                  <a:schemeClr val="tx1"/>
                </a:solidFill>
                <a:latin typeface="Arial" panose="020B0604020202020204" pitchFamily="34" charset="0"/>
                <a:ea typeface="微軟正黑體" panose="020B0604030504040204" pitchFamily="34" charset="-120"/>
                <a:sym typeface="Arial" panose="020B0604020202020204" pitchFamily="34" charset="0"/>
              </a:rPr>
              <a:t>430 mm / 16.9 inches</a:t>
            </a:r>
            <a:endParaRPr lang="zh-TW" sz="80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31008191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5621705B-4D2D-4BCF-8C67-39E402EF7527}"/>
              </a:ext>
            </a:extLst>
          </p:cNvPr>
          <p:cNvSpPr/>
          <p:nvPr/>
        </p:nvSpPr>
        <p:spPr>
          <a:xfrm>
            <a:off x="1661459" y="1470212"/>
            <a:ext cx="5827059" cy="2574250"/>
          </a:xfrm>
          <a:prstGeom prst="rect">
            <a:avLst/>
          </a:prstGeom>
          <a:gradFill>
            <a:gsLst>
              <a:gs pos="0">
                <a:schemeClr val="bg1">
                  <a:lumMod val="95000"/>
                </a:schemeClr>
              </a:gs>
              <a:gs pos="100000">
                <a:schemeClr val="bg1">
                  <a:lumMod val="75000"/>
                </a:schemeClr>
              </a:gs>
            </a:gsLst>
            <a:lin ang="5400000" scaled="1"/>
          </a:gradFill>
          <a:ln w="6350">
            <a:gradFill>
              <a:gsLst>
                <a:gs pos="0">
                  <a:schemeClr val="bg1">
                    <a:lumMod val="85000"/>
                  </a:schemeClr>
                </a:gs>
                <a:gs pos="100000">
                  <a:schemeClr val="bg1">
                    <a:lumMod val="95000"/>
                  </a:schemeClr>
                </a:gs>
              </a:gsLst>
              <a:lin ang="5400000" scaled="1"/>
            </a:gradFill>
          </a:ln>
          <a:effectLst>
            <a:outerShdw blurRad="304800" dir="2700000" sx="103000" sy="103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a:extLst>
              <a:ext uri="{FF2B5EF4-FFF2-40B4-BE49-F238E27FC236}">
                <a16:creationId xmlns:a16="http://schemas.microsoft.com/office/drawing/2014/main" id="{368FF529-C5B9-411D-BDEF-19EAE1B5B73F}"/>
              </a:ext>
            </a:extLst>
          </p:cNvPr>
          <p:cNvSpPr/>
          <p:nvPr/>
        </p:nvSpPr>
        <p:spPr>
          <a:xfrm>
            <a:off x="5773763" y="2282026"/>
            <a:ext cx="1535461" cy="1539946"/>
          </a:xfrm>
          <a:prstGeom prst="rect">
            <a:avLst/>
          </a:prstGeom>
          <a:gradFill>
            <a:gsLst>
              <a:gs pos="0">
                <a:srgbClr val="0070C0"/>
              </a:gs>
              <a:gs pos="100000">
                <a:srgbClr val="4FA9DD"/>
              </a:gs>
            </a:gsLst>
            <a:lin ang="5400000" scaled="1"/>
          </a:gradFill>
          <a:ln w="6350">
            <a:solidFill>
              <a:schemeClr val="bg1">
                <a:lumMod val="85000"/>
              </a:schemeClr>
            </a:solidFill>
          </a:ln>
          <a:effectLst>
            <a:outerShdw blurRad="165100" dist="139700" dir="9600000" algn="tl" rotWithShape="0">
              <a:prstClr val="black">
                <a:alpha val="23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17" name="矩形 16">
            <a:extLst>
              <a:ext uri="{FF2B5EF4-FFF2-40B4-BE49-F238E27FC236}">
                <a16:creationId xmlns:a16="http://schemas.microsoft.com/office/drawing/2014/main" id="{14BB1CEF-E041-4E92-9265-D8821F55A210}"/>
              </a:ext>
            </a:extLst>
          </p:cNvPr>
          <p:cNvSpPr/>
          <p:nvPr/>
        </p:nvSpPr>
        <p:spPr>
          <a:xfrm>
            <a:off x="1803679" y="1465051"/>
            <a:ext cx="5505545" cy="707886"/>
          </a:xfrm>
          <a:prstGeom prst="rect">
            <a:avLst/>
          </a:prstGeom>
          <a:solidFill>
            <a:schemeClr val="tx1">
              <a:alpha val="60000"/>
            </a:schemeClr>
          </a:solidFill>
          <a:ln w="6350">
            <a:gradFill>
              <a:gsLst>
                <a:gs pos="46000">
                  <a:schemeClr val="bg1">
                    <a:lumMod val="85000"/>
                  </a:schemeClr>
                </a:gs>
                <a:gs pos="0">
                  <a:schemeClr val="tx1">
                    <a:lumMod val="50000"/>
                    <a:lumOff val="50000"/>
                  </a:schemeClr>
                </a:gs>
                <a:gs pos="100000">
                  <a:schemeClr val="tx1">
                    <a:lumMod val="95000"/>
                    <a:lumOff val="5000"/>
                  </a:schemeClr>
                </a:gs>
              </a:gsLst>
              <a:lin ang="2760000" scaled="0"/>
            </a:gradFill>
          </a:ln>
          <a:effectLst>
            <a:outerShdw blurRad="50800" dist="38100" dir="5400000" algn="t" rotWithShape="0">
              <a:prstClr val="black">
                <a:alpha val="40000"/>
              </a:prstClr>
            </a:outerShdw>
          </a:effectLst>
        </p:spPr>
        <p:txBody>
          <a:bodyPr wrap="square" anchor="ctr">
            <a:spAutoFit/>
          </a:bodyPr>
          <a:lstStyle/>
          <a:p>
            <a:pPr lvl="0" algn="ctr">
              <a:buClr>
                <a:srgbClr val="595959"/>
              </a:buClr>
              <a:buSzPct val="25000"/>
            </a:pPr>
            <a:r>
              <a:rPr lang="zh-TW" altLang="en-US" sz="2000" b="1">
                <a:solidFill>
                  <a:srgbClr val="FFFFFF"/>
                </a:solidFill>
                <a:latin typeface="微軟正黑體" panose="020B0604030504040204" pitchFamily="34" charset="-120"/>
                <a:ea typeface="微軟正黑體" panose="020B0604030504040204" pitchFamily="34" charset="-120"/>
              </a:rPr>
              <a:t>低功耗四核心 </a:t>
            </a:r>
            <a:r>
              <a:rPr lang="en-US" altLang="zh-TW" sz="2000" b="1">
                <a:solidFill>
                  <a:srgbClr val="FFFFFF"/>
                </a:solidFill>
                <a:latin typeface="微軟正黑體" panose="020B0604030504040204" pitchFamily="34" charset="-120"/>
                <a:ea typeface="微軟正黑體" panose="020B0604030504040204" pitchFamily="34" charset="-120"/>
              </a:rPr>
              <a:t>Marvell </a:t>
            </a:r>
          </a:p>
          <a:p>
            <a:pPr lvl="0" algn="ctr">
              <a:buClr>
                <a:srgbClr val="595959"/>
              </a:buClr>
              <a:buSzPct val="25000"/>
            </a:pPr>
            <a:r>
              <a:rPr lang="en-US" altLang="zh-TW" sz="2000" b="1" err="1">
                <a:solidFill>
                  <a:srgbClr val="FFFFFF"/>
                </a:solidFill>
                <a:latin typeface="微軟正黑體" panose="020B0604030504040204" pitchFamily="34" charset="-120"/>
                <a:ea typeface="微軟正黑體" panose="020B0604030504040204" pitchFamily="34" charset="-120"/>
              </a:rPr>
              <a:t>Octeon</a:t>
            </a:r>
            <a:r>
              <a:rPr lang="en-US" altLang="zh-TW" sz="2000" b="1">
                <a:solidFill>
                  <a:srgbClr val="FFFFFF"/>
                </a:solidFill>
                <a:latin typeface="微軟正黑體" panose="020B0604030504040204" pitchFamily="34" charset="-120"/>
                <a:ea typeface="微軟正黑體" panose="020B0604030504040204" pitchFamily="34" charset="-120"/>
              </a:rPr>
              <a:t> TX2 CN9130/CN9131</a:t>
            </a:r>
            <a:endParaRPr lang="zh-TW" altLang="zh-TW" sz="2000" b="1">
              <a:solidFill>
                <a:srgbClr val="FFFFFF"/>
              </a:solidFill>
              <a:latin typeface="微軟正黑體" panose="020B0604030504040204" pitchFamily="34" charset="-120"/>
              <a:ea typeface="微軟正黑體" panose="020B0604030504040204" pitchFamily="34" charset="-120"/>
            </a:endParaRPr>
          </a:p>
        </p:txBody>
      </p:sp>
      <p:pic>
        <p:nvPicPr>
          <p:cNvPr id="12" name="圖片 11">
            <a:extLst>
              <a:ext uri="{FF2B5EF4-FFF2-40B4-BE49-F238E27FC236}">
                <a16:creationId xmlns:a16="http://schemas.microsoft.com/office/drawing/2014/main" id="{8DFB6C4E-550B-48AC-B7C6-CF225A9777A7}"/>
              </a:ext>
            </a:extLst>
          </p:cNvPr>
          <p:cNvPicPr>
            <a:picLocks noChangeAspect="1"/>
          </p:cNvPicPr>
          <p:nvPr/>
        </p:nvPicPr>
        <p:blipFill>
          <a:blip r:embed="rId3"/>
          <a:stretch>
            <a:fillRect/>
          </a:stretch>
        </p:blipFill>
        <p:spPr>
          <a:xfrm>
            <a:off x="1483983" y="1980889"/>
            <a:ext cx="2290549" cy="1900668"/>
          </a:xfrm>
          <a:prstGeom prst="rect">
            <a:avLst/>
          </a:prstGeom>
        </p:spPr>
      </p:pic>
      <p:pic>
        <p:nvPicPr>
          <p:cNvPr id="14" name="圖片 13">
            <a:extLst>
              <a:ext uri="{FF2B5EF4-FFF2-40B4-BE49-F238E27FC236}">
                <a16:creationId xmlns:a16="http://schemas.microsoft.com/office/drawing/2014/main" id="{ACAE3E8D-76F5-41F2-A215-1912C6533FDD}"/>
              </a:ext>
            </a:extLst>
          </p:cNvPr>
          <p:cNvPicPr>
            <a:picLocks noChangeAspect="1"/>
          </p:cNvPicPr>
          <p:nvPr/>
        </p:nvPicPr>
        <p:blipFill>
          <a:blip r:embed="rId4"/>
          <a:stretch>
            <a:fillRect/>
          </a:stretch>
        </p:blipFill>
        <p:spPr>
          <a:xfrm>
            <a:off x="896343" y="3417046"/>
            <a:ext cx="7434729" cy="722954"/>
          </a:xfrm>
          <a:prstGeom prst="rect">
            <a:avLst/>
          </a:prstGeom>
        </p:spPr>
      </p:pic>
      <p:pic>
        <p:nvPicPr>
          <p:cNvPr id="33" name="圖片 32">
            <a:extLst>
              <a:ext uri="{FF2B5EF4-FFF2-40B4-BE49-F238E27FC236}">
                <a16:creationId xmlns:a16="http://schemas.microsoft.com/office/drawing/2014/main" id="{F823892D-4237-46FD-B9E9-5FDEC0E580B1}"/>
              </a:ext>
            </a:extLst>
          </p:cNvPr>
          <p:cNvPicPr>
            <a:picLocks noChangeAspect="1"/>
          </p:cNvPicPr>
          <p:nvPr/>
        </p:nvPicPr>
        <p:blipFill>
          <a:blip r:embed="rId4"/>
          <a:stretch>
            <a:fillRect/>
          </a:stretch>
        </p:blipFill>
        <p:spPr>
          <a:xfrm>
            <a:off x="61839" y="4093697"/>
            <a:ext cx="8809858" cy="1153644"/>
          </a:xfrm>
          <a:prstGeom prst="rect">
            <a:avLst/>
          </a:prstGeom>
        </p:spPr>
      </p:pic>
      <p:sp>
        <p:nvSpPr>
          <p:cNvPr id="2" name="標題 1"/>
          <p:cNvSpPr>
            <a:spLocks noGrp="1"/>
          </p:cNvSpPr>
          <p:nvPr>
            <p:ph type="title" idx="4294967295"/>
          </p:nvPr>
        </p:nvSpPr>
        <p:spPr>
          <a:xfrm>
            <a:off x="0" y="0"/>
            <a:ext cx="8912993" cy="1318661"/>
          </a:xfrm>
        </p:spPr>
        <p:txBody>
          <a:bodyPr anchor="ctr">
            <a:noAutofit/>
          </a:bodyPr>
          <a:lstStyle/>
          <a:p>
            <a:r>
              <a:rPr lang="zh-TW" altLang="en-US" sz="3200">
                <a:solidFill>
                  <a:schemeClr val="bg1"/>
                </a:solidFill>
                <a:latin typeface="微軟正黑體" panose="020B0604030504040204" pitchFamily="34" charset="-120"/>
                <a:ea typeface="微軟正黑體" panose="020B0604030504040204" pitchFamily="34" charset="-120"/>
              </a:rPr>
              <a:t>針對</a:t>
            </a:r>
            <a:r>
              <a:rPr lang="en-US" altLang="zh-TW" sz="3200">
                <a:solidFill>
                  <a:schemeClr val="bg1"/>
                </a:solidFill>
                <a:latin typeface="微軟正黑體" panose="020B0604030504040204" pitchFamily="34" charset="-120"/>
                <a:ea typeface="微軟正黑體" panose="020B0604030504040204" pitchFamily="34" charset="-120"/>
              </a:rPr>
              <a:t> SMB </a:t>
            </a:r>
            <a:r>
              <a:rPr lang="zh-TW" altLang="en-US" sz="3200">
                <a:solidFill>
                  <a:schemeClr val="bg1"/>
                </a:solidFill>
                <a:latin typeface="微軟正黑體" panose="020B0604030504040204" pitchFamily="34" charset="-120"/>
                <a:ea typeface="微軟正黑體" panose="020B0604030504040204" pitchFamily="34" charset="-120"/>
              </a:rPr>
              <a:t>儲存與應用所推出的</a:t>
            </a:r>
            <a:br>
              <a:rPr lang="en-US" altLang="zh-TW" sz="3200">
                <a:solidFill>
                  <a:schemeClr val="bg1"/>
                </a:solidFill>
                <a:latin typeface="微軟正黑體" panose="020B0604030504040204" pitchFamily="34" charset="-120"/>
                <a:ea typeface="微軟正黑體" panose="020B0604030504040204" pitchFamily="34" charset="-120"/>
              </a:rPr>
            </a:br>
            <a:r>
              <a:rPr lang="en-US" altLang="zh-TW" sz="3200">
                <a:solidFill>
                  <a:schemeClr val="bg1"/>
                </a:solidFill>
                <a:latin typeface="微軟正黑體" panose="020B0604030504040204" pitchFamily="34" charset="-120"/>
                <a:ea typeface="微軟正黑體" panose="020B0604030504040204" pitchFamily="34" charset="-120"/>
              </a:rPr>
              <a:t>ARM v8 64</a:t>
            </a:r>
            <a:r>
              <a:rPr lang="zh-TW" altLang="en-US" sz="3200">
                <a:solidFill>
                  <a:schemeClr val="bg1"/>
                </a:solidFill>
                <a:latin typeface="微軟正黑體" panose="020B0604030504040204" pitchFamily="34" charset="-120"/>
                <a:ea typeface="微軟正黑體" panose="020B0604030504040204" pitchFamily="34" charset="-120"/>
              </a:rPr>
              <a:t>位元四核心</a:t>
            </a:r>
            <a:r>
              <a:rPr lang="en-US" altLang="zh-TW" sz="3200">
                <a:solidFill>
                  <a:schemeClr val="bg1"/>
                </a:solidFill>
                <a:latin typeface="微軟正黑體" panose="020B0604030504040204" pitchFamily="34" charset="-120"/>
                <a:ea typeface="微軟正黑體" panose="020B0604030504040204" pitchFamily="34" charset="-120"/>
              </a:rPr>
              <a:t> 2.2 GHz SoC </a:t>
            </a:r>
            <a:endParaRPr lang="zh-TW" altLang="en-US" sz="3200">
              <a:solidFill>
                <a:schemeClr val="bg1"/>
              </a:solidFill>
              <a:latin typeface="微軟正黑體" panose="020B0604030504040204" pitchFamily="34" charset="-120"/>
              <a:ea typeface="微軟正黑體" panose="020B0604030504040204" pitchFamily="34" charset="-120"/>
            </a:endParaRPr>
          </a:p>
        </p:txBody>
      </p:sp>
      <p:sp>
        <p:nvSpPr>
          <p:cNvPr id="16" name="Shape 65">
            <a:extLst>
              <a:ext uri="{FF2B5EF4-FFF2-40B4-BE49-F238E27FC236}">
                <a16:creationId xmlns:a16="http://schemas.microsoft.com/office/drawing/2014/main" id="{18D3B68F-1529-4976-AEC8-E3D849FE8C54}"/>
              </a:ext>
            </a:extLst>
          </p:cNvPr>
          <p:cNvSpPr/>
          <p:nvPr/>
        </p:nvSpPr>
        <p:spPr>
          <a:xfrm>
            <a:off x="3816124" y="2821457"/>
            <a:ext cx="2442424" cy="760909"/>
          </a:xfrm>
          <a:prstGeom prst="rect">
            <a:avLst/>
          </a:prstGeom>
          <a:noFill/>
          <a:ln>
            <a:noFill/>
          </a:ln>
        </p:spPr>
        <p:txBody>
          <a:bodyPr wrap="square" lIns="91425" tIns="45700" rIns="91425" bIns="45700" anchor="t" anchorCtr="0">
            <a:noAutofit/>
          </a:bodyPr>
          <a:lstStyle/>
          <a:p>
            <a:pPr marL="0" marR="0" lvl="0" indent="0" rtl="0">
              <a:lnSpc>
                <a:spcPct val="100000"/>
              </a:lnSpc>
              <a:spcBef>
                <a:spcPts val="0"/>
              </a:spcBef>
              <a:spcAft>
                <a:spcPts val="0"/>
              </a:spcAft>
              <a:buClr>
                <a:srgbClr val="595959"/>
              </a:buClr>
              <a:buFont typeface="Arial"/>
              <a:buNone/>
            </a:pPr>
            <a:r>
              <a:rPr lang="en-US" altLang="zh-TW" sz="4400" b="0" i="0" u="none" strike="noStrike" cap="none">
                <a:solidFill>
                  <a:schemeClr val="tx1">
                    <a:lumMod val="95000"/>
                    <a:lumOff val="5000"/>
                  </a:schemeClr>
                </a:solidFill>
                <a:latin typeface="微軟正黑體" panose="020B0604030504040204" pitchFamily="34" charset="-120"/>
                <a:ea typeface="微軟正黑體" panose="020B0604030504040204" pitchFamily="34" charset="-120"/>
                <a:sym typeface="Arial"/>
              </a:rPr>
              <a:t>2.2</a:t>
            </a:r>
            <a:r>
              <a:rPr lang="zh-TW" sz="4400" b="0" i="0" u="none" strike="noStrike" cap="none">
                <a:solidFill>
                  <a:schemeClr val="tx1">
                    <a:lumMod val="95000"/>
                    <a:lumOff val="5000"/>
                  </a:schemeClr>
                </a:solidFill>
                <a:latin typeface="微軟正黑體" panose="020B0604030504040204" pitchFamily="34" charset="-120"/>
                <a:ea typeface="微軟正黑體" panose="020B0604030504040204" pitchFamily="34" charset="-120"/>
                <a:sym typeface="Arial"/>
              </a:rPr>
              <a:t> </a:t>
            </a:r>
            <a:r>
              <a:rPr lang="en-US" altLang="zh-TW" b="0" i="0" u="none" strike="noStrike" cap="none">
                <a:solidFill>
                  <a:schemeClr val="tx1"/>
                </a:solidFill>
                <a:latin typeface="微軟正黑體" panose="020B0604030504040204" pitchFamily="34" charset="-120"/>
                <a:ea typeface="微軟正黑體" panose="020B0604030504040204" pitchFamily="34" charset="-120"/>
                <a:sym typeface="Arial"/>
              </a:rPr>
              <a:t>GHz </a:t>
            </a:r>
            <a:r>
              <a:rPr lang="zh-TW" altLang="en-US" b="0" i="0" u="none" strike="noStrike" cap="none">
                <a:solidFill>
                  <a:schemeClr val="tx1"/>
                </a:solidFill>
                <a:latin typeface="微軟正黑體" panose="020B0604030504040204" pitchFamily="34" charset="-120"/>
                <a:ea typeface="微軟正黑體" panose="020B0604030504040204" pitchFamily="34" charset="-120"/>
                <a:sym typeface="Arial"/>
              </a:rPr>
              <a:t>頻率</a:t>
            </a:r>
            <a:endParaRPr lang="en-US" altLang="zh-TW" b="0" i="0" u="none" strike="noStrike" cap="none">
              <a:solidFill>
                <a:schemeClr val="tx1"/>
              </a:solidFill>
              <a:latin typeface="微軟正黑體" panose="020B0604030504040204" pitchFamily="34" charset="-120"/>
              <a:ea typeface="微軟正黑體" panose="020B0604030504040204" pitchFamily="34" charset="-120"/>
              <a:sym typeface="Arial"/>
            </a:endParaRPr>
          </a:p>
        </p:txBody>
      </p:sp>
      <p:pic>
        <p:nvPicPr>
          <p:cNvPr id="10" name="圖形 9">
            <a:extLst>
              <a:ext uri="{FF2B5EF4-FFF2-40B4-BE49-F238E27FC236}">
                <a16:creationId xmlns:a16="http://schemas.microsoft.com/office/drawing/2014/main" id="{70DD8E88-2D34-40EB-B9FC-8CD5F259D49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21840" y="2330578"/>
            <a:ext cx="1689253" cy="500215"/>
          </a:xfrm>
          <a:prstGeom prst="rect">
            <a:avLst/>
          </a:prstGeom>
        </p:spPr>
      </p:pic>
      <p:sp>
        <p:nvSpPr>
          <p:cNvPr id="13" name="Shape 65">
            <a:extLst>
              <a:ext uri="{FF2B5EF4-FFF2-40B4-BE49-F238E27FC236}">
                <a16:creationId xmlns:a16="http://schemas.microsoft.com/office/drawing/2014/main" id="{8DB151FF-C2E2-4545-AACD-62A2EF2FF817}"/>
              </a:ext>
            </a:extLst>
          </p:cNvPr>
          <p:cNvSpPr/>
          <p:nvPr/>
        </p:nvSpPr>
        <p:spPr>
          <a:xfrm>
            <a:off x="5845053" y="2392229"/>
            <a:ext cx="1367912" cy="1155246"/>
          </a:xfrm>
          <a:prstGeom prst="rect">
            <a:avLst/>
          </a:prstGeom>
          <a:noFill/>
          <a:ln>
            <a:noFill/>
          </a:ln>
        </p:spPr>
        <p:txBody>
          <a:bodyPr wrap="square" lIns="91425" tIns="45700" rIns="91425" bIns="45700" anchor="t" anchorCtr="0">
            <a:noAutofit/>
          </a:bodyPr>
          <a:lstStyle/>
          <a:p>
            <a:pPr marL="90488" marR="0" lvl="0" indent="-90488" rtl="0">
              <a:lnSpc>
                <a:spcPct val="100000"/>
              </a:lnSpc>
              <a:spcBef>
                <a:spcPts val="0"/>
              </a:spcBef>
              <a:spcAft>
                <a:spcPts val="0"/>
              </a:spcAft>
              <a:buClr>
                <a:schemeClr val="bg1"/>
              </a:buClr>
              <a:buFont typeface="Arial" panose="020B0604020202020204" pitchFamily="34" charset="0"/>
              <a:buChar char="•"/>
              <a:tabLst>
                <a:tab pos="90488" algn="l"/>
              </a:tabLst>
            </a:pPr>
            <a:r>
              <a:rPr lang="en-US" altLang="zh-TW" sz="1100" b="1">
                <a:solidFill>
                  <a:schemeClr val="bg1"/>
                </a:solidFill>
                <a:latin typeface="微軟正黑體" panose="020B0604030504040204" pitchFamily="34" charset="-120"/>
                <a:ea typeface="微軟正黑體" panose="020B0604030504040204" pitchFamily="34" charset="-120"/>
              </a:rPr>
              <a:t>ARM Cortex-A72 </a:t>
            </a:r>
            <a:r>
              <a:rPr lang="zh-TW" altLang="en-US" sz="1100" b="1" i="0" u="none" strike="noStrike" cap="none">
                <a:solidFill>
                  <a:schemeClr val="bg1"/>
                </a:solidFill>
                <a:latin typeface="微軟正黑體" panose="020B0604030504040204" pitchFamily="34" charset="-120"/>
                <a:ea typeface="微軟正黑體" panose="020B0604030504040204" pitchFamily="34" charset="-120"/>
                <a:sym typeface="Arial"/>
              </a:rPr>
              <a:t>四核心</a:t>
            </a:r>
            <a:endParaRPr lang="en-US" altLang="zh-TW" sz="1100" b="1" i="0" u="none" strike="noStrike" cap="none">
              <a:solidFill>
                <a:schemeClr val="bg1"/>
              </a:solidFill>
              <a:latin typeface="微軟正黑體" panose="020B0604030504040204" pitchFamily="34" charset="-120"/>
              <a:ea typeface="微軟正黑體" panose="020B0604030504040204" pitchFamily="34" charset="-120"/>
              <a:sym typeface="Arial"/>
            </a:endParaRPr>
          </a:p>
          <a:p>
            <a:pPr marL="90488" marR="0" lvl="0" indent="-90488" rtl="0">
              <a:lnSpc>
                <a:spcPct val="100000"/>
              </a:lnSpc>
              <a:spcBef>
                <a:spcPts val="0"/>
              </a:spcBef>
              <a:spcAft>
                <a:spcPts val="0"/>
              </a:spcAft>
              <a:buClr>
                <a:schemeClr val="bg1"/>
              </a:buClr>
              <a:buFont typeface="Arial" panose="020B0604020202020204" pitchFamily="34" charset="0"/>
              <a:buChar char="•"/>
              <a:tabLst>
                <a:tab pos="90488" algn="l"/>
              </a:tabLst>
            </a:pPr>
            <a:r>
              <a:rPr lang="en-US" altLang="zh-TW" sz="1100" b="1">
                <a:solidFill>
                  <a:schemeClr val="bg1"/>
                </a:solidFill>
                <a:latin typeface="微軟正黑體" panose="020B0604030504040204" pitchFamily="34" charset="-120"/>
                <a:ea typeface="微軟正黑體" panose="020B0604030504040204" pitchFamily="34" charset="-120"/>
              </a:rPr>
              <a:t>DDR4</a:t>
            </a:r>
          </a:p>
          <a:p>
            <a:pPr marL="90488" marR="0" lvl="0" indent="-90488" rtl="0">
              <a:lnSpc>
                <a:spcPct val="100000"/>
              </a:lnSpc>
              <a:spcBef>
                <a:spcPts val="0"/>
              </a:spcBef>
              <a:spcAft>
                <a:spcPts val="0"/>
              </a:spcAft>
              <a:buClr>
                <a:schemeClr val="bg1"/>
              </a:buClr>
              <a:buFont typeface="Arial" panose="020B0604020202020204" pitchFamily="34" charset="0"/>
              <a:buChar char="•"/>
              <a:tabLst>
                <a:tab pos="90488" algn="l"/>
              </a:tabLst>
            </a:pPr>
            <a:r>
              <a:rPr lang="en-US" altLang="zh-TW" sz="1100" b="1" i="0" u="none" strike="noStrike" cap="none">
                <a:solidFill>
                  <a:schemeClr val="bg1"/>
                </a:solidFill>
                <a:latin typeface="微軟正黑體" panose="020B0604030504040204" pitchFamily="34" charset="-120"/>
                <a:ea typeface="微軟正黑體" panose="020B0604030504040204" pitchFamily="34" charset="-120"/>
                <a:sym typeface="Arial"/>
              </a:rPr>
              <a:t>PCIe 3.0</a:t>
            </a:r>
          </a:p>
          <a:p>
            <a:pPr marL="90488" marR="0" lvl="0" indent="-90488" rtl="0">
              <a:lnSpc>
                <a:spcPct val="100000"/>
              </a:lnSpc>
              <a:spcBef>
                <a:spcPts val="0"/>
              </a:spcBef>
              <a:spcAft>
                <a:spcPts val="0"/>
              </a:spcAft>
              <a:buClr>
                <a:schemeClr val="bg1"/>
              </a:buClr>
              <a:buFont typeface="Arial" panose="020B0604020202020204" pitchFamily="34" charset="0"/>
              <a:buChar char="•"/>
              <a:tabLst>
                <a:tab pos="90488" algn="l"/>
              </a:tabLst>
            </a:pPr>
            <a:r>
              <a:rPr lang="zh-TW" altLang="en-US" sz="1100" b="1">
                <a:solidFill>
                  <a:schemeClr val="bg1"/>
                </a:solidFill>
                <a:latin typeface="微軟正黑體" panose="020B0604030504040204" pitchFamily="34" charset="-120"/>
                <a:ea typeface="微軟正黑體" panose="020B0604030504040204" pitchFamily="34" charset="-120"/>
              </a:rPr>
              <a:t>加解密加速</a:t>
            </a:r>
            <a:endParaRPr lang="en-US" altLang="zh-TW" sz="1100" b="1">
              <a:solidFill>
                <a:schemeClr val="bg1"/>
              </a:solidFill>
              <a:latin typeface="微軟正黑體" panose="020B0604030504040204" pitchFamily="34" charset="-120"/>
              <a:ea typeface="微軟正黑體" panose="020B0604030504040204" pitchFamily="34" charset="-120"/>
            </a:endParaRPr>
          </a:p>
          <a:p>
            <a:pPr marL="90488" marR="0" lvl="0" indent="-90488" rtl="0">
              <a:lnSpc>
                <a:spcPct val="100000"/>
              </a:lnSpc>
              <a:spcBef>
                <a:spcPts val="0"/>
              </a:spcBef>
              <a:spcAft>
                <a:spcPts val="0"/>
              </a:spcAft>
              <a:buClr>
                <a:schemeClr val="bg1"/>
              </a:buClr>
              <a:buFont typeface="Arial" panose="020B0604020202020204" pitchFamily="34" charset="0"/>
              <a:buChar char="•"/>
              <a:tabLst>
                <a:tab pos="90488" algn="l"/>
              </a:tabLst>
            </a:pPr>
            <a:r>
              <a:rPr lang="zh-TW" altLang="en-US" sz="1100" b="1" i="0" u="none" strike="noStrike" cap="none">
                <a:solidFill>
                  <a:schemeClr val="bg1"/>
                </a:solidFill>
                <a:latin typeface="微軟正黑體" panose="020B0604030504040204" pitchFamily="34" charset="-120"/>
                <a:ea typeface="微軟正黑體" panose="020B0604030504040204" pitchFamily="34" charset="-120"/>
                <a:sym typeface="Arial"/>
              </a:rPr>
              <a:t>虛擬化技術</a:t>
            </a:r>
            <a:endParaRPr lang="en-US" altLang="zh-TW" sz="1100" b="1" i="0" u="none" strike="noStrike" cap="none">
              <a:solidFill>
                <a:schemeClr val="bg1"/>
              </a:solidFill>
              <a:latin typeface="微軟正黑體" panose="020B0604030504040204" pitchFamily="34" charset="-120"/>
              <a:ea typeface="微軟正黑體" panose="020B0604030504040204" pitchFamily="34" charset="-120"/>
              <a:sym typeface="Arial"/>
            </a:endParaRPr>
          </a:p>
        </p:txBody>
      </p:sp>
      <p:pic>
        <p:nvPicPr>
          <p:cNvPr id="18" name="圖片 17" descr="一張含有 文字, 監視器, 電腦, 鍵盤 的圖片&#10;&#10;自動產生的描述">
            <a:extLst>
              <a:ext uri="{FF2B5EF4-FFF2-40B4-BE49-F238E27FC236}">
                <a16:creationId xmlns:a16="http://schemas.microsoft.com/office/drawing/2014/main" id="{F9973374-36D7-4645-AAF7-9E549833571F}"/>
              </a:ext>
            </a:extLst>
          </p:cNvPr>
          <p:cNvPicPr>
            <a:picLocks noChangeAspect="1"/>
          </p:cNvPicPr>
          <p:nvPr/>
        </p:nvPicPr>
        <p:blipFill>
          <a:blip r:embed="rId7"/>
          <a:stretch>
            <a:fillRect/>
          </a:stretch>
        </p:blipFill>
        <p:spPr>
          <a:xfrm>
            <a:off x="355719" y="3533577"/>
            <a:ext cx="8515978" cy="1442039"/>
          </a:xfrm>
          <a:prstGeom prst="rect">
            <a:avLst/>
          </a:prstGeom>
        </p:spPr>
      </p:pic>
    </p:spTree>
    <p:extLst>
      <p:ext uri="{BB962C8B-B14F-4D97-AF65-F5344CB8AC3E}">
        <p14:creationId xmlns:p14="http://schemas.microsoft.com/office/powerpoint/2010/main" val="4451111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圖片 22" descr="一張含有 文字, 監視器, 電腦, 鍵盤 的圖片&#10;&#10;自動產生的描述">
            <a:extLst>
              <a:ext uri="{FF2B5EF4-FFF2-40B4-BE49-F238E27FC236}">
                <a16:creationId xmlns:a16="http://schemas.microsoft.com/office/drawing/2014/main" id="{74AF2762-282E-4AE3-8EA2-C87A7136344E}"/>
              </a:ext>
            </a:extLst>
          </p:cNvPr>
          <p:cNvPicPr>
            <a:picLocks noChangeAspect="1"/>
          </p:cNvPicPr>
          <p:nvPr/>
        </p:nvPicPr>
        <p:blipFill>
          <a:blip r:embed="rId3"/>
          <a:stretch>
            <a:fillRect/>
          </a:stretch>
        </p:blipFill>
        <p:spPr>
          <a:xfrm>
            <a:off x="0" y="3292098"/>
            <a:ext cx="9144000" cy="1548384"/>
          </a:xfrm>
          <a:prstGeom prst="rect">
            <a:avLst/>
          </a:prstGeom>
        </p:spPr>
      </p:pic>
      <p:pic>
        <p:nvPicPr>
          <p:cNvPr id="4" name="圖形 3">
            <a:extLst>
              <a:ext uri="{FF2B5EF4-FFF2-40B4-BE49-F238E27FC236}">
                <a16:creationId xmlns:a16="http://schemas.microsoft.com/office/drawing/2014/main" id="{D43AAC43-3425-469F-AEC8-81A0E5A04EE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47290" y="1320442"/>
            <a:ext cx="3122434" cy="2502618"/>
          </a:xfrm>
          <a:prstGeom prst="rect">
            <a:avLst/>
          </a:prstGeom>
        </p:spPr>
      </p:pic>
      <p:sp>
        <p:nvSpPr>
          <p:cNvPr id="7" name="Shape 125"/>
          <p:cNvSpPr txBox="1"/>
          <p:nvPr/>
        </p:nvSpPr>
        <p:spPr>
          <a:xfrm>
            <a:off x="4273473" y="-3710807"/>
            <a:ext cx="2344345" cy="936104"/>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FF6600"/>
              </a:buClr>
              <a:buSzPct val="25000"/>
              <a:buFont typeface="Arial"/>
              <a:buNone/>
            </a:pPr>
            <a:r>
              <a:rPr lang="zh-TW" sz="2400" b="1" i="0" u="none" strike="noStrike" cap="none">
                <a:solidFill>
                  <a:schemeClr val="bg1"/>
                </a:solidFill>
                <a:sym typeface="Arial"/>
              </a:rPr>
              <a:t>QNAP</a:t>
            </a:r>
            <a:r>
              <a:rPr lang="zh-TW" altLang="en-US" sz="2400" b="1" i="0" u="none" strike="noStrike" cap="none">
                <a:solidFill>
                  <a:schemeClr val="bg1"/>
                </a:solidFill>
                <a:sym typeface="Arial"/>
              </a:rPr>
              <a:t> 記憶體</a:t>
            </a:r>
            <a:endParaRPr lang="en-US" altLang="zh-TW" sz="2400" b="1" i="0" u="none" strike="noStrike" cap="none">
              <a:solidFill>
                <a:schemeClr val="bg1"/>
              </a:solidFill>
              <a:sym typeface="Arial"/>
            </a:endParaRPr>
          </a:p>
          <a:p>
            <a:pPr marL="0" marR="0" lvl="0" indent="0" algn="ctr" rtl="0">
              <a:lnSpc>
                <a:spcPct val="100000"/>
              </a:lnSpc>
              <a:spcBef>
                <a:spcPts val="0"/>
              </a:spcBef>
              <a:spcAft>
                <a:spcPts val="0"/>
              </a:spcAft>
              <a:buClr>
                <a:srgbClr val="FF6600"/>
              </a:buClr>
              <a:buSzPct val="25000"/>
              <a:buFont typeface="Arial"/>
              <a:buNone/>
            </a:pPr>
            <a:r>
              <a:rPr lang="zh-TW" sz="2400" b="1" i="0" u="none" strike="noStrike" cap="none">
                <a:solidFill>
                  <a:schemeClr val="bg1"/>
                </a:solidFill>
                <a:latin typeface="微軟正黑體" pitchFamily="34" charset="-120"/>
                <a:ea typeface="微軟正黑體" pitchFamily="34" charset="-120"/>
                <a:sym typeface="Arial"/>
              </a:rPr>
              <a:t>選購配件</a:t>
            </a:r>
          </a:p>
        </p:txBody>
      </p:sp>
      <p:sp>
        <p:nvSpPr>
          <p:cNvPr id="14" name="Shape 134"/>
          <p:cNvSpPr txBox="1"/>
          <p:nvPr/>
        </p:nvSpPr>
        <p:spPr>
          <a:xfrm>
            <a:off x="183685" y="3207296"/>
            <a:ext cx="2500330" cy="285752"/>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zh-TW" altLang="en-US" sz="1100" b="1" i="0" u="none" strike="noStrike" cap="none">
                <a:solidFill>
                  <a:schemeClr val="tx1"/>
                </a:solidFill>
                <a:latin typeface="微軟正黑體" panose="020B0604030504040204" pitchFamily="34" charset="-120"/>
                <a:ea typeface="微軟正黑體" panose="020B0604030504040204" pitchFamily="34" charset="-120"/>
                <a:sym typeface="Arial"/>
              </a:rPr>
              <a:t>僅</a:t>
            </a:r>
            <a:r>
              <a:rPr lang="zh-TW" sz="1100" b="1" i="0" u="none" strike="noStrike" cap="none">
                <a:solidFill>
                  <a:schemeClr val="tx1"/>
                </a:solidFill>
                <a:latin typeface="微軟正黑體" panose="020B0604030504040204" pitchFamily="34" charset="-120"/>
                <a:ea typeface="微軟正黑體" panose="020B0604030504040204" pitchFamily="34" charset="-120"/>
                <a:sym typeface="Arial"/>
              </a:rPr>
              <a:t>需移除</a:t>
            </a:r>
            <a:r>
              <a:rPr lang="zh-TW" altLang="en-US" sz="1100" b="1">
                <a:solidFill>
                  <a:schemeClr val="tx1"/>
                </a:solidFill>
                <a:latin typeface="微軟正黑體" panose="020B0604030504040204" pitchFamily="34" charset="-120"/>
                <a:ea typeface="微軟正黑體" panose="020B0604030504040204" pitchFamily="34" charset="-120"/>
              </a:rPr>
              <a:t>上蓋</a:t>
            </a:r>
            <a:r>
              <a:rPr lang="zh-TW" sz="1100" b="1" i="0" u="none" strike="noStrike" cap="none">
                <a:solidFill>
                  <a:schemeClr val="tx1"/>
                </a:solidFill>
                <a:latin typeface="微軟正黑體" panose="020B0604030504040204" pitchFamily="34" charset="-120"/>
                <a:ea typeface="微軟正黑體" panose="020B0604030504040204" pitchFamily="34" charset="-120"/>
                <a:sym typeface="Arial"/>
              </a:rPr>
              <a:t>相對應的螺絲</a:t>
            </a:r>
          </a:p>
        </p:txBody>
      </p:sp>
      <p:sp>
        <p:nvSpPr>
          <p:cNvPr id="12" name="標題 1">
            <a:extLst>
              <a:ext uri="{FF2B5EF4-FFF2-40B4-BE49-F238E27FC236}">
                <a16:creationId xmlns:a16="http://schemas.microsoft.com/office/drawing/2014/main" id="{BE4E2FED-0649-46DE-B0C2-C5607B2BD4B0}"/>
              </a:ext>
            </a:extLst>
          </p:cNvPr>
          <p:cNvSpPr txBox="1">
            <a:spLocks/>
          </p:cNvSpPr>
          <p:nvPr/>
        </p:nvSpPr>
        <p:spPr>
          <a:xfrm>
            <a:off x="271915" y="0"/>
            <a:ext cx="8600170" cy="1320442"/>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Arial"/>
              <a:buNone/>
              <a:defRPr sz="28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2800">
                <a:solidFill>
                  <a:schemeClr val="dk1"/>
                </a:solidFill>
              </a:defRPr>
            </a:lvl2pPr>
            <a:lvl3pPr lvl="2" indent="0">
              <a:spcBef>
                <a:spcPts val="0"/>
              </a:spcBef>
              <a:buClr>
                <a:schemeClr val="dk1"/>
              </a:buClr>
              <a:buFont typeface="Arial"/>
              <a:buNone/>
              <a:defRPr sz="2800">
                <a:solidFill>
                  <a:schemeClr val="dk1"/>
                </a:solidFill>
              </a:defRPr>
            </a:lvl3pPr>
            <a:lvl4pPr lvl="3" indent="0">
              <a:spcBef>
                <a:spcPts val="0"/>
              </a:spcBef>
              <a:buClr>
                <a:schemeClr val="dk1"/>
              </a:buClr>
              <a:buFont typeface="Arial"/>
              <a:buNone/>
              <a:defRPr sz="2800">
                <a:solidFill>
                  <a:schemeClr val="dk1"/>
                </a:solidFill>
              </a:defRPr>
            </a:lvl4pPr>
            <a:lvl5pPr lvl="4" indent="0">
              <a:spcBef>
                <a:spcPts val="0"/>
              </a:spcBef>
              <a:buClr>
                <a:schemeClr val="dk1"/>
              </a:buClr>
              <a:buFont typeface="Arial"/>
              <a:buNone/>
              <a:defRPr sz="2800">
                <a:solidFill>
                  <a:schemeClr val="dk1"/>
                </a:solidFill>
              </a:defRPr>
            </a:lvl5pPr>
            <a:lvl6pPr lvl="5" indent="0">
              <a:spcBef>
                <a:spcPts val="0"/>
              </a:spcBef>
              <a:buClr>
                <a:schemeClr val="dk1"/>
              </a:buClr>
              <a:buFont typeface="Arial"/>
              <a:buNone/>
              <a:defRPr sz="2800">
                <a:solidFill>
                  <a:schemeClr val="dk1"/>
                </a:solidFill>
              </a:defRPr>
            </a:lvl6pPr>
            <a:lvl7pPr lvl="6" indent="0">
              <a:spcBef>
                <a:spcPts val="0"/>
              </a:spcBef>
              <a:buClr>
                <a:schemeClr val="dk1"/>
              </a:buClr>
              <a:buFont typeface="Arial"/>
              <a:buNone/>
              <a:defRPr sz="2800">
                <a:solidFill>
                  <a:schemeClr val="dk1"/>
                </a:solidFill>
              </a:defRPr>
            </a:lvl7pPr>
            <a:lvl8pPr lvl="7" indent="0">
              <a:spcBef>
                <a:spcPts val="0"/>
              </a:spcBef>
              <a:buClr>
                <a:schemeClr val="dk1"/>
              </a:buClr>
              <a:buFont typeface="Arial"/>
              <a:buNone/>
              <a:defRPr sz="2800">
                <a:solidFill>
                  <a:schemeClr val="dk1"/>
                </a:solidFill>
              </a:defRPr>
            </a:lvl8pPr>
            <a:lvl9pPr lvl="8" indent="0">
              <a:spcBef>
                <a:spcPts val="0"/>
              </a:spcBef>
              <a:buClr>
                <a:schemeClr val="dk1"/>
              </a:buClr>
              <a:buFont typeface="Arial"/>
              <a:buNone/>
              <a:defRPr sz="2800">
                <a:solidFill>
                  <a:schemeClr val="dk1"/>
                </a:solidFill>
              </a:defRPr>
            </a:lvl9pPr>
          </a:lstStyle>
          <a:p>
            <a:r>
              <a:rPr lang="zh-TW" altLang="en-US" sz="3600">
                <a:solidFill>
                  <a:schemeClr val="bg1"/>
                </a:solidFill>
                <a:latin typeface="微軟正黑體" panose="020B0604030504040204" pitchFamily="34" charset="-120"/>
                <a:ea typeface="微軟正黑體" panose="020B0604030504040204" pitchFamily="34" charset="-120"/>
              </a:rPr>
              <a:t>出貨預載</a:t>
            </a:r>
            <a:r>
              <a:rPr lang="en-US" altLang="zh-TW" sz="3600">
                <a:solidFill>
                  <a:schemeClr val="bg1"/>
                </a:solidFill>
                <a:latin typeface="微軟正黑體" panose="020B0604030504040204" pitchFamily="34" charset="-120"/>
                <a:ea typeface="微軟正黑體" panose="020B0604030504040204" pitchFamily="34" charset="-120"/>
              </a:rPr>
              <a:t> 4 GB DDR4 </a:t>
            </a:r>
            <a:r>
              <a:rPr lang="zh-TW" altLang="en-US" sz="3600">
                <a:solidFill>
                  <a:schemeClr val="bg1"/>
                </a:solidFill>
                <a:latin typeface="微軟正黑體" panose="020B0604030504040204" pitchFamily="34" charset="-120"/>
                <a:ea typeface="微軟正黑體" panose="020B0604030504040204" pitchFamily="34" charset="-120"/>
              </a:rPr>
              <a:t>記憶體，</a:t>
            </a:r>
            <a:endParaRPr lang="en-US" altLang="zh-TW" sz="3600">
              <a:solidFill>
                <a:schemeClr val="bg1"/>
              </a:solidFill>
              <a:latin typeface="微軟正黑體" panose="020B0604030504040204" pitchFamily="34" charset="-120"/>
              <a:ea typeface="微軟正黑體" panose="020B0604030504040204" pitchFamily="34" charset="-120"/>
            </a:endParaRPr>
          </a:p>
          <a:p>
            <a:r>
              <a:rPr lang="zh-TW" altLang="en-US" sz="3600">
                <a:solidFill>
                  <a:schemeClr val="bg1"/>
                </a:solidFill>
                <a:latin typeface="微軟正黑體" panose="020B0604030504040204" pitchFamily="34" charset="-120"/>
                <a:ea typeface="微軟正黑體" panose="020B0604030504040204" pitchFamily="34" charset="-120"/>
              </a:rPr>
              <a:t>輕鬆擴充高達 </a:t>
            </a:r>
            <a:r>
              <a:rPr lang="en-US" altLang="zh-TW" sz="3600">
                <a:solidFill>
                  <a:schemeClr val="bg1"/>
                </a:solidFill>
                <a:latin typeface="微軟正黑體" panose="020B0604030504040204" pitchFamily="34" charset="-120"/>
                <a:ea typeface="微軟正黑體" panose="020B0604030504040204" pitchFamily="34" charset="-120"/>
              </a:rPr>
              <a:t>32GB </a:t>
            </a:r>
            <a:r>
              <a:rPr lang="zh-TW" altLang="en-US" sz="3600">
                <a:solidFill>
                  <a:schemeClr val="bg1"/>
                </a:solidFill>
                <a:latin typeface="微軟正黑體" panose="020B0604030504040204" pitchFamily="34" charset="-120"/>
                <a:ea typeface="微軟正黑體" panose="020B0604030504040204" pitchFamily="34" charset="-120"/>
              </a:rPr>
              <a:t>記憶體配置</a:t>
            </a:r>
          </a:p>
        </p:txBody>
      </p:sp>
      <p:sp>
        <p:nvSpPr>
          <p:cNvPr id="29" name="TextBox 6">
            <a:extLst>
              <a:ext uri="{FF2B5EF4-FFF2-40B4-BE49-F238E27FC236}">
                <a16:creationId xmlns:a16="http://schemas.microsoft.com/office/drawing/2014/main" id="{A5B24B00-EE93-4237-927D-7C977DCE5670}"/>
              </a:ext>
            </a:extLst>
          </p:cNvPr>
          <p:cNvSpPr txBox="1"/>
          <p:nvPr/>
        </p:nvSpPr>
        <p:spPr>
          <a:xfrm>
            <a:off x="2973273" y="2323637"/>
            <a:ext cx="4076336" cy="1015655"/>
          </a:xfrm>
          <a:prstGeom prst="rect">
            <a:avLst/>
          </a:prstGeom>
          <a:noFill/>
        </p:spPr>
        <p:txBody>
          <a:bodyPr wrap="square" lIns="91431" tIns="45716" rIns="91431" bIns="45716" anchor="t">
            <a:spAutoFit/>
          </a:bodyPr>
          <a:lstStyle/>
          <a:p>
            <a:pPr>
              <a:defRPr/>
            </a:pPr>
            <a:r>
              <a:rPr lang="en-US" altLang="zh-TW" sz="1800" b="1">
                <a:solidFill>
                  <a:schemeClr val="tx1"/>
                </a:solidFill>
                <a:latin typeface="微軟正黑體" panose="020B0604030504040204" pitchFamily="34" charset="-120"/>
                <a:ea typeface="微軟正黑體" panose="020B0604030504040204" pitchFamily="34" charset="-120"/>
              </a:rPr>
              <a:t>1 x DDR4 SO-DIMM </a:t>
            </a:r>
            <a:r>
              <a:rPr lang="en-US" altLang="zh-TW" sz="1800" b="1" err="1">
                <a:solidFill>
                  <a:schemeClr val="tx1"/>
                </a:solidFill>
                <a:latin typeface="微軟正黑體" panose="020B0604030504040204" pitchFamily="34" charset="-120"/>
                <a:ea typeface="微軟正黑體" panose="020B0604030504040204" pitchFamily="34" charset="-120"/>
              </a:rPr>
              <a:t>插槽</a:t>
            </a:r>
            <a:r>
              <a:rPr lang="en-US" altLang="zh-TW" sz="1800" b="1">
                <a:solidFill>
                  <a:schemeClr val="tx1"/>
                </a:solidFill>
                <a:latin typeface="微軟正黑體" panose="020B0604030504040204" pitchFamily="34" charset="-120"/>
                <a:ea typeface="微軟正黑體" panose="020B0604030504040204" pitchFamily="34" charset="-120"/>
              </a:rPr>
              <a:t>，</a:t>
            </a:r>
            <a:br>
              <a:rPr lang="en-US" altLang="zh-TW" sz="2400" b="1">
                <a:solidFill>
                  <a:schemeClr val="tx1"/>
                </a:solidFill>
                <a:latin typeface="微軟正黑體" panose="020B0604030504040204" pitchFamily="34" charset="-120"/>
                <a:ea typeface="微軟正黑體" panose="020B0604030504040204" pitchFamily="34" charset="-120"/>
              </a:rPr>
            </a:br>
            <a:r>
              <a:rPr lang="en-US" altLang="zh-TW" sz="1800" b="1" spc="300" err="1">
                <a:solidFill>
                  <a:schemeClr val="tx1"/>
                </a:solidFill>
                <a:latin typeface="微軟正黑體" panose="020B0604030504040204" pitchFamily="34" charset="-120"/>
                <a:ea typeface="微軟正黑體" panose="020B0604030504040204" pitchFamily="34" charset="-120"/>
              </a:rPr>
              <a:t>最高</a:t>
            </a:r>
            <a:r>
              <a:rPr lang="zh-TW" altLang="en-US" sz="1800" b="1" spc="300">
                <a:solidFill>
                  <a:schemeClr val="tx1"/>
                </a:solidFill>
                <a:latin typeface="微軟正黑體" panose="020B0604030504040204" pitchFamily="34" charset="-120"/>
                <a:ea typeface="微軟正黑體" panose="020B0604030504040204" pitchFamily="34" charset="-120"/>
              </a:rPr>
              <a:t>支援</a:t>
            </a:r>
            <a:r>
              <a:rPr lang="en-US" altLang="zh-TW" sz="1800" b="1" spc="300">
                <a:solidFill>
                  <a:schemeClr val="tx1"/>
                </a:solidFill>
                <a:latin typeface="微軟正黑體" panose="020B0604030504040204" pitchFamily="34" charset="-120"/>
                <a:ea typeface="微軟正黑體" panose="020B0604030504040204" pitchFamily="34" charset="-120"/>
              </a:rPr>
              <a:t> </a:t>
            </a:r>
            <a:r>
              <a:rPr lang="en-US" altLang="zh-TW" sz="4200" b="1" spc="300">
                <a:solidFill>
                  <a:srgbClr val="FF0000"/>
                </a:solidFill>
                <a:latin typeface="微軟正黑體" panose="020B0604030504040204" pitchFamily="34" charset="-120"/>
                <a:ea typeface="微軟正黑體" panose="020B0604030504040204" pitchFamily="34" charset="-120"/>
              </a:rPr>
              <a:t>32 GB</a:t>
            </a:r>
          </a:p>
        </p:txBody>
      </p:sp>
      <p:pic>
        <p:nvPicPr>
          <p:cNvPr id="3" name="圖片 2" descr="一張含有 電子用品, 電路 的圖片&#10;&#10;自動產生的描述">
            <a:extLst>
              <a:ext uri="{FF2B5EF4-FFF2-40B4-BE49-F238E27FC236}">
                <a16:creationId xmlns:a16="http://schemas.microsoft.com/office/drawing/2014/main" id="{842D43E5-FF81-47D9-BA75-540D267C25CC}"/>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34000" contrast="24000"/>
                    </a14:imgEffect>
                  </a14:imgLayer>
                </a14:imgProps>
              </a:ext>
            </a:extLst>
          </a:blip>
          <a:stretch>
            <a:fillRect/>
          </a:stretch>
        </p:blipFill>
        <p:spPr>
          <a:xfrm>
            <a:off x="3144912" y="1497420"/>
            <a:ext cx="1559859" cy="668034"/>
          </a:xfrm>
          <a:prstGeom prst="rect">
            <a:avLst/>
          </a:prstGeom>
          <a:effectLst>
            <a:outerShdw blurRad="101600" dist="152400" dir="2700000" algn="tl" rotWithShape="0">
              <a:prstClr val="black">
                <a:alpha val="29000"/>
              </a:prstClr>
            </a:outerShdw>
          </a:effectLst>
        </p:spPr>
      </p:pic>
      <p:grpSp>
        <p:nvGrpSpPr>
          <p:cNvPr id="5" name="群組 4">
            <a:extLst>
              <a:ext uri="{FF2B5EF4-FFF2-40B4-BE49-F238E27FC236}">
                <a16:creationId xmlns:a16="http://schemas.microsoft.com/office/drawing/2014/main" id="{32C26327-BF59-4E80-9708-68723178F4B5}"/>
              </a:ext>
            </a:extLst>
          </p:cNvPr>
          <p:cNvGrpSpPr/>
          <p:nvPr/>
        </p:nvGrpSpPr>
        <p:grpSpPr>
          <a:xfrm>
            <a:off x="271915" y="982748"/>
            <a:ext cx="2894096" cy="2168382"/>
            <a:chOff x="804848" y="1075676"/>
            <a:chExt cx="2894096" cy="2168382"/>
          </a:xfrm>
        </p:grpSpPr>
        <p:sp>
          <p:nvSpPr>
            <p:cNvPr id="20" name="矩形 19">
              <a:extLst>
                <a:ext uri="{FF2B5EF4-FFF2-40B4-BE49-F238E27FC236}">
                  <a16:creationId xmlns:a16="http://schemas.microsoft.com/office/drawing/2014/main" id="{D19AAFFE-96DC-4F98-9031-DAFC4DD80B2E}"/>
                </a:ext>
              </a:extLst>
            </p:cNvPr>
            <p:cNvSpPr/>
            <p:nvPr/>
          </p:nvSpPr>
          <p:spPr>
            <a:xfrm>
              <a:off x="804848" y="1612842"/>
              <a:ext cx="2553828" cy="1631216"/>
            </a:xfrm>
            <a:prstGeom prst="rect">
              <a:avLst/>
            </a:prstGeom>
            <a:solidFill>
              <a:schemeClr val="bg2">
                <a:lumMod val="20000"/>
                <a:lumOff val="80000"/>
              </a:schemeClr>
            </a:solidFill>
            <a:ln w="9525">
              <a:solidFill>
                <a:schemeClr val="bg1"/>
              </a:solidFill>
            </a:ln>
            <a:effectLst>
              <a:outerShdw blurRad="50800" dist="38100" dir="5400000" algn="t" rotWithShape="0">
                <a:prstClr val="black">
                  <a:alpha val="40000"/>
                </a:prstClr>
              </a:outerShdw>
            </a:effectLst>
          </p:spPr>
          <p:txBody>
            <a:bodyPr wrap="square" anchor="ctr">
              <a:spAutoFit/>
            </a:bodyPr>
            <a:lstStyle/>
            <a:p>
              <a:pPr lvl="0" algn="ctr">
                <a:buClr>
                  <a:srgbClr val="595959"/>
                </a:buClr>
                <a:buSzPct val="25000"/>
              </a:pPr>
              <a:endParaRPr lang="en-US" altLang="zh-TW" sz="2000" b="1">
                <a:solidFill>
                  <a:schemeClr val="bg1"/>
                </a:solidFill>
                <a:latin typeface="+mn-lt"/>
                <a:ea typeface="微軟正黑體" panose="020B0604030504040204" pitchFamily="34" charset="-120"/>
              </a:endParaRPr>
            </a:p>
            <a:p>
              <a:pPr lvl="0" algn="ctr">
                <a:buClr>
                  <a:srgbClr val="595959"/>
                </a:buClr>
                <a:buSzPct val="25000"/>
              </a:pPr>
              <a:endParaRPr lang="en-US" altLang="zh-TW" sz="2000" b="1">
                <a:solidFill>
                  <a:schemeClr val="bg1"/>
                </a:solidFill>
                <a:latin typeface="+mn-lt"/>
                <a:ea typeface="微軟正黑體" panose="020B0604030504040204" pitchFamily="34" charset="-120"/>
              </a:endParaRPr>
            </a:p>
            <a:p>
              <a:pPr lvl="0" algn="ctr">
                <a:buClr>
                  <a:srgbClr val="595959"/>
                </a:buClr>
                <a:buSzPct val="25000"/>
              </a:pPr>
              <a:endParaRPr lang="en-US" altLang="zh-TW" sz="2000" b="1">
                <a:solidFill>
                  <a:schemeClr val="bg1"/>
                </a:solidFill>
                <a:latin typeface="+mn-lt"/>
                <a:ea typeface="微軟正黑體" panose="020B0604030504040204" pitchFamily="34" charset="-120"/>
              </a:endParaRPr>
            </a:p>
            <a:p>
              <a:pPr lvl="0" algn="ctr">
                <a:buClr>
                  <a:srgbClr val="595959"/>
                </a:buClr>
                <a:buSzPct val="25000"/>
              </a:pPr>
              <a:endParaRPr lang="en-US" altLang="zh-TW" sz="2000" b="1">
                <a:solidFill>
                  <a:schemeClr val="bg1"/>
                </a:solidFill>
                <a:latin typeface="+mn-lt"/>
                <a:ea typeface="微軟正黑體" panose="020B0604030504040204" pitchFamily="34" charset="-120"/>
              </a:endParaRPr>
            </a:p>
            <a:p>
              <a:pPr lvl="0" algn="ctr">
                <a:buClr>
                  <a:srgbClr val="595959"/>
                </a:buClr>
                <a:buSzPct val="25000"/>
              </a:pPr>
              <a:endParaRPr lang="zh-TW" altLang="zh-TW" sz="2000" b="1">
                <a:solidFill>
                  <a:schemeClr val="bg1"/>
                </a:solidFill>
                <a:latin typeface="+mn-lt"/>
                <a:ea typeface="微軟正黑體" panose="020B0604030504040204" pitchFamily="34" charset="-120"/>
              </a:endParaRPr>
            </a:p>
          </p:txBody>
        </p:sp>
        <p:pic>
          <p:nvPicPr>
            <p:cNvPr id="21" name="Shape 133">
              <a:extLst>
                <a:ext uri="{FF2B5EF4-FFF2-40B4-BE49-F238E27FC236}">
                  <a16:creationId xmlns:a16="http://schemas.microsoft.com/office/drawing/2014/main" id="{0AF3A138-A759-4B24-9C62-A5424E056D19}"/>
                </a:ext>
              </a:extLst>
            </p:cNvPr>
            <p:cNvPicPr preferRelativeResize="0"/>
            <p:nvPr/>
          </p:nvPicPr>
          <p:blipFill rotWithShape="1">
            <a:blip r:embed="rId8">
              <a:extLst>
                <a:ext uri="{BEBA8EAE-BF5A-486C-A8C5-ECC9F3942E4B}">
                  <a14:imgProps xmlns:a14="http://schemas.microsoft.com/office/drawing/2010/main">
                    <a14:imgLayer r:embed="rId9">
                      <a14:imgEffect>
                        <a14:brightnessContrast bright="27000"/>
                      </a14:imgEffect>
                    </a14:imgLayer>
                  </a14:imgProps>
                </a:ext>
              </a:extLst>
            </a:blip>
            <a:srcRect l="14593"/>
            <a:stretch/>
          </p:blipFill>
          <p:spPr>
            <a:xfrm>
              <a:off x="804848" y="1075676"/>
              <a:ext cx="2894096" cy="2061442"/>
            </a:xfrm>
            <a:prstGeom prst="rect">
              <a:avLst/>
            </a:prstGeom>
            <a:noFill/>
            <a:ln>
              <a:noFill/>
            </a:ln>
          </p:spPr>
        </p:pic>
      </p:grpSp>
      <p:pic>
        <p:nvPicPr>
          <p:cNvPr id="26" name="圖片 25">
            <a:extLst>
              <a:ext uri="{FF2B5EF4-FFF2-40B4-BE49-F238E27FC236}">
                <a16:creationId xmlns:a16="http://schemas.microsoft.com/office/drawing/2014/main" id="{51E49361-E900-4871-95D1-9D0244A77DB2}"/>
              </a:ext>
            </a:extLst>
          </p:cNvPr>
          <p:cNvPicPr>
            <a:picLocks noChangeAspect="1"/>
          </p:cNvPicPr>
          <p:nvPr/>
        </p:nvPicPr>
        <p:blipFill>
          <a:blip r:embed="rId10"/>
          <a:stretch>
            <a:fillRect/>
          </a:stretch>
        </p:blipFill>
        <p:spPr>
          <a:xfrm>
            <a:off x="-23906" y="4474865"/>
            <a:ext cx="9167906" cy="378049"/>
          </a:xfrm>
          <a:prstGeom prst="rect">
            <a:avLst/>
          </a:prstGeom>
        </p:spPr>
      </p:pic>
      <p:sp>
        <p:nvSpPr>
          <p:cNvPr id="2" name="文字方塊 1">
            <a:extLst>
              <a:ext uri="{FF2B5EF4-FFF2-40B4-BE49-F238E27FC236}">
                <a16:creationId xmlns:a16="http://schemas.microsoft.com/office/drawing/2014/main" id="{3C1A455A-E994-9A48-92AE-56B67770E693}"/>
              </a:ext>
            </a:extLst>
          </p:cNvPr>
          <p:cNvSpPr txBox="1"/>
          <p:nvPr/>
        </p:nvSpPr>
        <p:spPr>
          <a:xfrm>
            <a:off x="6131637" y="1427581"/>
            <a:ext cx="1803699" cy="806696"/>
          </a:xfrm>
          <a:prstGeom prst="rect">
            <a:avLst/>
          </a:prstGeom>
          <a:noFill/>
        </p:spPr>
        <p:txBody>
          <a:bodyPr wrap="none" rtlCol="0">
            <a:spAutoFit/>
          </a:bodyPr>
          <a:lstStyle/>
          <a:p>
            <a:pPr marL="180975" indent="-180975">
              <a:buFont typeface="Arial" panose="020B0604020202020204" pitchFamily="34" charset="0"/>
              <a:buChar char="•"/>
            </a:pPr>
            <a:r>
              <a:rPr kumimoji="1" lang="en-US" altLang="zh-TW"/>
              <a:t>NAS </a:t>
            </a:r>
            <a:r>
              <a:rPr kumimoji="1" lang="zh-TW" altLang="en-US"/>
              <a:t>訂購型號：</a:t>
            </a:r>
            <a:r>
              <a:rPr kumimoji="1" lang="en-US" altLang="zh-TW"/>
              <a:t> </a:t>
            </a:r>
            <a:br>
              <a:rPr kumimoji="1" lang="en-US" altLang="zh-TW"/>
            </a:br>
            <a:r>
              <a:rPr kumimoji="1" lang="en-US" altLang="zh-TW" b="1"/>
              <a:t>TS-435XeU-4G</a:t>
            </a:r>
            <a:endParaRPr kumimoji="1" lang="en-US" altLang="zh-TW"/>
          </a:p>
          <a:p>
            <a:pPr marL="180975" indent="-180975">
              <a:lnSpc>
                <a:spcPct val="150000"/>
              </a:lnSpc>
              <a:buFont typeface="Arial" panose="020B0604020202020204" pitchFamily="34" charset="0"/>
              <a:buChar char="•"/>
            </a:pPr>
            <a:r>
              <a:rPr kumimoji="1" lang="zh-TW" altLang="en-US"/>
              <a:t>選購記憶體料號：</a:t>
            </a:r>
            <a:endParaRPr kumimoji="1" lang="en-US" altLang="zh-TW"/>
          </a:p>
        </p:txBody>
      </p:sp>
      <p:sp>
        <p:nvSpPr>
          <p:cNvPr id="15" name="文字方塊 14">
            <a:extLst>
              <a:ext uri="{FF2B5EF4-FFF2-40B4-BE49-F238E27FC236}">
                <a16:creationId xmlns:a16="http://schemas.microsoft.com/office/drawing/2014/main" id="{51EE26CD-CE1E-4FC2-B6A7-95091BF7B970}"/>
              </a:ext>
            </a:extLst>
          </p:cNvPr>
          <p:cNvSpPr txBox="1"/>
          <p:nvPr/>
        </p:nvSpPr>
        <p:spPr>
          <a:xfrm>
            <a:off x="6332999" y="2152925"/>
            <a:ext cx="2684015" cy="1166345"/>
          </a:xfrm>
          <a:prstGeom prst="rect">
            <a:avLst/>
          </a:prstGeom>
          <a:noFill/>
        </p:spPr>
        <p:txBody>
          <a:bodyPr wrap="square">
            <a:spAutoFit/>
          </a:bodyPr>
          <a:lstStyle/>
          <a:p>
            <a:pPr>
              <a:lnSpc>
                <a:spcPct val="150000"/>
              </a:lnSpc>
            </a:pPr>
            <a:r>
              <a:rPr kumimoji="1" lang="en-US" altLang="zh-TW" sz="1200"/>
              <a:t>32GB</a:t>
            </a:r>
            <a:r>
              <a:rPr kumimoji="1" lang="zh-TW" altLang="en-US" sz="1200"/>
              <a:t>：</a:t>
            </a:r>
            <a:r>
              <a:rPr kumimoji="1" lang="en" altLang="zh-TW" sz="1200" b="1"/>
              <a:t>RAM-32GDR4T0-SO-2666</a:t>
            </a:r>
            <a:endParaRPr kumimoji="1" lang="en-US" altLang="zh-TW" sz="1200" b="1"/>
          </a:p>
          <a:p>
            <a:pPr>
              <a:lnSpc>
                <a:spcPct val="150000"/>
              </a:lnSpc>
            </a:pPr>
            <a:r>
              <a:rPr kumimoji="1" lang="en-US" altLang="zh-TW" sz="1200"/>
              <a:t>16GB</a:t>
            </a:r>
            <a:r>
              <a:rPr kumimoji="1" lang="zh-TW" altLang="en-US" sz="1200"/>
              <a:t>：</a:t>
            </a:r>
            <a:r>
              <a:rPr kumimoji="1" lang="en" altLang="zh-TW" sz="1200" b="1"/>
              <a:t>RAM-16GDR4T0-SO-2666</a:t>
            </a:r>
            <a:endParaRPr kumimoji="1" lang="en-US" altLang="zh-TW" sz="1200" b="1"/>
          </a:p>
          <a:p>
            <a:pPr>
              <a:lnSpc>
                <a:spcPct val="150000"/>
              </a:lnSpc>
            </a:pPr>
            <a:r>
              <a:rPr kumimoji="1" lang="en-US" altLang="zh-TW" sz="1200"/>
              <a:t>8GB</a:t>
            </a:r>
            <a:r>
              <a:rPr kumimoji="1" lang="zh-TW" altLang="en-US" sz="1200"/>
              <a:t>：</a:t>
            </a:r>
            <a:r>
              <a:rPr kumimoji="1" lang="en" altLang="zh-TW" sz="1200" b="1"/>
              <a:t>RAM-8GDR4T0-SO-2666</a:t>
            </a:r>
            <a:endParaRPr kumimoji="1" lang="en-US" altLang="zh-TW" sz="1200" b="1"/>
          </a:p>
          <a:p>
            <a:pPr>
              <a:lnSpc>
                <a:spcPct val="150000"/>
              </a:lnSpc>
            </a:pPr>
            <a:r>
              <a:rPr kumimoji="1" lang="en-US" altLang="zh-TW" sz="1200"/>
              <a:t>4GB</a:t>
            </a:r>
            <a:r>
              <a:rPr kumimoji="1" lang="zh-TW" altLang="en-US" sz="1200"/>
              <a:t>：</a:t>
            </a:r>
            <a:r>
              <a:rPr kumimoji="1" lang="en" altLang="zh-TW" sz="1200" b="1"/>
              <a:t>RAM-4GDR4T1-SO-2666</a:t>
            </a:r>
            <a:endParaRPr kumimoji="1" lang="zh-TW" altLang="en-US" sz="1200" b="1"/>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群組 10">
            <a:extLst>
              <a:ext uri="{FF2B5EF4-FFF2-40B4-BE49-F238E27FC236}">
                <a16:creationId xmlns:a16="http://schemas.microsoft.com/office/drawing/2014/main" id="{3E1116F6-EA94-4B69-B8AA-7960AC338FEE}"/>
              </a:ext>
            </a:extLst>
          </p:cNvPr>
          <p:cNvGrpSpPr/>
          <p:nvPr/>
        </p:nvGrpSpPr>
        <p:grpSpPr>
          <a:xfrm>
            <a:off x="628217" y="3642591"/>
            <a:ext cx="7754454" cy="1182328"/>
            <a:chOff x="61839" y="3007633"/>
            <a:chExt cx="8809858" cy="1343246"/>
          </a:xfrm>
        </p:grpSpPr>
        <p:pic>
          <p:nvPicPr>
            <p:cNvPr id="10" name="圖片 9">
              <a:extLst>
                <a:ext uri="{FF2B5EF4-FFF2-40B4-BE49-F238E27FC236}">
                  <a16:creationId xmlns:a16="http://schemas.microsoft.com/office/drawing/2014/main" id="{9C1D84D4-B0E4-4B13-812A-AEBED6FFBF17}"/>
                </a:ext>
              </a:extLst>
            </p:cNvPr>
            <p:cNvPicPr>
              <a:picLocks noChangeAspect="1"/>
            </p:cNvPicPr>
            <p:nvPr/>
          </p:nvPicPr>
          <p:blipFill>
            <a:blip r:embed="rId3"/>
            <a:stretch>
              <a:fillRect/>
            </a:stretch>
          </p:blipFill>
          <p:spPr>
            <a:xfrm>
              <a:off x="61839" y="3972830"/>
              <a:ext cx="8809858" cy="378049"/>
            </a:xfrm>
            <a:prstGeom prst="rect">
              <a:avLst/>
            </a:prstGeom>
          </p:spPr>
        </p:pic>
        <p:pic>
          <p:nvPicPr>
            <p:cNvPr id="28" name="圖片 27" descr="一張含有 監視器, 電子用品, 坐, 白色 的圖片&#10;&#10;自動產生的描述">
              <a:extLst>
                <a:ext uri="{FF2B5EF4-FFF2-40B4-BE49-F238E27FC236}">
                  <a16:creationId xmlns:a16="http://schemas.microsoft.com/office/drawing/2014/main" id="{B8D58701-7E13-47EE-BDB1-80A46176ABF5}"/>
                </a:ext>
              </a:extLst>
            </p:cNvPr>
            <p:cNvPicPr>
              <a:picLocks noChangeAspect="1"/>
            </p:cNvPicPr>
            <p:nvPr/>
          </p:nvPicPr>
          <p:blipFill rotWithShape="1">
            <a:blip r:embed="rId4"/>
            <a:srcRect b="12671"/>
            <a:stretch/>
          </p:blipFill>
          <p:spPr>
            <a:xfrm>
              <a:off x="316006" y="3007633"/>
              <a:ext cx="8555691" cy="1150627"/>
            </a:xfrm>
            <a:prstGeom prst="rect">
              <a:avLst/>
            </a:prstGeom>
          </p:spPr>
        </p:pic>
      </p:grpSp>
      <p:sp>
        <p:nvSpPr>
          <p:cNvPr id="31" name="矩形圖說文字 15">
            <a:extLst>
              <a:ext uri="{FF2B5EF4-FFF2-40B4-BE49-F238E27FC236}">
                <a16:creationId xmlns:a16="http://schemas.microsoft.com/office/drawing/2014/main" id="{A41608D7-68C5-48D0-A8F0-62F8EA89AA7E}"/>
              </a:ext>
            </a:extLst>
          </p:cNvPr>
          <p:cNvSpPr/>
          <p:nvPr/>
        </p:nvSpPr>
        <p:spPr>
          <a:xfrm>
            <a:off x="6967605" y="3417695"/>
            <a:ext cx="1197300" cy="371545"/>
          </a:xfrm>
          <a:prstGeom prst="wedgeRectCallout">
            <a:avLst>
              <a:gd name="adj1" fmla="val -51603"/>
              <a:gd name="adj2" fmla="val 102324"/>
            </a:avLst>
          </a:prstGeom>
          <a:solidFill>
            <a:schemeClr val="tx1"/>
          </a:solidFill>
          <a:ln w="12700">
            <a:solidFill>
              <a:schemeClr val="bg1"/>
            </a:solidFill>
          </a:ln>
          <a:effectLst>
            <a:outerShdw blurRad="127000" dist="88900" dir="4200000" algn="ctr" rotWithShape="0">
              <a:srgbClr val="000000">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6" name="Shape 167"/>
          <p:cNvSpPr txBox="1">
            <a:spLocks/>
          </p:cNvSpPr>
          <p:nvPr/>
        </p:nvSpPr>
        <p:spPr>
          <a:xfrm>
            <a:off x="285720" y="-714300"/>
            <a:ext cx="8520600" cy="714300"/>
          </a:xfrm>
          <a:prstGeom prst="rect">
            <a:avLst/>
          </a:prstGeom>
          <a:noFill/>
          <a:ln>
            <a:noFill/>
          </a:ln>
        </p:spPr>
        <p:txBody>
          <a:bodyPr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 typeface="Arial"/>
              <a:buNone/>
              <a:tabLst/>
              <a:defRPr/>
            </a:pPr>
            <a:endParaRPr kumimoji="0" lang="zh-TW" sz="4000" b="1" i="0" u="none" strike="noStrike" kern="0" cap="none" spc="0" normalizeH="0" baseline="0" noProof="0">
              <a:ln>
                <a:noFill/>
              </a:ln>
              <a:solidFill>
                <a:schemeClr val="lt1"/>
              </a:solidFill>
              <a:effectLst/>
              <a:uLnTx/>
              <a:uFillTx/>
              <a:latin typeface="微軟正黑體" pitchFamily="34" charset="-120"/>
              <a:ea typeface="微軟正黑體" pitchFamily="34" charset="-120"/>
              <a:cs typeface="Verdana"/>
              <a:sym typeface="Verdana"/>
            </a:endParaRPr>
          </a:p>
        </p:txBody>
      </p:sp>
      <p:sp>
        <p:nvSpPr>
          <p:cNvPr id="16" name="標題 1">
            <a:extLst>
              <a:ext uri="{FF2B5EF4-FFF2-40B4-BE49-F238E27FC236}">
                <a16:creationId xmlns:a16="http://schemas.microsoft.com/office/drawing/2014/main" id="{01762872-E59E-4A46-937F-357F4E2DB21A}"/>
              </a:ext>
            </a:extLst>
          </p:cNvPr>
          <p:cNvSpPr txBox="1">
            <a:spLocks/>
          </p:cNvSpPr>
          <p:nvPr/>
        </p:nvSpPr>
        <p:spPr>
          <a:xfrm>
            <a:off x="285719" y="-14442"/>
            <a:ext cx="8572561" cy="1342654"/>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Arial"/>
              <a:buNone/>
              <a:defRPr sz="28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2800">
                <a:solidFill>
                  <a:schemeClr val="dk1"/>
                </a:solidFill>
              </a:defRPr>
            </a:lvl2pPr>
            <a:lvl3pPr lvl="2" indent="0">
              <a:spcBef>
                <a:spcPts val="0"/>
              </a:spcBef>
              <a:buClr>
                <a:schemeClr val="dk1"/>
              </a:buClr>
              <a:buFont typeface="Arial"/>
              <a:buNone/>
              <a:defRPr sz="2800">
                <a:solidFill>
                  <a:schemeClr val="dk1"/>
                </a:solidFill>
              </a:defRPr>
            </a:lvl3pPr>
            <a:lvl4pPr lvl="3" indent="0">
              <a:spcBef>
                <a:spcPts val="0"/>
              </a:spcBef>
              <a:buClr>
                <a:schemeClr val="dk1"/>
              </a:buClr>
              <a:buFont typeface="Arial"/>
              <a:buNone/>
              <a:defRPr sz="2800">
                <a:solidFill>
                  <a:schemeClr val="dk1"/>
                </a:solidFill>
              </a:defRPr>
            </a:lvl4pPr>
            <a:lvl5pPr lvl="4" indent="0">
              <a:spcBef>
                <a:spcPts val="0"/>
              </a:spcBef>
              <a:buClr>
                <a:schemeClr val="dk1"/>
              </a:buClr>
              <a:buFont typeface="Arial"/>
              <a:buNone/>
              <a:defRPr sz="2800">
                <a:solidFill>
                  <a:schemeClr val="dk1"/>
                </a:solidFill>
              </a:defRPr>
            </a:lvl5pPr>
            <a:lvl6pPr lvl="5" indent="0">
              <a:spcBef>
                <a:spcPts val="0"/>
              </a:spcBef>
              <a:buClr>
                <a:schemeClr val="dk1"/>
              </a:buClr>
              <a:buFont typeface="Arial"/>
              <a:buNone/>
              <a:defRPr sz="2800">
                <a:solidFill>
                  <a:schemeClr val="dk1"/>
                </a:solidFill>
              </a:defRPr>
            </a:lvl6pPr>
            <a:lvl7pPr lvl="6" indent="0">
              <a:spcBef>
                <a:spcPts val="0"/>
              </a:spcBef>
              <a:buClr>
                <a:schemeClr val="dk1"/>
              </a:buClr>
              <a:buFont typeface="Arial"/>
              <a:buNone/>
              <a:defRPr sz="2800">
                <a:solidFill>
                  <a:schemeClr val="dk1"/>
                </a:solidFill>
              </a:defRPr>
            </a:lvl7pPr>
            <a:lvl8pPr lvl="7" indent="0">
              <a:spcBef>
                <a:spcPts val="0"/>
              </a:spcBef>
              <a:buClr>
                <a:schemeClr val="dk1"/>
              </a:buClr>
              <a:buFont typeface="Arial"/>
              <a:buNone/>
              <a:defRPr sz="2800">
                <a:solidFill>
                  <a:schemeClr val="dk1"/>
                </a:solidFill>
              </a:defRPr>
            </a:lvl8pPr>
            <a:lvl9pPr lvl="8" indent="0">
              <a:spcBef>
                <a:spcPts val="0"/>
              </a:spcBef>
              <a:buClr>
                <a:schemeClr val="dk1"/>
              </a:buClr>
              <a:buFont typeface="Arial"/>
              <a:buNone/>
              <a:defRPr sz="2800">
                <a:solidFill>
                  <a:schemeClr val="dk1"/>
                </a:solidFill>
              </a:defRPr>
            </a:lvl9pPr>
          </a:lstStyle>
          <a:p>
            <a:r>
              <a:rPr lang="zh-TW" altLang="en-US" sz="3600">
                <a:solidFill>
                  <a:schemeClr val="bg1"/>
                </a:solidFill>
                <a:latin typeface="微軟正黑體" panose="020B0604030504040204" pitchFamily="34" charset="-120"/>
                <a:ea typeface="微軟正黑體" panose="020B0604030504040204" pitchFamily="34" charset="-120"/>
              </a:rPr>
              <a:t>雙</a:t>
            </a:r>
            <a:r>
              <a:rPr lang="en-US" altLang="zh-TW" sz="3600">
                <a:solidFill>
                  <a:schemeClr val="bg1"/>
                </a:solidFill>
                <a:latin typeface="微軟正黑體" panose="020B0604030504040204" pitchFamily="34" charset="-120"/>
                <a:ea typeface="微軟正黑體" panose="020B0604030504040204" pitchFamily="34" charset="-120"/>
              </a:rPr>
              <a:t> M.2 </a:t>
            </a:r>
            <a:r>
              <a:rPr lang="en-US" altLang="zh-TW" sz="3600" err="1">
                <a:solidFill>
                  <a:schemeClr val="bg1"/>
                </a:solidFill>
                <a:latin typeface="微軟正黑體" panose="020B0604030504040204" pitchFamily="34" charset="-120"/>
                <a:ea typeface="微軟正黑體" panose="020B0604030504040204" pitchFamily="34" charset="-120"/>
              </a:rPr>
              <a:t>NVMe</a:t>
            </a:r>
            <a:r>
              <a:rPr lang="en-US" altLang="zh-TW" sz="3600">
                <a:solidFill>
                  <a:schemeClr val="bg1"/>
                </a:solidFill>
                <a:latin typeface="微軟正黑體" panose="020B0604030504040204" pitchFamily="34" charset="-120"/>
                <a:ea typeface="微軟正黑體" panose="020B0604030504040204" pitchFamily="34" charset="-120"/>
              </a:rPr>
              <a:t> SSD </a:t>
            </a:r>
            <a:r>
              <a:rPr lang="zh-TW" altLang="en-US" sz="3600">
                <a:solidFill>
                  <a:schemeClr val="bg1"/>
                </a:solidFill>
                <a:latin typeface="微軟正黑體" panose="020B0604030504040204" pitchFamily="34" charset="-120"/>
                <a:ea typeface="微軟正黑體" panose="020B0604030504040204" pitchFamily="34" charset="-120"/>
              </a:rPr>
              <a:t>埠讓</a:t>
            </a:r>
            <a:r>
              <a:rPr lang="en-US" altLang="zh-TW" sz="3600">
                <a:solidFill>
                  <a:schemeClr val="bg1"/>
                </a:solidFill>
                <a:latin typeface="微軟正黑體" panose="020B0604030504040204" pitchFamily="34" charset="-120"/>
                <a:ea typeface="微軟正黑體" panose="020B0604030504040204" pitchFamily="34" charset="-120"/>
              </a:rPr>
              <a:t> 1U 4-bay NAS</a:t>
            </a:r>
          </a:p>
          <a:p>
            <a:r>
              <a:rPr lang="zh-TW" altLang="en-US" sz="3600">
                <a:solidFill>
                  <a:schemeClr val="bg1"/>
                </a:solidFill>
                <a:latin typeface="微軟正黑體" panose="020B0604030504040204" pitchFamily="34" charset="-120"/>
                <a:ea typeface="微軟正黑體" panose="020B0604030504040204" pitchFamily="34" charset="-120"/>
              </a:rPr>
              <a:t>也能輕鬆玩轉 </a:t>
            </a:r>
            <a:r>
              <a:rPr lang="en-US" altLang="zh-TW" sz="3600" err="1">
                <a:solidFill>
                  <a:schemeClr val="bg1"/>
                </a:solidFill>
                <a:latin typeface="微軟正黑體" panose="020B0604030504040204" pitchFamily="34" charset="-120"/>
                <a:ea typeface="微軟正黑體" panose="020B0604030504040204" pitchFamily="34" charset="-120"/>
              </a:rPr>
              <a:t>Qtier</a:t>
            </a:r>
            <a:r>
              <a:rPr lang="en-US" altLang="zh-TW" sz="3600">
                <a:solidFill>
                  <a:schemeClr val="bg1"/>
                </a:solidFill>
                <a:latin typeface="微軟正黑體" panose="020B0604030504040204" pitchFamily="34" charset="-120"/>
                <a:ea typeface="微軟正黑體" panose="020B0604030504040204" pitchFamily="34" charset="-120"/>
              </a:rPr>
              <a:t> </a:t>
            </a:r>
            <a:r>
              <a:rPr lang="zh-TW" altLang="en-US" sz="3600">
                <a:solidFill>
                  <a:schemeClr val="bg1"/>
                </a:solidFill>
                <a:latin typeface="微軟正黑體" panose="020B0604030504040204" pitchFamily="34" charset="-120"/>
                <a:ea typeface="微軟正黑體" panose="020B0604030504040204" pitchFamily="34" charset="-120"/>
              </a:rPr>
              <a:t>與 </a:t>
            </a:r>
            <a:r>
              <a:rPr lang="en-US" altLang="zh-TW" sz="3600">
                <a:solidFill>
                  <a:schemeClr val="bg1"/>
                </a:solidFill>
                <a:latin typeface="微軟正黑體" panose="020B0604030504040204" pitchFamily="34" charset="-120"/>
                <a:ea typeface="微軟正黑體" panose="020B0604030504040204" pitchFamily="34" charset="-120"/>
              </a:rPr>
              <a:t>SSD </a:t>
            </a:r>
            <a:r>
              <a:rPr lang="zh-TW" altLang="en-US" sz="3600">
                <a:solidFill>
                  <a:schemeClr val="bg1"/>
                </a:solidFill>
                <a:latin typeface="微軟正黑體" panose="020B0604030504040204" pitchFamily="34" charset="-120"/>
                <a:ea typeface="微軟正黑體" panose="020B0604030504040204" pitchFamily="34" charset="-120"/>
              </a:rPr>
              <a:t>快取</a:t>
            </a:r>
          </a:p>
        </p:txBody>
      </p:sp>
      <p:sp>
        <p:nvSpPr>
          <p:cNvPr id="42" name="手繪多邊形: 圖案 41">
            <a:extLst>
              <a:ext uri="{FF2B5EF4-FFF2-40B4-BE49-F238E27FC236}">
                <a16:creationId xmlns:a16="http://schemas.microsoft.com/office/drawing/2014/main" id="{7C7F8668-0C0B-4E18-9805-ACB7126D9628}"/>
              </a:ext>
            </a:extLst>
          </p:cNvPr>
          <p:cNvSpPr/>
          <p:nvPr/>
        </p:nvSpPr>
        <p:spPr>
          <a:xfrm>
            <a:off x="3736969" y="3835442"/>
            <a:ext cx="1475571" cy="92725"/>
          </a:xfrm>
          <a:custGeom>
            <a:avLst/>
            <a:gdLst>
              <a:gd name="connsiteX0" fmla="*/ 239211 w 1859666"/>
              <a:gd name="connsiteY0" fmla="*/ 0 h 148541"/>
              <a:gd name="connsiteX1" fmla="*/ 0 w 1859666"/>
              <a:gd name="connsiteY1" fmla="*/ 148541 h 148541"/>
              <a:gd name="connsiteX2" fmla="*/ 1859666 w 1859666"/>
              <a:gd name="connsiteY2" fmla="*/ 148541 h 148541"/>
              <a:gd name="connsiteX3" fmla="*/ 1626243 w 1859666"/>
              <a:gd name="connsiteY3" fmla="*/ 0 h 148541"/>
              <a:gd name="connsiteX4" fmla="*/ 239211 w 1859666"/>
              <a:gd name="connsiteY4" fmla="*/ 0 h 148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9666" h="148541">
                <a:moveTo>
                  <a:pt x="239211" y="0"/>
                </a:moveTo>
                <a:lnTo>
                  <a:pt x="0" y="148541"/>
                </a:lnTo>
                <a:lnTo>
                  <a:pt x="1859666" y="148541"/>
                </a:lnTo>
                <a:lnTo>
                  <a:pt x="1626243" y="0"/>
                </a:lnTo>
                <a:lnTo>
                  <a:pt x="239211" y="0"/>
                </a:lnTo>
                <a:close/>
              </a:path>
            </a:pathLst>
          </a:custGeom>
          <a:solidFill>
            <a:schemeClr val="accent6">
              <a:lumMod val="5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49" name="矩形圖說文字 15">
            <a:extLst>
              <a:ext uri="{FF2B5EF4-FFF2-40B4-BE49-F238E27FC236}">
                <a16:creationId xmlns:a16="http://schemas.microsoft.com/office/drawing/2014/main" id="{869CD24E-E8D8-458B-8FF3-003010530A3D}"/>
              </a:ext>
            </a:extLst>
          </p:cNvPr>
          <p:cNvSpPr/>
          <p:nvPr/>
        </p:nvSpPr>
        <p:spPr>
          <a:xfrm>
            <a:off x="700451" y="1823217"/>
            <a:ext cx="3859822" cy="1698023"/>
          </a:xfrm>
          <a:prstGeom prst="wedgeRectCallout">
            <a:avLst>
              <a:gd name="adj1" fmla="val 50178"/>
              <a:gd name="adj2" fmla="val 71246"/>
            </a:avLst>
          </a:prstGeom>
          <a:solidFill>
            <a:schemeClr val="tx1"/>
          </a:solidFill>
          <a:ln w="12700">
            <a:solidFill>
              <a:srgbClr val="E7FC20"/>
            </a:solidFill>
          </a:ln>
          <a:effectLst>
            <a:outerShdw blurRad="127000" dist="88900" dir="4200000" algn="ctr" rotWithShape="0">
              <a:srgbClr val="000000">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微軟正黑體" panose="020B0604030504040204" pitchFamily="34" charset="-120"/>
              <a:ea typeface="微軟正黑體" panose="020B0604030504040204" pitchFamily="34" charset="-120"/>
            </a:endParaRPr>
          </a:p>
        </p:txBody>
      </p:sp>
      <p:sp>
        <p:nvSpPr>
          <p:cNvPr id="18" name="Shape 183">
            <a:extLst>
              <a:ext uri="{FF2B5EF4-FFF2-40B4-BE49-F238E27FC236}">
                <a16:creationId xmlns:a16="http://schemas.microsoft.com/office/drawing/2014/main" id="{6B7B64F4-B319-42F8-9BB8-BACF70E28AB3}"/>
              </a:ext>
            </a:extLst>
          </p:cNvPr>
          <p:cNvSpPr txBox="1"/>
          <p:nvPr/>
        </p:nvSpPr>
        <p:spPr>
          <a:xfrm flipH="1">
            <a:off x="2472743" y="4612804"/>
            <a:ext cx="4494861" cy="319341"/>
          </a:xfrm>
          <a:prstGeom prst="rect">
            <a:avLst/>
          </a:prstGeom>
          <a:solidFill>
            <a:srgbClr val="FFC000"/>
          </a:solid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595959"/>
              </a:buClr>
              <a:buSzPct val="25000"/>
              <a:buFont typeface="Arial"/>
              <a:buNone/>
            </a:pPr>
            <a:r>
              <a:rPr lang="en-US" altLang="zh-TW" sz="1500" b="1">
                <a:latin typeface="微軟正黑體" panose="020B0604030504040204" pitchFamily="34" charset="-120"/>
                <a:ea typeface="微軟正黑體" panose="020B0604030504040204" pitchFamily="34" charset="-120"/>
                <a:cs typeface="Arial" panose="020B0604020202020204" pitchFamily="34" charset="0"/>
                <a:sym typeface="Arial"/>
              </a:rPr>
              <a:t>4</a:t>
            </a:r>
            <a:r>
              <a:rPr lang="en-US" altLang="zh-TW" sz="1500" b="1" i="0" u="none" strike="noStrike" cap="none">
                <a:latin typeface="微軟正黑體" panose="020B0604030504040204" pitchFamily="34" charset="-120"/>
                <a:ea typeface="微軟正黑體" panose="020B0604030504040204" pitchFamily="34" charset="-120"/>
                <a:cs typeface="Arial" panose="020B0604020202020204" pitchFamily="34" charset="0"/>
                <a:sym typeface="Arial"/>
              </a:rPr>
              <a:t> x 3.5</a:t>
            </a:r>
            <a:r>
              <a:rPr lang="zh-TW" altLang="en-US" sz="1500" b="1" i="0" u="none" strike="noStrike" cap="none">
                <a:latin typeface="微軟正黑體" panose="020B0604030504040204" pitchFamily="34" charset="-120"/>
                <a:ea typeface="微軟正黑體" panose="020B0604030504040204" pitchFamily="34" charset="-120"/>
                <a:cs typeface="Arial" panose="020B0604020202020204" pitchFamily="34" charset="0"/>
                <a:sym typeface="Arial"/>
              </a:rPr>
              <a:t>吋</a:t>
            </a:r>
            <a:r>
              <a:rPr lang="en-US" altLang="zh-TW" sz="1500" b="1" i="0" u="none" strike="noStrike" cap="none">
                <a:latin typeface="微軟正黑體" panose="020B0604030504040204" pitchFamily="34" charset="-120"/>
                <a:ea typeface="微軟正黑體" panose="020B0604030504040204" pitchFamily="34" charset="-120"/>
                <a:cs typeface="Arial" panose="020B0604020202020204" pitchFamily="34" charset="0"/>
                <a:sym typeface="Arial"/>
              </a:rPr>
              <a:t>/2.5</a:t>
            </a:r>
            <a:r>
              <a:rPr lang="zh-TW" altLang="en-US" sz="1500" b="1" i="0" u="none" strike="noStrike" cap="none">
                <a:latin typeface="微軟正黑體" panose="020B0604030504040204" pitchFamily="34" charset="-120"/>
                <a:ea typeface="微軟正黑體" panose="020B0604030504040204" pitchFamily="34" charset="-120"/>
                <a:cs typeface="Arial" panose="020B0604020202020204" pitchFamily="34" charset="0"/>
                <a:sym typeface="Arial"/>
              </a:rPr>
              <a:t>吋 </a:t>
            </a:r>
            <a:r>
              <a:rPr lang="en-US" altLang="zh-TW" sz="1500" b="1" i="0" u="none" strike="noStrike" cap="none">
                <a:latin typeface="微軟正黑體" panose="020B0604030504040204" pitchFamily="34" charset="-120"/>
                <a:ea typeface="微軟正黑體" panose="020B0604030504040204" pitchFamily="34" charset="-120"/>
                <a:cs typeface="Arial" panose="020B0604020202020204" pitchFamily="34" charset="0"/>
                <a:sym typeface="Arial"/>
              </a:rPr>
              <a:t>SATA 6Gbps HDD/SSD </a:t>
            </a:r>
            <a:r>
              <a:rPr lang="zh-CN" altLang="en-US" sz="1500" b="1">
                <a:latin typeface="微軟正黑體" panose="020B0604030504040204" pitchFamily="34" charset="-120"/>
                <a:ea typeface="微軟正黑體" panose="020B0604030504040204" pitchFamily="34" charset="-120"/>
                <a:cs typeface="Arial" panose="020B0604020202020204" pitchFamily="34" charset="0"/>
                <a:sym typeface="Arial"/>
              </a:rPr>
              <a:t>埠</a:t>
            </a:r>
            <a:endParaRPr lang="zh-TW" sz="1500" b="1" i="0" u="none" strike="noStrike" cap="none">
              <a:latin typeface="微軟正黑體" panose="020B0604030504040204" pitchFamily="34" charset="-120"/>
              <a:ea typeface="微軟正黑體" panose="020B0604030504040204" pitchFamily="34" charset="-120"/>
              <a:cs typeface="Arial" panose="020B0604020202020204" pitchFamily="34" charset="0"/>
              <a:sym typeface="Arial"/>
            </a:endParaRPr>
          </a:p>
        </p:txBody>
      </p:sp>
      <p:sp>
        <p:nvSpPr>
          <p:cNvPr id="19" name="圓角矩形 13">
            <a:extLst>
              <a:ext uri="{FF2B5EF4-FFF2-40B4-BE49-F238E27FC236}">
                <a16:creationId xmlns:a16="http://schemas.microsoft.com/office/drawing/2014/main" id="{7ADE64C3-ADE4-4284-A0E8-B24B1D137EB5}"/>
              </a:ext>
            </a:extLst>
          </p:cNvPr>
          <p:cNvSpPr/>
          <p:nvPr/>
        </p:nvSpPr>
        <p:spPr>
          <a:xfrm>
            <a:off x="1412721" y="4174505"/>
            <a:ext cx="6388550" cy="433547"/>
          </a:xfrm>
          <a:prstGeom prst="roundRect">
            <a:avLst>
              <a:gd name="adj" fmla="val 4902"/>
            </a:avLst>
          </a:prstGeom>
          <a:noFill/>
          <a:ln w="12700">
            <a:solidFill>
              <a:srgbClr val="FFC000"/>
            </a:solidFill>
          </a:ln>
          <a:effectLst>
            <a:glow rad="38100">
              <a:srgbClr val="FFC000">
                <a:alpha val="40000"/>
              </a:srgb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20" name="圓角矩形 21">
            <a:extLst>
              <a:ext uri="{FF2B5EF4-FFF2-40B4-BE49-F238E27FC236}">
                <a16:creationId xmlns:a16="http://schemas.microsoft.com/office/drawing/2014/main" id="{9EC62D1C-1ED4-47AD-BCEF-84436DAC7838}"/>
              </a:ext>
            </a:extLst>
          </p:cNvPr>
          <p:cNvSpPr/>
          <p:nvPr/>
        </p:nvSpPr>
        <p:spPr>
          <a:xfrm>
            <a:off x="5656330" y="3980455"/>
            <a:ext cx="1109637" cy="188640"/>
          </a:xfrm>
          <a:prstGeom prst="roundRect">
            <a:avLst/>
          </a:prstGeom>
          <a:noFill/>
          <a:ln w="12700">
            <a:solidFill>
              <a:srgbClr val="E7FC20"/>
            </a:solidFill>
          </a:ln>
          <a:effectLst>
            <a:glow rad="76200">
              <a:srgbClr val="92D050">
                <a:alpha val="36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21" name="矩形圖說文字 15">
            <a:extLst>
              <a:ext uri="{FF2B5EF4-FFF2-40B4-BE49-F238E27FC236}">
                <a16:creationId xmlns:a16="http://schemas.microsoft.com/office/drawing/2014/main" id="{EEF16B73-79B8-42A6-A82A-F9900330D318}"/>
              </a:ext>
            </a:extLst>
          </p:cNvPr>
          <p:cNvSpPr/>
          <p:nvPr/>
        </p:nvSpPr>
        <p:spPr>
          <a:xfrm>
            <a:off x="5064951" y="1903484"/>
            <a:ext cx="3467303" cy="1181807"/>
          </a:xfrm>
          <a:prstGeom prst="wedgeRectCallout">
            <a:avLst>
              <a:gd name="adj1" fmla="val -17072"/>
              <a:gd name="adj2" fmla="val 122442"/>
            </a:avLst>
          </a:prstGeom>
          <a:solidFill>
            <a:schemeClr val="tx1"/>
          </a:solidFill>
          <a:ln w="12700">
            <a:solidFill>
              <a:srgbClr val="E7FC20"/>
            </a:solidFill>
          </a:ln>
          <a:effectLst>
            <a:outerShdw blurRad="127000" dist="88900" dir="4200000" algn="ctr" rotWithShape="0">
              <a:srgbClr val="000000">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23" name="Shape 183">
            <a:extLst>
              <a:ext uri="{FF2B5EF4-FFF2-40B4-BE49-F238E27FC236}">
                <a16:creationId xmlns:a16="http://schemas.microsoft.com/office/drawing/2014/main" id="{6190A264-857F-48CC-9069-AC73EB7B02D8}"/>
              </a:ext>
            </a:extLst>
          </p:cNvPr>
          <p:cNvSpPr txBox="1"/>
          <p:nvPr/>
        </p:nvSpPr>
        <p:spPr>
          <a:xfrm flipH="1">
            <a:off x="5169492" y="2107231"/>
            <a:ext cx="3206873" cy="440159"/>
          </a:xfrm>
          <a:prstGeom prst="rect">
            <a:avLst/>
          </a:prstGeom>
          <a:noFill/>
          <a:ln>
            <a:noFill/>
          </a:ln>
        </p:spPr>
        <p:txBody>
          <a:bodyPr wrap="square" lIns="91425" tIns="45700" rIns="91425" bIns="45700" anchor="t" anchorCtr="0">
            <a:noAutofit/>
          </a:bodyPr>
          <a:lstStyle/>
          <a:p>
            <a:pPr>
              <a:buClr>
                <a:srgbClr val="595959"/>
              </a:buClr>
              <a:buSzPct val="25000"/>
            </a:pPr>
            <a:r>
              <a:rPr lang="en-US" altLang="zh-TW" sz="1000" b="1" i="0" u="none" strike="noStrike" cap="none">
                <a:solidFill>
                  <a:srgbClr val="E7FC20"/>
                </a:solidFill>
                <a:latin typeface="微軟正黑體" panose="020B0604030504040204" pitchFamily="34" charset="-120"/>
                <a:ea typeface="微軟正黑體" panose="020B0604030504040204" pitchFamily="34" charset="-120"/>
                <a:cs typeface="Arial" panose="020B0604020202020204" pitchFamily="34" charset="0"/>
                <a:sym typeface="Arial"/>
              </a:rPr>
              <a:t>LED </a:t>
            </a:r>
            <a:r>
              <a:rPr lang="zh-CN" altLang="en-US" sz="1000" b="1" i="0" u="none" strike="noStrike" cap="none">
                <a:solidFill>
                  <a:srgbClr val="E7FC20"/>
                </a:solidFill>
                <a:latin typeface="微軟正黑體" panose="020B0604030504040204" pitchFamily="34" charset="-120"/>
                <a:ea typeface="微軟正黑體" panose="020B0604030504040204" pitchFamily="34" charset="-120"/>
                <a:cs typeface="Arial" panose="020B0604020202020204" pitchFamily="34" charset="0"/>
                <a:sym typeface="Arial"/>
              </a:rPr>
              <a:t>燈號指示</a:t>
            </a:r>
            <a:r>
              <a:rPr lang="en-US" altLang="zh-CN" sz="1000" b="1">
                <a:solidFill>
                  <a:srgbClr val="E7FC20"/>
                </a:solidFill>
                <a:latin typeface="微軟正黑體" panose="020B0604030504040204" pitchFamily="34" charset="-120"/>
                <a:ea typeface="微軟正黑體" panose="020B0604030504040204" pitchFamily="34" charset="-120"/>
                <a:cs typeface="Arial" panose="020B0604020202020204" pitchFamily="34" charset="0"/>
                <a:sym typeface="Arial"/>
              </a:rPr>
              <a:t>: </a:t>
            </a:r>
          </a:p>
          <a:p>
            <a:pPr marL="0" marR="0" lvl="0" indent="0" algn="l" rtl="0">
              <a:lnSpc>
                <a:spcPct val="100000"/>
              </a:lnSpc>
              <a:spcBef>
                <a:spcPts val="0"/>
              </a:spcBef>
              <a:spcAft>
                <a:spcPts val="0"/>
              </a:spcAft>
              <a:buClr>
                <a:srgbClr val="595959"/>
              </a:buClr>
              <a:buSzPct val="25000"/>
              <a:buFont typeface="Arial"/>
              <a:buNone/>
            </a:pPr>
            <a:r>
              <a:rPr lang="zh-CN" altLang="en-US" sz="1000" b="1">
                <a:solidFill>
                  <a:srgbClr val="E7FC20"/>
                </a:solidFill>
                <a:latin typeface="微軟正黑體" panose="020B0604030504040204" pitchFamily="34" charset="-120"/>
                <a:ea typeface="微軟正黑體" panose="020B0604030504040204" pitchFamily="34" charset="-120"/>
                <a:cs typeface="Arial" panose="020B0604020202020204" pitchFamily="34" charset="0"/>
                <a:sym typeface="Arial"/>
              </a:rPr>
              <a:t>硬碟</a:t>
            </a:r>
            <a:r>
              <a:rPr lang="zh-TW" altLang="en-US" sz="1000" b="1">
                <a:solidFill>
                  <a:srgbClr val="E7FC20"/>
                </a:solidFill>
                <a:latin typeface="微軟正黑體" panose="020B0604030504040204" pitchFamily="34" charset="-120"/>
                <a:ea typeface="微軟正黑體" panose="020B0604030504040204" pitchFamily="34" charset="-120"/>
                <a:cs typeface="Arial" panose="020B0604020202020204" pitchFamily="34" charset="0"/>
                <a:sym typeface="Arial"/>
              </a:rPr>
              <a:t>、</a:t>
            </a:r>
            <a:r>
              <a:rPr lang="en-US" altLang="zh-TW" sz="1000" b="1">
                <a:solidFill>
                  <a:srgbClr val="E7FC20"/>
                </a:solidFill>
                <a:latin typeface="微軟正黑體" panose="020B0604030504040204" pitchFamily="34" charset="-120"/>
                <a:ea typeface="微軟正黑體" panose="020B0604030504040204" pitchFamily="34" charset="-120"/>
                <a:cs typeface="Arial" panose="020B0604020202020204" pitchFamily="34" charset="0"/>
                <a:sym typeface="Arial"/>
              </a:rPr>
              <a:t>M.2 </a:t>
            </a:r>
            <a:r>
              <a:rPr lang="en-US" altLang="zh-TW" sz="1000" b="1" err="1">
                <a:solidFill>
                  <a:srgbClr val="E7FC20"/>
                </a:solidFill>
                <a:latin typeface="微軟正黑體" panose="020B0604030504040204" pitchFamily="34" charset="-120"/>
                <a:ea typeface="微軟正黑體" panose="020B0604030504040204" pitchFamily="34" charset="-120"/>
                <a:cs typeface="Arial" panose="020B0604020202020204" pitchFamily="34" charset="0"/>
                <a:sym typeface="Arial"/>
              </a:rPr>
              <a:t>NVMe</a:t>
            </a:r>
            <a:r>
              <a:rPr lang="en-US" altLang="zh-TW" sz="1000" b="1">
                <a:solidFill>
                  <a:srgbClr val="E7FC20"/>
                </a:solidFill>
                <a:latin typeface="微軟正黑體" panose="020B0604030504040204" pitchFamily="34" charset="-120"/>
                <a:ea typeface="微軟正黑體" panose="020B0604030504040204" pitchFamily="34" charset="-120"/>
                <a:cs typeface="Arial" panose="020B0604020202020204" pitchFamily="34" charset="0"/>
                <a:sym typeface="Arial"/>
              </a:rPr>
              <a:t> SSD</a:t>
            </a:r>
            <a:r>
              <a:rPr lang="zh-TW" altLang="en-US" sz="1000" b="1">
                <a:solidFill>
                  <a:srgbClr val="E7FC20"/>
                </a:solidFill>
                <a:latin typeface="微軟正黑體" panose="020B0604030504040204" pitchFamily="34" charset="-120"/>
                <a:ea typeface="微軟正黑體" panose="020B0604030504040204" pitchFamily="34" charset="-120"/>
                <a:cs typeface="Arial" panose="020B0604020202020204" pitchFamily="34" charset="0"/>
                <a:sym typeface="Arial"/>
              </a:rPr>
              <a:t>、網路、擴充裝置、狀態</a:t>
            </a:r>
            <a:endParaRPr lang="zh-TW" sz="1000" b="1" i="0" u="none" strike="noStrike" cap="none">
              <a:solidFill>
                <a:srgbClr val="E7FC20"/>
              </a:solidFill>
              <a:latin typeface="微軟正黑體" panose="020B0604030504040204" pitchFamily="34" charset="-120"/>
              <a:ea typeface="微軟正黑體" panose="020B0604030504040204" pitchFamily="34" charset="-120"/>
              <a:cs typeface="Arial" panose="020B0604020202020204" pitchFamily="34" charset="0"/>
              <a:sym typeface="Arial"/>
            </a:endParaRPr>
          </a:p>
        </p:txBody>
      </p:sp>
      <p:sp>
        <p:nvSpPr>
          <p:cNvPr id="29" name="Shape 195">
            <a:extLst>
              <a:ext uri="{FF2B5EF4-FFF2-40B4-BE49-F238E27FC236}">
                <a16:creationId xmlns:a16="http://schemas.microsoft.com/office/drawing/2014/main" id="{BEF39DDA-07B7-4DDF-8FD5-91FCBB29E716}"/>
              </a:ext>
            </a:extLst>
          </p:cNvPr>
          <p:cNvSpPr txBox="1"/>
          <p:nvPr/>
        </p:nvSpPr>
        <p:spPr>
          <a:xfrm>
            <a:off x="7096599" y="3474220"/>
            <a:ext cx="754558" cy="251519"/>
          </a:xfrm>
          <a:prstGeom prst="rect">
            <a:avLst/>
          </a:prstGeom>
          <a:noFill/>
          <a:ln>
            <a:noFill/>
          </a:ln>
        </p:spPr>
        <p:txBody>
          <a:bodyPr wrap="square" lIns="91425" tIns="45700" rIns="91425" bIns="45700" anchor="t" anchorCtr="0">
            <a:noAutofit/>
          </a:bodyPr>
          <a:lstStyle/>
          <a:p>
            <a:pPr lvl="0">
              <a:buClr>
                <a:srgbClr val="595959"/>
              </a:buClr>
              <a:buSzPct val="25000"/>
            </a:pPr>
            <a:r>
              <a:rPr lang="zh-TW" altLang="en-US" sz="1200">
                <a:solidFill>
                  <a:schemeClr val="bg1"/>
                </a:solidFill>
                <a:latin typeface="微軟正黑體" panose="020B0604030504040204" pitchFamily="34" charset="-120"/>
                <a:ea typeface="微軟正黑體" panose="020B0604030504040204" pitchFamily="34" charset="-120"/>
              </a:rPr>
              <a:t>電源鍵</a:t>
            </a:r>
          </a:p>
        </p:txBody>
      </p:sp>
      <p:pic>
        <p:nvPicPr>
          <p:cNvPr id="4" name="圖形 3">
            <a:extLst>
              <a:ext uri="{FF2B5EF4-FFF2-40B4-BE49-F238E27FC236}">
                <a16:creationId xmlns:a16="http://schemas.microsoft.com/office/drawing/2014/main" id="{452CE3B9-C396-4721-A1E6-8B7CA0E7C8E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13715" y="3483025"/>
            <a:ext cx="228146" cy="228146"/>
          </a:xfrm>
          <a:prstGeom prst="rect">
            <a:avLst/>
          </a:prstGeom>
        </p:spPr>
      </p:pic>
      <p:sp>
        <p:nvSpPr>
          <p:cNvPr id="44" name="矩形 43">
            <a:extLst>
              <a:ext uri="{FF2B5EF4-FFF2-40B4-BE49-F238E27FC236}">
                <a16:creationId xmlns:a16="http://schemas.microsoft.com/office/drawing/2014/main" id="{F98D3B34-AE0E-4440-BC44-30ADC346E823}"/>
              </a:ext>
            </a:extLst>
          </p:cNvPr>
          <p:cNvSpPr/>
          <p:nvPr/>
        </p:nvSpPr>
        <p:spPr>
          <a:xfrm>
            <a:off x="808181" y="2848793"/>
            <a:ext cx="1171658" cy="568902"/>
          </a:xfrm>
          <a:prstGeom prst="rect">
            <a:avLst/>
          </a:prstGeom>
        </p:spPr>
        <p:txBody>
          <a:bodyPr wrap="square">
            <a:spAutoFit/>
          </a:bodyPr>
          <a:lstStyle/>
          <a:p>
            <a:r>
              <a:rPr lang="en-US" altLang="zh-TW" sz="1000" b="1">
                <a:solidFill>
                  <a:schemeClr val="accent6"/>
                </a:solidFill>
                <a:latin typeface="微軟正黑體" panose="020B0604030504040204" pitchFamily="34" charset="-120"/>
                <a:ea typeface="微軟正黑體" panose="020B0604030504040204" pitchFamily="34" charset="-120"/>
              </a:rPr>
              <a:t>2 x </a:t>
            </a:r>
            <a:r>
              <a:rPr lang="zh-TW" altLang="en-US" sz="1000" b="1">
                <a:solidFill>
                  <a:schemeClr val="accent6"/>
                </a:solidFill>
                <a:latin typeface="微軟正黑體" panose="020B0604030504040204" pitchFamily="34" charset="-120"/>
                <a:ea typeface="微軟正黑體" panose="020B0604030504040204" pitchFamily="34" charset="-120"/>
              </a:rPr>
              <a:t>M.2 </a:t>
            </a:r>
            <a:r>
              <a:rPr lang="en-US" altLang="zh-TW" sz="1000" b="1">
                <a:solidFill>
                  <a:schemeClr val="accent6"/>
                </a:solidFill>
                <a:latin typeface="微軟正黑體" panose="020B0604030504040204" pitchFamily="34" charset="-120"/>
                <a:ea typeface="微軟正黑體" panose="020B0604030504040204" pitchFamily="34" charset="-120"/>
              </a:rPr>
              <a:t>2280</a:t>
            </a:r>
            <a:r>
              <a:rPr lang="zh-TW" altLang="en-US" sz="1000" b="1">
                <a:solidFill>
                  <a:schemeClr val="accent6"/>
                </a:solidFill>
                <a:latin typeface="微軟正黑體" panose="020B0604030504040204" pitchFamily="34" charset="-120"/>
                <a:ea typeface="微軟正黑體" panose="020B0604030504040204" pitchFamily="34" charset="-120"/>
              </a:rPr>
              <a:t> </a:t>
            </a:r>
            <a:endParaRPr lang="en-US" altLang="zh-TW" sz="1000" b="1">
              <a:solidFill>
                <a:schemeClr val="accent6"/>
              </a:solidFill>
              <a:latin typeface="微軟正黑體" panose="020B0604030504040204" pitchFamily="34" charset="-120"/>
              <a:ea typeface="微軟正黑體" panose="020B0604030504040204" pitchFamily="34" charset="-120"/>
            </a:endParaRPr>
          </a:p>
          <a:p>
            <a:r>
              <a:rPr lang="en-US" altLang="zh-TW" sz="1000" b="1" err="1">
                <a:solidFill>
                  <a:schemeClr val="accent6"/>
                </a:solidFill>
                <a:latin typeface="微軟正黑體" panose="020B0604030504040204" pitchFamily="34" charset="-120"/>
                <a:ea typeface="微軟正黑體" panose="020B0604030504040204" pitchFamily="34" charset="-120"/>
              </a:rPr>
              <a:t>NVMe</a:t>
            </a:r>
            <a:r>
              <a:rPr lang="zh-TW" altLang="en-US" sz="1000" b="1">
                <a:solidFill>
                  <a:schemeClr val="accent6"/>
                </a:solidFill>
                <a:latin typeface="微軟正黑體" panose="020B0604030504040204" pitchFamily="34" charset="-120"/>
                <a:ea typeface="微軟正黑體" panose="020B0604030504040204" pitchFamily="34" charset="-120"/>
              </a:rPr>
              <a:t> </a:t>
            </a:r>
            <a:r>
              <a:rPr lang="en-US" altLang="zh-TW" sz="1000" b="1">
                <a:solidFill>
                  <a:schemeClr val="accent6"/>
                </a:solidFill>
                <a:latin typeface="微軟正黑體" panose="020B0604030504040204" pitchFamily="34" charset="-120"/>
                <a:ea typeface="微軟正黑體" panose="020B0604030504040204" pitchFamily="34" charset="-120"/>
              </a:rPr>
              <a:t>PCIe Gen3 x1 </a:t>
            </a:r>
            <a:r>
              <a:rPr lang="zh-TW" altLang="en-US" sz="1000" b="1">
                <a:solidFill>
                  <a:schemeClr val="accent6"/>
                </a:solidFill>
                <a:latin typeface="微軟正黑體" panose="020B0604030504040204" pitchFamily="34" charset="-120"/>
                <a:ea typeface="微軟正黑體" panose="020B0604030504040204" pitchFamily="34" charset="-120"/>
              </a:rPr>
              <a:t>SSD 埠</a:t>
            </a:r>
          </a:p>
        </p:txBody>
      </p:sp>
      <p:grpSp>
        <p:nvGrpSpPr>
          <p:cNvPr id="55" name="群組 54">
            <a:extLst>
              <a:ext uri="{FF2B5EF4-FFF2-40B4-BE49-F238E27FC236}">
                <a16:creationId xmlns:a16="http://schemas.microsoft.com/office/drawing/2014/main" id="{5B3ED06F-BD4C-4487-B7EF-FBA7FBC42BFC}"/>
              </a:ext>
            </a:extLst>
          </p:cNvPr>
          <p:cNvGrpSpPr/>
          <p:nvPr/>
        </p:nvGrpSpPr>
        <p:grpSpPr>
          <a:xfrm>
            <a:off x="889009" y="1938810"/>
            <a:ext cx="1091803" cy="853489"/>
            <a:chOff x="3620816" y="1195440"/>
            <a:chExt cx="1832246" cy="1432313"/>
          </a:xfrm>
        </p:grpSpPr>
        <p:pic>
          <p:nvPicPr>
            <p:cNvPr id="53" name="圖形 52">
              <a:extLst>
                <a:ext uri="{FF2B5EF4-FFF2-40B4-BE49-F238E27FC236}">
                  <a16:creationId xmlns:a16="http://schemas.microsoft.com/office/drawing/2014/main" id="{A0883185-54AC-4E16-8E35-CD71C5EF742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90937" y="2122928"/>
              <a:ext cx="1762125" cy="504825"/>
            </a:xfrm>
            <a:prstGeom prst="rect">
              <a:avLst/>
            </a:prstGeom>
          </p:spPr>
        </p:pic>
        <p:pic>
          <p:nvPicPr>
            <p:cNvPr id="54" name="圖形 53">
              <a:extLst>
                <a:ext uri="{FF2B5EF4-FFF2-40B4-BE49-F238E27FC236}">
                  <a16:creationId xmlns:a16="http://schemas.microsoft.com/office/drawing/2014/main" id="{D7E8F6ED-DF14-4E48-88BC-5F86BF42C6B9}"/>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b="43048"/>
            <a:stretch/>
          </p:blipFill>
          <p:spPr>
            <a:xfrm>
              <a:off x="3620816" y="1195440"/>
              <a:ext cx="1571626" cy="895064"/>
            </a:xfrm>
            <a:prstGeom prst="rect">
              <a:avLst/>
            </a:prstGeom>
          </p:spPr>
        </p:pic>
      </p:grpSp>
      <p:pic>
        <p:nvPicPr>
          <p:cNvPr id="57" name="圖形 56">
            <a:extLst>
              <a:ext uri="{FF2B5EF4-FFF2-40B4-BE49-F238E27FC236}">
                <a16:creationId xmlns:a16="http://schemas.microsoft.com/office/drawing/2014/main" id="{8E1A6A36-CFD1-4756-BAB3-3157E040541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317081" y="2617423"/>
            <a:ext cx="2841724" cy="296663"/>
          </a:xfrm>
          <a:prstGeom prst="rect">
            <a:avLst/>
          </a:prstGeom>
        </p:spPr>
      </p:pic>
      <p:pic>
        <p:nvPicPr>
          <p:cNvPr id="9" name="圖形 8">
            <a:extLst>
              <a:ext uri="{FF2B5EF4-FFF2-40B4-BE49-F238E27FC236}">
                <a16:creationId xmlns:a16="http://schemas.microsoft.com/office/drawing/2014/main" id="{E893CE1B-D136-4531-850E-1DD65D8D6CE9}"/>
              </a:ext>
            </a:extLst>
          </p:cNvPr>
          <p:cNvPicPr>
            <a:picLocks noChangeAspect="1"/>
          </p:cNvPicPr>
          <p:nvPr/>
        </p:nvPicPr>
        <p:blipFill rotWithShape="1">
          <a:blip r:embed="rId13">
            <a:extLst>
              <a:ext uri="{96DAC541-7B7A-43D3-8B79-37D633B846F1}">
                <asvg:svgBlip xmlns:asvg="http://schemas.microsoft.com/office/drawing/2016/SVG/main" r:embed="rId14"/>
              </a:ext>
            </a:extLst>
          </a:blip>
          <a:srcRect l="26041" t="-565" r="22511" b="43137"/>
          <a:stretch/>
        </p:blipFill>
        <p:spPr>
          <a:xfrm>
            <a:off x="2235279" y="1902672"/>
            <a:ext cx="2156657" cy="1469160"/>
          </a:xfrm>
          <a:prstGeom prst="rect">
            <a:avLst/>
          </a:prstGeom>
        </p:spPr>
      </p:pic>
      <p:sp>
        <p:nvSpPr>
          <p:cNvPr id="27" name="五邊形 36">
            <a:extLst>
              <a:ext uri="{FF2B5EF4-FFF2-40B4-BE49-F238E27FC236}">
                <a16:creationId xmlns:a16="http://schemas.microsoft.com/office/drawing/2014/main" id="{5D3D9659-0B9C-4691-AB8B-FEC213C0C882}"/>
              </a:ext>
            </a:extLst>
          </p:cNvPr>
          <p:cNvSpPr/>
          <p:nvPr/>
        </p:nvSpPr>
        <p:spPr>
          <a:xfrm>
            <a:off x="700451" y="1443805"/>
            <a:ext cx="3549369" cy="415181"/>
          </a:xfrm>
          <a:prstGeom prst="homePlate">
            <a:avLst/>
          </a:prstGeom>
          <a:blipFill>
            <a:blip r:embed="rId1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TW" altLang="en-US" b="1">
                <a:solidFill>
                  <a:schemeClr val="tx1"/>
                </a:solidFill>
                <a:latin typeface="微軟正黑體" panose="020B0604030504040204" pitchFamily="34" charset="-120"/>
                <a:ea typeface="微軟正黑體" panose="020B0604030504040204" pitchFamily="34" charset="-120"/>
              </a:rPr>
              <a:t>玩法 </a:t>
            </a:r>
            <a:r>
              <a:rPr kumimoji="1" lang="en-US" altLang="zh-TW" b="1">
                <a:solidFill>
                  <a:schemeClr val="tx1"/>
                </a:solidFill>
                <a:latin typeface="微軟正黑體" panose="020B0604030504040204" pitchFamily="34" charset="-120"/>
                <a:ea typeface="微軟正黑體" panose="020B0604030504040204" pitchFamily="34" charset="-120"/>
              </a:rPr>
              <a:t>1:</a:t>
            </a:r>
            <a:r>
              <a:rPr kumimoji="1" lang="zh-TW" altLang="en-US" b="1">
                <a:solidFill>
                  <a:schemeClr val="tx1"/>
                </a:solidFill>
                <a:latin typeface="微軟正黑體" panose="020B0604030504040204" pitchFamily="34" charset="-120"/>
                <a:ea typeface="微軟正黑體" panose="020B0604030504040204" pitchFamily="34" charset="-120"/>
              </a:rPr>
              <a:t> </a:t>
            </a:r>
            <a:r>
              <a:rPr kumimoji="1" lang="en-US" altLang="zh-TW" b="1">
                <a:solidFill>
                  <a:schemeClr val="tx1"/>
                </a:solidFill>
                <a:latin typeface="微軟正黑體" panose="020B0604030504040204" pitchFamily="34" charset="-120"/>
                <a:ea typeface="微軟正黑體" panose="020B0604030504040204" pitchFamily="34" charset="-120"/>
              </a:rPr>
              <a:t>SSD</a:t>
            </a:r>
            <a:r>
              <a:rPr kumimoji="1" lang="zh-TW" altLang="en-US" b="1">
                <a:solidFill>
                  <a:schemeClr val="tx1"/>
                </a:solidFill>
                <a:latin typeface="微軟正黑體" panose="020B0604030504040204" pitchFamily="34" charset="-120"/>
                <a:ea typeface="微軟正黑體" panose="020B0604030504040204" pitchFamily="34" charset="-120"/>
              </a:rPr>
              <a:t> 快取</a:t>
            </a:r>
            <a:r>
              <a:rPr kumimoji="1" lang="zh-TW" altLang="en-US" b="1">
                <a:solidFill>
                  <a:schemeClr val="bg1"/>
                </a:solidFill>
                <a:latin typeface="微軟正黑體" panose="020B0604030504040204" pitchFamily="34" charset="-120"/>
                <a:ea typeface="微軟正黑體" panose="020B0604030504040204" pitchFamily="34" charset="-120"/>
              </a:rPr>
              <a:t>  </a:t>
            </a:r>
            <a:r>
              <a:rPr lang="zh-TW" altLang="en-US" b="1">
                <a:solidFill>
                  <a:schemeClr val="bg1"/>
                </a:solidFill>
                <a:latin typeface="微軟正黑體" panose="020B0604030504040204" pitchFamily="34" charset="-120"/>
                <a:ea typeface="微軟正黑體" panose="020B0604030504040204" pitchFamily="34" charset="-120"/>
              </a:rPr>
              <a:t>隨機存取</a:t>
            </a:r>
            <a:r>
              <a:rPr lang="zh-TW" altLang="zh-TW" b="1">
                <a:solidFill>
                  <a:schemeClr val="bg1"/>
                </a:solidFill>
                <a:latin typeface="微軟正黑體" panose="020B0604030504040204" pitchFamily="34" charset="-120"/>
                <a:ea typeface="微軟正黑體" panose="020B0604030504040204" pitchFamily="34" charset="-120"/>
              </a:rPr>
              <a:t>效能</a:t>
            </a:r>
            <a:r>
              <a:rPr lang="zh-TW" altLang="en-US" b="1">
                <a:solidFill>
                  <a:schemeClr val="bg1"/>
                </a:solidFill>
                <a:latin typeface="微軟正黑體" panose="020B0604030504040204" pitchFamily="34" charset="-120"/>
                <a:ea typeface="微軟正黑體" panose="020B0604030504040204" pitchFamily="34" charset="-120"/>
              </a:rPr>
              <a:t>大幅提升</a:t>
            </a:r>
          </a:p>
        </p:txBody>
      </p:sp>
      <p:sp>
        <p:nvSpPr>
          <p:cNvPr id="30" name="五邊形 41">
            <a:extLst>
              <a:ext uri="{FF2B5EF4-FFF2-40B4-BE49-F238E27FC236}">
                <a16:creationId xmlns:a16="http://schemas.microsoft.com/office/drawing/2014/main" id="{8C3D1C79-23E6-41E8-AA6E-7EF01370751C}"/>
              </a:ext>
            </a:extLst>
          </p:cNvPr>
          <p:cNvSpPr/>
          <p:nvPr/>
        </p:nvSpPr>
        <p:spPr>
          <a:xfrm>
            <a:off x="5067244" y="1487778"/>
            <a:ext cx="3680239" cy="451475"/>
          </a:xfrm>
          <a:prstGeom prst="homePlate">
            <a:avLst/>
          </a:prstGeom>
          <a:blipFill>
            <a:blip r:embed="rId1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TW" altLang="en-US" b="1">
                <a:solidFill>
                  <a:schemeClr val="tx1"/>
                </a:solidFill>
                <a:latin typeface="微軟正黑體" panose="020B0604030504040204" pitchFamily="34" charset="-120"/>
                <a:ea typeface="微軟正黑體" panose="020B0604030504040204" pitchFamily="34" charset="-120"/>
              </a:rPr>
              <a:t>玩法 </a:t>
            </a:r>
            <a:r>
              <a:rPr kumimoji="1" lang="en-US" altLang="zh-TW" b="1">
                <a:solidFill>
                  <a:schemeClr val="tx1"/>
                </a:solidFill>
                <a:latin typeface="微軟正黑體" panose="020B0604030504040204" pitchFamily="34" charset="-120"/>
                <a:ea typeface="微軟正黑體" panose="020B0604030504040204" pitchFamily="34" charset="-120"/>
              </a:rPr>
              <a:t>2: </a:t>
            </a:r>
            <a:r>
              <a:rPr kumimoji="1" lang="en-US" altLang="zh-TW" b="1" err="1">
                <a:solidFill>
                  <a:schemeClr val="tx1"/>
                </a:solidFill>
                <a:latin typeface="微軟正黑體" panose="020B0604030504040204" pitchFamily="34" charset="-120"/>
                <a:ea typeface="微軟正黑體" panose="020B0604030504040204" pitchFamily="34" charset="-120"/>
              </a:rPr>
              <a:t>Qtier</a:t>
            </a:r>
            <a:r>
              <a:rPr kumimoji="1" lang="en-US" altLang="zh-TW" b="1">
                <a:solidFill>
                  <a:schemeClr val="tx1"/>
                </a:solidFill>
                <a:latin typeface="微軟正黑體" panose="020B0604030504040204" pitchFamily="34" charset="-120"/>
                <a:ea typeface="微軟正黑體" panose="020B0604030504040204" pitchFamily="34" charset="-120"/>
              </a:rPr>
              <a:t> </a:t>
            </a:r>
            <a:r>
              <a:rPr lang="zh-TW" altLang="en-US" b="1" spc="-150">
                <a:solidFill>
                  <a:schemeClr val="bg1"/>
                </a:solidFill>
                <a:latin typeface="微軟正黑體" panose="020B0604030504040204" pitchFamily="34" charset="-120"/>
                <a:ea typeface="微軟正黑體" panose="020B0604030504040204" pitchFamily="34" charset="-120"/>
              </a:rPr>
              <a:t>效能與總儲存空間擴充雙重效益</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群組 41" hidden="1">
            <a:extLst>
              <a:ext uri="{FF2B5EF4-FFF2-40B4-BE49-F238E27FC236}">
                <a16:creationId xmlns:a16="http://schemas.microsoft.com/office/drawing/2014/main" id="{262394DE-CBBB-4BDF-B308-8F92F5EEDF0F}"/>
              </a:ext>
            </a:extLst>
          </p:cNvPr>
          <p:cNvGrpSpPr/>
          <p:nvPr/>
        </p:nvGrpSpPr>
        <p:grpSpPr>
          <a:xfrm>
            <a:off x="843543" y="5455362"/>
            <a:ext cx="7345287" cy="3865552"/>
            <a:chOff x="843543" y="5455362"/>
            <a:chExt cx="7345287" cy="3865552"/>
          </a:xfrm>
        </p:grpSpPr>
        <p:sp>
          <p:nvSpPr>
            <p:cNvPr id="22" name="矩形: 圓角 21">
              <a:extLst>
                <a:ext uri="{FF2B5EF4-FFF2-40B4-BE49-F238E27FC236}">
                  <a16:creationId xmlns:a16="http://schemas.microsoft.com/office/drawing/2014/main" id="{E455809F-C625-4996-B4AF-37ECEA98D21D}"/>
                </a:ext>
              </a:extLst>
            </p:cNvPr>
            <p:cNvSpPr/>
            <p:nvPr/>
          </p:nvSpPr>
          <p:spPr>
            <a:xfrm>
              <a:off x="843543" y="7539809"/>
              <a:ext cx="7292924" cy="1781105"/>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3" name="矩形: 圓角 22">
              <a:extLst>
                <a:ext uri="{FF2B5EF4-FFF2-40B4-BE49-F238E27FC236}">
                  <a16:creationId xmlns:a16="http://schemas.microsoft.com/office/drawing/2014/main" id="{658853B7-6732-41AF-868E-9F7235D75FEA}"/>
                </a:ext>
              </a:extLst>
            </p:cNvPr>
            <p:cNvSpPr/>
            <p:nvPr/>
          </p:nvSpPr>
          <p:spPr>
            <a:xfrm>
              <a:off x="843543" y="5455362"/>
              <a:ext cx="7345287" cy="1563471"/>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grpSp>
          <p:nvGrpSpPr>
            <p:cNvPr id="16" name="群組 15">
              <a:extLst>
                <a:ext uri="{FF2B5EF4-FFF2-40B4-BE49-F238E27FC236}">
                  <a16:creationId xmlns:a16="http://schemas.microsoft.com/office/drawing/2014/main" id="{179D95C2-75B5-4634-A16D-00E13427A35D}"/>
                </a:ext>
              </a:extLst>
            </p:cNvPr>
            <p:cNvGrpSpPr/>
            <p:nvPr/>
          </p:nvGrpSpPr>
          <p:grpSpPr>
            <a:xfrm>
              <a:off x="1282654" y="5871845"/>
              <a:ext cx="2227518" cy="572701"/>
              <a:chOff x="3517373" y="1600200"/>
              <a:chExt cx="3194314" cy="821267"/>
            </a:xfrm>
          </p:grpSpPr>
          <p:sp>
            <p:nvSpPr>
              <p:cNvPr id="7" name="矩形 6">
                <a:extLst>
                  <a:ext uri="{FF2B5EF4-FFF2-40B4-BE49-F238E27FC236}">
                    <a16:creationId xmlns:a16="http://schemas.microsoft.com/office/drawing/2014/main" id="{499854EF-7F34-4EE8-8E64-D3CAEC363979}"/>
                  </a:ext>
                </a:extLst>
              </p:cNvPr>
              <p:cNvSpPr/>
              <p:nvPr/>
            </p:nvSpPr>
            <p:spPr>
              <a:xfrm>
                <a:off x="3615267" y="1600200"/>
                <a:ext cx="2992700" cy="821267"/>
              </a:xfrm>
              <a:prstGeom prst="rect">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9" name="矩形 8">
                <a:extLst>
                  <a:ext uri="{FF2B5EF4-FFF2-40B4-BE49-F238E27FC236}">
                    <a16:creationId xmlns:a16="http://schemas.microsoft.com/office/drawing/2014/main" id="{26BE6273-5F71-4A4D-9F0A-9F6D8BF79413}"/>
                  </a:ext>
                </a:extLst>
              </p:cNvPr>
              <p:cNvSpPr/>
              <p:nvPr/>
            </p:nvSpPr>
            <p:spPr>
              <a:xfrm>
                <a:off x="4836583" y="1727198"/>
                <a:ext cx="385234" cy="558800"/>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0" name="矩形 9">
                <a:extLst>
                  <a:ext uri="{FF2B5EF4-FFF2-40B4-BE49-F238E27FC236}">
                    <a16:creationId xmlns:a16="http://schemas.microsoft.com/office/drawing/2014/main" id="{03DB3A64-B971-4E41-B5F7-698972D51F70}"/>
                  </a:ext>
                </a:extLst>
              </p:cNvPr>
              <p:cNvSpPr/>
              <p:nvPr/>
            </p:nvSpPr>
            <p:spPr>
              <a:xfrm>
                <a:off x="5564716" y="1657136"/>
                <a:ext cx="692151" cy="707393"/>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1" name="矩形 10">
                <a:extLst>
                  <a:ext uri="{FF2B5EF4-FFF2-40B4-BE49-F238E27FC236}">
                    <a16:creationId xmlns:a16="http://schemas.microsoft.com/office/drawing/2014/main" id="{7DC42080-9853-4D1A-9C8B-277D2DB07A1E}"/>
                  </a:ext>
                </a:extLst>
              </p:cNvPr>
              <p:cNvSpPr/>
              <p:nvPr/>
            </p:nvSpPr>
            <p:spPr>
              <a:xfrm>
                <a:off x="4114801" y="1727198"/>
                <a:ext cx="385234" cy="558800"/>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2" name="弦 11">
                <a:extLst>
                  <a:ext uri="{FF2B5EF4-FFF2-40B4-BE49-F238E27FC236}">
                    <a16:creationId xmlns:a16="http://schemas.microsoft.com/office/drawing/2014/main" id="{1CCCBD99-B4F3-44B6-8352-5767A5A65DE1}"/>
                  </a:ext>
                </a:extLst>
              </p:cNvPr>
              <p:cNvSpPr/>
              <p:nvPr/>
            </p:nvSpPr>
            <p:spPr>
              <a:xfrm>
                <a:off x="6487847" y="1929412"/>
                <a:ext cx="223840" cy="181592"/>
              </a:xfrm>
              <a:prstGeom prst="chord">
                <a:avLst>
                  <a:gd name="adj1" fmla="val 5376724"/>
                  <a:gd name="adj2" fmla="val 16200000"/>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3" name="矩形 12">
                <a:extLst>
                  <a:ext uri="{FF2B5EF4-FFF2-40B4-BE49-F238E27FC236}">
                    <a16:creationId xmlns:a16="http://schemas.microsoft.com/office/drawing/2014/main" id="{CACA7D72-4942-42EB-AA21-E8D4E0EEA04C}"/>
                  </a:ext>
                </a:extLst>
              </p:cNvPr>
              <p:cNvSpPr/>
              <p:nvPr/>
            </p:nvSpPr>
            <p:spPr>
              <a:xfrm>
                <a:off x="3517373" y="1690052"/>
                <a:ext cx="78846" cy="508000"/>
              </a:xfrm>
              <a:prstGeom prst="rect">
                <a:avLst/>
              </a:prstGeom>
              <a:solidFill>
                <a:srgbClr val="FFCC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5" name="矩形 14">
                <a:extLst>
                  <a:ext uri="{FF2B5EF4-FFF2-40B4-BE49-F238E27FC236}">
                    <a16:creationId xmlns:a16="http://schemas.microsoft.com/office/drawing/2014/main" id="{3ACD119F-CCB9-45B9-B69F-1F99974EAF2C}"/>
                  </a:ext>
                </a:extLst>
              </p:cNvPr>
              <p:cNvSpPr/>
              <p:nvPr/>
            </p:nvSpPr>
            <p:spPr>
              <a:xfrm>
                <a:off x="3517373" y="2282717"/>
                <a:ext cx="78846" cy="81812"/>
              </a:xfrm>
              <a:prstGeom prst="rect">
                <a:avLst/>
              </a:prstGeom>
              <a:solidFill>
                <a:srgbClr val="FFCC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grpSp>
        <p:pic>
          <p:nvPicPr>
            <p:cNvPr id="18" name="圖片 17">
              <a:extLst>
                <a:ext uri="{FF2B5EF4-FFF2-40B4-BE49-F238E27FC236}">
                  <a16:creationId xmlns:a16="http://schemas.microsoft.com/office/drawing/2014/main" id="{A39F6364-5064-4145-93D8-9843C3B86A0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47280" y="7827468"/>
              <a:ext cx="1163065" cy="1163065"/>
            </a:xfrm>
            <a:prstGeom prst="rect">
              <a:avLst/>
            </a:prstGeom>
          </p:spPr>
        </p:pic>
        <p:sp>
          <p:nvSpPr>
            <p:cNvPr id="20" name="箭號: 向右 19">
              <a:extLst>
                <a:ext uri="{FF2B5EF4-FFF2-40B4-BE49-F238E27FC236}">
                  <a16:creationId xmlns:a16="http://schemas.microsoft.com/office/drawing/2014/main" id="{69CDCF71-D3B3-435C-B4FC-35D4B30D1938}"/>
                </a:ext>
              </a:extLst>
            </p:cNvPr>
            <p:cNvSpPr/>
            <p:nvPr/>
          </p:nvSpPr>
          <p:spPr>
            <a:xfrm>
              <a:off x="2907191" y="8204290"/>
              <a:ext cx="571635" cy="409423"/>
            </a:xfrm>
            <a:prstGeom prst="rightArrow">
              <a:avLst/>
            </a:prstGeom>
            <a:solidFill>
              <a:srgbClr val="FF57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1" name="箭號: 向右 20">
              <a:extLst>
                <a:ext uri="{FF2B5EF4-FFF2-40B4-BE49-F238E27FC236}">
                  <a16:creationId xmlns:a16="http://schemas.microsoft.com/office/drawing/2014/main" id="{46DDA301-DC1B-49EF-9549-B23803620152}"/>
                </a:ext>
              </a:extLst>
            </p:cNvPr>
            <p:cNvSpPr/>
            <p:nvPr/>
          </p:nvSpPr>
          <p:spPr>
            <a:xfrm>
              <a:off x="3809621" y="6008416"/>
              <a:ext cx="571635" cy="409423"/>
            </a:xfrm>
            <a:prstGeom prst="rightArrow">
              <a:avLst/>
            </a:prstGeom>
            <a:solidFill>
              <a:srgbClr val="FF57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4" name="文字方塊 23">
              <a:extLst>
                <a:ext uri="{FF2B5EF4-FFF2-40B4-BE49-F238E27FC236}">
                  <a16:creationId xmlns:a16="http://schemas.microsoft.com/office/drawing/2014/main" id="{F2C2E8A2-42F0-481E-914E-C088BDF27FA2}"/>
                </a:ext>
              </a:extLst>
            </p:cNvPr>
            <p:cNvSpPr txBox="1"/>
            <p:nvPr/>
          </p:nvSpPr>
          <p:spPr>
            <a:xfrm>
              <a:off x="4262722" y="7034752"/>
              <a:ext cx="1750540" cy="400110"/>
            </a:xfrm>
            <a:prstGeom prst="rect">
              <a:avLst/>
            </a:prstGeom>
            <a:noFill/>
          </p:spPr>
          <p:txBody>
            <a:bodyPr wrap="square" rtlCol="0">
              <a:spAutoFit/>
            </a:bodyPr>
            <a:lstStyle/>
            <a:p>
              <a:r>
                <a:rPr lang="en-US" altLang="zh-TW" sz="200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or</a:t>
              </a:r>
              <a:endParaRPr lang="zh-TW" altLang="en-US" sz="200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26" name="圖片 25" descr="一張含有 文字, 電子用品, 電路 的圖片&#10;&#10;自動產生的描述">
              <a:extLst>
                <a:ext uri="{FF2B5EF4-FFF2-40B4-BE49-F238E27FC236}">
                  <a16:creationId xmlns:a16="http://schemas.microsoft.com/office/drawing/2014/main" id="{B9FF631F-92D7-4A32-BA83-BB21BB55BFE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939369" y="5696249"/>
              <a:ext cx="2384854" cy="936965"/>
            </a:xfrm>
            <a:prstGeom prst="rect">
              <a:avLst/>
            </a:prstGeom>
          </p:spPr>
        </p:pic>
        <p:sp>
          <p:nvSpPr>
            <p:cNvPr id="28" name="矩形: 圓角 27">
              <a:extLst>
                <a:ext uri="{FF2B5EF4-FFF2-40B4-BE49-F238E27FC236}">
                  <a16:creationId xmlns:a16="http://schemas.microsoft.com/office/drawing/2014/main" id="{01DB28A4-3774-4EAA-A55D-924BA4FA00F5}"/>
                </a:ext>
              </a:extLst>
            </p:cNvPr>
            <p:cNvSpPr/>
            <p:nvPr/>
          </p:nvSpPr>
          <p:spPr>
            <a:xfrm>
              <a:off x="5436165" y="6153755"/>
              <a:ext cx="697226" cy="156819"/>
            </a:xfrm>
            <a:prstGeom prst="roundRect">
              <a:avLst/>
            </a:prstGeom>
            <a:solidFill>
              <a:srgbClr val="FF5752">
                <a:alpha val="29020"/>
              </a:srgb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a:latin typeface="Arial" panose="020B0604020202020204" pitchFamily="34" charset="0"/>
                  <a:ea typeface="微軟正黑體" panose="020B0604030504040204" pitchFamily="34" charset="-120"/>
                  <a:cs typeface="+mn-ea"/>
                  <a:sym typeface="Arial" panose="020B0604020202020204" pitchFamily="34" charset="0"/>
                </a:rPr>
                <a:t> </a:t>
              </a:r>
            </a:p>
          </p:txBody>
        </p:sp>
        <p:sp>
          <p:nvSpPr>
            <p:cNvPr id="29" name="文字方塊 28">
              <a:extLst>
                <a:ext uri="{FF2B5EF4-FFF2-40B4-BE49-F238E27FC236}">
                  <a16:creationId xmlns:a16="http://schemas.microsoft.com/office/drawing/2014/main" id="{221C1A99-72A8-4BDA-A259-6DF1282B86ED}"/>
                </a:ext>
              </a:extLst>
            </p:cNvPr>
            <p:cNvSpPr txBox="1"/>
            <p:nvPr/>
          </p:nvSpPr>
          <p:spPr>
            <a:xfrm>
              <a:off x="3310788" y="6611478"/>
              <a:ext cx="2924989" cy="400110"/>
            </a:xfrm>
            <a:prstGeom prst="rect">
              <a:avLst/>
            </a:prstGeom>
            <a:noFill/>
          </p:spPr>
          <p:txBody>
            <a:bodyPr wrap="square" rtlCol="0">
              <a:spAutoFit/>
            </a:bodyPr>
            <a:lstStyle/>
            <a:p>
              <a:r>
                <a:rPr lang="en-US" altLang="zh-TW" sz="20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M.2 (PCIe or SATA)</a:t>
              </a:r>
              <a:endParaRPr lang="zh-TW" altLang="en-US" sz="20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0" name="文字方塊 29">
              <a:extLst>
                <a:ext uri="{FF2B5EF4-FFF2-40B4-BE49-F238E27FC236}">
                  <a16:creationId xmlns:a16="http://schemas.microsoft.com/office/drawing/2014/main" id="{50D86C65-1980-4C41-9A68-8669D9905307}"/>
                </a:ext>
              </a:extLst>
            </p:cNvPr>
            <p:cNvSpPr txBox="1"/>
            <p:nvPr/>
          </p:nvSpPr>
          <p:spPr>
            <a:xfrm>
              <a:off x="3809621" y="8881679"/>
              <a:ext cx="2924989" cy="400110"/>
            </a:xfrm>
            <a:prstGeom prst="rect">
              <a:avLst/>
            </a:prstGeom>
            <a:noFill/>
          </p:spPr>
          <p:txBody>
            <a:bodyPr wrap="square" rtlCol="0">
              <a:spAutoFit/>
            </a:bodyPr>
            <a:lstStyle/>
            <a:p>
              <a:r>
                <a:rPr lang="en-US" altLang="zh-TW" sz="20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SATA SSD</a:t>
              </a:r>
              <a:endParaRPr lang="zh-TW" altLang="en-US" sz="20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sp>
        <p:nvSpPr>
          <p:cNvPr id="35" name="矩形: 圓角 34">
            <a:extLst>
              <a:ext uri="{FF2B5EF4-FFF2-40B4-BE49-F238E27FC236}">
                <a16:creationId xmlns:a16="http://schemas.microsoft.com/office/drawing/2014/main" id="{7293E23F-AFCB-4AB9-98F3-84D9A8E743AB}"/>
              </a:ext>
            </a:extLst>
          </p:cNvPr>
          <p:cNvSpPr/>
          <p:nvPr/>
        </p:nvSpPr>
        <p:spPr>
          <a:xfrm>
            <a:off x="3732584" y="1841856"/>
            <a:ext cx="3395381" cy="3336979"/>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6" name="矩形: 圓角 35">
            <a:extLst>
              <a:ext uri="{FF2B5EF4-FFF2-40B4-BE49-F238E27FC236}">
                <a16:creationId xmlns:a16="http://schemas.microsoft.com/office/drawing/2014/main" id="{42E9480E-4535-48D4-8AFC-1E1CF06547A5}"/>
              </a:ext>
            </a:extLst>
          </p:cNvPr>
          <p:cNvSpPr/>
          <p:nvPr/>
        </p:nvSpPr>
        <p:spPr>
          <a:xfrm>
            <a:off x="400587" y="1959256"/>
            <a:ext cx="3395381" cy="3336979"/>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 name="標題 1">
            <a:extLst>
              <a:ext uri="{FF2B5EF4-FFF2-40B4-BE49-F238E27FC236}">
                <a16:creationId xmlns:a16="http://schemas.microsoft.com/office/drawing/2014/main" id="{C7CF6BC6-C743-4FBF-AB0D-422226CCC9F9}"/>
              </a:ext>
            </a:extLst>
          </p:cNvPr>
          <p:cNvSpPr>
            <a:spLocks noGrp="1"/>
          </p:cNvSpPr>
          <p:nvPr>
            <p:ph type="title" idx="4294967295"/>
          </p:nvPr>
        </p:nvSpPr>
        <p:spPr>
          <a:xfrm>
            <a:off x="354310" y="47030"/>
            <a:ext cx="8323752" cy="1231069"/>
          </a:xfrm>
        </p:spPr>
        <p:txBody>
          <a:bodyPr/>
          <a:lstStyle/>
          <a:p>
            <a:r>
              <a:rPr lang="zh-TW" altLang="en-US" sz="3000">
                <a:solidFill>
                  <a:schemeClr val="bg1"/>
                </a:solidFill>
                <a:latin typeface="Arial" panose="020B0604020202020204" pitchFamily="34" charset="0"/>
                <a:ea typeface="微軟正黑體" panose="020B0604030504040204" pitchFamily="34" charset="-120"/>
                <a:sym typeface="Arial" panose="020B0604020202020204" pitchFamily="34" charset="0"/>
              </a:rPr>
              <a:t>安裝</a:t>
            </a:r>
            <a:r>
              <a:rPr lang="en-US" altLang="zh-TW" sz="3000">
                <a:solidFill>
                  <a:schemeClr val="bg1"/>
                </a:solidFill>
                <a:latin typeface="Arial" panose="020B0604020202020204" pitchFamily="34" charset="0"/>
                <a:ea typeface="微軟正黑體" panose="020B0604030504040204" pitchFamily="34" charset="-120"/>
                <a:sym typeface="Arial" panose="020B0604020202020204" pitchFamily="34" charset="0"/>
              </a:rPr>
              <a:t> M.2 </a:t>
            </a:r>
            <a:r>
              <a:rPr lang="en-US" altLang="zh-TW" sz="3000" err="1">
                <a:solidFill>
                  <a:schemeClr val="bg1"/>
                </a:solidFill>
                <a:latin typeface="Arial" panose="020B0604020202020204" pitchFamily="34" charset="0"/>
                <a:ea typeface="微軟正黑體" panose="020B0604030504040204" pitchFamily="34" charset="-120"/>
                <a:sym typeface="Arial" panose="020B0604020202020204" pitchFamily="34" charset="0"/>
              </a:rPr>
              <a:t>NVMe</a:t>
            </a:r>
            <a:r>
              <a:rPr lang="en-US" altLang="zh-TW" sz="3000">
                <a:solidFill>
                  <a:schemeClr val="bg1"/>
                </a:solidFill>
                <a:latin typeface="Arial" panose="020B0604020202020204" pitchFamily="34" charset="0"/>
                <a:ea typeface="微軟正黑體" panose="020B0604030504040204" pitchFamily="34" charset="-120"/>
                <a:sym typeface="Arial" panose="020B0604020202020204" pitchFamily="34" charset="0"/>
              </a:rPr>
              <a:t> SSD </a:t>
            </a:r>
            <a:r>
              <a:rPr lang="zh-TW" altLang="en-US" sz="3000">
                <a:solidFill>
                  <a:schemeClr val="bg1"/>
                </a:solidFill>
                <a:latin typeface="Arial" panose="020B0604020202020204" pitchFamily="34" charset="0"/>
                <a:ea typeface="微軟正黑體" panose="020B0604030504040204" pitchFamily="34" charset="-120"/>
                <a:sym typeface="Arial" panose="020B0604020202020204" pitchFamily="34" charset="0"/>
              </a:rPr>
              <a:t>啟用快取功能，提升系統效能，享有儲存空間極大化、成本最小化的好處</a:t>
            </a:r>
          </a:p>
        </p:txBody>
      </p:sp>
      <p:sp>
        <p:nvSpPr>
          <p:cNvPr id="34" name="矩形: 圓角 33">
            <a:extLst>
              <a:ext uri="{FF2B5EF4-FFF2-40B4-BE49-F238E27FC236}">
                <a16:creationId xmlns:a16="http://schemas.microsoft.com/office/drawing/2014/main" id="{02496F11-2C8B-44F5-BD75-1BE37AD54DB8}"/>
              </a:ext>
            </a:extLst>
          </p:cNvPr>
          <p:cNvSpPr/>
          <p:nvPr/>
        </p:nvSpPr>
        <p:spPr>
          <a:xfrm>
            <a:off x="376249" y="2735622"/>
            <a:ext cx="3102578" cy="1960327"/>
          </a:xfrm>
          <a:prstGeom prst="roundRect">
            <a:avLst>
              <a:gd name="adj" fmla="val 10451"/>
            </a:avLst>
          </a:prstGeom>
          <a:solidFill>
            <a:srgbClr val="1F1F1F">
              <a:alpha val="51000"/>
            </a:srgbClr>
          </a:solidFill>
          <a:effectLst>
            <a:softEdge rad="4064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nvGrpSpPr>
          <p:cNvPr id="53" name="群組 44">
            <a:extLst>
              <a:ext uri="{FF2B5EF4-FFF2-40B4-BE49-F238E27FC236}">
                <a16:creationId xmlns:a16="http://schemas.microsoft.com/office/drawing/2014/main" id="{4FC35E7A-10B1-4188-B1A2-0656F3DC9F01}"/>
              </a:ext>
            </a:extLst>
          </p:cNvPr>
          <p:cNvGrpSpPr>
            <a:grpSpLocks/>
          </p:cNvGrpSpPr>
          <p:nvPr/>
        </p:nvGrpSpPr>
        <p:grpSpPr bwMode="auto">
          <a:xfrm>
            <a:off x="3342821" y="3683566"/>
            <a:ext cx="1312069" cy="744141"/>
            <a:chOff x="11142110" y="1810127"/>
            <a:chExt cx="1749051" cy="991871"/>
          </a:xfrm>
        </p:grpSpPr>
        <p:sp>
          <p:nvSpPr>
            <p:cNvPr id="54" name="Shape 74">
              <a:extLst>
                <a:ext uri="{FF2B5EF4-FFF2-40B4-BE49-F238E27FC236}">
                  <a16:creationId xmlns:a16="http://schemas.microsoft.com/office/drawing/2014/main" id="{1CADE1BA-42D3-48C2-A0D0-3C120E91FC36}"/>
                </a:ext>
              </a:extLst>
            </p:cNvPr>
            <p:cNvSpPr>
              <a:spLocks noChangeArrowheads="1"/>
            </p:cNvSpPr>
            <p:nvPr/>
          </p:nvSpPr>
          <p:spPr bwMode="auto">
            <a:xfrm>
              <a:off x="11142110" y="2195214"/>
              <a:ext cx="194805" cy="207239"/>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425"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5" name="Shape 75">
              <a:extLst>
                <a:ext uri="{FF2B5EF4-FFF2-40B4-BE49-F238E27FC236}">
                  <a16:creationId xmlns:a16="http://schemas.microsoft.com/office/drawing/2014/main" id="{4542532D-FBFA-4E2F-8CA7-DD24EA1A0219}"/>
                </a:ext>
              </a:extLst>
            </p:cNvPr>
            <p:cNvSpPr>
              <a:spLocks noChangeArrowheads="1"/>
            </p:cNvSpPr>
            <p:nvPr/>
          </p:nvSpPr>
          <p:spPr bwMode="auto">
            <a:xfrm>
              <a:off x="11142110" y="2481019"/>
              <a:ext cx="194805" cy="207239"/>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425"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6" name="Shape 96">
              <a:extLst>
                <a:ext uri="{FF2B5EF4-FFF2-40B4-BE49-F238E27FC236}">
                  <a16:creationId xmlns:a16="http://schemas.microsoft.com/office/drawing/2014/main" id="{3B813A57-5D9B-42C2-ACE7-9D219C765787}"/>
                </a:ext>
              </a:extLst>
            </p:cNvPr>
            <p:cNvSpPr txBox="1">
              <a:spLocks noChangeArrowheads="1"/>
            </p:cNvSpPr>
            <p:nvPr/>
          </p:nvSpPr>
          <p:spPr bwMode="auto">
            <a:xfrm>
              <a:off x="11367124" y="2099945"/>
              <a:ext cx="1524037" cy="38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nchor="ctr"/>
            <a:lstStyle>
              <a:lvl1pPr marL="150813" indent="-666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indent="0">
                <a:lnSpc>
                  <a:spcPct val="115000"/>
                </a:lnSpc>
                <a:buClr>
                  <a:srgbClr val="595959"/>
                </a:buClr>
                <a:buSzPts val="800"/>
              </a:pPr>
              <a:r>
                <a:rPr lang="zh-TW" altLang="zh-TW" sz="900">
                  <a:latin typeface="Arial" panose="020B0604020202020204" pitchFamily="34" charset="0"/>
                  <a:ea typeface="微軟正黑體" panose="020B0604030504040204" pitchFamily="34" charset="-120"/>
                  <a:sym typeface="Arial" panose="020B0604020202020204" pitchFamily="34" charset="0"/>
                </a:rPr>
                <a:t>HDD </a:t>
              </a:r>
              <a:r>
                <a:rPr lang="zh-TW" altLang="en-US" sz="900">
                  <a:latin typeface="Arial" panose="020B0604020202020204" pitchFamily="34" charset="0"/>
                  <a:ea typeface="微軟正黑體" panose="020B0604030504040204" pitchFamily="34" charset="-120"/>
                  <a:sym typeface="Arial" panose="020B0604020202020204" pitchFamily="34" charset="0"/>
                </a:rPr>
                <a:t>空間</a:t>
              </a:r>
              <a:endParaRPr lang="zh-TW" altLang="zh-TW" sz="900">
                <a:latin typeface="Arial" panose="020B0604020202020204" pitchFamily="34" charset="0"/>
                <a:ea typeface="微軟正黑體" panose="020B0604030504040204" pitchFamily="34" charset="-120"/>
                <a:sym typeface="Arial" panose="020B0604020202020204" pitchFamily="34" charset="0"/>
              </a:endParaRPr>
            </a:p>
          </p:txBody>
        </p:sp>
        <p:sp>
          <p:nvSpPr>
            <p:cNvPr id="57" name="Shape 97">
              <a:extLst>
                <a:ext uri="{FF2B5EF4-FFF2-40B4-BE49-F238E27FC236}">
                  <a16:creationId xmlns:a16="http://schemas.microsoft.com/office/drawing/2014/main" id="{8015A781-3F2B-4E2A-9DC6-28861104FD05}"/>
                </a:ext>
              </a:extLst>
            </p:cNvPr>
            <p:cNvSpPr txBox="1">
              <a:spLocks noChangeArrowheads="1"/>
            </p:cNvSpPr>
            <p:nvPr/>
          </p:nvSpPr>
          <p:spPr bwMode="auto">
            <a:xfrm>
              <a:off x="11367124" y="2420727"/>
              <a:ext cx="1524037" cy="38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nchor="ctr"/>
            <a:lstStyle>
              <a:lvl1pPr marL="150813" indent="-666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indent="0">
                <a:lnSpc>
                  <a:spcPct val="115000"/>
                </a:lnSpc>
                <a:buClr>
                  <a:srgbClr val="595959"/>
                </a:buClr>
                <a:buSzPts val="800"/>
              </a:pPr>
              <a:r>
                <a:rPr lang="zh-TW" altLang="zh-TW" sz="900">
                  <a:latin typeface="Arial" panose="020B0604020202020204" pitchFamily="34" charset="0"/>
                  <a:ea typeface="微軟正黑體" panose="020B0604030504040204" pitchFamily="34" charset="-120"/>
                  <a:sym typeface="Arial" panose="020B0604020202020204" pitchFamily="34" charset="0"/>
                </a:rPr>
                <a:t>SSD </a:t>
              </a:r>
              <a:r>
                <a:rPr lang="zh-TW" altLang="en-US" sz="900">
                  <a:latin typeface="Arial" panose="020B0604020202020204" pitchFamily="34" charset="0"/>
                  <a:ea typeface="微軟正黑體" panose="020B0604030504040204" pitchFamily="34" charset="-120"/>
                  <a:sym typeface="Arial" panose="020B0604020202020204" pitchFamily="34" charset="0"/>
                </a:rPr>
                <a:t>空間</a:t>
              </a:r>
              <a:endParaRPr lang="zh-TW" altLang="zh-TW" sz="900">
                <a:latin typeface="Arial" panose="020B0604020202020204" pitchFamily="34" charset="0"/>
                <a:ea typeface="微軟正黑體" panose="020B0604030504040204" pitchFamily="34" charset="-120"/>
                <a:sym typeface="Arial" panose="020B0604020202020204" pitchFamily="34" charset="0"/>
              </a:endParaRPr>
            </a:p>
          </p:txBody>
        </p:sp>
        <p:sp>
          <p:nvSpPr>
            <p:cNvPr id="58" name="Shape 105">
              <a:extLst>
                <a:ext uri="{FF2B5EF4-FFF2-40B4-BE49-F238E27FC236}">
                  <a16:creationId xmlns:a16="http://schemas.microsoft.com/office/drawing/2014/main" id="{98354621-E3C1-47AD-BB48-DEF1A9B5BCFC}"/>
                </a:ext>
              </a:extLst>
            </p:cNvPr>
            <p:cNvSpPr txBox="1">
              <a:spLocks noChangeArrowheads="1"/>
            </p:cNvSpPr>
            <p:nvPr/>
          </p:nvSpPr>
          <p:spPr bwMode="auto">
            <a:xfrm>
              <a:off x="11367124" y="1810127"/>
              <a:ext cx="972024" cy="38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nchor="ctr"/>
            <a:lstStyle>
              <a:lvl1pPr marL="150813" indent="-666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indent="0">
                <a:lnSpc>
                  <a:spcPct val="115000"/>
                </a:lnSpc>
                <a:buClr>
                  <a:srgbClr val="595959"/>
                </a:buClr>
                <a:buSzPts val="800"/>
              </a:pPr>
              <a:r>
                <a:rPr lang="zh-TW" altLang="zh-TW" sz="900">
                  <a:latin typeface="Arial" panose="020B0604020202020204" pitchFamily="34" charset="0"/>
                  <a:ea typeface="微軟正黑體" panose="020B0604030504040204" pitchFamily="34" charset="-120"/>
                  <a:sym typeface="Arial" panose="020B0604020202020204" pitchFamily="34" charset="0"/>
                </a:rPr>
                <a:t>應用層</a:t>
              </a:r>
            </a:p>
          </p:txBody>
        </p:sp>
        <p:sp>
          <p:nvSpPr>
            <p:cNvPr id="59" name="Shape 74">
              <a:extLst>
                <a:ext uri="{FF2B5EF4-FFF2-40B4-BE49-F238E27FC236}">
                  <a16:creationId xmlns:a16="http://schemas.microsoft.com/office/drawing/2014/main" id="{B4E25D36-6228-498F-A547-B3E4F8339B3D}"/>
                </a:ext>
              </a:extLst>
            </p:cNvPr>
            <p:cNvSpPr>
              <a:spLocks noChangeArrowheads="1"/>
            </p:cNvSpPr>
            <p:nvPr/>
          </p:nvSpPr>
          <p:spPr bwMode="auto">
            <a:xfrm>
              <a:off x="11142110" y="1906933"/>
              <a:ext cx="195220" cy="207897"/>
            </a:xfrm>
            <a:prstGeom prst="rect">
              <a:avLst/>
            </a:prstGeom>
            <a:solidFill>
              <a:schemeClr val="accent4"/>
            </a:solidFill>
            <a:ln w="9525">
              <a:noFill/>
              <a:miter lim="800000"/>
              <a:headEnd/>
              <a:tailEnd/>
            </a:ln>
          </p:spPr>
          <p:txBody>
            <a:bodyPr lIns="68569" tIns="34275" rIns="68569" bIns="34275" anchor="ctr"/>
            <a:lstStyle/>
            <a:p>
              <a:pPr indent="-88106" algn="ctr">
                <a:buSzPts val="1400"/>
                <a:defRPr/>
              </a:pPr>
              <a:endParaRPr lang="zh-TW" altLang="zh-TW" sz="1425" b="1">
                <a:solidFill>
                  <a:schemeClr val="bg1"/>
                </a:solidFill>
                <a:latin typeface="Arial" panose="020B0604020202020204" pitchFamily="34" charset="0"/>
                <a:ea typeface="微軟正黑體" panose="020B0604030504040204" pitchFamily="34" charset="-120"/>
                <a:cs typeface="Arial" charset="0"/>
                <a:sym typeface="Arial" panose="020B0604020202020204" pitchFamily="34" charset="0"/>
              </a:endParaRPr>
            </a:p>
          </p:txBody>
        </p:sp>
      </p:grpSp>
      <p:pic>
        <p:nvPicPr>
          <p:cNvPr id="81" name="Shape 83">
            <a:extLst>
              <a:ext uri="{FF2B5EF4-FFF2-40B4-BE49-F238E27FC236}">
                <a16:creationId xmlns:a16="http://schemas.microsoft.com/office/drawing/2014/main" id="{42D2BD95-62C4-4566-B656-A23C260E4166}"/>
              </a:ext>
            </a:extLst>
          </p:cNvPr>
          <p:cNvPicPr preferRelativeResize="0">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381256" y="2847887"/>
            <a:ext cx="4762744" cy="2295613"/>
          </a:xfrm>
          <a:prstGeom prst="roundRect">
            <a:avLst>
              <a:gd name="adj" fmla="val 0"/>
            </a:avLst>
          </a:prstGeom>
          <a:solidFill>
            <a:srgbClr val="FFFFFF">
              <a:shade val="85000"/>
            </a:srgbClr>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19050">
                <a:solidFill>
                  <a:srgbClr val="000000"/>
                </a:solidFill>
                <a:round/>
                <a:headEnd/>
                <a:tailEnd/>
              </a14:hiddenLine>
            </a:ext>
          </a:extLst>
        </p:spPr>
      </p:pic>
      <p:sp>
        <p:nvSpPr>
          <p:cNvPr id="84" name="矩形 83">
            <a:extLst>
              <a:ext uri="{FF2B5EF4-FFF2-40B4-BE49-F238E27FC236}">
                <a16:creationId xmlns:a16="http://schemas.microsoft.com/office/drawing/2014/main" id="{804A71C5-0BB5-40EE-98AB-4AA4BB4ABCF4}"/>
              </a:ext>
            </a:extLst>
          </p:cNvPr>
          <p:cNvSpPr/>
          <p:nvPr/>
        </p:nvSpPr>
        <p:spPr>
          <a:xfrm>
            <a:off x="1867583" y="1885643"/>
            <a:ext cx="3197486" cy="338554"/>
          </a:xfrm>
          <a:prstGeom prst="rect">
            <a:avLst/>
          </a:prstGeom>
        </p:spPr>
        <p:txBody>
          <a:bodyPr wrap="square">
            <a:spAutoFit/>
          </a:bodyPr>
          <a:lstStyle/>
          <a:p>
            <a:pPr lvl="0"/>
            <a:r>
              <a:rPr lang="zh-TW" altLang="en-US" sz="16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加速磁碟存取的 </a:t>
            </a:r>
            <a:r>
              <a:rPr lang="en-US" altLang="zh-TW" sz="16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IOPS</a:t>
            </a:r>
            <a:r>
              <a:rPr lang="zh-TW" altLang="en-US" sz="16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效能</a:t>
            </a:r>
          </a:p>
        </p:txBody>
      </p:sp>
      <p:sp>
        <p:nvSpPr>
          <p:cNvPr id="85" name="矩形 84">
            <a:extLst>
              <a:ext uri="{FF2B5EF4-FFF2-40B4-BE49-F238E27FC236}">
                <a16:creationId xmlns:a16="http://schemas.microsoft.com/office/drawing/2014/main" id="{7951CBF7-D428-4C41-8177-139388D8442A}"/>
              </a:ext>
            </a:extLst>
          </p:cNvPr>
          <p:cNvSpPr/>
          <p:nvPr/>
        </p:nvSpPr>
        <p:spPr>
          <a:xfrm>
            <a:off x="1878483" y="2218571"/>
            <a:ext cx="5603720" cy="338554"/>
          </a:xfrm>
          <a:prstGeom prst="rect">
            <a:avLst/>
          </a:prstGeom>
        </p:spPr>
        <p:txBody>
          <a:bodyPr wrap="square">
            <a:spAutoFit/>
          </a:bodyPr>
          <a:lstStyle/>
          <a:p>
            <a:r>
              <a:rPr lang="zh-TW" altLang="en-US" sz="16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應用到全機或根據需求指定給需要的磁碟區 </a:t>
            </a:r>
            <a:r>
              <a:rPr lang="en-US" altLang="zh-TW" sz="16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t>
            </a:r>
            <a:r>
              <a:rPr lang="zh-TW" altLang="en-US" sz="16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6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LUN</a:t>
            </a:r>
            <a:endParaRPr lang="zh-TW" altLang="en-US" sz="16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86" name="矩形 85">
            <a:extLst>
              <a:ext uri="{FF2B5EF4-FFF2-40B4-BE49-F238E27FC236}">
                <a16:creationId xmlns:a16="http://schemas.microsoft.com/office/drawing/2014/main" id="{421269CB-0E19-48B8-9E13-F303EAB8E4A2}"/>
              </a:ext>
            </a:extLst>
          </p:cNvPr>
          <p:cNvSpPr/>
          <p:nvPr/>
        </p:nvSpPr>
        <p:spPr>
          <a:xfrm>
            <a:off x="343410" y="1868182"/>
            <a:ext cx="1740832" cy="369332"/>
          </a:xfrm>
          <a:prstGeom prst="rect">
            <a:avLst/>
          </a:prstGeom>
        </p:spPr>
        <p:txBody>
          <a:bodyPr wrap="square">
            <a:spAutoFit/>
          </a:bodyPr>
          <a:lstStyle/>
          <a:p>
            <a:pPr lvl="0" algn="ctr"/>
            <a:r>
              <a:rPr lang="zh-TW" altLang="en-US" sz="1800" b="1">
                <a:solidFill>
                  <a:schemeClr val="accent1">
                    <a:lumMod val="7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改善 </a:t>
            </a:r>
            <a:r>
              <a:rPr lang="en-US" altLang="zh-TW" sz="1800" b="1">
                <a:solidFill>
                  <a:schemeClr val="accent1">
                    <a:lumMod val="7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I/O</a:t>
            </a:r>
            <a:r>
              <a:rPr lang="zh-TW" altLang="en-US" sz="1800" b="1">
                <a:solidFill>
                  <a:schemeClr val="accent1">
                    <a:lumMod val="7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延遲</a:t>
            </a:r>
          </a:p>
        </p:txBody>
      </p:sp>
      <p:sp>
        <p:nvSpPr>
          <p:cNvPr id="87" name="矩形 86">
            <a:extLst>
              <a:ext uri="{FF2B5EF4-FFF2-40B4-BE49-F238E27FC236}">
                <a16:creationId xmlns:a16="http://schemas.microsoft.com/office/drawing/2014/main" id="{3846E069-9508-40C7-8368-3F4CEA51B07E}"/>
              </a:ext>
            </a:extLst>
          </p:cNvPr>
          <p:cNvSpPr/>
          <p:nvPr/>
        </p:nvSpPr>
        <p:spPr>
          <a:xfrm>
            <a:off x="354310" y="2213616"/>
            <a:ext cx="1740832" cy="369332"/>
          </a:xfrm>
          <a:prstGeom prst="rect">
            <a:avLst/>
          </a:prstGeom>
        </p:spPr>
        <p:txBody>
          <a:bodyPr wrap="square">
            <a:spAutoFit/>
          </a:bodyPr>
          <a:lstStyle/>
          <a:p>
            <a:pPr lvl="0" algn="ctr"/>
            <a:r>
              <a:rPr lang="zh-TW" altLang="en-US" sz="1800" b="1">
                <a:solidFill>
                  <a:schemeClr val="accent1">
                    <a:lumMod val="7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允許全域快取</a:t>
            </a:r>
          </a:p>
        </p:txBody>
      </p:sp>
      <p:grpSp>
        <p:nvGrpSpPr>
          <p:cNvPr id="4" name="群組 3">
            <a:extLst>
              <a:ext uri="{FF2B5EF4-FFF2-40B4-BE49-F238E27FC236}">
                <a16:creationId xmlns:a16="http://schemas.microsoft.com/office/drawing/2014/main" id="{4A80F50C-01AB-4571-B437-723B198C6228}"/>
              </a:ext>
            </a:extLst>
          </p:cNvPr>
          <p:cNvGrpSpPr/>
          <p:nvPr/>
        </p:nvGrpSpPr>
        <p:grpSpPr>
          <a:xfrm>
            <a:off x="500886" y="2661623"/>
            <a:ext cx="3989119" cy="2225889"/>
            <a:chOff x="350314" y="2538994"/>
            <a:chExt cx="4184830" cy="2335094"/>
          </a:xfrm>
        </p:grpSpPr>
        <p:grpSp>
          <p:nvGrpSpPr>
            <p:cNvPr id="48" name="群組 45">
              <a:extLst>
                <a:ext uri="{FF2B5EF4-FFF2-40B4-BE49-F238E27FC236}">
                  <a16:creationId xmlns:a16="http://schemas.microsoft.com/office/drawing/2014/main" id="{DD868544-C438-458B-8533-BCFDDF878F0C}"/>
                </a:ext>
              </a:extLst>
            </p:cNvPr>
            <p:cNvGrpSpPr>
              <a:grpSpLocks/>
            </p:cNvGrpSpPr>
            <p:nvPr/>
          </p:nvGrpSpPr>
          <p:grpSpPr bwMode="auto">
            <a:xfrm>
              <a:off x="3340445" y="2824946"/>
              <a:ext cx="1194699" cy="740615"/>
              <a:chOff x="11139420" y="732770"/>
              <a:chExt cx="1592842" cy="740615"/>
            </a:xfrm>
          </p:grpSpPr>
          <p:cxnSp>
            <p:nvCxnSpPr>
              <p:cNvPr id="49" name="Shape 70">
                <a:extLst>
                  <a:ext uri="{FF2B5EF4-FFF2-40B4-BE49-F238E27FC236}">
                    <a16:creationId xmlns:a16="http://schemas.microsoft.com/office/drawing/2014/main" id="{A4A22F62-1DFD-451D-AA75-1088DF17435F}"/>
                  </a:ext>
                </a:extLst>
              </p:cNvPr>
              <p:cNvCxnSpPr/>
              <p:nvPr/>
            </p:nvCxnSpPr>
            <p:spPr>
              <a:xfrm>
                <a:off x="11139420" y="1159537"/>
                <a:ext cx="265097" cy="0"/>
              </a:xfrm>
              <a:prstGeom prst="straightConnector1">
                <a:avLst/>
              </a:prstGeom>
              <a:noFill/>
              <a:ln w="38100" cap="flat" cmpd="sng">
                <a:solidFill>
                  <a:srgbClr val="FF0000"/>
                </a:solidFill>
                <a:prstDash val="solid"/>
                <a:round/>
                <a:headEnd type="none" w="med" len="med"/>
                <a:tailEnd type="none" w="med" len="med"/>
              </a:ln>
              <a:effectLst/>
            </p:spPr>
          </p:cxnSp>
          <p:cxnSp>
            <p:nvCxnSpPr>
              <p:cNvPr id="50" name="Shape 101">
                <a:extLst>
                  <a:ext uri="{FF2B5EF4-FFF2-40B4-BE49-F238E27FC236}">
                    <a16:creationId xmlns:a16="http://schemas.microsoft.com/office/drawing/2014/main" id="{3EC2581C-FB3C-4A33-95CA-C477326642E3}"/>
                  </a:ext>
                </a:extLst>
              </p:cNvPr>
              <p:cNvCxnSpPr/>
              <p:nvPr/>
            </p:nvCxnSpPr>
            <p:spPr bwMode="auto">
              <a:xfrm>
                <a:off x="11139420" y="899289"/>
                <a:ext cx="265097" cy="0"/>
              </a:xfrm>
              <a:prstGeom prst="straightConnector1">
                <a:avLst/>
              </a:prstGeom>
              <a:noFill/>
              <a:ln w="38100" cap="flat" cmpd="sng">
                <a:solidFill>
                  <a:schemeClr val="tx1"/>
                </a:solidFill>
                <a:prstDash val="solid"/>
                <a:round/>
                <a:headEnd type="none" w="med" len="med"/>
                <a:tailEnd type="none" w="med" len="med"/>
              </a:ln>
              <a:effectLst/>
            </p:spPr>
          </p:cxnSp>
          <p:sp>
            <p:nvSpPr>
              <p:cNvPr id="51" name="Shape 102">
                <a:extLst>
                  <a:ext uri="{FF2B5EF4-FFF2-40B4-BE49-F238E27FC236}">
                    <a16:creationId xmlns:a16="http://schemas.microsoft.com/office/drawing/2014/main" id="{8E069660-8246-40FD-9E91-1A49BD4A9954}"/>
                  </a:ext>
                </a:extLst>
              </p:cNvPr>
              <p:cNvSpPr txBox="1">
                <a:spLocks noChangeArrowheads="1"/>
              </p:cNvSpPr>
              <p:nvPr/>
            </p:nvSpPr>
            <p:spPr bwMode="auto">
              <a:xfrm>
                <a:off x="11409430" y="732770"/>
                <a:ext cx="665078" cy="502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lstStyle>
                <a:lvl1pPr indent="-100013">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indent="0">
                  <a:buClr>
                    <a:srgbClr val="0C0C0C"/>
                  </a:buClr>
                  <a:buSzPts val="1200"/>
                </a:pPr>
                <a:r>
                  <a:rPr lang="zh-TW" altLang="en-US" sz="1200">
                    <a:latin typeface="Arial" panose="020B0604020202020204" pitchFamily="34" charset="0"/>
                    <a:ea typeface="微軟正黑體" panose="020B0604030504040204" pitchFamily="34" charset="-120"/>
                    <a:sym typeface="Arial" panose="020B0604020202020204" pitchFamily="34" charset="0"/>
                  </a:rPr>
                  <a:t>讀取</a:t>
                </a:r>
                <a:endParaRPr lang="zh-TW" altLang="zh-TW" sz="1200">
                  <a:latin typeface="Arial" panose="020B0604020202020204" pitchFamily="34" charset="0"/>
                  <a:ea typeface="微軟正黑體" panose="020B0604030504040204" pitchFamily="34" charset="-120"/>
                  <a:sym typeface="Arial" panose="020B0604020202020204" pitchFamily="34" charset="0"/>
                </a:endParaRPr>
              </a:p>
            </p:txBody>
          </p:sp>
          <p:sp>
            <p:nvSpPr>
              <p:cNvPr id="52" name="Shape 103">
                <a:extLst>
                  <a:ext uri="{FF2B5EF4-FFF2-40B4-BE49-F238E27FC236}">
                    <a16:creationId xmlns:a16="http://schemas.microsoft.com/office/drawing/2014/main" id="{4749B404-2633-4897-B310-FDD714EF8718}"/>
                  </a:ext>
                </a:extLst>
              </p:cNvPr>
              <p:cNvSpPr txBox="1">
                <a:spLocks noChangeArrowheads="1"/>
              </p:cNvSpPr>
              <p:nvPr/>
            </p:nvSpPr>
            <p:spPr bwMode="auto">
              <a:xfrm>
                <a:off x="11409430" y="991695"/>
                <a:ext cx="1322832" cy="48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lstStyle>
                <a:lvl1pPr indent="-100013">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indent="0">
                  <a:buClr>
                    <a:srgbClr val="0C0C0C"/>
                  </a:buClr>
                  <a:buSzPts val="1200"/>
                </a:pPr>
                <a:r>
                  <a:rPr lang="zh-TW" altLang="en-US" sz="1200">
                    <a:latin typeface="Arial" panose="020B0604020202020204" pitchFamily="34" charset="0"/>
                    <a:ea typeface="微軟正黑體" panose="020B0604030504040204" pitchFamily="34" charset="-120"/>
                    <a:sym typeface="Arial" panose="020B0604020202020204" pitchFamily="34" charset="0"/>
                  </a:rPr>
                  <a:t>寫入</a:t>
                </a:r>
                <a:endParaRPr lang="zh-TW" altLang="zh-TW" sz="1200">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60" name="群組 51">
              <a:extLst>
                <a:ext uri="{FF2B5EF4-FFF2-40B4-BE49-F238E27FC236}">
                  <a16:creationId xmlns:a16="http://schemas.microsoft.com/office/drawing/2014/main" id="{92782BDF-87A5-4B41-832D-A43F72AD808D}"/>
                </a:ext>
              </a:extLst>
            </p:cNvPr>
            <p:cNvGrpSpPr>
              <a:grpSpLocks/>
            </p:cNvGrpSpPr>
            <p:nvPr/>
          </p:nvGrpSpPr>
          <p:grpSpPr bwMode="auto">
            <a:xfrm>
              <a:off x="350314" y="2538994"/>
              <a:ext cx="2836001" cy="2335094"/>
              <a:chOff x="5637683" y="2637706"/>
              <a:chExt cx="3782435" cy="3113463"/>
            </a:xfrm>
          </p:grpSpPr>
          <p:cxnSp>
            <p:nvCxnSpPr>
              <p:cNvPr id="61" name="Shape 73">
                <a:extLst>
                  <a:ext uri="{FF2B5EF4-FFF2-40B4-BE49-F238E27FC236}">
                    <a16:creationId xmlns:a16="http://schemas.microsoft.com/office/drawing/2014/main" id="{D5BC3030-2472-492E-83B7-5BF6269F271A}"/>
                  </a:ext>
                </a:extLst>
              </p:cNvPr>
              <p:cNvCxnSpPr>
                <a:cxnSpLocks noChangeShapeType="1"/>
              </p:cNvCxnSpPr>
              <p:nvPr/>
            </p:nvCxnSpPr>
            <p:spPr bwMode="auto">
              <a:xfrm>
                <a:off x="5835430" y="4616402"/>
                <a:ext cx="3524486" cy="2000"/>
              </a:xfrm>
              <a:prstGeom prst="straightConnector1">
                <a:avLst/>
              </a:prstGeom>
              <a:noFill/>
              <a:ln w="9525">
                <a:solidFill>
                  <a:schemeClr val="accent1">
                    <a:lumMod val="20000"/>
                    <a:lumOff val="80000"/>
                  </a:schemeClr>
                </a:solidFill>
                <a:prstDash val="dash"/>
                <a:round/>
                <a:headEnd/>
                <a:tailEnd/>
              </a:ln>
              <a:extLst>
                <a:ext uri="{909E8E84-426E-40DD-AFC4-6F175D3DCCD1}">
                  <a14:hiddenFill xmlns:a14="http://schemas.microsoft.com/office/drawing/2010/main">
                    <a:noFill/>
                  </a14:hiddenFill>
                </a:ext>
              </a:extLst>
            </p:spPr>
          </p:cxnSp>
          <p:cxnSp>
            <p:nvCxnSpPr>
              <p:cNvPr id="62" name="Shape 76">
                <a:extLst>
                  <a:ext uri="{FF2B5EF4-FFF2-40B4-BE49-F238E27FC236}">
                    <a16:creationId xmlns:a16="http://schemas.microsoft.com/office/drawing/2014/main" id="{4010BEF8-FFAA-4146-AD00-2B9025F97388}"/>
                  </a:ext>
                </a:extLst>
              </p:cNvPr>
              <p:cNvCxnSpPr>
                <a:cxnSpLocks noChangeShapeType="1"/>
              </p:cNvCxnSpPr>
              <p:nvPr/>
            </p:nvCxnSpPr>
            <p:spPr bwMode="auto">
              <a:xfrm>
                <a:off x="5835430" y="4242055"/>
                <a:ext cx="3524486" cy="2000"/>
              </a:xfrm>
              <a:prstGeom prst="straightConnector1">
                <a:avLst/>
              </a:prstGeom>
              <a:noFill/>
              <a:ln w="9525">
                <a:solidFill>
                  <a:schemeClr val="accent1">
                    <a:lumMod val="20000"/>
                    <a:lumOff val="80000"/>
                  </a:schemeClr>
                </a:solidFill>
                <a:prstDash val="dash"/>
                <a:round/>
                <a:headEnd/>
                <a:tailEnd/>
              </a:ln>
              <a:extLst>
                <a:ext uri="{909E8E84-426E-40DD-AFC4-6F175D3DCCD1}">
                  <a14:hiddenFill xmlns:a14="http://schemas.microsoft.com/office/drawing/2010/main">
                    <a:noFill/>
                  </a14:hiddenFill>
                </a:ext>
              </a:extLst>
            </p:spPr>
          </p:cxnSp>
          <p:sp>
            <p:nvSpPr>
              <p:cNvPr id="63" name="Shape 77">
                <a:extLst>
                  <a:ext uri="{FF2B5EF4-FFF2-40B4-BE49-F238E27FC236}">
                    <a16:creationId xmlns:a16="http://schemas.microsoft.com/office/drawing/2014/main" id="{0DC22E76-EAAE-437A-BFE7-58CE1DADA564}"/>
                  </a:ext>
                </a:extLst>
              </p:cNvPr>
              <p:cNvSpPr>
                <a:spLocks noChangeArrowheads="1"/>
              </p:cNvSpPr>
              <p:nvPr/>
            </p:nvSpPr>
            <p:spPr bwMode="auto">
              <a:xfrm>
                <a:off x="5882964" y="3066927"/>
                <a:ext cx="1428835" cy="422516"/>
              </a:xfrm>
              <a:prstGeom prst="rect">
                <a:avLst/>
              </a:prstGeom>
              <a:solidFill>
                <a:srgbClr val="2CF8FD"/>
              </a:solidFill>
              <a:ln w="9525">
                <a:noFill/>
                <a:miter lim="800000"/>
                <a:headEnd/>
                <a:tailEnd/>
              </a:ln>
            </p:spPr>
            <p:txBody>
              <a:bodyPr lIns="68569" tIns="34275" rIns="68569" bIns="34275"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425" b="1">
                  <a:solidFill>
                    <a:srgbClr val="FFFFFF"/>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64" name="Shape 78">
                <a:extLst>
                  <a:ext uri="{FF2B5EF4-FFF2-40B4-BE49-F238E27FC236}">
                    <a16:creationId xmlns:a16="http://schemas.microsoft.com/office/drawing/2014/main" id="{F7D745E3-DC11-4ED6-A6CC-D4D7A411B01A}"/>
                  </a:ext>
                </a:extLst>
              </p:cNvPr>
              <p:cNvSpPr>
                <a:spLocks noChangeArrowheads="1"/>
              </p:cNvSpPr>
              <p:nvPr/>
            </p:nvSpPr>
            <p:spPr bwMode="auto">
              <a:xfrm>
                <a:off x="5835430" y="4257739"/>
                <a:ext cx="571614" cy="365268"/>
              </a:xfrm>
              <a:prstGeom prst="rect">
                <a:avLst/>
              </a:prstGeom>
              <a:solidFill>
                <a:srgbClr val="7030A0"/>
              </a:solidFill>
              <a:ln w="9525">
                <a:noFill/>
                <a:miter lim="800000"/>
                <a:headEnd/>
                <a:tailEnd/>
              </a:ln>
            </p:spPr>
            <p:txBody>
              <a:bodyPr lIns="68569" tIns="34275" rIns="68569" bIns="34275"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425" b="1">
                  <a:solidFill>
                    <a:srgbClr val="FFFFFF"/>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65" name="Shape 79">
                <a:extLst>
                  <a:ext uri="{FF2B5EF4-FFF2-40B4-BE49-F238E27FC236}">
                    <a16:creationId xmlns:a16="http://schemas.microsoft.com/office/drawing/2014/main" id="{4B110FFF-7DA1-4F56-8EF0-2DF6DFE0AF33}"/>
                  </a:ext>
                </a:extLst>
              </p:cNvPr>
              <p:cNvSpPr>
                <a:spLocks noChangeArrowheads="1"/>
              </p:cNvSpPr>
              <p:nvPr/>
            </p:nvSpPr>
            <p:spPr bwMode="auto">
              <a:xfrm>
                <a:off x="6624335" y="4257730"/>
                <a:ext cx="571614" cy="899971"/>
              </a:xfrm>
              <a:prstGeom prst="rect">
                <a:avLst/>
              </a:prstGeom>
              <a:solidFill>
                <a:srgbClr val="00B0F0"/>
              </a:solidFill>
              <a:ln w="9525">
                <a:noFill/>
                <a:miter lim="800000"/>
                <a:headEnd/>
                <a:tailEnd/>
              </a:ln>
            </p:spPr>
            <p:txBody>
              <a:bodyPr lIns="68569" tIns="34275" rIns="68569" bIns="34275"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425" b="1">
                  <a:solidFill>
                    <a:srgbClr val="FFFFFF"/>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66" name="Shape 80">
                <a:extLst>
                  <a:ext uri="{FF2B5EF4-FFF2-40B4-BE49-F238E27FC236}">
                    <a16:creationId xmlns:a16="http://schemas.microsoft.com/office/drawing/2014/main" id="{841D5F5B-AB4A-483E-ACB8-A7914F043911}"/>
                  </a:ext>
                </a:extLst>
              </p:cNvPr>
              <p:cNvCxnSpPr>
                <a:cxnSpLocks noChangeShapeType="1"/>
              </p:cNvCxnSpPr>
              <p:nvPr/>
            </p:nvCxnSpPr>
            <p:spPr bwMode="auto">
              <a:xfrm rot="-5400000">
                <a:off x="5747520" y="3867185"/>
                <a:ext cx="748540" cy="1200"/>
              </a:xfrm>
              <a:prstGeom prst="straightConnector1">
                <a:avLst/>
              </a:prstGeom>
              <a:noFill/>
              <a:ln w="12700">
                <a:solidFill>
                  <a:schemeClr val="accent1">
                    <a:lumMod val="20000"/>
                    <a:lumOff val="80000"/>
                  </a:schemeClr>
                </a:solidFill>
                <a:round/>
                <a:headEnd/>
                <a:tailEnd type="triangle" w="med" len="med"/>
              </a:ln>
              <a:extLst>
                <a:ext uri="{909E8E84-426E-40DD-AFC4-6F175D3DCCD1}">
                  <a14:hiddenFill xmlns:a14="http://schemas.microsoft.com/office/drawing/2010/main">
                    <a:noFill/>
                  </a14:hiddenFill>
                </a:ext>
              </a:extLst>
            </p:spPr>
          </p:cxnSp>
          <p:cxnSp>
            <p:nvCxnSpPr>
              <p:cNvPr id="67" name="Shape 81">
                <a:extLst>
                  <a:ext uri="{FF2B5EF4-FFF2-40B4-BE49-F238E27FC236}">
                    <a16:creationId xmlns:a16="http://schemas.microsoft.com/office/drawing/2014/main" id="{4BE3D34D-E2C8-4A3A-A9F8-8D686D048287}"/>
                  </a:ext>
                </a:extLst>
              </p:cNvPr>
              <p:cNvCxnSpPr>
                <a:cxnSpLocks noChangeShapeType="1"/>
              </p:cNvCxnSpPr>
              <p:nvPr/>
            </p:nvCxnSpPr>
            <p:spPr bwMode="auto">
              <a:xfrm rot="-5400000">
                <a:off x="6441132" y="3866682"/>
                <a:ext cx="748540" cy="1200"/>
              </a:xfrm>
              <a:prstGeom prst="straightConnector1">
                <a:avLst/>
              </a:prstGeom>
              <a:noFill/>
              <a:ln w="12700">
                <a:solidFill>
                  <a:schemeClr val="accent1">
                    <a:lumMod val="20000"/>
                    <a:lumOff val="80000"/>
                  </a:schemeClr>
                </a:solidFill>
                <a:prstDash val="dash"/>
                <a:round/>
                <a:headEnd/>
                <a:tailEnd type="triangle" w="med" len="med"/>
              </a:ln>
              <a:extLst>
                <a:ext uri="{909E8E84-426E-40DD-AFC4-6F175D3DCCD1}">
                  <a14:hiddenFill xmlns:a14="http://schemas.microsoft.com/office/drawing/2010/main">
                    <a:noFill/>
                  </a14:hiddenFill>
                </a:ext>
              </a:extLst>
            </p:spPr>
          </p:cxnSp>
          <p:cxnSp>
            <p:nvCxnSpPr>
              <p:cNvPr id="68" name="Shape 83">
                <a:extLst>
                  <a:ext uri="{FF2B5EF4-FFF2-40B4-BE49-F238E27FC236}">
                    <a16:creationId xmlns:a16="http://schemas.microsoft.com/office/drawing/2014/main" id="{7F7086B9-A118-45E8-8CBF-4B43511E951C}"/>
                  </a:ext>
                </a:extLst>
              </p:cNvPr>
              <p:cNvCxnSpPr>
                <a:cxnSpLocks noChangeShapeType="1"/>
              </p:cNvCxnSpPr>
              <p:nvPr/>
            </p:nvCxnSpPr>
            <p:spPr bwMode="auto">
              <a:xfrm rot="10800000">
                <a:off x="6406747" y="4432709"/>
                <a:ext cx="381209" cy="2000"/>
              </a:xfrm>
              <a:prstGeom prst="straightConnector1">
                <a:avLst/>
              </a:prstGeom>
              <a:noFill/>
              <a:ln w="12700">
                <a:solidFill>
                  <a:schemeClr val="accent1">
                    <a:lumMod val="20000"/>
                    <a:lumOff val="80000"/>
                  </a:schemeClr>
                </a:solidFill>
                <a:round/>
                <a:headEnd/>
                <a:tailEnd type="triangle" w="med" len="med"/>
              </a:ln>
              <a:extLst>
                <a:ext uri="{909E8E84-426E-40DD-AFC4-6F175D3DCCD1}">
                  <a14:hiddenFill xmlns:a14="http://schemas.microsoft.com/office/drawing/2010/main">
                    <a:noFill/>
                  </a14:hiddenFill>
                </a:ext>
              </a:extLst>
            </p:spPr>
          </p:cxnSp>
          <p:cxnSp>
            <p:nvCxnSpPr>
              <p:cNvPr id="69" name="Shape 84">
                <a:extLst>
                  <a:ext uri="{FF2B5EF4-FFF2-40B4-BE49-F238E27FC236}">
                    <a16:creationId xmlns:a16="http://schemas.microsoft.com/office/drawing/2014/main" id="{F4DA540F-B462-43A4-8024-75A76F703E45}"/>
                  </a:ext>
                </a:extLst>
              </p:cNvPr>
              <p:cNvCxnSpPr>
                <a:cxnSpLocks noChangeShapeType="1"/>
              </p:cNvCxnSpPr>
              <p:nvPr/>
            </p:nvCxnSpPr>
            <p:spPr bwMode="auto">
              <a:xfrm flipV="1">
                <a:off x="7381226" y="4241552"/>
                <a:ext cx="0" cy="939063"/>
              </a:xfrm>
              <a:prstGeom prst="straightConnector1">
                <a:avLst/>
              </a:prstGeom>
              <a:noFill/>
              <a:ln w="12700">
                <a:solidFill>
                  <a:schemeClr val="accent1">
                    <a:lumMod val="20000"/>
                    <a:lumOff val="80000"/>
                  </a:schemeClr>
                </a:solidFill>
                <a:round/>
                <a:headEnd type="triangle"/>
                <a:tailEnd type="triangle" w="med" len="med"/>
              </a:ln>
              <a:extLst>
                <a:ext uri="{909E8E84-426E-40DD-AFC4-6F175D3DCCD1}">
                  <a14:hiddenFill xmlns:a14="http://schemas.microsoft.com/office/drawing/2010/main">
                    <a:noFill/>
                  </a14:hiddenFill>
                </a:ext>
              </a:extLst>
            </p:spPr>
          </p:cxnSp>
          <p:cxnSp>
            <p:nvCxnSpPr>
              <p:cNvPr id="70" name="Shape 85">
                <a:extLst>
                  <a:ext uri="{FF2B5EF4-FFF2-40B4-BE49-F238E27FC236}">
                    <a16:creationId xmlns:a16="http://schemas.microsoft.com/office/drawing/2014/main" id="{514B1838-908B-4C38-84C8-1A29757823FF}"/>
                  </a:ext>
                </a:extLst>
              </p:cNvPr>
              <p:cNvCxnSpPr>
                <a:cxnSpLocks noChangeShapeType="1"/>
              </p:cNvCxnSpPr>
              <p:nvPr/>
            </p:nvCxnSpPr>
            <p:spPr bwMode="auto">
              <a:xfrm>
                <a:off x="5835430" y="5165906"/>
                <a:ext cx="3563107" cy="14709"/>
              </a:xfrm>
              <a:prstGeom prst="straightConnector1">
                <a:avLst/>
              </a:prstGeom>
              <a:noFill/>
              <a:ln w="9525">
                <a:solidFill>
                  <a:schemeClr val="accent1">
                    <a:lumMod val="20000"/>
                    <a:lumOff val="80000"/>
                  </a:schemeClr>
                </a:solidFill>
                <a:prstDash val="dash"/>
                <a:round/>
                <a:headEnd/>
                <a:tailEnd/>
              </a:ln>
              <a:extLst>
                <a:ext uri="{909E8E84-426E-40DD-AFC4-6F175D3DCCD1}">
                  <a14:hiddenFill xmlns:a14="http://schemas.microsoft.com/office/drawing/2010/main">
                    <a:noFill/>
                  </a14:hiddenFill>
                </a:ext>
              </a:extLst>
            </p:spPr>
          </p:cxnSp>
          <p:sp>
            <p:nvSpPr>
              <p:cNvPr id="71" name="Shape 87">
                <a:extLst>
                  <a:ext uri="{FF2B5EF4-FFF2-40B4-BE49-F238E27FC236}">
                    <a16:creationId xmlns:a16="http://schemas.microsoft.com/office/drawing/2014/main" id="{06D4E44D-5193-4369-B643-E83078A80026}"/>
                  </a:ext>
                </a:extLst>
              </p:cNvPr>
              <p:cNvSpPr>
                <a:spLocks noChangeArrowheads="1"/>
              </p:cNvSpPr>
              <p:nvPr/>
            </p:nvSpPr>
            <p:spPr bwMode="auto">
              <a:xfrm>
                <a:off x="7694453" y="4257739"/>
                <a:ext cx="571614" cy="365268"/>
              </a:xfrm>
              <a:prstGeom prst="rect">
                <a:avLst/>
              </a:prstGeom>
              <a:solidFill>
                <a:srgbClr val="7030A0"/>
              </a:solidFill>
              <a:ln w="9525">
                <a:noFill/>
                <a:miter lim="800000"/>
                <a:headEnd/>
                <a:tailEnd/>
              </a:ln>
            </p:spPr>
            <p:txBody>
              <a:bodyPr lIns="68569" tIns="34275" rIns="68569" bIns="34275"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425" b="1">
                  <a:solidFill>
                    <a:srgbClr val="FFFFFF"/>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72" name="Shape 88">
                <a:extLst>
                  <a:ext uri="{FF2B5EF4-FFF2-40B4-BE49-F238E27FC236}">
                    <a16:creationId xmlns:a16="http://schemas.microsoft.com/office/drawing/2014/main" id="{7BAD3A17-55AF-4E02-A59C-E4FA990279D1}"/>
                  </a:ext>
                </a:extLst>
              </p:cNvPr>
              <p:cNvSpPr>
                <a:spLocks noChangeArrowheads="1"/>
              </p:cNvSpPr>
              <p:nvPr/>
            </p:nvSpPr>
            <p:spPr bwMode="auto">
              <a:xfrm>
                <a:off x="8483373" y="4257730"/>
                <a:ext cx="571614" cy="899971"/>
              </a:xfrm>
              <a:prstGeom prst="rect">
                <a:avLst/>
              </a:prstGeom>
              <a:solidFill>
                <a:srgbClr val="00B0F0"/>
              </a:solidFill>
              <a:ln w="9525">
                <a:noFill/>
                <a:miter lim="800000"/>
                <a:headEnd/>
                <a:tailEnd/>
              </a:ln>
            </p:spPr>
            <p:txBody>
              <a:bodyPr lIns="68569" tIns="34275" rIns="68569" bIns="34275"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425" b="1">
                  <a:solidFill>
                    <a:srgbClr val="FFFFFF"/>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73" name="Shape 89">
                <a:extLst>
                  <a:ext uri="{FF2B5EF4-FFF2-40B4-BE49-F238E27FC236}">
                    <a16:creationId xmlns:a16="http://schemas.microsoft.com/office/drawing/2014/main" id="{C166414F-260E-4F91-91C8-C241E05C7161}"/>
                  </a:ext>
                </a:extLst>
              </p:cNvPr>
              <p:cNvCxnSpPr>
                <a:cxnSpLocks noChangeShapeType="1"/>
              </p:cNvCxnSpPr>
              <p:nvPr/>
            </p:nvCxnSpPr>
            <p:spPr bwMode="auto">
              <a:xfrm rot="-5400000">
                <a:off x="7543456" y="3867185"/>
                <a:ext cx="748540" cy="1200"/>
              </a:xfrm>
              <a:prstGeom prst="straightConnector1">
                <a:avLst/>
              </a:prstGeom>
              <a:noFill/>
              <a:ln w="12700">
                <a:solidFill>
                  <a:schemeClr val="accent1">
                    <a:lumMod val="20000"/>
                    <a:lumOff val="80000"/>
                  </a:schemeClr>
                </a:solidFill>
                <a:round/>
                <a:headEnd/>
                <a:tailEnd type="triangle" w="med" len="med"/>
              </a:ln>
              <a:extLst>
                <a:ext uri="{909E8E84-426E-40DD-AFC4-6F175D3DCCD1}">
                  <a14:hiddenFill xmlns:a14="http://schemas.microsoft.com/office/drawing/2010/main">
                    <a:noFill/>
                  </a14:hiddenFill>
                </a:ext>
              </a:extLst>
            </p:spPr>
          </p:cxnSp>
          <p:cxnSp>
            <p:nvCxnSpPr>
              <p:cNvPr id="74" name="Shape 92">
                <a:extLst>
                  <a:ext uri="{FF2B5EF4-FFF2-40B4-BE49-F238E27FC236}">
                    <a16:creationId xmlns:a16="http://schemas.microsoft.com/office/drawing/2014/main" id="{3A0E0F2B-6772-43D1-BE11-B129DE90EC1F}"/>
                  </a:ext>
                </a:extLst>
              </p:cNvPr>
              <p:cNvCxnSpPr>
                <a:cxnSpLocks noChangeShapeType="1"/>
              </p:cNvCxnSpPr>
              <p:nvPr/>
            </p:nvCxnSpPr>
            <p:spPr bwMode="auto">
              <a:xfrm rot="10800000">
                <a:off x="8289006" y="4334563"/>
                <a:ext cx="381209" cy="2000"/>
              </a:xfrm>
              <a:prstGeom prst="straightConnector1">
                <a:avLst/>
              </a:prstGeom>
              <a:noFill/>
              <a:ln w="12700">
                <a:solidFill>
                  <a:schemeClr val="accent1">
                    <a:lumMod val="20000"/>
                    <a:lumOff val="80000"/>
                  </a:schemeClr>
                </a:solidFill>
                <a:round/>
                <a:headEnd/>
                <a:tailEnd type="triangle" w="med" len="med"/>
              </a:ln>
              <a:extLst>
                <a:ext uri="{909E8E84-426E-40DD-AFC4-6F175D3DCCD1}">
                  <a14:hiddenFill xmlns:a14="http://schemas.microsoft.com/office/drawing/2010/main">
                    <a:noFill/>
                  </a14:hiddenFill>
                </a:ext>
              </a:extLst>
            </p:spPr>
          </p:cxnSp>
          <p:sp>
            <p:nvSpPr>
              <p:cNvPr id="75" name="Shape 93">
                <a:extLst>
                  <a:ext uri="{FF2B5EF4-FFF2-40B4-BE49-F238E27FC236}">
                    <a16:creationId xmlns:a16="http://schemas.microsoft.com/office/drawing/2014/main" id="{85E2A42B-645F-4D5E-9A5C-CEAABC107F59}"/>
                  </a:ext>
                </a:extLst>
              </p:cNvPr>
              <p:cNvSpPr txBox="1">
                <a:spLocks noChangeArrowheads="1"/>
              </p:cNvSpPr>
              <p:nvPr/>
            </p:nvSpPr>
            <p:spPr bwMode="auto">
              <a:xfrm>
                <a:off x="5637683" y="2637706"/>
                <a:ext cx="1819758" cy="38127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68569" tIns="68569" rIns="68569" bIns="68569" anchor="ctr"/>
              <a:lstStyle>
                <a:lvl1pPr marL="150813" indent="-74613">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lnSpc>
                    <a:spcPct val="115000"/>
                  </a:lnSpc>
                  <a:buClr>
                    <a:srgbClr val="595959"/>
                  </a:buClr>
                  <a:buSzPts val="900"/>
                </a:pPr>
                <a:r>
                  <a:rPr lang="zh-TW" altLang="en-US" sz="1200" b="1">
                    <a:solidFill>
                      <a:srgbClr val="C00000"/>
                    </a:solidFill>
                    <a:latin typeface="Arial" panose="020B0604020202020204" pitchFamily="34" charset="0"/>
                    <a:ea typeface="微軟正黑體" panose="020B0604030504040204" pitchFamily="34" charset="-120"/>
                    <a:sym typeface="Arial" panose="020B0604020202020204" pitchFamily="34" charset="0"/>
                  </a:rPr>
                  <a:t>唯讀快取</a:t>
                </a:r>
                <a:endParaRPr lang="zh-TW" altLang="zh-TW" sz="1200" b="1">
                  <a:solidFill>
                    <a:srgbClr val="C00000"/>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76" name="Shape 95">
                <a:extLst>
                  <a:ext uri="{FF2B5EF4-FFF2-40B4-BE49-F238E27FC236}">
                    <a16:creationId xmlns:a16="http://schemas.microsoft.com/office/drawing/2014/main" id="{BA97E853-BCE4-473E-BED7-524D6251FAF9}"/>
                  </a:ext>
                </a:extLst>
              </p:cNvPr>
              <p:cNvSpPr txBox="1">
                <a:spLocks noChangeArrowheads="1"/>
              </p:cNvSpPr>
              <p:nvPr/>
            </p:nvSpPr>
            <p:spPr bwMode="auto">
              <a:xfrm>
                <a:off x="5813042" y="5274680"/>
                <a:ext cx="3546873" cy="476489"/>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lIns="68569" tIns="68569" rIns="68569" bIns="68569" anchor="ctr"/>
              <a:lstStyle>
                <a:lvl1pPr marL="150813" indent="-666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lnSpc>
                    <a:spcPct val="115000"/>
                  </a:lnSpc>
                  <a:buClr>
                    <a:srgbClr val="595959"/>
                  </a:buClr>
                  <a:buSzPts val="800"/>
                </a:pPr>
                <a:r>
                  <a:rPr lang="zh-TW" altLang="en-US" b="1">
                    <a:solidFill>
                      <a:srgbClr val="C00000"/>
                    </a:solidFill>
                    <a:latin typeface="Arial" panose="020B0604020202020204" pitchFamily="34" charset="0"/>
                    <a:ea typeface="微軟正黑體" panose="020B0604030504040204" pitchFamily="34" charset="-120"/>
                    <a:cs typeface="Arial" charset="0"/>
                    <a:sym typeface="Arial" panose="020B0604020202020204" pitchFamily="34" charset="0"/>
                  </a:rPr>
                  <a:t>總容量 </a:t>
                </a:r>
                <a:r>
                  <a:rPr lang="en-US" altLang="zh-TW" b="1">
                    <a:solidFill>
                      <a:srgbClr val="C00000"/>
                    </a:solidFill>
                    <a:latin typeface="Arial" panose="020B0604020202020204" pitchFamily="34" charset="0"/>
                    <a:ea typeface="微軟正黑體" panose="020B0604030504040204" pitchFamily="34" charset="-120"/>
                    <a:cs typeface="Arial" charset="0"/>
                    <a:sym typeface="Arial" panose="020B0604020202020204" pitchFamily="34" charset="0"/>
                  </a:rPr>
                  <a:t>= </a:t>
                </a:r>
                <a:r>
                  <a:rPr lang="zh-TW" altLang="en-US" b="1">
                    <a:solidFill>
                      <a:srgbClr val="C00000"/>
                    </a:solidFill>
                    <a:latin typeface="Arial" panose="020B0604020202020204" pitchFamily="34" charset="0"/>
                    <a:ea typeface="微軟正黑體" panose="020B0604030504040204" pitchFamily="34" charset="-120"/>
                    <a:cs typeface="Arial" charset="0"/>
                    <a:sym typeface="Arial" panose="020B0604020202020204" pitchFamily="34" charset="0"/>
                  </a:rPr>
                  <a:t>硬碟容量</a:t>
                </a:r>
                <a:endParaRPr lang="zh-TW" altLang="zh-TW" b="1">
                  <a:solidFill>
                    <a:srgbClr val="C00000"/>
                  </a:solidFill>
                  <a:latin typeface="Arial" panose="020B0604020202020204" pitchFamily="34" charset="0"/>
                  <a:ea typeface="微軟正黑體" panose="020B0604030504040204" pitchFamily="34" charset="-120"/>
                  <a:cs typeface="Arial" charset="0"/>
                  <a:sym typeface="Arial" panose="020B0604020202020204" pitchFamily="34" charset="0"/>
                </a:endParaRPr>
              </a:p>
            </p:txBody>
          </p:sp>
          <p:cxnSp>
            <p:nvCxnSpPr>
              <p:cNvPr id="77" name="Shape 99">
                <a:extLst>
                  <a:ext uri="{FF2B5EF4-FFF2-40B4-BE49-F238E27FC236}">
                    <a16:creationId xmlns:a16="http://schemas.microsoft.com/office/drawing/2014/main" id="{9729D2DC-74E6-49F6-BA6F-D20281406843}"/>
                  </a:ext>
                </a:extLst>
              </p:cNvPr>
              <p:cNvCxnSpPr>
                <a:cxnSpLocks noChangeShapeType="1"/>
              </p:cNvCxnSpPr>
              <p:nvPr/>
            </p:nvCxnSpPr>
            <p:spPr bwMode="auto">
              <a:xfrm>
                <a:off x="8289206" y="4526503"/>
                <a:ext cx="381209" cy="2000"/>
              </a:xfrm>
              <a:prstGeom prst="straightConnector1">
                <a:avLst/>
              </a:prstGeom>
              <a:noFill/>
              <a:ln w="12700">
                <a:solidFill>
                  <a:schemeClr val="accent1">
                    <a:lumMod val="20000"/>
                    <a:lumOff val="80000"/>
                  </a:schemeClr>
                </a:solidFill>
                <a:round/>
                <a:headEnd/>
                <a:tailEnd type="triangle" w="med" len="med"/>
              </a:ln>
              <a:extLst>
                <a:ext uri="{909E8E84-426E-40DD-AFC4-6F175D3DCCD1}">
                  <a14:hiddenFill xmlns:a14="http://schemas.microsoft.com/office/drawing/2010/main">
                    <a:noFill/>
                  </a14:hiddenFill>
                </a:ext>
              </a:extLst>
            </p:spPr>
          </p:cxnSp>
          <p:cxnSp>
            <p:nvCxnSpPr>
              <p:cNvPr id="78" name="Shape 100">
                <a:extLst>
                  <a:ext uri="{FF2B5EF4-FFF2-40B4-BE49-F238E27FC236}">
                    <a16:creationId xmlns:a16="http://schemas.microsoft.com/office/drawing/2014/main" id="{7BA7519F-FB9C-494F-95B8-78F6DF6957BD}"/>
                  </a:ext>
                </a:extLst>
              </p:cNvPr>
              <p:cNvCxnSpPr>
                <a:cxnSpLocks noChangeShapeType="1"/>
              </p:cNvCxnSpPr>
              <p:nvPr/>
            </p:nvCxnSpPr>
            <p:spPr bwMode="auto">
              <a:xfrm flipV="1">
                <a:off x="9260017" y="4220390"/>
                <a:ext cx="926" cy="960225"/>
              </a:xfrm>
              <a:prstGeom prst="straightConnector1">
                <a:avLst/>
              </a:prstGeom>
              <a:noFill/>
              <a:ln w="12700">
                <a:solidFill>
                  <a:schemeClr val="accent1">
                    <a:lumMod val="20000"/>
                    <a:lumOff val="80000"/>
                  </a:schemeClr>
                </a:solidFill>
                <a:round/>
                <a:headEnd type="triangle"/>
                <a:tailEnd type="triangle" w="med" len="med"/>
              </a:ln>
              <a:extLst>
                <a:ext uri="{909E8E84-426E-40DD-AFC4-6F175D3DCCD1}">
                  <a14:hiddenFill xmlns:a14="http://schemas.microsoft.com/office/drawing/2010/main">
                    <a:noFill/>
                  </a14:hiddenFill>
                </a:ext>
              </a:extLst>
            </p:spPr>
          </p:cxnSp>
          <p:sp>
            <p:nvSpPr>
              <p:cNvPr id="79" name="Shape 77">
                <a:extLst>
                  <a:ext uri="{FF2B5EF4-FFF2-40B4-BE49-F238E27FC236}">
                    <a16:creationId xmlns:a16="http://schemas.microsoft.com/office/drawing/2014/main" id="{DAF2FF3A-11B2-4736-A611-51D71839D900}"/>
                  </a:ext>
                </a:extLst>
              </p:cNvPr>
              <p:cNvSpPr>
                <a:spLocks noChangeArrowheads="1"/>
              </p:cNvSpPr>
              <p:nvPr/>
            </p:nvSpPr>
            <p:spPr bwMode="auto">
              <a:xfrm>
                <a:off x="7726093" y="3072685"/>
                <a:ext cx="1428835" cy="422516"/>
              </a:xfrm>
              <a:prstGeom prst="rect">
                <a:avLst/>
              </a:prstGeom>
              <a:solidFill>
                <a:srgbClr val="2CF8FD"/>
              </a:solidFill>
              <a:ln w="9525">
                <a:noFill/>
                <a:miter lim="800000"/>
                <a:headEnd/>
                <a:tailEnd/>
              </a:ln>
            </p:spPr>
            <p:txBody>
              <a:bodyPr lIns="68569" tIns="34275" rIns="68569" bIns="34275"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425" b="1">
                  <a:solidFill>
                    <a:srgbClr val="FFFFFF"/>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80" name="Shape 93">
                <a:extLst>
                  <a:ext uri="{FF2B5EF4-FFF2-40B4-BE49-F238E27FC236}">
                    <a16:creationId xmlns:a16="http://schemas.microsoft.com/office/drawing/2014/main" id="{57F3DE08-F238-4449-8A5C-71FED07316BF}"/>
                  </a:ext>
                </a:extLst>
              </p:cNvPr>
              <p:cNvSpPr txBox="1">
                <a:spLocks noChangeArrowheads="1"/>
              </p:cNvSpPr>
              <p:nvPr/>
            </p:nvSpPr>
            <p:spPr bwMode="auto">
              <a:xfrm>
                <a:off x="7381226" y="2643465"/>
                <a:ext cx="2038892" cy="38127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68569" tIns="68569" rIns="68569" bIns="68569" anchor="ctr"/>
              <a:lstStyle>
                <a:lvl1pPr marL="150813" indent="-74613">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lnSpc>
                    <a:spcPct val="115000"/>
                  </a:lnSpc>
                  <a:buClr>
                    <a:srgbClr val="595959"/>
                  </a:buClr>
                  <a:buSzPts val="900"/>
                </a:pPr>
                <a:r>
                  <a:rPr lang="zh-TW" altLang="en-US" sz="1200" b="1">
                    <a:solidFill>
                      <a:srgbClr val="C00000"/>
                    </a:solidFill>
                    <a:latin typeface="Arial" panose="020B0604020202020204" pitchFamily="34" charset="0"/>
                    <a:ea typeface="微軟正黑體" panose="020B0604030504040204" pitchFamily="34" charset="-120"/>
                    <a:sym typeface="Arial" panose="020B0604020202020204" pitchFamily="34" charset="0"/>
                  </a:rPr>
                  <a:t>讀寫快取</a:t>
                </a:r>
                <a:endParaRPr lang="zh-TW" altLang="zh-TW" sz="1200" b="1">
                  <a:solidFill>
                    <a:srgbClr val="C00000"/>
                  </a:solidFill>
                  <a:latin typeface="Arial" panose="020B0604020202020204" pitchFamily="34" charset="0"/>
                  <a:ea typeface="微軟正黑體" panose="020B0604030504040204" pitchFamily="34" charset="-120"/>
                  <a:sym typeface="Arial" panose="020B0604020202020204" pitchFamily="34" charset="0"/>
                </a:endParaRPr>
              </a:p>
            </p:txBody>
          </p:sp>
        </p:grpSp>
        <p:cxnSp>
          <p:nvCxnSpPr>
            <p:cNvPr id="82" name="Shape 81">
              <a:extLst>
                <a:ext uri="{FF2B5EF4-FFF2-40B4-BE49-F238E27FC236}">
                  <a16:creationId xmlns:a16="http://schemas.microsoft.com/office/drawing/2014/main" id="{3ACE3342-E210-44F4-AA28-ED62352A9DE0}"/>
                </a:ext>
              </a:extLst>
            </p:cNvPr>
            <p:cNvCxnSpPr>
              <a:cxnSpLocks noChangeShapeType="1"/>
            </p:cNvCxnSpPr>
            <p:nvPr/>
          </p:nvCxnSpPr>
          <p:spPr bwMode="auto">
            <a:xfrm rot="16200000">
              <a:off x="2356518" y="3445129"/>
              <a:ext cx="560785" cy="1190"/>
            </a:xfrm>
            <a:prstGeom prst="straightConnector1">
              <a:avLst/>
            </a:prstGeom>
            <a:noFill/>
            <a:ln w="12700">
              <a:solidFill>
                <a:schemeClr val="accent1">
                  <a:lumMod val="20000"/>
                  <a:lumOff val="80000"/>
                </a:schemeClr>
              </a:solidFill>
              <a:round/>
              <a:headEnd/>
              <a:tailEnd type="triangle" w="med" len="med"/>
            </a:ln>
            <a:extLst>
              <a:ext uri="{909E8E84-426E-40DD-AFC4-6F175D3DCCD1}">
                <a14:hiddenFill xmlns:a14="http://schemas.microsoft.com/office/drawing/2010/main">
                  <a:noFill/>
                </a14:hiddenFill>
              </a:ext>
            </a:extLst>
          </p:spPr>
        </p:cxnSp>
        <p:cxnSp>
          <p:nvCxnSpPr>
            <p:cNvPr id="83" name="Shape 82">
              <a:extLst>
                <a:ext uri="{FF2B5EF4-FFF2-40B4-BE49-F238E27FC236}">
                  <a16:creationId xmlns:a16="http://schemas.microsoft.com/office/drawing/2014/main" id="{3B5A8E7F-C129-4EEF-86B8-B5505DCC4C0D}"/>
                </a:ext>
              </a:extLst>
            </p:cNvPr>
            <p:cNvCxnSpPr>
              <a:cxnSpLocks noChangeShapeType="1"/>
            </p:cNvCxnSpPr>
            <p:nvPr/>
          </p:nvCxnSpPr>
          <p:spPr bwMode="auto">
            <a:xfrm rot="5400000">
              <a:off x="2491058" y="3455844"/>
              <a:ext cx="560784" cy="1191"/>
            </a:xfrm>
            <a:prstGeom prst="straightConnector1">
              <a:avLst/>
            </a:prstGeom>
            <a:noFill/>
            <a:ln w="12700">
              <a:solidFill>
                <a:srgbClr val="FF0000"/>
              </a:solidFill>
              <a:prstDash val="dash"/>
              <a:round/>
              <a:headEnd/>
              <a:tailEnd type="triangle" w="med" len="med"/>
            </a:ln>
            <a:extLst>
              <a:ext uri="{909E8E84-426E-40DD-AFC4-6F175D3DCCD1}">
                <a14:hiddenFill xmlns:a14="http://schemas.microsoft.com/office/drawing/2010/main">
                  <a:noFill/>
                </a14:hiddenFill>
              </a:ext>
            </a:extLst>
          </p:spPr>
        </p:cxnSp>
        <p:cxnSp>
          <p:nvCxnSpPr>
            <p:cNvPr id="89" name="Shape 82">
              <a:extLst>
                <a:ext uri="{FF2B5EF4-FFF2-40B4-BE49-F238E27FC236}">
                  <a16:creationId xmlns:a16="http://schemas.microsoft.com/office/drawing/2014/main" id="{E375789F-24BE-422C-928B-A9EFBBED0932}"/>
                </a:ext>
              </a:extLst>
            </p:cNvPr>
            <p:cNvCxnSpPr>
              <a:cxnSpLocks noChangeShapeType="1"/>
            </p:cNvCxnSpPr>
            <p:nvPr/>
          </p:nvCxnSpPr>
          <p:spPr bwMode="auto">
            <a:xfrm rot="5400000">
              <a:off x="1131425" y="3446565"/>
              <a:ext cx="560784" cy="1191"/>
            </a:xfrm>
            <a:prstGeom prst="straightConnector1">
              <a:avLst/>
            </a:prstGeom>
            <a:noFill/>
            <a:ln w="12700">
              <a:solidFill>
                <a:srgbClr val="FF0000"/>
              </a:solidFill>
              <a:prstDash val="dash"/>
              <a:round/>
              <a:headEnd/>
              <a:tailEnd type="triangle" w="med" len="med"/>
            </a:ln>
            <a:extLst>
              <a:ext uri="{909E8E84-426E-40DD-AFC4-6F175D3DCCD1}">
                <a14:hiddenFill xmlns:a14="http://schemas.microsoft.com/office/drawing/2010/main">
                  <a:noFill/>
                </a14:hiddenFill>
              </a:ext>
            </a:extLst>
          </p:spPr>
        </p:cxnSp>
        <p:cxnSp>
          <p:nvCxnSpPr>
            <p:cNvPr id="90" name="Shape 82">
              <a:extLst>
                <a:ext uri="{FF2B5EF4-FFF2-40B4-BE49-F238E27FC236}">
                  <a16:creationId xmlns:a16="http://schemas.microsoft.com/office/drawing/2014/main" id="{E61265BE-986D-402D-AB86-FDFDFEE80B42}"/>
                </a:ext>
              </a:extLst>
            </p:cNvPr>
            <p:cNvCxnSpPr>
              <a:cxnSpLocks noChangeShapeType="1"/>
            </p:cNvCxnSpPr>
            <p:nvPr/>
          </p:nvCxnSpPr>
          <p:spPr bwMode="auto">
            <a:xfrm rot="5400000">
              <a:off x="1920068" y="3455845"/>
              <a:ext cx="560784" cy="1191"/>
            </a:xfrm>
            <a:prstGeom prst="straightConnector1">
              <a:avLst/>
            </a:prstGeom>
            <a:noFill/>
            <a:ln w="12700">
              <a:solidFill>
                <a:srgbClr val="FF0000"/>
              </a:solidFill>
              <a:prstDash val="dash"/>
              <a:round/>
              <a:headEnd/>
              <a:tailEnd type="triangle" w="med" len="med"/>
            </a:ln>
            <a:extLst>
              <a:ext uri="{909E8E84-426E-40DD-AFC4-6F175D3DCCD1}">
                <a14:hiddenFill xmlns:a14="http://schemas.microsoft.com/office/drawing/2010/main">
                  <a:noFill/>
                </a14:hiddenFill>
              </a:ext>
            </a:extLst>
          </p:spPr>
        </p:cxnSp>
      </p:grpSp>
      <p:sp>
        <p:nvSpPr>
          <p:cNvPr id="3" name="文字方塊 2">
            <a:extLst>
              <a:ext uri="{FF2B5EF4-FFF2-40B4-BE49-F238E27FC236}">
                <a16:creationId xmlns:a16="http://schemas.microsoft.com/office/drawing/2014/main" id="{8950DAC0-4882-4A33-B843-DF7D36FB074D}"/>
              </a:ext>
            </a:extLst>
          </p:cNvPr>
          <p:cNvSpPr txBox="1"/>
          <p:nvPr/>
        </p:nvSpPr>
        <p:spPr>
          <a:xfrm>
            <a:off x="421944" y="1370074"/>
            <a:ext cx="4947181" cy="523220"/>
          </a:xfrm>
          <a:prstGeom prst="rect">
            <a:avLst/>
          </a:prstGeom>
          <a:noFill/>
        </p:spPr>
        <p:txBody>
          <a:bodyPr wrap="square" rtlCol="0">
            <a:spAutoFit/>
          </a:bodyPr>
          <a:lstStyle/>
          <a:p>
            <a:r>
              <a:rPr lang="zh-TW" altLang="en-US">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特別適合</a:t>
            </a:r>
            <a:r>
              <a:rPr lang="en-US" altLang="zh-TW">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 RAID 5/6 </a:t>
            </a:r>
            <a:r>
              <a:rPr lang="zh-TW" altLang="en-US">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的配置</a:t>
            </a:r>
            <a:r>
              <a:rPr lang="en-US" altLang="zh-TW">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 </a:t>
            </a:r>
            <a:r>
              <a:rPr lang="zh-TW" altLang="en-US">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而使用環境有大量小檔案或多個使用者同時連線存取的應用．</a:t>
            </a:r>
            <a:endParaRPr lang="en-US" altLang="zh-TW">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88" name="文字方塊 87">
            <a:extLst>
              <a:ext uri="{FF2B5EF4-FFF2-40B4-BE49-F238E27FC236}">
                <a16:creationId xmlns:a16="http://schemas.microsoft.com/office/drawing/2014/main" id="{A8A01487-D6C4-174B-9820-4ACD48A7F6B3}"/>
              </a:ext>
            </a:extLst>
          </p:cNvPr>
          <p:cNvSpPr txBox="1"/>
          <p:nvPr/>
        </p:nvSpPr>
        <p:spPr>
          <a:xfrm>
            <a:off x="6818227" y="1388584"/>
            <a:ext cx="2144456" cy="1223412"/>
          </a:xfrm>
          <a:prstGeom prst="rect">
            <a:avLst/>
          </a:prstGeom>
          <a:noFill/>
        </p:spPr>
        <p:txBody>
          <a:bodyPr wrap="square">
            <a:spAutoFit/>
          </a:bodyPr>
          <a:lstStyle/>
          <a:p>
            <a:pPr marL="171450" indent="-171450">
              <a:buFont typeface="Arial" panose="020B0604020202020204" pitchFamily="34" charset="0"/>
              <a:buChar char="•"/>
            </a:pPr>
            <a:r>
              <a:rPr lang="en" altLang="zh-TW" sz="1050" b="0" i="0">
                <a:solidFill>
                  <a:srgbClr val="3C4147"/>
                </a:solidFill>
                <a:effectLst/>
                <a:latin typeface="Roboto" panose="02000000000000000000" pitchFamily="2" charset="0"/>
              </a:rPr>
              <a:t>SSD cache volume </a:t>
            </a:r>
            <a:r>
              <a:rPr lang="zh-TW" altLang="en-US" sz="1050" b="0" i="0">
                <a:solidFill>
                  <a:srgbClr val="3C4147"/>
                </a:solidFill>
                <a:effectLst/>
                <a:latin typeface="Roboto" panose="02000000000000000000" pitchFamily="2" charset="0"/>
              </a:rPr>
              <a:t>會依 </a:t>
            </a:r>
            <a:r>
              <a:rPr lang="en" altLang="zh-TW" sz="1050" b="0" i="0">
                <a:solidFill>
                  <a:srgbClr val="3C4147"/>
                </a:solidFill>
                <a:effectLst/>
                <a:latin typeface="Roboto" panose="02000000000000000000" pitchFamily="2" charset="0"/>
              </a:rPr>
              <a:t>RAM </a:t>
            </a:r>
            <a:r>
              <a:rPr lang="zh-TW" altLang="en-US" sz="1050" b="0" i="0">
                <a:solidFill>
                  <a:srgbClr val="3C4147"/>
                </a:solidFill>
                <a:effectLst/>
                <a:latin typeface="Roboto" panose="02000000000000000000" pitchFamily="2" charset="0"/>
              </a:rPr>
              <a:t>的大小而異</a:t>
            </a:r>
            <a:br>
              <a:rPr lang="zh-TW" altLang="en-US" sz="1050"/>
            </a:br>
            <a:r>
              <a:rPr lang="zh-TW" altLang="en-US" sz="1050" b="0" i="0">
                <a:solidFill>
                  <a:srgbClr val="3C4147"/>
                </a:solidFill>
                <a:effectLst/>
                <a:latin typeface="Roboto" panose="02000000000000000000" pitchFamily="2" charset="0"/>
              </a:rPr>
              <a:t>記憶體需求</a:t>
            </a:r>
            <a:r>
              <a:rPr lang="en-US" altLang="zh-TW" sz="1050" b="0" i="0">
                <a:solidFill>
                  <a:srgbClr val="3C4147"/>
                </a:solidFill>
                <a:effectLst/>
                <a:latin typeface="Roboto" panose="02000000000000000000" pitchFamily="2" charset="0"/>
              </a:rPr>
              <a:t>:</a:t>
            </a:r>
            <a:br>
              <a:rPr lang="zh-TW" altLang="en-US" sz="1050"/>
            </a:br>
            <a:r>
              <a:rPr lang="zh-TW" altLang="en-US" sz="1050" b="0" i="0">
                <a:solidFill>
                  <a:srgbClr val="3C4147"/>
                </a:solidFill>
                <a:effectLst/>
                <a:latin typeface="Roboto" panose="02000000000000000000" pitchFamily="2" charset="0"/>
              </a:rPr>
              <a:t>快取空間： </a:t>
            </a:r>
            <a:r>
              <a:rPr lang="en" altLang="zh-TW" sz="1050" b="0" i="0">
                <a:solidFill>
                  <a:srgbClr val="3C4147"/>
                </a:solidFill>
                <a:effectLst/>
                <a:latin typeface="Roboto" panose="02000000000000000000" pitchFamily="2" charset="0"/>
              </a:rPr>
              <a:t>RAM</a:t>
            </a:r>
            <a:r>
              <a:rPr lang="zh-TW" altLang="en-US" sz="1050" b="0" i="0">
                <a:solidFill>
                  <a:srgbClr val="3C4147"/>
                </a:solidFill>
                <a:effectLst/>
                <a:latin typeface="Roboto" panose="02000000000000000000" pitchFamily="2" charset="0"/>
              </a:rPr>
              <a:t>需求</a:t>
            </a:r>
            <a:br>
              <a:rPr lang="zh-TW" altLang="en-US" sz="1050"/>
            </a:br>
            <a:r>
              <a:rPr lang="en" altLang="zh-TW" sz="1050" b="0" i="0">
                <a:solidFill>
                  <a:srgbClr val="3C4147"/>
                </a:solidFill>
                <a:effectLst/>
                <a:latin typeface="Roboto" panose="02000000000000000000" pitchFamily="2" charset="0"/>
              </a:rPr>
              <a:t>1 TB</a:t>
            </a:r>
            <a:r>
              <a:rPr lang="zh-TW" altLang="en" sz="1050" b="0" i="0">
                <a:solidFill>
                  <a:srgbClr val="3C4147"/>
                </a:solidFill>
                <a:effectLst/>
                <a:latin typeface="Roboto" panose="02000000000000000000" pitchFamily="2" charset="0"/>
              </a:rPr>
              <a:t>： </a:t>
            </a:r>
            <a:r>
              <a:rPr lang="en" altLang="zh-TW" sz="1050" b="0" i="0">
                <a:solidFill>
                  <a:srgbClr val="3C4147"/>
                </a:solidFill>
                <a:effectLst/>
                <a:latin typeface="Roboto" panose="02000000000000000000" pitchFamily="2" charset="0"/>
              </a:rPr>
              <a:t>4GB &lt;= RAM &lt; 8 GB</a:t>
            </a:r>
            <a:br>
              <a:rPr lang="en" altLang="zh-TW" sz="1050"/>
            </a:br>
            <a:r>
              <a:rPr lang="en" altLang="zh-TW" sz="1050" b="0" i="0">
                <a:solidFill>
                  <a:srgbClr val="3C4147"/>
                </a:solidFill>
                <a:effectLst/>
                <a:latin typeface="Roboto" panose="02000000000000000000" pitchFamily="2" charset="0"/>
              </a:rPr>
              <a:t>2 TB</a:t>
            </a:r>
            <a:r>
              <a:rPr lang="zh-TW" altLang="en" sz="1050" b="0" i="0">
                <a:solidFill>
                  <a:srgbClr val="3C4147"/>
                </a:solidFill>
                <a:effectLst/>
                <a:latin typeface="Roboto" panose="02000000000000000000" pitchFamily="2" charset="0"/>
              </a:rPr>
              <a:t>： </a:t>
            </a:r>
            <a:r>
              <a:rPr lang="en" altLang="zh-TW" sz="1050" b="0" i="0">
                <a:solidFill>
                  <a:srgbClr val="3C4147"/>
                </a:solidFill>
                <a:effectLst/>
                <a:latin typeface="Roboto" panose="02000000000000000000" pitchFamily="2" charset="0"/>
              </a:rPr>
              <a:t>8GB &lt;= RAM &lt; 16 GB</a:t>
            </a:r>
            <a:br>
              <a:rPr lang="en" altLang="zh-TW" sz="1050"/>
            </a:br>
            <a:r>
              <a:rPr lang="en" altLang="zh-TW" sz="1050" b="0" i="0">
                <a:solidFill>
                  <a:srgbClr val="3C4147"/>
                </a:solidFill>
                <a:effectLst/>
                <a:latin typeface="Roboto" panose="02000000000000000000" pitchFamily="2" charset="0"/>
              </a:rPr>
              <a:t>4 TB</a:t>
            </a:r>
            <a:r>
              <a:rPr lang="zh-TW" altLang="en" sz="1050" b="0" i="0">
                <a:solidFill>
                  <a:srgbClr val="3C4147"/>
                </a:solidFill>
                <a:effectLst/>
                <a:latin typeface="Roboto" panose="02000000000000000000" pitchFamily="2" charset="0"/>
              </a:rPr>
              <a:t>： </a:t>
            </a:r>
            <a:r>
              <a:rPr lang="en" altLang="zh-TW" sz="1050" b="0" i="0">
                <a:solidFill>
                  <a:srgbClr val="3C4147"/>
                </a:solidFill>
                <a:effectLst/>
                <a:latin typeface="Roboto" panose="02000000000000000000" pitchFamily="2" charset="0"/>
              </a:rPr>
              <a:t>&gt;= 16 GB</a:t>
            </a:r>
            <a:endParaRPr lang="zh-TW" altLang="en-US" sz="1050"/>
          </a:p>
        </p:txBody>
      </p:sp>
    </p:spTree>
    <p:extLst>
      <p:ext uri="{BB962C8B-B14F-4D97-AF65-F5344CB8AC3E}">
        <p14:creationId xmlns:p14="http://schemas.microsoft.com/office/powerpoint/2010/main" val="2416920507"/>
      </p:ext>
    </p:extLst>
  </p:cSld>
  <p:clrMapOvr>
    <a:masterClrMapping/>
  </p:clrMapOvr>
  <p:transition spd="slow">
    <p:fade thruBlk="1"/>
  </p:transition>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如螢幕大小 (16:9)</PresentationFormat>
  <Slides>46</Slides>
  <Notes>39</Notes>
  <HiddenSlides>0</HiddenSlides>
  <ScaleCrop>false</ScaleCrop>
  <HeadingPairs>
    <vt:vector size="4" baseType="variant">
      <vt:variant>
        <vt:lpstr>佈景主題</vt:lpstr>
      </vt:variant>
      <vt:variant>
        <vt:i4>1</vt:i4>
      </vt:variant>
      <vt:variant>
        <vt:lpstr>投影片標題</vt:lpstr>
      </vt:variant>
      <vt:variant>
        <vt:i4>46</vt:i4>
      </vt:variant>
    </vt:vector>
  </HeadingPairs>
  <TitlesOfParts>
    <vt:vector size="47" baseType="lpstr">
      <vt:lpstr>Simple Light</vt:lpstr>
      <vt:lpstr>PowerPoint 簡報</vt:lpstr>
      <vt:lpstr>工作室與辦公室環境 檔案備份與分享常見的困擾</vt:lpstr>
      <vt:lpstr>QNAP NAS 身懷種種本領， 輕鬆助力數位轉型與資料安全防護</vt:lpstr>
      <vt:lpstr>針對商用儲存所推出的緊湊型 1U  4-bay 30cm /12吋深度超短機箱 NAS</vt:lpstr>
      <vt:lpstr>PowerPoint 簡報</vt:lpstr>
      <vt:lpstr>針對 SMB 儲存與應用所推出的 ARM v8 64位元四核心 2.2 GHz SoC </vt:lpstr>
      <vt:lpstr>PowerPoint 簡報</vt:lpstr>
      <vt:lpstr>PowerPoint 簡報</vt:lpstr>
      <vt:lpstr>安裝 M.2 NVMe SSD 啟用快取功能，提升系統效能，享有儲存空間極大化、成本最小化的好處</vt:lpstr>
      <vt:lpstr>PowerPoint 簡報</vt:lpstr>
      <vt:lpstr>PowerPoint 簡報</vt:lpstr>
      <vt:lpstr>PowerPoint 簡報</vt:lpstr>
      <vt:lpstr>PowerPoint 簡報</vt:lpstr>
      <vt:lpstr>PowerPoint 簡報</vt:lpstr>
      <vt:lpstr>遠超 1 GbE，高網速選購條件 #1:  QNAP 2.5GbE &amp; 10GbE 網路交換器</vt:lpstr>
      <vt:lpstr>PowerPoint 簡報</vt:lpstr>
      <vt:lpstr>PowerPoint 簡報</vt:lpstr>
      <vt:lpstr>PowerPoint 簡報</vt:lpstr>
      <vt:lpstr>強化資安，保障數據資產， 預載全新 QTS 5.0 NAS 智慧與安全作業系統</vt:lpstr>
      <vt:lpstr>免授權費的 HBS 3 (Hybrid Backup Sync 3)  ，進行最佳資料備份與還原策略 3 步驟</vt:lpstr>
      <vt:lpstr>PowerPoint 簡報</vt:lpstr>
      <vt:lpstr>PowerPoint 簡報</vt:lpstr>
      <vt:lpstr>區塊層級 Snapshots 快照資料 保護與還原，靈活而迅速</vt:lpstr>
      <vt:lpstr>PowerPoint 簡報</vt:lpstr>
      <vt:lpstr>PowerPoint 簡報</vt:lpstr>
      <vt:lpstr>個人及團隊協作都好用的  Qsync 跨裝置檔案同步技術</vt:lpstr>
      <vt:lpstr>Qfile 讓用戶利用行動裝置來瀏覽、管理以及分享 NAS 上的檔案，還能即時上傳檔案。</vt:lpstr>
      <vt:lpstr>Qsirch 全文檢索搜尋工具。就像 Google™ 支援各大平台即時搜索 NAS 檔案</vt:lpstr>
      <vt:lpstr>NAS 檔案自動歸檔好便利，只須要將檔案分類並設定排程，剩下的就交給 Qfiling 處理吧！</vt:lpstr>
      <vt:lpstr>全方位 NAS 資料安全防護， 安全警示中心保護您的數位資產</vt:lpstr>
      <vt:lpstr>myQNAPcloud Link 遠端連線服務， 隨時隨地存取 QNAP NAS</vt:lpstr>
      <vt:lpstr>DA Drive Analyzer 磁碟健康分析與故障 預測，縮短停機時間</vt:lpstr>
      <vt:lpstr>QVR Elite 智慧安全監控方案 NAS、QVR Elite 軟體、與攝影機即可輕鬆建置</vt:lpstr>
      <vt:lpstr>相容為數龐大的網路攝影機型號， 依據環境需求，快速部署</vt:lpstr>
      <vt:lpstr>隨時監看，放一百個心．在手機、平板、Apple TV 與桌機隨時監控與接收警示通知</vt:lpstr>
      <vt:lpstr>PowerPoint 簡報</vt:lpstr>
      <vt:lpstr>在多雲、多台 NAS 及各應用程式間自定義自動化工作流，協助節省工作流的時間、人力和成本</vt:lpstr>
      <vt:lpstr>PowerPoint 簡報</vt:lpstr>
      <vt:lpstr>PowerPoint 簡報</vt:lpstr>
      <vt:lpstr>WireGuard® 為遠距工作者提供 更簡易且快速的 NAS VPN 通道</vt:lpstr>
      <vt:lpstr>Container Station 軟體容器工作站 輕量級 Linux® OS 與應用程式虛擬技術 </vt:lpstr>
      <vt:lpstr>PowerPoint 簡報</vt:lpstr>
      <vt:lpstr>TR 硬體 RAID USB 擴充櫃一機兩用， NAS 儲存空間擴充或跨平台資料歸檔</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ARM-based NAS 重大進化 支援快照</dc:title>
  <dc:creator>Coco Chiang</dc:creator>
  <cp:revision>4</cp:revision>
  <dcterms:modified xsi:type="dcterms:W3CDTF">2022-03-18T06:33:28Z</dcterms:modified>
</cp:coreProperties>
</file>