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70" r:id="rId1"/>
  </p:sldMasterIdLst>
  <p:notesMasterIdLst>
    <p:notesMasterId r:id="rId48"/>
  </p:notesMasterIdLst>
  <p:sldIdLst>
    <p:sldId id="256" r:id="rId2"/>
    <p:sldId id="257" r:id="rId3"/>
    <p:sldId id="258" r:id="rId4"/>
    <p:sldId id="259" r:id="rId5"/>
    <p:sldId id="260" r:id="rId6"/>
    <p:sldId id="261" r:id="rId7"/>
    <p:sldId id="262" r:id="rId8"/>
    <p:sldId id="263" r:id="rId9"/>
    <p:sldId id="337" r:id="rId10"/>
    <p:sldId id="265" r:id="rId11"/>
    <p:sldId id="266" r:id="rId12"/>
    <p:sldId id="267" r:id="rId13"/>
    <p:sldId id="268" r:id="rId14"/>
    <p:sldId id="269" r:id="rId15"/>
    <p:sldId id="270" r:id="rId16"/>
    <p:sldId id="271" r:id="rId17"/>
    <p:sldId id="272" r:id="rId18"/>
    <p:sldId id="273" r:id="rId19"/>
    <p:sldId id="338" r:id="rId20"/>
    <p:sldId id="275" r:id="rId21"/>
    <p:sldId id="276" r:id="rId22"/>
    <p:sldId id="277" r:id="rId23"/>
    <p:sldId id="278" r:id="rId24"/>
    <p:sldId id="339" r:id="rId25"/>
    <p:sldId id="303" r:id="rId26"/>
    <p:sldId id="304" r:id="rId27"/>
    <p:sldId id="305" r:id="rId28"/>
    <p:sldId id="306" r:id="rId29"/>
    <p:sldId id="307" r:id="rId30"/>
    <p:sldId id="340" r:id="rId31"/>
    <p:sldId id="309" r:id="rId32"/>
    <p:sldId id="341" r:id="rId33"/>
    <p:sldId id="342" r:id="rId34"/>
    <p:sldId id="312" r:id="rId35"/>
    <p:sldId id="343" r:id="rId36"/>
    <p:sldId id="326" r:id="rId37"/>
    <p:sldId id="327" r:id="rId38"/>
    <p:sldId id="328" r:id="rId39"/>
    <p:sldId id="329" r:id="rId40"/>
    <p:sldId id="330" r:id="rId41"/>
    <p:sldId id="331" r:id="rId42"/>
    <p:sldId id="332" r:id="rId43"/>
    <p:sldId id="333" r:id="rId44"/>
    <p:sldId id="334" r:id="rId45"/>
    <p:sldId id="335" r:id="rId46"/>
    <p:sldId id="336" r:id="rId47"/>
  </p:sldIdLst>
  <p:sldSz cx="9144000" cy="5143500" type="screen16x9"/>
  <p:notesSz cx="6858000" cy="9144000"/>
  <p:embeddedFontLst>
    <p:embeddedFont>
      <p:font typeface="Microsoft JhengHei" panose="020B0604030504040204" pitchFamily="34" charset="-120"/>
      <p:regular r:id="rId49"/>
      <p:bold r:id="rId50"/>
    </p:embeddedFont>
    <p:embeddedFont>
      <p:font typeface="Meiryo UI" panose="020B0604030504040204" pitchFamily="50" charset="-128"/>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
      <p:font typeface="Microsoft JhengHei" panose="020B0604030504040204" pitchFamily="34" charset="-120"/>
      <p:regular r:id="rId49"/>
      <p:bold r:id="rId50"/>
    </p:embeddedFont>
    <p:embeddedFont>
      <p:font typeface="Corbel" panose="020B0503020204020204" pitchFamily="34" charset="0"/>
      <p:regular r:id="rId63"/>
      <p:bold r:id="rId64"/>
      <p:italic r:id="rId65"/>
      <p:boldItalic r:id="rId66"/>
    </p:embeddedFont>
    <p:embeddedFont>
      <p:font typeface="SimSun" panose="02010600030101010101" pitchFamily="2" charset="-122"/>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900"/>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6B362E-1433-4965-8E47-C7F8C222C457}">
  <a:tblStyle styleId="{726B362E-1433-4965-8E47-C7F8C222C45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1E8"/>
          </a:solidFill>
        </a:fill>
      </a:tcStyle>
    </a:wholeTbl>
    <a:band1H>
      <a:tcTxStyle/>
      <a:tcStyle>
        <a:tcBdr/>
        <a:fill>
          <a:solidFill>
            <a:srgbClr val="FFE2CD"/>
          </a:solidFill>
        </a:fill>
      </a:tcStyle>
    </a:band1H>
    <a:band2H>
      <a:tcTxStyle/>
      <a:tcStyle>
        <a:tcBdr/>
      </a:tcStyle>
    </a:band2H>
    <a:band1V>
      <a:tcTxStyle/>
      <a:tcStyle>
        <a:tcBdr/>
        <a:fill>
          <a:solidFill>
            <a:srgbClr val="FFE2C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7C5C3A1-AD2A-4409-985E-86C1E49000F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55D7716-5989-4FCB-9D25-1576BA472763}"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EEEF"/>
          </a:solidFill>
        </a:fill>
      </a:tcStyle>
    </a:wholeTbl>
    <a:band1H>
      <a:tcTxStyle/>
      <a:tcStyle>
        <a:tcBdr/>
        <a:fill>
          <a:solidFill>
            <a:srgbClr val="D5DBDE"/>
          </a:solidFill>
        </a:fill>
      </a:tcStyle>
    </a:band1H>
    <a:band2H>
      <a:tcTxStyle/>
      <a:tcStyle>
        <a:tcBdr/>
      </a:tcStyle>
    </a:band2H>
    <a:band1V>
      <a:tcTxStyle/>
      <a:tcStyle>
        <a:tcBdr/>
        <a:fill>
          <a:solidFill>
            <a:srgbClr val="D5DBDE"/>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230"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77" name="Google Shape;7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Meiryo UI" panose="020B0604030504040204" pitchFamily="50" charset="-128"/>
                <a:ea typeface="Meiryo UI" panose="020B0604030504040204" pitchFamily="50" charset="-128"/>
                <a:cs typeface="Calibri"/>
                <a:sym typeface="Calibri"/>
              </a:rPr>
              <a:t>10</a:t>
            </a:fld>
            <a:endParaRPr sz="1300" b="0" i="0" u="none" strike="noStrike" cap="none" dirty="0">
              <a:solidFill>
                <a:schemeClr val="dk1"/>
              </a:solidFill>
              <a:latin typeface="Meiryo UI" panose="020B0604030504040204" pitchFamily="50" charset="-128"/>
              <a:ea typeface="Meiryo UI" panose="020B0604030504040204" pitchFamily="50" charset="-128"/>
              <a:cs typeface="Calibri"/>
              <a:sym typeface="Calibri"/>
            </a:endParaRPr>
          </a:p>
        </p:txBody>
      </p:sp>
      <p:sp>
        <p:nvSpPr>
          <p:cNvPr id="261" name="Google Shape;261;p1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10:notes"/>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dirty="0">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5" name="Google Shape;2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1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1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
        <p:nvSpPr>
          <p:cNvPr id="408" name="Google Shape;408;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15</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6: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6" name="Google Shape;43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1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8: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7" name="Google Shape;49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799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
        <p:nvSpPr>
          <p:cNvPr id="83" name="Google Shape;8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2</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p2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2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endParaRPr dirty="0"/>
          </a:p>
        </p:txBody>
      </p:sp>
      <p:sp>
        <p:nvSpPr>
          <p:cNvPr id="556" name="Google Shape;556;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21</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p2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711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Meiryo UI" panose="020B0604030504040204" pitchFamily="50" charset="-128"/>
                <a:ea typeface="Meiryo UI" panose="020B0604030504040204" pitchFamily="50" charset="-128"/>
                <a:cs typeface="Calibri"/>
                <a:sym typeface="Calibri"/>
              </a:rPr>
              <a:t>25</a:t>
            </a:fld>
            <a:endParaRPr sz="1300" b="0" i="0" u="none" strike="noStrike" cap="none" dirty="0">
              <a:solidFill>
                <a:schemeClr val="dk1"/>
              </a:solidFill>
              <a:latin typeface="Meiryo UI" panose="020B0604030504040204" pitchFamily="50" charset="-128"/>
              <a:ea typeface="Meiryo UI" panose="020B0604030504040204" pitchFamily="50" charset="-128"/>
              <a:cs typeface="Calibri"/>
              <a:sym typeface="Calibri"/>
            </a:endParaRPr>
          </a:p>
        </p:txBody>
      </p:sp>
      <p:sp>
        <p:nvSpPr>
          <p:cNvPr id="124" name="Google Shape;124;p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2:notes"/>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lvl="0" indent="0" algn="l" rtl="0">
              <a:spcBef>
                <a:spcPts val="0"/>
              </a:spcBef>
              <a:spcAft>
                <a:spcPts val="0"/>
              </a:spcAft>
              <a:buClr>
                <a:schemeClr val="dk1"/>
              </a:buClr>
              <a:buSzPts val="1100"/>
              <a:buNone/>
            </a:pPr>
            <a:endParaRPr>
              <a:sym typeface="PMingLiu"/>
            </a:endParaRPr>
          </a:p>
        </p:txBody>
      </p:sp>
    </p:spTree>
    <p:extLst>
      <p:ext uri="{BB962C8B-B14F-4D97-AF65-F5344CB8AC3E}">
        <p14:creationId xmlns:p14="http://schemas.microsoft.com/office/powerpoint/2010/main" val="3929719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SzPts val="1100"/>
              <a:buNone/>
            </a:pPr>
            <a:endParaRPr dirty="0"/>
          </a:p>
        </p:txBody>
      </p:sp>
    </p:spTree>
    <p:extLst>
      <p:ext uri="{BB962C8B-B14F-4D97-AF65-F5344CB8AC3E}">
        <p14:creationId xmlns:p14="http://schemas.microsoft.com/office/powerpoint/2010/main" val="346790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78419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extLst>
      <p:ext uri="{BB962C8B-B14F-4D97-AF65-F5344CB8AC3E}">
        <p14:creationId xmlns:p14="http://schemas.microsoft.com/office/powerpoint/2010/main" val="3926362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extLst>
      <p:ext uri="{BB962C8B-B14F-4D97-AF65-F5344CB8AC3E}">
        <p14:creationId xmlns:p14="http://schemas.microsoft.com/office/powerpoint/2010/main" val="205119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4175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
        <p:nvSpPr>
          <p:cNvPr id="265" name="Google Shape;26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31</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729761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78029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dirty="0"/>
          </a:p>
        </p:txBody>
      </p:sp>
    </p:spTree>
    <p:extLst>
      <p:ext uri="{BB962C8B-B14F-4D97-AF65-F5344CB8AC3E}">
        <p14:creationId xmlns:p14="http://schemas.microsoft.com/office/powerpoint/2010/main" val="3517708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SzPts val="1100"/>
              <a:buNone/>
            </a:pPr>
            <a:endParaRPr dirty="0"/>
          </a:p>
        </p:txBody>
      </p:sp>
    </p:spTree>
    <p:extLst>
      <p:ext uri="{BB962C8B-B14F-4D97-AF65-F5344CB8AC3E}">
        <p14:creationId xmlns:p14="http://schemas.microsoft.com/office/powerpoint/2010/main" val="1397959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p>
        </p:txBody>
      </p:sp>
    </p:spTree>
    <p:extLst>
      <p:ext uri="{BB962C8B-B14F-4D97-AF65-F5344CB8AC3E}">
        <p14:creationId xmlns:p14="http://schemas.microsoft.com/office/powerpoint/2010/main" val="2570369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974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SzPts val="1100"/>
              <a:buNone/>
            </a:pPr>
            <a:endParaRPr dirty="0"/>
          </a:p>
        </p:txBody>
      </p:sp>
    </p:spTree>
    <p:extLst>
      <p:ext uri="{BB962C8B-B14F-4D97-AF65-F5344CB8AC3E}">
        <p14:creationId xmlns:p14="http://schemas.microsoft.com/office/powerpoint/2010/main" val="112880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1188895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77262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SzPts val="1100"/>
              <a:buNone/>
            </a:pPr>
            <a:endParaRPr dirty="0"/>
          </a:p>
        </p:txBody>
      </p:sp>
    </p:spTree>
    <p:extLst>
      <p:ext uri="{BB962C8B-B14F-4D97-AF65-F5344CB8AC3E}">
        <p14:creationId xmlns:p14="http://schemas.microsoft.com/office/powerpoint/2010/main" val="56081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905850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a:spLocks noGrp="1" noRot="1" noChangeAspect="1"/>
          </p:cNvSpPr>
          <p:nvPr>
            <p:ph type="sldImg" idx="2"/>
          </p:nvPr>
        </p:nvSpPr>
        <p:spPr>
          <a:xfrm>
            <a:off x="25400" y="744538"/>
            <a:ext cx="6618288"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673792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extLst>
      <p:ext uri="{BB962C8B-B14F-4D97-AF65-F5344CB8AC3E}">
        <p14:creationId xmlns:p14="http://schemas.microsoft.com/office/powerpoint/2010/main" val="2329568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1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
        <p:nvSpPr>
          <p:cNvPr id="287" name="Google Shape;287;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44</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4139784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latin typeface="Meiryo UI" panose="020B0604030504040204" pitchFamily="50" charset="-128"/>
              <a:ea typeface="Meiryo UI" panose="020B0604030504040204" pitchFamily="50" charset="-128"/>
            </a:endParaRPr>
          </a:p>
        </p:txBody>
      </p:sp>
      <p:sp>
        <p:nvSpPr>
          <p:cNvPr id="308" name="Google Shape;308;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45</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3225176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2: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5" name="Google Shape;3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06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69850" algn="l" rtl="0">
              <a:spcBef>
                <a:spcPts val="0"/>
              </a:spcBef>
              <a:spcAft>
                <a:spcPts val="0"/>
              </a:spcAft>
              <a:buClr>
                <a:schemeClr val="dk1"/>
              </a:buClr>
              <a:buSzPts val="1100"/>
              <a:buFont typeface="Arial"/>
              <a:buChar cha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dirty="0"/>
          </a:p>
        </p:txBody>
      </p:sp>
    </p:spTree>
    <p:extLst>
      <p:ext uri="{BB962C8B-B14F-4D97-AF65-F5344CB8AC3E}">
        <p14:creationId xmlns:p14="http://schemas.microsoft.com/office/powerpoint/2010/main" val="4006011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0"/>
        <p:cNvGrpSpPr/>
        <p:nvPr/>
      </p:nvGrpSpPr>
      <p:grpSpPr>
        <a:xfrm>
          <a:off x="0" y="0"/>
          <a:ext cx="0" cy="0"/>
          <a:chOff x="0" y="0"/>
          <a:chExt cx="0" cy="0"/>
        </a:xfrm>
      </p:grpSpPr>
      <p:pic>
        <p:nvPicPr>
          <p:cNvPr id="11" name="Google Shape;11;p2" descr="一張含有 電子用品, 電腦 的圖片&#10;&#10;自動產生的描述"/>
          <p:cNvPicPr preferRelativeResize="0"/>
          <p:nvPr/>
        </p:nvPicPr>
        <p:blipFill rotWithShape="1">
          <a:blip r:embed="rId2">
            <a:alphaModFix/>
          </a:blip>
          <a:srcRect l="11618"/>
          <a:stretch/>
        </p:blipFill>
        <p:spPr>
          <a:xfrm>
            <a:off x="0" y="0"/>
            <a:ext cx="8078158" cy="5143500"/>
          </a:xfrm>
          <a:prstGeom prst="rect">
            <a:avLst/>
          </a:prstGeom>
          <a:noFill/>
          <a:ln>
            <a:noFill/>
          </a:ln>
        </p:spPr>
      </p:pic>
      <p:sp>
        <p:nvSpPr>
          <p:cNvPr id="12" name="Google Shape;12;p2"/>
          <p:cNvSpPr/>
          <p:nvPr/>
        </p:nvSpPr>
        <p:spPr>
          <a:xfrm>
            <a:off x="5892800" y="0"/>
            <a:ext cx="32512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3"/>
        <p:cNvGrpSpPr/>
        <p:nvPr/>
      </p:nvGrpSpPr>
      <p:grpSpPr>
        <a:xfrm>
          <a:off x="0" y="0"/>
          <a:ext cx="0" cy="0"/>
          <a:chOff x="0" y="0"/>
          <a:chExt cx="0" cy="0"/>
        </a:xfrm>
      </p:grpSpPr>
      <p:pic>
        <p:nvPicPr>
          <p:cNvPr id="34" name="Google Shape;34;p11" descr="一張含有 冰箱, 白色, 水, 門 的圖片&#10;&#10;自動產生的描述"/>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5"/>
        <p:cNvGrpSpPr/>
        <p:nvPr/>
      </p:nvGrpSpPr>
      <p:grpSpPr>
        <a:xfrm>
          <a:off x="0" y="0"/>
          <a:ext cx="0" cy="0"/>
          <a:chOff x="0" y="0"/>
          <a:chExt cx="0" cy="0"/>
        </a:xfrm>
      </p:grpSpPr>
      <p:pic>
        <p:nvPicPr>
          <p:cNvPr id="36" name="Google Shape;36;p1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37"/>
        <p:cNvGrpSpPr/>
        <p:nvPr/>
      </p:nvGrpSpPr>
      <p:grpSpPr>
        <a:xfrm>
          <a:off x="0" y="0"/>
          <a:ext cx="0" cy="0"/>
          <a:chOff x="0" y="0"/>
          <a:chExt cx="0" cy="0"/>
        </a:xfrm>
      </p:grpSpPr>
      <p:pic>
        <p:nvPicPr>
          <p:cNvPr id="38" name="Google Shape;38;p13"/>
          <p:cNvPicPr preferRelativeResize="0"/>
          <p:nvPr/>
        </p:nvPicPr>
        <p:blipFill rotWithShape="1">
          <a:blip r:embed="rId2">
            <a:alphaModFix/>
          </a:blip>
          <a:srcRect/>
          <a:stretch/>
        </p:blipFill>
        <p:spPr>
          <a:xfrm>
            <a:off x="888" y="0"/>
            <a:ext cx="9142223"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39"/>
        <p:cNvGrpSpPr/>
        <p:nvPr/>
      </p:nvGrpSpPr>
      <p:grpSpPr>
        <a:xfrm>
          <a:off x="0" y="0"/>
          <a:ext cx="0" cy="0"/>
          <a:chOff x="0" y="0"/>
          <a:chExt cx="0" cy="0"/>
        </a:xfrm>
      </p:grpSpPr>
      <p:pic>
        <p:nvPicPr>
          <p:cNvPr id="40" name="Google Shape;40;p14" descr="一張含有 文字, 電子用品, 電腦 的圖片&#10;&#10;自動產生的描述"/>
          <p:cNvPicPr preferRelativeResize="0"/>
          <p:nvPr/>
        </p:nvPicPr>
        <p:blipFill rotWithShape="1">
          <a:blip r:embed="rId2">
            <a:alphaModFix/>
          </a:blip>
          <a:srcRect/>
          <a:stretch/>
        </p:blipFill>
        <p:spPr>
          <a:xfrm>
            <a:off x="888" y="0"/>
            <a:ext cx="9142223"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p15"/>
          <p:cNvSpPr txBox="1">
            <a:spLocks noGrp="1"/>
          </p:cNvSpPr>
          <p:nvPr>
            <p:ph type="title"/>
          </p:nvPr>
        </p:nvSpPr>
        <p:spPr>
          <a:xfrm>
            <a:off x="214282" y="357171"/>
            <a:ext cx="8786873" cy="660552"/>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4000"/>
              <a:buFont typeface="Verdana"/>
              <a:buNone/>
              <a:defRPr sz="4000" b="1" i="0" u="none" strike="noStrike" cap="none">
                <a:solidFill>
                  <a:schemeClr val="lt1"/>
                </a:solidFill>
                <a:latin typeface="Microsoft JhengHei"/>
                <a:ea typeface="Microsoft JhengHei"/>
                <a:cs typeface="Microsoft JhengHei"/>
                <a:sym typeface="Microsoft JhengHei"/>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43" name="Google Shape;43;p15"/>
          <p:cNvSpPr txBox="1">
            <a:spLocks noGrp="1"/>
          </p:cNvSpPr>
          <p:nvPr>
            <p:ph type="body" idx="1"/>
          </p:nvPr>
        </p:nvSpPr>
        <p:spPr>
          <a:xfrm>
            <a:off x="311700" y="1152475"/>
            <a:ext cx="8520599"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Verdana"/>
                <a:ea typeface="Verdana"/>
                <a:cs typeface="Verdana"/>
                <a:sym typeface="Verdana"/>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4" name="Google Shape;44;p15"/>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16"/>
          <p:cNvSpPr txBox="1">
            <a:spLocks noGrp="1"/>
          </p:cNvSpPr>
          <p:nvPr>
            <p:ph type="title"/>
          </p:nvPr>
        </p:nvSpPr>
        <p:spPr>
          <a:xfrm>
            <a:off x="311700" y="555600"/>
            <a:ext cx="2807999" cy="373076"/>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chemeClr val="dk1"/>
              </a:buClr>
              <a:buSzPts val="2400"/>
              <a:buFont typeface="Verdana"/>
              <a:buNone/>
              <a:defRPr sz="2400" b="1" i="0" u="none" strike="noStrike" cap="none">
                <a:solidFill>
                  <a:schemeClr val="dk1"/>
                </a:solidFill>
                <a:latin typeface="Verdana"/>
                <a:ea typeface="Verdana"/>
                <a:cs typeface="Verdana"/>
                <a:sym typeface="Verdana"/>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47" name="Google Shape;47;p16"/>
          <p:cNvSpPr txBox="1">
            <a:spLocks noGrp="1"/>
          </p:cNvSpPr>
          <p:nvPr>
            <p:ph type="body" idx="1"/>
          </p:nvPr>
        </p:nvSpPr>
        <p:spPr>
          <a:xfrm>
            <a:off x="311700" y="1214428"/>
            <a:ext cx="2807999" cy="3354571"/>
          </a:xfrm>
          <a:prstGeom prst="rect">
            <a:avLst/>
          </a:prstGeom>
          <a:noFill/>
          <a:ln>
            <a:noFill/>
          </a:ln>
        </p:spPr>
        <p:txBody>
          <a:bodyPr spcFirstLastPara="1" wrap="square" lIns="91425" tIns="91425" rIns="91425" bIns="91425" anchor="t" anchorCtr="0">
            <a:noAutofit/>
          </a:bodyPr>
          <a:lstStyle>
            <a:lvl1pPr marL="457200" marR="0" lvl="0" indent="-304800" algn="l">
              <a:lnSpc>
                <a:spcPct val="115000"/>
              </a:lnSpc>
              <a:spcBef>
                <a:spcPts val="0"/>
              </a:spcBef>
              <a:spcAft>
                <a:spcPts val="0"/>
              </a:spcAft>
              <a:buClr>
                <a:schemeClr val="dk2"/>
              </a:buClr>
              <a:buSzPts val="1200"/>
              <a:buFont typeface="Verdana"/>
              <a:buChar char="●"/>
              <a:defRPr sz="1200" b="0" i="0" u="none" strike="noStrike" cap="none">
                <a:solidFill>
                  <a:schemeClr val="dk2"/>
                </a:solidFill>
                <a:latin typeface="Verdana"/>
                <a:ea typeface="Verdana"/>
                <a:cs typeface="Verdana"/>
                <a:sym typeface="Verdana"/>
              </a:defRPr>
            </a:lvl1pPr>
            <a:lvl2pPr marL="914400" marR="0" lvl="1"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48" name="Google Shape;48;p16"/>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800"/>
              <a:buFont typeface="Verdana"/>
              <a:buNone/>
              <a:defRPr sz="4800" b="1" i="0" u="none" strike="noStrike" cap="none">
                <a:solidFill>
                  <a:schemeClr val="dk1"/>
                </a:solidFill>
                <a:latin typeface="Verdana"/>
                <a:ea typeface="Verdana"/>
                <a:cs typeface="Verdana"/>
                <a:sym typeface="Verdana"/>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51" name="Google Shape;51;p17"/>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18"/>
          <p:cNvSpPr/>
          <p:nvPr/>
        </p:nvSpPr>
        <p:spPr>
          <a:xfrm>
            <a:off x="4572000" y="-125"/>
            <a:ext cx="4572000" cy="5143499"/>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p:txBody>
      </p:sp>
      <p:sp>
        <p:nvSpPr>
          <p:cNvPr id="54" name="Google Shape;54;p18"/>
          <p:cNvSpPr txBox="1">
            <a:spLocks noGrp="1"/>
          </p:cNvSpPr>
          <p:nvPr>
            <p:ph type="title"/>
          </p:nvPr>
        </p:nvSpPr>
        <p:spPr>
          <a:xfrm>
            <a:off x="265500" y="1233175"/>
            <a:ext cx="4045199" cy="14823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chemeClr val="dk1"/>
              </a:buClr>
              <a:buSzPts val="4200"/>
              <a:buFont typeface="Verdana"/>
              <a:buNone/>
              <a:defRPr sz="4200" b="1" i="0" u="none" strike="noStrike" cap="none">
                <a:solidFill>
                  <a:schemeClr val="dk1"/>
                </a:solidFill>
                <a:latin typeface="Verdana"/>
                <a:ea typeface="Verdana"/>
                <a:cs typeface="Verdana"/>
                <a:sym typeface="Verdana"/>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55" name="Google Shape;55;p18"/>
          <p:cNvSpPr txBox="1">
            <a:spLocks noGrp="1"/>
          </p:cNvSpPr>
          <p:nvPr>
            <p:ph type="subTitle" idx="1"/>
          </p:nvPr>
        </p:nvSpPr>
        <p:spPr>
          <a:xfrm>
            <a:off x="265500" y="2803075"/>
            <a:ext cx="4045199" cy="12351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2"/>
              </a:buClr>
              <a:buSzPts val="2100"/>
              <a:buFont typeface="Verdana"/>
              <a:buNone/>
              <a:defRPr sz="2100" b="0" i="0" u="none" strike="noStrike" cap="none">
                <a:solidFill>
                  <a:schemeClr val="dk2"/>
                </a:solidFill>
                <a:latin typeface="Verdana"/>
                <a:ea typeface="Verdana"/>
                <a:cs typeface="Verdana"/>
                <a:sym typeface="Verdana"/>
              </a:defRPr>
            </a:lvl1pPr>
            <a:lvl2pPr marR="0" lvl="1"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56" name="Google Shape;56;p18"/>
          <p:cNvSpPr txBox="1">
            <a:spLocks noGrp="1"/>
          </p:cNvSpPr>
          <p:nvPr>
            <p:ph type="body" idx="2"/>
          </p:nvPr>
        </p:nvSpPr>
        <p:spPr>
          <a:xfrm>
            <a:off x="4939500" y="724075"/>
            <a:ext cx="3837000" cy="3695099"/>
          </a:xfrm>
          <a:prstGeom prst="rect">
            <a:avLst/>
          </a:prstGeom>
          <a:noFill/>
          <a:ln>
            <a:noFill/>
          </a:ln>
        </p:spPr>
        <p:txBody>
          <a:bodyPr spcFirstLastPara="1" wrap="square" lIns="91425" tIns="91425" rIns="91425" bIns="91425" anchor="ctr" anchorCtr="0">
            <a:noAutofit/>
          </a:bodyPr>
          <a:lstStyle>
            <a:lvl1pPr marL="457200" marR="0" lvl="0" indent="-342900" algn="l">
              <a:lnSpc>
                <a:spcPct val="115000"/>
              </a:lnSpc>
              <a:spcBef>
                <a:spcPts val="0"/>
              </a:spcBef>
              <a:spcAft>
                <a:spcPts val="0"/>
              </a:spcAft>
              <a:buClr>
                <a:schemeClr val="dk2"/>
              </a:buClr>
              <a:buSzPts val="1800"/>
              <a:buFont typeface="Verdana"/>
              <a:buChar char="●"/>
              <a:defRPr sz="1800" b="0" i="0" u="none" strike="noStrike" cap="none">
                <a:solidFill>
                  <a:schemeClr val="dk2"/>
                </a:solidFill>
                <a:latin typeface="Verdana"/>
                <a:ea typeface="Verdana"/>
                <a:cs typeface="Verdana"/>
                <a:sym typeface="Verdana"/>
              </a:defRPr>
            </a:lvl1pPr>
            <a:lvl2pPr marL="914400" marR="0" lvl="1"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7" name="Google Shape;57;p18"/>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
        <p:cNvGrpSpPr/>
        <p:nvPr/>
      </p:nvGrpSpPr>
      <p:grpSpPr>
        <a:xfrm>
          <a:off x="0" y="0"/>
          <a:ext cx="0" cy="0"/>
          <a:chOff x="0" y="0"/>
          <a:chExt cx="0" cy="0"/>
        </a:xfrm>
      </p:grpSpPr>
      <p:sp>
        <p:nvSpPr>
          <p:cNvPr id="59" name="Google Shape;59;p1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a:lnSpc>
                <a:spcPct val="100000"/>
              </a:lnSpc>
              <a:spcBef>
                <a:spcPts val="0"/>
              </a:spcBef>
              <a:spcAft>
                <a:spcPts val="0"/>
              </a:spcAft>
              <a:buClr>
                <a:schemeClr val="dk2"/>
              </a:buClr>
              <a:buSzPts val="1800"/>
              <a:buFont typeface="Verdana"/>
              <a:buNone/>
              <a:defRPr sz="1800" b="0" i="0" u="none" strike="noStrike" cap="none">
                <a:solidFill>
                  <a:schemeClr val="dk2"/>
                </a:solidFill>
                <a:latin typeface="Verdana"/>
                <a:ea typeface="Verdana"/>
                <a:cs typeface="Verdana"/>
                <a:sym typeface="Verdana"/>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0" name="Google Shape;60;p19"/>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Title and body">
  <p:cSld name="1_Title and body">
    <p:spTree>
      <p:nvGrpSpPr>
        <p:cNvPr id="1" name="Shape 61"/>
        <p:cNvGrpSpPr/>
        <p:nvPr/>
      </p:nvGrpSpPr>
      <p:grpSpPr>
        <a:xfrm>
          <a:off x="0" y="0"/>
          <a:ext cx="0" cy="0"/>
          <a:chOff x="0" y="0"/>
          <a:chExt cx="0" cy="0"/>
        </a:xfrm>
      </p:grpSpPr>
      <p:pic>
        <p:nvPicPr>
          <p:cNvPr id="62" name="Google Shape;62;p20" descr="0330_16比9_內頁母片_(ZH+EN).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 name="Google Shape;63;p20"/>
          <p:cNvSpPr txBox="1">
            <a:spLocks noGrp="1"/>
          </p:cNvSpPr>
          <p:nvPr>
            <p:ph type="title"/>
          </p:nvPr>
        </p:nvSpPr>
        <p:spPr>
          <a:xfrm>
            <a:off x="0" y="0"/>
            <a:ext cx="9144000" cy="714362"/>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4000"/>
              <a:buFont typeface="Verdana"/>
              <a:buNone/>
              <a:defRPr sz="3800" b="1" i="0" u="none" strike="noStrike" cap="none">
                <a:solidFill>
                  <a:schemeClr val="lt1"/>
                </a:solidFill>
                <a:latin typeface="Meiryo UI" panose="020B0604030504040204" pitchFamily="50" charset="-128"/>
                <a:ea typeface="Meiryo UI" panose="020B0604030504040204" pitchFamily="50" charset="-128"/>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dirty="0"/>
          </a:p>
        </p:txBody>
      </p:sp>
      <p:sp>
        <p:nvSpPr>
          <p:cNvPr id="64" name="Google Shape;64;p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Meiryo UI" panose="020B0604030504040204" pitchFamily="50" charset="-128"/>
                <a:ea typeface="Meiryo UI" panose="020B0604030504040204" pitchFamily="50" charset="-128"/>
                <a:cs typeface="Arial"/>
                <a:sym typeface="Arial"/>
              </a:defRPr>
            </a:lvl1pPr>
            <a:lvl2pPr marL="0" marR="0" lvl="1"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888" y="0"/>
            <a:ext cx="9142223" cy="5143500"/>
          </a:xfrm>
          <a:prstGeom prst="rect">
            <a:avLst/>
          </a:prstGeom>
          <a:noFill/>
          <a:ln>
            <a:noFill/>
          </a:ln>
        </p:spPr>
      </p:pic>
      <p:pic>
        <p:nvPicPr>
          <p:cNvPr id="15" name="Google Shape;15;p3"/>
          <p:cNvPicPr preferRelativeResize="0"/>
          <p:nvPr/>
        </p:nvPicPr>
        <p:blipFill rotWithShape="1">
          <a:blip r:embed="rId3">
            <a:alphaModFix/>
          </a:blip>
          <a:srcRect/>
          <a:stretch/>
        </p:blipFill>
        <p:spPr>
          <a:xfrm>
            <a:off x="0" y="1782923"/>
            <a:ext cx="9144000" cy="336057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65"/>
        <p:cNvGrpSpPr/>
        <p:nvPr/>
      </p:nvGrpSpPr>
      <p:grpSpPr>
        <a:xfrm>
          <a:off x="0" y="0"/>
          <a:ext cx="0" cy="0"/>
          <a:chOff x="0" y="0"/>
          <a:chExt cx="0" cy="0"/>
        </a:xfrm>
      </p:grpSpPr>
      <p:pic>
        <p:nvPicPr>
          <p:cNvPr id="66" name="Google Shape;66;p21"/>
          <p:cNvPicPr preferRelativeResize="0"/>
          <p:nvPr/>
        </p:nvPicPr>
        <p:blipFill rotWithShape="1">
          <a:blip r:embed="rId2">
            <a:alphaModFix/>
          </a:blip>
          <a:srcRect/>
          <a:stretch/>
        </p:blipFill>
        <p:spPr>
          <a:xfrm>
            <a:off x="4231" y="2379"/>
            <a:ext cx="9135537" cy="5138740"/>
          </a:xfrm>
          <a:prstGeom prst="rect">
            <a:avLst/>
          </a:prstGeom>
          <a:noFill/>
          <a:ln>
            <a:noFill/>
          </a:ln>
        </p:spPr>
      </p:pic>
      <p:sp>
        <p:nvSpPr>
          <p:cNvPr id="67" name="Google Shape;67;p21"/>
          <p:cNvSpPr txBox="1">
            <a:spLocks noGrp="1"/>
          </p:cNvSpPr>
          <p:nvPr>
            <p:ph type="title"/>
          </p:nvPr>
        </p:nvSpPr>
        <p:spPr>
          <a:xfrm>
            <a:off x="275953" y="91440"/>
            <a:ext cx="7886700" cy="82296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3800"/>
              <a:buNone/>
              <a:defRPr sz="3800" b="1">
                <a:solidFill>
                  <a:schemeClr val="lt1"/>
                </a:solidFill>
                <a:latin typeface="Microsoft JhengHei"/>
                <a:ea typeface="Microsoft JhengHei"/>
                <a:cs typeface="Microsoft JhengHei"/>
                <a:sym typeface="Microsoft JhengHei"/>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8"/>
        <p:cNvGrpSpPr/>
        <p:nvPr/>
      </p:nvGrpSpPr>
      <p:grpSpPr>
        <a:xfrm>
          <a:off x="0" y="0"/>
          <a:ext cx="0" cy="0"/>
          <a:chOff x="0" y="0"/>
          <a:chExt cx="0" cy="0"/>
        </a:xfrm>
      </p:grpSpPr>
      <p:pic>
        <p:nvPicPr>
          <p:cNvPr id="69" name="Google Shape;69;p22" descr="C:\Users\user\Desktop\TS-x32XU新品介紹PPT\TS-x32XU新品介紹PPT-02.png"/>
          <p:cNvPicPr preferRelativeResize="0"/>
          <p:nvPr/>
        </p:nvPicPr>
        <p:blipFill rotWithShape="1">
          <a:blip r:embed="rId2">
            <a:alphaModFix/>
          </a:blip>
          <a:srcRect/>
          <a:stretch/>
        </p:blipFill>
        <p:spPr>
          <a:xfrm>
            <a:off x="0" y="0"/>
            <a:ext cx="9144000" cy="5152162"/>
          </a:xfrm>
          <a:prstGeom prst="rect">
            <a:avLst/>
          </a:prstGeom>
          <a:noFill/>
          <a:ln>
            <a:noFill/>
          </a:ln>
        </p:spPr>
      </p:pic>
      <p:sp>
        <p:nvSpPr>
          <p:cNvPr id="70" name="Google Shape;70;p22"/>
          <p:cNvSpPr txBox="1">
            <a:spLocks noGrp="1"/>
          </p:cNvSpPr>
          <p:nvPr>
            <p:ph type="title"/>
          </p:nvPr>
        </p:nvSpPr>
        <p:spPr>
          <a:xfrm>
            <a:off x="457200" y="123478"/>
            <a:ext cx="8229600" cy="85725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atin typeface="Meiryo UI" panose="020B0604030504040204" pitchFamily="50" charset="-128"/>
                <a:ea typeface="Meiryo UI" panose="020B0604030504040204" pitchFamily="50" charset="-128"/>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pic>
        <p:nvPicPr>
          <p:cNvPr id="71" name="Google Shape;71;p22" descr="C:\Users\user\Desktop\TS-x32XU新品介紹PPT\02-01.png"/>
          <p:cNvPicPr preferRelativeResize="0"/>
          <p:nvPr/>
        </p:nvPicPr>
        <p:blipFill rotWithShape="1">
          <a:blip r:embed="rId3">
            <a:alphaModFix/>
          </a:blip>
          <a:srcRect/>
          <a:stretch/>
        </p:blipFill>
        <p:spPr>
          <a:xfrm>
            <a:off x="0" y="0"/>
            <a:ext cx="9144000" cy="9503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標題及內容">
  <p:cSld name="4_標題及內容">
    <p:spTree>
      <p:nvGrpSpPr>
        <p:cNvPr id="1" name="Shape 72"/>
        <p:cNvGrpSpPr/>
        <p:nvPr/>
      </p:nvGrpSpPr>
      <p:grpSpPr>
        <a:xfrm>
          <a:off x="0" y="0"/>
          <a:ext cx="0" cy="0"/>
          <a:chOff x="0" y="0"/>
          <a:chExt cx="0" cy="0"/>
        </a:xfrm>
      </p:grpSpPr>
      <p:pic>
        <p:nvPicPr>
          <p:cNvPr id="73" name="Google Shape;73;p23"/>
          <p:cNvPicPr preferRelativeResize="0"/>
          <p:nvPr/>
        </p:nvPicPr>
        <p:blipFill rotWithShape="1">
          <a:blip r:embed="rId2">
            <a:alphaModFix/>
          </a:blip>
          <a:srcRect/>
          <a:stretch/>
        </p:blipFill>
        <p:spPr>
          <a:xfrm>
            <a:off x="1111" y="0"/>
            <a:ext cx="9141779" cy="5143500"/>
          </a:xfrm>
          <a:prstGeom prst="rect">
            <a:avLst/>
          </a:prstGeom>
          <a:noFill/>
          <a:ln>
            <a:noFill/>
          </a:ln>
        </p:spPr>
      </p:pic>
      <p:sp>
        <p:nvSpPr>
          <p:cNvPr id="74" name="Google Shape;74;p23"/>
          <p:cNvSpPr txBox="1">
            <a:spLocks noGrp="1"/>
          </p:cNvSpPr>
          <p:nvPr>
            <p:ph type="title"/>
          </p:nvPr>
        </p:nvSpPr>
        <p:spPr>
          <a:xfrm>
            <a:off x="628650" y="38101"/>
            <a:ext cx="7886700" cy="994172"/>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3000"/>
              <a:buNone/>
              <a:defRPr sz="3000">
                <a:solidFill>
                  <a:schemeClr val="lt1"/>
                </a:solidFill>
                <a:latin typeface="Microsoft JhengHei"/>
                <a:ea typeface="Microsoft JhengHei"/>
                <a:cs typeface="Microsoft JhengHei"/>
                <a:sym typeface="Microsoft JhengHei"/>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2866246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2123548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76563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2211979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826366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1577657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63142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6"/>
        <p:cNvGrpSpPr/>
        <p:nvPr/>
      </p:nvGrpSpPr>
      <p:grpSpPr>
        <a:xfrm>
          <a:off x="0" y="0"/>
          <a:ext cx="0" cy="0"/>
          <a:chOff x="0" y="0"/>
          <a:chExt cx="0" cy="0"/>
        </a:xfrm>
      </p:grpSpPr>
      <p:pic>
        <p:nvPicPr>
          <p:cNvPr id="17" name="Google Shape;17;p4" descr="一張含有 光, 黑暗 的圖片&#10;&#10;自動產生的描述"/>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 name="Google Shape;18;p4"/>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300"/>
              <a:buNone/>
              <a:defRPr sz="4000">
                <a:solidFill>
                  <a:schemeClr val="lt1"/>
                </a:solidFill>
                <a:latin typeface="Microsoft JhengHei"/>
                <a:ea typeface="Microsoft JhengHei"/>
                <a:cs typeface="Microsoft JhengHei"/>
                <a:sym typeface="Microsoft JhengHei"/>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888" y="0"/>
            <a:ext cx="9142223"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blip>
          <a:srcRect/>
          <a:stretch/>
        </p:blipFill>
        <p:spPr>
          <a:xfrm>
            <a:off x="888" y="0"/>
            <a:ext cx="9142223"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3"/>
        <p:cNvGrpSpPr/>
        <p:nvPr/>
      </p:nvGrpSpPr>
      <p:grpSpPr>
        <a:xfrm>
          <a:off x="0" y="0"/>
          <a:ext cx="0" cy="0"/>
          <a:chOff x="0" y="0"/>
          <a:chExt cx="0" cy="0"/>
        </a:xfrm>
      </p:grpSpPr>
      <p:pic>
        <p:nvPicPr>
          <p:cNvPr id="24" name="Google Shape;24;p7"/>
          <p:cNvPicPr preferRelativeResize="0"/>
          <p:nvPr/>
        </p:nvPicPr>
        <p:blipFill rotWithShape="1">
          <a:blip r:embed="rId2">
            <a:alphaModFix/>
          </a:blip>
          <a:srcRect/>
          <a:stretch/>
        </p:blipFill>
        <p:spPr>
          <a:xfrm>
            <a:off x="888" y="0"/>
            <a:ext cx="9142223" cy="5143500"/>
          </a:xfrm>
          <a:prstGeom prst="rect">
            <a:avLst/>
          </a:prstGeom>
          <a:noFill/>
          <a:ln>
            <a:noFill/>
          </a:ln>
        </p:spPr>
      </p:pic>
      <p:sp>
        <p:nvSpPr>
          <p:cNvPr id="25" name="Google Shape;25;p7"/>
          <p:cNvSpPr/>
          <p:nvPr/>
        </p:nvSpPr>
        <p:spPr>
          <a:xfrm rot="10800000">
            <a:off x="268941" y="3663575"/>
            <a:ext cx="8612094" cy="649092"/>
          </a:xfrm>
          <a:prstGeom prst="roundRect">
            <a:avLst>
              <a:gd name="adj" fmla="val 16667"/>
            </a:avLst>
          </a:prstGeom>
          <a:gradFill>
            <a:gsLst>
              <a:gs pos="0">
                <a:srgbClr val="D8D8D8">
                  <a:alpha val="37647"/>
                </a:srgbClr>
              </a:gs>
              <a:gs pos="100000">
                <a:srgbClr val="0C0C0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p:txBody>
      </p:sp>
      <p:pic>
        <p:nvPicPr>
          <p:cNvPr id="26" name="Google Shape;26;p7" descr="一張含有 文字 的圖片&#10;&#10;自動產生的描述"/>
          <p:cNvPicPr preferRelativeResize="0"/>
          <p:nvPr/>
        </p:nvPicPr>
        <p:blipFill rotWithShape="1">
          <a:blip r:embed="rId3">
            <a:alphaModFix/>
          </a:blip>
          <a:srcRect/>
          <a:stretch/>
        </p:blipFill>
        <p:spPr>
          <a:xfrm>
            <a:off x="0" y="2283145"/>
            <a:ext cx="9144000" cy="17007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7"/>
        <p:cNvGrpSpPr/>
        <p:nvPr/>
      </p:nvGrpSpPr>
      <p:grpSpPr>
        <a:xfrm>
          <a:off x="0" y="0"/>
          <a:ext cx="0" cy="0"/>
          <a:chOff x="0" y="0"/>
          <a:chExt cx="0" cy="0"/>
        </a:xfrm>
      </p:grpSpPr>
      <p:pic>
        <p:nvPicPr>
          <p:cNvPr id="28" name="Google Shape;28;p8" descr="一張含有 文字, 電子用品, 電腦 的圖片&#10;&#10;自動產生的描述"/>
          <p:cNvPicPr preferRelativeResize="0"/>
          <p:nvPr/>
        </p:nvPicPr>
        <p:blipFill rotWithShape="1">
          <a:blip r:embed="rId2">
            <a:alphaModFix/>
          </a:blip>
          <a:srcRect/>
          <a:stretch/>
        </p:blipFill>
        <p:spPr>
          <a:xfrm>
            <a:off x="2031" y="0"/>
            <a:ext cx="9139938"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9"/>
        <p:cNvGrpSpPr/>
        <p:nvPr/>
      </p:nvGrpSpPr>
      <p:grpSpPr>
        <a:xfrm>
          <a:off x="0" y="0"/>
          <a:ext cx="0" cy="0"/>
          <a:chOff x="0" y="0"/>
          <a:chExt cx="0" cy="0"/>
        </a:xfrm>
      </p:grpSpPr>
      <p:pic>
        <p:nvPicPr>
          <p:cNvPr id="30" name="Google Shape;30;p9" descr="一張含有 電腦 的圖片&#10;&#10;自動產生的描述"/>
          <p:cNvPicPr preferRelativeResize="0"/>
          <p:nvPr/>
        </p:nvPicPr>
        <p:blipFill rotWithShape="1">
          <a:blip r:embed="rId2">
            <a:alphaModFix/>
          </a:blip>
          <a:srcRect/>
          <a:stretch/>
        </p:blipFill>
        <p:spPr>
          <a:xfrm>
            <a:off x="2031" y="0"/>
            <a:ext cx="9139938" cy="5143500"/>
          </a:xfrm>
          <a:prstGeom prst="rect">
            <a:avLst/>
          </a:prstGeom>
          <a:noFill/>
          <a:ln>
            <a:noFill/>
          </a:ln>
        </p:spPr>
      </p:pic>
      <p:pic>
        <p:nvPicPr>
          <p:cNvPr id="31" name="Google Shape;31;p9" descr="一張含有 桌, 電腦 的圖片&#10;&#10;自動產生的描述"/>
          <p:cNvPicPr preferRelativeResize="0"/>
          <p:nvPr/>
        </p:nvPicPr>
        <p:blipFill rotWithShape="1">
          <a:blip r:embed="rId3">
            <a:alphaModFix/>
          </a:blip>
          <a:srcRect/>
          <a:stretch/>
        </p:blipFill>
        <p:spPr>
          <a:xfrm>
            <a:off x="4062" y="0"/>
            <a:ext cx="9139938"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descr="D:\工作進行中\20170911直播母版16比9\母片\2017_Think Big母版16比9_C內頁.jpg"/>
          <p:cNvPicPr preferRelativeResize="0"/>
          <p:nvPr/>
        </p:nvPicPr>
        <p:blipFill rotWithShape="1">
          <a:blip r:embed="rId31">
            <a:alphaModFix/>
          </a:blip>
          <a:srcRect/>
          <a:stretch/>
        </p:blipFill>
        <p:spPr>
          <a:xfrm>
            <a:off x="-32" y="-18"/>
            <a:ext cx="9144032" cy="5138086"/>
          </a:xfrm>
          <a:prstGeom prst="rect">
            <a:avLst/>
          </a:prstGeom>
          <a:noFill/>
          <a:ln>
            <a:noFill/>
          </a:ln>
        </p:spPr>
      </p:pic>
      <p:sp>
        <p:nvSpPr>
          <p:cNvPr id="7" name="Google Shape;7;p1"/>
          <p:cNvSpPr txBox="1">
            <a:spLocks noGrp="1"/>
          </p:cNvSpPr>
          <p:nvPr>
            <p:ph type="title"/>
          </p:nvPr>
        </p:nvSpPr>
        <p:spPr>
          <a:xfrm>
            <a:off x="214282" y="357171"/>
            <a:ext cx="8786873" cy="714379"/>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dirty="0"/>
          </a:p>
        </p:txBody>
      </p:sp>
      <p:sp>
        <p:nvSpPr>
          <p:cNvPr id="8" name="Google Shape;8;p1"/>
          <p:cNvSpPr txBox="1">
            <a:spLocks noGrp="1"/>
          </p:cNvSpPr>
          <p:nvPr>
            <p:ph type="body" idx="1"/>
          </p:nvPr>
        </p:nvSpPr>
        <p:spPr>
          <a:xfrm>
            <a:off x="311700" y="1152475"/>
            <a:ext cx="8520599"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Verdana"/>
              <a:buChar char="●"/>
              <a:defRPr sz="1800" b="0" i="0" u="none" strike="noStrike" cap="none">
                <a:solidFill>
                  <a:schemeClr val="dk2"/>
                </a:solidFill>
                <a:latin typeface="Verdana"/>
                <a:ea typeface="Verdana"/>
                <a:cs typeface="Verdana"/>
                <a:sym typeface="Verdana"/>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8715403" y="4857766"/>
            <a:ext cx="428595" cy="285734"/>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Meiryo UI" panose="020B0604030504040204" pitchFamily="50" charset="-128"/>
                <a:ea typeface="Meiryo UI" panose="020B0604030504040204" pitchFamily="50" charset="-128"/>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105.sv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2.png"/><Relationship Id="rId7" Type="http://schemas.openxmlformats.org/officeDocument/2006/relationships/image" Target="../media/image35.png"/><Relationship Id="rId12" Type="http://schemas.openxmlformats.org/officeDocument/2006/relationships/image" Target="../media/image100.png"/><Relationship Id="rId2" Type="http://schemas.openxmlformats.org/officeDocument/2006/relationships/notesSlide" Target="../notesSlides/notesSlide21.xml"/><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7.png"/><Relationship Id="rId14"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96.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jpeg"/><Relationship Id="rId7" Type="http://schemas.openxmlformats.org/officeDocument/2006/relationships/image" Target="../media/image121.emf"/><Relationship Id="rId12"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120.emf"/><Relationship Id="rId11" Type="http://schemas.openxmlformats.org/officeDocument/2006/relationships/image" Target="../media/image125.png"/><Relationship Id="rId5" Type="http://schemas.openxmlformats.org/officeDocument/2006/relationships/image" Target="../media/image119.emf"/><Relationship Id="rId10" Type="http://schemas.openxmlformats.org/officeDocument/2006/relationships/image" Target="../media/image124.png"/><Relationship Id="rId4" Type="http://schemas.openxmlformats.org/officeDocument/2006/relationships/image" Target="../media/image118.emf"/><Relationship Id="rId9"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2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28.xml"/><Relationship Id="rId16" Type="http://schemas.openxmlformats.org/officeDocument/2006/relationships/image" Target="../media/image156.jpg"/><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29.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170.png"/></Relationships>
</file>

<file path=ppt/slides/_rels/slide3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1.png"/><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218.svg"/></Relationships>
</file>

<file path=ppt/slides/_rels/slide34.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176.jp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notesSlide" Target="../notesSlides/notesSlide34.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_rels/slide3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92.png"/><Relationship Id="rId11" Type="http://schemas.openxmlformats.org/officeDocument/2006/relationships/image" Target="../media/image197.jpe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36.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18" Type="http://schemas.openxmlformats.org/officeDocument/2006/relationships/image" Target="../media/image213.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image" Target="../media/image212.png"/><Relationship Id="rId2" Type="http://schemas.openxmlformats.org/officeDocument/2006/relationships/notesSlide" Target="../notesSlides/notesSlide36.xml"/><Relationship Id="rId16"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5" Type="http://schemas.openxmlformats.org/officeDocument/2006/relationships/image" Target="../media/image210.png"/><Relationship Id="rId10" Type="http://schemas.openxmlformats.org/officeDocument/2006/relationships/image" Target="../media/image205.png"/><Relationship Id="rId19" Type="http://schemas.openxmlformats.org/officeDocument/2006/relationships/image" Target="../media/image214.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s>
</file>

<file path=ppt/slides/_rels/slide3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38.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39.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23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4.jpg"/></Relationships>
</file>

<file path=ppt/slides/_rels/slide41.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0.png"/><Relationship Id="rId7" Type="http://schemas.openxmlformats.org/officeDocument/2006/relationships/image" Target="../media/image24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png"/><Relationship Id="rId7" Type="http://schemas.openxmlformats.org/officeDocument/2006/relationships/image" Target="../media/image24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47.png"/><Relationship Id="rId11" Type="http://schemas.openxmlformats.org/officeDocument/2006/relationships/image" Target="../media/image252.png"/><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4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58.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4" descr="一張含有 文字, 電腦 的圖片&#10;&#10;自動產生的描述"/>
          <p:cNvPicPr preferRelativeResize="0"/>
          <p:nvPr/>
        </p:nvPicPr>
        <p:blipFill rotWithShape="1">
          <a:blip r:embed="rId3">
            <a:alphaModFix/>
          </a:blip>
          <a:srcRect/>
          <a:stretch/>
        </p:blipFill>
        <p:spPr>
          <a:xfrm>
            <a:off x="2031" y="0"/>
            <a:ext cx="9139938"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4" name="Google Shape;264;p33"/>
          <p:cNvGrpSpPr/>
          <p:nvPr/>
        </p:nvGrpSpPr>
        <p:grpSpPr>
          <a:xfrm>
            <a:off x="0" y="2875499"/>
            <a:ext cx="9143999" cy="2286499"/>
            <a:chOff x="0" y="2339176"/>
            <a:chExt cx="9139058" cy="3046698"/>
          </a:xfrm>
        </p:grpSpPr>
        <p:pic>
          <p:nvPicPr>
            <p:cNvPr id="265" name="Google Shape;265;p33"/>
            <p:cNvPicPr preferRelativeResize="0"/>
            <p:nvPr/>
          </p:nvPicPr>
          <p:blipFill rotWithShape="1">
            <a:blip r:embed="rId3">
              <a:alphaModFix/>
            </a:blip>
            <a:srcRect/>
            <a:stretch/>
          </p:blipFill>
          <p:spPr>
            <a:xfrm>
              <a:off x="0" y="2339176"/>
              <a:ext cx="3046697" cy="3046698"/>
            </a:xfrm>
            <a:prstGeom prst="rect">
              <a:avLst/>
            </a:prstGeom>
            <a:noFill/>
            <a:ln>
              <a:noFill/>
            </a:ln>
          </p:spPr>
        </p:pic>
        <p:pic>
          <p:nvPicPr>
            <p:cNvPr id="266" name="Google Shape;266;p33"/>
            <p:cNvPicPr preferRelativeResize="0"/>
            <p:nvPr/>
          </p:nvPicPr>
          <p:blipFill rotWithShape="1">
            <a:blip r:embed="rId3">
              <a:alphaModFix/>
            </a:blip>
            <a:srcRect/>
            <a:stretch/>
          </p:blipFill>
          <p:spPr>
            <a:xfrm flipH="1">
              <a:off x="3046697" y="2339176"/>
              <a:ext cx="3046697" cy="3046698"/>
            </a:xfrm>
            <a:prstGeom prst="rect">
              <a:avLst/>
            </a:prstGeom>
            <a:noFill/>
            <a:ln>
              <a:noFill/>
            </a:ln>
          </p:spPr>
        </p:pic>
        <p:pic>
          <p:nvPicPr>
            <p:cNvPr id="267" name="Google Shape;267;p33"/>
            <p:cNvPicPr preferRelativeResize="0"/>
            <p:nvPr/>
          </p:nvPicPr>
          <p:blipFill rotWithShape="1">
            <a:blip r:embed="rId3">
              <a:alphaModFix/>
            </a:blip>
            <a:srcRect/>
            <a:stretch/>
          </p:blipFill>
          <p:spPr>
            <a:xfrm>
              <a:off x="6092361" y="2339176"/>
              <a:ext cx="3046697" cy="3046698"/>
            </a:xfrm>
            <a:prstGeom prst="rect">
              <a:avLst/>
            </a:prstGeom>
            <a:noFill/>
            <a:ln>
              <a:noFill/>
            </a:ln>
          </p:spPr>
        </p:pic>
      </p:grpSp>
      <p:grpSp>
        <p:nvGrpSpPr>
          <p:cNvPr id="268" name="Google Shape;268;p33"/>
          <p:cNvGrpSpPr/>
          <p:nvPr/>
        </p:nvGrpSpPr>
        <p:grpSpPr>
          <a:xfrm>
            <a:off x="3334983" y="1251319"/>
            <a:ext cx="5826300" cy="3805800"/>
            <a:chOff x="1545025" y="2929875"/>
            <a:chExt cx="5826300" cy="3805800"/>
          </a:xfrm>
        </p:grpSpPr>
        <p:sp>
          <p:nvSpPr>
            <p:cNvPr id="269" name="Google Shape;269;p33"/>
            <p:cNvSpPr/>
            <p:nvPr/>
          </p:nvSpPr>
          <p:spPr>
            <a:xfrm>
              <a:off x="4483508" y="3275113"/>
              <a:ext cx="178200" cy="3231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dirty="0">
                  <a:solidFill>
                    <a:srgbClr val="000000"/>
                  </a:solidFill>
                  <a:latin typeface="Meiryo UI" panose="020B0604030504040204" pitchFamily="50" charset="-128"/>
                  <a:ea typeface="Meiryo UI" panose="020B0604030504040204" pitchFamily="50" charset="-128"/>
                  <a:sym typeface="Arial"/>
                </a:rPr>
                <a:t> </a:t>
              </a:r>
              <a:endParaRPr dirty="0">
                <a:latin typeface="Meiryo UI" panose="020B0604030504040204" pitchFamily="50" charset="-128"/>
                <a:ea typeface="Meiryo UI" panose="020B0604030504040204" pitchFamily="50" charset="-128"/>
              </a:endParaRPr>
            </a:p>
          </p:txBody>
        </p:sp>
        <p:pic>
          <p:nvPicPr>
            <p:cNvPr id="270" name="Google Shape;270;p33" descr="1_Qtier-01-01.png"/>
            <p:cNvPicPr preferRelativeResize="0"/>
            <p:nvPr/>
          </p:nvPicPr>
          <p:blipFill rotWithShape="1">
            <a:blip r:embed="rId4">
              <a:alphaModFix/>
            </a:blip>
            <a:srcRect t="3513" b="3523"/>
            <a:stretch/>
          </p:blipFill>
          <p:spPr>
            <a:xfrm>
              <a:off x="1545025" y="2929875"/>
              <a:ext cx="5826300" cy="3805800"/>
            </a:xfrm>
            <a:prstGeom prst="rect">
              <a:avLst/>
            </a:prstGeom>
            <a:noFill/>
            <a:ln>
              <a:noFill/>
            </a:ln>
          </p:spPr>
        </p:pic>
        <p:sp>
          <p:nvSpPr>
            <p:cNvPr id="271" name="Google Shape;271;p33"/>
            <p:cNvSpPr txBox="1"/>
            <p:nvPr/>
          </p:nvSpPr>
          <p:spPr>
            <a:xfrm>
              <a:off x="1826450" y="3209400"/>
              <a:ext cx="1416600" cy="20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1" dirty="0">
                  <a:latin typeface="Meiryo UI" panose="020B0604030504040204" pitchFamily="50" charset="-128"/>
                  <a:ea typeface="Meiryo UI" panose="020B0604030504040204" pitchFamily="50" charset="-128"/>
                </a:rPr>
                <a:t>ホットデータ</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72" name="Google Shape;272;p33"/>
            <p:cNvSpPr txBox="1"/>
            <p:nvPr/>
          </p:nvSpPr>
          <p:spPr>
            <a:xfrm>
              <a:off x="1826450" y="3403500"/>
              <a:ext cx="1416600" cy="20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1" dirty="0" smtClean="0">
                  <a:latin typeface="Meiryo UI" panose="020B0604030504040204" pitchFamily="50" charset="-128"/>
                  <a:ea typeface="Meiryo UI" panose="020B0604030504040204" pitchFamily="50" charset="-128"/>
                </a:rPr>
                <a:t>ウォームデータ</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73" name="Google Shape;273;p33"/>
            <p:cNvSpPr txBox="1"/>
            <p:nvPr/>
          </p:nvSpPr>
          <p:spPr>
            <a:xfrm>
              <a:off x="1826450" y="3605675"/>
              <a:ext cx="1416600" cy="20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ja-JP" altLang="en-US" sz="1200" b="1" i="0" u="none" strike="noStrike" cap="none" dirty="0" smtClean="0">
                  <a:solidFill>
                    <a:srgbClr val="000000"/>
                  </a:solidFill>
                  <a:latin typeface="Meiryo UI" panose="020B0604030504040204" pitchFamily="50" charset="-128"/>
                  <a:ea typeface="Meiryo UI" panose="020B0604030504040204" pitchFamily="50" charset="-128"/>
                  <a:sym typeface="Arial"/>
                </a:rPr>
                <a:t>コールドデータ</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74" name="Google Shape;274;p33"/>
            <p:cNvSpPr txBox="1"/>
            <p:nvPr/>
          </p:nvSpPr>
          <p:spPr>
            <a:xfrm>
              <a:off x="3657475" y="4634057"/>
              <a:ext cx="1601400" cy="588335"/>
            </a:xfrm>
            <a:prstGeom prst="rect">
              <a:avLst/>
            </a:prstGeom>
            <a:noFill/>
            <a:ln>
              <a:noFill/>
            </a:ln>
            <a:effectLst>
              <a:outerShdw blurRad="50800" algn="l" rotWithShape="0">
                <a:srgbClr val="000000"/>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AFE02"/>
                </a:buClr>
                <a:buSzPts val="2400"/>
                <a:buFont typeface="Arial"/>
                <a:buNone/>
              </a:pPr>
              <a:r>
                <a:rPr lang="en-US" sz="2400" b="1" i="0" u="none" strike="noStrike" cap="none" dirty="0" err="1">
                  <a:solidFill>
                    <a:srgbClr val="DAFE02"/>
                  </a:solidFill>
                  <a:latin typeface="Meiryo UI" panose="020B0604030504040204" pitchFamily="50" charset="-128"/>
                  <a:ea typeface="Meiryo UI" panose="020B0604030504040204" pitchFamily="50" charset="-128"/>
                  <a:sym typeface="Arial"/>
                </a:rPr>
                <a:t>Qtier</a:t>
              </a:r>
              <a:r>
                <a:rPr lang="en-US" sz="2400" b="0" i="0" u="none" strike="noStrike" cap="none" dirty="0">
                  <a:solidFill>
                    <a:srgbClr val="DAFE02"/>
                  </a:solidFill>
                  <a:latin typeface="Meiryo UI" panose="020B0604030504040204" pitchFamily="50" charset="-128"/>
                  <a:ea typeface="Meiryo UI" panose="020B0604030504040204" pitchFamily="50" charset="-128"/>
                  <a:sym typeface="Arial"/>
                </a:rPr>
                <a:t> </a:t>
              </a:r>
              <a:endParaRPr sz="2400" b="0" i="0" u="none" strike="noStrike" cap="none" dirty="0">
                <a:solidFill>
                  <a:srgbClr val="DAFE02"/>
                </a:solidFill>
                <a:latin typeface="Meiryo UI" panose="020B0604030504040204" pitchFamily="50" charset="-128"/>
                <a:ea typeface="Meiryo UI" panose="020B0604030504040204" pitchFamily="50" charset="-128"/>
                <a:sym typeface="Arial"/>
              </a:endParaRPr>
            </a:p>
            <a:p>
              <a:pPr marL="0" marR="0" lvl="0" indent="0" algn="ctr" rtl="0">
                <a:lnSpc>
                  <a:spcPct val="100000"/>
                </a:lnSpc>
                <a:spcBef>
                  <a:spcPts val="0"/>
                </a:spcBef>
                <a:spcAft>
                  <a:spcPts val="0"/>
                </a:spcAft>
                <a:buClr>
                  <a:srgbClr val="DAFE02"/>
                </a:buClr>
                <a:buSzPts val="1600"/>
                <a:buFont typeface="Arial"/>
                <a:buNone/>
              </a:pPr>
              <a:r>
                <a:rPr lang="ja-JP" altLang="en-US" sz="1600" b="1" dirty="0">
                  <a:solidFill>
                    <a:srgbClr val="DAFE02"/>
                  </a:solidFill>
                  <a:latin typeface="Meiryo UI" panose="020B0604030504040204" pitchFamily="50" charset="-128"/>
                  <a:ea typeface="Meiryo UI" panose="020B0604030504040204" pitchFamily="50" charset="-128"/>
                </a:rPr>
                <a:t>エンジン</a:t>
              </a:r>
              <a:endParaRPr sz="1600" b="1" i="0" u="none" strike="noStrike" cap="none" dirty="0">
                <a:solidFill>
                  <a:srgbClr val="DAFE02"/>
                </a:solidFill>
                <a:latin typeface="Meiryo UI" panose="020B0604030504040204" pitchFamily="50" charset="-128"/>
                <a:ea typeface="Meiryo UI" panose="020B0604030504040204" pitchFamily="50" charset="-128"/>
                <a:sym typeface="Arial"/>
              </a:endParaRPr>
            </a:p>
          </p:txBody>
        </p:sp>
      </p:grpSp>
      <p:sp>
        <p:nvSpPr>
          <p:cNvPr id="275" name="Google Shape;275;p33"/>
          <p:cNvSpPr txBox="1"/>
          <p:nvPr/>
        </p:nvSpPr>
        <p:spPr>
          <a:xfrm>
            <a:off x="286833" y="1466153"/>
            <a:ext cx="3152959" cy="2376297"/>
          </a:xfrm>
          <a:prstGeom prst="rect">
            <a:avLst/>
          </a:prstGeom>
          <a:noFill/>
          <a:ln>
            <a:noFill/>
          </a:ln>
        </p:spPr>
        <p:txBody>
          <a:bodyPr spcFirstLastPara="1" wrap="square" lIns="68550" tIns="34250" rIns="68550" bIns="34250" anchor="t" anchorCtr="0">
            <a:noAutofit/>
          </a:bodyPr>
          <a:lstStyle/>
          <a:p>
            <a:pPr marL="444500" marR="0" lvl="0" indent="-342900" algn="l" rtl="0">
              <a:lnSpc>
                <a:spcPct val="100000"/>
              </a:lnSpc>
              <a:spcBef>
                <a:spcPts val="450"/>
              </a:spcBef>
              <a:spcAft>
                <a:spcPts val="0"/>
              </a:spcAft>
              <a:buClr>
                <a:srgbClr val="044981"/>
              </a:buClr>
              <a:buSzPts val="1400"/>
              <a:buFont typeface="Arial"/>
              <a:buChar char="•"/>
            </a:pPr>
            <a:r>
              <a:rPr lang="en-US" dirty="0" err="1">
                <a:latin typeface="Meiryo UI" panose="020B0604030504040204" pitchFamily="50" charset="-128"/>
                <a:ea typeface="Meiryo UI" panose="020B0604030504040204" pitchFamily="50" charset="-128"/>
              </a:rPr>
              <a:t>Qtier™</a:t>
            </a:r>
            <a:r>
              <a:rPr lang="en-US" dirty="0" err="1" smtClean="0">
                <a:latin typeface="Meiryo UI" panose="020B0604030504040204" pitchFamily="50" charset="-128"/>
                <a:ea typeface="Meiryo UI" panose="020B0604030504040204" pitchFamily="50" charset="-128"/>
              </a:rPr>
              <a:t>は自動階層化ストレージソリューション</a:t>
            </a:r>
            <a:r>
              <a:rPr lang="ja-JP" altLang="en-US" dirty="0" smtClean="0">
                <a:latin typeface="Meiryo UI" panose="020B0604030504040204" pitchFamily="50" charset="-128"/>
                <a:ea typeface="Meiryo UI" panose="020B0604030504040204" pitchFamily="50" charset="-128"/>
              </a:rPr>
              <a:t>で、</a:t>
            </a:r>
            <a:r>
              <a:rPr lang="en-US" dirty="0" err="1" smtClean="0">
                <a:latin typeface="Meiryo UI" panose="020B0604030504040204" pitchFamily="50" charset="-128"/>
                <a:ea typeface="Meiryo UI" panose="020B0604030504040204" pitchFamily="50" charset="-128"/>
              </a:rPr>
              <a:t>ホットデータを高性能</a:t>
            </a:r>
            <a:r>
              <a:rPr lang="ja-JP" altLang="en-US" dirty="0" smtClean="0">
                <a:latin typeface="Meiryo UI" panose="020B0604030504040204" pitchFamily="50" charset="-128"/>
                <a:ea typeface="Meiryo UI" panose="020B0604030504040204" pitchFamily="50" charset="-128"/>
              </a:rPr>
              <a:t>なドライブ</a:t>
            </a:r>
            <a:r>
              <a:rPr lang="en-US" dirty="0" smtClean="0">
                <a:latin typeface="Meiryo UI" panose="020B0604030504040204" pitchFamily="50" charset="-128"/>
                <a:ea typeface="Meiryo UI" panose="020B0604030504040204" pitchFamily="50" charset="-128"/>
              </a:rPr>
              <a:t>に</a:t>
            </a:r>
            <a:r>
              <a:rPr lang="ja-JP" altLang="en-US" dirty="0" err="1" smtClean="0">
                <a:latin typeface="Meiryo UI" panose="020B0604030504040204" pitchFamily="50" charset="-128"/>
                <a:ea typeface="Meiryo UI" panose="020B0604030504040204" pitchFamily="50" charset="-128"/>
              </a:rPr>
              <a:t>、</a:t>
            </a:r>
            <a:r>
              <a:rPr lang="en-US" dirty="0" err="1" smtClean="0">
                <a:latin typeface="Meiryo UI" panose="020B0604030504040204" pitchFamily="50" charset="-128"/>
                <a:ea typeface="Meiryo UI" panose="020B0604030504040204" pitchFamily="50" charset="-128"/>
              </a:rPr>
              <a:t>コールドデータを低コスト</a:t>
            </a:r>
            <a:r>
              <a:rPr lang="ja-JP" altLang="en-US" dirty="0" smtClean="0">
                <a:latin typeface="Meiryo UI" panose="020B0604030504040204" pitchFamily="50" charset="-128"/>
                <a:ea typeface="Meiryo UI" panose="020B0604030504040204" pitchFamily="50" charset="-128"/>
              </a:rPr>
              <a:t>な</a:t>
            </a:r>
            <a:r>
              <a:rPr lang="en-US" dirty="0" err="1" smtClean="0">
                <a:latin typeface="Meiryo UI" panose="020B0604030504040204" pitchFamily="50" charset="-128"/>
                <a:ea typeface="Meiryo UI" panose="020B0604030504040204" pitchFamily="50" charset="-128"/>
              </a:rPr>
              <a:t>大容量ドライブ</a:t>
            </a:r>
            <a:r>
              <a:rPr lang="ja-JP" altLang="en-US" dirty="0" smtClean="0">
                <a:latin typeface="Meiryo UI" panose="020B0604030504040204" pitchFamily="50" charset="-128"/>
                <a:ea typeface="Meiryo UI" panose="020B0604030504040204" pitchFamily="50" charset="-128"/>
              </a:rPr>
              <a:t>に自動的に移行します</a:t>
            </a:r>
            <a:r>
              <a:rPr lang="en-US" dirty="0" smtClean="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a:p>
            <a:pPr marL="444500" marR="0" lvl="0" indent="-342900" algn="l" rtl="0">
              <a:lnSpc>
                <a:spcPct val="100000"/>
              </a:lnSpc>
              <a:spcBef>
                <a:spcPts val="450"/>
              </a:spcBef>
              <a:spcAft>
                <a:spcPts val="0"/>
              </a:spcAft>
              <a:buClr>
                <a:srgbClr val="044981"/>
              </a:buClr>
              <a:buSzPts val="1400"/>
              <a:buFont typeface="Arial"/>
              <a:buChar char="•"/>
            </a:pPr>
            <a:r>
              <a:rPr lang="en-US" dirty="0" err="1">
                <a:latin typeface="Meiryo UI" panose="020B0604030504040204" pitchFamily="50" charset="-128"/>
                <a:ea typeface="Meiryo UI" panose="020B0604030504040204" pitchFamily="50" charset="-128"/>
              </a:rPr>
              <a:t>SSDキャッシュとは異なり、QtierのSSD容量はデータの保存に使用できます</a:t>
            </a:r>
            <a:r>
              <a:rPr lang="en-US"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76" name="Google Shape;276;p33"/>
          <p:cNvSpPr txBox="1"/>
          <p:nvPr/>
        </p:nvSpPr>
        <p:spPr>
          <a:xfrm>
            <a:off x="8554189" y="-631336"/>
            <a:ext cx="468715"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err="1">
                <a:solidFill>
                  <a:schemeClr val="lt1"/>
                </a:solidFill>
                <a:latin typeface="Meiryo UI" panose="020B0604030504040204" pitchFamily="50" charset="-128"/>
                <a:ea typeface="Meiryo UI" panose="020B0604030504040204" pitchFamily="50" charset="-128"/>
              </a:rPr>
              <a:t>わかった</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7" name="Google Shape;277;p33"/>
          <p:cNvSpPr txBox="1"/>
          <p:nvPr/>
        </p:nvSpPr>
        <p:spPr>
          <a:xfrm>
            <a:off x="438717" y="191084"/>
            <a:ext cx="8215886" cy="9873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3200"/>
              <a:buFont typeface="Arial"/>
              <a:buNone/>
            </a:pPr>
            <a:r>
              <a:rPr lang="en-US" sz="3200" b="1" dirty="0" err="1">
                <a:solidFill>
                  <a:schemeClr val="lt1"/>
                </a:solidFill>
                <a:latin typeface="Meiryo UI" panose="020B0604030504040204" pitchFamily="50" charset="-128"/>
                <a:ea typeface="Meiryo UI" panose="020B0604030504040204" pitchFamily="50" charset="-128"/>
              </a:rPr>
              <a:t>Qtier™ドライブの自動階層化</a:t>
            </a:r>
            <a:r>
              <a:rPr lang="en-US" sz="3200" dirty="0" err="1">
                <a:solidFill>
                  <a:schemeClr val="lt1"/>
                </a:solidFill>
                <a:latin typeface="Meiryo UI" panose="020B0604030504040204" pitchFamily="50" charset="-128"/>
                <a:ea typeface="Meiryo UI" panose="020B0604030504040204" pitchFamily="50" charset="-128"/>
              </a:rPr>
              <a:t>は</a:t>
            </a:r>
            <a:r>
              <a:rPr lang="en-US" sz="3200" dirty="0" smtClean="0">
                <a:solidFill>
                  <a:schemeClr val="lt1"/>
                </a:solidFill>
                <a:latin typeface="Meiryo UI" panose="020B0604030504040204" pitchFamily="50" charset="-128"/>
                <a:ea typeface="Meiryo UI" panose="020B0604030504040204" pitchFamily="50" charset="-128"/>
              </a:rPr>
              <a:t>、</a:t>
            </a:r>
            <a:br>
              <a:rPr lang="en-US" sz="3200" dirty="0" smtClean="0">
                <a:solidFill>
                  <a:schemeClr val="lt1"/>
                </a:solidFill>
                <a:latin typeface="Meiryo UI" panose="020B0604030504040204" pitchFamily="50" charset="-128"/>
                <a:ea typeface="Meiryo UI" panose="020B0604030504040204" pitchFamily="50" charset="-128"/>
              </a:rPr>
            </a:br>
            <a:r>
              <a:rPr lang="en-US" sz="3200" dirty="0" err="1" smtClean="0">
                <a:solidFill>
                  <a:schemeClr val="lt1"/>
                </a:solidFill>
                <a:latin typeface="Meiryo UI" panose="020B0604030504040204" pitchFamily="50" charset="-128"/>
                <a:ea typeface="Meiryo UI" panose="020B0604030504040204" pitchFamily="50" charset="-128"/>
              </a:rPr>
              <a:t>ストレージ階層全体でデータを常に最適化します</a:t>
            </a:r>
            <a:endParaRPr dirty="0">
              <a:latin typeface="Meiryo UI" panose="020B0604030504040204" pitchFamily="50" charset="-128"/>
              <a:ea typeface="Meiryo UI" panose="020B0604030504040204" pitchFamily="50" charset="-128"/>
            </a:endParaRPr>
          </a:p>
        </p:txBody>
      </p:sp>
      <p:pic>
        <p:nvPicPr>
          <p:cNvPr id="278" name="Google Shape;278;p33"/>
          <p:cNvPicPr preferRelativeResize="0"/>
          <p:nvPr/>
        </p:nvPicPr>
        <p:blipFill rotWithShape="1">
          <a:blip r:embed="rId5">
            <a:alphaModFix/>
          </a:blip>
          <a:srcRect/>
          <a:stretch/>
        </p:blipFill>
        <p:spPr>
          <a:xfrm>
            <a:off x="441514" y="3947329"/>
            <a:ext cx="3842086" cy="934341"/>
          </a:xfrm>
          <a:prstGeom prst="rect">
            <a:avLst/>
          </a:prstGeom>
          <a:noFill/>
          <a:ln>
            <a:noFill/>
          </a:ln>
        </p:spPr>
      </p:pic>
      <p:sp>
        <p:nvSpPr>
          <p:cNvPr id="279" name="Google Shape;279;p33"/>
          <p:cNvSpPr txBox="1"/>
          <p:nvPr/>
        </p:nvSpPr>
        <p:spPr>
          <a:xfrm>
            <a:off x="5679791" y="1385572"/>
            <a:ext cx="2834708" cy="4611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1" dirty="0" err="1" smtClean="0">
                <a:solidFill>
                  <a:schemeClr val="dk1"/>
                </a:solidFill>
                <a:latin typeface="Meiryo UI" panose="020B0604030504040204" pitchFamily="50" charset="-128"/>
                <a:ea typeface="Meiryo UI" panose="020B0604030504040204" pitchFamily="50" charset="-128"/>
              </a:rPr>
              <a:t>階層化する前</a:t>
            </a:r>
            <a:r>
              <a:rPr lang="en-US" sz="1000" b="1" dirty="0">
                <a:solidFill>
                  <a:schemeClr val="dk1"/>
                </a:solidFill>
                <a:latin typeface="Meiryo UI" panose="020B0604030504040204" pitchFamily="50" charset="-128"/>
                <a:ea typeface="Meiryo UI" panose="020B0604030504040204" pitchFamily="50" charset="-128"/>
              </a:rPr>
              <a:t>:</a:t>
            </a:r>
            <a:endParaRPr sz="10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000"/>
              <a:buFont typeface="Arial"/>
              <a:buNone/>
            </a:pPr>
            <a:r>
              <a:rPr lang="en-US" sz="1000" b="1" dirty="0" err="1" smtClean="0">
                <a:solidFill>
                  <a:schemeClr val="dk1"/>
                </a:solidFill>
                <a:latin typeface="Meiryo UI" panose="020B0604030504040204" pitchFamily="50" charset="-128"/>
                <a:ea typeface="Meiryo UI" panose="020B0604030504040204" pitchFamily="50" charset="-128"/>
              </a:rPr>
              <a:t>頻繁にアクセス</a:t>
            </a:r>
            <a:r>
              <a:rPr lang="ja-JP" altLang="en-US" sz="1000" b="1" dirty="0" smtClean="0">
                <a:solidFill>
                  <a:schemeClr val="dk1"/>
                </a:solidFill>
                <a:latin typeface="Meiryo UI" panose="020B0604030504040204" pitchFamily="50" charset="-128"/>
                <a:ea typeface="Meiryo UI" panose="020B0604030504040204" pitchFamily="50" charset="-128"/>
              </a:rPr>
              <a:t>す</a:t>
            </a:r>
            <a:r>
              <a:rPr lang="en-US" sz="1000" b="1" dirty="0" err="1" smtClean="0">
                <a:solidFill>
                  <a:schemeClr val="dk1"/>
                </a:solidFill>
                <a:latin typeface="Meiryo UI" panose="020B0604030504040204" pitchFamily="50" charset="-128"/>
                <a:ea typeface="Meiryo UI" panose="020B0604030504040204" pitchFamily="50" charset="-128"/>
              </a:rPr>
              <a:t>るデータは最適化されていません</a:t>
            </a:r>
            <a:endParaRPr sz="1000" b="1" dirty="0">
              <a:solidFill>
                <a:schemeClr val="dk1"/>
              </a:solidFill>
              <a:latin typeface="Meiryo UI" panose="020B0604030504040204" pitchFamily="50" charset="-128"/>
              <a:ea typeface="Meiryo UI" panose="020B0604030504040204" pitchFamily="50" charset="-128"/>
            </a:endParaRPr>
          </a:p>
        </p:txBody>
      </p:sp>
      <p:sp>
        <p:nvSpPr>
          <p:cNvPr id="280" name="Google Shape;280;p33"/>
          <p:cNvSpPr txBox="1"/>
          <p:nvPr/>
        </p:nvSpPr>
        <p:spPr>
          <a:xfrm>
            <a:off x="7691715" y="2414333"/>
            <a:ext cx="1510606" cy="4611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1" dirty="0" err="1" smtClean="0">
                <a:solidFill>
                  <a:schemeClr val="dk1"/>
                </a:solidFill>
                <a:latin typeface="Meiryo UI" panose="020B0604030504040204" pitchFamily="50" charset="-128"/>
                <a:ea typeface="Meiryo UI" panose="020B0604030504040204" pitchFamily="50" charset="-128"/>
              </a:rPr>
              <a:t>データ階層化を</a:t>
            </a:r>
            <a:r>
              <a:rPr lang="en-US" sz="1000" b="1" dirty="0" smtClean="0">
                <a:solidFill>
                  <a:schemeClr val="dk1"/>
                </a:solidFill>
                <a:latin typeface="Meiryo UI" panose="020B0604030504040204" pitchFamily="50" charset="-128"/>
                <a:ea typeface="Meiryo UI" panose="020B0604030504040204" pitchFamily="50" charset="-128"/>
              </a:rPr>
              <a:t/>
            </a:r>
            <a:br>
              <a:rPr lang="en-US" sz="1000" b="1" dirty="0" smtClean="0">
                <a:solidFill>
                  <a:schemeClr val="dk1"/>
                </a:solidFill>
                <a:latin typeface="Meiryo UI" panose="020B0604030504040204" pitchFamily="50" charset="-128"/>
                <a:ea typeface="Meiryo UI" panose="020B0604030504040204" pitchFamily="50" charset="-128"/>
              </a:rPr>
            </a:br>
            <a:r>
              <a:rPr lang="en-US" sz="1000" b="1" dirty="0" err="1" smtClean="0">
                <a:solidFill>
                  <a:schemeClr val="dk1"/>
                </a:solidFill>
                <a:latin typeface="Meiryo UI" panose="020B0604030504040204" pitchFamily="50" charset="-128"/>
                <a:ea typeface="Meiryo UI" panose="020B0604030504040204" pitchFamily="50" charset="-128"/>
              </a:rPr>
              <a:t>開始します</a:t>
            </a:r>
            <a:endParaRPr sz="10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81" name="Google Shape;281;p33"/>
          <p:cNvSpPr txBox="1"/>
          <p:nvPr/>
        </p:nvSpPr>
        <p:spPr>
          <a:xfrm>
            <a:off x="5704207" y="3947329"/>
            <a:ext cx="1771162" cy="4611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1" dirty="0" err="1" smtClean="0">
                <a:solidFill>
                  <a:schemeClr val="dk1"/>
                </a:solidFill>
                <a:latin typeface="Meiryo UI" panose="020B0604030504040204" pitchFamily="50" charset="-128"/>
                <a:ea typeface="Meiryo UI" panose="020B0604030504040204" pitchFamily="50" charset="-128"/>
              </a:rPr>
              <a:t>階層化後</a:t>
            </a:r>
            <a:r>
              <a:rPr lang="en-US" sz="1000" b="1" dirty="0">
                <a:solidFill>
                  <a:schemeClr val="dk1"/>
                </a:solidFill>
                <a:latin typeface="Meiryo UI" panose="020B0604030504040204" pitchFamily="50" charset="-128"/>
                <a:ea typeface="Meiryo UI" panose="020B0604030504040204" pitchFamily="50" charset="-128"/>
              </a:rPr>
              <a:t>:</a:t>
            </a:r>
            <a:endParaRPr sz="10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000"/>
              <a:buFont typeface="Arial"/>
              <a:buNone/>
            </a:pPr>
            <a:r>
              <a:rPr lang="en-US" sz="1000" b="1" dirty="0" err="1">
                <a:solidFill>
                  <a:schemeClr val="dk1"/>
                </a:solidFill>
                <a:latin typeface="Meiryo UI" panose="020B0604030504040204" pitchFamily="50" charset="-128"/>
                <a:ea typeface="Meiryo UI" panose="020B0604030504040204" pitchFamily="50" charset="-128"/>
              </a:rPr>
              <a:t>データが最適化されます</a:t>
            </a:r>
            <a:endParaRPr sz="1000" b="1" dirty="0">
              <a:solidFill>
                <a:schemeClr val="dk1"/>
              </a:solidFill>
              <a:latin typeface="Meiryo UI" panose="020B0604030504040204" pitchFamily="50" charset="-128"/>
              <a:ea typeface="Meiryo UI" panose="020B0604030504040204" pitchFamily="50" charset="-128"/>
            </a:endParaRPr>
          </a:p>
        </p:txBody>
      </p:sp>
      <p:sp>
        <p:nvSpPr>
          <p:cNvPr id="282" name="Google Shape;282;p33"/>
          <p:cNvSpPr txBox="1"/>
          <p:nvPr/>
        </p:nvSpPr>
        <p:spPr>
          <a:xfrm>
            <a:off x="3977625" y="2377882"/>
            <a:ext cx="1188749" cy="4611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1" dirty="0" err="1" smtClean="0">
                <a:solidFill>
                  <a:schemeClr val="dk1"/>
                </a:solidFill>
                <a:latin typeface="Meiryo UI" panose="020B0604030504040204" pitchFamily="50" charset="-128"/>
                <a:ea typeface="Meiryo UI" panose="020B0604030504040204" pitchFamily="50" charset="-128"/>
              </a:rPr>
              <a:t>データアクセス</a:t>
            </a:r>
            <a:r>
              <a:rPr lang="en-US" sz="1000" b="1" dirty="0" smtClean="0">
                <a:solidFill>
                  <a:schemeClr val="dk1"/>
                </a:solidFill>
                <a:latin typeface="Meiryo UI" panose="020B0604030504040204" pitchFamily="50" charset="-128"/>
                <a:ea typeface="Meiryo UI" panose="020B0604030504040204" pitchFamily="50" charset="-128"/>
              </a:rPr>
              <a:t/>
            </a:r>
            <a:br>
              <a:rPr lang="en-US" sz="1000" b="1" dirty="0" smtClean="0">
                <a:solidFill>
                  <a:schemeClr val="dk1"/>
                </a:solidFill>
                <a:latin typeface="Meiryo UI" panose="020B0604030504040204" pitchFamily="50" charset="-128"/>
                <a:ea typeface="Meiryo UI" panose="020B0604030504040204" pitchFamily="50" charset="-128"/>
              </a:rPr>
            </a:br>
            <a:r>
              <a:rPr lang="en-US" sz="1000" b="1" dirty="0" err="1" smtClean="0">
                <a:solidFill>
                  <a:schemeClr val="dk1"/>
                </a:solidFill>
                <a:latin typeface="Meiryo UI" panose="020B0604030504040204" pitchFamily="50" charset="-128"/>
                <a:ea typeface="Meiryo UI" panose="020B0604030504040204" pitchFamily="50" charset="-128"/>
              </a:rPr>
              <a:t>パターンの変更</a:t>
            </a:r>
            <a:endParaRPr sz="10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4"/>
          <p:cNvSpPr txBox="1"/>
          <p:nvPr/>
        </p:nvSpPr>
        <p:spPr>
          <a:xfrm>
            <a:off x="8675285" y="-414616"/>
            <a:ext cx="468715"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OK</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88" name="Google Shape;288;p34"/>
          <p:cNvSpPr txBox="1"/>
          <p:nvPr/>
        </p:nvSpPr>
        <p:spPr>
          <a:xfrm>
            <a:off x="124385" y="48510"/>
            <a:ext cx="8895230" cy="98733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err="1" smtClean="0">
                <a:solidFill>
                  <a:schemeClr val="lt1"/>
                </a:solidFill>
                <a:latin typeface="Meiryo UI" panose="020B0604030504040204" pitchFamily="50" charset="-128"/>
                <a:ea typeface="Meiryo UI" panose="020B0604030504040204" pitchFamily="50" charset="-128"/>
              </a:rPr>
              <a:t>ホットスワップ可能なトレイ設計</a:t>
            </a:r>
            <a:endParaRPr lang="en-US" sz="3200" b="1" dirty="0" smtClean="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3200"/>
              <a:buFont typeface="Arial"/>
              <a:buNone/>
            </a:pPr>
            <a:r>
              <a:rPr lang="en-US" sz="3200" b="1" dirty="0" smtClean="0">
                <a:solidFill>
                  <a:schemeClr val="lt1"/>
                </a:solidFill>
                <a:latin typeface="Meiryo UI" panose="020B0604030504040204" pitchFamily="50" charset="-128"/>
                <a:ea typeface="Meiryo UI" panose="020B0604030504040204" pitchFamily="50" charset="-128"/>
              </a:rPr>
              <a:t>3.5“および2.5</a:t>
            </a:r>
            <a:r>
              <a:rPr lang="en-US" sz="3200" b="1" dirty="0" smtClean="0">
                <a:solidFill>
                  <a:schemeClr val="lt1"/>
                </a:solidFill>
                <a:latin typeface="Meiryo UI" panose="020B0604030504040204" pitchFamily="50" charset="-128"/>
                <a:ea typeface="Meiryo UI" panose="020B0604030504040204" pitchFamily="50" charset="-128"/>
              </a:rPr>
              <a:t>”</a:t>
            </a:r>
            <a:r>
              <a:rPr lang="en-US" sz="3200" b="1" dirty="0" smtClean="0">
                <a:solidFill>
                  <a:schemeClr val="lt1"/>
                </a:solidFill>
                <a:latin typeface="Meiryo UI" panose="020B0604030504040204" pitchFamily="50" charset="-128"/>
                <a:ea typeface="Meiryo UI" panose="020B0604030504040204" pitchFamily="50" charset="-128"/>
              </a:rPr>
              <a:t>HDD/SSD</a:t>
            </a:r>
            <a:r>
              <a:rPr lang="ja-JP" altLang="en-US" sz="3200" b="1" dirty="0" smtClean="0">
                <a:solidFill>
                  <a:schemeClr val="lt1"/>
                </a:solidFill>
                <a:latin typeface="Meiryo UI" panose="020B0604030504040204" pitchFamily="50" charset="-128"/>
                <a:ea typeface="Meiryo UI" panose="020B0604030504040204" pitchFamily="50" charset="-128"/>
              </a:rPr>
              <a:t>を素早く</a:t>
            </a:r>
            <a:r>
              <a:rPr lang="en-US" sz="3200" b="1" dirty="0" err="1" smtClean="0">
                <a:solidFill>
                  <a:schemeClr val="lt1"/>
                </a:solidFill>
                <a:latin typeface="Meiryo UI" panose="020B0604030504040204" pitchFamily="50" charset="-128"/>
                <a:ea typeface="Meiryo UI" panose="020B0604030504040204" pitchFamily="50" charset="-128"/>
              </a:rPr>
              <a:t>インストール</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289" name="Google Shape;289;p34"/>
          <p:cNvGrpSpPr/>
          <p:nvPr/>
        </p:nvGrpSpPr>
        <p:grpSpPr>
          <a:xfrm>
            <a:off x="3900071" y="1205480"/>
            <a:ext cx="1260910" cy="329841"/>
            <a:chOff x="6217920" y="1477477"/>
            <a:chExt cx="1260910" cy="329841"/>
          </a:xfrm>
        </p:grpSpPr>
        <p:sp>
          <p:nvSpPr>
            <p:cNvPr id="290" name="Google Shape;290;p34"/>
            <p:cNvSpPr/>
            <p:nvPr/>
          </p:nvSpPr>
          <p:spPr>
            <a:xfrm>
              <a:off x="6217920" y="1477477"/>
              <a:ext cx="1260910" cy="299017"/>
            </a:xfrm>
            <a:prstGeom prst="rect">
              <a:avLst/>
            </a:prstGeom>
            <a:solidFill>
              <a:srgbClr val="3F3F3F"/>
            </a:solidFill>
            <a:ln w="9525" cap="flat" cmpd="sng">
              <a:solidFill>
                <a:srgbClr val="D8D8D8"/>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1" name="Google Shape;291;p34"/>
            <p:cNvSpPr txBox="1"/>
            <p:nvPr/>
          </p:nvSpPr>
          <p:spPr>
            <a:xfrm>
              <a:off x="6282891" y="1571356"/>
              <a:ext cx="1130968" cy="235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baseline="30000" dirty="0" smtClean="0">
                  <a:solidFill>
                    <a:schemeClr val="lt1"/>
                  </a:solidFill>
                  <a:latin typeface="Meiryo UI" panose="020B0604030504040204" pitchFamily="50" charset="-128"/>
                  <a:ea typeface="Meiryo UI" panose="020B0604030504040204" pitchFamily="50" charset="-128"/>
                  <a:sym typeface="Arial"/>
                </a:rPr>
                <a:t>3.5</a:t>
              </a:r>
              <a:r>
                <a:rPr lang="ja-JP" altLang="en-US" sz="1400" b="0" i="0" u="none" strike="noStrike" cap="none" baseline="30000" dirty="0" smtClean="0">
                  <a:solidFill>
                    <a:schemeClr val="lt1"/>
                  </a:solidFill>
                  <a:latin typeface="Meiryo UI" panose="020B0604030504040204" pitchFamily="50" charset="-128"/>
                  <a:ea typeface="Meiryo UI" panose="020B0604030504040204" pitchFamily="50" charset="-128"/>
                  <a:sym typeface="Arial"/>
                </a:rPr>
                <a:t>インチ</a:t>
              </a:r>
              <a:r>
                <a:rPr lang="en-US" sz="1400" b="0" i="0" u="none" strike="noStrike" cap="none" baseline="30000" dirty="0" smtClean="0">
                  <a:solidFill>
                    <a:schemeClr val="lt1"/>
                  </a:solidFill>
                  <a:latin typeface="Meiryo UI" panose="020B0604030504040204" pitchFamily="50" charset="-128"/>
                  <a:ea typeface="Meiryo UI" panose="020B0604030504040204" pitchFamily="50" charset="-128"/>
                  <a:sym typeface="Arial"/>
                </a:rPr>
                <a:t>HDD</a:t>
              </a:r>
              <a:endParaRPr sz="1400" b="0" i="0" u="none" strike="noStrike" cap="none" baseline="300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92" name="Google Shape;292;p34"/>
          <p:cNvGrpSpPr/>
          <p:nvPr/>
        </p:nvGrpSpPr>
        <p:grpSpPr>
          <a:xfrm>
            <a:off x="3893598" y="3240690"/>
            <a:ext cx="1357275" cy="329841"/>
            <a:chOff x="6211447" y="1477477"/>
            <a:chExt cx="1357275" cy="329841"/>
          </a:xfrm>
        </p:grpSpPr>
        <p:sp>
          <p:nvSpPr>
            <p:cNvPr id="293" name="Google Shape;293;p34"/>
            <p:cNvSpPr/>
            <p:nvPr/>
          </p:nvSpPr>
          <p:spPr>
            <a:xfrm>
              <a:off x="6217920" y="1477477"/>
              <a:ext cx="1260910" cy="299017"/>
            </a:xfrm>
            <a:prstGeom prst="rect">
              <a:avLst/>
            </a:prstGeom>
            <a:solidFill>
              <a:srgbClr val="3F3F3F"/>
            </a:solidFill>
            <a:ln w="9525" cap="flat" cmpd="sng">
              <a:solidFill>
                <a:srgbClr val="D8D8D8"/>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4" name="Google Shape;294;p34"/>
            <p:cNvSpPr txBox="1"/>
            <p:nvPr/>
          </p:nvSpPr>
          <p:spPr>
            <a:xfrm>
              <a:off x="6211447" y="1571356"/>
              <a:ext cx="1357275" cy="235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baseline="30000" dirty="0" smtClean="0">
                  <a:solidFill>
                    <a:schemeClr val="lt1"/>
                  </a:solidFill>
                  <a:latin typeface="Meiryo UI" panose="020B0604030504040204" pitchFamily="50" charset="-128"/>
                  <a:ea typeface="Meiryo UI" panose="020B0604030504040204" pitchFamily="50" charset="-128"/>
                  <a:sym typeface="Arial"/>
                </a:rPr>
                <a:t>2.5</a:t>
              </a:r>
              <a:r>
                <a:rPr lang="ja-JP" altLang="en-US" sz="1400" b="0" i="0" u="none" strike="noStrike" cap="none" baseline="30000" dirty="0" smtClean="0">
                  <a:solidFill>
                    <a:schemeClr val="lt1"/>
                  </a:solidFill>
                  <a:latin typeface="Meiryo UI" panose="020B0604030504040204" pitchFamily="50" charset="-128"/>
                  <a:ea typeface="Meiryo UI" panose="020B0604030504040204" pitchFamily="50" charset="-128"/>
                  <a:sym typeface="Arial"/>
                </a:rPr>
                <a:t>インチ</a:t>
              </a:r>
              <a:r>
                <a:rPr lang="en-US" sz="1400" b="0" i="0" u="none" strike="noStrike" cap="none" baseline="30000" dirty="0" smtClean="0">
                  <a:solidFill>
                    <a:schemeClr val="lt1"/>
                  </a:solidFill>
                  <a:latin typeface="Meiryo UI" panose="020B0604030504040204" pitchFamily="50" charset="-128"/>
                  <a:ea typeface="Meiryo UI" panose="020B0604030504040204" pitchFamily="50" charset="-128"/>
                  <a:sym typeface="Arial"/>
                </a:rPr>
                <a:t>SSD</a:t>
              </a:r>
              <a:endParaRPr sz="1400" b="0" i="0" u="none" strike="noStrike" cap="none" baseline="30000" dirty="0">
                <a:solidFill>
                  <a:schemeClr val="lt1"/>
                </a:solidFill>
                <a:latin typeface="Meiryo UI" panose="020B0604030504040204" pitchFamily="50" charset="-128"/>
                <a:ea typeface="Meiryo UI" panose="020B0604030504040204" pitchFamily="50" charset="-128"/>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5"/>
          <p:cNvSpPr txBox="1"/>
          <p:nvPr/>
        </p:nvSpPr>
        <p:spPr>
          <a:xfrm>
            <a:off x="8554189" y="-967112"/>
            <a:ext cx="468715"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err="1">
                <a:solidFill>
                  <a:schemeClr val="lt1"/>
                </a:solidFill>
                <a:latin typeface="Meiryo UI" panose="020B0604030504040204" pitchFamily="50" charset="-128"/>
                <a:ea typeface="Meiryo UI" panose="020B0604030504040204" pitchFamily="50" charset="-128"/>
              </a:rPr>
              <a:t>わかった</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00" name="Google Shape;300;p35"/>
          <p:cNvSpPr txBox="1"/>
          <p:nvPr/>
        </p:nvSpPr>
        <p:spPr>
          <a:xfrm>
            <a:off x="124385" y="1"/>
            <a:ext cx="8895230" cy="13551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TS-435XeUフレキシブルI/</a:t>
            </a:r>
            <a:r>
              <a:rPr lang="en-US" sz="3600" b="1" dirty="0" err="1">
                <a:solidFill>
                  <a:schemeClr val="lt1"/>
                </a:solidFill>
                <a:latin typeface="Meiryo UI" panose="020B0604030504040204" pitchFamily="50" charset="-128"/>
                <a:ea typeface="Meiryo UI" panose="020B0604030504040204" pitchFamily="50" charset="-128"/>
              </a:rPr>
              <a:t>Oポートは</a:t>
            </a:r>
            <a:r>
              <a:rPr lang="en-US" sz="3600" b="1" dirty="0" smtClean="0">
                <a:solidFill>
                  <a:schemeClr val="lt1"/>
                </a:solidFill>
                <a:latin typeface="Meiryo UI" panose="020B0604030504040204" pitchFamily="50" charset="-128"/>
                <a:ea typeface="Meiryo UI" panose="020B0604030504040204" pitchFamily="50" charset="-128"/>
              </a:rPr>
              <a:t>、</a:t>
            </a:r>
            <a:br>
              <a:rPr lang="en-US" sz="3600" b="1" dirty="0" smtClean="0">
                <a:solidFill>
                  <a:schemeClr val="lt1"/>
                </a:solidFill>
                <a:latin typeface="Meiryo UI" panose="020B0604030504040204" pitchFamily="50" charset="-128"/>
                <a:ea typeface="Meiryo UI" panose="020B0604030504040204" pitchFamily="50" charset="-128"/>
              </a:rPr>
            </a:br>
            <a:r>
              <a:rPr lang="ja-JP" altLang="en-US" sz="3600" b="1" dirty="0" smtClean="0">
                <a:solidFill>
                  <a:schemeClr val="lt1"/>
                </a:solidFill>
                <a:latin typeface="Meiryo UI" panose="020B0604030504040204" pitchFamily="50" charset="-128"/>
                <a:ea typeface="Meiryo UI" panose="020B0604030504040204" pitchFamily="50" charset="-128"/>
              </a:rPr>
              <a:t>今後</a:t>
            </a:r>
            <a:r>
              <a:rPr lang="en-US" sz="3600" b="1" dirty="0" err="1" smtClean="0">
                <a:solidFill>
                  <a:schemeClr val="lt1"/>
                </a:solidFill>
                <a:latin typeface="Meiryo UI" panose="020B0604030504040204" pitchFamily="50" charset="-128"/>
                <a:ea typeface="Meiryo UI" panose="020B0604030504040204" pitchFamily="50" charset="-128"/>
              </a:rPr>
              <a:t>の成長に備えてビジネスを支援します</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301" name="Google Shape;301;p35"/>
          <p:cNvGrpSpPr/>
          <p:nvPr/>
        </p:nvGrpSpPr>
        <p:grpSpPr>
          <a:xfrm>
            <a:off x="266856" y="1497175"/>
            <a:ext cx="8752759" cy="3039548"/>
            <a:chOff x="266856" y="1497175"/>
            <a:chExt cx="8752759" cy="3039548"/>
          </a:xfrm>
        </p:grpSpPr>
        <p:sp>
          <p:nvSpPr>
            <p:cNvPr id="302" name="Google Shape;302;p35"/>
            <p:cNvSpPr/>
            <p:nvPr/>
          </p:nvSpPr>
          <p:spPr>
            <a:xfrm>
              <a:off x="2408103" y="2002299"/>
              <a:ext cx="4990766" cy="1016758"/>
            </a:xfrm>
            <a:custGeom>
              <a:avLst/>
              <a:gdLst/>
              <a:ahLst/>
              <a:cxnLst/>
              <a:rect l="l" t="t" r="r" b="b"/>
              <a:pathLst>
                <a:path w="4527274" h="849796" extrusionOk="0">
                  <a:moveTo>
                    <a:pt x="0" y="849796"/>
                  </a:moveTo>
                  <a:lnTo>
                    <a:pt x="0" y="0"/>
                  </a:lnTo>
                  <a:lnTo>
                    <a:pt x="4527274" y="0"/>
                  </a:lnTo>
                  <a:lnTo>
                    <a:pt x="4527274" y="824948"/>
                  </a:lnTo>
                </a:path>
              </a:pathLst>
            </a:cu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303" name="Google Shape;303;p35"/>
            <p:cNvCxnSpPr>
              <a:endCxn id="304" idx="0"/>
            </p:cNvCxnSpPr>
            <p:nvPr/>
          </p:nvCxnSpPr>
          <p:spPr>
            <a:xfrm>
              <a:off x="5076875" y="2002357"/>
              <a:ext cx="0" cy="1016700"/>
            </a:xfrm>
            <a:prstGeom prst="straightConnector1">
              <a:avLst/>
            </a:prstGeom>
            <a:noFill/>
            <a:ln w="22225" cap="flat" cmpd="sng">
              <a:solidFill>
                <a:srgbClr val="4FA9DD"/>
              </a:solidFill>
              <a:prstDash val="solid"/>
              <a:round/>
              <a:headEnd type="none" w="sm" len="sm"/>
              <a:tailEnd type="none" w="sm" len="sm"/>
            </a:ln>
          </p:spPr>
        </p:cxnSp>
        <p:sp>
          <p:nvSpPr>
            <p:cNvPr id="305" name="Google Shape;305;p35"/>
            <p:cNvSpPr txBox="1"/>
            <p:nvPr/>
          </p:nvSpPr>
          <p:spPr>
            <a:xfrm>
              <a:off x="5389077" y="4240665"/>
              <a:ext cx="2323362" cy="296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Kensington</a:t>
              </a:r>
              <a:r>
                <a:rPr lang="ja-JP" alt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セキュリティスロット</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06" name="Google Shape;306;p35"/>
            <p:cNvSpPr txBox="1"/>
            <p:nvPr/>
          </p:nvSpPr>
          <p:spPr>
            <a:xfrm>
              <a:off x="4262528" y="1641192"/>
              <a:ext cx="1792365" cy="2049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300"/>
                <a:buFont typeface="Arial"/>
                <a:buNone/>
              </a:pPr>
              <a:r>
                <a:rPr lang="en-US" sz="1200" b="0" i="0" u="none" strike="noStrike" cap="none" dirty="0">
                  <a:solidFill>
                    <a:schemeClr val="dk1"/>
                  </a:solidFill>
                  <a:latin typeface="Meiryo UI" panose="020B0604030504040204" pitchFamily="50" charset="-128"/>
                  <a:ea typeface="Meiryo UI" panose="020B0604030504040204" pitchFamily="50" charset="-128"/>
                  <a:sym typeface="Arial"/>
                </a:rPr>
                <a:t>3 x </a:t>
              </a:r>
              <a:r>
                <a:rPr 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40mm</a:t>
              </a:r>
              <a:r>
                <a:rPr lang="ja-JP" alt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システムファン</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07" name="Google Shape;307;p35"/>
            <p:cNvSpPr txBox="1"/>
            <p:nvPr/>
          </p:nvSpPr>
          <p:spPr>
            <a:xfrm>
              <a:off x="266856" y="4225234"/>
              <a:ext cx="1139375" cy="2143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ja-JP" alt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リセットボタン</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08" name="Google Shape;308;p35"/>
            <p:cNvSpPr txBox="1"/>
            <p:nvPr/>
          </p:nvSpPr>
          <p:spPr>
            <a:xfrm>
              <a:off x="2892968" y="2131807"/>
              <a:ext cx="2222066" cy="2049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en-US" sz="1200" b="0" i="0" u="none" strike="noStrike" cap="none" dirty="0">
                  <a:solidFill>
                    <a:schemeClr val="dk1"/>
                  </a:solidFill>
                  <a:latin typeface="Meiryo UI" panose="020B0604030504040204" pitchFamily="50" charset="-128"/>
                  <a:ea typeface="Meiryo UI" panose="020B0604030504040204" pitchFamily="50" charset="-128"/>
                  <a:sym typeface="Arial"/>
                </a:rPr>
                <a:t>2 x USB 3.2 Gen1 (5Gb/s)</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09" name="Google Shape;309;p35"/>
            <p:cNvSpPr txBox="1"/>
            <p:nvPr/>
          </p:nvSpPr>
          <p:spPr>
            <a:xfrm>
              <a:off x="1994177" y="4234558"/>
              <a:ext cx="1873804" cy="2049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en-US" sz="1200" b="0" i="0" u="none" strike="noStrike" cap="none" dirty="0">
                  <a:solidFill>
                    <a:schemeClr val="dk1"/>
                  </a:solidFill>
                  <a:latin typeface="Meiryo UI" panose="020B0604030504040204" pitchFamily="50" charset="-128"/>
                  <a:ea typeface="Meiryo UI" panose="020B0604030504040204" pitchFamily="50" charset="-128"/>
                  <a:sym typeface="Arial"/>
                </a:rPr>
                <a:t>2 x 10GbE SFP+ </a:t>
              </a:r>
              <a:endParaRPr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595959"/>
                </a:buClr>
                <a:buSzPts val="300"/>
                <a:buFont typeface="Arial"/>
                <a:buNone/>
              </a:pPr>
              <a:r>
                <a:rPr 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LAN</a:t>
              </a:r>
              <a:r>
                <a:rPr lang="ja-JP" alt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ポート</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10" name="Google Shape;310;p35"/>
            <p:cNvSpPr/>
            <p:nvPr/>
          </p:nvSpPr>
          <p:spPr>
            <a:xfrm>
              <a:off x="927875" y="3293312"/>
              <a:ext cx="853699" cy="365242"/>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11" name="Google Shape;311;p35"/>
            <p:cNvSpPr/>
            <p:nvPr/>
          </p:nvSpPr>
          <p:spPr>
            <a:xfrm>
              <a:off x="3832896" y="3181938"/>
              <a:ext cx="342211" cy="499580"/>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12" name="Google Shape;312;p35"/>
            <p:cNvSpPr/>
            <p:nvPr/>
          </p:nvSpPr>
          <p:spPr>
            <a:xfrm>
              <a:off x="2931079" y="3167149"/>
              <a:ext cx="780706" cy="514369"/>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04" name="Google Shape;304;p35"/>
            <p:cNvSpPr/>
            <p:nvPr/>
          </p:nvSpPr>
          <p:spPr>
            <a:xfrm>
              <a:off x="4638430" y="3019057"/>
              <a:ext cx="876890" cy="835406"/>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313" name="Google Shape;313;p35"/>
            <p:cNvCxnSpPr/>
            <p:nvPr/>
          </p:nvCxnSpPr>
          <p:spPr>
            <a:xfrm>
              <a:off x="3159706" y="3681518"/>
              <a:ext cx="0" cy="486491"/>
            </a:xfrm>
            <a:prstGeom prst="straightConnector1">
              <a:avLst/>
            </a:prstGeom>
            <a:noFill/>
            <a:ln w="22225" cap="flat" cmpd="sng">
              <a:solidFill>
                <a:srgbClr val="4FA9DD"/>
              </a:solidFill>
              <a:prstDash val="solid"/>
              <a:round/>
              <a:headEnd type="none" w="sm" len="sm"/>
              <a:tailEnd type="oval" w="med" len="med"/>
            </a:ln>
          </p:spPr>
        </p:cxnSp>
        <p:cxnSp>
          <p:nvCxnSpPr>
            <p:cNvPr id="314" name="Google Shape;314;p35"/>
            <p:cNvCxnSpPr>
              <a:stCxn id="311" idx="0"/>
            </p:cNvCxnSpPr>
            <p:nvPr/>
          </p:nvCxnSpPr>
          <p:spPr>
            <a:xfrm rot="10800000">
              <a:off x="4004002" y="2516238"/>
              <a:ext cx="0" cy="665700"/>
            </a:xfrm>
            <a:prstGeom prst="straightConnector1">
              <a:avLst/>
            </a:prstGeom>
            <a:noFill/>
            <a:ln w="22225" cap="flat" cmpd="sng">
              <a:solidFill>
                <a:srgbClr val="4FA9DD"/>
              </a:solidFill>
              <a:prstDash val="solid"/>
              <a:round/>
              <a:headEnd type="none" w="sm" len="sm"/>
              <a:tailEnd type="oval" w="med" len="med"/>
            </a:ln>
          </p:spPr>
        </p:cxnSp>
        <p:cxnSp>
          <p:nvCxnSpPr>
            <p:cNvPr id="315" name="Google Shape;315;p35"/>
            <p:cNvCxnSpPr/>
            <p:nvPr/>
          </p:nvCxnSpPr>
          <p:spPr>
            <a:xfrm rot="10800000">
              <a:off x="1356767" y="2259106"/>
              <a:ext cx="0" cy="1034206"/>
            </a:xfrm>
            <a:prstGeom prst="straightConnector1">
              <a:avLst/>
            </a:prstGeom>
            <a:noFill/>
            <a:ln w="22225" cap="flat" cmpd="sng">
              <a:solidFill>
                <a:srgbClr val="4FA9DD"/>
              </a:solidFill>
              <a:prstDash val="solid"/>
              <a:round/>
              <a:headEnd type="none" w="sm" len="sm"/>
              <a:tailEnd type="oval" w="med" len="med"/>
            </a:ln>
          </p:spPr>
        </p:cxnSp>
        <p:cxnSp>
          <p:nvCxnSpPr>
            <p:cNvPr id="316" name="Google Shape;316;p35"/>
            <p:cNvCxnSpPr/>
            <p:nvPr/>
          </p:nvCxnSpPr>
          <p:spPr>
            <a:xfrm>
              <a:off x="6220051" y="3541066"/>
              <a:ext cx="0" cy="577650"/>
            </a:xfrm>
            <a:prstGeom prst="straightConnector1">
              <a:avLst/>
            </a:prstGeom>
            <a:noFill/>
            <a:ln w="22225" cap="flat" cmpd="sng">
              <a:solidFill>
                <a:srgbClr val="4FA9DD"/>
              </a:solidFill>
              <a:prstDash val="solid"/>
              <a:round/>
              <a:headEnd type="none" w="sm" len="sm"/>
              <a:tailEnd type="oval" w="med" len="med"/>
            </a:ln>
          </p:spPr>
        </p:cxnSp>
        <p:cxnSp>
          <p:nvCxnSpPr>
            <p:cNvPr id="317" name="Google Shape;317;p35"/>
            <p:cNvCxnSpPr/>
            <p:nvPr/>
          </p:nvCxnSpPr>
          <p:spPr>
            <a:xfrm>
              <a:off x="640938" y="3650153"/>
              <a:ext cx="0" cy="486491"/>
            </a:xfrm>
            <a:prstGeom prst="straightConnector1">
              <a:avLst/>
            </a:prstGeom>
            <a:noFill/>
            <a:ln w="22225" cap="flat" cmpd="sng">
              <a:solidFill>
                <a:srgbClr val="4FA9DD"/>
              </a:solidFill>
              <a:prstDash val="solid"/>
              <a:round/>
              <a:headEnd type="none" w="sm" len="sm"/>
              <a:tailEnd type="oval" w="med" len="med"/>
            </a:ln>
          </p:spPr>
        </p:cxnSp>
        <p:sp>
          <p:nvSpPr>
            <p:cNvPr id="318" name="Google Shape;318;p35"/>
            <p:cNvSpPr/>
            <p:nvPr/>
          </p:nvSpPr>
          <p:spPr>
            <a:xfrm>
              <a:off x="550687" y="3469652"/>
              <a:ext cx="180501" cy="180501"/>
            </a:xfrm>
            <a:prstGeom prst="ellipse">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19" name="Google Shape;319;p35"/>
            <p:cNvSpPr/>
            <p:nvPr/>
          </p:nvSpPr>
          <p:spPr>
            <a:xfrm>
              <a:off x="6054893" y="3350358"/>
              <a:ext cx="320988" cy="190708"/>
            </a:xfrm>
            <a:prstGeom prst="roundRect">
              <a:avLst>
                <a:gd name="adj" fmla="val 50000"/>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0" name="Google Shape;320;p35"/>
            <p:cNvSpPr txBox="1"/>
            <p:nvPr/>
          </p:nvSpPr>
          <p:spPr>
            <a:xfrm>
              <a:off x="266857" y="1714737"/>
              <a:ext cx="1909605" cy="4780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300"/>
                <a:buFont typeface="Arial"/>
                <a:buNone/>
              </a:pPr>
              <a:r>
                <a:rPr lang="en-US" sz="1200" b="0" i="0" u="none" strike="noStrike" cap="none" dirty="0">
                  <a:solidFill>
                    <a:schemeClr val="dk1"/>
                  </a:solidFill>
                  <a:latin typeface="Meiryo UI" panose="020B0604030504040204" pitchFamily="50" charset="-128"/>
                  <a:ea typeface="Meiryo UI" panose="020B0604030504040204" pitchFamily="50" charset="-128"/>
                  <a:sym typeface="Arial"/>
                </a:rPr>
                <a:t>2 x 2.5GbE </a:t>
              </a:r>
              <a:r>
                <a:rPr 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RJ45</a:t>
              </a:r>
              <a:r>
                <a:rPr lang="ja-JP" altLang="en-US" sz="1200" b="0" i="0" u="none" strike="noStrike" cap="none" dirty="0" smtClean="0">
                  <a:solidFill>
                    <a:schemeClr val="dk1"/>
                  </a:solidFill>
                  <a:latin typeface="Meiryo UI" panose="020B0604030504040204" pitchFamily="50" charset="-128"/>
                  <a:ea typeface="Meiryo UI" panose="020B0604030504040204" pitchFamily="50" charset="-128"/>
                  <a:sym typeface="Arial"/>
                </a:rPr>
                <a:t>ポート</a:t>
              </a:r>
              <a:endParaRPr dirty="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rgbClr val="595959"/>
                </a:buClr>
                <a:buSzPts val="300"/>
                <a:buFont typeface="Arial"/>
                <a:buNone/>
              </a:pPr>
              <a:r>
                <a:rPr lang="en-US" sz="1200" b="0" i="0" u="none" strike="noStrike" cap="none" dirty="0">
                  <a:solidFill>
                    <a:schemeClr val="dk1"/>
                  </a:solidFill>
                  <a:latin typeface="Meiryo UI" panose="020B0604030504040204" pitchFamily="50" charset="-128"/>
                  <a:ea typeface="Meiryo UI" panose="020B0604030504040204" pitchFamily="50" charset="-128"/>
                  <a:sym typeface="Arial"/>
                </a:rPr>
                <a:t>(2.5G/1G/100M)</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21" name="Google Shape;321;p35"/>
            <p:cNvSpPr/>
            <p:nvPr/>
          </p:nvSpPr>
          <p:spPr>
            <a:xfrm>
              <a:off x="1987759" y="3011032"/>
              <a:ext cx="876890" cy="835406"/>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2" name="Google Shape;322;p35"/>
            <p:cNvSpPr/>
            <p:nvPr/>
          </p:nvSpPr>
          <p:spPr>
            <a:xfrm>
              <a:off x="6960424" y="3011032"/>
              <a:ext cx="876890" cy="835406"/>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3" name="Google Shape;323;p35"/>
            <p:cNvSpPr/>
            <p:nvPr/>
          </p:nvSpPr>
          <p:spPr>
            <a:xfrm>
              <a:off x="4229789" y="3178945"/>
              <a:ext cx="342211" cy="499580"/>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324" name="Google Shape;324;p35"/>
            <p:cNvCxnSpPr>
              <a:stCxn id="323" idx="2"/>
            </p:cNvCxnSpPr>
            <p:nvPr/>
          </p:nvCxnSpPr>
          <p:spPr>
            <a:xfrm flipH="1">
              <a:off x="4397595" y="3678525"/>
              <a:ext cx="3300" cy="489600"/>
            </a:xfrm>
            <a:prstGeom prst="straightConnector1">
              <a:avLst/>
            </a:prstGeom>
            <a:noFill/>
            <a:ln w="22225" cap="flat" cmpd="sng">
              <a:solidFill>
                <a:srgbClr val="4FA9DD"/>
              </a:solidFill>
              <a:prstDash val="solid"/>
              <a:round/>
              <a:headEnd type="none" w="sm" len="sm"/>
              <a:tailEnd type="oval" w="med" len="med"/>
            </a:ln>
          </p:spPr>
        </p:cxnSp>
        <p:sp>
          <p:nvSpPr>
            <p:cNvPr id="325" name="Google Shape;325;p35"/>
            <p:cNvSpPr txBox="1"/>
            <p:nvPr/>
          </p:nvSpPr>
          <p:spPr>
            <a:xfrm>
              <a:off x="3990079" y="4234558"/>
              <a:ext cx="1063551" cy="2049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en-US" sz="1200" b="0" i="0" u="none" strike="noStrike" cap="none" dirty="0">
                  <a:solidFill>
                    <a:schemeClr val="dk1"/>
                  </a:solidFill>
                  <a:latin typeface="Meiryo UI" panose="020B0604030504040204" pitchFamily="50" charset="-128"/>
                  <a:ea typeface="Meiryo UI" panose="020B0604030504040204" pitchFamily="50" charset="-128"/>
                  <a:sym typeface="Arial"/>
                </a:rPr>
                <a:t>2 x USB 2.0</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26" name="Google Shape;326;p35"/>
            <p:cNvSpPr txBox="1"/>
            <p:nvPr/>
          </p:nvSpPr>
          <p:spPr>
            <a:xfrm>
              <a:off x="7831231" y="1497175"/>
              <a:ext cx="1188384" cy="4216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300"/>
                <a:buFont typeface="Arial"/>
                <a:buNone/>
              </a:pPr>
              <a:r>
                <a:rPr lang="en-US" sz="1200" b="0" i="0" u="none" strike="noStrike" cap="none" dirty="0">
                  <a:solidFill>
                    <a:schemeClr val="dk1"/>
                  </a:solidFill>
                  <a:latin typeface="Meiryo UI" panose="020B0604030504040204" pitchFamily="50" charset="-128"/>
                  <a:ea typeface="Meiryo UI" panose="020B0604030504040204" pitchFamily="50" charset="-128"/>
                  <a:sym typeface="Arial"/>
                </a:rPr>
                <a:t>AC 100-240V </a:t>
              </a:r>
              <a:r>
                <a:rPr lang="ja-JP" altLang="en-US" sz="1200" dirty="0">
                  <a:solidFill>
                    <a:schemeClr val="dk1"/>
                  </a:solidFill>
                  <a:latin typeface="Meiryo UI" panose="020B0604030504040204" pitchFamily="50" charset="-128"/>
                  <a:ea typeface="Meiryo UI" panose="020B0604030504040204" pitchFamily="50" charset="-128"/>
                </a:rPr>
                <a:t>電源入力</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27" name="Google Shape;327;p35"/>
            <p:cNvSpPr/>
            <p:nvPr/>
          </p:nvSpPr>
          <p:spPr>
            <a:xfrm>
              <a:off x="8184091" y="3014025"/>
              <a:ext cx="704558" cy="835406"/>
            </a:xfrm>
            <a:prstGeom prst="roundRect">
              <a:avLst>
                <a:gd name="adj" fmla="val 8065"/>
              </a:avLst>
            </a:prstGeom>
            <a:noFill/>
            <a:ln w="22225" cap="flat" cmpd="sng">
              <a:solidFill>
                <a:srgbClr val="4FA9D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328" name="Google Shape;328;p35"/>
            <p:cNvCxnSpPr/>
            <p:nvPr/>
          </p:nvCxnSpPr>
          <p:spPr>
            <a:xfrm rot="10800000" flipH="1">
              <a:off x="8543403" y="2002299"/>
              <a:ext cx="10786" cy="1000342"/>
            </a:xfrm>
            <a:prstGeom prst="straightConnector1">
              <a:avLst/>
            </a:prstGeom>
            <a:noFill/>
            <a:ln w="22225" cap="flat" cmpd="sng">
              <a:solidFill>
                <a:srgbClr val="4FA9DD"/>
              </a:solidFill>
              <a:prstDash val="solid"/>
              <a:round/>
              <a:headEnd type="none" w="sm" len="sm"/>
              <a:tailEnd type="oval" w="med" len="med"/>
            </a:ln>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6"/>
          <p:cNvSpPr/>
          <p:nvPr/>
        </p:nvSpPr>
        <p:spPr>
          <a:xfrm>
            <a:off x="3923928" y="2928940"/>
            <a:ext cx="3648468" cy="1071570"/>
          </a:xfrm>
          <a:prstGeom prst="roundRect">
            <a:avLst>
              <a:gd name="adj" fmla="val 0"/>
            </a:avLst>
          </a:prstGeom>
          <a:solidFill>
            <a:srgbClr val="EF8600">
              <a:alpha val="13725"/>
            </a:srgbClr>
          </a:solidFill>
          <a:ln>
            <a:noFill/>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34" name="Google Shape;334;p36"/>
          <p:cNvSpPr/>
          <p:nvPr/>
        </p:nvSpPr>
        <p:spPr>
          <a:xfrm>
            <a:off x="3923928" y="1419622"/>
            <a:ext cx="4752528" cy="1295004"/>
          </a:xfrm>
          <a:prstGeom prst="roundRect">
            <a:avLst>
              <a:gd name="adj" fmla="val 0"/>
            </a:avLst>
          </a:prstGeom>
          <a:solidFill>
            <a:srgbClr val="06C0D4">
              <a:alpha val="2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35" name="Google Shape;335;p36"/>
          <p:cNvSpPr txBox="1"/>
          <p:nvPr/>
        </p:nvSpPr>
        <p:spPr>
          <a:xfrm>
            <a:off x="408236" y="1354964"/>
            <a:ext cx="2392224" cy="5811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en-US" sz="1200" dirty="0">
                <a:solidFill>
                  <a:srgbClr val="0C0C0C"/>
                </a:solidFill>
                <a:latin typeface="Meiryo UI" panose="020B0604030504040204" pitchFamily="50" charset="-128"/>
                <a:ea typeface="Meiryo UI" panose="020B0604030504040204" pitchFamily="50" charset="-128"/>
              </a:rPr>
              <a:t>一体型100W</a:t>
            </a:r>
            <a:r>
              <a:rPr lang="en-US" sz="1200" dirty="0" smtClean="0">
                <a:solidFill>
                  <a:srgbClr val="0C0C0C"/>
                </a:solidFill>
                <a:latin typeface="Meiryo UI" panose="020B0604030504040204" pitchFamily="50" charset="-128"/>
                <a:ea typeface="Meiryo UI" panose="020B0604030504040204" pitchFamily="50" charset="-128"/>
              </a:rPr>
              <a:t>オープンフレーム</a:t>
            </a:r>
            <a:br>
              <a:rPr lang="en-US" sz="1200" dirty="0" smtClean="0">
                <a:solidFill>
                  <a:srgbClr val="0C0C0C"/>
                </a:solidFill>
                <a:latin typeface="Meiryo UI" panose="020B0604030504040204" pitchFamily="50" charset="-128"/>
                <a:ea typeface="Meiryo UI" panose="020B0604030504040204" pitchFamily="50" charset="-128"/>
              </a:rPr>
            </a:br>
            <a:r>
              <a:rPr lang="en-US" sz="1200" dirty="0" err="1" smtClean="0">
                <a:solidFill>
                  <a:srgbClr val="0C0C0C"/>
                </a:solidFill>
                <a:latin typeface="Meiryo UI" panose="020B0604030504040204" pitchFamily="50" charset="-128"/>
                <a:ea typeface="Meiryo UI" panose="020B0604030504040204" pitchFamily="50" charset="-128"/>
              </a:rPr>
              <a:t>ファンレス</a:t>
            </a:r>
            <a:r>
              <a:rPr lang="ja-JP" altLang="en-US" sz="1200" dirty="0" smtClean="0">
                <a:solidFill>
                  <a:srgbClr val="0C0C0C"/>
                </a:solidFill>
                <a:latin typeface="Meiryo UI" panose="020B0604030504040204" pitchFamily="50" charset="-128"/>
                <a:ea typeface="Meiryo UI" panose="020B0604030504040204" pitchFamily="50" charset="-128"/>
              </a:rPr>
              <a:t>電力供給</a:t>
            </a:r>
            <a:r>
              <a:rPr lang="en-US" sz="1200" dirty="0" err="1" smtClean="0">
                <a:solidFill>
                  <a:srgbClr val="0C0C0C"/>
                </a:solidFill>
                <a:latin typeface="Meiryo UI" panose="020B0604030504040204" pitchFamily="50" charset="-128"/>
                <a:ea typeface="Meiryo UI" panose="020B0604030504040204" pitchFamily="50" charset="-128"/>
              </a:rPr>
              <a:t>ユニット</a:t>
            </a:r>
            <a:endParaRPr sz="1200" b="0"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
        <p:nvSpPr>
          <p:cNvPr id="336" name="Google Shape;336;p36"/>
          <p:cNvSpPr txBox="1"/>
          <p:nvPr/>
        </p:nvSpPr>
        <p:spPr>
          <a:xfrm>
            <a:off x="2622724" y="1355594"/>
            <a:ext cx="1387361" cy="4320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en-US" sz="1200" dirty="0" smtClean="0">
                <a:latin typeface="Meiryo UI" panose="020B0604030504040204" pitchFamily="50" charset="-128"/>
                <a:ea typeface="Meiryo UI" panose="020B0604030504040204" pitchFamily="50" charset="-128"/>
              </a:rPr>
              <a:t>3 x 40mm</a:t>
            </a:r>
            <a:br>
              <a:rPr lang="en-US" sz="1200" dirty="0" smtClean="0">
                <a:latin typeface="Meiryo UI" panose="020B0604030504040204" pitchFamily="50" charset="-128"/>
                <a:ea typeface="Meiryo UI" panose="020B0604030504040204" pitchFamily="50" charset="-128"/>
              </a:rPr>
            </a:br>
            <a:r>
              <a:rPr lang="en-US" sz="1200" dirty="0" err="1" smtClean="0">
                <a:latin typeface="Meiryo UI" panose="020B0604030504040204" pitchFamily="50" charset="-128"/>
                <a:ea typeface="Meiryo UI" panose="020B0604030504040204" pitchFamily="50" charset="-128"/>
              </a:rPr>
              <a:t>静音システムファン</a:t>
            </a:r>
            <a:endParaRPr sz="1200" b="0"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
        <p:nvSpPr>
          <p:cNvPr id="337" name="Google Shape;337;p36"/>
          <p:cNvSpPr txBox="1"/>
          <p:nvPr/>
        </p:nvSpPr>
        <p:spPr>
          <a:xfrm>
            <a:off x="504797" y="4259557"/>
            <a:ext cx="2799776" cy="7455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800"/>
              <a:buFont typeface="Arial"/>
              <a:buNone/>
            </a:pPr>
            <a:r>
              <a:rPr lang="en-US" sz="800" dirty="0" err="1" smtClean="0">
                <a:solidFill>
                  <a:srgbClr val="262626"/>
                </a:solidFill>
                <a:latin typeface="Meiryo UI" panose="020B0604030504040204" pitchFamily="50" charset="-128"/>
                <a:ea typeface="Meiryo UI" panose="020B0604030504040204" pitchFamily="50" charset="-128"/>
              </a:rPr>
              <a:t>消費電力テスト</a:t>
            </a:r>
            <a:r>
              <a:rPr lang="en-US" sz="800" dirty="0" smtClean="0">
                <a:solidFill>
                  <a:srgbClr val="262626"/>
                </a:solidFill>
                <a:latin typeface="Meiryo UI" panose="020B0604030504040204" pitchFamily="50" charset="-128"/>
                <a:ea typeface="Meiryo UI" panose="020B0604030504040204" pitchFamily="50" charset="-128"/>
              </a:rPr>
              <a:t>: 4 </a:t>
            </a:r>
            <a:r>
              <a:rPr lang="en-US" sz="800" dirty="0">
                <a:solidFill>
                  <a:srgbClr val="262626"/>
                </a:solidFill>
                <a:latin typeface="Meiryo UI" panose="020B0604030504040204" pitchFamily="50" charset="-128"/>
                <a:ea typeface="Meiryo UI" panose="020B0604030504040204" pitchFamily="50" charset="-128"/>
              </a:rPr>
              <a:t>x 2TB ST2000VN004 HDD + </a:t>
            </a:r>
            <a:r>
              <a:rPr lang="en-US" sz="800" dirty="0" smtClean="0">
                <a:solidFill>
                  <a:srgbClr val="262626"/>
                </a:solidFill>
                <a:latin typeface="Meiryo UI" panose="020B0604030504040204" pitchFamily="50" charset="-128"/>
                <a:ea typeface="Meiryo UI" panose="020B0604030504040204" pitchFamily="50" charset="-128"/>
              </a:rPr>
              <a:t/>
            </a:r>
            <a:br>
              <a:rPr lang="en-US" sz="800" dirty="0" smtClean="0">
                <a:solidFill>
                  <a:srgbClr val="262626"/>
                </a:solidFill>
                <a:latin typeface="Meiryo UI" panose="020B0604030504040204" pitchFamily="50" charset="-128"/>
                <a:ea typeface="Meiryo UI" panose="020B0604030504040204" pitchFamily="50" charset="-128"/>
              </a:rPr>
            </a:br>
            <a:r>
              <a:rPr lang="en-US" sz="800" dirty="0" smtClean="0">
                <a:solidFill>
                  <a:srgbClr val="262626"/>
                </a:solidFill>
                <a:latin typeface="Meiryo UI" panose="020B0604030504040204" pitchFamily="50" charset="-128"/>
                <a:ea typeface="Meiryo UI" panose="020B0604030504040204" pitchFamily="50" charset="-128"/>
              </a:rPr>
              <a:t>2 </a:t>
            </a:r>
            <a:r>
              <a:rPr lang="en-US" sz="800" dirty="0">
                <a:solidFill>
                  <a:srgbClr val="262626"/>
                </a:solidFill>
                <a:latin typeface="Meiryo UI" panose="020B0604030504040204" pitchFamily="50" charset="-128"/>
                <a:ea typeface="Meiryo UI" panose="020B0604030504040204" pitchFamily="50" charset="-128"/>
              </a:rPr>
              <a:t>x 256GB Intel 760P SSD</a:t>
            </a:r>
            <a:endParaRPr sz="800" dirty="0">
              <a:solidFill>
                <a:srgbClr val="26262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262626"/>
              </a:buClr>
              <a:buSzPts val="800"/>
              <a:buFont typeface="Arial"/>
              <a:buNone/>
            </a:pPr>
            <a:r>
              <a:rPr lang="ja-JP" altLang="en-US" sz="800" dirty="0">
                <a:solidFill>
                  <a:srgbClr val="262626"/>
                </a:solidFill>
                <a:latin typeface="Meiryo UI" panose="020B0604030504040204" pitchFamily="50" charset="-128"/>
                <a:ea typeface="Meiryo UI" panose="020B0604030504040204" pitchFamily="50" charset="-128"/>
              </a:rPr>
              <a:t>ノイズ</a:t>
            </a:r>
            <a:r>
              <a:rPr lang="en-US" sz="800" dirty="0" err="1" smtClean="0">
                <a:solidFill>
                  <a:srgbClr val="262626"/>
                </a:solidFill>
                <a:latin typeface="Meiryo UI" panose="020B0604030504040204" pitchFamily="50" charset="-128"/>
                <a:ea typeface="Meiryo UI" panose="020B0604030504040204" pitchFamily="50" charset="-128"/>
              </a:rPr>
              <a:t>レベルテスト</a:t>
            </a:r>
            <a:r>
              <a:rPr lang="en-US" sz="800" dirty="0">
                <a:solidFill>
                  <a:srgbClr val="262626"/>
                </a:solidFill>
                <a:latin typeface="Meiryo UI" panose="020B0604030504040204" pitchFamily="50" charset="-128"/>
                <a:ea typeface="Meiryo UI" panose="020B0604030504040204" pitchFamily="50" charset="-128"/>
              </a:rPr>
              <a:t>:</a:t>
            </a:r>
            <a:endParaRPr sz="800" dirty="0">
              <a:solidFill>
                <a:srgbClr val="26262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262626"/>
              </a:buClr>
              <a:buSzPts val="800"/>
              <a:buFont typeface="Arial"/>
              <a:buNone/>
            </a:pPr>
            <a:r>
              <a:rPr lang="en-US" sz="800" dirty="0">
                <a:solidFill>
                  <a:srgbClr val="262626"/>
                </a:solidFill>
                <a:latin typeface="Meiryo UI" panose="020B0604030504040204" pitchFamily="50" charset="-128"/>
                <a:ea typeface="Meiryo UI" panose="020B0604030504040204" pitchFamily="50" charset="-128"/>
              </a:rPr>
              <a:t>ISO </a:t>
            </a:r>
            <a:r>
              <a:rPr lang="en-US" sz="800" dirty="0" smtClean="0">
                <a:solidFill>
                  <a:srgbClr val="262626"/>
                </a:solidFill>
                <a:latin typeface="Meiryo UI" panose="020B0604030504040204" pitchFamily="50" charset="-128"/>
                <a:ea typeface="Meiryo UI" panose="020B0604030504040204" pitchFamily="50" charset="-128"/>
              </a:rPr>
              <a:t>7779、HDD4</a:t>
            </a:r>
            <a:r>
              <a:rPr lang="ja-JP" altLang="en-US" sz="800" dirty="0" smtClean="0">
                <a:solidFill>
                  <a:srgbClr val="262626"/>
                </a:solidFill>
                <a:latin typeface="Meiryo UI" panose="020B0604030504040204" pitchFamily="50" charset="-128"/>
                <a:ea typeface="Meiryo UI" panose="020B0604030504040204" pitchFamily="50" charset="-128"/>
              </a:rPr>
              <a:t>台</a:t>
            </a:r>
            <a:r>
              <a:rPr lang="en-US" sz="800" dirty="0" smtClean="0">
                <a:solidFill>
                  <a:srgbClr val="262626"/>
                </a:solidFill>
                <a:latin typeface="Meiryo UI" panose="020B0604030504040204" pitchFamily="50" charset="-128"/>
                <a:ea typeface="Meiryo UI" panose="020B0604030504040204" pitchFamily="50" charset="-128"/>
              </a:rPr>
              <a:t>。</a:t>
            </a:r>
            <a:r>
              <a:rPr lang="en-US" sz="800" dirty="0">
                <a:solidFill>
                  <a:srgbClr val="262626"/>
                </a:solidFill>
                <a:latin typeface="Meiryo UI" panose="020B0604030504040204" pitchFamily="50" charset="-128"/>
                <a:ea typeface="Meiryo UI" panose="020B0604030504040204" pitchFamily="50" charset="-128"/>
              </a:rPr>
              <a:t>音圧は、ファン速度の低いフロントバイスタンダー位置で測定されます。</a:t>
            </a:r>
            <a:endParaRPr sz="800" dirty="0">
              <a:solidFill>
                <a:srgbClr val="262626"/>
              </a:solidFill>
              <a:latin typeface="Meiryo UI" panose="020B0604030504040204" pitchFamily="50" charset="-128"/>
              <a:ea typeface="Meiryo UI" panose="020B0604030504040204" pitchFamily="50" charset="-128"/>
            </a:endParaRPr>
          </a:p>
        </p:txBody>
      </p:sp>
      <p:sp>
        <p:nvSpPr>
          <p:cNvPr id="338" name="Google Shape;338;p36"/>
          <p:cNvSpPr/>
          <p:nvPr/>
        </p:nvSpPr>
        <p:spPr>
          <a:xfrm>
            <a:off x="4213420" y="3105835"/>
            <a:ext cx="930065"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400"/>
              <a:buFont typeface="Arial"/>
              <a:buNone/>
            </a:pPr>
            <a:r>
              <a:rPr lang="en-US" sz="1600" b="1" dirty="0" err="1">
                <a:solidFill>
                  <a:srgbClr val="9F5900"/>
                </a:solidFill>
                <a:latin typeface="Meiryo UI" panose="020B0604030504040204" pitchFamily="50" charset="-128"/>
                <a:ea typeface="Meiryo UI" panose="020B0604030504040204" pitchFamily="50" charset="-128"/>
              </a:rPr>
              <a:t>ノイズ</a:t>
            </a:r>
            <a:endParaRPr sz="1600" b="1" dirty="0">
              <a:solidFill>
                <a:srgbClr val="9F5900"/>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rgbClr val="595959"/>
              </a:buClr>
              <a:buSzPts val="400"/>
              <a:buFont typeface="Arial"/>
              <a:buNone/>
            </a:pPr>
            <a:r>
              <a:rPr lang="en-US" sz="1600" b="1" dirty="0" err="1">
                <a:solidFill>
                  <a:srgbClr val="9F5900"/>
                </a:solidFill>
                <a:latin typeface="Meiryo UI" panose="020B0604030504040204" pitchFamily="50" charset="-128"/>
                <a:ea typeface="Meiryo UI" panose="020B0604030504040204" pitchFamily="50" charset="-128"/>
              </a:rPr>
              <a:t>レベル</a:t>
            </a:r>
            <a:endParaRPr sz="1600" b="1" dirty="0">
              <a:solidFill>
                <a:srgbClr val="9F5900"/>
              </a:solidFill>
              <a:latin typeface="Meiryo UI" panose="020B0604030504040204" pitchFamily="50" charset="-128"/>
              <a:ea typeface="Meiryo UI" panose="020B0604030504040204" pitchFamily="50" charset="-128"/>
            </a:endParaRPr>
          </a:p>
        </p:txBody>
      </p:sp>
      <p:grpSp>
        <p:nvGrpSpPr>
          <p:cNvPr id="339" name="Google Shape;339;p36"/>
          <p:cNvGrpSpPr/>
          <p:nvPr/>
        </p:nvGrpSpPr>
        <p:grpSpPr>
          <a:xfrm>
            <a:off x="6732240" y="1563638"/>
            <a:ext cx="1728192" cy="914050"/>
            <a:chOff x="6732240" y="1563638"/>
            <a:chExt cx="1728192" cy="914050"/>
          </a:xfrm>
        </p:grpSpPr>
        <p:sp>
          <p:nvSpPr>
            <p:cNvPr id="340" name="Google Shape;340;p36"/>
            <p:cNvSpPr/>
            <p:nvPr/>
          </p:nvSpPr>
          <p:spPr>
            <a:xfrm>
              <a:off x="6732240" y="1563638"/>
              <a:ext cx="1728192" cy="865236"/>
            </a:xfrm>
            <a:prstGeom prst="roundRect">
              <a:avLst>
                <a:gd name="adj" fmla="val 13182"/>
              </a:avLst>
            </a:prstGeom>
            <a:solidFill>
              <a:srgbClr val="06B4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41" name="Google Shape;341;p36"/>
            <p:cNvSpPr/>
            <p:nvPr/>
          </p:nvSpPr>
          <p:spPr>
            <a:xfrm>
              <a:off x="6747630" y="1566886"/>
              <a:ext cx="1697412" cy="253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Arial"/>
                <a:buNone/>
              </a:pPr>
              <a:r>
                <a:rPr lang="en-US" sz="1050" b="1" i="0" u="none" strike="noStrike" cap="none" dirty="0" smtClean="0">
                  <a:solidFill>
                    <a:schemeClr val="lt1"/>
                  </a:solidFill>
                  <a:latin typeface="Meiryo UI" panose="020B0604030504040204" pitchFamily="50" charset="-128"/>
                  <a:ea typeface="Meiryo UI" panose="020B0604030504040204" pitchFamily="50" charset="-128"/>
                  <a:sym typeface="Arial"/>
                </a:rPr>
                <a:t>HDD</a:t>
              </a:r>
              <a:r>
                <a:rPr lang="ja-JP" altLang="en-US" sz="1050" b="1" i="0" u="none" strike="noStrike" cap="none" dirty="0" smtClean="0">
                  <a:solidFill>
                    <a:schemeClr val="lt1"/>
                  </a:solidFill>
                  <a:latin typeface="Meiryo UI" panose="020B0604030504040204" pitchFamily="50" charset="-128"/>
                  <a:ea typeface="Meiryo UI" panose="020B0604030504040204" pitchFamily="50" charset="-128"/>
                  <a:sym typeface="Arial"/>
                </a:rPr>
                <a:t>スリープ時</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42" name="Google Shape;342;p36"/>
            <p:cNvSpPr/>
            <p:nvPr/>
          </p:nvSpPr>
          <p:spPr>
            <a:xfrm>
              <a:off x="6881956" y="1835936"/>
              <a:ext cx="1428760" cy="369332"/>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03F97"/>
                </a:buClr>
                <a:buSzPts val="1800"/>
                <a:buFont typeface="Arial"/>
                <a:buNone/>
              </a:pPr>
              <a:r>
                <a:rPr lang="en-US" sz="1800" b="1" i="0" u="none" strike="noStrike" cap="none" dirty="0">
                  <a:solidFill>
                    <a:srgbClr val="303F97"/>
                  </a:solidFill>
                  <a:latin typeface="Meiryo UI" panose="020B0604030504040204" pitchFamily="50" charset="-128"/>
                  <a:ea typeface="Meiryo UI" panose="020B0604030504040204" pitchFamily="50" charset="-128"/>
                  <a:sym typeface="Arial"/>
                </a:rPr>
                <a:t>17.4 W</a:t>
              </a:r>
              <a:endParaRPr sz="1800" b="0" i="0" u="none" strike="noStrike" cap="none" dirty="0">
                <a:solidFill>
                  <a:srgbClr val="303F97"/>
                </a:solidFill>
                <a:latin typeface="Meiryo UI" panose="020B0604030504040204" pitchFamily="50" charset="-128"/>
                <a:ea typeface="Meiryo UI" panose="020B0604030504040204" pitchFamily="50" charset="-128"/>
                <a:sym typeface="Arial"/>
              </a:endParaRPr>
            </a:p>
          </p:txBody>
        </p:sp>
        <p:sp>
          <p:nvSpPr>
            <p:cNvPr id="343" name="Google Shape;343;p36"/>
            <p:cNvSpPr/>
            <p:nvPr/>
          </p:nvSpPr>
          <p:spPr>
            <a:xfrm>
              <a:off x="6983033" y="2169911"/>
              <a:ext cx="1357322"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21.3 W *</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344" name="Google Shape;344;p36"/>
          <p:cNvSpPr/>
          <p:nvPr/>
        </p:nvSpPr>
        <p:spPr>
          <a:xfrm>
            <a:off x="5357818" y="1563638"/>
            <a:ext cx="1252886" cy="865236"/>
          </a:xfrm>
          <a:prstGeom prst="roundRect">
            <a:avLst>
              <a:gd name="adj" fmla="val 13182"/>
            </a:avLst>
          </a:prstGeom>
          <a:solidFill>
            <a:srgbClr val="06B4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45" name="Google Shape;345;p36"/>
          <p:cNvSpPr/>
          <p:nvPr/>
        </p:nvSpPr>
        <p:spPr>
          <a:xfrm>
            <a:off x="5373614" y="1590182"/>
            <a:ext cx="1097028" cy="253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Arial"/>
              <a:buNone/>
            </a:pPr>
            <a:r>
              <a:rPr lang="en-US" sz="1050" b="1" dirty="0" err="1">
                <a:solidFill>
                  <a:schemeClr val="lt1"/>
                </a:solidFill>
                <a:latin typeface="Meiryo UI" panose="020B0604030504040204" pitchFamily="50" charset="-128"/>
                <a:ea typeface="Meiryo UI" panose="020B0604030504040204" pitchFamily="50" charset="-128"/>
              </a:rPr>
              <a:t>動作中</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46" name="Google Shape;346;p36"/>
          <p:cNvSpPr/>
          <p:nvPr/>
        </p:nvSpPr>
        <p:spPr>
          <a:xfrm>
            <a:off x="5406132" y="1845228"/>
            <a:ext cx="1141075" cy="369332"/>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03F97"/>
              </a:buClr>
              <a:buSzPts val="1800"/>
              <a:buFont typeface="Arial"/>
              <a:buNone/>
            </a:pPr>
            <a:r>
              <a:rPr lang="en-US" sz="1800" b="1" dirty="0">
                <a:solidFill>
                  <a:srgbClr val="303F97"/>
                </a:solidFill>
                <a:latin typeface="Meiryo UI" panose="020B0604030504040204" pitchFamily="50" charset="-128"/>
                <a:ea typeface="Meiryo UI" panose="020B0604030504040204" pitchFamily="50" charset="-128"/>
              </a:rPr>
              <a:t> 30.9 W</a:t>
            </a:r>
            <a:endParaRPr sz="1800" b="0" i="0" u="none" strike="noStrike" cap="none" dirty="0">
              <a:solidFill>
                <a:srgbClr val="303F97"/>
              </a:solidFill>
              <a:latin typeface="Meiryo UI" panose="020B0604030504040204" pitchFamily="50" charset="-128"/>
              <a:ea typeface="Meiryo UI" panose="020B0604030504040204" pitchFamily="50" charset="-128"/>
              <a:sym typeface="Arial"/>
            </a:endParaRPr>
          </a:p>
        </p:txBody>
      </p:sp>
      <p:sp>
        <p:nvSpPr>
          <p:cNvPr id="347" name="Google Shape;347;p36"/>
          <p:cNvSpPr/>
          <p:nvPr/>
        </p:nvSpPr>
        <p:spPr>
          <a:xfrm>
            <a:off x="5464975" y="2174290"/>
            <a:ext cx="1187655"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b="1" dirty="0">
                <a:solidFill>
                  <a:schemeClr val="lt1"/>
                </a:solidFill>
                <a:latin typeface="Meiryo UI" panose="020B0604030504040204" pitchFamily="50" charset="-128"/>
                <a:ea typeface="Meiryo UI" panose="020B0604030504040204" pitchFamily="50" charset="-128"/>
              </a:rPr>
              <a:t>33.7 W *</a:t>
            </a:r>
            <a:endParaRPr dirty="0">
              <a:latin typeface="Meiryo UI" panose="020B0604030504040204" pitchFamily="50" charset="-128"/>
              <a:ea typeface="Meiryo UI" panose="020B0604030504040204" pitchFamily="50" charset="-128"/>
            </a:endParaRPr>
          </a:p>
        </p:txBody>
      </p:sp>
      <p:grpSp>
        <p:nvGrpSpPr>
          <p:cNvPr id="348" name="Google Shape;348;p36"/>
          <p:cNvGrpSpPr/>
          <p:nvPr/>
        </p:nvGrpSpPr>
        <p:grpSpPr>
          <a:xfrm>
            <a:off x="5278512" y="2969228"/>
            <a:ext cx="1789329" cy="819975"/>
            <a:chOff x="5500694" y="2540600"/>
            <a:chExt cx="1564796" cy="819975"/>
          </a:xfrm>
        </p:grpSpPr>
        <p:sp>
          <p:nvSpPr>
            <p:cNvPr id="349" name="Google Shape;349;p36"/>
            <p:cNvSpPr/>
            <p:nvPr/>
          </p:nvSpPr>
          <p:spPr>
            <a:xfrm>
              <a:off x="5500694" y="2540600"/>
              <a:ext cx="1564796" cy="771246"/>
            </a:xfrm>
            <a:prstGeom prst="roundRect">
              <a:avLst>
                <a:gd name="adj" fmla="val 13182"/>
              </a:avLst>
            </a:prstGeom>
            <a:solidFill>
              <a:srgbClr val="EF8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50" name="Google Shape;350;p36"/>
            <p:cNvSpPr/>
            <p:nvPr/>
          </p:nvSpPr>
          <p:spPr>
            <a:xfrm>
              <a:off x="5572300" y="2750470"/>
              <a:ext cx="1426641" cy="369332"/>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F5900"/>
                </a:buClr>
                <a:buSzPts val="1800"/>
                <a:buFont typeface="Arial"/>
                <a:buNone/>
              </a:pPr>
              <a:r>
                <a:rPr lang="en-US" sz="1800" b="1" i="0" u="none" strike="noStrike" cap="none" dirty="0">
                  <a:solidFill>
                    <a:srgbClr val="9F5900"/>
                  </a:solidFill>
                  <a:latin typeface="Meiryo UI" panose="020B0604030504040204" pitchFamily="50" charset="-128"/>
                  <a:ea typeface="Meiryo UI" panose="020B0604030504040204" pitchFamily="50" charset="-128"/>
                  <a:sym typeface="Arial"/>
                </a:rPr>
                <a:t>20.5 dB (A)</a:t>
              </a:r>
              <a:endParaRPr sz="1800" b="0" i="0" u="none" strike="noStrike" cap="none" dirty="0">
                <a:solidFill>
                  <a:srgbClr val="9F5900"/>
                </a:solidFill>
                <a:latin typeface="Meiryo UI" panose="020B0604030504040204" pitchFamily="50" charset="-128"/>
                <a:ea typeface="Meiryo UI" panose="020B0604030504040204" pitchFamily="50" charset="-128"/>
                <a:sym typeface="Arial"/>
              </a:endParaRPr>
            </a:p>
          </p:txBody>
        </p:sp>
        <p:sp>
          <p:nvSpPr>
            <p:cNvPr id="351" name="Google Shape;351;p36"/>
            <p:cNvSpPr/>
            <p:nvPr/>
          </p:nvSpPr>
          <p:spPr>
            <a:xfrm>
              <a:off x="5500694" y="3052798"/>
              <a:ext cx="1564795"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37.7 dB (A)*</a:t>
              </a:r>
              <a:endParaRPr dirty="0">
                <a:latin typeface="Meiryo UI" panose="020B0604030504040204" pitchFamily="50" charset="-128"/>
                <a:ea typeface="Meiryo UI" panose="020B0604030504040204" pitchFamily="50" charset="-128"/>
              </a:endParaRPr>
            </a:p>
          </p:txBody>
        </p:sp>
      </p:grpSp>
      <p:sp>
        <p:nvSpPr>
          <p:cNvPr id="352" name="Google Shape;352;p36"/>
          <p:cNvSpPr/>
          <p:nvPr/>
        </p:nvSpPr>
        <p:spPr>
          <a:xfrm>
            <a:off x="3867701" y="1724273"/>
            <a:ext cx="1471877"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400"/>
              <a:buFont typeface="Arial"/>
              <a:buNone/>
            </a:pPr>
            <a:r>
              <a:rPr lang="ja-JP" altLang="en-US" sz="1600" b="1" dirty="0">
                <a:solidFill>
                  <a:srgbClr val="303F97"/>
                </a:solidFill>
                <a:latin typeface="Meiryo UI" panose="020B0604030504040204" pitchFamily="50" charset="-128"/>
                <a:ea typeface="Meiryo UI" panose="020B0604030504040204" pitchFamily="50" charset="-128"/>
              </a:rPr>
              <a:t>消費電力</a:t>
            </a:r>
            <a:endParaRPr sz="1600" b="1" dirty="0">
              <a:solidFill>
                <a:srgbClr val="303F97"/>
              </a:solidFill>
              <a:latin typeface="Meiryo UI" panose="020B0604030504040204" pitchFamily="50" charset="-128"/>
              <a:ea typeface="Meiryo UI" panose="020B0604030504040204" pitchFamily="50" charset="-128"/>
            </a:endParaRPr>
          </a:p>
        </p:txBody>
      </p:sp>
      <p:sp>
        <p:nvSpPr>
          <p:cNvPr id="353" name="Google Shape;353;p36"/>
          <p:cNvSpPr/>
          <p:nvPr/>
        </p:nvSpPr>
        <p:spPr>
          <a:xfrm>
            <a:off x="3857620" y="1357304"/>
            <a:ext cx="256338" cy="256338"/>
          </a:xfrm>
          <a:prstGeom prst="rect">
            <a:avLst/>
          </a:prstGeom>
          <a:solidFill>
            <a:srgbClr val="00B0F0">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54" name="Google Shape;354;p36"/>
          <p:cNvSpPr/>
          <p:nvPr/>
        </p:nvSpPr>
        <p:spPr>
          <a:xfrm>
            <a:off x="3857620" y="2865325"/>
            <a:ext cx="256338" cy="256338"/>
          </a:xfrm>
          <a:prstGeom prst="rect">
            <a:avLst/>
          </a:prstGeom>
          <a:solidFill>
            <a:srgbClr val="EF8600">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55" name="Google Shape;355;p36"/>
          <p:cNvSpPr/>
          <p:nvPr/>
        </p:nvSpPr>
        <p:spPr>
          <a:xfrm>
            <a:off x="504234" y="4330995"/>
            <a:ext cx="72000" cy="72000"/>
          </a:xfrm>
          <a:prstGeom prst="rect">
            <a:avLst/>
          </a:prstGeom>
          <a:solidFill>
            <a:srgbClr val="0070C0">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56" name="Google Shape;356;p36"/>
          <p:cNvSpPr/>
          <p:nvPr/>
        </p:nvSpPr>
        <p:spPr>
          <a:xfrm>
            <a:off x="493395" y="4583075"/>
            <a:ext cx="72000" cy="72000"/>
          </a:xfrm>
          <a:prstGeom prst="rect">
            <a:avLst/>
          </a:prstGeom>
          <a:solidFill>
            <a:srgbClr val="EF8600">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EF8600"/>
              </a:solidFill>
              <a:latin typeface="Meiryo UI" panose="020B0604030504040204" pitchFamily="50" charset="-128"/>
              <a:ea typeface="Meiryo UI" panose="020B0604030504040204" pitchFamily="50" charset="-128"/>
              <a:sym typeface="Arial"/>
            </a:endParaRPr>
          </a:p>
        </p:txBody>
      </p:sp>
      <p:sp>
        <p:nvSpPr>
          <p:cNvPr id="357" name="Google Shape;357;p36"/>
          <p:cNvSpPr/>
          <p:nvPr/>
        </p:nvSpPr>
        <p:spPr>
          <a:xfrm>
            <a:off x="7572396" y="2214560"/>
            <a:ext cx="714380" cy="2308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Arial"/>
              <a:buNone/>
            </a:pPr>
            <a:r>
              <a:rPr lang="en-US" sz="900" b="1" dirty="0">
                <a:solidFill>
                  <a:schemeClr val="lt1"/>
                </a:solidFill>
                <a:latin typeface="Meiryo UI" panose="020B0604030504040204" pitchFamily="50" charset="-128"/>
                <a:ea typeface="Meiryo UI" panose="020B0604030504040204" pitchFamily="50" charset="-128"/>
              </a:rPr>
              <a:t> </a:t>
            </a:r>
            <a:endParaRPr sz="9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58" name="Google Shape;358;p36"/>
          <p:cNvSpPr/>
          <p:nvPr/>
        </p:nvSpPr>
        <p:spPr>
          <a:xfrm>
            <a:off x="7411928" y="2474858"/>
            <a:ext cx="1264528" cy="2154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F"/>
              </a:buClr>
              <a:buSzPts val="800"/>
              <a:buFont typeface="Arial"/>
              <a:buNone/>
            </a:pPr>
            <a:r>
              <a:rPr lang="en-US" sz="800" dirty="0">
                <a:solidFill>
                  <a:srgbClr val="3F3F3F"/>
                </a:solidFill>
                <a:latin typeface="Meiryo UI" panose="020B0604030504040204" pitchFamily="50" charset="-128"/>
                <a:ea typeface="Meiryo UI" panose="020B0604030504040204" pitchFamily="50" charset="-128"/>
              </a:rPr>
              <a:t> </a:t>
            </a:r>
            <a:r>
              <a:rPr lang="en-US" sz="800" dirty="0" smtClean="0">
                <a:solidFill>
                  <a:srgbClr val="3F3F3F"/>
                </a:solidFill>
                <a:latin typeface="Meiryo UI" panose="020B0604030504040204" pitchFamily="50" charset="-128"/>
                <a:ea typeface="Meiryo UI" panose="020B0604030504040204" pitchFamily="50" charset="-128"/>
              </a:rPr>
              <a:t>*(その他の</a:t>
            </a:r>
            <a:r>
              <a:rPr lang="en-US" sz="800" dirty="0">
                <a:solidFill>
                  <a:srgbClr val="3F3F3F"/>
                </a:solidFill>
                <a:latin typeface="Meiryo UI" panose="020B0604030504040204" pitchFamily="50" charset="-128"/>
                <a:ea typeface="Meiryo UI" panose="020B0604030504040204" pitchFamily="50" charset="-128"/>
              </a:rPr>
              <a:t>1U </a:t>
            </a:r>
            <a:r>
              <a:rPr lang="en-US" sz="800" dirty="0" smtClean="0">
                <a:solidFill>
                  <a:srgbClr val="3F3F3F"/>
                </a:solidFill>
                <a:latin typeface="Meiryo UI" panose="020B0604030504040204" pitchFamily="50" charset="-128"/>
                <a:ea typeface="Meiryo UI" panose="020B0604030504040204" pitchFamily="50" charset="-128"/>
              </a:rPr>
              <a:t>NAS)</a:t>
            </a:r>
            <a:endParaRPr sz="800" b="0" i="0" u="none" strike="noStrike" cap="none" dirty="0">
              <a:solidFill>
                <a:srgbClr val="3F3F3F"/>
              </a:solidFill>
              <a:latin typeface="Meiryo UI" panose="020B0604030504040204" pitchFamily="50" charset="-128"/>
              <a:ea typeface="Meiryo UI" panose="020B0604030504040204" pitchFamily="50" charset="-128"/>
              <a:sym typeface="Arial"/>
            </a:endParaRPr>
          </a:p>
        </p:txBody>
      </p:sp>
      <p:sp>
        <p:nvSpPr>
          <p:cNvPr id="359" name="Google Shape;359;p36"/>
          <p:cNvSpPr/>
          <p:nvPr/>
        </p:nvSpPr>
        <p:spPr>
          <a:xfrm>
            <a:off x="5228880" y="3767825"/>
            <a:ext cx="1582579" cy="2154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F"/>
              </a:buClr>
              <a:buSzPts val="800"/>
              <a:buFont typeface="Arial"/>
              <a:buNone/>
            </a:pPr>
            <a:r>
              <a:rPr lang="en-US" sz="800" dirty="0">
                <a:solidFill>
                  <a:srgbClr val="3F3F3F"/>
                </a:solidFill>
                <a:latin typeface="Meiryo UI" panose="020B0604030504040204" pitchFamily="50" charset="-128"/>
                <a:ea typeface="Meiryo UI" panose="020B0604030504040204" pitchFamily="50" charset="-128"/>
              </a:rPr>
              <a:t> </a:t>
            </a:r>
            <a:r>
              <a:rPr lang="en-US" sz="800" dirty="0" smtClean="0">
                <a:solidFill>
                  <a:srgbClr val="3F3F3F"/>
                </a:solidFill>
                <a:latin typeface="Meiryo UI" panose="020B0604030504040204" pitchFamily="50" charset="-128"/>
                <a:ea typeface="Meiryo UI" panose="020B0604030504040204" pitchFamily="50" charset="-128"/>
              </a:rPr>
              <a:t>*(その他の</a:t>
            </a:r>
            <a:r>
              <a:rPr lang="en-US" sz="800" dirty="0">
                <a:solidFill>
                  <a:srgbClr val="3F3F3F"/>
                </a:solidFill>
                <a:latin typeface="Meiryo UI" panose="020B0604030504040204" pitchFamily="50" charset="-128"/>
                <a:ea typeface="Meiryo UI" panose="020B0604030504040204" pitchFamily="50" charset="-128"/>
              </a:rPr>
              <a:t>1U </a:t>
            </a:r>
            <a:r>
              <a:rPr lang="en-US" sz="800" dirty="0" smtClean="0">
                <a:solidFill>
                  <a:srgbClr val="3F3F3F"/>
                </a:solidFill>
                <a:latin typeface="Meiryo UI" panose="020B0604030504040204" pitchFamily="50" charset="-128"/>
                <a:ea typeface="Meiryo UI" panose="020B0604030504040204" pitchFamily="50" charset="-128"/>
              </a:rPr>
              <a:t>NAS)</a:t>
            </a:r>
            <a:endParaRPr sz="800" b="0" i="0" u="none" strike="noStrike" cap="none" dirty="0">
              <a:solidFill>
                <a:srgbClr val="3F3F3F"/>
              </a:solidFill>
              <a:latin typeface="Meiryo UI" panose="020B0604030504040204" pitchFamily="50" charset="-128"/>
              <a:ea typeface="Meiryo UI" panose="020B0604030504040204" pitchFamily="50" charset="-128"/>
              <a:sym typeface="Arial"/>
            </a:endParaRPr>
          </a:p>
        </p:txBody>
      </p:sp>
      <p:sp>
        <p:nvSpPr>
          <p:cNvPr id="360" name="Google Shape;360;p36"/>
          <p:cNvSpPr txBox="1"/>
          <p:nvPr/>
        </p:nvSpPr>
        <p:spPr>
          <a:xfrm>
            <a:off x="8554189" y="-587697"/>
            <a:ext cx="468715"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err="1">
                <a:solidFill>
                  <a:schemeClr val="lt1"/>
                </a:solidFill>
                <a:latin typeface="Meiryo UI" panose="020B0604030504040204" pitchFamily="50" charset="-128"/>
                <a:ea typeface="Meiryo UI" panose="020B0604030504040204" pitchFamily="50" charset="-128"/>
              </a:rPr>
              <a:t>わかった</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61" name="Google Shape;361;p36"/>
          <p:cNvSpPr txBox="1"/>
          <p:nvPr/>
        </p:nvSpPr>
        <p:spPr>
          <a:xfrm>
            <a:off x="124385" y="48510"/>
            <a:ext cx="8895230" cy="98733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err="1" smtClean="0">
                <a:solidFill>
                  <a:schemeClr val="lt1"/>
                </a:solidFill>
                <a:latin typeface="Meiryo UI" panose="020B0604030504040204" pitchFamily="50" charset="-128"/>
                <a:ea typeface="Meiryo UI" panose="020B0604030504040204" pitchFamily="50" charset="-128"/>
              </a:rPr>
              <a:t>ファンレス</a:t>
            </a:r>
            <a:r>
              <a:rPr lang="ja-JP" altLang="en-US" sz="3200" b="1" dirty="0">
                <a:solidFill>
                  <a:schemeClr val="lt1"/>
                </a:solidFill>
                <a:latin typeface="Meiryo UI" panose="020B0604030504040204" pitchFamily="50" charset="-128"/>
                <a:ea typeface="Meiryo UI" panose="020B0604030504040204" pitchFamily="50" charset="-128"/>
              </a:rPr>
              <a:t>電源</a:t>
            </a:r>
            <a:r>
              <a:rPr lang="en-US" sz="3200" b="1" dirty="0" err="1" smtClean="0">
                <a:solidFill>
                  <a:schemeClr val="lt1"/>
                </a:solidFill>
                <a:latin typeface="Meiryo UI" panose="020B0604030504040204" pitchFamily="50" charset="-128"/>
                <a:ea typeface="Meiryo UI" panose="020B0604030504040204" pitchFamily="50" charset="-128"/>
              </a:rPr>
              <a:t>ユニットと</a:t>
            </a:r>
            <a:r>
              <a:rPr lang="en-US" sz="3200" b="1" dirty="0" smtClean="0">
                <a:solidFill>
                  <a:schemeClr val="lt1"/>
                </a:solidFill>
                <a:latin typeface="Meiryo UI" panose="020B0604030504040204" pitchFamily="50" charset="-128"/>
                <a:ea typeface="Meiryo UI" panose="020B0604030504040204" pitchFamily="50" charset="-128"/>
              </a:rPr>
              <a:t/>
            </a:r>
            <a:br>
              <a:rPr lang="en-US" sz="3200" b="1" dirty="0" smtClean="0">
                <a:solidFill>
                  <a:schemeClr val="lt1"/>
                </a:solidFill>
                <a:latin typeface="Meiryo UI" panose="020B0604030504040204" pitchFamily="50" charset="-128"/>
                <a:ea typeface="Meiryo UI" panose="020B0604030504040204" pitchFamily="50" charset="-128"/>
              </a:rPr>
            </a:br>
            <a:r>
              <a:rPr lang="en-US" sz="3200" b="1" dirty="0" err="1" smtClean="0">
                <a:solidFill>
                  <a:schemeClr val="lt1"/>
                </a:solidFill>
                <a:latin typeface="Meiryo UI" panose="020B0604030504040204" pitchFamily="50" charset="-128"/>
                <a:ea typeface="Meiryo UI" panose="020B0604030504040204" pitchFamily="50" charset="-128"/>
              </a:rPr>
              <a:t>オフィス環境に適した静かなシステムファン</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362" name="Google Shape;362;p36"/>
          <p:cNvGrpSpPr/>
          <p:nvPr/>
        </p:nvGrpSpPr>
        <p:grpSpPr>
          <a:xfrm>
            <a:off x="6318347" y="3809596"/>
            <a:ext cx="2217027" cy="894208"/>
            <a:chOff x="5455615" y="2466367"/>
            <a:chExt cx="1938829" cy="894208"/>
          </a:xfrm>
        </p:grpSpPr>
        <p:sp>
          <p:nvSpPr>
            <p:cNvPr id="363" name="Google Shape;363;p36"/>
            <p:cNvSpPr/>
            <p:nvPr/>
          </p:nvSpPr>
          <p:spPr>
            <a:xfrm>
              <a:off x="5455615" y="2466367"/>
              <a:ext cx="1938829" cy="845479"/>
            </a:xfrm>
            <a:prstGeom prst="roundRect">
              <a:avLst>
                <a:gd name="adj" fmla="val 13182"/>
              </a:avLst>
            </a:prstGeom>
            <a:solidFill>
              <a:srgbClr val="EF8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64" name="Google Shape;364;p36"/>
            <p:cNvSpPr/>
            <p:nvPr/>
          </p:nvSpPr>
          <p:spPr>
            <a:xfrm>
              <a:off x="5491119" y="2728200"/>
              <a:ext cx="1864005" cy="369332"/>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F5900"/>
                </a:buClr>
                <a:buSzPts val="1800"/>
                <a:buFont typeface="Arial"/>
                <a:buNone/>
              </a:pPr>
              <a:r>
                <a:rPr lang="en-US" sz="1800" b="1" i="0" u="none" strike="noStrike" cap="none" dirty="0">
                  <a:solidFill>
                    <a:srgbClr val="9F5900"/>
                  </a:solidFill>
                  <a:latin typeface="Meiryo UI" panose="020B0604030504040204" pitchFamily="50" charset="-128"/>
                  <a:ea typeface="Meiryo UI" panose="020B0604030504040204" pitchFamily="50" charset="-128"/>
                  <a:sym typeface="Arial"/>
                </a:rPr>
                <a:t>21~45.2 dB (A)</a:t>
              </a:r>
              <a:endParaRPr sz="1800" b="0" i="0" u="none" strike="noStrike" cap="none" dirty="0">
                <a:solidFill>
                  <a:srgbClr val="9F5900"/>
                </a:solidFill>
                <a:latin typeface="Meiryo UI" panose="020B0604030504040204" pitchFamily="50" charset="-128"/>
                <a:ea typeface="Meiryo UI" panose="020B0604030504040204" pitchFamily="50" charset="-128"/>
                <a:sym typeface="Arial"/>
              </a:endParaRPr>
            </a:p>
          </p:txBody>
        </p:sp>
        <p:sp>
          <p:nvSpPr>
            <p:cNvPr id="365" name="Google Shape;365;p36"/>
            <p:cNvSpPr/>
            <p:nvPr/>
          </p:nvSpPr>
          <p:spPr>
            <a:xfrm>
              <a:off x="5478301" y="3052798"/>
              <a:ext cx="1719662"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37 ~ 49.1 dB (A)*</a:t>
              </a:r>
              <a:endParaRPr dirty="0">
                <a:latin typeface="Meiryo UI" panose="020B0604030504040204" pitchFamily="50" charset="-128"/>
                <a:ea typeface="Meiryo UI" panose="020B0604030504040204" pitchFamily="50" charset="-128"/>
              </a:endParaRPr>
            </a:p>
          </p:txBody>
        </p:sp>
      </p:grpSp>
      <p:pic>
        <p:nvPicPr>
          <p:cNvPr id="366" name="Google Shape;366;p36"/>
          <p:cNvPicPr preferRelativeResize="0"/>
          <p:nvPr/>
        </p:nvPicPr>
        <p:blipFill rotWithShape="1">
          <a:blip r:embed="rId3">
            <a:alphaModFix/>
          </a:blip>
          <a:srcRect/>
          <a:stretch/>
        </p:blipFill>
        <p:spPr>
          <a:xfrm>
            <a:off x="477055" y="2016661"/>
            <a:ext cx="3347411" cy="2042938"/>
          </a:xfrm>
          <a:prstGeom prst="rect">
            <a:avLst/>
          </a:prstGeom>
          <a:noFill/>
          <a:ln>
            <a:noFill/>
          </a:ln>
        </p:spPr>
      </p:pic>
      <p:cxnSp>
        <p:nvCxnSpPr>
          <p:cNvPr id="367" name="Google Shape;367;p36"/>
          <p:cNvCxnSpPr/>
          <p:nvPr/>
        </p:nvCxnSpPr>
        <p:spPr>
          <a:xfrm>
            <a:off x="1499255" y="1787642"/>
            <a:ext cx="0" cy="429626"/>
          </a:xfrm>
          <a:prstGeom prst="straightConnector1">
            <a:avLst/>
          </a:prstGeom>
          <a:noFill/>
          <a:ln w="9525" cap="flat" cmpd="sng">
            <a:solidFill>
              <a:srgbClr val="FA0D5D"/>
            </a:solidFill>
            <a:prstDash val="solid"/>
            <a:round/>
            <a:headEnd type="none" w="sm" len="sm"/>
            <a:tailEnd type="oval" w="med" len="med"/>
          </a:ln>
        </p:spPr>
      </p:cxnSp>
      <p:cxnSp>
        <p:nvCxnSpPr>
          <p:cNvPr id="368" name="Google Shape;368;p36"/>
          <p:cNvCxnSpPr/>
          <p:nvPr/>
        </p:nvCxnSpPr>
        <p:spPr>
          <a:xfrm rot="10800000" flipH="1">
            <a:off x="2888154" y="1851423"/>
            <a:ext cx="493200" cy="264900"/>
          </a:xfrm>
          <a:prstGeom prst="bentConnector2">
            <a:avLst/>
          </a:prstGeom>
          <a:noFill/>
          <a:ln w="9525" cap="flat" cmpd="sng">
            <a:solidFill>
              <a:srgbClr val="0070C0"/>
            </a:solidFill>
            <a:prstDash val="solid"/>
            <a:round/>
            <a:headEnd type="oval" w="med" len="med"/>
            <a:tailEnd type="none" w="sm" len="sm"/>
          </a:ln>
        </p:spPr>
      </p:cxnSp>
      <p:sp>
        <p:nvSpPr>
          <p:cNvPr id="369" name="Google Shape;369;p36"/>
          <p:cNvSpPr/>
          <p:nvPr/>
        </p:nvSpPr>
        <p:spPr>
          <a:xfrm>
            <a:off x="5564882" y="2946623"/>
            <a:ext cx="1097028" cy="253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Arial"/>
              <a:buNone/>
            </a:pPr>
            <a:r>
              <a:rPr lang="en-US" sz="1050" b="1" dirty="0" err="1">
                <a:solidFill>
                  <a:schemeClr val="lt1"/>
                </a:solidFill>
                <a:latin typeface="Meiryo UI" panose="020B0604030504040204" pitchFamily="50" charset="-128"/>
                <a:ea typeface="Meiryo UI" panose="020B0604030504040204" pitchFamily="50" charset="-128"/>
              </a:rPr>
              <a:t>動作中</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70" name="Google Shape;370;p36"/>
          <p:cNvSpPr/>
          <p:nvPr/>
        </p:nvSpPr>
        <p:spPr>
          <a:xfrm>
            <a:off x="6395511" y="3828741"/>
            <a:ext cx="1697412" cy="253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Arial"/>
              <a:buNone/>
            </a:pPr>
            <a:r>
              <a:rPr lang="en-US" sz="1050" b="1" dirty="0" err="1">
                <a:solidFill>
                  <a:schemeClr val="lt1"/>
                </a:solidFill>
                <a:latin typeface="Meiryo UI" panose="020B0604030504040204" pitchFamily="50" charset="-128"/>
                <a:ea typeface="Meiryo UI" panose="020B0604030504040204" pitchFamily="50" charset="-128"/>
              </a:rPr>
              <a:t>HDD</a:t>
            </a:r>
            <a:r>
              <a:rPr lang="en-US" sz="1050" b="1" dirty="0" err="1" smtClean="0">
                <a:solidFill>
                  <a:schemeClr val="lt1"/>
                </a:solidFill>
                <a:latin typeface="Meiryo UI" panose="020B0604030504040204" pitchFamily="50" charset="-128"/>
                <a:ea typeface="Meiryo UI" panose="020B0604030504040204" pitchFamily="50" charset="-128"/>
              </a:rPr>
              <a:t>スリープ</a:t>
            </a:r>
            <a:r>
              <a:rPr lang="ja-JP" altLang="en-US" sz="1050" b="1" dirty="0" smtClean="0">
                <a:solidFill>
                  <a:schemeClr val="lt1"/>
                </a:solidFill>
                <a:latin typeface="Meiryo UI" panose="020B0604030504040204" pitchFamily="50" charset="-128"/>
                <a:ea typeface="Meiryo UI" panose="020B0604030504040204" pitchFamily="50" charset="-128"/>
              </a:rPr>
              <a:t>時</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5" name="Google Shape;375;p37"/>
          <p:cNvGrpSpPr/>
          <p:nvPr/>
        </p:nvGrpSpPr>
        <p:grpSpPr>
          <a:xfrm>
            <a:off x="244280" y="1617729"/>
            <a:ext cx="8616454" cy="2691980"/>
            <a:chOff x="244280" y="1366717"/>
            <a:chExt cx="8616454" cy="2691980"/>
          </a:xfrm>
        </p:grpSpPr>
        <p:grpSp>
          <p:nvGrpSpPr>
            <p:cNvPr id="376" name="Google Shape;376;p37"/>
            <p:cNvGrpSpPr/>
            <p:nvPr/>
          </p:nvGrpSpPr>
          <p:grpSpPr>
            <a:xfrm>
              <a:off x="244280" y="3121766"/>
              <a:ext cx="8616454" cy="936931"/>
              <a:chOff x="244280" y="1366717"/>
              <a:chExt cx="8616454" cy="936931"/>
            </a:xfrm>
          </p:grpSpPr>
          <p:sp>
            <p:nvSpPr>
              <p:cNvPr id="377" name="Google Shape;377;p37"/>
              <p:cNvSpPr/>
              <p:nvPr/>
            </p:nvSpPr>
            <p:spPr>
              <a:xfrm>
                <a:off x="5434873" y="1366717"/>
                <a:ext cx="3425861" cy="935922"/>
              </a:xfrm>
              <a:prstGeom prst="roundRect">
                <a:avLst>
                  <a:gd name="adj" fmla="val 50000"/>
                </a:avLst>
              </a:prstGeom>
              <a:solidFill>
                <a:srgbClr val="4FA9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78" name="Google Shape;378;p37"/>
              <p:cNvSpPr/>
              <p:nvPr/>
            </p:nvSpPr>
            <p:spPr>
              <a:xfrm>
                <a:off x="244280" y="1367726"/>
                <a:ext cx="3425861" cy="935922"/>
              </a:xfrm>
              <a:prstGeom prst="roundRect">
                <a:avLst>
                  <a:gd name="adj" fmla="val 50000"/>
                </a:avLst>
              </a:prstGeom>
              <a:solidFill>
                <a:srgbClr val="4FA9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79" name="Google Shape;379;p37"/>
            <p:cNvGrpSpPr/>
            <p:nvPr/>
          </p:nvGrpSpPr>
          <p:grpSpPr>
            <a:xfrm>
              <a:off x="244280" y="1366717"/>
              <a:ext cx="8616454" cy="936931"/>
              <a:chOff x="244280" y="1366717"/>
              <a:chExt cx="8616454" cy="936931"/>
            </a:xfrm>
          </p:grpSpPr>
          <p:sp>
            <p:nvSpPr>
              <p:cNvPr id="380" name="Google Shape;380;p37"/>
              <p:cNvSpPr/>
              <p:nvPr/>
            </p:nvSpPr>
            <p:spPr>
              <a:xfrm>
                <a:off x="5434873" y="1366717"/>
                <a:ext cx="3425861" cy="935922"/>
              </a:xfrm>
              <a:prstGeom prst="roundRect">
                <a:avLst>
                  <a:gd name="adj" fmla="val 50000"/>
                </a:avLst>
              </a:prstGeom>
              <a:solidFill>
                <a:srgbClr val="4FA9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81" name="Google Shape;381;p37"/>
              <p:cNvSpPr/>
              <p:nvPr/>
            </p:nvSpPr>
            <p:spPr>
              <a:xfrm>
                <a:off x="244280" y="1367726"/>
                <a:ext cx="3425861" cy="935922"/>
              </a:xfrm>
              <a:prstGeom prst="roundRect">
                <a:avLst>
                  <a:gd name="adj" fmla="val 50000"/>
                </a:avLst>
              </a:prstGeom>
              <a:solidFill>
                <a:srgbClr val="4FA9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82" name="Google Shape;382;p37"/>
            <p:cNvGrpSpPr/>
            <p:nvPr/>
          </p:nvGrpSpPr>
          <p:grpSpPr>
            <a:xfrm>
              <a:off x="2940345" y="1882908"/>
              <a:ext cx="3330465" cy="1743441"/>
              <a:chOff x="2940345" y="1882908"/>
              <a:chExt cx="3330465" cy="1743441"/>
            </a:xfrm>
          </p:grpSpPr>
          <p:cxnSp>
            <p:nvCxnSpPr>
              <p:cNvPr id="383" name="Google Shape;383;p37"/>
              <p:cNvCxnSpPr/>
              <p:nvPr/>
            </p:nvCxnSpPr>
            <p:spPr>
              <a:xfrm rot="10800000">
                <a:off x="4515167" y="1882908"/>
                <a:ext cx="0" cy="528319"/>
              </a:xfrm>
              <a:prstGeom prst="straightConnector1">
                <a:avLst/>
              </a:prstGeom>
              <a:noFill/>
              <a:ln w="28575" cap="flat" cmpd="sng">
                <a:solidFill>
                  <a:srgbClr val="4FA9DD"/>
                </a:solidFill>
                <a:prstDash val="solid"/>
                <a:round/>
                <a:headEnd type="none" w="sm" len="sm"/>
                <a:tailEnd type="none" w="sm" len="sm"/>
              </a:ln>
            </p:spPr>
          </p:cxnSp>
          <p:cxnSp>
            <p:nvCxnSpPr>
              <p:cNvPr id="384" name="Google Shape;384;p37"/>
              <p:cNvCxnSpPr/>
              <p:nvPr/>
            </p:nvCxnSpPr>
            <p:spPr>
              <a:xfrm>
                <a:off x="2940345" y="1882908"/>
                <a:ext cx="3330465" cy="0"/>
              </a:xfrm>
              <a:prstGeom prst="straightConnector1">
                <a:avLst/>
              </a:prstGeom>
              <a:noFill/>
              <a:ln w="28575" cap="flat" cmpd="sng">
                <a:solidFill>
                  <a:srgbClr val="4FA9DD"/>
                </a:solidFill>
                <a:prstDash val="solid"/>
                <a:round/>
                <a:headEnd type="none" w="sm" len="sm"/>
                <a:tailEnd type="none" w="sm" len="sm"/>
              </a:ln>
            </p:spPr>
          </p:cxnSp>
          <p:cxnSp>
            <p:nvCxnSpPr>
              <p:cNvPr id="385" name="Google Shape;385;p37"/>
              <p:cNvCxnSpPr/>
              <p:nvPr/>
            </p:nvCxnSpPr>
            <p:spPr>
              <a:xfrm>
                <a:off x="2940345" y="3618246"/>
                <a:ext cx="3330465" cy="0"/>
              </a:xfrm>
              <a:prstGeom prst="straightConnector1">
                <a:avLst/>
              </a:prstGeom>
              <a:noFill/>
              <a:ln w="28575" cap="flat" cmpd="sng">
                <a:solidFill>
                  <a:srgbClr val="4FA9DD"/>
                </a:solidFill>
                <a:prstDash val="solid"/>
                <a:round/>
                <a:headEnd type="none" w="sm" len="sm"/>
                <a:tailEnd type="none" w="sm" len="sm"/>
              </a:ln>
            </p:spPr>
          </p:cxnSp>
          <p:cxnSp>
            <p:nvCxnSpPr>
              <p:cNvPr id="386" name="Google Shape;386;p37"/>
              <p:cNvCxnSpPr/>
              <p:nvPr/>
            </p:nvCxnSpPr>
            <p:spPr>
              <a:xfrm rot="10800000">
                <a:off x="4528366" y="3286130"/>
                <a:ext cx="0" cy="340219"/>
              </a:xfrm>
              <a:prstGeom prst="straightConnector1">
                <a:avLst/>
              </a:prstGeom>
              <a:noFill/>
              <a:ln w="28575" cap="flat" cmpd="sng">
                <a:solidFill>
                  <a:srgbClr val="4FA9DD"/>
                </a:solidFill>
                <a:prstDash val="solid"/>
                <a:round/>
                <a:headEnd type="none" w="sm" len="sm"/>
                <a:tailEnd type="none" w="sm" len="sm"/>
              </a:ln>
            </p:spPr>
          </p:cxnSp>
        </p:grpSp>
      </p:grpSp>
      <p:grpSp>
        <p:nvGrpSpPr>
          <p:cNvPr id="387" name="Google Shape;387;p37"/>
          <p:cNvGrpSpPr/>
          <p:nvPr/>
        </p:nvGrpSpPr>
        <p:grpSpPr>
          <a:xfrm>
            <a:off x="814432" y="3219327"/>
            <a:ext cx="1471552" cy="1226656"/>
            <a:chOff x="814432" y="2968315"/>
            <a:chExt cx="1471552" cy="1226656"/>
          </a:xfrm>
        </p:grpSpPr>
        <p:pic>
          <p:nvPicPr>
            <p:cNvPr id="388" name="Google Shape;388;p37" descr="D:\Fullppt\005-PNG이미지\모니터.png"/>
            <p:cNvPicPr preferRelativeResize="0"/>
            <p:nvPr/>
          </p:nvPicPr>
          <p:blipFill rotWithShape="1">
            <a:blip r:embed="rId3">
              <a:alphaModFix/>
            </a:blip>
            <a:srcRect/>
            <a:stretch/>
          </p:blipFill>
          <p:spPr>
            <a:xfrm>
              <a:off x="814432" y="2968315"/>
              <a:ext cx="1457966" cy="1226656"/>
            </a:xfrm>
            <a:prstGeom prst="rect">
              <a:avLst/>
            </a:prstGeom>
            <a:noFill/>
            <a:ln>
              <a:noFill/>
            </a:ln>
          </p:spPr>
        </p:pic>
        <p:sp>
          <p:nvSpPr>
            <p:cNvPr id="389" name="Google Shape;389;p37"/>
            <p:cNvSpPr/>
            <p:nvPr/>
          </p:nvSpPr>
          <p:spPr>
            <a:xfrm>
              <a:off x="1624790" y="3356013"/>
              <a:ext cx="608008" cy="61623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90" name="Google Shape;390;p37" descr="C:\Users\user\Desktop\21_PPT對稿QNAP AQC107 10G網卡\3-01.png"/>
            <p:cNvPicPr preferRelativeResize="0"/>
            <p:nvPr/>
          </p:nvPicPr>
          <p:blipFill rotWithShape="1">
            <a:blip r:embed="rId4">
              <a:alphaModFix/>
            </a:blip>
            <a:srcRect/>
            <a:stretch/>
          </p:blipFill>
          <p:spPr>
            <a:xfrm>
              <a:off x="1571604" y="3286130"/>
              <a:ext cx="714380" cy="756000"/>
            </a:xfrm>
            <a:prstGeom prst="ellipse">
              <a:avLst/>
            </a:prstGeom>
            <a:noFill/>
            <a:ln>
              <a:noFill/>
            </a:ln>
          </p:spPr>
        </p:pic>
      </p:grpSp>
      <p:pic>
        <p:nvPicPr>
          <p:cNvPr id="391" name="Google Shape;391;p37" descr="TS-832XU-RP"/>
          <p:cNvPicPr preferRelativeResize="0"/>
          <p:nvPr/>
        </p:nvPicPr>
        <p:blipFill rotWithShape="1">
          <a:blip r:embed="rId5">
            <a:alphaModFix/>
          </a:blip>
          <a:srcRect t="29190" b="25709"/>
          <a:stretch/>
        </p:blipFill>
        <p:spPr>
          <a:xfrm>
            <a:off x="864477" y="1478669"/>
            <a:ext cx="2232917" cy="628838"/>
          </a:xfrm>
          <a:prstGeom prst="rect">
            <a:avLst/>
          </a:prstGeom>
          <a:noFill/>
          <a:ln>
            <a:noFill/>
          </a:ln>
        </p:spPr>
      </p:pic>
      <p:pic>
        <p:nvPicPr>
          <p:cNvPr id="392" name="Google Shape;392;p37" descr="一張含有 監視器, 電子用品, 坐, 白色 的圖片&#10;&#10;自動產生的描述"/>
          <p:cNvPicPr preferRelativeResize="0"/>
          <p:nvPr/>
        </p:nvPicPr>
        <p:blipFill rotWithShape="1">
          <a:blip r:embed="rId6">
            <a:alphaModFix/>
          </a:blip>
          <a:srcRect/>
          <a:stretch/>
        </p:blipFill>
        <p:spPr>
          <a:xfrm>
            <a:off x="6000431" y="1832016"/>
            <a:ext cx="2526008" cy="389005"/>
          </a:xfrm>
          <a:prstGeom prst="rect">
            <a:avLst/>
          </a:prstGeom>
          <a:noFill/>
          <a:ln>
            <a:noFill/>
          </a:ln>
        </p:spPr>
      </p:pic>
      <p:sp>
        <p:nvSpPr>
          <p:cNvPr id="393" name="Google Shape;393;p37"/>
          <p:cNvSpPr txBox="1"/>
          <p:nvPr/>
        </p:nvSpPr>
        <p:spPr>
          <a:xfrm>
            <a:off x="2054395" y="3472212"/>
            <a:ext cx="1635546" cy="64294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500"/>
              <a:buFont typeface="Arial"/>
              <a:buNone/>
            </a:pPr>
            <a:r>
              <a:rPr lang="en-US" sz="1500" dirty="0">
                <a:solidFill>
                  <a:schemeClr val="lt1"/>
                </a:solidFill>
                <a:latin typeface="Meiryo UI" panose="020B0604030504040204" pitchFamily="50" charset="-128"/>
                <a:ea typeface="Meiryo UI" panose="020B0604030504040204" pitchFamily="50" charset="-128"/>
              </a:rPr>
              <a:t>    10GBASE-T</a:t>
            </a:r>
            <a:endParaRPr sz="15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lt1"/>
              </a:buClr>
              <a:buSzPts val="1500"/>
              <a:buFont typeface="Arial"/>
              <a:buNone/>
            </a:pPr>
            <a:r>
              <a:rPr lang="en-US" sz="1500" dirty="0">
                <a:solidFill>
                  <a:schemeClr val="lt1"/>
                </a:solidFill>
                <a:latin typeface="Meiryo UI" panose="020B0604030504040204" pitchFamily="50" charset="-128"/>
                <a:ea typeface="Meiryo UI" panose="020B0604030504040204" pitchFamily="50" charset="-128"/>
              </a:rPr>
              <a:t>    PC/</a:t>
            </a:r>
            <a:r>
              <a:rPr lang="en-US" sz="1500" dirty="0" err="1">
                <a:solidFill>
                  <a:schemeClr val="lt1"/>
                </a:solidFill>
                <a:latin typeface="Meiryo UI" panose="020B0604030504040204" pitchFamily="50" charset="-128"/>
                <a:ea typeface="Meiryo UI" panose="020B0604030504040204" pitchFamily="50" charset="-128"/>
              </a:rPr>
              <a:t>サーバ</a:t>
            </a:r>
            <a:r>
              <a:rPr lang="en-US" sz="1500" dirty="0">
                <a:solidFill>
                  <a:schemeClr val="lt1"/>
                </a:solidFill>
                <a:latin typeface="Meiryo UI" panose="020B0604030504040204" pitchFamily="50" charset="-128"/>
                <a:ea typeface="Meiryo UI" panose="020B0604030504040204" pitchFamily="50" charset="-128"/>
              </a:rPr>
              <a:t>ー</a:t>
            </a:r>
            <a:endParaRPr sz="1500" dirty="0">
              <a:solidFill>
                <a:schemeClr val="lt1"/>
              </a:solidFill>
              <a:latin typeface="Meiryo UI" panose="020B0604030504040204" pitchFamily="50" charset="-128"/>
              <a:ea typeface="Meiryo UI" panose="020B0604030504040204" pitchFamily="50" charset="-128"/>
            </a:endParaRPr>
          </a:p>
        </p:txBody>
      </p:sp>
      <p:sp>
        <p:nvSpPr>
          <p:cNvPr id="394" name="Google Shape;394;p37"/>
          <p:cNvSpPr txBox="1"/>
          <p:nvPr/>
        </p:nvSpPr>
        <p:spPr>
          <a:xfrm>
            <a:off x="1267744" y="2562337"/>
            <a:ext cx="1962636" cy="33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TS-832PXU-RP</a:t>
            </a:r>
            <a:endParaRPr dirty="0">
              <a:latin typeface="Meiryo UI" panose="020B0604030504040204" pitchFamily="50" charset="-128"/>
              <a:ea typeface="Meiryo UI" panose="020B0604030504040204" pitchFamily="50" charset="-128"/>
            </a:endParaRPr>
          </a:p>
        </p:txBody>
      </p:sp>
      <p:sp>
        <p:nvSpPr>
          <p:cNvPr id="395" name="Google Shape;395;p37"/>
          <p:cNvSpPr txBox="1"/>
          <p:nvPr/>
        </p:nvSpPr>
        <p:spPr>
          <a:xfrm>
            <a:off x="6602385" y="4293142"/>
            <a:ext cx="13221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TVS-872XT</a:t>
            </a:r>
            <a:endParaRPr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400"/>
              <a:buFont typeface="Arial"/>
              <a:buNone/>
            </a:pPr>
            <a:endParaRPr b="1" dirty="0">
              <a:solidFill>
                <a:schemeClr val="dk1"/>
              </a:solidFill>
              <a:latin typeface="Meiryo UI" panose="020B0604030504040204" pitchFamily="50" charset="-128"/>
              <a:ea typeface="Meiryo UI" panose="020B0604030504040204" pitchFamily="50" charset="-128"/>
            </a:endParaRPr>
          </a:p>
        </p:txBody>
      </p:sp>
      <p:sp>
        <p:nvSpPr>
          <p:cNvPr id="396" name="Google Shape;396;p37"/>
          <p:cNvSpPr txBox="1"/>
          <p:nvPr/>
        </p:nvSpPr>
        <p:spPr>
          <a:xfrm>
            <a:off x="3365020" y="2979303"/>
            <a:ext cx="2428679" cy="5660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1GbE</a:t>
            </a:r>
            <a:r>
              <a:rPr lang="en-US" b="1" dirty="0" smtClean="0">
                <a:solidFill>
                  <a:schemeClr val="dk1"/>
                </a:solidFill>
                <a:latin typeface="Meiryo UI" panose="020B0604030504040204" pitchFamily="50" charset="-128"/>
                <a:ea typeface="Meiryo UI" panose="020B0604030504040204" pitchFamily="50" charset="-128"/>
              </a:rPr>
              <a:t>スイッチ</a:t>
            </a:r>
            <a:br>
              <a:rPr lang="en-US" b="1" dirty="0" smtClean="0">
                <a:solidFill>
                  <a:schemeClr val="dk1"/>
                </a:solidFill>
                <a:latin typeface="Meiryo UI" panose="020B0604030504040204" pitchFamily="50" charset="-128"/>
                <a:ea typeface="Meiryo UI" panose="020B0604030504040204" pitchFamily="50" charset="-128"/>
              </a:rPr>
            </a:br>
            <a:r>
              <a:rPr lang="en-US" b="1" dirty="0" smtClean="0">
                <a:solidFill>
                  <a:schemeClr val="dk1"/>
                </a:solidFill>
                <a:latin typeface="Meiryo UI" panose="020B0604030504040204" pitchFamily="50" charset="-128"/>
                <a:ea typeface="Meiryo UI" panose="020B0604030504040204" pitchFamily="50" charset="-128"/>
              </a:rPr>
              <a:t>(</a:t>
            </a:r>
            <a:r>
              <a:rPr lang="en-US" b="1" dirty="0" smtClean="0">
                <a:solidFill>
                  <a:schemeClr val="dk1"/>
                </a:solidFill>
                <a:latin typeface="Meiryo UI" panose="020B0604030504040204" pitchFamily="50" charset="-128"/>
                <a:ea typeface="Meiryo UI" panose="020B0604030504040204" pitchFamily="50" charset="-128"/>
              </a:rPr>
              <a:t>1Gbps</a:t>
            </a:r>
            <a:r>
              <a:rPr lang="ja-JP" altLang="en-US" b="1" dirty="0" smtClean="0">
                <a:solidFill>
                  <a:schemeClr val="dk1"/>
                </a:solidFill>
                <a:latin typeface="Meiryo UI" panose="020B0604030504040204" pitchFamily="50" charset="-128"/>
                <a:ea typeface="Meiryo UI" panose="020B0604030504040204" pitchFamily="50" charset="-128"/>
              </a:rPr>
              <a:t>が</a:t>
            </a:r>
            <a:r>
              <a:rPr lang="en-US" b="1" dirty="0" err="1" smtClean="0">
                <a:solidFill>
                  <a:schemeClr val="dk1"/>
                </a:solidFill>
                <a:latin typeface="Meiryo UI" panose="020B0604030504040204" pitchFamily="50" charset="-128"/>
                <a:ea typeface="Meiryo UI" panose="020B0604030504040204" pitchFamily="50" charset="-128"/>
              </a:rPr>
              <a:t>ボトルネック</a:t>
            </a:r>
            <a:r>
              <a:rPr lang="en-US" b="1" dirty="0" smtClean="0">
                <a:solidFill>
                  <a:schemeClr val="dk1"/>
                </a:solidFill>
                <a:latin typeface="Meiryo UI" panose="020B0604030504040204" pitchFamily="50" charset="-128"/>
                <a:ea typeface="Meiryo UI" panose="020B0604030504040204" pitchFamily="50" charset="-128"/>
              </a:rPr>
              <a:t>！)</a:t>
            </a:r>
            <a:endParaRPr sz="14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97" name="Google Shape;397;p37"/>
          <p:cNvSpPr txBox="1"/>
          <p:nvPr/>
        </p:nvSpPr>
        <p:spPr>
          <a:xfrm>
            <a:off x="257565" y="2156720"/>
            <a:ext cx="3526795" cy="4150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500" dirty="0">
                <a:solidFill>
                  <a:schemeClr val="lt1"/>
                </a:solidFill>
                <a:latin typeface="Meiryo UI" panose="020B0604030504040204" pitchFamily="50" charset="-128"/>
                <a:ea typeface="Meiryo UI" panose="020B0604030504040204" pitchFamily="50" charset="-128"/>
              </a:rPr>
              <a:t> </a:t>
            </a:r>
            <a:r>
              <a:rPr lang="en-US" sz="1500" dirty="0" smtClean="0">
                <a:solidFill>
                  <a:schemeClr val="lt1"/>
                </a:solidFill>
                <a:latin typeface="Meiryo UI" panose="020B0604030504040204" pitchFamily="50" charset="-128"/>
                <a:ea typeface="Meiryo UI" panose="020B0604030504040204" pitchFamily="50" charset="-128"/>
              </a:rPr>
              <a:t>10GbE SFP</a:t>
            </a:r>
            <a:r>
              <a:rPr lang="en-US" sz="1500" dirty="0">
                <a:solidFill>
                  <a:schemeClr val="lt1"/>
                </a:solidFill>
                <a:latin typeface="Meiryo UI" panose="020B0604030504040204" pitchFamily="50" charset="-128"/>
                <a:ea typeface="Meiryo UI" panose="020B0604030504040204" pitchFamily="50" charset="-128"/>
              </a:rPr>
              <a:t>+および</a:t>
            </a:r>
            <a:r>
              <a:rPr lang="en-US" sz="1500" dirty="0" smtClean="0">
                <a:solidFill>
                  <a:schemeClr val="lt1"/>
                </a:solidFill>
                <a:latin typeface="Meiryo UI" panose="020B0604030504040204" pitchFamily="50" charset="-128"/>
                <a:ea typeface="Meiryo UI" panose="020B0604030504040204" pitchFamily="50" charset="-128"/>
              </a:rPr>
              <a:t>2.5GbE BASE-T</a:t>
            </a:r>
            <a:endParaRPr sz="15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8" name="Google Shape;398;p37"/>
          <p:cNvSpPr txBox="1"/>
          <p:nvPr/>
        </p:nvSpPr>
        <p:spPr>
          <a:xfrm>
            <a:off x="5629695" y="3505408"/>
            <a:ext cx="1300409" cy="64294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500"/>
              <a:buFont typeface="Arial"/>
              <a:buNone/>
            </a:pPr>
            <a:r>
              <a:rPr lang="en-US" sz="1500" dirty="0">
                <a:solidFill>
                  <a:schemeClr val="lt1"/>
                </a:solidFill>
                <a:latin typeface="Meiryo UI" panose="020B0604030504040204" pitchFamily="50" charset="-128"/>
                <a:ea typeface="Meiryo UI" panose="020B0604030504040204" pitchFamily="50" charset="-128"/>
              </a:rPr>
              <a:t>10GBASE-T</a:t>
            </a:r>
            <a:endParaRPr sz="15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lt1"/>
              </a:buClr>
              <a:buSzPts val="1500"/>
              <a:buFont typeface="Arial"/>
              <a:buNone/>
            </a:pPr>
            <a:r>
              <a:rPr lang="en-US" sz="1500" dirty="0">
                <a:solidFill>
                  <a:schemeClr val="lt1"/>
                </a:solidFill>
                <a:latin typeface="Meiryo UI" panose="020B0604030504040204" pitchFamily="50" charset="-128"/>
                <a:ea typeface="Meiryo UI" panose="020B0604030504040204" pitchFamily="50" charset="-128"/>
              </a:rPr>
              <a:t>NAS</a:t>
            </a:r>
            <a:endParaRPr sz="1500" dirty="0">
              <a:solidFill>
                <a:schemeClr val="lt1"/>
              </a:solidFill>
              <a:latin typeface="Meiryo UI" panose="020B0604030504040204" pitchFamily="50" charset="-128"/>
              <a:ea typeface="Meiryo UI" panose="020B0604030504040204" pitchFamily="50" charset="-128"/>
            </a:endParaRPr>
          </a:p>
        </p:txBody>
      </p:sp>
      <p:sp>
        <p:nvSpPr>
          <p:cNvPr id="399" name="Google Shape;399;p37"/>
          <p:cNvSpPr txBox="1"/>
          <p:nvPr/>
        </p:nvSpPr>
        <p:spPr>
          <a:xfrm>
            <a:off x="1219515" y="4492743"/>
            <a:ext cx="1785950" cy="21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Apple iMac Pro</a:t>
            </a:r>
            <a:endParaRPr dirty="0">
              <a:latin typeface="Meiryo UI" panose="020B0604030504040204" pitchFamily="50" charset="-128"/>
              <a:ea typeface="Meiryo UI" panose="020B0604030504040204" pitchFamily="50" charset="-128"/>
            </a:endParaRPr>
          </a:p>
        </p:txBody>
      </p:sp>
      <p:pic>
        <p:nvPicPr>
          <p:cNvPr id="400" name="Google Shape;400;p37" descr="交換器.png"/>
          <p:cNvPicPr preferRelativeResize="0"/>
          <p:nvPr/>
        </p:nvPicPr>
        <p:blipFill rotWithShape="1">
          <a:blip r:embed="rId7">
            <a:alphaModFix/>
          </a:blip>
          <a:srcRect/>
          <a:stretch/>
        </p:blipFill>
        <p:spPr>
          <a:xfrm>
            <a:off x="3960290" y="2465572"/>
            <a:ext cx="1143008" cy="516074"/>
          </a:xfrm>
          <a:prstGeom prst="rect">
            <a:avLst/>
          </a:prstGeom>
          <a:noFill/>
          <a:ln>
            <a:noFill/>
          </a:ln>
        </p:spPr>
      </p:pic>
      <p:pic>
        <p:nvPicPr>
          <p:cNvPr id="401" name="Google Shape;401;p37" descr="TVS-872XT"/>
          <p:cNvPicPr preferRelativeResize="0"/>
          <p:nvPr/>
        </p:nvPicPr>
        <p:blipFill rotWithShape="1">
          <a:blip r:embed="rId8">
            <a:alphaModFix/>
          </a:blip>
          <a:srcRect/>
          <a:stretch/>
        </p:blipFill>
        <p:spPr>
          <a:xfrm>
            <a:off x="7017684" y="3147889"/>
            <a:ext cx="1686395" cy="1053060"/>
          </a:xfrm>
          <a:prstGeom prst="rect">
            <a:avLst/>
          </a:prstGeom>
          <a:noFill/>
          <a:ln>
            <a:noFill/>
          </a:ln>
        </p:spPr>
      </p:pic>
      <p:sp>
        <p:nvSpPr>
          <p:cNvPr id="402" name="Google Shape;402;p37"/>
          <p:cNvSpPr txBox="1"/>
          <p:nvPr/>
        </p:nvSpPr>
        <p:spPr>
          <a:xfrm>
            <a:off x="6602385" y="2549558"/>
            <a:ext cx="13221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TS-435XeU</a:t>
            </a:r>
            <a:endParaRPr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400"/>
              <a:buFont typeface="Arial"/>
              <a:buNone/>
            </a:pPr>
            <a:endParaRPr b="1" dirty="0">
              <a:solidFill>
                <a:schemeClr val="dk1"/>
              </a:solidFill>
              <a:latin typeface="Meiryo UI" panose="020B0604030504040204" pitchFamily="50" charset="-128"/>
              <a:ea typeface="Meiryo UI" panose="020B0604030504040204" pitchFamily="50" charset="-128"/>
            </a:endParaRPr>
          </a:p>
        </p:txBody>
      </p:sp>
      <p:sp>
        <p:nvSpPr>
          <p:cNvPr id="403" name="Google Shape;403;p37"/>
          <p:cNvSpPr txBox="1"/>
          <p:nvPr/>
        </p:nvSpPr>
        <p:spPr>
          <a:xfrm>
            <a:off x="244279" y="0"/>
            <a:ext cx="8589225" cy="131060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1GbE</a:t>
            </a:r>
            <a:r>
              <a:rPr lang="en-US" sz="3600" b="1" dirty="0" smtClean="0">
                <a:solidFill>
                  <a:schemeClr val="lt1"/>
                </a:solidFill>
                <a:latin typeface="Meiryo UI" panose="020B0604030504040204" pitchFamily="50" charset="-128"/>
                <a:ea typeface="Meiryo UI" panose="020B0604030504040204" pitchFamily="50" charset="-128"/>
              </a:rPr>
              <a:t>スイッチデバイス</a:t>
            </a:r>
            <a:r>
              <a:rPr lang="ja-JP" altLang="en-US" sz="3600" b="1" dirty="0" smtClean="0">
                <a:solidFill>
                  <a:schemeClr val="lt1"/>
                </a:solidFill>
                <a:latin typeface="Meiryo UI" panose="020B0604030504040204" pitchFamily="50" charset="-128"/>
                <a:ea typeface="Meiryo UI" panose="020B0604030504040204" pitchFamily="50" charset="-128"/>
              </a:rPr>
              <a:t>では</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err="1" smtClean="0">
                <a:solidFill>
                  <a:schemeClr val="lt1"/>
                </a:solidFill>
                <a:latin typeface="Meiryo UI" panose="020B0604030504040204" pitchFamily="50" charset="-128"/>
                <a:ea typeface="Meiryo UI" panose="020B0604030504040204" pitchFamily="50" charset="-128"/>
              </a:rPr>
              <a:t>最大スループットを</a:t>
            </a:r>
            <a:r>
              <a:rPr lang="ja-JP" altLang="en-US" sz="3600" b="1" dirty="0" smtClean="0">
                <a:solidFill>
                  <a:schemeClr val="lt1"/>
                </a:solidFill>
                <a:latin typeface="Meiryo UI" panose="020B0604030504040204" pitchFamily="50" charset="-128"/>
                <a:ea typeface="Meiryo UI" panose="020B0604030504040204" pitchFamily="50" charset="-128"/>
              </a:rPr>
              <a:t>活かせません</a:t>
            </a:r>
            <a:endParaRPr dirty="0">
              <a:latin typeface="Meiryo UI" panose="020B0604030504040204" pitchFamily="50" charset="-128"/>
              <a:ea typeface="Meiryo UI" panose="020B0604030504040204" pitchFamily="50" charset="-128"/>
            </a:endParaRPr>
          </a:p>
        </p:txBody>
      </p:sp>
      <p:sp>
        <p:nvSpPr>
          <p:cNvPr id="404" name="Google Shape;404;p37"/>
          <p:cNvSpPr txBox="1"/>
          <p:nvPr/>
        </p:nvSpPr>
        <p:spPr>
          <a:xfrm>
            <a:off x="5476005" y="2169116"/>
            <a:ext cx="3498949" cy="4150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500" dirty="0">
                <a:solidFill>
                  <a:schemeClr val="lt1"/>
                </a:solidFill>
                <a:latin typeface="Meiryo UI" panose="020B0604030504040204" pitchFamily="50" charset="-128"/>
                <a:ea typeface="Meiryo UI" panose="020B0604030504040204" pitchFamily="50" charset="-128"/>
              </a:rPr>
              <a:t> </a:t>
            </a:r>
            <a:r>
              <a:rPr lang="en-US" sz="1500" dirty="0" smtClean="0">
                <a:solidFill>
                  <a:schemeClr val="lt1"/>
                </a:solidFill>
                <a:latin typeface="Meiryo UI" panose="020B0604030504040204" pitchFamily="50" charset="-128"/>
                <a:ea typeface="Meiryo UI" panose="020B0604030504040204" pitchFamily="50" charset="-128"/>
              </a:rPr>
              <a:t>10GbE SFP</a:t>
            </a:r>
            <a:r>
              <a:rPr lang="en-US" sz="1500" dirty="0">
                <a:solidFill>
                  <a:schemeClr val="lt1"/>
                </a:solidFill>
                <a:latin typeface="Meiryo UI" panose="020B0604030504040204" pitchFamily="50" charset="-128"/>
                <a:ea typeface="Meiryo UI" panose="020B0604030504040204" pitchFamily="50" charset="-128"/>
              </a:rPr>
              <a:t>+および</a:t>
            </a:r>
            <a:r>
              <a:rPr lang="en-US" sz="1500" dirty="0" smtClean="0">
                <a:solidFill>
                  <a:schemeClr val="lt1"/>
                </a:solidFill>
                <a:latin typeface="Meiryo UI" panose="020B0604030504040204" pitchFamily="50" charset="-128"/>
                <a:ea typeface="Meiryo UI" panose="020B0604030504040204" pitchFamily="50" charset="-128"/>
              </a:rPr>
              <a:t>2.5GbE BASE-T</a:t>
            </a:r>
            <a:endParaRPr sz="15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8"/>
          <p:cNvSpPr txBox="1">
            <a:spLocks noGrp="1"/>
          </p:cNvSpPr>
          <p:nvPr>
            <p:ph type="title" idx="4294967295"/>
          </p:nvPr>
        </p:nvSpPr>
        <p:spPr>
          <a:xfrm>
            <a:off x="191387" y="30365"/>
            <a:ext cx="8747050" cy="118832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dirty="0" smtClean="0">
                <a:solidFill>
                  <a:schemeClr val="lt1"/>
                </a:solidFill>
                <a:latin typeface="Meiryo UI" panose="020B0604030504040204" pitchFamily="50" charset="-128"/>
                <a:ea typeface="Meiryo UI" panose="020B0604030504040204" pitchFamily="50" charset="-128"/>
              </a:rPr>
              <a:t>1GbEを超える</a:t>
            </a:r>
            <a:r>
              <a:rPr lang="ja-JP" altLang="en-US" sz="3600" dirty="0" smtClean="0">
                <a:solidFill>
                  <a:schemeClr val="lt1"/>
                </a:solidFill>
                <a:latin typeface="Meiryo UI" panose="020B0604030504040204" pitchFamily="50" charset="-128"/>
                <a:ea typeface="Meiryo UI" panose="020B0604030504040204" pitchFamily="50" charset="-128"/>
              </a:rPr>
              <a:t>ためのステップ</a:t>
            </a:r>
            <a:r>
              <a:rPr lang="en-US" altLang="ja-JP" sz="3600" dirty="0" smtClean="0">
                <a:solidFill>
                  <a:schemeClr val="lt1"/>
                </a:solidFill>
                <a:latin typeface="Meiryo UI" panose="020B0604030504040204" pitchFamily="50" charset="-128"/>
                <a:ea typeface="Meiryo UI" panose="020B0604030504040204" pitchFamily="50" charset="-128"/>
              </a:rPr>
              <a:t>1</a:t>
            </a:r>
            <a:r>
              <a:rPr lang="en-US" sz="3600" dirty="0" smtClean="0">
                <a:solidFill>
                  <a:schemeClr val="lt1"/>
                </a:solidFill>
                <a:latin typeface="Meiryo UI" panose="020B0604030504040204" pitchFamily="50" charset="-128"/>
                <a:ea typeface="Meiryo UI" panose="020B0604030504040204" pitchFamily="50" charset="-128"/>
              </a:rPr>
              <a:t>: </a:t>
            </a:r>
            <a:r>
              <a:rPr lang="en-US" sz="3600" dirty="0" smtClean="0">
                <a:solidFill>
                  <a:schemeClr val="lt1"/>
                </a:solidFill>
                <a:latin typeface="Meiryo UI" panose="020B0604030504040204" pitchFamily="50" charset="-128"/>
                <a:ea typeface="Meiryo UI" panose="020B0604030504040204" pitchFamily="50" charset="-128"/>
              </a:rPr>
              <a:t/>
            </a:r>
            <a:br>
              <a:rPr lang="en-US" sz="3600" dirty="0" smtClean="0">
                <a:solidFill>
                  <a:schemeClr val="lt1"/>
                </a:solidFill>
                <a:latin typeface="Meiryo UI" panose="020B0604030504040204" pitchFamily="50" charset="-128"/>
                <a:ea typeface="Meiryo UI" panose="020B0604030504040204" pitchFamily="50" charset="-128"/>
              </a:rPr>
            </a:br>
            <a:r>
              <a:rPr lang="en-US" sz="3600" dirty="0" smtClean="0">
                <a:solidFill>
                  <a:schemeClr val="lt1"/>
                </a:solidFill>
                <a:latin typeface="Meiryo UI" panose="020B0604030504040204" pitchFamily="50" charset="-128"/>
                <a:ea typeface="Meiryo UI" panose="020B0604030504040204" pitchFamily="50" charset="-128"/>
              </a:rPr>
              <a:t>QNAP 2.5GbE</a:t>
            </a:r>
            <a:r>
              <a:rPr lang="en-US" sz="3600" dirty="0">
                <a:solidFill>
                  <a:schemeClr val="lt1"/>
                </a:solidFill>
                <a:latin typeface="Meiryo UI" panose="020B0604030504040204" pitchFamily="50" charset="-128"/>
                <a:ea typeface="Meiryo UI" panose="020B0604030504040204" pitchFamily="50" charset="-128"/>
              </a:rPr>
              <a:t>および10GbEスイッチ</a:t>
            </a:r>
            <a:endParaRPr sz="3600" dirty="0">
              <a:solidFill>
                <a:schemeClr val="lt1"/>
              </a:solidFill>
              <a:latin typeface="Meiryo UI" panose="020B0604030504040204" pitchFamily="50" charset="-128"/>
              <a:ea typeface="Meiryo UI" panose="020B0604030504040204" pitchFamily="50" charset="-128"/>
              <a:sym typeface="Arial"/>
            </a:endParaRPr>
          </a:p>
        </p:txBody>
      </p:sp>
      <p:pic>
        <p:nvPicPr>
          <p:cNvPr id="411" name="Google Shape;411;p38" descr="C:\Users\user\Desktop\21_PPT對稿QNAP AQC107 10G網卡\29384737_xxl.png"/>
          <p:cNvPicPr preferRelativeResize="0"/>
          <p:nvPr/>
        </p:nvPicPr>
        <p:blipFill rotWithShape="1">
          <a:blip r:embed="rId3">
            <a:alphaModFix/>
          </a:blip>
          <a:srcRect/>
          <a:stretch/>
        </p:blipFill>
        <p:spPr>
          <a:xfrm rot="-2196756">
            <a:off x="7640973" y="1575236"/>
            <a:ext cx="1608187" cy="1489629"/>
          </a:xfrm>
          <a:prstGeom prst="rect">
            <a:avLst/>
          </a:prstGeom>
          <a:noFill/>
          <a:ln>
            <a:noFill/>
          </a:ln>
          <a:effectLst>
            <a:outerShdw blurRad="431800" dist="368300" dir="5760000" algn="tl" rotWithShape="0">
              <a:srgbClr val="000000">
                <a:alpha val="40000"/>
              </a:srgbClr>
            </a:outerShdw>
          </a:effectLst>
        </p:spPr>
      </p:pic>
      <p:pic>
        <p:nvPicPr>
          <p:cNvPr id="412" name="Google Shape;412;p38"/>
          <p:cNvPicPr preferRelativeResize="0"/>
          <p:nvPr/>
        </p:nvPicPr>
        <p:blipFill rotWithShape="1">
          <a:blip r:embed="rId4">
            <a:alphaModFix/>
          </a:blip>
          <a:srcRect t="23964" b="21358"/>
          <a:stretch/>
        </p:blipFill>
        <p:spPr>
          <a:xfrm>
            <a:off x="3297327" y="3882299"/>
            <a:ext cx="1211874" cy="389213"/>
          </a:xfrm>
          <a:prstGeom prst="rect">
            <a:avLst/>
          </a:prstGeom>
          <a:noFill/>
          <a:ln>
            <a:noFill/>
          </a:ln>
        </p:spPr>
      </p:pic>
      <p:sp>
        <p:nvSpPr>
          <p:cNvPr id="413" name="Google Shape;413;p38"/>
          <p:cNvSpPr/>
          <p:nvPr/>
        </p:nvSpPr>
        <p:spPr>
          <a:xfrm>
            <a:off x="554025" y="1401820"/>
            <a:ext cx="4397142" cy="1267581"/>
          </a:xfrm>
          <a:prstGeom prst="roundRect">
            <a:avLst>
              <a:gd name="adj" fmla="val 2416"/>
            </a:avLst>
          </a:prstGeom>
          <a:solidFill>
            <a:srgbClr val="DCB483"/>
          </a:solidFill>
          <a:ln>
            <a:noFill/>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baseline="-25000" dirty="0">
              <a:solidFill>
                <a:schemeClr val="lt1"/>
              </a:solidFill>
              <a:latin typeface="Meiryo UI" panose="020B0604030504040204" pitchFamily="50" charset="-128"/>
              <a:ea typeface="Meiryo UI" panose="020B0604030504040204" pitchFamily="50" charset="-128"/>
              <a:sym typeface="Arial"/>
            </a:endParaRPr>
          </a:p>
        </p:txBody>
      </p:sp>
      <p:sp>
        <p:nvSpPr>
          <p:cNvPr id="414" name="Google Shape;414;p38"/>
          <p:cNvSpPr txBox="1"/>
          <p:nvPr/>
        </p:nvSpPr>
        <p:spPr>
          <a:xfrm>
            <a:off x="5145041" y="1534927"/>
            <a:ext cx="3529401" cy="101925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1600"/>
              <a:buFont typeface="Arial"/>
              <a:buNone/>
            </a:pPr>
            <a:r>
              <a:rPr lang="ja-JP" altLang="en-US" sz="1600" b="1" dirty="0" smtClean="0">
                <a:solidFill>
                  <a:schemeClr val="dk1"/>
                </a:solidFill>
                <a:latin typeface="Meiryo UI" panose="020B0604030504040204" pitchFamily="50" charset="-128"/>
                <a:ea typeface="Meiryo UI" panose="020B0604030504040204" pitchFamily="50" charset="-128"/>
              </a:rPr>
              <a:t>既存</a:t>
            </a:r>
            <a:r>
              <a:rPr lang="ja-JP" altLang="en-US" sz="1600" b="1" dirty="0" smtClean="0">
                <a:solidFill>
                  <a:schemeClr val="dk1"/>
                </a:solidFill>
                <a:latin typeface="Meiryo UI" panose="020B0604030504040204" pitchFamily="50" charset="-128"/>
                <a:ea typeface="Meiryo UI" panose="020B0604030504040204" pitchFamily="50" charset="-128"/>
              </a:rPr>
              <a:t>の</a:t>
            </a:r>
            <a:r>
              <a:rPr lang="ja-JP" altLang="en-US" sz="1600" b="1" dirty="0">
                <a:solidFill>
                  <a:schemeClr val="dk1"/>
                </a:solidFill>
                <a:latin typeface="Meiryo UI" panose="020B0604030504040204" pitchFamily="50" charset="-128"/>
                <a:ea typeface="Meiryo UI" panose="020B0604030504040204" pitchFamily="50" charset="-128"/>
              </a:rPr>
              <a:t>ネットワーク</a:t>
            </a:r>
            <a:r>
              <a:rPr lang="ja-JP" altLang="en-US" sz="1600" b="1" dirty="0" smtClean="0">
                <a:solidFill>
                  <a:schemeClr val="dk1"/>
                </a:solidFill>
                <a:latin typeface="Meiryo UI" panose="020B0604030504040204" pitchFamily="50" charset="-128"/>
                <a:ea typeface="Meiryo UI" panose="020B0604030504040204" pitchFamily="50" charset="-128"/>
              </a:rPr>
              <a:t>イ</a:t>
            </a:r>
            <a:r>
              <a:rPr lang="ja-JP" altLang="en-US" sz="1600" b="1" dirty="0" smtClean="0">
                <a:solidFill>
                  <a:schemeClr val="dk1"/>
                </a:solidFill>
                <a:latin typeface="Meiryo UI" panose="020B0604030504040204" pitchFamily="50" charset="-128"/>
                <a:ea typeface="Meiryo UI" panose="020B0604030504040204" pitchFamily="50" charset="-128"/>
              </a:rPr>
              <a:t>ンフラストラクチャで</a:t>
            </a:r>
            <a:r>
              <a:rPr lang="en-US" sz="1600" b="1" dirty="0" smtClean="0">
                <a:solidFill>
                  <a:schemeClr val="dk1"/>
                </a:solidFill>
                <a:latin typeface="Meiryo UI" panose="020B0604030504040204" pitchFamily="50" charset="-128"/>
                <a:ea typeface="Meiryo UI" panose="020B0604030504040204" pitchFamily="50" charset="-128"/>
              </a:rPr>
              <a:t>2.5GbEにアップグレード</a:t>
            </a:r>
            <a:endParaRPr sz="1600" b="1" dirty="0">
              <a:solidFill>
                <a:schemeClr val="dk1"/>
              </a:solidFill>
              <a:latin typeface="Meiryo UI" panose="020B0604030504040204" pitchFamily="50" charset="-128"/>
              <a:ea typeface="Meiryo UI" panose="020B0604030504040204" pitchFamily="50" charset="-128"/>
            </a:endParaRPr>
          </a:p>
        </p:txBody>
      </p:sp>
      <p:graphicFrame>
        <p:nvGraphicFramePr>
          <p:cNvPr id="415" name="Google Shape;415;p38"/>
          <p:cNvGraphicFramePr/>
          <p:nvPr/>
        </p:nvGraphicFramePr>
        <p:xfrm>
          <a:off x="5786503" y="2571750"/>
          <a:ext cx="3076800" cy="2096000"/>
        </p:xfrm>
        <a:graphic>
          <a:graphicData uri="http://schemas.openxmlformats.org/drawingml/2006/table">
            <a:tbl>
              <a:tblPr firstRow="1" bandRow="1">
                <a:noFill/>
                <a:tableStyleId>{726B362E-1433-4965-8E47-C7F8C222C457}</a:tableStyleId>
              </a:tblPr>
              <a:tblGrid>
                <a:gridCol w="60777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gridCol w="877150">
                  <a:extLst>
                    <a:ext uri="{9D8B030D-6E8A-4147-A177-3AD203B41FA5}">
                      <a16:colId xmlns:a16="http://schemas.microsoft.com/office/drawing/2014/main" val="20002"/>
                    </a:ext>
                  </a:extLst>
                </a:gridCol>
                <a:gridCol w="908150">
                  <a:extLst>
                    <a:ext uri="{9D8B030D-6E8A-4147-A177-3AD203B41FA5}">
                      <a16:colId xmlns:a16="http://schemas.microsoft.com/office/drawing/2014/main" val="20003"/>
                    </a:ext>
                  </a:extLst>
                </a:gridCol>
              </a:tblGrid>
              <a:tr h="54662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dirty="0">
                          <a:solidFill>
                            <a:schemeClr val="dk1"/>
                          </a:solidFill>
                          <a:latin typeface="Meiryo UI" panose="020B0604030504040204" pitchFamily="50" charset="-128"/>
                          <a:ea typeface="Meiryo UI" panose="020B0604030504040204" pitchFamily="50" charset="-128"/>
                          <a:cs typeface="Arial"/>
                          <a:sym typeface="Arial"/>
                        </a:rPr>
                        <a:t>CAT 5e</a:t>
                      </a:r>
                      <a:endParaRPr sz="1100" b="1"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dirty="0">
                          <a:solidFill>
                            <a:schemeClr val="dk1"/>
                          </a:solidFill>
                          <a:latin typeface="Meiryo UI" panose="020B0604030504040204" pitchFamily="50" charset="-128"/>
                          <a:ea typeface="Meiryo UI" panose="020B0604030504040204" pitchFamily="50" charset="-128"/>
                          <a:cs typeface="Arial"/>
                          <a:sym typeface="Arial"/>
                        </a:rPr>
                        <a:t>CAT 6</a:t>
                      </a:r>
                      <a:endParaRPr sz="1100" b="1"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b="1" u="none" strike="noStrike" cap="none" dirty="0">
                          <a:solidFill>
                            <a:schemeClr val="dk1"/>
                          </a:solidFill>
                          <a:latin typeface="Meiryo UI" panose="020B0604030504040204" pitchFamily="50" charset="-128"/>
                          <a:ea typeface="Meiryo UI" panose="020B0604030504040204" pitchFamily="50" charset="-128"/>
                          <a:cs typeface="Arial"/>
                          <a:sym typeface="Arial"/>
                        </a:rPr>
                        <a:t>CAT 6A</a:t>
                      </a:r>
                      <a:endParaRPr sz="1100" b="1"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9875">
                <a:tc>
                  <a:txBody>
                    <a:bodyPr/>
                    <a:lstStyle/>
                    <a:p>
                      <a:pPr marL="0" marR="0" lvl="0" indent="0" algn="ctr" rtl="0">
                        <a:lnSpc>
                          <a:spcPct val="100000"/>
                        </a:lnSpc>
                        <a:spcBef>
                          <a:spcPts val="0"/>
                        </a:spcBef>
                        <a:spcAft>
                          <a:spcPts val="0"/>
                        </a:spcAft>
                        <a:buClr>
                          <a:schemeClr val="dk1"/>
                        </a:buClr>
                        <a:buSzPts val="1100"/>
                        <a:buFont typeface="Aria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100M</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T w="9525" cap="flat" cmpd="sng">
                      <a:solidFill>
                        <a:schemeClr val="dk1"/>
                      </a:solidFill>
                      <a:prstDash val="solid"/>
                      <a:round/>
                      <a:headEnd type="none" w="sm" len="sm"/>
                      <a:tailEnd type="none" w="sm" len="sm"/>
                    </a:lnT>
                    <a:solidFill>
                      <a:srgbClr val="FDFDFD">
                        <a:alpha val="14117"/>
                      </a:srgbClr>
                    </a:solidFill>
                  </a:tcPr>
                </a:tc>
                <a:extLst>
                  <a:ext uri="{0D108BD9-81ED-4DB2-BD59-A6C34878D82A}">
                    <a16:rowId xmlns:a16="http://schemas.microsoft.com/office/drawing/2014/main" val="10001"/>
                  </a:ext>
                </a:extLst>
              </a:tr>
              <a:tr h="309875">
                <a:tc>
                  <a:txBody>
                    <a:bodyPr/>
                    <a:lstStyle/>
                    <a:p>
                      <a:pPr marL="0" marR="0" lvl="0" indent="0" algn="ctr" rtl="0">
                        <a:lnSpc>
                          <a:spcPct val="100000"/>
                        </a:lnSpc>
                        <a:spcBef>
                          <a:spcPts val="0"/>
                        </a:spcBef>
                        <a:spcAft>
                          <a:spcPts val="0"/>
                        </a:spcAft>
                        <a:buClr>
                          <a:schemeClr val="dk1"/>
                        </a:buClr>
                        <a:buSzPts val="1100"/>
                        <a:buFont typeface="Aria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1G</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extLst>
                  <a:ext uri="{0D108BD9-81ED-4DB2-BD59-A6C34878D82A}">
                    <a16:rowId xmlns:a16="http://schemas.microsoft.com/office/drawing/2014/main" val="10002"/>
                  </a:ext>
                </a:extLst>
              </a:tr>
              <a:tr h="309875">
                <a:tc>
                  <a:txBody>
                    <a:bodyPr/>
                    <a:lstStyle/>
                    <a:p>
                      <a:pPr marL="0" marR="0" lvl="0" indent="0" algn="ctr" rtl="0">
                        <a:lnSpc>
                          <a:spcPct val="100000"/>
                        </a:lnSpc>
                        <a:spcBef>
                          <a:spcPts val="0"/>
                        </a:spcBef>
                        <a:spcAft>
                          <a:spcPts val="0"/>
                        </a:spcAft>
                        <a:buClr>
                          <a:schemeClr val="dk1"/>
                        </a:buClr>
                        <a:buSzPts val="1100"/>
                        <a:buFont typeface="Aria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2.5G</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solidFill>
                      <a:srgbClr val="FDFDFD">
                        <a:alpha val="14117"/>
                      </a:srgbClr>
                    </a:solidFill>
                  </a:tcPr>
                </a:tc>
                <a:extLst>
                  <a:ext uri="{0D108BD9-81ED-4DB2-BD59-A6C34878D82A}">
                    <a16:rowId xmlns:a16="http://schemas.microsoft.com/office/drawing/2014/main" val="10003"/>
                  </a:ext>
                </a:extLst>
              </a:tr>
              <a:tr h="309875">
                <a:tc>
                  <a:txBody>
                    <a:bodyPr/>
                    <a:lstStyle/>
                    <a:p>
                      <a:pPr marL="0" marR="0" lvl="0" indent="0" algn="ctr" rtl="0">
                        <a:lnSpc>
                          <a:spcPct val="100000"/>
                        </a:lnSpc>
                        <a:spcBef>
                          <a:spcPts val="0"/>
                        </a:spcBef>
                        <a:spcAft>
                          <a:spcPts val="0"/>
                        </a:spcAft>
                        <a:buClr>
                          <a:schemeClr val="dk1"/>
                        </a:buClr>
                        <a:buSzPts val="1100"/>
                        <a:buFont typeface="Aria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5G</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latin typeface="Meiryo UI" panose="020B0604030504040204" pitchFamily="50" charset="-128"/>
                          <a:ea typeface="Meiryo UI" panose="020B0604030504040204" pitchFamily="50" charset="-128"/>
                          <a:cs typeface="Arial"/>
                          <a:sym typeface="Arial"/>
                        </a:rPr>
                        <a:t>✔</a:t>
                      </a:r>
                      <a:endParaRPr sz="1100" b="0" u="none" strike="noStrike" cap="none" dirty="0">
                        <a:solidFill>
                          <a:srgbClr val="0C0C0C"/>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tc>
                <a:extLst>
                  <a:ext uri="{0D108BD9-81ED-4DB2-BD59-A6C34878D82A}">
                    <a16:rowId xmlns:a16="http://schemas.microsoft.com/office/drawing/2014/main" val="10004"/>
                  </a:ext>
                </a:extLst>
              </a:tr>
              <a:tr h="309875">
                <a:tc>
                  <a:txBody>
                    <a:bodyPr/>
                    <a:lstStyle/>
                    <a:p>
                      <a:pPr marL="0" marR="0" lvl="0" indent="0" algn="ctr" rtl="0">
                        <a:lnSpc>
                          <a:spcPct val="100000"/>
                        </a:lnSpc>
                        <a:spcBef>
                          <a:spcPts val="0"/>
                        </a:spcBef>
                        <a:spcAft>
                          <a:spcPts val="0"/>
                        </a:spcAft>
                        <a:buClr>
                          <a:schemeClr val="dk1"/>
                        </a:buClr>
                        <a:buSzPts val="1100"/>
                        <a:buFont typeface="Aria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10G</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B w="9525" cap="flat" cmpd="sng">
                      <a:solidFill>
                        <a:srgbClr val="000000">
                          <a:alpha val="0"/>
                        </a:srgbClr>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X</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B w="9525" cap="flat" cmpd="sng">
                      <a:solidFill>
                        <a:srgbClr val="000000">
                          <a:alpha val="0"/>
                        </a:srgbClr>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✔(55m)</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B w="9525" cap="flat" cmpd="sng">
                      <a:solidFill>
                        <a:srgbClr val="000000">
                          <a:alpha val="0"/>
                        </a:srgbClr>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1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1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59150" marR="59150" marT="29575" marB="29575" anchor="ctr">
                    <a:lnB w="9525" cap="flat" cmpd="sng">
                      <a:solidFill>
                        <a:srgbClr val="000000">
                          <a:alpha val="0"/>
                        </a:srgbClr>
                      </a:solidFill>
                      <a:prstDash val="solid"/>
                      <a:round/>
                      <a:headEnd type="none" w="sm" len="sm"/>
                      <a:tailEnd type="none" w="sm" len="sm"/>
                    </a:lnB>
                    <a:solidFill>
                      <a:srgbClr val="FDFDFD">
                        <a:alpha val="14117"/>
                      </a:srgbClr>
                    </a:solidFill>
                  </a:tcPr>
                </a:tc>
                <a:extLst>
                  <a:ext uri="{0D108BD9-81ED-4DB2-BD59-A6C34878D82A}">
                    <a16:rowId xmlns:a16="http://schemas.microsoft.com/office/drawing/2014/main" val="10005"/>
                  </a:ext>
                </a:extLst>
              </a:tr>
            </a:tbl>
          </a:graphicData>
        </a:graphic>
      </p:graphicFrame>
      <p:sp>
        <p:nvSpPr>
          <p:cNvPr id="416" name="Google Shape;416;p38"/>
          <p:cNvSpPr txBox="1"/>
          <p:nvPr/>
        </p:nvSpPr>
        <p:spPr>
          <a:xfrm>
            <a:off x="3134353" y="3274838"/>
            <a:ext cx="2488629" cy="2417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F5900"/>
              </a:buClr>
              <a:buSzPts val="1200"/>
              <a:buFont typeface="Arial"/>
              <a:buNone/>
            </a:pPr>
            <a:r>
              <a:rPr lang="en-US" sz="1200" b="1" dirty="0" smtClean="0">
                <a:solidFill>
                  <a:srgbClr val="9F5900"/>
                </a:solidFill>
                <a:latin typeface="Meiryo UI" panose="020B0604030504040204" pitchFamily="50" charset="-128"/>
                <a:ea typeface="Meiryo UI" panose="020B0604030504040204" pitchFamily="50" charset="-128"/>
              </a:rPr>
              <a:t>QSW-M2108-2S(</a:t>
            </a:r>
            <a:r>
              <a:rPr lang="ja-JP" altLang="en-US" sz="1200" b="1" dirty="0" smtClean="0">
                <a:solidFill>
                  <a:srgbClr val="9F5900"/>
                </a:solidFill>
                <a:latin typeface="Meiryo UI" panose="020B0604030504040204" pitchFamily="50" charset="-128"/>
                <a:ea typeface="Meiryo UI" panose="020B0604030504040204" pitchFamily="50" charset="-128"/>
              </a:rPr>
              <a:t>マネージド</a:t>
            </a:r>
            <a:r>
              <a:rPr lang="en-US" sz="1200" b="1" dirty="0" smtClean="0">
                <a:solidFill>
                  <a:srgbClr val="9F5900"/>
                </a:solidFill>
                <a:latin typeface="Meiryo UI" panose="020B0604030504040204" pitchFamily="50" charset="-128"/>
                <a:ea typeface="Meiryo UI" panose="020B0604030504040204" pitchFamily="50" charset="-128"/>
              </a:rPr>
              <a:t>)</a:t>
            </a:r>
            <a:endParaRPr sz="1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17" name="Google Shape;417;p38"/>
          <p:cNvSpPr txBox="1"/>
          <p:nvPr/>
        </p:nvSpPr>
        <p:spPr>
          <a:xfrm>
            <a:off x="294757" y="3231336"/>
            <a:ext cx="2365998" cy="2566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F5900"/>
              </a:buClr>
              <a:buSzPts val="1200"/>
              <a:buFont typeface="Arial"/>
              <a:buNone/>
            </a:pPr>
            <a:r>
              <a:rPr lang="en-US" sz="1200" b="1" dirty="0" smtClean="0">
                <a:solidFill>
                  <a:srgbClr val="9F5900"/>
                </a:solidFill>
                <a:latin typeface="Meiryo UI" panose="020B0604030504040204" pitchFamily="50" charset="-128"/>
                <a:ea typeface="Meiryo UI" panose="020B0604030504040204" pitchFamily="50" charset="-128"/>
              </a:rPr>
              <a:t>QSW-2104-2S(</a:t>
            </a:r>
            <a:r>
              <a:rPr lang="ja-JP" altLang="en-US" sz="1200" b="1" dirty="0" smtClean="0">
                <a:solidFill>
                  <a:srgbClr val="9F5900"/>
                </a:solidFill>
                <a:latin typeface="Meiryo UI" panose="020B0604030504040204" pitchFamily="50" charset="-128"/>
                <a:ea typeface="Meiryo UI" panose="020B0604030504040204" pitchFamily="50" charset="-128"/>
              </a:rPr>
              <a:t>アンマネージド</a:t>
            </a:r>
            <a:r>
              <a:rPr lang="en-US" sz="1200" b="1" dirty="0" smtClean="0">
                <a:solidFill>
                  <a:srgbClr val="9F5900"/>
                </a:solidFill>
                <a:latin typeface="Meiryo UI" panose="020B0604030504040204" pitchFamily="50" charset="-128"/>
                <a:ea typeface="Meiryo UI" panose="020B0604030504040204" pitchFamily="50" charset="-128"/>
              </a:rPr>
              <a:t>)</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18" name="Google Shape;418;p38"/>
          <p:cNvSpPr txBox="1"/>
          <p:nvPr/>
        </p:nvSpPr>
        <p:spPr>
          <a:xfrm>
            <a:off x="338814" y="3487966"/>
            <a:ext cx="2023311"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4 x 2.5GbE + 2 x 10GbE </a:t>
            </a:r>
            <a:r>
              <a:rPr lang="en-US" sz="1050" dirty="0" smtClean="0">
                <a:solidFill>
                  <a:schemeClr val="dk1"/>
                </a:solidFill>
                <a:latin typeface="Meiryo UI" panose="020B0604030504040204" pitchFamily="50" charset="-128"/>
                <a:ea typeface="Meiryo UI" panose="020B0604030504040204" pitchFamily="50" charset="-128"/>
              </a:rPr>
              <a:t>SFP+</a:t>
            </a:r>
            <a:endParaRPr dirty="0">
              <a:latin typeface="Meiryo UI" panose="020B0604030504040204" pitchFamily="50" charset="-128"/>
              <a:ea typeface="Meiryo UI" panose="020B0604030504040204" pitchFamily="50" charset="-128"/>
            </a:endParaRPr>
          </a:p>
        </p:txBody>
      </p:sp>
      <p:sp>
        <p:nvSpPr>
          <p:cNvPr id="419" name="Google Shape;419;p38"/>
          <p:cNvSpPr txBox="1"/>
          <p:nvPr/>
        </p:nvSpPr>
        <p:spPr>
          <a:xfrm>
            <a:off x="279212" y="4293445"/>
            <a:ext cx="3048605" cy="295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F5900"/>
              </a:buClr>
              <a:buSzPts val="1200"/>
              <a:buFont typeface="Arial"/>
              <a:buNone/>
            </a:pPr>
            <a:r>
              <a:rPr lang="en-US" sz="1200" b="1" dirty="0" smtClean="0">
                <a:solidFill>
                  <a:srgbClr val="9F5900"/>
                </a:solidFill>
                <a:latin typeface="Meiryo UI" panose="020B0604030504040204" pitchFamily="50" charset="-128"/>
                <a:ea typeface="Meiryo UI" panose="020B0604030504040204" pitchFamily="50" charset="-128"/>
              </a:rPr>
              <a:t>QSW-M2116P-2T2S(</a:t>
            </a:r>
            <a:r>
              <a:rPr lang="en-US" sz="1200" b="1" dirty="0" err="1" smtClean="0">
                <a:solidFill>
                  <a:srgbClr val="9F5900"/>
                </a:solidFill>
                <a:latin typeface="Meiryo UI" panose="020B0604030504040204" pitchFamily="50" charset="-128"/>
                <a:ea typeface="Meiryo UI" panose="020B0604030504040204" pitchFamily="50" charset="-128"/>
              </a:rPr>
              <a:t>PoE</a:t>
            </a:r>
            <a:r>
              <a:rPr lang="ja-JP" altLang="en-US" sz="1200" b="1" dirty="0" smtClean="0">
                <a:solidFill>
                  <a:srgbClr val="9F5900"/>
                </a:solidFill>
                <a:latin typeface="Meiryo UI" panose="020B0604030504040204" pitchFamily="50" charset="-128"/>
                <a:ea typeface="Meiryo UI" panose="020B0604030504040204" pitchFamily="50" charset="-128"/>
              </a:rPr>
              <a:t>マネージド</a:t>
            </a:r>
            <a:r>
              <a:rPr lang="en-US" altLang="ja-JP" sz="1200" b="1" dirty="0" smtClean="0">
                <a:solidFill>
                  <a:srgbClr val="9F5900"/>
                </a:solidFill>
                <a:latin typeface="Meiryo UI" panose="020B0604030504040204" pitchFamily="50" charset="-128"/>
                <a:ea typeface="Meiryo UI" panose="020B0604030504040204" pitchFamily="50" charset="-128"/>
              </a:rPr>
              <a:t>)</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20" name="Google Shape;420;p38"/>
          <p:cNvSpPr txBox="1"/>
          <p:nvPr/>
        </p:nvSpPr>
        <p:spPr>
          <a:xfrm>
            <a:off x="369707" y="4521646"/>
            <a:ext cx="2515956" cy="5770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16 x 2.5GbE </a:t>
            </a:r>
            <a:r>
              <a:rPr lang="en-US" sz="1050" dirty="0" err="1" smtClean="0">
                <a:solidFill>
                  <a:schemeClr val="dk1"/>
                </a:solidFill>
                <a:latin typeface="Meiryo UI" panose="020B0604030504040204" pitchFamily="50" charset="-128"/>
                <a:ea typeface="Meiryo UI" panose="020B0604030504040204" pitchFamily="50" charset="-128"/>
              </a:rPr>
              <a:t>PoE</a:t>
            </a:r>
            <a:r>
              <a:rPr lang="en-US" sz="1050" dirty="0" smtClean="0">
                <a:solidFill>
                  <a:schemeClr val="dk1"/>
                </a:solidFill>
                <a:latin typeface="Meiryo UI" panose="020B0604030504040204" pitchFamily="50" charset="-128"/>
                <a:ea typeface="Meiryo UI" panose="020B0604030504040204" pitchFamily="50" charset="-128"/>
              </a:rPr>
              <a:t>+ (30W)</a:t>
            </a:r>
            <a:endParaRPr sz="105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+ 2 x 10GBASE-T </a:t>
            </a:r>
            <a:r>
              <a:rPr lang="en-US" sz="1050" dirty="0" err="1" smtClean="0">
                <a:solidFill>
                  <a:schemeClr val="dk1"/>
                </a:solidFill>
                <a:latin typeface="Meiryo UI" panose="020B0604030504040204" pitchFamily="50" charset="-128"/>
                <a:ea typeface="Meiryo UI" panose="020B0604030504040204" pitchFamily="50" charset="-128"/>
              </a:rPr>
              <a:t>PoE</a:t>
            </a:r>
            <a:r>
              <a:rPr lang="en-US" sz="1050" dirty="0" smtClean="0">
                <a:solidFill>
                  <a:schemeClr val="dk1"/>
                </a:solidFill>
                <a:latin typeface="Meiryo UI" panose="020B0604030504040204" pitchFamily="50" charset="-128"/>
                <a:ea typeface="Meiryo UI" panose="020B0604030504040204" pitchFamily="50" charset="-128"/>
              </a:rPr>
              <a:t>+ (90W)</a:t>
            </a:r>
            <a:endParaRPr sz="105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+ 2 x 10GbE </a:t>
            </a:r>
            <a:r>
              <a:rPr lang="en-US" sz="1050" dirty="0" smtClean="0">
                <a:solidFill>
                  <a:schemeClr val="dk1"/>
                </a:solidFill>
                <a:latin typeface="Meiryo UI" panose="020B0604030504040204" pitchFamily="50" charset="-128"/>
                <a:ea typeface="Meiryo UI" panose="020B0604030504040204" pitchFamily="50" charset="-128"/>
              </a:rPr>
              <a:t>SFP+</a:t>
            </a:r>
            <a:endParaRPr sz="1050" dirty="0">
              <a:solidFill>
                <a:schemeClr val="dk1"/>
              </a:solidFill>
              <a:latin typeface="Meiryo UI" panose="020B0604030504040204" pitchFamily="50" charset="-128"/>
              <a:ea typeface="Meiryo UI" panose="020B0604030504040204" pitchFamily="50" charset="-128"/>
            </a:endParaRPr>
          </a:p>
        </p:txBody>
      </p:sp>
      <p:sp>
        <p:nvSpPr>
          <p:cNvPr id="421" name="Google Shape;421;p38"/>
          <p:cNvSpPr txBox="1"/>
          <p:nvPr/>
        </p:nvSpPr>
        <p:spPr>
          <a:xfrm>
            <a:off x="3049184" y="4291619"/>
            <a:ext cx="257379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F5900"/>
              </a:buClr>
              <a:buSzPts val="1200"/>
              <a:buFont typeface="Arial"/>
              <a:buNone/>
            </a:pPr>
            <a:r>
              <a:rPr lang="en-US" sz="1200" b="1" dirty="0" smtClean="0">
                <a:solidFill>
                  <a:srgbClr val="9F5900"/>
                </a:solidFill>
                <a:latin typeface="Meiryo UI" panose="020B0604030504040204" pitchFamily="50" charset="-128"/>
                <a:ea typeface="Meiryo UI" panose="020B0604030504040204" pitchFamily="50" charset="-128"/>
              </a:rPr>
              <a:t>QSW-M2108R-2C(</a:t>
            </a:r>
            <a:r>
              <a:rPr lang="ja-JP" altLang="en-US" sz="1200" b="1" dirty="0" smtClean="0">
                <a:solidFill>
                  <a:srgbClr val="9F5900"/>
                </a:solidFill>
                <a:latin typeface="Meiryo UI" panose="020B0604030504040204" pitchFamily="50" charset="-128"/>
                <a:ea typeface="Meiryo UI" panose="020B0604030504040204" pitchFamily="50" charset="-128"/>
              </a:rPr>
              <a:t>マネージド</a:t>
            </a:r>
            <a:r>
              <a:rPr lang="en-US" sz="1200" b="1" dirty="0" smtClean="0">
                <a:solidFill>
                  <a:srgbClr val="9F5900"/>
                </a:solidFill>
                <a:latin typeface="Meiryo UI" panose="020B0604030504040204" pitchFamily="50" charset="-128"/>
                <a:ea typeface="Meiryo UI" panose="020B0604030504040204" pitchFamily="50" charset="-128"/>
              </a:rPr>
              <a:t>)</a:t>
            </a:r>
            <a:endParaRPr sz="1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22" name="Google Shape;422;p38"/>
          <p:cNvSpPr txBox="1"/>
          <p:nvPr/>
        </p:nvSpPr>
        <p:spPr>
          <a:xfrm>
            <a:off x="3049184" y="4539927"/>
            <a:ext cx="2008305"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8 x 2.5GbE + 2 x 10GbE </a:t>
            </a:r>
            <a:r>
              <a:rPr lang="en-US" sz="1050" dirty="0" smtClean="0">
                <a:solidFill>
                  <a:schemeClr val="dk1"/>
                </a:solidFill>
                <a:latin typeface="Meiryo UI" panose="020B0604030504040204" pitchFamily="50" charset="-128"/>
                <a:ea typeface="Meiryo UI" panose="020B0604030504040204" pitchFamily="50" charset="-128"/>
              </a:rPr>
              <a:t>SFP+</a:t>
            </a:r>
            <a:endParaRPr sz="105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23" name="Google Shape;423;p38"/>
          <p:cNvSpPr/>
          <p:nvPr/>
        </p:nvSpPr>
        <p:spPr>
          <a:xfrm>
            <a:off x="3631842" y="1750039"/>
            <a:ext cx="1427860" cy="510255"/>
          </a:xfrm>
          <a:prstGeom prst="roundRect">
            <a:avLst>
              <a:gd name="adj" fmla="val 50000"/>
            </a:avLst>
          </a:prstGeom>
          <a:solidFill>
            <a:srgbClr val="9F5900"/>
          </a:solidFill>
          <a:ln w="12700" cap="flat" cmpd="sng">
            <a:solidFill>
              <a:srgbClr val="FFCC8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latin typeface="Meiryo UI" panose="020B0604030504040204" pitchFamily="50" charset="-128"/>
                <a:ea typeface="Meiryo UI" panose="020B0604030504040204" pitchFamily="50" charset="-128"/>
              </a:rPr>
              <a:t>ファンレス</a:t>
            </a:r>
            <a:r>
              <a:rPr lang="en-US" sz="1200" b="1" dirty="0">
                <a:solidFill>
                  <a:schemeClr val="lt1"/>
                </a:solidFill>
                <a:latin typeface="Meiryo UI" panose="020B0604030504040204" pitchFamily="50" charset="-128"/>
                <a:ea typeface="Meiryo UI" panose="020B0604030504040204" pitchFamily="50" charset="-128"/>
              </a:rPr>
              <a:t>＆</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latin typeface="Meiryo UI" panose="020B0604030504040204" pitchFamily="50" charset="-128"/>
                <a:ea typeface="Meiryo UI" panose="020B0604030504040204" pitchFamily="50" charset="-128"/>
              </a:rPr>
              <a:t>金属製シャーシ</a:t>
            </a:r>
            <a:endParaRPr sz="1200" b="1" dirty="0">
              <a:solidFill>
                <a:schemeClr val="lt1"/>
              </a:solidFill>
              <a:latin typeface="Meiryo UI" panose="020B0604030504040204" pitchFamily="50" charset="-128"/>
              <a:ea typeface="Meiryo UI" panose="020B0604030504040204" pitchFamily="50" charset="-128"/>
            </a:endParaRPr>
          </a:p>
        </p:txBody>
      </p:sp>
      <p:sp>
        <p:nvSpPr>
          <p:cNvPr id="424" name="Google Shape;424;p38"/>
          <p:cNvSpPr txBox="1"/>
          <p:nvPr/>
        </p:nvSpPr>
        <p:spPr>
          <a:xfrm>
            <a:off x="611494" y="1468191"/>
            <a:ext cx="2537465" cy="3124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dirty="0" smtClean="0">
                <a:solidFill>
                  <a:schemeClr val="dk1"/>
                </a:solidFill>
                <a:latin typeface="Meiryo UI" panose="020B0604030504040204" pitchFamily="50" charset="-128"/>
                <a:ea typeface="Meiryo UI" panose="020B0604030504040204" pitchFamily="50" charset="-128"/>
              </a:rPr>
              <a:t>QSW-1108-8T(</a:t>
            </a:r>
            <a:r>
              <a:rPr lang="ja-JP" altLang="en-US" sz="1200" b="1" dirty="0" smtClean="0">
                <a:solidFill>
                  <a:schemeClr val="dk1"/>
                </a:solidFill>
                <a:latin typeface="Meiryo UI" panose="020B0604030504040204" pitchFamily="50" charset="-128"/>
                <a:ea typeface="Meiryo UI" panose="020B0604030504040204" pitchFamily="50" charset="-128"/>
              </a:rPr>
              <a:t>アンマネージド</a:t>
            </a:r>
            <a:r>
              <a:rPr lang="en-US" sz="1200" b="1" dirty="0" smtClean="0">
                <a:solidFill>
                  <a:schemeClr val="dk1"/>
                </a:solidFill>
                <a:latin typeface="Meiryo UI" panose="020B0604030504040204" pitchFamily="50" charset="-128"/>
                <a:ea typeface="Meiryo UI" panose="020B0604030504040204" pitchFamily="50" charset="-128"/>
              </a:rPr>
              <a:t>)</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25" name="Google Shape;425;p38"/>
          <p:cNvSpPr txBox="1"/>
          <p:nvPr/>
        </p:nvSpPr>
        <p:spPr>
          <a:xfrm>
            <a:off x="2592003" y="1638594"/>
            <a:ext cx="1245479"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8 x 2.5GbE</a:t>
            </a:r>
            <a:endParaRPr sz="105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050"/>
              <a:buFont typeface="Arial"/>
              <a:buNone/>
            </a:pPr>
            <a:r>
              <a:rPr lang="en-US" sz="1050" dirty="0" smtClean="0">
                <a:solidFill>
                  <a:schemeClr val="dk1"/>
                </a:solidFill>
                <a:latin typeface="Meiryo UI" panose="020B0604030504040204" pitchFamily="50" charset="-128"/>
                <a:ea typeface="Meiryo UI" panose="020B0604030504040204" pitchFamily="50" charset="-128"/>
              </a:rPr>
              <a:t>RJ45 Multi-Gig</a:t>
            </a:r>
            <a:endParaRPr sz="1050" dirty="0">
              <a:solidFill>
                <a:schemeClr val="dk1"/>
              </a:solidFill>
              <a:latin typeface="Meiryo UI" panose="020B0604030504040204" pitchFamily="50" charset="-128"/>
              <a:ea typeface="Meiryo UI" panose="020B0604030504040204" pitchFamily="50" charset="-128"/>
            </a:endParaRPr>
          </a:p>
        </p:txBody>
      </p:sp>
      <p:pic>
        <p:nvPicPr>
          <p:cNvPr id="426" name="Google Shape;426;p38"/>
          <p:cNvPicPr preferRelativeResize="0"/>
          <p:nvPr/>
        </p:nvPicPr>
        <p:blipFill rotWithShape="1">
          <a:blip r:embed="rId5">
            <a:alphaModFix/>
          </a:blip>
          <a:srcRect/>
          <a:stretch/>
        </p:blipFill>
        <p:spPr>
          <a:xfrm>
            <a:off x="674638" y="1698614"/>
            <a:ext cx="1511839" cy="321982"/>
          </a:xfrm>
          <a:prstGeom prst="rect">
            <a:avLst/>
          </a:prstGeom>
          <a:noFill/>
          <a:ln>
            <a:noFill/>
          </a:ln>
        </p:spPr>
      </p:pic>
      <p:pic>
        <p:nvPicPr>
          <p:cNvPr id="427" name="Google Shape;427;p38" descr="QSW-1105-5T"/>
          <p:cNvPicPr preferRelativeResize="0"/>
          <p:nvPr/>
        </p:nvPicPr>
        <p:blipFill rotWithShape="1">
          <a:blip r:embed="rId6">
            <a:alphaModFix/>
          </a:blip>
          <a:srcRect/>
          <a:stretch/>
        </p:blipFill>
        <p:spPr>
          <a:xfrm>
            <a:off x="963626" y="1940450"/>
            <a:ext cx="1005782" cy="882094"/>
          </a:xfrm>
          <a:prstGeom prst="rect">
            <a:avLst/>
          </a:prstGeom>
          <a:noFill/>
          <a:ln>
            <a:noFill/>
          </a:ln>
        </p:spPr>
      </p:pic>
      <p:sp>
        <p:nvSpPr>
          <p:cNvPr id="428" name="Google Shape;428;p38"/>
          <p:cNvSpPr txBox="1"/>
          <p:nvPr/>
        </p:nvSpPr>
        <p:spPr>
          <a:xfrm>
            <a:off x="600290" y="1985282"/>
            <a:ext cx="2448894" cy="2919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dirty="0" smtClean="0">
                <a:solidFill>
                  <a:schemeClr val="dk1"/>
                </a:solidFill>
                <a:latin typeface="Meiryo UI" panose="020B0604030504040204" pitchFamily="50" charset="-128"/>
                <a:ea typeface="Meiryo UI" panose="020B0604030504040204" pitchFamily="50" charset="-128"/>
              </a:rPr>
              <a:t>QSW-1105-5T(</a:t>
            </a:r>
            <a:r>
              <a:rPr lang="ja-JP" altLang="en-US" sz="1200" b="1" dirty="0" smtClean="0">
                <a:solidFill>
                  <a:schemeClr val="dk1"/>
                </a:solidFill>
                <a:latin typeface="Meiryo UI" panose="020B0604030504040204" pitchFamily="50" charset="-128"/>
                <a:ea typeface="Meiryo UI" panose="020B0604030504040204" pitchFamily="50" charset="-128"/>
              </a:rPr>
              <a:t>アンマネージド</a:t>
            </a:r>
            <a:r>
              <a:rPr lang="en-US" sz="1200" b="1" dirty="0" smtClean="0">
                <a:solidFill>
                  <a:schemeClr val="dk1"/>
                </a:solidFill>
                <a:latin typeface="Meiryo UI" panose="020B0604030504040204" pitchFamily="50" charset="-128"/>
                <a:ea typeface="Meiryo UI" panose="020B0604030504040204" pitchFamily="50" charset="-128"/>
              </a:rPr>
              <a:t>)</a:t>
            </a:r>
            <a:endParaRPr sz="1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429" name="Google Shape;429;p38"/>
          <p:cNvSpPr txBox="1"/>
          <p:nvPr/>
        </p:nvSpPr>
        <p:spPr>
          <a:xfrm>
            <a:off x="2592003" y="2175024"/>
            <a:ext cx="1392916"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5 x 2.5GbE</a:t>
            </a:r>
            <a:endParaRPr sz="105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050"/>
              <a:buFont typeface="Arial"/>
              <a:buNone/>
            </a:pPr>
            <a:r>
              <a:rPr lang="en-US" sz="1050" dirty="0" smtClean="0">
                <a:solidFill>
                  <a:schemeClr val="dk1"/>
                </a:solidFill>
                <a:latin typeface="Meiryo UI" panose="020B0604030504040204" pitchFamily="50" charset="-128"/>
                <a:ea typeface="Meiryo UI" panose="020B0604030504040204" pitchFamily="50" charset="-128"/>
              </a:rPr>
              <a:t>RJ45 Multi-Gig</a:t>
            </a:r>
            <a:endParaRPr sz="1050" dirty="0">
              <a:solidFill>
                <a:schemeClr val="dk1"/>
              </a:solidFill>
              <a:latin typeface="Meiryo UI" panose="020B0604030504040204" pitchFamily="50" charset="-128"/>
              <a:ea typeface="Meiryo UI" panose="020B0604030504040204" pitchFamily="50" charset="-128"/>
            </a:endParaRPr>
          </a:p>
        </p:txBody>
      </p:sp>
      <p:pic>
        <p:nvPicPr>
          <p:cNvPr id="430" name="Google Shape;430;p38" descr="QSW-2104-2S"/>
          <p:cNvPicPr preferRelativeResize="0"/>
          <p:nvPr/>
        </p:nvPicPr>
        <p:blipFill rotWithShape="1">
          <a:blip r:embed="rId7">
            <a:alphaModFix/>
          </a:blip>
          <a:srcRect t="27191" b="22916"/>
          <a:stretch/>
        </p:blipFill>
        <p:spPr>
          <a:xfrm>
            <a:off x="592601" y="2762578"/>
            <a:ext cx="1071279" cy="468758"/>
          </a:xfrm>
          <a:prstGeom prst="rect">
            <a:avLst/>
          </a:prstGeom>
          <a:noFill/>
          <a:ln>
            <a:noFill/>
          </a:ln>
        </p:spPr>
      </p:pic>
      <p:sp>
        <p:nvSpPr>
          <p:cNvPr id="431" name="Google Shape;431;p38"/>
          <p:cNvSpPr txBox="1"/>
          <p:nvPr/>
        </p:nvSpPr>
        <p:spPr>
          <a:xfrm>
            <a:off x="3134360" y="3518417"/>
            <a:ext cx="2023311"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50"/>
              <a:buFont typeface="Arial"/>
              <a:buNone/>
            </a:pPr>
            <a:r>
              <a:rPr lang="en-US" sz="1050" dirty="0">
                <a:solidFill>
                  <a:schemeClr val="dk1"/>
                </a:solidFill>
                <a:latin typeface="Meiryo UI" panose="020B0604030504040204" pitchFamily="50" charset="-128"/>
                <a:ea typeface="Meiryo UI" panose="020B0604030504040204" pitchFamily="50" charset="-128"/>
              </a:rPr>
              <a:t>8 x 2.5GbE + 2 x 10GbE </a:t>
            </a:r>
            <a:r>
              <a:rPr lang="en-US" sz="1050" dirty="0" smtClean="0">
                <a:solidFill>
                  <a:schemeClr val="dk1"/>
                </a:solidFill>
                <a:latin typeface="Meiryo UI" panose="020B0604030504040204" pitchFamily="50" charset="-128"/>
                <a:ea typeface="Meiryo UI" panose="020B0604030504040204" pitchFamily="50" charset="-128"/>
              </a:rPr>
              <a:t>SFP+</a:t>
            </a:r>
            <a:endParaRPr dirty="0">
              <a:latin typeface="Meiryo UI" panose="020B0604030504040204" pitchFamily="50" charset="-128"/>
              <a:ea typeface="Meiryo UI" panose="020B0604030504040204" pitchFamily="50" charset="-128"/>
            </a:endParaRPr>
          </a:p>
        </p:txBody>
      </p:sp>
      <p:pic>
        <p:nvPicPr>
          <p:cNvPr id="432" name="Google Shape;432;p38" descr="QSW-M2108-2S"/>
          <p:cNvPicPr preferRelativeResize="0"/>
          <p:nvPr/>
        </p:nvPicPr>
        <p:blipFill rotWithShape="1">
          <a:blip r:embed="rId8">
            <a:alphaModFix/>
          </a:blip>
          <a:srcRect t="27456" b="34086"/>
          <a:stretch/>
        </p:blipFill>
        <p:spPr>
          <a:xfrm>
            <a:off x="3223712" y="2762578"/>
            <a:ext cx="1399319" cy="471948"/>
          </a:xfrm>
          <a:prstGeom prst="rect">
            <a:avLst/>
          </a:prstGeom>
          <a:noFill/>
          <a:ln>
            <a:noFill/>
          </a:ln>
        </p:spPr>
      </p:pic>
      <p:pic>
        <p:nvPicPr>
          <p:cNvPr id="433" name="Google Shape;433;p38" descr="QSW-M2116P-2T2S"/>
          <p:cNvPicPr preferRelativeResize="0"/>
          <p:nvPr/>
        </p:nvPicPr>
        <p:blipFill rotWithShape="1">
          <a:blip r:embed="rId9">
            <a:alphaModFix/>
          </a:blip>
          <a:srcRect t="31078" b="32503"/>
          <a:stretch/>
        </p:blipFill>
        <p:spPr>
          <a:xfrm>
            <a:off x="466531" y="3840029"/>
            <a:ext cx="1419617" cy="453415"/>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9"/>
          <p:cNvSpPr txBox="1"/>
          <p:nvPr/>
        </p:nvSpPr>
        <p:spPr>
          <a:xfrm>
            <a:off x="-287063" y="63614"/>
            <a:ext cx="9513512" cy="118832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1GbE</a:t>
            </a:r>
            <a:r>
              <a:rPr lang="en-US" sz="3600" b="1" dirty="0" smtClean="0">
                <a:solidFill>
                  <a:schemeClr val="lt1"/>
                </a:solidFill>
                <a:latin typeface="Meiryo UI" panose="020B0604030504040204" pitchFamily="50" charset="-128"/>
                <a:ea typeface="Meiryo UI" panose="020B0604030504040204" pitchFamily="50" charset="-128"/>
              </a:rPr>
              <a:t>を超える</a:t>
            </a:r>
            <a:r>
              <a:rPr lang="ja-JP" altLang="en-US" sz="3600" b="1" dirty="0" smtClean="0">
                <a:solidFill>
                  <a:schemeClr val="lt1"/>
                </a:solidFill>
                <a:latin typeface="Meiryo UI" panose="020B0604030504040204" pitchFamily="50" charset="-128"/>
                <a:ea typeface="Meiryo UI" panose="020B0604030504040204" pitchFamily="50" charset="-128"/>
              </a:rPr>
              <a:t>ためのステップ</a:t>
            </a:r>
            <a:r>
              <a:rPr lang="en-US" altLang="ja-JP" sz="3600" b="1" dirty="0" smtClean="0">
                <a:solidFill>
                  <a:schemeClr val="lt1"/>
                </a:solidFill>
                <a:latin typeface="Meiryo UI" panose="020B0604030504040204" pitchFamily="50" charset="-128"/>
                <a:ea typeface="Meiryo UI" panose="020B0604030504040204" pitchFamily="50" charset="-128"/>
              </a:rPr>
              <a:t>2</a:t>
            </a:r>
            <a:r>
              <a:rPr lang="en-US" sz="3600" b="1" dirty="0" smtClean="0">
                <a:solidFill>
                  <a:schemeClr val="lt1"/>
                </a:solidFill>
                <a:latin typeface="Meiryo UI" panose="020B0604030504040204" pitchFamily="50" charset="-128"/>
                <a:ea typeface="Meiryo UI" panose="020B0604030504040204" pitchFamily="50" charset="-128"/>
              </a:rPr>
              <a:t>:QNAP </a:t>
            </a:r>
            <a:r>
              <a:rPr lang="en-US" sz="3600" b="1" dirty="0">
                <a:solidFill>
                  <a:schemeClr val="lt1"/>
                </a:solidFill>
                <a:latin typeface="Meiryo UI" panose="020B0604030504040204" pitchFamily="50" charset="-128"/>
                <a:ea typeface="Meiryo UI" panose="020B0604030504040204" pitchFamily="50" charset="-128"/>
              </a:rPr>
              <a:t>2.5GbE</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err="1" smtClean="0">
                <a:solidFill>
                  <a:schemeClr val="lt1"/>
                </a:solidFill>
                <a:latin typeface="Meiryo UI" panose="020B0604030504040204" pitchFamily="50" charset="-128"/>
                <a:ea typeface="Meiryo UI" panose="020B0604030504040204" pitchFamily="50" charset="-128"/>
              </a:rPr>
              <a:t>NIC</a:t>
            </a:r>
            <a:r>
              <a:rPr lang="en-US" sz="3600" b="1" dirty="0" err="1">
                <a:solidFill>
                  <a:schemeClr val="lt1"/>
                </a:solidFill>
                <a:latin typeface="Meiryo UI" panose="020B0604030504040204" pitchFamily="50" charset="-128"/>
                <a:ea typeface="Meiryo UI" panose="020B0604030504040204" pitchFamily="50" charset="-128"/>
              </a:rPr>
              <a:t>を搭載したPC</a:t>
            </a:r>
            <a:r>
              <a:rPr lang="en-US" sz="3600" b="1" dirty="0">
                <a:solidFill>
                  <a:schemeClr val="lt1"/>
                </a:solidFill>
                <a:latin typeface="Meiryo UI" panose="020B0604030504040204" pitchFamily="50" charset="-128"/>
                <a:ea typeface="Meiryo UI" panose="020B0604030504040204" pitchFamily="50" charset="-128"/>
              </a:rPr>
              <a:t>/</a:t>
            </a:r>
            <a:r>
              <a:rPr lang="en-US" sz="3600" b="1" dirty="0" err="1">
                <a:solidFill>
                  <a:schemeClr val="lt1"/>
                </a:solidFill>
                <a:latin typeface="Meiryo UI" panose="020B0604030504040204" pitchFamily="50" charset="-128"/>
                <a:ea typeface="Meiryo UI" panose="020B0604030504040204" pitchFamily="50" charset="-128"/>
              </a:rPr>
              <a:t>サーバ</a:t>
            </a:r>
            <a:r>
              <a:rPr lang="en-US" sz="3600" b="1" dirty="0">
                <a:solidFill>
                  <a:schemeClr val="lt1"/>
                </a:solidFill>
                <a:latin typeface="Meiryo UI" panose="020B0604030504040204" pitchFamily="50" charset="-128"/>
                <a:ea typeface="Meiryo UI" panose="020B0604030504040204" pitchFamily="50" charset="-128"/>
              </a:rPr>
              <a:t>ー</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439" name="Google Shape;439;p39"/>
          <p:cNvGrpSpPr/>
          <p:nvPr/>
        </p:nvGrpSpPr>
        <p:grpSpPr>
          <a:xfrm>
            <a:off x="245086" y="1558019"/>
            <a:ext cx="8693350" cy="3459899"/>
            <a:chOff x="186633" y="1203849"/>
            <a:chExt cx="9155208" cy="3643714"/>
          </a:xfrm>
        </p:grpSpPr>
        <p:grpSp>
          <p:nvGrpSpPr>
            <p:cNvPr id="440" name="Google Shape;440;p39"/>
            <p:cNvGrpSpPr/>
            <p:nvPr/>
          </p:nvGrpSpPr>
          <p:grpSpPr>
            <a:xfrm>
              <a:off x="186633" y="1212045"/>
              <a:ext cx="4828644" cy="3498866"/>
              <a:chOff x="250508" y="1212045"/>
              <a:chExt cx="3879595" cy="3498866"/>
            </a:xfrm>
          </p:grpSpPr>
          <p:sp>
            <p:nvSpPr>
              <p:cNvPr id="441" name="Google Shape;441;p39"/>
              <p:cNvSpPr/>
              <p:nvPr/>
            </p:nvSpPr>
            <p:spPr>
              <a:xfrm>
                <a:off x="397741" y="1407073"/>
                <a:ext cx="3504224" cy="3303838"/>
              </a:xfrm>
              <a:prstGeom prst="roundRect">
                <a:avLst>
                  <a:gd name="adj" fmla="val 3442"/>
                </a:avLst>
              </a:prstGeom>
              <a:solidFill>
                <a:schemeClr val="lt1">
                  <a:alpha val="14901"/>
                </a:schemeClr>
              </a:solidFill>
              <a:ln w="12700" cap="flat" cmpd="sng">
                <a:solidFill>
                  <a:srgbClr val="7030A0"/>
                </a:solidFill>
                <a:prstDash val="solid"/>
                <a:round/>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2" name="Google Shape;442;p39"/>
              <p:cNvSpPr/>
              <p:nvPr/>
            </p:nvSpPr>
            <p:spPr>
              <a:xfrm>
                <a:off x="470469" y="2624958"/>
                <a:ext cx="3368434" cy="2014045"/>
              </a:xfrm>
              <a:prstGeom prst="roundRect">
                <a:avLst>
                  <a:gd name="adj" fmla="val 3442"/>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3" name="Google Shape;443;p39"/>
              <p:cNvSpPr/>
              <p:nvPr/>
            </p:nvSpPr>
            <p:spPr>
              <a:xfrm>
                <a:off x="250508" y="1212045"/>
                <a:ext cx="3879595" cy="390056"/>
              </a:xfrm>
              <a:prstGeom prst="parallelogram">
                <a:avLst>
                  <a:gd name="adj" fmla="val 58060"/>
                </a:avLst>
              </a:prstGeom>
              <a:blipFill rotWithShape="1">
                <a:blip r:embed="rId3">
                  <a:alphaModFix/>
                </a:blip>
                <a:stretch>
                  <a:fillRect/>
                </a:stretch>
              </a:blip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44" name="Google Shape;444;p39"/>
              <p:cNvSpPr txBox="1"/>
              <p:nvPr/>
            </p:nvSpPr>
            <p:spPr>
              <a:xfrm>
                <a:off x="434596" y="1236317"/>
                <a:ext cx="3324594" cy="356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Meiryo UI" panose="020B0604030504040204" pitchFamily="50" charset="-128"/>
                    <a:ea typeface="Meiryo UI" panose="020B0604030504040204" pitchFamily="50" charset="-128"/>
                    <a:sym typeface="Arial"/>
                  </a:rPr>
                  <a:t>10G/5G/2.5G/1G/100M Multi-Gig</a:t>
                </a:r>
                <a:endParaRPr dirty="0">
                  <a:latin typeface="Meiryo UI" panose="020B0604030504040204" pitchFamily="50" charset="-128"/>
                  <a:ea typeface="Meiryo UI" panose="020B0604030504040204" pitchFamily="50" charset="-128"/>
                </a:endParaRPr>
              </a:p>
            </p:txBody>
          </p:sp>
        </p:grpSp>
        <p:sp>
          <p:nvSpPr>
            <p:cNvPr id="445" name="Google Shape;445;p39"/>
            <p:cNvSpPr txBox="1"/>
            <p:nvPr/>
          </p:nvSpPr>
          <p:spPr>
            <a:xfrm>
              <a:off x="728747" y="3017281"/>
              <a:ext cx="1494066" cy="2917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QXG-10G1T</a:t>
              </a:r>
              <a:endParaRPr dirty="0">
                <a:latin typeface="Meiryo UI" panose="020B0604030504040204" pitchFamily="50" charset="-128"/>
                <a:ea typeface="Meiryo UI" panose="020B0604030504040204" pitchFamily="50" charset="-128"/>
              </a:endParaRPr>
            </a:p>
          </p:txBody>
        </p:sp>
        <p:sp>
          <p:nvSpPr>
            <p:cNvPr id="446" name="Google Shape;446;p39"/>
            <p:cNvSpPr txBox="1"/>
            <p:nvPr/>
          </p:nvSpPr>
          <p:spPr>
            <a:xfrm>
              <a:off x="2323197" y="3017281"/>
              <a:ext cx="1972279" cy="2917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QXG-10G2TB</a:t>
              </a:r>
              <a:endParaRPr dirty="0">
                <a:latin typeface="Meiryo UI" panose="020B0604030504040204" pitchFamily="50" charset="-128"/>
                <a:ea typeface="Meiryo UI" panose="020B0604030504040204" pitchFamily="50" charset="-128"/>
              </a:endParaRPr>
            </a:p>
          </p:txBody>
        </p:sp>
        <p:sp>
          <p:nvSpPr>
            <p:cNvPr id="447" name="Google Shape;447;p39"/>
            <p:cNvSpPr txBox="1"/>
            <p:nvPr/>
          </p:nvSpPr>
          <p:spPr>
            <a:xfrm>
              <a:off x="562741" y="3394375"/>
              <a:ext cx="1709857" cy="1231644"/>
            </a:xfrm>
            <a:prstGeom prst="rect">
              <a:avLst/>
            </a:prstGeom>
            <a:noFill/>
            <a:ln>
              <a:noFill/>
            </a:ln>
          </p:spPr>
          <p:txBody>
            <a:bodyPr spcFirstLastPara="1" wrap="square" lIns="91425" tIns="45700" rIns="91425" bIns="45700" anchor="t" anchorCtr="0">
              <a:spAutoFit/>
            </a:bodyPr>
            <a:lstStyle/>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Marvell AQC107</a:t>
              </a:r>
              <a:endParaRPr sz="1000" b="0" i="0" u="none" strike="noStrike" cap="none" dirty="0">
                <a:solidFill>
                  <a:srgbClr val="000000"/>
                </a:solidFill>
                <a:latin typeface="Meiryo UI" panose="020B0604030504040204" pitchFamily="50" charset="-128"/>
                <a:ea typeface="Meiryo UI" panose="020B0604030504040204" pitchFamily="50" charset="-128"/>
                <a:sym typeface="Arial"/>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1 x 10GBASE-T</a:t>
              </a:r>
              <a:b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b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(10G/5G/2.5G/1G)</a:t>
              </a:r>
              <a:endParaRPr dirty="0">
                <a:latin typeface="Meiryo UI" panose="020B0604030504040204" pitchFamily="50" charset="-128"/>
                <a:ea typeface="Meiryo UI" panose="020B0604030504040204" pitchFamily="50" charset="-128"/>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en-US" sz="1000" b="0" i="0" u="none" strike="noStrike" cap="none" dirty="0" err="1">
                  <a:solidFill>
                    <a:srgbClr val="000000"/>
                  </a:solidFill>
                  <a:latin typeface="Meiryo UI" panose="020B0604030504040204" pitchFamily="50" charset="-128"/>
                  <a:ea typeface="Meiryo UI" panose="020B0604030504040204" pitchFamily="50" charset="-128"/>
                  <a:sym typeface="Arial"/>
                </a:rPr>
                <a:t>PCIe</a:t>
              </a: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Gen3 x8</a:t>
              </a:r>
              <a:endParaRPr dirty="0">
                <a:latin typeface="Meiryo UI" panose="020B0604030504040204" pitchFamily="50" charset="-128"/>
                <a:ea typeface="Meiryo UI" panose="020B0604030504040204" pitchFamily="50" charset="-128"/>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ja-JP" altLang="en-US" sz="1000" dirty="0">
                  <a:latin typeface="Meiryo UI" panose="020B0604030504040204" pitchFamily="50" charset="-128"/>
                  <a:ea typeface="Meiryo UI" panose="020B0604030504040204" pitchFamily="50" charset="-128"/>
                </a:rPr>
                <a:t>ロープロファイル</a:t>
              </a:r>
              <a:endParaRPr dirty="0">
                <a:latin typeface="Meiryo UI" panose="020B0604030504040204" pitchFamily="50" charset="-128"/>
                <a:ea typeface="Meiryo UI" panose="020B0604030504040204" pitchFamily="50" charset="-128"/>
              </a:endParaRPr>
            </a:p>
          </p:txBody>
        </p:sp>
        <p:sp>
          <p:nvSpPr>
            <p:cNvPr id="448" name="Google Shape;448;p39"/>
            <p:cNvSpPr txBox="1"/>
            <p:nvPr/>
          </p:nvSpPr>
          <p:spPr>
            <a:xfrm>
              <a:off x="2338605" y="3394375"/>
              <a:ext cx="1794375" cy="1231644"/>
            </a:xfrm>
            <a:prstGeom prst="rect">
              <a:avLst/>
            </a:prstGeom>
            <a:noFill/>
            <a:ln>
              <a:noFill/>
            </a:ln>
          </p:spPr>
          <p:txBody>
            <a:bodyPr spcFirstLastPara="1" wrap="square" lIns="91425" tIns="45700" rIns="91425" bIns="45700" anchor="t" anchorCtr="0">
              <a:spAutoFit/>
            </a:bodyPr>
            <a:lstStyle/>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Marvell AQC113C</a:t>
              </a:r>
              <a:endParaRPr sz="1000" b="0" i="0" u="none" strike="noStrike" cap="none" dirty="0">
                <a:solidFill>
                  <a:srgbClr val="000000"/>
                </a:solidFill>
                <a:latin typeface="Meiryo UI" panose="020B0604030504040204" pitchFamily="50" charset="-128"/>
                <a:ea typeface="Meiryo UI" panose="020B0604030504040204" pitchFamily="50" charset="-128"/>
                <a:sym typeface="Arial"/>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2 x 10GBASE-T</a:t>
              </a:r>
              <a:b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b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(10G/5G/2.5G/1G)</a:t>
              </a:r>
              <a:endParaRPr sz="1000" b="0" i="0" u="none" strike="noStrike" cap="none" dirty="0">
                <a:solidFill>
                  <a:srgbClr val="000000"/>
                </a:solidFill>
                <a:latin typeface="Meiryo UI" panose="020B0604030504040204" pitchFamily="50" charset="-128"/>
                <a:ea typeface="Meiryo UI" panose="020B0604030504040204" pitchFamily="50" charset="-128"/>
                <a:sym typeface="Arial"/>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en-US" sz="1000" b="0" i="0" u="none" strike="noStrike" cap="none" dirty="0" err="1">
                  <a:solidFill>
                    <a:srgbClr val="000000"/>
                  </a:solidFill>
                  <a:latin typeface="Meiryo UI" panose="020B0604030504040204" pitchFamily="50" charset="-128"/>
                  <a:ea typeface="Meiryo UI" panose="020B0604030504040204" pitchFamily="50" charset="-128"/>
                  <a:sym typeface="Arial"/>
                </a:rPr>
                <a:t>PCIe</a:t>
              </a: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Gen3 x8</a:t>
              </a:r>
              <a:endParaRPr dirty="0">
                <a:latin typeface="Meiryo UI" panose="020B0604030504040204" pitchFamily="50" charset="-128"/>
                <a:ea typeface="Meiryo UI" panose="020B0604030504040204" pitchFamily="50" charset="-128"/>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ja-JP" altLang="en-US" sz="1000" dirty="0">
                  <a:latin typeface="Meiryo UI" panose="020B0604030504040204" pitchFamily="50" charset="-128"/>
                  <a:ea typeface="Meiryo UI" panose="020B0604030504040204" pitchFamily="50" charset="-128"/>
                </a:rPr>
                <a:t>ロープロファイル</a:t>
              </a:r>
              <a:endParaRPr dirty="0">
                <a:latin typeface="Meiryo UI" panose="020B0604030504040204" pitchFamily="50" charset="-128"/>
                <a:ea typeface="Meiryo UI" panose="020B0604030504040204" pitchFamily="50" charset="-128"/>
              </a:endParaRPr>
            </a:p>
          </p:txBody>
        </p:sp>
        <p:pic>
          <p:nvPicPr>
            <p:cNvPr id="449" name="Google Shape;449;p39" descr="一張含有 電子用品 的圖片&#10;&#10;自動產生的描述"/>
            <p:cNvPicPr preferRelativeResize="0"/>
            <p:nvPr/>
          </p:nvPicPr>
          <p:blipFill rotWithShape="1">
            <a:blip r:embed="rId4">
              <a:alphaModFix/>
            </a:blip>
            <a:srcRect/>
            <a:stretch/>
          </p:blipFill>
          <p:spPr>
            <a:xfrm>
              <a:off x="2383120" y="1766932"/>
              <a:ext cx="1887063" cy="1179625"/>
            </a:xfrm>
            <a:prstGeom prst="rect">
              <a:avLst/>
            </a:prstGeom>
            <a:noFill/>
            <a:ln>
              <a:noFill/>
            </a:ln>
            <a:effectLst>
              <a:outerShdw blurRad="127000" dist="127000" dir="3180000" sx="102000" sy="102000" algn="ctr" rotWithShape="0">
                <a:srgbClr val="000000">
                  <a:alpha val="21960"/>
                </a:srgbClr>
              </a:outerShdw>
            </a:effectLst>
          </p:spPr>
        </p:pic>
        <p:cxnSp>
          <p:nvCxnSpPr>
            <p:cNvPr id="450" name="Google Shape;450;p39"/>
            <p:cNvCxnSpPr/>
            <p:nvPr/>
          </p:nvCxnSpPr>
          <p:spPr>
            <a:xfrm>
              <a:off x="630556" y="3331367"/>
              <a:ext cx="1538781" cy="0"/>
            </a:xfrm>
            <a:prstGeom prst="straightConnector1">
              <a:avLst/>
            </a:prstGeom>
            <a:noFill/>
            <a:ln w="9525" cap="flat" cmpd="sng">
              <a:solidFill>
                <a:srgbClr val="002060"/>
              </a:solidFill>
              <a:prstDash val="solid"/>
              <a:round/>
              <a:headEnd type="none" w="sm" len="sm"/>
              <a:tailEnd type="none" w="sm" len="sm"/>
            </a:ln>
          </p:spPr>
        </p:cxnSp>
        <p:cxnSp>
          <p:nvCxnSpPr>
            <p:cNvPr id="451" name="Google Shape;451;p39"/>
            <p:cNvCxnSpPr/>
            <p:nvPr/>
          </p:nvCxnSpPr>
          <p:spPr>
            <a:xfrm>
              <a:off x="2405105" y="3331367"/>
              <a:ext cx="1583856" cy="0"/>
            </a:xfrm>
            <a:prstGeom prst="straightConnector1">
              <a:avLst/>
            </a:prstGeom>
            <a:noFill/>
            <a:ln w="9525" cap="flat" cmpd="sng">
              <a:solidFill>
                <a:srgbClr val="002060"/>
              </a:solidFill>
              <a:prstDash val="solid"/>
              <a:round/>
              <a:headEnd type="none" w="sm" len="sm"/>
              <a:tailEnd type="none" w="sm" len="sm"/>
            </a:ln>
          </p:spPr>
        </p:cxnSp>
        <p:grpSp>
          <p:nvGrpSpPr>
            <p:cNvPr id="452" name="Google Shape;452;p39"/>
            <p:cNvGrpSpPr/>
            <p:nvPr/>
          </p:nvGrpSpPr>
          <p:grpSpPr>
            <a:xfrm>
              <a:off x="3788020" y="3721986"/>
              <a:ext cx="1167886" cy="1092231"/>
              <a:chOff x="3736693" y="3906049"/>
              <a:chExt cx="1167886" cy="1092231"/>
            </a:xfrm>
          </p:grpSpPr>
          <p:sp>
            <p:nvSpPr>
              <p:cNvPr id="453" name="Google Shape;453;p39"/>
              <p:cNvSpPr/>
              <p:nvPr/>
            </p:nvSpPr>
            <p:spPr>
              <a:xfrm rot="-5400000">
                <a:off x="3736693" y="3906049"/>
                <a:ext cx="1049131" cy="1049131"/>
              </a:xfrm>
              <a:prstGeom prst="rtTriangle">
                <a:avLst/>
              </a:prstGeom>
              <a:blipFill rotWithShape="1">
                <a:blip r:embed="rId5">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4" name="Google Shape;454;p39"/>
              <p:cNvSpPr txBox="1"/>
              <p:nvPr/>
            </p:nvSpPr>
            <p:spPr>
              <a:xfrm rot="-2700000">
                <a:off x="3972667" y="4383757"/>
                <a:ext cx="957943"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10GbE</a:t>
                </a:r>
                <a:endParaRPr dirty="0">
                  <a:latin typeface="Meiryo UI" panose="020B0604030504040204" pitchFamily="50" charset="-128"/>
                  <a:ea typeface="Meiryo UI" panose="020B0604030504040204" pitchFamily="50" charset="-128"/>
                </a:endParaRPr>
              </a:p>
            </p:txBody>
          </p:sp>
        </p:grpSp>
        <p:grpSp>
          <p:nvGrpSpPr>
            <p:cNvPr id="455" name="Google Shape;455;p39"/>
            <p:cNvGrpSpPr/>
            <p:nvPr/>
          </p:nvGrpSpPr>
          <p:grpSpPr>
            <a:xfrm>
              <a:off x="5121275" y="1203849"/>
              <a:ext cx="4220566" cy="3498866"/>
              <a:chOff x="250509" y="1212045"/>
              <a:chExt cx="3672539" cy="3498866"/>
            </a:xfrm>
          </p:grpSpPr>
          <p:sp>
            <p:nvSpPr>
              <p:cNvPr id="456" name="Google Shape;456;p39"/>
              <p:cNvSpPr/>
              <p:nvPr/>
            </p:nvSpPr>
            <p:spPr>
              <a:xfrm>
                <a:off x="397741" y="1407073"/>
                <a:ext cx="3086900" cy="3303838"/>
              </a:xfrm>
              <a:prstGeom prst="roundRect">
                <a:avLst>
                  <a:gd name="adj" fmla="val 3442"/>
                </a:avLst>
              </a:prstGeom>
              <a:solidFill>
                <a:schemeClr val="lt1">
                  <a:alpha val="14901"/>
                </a:schemeClr>
              </a:solidFill>
              <a:ln w="12700" cap="flat" cmpd="sng">
                <a:solidFill>
                  <a:srgbClr val="7030A0"/>
                </a:solidFill>
                <a:prstDash val="solid"/>
                <a:round/>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7" name="Google Shape;457;p39"/>
              <p:cNvSpPr/>
              <p:nvPr/>
            </p:nvSpPr>
            <p:spPr>
              <a:xfrm>
                <a:off x="470469" y="2357258"/>
                <a:ext cx="2945015" cy="2281745"/>
              </a:xfrm>
              <a:prstGeom prst="roundRect">
                <a:avLst>
                  <a:gd name="adj" fmla="val 3442"/>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8" name="Google Shape;458;p39"/>
              <p:cNvSpPr/>
              <p:nvPr/>
            </p:nvSpPr>
            <p:spPr>
              <a:xfrm>
                <a:off x="250509" y="1212045"/>
                <a:ext cx="3672539" cy="390056"/>
              </a:xfrm>
              <a:prstGeom prst="parallelogram">
                <a:avLst>
                  <a:gd name="adj" fmla="val 58060"/>
                </a:avLst>
              </a:prstGeom>
              <a:blipFill rotWithShape="1">
                <a:blip r:embed="rId3">
                  <a:alphaModFix/>
                </a:blip>
                <a:stretch>
                  <a:fillRect/>
                </a:stretch>
              </a:blip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9" name="Google Shape;459;p39"/>
              <p:cNvSpPr txBox="1"/>
              <p:nvPr/>
            </p:nvSpPr>
            <p:spPr>
              <a:xfrm>
                <a:off x="431617" y="1236317"/>
                <a:ext cx="3281513" cy="356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Meiryo UI" panose="020B0604030504040204" pitchFamily="50" charset="-128"/>
                    <a:ea typeface="Meiryo UI" panose="020B0604030504040204" pitchFamily="50" charset="-128"/>
                    <a:sym typeface="Arial"/>
                  </a:rPr>
                  <a:t>5G/2.5G/1G/100M Multi-Gig</a:t>
                </a:r>
                <a:endParaRPr dirty="0">
                  <a:latin typeface="Meiryo UI" panose="020B0604030504040204" pitchFamily="50" charset="-128"/>
                  <a:ea typeface="Meiryo UI" panose="020B0604030504040204" pitchFamily="50" charset="-128"/>
                </a:endParaRPr>
              </a:p>
            </p:txBody>
          </p:sp>
        </p:grpSp>
        <p:grpSp>
          <p:nvGrpSpPr>
            <p:cNvPr id="460" name="Google Shape;460;p39"/>
            <p:cNvGrpSpPr/>
            <p:nvPr/>
          </p:nvGrpSpPr>
          <p:grpSpPr>
            <a:xfrm>
              <a:off x="7882266" y="3713790"/>
              <a:ext cx="1236019" cy="1133773"/>
              <a:chOff x="3736693" y="3906049"/>
              <a:chExt cx="1236019" cy="1133773"/>
            </a:xfrm>
          </p:grpSpPr>
          <p:sp>
            <p:nvSpPr>
              <p:cNvPr id="461" name="Google Shape;461;p39"/>
              <p:cNvSpPr/>
              <p:nvPr/>
            </p:nvSpPr>
            <p:spPr>
              <a:xfrm rot="-5400000">
                <a:off x="3736693" y="3906049"/>
                <a:ext cx="1049131" cy="1049131"/>
              </a:xfrm>
              <a:prstGeom prst="rtTriangle">
                <a:avLst/>
              </a:prstGeom>
              <a:blipFill rotWithShape="1">
                <a:blip r:embed="rId5">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2" name="Google Shape;462;p39"/>
              <p:cNvSpPr txBox="1"/>
              <p:nvPr/>
            </p:nvSpPr>
            <p:spPr>
              <a:xfrm rot="-2700000">
                <a:off x="3870085" y="4354587"/>
                <a:ext cx="11579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2.5/5GbE</a:t>
                </a:r>
                <a:endParaRPr dirty="0">
                  <a:latin typeface="Meiryo UI" panose="020B0604030504040204" pitchFamily="50" charset="-128"/>
                  <a:ea typeface="Meiryo UI" panose="020B0604030504040204" pitchFamily="50" charset="-128"/>
                </a:endParaRPr>
              </a:p>
            </p:txBody>
          </p:sp>
        </p:grpSp>
        <p:sp>
          <p:nvSpPr>
            <p:cNvPr id="463" name="Google Shape;463;p39"/>
            <p:cNvSpPr txBox="1"/>
            <p:nvPr/>
          </p:nvSpPr>
          <p:spPr>
            <a:xfrm>
              <a:off x="5572790" y="2592537"/>
              <a:ext cx="1674625" cy="6806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QXG-5G1T-111C</a:t>
              </a:r>
              <a:endParaRPr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QXG-5G2T-111C</a:t>
              </a:r>
              <a:endParaRPr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QXG-5G4T-111C</a:t>
              </a:r>
              <a:endParaRPr dirty="0">
                <a:latin typeface="Meiryo UI" panose="020B0604030504040204" pitchFamily="50" charset="-128"/>
                <a:ea typeface="Meiryo UI" panose="020B0604030504040204" pitchFamily="50" charset="-128"/>
              </a:endParaRPr>
            </a:p>
          </p:txBody>
        </p:sp>
        <p:sp>
          <p:nvSpPr>
            <p:cNvPr id="464" name="Google Shape;464;p39"/>
            <p:cNvSpPr txBox="1"/>
            <p:nvPr/>
          </p:nvSpPr>
          <p:spPr>
            <a:xfrm>
              <a:off x="5616438" y="3380058"/>
              <a:ext cx="1728922" cy="1231644"/>
            </a:xfrm>
            <a:prstGeom prst="rect">
              <a:avLst/>
            </a:prstGeom>
            <a:noFill/>
            <a:ln>
              <a:noFill/>
            </a:ln>
          </p:spPr>
          <p:txBody>
            <a:bodyPr spcFirstLastPara="1" wrap="square" lIns="91425" tIns="45700" rIns="91425" bIns="45700" anchor="t" anchorCtr="0">
              <a:spAutoFit/>
            </a:bodyPr>
            <a:lstStyle/>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Marvell AQC111C</a:t>
              </a:r>
              <a:endParaRPr sz="1000" b="0" i="0" u="none" strike="noStrike" cap="none" dirty="0">
                <a:solidFill>
                  <a:srgbClr val="000000"/>
                </a:solidFill>
                <a:latin typeface="Meiryo UI" panose="020B0604030504040204" pitchFamily="50" charset="-128"/>
                <a:ea typeface="Meiryo UI" panose="020B0604030504040204" pitchFamily="50" charset="-128"/>
                <a:sym typeface="Arial"/>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1/2/4 x 5GbE</a:t>
              </a:r>
              <a:b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b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en-US" sz="1000" b="0" i="0" u="none" strike="noStrike" cap="none" dirty="0" err="1">
                  <a:solidFill>
                    <a:srgbClr val="000000"/>
                  </a:solidFill>
                  <a:latin typeface="Meiryo UI" panose="020B0604030504040204" pitchFamily="50" charset="-128"/>
                  <a:ea typeface="Meiryo UI" panose="020B0604030504040204" pitchFamily="50" charset="-128"/>
                  <a:sym typeface="Arial"/>
                </a:rPr>
                <a:t>NBase</a:t>
              </a: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-T</a:t>
              </a:r>
              <a:endParaRPr dirty="0">
                <a:latin typeface="Meiryo UI" panose="020B0604030504040204" pitchFamily="50" charset="-128"/>
                <a:ea typeface="Meiryo UI" panose="020B0604030504040204" pitchFamily="50" charset="-128"/>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en-US" sz="1000" b="0" i="0" u="none" strike="noStrike" cap="none" dirty="0" err="1">
                  <a:solidFill>
                    <a:srgbClr val="000000"/>
                  </a:solidFill>
                  <a:latin typeface="Meiryo UI" panose="020B0604030504040204" pitchFamily="50" charset="-128"/>
                  <a:ea typeface="Meiryo UI" panose="020B0604030504040204" pitchFamily="50" charset="-128"/>
                  <a:sym typeface="Arial"/>
                </a:rPr>
                <a:t>PCIe</a:t>
              </a: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en-US" sz="1000" b="0" i="0" u="none" strike="noStrike" cap="none" dirty="0" smtClean="0">
                  <a:solidFill>
                    <a:srgbClr val="000000"/>
                  </a:solidFill>
                  <a:latin typeface="Meiryo UI" panose="020B0604030504040204" pitchFamily="50" charset="-128"/>
                  <a:ea typeface="Meiryo UI" panose="020B0604030504040204" pitchFamily="50" charset="-128"/>
                  <a:sym typeface="Arial"/>
                </a:rPr>
                <a:t>Gen2</a:t>
              </a:r>
              <a:r>
                <a:rPr lang="ja-JP" altLang="en-US" sz="1000" b="0" i="0" u="none" strike="noStrike" cap="none" dirty="0" err="1" smtClean="0">
                  <a:solidFill>
                    <a:srgbClr val="000000"/>
                  </a:solidFill>
                  <a:latin typeface="Meiryo UI" panose="020B0604030504040204" pitchFamily="50" charset="-128"/>
                  <a:ea typeface="Meiryo UI" panose="020B0604030504040204" pitchFamily="50" charset="-128"/>
                  <a:sym typeface="Arial"/>
                </a:rPr>
                <a:t>、</a:t>
              </a:r>
              <a:r>
                <a:rPr lang="en-US" sz="1000" b="0" i="0" u="none" strike="noStrike" cap="none" dirty="0" smtClean="0">
                  <a:solidFill>
                    <a:srgbClr val="000000"/>
                  </a:solidFill>
                  <a:latin typeface="Meiryo UI" panose="020B0604030504040204" pitchFamily="50" charset="-128"/>
                  <a:ea typeface="Meiryo UI" panose="020B0604030504040204" pitchFamily="50" charset="-128"/>
                  <a:sym typeface="Arial"/>
                </a:rPr>
                <a:t>Gen3</a:t>
              </a:r>
              <a:endParaRPr dirty="0">
                <a:latin typeface="Meiryo UI" panose="020B0604030504040204" pitchFamily="50" charset="-128"/>
                <a:ea typeface="Meiryo UI" panose="020B0604030504040204" pitchFamily="50" charset="-128"/>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ja-JP" altLang="en-US" sz="1000" dirty="0">
                  <a:latin typeface="Meiryo UI" panose="020B0604030504040204" pitchFamily="50" charset="-128"/>
                  <a:ea typeface="Meiryo UI" panose="020B0604030504040204" pitchFamily="50" charset="-128"/>
                </a:rPr>
                <a:t>ロープロファイル</a:t>
              </a:r>
              <a:endParaRPr dirty="0">
                <a:latin typeface="Meiryo UI" panose="020B0604030504040204" pitchFamily="50" charset="-128"/>
                <a:ea typeface="Meiryo UI" panose="020B0604030504040204" pitchFamily="50" charset="-128"/>
              </a:endParaRPr>
            </a:p>
          </p:txBody>
        </p:sp>
        <p:cxnSp>
          <p:nvCxnSpPr>
            <p:cNvPr id="465" name="Google Shape;465;p39"/>
            <p:cNvCxnSpPr/>
            <p:nvPr/>
          </p:nvCxnSpPr>
          <p:spPr>
            <a:xfrm>
              <a:off x="5669851" y="3322287"/>
              <a:ext cx="1438228" cy="9080"/>
            </a:xfrm>
            <a:prstGeom prst="straightConnector1">
              <a:avLst/>
            </a:prstGeom>
            <a:noFill/>
            <a:ln w="9525" cap="flat" cmpd="sng">
              <a:solidFill>
                <a:srgbClr val="002060"/>
              </a:solidFill>
              <a:prstDash val="solid"/>
              <a:round/>
              <a:headEnd type="none" w="sm" len="sm"/>
              <a:tailEnd type="none" w="sm" len="sm"/>
            </a:ln>
          </p:spPr>
        </p:cxnSp>
        <p:pic>
          <p:nvPicPr>
            <p:cNvPr id="466" name="Google Shape;466;p39" descr="一張含有 螢幕擷取畫面, 監視器 的圖片&#10;&#10;自動產生的描述"/>
            <p:cNvPicPr preferRelativeResize="0"/>
            <p:nvPr/>
          </p:nvPicPr>
          <p:blipFill rotWithShape="1">
            <a:blip r:embed="rId6">
              <a:alphaModFix/>
            </a:blip>
            <a:srcRect/>
            <a:stretch/>
          </p:blipFill>
          <p:spPr>
            <a:xfrm>
              <a:off x="4355060" y="1973161"/>
              <a:ext cx="1195371" cy="2022330"/>
            </a:xfrm>
            <a:prstGeom prst="rect">
              <a:avLst/>
            </a:prstGeom>
            <a:noFill/>
            <a:ln>
              <a:noFill/>
            </a:ln>
          </p:spPr>
        </p:pic>
        <p:pic>
          <p:nvPicPr>
            <p:cNvPr id="467" name="Google Shape;467;p39" descr="一張含有 電子用品, 電路 的圖片&#10;&#10;自動產生的描述"/>
            <p:cNvPicPr preferRelativeResize="0"/>
            <p:nvPr/>
          </p:nvPicPr>
          <p:blipFill rotWithShape="1">
            <a:blip r:embed="rId7">
              <a:alphaModFix/>
            </a:blip>
            <a:srcRect/>
            <a:stretch/>
          </p:blipFill>
          <p:spPr>
            <a:xfrm>
              <a:off x="528025" y="1781215"/>
              <a:ext cx="1877080" cy="1173801"/>
            </a:xfrm>
            <a:prstGeom prst="rect">
              <a:avLst/>
            </a:prstGeom>
            <a:noFill/>
            <a:ln>
              <a:noFill/>
            </a:ln>
            <a:effectLst>
              <a:outerShdw blurRad="127000" dist="127000" dir="3180000" sx="102000" sy="102000" algn="ctr" rotWithShape="0">
                <a:srgbClr val="000000">
                  <a:alpha val="21960"/>
                </a:srgbClr>
              </a:outerShdw>
            </a:effectLst>
          </p:spPr>
        </p:pic>
        <p:sp>
          <p:nvSpPr>
            <p:cNvPr id="468" name="Google Shape;468;p39"/>
            <p:cNvSpPr txBox="1"/>
            <p:nvPr/>
          </p:nvSpPr>
          <p:spPr>
            <a:xfrm>
              <a:off x="7163387" y="2601578"/>
              <a:ext cx="1674625" cy="6806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QXG-2G1T-I225</a:t>
              </a:r>
              <a:endParaRPr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QXG-2G2T-I225</a:t>
              </a:r>
              <a:endParaRPr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Meiryo UI" panose="020B0604030504040204" pitchFamily="50" charset="-128"/>
                  <a:ea typeface="Meiryo UI" panose="020B0604030504040204" pitchFamily="50" charset="-128"/>
                  <a:sym typeface="Arial"/>
                </a:rPr>
                <a:t>QXG-2G4T-I225</a:t>
              </a:r>
              <a:endParaRPr dirty="0">
                <a:latin typeface="Meiryo UI" panose="020B0604030504040204" pitchFamily="50" charset="-128"/>
                <a:ea typeface="Meiryo UI" panose="020B0604030504040204" pitchFamily="50" charset="-128"/>
              </a:endParaRPr>
            </a:p>
          </p:txBody>
        </p:sp>
        <p:sp>
          <p:nvSpPr>
            <p:cNvPr id="469" name="Google Shape;469;p39"/>
            <p:cNvSpPr txBox="1"/>
            <p:nvPr/>
          </p:nvSpPr>
          <p:spPr>
            <a:xfrm>
              <a:off x="7163973" y="3354155"/>
              <a:ext cx="1728922" cy="1231644"/>
            </a:xfrm>
            <a:prstGeom prst="rect">
              <a:avLst/>
            </a:prstGeom>
            <a:noFill/>
            <a:ln>
              <a:noFill/>
            </a:ln>
          </p:spPr>
          <p:txBody>
            <a:bodyPr spcFirstLastPara="1" wrap="square" lIns="91425" tIns="45700" rIns="91425" bIns="45700" anchor="t" anchorCtr="0">
              <a:spAutoFit/>
            </a:bodyPr>
            <a:lstStyle/>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Intel I225-LM</a:t>
              </a:r>
              <a:endParaRPr sz="1000" b="0" i="0" u="none" strike="noStrike" cap="none" dirty="0">
                <a:solidFill>
                  <a:srgbClr val="000000"/>
                </a:solidFill>
                <a:latin typeface="Meiryo UI" panose="020B0604030504040204" pitchFamily="50" charset="-128"/>
                <a:ea typeface="Meiryo UI" panose="020B0604030504040204" pitchFamily="50" charset="-128"/>
                <a:sym typeface="Arial"/>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1/2/4 x 2.5GbE</a:t>
              </a:r>
              <a:b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b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en-US" sz="1000" b="0" i="0" u="none" strike="noStrike" cap="none" dirty="0" err="1">
                  <a:solidFill>
                    <a:srgbClr val="000000"/>
                  </a:solidFill>
                  <a:latin typeface="Meiryo UI" panose="020B0604030504040204" pitchFamily="50" charset="-128"/>
                  <a:ea typeface="Meiryo UI" panose="020B0604030504040204" pitchFamily="50" charset="-128"/>
                  <a:sym typeface="Arial"/>
                </a:rPr>
                <a:t>NBase</a:t>
              </a: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-T</a:t>
              </a:r>
              <a:endParaRPr dirty="0">
                <a:latin typeface="Meiryo UI" panose="020B0604030504040204" pitchFamily="50" charset="-128"/>
                <a:ea typeface="Meiryo UI" panose="020B0604030504040204" pitchFamily="50" charset="-128"/>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en-US" sz="1000" b="0" i="0" u="none" strike="noStrike" cap="none" dirty="0" err="1">
                  <a:solidFill>
                    <a:srgbClr val="000000"/>
                  </a:solidFill>
                  <a:latin typeface="Meiryo UI" panose="020B0604030504040204" pitchFamily="50" charset="-128"/>
                  <a:ea typeface="Meiryo UI" panose="020B0604030504040204" pitchFamily="50" charset="-128"/>
                  <a:sym typeface="Arial"/>
                </a:rPr>
                <a:t>PCIe</a:t>
              </a: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Gen2</a:t>
              </a:r>
              <a:endParaRPr dirty="0">
                <a:latin typeface="Meiryo UI" panose="020B0604030504040204" pitchFamily="50" charset="-128"/>
                <a:ea typeface="Meiryo UI" panose="020B0604030504040204" pitchFamily="50" charset="-128"/>
              </a:endParaRPr>
            </a:p>
            <a:p>
              <a:pPr marL="35560" marR="0" lvl="0" indent="-63500" algn="l" rtl="0">
                <a:lnSpc>
                  <a:spcPct val="140000"/>
                </a:lnSpc>
                <a:spcBef>
                  <a:spcPts val="0"/>
                </a:spcBef>
                <a:spcAft>
                  <a:spcPts val="0"/>
                </a:spcAft>
                <a:buClr>
                  <a:srgbClr val="000000"/>
                </a:buClr>
                <a:buSzPts val="1000"/>
                <a:buFont typeface="Arial"/>
                <a:buChar char="•"/>
              </a:pPr>
              <a:r>
                <a:rPr lang="en-US" sz="1000" b="0" i="0" u="none" strike="noStrike" cap="none" dirty="0">
                  <a:solidFill>
                    <a:srgbClr val="000000"/>
                  </a:solidFill>
                  <a:latin typeface="Meiryo UI" panose="020B0604030504040204" pitchFamily="50" charset="-128"/>
                  <a:ea typeface="Meiryo UI" panose="020B0604030504040204" pitchFamily="50" charset="-128"/>
                  <a:sym typeface="Arial"/>
                </a:rPr>
                <a:t> </a:t>
              </a:r>
              <a:r>
                <a:rPr lang="ja-JP" altLang="en-US" sz="1000" dirty="0">
                  <a:latin typeface="Meiryo UI" panose="020B0604030504040204" pitchFamily="50" charset="-128"/>
                  <a:ea typeface="Meiryo UI" panose="020B0604030504040204" pitchFamily="50" charset="-128"/>
                </a:rPr>
                <a:t>ロープロファイル</a:t>
              </a:r>
              <a:endParaRPr dirty="0">
                <a:latin typeface="Meiryo UI" panose="020B0604030504040204" pitchFamily="50" charset="-128"/>
                <a:ea typeface="Meiryo UI" panose="020B0604030504040204" pitchFamily="50" charset="-128"/>
              </a:endParaRPr>
            </a:p>
          </p:txBody>
        </p:sp>
        <p:pic>
          <p:nvPicPr>
            <p:cNvPr id="470" name="Google Shape;470;p39" descr="QXG-5G4T-111C"/>
            <p:cNvPicPr preferRelativeResize="0"/>
            <p:nvPr/>
          </p:nvPicPr>
          <p:blipFill rotWithShape="1">
            <a:blip r:embed="rId8">
              <a:alphaModFix/>
            </a:blip>
            <a:srcRect/>
            <a:stretch/>
          </p:blipFill>
          <p:spPr>
            <a:xfrm>
              <a:off x="5545671" y="1379667"/>
              <a:ext cx="1688483" cy="1467104"/>
            </a:xfrm>
            <a:prstGeom prst="rect">
              <a:avLst/>
            </a:prstGeom>
            <a:noFill/>
            <a:ln>
              <a:noFill/>
            </a:ln>
          </p:spPr>
        </p:pic>
        <p:pic>
          <p:nvPicPr>
            <p:cNvPr id="471" name="Google Shape;471;p39" descr="QXG-2G4T-I225"/>
            <p:cNvPicPr preferRelativeResize="0"/>
            <p:nvPr/>
          </p:nvPicPr>
          <p:blipFill rotWithShape="1">
            <a:blip r:embed="rId9">
              <a:alphaModFix/>
            </a:blip>
            <a:srcRect/>
            <a:stretch/>
          </p:blipFill>
          <p:spPr>
            <a:xfrm>
              <a:off x="7043535" y="1358957"/>
              <a:ext cx="1688483" cy="1467104"/>
            </a:xfrm>
            <a:prstGeom prst="rect">
              <a:avLst/>
            </a:prstGeom>
            <a:noFill/>
            <a:ln>
              <a:noFill/>
            </a:ln>
          </p:spPr>
        </p:pic>
      </p:grpSp>
      <p:cxnSp>
        <p:nvCxnSpPr>
          <p:cNvPr id="472" name="Google Shape;472;p39"/>
          <p:cNvCxnSpPr/>
          <p:nvPr/>
        </p:nvCxnSpPr>
        <p:spPr>
          <a:xfrm>
            <a:off x="6978030" y="3579596"/>
            <a:ext cx="1365673" cy="8622"/>
          </a:xfrm>
          <a:prstGeom prst="straightConnector1">
            <a:avLst/>
          </a:prstGeom>
          <a:noFill/>
          <a:ln w="9525" cap="flat" cmpd="sng">
            <a:solidFill>
              <a:srgbClr val="002060"/>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0"/>
          <p:cNvPicPr preferRelativeResize="0"/>
          <p:nvPr/>
        </p:nvPicPr>
        <p:blipFill rotWithShape="1">
          <a:blip r:embed="rId3">
            <a:alphaModFix/>
          </a:blip>
          <a:srcRect/>
          <a:stretch/>
        </p:blipFill>
        <p:spPr>
          <a:xfrm>
            <a:off x="0" y="2011970"/>
            <a:ext cx="9144000" cy="3131529"/>
          </a:xfrm>
          <a:prstGeom prst="rect">
            <a:avLst/>
          </a:prstGeom>
          <a:noFill/>
          <a:ln>
            <a:noFill/>
          </a:ln>
        </p:spPr>
      </p:pic>
      <p:grpSp>
        <p:nvGrpSpPr>
          <p:cNvPr id="478" name="Google Shape;478;p40"/>
          <p:cNvGrpSpPr/>
          <p:nvPr/>
        </p:nvGrpSpPr>
        <p:grpSpPr>
          <a:xfrm>
            <a:off x="458754" y="1401191"/>
            <a:ext cx="5517042" cy="2705754"/>
            <a:chOff x="458754" y="1321765"/>
            <a:chExt cx="5517042" cy="2705754"/>
          </a:xfrm>
        </p:grpSpPr>
        <p:sp>
          <p:nvSpPr>
            <p:cNvPr id="479" name="Google Shape;479;p40"/>
            <p:cNvSpPr/>
            <p:nvPr/>
          </p:nvSpPr>
          <p:spPr>
            <a:xfrm>
              <a:off x="458754" y="2261669"/>
              <a:ext cx="919097" cy="401461"/>
            </a:xfrm>
            <a:prstGeom prst="roundRect">
              <a:avLst>
                <a:gd name="adj" fmla="val 10472"/>
              </a:avLst>
            </a:prstGeom>
            <a:gradFill>
              <a:gsLst>
                <a:gs pos="0">
                  <a:srgbClr val="E80C19"/>
                </a:gs>
                <a:gs pos="100000">
                  <a:schemeClr val="dk1"/>
                </a:gs>
              </a:gsLst>
              <a:lin ang="0" scaled="0"/>
            </a:gradFill>
            <a:ln w="9525" cap="flat" cmpd="sng">
              <a:solidFill>
                <a:schemeClr val="lt1"/>
              </a:solidFill>
              <a:prstDash val="solid"/>
              <a:round/>
              <a:headEnd type="none" w="sm" len="sm"/>
              <a:tailEnd type="none" w="sm" len="sm"/>
            </a:ln>
            <a:effectLst>
              <a:outerShdw blurRad="63500" dist="114300" dir="1500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0" name="Google Shape;480;p40"/>
            <p:cNvSpPr/>
            <p:nvPr/>
          </p:nvSpPr>
          <p:spPr>
            <a:xfrm>
              <a:off x="458754" y="2864186"/>
              <a:ext cx="919097" cy="401461"/>
            </a:xfrm>
            <a:prstGeom prst="roundRect">
              <a:avLst>
                <a:gd name="adj" fmla="val 10472"/>
              </a:avLst>
            </a:prstGeom>
            <a:gradFill>
              <a:gsLst>
                <a:gs pos="0">
                  <a:srgbClr val="E80C19"/>
                </a:gs>
                <a:gs pos="100000">
                  <a:schemeClr val="dk1"/>
                </a:gs>
              </a:gsLst>
              <a:lin ang="0" scaled="0"/>
            </a:gradFill>
            <a:ln w="9525" cap="flat" cmpd="sng">
              <a:solidFill>
                <a:schemeClr val="lt1"/>
              </a:solidFill>
              <a:prstDash val="solid"/>
              <a:round/>
              <a:headEnd type="none" w="sm" len="sm"/>
              <a:tailEnd type="none" w="sm" len="sm"/>
            </a:ln>
            <a:effectLst>
              <a:outerShdw blurRad="63500" dist="114300" dir="1500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1" name="Google Shape;481;p40"/>
            <p:cNvSpPr/>
            <p:nvPr/>
          </p:nvSpPr>
          <p:spPr>
            <a:xfrm>
              <a:off x="458754" y="3487220"/>
              <a:ext cx="919097" cy="401461"/>
            </a:xfrm>
            <a:prstGeom prst="roundRect">
              <a:avLst>
                <a:gd name="adj" fmla="val 10472"/>
              </a:avLst>
            </a:prstGeom>
            <a:gradFill>
              <a:gsLst>
                <a:gs pos="0">
                  <a:srgbClr val="E80C19"/>
                </a:gs>
                <a:gs pos="100000">
                  <a:schemeClr val="dk1"/>
                </a:gs>
              </a:gsLst>
              <a:lin ang="0" scaled="0"/>
            </a:gradFill>
            <a:ln w="9525" cap="flat" cmpd="sng">
              <a:solidFill>
                <a:schemeClr val="lt1"/>
              </a:solidFill>
              <a:prstDash val="solid"/>
              <a:round/>
              <a:headEnd type="none" w="sm" len="sm"/>
              <a:tailEnd type="none" w="sm" len="sm"/>
            </a:ln>
            <a:effectLst>
              <a:outerShdw blurRad="63500" dist="114300" dir="1500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2" name="Google Shape;482;p40"/>
            <p:cNvSpPr/>
            <p:nvPr/>
          </p:nvSpPr>
          <p:spPr>
            <a:xfrm>
              <a:off x="458754" y="1635610"/>
              <a:ext cx="919097" cy="401461"/>
            </a:xfrm>
            <a:prstGeom prst="roundRect">
              <a:avLst>
                <a:gd name="adj" fmla="val 10472"/>
              </a:avLst>
            </a:prstGeom>
            <a:gradFill>
              <a:gsLst>
                <a:gs pos="0">
                  <a:srgbClr val="E80C19"/>
                </a:gs>
                <a:gs pos="100000">
                  <a:schemeClr val="dk1"/>
                </a:gs>
              </a:gsLst>
              <a:lin ang="0" scaled="0"/>
            </a:gradFill>
            <a:ln w="9525" cap="flat" cmpd="sng">
              <a:solidFill>
                <a:schemeClr val="lt1"/>
              </a:solidFill>
              <a:prstDash val="solid"/>
              <a:round/>
              <a:headEnd type="none" w="sm" len="sm"/>
              <a:tailEnd type="none" w="sm" len="sm"/>
            </a:ln>
            <a:effectLst>
              <a:outerShdw blurRad="63500" dist="114300" dir="1500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483" name="Google Shape;483;p40"/>
            <p:cNvPicPr preferRelativeResize="0"/>
            <p:nvPr/>
          </p:nvPicPr>
          <p:blipFill rotWithShape="1">
            <a:blip r:embed="rId4">
              <a:alphaModFix/>
            </a:blip>
            <a:srcRect/>
            <a:stretch/>
          </p:blipFill>
          <p:spPr>
            <a:xfrm>
              <a:off x="625881" y="1321765"/>
              <a:ext cx="5349915" cy="2705754"/>
            </a:xfrm>
            <a:prstGeom prst="rect">
              <a:avLst/>
            </a:prstGeom>
            <a:noFill/>
            <a:ln>
              <a:noFill/>
            </a:ln>
          </p:spPr>
        </p:pic>
      </p:grpSp>
      <p:sp>
        <p:nvSpPr>
          <p:cNvPr id="484" name="Google Shape;484;p40"/>
          <p:cNvSpPr txBox="1"/>
          <p:nvPr/>
        </p:nvSpPr>
        <p:spPr>
          <a:xfrm>
            <a:off x="191387" y="26345"/>
            <a:ext cx="8747050" cy="118832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1GbE</a:t>
            </a:r>
            <a:r>
              <a:rPr lang="en-US" sz="3600" b="1" dirty="0" smtClean="0">
                <a:solidFill>
                  <a:schemeClr val="lt1"/>
                </a:solidFill>
                <a:latin typeface="Meiryo UI" panose="020B0604030504040204" pitchFamily="50" charset="-128"/>
                <a:ea typeface="Meiryo UI" panose="020B0604030504040204" pitchFamily="50" charset="-128"/>
              </a:rPr>
              <a:t>を超える</a:t>
            </a:r>
            <a:r>
              <a:rPr lang="ja-JP" altLang="en-US" sz="3600" b="1" dirty="0">
                <a:solidFill>
                  <a:schemeClr val="lt1"/>
                </a:solidFill>
                <a:latin typeface="Meiryo UI" panose="020B0604030504040204" pitchFamily="50" charset="-128"/>
                <a:ea typeface="Meiryo UI" panose="020B0604030504040204" pitchFamily="50" charset="-128"/>
              </a:rPr>
              <a:t>ため</a:t>
            </a:r>
            <a:r>
              <a:rPr lang="ja-JP" altLang="en-US" sz="3600" b="1" dirty="0" smtClean="0">
                <a:solidFill>
                  <a:schemeClr val="lt1"/>
                </a:solidFill>
                <a:latin typeface="Meiryo UI" panose="020B0604030504040204" pitchFamily="50" charset="-128"/>
                <a:ea typeface="Meiryo UI" panose="020B0604030504040204" pitchFamily="50" charset="-128"/>
              </a:rPr>
              <a:t>のステップ</a:t>
            </a:r>
            <a:r>
              <a:rPr lang="en-US" altLang="ja-JP" sz="3600" b="1" dirty="0" smtClean="0">
                <a:solidFill>
                  <a:schemeClr val="lt1"/>
                </a:solidFill>
                <a:latin typeface="Meiryo UI" panose="020B0604030504040204" pitchFamily="50" charset="-128"/>
                <a:ea typeface="Meiryo UI" panose="020B0604030504040204" pitchFamily="50" charset="-128"/>
              </a:rPr>
              <a:t>3</a:t>
            </a:r>
            <a:r>
              <a:rPr lang="en-US" sz="3600" b="1" dirty="0" smtClean="0">
                <a:solidFill>
                  <a:schemeClr val="lt1"/>
                </a:solidFill>
                <a:latin typeface="Meiryo UI" panose="020B0604030504040204" pitchFamily="50" charset="-128"/>
                <a:ea typeface="Meiryo UI" panose="020B0604030504040204" pitchFamily="50" charset="-128"/>
              </a:rPr>
              <a:t>: </a:t>
            </a:r>
            <a:r>
              <a:rPr lang="en-US" sz="3600" b="1" dirty="0" smtClean="0">
                <a:solidFill>
                  <a:schemeClr val="lt1"/>
                </a:solidFill>
                <a:latin typeface="Meiryo UI" panose="020B0604030504040204" pitchFamily="50" charset="-128"/>
                <a:ea typeface="Meiryo UI" panose="020B0604030504040204" pitchFamily="50" charset="-128"/>
              </a:rPr>
              <a:t/>
            </a:r>
            <a:br>
              <a:rPr lang="en-US" sz="3600" b="1" dirty="0" smtClean="0">
                <a:solidFill>
                  <a:schemeClr val="lt1"/>
                </a:solidFill>
                <a:latin typeface="Meiryo UI" panose="020B0604030504040204" pitchFamily="50" charset="-128"/>
                <a:ea typeface="Meiryo UI" panose="020B0604030504040204" pitchFamily="50" charset="-128"/>
              </a:rPr>
            </a:br>
            <a:r>
              <a:rPr lang="en-US" sz="3600" b="1" dirty="0" smtClean="0">
                <a:solidFill>
                  <a:schemeClr val="lt1"/>
                </a:solidFill>
                <a:latin typeface="Meiryo UI" panose="020B0604030504040204" pitchFamily="50" charset="-128"/>
                <a:ea typeface="Meiryo UI" panose="020B0604030504040204" pitchFamily="50" charset="-128"/>
              </a:rPr>
              <a:t>TS-435XeU 10GbE/2.5GbE </a:t>
            </a:r>
            <a:r>
              <a:rPr lang="en-US" sz="3600" b="1" dirty="0">
                <a:solidFill>
                  <a:schemeClr val="lt1"/>
                </a:solidFill>
                <a:latin typeface="Meiryo UI" panose="020B0604030504040204" pitchFamily="50" charset="-128"/>
                <a:ea typeface="Meiryo UI" panose="020B0604030504040204" pitchFamily="50" charset="-128"/>
              </a:rPr>
              <a:t>NAS</a:t>
            </a:r>
            <a:endParaRPr sz="3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485" name="Google Shape;485;p40" descr="一張含有 文字 的圖片&#10;&#10;自動產生的描述"/>
          <p:cNvPicPr preferRelativeResize="0"/>
          <p:nvPr/>
        </p:nvPicPr>
        <p:blipFill rotWithShape="1">
          <a:blip r:embed="rId5">
            <a:alphaModFix/>
          </a:blip>
          <a:srcRect r="41895"/>
          <a:stretch/>
        </p:blipFill>
        <p:spPr>
          <a:xfrm>
            <a:off x="3732527" y="3409211"/>
            <a:ext cx="5414183" cy="1733147"/>
          </a:xfrm>
          <a:prstGeom prst="rect">
            <a:avLst/>
          </a:prstGeom>
          <a:noFill/>
          <a:ln>
            <a:noFill/>
          </a:ln>
        </p:spPr>
      </p:pic>
      <p:pic>
        <p:nvPicPr>
          <p:cNvPr id="486" name="Google Shape;486;p40" descr="一張含有 紅色, 坐, 白色, 桌 的圖片&#10;&#10;自動產生的描述"/>
          <p:cNvPicPr preferRelativeResize="0"/>
          <p:nvPr/>
        </p:nvPicPr>
        <p:blipFill rotWithShape="1">
          <a:blip r:embed="rId6">
            <a:alphaModFix/>
          </a:blip>
          <a:srcRect/>
          <a:stretch/>
        </p:blipFill>
        <p:spPr>
          <a:xfrm>
            <a:off x="6764085" y="2011970"/>
            <a:ext cx="1783064" cy="1911885"/>
          </a:xfrm>
          <a:prstGeom prst="rect">
            <a:avLst/>
          </a:prstGeom>
          <a:noFill/>
          <a:ln>
            <a:noFill/>
          </a:ln>
        </p:spPr>
      </p:pic>
      <p:pic>
        <p:nvPicPr>
          <p:cNvPr id="487" name="Google Shape;487;p40" descr="C:\Users\user\Desktop\21_PPT對稿QNAP AQC107 10G網卡\29384737_xxl.png"/>
          <p:cNvPicPr preferRelativeResize="0"/>
          <p:nvPr/>
        </p:nvPicPr>
        <p:blipFill rotWithShape="1">
          <a:blip r:embed="rId7">
            <a:alphaModFix/>
          </a:blip>
          <a:srcRect l="25925" t="29630" r="9877" b="10906"/>
          <a:stretch/>
        </p:blipFill>
        <p:spPr>
          <a:xfrm>
            <a:off x="5452041" y="4468118"/>
            <a:ext cx="1062164" cy="827496"/>
          </a:xfrm>
          <a:prstGeom prst="rect">
            <a:avLst/>
          </a:prstGeom>
          <a:noFill/>
          <a:ln>
            <a:noFill/>
          </a:ln>
          <a:effectLst>
            <a:outerShdw blurRad="215900" dist="228600" dir="5400000" algn="t" rotWithShape="0">
              <a:srgbClr val="000000">
                <a:alpha val="40000"/>
              </a:srgbClr>
            </a:outerShdw>
          </a:effectLst>
        </p:spPr>
      </p:pic>
      <p:sp>
        <p:nvSpPr>
          <p:cNvPr id="488" name="Google Shape;488;p40"/>
          <p:cNvSpPr txBox="1"/>
          <p:nvPr/>
        </p:nvSpPr>
        <p:spPr>
          <a:xfrm>
            <a:off x="-3484" y="4151303"/>
            <a:ext cx="4313157"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00"/>
              <a:buFont typeface="Arial"/>
              <a:buNone/>
            </a:pPr>
            <a:r>
              <a:rPr lang="en-US" sz="800" dirty="0" err="1">
                <a:solidFill>
                  <a:schemeClr val="lt1"/>
                </a:solidFill>
                <a:latin typeface="Meiryo UI" panose="020B0604030504040204" pitchFamily="50" charset="-128"/>
                <a:ea typeface="Meiryo UI" panose="020B0604030504040204" pitchFamily="50" charset="-128"/>
              </a:rPr>
              <a:t>QNAP</a:t>
            </a:r>
            <a:r>
              <a:rPr lang="en-US" sz="800" dirty="0" err="1" smtClean="0">
                <a:solidFill>
                  <a:schemeClr val="lt1"/>
                </a:solidFill>
                <a:latin typeface="Meiryo UI" panose="020B0604030504040204" pitchFamily="50" charset="-128"/>
                <a:ea typeface="Meiryo UI" panose="020B0604030504040204" pitchFamily="50" charset="-128"/>
              </a:rPr>
              <a:t>ラボでテス</a:t>
            </a:r>
            <a:r>
              <a:rPr lang="ja-JP" altLang="en-US" sz="800" dirty="0" smtClean="0">
                <a:solidFill>
                  <a:schemeClr val="lt1"/>
                </a:solidFill>
                <a:latin typeface="Meiryo UI" panose="020B0604030504040204" pitchFamily="50" charset="-128"/>
                <a:ea typeface="Meiryo UI" panose="020B0604030504040204" pitchFamily="50" charset="-128"/>
              </a:rPr>
              <a:t>トされました</a:t>
            </a:r>
            <a:r>
              <a:rPr lang="en-US" sz="800" dirty="0" smtClean="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smtClean="0">
                <a:solidFill>
                  <a:schemeClr val="lt1"/>
                </a:solidFill>
                <a:latin typeface="Meiryo UI" panose="020B0604030504040204" pitchFamily="50" charset="-128"/>
                <a:ea typeface="Meiryo UI" panose="020B0604030504040204" pitchFamily="50" charset="-128"/>
              </a:rPr>
              <a:t>。</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テスト環境</a:t>
            </a:r>
            <a:r>
              <a:rPr lang="en-US" sz="800" dirty="0" smtClean="0">
                <a:solidFill>
                  <a:schemeClr val="lt1"/>
                </a:solidFill>
                <a:latin typeface="Meiryo UI" panose="020B0604030504040204" pitchFamily="50" charset="-128"/>
                <a:ea typeface="Meiryo UI" panose="020B0604030504040204" pitchFamily="50" charset="-128"/>
              </a:rPr>
              <a:t>:</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NAS: TS-435XeU、QTS 5.0</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ボリュームタイプ</a:t>
            </a:r>
            <a:r>
              <a:rPr lang="en-US" sz="800" dirty="0" smtClean="0">
                <a:solidFill>
                  <a:schemeClr val="lt1"/>
                </a:solidFill>
                <a:latin typeface="Meiryo UI" panose="020B0604030504040204" pitchFamily="50" charset="-128"/>
                <a:ea typeface="Meiryo UI" panose="020B0604030504040204" pitchFamily="50" charset="-128"/>
              </a:rPr>
              <a:t>: RAID </a:t>
            </a:r>
            <a:r>
              <a:rPr lang="en-US" sz="800" dirty="0">
                <a:solidFill>
                  <a:schemeClr val="lt1"/>
                </a:solidFill>
                <a:latin typeface="Meiryo UI" panose="020B0604030504040204" pitchFamily="50" charset="-128"/>
                <a:ea typeface="Meiryo UI" panose="020B0604030504040204" pitchFamily="50" charset="-128"/>
              </a:rPr>
              <a:t>5、4 x Samsung SSD 860 EVO 1TB </a:t>
            </a:r>
            <a:r>
              <a:rPr lang="en-US" sz="800" dirty="0" smtClean="0">
                <a:solidFill>
                  <a:schemeClr val="lt1"/>
                </a:solidFill>
                <a:latin typeface="Meiryo UI" panose="020B0604030504040204" pitchFamily="50" charset="-128"/>
                <a:ea typeface="Meiryo UI" panose="020B0604030504040204" pitchFamily="50" charset="-128"/>
              </a:rPr>
              <a:t>SSD</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クライアントPC</a:t>
            </a:r>
            <a:r>
              <a:rPr lang="en-US" sz="800" dirty="0" smtClean="0">
                <a:solidFill>
                  <a:schemeClr val="lt1"/>
                </a:solidFill>
                <a:latin typeface="Meiryo UI" panose="020B0604030504040204" pitchFamily="50" charset="-128"/>
                <a:ea typeface="Meiryo UI" panose="020B0604030504040204" pitchFamily="50" charset="-128"/>
              </a:rPr>
              <a:t>: Windows </a:t>
            </a:r>
            <a:r>
              <a:rPr lang="en-US" sz="800" dirty="0">
                <a:solidFill>
                  <a:schemeClr val="lt1"/>
                </a:solidFill>
                <a:latin typeface="Meiryo UI" panose="020B0604030504040204" pitchFamily="50" charset="-128"/>
                <a:ea typeface="Meiryo UI" panose="020B0604030504040204" pitchFamily="50" charset="-128"/>
              </a:rPr>
              <a:t>Server 2016、Intel</a:t>
            </a:r>
            <a:r>
              <a:rPr lang="en-US" sz="800" dirty="0" smtClean="0">
                <a:solidFill>
                  <a:schemeClr val="lt1"/>
                </a:solidFill>
                <a:latin typeface="Meiryo UI" panose="020B0604030504040204" pitchFamily="50" charset="-128"/>
                <a:ea typeface="Meiryo UI" panose="020B0604030504040204" pitchFamily="50" charset="-128"/>
              </a:rPr>
              <a:t>® Xeon </a:t>
            </a:r>
            <a:r>
              <a:rPr lang="en-US" sz="800" dirty="0">
                <a:solidFill>
                  <a:schemeClr val="lt1"/>
                </a:solidFill>
                <a:latin typeface="Meiryo UI" panose="020B0604030504040204" pitchFamily="50" charset="-128"/>
                <a:ea typeface="Meiryo UI" panose="020B0604030504040204" pitchFamily="50" charset="-128"/>
              </a:rPr>
              <a:t>E-2124 3.30GHz、64GB RAM </a:t>
            </a:r>
            <a:r>
              <a:rPr lang="en-US" sz="800" dirty="0" smtClean="0">
                <a:solidFill>
                  <a:schemeClr val="lt1"/>
                </a:solidFill>
                <a:latin typeface="Meiryo UI" panose="020B0604030504040204" pitchFamily="50" charset="-128"/>
                <a:ea typeface="Meiryo UI" panose="020B0604030504040204" pitchFamily="50" charset="-128"/>
              </a:rPr>
              <a:t/>
            </a:r>
            <a:br>
              <a:rPr lang="en-US" sz="800" dirty="0" smtClean="0">
                <a:solidFill>
                  <a:schemeClr val="lt1"/>
                </a:solidFill>
                <a:latin typeface="Meiryo UI" panose="020B0604030504040204" pitchFamily="50" charset="-128"/>
                <a:ea typeface="Meiryo UI" panose="020B0604030504040204" pitchFamily="50" charset="-128"/>
              </a:rPr>
            </a:br>
            <a:r>
              <a:rPr lang="en-US" sz="800" dirty="0" err="1" smtClean="0">
                <a:solidFill>
                  <a:schemeClr val="lt1"/>
                </a:solidFill>
                <a:latin typeface="Meiryo UI" panose="020B0604030504040204" pitchFamily="50" charset="-128"/>
                <a:ea typeface="Meiryo UI" panose="020B0604030504040204" pitchFamily="50" charset="-128"/>
              </a:rPr>
              <a:t>Iometer構成</a:t>
            </a:r>
            <a:r>
              <a:rPr lang="en-US" sz="800" dirty="0" smtClean="0">
                <a:solidFill>
                  <a:schemeClr val="lt1"/>
                </a:solidFill>
                <a:latin typeface="Meiryo UI" panose="020B0604030504040204" pitchFamily="50" charset="-128"/>
                <a:ea typeface="Meiryo UI" panose="020B0604030504040204" pitchFamily="50" charset="-128"/>
              </a:rPr>
              <a:t>: ランプアップ時間30</a:t>
            </a:r>
            <a:r>
              <a:rPr lang="ja-JP" altLang="en-US" sz="800" dirty="0" smtClean="0">
                <a:solidFill>
                  <a:schemeClr val="lt1"/>
                </a:solidFill>
                <a:latin typeface="Meiryo UI" panose="020B0604030504040204" pitchFamily="50" charset="-128"/>
                <a:ea typeface="Meiryo UI" panose="020B0604030504040204" pitchFamily="50" charset="-128"/>
              </a:rPr>
              <a:t>秒</a:t>
            </a:r>
            <a:r>
              <a:rPr lang="en-US" sz="800" dirty="0" smtClean="0">
                <a:solidFill>
                  <a:schemeClr val="lt1"/>
                </a:solidFill>
                <a:latin typeface="Meiryo UI" panose="020B0604030504040204" pitchFamily="50" charset="-128"/>
                <a:ea typeface="Meiryo UI" panose="020B0604030504040204" pitchFamily="50" charset="-128"/>
              </a:rPr>
              <a:t>、実行時間3</a:t>
            </a:r>
            <a:r>
              <a:rPr lang="ja-JP" altLang="en-US" sz="800" dirty="0" smtClean="0">
                <a:solidFill>
                  <a:schemeClr val="lt1"/>
                </a:solidFill>
                <a:latin typeface="Meiryo UI" panose="020B0604030504040204" pitchFamily="50" charset="-128"/>
                <a:ea typeface="Meiryo UI" panose="020B0604030504040204" pitchFamily="50" charset="-128"/>
              </a:rPr>
              <a:t>分</a:t>
            </a:r>
            <a:r>
              <a:rPr lang="en-US" sz="800" dirty="0" smtClean="0">
                <a:solidFill>
                  <a:schemeClr val="lt1"/>
                </a:solidFill>
                <a:latin typeface="Meiryo UI" panose="020B0604030504040204" pitchFamily="50" charset="-128"/>
                <a:ea typeface="Meiryo UI" panose="020B0604030504040204" pitchFamily="50" charset="-128"/>
              </a:rPr>
              <a:t>、</a:t>
            </a:r>
            <a:r>
              <a:rPr lang="ja-JP" altLang="en-US" sz="800" dirty="0" smtClean="0">
                <a:solidFill>
                  <a:schemeClr val="lt1"/>
                </a:solidFill>
                <a:latin typeface="Meiryo UI" panose="020B0604030504040204" pitchFamily="50" charset="-128"/>
                <a:ea typeface="Meiryo UI" panose="020B0604030504040204" pitchFamily="50" charset="-128"/>
              </a:rPr>
              <a:t>従事者</a:t>
            </a:r>
            <a:r>
              <a:rPr lang="en-US" sz="800" dirty="0" smtClean="0">
                <a:solidFill>
                  <a:schemeClr val="lt1"/>
                </a:solidFill>
                <a:latin typeface="Meiryo UI" panose="020B0604030504040204" pitchFamily="50" charset="-128"/>
                <a:ea typeface="Meiryo UI" panose="020B0604030504040204" pitchFamily="50" charset="-128"/>
              </a:rPr>
              <a:t>16人、未処理I/O 4</a:t>
            </a:r>
            <a:r>
              <a:rPr lang="ja-JP" altLang="en-US" sz="800" dirty="0" smtClean="0">
                <a:solidFill>
                  <a:schemeClr val="lt1"/>
                </a:solidFill>
                <a:latin typeface="Meiryo UI" panose="020B0604030504040204" pitchFamily="50" charset="-128"/>
                <a:ea typeface="Meiryo UI" panose="020B0604030504040204" pitchFamily="50" charset="-128"/>
              </a:rPr>
              <a:t>つ</a:t>
            </a:r>
            <a:r>
              <a:rPr lang="en-US" sz="800" dirty="0" smtClean="0">
                <a:solidFill>
                  <a:schemeClr val="lt1"/>
                </a:solidFill>
                <a:latin typeface="Meiryo UI" panose="020B0604030504040204" pitchFamily="50" charset="-128"/>
                <a:ea typeface="Meiryo UI" panose="020B0604030504040204" pitchFamily="50" charset="-128"/>
              </a:rPr>
              <a:t>、</a:t>
            </a:r>
            <a:br>
              <a:rPr lang="en-US" sz="800" dirty="0" smtClean="0">
                <a:solidFill>
                  <a:schemeClr val="lt1"/>
                </a:solidFill>
                <a:latin typeface="Meiryo UI" panose="020B0604030504040204" pitchFamily="50" charset="-128"/>
                <a:ea typeface="Meiryo UI" panose="020B0604030504040204" pitchFamily="50" charset="-128"/>
              </a:rPr>
            </a:br>
            <a:r>
              <a:rPr lang="en-US" sz="800" dirty="0" smtClean="0">
                <a:solidFill>
                  <a:schemeClr val="lt1"/>
                </a:solidFill>
                <a:latin typeface="Meiryo UI" panose="020B0604030504040204" pitchFamily="50" charset="-128"/>
                <a:ea typeface="Meiryo UI" panose="020B0604030504040204" pitchFamily="50" charset="-128"/>
              </a:rPr>
              <a:t>データ4GB</a:t>
            </a:r>
            <a:endParaRPr sz="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9" name="Google Shape;489;p40"/>
          <p:cNvSpPr txBox="1"/>
          <p:nvPr/>
        </p:nvSpPr>
        <p:spPr>
          <a:xfrm>
            <a:off x="1345978" y="2788763"/>
            <a:ext cx="1660488" cy="576248"/>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0"/>
              </a:spcBef>
              <a:spcAft>
                <a:spcPts val="0"/>
              </a:spcAft>
              <a:buClr>
                <a:schemeClr val="lt1"/>
              </a:buClr>
              <a:buSzPts val="1200"/>
              <a:buFont typeface="Arial"/>
              <a:buNone/>
            </a:pPr>
            <a:r>
              <a:rPr lang="ja-JP" altLang="en-US" sz="1200" dirty="0" smtClean="0">
                <a:solidFill>
                  <a:schemeClr val="lt1"/>
                </a:solidFill>
                <a:latin typeface="Meiryo UI" panose="020B0604030504040204" pitchFamily="50" charset="-128"/>
                <a:ea typeface="Meiryo UI" panose="020B0604030504040204" pitchFamily="50" charset="-128"/>
              </a:rPr>
              <a:t>読み取り </a:t>
            </a:r>
            <a:r>
              <a:rPr lang="en-US" sz="1200" dirty="0" smtClean="0">
                <a:solidFill>
                  <a:schemeClr val="lt1"/>
                </a:solidFill>
                <a:latin typeface="Meiryo UI" panose="020B0604030504040204" pitchFamily="50" charset="-128"/>
                <a:ea typeface="Meiryo UI" panose="020B0604030504040204" pitchFamily="50" charset="-128"/>
              </a:rPr>
              <a:t>293 MB/s</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lnSpc>
                <a:spcPct val="166666"/>
              </a:lnSpc>
              <a:spcBef>
                <a:spcPts val="0"/>
              </a:spcBef>
              <a:spcAft>
                <a:spcPts val="0"/>
              </a:spcAft>
              <a:buClr>
                <a:schemeClr val="lt1"/>
              </a:buClr>
              <a:buSzPts val="1200"/>
              <a:buFont typeface="Arial"/>
              <a:buNone/>
            </a:pPr>
            <a:r>
              <a:rPr lang="ja-JP" altLang="en-US" sz="1200" dirty="0" smtClean="0">
                <a:solidFill>
                  <a:schemeClr val="lt1"/>
                </a:solidFill>
                <a:latin typeface="Meiryo UI" panose="020B0604030504040204" pitchFamily="50" charset="-128"/>
                <a:ea typeface="Meiryo UI" panose="020B0604030504040204" pitchFamily="50" charset="-128"/>
              </a:rPr>
              <a:t>書き込み </a:t>
            </a:r>
            <a:r>
              <a:rPr lang="en-US" sz="1200" dirty="0" smtClean="0">
                <a:solidFill>
                  <a:schemeClr val="lt1"/>
                </a:solidFill>
                <a:latin typeface="Meiryo UI" panose="020B0604030504040204" pitchFamily="50" charset="-128"/>
                <a:ea typeface="Meiryo UI" panose="020B0604030504040204" pitchFamily="50" charset="-128"/>
              </a:rPr>
              <a:t>294 MB/s</a:t>
            </a:r>
            <a:endParaRPr sz="1200" dirty="0">
              <a:solidFill>
                <a:schemeClr val="lt1"/>
              </a:solidFill>
              <a:latin typeface="Meiryo UI" panose="020B0604030504040204" pitchFamily="50" charset="-128"/>
              <a:ea typeface="Meiryo UI" panose="020B0604030504040204" pitchFamily="50" charset="-128"/>
            </a:endParaRPr>
          </a:p>
        </p:txBody>
      </p:sp>
      <p:sp>
        <p:nvSpPr>
          <p:cNvPr id="490" name="Google Shape;490;p40"/>
          <p:cNvSpPr txBox="1"/>
          <p:nvPr/>
        </p:nvSpPr>
        <p:spPr>
          <a:xfrm>
            <a:off x="1765621" y="3430555"/>
            <a:ext cx="1660488" cy="576248"/>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0"/>
              </a:spcBef>
              <a:spcAft>
                <a:spcPts val="0"/>
              </a:spcAft>
              <a:buClr>
                <a:srgbClr val="262626"/>
              </a:buClr>
              <a:buSzPts val="1200"/>
              <a:buFont typeface="Arial"/>
              <a:buNone/>
            </a:pPr>
            <a:r>
              <a:rPr lang="ja-JP" altLang="en-US" sz="1200" dirty="0" smtClean="0">
                <a:solidFill>
                  <a:srgbClr val="C00000"/>
                </a:solidFill>
                <a:latin typeface="Meiryo UI" panose="020B0604030504040204" pitchFamily="50" charset="-128"/>
                <a:ea typeface="Meiryo UI" panose="020B0604030504040204" pitchFamily="50" charset="-128"/>
              </a:rPr>
              <a:t>読み取り </a:t>
            </a:r>
            <a:r>
              <a:rPr lang="en-US" sz="1200" dirty="0" smtClean="0">
                <a:solidFill>
                  <a:srgbClr val="C00000"/>
                </a:solidFill>
                <a:latin typeface="Meiryo UI" panose="020B0604030504040204" pitchFamily="50" charset="-128"/>
                <a:ea typeface="Meiryo UI" panose="020B0604030504040204" pitchFamily="50" charset="-128"/>
              </a:rPr>
              <a:t>112MB/s</a:t>
            </a:r>
            <a:endParaRPr sz="1200" dirty="0">
              <a:solidFill>
                <a:srgbClr val="C00000"/>
              </a:solidFill>
              <a:latin typeface="Meiryo UI" panose="020B0604030504040204" pitchFamily="50" charset="-128"/>
              <a:ea typeface="Meiryo UI" panose="020B0604030504040204" pitchFamily="50" charset="-128"/>
            </a:endParaRPr>
          </a:p>
          <a:p>
            <a:pPr marL="0" marR="0" lvl="0" indent="0" algn="l" rtl="0">
              <a:lnSpc>
                <a:spcPct val="166666"/>
              </a:lnSpc>
              <a:spcBef>
                <a:spcPts val="0"/>
              </a:spcBef>
              <a:spcAft>
                <a:spcPts val="0"/>
              </a:spcAft>
              <a:buClr>
                <a:srgbClr val="262626"/>
              </a:buClr>
              <a:buSzPts val="1200"/>
              <a:buFont typeface="Arial"/>
              <a:buNone/>
            </a:pPr>
            <a:r>
              <a:rPr lang="ja-JP" altLang="en-US" sz="1200" dirty="0" smtClean="0">
                <a:solidFill>
                  <a:schemeClr val="tx1"/>
                </a:solidFill>
                <a:latin typeface="Meiryo UI" panose="020B0604030504040204" pitchFamily="50" charset="-128"/>
                <a:ea typeface="Meiryo UI" panose="020B0604030504040204" pitchFamily="50" charset="-128"/>
              </a:rPr>
              <a:t>書き込み </a:t>
            </a:r>
            <a:r>
              <a:rPr lang="en-US" sz="1200" dirty="0" smtClean="0">
                <a:solidFill>
                  <a:schemeClr val="tx1"/>
                </a:solidFill>
                <a:latin typeface="Meiryo UI" panose="020B0604030504040204" pitchFamily="50" charset="-128"/>
                <a:ea typeface="Meiryo UI" panose="020B0604030504040204" pitchFamily="50" charset="-128"/>
              </a:rPr>
              <a:t>112MB/s</a:t>
            </a:r>
            <a:endParaRPr sz="1200" dirty="0">
              <a:solidFill>
                <a:schemeClr val="tx1"/>
              </a:solidFill>
              <a:latin typeface="Meiryo UI" panose="020B0604030504040204" pitchFamily="50" charset="-128"/>
              <a:ea typeface="Meiryo UI" panose="020B0604030504040204" pitchFamily="50" charset="-128"/>
            </a:endParaRPr>
          </a:p>
        </p:txBody>
      </p:sp>
      <p:sp>
        <p:nvSpPr>
          <p:cNvPr id="491" name="Google Shape;491;p40"/>
          <p:cNvSpPr txBox="1"/>
          <p:nvPr/>
        </p:nvSpPr>
        <p:spPr>
          <a:xfrm>
            <a:off x="2546779" y="2180526"/>
            <a:ext cx="1660488" cy="576248"/>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0"/>
              </a:spcBef>
              <a:spcAft>
                <a:spcPts val="0"/>
              </a:spcAft>
              <a:buClr>
                <a:schemeClr val="lt1"/>
              </a:buClr>
              <a:buSzPts val="1200"/>
              <a:buFont typeface="Arial"/>
              <a:buNone/>
            </a:pPr>
            <a:r>
              <a:rPr lang="ja-JP" altLang="en-US" sz="1200" dirty="0" smtClean="0">
                <a:solidFill>
                  <a:schemeClr val="lt1"/>
                </a:solidFill>
                <a:latin typeface="Meiryo UI" panose="020B0604030504040204" pitchFamily="50" charset="-128"/>
                <a:ea typeface="Meiryo UI" panose="020B0604030504040204" pitchFamily="50" charset="-128"/>
              </a:rPr>
              <a:t>読み取り </a:t>
            </a:r>
            <a:r>
              <a:rPr lang="en-US" sz="1200" dirty="0" smtClean="0">
                <a:solidFill>
                  <a:schemeClr val="lt1"/>
                </a:solidFill>
                <a:latin typeface="Meiryo UI" panose="020B0604030504040204" pitchFamily="50" charset="-128"/>
                <a:ea typeface="Meiryo UI" panose="020B0604030504040204" pitchFamily="50" charset="-128"/>
              </a:rPr>
              <a:t>575 MB/s</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lnSpc>
                <a:spcPct val="166666"/>
              </a:lnSpc>
              <a:spcBef>
                <a:spcPts val="0"/>
              </a:spcBef>
              <a:spcAft>
                <a:spcPts val="0"/>
              </a:spcAft>
              <a:buClr>
                <a:schemeClr val="lt1"/>
              </a:buClr>
              <a:buSzPts val="1200"/>
              <a:buFont typeface="Arial"/>
              <a:buNone/>
            </a:pPr>
            <a:r>
              <a:rPr lang="ja-JP" altLang="en-US" sz="1200" dirty="0" smtClean="0">
                <a:solidFill>
                  <a:schemeClr val="lt1"/>
                </a:solidFill>
                <a:latin typeface="Meiryo UI" panose="020B0604030504040204" pitchFamily="50" charset="-128"/>
                <a:ea typeface="Meiryo UI" panose="020B0604030504040204" pitchFamily="50" charset="-128"/>
              </a:rPr>
              <a:t>書き込み </a:t>
            </a:r>
            <a:r>
              <a:rPr lang="en-US" sz="1200" dirty="0" smtClean="0">
                <a:solidFill>
                  <a:schemeClr val="lt1"/>
                </a:solidFill>
                <a:latin typeface="Meiryo UI" panose="020B0604030504040204" pitchFamily="50" charset="-128"/>
                <a:ea typeface="Meiryo UI" panose="020B0604030504040204" pitchFamily="50" charset="-128"/>
              </a:rPr>
              <a:t>545 MB/s</a:t>
            </a:r>
            <a:endParaRPr sz="1200" dirty="0">
              <a:solidFill>
                <a:schemeClr val="lt1"/>
              </a:solidFill>
              <a:latin typeface="Meiryo UI" panose="020B0604030504040204" pitchFamily="50" charset="-128"/>
              <a:ea typeface="Meiryo UI" panose="020B0604030504040204" pitchFamily="50" charset="-128"/>
            </a:endParaRPr>
          </a:p>
        </p:txBody>
      </p:sp>
      <p:sp>
        <p:nvSpPr>
          <p:cNvPr id="492" name="Google Shape;492;p40"/>
          <p:cNvSpPr txBox="1"/>
          <p:nvPr/>
        </p:nvSpPr>
        <p:spPr>
          <a:xfrm>
            <a:off x="4229253" y="1602919"/>
            <a:ext cx="1660488" cy="319768"/>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0"/>
              </a:spcBef>
              <a:spcAft>
                <a:spcPts val="0"/>
              </a:spcAft>
              <a:buClr>
                <a:schemeClr val="lt1"/>
              </a:buClr>
              <a:buSzPts val="1200"/>
              <a:buFont typeface="Arial"/>
              <a:buNone/>
            </a:pPr>
            <a:r>
              <a:rPr lang="en-US" sz="1200" dirty="0" err="1" smtClean="0">
                <a:solidFill>
                  <a:schemeClr val="lt1"/>
                </a:solidFill>
                <a:latin typeface="Meiryo UI" panose="020B0604030504040204" pitchFamily="50" charset="-128"/>
                <a:ea typeface="Meiryo UI" panose="020B0604030504040204" pitchFamily="50" charset="-128"/>
              </a:rPr>
              <a:t>読み取り</a:t>
            </a:r>
            <a:r>
              <a:rPr lang="en-US" sz="1200" dirty="0" smtClean="0">
                <a:solidFill>
                  <a:schemeClr val="lt1"/>
                </a:solidFill>
                <a:latin typeface="Meiryo UI" panose="020B0604030504040204" pitchFamily="50" charset="-128"/>
                <a:ea typeface="Meiryo UI" panose="020B0604030504040204" pitchFamily="50" charset="-128"/>
              </a:rPr>
              <a:t> 2,238 MB/s</a:t>
            </a:r>
            <a:endParaRPr dirty="0">
              <a:latin typeface="Meiryo UI" panose="020B0604030504040204" pitchFamily="50" charset="-128"/>
              <a:ea typeface="Meiryo UI" panose="020B0604030504040204" pitchFamily="50" charset="-128"/>
            </a:endParaRPr>
          </a:p>
        </p:txBody>
      </p:sp>
      <p:sp>
        <p:nvSpPr>
          <p:cNvPr id="493" name="Google Shape;493;p40"/>
          <p:cNvSpPr txBox="1"/>
          <p:nvPr/>
        </p:nvSpPr>
        <p:spPr>
          <a:xfrm>
            <a:off x="3028951" y="1846356"/>
            <a:ext cx="1660488" cy="319768"/>
          </a:xfrm>
          <a:prstGeom prst="rect">
            <a:avLst/>
          </a:prstGeom>
          <a:noFill/>
          <a:ln>
            <a:noFill/>
          </a:ln>
        </p:spPr>
        <p:txBody>
          <a:bodyPr spcFirstLastPara="1" wrap="square" lIns="91425" tIns="45700" rIns="91425" bIns="45700" anchor="t" anchorCtr="0">
            <a:noAutofit/>
          </a:bodyPr>
          <a:lstStyle/>
          <a:p>
            <a:pPr marL="0" marR="0" lvl="0" indent="0" algn="l" rtl="0">
              <a:lnSpc>
                <a:spcPct val="166666"/>
              </a:lnSpc>
              <a:spcBef>
                <a:spcPts val="0"/>
              </a:spcBef>
              <a:spcAft>
                <a:spcPts val="0"/>
              </a:spcAft>
              <a:buClr>
                <a:schemeClr val="lt1"/>
              </a:buClr>
              <a:buSzPts val="1200"/>
              <a:buFont typeface="Arial"/>
              <a:buNone/>
            </a:pPr>
            <a:r>
              <a:rPr lang="ja-JP" altLang="en-US" sz="1200" dirty="0" smtClean="0">
                <a:solidFill>
                  <a:schemeClr val="lt1"/>
                </a:solidFill>
                <a:latin typeface="Meiryo UI" panose="020B0604030504040204" pitchFamily="50" charset="-128"/>
                <a:ea typeface="Meiryo UI" panose="020B0604030504040204" pitchFamily="50" charset="-128"/>
              </a:rPr>
              <a:t>書き込み </a:t>
            </a:r>
            <a:r>
              <a:rPr lang="en-US" sz="1200" dirty="0" smtClean="0">
                <a:solidFill>
                  <a:schemeClr val="lt1"/>
                </a:solidFill>
                <a:latin typeface="Meiryo UI" panose="020B0604030504040204" pitchFamily="50" charset="-128"/>
                <a:ea typeface="Meiryo UI" panose="020B0604030504040204" pitchFamily="50" charset="-128"/>
              </a:rPr>
              <a:t>709 MB/s</a:t>
            </a:r>
            <a:endParaRPr dirty="0">
              <a:latin typeface="Meiryo UI" panose="020B0604030504040204" pitchFamily="50" charset="-128"/>
              <a:ea typeface="Meiryo UI" panose="020B0604030504040204" pitchFamily="50" charset="-128"/>
            </a:endParaRPr>
          </a:p>
        </p:txBody>
      </p:sp>
      <p:sp>
        <p:nvSpPr>
          <p:cNvPr id="494" name="Google Shape;494;p40"/>
          <p:cNvSpPr txBox="1"/>
          <p:nvPr/>
        </p:nvSpPr>
        <p:spPr>
          <a:xfrm>
            <a:off x="3682881" y="2736664"/>
            <a:ext cx="322494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altLang="en-US" sz="1600" b="1" dirty="0">
                <a:latin typeface="Meiryo UI" panose="020B0604030504040204" pitchFamily="50" charset="-128"/>
                <a:ea typeface="Meiryo UI" panose="020B0604030504040204" pitchFamily="50" charset="-128"/>
              </a:rPr>
              <a:t>効率よ</a:t>
            </a:r>
            <a:r>
              <a:rPr lang="ja-JP" altLang="en-US" sz="1600" b="1" dirty="0" smtClean="0">
                <a:latin typeface="Meiryo UI" panose="020B0604030504040204" pitchFamily="50" charset="-128"/>
                <a:ea typeface="Meiryo UI" panose="020B0604030504040204" pitchFamily="50" charset="-128"/>
              </a:rPr>
              <a:t>く作業を終わらせましょう。</a:t>
            </a:r>
            <a:endParaRPr sz="1600" b="1"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600"/>
              <a:buFont typeface="Arial"/>
              <a:buNone/>
            </a:pPr>
            <a:r>
              <a:rPr lang="en-US" sz="1600" b="1" dirty="0">
                <a:latin typeface="Meiryo UI" panose="020B0604030504040204" pitchFamily="50" charset="-128"/>
                <a:ea typeface="Meiryo UI" panose="020B0604030504040204" pitchFamily="50" charset="-128"/>
              </a:rPr>
              <a:t>1GbEと比較して50％</a:t>
            </a:r>
            <a:r>
              <a:rPr lang="en-US" sz="1600" b="1" dirty="0" smtClean="0">
                <a:latin typeface="Meiryo UI" panose="020B0604030504040204" pitchFamily="50" charset="-128"/>
                <a:ea typeface="Meiryo UI" panose="020B0604030504040204" pitchFamily="50" charset="-128"/>
              </a:rPr>
              <a:t>以上の</a:t>
            </a:r>
            <a:br>
              <a:rPr lang="en-US" sz="1600" b="1" dirty="0" smtClean="0">
                <a:latin typeface="Meiryo UI" panose="020B0604030504040204" pitchFamily="50" charset="-128"/>
                <a:ea typeface="Meiryo UI" panose="020B0604030504040204" pitchFamily="50" charset="-128"/>
              </a:rPr>
            </a:br>
            <a:r>
              <a:rPr lang="en-US" sz="1600" b="1" dirty="0" err="1" smtClean="0">
                <a:latin typeface="Meiryo UI" panose="020B0604030504040204" pitchFamily="50" charset="-128"/>
                <a:ea typeface="Meiryo UI" panose="020B0604030504040204" pitchFamily="50" charset="-128"/>
              </a:rPr>
              <a:t>時間を節約できます</a:t>
            </a:r>
            <a:r>
              <a:rPr lang="en-US" sz="1600" b="1" dirty="0">
                <a:latin typeface="Meiryo UI" panose="020B0604030504040204" pitchFamily="50" charset="-128"/>
                <a:ea typeface="Meiryo UI" panose="020B0604030504040204" pitchFamily="50" charset="-128"/>
              </a:rPr>
              <a:t>!!</a:t>
            </a:r>
            <a:endParaRPr sz="1600" b="1" dirty="0">
              <a:latin typeface="Meiryo UI" panose="020B0604030504040204" pitchFamily="50" charset="-128"/>
              <a:ea typeface="Meiryo UI" panose="020B0604030504040204"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1"/>
          <p:cNvSpPr/>
          <p:nvPr/>
        </p:nvSpPr>
        <p:spPr>
          <a:xfrm>
            <a:off x="6265147" y="0"/>
            <a:ext cx="2872407" cy="51435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00" name="Google Shape;500;p41"/>
          <p:cNvSpPr/>
          <p:nvPr/>
        </p:nvSpPr>
        <p:spPr>
          <a:xfrm>
            <a:off x="6631806" y="1477320"/>
            <a:ext cx="2056445" cy="1734874"/>
          </a:xfrm>
          <a:prstGeom prst="roundRect">
            <a:avLst>
              <a:gd name="adj" fmla="val 3442"/>
            </a:avLst>
          </a:prstGeom>
          <a:gradFill>
            <a:gsLst>
              <a:gs pos="0">
                <a:srgbClr val="3F3F3F">
                  <a:alpha val="53725"/>
                </a:srgbClr>
              </a:gs>
              <a:gs pos="100000">
                <a:srgbClr val="040404"/>
              </a:gs>
            </a:gsLst>
            <a:lin ang="5400000" scaled="0"/>
          </a:gradFill>
          <a:ln w="9525" cap="flat" cmpd="sng">
            <a:solidFill>
              <a:srgbClr val="CCFF33"/>
            </a:solidFill>
            <a:prstDash val="solid"/>
            <a:round/>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01" name="Google Shape;501;p41"/>
          <p:cNvSpPr txBox="1"/>
          <p:nvPr/>
        </p:nvSpPr>
        <p:spPr>
          <a:xfrm>
            <a:off x="6685525" y="1533507"/>
            <a:ext cx="2061236" cy="1107996"/>
          </a:xfrm>
          <a:prstGeom prst="rect">
            <a:avLst/>
          </a:prstGeom>
          <a:noFill/>
          <a:ln>
            <a:noFill/>
          </a:ln>
        </p:spPr>
        <p:txBody>
          <a:bodyPr spcFirstLastPara="1" wrap="square" lIns="91425" tIns="45700" rIns="91425" bIns="45700" anchor="t" anchorCtr="0">
            <a:noAutofit/>
          </a:bodyPr>
          <a:lstStyle/>
          <a:p>
            <a:pPr marL="180975" marR="0" lvl="0" indent="-180975" algn="l" rtl="0">
              <a:lnSpc>
                <a:spcPct val="100000"/>
              </a:lnSpc>
              <a:spcBef>
                <a:spcPts val="1200"/>
              </a:spcBef>
              <a:spcAft>
                <a:spcPts val="0"/>
              </a:spcAft>
              <a:buClr>
                <a:srgbClr val="DAF000"/>
              </a:buClr>
              <a:buSzPts val="1400"/>
              <a:buFont typeface="Arial"/>
              <a:buChar char="•"/>
            </a:pPr>
            <a:r>
              <a:rPr lang="en-US" b="1" dirty="0">
                <a:solidFill>
                  <a:schemeClr val="lt1"/>
                </a:solidFill>
                <a:latin typeface="Meiryo UI" panose="020B0604030504040204" pitchFamily="50" charset="-128"/>
                <a:ea typeface="Meiryo UI" panose="020B0604030504040204" pitchFamily="50" charset="-128"/>
              </a:rPr>
              <a:t>メモリと</a:t>
            </a:r>
            <a:r>
              <a:rPr lang="en-US" b="1" dirty="0" smtClean="0">
                <a:solidFill>
                  <a:schemeClr val="lt1"/>
                </a:solidFill>
                <a:latin typeface="Meiryo UI" panose="020B0604030504040204" pitchFamily="50" charset="-128"/>
                <a:ea typeface="Meiryo UI" panose="020B0604030504040204" pitchFamily="50" charset="-128"/>
              </a:rPr>
              <a:t>M.2 </a:t>
            </a:r>
            <a:r>
              <a:rPr lang="en-US" b="1" dirty="0" err="1" smtClean="0">
                <a:solidFill>
                  <a:schemeClr val="lt1"/>
                </a:solidFill>
                <a:latin typeface="Meiryo UI" panose="020B0604030504040204" pitchFamily="50" charset="-128"/>
                <a:ea typeface="Meiryo UI" panose="020B0604030504040204" pitchFamily="50" charset="-128"/>
              </a:rPr>
              <a:t>NVMe</a:t>
            </a:r>
            <a:r>
              <a:rPr lang="en-US" b="1" dirty="0" smtClean="0">
                <a:solidFill>
                  <a:schemeClr val="lt1"/>
                </a:solidFill>
                <a:latin typeface="Meiryo UI" panose="020B0604030504040204" pitchFamily="50" charset="-128"/>
                <a:ea typeface="Meiryo UI" panose="020B0604030504040204" pitchFamily="50" charset="-128"/>
              </a:rPr>
              <a:t> </a:t>
            </a:r>
            <a:r>
              <a:rPr lang="en-US" b="1" dirty="0" err="1" smtClean="0">
                <a:solidFill>
                  <a:schemeClr val="lt1"/>
                </a:solidFill>
                <a:latin typeface="Meiryo UI" panose="020B0604030504040204" pitchFamily="50" charset="-128"/>
                <a:ea typeface="Meiryo UI" panose="020B0604030504040204" pitchFamily="50" charset="-128"/>
              </a:rPr>
              <a:t>SSD</a:t>
            </a:r>
            <a:r>
              <a:rPr lang="en-US" b="1" dirty="0" err="1">
                <a:solidFill>
                  <a:schemeClr val="lt1"/>
                </a:solidFill>
                <a:latin typeface="Meiryo UI" panose="020B0604030504040204" pitchFamily="50" charset="-128"/>
                <a:ea typeface="Meiryo UI" panose="020B0604030504040204" pitchFamily="50" charset="-128"/>
              </a:rPr>
              <a:t>のアップグレード</a:t>
            </a:r>
            <a:endParaRPr b="1"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00000"/>
              </a:lnSpc>
              <a:spcBef>
                <a:spcPts val="1200"/>
              </a:spcBef>
              <a:spcAft>
                <a:spcPts val="0"/>
              </a:spcAft>
              <a:buClr>
                <a:srgbClr val="DAF000"/>
              </a:buClr>
              <a:buSzPts val="1400"/>
              <a:buFont typeface="Arial"/>
              <a:buChar char="•"/>
            </a:pPr>
            <a:r>
              <a:rPr lang="en-US" b="1" dirty="0" err="1">
                <a:solidFill>
                  <a:schemeClr val="lt1"/>
                </a:solidFill>
                <a:latin typeface="Meiryo UI" panose="020B0604030504040204" pitchFamily="50" charset="-128"/>
                <a:ea typeface="Meiryo UI" panose="020B0604030504040204" pitchFamily="50" charset="-128"/>
              </a:rPr>
              <a:t>パフォーマンス</a:t>
            </a:r>
            <a:endParaRPr b="1" dirty="0">
              <a:solidFill>
                <a:schemeClr val="lt1"/>
              </a:solidFill>
              <a:latin typeface="Meiryo UI" panose="020B0604030504040204" pitchFamily="50" charset="-128"/>
              <a:ea typeface="Meiryo UI" panose="020B0604030504040204" pitchFamily="50" charset="-128"/>
            </a:endParaRPr>
          </a:p>
        </p:txBody>
      </p:sp>
      <p:pic>
        <p:nvPicPr>
          <p:cNvPr id="502" name="Google Shape;502;p41" descr="一張含有 電子用品, 電路 的圖片&#10;&#10;自動產生的描述"/>
          <p:cNvPicPr preferRelativeResize="0"/>
          <p:nvPr/>
        </p:nvPicPr>
        <p:blipFill rotWithShape="1">
          <a:blip r:embed="rId3">
            <a:alphaModFix/>
          </a:blip>
          <a:srcRect/>
          <a:stretch/>
        </p:blipFill>
        <p:spPr>
          <a:xfrm>
            <a:off x="6951172" y="2881028"/>
            <a:ext cx="1500355" cy="642550"/>
          </a:xfrm>
          <a:prstGeom prst="rect">
            <a:avLst/>
          </a:prstGeom>
          <a:noFill/>
          <a:ln>
            <a:noFill/>
          </a:ln>
          <a:effectLst>
            <a:outerShdw blurRad="76200" dist="12700" dir="2700000" sy="-23000" kx="-800400" algn="bl" rotWithShape="0">
              <a:srgbClr val="000000">
                <a:alpha val="20000"/>
              </a:srgbClr>
            </a:outerShdw>
          </a:effectLst>
        </p:spPr>
      </p:pic>
      <p:pic>
        <p:nvPicPr>
          <p:cNvPr id="503" name="Google Shape;503;p41"/>
          <p:cNvPicPr preferRelativeResize="0"/>
          <p:nvPr/>
        </p:nvPicPr>
        <p:blipFill rotWithShape="1">
          <a:blip r:embed="rId4">
            <a:alphaModFix/>
          </a:blip>
          <a:srcRect/>
          <a:stretch/>
        </p:blipFill>
        <p:spPr>
          <a:xfrm>
            <a:off x="1996953" y="752224"/>
            <a:ext cx="1555139" cy="14501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5431B99F-13D9-4433-A8BE-185D181B3D5B}"/>
              </a:ext>
            </a:extLst>
          </p:cNvPr>
          <p:cNvSpPr/>
          <p:nvPr/>
        </p:nvSpPr>
        <p:spPr>
          <a:xfrm>
            <a:off x="4569208" y="209702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519629" y="327863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0" name="矩形: 圓角 9">
            <a:extLst>
              <a:ext uri="{FF2B5EF4-FFF2-40B4-BE49-F238E27FC236}">
                <a16:creationId xmlns:a16="http://schemas.microsoft.com/office/drawing/2014/main" id="{CEA94E40-67B1-4411-B33B-FCF7B4FD5CD5}"/>
              </a:ext>
            </a:extLst>
          </p:cNvPr>
          <p:cNvSpPr/>
          <p:nvPr/>
        </p:nvSpPr>
        <p:spPr>
          <a:xfrm>
            <a:off x="519629" y="60714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519629" y="1899800"/>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93090" y="55756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 name="標題 1"/>
          <p:cNvSpPr>
            <a:spLocks noGrp="1"/>
          </p:cNvSpPr>
          <p:nvPr>
            <p:ph type="title" idx="4294967295"/>
          </p:nvPr>
        </p:nvSpPr>
        <p:spPr>
          <a:xfrm>
            <a:off x="262550" y="28064"/>
            <a:ext cx="8546472" cy="1310449"/>
          </a:xfrm>
        </p:spPr>
        <p:txBody>
          <a:bodyPr/>
          <a:lstStyle/>
          <a:p>
            <a:r>
              <a:rPr lang="en-US" altLang="ja-JP" sz="3400" dirty="0" err="1" smtClean="0">
                <a:solidFill>
                  <a:schemeClr val="lt1"/>
                </a:solidFill>
                <a:latin typeface="Meiryo UI" panose="020B0604030504040204" pitchFamily="50" charset="-128"/>
                <a:ea typeface="Meiryo UI" panose="020B0604030504040204" pitchFamily="50" charset="-128"/>
              </a:rPr>
              <a:t>デジタル資産を保護するデータセキュリティ</a:t>
            </a:r>
            <a:r>
              <a:rPr lang="ja-JP" altLang="en-US" sz="3400" dirty="0" smtClean="0">
                <a:solidFill>
                  <a:schemeClr val="lt1"/>
                </a:solidFill>
                <a:latin typeface="Meiryo UI" panose="020B0604030504040204" pitchFamily="50" charset="-128"/>
                <a:ea typeface="Meiryo UI" panose="020B0604030504040204" pitchFamily="50" charset="-128"/>
              </a:rPr>
              <a:t>の</a:t>
            </a:r>
            <a:r>
              <a:rPr lang="en-US" altLang="ja-JP" sz="3400" dirty="0" smtClean="0">
                <a:solidFill>
                  <a:schemeClr val="lt1"/>
                </a:solidFill>
                <a:latin typeface="Meiryo UI" panose="020B0604030504040204" pitchFamily="50" charset="-128"/>
                <a:ea typeface="Meiryo UI" panose="020B0604030504040204" pitchFamily="50" charset="-128"/>
              </a:rPr>
              <a:t/>
            </a:r>
            <a:br>
              <a:rPr lang="en-US" altLang="ja-JP" sz="3400" dirty="0" smtClean="0">
                <a:solidFill>
                  <a:schemeClr val="lt1"/>
                </a:solidFill>
                <a:latin typeface="Meiryo UI" panose="020B0604030504040204" pitchFamily="50" charset="-128"/>
                <a:ea typeface="Meiryo UI" panose="020B0604030504040204" pitchFamily="50" charset="-128"/>
              </a:rPr>
            </a:br>
            <a:r>
              <a:rPr lang="en-US" altLang="ja-JP" sz="3400" dirty="0" err="1" smtClean="0">
                <a:solidFill>
                  <a:schemeClr val="lt1"/>
                </a:solidFill>
                <a:latin typeface="Meiryo UI" panose="020B0604030504040204" pitchFamily="50" charset="-128"/>
                <a:ea typeface="Meiryo UI" panose="020B0604030504040204" pitchFamily="50" charset="-128"/>
              </a:rPr>
              <a:t>強化</a:t>
            </a:r>
            <a:r>
              <a:rPr lang="ja-JP" altLang="en-US" sz="3400" dirty="0" smtClean="0">
                <a:solidFill>
                  <a:schemeClr val="lt1"/>
                </a:solidFill>
                <a:latin typeface="Meiryo UI" panose="020B0604030504040204" pitchFamily="50" charset="-128"/>
                <a:ea typeface="Meiryo UI" panose="020B0604030504040204" pitchFamily="50" charset="-128"/>
              </a:rPr>
              <a:t>を目的とし、</a:t>
            </a:r>
            <a:r>
              <a:rPr lang="en-US" altLang="ja-JP" sz="3400" dirty="0" smtClean="0">
                <a:solidFill>
                  <a:schemeClr val="lt1"/>
                </a:solidFill>
                <a:latin typeface="Meiryo UI" panose="020B0604030504040204" pitchFamily="50" charset="-128"/>
                <a:ea typeface="Meiryo UI" panose="020B0604030504040204" pitchFamily="50" charset="-128"/>
              </a:rPr>
              <a:t>QTS </a:t>
            </a:r>
            <a:r>
              <a:rPr lang="en-US" altLang="ja-JP" sz="3400" dirty="0" smtClean="0">
                <a:solidFill>
                  <a:schemeClr val="lt1"/>
                </a:solidFill>
                <a:latin typeface="Meiryo UI" panose="020B0604030504040204" pitchFamily="50" charset="-128"/>
                <a:ea typeface="Meiryo UI" panose="020B0604030504040204" pitchFamily="50" charset="-128"/>
              </a:rPr>
              <a:t>5.0</a:t>
            </a:r>
            <a:r>
              <a:rPr lang="en-US" altLang="ja-JP" sz="3400" dirty="0" smtClean="0">
                <a:solidFill>
                  <a:schemeClr val="lt1"/>
                </a:solidFill>
                <a:latin typeface="Meiryo UI" panose="020B0604030504040204" pitchFamily="50" charset="-128"/>
                <a:ea typeface="Meiryo UI" panose="020B0604030504040204" pitchFamily="50" charset="-128"/>
              </a:rPr>
              <a:t>に同梱</a:t>
            </a:r>
            <a:endParaRPr lang="zh-TW" altLang="en-US" sz="3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3" name="文字方塊 2"/>
          <p:cNvSpPr txBox="1"/>
          <p:nvPr/>
        </p:nvSpPr>
        <p:spPr>
          <a:xfrm>
            <a:off x="5996269" y="1533033"/>
            <a:ext cx="2705521" cy="823302"/>
          </a:xfrm>
          <a:prstGeom prst="rect">
            <a:avLst/>
          </a:prstGeom>
          <a:noFill/>
        </p:spPr>
        <p:txBody>
          <a:bodyPr wrap="square" lIns="68580" tIns="34290" rIns="68580" bIns="34290" rtlCol="0" anchor="t">
            <a:spAutoFit/>
          </a:bodyPr>
          <a:lstStyle/>
          <a:p>
            <a:pPr>
              <a:spcBef>
                <a:spcPts val="600"/>
              </a:spcBef>
            </a:pPr>
            <a:r>
              <a:rPr lang="ja-JP" altLang="en-US" sz="1600" b="1" dirty="0">
                <a:solidFill>
                  <a:srgbClr val="F05B43"/>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新しい</a:t>
            </a:r>
            <a:r>
              <a:rPr lang="en-US" altLang="zh-TW" sz="1600" b="1" dirty="0" smtClean="0">
                <a:solidFill>
                  <a:srgbClr val="F05B43"/>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Linux </a:t>
            </a:r>
            <a:r>
              <a:rPr lang="en-US" altLang="zh-TW" sz="1600" b="1" dirty="0">
                <a:solidFill>
                  <a:srgbClr val="F05B43"/>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Kernel 5.10</a:t>
            </a:r>
            <a:endParaRPr lang="zh-TW" altLang="en-US" sz="1600" b="1" dirty="0">
              <a:solidFill>
                <a:srgbClr val="F05B43"/>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a:spcBef>
                <a:spcPts val="600"/>
              </a:spcBef>
            </a:pPr>
            <a:r>
              <a:rPr lang="ja-JP" altLang="en-US"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新しい</a:t>
            </a:r>
            <a:r>
              <a:rPr lang="en-US" altLang="ja-JP"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K</a:t>
            </a:r>
            <a:r>
              <a:rPr lang="en-US" altLang="ja-JP"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ernel</a:t>
            </a:r>
            <a:r>
              <a:rPr lang="ja-JP" altLang="en-US"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を備えた最初の</a:t>
            </a:r>
            <a:r>
              <a:rPr lang="en-US" altLang="zh-TW"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QNAP </a:t>
            </a:r>
            <a:r>
              <a:rPr lang="en-US" altLang="zh-TW"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ARM </a:t>
            </a:r>
            <a:r>
              <a:rPr lang="en-US" altLang="zh-TW"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NAS</a:t>
            </a:r>
            <a:endParaRPr lang="en-US" altLang="zh-TW" sz="1600"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6798" y="1473327"/>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1950440" y="1590148"/>
            <a:ext cx="2356565" cy="607859"/>
          </a:xfrm>
          <a:prstGeom prst="rect">
            <a:avLst/>
          </a:prstGeom>
          <a:noFill/>
        </p:spPr>
        <p:txBody>
          <a:bodyPr wrap="square" lIns="68580" tIns="34290" rIns="68580" bIns="34290" rtlCol="0" anchor="t">
            <a:spAutoFit/>
          </a:bodyPr>
          <a:lstStyle/>
          <a:p>
            <a:pPr>
              <a:spcBef>
                <a:spcPts val="600"/>
              </a:spcBef>
            </a:pPr>
            <a:r>
              <a:rPr lang="en-US" altLang="zh-TW" sz="1600" b="1" dirty="0" err="1">
                <a:solidFill>
                  <a:srgbClr val="00AF7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WireGuard</a:t>
            </a:r>
            <a:r>
              <a:rPr lang="en-US" altLang="zh-TW" sz="1600" b="1" dirty="0">
                <a:solidFill>
                  <a:srgbClr val="00AF7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VPN</a:t>
            </a:r>
            <a:endParaRPr lang="zh-TW" sz="1600" b="1" dirty="0">
              <a:solidFill>
                <a:srgbClr val="00AF7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a:spcBef>
                <a:spcPts val="600"/>
              </a:spcBef>
            </a:pPr>
            <a:r>
              <a:rPr lang="ja-JP" altLang="en-US"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高速かつ安全</a:t>
            </a:r>
            <a:endParaRPr lang="zh-TW"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1399" y="1474058"/>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75821" y="2738306"/>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96268" y="2838842"/>
            <a:ext cx="2356565" cy="607859"/>
          </a:xfrm>
          <a:prstGeom prst="rect">
            <a:avLst/>
          </a:prstGeom>
          <a:noFill/>
        </p:spPr>
        <p:txBody>
          <a:bodyPr wrap="square" lIns="68580" tIns="34290" rIns="68580" bIns="34290" rtlCol="0" anchor="t">
            <a:spAutoFit/>
          </a:bodyPr>
          <a:lstStyle/>
          <a:p>
            <a:pPr>
              <a:spcBef>
                <a:spcPts val="600"/>
              </a:spcBef>
            </a:pPr>
            <a:r>
              <a:rPr lang="ja-JP" altLang="en-US" sz="1600" b="1" dirty="0">
                <a:solidFill>
                  <a:srgbClr val="262626"/>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新しい</a:t>
            </a:r>
            <a:r>
              <a:rPr lang="en-US" altLang="zh-TW" sz="1600" b="1" dirty="0" smtClean="0">
                <a:solidFill>
                  <a:srgbClr val="262626"/>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UI</a:t>
            </a:r>
            <a:r>
              <a:rPr lang="ja-JP" altLang="en-US" sz="1600" b="1" dirty="0" smtClean="0">
                <a:solidFill>
                  <a:srgbClr val="262626"/>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とウィザード</a:t>
            </a:r>
            <a:endParaRPr lang="en-US" altLang="zh-TW" sz="1600" b="1" dirty="0">
              <a:solidFill>
                <a:srgbClr val="262626"/>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a:spcBef>
                <a:spcPts val="600"/>
              </a:spcBef>
            </a:pPr>
            <a:r>
              <a:rPr lang="ja-JP" altLang="en-US"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高速、スムーズかつ使いやすい</a:t>
            </a:r>
            <a:endParaRPr lang="zh-TW"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5" name="圖片 14">
            <a:extLst>
              <a:ext uri="{FF2B5EF4-FFF2-40B4-BE49-F238E27FC236}">
                <a16:creationId xmlns:a16="http://schemas.microsoft.com/office/drawing/2014/main" id="{D4996150-0407-47F6-B345-BD9A1A44F6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398" y="2726347"/>
            <a:ext cx="820040" cy="83204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文字方塊 15">
            <a:extLst>
              <a:ext uri="{FF2B5EF4-FFF2-40B4-BE49-F238E27FC236}">
                <a16:creationId xmlns:a16="http://schemas.microsoft.com/office/drawing/2014/main" id="{BB898D32-C227-4B1E-9924-7575D5714DC2}"/>
              </a:ext>
            </a:extLst>
          </p:cNvPr>
          <p:cNvSpPr txBox="1"/>
          <p:nvPr/>
        </p:nvSpPr>
        <p:spPr>
          <a:xfrm>
            <a:off x="1950440" y="2849216"/>
            <a:ext cx="3011376" cy="607859"/>
          </a:xfrm>
          <a:prstGeom prst="rect">
            <a:avLst/>
          </a:prstGeom>
          <a:noFill/>
        </p:spPr>
        <p:txBody>
          <a:bodyPr wrap="square" lIns="68580" tIns="34290" rIns="68580" bIns="34290" rtlCol="0" anchor="t">
            <a:spAutoFit/>
          </a:bodyPr>
          <a:lstStyle/>
          <a:p>
            <a:pPr>
              <a:spcBef>
                <a:spcPts val="600"/>
              </a:spcBef>
            </a:pPr>
            <a:r>
              <a:rPr lang="en-US" altLang="zh-TW" sz="1600" b="1" dirty="0" smtClean="0">
                <a:solidFill>
                  <a:srgbClr val="252B3D"/>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AI</a:t>
            </a:r>
            <a:r>
              <a:rPr lang="ja-JP" altLang="en-US" sz="1600" b="1" dirty="0" smtClean="0">
                <a:solidFill>
                  <a:srgbClr val="252B3D"/>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データ管理</a:t>
            </a:r>
            <a:endParaRPr lang="en-US" altLang="zh-TW" sz="1600" b="1" dirty="0">
              <a:solidFill>
                <a:srgbClr val="252B3D"/>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a:spcBef>
                <a:spcPts val="600"/>
              </a:spcBef>
            </a:pPr>
            <a:r>
              <a:rPr lang="ja-JP" altLang="en-US"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スムーズなワークフロー</a:t>
            </a:r>
            <a:endParaRPr lang="en-US" altLang="zh-TW"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8" name="圖片 17">
            <a:extLst>
              <a:ext uri="{FF2B5EF4-FFF2-40B4-BE49-F238E27FC236}">
                <a16:creationId xmlns:a16="http://schemas.microsoft.com/office/drawing/2014/main" id="{6D96BD5D-3B95-47BB-A9CF-0448D1D312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1398" y="4023278"/>
            <a:ext cx="820040" cy="83435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文字方塊 18">
            <a:extLst>
              <a:ext uri="{FF2B5EF4-FFF2-40B4-BE49-F238E27FC236}">
                <a16:creationId xmlns:a16="http://schemas.microsoft.com/office/drawing/2014/main" id="{39A43ACD-2E8B-483D-A632-15A69974EAA3}"/>
              </a:ext>
            </a:extLst>
          </p:cNvPr>
          <p:cNvSpPr txBox="1"/>
          <p:nvPr/>
        </p:nvSpPr>
        <p:spPr>
          <a:xfrm>
            <a:off x="1950440" y="4196880"/>
            <a:ext cx="3011376" cy="607859"/>
          </a:xfrm>
          <a:prstGeom prst="rect">
            <a:avLst/>
          </a:prstGeom>
          <a:noFill/>
        </p:spPr>
        <p:txBody>
          <a:bodyPr wrap="square" lIns="68580" tIns="34290" rIns="68580" bIns="34290" rtlCol="0" anchor="t">
            <a:spAutoFit/>
          </a:bodyPr>
          <a:lstStyle/>
          <a:p>
            <a:pPr>
              <a:spcBef>
                <a:spcPts val="600"/>
              </a:spcBef>
            </a:pPr>
            <a:r>
              <a:rPr lang="en-US" altLang="zh-TW" sz="1600" b="1" dirty="0" err="1">
                <a:solidFill>
                  <a:srgbClr val="8D680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NVMe</a:t>
            </a:r>
            <a:r>
              <a:rPr lang="en-US" altLang="zh-TW" sz="1600" b="1" dirty="0">
                <a:solidFill>
                  <a:srgbClr val="8D680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a:t>
            </a:r>
            <a:r>
              <a:rPr lang="en-US" altLang="zh-TW" sz="1600" b="1" dirty="0" smtClean="0">
                <a:solidFill>
                  <a:srgbClr val="8D680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SSD</a:t>
            </a:r>
            <a:r>
              <a:rPr lang="ja-JP" altLang="en-US" sz="1600" b="1" dirty="0" smtClean="0">
                <a:solidFill>
                  <a:srgbClr val="8D680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パフォーマンス</a:t>
            </a:r>
            <a:endParaRPr lang="en-US" altLang="zh-TW" sz="1600" b="1" dirty="0">
              <a:solidFill>
                <a:srgbClr val="8D680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a:spcBef>
                <a:spcPts val="600"/>
              </a:spcBef>
            </a:pPr>
            <a:r>
              <a:rPr lang="ja-JP" altLang="en-US"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キャッシュパフォーマンスの向上</a:t>
            </a:r>
            <a:r>
              <a:rPr lang="en-US" altLang="zh-TW" dirty="0" smtClean="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a:t>
            </a:r>
            <a:endParaRPr lang="en-US" altLang="zh-TW"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24" name="圖形 23">
            <a:extLst>
              <a:ext uri="{FF2B5EF4-FFF2-40B4-BE49-F238E27FC236}">
                <a16:creationId xmlns:a16="http://schemas.microsoft.com/office/drawing/2014/main" id="{77AFB719-E005-044F-B23F-A14180F71CC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075821" y="4009003"/>
            <a:ext cx="820040" cy="820040"/>
          </a:xfrm>
          <a:prstGeom prst="roundRect">
            <a:avLst>
              <a:gd name="adj" fmla="val 16667"/>
            </a:avLst>
          </a:prstGeom>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5" name="文字方塊 24">
            <a:extLst>
              <a:ext uri="{FF2B5EF4-FFF2-40B4-BE49-F238E27FC236}">
                <a16:creationId xmlns:a16="http://schemas.microsoft.com/office/drawing/2014/main" id="{D91C42DD-5236-F343-BC53-5B3D0844454D}"/>
              </a:ext>
            </a:extLst>
          </p:cNvPr>
          <p:cNvSpPr txBox="1"/>
          <p:nvPr/>
        </p:nvSpPr>
        <p:spPr>
          <a:xfrm>
            <a:off x="6010283" y="4126512"/>
            <a:ext cx="3011376" cy="607859"/>
          </a:xfrm>
          <a:prstGeom prst="rect">
            <a:avLst/>
          </a:prstGeom>
          <a:noFill/>
        </p:spPr>
        <p:txBody>
          <a:bodyPr wrap="square" lIns="68580" tIns="34290" rIns="68580" bIns="34290" rtlCol="0" anchor="t">
            <a:spAutoFit/>
          </a:bodyPr>
          <a:lstStyle/>
          <a:p>
            <a:pPr>
              <a:spcBef>
                <a:spcPts val="600"/>
              </a:spcBef>
            </a:pPr>
            <a:r>
              <a:rPr lang="en-US" altLang="zh-TW" sz="16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App center</a:t>
            </a:r>
          </a:p>
          <a:p>
            <a:pPr>
              <a:spcBef>
                <a:spcPts val="600"/>
              </a:spcBef>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多くの付加価値アプリケーション</a:t>
            </a:r>
            <a:endParaRPr lang="en-US" altLang="zh-TW" dirty="0">
              <a:solidFill>
                <a:srgbClr val="0070C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310933"/>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25" descr="一張含有 個人 的圖片&#10;&#10;自動產生的描述"/>
          <p:cNvPicPr preferRelativeResize="0"/>
          <p:nvPr/>
        </p:nvPicPr>
        <p:blipFill rotWithShape="1">
          <a:blip r:embed="rId3">
            <a:alphaModFix/>
          </a:blip>
          <a:srcRect l="19249" t="7488" r="31479"/>
          <a:stretch/>
        </p:blipFill>
        <p:spPr>
          <a:xfrm>
            <a:off x="1" y="0"/>
            <a:ext cx="4243238" cy="5446143"/>
          </a:xfrm>
          <a:prstGeom prst="rect">
            <a:avLst/>
          </a:prstGeom>
          <a:noFill/>
          <a:ln>
            <a:noFill/>
          </a:ln>
        </p:spPr>
      </p:pic>
      <p:sp>
        <p:nvSpPr>
          <p:cNvPr id="86" name="Google Shape;86;p25"/>
          <p:cNvSpPr txBox="1">
            <a:spLocks noGrp="1"/>
          </p:cNvSpPr>
          <p:nvPr>
            <p:ph type="title" idx="4294967295"/>
          </p:nvPr>
        </p:nvSpPr>
        <p:spPr>
          <a:xfrm>
            <a:off x="218941" y="90616"/>
            <a:ext cx="8680360" cy="1132877"/>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dirty="0" err="1" smtClean="0">
                <a:solidFill>
                  <a:schemeClr val="lt1"/>
                </a:solidFill>
                <a:latin typeface="Meiryo UI" panose="020B0604030504040204" pitchFamily="50" charset="-128"/>
                <a:ea typeface="Meiryo UI" panose="020B0604030504040204" pitchFamily="50" charset="-128"/>
              </a:rPr>
              <a:t>オフィス環境でのファイル共有と</a:t>
            </a:r>
            <a:r>
              <a:rPr lang="en-US" sz="3600" dirty="0" smtClean="0">
                <a:solidFill>
                  <a:schemeClr val="lt1"/>
                </a:solidFill>
                <a:latin typeface="Meiryo UI" panose="020B0604030504040204" pitchFamily="50" charset="-128"/>
                <a:ea typeface="Meiryo UI" panose="020B0604030504040204" pitchFamily="50" charset="-128"/>
              </a:rPr>
              <a:t/>
            </a:r>
            <a:br>
              <a:rPr lang="en-US" sz="3600" dirty="0" smtClean="0">
                <a:solidFill>
                  <a:schemeClr val="lt1"/>
                </a:solidFill>
                <a:latin typeface="Meiryo UI" panose="020B0604030504040204" pitchFamily="50" charset="-128"/>
                <a:ea typeface="Meiryo UI" panose="020B0604030504040204" pitchFamily="50" charset="-128"/>
              </a:rPr>
            </a:br>
            <a:r>
              <a:rPr lang="en-US" sz="3600" dirty="0" err="1" smtClean="0">
                <a:solidFill>
                  <a:schemeClr val="lt1"/>
                </a:solidFill>
                <a:latin typeface="Meiryo UI" panose="020B0604030504040204" pitchFamily="50" charset="-128"/>
                <a:ea typeface="Meiryo UI" panose="020B0604030504040204" pitchFamily="50" charset="-128"/>
              </a:rPr>
              <a:t>バックアップの一般的な問題</a:t>
            </a:r>
            <a:endParaRPr dirty="0">
              <a:latin typeface="Meiryo UI" panose="020B0604030504040204" pitchFamily="50" charset="-128"/>
              <a:ea typeface="Meiryo UI" panose="020B0604030504040204" pitchFamily="50" charset="-128"/>
            </a:endParaRPr>
          </a:p>
        </p:txBody>
      </p:sp>
      <p:sp>
        <p:nvSpPr>
          <p:cNvPr id="87" name="Google Shape;87;p25"/>
          <p:cNvSpPr txBox="1"/>
          <p:nvPr/>
        </p:nvSpPr>
        <p:spPr>
          <a:xfrm>
            <a:off x="4027947" y="1816226"/>
            <a:ext cx="4871354" cy="3018821"/>
          </a:xfrm>
          <a:prstGeom prst="rect">
            <a:avLst/>
          </a:prstGeom>
          <a:noFill/>
          <a:ln>
            <a:noFill/>
          </a:ln>
        </p:spPr>
        <p:txBody>
          <a:bodyPr spcFirstLastPara="1" wrap="square" lIns="68575" tIns="34275" rIns="68575" bIns="34275" anchor="t" anchorCtr="0">
            <a:noAutofit/>
          </a:bodyPr>
          <a:lstStyle/>
          <a:p>
            <a:pPr marL="541020" marR="0" lvl="1" indent="-171450" algn="l" rtl="0">
              <a:lnSpc>
                <a:spcPct val="100000"/>
              </a:lnSpc>
              <a:spcBef>
                <a:spcPts val="600"/>
              </a:spcBef>
              <a:spcAft>
                <a:spcPts val="0"/>
              </a:spcAft>
              <a:buClr>
                <a:schemeClr val="dk1"/>
              </a:buClr>
              <a:buSzPts val="1850"/>
              <a:buFont typeface="Arial"/>
              <a:buChar char="•"/>
            </a:pPr>
            <a:r>
              <a:rPr lang="en-US" sz="1850" dirty="0" err="1">
                <a:solidFill>
                  <a:schemeClr val="dk1"/>
                </a:solidFill>
                <a:latin typeface="Meiryo UI" panose="020B0604030504040204" pitchFamily="50" charset="-128"/>
                <a:ea typeface="Meiryo UI" panose="020B0604030504040204" pitchFamily="50" charset="-128"/>
              </a:rPr>
              <a:t>膨大な量の写真、ビデオ、およびデータ</a:t>
            </a:r>
            <a:endParaRPr sz="1850" dirty="0">
              <a:solidFill>
                <a:schemeClr val="dk1"/>
              </a:solidFill>
              <a:latin typeface="Meiryo UI" panose="020B0604030504040204" pitchFamily="50" charset="-128"/>
              <a:ea typeface="Meiryo UI" panose="020B0604030504040204" pitchFamily="50" charset="-128"/>
            </a:endParaRPr>
          </a:p>
          <a:p>
            <a:pPr marL="541020" marR="0" lvl="1" indent="-171450" algn="l" rtl="0">
              <a:lnSpc>
                <a:spcPct val="100000"/>
              </a:lnSpc>
              <a:spcBef>
                <a:spcPts val="600"/>
              </a:spcBef>
              <a:spcAft>
                <a:spcPts val="0"/>
              </a:spcAft>
              <a:buClr>
                <a:schemeClr val="dk1"/>
              </a:buClr>
              <a:buSzPts val="1850"/>
              <a:buFont typeface="Arial"/>
              <a:buChar char="•"/>
            </a:pPr>
            <a:r>
              <a:rPr lang="en-US" sz="1850" dirty="0" err="1">
                <a:solidFill>
                  <a:schemeClr val="dk1"/>
                </a:solidFill>
                <a:latin typeface="Meiryo UI" panose="020B0604030504040204" pitchFamily="50" charset="-128"/>
                <a:ea typeface="Meiryo UI" panose="020B0604030504040204" pitchFamily="50" charset="-128"/>
              </a:rPr>
              <a:t>複数のUSB</a:t>
            </a:r>
            <a:r>
              <a:rPr lang="en-US" sz="1850" dirty="0" err="1" smtClean="0">
                <a:solidFill>
                  <a:schemeClr val="dk1"/>
                </a:solidFill>
                <a:latin typeface="Meiryo UI" panose="020B0604030504040204" pitchFamily="50" charset="-128"/>
                <a:ea typeface="Meiryo UI" panose="020B0604030504040204" pitchFamily="50" charset="-128"/>
              </a:rPr>
              <a:t>ドライブからのデータを簡単に見つけ</a:t>
            </a:r>
            <a:r>
              <a:rPr lang="ja-JP" altLang="en-US" sz="1850" dirty="0" err="1" smtClean="0">
                <a:solidFill>
                  <a:schemeClr val="dk1"/>
                </a:solidFill>
                <a:latin typeface="Meiryo UI" panose="020B0604030504040204" pitchFamily="50" charset="-128"/>
                <a:ea typeface="Meiryo UI" panose="020B0604030504040204" pitchFamily="50" charset="-128"/>
              </a:rPr>
              <a:t>られ</a:t>
            </a:r>
            <a:r>
              <a:rPr lang="ja-JP" altLang="en-US" sz="1850" dirty="0" smtClean="0">
                <a:solidFill>
                  <a:schemeClr val="dk1"/>
                </a:solidFill>
                <a:latin typeface="Meiryo UI" panose="020B0604030504040204" pitchFamily="50" charset="-128"/>
                <a:ea typeface="Meiryo UI" panose="020B0604030504040204" pitchFamily="50" charset="-128"/>
              </a:rPr>
              <a:t>ない</a:t>
            </a:r>
            <a:endParaRPr sz="1850" dirty="0">
              <a:solidFill>
                <a:schemeClr val="dk1"/>
              </a:solidFill>
              <a:latin typeface="Meiryo UI" panose="020B0604030504040204" pitchFamily="50" charset="-128"/>
              <a:ea typeface="Meiryo UI" panose="020B0604030504040204" pitchFamily="50" charset="-128"/>
            </a:endParaRPr>
          </a:p>
          <a:p>
            <a:pPr marL="541020" marR="0" lvl="1" indent="-171450" algn="l" rtl="0">
              <a:lnSpc>
                <a:spcPct val="100000"/>
              </a:lnSpc>
              <a:spcBef>
                <a:spcPts val="600"/>
              </a:spcBef>
              <a:spcAft>
                <a:spcPts val="0"/>
              </a:spcAft>
              <a:buClr>
                <a:schemeClr val="dk1"/>
              </a:buClr>
              <a:buSzPts val="1850"/>
              <a:buFont typeface="Arial"/>
              <a:buChar char="•"/>
            </a:pPr>
            <a:r>
              <a:rPr lang="en-US" sz="1850" dirty="0" err="1">
                <a:solidFill>
                  <a:schemeClr val="dk1"/>
                </a:solidFill>
                <a:latin typeface="Meiryo UI" panose="020B0604030504040204" pitchFamily="50" charset="-128"/>
                <a:ea typeface="Meiryo UI" panose="020B0604030504040204" pitchFamily="50" charset="-128"/>
              </a:rPr>
              <a:t>HDDの故障やウイルスによるデータの損失</a:t>
            </a:r>
            <a:endParaRPr sz="1850" dirty="0">
              <a:solidFill>
                <a:schemeClr val="dk1"/>
              </a:solidFill>
              <a:latin typeface="Meiryo UI" panose="020B0604030504040204" pitchFamily="50" charset="-128"/>
              <a:ea typeface="Meiryo UI" panose="020B0604030504040204" pitchFamily="50" charset="-128"/>
            </a:endParaRPr>
          </a:p>
          <a:p>
            <a:pPr marL="541020" marR="0" lvl="1" indent="-171450" algn="l" rtl="0">
              <a:lnSpc>
                <a:spcPct val="100000"/>
              </a:lnSpc>
              <a:spcBef>
                <a:spcPts val="600"/>
              </a:spcBef>
              <a:spcAft>
                <a:spcPts val="0"/>
              </a:spcAft>
              <a:buClr>
                <a:schemeClr val="dk1"/>
              </a:buClr>
              <a:buSzPts val="1850"/>
              <a:buFont typeface="Arial"/>
              <a:buChar char="•"/>
            </a:pPr>
            <a:r>
              <a:rPr lang="en-US" sz="1850" dirty="0" err="1">
                <a:solidFill>
                  <a:schemeClr val="dk1"/>
                </a:solidFill>
                <a:latin typeface="Meiryo UI" panose="020B0604030504040204" pitchFamily="50" charset="-128"/>
                <a:ea typeface="Meiryo UI" panose="020B0604030504040204" pitchFamily="50" charset="-128"/>
              </a:rPr>
              <a:t>ビデオ監視システムの複雑なセットアップ</a:t>
            </a:r>
            <a:endParaRPr sz="1850" dirty="0">
              <a:solidFill>
                <a:schemeClr val="dk1"/>
              </a:solidFill>
              <a:latin typeface="Meiryo UI" panose="020B0604030504040204" pitchFamily="50" charset="-128"/>
              <a:ea typeface="Meiryo UI" panose="020B0604030504040204" pitchFamily="50" charset="-128"/>
            </a:endParaRPr>
          </a:p>
          <a:p>
            <a:pPr marL="541020" marR="0" lvl="1" indent="-171450" algn="l" rtl="0">
              <a:lnSpc>
                <a:spcPct val="100000"/>
              </a:lnSpc>
              <a:spcBef>
                <a:spcPts val="600"/>
              </a:spcBef>
              <a:spcAft>
                <a:spcPts val="0"/>
              </a:spcAft>
              <a:buClr>
                <a:schemeClr val="dk1"/>
              </a:buClr>
              <a:buSzPts val="1850"/>
              <a:buFont typeface="Arial"/>
              <a:buChar char="•"/>
            </a:pPr>
            <a:r>
              <a:rPr lang="en-US" sz="1850" dirty="0" err="1" smtClean="0">
                <a:solidFill>
                  <a:schemeClr val="dk1"/>
                </a:solidFill>
                <a:latin typeface="Meiryo UI" panose="020B0604030504040204" pitchFamily="50" charset="-128"/>
                <a:ea typeface="Meiryo UI" panose="020B0604030504040204" pitchFamily="50" charset="-128"/>
              </a:rPr>
              <a:t>スペースが限られている</a:t>
            </a:r>
            <a:r>
              <a:rPr lang="en-US" sz="1850" dirty="0" smtClean="0">
                <a:solidFill>
                  <a:schemeClr val="dk1"/>
                </a:solidFill>
                <a:latin typeface="Meiryo UI" panose="020B0604030504040204" pitchFamily="50" charset="-128"/>
                <a:ea typeface="Meiryo UI" panose="020B0604030504040204" pitchFamily="50" charset="-128"/>
              </a:rPr>
              <a:t>、</a:t>
            </a:r>
            <a:r>
              <a:rPr lang="ja-JP" altLang="en-US" sz="1850" dirty="0" smtClean="0">
                <a:solidFill>
                  <a:schemeClr val="dk1"/>
                </a:solidFill>
                <a:latin typeface="Meiryo UI" panose="020B0604030504040204" pitchFamily="50" charset="-128"/>
                <a:ea typeface="Meiryo UI" panose="020B0604030504040204" pitchFamily="50" charset="-128"/>
              </a:rPr>
              <a:t>または</a:t>
            </a:r>
            <a:r>
              <a:rPr lang="en-US" sz="1850" dirty="0" err="1" smtClean="0">
                <a:solidFill>
                  <a:schemeClr val="dk1"/>
                </a:solidFill>
                <a:latin typeface="Meiryo UI" panose="020B0604030504040204" pitchFamily="50" charset="-128"/>
                <a:ea typeface="Meiryo UI" panose="020B0604030504040204" pitchFamily="50" charset="-128"/>
              </a:rPr>
              <a:t>サーバールームが</a:t>
            </a:r>
            <a:r>
              <a:rPr lang="ja-JP" altLang="en-US" sz="1850" dirty="0" smtClean="0">
                <a:solidFill>
                  <a:schemeClr val="dk1"/>
                </a:solidFill>
                <a:latin typeface="Meiryo UI" panose="020B0604030504040204" pitchFamily="50" charset="-128"/>
                <a:ea typeface="Meiryo UI" panose="020B0604030504040204" pitchFamily="50" charset="-128"/>
              </a:rPr>
              <a:t>ない</a:t>
            </a:r>
            <a:endParaRPr sz="185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3"/>
          <p:cNvSpPr txBox="1">
            <a:spLocks noGrp="1"/>
          </p:cNvSpPr>
          <p:nvPr>
            <p:ph type="title" idx="4294967295"/>
          </p:nvPr>
        </p:nvSpPr>
        <p:spPr>
          <a:xfrm>
            <a:off x="302655" y="103190"/>
            <a:ext cx="8550180" cy="110829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3200" dirty="0" err="1">
                <a:solidFill>
                  <a:schemeClr val="lt1"/>
                </a:solidFill>
                <a:latin typeface="Meiryo UI" panose="020B0604030504040204" pitchFamily="50" charset="-128"/>
                <a:ea typeface="Meiryo UI" panose="020B0604030504040204" pitchFamily="50" charset="-128"/>
              </a:rPr>
              <a:t>ライセンスフリーの</a:t>
            </a:r>
            <a:r>
              <a:rPr lang="en-US" sz="3200" dirty="0" err="1" smtClean="0">
                <a:solidFill>
                  <a:schemeClr val="lt1"/>
                </a:solidFill>
                <a:latin typeface="Meiryo UI" panose="020B0604030504040204" pitchFamily="50" charset="-128"/>
                <a:ea typeface="Meiryo UI" panose="020B0604030504040204" pitchFamily="50" charset="-128"/>
              </a:rPr>
              <a:t>HBS</a:t>
            </a:r>
            <a:r>
              <a:rPr lang="en-US" sz="3200" dirty="0" smtClean="0">
                <a:solidFill>
                  <a:schemeClr val="lt1"/>
                </a:solidFill>
                <a:latin typeface="Meiryo UI" panose="020B0604030504040204" pitchFamily="50" charset="-128"/>
                <a:ea typeface="Meiryo UI" panose="020B0604030504040204" pitchFamily="50" charset="-128"/>
              </a:rPr>
              <a:t> 3(Hybrid </a:t>
            </a:r>
            <a:r>
              <a:rPr lang="en-US" sz="3200" dirty="0">
                <a:solidFill>
                  <a:schemeClr val="lt1"/>
                </a:solidFill>
                <a:latin typeface="Meiryo UI" panose="020B0604030504040204" pitchFamily="50" charset="-128"/>
                <a:ea typeface="Meiryo UI" panose="020B0604030504040204" pitchFamily="50" charset="-128"/>
              </a:rPr>
              <a:t>Backup Sync </a:t>
            </a:r>
            <a:r>
              <a:rPr lang="en-US" sz="3200" dirty="0" smtClean="0">
                <a:solidFill>
                  <a:schemeClr val="lt1"/>
                </a:solidFill>
                <a:latin typeface="Meiryo UI" panose="020B0604030504040204" pitchFamily="50" charset="-128"/>
                <a:ea typeface="Meiryo UI" panose="020B0604030504040204" pitchFamily="50" charset="-128"/>
              </a:rPr>
              <a:t>3)</a:t>
            </a:r>
            <a:r>
              <a:rPr lang="ja-JP" altLang="en-US" sz="3200" dirty="0" smtClean="0">
                <a:solidFill>
                  <a:schemeClr val="lt1"/>
                </a:solidFill>
                <a:latin typeface="Meiryo UI" panose="020B0604030504040204" pitchFamily="50" charset="-128"/>
                <a:ea typeface="Meiryo UI" panose="020B0604030504040204" pitchFamily="50" charset="-128"/>
              </a:rPr>
              <a:t>によって</a:t>
            </a:r>
            <a:r>
              <a:rPr lang="en-US" sz="3200" dirty="0" smtClean="0">
                <a:solidFill>
                  <a:schemeClr val="lt1"/>
                </a:solidFill>
                <a:latin typeface="Meiryo UI" panose="020B0604030504040204" pitchFamily="50" charset="-128"/>
                <a:ea typeface="Meiryo UI" panose="020B0604030504040204" pitchFamily="50" charset="-128"/>
              </a:rPr>
              <a:t>3-2-1バックアップ計画を</a:t>
            </a:r>
            <a:r>
              <a:rPr lang="ja-JP" altLang="en-US" sz="3200" dirty="0" smtClean="0">
                <a:solidFill>
                  <a:schemeClr val="lt1"/>
                </a:solidFill>
                <a:latin typeface="Meiryo UI" panose="020B0604030504040204" pitchFamily="50" charset="-128"/>
                <a:ea typeface="Meiryo UI" panose="020B0604030504040204" pitchFamily="50" charset="-128"/>
              </a:rPr>
              <a:t>実現</a:t>
            </a: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531" name="Google Shape;531;p43"/>
          <p:cNvSpPr txBox="1"/>
          <p:nvPr/>
        </p:nvSpPr>
        <p:spPr>
          <a:xfrm>
            <a:off x="1581062" y="2042111"/>
            <a:ext cx="330881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smtClean="0">
                <a:solidFill>
                  <a:schemeClr val="dk1"/>
                </a:solidFill>
                <a:latin typeface="Meiryo UI" panose="020B0604030504040204" pitchFamily="50" charset="-128"/>
                <a:ea typeface="Meiryo UI" panose="020B0604030504040204" pitchFamily="50" charset="-128"/>
              </a:rPr>
              <a:t>データの安全性を確保するため、3</a:t>
            </a:r>
            <a:r>
              <a:rPr lang="ja-JP" altLang="en-US" dirty="0" err="1" smtClean="0">
                <a:solidFill>
                  <a:schemeClr val="dk1"/>
                </a:solidFill>
                <a:latin typeface="Meiryo UI" panose="020B0604030504040204" pitchFamily="50" charset="-128"/>
                <a:ea typeface="Meiryo UI" panose="020B0604030504040204" pitchFamily="50" charset="-128"/>
              </a:rPr>
              <a:t>つの</a:t>
            </a:r>
            <a:r>
              <a:rPr lang="ja-JP" altLang="en-US" dirty="0" smtClean="0">
                <a:solidFill>
                  <a:schemeClr val="dk1"/>
                </a:solidFill>
                <a:latin typeface="Meiryo UI" panose="020B0604030504040204" pitchFamily="50" charset="-128"/>
                <a:ea typeface="Meiryo UI" panose="020B0604030504040204" pitchFamily="50" charset="-128"/>
              </a:rPr>
              <a:t>コピーを</a:t>
            </a:r>
            <a:r>
              <a:rPr lang="en-US" dirty="0" smtClean="0">
                <a:solidFill>
                  <a:schemeClr val="dk1"/>
                </a:solidFill>
                <a:latin typeface="Meiryo UI" panose="020B0604030504040204" pitchFamily="50" charset="-128"/>
                <a:ea typeface="Meiryo UI" panose="020B0604030504040204" pitchFamily="50" charset="-128"/>
              </a:rPr>
              <a:t>2種類のストレージに保持し</a:t>
            </a:r>
            <a:r>
              <a:rPr lang="en-US" dirty="0">
                <a:solidFill>
                  <a:schemeClr val="dk1"/>
                </a:solidFill>
                <a:latin typeface="Meiryo UI" panose="020B0604030504040204" pitchFamily="50" charset="-128"/>
                <a:ea typeface="Meiryo UI" panose="020B0604030504040204" pitchFamily="50" charset="-128"/>
              </a:rPr>
              <a:t>、1</a:t>
            </a:r>
            <a:r>
              <a:rPr lang="en-US" dirty="0" smtClean="0">
                <a:solidFill>
                  <a:schemeClr val="dk1"/>
                </a:solidFill>
                <a:latin typeface="Meiryo UI" panose="020B0604030504040204" pitchFamily="50" charset="-128"/>
                <a:ea typeface="Meiryo UI" panose="020B0604030504040204" pitchFamily="50" charset="-128"/>
              </a:rPr>
              <a:t>つのコピー</a:t>
            </a:r>
            <a:r>
              <a:rPr lang="ja-JP" altLang="en-US" dirty="0" smtClean="0">
                <a:solidFill>
                  <a:schemeClr val="dk1"/>
                </a:solidFill>
                <a:latin typeface="Meiryo UI" panose="020B0604030504040204" pitchFamily="50" charset="-128"/>
                <a:ea typeface="Meiryo UI" panose="020B0604030504040204" pitchFamily="50" charset="-128"/>
              </a:rPr>
              <a:t>は</a:t>
            </a:r>
            <a:r>
              <a:rPr lang="en-US" dirty="0" err="1" smtClean="0">
                <a:solidFill>
                  <a:schemeClr val="dk1"/>
                </a:solidFill>
                <a:latin typeface="Meiryo UI" panose="020B0604030504040204" pitchFamily="50" charset="-128"/>
                <a:ea typeface="Meiryo UI" panose="020B0604030504040204" pitchFamily="50" charset="-128"/>
              </a:rPr>
              <a:t>オフサイトに保存します</a:t>
            </a:r>
            <a:r>
              <a:rPr lang="en-US" dirty="0">
                <a:solidFill>
                  <a:schemeClr val="dk1"/>
                </a:solidFill>
                <a:latin typeface="Meiryo UI" panose="020B0604030504040204" pitchFamily="50" charset="-128"/>
                <a:ea typeface="Meiryo UI" panose="020B0604030504040204" pitchFamily="50" charset="-128"/>
              </a:rPr>
              <a:t>。</a:t>
            </a:r>
            <a:endParaRPr sz="10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532" name="Google Shape;532;p43"/>
          <p:cNvPicPr preferRelativeResize="0"/>
          <p:nvPr/>
        </p:nvPicPr>
        <p:blipFill rotWithShape="1">
          <a:blip r:embed="rId3">
            <a:alphaModFix/>
          </a:blip>
          <a:srcRect/>
          <a:stretch/>
        </p:blipFill>
        <p:spPr>
          <a:xfrm>
            <a:off x="708847" y="1983863"/>
            <a:ext cx="866739" cy="867317"/>
          </a:xfrm>
          <a:prstGeom prst="rect">
            <a:avLst/>
          </a:prstGeom>
          <a:noFill/>
          <a:ln>
            <a:noFill/>
          </a:ln>
        </p:spPr>
      </p:pic>
      <p:sp>
        <p:nvSpPr>
          <p:cNvPr id="533" name="Google Shape;533;p43"/>
          <p:cNvSpPr/>
          <p:nvPr/>
        </p:nvSpPr>
        <p:spPr>
          <a:xfrm>
            <a:off x="2549435" y="4215560"/>
            <a:ext cx="1318780" cy="52903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1200"/>
              <a:buFont typeface="Arial"/>
              <a:buNone/>
            </a:pPr>
            <a:r>
              <a:rPr lang="en-US" sz="1200" dirty="0">
                <a:solidFill>
                  <a:schemeClr val="dk1"/>
                </a:solidFill>
                <a:latin typeface="Meiryo UI" panose="020B0604030504040204" pitchFamily="50" charset="-128"/>
                <a:ea typeface="Meiryo UI" panose="020B0604030504040204" pitchFamily="50" charset="-128"/>
              </a:rPr>
              <a:t>コピー1</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20000"/>
              </a:lnSpc>
              <a:spcBef>
                <a:spcPts val="0"/>
              </a:spcBef>
              <a:spcAft>
                <a:spcPts val="0"/>
              </a:spcAft>
              <a:buClr>
                <a:schemeClr val="dk1"/>
              </a:buClr>
              <a:buSzPts val="1200"/>
              <a:buFont typeface="Arial"/>
              <a:buNone/>
            </a:pPr>
            <a:r>
              <a:rPr lang="en-US" sz="1200" dirty="0">
                <a:solidFill>
                  <a:schemeClr val="dk1"/>
                </a:solidFill>
                <a:latin typeface="Meiryo UI" panose="020B0604030504040204" pitchFamily="50" charset="-128"/>
                <a:ea typeface="Meiryo UI" panose="020B0604030504040204" pitchFamily="50" charset="-128"/>
              </a:rPr>
              <a:t>NAS</a:t>
            </a:r>
            <a:endParaRPr sz="1200" dirty="0">
              <a:solidFill>
                <a:schemeClr val="dk1"/>
              </a:solidFill>
              <a:latin typeface="Meiryo UI" panose="020B0604030504040204" pitchFamily="50" charset="-128"/>
              <a:ea typeface="Meiryo UI" panose="020B0604030504040204" pitchFamily="50" charset="-128"/>
            </a:endParaRPr>
          </a:p>
        </p:txBody>
      </p:sp>
      <p:sp>
        <p:nvSpPr>
          <p:cNvPr id="534" name="Google Shape;534;p43"/>
          <p:cNvSpPr/>
          <p:nvPr/>
        </p:nvSpPr>
        <p:spPr>
          <a:xfrm>
            <a:off x="4498965" y="4205674"/>
            <a:ext cx="1164074" cy="518432"/>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1200"/>
              <a:buFont typeface="Arial"/>
              <a:buNone/>
            </a:pPr>
            <a:r>
              <a:rPr lang="en-US" sz="1200" dirty="0">
                <a:solidFill>
                  <a:schemeClr val="dk1"/>
                </a:solidFill>
                <a:latin typeface="Meiryo UI" panose="020B0604030504040204" pitchFamily="50" charset="-128"/>
                <a:ea typeface="Meiryo UI" panose="020B0604030504040204" pitchFamily="50" charset="-128"/>
              </a:rPr>
              <a:t>コピー2</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20000"/>
              </a:lnSpc>
              <a:spcBef>
                <a:spcPts val="0"/>
              </a:spcBef>
              <a:spcAft>
                <a:spcPts val="0"/>
              </a:spcAft>
              <a:buClr>
                <a:schemeClr val="dk1"/>
              </a:buClr>
              <a:buSzPts val="1200"/>
              <a:buFont typeface="Arial"/>
              <a:buNone/>
            </a:pPr>
            <a:r>
              <a:rPr lang="en-US" sz="1200" dirty="0" err="1">
                <a:solidFill>
                  <a:schemeClr val="dk1"/>
                </a:solidFill>
                <a:latin typeface="Meiryo UI" panose="020B0604030504040204" pitchFamily="50" charset="-128"/>
                <a:ea typeface="Meiryo UI" panose="020B0604030504040204" pitchFamily="50" charset="-128"/>
              </a:rPr>
              <a:t>リモートNAS</a:t>
            </a:r>
            <a:endParaRPr sz="1200" dirty="0">
              <a:solidFill>
                <a:schemeClr val="dk1"/>
              </a:solidFill>
              <a:latin typeface="Meiryo UI" panose="020B0604030504040204" pitchFamily="50" charset="-128"/>
              <a:ea typeface="Meiryo UI" panose="020B0604030504040204" pitchFamily="50" charset="-128"/>
            </a:endParaRPr>
          </a:p>
        </p:txBody>
      </p:sp>
      <p:sp>
        <p:nvSpPr>
          <p:cNvPr id="535" name="Google Shape;535;p43"/>
          <p:cNvSpPr/>
          <p:nvPr/>
        </p:nvSpPr>
        <p:spPr>
          <a:xfrm>
            <a:off x="6454627" y="4215560"/>
            <a:ext cx="1318780" cy="52903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1200"/>
              <a:buFont typeface="Arial"/>
              <a:buNone/>
            </a:pPr>
            <a:r>
              <a:rPr lang="en-US" sz="1200" dirty="0">
                <a:solidFill>
                  <a:schemeClr val="dk1"/>
                </a:solidFill>
                <a:latin typeface="Meiryo UI" panose="020B0604030504040204" pitchFamily="50" charset="-128"/>
                <a:ea typeface="Meiryo UI" panose="020B0604030504040204" pitchFamily="50" charset="-128"/>
              </a:rPr>
              <a:t>コピー3</a:t>
            </a:r>
            <a:endParaRPr sz="1200" dirty="0">
              <a:solidFill>
                <a:schemeClr val="dk1"/>
              </a:solidFill>
              <a:latin typeface="Meiryo UI" panose="020B0604030504040204" pitchFamily="50" charset="-128"/>
              <a:ea typeface="Meiryo UI" panose="020B0604030504040204" pitchFamily="50" charset="-128"/>
            </a:endParaRPr>
          </a:p>
          <a:p>
            <a:pPr marL="0" marR="0" lvl="0" indent="0" algn="ctr" rtl="0">
              <a:lnSpc>
                <a:spcPct val="120000"/>
              </a:lnSpc>
              <a:spcBef>
                <a:spcPts val="0"/>
              </a:spcBef>
              <a:spcAft>
                <a:spcPts val="0"/>
              </a:spcAft>
              <a:buClr>
                <a:schemeClr val="dk1"/>
              </a:buClr>
              <a:buSzPts val="1200"/>
              <a:buFont typeface="Arial"/>
              <a:buNone/>
            </a:pPr>
            <a:r>
              <a:rPr lang="en-US" sz="1200" dirty="0" smtClean="0">
                <a:solidFill>
                  <a:schemeClr val="dk1"/>
                </a:solidFill>
                <a:latin typeface="Meiryo UI" panose="020B0604030504040204" pitchFamily="50" charset="-128"/>
                <a:ea typeface="Meiryo UI" panose="020B0604030504040204" pitchFamily="50" charset="-128"/>
              </a:rPr>
              <a:t>Google Drive</a:t>
            </a:r>
            <a:endParaRPr sz="1200" dirty="0">
              <a:solidFill>
                <a:schemeClr val="dk1"/>
              </a:solidFill>
              <a:latin typeface="Meiryo UI" panose="020B0604030504040204" pitchFamily="50" charset="-128"/>
              <a:ea typeface="Meiryo UI" panose="020B0604030504040204" pitchFamily="50" charset="-128"/>
            </a:endParaRPr>
          </a:p>
        </p:txBody>
      </p:sp>
      <p:pic>
        <p:nvPicPr>
          <p:cNvPr id="536" name="Google Shape;536;p43"/>
          <p:cNvPicPr preferRelativeResize="0"/>
          <p:nvPr/>
        </p:nvPicPr>
        <p:blipFill rotWithShape="1">
          <a:blip r:embed="rId4">
            <a:alphaModFix/>
          </a:blip>
          <a:srcRect/>
          <a:stretch/>
        </p:blipFill>
        <p:spPr>
          <a:xfrm>
            <a:off x="6558489" y="2630055"/>
            <a:ext cx="1094206" cy="967950"/>
          </a:xfrm>
          <a:prstGeom prst="rect">
            <a:avLst/>
          </a:prstGeom>
          <a:noFill/>
          <a:ln>
            <a:noFill/>
          </a:ln>
        </p:spPr>
      </p:pic>
      <p:sp>
        <p:nvSpPr>
          <p:cNvPr id="537" name="Google Shape;537;p43"/>
          <p:cNvSpPr/>
          <p:nvPr/>
        </p:nvSpPr>
        <p:spPr>
          <a:xfrm>
            <a:off x="1274710" y="4180686"/>
            <a:ext cx="1096142" cy="365856"/>
          </a:xfrm>
          <a:prstGeom prst="roundRect">
            <a:avLst>
              <a:gd name="adj" fmla="val 16667"/>
            </a:avLst>
          </a:prstGeom>
          <a:solidFill>
            <a:srgbClr val="C787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3</a:t>
            </a:r>
            <a:r>
              <a:rPr lang="ja-JP" altLang="en-US" dirty="0" err="1" smtClean="0">
                <a:solidFill>
                  <a:schemeClr val="lt1"/>
                </a:solidFill>
                <a:latin typeface="Meiryo UI" panose="020B0604030504040204" pitchFamily="50" charset="-128"/>
                <a:ea typeface="Meiryo UI" panose="020B0604030504040204" pitchFamily="50" charset="-128"/>
              </a:rPr>
              <a:t>つの</a:t>
            </a:r>
            <a:r>
              <a:rPr lang="ja-JP" altLang="en-US" dirty="0" smtClean="0">
                <a:solidFill>
                  <a:schemeClr val="lt1"/>
                </a:solidFill>
                <a:latin typeface="Meiryo UI" panose="020B0604030504040204" pitchFamily="50" charset="-128"/>
                <a:ea typeface="Meiryo UI" panose="020B0604030504040204" pitchFamily="50" charset="-128"/>
              </a:rPr>
              <a:t>コピー</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38" name="Google Shape;538;p43"/>
          <p:cNvSpPr/>
          <p:nvPr/>
        </p:nvSpPr>
        <p:spPr>
          <a:xfrm>
            <a:off x="4575153" y="4743878"/>
            <a:ext cx="1096142" cy="365856"/>
          </a:xfrm>
          <a:prstGeom prst="roundRect">
            <a:avLst>
              <a:gd name="adj" fmla="val 16667"/>
            </a:avLst>
          </a:prstGeom>
          <a:solidFill>
            <a:srgbClr val="C787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1</a:t>
            </a:r>
            <a:r>
              <a:rPr lang="ja-JP" altLang="en-US" dirty="0" smtClean="0">
                <a:solidFill>
                  <a:schemeClr val="lt1"/>
                </a:solidFill>
                <a:latin typeface="Meiryo UI" panose="020B0604030504040204" pitchFamily="50" charset="-128"/>
                <a:ea typeface="Meiryo UI" panose="020B0604030504040204" pitchFamily="50" charset="-128"/>
              </a:rPr>
              <a:t>つ</a:t>
            </a:r>
            <a:r>
              <a:rPr lang="en-US" dirty="0" err="1" smtClean="0">
                <a:solidFill>
                  <a:schemeClr val="lt1"/>
                </a:solidFill>
                <a:latin typeface="Meiryo UI" panose="020B0604030504040204" pitchFamily="50" charset="-128"/>
                <a:ea typeface="Meiryo UI" panose="020B0604030504040204" pitchFamily="50" charset="-128"/>
              </a:rPr>
              <a:t>はオフ</a:t>
            </a:r>
            <a:r>
              <a:rPr lang="en-US" dirty="0" smtClean="0">
                <a:solidFill>
                  <a:schemeClr val="lt1"/>
                </a:solidFill>
                <a:latin typeface="Meiryo UI" panose="020B0604030504040204" pitchFamily="50" charset="-128"/>
                <a:ea typeface="Meiryo UI" panose="020B0604030504040204" pitchFamily="50" charset="-128"/>
              </a:rPr>
              <a:t/>
            </a:r>
            <a:br>
              <a:rPr lang="en-US" dirty="0" smtClean="0">
                <a:solidFill>
                  <a:schemeClr val="lt1"/>
                </a:solidFill>
                <a:latin typeface="Meiryo UI" panose="020B0604030504040204" pitchFamily="50" charset="-128"/>
                <a:ea typeface="Meiryo UI" panose="020B0604030504040204" pitchFamily="50" charset="-128"/>
              </a:rPr>
            </a:br>
            <a:r>
              <a:rPr lang="en-US" dirty="0" err="1" smtClean="0">
                <a:solidFill>
                  <a:schemeClr val="lt1"/>
                </a:solidFill>
                <a:latin typeface="Meiryo UI" panose="020B0604030504040204" pitchFamily="50" charset="-128"/>
                <a:ea typeface="Meiryo UI" panose="020B0604030504040204" pitchFamily="50" charset="-128"/>
              </a:rPr>
              <a:t>サイト</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539" name="Google Shape;539;p43"/>
          <p:cNvCxnSpPr>
            <a:stCxn id="536" idx="0"/>
            <a:endCxn id="540" idx="0"/>
          </p:cNvCxnSpPr>
          <p:nvPr/>
        </p:nvCxnSpPr>
        <p:spPr>
          <a:xfrm rot="5400000">
            <a:off x="5787392" y="1852455"/>
            <a:ext cx="540600" cy="2095800"/>
          </a:xfrm>
          <a:prstGeom prst="bentConnector3">
            <a:avLst>
              <a:gd name="adj1" fmla="val -42286"/>
            </a:avLst>
          </a:prstGeom>
          <a:noFill/>
          <a:ln w="12700" cap="flat" cmpd="sng">
            <a:solidFill>
              <a:srgbClr val="C78739"/>
            </a:solidFill>
            <a:prstDash val="solid"/>
            <a:round/>
            <a:headEnd type="none" w="sm" len="sm"/>
            <a:tailEnd type="oval" w="sm" len="sm"/>
          </a:ln>
        </p:spPr>
      </p:cxnSp>
      <p:sp>
        <p:nvSpPr>
          <p:cNvPr id="541" name="Google Shape;541;p43"/>
          <p:cNvSpPr/>
          <p:nvPr/>
        </p:nvSpPr>
        <p:spPr>
          <a:xfrm>
            <a:off x="2906601" y="4251643"/>
            <a:ext cx="589266" cy="232597"/>
          </a:xfrm>
          <a:prstGeom prst="roundRect">
            <a:avLst>
              <a:gd name="adj" fmla="val 16667"/>
            </a:avLst>
          </a:prstGeom>
          <a:noFill/>
          <a:ln w="9525" cap="flat" cmpd="sng">
            <a:solidFill>
              <a:srgbClr val="DCB4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42" name="Google Shape;542;p43"/>
          <p:cNvSpPr/>
          <p:nvPr/>
        </p:nvSpPr>
        <p:spPr>
          <a:xfrm>
            <a:off x="4792210" y="4251643"/>
            <a:ext cx="589266" cy="232597"/>
          </a:xfrm>
          <a:prstGeom prst="roundRect">
            <a:avLst>
              <a:gd name="adj" fmla="val 16667"/>
            </a:avLst>
          </a:prstGeom>
          <a:noFill/>
          <a:ln w="9525" cap="flat" cmpd="sng">
            <a:solidFill>
              <a:srgbClr val="DCB4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43" name="Google Shape;543;p43"/>
          <p:cNvSpPr/>
          <p:nvPr/>
        </p:nvSpPr>
        <p:spPr>
          <a:xfrm>
            <a:off x="6808113" y="4251643"/>
            <a:ext cx="589266" cy="232597"/>
          </a:xfrm>
          <a:prstGeom prst="roundRect">
            <a:avLst>
              <a:gd name="adj" fmla="val 16667"/>
            </a:avLst>
          </a:prstGeom>
          <a:noFill/>
          <a:ln w="9525" cap="flat" cmpd="sng">
            <a:solidFill>
              <a:srgbClr val="DCB4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544" name="Google Shape;544;p43"/>
          <p:cNvCxnSpPr>
            <a:stCxn id="542" idx="1"/>
            <a:endCxn id="541" idx="3"/>
          </p:cNvCxnSpPr>
          <p:nvPr/>
        </p:nvCxnSpPr>
        <p:spPr>
          <a:xfrm rot="10800000">
            <a:off x="3495910" y="4367942"/>
            <a:ext cx="1296300" cy="0"/>
          </a:xfrm>
          <a:prstGeom prst="straightConnector1">
            <a:avLst/>
          </a:prstGeom>
          <a:noFill/>
          <a:ln w="12700" cap="flat" cmpd="sng">
            <a:solidFill>
              <a:srgbClr val="C78739"/>
            </a:solidFill>
            <a:prstDash val="solid"/>
            <a:round/>
            <a:headEnd type="none" w="sm" len="sm"/>
            <a:tailEnd type="none" w="sm" len="sm"/>
          </a:ln>
        </p:spPr>
      </p:cxnSp>
      <p:cxnSp>
        <p:nvCxnSpPr>
          <p:cNvPr id="545" name="Google Shape;545;p43"/>
          <p:cNvCxnSpPr/>
          <p:nvPr/>
        </p:nvCxnSpPr>
        <p:spPr>
          <a:xfrm rot="10800000">
            <a:off x="2133140" y="4363614"/>
            <a:ext cx="774760" cy="4328"/>
          </a:xfrm>
          <a:prstGeom prst="straightConnector1">
            <a:avLst/>
          </a:prstGeom>
          <a:noFill/>
          <a:ln w="12700" cap="flat" cmpd="sng">
            <a:solidFill>
              <a:srgbClr val="C78739"/>
            </a:solidFill>
            <a:prstDash val="solid"/>
            <a:round/>
            <a:headEnd type="none" w="sm" len="sm"/>
            <a:tailEnd type="none" w="sm" len="sm"/>
          </a:ln>
        </p:spPr>
      </p:cxnSp>
      <p:cxnSp>
        <p:nvCxnSpPr>
          <p:cNvPr id="546" name="Google Shape;546;p43"/>
          <p:cNvCxnSpPr>
            <a:stCxn id="543" idx="1"/>
            <a:endCxn id="542" idx="3"/>
          </p:cNvCxnSpPr>
          <p:nvPr/>
        </p:nvCxnSpPr>
        <p:spPr>
          <a:xfrm rot="10800000">
            <a:off x="5381613" y="4367942"/>
            <a:ext cx="1426500" cy="0"/>
          </a:xfrm>
          <a:prstGeom prst="straightConnector1">
            <a:avLst/>
          </a:prstGeom>
          <a:noFill/>
          <a:ln w="12700" cap="flat" cmpd="sng">
            <a:solidFill>
              <a:srgbClr val="C78739"/>
            </a:solidFill>
            <a:prstDash val="solid"/>
            <a:round/>
            <a:headEnd type="none" w="sm" len="sm"/>
            <a:tailEnd type="none" w="sm" len="sm"/>
          </a:ln>
        </p:spPr>
      </p:cxnSp>
      <p:sp>
        <p:nvSpPr>
          <p:cNvPr id="547" name="Google Shape;547;p43"/>
          <p:cNvSpPr/>
          <p:nvPr/>
        </p:nvSpPr>
        <p:spPr>
          <a:xfrm>
            <a:off x="5509610" y="2221141"/>
            <a:ext cx="1096142" cy="365856"/>
          </a:xfrm>
          <a:prstGeom prst="roundRect">
            <a:avLst>
              <a:gd name="adj" fmla="val 16667"/>
            </a:avLst>
          </a:prstGeom>
          <a:solidFill>
            <a:srgbClr val="C787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dirty="0">
                <a:solidFill>
                  <a:schemeClr val="lt1"/>
                </a:solidFill>
                <a:latin typeface="Meiryo UI" panose="020B0604030504040204" pitchFamily="50" charset="-128"/>
                <a:ea typeface="Meiryo UI" panose="020B0604030504040204" pitchFamily="50" charset="-128"/>
              </a:rPr>
              <a:t>2種類</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48" name="Google Shape;548;p43"/>
          <p:cNvPicPr preferRelativeResize="0"/>
          <p:nvPr/>
        </p:nvPicPr>
        <p:blipFill rotWithShape="1">
          <a:blip r:embed="rId5">
            <a:alphaModFix/>
          </a:blip>
          <a:srcRect/>
          <a:stretch/>
        </p:blipFill>
        <p:spPr>
          <a:xfrm>
            <a:off x="2844470" y="3676432"/>
            <a:ext cx="693514" cy="529242"/>
          </a:xfrm>
          <a:prstGeom prst="rect">
            <a:avLst/>
          </a:prstGeom>
          <a:noFill/>
          <a:ln>
            <a:noFill/>
          </a:ln>
        </p:spPr>
      </p:pic>
      <p:pic>
        <p:nvPicPr>
          <p:cNvPr id="549" name="Google Shape;549;p43"/>
          <p:cNvPicPr preferRelativeResize="0"/>
          <p:nvPr/>
        </p:nvPicPr>
        <p:blipFill rotWithShape="1">
          <a:blip r:embed="rId5">
            <a:alphaModFix/>
          </a:blip>
          <a:srcRect/>
          <a:stretch/>
        </p:blipFill>
        <p:spPr>
          <a:xfrm>
            <a:off x="4733277" y="3676432"/>
            <a:ext cx="693514" cy="529242"/>
          </a:xfrm>
          <a:prstGeom prst="rect">
            <a:avLst/>
          </a:prstGeom>
          <a:noFill/>
          <a:ln>
            <a:noFill/>
          </a:ln>
        </p:spPr>
      </p:pic>
      <p:pic>
        <p:nvPicPr>
          <p:cNvPr id="550" name="Google Shape;550;p43"/>
          <p:cNvPicPr preferRelativeResize="0"/>
          <p:nvPr/>
        </p:nvPicPr>
        <p:blipFill rotWithShape="1">
          <a:blip r:embed="rId5">
            <a:alphaModFix/>
          </a:blip>
          <a:srcRect/>
          <a:stretch/>
        </p:blipFill>
        <p:spPr>
          <a:xfrm>
            <a:off x="6755989" y="3676432"/>
            <a:ext cx="693514" cy="529242"/>
          </a:xfrm>
          <a:prstGeom prst="rect">
            <a:avLst/>
          </a:prstGeom>
          <a:noFill/>
          <a:ln>
            <a:noFill/>
          </a:ln>
        </p:spPr>
      </p:pic>
      <p:pic>
        <p:nvPicPr>
          <p:cNvPr id="540" name="Google Shape;540;p43" descr="一張含有 文字 的圖片&#10;&#10;自動產生的描述"/>
          <p:cNvPicPr preferRelativeResize="0"/>
          <p:nvPr/>
        </p:nvPicPr>
        <p:blipFill rotWithShape="1">
          <a:blip r:embed="rId6">
            <a:alphaModFix/>
          </a:blip>
          <a:srcRect/>
          <a:stretch/>
        </p:blipFill>
        <p:spPr>
          <a:xfrm>
            <a:off x="3886281" y="3170787"/>
            <a:ext cx="2246975" cy="457538"/>
          </a:xfrm>
          <a:prstGeom prst="rect">
            <a:avLst/>
          </a:prstGeom>
          <a:noFill/>
          <a:ln>
            <a:noFill/>
          </a:ln>
        </p:spPr>
      </p:pic>
      <p:pic>
        <p:nvPicPr>
          <p:cNvPr id="551" name="Google Shape;551;p43" descr="一張含有 文字 的圖片&#10;&#10;自動產生的描述"/>
          <p:cNvPicPr preferRelativeResize="0"/>
          <p:nvPr/>
        </p:nvPicPr>
        <p:blipFill rotWithShape="1">
          <a:blip r:embed="rId6">
            <a:alphaModFix/>
          </a:blip>
          <a:srcRect/>
          <a:stretch/>
        </p:blipFill>
        <p:spPr>
          <a:xfrm>
            <a:off x="1934943" y="3170787"/>
            <a:ext cx="2246975" cy="457538"/>
          </a:xfrm>
          <a:prstGeom prst="rect">
            <a:avLst/>
          </a:prstGeom>
          <a:noFill/>
          <a:ln>
            <a:noFill/>
          </a:ln>
        </p:spPr>
      </p:pic>
      <p:sp>
        <p:nvSpPr>
          <p:cNvPr id="552" name="Google Shape;552;p43"/>
          <p:cNvSpPr txBox="1"/>
          <p:nvPr/>
        </p:nvSpPr>
        <p:spPr>
          <a:xfrm>
            <a:off x="302655" y="1369179"/>
            <a:ext cx="874874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Meiryo UI" panose="020B0604030504040204" pitchFamily="50" charset="-128"/>
                <a:ea typeface="Meiryo UI" panose="020B0604030504040204" pitchFamily="50" charset="-128"/>
              </a:rPr>
              <a:t>3-2-1バックアップ計画はデータの安全性を確保するための主要な方法であり、</a:t>
            </a:r>
            <a:r>
              <a:rPr lang="en-US" b="1" dirty="0" smtClean="0">
                <a:latin typeface="Meiryo UI" panose="020B0604030504040204" pitchFamily="50" charset="-128"/>
                <a:ea typeface="Meiryo UI" panose="020B0604030504040204" pitchFamily="50" charset="-128"/>
              </a:rPr>
              <a:t>HBS(Hybrid </a:t>
            </a:r>
            <a:r>
              <a:rPr lang="en-US" b="1" dirty="0">
                <a:latin typeface="Meiryo UI" panose="020B0604030504040204" pitchFamily="50" charset="-128"/>
                <a:ea typeface="Meiryo UI" panose="020B0604030504040204" pitchFamily="50" charset="-128"/>
              </a:rPr>
              <a:t>Backup </a:t>
            </a:r>
            <a:r>
              <a:rPr lang="en-US" b="1" dirty="0" smtClean="0">
                <a:latin typeface="Meiryo UI" panose="020B0604030504040204" pitchFamily="50" charset="-128"/>
                <a:ea typeface="Meiryo UI" panose="020B0604030504040204" pitchFamily="50" charset="-128"/>
              </a:rPr>
              <a:t>Sync)</a:t>
            </a:r>
            <a:r>
              <a:rPr lang="ja-JP" altLang="en-US" b="1" dirty="0" smtClean="0">
                <a:latin typeface="Meiryo UI" panose="020B0604030504040204" pitchFamily="50" charset="-128"/>
                <a:ea typeface="Meiryo UI" panose="020B0604030504040204" pitchFamily="50" charset="-128"/>
              </a:rPr>
              <a:t>に</a:t>
            </a:r>
            <a:r>
              <a:rPr lang="en-US" altLang="ja-JP" b="1" dirty="0" smtClean="0">
                <a:latin typeface="Meiryo UI" panose="020B0604030504040204" pitchFamily="50" charset="-128"/>
                <a:ea typeface="Meiryo UI" panose="020B0604030504040204" pitchFamily="50" charset="-128"/>
              </a:rPr>
              <a:t/>
            </a:r>
            <a:br>
              <a:rPr lang="en-US" altLang="ja-JP" b="1" dirty="0" smtClean="0">
                <a:latin typeface="Meiryo UI" panose="020B0604030504040204" pitchFamily="50" charset="-128"/>
                <a:ea typeface="Meiryo UI" panose="020B0604030504040204" pitchFamily="50" charset="-128"/>
              </a:rPr>
            </a:br>
            <a:r>
              <a:rPr lang="ja-JP" altLang="en-US" b="1" dirty="0" smtClean="0">
                <a:latin typeface="Meiryo UI" panose="020B0604030504040204" pitchFamily="50" charset="-128"/>
                <a:ea typeface="Meiryo UI" panose="020B0604030504040204" pitchFamily="50" charset="-128"/>
              </a:rPr>
              <a:t>よって</a:t>
            </a:r>
            <a:r>
              <a:rPr lang="en-US" b="1" dirty="0" err="1" smtClean="0">
                <a:latin typeface="Meiryo UI" panose="020B0604030504040204" pitchFamily="50" charset="-128"/>
                <a:ea typeface="Meiryo UI" panose="020B0604030504040204" pitchFamily="50" charset="-128"/>
              </a:rPr>
              <a:t>簡単に</a:t>
            </a:r>
            <a:r>
              <a:rPr lang="ja-JP" altLang="en-US" b="1" dirty="0" smtClean="0">
                <a:latin typeface="Meiryo UI" panose="020B0604030504040204" pitchFamily="50" charset="-128"/>
                <a:ea typeface="Meiryo UI" panose="020B0604030504040204" pitchFamily="50" charset="-128"/>
              </a:rPr>
              <a:t>行え</a:t>
            </a:r>
            <a:r>
              <a:rPr lang="en-US" b="1" dirty="0" err="1" smtClean="0">
                <a:latin typeface="Meiryo UI" panose="020B0604030504040204" pitchFamily="50" charset="-128"/>
                <a:ea typeface="Meiryo UI" panose="020B0604030504040204" pitchFamily="50" charset="-128"/>
              </a:rPr>
              <a:t>ます。バックアップをスケジュールするだけで</a:t>
            </a:r>
            <a:r>
              <a:rPr lang="en-US" b="1" dirty="0" err="1">
                <a:latin typeface="Meiryo UI" panose="020B0604030504040204" pitchFamily="50" charset="-128"/>
                <a:ea typeface="Meiryo UI" panose="020B0604030504040204" pitchFamily="50" charset="-128"/>
              </a:rPr>
              <a:t>、</a:t>
            </a:r>
            <a:r>
              <a:rPr lang="en-US" b="1" dirty="0" err="1" smtClean="0">
                <a:latin typeface="Meiryo UI" panose="020B0604030504040204" pitchFamily="50" charset="-128"/>
                <a:ea typeface="Meiryo UI" panose="020B0604030504040204" pitchFamily="50" charset="-128"/>
              </a:rPr>
              <a:t>Hybrid</a:t>
            </a:r>
            <a:r>
              <a:rPr lang="en-US" b="1" dirty="0" smtClean="0">
                <a:latin typeface="Meiryo UI" panose="020B0604030504040204" pitchFamily="50" charset="-128"/>
                <a:ea typeface="Meiryo UI" panose="020B0604030504040204" pitchFamily="50" charset="-128"/>
              </a:rPr>
              <a:t> Backup </a:t>
            </a:r>
            <a:r>
              <a:rPr lang="en-US" b="1" dirty="0" err="1" smtClean="0">
                <a:latin typeface="Meiryo UI" panose="020B0604030504040204" pitchFamily="50" charset="-128"/>
                <a:ea typeface="Meiryo UI" panose="020B0604030504040204" pitchFamily="50" charset="-128"/>
              </a:rPr>
              <a:t>Syncが残り</a:t>
            </a:r>
            <a:r>
              <a:rPr lang="ja-JP" altLang="en-US" b="1" dirty="0" smtClean="0">
                <a:latin typeface="Meiryo UI" panose="020B0604030504040204" pitchFamily="50" charset="-128"/>
                <a:ea typeface="Meiryo UI" panose="020B0604030504040204" pitchFamily="50" charset="-128"/>
              </a:rPr>
              <a:t>の作業</a:t>
            </a:r>
            <a:r>
              <a:rPr lang="en-US" b="1" dirty="0" err="1" smtClean="0">
                <a:latin typeface="Meiryo UI" panose="020B0604030504040204" pitchFamily="50" charset="-128"/>
                <a:ea typeface="Meiryo UI" panose="020B0604030504040204" pitchFamily="50" charset="-128"/>
              </a:rPr>
              <a:t>を行います</a:t>
            </a:r>
            <a:r>
              <a:rPr lang="en-US" b="1"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58" name="Google Shape;558;p44"/>
          <p:cNvGrpSpPr/>
          <p:nvPr/>
        </p:nvGrpSpPr>
        <p:grpSpPr>
          <a:xfrm>
            <a:off x="577631" y="1710733"/>
            <a:ext cx="7988737" cy="3239814"/>
            <a:chOff x="651477" y="1710733"/>
            <a:chExt cx="7988737" cy="3239814"/>
          </a:xfrm>
        </p:grpSpPr>
        <p:pic>
          <p:nvPicPr>
            <p:cNvPr id="559" name="Google Shape;559;p44"/>
            <p:cNvPicPr preferRelativeResize="0"/>
            <p:nvPr/>
          </p:nvPicPr>
          <p:blipFill rotWithShape="1">
            <a:blip r:embed="rId3">
              <a:alphaModFix/>
            </a:blip>
            <a:srcRect/>
            <a:stretch/>
          </p:blipFill>
          <p:spPr>
            <a:xfrm>
              <a:off x="651477" y="1710733"/>
              <a:ext cx="2572572" cy="3239814"/>
            </a:xfrm>
            <a:prstGeom prst="rect">
              <a:avLst/>
            </a:prstGeom>
            <a:noFill/>
            <a:ln>
              <a:noFill/>
            </a:ln>
          </p:spPr>
        </p:pic>
        <p:pic>
          <p:nvPicPr>
            <p:cNvPr id="560" name="Google Shape;560;p44"/>
            <p:cNvPicPr preferRelativeResize="0"/>
            <p:nvPr/>
          </p:nvPicPr>
          <p:blipFill rotWithShape="1">
            <a:blip r:embed="rId3">
              <a:alphaModFix/>
            </a:blip>
            <a:srcRect/>
            <a:stretch/>
          </p:blipFill>
          <p:spPr>
            <a:xfrm>
              <a:off x="3359559" y="1710733"/>
              <a:ext cx="2572572" cy="3239814"/>
            </a:xfrm>
            <a:prstGeom prst="rect">
              <a:avLst/>
            </a:prstGeom>
            <a:noFill/>
            <a:ln>
              <a:noFill/>
            </a:ln>
          </p:spPr>
        </p:pic>
        <p:pic>
          <p:nvPicPr>
            <p:cNvPr id="561" name="Google Shape;561;p44"/>
            <p:cNvPicPr preferRelativeResize="0"/>
            <p:nvPr/>
          </p:nvPicPr>
          <p:blipFill rotWithShape="1">
            <a:blip r:embed="rId3">
              <a:alphaModFix/>
            </a:blip>
            <a:srcRect/>
            <a:stretch/>
          </p:blipFill>
          <p:spPr>
            <a:xfrm>
              <a:off x="6067642" y="1710733"/>
              <a:ext cx="2572572" cy="3239814"/>
            </a:xfrm>
            <a:prstGeom prst="rect">
              <a:avLst/>
            </a:prstGeom>
            <a:noFill/>
            <a:ln>
              <a:noFill/>
            </a:ln>
          </p:spPr>
        </p:pic>
      </p:grpSp>
      <p:grpSp>
        <p:nvGrpSpPr>
          <p:cNvPr id="562" name="Google Shape;562;p44"/>
          <p:cNvGrpSpPr/>
          <p:nvPr/>
        </p:nvGrpSpPr>
        <p:grpSpPr>
          <a:xfrm>
            <a:off x="6558356" y="2307484"/>
            <a:ext cx="1791031" cy="725920"/>
            <a:chOff x="6456721" y="2307484"/>
            <a:chExt cx="1791031" cy="725920"/>
          </a:xfrm>
        </p:grpSpPr>
        <p:pic>
          <p:nvPicPr>
            <p:cNvPr id="563" name="Google Shape;563;p44" descr="一張含有 螢幕擷取畫面, 膝上型電腦, 電腦, 監視器 的圖片&#10;&#10;自動產生的描述"/>
            <p:cNvPicPr preferRelativeResize="0"/>
            <p:nvPr/>
          </p:nvPicPr>
          <p:blipFill rotWithShape="1">
            <a:blip r:embed="rId4">
              <a:alphaModFix/>
            </a:blip>
            <a:srcRect/>
            <a:stretch/>
          </p:blipFill>
          <p:spPr>
            <a:xfrm>
              <a:off x="6456721" y="2307484"/>
              <a:ext cx="1791031" cy="698502"/>
            </a:xfrm>
            <a:prstGeom prst="rect">
              <a:avLst/>
            </a:prstGeom>
            <a:noFill/>
            <a:ln>
              <a:noFill/>
            </a:ln>
          </p:spPr>
        </p:pic>
        <p:pic>
          <p:nvPicPr>
            <p:cNvPr id="564" name="Google Shape;564;p44"/>
            <p:cNvPicPr preferRelativeResize="0"/>
            <p:nvPr/>
          </p:nvPicPr>
          <p:blipFill rotWithShape="1">
            <a:blip r:embed="rId5">
              <a:alphaModFix/>
            </a:blip>
            <a:srcRect/>
            <a:stretch/>
          </p:blipFill>
          <p:spPr>
            <a:xfrm>
              <a:off x="7187907" y="2635318"/>
              <a:ext cx="373793" cy="373793"/>
            </a:xfrm>
            <a:prstGeom prst="rect">
              <a:avLst/>
            </a:prstGeom>
            <a:noFill/>
            <a:ln>
              <a:noFill/>
            </a:ln>
          </p:spPr>
        </p:pic>
        <p:sp>
          <p:nvSpPr>
            <p:cNvPr id="565" name="Google Shape;565;p44"/>
            <p:cNvSpPr txBox="1"/>
            <p:nvPr/>
          </p:nvSpPr>
          <p:spPr>
            <a:xfrm>
              <a:off x="7596937" y="2802612"/>
              <a:ext cx="625326" cy="2307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altLang="en-US" sz="900" b="1" i="0" u="none" strike="noStrike" cap="none" dirty="0" smtClean="0">
                  <a:solidFill>
                    <a:srgbClr val="000000"/>
                  </a:solidFill>
                  <a:latin typeface="Meiryo UI" panose="020B0604030504040204" pitchFamily="50" charset="-128"/>
                  <a:ea typeface="Meiryo UI" panose="020B0604030504040204" pitchFamily="50" charset="-128"/>
                  <a:sym typeface="Arial"/>
                </a:rPr>
                <a:t>東京</a:t>
              </a:r>
              <a:endParaRPr sz="9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grpSp>
        <p:nvGrpSpPr>
          <p:cNvPr id="566" name="Google Shape;566;p44"/>
          <p:cNvGrpSpPr/>
          <p:nvPr/>
        </p:nvGrpSpPr>
        <p:grpSpPr>
          <a:xfrm>
            <a:off x="6558356" y="3246363"/>
            <a:ext cx="1856800" cy="725920"/>
            <a:chOff x="6456721" y="2307484"/>
            <a:chExt cx="1856800" cy="725920"/>
          </a:xfrm>
        </p:grpSpPr>
        <p:pic>
          <p:nvPicPr>
            <p:cNvPr id="567" name="Google Shape;567;p44" descr="一張含有 螢幕擷取畫面, 膝上型電腦, 電腦, 監視器 的圖片&#10;&#10;自動產生的描述"/>
            <p:cNvPicPr preferRelativeResize="0"/>
            <p:nvPr/>
          </p:nvPicPr>
          <p:blipFill rotWithShape="1">
            <a:blip r:embed="rId4">
              <a:alphaModFix/>
            </a:blip>
            <a:srcRect/>
            <a:stretch/>
          </p:blipFill>
          <p:spPr>
            <a:xfrm>
              <a:off x="6456721" y="2307484"/>
              <a:ext cx="1791031" cy="698502"/>
            </a:xfrm>
            <a:prstGeom prst="rect">
              <a:avLst/>
            </a:prstGeom>
            <a:noFill/>
            <a:ln>
              <a:noFill/>
            </a:ln>
          </p:spPr>
        </p:pic>
        <p:pic>
          <p:nvPicPr>
            <p:cNvPr id="568" name="Google Shape;568;p44"/>
            <p:cNvPicPr preferRelativeResize="0"/>
            <p:nvPr/>
          </p:nvPicPr>
          <p:blipFill rotWithShape="1">
            <a:blip r:embed="rId5">
              <a:alphaModFix/>
            </a:blip>
            <a:srcRect/>
            <a:stretch/>
          </p:blipFill>
          <p:spPr>
            <a:xfrm>
              <a:off x="7187907" y="2635318"/>
              <a:ext cx="373793" cy="373793"/>
            </a:xfrm>
            <a:prstGeom prst="rect">
              <a:avLst/>
            </a:prstGeom>
            <a:noFill/>
            <a:ln>
              <a:noFill/>
            </a:ln>
          </p:spPr>
        </p:pic>
        <p:sp>
          <p:nvSpPr>
            <p:cNvPr id="569" name="Google Shape;569;p44"/>
            <p:cNvSpPr txBox="1"/>
            <p:nvPr/>
          </p:nvSpPr>
          <p:spPr>
            <a:xfrm>
              <a:off x="7454531" y="2802612"/>
              <a:ext cx="858990" cy="2307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altLang="en-US" sz="900" b="1" i="0" u="none" strike="noStrike" cap="none" dirty="0" smtClean="0">
                  <a:solidFill>
                    <a:srgbClr val="000000"/>
                  </a:solidFill>
                  <a:latin typeface="Meiryo UI" panose="020B0604030504040204" pitchFamily="50" charset="-128"/>
                  <a:ea typeface="Meiryo UI" panose="020B0604030504040204" pitchFamily="50" charset="-128"/>
                  <a:sym typeface="Arial"/>
                </a:rPr>
                <a:t>ニューヨーク</a:t>
              </a:r>
              <a:endParaRPr dirty="0">
                <a:latin typeface="Meiryo UI" panose="020B0604030504040204" pitchFamily="50" charset="-128"/>
                <a:ea typeface="Meiryo UI" panose="020B0604030504040204" pitchFamily="50" charset="-128"/>
              </a:endParaRPr>
            </a:p>
          </p:txBody>
        </p:sp>
      </p:grpSp>
      <p:grpSp>
        <p:nvGrpSpPr>
          <p:cNvPr id="570" name="Google Shape;570;p44"/>
          <p:cNvGrpSpPr/>
          <p:nvPr/>
        </p:nvGrpSpPr>
        <p:grpSpPr>
          <a:xfrm>
            <a:off x="6558355" y="4198927"/>
            <a:ext cx="1791031" cy="725960"/>
            <a:chOff x="6456721" y="2307484"/>
            <a:chExt cx="1791031" cy="725960"/>
          </a:xfrm>
        </p:grpSpPr>
        <p:pic>
          <p:nvPicPr>
            <p:cNvPr id="571" name="Google Shape;571;p44" descr="一張含有 螢幕擷取畫面, 膝上型電腦, 電腦, 監視器 的圖片&#10;&#10;自動產生的描述"/>
            <p:cNvPicPr preferRelativeResize="0"/>
            <p:nvPr/>
          </p:nvPicPr>
          <p:blipFill rotWithShape="1">
            <a:blip r:embed="rId4">
              <a:alphaModFix/>
            </a:blip>
            <a:srcRect/>
            <a:stretch/>
          </p:blipFill>
          <p:spPr>
            <a:xfrm>
              <a:off x="6456721" y="2307484"/>
              <a:ext cx="1791031" cy="698502"/>
            </a:xfrm>
            <a:prstGeom prst="rect">
              <a:avLst/>
            </a:prstGeom>
            <a:noFill/>
            <a:ln>
              <a:noFill/>
            </a:ln>
          </p:spPr>
        </p:pic>
        <p:pic>
          <p:nvPicPr>
            <p:cNvPr id="572" name="Google Shape;572;p44"/>
            <p:cNvPicPr preferRelativeResize="0"/>
            <p:nvPr/>
          </p:nvPicPr>
          <p:blipFill rotWithShape="1">
            <a:blip r:embed="rId5">
              <a:alphaModFix/>
            </a:blip>
            <a:srcRect/>
            <a:stretch/>
          </p:blipFill>
          <p:spPr>
            <a:xfrm>
              <a:off x="7187907" y="2635318"/>
              <a:ext cx="373793" cy="373793"/>
            </a:xfrm>
            <a:prstGeom prst="rect">
              <a:avLst/>
            </a:prstGeom>
            <a:noFill/>
            <a:ln>
              <a:noFill/>
            </a:ln>
          </p:spPr>
        </p:pic>
        <p:sp>
          <p:nvSpPr>
            <p:cNvPr id="573" name="Google Shape;573;p44"/>
            <p:cNvSpPr txBox="1"/>
            <p:nvPr/>
          </p:nvSpPr>
          <p:spPr>
            <a:xfrm>
              <a:off x="7656897" y="2802612"/>
              <a:ext cx="515012"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altLang="en-US" sz="900" b="1" i="0" u="none" strike="noStrike" cap="none" dirty="0" smtClean="0">
                  <a:solidFill>
                    <a:srgbClr val="000000"/>
                  </a:solidFill>
                  <a:latin typeface="Meiryo UI" panose="020B0604030504040204" pitchFamily="50" charset="-128"/>
                  <a:ea typeface="Meiryo UI" panose="020B0604030504040204" pitchFamily="50" charset="-128"/>
                  <a:sym typeface="Arial"/>
                </a:rPr>
                <a:t>パリ</a:t>
              </a:r>
              <a:endParaRPr sz="9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pic>
        <p:nvPicPr>
          <p:cNvPr id="574" name="Google Shape;574;p44"/>
          <p:cNvPicPr preferRelativeResize="0"/>
          <p:nvPr/>
        </p:nvPicPr>
        <p:blipFill rotWithShape="1">
          <a:blip r:embed="rId6">
            <a:alphaModFix/>
          </a:blip>
          <a:srcRect/>
          <a:stretch/>
        </p:blipFill>
        <p:spPr>
          <a:xfrm>
            <a:off x="3804041" y="2449828"/>
            <a:ext cx="257175" cy="800100"/>
          </a:xfrm>
          <a:prstGeom prst="rect">
            <a:avLst/>
          </a:prstGeom>
          <a:noFill/>
          <a:ln>
            <a:noFill/>
          </a:ln>
        </p:spPr>
      </p:pic>
      <p:grpSp>
        <p:nvGrpSpPr>
          <p:cNvPr id="575" name="Google Shape;575;p44"/>
          <p:cNvGrpSpPr/>
          <p:nvPr/>
        </p:nvGrpSpPr>
        <p:grpSpPr>
          <a:xfrm>
            <a:off x="640978" y="3047838"/>
            <a:ext cx="2335976" cy="457561"/>
            <a:chOff x="3581247" y="-632931"/>
            <a:chExt cx="2335976" cy="457561"/>
          </a:xfrm>
        </p:grpSpPr>
        <p:pic>
          <p:nvPicPr>
            <p:cNvPr id="576" name="Google Shape;576;p44"/>
            <p:cNvPicPr preferRelativeResize="0"/>
            <p:nvPr/>
          </p:nvPicPr>
          <p:blipFill rotWithShape="1">
            <a:blip r:embed="rId7">
              <a:alphaModFix/>
            </a:blip>
            <a:srcRect/>
            <a:stretch/>
          </p:blipFill>
          <p:spPr>
            <a:xfrm>
              <a:off x="3695001" y="-393759"/>
              <a:ext cx="2222222" cy="218389"/>
            </a:xfrm>
            <a:prstGeom prst="rect">
              <a:avLst/>
            </a:prstGeom>
            <a:noFill/>
            <a:ln>
              <a:noFill/>
            </a:ln>
          </p:spPr>
        </p:pic>
        <p:pic>
          <p:nvPicPr>
            <p:cNvPr id="577" name="Google Shape;577;p44" descr="一張含有 監視器, 電子用品, 坐, 白色 的圖片&#10;&#10;自動產生的描述"/>
            <p:cNvPicPr preferRelativeResize="0"/>
            <p:nvPr/>
          </p:nvPicPr>
          <p:blipFill rotWithShape="1">
            <a:blip r:embed="rId8">
              <a:alphaModFix/>
            </a:blip>
            <a:srcRect b="12671"/>
            <a:stretch/>
          </p:blipFill>
          <p:spPr>
            <a:xfrm>
              <a:off x="3581247" y="-632931"/>
              <a:ext cx="2318741" cy="348367"/>
            </a:xfrm>
            <a:prstGeom prst="rect">
              <a:avLst/>
            </a:prstGeom>
            <a:noFill/>
            <a:ln>
              <a:noFill/>
            </a:ln>
          </p:spPr>
        </p:pic>
      </p:grpSp>
      <p:sp>
        <p:nvSpPr>
          <p:cNvPr id="578" name="Google Shape;578;p44"/>
          <p:cNvSpPr txBox="1"/>
          <p:nvPr/>
        </p:nvSpPr>
        <p:spPr>
          <a:xfrm>
            <a:off x="8334463" y="-780199"/>
            <a:ext cx="492989"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OK</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79" name="Google Shape;579;p44"/>
          <p:cNvSpPr txBox="1"/>
          <p:nvPr/>
        </p:nvSpPr>
        <p:spPr>
          <a:xfrm>
            <a:off x="479183" y="33250"/>
            <a:ext cx="8682432" cy="123977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3200"/>
              <a:buFont typeface="Arial"/>
              <a:buNone/>
            </a:pPr>
            <a:r>
              <a:rPr lang="ja-JP" altLang="en-US" sz="3200" b="1" dirty="0" smtClean="0">
                <a:solidFill>
                  <a:schemeClr val="lt1"/>
                </a:solidFill>
                <a:latin typeface="Meiryo UI" panose="020B0604030504040204" pitchFamily="50" charset="-128"/>
                <a:ea typeface="Meiryo UI" panose="020B0604030504040204" pitchFamily="50" charset="-128"/>
              </a:rPr>
              <a:t>簡単な設定で</a:t>
            </a:r>
            <a:r>
              <a:rPr lang="en-US" sz="3200" b="1" dirty="0" err="1" smtClean="0">
                <a:solidFill>
                  <a:schemeClr val="lt1"/>
                </a:solidFill>
                <a:latin typeface="Meiryo UI" panose="020B0604030504040204" pitchFamily="50" charset="-128"/>
                <a:ea typeface="Meiryo UI" panose="020B0604030504040204" pitchFamily="50" charset="-128"/>
              </a:rPr>
              <a:t>帯域幅と時間を節約</a:t>
            </a:r>
            <a:r>
              <a:rPr lang="en-US" sz="3200" b="1" dirty="0" smtClean="0">
                <a:solidFill>
                  <a:schemeClr val="lt1"/>
                </a:solidFill>
                <a:latin typeface="Meiryo UI" panose="020B0604030504040204" pitchFamily="50" charset="-128"/>
                <a:ea typeface="Meiryo UI" panose="020B0604030504040204" pitchFamily="50" charset="-128"/>
              </a:rPr>
              <a:t/>
            </a:r>
            <a:br>
              <a:rPr lang="en-US" sz="3200" b="1" dirty="0" smtClean="0">
                <a:solidFill>
                  <a:schemeClr val="lt1"/>
                </a:solidFill>
                <a:latin typeface="Meiryo UI" panose="020B0604030504040204" pitchFamily="50" charset="-128"/>
                <a:ea typeface="Meiryo UI" panose="020B0604030504040204" pitchFamily="50" charset="-128"/>
              </a:rPr>
            </a:br>
            <a:r>
              <a:rPr lang="en-US" sz="3200" b="1" dirty="0" err="1" smtClean="0">
                <a:solidFill>
                  <a:schemeClr val="lt1"/>
                </a:solidFill>
                <a:latin typeface="Meiryo UI" panose="020B0604030504040204" pitchFamily="50" charset="-128"/>
                <a:ea typeface="Meiryo UI" panose="020B0604030504040204" pitchFamily="50" charset="-128"/>
              </a:rPr>
              <a:t>データバックアップとデータ重複排除テクノロジ</a:t>
            </a:r>
            <a:r>
              <a:rPr lang="en-US" sz="3200" b="1" dirty="0" smtClean="0">
                <a:solidFill>
                  <a:schemeClr val="lt1"/>
                </a:solidFill>
                <a:latin typeface="Meiryo UI" panose="020B0604030504040204" pitchFamily="50" charset="-128"/>
                <a:ea typeface="Meiryo UI" panose="020B0604030504040204" pitchFamily="50" charset="-128"/>
              </a:rPr>
              <a:t>ー</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80" name="Google Shape;580;p44"/>
          <p:cNvPicPr preferRelativeResize="0"/>
          <p:nvPr/>
        </p:nvPicPr>
        <p:blipFill rotWithShape="1">
          <a:blip r:embed="rId9">
            <a:alphaModFix/>
          </a:blip>
          <a:srcRect/>
          <a:stretch/>
        </p:blipFill>
        <p:spPr>
          <a:xfrm>
            <a:off x="736709" y="2307484"/>
            <a:ext cx="1009650" cy="800100"/>
          </a:xfrm>
          <a:prstGeom prst="rect">
            <a:avLst/>
          </a:prstGeom>
          <a:noFill/>
          <a:ln>
            <a:noFill/>
          </a:ln>
        </p:spPr>
      </p:pic>
      <p:sp>
        <p:nvSpPr>
          <p:cNvPr id="581" name="Google Shape;581;p44"/>
          <p:cNvSpPr/>
          <p:nvPr/>
        </p:nvSpPr>
        <p:spPr>
          <a:xfrm>
            <a:off x="2004249" y="2859082"/>
            <a:ext cx="601448" cy="276999"/>
          </a:xfrm>
          <a:prstGeom prst="rect">
            <a:avLst/>
          </a:prstGeom>
          <a:solidFill>
            <a:srgbClr val="7F7F7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dirty="0" err="1">
                <a:solidFill>
                  <a:schemeClr val="lt1"/>
                </a:solidFill>
                <a:latin typeface="Meiryo UI" panose="020B0604030504040204" pitchFamily="50" charset="-128"/>
                <a:ea typeface="Meiryo UI" panose="020B0604030504040204" pitchFamily="50" charset="-128"/>
              </a:rPr>
              <a:t>台北</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82" name="Google Shape;582;p44"/>
          <p:cNvSpPr txBox="1"/>
          <p:nvPr/>
        </p:nvSpPr>
        <p:spPr>
          <a:xfrm>
            <a:off x="543161" y="1757094"/>
            <a:ext cx="2641511" cy="4385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1125" b="1" dirty="0" err="1">
                <a:solidFill>
                  <a:schemeClr val="dk1"/>
                </a:solidFill>
                <a:latin typeface="Meiryo UI" panose="020B0604030504040204" pitchFamily="50" charset="-128"/>
                <a:ea typeface="Meiryo UI" panose="020B0604030504040204" pitchFamily="50" charset="-128"/>
              </a:rPr>
              <a:t>ローカルNAS</a:t>
            </a:r>
            <a:r>
              <a:rPr lang="en-US" sz="1125" b="1" dirty="0" err="1" smtClean="0">
                <a:solidFill>
                  <a:schemeClr val="dk1"/>
                </a:solidFill>
                <a:latin typeface="Meiryo UI" panose="020B0604030504040204" pitchFamily="50" charset="-128"/>
                <a:ea typeface="Meiryo UI" panose="020B0604030504040204" pitchFamily="50" charset="-128"/>
              </a:rPr>
              <a:t>アクセス</a:t>
            </a:r>
            <a:r>
              <a:rPr lang="en-US" sz="1125" b="1" dirty="0" smtClean="0">
                <a:solidFill>
                  <a:schemeClr val="dk1"/>
                </a:solidFill>
                <a:latin typeface="Meiryo UI" panose="020B0604030504040204" pitchFamily="50" charset="-128"/>
                <a:ea typeface="Meiryo UI" panose="020B0604030504040204" pitchFamily="50" charset="-128"/>
              </a:rPr>
              <a:t/>
            </a:r>
            <a:br>
              <a:rPr lang="en-US" sz="1125" b="1" dirty="0" smtClean="0">
                <a:solidFill>
                  <a:schemeClr val="dk1"/>
                </a:solidFill>
                <a:latin typeface="Meiryo UI" panose="020B0604030504040204" pitchFamily="50" charset="-128"/>
                <a:ea typeface="Meiryo UI" panose="020B0604030504040204" pitchFamily="50" charset="-128"/>
              </a:rPr>
            </a:br>
            <a:r>
              <a:rPr lang="en-US" sz="1125" b="1" dirty="0" smtClean="0">
                <a:solidFill>
                  <a:schemeClr val="dk1"/>
                </a:solidFill>
                <a:latin typeface="Meiryo UI" panose="020B0604030504040204" pitchFamily="50" charset="-128"/>
                <a:ea typeface="Meiryo UI" panose="020B0604030504040204" pitchFamily="50" charset="-128"/>
              </a:rPr>
              <a:t>(HBS </a:t>
            </a:r>
            <a:r>
              <a:rPr lang="en-US" sz="1125" b="1" dirty="0">
                <a:solidFill>
                  <a:schemeClr val="dk1"/>
                </a:solidFill>
                <a:latin typeface="Meiryo UI" panose="020B0604030504040204" pitchFamily="50" charset="-128"/>
                <a:ea typeface="Meiryo UI" panose="020B0604030504040204" pitchFamily="50" charset="-128"/>
              </a:rPr>
              <a:t>3</a:t>
            </a:r>
            <a:r>
              <a:rPr lang="en-US" sz="1125" b="1" dirty="0" smtClean="0">
                <a:solidFill>
                  <a:schemeClr val="dk1"/>
                </a:solidFill>
                <a:latin typeface="Meiryo UI" panose="020B0604030504040204" pitchFamily="50" charset="-128"/>
                <a:ea typeface="Meiryo UI" panose="020B0604030504040204" pitchFamily="50" charset="-128"/>
              </a:rPr>
              <a:t>経由)</a:t>
            </a:r>
            <a:endParaRPr dirty="0">
              <a:latin typeface="Meiryo UI" panose="020B0604030504040204" pitchFamily="50" charset="-128"/>
              <a:ea typeface="Meiryo UI" panose="020B0604030504040204" pitchFamily="50" charset="-128"/>
            </a:endParaRPr>
          </a:p>
        </p:txBody>
      </p:sp>
      <p:cxnSp>
        <p:nvCxnSpPr>
          <p:cNvPr id="583" name="Google Shape;583;p44"/>
          <p:cNvCxnSpPr/>
          <p:nvPr/>
        </p:nvCxnSpPr>
        <p:spPr>
          <a:xfrm>
            <a:off x="1623849" y="3503499"/>
            <a:ext cx="0" cy="689741"/>
          </a:xfrm>
          <a:prstGeom prst="straightConnector1">
            <a:avLst/>
          </a:prstGeom>
          <a:noFill/>
          <a:ln w="38100" cap="flat" cmpd="sng">
            <a:solidFill>
              <a:srgbClr val="FA0D5D"/>
            </a:solidFill>
            <a:prstDash val="solid"/>
            <a:round/>
            <a:headEnd type="triangle" w="med" len="med"/>
            <a:tailEnd type="triangle" w="med" len="med"/>
          </a:ln>
        </p:spPr>
      </p:cxnSp>
      <p:cxnSp>
        <p:nvCxnSpPr>
          <p:cNvPr id="584" name="Google Shape;584;p44"/>
          <p:cNvCxnSpPr/>
          <p:nvPr/>
        </p:nvCxnSpPr>
        <p:spPr>
          <a:xfrm>
            <a:off x="2784106" y="2976650"/>
            <a:ext cx="932615" cy="0"/>
          </a:xfrm>
          <a:prstGeom prst="straightConnector1">
            <a:avLst/>
          </a:prstGeom>
          <a:noFill/>
          <a:ln w="38100" cap="flat" cmpd="sng">
            <a:solidFill>
              <a:srgbClr val="FA0D5D"/>
            </a:solidFill>
            <a:prstDash val="solid"/>
            <a:round/>
            <a:headEnd type="triangle" w="med" len="med"/>
            <a:tailEnd type="triangle" w="med" len="med"/>
          </a:ln>
        </p:spPr>
      </p:cxnSp>
      <p:grpSp>
        <p:nvGrpSpPr>
          <p:cNvPr id="585" name="Google Shape;585;p44"/>
          <p:cNvGrpSpPr/>
          <p:nvPr/>
        </p:nvGrpSpPr>
        <p:grpSpPr>
          <a:xfrm>
            <a:off x="3437826" y="3045938"/>
            <a:ext cx="2335976" cy="457561"/>
            <a:chOff x="3581247" y="-632931"/>
            <a:chExt cx="2335976" cy="457561"/>
          </a:xfrm>
        </p:grpSpPr>
        <p:pic>
          <p:nvPicPr>
            <p:cNvPr id="586" name="Google Shape;586;p44"/>
            <p:cNvPicPr preferRelativeResize="0"/>
            <p:nvPr/>
          </p:nvPicPr>
          <p:blipFill rotWithShape="1">
            <a:blip r:embed="rId7">
              <a:alphaModFix/>
            </a:blip>
            <a:srcRect/>
            <a:stretch/>
          </p:blipFill>
          <p:spPr>
            <a:xfrm>
              <a:off x="3695001" y="-393759"/>
              <a:ext cx="2222222" cy="218389"/>
            </a:xfrm>
            <a:prstGeom prst="rect">
              <a:avLst/>
            </a:prstGeom>
            <a:noFill/>
            <a:ln>
              <a:noFill/>
            </a:ln>
          </p:spPr>
        </p:pic>
        <p:pic>
          <p:nvPicPr>
            <p:cNvPr id="587" name="Google Shape;587;p44" descr="一張含有 監視器, 電子用品, 坐, 白色 的圖片&#10;&#10;自動產生的描述"/>
            <p:cNvPicPr preferRelativeResize="0"/>
            <p:nvPr/>
          </p:nvPicPr>
          <p:blipFill rotWithShape="1">
            <a:blip r:embed="rId8">
              <a:alphaModFix/>
            </a:blip>
            <a:srcRect b="12671"/>
            <a:stretch/>
          </p:blipFill>
          <p:spPr>
            <a:xfrm>
              <a:off x="3581247" y="-632931"/>
              <a:ext cx="2318741" cy="348367"/>
            </a:xfrm>
            <a:prstGeom prst="rect">
              <a:avLst/>
            </a:prstGeom>
            <a:noFill/>
            <a:ln>
              <a:noFill/>
            </a:ln>
          </p:spPr>
        </p:pic>
      </p:grpSp>
      <p:sp>
        <p:nvSpPr>
          <p:cNvPr id="588" name="Google Shape;588;p44"/>
          <p:cNvSpPr txBox="1"/>
          <p:nvPr/>
        </p:nvSpPr>
        <p:spPr>
          <a:xfrm>
            <a:off x="3239129" y="1765519"/>
            <a:ext cx="2641511" cy="4385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1125" b="1" dirty="0" err="1">
                <a:solidFill>
                  <a:schemeClr val="dk1"/>
                </a:solidFill>
                <a:latin typeface="Meiryo UI" panose="020B0604030504040204" pitchFamily="50" charset="-128"/>
                <a:ea typeface="Meiryo UI" panose="020B0604030504040204" pitchFamily="50" charset="-128"/>
              </a:rPr>
              <a:t>リモートNASアクセス</a:t>
            </a:r>
            <a:endParaRPr sz="1125" b="1"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1125"/>
              <a:buFont typeface="Arial"/>
              <a:buNone/>
            </a:pPr>
            <a:r>
              <a:rPr lang="en-US" sz="1125" b="1" dirty="0" smtClean="0">
                <a:solidFill>
                  <a:schemeClr val="dk1"/>
                </a:solidFill>
                <a:latin typeface="Meiryo UI" panose="020B0604030504040204" pitchFamily="50" charset="-128"/>
                <a:ea typeface="Meiryo UI" panose="020B0604030504040204" pitchFamily="50" charset="-128"/>
              </a:rPr>
              <a:t>(File </a:t>
            </a:r>
            <a:r>
              <a:rPr lang="en-US" sz="1125" b="1" dirty="0" err="1" smtClean="0">
                <a:solidFill>
                  <a:schemeClr val="dk1"/>
                </a:solidFill>
                <a:latin typeface="Meiryo UI" panose="020B0604030504040204" pitchFamily="50" charset="-128"/>
                <a:ea typeface="Meiryo UI" panose="020B0604030504040204" pitchFamily="50" charset="-128"/>
              </a:rPr>
              <a:t>Station経由</a:t>
            </a:r>
            <a:r>
              <a:rPr lang="en-US" sz="1125" b="1" dirty="0" smtClean="0">
                <a:solidFill>
                  <a:schemeClr val="dk1"/>
                </a:solidFill>
                <a:latin typeface="Meiryo UI" panose="020B0604030504040204" pitchFamily="50" charset="-128"/>
                <a:ea typeface="Meiryo UI" panose="020B0604030504040204" pitchFamily="50" charset="-128"/>
              </a:rPr>
              <a:t>)</a:t>
            </a:r>
            <a:endParaRPr sz="1125" b="1" dirty="0">
              <a:solidFill>
                <a:schemeClr val="dk1"/>
              </a:solidFill>
              <a:latin typeface="Meiryo UI" panose="020B0604030504040204" pitchFamily="50" charset="-128"/>
              <a:ea typeface="Meiryo UI" panose="020B0604030504040204" pitchFamily="50" charset="-128"/>
            </a:endParaRPr>
          </a:p>
        </p:txBody>
      </p:sp>
      <p:sp>
        <p:nvSpPr>
          <p:cNvPr id="589" name="Google Shape;589;p44"/>
          <p:cNvSpPr txBox="1"/>
          <p:nvPr/>
        </p:nvSpPr>
        <p:spPr>
          <a:xfrm>
            <a:off x="5959325" y="1751499"/>
            <a:ext cx="2641511" cy="4385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25"/>
              <a:buFont typeface="Arial"/>
              <a:buNone/>
            </a:pPr>
            <a:r>
              <a:rPr lang="en-US" sz="1125" b="1" dirty="0" err="1" smtClean="0">
                <a:solidFill>
                  <a:schemeClr val="dk1"/>
                </a:solidFill>
                <a:latin typeface="Meiryo UI" panose="020B0604030504040204" pitchFamily="50" charset="-128"/>
                <a:ea typeface="Meiryo UI" panose="020B0604030504040204" pitchFamily="50" charset="-128"/>
              </a:rPr>
              <a:t>ポータブル使用</a:t>
            </a:r>
            <a:r>
              <a:rPr lang="en-US" sz="1125" b="1" dirty="0" smtClean="0">
                <a:solidFill>
                  <a:schemeClr val="dk1"/>
                </a:solidFill>
                <a:latin typeface="Meiryo UI" panose="020B0604030504040204" pitchFamily="50" charset="-128"/>
                <a:ea typeface="Meiryo UI" panose="020B0604030504040204" pitchFamily="50" charset="-128"/>
              </a:rPr>
              <a:t/>
            </a:r>
            <a:br>
              <a:rPr lang="en-US" sz="1125" b="1" dirty="0" smtClean="0">
                <a:solidFill>
                  <a:schemeClr val="dk1"/>
                </a:solidFill>
                <a:latin typeface="Meiryo UI" panose="020B0604030504040204" pitchFamily="50" charset="-128"/>
                <a:ea typeface="Meiryo UI" panose="020B0604030504040204" pitchFamily="50" charset="-128"/>
              </a:rPr>
            </a:br>
            <a:r>
              <a:rPr lang="en-US" sz="1125" b="1" dirty="0" smtClean="0">
                <a:solidFill>
                  <a:schemeClr val="dk1"/>
                </a:solidFill>
                <a:latin typeface="Meiryo UI" panose="020B0604030504040204" pitchFamily="50" charset="-128"/>
                <a:ea typeface="Meiryo UI" panose="020B0604030504040204" pitchFamily="50" charset="-128"/>
              </a:rPr>
              <a:t>(</a:t>
            </a:r>
            <a:r>
              <a:rPr lang="en-US" sz="1125" b="1" dirty="0" err="1" smtClean="0">
                <a:solidFill>
                  <a:schemeClr val="dk1"/>
                </a:solidFill>
                <a:latin typeface="Meiryo UI" panose="020B0604030504040204" pitchFamily="50" charset="-128"/>
                <a:ea typeface="Meiryo UI" panose="020B0604030504040204" pitchFamily="50" charset="-128"/>
              </a:rPr>
              <a:t>QuDedup抽出ツール</a:t>
            </a:r>
            <a:r>
              <a:rPr lang="en-US" sz="1125" b="1"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grpSp>
        <p:nvGrpSpPr>
          <p:cNvPr id="590" name="Google Shape;590;p44"/>
          <p:cNvGrpSpPr/>
          <p:nvPr/>
        </p:nvGrpSpPr>
        <p:grpSpPr>
          <a:xfrm>
            <a:off x="679078" y="4202804"/>
            <a:ext cx="2335976" cy="457561"/>
            <a:chOff x="3581247" y="-632931"/>
            <a:chExt cx="2335976" cy="457561"/>
          </a:xfrm>
        </p:grpSpPr>
        <p:pic>
          <p:nvPicPr>
            <p:cNvPr id="591" name="Google Shape;591;p44"/>
            <p:cNvPicPr preferRelativeResize="0"/>
            <p:nvPr/>
          </p:nvPicPr>
          <p:blipFill rotWithShape="1">
            <a:blip r:embed="rId7">
              <a:alphaModFix/>
            </a:blip>
            <a:srcRect/>
            <a:stretch/>
          </p:blipFill>
          <p:spPr>
            <a:xfrm>
              <a:off x="3695001" y="-393759"/>
              <a:ext cx="2222222" cy="218389"/>
            </a:xfrm>
            <a:prstGeom prst="rect">
              <a:avLst/>
            </a:prstGeom>
            <a:noFill/>
            <a:ln>
              <a:noFill/>
            </a:ln>
          </p:spPr>
        </p:pic>
        <p:pic>
          <p:nvPicPr>
            <p:cNvPr id="592" name="Google Shape;592;p44" descr="一張含有 監視器, 電子用品, 坐, 白色 的圖片&#10;&#10;自動產生的描述"/>
            <p:cNvPicPr preferRelativeResize="0"/>
            <p:nvPr/>
          </p:nvPicPr>
          <p:blipFill rotWithShape="1">
            <a:blip r:embed="rId8">
              <a:alphaModFix/>
            </a:blip>
            <a:srcRect b="12671"/>
            <a:stretch/>
          </p:blipFill>
          <p:spPr>
            <a:xfrm>
              <a:off x="3581247" y="-632931"/>
              <a:ext cx="2318741" cy="348367"/>
            </a:xfrm>
            <a:prstGeom prst="rect">
              <a:avLst/>
            </a:prstGeom>
            <a:noFill/>
            <a:ln>
              <a:noFill/>
            </a:ln>
          </p:spPr>
        </p:pic>
      </p:grpSp>
      <p:sp>
        <p:nvSpPr>
          <p:cNvPr id="593" name="Google Shape;593;p44"/>
          <p:cNvSpPr/>
          <p:nvPr/>
        </p:nvSpPr>
        <p:spPr>
          <a:xfrm>
            <a:off x="2004251" y="4014048"/>
            <a:ext cx="601448" cy="276999"/>
          </a:xfrm>
          <a:prstGeom prst="rect">
            <a:avLst/>
          </a:prstGeom>
          <a:solidFill>
            <a:srgbClr val="7F7F7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dirty="0" err="1">
                <a:solidFill>
                  <a:schemeClr val="lt1"/>
                </a:solidFill>
                <a:latin typeface="Meiryo UI" panose="020B0604030504040204" pitchFamily="50" charset="-128"/>
                <a:ea typeface="Meiryo UI" panose="020B0604030504040204" pitchFamily="50" charset="-128"/>
              </a:rPr>
              <a:t>台北</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94" name="Google Shape;594;p44"/>
          <p:cNvSpPr/>
          <p:nvPr/>
        </p:nvSpPr>
        <p:spPr>
          <a:xfrm>
            <a:off x="640978" y="4600793"/>
            <a:ext cx="246336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dirty="0" smtClean="0">
                <a:latin typeface="Meiryo UI" panose="020B0604030504040204" pitchFamily="50" charset="-128"/>
                <a:ea typeface="Meiryo UI" panose="020B0604030504040204" pitchFamily="50" charset="-128"/>
              </a:rPr>
              <a:t>File Station</a:t>
            </a:r>
            <a:r>
              <a:rPr lang="ja-JP" altLang="en-US" sz="800" b="1" dirty="0" smtClean="0">
                <a:latin typeface="Meiryo UI" panose="020B0604030504040204" pitchFamily="50" charset="-128"/>
                <a:ea typeface="Meiryo UI" panose="020B0604030504040204" pitchFamily="50" charset="-128"/>
              </a:rPr>
              <a:t>で</a:t>
            </a:r>
            <a:r>
              <a:rPr lang="en-US" sz="800" b="1" dirty="0" err="1" smtClean="0">
                <a:latin typeface="Meiryo UI" panose="020B0604030504040204" pitchFamily="50" charset="-128"/>
                <a:ea typeface="Meiryo UI" panose="020B0604030504040204" pitchFamily="50" charset="-128"/>
              </a:rPr>
              <a:t>QuDedupプレビュ</a:t>
            </a:r>
            <a:r>
              <a:rPr lang="ja-JP" altLang="en-US" sz="800" b="1" dirty="0" err="1" smtClean="0">
                <a:latin typeface="Meiryo UI" panose="020B0604030504040204" pitchFamily="50" charset="-128"/>
                <a:ea typeface="Meiryo UI" panose="020B0604030504040204" pitchFamily="50" charset="-128"/>
              </a:rPr>
              <a:t>ー</a:t>
            </a:r>
            <a:r>
              <a:rPr lang="ja-JP" altLang="en-US" sz="800" b="1" dirty="0" smtClean="0">
                <a:latin typeface="Meiryo UI" panose="020B0604030504040204" pitchFamily="50" charset="-128"/>
                <a:ea typeface="Meiryo UI" panose="020B0604030504040204" pitchFamily="50" charset="-128"/>
              </a:rPr>
              <a:t>および復元</a:t>
            </a:r>
            <a:endParaRPr sz="8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595" name="Google Shape;595;p44"/>
          <p:cNvPicPr preferRelativeResize="0"/>
          <p:nvPr/>
        </p:nvPicPr>
        <p:blipFill rotWithShape="1">
          <a:blip r:embed="rId10">
            <a:alphaModFix/>
          </a:blip>
          <a:srcRect/>
          <a:stretch/>
        </p:blipFill>
        <p:spPr>
          <a:xfrm>
            <a:off x="3539931" y="3835105"/>
            <a:ext cx="1461540" cy="632899"/>
          </a:xfrm>
          <a:prstGeom prst="rect">
            <a:avLst/>
          </a:prstGeom>
          <a:noFill/>
          <a:ln>
            <a:noFill/>
          </a:ln>
        </p:spPr>
      </p:pic>
      <p:pic>
        <p:nvPicPr>
          <p:cNvPr id="596" name="Google Shape;596;p44" descr="一張含有 畫畫 的圖片&#10;&#10;自動產生的描述"/>
          <p:cNvPicPr preferRelativeResize="0"/>
          <p:nvPr/>
        </p:nvPicPr>
        <p:blipFill rotWithShape="1">
          <a:blip r:embed="rId11">
            <a:alphaModFix/>
          </a:blip>
          <a:srcRect/>
          <a:stretch/>
        </p:blipFill>
        <p:spPr>
          <a:xfrm>
            <a:off x="4223458" y="2543893"/>
            <a:ext cx="596941" cy="596941"/>
          </a:xfrm>
          <a:prstGeom prst="rect">
            <a:avLst/>
          </a:prstGeom>
          <a:noFill/>
          <a:ln>
            <a:noFill/>
          </a:ln>
        </p:spPr>
      </p:pic>
      <p:cxnSp>
        <p:nvCxnSpPr>
          <p:cNvPr id="597" name="Google Shape;597;p44"/>
          <p:cNvCxnSpPr/>
          <p:nvPr/>
        </p:nvCxnSpPr>
        <p:spPr>
          <a:xfrm>
            <a:off x="2937338" y="3277317"/>
            <a:ext cx="865800" cy="756000"/>
          </a:xfrm>
          <a:prstGeom prst="bentConnector3">
            <a:avLst>
              <a:gd name="adj1" fmla="val 32701"/>
            </a:avLst>
          </a:prstGeom>
          <a:noFill/>
          <a:ln w="34925" cap="flat" cmpd="sng">
            <a:solidFill>
              <a:srgbClr val="FA0D5D"/>
            </a:solidFill>
            <a:prstDash val="solid"/>
            <a:round/>
            <a:headEnd type="triangle" w="med" len="med"/>
            <a:tailEnd type="triangle" w="med" len="med"/>
          </a:ln>
        </p:spPr>
      </p:cxnSp>
      <p:sp>
        <p:nvSpPr>
          <p:cNvPr id="598" name="Google Shape;598;p44"/>
          <p:cNvSpPr txBox="1"/>
          <p:nvPr/>
        </p:nvSpPr>
        <p:spPr>
          <a:xfrm>
            <a:off x="2768708" y="2640161"/>
            <a:ext cx="940842" cy="215444"/>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
              <a:buFont typeface="Arial"/>
              <a:buNone/>
            </a:pPr>
            <a:r>
              <a:rPr lang="en-US" sz="800" dirty="0" err="1" smtClean="0">
                <a:solidFill>
                  <a:schemeClr val="lt1"/>
                </a:solidFill>
                <a:latin typeface="Meiryo UI" panose="020B0604030504040204" pitchFamily="50" charset="-128"/>
                <a:ea typeface="Meiryo UI" panose="020B0604030504040204" pitchFamily="50" charset="-128"/>
              </a:rPr>
              <a:t>復元</a:t>
            </a:r>
            <a:endParaRPr sz="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99" name="Google Shape;599;p44"/>
          <p:cNvSpPr/>
          <p:nvPr/>
        </p:nvSpPr>
        <p:spPr>
          <a:xfrm>
            <a:off x="3385239" y="3422774"/>
            <a:ext cx="246336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dirty="0" smtClean="0">
                <a:latin typeface="Meiryo UI" panose="020B0604030504040204" pitchFamily="50" charset="-128"/>
                <a:ea typeface="Meiryo UI" panose="020B0604030504040204" pitchFamily="50" charset="-128"/>
              </a:rPr>
              <a:t>File Station</a:t>
            </a:r>
            <a:r>
              <a:rPr lang="ja-JP" altLang="en-US" sz="800" b="1" dirty="0" smtClean="0">
                <a:latin typeface="Meiryo UI" panose="020B0604030504040204" pitchFamily="50" charset="-128"/>
                <a:ea typeface="Meiryo UI" panose="020B0604030504040204" pitchFamily="50" charset="-128"/>
              </a:rPr>
              <a:t>で</a:t>
            </a:r>
            <a:r>
              <a:rPr lang="en-US" sz="800" b="1" dirty="0" err="1" smtClean="0">
                <a:latin typeface="Meiryo UI" panose="020B0604030504040204" pitchFamily="50" charset="-128"/>
                <a:ea typeface="Meiryo UI" panose="020B0604030504040204" pitchFamily="50" charset="-128"/>
              </a:rPr>
              <a:t>QuDedupプレビュ</a:t>
            </a:r>
            <a:r>
              <a:rPr lang="en-US" sz="800" b="1" dirty="0" smtClean="0">
                <a:latin typeface="Meiryo UI" panose="020B0604030504040204" pitchFamily="50" charset="-128"/>
                <a:ea typeface="Meiryo UI" panose="020B0604030504040204" pitchFamily="50" charset="-128"/>
              </a:rPr>
              <a:t>ー</a:t>
            </a:r>
            <a:r>
              <a:rPr lang="ja-JP" altLang="en-US" sz="800" b="1" dirty="0">
                <a:latin typeface="Meiryo UI" panose="020B0604030504040204" pitchFamily="50" charset="-128"/>
                <a:ea typeface="Meiryo UI" panose="020B0604030504040204" pitchFamily="50" charset="-128"/>
              </a:rPr>
              <a:t>および</a:t>
            </a:r>
            <a:r>
              <a:rPr lang="en-US" sz="800" b="1" dirty="0" err="1" smtClean="0">
                <a:latin typeface="Meiryo UI" panose="020B0604030504040204" pitchFamily="50" charset="-128"/>
                <a:ea typeface="Meiryo UI" panose="020B0604030504040204" pitchFamily="50" charset="-128"/>
              </a:rPr>
              <a:t>復元</a:t>
            </a:r>
            <a:endParaRPr sz="8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600" name="Google Shape;600;p44" descr="一張含有 畫畫 的圖片&#10;&#10;自動產生的描述"/>
          <p:cNvPicPr preferRelativeResize="0"/>
          <p:nvPr/>
        </p:nvPicPr>
        <p:blipFill rotWithShape="1">
          <a:blip r:embed="rId11">
            <a:alphaModFix/>
          </a:blip>
          <a:srcRect/>
          <a:stretch/>
        </p:blipFill>
        <p:spPr>
          <a:xfrm>
            <a:off x="1048870" y="3900946"/>
            <a:ext cx="385328" cy="385328"/>
          </a:xfrm>
          <a:prstGeom prst="rect">
            <a:avLst/>
          </a:prstGeom>
          <a:noFill/>
          <a:ln>
            <a:noFill/>
          </a:ln>
        </p:spPr>
      </p:pic>
      <p:pic>
        <p:nvPicPr>
          <p:cNvPr id="601" name="Google Shape;601;p44"/>
          <p:cNvPicPr preferRelativeResize="0"/>
          <p:nvPr/>
        </p:nvPicPr>
        <p:blipFill rotWithShape="1">
          <a:blip r:embed="rId5">
            <a:alphaModFix/>
          </a:blip>
          <a:srcRect/>
          <a:stretch/>
        </p:blipFill>
        <p:spPr>
          <a:xfrm>
            <a:off x="4523111" y="4106217"/>
            <a:ext cx="373793" cy="373793"/>
          </a:xfrm>
          <a:prstGeom prst="rect">
            <a:avLst/>
          </a:prstGeom>
          <a:noFill/>
          <a:ln>
            <a:noFill/>
          </a:ln>
        </p:spPr>
      </p:pic>
      <p:sp>
        <p:nvSpPr>
          <p:cNvPr id="602" name="Google Shape;602;p44"/>
          <p:cNvSpPr/>
          <p:nvPr/>
        </p:nvSpPr>
        <p:spPr>
          <a:xfrm>
            <a:off x="3340317" y="4638803"/>
            <a:ext cx="2463362" cy="2154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クラウドアクセス</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603" name="Google Shape;603;p44"/>
          <p:cNvSpPr txBox="1"/>
          <p:nvPr/>
        </p:nvSpPr>
        <p:spPr>
          <a:xfrm>
            <a:off x="2768708" y="3573963"/>
            <a:ext cx="652930" cy="215444"/>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
              <a:buFont typeface="Arial"/>
              <a:buNone/>
            </a:pPr>
            <a:r>
              <a:rPr lang="en-US" sz="800" dirty="0">
                <a:solidFill>
                  <a:schemeClr val="lt1"/>
                </a:solidFill>
                <a:latin typeface="Meiryo UI" panose="020B0604030504040204" pitchFamily="50" charset="-128"/>
                <a:ea typeface="Meiryo UI" panose="020B0604030504040204" pitchFamily="50" charset="-128"/>
              </a:rPr>
              <a:t>TCP BBR</a:t>
            </a:r>
            <a:endParaRPr dirty="0">
              <a:latin typeface="Meiryo UI" panose="020B0604030504040204" pitchFamily="50" charset="-128"/>
              <a:ea typeface="Meiryo UI" panose="020B0604030504040204" pitchFamily="50" charset="-128"/>
            </a:endParaRPr>
          </a:p>
        </p:txBody>
      </p:sp>
      <p:pic>
        <p:nvPicPr>
          <p:cNvPr id="604" name="Google Shape;604;p44" descr="ãwindowsãçåçæå°çµæ"/>
          <p:cNvPicPr preferRelativeResize="0"/>
          <p:nvPr/>
        </p:nvPicPr>
        <p:blipFill rotWithShape="1">
          <a:blip r:embed="rId12">
            <a:alphaModFix/>
          </a:blip>
          <a:srcRect/>
          <a:stretch/>
        </p:blipFill>
        <p:spPr>
          <a:xfrm>
            <a:off x="7707901" y="2252504"/>
            <a:ext cx="603101" cy="603101"/>
          </a:xfrm>
          <a:prstGeom prst="rect">
            <a:avLst/>
          </a:prstGeom>
          <a:noFill/>
          <a:ln>
            <a:noFill/>
          </a:ln>
        </p:spPr>
      </p:pic>
      <p:pic>
        <p:nvPicPr>
          <p:cNvPr id="605" name="Google Shape;605;p44" descr="ç¸éåç"/>
          <p:cNvPicPr preferRelativeResize="0"/>
          <p:nvPr/>
        </p:nvPicPr>
        <p:blipFill rotWithShape="1">
          <a:blip r:embed="rId13">
            <a:alphaModFix/>
          </a:blip>
          <a:srcRect/>
          <a:stretch/>
        </p:blipFill>
        <p:spPr>
          <a:xfrm>
            <a:off x="7714488" y="3302291"/>
            <a:ext cx="603101" cy="450011"/>
          </a:xfrm>
          <a:prstGeom prst="rect">
            <a:avLst/>
          </a:prstGeom>
          <a:noFill/>
          <a:ln>
            <a:noFill/>
          </a:ln>
        </p:spPr>
      </p:pic>
      <p:pic>
        <p:nvPicPr>
          <p:cNvPr id="606" name="Google Shape;606;p44" descr="ãubuntuãçåçæå°çµæ"/>
          <p:cNvPicPr preferRelativeResize="0"/>
          <p:nvPr/>
        </p:nvPicPr>
        <p:blipFill rotWithShape="1">
          <a:blip r:embed="rId14">
            <a:alphaModFix/>
          </a:blip>
          <a:srcRect/>
          <a:stretch/>
        </p:blipFill>
        <p:spPr>
          <a:xfrm>
            <a:off x="7768828" y="4181670"/>
            <a:ext cx="524854" cy="542836"/>
          </a:xfrm>
          <a:prstGeom prst="rect">
            <a:avLst/>
          </a:prstGeom>
          <a:noFill/>
          <a:ln>
            <a:noFill/>
          </a:ln>
        </p:spPr>
      </p:pic>
      <p:pic>
        <p:nvPicPr>
          <p:cNvPr id="607" name="Google Shape;607;p44"/>
          <p:cNvPicPr preferRelativeResize="0"/>
          <p:nvPr/>
        </p:nvPicPr>
        <p:blipFill rotWithShape="1">
          <a:blip r:embed="rId15">
            <a:alphaModFix/>
          </a:blip>
          <a:srcRect/>
          <a:stretch/>
        </p:blipFill>
        <p:spPr>
          <a:xfrm>
            <a:off x="5131387" y="3643263"/>
            <a:ext cx="1325333" cy="732177"/>
          </a:xfrm>
          <a:prstGeom prst="rect">
            <a:avLst/>
          </a:prstGeom>
          <a:noFill/>
          <a:ln>
            <a:noFill/>
          </a:ln>
        </p:spPr>
      </p:pic>
      <p:pic>
        <p:nvPicPr>
          <p:cNvPr id="608" name="Google Shape;608;p44"/>
          <p:cNvPicPr preferRelativeResize="0"/>
          <p:nvPr/>
        </p:nvPicPr>
        <p:blipFill rotWithShape="1">
          <a:blip r:embed="rId5">
            <a:alphaModFix/>
          </a:blip>
          <a:srcRect/>
          <a:stretch/>
        </p:blipFill>
        <p:spPr>
          <a:xfrm>
            <a:off x="4833019" y="2781275"/>
            <a:ext cx="373793" cy="373793"/>
          </a:xfrm>
          <a:prstGeom prst="rect">
            <a:avLst/>
          </a:prstGeom>
          <a:noFill/>
          <a:ln>
            <a:noFill/>
          </a:ln>
        </p:spPr>
      </p:pic>
      <p:sp>
        <p:nvSpPr>
          <p:cNvPr id="609" name="Google Shape;609;p44"/>
          <p:cNvSpPr/>
          <p:nvPr/>
        </p:nvSpPr>
        <p:spPr>
          <a:xfrm>
            <a:off x="5027087" y="4444032"/>
            <a:ext cx="1514632" cy="278139"/>
          </a:xfrm>
          <a:prstGeom prst="rect">
            <a:avLst/>
          </a:prstGeom>
          <a:solidFill>
            <a:srgbClr val="3F3F3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100"/>
              <a:buFont typeface="Arial"/>
              <a:buNone/>
            </a:pPr>
            <a:r>
              <a:rPr lang="en-US" sz="1100" b="1" dirty="0">
                <a:solidFill>
                  <a:schemeClr val="lt1"/>
                </a:solidFill>
                <a:latin typeface="Meiryo UI" panose="020B0604030504040204" pitchFamily="50" charset="-128"/>
                <a:ea typeface="Meiryo UI" panose="020B0604030504040204" pitchFamily="50" charset="-128"/>
              </a:rPr>
              <a:t>CIFS / NFS / FTP</a:t>
            </a:r>
            <a:endParaRPr dirty="0">
              <a:latin typeface="Meiryo UI" panose="020B0604030504040204" pitchFamily="50" charset="-128"/>
              <a:ea typeface="Meiryo UI" panose="020B0604030504040204" pitchFamily="50" charset="-128"/>
            </a:endParaRPr>
          </a:p>
        </p:txBody>
      </p:sp>
      <p:pic>
        <p:nvPicPr>
          <p:cNvPr id="610" name="Google Shape;610;p44" descr="一張含有 向量圖形 的圖片&#10;&#10;描述是以非常高的可信度產生"/>
          <p:cNvPicPr preferRelativeResize="0"/>
          <p:nvPr/>
        </p:nvPicPr>
        <p:blipFill rotWithShape="1">
          <a:blip r:embed="rId16">
            <a:alphaModFix/>
          </a:blip>
          <a:srcRect/>
          <a:stretch/>
        </p:blipFill>
        <p:spPr>
          <a:xfrm>
            <a:off x="577631" y="1172109"/>
            <a:ext cx="657549" cy="652450"/>
          </a:xfrm>
          <a:prstGeom prst="rect">
            <a:avLst/>
          </a:prstGeom>
          <a:noFill/>
          <a:ln>
            <a:noFill/>
          </a:ln>
          <a:effectLst>
            <a:outerShdw blurRad="63500" sx="102000" sy="102000" algn="ctr" rotWithShape="0">
              <a:srgbClr val="000000">
                <a:alpha val="40000"/>
              </a:srgbClr>
            </a:outerShdw>
          </a:effectLst>
        </p:spPr>
      </p:pic>
      <p:sp>
        <p:nvSpPr>
          <p:cNvPr id="611" name="Google Shape;611;p44"/>
          <p:cNvSpPr/>
          <p:nvPr/>
        </p:nvSpPr>
        <p:spPr>
          <a:xfrm>
            <a:off x="1181061" y="1326138"/>
            <a:ext cx="2998416"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33333"/>
              </a:buClr>
              <a:buSzPts val="1400"/>
              <a:buFont typeface="Arial"/>
              <a:buNone/>
            </a:pPr>
            <a:r>
              <a:rPr lang="en-US" b="1" dirty="0">
                <a:solidFill>
                  <a:srgbClr val="333333"/>
                </a:solidFill>
                <a:latin typeface="Meiryo UI" panose="020B0604030504040204" pitchFamily="50" charset="-128"/>
                <a:ea typeface="Meiryo UI" panose="020B0604030504040204" pitchFamily="50" charset="-128"/>
              </a:rPr>
              <a:t>HBS </a:t>
            </a:r>
            <a:r>
              <a:rPr lang="en-US" b="1" dirty="0" smtClean="0">
                <a:solidFill>
                  <a:srgbClr val="333333"/>
                </a:solidFill>
                <a:latin typeface="Meiryo UI" panose="020B0604030504040204" pitchFamily="50" charset="-128"/>
                <a:ea typeface="Meiryo UI" panose="020B0604030504040204" pitchFamily="50" charset="-128"/>
              </a:rPr>
              <a:t>3(Hybrid </a:t>
            </a:r>
            <a:r>
              <a:rPr lang="en-US" b="1" dirty="0">
                <a:solidFill>
                  <a:srgbClr val="333333"/>
                </a:solidFill>
                <a:latin typeface="Meiryo UI" panose="020B0604030504040204" pitchFamily="50" charset="-128"/>
                <a:ea typeface="Meiryo UI" panose="020B0604030504040204" pitchFamily="50" charset="-128"/>
              </a:rPr>
              <a:t>Backup Sync </a:t>
            </a:r>
            <a:r>
              <a:rPr lang="en-US" b="1" dirty="0" smtClean="0">
                <a:solidFill>
                  <a:srgbClr val="333333"/>
                </a:solidFill>
                <a:latin typeface="Meiryo UI" panose="020B0604030504040204" pitchFamily="50" charset="-128"/>
                <a:ea typeface="Meiryo UI" panose="020B0604030504040204" pitchFamily="50" charset="-128"/>
              </a:rPr>
              <a:t>3)</a:t>
            </a:r>
            <a:endParaRPr sz="1400" b="1" i="0" u="none" strike="noStrike" cap="none" dirty="0">
              <a:solidFill>
                <a:srgbClr val="333333"/>
              </a:solidFill>
              <a:latin typeface="Meiryo UI" panose="020B0604030504040204" pitchFamily="50" charset="-128"/>
              <a:ea typeface="Meiryo UI" panose="020B0604030504040204" pitchFamily="50" charset="-128"/>
              <a:sym typeface="Arial"/>
            </a:endParaRPr>
          </a:p>
        </p:txBody>
      </p:sp>
      <p:sp>
        <p:nvSpPr>
          <p:cNvPr id="612" name="Google Shape;612;p44"/>
          <p:cNvSpPr txBox="1"/>
          <p:nvPr/>
        </p:nvSpPr>
        <p:spPr>
          <a:xfrm>
            <a:off x="4043220" y="1297658"/>
            <a:ext cx="508707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err="1">
                <a:latin typeface="Meiryo UI" panose="020B0604030504040204" pitchFamily="50" charset="-128"/>
                <a:ea typeface="Meiryo UI" panose="020B0604030504040204" pitchFamily="50" charset="-128"/>
              </a:rPr>
              <a:t>ソースフォルダと宛先フォルダの選択、バックアップスケジュール、詳細なルールなど</a:t>
            </a:r>
            <a:r>
              <a:rPr lang="en-US" sz="1200" dirty="0" smtClean="0">
                <a:latin typeface="Meiryo UI" panose="020B0604030504040204" pitchFamily="50" charset="-128"/>
                <a:ea typeface="Meiryo UI" panose="020B0604030504040204" pitchFamily="50" charset="-128"/>
              </a:rPr>
              <a:t>、</a:t>
            </a:r>
            <a:br>
              <a:rPr lang="en-US" sz="1200" dirty="0" smtClean="0">
                <a:latin typeface="Meiryo UI" panose="020B0604030504040204" pitchFamily="50" charset="-128"/>
                <a:ea typeface="Meiryo UI" panose="020B0604030504040204" pitchFamily="50" charset="-128"/>
              </a:rPr>
            </a:br>
            <a:r>
              <a:rPr lang="en-US" sz="1200" dirty="0" err="1" smtClean="0">
                <a:latin typeface="Meiryo UI" panose="020B0604030504040204" pitchFamily="50" charset="-128"/>
                <a:ea typeface="Meiryo UI" panose="020B0604030504040204" pitchFamily="50" charset="-128"/>
              </a:rPr>
              <a:t>設定も柔軟です</a:t>
            </a:r>
            <a:r>
              <a:rPr lang="en-US" sz="1200" dirty="0">
                <a:latin typeface="Meiryo UI" panose="020B0604030504040204" pitchFamily="50" charset="-128"/>
                <a:ea typeface="Meiryo UI" panose="020B0604030504040204" pitchFamily="50" charset="-128"/>
              </a:rPr>
              <a:t>。</a:t>
            </a:r>
            <a:endParaRPr sz="11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45" descr="一張含有 螢幕擷取畫面 的圖片&#10;&#10;描述是以非常高的可信度產生"/>
          <p:cNvPicPr preferRelativeResize="0"/>
          <p:nvPr/>
        </p:nvPicPr>
        <p:blipFill rotWithShape="1">
          <a:blip r:embed="rId3">
            <a:alphaModFix/>
          </a:blip>
          <a:srcRect/>
          <a:stretch/>
        </p:blipFill>
        <p:spPr>
          <a:xfrm>
            <a:off x="988791" y="2121977"/>
            <a:ext cx="1910237" cy="1074682"/>
          </a:xfrm>
          <a:prstGeom prst="rect">
            <a:avLst/>
          </a:prstGeom>
          <a:noFill/>
          <a:ln>
            <a:noFill/>
          </a:ln>
        </p:spPr>
      </p:pic>
      <p:pic>
        <p:nvPicPr>
          <p:cNvPr id="618" name="Google Shape;618;p45"/>
          <p:cNvPicPr preferRelativeResize="0"/>
          <p:nvPr/>
        </p:nvPicPr>
        <p:blipFill rotWithShape="1">
          <a:blip r:embed="rId4">
            <a:alphaModFix/>
          </a:blip>
          <a:srcRect/>
          <a:stretch/>
        </p:blipFill>
        <p:spPr>
          <a:xfrm>
            <a:off x="2581180" y="2741834"/>
            <a:ext cx="489585" cy="466249"/>
          </a:xfrm>
          <a:prstGeom prst="rect">
            <a:avLst/>
          </a:prstGeom>
          <a:noFill/>
          <a:ln>
            <a:noFill/>
          </a:ln>
        </p:spPr>
      </p:pic>
      <p:sp>
        <p:nvSpPr>
          <p:cNvPr id="619" name="Google Shape;619;p45"/>
          <p:cNvSpPr txBox="1"/>
          <p:nvPr/>
        </p:nvSpPr>
        <p:spPr>
          <a:xfrm>
            <a:off x="1037863" y="3124003"/>
            <a:ext cx="1716600" cy="33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SzPts val="300"/>
              <a:buFont typeface="Arial"/>
              <a:buNone/>
            </a:pPr>
            <a:r>
              <a:rPr lang="en-US" sz="1050" b="1" dirty="0">
                <a:solidFill>
                  <a:schemeClr val="dk1"/>
                </a:solidFill>
                <a:latin typeface="Meiryo UI" panose="020B0604030504040204" pitchFamily="50" charset="-128"/>
                <a:ea typeface="Meiryo UI" panose="020B0604030504040204" pitchFamily="50" charset="-128"/>
              </a:rPr>
              <a:t>Mac Time Machine</a:t>
            </a:r>
            <a:endParaRPr sz="105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620" name="Google Shape;620;p45" descr="一張含有 螢幕擷取畫面 的圖片&#10;&#10;描述是以高可信度產生"/>
          <p:cNvPicPr preferRelativeResize="0"/>
          <p:nvPr/>
        </p:nvPicPr>
        <p:blipFill rotWithShape="1">
          <a:blip r:embed="rId5">
            <a:alphaModFix/>
          </a:blip>
          <a:srcRect/>
          <a:stretch/>
        </p:blipFill>
        <p:spPr>
          <a:xfrm rot="-5400000">
            <a:off x="7552933" y="2430062"/>
            <a:ext cx="119539" cy="731044"/>
          </a:xfrm>
          <a:prstGeom prst="rect">
            <a:avLst/>
          </a:prstGeom>
          <a:noFill/>
          <a:ln>
            <a:noFill/>
          </a:ln>
        </p:spPr>
      </p:pic>
      <p:pic>
        <p:nvPicPr>
          <p:cNvPr id="621" name="Google Shape;621;p45"/>
          <p:cNvPicPr preferRelativeResize="0"/>
          <p:nvPr/>
        </p:nvPicPr>
        <p:blipFill rotWithShape="1">
          <a:blip r:embed="rId6">
            <a:alphaModFix/>
          </a:blip>
          <a:srcRect/>
          <a:stretch/>
        </p:blipFill>
        <p:spPr>
          <a:xfrm>
            <a:off x="5942268" y="2157775"/>
            <a:ext cx="331975" cy="497963"/>
          </a:xfrm>
          <a:prstGeom prst="rect">
            <a:avLst/>
          </a:prstGeom>
          <a:noFill/>
          <a:ln>
            <a:noFill/>
          </a:ln>
        </p:spPr>
      </p:pic>
      <p:pic>
        <p:nvPicPr>
          <p:cNvPr id="622" name="Google Shape;622;p45"/>
          <p:cNvPicPr preferRelativeResize="0"/>
          <p:nvPr/>
        </p:nvPicPr>
        <p:blipFill rotWithShape="1">
          <a:blip r:embed="rId4">
            <a:alphaModFix/>
          </a:blip>
          <a:srcRect/>
          <a:stretch/>
        </p:blipFill>
        <p:spPr>
          <a:xfrm>
            <a:off x="4840099" y="2346195"/>
            <a:ext cx="489585" cy="466249"/>
          </a:xfrm>
          <a:prstGeom prst="rect">
            <a:avLst/>
          </a:prstGeom>
          <a:noFill/>
          <a:ln>
            <a:noFill/>
          </a:ln>
        </p:spPr>
      </p:pic>
      <p:sp>
        <p:nvSpPr>
          <p:cNvPr id="623" name="Google Shape;623;p45"/>
          <p:cNvSpPr txBox="1"/>
          <p:nvPr/>
        </p:nvSpPr>
        <p:spPr>
          <a:xfrm>
            <a:off x="692935" y="3573776"/>
            <a:ext cx="3120291" cy="28469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363636"/>
              </a:buClr>
              <a:buSzPts val="1400"/>
              <a:buFont typeface="Arial"/>
              <a:buNone/>
            </a:pPr>
            <a:r>
              <a:rPr lang="en-US" b="1" dirty="0" err="1">
                <a:solidFill>
                  <a:srgbClr val="363636"/>
                </a:solidFill>
                <a:latin typeface="Meiryo UI" panose="020B0604030504040204" pitchFamily="50" charset="-128"/>
                <a:ea typeface="Meiryo UI" panose="020B0604030504040204" pitchFamily="50" charset="-128"/>
              </a:rPr>
              <a:t>NAS</a:t>
            </a:r>
            <a:r>
              <a:rPr lang="en-US" b="1" dirty="0" err="1" smtClean="0">
                <a:solidFill>
                  <a:srgbClr val="363636"/>
                </a:solidFill>
                <a:latin typeface="Meiryo UI" panose="020B0604030504040204" pitchFamily="50" charset="-128"/>
                <a:ea typeface="Meiryo UI" panose="020B0604030504040204" pitchFamily="50" charset="-128"/>
              </a:rPr>
              <a:t>バックアップを作成します</a:t>
            </a:r>
            <a:r>
              <a:rPr lang="en-US" b="1" dirty="0">
                <a:solidFill>
                  <a:srgbClr val="363636"/>
                </a:solidFill>
                <a:latin typeface="Meiryo UI" panose="020B0604030504040204" pitchFamily="50" charset="-128"/>
                <a:ea typeface="Meiryo UI" panose="020B0604030504040204" pitchFamily="50" charset="-128"/>
              </a:rPr>
              <a:t>。</a:t>
            </a:r>
            <a:endParaRPr sz="1400" b="1" i="0" u="none" strike="noStrike" cap="none" dirty="0">
              <a:solidFill>
                <a:srgbClr val="363636"/>
              </a:solidFill>
              <a:latin typeface="Meiryo UI" panose="020B0604030504040204" pitchFamily="50" charset="-128"/>
              <a:ea typeface="Meiryo UI" panose="020B0604030504040204" pitchFamily="50" charset="-128"/>
              <a:sym typeface="Arial"/>
            </a:endParaRPr>
          </a:p>
        </p:txBody>
      </p:sp>
      <p:sp>
        <p:nvSpPr>
          <p:cNvPr id="624" name="Google Shape;624;p45"/>
          <p:cNvSpPr txBox="1"/>
          <p:nvPr/>
        </p:nvSpPr>
        <p:spPr>
          <a:xfrm>
            <a:off x="425513" y="1383080"/>
            <a:ext cx="8338241"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err="1">
                <a:latin typeface="Meiryo UI" panose="020B0604030504040204" pitchFamily="50" charset="-128"/>
                <a:ea typeface="Meiryo UI" panose="020B0604030504040204" pitchFamily="50" charset="-128"/>
              </a:rPr>
              <a:t>NASは、複数のMac</a:t>
            </a:r>
            <a:r>
              <a:rPr lang="en-US" dirty="0" err="1" smtClean="0">
                <a:latin typeface="Meiryo UI" panose="020B0604030504040204" pitchFamily="50" charset="-128"/>
                <a:ea typeface="Meiryo UI" panose="020B0604030504040204" pitchFamily="50" charset="-128"/>
              </a:rPr>
              <a:t>コンピュータからのTime</a:t>
            </a:r>
            <a:r>
              <a:rPr lang="en-US" dirty="0" smtClean="0">
                <a:latin typeface="Meiryo UI" panose="020B0604030504040204" pitchFamily="50" charset="-128"/>
                <a:ea typeface="Meiryo UI" panose="020B0604030504040204" pitchFamily="50" charset="-128"/>
              </a:rPr>
              <a:t> </a:t>
            </a:r>
            <a:r>
              <a:rPr lang="en-US" dirty="0" err="1" smtClean="0">
                <a:latin typeface="Meiryo UI" panose="020B0604030504040204" pitchFamily="50" charset="-128"/>
                <a:ea typeface="Meiryo UI" panose="020B0604030504040204" pitchFamily="50" charset="-128"/>
              </a:rPr>
              <a:t>Machine</a:t>
            </a:r>
            <a:r>
              <a:rPr lang="en-US" dirty="0" err="1">
                <a:latin typeface="Meiryo UI" panose="020B0604030504040204" pitchFamily="50" charset="-128"/>
                <a:ea typeface="Meiryo UI" panose="020B0604030504040204" pitchFamily="50" charset="-128"/>
              </a:rPr>
              <a:t>バックアップのバックアップをサポートできます。さらに、HBS</a:t>
            </a:r>
            <a:r>
              <a:rPr lang="en-US" dirty="0">
                <a:latin typeface="Meiryo UI" panose="020B0604030504040204" pitchFamily="50" charset="-128"/>
                <a:ea typeface="Meiryo UI" panose="020B0604030504040204" pitchFamily="50" charset="-128"/>
              </a:rPr>
              <a:t> 3を使用して、NASから</a:t>
            </a:r>
            <a:r>
              <a:rPr lang="en-US" dirty="0" smtClean="0">
                <a:latin typeface="Meiryo UI" panose="020B0604030504040204" pitchFamily="50" charset="-128"/>
                <a:ea typeface="Meiryo UI" panose="020B0604030504040204" pitchFamily="50" charset="-128"/>
              </a:rPr>
              <a:t>TR-004U USB </a:t>
            </a:r>
            <a:r>
              <a:rPr lang="en-US" dirty="0" err="1" smtClean="0">
                <a:latin typeface="Meiryo UI" panose="020B0604030504040204" pitchFamily="50" charset="-128"/>
                <a:ea typeface="Meiryo UI" panose="020B0604030504040204" pitchFamily="50" charset="-128"/>
              </a:rPr>
              <a:t>RAIDエンクロージャなどの</a:t>
            </a:r>
            <a:r>
              <a:rPr lang="en-US" dirty="0" err="1">
                <a:latin typeface="Meiryo UI" panose="020B0604030504040204" pitchFamily="50" charset="-128"/>
                <a:ea typeface="Meiryo UI" panose="020B0604030504040204" pitchFamily="50" charset="-128"/>
              </a:rPr>
              <a:t>QNAP</a:t>
            </a:r>
            <a:r>
              <a:rPr lang="en-US" dirty="0" err="1" smtClean="0">
                <a:latin typeface="Meiryo UI" panose="020B0604030504040204" pitchFamily="50" charset="-128"/>
                <a:ea typeface="Meiryo UI" panose="020B0604030504040204" pitchFamily="50" charset="-128"/>
              </a:rPr>
              <a:t>外部エンクロージャにデータをバックアップできます</a:t>
            </a:r>
            <a:r>
              <a:rPr lang="en-US" dirty="0">
                <a:latin typeface="Meiryo UI" panose="020B0604030504040204" pitchFamily="50" charset="-128"/>
                <a:ea typeface="Meiryo UI" panose="020B0604030504040204" pitchFamily="50" charset="-128"/>
              </a:rPr>
              <a:t>。</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nvGrpSpPr>
          <p:cNvPr id="625" name="Google Shape;625;p45"/>
          <p:cNvGrpSpPr/>
          <p:nvPr/>
        </p:nvGrpSpPr>
        <p:grpSpPr>
          <a:xfrm>
            <a:off x="693255" y="3826159"/>
            <a:ext cx="7769562" cy="1065371"/>
            <a:chOff x="1349935" y="1060129"/>
            <a:chExt cx="10359415" cy="1420493"/>
          </a:xfrm>
        </p:grpSpPr>
        <p:sp>
          <p:nvSpPr>
            <p:cNvPr id="626" name="Google Shape;626;p45"/>
            <p:cNvSpPr/>
            <p:nvPr/>
          </p:nvSpPr>
          <p:spPr>
            <a:xfrm>
              <a:off x="4290970" y="2024392"/>
              <a:ext cx="1064080" cy="456230"/>
            </a:xfrm>
            <a:prstGeom prst="rightArrow">
              <a:avLst>
                <a:gd name="adj1" fmla="val 50000"/>
                <a:gd name="adj2" fmla="val 87117"/>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27" name="Google Shape;627;p45"/>
            <p:cNvSpPr/>
            <p:nvPr/>
          </p:nvSpPr>
          <p:spPr>
            <a:xfrm>
              <a:off x="7772514" y="2022449"/>
              <a:ext cx="1064080" cy="456230"/>
            </a:xfrm>
            <a:prstGeom prst="rightArrow">
              <a:avLst>
                <a:gd name="adj1" fmla="val 50000"/>
                <a:gd name="adj2" fmla="val 87117"/>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628" name="Google Shape;628;p45"/>
            <p:cNvGrpSpPr/>
            <p:nvPr/>
          </p:nvGrpSpPr>
          <p:grpSpPr>
            <a:xfrm>
              <a:off x="4837907" y="1060129"/>
              <a:ext cx="3385161" cy="1412768"/>
              <a:chOff x="4919989" y="1388714"/>
              <a:chExt cx="2988426" cy="1247194"/>
            </a:xfrm>
          </p:grpSpPr>
          <p:pic>
            <p:nvPicPr>
              <p:cNvPr id="629" name="Google Shape;629;p45"/>
              <p:cNvPicPr preferRelativeResize="0"/>
              <p:nvPr/>
            </p:nvPicPr>
            <p:blipFill rotWithShape="1">
              <a:blip r:embed="rId8">
                <a:alphaModFix/>
              </a:blip>
              <a:srcRect/>
              <a:stretch/>
            </p:blipFill>
            <p:spPr>
              <a:xfrm>
                <a:off x="5502983" y="1551117"/>
                <a:ext cx="2405432" cy="1084791"/>
              </a:xfrm>
              <a:prstGeom prst="rect">
                <a:avLst/>
              </a:prstGeom>
              <a:noFill/>
              <a:ln>
                <a:noFill/>
              </a:ln>
            </p:spPr>
          </p:pic>
          <p:grpSp>
            <p:nvGrpSpPr>
              <p:cNvPr id="630" name="Google Shape;630;p45"/>
              <p:cNvGrpSpPr/>
              <p:nvPr/>
            </p:nvGrpSpPr>
            <p:grpSpPr>
              <a:xfrm>
                <a:off x="4919989" y="1388714"/>
                <a:ext cx="895143" cy="897426"/>
                <a:chOff x="7930695" y="3968954"/>
                <a:chExt cx="1260000" cy="1263213"/>
              </a:xfrm>
            </p:grpSpPr>
            <p:pic>
              <p:nvPicPr>
                <p:cNvPr id="631" name="Google Shape;631;p45"/>
                <p:cNvPicPr preferRelativeResize="0"/>
                <p:nvPr/>
              </p:nvPicPr>
              <p:blipFill rotWithShape="1">
                <a:blip r:embed="rId9">
                  <a:alphaModFix/>
                </a:blip>
                <a:srcRect/>
                <a:stretch/>
              </p:blipFill>
              <p:spPr>
                <a:xfrm>
                  <a:off x="7930695" y="3972167"/>
                  <a:ext cx="1260000" cy="1260000"/>
                </a:xfrm>
                <a:prstGeom prst="rect">
                  <a:avLst/>
                </a:prstGeom>
                <a:noFill/>
                <a:ln>
                  <a:noFill/>
                </a:ln>
              </p:spPr>
            </p:pic>
            <p:sp>
              <p:nvSpPr>
                <p:cNvPr id="632" name="Google Shape;632;p45"/>
                <p:cNvSpPr/>
                <p:nvPr/>
              </p:nvSpPr>
              <p:spPr>
                <a:xfrm>
                  <a:off x="8179499" y="3968954"/>
                  <a:ext cx="831661" cy="1204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125"/>
                    <a:buFont typeface="Arial"/>
                    <a:buNone/>
                  </a:pPr>
                  <a:r>
                    <a:rPr lang="en-US" sz="4125" b="1" i="0" u="none" strike="noStrike" cap="none" dirty="0">
                      <a:solidFill>
                        <a:schemeClr val="lt1"/>
                      </a:solidFill>
                      <a:latin typeface="Meiryo UI" panose="020B0604030504040204" pitchFamily="50" charset="-128"/>
                      <a:ea typeface="Meiryo UI" panose="020B0604030504040204" pitchFamily="50" charset="-128"/>
                      <a:sym typeface="Arial"/>
                    </a:rPr>
                    <a:t>2</a:t>
                  </a:r>
                  <a:endParaRPr sz="4125"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633" name="Google Shape;633;p45"/>
              <p:cNvSpPr/>
              <p:nvPr/>
            </p:nvSpPr>
            <p:spPr>
              <a:xfrm>
                <a:off x="5765481" y="1759646"/>
                <a:ext cx="1853796" cy="76892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350"/>
                  <a:buFont typeface="Arial"/>
                  <a:buNone/>
                </a:pPr>
                <a:r>
                  <a:rPr lang="ja-JP" altLang="en-US" sz="1350" b="1" dirty="0">
                    <a:solidFill>
                      <a:schemeClr val="lt1"/>
                    </a:solidFill>
                    <a:latin typeface="Meiryo UI" panose="020B0604030504040204" pitchFamily="50" charset="-128"/>
                    <a:ea typeface="Meiryo UI" panose="020B0604030504040204" pitchFamily="50" charset="-128"/>
                  </a:rPr>
                  <a:t>宛先</a:t>
                </a:r>
                <a:r>
                  <a:rPr lang="en-US" sz="1350" b="1" i="0" u="none" strike="noStrike" cap="none" dirty="0" smtClean="0">
                    <a:solidFill>
                      <a:schemeClr val="lt1"/>
                    </a:solidFill>
                    <a:latin typeface="Meiryo UI" panose="020B0604030504040204" pitchFamily="50" charset="-128"/>
                    <a:ea typeface="Meiryo UI" panose="020B0604030504040204" pitchFamily="50" charset="-128"/>
                    <a:sym typeface="Arial"/>
                  </a:rPr>
                  <a:t>:</a:t>
                </a:r>
                <a:endParaRPr dirty="0">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rgbClr val="000000"/>
                  </a:buClr>
                  <a:buSzPts val="1350"/>
                  <a:buFont typeface="Arial"/>
                  <a:buNone/>
                </a:pPr>
                <a:r>
                  <a:rPr lang="ja-JP" altLang="en-US" sz="1350" b="1" dirty="0">
                    <a:solidFill>
                      <a:schemeClr val="lt1"/>
                    </a:solidFill>
                    <a:latin typeface="Meiryo UI" panose="020B0604030504040204" pitchFamily="50" charset="-128"/>
                    <a:ea typeface="Meiryo UI" panose="020B0604030504040204" pitchFamily="50" charset="-128"/>
                  </a:rPr>
                  <a:t>ローカルデバイス</a:t>
                </a:r>
                <a:endParaRPr dirty="0">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rgbClr val="000000"/>
                  </a:buClr>
                  <a:buSzPts val="1350"/>
                  <a:buFont typeface="Arial"/>
                  <a:buNone/>
                </a:pPr>
                <a:r>
                  <a:rPr lang="en-US" sz="1350" b="1" i="0" u="none" strike="noStrike" cap="none" dirty="0">
                    <a:solidFill>
                      <a:schemeClr val="lt1"/>
                    </a:solidFill>
                    <a:latin typeface="Meiryo UI" panose="020B0604030504040204" pitchFamily="50" charset="-128"/>
                    <a:ea typeface="Meiryo UI" panose="020B0604030504040204" pitchFamily="50" charset="-128"/>
                    <a:sym typeface="Arial"/>
                  </a:rPr>
                  <a:t>&gt; TR-004U</a:t>
                </a: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634" name="Google Shape;634;p45"/>
            <p:cNvGrpSpPr/>
            <p:nvPr/>
          </p:nvGrpSpPr>
          <p:grpSpPr>
            <a:xfrm>
              <a:off x="8325886" y="1060129"/>
              <a:ext cx="3383464" cy="1398664"/>
              <a:chOff x="8301828" y="1388714"/>
              <a:chExt cx="2986927" cy="1234744"/>
            </a:xfrm>
          </p:grpSpPr>
          <p:pic>
            <p:nvPicPr>
              <p:cNvPr id="635" name="Google Shape;635;p45"/>
              <p:cNvPicPr preferRelativeResize="0"/>
              <p:nvPr/>
            </p:nvPicPr>
            <p:blipFill rotWithShape="1">
              <a:blip r:embed="rId8">
                <a:alphaModFix/>
              </a:blip>
              <a:srcRect/>
              <a:stretch/>
            </p:blipFill>
            <p:spPr>
              <a:xfrm>
                <a:off x="8883323" y="1538667"/>
                <a:ext cx="2405432" cy="1084791"/>
              </a:xfrm>
              <a:prstGeom prst="rect">
                <a:avLst/>
              </a:prstGeom>
              <a:noFill/>
              <a:ln>
                <a:noFill/>
              </a:ln>
            </p:spPr>
          </p:pic>
          <p:grpSp>
            <p:nvGrpSpPr>
              <p:cNvPr id="636" name="Google Shape;636;p45"/>
              <p:cNvGrpSpPr/>
              <p:nvPr/>
            </p:nvGrpSpPr>
            <p:grpSpPr>
              <a:xfrm>
                <a:off x="8301828" y="1388714"/>
                <a:ext cx="895143" cy="897426"/>
                <a:chOff x="7930695" y="3968954"/>
                <a:chExt cx="1260000" cy="1263213"/>
              </a:xfrm>
            </p:grpSpPr>
            <p:pic>
              <p:nvPicPr>
                <p:cNvPr id="637" name="Google Shape;637;p45"/>
                <p:cNvPicPr preferRelativeResize="0"/>
                <p:nvPr/>
              </p:nvPicPr>
              <p:blipFill rotWithShape="1">
                <a:blip r:embed="rId9">
                  <a:alphaModFix/>
                </a:blip>
                <a:srcRect/>
                <a:stretch/>
              </p:blipFill>
              <p:spPr>
                <a:xfrm>
                  <a:off x="7930695" y="3972167"/>
                  <a:ext cx="1260000" cy="1260000"/>
                </a:xfrm>
                <a:prstGeom prst="rect">
                  <a:avLst/>
                </a:prstGeom>
                <a:noFill/>
                <a:ln>
                  <a:noFill/>
                </a:ln>
              </p:spPr>
            </p:pic>
            <p:sp>
              <p:nvSpPr>
                <p:cNvPr id="638" name="Google Shape;638;p45"/>
                <p:cNvSpPr/>
                <p:nvPr/>
              </p:nvSpPr>
              <p:spPr>
                <a:xfrm>
                  <a:off x="8170560" y="3968954"/>
                  <a:ext cx="831661" cy="12047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125"/>
                    <a:buFont typeface="Arial"/>
                    <a:buNone/>
                  </a:pPr>
                  <a:r>
                    <a:rPr lang="en-US" sz="4125" b="1" i="0" u="none" strike="noStrike" cap="none" dirty="0">
                      <a:solidFill>
                        <a:schemeClr val="lt1"/>
                      </a:solidFill>
                      <a:latin typeface="Meiryo UI" panose="020B0604030504040204" pitchFamily="50" charset="-128"/>
                      <a:ea typeface="Meiryo UI" panose="020B0604030504040204" pitchFamily="50" charset="-128"/>
                      <a:sym typeface="Arial"/>
                    </a:rPr>
                    <a:t>3</a:t>
                  </a:r>
                  <a:endParaRPr sz="4125"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639" name="Google Shape;639;p45"/>
              <p:cNvSpPr/>
              <p:nvPr/>
            </p:nvSpPr>
            <p:spPr>
              <a:xfrm>
                <a:off x="9288082" y="1766108"/>
                <a:ext cx="1832961" cy="6548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350"/>
                  <a:buFont typeface="Arial"/>
                  <a:buNone/>
                </a:pPr>
                <a:r>
                  <a:rPr lang="en-US" sz="1350" b="1" i="0" u="none" strike="noStrike" cap="none" dirty="0">
                    <a:solidFill>
                      <a:schemeClr val="lt1"/>
                    </a:solidFill>
                    <a:latin typeface="Meiryo UI" panose="020B0604030504040204" pitchFamily="50" charset="-128"/>
                    <a:ea typeface="Meiryo UI" panose="020B0604030504040204" pitchFamily="50" charset="-128"/>
                    <a:sym typeface="Arial"/>
                  </a:rPr>
                  <a:t>- </a:t>
                </a:r>
                <a:r>
                  <a:rPr lang="ja-JP" altLang="en-US" sz="1350" b="1" dirty="0">
                    <a:solidFill>
                      <a:schemeClr val="lt1"/>
                    </a:solidFill>
                    <a:latin typeface="Meiryo UI" panose="020B0604030504040204" pitchFamily="50" charset="-128"/>
                    <a:ea typeface="Meiryo UI" panose="020B0604030504040204" pitchFamily="50" charset="-128"/>
                  </a:rPr>
                  <a:t>定期的</a:t>
                </a:r>
                <a:endParaRPr dirty="0">
                  <a:latin typeface="Meiryo UI" panose="020B0604030504040204" pitchFamily="50" charset="-128"/>
                  <a:ea typeface="Meiryo UI" panose="020B0604030504040204" pitchFamily="50" charset="-128"/>
                </a:endParaRPr>
              </a:p>
              <a:p>
                <a:pPr marL="0" marR="0" lvl="0" indent="0" algn="l" rtl="0">
                  <a:lnSpc>
                    <a:spcPct val="90000"/>
                  </a:lnSpc>
                  <a:spcBef>
                    <a:spcPts val="0"/>
                  </a:spcBef>
                  <a:spcAft>
                    <a:spcPts val="0"/>
                  </a:spcAft>
                  <a:buClr>
                    <a:srgbClr val="000000"/>
                  </a:buClr>
                  <a:buSzPts val="1350"/>
                  <a:buFont typeface="Arial"/>
                  <a:buNone/>
                </a:pPr>
                <a:r>
                  <a:rPr lang="en-US" sz="1350" b="1" i="0" u="none" strike="noStrike" cap="none" dirty="0">
                    <a:solidFill>
                      <a:schemeClr val="lt1"/>
                    </a:solidFill>
                    <a:latin typeface="Meiryo UI" panose="020B0604030504040204" pitchFamily="50" charset="-128"/>
                    <a:ea typeface="Meiryo UI" panose="020B0604030504040204" pitchFamily="50" charset="-128"/>
                    <a:sym typeface="Arial"/>
                  </a:rPr>
                  <a:t>- </a:t>
                </a:r>
                <a:r>
                  <a:rPr lang="en-US" sz="1350" b="1" i="0" u="none" strike="noStrike" cap="none" dirty="0" err="1">
                    <a:solidFill>
                      <a:schemeClr val="lt1"/>
                    </a:solidFill>
                    <a:latin typeface="Meiryo UI" panose="020B0604030504040204" pitchFamily="50" charset="-128"/>
                    <a:ea typeface="Meiryo UI" panose="020B0604030504040204" pitchFamily="50" charset="-128"/>
                    <a:sym typeface="Arial"/>
                  </a:rPr>
                  <a:t>QuDedup</a:t>
                </a:r>
                <a:r>
                  <a:rPr lang="en-US" sz="2000" b="1" i="0" u="none" strike="noStrike" cap="none" dirty="0">
                    <a:solidFill>
                      <a:schemeClr val="lt1"/>
                    </a:solidFill>
                    <a:latin typeface="Meiryo UI" panose="020B0604030504040204" pitchFamily="50" charset="-128"/>
                    <a:ea typeface="Meiryo UI" panose="020B0604030504040204" pitchFamily="50" charset="-128"/>
                    <a:sym typeface="Arial"/>
                  </a:rPr>
                  <a:t>  </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640" name="Google Shape;640;p45"/>
            <p:cNvGrpSpPr/>
            <p:nvPr/>
          </p:nvGrpSpPr>
          <p:grpSpPr>
            <a:xfrm>
              <a:off x="1349935" y="1060129"/>
              <a:ext cx="3420833" cy="1412768"/>
              <a:chOff x="1325879" y="1388714"/>
              <a:chExt cx="3019917" cy="1247194"/>
            </a:xfrm>
          </p:grpSpPr>
          <p:pic>
            <p:nvPicPr>
              <p:cNvPr id="641" name="Google Shape;641;p45"/>
              <p:cNvPicPr preferRelativeResize="0"/>
              <p:nvPr/>
            </p:nvPicPr>
            <p:blipFill rotWithShape="1">
              <a:blip r:embed="rId8">
                <a:alphaModFix/>
              </a:blip>
              <a:srcRect/>
              <a:stretch/>
            </p:blipFill>
            <p:spPr>
              <a:xfrm>
                <a:off x="1908873" y="1551118"/>
                <a:ext cx="2405432" cy="1084790"/>
              </a:xfrm>
              <a:prstGeom prst="rect">
                <a:avLst/>
              </a:prstGeom>
              <a:noFill/>
              <a:ln>
                <a:noFill/>
              </a:ln>
            </p:spPr>
          </p:pic>
          <p:sp>
            <p:nvSpPr>
              <p:cNvPr id="642" name="Google Shape;642;p45"/>
              <p:cNvSpPr/>
              <p:nvPr/>
            </p:nvSpPr>
            <p:spPr>
              <a:xfrm>
                <a:off x="1975656" y="1723817"/>
                <a:ext cx="2370140" cy="76892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350"/>
                  <a:buFont typeface="Arial"/>
                  <a:buNone/>
                </a:pPr>
                <a:r>
                  <a:rPr lang="ja-JP" altLang="en-US" sz="1350" b="1" dirty="0">
                    <a:solidFill>
                      <a:schemeClr val="lt1"/>
                    </a:solidFill>
                    <a:latin typeface="Meiryo UI" panose="020B0604030504040204" pitchFamily="50" charset="-128"/>
                    <a:ea typeface="Meiryo UI" panose="020B0604030504040204" pitchFamily="50" charset="-128"/>
                  </a:rPr>
                  <a:t>ソース</a:t>
                </a:r>
                <a:r>
                  <a:rPr lang="en-US" sz="1350" b="1" i="0" u="none" strike="noStrike" cap="none" dirty="0" smtClean="0">
                    <a:solidFill>
                      <a:schemeClr val="lt1"/>
                    </a:solidFill>
                    <a:latin typeface="Meiryo UI" panose="020B0604030504040204" pitchFamily="50" charset="-128"/>
                    <a:ea typeface="Meiryo UI" panose="020B0604030504040204" pitchFamily="50" charset="-128"/>
                    <a:sym typeface="Arial"/>
                  </a:rPr>
                  <a:t>: </a:t>
                </a:r>
                <a:endParaRPr dirty="0">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rgbClr val="000000"/>
                  </a:buClr>
                  <a:buSzPts val="1350"/>
                  <a:buFont typeface="Arial"/>
                  <a:buNone/>
                </a:pPr>
                <a:r>
                  <a:rPr lang="en-US" sz="1350" b="1" i="0" u="none" strike="noStrike" cap="none" dirty="0">
                    <a:solidFill>
                      <a:schemeClr val="lt1"/>
                    </a:solidFill>
                    <a:latin typeface="Meiryo UI" panose="020B0604030504040204" pitchFamily="50" charset="-128"/>
                    <a:ea typeface="Meiryo UI" panose="020B0604030504040204" pitchFamily="50" charset="-128"/>
                    <a:sym typeface="Arial"/>
                  </a:rPr>
                  <a:t>Time Machine </a:t>
                </a:r>
                <a:endParaRPr dirty="0">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rgbClr val="000000"/>
                  </a:buClr>
                  <a:buSzPts val="1350"/>
                  <a:buFont typeface="Arial"/>
                  <a:buNone/>
                </a:pPr>
                <a:r>
                  <a:rPr lang="ja-JP" altLang="en-US" sz="1350" b="1" dirty="0">
                    <a:solidFill>
                      <a:schemeClr val="lt1"/>
                    </a:solidFill>
                    <a:latin typeface="Meiryo UI" panose="020B0604030504040204" pitchFamily="50" charset="-128"/>
                    <a:ea typeface="Meiryo UI" panose="020B0604030504040204" pitchFamily="50" charset="-128"/>
                  </a:rPr>
                  <a:t>バックアップフォルダ</a:t>
                </a: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643" name="Google Shape;643;p45"/>
              <p:cNvGrpSpPr/>
              <p:nvPr/>
            </p:nvGrpSpPr>
            <p:grpSpPr>
              <a:xfrm>
                <a:off x="1325879" y="1388714"/>
                <a:ext cx="895143" cy="897426"/>
                <a:chOff x="7930695" y="3968954"/>
                <a:chExt cx="1260000" cy="1263213"/>
              </a:xfrm>
            </p:grpSpPr>
            <p:pic>
              <p:nvPicPr>
                <p:cNvPr id="644" name="Google Shape;644;p45"/>
                <p:cNvPicPr preferRelativeResize="0"/>
                <p:nvPr/>
              </p:nvPicPr>
              <p:blipFill rotWithShape="1">
                <a:blip r:embed="rId9">
                  <a:alphaModFix/>
                </a:blip>
                <a:srcRect/>
                <a:stretch/>
              </p:blipFill>
              <p:spPr>
                <a:xfrm>
                  <a:off x="7930695" y="3972167"/>
                  <a:ext cx="1260000" cy="1260000"/>
                </a:xfrm>
                <a:prstGeom prst="rect">
                  <a:avLst/>
                </a:prstGeom>
                <a:noFill/>
                <a:ln>
                  <a:noFill/>
                </a:ln>
              </p:spPr>
            </p:pic>
            <p:sp>
              <p:nvSpPr>
                <p:cNvPr id="645" name="Google Shape;645;p45"/>
                <p:cNvSpPr/>
                <p:nvPr/>
              </p:nvSpPr>
              <p:spPr>
                <a:xfrm>
                  <a:off x="8146765" y="3968954"/>
                  <a:ext cx="831661" cy="12047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125"/>
                    <a:buFont typeface="Arial"/>
                    <a:buNone/>
                  </a:pPr>
                  <a:r>
                    <a:rPr lang="en-US" sz="4125" b="1" i="0" u="none" strike="noStrike" cap="none" dirty="0">
                      <a:solidFill>
                        <a:schemeClr val="lt1"/>
                      </a:solidFill>
                      <a:latin typeface="Meiryo UI" panose="020B0604030504040204" pitchFamily="50" charset="-128"/>
                      <a:ea typeface="Meiryo UI" panose="020B0604030504040204" pitchFamily="50" charset="-128"/>
                      <a:sym typeface="Arial"/>
                    </a:rPr>
                    <a:t>1</a:t>
                  </a:r>
                  <a:endParaRPr sz="4125"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grpSp>
      <p:sp>
        <p:nvSpPr>
          <p:cNvPr id="646" name="Google Shape;646;p45"/>
          <p:cNvSpPr/>
          <p:nvPr/>
        </p:nvSpPr>
        <p:spPr>
          <a:xfrm>
            <a:off x="5777514" y="2624499"/>
            <a:ext cx="853971" cy="342173"/>
          </a:xfrm>
          <a:prstGeom prst="rightArrow">
            <a:avLst>
              <a:gd name="adj1" fmla="val 50000"/>
              <a:gd name="adj2" fmla="val 87117"/>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647" name="Google Shape;647;p45"/>
          <p:cNvPicPr preferRelativeResize="0"/>
          <p:nvPr/>
        </p:nvPicPr>
        <p:blipFill rotWithShape="1">
          <a:blip r:embed="rId10">
            <a:alphaModFix/>
          </a:blip>
          <a:srcRect/>
          <a:stretch/>
        </p:blipFill>
        <p:spPr>
          <a:xfrm>
            <a:off x="4329000" y="2333896"/>
            <a:ext cx="486000" cy="486000"/>
          </a:xfrm>
          <a:prstGeom prst="rect">
            <a:avLst/>
          </a:prstGeom>
          <a:noFill/>
          <a:ln>
            <a:noFill/>
          </a:ln>
          <a:effectLst>
            <a:outerShdw blurRad="38100" dist="38100" dir="2700000" algn="tl" rotWithShape="0">
              <a:srgbClr val="000000">
                <a:alpha val="60000"/>
              </a:srgbClr>
            </a:outerShdw>
          </a:effectLst>
        </p:spPr>
      </p:pic>
      <p:pic>
        <p:nvPicPr>
          <p:cNvPr id="648" name="Google Shape;648;p45"/>
          <p:cNvPicPr preferRelativeResize="0"/>
          <p:nvPr/>
        </p:nvPicPr>
        <p:blipFill rotWithShape="1">
          <a:blip r:embed="rId11">
            <a:alphaModFix/>
          </a:blip>
          <a:srcRect/>
          <a:stretch/>
        </p:blipFill>
        <p:spPr>
          <a:xfrm>
            <a:off x="2581180" y="2258317"/>
            <a:ext cx="540000" cy="540000"/>
          </a:xfrm>
          <a:prstGeom prst="rect">
            <a:avLst/>
          </a:prstGeom>
          <a:noFill/>
          <a:ln>
            <a:noFill/>
          </a:ln>
          <a:effectLst>
            <a:outerShdw blurRad="50800" dist="38100" dir="2700000" algn="tl" rotWithShape="0">
              <a:srgbClr val="000000">
                <a:alpha val="40000"/>
              </a:srgbClr>
            </a:outerShdw>
          </a:effectLst>
        </p:spPr>
      </p:pic>
      <p:sp>
        <p:nvSpPr>
          <p:cNvPr id="649" name="Google Shape;649;p45"/>
          <p:cNvSpPr/>
          <p:nvPr/>
        </p:nvSpPr>
        <p:spPr>
          <a:xfrm>
            <a:off x="3106313" y="2624499"/>
            <a:ext cx="853971" cy="342173"/>
          </a:xfrm>
          <a:prstGeom prst="rightArrow">
            <a:avLst>
              <a:gd name="adj1" fmla="val 50000"/>
              <a:gd name="adj2" fmla="val 87117"/>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50" name="Google Shape;650;p45"/>
          <p:cNvSpPr txBox="1"/>
          <p:nvPr/>
        </p:nvSpPr>
        <p:spPr>
          <a:xfrm>
            <a:off x="8664613" y="-432287"/>
            <a:ext cx="492989"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OK</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51" name="Google Shape;651;p45"/>
          <p:cNvSpPr txBox="1"/>
          <p:nvPr/>
        </p:nvSpPr>
        <p:spPr>
          <a:xfrm>
            <a:off x="124385" y="152766"/>
            <a:ext cx="8895230" cy="98733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Mac Time </a:t>
            </a:r>
            <a:r>
              <a:rPr lang="en-US" sz="3600" b="1" dirty="0" err="1" smtClean="0">
                <a:solidFill>
                  <a:schemeClr val="lt1"/>
                </a:solidFill>
                <a:latin typeface="Meiryo UI" panose="020B0604030504040204" pitchFamily="50" charset="-128"/>
                <a:ea typeface="Meiryo UI" panose="020B0604030504040204" pitchFamily="50" charset="-128"/>
              </a:rPr>
              <a:t>Machine</a:t>
            </a:r>
            <a:r>
              <a:rPr lang="en-US" sz="3600" b="1" dirty="0" err="1">
                <a:solidFill>
                  <a:schemeClr val="lt1"/>
                </a:solidFill>
                <a:latin typeface="Meiryo UI" panose="020B0604030504040204" pitchFamily="50" charset="-128"/>
                <a:ea typeface="Meiryo UI" panose="020B0604030504040204" pitchFamily="50" charset="-128"/>
              </a:rPr>
              <a:t>バックアップセンタ</a:t>
            </a:r>
            <a:r>
              <a:rPr lang="en-US" sz="3600" b="1" dirty="0">
                <a:solidFill>
                  <a:schemeClr val="lt1"/>
                </a:solidFill>
                <a:latin typeface="Meiryo UI" panose="020B0604030504040204" pitchFamily="50" charset="-128"/>
                <a:ea typeface="Meiryo UI" panose="020B0604030504040204" pitchFamily="50" charset="-128"/>
              </a:rPr>
              <a:t>ー</a:t>
            </a:r>
            <a:endParaRPr sz="36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複数のMacの集中バックアップ</a:t>
            </a:r>
            <a:endParaRPr sz="3600" b="1" dirty="0">
              <a:solidFill>
                <a:schemeClr val="lt1"/>
              </a:solidFill>
              <a:latin typeface="Meiryo UI" panose="020B0604030504040204" pitchFamily="50" charset="-128"/>
              <a:ea typeface="Meiryo UI" panose="020B0604030504040204" pitchFamily="50" charset="-128"/>
            </a:endParaRPr>
          </a:p>
        </p:txBody>
      </p:sp>
      <p:pic>
        <p:nvPicPr>
          <p:cNvPr id="652" name="Google Shape;652;p45" descr="一張含有 投影機, 電子用品, 監視器, 室內 的圖片&#10;&#10;自動產生的描述"/>
          <p:cNvPicPr preferRelativeResize="0"/>
          <p:nvPr/>
        </p:nvPicPr>
        <p:blipFill rotWithShape="1">
          <a:blip r:embed="rId12">
            <a:alphaModFix/>
          </a:blip>
          <a:srcRect/>
          <a:stretch/>
        </p:blipFill>
        <p:spPr>
          <a:xfrm>
            <a:off x="6486920" y="2875654"/>
            <a:ext cx="2365658" cy="374957"/>
          </a:xfrm>
          <a:prstGeom prst="rect">
            <a:avLst/>
          </a:prstGeom>
          <a:noFill/>
          <a:ln>
            <a:noFill/>
          </a:ln>
        </p:spPr>
      </p:pic>
      <p:pic>
        <p:nvPicPr>
          <p:cNvPr id="653" name="Google Shape;653;p45" descr="一張含有 監視器, 電子用品, 坐, 白色 的圖片&#10;&#10;自動產生的描述"/>
          <p:cNvPicPr preferRelativeResize="0"/>
          <p:nvPr/>
        </p:nvPicPr>
        <p:blipFill rotWithShape="1">
          <a:blip r:embed="rId13">
            <a:alphaModFix/>
          </a:blip>
          <a:srcRect b="12671"/>
          <a:stretch/>
        </p:blipFill>
        <p:spPr>
          <a:xfrm>
            <a:off x="3681096" y="2907213"/>
            <a:ext cx="2318741" cy="311840"/>
          </a:xfrm>
          <a:prstGeom prst="rect">
            <a:avLst/>
          </a:prstGeom>
          <a:noFill/>
          <a:ln>
            <a:noFill/>
          </a:ln>
        </p:spPr>
      </p:pic>
      <p:sp>
        <p:nvSpPr>
          <p:cNvPr id="654" name="Google Shape;654;p45"/>
          <p:cNvSpPr txBox="1"/>
          <p:nvPr/>
        </p:nvSpPr>
        <p:spPr>
          <a:xfrm>
            <a:off x="3906956" y="3178880"/>
            <a:ext cx="1716600" cy="33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SzPts val="300"/>
              <a:buFont typeface="Arial"/>
              <a:buNone/>
            </a:pPr>
            <a:r>
              <a:rPr lang="en-US" sz="1050" b="1" dirty="0">
                <a:solidFill>
                  <a:schemeClr val="dk1"/>
                </a:solidFill>
                <a:latin typeface="Meiryo UI" panose="020B0604030504040204" pitchFamily="50" charset="-128"/>
                <a:ea typeface="Meiryo UI" panose="020B0604030504040204" pitchFamily="50" charset="-128"/>
              </a:rPr>
              <a:t>TS-435XeU</a:t>
            </a:r>
            <a:endParaRPr sz="105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655" name="Google Shape;655;p45"/>
          <p:cNvSpPr txBox="1"/>
          <p:nvPr/>
        </p:nvSpPr>
        <p:spPr>
          <a:xfrm>
            <a:off x="6776049" y="3199984"/>
            <a:ext cx="1716600" cy="33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SzPts val="300"/>
              <a:buFont typeface="Arial"/>
              <a:buNone/>
            </a:pPr>
            <a:r>
              <a:rPr lang="en-US" sz="1050" b="1" dirty="0">
                <a:solidFill>
                  <a:schemeClr val="dk1"/>
                </a:solidFill>
                <a:latin typeface="Meiryo UI" panose="020B0604030504040204" pitchFamily="50" charset="-128"/>
                <a:ea typeface="Meiryo UI" panose="020B0604030504040204" pitchFamily="50" charset="-128"/>
              </a:rPr>
              <a:t>TR-004U</a:t>
            </a:r>
            <a:endParaRPr sz="105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46" descr="一張含有 文字 的圖片&#10;&#10;自動產生的描述"/>
          <p:cNvPicPr preferRelativeResize="0"/>
          <p:nvPr/>
        </p:nvPicPr>
        <p:blipFill rotWithShape="1">
          <a:blip r:embed="rId3">
            <a:alphaModFix/>
          </a:blip>
          <a:srcRect/>
          <a:stretch/>
        </p:blipFill>
        <p:spPr>
          <a:xfrm>
            <a:off x="3677485" y="2428780"/>
            <a:ext cx="5336280" cy="2625284"/>
          </a:xfrm>
          <a:prstGeom prst="rect">
            <a:avLst/>
          </a:prstGeom>
          <a:noFill/>
          <a:ln>
            <a:noFill/>
          </a:ln>
          <a:effectLst>
            <a:outerShdw blurRad="203200" dist="533400" dir="20700000" sx="102000" sy="102000" algn="ctr" rotWithShape="0">
              <a:srgbClr val="000000">
                <a:alpha val="25882"/>
              </a:srgbClr>
            </a:outerShdw>
          </a:effectLst>
        </p:spPr>
      </p:pic>
      <p:sp>
        <p:nvSpPr>
          <p:cNvPr id="661" name="Google Shape;661;p46"/>
          <p:cNvSpPr txBox="1">
            <a:spLocks noGrp="1"/>
          </p:cNvSpPr>
          <p:nvPr>
            <p:ph type="title" idx="4294967295"/>
          </p:nvPr>
        </p:nvSpPr>
        <p:spPr>
          <a:xfrm>
            <a:off x="342662" y="2621"/>
            <a:ext cx="8619701" cy="13352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sz="3600" dirty="0" err="1" smtClean="0">
                <a:solidFill>
                  <a:schemeClr val="lt1"/>
                </a:solidFill>
                <a:latin typeface="Meiryo UI" panose="020B0604030504040204" pitchFamily="50" charset="-128"/>
                <a:ea typeface="Meiryo UI" panose="020B0604030504040204" pitchFamily="50" charset="-128"/>
              </a:rPr>
              <a:t>エンタープライズ</a:t>
            </a:r>
            <a:r>
              <a:rPr lang="ja-JP" altLang="en-US" sz="3600" dirty="0" smtClean="0">
                <a:solidFill>
                  <a:schemeClr val="lt1"/>
                </a:solidFill>
                <a:latin typeface="Meiryo UI" panose="020B0604030504040204" pitchFamily="50" charset="-128"/>
                <a:ea typeface="Meiryo UI" panose="020B0604030504040204" pitchFamily="50" charset="-128"/>
              </a:rPr>
              <a:t>級</a:t>
            </a:r>
            <a:r>
              <a:rPr lang="en-US" sz="3600" dirty="0" err="1" smtClean="0">
                <a:solidFill>
                  <a:schemeClr val="lt1"/>
                </a:solidFill>
                <a:latin typeface="Meiryo UI" panose="020B0604030504040204" pitchFamily="50" charset="-128"/>
                <a:ea typeface="Meiryo UI" panose="020B0604030504040204" pitchFamily="50" charset="-128"/>
              </a:rPr>
              <a:t>のスナップショット</a:t>
            </a:r>
            <a:r>
              <a:rPr lang="en-US" sz="3600" dirty="0" smtClean="0">
                <a:solidFill>
                  <a:schemeClr val="lt1"/>
                </a:solidFill>
                <a:latin typeface="Meiryo UI" panose="020B0604030504040204" pitchFamily="50" charset="-128"/>
                <a:ea typeface="Meiryo UI" panose="020B0604030504040204" pitchFamily="50" charset="-128"/>
              </a:rPr>
              <a:t>: </a:t>
            </a:r>
            <a:br>
              <a:rPr lang="en-US" sz="3600" dirty="0" smtClean="0">
                <a:solidFill>
                  <a:schemeClr val="lt1"/>
                </a:solidFill>
                <a:latin typeface="Meiryo UI" panose="020B0604030504040204" pitchFamily="50" charset="-128"/>
                <a:ea typeface="Meiryo UI" panose="020B0604030504040204" pitchFamily="50" charset="-128"/>
              </a:rPr>
            </a:br>
            <a:r>
              <a:rPr lang="en-US" sz="3600" dirty="0" err="1" smtClean="0">
                <a:solidFill>
                  <a:schemeClr val="lt1"/>
                </a:solidFill>
                <a:latin typeface="Meiryo UI" panose="020B0604030504040204" pitchFamily="50" charset="-128"/>
                <a:ea typeface="Meiryo UI" panose="020B0604030504040204" pitchFamily="50" charset="-128"/>
              </a:rPr>
              <a:t>データをわずか数秒で保護</a:t>
            </a:r>
            <a:r>
              <a:rPr lang="ja-JP" altLang="en-US" sz="3600" dirty="0" smtClean="0">
                <a:solidFill>
                  <a:schemeClr val="lt1"/>
                </a:solidFill>
                <a:latin typeface="Meiryo UI" panose="020B0604030504040204" pitchFamily="50" charset="-128"/>
                <a:ea typeface="Meiryo UI" panose="020B0604030504040204" pitchFamily="50" charset="-128"/>
              </a:rPr>
              <a:t>・復元</a:t>
            </a:r>
            <a:endParaRPr sz="3600" dirty="0">
              <a:solidFill>
                <a:schemeClr val="lt1"/>
              </a:solidFill>
              <a:latin typeface="Meiryo UI" panose="020B0604030504040204" pitchFamily="50" charset="-128"/>
              <a:ea typeface="Meiryo UI" panose="020B0604030504040204" pitchFamily="50" charset="-128"/>
              <a:sym typeface="Arial"/>
            </a:endParaRPr>
          </a:p>
        </p:txBody>
      </p:sp>
      <p:sp>
        <p:nvSpPr>
          <p:cNvPr id="662" name="Google Shape;662;p46"/>
          <p:cNvSpPr txBox="1"/>
          <p:nvPr/>
        </p:nvSpPr>
        <p:spPr>
          <a:xfrm>
            <a:off x="99588" y="1431635"/>
            <a:ext cx="2855264" cy="286392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30000"/>
              </a:lnSpc>
              <a:spcBef>
                <a:spcPts val="0"/>
              </a:spcBef>
              <a:spcAft>
                <a:spcPts val="0"/>
              </a:spcAft>
              <a:buClr>
                <a:schemeClr val="dk1"/>
              </a:buClr>
              <a:buSzPts val="1400"/>
              <a:buFont typeface="Arial"/>
              <a:buChar char="•"/>
            </a:pPr>
            <a:r>
              <a:rPr lang="en-US" dirty="0">
                <a:solidFill>
                  <a:schemeClr val="dk1"/>
                </a:solidFill>
                <a:latin typeface="Meiryo UI" panose="020B0604030504040204" pitchFamily="50" charset="-128"/>
                <a:ea typeface="Meiryo UI" panose="020B0604030504040204" pitchFamily="50" charset="-128"/>
              </a:rPr>
              <a:t>TS-435XeUのブロックベースのスナップショットは、データの損失や潜在的なマルウェア攻撃から保護するための、高速で簡単なデータのバックアップおよびリカバリソリューションを提供します。</a:t>
            </a:r>
            <a:r>
              <a:rPr lang="en-US" dirty="0" smtClean="0">
                <a:solidFill>
                  <a:schemeClr val="dk1"/>
                </a:solidFill>
                <a:latin typeface="Meiryo UI" panose="020B0604030504040204" pitchFamily="50" charset="-128"/>
                <a:ea typeface="Meiryo UI" panose="020B0604030504040204" pitchFamily="50" charset="-128"/>
              </a:rPr>
              <a:t>スナップショットを使用してボリューム内のすべてのデータを復元すること</a:t>
            </a:r>
            <a:r>
              <a:rPr lang="ja-JP" altLang="en-US" dirty="0" smtClean="0">
                <a:solidFill>
                  <a:schemeClr val="dk1"/>
                </a:solidFill>
                <a:latin typeface="Meiryo UI" panose="020B0604030504040204" pitchFamily="50" charset="-128"/>
                <a:ea typeface="Meiryo UI" panose="020B0604030504040204" pitchFamily="50" charset="-128"/>
              </a:rPr>
              <a:t>で</a:t>
            </a:r>
            <a:r>
              <a:rPr lang="en-US" dirty="0" smtClean="0">
                <a:solidFill>
                  <a:schemeClr val="dk1"/>
                </a:solidFill>
                <a:latin typeface="Meiryo UI" panose="020B0604030504040204" pitchFamily="50" charset="-128"/>
                <a:ea typeface="Meiryo UI" panose="020B0604030504040204" pitchFamily="50" charset="-128"/>
              </a:rPr>
              <a:t>、</a:t>
            </a:r>
            <a:r>
              <a:rPr lang="en-US" dirty="0">
                <a:solidFill>
                  <a:schemeClr val="dk1"/>
                </a:solidFill>
                <a:latin typeface="Meiryo UI" panose="020B0604030504040204" pitchFamily="50" charset="-128"/>
                <a:ea typeface="Meiryo UI" panose="020B0604030504040204" pitchFamily="50" charset="-128"/>
              </a:rPr>
              <a:t>バックアップソースからデータをコピーしてデータを復元するよりも最大10</a:t>
            </a:r>
            <a:r>
              <a:rPr lang="en-US" dirty="0" smtClean="0">
                <a:solidFill>
                  <a:schemeClr val="dk1"/>
                </a:solidFill>
                <a:latin typeface="Meiryo UI" panose="020B0604030504040204" pitchFamily="50" charset="-128"/>
                <a:ea typeface="Meiryo UI" panose="020B0604030504040204" pitchFamily="50" charset="-128"/>
              </a:rPr>
              <a:t>倍高速</a:t>
            </a:r>
            <a:r>
              <a:rPr lang="ja-JP" altLang="en-US" dirty="0" smtClean="0">
                <a:solidFill>
                  <a:schemeClr val="dk1"/>
                </a:solidFill>
                <a:latin typeface="Meiryo UI" panose="020B0604030504040204" pitchFamily="50" charset="-128"/>
                <a:ea typeface="Meiryo UI" panose="020B0604030504040204" pitchFamily="50" charset="-128"/>
              </a:rPr>
              <a:t>になり</a:t>
            </a:r>
            <a:r>
              <a:rPr lang="ja-JP" altLang="en-US" dirty="0" err="1" smtClean="0">
                <a:solidFill>
                  <a:schemeClr val="dk1"/>
                </a:solidFill>
                <a:latin typeface="Meiryo UI" panose="020B0604030504040204" pitchFamily="50" charset="-128"/>
                <a:ea typeface="Meiryo UI" panose="020B0604030504040204" pitchFamily="50" charset="-128"/>
              </a:rPr>
              <a:t>ま</a:t>
            </a:r>
            <a:r>
              <a:rPr lang="en-US" dirty="0" smtClean="0">
                <a:solidFill>
                  <a:schemeClr val="dk1"/>
                </a:solidFill>
                <a:latin typeface="Meiryo UI" panose="020B0604030504040204" pitchFamily="50" charset="-128"/>
                <a:ea typeface="Meiryo UI" panose="020B0604030504040204" pitchFamily="50" charset="-128"/>
              </a:rPr>
              <a:t>す</a:t>
            </a:r>
            <a:r>
              <a:rPr lang="en-US"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663" name="Google Shape;663;p46"/>
          <p:cNvPicPr preferRelativeResize="0"/>
          <p:nvPr/>
        </p:nvPicPr>
        <p:blipFill rotWithShape="1">
          <a:blip r:embed="rId4">
            <a:alphaModFix/>
          </a:blip>
          <a:srcRect/>
          <a:stretch/>
        </p:blipFill>
        <p:spPr>
          <a:xfrm>
            <a:off x="2954851" y="2727662"/>
            <a:ext cx="887507" cy="887507"/>
          </a:xfrm>
          <a:prstGeom prst="roundRect">
            <a:avLst>
              <a:gd name="adj" fmla="val 0"/>
            </a:avLst>
          </a:prstGeom>
          <a:noFill/>
          <a:ln>
            <a:noFill/>
          </a:ln>
          <a:effectLst>
            <a:outerShdw blurRad="254000" dist="190500" dir="8100000" algn="tr" rotWithShape="0">
              <a:srgbClr val="09000C">
                <a:alpha val="74901"/>
              </a:srgbClr>
            </a:outerShdw>
          </a:effectLst>
        </p:spPr>
      </p:pic>
      <p:sp>
        <p:nvSpPr>
          <p:cNvPr id="664" name="Google Shape;664;p46"/>
          <p:cNvSpPr txBox="1"/>
          <p:nvPr/>
        </p:nvSpPr>
        <p:spPr>
          <a:xfrm>
            <a:off x="3433930" y="1431634"/>
            <a:ext cx="4893398" cy="90338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30000"/>
              </a:lnSpc>
              <a:spcBef>
                <a:spcPts val="0"/>
              </a:spcBef>
              <a:spcAft>
                <a:spcPts val="0"/>
              </a:spcAft>
              <a:buClr>
                <a:srgbClr val="000000"/>
              </a:buClr>
              <a:buSzPts val="1400"/>
              <a:buFont typeface="Arial"/>
              <a:buChar char="•"/>
            </a:pPr>
            <a:r>
              <a:rPr lang="en-US" dirty="0" err="1">
                <a:latin typeface="Meiryo UI" panose="020B0604030504040204" pitchFamily="50" charset="-128"/>
                <a:ea typeface="Meiryo UI" panose="020B0604030504040204" pitchFamily="50" charset="-128"/>
              </a:rPr>
              <a:t>Storage＆Snapshots</a:t>
            </a:r>
            <a:r>
              <a:rPr lang="en-US" dirty="0">
                <a:latin typeface="Meiryo UI" panose="020B0604030504040204" pitchFamily="50" charset="-128"/>
                <a:ea typeface="Meiryo UI" panose="020B0604030504040204" pitchFamily="50" charset="-128"/>
              </a:rPr>
              <a:t> </a:t>
            </a:r>
            <a:r>
              <a:rPr lang="en-US" dirty="0" err="1">
                <a:latin typeface="Meiryo UI" panose="020B0604030504040204" pitchFamily="50" charset="-128"/>
                <a:ea typeface="Meiryo UI" panose="020B0604030504040204" pitchFamily="50" charset="-128"/>
              </a:rPr>
              <a:t>Managerは</a:t>
            </a:r>
            <a:r>
              <a:rPr lang="en-US" dirty="0" err="1" smtClean="0">
                <a:latin typeface="Meiryo UI" panose="020B0604030504040204" pitchFamily="50" charset="-128"/>
                <a:ea typeface="Meiryo UI" panose="020B0604030504040204" pitchFamily="50" charset="-128"/>
              </a:rPr>
              <a:t>、</a:t>
            </a:r>
            <a:r>
              <a:rPr lang="en-US" dirty="0" err="1" smtClean="0">
                <a:latin typeface="Meiryo UI" panose="020B0604030504040204" pitchFamily="50" charset="-128"/>
                <a:ea typeface="Meiryo UI" panose="020B0604030504040204" pitchFamily="50" charset="-128"/>
              </a:rPr>
              <a:t>GUI</a:t>
            </a:r>
            <a:r>
              <a:rPr lang="ja-JP" altLang="en-US" dirty="0" smtClean="0">
                <a:latin typeface="Meiryo UI" panose="020B0604030504040204" pitchFamily="50" charset="-128"/>
                <a:ea typeface="Meiryo UI" panose="020B0604030504040204" pitchFamily="50" charset="-128"/>
              </a:rPr>
              <a:t>ベースの</a:t>
            </a:r>
            <a:r>
              <a:rPr lang="en-US" dirty="0" err="1" smtClean="0">
                <a:latin typeface="Meiryo UI" panose="020B0604030504040204" pitchFamily="50" charset="-128"/>
                <a:ea typeface="Meiryo UI" panose="020B0604030504040204" pitchFamily="50" charset="-128"/>
              </a:rPr>
              <a:t>スナップショット管理を導入</a:t>
            </a:r>
            <a:r>
              <a:rPr lang="ja-JP" altLang="en-US" dirty="0" smtClean="0">
                <a:latin typeface="Meiryo UI" panose="020B0604030504040204" pitchFamily="50" charset="-128"/>
                <a:ea typeface="Meiryo UI" panose="020B0604030504040204" pitchFamily="50" charset="-128"/>
              </a:rPr>
              <a:t>。</a:t>
            </a:r>
            <a:r>
              <a:rPr lang="en-US" dirty="0" err="1" smtClean="0">
                <a:latin typeface="Meiryo UI" panose="020B0604030504040204" pitchFamily="50" charset="-128"/>
                <a:ea typeface="Meiryo UI" panose="020B0604030504040204" pitchFamily="50" charset="-128"/>
              </a:rPr>
              <a:t>重要なデータ</a:t>
            </a:r>
            <a:r>
              <a:rPr lang="ja-JP" altLang="en-US" dirty="0" smtClean="0">
                <a:latin typeface="Meiryo UI" panose="020B0604030504040204" pitchFamily="50" charset="-128"/>
                <a:ea typeface="Meiryo UI" panose="020B0604030504040204" pitchFamily="50" charset="-128"/>
              </a:rPr>
              <a:t>を消去してしまった場合に</a:t>
            </a:r>
            <a:r>
              <a:rPr lang="en-US" dirty="0" smtClean="0">
                <a:latin typeface="Meiryo UI" panose="020B0604030504040204" pitchFamily="50" charset="-128"/>
                <a:ea typeface="Meiryo UI" panose="020B0604030504040204" pitchFamily="50" charset="-128"/>
              </a:rPr>
              <a:t>、</a:t>
            </a:r>
            <a:r>
              <a:rPr lang="en-US" dirty="0" err="1">
                <a:latin typeface="Meiryo UI" panose="020B0604030504040204" pitchFamily="50" charset="-128"/>
                <a:ea typeface="Meiryo UI" panose="020B0604030504040204" pitchFamily="50" charset="-128"/>
              </a:rPr>
              <a:t>任意の時点へのデータのバックアップと復元を支援します</a:t>
            </a:r>
            <a:r>
              <a:rPr lang="en-US" dirty="0">
                <a:latin typeface="Meiryo UI" panose="020B0604030504040204" pitchFamily="50" charset="-128"/>
                <a:ea typeface="Meiryo UI" panose="020B0604030504040204" pitchFamily="50" charset="-128"/>
              </a:rPr>
              <a:t>。</a:t>
            </a: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idx="4294967295"/>
          </p:nvPr>
        </p:nvSpPr>
        <p:spPr>
          <a:xfrm>
            <a:off x="595102" y="1395637"/>
            <a:ext cx="8232349" cy="727075"/>
          </a:xfrm>
          <a:prstGeom prst="rect">
            <a:avLst/>
          </a:prstGeom>
          <a:noFill/>
          <a:ln>
            <a:noFill/>
          </a:ln>
        </p:spPr>
        <p:txBody>
          <a:bodyPr spcFirstLastPara="1" wrap="square" lIns="91425" tIns="45700" rIns="91425" bIns="45700" anchor="t" anchorCtr="0">
            <a:noAutofit/>
          </a:bodyPr>
          <a:lstStyle/>
          <a:p>
            <a:pPr marL="342900" indent="-342900">
              <a:spcAft>
                <a:spcPts val="0"/>
              </a:spcAft>
              <a:buClr>
                <a:schemeClr val="tx1"/>
              </a:buClr>
              <a:buAutoNum type="arabicPeriod"/>
            </a:pPr>
            <a:r>
              <a:rPr lang="en" altLang="zh-TW" sz="14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Ext4</a:t>
            </a:r>
            <a:r>
              <a:rPr lang="ja-JP" altLang="en-US" sz="14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ベースのスナップショットは、ファイルアクセスパフォーマンスが高速かつ安定しています。</a:t>
            </a:r>
            <a:endParaRPr lang="en" altLang="zh-TW" sz="14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marL="342900" indent="-342900">
              <a:spcAft>
                <a:spcPts val="0"/>
              </a:spcAft>
              <a:buClr>
                <a:schemeClr val="tx1"/>
              </a:buClr>
              <a:buFont typeface="Verdana"/>
              <a:buAutoNum type="arabicPeriod"/>
            </a:pPr>
            <a:r>
              <a:rPr lang="ja-JP" altLang="en-US" sz="14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ストレージ容量の使用、帯域幅、バックアップ・復元の時間を節約します。</a:t>
            </a:r>
            <a:endParaRPr lang="en" altLang="zh-TW" sz="14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marL="342900" indent="-342900">
              <a:spcAft>
                <a:spcPts val="0"/>
              </a:spcAft>
              <a:buClr>
                <a:schemeClr val="tx1"/>
              </a:buClr>
              <a:buFont typeface="Verdana"/>
              <a:buAutoNum type="arabicPeriod"/>
            </a:pPr>
            <a:r>
              <a:rPr lang="ja-JP" altLang="en-US" sz="14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rPr>
              <a:t>スナップショットを使用すると、わずか数分でデータを復元できます。</a:t>
            </a:r>
            <a:endParaRPr lang="zh-TW" altLang="en-US" sz="14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marL="342900" indent="-342900">
              <a:spcAft>
                <a:spcPts val="0"/>
              </a:spcAft>
              <a:buClr>
                <a:schemeClr val="tx1"/>
              </a:buClr>
              <a:buAutoNum type="arabicPeriod"/>
            </a:pPr>
            <a:endParaRPr lang="en" altLang="zh-TW" sz="14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marL="342900" indent="-342900">
              <a:spcAft>
                <a:spcPts val="0"/>
              </a:spcAft>
              <a:buClr>
                <a:schemeClr val="tx1"/>
              </a:buClr>
              <a:buAutoNum type="arabicPeriod"/>
            </a:pPr>
            <a:endParaRPr lang="zh-TW" altLang="en-US" sz="14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graphicFrame>
        <p:nvGraphicFramePr>
          <p:cNvPr id="5" name="表格 3">
            <a:extLst>
              <a:ext uri="{FF2B5EF4-FFF2-40B4-BE49-F238E27FC236}">
                <a16:creationId xmlns:a16="http://schemas.microsoft.com/office/drawing/2014/main" id="{533F84D9-32DD-47A6-85C1-EFCD373FBC8C}"/>
              </a:ext>
            </a:extLst>
          </p:cNvPr>
          <p:cNvGraphicFramePr>
            <a:graphicFrameLocks noGrp="1"/>
          </p:cNvGraphicFramePr>
          <p:nvPr>
            <p:extLst>
              <p:ext uri="{D42A27DB-BD31-4B8C-83A1-F6EECF244321}">
                <p14:modId xmlns:p14="http://schemas.microsoft.com/office/powerpoint/2010/main" val="3271572407"/>
              </p:ext>
            </p:extLst>
          </p:nvPr>
        </p:nvGraphicFramePr>
        <p:xfrm>
          <a:off x="659306" y="2215801"/>
          <a:ext cx="7959907" cy="568094"/>
        </p:xfrm>
        <a:graphic>
          <a:graphicData uri="http://schemas.openxmlformats.org/drawingml/2006/table">
            <a:tbl>
              <a:tblPr firstRow="1" bandRow="1"/>
              <a:tblGrid>
                <a:gridCol w="1864097">
                  <a:extLst>
                    <a:ext uri="{9D8B030D-6E8A-4147-A177-3AD203B41FA5}">
                      <a16:colId xmlns:a16="http://schemas.microsoft.com/office/drawing/2014/main" val="2714073669"/>
                    </a:ext>
                  </a:extLst>
                </a:gridCol>
                <a:gridCol w="2919433">
                  <a:extLst>
                    <a:ext uri="{9D8B030D-6E8A-4147-A177-3AD203B41FA5}">
                      <a16:colId xmlns:a16="http://schemas.microsoft.com/office/drawing/2014/main" val="3829529322"/>
                    </a:ext>
                  </a:extLst>
                </a:gridCol>
                <a:gridCol w="3176377">
                  <a:extLst>
                    <a:ext uri="{9D8B030D-6E8A-4147-A177-3AD203B41FA5}">
                      <a16:colId xmlns:a16="http://schemas.microsoft.com/office/drawing/2014/main" val="3150085459"/>
                    </a:ext>
                  </a:extLst>
                </a:gridCol>
              </a:tblGrid>
              <a:tr h="0">
                <a:tc>
                  <a:txBody>
                    <a:bodyPr/>
                    <a:lstStyle/>
                    <a:p>
                      <a:pPr marL="0" marR="0" lvl="0" indent="0" algn="ctr" defTabSz="914400" rtl="0" eaLnBrk="1" latinLnBrk="0" hangingPunct="1">
                        <a:spcBef>
                          <a:spcPts val="0"/>
                        </a:spcBef>
                        <a:spcAft>
                          <a:spcPts val="0"/>
                        </a:spcAft>
                        <a:buNone/>
                      </a:pPr>
                      <a:r>
                        <a:rPr lang="en-US" altLang="zh-TW"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RAM</a:t>
                      </a:r>
                      <a:r>
                        <a:rPr lang="ja-JP" altLang="en-US"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サイズ</a:t>
                      </a:r>
                      <a:endParaRPr lang="zh-TW" altLang="en-US" sz="1200" b="1" kern="1200" dirty="0">
                        <a:solidFill>
                          <a:schemeClr val="bg1"/>
                        </a:solidFill>
                        <a:effectLst/>
                        <a:latin typeface="Meiryo UI" panose="020B0604030504040204" pitchFamily="50" charset="-128"/>
                        <a:ea typeface="Meiryo UI" panose="020B0604030504040204" pitchFamily="50" charset="-128"/>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tc>
                  <a:txBody>
                    <a:bodyPr/>
                    <a:lstStyle/>
                    <a:p>
                      <a:pPr marL="0" marR="0" lvl="0" indent="0" algn="ctr" defTabSz="914400" rtl="0" eaLnBrk="1" latinLnBrk="0" hangingPunct="1">
                        <a:spcBef>
                          <a:spcPts val="0"/>
                        </a:spcBef>
                        <a:spcAft>
                          <a:spcPts val="0"/>
                        </a:spcAft>
                        <a:buNone/>
                      </a:pPr>
                      <a:r>
                        <a:rPr lang="en-US" altLang="zh-TW"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NAS1</a:t>
                      </a:r>
                      <a:r>
                        <a:rPr lang="ja-JP" altLang="en-US"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台当たりのス</a:t>
                      </a:r>
                      <a:r>
                        <a:rPr lang="ja-JP" altLang="en-US"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ナップショット最大数</a:t>
                      </a:r>
                      <a:endParaRPr lang="zh-TW" altLang="en-US" sz="1200" b="1" kern="1200" dirty="0">
                        <a:solidFill>
                          <a:schemeClr val="bg1"/>
                        </a:solidFill>
                        <a:effectLst/>
                        <a:latin typeface="Meiryo UI" panose="020B0604030504040204" pitchFamily="50" charset="-128"/>
                        <a:ea typeface="Meiryo UI" panose="020B0604030504040204" pitchFamily="50" charset="-128"/>
                        <a:cs typeface="Arial"/>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tc>
                  <a:txBody>
                    <a:bodyPr/>
                    <a:lstStyle/>
                    <a:p>
                      <a:pPr marL="0" marR="0" lvl="0" indent="0" algn="ctr" defTabSz="914400" rtl="0" eaLnBrk="1" latinLnBrk="0" hangingPunct="1">
                        <a:spcBef>
                          <a:spcPts val="0"/>
                        </a:spcBef>
                        <a:spcAft>
                          <a:spcPts val="0"/>
                        </a:spcAft>
                        <a:buNone/>
                      </a:pPr>
                      <a:r>
                        <a:rPr lang="ja-JP" altLang="en-US"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ボリューム</a:t>
                      </a:r>
                      <a:r>
                        <a:rPr lang="en-US" altLang="zh-TW"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a:t>
                      </a:r>
                      <a:r>
                        <a:rPr lang="en-US" altLang="zh-TW"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LUN</a:t>
                      </a:r>
                      <a:r>
                        <a:rPr lang="ja-JP" altLang="en-US"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あたりの</a:t>
                      </a:r>
                      <a:r>
                        <a:rPr lang="ja-JP" altLang="en-US" sz="1200" b="1" kern="1200" dirty="0" smtClean="0">
                          <a:solidFill>
                            <a:schemeClr val="bg1"/>
                          </a:solidFill>
                          <a:effectLst/>
                          <a:latin typeface="Meiryo UI" panose="020B0604030504040204" pitchFamily="50" charset="-128"/>
                          <a:ea typeface="Meiryo UI" panose="020B0604030504040204" pitchFamily="50" charset="-128"/>
                          <a:cs typeface="Arial"/>
                          <a:sym typeface="Microsoft JhengHei"/>
                        </a:rPr>
                        <a:t>スナップショット最大数</a:t>
                      </a:r>
                      <a:endParaRPr lang="zh-TW" altLang="en-US" sz="1200" b="1" kern="1200" dirty="0">
                        <a:solidFill>
                          <a:schemeClr val="bg1"/>
                        </a:solidFill>
                        <a:effectLst/>
                        <a:latin typeface="Meiryo UI" panose="020B0604030504040204" pitchFamily="50" charset="-128"/>
                        <a:ea typeface="Meiryo UI" panose="020B0604030504040204" pitchFamily="50" charset="-128"/>
                        <a:cs typeface="Arial"/>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extLst>
                  <a:ext uri="{0D108BD9-81ED-4DB2-BD59-A6C34878D82A}">
                    <a16:rowId xmlns:a16="http://schemas.microsoft.com/office/drawing/2014/main" val="2364017304"/>
                  </a:ext>
                </a:extLst>
              </a:tr>
              <a:tr h="293764">
                <a:tc>
                  <a:txBody>
                    <a:bodyPr/>
                    <a:lstStyle/>
                    <a:p>
                      <a:pPr marL="0" marR="0" lvl="0" indent="0" algn="ctr" rtl="0" eaLnBrk="1" latinLnBrk="0" hangingPunct="1">
                        <a:spcBef>
                          <a:spcPts val="0"/>
                        </a:spcBef>
                        <a:spcAft>
                          <a:spcPts val="0"/>
                        </a:spcAft>
                        <a:buNone/>
                      </a:pPr>
                      <a:r>
                        <a:rPr lang="zh-TW" altLang="en-US" sz="1200" b="1" kern="1200" dirty="0" smtClean="0">
                          <a:solidFill>
                            <a:schemeClr val="tx1"/>
                          </a:solidFill>
                          <a:latin typeface="Meiryo UI" panose="020B0604030504040204" pitchFamily="50" charset="-128"/>
                          <a:ea typeface="Meiryo UI" panose="020B0604030504040204" pitchFamily="50" charset="-128"/>
                          <a:cs typeface="Arial"/>
                          <a:sym typeface="Microsoft JhengHei"/>
                        </a:rPr>
                        <a:t>4GB</a:t>
                      </a:r>
                      <a:r>
                        <a:rPr lang="ja-JP" altLang="en-US" sz="1200" b="1" kern="1200" dirty="0">
                          <a:solidFill>
                            <a:schemeClr val="tx1"/>
                          </a:solidFill>
                          <a:latin typeface="Meiryo UI" panose="020B0604030504040204" pitchFamily="50" charset="-128"/>
                          <a:ea typeface="Meiryo UI" panose="020B0604030504040204" pitchFamily="50" charset="-128"/>
                          <a:cs typeface="Arial"/>
                          <a:sym typeface="Microsoft JhengHei"/>
                        </a:rPr>
                        <a:t>以上</a:t>
                      </a:r>
                      <a:endParaRPr lang="zh-TW" altLang="en-US" sz="1200" b="1" kern="1200" dirty="0">
                        <a:solidFill>
                          <a:schemeClr val="tx1"/>
                        </a:solidFill>
                        <a:latin typeface="Meiryo UI" panose="020B0604030504040204" pitchFamily="50" charset="-128"/>
                        <a:ea typeface="Meiryo UI" panose="020B0604030504040204" pitchFamily="50" charset="-128"/>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200" b="1" kern="1200" dirty="0">
                          <a:solidFill>
                            <a:schemeClr val="tx1"/>
                          </a:solidFill>
                          <a:latin typeface="Meiryo UI" panose="020B0604030504040204" pitchFamily="50" charset="-128"/>
                          <a:ea typeface="Meiryo UI" panose="020B0604030504040204" pitchFamily="50" charset="-128"/>
                          <a:cs typeface="Arial"/>
                          <a:sym typeface="Microsoft JhengHei"/>
                        </a:rPr>
                        <a:t>256</a:t>
                      </a:r>
                      <a:endParaRPr lang="zh-TW" altLang="en-US" sz="1200" b="1" kern="1200" dirty="0">
                        <a:solidFill>
                          <a:schemeClr val="tx1"/>
                        </a:solidFill>
                        <a:latin typeface="Meiryo UI" panose="020B0604030504040204" pitchFamily="50" charset="-128"/>
                        <a:ea typeface="Meiryo UI" panose="020B0604030504040204" pitchFamily="50" charset="-128"/>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200" b="1" kern="1200" dirty="0">
                          <a:solidFill>
                            <a:schemeClr val="tx1"/>
                          </a:solidFill>
                          <a:latin typeface="Meiryo UI" panose="020B0604030504040204" pitchFamily="50" charset="-128"/>
                          <a:ea typeface="Meiryo UI" panose="020B0604030504040204" pitchFamily="50" charset="-128"/>
                          <a:cs typeface="Arial"/>
                          <a:sym typeface="Microsoft JhengHei"/>
                        </a:rPr>
                        <a:t>64</a:t>
                      </a:r>
                      <a:endParaRPr lang="zh-TW" altLang="en-US" sz="1200" b="1" kern="1200" dirty="0">
                        <a:solidFill>
                          <a:schemeClr val="tx1"/>
                        </a:solidFill>
                        <a:latin typeface="Meiryo UI" panose="020B0604030504040204" pitchFamily="50" charset="-128"/>
                        <a:ea typeface="Meiryo UI" panose="020B0604030504040204" pitchFamily="50" charset="-128"/>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4105057157"/>
                  </a:ext>
                </a:extLst>
              </a:tr>
            </a:tbl>
          </a:graphicData>
        </a:graphic>
      </p:graphicFrame>
      <p:sp>
        <p:nvSpPr>
          <p:cNvPr id="9" name="Shape 225">
            <a:extLst>
              <a:ext uri="{FF2B5EF4-FFF2-40B4-BE49-F238E27FC236}">
                <a16:creationId xmlns:a16="http://schemas.microsoft.com/office/drawing/2014/main" id="{2195B3B7-0ACC-DB46-9BC1-E56147C18175}"/>
              </a:ext>
            </a:extLst>
          </p:cNvPr>
          <p:cNvSpPr/>
          <p:nvPr/>
        </p:nvSpPr>
        <p:spPr>
          <a:xfrm>
            <a:off x="693331" y="3963872"/>
            <a:ext cx="3429985" cy="1055472"/>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cs typeface="Arial" panose="020B0604020202020204" pitchFamily="34" charset="0"/>
              <a:sym typeface="Arial"/>
            </a:endParaRPr>
          </a:p>
        </p:txBody>
      </p:sp>
      <p:sp>
        <p:nvSpPr>
          <p:cNvPr id="6" name="Shape 226">
            <a:extLst>
              <a:ext uri="{FF2B5EF4-FFF2-40B4-BE49-F238E27FC236}">
                <a16:creationId xmlns:a16="http://schemas.microsoft.com/office/drawing/2014/main" id="{861CE3D7-6BDE-C24B-9297-52D426776790}"/>
              </a:ext>
            </a:extLst>
          </p:cNvPr>
          <p:cNvSpPr txBox="1"/>
          <p:nvPr/>
        </p:nvSpPr>
        <p:spPr>
          <a:xfrm>
            <a:off x="690997" y="3411996"/>
            <a:ext cx="3433859" cy="443536"/>
          </a:xfrm>
          <a:prstGeom prst="rect">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endParaRPr>
          </a:p>
        </p:txBody>
      </p:sp>
      <p:sp>
        <p:nvSpPr>
          <p:cNvPr id="7" name="Shape 226">
            <a:extLst>
              <a:ext uri="{FF2B5EF4-FFF2-40B4-BE49-F238E27FC236}">
                <a16:creationId xmlns:a16="http://schemas.microsoft.com/office/drawing/2014/main" id="{547DEC95-2079-5B42-B158-A660B55408E1}"/>
              </a:ext>
            </a:extLst>
          </p:cNvPr>
          <p:cNvSpPr txBox="1"/>
          <p:nvPr/>
        </p:nvSpPr>
        <p:spPr>
          <a:xfrm>
            <a:off x="728342" y="3418459"/>
            <a:ext cx="838637" cy="437073"/>
          </a:xfrm>
          <a:prstGeom prst="rect">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altLang="en-US"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t>ファイル</a:t>
            </a:r>
            <a:r>
              <a:rPr lang="en-US" altLang="ja-JP"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t/>
            </a:r>
            <a:br>
              <a:rPr lang="en-US" altLang="ja-JP"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br>
            <a:r>
              <a:rPr lang="ja-JP" altLang="en-US"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t>レベル</a:t>
            </a:r>
            <a:endParaRPr lang="en-US" sz="1200" b="1" i="0" u="none" strike="noStrike" cap="none" dirty="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endParaRPr>
          </a:p>
        </p:txBody>
      </p:sp>
      <p:sp>
        <p:nvSpPr>
          <p:cNvPr id="8" name="Shape 236">
            <a:extLst>
              <a:ext uri="{FF2B5EF4-FFF2-40B4-BE49-F238E27FC236}">
                <a16:creationId xmlns:a16="http://schemas.microsoft.com/office/drawing/2014/main" id="{8D0FAA9B-4F93-B747-BA5A-33492A80A350}"/>
              </a:ext>
            </a:extLst>
          </p:cNvPr>
          <p:cNvSpPr txBox="1"/>
          <p:nvPr/>
        </p:nvSpPr>
        <p:spPr>
          <a:xfrm>
            <a:off x="700529" y="3970831"/>
            <a:ext cx="967920" cy="527231"/>
          </a:xfrm>
          <a:prstGeom prst="rect">
            <a:avLst/>
          </a:prstGeom>
          <a:solidFill>
            <a:srgbClr val="31859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altLang="en-US"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t>ブロック</a:t>
            </a:r>
            <a:r>
              <a:rPr lang="en-US" altLang="ja-JP"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t/>
            </a:r>
            <a:br>
              <a:rPr lang="en-US" altLang="ja-JP"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br>
            <a:r>
              <a:rPr lang="ja-JP" altLang="en-US" sz="1200" b="1" i="0" u="none" strike="noStrike" cap="none" dirty="0" smtClean="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rPr>
              <a:t>レベル</a:t>
            </a:r>
            <a:endParaRPr lang="en-US" sz="1200" b="1" i="0" u="none" strike="noStrike" cap="none" dirty="0">
              <a:solidFill>
                <a:schemeClr val="lt1"/>
              </a:solidFill>
              <a:latin typeface="Meiryo UI" panose="020B0604030504040204" pitchFamily="50" charset="-128"/>
              <a:ea typeface="Meiryo UI" panose="020B0604030504040204" pitchFamily="50" charset="-128"/>
              <a:cs typeface="Arial" panose="020B0604020202020204" pitchFamily="34" charset="0"/>
              <a:sym typeface="Microsoft JhengHei"/>
            </a:endParaRPr>
          </a:p>
        </p:txBody>
      </p:sp>
      <p:sp>
        <p:nvSpPr>
          <p:cNvPr id="10" name="Shape 227">
            <a:extLst>
              <a:ext uri="{FF2B5EF4-FFF2-40B4-BE49-F238E27FC236}">
                <a16:creationId xmlns:a16="http://schemas.microsoft.com/office/drawing/2014/main" id="{1F19076C-D68B-B744-97CB-0F7169EE184A}"/>
              </a:ext>
            </a:extLst>
          </p:cNvPr>
          <p:cNvSpPr/>
          <p:nvPr/>
        </p:nvSpPr>
        <p:spPr>
          <a:xfrm>
            <a:off x="1590522" y="4448729"/>
            <a:ext cx="2487765" cy="47462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cs typeface="Arial" panose="020B0604020202020204" pitchFamily="34" charset="0"/>
              <a:sym typeface="Arial"/>
            </a:endParaRPr>
          </a:p>
        </p:txBody>
      </p:sp>
      <p:sp>
        <p:nvSpPr>
          <p:cNvPr id="11" name="Shape 229">
            <a:extLst>
              <a:ext uri="{FF2B5EF4-FFF2-40B4-BE49-F238E27FC236}">
                <a16:creationId xmlns:a16="http://schemas.microsoft.com/office/drawing/2014/main" id="{CE05D924-EA7E-744A-92EE-66F411B0466E}"/>
              </a:ext>
            </a:extLst>
          </p:cNvPr>
          <p:cNvSpPr/>
          <p:nvPr/>
        </p:nvSpPr>
        <p:spPr>
          <a:xfrm>
            <a:off x="1640699" y="451990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A</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2" name="Shape 230">
            <a:extLst>
              <a:ext uri="{FF2B5EF4-FFF2-40B4-BE49-F238E27FC236}">
                <a16:creationId xmlns:a16="http://schemas.microsoft.com/office/drawing/2014/main" id="{6B40B39D-7F88-EB44-95BD-6EE4CE8A5D7D}"/>
              </a:ext>
            </a:extLst>
          </p:cNvPr>
          <p:cNvSpPr/>
          <p:nvPr/>
        </p:nvSpPr>
        <p:spPr>
          <a:xfrm>
            <a:off x="2120883" y="451990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B</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3" name="Shape 231">
            <a:extLst>
              <a:ext uri="{FF2B5EF4-FFF2-40B4-BE49-F238E27FC236}">
                <a16:creationId xmlns:a16="http://schemas.microsoft.com/office/drawing/2014/main" id="{5C79C40E-ECCB-7149-9A84-BF472F16AA68}"/>
              </a:ext>
            </a:extLst>
          </p:cNvPr>
          <p:cNvSpPr/>
          <p:nvPr/>
        </p:nvSpPr>
        <p:spPr>
          <a:xfrm>
            <a:off x="2622738" y="4514038"/>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C</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4" name="Shape 233">
            <a:extLst>
              <a:ext uri="{FF2B5EF4-FFF2-40B4-BE49-F238E27FC236}">
                <a16:creationId xmlns:a16="http://schemas.microsoft.com/office/drawing/2014/main" id="{9D4C6FAC-5590-3A44-9DAB-3F61E1D0F7B7}"/>
              </a:ext>
            </a:extLst>
          </p:cNvPr>
          <p:cNvSpPr/>
          <p:nvPr/>
        </p:nvSpPr>
        <p:spPr>
          <a:xfrm>
            <a:off x="2125129"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B’</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5" name="Shape 234">
            <a:extLst>
              <a:ext uri="{FF2B5EF4-FFF2-40B4-BE49-F238E27FC236}">
                <a16:creationId xmlns:a16="http://schemas.microsoft.com/office/drawing/2014/main" id="{8EA05C06-98E0-2044-BEE9-A57E353A3C9D}"/>
              </a:ext>
            </a:extLst>
          </p:cNvPr>
          <p:cNvSpPr/>
          <p:nvPr/>
        </p:nvSpPr>
        <p:spPr>
          <a:xfrm>
            <a:off x="2622738"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C’</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6" name="Shape 235">
            <a:extLst>
              <a:ext uri="{FF2B5EF4-FFF2-40B4-BE49-F238E27FC236}">
                <a16:creationId xmlns:a16="http://schemas.microsoft.com/office/drawing/2014/main" id="{38C82518-FF38-1546-873B-5A78D42A0965}"/>
              </a:ext>
            </a:extLst>
          </p:cNvPr>
          <p:cNvSpPr/>
          <p:nvPr/>
        </p:nvSpPr>
        <p:spPr>
          <a:xfrm>
            <a:off x="1627520"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A’</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7" name="Shape 237">
            <a:extLst>
              <a:ext uri="{FF2B5EF4-FFF2-40B4-BE49-F238E27FC236}">
                <a16:creationId xmlns:a16="http://schemas.microsoft.com/office/drawing/2014/main" id="{A7A00C77-BCB9-AE41-BF64-89DE25CC588D}"/>
              </a:ext>
            </a:extLst>
          </p:cNvPr>
          <p:cNvSpPr/>
          <p:nvPr/>
        </p:nvSpPr>
        <p:spPr>
          <a:xfrm>
            <a:off x="3120347"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D’</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8" name="Shape 238">
            <a:extLst>
              <a:ext uri="{FF2B5EF4-FFF2-40B4-BE49-F238E27FC236}">
                <a16:creationId xmlns:a16="http://schemas.microsoft.com/office/drawing/2014/main" id="{C388A9E0-250A-894E-B0AC-5C65F865259E}"/>
              </a:ext>
            </a:extLst>
          </p:cNvPr>
          <p:cNvSpPr/>
          <p:nvPr/>
        </p:nvSpPr>
        <p:spPr>
          <a:xfrm>
            <a:off x="3617954"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E’</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19" name="Shape 242">
            <a:extLst>
              <a:ext uri="{FF2B5EF4-FFF2-40B4-BE49-F238E27FC236}">
                <a16:creationId xmlns:a16="http://schemas.microsoft.com/office/drawing/2014/main" id="{7F994910-AB80-5240-87A5-F5236CC45324}"/>
              </a:ext>
            </a:extLst>
          </p:cNvPr>
          <p:cNvSpPr/>
          <p:nvPr/>
        </p:nvSpPr>
        <p:spPr>
          <a:xfrm>
            <a:off x="3121356" y="4514207"/>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D</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sp>
        <p:nvSpPr>
          <p:cNvPr id="20" name="Shape 243">
            <a:extLst>
              <a:ext uri="{FF2B5EF4-FFF2-40B4-BE49-F238E27FC236}">
                <a16:creationId xmlns:a16="http://schemas.microsoft.com/office/drawing/2014/main" id="{8CA173B4-F264-864D-AD68-E0ED74C6D0A6}"/>
              </a:ext>
            </a:extLst>
          </p:cNvPr>
          <p:cNvSpPr/>
          <p:nvPr/>
        </p:nvSpPr>
        <p:spPr>
          <a:xfrm>
            <a:off x="3622105" y="4522468"/>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rPr>
              <a:t>E</a:t>
            </a:r>
            <a:endParaRPr sz="1400" b="1" i="0" u="none" strike="noStrike" cap="none" dirty="0">
              <a:solidFill>
                <a:schemeClr val="lt1"/>
              </a:solidFill>
              <a:latin typeface="Meiryo UI" panose="020B0604030504040204" pitchFamily="50" charset="-128"/>
              <a:ea typeface="Meiryo UI" panose="020B0604030504040204" pitchFamily="50" charset="-128"/>
              <a:cs typeface="Arial" pitchFamily="34" charset="0"/>
              <a:sym typeface="Arial"/>
            </a:endParaRPr>
          </a:p>
        </p:txBody>
      </p:sp>
      <p:grpSp>
        <p:nvGrpSpPr>
          <p:cNvPr id="22" name="群組 8">
            <a:extLst>
              <a:ext uri="{FF2B5EF4-FFF2-40B4-BE49-F238E27FC236}">
                <a16:creationId xmlns:a16="http://schemas.microsoft.com/office/drawing/2014/main" id="{46C6B108-202D-DF4D-B5E1-F2EBB19FCA1C}"/>
              </a:ext>
            </a:extLst>
          </p:cNvPr>
          <p:cNvGrpSpPr/>
          <p:nvPr/>
        </p:nvGrpSpPr>
        <p:grpSpPr>
          <a:xfrm>
            <a:off x="1639249" y="3306466"/>
            <a:ext cx="468863" cy="468863"/>
            <a:chOff x="889317" y="2537938"/>
            <a:chExt cx="556036" cy="556036"/>
          </a:xfrm>
        </p:grpSpPr>
        <p:sp>
          <p:nvSpPr>
            <p:cNvPr id="23" name="橢圓 7">
              <a:extLst>
                <a:ext uri="{FF2B5EF4-FFF2-40B4-BE49-F238E27FC236}">
                  <a16:creationId xmlns:a16="http://schemas.microsoft.com/office/drawing/2014/main" id="{19C09694-E0D1-5441-9AA0-F36C2C124F4C}"/>
                </a:ext>
              </a:extLst>
            </p:cNvPr>
            <p:cNvSpPr/>
            <p:nvPr/>
          </p:nvSpPr>
          <p:spPr>
            <a:xfrm>
              <a:off x="889317" y="2537938"/>
              <a:ext cx="556036" cy="556036"/>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endParaRPr>
            </a:p>
          </p:txBody>
        </p:sp>
        <p:pic>
          <p:nvPicPr>
            <p:cNvPr id="24" name="圖片 6">
              <a:extLst>
                <a:ext uri="{FF2B5EF4-FFF2-40B4-BE49-F238E27FC236}">
                  <a16:creationId xmlns:a16="http://schemas.microsoft.com/office/drawing/2014/main" id="{28C79BF1-8038-0D46-87CC-38A2716CB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60" y="2663193"/>
              <a:ext cx="386386" cy="305526"/>
            </a:xfrm>
            <a:prstGeom prst="rect">
              <a:avLst/>
            </a:prstGeom>
          </p:spPr>
        </p:pic>
      </p:grpSp>
      <p:grpSp>
        <p:nvGrpSpPr>
          <p:cNvPr id="2" name="群組 1">
            <a:extLst>
              <a:ext uri="{FF2B5EF4-FFF2-40B4-BE49-F238E27FC236}">
                <a16:creationId xmlns:a16="http://schemas.microsoft.com/office/drawing/2014/main" id="{05A62382-4201-42AF-996C-CE021C0081EF}"/>
              </a:ext>
            </a:extLst>
          </p:cNvPr>
          <p:cNvGrpSpPr/>
          <p:nvPr/>
        </p:nvGrpSpPr>
        <p:grpSpPr>
          <a:xfrm>
            <a:off x="2170517" y="3303657"/>
            <a:ext cx="1848413" cy="468863"/>
            <a:chOff x="1762903" y="3085494"/>
            <a:chExt cx="2396981" cy="608011"/>
          </a:xfrm>
        </p:grpSpPr>
        <p:pic>
          <p:nvPicPr>
            <p:cNvPr id="21" name="圖片 5">
              <a:extLst>
                <a:ext uri="{FF2B5EF4-FFF2-40B4-BE49-F238E27FC236}">
                  <a16:creationId xmlns:a16="http://schemas.microsoft.com/office/drawing/2014/main" id="{8B904A2D-A73B-C54E-9659-BD041FCF5C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2903" y="3085494"/>
              <a:ext cx="699186" cy="526749"/>
            </a:xfrm>
            <a:prstGeom prst="rect">
              <a:avLst/>
            </a:prstGeom>
          </p:spPr>
        </p:pic>
        <p:pic>
          <p:nvPicPr>
            <p:cNvPr id="25" name="圖片 9">
              <a:extLst>
                <a:ext uri="{FF2B5EF4-FFF2-40B4-BE49-F238E27FC236}">
                  <a16:creationId xmlns:a16="http://schemas.microsoft.com/office/drawing/2014/main" id="{457F28C0-840D-7A4A-B214-8ABCE6B59B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2416" y="3346265"/>
              <a:ext cx="250057" cy="347240"/>
            </a:xfrm>
            <a:prstGeom prst="rect">
              <a:avLst/>
            </a:prstGeom>
            <a:effectLst>
              <a:outerShdw blurRad="63500" sx="102000" sy="102000" algn="ctr" rotWithShape="0">
                <a:prstClr val="black">
                  <a:alpha val="40000"/>
                </a:prstClr>
              </a:outerShdw>
            </a:effectLst>
          </p:spPr>
        </p:pic>
        <p:pic>
          <p:nvPicPr>
            <p:cNvPr id="26" name="圖片 34">
              <a:extLst>
                <a:ext uri="{FF2B5EF4-FFF2-40B4-BE49-F238E27FC236}">
                  <a16:creationId xmlns:a16="http://schemas.microsoft.com/office/drawing/2014/main" id="{B0962F5F-F881-674A-9C52-6DCB7D098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3708" y="3085494"/>
              <a:ext cx="699186" cy="526749"/>
            </a:xfrm>
            <a:prstGeom prst="rect">
              <a:avLst/>
            </a:prstGeom>
          </p:spPr>
        </p:pic>
        <p:pic>
          <p:nvPicPr>
            <p:cNvPr id="27" name="圖片 35">
              <a:extLst>
                <a:ext uri="{FF2B5EF4-FFF2-40B4-BE49-F238E27FC236}">
                  <a16:creationId xmlns:a16="http://schemas.microsoft.com/office/drawing/2014/main" id="{9EC42781-D259-BE44-BB03-769B00373E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221" y="3346265"/>
              <a:ext cx="250057" cy="347240"/>
            </a:xfrm>
            <a:prstGeom prst="rect">
              <a:avLst/>
            </a:prstGeom>
            <a:effectLst>
              <a:outerShdw blurRad="63500" sx="102000" sy="102000" algn="ctr" rotWithShape="0">
                <a:prstClr val="black">
                  <a:alpha val="40000"/>
                </a:prstClr>
              </a:outerShdw>
            </a:effectLst>
          </p:spPr>
        </p:pic>
        <p:pic>
          <p:nvPicPr>
            <p:cNvPr id="28" name="圖片 36">
              <a:extLst>
                <a:ext uri="{FF2B5EF4-FFF2-40B4-BE49-F238E27FC236}">
                  <a16:creationId xmlns:a16="http://schemas.microsoft.com/office/drawing/2014/main" id="{C5E66FF4-1B29-1542-A500-E0F399CA11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0698" y="3085494"/>
              <a:ext cx="699186" cy="526749"/>
            </a:xfrm>
            <a:prstGeom prst="rect">
              <a:avLst/>
            </a:prstGeom>
          </p:spPr>
        </p:pic>
        <p:pic>
          <p:nvPicPr>
            <p:cNvPr id="29" name="圖片 37">
              <a:extLst>
                <a:ext uri="{FF2B5EF4-FFF2-40B4-BE49-F238E27FC236}">
                  <a16:creationId xmlns:a16="http://schemas.microsoft.com/office/drawing/2014/main" id="{A828CE6A-5FD9-3348-B733-22F2D18C81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0211" y="3346265"/>
              <a:ext cx="250057" cy="347240"/>
            </a:xfrm>
            <a:prstGeom prst="rect">
              <a:avLst/>
            </a:prstGeom>
            <a:effectLst>
              <a:outerShdw blurRad="63500" sx="102000" sy="102000" algn="ctr" rotWithShape="0">
                <a:prstClr val="black">
                  <a:alpha val="40000"/>
                </a:prstClr>
              </a:outerShdw>
            </a:effectLst>
          </p:spPr>
        </p:pic>
      </p:grpSp>
      <p:pic>
        <p:nvPicPr>
          <p:cNvPr id="30" name="圖片 11">
            <a:extLst>
              <a:ext uri="{FF2B5EF4-FFF2-40B4-BE49-F238E27FC236}">
                <a16:creationId xmlns:a16="http://schemas.microsoft.com/office/drawing/2014/main" id="{033AD60F-2F54-6845-A930-762548946703}"/>
              </a:ext>
            </a:extLst>
          </p:cNvPr>
          <p:cNvPicPr>
            <a:picLocks noChangeAspect="1"/>
          </p:cNvPicPr>
          <p:nvPr/>
        </p:nvPicPr>
        <p:blipFill>
          <a:blip r:embed="rId7"/>
          <a:stretch>
            <a:fillRect/>
          </a:stretch>
        </p:blipFill>
        <p:spPr>
          <a:xfrm>
            <a:off x="5563595" y="4211954"/>
            <a:ext cx="1172039" cy="804587"/>
          </a:xfrm>
          <a:prstGeom prst="rect">
            <a:avLst/>
          </a:prstGeom>
          <a:effectLst>
            <a:outerShdw blurRad="50800" dist="38100" dir="5400000" algn="t" rotWithShape="0">
              <a:prstClr val="black">
                <a:alpha val="40000"/>
              </a:prstClr>
            </a:outerShdw>
          </a:effectLst>
        </p:spPr>
      </p:pic>
      <p:pic>
        <p:nvPicPr>
          <p:cNvPr id="31" name="圖片 18">
            <a:extLst>
              <a:ext uri="{FF2B5EF4-FFF2-40B4-BE49-F238E27FC236}">
                <a16:creationId xmlns:a16="http://schemas.microsoft.com/office/drawing/2014/main" id="{87A7F279-B940-7D44-9D61-4252C71C1A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0298" y="3496625"/>
            <a:ext cx="651730" cy="811844"/>
          </a:xfrm>
          <a:prstGeom prst="rect">
            <a:avLst/>
          </a:prstGeom>
          <a:effectLst>
            <a:outerShdw blurRad="50800" dist="38100" dir="5400000" algn="t" rotWithShape="0">
              <a:prstClr val="black">
                <a:alpha val="40000"/>
              </a:prstClr>
            </a:outerShdw>
          </a:effectLst>
        </p:spPr>
      </p:pic>
      <p:grpSp>
        <p:nvGrpSpPr>
          <p:cNvPr id="32" name="群組 21">
            <a:extLst>
              <a:ext uri="{FF2B5EF4-FFF2-40B4-BE49-F238E27FC236}">
                <a16:creationId xmlns:a16="http://schemas.microsoft.com/office/drawing/2014/main" id="{C04E883D-6D4E-534B-96B4-01F50F57185C}"/>
              </a:ext>
            </a:extLst>
          </p:cNvPr>
          <p:cNvGrpSpPr/>
          <p:nvPr/>
        </p:nvGrpSpPr>
        <p:grpSpPr>
          <a:xfrm>
            <a:off x="5607419" y="3048256"/>
            <a:ext cx="1087182" cy="671519"/>
            <a:chOff x="5296072" y="2438860"/>
            <a:chExt cx="1269089" cy="783879"/>
          </a:xfrm>
        </p:grpSpPr>
        <p:pic>
          <p:nvPicPr>
            <p:cNvPr id="33" name="圖片 20">
              <a:extLst>
                <a:ext uri="{FF2B5EF4-FFF2-40B4-BE49-F238E27FC236}">
                  <a16:creationId xmlns:a16="http://schemas.microsoft.com/office/drawing/2014/main" id="{A04EC1DD-D387-904F-A0B1-62A202A09D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5375235" y="2359697"/>
              <a:ext cx="769403" cy="927730"/>
            </a:xfrm>
            <a:prstGeom prst="rect">
              <a:avLst/>
            </a:prstGeom>
            <a:effectLst>
              <a:outerShdw blurRad="50800" dist="38100" dir="5400000" algn="t" rotWithShape="0">
                <a:prstClr val="black">
                  <a:alpha val="40000"/>
                </a:prstClr>
              </a:outerShdw>
            </a:effectLst>
          </p:spPr>
        </p:pic>
        <p:pic>
          <p:nvPicPr>
            <p:cNvPr id="34" name="圖片 16">
              <a:extLst>
                <a:ext uri="{FF2B5EF4-FFF2-40B4-BE49-F238E27FC236}">
                  <a16:creationId xmlns:a16="http://schemas.microsoft.com/office/drawing/2014/main" id="{C1810225-CF4E-1949-BB64-84F556F6B1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03996" y="2800807"/>
              <a:ext cx="461165" cy="421932"/>
            </a:xfrm>
            <a:prstGeom prst="rect">
              <a:avLst/>
            </a:prstGeom>
            <a:effectLst>
              <a:outerShdw blurRad="50800" dist="38100" dir="5400000" algn="t" rotWithShape="0">
                <a:prstClr val="black">
                  <a:alpha val="40000"/>
                </a:prstClr>
              </a:outerShdw>
            </a:effectLst>
          </p:spPr>
        </p:pic>
      </p:grpSp>
      <p:sp>
        <p:nvSpPr>
          <p:cNvPr id="36" name="Shape 241">
            <a:extLst>
              <a:ext uri="{FF2B5EF4-FFF2-40B4-BE49-F238E27FC236}">
                <a16:creationId xmlns:a16="http://schemas.microsoft.com/office/drawing/2014/main" id="{A6425107-F9FD-2548-9BFB-8A2BF3604905}"/>
              </a:ext>
            </a:extLst>
          </p:cNvPr>
          <p:cNvSpPr txBox="1"/>
          <p:nvPr/>
        </p:nvSpPr>
        <p:spPr>
          <a:xfrm>
            <a:off x="631088" y="2863167"/>
            <a:ext cx="3243263" cy="452679"/>
          </a:xfrm>
          <a:prstGeom prst="rect">
            <a:avLst/>
          </a:prstGeom>
          <a:noFill/>
          <a:ln>
            <a:noFill/>
          </a:ln>
        </p:spPr>
        <p:txBody>
          <a:bodyPr spcFirstLastPara="1" wrap="square" lIns="91425" tIns="45700" rIns="91425" bIns="45700" anchor="t" anchorCtr="0">
            <a:noAutofit/>
          </a:bodyPr>
          <a:lstStyle/>
          <a:p>
            <a:pPr>
              <a:buClr>
                <a:srgbClr val="3F3F3F"/>
              </a:buClr>
              <a:buSzPts val="1700"/>
            </a:pPr>
            <a:r>
              <a:rPr lang="ja-JP" altLang="en-US" sz="1200" dirty="0" smtClean="0">
                <a:latin typeface="Meiryo UI" panose="020B0604030504040204" pitchFamily="50" charset="-128"/>
                <a:ea typeface="Meiryo UI" panose="020B0604030504040204" pitchFamily="50" charset="-128"/>
                <a:cs typeface="Arial" panose="020B0604020202020204" pitchFamily="34" charset="0"/>
              </a:rPr>
              <a:t>フ</a:t>
            </a:r>
            <a:r>
              <a:rPr lang="ja-JP" altLang="en-US" sz="1200" dirty="0" smtClean="0">
                <a:latin typeface="Meiryo UI" panose="020B0604030504040204" pitchFamily="50" charset="-128"/>
                <a:ea typeface="Meiryo UI" panose="020B0604030504040204" pitchFamily="50" charset="-128"/>
                <a:cs typeface="Arial" panose="020B0604020202020204" pitchFamily="34" charset="0"/>
              </a:rPr>
              <a:t>ァイルレベルのランサムウェアはアクセスまたは変</a:t>
            </a:r>
            <a:r>
              <a:rPr lang="ja-JP" altLang="en-US" sz="1200" dirty="0" smtClean="0">
                <a:latin typeface="Meiryo UI" panose="020B0604030504040204" pitchFamily="50" charset="-128"/>
                <a:ea typeface="Meiryo UI" panose="020B0604030504040204" pitchFamily="50" charset="-128"/>
                <a:cs typeface="Arial" panose="020B0604020202020204" pitchFamily="34" charset="0"/>
              </a:rPr>
              <a:t>更できません。</a:t>
            </a:r>
            <a:endParaRPr lang="en" altLang="zh-TW" sz="1200" dirty="0">
              <a:latin typeface="Meiryo UI" panose="020B0604030504040204" pitchFamily="50" charset="-128"/>
              <a:ea typeface="Meiryo UI" panose="020B0604030504040204" pitchFamily="50" charset="-128"/>
              <a:cs typeface="Arial" panose="020B0604020202020204" pitchFamily="34" charset="0"/>
            </a:endParaRPr>
          </a:p>
        </p:txBody>
      </p:sp>
      <p:grpSp>
        <p:nvGrpSpPr>
          <p:cNvPr id="37" name="群組 30">
            <a:extLst>
              <a:ext uri="{FF2B5EF4-FFF2-40B4-BE49-F238E27FC236}">
                <a16:creationId xmlns:a16="http://schemas.microsoft.com/office/drawing/2014/main" id="{C9BF72C8-7B8F-144F-9DDE-BFE8965578A1}"/>
              </a:ext>
            </a:extLst>
          </p:cNvPr>
          <p:cNvGrpSpPr/>
          <p:nvPr/>
        </p:nvGrpSpPr>
        <p:grpSpPr>
          <a:xfrm>
            <a:off x="6905433" y="3418459"/>
            <a:ext cx="1227669" cy="800349"/>
            <a:chOff x="7307786" y="3362271"/>
            <a:chExt cx="1168039" cy="761474"/>
          </a:xfrm>
        </p:grpSpPr>
        <p:grpSp>
          <p:nvGrpSpPr>
            <p:cNvPr id="38" name="群組 29">
              <a:extLst>
                <a:ext uri="{FF2B5EF4-FFF2-40B4-BE49-F238E27FC236}">
                  <a16:creationId xmlns:a16="http://schemas.microsoft.com/office/drawing/2014/main" id="{35FA5C7B-15AB-E242-93C4-4673513EE3DD}"/>
                </a:ext>
              </a:extLst>
            </p:cNvPr>
            <p:cNvGrpSpPr/>
            <p:nvPr/>
          </p:nvGrpSpPr>
          <p:grpSpPr>
            <a:xfrm>
              <a:off x="7307786" y="3556203"/>
              <a:ext cx="1168039" cy="567542"/>
              <a:chOff x="6990085" y="3443536"/>
              <a:chExt cx="1525161" cy="741066"/>
            </a:xfrm>
          </p:grpSpPr>
          <p:pic>
            <p:nvPicPr>
              <p:cNvPr id="40" name="圖片 26">
                <a:extLst>
                  <a:ext uri="{FF2B5EF4-FFF2-40B4-BE49-F238E27FC236}">
                    <a16:creationId xmlns:a16="http://schemas.microsoft.com/office/drawing/2014/main" id="{B8826ECB-793E-E64E-B849-F5DD981D4B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90085" y="3443536"/>
                <a:ext cx="962151" cy="648264"/>
              </a:xfrm>
              <a:prstGeom prst="rect">
                <a:avLst/>
              </a:prstGeom>
              <a:effectLst>
                <a:outerShdw blurRad="50800" dist="38100" dir="5400000" algn="t" rotWithShape="0">
                  <a:prstClr val="black">
                    <a:alpha val="40000"/>
                  </a:prstClr>
                </a:outerShdw>
              </a:effectLst>
            </p:spPr>
          </p:pic>
          <p:pic>
            <p:nvPicPr>
              <p:cNvPr id="41" name="圖片 28">
                <a:extLst>
                  <a:ext uri="{FF2B5EF4-FFF2-40B4-BE49-F238E27FC236}">
                    <a16:creationId xmlns:a16="http://schemas.microsoft.com/office/drawing/2014/main" id="{4C26412B-87FA-3849-A925-0A14BDE907A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7571636" y="3549643"/>
                <a:ext cx="943610" cy="634959"/>
              </a:xfrm>
              <a:prstGeom prst="rect">
                <a:avLst/>
              </a:prstGeom>
              <a:effectLst>
                <a:outerShdw blurRad="50800" dist="38100" dir="8100000" algn="tr" rotWithShape="0">
                  <a:prstClr val="black">
                    <a:alpha val="40000"/>
                  </a:prstClr>
                </a:outerShdw>
              </a:effectLst>
            </p:spPr>
          </p:pic>
        </p:grpSp>
        <p:pic>
          <p:nvPicPr>
            <p:cNvPr id="39" name="圖片 23">
              <a:extLst>
                <a:ext uri="{FF2B5EF4-FFF2-40B4-BE49-F238E27FC236}">
                  <a16:creationId xmlns:a16="http://schemas.microsoft.com/office/drawing/2014/main" id="{39378E24-2D30-6146-97C8-5C4D58FD2C9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13534" y="3362271"/>
              <a:ext cx="664567" cy="664567"/>
            </a:xfrm>
            <a:prstGeom prst="rect">
              <a:avLst/>
            </a:prstGeom>
            <a:effectLst>
              <a:outerShdw blurRad="50800" dist="38100" dir="2700000" algn="tl" rotWithShape="0">
                <a:prstClr val="black">
                  <a:alpha val="40000"/>
                </a:prstClr>
              </a:outerShdw>
            </a:effectLst>
          </p:spPr>
        </p:pic>
      </p:grpSp>
      <p:sp>
        <p:nvSpPr>
          <p:cNvPr id="42" name="文字方塊 243">
            <a:extLst>
              <a:ext uri="{FF2B5EF4-FFF2-40B4-BE49-F238E27FC236}">
                <a16:creationId xmlns:a16="http://schemas.microsoft.com/office/drawing/2014/main" id="{E6064A48-CB6C-B546-9EBB-F5C7470D42D3}"/>
              </a:ext>
            </a:extLst>
          </p:cNvPr>
          <p:cNvSpPr txBox="1"/>
          <p:nvPr/>
        </p:nvSpPr>
        <p:spPr>
          <a:xfrm>
            <a:off x="5478109" y="3703218"/>
            <a:ext cx="1347743" cy="230832"/>
          </a:xfrm>
          <a:prstGeom prst="rect">
            <a:avLst/>
          </a:prstGeom>
          <a:noFill/>
        </p:spPr>
        <p:txBody>
          <a:bodyPr wrap="square" rtlCol="0" anchor="t">
            <a:spAutoFit/>
          </a:bodyPr>
          <a:lstStyle/>
          <a:p>
            <a:pPr algn="ctr"/>
            <a:r>
              <a:rPr lang="ja-JP" altLang="en-US" sz="900" b="1" dirty="0" smtClean="0">
                <a:solidFill>
                  <a:srgbClr val="002060"/>
                </a:solidFill>
                <a:latin typeface="Meiryo UI" panose="020B0604030504040204" pitchFamily="50" charset="-128"/>
                <a:ea typeface="Meiryo UI" panose="020B0604030504040204" pitchFamily="50" charset="-128"/>
                <a:cs typeface="Arial" panose="020B0604020202020204" pitchFamily="34" charset="0"/>
              </a:rPr>
              <a:t>外部ドライブ</a:t>
            </a:r>
            <a:endParaRPr lang="zh-TW" altLang="en-US" sz="900" b="1" dirty="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3" name="文字方塊 59">
            <a:extLst>
              <a:ext uri="{FF2B5EF4-FFF2-40B4-BE49-F238E27FC236}">
                <a16:creationId xmlns:a16="http://schemas.microsoft.com/office/drawing/2014/main" id="{A4A2498C-2429-3844-A39A-6A62802C25A6}"/>
              </a:ext>
            </a:extLst>
          </p:cNvPr>
          <p:cNvSpPr txBox="1"/>
          <p:nvPr/>
        </p:nvSpPr>
        <p:spPr>
          <a:xfrm>
            <a:off x="4384024" y="4274920"/>
            <a:ext cx="976290" cy="230832"/>
          </a:xfrm>
          <a:prstGeom prst="rect">
            <a:avLst/>
          </a:prstGeom>
          <a:noFill/>
        </p:spPr>
        <p:txBody>
          <a:bodyPr wrap="square" rtlCol="0" anchor="t">
            <a:spAutoFit/>
          </a:bodyPr>
          <a:lstStyle/>
          <a:p>
            <a:pPr algn="ctr"/>
            <a:r>
              <a:rPr lang="ja-JP" altLang="en-US" sz="900" b="1" dirty="0" smtClean="0">
                <a:solidFill>
                  <a:srgbClr val="002060"/>
                </a:solidFill>
                <a:latin typeface="Meiryo UI" panose="020B0604030504040204" pitchFamily="50" charset="-128"/>
                <a:ea typeface="Meiryo UI" panose="020B0604030504040204" pitchFamily="50" charset="-128"/>
                <a:cs typeface="Arial" panose="020B0604020202020204" pitchFamily="34" charset="0"/>
              </a:rPr>
              <a:t>サーバースペース</a:t>
            </a:r>
            <a:endParaRPr lang="en-US" altLang="zh-TW" sz="900" b="1" dirty="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4" name="文字方塊 60">
            <a:extLst>
              <a:ext uri="{FF2B5EF4-FFF2-40B4-BE49-F238E27FC236}">
                <a16:creationId xmlns:a16="http://schemas.microsoft.com/office/drawing/2014/main" id="{5F46BC92-5F8F-7442-BB13-53ED05091F71}"/>
              </a:ext>
            </a:extLst>
          </p:cNvPr>
          <p:cNvSpPr txBox="1"/>
          <p:nvPr/>
        </p:nvSpPr>
        <p:spPr>
          <a:xfrm>
            <a:off x="6946973" y="4219932"/>
            <a:ext cx="1199216" cy="230832"/>
          </a:xfrm>
          <a:prstGeom prst="rect">
            <a:avLst/>
          </a:prstGeom>
          <a:noFill/>
        </p:spPr>
        <p:txBody>
          <a:bodyPr wrap="square" rtlCol="0" anchor="t">
            <a:spAutoFit/>
          </a:bodyPr>
          <a:lstStyle/>
          <a:p>
            <a:pPr algn="ctr"/>
            <a:r>
              <a:rPr lang="ja-JP" altLang="en-US" sz="900" b="1" dirty="0">
                <a:solidFill>
                  <a:srgbClr val="002060"/>
                </a:solidFill>
                <a:latin typeface="Meiryo UI" panose="020B0604030504040204" pitchFamily="50" charset="-128"/>
                <a:ea typeface="Meiryo UI" panose="020B0604030504040204" pitchFamily="50" charset="-128"/>
                <a:cs typeface="Arial" panose="020B0604020202020204" pitchFamily="34" charset="0"/>
              </a:rPr>
              <a:t>クラウド</a:t>
            </a:r>
            <a:r>
              <a:rPr lang="en-US" altLang="zh-TW" sz="900" b="1" dirty="0" smtClean="0">
                <a:solidFill>
                  <a:srgbClr val="002060"/>
                </a:solidFill>
                <a:latin typeface="Meiryo UI" panose="020B0604030504040204" pitchFamily="50" charset="-128"/>
                <a:ea typeface="Meiryo UI" panose="020B0604030504040204" pitchFamily="50" charset="-128"/>
                <a:cs typeface="Arial" panose="020B0604020202020204" pitchFamily="34" charset="0"/>
              </a:rPr>
              <a:t> </a:t>
            </a:r>
            <a:r>
              <a:rPr lang="en-US" altLang="zh-TW" sz="900" b="1" dirty="0">
                <a:solidFill>
                  <a:srgbClr val="002060"/>
                </a:solidFill>
                <a:latin typeface="Meiryo UI" panose="020B0604030504040204" pitchFamily="50" charset="-128"/>
                <a:ea typeface="Meiryo UI" panose="020B0604030504040204" pitchFamily="50" charset="-128"/>
                <a:cs typeface="Arial" panose="020B0604020202020204" pitchFamily="34" charset="0"/>
              </a:rPr>
              <a:t>/ NAS</a:t>
            </a:r>
            <a:endParaRPr lang="zh-TW" altLang="en-US" sz="900" b="1" dirty="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5" name="弧形 244">
            <a:extLst>
              <a:ext uri="{FF2B5EF4-FFF2-40B4-BE49-F238E27FC236}">
                <a16:creationId xmlns:a16="http://schemas.microsoft.com/office/drawing/2014/main" id="{B4B58D24-AFED-304A-863B-45A9D7A896BE}"/>
              </a:ext>
            </a:extLst>
          </p:cNvPr>
          <p:cNvSpPr/>
          <p:nvPr/>
        </p:nvSpPr>
        <p:spPr>
          <a:xfrm rot="17557318">
            <a:off x="4957707" y="3163706"/>
            <a:ext cx="914400" cy="914400"/>
          </a:xfrm>
          <a:prstGeom prst="arc">
            <a:avLst>
              <a:gd name="adj1" fmla="val 16323179"/>
              <a:gd name="adj2" fmla="val 736492"/>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endParaRPr>
          </a:p>
        </p:txBody>
      </p:sp>
      <p:sp>
        <p:nvSpPr>
          <p:cNvPr id="46" name="弧形 62">
            <a:extLst>
              <a:ext uri="{FF2B5EF4-FFF2-40B4-BE49-F238E27FC236}">
                <a16:creationId xmlns:a16="http://schemas.microsoft.com/office/drawing/2014/main" id="{99843927-50EC-3F4D-97DD-CC0B39B84903}"/>
              </a:ext>
            </a:extLst>
          </p:cNvPr>
          <p:cNvSpPr/>
          <p:nvPr/>
        </p:nvSpPr>
        <p:spPr>
          <a:xfrm rot="20575507">
            <a:off x="6300964" y="3211449"/>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endParaRPr>
          </a:p>
        </p:txBody>
      </p:sp>
      <p:sp>
        <p:nvSpPr>
          <p:cNvPr id="47" name="弧形 63">
            <a:extLst>
              <a:ext uri="{FF2B5EF4-FFF2-40B4-BE49-F238E27FC236}">
                <a16:creationId xmlns:a16="http://schemas.microsoft.com/office/drawing/2014/main" id="{E1111368-112F-C442-B94E-5CB24D530E2C}"/>
              </a:ext>
            </a:extLst>
          </p:cNvPr>
          <p:cNvSpPr/>
          <p:nvPr/>
        </p:nvSpPr>
        <p:spPr>
          <a:xfrm rot="9448614">
            <a:off x="4898471" y="4013706"/>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endParaRPr>
          </a:p>
        </p:txBody>
      </p:sp>
      <p:sp>
        <p:nvSpPr>
          <p:cNvPr id="48" name="文字方塊 47">
            <a:extLst>
              <a:ext uri="{FF2B5EF4-FFF2-40B4-BE49-F238E27FC236}">
                <a16:creationId xmlns:a16="http://schemas.microsoft.com/office/drawing/2014/main" id="{A9197115-8F5E-4BC1-BDE7-CCB891AF958D}"/>
              </a:ext>
            </a:extLst>
          </p:cNvPr>
          <p:cNvSpPr txBox="1"/>
          <p:nvPr/>
        </p:nvSpPr>
        <p:spPr>
          <a:xfrm>
            <a:off x="8334463" y="-572361"/>
            <a:ext cx="492989" cy="307777"/>
          </a:xfrm>
          <a:prstGeom prst="rect">
            <a:avLst/>
          </a:prstGeom>
          <a:solidFill>
            <a:srgbClr val="FF0000"/>
          </a:solidFill>
        </p:spPr>
        <p:txBody>
          <a:bodyPr wrap="square" rtlCol="0">
            <a:spAutoFit/>
          </a:bodyPr>
          <a:lstStyle/>
          <a:p>
            <a:r>
              <a:rPr lang="en-US" altLang="zh-TW" dirty="0">
                <a:solidFill>
                  <a:schemeClr val="bg1"/>
                </a:solidFill>
                <a:latin typeface="Meiryo UI" panose="020B0604030504040204" pitchFamily="50" charset="-128"/>
                <a:ea typeface="Meiryo UI" panose="020B0604030504040204" pitchFamily="50" charset="-128"/>
              </a:rPr>
              <a:t>OK</a:t>
            </a:r>
            <a:endParaRPr lang="zh-TW" altLang="en-US" dirty="0">
              <a:solidFill>
                <a:schemeClr val="bg1"/>
              </a:solidFill>
              <a:latin typeface="Meiryo UI" panose="020B0604030504040204" pitchFamily="50" charset="-128"/>
              <a:ea typeface="Meiryo UI" panose="020B0604030504040204" pitchFamily="50" charset="-128"/>
            </a:endParaRPr>
          </a:p>
        </p:txBody>
      </p:sp>
      <p:sp>
        <p:nvSpPr>
          <p:cNvPr id="49" name="標題 1">
            <a:extLst>
              <a:ext uri="{FF2B5EF4-FFF2-40B4-BE49-F238E27FC236}">
                <a16:creationId xmlns:a16="http://schemas.microsoft.com/office/drawing/2014/main" id="{E0121A5A-EFFC-4C5B-AD11-EE680658EE36}"/>
              </a:ext>
            </a:extLst>
          </p:cNvPr>
          <p:cNvSpPr txBox="1">
            <a:spLocks/>
          </p:cNvSpPr>
          <p:nvPr/>
        </p:nvSpPr>
        <p:spPr>
          <a:xfrm>
            <a:off x="325925" y="195152"/>
            <a:ext cx="8501527"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ja-JP" altLang="en-US" sz="3500" dirty="0">
                <a:solidFill>
                  <a:schemeClr val="bg1"/>
                </a:solidFill>
                <a:latin typeface="Meiryo UI" panose="020B0604030504040204" pitchFamily="50" charset="-128"/>
                <a:ea typeface="Meiryo UI" panose="020B0604030504040204" pitchFamily="50" charset="-128"/>
                <a:cs typeface="Arial" panose="020B0604020202020204" pitchFamily="34" charset="0"/>
              </a:rPr>
              <a:t>スナップショット</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を定期的</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に</a:t>
            </a:r>
            <a:r>
              <a:rPr lang="ja-JP" altLang="en-US" sz="3500" dirty="0">
                <a:solidFill>
                  <a:schemeClr val="bg1"/>
                </a:solidFill>
                <a:latin typeface="Meiryo UI" panose="020B0604030504040204" pitchFamily="50" charset="-128"/>
                <a:ea typeface="Meiryo UI" panose="020B0604030504040204" pitchFamily="50" charset="-128"/>
                <a:cs typeface="Arial" panose="020B0604020202020204" pitchFamily="34" charset="0"/>
              </a:rPr>
              <a:t>取得</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ボリューム</a:t>
            </a:r>
            <a:r>
              <a:rPr lang="en-US" altLang="ja-JP"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a:t>
            </a:r>
            <a:r>
              <a:rPr lang="en-US" altLang="ja-JP"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LUN</a:t>
            </a:r>
            <a:r>
              <a:rPr lang="ja-JP" altLang="en-US" sz="3500" dirty="0">
                <a:solidFill>
                  <a:schemeClr val="bg1"/>
                </a:solidFill>
                <a:latin typeface="Meiryo UI" panose="020B0604030504040204" pitchFamily="50" charset="-128"/>
                <a:ea typeface="Meiryo UI" panose="020B0604030504040204" pitchFamily="50" charset="-128"/>
                <a:cs typeface="Arial" panose="020B0604020202020204" pitchFamily="34" charset="0"/>
              </a:rPr>
              <a:t>で</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最</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大</a:t>
            </a:r>
            <a:r>
              <a:rPr lang="en-US" altLang="zh-TW"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64</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個、</a:t>
            </a:r>
            <a:r>
              <a:rPr lang="en-US" altLang="ja-JP"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NAS</a:t>
            </a:r>
            <a:r>
              <a:rPr lang="ja-JP" altLang="en-US" sz="3500" dirty="0">
                <a:solidFill>
                  <a:schemeClr val="bg1"/>
                </a:solidFill>
                <a:latin typeface="Meiryo UI" panose="020B0604030504040204" pitchFamily="50" charset="-128"/>
                <a:ea typeface="Meiryo UI" panose="020B0604030504040204" pitchFamily="50" charset="-128"/>
                <a:cs typeface="Arial" panose="020B0604020202020204" pitchFamily="34" charset="0"/>
              </a:rPr>
              <a:t>では</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最</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大</a:t>
            </a:r>
            <a:r>
              <a:rPr lang="en-US" altLang="zh-TW"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256</a:t>
            </a:r>
            <a:r>
              <a:rPr lang="ja-JP" altLang="en-US" sz="35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rPr>
              <a:t>個</a:t>
            </a:r>
            <a:endParaRPr lang="zh-TW" altLang="en-US" sz="35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415422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p:cNvPicPr preferRelativeResize="0"/>
          <p:nvPr/>
        </p:nvPicPr>
        <p:blipFill rotWithShape="1">
          <a:blip r:embed="rId3">
            <a:alphaModFix/>
          </a:blip>
          <a:srcRect/>
          <a:stretch/>
        </p:blipFill>
        <p:spPr>
          <a:xfrm>
            <a:off x="-6681" y="1846468"/>
            <a:ext cx="9150681" cy="3304195"/>
          </a:xfrm>
          <a:prstGeom prst="rect">
            <a:avLst/>
          </a:prstGeom>
          <a:noFill/>
          <a:ln>
            <a:noFill/>
          </a:ln>
        </p:spPr>
      </p:pic>
      <p:pic>
        <p:nvPicPr>
          <p:cNvPr id="128" name="Google Shape;128;p24"/>
          <p:cNvPicPr preferRelativeResize="0"/>
          <p:nvPr/>
        </p:nvPicPr>
        <p:blipFill rotWithShape="1">
          <a:blip r:embed="rId4">
            <a:alphaModFix/>
          </a:blip>
          <a:srcRect/>
          <a:stretch/>
        </p:blipFill>
        <p:spPr>
          <a:xfrm>
            <a:off x="4642082" y="3874062"/>
            <a:ext cx="3452502" cy="461856"/>
          </a:xfrm>
          <a:prstGeom prst="rect">
            <a:avLst/>
          </a:prstGeom>
          <a:noFill/>
          <a:ln>
            <a:noFill/>
          </a:ln>
        </p:spPr>
      </p:pic>
      <p:sp>
        <p:nvSpPr>
          <p:cNvPr id="129" name="Google Shape;129;p24"/>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en-US" sz="1100" dirty="0">
                <a:latin typeface="Meiryo UI" panose="020B0604030504040204" pitchFamily="50" charset="-128"/>
                <a:ea typeface="Meiryo UI" panose="020B0604030504040204" pitchFamily="50" charset="-128"/>
              </a:rPr>
              <a:t> </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30" name="Google Shape;130;p24"/>
          <p:cNvSpPr txBox="1">
            <a:spLocks noGrp="1"/>
          </p:cNvSpPr>
          <p:nvPr>
            <p:ph type="body" idx="4294967295"/>
          </p:nvPr>
        </p:nvSpPr>
        <p:spPr>
          <a:xfrm>
            <a:off x="245800" y="1463588"/>
            <a:ext cx="5194301" cy="1267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1400" dirty="0" err="1">
                <a:solidFill>
                  <a:schemeClr val="dk1"/>
                </a:solidFill>
                <a:latin typeface="Meiryo UI" panose="020B0604030504040204" pitchFamily="50" charset="-128"/>
                <a:ea typeface="Meiryo UI" panose="020B0604030504040204" pitchFamily="50" charset="-128"/>
                <a:cs typeface="Arial"/>
                <a:sym typeface="Arial"/>
              </a:rPr>
              <a:t>スナップショットレプリカは、加えられた変更のみをコピーすることにより、ボリューム</a:t>
            </a:r>
            <a:r>
              <a:rPr lang="en-US" sz="1400" dirty="0">
                <a:solidFill>
                  <a:schemeClr val="dk1"/>
                </a:solidFill>
                <a:latin typeface="Meiryo UI" panose="020B0604030504040204" pitchFamily="50" charset="-128"/>
                <a:ea typeface="Meiryo UI" panose="020B0604030504040204" pitchFamily="50" charset="-128"/>
                <a:cs typeface="Arial"/>
                <a:sym typeface="Arial"/>
              </a:rPr>
              <a:t>/LUNスナップショットをリモートNASに効率的に複製します。これにより、時間と帯域幅を節約でき、手動またはスケジュールベースで実行できます</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a:t>
            </a:r>
            <a:br>
              <a:rPr lang="en-US" sz="1400" dirty="0" smtClean="0">
                <a:solidFill>
                  <a:schemeClr val="dk1"/>
                </a:solidFill>
                <a:latin typeface="Meiryo UI" panose="020B0604030504040204" pitchFamily="50" charset="-128"/>
                <a:ea typeface="Meiryo UI" panose="020B0604030504040204" pitchFamily="50" charset="-128"/>
                <a:cs typeface="Arial"/>
                <a:sym typeface="Arial"/>
              </a:rPr>
            </a:br>
            <a:r>
              <a:rPr lang="en-US" sz="1400" dirty="0" smtClean="0">
                <a:solidFill>
                  <a:schemeClr val="dk1"/>
                </a:solidFill>
                <a:latin typeface="Meiryo UI" panose="020B0604030504040204" pitchFamily="50" charset="-128"/>
                <a:ea typeface="Meiryo UI" panose="020B0604030504040204" pitchFamily="50" charset="-128"/>
                <a:cs typeface="Arial"/>
                <a:sym typeface="Arial"/>
              </a:rPr>
              <a:t>TS-435XeU</a:t>
            </a:r>
            <a:r>
              <a:rPr lang="en-US" sz="1400" dirty="0">
                <a:solidFill>
                  <a:schemeClr val="dk1"/>
                </a:solidFill>
                <a:latin typeface="Meiryo UI" panose="020B0604030504040204" pitchFamily="50" charset="-128"/>
                <a:ea typeface="Meiryo UI" panose="020B0604030504040204" pitchFamily="50" charset="-128"/>
                <a:cs typeface="Arial"/>
                <a:sym typeface="Arial"/>
              </a:rPr>
              <a:t>の10GbEおよび2.5GbEは、</a:t>
            </a:r>
            <a:r>
              <a:rPr lang="en-US" sz="1400" dirty="0" smtClean="0">
                <a:solidFill>
                  <a:schemeClr val="dk1"/>
                </a:solidFill>
                <a:latin typeface="Meiryo UI" panose="020B0604030504040204" pitchFamily="50" charset="-128"/>
                <a:ea typeface="Meiryo UI" panose="020B0604030504040204" pitchFamily="50" charset="-128"/>
                <a:cs typeface="Arial"/>
                <a:sym typeface="Arial"/>
              </a:rPr>
              <a:t>バックアップと</a:t>
            </a:r>
            <a:r>
              <a:rPr lang="ja-JP" altLang="en-US" sz="1400" dirty="0" smtClean="0">
                <a:solidFill>
                  <a:schemeClr val="dk1"/>
                </a:solidFill>
                <a:latin typeface="Meiryo UI" panose="020B0604030504040204" pitchFamily="50" charset="-128"/>
                <a:ea typeface="Meiryo UI" panose="020B0604030504040204" pitchFamily="50" charset="-128"/>
                <a:cs typeface="Arial"/>
                <a:sym typeface="Arial"/>
              </a:rPr>
              <a:t>復旧</a:t>
            </a:r>
            <a:r>
              <a:rPr lang="en-US" sz="1400" dirty="0" err="1" smtClean="0">
                <a:solidFill>
                  <a:schemeClr val="dk1"/>
                </a:solidFill>
                <a:latin typeface="Meiryo UI" panose="020B0604030504040204" pitchFamily="50" charset="-128"/>
                <a:ea typeface="Meiryo UI" panose="020B0604030504040204" pitchFamily="50" charset="-128"/>
                <a:cs typeface="Arial"/>
                <a:sym typeface="Arial"/>
              </a:rPr>
              <a:t>に必要な時間を大幅に短縮できます</a:t>
            </a:r>
            <a:r>
              <a:rPr lang="en-US" sz="1400" dirty="0">
                <a:solidFill>
                  <a:schemeClr val="dk1"/>
                </a:solidFill>
                <a:latin typeface="Meiryo UI" panose="020B0604030504040204" pitchFamily="50" charset="-128"/>
                <a:ea typeface="Meiryo UI" panose="020B0604030504040204" pitchFamily="50" charset="-128"/>
                <a:cs typeface="Arial"/>
                <a:sym typeface="Arial"/>
              </a:rPr>
              <a:t>。</a:t>
            </a:r>
            <a:endParaRPr sz="1400" dirty="0">
              <a:solidFill>
                <a:schemeClr val="dk1"/>
              </a:solidFill>
              <a:latin typeface="Meiryo UI" panose="020B0604030504040204" pitchFamily="50" charset="-128"/>
              <a:ea typeface="Meiryo UI" panose="020B0604030504040204" pitchFamily="50" charset="-128"/>
              <a:cs typeface="Arial"/>
              <a:sym typeface="Arial"/>
            </a:endParaRPr>
          </a:p>
        </p:txBody>
      </p:sp>
      <p:grpSp>
        <p:nvGrpSpPr>
          <p:cNvPr id="131" name="Google Shape;131;p24"/>
          <p:cNvGrpSpPr/>
          <p:nvPr/>
        </p:nvGrpSpPr>
        <p:grpSpPr>
          <a:xfrm>
            <a:off x="5522562" y="1449203"/>
            <a:ext cx="3850271" cy="1684493"/>
            <a:chOff x="4148775" y="2855994"/>
            <a:chExt cx="3850271" cy="1684493"/>
          </a:xfrm>
        </p:grpSpPr>
        <p:pic>
          <p:nvPicPr>
            <p:cNvPr id="132" name="Google Shape;132;p24"/>
            <p:cNvPicPr preferRelativeResize="0"/>
            <p:nvPr/>
          </p:nvPicPr>
          <p:blipFill rotWithShape="1">
            <a:blip r:embed="rId5">
              <a:alphaModFix/>
            </a:blip>
            <a:srcRect/>
            <a:stretch/>
          </p:blipFill>
          <p:spPr>
            <a:xfrm>
              <a:off x="4148775" y="2855994"/>
              <a:ext cx="3850271" cy="1684493"/>
            </a:xfrm>
            <a:prstGeom prst="rect">
              <a:avLst/>
            </a:prstGeom>
            <a:noFill/>
            <a:ln>
              <a:noFill/>
            </a:ln>
          </p:spPr>
        </p:pic>
        <p:sp>
          <p:nvSpPr>
            <p:cNvPr id="133" name="Google Shape;133;p24"/>
            <p:cNvSpPr/>
            <p:nvPr/>
          </p:nvSpPr>
          <p:spPr>
            <a:xfrm>
              <a:off x="4659863" y="3253259"/>
              <a:ext cx="2204755"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dirty="0" smtClean="0">
                  <a:solidFill>
                    <a:srgbClr val="000000"/>
                  </a:solidFill>
                  <a:latin typeface="Meiryo UI" panose="020B0604030504040204" pitchFamily="50" charset="-128"/>
                  <a:ea typeface="Meiryo UI" panose="020B0604030504040204" pitchFamily="50" charset="-128"/>
                  <a:sym typeface="Arial"/>
                </a:rPr>
                <a:t>QNAP </a:t>
              </a:r>
              <a:br>
                <a:rPr lang="en-US" sz="1300" b="0" i="0" u="none" strike="noStrike" cap="none" dirty="0" smtClean="0">
                  <a:solidFill>
                    <a:srgbClr val="000000"/>
                  </a:solidFill>
                  <a:latin typeface="Meiryo UI" panose="020B0604030504040204" pitchFamily="50" charset="-128"/>
                  <a:ea typeface="Meiryo UI" panose="020B0604030504040204" pitchFamily="50" charset="-128"/>
                  <a:sym typeface="Arial"/>
                </a:rPr>
              </a:br>
              <a:r>
                <a:rPr lang="en-US" sz="1300" b="0" i="0" u="none" strike="noStrike" cap="none" dirty="0" smtClean="0">
                  <a:solidFill>
                    <a:srgbClr val="000000"/>
                  </a:solidFill>
                  <a:latin typeface="Meiryo UI" panose="020B0604030504040204" pitchFamily="50" charset="-128"/>
                  <a:ea typeface="Meiryo UI" panose="020B0604030504040204" pitchFamily="50" charset="-128"/>
                  <a:sym typeface="Arial"/>
                </a:rPr>
                <a:t>10GbE/2.5GbE</a:t>
              </a:r>
              <a:r>
                <a:rPr lang="ja-JP" altLang="en-US" sz="1300" b="0" i="0" u="none" strike="noStrike" cap="none" dirty="0" smtClean="0">
                  <a:solidFill>
                    <a:srgbClr val="000000"/>
                  </a:solidFill>
                  <a:latin typeface="Meiryo UI" panose="020B0604030504040204" pitchFamily="50" charset="-128"/>
                  <a:ea typeface="Meiryo UI" panose="020B0604030504040204" pitchFamily="50" charset="-128"/>
                  <a:sym typeface="Arial"/>
                </a:rPr>
                <a:t>スイッチ</a:t>
              </a:r>
              <a:r>
                <a:rPr lang="en-US" altLang="ja-JP" sz="1300" b="0" i="0" u="none" strike="noStrike" cap="none" dirty="0" smtClean="0">
                  <a:solidFill>
                    <a:srgbClr val="000000"/>
                  </a:solidFill>
                  <a:latin typeface="Meiryo UI" panose="020B0604030504040204" pitchFamily="50" charset="-128"/>
                  <a:ea typeface="Meiryo UI" panose="020B0604030504040204" pitchFamily="50" charset="-128"/>
                  <a:sym typeface="Arial"/>
                </a:rPr>
                <a:t/>
              </a:r>
              <a:br>
                <a:rPr lang="en-US" altLang="ja-JP" sz="1300" b="0" i="0" u="none" strike="noStrike" cap="none" dirty="0" smtClean="0">
                  <a:solidFill>
                    <a:srgbClr val="000000"/>
                  </a:solidFill>
                  <a:latin typeface="Meiryo UI" panose="020B0604030504040204" pitchFamily="50" charset="-128"/>
                  <a:ea typeface="Meiryo UI" panose="020B0604030504040204" pitchFamily="50" charset="-128"/>
                  <a:sym typeface="Arial"/>
                </a:rPr>
              </a:br>
              <a:r>
                <a:rPr lang="ja-JP" altLang="en-US" sz="1300" dirty="0" smtClean="0">
                  <a:latin typeface="Meiryo UI" panose="020B0604030504040204" pitchFamily="50" charset="-128"/>
                  <a:ea typeface="Meiryo UI" panose="020B0604030504040204" pitchFamily="50" charset="-128"/>
                </a:rPr>
                <a:t>に</a:t>
              </a:r>
              <a:r>
                <a:rPr lang="ja-JP" altLang="en-US" sz="1300" dirty="0">
                  <a:latin typeface="Meiryo UI" panose="020B0604030504040204" pitchFamily="50" charset="-128"/>
                  <a:ea typeface="Meiryo UI" panose="020B0604030504040204" pitchFamily="50" charset="-128"/>
                </a:rPr>
                <a:t>よって</a:t>
              </a:r>
              <a:r>
                <a:rPr lang="en-US" sz="1300" b="0" i="0" u="none" strike="noStrike" cap="none" dirty="0" smtClean="0">
                  <a:solidFill>
                    <a:srgbClr val="000000"/>
                  </a:solidFill>
                  <a:latin typeface="Meiryo UI" panose="020B0604030504040204" pitchFamily="50" charset="-128"/>
                  <a:ea typeface="Meiryo UI" panose="020B0604030504040204" pitchFamily="50" charset="-128"/>
                  <a:sym typeface="Arial"/>
                </a:rPr>
                <a:t> </a:t>
              </a:r>
              <a:br>
                <a:rPr lang="en-US" sz="1300" b="0" i="0" u="none" strike="noStrike" cap="none" dirty="0" smtClean="0">
                  <a:solidFill>
                    <a:srgbClr val="000000"/>
                  </a:solidFill>
                  <a:latin typeface="Meiryo UI" panose="020B0604030504040204" pitchFamily="50" charset="-128"/>
                  <a:ea typeface="Meiryo UI" panose="020B0604030504040204" pitchFamily="50" charset="-128"/>
                  <a:sym typeface="Arial"/>
                </a:rPr>
              </a:br>
              <a:r>
                <a:rPr lang="en-US" sz="1600" b="1" i="0" u="none" strike="noStrike" cap="none" dirty="0" smtClean="0">
                  <a:solidFill>
                    <a:srgbClr val="FF0000"/>
                  </a:solidFill>
                  <a:latin typeface="Meiryo UI" panose="020B0604030504040204" pitchFamily="50" charset="-128"/>
                  <a:ea typeface="Meiryo UI" panose="020B0604030504040204" pitchFamily="50" charset="-128"/>
                  <a:sym typeface="Arial"/>
                </a:rPr>
                <a:t>RTO</a:t>
              </a:r>
              <a:r>
                <a:rPr lang="ja-JP" altLang="en-US" sz="1600" b="1" i="0" u="none" strike="noStrike" cap="none" dirty="0" smtClean="0">
                  <a:solidFill>
                    <a:srgbClr val="FF0000"/>
                  </a:solidFill>
                  <a:latin typeface="Meiryo UI" panose="020B0604030504040204" pitchFamily="50" charset="-128"/>
                  <a:ea typeface="Meiryo UI" panose="020B0604030504040204" pitchFamily="50" charset="-128"/>
                  <a:sym typeface="Arial"/>
                </a:rPr>
                <a:t>を最小化</a:t>
              </a:r>
              <a:endParaRPr dirty="0">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rgbClr val="FF0000"/>
                </a:buClr>
                <a:buSzPts val="1100"/>
                <a:buFont typeface="Arial"/>
                <a:buNone/>
              </a:pPr>
              <a:r>
                <a:rPr lang="en-US" sz="1100" b="1" i="0" u="none" strike="noStrike" cap="none" dirty="0">
                  <a:solidFill>
                    <a:srgbClr val="FF0000"/>
                  </a:solidFill>
                  <a:latin typeface="Meiryo UI" panose="020B0604030504040204" pitchFamily="50" charset="-128"/>
                  <a:ea typeface="Meiryo UI" panose="020B0604030504040204" pitchFamily="50" charset="-128"/>
                  <a:sym typeface="Arial"/>
                </a:rPr>
                <a:t>(Recovery Time </a:t>
              </a:r>
              <a:r>
                <a:rPr lang="en-US" sz="1100" b="1" i="0" u="none" strike="noStrike" cap="none" dirty="0" smtClean="0">
                  <a:solidFill>
                    <a:srgbClr val="FF0000"/>
                  </a:solidFill>
                  <a:latin typeface="Meiryo UI" panose="020B0604030504040204" pitchFamily="50" charset="-128"/>
                  <a:ea typeface="Meiryo UI" panose="020B0604030504040204" pitchFamily="50" charset="-128"/>
                  <a:sym typeface="Arial"/>
                </a:rPr>
                <a:t>Objective)</a:t>
              </a:r>
              <a:endParaRPr sz="1400" b="1" i="0" u="none" strike="noStrike" cap="none" dirty="0">
                <a:solidFill>
                  <a:srgbClr val="FF0000"/>
                </a:solidFill>
                <a:latin typeface="Meiryo UI" panose="020B0604030504040204" pitchFamily="50" charset="-128"/>
                <a:ea typeface="Meiryo UI" panose="020B0604030504040204" pitchFamily="50" charset="-128"/>
                <a:sym typeface="Arial"/>
              </a:endParaRPr>
            </a:p>
          </p:txBody>
        </p:sp>
      </p:grpSp>
      <p:pic>
        <p:nvPicPr>
          <p:cNvPr id="134" name="Google Shape;134;p24"/>
          <p:cNvPicPr preferRelativeResize="0"/>
          <p:nvPr/>
        </p:nvPicPr>
        <p:blipFill rotWithShape="1">
          <a:blip r:embed="rId4">
            <a:alphaModFix/>
          </a:blip>
          <a:srcRect/>
          <a:stretch/>
        </p:blipFill>
        <p:spPr>
          <a:xfrm>
            <a:off x="304689" y="3754228"/>
            <a:ext cx="3107673" cy="341658"/>
          </a:xfrm>
          <a:prstGeom prst="rect">
            <a:avLst/>
          </a:prstGeom>
          <a:noFill/>
          <a:ln>
            <a:noFill/>
          </a:ln>
        </p:spPr>
      </p:pic>
      <p:sp>
        <p:nvSpPr>
          <p:cNvPr id="135" name="Google Shape;135;p24"/>
          <p:cNvSpPr/>
          <p:nvPr/>
        </p:nvSpPr>
        <p:spPr>
          <a:xfrm>
            <a:off x="349190" y="4100439"/>
            <a:ext cx="6217544" cy="954107"/>
          </a:xfrm>
          <a:prstGeom prst="rect">
            <a:avLst/>
          </a:prstGeom>
          <a:noFill/>
          <a:ln>
            <a:noFill/>
          </a:ln>
        </p:spPr>
        <p:txBody>
          <a:bodyPr spcFirstLastPara="1" wrap="square" lIns="91425" tIns="45700" rIns="91425" bIns="45700" anchor="t" anchorCtr="0">
            <a:noAutofit/>
          </a:bodyPr>
          <a:lstStyle/>
          <a:p>
            <a:pPr marL="38100" marR="0" lvl="0" algn="l" rtl="0">
              <a:lnSpc>
                <a:spcPct val="100000"/>
              </a:lnSpc>
              <a:spcBef>
                <a:spcPts val="0"/>
              </a:spcBef>
              <a:spcAft>
                <a:spcPts val="0"/>
              </a:spcAft>
              <a:buClr>
                <a:srgbClr val="000000"/>
              </a:buClr>
              <a:buSzPts val="1400"/>
            </a:pPr>
            <a:r>
              <a:rPr lang="en-US" b="1" dirty="0" err="1" smtClean="0">
                <a:solidFill>
                  <a:srgbClr val="FF0000"/>
                </a:solidFill>
                <a:latin typeface="Meiryo UI" panose="020B0604030504040204" pitchFamily="50" charset="-128"/>
                <a:ea typeface="Meiryo UI" panose="020B0604030504040204" pitchFamily="50" charset="-128"/>
              </a:rPr>
              <a:t>手ごろな価格の</a:t>
            </a:r>
            <a:r>
              <a:rPr lang="ja-JP" altLang="en-US" b="1" dirty="0" smtClean="0">
                <a:solidFill>
                  <a:srgbClr val="FF0000"/>
                </a:solidFill>
                <a:latin typeface="Meiryo UI" panose="020B0604030504040204" pitchFamily="50" charset="-128"/>
                <a:ea typeface="Meiryo UI" panose="020B0604030504040204" pitchFamily="50" charset="-128"/>
              </a:rPr>
              <a:t>災害復旧</a:t>
            </a:r>
            <a:r>
              <a:rPr lang="en-US" b="1" dirty="0" err="1" smtClean="0">
                <a:solidFill>
                  <a:srgbClr val="FF0000"/>
                </a:solidFill>
                <a:latin typeface="Meiryo UI" panose="020B0604030504040204" pitchFamily="50" charset="-128"/>
                <a:ea typeface="Meiryo UI" panose="020B0604030504040204" pitchFamily="50" charset="-128"/>
              </a:rPr>
              <a:t>ソリューション</a:t>
            </a:r>
            <a:endParaRPr b="1" dirty="0">
              <a:solidFill>
                <a:srgbClr val="FF0000"/>
              </a:solidFill>
              <a:latin typeface="Meiryo UI" panose="020B0604030504040204" pitchFamily="50" charset="-128"/>
              <a:ea typeface="Meiryo UI" panose="020B0604030504040204" pitchFamily="50" charset="-128"/>
            </a:endParaRPr>
          </a:p>
          <a:p>
            <a:pPr marL="268287" marR="0" lvl="0" indent="-230187" algn="l" rtl="0">
              <a:lnSpc>
                <a:spcPct val="100000"/>
              </a:lnSpc>
              <a:spcBef>
                <a:spcPts val="0"/>
              </a:spcBef>
              <a:spcAft>
                <a:spcPts val="0"/>
              </a:spcAft>
              <a:buClr>
                <a:srgbClr val="000000"/>
              </a:buClr>
              <a:buSzPts val="1400"/>
              <a:buFont typeface="Noto Sans Symbols"/>
              <a:buChar char="✔"/>
            </a:pPr>
            <a:r>
              <a:rPr lang="en-US" dirty="0" err="1">
                <a:solidFill>
                  <a:schemeClr val="tx1"/>
                </a:solidFill>
                <a:latin typeface="Meiryo UI" panose="020B0604030504040204" pitchFamily="50" charset="-128"/>
                <a:ea typeface="Meiryo UI" panose="020B0604030504040204" pitchFamily="50" charset="-128"/>
              </a:rPr>
              <a:t>高性能データバックアップ</a:t>
            </a:r>
            <a:endParaRPr dirty="0">
              <a:solidFill>
                <a:schemeClr val="tx1"/>
              </a:solidFill>
              <a:latin typeface="Meiryo UI" panose="020B0604030504040204" pitchFamily="50" charset="-128"/>
              <a:ea typeface="Meiryo UI" panose="020B0604030504040204" pitchFamily="50" charset="-128"/>
            </a:endParaRPr>
          </a:p>
          <a:p>
            <a:pPr marL="268287" marR="0" lvl="0" indent="-230187" algn="l" rtl="0">
              <a:lnSpc>
                <a:spcPct val="100000"/>
              </a:lnSpc>
              <a:spcBef>
                <a:spcPts val="0"/>
              </a:spcBef>
              <a:spcAft>
                <a:spcPts val="0"/>
              </a:spcAft>
              <a:buClr>
                <a:srgbClr val="000000"/>
              </a:buClr>
              <a:buSzPts val="1400"/>
              <a:buFont typeface="Noto Sans Symbols"/>
              <a:buChar char="✔"/>
            </a:pPr>
            <a:r>
              <a:rPr lang="en-US" dirty="0" err="1">
                <a:solidFill>
                  <a:schemeClr val="tx1"/>
                </a:solidFill>
                <a:latin typeface="Meiryo UI" panose="020B0604030504040204" pitchFamily="50" charset="-128"/>
                <a:ea typeface="Meiryo UI" panose="020B0604030504040204" pitchFamily="50" charset="-128"/>
              </a:rPr>
              <a:t>効率的な災害復旧</a:t>
            </a:r>
            <a:endParaRPr dirty="0">
              <a:solidFill>
                <a:schemeClr val="tx1"/>
              </a:solidFill>
              <a:latin typeface="Meiryo UI" panose="020B0604030504040204" pitchFamily="50" charset="-128"/>
              <a:ea typeface="Meiryo UI" panose="020B0604030504040204" pitchFamily="50" charset="-128"/>
            </a:endParaRPr>
          </a:p>
          <a:p>
            <a:pPr marL="268288" marR="0" lvl="0" indent="-230188" algn="l" rtl="0">
              <a:lnSpc>
                <a:spcPct val="100000"/>
              </a:lnSpc>
              <a:spcBef>
                <a:spcPts val="0"/>
              </a:spcBef>
              <a:spcAft>
                <a:spcPts val="0"/>
              </a:spcAft>
              <a:buClr>
                <a:srgbClr val="000000"/>
              </a:buClr>
              <a:buSzPts val="1400"/>
              <a:buFont typeface="Noto Sans Symbols"/>
              <a:buChar char="✔"/>
            </a:pPr>
            <a:r>
              <a:rPr lang="en-US" dirty="0" err="1">
                <a:solidFill>
                  <a:schemeClr val="tx1"/>
                </a:solidFill>
                <a:latin typeface="Meiryo UI" panose="020B0604030504040204" pitchFamily="50" charset="-128"/>
                <a:ea typeface="Meiryo UI" panose="020B0604030504040204" pitchFamily="50" charset="-128"/>
              </a:rPr>
              <a:t>データを安全にバックアップおよび共有</a:t>
            </a:r>
            <a:endParaRPr dirty="0">
              <a:solidFill>
                <a:schemeClr val="tx1"/>
              </a:solidFill>
              <a:latin typeface="Meiryo UI" panose="020B0604030504040204" pitchFamily="50" charset="-128"/>
              <a:ea typeface="Meiryo UI" panose="020B0604030504040204" pitchFamily="50" charset="-128"/>
            </a:endParaRPr>
          </a:p>
        </p:txBody>
      </p:sp>
      <p:pic>
        <p:nvPicPr>
          <p:cNvPr id="136" name="Google Shape;136;p24" descr="P12.png"/>
          <p:cNvPicPr preferRelativeResize="0"/>
          <p:nvPr/>
        </p:nvPicPr>
        <p:blipFill rotWithShape="1">
          <a:blip r:embed="rId6">
            <a:alphaModFix/>
          </a:blip>
          <a:srcRect t="80602" b="-1707"/>
          <a:stretch/>
        </p:blipFill>
        <p:spPr>
          <a:xfrm>
            <a:off x="3060102" y="4596119"/>
            <a:ext cx="2671454" cy="502543"/>
          </a:xfrm>
          <a:prstGeom prst="rect">
            <a:avLst/>
          </a:prstGeom>
          <a:noFill/>
          <a:ln>
            <a:noFill/>
          </a:ln>
        </p:spPr>
      </p:pic>
      <p:pic>
        <p:nvPicPr>
          <p:cNvPr id="137" name="Google Shape;137;p24" descr="P12.png"/>
          <p:cNvPicPr preferRelativeResize="0"/>
          <p:nvPr/>
        </p:nvPicPr>
        <p:blipFill rotWithShape="1">
          <a:blip r:embed="rId6">
            <a:alphaModFix/>
          </a:blip>
          <a:srcRect t="-6623" b="63420"/>
          <a:stretch/>
        </p:blipFill>
        <p:spPr>
          <a:xfrm>
            <a:off x="3031412" y="2455078"/>
            <a:ext cx="2671454" cy="1028699"/>
          </a:xfrm>
          <a:prstGeom prst="rect">
            <a:avLst/>
          </a:prstGeom>
          <a:noFill/>
          <a:ln>
            <a:noFill/>
          </a:ln>
        </p:spPr>
      </p:pic>
      <p:grpSp>
        <p:nvGrpSpPr>
          <p:cNvPr id="138" name="Google Shape;138;p24"/>
          <p:cNvGrpSpPr/>
          <p:nvPr/>
        </p:nvGrpSpPr>
        <p:grpSpPr>
          <a:xfrm>
            <a:off x="539133" y="3551737"/>
            <a:ext cx="7751738" cy="673202"/>
            <a:chOff x="358830" y="3570992"/>
            <a:chExt cx="7118094" cy="618173"/>
          </a:xfrm>
        </p:grpSpPr>
        <p:pic>
          <p:nvPicPr>
            <p:cNvPr id="139" name="Google Shape;139;p24" descr="P12.png"/>
            <p:cNvPicPr preferRelativeResize="0"/>
            <p:nvPr/>
          </p:nvPicPr>
          <p:blipFill rotWithShape="1">
            <a:blip r:embed="rId6">
              <a:alphaModFix/>
            </a:blip>
            <a:srcRect t="50000" b="24037"/>
            <a:stretch/>
          </p:blipFill>
          <p:spPr>
            <a:xfrm>
              <a:off x="2588020" y="3570992"/>
              <a:ext cx="2671454" cy="618173"/>
            </a:xfrm>
            <a:prstGeom prst="rect">
              <a:avLst/>
            </a:prstGeom>
            <a:noFill/>
            <a:ln>
              <a:noFill/>
            </a:ln>
          </p:spPr>
        </p:pic>
        <p:pic>
          <p:nvPicPr>
            <p:cNvPr id="140" name="Google Shape;140;p24" descr="Picture 10"/>
            <p:cNvPicPr preferRelativeResize="0"/>
            <p:nvPr/>
          </p:nvPicPr>
          <p:blipFill rotWithShape="1">
            <a:blip r:embed="rId7">
              <a:alphaModFix/>
            </a:blip>
            <a:srcRect t="39216" b="27026"/>
            <a:stretch/>
          </p:blipFill>
          <p:spPr>
            <a:xfrm>
              <a:off x="4805470" y="3570992"/>
              <a:ext cx="2671454" cy="563603"/>
            </a:xfrm>
            <a:prstGeom prst="rect">
              <a:avLst/>
            </a:prstGeom>
            <a:noFill/>
            <a:ln>
              <a:noFill/>
            </a:ln>
          </p:spPr>
        </p:pic>
        <p:pic>
          <p:nvPicPr>
            <p:cNvPr id="141" name="Google Shape;141;p24" descr="一張含有 監視器, 電子用品, 坐, 白色 的圖片&#10;&#10;自動產生的描述"/>
            <p:cNvPicPr preferRelativeResize="0"/>
            <p:nvPr/>
          </p:nvPicPr>
          <p:blipFill rotWithShape="1">
            <a:blip r:embed="rId8">
              <a:alphaModFix/>
            </a:blip>
            <a:srcRect/>
            <a:stretch/>
          </p:blipFill>
          <p:spPr>
            <a:xfrm>
              <a:off x="358830" y="3612524"/>
              <a:ext cx="2526008" cy="389005"/>
            </a:xfrm>
            <a:prstGeom prst="rect">
              <a:avLst/>
            </a:prstGeom>
            <a:noFill/>
            <a:ln>
              <a:noFill/>
            </a:ln>
          </p:spPr>
        </p:pic>
      </p:grpSp>
      <p:sp>
        <p:nvSpPr>
          <p:cNvPr id="142" name="Google Shape;142;p24"/>
          <p:cNvSpPr txBox="1"/>
          <p:nvPr/>
        </p:nvSpPr>
        <p:spPr>
          <a:xfrm>
            <a:off x="124385" y="48510"/>
            <a:ext cx="8895230" cy="126777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smtClean="0">
                <a:solidFill>
                  <a:schemeClr val="lt1"/>
                </a:solidFill>
                <a:latin typeface="Meiryo UI" panose="020B0604030504040204" pitchFamily="50" charset="-128"/>
                <a:ea typeface="Meiryo UI" panose="020B0604030504040204" pitchFamily="50" charset="-128"/>
              </a:rPr>
              <a:t>2.5GbE</a:t>
            </a:r>
            <a:r>
              <a:rPr lang="ja-JP" altLang="en-US" sz="3200" b="1" dirty="0">
                <a:solidFill>
                  <a:schemeClr val="lt1"/>
                </a:solidFill>
                <a:latin typeface="Meiryo UI" panose="020B0604030504040204" pitchFamily="50" charset="-128"/>
                <a:ea typeface="Meiryo UI" panose="020B0604030504040204" pitchFamily="50" charset="-128"/>
              </a:rPr>
              <a:t>および</a:t>
            </a:r>
            <a:r>
              <a:rPr lang="en-US" sz="3200" b="1" dirty="0" smtClean="0">
                <a:solidFill>
                  <a:schemeClr val="lt1"/>
                </a:solidFill>
                <a:latin typeface="Meiryo UI" panose="020B0604030504040204" pitchFamily="50" charset="-128"/>
                <a:ea typeface="Meiryo UI" panose="020B0604030504040204" pitchFamily="50" charset="-128"/>
              </a:rPr>
              <a:t>10GbE</a:t>
            </a:r>
            <a:r>
              <a:rPr lang="en-US" sz="3200" b="1" dirty="0">
                <a:solidFill>
                  <a:schemeClr val="lt1"/>
                </a:solidFill>
                <a:latin typeface="Meiryo UI" panose="020B0604030504040204" pitchFamily="50" charset="-128"/>
                <a:ea typeface="Meiryo UI" panose="020B0604030504040204" pitchFamily="50" charset="-128"/>
              </a:rPr>
              <a:t>は、</a:t>
            </a:r>
            <a:r>
              <a:rPr lang="en-US" sz="3200" b="1" dirty="0" smtClean="0">
                <a:solidFill>
                  <a:schemeClr val="lt1"/>
                </a:solidFill>
                <a:latin typeface="Meiryo UI" panose="020B0604030504040204" pitchFamily="50" charset="-128"/>
                <a:ea typeface="Meiryo UI" panose="020B0604030504040204" pitchFamily="50" charset="-128"/>
              </a:rPr>
              <a:t>ディザスタリカバリ中の</a:t>
            </a:r>
            <a:br>
              <a:rPr lang="en-US" sz="3200" b="1" dirty="0" smtClean="0">
                <a:solidFill>
                  <a:schemeClr val="lt1"/>
                </a:solidFill>
                <a:latin typeface="Meiryo UI" panose="020B0604030504040204" pitchFamily="50" charset="-128"/>
                <a:ea typeface="Meiryo UI" panose="020B0604030504040204" pitchFamily="50" charset="-128"/>
              </a:rPr>
            </a:br>
            <a:r>
              <a:rPr lang="en-US" sz="3200" b="1" dirty="0" err="1" smtClean="0">
                <a:solidFill>
                  <a:schemeClr val="lt1"/>
                </a:solidFill>
                <a:latin typeface="Meiryo UI" panose="020B0604030504040204" pitchFamily="50" charset="-128"/>
                <a:ea typeface="Meiryo UI" panose="020B0604030504040204" pitchFamily="50" charset="-128"/>
              </a:rPr>
              <a:t>ダウンタイムを大幅に削減</a:t>
            </a:r>
            <a:r>
              <a:rPr lang="ja-JP" altLang="en-US" sz="3200" b="1" dirty="0" smtClean="0">
                <a:solidFill>
                  <a:schemeClr val="lt1"/>
                </a:solidFill>
                <a:latin typeface="Meiryo UI" panose="020B0604030504040204" pitchFamily="50" charset="-128"/>
                <a:ea typeface="Meiryo UI" panose="020B0604030504040204" pitchFamily="50" charset="-128"/>
              </a:rPr>
              <a:t>し</a:t>
            </a:r>
            <a:r>
              <a:rPr lang="en-US" sz="3200" b="1" dirty="0" err="1" smtClean="0">
                <a:solidFill>
                  <a:schemeClr val="lt1"/>
                </a:solidFill>
                <a:latin typeface="Meiryo UI" panose="020B0604030504040204" pitchFamily="50" charset="-128"/>
                <a:ea typeface="Meiryo UI" panose="020B0604030504040204" pitchFamily="50" charset="-128"/>
              </a:rPr>
              <a:t>ます</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3" name="Google Shape;143;p24"/>
          <p:cNvSpPr txBox="1"/>
          <p:nvPr/>
        </p:nvSpPr>
        <p:spPr>
          <a:xfrm>
            <a:off x="3452804" y="3175826"/>
            <a:ext cx="1784948" cy="47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C00000"/>
              </a:buClr>
              <a:buSzPts val="2000"/>
              <a:buFont typeface="Arial"/>
              <a:buNone/>
            </a:pPr>
            <a:r>
              <a:rPr lang="en-US" sz="2000" b="1" dirty="0" err="1">
                <a:solidFill>
                  <a:srgbClr val="C00000"/>
                </a:solidFill>
                <a:latin typeface="Meiryo UI" panose="020B0604030504040204" pitchFamily="50" charset="-128"/>
                <a:ea typeface="Meiryo UI" panose="020B0604030504040204" pitchFamily="50" charset="-128"/>
              </a:rPr>
              <a:t>バックアップ</a:t>
            </a:r>
            <a:endParaRPr sz="2000" b="1" i="0" u="none" strike="noStrike" cap="none" dirty="0">
              <a:solidFill>
                <a:srgbClr val="C00000"/>
              </a:solidFill>
              <a:latin typeface="Meiryo UI" panose="020B0604030504040204" pitchFamily="50" charset="-128"/>
              <a:ea typeface="Meiryo UI" panose="020B0604030504040204" pitchFamily="50" charset="-128"/>
              <a:sym typeface="Arial"/>
            </a:endParaRPr>
          </a:p>
        </p:txBody>
      </p:sp>
      <p:sp>
        <p:nvSpPr>
          <p:cNvPr id="144" name="Google Shape;144;p24"/>
          <p:cNvSpPr txBox="1"/>
          <p:nvPr/>
        </p:nvSpPr>
        <p:spPr>
          <a:xfrm>
            <a:off x="3707488" y="4265482"/>
            <a:ext cx="1500198" cy="47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C00000"/>
              </a:buClr>
              <a:buSzPts val="2000"/>
              <a:buFont typeface="Arial"/>
              <a:buNone/>
            </a:pPr>
            <a:r>
              <a:rPr lang="ja-JP" altLang="en-US" sz="2000" b="1" dirty="0">
                <a:solidFill>
                  <a:srgbClr val="C00000"/>
                </a:solidFill>
                <a:latin typeface="Meiryo UI" panose="020B0604030504040204" pitchFamily="50" charset="-128"/>
                <a:ea typeface="Meiryo UI" panose="020B0604030504040204" pitchFamily="50" charset="-128"/>
              </a:rPr>
              <a:t>復旧</a:t>
            </a:r>
            <a:endParaRPr sz="2000" b="1" i="0" u="none" strike="noStrike" cap="none" dirty="0">
              <a:solidFill>
                <a:srgbClr val="C00000"/>
              </a:solidFill>
              <a:latin typeface="Meiryo UI" panose="020B0604030504040204" pitchFamily="50" charset="-128"/>
              <a:ea typeface="Meiryo UI" panose="020B0604030504040204" pitchFamily="50" charset="-128"/>
              <a:sym typeface="Arial"/>
            </a:endParaRPr>
          </a:p>
        </p:txBody>
      </p:sp>
      <p:sp>
        <p:nvSpPr>
          <p:cNvPr id="145" name="Google Shape;145;p24"/>
          <p:cNvSpPr txBox="1"/>
          <p:nvPr/>
        </p:nvSpPr>
        <p:spPr>
          <a:xfrm>
            <a:off x="955570" y="3235952"/>
            <a:ext cx="1716600" cy="33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SzPts val="300"/>
              <a:buFont typeface="Arial"/>
              <a:buNone/>
            </a:pPr>
            <a:r>
              <a:rPr lang="en-US" sz="1050" b="1" dirty="0">
                <a:solidFill>
                  <a:schemeClr val="dk1"/>
                </a:solidFill>
                <a:latin typeface="Meiryo UI" panose="020B0604030504040204" pitchFamily="50" charset="-128"/>
                <a:ea typeface="Meiryo UI" panose="020B0604030504040204" pitchFamily="50" charset="-128"/>
              </a:rPr>
              <a:t>TS-435XeU</a:t>
            </a:r>
            <a:endParaRPr sz="105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46" name="Google Shape;146;p24"/>
          <p:cNvSpPr txBox="1"/>
          <p:nvPr/>
        </p:nvSpPr>
        <p:spPr>
          <a:xfrm>
            <a:off x="5679128" y="3211061"/>
            <a:ext cx="1716600" cy="33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SzPts val="300"/>
              <a:buFont typeface="Arial"/>
              <a:buNone/>
            </a:pPr>
            <a:r>
              <a:rPr lang="en-US" sz="1050" b="1" dirty="0">
                <a:solidFill>
                  <a:schemeClr val="dk1"/>
                </a:solidFill>
                <a:latin typeface="Meiryo UI" panose="020B0604030504040204" pitchFamily="50" charset="-128"/>
                <a:ea typeface="Meiryo UI" panose="020B0604030504040204" pitchFamily="50" charset="-128"/>
              </a:rPr>
              <a:t>TS-1232PXU-RP</a:t>
            </a:r>
            <a:endParaRPr sz="105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47" name="Google Shape;147;p24"/>
          <p:cNvSpPr txBox="1"/>
          <p:nvPr/>
        </p:nvSpPr>
        <p:spPr>
          <a:xfrm>
            <a:off x="3671497" y="4092387"/>
            <a:ext cx="2204530" cy="33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SzPts val="300"/>
              <a:buFont typeface="Arial"/>
              <a:buNone/>
            </a:pPr>
            <a:r>
              <a:rPr lang="en-US" sz="1050" b="1" dirty="0">
                <a:solidFill>
                  <a:schemeClr val="dk1"/>
                </a:solidFill>
                <a:latin typeface="Meiryo UI" panose="020B0604030504040204" pitchFamily="50" charset="-128"/>
                <a:ea typeface="Meiryo UI" panose="020B0604030504040204" pitchFamily="50" charset="-128"/>
              </a:rPr>
              <a:t>QNAP 2.5GbE/10GbEスイッチ</a:t>
            </a:r>
            <a:endParaRPr sz="105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683949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p:nvPr/>
        </p:nvSpPr>
        <p:spPr>
          <a:xfrm>
            <a:off x="2054179" y="2045796"/>
            <a:ext cx="6999153" cy="3097704"/>
          </a:xfrm>
          <a:prstGeom prst="rect">
            <a:avLst/>
          </a:prstGeom>
          <a:solidFill>
            <a:srgbClr val="F7F8FB"/>
          </a:solidFill>
          <a:ln>
            <a:noFill/>
          </a:ln>
          <a:effectLst>
            <a:outerShdw blurRad="152400" dist="177800" dir="8100000" algn="tr" rotWithShape="0">
              <a:srgbClr val="09000C">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53" name="Google Shape;153;p25"/>
          <p:cNvSpPr txBox="1">
            <a:spLocks noGrp="1"/>
          </p:cNvSpPr>
          <p:nvPr>
            <p:ph type="title" idx="4294967295"/>
          </p:nvPr>
        </p:nvSpPr>
        <p:spPr>
          <a:xfrm>
            <a:off x="430132" y="121886"/>
            <a:ext cx="7702550" cy="132683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dirty="0" err="1">
                <a:solidFill>
                  <a:schemeClr val="lt1"/>
                </a:solidFill>
                <a:latin typeface="Meiryo UI" panose="020B0604030504040204" pitchFamily="50" charset="-128"/>
                <a:ea typeface="Meiryo UI" panose="020B0604030504040204" pitchFamily="50" charset="-128"/>
              </a:rPr>
              <a:t>Qsync</a:t>
            </a:r>
            <a:r>
              <a:rPr lang="en-US" sz="3200" dirty="0" err="1" smtClean="0">
                <a:solidFill>
                  <a:schemeClr val="lt1"/>
                </a:solidFill>
                <a:latin typeface="Meiryo UI" panose="020B0604030504040204" pitchFamily="50" charset="-128"/>
                <a:ea typeface="Meiryo UI" panose="020B0604030504040204" pitchFamily="50" charset="-128"/>
              </a:rPr>
              <a:t>を使用した個人およびチームの</a:t>
            </a:r>
            <a:r>
              <a:rPr lang="en-US" sz="3200" dirty="0" smtClean="0">
                <a:solidFill>
                  <a:schemeClr val="lt1"/>
                </a:solidFill>
                <a:latin typeface="Meiryo UI" panose="020B0604030504040204" pitchFamily="50" charset="-128"/>
                <a:ea typeface="Meiryo UI" panose="020B0604030504040204" pitchFamily="50" charset="-128"/>
              </a:rPr>
              <a:t/>
            </a:r>
            <a:br>
              <a:rPr lang="en-US" sz="3200" dirty="0" smtClean="0">
                <a:solidFill>
                  <a:schemeClr val="lt1"/>
                </a:solidFill>
                <a:latin typeface="Meiryo UI" panose="020B0604030504040204" pitchFamily="50" charset="-128"/>
                <a:ea typeface="Meiryo UI" panose="020B0604030504040204" pitchFamily="50" charset="-128"/>
              </a:rPr>
            </a:br>
            <a:r>
              <a:rPr lang="en-US" sz="3200" dirty="0" err="1" smtClean="0">
                <a:solidFill>
                  <a:schemeClr val="lt1"/>
                </a:solidFill>
                <a:latin typeface="Meiryo UI" panose="020B0604030504040204" pitchFamily="50" charset="-128"/>
                <a:ea typeface="Meiryo UI" panose="020B0604030504040204" pitchFamily="50" charset="-128"/>
              </a:rPr>
              <a:t>デバイス間ファイル同期</a:t>
            </a: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154" name="Google Shape;154;p25"/>
          <p:cNvSpPr txBox="1"/>
          <p:nvPr/>
        </p:nvSpPr>
        <p:spPr>
          <a:xfrm>
            <a:off x="279661" y="1310059"/>
            <a:ext cx="8666433"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err="1">
                <a:solidFill>
                  <a:schemeClr val="dk1"/>
                </a:solidFill>
                <a:latin typeface="Meiryo UI" panose="020B0604030504040204" pitchFamily="50" charset="-128"/>
                <a:ea typeface="Meiryo UI" panose="020B0604030504040204" pitchFamily="50" charset="-128"/>
              </a:rPr>
              <a:t>Qsyncは、QNAP</a:t>
            </a:r>
            <a:r>
              <a:rPr lang="en-US" b="1" dirty="0">
                <a:solidFill>
                  <a:schemeClr val="dk1"/>
                </a:solidFill>
                <a:latin typeface="Meiryo UI" panose="020B0604030504040204" pitchFamily="50" charset="-128"/>
                <a:ea typeface="Meiryo UI" panose="020B0604030504040204" pitchFamily="50" charset="-128"/>
              </a:rPr>
              <a:t> </a:t>
            </a:r>
            <a:r>
              <a:rPr lang="en-US" b="1" dirty="0" err="1">
                <a:solidFill>
                  <a:schemeClr val="dk1"/>
                </a:solidFill>
                <a:latin typeface="Meiryo UI" panose="020B0604030504040204" pitchFamily="50" charset="-128"/>
                <a:ea typeface="Meiryo UI" panose="020B0604030504040204" pitchFamily="50" charset="-128"/>
              </a:rPr>
              <a:t>NASと、</a:t>
            </a:r>
            <a:r>
              <a:rPr lang="en-US" b="1" dirty="0" err="1" smtClean="0">
                <a:solidFill>
                  <a:schemeClr val="dk1"/>
                </a:solidFill>
                <a:latin typeface="Meiryo UI" panose="020B0604030504040204" pitchFamily="50" charset="-128"/>
                <a:ea typeface="Meiryo UI" panose="020B0604030504040204" pitchFamily="50" charset="-128"/>
              </a:rPr>
              <a:t>コンピュータ</a:t>
            </a:r>
            <a:r>
              <a:rPr lang="en-US" b="1" dirty="0" smtClean="0">
                <a:solidFill>
                  <a:schemeClr val="dk1"/>
                </a:solidFill>
                <a:latin typeface="Meiryo UI" panose="020B0604030504040204" pitchFamily="50" charset="-128"/>
                <a:ea typeface="Meiryo UI" panose="020B0604030504040204" pitchFamily="50" charset="-128"/>
              </a:rPr>
              <a:t>、</a:t>
            </a:r>
            <a:r>
              <a:rPr lang="ja-JP" altLang="en-US" b="1" dirty="0" smtClean="0">
                <a:solidFill>
                  <a:schemeClr val="dk1"/>
                </a:solidFill>
                <a:latin typeface="Meiryo UI" panose="020B0604030504040204" pitchFamily="50" charset="-128"/>
                <a:ea typeface="Meiryo UI" panose="020B0604030504040204" pitchFamily="50" charset="-128"/>
              </a:rPr>
              <a:t>ノートパソコン</a:t>
            </a:r>
            <a:r>
              <a:rPr lang="en-US" b="1" dirty="0" smtClean="0">
                <a:solidFill>
                  <a:schemeClr val="dk1"/>
                </a:solidFill>
                <a:latin typeface="Meiryo UI" panose="020B0604030504040204" pitchFamily="50" charset="-128"/>
                <a:ea typeface="Meiryo UI" panose="020B0604030504040204" pitchFamily="50" charset="-128"/>
              </a:rPr>
              <a:t>、</a:t>
            </a:r>
            <a:r>
              <a:rPr lang="en-US" b="1" dirty="0" err="1" smtClean="0">
                <a:solidFill>
                  <a:schemeClr val="dk1"/>
                </a:solidFill>
                <a:latin typeface="Meiryo UI" panose="020B0604030504040204" pitchFamily="50" charset="-128"/>
                <a:ea typeface="Meiryo UI" panose="020B0604030504040204" pitchFamily="50" charset="-128"/>
              </a:rPr>
              <a:t>モバイルデバイスなどのリンクされたデバイス間</a:t>
            </a:r>
            <a:r>
              <a:rPr lang="ja-JP" altLang="en-US" b="1" dirty="0" smtClean="0">
                <a:solidFill>
                  <a:schemeClr val="dk1"/>
                </a:solidFill>
                <a:latin typeface="Meiryo UI" panose="020B0604030504040204" pitchFamily="50" charset="-128"/>
                <a:ea typeface="Meiryo UI" panose="020B0604030504040204" pitchFamily="50" charset="-128"/>
              </a:rPr>
              <a:t>で</a:t>
            </a:r>
            <a:r>
              <a:rPr lang="en-US" b="1" dirty="0" err="1" smtClean="0">
                <a:solidFill>
                  <a:schemeClr val="dk1"/>
                </a:solidFill>
                <a:latin typeface="Meiryo UI" panose="020B0604030504040204" pitchFamily="50" charset="-128"/>
                <a:ea typeface="Meiryo UI" panose="020B0604030504040204" pitchFamily="50" charset="-128"/>
              </a:rPr>
              <a:t>効率的なファイル同期を</a:t>
            </a:r>
            <a:r>
              <a:rPr lang="ja-JP" altLang="en-US" b="1" dirty="0" smtClean="0">
                <a:solidFill>
                  <a:schemeClr val="dk1"/>
                </a:solidFill>
                <a:latin typeface="Meiryo UI" panose="020B0604030504040204" pitchFamily="50" charset="-128"/>
                <a:ea typeface="Meiryo UI" panose="020B0604030504040204" pitchFamily="50" charset="-128"/>
              </a:rPr>
              <a:t>行います</a:t>
            </a:r>
            <a:r>
              <a:rPr lang="en-US" b="1" dirty="0" smtClean="0">
                <a:solidFill>
                  <a:schemeClr val="dk1"/>
                </a:solidFill>
                <a:latin typeface="Meiryo UI" panose="020B0604030504040204" pitchFamily="50" charset="-128"/>
                <a:ea typeface="Meiryo UI" panose="020B0604030504040204" pitchFamily="50" charset="-128"/>
              </a:rPr>
              <a:t>。 </a:t>
            </a:r>
            <a:r>
              <a:rPr lang="en-US" b="1" dirty="0" err="1">
                <a:solidFill>
                  <a:schemeClr val="dk1"/>
                </a:solidFill>
                <a:latin typeface="Meiryo UI" panose="020B0604030504040204" pitchFamily="50" charset="-128"/>
                <a:ea typeface="Meiryo UI" panose="020B0604030504040204" pitchFamily="50" charset="-128"/>
              </a:rPr>
              <a:t>Qsyncを使用すると、</a:t>
            </a:r>
            <a:r>
              <a:rPr lang="en-US" b="1" dirty="0" err="1" smtClean="0">
                <a:solidFill>
                  <a:schemeClr val="dk1"/>
                </a:solidFill>
                <a:latin typeface="Meiryo UI" panose="020B0604030504040204" pitchFamily="50" charset="-128"/>
                <a:ea typeface="Meiryo UI" panose="020B0604030504040204" pitchFamily="50" charset="-128"/>
              </a:rPr>
              <a:t>すべてのデバイスのデータに簡単にアクセス</a:t>
            </a:r>
            <a:r>
              <a:rPr lang="ja-JP" altLang="en-US" b="1" dirty="0" smtClean="0">
                <a:solidFill>
                  <a:schemeClr val="dk1"/>
                </a:solidFill>
                <a:latin typeface="Meiryo UI" panose="020B0604030504040204" pitchFamily="50" charset="-128"/>
                <a:ea typeface="Meiryo UI" panose="020B0604030504040204" pitchFamily="50" charset="-128"/>
              </a:rPr>
              <a:t>できるようになり</a:t>
            </a:r>
            <a:r>
              <a:rPr lang="en-US" b="1" dirty="0" smtClean="0">
                <a:solidFill>
                  <a:schemeClr val="dk1"/>
                </a:solidFill>
                <a:latin typeface="Meiryo UI" panose="020B0604030504040204" pitchFamily="50" charset="-128"/>
                <a:ea typeface="Meiryo UI" panose="020B0604030504040204" pitchFamily="50" charset="-128"/>
              </a:rPr>
              <a:t>、</a:t>
            </a:r>
            <a:r>
              <a:rPr lang="en-US" b="1" dirty="0" err="1" smtClean="0">
                <a:solidFill>
                  <a:schemeClr val="dk1"/>
                </a:solidFill>
                <a:latin typeface="Meiryo UI" panose="020B0604030504040204" pitchFamily="50" charset="-128"/>
                <a:ea typeface="Meiryo UI" panose="020B0604030504040204" pitchFamily="50" charset="-128"/>
              </a:rPr>
              <a:t>チームメンバー間で</a:t>
            </a:r>
            <a:r>
              <a:rPr lang="ja-JP" altLang="en-US" b="1" dirty="0" smtClean="0">
                <a:solidFill>
                  <a:schemeClr val="dk1"/>
                </a:solidFill>
                <a:latin typeface="Meiryo UI" panose="020B0604030504040204" pitchFamily="50" charset="-128"/>
                <a:ea typeface="Meiryo UI" panose="020B0604030504040204" pitchFamily="50" charset="-128"/>
              </a:rPr>
              <a:t>データを</a:t>
            </a:r>
            <a:r>
              <a:rPr lang="en-US" b="1" dirty="0" err="1" smtClean="0">
                <a:solidFill>
                  <a:schemeClr val="dk1"/>
                </a:solidFill>
                <a:latin typeface="Meiryo UI" panose="020B0604030504040204" pitchFamily="50" charset="-128"/>
                <a:ea typeface="Meiryo UI" panose="020B0604030504040204" pitchFamily="50" charset="-128"/>
              </a:rPr>
              <a:t>共有できます</a:t>
            </a:r>
            <a:r>
              <a:rPr lang="en-US" b="1" dirty="0">
                <a:solidFill>
                  <a:schemeClr val="dk1"/>
                </a:solidFill>
                <a:latin typeface="Meiryo UI" panose="020B0604030504040204" pitchFamily="50" charset="-128"/>
                <a:ea typeface="Meiryo UI" panose="020B0604030504040204" pitchFamily="50" charset="-128"/>
              </a:rPr>
              <a:t>。</a:t>
            </a:r>
            <a:endParaRPr sz="14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155" name="Google Shape;155;p25"/>
          <p:cNvPicPr preferRelativeResize="0"/>
          <p:nvPr/>
        </p:nvPicPr>
        <p:blipFill rotWithShape="1">
          <a:blip r:embed="rId3">
            <a:alphaModFix/>
          </a:blip>
          <a:srcRect/>
          <a:stretch/>
        </p:blipFill>
        <p:spPr>
          <a:xfrm>
            <a:off x="2363141" y="2752707"/>
            <a:ext cx="6157644" cy="2240321"/>
          </a:xfrm>
          <a:prstGeom prst="rect">
            <a:avLst/>
          </a:prstGeom>
          <a:noFill/>
          <a:ln>
            <a:noFill/>
          </a:ln>
        </p:spPr>
      </p:pic>
      <p:pic>
        <p:nvPicPr>
          <p:cNvPr id="156" name="Google Shape;156;p25"/>
          <p:cNvPicPr preferRelativeResize="0"/>
          <p:nvPr/>
        </p:nvPicPr>
        <p:blipFill rotWithShape="1">
          <a:blip r:embed="rId4">
            <a:alphaModFix/>
          </a:blip>
          <a:srcRect/>
          <a:stretch/>
        </p:blipFill>
        <p:spPr>
          <a:xfrm>
            <a:off x="8068574" y="470325"/>
            <a:ext cx="774609" cy="774609"/>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57" name="Google Shape;157;p25"/>
          <p:cNvSpPr txBox="1"/>
          <p:nvPr/>
        </p:nvSpPr>
        <p:spPr>
          <a:xfrm>
            <a:off x="2363141" y="2179470"/>
            <a:ext cx="3522586" cy="70788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000"/>
              <a:buFont typeface="Arial"/>
              <a:buChar char="•"/>
            </a:pPr>
            <a:r>
              <a:rPr lang="en-US" sz="1000" dirty="0" err="1">
                <a:latin typeface="Meiryo UI" panose="020B0604030504040204" pitchFamily="50" charset="-128"/>
                <a:ea typeface="Meiryo UI" panose="020B0604030504040204" pitchFamily="50" charset="-128"/>
              </a:rPr>
              <a:t>競合ポリシーやフィルター設定などの管理設定を構成します。</a:t>
            </a:r>
            <a:r>
              <a:rPr lang="en-US" sz="1000" dirty="0" err="1" smtClean="0">
                <a:latin typeface="Meiryo UI" panose="020B0604030504040204" pitchFamily="50" charset="-128"/>
                <a:ea typeface="Meiryo UI" panose="020B0604030504040204" pitchFamily="50" charset="-128"/>
              </a:rPr>
              <a:t>各デバイスに独自の設定を設定</a:t>
            </a:r>
            <a:r>
              <a:rPr lang="ja-JP" altLang="en-US" sz="1000" dirty="0" smtClean="0">
                <a:latin typeface="Meiryo UI" panose="020B0604030504040204" pitchFamily="50" charset="-128"/>
                <a:ea typeface="Meiryo UI" panose="020B0604030504040204" pitchFamily="50" charset="-128"/>
              </a:rPr>
              <a:t>したり</a:t>
            </a:r>
            <a:r>
              <a:rPr lang="en-US" sz="1000" dirty="0" smtClean="0">
                <a:latin typeface="Meiryo UI" panose="020B0604030504040204" pitchFamily="50" charset="-128"/>
                <a:ea typeface="Meiryo UI" panose="020B0604030504040204" pitchFamily="50" charset="-128"/>
              </a:rPr>
              <a:t>、</a:t>
            </a:r>
            <a:r>
              <a:rPr lang="en-US" sz="1000" dirty="0" err="1" smtClean="0">
                <a:latin typeface="Meiryo UI" panose="020B0604030504040204" pitchFamily="50" charset="-128"/>
                <a:ea typeface="Meiryo UI" panose="020B0604030504040204" pitchFamily="50" charset="-128"/>
              </a:rPr>
              <a:t>すべてのデバイスに一元化された設定を適用</a:t>
            </a:r>
            <a:r>
              <a:rPr lang="ja-JP" altLang="en-US" sz="1000" dirty="0" smtClean="0">
                <a:latin typeface="Meiryo UI" panose="020B0604030504040204" pitchFamily="50" charset="-128"/>
                <a:ea typeface="Meiryo UI" panose="020B0604030504040204" pitchFamily="50" charset="-128"/>
              </a:rPr>
              <a:t>したりする</a:t>
            </a:r>
            <a:r>
              <a:rPr lang="en-US" sz="1000" dirty="0" err="1" smtClean="0">
                <a:latin typeface="Meiryo UI" panose="020B0604030504040204" pitchFamily="50" charset="-128"/>
                <a:ea typeface="Meiryo UI" panose="020B0604030504040204" pitchFamily="50" charset="-128"/>
              </a:rPr>
              <a:t>こと</a:t>
            </a:r>
            <a:r>
              <a:rPr lang="ja-JP" altLang="en-US" sz="1000" dirty="0" smtClean="0">
                <a:latin typeface="Meiryo UI" panose="020B0604030504040204" pitchFamily="50" charset="-128"/>
                <a:ea typeface="Meiryo UI" panose="020B0604030504040204" pitchFamily="50" charset="-128"/>
              </a:rPr>
              <a:t>が</a:t>
            </a:r>
            <a:r>
              <a:rPr lang="en-US" sz="1000" dirty="0" err="1" smtClean="0">
                <a:latin typeface="Meiryo UI" panose="020B0604030504040204" pitchFamily="50" charset="-128"/>
                <a:ea typeface="Meiryo UI" panose="020B0604030504040204" pitchFamily="50" charset="-128"/>
              </a:rPr>
              <a:t>できます</a:t>
            </a:r>
            <a:r>
              <a:rPr lang="en-US" sz="1000" dirty="0">
                <a:latin typeface="Meiryo UI" panose="020B0604030504040204" pitchFamily="50" charset="-128"/>
                <a:ea typeface="Meiryo UI" panose="020B0604030504040204" pitchFamily="50" charset="-128"/>
              </a:rPr>
              <a:t>。</a:t>
            </a:r>
            <a:endParaRPr sz="1000" b="0" i="0" u="none" strike="noStrike" cap="none" dirty="0">
              <a:solidFill>
                <a:srgbClr val="202020"/>
              </a:solidFill>
              <a:latin typeface="Meiryo UI" panose="020B0604030504040204" pitchFamily="50" charset="-128"/>
              <a:ea typeface="Meiryo UI" panose="020B0604030504040204" pitchFamily="50" charset="-128"/>
              <a:sym typeface="Arial"/>
            </a:endParaRPr>
          </a:p>
        </p:txBody>
      </p:sp>
      <p:sp>
        <p:nvSpPr>
          <p:cNvPr id="158" name="Google Shape;158;p25"/>
          <p:cNvSpPr txBox="1"/>
          <p:nvPr/>
        </p:nvSpPr>
        <p:spPr>
          <a:xfrm>
            <a:off x="6044681" y="2178972"/>
            <a:ext cx="2901413" cy="40011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000"/>
              <a:buFont typeface="Arial"/>
              <a:buChar char="•"/>
            </a:pPr>
            <a:r>
              <a:rPr lang="en-US" sz="1000" dirty="0" smtClean="0">
                <a:latin typeface="Meiryo UI" panose="020B0604030504040204" pitchFamily="50" charset="-128"/>
                <a:ea typeface="Meiryo UI" panose="020B0604030504040204" pitchFamily="50" charset="-128"/>
              </a:rPr>
              <a:t>Hybrid Backup </a:t>
            </a:r>
            <a:r>
              <a:rPr lang="en-US" sz="1000" dirty="0" err="1" smtClean="0">
                <a:latin typeface="Meiryo UI" panose="020B0604030504040204" pitchFamily="50" charset="-128"/>
                <a:ea typeface="Meiryo UI" panose="020B0604030504040204" pitchFamily="50" charset="-128"/>
              </a:rPr>
              <a:t>Sync</a:t>
            </a:r>
            <a:r>
              <a:rPr lang="en-US" sz="1000" dirty="0" err="1">
                <a:latin typeface="Meiryo UI" panose="020B0604030504040204" pitchFamily="50" charset="-128"/>
                <a:ea typeface="Meiryo UI" panose="020B0604030504040204" pitchFamily="50" charset="-128"/>
              </a:rPr>
              <a:t>を使用してデータを別のNASまたはパブリッククラウドに同期する</a:t>
            </a:r>
            <a:endParaRPr dirty="0">
              <a:latin typeface="Meiryo UI" panose="020B0604030504040204" pitchFamily="50" charset="-128"/>
              <a:ea typeface="Meiryo UI" panose="020B0604030504040204" pitchFamily="50" charset="-128"/>
            </a:endParaRPr>
          </a:p>
        </p:txBody>
      </p:sp>
      <p:sp>
        <p:nvSpPr>
          <p:cNvPr id="159" name="Google Shape;159;p25"/>
          <p:cNvSpPr txBox="1"/>
          <p:nvPr/>
        </p:nvSpPr>
        <p:spPr>
          <a:xfrm>
            <a:off x="4456117" y="4186909"/>
            <a:ext cx="1371600"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dirty="0" err="1" smtClean="0">
                <a:latin typeface="Meiryo UI" panose="020B0604030504040204" pitchFamily="50" charset="-128"/>
                <a:ea typeface="Meiryo UI" panose="020B0604030504040204" pitchFamily="50" charset="-128"/>
              </a:rPr>
              <a:t>Qsync</a:t>
            </a:r>
            <a:r>
              <a:rPr lang="en-US" dirty="0" smtClean="0">
                <a:latin typeface="Meiryo UI" panose="020B0604030504040204" pitchFamily="50" charset="-128"/>
                <a:ea typeface="Meiryo UI" panose="020B0604030504040204" pitchFamily="50" charset="-128"/>
              </a:rPr>
              <a:t> Central </a:t>
            </a:r>
            <a:r>
              <a:rPr lang="en-US" dirty="0" err="1" smtClean="0">
                <a:latin typeface="Meiryo UI" panose="020B0604030504040204" pitchFamily="50" charset="-128"/>
                <a:ea typeface="Meiryo UI" panose="020B0604030504040204" pitchFamily="50" charset="-128"/>
              </a:rPr>
              <a:t>Appを備えたNAS</a:t>
            </a:r>
            <a:endParaRPr dirty="0">
              <a:latin typeface="Meiryo UI" panose="020B0604030504040204" pitchFamily="50" charset="-128"/>
              <a:ea typeface="Meiryo UI" panose="020B0604030504040204" pitchFamily="50" charset="-128"/>
            </a:endParaRPr>
          </a:p>
        </p:txBody>
      </p:sp>
      <p:sp>
        <p:nvSpPr>
          <p:cNvPr id="160" name="Google Shape;160;p25"/>
          <p:cNvSpPr txBox="1"/>
          <p:nvPr/>
        </p:nvSpPr>
        <p:spPr>
          <a:xfrm>
            <a:off x="231195" y="2396309"/>
            <a:ext cx="1531854" cy="2246769"/>
          </a:xfrm>
          <a:prstGeom prst="rect">
            <a:avLst/>
          </a:prstGeom>
          <a:noFill/>
          <a:ln>
            <a:noFill/>
          </a:ln>
        </p:spPr>
        <p:txBody>
          <a:bodyPr spcFirstLastPara="1" wrap="square" lIns="91425" tIns="45700" rIns="91425" bIns="45700" anchor="t" anchorCtr="0">
            <a:noAutofit/>
          </a:bodyPr>
          <a:lstStyle/>
          <a:p>
            <a:pPr marL="90487" marR="0" lvl="0" indent="-90487" algn="l" rtl="0">
              <a:lnSpc>
                <a:spcPct val="100000"/>
              </a:lnSpc>
              <a:spcBef>
                <a:spcPts val="1200"/>
              </a:spcBef>
              <a:spcAft>
                <a:spcPts val="0"/>
              </a:spcAft>
              <a:buClr>
                <a:srgbClr val="000000"/>
              </a:buClr>
              <a:buSzPts val="1000"/>
              <a:buFont typeface="Arial"/>
              <a:buChar char="•"/>
            </a:pPr>
            <a:r>
              <a:rPr lang="en-US" sz="1000" dirty="0" err="1">
                <a:latin typeface="Meiryo UI" panose="020B0604030504040204" pitchFamily="50" charset="-128"/>
                <a:ea typeface="Meiryo UI" panose="020B0604030504040204" pitchFamily="50" charset="-128"/>
              </a:rPr>
              <a:t>一元管理によりセキュリティと効率を向上</a:t>
            </a:r>
            <a:endParaRPr sz="1000" dirty="0">
              <a:latin typeface="Meiryo UI" panose="020B0604030504040204" pitchFamily="50" charset="-128"/>
              <a:ea typeface="Meiryo UI" panose="020B0604030504040204" pitchFamily="50" charset="-128"/>
            </a:endParaRPr>
          </a:p>
          <a:p>
            <a:pPr marL="90487" marR="0" lvl="0" indent="-90487" algn="l" rtl="0">
              <a:lnSpc>
                <a:spcPct val="100000"/>
              </a:lnSpc>
              <a:spcBef>
                <a:spcPts val="1200"/>
              </a:spcBef>
              <a:spcAft>
                <a:spcPts val="0"/>
              </a:spcAft>
              <a:buClr>
                <a:srgbClr val="000000"/>
              </a:buClr>
              <a:buSzPts val="1000"/>
              <a:buFont typeface="Arial"/>
              <a:buChar char="•"/>
            </a:pPr>
            <a:r>
              <a:rPr lang="en-US" sz="1000" dirty="0">
                <a:latin typeface="Meiryo UI" panose="020B0604030504040204" pitchFamily="50" charset="-128"/>
                <a:ea typeface="Meiryo UI" panose="020B0604030504040204" pitchFamily="50" charset="-128"/>
              </a:rPr>
              <a:t>リカバリ用の最大</a:t>
            </a:r>
            <a:r>
              <a:rPr lang="en-US" sz="1000" dirty="0" smtClean="0">
                <a:latin typeface="Meiryo UI" panose="020B0604030504040204" pitchFamily="50" charset="-128"/>
                <a:ea typeface="Meiryo UI" panose="020B0604030504040204" pitchFamily="50" charset="-128"/>
              </a:rPr>
              <a:t>64</a:t>
            </a:r>
            <a:r>
              <a:rPr lang="ja-JP" altLang="en-US" sz="1000" dirty="0" smtClean="0">
                <a:latin typeface="Meiryo UI" panose="020B0604030504040204" pitchFamily="50" charset="-128"/>
                <a:ea typeface="Meiryo UI" panose="020B0604030504040204" pitchFamily="50" charset="-128"/>
              </a:rPr>
              <a:t>個</a:t>
            </a:r>
            <a:r>
              <a:rPr lang="en-US" sz="1000" dirty="0" err="1" smtClean="0">
                <a:latin typeface="Meiryo UI" panose="020B0604030504040204" pitchFamily="50" charset="-128"/>
                <a:ea typeface="Meiryo UI" panose="020B0604030504040204" pitchFamily="50" charset="-128"/>
              </a:rPr>
              <a:t>のバックアップバージョン</a:t>
            </a:r>
            <a:endParaRPr sz="1000" dirty="0">
              <a:latin typeface="Meiryo UI" panose="020B0604030504040204" pitchFamily="50" charset="-128"/>
              <a:ea typeface="Meiryo UI" panose="020B0604030504040204" pitchFamily="50" charset="-128"/>
            </a:endParaRPr>
          </a:p>
          <a:p>
            <a:pPr marL="90488" marR="0" lvl="0" indent="-90488" algn="l" rtl="0">
              <a:lnSpc>
                <a:spcPct val="100000"/>
              </a:lnSpc>
              <a:spcBef>
                <a:spcPts val="1200"/>
              </a:spcBef>
              <a:spcAft>
                <a:spcPts val="0"/>
              </a:spcAft>
              <a:buClr>
                <a:srgbClr val="000000"/>
              </a:buClr>
              <a:buSzPts val="1000"/>
              <a:buFont typeface="Arial"/>
              <a:buChar char="•"/>
            </a:pPr>
            <a:r>
              <a:rPr lang="en-US" sz="1000" dirty="0" err="1">
                <a:latin typeface="Meiryo UI" panose="020B0604030504040204" pitchFamily="50" charset="-128"/>
                <a:ea typeface="Meiryo UI" panose="020B0604030504040204" pitchFamily="50" charset="-128"/>
              </a:rPr>
              <a:t>リモート消去機能を使用して、個人</a:t>
            </a:r>
            <a:r>
              <a:rPr lang="en-US" sz="1000" dirty="0">
                <a:latin typeface="Meiryo UI" panose="020B0604030504040204" pitchFamily="50" charset="-128"/>
                <a:ea typeface="Meiryo UI" panose="020B0604030504040204" pitchFamily="50" charset="-128"/>
              </a:rPr>
              <a:t>/</a:t>
            </a:r>
            <a:r>
              <a:rPr lang="en-US" sz="1000" dirty="0" err="1">
                <a:latin typeface="Meiryo UI" panose="020B0604030504040204" pitchFamily="50" charset="-128"/>
                <a:ea typeface="Meiryo UI" panose="020B0604030504040204" pitchFamily="50" charset="-128"/>
              </a:rPr>
              <a:t>組織のデータに誰もアクセスできないようにすることができます</a:t>
            </a:r>
            <a:r>
              <a:rPr lang="en-US" sz="1000" dirty="0">
                <a:latin typeface="Meiryo UI" panose="020B0604030504040204" pitchFamily="50" charset="-128"/>
                <a:ea typeface="Meiryo UI" panose="020B0604030504040204" pitchFamily="50" charset="-128"/>
              </a:rPr>
              <a:t>。</a:t>
            </a:r>
            <a:endParaRPr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61448819"/>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6" descr="Sharing Files Using Qfile | QNAP"/>
          <p:cNvPicPr preferRelativeResize="0"/>
          <p:nvPr/>
        </p:nvPicPr>
        <p:blipFill rotWithShape="1">
          <a:blip r:embed="rId3">
            <a:alphaModFix/>
          </a:blip>
          <a:srcRect/>
          <a:stretch/>
        </p:blipFill>
        <p:spPr>
          <a:xfrm>
            <a:off x="7235447" y="1528560"/>
            <a:ext cx="1673531" cy="2967839"/>
          </a:xfrm>
          <a:prstGeom prst="rect">
            <a:avLst/>
          </a:prstGeom>
          <a:noFill/>
          <a:ln>
            <a:noFill/>
          </a:ln>
        </p:spPr>
      </p:pic>
      <p:pic>
        <p:nvPicPr>
          <p:cNvPr id="166" name="Google Shape;166;p26"/>
          <p:cNvPicPr preferRelativeResize="0"/>
          <p:nvPr/>
        </p:nvPicPr>
        <p:blipFill rotWithShape="1">
          <a:blip r:embed="rId4">
            <a:alphaModFix/>
          </a:blip>
          <a:srcRect/>
          <a:stretch/>
        </p:blipFill>
        <p:spPr>
          <a:xfrm>
            <a:off x="4512561" y="1715060"/>
            <a:ext cx="1580022" cy="1475740"/>
          </a:xfrm>
          <a:prstGeom prst="roundRect">
            <a:avLst>
              <a:gd name="adj" fmla="val 9438"/>
            </a:avLst>
          </a:prstGeom>
          <a:noFill/>
          <a:ln>
            <a:noFill/>
          </a:ln>
        </p:spPr>
      </p:pic>
      <p:sp>
        <p:nvSpPr>
          <p:cNvPr id="167" name="Google Shape;167;p26"/>
          <p:cNvSpPr txBox="1">
            <a:spLocks noGrp="1"/>
          </p:cNvSpPr>
          <p:nvPr>
            <p:ph type="title" idx="4294967295"/>
          </p:nvPr>
        </p:nvSpPr>
        <p:spPr>
          <a:xfrm>
            <a:off x="303835" y="101246"/>
            <a:ext cx="8536329" cy="129750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rial"/>
              <a:buNone/>
            </a:pPr>
            <a:r>
              <a:rPr lang="en-US" sz="3000" dirty="0" err="1" smtClean="0">
                <a:solidFill>
                  <a:schemeClr val="lt1"/>
                </a:solidFill>
                <a:latin typeface="Meiryo UI" panose="020B0604030504040204" pitchFamily="50" charset="-128"/>
                <a:ea typeface="Meiryo UI" panose="020B0604030504040204" pitchFamily="50" charset="-128"/>
              </a:rPr>
              <a:t>モバイルデバイスから直接ファイルに</a:t>
            </a:r>
            <a:r>
              <a:rPr lang="en-US" sz="3000" dirty="0" smtClean="0">
                <a:solidFill>
                  <a:schemeClr val="lt1"/>
                </a:solidFill>
                <a:latin typeface="Meiryo UI" panose="020B0604030504040204" pitchFamily="50" charset="-128"/>
                <a:ea typeface="Meiryo UI" panose="020B0604030504040204" pitchFamily="50" charset="-128"/>
              </a:rPr>
              <a:t/>
            </a:r>
            <a:br>
              <a:rPr lang="en-US" sz="3000" dirty="0" smtClean="0">
                <a:solidFill>
                  <a:schemeClr val="lt1"/>
                </a:solidFill>
                <a:latin typeface="Meiryo UI" panose="020B0604030504040204" pitchFamily="50" charset="-128"/>
                <a:ea typeface="Meiryo UI" panose="020B0604030504040204" pitchFamily="50" charset="-128"/>
              </a:rPr>
            </a:br>
            <a:r>
              <a:rPr lang="en-US" sz="3000" dirty="0" err="1" smtClean="0">
                <a:solidFill>
                  <a:schemeClr val="lt1"/>
                </a:solidFill>
                <a:latin typeface="Meiryo UI" panose="020B0604030504040204" pitchFamily="50" charset="-128"/>
                <a:ea typeface="Meiryo UI" panose="020B0604030504040204" pitchFamily="50" charset="-128"/>
              </a:rPr>
              <a:t>リモートアクセス</a:t>
            </a:r>
            <a:r>
              <a:rPr lang="en-US" sz="3000" dirty="0" err="1">
                <a:solidFill>
                  <a:schemeClr val="lt1"/>
                </a:solidFill>
                <a:latin typeface="Meiryo UI" panose="020B0604030504040204" pitchFamily="50" charset="-128"/>
                <a:ea typeface="Meiryo UI" panose="020B0604030504040204" pitchFamily="50" charset="-128"/>
              </a:rPr>
              <a:t>、管理、共有、</a:t>
            </a:r>
            <a:r>
              <a:rPr lang="en-US" sz="3000" dirty="0" err="1" smtClean="0">
                <a:solidFill>
                  <a:schemeClr val="lt1"/>
                </a:solidFill>
                <a:latin typeface="Meiryo UI" panose="020B0604030504040204" pitchFamily="50" charset="-128"/>
                <a:ea typeface="Meiryo UI" panose="020B0604030504040204" pitchFamily="50" charset="-128"/>
              </a:rPr>
              <a:t>アップロードするQfile</a:t>
            </a:r>
            <a:endParaRPr sz="3000" dirty="0">
              <a:latin typeface="Meiryo UI" panose="020B0604030504040204" pitchFamily="50" charset="-128"/>
              <a:ea typeface="Meiryo UI" panose="020B0604030504040204" pitchFamily="50" charset="-128"/>
              <a:sym typeface="Arial"/>
            </a:endParaRPr>
          </a:p>
        </p:txBody>
      </p:sp>
      <p:sp>
        <p:nvSpPr>
          <p:cNvPr id="168" name="Google Shape;168;p26"/>
          <p:cNvSpPr txBox="1"/>
          <p:nvPr/>
        </p:nvSpPr>
        <p:spPr>
          <a:xfrm>
            <a:off x="1630487" y="1421337"/>
            <a:ext cx="2480914" cy="7514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
              </a:spcBef>
              <a:spcAft>
                <a:spcPts val="0"/>
              </a:spcAft>
              <a:buClr>
                <a:schemeClr val="dk1"/>
              </a:buClr>
              <a:buSzPts val="1200"/>
              <a:buFont typeface="Arial"/>
              <a:buNone/>
            </a:pPr>
            <a:r>
              <a:rPr lang="en-US" sz="1800" b="1" dirty="0" err="1">
                <a:solidFill>
                  <a:srgbClr val="00B0F0"/>
                </a:solidFill>
                <a:latin typeface="Meiryo UI" panose="020B0604030504040204" pitchFamily="50" charset="-128"/>
                <a:ea typeface="Meiryo UI" panose="020B0604030504040204" pitchFamily="50" charset="-128"/>
              </a:rPr>
              <a:t>ファイル管理</a:t>
            </a:r>
            <a:endParaRPr sz="1800" b="1" dirty="0">
              <a:solidFill>
                <a:srgbClr val="00B0F0"/>
              </a:solidFill>
              <a:latin typeface="Meiryo UI" panose="020B0604030504040204" pitchFamily="50" charset="-128"/>
              <a:ea typeface="Meiryo UI" panose="020B0604030504040204" pitchFamily="50" charset="-128"/>
            </a:endParaRPr>
          </a:p>
          <a:p>
            <a:pPr marL="0" marR="0" lvl="0" indent="0" algn="l" rtl="0">
              <a:lnSpc>
                <a:spcPct val="100000"/>
              </a:lnSpc>
              <a:spcBef>
                <a:spcPts val="100"/>
              </a:spcBef>
              <a:spcAft>
                <a:spcPts val="0"/>
              </a:spcAft>
              <a:buClr>
                <a:schemeClr val="dk1"/>
              </a:buClr>
              <a:buSzPts val="1200"/>
              <a:buFont typeface="Arial"/>
              <a:buNone/>
            </a:pPr>
            <a:r>
              <a:rPr lang="en-US" sz="1200" dirty="0" err="1">
                <a:solidFill>
                  <a:schemeClr val="tx1"/>
                </a:solidFill>
                <a:latin typeface="Meiryo UI" panose="020B0604030504040204" pitchFamily="50" charset="-128"/>
                <a:ea typeface="Meiryo UI" panose="020B0604030504040204" pitchFamily="50" charset="-128"/>
              </a:rPr>
              <a:t>ローカル、クラウド、リモートNAS、外部デバイス</a:t>
            </a:r>
            <a:endParaRPr sz="1200" dirty="0">
              <a:solidFill>
                <a:schemeClr val="tx1"/>
              </a:solidFill>
              <a:latin typeface="Meiryo UI" panose="020B0604030504040204" pitchFamily="50" charset="-128"/>
              <a:ea typeface="Meiryo UI" panose="020B0604030504040204" pitchFamily="50" charset="-128"/>
            </a:endParaRPr>
          </a:p>
        </p:txBody>
      </p:sp>
      <p:sp>
        <p:nvSpPr>
          <p:cNvPr id="169" name="Google Shape;169;p26"/>
          <p:cNvSpPr txBox="1"/>
          <p:nvPr/>
        </p:nvSpPr>
        <p:spPr>
          <a:xfrm>
            <a:off x="1597501" y="2306561"/>
            <a:ext cx="2719014" cy="7514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
              </a:spcBef>
              <a:spcAft>
                <a:spcPts val="0"/>
              </a:spcAft>
              <a:buClr>
                <a:schemeClr val="dk1"/>
              </a:buClr>
              <a:buSzPts val="1200"/>
              <a:buFont typeface="Arial"/>
              <a:buNone/>
            </a:pPr>
            <a:r>
              <a:rPr lang="en-US" sz="1800" b="1" dirty="0" err="1">
                <a:solidFill>
                  <a:srgbClr val="00B0F0"/>
                </a:solidFill>
                <a:latin typeface="Meiryo UI" panose="020B0604030504040204" pitchFamily="50" charset="-128"/>
                <a:ea typeface="Meiryo UI" panose="020B0604030504040204" pitchFamily="50" charset="-128"/>
              </a:rPr>
              <a:t>リンク共有</a:t>
            </a:r>
            <a:endParaRPr sz="1800" b="1" dirty="0">
              <a:solidFill>
                <a:srgbClr val="00B0F0"/>
              </a:solidFill>
              <a:latin typeface="Meiryo UI" panose="020B0604030504040204" pitchFamily="50" charset="-128"/>
              <a:ea typeface="Meiryo UI" panose="020B0604030504040204" pitchFamily="50" charset="-128"/>
            </a:endParaRPr>
          </a:p>
          <a:p>
            <a:pPr marL="0" marR="0" lvl="0" indent="0" algn="l" rtl="0">
              <a:lnSpc>
                <a:spcPct val="100000"/>
              </a:lnSpc>
              <a:spcBef>
                <a:spcPts val="100"/>
              </a:spcBef>
              <a:spcAft>
                <a:spcPts val="0"/>
              </a:spcAft>
              <a:buClr>
                <a:schemeClr val="dk1"/>
              </a:buClr>
              <a:buSzPts val="1200"/>
              <a:buFont typeface="Arial"/>
              <a:buNone/>
            </a:pPr>
            <a:r>
              <a:rPr lang="en-US" sz="1200" dirty="0" err="1">
                <a:solidFill>
                  <a:schemeClr val="tx1"/>
                </a:solidFill>
                <a:latin typeface="Meiryo UI" panose="020B0604030504040204" pitchFamily="50" charset="-128"/>
                <a:ea typeface="Meiryo UI" panose="020B0604030504040204" pitchFamily="50" charset="-128"/>
              </a:rPr>
              <a:t>ダウンロードリンクでファイルを共有するか、共有ファイルリンクをダウンロードします</a:t>
            </a:r>
            <a:endParaRPr sz="1200" dirty="0">
              <a:solidFill>
                <a:schemeClr val="tx1"/>
              </a:solidFill>
              <a:latin typeface="Meiryo UI" panose="020B0604030504040204" pitchFamily="50" charset="-128"/>
              <a:ea typeface="Meiryo UI" panose="020B0604030504040204" pitchFamily="50" charset="-128"/>
            </a:endParaRPr>
          </a:p>
        </p:txBody>
      </p:sp>
      <p:pic>
        <p:nvPicPr>
          <p:cNvPr id="170" name="Google Shape;170;p26" descr="一張含有 文字, 個人, 握住, 手 的圖片&#10;&#10;自動產生的描述"/>
          <p:cNvPicPr preferRelativeResize="0"/>
          <p:nvPr/>
        </p:nvPicPr>
        <p:blipFill rotWithShape="1">
          <a:blip r:embed="rId5">
            <a:alphaModFix/>
          </a:blip>
          <a:srcRect l="21192" t="11736" r="21192" b="32488"/>
          <a:stretch/>
        </p:blipFill>
        <p:spPr>
          <a:xfrm>
            <a:off x="5119311" y="1421337"/>
            <a:ext cx="2883420" cy="3722163"/>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71" name="Google Shape;171;p26"/>
          <p:cNvSpPr txBox="1"/>
          <p:nvPr/>
        </p:nvSpPr>
        <p:spPr>
          <a:xfrm>
            <a:off x="1574243" y="4172010"/>
            <a:ext cx="2638821" cy="764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
              </a:spcBef>
              <a:spcAft>
                <a:spcPts val="0"/>
              </a:spcAft>
              <a:buClr>
                <a:schemeClr val="dk1"/>
              </a:buClr>
              <a:buSzPts val="1200"/>
              <a:buFont typeface="Arial"/>
              <a:buNone/>
            </a:pPr>
            <a:r>
              <a:rPr lang="en-US" sz="1800" b="1" dirty="0" err="1">
                <a:solidFill>
                  <a:srgbClr val="00B0F0"/>
                </a:solidFill>
                <a:latin typeface="Meiryo UI" panose="020B0604030504040204" pitchFamily="50" charset="-128"/>
                <a:ea typeface="Meiryo UI" panose="020B0604030504040204" pitchFamily="50" charset="-128"/>
              </a:rPr>
              <a:t>安全なアクセス</a:t>
            </a:r>
            <a:endParaRPr sz="1800" b="1" dirty="0">
              <a:solidFill>
                <a:srgbClr val="00B0F0"/>
              </a:solidFill>
              <a:latin typeface="Meiryo UI" panose="020B0604030504040204" pitchFamily="50" charset="-128"/>
              <a:ea typeface="Meiryo UI" panose="020B0604030504040204" pitchFamily="50" charset="-128"/>
            </a:endParaRPr>
          </a:p>
          <a:p>
            <a:pPr marL="0" marR="0" lvl="0" indent="0" algn="l" rtl="0">
              <a:lnSpc>
                <a:spcPct val="100000"/>
              </a:lnSpc>
              <a:spcBef>
                <a:spcPts val="100"/>
              </a:spcBef>
              <a:spcAft>
                <a:spcPts val="0"/>
              </a:spcAft>
              <a:buClr>
                <a:schemeClr val="dk1"/>
              </a:buClr>
              <a:buSzPts val="1200"/>
              <a:buFont typeface="Arial"/>
              <a:buNone/>
            </a:pPr>
            <a:r>
              <a:rPr lang="en-US" sz="1200" dirty="0">
                <a:solidFill>
                  <a:schemeClr val="tx1"/>
                </a:solidFill>
                <a:latin typeface="Meiryo UI" panose="020B0604030504040204" pitchFamily="50" charset="-128"/>
                <a:ea typeface="Meiryo UI" panose="020B0604030504040204" pitchFamily="50" charset="-128"/>
              </a:rPr>
              <a:t>NASの2段階認証と</a:t>
            </a:r>
            <a:endParaRPr sz="1200"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100"/>
              </a:spcBef>
              <a:spcAft>
                <a:spcPts val="0"/>
              </a:spcAft>
              <a:buClr>
                <a:schemeClr val="dk1"/>
              </a:buClr>
              <a:buSzPts val="1200"/>
              <a:buFont typeface="Arial"/>
              <a:buNone/>
            </a:pPr>
            <a:r>
              <a:rPr lang="en-US" sz="1200" dirty="0" err="1">
                <a:solidFill>
                  <a:schemeClr val="tx1"/>
                </a:solidFill>
                <a:latin typeface="Meiryo UI" panose="020B0604030504040204" pitchFamily="50" charset="-128"/>
                <a:ea typeface="Meiryo UI" panose="020B0604030504040204" pitchFamily="50" charset="-128"/>
              </a:rPr>
              <a:t>アプリのパスワード保護</a:t>
            </a:r>
            <a:endParaRPr sz="1200" dirty="0">
              <a:solidFill>
                <a:schemeClr val="tx1"/>
              </a:solidFill>
              <a:latin typeface="Meiryo UI" panose="020B0604030504040204" pitchFamily="50" charset="-128"/>
              <a:ea typeface="Meiryo UI" panose="020B0604030504040204" pitchFamily="50" charset="-128"/>
            </a:endParaRPr>
          </a:p>
        </p:txBody>
      </p:sp>
      <p:sp>
        <p:nvSpPr>
          <p:cNvPr id="172" name="Google Shape;172;p26"/>
          <p:cNvSpPr txBox="1"/>
          <p:nvPr/>
        </p:nvSpPr>
        <p:spPr>
          <a:xfrm>
            <a:off x="1574243" y="3261287"/>
            <a:ext cx="2638821" cy="7514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
              </a:spcBef>
              <a:spcAft>
                <a:spcPts val="0"/>
              </a:spcAft>
              <a:buClr>
                <a:schemeClr val="dk1"/>
              </a:buClr>
              <a:buSzPts val="1200"/>
              <a:buFont typeface="Arial"/>
              <a:buNone/>
            </a:pPr>
            <a:r>
              <a:rPr lang="en-US" sz="1800" b="1" dirty="0" err="1">
                <a:solidFill>
                  <a:srgbClr val="00B0F0"/>
                </a:solidFill>
                <a:latin typeface="Meiryo UI" panose="020B0604030504040204" pitchFamily="50" charset="-128"/>
                <a:ea typeface="Meiryo UI" panose="020B0604030504040204" pitchFamily="50" charset="-128"/>
              </a:rPr>
              <a:t>自動バックアップ</a:t>
            </a:r>
            <a:endParaRPr sz="1800" b="1" dirty="0">
              <a:solidFill>
                <a:srgbClr val="00B0F0"/>
              </a:solidFill>
              <a:latin typeface="Meiryo UI" panose="020B0604030504040204" pitchFamily="50" charset="-128"/>
              <a:ea typeface="Meiryo UI" panose="020B0604030504040204" pitchFamily="50" charset="-128"/>
            </a:endParaRPr>
          </a:p>
          <a:p>
            <a:pPr marL="0" marR="0" lvl="0" indent="0" algn="l" rtl="0">
              <a:lnSpc>
                <a:spcPct val="100000"/>
              </a:lnSpc>
              <a:spcBef>
                <a:spcPts val="100"/>
              </a:spcBef>
              <a:spcAft>
                <a:spcPts val="0"/>
              </a:spcAft>
              <a:buClr>
                <a:schemeClr val="dk1"/>
              </a:buClr>
              <a:buSzPts val="1200"/>
              <a:buFont typeface="Arial"/>
              <a:buNone/>
            </a:pPr>
            <a:r>
              <a:rPr lang="en-US" sz="1200" dirty="0" err="1">
                <a:solidFill>
                  <a:schemeClr val="tx1"/>
                </a:solidFill>
                <a:latin typeface="Meiryo UI" panose="020B0604030504040204" pitchFamily="50" charset="-128"/>
                <a:ea typeface="Meiryo UI" panose="020B0604030504040204" pitchFamily="50" charset="-128"/>
              </a:rPr>
              <a:t>いつでもどこでもバックグラウンドでファイルをバックアップ</a:t>
            </a:r>
            <a:endParaRPr sz="1200" dirty="0">
              <a:solidFill>
                <a:schemeClr val="tx1"/>
              </a:solidFill>
              <a:latin typeface="Meiryo UI" panose="020B0604030504040204" pitchFamily="50" charset="-128"/>
              <a:ea typeface="Meiryo UI" panose="020B0604030504040204" pitchFamily="50" charset="-128"/>
            </a:endParaRPr>
          </a:p>
        </p:txBody>
      </p:sp>
      <p:pic>
        <p:nvPicPr>
          <p:cNvPr id="173" name="Google Shape;173;p26" descr="Google play - Free social media icons"/>
          <p:cNvPicPr preferRelativeResize="0"/>
          <p:nvPr/>
        </p:nvPicPr>
        <p:blipFill rotWithShape="1">
          <a:blip r:embed="rId6">
            <a:alphaModFix/>
          </a:blip>
          <a:srcRect/>
          <a:stretch/>
        </p:blipFill>
        <p:spPr>
          <a:xfrm>
            <a:off x="4689535" y="2716960"/>
            <a:ext cx="355618" cy="355618"/>
          </a:xfrm>
          <a:prstGeom prst="rect">
            <a:avLst/>
          </a:prstGeom>
          <a:noFill/>
          <a:ln>
            <a:noFill/>
          </a:ln>
        </p:spPr>
      </p:pic>
      <p:sp>
        <p:nvSpPr>
          <p:cNvPr id="174" name="Google Shape;174;p26"/>
          <p:cNvSpPr txBox="1"/>
          <p:nvPr/>
        </p:nvSpPr>
        <p:spPr>
          <a:xfrm>
            <a:off x="4461511" y="1734863"/>
            <a:ext cx="923508"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dirty="0" err="1">
                <a:solidFill>
                  <a:schemeClr val="dk1"/>
                </a:solidFill>
                <a:latin typeface="Meiryo UI" panose="020B0604030504040204" pitchFamily="50" charset="-128"/>
                <a:ea typeface="Meiryo UI" panose="020B0604030504040204" pitchFamily="50" charset="-128"/>
              </a:rPr>
              <a:t>iOSとAndroid</a:t>
            </a: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nvGrpSpPr>
          <p:cNvPr id="175" name="Google Shape;175;p26"/>
          <p:cNvGrpSpPr/>
          <p:nvPr/>
        </p:nvGrpSpPr>
        <p:grpSpPr>
          <a:xfrm>
            <a:off x="4686324" y="2235005"/>
            <a:ext cx="315922" cy="385053"/>
            <a:chOff x="5024407" y="1764578"/>
            <a:chExt cx="225175" cy="274450"/>
          </a:xfrm>
        </p:grpSpPr>
        <p:sp>
          <p:nvSpPr>
            <p:cNvPr id="176" name="Google Shape;176;p26"/>
            <p:cNvSpPr/>
            <p:nvPr/>
          </p:nvSpPr>
          <p:spPr>
            <a:xfrm>
              <a:off x="5133041" y="1764578"/>
              <a:ext cx="60247" cy="67921"/>
            </a:xfrm>
            <a:custGeom>
              <a:avLst/>
              <a:gdLst/>
              <a:ahLst/>
              <a:cxnLst/>
              <a:rect l="l" t="t" r="r" b="b"/>
              <a:pathLst>
                <a:path w="60247" h="67921" extrusionOk="0">
                  <a:moveTo>
                    <a:pt x="57345" y="25958"/>
                  </a:moveTo>
                  <a:cubicBezTo>
                    <a:pt x="54713" y="34035"/>
                    <a:pt x="50455" y="41520"/>
                    <a:pt x="45324" y="47746"/>
                  </a:cubicBezTo>
                  <a:lnTo>
                    <a:pt x="45324" y="47757"/>
                  </a:lnTo>
                  <a:cubicBezTo>
                    <a:pt x="40145" y="54019"/>
                    <a:pt x="33229" y="59555"/>
                    <a:pt x="25535" y="63225"/>
                  </a:cubicBezTo>
                  <a:cubicBezTo>
                    <a:pt x="18473" y="66594"/>
                    <a:pt x="10731" y="68408"/>
                    <a:pt x="3028" y="67807"/>
                  </a:cubicBezTo>
                  <a:lnTo>
                    <a:pt x="671" y="67624"/>
                  </a:lnTo>
                  <a:lnTo>
                    <a:pt x="361" y="65276"/>
                  </a:lnTo>
                  <a:cubicBezTo>
                    <a:pt x="-641" y="57706"/>
                    <a:pt x="514" y="50042"/>
                    <a:pt x="2949" y="42950"/>
                  </a:cubicBezTo>
                  <a:cubicBezTo>
                    <a:pt x="5780" y="34698"/>
                    <a:pt x="10368" y="27167"/>
                    <a:pt x="15292" y="21461"/>
                  </a:cubicBezTo>
                  <a:lnTo>
                    <a:pt x="15292" y="21461"/>
                  </a:lnTo>
                  <a:cubicBezTo>
                    <a:pt x="20385" y="15493"/>
                    <a:pt x="27218" y="10301"/>
                    <a:pt x="34533" y="6538"/>
                  </a:cubicBezTo>
                  <a:cubicBezTo>
                    <a:pt x="41876" y="2763"/>
                    <a:pt x="49760" y="403"/>
                    <a:pt x="56936" y="111"/>
                  </a:cubicBezTo>
                  <a:lnTo>
                    <a:pt x="59649" y="0"/>
                  </a:lnTo>
                  <a:lnTo>
                    <a:pt x="59946" y="2710"/>
                  </a:lnTo>
                  <a:cubicBezTo>
                    <a:pt x="60815" y="10636"/>
                    <a:pt x="59758" y="18553"/>
                    <a:pt x="57345" y="25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7" name="Google Shape;177;p26"/>
            <p:cNvSpPr/>
            <p:nvPr/>
          </p:nvSpPr>
          <p:spPr>
            <a:xfrm>
              <a:off x="5024407" y="1829415"/>
              <a:ext cx="225175" cy="209613"/>
            </a:xfrm>
            <a:custGeom>
              <a:avLst/>
              <a:gdLst/>
              <a:ahLst/>
              <a:cxnLst/>
              <a:rect l="l" t="t" r="r" b="b"/>
              <a:pathLst>
                <a:path w="225175" h="209613" extrusionOk="0">
                  <a:moveTo>
                    <a:pt x="215854" y="32323"/>
                  </a:moveTo>
                  <a:cubicBezTo>
                    <a:pt x="213253" y="33932"/>
                    <a:pt x="188119" y="49485"/>
                    <a:pt x="188429" y="80834"/>
                  </a:cubicBezTo>
                  <a:cubicBezTo>
                    <a:pt x="188759" y="118630"/>
                    <a:pt x="220805" y="131731"/>
                    <a:pt x="222573" y="132454"/>
                  </a:cubicBezTo>
                  <a:lnTo>
                    <a:pt x="222585" y="132454"/>
                  </a:lnTo>
                  <a:lnTo>
                    <a:pt x="222662" y="132485"/>
                  </a:lnTo>
                  <a:lnTo>
                    <a:pt x="225176" y="133526"/>
                  </a:lnTo>
                  <a:lnTo>
                    <a:pt x="224315" y="136100"/>
                  </a:lnTo>
                  <a:cubicBezTo>
                    <a:pt x="224264" y="136252"/>
                    <a:pt x="224322" y="136089"/>
                    <a:pt x="224247" y="136328"/>
                  </a:cubicBezTo>
                  <a:cubicBezTo>
                    <a:pt x="223430" y="138950"/>
                    <a:pt x="217886" y="156706"/>
                    <a:pt x="205365" y="175005"/>
                  </a:cubicBezTo>
                  <a:cubicBezTo>
                    <a:pt x="199683" y="183305"/>
                    <a:pt x="193893" y="191592"/>
                    <a:pt x="187057" y="197984"/>
                  </a:cubicBezTo>
                  <a:cubicBezTo>
                    <a:pt x="179981" y="204603"/>
                    <a:pt x="171898" y="209070"/>
                    <a:pt x="161914" y="209256"/>
                  </a:cubicBezTo>
                  <a:cubicBezTo>
                    <a:pt x="152503" y="209433"/>
                    <a:pt x="146341" y="206766"/>
                    <a:pt x="139936" y="203995"/>
                  </a:cubicBezTo>
                  <a:cubicBezTo>
                    <a:pt x="133831" y="201354"/>
                    <a:pt x="127479" y="198605"/>
                    <a:pt x="117539" y="198605"/>
                  </a:cubicBezTo>
                  <a:cubicBezTo>
                    <a:pt x="107099" y="198605"/>
                    <a:pt x="100425" y="201449"/>
                    <a:pt x="93997" y="204187"/>
                  </a:cubicBezTo>
                  <a:cubicBezTo>
                    <a:pt x="87945" y="206764"/>
                    <a:pt x="82093" y="209258"/>
                    <a:pt x="73662" y="209594"/>
                  </a:cubicBezTo>
                  <a:lnTo>
                    <a:pt x="73650" y="209594"/>
                  </a:lnTo>
                  <a:cubicBezTo>
                    <a:pt x="63914" y="209957"/>
                    <a:pt x="55472" y="205210"/>
                    <a:pt x="47969" y="198181"/>
                  </a:cubicBezTo>
                  <a:cubicBezTo>
                    <a:pt x="40791" y="191456"/>
                    <a:pt x="34502" y="182650"/>
                    <a:pt x="28771" y="174361"/>
                  </a:cubicBezTo>
                  <a:cubicBezTo>
                    <a:pt x="15835" y="155681"/>
                    <a:pt x="4584" y="128502"/>
                    <a:pt x="1108" y="100866"/>
                  </a:cubicBezTo>
                  <a:cubicBezTo>
                    <a:pt x="-1751" y="78133"/>
                    <a:pt x="639" y="55040"/>
                    <a:pt x="11629" y="35969"/>
                  </a:cubicBezTo>
                  <a:cubicBezTo>
                    <a:pt x="17764" y="25298"/>
                    <a:pt x="26339" y="16590"/>
                    <a:pt x="36365" y="10513"/>
                  </a:cubicBezTo>
                  <a:cubicBezTo>
                    <a:pt x="46345" y="4465"/>
                    <a:pt x="57763" y="1022"/>
                    <a:pt x="69648" y="844"/>
                  </a:cubicBezTo>
                  <a:lnTo>
                    <a:pt x="69648" y="844"/>
                  </a:lnTo>
                  <a:cubicBezTo>
                    <a:pt x="80053" y="655"/>
                    <a:pt x="89864" y="4549"/>
                    <a:pt x="98449" y="7956"/>
                  </a:cubicBezTo>
                  <a:cubicBezTo>
                    <a:pt x="104524" y="10367"/>
                    <a:pt x="109937" y="12515"/>
                    <a:pt x="113996" y="12515"/>
                  </a:cubicBezTo>
                  <a:cubicBezTo>
                    <a:pt x="117581" y="12515"/>
                    <a:pt x="122865" y="10431"/>
                    <a:pt x="129026" y="8002"/>
                  </a:cubicBezTo>
                  <a:cubicBezTo>
                    <a:pt x="139431" y="3900"/>
                    <a:pt x="152160" y="-1118"/>
                    <a:pt x="165619" y="221"/>
                  </a:cubicBezTo>
                  <a:cubicBezTo>
                    <a:pt x="171272" y="467"/>
                    <a:pt x="183046" y="1821"/>
                    <a:pt x="195080" y="8343"/>
                  </a:cubicBezTo>
                  <a:cubicBezTo>
                    <a:pt x="202747" y="12498"/>
                    <a:pt x="210524" y="18736"/>
                    <a:pt x="216916" y="28092"/>
                  </a:cubicBezTo>
                  <a:lnTo>
                    <a:pt x="218601" y="30559"/>
                  </a:lnTo>
                  <a:lnTo>
                    <a:pt x="216084" y="32185"/>
                  </a:lnTo>
                  <a:cubicBezTo>
                    <a:pt x="215949" y="32272"/>
                    <a:pt x="216080" y="32183"/>
                    <a:pt x="215854" y="3232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sp>
        <p:nvSpPr>
          <p:cNvPr id="178" name="Google Shape;178;p26"/>
          <p:cNvSpPr/>
          <p:nvPr/>
        </p:nvSpPr>
        <p:spPr>
          <a:xfrm>
            <a:off x="4654020" y="1715060"/>
            <a:ext cx="373596" cy="373596"/>
          </a:xfrm>
          <a:custGeom>
            <a:avLst/>
            <a:gdLst/>
            <a:ahLst/>
            <a:cxnLst/>
            <a:rect l="l" t="t" r="r" b="b"/>
            <a:pathLst>
              <a:path w="373596" h="373596" extrusionOk="0">
                <a:moveTo>
                  <a:pt x="0" y="0"/>
                </a:moveTo>
                <a:lnTo>
                  <a:pt x="373596" y="0"/>
                </a:lnTo>
                <a:lnTo>
                  <a:pt x="373596" y="373596"/>
                </a:lnTo>
                <a:lnTo>
                  <a:pt x="0" y="373596"/>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179" name="Google Shape;179;p26"/>
          <p:cNvPicPr preferRelativeResize="0"/>
          <p:nvPr/>
        </p:nvPicPr>
        <p:blipFill rotWithShape="1">
          <a:blip r:embed="rId7">
            <a:alphaModFix/>
          </a:blip>
          <a:srcRect/>
          <a:stretch/>
        </p:blipFill>
        <p:spPr>
          <a:xfrm>
            <a:off x="869305" y="1528560"/>
            <a:ext cx="619723" cy="555169"/>
          </a:xfrm>
          <a:prstGeom prst="rect">
            <a:avLst/>
          </a:prstGeom>
          <a:noFill/>
          <a:ln>
            <a:noFill/>
          </a:ln>
        </p:spPr>
      </p:pic>
      <p:pic>
        <p:nvPicPr>
          <p:cNvPr id="180" name="Google Shape;180;p26"/>
          <p:cNvPicPr preferRelativeResize="0"/>
          <p:nvPr/>
        </p:nvPicPr>
        <p:blipFill rotWithShape="1">
          <a:blip r:embed="rId8">
            <a:alphaModFix/>
          </a:blip>
          <a:srcRect/>
          <a:stretch/>
        </p:blipFill>
        <p:spPr>
          <a:xfrm>
            <a:off x="933796" y="2373006"/>
            <a:ext cx="477703" cy="542257"/>
          </a:xfrm>
          <a:prstGeom prst="rect">
            <a:avLst/>
          </a:prstGeom>
          <a:noFill/>
          <a:ln>
            <a:noFill/>
          </a:ln>
        </p:spPr>
      </p:pic>
      <p:pic>
        <p:nvPicPr>
          <p:cNvPr id="181" name="Google Shape;181;p26"/>
          <p:cNvPicPr preferRelativeResize="0"/>
          <p:nvPr/>
        </p:nvPicPr>
        <p:blipFill rotWithShape="1">
          <a:blip r:embed="rId9">
            <a:alphaModFix/>
          </a:blip>
          <a:srcRect/>
          <a:stretch/>
        </p:blipFill>
        <p:spPr>
          <a:xfrm>
            <a:off x="979048" y="3296571"/>
            <a:ext cx="400238" cy="684278"/>
          </a:xfrm>
          <a:prstGeom prst="rect">
            <a:avLst/>
          </a:prstGeom>
          <a:noFill/>
          <a:ln>
            <a:noFill/>
          </a:ln>
        </p:spPr>
      </p:pic>
      <p:pic>
        <p:nvPicPr>
          <p:cNvPr id="182" name="Google Shape;182;p26"/>
          <p:cNvPicPr preferRelativeResize="0"/>
          <p:nvPr/>
        </p:nvPicPr>
        <p:blipFill rotWithShape="1">
          <a:blip r:embed="rId10">
            <a:alphaModFix/>
          </a:blip>
          <a:srcRect/>
          <a:stretch/>
        </p:blipFill>
        <p:spPr>
          <a:xfrm>
            <a:off x="920948" y="4270126"/>
            <a:ext cx="516436" cy="568080"/>
          </a:xfrm>
          <a:prstGeom prst="rect">
            <a:avLst/>
          </a:prstGeom>
          <a:noFill/>
          <a:ln>
            <a:noFill/>
          </a:ln>
        </p:spPr>
      </p:pic>
    </p:spTree>
    <p:extLst>
      <p:ext uri="{BB962C8B-B14F-4D97-AF65-F5344CB8AC3E}">
        <p14:creationId xmlns:p14="http://schemas.microsoft.com/office/powerpoint/2010/main" val="1683358615"/>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7"/>
          <p:cNvSpPr txBox="1">
            <a:spLocks noGrp="1"/>
          </p:cNvSpPr>
          <p:nvPr>
            <p:ph type="title" idx="4294967295"/>
          </p:nvPr>
        </p:nvSpPr>
        <p:spPr>
          <a:xfrm>
            <a:off x="240067" y="25211"/>
            <a:ext cx="8620353" cy="140863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Arial"/>
              <a:buNone/>
            </a:pPr>
            <a:r>
              <a:rPr lang="en-US" sz="3000" dirty="0" smtClean="0">
                <a:solidFill>
                  <a:schemeClr val="lt1"/>
                </a:solidFill>
                <a:latin typeface="Meiryo UI" panose="020B0604030504040204" pitchFamily="50" charset="-128"/>
                <a:ea typeface="Meiryo UI" panose="020B0604030504040204" pitchFamily="50" charset="-128"/>
              </a:rPr>
              <a:t>NAS</a:t>
            </a:r>
            <a:r>
              <a:rPr lang="ja-JP" altLang="en-US" sz="3000" dirty="0">
                <a:solidFill>
                  <a:schemeClr val="lt1"/>
                </a:solidFill>
                <a:latin typeface="Meiryo UI" panose="020B0604030504040204" pitchFamily="50" charset="-128"/>
                <a:ea typeface="Meiryo UI" panose="020B0604030504040204" pitchFamily="50" charset="-128"/>
              </a:rPr>
              <a:t>ユーザー</a:t>
            </a:r>
            <a:r>
              <a:rPr lang="ja-JP" altLang="en-US" sz="3000" dirty="0" smtClean="0">
                <a:solidFill>
                  <a:schemeClr val="lt1"/>
                </a:solidFill>
                <a:latin typeface="Meiryo UI" panose="020B0604030504040204" pitchFamily="50" charset="-128"/>
                <a:ea typeface="Meiryo UI" panose="020B0604030504040204" pitchFamily="50" charset="-128"/>
              </a:rPr>
              <a:t>の協力な味方。</a:t>
            </a:r>
            <a:r>
              <a:rPr lang="en-US" sz="3000" dirty="0" err="1" smtClean="0">
                <a:solidFill>
                  <a:schemeClr val="lt1"/>
                </a:solidFill>
                <a:latin typeface="Meiryo UI" panose="020B0604030504040204" pitchFamily="50" charset="-128"/>
                <a:ea typeface="Meiryo UI" panose="020B0604030504040204" pitchFamily="50" charset="-128"/>
              </a:rPr>
              <a:t>Qsirch</a:t>
            </a:r>
            <a:r>
              <a:rPr lang="en-US" sz="3000" dirty="0" err="1" smtClean="0">
                <a:solidFill>
                  <a:schemeClr val="lt1"/>
                </a:solidFill>
                <a:latin typeface="Meiryo UI" panose="020B0604030504040204" pitchFamily="50" charset="-128"/>
                <a:ea typeface="Meiryo UI" panose="020B0604030504040204" pitchFamily="50" charset="-128"/>
              </a:rPr>
              <a:t>を使用して</a:t>
            </a:r>
            <a:r>
              <a:rPr lang="en-US" sz="3000" dirty="0" smtClean="0">
                <a:solidFill>
                  <a:schemeClr val="lt1"/>
                </a:solidFill>
                <a:latin typeface="Meiryo UI" panose="020B0604030504040204" pitchFamily="50" charset="-128"/>
                <a:ea typeface="Meiryo UI" panose="020B0604030504040204" pitchFamily="50" charset="-128"/>
              </a:rPr>
              <a:t/>
            </a:r>
            <a:br>
              <a:rPr lang="en-US" sz="3000" dirty="0" smtClean="0">
                <a:solidFill>
                  <a:schemeClr val="lt1"/>
                </a:solidFill>
                <a:latin typeface="Meiryo UI" panose="020B0604030504040204" pitchFamily="50" charset="-128"/>
                <a:ea typeface="Meiryo UI" panose="020B0604030504040204" pitchFamily="50" charset="-128"/>
              </a:rPr>
            </a:br>
            <a:r>
              <a:rPr lang="en-US" sz="3000" dirty="0" err="1" smtClean="0">
                <a:solidFill>
                  <a:schemeClr val="lt1"/>
                </a:solidFill>
                <a:latin typeface="Meiryo UI" panose="020B0604030504040204" pitchFamily="50" charset="-128"/>
                <a:ea typeface="Meiryo UI" panose="020B0604030504040204" pitchFamily="50" charset="-128"/>
              </a:rPr>
              <a:t>ファイル検索を制御し</a:t>
            </a:r>
            <a:r>
              <a:rPr lang="en-US" sz="3000" dirty="0" err="1">
                <a:solidFill>
                  <a:schemeClr val="lt1"/>
                </a:solidFill>
                <a:latin typeface="Meiryo UI" panose="020B0604030504040204" pitchFamily="50" charset="-128"/>
                <a:ea typeface="Meiryo UI" panose="020B0604030504040204" pitchFamily="50" charset="-128"/>
              </a:rPr>
              <a:t>、</a:t>
            </a:r>
            <a:r>
              <a:rPr lang="en-US" sz="3000" dirty="0" err="1" smtClean="0">
                <a:solidFill>
                  <a:schemeClr val="lt1"/>
                </a:solidFill>
                <a:latin typeface="Meiryo UI" panose="020B0604030504040204" pitchFamily="50" charset="-128"/>
                <a:ea typeface="Meiryo UI" panose="020B0604030504040204" pitchFamily="50" charset="-128"/>
              </a:rPr>
              <a:t>ファイルを</a:t>
            </a:r>
            <a:r>
              <a:rPr lang="ja-JP" altLang="en-US" sz="3000" dirty="0" smtClean="0">
                <a:solidFill>
                  <a:schemeClr val="lt1"/>
                </a:solidFill>
                <a:latin typeface="Meiryo UI" panose="020B0604030504040204" pitchFamily="50" charset="-128"/>
                <a:ea typeface="Meiryo UI" panose="020B0604030504040204" pitchFamily="50" charset="-128"/>
              </a:rPr>
              <a:t>すぐに</a:t>
            </a:r>
            <a:r>
              <a:rPr lang="en-US" sz="3000" dirty="0" err="1" smtClean="0">
                <a:solidFill>
                  <a:schemeClr val="lt1"/>
                </a:solidFill>
                <a:latin typeface="Meiryo UI" panose="020B0604030504040204" pitchFamily="50" charset="-128"/>
                <a:ea typeface="Meiryo UI" panose="020B0604030504040204" pitchFamily="50" charset="-128"/>
              </a:rPr>
              <a:t>見つけます</a:t>
            </a:r>
            <a:endParaRPr sz="3000" dirty="0">
              <a:solidFill>
                <a:schemeClr val="lt1"/>
              </a:solidFill>
              <a:latin typeface="Meiryo UI" panose="020B0604030504040204" pitchFamily="50" charset="-128"/>
              <a:ea typeface="Meiryo UI" panose="020B0604030504040204" pitchFamily="50" charset="-128"/>
              <a:sym typeface="Arial"/>
            </a:endParaRPr>
          </a:p>
        </p:txBody>
      </p:sp>
      <p:sp>
        <p:nvSpPr>
          <p:cNvPr id="188" name="Google Shape;188;p27"/>
          <p:cNvSpPr/>
          <p:nvPr/>
        </p:nvSpPr>
        <p:spPr>
          <a:xfrm>
            <a:off x="306600" y="1335200"/>
            <a:ext cx="7414261"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Qsirchは、すべてのNASベースのファイルに自動的にインデックスを付け、ユーザーが必要なファイルをすばやく見つけられるようにします。 </a:t>
            </a:r>
            <a:r>
              <a:rPr lang="en-US" b="1" dirty="0" err="1">
                <a:solidFill>
                  <a:schemeClr val="dk1"/>
                </a:solidFill>
                <a:latin typeface="Meiryo UI" panose="020B0604030504040204" pitchFamily="50" charset="-128"/>
                <a:ea typeface="Meiryo UI" panose="020B0604030504040204" pitchFamily="50" charset="-128"/>
              </a:rPr>
              <a:t>QsirchとQTS</a:t>
            </a:r>
            <a:r>
              <a:rPr lang="en-US" b="1" dirty="0" err="1" smtClean="0">
                <a:solidFill>
                  <a:schemeClr val="dk1"/>
                </a:solidFill>
                <a:latin typeface="Meiryo UI" panose="020B0604030504040204" pitchFamily="50" charset="-128"/>
                <a:ea typeface="Meiryo UI" panose="020B0604030504040204" pitchFamily="50" charset="-128"/>
              </a:rPr>
              <a:t>は同じ</a:t>
            </a:r>
            <a:r>
              <a:rPr lang="ja-JP" altLang="en-US" b="1" dirty="0" smtClean="0">
                <a:solidFill>
                  <a:schemeClr val="dk1"/>
                </a:solidFill>
                <a:latin typeface="Meiryo UI" panose="020B0604030504040204" pitchFamily="50" charset="-128"/>
                <a:ea typeface="Meiryo UI" panose="020B0604030504040204" pitchFamily="50" charset="-128"/>
              </a:rPr>
              <a:t>権限</a:t>
            </a:r>
            <a:r>
              <a:rPr lang="en-US" b="1" dirty="0" err="1" smtClean="0">
                <a:solidFill>
                  <a:schemeClr val="dk1"/>
                </a:solidFill>
                <a:latin typeface="Meiryo UI" panose="020B0604030504040204" pitchFamily="50" charset="-128"/>
                <a:ea typeface="Meiryo UI" panose="020B0604030504040204" pitchFamily="50" charset="-128"/>
              </a:rPr>
              <a:t>設定を共有するため</a:t>
            </a:r>
            <a:r>
              <a:rPr lang="en-US" b="1" dirty="0" err="1">
                <a:solidFill>
                  <a:schemeClr val="dk1"/>
                </a:solidFill>
                <a:latin typeface="Meiryo UI" panose="020B0604030504040204" pitchFamily="50" charset="-128"/>
                <a:ea typeface="Meiryo UI" panose="020B0604030504040204" pitchFamily="50" charset="-128"/>
              </a:rPr>
              <a:t>、ユーザーは自分が許可されているファイルのみを見つけることができます</a:t>
            </a:r>
            <a:r>
              <a:rPr lang="en-US" b="1" dirty="0">
                <a:solidFill>
                  <a:schemeClr val="dk1"/>
                </a:solidFill>
                <a:latin typeface="Meiryo UI" panose="020B0604030504040204" pitchFamily="50" charset="-128"/>
                <a:ea typeface="Meiryo UI" panose="020B0604030504040204" pitchFamily="50" charset="-128"/>
              </a:rPr>
              <a:t>。</a:t>
            </a:r>
            <a:endParaRPr sz="14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189" name="Google Shape;189;p27"/>
          <p:cNvPicPr preferRelativeResize="0"/>
          <p:nvPr/>
        </p:nvPicPr>
        <p:blipFill rotWithShape="1">
          <a:blip r:embed="rId3">
            <a:alphaModFix/>
          </a:blip>
          <a:srcRect/>
          <a:stretch/>
        </p:blipFill>
        <p:spPr>
          <a:xfrm>
            <a:off x="8016939" y="1014805"/>
            <a:ext cx="886994" cy="886994"/>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190" name="Google Shape;190;p27"/>
          <p:cNvPicPr preferRelativeResize="0"/>
          <p:nvPr/>
        </p:nvPicPr>
        <p:blipFill rotWithShape="1">
          <a:blip r:embed="rId4">
            <a:alphaModFix/>
          </a:blip>
          <a:srcRect/>
          <a:stretch/>
        </p:blipFill>
        <p:spPr>
          <a:xfrm>
            <a:off x="994875" y="3509080"/>
            <a:ext cx="1367053" cy="1367053"/>
          </a:xfrm>
          <a:prstGeom prst="rect">
            <a:avLst/>
          </a:prstGeom>
          <a:noFill/>
          <a:ln>
            <a:noFill/>
          </a:ln>
        </p:spPr>
      </p:pic>
      <p:pic>
        <p:nvPicPr>
          <p:cNvPr id="191" name="Google Shape;191;p27"/>
          <p:cNvPicPr preferRelativeResize="0"/>
          <p:nvPr/>
        </p:nvPicPr>
        <p:blipFill rotWithShape="1">
          <a:blip r:embed="rId4">
            <a:alphaModFix/>
          </a:blip>
          <a:srcRect/>
          <a:stretch/>
        </p:blipFill>
        <p:spPr>
          <a:xfrm>
            <a:off x="2864850" y="3509080"/>
            <a:ext cx="1367053" cy="1367053"/>
          </a:xfrm>
          <a:prstGeom prst="rect">
            <a:avLst/>
          </a:prstGeom>
          <a:noFill/>
          <a:ln>
            <a:noFill/>
          </a:ln>
        </p:spPr>
      </p:pic>
      <p:pic>
        <p:nvPicPr>
          <p:cNvPr id="192" name="Google Shape;192;p27"/>
          <p:cNvPicPr preferRelativeResize="0"/>
          <p:nvPr/>
        </p:nvPicPr>
        <p:blipFill rotWithShape="1">
          <a:blip r:embed="rId4">
            <a:alphaModFix/>
          </a:blip>
          <a:srcRect/>
          <a:stretch/>
        </p:blipFill>
        <p:spPr>
          <a:xfrm>
            <a:off x="4753863" y="3509080"/>
            <a:ext cx="1367053" cy="1367053"/>
          </a:xfrm>
          <a:prstGeom prst="rect">
            <a:avLst/>
          </a:prstGeom>
          <a:noFill/>
          <a:ln>
            <a:noFill/>
          </a:ln>
        </p:spPr>
      </p:pic>
      <p:pic>
        <p:nvPicPr>
          <p:cNvPr id="193" name="Google Shape;193;p27"/>
          <p:cNvPicPr preferRelativeResize="0"/>
          <p:nvPr/>
        </p:nvPicPr>
        <p:blipFill rotWithShape="1">
          <a:blip r:embed="rId4">
            <a:alphaModFix/>
          </a:blip>
          <a:srcRect/>
          <a:stretch/>
        </p:blipFill>
        <p:spPr>
          <a:xfrm>
            <a:off x="6718415" y="3509080"/>
            <a:ext cx="1367053" cy="1367053"/>
          </a:xfrm>
          <a:prstGeom prst="rect">
            <a:avLst/>
          </a:prstGeom>
          <a:noFill/>
          <a:ln>
            <a:noFill/>
          </a:ln>
        </p:spPr>
      </p:pic>
      <p:sp>
        <p:nvSpPr>
          <p:cNvPr id="194" name="Google Shape;194;p27"/>
          <p:cNvSpPr/>
          <p:nvPr/>
        </p:nvSpPr>
        <p:spPr>
          <a:xfrm>
            <a:off x="4699718" y="3569889"/>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rgbClr val="FFFFFF"/>
                </a:solidFill>
                <a:latin typeface="Meiryo UI" panose="020B0604030504040204" pitchFamily="50" charset="-128"/>
                <a:ea typeface="Meiryo UI" panose="020B0604030504040204" pitchFamily="50" charset="-128"/>
              </a:rPr>
              <a:t>3</a:t>
            </a:r>
            <a:endParaRPr sz="24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195" name="Google Shape;195;p27"/>
          <p:cNvGrpSpPr/>
          <p:nvPr/>
        </p:nvGrpSpPr>
        <p:grpSpPr>
          <a:xfrm>
            <a:off x="5131430" y="3988851"/>
            <a:ext cx="779733" cy="573032"/>
            <a:chOff x="8300580" y="4510178"/>
            <a:chExt cx="1777171" cy="1302965"/>
          </a:xfrm>
        </p:grpSpPr>
        <p:sp>
          <p:nvSpPr>
            <p:cNvPr id="196" name="Google Shape;196;p27"/>
            <p:cNvSpPr/>
            <p:nvPr/>
          </p:nvSpPr>
          <p:spPr>
            <a:xfrm>
              <a:off x="8300580" y="4510178"/>
              <a:ext cx="1777171" cy="130296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97" name="Google Shape;197;p27"/>
            <p:cNvPicPr preferRelativeResize="0"/>
            <p:nvPr/>
          </p:nvPicPr>
          <p:blipFill rotWithShape="1">
            <a:blip r:embed="rId5">
              <a:alphaModFix/>
            </a:blip>
            <a:srcRect l="23929" t="22917" r="25872" b="23957"/>
            <a:stretch/>
          </p:blipFill>
          <p:spPr>
            <a:xfrm>
              <a:off x="8338568" y="4568874"/>
              <a:ext cx="1702099" cy="1008019"/>
            </a:xfrm>
            <a:prstGeom prst="rect">
              <a:avLst/>
            </a:prstGeom>
            <a:noFill/>
            <a:ln>
              <a:noFill/>
            </a:ln>
          </p:spPr>
        </p:pic>
      </p:grpSp>
      <p:pic>
        <p:nvPicPr>
          <p:cNvPr id="198" name="Google Shape;198;p27"/>
          <p:cNvPicPr preferRelativeResize="0"/>
          <p:nvPr/>
        </p:nvPicPr>
        <p:blipFill rotWithShape="1">
          <a:blip r:embed="rId6">
            <a:alphaModFix/>
          </a:blip>
          <a:srcRect/>
          <a:stretch/>
        </p:blipFill>
        <p:spPr>
          <a:xfrm>
            <a:off x="4926488" y="4307384"/>
            <a:ext cx="426116" cy="432430"/>
          </a:xfrm>
          <a:prstGeom prst="rect">
            <a:avLst/>
          </a:prstGeom>
          <a:noFill/>
          <a:ln>
            <a:noFill/>
          </a:ln>
          <a:effectLst>
            <a:outerShdw blurRad="63500" sx="102000" sy="102000" algn="ctr" rotWithShape="0">
              <a:srgbClr val="000000">
                <a:alpha val="40000"/>
              </a:srgbClr>
            </a:outerShdw>
          </a:effectLst>
        </p:spPr>
      </p:pic>
      <p:sp>
        <p:nvSpPr>
          <p:cNvPr id="199" name="Google Shape;199;p27"/>
          <p:cNvSpPr/>
          <p:nvPr/>
        </p:nvSpPr>
        <p:spPr>
          <a:xfrm>
            <a:off x="953894" y="3569890"/>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rgbClr val="FFFFFF"/>
                </a:solidFill>
                <a:latin typeface="Meiryo UI" panose="020B0604030504040204" pitchFamily="50" charset="-128"/>
                <a:ea typeface="Meiryo UI" panose="020B0604030504040204" pitchFamily="50" charset="-128"/>
              </a:rPr>
              <a:t>1</a:t>
            </a:r>
            <a:endParaRPr sz="24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200" name="Google Shape;200;p27"/>
          <p:cNvGrpSpPr/>
          <p:nvPr/>
        </p:nvGrpSpPr>
        <p:grpSpPr>
          <a:xfrm>
            <a:off x="1220772" y="3979945"/>
            <a:ext cx="903634" cy="610345"/>
            <a:chOff x="492692" y="2324099"/>
            <a:chExt cx="1383594" cy="858295"/>
          </a:xfrm>
        </p:grpSpPr>
        <p:sp>
          <p:nvSpPr>
            <p:cNvPr id="201" name="Google Shape;201;p27"/>
            <p:cNvSpPr/>
            <p:nvPr/>
          </p:nvSpPr>
          <p:spPr>
            <a:xfrm>
              <a:off x="492692" y="2324099"/>
              <a:ext cx="1383594" cy="85829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02" name="Google Shape;202;p27"/>
            <p:cNvPicPr preferRelativeResize="0"/>
            <p:nvPr/>
          </p:nvPicPr>
          <p:blipFill rotWithShape="1">
            <a:blip r:embed="rId5">
              <a:alphaModFix/>
            </a:blip>
            <a:srcRect l="19166" t="22917" r="20555" b="23957"/>
            <a:stretch/>
          </p:blipFill>
          <p:spPr>
            <a:xfrm>
              <a:off x="528134" y="2370525"/>
              <a:ext cx="1306994" cy="647700"/>
            </a:xfrm>
            <a:prstGeom prst="rect">
              <a:avLst/>
            </a:prstGeom>
            <a:noFill/>
            <a:ln>
              <a:noFill/>
            </a:ln>
          </p:spPr>
        </p:pic>
      </p:grpSp>
      <p:sp>
        <p:nvSpPr>
          <p:cNvPr id="203" name="Google Shape;203;p27"/>
          <p:cNvSpPr txBox="1"/>
          <p:nvPr/>
        </p:nvSpPr>
        <p:spPr>
          <a:xfrm>
            <a:off x="1425705" y="3667057"/>
            <a:ext cx="632561" cy="2586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dirty="0" err="1">
                <a:latin typeface="Meiryo UI" panose="020B0604030504040204" pitchFamily="50" charset="-128"/>
                <a:ea typeface="Meiryo UI" panose="020B0604030504040204" pitchFamily="50" charset="-128"/>
              </a:rPr>
              <a:t>ウェブ</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04" name="Google Shape;204;p27"/>
          <p:cNvSpPr/>
          <p:nvPr/>
        </p:nvSpPr>
        <p:spPr>
          <a:xfrm>
            <a:off x="6642876" y="3569889"/>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rgbClr val="FFFFFF"/>
                </a:solidFill>
                <a:latin typeface="Meiryo UI" panose="020B0604030504040204" pitchFamily="50" charset="-128"/>
                <a:ea typeface="Meiryo UI" panose="020B0604030504040204" pitchFamily="50" charset="-128"/>
              </a:rPr>
              <a:t>4</a:t>
            </a:r>
            <a:endParaRPr sz="24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205" name="Google Shape;205;p27"/>
          <p:cNvGrpSpPr/>
          <p:nvPr/>
        </p:nvGrpSpPr>
        <p:grpSpPr>
          <a:xfrm>
            <a:off x="6934560" y="4005366"/>
            <a:ext cx="1027565" cy="573967"/>
            <a:chOff x="2825839" y="2459833"/>
            <a:chExt cx="1692636" cy="880229"/>
          </a:xfrm>
        </p:grpSpPr>
        <p:grpSp>
          <p:nvGrpSpPr>
            <p:cNvPr id="206" name="Google Shape;206;p27"/>
            <p:cNvGrpSpPr/>
            <p:nvPr/>
          </p:nvGrpSpPr>
          <p:grpSpPr>
            <a:xfrm>
              <a:off x="2825839" y="2459833"/>
              <a:ext cx="1383594" cy="858295"/>
              <a:chOff x="516649" y="2548733"/>
              <a:chExt cx="1383594" cy="858295"/>
            </a:xfrm>
          </p:grpSpPr>
          <p:sp>
            <p:nvSpPr>
              <p:cNvPr id="207" name="Google Shape;207;p27"/>
              <p:cNvSpPr/>
              <p:nvPr/>
            </p:nvSpPr>
            <p:spPr>
              <a:xfrm>
                <a:off x="516649" y="2548733"/>
                <a:ext cx="1383594" cy="85829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08" name="Google Shape;208;p27"/>
              <p:cNvPicPr preferRelativeResize="0"/>
              <p:nvPr/>
            </p:nvPicPr>
            <p:blipFill rotWithShape="1">
              <a:blip r:embed="rId5">
                <a:alphaModFix/>
              </a:blip>
              <a:srcRect l="19166" t="22917" r="20555" b="23957"/>
              <a:stretch/>
            </p:blipFill>
            <p:spPr>
              <a:xfrm>
                <a:off x="556537" y="2595160"/>
                <a:ext cx="1306995" cy="647700"/>
              </a:xfrm>
              <a:prstGeom prst="rect">
                <a:avLst/>
              </a:prstGeom>
              <a:noFill/>
              <a:ln>
                <a:noFill/>
              </a:ln>
            </p:spPr>
          </p:pic>
        </p:grpSp>
        <p:pic>
          <p:nvPicPr>
            <p:cNvPr id="209" name="Google Shape;209;p27"/>
            <p:cNvPicPr preferRelativeResize="0"/>
            <p:nvPr/>
          </p:nvPicPr>
          <p:blipFill rotWithShape="1">
            <a:blip r:embed="rId7">
              <a:alphaModFix/>
            </a:blip>
            <a:srcRect/>
            <a:stretch/>
          </p:blipFill>
          <p:spPr>
            <a:xfrm>
              <a:off x="3685838" y="2919445"/>
              <a:ext cx="407050" cy="420617"/>
            </a:xfrm>
            <a:prstGeom prst="rect">
              <a:avLst/>
            </a:prstGeom>
            <a:noFill/>
            <a:ln>
              <a:noFill/>
            </a:ln>
          </p:spPr>
        </p:pic>
        <p:pic>
          <p:nvPicPr>
            <p:cNvPr id="210" name="Google Shape;210;p27"/>
            <p:cNvPicPr preferRelativeResize="0"/>
            <p:nvPr/>
          </p:nvPicPr>
          <p:blipFill rotWithShape="1">
            <a:blip r:embed="rId8">
              <a:alphaModFix/>
            </a:blip>
            <a:srcRect/>
            <a:stretch/>
          </p:blipFill>
          <p:spPr>
            <a:xfrm>
              <a:off x="4121058" y="2938388"/>
              <a:ext cx="397417" cy="397416"/>
            </a:xfrm>
            <a:prstGeom prst="rect">
              <a:avLst/>
            </a:prstGeom>
            <a:noFill/>
            <a:ln>
              <a:noFill/>
            </a:ln>
          </p:spPr>
        </p:pic>
      </p:grpSp>
      <p:sp>
        <p:nvSpPr>
          <p:cNvPr id="211" name="Google Shape;211;p27"/>
          <p:cNvSpPr txBox="1"/>
          <p:nvPr/>
        </p:nvSpPr>
        <p:spPr>
          <a:xfrm>
            <a:off x="7069827" y="3580368"/>
            <a:ext cx="947112" cy="2793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dirty="0" err="1" smtClean="0">
                <a:latin typeface="Meiryo UI" panose="020B0604030504040204" pitchFamily="50" charset="-128"/>
                <a:ea typeface="Meiryo UI" panose="020B0604030504040204" pitchFamily="50" charset="-128"/>
              </a:rPr>
              <a:t>ブラウザ</a:t>
            </a:r>
            <a:r>
              <a:rPr lang="en-US" sz="1000" b="1" dirty="0" smtClean="0">
                <a:latin typeface="Meiryo UI" panose="020B0604030504040204" pitchFamily="50" charset="-128"/>
                <a:ea typeface="Meiryo UI" panose="020B0604030504040204" pitchFamily="50" charset="-128"/>
              </a:rPr>
              <a:t/>
            </a:r>
            <a:br>
              <a:rPr lang="en-US" sz="1000" b="1" dirty="0" smtClean="0">
                <a:latin typeface="Meiryo UI" panose="020B0604030504040204" pitchFamily="50" charset="-128"/>
                <a:ea typeface="Meiryo UI" panose="020B0604030504040204" pitchFamily="50" charset="-128"/>
              </a:rPr>
            </a:br>
            <a:r>
              <a:rPr lang="en-US" sz="1000" b="1" dirty="0" err="1" smtClean="0">
                <a:latin typeface="Meiryo UI" panose="020B0604030504040204" pitchFamily="50" charset="-128"/>
                <a:ea typeface="Meiryo UI" panose="020B0604030504040204" pitchFamily="50" charset="-128"/>
              </a:rPr>
              <a:t>プラグイン</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12" name="Google Shape;212;p27"/>
          <p:cNvSpPr/>
          <p:nvPr/>
        </p:nvSpPr>
        <p:spPr>
          <a:xfrm>
            <a:off x="2818919" y="3569890"/>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rgbClr val="FFFFFF"/>
                </a:solidFill>
                <a:latin typeface="Meiryo UI" panose="020B0604030504040204" pitchFamily="50" charset="-128"/>
                <a:ea typeface="Meiryo UI" panose="020B0604030504040204" pitchFamily="50" charset="-128"/>
              </a:rPr>
              <a:t>2</a:t>
            </a:r>
            <a:endParaRPr sz="24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213" name="Google Shape;213;p27"/>
          <p:cNvGrpSpPr/>
          <p:nvPr/>
        </p:nvGrpSpPr>
        <p:grpSpPr>
          <a:xfrm>
            <a:off x="3068524" y="3924905"/>
            <a:ext cx="920923" cy="700497"/>
            <a:chOff x="2193920" y="4048547"/>
            <a:chExt cx="1410427" cy="1012500"/>
          </a:xfrm>
        </p:grpSpPr>
        <p:pic>
          <p:nvPicPr>
            <p:cNvPr id="214" name="Google Shape;214;p27" descr="IMG_0266.PNG"/>
            <p:cNvPicPr preferRelativeResize="0"/>
            <p:nvPr/>
          </p:nvPicPr>
          <p:blipFill rotWithShape="1">
            <a:blip r:embed="rId9">
              <a:alphaModFix/>
            </a:blip>
            <a:srcRect l="34110" t="33492" r="34109" b="34624"/>
            <a:stretch/>
          </p:blipFill>
          <p:spPr>
            <a:xfrm>
              <a:off x="2315832" y="4367388"/>
              <a:ext cx="433202" cy="579513"/>
            </a:xfrm>
            <a:prstGeom prst="rect">
              <a:avLst/>
            </a:prstGeom>
            <a:noFill/>
            <a:ln>
              <a:noFill/>
            </a:ln>
          </p:spPr>
        </p:pic>
        <p:pic>
          <p:nvPicPr>
            <p:cNvPr id="215" name="Google Shape;215;p27"/>
            <p:cNvPicPr preferRelativeResize="0"/>
            <p:nvPr/>
          </p:nvPicPr>
          <p:blipFill rotWithShape="1">
            <a:blip r:embed="rId10">
              <a:alphaModFix/>
            </a:blip>
            <a:srcRect l="18316" r="27489" b="9688"/>
            <a:stretch/>
          </p:blipFill>
          <p:spPr>
            <a:xfrm>
              <a:off x="2193920" y="4140262"/>
              <a:ext cx="576078" cy="914353"/>
            </a:xfrm>
            <a:prstGeom prst="rect">
              <a:avLst/>
            </a:prstGeom>
            <a:noFill/>
            <a:ln>
              <a:noFill/>
            </a:ln>
          </p:spPr>
        </p:pic>
        <p:pic>
          <p:nvPicPr>
            <p:cNvPr id="216" name="Google Shape;216;p27" descr="IMG_0266.PNG"/>
            <p:cNvPicPr preferRelativeResize="0"/>
            <p:nvPr/>
          </p:nvPicPr>
          <p:blipFill rotWithShape="1">
            <a:blip r:embed="rId9">
              <a:alphaModFix/>
            </a:blip>
            <a:srcRect l="34414" t="33492" r="34109" b="34624"/>
            <a:stretch/>
          </p:blipFill>
          <p:spPr>
            <a:xfrm>
              <a:off x="2829750" y="4108250"/>
              <a:ext cx="676976" cy="914350"/>
            </a:xfrm>
            <a:prstGeom prst="rect">
              <a:avLst/>
            </a:prstGeom>
            <a:noFill/>
            <a:ln>
              <a:noFill/>
            </a:ln>
          </p:spPr>
        </p:pic>
        <p:pic>
          <p:nvPicPr>
            <p:cNvPr id="217" name="Google Shape;217;p27"/>
            <p:cNvPicPr preferRelativeResize="0"/>
            <p:nvPr/>
          </p:nvPicPr>
          <p:blipFill rotWithShape="1">
            <a:blip r:embed="rId11">
              <a:alphaModFix/>
            </a:blip>
            <a:srcRect l="13713" r="10979"/>
            <a:stretch/>
          </p:blipFill>
          <p:spPr>
            <a:xfrm>
              <a:off x="2777247" y="4048547"/>
              <a:ext cx="827100" cy="1012500"/>
            </a:xfrm>
            <a:prstGeom prst="rect">
              <a:avLst/>
            </a:prstGeom>
            <a:noFill/>
            <a:ln>
              <a:noFill/>
            </a:ln>
          </p:spPr>
        </p:pic>
      </p:grpSp>
      <p:pic>
        <p:nvPicPr>
          <p:cNvPr id="218" name="Google Shape;218;p27" descr="Text Search Icon - Download Text Search Icon 1246462 | Noun Project"/>
          <p:cNvPicPr preferRelativeResize="0"/>
          <p:nvPr/>
        </p:nvPicPr>
        <p:blipFill rotWithShape="1">
          <a:blip r:embed="rId12">
            <a:alphaModFix/>
          </a:blip>
          <a:srcRect/>
          <a:stretch/>
        </p:blipFill>
        <p:spPr>
          <a:xfrm>
            <a:off x="603597" y="2376025"/>
            <a:ext cx="535978" cy="535978"/>
          </a:xfrm>
          <a:prstGeom prst="rect">
            <a:avLst/>
          </a:prstGeom>
          <a:solidFill>
            <a:srgbClr val="00B0F0"/>
          </a:solidFill>
          <a:ln>
            <a:noFill/>
          </a:ln>
        </p:spPr>
      </p:pic>
      <p:sp>
        <p:nvSpPr>
          <p:cNvPr id="219" name="Google Shape;219;p27"/>
          <p:cNvSpPr txBox="1"/>
          <p:nvPr/>
        </p:nvSpPr>
        <p:spPr>
          <a:xfrm>
            <a:off x="288962" y="2970940"/>
            <a:ext cx="1136744"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dirty="0" err="1">
                <a:solidFill>
                  <a:schemeClr val="dk1"/>
                </a:solidFill>
                <a:latin typeface="Meiryo UI" panose="020B0604030504040204" pitchFamily="50" charset="-128"/>
                <a:ea typeface="Meiryo UI" panose="020B0604030504040204" pitchFamily="50" charset="-128"/>
              </a:rPr>
              <a:t>全文</a:t>
            </a:r>
            <a:endParaRPr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1400"/>
              <a:buFont typeface="Arial"/>
              <a:buNone/>
            </a:pPr>
            <a:r>
              <a:rPr lang="ja-JP" altLang="en-US" dirty="0">
                <a:solidFill>
                  <a:schemeClr val="dk1"/>
                </a:solidFill>
                <a:latin typeface="Meiryo UI" panose="020B0604030504040204" pitchFamily="50" charset="-128"/>
                <a:ea typeface="Meiryo UI" panose="020B0604030504040204" pitchFamily="50" charset="-128"/>
              </a:rPr>
              <a:t>検索</a:t>
            </a:r>
            <a:endParaRPr dirty="0">
              <a:solidFill>
                <a:schemeClr val="dk1"/>
              </a:solidFill>
              <a:latin typeface="Meiryo UI" panose="020B0604030504040204" pitchFamily="50" charset="-128"/>
              <a:ea typeface="Meiryo UI" panose="020B0604030504040204" pitchFamily="50" charset="-128"/>
            </a:endParaRPr>
          </a:p>
        </p:txBody>
      </p:sp>
      <p:sp>
        <p:nvSpPr>
          <p:cNvPr id="220" name="Google Shape;220;p27"/>
          <p:cNvSpPr txBox="1"/>
          <p:nvPr/>
        </p:nvSpPr>
        <p:spPr>
          <a:xfrm>
            <a:off x="1594864" y="2970940"/>
            <a:ext cx="766156"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dirty="0">
                <a:solidFill>
                  <a:schemeClr val="dk1"/>
                </a:solidFill>
                <a:latin typeface="Meiryo UI" panose="020B0604030504040204" pitchFamily="50" charset="-128"/>
                <a:ea typeface="Meiryo UI" panose="020B0604030504040204" pitchFamily="50" charset="-128"/>
              </a:rPr>
              <a:t>AI</a:t>
            </a:r>
            <a:endParaRPr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1400"/>
              <a:buFont typeface="Arial"/>
              <a:buNone/>
            </a:pPr>
            <a:r>
              <a:rPr lang="ja-JP" altLang="en-US" dirty="0">
                <a:solidFill>
                  <a:schemeClr val="dk1"/>
                </a:solidFill>
                <a:latin typeface="Meiryo UI" panose="020B0604030504040204" pitchFamily="50" charset="-128"/>
                <a:ea typeface="Meiryo UI" panose="020B0604030504040204" pitchFamily="50" charset="-128"/>
              </a:rPr>
              <a:t>検索</a:t>
            </a:r>
            <a:endParaRPr dirty="0">
              <a:solidFill>
                <a:schemeClr val="dk1"/>
              </a:solidFill>
              <a:latin typeface="Meiryo UI" panose="020B0604030504040204" pitchFamily="50" charset="-128"/>
              <a:ea typeface="Meiryo UI" panose="020B0604030504040204" pitchFamily="50" charset="-128"/>
            </a:endParaRPr>
          </a:p>
        </p:txBody>
      </p:sp>
      <p:sp>
        <p:nvSpPr>
          <p:cNvPr id="221" name="Google Shape;221;p27"/>
          <p:cNvSpPr txBox="1"/>
          <p:nvPr/>
        </p:nvSpPr>
        <p:spPr>
          <a:xfrm>
            <a:off x="2595612" y="2970940"/>
            <a:ext cx="1231957"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ja-JP" altLang="en-US" dirty="0">
                <a:solidFill>
                  <a:schemeClr val="dk1"/>
                </a:solidFill>
                <a:latin typeface="Meiryo UI" panose="020B0604030504040204" pitchFamily="50" charset="-128"/>
                <a:ea typeface="Meiryo UI" panose="020B0604030504040204" pitchFamily="50" charset="-128"/>
              </a:rPr>
              <a:t>複数の</a:t>
            </a:r>
            <a:endParaRPr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1400"/>
              <a:buFont typeface="Arial"/>
              <a:buNone/>
            </a:pPr>
            <a:r>
              <a:rPr lang="en-US" dirty="0" err="1" smtClean="0">
                <a:solidFill>
                  <a:schemeClr val="dk1"/>
                </a:solidFill>
                <a:latin typeface="Meiryo UI" panose="020B0604030504040204" pitchFamily="50" charset="-128"/>
                <a:ea typeface="Meiryo UI" panose="020B0604030504040204" pitchFamily="50" charset="-128"/>
              </a:rPr>
              <a:t>フィルタ</a:t>
            </a:r>
            <a:r>
              <a:rPr lang="ja-JP" altLang="en-US" dirty="0" err="1" smtClean="0">
                <a:solidFill>
                  <a:schemeClr val="dk1"/>
                </a:solidFill>
                <a:latin typeface="Meiryo UI" panose="020B0604030504040204" pitchFamily="50" charset="-128"/>
                <a:ea typeface="Meiryo UI" panose="020B0604030504040204" pitchFamily="50" charset="-128"/>
              </a:rPr>
              <a:t>ー</a:t>
            </a:r>
            <a:endParaRPr dirty="0">
              <a:solidFill>
                <a:schemeClr val="dk1"/>
              </a:solidFill>
              <a:latin typeface="Meiryo UI" panose="020B0604030504040204" pitchFamily="50" charset="-128"/>
              <a:ea typeface="Meiryo UI" panose="020B0604030504040204" pitchFamily="50" charset="-128"/>
            </a:endParaRPr>
          </a:p>
        </p:txBody>
      </p:sp>
      <p:sp>
        <p:nvSpPr>
          <p:cNvPr id="222" name="Google Shape;222;p27"/>
          <p:cNvSpPr/>
          <p:nvPr/>
        </p:nvSpPr>
        <p:spPr>
          <a:xfrm>
            <a:off x="1250746" y="2577479"/>
            <a:ext cx="274453" cy="274453"/>
          </a:xfrm>
          <a:prstGeom prst="plus">
            <a:avLst>
              <a:gd name="adj" fmla="val 42152"/>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23" name="Google Shape;223;p27"/>
          <p:cNvSpPr/>
          <p:nvPr/>
        </p:nvSpPr>
        <p:spPr>
          <a:xfrm>
            <a:off x="2458386" y="2577479"/>
            <a:ext cx="274453" cy="274453"/>
          </a:xfrm>
          <a:prstGeom prst="plus">
            <a:avLst>
              <a:gd name="adj" fmla="val 42152"/>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24" name="Google Shape;224;p27"/>
          <p:cNvPicPr preferRelativeResize="0"/>
          <p:nvPr/>
        </p:nvPicPr>
        <p:blipFill rotWithShape="1">
          <a:blip r:embed="rId13">
            <a:alphaModFix/>
          </a:blip>
          <a:srcRect/>
          <a:stretch/>
        </p:blipFill>
        <p:spPr>
          <a:xfrm>
            <a:off x="1707816" y="2312608"/>
            <a:ext cx="540252" cy="631243"/>
          </a:xfrm>
          <a:prstGeom prst="rect">
            <a:avLst/>
          </a:prstGeom>
          <a:noFill/>
          <a:ln>
            <a:noFill/>
          </a:ln>
        </p:spPr>
      </p:pic>
      <p:pic>
        <p:nvPicPr>
          <p:cNvPr id="225" name="Google Shape;225;p27"/>
          <p:cNvPicPr preferRelativeResize="0"/>
          <p:nvPr/>
        </p:nvPicPr>
        <p:blipFill rotWithShape="1">
          <a:blip r:embed="rId14">
            <a:alphaModFix/>
          </a:blip>
          <a:srcRect/>
          <a:stretch/>
        </p:blipFill>
        <p:spPr>
          <a:xfrm>
            <a:off x="2919391" y="2381268"/>
            <a:ext cx="540252" cy="546923"/>
          </a:xfrm>
          <a:prstGeom prst="rect">
            <a:avLst/>
          </a:prstGeom>
          <a:noFill/>
          <a:ln>
            <a:noFill/>
          </a:ln>
        </p:spPr>
      </p:pic>
      <p:sp>
        <p:nvSpPr>
          <p:cNvPr id="226" name="Google Shape;226;p27"/>
          <p:cNvSpPr txBox="1"/>
          <p:nvPr/>
        </p:nvSpPr>
        <p:spPr>
          <a:xfrm>
            <a:off x="4924044" y="3591462"/>
            <a:ext cx="1087274" cy="2815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dirty="0" err="1">
                <a:latin typeface="Meiryo UI" panose="020B0604030504040204" pitchFamily="50" charset="-128"/>
                <a:ea typeface="Meiryo UI" panose="020B0604030504040204" pitchFamily="50" charset="-128"/>
              </a:rPr>
              <a:t>MacとWindows</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27" name="Google Shape;227;p27"/>
          <p:cNvSpPr txBox="1"/>
          <p:nvPr/>
        </p:nvSpPr>
        <p:spPr>
          <a:xfrm>
            <a:off x="3172846" y="3685784"/>
            <a:ext cx="714985" cy="1569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dirty="0" err="1">
                <a:latin typeface="Meiryo UI" panose="020B0604030504040204" pitchFamily="50" charset="-128"/>
                <a:ea typeface="Meiryo UI" panose="020B0604030504040204" pitchFamily="50" charset="-128"/>
              </a:rPr>
              <a:t>モバイル</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28" name="Google Shape;228;p27"/>
          <p:cNvSpPr txBox="1"/>
          <p:nvPr/>
        </p:nvSpPr>
        <p:spPr>
          <a:xfrm>
            <a:off x="6288108" y="1941841"/>
            <a:ext cx="2720981" cy="1425775"/>
          </a:xfrm>
          <a:prstGeom prst="rect">
            <a:avLst/>
          </a:prstGeom>
          <a:noFill/>
          <a:ln>
            <a:noFill/>
          </a:ln>
        </p:spPr>
        <p:txBody>
          <a:bodyPr spcFirstLastPara="1" wrap="square" lIns="91425" tIns="45700" rIns="91425" bIns="45700" anchor="t" anchorCtr="0">
            <a:noAutofit/>
          </a:bodyPr>
          <a:lstStyle/>
          <a:p>
            <a:pPr marL="171450" marR="0" lvl="0" indent="-171450" algn="l" rtl="0">
              <a:lnSpc>
                <a:spcPct val="125000"/>
              </a:lnSpc>
              <a:spcBef>
                <a:spcPts val="0"/>
              </a:spcBef>
              <a:spcAft>
                <a:spcPts val="0"/>
              </a:spcAft>
              <a:buClr>
                <a:schemeClr val="dk1"/>
              </a:buClr>
              <a:buSzPts val="972"/>
              <a:buFont typeface="Arial"/>
              <a:buChar char="•"/>
            </a:pPr>
            <a:r>
              <a:rPr lang="en-US" sz="1200" dirty="0" err="1">
                <a:solidFill>
                  <a:schemeClr val="dk1"/>
                </a:solidFill>
                <a:latin typeface="Meiryo UI" panose="020B0604030504040204" pitchFamily="50" charset="-128"/>
                <a:ea typeface="Meiryo UI" panose="020B0604030504040204" pitchFamily="50" charset="-128"/>
              </a:rPr>
              <a:t>入力中に検索</a:t>
            </a:r>
            <a:endParaRPr sz="1200" dirty="0">
              <a:solidFill>
                <a:schemeClr val="dk1"/>
              </a:solidFill>
              <a:latin typeface="Meiryo UI" panose="020B0604030504040204" pitchFamily="50" charset="-128"/>
              <a:ea typeface="Meiryo UI" panose="020B0604030504040204" pitchFamily="50" charset="-128"/>
            </a:endParaRPr>
          </a:p>
          <a:p>
            <a:pPr marL="171450" marR="0" lvl="0" indent="-171450" algn="l" rtl="0">
              <a:lnSpc>
                <a:spcPct val="125000"/>
              </a:lnSpc>
              <a:spcBef>
                <a:spcPts val="0"/>
              </a:spcBef>
              <a:spcAft>
                <a:spcPts val="0"/>
              </a:spcAft>
              <a:buClr>
                <a:schemeClr val="dk1"/>
              </a:buClr>
              <a:buSzPts val="972"/>
              <a:buFont typeface="Arial"/>
              <a:buChar char="•"/>
            </a:pPr>
            <a:r>
              <a:rPr lang="en-US" sz="1200" dirty="0" err="1">
                <a:solidFill>
                  <a:schemeClr val="dk1"/>
                </a:solidFill>
                <a:latin typeface="Meiryo UI" panose="020B0604030504040204" pitchFamily="50" charset="-128"/>
                <a:ea typeface="Meiryo UI" panose="020B0604030504040204" pitchFamily="50" charset="-128"/>
              </a:rPr>
              <a:t>プレビューと共有</a:t>
            </a:r>
            <a:endParaRPr sz="1200" dirty="0">
              <a:solidFill>
                <a:schemeClr val="dk1"/>
              </a:solidFill>
              <a:latin typeface="Meiryo UI" panose="020B0604030504040204" pitchFamily="50" charset="-128"/>
              <a:ea typeface="Meiryo UI" panose="020B0604030504040204" pitchFamily="50" charset="-128"/>
            </a:endParaRPr>
          </a:p>
          <a:p>
            <a:pPr marL="171450" marR="0" lvl="0" indent="-171450" algn="l" rtl="0">
              <a:lnSpc>
                <a:spcPct val="125000"/>
              </a:lnSpc>
              <a:spcBef>
                <a:spcPts val="0"/>
              </a:spcBef>
              <a:spcAft>
                <a:spcPts val="0"/>
              </a:spcAft>
              <a:buClr>
                <a:schemeClr val="dk1"/>
              </a:buClr>
              <a:buSzPts val="972"/>
              <a:buFont typeface="Arial"/>
              <a:buChar char="•"/>
            </a:pPr>
            <a:r>
              <a:rPr lang="en-US" sz="1200" dirty="0" err="1">
                <a:solidFill>
                  <a:schemeClr val="dk1"/>
                </a:solidFill>
                <a:latin typeface="Meiryo UI" panose="020B0604030504040204" pitchFamily="50" charset="-128"/>
                <a:ea typeface="Meiryo UI" panose="020B0604030504040204" pitchFamily="50" charset="-128"/>
              </a:rPr>
              <a:t>包含と除外</a:t>
            </a:r>
            <a:endParaRPr sz="1200" dirty="0">
              <a:solidFill>
                <a:schemeClr val="dk1"/>
              </a:solidFill>
              <a:latin typeface="Meiryo UI" panose="020B0604030504040204" pitchFamily="50" charset="-128"/>
              <a:ea typeface="Meiryo UI" panose="020B0604030504040204" pitchFamily="50" charset="-128"/>
            </a:endParaRPr>
          </a:p>
          <a:p>
            <a:pPr marL="171450" marR="0" lvl="0" indent="-171450" algn="l" rtl="0">
              <a:lnSpc>
                <a:spcPct val="125000"/>
              </a:lnSpc>
              <a:spcBef>
                <a:spcPts val="0"/>
              </a:spcBef>
              <a:spcAft>
                <a:spcPts val="0"/>
              </a:spcAft>
              <a:buClr>
                <a:schemeClr val="dk1"/>
              </a:buClr>
              <a:buSzPts val="972"/>
              <a:buFont typeface="Arial"/>
              <a:buChar char="•"/>
            </a:pPr>
            <a:r>
              <a:rPr lang="en-US" sz="1200" dirty="0" err="1">
                <a:solidFill>
                  <a:schemeClr val="dk1"/>
                </a:solidFill>
                <a:latin typeface="Meiryo UI" panose="020B0604030504040204" pitchFamily="50" charset="-128"/>
                <a:ea typeface="Meiryo UI" panose="020B0604030504040204" pitchFamily="50" charset="-128"/>
              </a:rPr>
              <a:t>スマートな推奨事項</a:t>
            </a:r>
            <a:endParaRPr sz="1200" dirty="0">
              <a:solidFill>
                <a:schemeClr val="dk1"/>
              </a:solidFill>
              <a:latin typeface="Meiryo UI" panose="020B0604030504040204" pitchFamily="50" charset="-128"/>
              <a:ea typeface="Meiryo UI" panose="020B0604030504040204" pitchFamily="50" charset="-128"/>
            </a:endParaRPr>
          </a:p>
          <a:p>
            <a:pPr marL="171450" marR="0" lvl="0" indent="-171450" algn="l" rtl="0">
              <a:lnSpc>
                <a:spcPct val="125000"/>
              </a:lnSpc>
              <a:spcBef>
                <a:spcPts val="0"/>
              </a:spcBef>
              <a:spcAft>
                <a:spcPts val="0"/>
              </a:spcAft>
              <a:buClr>
                <a:schemeClr val="dk1"/>
              </a:buClr>
              <a:buSzPts val="972"/>
              <a:buFont typeface="Arial"/>
              <a:buChar char="•"/>
            </a:pPr>
            <a:r>
              <a:rPr lang="en-US" sz="1200" dirty="0" err="1">
                <a:solidFill>
                  <a:schemeClr val="dk1"/>
                </a:solidFill>
                <a:latin typeface="Meiryo UI" panose="020B0604030504040204" pitchFamily="50" charset="-128"/>
                <a:ea typeface="Meiryo UI" panose="020B0604030504040204" pitchFamily="50" charset="-128"/>
              </a:rPr>
              <a:t>QfilingおよびQ</a:t>
            </a:r>
            <a:r>
              <a:rPr lang="en-US" sz="1200" dirty="0">
                <a:solidFill>
                  <a:schemeClr val="dk1"/>
                </a:solidFill>
                <a:latin typeface="Meiryo UI" panose="020B0604030504040204" pitchFamily="50" charset="-128"/>
                <a:ea typeface="Meiryo UI" panose="020B0604030504040204" pitchFamily="50" charset="-128"/>
              </a:rPr>
              <a:t>​​</a:t>
            </a:r>
            <a:r>
              <a:rPr lang="en-US" sz="1200" dirty="0" err="1" smtClean="0">
                <a:solidFill>
                  <a:schemeClr val="dk1"/>
                </a:solidFill>
                <a:latin typeface="Meiryo UI" panose="020B0604030504040204" pitchFamily="50" charset="-128"/>
                <a:ea typeface="Meiryo UI" panose="020B0604030504040204" pitchFamily="50" charset="-128"/>
              </a:rPr>
              <a:t>mailAgentの統合</a:t>
            </a:r>
            <a:endParaRPr sz="1200" dirty="0">
              <a:solidFill>
                <a:schemeClr val="dk1"/>
              </a:solidFill>
              <a:latin typeface="Meiryo UI" panose="020B0604030504040204" pitchFamily="50" charset="-128"/>
              <a:ea typeface="Meiryo UI" panose="020B0604030504040204" pitchFamily="50" charset="-128"/>
            </a:endParaRPr>
          </a:p>
          <a:p>
            <a:pPr marL="171450" marR="0" lvl="0" indent="-171450" algn="l" rtl="0">
              <a:lnSpc>
                <a:spcPct val="125000"/>
              </a:lnSpc>
              <a:spcBef>
                <a:spcPts val="0"/>
              </a:spcBef>
              <a:spcAft>
                <a:spcPts val="0"/>
              </a:spcAft>
              <a:buClr>
                <a:schemeClr val="dk1"/>
              </a:buClr>
              <a:buSzPts val="972"/>
              <a:buFont typeface="Arial"/>
              <a:buChar char="•"/>
            </a:pPr>
            <a:r>
              <a:rPr lang="en-US" sz="1200" dirty="0" err="1" smtClean="0">
                <a:solidFill>
                  <a:schemeClr val="dk1"/>
                </a:solidFill>
                <a:latin typeface="Meiryo UI" panose="020B0604030504040204" pitchFamily="50" charset="-128"/>
                <a:ea typeface="Meiryo UI" panose="020B0604030504040204" pitchFamily="50" charset="-128"/>
              </a:rPr>
              <a:t>サードパーティ統合</a:t>
            </a:r>
            <a:r>
              <a:rPr lang="ja-JP" altLang="en-US" sz="1200" dirty="0" smtClean="0">
                <a:solidFill>
                  <a:schemeClr val="dk1"/>
                </a:solidFill>
                <a:latin typeface="Meiryo UI" panose="020B0604030504040204" pitchFamily="50" charset="-128"/>
                <a:ea typeface="Meiryo UI" panose="020B0604030504040204" pitchFamily="50" charset="-128"/>
              </a:rPr>
              <a:t>に対応する</a:t>
            </a:r>
            <a:r>
              <a:rPr lang="en-US" sz="1200" dirty="0" smtClean="0">
                <a:solidFill>
                  <a:schemeClr val="dk1"/>
                </a:solidFill>
                <a:latin typeface="Meiryo UI" panose="020B0604030504040204" pitchFamily="50" charset="-128"/>
                <a:ea typeface="Meiryo UI" panose="020B0604030504040204" pitchFamily="50" charset="-128"/>
              </a:rPr>
              <a:t>API</a:t>
            </a:r>
            <a:endParaRPr sz="1200" dirty="0">
              <a:solidFill>
                <a:schemeClr val="dk1"/>
              </a:solidFill>
              <a:latin typeface="Meiryo UI" panose="020B0604030504040204" pitchFamily="50" charset="-128"/>
              <a:ea typeface="Meiryo UI" panose="020B0604030504040204" pitchFamily="50" charset="-128"/>
            </a:endParaRPr>
          </a:p>
        </p:txBody>
      </p:sp>
      <p:pic>
        <p:nvPicPr>
          <p:cNvPr id="229" name="Google Shape;229;p27"/>
          <p:cNvPicPr preferRelativeResize="0"/>
          <p:nvPr/>
        </p:nvPicPr>
        <p:blipFill rotWithShape="1">
          <a:blip r:embed="rId15">
            <a:alphaModFix/>
          </a:blip>
          <a:srcRect/>
          <a:stretch/>
        </p:blipFill>
        <p:spPr>
          <a:xfrm>
            <a:off x="5683579" y="4309273"/>
            <a:ext cx="432430" cy="432430"/>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230" name="Google Shape;230;p27"/>
          <p:cNvPicPr preferRelativeResize="0"/>
          <p:nvPr/>
        </p:nvPicPr>
        <p:blipFill rotWithShape="1">
          <a:blip r:embed="rId16">
            <a:alphaModFix/>
          </a:blip>
          <a:srcRect/>
          <a:stretch/>
        </p:blipFill>
        <p:spPr>
          <a:xfrm>
            <a:off x="3974220" y="2066878"/>
            <a:ext cx="2283065" cy="1283828"/>
          </a:xfrm>
          <a:prstGeom prst="rect">
            <a:avLst/>
          </a:prstGeom>
          <a:noFill/>
          <a:ln>
            <a:noFill/>
          </a:ln>
        </p:spPr>
      </p:pic>
    </p:spTree>
    <p:extLst>
      <p:ext uri="{BB962C8B-B14F-4D97-AF65-F5344CB8AC3E}">
        <p14:creationId xmlns:p14="http://schemas.microsoft.com/office/powerpoint/2010/main" val="3681581597"/>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8" descr="Graphical user interface, application&#10;&#10;Description automatically generated"/>
          <p:cNvPicPr preferRelativeResize="0"/>
          <p:nvPr/>
        </p:nvPicPr>
        <p:blipFill rotWithShape="1">
          <a:blip r:embed="rId3">
            <a:alphaModFix/>
          </a:blip>
          <a:srcRect/>
          <a:stretch/>
        </p:blipFill>
        <p:spPr>
          <a:xfrm>
            <a:off x="3728434" y="2211465"/>
            <a:ext cx="5420371" cy="2834633"/>
          </a:xfrm>
          <a:prstGeom prst="roundRect">
            <a:avLst>
              <a:gd name="adj" fmla="val 0"/>
            </a:avLst>
          </a:prstGeom>
          <a:noFill/>
          <a:ln>
            <a:noFill/>
          </a:ln>
          <a:effectLst>
            <a:outerShdw blurRad="254000" dist="190500" dir="8100000" algn="tr" rotWithShape="0">
              <a:srgbClr val="09000C">
                <a:alpha val="74901"/>
              </a:srgbClr>
            </a:outerShdw>
          </a:effectLst>
        </p:spPr>
      </p:pic>
      <p:sp>
        <p:nvSpPr>
          <p:cNvPr id="236" name="Google Shape;236;p28"/>
          <p:cNvSpPr txBox="1">
            <a:spLocks noGrp="1"/>
          </p:cNvSpPr>
          <p:nvPr>
            <p:ph type="title" idx="4294967295"/>
          </p:nvPr>
        </p:nvSpPr>
        <p:spPr>
          <a:xfrm>
            <a:off x="236148" y="115487"/>
            <a:ext cx="8641724" cy="12016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dirty="0" err="1">
                <a:solidFill>
                  <a:schemeClr val="lt1"/>
                </a:solidFill>
                <a:latin typeface="Meiryo UI" panose="020B0604030504040204" pitchFamily="50" charset="-128"/>
                <a:ea typeface="Meiryo UI" panose="020B0604030504040204" pitchFamily="50" charset="-128"/>
              </a:rPr>
              <a:t>Qfilingはファイル編成を自動化します。ファイルを分類し、スケジュールを設定すると、残りの作業が行われます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sym typeface="Arial"/>
            </a:endParaRPr>
          </a:p>
        </p:txBody>
      </p:sp>
      <p:sp>
        <p:nvSpPr>
          <p:cNvPr id="237" name="Google Shape;237;p28"/>
          <p:cNvSpPr/>
          <p:nvPr/>
        </p:nvSpPr>
        <p:spPr>
          <a:xfrm>
            <a:off x="1287913" y="3319822"/>
            <a:ext cx="199109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err="1">
                <a:solidFill>
                  <a:schemeClr val="dk1"/>
                </a:solidFill>
                <a:latin typeface="Meiryo UI" panose="020B0604030504040204" pitchFamily="50" charset="-128"/>
                <a:ea typeface="Meiryo UI" panose="020B0604030504040204" pitchFamily="50" charset="-128"/>
              </a:rPr>
              <a:t>リアルタイムタスクとシステムログをスケジュールまたは設定します</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38" name="Google Shape;238;p28"/>
          <p:cNvSpPr/>
          <p:nvPr/>
        </p:nvSpPr>
        <p:spPr>
          <a:xfrm>
            <a:off x="1287913" y="4297149"/>
            <a:ext cx="219582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err="1" smtClean="0">
                <a:solidFill>
                  <a:schemeClr val="dk1"/>
                </a:solidFill>
                <a:latin typeface="Meiryo UI" panose="020B0604030504040204" pitchFamily="50" charset="-128"/>
                <a:ea typeface="Meiryo UI" panose="020B0604030504040204" pitchFamily="50" charset="-128"/>
              </a:rPr>
              <a:t>フィルタ</a:t>
            </a:r>
            <a:r>
              <a:rPr lang="ja-JP" altLang="en-US" sz="1200" dirty="0" err="1" smtClean="0">
                <a:solidFill>
                  <a:schemeClr val="dk1"/>
                </a:solidFill>
                <a:latin typeface="Meiryo UI" panose="020B0604030504040204" pitchFamily="50" charset="-128"/>
                <a:ea typeface="Meiryo UI" panose="020B0604030504040204" pitchFamily="50" charset="-128"/>
              </a:rPr>
              <a:t>ー</a:t>
            </a:r>
            <a:r>
              <a:rPr lang="en-US" sz="1200" dirty="0" err="1" smtClean="0">
                <a:solidFill>
                  <a:schemeClr val="dk1"/>
                </a:solidFill>
                <a:latin typeface="Meiryo UI" panose="020B0604030504040204" pitchFamily="50" charset="-128"/>
                <a:ea typeface="Meiryo UI" panose="020B0604030504040204" pitchFamily="50" charset="-128"/>
              </a:rPr>
              <a:t>を使用してファイルをごみ箱に自動的に移動します</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39" name="Google Shape;239;p28"/>
          <p:cNvSpPr/>
          <p:nvPr/>
        </p:nvSpPr>
        <p:spPr>
          <a:xfrm>
            <a:off x="1287912" y="2356833"/>
            <a:ext cx="211854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err="1">
                <a:latin typeface="Meiryo UI" panose="020B0604030504040204" pitchFamily="50" charset="-128"/>
                <a:ea typeface="Meiryo UI" panose="020B0604030504040204" pitchFamily="50" charset="-128"/>
              </a:rPr>
              <a:t>さまざまなフィルターと編集モジュール</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40" name="Google Shape;240;p28"/>
          <p:cNvSpPr/>
          <p:nvPr/>
        </p:nvSpPr>
        <p:spPr>
          <a:xfrm>
            <a:off x="251138" y="1362155"/>
            <a:ext cx="7563908"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err="1">
                <a:latin typeface="Meiryo UI" panose="020B0604030504040204" pitchFamily="50" charset="-128"/>
                <a:ea typeface="Meiryo UI" panose="020B0604030504040204" pitchFamily="50" charset="-128"/>
              </a:rPr>
              <a:t>複数のフォルダにまたがる膨大な数のファイルに直面すると、それらを分類してアーカイブすることがますます難しくなり、</a:t>
            </a:r>
            <a:r>
              <a:rPr lang="en-US" b="1" dirty="0" err="1" smtClean="0">
                <a:latin typeface="Meiryo UI" panose="020B0604030504040204" pitchFamily="50" charset="-128"/>
                <a:ea typeface="Meiryo UI" panose="020B0604030504040204" pitchFamily="50" charset="-128"/>
              </a:rPr>
              <a:t>時間</a:t>
            </a:r>
            <a:r>
              <a:rPr lang="ja-JP" altLang="en-US" b="1" dirty="0" smtClean="0">
                <a:latin typeface="Meiryo UI" panose="020B0604030504040204" pitchFamily="50" charset="-128"/>
                <a:ea typeface="Meiryo UI" panose="020B0604030504040204" pitchFamily="50" charset="-128"/>
              </a:rPr>
              <a:t>も</a:t>
            </a:r>
            <a:r>
              <a:rPr lang="en-US" b="1" dirty="0" err="1" smtClean="0">
                <a:latin typeface="Meiryo UI" panose="020B0604030504040204" pitchFamily="50" charset="-128"/>
                <a:ea typeface="Meiryo UI" panose="020B0604030504040204" pitchFamily="50" charset="-128"/>
              </a:rPr>
              <a:t>かか</a:t>
            </a:r>
            <a:r>
              <a:rPr lang="ja-JP" altLang="en-US" b="1" dirty="0" smtClean="0">
                <a:latin typeface="Meiryo UI" panose="020B0604030504040204" pitchFamily="50" charset="-128"/>
                <a:ea typeface="Meiryo UI" panose="020B0604030504040204" pitchFamily="50" charset="-128"/>
              </a:rPr>
              <a:t>るため</a:t>
            </a:r>
            <a:r>
              <a:rPr lang="en-US" b="1" dirty="0" smtClean="0">
                <a:latin typeface="Meiryo UI" panose="020B0604030504040204" pitchFamily="50" charset="-128"/>
                <a:ea typeface="Meiryo UI" panose="020B0604030504040204" pitchFamily="50" charset="-128"/>
              </a:rPr>
              <a:t>、</a:t>
            </a:r>
            <a:r>
              <a:rPr lang="en-US" b="1" dirty="0" err="1">
                <a:latin typeface="Meiryo UI" panose="020B0604030504040204" pitchFamily="50" charset="-128"/>
                <a:ea typeface="Meiryo UI" panose="020B0604030504040204" pitchFamily="50" charset="-128"/>
              </a:rPr>
              <a:t>イライラします</a:t>
            </a:r>
            <a:r>
              <a:rPr lang="en-US" b="1" dirty="0">
                <a:latin typeface="Meiryo UI" panose="020B0604030504040204" pitchFamily="50" charset="-128"/>
                <a:ea typeface="Meiryo UI" panose="020B0604030504040204" pitchFamily="50" charset="-128"/>
              </a:rPr>
              <a:t>。 </a:t>
            </a:r>
            <a:r>
              <a:rPr lang="en-US" b="1" dirty="0" err="1">
                <a:latin typeface="Meiryo UI" panose="020B0604030504040204" pitchFamily="50" charset="-128"/>
                <a:ea typeface="Meiryo UI" panose="020B0604030504040204" pitchFamily="50" charset="-128"/>
              </a:rPr>
              <a:t>Qfilingを使用すると、ファイルの整理が自動的かつ効率的になります</a:t>
            </a:r>
            <a:r>
              <a:rPr lang="en-US" b="1" dirty="0">
                <a:latin typeface="Meiryo UI" panose="020B0604030504040204" pitchFamily="50" charset="-128"/>
                <a:ea typeface="Meiryo UI" panose="020B0604030504040204" pitchFamily="50" charset="-128"/>
              </a:rPr>
              <a:t>。</a:t>
            </a:r>
            <a:endParaRPr sz="14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41" name="Google Shape;241;p28"/>
          <p:cNvSpPr/>
          <p:nvPr/>
        </p:nvSpPr>
        <p:spPr>
          <a:xfrm>
            <a:off x="1232626" y="3990877"/>
            <a:ext cx="172515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57D4"/>
              </a:buClr>
              <a:buSzPts val="1600"/>
              <a:buFont typeface="Arial"/>
              <a:buNone/>
            </a:pPr>
            <a:r>
              <a:rPr lang="en-US" sz="1600" b="1" dirty="0" err="1">
                <a:solidFill>
                  <a:srgbClr val="7357D4"/>
                </a:solidFill>
                <a:latin typeface="Meiryo UI" panose="020B0604030504040204" pitchFamily="50" charset="-128"/>
                <a:ea typeface="Meiryo UI" panose="020B0604030504040204" pitchFamily="50" charset="-128"/>
              </a:rPr>
              <a:t>スマートリサイクル</a:t>
            </a:r>
            <a:endParaRPr sz="1600" b="1" i="0" u="none" strike="noStrike" cap="none" dirty="0">
              <a:solidFill>
                <a:srgbClr val="7357D4"/>
              </a:solidFill>
              <a:latin typeface="Meiryo UI" panose="020B0604030504040204" pitchFamily="50" charset="-128"/>
              <a:ea typeface="Meiryo UI" panose="020B0604030504040204" pitchFamily="50" charset="-128"/>
              <a:sym typeface="Arial"/>
            </a:endParaRPr>
          </a:p>
        </p:txBody>
      </p:sp>
      <p:sp>
        <p:nvSpPr>
          <p:cNvPr id="242" name="Google Shape;242;p28"/>
          <p:cNvSpPr/>
          <p:nvPr/>
        </p:nvSpPr>
        <p:spPr>
          <a:xfrm>
            <a:off x="1075231" y="3017048"/>
            <a:ext cx="1521571"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57D4"/>
              </a:buClr>
              <a:buSzPts val="1600"/>
              <a:buFont typeface="Arial"/>
              <a:buNone/>
            </a:pPr>
            <a:r>
              <a:rPr lang="ja-JP" altLang="en-US" sz="1600" b="1" dirty="0" smtClean="0">
                <a:solidFill>
                  <a:srgbClr val="7357D4"/>
                </a:solidFill>
                <a:latin typeface="Meiryo UI" panose="020B0604030504040204" pitchFamily="50" charset="-128"/>
                <a:ea typeface="Meiryo UI" panose="020B0604030504040204" pitchFamily="50" charset="-128"/>
              </a:rPr>
              <a:t>より</a:t>
            </a:r>
            <a:r>
              <a:rPr lang="en-US" sz="1600" b="1" dirty="0" err="1" smtClean="0">
                <a:solidFill>
                  <a:srgbClr val="7357D4"/>
                </a:solidFill>
                <a:latin typeface="Meiryo UI" panose="020B0604030504040204" pitchFamily="50" charset="-128"/>
                <a:ea typeface="Meiryo UI" panose="020B0604030504040204" pitchFamily="50" charset="-128"/>
              </a:rPr>
              <a:t>効率的</a:t>
            </a:r>
            <a:endParaRPr sz="1600" b="1" i="0" u="none" strike="noStrike" cap="none" dirty="0">
              <a:solidFill>
                <a:srgbClr val="7357D4"/>
              </a:solidFill>
              <a:latin typeface="Meiryo UI" panose="020B0604030504040204" pitchFamily="50" charset="-128"/>
              <a:ea typeface="Meiryo UI" panose="020B0604030504040204" pitchFamily="50" charset="-128"/>
              <a:sym typeface="Arial"/>
            </a:endParaRPr>
          </a:p>
        </p:txBody>
      </p:sp>
      <p:sp>
        <p:nvSpPr>
          <p:cNvPr id="243" name="Google Shape;243;p28"/>
          <p:cNvSpPr/>
          <p:nvPr/>
        </p:nvSpPr>
        <p:spPr>
          <a:xfrm>
            <a:off x="977796" y="2077864"/>
            <a:ext cx="238719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57D4"/>
              </a:buClr>
              <a:buSzPts val="1600"/>
              <a:buFont typeface="Arial"/>
              <a:buNone/>
            </a:pPr>
            <a:r>
              <a:rPr lang="en-US" sz="1600" b="1" dirty="0" err="1">
                <a:solidFill>
                  <a:srgbClr val="7357D4"/>
                </a:solidFill>
                <a:latin typeface="Meiryo UI" panose="020B0604030504040204" pitchFamily="50" charset="-128"/>
                <a:ea typeface="Meiryo UI" panose="020B0604030504040204" pitchFamily="50" charset="-128"/>
              </a:rPr>
              <a:t>柔軟なカスタマイズ</a:t>
            </a:r>
            <a:endParaRPr sz="1600" b="1" i="0" u="none" strike="noStrike" cap="none" dirty="0">
              <a:solidFill>
                <a:srgbClr val="7357D4"/>
              </a:solidFill>
              <a:latin typeface="Meiryo UI" panose="020B0604030504040204" pitchFamily="50" charset="-128"/>
              <a:ea typeface="Meiryo UI" panose="020B0604030504040204" pitchFamily="50" charset="-128"/>
              <a:sym typeface="Arial"/>
            </a:endParaRPr>
          </a:p>
        </p:txBody>
      </p:sp>
      <p:pic>
        <p:nvPicPr>
          <p:cNvPr id="244" name="Google Shape;244;p28"/>
          <p:cNvPicPr preferRelativeResize="0"/>
          <p:nvPr/>
        </p:nvPicPr>
        <p:blipFill rotWithShape="1">
          <a:blip r:embed="rId4">
            <a:alphaModFix/>
          </a:blip>
          <a:srcRect/>
          <a:stretch/>
        </p:blipFill>
        <p:spPr>
          <a:xfrm>
            <a:off x="8154198" y="1070175"/>
            <a:ext cx="738664" cy="738664"/>
          </a:xfrm>
          <a:prstGeom prst="roundRect">
            <a:avLst>
              <a:gd name="adj" fmla="val 20557"/>
            </a:avLst>
          </a:prstGeom>
          <a:noFill/>
          <a:ln>
            <a:noFill/>
          </a:ln>
          <a:effectLst>
            <a:outerShdw blurRad="254000" dist="190500" dir="8100000" algn="tr" rotWithShape="0">
              <a:srgbClr val="09000C">
                <a:alpha val="74901"/>
              </a:srgbClr>
            </a:outerShdw>
          </a:effectLst>
        </p:spPr>
      </p:pic>
      <p:pic>
        <p:nvPicPr>
          <p:cNvPr id="245" name="Google Shape;245;p28"/>
          <p:cNvPicPr preferRelativeResize="0"/>
          <p:nvPr/>
        </p:nvPicPr>
        <p:blipFill rotWithShape="1">
          <a:blip r:embed="rId5">
            <a:alphaModFix/>
          </a:blip>
          <a:srcRect/>
          <a:stretch/>
        </p:blipFill>
        <p:spPr>
          <a:xfrm>
            <a:off x="683194" y="2151765"/>
            <a:ext cx="409575" cy="438150"/>
          </a:xfrm>
          <a:prstGeom prst="rect">
            <a:avLst/>
          </a:prstGeom>
          <a:noFill/>
          <a:ln>
            <a:noFill/>
          </a:ln>
        </p:spPr>
      </p:pic>
      <p:pic>
        <p:nvPicPr>
          <p:cNvPr id="246" name="Google Shape;246;p28"/>
          <p:cNvPicPr preferRelativeResize="0"/>
          <p:nvPr/>
        </p:nvPicPr>
        <p:blipFill rotWithShape="1">
          <a:blip r:embed="rId6">
            <a:alphaModFix/>
          </a:blip>
          <a:srcRect/>
          <a:stretch/>
        </p:blipFill>
        <p:spPr>
          <a:xfrm>
            <a:off x="660738" y="3156593"/>
            <a:ext cx="504825" cy="400050"/>
          </a:xfrm>
          <a:prstGeom prst="rect">
            <a:avLst/>
          </a:prstGeom>
          <a:noFill/>
          <a:ln>
            <a:noFill/>
          </a:ln>
        </p:spPr>
      </p:pic>
      <p:pic>
        <p:nvPicPr>
          <p:cNvPr id="247" name="Google Shape;247;p28"/>
          <p:cNvPicPr preferRelativeResize="0"/>
          <p:nvPr/>
        </p:nvPicPr>
        <p:blipFill rotWithShape="1">
          <a:blip r:embed="rId7">
            <a:alphaModFix/>
          </a:blip>
          <a:srcRect/>
          <a:stretch/>
        </p:blipFill>
        <p:spPr>
          <a:xfrm>
            <a:off x="679251" y="3990877"/>
            <a:ext cx="447675" cy="428625"/>
          </a:xfrm>
          <a:prstGeom prst="rect">
            <a:avLst/>
          </a:prstGeom>
          <a:noFill/>
          <a:ln>
            <a:noFill/>
          </a:ln>
        </p:spPr>
      </p:pic>
    </p:spTree>
    <p:extLst>
      <p:ext uri="{BB962C8B-B14F-4D97-AF65-F5344CB8AC3E}">
        <p14:creationId xmlns:p14="http://schemas.microsoft.com/office/powerpoint/2010/main" val="4074310317"/>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6"/>
          <p:cNvSpPr txBox="1">
            <a:spLocks noGrp="1"/>
          </p:cNvSpPr>
          <p:nvPr>
            <p:ph type="title"/>
          </p:nvPr>
        </p:nvSpPr>
        <p:spPr>
          <a:xfrm>
            <a:off x="83713" y="13406"/>
            <a:ext cx="8847786" cy="1155336"/>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600" dirty="0" err="1">
                <a:latin typeface="Meiryo UI" panose="020B0604030504040204" pitchFamily="50" charset="-128"/>
                <a:ea typeface="Meiryo UI" panose="020B0604030504040204" pitchFamily="50" charset="-128"/>
                <a:cs typeface="Arial"/>
                <a:sym typeface="Arial"/>
              </a:rPr>
              <a:t>効率的なビジネスデジタルトランスフォーメーションとデータセキュリティのための</a:t>
            </a:r>
            <a:r>
              <a:rPr lang="en-US" sz="3600" dirty="0" err="1" smtClean="0">
                <a:latin typeface="Meiryo UI" panose="020B0604030504040204" pitchFamily="50" charset="-128"/>
                <a:ea typeface="Meiryo UI" panose="020B0604030504040204" pitchFamily="50" charset="-128"/>
                <a:cs typeface="Arial"/>
                <a:sym typeface="Arial"/>
              </a:rPr>
              <a:t>QNAP</a:t>
            </a:r>
            <a:r>
              <a:rPr lang="en-US" sz="3600" dirty="0" smtClean="0">
                <a:latin typeface="Meiryo UI" panose="020B0604030504040204" pitchFamily="50" charset="-128"/>
                <a:ea typeface="Meiryo UI" panose="020B0604030504040204" pitchFamily="50" charset="-128"/>
                <a:cs typeface="Arial"/>
                <a:sym typeface="Arial"/>
              </a:rPr>
              <a:t> NAS</a:t>
            </a:r>
            <a:endParaRPr sz="3600" dirty="0">
              <a:latin typeface="Meiryo UI" panose="020B0604030504040204" pitchFamily="50" charset="-128"/>
              <a:ea typeface="Meiryo UI" panose="020B0604030504040204" pitchFamily="50" charset="-128"/>
              <a:cs typeface="Arial"/>
              <a:sym typeface="Arial"/>
            </a:endParaRPr>
          </a:p>
        </p:txBody>
      </p:sp>
      <p:pic>
        <p:nvPicPr>
          <p:cNvPr id="93" name="Google Shape;93;p26"/>
          <p:cNvPicPr preferRelativeResize="0"/>
          <p:nvPr/>
        </p:nvPicPr>
        <p:blipFill rotWithShape="1">
          <a:blip r:embed="rId3">
            <a:alphaModFix/>
          </a:blip>
          <a:srcRect t="70" b="69"/>
          <a:stretch/>
        </p:blipFill>
        <p:spPr>
          <a:xfrm>
            <a:off x="1878939" y="1230862"/>
            <a:ext cx="2458687" cy="1635851"/>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94" name="Google Shape;94;p26"/>
          <p:cNvPicPr preferRelativeResize="0"/>
          <p:nvPr/>
        </p:nvPicPr>
        <p:blipFill rotWithShape="1">
          <a:blip r:embed="rId4">
            <a:alphaModFix/>
          </a:blip>
          <a:srcRect l="9576" r="9575"/>
          <a:stretch/>
        </p:blipFill>
        <p:spPr>
          <a:xfrm>
            <a:off x="4852533" y="1230862"/>
            <a:ext cx="2458687" cy="1620021"/>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95" name="Google Shape;95;p26"/>
          <p:cNvPicPr preferRelativeResize="0"/>
          <p:nvPr/>
        </p:nvPicPr>
        <p:blipFill rotWithShape="1">
          <a:blip r:embed="rId5">
            <a:alphaModFix/>
          </a:blip>
          <a:srcRect l="169" r="168"/>
          <a:stretch/>
        </p:blipFill>
        <p:spPr>
          <a:xfrm>
            <a:off x="1888792" y="3154254"/>
            <a:ext cx="2458687" cy="1643717"/>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96" name="Google Shape;96;p26"/>
          <p:cNvPicPr preferRelativeResize="0"/>
          <p:nvPr/>
        </p:nvPicPr>
        <p:blipFill rotWithShape="1">
          <a:blip r:embed="rId6">
            <a:alphaModFix/>
          </a:blip>
          <a:srcRect t="756" b="756"/>
          <a:stretch/>
        </p:blipFill>
        <p:spPr>
          <a:xfrm>
            <a:off x="4852533" y="3154254"/>
            <a:ext cx="2458687" cy="1616492"/>
          </a:xfrm>
          <a:prstGeom prst="roundRect">
            <a:avLst>
              <a:gd name="adj" fmla="val 0"/>
            </a:avLst>
          </a:prstGeom>
          <a:noFill/>
          <a:ln>
            <a:noFill/>
          </a:ln>
          <a:effectLst>
            <a:outerShdw blurRad="254000" dist="190500" dir="8100000" algn="tr" rotWithShape="0">
              <a:srgbClr val="09000C">
                <a:alpha val="74901"/>
              </a:srgbClr>
            </a:outerShdw>
          </a:effectLst>
        </p:spPr>
      </p:pic>
      <p:sp>
        <p:nvSpPr>
          <p:cNvPr id="97" name="Google Shape;97;p26"/>
          <p:cNvSpPr/>
          <p:nvPr/>
        </p:nvSpPr>
        <p:spPr>
          <a:xfrm>
            <a:off x="1878939" y="1989246"/>
            <a:ext cx="2467263" cy="877467"/>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8" name="Google Shape;98;p26"/>
          <p:cNvSpPr/>
          <p:nvPr/>
        </p:nvSpPr>
        <p:spPr>
          <a:xfrm>
            <a:off x="1888995" y="4141462"/>
            <a:ext cx="2457207" cy="65650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9" name="Google Shape;99;p26"/>
          <p:cNvSpPr/>
          <p:nvPr/>
        </p:nvSpPr>
        <p:spPr>
          <a:xfrm>
            <a:off x="4854013" y="2210204"/>
            <a:ext cx="2457207" cy="65650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00" name="Google Shape;100;p26"/>
          <p:cNvSpPr/>
          <p:nvPr/>
        </p:nvSpPr>
        <p:spPr>
          <a:xfrm>
            <a:off x="4854013" y="4141462"/>
            <a:ext cx="2457207" cy="65650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01" name="Google Shape;101;p26"/>
          <p:cNvSpPr txBox="1"/>
          <p:nvPr/>
        </p:nvSpPr>
        <p:spPr>
          <a:xfrm>
            <a:off x="1724841" y="2300914"/>
            <a:ext cx="2597498"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dirty="0" err="1">
                <a:solidFill>
                  <a:schemeClr val="lt1"/>
                </a:solidFill>
                <a:latin typeface="Meiryo UI" panose="020B0604030504040204" pitchFamily="50" charset="-128"/>
                <a:ea typeface="Meiryo UI" panose="020B0604030504040204" pitchFamily="50" charset="-128"/>
              </a:rPr>
              <a:t>AIで強化されたデータ管理</a:t>
            </a:r>
            <a:endParaRPr dirty="0">
              <a:latin typeface="Meiryo UI" panose="020B0604030504040204" pitchFamily="50" charset="-128"/>
              <a:ea typeface="Meiryo UI" panose="020B0604030504040204" pitchFamily="50" charset="-128"/>
            </a:endParaRPr>
          </a:p>
        </p:txBody>
      </p:sp>
      <p:sp>
        <p:nvSpPr>
          <p:cNvPr id="102" name="Google Shape;102;p26"/>
          <p:cNvSpPr txBox="1"/>
          <p:nvPr/>
        </p:nvSpPr>
        <p:spPr>
          <a:xfrm>
            <a:off x="4910224" y="2300914"/>
            <a:ext cx="2372218"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dirty="0" err="1">
                <a:solidFill>
                  <a:schemeClr val="lt1"/>
                </a:solidFill>
                <a:latin typeface="Meiryo UI" panose="020B0604030504040204" pitchFamily="50" charset="-128"/>
                <a:ea typeface="Meiryo UI" panose="020B0604030504040204" pitchFamily="50" charset="-128"/>
              </a:rPr>
              <a:t>バックアップと</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lt1"/>
              </a:buClr>
              <a:buSzPts val="1600"/>
              <a:buFont typeface="Arial"/>
              <a:buNone/>
            </a:pPr>
            <a:r>
              <a:rPr lang="en-US" sz="1600" dirty="0" err="1" smtClean="0">
                <a:solidFill>
                  <a:schemeClr val="lt1"/>
                </a:solidFill>
                <a:latin typeface="Meiryo UI" panose="020B0604030504040204" pitchFamily="50" charset="-128"/>
                <a:ea typeface="Meiryo UI" panose="020B0604030504040204" pitchFamily="50" charset="-128"/>
              </a:rPr>
              <a:t>災害</a:t>
            </a:r>
            <a:r>
              <a:rPr lang="ja-JP" altLang="en-US" sz="1600" dirty="0" smtClean="0">
                <a:solidFill>
                  <a:schemeClr val="lt1"/>
                </a:solidFill>
                <a:latin typeface="Meiryo UI" panose="020B0604030504040204" pitchFamily="50" charset="-128"/>
                <a:ea typeface="Meiryo UI" panose="020B0604030504040204" pitchFamily="50" charset="-128"/>
              </a:rPr>
              <a:t>復旧</a:t>
            </a:r>
            <a:endParaRPr sz="1600" dirty="0">
              <a:solidFill>
                <a:schemeClr val="lt1"/>
              </a:solidFill>
              <a:latin typeface="Meiryo UI" panose="020B0604030504040204" pitchFamily="50" charset="-128"/>
              <a:ea typeface="Meiryo UI" panose="020B0604030504040204" pitchFamily="50" charset="-128"/>
            </a:endParaRPr>
          </a:p>
        </p:txBody>
      </p:sp>
      <p:sp>
        <p:nvSpPr>
          <p:cNvPr id="103" name="Google Shape;103;p26"/>
          <p:cNvSpPr txBox="1"/>
          <p:nvPr/>
        </p:nvSpPr>
        <p:spPr>
          <a:xfrm>
            <a:off x="2358501" y="4130599"/>
            <a:ext cx="1699043"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ja-JP" altLang="en-US" sz="1600" dirty="0">
                <a:solidFill>
                  <a:schemeClr val="lt1"/>
                </a:solidFill>
                <a:latin typeface="Meiryo UI" panose="020B0604030504040204" pitchFamily="50" charset="-128"/>
                <a:ea typeface="Meiryo UI" panose="020B0604030504040204" pitchFamily="50" charset="-128"/>
              </a:rPr>
              <a:t>インテリジェント</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lt1"/>
              </a:buClr>
              <a:buSzPts val="1600"/>
              <a:buFont typeface="Arial"/>
              <a:buNone/>
            </a:pPr>
            <a:r>
              <a:rPr lang="en-US" sz="1600" dirty="0" err="1">
                <a:solidFill>
                  <a:schemeClr val="lt1"/>
                </a:solidFill>
                <a:latin typeface="Meiryo UI" panose="020B0604030504040204" pitchFamily="50" charset="-128"/>
                <a:ea typeface="Meiryo UI" panose="020B0604030504040204" pitchFamily="50" charset="-128"/>
              </a:rPr>
              <a:t>監視</a:t>
            </a:r>
            <a:endParaRPr sz="1600" dirty="0">
              <a:solidFill>
                <a:schemeClr val="lt1"/>
              </a:solidFill>
              <a:latin typeface="Meiryo UI" panose="020B0604030504040204" pitchFamily="50" charset="-128"/>
              <a:ea typeface="Meiryo UI" panose="020B0604030504040204" pitchFamily="50" charset="-128"/>
            </a:endParaRPr>
          </a:p>
        </p:txBody>
      </p:sp>
      <p:sp>
        <p:nvSpPr>
          <p:cNvPr id="104" name="Google Shape;104;p26"/>
          <p:cNvSpPr txBox="1"/>
          <p:nvPr/>
        </p:nvSpPr>
        <p:spPr>
          <a:xfrm>
            <a:off x="5050526" y="4132815"/>
            <a:ext cx="20627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dirty="0" err="1">
                <a:solidFill>
                  <a:schemeClr val="lt1"/>
                </a:solidFill>
                <a:latin typeface="Meiryo UI" panose="020B0604030504040204" pitchFamily="50" charset="-128"/>
                <a:ea typeface="Meiryo UI" panose="020B0604030504040204" pitchFamily="50" charset="-128"/>
              </a:rPr>
              <a:t>マルチメディア</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lt1"/>
              </a:buClr>
              <a:buSzPts val="1600"/>
              <a:buFont typeface="Arial"/>
              <a:buNone/>
            </a:pPr>
            <a:r>
              <a:rPr lang="en-US" sz="1600" dirty="0" err="1">
                <a:solidFill>
                  <a:schemeClr val="lt1"/>
                </a:solidFill>
                <a:latin typeface="Meiryo UI" panose="020B0604030504040204" pitchFamily="50" charset="-128"/>
                <a:ea typeface="Meiryo UI" panose="020B0604030504040204" pitchFamily="50" charset="-128"/>
              </a:rPr>
              <a:t>ストリーミング</a:t>
            </a:r>
            <a:endParaRPr sz="1600" dirty="0">
              <a:solidFill>
                <a:schemeClr val="lt1"/>
              </a:solidFill>
              <a:latin typeface="Meiryo UI" panose="020B0604030504040204" pitchFamily="50" charset="-128"/>
              <a:ea typeface="Meiryo UI" panose="020B0604030504040204" pitchFamily="50" charset="-128"/>
            </a:endParaRPr>
          </a:p>
        </p:txBody>
      </p:sp>
      <p:pic>
        <p:nvPicPr>
          <p:cNvPr id="105" name="Google Shape;105;p26"/>
          <p:cNvPicPr preferRelativeResize="0"/>
          <p:nvPr/>
        </p:nvPicPr>
        <p:blipFill rotWithShape="1">
          <a:blip r:embed="rId7">
            <a:alphaModFix/>
          </a:blip>
          <a:srcRect/>
          <a:stretch/>
        </p:blipFill>
        <p:spPr>
          <a:xfrm>
            <a:off x="318525" y="2837543"/>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06" name="Google Shape;106;p26"/>
          <p:cNvPicPr preferRelativeResize="0"/>
          <p:nvPr/>
        </p:nvPicPr>
        <p:blipFill rotWithShape="1">
          <a:blip r:embed="rId8">
            <a:alphaModFix/>
          </a:blip>
          <a:srcRect/>
          <a:stretch/>
        </p:blipFill>
        <p:spPr>
          <a:xfrm>
            <a:off x="388671" y="1343852"/>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07" name="Google Shape;107;p26"/>
          <p:cNvPicPr preferRelativeResize="0"/>
          <p:nvPr/>
        </p:nvPicPr>
        <p:blipFill rotWithShape="1">
          <a:blip r:embed="rId9">
            <a:alphaModFix/>
          </a:blip>
          <a:srcRect/>
          <a:stretch/>
        </p:blipFill>
        <p:spPr>
          <a:xfrm>
            <a:off x="838663" y="2038119"/>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08" name="Google Shape;108;p26"/>
          <p:cNvPicPr preferRelativeResize="0"/>
          <p:nvPr/>
        </p:nvPicPr>
        <p:blipFill rotWithShape="1">
          <a:blip r:embed="rId10">
            <a:alphaModFix/>
          </a:blip>
          <a:srcRect/>
          <a:stretch/>
        </p:blipFill>
        <p:spPr>
          <a:xfrm>
            <a:off x="7074589" y="2192149"/>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09" name="Google Shape;109;p26"/>
          <p:cNvPicPr preferRelativeResize="0"/>
          <p:nvPr/>
        </p:nvPicPr>
        <p:blipFill rotWithShape="1">
          <a:blip r:embed="rId11">
            <a:alphaModFix/>
          </a:blip>
          <a:srcRect/>
          <a:stretch/>
        </p:blipFill>
        <p:spPr>
          <a:xfrm>
            <a:off x="1585705" y="3912638"/>
            <a:ext cx="936631" cy="922856"/>
          </a:xfrm>
          <a:prstGeom prst="roundRect">
            <a:avLst>
              <a:gd name="adj" fmla="val 20398"/>
            </a:avLst>
          </a:prstGeom>
          <a:solidFill>
            <a:srgbClr val="F7F8FB"/>
          </a:solidFill>
          <a:ln>
            <a:noFill/>
          </a:ln>
          <a:effectLst>
            <a:outerShdw blurRad="76200" dist="50800" dir="8100000" algn="tr" rotWithShape="0">
              <a:srgbClr val="09000C">
                <a:alpha val="52941"/>
              </a:srgbClr>
            </a:outerShdw>
          </a:effectLst>
        </p:spPr>
      </p:pic>
      <p:pic>
        <p:nvPicPr>
          <p:cNvPr id="110" name="Google Shape;110;p26"/>
          <p:cNvPicPr preferRelativeResize="0"/>
          <p:nvPr/>
        </p:nvPicPr>
        <p:blipFill rotWithShape="1">
          <a:blip r:embed="rId12">
            <a:alphaModFix/>
          </a:blip>
          <a:srcRect/>
          <a:stretch/>
        </p:blipFill>
        <p:spPr>
          <a:xfrm>
            <a:off x="7036489" y="4228644"/>
            <a:ext cx="762000" cy="762000"/>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111" name="Google Shape;111;p26"/>
          <p:cNvPicPr preferRelativeResize="0"/>
          <p:nvPr/>
        </p:nvPicPr>
        <p:blipFill rotWithShape="1">
          <a:blip r:embed="rId13">
            <a:alphaModFix/>
          </a:blip>
          <a:srcRect l="1898" t="2552" r="1945"/>
          <a:stretch/>
        </p:blipFill>
        <p:spPr>
          <a:xfrm>
            <a:off x="7074589" y="3391039"/>
            <a:ext cx="723900" cy="734853"/>
          </a:xfrm>
          <a:prstGeom prst="roundRect">
            <a:avLst>
              <a:gd name="adj" fmla="val 16667"/>
            </a:avLst>
          </a:prstGeom>
          <a:noFill/>
          <a:ln>
            <a:noFill/>
          </a:ln>
          <a:effectLst>
            <a:outerShdw blurRad="254000" dist="190500" dir="8100000" algn="tr" rotWithShape="0">
              <a:srgbClr val="09000C">
                <a:alpha val="74901"/>
              </a:srgbClr>
            </a:outerShdw>
          </a:effectLst>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244698" y="343348"/>
            <a:ext cx="8654603" cy="1000714"/>
          </a:xfrm>
        </p:spPr>
        <p:txBody>
          <a:bodyPr/>
          <a:lstStyle/>
          <a:p>
            <a:r>
              <a:rPr lang="ja-JP" altLang="en-US" sz="3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デジタル</a:t>
            </a:r>
            <a:r>
              <a:rPr lang="ja-JP" altLang="en-US" sz="3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資産</a:t>
            </a:r>
            <a:r>
              <a:rPr lang="ja-JP" altLang="en-US" sz="3200" dirty="0" smtClean="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を保護する包括的なデータセキュリティ</a:t>
            </a:r>
            <a:endParaRPr lang="en-US" altLang="zh-TW" sz="3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0" name="文字方塊 9">
            <a:extLst>
              <a:ext uri="{FF2B5EF4-FFF2-40B4-BE49-F238E27FC236}">
                <a16:creationId xmlns:a16="http://schemas.microsoft.com/office/drawing/2014/main" id="{D8A5D3CA-2035-43EC-9FE7-D001F2172D24}"/>
              </a:ext>
            </a:extLst>
          </p:cNvPr>
          <p:cNvSpPr txBox="1"/>
          <p:nvPr/>
        </p:nvSpPr>
        <p:spPr>
          <a:xfrm>
            <a:off x="5984326" y="1290053"/>
            <a:ext cx="3091501" cy="14380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solidFill>
                  <a:srgbClr val="142C6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Security Counselor</a:t>
            </a:r>
          </a:p>
          <a:p>
            <a:r>
              <a:rPr lang="en-US" altLang="zh-TW" sz="1600" b="1" dirty="0">
                <a:solidFill>
                  <a:srgbClr val="142C6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&amp; </a:t>
            </a:r>
            <a:r>
              <a:rPr lang="zh-TW" altLang="en-US" sz="1600" b="1" dirty="0">
                <a:solidFill>
                  <a:srgbClr val="142C6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Malware Remover</a:t>
            </a:r>
          </a:p>
          <a:p>
            <a:pPr>
              <a:lnSpc>
                <a:spcPct val="130000"/>
              </a:lnSpc>
            </a:pPr>
            <a:r>
              <a:rPr lang="en" altLang="zh-TW" sz="110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Security </a:t>
            </a:r>
            <a:r>
              <a:rPr lang="en" altLang="zh-TW"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Counselor</a:t>
            </a:r>
            <a:r>
              <a:rPr lang="ja-JP" altLang="en-US"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は脆弱性をチェックし、データを保護するための推奨事項を提供します。</a:t>
            </a:r>
            <a:r>
              <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また</a:t>
            </a:r>
            <a:r>
              <a:rPr lang="ja-JP" altLang="en-US"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、ウイルス対策ソフトウェアとマルウェア対策ソフトウェアを統合し、</a:t>
            </a:r>
            <a:r>
              <a:rPr lang="en" altLang="zh-TW"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QNAP NAS</a:t>
            </a:r>
            <a:r>
              <a:rPr lang="ja-JP" altLang="en-US"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を完全</a:t>
            </a:r>
            <a:r>
              <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に</a:t>
            </a:r>
            <a:r>
              <a:rPr lang="ja-JP" altLang="en-US"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保護します。</a:t>
            </a:r>
            <a:endParaRPr lang="zh-TW"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617651" y="1526572"/>
            <a:ext cx="2675897" cy="121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dirty="0">
                <a:solidFill>
                  <a:srgbClr val="95202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QuFirewall</a:t>
            </a:r>
          </a:p>
          <a:p>
            <a:pPr>
              <a:lnSpc>
                <a:spcPct val="130000"/>
              </a:lnSpc>
            </a:pPr>
            <a:r>
              <a:rPr lang="en" altLang="zh-TW"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IP</a:t>
            </a:r>
            <a:r>
              <a:rPr lang="ja-JP" altLang="en-US"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アドレスとリージョンを許可</a:t>
            </a:r>
            <a:r>
              <a:rPr lang="en-US" altLang="ja-JP"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t>
            </a:r>
            <a:r>
              <a:rPr lang="ja-JP" altLang="en-US" sz="11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拒否して、不正アクセスやブルートフォース攻撃を防ぎ、データとサービスのセキュリティを向上することができます。</a:t>
            </a:r>
            <a:endParaRPr lang="zh-TW" sz="80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6610" y="157602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38" y="157602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6219" y="2942537"/>
            <a:ext cx="3480897" cy="220096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rotWithShape="1">
          <a:blip r:embed="rId6"/>
          <a:srcRect b="22094"/>
          <a:stretch/>
        </p:blipFill>
        <p:spPr>
          <a:xfrm>
            <a:off x="1172026" y="3087347"/>
            <a:ext cx="2956430" cy="205615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a:extLst>
              <a:ext uri="{FF2B5EF4-FFF2-40B4-BE49-F238E27FC236}">
                <a16:creationId xmlns:a16="http://schemas.microsoft.com/office/drawing/2014/main" id="{52AF5C30-7F89-4CE2-BAF9-7F15C2A86FE0}"/>
              </a:ext>
            </a:extLst>
          </p:cNvPr>
          <p:cNvSpPr/>
          <p:nvPr/>
        </p:nvSpPr>
        <p:spPr>
          <a:xfrm>
            <a:off x="0" y="4453856"/>
            <a:ext cx="9143999" cy="689644"/>
          </a:xfrm>
          <a:prstGeom prst="rect">
            <a:avLst/>
          </a:prstGeom>
          <a:gradFill>
            <a:gsLst>
              <a:gs pos="0">
                <a:schemeClr val="bg1">
                  <a:alpha val="0"/>
                </a:schemeClr>
              </a:gs>
              <a:gs pos="100000">
                <a:schemeClr val="bg1">
                  <a:alpha val="90000"/>
                </a:scheme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1028625927"/>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idx="4294967295"/>
          </p:nvPr>
        </p:nvSpPr>
        <p:spPr>
          <a:xfrm>
            <a:off x="272004" y="40511"/>
            <a:ext cx="8576841" cy="133579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dirty="0" err="1" smtClean="0">
                <a:solidFill>
                  <a:schemeClr val="lt1"/>
                </a:solidFill>
                <a:latin typeface="Meiryo UI" panose="020B0604030504040204" pitchFamily="50" charset="-128"/>
                <a:ea typeface="Meiryo UI" panose="020B0604030504040204" pitchFamily="50" charset="-128"/>
              </a:rPr>
              <a:t>myQNAPcloud</a:t>
            </a:r>
            <a:r>
              <a:rPr lang="en-US" sz="3200" dirty="0" smtClean="0">
                <a:solidFill>
                  <a:schemeClr val="lt1"/>
                </a:solidFill>
                <a:latin typeface="Meiryo UI" panose="020B0604030504040204" pitchFamily="50" charset="-128"/>
                <a:ea typeface="Meiryo UI" panose="020B0604030504040204" pitchFamily="50" charset="-128"/>
              </a:rPr>
              <a:t> </a:t>
            </a:r>
            <a:r>
              <a:rPr lang="en-US" sz="3200" dirty="0" err="1" smtClean="0">
                <a:solidFill>
                  <a:schemeClr val="lt1"/>
                </a:solidFill>
                <a:latin typeface="Meiryo UI" panose="020B0604030504040204" pitchFamily="50" charset="-128"/>
                <a:ea typeface="Meiryo UI" panose="020B0604030504040204" pitchFamily="50" charset="-128"/>
              </a:rPr>
              <a:t>Link</a:t>
            </a:r>
            <a:r>
              <a:rPr lang="en-US" sz="3200" dirty="0" err="1">
                <a:solidFill>
                  <a:schemeClr val="lt1"/>
                </a:solidFill>
                <a:latin typeface="Meiryo UI" panose="020B0604030504040204" pitchFamily="50" charset="-128"/>
                <a:ea typeface="Meiryo UI" panose="020B0604030504040204" pitchFamily="50" charset="-128"/>
              </a:rPr>
              <a:t>を使用して、どこからでも</a:t>
            </a:r>
            <a:r>
              <a:rPr lang="en-US" sz="3200" dirty="0" err="1" smtClean="0">
                <a:solidFill>
                  <a:schemeClr val="lt1"/>
                </a:solidFill>
                <a:latin typeface="Meiryo UI" panose="020B0604030504040204" pitchFamily="50" charset="-128"/>
                <a:ea typeface="Meiryo UI" panose="020B0604030504040204" pitchFamily="50" charset="-128"/>
              </a:rPr>
              <a:t>QNAP</a:t>
            </a:r>
            <a:r>
              <a:rPr lang="en-US" sz="3200" dirty="0" smtClean="0">
                <a:solidFill>
                  <a:schemeClr val="lt1"/>
                </a:solidFill>
                <a:latin typeface="Meiryo UI" panose="020B0604030504040204" pitchFamily="50" charset="-128"/>
                <a:ea typeface="Meiryo UI" panose="020B0604030504040204" pitchFamily="50" charset="-128"/>
              </a:rPr>
              <a:t> </a:t>
            </a:r>
            <a:r>
              <a:rPr lang="en-US" sz="3200" dirty="0" err="1" smtClean="0">
                <a:solidFill>
                  <a:schemeClr val="lt1"/>
                </a:solidFill>
                <a:latin typeface="Meiryo UI" panose="020B0604030504040204" pitchFamily="50" charset="-128"/>
                <a:ea typeface="Meiryo UI" panose="020B0604030504040204" pitchFamily="50" charset="-128"/>
              </a:rPr>
              <a:t>NAS</a:t>
            </a:r>
            <a:r>
              <a:rPr lang="en-US" sz="3200" dirty="0" err="1">
                <a:solidFill>
                  <a:schemeClr val="lt1"/>
                </a:solidFill>
                <a:latin typeface="Meiryo UI" panose="020B0604030504040204" pitchFamily="50" charset="-128"/>
                <a:ea typeface="Meiryo UI" panose="020B0604030504040204" pitchFamily="50" charset="-128"/>
              </a:rPr>
              <a:t>にリモートアクセスできます</a:t>
            </a: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268" name="Google Shape;268;p30"/>
          <p:cNvSpPr txBox="1"/>
          <p:nvPr/>
        </p:nvSpPr>
        <p:spPr>
          <a:xfrm>
            <a:off x="239654" y="1376304"/>
            <a:ext cx="5594476" cy="1484702"/>
          </a:xfrm>
          <a:prstGeom prst="rect">
            <a:avLst/>
          </a:prstGeom>
          <a:noFill/>
          <a:ln>
            <a:noFill/>
          </a:ln>
        </p:spPr>
        <p:txBody>
          <a:bodyPr spcFirstLastPara="1" wrap="square" lIns="68575" tIns="34275" rIns="68575" bIns="34275" anchor="t" anchorCtr="0">
            <a:noAutofit/>
          </a:bodyPr>
          <a:lstStyle/>
          <a:p>
            <a:pPr marL="180975" marR="0" lvl="0" indent="-180975" algn="l" rtl="0">
              <a:lnSpc>
                <a:spcPct val="130000"/>
              </a:lnSpc>
              <a:spcBef>
                <a:spcPts val="0"/>
              </a:spcBef>
              <a:spcAft>
                <a:spcPts val="0"/>
              </a:spcAft>
              <a:buClr>
                <a:srgbClr val="000000"/>
              </a:buClr>
              <a:buSzPts val="1200"/>
              <a:buFont typeface="Arial"/>
              <a:buChar char="•"/>
            </a:pPr>
            <a:r>
              <a:rPr lang="en-US" sz="1200" b="1" dirty="0" err="1">
                <a:latin typeface="Meiryo UI" panose="020B0604030504040204" pitchFamily="50" charset="-128"/>
                <a:ea typeface="Meiryo UI" panose="020B0604030504040204" pitchFamily="50" charset="-128"/>
              </a:rPr>
              <a:t>myQNAPcloud</a:t>
            </a:r>
            <a:r>
              <a:rPr lang="en-US" sz="1200" b="1" dirty="0">
                <a:latin typeface="Meiryo UI" panose="020B0604030504040204" pitchFamily="50" charset="-128"/>
                <a:ea typeface="Meiryo UI" panose="020B0604030504040204" pitchFamily="50" charset="-128"/>
              </a:rPr>
              <a:t> </a:t>
            </a:r>
            <a:r>
              <a:rPr lang="en-US" sz="1200" b="1" dirty="0" err="1">
                <a:latin typeface="Meiryo UI" panose="020B0604030504040204" pitchFamily="50" charset="-128"/>
                <a:ea typeface="Meiryo UI" panose="020B0604030504040204" pitchFamily="50" charset="-128"/>
              </a:rPr>
              <a:t>LinkアプリはmyQNAPcloudと統合されており、どこにいても</a:t>
            </a:r>
            <a:r>
              <a:rPr lang="en-US" sz="1200" b="1" dirty="0" err="1" smtClean="0">
                <a:latin typeface="Meiryo UI" panose="020B0604030504040204" pitchFamily="50" charset="-128"/>
                <a:ea typeface="Meiryo UI" panose="020B0604030504040204" pitchFamily="50" charset="-128"/>
              </a:rPr>
              <a:t>QNAP</a:t>
            </a:r>
            <a:r>
              <a:rPr lang="en-US" sz="1200" b="1" dirty="0" smtClean="0">
                <a:latin typeface="Meiryo UI" panose="020B0604030504040204" pitchFamily="50" charset="-128"/>
                <a:ea typeface="Meiryo UI" panose="020B0604030504040204" pitchFamily="50" charset="-128"/>
              </a:rPr>
              <a:t> </a:t>
            </a:r>
            <a:r>
              <a:rPr lang="en-US" sz="1200" b="1" dirty="0" err="1" smtClean="0">
                <a:latin typeface="Meiryo UI" panose="020B0604030504040204" pitchFamily="50" charset="-128"/>
                <a:ea typeface="Meiryo UI" panose="020B0604030504040204" pitchFamily="50" charset="-128"/>
              </a:rPr>
              <a:t>NAS</a:t>
            </a:r>
            <a:r>
              <a:rPr lang="en-US" sz="1200" b="1" dirty="0" err="1">
                <a:latin typeface="Meiryo UI" panose="020B0604030504040204" pitchFamily="50" charset="-128"/>
                <a:ea typeface="Meiryo UI" panose="020B0604030504040204" pitchFamily="50" charset="-128"/>
              </a:rPr>
              <a:t>にリンクするリモートアクセスサービスを提供します</a:t>
            </a:r>
            <a:r>
              <a:rPr lang="en-US" sz="1200" b="1" dirty="0">
                <a:latin typeface="Meiryo UI" panose="020B0604030504040204" pitchFamily="50" charset="-128"/>
                <a:ea typeface="Meiryo UI" panose="020B0604030504040204" pitchFamily="50" charset="-128"/>
              </a:rPr>
              <a:t>。</a:t>
            </a:r>
            <a:endParaRPr sz="1200" b="1" dirty="0">
              <a:latin typeface="Meiryo UI" panose="020B0604030504040204" pitchFamily="50" charset="-128"/>
              <a:ea typeface="Meiryo UI" panose="020B0604030504040204" pitchFamily="50" charset="-128"/>
            </a:endParaRPr>
          </a:p>
          <a:p>
            <a:pPr marL="180975" marR="0" lvl="0" indent="-180975" algn="l" rtl="0">
              <a:lnSpc>
                <a:spcPct val="130000"/>
              </a:lnSpc>
              <a:spcBef>
                <a:spcPts val="0"/>
              </a:spcBef>
              <a:spcAft>
                <a:spcPts val="0"/>
              </a:spcAft>
              <a:buClr>
                <a:srgbClr val="000000"/>
              </a:buClr>
              <a:buSzPts val="1200"/>
              <a:buFont typeface="Arial"/>
              <a:buChar char="•"/>
            </a:pPr>
            <a:r>
              <a:rPr lang="en-US" sz="1200" b="1" dirty="0">
                <a:latin typeface="Meiryo UI" panose="020B0604030504040204" pitchFamily="50" charset="-128"/>
                <a:ea typeface="Meiryo UI" panose="020B0604030504040204" pitchFamily="50" charset="-128"/>
              </a:rPr>
              <a:t>QNAP </a:t>
            </a:r>
            <a:r>
              <a:rPr lang="en-US" sz="1200" b="1" dirty="0" err="1">
                <a:latin typeface="Meiryo UI" panose="020B0604030504040204" pitchFamily="50" charset="-128"/>
                <a:ea typeface="Meiryo UI" panose="020B0604030504040204" pitchFamily="50" charset="-128"/>
              </a:rPr>
              <a:t>NASに接続するときに、複雑なポート転送設定を構成する必要はありません</a:t>
            </a:r>
            <a:r>
              <a:rPr lang="en-US" sz="1200" b="1" dirty="0">
                <a:latin typeface="Meiryo UI" panose="020B0604030504040204" pitchFamily="50" charset="-128"/>
                <a:ea typeface="Meiryo UI" panose="020B0604030504040204" pitchFamily="50" charset="-128"/>
              </a:rPr>
              <a:t>。 </a:t>
            </a:r>
            <a:r>
              <a:rPr lang="en-US" sz="1200" b="1" dirty="0" err="1">
                <a:latin typeface="Meiryo UI" panose="020B0604030504040204" pitchFamily="50" charset="-128"/>
                <a:ea typeface="Meiryo UI" panose="020B0604030504040204" pitchFamily="50" charset="-128"/>
              </a:rPr>
              <a:t>myQNAPcloud</a:t>
            </a:r>
            <a:r>
              <a:rPr lang="en-US" sz="1200" b="1" dirty="0">
                <a:latin typeface="Meiryo UI" panose="020B0604030504040204" pitchFamily="50" charset="-128"/>
                <a:ea typeface="Meiryo UI" panose="020B0604030504040204" pitchFamily="50" charset="-128"/>
              </a:rPr>
              <a:t> </a:t>
            </a:r>
            <a:r>
              <a:rPr lang="en-US" sz="1200" b="1" dirty="0" err="1">
                <a:latin typeface="Meiryo UI" panose="020B0604030504040204" pitchFamily="50" charset="-128"/>
                <a:ea typeface="Meiryo UI" panose="020B0604030504040204" pitchFamily="50" charset="-128"/>
              </a:rPr>
              <a:t>Linkは、ネットワーク環境に応じて最適な接続を自動的に選択します</a:t>
            </a:r>
            <a:r>
              <a:rPr lang="en-US" sz="1200" b="1" dirty="0">
                <a:latin typeface="Meiryo UI" panose="020B0604030504040204" pitchFamily="50" charset="-128"/>
                <a:ea typeface="Meiryo UI" panose="020B0604030504040204" pitchFamily="50" charset="-128"/>
              </a:rPr>
              <a:t>。</a:t>
            </a:r>
            <a:endParaRPr sz="1200" b="1" dirty="0">
              <a:latin typeface="Meiryo UI" panose="020B0604030504040204" pitchFamily="50" charset="-128"/>
              <a:ea typeface="Meiryo UI" panose="020B0604030504040204" pitchFamily="50" charset="-128"/>
            </a:endParaRPr>
          </a:p>
        </p:txBody>
      </p:sp>
      <p:pic>
        <p:nvPicPr>
          <p:cNvPr id="269" name="Google Shape;269;p30"/>
          <p:cNvPicPr preferRelativeResize="0"/>
          <p:nvPr/>
        </p:nvPicPr>
        <p:blipFill rotWithShape="1">
          <a:blip r:embed="rId3">
            <a:alphaModFix/>
          </a:blip>
          <a:srcRect/>
          <a:stretch/>
        </p:blipFill>
        <p:spPr>
          <a:xfrm>
            <a:off x="1694450" y="2648031"/>
            <a:ext cx="6131466" cy="2513608"/>
          </a:xfrm>
          <a:prstGeom prst="rect">
            <a:avLst/>
          </a:prstGeom>
          <a:noFill/>
          <a:ln>
            <a:noFill/>
          </a:ln>
        </p:spPr>
      </p:pic>
      <p:grpSp>
        <p:nvGrpSpPr>
          <p:cNvPr id="270" name="Google Shape;270;p30"/>
          <p:cNvGrpSpPr/>
          <p:nvPr/>
        </p:nvGrpSpPr>
        <p:grpSpPr>
          <a:xfrm>
            <a:off x="6186604" y="1613440"/>
            <a:ext cx="983841" cy="958310"/>
            <a:chOff x="6852433" y="1613440"/>
            <a:chExt cx="1214438" cy="1182923"/>
          </a:xfrm>
        </p:grpSpPr>
        <p:sp>
          <p:nvSpPr>
            <p:cNvPr id="271" name="Google Shape;271;p30"/>
            <p:cNvSpPr/>
            <p:nvPr/>
          </p:nvSpPr>
          <p:spPr>
            <a:xfrm>
              <a:off x="6867624" y="1613440"/>
              <a:ext cx="1168349" cy="1182923"/>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72" name="Google Shape;272;p30"/>
            <p:cNvPicPr preferRelativeResize="0"/>
            <p:nvPr/>
          </p:nvPicPr>
          <p:blipFill rotWithShape="1">
            <a:blip r:embed="rId4">
              <a:alphaModFix/>
            </a:blip>
            <a:srcRect/>
            <a:stretch/>
          </p:blipFill>
          <p:spPr>
            <a:xfrm>
              <a:off x="6852433" y="1811994"/>
              <a:ext cx="1214438" cy="785813"/>
            </a:xfrm>
            <a:prstGeom prst="rect">
              <a:avLst/>
            </a:prstGeom>
            <a:noFill/>
            <a:ln>
              <a:noFill/>
            </a:ln>
          </p:spPr>
        </p:pic>
      </p:grpSp>
      <p:sp>
        <p:nvSpPr>
          <p:cNvPr id="273" name="Google Shape;273;p30"/>
          <p:cNvSpPr txBox="1"/>
          <p:nvPr/>
        </p:nvSpPr>
        <p:spPr>
          <a:xfrm>
            <a:off x="5876902" y="2747990"/>
            <a:ext cx="1687712" cy="438582"/>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dirty="0" err="1">
                <a:latin typeface="Meiryo UI" panose="020B0604030504040204" pitchFamily="50" charset="-128"/>
                <a:ea typeface="Meiryo UI" panose="020B0604030504040204" pitchFamily="50" charset="-128"/>
              </a:rPr>
              <a:t>SSL</a:t>
            </a:r>
            <a:r>
              <a:rPr lang="en-US" sz="1200" dirty="0" err="1" smtClean="0">
                <a:latin typeface="Meiryo UI" panose="020B0604030504040204" pitchFamily="50" charset="-128"/>
                <a:ea typeface="Meiryo UI" panose="020B0604030504040204" pitchFamily="50" charset="-128"/>
              </a:rPr>
              <a:t>証明書との</a:t>
            </a:r>
            <a:r>
              <a:rPr lang="en-US" sz="1200" dirty="0" smtClean="0">
                <a:latin typeface="Meiryo UI" panose="020B0604030504040204" pitchFamily="50" charset="-128"/>
                <a:ea typeface="Meiryo UI" panose="020B0604030504040204" pitchFamily="50" charset="-128"/>
              </a:rPr>
              <a:t/>
            </a:r>
            <a:br>
              <a:rPr lang="en-US" sz="1200" dirty="0" smtClean="0">
                <a:latin typeface="Meiryo UI" panose="020B0604030504040204" pitchFamily="50" charset="-128"/>
                <a:ea typeface="Meiryo UI" panose="020B0604030504040204" pitchFamily="50" charset="-128"/>
              </a:rPr>
            </a:br>
            <a:r>
              <a:rPr lang="en-US" sz="1200" dirty="0" err="1" smtClean="0">
                <a:latin typeface="Meiryo UI" panose="020B0604030504040204" pitchFamily="50" charset="-128"/>
                <a:ea typeface="Meiryo UI" panose="020B0604030504040204" pitchFamily="50" charset="-128"/>
              </a:rPr>
              <a:t>安全な接続</a:t>
            </a:r>
            <a:endParaRPr sz="11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nvGrpSpPr>
          <p:cNvPr id="274" name="Google Shape;274;p30"/>
          <p:cNvGrpSpPr/>
          <p:nvPr/>
        </p:nvGrpSpPr>
        <p:grpSpPr>
          <a:xfrm>
            <a:off x="7444694" y="1613439"/>
            <a:ext cx="1139213" cy="958310"/>
            <a:chOff x="6746915" y="3308287"/>
            <a:chExt cx="1406227" cy="1182923"/>
          </a:xfrm>
        </p:grpSpPr>
        <p:sp>
          <p:nvSpPr>
            <p:cNvPr id="275" name="Google Shape;275;p30"/>
            <p:cNvSpPr/>
            <p:nvPr/>
          </p:nvSpPr>
          <p:spPr>
            <a:xfrm>
              <a:off x="6867624" y="3308287"/>
              <a:ext cx="1168349" cy="1182923"/>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76" name="Google Shape;276;p30" descr="一張含有 光 的圖片&#10;&#10;自動產生的描述"/>
            <p:cNvPicPr preferRelativeResize="0"/>
            <p:nvPr/>
          </p:nvPicPr>
          <p:blipFill rotWithShape="1">
            <a:blip r:embed="rId5">
              <a:alphaModFix/>
            </a:blip>
            <a:srcRect/>
            <a:stretch/>
          </p:blipFill>
          <p:spPr>
            <a:xfrm>
              <a:off x="6746915" y="3450609"/>
              <a:ext cx="1406227" cy="909911"/>
            </a:xfrm>
            <a:prstGeom prst="rect">
              <a:avLst/>
            </a:prstGeom>
            <a:noFill/>
            <a:ln>
              <a:noFill/>
            </a:ln>
          </p:spPr>
        </p:pic>
      </p:grpSp>
      <p:sp>
        <p:nvSpPr>
          <p:cNvPr id="277" name="Google Shape;277;p30"/>
          <p:cNvSpPr txBox="1"/>
          <p:nvPr/>
        </p:nvSpPr>
        <p:spPr>
          <a:xfrm>
            <a:off x="7216634" y="2747990"/>
            <a:ext cx="1687712" cy="25391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dirty="0" err="1">
                <a:latin typeface="Meiryo UI" panose="020B0604030504040204" pitchFamily="50" charset="-128"/>
                <a:ea typeface="Meiryo UI" panose="020B0604030504040204" pitchFamily="50" charset="-128"/>
              </a:rPr>
              <a:t>アクセス制御</a:t>
            </a:r>
            <a:endParaRPr sz="11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503842911"/>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3260113" y="1641946"/>
            <a:ext cx="4531447" cy="2949262"/>
          </a:xfrm>
          <a:prstGeom prst="roundRect">
            <a:avLst>
              <a:gd name="adj" fmla="val 19197"/>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7400" y="2282818"/>
            <a:ext cx="5526600" cy="2668921"/>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idx="4294967295"/>
          </p:nvPr>
        </p:nvSpPr>
        <p:spPr>
          <a:xfrm>
            <a:off x="551684" y="47667"/>
            <a:ext cx="8122237" cy="1286888"/>
          </a:xfrm>
        </p:spPr>
        <p:txBody>
          <a:bodyPr/>
          <a:lstStyle/>
          <a:p>
            <a:r>
              <a:rPr lang="en-US" altLang="ja-JP" sz="3600" dirty="0">
                <a:solidFill>
                  <a:schemeClr val="lt1"/>
                </a:solidFill>
                <a:latin typeface="Meiryo UI" panose="020B0604030504040204" pitchFamily="50" charset="-128"/>
                <a:ea typeface="Meiryo UI" panose="020B0604030504040204" pitchFamily="50" charset="-128"/>
              </a:rPr>
              <a:t>DA Drive </a:t>
            </a:r>
            <a:r>
              <a:rPr lang="en-US" altLang="ja-JP" sz="3600" dirty="0" err="1">
                <a:solidFill>
                  <a:schemeClr val="lt1"/>
                </a:solidFill>
                <a:latin typeface="Meiryo UI" panose="020B0604030504040204" pitchFamily="50" charset="-128"/>
                <a:ea typeface="Meiryo UI" panose="020B0604030504040204" pitchFamily="50" charset="-128"/>
              </a:rPr>
              <a:t>Analyzerは、ドライブの障害を予測し、ダウンタイムを最小限に抑えます</a:t>
            </a:r>
            <a:endParaRPr lang="zh-TW" sz="360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225706" y="1405541"/>
            <a:ext cx="3391694" cy="26330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30000"/>
              </a:lnSpc>
              <a:buSzPts val="1100"/>
            </a:pPr>
            <a:r>
              <a:rPr lang="ja-JP" altLang="en-US" b="1" dirty="0">
                <a:solidFill>
                  <a:srgbClr val="7030A0"/>
                </a:solidFill>
                <a:latin typeface="Meiryo UI" panose="020B0604030504040204" pitchFamily="50" charset="-128"/>
                <a:ea typeface="Meiryo UI" panose="020B0604030504040204" pitchFamily="50" charset="-128"/>
              </a:rPr>
              <a:t>ドライブの障害を予測</a:t>
            </a:r>
            <a:r>
              <a:rPr lang="ja-JP" altLang="en-US" b="1" dirty="0" smtClean="0">
                <a:solidFill>
                  <a:srgbClr val="7030A0"/>
                </a:solidFill>
                <a:latin typeface="Meiryo UI" panose="020B0604030504040204" pitchFamily="50" charset="-128"/>
                <a:ea typeface="Meiryo UI" panose="020B0604030504040204" pitchFamily="50" charset="-128"/>
              </a:rPr>
              <a:t>する</a:t>
            </a:r>
            <a:r>
              <a:rPr lang="en-US" altLang="ja-JP" b="1" dirty="0" smtClean="0">
                <a:solidFill>
                  <a:srgbClr val="7030A0"/>
                </a:solidFill>
                <a:latin typeface="Meiryo UI" panose="020B0604030504040204" pitchFamily="50" charset="-128"/>
                <a:ea typeface="Meiryo UI" panose="020B0604030504040204" pitchFamily="50" charset="-128"/>
              </a:rPr>
              <a:t/>
            </a:r>
            <a:br>
              <a:rPr lang="en-US" altLang="ja-JP" b="1" dirty="0" smtClean="0">
                <a:solidFill>
                  <a:srgbClr val="7030A0"/>
                </a:solidFill>
                <a:latin typeface="Meiryo UI" panose="020B0604030504040204" pitchFamily="50" charset="-128"/>
                <a:ea typeface="Meiryo UI" panose="020B0604030504040204" pitchFamily="50" charset="-128"/>
              </a:rPr>
            </a:br>
            <a:r>
              <a:rPr lang="en-US" altLang="ja-JP" b="1" dirty="0" smtClean="0">
                <a:solidFill>
                  <a:srgbClr val="7030A0"/>
                </a:solidFill>
                <a:latin typeface="Meiryo UI" panose="020B0604030504040204" pitchFamily="50" charset="-128"/>
                <a:ea typeface="Meiryo UI" panose="020B0604030504040204" pitchFamily="50" charset="-128"/>
              </a:rPr>
              <a:t>AI</a:t>
            </a:r>
            <a:r>
              <a:rPr lang="ja-JP" altLang="en-US" b="1" dirty="0">
                <a:solidFill>
                  <a:srgbClr val="7030A0"/>
                </a:solidFill>
                <a:latin typeface="Meiryo UI" panose="020B0604030504040204" pitchFamily="50" charset="-128"/>
                <a:ea typeface="Meiryo UI" panose="020B0604030504040204" pitchFamily="50" charset="-128"/>
              </a:rPr>
              <a:t>を活用した診断</a:t>
            </a:r>
            <a:endParaRPr lang="ja-JP" altLang="en-US" sz="1100" dirty="0">
              <a:solidFill>
                <a:schemeClr val="tx1"/>
              </a:solidFill>
              <a:latin typeface="Meiryo UI" panose="020B0604030504040204" pitchFamily="50" charset="-128"/>
              <a:ea typeface="Meiryo UI" panose="020B0604030504040204" pitchFamily="50" charset="-128"/>
            </a:endParaRPr>
          </a:p>
          <a:p>
            <a:pPr lvl="0">
              <a:lnSpc>
                <a:spcPct val="130000"/>
              </a:lnSpc>
              <a:buSzPts val="1100"/>
            </a:pPr>
            <a:r>
              <a:rPr lang="en-US" altLang="ja-JP" sz="1100" dirty="0">
                <a:solidFill>
                  <a:schemeClr val="tx1"/>
                </a:solidFill>
                <a:latin typeface="Meiryo UI" panose="020B0604030504040204" pitchFamily="50" charset="-128"/>
                <a:ea typeface="Meiryo UI" panose="020B0604030504040204" pitchFamily="50" charset="-128"/>
              </a:rPr>
              <a:t>IT</a:t>
            </a:r>
            <a:r>
              <a:rPr lang="ja-JP" altLang="en-US" sz="1100" dirty="0" smtClean="0">
                <a:solidFill>
                  <a:schemeClr val="tx1"/>
                </a:solidFill>
                <a:latin typeface="Meiryo UI" panose="020B0604030504040204" pitchFamily="50" charset="-128"/>
                <a:ea typeface="Meiryo UI" panose="020B0604030504040204" pitchFamily="50" charset="-128"/>
              </a:rPr>
              <a:t>ストレージインターフェーステストツール</a:t>
            </a:r>
            <a:r>
              <a:rPr lang="ja-JP" altLang="en-US" sz="1100" dirty="0">
                <a:solidFill>
                  <a:schemeClr val="tx1"/>
                </a:solidFill>
                <a:latin typeface="Meiryo UI" panose="020B0604030504040204" pitchFamily="50" charset="-128"/>
                <a:ea typeface="Meiryo UI" panose="020B0604030504040204" pitchFamily="50" charset="-128"/>
              </a:rPr>
              <a:t>を提供する世界的リーダーである</a:t>
            </a:r>
            <a:r>
              <a:rPr lang="en-US" altLang="ja-JP" sz="1100" dirty="0">
                <a:solidFill>
                  <a:schemeClr val="tx1"/>
                </a:solidFill>
                <a:latin typeface="Meiryo UI" panose="020B0604030504040204" pitchFamily="50" charset="-128"/>
                <a:ea typeface="Meiryo UI" panose="020B0604030504040204" pitchFamily="50" charset="-128"/>
              </a:rPr>
              <a:t>ULINK</a:t>
            </a:r>
            <a:r>
              <a:rPr lang="ja-JP" altLang="en-US" sz="1100" dirty="0" err="1">
                <a:solidFill>
                  <a:schemeClr val="tx1"/>
                </a:solidFill>
                <a:latin typeface="Meiryo UI" panose="020B0604030504040204" pitchFamily="50" charset="-128"/>
                <a:ea typeface="Meiryo UI" panose="020B0604030504040204" pitchFamily="50" charset="-128"/>
              </a:rPr>
              <a:t>が提</a:t>
            </a:r>
            <a:r>
              <a:rPr lang="ja-JP" altLang="en-US" sz="1100" dirty="0">
                <a:solidFill>
                  <a:schemeClr val="tx1"/>
                </a:solidFill>
                <a:latin typeface="Meiryo UI" panose="020B0604030504040204" pitchFamily="50" charset="-128"/>
                <a:ea typeface="Meiryo UI" panose="020B0604030504040204" pitchFamily="50" charset="-128"/>
              </a:rPr>
              <a:t>供するクラウド</a:t>
            </a:r>
            <a:r>
              <a:rPr lang="en-US" altLang="ja-JP" sz="1100" dirty="0">
                <a:solidFill>
                  <a:schemeClr val="tx1"/>
                </a:solidFill>
                <a:latin typeface="Meiryo UI" panose="020B0604030504040204" pitchFamily="50" charset="-128"/>
                <a:ea typeface="Meiryo UI" panose="020B0604030504040204" pitchFamily="50" charset="-128"/>
              </a:rPr>
              <a:t>AI</a:t>
            </a:r>
            <a:r>
              <a:rPr lang="ja-JP" altLang="en-US" sz="1100" dirty="0">
                <a:solidFill>
                  <a:schemeClr val="tx1"/>
                </a:solidFill>
                <a:latin typeface="Meiryo UI" panose="020B0604030504040204" pitchFamily="50" charset="-128"/>
                <a:ea typeface="Meiryo UI" panose="020B0604030504040204" pitchFamily="50" charset="-128"/>
              </a:rPr>
              <a:t>エンジンを搭載した、</a:t>
            </a:r>
            <a:r>
              <a:rPr lang="en-US" altLang="ja-JP" sz="1100" dirty="0">
                <a:solidFill>
                  <a:schemeClr val="tx1"/>
                </a:solidFill>
                <a:latin typeface="Meiryo UI" panose="020B0604030504040204" pitchFamily="50" charset="-128"/>
                <a:ea typeface="Meiryo UI" panose="020B0604030504040204" pitchFamily="50" charset="-128"/>
              </a:rPr>
              <a:t>ULINK </a:t>
            </a:r>
            <a:r>
              <a:rPr lang="en-US" altLang="ja-JP" sz="1100" dirty="0" smtClean="0">
                <a:solidFill>
                  <a:schemeClr val="tx1"/>
                </a:solidFill>
                <a:latin typeface="Meiryo UI" panose="020B0604030504040204" pitchFamily="50" charset="-128"/>
                <a:ea typeface="Meiryo UI" panose="020B0604030504040204" pitchFamily="50" charset="-128"/>
              </a:rPr>
              <a:t>DA</a:t>
            </a:r>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Drive Analyzer</a:t>
            </a:r>
            <a:r>
              <a:rPr lang="ja-JP" altLang="en-US" sz="1100" dirty="0" smtClean="0">
                <a:solidFill>
                  <a:schemeClr val="tx1"/>
                </a:solidFill>
                <a:latin typeface="Meiryo UI" panose="020B0604030504040204" pitchFamily="50" charset="-128"/>
                <a:ea typeface="Meiryo UI" panose="020B0604030504040204" pitchFamily="50" charset="-128"/>
              </a:rPr>
              <a:t>は</a:t>
            </a:r>
            <a:r>
              <a:rPr lang="ja-JP" altLang="en-US" sz="1100" dirty="0">
                <a:solidFill>
                  <a:schemeClr val="tx1"/>
                </a:solidFill>
                <a:latin typeface="Meiryo UI" panose="020B0604030504040204" pitchFamily="50" charset="-128"/>
                <a:ea typeface="Meiryo UI" panose="020B0604030504040204" pitchFamily="50" charset="-128"/>
              </a:rPr>
              <a:t>、数百万台のドライブの過去の使用状況データを活用して、ドライブの</a:t>
            </a:r>
            <a:r>
              <a:rPr lang="en-US" altLang="ja-JP" sz="1100" dirty="0">
                <a:solidFill>
                  <a:schemeClr val="tx1"/>
                </a:solidFill>
                <a:latin typeface="Meiryo UI" panose="020B0604030504040204" pitchFamily="50" charset="-128"/>
                <a:ea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rPr>
              <a:t>つが故障に近いかどうかをインテリジェントに予測します。これにより、ドライブ障害が発生する前に、交換とサービスの</a:t>
            </a:r>
            <a:r>
              <a:rPr lang="ja-JP" altLang="en-US" sz="1100" dirty="0" smtClean="0">
                <a:solidFill>
                  <a:schemeClr val="tx1"/>
                </a:solidFill>
                <a:latin typeface="Meiryo UI" panose="020B0604030504040204" pitchFamily="50" charset="-128"/>
                <a:ea typeface="Meiryo UI" panose="020B0604030504040204" pitchFamily="50" charset="-128"/>
              </a:rPr>
              <a:t>継続を</a:t>
            </a:r>
            <a:r>
              <a:rPr lang="ja-JP" altLang="en-US" sz="1100" dirty="0">
                <a:solidFill>
                  <a:schemeClr val="tx1"/>
                </a:solidFill>
                <a:latin typeface="Meiryo UI" panose="020B0604030504040204" pitchFamily="50" charset="-128"/>
                <a:ea typeface="Meiryo UI" panose="020B0604030504040204" pitchFamily="50" charset="-128"/>
              </a:rPr>
              <a:t>計画できます。 </a:t>
            </a:r>
            <a:r>
              <a:rPr lang="en-US" altLang="ja-JP" sz="1100" dirty="0" smtClean="0">
                <a:solidFill>
                  <a:schemeClr val="tx1"/>
                </a:solidFill>
                <a:latin typeface="Meiryo UI" panose="020B0604030504040204" pitchFamily="50" charset="-128"/>
                <a:ea typeface="Meiryo UI" panose="020B0604030504040204" pitchFamily="50" charset="-128"/>
              </a:rPr>
              <a:t>ULINK DA</a:t>
            </a:r>
            <a:r>
              <a:rPr lang="ja-JP" altLang="en-US" sz="1100" dirty="0">
                <a:solidFill>
                  <a:schemeClr val="tx1"/>
                </a:solidFill>
                <a:latin typeface="Meiryo UI" panose="020B0604030504040204" pitchFamily="50" charset="-128"/>
                <a:ea typeface="Meiryo UI" panose="020B0604030504040204" pitchFamily="50" charset="-128"/>
              </a:rPr>
              <a:t>ポータルでドライブに関する詳細情報を表示することもできます。 </a:t>
            </a:r>
            <a:r>
              <a:rPr lang="en-US" altLang="ja-JP" sz="1100" dirty="0" smtClean="0">
                <a:solidFill>
                  <a:schemeClr val="tx1"/>
                </a:solidFill>
                <a:latin typeface="Meiryo UI" panose="020B0604030504040204" pitchFamily="50" charset="-128"/>
                <a:ea typeface="Meiryo UI" panose="020B0604030504040204" pitchFamily="50" charset="-128"/>
              </a:rPr>
              <a:t>DA</a:t>
            </a:r>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Drive Analyzer</a:t>
            </a:r>
            <a:r>
              <a:rPr lang="ja-JP" altLang="en-US" sz="1100" dirty="0" smtClean="0">
                <a:solidFill>
                  <a:schemeClr val="tx1"/>
                </a:solidFill>
                <a:latin typeface="Meiryo UI" panose="020B0604030504040204" pitchFamily="50" charset="-128"/>
                <a:ea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rPr>
              <a:t>使用すると</a:t>
            </a: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突然の</a:t>
            </a:r>
            <a:r>
              <a:rPr lang="ja-JP" altLang="en-US" sz="1100" dirty="0" smtClean="0">
                <a:solidFill>
                  <a:schemeClr val="tx1"/>
                </a:solidFill>
                <a:latin typeface="Meiryo UI" panose="020B0604030504040204" pitchFamily="50" charset="-128"/>
                <a:ea typeface="Meiryo UI" panose="020B0604030504040204" pitchFamily="50" charset="-128"/>
              </a:rPr>
              <a:t>ドライブ障害</a:t>
            </a:r>
            <a:r>
              <a:rPr lang="ja-JP" altLang="en-US" sz="1100" dirty="0">
                <a:solidFill>
                  <a:schemeClr val="tx1"/>
                </a:solidFill>
                <a:latin typeface="Meiryo UI" panose="020B0604030504040204" pitchFamily="50" charset="-128"/>
                <a:ea typeface="Meiryo UI" panose="020B0604030504040204" pitchFamily="50" charset="-128"/>
              </a:rPr>
              <a:t>は過去のものになります。</a:t>
            </a: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8048081" y="1078983"/>
            <a:ext cx="857334" cy="857334"/>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solidFill>
              <a:srgbClr val="FFFFFF"/>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7" y="1293813"/>
              <a:ext cx="904876"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3523847" y="1439162"/>
            <a:ext cx="44361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Clr>
                <a:srgbClr val="00B0F0"/>
              </a:buClr>
              <a:buSzPts val="1400"/>
            </a:pPr>
            <a:r>
              <a:rPr lang="ja-JP" altLang="en-US" b="1" dirty="0">
                <a:solidFill>
                  <a:srgbClr val="00B0F0"/>
                </a:solidFill>
                <a:latin typeface="Meiryo UI" panose="020B0604030504040204" pitchFamily="50" charset="-128"/>
                <a:ea typeface="Meiryo UI" panose="020B0604030504040204" pitchFamily="50" charset="-128"/>
              </a:rPr>
              <a:t>各</a:t>
            </a:r>
            <a:r>
              <a:rPr lang="en-US" altLang="ja-JP" b="1" dirty="0" smtClean="0">
                <a:solidFill>
                  <a:srgbClr val="00B0F0"/>
                </a:solidFill>
                <a:latin typeface="Meiryo UI" panose="020B0604030504040204" pitchFamily="50" charset="-128"/>
                <a:ea typeface="Meiryo UI" panose="020B0604030504040204" pitchFamily="50" charset="-128"/>
              </a:rPr>
              <a:t>NAS</a:t>
            </a:r>
            <a:r>
              <a:rPr lang="ja-JP" altLang="en-US" b="1" dirty="0" smtClean="0">
                <a:solidFill>
                  <a:srgbClr val="00B0F0"/>
                </a:solidFill>
                <a:latin typeface="Meiryo UI" panose="020B0604030504040204" pitchFamily="50" charset="-128"/>
                <a:ea typeface="Meiryo UI" panose="020B0604030504040204" pitchFamily="50" charset="-128"/>
              </a:rPr>
              <a:t>に</a:t>
            </a:r>
            <a:r>
              <a:rPr lang="ja-JP" altLang="en-US" b="1" dirty="0" smtClean="0">
                <a:solidFill>
                  <a:srgbClr val="00B0F0"/>
                </a:solidFill>
                <a:latin typeface="Meiryo UI" panose="020B0604030504040204" pitchFamily="50" charset="-128"/>
                <a:ea typeface="Meiryo UI" panose="020B0604030504040204" pitchFamily="50" charset="-128"/>
              </a:rPr>
              <a:t>、</a:t>
            </a:r>
            <a:r>
              <a:rPr lang="en-US" altLang="ja-JP" b="1" dirty="0" smtClean="0">
                <a:solidFill>
                  <a:srgbClr val="00B0F0"/>
                </a:solidFill>
                <a:latin typeface="Meiryo UI" panose="020B0604030504040204" pitchFamily="50" charset="-128"/>
                <a:ea typeface="Meiryo UI" panose="020B0604030504040204" pitchFamily="50" charset="-128"/>
              </a:rPr>
              <a:t>1</a:t>
            </a:r>
            <a:r>
              <a:rPr lang="ja-JP" altLang="en-US" b="1" dirty="0" smtClean="0">
                <a:solidFill>
                  <a:srgbClr val="00B0F0"/>
                </a:solidFill>
                <a:latin typeface="Meiryo UI" panose="020B0604030504040204" pitchFamily="50" charset="-128"/>
                <a:ea typeface="Meiryo UI" panose="020B0604030504040204" pitchFamily="50" charset="-128"/>
              </a:rPr>
              <a:t>台分の</a:t>
            </a:r>
            <a:r>
              <a:rPr lang="ja-JP" altLang="en-US" b="1" dirty="0">
                <a:solidFill>
                  <a:srgbClr val="00B0F0"/>
                </a:solidFill>
                <a:latin typeface="Meiryo UI" panose="020B0604030504040204" pitchFamily="50" charset="-128"/>
                <a:ea typeface="Meiryo UI" panose="020B0604030504040204" pitchFamily="50" charset="-128"/>
              </a:rPr>
              <a:t>無料</a:t>
            </a:r>
            <a:r>
              <a:rPr lang="ja-JP" altLang="en-US" b="1" dirty="0" smtClean="0">
                <a:solidFill>
                  <a:srgbClr val="00B0F0"/>
                </a:solidFill>
                <a:latin typeface="Meiryo UI" panose="020B0604030504040204" pitchFamily="50" charset="-128"/>
                <a:ea typeface="Meiryo UI" panose="020B0604030504040204" pitchFamily="50" charset="-128"/>
              </a:rPr>
              <a:t>ディスク予</a:t>
            </a:r>
            <a:r>
              <a:rPr lang="ja-JP" altLang="en-US" b="1" dirty="0" smtClean="0">
                <a:solidFill>
                  <a:srgbClr val="00B0F0"/>
                </a:solidFill>
                <a:latin typeface="Meiryo UI" panose="020B0604030504040204" pitchFamily="50" charset="-128"/>
                <a:ea typeface="Meiryo UI" panose="020B0604030504040204" pitchFamily="50" charset="-128"/>
              </a:rPr>
              <a:t>測</a:t>
            </a:r>
            <a:r>
              <a:rPr lang="ja-JP" altLang="en-US" b="1" dirty="0">
                <a:solidFill>
                  <a:srgbClr val="00B0F0"/>
                </a:solidFill>
                <a:latin typeface="Meiryo UI" panose="020B0604030504040204" pitchFamily="50" charset="-128"/>
                <a:ea typeface="Meiryo UI" panose="020B0604030504040204" pitchFamily="50" charset="-128"/>
              </a:rPr>
              <a:t>ライセンス</a:t>
            </a:r>
            <a:r>
              <a:rPr lang="ja-JP" altLang="en-US" b="1" dirty="0" smtClean="0">
                <a:solidFill>
                  <a:srgbClr val="00B0F0"/>
                </a:solidFill>
                <a:latin typeface="Meiryo UI" panose="020B0604030504040204" pitchFamily="50" charset="-128"/>
                <a:ea typeface="Meiryo UI" panose="020B0604030504040204" pitchFamily="50" charset="-128"/>
              </a:rPr>
              <a:t>が付属しています</a:t>
            </a:r>
            <a:r>
              <a:rPr lang="ja-JP" altLang="en-US" b="1" dirty="0" smtClean="0">
                <a:solidFill>
                  <a:srgbClr val="00B0F0"/>
                </a:solidFill>
                <a:latin typeface="Meiryo UI" panose="020B0604030504040204" pitchFamily="50" charset="-128"/>
                <a:ea typeface="Meiryo UI" panose="020B0604030504040204" pitchFamily="50" charset="-128"/>
              </a:rPr>
              <a:t>。サービスを購読し、詳細を確認してください。</a:t>
            </a:r>
            <a:endParaRPr lang="ja-JP" altLang="en-US" b="1" dirty="0">
              <a:solidFill>
                <a:srgbClr val="00B0F0"/>
              </a:solidFill>
              <a:latin typeface="Meiryo UI" panose="020B0604030504040204" pitchFamily="50" charset="-128"/>
              <a:ea typeface="Meiryo UI" panose="020B0604030504040204" pitchFamily="50" charset="-128"/>
            </a:endParaRPr>
          </a:p>
        </p:txBody>
      </p:sp>
      <p:sp>
        <p:nvSpPr>
          <p:cNvPr id="13" name="文字方塊 12">
            <a:extLst>
              <a:ext uri="{FF2B5EF4-FFF2-40B4-BE49-F238E27FC236}">
                <a16:creationId xmlns:a16="http://schemas.microsoft.com/office/drawing/2014/main" id="{29884EAE-C816-454B-8E32-955D28B67110}"/>
              </a:ext>
            </a:extLst>
          </p:cNvPr>
          <p:cNvSpPr txBox="1"/>
          <p:nvPr/>
        </p:nvSpPr>
        <p:spPr>
          <a:xfrm>
            <a:off x="228419" y="4435614"/>
            <a:ext cx="3210338" cy="707886"/>
          </a:xfrm>
          <a:prstGeom prst="rect">
            <a:avLst/>
          </a:prstGeom>
          <a:noFill/>
        </p:spPr>
        <p:txBody>
          <a:bodyPr wrap="square">
            <a:spAutoFit/>
          </a:bodyPr>
          <a:lstStyle/>
          <a:p>
            <a:pPr lvl="0">
              <a:buSzPts val="800"/>
            </a:pPr>
            <a:r>
              <a:rPr lang="ja-JP" altLang="en-US" sz="800" dirty="0" smtClean="0">
                <a:latin typeface="Meiryo UI" panose="020B0604030504040204" pitchFamily="50" charset="-128"/>
                <a:ea typeface="Meiryo UI" panose="020B0604030504040204" pitchFamily="50" charset="-128"/>
              </a:rPr>
              <a:t>注記</a:t>
            </a:r>
            <a:r>
              <a:rPr lang="en-US" altLang="ja-JP" sz="800" dirty="0" smtClean="0">
                <a:latin typeface="Meiryo UI" panose="020B0604030504040204" pitchFamily="50" charset="-128"/>
                <a:ea typeface="Meiryo UI" panose="020B0604030504040204" pitchFamily="50" charset="-128"/>
              </a:rPr>
              <a:t>: </a:t>
            </a:r>
            <a:r>
              <a:rPr lang="en-US" altLang="ja-JP" sz="800" dirty="0" err="1" smtClean="0">
                <a:latin typeface="Meiryo UI" panose="020B0604030504040204" pitchFamily="50" charset="-128"/>
                <a:ea typeface="Meiryo UI" panose="020B0604030504040204" pitchFamily="50" charset="-128"/>
              </a:rPr>
              <a:t>NVMe</a:t>
            </a:r>
            <a:r>
              <a:rPr lang="ja-JP" altLang="en-US" sz="800" dirty="0">
                <a:latin typeface="Meiryo UI" panose="020B0604030504040204" pitchFamily="50" charset="-128"/>
                <a:ea typeface="Meiryo UI" panose="020B0604030504040204" pitchFamily="50" charset="-128"/>
              </a:rPr>
              <a:t>ドライブは、現在</a:t>
            </a:r>
            <a:r>
              <a:rPr lang="en-US" altLang="ja-JP" sz="800" dirty="0" smtClean="0">
                <a:latin typeface="Meiryo UI" panose="020B0604030504040204" pitchFamily="50" charset="-128"/>
                <a:ea typeface="Meiryo UI" panose="020B0604030504040204" pitchFamily="50" charset="-128"/>
              </a:rPr>
              <a:t>DA</a:t>
            </a:r>
            <a:r>
              <a:rPr lang="ja-JP" altLang="en-US" sz="800" dirty="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Drive Analyzer</a:t>
            </a:r>
            <a:r>
              <a:rPr lang="ja-JP" altLang="en-US" sz="800" dirty="0" smtClean="0">
                <a:latin typeface="Meiryo UI" panose="020B0604030504040204" pitchFamily="50" charset="-128"/>
                <a:ea typeface="Meiryo UI" panose="020B0604030504040204" pitchFamily="50" charset="-128"/>
              </a:rPr>
              <a:t>で</a:t>
            </a:r>
            <a:r>
              <a:rPr lang="ja-JP" altLang="en-US" sz="800" dirty="0">
                <a:latin typeface="Meiryo UI" panose="020B0604030504040204" pitchFamily="50" charset="-128"/>
                <a:ea typeface="Meiryo UI" panose="020B0604030504040204" pitchFamily="50" charset="-128"/>
              </a:rPr>
              <a:t>サポートされていません。一部の</a:t>
            </a:r>
            <a:r>
              <a:rPr lang="en-US" altLang="ja-JP" sz="800" dirty="0">
                <a:latin typeface="Meiryo UI" panose="020B0604030504040204" pitchFamily="50" charset="-128"/>
                <a:ea typeface="Meiryo UI" panose="020B0604030504040204" pitchFamily="50" charset="-128"/>
              </a:rPr>
              <a:t>SATA</a:t>
            </a:r>
            <a:r>
              <a:rPr lang="ja-JP" altLang="en-US" sz="800" dirty="0">
                <a:latin typeface="Meiryo UI" panose="020B0604030504040204" pitchFamily="50" charset="-128"/>
                <a:ea typeface="Meiryo UI" panose="020B0604030504040204" pitchFamily="50" charset="-128"/>
              </a:rPr>
              <a:t>ドライブは、ファームウェアまたはメーカーの設定によりサポートされていない場合があります。これらのドライブは、ドライブの正常性情報がクラウドベースの</a:t>
            </a:r>
            <a:r>
              <a:rPr lang="en-US" altLang="ja-JP" sz="800" dirty="0">
                <a:latin typeface="Meiryo UI" panose="020B0604030504040204" pitchFamily="50" charset="-128"/>
                <a:ea typeface="Meiryo UI" panose="020B0604030504040204" pitchFamily="50" charset="-128"/>
              </a:rPr>
              <a:t>AI</a:t>
            </a:r>
            <a:r>
              <a:rPr lang="ja-JP" altLang="en-US" sz="800" dirty="0">
                <a:latin typeface="Meiryo UI" panose="020B0604030504040204" pitchFamily="50" charset="-128"/>
                <a:ea typeface="Meiryo UI" panose="020B0604030504040204" pitchFamily="50" charset="-128"/>
              </a:rPr>
              <a:t>によって収集および分析された後、「サポートされていません」と表示されます。</a:t>
            </a:r>
          </a:p>
        </p:txBody>
      </p:sp>
    </p:spTree>
    <p:extLst>
      <p:ext uri="{BB962C8B-B14F-4D97-AF65-F5344CB8AC3E}">
        <p14:creationId xmlns:p14="http://schemas.microsoft.com/office/powerpoint/2010/main" val="1804172843"/>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D28C3926-BE29-4682-86DB-027B3AD4C553}"/>
              </a:ext>
            </a:extLst>
          </p:cNvPr>
          <p:cNvSpPr/>
          <p:nvPr/>
        </p:nvSpPr>
        <p:spPr>
          <a:xfrm>
            <a:off x="3718502" y="1991401"/>
            <a:ext cx="2529508" cy="2702948"/>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219879" y="55439"/>
            <a:ext cx="8704242" cy="1345301"/>
          </a:xfrm>
        </p:spPr>
        <p:txBody>
          <a:bodyPr/>
          <a:lstStyle/>
          <a:p>
            <a:r>
              <a:rPr lang="en-US" altLang="ja-JP" sz="3100" dirty="0">
                <a:solidFill>
                  <a:schemeClr val="lt1"/>
                </a:solidFill>
                <a:latin typeface="Meiryo UI" panose="020B0604030504040204" pitchFamily="50" charset="-128"/>
                <a:ea typeface="Meiryo UI" panose="020B0604030504040204" pitchFamily="50" charset="-128"/>
              </a:rPr>
              <a:t>TS-435XeU、QVR </a:t>
            </a:r>
            <a:r>
              <a:rPr lang="en-US" altLang="ja-JP" sz="3100" dirty="0" err="1">
                <a:solidFill>
                  <a:schemeClr val="lt1"/>
                </a:solidFill>
                <a:latin typeface="Meiryo UI" panose="020B0604030504040204" pitchFamily="50" charset="-128"/>
                <a:ea typeface="Meiryo UI" panose="020B0604030504040204" pitchFamily="50" charset="-128"/>
              </a:rPr>
              <a:t>Elite、IPカメラを使用して包括的な監視システムを構築する</a:t>
            </a:r>
            <a:endParaRPr lang="en-US" sz="31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611843" y="1735665"/>
            <a:ext cx="4732431" cy="2650907"/>
          </a:xfrm>
          <a:prstGeom prst="rect">
            <a:avLst/>
          </a:prstGeom>
        </p:spPr>
      </p:pic>
      <p:sp>
        <p:nvSpPr>
          <p:cNvPr id="7" name="文字方塊 6">
            <a:extLst>
              <a:ext uri="{FF2B5EF4-FFF2-40B4-BE49-F238E27FC236}">
                <a16:creationId xmlns:a16="http://schemas.microsoft.com/office/drawing/2014/main" id="{0283DDE9-3DE5-49B2-993D-46F07BA33E0B}"/>
              </a:ext>
            </a:extLst>
          </p:cNvPr>
          <p:cNvSpPr txBox="1"/>
          <p:nvPr/>
        </p:nvSpPr>
        <p:spPr>
          <a:xfrm>
            <a:off x="-224497" y="4595993"/>
            <a:ext cx="27104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smtClean="0">
                <a:solidFill>
                  <a:srgbClr val="013F4F"/>
                </a:solidFill>
                <a:latin typeface="Meiryo UI" panose="020B0604030504040204" pitchFamily="50" charset="-128"/>
                <a:ea typeface="Meiryo UI" panose="020B0604030504040204" pitchFamily="50" charset="-128"/>
                <a:cs typeface="+mn-ea"/>
                <a:sym typeface="Arial" panose="020B0604020202020204" pitchFamily="34" charset="0"/>
              </a:rPr>
              <a:t>MP4</a:t>
            </a:r>
            <a:r>
              <a:rPr lang="ja-JP" altLang="en-US" sz="1200" dirty="0" smtClean="0">
                <a:solidFill>
                  <a:srgbClr val="013F4F"/>
                </a:solidFill>
                <a:latin typeface="Meiryo UI" panose="020B0604030504040204" pitchFamily="50" charset="-128"/>
                <a:ea typeface="Meiryo UI" panose="020B0604030504040204" pitchFamily="50" charset="-128"/>
                <a:cs typeface="+mn-ea"/>
                <a:sym typeface="Arial" panose="020B0604020202020204" pitchFamily="34" charset="0"/>
              </a:rPr>
              <a:t>録画フォーマット</a:t>
            </a:r>
            <a:endParaRPr lang="zh-TW" sz="1200" dirty="0">
              <a:solidFill>
                <a:srgbClr val="013F4F"/>
              </a:solidFill>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2186124" y="3685258"/>
            <a:ext cx="1220175" cy="851459"/>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4028723" y="3683358"/>
            <a:ext cx="1220175" cy="855738"/>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478706" y="3721198"/>
            <a:ext cx="1173407" cy="770571"/>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1200403" y="4595969"/>
            <a:ext cx="32755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200" dirty="0" smtClean="0">
                <a:solidFill>
                  <a:srgbClr val="013F4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柔軟なサブスクリプション</a:t>
            </a:r>
            <a:endParaRPr lang="zh-TW" altLang="en-US" sz="1200" dirty="0">
              <a:solidFill>
                <a:srgbClr val="013F4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3322075" y="4595526"/>
            <a:ext cx="27104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200" dirty="0" smtClean="0">
                <a:solidFill>
                  <a:srgbClr val="013F4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拡張可能な容量</a:t>
            </a:r>
            <a:endParaRPr lang="zh-TW" altLang="en-US" sz="1200" dirty="0">
              <a:solidFill>
                <a:srgbClr val="013F4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2" name="圖片 2">
            <a:extLst>
              <a:ext uri="{FF2B5EF4-FFF2-40B4-BE49-F238E27FC236}">
                <a16:creationId xmlns:a16="http://schemas.microsoft.com/office/drawing/2014/main" id="{4B45D057-01FC-4AB8-BE50-3284CCE613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8459" y="1192778"/>
            <a:ext cx="815662" cy="80366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grpSp>
        <p:nvGrpSpPr>
          <p:cNvPr id="5" name="群組 4">
            <a:extLst>
              <a:ext uri="{FF2B5EF4-FFF2-40B4-BE49-F238E27FC236}">
                <a16:creationId xmlns:a16="http://schemas.microsoft.com/office/drawing/2014/main" id="{8632F4D4-B83D-4402-9876-6C400D4B3E87}"/>
              </a:ext>
            </a:extLst>
          </p:cNvPr>
          <p:cNvGrpSpPr/>
          <p:nvPr/>
        </p:nvGrpSpPr>
        <p:grpSpPr>
          <a:xfrm>
            <a:off x="5465061" y="1819802"/>
            <a:ext cx="782949" cy="792397"/>
            <a:chOff x="5966653" y="1807698"/>
            <a:chExt cx="892480" cy="903250"/>
          </a:xfrm>
        </p:grpSpPr>
        <p:sp>
          <p:nvSpPr>
            <p:cNvPr id="15" name="矩形: 圓角 14">
              <a:extLst>
                <a:ext uri="{FF2B5EF4-FFF2-40B4-BE49-F238E27FC236}">
                  <a16:creationId xmlns:a16="http://schemas.microsoft.com/office/drawing/2014/main" id="{27132A60-D68E-42EB-A579-ADDA73918881}"/>
                </a:ext>
              </a:extLst>
            </p:cNvPr>
            <p:cNvSpPr/>
            <p:nvPr/>
          </p:nvSpPr>
          <p:spPr>
            <a:xfrm>
              <a:off x="5966653" y="1807698"/>
              <a:ext cx="892480" cy="903250"/>
            </a:xfrm>
            <a:prstGeom prst="roundRect">
              <a:avLst/>
            </a:prstGeom>
            <a:solidFill>
              <a:schemeClr val="tx1"/>
            </a:solidFill>
            <a:ln>
              <a:solidFill>
                <a:srgbClr val="029B64"/>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060820" y="1999886"/>
              <a:ext cx="736338" cy="484258"/>
            </a:xfrm>
            <a:prstGeom prst="rect">
              <a:avLst/>
            </a:prstGeom>
          </p:spPr>
        </p:pic>
      </p:grpSp>
      <p:sp>
        <p:nvSpPr>
          <p:cNvPr id="17" name="文字方塊 16">
            <a:extLst>
              <a:ext uri="{FF2B5EF4-FFF2-40B4-BE49-F238E27FC236}">
                <a16:creationId xmlns:a16="http://schemas.microsoft.com/office/drawing/2014/main" id="{E30B708B-7C59-467F-BF45-1BA5BC5E7F8C}"/>
              </a:ext>
            </a:extLst>
          </p:cNvPr>
          <p:cNvSpPr txBox="1"/>
          <p:nvPr/>
        </p:nvSpPr>
        <p:spPr>
          <a:xfrm>
            <a:off x="6276251" y="1825839"/>
            <a:ext cx="2473333" cy="875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sz="1600" b="1" dirty="0" smtClean="0">
                <a:solidFill>
                  <a:srgbClr val="029B64"/>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2</a:t>
            </a:r>
            <a:r>
              <a:rPr lang="ja-JP" altLang="en-US" sz="1600" b="1" dirty="0" err="1" smtClean="0">
                <a:solidFill>
                  <a:srgbClr val="029B64"/>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つの</a:t>
            </a:r>
            <a:r>
              <a:rPr lang="ja-JP" altLang="en-US" sz="1600" b="1" dirty="0" smtClean="0">
                <a:solidFill>
                  <a:srgbClr val="029B64"/>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無料</a:t>
            </a:r>
            <a:r>
              <a:rPr lang="en-US" altLang="ja-JP" sz="1600" b="1" dirty="0" smtClean="0">
                <a:solidFill>
                  <a:srgbClr val="029B64"/>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a:r>
            <a:br>
              <a:rPr lang="en-US" altLang="ja-JP" sz="1600" b="1" dirty="0" smtClean="0">
                <a:solidFill>
                  <a:srgbClr val="029B64"/>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br>
            <a:r>
              <a:rPr lang="ja-JP" altLang="en-US" sz="1600" b="1" dirty="0" smtClean="0">
                <a:solidFill>
                  <a:srgbClr val="029B64"/>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録画チャンネル</a:t>
            </a:r>
            <a:endParaRPr lang="zh-TW" altLang="en-US" sz="1200" b="1" dirty="0">
              <a:solidFill>
                <a:srgbClr val="029B64"/>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a:lnSpc>
                <a:spcPct val="110000"/>
              </a:lnSpc>
              <a:spcBef>
                <a:spcPts val="300"/>
              </a:spcBef>
            </a:pPr>
            <a:r>
              <a:rPr lang="zh-TW" altLang="en-US" sz="12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t>
            </a:r>
            <a:r>
              <a:rPr lang="ja-JP" altLang="en-US" sz="120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拡張可能</a:t>
            </a:r>
            <a:r>
              <a:rPr lang="zh-TW" altLang="en-US" sz="1200" dirty="0" smtClean="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t>
            </a:r>
            <a:endParaRPr lang="zh-TW" altLang="en-US" sz="120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D2FB7307-52F9-4D4A-AB37-748ED8875706}"/>
              </a:ext>
            </a:extLst>
          </p:cNvPr>
          <p:cNvSpPr txBox="1"/>
          <p:nvPr/>
        </p:nvSpPr>
        <p:spPr>
          <a:xfrm>
            <a:off x="5450358" y="2724418"/>
            <a:ext cx="3561561" cy="1384995"/>
          </a:xfrm>
          <a:prstGeom prst="rect">
            <a:avLst/>
          </a:prstGeom>
          <a:noFill/>
        </p:spPr>
        <p:txBody>
          <a:bodyPr wrap="square">
            <a:spAutoFit/>
          </a:bodyPr>
          <a:lstStyle/>
          <a:p>
            <a:pPr lvl="0">
              <a:buSzPts val="1200"/>
            </a:pPr>
            <a:r>
              <a:rPr lang="en-US" altLang="ja-JP" sz="1200" dirty="0">
                <a:latin typeface="Meiryo UI" panose="020B0604030504040204" pitchFamily="50" charset="-128"/>
                <a:ea typeface="Meiryo UI" panose="020B0604030504040204" pitchFamily="50" charset="-128"/>
              </a:rPr>
              <a:t>QNAP QVR Elite</a:t>
            </a:r>
            <a:r>
              <a:rPr lang="ja-JP" altLang="en-US" sz="1200" dirty="0">
                <a:latin typeface="Meiryo UI" panose="020B0604030504040204" pitchFamily="50" charset="-128"/>
                <a:ea typeface="Meiryo UI" panose="020B0604030504040204" pitchFamily="50" charset="-128"/>
              </a:rPr>
              <a:t>は、サブスクリプションベースのスマート監視ソリューションであり、</a:t>
            </a:r>
            <a:r>
              <a:rPr lang="en-US" altLang="ja-JP" sz="1200" dirty="0">
                <a:latin typeface="Meiryo UI" panose="020B0604030504040204" pitchFamily="50" charset="-128"/>
                <a:ea typeface="Meiryo UI" panose="020B0604030504040204" pitchFamily="50" charset="-128"/>
              </a:rPr>
              <a:t>TCO</a:t>
            </a:r>
            <a:r>
              <a:rPr lang="ja-JP" altLang="en-US" sz="1200" dirty="0">
                <a:latin typeface="Meiryo UI" panose="020B0604030504040204" pitchFamily="50" charset="-128"/>
                <a:ea typeface="Meiryo UI" panose="020B0604030504040204" pitchFamily="50" charset="-128"/>
              </a:rPr>
              <a:t>が</a:t>
            </a:r>
            <a:r>
              <a:rPr lang="ja-JP" altLang="en-US" sz="1200" dirty="0" smtClean="0">
                <a:latin typeface="Meiryo UI" panose="020B0604030504040204" pitchFamily="50" charset="-128"/>
                <a:ea typeface="Meiryo UI" panose="020B0604030504040204" pitchFamily="50" charset="-128"/>
              </a:rPr>
              <a:t>低く</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サブスクリプション</a:t>
            </a:r>
            <a:r>
              <a:rPr lang="ja-JP" altLang="en-US" sz="1200" dirty="0">
                <a:latin typeface="Meiryo UI" panose="020B0604030504040204" pitchFamily="50" charset="-128"/>
                <a:ea typeface="Meiryo UI" panose="020B0604030504040204" pitchFamily="50" charset="-128"/>
              </a:rPr>
              <a:t>は月額わずか</a:t>
            </a:r>
            <a:r>
              <a:rPr lang="en-US" altLang="ja-JP" sz="1200" dirty="0">
                <a:latin typeface="Meiryo UI" panose="020B0604030504040204" pitchFamily="50" charset="-128"/>
                <a:ea typeface="Meiryo UI" panose="020B0604030504040204" pitchFamily="50" charset="-128"/>
              </a:rPr>
              <a:t>1.99</a:t>
            </a:r>
            <a:r>
              <a:rPr lang="ja-JP" altLang="en-US" sz="1200" dirty="0">
                <a:latin typeface="Meiryo UI" panose="020B0604030504040204" pitchFamily="50" charset="-128"/>
                <a:ea typeface="Meiryo UI" panose="020B0604030504040204" pitchFamily="50" charset="-128"/>
              </a:rPr>
              <a:t>米ドル</a:t>
            </a:r>
            <a:r>
              <a:rPr lang="ja-JP" altLang="en-US" sz="1200" dirty="0" smtClean="0">
                <a:latin typeface="Meiryo UI" panose="020B0604030504040204" pitchFamily="50" charset="-128"/>
                <a:ea typeface="Meiryo UI" panose="020B0604030504040204" pitchFamily="50" charset="-128"/>
              </a:rPr>
              <a:t>から</a:t>
            </a:r>
            <a:r>
              <a:rPr lang="en-US" altLang="ja-JP" sz="1200" dirty="0" smtClean="0">
                <a:latin typeface="Meiryo UI" panose="020B0604030504040204" pitchFamily="50" charset="-128"/>
                <a:ea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スケーラビリティが高い監視システムを簡単に構築できます。また、複数の</a:t>
            </a:r>
            <a:r>
              <a:rPr lang="en-US" altLang="ja-JP" sz="1200" dirty="0">
                <a:latin typeface="Meiryo UI" panose="020B0604030504040204" pitchFamily="50" charset="-128"/>
                <a:ea typeface="Meiryo UI" panose="020B0604030504040204" pitchFamily="50" charset="-128"/>
              </a:rPr>
              <a:t>QNAP</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ベースのビデオ分析ソリューションを統合して、</a:t>
            </a:r>
            <a:r>
              <a:rPr lang="en-US" altLang="ja-JP" sz="1200" dirty="0" smtClean="0">
                <a:latin typeface="Meiryo UI" panose="020B0604030504040204" pitchFamily="50" charset="-128"/>
                <a:ea typeface="Meiryo UI" panose="020B0604030504040204" pitchFamily="50" charset="-128"/>
              </a:rPr>
              <a:t>QNAP NAS</a:t>
            </a:r>
            <a:r>
              <a:rPr lang="ja-JP" altLang="en-US" sz="1200" dirty="0">
                <a:latin typeface="Meiryo UI" panose="020B0604030504040204" pitchFamily="50" charset="-128"/>
                <a:ea typeface="Meiryo UI" panose="020B0604030504040204" pitchFamily="50" charset="-128"/>
              </a:rPr>
              <a:t>を使用</a:t>
            </a:r>
            <a:r>
              <a:rPr lang="ja-JP" altLang="en-US" sz="1200" dirty="0" smtClean="0">
                <a:latin typeface="Meiryo UI" panose="020B0604030504040204" pitchFamily="50" charset="-128"/>
                <a:ea typeface="Meiryo UI" panose="020B0604030504040204" pitchFamily="50" charset="-128"/>
              </a:rPr>
              <a:t>した</a:t>
            </a:r>
            <a:r>
              <a:rPr lang="ja-JP" altLang="en-US" sz="1200" dirty="0">
                <a:latin typeface="Meiryo UI" panose="020B0604030504040204" pitchFamily="50" charset="-128"/>
                <a:ea typeface="Meiryo UI" panose="020B0604030504040204" pitchFamily="50" charset="-128"/>
              </a:rPr>
              <a:t>リテール</a:t>
            </a:r>
            <a:r>
              <a:rPr lang="ja-JP" altLang="en-US" sz="1200" dirty="0" smtClean="0">
                <a:latin typeface="Meiryo UI" panose="020B0604030504040204" pitchFamily="50" charset="-128"/>
                <a:ea typeface="Meiryo UI" panose="020B0604030504040204" pitchFamily="50" charset="-128"/>
              </a:rPr>
              <a:t>および</a:t>
            </a:r>
            <a:r>
              <a:rPr lang="ja-JP" altLang="en-US" sz="1200" dirty="0">
                <a:latin typeface="Meiryo UI" panose="020B0604030504040204" pitchFamily="50" charset="-128"/>
                <a:ea typeface="Meiryo UI" panose="020B0604030504040204" pitchFamily="50" charset="-128"/>
              </a:rPr>
              <a:t>ドアアクセスシステム用のスマートな顔認識を構築します。</a:t>
            </a:r>
          </a:p>
        </p:txBody>
      </p:sp>
    </p:spTree>
    <p:extLst>
      <p:ext uri="{BB962C8B-B14F-4D97-AF65-F5344CB8AC3E}">
        <p14:creationId xmlns:p14="http://schemas.microsoft.com/office/powerpoint/2010/main" val="4083215531"/>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3"/>
          <p:cNvSpPr txBox="1">
            <a:spLocks noGrp="1"/>
          </p:cNvSpPr>
          <p:nvPr>
            <p:ph type="title" idx="4294967295"/>
          </p:nvPr>
        </p:nvSpPr>
        <p:spPr>
          <a:xfrm>
            <a:off x="417557" y="47573"/>
            <a:ext cx="7950940" cy="12621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dirty="0" err="1">
                <a:solidFill>
                  <a:schemeClr val="lt1"/>
                </a:solidFill>
                <a:latin typeface="Meiryo UI" panose="020B0604030504040204" pitchFamily="50" charset="-128"/>
                <a:ea typeface="Meiryo UI" panose="020B0604030504040204" pitchFamily="50" charset="-128"/>
              </a:rPr>
              <a:t>強力なIP監視カメラ管理とサポートを備えた</a:t>
            </a:r>
            <a:r>
              <a:rPr lang="en-US" sz="3200" dirty="0" err="1" smtClean="0">
                <a:solidFill>
                  <a:schemeClr val="lt1"/>
                </a:solidFill>
                <a:latin typeface="Meiryo UI" panose="020B0604030504040204" pitchFamily="50" charset="-128"/>
                <a:ea typeface="Meiryo UI" panose="020B0604030504040204" pitchFamily="50" charset="-128"/>
              </a:rPr>
              <a:t>QVR</a:t>
            </a:r>
            <a:r>
              <a:rPr lang="en-US" sz="3200" dirty="0" smtClean="0">
                <a:solidFill>
                  <a:schemeClr val="lt1"/>
                </a:solidFill>
                <a:latin typeface="Meiryo UI" panose="020B0604030504040204" pitchFamily="50" charset="-128"/>
                <a:ea typeface="Meiryo UI" panose="020B0604030504040204" pitchFamily="50" charset="-128"/>
              </a:rPr>
              <a:t> Elite</a:t>
            </a: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315" name="Google Shape;315;p33"/>
          <p:cNvSpPr/>
          <p:nvPr/>
        </p:nvSpPr>
        <p:spPr>
          <a:xfrm>
            <a:off x="3192652" y="1984767"/>
            <a:ext cx="2631567" cy="2733883"/>
          </a:xfrm>
          <a:prstGeom prst="rect">
            <a:avLst/>
          </a:prstGeom>
          <a:gradFill>
            <a:gsLst>
              <a:gs pos="0">
                <a:srgbClr val="FEAC45"/>
              </a:gs>
              <a:gs pos="100000">
                <a:srgbClr val="FFCC8B"/>
              </a:gs>
            </a:gsLst>
            <a:lin ang="16200000" scaled="0"/>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316" name="Google Shape;316;p33" descr="PLC Based Industrial Automation in Bangladesh - PLC Bangladesh"/>
          <p:cNvPicPr preferRelativeResize="0"/>
          <p:nvPr/>
        </p:nvPicPr>
        <p:blipFill rotWithShape="1">
          <a:blip r:embed="rId3">
            <a:alphaModFix/>
          </a:blip>
          <a:srcRect/>
          <a:stretch/>
        </p:blipFill>
        <p:spPr>
          <a:xfrm>
            <a:off x="3192627" y="2872410"/>
            <a:ext cx="2631658" cy="1846258"/>
          </a:xfrm>
          <a:prstGeom prst="rect">
            <a:avLst/>
          </a:prstGeom>
          <a:noFill/>
          <a:ln>
            <a:noFill/>
          </a:ln>
        </p:spPr>
      </p:pic>
      <p:sp>
        <p:nvSpPr>
          <p:cNvPr id="317" name="Google Shape;317;p33"/>
          <p:cNvSpPr/>
          <p:nvPr/>
        </p:nvSpPr>
        <p:spPr>
          <a:xfrm>
            <a:off x="295423" y="1984767"/>
            <a:ext cx="2695295" cy="2733883"/>
          </a:xfrm>
          <a:prstGeom prst="rect">
            <a:avLst/>
          </a:prstGeom>
          <a:gradFill>
            <a:gsLst>
              <a:gs pos="0">
                <a:srgbClr val="FEAC45"/>
              </a:gs>
              <a:gs pos="100000">
                <a:srgbClr val="FFCC8B"/>
              </a:gs>
            </a:gsLst>
            <a:lin ang="16200000" scaled="0"/>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18" name="Google Shape;318;p33"/>
          <p:cNvSpPr/>
          <p:nvPr/>
        </p:nvSpPr>
        <p:spPr>
          <a:xfrm>
            <a:off x="295400" y="1607490"/>
            <a:ext cx="2695295"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b="1" dirty="0">
                <a:solidFill>
                  <a:srgbClr val="3A2100"/>
                </a:solidFill>
                <a:latin typeface="Meiryo UI" panose="020B0604030504040204" pitchFamily="50" charset="-128"/>
                <a:ea typeface="Meiryo UI" panose="020B0604030504040204" pitchFamily="50" charset="-128"/>
              </a:rPr>
              <a:t>180以上のブランド</a:t>
            </a:r>
            <a:endParaRPr dirty="0">
              <a:latin typeface="Meiryo UI" panose="020B0604030504040204" pitchFamily="50" charset="-128"/>
              <a:ea typeface="Meiryo UI" panose="020B0604030504040204" pitchFamily="50" charset="-128"/>
            </a:endParaRPr>
          </a:p>
        </p:txBody>
      </p:sp>
      <p:pic>
        <p:nvPicPr>
          <p:cNvPr id="319" name="Google Shape;319;p33"/>
          <p:cNvPicPr preferRelativeResize="0"/>
          <p:nvPr/>
        </p:nvPicPr>
        <p:blipFill rotWithShape="1">
          <a:blip r:embed="rId4">
            <a:alphaModFix/>
          </a:blip>
          <a:srcRect/>
          <a:stretch/>
        </p:blipFill>
        <p:spPr>
          <a:xfrm>
            <a:off x="3550486" y="1999127"/>
            <a:ext cx="2133435" cy="814972"/>
          </a:xfrm>
          <a:prstGeom prst="rect">
            <a:avLst/>
          </a:prstGeom>
          <a:noFill/>
          <a:ln>
            <a:noFill/>
          </a:ln>
        </p:spPr>
      </p:pic>
      <p:pic>
        <p:nvPicPr>
          <p:cNvPr id="320" name="Google Shape;320;p33"/>
          <p:cNvPicPr preferRelativeResize="0"/>
          <p:nvPr/>
        </p:nvPicPr>
        <p:blipFill rotWithShape="1">
          <a:blip r:embed="rId5">
            <a:alphaModFix/>
          </a:blip>
          <a:srcRect/>
          <a:stretch/>
        </p:blipFill>
        <p:spPr>
          <a:xfrm>
            <a:off x="1879558" y="2697359"/>
            <a:ext cx="725032" cy="296142"/>
          </a:xfrm>
          <a:prstGeom prst="rect">
            <a:avLst/>
          </a:prstGeom>
          <a:noFill/>
          <a:ln>
            <a:noFill/>
          </a:ln>
        </p:spPr>
      </p:pic>
      <p:pic>
        <p:nvPicPr>
          <p:cNvPr id="321" name="Google Shape;321;p33"/>
          <p:cNvPicPr preferRelativeResize="0"/>
          <p:nvPr/>
        </p:nvPicPr>
        <p:blipFill rotWithShape="1">
          <a:blip r:embed="rId6">
            <a:alphaModFix/>
          </a:blip>
          <a:srcRect/>
          <a:stretch/>
        </p:blipFill>
        <p:spPr>
          <a:xfrm>
            <a:off x="555158" y="3730638"/>
            <a:ext cx="961332" cy="192266"/>
          </a:xfrm>
          <a:prstGeom prst="rect">
            <a:avLst/>
          </a:prstGeom>
          <a:noFill/>
          <a:ln>
            <a:noFill/>
          </a:ln>
        </p:spPr>
      </p:pic>
      <p:pic>
        <p:nvPicPr>
          <p:cNvPr id="322" name="Google Shape;322;p33"/>
          <p:cNvPicPr preferRelativeResize="0"/>
          <p:nvPr/>
        </p:nvPicPr>
        <p:blipFill rotWithShape="1">
          <a:blip r:embed="rId7">
            <a:alphaModFix/>
          </a:blip>
          <a:srcRect/>
          <a:stretch/>
        </p:blipFill>
        <p:spPr>
          <a:xfrm>
            <a:off x="1861317" y="3723406"/>
            <a:ext cx="761516" cy="299619"/>
          </a:xfrm>
          <a:prstGeom prst="rect">
            <a:avLst/>
          </a:prstGeom>
          <a:noFill/>
          <a:ln>
            <a:noFill/>
          </a:ln>
        </p:spPr>
      </p:pic>
      <p:pic>
        <p:nvPicPr>
          <p:cNvPr id="323" name="Google Shape;323;p33"/>
          <p:cNvPicPr preferRelativeResize="0"/>
          <p:nvPr/>
        </p:nvPicPr>
        <p:blipFill rotWithShape="1">
          <a:blip r:embed="rId8">
            <a:alphaModFix/>
          </a:blip>
          <a:srcRect/>
          <a:stretch/>
        </p:blipFill>
        <p:spPr>
          <a:xfrm>
            <a:off x="1861317" y="3249211"/>
            <a:ext cx="761515" cy="218485"/>
          </a:xfrm>
          <a:prstGeom prst="rect">
            <a:avLst/>
          </a:prstGeom>
          <a:noFill/>
          <a:ln>
            <a:noFill/>
          </a:ln>
        </p:spPr>
      </p:pic>
      <p:pic>
        <p:nvPicPr>
          <p:cNvPr id="324" name="Google Shape;324;p33"/>
          <p:cNvPicPr preferRelativeResize="0"/>
          <p:nvPr/>
        </p:nvPicPr>
        <p:blipFill rotWithShape="1">
          <a:blip r:embed="rId9">
            <a:alphaModFix/>
          </a:blip>
          <a:srcRect/>
          <a:stretch/>
        </p:blipFill>
        <p:spPr>
          <a:xfrm>
            <a:off x="555158" y="2715473"/>
            <a:ext cx="981354" cy="196333"/>
          </a:xfrm>
          <a:prstGeom prst="rect">
            <a:avLst/>
          </a:prstGeom>
          <a:noFill/>
          <a:ln>
            <a:noFill/>
          </a:ln>
        </p:spPr>
      </p:pic>
      <p:pic>
        <p:nvPicPr>
          <p:cNvPr id="325" name="Google Shape;325;p33"/>
          <p:cNvPicPr preferRelativeResize="0"/>
          <p:nvPr/>
        </p:nvPicPr>
        <p:blipFill rotWithShape="1">
          <a:blip r:embed="rId10">
            <a:alphaModFix/>
          </a:blip>
          <a:srcRect/>
          <a:stretch/>
        </p:blipFill>
        <p:spPr>
          <a:xfrm>
            <a:off x="603951" y="2154752"/>
            <a:ext cx="921196" cy="224183"/>
          </a:xfrm>
          <a:prstGeom prst="rect">
            <a:avLst/>
          </a:prstGeom>
          <a:noFill/>
          <a:ln>
            <a:noFill/>
          </a:ln>
        </p:spPr>
      </p:pic>
      <p:pic>
        <p:nvPicPr>
          <p:cNvPr id="326" name="Google Shape;326;p33"/>
          <p:cNvPicPr preferRelativeResize="0"/>
          <p:nvPr/>
        </p:nvPicPr>
        <p:blipFill rotWithShape="1">
          <a:blip r:embed="rId11">
            <a:alphaModFix/>
          </a:blip>
          <a:srcRect/>
          <a:stretch/>
        </p:blipFill>
        <p:spPr>
          <a:xfrm>
            <a:off x="570303" y="3248343"/>
            <a:ext cx="965051" cy="145757"/>
          </a:xfrm>
          <a:prstGeom prst="rect">
            <a:avLst/>
          </a:prstGeom>
          <a:noFill/>
          <a:ln>
            <a:noFill/>
          </a:ln>
        </p:spPr>
      </p:pic>
      <p:pic>
        <p:nvPicPr>
          <p:cNvPr id="327" name="Google Shape;327;p33"/>
          <p:cNvPicPr preferRelativeResize="0"/>
          <p:nvPr/>
        </p:nvPicPr>
        <p:blipFill rotWithShape="1">
          <a:blip r:embed="rId12">
            <a:alphaModFix/>
          </a:blip>
          <a:srcRect/>
          <a:stretch/>
        </p:blipFill>
        <p:spPr>
          <a:xfrm>
            <a:off x="361453" y="4259443"/>
            <a:ext cx="1348735" cy="269304"/>
          </a:xfrm>
          <a:prstGeom prst="rect">
            <a:avLst/>
          </a:prstGeom>
          <a:noFill/>
          <a:ln>
            <a:noFill/>
          </a:ln>
        </p:spPr>
      </p:pic>
      <p:pic>
        <p:nvPicPr>
          <p:cNvPr id="328" name="Google Shape;328;p33"/>
          <p:cNvPicPr preferRelativeResize="0"/>
          <p:nvPr/>
        </p:nvPicPr>
        <p:blipFill rotWithShape="1">
          <a:blip r:embed="rId13">
            <a:alphaModFix/>
          </a:blip>
          <a:srcRect/>
          <a:stretch/>
        </p:blipFill>
        <p:spPr>
          <a:xfrm>
            <a:off x="1776999" y="2092037"/>
            <a:ext cx="998889" cy="349612"/>
          </a:xfrm>
          <a:prstGeom prst="rect">
            <a:avLst/>
          </a:prstGeom>
          <a:noFill/>
          <a:ln>
            <a:noFill/>
          </a:ln>
        </p:spPr>
      </p:pic>
      <p:pic>
        <p:nvPicPr>
          <p:cNvPr id="329" name="Google Shape;329;p33" descr="Brickcom - deltalink"/>
          <p:cNvPicPr preferRelativeResize="0"/>
          <p:nvPr/>
        </p:nvPicPr>
        <p:blipFill rotWithShape="1">
          <a:blip r:embed="rId14">
            <a:alphaModFix/>
          </a:blip>
          <a:srcRect t="24883" b="22653"/>
          <a:stretch/>
        </p:blipFill>
        <p:spPr>
          <a:xfrm>
            <a:off x="1743369" y="4278737"/>
            <a:ext cx="997409" cy="237133"/>
          </a:xfrm>
          <a:prstGeom prst="rect">
            <a:avLst/>
          </a:prstGeom>
          <a:noFill/>
          <a:ln>
            <a:noFill/>
          </a:ln>
        </p:spPr>
      </p:pic>
      <p:sp>
        <p:nvSpPr>
          <p:cNvPr id="330" name="Google Shape;330;p33"/>
          <p:cNvSpPr/>
          <p:nvPr/>
        </p:nvSpPr>
        <p:spPr>
          <a:xfrm>
            <a:off x="3192628" y="1607490"/>
            <a:ext cx="2631567"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b="1" dirty="0">
                <a:solidFill>
                  <a:srgbClr val="3A2100"/>
                </a:solidFill>
                <a:latin typeface="Meiryo UI" panose="020B0604030504040204" pitchFamily="50" charset="-128"/>
                <a:ea typeface="Meiryo UI" panose="020B0604030504040204" pitchFamily="50" charset="-128"/>
              </a:rPr>
              <a:t>6700を超えるモデル</a:t>
            </a:r>
            <a:endParaRPr sz="1400" b="1" i="0" u="none" strike="noStrike" cap="none" dirty="0">
              <a:solidFill>
                <a:srgbClr val="3A2100"/>
              </a:solidFill>
              <a:latin typeface="Meiryo UI" panose="020B0604030504040204" pitchFamily="50" charset="-128"/>
              <a:ea typeface="Meiryo UI" panose="020B0604030504040204" pitchFamily="50" charset="-128"/>
              <a:sym typeface="Arial"/>
            </a:endParaRPr>
          </a:p>
        </p:txBody>
      </p:sp>
      <p:sp>
        <p:nvSpPr>
          <p:cNvPr id="331" name="Google Shape;331;p33"/>
          <p:cNvSpPr/>
          <p:nvPr/>
        </p:nvSpPr>
        <p:spPr>
          <a:xfrm>
            <a:off x="6017662" y="1984767"/>
            <a:ext cx="2830937" cy="2733883"/>
          </a:xfrm>
          <a:prstGeom prst="rect">
            <a:avLst/>
          </a:prstGeom>
          <a:gradFill>
            <a:gsLst>
              <a:gs pos="0">
                <a:srgbClr val="FEAC45"/>
              </a:gs>
              <a:gs pos="100000">
                <a:srgbClr val="FFCC8B"/>
              </a:gs>
            </a:gsLst>
            <a:lin ang="16200000" scaled="0"/>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32" name="Google Shape;332;p33"/>
          <p:cNvSpPr/>
          <p:nvPr/>
        </p:nvSpPr>
        <p:spPr>
          <a:xfrm>
            <a:off x="6017637" y="1607490"/>
            <a:ext cx="2830937"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3A2100"/>
                </a:solidFill>
                <a:latin typeface="Meiryo UI" panose="020B0604030504040204" pitchFamily="50" charset="-128"/>
                <a:ea typeface="Meiryo UI" panose="020B0604030504040204" pitchFamily="50" charset="-128"/>
                <a:sym typeface="Arial"/>
              </a:rPr>
              <a:t>ONVIF </a:t>
            </a:r>
            <a:r>
              <a:rPr lang="en-US" sz="2000" b="1" i="0" u="none" strike="noStrike" cap="none" dirty="0" smtClean="0">
                <a:solidFill>
                  <a:srgbClr val="3A2100"/>
                </a:solidFill>
                <a:latin typeface="Meiryo UI" panose="020B0604030504040204" pitchFamily="50" charset="-128"/>
                <a:ea typeface="Meiryo UI" panose="020B0604030504040204" pitchFamily="50" charset="-128"/>
                <a:sym typeface="Arial"/>
              </a:rPr>
              <a:t>Profile</a:t>
            </a:r>
            <a:r>
              <a:rPr lang="ja-JP" altLang="en-US" sz="1400" b="1" i="0" u="none" strike="noStrike" cap="none" dirty="0" smtClean="0">
                <a:solidFill>
                  <a:srgbClr val="3A2100"/>
                </a:solidFill>
                <a:latin typeface="Meiryo UI" panose="020B0604030504040204" pitchFamily="50" charset="-128"/>
                <a:ea typeface="Meiryo UI" panose="020B0604030504040204" pitchFamily="50" charset="-128"/>
                <a:sym typeface="Arial"/>
              </a:rPr>
              <a:t>対応</a:t>
            </a:r>
            <a:endParaRPr sz="1400" b="1" i="0" u="none" strike="noStrike" cap="none" dirty="0">
              <a:solidFill>
                <a:srgbClr val="3A2100"/>
              </a:solidFill>
              <a:latin typeface="Meiryo UI" panose="020B0604030504040204" pitchFamily="50" charset="-128"/>
              <a:ea typeface="Meiryo UI" panose="020B0604030504040204" pitchFamily="50" charset="-128"/>
              <a:sym typeface="Arial"/>
            </a:endParaRPr>
          </a:p>
        </p:txBody>
      </p:sp>
      <p:pic>
        <p:nvPicPr>
          <p:cNvPr id="333" name="Google Shape;333;p33" descr="一張含有 文字, 美工圖案 的圖片&#10;&#10;自動產生的描述"/>
          <p:cNvPicPr preferRelativeResize="0"/>
          <p:nvPr/>
        </p:nvPicPr>
        <p:blipFill rotWithShape="1">
          <a:blip r:embed="rId15">
            <a:alphaModFix/>
          </a:blip>
          <a:srcRect/>
          <a:stretch/>
        </p:blipFill>
        <p:spPr>
          <a:xfrm>
            <a:off x="6240963" y="2221755"/>
            <a:ext cx="2378018" cy="475604"/>
          </a:xfrm>
          <a:prstGeom prst="rect">
            <a:avLst/>
          </a:prstGeom>
          <a:noFill/>
          <a:ln>
            <a:noFill/>
          </a:ln>
        </p:spPr>
      </p:pic>
      <p:sp>
        <p:nvSpPr>
          <p:cNvPr id="334" name="Google Shape;334;p33"/>
          <p:cNvSpPr txBox="1"/>
          <p:nvPr/>
        </p:nvSpPr>
        <p:spPr>
          <a:xfrm>
            <a:off x="6442603" y="2963289"/>
            <a:ext cx="2062560" cy="1169511"/>
          </a:xfrm>
          <a:prstGeom prst="rect">
            <a:avLst/>
          </a:prstGeom>
          <a:solidFill>
            <a:srgbClr val="E9C27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F5900"/>
              </a:buClr>
              <a:buSzPts val="1400"/>
              <a:buFont typeface="Arial"/>
              <a:buNone/>
            </a:pPr>
            <a:r>
              <a:rPr lang="en-US" sz="1400" b="0" i="0" u="none" strike="noStrike" cap="none" dirty="0" smtClean="0">
                <a:solidFill>
                  <a:srgbClr val="9F5900"/>
                </a:solidFill>
                <a:latin typeface="Meiryo UI" panose="020B0604030504040204" pitchFamily="50" charset="-128"/>
                <a:ea typeface="Meiryo UI" panose="020B0604030504040204" pitchFamily="50" charset="-128"/>
                <a:sym typeface="Arial"/>
              </a:rPr>
              <a:t>RTSP/RTMP</a:t>
            </a:r>
            <a:r>
              <a:rPr lang="ja-JP" altLang="en-US" sz="1400" b="0" i="0" u="none" strike="noStrike" cap="none" dirty="0" smtClean="0">
                <a:solidFill>
                  <a:srgbClr val="9F5900"/>
                </a:solidFill>
                <a:latin typeface="Meiryo UI" panose="020B0604030504040204" pitchFamily="50" charset="-128"/>
                <a:ea typeface="Meiryo UI" panose="020B0604030504040204" pitchFamily="50" charset="-128"/>
                <a:sym typeface="Arial"/>
              </a:rPr>
              <a:t>リンクを使用して、統合する必要なく</a:t>
            </a:r>
            <a:r>
              <a:rPr lang="en-US" sz="1400" b="0" i="0" u="none" strike="noStrike" cap="none" dirty="0" smtClean="0">
                <a:solidFill>
                  <a:srgbClr val="9F5900"/>
                </a:solidFill>
                <a:latin typeface="Meiryo UI" panose="020B0604030504040204" pitchFamily="50" charset="-128"/>
                <a:ea typeface="Meiryo UI" panose="020B0604030504040204" pitchFamily="50" charset="-128"/>
                <a:sym typeface="Arial"/>
              </a:rPr>
              <a:t>QVR Elite</a:t>
            </a:r>
            <a:r>
              <a:rPr lang="ja-JP" altLang="en-US" sz="1400" b="0" i="0" u="none" strike="noStrike" cap="none" dirty="0" smtClean="0">
                <a:solidFill>
                  <a:srgbClr val="9F5900"/>
                </a:solidFill>
                <a:latin typeface="Meiryo UI" panose="020B0604030504040204" pitchFamily="50" charset="-128"/>
                <a:ea typeface="Meiryo UI" panose="020B0604030504040204" pitchFamily="50" charset="-128"/>
                <a:sym typeface="Arial"/>
              </a:rPr>
              <a:t>に録画できます。</a:t>
            </a:r>
            <a:r>
              <a:rPr lang="en-US" sz="1400" b="0" i="0" u="none" strike="noStrike" cap="none" dirty="0" smtClean="0">
                <a:solidFill>
                  <a:srgbClr val="9F5900"/>
                </a:solidFill>
                <a:latin typeface="Meiryo UI" panose="020B0604030504040204" pitchFamily="50" charset="-128"/>
                <a:ea typeface="Meiryo UI" panose="020B0604030504040204" pitchFamily="50" charset="-128"/>
                <a:sym typeface="Arial"/>
              </a:rPr>
              <a:t>IP</a:t>
            </a:r>
            <a:r>
              <a:rPr lang="ja-JP" altLang="en-US" sz="1400" b="0" i="0" u="none" strike="noStrike" cap="none" dirty="0" smtClean="0">
                <a:solidFill>
                  <a:srgbClr val="9F5900"/>
                </a:solidFill>
                <a:latin typeface="Meiryo UI" panose="020B0604030504040204" pitchFamily="50" charset="-128"/>
                <a:ea typeface="Meiryo UI" panose="020B0604030504040204" pitchFamily="50" charset="-128"/>
                <a:sym typeface="Arial"/>
              </a:rPr>
              <a:t>カメラだけでなく、様々なビデオソースに対応します。</a:t>
            </a:r>
            <a:endParaRPr sz="1100" b="0" i="0" u="none" strike="noStrike" cap="none" dirty="0">
              <a:solidFill>
                <a:srgbClr val="9F5900"/>
              </a:solidFill>
              <a:latin typeface="Meiryo UI" panose="020B0604030504040204" pitchFamily="50" charset="-128"/>
              <a:ea typeface="Meiryo UI" panose="020B0604030504040204" pitchFamily="50" charset="-128"/>
              <a:sym typeface="Arial"/>
            </a:endParaRPr>
          </a:p>
        </p:txBody>
      </p:sp>
      <p:sp>
        <p:nvSpPr>
          <p:cNvPr id="335" name="Google Shape;335;p33">
            <a:hlinkClick r:id="rId16"/>
          </p:cNvPr>
          <p:cNvSpPr txBox="1"/>
          <p:nvPr/>
        </p:nvSpPr>
        <p:spPr>
          <a:xfrm>
            <a:off x="1906431" y="4742338"/>
            <a:ext cx="5277230" cy="35358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00" b="0" i="0" u="sng" strike="noStrike" cap="none" dirty="0">
                <a:solidFill>
                  <a:srgbClr val="424242"/>
                </a:solidFill>
                <a:latin typeface="Meiryo UI" panose="020B0604030504040204" pitchFamily="50" charset="-128"/>
                <a:ea typeface="Meiryo UI" panose="020B0604030504040204" pitchFamily="50" charset="-128"/>
                <a:sym typeface="Arial"/>
                <a:hlinkClick r:id="rId1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https://www.qnap.com/en/compatibility-qvr-pro</a:t>
            </a:r>
            <a:endParaRPr sz="1000" b="0" i="0" u="none" strike="noStrike" cap="none" dirty="0">
              <a:solidFill>
                <a:srgbClr val="424242"/>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604630411"/>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E83E84B7-CF5F-41AD-899A-1EDF92C5A87D}"/>
              </a:ext>
            </a:extLst>
          </p:cNvPr>
          <p:cNvSpPr/>
          <p:nvPr/>
        </p:nvSpPr>
        <p:spPr>
          <a:xfrm>
            <a:off x="5748619" y="2399800"/>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272557" y="2184183"/>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364480" y="42326"/>
            <a:ext cx="8418840" cy="1191344"/>
          </a:xfrm>
        </p:spPr>
        <p:txBody>
          <a:bodyPr/>
          <a:lstStyle/>
          <a:p>
            <a:r>
              <a:rPr lang="en" altLang="zh-TW" sz="32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Windows/Mac/</a:t>
            </a:r>
            <a:r>
              <a:rPr lang="ja-JP" altLang="en-US" sz="32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モバイル用</a:t>
            </a:r>
            <a:r>
              <a:rPr lang="en-US" altLang="ja-JP" sz="32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QVR Pro Client</a:t>
            </a:r>
            <a:r>
              <a:rPr lang="ja-JP" altLang="en-US" sz="3200" dirty="0">
                <a:solidFill>
                  <a:schemeClr val="bg1"/>
                </a:solidFill>
                <a:latin typeface="Meiryo UI" panose="020B0604030504040204" pitchFamily="50" charset="-128"/>
                <a:ea typeface="Meiryo UI" panose="020B0604030504040204" pitchFamily="50" charset="-128"/>
                <a:sym typeface="Arial" panose="020B0604020202020204" pitchFamily="34" charset="0"/>
              </a:rPr>
              <a:t>に</a:t>
            </a:r>
            <a:r>
              <a:rPr lang="ja-JP" altLang="en-US" sz="32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よるユニバーサル監視モニタリング</a:t>
            </a:r>
            <a:endParaRPr lang="en-US" altLang="zh-CN" sz="3200" dirty="0">
              <a:solidFill>
                <a:schemeClr val="bg1"/>
              </a:solidFill>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161521" y="1368567"/>
            <a:ext cx="32428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chemeClr val="tx1">
                    <a:lumMod val="95000"/>
                    <a:lumOff val="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QVR</a:t>
            </a:r>
            <a:r>
              <a:rPr lang="zh-TW" sz="1800" b="1" dirty="0">
                <a:solidFill>
                  <a:schemeClr val="tx1">
                    <a:lumMod val="95000"/>
                    <a:lumOff val="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a:t>
            </a:r>
            <a:r>
              <a:rPr lang="en-US" sz="1800" b="1" dirty="0">
                <a:solidFill>
                  <a:schemeClr val="tx1">
                    <a:lumMod val="95000"/>
                    <a:lumOff val="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Pro</a:t>
            </a:r>
            <a:r>
              <a:rPr lang="zh-TW" sz="1800" b="1" dirty="0">
                <a:solidFill>
                  <a:schemeClr val="tx1">
                    <a:lumMod val="95000"/>
                    <a:lumOff val="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a:t>
            </a:r>
            <a:r>
              <a:rPr lang="en-US" sz="1800" b="1" dirty="0">
                <a:solidFill>
                  <a:schemeClr val="tx1">
                    <a:lumMod val="95000"/>
                    <a:lumOff val="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Client</a:t>
            </a:r>
          </a:p>
          <a:p>
            <a:r>
              <a:rPr lang="ja-JP" altLang="en-US" dirty="0" smtClean="0">
                <a:solidFill>
                  <a:schemeClr val="tx1">
                    <a:lumMod val="95000"/>
                    <a:lumOff val="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様々なプラットフォーム</a:t>
            </a:r>
            <a:endParaRPr lang="en-US" dirty="0">
              <a:solidFill>
                <a:schemeClr val="tx1">
                  <a:lumMod val="95000"/>
                  <a:lumOff val="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245" y="1402347"/>
            <a:ext cx="592276" cy="600068"/>
          </a:xfrm>
          <a:prstGeom prst="roundRect">
            <a:avLst>
              <a:gd name="adj" fmla="val 14474"/>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488269" y="1368567"/>
            <a:ext cx="30864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 altLang="zh-TW" sz="1800" b="1" dirty="0" smtClean="0">
                <a:latin typeface="Meiryo UI" panose="020B0604030504040204" pitchFamily="50" charset="-128"/>
                <a:ea typeface="Meiryo UI" panose="020B0604030504040204" pitchFamily="50" charset="-128"/>
                <a:cs typeface="Arial" panose="020B0604020202020204" pitchFamily="34" charset="0"/>
              </a:rPr>
              <a:t>Apple TV</a:t>
            </a:r>
            <a:r>
              <a:rPr lang="ja-JP" altLang="en-US" sz="1800" b="1" dirty="0" smtClean="0">
                <a:latin typeface="Meiryo UI" panose="020B0604030504040204" pitchFamily="50" charset="-128"/>
                <a:ea typeface="Meiryo UI" panose="020B0604030504040204" pitchFamily="50" charset="-128"/>
                <a:cs typeface="Arial" panose="020B0604020202020204" pitchFamily="34" charset="0"/>
              </a:rPr>
              <a:t>用</a:t>
            </a:r>
            <a:r>
              <a:rPr lang="en" altLang="zh-TW" sz="1800" b="1" dirty="0" smtClean="0">
                <a:latin typeface="Meiryo UI" panose="020B0604030504040204" pitchFamily="50" charset="-128"/>
                <a:ea typeface="Meiryo UI" panose="020B0604030504040204" pitchFamily="50" charset="-128"/>
                <a:cs typeface="Arial" panose="020B0604020202020204" pitchFamily="34" charset="0"/>
              </a:rPr>
              <a:t>QVR Viewer</a:t>
            </a:r>
            <a:endParaRPr lang="en" altLang="zh-TW" sz="1800" b="1" dirty="0">
              <a:latin typeface="Meiryo UI" panose="020B0604030504040204" pitchFamily="50" charset="-128"/>
              <a:ea typeface="Meiryo UI" panose="020B0604030504040204" pitchFamily="50" charset="-128"/>
              <a:cs typeface="Arial" panose="020B0604020202020204" pitchFamily="34" charset="0"/>
            </a:endParaRPr>
          </a:p>
          <a:p>
            <a:pPr fontAlgn="base"/>
            <a:r>
              <a:rPr lang="ja-JP" altLang="en-US" dirty="0" smtClean="0">
                <a:latin typeface="Meiryo UI" panose="020B0604030504040204" pitchFamily="50" charset="-128"/>
                <a:ea typeface="Meiryo UI" panose="020B0604030504040204" pitchFamily="50" charset="-128"/>
                <a:cs typeface="Arial" panose="020B0604020202020204" pitchFamily="34" charset="0"/>
              </a:rPr>
              <a:t>テレビでの監視および再生</a:t>
            </a:r>
            <a:endParaRPr lang="en" altLang="zh-TW" dirty="0">
              <a:latin typeface="Meiryo UI" panose="020B0604030504040204" pitchFamily="50" charset="-128"/>
              <a:ea typeface="Meiryo UI" panose="020B0604030504040204" pitchFamily="50" charset="-128"/>
              <a:cs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556957" y="2999332"/>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2986256" y="2795314"/>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502292" y="3028199"/>
            <a:ext cx="3184027" cy="2080182"/>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5349" y="2944401"/>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52940" y="1402347"/>
            <a:ext cx="996924" cy="598155"/>
          </a:xfrm>
          <a:prstGeom prst="roundRect">
            <a:avLst>
              <a:gd name="adj" fmla="val 0"/>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27" name="文字方塊 26">
            <a:extLst>
              <a:ext uri="{FF2B5EF4-FFF2-40B4-BE49-F238E27FC236}">
                <a16:creationId xmlns:a16="http://schemas.microsoft.com/office/drawing/2014/main" id="{BB1D6BFE-4001-3C41-A8E1-9376C096CBDF}"/>
              </a:ext>
            </a:extLst>
          </p:cNvPr>
          <p:cNvSpPr txBox="1"/>
          <p:nvPr/>
        </p:nvSpPr>
        <p:spPr>
          <a:xfrm>
            <a:off x="452227" y="2030690"/>
            <a:ext cx="3477741" cy="830997"/>
          </a:xfrm>
          <a:prstGeom prst="rect">
            <a:avLst/>
          </a:prstGeom>
          <a:noFill/>
        </p:spPr>
        <p:txBody>
          <a:bodyPr wrap="square">
            <a:spAutoFit/>
          </a:bodyPr>
          <a:lstStyle/>
          <a:p>
            <a:pPr lvl="0">
              <a:buSzPts val="1200"/>
            </a:pPr>
            <a:r>
              <a:rPr lang="en-US" altLang="ja-JP" sz="1200" dirty="0">
                <a:latin typeface="Meiryo UI" panose="020B0604030504040204" pitchFamily="50" charset="-128"/>
                <a:ea typeface="Meiryo UI" panose="020B0604030504040204" pitchFamily="50" charset="-128"/>
              </a:rPr>
              <a:t>QVR Pro Client</a:t>
            </a:r>
            <a:r>
              <a:rPr lang="ja-JP" altLang="en-US" sz="1200" dirty="0">
                <a:latin typeface="Meiryo UI" panose="020B0604030504040204" pitchFamily="50" charset="-128"/>
                <a:ea typeface="Meiryo UI" panose="020B0604030504040204" pitchFamily="50" charset="-128"/>
              </a:rPr>
              <a:t>ソフトウェアは、</a:t>
            </a:r>
            <a:r>
              <a:rPr lang="en-US" altLang="ja-JP" sz="1200" dirty="0">
                <a:latin typeface="Meiryo UI" panose="020B0604030504040204" pitchFamily="50" charset="-128"/>
                <a:ea typeface="Meiryo UI" panose="020B0604030504040204" pitchFamily="50" charset="-128"/>
              </a:rPr>
              <a:t>Windows®</a:t>
            </a:r>
            <a:r>
              <a:rPr lang="ja-JP" altLang="en-US" sz="1200" dirty="0" err="1">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macOS</a:t>
            </a:r>
            <a:r>
              <a:rPr lang="en-US" altLang="ja-JP" sz="1200" dirty="0">
                <a:latin typeface="Meiryo UI" panose="020B0604030504040204" pitchFamily="50" charset="-128"/>
                <a:ea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モバイルデバイス</a:t>
            </a:r>
            <a:r>
              <a:rPr lang="ja-JP" altLang="en-US" sz="1200" dirty="0">
                <a:latin typeface="Meiryo UI" panose="020B0604030504040204" pitchFamily="50" charset="-128"/>
                <a:ea typeface="Meiryo UI" panose="020B0604030504040204" pitchFamily="50" charset="-128"/>
              </a:rPr>
              <a:t>にインストール</a:t>
            </a:r>
            <a:r>
              <a:rPr lang="ja-JP" altLang="en-US" sz="1200" dirty="0" smtClean="0">
                <a:latin typeface="Meiryo UI" panose="020B0604030504040204" pitchFamily="50" charset="-128"/>
                <a:ea typeface="Meiryo UI" panose="020B0604030504040204" pitchFamily="50" charset="-128"/>
              </a:rPr>
              <a:t>でき、</a:t>
            </a:r>
            <a:r>
              <a:rPr lang="ja-JP" altLang="en-US" sz="1200" dirty="0">
                <a:latin typeface="Meiryo UI" panose="020B0604030504040204" pitchFamily="50" charset="-128"/>
                <a:ea typeface="Meiryo UI" panose="020B0604030504040204" pitchFamily="50" charset="-128"/>
              </a:rPr>
              <a:t>様々</a:t>
            </a:r>
            <a:r>
              <a:rPr lang="ja-JP" altLang="en-US" sz="1200" dirty="0" smtClean="0">
                <a:latin typeface="Meiryo UI" panose="020B0604030504040204" pitchFamily="50" charset="-128"/>
                <a:ea typeface="Meiryo UI" panose="020B0604030504040204" pitchFamily="50" charset="-128"/>
              </a:rPr>
              <a:t>な</a:t>
            </a:r>
            <a:r>
              <a:rPr lang="ja-JP" altLang="en-US" sz="1200" dirty="0">
                <a:latin typeface="Meiryo UI" panose="020B0604030504040204" pitchFamily="50" charset="-128"/>
                <a:ea typeface="Meiryo UI" panose="020B0604030504040204" pitchFamily="50" charset="-128"/>
              </a:rPr>
              <a:t>プラットフォームから監視して、監視対象領域を完全に制御できます。</a:t>
            </a:r>
            <a:endParaRPr lang="ja-JP" altLang="en-US" sz="1100" dirty="0">
              <a:solidFill>
                <a:schemeClr val="dk1"/>
              </a:solidFill>
              <a:latin typeface="Meiryo UI" panose="020B0604030504040204" pitchFamily="50" charset="-128"/>
              <a:ea typeface="Meiryo UI" panose="020B0604030504040204" pitchFamily="50" charset="-128"/>
            </a:endParaRPr>
          </a:p>
        </p:txBody>
      </p:sp>
      <p:sp>
        <p:nvSpPr>
          <p:cNvPr id="28" name="文字方塊 27">
            <a:extLst>
              <a:ext uri="{FF2B5EF4-FFF2-40B4-BE49-F238E27FC236}">
                <a16:creationId xmlns:a16="http://schemas.microsoft.com/office/drawing/2014/main" id="{04F00A8B-6E5E-D84A-99D2-1F3657B9564C}"/>
              </a:ext>
            </a:extLst>
          </p:cNvPr>
          <p:cNvSpPr txBox="1"/>
          <p:nvPr/>
        </p:nvSpPr>
        <p:spPr>
          <a:xfrm>
            <a:off x="4404360" y="2022680"/>
            <a:ext cx="4459779" cy="830997"/>
          </a:xfrm>
          <a:prstGeom prst="rect">
            <a:avLst/>
          </a:prstGeom>
          <a:noFill/>
        </p:spPr>
        <p:txBody>
          <a:bodyPr wrap="square">
            <a:spAutoFit/>
          </a:bodyPr>
          <a:lstStyle/>
          <a:p>
            <a:pPr lvl="0">
              <a:buSzPts val="1200"/>
            </a:pPr>
            <a:r>
              <a:rPr lang="en-US" altLang="ja-JP" sz="1200" dirty="0">
                <a:latin typeface="Meiryo UI" panose="020B0604030504040204" pitchFamily="50" charset="-128"/>
                <a:ea typeface="Meiryo UI" panose="020B0604030504040204" pitchFamily="50" charset="-128"/>
              </a:rPr>
              <a:t>QVR Viewer</a:t>
            </a:r>
            <a:r>
              <a:rPr lang="ja-JP" altLang="en-US" sz="1200" dirty="0">
                <a:latin typeface="Meiryo UI" panose="020B0604030504040204" pitchFamily="50" charset="-128"/>
                <a:ea typeface="Meiryo UI" panose="020B0604030504040204" pitchFamily="50" charset="-128"/>
              </a:rPr>
              <a:t>は、</a:t>
            </a:r>
            <a:r>
              <a:rPr lang="en-US" altLang="ja-JP" sz="1200" dirty="0">
                <a:latin typeface="Meiryo UI" panose="020B0604030504040204" pitchFamily="50" charset="-128"/>
                <a:ea typeface="Meiryo UI" panose="020B0604030504040204" pitchFamily="50" charset="-128"/>
              </a:rPr>
              <a:t>QVR</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Pro</a:t>
            </a:r>
            <a:r>
              <a:rPr lang="ja-JP" altLang="en-US" sz="1200" dirty="0" err="1">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QVR</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Elite</a:t>
            </a:r>
            <a:r>
              <a:rPr lang="ja-JP" altLang="en-US" sz="1200" dirty="0" err="1"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QVP</a:t>
            </a:r>
            <a:r>
              <a:rPr lang="ja-JP" altLang="en-US" sz="1200" dirty="0">
                <a:latin typeface="Meiryo UI" panose="020B0604030504040204" pitchFamily="50" charset="-128"/>
                <a:ea typeface="Meiryo UI" panose="020B0604030504040204" pitchFamily="50" charset="-128"/>
              </a:rPr>
              <a:t>シリーズ</a:t>
            </a:r>
            <a:r>
              <a:rPr lang="en-US" altLang="ja-JP" sz="1200" dirty="0">
                <a:latin typeface="Meiryo UI" panose="020B0604030504040204" pitchFamily="50" charset="-128"/>
                <a:ea typeface="Meiryo UI" panose="020B0604030504040204" pitchFamily="50" charset="-128"/>
              </a:rPr>
              <a:t>NVR</a:t>
            </a:r>
            <a:r>
              <a:rPr lang="ja-JP" altLang="en-US" sz="1200" dirty="0">
                <a:latin typeface="Meiryo UI" panose="020B0604030504040204" pitchFamily="50" charset="-128"/>
                <a:ea typeface="Meiryo UI" panose="020B0604030504040204" pitchFamily="50" charset="-128"/>
              </a:rPr>
              <a:t>からのライブフィードを監視し、録画を再生できる</a:t>
            </a:r>
            <a:r>
              <a:rPr lang="en-US" altLang="ja-JP" sz="1200" dirty="0" smtClean="0">
                <a:latin typeface="Meiryo UI" panose="020B0604030504040204" pitchFamily="50" charset="-128"/>
                <a:ea typeface="Meiryo UI" panose="020B0604030504040204" pitchFamily="50" charset="-128"/>
              </a:rPr>
              <a:t>Apple TV</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アプリです。タイムラインバーまたはカレンダーを使用して、特定の時点の映像を表示できます。</a:t>
            </a:r>
            <a:endParaRPr lang="ja-JP" altLang="en-US" sz="1100" dirty="0">
              <a:solidFill>
                <a:schemeClr val="dk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21056859"/>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p24"/>
          <p:cNvGrpSpPr/>
          <p:nvPr/>
        </p:nvGrpSpPr>
        <p:grpSpPr>
          <a:xfrm>
            <a:off x="592443" y="1437602"/>
            <a:ext cx="7134207" cy="2349186"/>
            <a:chOff x="591573" y="1142473"/>
            <a:chExt cx="7711467" cy="2539270"/>
          </a:xfrm>
        </p:grpSpPr>
        <p:pic>
          <p:nvPicPr>
            <p:cNvPr id="102" name="Google Shape;102;p24"/>
            <p:cNvPicPr preferRelativeResize="0"/>
            <p:nvPr/>
          </p:nvPicPr>
          <p:blipFill rotWithShape="1">
            <a:blip r:embed="rId3">
              <a:alphaModFix/>
            </a:blip>
            <a:srcRect/>
            <a:stretch/>
          </p:blipFill>
          <p:spPr>
            <a:xfrm>
              <a:off x="4182391" y="1187666"/>
              <a:ext cx="4120649" cy="2494077"/>
            </a:xfrm>
            <a:prstGeom prst="rect">
              <a:avLst/>
            </a:prstGeom>
            <a:noFill/>
            <a:ln>
              <a:noFill/>
            </a:ln>
            <a:effectLst>
              <a:outerShdw blurRad="63500" sx="102000" sy="102000" algn="ctr" rotWithShape="0">
                <a:srgbClr val="000000">
                  <a:alpha val="40000"/>
                </a:srgbClr>
              </a:outerShdw>
            </a:effectLst>
          </p:spPr>
        </p:pic>
        <p:sp>
          <p:nvSpPr>
            <p:cNvPr id="103" name="Google Shape;103;p24"/>
            <p:cNvSpPr/>
            <p:nvPr/>
          </p:nvSpPr>
          <p:spPr>
            <a:xfrm>
              <a:off x="5671815" y="1148313"/>
              <a:ext cx="1034032" cy="310098"/>
            </a:xfrm>
            <a:prstGeom prst="flowChartOffpageConnector">
              <a:avLst/>
            </a:prstGeom>
            <a:solidFill>
              <a:srgbClr val="D021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04" name="Google Shape;104;p24"/>
            <p:cNvPicPr preferRelativeResize="0"/>
            <p:nvPr/>
          </p:nvPicPr>
          <p:blipFill rotWithShape="1">
            <a:blip r:embed="rId4">
              <a:alphaModFix/>
            </a:blip>
            <a:srcRect l="539" r="616"/>
            <a:stretch/>
          </p:blipFill>
          <p:spPr>
            <a:xfrm>
              <a:off x="591573" y="1187666"/>
              <a:ext cx="3504011" cy="2491516"/>
            </a:xfrm>
            <a:prstGeom prst="rect">
              <a:avLst/>
            </a:prstGeom>
            <a:noFill/>
            <a:ln>
              <a:noFill/>
            </a:ln>
            <a:effectLst>
              <a:outerShdw blurRad="63500" sx="102000" sy="102000" algn="ctr" rotWithShape="0">
                <a:srgbClr val="000000">
                  <a:alpha val="40000"/>
                </a:srgbClr>
              </a:outerShdw>
            </a:effectLst>
          </p:spPr>
        </p:pic>
        <p:sp>
          <p:nvSpPr>
            <p:cNvPr id="105" name="Google Shape;105;p24"/>
            <p:cNvSpPr/>
            <p:nvPr/>
          </p:nvSpPr>
          <p:spPr>
            <a:xfrm>
              <a:off x="1747314" y="1164643"/>
              <a:ext cx="992432" cy="310098"/>
            </a:xfrm>
            <a:prstGeom prst="flowChartOffpageConnector">
              <a:avLst/>
            </a:prstGeom>
            <a:solidFill>
              <a:srgbClr val="D021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06" name="Google Shape;106;p24"/>
            <p:cNvSpPr/>
            <p:nvPr/>
          </p:nvSpPr>
          <p:spPr>
            <a:xfrm>
              <a:off x="1593404" y="1145252"/>
              <a:ext cx="1274344" cy="2994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100" b="1" i="0" u="none" strike="noStrike" cap="none" dirty="0">
                  <a:solidFill>
                    <a:schemeClr val="lt1"/>
                  </a:solidFill>
                  <a:latin typeface="Meiryo UI" panose="020B0604030504040204" pitchFamily="50" charset="-128"/>
                  <a:ea typeface="Meiryo UI" panose="020B0604030504040204" pitchFamily="50" charset="-128"/>
                  <a:sym typeface="Arial"/>
                </a:rPr>
                <a:t>Note taking</a:t>
              </a:r>
              <a:endParaRPr sz="11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07" name="Google Shape;107;p24"/>
            <p:cNvSpPr/>
            <p:nvPr/>
          </p:nvSpPr>
          <p:spPr>
            <a:xfrm>
              <a:off x="5757989" y="1142473"/>
              <a:ext cx="899248" cy="3183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100" b="1" i="0" u="none" strike="noStrike" cap="none" dirty="0">
                  <a:solidFill>
                    <a:schemeClr val="lt1"/>
                  </a:solidFill>
                  <a:latin typeface="Meiryo UI" panose="020B0604030504040204" pitchFamily="50" charset="-128"/>
                  <a:ea typeface="Meiryo UI" panose="020B0604030504040204" pitchFamily="50" charset="-128"/>
                  <a:sym typeface="Arial"/>
                </a:rPr>
                <a:t>Editing</a:t>
              </a:r>
              <a:endParaRPr sz="11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pic>
        <p:nvPicPr>
          <p:cNvPr id="108" name="Google Shape;108;p24"/>
          <p:cNvPicPr preferRelativeResize="0"/>
          <p:nvPr/>
        </p:nvPicPr>
        <p:blipFill rotWithShape="1">
          <a:blip r:embed="rId5">
            <a:alphaModFix/>
          </a:blip>
          <a:srcRect/>
          <a:stretch/>
        </p:blipFill>
        <p:spPr>
          <a:xfrm>
            <a:off x="8112817" y="1179892"/>
            <a:ext cx="803110" cy="803111"/>
          </a:xfrm>
          <a:prstGeom prst="rect">
            <a:avLst/>
          </a:prstGeom>
          <a:noFill/>
          <a:ln>
            <a:noFill/>
          </a:ln>
        </p:spPr>
      </p:pic>
      <p:sp>
        <p:nvSpPr>
          <p:cNvPr id="109" name="Google Shape;109;p24"/>
          <p:cNvSpPr/>
          <p:nvPr/>
        </p:nvSpPr>
        <p:spPr>
          <a:xfrm>
            <a:off x="8210853" y="1998797"/>
            <a:ext cx="723050"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33333"/>
              </a:buClr>
              <a:buSzPts val="1000"/>
              <a:buFont typeface="Arial"/>
              <a:buNone/>
            </a:pPr>
            <a:r>
              <a:rPr lang="en-US" sz="1000" b="1" dirty="0" smtClean="0">
                <a:solidFill>
                  <a:srgbClr val="333333"/>
                </a:solidFill>
                <a:latin typeface="Meiryo UI" panose="020B0604030504040204" pitchFamily="50" charset="-128"/>
                <a:ea typeface="Meiryo UI" panose="020B0604030504040204" pitchFamily="50" charset="-128"/>
              </a:rPr>
              <a:t>Note Station 3</a:t>
            </a:r>
            <a:endParaRPr sz="1000" b="1" i="0" u="none" strike="noStrike" cap="none" dirty="0">
              <a:solidFill>
                <a:srgbClr val="333333"/>
              </a:solidFill>
              <a:latin typeface="Meiryo UI" panose="020B0604030504040204" pitchFamily="50" charset="-128"/>
              <a:ea typeface="Meiryo UI" panose="020B0604030504040204" pitchFamily="50" charset="-128"/>
              <a:sym typeface="Arial"/>
            </a:endParaRPr>
          </a:p>
        </p:txBody>
      </p:sp>
      <p:sp>
        <p:nvSpPr>
          <p:cNvPr id="110" name="Google Shape;110;p24"/>
          <p:cNvSpPr/>
          <p:nvPr/>
        </p:nvSpPr>
        <p:spPr>
          <a:xfrm>
            <a:off x="4098681" y="4171110"/>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1" name="Google Shape;111;p24"/>
          <p:cNvSpPr/>
          <p:nvPr/>
        </p:nvSpPr>
        <p:spPr>
          <a:xfrm>
            <a:off x="4098681" y="4608545"/>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2" name="Google Shape;112;p24"/>
          <p:cNvSpPr/>
          <p:nvPr/>
        </p:nvSpPr>
        <p:spPr>
          <a:xfrm>
            <a:off x="5203021" y="4171110"/>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3" name="Google Shape;113;p24"/>
          <p:cNvSpPr/>
          <p:nvPr/>
        </p:nvSpPr>
        <p:spPr>
          <a:xfrm>
            <a:off x="5203021" y="4608545"/>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4" name="Google Shape;114;p24"/>
          <p:cNvSpPr/>
          <p:nvPr/>
        </p:nvSpPr>
        <p:spPr>
          <a:xfrm>
            <a:off x="6358133" y="4171110"/>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5" name="Google Shape;115;p24"/>
          <p:cNvSpPr/>
          <p:nvPr/>
        </p:nvSpPr>
        <p:spPr>
          <a:xfrm>
            <a:off x="6358133" y="4608545"/>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6" name="Google Shape;116;p24"/>
          <p:cNvSpPr/>
          <p:nvPr/>
        </p:nvSpPr>
        <p:spPr>
          <a:xfrm>
            <a:off x="598692" y="4171110"/>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7" name="Google Shape;117;p24"/>
          <p:cNvSpPr/>
          <p:nvPr/>
        </p:nvSpPr>
        <p:spPr>
          <a:xfrm>
            <a:off x="598692" y="4608545"/>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8" name="Google Shape;118;p24"/>
          <p:cNvSpPr/>
          <p:nvPr/>
        </p:nvSpPr>
        <p:spPr>
          <a:xfrm>
            <a:off x="1721506" y="4171110"/>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9" name="Google Shape;119;p24"/>
          <p:cNvSpPr/>
          <p:nvPr/>
        </p:nvSpPr>
        <p:spPr>
          <a:xfrm>
            <a:off x="1721506" y="4608545"/>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0" name="Google Shape;120;p24"/>
          <p:cNvSpPr/>
          <p:nvPr/>
        </p:nvSpPr>
        <p:spPr>
          <a:xfrm>
            <a:off x="3002194" y="4171110"/>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1" name="Google Shape;121;p24"/>
          <p:cNvSpPr/>
          <p:nvPr/>
        </p:nvSpPr>
        <p:spPr>
          <a:xfrm>
            <a:off x="3002194" y="4608545"/>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22" name="Google Shape;122;p24"/>
          <p:cNvPicPr preferRelativeResize="0"/>
          <p:nvPr/>
        </p:nvPicPr>
        <p:blipFill rotWithShape="1">
          <a:blip r:embed="rId6">
            <a:alphaModFix/>
          </a:blip>
          <a:srcRect/>
          <a:stretch/>
        </p:blipFill>
        <p:spPr>
          <a:xfrm>
            <a:off x="654223" y="4649015"/>
            <a:ext cx="245044" cy="245045"/>
          </a:xfrm>
          <a:prstGeom prst="rect">
            <a:avLst/>
          </a:prstGeom>
          <a:noFill/>
          <a:ln>
            <a:noFill/>
          </a:ln>
        </p:spPr>
      </p:pic>
      <p:pic>
        <p:nvPicPr>
          <p:cNvPr id="123" name="Google Shape;123;p24"/>
          <p:cNvPicPr preferRelativeResize="0"/>
          <p:nvPr/>
        </p:nvPicPr>
        <p:blipFill rotWithShape="1">
          <a:blip r:embed="rId7">
            <a:alphaModFix/>
          </a:blip>
          <a:srcRect/>
          <a:stretch/>
        </p:blipFill>
        <p:spPr>
          <a:xfrm>
            <a:off x="1776431" y="4217158"/>
            <a:ext cx="249801" cy="249801"/>
          </a:xfrm>
          <a:prstGeom prst="rect">
            <a:avLst/>
          </a:prstGeom>
          <a:noFill/>
          <a:ln>
            <a:noFill/>
          </a:ln>
        </p:spPr>
      </p:pic>
      <p:pic>
        <p:nvPicPr>
          <p:cNvPr id="124" name="Google Shape;124;p24"/>
          <p:cNvPicPr preferRelativeResize="0"/>
          <p:nvPr/>
        </p:nvPicPr>
        <p:blipFill rotWithShape="1">
          <a:blip r:embed="rId8">
            <a:alphaModFix/>
          </a:blip>
          <a:srcRect/>
          <a:stretch/>
        </p:blipFill>
        <p:spPr>
          <a:xfrm>
            <a:off x="640196" y="4208345"/>
            <a:ext cx="274781" cy="274781"/>
          </a:xfrm>
          <a:prstGeom prst="rect">
            <a:avLst/>
          </a:prstGeom>
          <a:noFill/>
          <a:ln>
            <a:noFill/>
          </a:ln>
        </p:spPr>
      </p:pic>
      <p:pic>
        <p:nvPicPr>
          <p:cNvPr id="125" name="Google Shape;125;p24"/>
          <p:cNvPicPr preferRelativeResize="0"/>
          <p:nvPr/>
        </p:nvPicPr>
        <p:blipFill rotWithShape="1">
          <a:blip r:embed="rId9">
            <a:alphaModFix/>
          </a:blip>
          <a:srcRect/>
          <a:stretch/>
        </p:blipFill>
        <p:spPr>
          <a:xfrm>
            <a:off x="3053699" y="4209903"/>
            <a:ext cx="263525" cy="263525"/>
          </a:xfrm>
          <a:prstGeom prst="rect">
            <a:avLst/>
          </a:prstGeom>
          <a:noFill/>
          <a:ln>
            <a:noFill/>
          </a:ln>
        </p:spPr>
      </p:pic>
      <p:pic>
        <p:nvPicPr>
          <p:cNvPr id="126" name="Google Shape;126;p24"/>
          <p:cNvPicPr preferRelativeResize="0"/>
          <p:nvPr/>
        </p:nvPicPr>
        <p:blipFill rotWithShape="1">
          <a:blip r:embed="rId10">
            <a:alphaModFix/>
          </a:blip>
          <a:srcRect/>
          <a:stretch/>
        </p:blipFill>
        <p:spPr>
          <a:xfrm>
            <a:off x="3038961" y="4643830"/>
            <a:ext cx="275153" cy="275153"/>
          </a:xfrm>
          <a:prstGeom prst="rect">
            <a:avLst/>
          </a:prstGeom>
          <a:noFill/>
          <a:ln>
            <a:noFill/>
          </a:ln>
        </p:spPr>
      </p:pic>
      <p:pic>
        <p:nvPicPr>
          <p:cNvPr id="127" name="Google Shape;127;p24"/>
          <p:cNvPicPr preferRelativeResize="0"/>
          <p:nvPr/>
        </p:nvPicPr>
        <p:blipFill rotWithShape="1">
          <a:blip r:embed="rId11">
            <a:alphaModFix/>
          </a:blip>
          <a:srcRect/>
          <a:stretch/>
        </p:blipFill>
        <p:spPr>
          <a:xfrm>
            <a:off x="1789872" y="4675310"/>
            <a:ext cx="213565" cy="213565"/>
          </a:xfrm>
          <a:prstGeom prst="rect">
            <a:avLst/>
          </a:prstGeom>
          <a:noFill/>
          <a:ln>
            <a:noFill/>
          </a:ln>
        </p:spPr>
      </p:pic>
      <p:pic>
        <p:nvPicPr>
          <p:cNvPr id="128" name="Google Shape;128;p24"/>
          <p:cNvPicPr preferRelativeResize="0"/>
          <p:nvPr/>
        </p:nvPicPr>
        <p:blipFill rotWithShape="1">
          <a:blip r:embed="rId12">
            <a:alphaModFix/>
          </a:blip>
          <a:srcRect/>
          <a:stretch/>
        </p:blipFill>
        <p:spPr>
          <a:xfrm>
            <a:off x="4054899" y="4548210"/>
            <a:ext cx="449641" cy="449642"/>
          </a:xfrm>
          <a:prstGeom prst="rect">
            <a:avLst/>
          </a:prstGeom>
          <a:noFill/>
          <a:ln>
            <a:noFill/>
          </a:ln>
        </p:spPr>
      </p:pic>
      <p:pic>
        <p:nvPicPr>
          <p:cNvPr id="129" name="Google Shape;129;p24"/>
          <p:cNvPicPr preferRelativeResize="0"/>
          <p:nvPr/>
        </p:nvPicPr>
        <p:blipFill rotWithShape="1">
          <a:blip r:embed="rId13">
            <a:alphaModFix/>
          </a:blip>
          <a:srcRect/>
          <a:stretch/>
        </p:blipFill>
        <p:spPr>
          <a:xfrm>
            <a:off x="5139816" y="4534212"/>
            <a:ext cx="474621" cy="474622"/>
          </a:xfrm>
          <a:prstGeom prst="rect">
            <a:avLst/>
          </a:prstGeom>
          <a:noFill/>
          <a:ln>
            <a:noFill/>
          </a:ln>
        </p:spPr>
      </p:pic>
      <p:pic>
        <p:nvPicPr>
          <p:cNvPr id="130" name="Google Shape;130;p24"/>
          <p:cNvPicPr preferRelativeResize="0"/>
          <p:nvPr/>
        </p:nvPicPr>
        <p:blipFill rotWithShape="1">
          <a:blip r:embed="rId14">
            <a:alphaModFix/>
          </a:blip>
          <a:srcRect/>
          <a:stretch/>
        </p:blipFill>
        <p:spPr>
          <a:xfrm>
            <a:off x="6311853" y="4128335"/>
            <a:ext cx="449641" cy="449642"/>
          </a:xfrm>
          <a:prstGeom prst="rect">
            <a:avLst/>
          </a:prstGeom>
          <a:noFill/>
          <a:ln>
            <a:noFill/>
          </a:ln>
        </p:spPr>
      </p:pic>
      <p:pic>
        <p:nvPicPr>
          <p:cNvPr id="131" name="Google Shape;131;p24"/>
          <p:cNvPicPr preferRelativeResize="0"/>
          <p:nvPr/>
        </p:nvPicPr>
        <p:blipFill rotWithShape="1">
          <a:blip r:embed="rId15">
            <a:alphaModFix/>
          </a:blip>
          <a:srcRect/>
          <a:stretch/>
        </p:blipFill>
        <p:spPr>
          <a:xfrm>
            <a:off x="6309710" y="4555366"/>
            <a:ext cx="449641" cy="449642"/>
          </a:xfrm>
          <a:prstGeom prst="rect">
            <a:avLst/>
          </a:prstGeom>
          <a:noFill/>
          <a:ln>
            <a:noFill/>
          </a:ln>
        </p:spPr>
      </p:pic>
      <p:pic>
        <p:nvPicPr>
          <p:cNvPr id="132" name="Google Shape;132;p24"/>
          <p:cNvPicPr preferRelativeResize="0"/>
          <p:nvPr/>
        </p:nvPicPr>
        <p:blipFill rotWithShape="1">
          <a:blip r:embed="rId16">
            <a:alphaModFix/>
          </a:blip>
          <a:srcRect/>
          <a:stretch/>
        </p:blipFill>
        <p:spPr>
          <a:xfrm>
            <a:off x="5177104" y="4147179"/>
            <a:ext cx="399681" cy="399682"/>
          </a:xfrm>
          <a:prstGeom prst="rect">
            <a:avLst/>
          </a:prstGeom>
          <a:noFill/>
          <a:ln>
            <a:noFill/>
          </a:ln>
        </p:spPr>
      </p:pic>
      <p:pic>
        <p:nvPicPr>
          <p:cNvPr id="133" name="Google Shape;133;p24"/>
          <p:cNvPicPr preferRelativeResize="0"/>
          <p:nvPr/>
        </p:nvPicPr>
        <p:blipFill rotWithShape="1">
          <a:blip r:embed="rId17">
            <a:alphaModFix/>
          </a:blip>
          <a:srcRect/>
          <a:stretch/>
        </p:blipFill>
        <p:spPr>
          <a:xfrm>
            <a:off x="4042970" y="4104438"/>
            <a:ext cx="449641" cy="449642"/>
          </a:xfrm>
          <a:prstGeom prst="rect">
            <a:avLst/>
          </a:prstGeom>
          <a:noFill/>
          <a:ln>
            <a:noFill/>
          </a:ln>
        </p:spPr>
      </p:pic>
      <p:sp>
        <p:nvSpPr>
          <p:cNvPr id="134" name="Google Shape;134;p24"/>
          <p:cNvSpPr/>
          <p:nvPr/>
        </p:nvSpPr>
        <p:spPr>
          <a:xfrm>
            <a:off x="7426908" y="4167855"/>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5" name="Google Shape;135;p24"/>
          <p:cNvSpPr/>
          <p:nvPr/>
        </p:nvSpPr>
        <p:spPr>
          <a:xfrm>
            <a:off x="7426908" y="4604836"/>
            <a:ext cx="351536" cy="351537"/>
          </a:xfrm>
          <a:prstGeom prst="ellipse">
            <a:avLst/>
          </a:prstGeom>
          <a:solidFill>
            <a:schemeClr val="lt1"/>
          </a:solidFill>
          <a:ln w="28575"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36" name="Google Shape;136;p24"/>
          <p:cNvPicPr preferRelativeResize="0"/>
          <p:nvPr/>
        </p:nvPicPr>
        <p:blipFill rotWithShape="1">
          <a:blip r:embed="rId18">
            <a:alphaModFix amt="50000"/>
          </a:blip>
          <a:srcRect/>
          <a:stretch/>
        </p:blipFill>
        <p:spPr>
          <a:xfrm>
            <a:off x="7477410" y="4217158"/>
            <a:ext cx="254352" cy="254352"/>
          </a:xfrm>
          <a:prstGeom prst="rect">
            <a:avLst/>
          </a:prstGeom>
          <a:noFill/>
          <a:ln>
            <a:noFill/>
          </a:ln>
        </p:spPr>
      </p:pic>
      <p:pic>
        <p:nvPicPr>
          <p:cNvPr id="137" name="Google Shape;137;p24"/>
          <p:cNvPicPr preferRelativeResize="0"/>
          <p:nvPr/>
        </p:nvPicPr>
        <p:blipFill rotWithShape="1">
          <a:blip r:embed="rId19">
            <a:alphaModFix amt="50000"/>
          </a:blip>
          <a:srcRect/>
          <a:stretch/>
        </p:blipFill>
        <p:spPr>
          <a:xfrm>
            <a:off x="7477410" y="4678037"/>
            <a:ext cx="288642" cy="208023"/>
          </a:xfrm>
          <a:prstGeom prst="rect">
            <a:avLst/>
          </a:prstGeom>
          <a:noFill/>
          <a:ln>
            <a:noFill/>
          </a:ln>
        </p:spPr>
      </p:pic>
      <p:sp>
        <p:nvSpPr>
          <p:cNvPr id="138" name="Google Shape;138;p24"/>
          <p:cNvSpPr txBox="1"/>
          <p:nvPr/>
        </p:nvSpPr>
        <p:spPr>
          <a:xfrm>
            <a:off x="7776971" y="-819767"/>
            <a:ext cx="492989"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OK</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9" name="Google Shape;139;p24"/>
          <p:cNvSpPr txBox="1"/>
          <p:nvPr/>
        </p:nvSpPr>
        <p:spPr>
          <a:xfrm>
            <a:off x="124385" y="134670"/>
            <a:ext cx="8895230" cy="98733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dirty="0" smtClean="0">
                <a:solidFill>
                  <a:schemeClr val="lt1"/>
                </a:solidFill>
                <a:latin typeface="Meiryo UI" panose="020B0604030504040204" pitchFamily="50" charset="-128"/>
                <a:ea typeface="Meiryo UI" panose="020B0604030504040204" pitchFamily="50" charset="-128"/>
              </a:rPr>
              <a:t>Notes</a:t>
            </a:r>
            <a:r>
              <a:rPr lang="ja-JP" altLang="en-US" sz="3600" b="1" dirty="0">
                <a:solidFill>
                  <a:schemeClr val="lt1"/>
                </a:solidFill>
                <a:latin typeface="Meiryo UI" panose="020B0604030504040204" pitchFamily="50" charset="-128"/>
                <a:ea typeface="Meiryo UI" panose="020B0604030504040204" pitchFamily="50" charset="-128"/>
              </a:rPr>
              <a:t> </a:t>
            </a:r>
            <a:r>
              <a:rPr lang="en-US" sz="3600" b="1" dirty="0" smtClean="0">
                <a:solidFill>
                  <a:schemeClr val="lt1"/>
                </a:solidFill>
                <a:latin typeface="Meiryo UI" panose="020B0604030504040204" pitchFamily="50" charset="-128"/>
                <a:ea typeface="Meiryo UI" panose="020B0604030504040204" pitchFamily="50" charset="-128"/>
              </a:rPr>
              <a:t>Station 3</a:t>
            </a:r>
            <a:r>
              <a:rPr lang="ja-JP" altLang="en-US" sz="3600" b="1" dirty="0">
                <a:solidFill>
                  <a:schemeClr val="lt1"/>
                </a:solidFill>
                <a:latin typeface="Meiryo UI" panose="020B0604030504040204" pitchFamily="50" charset="-128"/>
                <a:ea typeface="Meiryo UI" panose="020B0604030504040204" pitchFamily="50" charset="-128"/>
              </a:rPr>
              <a:t>による</a:t>
            </a:r>
            <a:r>
              <a:rPr lang="en-US" sz="3600" b="1" dirty="0" err="1" smtClean="0">
                <a:solidFill>
                  <a:schemeClr val="lt1"/>
                </a:solidFill>
                <a:latin typeface="Meiryo UI" panose="020B0604030504040204" pitchFamily="50" charset="-128"/>
                <a:ea typeface="Meiryo UI" panose="020B0604030504040204" pitchFamily="50" charset="-128"/>
              </a:rPr>
              <a:t>効率的な</a:t>
            </a:r>
            <a:endParaRPr sz="36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3600"/>
              <a:buFont typeface="Arial"/>
              <a:buNone/>
            </a:pPr>
            <a:r>
              <a:rPr lang="en-US" sz="3600" b="1" dirty="0" err="1">
                <a:solidFill>
                  <a:schemeClr val="lt1"/>
                </a:solidFill>
                <a:latin typeface="Meiryo UI" panose="020B0604030504040204" pitchFamily="50" charset="-128"/>
                <a:ea typeface="Meiryo UI" panose="020B0604030504040204" pitchFamily="50" charset="-128"/>
              </a:rPr>
              <a:t>リアルタイムのオンラインコラボレーション</a:t>
            </a:r>
            <a:endParaRPr sz="3600" b="1" dirty="0">
              <a:solidFill>
                <a:schemeClr val="lt1"/>
              </a:solidFill>
              <a:latin typeface="Meiryo UI" panose="020B0604030504040204" pitchFamily="50" charset="-128"/>
              <a:ea typeface="Meiryo UI" panose="020B0604030504040204" pitchFamily="50" charset="-128"/>
            </a:endParaRPr>
          </a:p>
        </p:txBody>
      </p:sp>
      <p:sp>
        <p:nvSpPr>
          <p:cNvPr id="140" name="Google Shape;140;p24"/>
          <p:cNvSpPr txBox="1"/>
          <p:nvPr/>
        </p:nvSpPr>
        <p:spPr>
          <a:xfrm>
            <a:off x="7761984" y="4211249"/>
            <a:ext cx="1637503"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Chrome拡張機能</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1" name="Google Shape;141;p24"/>
          <p:cNvSpPr txBox="1"/>
          <p:nvPr/>
        </p:nvSpPr>
        <p:spPr>
          <a:xfrm>
            <a:off x="7776971" y="4679957"/>
            <a:ext cx="122337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モバイルアプリ</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2" name="Google Shape;142;p24"/>
          <p:cNvSpPr txBox="1"/>
          <p:nvPr/>
        </p:nvSpPr>
        <p:spPr>
          <a:xfrm>
            <a:off x="1010429" y="4672762"/>
            <a:ext cx="524250"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リンク</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3" name="Google Shape;143;p24"/>
          <p:cNvSpPr txBox="1"/>
          <p:nvPr/>
        </p:nvSpPr>
        <p:spPr>
          <a:xfrm>
            <a:off x="970750" y="4218367"/>
            <a:ext cx="87627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ファイルを挿入</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4" name="Google Shape;144;p24"/>
          <p:cNvSpPr txBox="1"/>
          <p:nvPr/>
        </p:nvSpPr>
        <p:spPr>
          <a:xfrm>
            <a:off x="6679613" y="4230871"/>
            <a:ext cx="1047037"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altLang="en-US" sz="800" b="1" dirty="0" smtClean="0">
                <a:latin typeface="Meiryo UI" panose="020B0604030504040204" pitchFamily="50" charset="-128"/>
                <a:ea typeface="Meiryo UI" panose="020B0604030504040204" pitchFamily="50" charset="-128"/>
              </a:rPr>
              <a:t>切り取りツール</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5" name="Google Shape;145;p24"/>
          <p:cNvSpPr txBox="1"/>
          <p:nvPr/>
        </p:nvSpPr>
        <p:spPr>
          <a:xfrm>
            <a:off x="6707115" y="4679957"/>
            <a:ext cx="914616"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ブラシツール</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6" name="Google Shape;146;p24"/>
          <p:cNvSpPr txBox="1"/>
          <p:nvPr/>
        </p:nvSpPr>
        <p:spPr>
          <a:xfrm>
            <a:off x="5576785" y="4228095"/>
            <a:ext cx="110076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smtClean="0">
                <a:latin typeface="Meiryo UI" panose="020B0604030504040204" pitchFamily="50" charset="-128"/>
                <a:ea typeface="Meiryo UI" panose="020B0604030504040204" pitchFamily="50" charset="-128"/>
              </a:rPr>
              <a:t>ピクセル化ツール</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7" name="Google Shape;147;p24"/>
          <p:cNvSpPr txBox="1"/>
          <p:nvPr/>
        </p:nvSpPr>
        <p:spPr>
          <a:xfrm>
            <a:off x="5586816" y="4677344"/>
            <a:ext cx="856907"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シェイプツール</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8" name="Google Shape;148;p24"/>
          <p:cNvSpPr txBox="1"/>
          <p:nvPr/>
        </p:nvSpPr>
        <p:spPr>
          <a:xfrm>
            <a:off x="4450217" y="4211249"/>
            <a:ext cx="995103"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回転</a:t>
            </a:r>
            <a:r>
              <a:rPr lang="en-US" sz="800" b="1" dirty="0">
                <a:latin typeface="Meiryo UI" panose="020B0604030504040204" pitchFamily="50" charset="-128"/>
                <a:ea typeface="Meiryo UI" panose="020B0604030504040204" pitchFamily="50" charset="-128"/>
              </a:rPr>
              <a:t>/</a:t>
            </a:r>
            <a:r>
              <a:rPr lang="en-US" sz="800" b="1" dirty="0" err="1">
                <a:latin typeface="Meiryo UI" panose="020B0604030504040204" pitchFamily="50" charset="-128"/>
                <a:ea typeface="Meiryo UI" panose="020B0604030504040204" pitchFamily="50" charset="-128"/>
              </a:rPr>
              <a:t>反転</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49" name="Google Shape;149;p24"/>
          <p:cNvSpPr txBox="1"/>
          <p:nvPr/>
        </p:nvSpPr>
        <p:spPr>
          <a:xfrm>
            <a:off x="4478680" y="4677344"/>
            <a:ext cx="856907"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テキストツール</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50" name="Google Shape;150;p24"/>
          <p:cNvSpPr txBox="1"/>
          <p:nvPr/>
        </p:nvSpPr>
        <p:spPr>
          <a:xfrm>
            <a:off x="2086795" y="4653773"/>
            <a:ext cx="1127694"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YouTubeを挿入</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51" name="Google Shape;151;p24"/>
          <p:cNvSpPr txBox="1"/>
          <p:nvPr/>
        </p:nvSpPr>
        <p:spPr>
          <a:xfrm>
            <a:off x="2084169" y="4217158"/>
            <a:ext cx="110117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画像を挿入</a:t>
            </a:r>
            <a:endParaRPr dirty="0">
              <a:latin typeface="Meiryo UI" panose="020B0604030504040204" pitchFamily="50" charset="-128"/>
              <a:ea typeface="Meiryo UI" panose="020B0604030504040204" pitchFamily="50" charset="-128"/>
            </a:endParaRPr>
          </a:p>
        </p:txBody>
      </p:sp>
      <p:sp>
        <p:nvSpPr>
          <p:cNvPr id="152" name="Google Shape;152;p24"/>
          <p:cNvSpPr txBox="1"/>
          <p:nvPr/>
        </p:nvSpPr>
        <p:spPr>
          <a:xfrm>
            <a:off x="3344055" y="4663801"/>
            <a:ext cx="1014582"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dirty="0" err="1">
                <a:latin typeface="Meiryo UI" panose="020B0604030504040204" pitchFamily="50" charset="-128"/>
                <a:ea typeface="Meiryo UI" panose="020B0604030504040204" pitchFamily="50" charset="-128"/>
              </a:rPr>
              <a:t>チェックリスト</a:t>
            </a:r>
            <a:endParaRPr sz="8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53" name="Google Shape;153;p24"/>
          <p:cNvSpPr txBox="1"/>
          <p:nvPr/>
        </p:nvSpPr>
        <p:spPr>
          <a:xfrm>
            <a:off x="3368846" y="4217158"/>
            <a:ext cx="729835"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altLang="en-US" sz="800" b="1" dirty="0">
                <a:latin typeface="Meiryo UI" panose="020B0604030504040204" pitchFamily="50" charset="-128"/>
                <a:ea typeface="Meiryo UI" panose="020B0604030504040204" pitchFamily="50" charset="-128"/>
              </a:rPr>
              <a:t>表</a:t>
            </a:r>
            <a:r>
              <a:rPr lang="en-US" sz="800" b="1" dirty="0" err="1" smtClean="0">
                <a:latin typeface="Meiryo UI" panose="020B0604030504040204" pitchFamily="50" charset="-128"/>
                <a:ea typeface="Meiryo UI" panose="020B0604030504040204" pitchFamily="50" charset="-128"/>
              </a:rPr>
              <a:t>を挿入</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55055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idx="4294967295"/>
          </p:nvPr>
        </p:nvSpPr>
        <p:spPr>
          <a:xfrm>
            <a:off x="191948" y="46218"/>
            <a:ext cx="8616386" cy="116955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dirty="0" err="1" smtClean="0">
                <a:solidFill>
                  <a:schemeClr val="lt1"/>
                </a:solidFill>
                <a:latin typeface="Meiryo UI" panose="020B0604030504040204" pitchFamily="50" charset="-128"/>
                <a:ea typeface="Meiryo UI" panose="020B0604030504040204" pitchFamily="50" charset="-128"/>
              </a:rPr>
              <a:t>クロスプラットフォーム自動化ソリューション</a:t>
            </a:r>
            <a:r>
              <a:rPr lang="ja-JP" altLang="en-US" sz="3200" dirty="0" smtClean="0">
                <a:solidFill>
                  <a:schemeClr val="lt1"/>
                </a:solidFill>
                <a:latin typeface="Meiryo UI" panose="020B0604030504040204" pitchFamily="50" charset="-128"/>
                <a:ea typeface="Meiryo UI" panose="020B0604030504040204" pitchFamily="50" charset="-128"/>
              </a:rPr>
              <a:t>の</a:t>
            </a:r>
            <a:r>
              <a:rPr lang="en-US" sz="3200" dirty="0" err="1" smtClean="0">
                <a:solidFill>
                  <a:schemeClr val="lt1"/>
                </a:solidFill>
                <a:latin typeface="Meiryo UI" panose="020B0604030504040204" pitchFamily="50" charset="-128"/>
                <a:ea typeface="Meiryo UI" panose="020B0604030504040204" pitchFamily="50" charset="-128"/>
              </a:rPr>
              <a:t>Qmiix</a:t>
            </a:r>
            <a:r>
              <a:rPr lang="en-US" sz="3200" dirty="0" err="1">
                <a:solidFill>
                  <a:schemeClr val="lt1"/>
                </a:solidFill>
                <a:latin typeface="Meiryo UI" panose="020B0604030504040204" pitchFamily="50" charset="-128"/>
                <a:ea typeface="Meiryo UI" panose="020B0604030504040204" pitchFamily="50" charset="-128"/>
              </a:rPr>
              <a:t>は、</a:t>
            </a:r>
            <a:r>
              <a:rPr lang="en-US" sz="3200" dirty="0" err="1" smtClean="0">
                <a:solidFill>
                  <a:schemeClr val="lt1"/>
                </a:solidFill>
                <a:latin typeface="Meiryo UI" panose="020B0604030504040204" pitchFamily="50" charset="-128"/>
                <a:ea typeface="Meiryo UI" panose="020B0604030504040204" pitchFamily="50" charset="-128"/>
              </a:rPr>
              <a:t>反復的なタスクから解放</a:t>
            </a:r>
            <a:r>
              <a:rPr lang="ja-JP" altLang="en-US" sz="3200" dirty="0" smtClean="0">
                <a:solidFill>
                  <a:schemeClr val="lt1"/>
                </a:solidFill>
                <a:latin typeface="Meiryo UI" panose="020B0604030504040204" pitchFamily="50" charset="-128"/>
                <a:ea typeface="Meiryo UI" panose="020B0604030504040204" pitchFamily="50" charset="-128"/>
              </a:rPr>
              <a:t>し</a:t>
            </a:r>
            <a:r>
              <a:rPr lang="en-US" sz="3200" dirty="0" err="1" smtClean="0">
                <a:solidFill>
                  <a:schemeClr val="lt1"/>
                </a:solidFill>
                <a:latin typeface="Meiryo UI" panose="020B0604030504040204" pitchFamily="50" charset="-128"/>
                <a:ea typeface="Meiryo UI" panose="020B0604030504040204" pitchFamily="50" charset="-128"/>
              </a:rPr>
              <a:t>ます</a:t>
            </a:r>
            <a:endParaRPr dirty="0">
              <a:solidFill>
                <a:schemeClr val="lt1"/>
              </a:solidFill>
              <a:latin typeface="Meiryo UI" panose="020B0604030504040204" pitchFamily="50" charset="-128"/>
              <a:ea typeface="Meiryo UI" panose="020B0604030504040204" pitchFamily="50" charset="-128"/>
            </a:endParaRPr>
          </a:p>
        </p:txBody>
      </p:sp>
      <p:sp>
        <p:nvSpPr>
          <p:cNvPr id="159" name="Google Shape;159;p25"/>
          <p:cNvSpPr txBox="1"/>
          <p:nvPr/>
        </p:nvSpPr>
        <p:spPr>
          <a:xfrm>
            <a:off x="173847" y="2970260"/>
            <a:ext cx="3033148" cy="17543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err="1">
                <a:latin typeface="Meiryo UI" panose="020B0604030504040204" pitchFamily="50" charset="-128"/>
                <a:ea typeface="Meiryo UI" panose="020B0604030504040204" pitchFamily="50" charset="-128"/>
              </a:rPr>
              <a:t>Qmiixは、QNAP</a:t>
            </a:r>
            <a:r>
              <a:rPr lang="en-US" sz="1200" dirty="0">
                <a:latin typeface="Meiryo UI" panose="020B0604030504040204" pitchFamily="50" charset="-128"/>
                <a:ea typeface="Meiryo UI" panose="020B0604030504040204" pitchFamily="50" charset="-128"/>
              </a:rPr>
              <a:t> NAS、クラウドサービス、ソーシャルネットワーク、</a:t>
            </a:r>
            <a:r>
              <a:rPr lang="en-US" sz="1200" dirty="0" smtClean="0">
                <a:latin typeface="Meiryo UI" panose="020B0604030504040204" pitchFamily="50" charset="-128"/>
                <a:ea typeface="Meiryo UI" panose="020B0604030504040204" pitchFamily="50" charset="-128"/>
              </a:rPr>
              <a:t>メッセージアプリ間のアクションを自動化して</a:t>
            </a:r>
            <a:r>
              <a:rPr lang="en-US" sz="1200" dirty="0">
                <a:latin typeface="Meiryo UI" panose="020B0604030504040204" pitchFamily="50" charset="-128"/>
                <a:ea typeface="Meiryo UI" panose="020B0604030504040204" pitchFamily="50" charset="-128"/>
              </a:rPr>
              <a:t>、バックアップ、投稿、イベント通知などの日常的なタスクを簡素化します。これにより、SMBとコラボレーションチームに柔軟なマルチクラウドバックアップが提供され、通信の効率と生産性が即座に向上します。</a:t>
            </a:r>
            <a:endParaRPr sz="20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160" name="Google Shape;160;p25"/>
          <p:cNvPicPr preferRelativeResize="0"/>
          <p:nvPr/>
        </p:nvPicPr>
        <p:blipFill rotWithShape="1">
          <a:blip r:embed="rId3">
            <a:alphaModFix/>
          </a:blip>
          <a:srcRect/>
          <a:stretch/>
        </p:blipFill>
        <p:spPr>
          <a:xfrm>
            <a:off x="3269178" y="3057553"/>
            <a:ext cx="1270021" cy="1270021"/>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161" name="Google Shape;161;p25"/>
          <p:cNvPicPr preferRelativeResize="0"/>
          <p:nvPr/>
        </p:nvPicPr>
        <p:blipFill rotWithShape="1">
          <a:blip r:embed="rId4">
            <a:alphaModFix/>
          </a:blip>
          <a:srcRect/>
          <a:stretch/>
        </p:blipFill>
        <p:spPr>
          <a:xfrm>
            <a:off x="4390336" y="1311495"/>
            <a:ext cx="4829175" cy="4060902"/>
          </a:xfrm>
          <a:prstGeom prst="rect">
            <a:avLst/>
          </a:prstGeom>
          <a:noFill/>
          <a:ln>
            <a:noFill/>
          </a:ln>
        </p:spPr>
      </p:pic>
      <p:sp>
        <p:nvSpPr>
          <p:cNvPr id="162" name="Google Shape;162;p25"/>
          <p:cNvSpPr txBox="1"/>
          <p:nvPr/>
        </p:nvSpPr>
        <p:spPr>
          <a:xfrm>
            <a:off x="238163" y="1423220"/>
            <a:ext cx="4152173"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err="1">
                <a:latin typeface="Meiryo UI" panose="020B0604030504040204" pitchFamily="50" charset="-128"/>
                <a:ea typeface="Meiryo UI" panose="020B0604030504040204" pitchFamily="50" charset="-128"/>
              </a:rPr>
              <a:t>Qmiixは、QNAP</a:t>
            </a:r>
            <a:r>
              <a:rPr lang="en-US" b="1" dirty="0" err="1" smtClean="0">
                <a:latin typeface="Meiryo UI" panose="020B0604030504040204" pitchFamily="50" charset="-128"/>
                <a:ea typeface="Meiryo UI" panose="020B0604030504040204" pitchFamily="50" charset="-128"/>
              </a:rPr>
              <a:t>のサービスとしての統合プラットフォーム</a:t>
            </a:r>
            <a:r>
              <a:rPr lang="en-US" b="1" dirty="0" smtClean="0">
                <a:latin typeface="Meiryo UI" panose="020B0604030504040204" pitchFamily="50" charset="-128"/>
                <a:ea typeface="Meiryo UI" panose="020B0604030504040204" pitchFamily="50" charset="-128"/>
              </a:rPr>
              <a:t>(</a:t>
            </a:r>
            <a:r>
              <a:rPr lang="en-US" b="1" dirty="0" err="1" smtClean="0">
                <a:latin typeface="Meiryo UI" panose="020B0604030504040204" pitchFamily="50" charset="-128"/>
                <a:ea typeface="Meiryo UI" panose="020B0604030504040204" pitchFamily="50" charset="-128"/>
              </a:rPr>
              <a:t>iPaaS</a:t>
            </a:r>
            <a:r>
              <a:rPr lang="en-US" b="1" dirty="0" smtClean="0">
                <a:latin typeface="Meiryo UI" panose="020B0604030504040204" pitchFamily="50" charset="-128"/>
                <a:ea typeface="Meiryo UI" panose="020B0604030504040204" pitchFamily="50" charset="-128"/>
              </a:rPr>
              <a:t>)</a:t>
            </a:r>
            <a:r>
              <a:rPr lang="en-US" b="1" dirty="0" err="1" smtClean="0">
                <a:latin typeface="Meiryo UI" panose="020B0604030504040204" pitchFamily="50" charset="-128"/>
                <a:ea typeface="Meiryo UI" panose="020B0604030504040204" pitchFamily="50" charset="-128"/>
              </a:rPr>
              <a:t>ソリューションであり</a:t>
            </a:r>
            <a:r>
              <a:rPr lang="en-US" b="1" dirty="0" err="1">
                <a:latin typeface="Meiryo UI" panose="020B0604030504040204" pitchFamily="50" charset="-128"/>
                <a:ea typeface="Meiryo UI" panose="020B0604030504040204" pitchFamily="50" charset="-128"/>
              </a:rPr>
              <a:t>、複数のクラウド、QNAP</a:t>
            </a:r>
            <a:r>
              <a:rPr lang="en-US" b="1" dirty="0">
                <a:latin typeface="Meiryo UI" panose="020B0604030504040204" pitchFamily="50" charset="-128"/>
                <a:ea typeface="Meiryo UI" panose="020B0604030504040204" pitchFamily="50" charset="-128"/>
              </a:rPr>
              <a:t> </a:t>
            </a:r>
            <a:r>
              <a:rPr lang="en-US" b="1" dirty="0" err="1">
                <a:latin typeface="Meiryo UI" panose="020B0604030504040204" pitchFamily="50" charset="-128"/>
                <a:ea typeface="Meiryo UI" panose="020B0604030504040204" pitchFamily="50" charset="-128"/>
              </a:rPr>
              <a:t>NAS</a:t>
            </a:r>
            <a:r>
              <a:rPr lang="en-US" b="1" dirty="0" err="1" smtClean="0">
                <a:latin typeface="Meiryo UI" panose="020B0604030504040204" pitchFamily="50" charset="-128"/>
                <a:ea typeface="Meiryo UI" panose="020B0604030504040204" pitchFamily="50" charset="-128"/>
              </a:rPr>
              <a:t>、その他のソフトウェア間の自己定義のワークフローを自動化し</a:t>
            </a:r>
            <a:r>
              <a:rPr lang="en-US" b="1" dirty="0" err="1">
                <a:latin typeface="Meiryo UI" panose="020B0604030504040204" pitchFamily="50" charset="-128"/>
                <a:ea typeface="Meiryo UI" panose="020B0604030504040204" pitchFamily="50" charset="-128"/>
              </a:rPr>
              <a:t>、</a:t>
            </a:r>
            <a:r>
              <a:rPr lang="en-US" b="1" dirty="0" err="1" smtClean="0">
                <a:latin typeface="Meiryo UI" panose="020B0604030504040204" pitchFamily="50" charset="-128"/>
                <a:ea typeface="Meiryo UI" panose="020B0604030504040204" pitchFamily="50" charset="-128"/>
              </a:rPr>
              <a:t>デジタルワークフローに伴う時間</a:t>
            </a:r>
            <a:r>
              <a:rPr lang="ja-JP" altLang="en-US" b="1" dirty="0" smtClean="0">
                <a:latin typeface="Meiryo UI" panose="020B0604030504040204" pitchFamily="50" charset="-128"/>
                <a:ea typeface="Meiryo UI" panose="020B0604030504040204" pitchFamily="50" charset="-128"/>
              </a:rPr>
              <a:t>や</a:t>
            </a:r>
            <a:r>
              <a:rPr lang="en-US" b="1" dirty="0" err="1" smtClean="0">
                <a:latin typeface="Meiryo UI" panose="020B0604030504040204" pitchFamily="50" charset="-128"/>
                <a:ea typeface="Meiryo UI" panose="020B0604030504040204" pitchFamily="50" charset="-128"/>
              </a:rPr>
              <a:t>労力、コストを大幅に削減するのに役立ちます</a:t>
            </a:r>
            <a:r>
              <a:rPr lang="en-US" b="1" dirty="0">
                <a:latin typeface="Meiryo UI" panose="020B0604030504040204" pitchFamily="50" charset="-128"/>
                <a:ea typeface="Meiryo UI" panose="020B0604030504040204" pitchFamily="50" charset="-128"/>
              </a:rPr>
              <a:t>。</a:t>
            </a:r>
            <a:endParaRPr sz="14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63" name="Google Shape;163;p25"/>
          <p:cNvSpPr txBox="1"/>
          <p:nvPr/>
        </p:nvSpPr>
        <p:spPr>
          <a:xfrm>
            <a:off x="3455727" y="4374682"/>
            <a:ext cx="872426"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b="1" dirty="0" err="1">
                <a:solidFill>
                  <a:schemeClr val="dk1"/>
                </a:solidFill>
                <a:latin typeface="Meiryo UI" panose="020B0604030504040204" pitchFamily="50" charset="-128"/>
                <a:ea typeface="Meiryo UI" panose="020B0604030504040204" pitchFamily="50" charset="-128"/>
              </a:rPr>
              <a:t>Qmiix</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5842903"/>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26"/>
          <p:cNvGrpSpPr/>
          <p:nvPr/>
        </p:nvGrpSpPr>
        <p:grpSpPr>
          <a:xfrm>
            <a:off x="433834" y="2068668"/>
            <a:ext cx="3779257" cy="2887837"/>
            <a:chOff x="464022" y="1952198"/>
            <a:chExt cx="3989027" cy="3048127"/>
          </a:xfrm>
        </p:grpSpPr>
        <p:sp>
          <p:nvSpPr>
            <p:cNvPr id="169" name="Google Shape;169;p26"/>
            <p:cNvSpPr/>
            <p:nvPr/>
          </p:nvSpPr>
          <p:spPr>
            <a:xfrm>
              <a:off x="548294" y="3600357"/>
              <a:ext cx="3751785" cy="576064"/>
            </a:xfrm>
            <a:prstGeom prst="roundRect">
              <a:avLst>
                <a:gd name="adj" fmla="val 16667"/>
              </a:avLst>
            </a:prstGeom>
            <a:solidFill>
              <a:schemeClr val="accent5">
                <a:alpha val="32941"/>
              </a:schemeClr>
            </a:solidFill>
            <a:ln w="25400" cap="flat" cmpd="sng">
              <a:solidFill>
                <a:srgbClr val="FFFA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0" name="Google Shape;170;p26"/>
            <p:cNvSpPr/>
            <p:nvPr/>
          </p:nvSpPr>
          <p:spPr>
            <a:xfrm>
              <a:off x="548294" y="2799938"/>
              <a:ext cx="3751785" cy="576064"/>
            </a:xfrm>
            <a:prstGeom prst="roundRect">
              <a:avLst>
                <a:gd name="adj" fmla="val 16667"/>
              </a:avLst>
            </a:prstGeom>
            <a:solidFill>
              <a:schemeClr val="accent5">
                <a:alpha val="32941"/>
              </a:schemeClr>
            </a:solidFill>
            <a:ln w="25400" cap="flat" cmpd="sng">
              <a:solidFill>
                <a:srgbClr val="FFFA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1" name="Google Shape;171;p26"/>
            <p:cNvSpPr/>
            <p:nvPr/>
          </p:nvSpPr>
          <p:spPr>
            <a:xfrm>
              <a:off x="548294" y="2013457"/>
              <a:ext cx="3751785" cy="576064"/>
            </a:xfrm>
            <a:prstGeom prst="roundRect">
              <a:avLst>
                <a:gd name="adj" fmla="val 16667"/>
              </a:avLst>
            </a:prstGeom>
            <a:solidFill>
              <a:schemeClr val="accent5">
                <a:alpha val="32941"/>
              </a:schemeClr>
            </a:solidFill>
            <a:ln w="25400" cap="flat" cmpd="sng">
              <a:solidFill>
                <a:srgbClr val="FFFA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2" name="Google Shape;172;p26"/>
            <p:cNvSpPr txBox="1"/>
            <p:nvPr/>
          </p:nvSpPr>
          <p:spPr>
            <a:xfrm>
              <a:off x="1235673" y="2032315"/>
              <a:ext cx="3102155" cy="552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4B53"/>
                </a:buClr>
                <a:buSzPts val="1400"/>
                <a:buFont typeface="Arial"/>
                <a:buNone/>
              </a:pPr>
              <a:r>
                <a:rPr 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Multi-room/QNAP Cinema28</a:t>
              </a:r>
              <a:r>
                <a:rPr lang="ja-JP" alt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によるデバイスストリーミング</a:t>
              </a:r>
              <a:endParaRPr dirty="0">
                <a:latin typeface="Meiryo UI" panose="020B0604030504040204" pitchFamily="50" charset="-128"/>
                <a:ea typeface="Meiryo UI" panose="020B0604030504040204" pitchFamily="50" charset="-128"/>
              </a:endParaRPr>
            </a:p>
          </p:txBody>
        </p:sp>
        <p:pic>
          <p:nvPicPr>
            <p:cNvPr id="173" name="Google Shape;173;p26" descr="Cinema28_512.png"/>
            <p:cNvPicPr preferRelativeResize="0"/>
            <p:nvPr/>
          </p:nvPicPr>
          <p:blipFill rotWithShape="1">
            <a:blip r:embed="rId3">
              <a:alphaModFix/>
            </a:blip>
            <a:srcRect/>
            <a:stretch/>
          </p:blipFill>
          <p:spPr>
            <a:xfrm>
              <a:off x="515669" y="1952198"/>
              <a:ext cx="635000" cy="635000"/>
            </a:xfrm>
            <a:prstGeom prst="rect">
              <a:avLst/>
            </a:prstGeom>
            <a:noFill/>
            <a:ln>
              <a:noFill/>
            </a:ln>
            <a:effectLst>
              <a:outerShdw blurRad="50800" dist="38100" dir="2700000" algn="tl" rotWithShape="0">
                <a:srgbClr val="000000">
                  <a:alpha val="40000"/>
                </a:srgbClr>
              </a:outerShdw>
            </a:effectLst>
          </p:spPr>
        </p:pic>
        <p:pic>
          <p:nvPicPr>
            <p:cNvPr id="174" name="Google Shape;174;p26"/>
            <p:cNvPicPr preferRelativeResize="0"/>
            <p:nvPr/>
          </p:nvPicPr>
          <p:blipFill rotWithShape="1">
            <a:blip r:embed="rId4">
              <a:alphaModFix/>
            </a:blip>
            <a:srcRect/>
            <a:stretch/>
          </p:blipFill>
          <p:spPr>
            <a:xfrm>
              <a:off x="515669" y="2791227"/>
              <a:ext cx="635000" cy="628246"/>
            </a:xfrm>
            <a:prstGeom prst="rect">
              <a:avLst/>
            </a:prstGeom>
            <a:noFill/>
            <a:ln>
              <a:noFill/>
            </a:ln>
          </p:spPr>
        </p:pic>
        <p:sp>
          <p:nvSpPr>
            <p:cNvPr id="175" name="Google Shape;175;p26"/>
            <p:cNvSpPr txBox="1"/>
            <p:nvPr/>
          </p:nvSpPr>
          <p:spPr>
            <a:xfrm>
              <a:off x="1235674" y="2835011"/>
              <a:ext cx="3014071" cy="552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4B53"/>
                </a:buClr>
                <a:buSzPts val="1400"/>
                <a:buFont typeface="Arial"/>
                <a:buNone/>
              </a:pPr>
              <a:r>
                <a:rPr lang="ja-JP" alt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様々な</a:t>
              </a:r>
              <a:r>
                <a:rPr lang="en-US" altLang="ja-JP" b="1" dirty="0" err="1">
                  <a:solidFill>
                    <a:srgbClr val="004B53"/>
                  </a:solidFill>
                  <a:latin typeface="Meiryo UI" panose="020B0604030504040204" pitchFamily="50" charset="-128"/>
                  <a:ea typeface="Meiryo UI" panose="020B0604030504040204" pitchFamily="50" charset="-128"/>
                </a:rPr>
                <a:t>P</a:t>
              </a:r>
              <a:r>
                <a:rPr lang="en-US" altLang="ja-JP" b="1" dirty="0" err="1" smtClean="0">
                  <a:solidFill>
                    <a:srgbClr val="004B53"/>
                  </a:solidFill>
                  <a:latin typeface="Meiryo UI" panose="020B0604030504040204" pitchFamily="50" charset="-128"/>
                  <a:ea typeface="Meiryo UI" panose="020B0604030504040204" pitchFamily="50" charset="-128"/>
                </a:rPr>
                <a:t>lex</a:t>
              </a:r>
              <a:r>
                <a:rPr lang="ja-JP" altLang="en-US" b="1" dirty="0" smtClean="0">
                  <a:solidFill>
                    <a:srgbClr val="004B53"/>
                  </a:solidFill>
                  <a:latin typeface="Meiryo UI" panose="020B0604030504040204" pitchFamily="50" charset="-128"/>
                  <a:ea typeface="Meiryo UI" panose="020B0604030504040204" pitchFamily="50" charset="-128"/>
                </a:rPr>
                <a:t>クライアントに対応する</a:t>
              </a:r>
              <a:r>
                <a:rPr lang="en-US" sz="1400" b="1" i="0" u="none" strike="noStrike" cap="none" dirty="0" err="1" smtClean="0">
                  <a:solidFill>
                    <a:srgbClr val="004B53"/>
                  </a:solidFill>
                  <a:latin typeface="Meiryo UI" panose="020B0604030504040204" pitchFamily="50" charset="-128"/>
                  <a:ea typeface="Meiryo UI" panose="020B0604030504040204" pitchFamily="50" charset="-128"/>
                  <a:sym typeface="Arial"/>
                </a:rPr>
                <a:t>Plex</a:t>
              </a:r>
              <a:r>
                <a:rPr 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 server</a:t>
              </a:r>
              <a:endParaRPr sz="1400" b="1" i="0" u="none" strike="noStrike" cap="none" dirty="0">
                <a:solidFill>
                  <a:srgbClr val="004B53"/>
                </a:solidFill>
                <a:latin typeface="Meiryo UI" panose="020B0604030504040204" pitchFamily="50" charset="-128"/>
                <a:ea typeface="Meiryo UI" panose="020B0604030504040204" pitchFamily="50" charset="-128"/>
                <a:sym typeface="Arial"/>
              </a:endParaRPr>
            </a:p>
          </p:txBody>
        </p:sp>
        <p:sp>
          <p:nvSpPr>
            <p:cNvPr id="176" name="Google Shape;176;p26"/>
            <p:cNvSpPr txBox="1"/>
            <p:nvPr/>
          </p:nvSpPr>
          <p:spPr>
            <a:xfrm>
              <a:off x="1235673" y="3635430"/>
              <a:ext cx="3217376" cy="552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4B53"/>
                </a:buClr>
                <a:buSzPts val="1400"/>
                <a:buFont typeface="Arial"/>
                <a:buNone/>
              </a:pPr>
              <a:r>
                <a:rPr lang="en-US" sz="1400" b="1" i="0" u="none" strike="noStrike" cap="none" dirty="0" err="1" smtClean="0">
                  <a:solidFill>
                    <a:srgbClr val="004B53"/>
                  </a:solidFill>
                  <a:latin typeface="Meiryo UI" panose="020B0604030504040204" pitchFamily="50" charset="-128"/>
                  <a:ea typeface="Meiryo UI" panose="020B0604030504040204" pitchFamily="50" charset="-128"/>
                  <a:sym typeface="Arial"/>
                </a:rPr>
                <a:t>Qmedia</a:t>
              </a:r>
              <a:r>
                <a:rPr lang="ja-JP" alt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は</a:t>
              </a:r>
              <a:r>
                <a:rPr 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Apple TV/Fire</a:t>
              </a:r>
              <a:r>
                <a:rPr lang="ja-JP" alt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　</a:t>
              </a:r>
              <a:r>
                <a:rPr 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TV/Roku/Android TV</a:t>
              </a:r>
              <a:r>
                <a:rPr lang="ja-JP" alt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をサポート</a:t>
              </a:r>
              <a:endParaRPr sz="1400" b="1" i="0" u="none" strike="noStrike" cap="none" dirty="0">
                <a:solidFill>
                  <a:srgbClr val="004B53"/>
                </a:solidFill>
                <a:latin typeface="Meiryo UI" panose="020B0604030504040204" pitchFamily="50" charset="-128"/>
                <a:ea typeface="Meiryo UI" panose="020B0604030504040204" pitchFamily="50" charset="-128"/>
                <a:sym typeface="Arial"/>
              </a:endParaRPr>
            </a:p>
          </p:txBody>
        </p:sp>
        <p:pic>
          <p:nvPicPr>
            <p:cNvPr id="177" name="Google Shape;177;p26"/>
            <p:cNvPicPr preferRelativeResize="0"/>
            <p:nvPr/>
          </p:nvPicPr>
          <p:blipFill rotWithShape="1">
            <a:blip r:embed="rId5">
              <a:alphaModFix/>
            </a:blip>
            <a:srcRect/>
            <a:stretch/>
          </p:blipFill>
          <p:spPr>
            <a:xfrm>
              <a:off x="464022" y="3419473"/>
              <a:ext cx="925733" cy="921708"/>
            </a:xfrm>
            <a:prstGeom prst="rect">
              <a:avLst/>
            </a:prstGeom>
            <a:noFill/>
            <a:ln>
              <a:noFill/>
            </a:ln>
          </p:spPr>
        </p:pic>
        <p:sp>
          <p:nvSpPr>
            <p:cNvPr id="178" name="Google Shape;178;p26"/>
            <p:cNvSpPr/>
            <p:nvPr/>
          </p:nvSpPr>
          <p:spPr>
            <a:xfrm>
              <a:off x="548294" y="4391948"/>
              <a:ext cx="3751785" cy="576064"/>
            </a:xfrm>
            <a:prstGeom prst="roundRect">
              <a:avLst>
                <a:gd name="adj" fmla="val 16667"/>
              </a:avLst>
            </a:prstGeom>
            <a:solidFill>
              <a:schemeClr val="accent5">
                <a:alpha val="32941"/>
              </a:schemeClr>
            </a:solidFill>
            <a:ln w="25400" cap="flat" cmpd="sng">
              <a:solidFill>
                <a:srgbClr val="FFFA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9" name="Google Shape;179;p26"/>
            <p:cNvSpPr txBox="1"/>
            <p:nvPr/>
          </p:nvSpPr>
          <p:spPr>
            <a:xfrm>
              <a:off x="1235674" y="4427021"/>
              <a:ext cx="3064405" cy="552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4B53"/>
                </a:buClr>
                <a:buSzPts val="1400"/>
                <a:buFont typeface="Arial"/>
                <a:buNone/>
              </a:pPr>
              <a:r>
                <a:rPr lang="ja-JP" alt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スマート分類および共有を行う</a:t>
              </a:r>
              <a:r>
                <a:rPr lang="en-US" sz="1400" b="1" i="0" u="none" strike="noStrike" cap="none" dirty="0" err="1" smtClean="0">
                  <a:solidFill>
                    <a:srgbClr val="004B53"/>
                  </a:solidFill>
                  <a:latin typeface="Meiryo UI" panose="020B0604030504040204" pitchFamily="50" charset="-128"/>
                  <a:ea typeface="Meiryo UI" panose="020B0604030504040204" pitchFamily="50" charset="-128"/>
                  <a:sym typeface="Arial"/>
                </a:rPr>
                <a:t>QuMagie</a:t>
              </a:r>
              <a:r>
                <a:rPr 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 AI</a:t>
              </a:r>
              <a:r>
                <a:rPr lang="ja-JP" altLang="en-US" sz="1400" b="1" i="0" u="none" strike="noStrike" cap="none" dirty="0" smtClean="0">
                  <a:solidFill>
                    <a:srgbClr val="004B53"/>
                  </a:solidFill>
                  <a:latin typeface="Meiryo UI" panose="020B0604030504040204" pitchFamily="50" charset="-128"/>
                  <a:ea typeface="Meiryo UI" panose="020B0604030504040204" pitchFamily="50" charset="-128"/>
                  <a:sym typeface="Arial"/>
                </a:rPr>
                <a:t>フォトアルバム</a:t>
              </a:r>
              <a:endParaRPr sz="1400" b="1" i="0" u="none" strike="noStrike" cap="none" dirty="0">
                <a:solidFill>
                  <a:srgbClr val="004B53"/>
                </a:solidFill>
                <a:latin typeface="Meiryo UI" panose="020B0604030504040204" pitchFamily="50" charset="-128"/>
                <a:ea typeface="Meiryo UI" panose="020B0604030504040204" pitchFamily="50" charset="-128"/>
                <a:sym typeface="Arial"/>
              </a:endParaRPr>
            </a:p>
          </p:txBody>
        </p:sp>
        <p:pic>
          <p:nvPicPr>
            <p:cNvPr id="180" name="Google Shape;180;p26" descr="一張含有 向量圖形 的圖片&#10;&#10;描述是以高可信度產生"/>
            <p:cNvPicPr preferRelativeResize="0"/>
            <p:nvPr/>
          </p:nvPicPr>
          <p:blipFill rotWithShape="1">
            <a:blip r:embed="rId6">
              <a:alphaModFix/>
            </a:blip>
            <a:srcRect/>
            <a:stretch/>
          </p:blipFill>
          <p:spPr>
            <a:xfrm>
              <a:off x="569363" y="4383237"/>
              <a:ext cx="617088" cy="617088"/>
            </a:xfrm>
            <a:prstGeom prst="rect">
              <a:avLst/>
            </a:prstGeom>
            <a:noFill/>
            <a:ln>
              <a:noFill/>
            </a:ln>
            <a:effectLst>
              <a:outerShdw blurRad="50800" dist="38100" dir="2700000" algn="tl" rotWithShape="0">
                <a:srgbClr val="000000">
                  <a:alpha val="40000"/>
                </a:srgbClr>
              </a:outerShdw>
            </a:effectLst>
          </p:spPr>
        </p:pic>
      </p:grpSp>
      <p:pic>
        <p:nvPicPr>
          <p:cNvPr id="181" name="Google Shape;181;p26"/>
          <p:cNvPicPr preferRelativeResize="0"/>
          <p:nvPr/>
        </p:nvPicPr>
        <p:blipFill rotWithShape="1">
          <a:blip r:embed="rId7">
            <a:alphaModFix/>
          </a:blip>
          <a:srcRect/>
          <a:stretch/>
        </p:blipFill>
        <p:spPr>
          <a:xfrm>
            <a:off x="4067113" y="2703784"/>
            <a:ext cx="4260298" cy="2231797"/>
          </a:xfrm>
          <a:prstGeom prst="rect">
            <a:avLst/>
          </a:prstGeom>
          <a:noFill/>
          <a:ln>
            <a:noFill/>
          </a:ln>
        </p:spPr>
      </p:pic>
      <p:pic>
        <p:nvPicPr>
          <p:cNvPr id="182" name="Google Shape;182;p26"/>
          <p:cNvPicPr preferRelativeResize="0"/>
          <p:nvPr/>
        </p:nvPicPr>
        <p:blipFill rotWithShape="1">
          <a:blip r:embed="rId8">
            <a:alphaModFix/>
          </a:blip>
          <a:srcRect/>
          <a:stretch/>
        </p:blipFill>
        <p:spPr>
          <a:xfrm>
            <a:off x="5559180" y="1019596"/>
            <a:ext cx="3305692" cy="2280671"/>
          </a:xfrm>
          <a:prstGeom prst="rect">
            <a:avLst/>
          </a:prstGeom>
          <a:noFill/>
          <a:ln>
            <a:noFill/>
          </a:ln>
        </p:spPr>
      </p:pic>
      <p:sp>
        <p:nvSpPr>
          <p:cNvPr id="183" name="Google Shape;183;p26"/>
          <p:cNvSpPr txBox="1"/>
          <p:nvPr/>
        </p:nvSpPr>
        <p:spPr>
          <a:xfrm>
            <a:off x="279127" y="140964"/>
            <a:ext cx="8740487" cy="98733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err="1" smtClean="0">
                <a:solidFill>
                  <a:schemeClr val="lt1"/>
                </a:solidFill>
                <a:latin typeface="Meiryo UI" panose="020B0604030504040204" pitchFamily="50" charset="-128"/>
                <a:ea typeface="Meiryo UI" panose="020B0604030504040204" pitchFamily="50" charset="-128"/>
              </a:rPr>
              <a:t>マルチデバイスメディアストリーミング</a:t>
            </a:r>
            <a:r>
              <a:rPr lang="ja-JP" altLang="en-US" sz="3200" b="1" dirty="0" smtClean="0">
                <a:solidFill>
                  <a:schemeClr val="lt1"/>
                </a:solidFill>
                <a:latin typeface="Meiryo UI" panose="020B0604030504040204" pitchFamily="50" charset="-128"/>
                <a:ea typeface="Meiryo UI" panose="020B0604030504040204" pitchFamily="50" charset="-128"/>
              </a:rPr>
              <a:t>用</a:t>
            </a:r>
            <a:r>
              <a:rPr lang="en-US" altLang="ja-JP" sz="3200" b="1" dirty="0" smtClean="0">
                <a:solidFill>
                  <a:schemeClr val="lt1"/>
                </a:solidFill>
                <a:latin typeface="Meiryo UI" panose="020B0604030504040204" pitchFamily="50" charset="-128"/>
                <a:ea typeface="Meiryo UI" panose="020B0604030504040204" pitchFamily="50" charset="-128"/>
              </a:rPr>
              <a:t/>
            </a:r>
            <a:br>
              <a:rPr lang="en-US" altLang="ja-JP" sz="3200" b="1" dirty="0" smtClean="0">
                <a:solidFill>
                  <a:schemeClr val="lt1"/>
                </a:solidFill>
                <a:latin typeface="Meiryo UI" panose="020B0604030504040204" pitchFamily="50" charset="-128"/>
                <a:ea typeface="Meiryo UI" panose="020B0604030504040204" pitchFamily="50" charset="-128"/>
              </a:rPr>
            </a:br>
            <a:r>
              <a:rPr lang="ja-JP" altLang="en-US" sz="3200" b="1" dirty="0" smtClean="0">
                <a:solidFill>
                  <a:schemeClr val="lt1"/>
                </a:solidFill>
                <a:latin typeface="Meiryo UI" panose="020B0604030504040204" pitchFamily="50" charset="-128"/>
                <a:ea typeface="Meiryo UI" panose="020B0604030504040204" pitchFamily="50" charset="-128"/>
              </a:rPr>
              <a:t>マルチメディアサーバーとしても強力</a:t>
            </a:r>
            <a:endParaRPr sz="3200" b="1" dirty="0">
              <a:solidFill>
                <a:schemeClr val="lt1"/>
              </a:solidFill>
              <a:latin typeface="Meiryo UI" panose="020B0604030504040204" pitchFamily="50" charset="-128"/>
              <a:ea typeface="Meiryo UI" panose="020B0604030504040204" pitchFamily="50" charset="-128"/>
            </a:endParaRPr>
          </a:p>
        </p:txBody>
      </p:sp>
      <p:sp>
        <p:nvSpPr>
          <p:cNvPr id="184" name="Google Shape;184;p26"/>
          <p:cNvSpPr txBox="1"/>
          <p:nvPr/>
        </p:nvSpPr>
        <p:spPr>
          <a:xfrm>
            <a:off x="365874" y="1318789"/>
            <a:ext cx="519330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3333"/>
              </a:buClr>
              <a:buSzPts val="1200"/>
              <a:buFont typeface="Arial"/>
              <a:buNone/>
            </a:pPr>
            <a:r>
              <a:rPr lang="en-US" sz="1200" b="1" dirty="0" err="1" smtClean="0">
                <a:solidFill>
                  <a:srgbClr val="333333"/>
                </a:solidFill>
                <a:latin typeface="Meiryo UI" panose="020B0604030504040204" pitchFamily="50" charset="-128"/>
                <a:ea typeface="Meiryo UI" panose="020B0604030504040204" pitchFamily="50" charset="-128"/>
              </a:rPr>
              <a:t>浅い</a:t>
            </a:r>
            <a:r>
              <a:rPr lang="ja-JP" altLang="en-US" sz="1200" b="1" dirty="0" smtClean="0">
                <a:solidFill>
                  <a:srgbClr val="333333"/>
                </a:solidFill>
                <a:latin typeface="Meiryo UI" panose="020B0604030504040204" pitchFamily="50" charset="-128"/>
                <a:ea typeface="Meiryo UI" panose="020B0604030504040204" pitchFamily="50" charset="-128"/>
              </a:rPr>
              <a:t>奥行</a:t>
            </a:r>
            <a:r>
              <a:rPr lang="en-US" sz="1200" b="1" dirty="0" smtClean="0">
                <a:solidFill>
                  <a:srgbClr val="333333"/>
                </a:solidFill>
                <a:latin typeface="Meiryo UI" panose="020B0604030504040204" pitchFamily="50" charset="-128"/>
                <a:ea typeface="Meiryo UI" panose="020B0604030504040204" pitchFamily="50" charset="-128"/>
              </a:rPr>
              <a:t>の</a:t>
            </a:r>
            <a:r>
              <a:rPr lang="en-US" sz="1200" b="1" dirty="0">
                <a:solidFill>
                  <a:srgbClr val="333333"/>
                </a:solidFill>
                <a:latin typeface="Meiryo UI" panose="020B0604030504040204" pitchFamily="50" charset="-128"/>
                <a:ea typeface="Meiryo UI" panose="020B0604030504040204" pitchFamily="50" charset="-128"/>
              </a:rPr>
              <a:t>TS-435XeUは、メディアキャビネットに簡単に配置できます</a:t>
            </a:r>
            <a:r>
              <a:rPr lang="en-US" sz="1200" b="1" dirty="0" smtClean="0">
                <a:solidFill>
                  <a:srgbClr val="333333"/>
                </a:solidFill>
                <a:latin typeface="Meiryo UI" panose="020B0604030504040204" pitchFamily="50" charset="-128"/>
                <a:ea typeface="Meiryo UI" panose="020B0604030504040204" pitchFamily="50" charset="-128"/>
              </a:rPr>
              <a:t>。</a:t>
            </a:r>
            <a:br>
              <a:rPr lang="en-US" sz="1200" b="1" dirty="0" smtClean="0">
                <a:solidFill>
                  <a:srgbClr val="333333"/>
                </a:solidFill>
                <a:latin typeface="Meiryo UI" panose="020B0604030504040204" pitchFamily="50" charset="-128"/>
                <a:ea typeface="Meiryo UI" panose="020B0604030504040204" pitchFamily="50" charset="-128"/>
              </a:rPr>
            </a:br>
            <a:r>
              <a:rPr lang="en-US" sz="1200" b="1" dirty="0" smtClean="0">
                <a:solidFill>
                  <a:srgbClr val="333333"/>
                </a:solidFill>
                <a:latin typeface="Meiryo UI" panose="020B0604030504040204" pitchFamily="50" charset="-128"/>
                <a:ea typeface="Meiryo UI" panose="020B0604030504040204" pitchFamily="50" charset="-128"/>
              </a:rPr>
              <a:t>QTS </a:t>
            </a:r>
            <a:r>
              <a:rPr lang="en-US" sz="1200" b="1" dirty="0">
                <a:solidFill>
                  <a:srgbClr val="333333"/>
                </a:solidFill>
                <a:latin typeface="Meiryo UI" panose="020B0604030504040204" pitchFamily="50" charset="-128"/>
                <a:ea typeface="Meiryo UI" panose="020B0604030504040204" pitchFamily="50" charset="-128"/>
              </a:rPr>
              <a:t>App </a:t>
            </a:r>
            <a:r>
              <a:rPr lang="en-US" sz="1200" b="1" dirty="0" err="1">
                <a:solidFill>
                  <a:srgbClr val="333333"/>
                </a:solidFill>
                <a:latin typeface="Meiryo UI" panose="020B0604030504040204" pitchFamily="50" charset="-128"/>
                <a:ea typeface="Meiryo UI" panose="020B0604030504040204" pitchFamily="50" charset="-128"/>
              </a:rPr>
              <a:t>CenterからPlex</a:t>
            </a:r>
            <a:r>
              <a:rPr lang="en-US" sz="1200" b="1" dirty="0" smtClean="0">
                <a:solidFill>
                  <a:srgbClr val="333333"/>
                </a:solidFill>
                <a:latin typeface="Meiryo UI" panose="020B0604030504040204" pitchFamily="50" charset="-128"/>
                <a:ea typeface="Meiryo UI" panose="020B0604030504040204" pitchFamily="50" charset="-128"/>
              </a:rPr>
              <a:t>® Media Server</a:t>
            </a:r>
            <a:r>
              <a:rPr lang="en-US" sz="1200" b="1" dirty="0">
                <a:solidFill>
                  <a:srgbClr val="333333"/>
                </a:solidFill>
                <a:latin typeface="Meiryo UI" panose="020B0604030504040204" pitchFamily="50" charset="-128"/>
                <a:ea typeface="Meiryo UI" panose="020B0604030504040204" pitchFamily="50" charset="-128"/>
              </a:rPr>
              <a:t>などのストリーミングアプリをインストールすることで、TS-435XeUに保存されているメディアファイルをモバイルやメディアストリーミングデバイスにストリーミングできます。</a:t>
            </a:r>
            <a:endParaRPr sz="12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176287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7"/>
          <p:cNvPicPr preferRelativeResize="0"/>
          <p:nvPr/>
        </p:nvPicPr>
        <p:blipFill rotWithShape="1">
          <a:blip r:embed="rId3">
            <a:alphaModFix/>
          </a:blip>
          <a:srcRect r="26855" b="36550"/>
          <a:stretch/>
        </p:blipFill>
        <p:spPr>
          <a:xfrm>
            <a:off x="4509621" y="1413643"/>
            <a:ext cx="1929353" cy="2231967"/>
          </a:xfrm>
          <a:prstGeom prst="rect">
            <a:avLst/>
          </a:prstGeom>
          <a:gradFill>
            <a:gsLst>
              <a:gs pos="0">
                <a:srgbClr val="FFFAF4"/>
              </a:gs>
              <a:gs pos="74000">
                <a:srgbClr val="FED8A8"/>
              </a:gs>
              <a:gs pos="83000">
                <a:srgbClr val="FED8A8"/>
              </a:gs>
              <a:gs pos="100000">
                <a:srgbClr val="FFE5C5"/>
              </a:gs>
            </a:gsLst>
            <a:lin ang="5400000" scaled="0"/>
          </a:gradFill>
          <a:ln>
            <a:noFill/>
          </a:ln>
        </p:spPr>
      </p:pic>
      <p:pic>
        <p:nvPicPr>
          <p:cNvPr id="190" name="Google Shape;190;p27"/>
          <p:cNvPicPr preferRelativeResize="0"/>
          <p:nvPr/>
        </p:nvPicPr>
        <p:blipFill rotWithShape="1">
          <a:blip r:embed="rId3">
            <a:alphaModFix/>
          </a:blip>
          <a:srcRect r="26536" b="36550"/>
          <a:stretch/>
        </p:blipFill>
        <p:spPr>
          <a:xfrm>
            <a:off x="2497149" y="1413643"/>
            <a:ext cx="1937753" cy="2231967"/>
          </a:xfrm>
          <a:prstGeom prst="rect">
            <a:avLst/>
          </a:prstGeom>
          <a:gradFill>
            <a:gsLst>
              <a:gs pos="0">
                <a:srgbClr val="FFFAF4"/>
              </a:gs>
              <a:gs pos="74000">
                <a:srgbClr val="FED8A8"/>
              </a:gs>
              <a:gs pos="83000">
                <a:srgbClr val="FED8A8"/>
              </a:gs>
              <a:gs pos="100000">
                <a:srgbClr val="FFE5C5"/>
              </a:gs>
            </a:gsLst>
            <a:lin ang="5400000" scaled="0"/>
          </a:gradFill>
          <a:ln>
            <a:noFill/>
          </a:ln>
        </p:spPr>
      </p:pic>
      <p:pic>
        <p:nvPicPr>
          <p:cNvPr id="191" name="Google Shape;191;p27"/>
          <p:cNvPicPr preferRelativeResize="0"/>
          <p:nvPr/>
        </p:nvPicPr>
        <p:blipFill rotWithShape="1">
          <a:blip r:embed="rId3">
            <a:alphaModFix/>
          </a:blip>
          <a:srcRect r="27166" b="36550"/>
          <a:stretch/>
        </p:blipFill>
        <p:spPr>
          <a:xfrm>
            <a:off x="474955" y="1413643"/>
            <a:ext cx="1921123" cy="2231967"/>
          </a:xfrm>
          <a:prstGeom prst="rect">
            <a:avLst/>
          </a:prstGeom>
          <a:gradFill>
            <a:gsLst>
              <a:gs pos="0">
                <a:srgbClr val="FFFAF4"/>
              </a:gs>
              <a:gs pos="74000">
                <a:srgbClr val="FED8A8"/>
              </a:gs>
              <a:gs pos="83000">
                <a:srgbClr val="FED8A8"/>
              </a:gs>
              <a:gs pos="100000">
                <a:srgbClr val="FFE5C5"/>
              </a:gs>
            </a:gsLst>
            <a:lin ang="5400000" scaled="0"/>
          </a:gradFill>
          <a:ln>
            <a:noFill/>
          </a:ln>
        </p:spPr>
      </p:pic>
      <p:sp>
        <p:nvSpPr>
          <p:cNvPr id="192" name="Google Shape;192;p27"/>
          <p:cNvSpPr txBox="1"/>
          <p:nvPr/>
        </p:nvSpPr>
        <p:spPr>
          <a:xfrm>
            <a:off x="468994" y="3558328"/>
            <a:ext cx="1929353" cy="1458883"/>
          </a:xfrm>
          <a:prstGeom prst="rect">
            <a:avLst/>
          </a:prstGeom>
          <a:solidFill>
            <a:srgbClr val="EF8600"/>
          </a:solidFill>
          <a:ln>
            <a:noFill/>
          </a:ln>
        </p:spPr>
        <p:txBody>
          <a:bodyPr spcFirstLastPara="1" wrap="square" lIns="91425" tIns="91425" rIns="91425" bIns="91425" anchor="t" anchorCtr="0">
            <a:noAutofit/>
          </a:bodyPr>
          <a:lstStyle/>
          <a:p>
            <a:pPr marL="0" marR="0" lvl="0" indent="0" algn="l" rtl="0">
              <a:lnSpc>
                <a:spcPct val="100000"/>
              </a:lnSpc>
              <a:spcBef>
                <a:spcPts val="700"/>
              </a:spcBef>
              <a:spcAft>
                <a:spcPts val="0"/>
              </a:spcAft>
              <a:buClr>
                <a:srgbClr val="F3F3F3"/>
              </a:buClr>
              <a:buSzPts val="1400"/>
              <a:buFont typeface="Arial"/>
              <a:buNone/>
            </a:pPr>
            <a:r>
              <a:rPr lang="en-US" sz="1300" b="1" dirty="0" err="1" smtClean="0">
                <a:solidFill>
                  <a:srgbClr val="F3F3F3"/>
                </a:solidFill>
                <a:latin typeface="Meiryo UI" panose="020B0604030504040204" pitchFamily="50" charset="-128"/>
                <a:ea typeface="Meiryo UI" panose="020B0604030504040204" pitchFamily="50" charset="-128"/>
              </a:rPr>
              <a:t>安全な接続</a:t>
            </a:r>
            <a:r>
              <a:rPr lang="en-US" sz="1300" b="1" dirty="0" smtClean="0">
                <a:solidFill>
                  <a:srgbClr val="F3F3F3"/>
                </a:solidFill>
                <a:latin typeface="Meiryo UI" panose="020B0604030504040204" pitchFamily="50" charset="-128"/>
                <a:ea typeface="Meiryo UI" panose="020B0604030504040204" pitchFamily="50" charset="-128"/>
              </a:rPr>
              <a:t>: </a:t>
            </a:r>
            <a:br>
              <a:rPr lang="en-US" sz="1300" b="1" dirty="0" smtClean="0">
                <a:solidFill>
                  <a:srgbClr val="F3F3F3"/>
                </a:solidFill>
                <a:latin typeface="Meiryo UI" panose="020B0604030504040204" pitchFamily="50" charset="-128"/>
                <a:ea typeface="Meiryo UI" panose="020B0604030504040204" pitchFamily="50" charset="-128"/>
              </a:rPr>
            </a:br>
            <a:r>
              <a:rPr lang="en-US" altLang="ja-JP" sz="1050" dirty="0" smtClean="0">
                <a:solidFill>
                  <a:srgbClr val="F3F3F3"/>
                </a:solidFill>
                <a:latin typeface="Meiryo UI" panose="020B0604030504040204" pitchFamily="50" charset="-128"/>
                <a:ea typeface="Meiryo UI" panose="020B0604030504040204" pitchFamily="50" charset="-128"/>
              </a:rPr>
              <a:t>QVPN</a:t>
            </a:r>
            <a:r>
              <a:rPr lang="ja-JP" altLang="en-US" sz="1050" dirty="0">
                <a:solidFill>
                  <a:srgbClr val="F3F3F3"/>
                </a:solidFill>
                <a:latin typeface="Meiryo UI" panose="020B0604030504040204" pitchFamily="50" charset="-128"/>
                <a:ea typeface="Meiryo UI" panose="020B0604030504040204" pitchFamily="50" charset="-128"/>
              </a:rPr>
              <a:t>サービスを使用して</a:t>
            </a:r>
            <a:r>
              <a:rPr lang="en-US" altLang="ja-JP" sz="1050" dirty="0">
                <a:solidFill>
                  <a:srgbClr val="F3F3F3"/>
                </a:solidFill>
                <a:latin typeface="Meiryo UI" panose="020B0604030504040204" pitchFamily="50" charset="-128"/>
                <a:ea typeface="Meiryo UI" panose="020B0604030504040204" pitchFamily="50" charset="-128"/>
              </a:rPr>
              <a:t>NAS</a:t>
            </a:r>
            <a:r>
              <a:rPr lang="ja-JP" altLang="en-US" sz="1050" dirty="0">
                <a:solidFill>
                  <a:srgbClr val="F3F3F3"/>
                </a:solidFill>
                <a:latin typeface="Meiryo UI" panose="020B0604030504040204" pitchFamily="50" charset="-128"/>
                <a:ea typeface="Meiryo UI" panose="020B0604030504040204" pitchFamily="50" charset="-128"/>
              </a:rPr>
              <a:t>をセットアップし、地理的な制限なしに安全なデータアクセスを実現するために</a:t>
            </a:r>
            <a:r>
              <a:rPr lang="ja-JP" altLang="en-US" sz="1050" dirty="0" smtClean="0">
                <a:solidFill>
                  <a:srgbClr val="F3F3F3"/>
                </a:solidFill>
                <a:latin typeface="Meiryo UI" panose="020B0604030504040204" pitchFamily="50" charset="-128"/>
                <a:ea typeface="Meiryo UI" panose="020B0604030504040204" pitchFamily="50" charset="-128"/>
              </a:rPr>
              <a:t>リモート</a:t>
            </a:r>
            <a:r>
              <a:rPr lang="en-US" altLang="ja-JP" sz="1050" dirty="0" smtClean="0">
                <a:solidFill>
                  <a:srgbClr val="F3F3F3"/>
                </a:solidFill>
                <a:latin typeface="Meiryo UI" panose="020B0604030504040204" pitchFamily="50" charset="-128"/>
                <a:ea typeface="Meiryo UI" panose="020B0604030504040204" pitchFamily="50" charset="-128"/>
              </a:rPr>
              <a:t>VPN</a:t>
            </a:r>
            <a:r>
              <a:rPr lang="ja-JP" altLang="en-US" sz="1050" dirty="0" smtClean="0">
                <a:solidFill>
                  <a:srgbClr val="F3F3F3"/>
                </a:solidFill>
                <a:latin typeface="Meiryo UI" panose="020B0604030504040204" pitchFamily="50" charset="-128"/>
                <a:ea typeface="Meiryo UI" panose="020B0604030504040204" pitchFamily="50" charset="-128"/>
              </a:rPr>
              <a:t>サーバーに接続します。</a:t>
            </a:r>
            <a:endParaRPr sz="1050" dirty="0">
              <a:solidFill>
                <a:srgbClr val="F3F3F3"/>
              </a:solidFill>
              <a:latin typeface="Meiryo UI" panose="020B0604030504040204" pitchFamily="50" charset="-128"/>
              <a:ea typeface="Meiryo UI" panose="020B0604030504040204" pitchFamily="50" charset="-128"/>
            </a:endParaRPr>
          </a:p>
        </p:txBody>
      </p:sp>
      <p:pic>
        <p:nvPicPr>
          <p:cNvPr id="193" name="Google Shape;193;p27"/>
          <p:cNvPicPr preferRelativeResize="0"/>
          <p:nvPr/>
        </p:nvPicPr>
        <p:blipFill rotWithShape="1">
          <a:blip r:embed="rId4">
            <a:alphaModFix/>
          </a:blip>
          <a:srcRect/>
          <a:stretch/>
        </p:blipFill>
        <p:spPr>
          <a:xfrm>
            <a:off x="724328" y="2097622"/>
            <a:ext cx="1361100" cy="1048799"/>
          </a:xfrm>
          <a:prstGeom prst="rect">
            <a:avLst/>
          </a:prstGeom>
          <a:noFill/>
          <a:ln>
            <a:noFill/>
          </a:ln>
        </p:spPr>
      </p:pic>
      <p:pic>
        <p:nvPicPr>
          <p:cNvPr id="194" name="Google Shape;194;p27" descr="cross-platform.png"/>
          <p:cNvPicPr preferRelativeResize="0"/>
          <p:nvPr/>
        </p:nvPicPr>
        <p:blipFill rotWithShape="1">
          <a:blip r:embed="rId5">
            <a:alphaModFix/>
          </a:blip>
          <a:srcRect/>
          <a:stretch/>
        </p:blipFill>
        <p:spPr>
          <a:xfrm>
            <a:off x="4672319" y="2035632"/>
            <a:ext cx="1703972" cy="1033896"/>
          </a:xfrm>
          <a:prstGeom prst="rect">
            <a:avLst/>
          </a:prstGeom>
          <a:noFill/>
          <a:ln>
            <a:noFill/>
          </a:ln>
        </p:spPr>
      </p:pic>
      <p:sp>
        <p:nvSpPr>
          <p:cNvPr id="195" name="Google Shape;195;p27"/>
          <p:cNvSpPr txBox="1"/>
          <p:nvPr/>
        </p:nvSpPr>
        <p:spPr>
          <a:xfrm>
            <a:off x="2494061" y="3558328"/>
            <a:ext cx="1937753" cy="1458883"/>
          </a:xfrm>
          <a:prstGeom prst="rect">
            <a:avLst/>
          </a:prstGeom>
          <a:solidFill>
            <a:srgbClr val="EF8600"/>
          </a:solidFill>
          <a:ln>
            <a:noFill/>
          </a:ln>
        </p:spPr>
        <p:txBody>
          <a:bodyPr spcFirstLastPara="1" wrap="square" lIns="91425" tIns="91425" rIns="91425" bIns="91425" anchor="t" anchorCtr="0">
            <a:noAutofit/>
          </a:bodyPr>
          <a:lstStyle/>
          <a:p>
            <a:pPr marL="0" marR="0" lvl="0" indent="0" algn="l" rtl="0">
              <a:lnSpc>
                <a:spcPct val="100000"/>
              </a:lnSpc>
              <a:spcBef>
                <a:spcPts val="700"/>
              </a:spcBef>
              <a:spcAft>
                <a:spcPts val="0"/>
              </a:spcAft>
              <a:buClr>
                <a:srgbClr val="F3F3F3"/>
              </a:buClr>
              <a:buSzPts val="1400"/>
              <a:buFont typeface="Arial"/>
              <a:buNone/>
            </a:pPr>
            <a:r>
              <a:rPr lang="en-US" sz="1300" b="1" dirty="0">
                <a:solidFill>
                  <a:srgbClr val="F3F3F3"/>
                </a:solidFill>
                <a:latin typeface="Meiryo UI" panose="020B0604030504040204" pitchFamily="50" charset="-128"/>
                <a:ea typeface="Meiryo UI" panose="020B0604030504040204" pitchFamily="50" charset="-128"/>
              </a:rPr>
              <a:t>QNAP VPN </a:t>
            </a:r>
            <a:r>
              <a:rPr lang="en-US" sz="1300" b="1" dirty="0" err="1" smtClean="0">
                <a:solidFill>
                  <a:srgbClr val="F3F3F3"/>
                </a:solidFill>
                <a:latin typeface="Meiryo UI" panose="020B0604030504040204" pitchFamily="50" charset="-128"/>
                <a:ea typeface="Meiryo UI" panose="020B0604030504040204" pitchFamily="50" charset="-128"/>
              </a:rPr>
              <a:t>Qbelt</a:t>
            </a:r>
            <a:r>
              <a:rPr lang="en-US" sz="1300" b="1" dirty="0" smtClean="0">
                <a:solidFill>
                  <a:srgbClr val="F3F3F3"/>
                </a:solidFill>
                <a:latin typeface="Meiryo UI" panose="020B0604030504040204" pitchFamily="50" charset="-128"/>
                <a:ea typeface="Meiryo UI" panose="020B0604030504040204" pitchFamily="50" charset="-128"/>
              </a:rPr>
              <a:t>:</a:t>
            </a:r>
            <a:r>
              <a:rPr lang="en-US" sz="1050" dirty="0">
                <a:solidFill>
                  <a:srgbClr val="F3F3F3"/>
                </a:solidFill>
                <a:latin typeface="Meiryo UI" panose="020B0604030504040204" pitchFamily="50" charset="-128"/>
                <a:ea typeface="Meiryo UI" panose="020B0604030504040204" pitchFamily="50" charset="-128"/>
              </a:rPr>
              <a:t/>
            </a:r>
            <a:br>
              <a:rPr lang="en-US" sz="1050" dirty="0">
                <a:solidFill>
                  <a:srgbClr val="F3F3F3"/>
                </a:solidFill>
                <a:latin typeface="Meiryo UI" panose="020B0604030504040204" pitchFamily="50" charset="-128"/>
                <a:ea typeface="Meiryo UI" panose="020B0604030504040204" pitchFamily="50" charset="-128"/>
              </a:rPr>
            </a:br>
            <a:r>
              <a:rPr lang="en-US" sz="1050" dirty="0" smtClean="0">
                <a:solidFill>
                  <a:srgbClr val="F3F3F3"/>
                </a:solidFill>
                <a:latin typeface="Meiryo UI" panose="020B0604030504040204" pitchFamily="50" charset="-128"/>
                <a:ea typeface="Meiryo UI" panose="020B0604030504040204" pitchFamily="50" charset="-128"/>
              </a:rPr>
              <a:t>QNAP</a:t>
            </a:r>
            <a:r>
              <a:rPr lang="en-US" sz="1050" dirty="0">
                <a:solidFill>
                  <a:srgbClr val="F3F3F3"/>
                </a:solidFill>
                <a:latin typeface="Meiryo UI" panose="020B0604030504040204" pitchFamily="50" charset="-128"/>
                <a:ea typeface="Meiryo UI" panose="020B0604030504040204" pitchFamily="50" charset="-128"/>
              </a:rPr>
              <a:t>独自のQBeltは、接続がVPNとして検出される可能性を低くし、ネットワークトラフィックの傍受の可能性をさらに減らします。</a:t>
            </a:r>
            <a:endParaRPr sz="1050" dirty="0">
              <a:solidFill>
                <a:srgbClr val="F3F3F3"/>
              </a:solidFill>
              <a:latin typeface="Meiryo UI" panose="020B0604030504040204" pitchFamily="50" charset="-128"/>
              <a:ea typeface="Meiryo UI" panose="020B0604030504040204" pitchFamily="50" charset="-128"/>
            </a:endParaRPr>
          </a:p>
        </p:txBody>
      </p:sp>
      <p:grpSp>
        <p:nvGrpSpPr>
          <p:cNvPr id="196" name="Google Shape;196;p27"/>
          <p:cNvGrpSpPr/>
          <p:nvPr/>
        </p:nvGrpSpPr>
        <p:grpSpPr>
          <a:xfrm>
            <a:off x="2659222" y="1790409"/>
            <a:ext cx="1597210" cy="1498853"/>
            <a:chOff x="2353560" y="1639544"/>
            <a:chExt cx="1687907" cy="1583965"/>
          </a:xfrm>
        </p:grpSpPr>
        <p:pic>
          <p:nvPicPr>
            <p:cNvPr id="197" name="Google Shape;197;p27"/>
            <p:cNvPicPr preferRelativeResize="0"/>
            <p:nvPr/>
          </p:nvPicPr>
          <p:blipFill rotWithShape="1">
            <a:blip r:embed="rId6">
              <a:alphaModFix/>
            </a:blip>
            <a:srcRect/>
            <a:stretch/>
          </p:blipFill>
          <p:spPr>
            <a:xfrm>
              <a:off x="2353560" y="1639544"/>
              <a:ext cx="1684186" cy="1351753"/>
            </a:xfrm>
            <a:prstGeom prst="rect">
              <a:avLst/>
            </a:prstGeom>
            <a:noFill/>
            <a:ln>
              <a:noFill/>
            </a:ln>
          </p:spPr>
        </p:pic>
        <p:pic>
          <p:nvPicPr>
            <p:cNvPr id="198" name="Google Shape;198;p27" descr="P10-1-11.png"/>
            <p:cNvPicPr preferRelativeResize="0"/>
            <p:nvPr/>
          </p:nvPicPr>
          <p:blipFill rotWithShape="1">
            <a:blip r:embed="rId7">
              <a:alphaModFix/>
            </a:blip>
            <a:srcRect/>
            <a:stretch/>
          </p:blipFill>
          <p:spPr>
            <a:xfrm>
              <a:off x="3577697" y="2647445"/>
              <a:ext cx="463770" cy="576064"/>
            </a:xfrm>
            <a:prstGeom prst="rect">
              <a:avLst/>
            </a:prstGeom>
            <a:noFill/>
            <a:ln>
              <a:noFill/>
            </a:ln>
          </p:spPr>
        </p:pic>
      </p:grpSp>
      <p:sp>
        <p:nvSpPr>
          <p:cNvPr id="199" name="Google Shape;199;p27"/>
          <p:cNvSpPr txBox="1"/>
          <p:nvPr/>
        </p:nvSpPr>
        <p:spPr>
          <a:xfrm>
            <a:off x="4509621" y="3558328"/>
            <a:ext cx="1929353" cy="1458883"/>
          </a:xfrm>
          <a:prstGeom prst="rect">
            <a:avLst/>
          </a:prstGeom>
          <a:solidFill>
            <a:srgbClr val="EF86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3F3F3"/>
              </a:buClr>
              <a:buSzPts val="1600"/>
              <a:buFont typeface="Arial"/>
              <a:buNone/>
            </a:pPr>
            <a:r>
              <a:rPr lang="en-US" sz="1300" b="1" dirty="0" err="1" smtClean="0">
                <a:solidFill>
                  <a:srgbClr val="F3F3F3"/>
                </a:solidFill>
                <a:latin typeface="Meiryo UI" panose="020B0604030504040204" pitchFamily="50" charset="-128"/>
                <a:ea typeface="Meiryo UI" panose="020B0604030504040204" pitchFamily="50" charset="-128"/>
              </a:rPr>
              <a:t>多くのデバイス</a:t>
            </a:r>
            <a:r>
              <a:rPr lang="ja-JP" altLang="en-US" sz="1300" b="1" dirty="0" smtClean="0">
                <a:solidFill>
                  <a:srgbClr val="F3F3F3"/>
                </a:solidFill>
                <a:latin typeface="Meiryo UI" panose="020B0604030504040204" pitchFamily="50" charset="-128"/>
                <a:ea typeface="Meiryo UI" panose="020B0604030504040204" pitchFamily="50" charset="-128"/>
              </a:rPr>
              <a:t>に対応</a:t>
            </a:r>
            <a:r>
              <a:rPr lang="en-US" sz="1300" b="1" dirty="0" smtClean="0">
                <a:solidFill>
                  <a:srgbClr val="F3F3F3"/>
                </a:solidFill>
                <a:latin typeface="Meiryo UI" panose="020B0604030504040204" pitchFamily="50" charset="-128"/>
                <a:ea typeface="Meiryo UI" panose="020B0604030504040204" pitchFamily="50" charset="-128"/>
              </a:rPr>
              <a:t>:</a:t>
            </a:r>
            <a:r>
              <a:rPr lang="en-US" sz="1050" dirty="0">
                <a:solidFill>
                  <a:srgbClr val="F3F3F3"/>
                </a:solidFill>
                <a:latin typeface="Meiryo UI" panose="020B0604030504040204" pitchFamily="50" charset="-128"/>
                <a:ea typeface="Meiryo UI" panose="020B0604030504040204" pitchFamily="50" charset="-128"/>
              </a:rPr>
              <a:t/>
            </a:r>
            <a:br>
              <a:rPr lang="en-US" sz="1050" dirty="0">
                <a:solidFill>
                  <a:srgbClr val="F3F3F3"/>
                </a:solidFill>
                <a:latin typeface="Meiryo UI" panose="020B0604030504040204" pitchFamily="50" charset="-128"/>
                <a:ea typeface="Meiryo UI" panose="020B0604030504040204" pitchFamily="50" charset="-128"/>
              </a:rPr>
            </a:br>
            <a:r>
              <a:rPr lang="en-US" sz="1050" dirty="0" smtClean="0">
                <a:solidFill>
                  <a:srgbClr val="F3F3F3"/>
                </a:solidFill>
                <a:latin typeface="Meiryo UI" panose="020B0604030504040204" pitchFamily="50" charset="-128"/>
                <a:ea typeface="Meiryo UI" panose="020B0604030504040204" pitchFamily="50" charset="-128"/>
              </a:rPr>
              <a:t>Windows/</a:t>
            </a:r>
            <a:r>
              <a:rPr lang="en-US" sz="1050" dirty="0" err="1" smtClean="0">
                <a:solidFill>
                  <a:srgbClr val="F3F3F3"/>
                </a:solidFill>
                <a:latin typeface="Meiryo UI" panose="020B0604030504040204" pitchFamily="50" charset="-128"/>
                <a:ea typeface="Meiryo UI" panose="020B0604030504040204" pitchFamily="50" charset="-128"/>
              </a:rPr>
              <a:t>Mac、iOS</a:t>
            </a:r>
            <a:r>
              <a:rPr lang="ja-JP" altLang="en-US" sz="1050" dirty="0" err="1" smtClean="0">
                <a:solidFill>
                  <a:srgbClr val="F3F3F3"/>
                </a:solidFill>
                <a:latin typeface="Meiryo UI" panose="020B0604030504040204" pitchFamily="50" charset="-128"/>
                <a:ea typeface="Meiryo UI" panose="020B0604030504040204" pitchFamily="50" charset="-128"/>
              </a:rPr>
              <a:t>、</a:t>
            </a:r>
            <a:r>
              <a:rPr lang="en-US" sz="1050" dirty="0" smtClean="0">
                <a:solidFill>
                  <a:srgbClr val="F3F3F3"/>
                </a:solidFill>
                <a:latin typeface="Meiryo UI" panose="020B0604030504040204" pitchFamily="50" charset="-128"/>
                <a:ea typeface="Meiryo UI" panose="020B0604030504040204" pitchFamily="50" charset="-128"/>
              </a:rPr>
              <a:t>Android</a:t>
            </a:r>
            <a:endParaRPr sz="1050" dirty="0">
              <a:solidFill>
                <a:srgbClr val="F3F3F3"/>
              </a:solidFill>
              <a:latin typeface="Meiryo UI" panose="020B0604030504040204" pitchFamily="50" charset="-128"/>
              <a:ea typeface="Meiryo UI" panose="020B0604030504040204" pitchFamily="50" charset="-128"/>
            </a:endParaRPr>
          </a:p>
          <a:p>
            <a:pPr marL="0" marR="0" lvl="0" indent="0" algn="ctr" rtl="0">
              <a:lnSpc>
                <a:spcPct val="100000"/>
              </a:lnSpc>
              <a:spcBef>
                <a:spcPts val="700"/>
              </a:spcBef>
              <a:spcAft>
                <a:spcPts val="700"/>
              </a:spcAft>
              <a:buClr>
                <a:srgbClr val="F3F3F3"/>
              </a:buClr>
              <a:buSzPts val="1600"/>
              <a:buFont typeface="Arial"/>
              <a:buNone/>
            </a:pPr>
            <a:endParaRPr sz="1300" b="1" dirty="0">
              <a:solidFill>
                <a:srgbClr val="F3F3F3"/>
              </a:solidFill>
              <a:latin typeface="Meiryo UI" panose="020B0604030504040204" pitchFamily="50" charset="-128"/>
              <a:ea typeface="Meiryo UI" panose="020B0604030504040204" pitchFamily="50" charset="-128"/>
            </a:endParaRPr>
          </a:p>
        </p:txBody>
      </p:sp>
      <p:grpSp>
        <p:nvGrpSpPr>
          <p:cNvPr id="200" name="Google Shape;200;p27"/>
          <p:cNvGrpSpPr/>
          <p:nvPr/>
        </p:nvGrpSpPr>
        <p:grpSpPr>
          <a:xfrm>
            <a:off x="6601672" y="1447323"/>
            <a:ext cx="2143239" cy="3266992"/>
            <a:chOff x="6525806" y="859505"/>
            <a:chExt cx="2449135" cy="3733277"/>
          </a:xfrm>
        </p:grpSpPr>
        <p:pic>
          <p:nvPicPr>
            <p:cNvPr id="201" name="Google Shape;201;p27"/>
            <p:cNvPicPr preferRelativeResize="0"/>
            <p:nvPr/>
          </p:nvPicPr>
          <p:blipFill rotWithShape="1">
            <a:blip r:embed="rId8">
              <a:alphaModFix/>
            </a:blip>
            <a:srcRect/>
            <a:stretch/>
          </p:blipFill>
          <p:spPr>
            <a:xfrm>
              <a:off x="6525806" y="859505"/>
              <a:ext cx="2449135" cy="1486227"/>
            </a:xfrm>
            <a:prstGeom prst="roundRect">
              <a:avLst>
                <a:gd name="adj" fmla="val 2232"/>
              </a:avLst>
            </a:prstGeom>
            <a:noFill/>
            <a:ln>
              <a:noFill/>
            </a:ln>
            <a:effectLst>
              <a:outerShdw blurRad="50800" dist="38100" dir="2700000" algn="tl" rotWithShape="0">
                <a:srgbClr val="000000">
                  <a:alpha val="40000"/>
                </a:srgbClr>
              </a:outerShdw>
            </a:effectLst>
          </p:spPr>
        </p:pic>
        <p:pic>
          <p:nvPicPr>
            <p:cNvPr id="202" name="Google Shape;202;p27"/>
            <p:cNvPicPr preferRelativeResize="0"/>
            <p:nvPr/>
          </p:nvPicPr>
          <p:blipFill rotWithShape="1">
            <a:blip r:embed="rId9">
              <a:alphaModFix/>
            </a:blip>
            <a:srcRect/>
            <a:stretch/>
          </p:blipFill>
          <p:spPr>
            <a:xfrm>
              <a:off x="6529119" y="2442517"/>
              <a:ext cx="1183617" cy="2150265"/>
            </a:xfrm>
            <a:prstGeom prst="rect">
              <a:avLst/>
            </a:prstGeom>
            <a:noFill/>
            <a:ln>
              <a:noFill/>
            </a:ln>
          </p:spPr>
        </p:pic>
        <p:pic>
          <p:nvPicPr>
            <p:cNvPr id="203" name="Google Shape;203;p27"/>
            <p:cNvPicPr preferRelativeResize="0"/>
            <p:nvPr/>
          </p:nvPicPr>
          <p:blipFill rotWithShape="1">
            <a:blip r:embed="rId10">
              <a:alphaModFix/>
            </a:blip>
            <a:srcRect/>
            <a:stretch/>
          </p:blipFill>
          <p:spPr>
            <a:xfrm>
              <a:off x="7836113" y="2442517"/>
              <a:ext cx="1138828" cy="2150265"/>
            </a:xfrm>
            <a:prstGeom prst="rect">
              <a:avLst/>
            </a:prstGeom>
            <a:noFill/>
            <a:ln>
              <a:noFill/>
            </a:ln>
          </p:spPr>
        </p:pic>
      </p:grpSp>
      <p:sp>
        <p:nvSpPr>
          <p:cNvPr id="204" name="Google Shape;204;p27"/>
          <p:cNvSpPr txBox="1"/>
          <p:nvPr/>
        </p:nvSpPr>
        <p:spPr>
          <a:xfrm>
            <a:off x="8397444" y="-562202"/>
            <a:ext cx="492989"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OK</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5" name="Google Shape;205;p27"/>
          <p:cNvSpPr txBox="1"/>
          <p:nvPr/>
        </p:nvSpPr>
        <p:spPr>
          <a:xfrm>
            <a:off x="307195" y="14641"/>
            <a:ext cx="8437716" cy="117834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600"/>
              <a:buFont typeface="Arial"/>
              <a:buNone/>
            </a:pPr>
            <a:r>
              <a:rPr lang="en-US" sz="2600" b="1" dirty="0" err="1">
                <a:solidFill>
                  <a:schemeClr val="lt1"/>
                </a:solidFill>
                <a:latin typeface="Meiryo UI" panose="020B0604030504040204" pitchFamily="50" charset="-128"/>
                <a:ea typeface="Meiryo UI" panose="020B0604030504040204" pitchFamily="50" charset="-128"/>
              </a:rPr>
              <a:t>QVPN</a:t>
            </a:r>
            <a:r>
              <a:rPr lang="en-US" sz="2600" b="1" dirty="0" err="1" smtClean="0">
                <a:solidFill>
                  <a:schemeClr val="lt1"/>
                </a:solidFill>
                <a:latin typeface="Meiryo UI" panose="020B0604030504040204" pitchFamily="50" charset="-128"/>
                <a:ea typeface="Meiryo UI" panose="020B0604030504040204" pitchFamily="50" charset="-128"/>
              </a:rPr>
              <a:t>サービスは</a:t>
            </a:r>
            <a:r>
              <a:rPr lang="ja-JP" altLang="en-US" sz="2600" b="1" dirty="0" err="1">
                <a:solidFill>
                  <a:schemeClr val="lt1"/>
                </a:solidFill>
                <a:latin typeface="Meiryo UI" panose="020B0604030504040204" pitchFamily="50" charset="-128"/>
                <a:ea typeface="Meiryo UI" panose="020B0604030504040204" pitchFamily="50" charset="-128"/>
              </a:rPr>
              <a:t>、</a:t>
            </a:r>
            <a:r>
              <a:rPr lang="en-US" sz="2600" b="1" dirty="0" err="1" smtClean="0">
                <a:solidFill>
                  <a:schemeClr val="lt1"/>
                </a:solidFill>
                <a:latin typeface="Meiryo UI" panose="020B0604030504040204" pitchFamily="50" charset="-128"/>
                <a:ea typeface="Meiryo UI" panose="020B0604030504040204" pitchFamily="50" charset="-128"/>
              </a:rPr>
              <a:t>NAS</a:t>
            </a:r>
            <a:r>
              <a:rPr lang="en-US" sz="2600" b="1" dirty="0" err="1">
                <a:solidFill>
                  <a:schemeClr val="lt1"/>
                </a:solidFill>
                <a:latin typeface="Meiryo UI" panose="020B0604030504040204" pitchFamily="50" charset="-128"/>
                <a:ea typeface="Meiryo UI" panose="020B0604030504040204" pitchFamily="50" charset="-128"/>
              </a:rPr>
              <a:t>とユーザー間のVPN</a:t>
            </a:r>
            <a:r>
              <a:rPr lang="en-US" sz="2600" b="1" dirty="0" err="1" smtClean="0">
                <a:solidFill>
                  <a:schemeClr val="lt1"/>
                </a:solidFill>
                <a:latin typeface="Meiryo UI" panose="020B0604030504040204" pitchFamily="50" charset="-128"/>
                <a:ea typeface="Meiryo UI" panose="020B0604030504040204" pitchFamily="50" charset="-128"/>
              </a:rPr>
              <a:t>接続を可能に</a:t>
            </a:r>
            <a:r>
              <a:rPr lang="ja-JP" altLang="en-US" sz="2600" b="1" dirty="0" smtClean="0">
                <a:solidFill>
                  <a:schemeClr val="lt1"/>
                </a:solidFill>
                <a:latin typeface="Meiryo UI" panose="020B0604030504040204" pitchFamily="50" charset="-128"/>
                <a:ea typeface="Meiryo UI" panose="020B0604030504040204" pitchFamily="50" charset="-128"/>
              </a:rPr>
              <a:t>し、インターネットからデータを保護</a:t>
            </a:r>
            <a:endParaRPr sz="2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06" name="Google Shape;206;p27"/>
          <p:cNvPicPr preferRelativeResize="0"/>
          <p:nvPr/>
        </p:nvPicPr>
        <p:blipFill rotWithShape="1">
          <a:blip r:embed="rId11">
            <a:alphaModFix/>
          </a:blip>
          <a:srcRect/>
          <a:stretch/>
        </p:blipFill>
        <p:spPr>
          <a:xfrm>
            <a:off x="246705" y="1100350"/>
            <a:ext cx="941096" cy="941096"/>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207" name="Google Shape;207;p27" descr="一張含有 文字, 標誌, 室外 的圖片&#10;&#10;自動產生的描述"/>
          <p:cNvPicPr preferRelativeResize="0"/>
          <p:nvPr/>
        </p:nvPicPr>
        <p:blipFill rotWithShape="1">
          <a:blip r:embed="rId12">
            <a:alphaModFix/>
          </a:blip>
          <a:srcRect l="13500" t="4737" r="6499" b="13684"/>
          <a:stretch/>
        </p:blipFill>
        <p:spPr>
          <a:xfrm>
            <a:off x="5100229" y="4245405"/>
            <a:ext cx="798295" cy="771806"/>
          </a:xfrm>
          <a:prstGeom prst="roundRect">
            <a:avLst>
              <a:gd name="adj" fmla="val 16667"/>
            </a:avLst>
          </a:prstGeom>
          <a:noFill/>
          <a:ln>
            <a:noFill/>
          </a:ln>
          <a:effectLst>
            <a:outerShdw blurRad="254000" dist="190500" dir="8100000" algn="tr" rotWithShape="0">
              <a:srgbClr val="09000C">
                <a:alpha val="74901"/>
              </a:srgbClr>
            </a:outerShdw>
          </a:effectLst>
        </p:spPr>
      </p:pic>
    </p:spTree>
    <p:extLst>
      <p:ext uri="{BB962C8B-B14F-4D97-AF65-F5344CB8AC3E}">
        <p14:creationId xmlns:p14="http://schemas.microsoft.com/office/powerpoint/2010/main" val="3550200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p:nvPr/>
        </p:nvSpPr>
        <p:spPr>
          <a:xfrm>
            <a:off x="902446" y="1470212"/>
            <a:ext cx="7226669" cy="2870676"/>
          </a:xfrm>
          <a:prstGeom prst="rect">
            <a:avLst/>
          </a:prstGeom>
          <a:gradFill>
            <a:gsLst>
              <a:gs pos="0">
                <a:srgbClr val="F2F2F2"/>
              </a:gs>
              <a:gs pos="100000">
                <a:srgbClr val="BFBFBF"/>
              </a:gs>
            </a:gsLst>
            <a:lin ang="5400000" scaled="0"/>
          </a:gradFill>
          <a:ln w="9525" cap="flat" cmpd="sng">
            <a:solidFill>
              <a:srgbClr val="D8D8D8"/>
            </a:solidFill>
            <a:prstDash val="solid"/>
            <a:round/>
            <a:headEnd type="none" w="sm" len="sm"/>
            <a:tailEnd type="none" w="sm" len="sm"/>
          </a:ln>
          <a:effectLst>
            <a:outerShdw blurRad="304800" sx="103000" sy="103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7" name="Google Shape;117;p27"/>
          <p:cNvSpPr/>
          <p:nvPr/>
        </p:nvSpPr>
        <p:spPr>
          <a:xfrm>
            <a:off x="2060620" y="2761101"/>
            <a:ext cx="5016322" cy="1009283"/>
          </a:xfrm>
          <a:prstGeom prst="rect">
            <a:avLst/>
          </a:prstGeom>
          <a:solidFill>
            <a:srgbClr val="262626"/>
          </a:solidFill>
          <a:ln w="9525" cap="flat" cmpd="sng">
            <a:solidFill>
              <a:srgbClr val="D8D8D8"/>
            </a:solidFill>
            <a:prstDash val="solid"/>
            <a:round/>
            <a:headEnd type="none" w="sm" len="sm"/>
            <a:tailEnd type="none" w="sm" len="sm"/>
          </a:ln>
          <a:effectLst>
            <a:outerShdw blurRad="165100" dist="139700" dir="9600000" algn="tl" rotWithShape="0">
              <a:srgbClr val="000000">
                <a:alpha val="2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118" name="Google Shape;118;p27"/>
          <p:cNvSpPr/>
          <p:nvPr/>
        </p:nvSpPr>
        <p:spPr>
          <a:xfrm>
            <a:off x="1014885" y="1514547"/>
            <a:ext cx="7114230" cy="1169551"/>
          </a:xfrm>
          <a:prstGeom prst="rect">
            <a:avLst/>
          </a:prstGeom>
          <a:no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buClr>
                <a:srgbClr val="595959"/>
              </a:buClr>
              <a:buSzPts val="350"/>
            </a:pPr>
            <a:r>
              <a:rPr lang="en-US" dirty="0" err="1" smtClean="0">
                <a:latin typeface="Meiryo UI" panose="020B0604030504040204" pitchFamily="50" charset="-128"/>
                <a:ea typeface="Meiryo UI" panose="020B0604030504040204" pitchFamily="50" charset="-128"/>
              </a:rPr>
              <a:t>コンパクトで豊富な</a:t>
            </a:r>
            <a:r>
              <a:rPr lang="ja-JP" altLang="en-US" dirty="0" smtClean="0">
                <a:latin typeface="Meiryo UI" panose="020B0604030504040204" pitchFamily="50" charset="-128"/>
                <a:ea typeface="Meiryo UI" panose="020B0604030504040204" pitchFamily="50" charset="-128"/>
              </a:rPr>
              <a:t>機能を搭載した</a:t>
            </a:r>
            <a:r>
              <a:rPr lang="en-US" dirty="0" smtClean="0">
                <a:latin typeface="Meiryo UI" panose="020B0604030504040204" pitchFamily="50" charset="-128"/>
                <a:ea typeface="Meiryo UI" panose="020B0604030504040204" pitchFamily="50" charset="-128"/>
              </a:rPr>
              <a:t>TS-435XeU</a:t>
            </a:r>
            <a:r>
              <a:rPr lang="en-US" dirty="0">
                <a:latin typeface="Meiryo UI" panose="020B0604030504040204" pitchFamily="50" charset="-128"/>
                <a:ea typeface="Meiryo UI" panose="020B0604030504040204" pitchFamily="50" charset="-128"/>
              </a:rPr>
              <a:t>は</a:t>
            </a:r>
            <a:r>
              <a:rPr lang="en-US"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シ</a:t>
            </a:r>
            <a:r>
              <a:rPr lang="ja-JP" altLang="en-US" dirty="0">
                <a:latin typeface="Meiryo UI" panose="020B0604030504040204" pitchFamily="50" charset="-128"/>
                <a:ea typeface="Meiryo UI" panose="020B0604030504040204" pitchFamily="50" charset="-128"/>
              </a:rPr>
              <a:t>ョートデプ</a:t>
            </a:r>
            <a:r>
              <a:rPr lang="ja-JP" altLang="en-US" dirty="0" smtClean="0">
                <a:latin typeface="Meiryo UI" panose="020B0604030504040204" pitchFamily="50" charset="-128"/>
                <a:ea typeface="Meiryo UI" panose="020B0604030504040204" pitchFamily="50" charset="-128"/>
              </a:rPr>
              <a:t>ス </a:t>
            </a:r>
            <a:r>
              <a:rPr lang="en-US" dirty="0" err="1" smtClean="0">
                <a:latin typeface="Meiryo UI" panose="020B0604030504040204" pitchFamily="50" charset="-128"/>
                <a:ea typeface="Meiryo UI" panose="020B0604030504040204" pitchFamily="50" charset="-128"/>
              </a:rPr>
              <a:t>ラックマウントフォームファクタ</a:t>
            </a:r>
            <a:r>
              <a:rPr lang="ja-JP" altLang="en-US" dirty="0">
                <a:latin typeface="Meiryo UI" panose="020B0604030504040204" pitchFamily="50" charset="-128"/>
                <a:ea typeface="Meiryo UI" panose="020B0604030504040204" pitchFamily="50" charset="-128"/>
              </a:rPr>
              <a:t>の</a:t>
            </a:r>
            <a:r>
              <a:rPr lang="en-US" altLang="ja-JP" dirty="0" err="1" smtClean="0">
                <a:latin typeface="Meiryo UI" panose="020B0604030504040204" pitchFamily="50" charset="-128"/>
                <a:ea typeface="Meiryo UI" panose="020B0604030504040204" pitchFamily="50" charset="-128"/>
              </a:rPr>
              <a:t>プロ仕様クアッドコア</a:t>
            </a:r>
            <a:r>
              <a:rPr lang="en-US" altLang="ja-JP" dirty="0" err="1">
                <a:latin typeface="Meiryo UI" panose="020B0604030504040204" pitchFamily="50" charset="-128"/>
                <a:ea typeface="Meiryo UI" panose="020B0604030504040204" pitchFamily="50" charset="-128"/>
              </a:rPr>
              <a:t>NAS</a:t>
            </a:r>
            <a:r>
              <a:rPr lang="en-US" altLang="ja-JP" dirty="0" err="1" smtClean="0">
                <a:latin typeface="Meiryo UI" panose="020B0604030504040204" pitchFamily="50" charset="-128"/>
                <a:ea typeface="Meiryo UI" panose="020B0604030504040204" pitchFamily="50" charset="-128"/>
              </a:rPr>
              <a:t>ソリューション</a:t>
            </a:r>
            <a:r>
              <a:rPr lang="ja-JP" altLang="en-US" dirty="0" smtClean="0">
                <a:latin typeface="Meiryo UI" panose="020B0604030504040204" pitchFamily="50" charset="-128"/>
                <a:ea typeface="Meiryo UI" panose="020B0604030504040204" pitchFamily="50" charset="-128"/>
              </a:rPr>
              <a:t>です</a:t>
            </a:r>
            <a:r>
              <a:rPr lang="en-US" dirty="0" smtClean="0">
                <a:latin typeface="Meiryo UI" panose="020B0604030504040204" pitchFamily="50" charset="-128"/>
                <a:ea typeface="Meiryo UI" panose="020B0604030504040204" pitchFamily="50" charset="-128"/>
              </a:rPr>
              <a:t>。</a:t>
            </a:r>
            <a:r>
              <a:rPr lang="en-US" dirty="0">
                <a:latin typeface="Meiryo UI" panose="020B0604030504040204" pitchFamily="50" charset="-128"/>
                <a:ea typeface="Meiryo UI" panose="020B0604030504040204" pitchFamily="50" charset="-128"/>
              </a:rPr>
              <a:t>キャッシュアクセラレーションを可能にする</a:t>
            </a:r>
            <a:r>
              <a:rPr lang="en-US" dirty="0" smtClean="0">
                <a:latin typeface="Meiryo UI" panose="020B0604030504040204" pitchFamily="50" charset="-128"/>
                <a:ea typeface="Meiryo UI" panose="020B0604030504040204" pitchFamily="50" charset="-128"/>
              </a:rPr>
              <a:t>M.2 </a:t>
            </a:r>
            <a:r>
              <a:rPr lang="en-US" dirty="0" err="1" smtClean="0">
                <a:latin typeface="Meiryo UI" panose="020B0604030504040204" pitchFamily="50" charset="-128"/>
                <a:ea typeface="Meiryo UI" panose="020B0604030504040204" pitchFamily="50" charset="-128"/>
              </a:rPr>
              <a:t>NVMe</a:t>
            </a:r>
            <a:r>
              <a:rPr lang="en-US" dirty="0" smtClean="0">
                <a:latin typeface="Meiryo UI" panose="020B0604030504040204" pitchFamily="50" charset="-128"/>
                <a:ea typeface="Meiryo UI" panose="020B0604030504040204" pitchFamily="50" charset="-128"/>
              </a:rPr>
              <a:t> </a:t>
            </a:r>
            <a:r>
              <a:rPr lang="en-US" dirty="0" err="1" smtClean="0">
                <a:latin typeface="Meiryo UI" panose="020B0604030504040204" pitchFamily="50" charset="-128"/>
                <a:ea typeface="Meiryo UI" panose="020B0604030504040204" pitchFamily="50" charset="-128"/>
              </a:rPr>
              <a:t>SSD</a:t>
            </a:r>
            <a:r>
              <a:rPr lang="en-US" dirty="0" err="1">
                <a:latin typeface="Meiryo UI" panose="020B0604030504040204" pitchFamily="50" charset="-128"/>
                <a:ea typeface="Meiryo UI" panose="020B0604030504040204" pitchFamily="50" charset="-128"/>
              </a:rPr>
              <a:t>スロットに加えて</a:t>
            </a:r>
            <a:r>
              <a:rPr 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標準搭</a:t>
            </a:r>
            <a:r>
              <a:rPr lang="ja-JP" altLang="en-US" dirty="0" smtClean="0">
                <a:latin typeface="Meiryo UI" panose="020B0604030504040204" pitchFamily="50" charset="-128"/>
                <a:ea typeface="Meiryo UI" panose="020B0604030504040204" pitchFamily="50" charset="-128"/>
              </a:rPr>
              <a:t>載の</a:t>
            </a:r>
            <a:r>
              <a:rPr lang="en-US" dirty="0" smtClean="0">
                <a:latin typeface="Meiryo UI" panose="020B0604030504040204" pitchFamily="50" charset="-128"/>
                <a:ea typeface="Meiryo UI" panose="020B0604030504040204" pitchFamily="50" charset="-128"/>
              </a:rPr>
              <a:t>10GbE </a:t>
            </a:r>
            <a:r>
              <a:rPr lang="en-US" dirty="0" smtClean="0">
                <a:latin typeface="Meiryo UI" panose="020B0604030504040204" pitchFamily="50" charset="-128"/>
                <a:ea typeface="Meiryo UI" panose="020B0604030504040204" pitchFamily="50" charset="-128"/>
              </a:rPr>
              <a:t>SFP+</a:t>
            </a:r>
            <a:r>
              <a:rPr lang="en-US" dirty="0">
                <a:latin typeface="Meiryo UI" panose="020B0604030504040204" pitchFamily="50" charset="-128"/>
                <a:ea typeface="Meiryo UI" panose="020B0604030504040204" pitchFamily="50" charset="-128"/>
              </a:rPr>
              <a:t>および2.5GbE接続により、企業はファイルのバックアップ/</a:t>
            </a:r>
            <a:r>
              <a:rPr lang="en-US" dirty="0" err="1">
                <a:latin typeface="Meiryo UI" panose="020B0604030504040204" pitchFamily="50" charset="-128"/>
                <a:ea typeface="Meiryo UI" panose="020B0604030504040204" pitchFamily="50" charset="-128"/>
              </a:rPr>
              <a:t>復元などの日常的なタスクに効率的に取り組み、チームのコラボレーションをより高い生産性で高めることができます</a:t>
            </a:r>
            <a:r>
              <a:rPr lang="en-US" dirty="0">
                <a:latin typeface="Meiryo UI" panose="020B0604030504040204" pitchFamily="50" charset="-128"/>
                <a:ea typeface="Meiryo UI" panose="020B0604030504040204" pitchFamily="50" charset="-128"/>
              </a:rPr>
              <a:t>。</a:t>
            </a:r>
            <a:endParaRPr sz="2000" b="1" i="0" u="none" strike="noStrike" cap="none" dirty="0">
              <a:solidFill>
                <a:schemeClr val="dk1"/>
              </a:solidFill>
              <a:latin typeface="Microsoft JhengHei"/>
              <a:ea typeface="Microsoft JhengHei"/>
              <a:cs typeface="Microsoft JhengHei"/>
              <a:sym typeface="Microsoft JhengHei"/>
            </a:endParaRPr>
          </a:p>
        </p:txBody>
      </p:sp>
      <p:pic>
        <p:nvPicPr>
          <p:cNvPr id="119" name="Google Shape;119;p27"/>
          <p:cNvPicPr preferRelativeResize="0"/>
          <p:nvPr/>
        </p:nvPicPr>
        <p:blipFill rotWithShape="1">
          <a:blip r:embed="rId3">
            <a:alphaModFix/>
          </a:blip>
          <a:srcRect/>
          <a:stretch/>
        </p:blipFill>
        <p:spPr>
          <a:xfrm>
            <a:off x="806824" y="3209471"/>
            <a:ext cx="7434729" cy="722954"/>
          </a:xfrm>
          <a:prstGeom prst="rect">
            <a:avLst/>
          </a:prstGeom>
          <a:noFill/>
          <a:ln>
            <a:noFill/>
          </a:ln>
        </p:spPr>
      </p:pic>
      <p:pic>
        <p:nvPicPr>
          <p:cNvPr id="120" name="Google Shape;120;p27"/>
          <p:cNvPicPr preferRelativeResize="0"/>
          <p:nvPr/>
        </p:nvPicPr>
        <p:blipFill rotWithShape="1">
          <a:blip r:embed="rId3">
            <a:alphaModFix/>
          </a:blip>
          <a:srcRect/>
          <a:stretch/>
        </p:blipFill>
        <p:spPr>
          <a:xfrm>
            <a:off x="61839" y="4093697"/>
            <a:ext cx="8809858" cy="1153644"/>
          </a:xfrm>
          <a:prstGeom prst="rect">
            <a:avLst/>
          </a:prstGeom>
          <a:noFill/>
          <a:ln>
            <a:noFill/>
          </a:ln>
        </p:spPr>
      </p:pic>
      <p:sp>
        <p:nvSpPr>
          <p:cNvPr id="121" name="Google Shape;121;p27"/>
          <p:cNvSpPr txBox="1">
            <a:spLocks noGrp="1"/>
          </p:cNvSpPr>
          <p:nvPr>
            <p:ph type="title" idx="4294967295"/>
          </p:nvPr>
        </p:nvSpPr>
        <p:spPr>
          <a:xfrm>
            <a:off x="272303" y="0"/>
            <a:ext cx="8650024" cy="1318661"/>
          </a:xfrm>
          <a:prstGeom prst="rect">
            <a:avLst/>
          </a:prstGeom>
          <a:noFill/>
          <a:ln>
            <a:noFill/>
          </a:ln>
        </p:spPr>
        <p:txBody>
          <a:bodyPr spcFirstLastPara="1" wrap="square" lIns="91425" tIns="91425" rIns="91425" bIns="91425" anchor="ctr" anchorCtr="0">
            <a:noAutofit/>
          </a:bodyPr>
          <a:lstStyle/>
          <a:p>
            <a:pPr lvl="0">
              <a:buSzPts val="3400"/>
            </a:pPr>
            <a:r>
              <a:rPr lang="en-US" altLang="ja-JP" sz="3400" dirty="0" smtClean="0">
                <a:solidFill>
                  <a:schemeClr val="lt1"/>
                </a:solidFill>
                <a:latin typeface="Meiryo UI" panose="020B0604030504040204" pitchFamily="50" charset="-128"/>
                <a:ea typeface="Meiryo UI" panose="020B0604030504040204" pitchFamily="50" charset="-128"/>
              </a:rPr>
              <a:t>4コア 2.2GHz</a:t>
            </a:r>
            <a:r>
              <a:rPr lang="ja-JP" altLang="en-US" sz="3400" dirty="0">
                <a:solidFill>
                  <a:schemeClr val="lt1"/>
                </a:solidFill>
                <a:latin typeface="Meiryo UI" panose="020B0604030504040204" pitchFamily="50" charset="-128"/>
                <a:ea typeface="Meiryo UI" panose="020B0604030504040204" pitchFamily="50" charset="-128"/>
              </a:rPr>
              <a:t>と</a:t>
            </a:r>
            <a:r>
              <a:rPr lang="en-US" altLang="ja-JP" sz="3400" dirty="0" smtClean="0">
                <a:solidFill>
                  <a:schemeClr val="lt1"/>
                </a:solidFill>
                <a:latin typeface="Meiryo UI" panose="020B0604030504040204" pitchFamily="50" charset="-128"/>
                <a:ea typeface="Meiryo UI" panose="020B0604030504040204" pitchFamily="50" charset="-128"/>
              </a:rPr>
              <a:t>10GbE SFP+</a:t>
            </a:r>
            <a:r>
              <a:rPr lang="ja-JP" altLang="en-US" sz="3400" dirty="0" smtClean="0">
                <a:solidFill>
                  <a:schemeClr val="lt1"/>
                </a:solidFill>
                <a:latin typeface="Meiryo UI" panose="020B0604030504040204" pitchFamily="50" charset="-128"/>
                <a:ea typeface="Meiryo UI" panose="020B0604030504040204" pitchFamily="50" charset="-128"/>
              </a:rPr>
              <a:t>を備え</a:t>
            </a:r>
            <a:r>
              <a:rPr lang="ja-JP" altLang="en-US" sz="3400" dirty="0" smtClean="0">
                <a:solidFill>
                  <a:schemeClr val="lt1"/>
                </a:solidFill>
                <a:latin typeface="Meiryo UI" panose="020B0604030504040204" pitchFamily="50" charset="-128"/>
                <a:ea typeface="Meiryo UI" panose="020B0604030504040204" pitchFamily="50" charset="-128"/>
              </a:rPr>
              <a:t>た</a:t>
            </a:r>
            <a:r>
              <a:rPr lang="en-US" altLang="ja-JP" sz="3400" dirty="0" smtClean="0">
                <a:solidFill>
                  <a:schemeClr val="lt1"/>
                </a:solidFill>
                <a:latin typeface="Meiryo UI" panose="020B0604030504040204" pitchFamily="50" charset="-128"/>
                <a:ea typeface="Meiryo UI" panose="020B0604030504040204" pitchFamily="50" charset="-128"/>
              </a:rPr>
              <a:t/>
            </a:r>
            <a:br>
              <a:rPr lang="en-US" altLang="ja-JP" sz="3400" dirty="0" smtClean="0">
                <a:solidFill>
                  <a:schemeClr val="lt1"/>
                </a:solidFill>
                <a:latin typeface="Meiryo UI" panose="020B0604030504040204" pitchFamily="50" charset="-128"/>
                <a:ea typeface="Meiryo UI" panose="020B0604030504040204" pitchFamily="50" charset="-128"/>
              </a:rPr>
            </a:br>
            <a:r>
              <a:rPr lang="en-US" sz="3400" dirty="0" smtClean="0">
                <a:solidFill>
                  <a:schemeClr val="lt1"/>
                </a:solidFill>
                <a:latin typeface="Meiryo UI" panose="020B0604030504040204" pitchFamily="50" charset="-128"/>
                <a:ea typeface="Meiryo UI" panose="020B0604030504040204" pitchFamily="50" charset="-128"/>
              </a:rPr>
              <a:t>1U </a:t>
            </a:r>
            <a:r>
              <a:rPr lang="en-US" sz="3400" dirty="0" smtClean="0">
                <a:solidFill>
                  <a:schemeClr val="lt1"/>
                </a:solidFill>
                <a:latin typeface="Meiryo UI" panose="020B0604030504040204" pitchFamily="50" charset="-128"/>
                <a:ea typeface="Meiryo UI" panose="020B0604030504040204" pitchFamily="50" charset="-128"/>
              </a:rPr>
              <a:t>4</a:t>
            </a:r>
            <a:r>
              <a:rPr lang="en-US" sz="3400" dirty="0">
                <a:solidFill>
                  <a:schemeClr val="lt1"/>
                </a:solidFill>
                <a:latin typeface="Meiryo UI" panose="020B0604030504040204" pitchFamily="50" charset="-128"/>
                <a:ea typeface="Meiryo UI" panose="020B0604030504040204" pitchFamily="50" charset="-128"/>
              </a:rPr>
              <a:t>ベイ30cm/12インチショートデプス</a:t>
            </a:r>
            <a:r>
              <a:rPr lang="en-US" sz="3400" dirty="0" smtClean="0">
                <a:solidFill>
                  <a:schemeClr val="lt1"/>
                </a:solidFill>
                <a:latin typeface="Meiryo UI" panose="020B0604030504040204" pitchFamily="50" charset="-128"/>
                <a:ea typeface="Meiryo UI" panose="020B0604030504040204" pitchFamily="50" charset="-128"/>
              </a:rPr>
              <a:t>NAS</a:t>
            </a:r>
            <a:endParaRPr sz="3400" dirty="0">
              <a:solidFill>
                <a:schemeClr val="lt1"/>
              </a:solidFill>
              <a:latin typeface="Meiryo UI" panose="020B0604030504040204" pitchFamily="50" charset="-128"/>
              <a:ea typeface="Meiryo UI" panose="020B0604030504040204" pitchFamily="50" charset="-128"/>
              <a:sym typeface="Arial"/>
            </a:endParaRPr>
          </a:p>
        </p:txBody>
      </p:sp>
      <p:pic>
        <p:nvPicPr>
          <p:cNvPr id="122" name="Google Shape;122;p27" descr="一張含有 文字, 監視器, 電腦, 鍵盤 的圖片&#10;&#10;自動產生的描述"/>
          <p:cNvPicPr preferRelativeResize="0"/>
          <p:nvPr/>
        </p:nvPicPr>
        <p:blipFill rotWithShape="1">
          <a:blip r:embed="rId4">
            <a:alphaModFix/>
          </a:blip>
          <a:srcRect/>
          <a:stretch/>
        </p:blipFill>
        <p:spPr>
          <a:xfrm>
            <a:off x="272303" y="3533577"/>
            <a:ext cx="8515978" cy="1442039"/>
          </a:xfrm>
          <a:prstGeom prst="rect">
            <a:avLst/>
          </a:prstGeom>
          <a:noFill/>
          <a:ln>
            <a:noFill/>
          </a:ln>
        </p:spPr>
      </p:pic>
      <p:sp>
        <p:nvSpPr>
          <p:cNvPr id="123" name="Google Shape;123;p27"/>
          <p:cNvSpPr/>
          <p:nvPr/>
        </p:nvSpPr>
        <p:spPr>
          <a:xfrm>
            <a:off x="2202873" y="2793323"/>
            <a:ext cx="4934839" cy="867836"/>
          </a:xfrm>
          <a:prstGeom prst="rect">
            <a:avLst/>
          </a:prstGeom>
          <a:noFill/>
          <a:ln>
            <a:noFill/>
          </a:ln>
        </p:spPr>
        <p:txBody>
          <a:bodyPr spcFirstLastPara="1" wrap="square" lIns="91425" tIns="45700" rIns="91425" bIns="45700" anchor="t" anchorCtr="0">
            <a:noAutofit/>
          </a:bodyPr>
          <a:lstStyle/>
          <a:p>
            <a:pPr marL="90487" marR="0" lvl="0" indent="-90487" algn="l" rtl="0">
              <a:lnSpc>
                <a:spcPct val="100000"/>
              </a:lnSpc>
              <a:spcBef>
                <a:spcPts val="0"/>
              </a:spcBef>
              <a:spcAft>
                <a:spcPts val="0"/>
              </a:spcAft>
              <a:buClr>
                <a:srgbClr val="CCFF33"/>
              </a:buClr>
              <a:buSzPts val="1200"/>
              <a:buFont typeface="Arial"/>
              <a:buChar char="•"/>
            </a:pPr>
            <a:r>
              <a:rPr lang="en-US" sz="1200" b="1" dirty="0">
                <a:solidFill>
                  <a:schemeClr val="lt1"/>
                </a:solidFill>
                <a:latin typeface="Meiryo UI" panose="020B0604030504040204" pitchFamily="50" charset="-128"/>
                <a:ea typeface="Meiryo UI" panose="020B0604030504040204" pitchFamily="50" charset="-128"/>
              </a:rPr>
              <a:t>64ビット</a:t>
            </a:r>
            <a:r>
              <a:rPr lang="en-US" sz="1200" b="1" dirty="0" smtClean="0">
                <a:solidFill>
                  <a:schemeClr val="lt1"/>
                </a:solidFill>
                <a:latin typeface="Meiryo UI" panose="020B0604030504040204" pitchFamily="50" charset="-128"/>
                <a:ea typeface="Meiryo UI" panose="020B0604030504040204" pitchFamily="50" charset="-128"/>
              </a:rPr>
              <a:t>ARM v8 Cortex-A72</a:t>
            </a:r>
            <a:r>
              <a:rPr lang="en-US" sz="1200" b="1" dirty="0">
                <a:solidFill>
                  <a:schemeClr val="lt1"/>
                </a:solidFill>
                <a:latin typeface="Meiryo UI" panose="020B0604030504040204" pitchFamily="50" charset="-128"/>
                <a:ea typeface="Meiryo UI" panose="020B0604030504040204" pitchFamily="50" charset="-128"/>
              </a:rPr>
              <a:t>クアッドコア2.2GHz</a:t>
            </a:r>
            <a:endParaRPr sz="1200" b="1" dirty="0">
              <a:solidFill>
                <a:schemeClr val="lt1"/>
              </a:solidFill>
              <a:latin typeface="Meiryo UI" panose="020B0604030504040204" pitchFamily="50" charset="-128"/>
              <a:ea typeface="Meiryo UI" panose="020B0604030504040204" pitchFamily="50" charset="-128"/>
            </a:endParaRPr>
          </a:p>
          <a:p>
            <a:pPr marL="90487" marR="0" lvl="0" indent="-90487" algn="l" rtl="0">
              <a:lnSpc>
                <a:spcPct val="100000"/>
              </a:lnSpc>
              <a:spcBef>
                <a:spcPts val="0"/>
              </a:spcBef>
              <a:spcAft>
                <a:spcPts val="0"/>
              </a:spcAft>
              <a:buClr>
                <a:srgbClr val="CCFF33"/>
              </a:buClr>
              <a:buSzPts val="1200"/>
              <a:buFont typeface="Arial"/>
              <a:buChar char="•"/>
            </a:pPr>
            <a:r>
              <a:rPr lang="en-US" sz="1200" b="1" dirty="0">
                <a:solidFill>
                  <a:schemeClr val="lt1"/>
                </a:solidFill>
                <a:latin typeface="Meiryo UI" panose="020B0604030504040204" pitchFamily="50" charset="-128"/>
                <a:ea typeface="Meiryo UI" panose="020B0604030504040204" pitchFamily="50" charset="-128"/>
              </a:rPr>
              <a:t>4GB DDR4 RAM、32GBメモリに拡張可能</a:t>
            </a:r>
            <a:endParaRPr sz="1200" b="1" dirty="0">
              <a:solidFill>
                <a:schemeClr val="lt1"/>
              </a:solidFill>
              <a:latin typeface="Meiryo UI" panose="020B0604030504040204" pitchFamily="50" charset="-128"/>
              <a:ea typeface="Meiryo UI" panose="020B0604030504040204" pitchFamily="50" charset="-128"/>
            </a:endParaRPr>
          </a:p>
          <a:p>
            <a:pPr marL="90487" marR="0" lvl="0" indent="-90487" algn="l" rtl="0">
              <a:lnSpc>
                <a:spcPct val="100000"/>
              </a:lnSpc>
              <a:spcBef>
                <a:spcPts val="0"/>
              </a:spcBef>
              <a:spcAft>
                <a:spcPts val="0"/>
              </a:spcAft>
              <a:buClr>
                <a:srgbClr val="CCFF33"/>
              </a:buClr>
              <a:buSzPts val="1200"/>
              <a:buFont typeface="Arial"/>
              <a:buChar char="•"/>
            </a:pPr>
            <a:r>
              <a:rPr lang="en-US" sz="1200" b="1" dirty="0">
                <a:solidFill>
                  <a:schemeClr val="lt1"/>
                </a:solidFill>
                <a:latin typeface="Meiryo UI" panose="020B0604030504040204" pitchFamily="50" charset="-128"/>
                <a:ea typeface="Meiryo UI" panose="020B0604030504040204" pitchFamily="50" charset="-128"/>
              </a:rPr>
              <a:t>2 x M.2 2280 </a:t>
            </a:r>
            <a:r>
              <a:rPr lang="en-US" sz="1200" b="1" dirty="0" err="1" smtClean="0">
                <a:solidFill>
                  <a:schemeClr val="lt1"/>
                </a:solidFill>
                <a:latin typeface="Meiryo UI" panose="020B0604030504040204" pitchFamily="50" charset="-128"/>
                <a:ea typeface="Meiryo UI" panose="020B0604030504040204" pitchFamily="50" charset="-128"/>
              </a:rPr>
              <a:t>NVMe</a:t>
            </a:r>
            <a:r>
              <a:rPr lang="en-US" sz="1200" b="1" dirty="0" smtClean="0">
                <a:solidFill>
                  <a:schemeClr val="lt1"/>
                </a:solidFill>
                <a:latin typeface="Meiryo UI" panose="020B0604030504040204" pitchFamily="50" charset="-128"/>
                <a:ea typeface="Meiryo UI" panose="020B0604030504040204" pitchFamily="50" charset="-128"/>
              </a:rPr>
              <a:t> </a:t>
            </a:r>
            <a:r>
              <a:rPr lang="en-US" sz="1200" b="1" dirty="0" err="1" smtClean="0">
                <a:solidFill>
                  <a:schemeClr val="lt1"/>
                </a:solidFill>
                <a:latin typeface="Meiryo UI" panose="020B0604030504040204" pitchFamily="50" charset="-128"/>
                <a:ea typeface="Meiryo UI" panose="020B0604030504040204" pitchFamily="50" charset="-128"/>
              </a:rPr>
              <a:t>PCIe</a:t>
            </a:r>
            <a:r>
              <a:rPr lang="en-US" sz="1200" b="1" dirty="0" smtClean="0">
                <a:solidFill>
                  <a:schemeClr val="lt1"/>
                </a:solidFill>
                <a:latin typeface="Meiryo UI" panose="020B0604030504040204" pitchFamily="50" charset="-128"/>
                <a:ea typeface="Meiryo UI" panose="020B0604030504040204" pitchFamily="50" charset="-128"/>
              </a:rPr>
              <a:t> </a:t>
            </a:r>
            <a:r>
              <a:rPr lang="en-US" sz="1200" b="1" dirty="0" err="1" smtClean="0">
                <a:solidFill>
                  <a:schemeClr val="lt1"/>
                </a:solidFill>
                <a:latin typeface="Meiryo UI" panose="020B0604030504040204" pitchFamily="50" charset="-128"/>
                <a:ea typeface="Meiryo UI" panose="020B0604030504040204" pitchFamily="50" charset="-128"/>
              </a:rPr>
              <a:t>SSD</a:t>
            </a:r>
            <a:r>
              <a:rPr lang="en-US" sz="1200" b="1" dirty="0" err="1">
                <a:solidFill>
                  <a:schemeClr val="lt1"/>
                </a:solidFill>
                <a:latin typeface="Meiryo UI" panose="020B0604030504040204" pitchFamily="50" charset="-128"/>
                <a:ea typeface="Meiryo UI" panose="020B0604030504040204" pitchFamily="50" charset="-128"/>
              </a:rPr>
              <a:t>スロット</a:t>
            </a:r>
            <a:endParaRPr sz="1200" b="1" dirty="0">
              <a:solidFill>
                <a:schemeClr val="lt1"/>
              </a:solidFill>
              <a:latin typeface="Meiryo UI" panose="020B0604030504040204" pitchFamily="50" charset="-128"/>
              <a:ea typeface="Meiryo UI" panose="020B0604030504040204" pitchFamily="50" charset="-128"/>
            </a:endParaRPr>
          </a:p>
          <a:p>
            <a:pPr marL="90488" marR="0" lvl="0" indent="-90488" algn="l" rtl="0">
              <a:lnSpc>
                <a:spcPct val="100000"/>
              </a:lnSpc>
              <a:spcBef>
                <a:spcPts val="0"/>
              </a:spcBef>
              <a:spcAft>
                <a:spcPts val="0"/>
              </a:spcAft>
              <a:buClr>
                <a:srgbClr val="CCFF33"/>
              </a:buClr>
              <a:buSzPts val="1200"/>
              <a:buFont typeface="Arial"/>
              <a:buChar char="•"/>
            </a:pPr>
            <a:r>
              <a:rPr lang="en-US" sz="1200" b="1" dirty="0">
                <a:solidFill>
                  <a:schemeClr val="lt1"/>
                </a:solidFill>
                <a:latin typeface="Meiryo UI" panose="020B0604030504040204" pitchFamily="50" charset="-128"/>
                <a:ea typeface="Meiryo UI" panose="020B0604030504040204" pitchFamily="50" charset="-128"/>
              </a:rPr>
              <a:t>2 x 10GbE </a:t>
            </a:r>
            <a:r>
              <a:rPr lang="en-US" sz="1200" b="1" dirty="0" smtClean="0">
                <a:solidFill>
                  <a:schemeClr val="lt1"/>
                </a:solidFill>
                <a:latin typeface="Meiryo UI" panose="020B0604030504040204" pitchFamily="50" charset="-128"/>
                <a:ea typeface="Meiryo UI" panose="020B0604030504040204" pitchFamily="50" charset="-128"/>
              </a:rPr>
              <a:t>SFP+</a:t>
            </a:r>
            <a:r>
              <a:rPr lang="ja-JP" altLang="en-US" sz="1200" b="1" dirty="0" smtClean="0">
                <a:solidFill>
                  <a:schemeClr val="lt1"/>
                </a:solidFill>
                <a:latin typeface="Meiryo UI" panose="020B0604030504040204" pitchFamily="50" charset="-128"/>
                <a:ea typeface="Meiryo UI" panose="020B0604030504040204" pitchFamily="50" charset="-128"/>
              </a:rPr>
              <a:t>と</a:t>
            </a:r>
            <a:r>
              <a:rPr lang="en-US" sz="1200" b="1" dirty="0" smtClean="0">
                <a:solidFill>
                  <a:schemeClr val="lt1"/>
                </a:solidFill>
                <a:latin typeface="Meiryo UI" panose="020B0604030504040204" pitchFamily="50" charset="-128"/>
                <a:ea typeface="Meiryo UI" panose="020B0604030504040204" pitchFamily="50" charset="-128"/>
              </a:rPr>
              <a:t>2 </a:t>
            </a:r>
            <a:r>
              <a:rPr lang="en-US" sz="1200" b="1" dirty="0">
                <a:solidFill>
                  <a:schemeClr val="lt1"/>
                </a:solidFill>
                <a:latin typeface="Meiryo UI" panose="020B0604030504040204" pitchFamily="50" charset="-128"/>
                <a:ea typeface="Meiryo UI" panose="020B0604030504040204" pitchFamily="50" charset="-128"/>
              </a:rPr>
              <a:t>x 2.5GbE RJ45</a:t>
            </a:r>
            <a:endParaRPr sz="1200" b="1"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idx="4294967295"/>
          </p:nvPr>
        </p:nvSpPr>
        <p:spPr>
          <a:xfrm>
            <a:off x="360608" y="63974"/>
            <a:ext cx="8459300" cy="118772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dirty="0" err="1">
                <a:solidFill>
                  <a:schemeClr val="lt1"/>
                </a:solidFill>
                <a:latin typeface="Meiryo UI" panose="020B0604030504040204" pitchFamily="50" charset="-128"/>
                <a:ea typeface="Meiryo UI" panose="020B0604030504040204" pitchFamily="50" charset="-128"/>
              </a:rPr>
              <a:t>WireGuard</a:t>
            </a:r>
            <a:r>
              <a:rPr lang="en-US" sz="3200" dirty="0" smtClean="0">
                <a:solidFill>
                  <a:schemeClr val="lt1"/>
                </a:solidFill>
                <a:latin typeface="Meiryo UI" panose="020B0604030504040204" pitchFamily="50" charset="-128"/>
                <a:ea typeface="Meiryo UI" panose="020B0604030504040204" pitchFamily="50" charset="-128"/>
              </a:rPr>
              <a:t>® - </a:t>
            </a:r>
            <a:r>
              <a:rPr lang="en-US" sz="3200" dirty="0" err="1" smtClean="0">
                <a:solidFill>
                  <a:schemeClr val="lt1"/>
                </a:solidFill>
                <a:latin typeface="Meiryo UI" panose="020B0604030504040204" pitchFamily="50" charset="-128"/>
                <a:ea typeface="Meiryo UI" panose="020B0604030504040204" pitchFamily="50" charset="-128"/>
              </a:rPr>
              <a:t>リモートワーカー向けの</a:t>
            </a:r>
            <a:r>
              <a:rPr lang="en-US" sz="3200" dirty="0" smtClean="0">
                <a:solidFill>
                  <a:schemeClr val="lt1"/>
                </a:solidFill>
                <a:latin typeface="Meiryo UI" panose="020B0604030504040204" pitchFamily="50" charset="-128"/>
                <a:ea typeface="Meiryo UI" panose="020B0604030504040204" pitchFamily="50" charset="-128"/>
              </a:rPr>
              <a:t/>
            </a:r>
            <a:br>
              <a:rPr lang="en-US" sz="3200" dirty="0" smtClean="0">
                <a:solidFill>
                  <a:schemeClr val="lt1"/>
                </a:solidFill>
                <a:latin typeface="Meiryo UI" panose="020B0604030504040204" pitchFamily="50" charset="-128"/>
                <a:ea typeface="Meiryo UI" panose="020B0604030504040204" pitchFamily="50" charset="-128"/>
              </a:rPr>
            </a:br>
            <a:r>
              <a:rPr lang="en-US" sz="3200" dirty="0" err="1" smtClean="0">
                <a:solidFill>
                  <a:schemeClr val="lt1"/>
                </a:solidFill>
                <a:latin typeface="Meiryo UI" panose="020B0604030504040204" pitchFamily="50" charset="-128"/>
                <a:ea typeface="Meiryo UI" panose="020B0604030504040204" pitchFamily="50" charset="-128"/>
              </a:rPr>
              <a:t>より簡単で高速な</a:t>
            </a:r>
            <a:r>
              <a:rPr lang="en-US" sz="3200" dirty="0" err="1">
                <a:solidFill>
                  <a:schemeClr val="lt1"/>
                </a:solidFill>
                <a:latin typeface="Meiryo UI" panose="020B0604030504040204" pitchFamily="50" charset="-128"/>
                <a:ea typeface="Meiryo UI" panose="020B0604030504040204" pitchFamily="50" charset="-128"/>
              </a:rPr>
              <a:t>VPNトンネル</a:t>
            </a: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213" name="Google Shape;213;p28"/>
          <p:cNvSpPr txBox="1">
            <a:spLocks noGrp="1"/>
          </p:cNvSpPr>
          <p:nvPr>
            <p:ph type="body" idx="4294967295"/>
          </p:nvPr>
        </p:nvSpPr>
        <p:spPr>
          <a:xfrm>
            <a:off x="274305" y="2270049"/>
            <a:ext cx="5167019" cy="1090751"/>
          </a:xfrm>
          <a:prstGeom prst="rect">
            <a:avLst/>
          </a:prstGeom>
          <a:noFill/>
          <a:ln>
            <a:noFill/>
          </a:ln>
        </p:spPr>
        <p:txBody>
          <a:bodyPr spcFirstLastPara="1" wrap="square" lIns="91425" tIns="91425" rIns="91425" bIns="91425" anchor="t" anchorCtr="0">
            <a:noAutofit/>
          </a:bodyPr>
          <a:lstStyle/>
          <a:p>
            <a:pPr marL="114300" lvl="0" indent="-114300" algn="l" rtl="0">
              <a:lnSpc>
                <a:spcPct val="115000"/>
              </a:lnSpc>
              <a:spcBef>
                <a:spcPts val="200"/>
              </a:spcBef>
              <a:spcAft>
                <a:spcPts val="0"/>
              </a:spcAft>
              <a:buClr>
                <a:srgbClr val="3823D3"/>
              </a:buClr>
              <a:buSzPts val="1100"/>
              <a:buChar char="●"/>
            </a:pPr>
            <a:r>
              <a:rPr lang="en-US" sz="1100" dirty="0" err="1">
                <a:solidFill>
                  <a:schemeClr val="dk1"/>
                </a:solidFill>
                <a:latin typeface="Meiryo UI" panose="020B0604030504040204" pitchFamily="50" charset="-128"/>
                <a:ea typeface="Meiryo UI" panose="020B0604030504040204" pitchFamily="50" charset="-128"/>
                <a:cs typeface="Arial"/>
                <a:sym typeface="Arial"/>
              </a:rPr>
              <a:t>WireGuard®はより高速なVPN接続を提供します</a:t>
            </a:r>
            <a:endParaRPr sz="1100" dirty="0">
              <a:solidFill>
                <a:schemeClr val="dk1"/>
              </a:solidFill>
              <a:latin typeface="Meiryo UI" panose="020B0604030504040204" pitchFamily="50" charset="-128"/>
              <a:ea typeface="Meiryo UI" panose="020B0604030504040204" pitchFamily="50" charset="-128"/>
              <a:cs typeface="Arial"/>
              <a:sym typeface="Arial"/>
            </a:endParaRPr>
          </a:p>
          <a:p>
            <a:pPr marL="114300" lvl="0" indent="-114300" algn="l" rtl="0">
              <a:lnSpc>
                <a:spcPct val="115000"/>
              </a:lnSpc>
              <a:spcBef>
                <a:spcPts val="200"/>
              </a:spcBef>
              <a:spcAft>
                <a:spcPts val="0"/>
              </a:spcAft>
              <a:buClr>
                <a:srgbClr val="3823D3"/>
              </a:buClr>
              <a:buSzPts val="1100"/>
              <a:buChar char="●"/>
            </a:pPr>
            <a:r>
              <a:rPr lang="en-US" sz="1100" dirty="0" err="1">
                <a:solidFill>
                  <a:schemeClr val="dk1"/>
                </a:solidFill>
                <a:latin typeface="Meiryo UI" panose="020B0604030504040204" pitchFamily="50" charset="-128"/>
                <a:ea typeface="Meiryo UI" panose="020B0604030504040204" pitchFamily="50" charset="-128"/>
                <a:cs typeface="Arial"/>
                <a:sym typeface="Arial"/>
              </a:rPr>
              <a:t>QVPNサービスはWireGuardサーバ</a:t>
            </a:r>
            <a:r>
              <a:rPr lang="en-US" sz="1100" dirty="0">
                <a:solidFill>
                  <a:schemeClr val="dk1"/>
                </a:solidFill>
                <a:latin typeface="Meiryo UI" panose="020B0604030504040204" pitchFamily="50" charset="-128"/>
                <a:ea typeface="Meiryo UI" panose="020B0604030504040204" pitchFamily="50" charset="-128"/>
                <a:cs typeface="Arial"/>
                <a:sym typeface="Arial"/>
              </a:rPr>
              <a:t>ー/</a:t>
            </a:r>
            <a:r>
              <a:rPr lang="en-US" sz="1100" dirty="0" err="1">
                <a:solidFill>
                  <a:schemeClr val="dk1"/>
                </a:solidFill>
                <a:latin typeface="Meiryo UI" panose="020B0604030504040204" pitchFamily="50" charset="-128"/>
                <a:ea typeface="Meiryo UI" panose="020B0604030504040204" pitchFamily="50" charset="-128"/>
                <a:cs typeface="Arial"/>
                <a:sym typeface="Arial"/>
              </a:rPr>
              <a:t>クライアントにすることができます</a:t>
            </a:r>
            <a:endParaRPr sz="1100" dirty="0">
              <a:solidFill>
                <a:schemeClr val="dk1"/>
              </a:solidFill>
              <a:latin typeface="Meiryo UI" panose="020B0604030504040204" pitchFamily="50" charset="-128"/>
              <a:ea typeface="Meiryo UI" panose="020B0604030504040204" pitchFamily="50" charset="-128"/>
              <a:cs typeface="Arial"/>
              <a:sym typeface="Arial"/>
            </a:endParaRPr>
          </a:p>
          <a:p>
            <a:pPr marL="114300" lvl="0" indent="-114300" algn="l" rtl="0">
              <a:lnSpc>
                <a:spcPct val="115000"/>
              </a:lnSpc>
              <a:spcBef>
                <a:spcPts val="200"/>
              </a:spcBef>
              <a:spcAft>
                <a:spcPts val="0"/>
              </a:spcAft>
              <a:buClr>
                <a:srgbClr val="3823D3"/>
              </a:buClr>
              <a:buSzPts val="1100"/>
              <a:buChar char="●"/>
            </a:pPr>
            <a:r>
              <a:rPr lang="en-US" sz="1100" dirty="0" err="1" smtClean="0">
                <a:solidFill>
                  <a:schemeClr val="dk1"/>
                </a:solidFill>
                <a:latin typeface="Meiryo UI" panose="020B0604030504040204" pitchFamily="50" charset="-128"/>
                <a:ea typeface="Meiryo UI" panose="020B0604030504040204" pitchFamily="50" charset="-128"/>
                <a:cs typeface="Arial"/>
                <a:sym typeface="Arial"/>
              </a:rPr>
              <a:t>モバイルデバイスとコンピュータは</a:t>
            </a:r>
            <a:r>
              <a:rPr lang="en-US" sz="1100" dirty="0" err="1">
                <a:solidFill>
                  <a:schemeClr val="dk1"/>
                </a:solidFill>
                <a:latin typeface="Meiryo UI" panose="020B0604030504040204" pitchFamily="50" charset="-128"/>
                <a:ea typeface="Meiryo UI" panose="020B0604030504040204" pitchFamily="50" charset="-128"/>
                <a:cs typeface="Arial"/>
                <a:sym typeface="Arial"/>
              </a:rPr>
              <a:t>WireGuardクライアントAPPと接続できます</a:t>
            </a:r>
            <a:endParaRPr sz="1100" dirty="0">
              <a:solidFill>
                <a:schemeClr val="dk1"/>
              </a:solidFill>
              <a:latin typeface="Meiryo UI" panose="020B0604030504040204" pitchFamily="50" charset="-128"/>
              <a:ea typeface="Meiryo UI" panose="020B0604030504040204" pitchFamily="50" charset="-128"/>
              <a:cs typeface="Arial"/>
              <a:sym typeface="Arial"/>
            </a:endParaRPr>
          </a:p>
        </p:txBody>
      </p:sp>
      <p:pic>
        <p:nvPicPr>
          <p:cNvPr id="214" name="Google Shape;214;p28"/>
          <p:cNvPicPr preferRelativeResize="0"/>
          <p:nvPr/>
        </p:nvPicPr>
        <p:blipFill rotWithShape="1">
          <a:blip r:embed="rId3">
            <a:alphaModFix/>
          </a:blip>
          <a:srcRect/>
          <a:stretch/>
        </p:blipFill>
        <p:spPr>
          <a:xfrm>
            <a:off x="732135" y="3291461"/>
            <a:ext cx="4094361" cy="1817692"/>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215" name="Google Shape;215;p28"/>
          <p:cNvPicPr preferRelativeResize="0"/>
          <p:nvPr/>
        </p:nvPicPr>
        <p:blipFill rotWithShape="1">
          <a:blip r:embed="rId4">
            <a:alphaModFix/>
          </a:blip>
          <a:srcRect/>
          <a:stretch/>
        </p:blipFill>
        <p:spPr>
          <a:xfrm>
            <a:off x="5578997" y="2534302"/>
            <a:ext cx="3565003" cy="2599732"/>
          </a:xfrm>
          <a:prstGeom prst="rect">
            <a:avLst/>
          </a:prstGeom>
          <a:noFill/>
          <a:ln>
            <a:noFill/>
          </a:ln>
        </p:spPr>
      </p:pic>
      <p:sp>
        <p:nvSpPr>
          <p:cNvPr id="216" name="Google Shape;216;p28"/>
          <p:cNvSpPr txBox="1"/>
          <p:nvPr/>
        </p:nvSpPr>
        <p:spPr>
          <a:xfrm>
            <a:off x="282562" y="1402193"/>
            <a:ext cx="7993333"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3333"/>
              </a:buClr>
              <a:buSzPts val="1400"/>
              <a:buFont typeface="Arial"/>
              <a:buNone/>
            </a:pPr>
            <a:r>
              <a:rPr lang="en-US" b="1" dirty="0" err="1">
                <a:solidFill>
                  <a:srgbClr val="333333"/>
                </a:solidFill>
                <a:latin typeface="Meiryo UI" panose="020B0604030504040204" pitchFamily="50" charset="-128"/>
                <a:ea typeface="Meiryo UI" panose="020B0604030504040204" pitchFamily="50" charset="-128"/>
              </a:rPr>
              <a:t>WireGuard®がサポートされるようになり、より高速で安定したVPN接続が提供されます</a:t>
            </a:r>
            <a:r>
              <a:rPr lang="en-US" b="1" dirty="0">
                <a:solidFill>
                  <a:srgbClr val="333333"/>
                </a:solidFill>
                <a:latin typeface="Meiryo UI" panose="020B0604030504040204" pitchFamily="50" charset="-128"/>
                <a:ea typeface="Meiryo UI" panose="020B0604030504040204" pitchFamily="50" charset="-128"/>
              </a:rPr>
              <a:t>。 </a:t>
            </a:r>
            <a:r>
              <a:rPr lang="en-US" b="1" dirty="0" err="1">
                <a:solidFill>
                  <a:srgbClr val="333333"/>
                </a:solidFill>
                <a:latin typeface="Meiryo UI" panose="020B0604030504040204" pitchFamily="50" charset="-128"/>
                <a:ea typeface="Meiryo UI" panose="020B0604030504040204" pitchFamily="50" charset="-128"/>
              </a:rPr>
              <a:t>ITプロフェッショナル以外のリモートワーカーは、</a:t>
            </a:r>
            <a:r>
              <a:rPr lang="en-US" b="1" dirty="0" err="1" smtClean="0">
                <a:solidFill>
                  <a:srgbClr val="333333"/>
                </a:solidFill>
                <a:latin typeface="Meiryo UI" panose="020B0604030504040204" pitchFamily="50" charset="-128"/>
                <a:ea typeface="Meiryo UI" panose="020B0604030504040204" pitchFamily="50" charset="-128"/>
              </a:rPr>
              <a:t>ユーザーフレンドリーなインターフェ</a:t>
            </a:r>
            <a:r>
              <a:rPr lang="ja-JP" altLang="en-US" b="1" dirty="0" err="1" smtClean="0">
                <a:solidFill>
                  <a:srgbClr val="333333"/>
                </a:solidFill>
                <a:latin typeface="Meiryo UI" panose="020B0604030504040204" pitchFamily="50" charset="-128"/>
                <a:ea typeface="Meiryo UI" panose="020B0604030504040204" pitchFamily="50" charset="-128"/>
              </a:rPr>
              <a:t>ー</a:t>
            </a:r>
            <a:r>
              <a:rPr lang="en-US" b="1" dirty="0" err="1" smtClean="0">
                <a:solidFill>
                  <a:srgbClr val="333333"/>
                </a:solidFill>
                <a:latin typeface="Meiryo UI" panose="020B0604030504040204" pitchFamily="50" charset="-128"/>
                <a:ea typeface="Meiryo UI" panose="020B0604030504040204" pitchFamily="50" charset="-128"/>
              </a:rPr>
              <a:t>スを使用して</a:t>
            </a:r>
            <a:r>
              <a:rPr lang="en-US" b="1" dirty="0" err="1">
                <a:solidFill>
                  <a:srgbClr val="333333"/>
                </a:solidFill>
                <a:latin typeface="Meiryo UI" panose="020B0604030504040204" pitchFamily="50" charset="-128"/>
                <a:ea typeface="Meiryo UI" panose="020B0604030504040204" pitchFamily="50" charset="-128"/>
              </a:rPr>
              <a:t>、VPNトンネルを簡単にセットアップし、簡素化された接続方法でオフィスベースのQNAPデバイスにアクセスできます</a:t>
            </a:r>
            <a:r>
              <a:rPr lang="en-US" b="1" dirty="0">
                <a:solidFill>
                  <a:srgbClr val="333333"/>
                </a:solidFill>
                <a:latin typeface="Meiryo UI" panose="020B0604030504040204" pitchFamily="50" charset="-128"/>
                <a:ea typeface="Meiryo UI" panose="020B0604030504040204" pitchFamily="50" charset="-128"/>
              </a:rPr>
              <a:t>。</a:t>
            </a:r>
            <a:endParaRPr sz="14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17" name="Google Shape;217;p28"/>
          <p:cNvPicPr preferRelativeResize="0"/>
          <p:nvPr/>
        </p:nvPicPr>
        <p:blipFill rotWithShape="1">
          <a:blip r:embed="rId5">
            <a:alphaModFix/>
          </a:blip>
          <a:srcRect/>
          <a:stretch/>
        </p:blipFill>
        <p:spPr>
          <a:xfrm>
            <a:off x="5578996" y="2076165"/>
            <a:ext cx="1090751" cy="1090751"/>
          </a:xfrm>
          <a:prstGeom prst="roundRect">
            <a:avLst>
              <a:gd name="adj" fmla="val 0"/>
            </a:avLst>
          </a:prstGeom>
          <a:noFill/>
          <a:ln>
            <a:noFill/>
          </a:ln>
          <a:effectLst>
            <a:outerShdw blurRad="254000" dist="190500" dir="8100000" algn="tr" rotWithShape="0">
              <a:srgbClr val="09000C">
                <a:alpha val="74901"/>
              </a:srgbClr>
            </a:outerShdw>
          </a:effectLst>
        </p:spPr>
      </p:pic>
    </p:spTree>
    <p:extLst>
      <p:ext uri="{BB962C8B-B14F-4D97-AF65-F5344CB8AC3E}">
        <p14:creationId xmlns:p14="http://schemas.microsoft.com/office/powerpoint/2010/main" val="2094553578"/>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9" descr="Image 5.png"/>
          <p:cNvPicPr preferRelativeResize="0"/>
          <p:nvPr/>
        </p:nvPicPr>
        <p:blipFill rotWithShape="1">
          <a:blip r:embed="rId3">
            <a:alphaModFix/>
          </a:blip>
          <a:srcRect r="34663"/>
          <a:stretch/>
        </p:blipFill>
        <p:spPr>
          <a:xfrm>
            <a:off x="5691485" y="2421876"/>
            <a:ext cx="3452515" cy="2452690"/>
          </a:xfrm>
          <a:prstGeom prst="roundRect">
            <a:avLst>
              <a:gd name="adj" fmla="val 2112"/>
            </a:avLst>
          </a:prstGeom>
          <a:solidFill>
            <a:srgbClr val="ECECEC"/>
          </a:solidFill>
          <a:ln>
            <a:noFill/>
          </a:ln>
        </p:spPr>
      </p:pic>
      <p:sp>
        <p:nvSpPr>
          <p:cNvPr id="223" name="Google Shape;223;p29"/>
          <p:cNvSpPr txBox="1">
            <a:spLocks noGrp="1"/>
          </p:cNvSpPr>
          <p:nvPr>
            <p:ph type="title" idx="4294967295"/>
          </p:nvPr>
        </p:nvSpPr>
        <p:spPr>
          <a:xfrm>
            <a:off x="329880" y="122165"/>
            <a:ext cx="8484239" cy="105969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dirty="0">
                <a:solidFill>
                  <a:schemeClr val="lt1"/>
                </a:solidFill>
                <a:latin typeface="Meiryo UI" panose="020B0604030504040204" pitchFamily="50" charset="-128"/>
                <a:ea typeface="Meiryo UI" panose="020B0604030504040204" pitchFamily="50" charset="-128"/>
              </a:rPr>
              <a:t>Container </a:t>
            </a:r>
            <a:r>
              <a:rPr lang="en-US" sz="3200" dirty="0" err="1">
                <a:solidFill>
                  <a:schemeClr val="lt1"/>
                </a:solidFill>
                <a:latin typeface="Meiryo UI" panose="020B0604030504040204" pitchFamily="50" charset="-128"/>
                <a:ea typeface="Meiryo UI" panose="020B0604030504040204" pitchFamily="50" charset="-128"/>
              </a:rPr>
              <a:t>Stationは、軽量Linux®ベースのOSおよびアプリ仮想化ソリューションです</a:t>
            </a:r>
            <a:r>
              <a:rPr lang="en-US" sz="3200" dirty="0">
                <a:solidFill>
                  <a:schemeClr val="lt1"/>
                </a:solidFill>
                <a:latin typeface="Meiryo UI" panose="020B0604030504040204" pitchFamily="50" charset="-128"/>
                <a:ea typeface="Meiryo UI" panose="020B0604030504040204" pitchFamily="50" charset="-128"/>
              </a:rPr>
              <a:t>。</a:t>
            </a:r>
            <a:endParaRPr sz="32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3200"/>
              <a:buFont typeface="Arial"/>
              <a:buNone/>
            </a:pPr>
            <a:endParaRPr sz="3200" dirty="0">
              <a:solidFill>
                <a:schemeClr val="lt1"/>
              </a:solidFill>
              <a:latin typeface="Meiryo UI" panose="020B0604030504040204" pitchFamily="50" charset="-128"/>
              <a:ea typeface="Meiryo UI" panose="020B0604030504040204" pitchFamily="50" charset="-128"/>
            </a:endParaRPr>
          </a:p>
        </p:txBody>
      </p:sp>
      <p:sp>
        <p:nvSpPr>
          <p:cNvPr id="224" name="Google Shape;224;p29"/>
          <p:cNvSpPr txBox="1"/>
          <p:nvPr/>
        </p:nvSpPr>
        <p:spPr>
          <a:xfrm>
            <a:off x="1224953" y="1357548"/>
            <a:ext cx="7422796" cy="90338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000000"/>
              </a:buClr>
              <a:buSzPts val="1400"/>
              <a:buFont typeface="Arial"/>
              <a:buNone/>
            </a:pPr>
            <a:r>
              <a:rPr lang="en-US" b="1" dirty="0">
                <a:latin typeface="Meiryo UI" panose="020B0604030504040204" pitchFamily="50" charset="-128"/>
                <a:ea typeface="Meiryo UI" panose="020B0604030504040204" pitchFamily="50" charset="-128"/>
              </a:rPr>
              <a:t>QNAP Container </a:t>
            </a:r>
            <a:r>
              <a:rPr lang="en-US" b="1" dirty="0" err="1">
                <a:latin typeface="Meiryo UI" panose="020B0604030504040204" pitchFamily="50" charset="-128"/>
                <a:ea typeface="Meiryo UI" panose="020B0604030504040204" pitchFamily="50" charset="-128"/>
              </a:rPr>
              <a:t>Stationは、Docker®軽量仮想化テクノロジーを排他的に統合し、QNAP</a:t>
            </a:r>
            <a:r>
              <a:rPr lang="en-US" b="1" dirty="0">
                <a:latin typeface="Meiryo UI" panose="020B0604030504040204" pitchFamily="50" charset="-128"/>
                <a:ea typeface="Meiryo UI" panose="020B0604030504040204" pitchFamily="50" charset="-128"/>
              </a:rPr>
              <a:t> </a:t>
            </a:r>
            <a:r>
              <a:rPr lang="en-US" b="1" dirty="0" err="1">
                <a:latin typeface="Meiryo UI" panose="020B0604030504040204" pitchFamily="50" charset="-128"/>
                <a:ea typeface="Meiryo UI" panose="020B0604030504040204" pitchFamily="50" charset="-128"/>
              </a:rPr>
              <a:t>NAS</a:t>
            </a:r>
            <a:r>
              <a:rPr lang="en-US" b="1" dirty="0" err="1" smtClean="0">
                <a:latin typeface="Meiryo UI" panose="020B0604030504040204" pitchFamily="50" charset="-128"/>
                <a:ea typeface="Meiryo UI" panose="020B0604030504040204" pitchFamily="50" charset="-128"/>
              </a:rPr>
              <a:t>上で複数の</a:t>
            </a:r>
            <a:r>
              <a:rPr lang="ja-JP" altLang="en-US" b="1" dirty="0" smtClean="0">
                <a:latin typeface="Meiryo UI" panose="020B0604030504040204" pitchFamily="50" charset="-128"/>
                <a:ea typeface="Meiryo UI" panose="020B0604030504040204" pitchFamily="50" charset="-128"/>
              </a:rPr>
              <a:t>独立した</a:t>
            </a:r>
            <a:r>
              <a:rPr lang="en-US" b="1" dirty="0" err="1" smtClean="0">
                <a:latin typeface="Meiryo UI" panose="020B0604030504040204" pitchFamily="50" charset="-128"/>
                <a:ea typeface="Meiryo UI" panose="020B0604030504040204" pitchFamily="50" charset="-128"/>
              </a:rPr>
              <a:t>Linux</a:t>
            </a:r>
            <a:r>
              <a:rPr lang="en-US" b="1" dirty="0" err="1">
                <a:latin typeface="Meiryo UI" panose="020B0604030504040204" pitchFamily="50" charset="-128"/>
                <a:ea typeface="Meiryo UI" panose="020B0604030504040204" pitchFamily="50" charset="-128"/>
              </a:rPr>
              <a:t>®アプリケーションを操作したり、組み込みのDocker</a:t>
            </a:r>
            <a:r>
              <a:rPr lang="en-US" b="1" dirty="0" smtClean="0">
                <a:latin typeface="Meiryo UI" panose="020B0604030504040204" pitchFamily="50" charset="-128"/>
                <a:ea typeface="Meiryo UI" panose="020B0604030504040204" pitchFamily="50" charset="-128"/>
              </a:rPr>
              <a:t>®</a:t>
            </a:r>
            <a:r>
              <a:rPr lang="en-US" b="1" dirty="0">
                <a:latin typeface="Meiryo UI" panose="020B0604030504040204" pitchFamily="50" charset="-128"/>
                <a:ea typeface="Meiryo UI" panose="020B0604030504040204" pitchFamily="50" charset="-128"/>
              </a:rPr>
              <a:t> </a:t>
            </a:r>
            <a:r>
              <a:rPr lang="en-US" b="1" dirty="0" err="1" smtClean="0">
                <a:latin typeface="Meiryo UI" panose="020B0604030504040204" pitchFamily="50" charset="-128"/>
                <a:ea typeface="Meiryo UI" panose="020B0604030504040204" pitchFamily="50" charset="-128"/>
              </a:rPr>
              <a:t>Hubからアプリをダウンロードしたり</a:t>
            </a:r>
            <a:r>
              <a:rPr lang="ja-JP" altLang="en-US" b="1" dirty="0" smtClean="0">
                <a:latin typeface="Meiryo UI" panose="020B0604030504040204" pitchFamily="50" charset="-128"/>
                <a:ea typeface="Meiryo UI" panose="020B0604030504040204" pitchFamily="50" charset="-128"/>
              </a:rPr>
              <a:t>することが</a:t>
            </a:r>
            <a:r>
              <a:rPr lang="en-US" b="1" dirty="0" err="1" smtClean="0">
                <a:latin typeface="Meiryo UI" panose="020B0604030504040204" pitchFamily="50" charset="-128"/>
                <a:ea typeface="Meiryo UI" panose="020B0604030504040204" pitchFamily="50" charset="-128"/>
              </a:rPr>
              <a:t>できます</a:t>
            </a:r>
            <a:r>
              <a:rPr lang="en-US" b="1" dirty="0">
                <a:latin typeface="Meiryo UI" panose="020B0604030504040204" pitchFamily="50" charset="-128"/>
                <a:ea typeface="Meiryo UI" panose="020B0604030504040204" pitchFamily="50" charset="-128"/>
              </a:rPr>
              <a:t>。</a:t>
            </a:r>
            <a:endParaRPr sz="14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225" name="Google Shape;225;p29" descr="一張含有 文字, 美工圖案 的圖片&#10;&#10;自動產生的描述"/>
          <p:cNvPicPr preferRelativeResize="0"/>
          <p:nvPr/>
        </p:nvPicPr>
        <p:blipFill rotWithShape="1">
          <a:blip r:embed="rId4">
            <a:alphaModFix/>
          </a:blip>
          <a:srcRect/>
          <a:stretch/>
        </p:blipFill>
        <p:spPr>
          <a:xfrm>
            <a:off x="329880" y="1483772"/>
            <a:ext cx="895073" cy="895073"/>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226" name="Google Shape;226;p29"/>
          <p:cNvPicPr preferRelativeResize="0"/>
          <p:nvPr/>
        </p:nvPicPr>
        <p:blipFill rotWithShape="1">
          <a:blip r:embed="rId5">
            <a:alphaModFix/>
          </a:blip>
          <a:srcRect/>
          <a:stretch/>
        </p:blipFill>
        <p:spPr>
          <a:xfrm>
            <a:off x="2196093" y="2661902"/>
            <a:ext cx="1112824" cy="1112824"/>
          </a:xfrm>
          <a:prstGeom prst="rect">
            <a:avLst/>
          </a:prstGeom>
          <a:noFill/>
          <a:ln>
            <a:noFill/>
          </a:ln>
        </p:spPr>
      </p:pic>
      <p:pic>
        <p:nvPicPr>
          <p:cNvPr id="227" name="Google Shape;227;p29"/>
          <p:cNvPicPr preferRelativeResize="0"/>
          <p:nvPr/>
        </p:nvPicPr>
        <p:blipFill rotWithShape="1">
          <a:blip r:embed="rId6">
            <a:alphaModFix/>
          </a:blip>
          <a:srcRect/>
          <a:stretch/>
        </p:blipFill>
        <p:spPr>
          <a:xfrm>
            <a:off x="3932000" y="2661902"/>
            <a:ext cx="1112824" cy="1112824"/>
          </a:xfrm>
          <a:prstGeom prst="rect">
            <a:avLst/>
          </a:prstGeom>
          <a:noFill/>
          <a:ln>
            <a:noFill/>
          </a:ln>
        </p:spPr>
      </p:pic>
      <p:pic>
        <p:nvPicPr>
          <p:cNvPr id="228" name="Google Shape;228;p29"/>
          <p:cNvPicPr preferRelativeResize="0"/>
          <p:nvPr/>
        </p:nvPicPr>
        <p:blipFill rotWithShape="1">
          <a:blip r:embed="rId7">
            <a:alphaModFix/>
          </a:blip>
          <a:srcRect/>
          <a:stretch/>
        </p:blipFill>
        <p:spPr>
          <a:xfrm>
            <a:off x="334127" y="2661902"/>
            <a:ext cx="1112824" cy="1112824"/>
          </a:xfrm>
          <a:prstGeom prst="rect">
            <a:avLst/>
          </a:prstGeom>
          <a:noFill/>
          <a:ln>
            <a:noFill/>
          </a:ln>
        </p:spPr>
      </p:pic>
      <p:sp>
        <p:nvSpPr>
          <p:cNvPr id="229" name="Google Shape;229;p29"/>
          <p:cNvSpPr txBox="1"/>
          <p:nvPr/>
        </p:nvSpPr>
        <p:spPr>
          <a:xfrm>
            <a:off x="2124445" y="3799179"/>
            <a:ext cx="1807555" cy="10541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US" sz="1200" b="1" dirty="0" err="1" smtClean="0">
                <a:latin typeface="Meiryo UI" panose="020B0604030504040204" pitchFamily="50" charset="-128"/>
                <a:ea typeface="Meiryo UI" panose="020B0604030504040204" pitchFamily="50" charset="-128"/>
              </a:rPr>
              <a:t>柔軟な</a:t>
            </a:r>
            <a:r>
              <a:rPr lang="en-US" sz="1200" b="1" dirty="0" smtClean="0">
                <a:latin typeface="Meiryo UI" panose="020B0604030504040204" pitchFamily="50" charset="-128"/>
                <a:ea typeface="Meiryo UI" panose="020B0604030504040204" pitchFamily="50" charset="-128"/>
              </a:rPr>
              <a:t/>
            </a:r>
            <a:br>
              <a:rPr lang="en-US" sz="1200" b="1" dirty="0" smtClean="0">
                <a:latin typeface="Meiryo UI" panose="020B0604030504040204" pitchFamily="50" charset="-128"/>
                <a:ea typeface="Meiryo UI" panose="020B0604030504040204" pitchFamily="50" charset="-128"/>
              </a:rPr>
            </a:br>
            <a:r>
              <a:rPr lang="en-US" sz="1200" b="1" dirty="0" err="1" smtClean="0">
                <a:latin typeface="Meiryo UI" panose="020B0604030504040204" pitchFamily="50" charset="-128"/>
                <a:ea typeface="Meiryo UI" panose="020B0604030504040204" pitchFamily="50" charset="-128"/>
              </a:rPr>
              <a:t>ユーザーインターフェ</a:t>
            </a:r>
            <a:r>
              <a:rPr lang="ja-JP" altLang="en-US" sz="1200" b="1" dirty="0" err="1" smtClean="0">
                <a:latin typeface="Meiryo UI" panose="020B0604030504040204" pitchFamily="50" charset="-128"/>
                <a:ea typeface="Meiryo UI" panose="020B0604030504040204" pitchFamily="50" charset="-128"/>
              </a:rPr>
              <a:t>ー</a:t>
            </a:r>
            <a:r>
              <a:rPr lang="en-US" sz="1200" b="1" dirty="0" smtClean="0">
                <a:latin typeface="Meiryo UI" panose="020B0604030504040204" pitchFamily="50" charset="-128"/>
                <a:ea typeface="Meiryo UI" panose="020B0604030504040204" pitchFamily="50" charset="-128"/>
              </a:rPr>
              <a:t>ス</a:t>
            </a:r>
            <a:endParaRPr sz="1200" dirty="0">
              <a:latin typeface="Meiryo UI" panose="020B0604030504040204" pitchFamily="50" charset="-128"/>
              <a:ea typeface="Meiryo UI" panose="020B0604030504040204" pitchFamily="50" charset="-128"/>
            </a:endParaRPr>
          </a:p>
          <a:p>
            <a:pPr marL="0" marR="0" lvl="0" indent="0" algn="l" rtl="0">
              <a:lnSpc>
                <a:spcPct val="100000"/>
              </a:lnSpc>
              <a:spcBef>
                <a:spcPts val="300"/>
              </a:spcBef>
              <a:spcAft>
                <a:spcPts val="0"/>
              </a:spcAft>
              <a:buClr>
                <a:srgbClr val="000000"/>
              </a:buClr>
              <a:buSzPts val="1200"/>
              <a:buFont typeface="Arial"/>
              <a:buNone/>
            </a:pPr>
            <a:r>
              <a:rPr lang="en-US" sz="1200" dirty="0" err="1" smtClean="0">
                <a:latin typeface="Meiryo UI" panose="020B0604030504040204" pitchFamily="50" charset="-128"/>
                <a:ea typeface="Meiryo UI" panose="020B0604030504040204" pitchFamily="50" charset="-128"/>
              </a:rPr>
              <a:t>コマンドラインインターフェ</a:t>
            </a:r>
            <a:r>
              <a:rPr lang="ja-JP" altLang="en-US" sz="1200" dirty="0" err="1" smtClean="0">
                <a:latin typeface="Meiryo UI" panose="020B0604030504040204" pitchFamily="50" charset="-128"/>
                <a:ea typeface="Meiryo UI" panose="020B0604030504040204" pitchFamily="50" charset="-128"/>
              </a:rPr>
              <a:t>ー</a:t>
            </a:r>
            <a:r>
              <a:rPr lang="en-US" sz="1200" dirty="0" err="1" smtClean="0">
                <a:latin typeface="Meiryo UI" panose="020B0604030504040204" pitchFamily="50" charset="-128"/>
                <a:ea typeface="Meiryo UI" panose="020B0604030504040204" pitchFamily="50" charset="-128"/>
              </a:rPr>
              <a:t>スまたは便利な</a:t>
            </a:r>
            <a:r>
              <a:rPr lang="en-US" sz="1200" dirty="0" err="1">
                <a:latin typeface="Meiryo UI" panose="020B0604030504040204" pitchFamily="50" charset="-128"/>
                <a:ea typeface="Meiryo UI" panose="020B0604030504040204" pitchFamily="50" charset="-128"/>
              </a:rPr>
              <a:t>Web</a:t>
            </a:r>
            <a:r>
              <a:rPr lang="en-US" sz="1200" dirty="0" err="1" smtClean="0">
                <a:latin typeface="Meiryo UI" panose="020B0604030504040204" pitchFamily="50" charset="-128"/>
                <a:ea typeface="Meiryo UI" panose="020B0604030504040204" pitchFamily="50" charset="-128"/>
              </a:rPr>
              <a:t>インターフェ</a:t>
            </a:r>
            <a:r>
              <a:rPr lang="ja-JP" altLang="en-US" sz="1200" dirty="0" err="1" smtClean="0">
                <a:latin typeface="Meiryo UI" panose="020B0604030504040204" pitchFamily="50" charset="-128"/>
                <a:ea typeface="Meiryo UI" panose="020B0604030504040204" pitchFamily="50" charset="-128"/>
              </a:rPr>
              <a:t>ー</a:t>
            </a:r>
            <a:r>
              <a:rPr lang="en-US" sz="1200" dirty="0" err="1" smtClean="0">
                <a:latin typeface="Meiryo UI" panose="020B0604030504040204" pitchFamily="50" charset="-128"/>
                <a:ea typeface="Meiryo UI" panose="020B0604030504040204" pitchFamily="50" charset="-128"/>
              </a:rPr>
              <a:t>スのいずれかを使用します</a:t>
            </a:r>
            <a:r>
              <a:rPr lang="en-US" sz="1200" dirty="0">
                <a:latin typeface="Meiryo UI" panose="020B0604030504040204" pitchFamily="50" charset="-128"/>
                <a:ea typeface="Meiryo UI" panose="020B0604030504040204" pitchFamily="50" charset="-128"/>
              </a:rPr>
              <a:t>。</a:t>
            </a:r>
            <a:endParaRPr sz="1200" dirty="0">
              <a:latin typeface="Meiryo UI" panose="020B0604030504040204" pitchFamily="50" charset="-128"/>
              <a:ea typeface="Meiryo UI" panose="020B0604030504040204" pitchFamily="50" charset="-128"/>
            </a:endParaRPr>
          </a:p>
        </p:txBody>
      </p:sp>
      <p:sp>
        <p:nvSpPr>
          <p:cNvPr id="230" name="Google Shape;230;p29"/>
          <p:cNvSpPr txBox="1"/>
          <p:nvPr/>
        </p:nvSpPr>
        <p:spPr>
          <a:xfrm>
            <a:off x="64233" y="3847867"/>
            <a:ext cx="1935824" cy="8694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US" sz="1200" b="1" dirty="0" err="1">
                <a:solidFill>
                  <a:schemeClr val="dk1"/>
                </a:solidFill>
                <a:latin typeface="Meiryo UI" panose="020B0604030504040204" pitchFamily="50" charset="-128"/>
                <a:ea typeface="Meiryo UI" panose="020B0604030504040204" pitchFamily="50" charset="-128"/>
              </a:rPr>
              <a:t>一目でわかるダッシュボード</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300"/>
              </a:spcBef>
              <a:spcAft>
                <a:spcPts val="0"/>
              </a:spcAft>
              <a:buClr>
                <a:srgbClr val="000000"/>
              </a:buClr>
              <a:buSzPts val="1200"/>
              <a:buFont typeface="Arial"/>
              <a:buNone/>
            </a:pPr>
            <a:r>
              <a:rPr lang="en-US" sz="1200" dirty="0" err="1">
                <a:solidFill>
                  <a:schemeClr val="dk1"/>
                </a:solidFill>
                <a:latin typeface="Meiryo UI" panose="020B0604030504040204" pitchFamily="50" charset="-128"/>
                <a:ea typeface="Meiryo UI" panose="020B0604030504040204" pitchFamily="50" charset="-128"/>
              </a:rPr>
              <a:t>NASおよびコンテナシステムのリソース使用量の概要を明確に示します</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p:txBody>
      </p:sp>
      <p:sp>
        <p:nvSpPr>
          <p:cNvPr id="231" name="Google Shape;231;p29"/>
          <p:cNvSpPr txBox="1"/>
          <p:nvPr/>
        </p:nvSpPr>
        <p:spPr>
          <a:xfrm>
            <a:off x="3927240" y="3795402"/>
            <a:ext cx="180755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err="1">
                <a:latin typeface="Meiryo UI" panose="020B0604030504040204" pitchFamily="50" charset="-128"/>
                <a:ea typeface="Meiryo UI" panose="020B0604030504040204" pitchFamily="50" charset="-128"/>
              </a:rPr>
              <a:t>権限設定</a:t>
            </a:r>
            <a:endParaRPr sz="1200" dirty="0">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000000"/>
              </a:buClr>
              <a:buSzPts val="1200"/>
              <a:buFont typeface="Arial"/>
              <a:buNone/>
            </a:pPr>
            <a:r>
              <a:rPr lang="en-US" sz="1200" dirty="0" err="1">
                <a:latin typeface="Meiryo UI" panose="020B0604030504040204" pitchFamily="50" charset="-128"/>
                <a:ea typeface="Meiryo UI" panose="020B0604030504040204" pitchFamily="50" charset="-128"/>
              </a:rPr>
              <a:t>NAS、他のコンテナのデータ、またはNASデバイス上の共有フォルダへのアクセスを制御します</a:t>
            </a:r>
            <a:r>
              <a:rPr lang="en-US" sz="1200" dirty="0">
                <a:latin typeface="Meiryo UI" panose="020B0604030504040204" pitchFamily="50" charset="-128"/>
                <a:ea typeface="Meiryo UI" panose="020B0604030504040204" pitchFamily="50" charset="-128"/>
              </a:rPr>
              <a:t>。</a:t>
            </a:r>
            <a:endParaRPr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093079"/>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0" descr="https://www.qnap.com/i/_images/product/items/311_s.png?t=1572423060"/>
          <p:cNvPicPr preferRelativeResize="0"/>
          <p:nvPr/>
        </p:nvPicPr>
        <p:blipFill rotWithShape="1">
          <a:blip r:embed="rId3">
            <a:alphaModFix/>
          </a:blip>
          <a:srcRect/>
          <a:stretch/>
        </p:blipFill>
        <p:spPr>
          <a:xfrm>
            <a:off x="6277151" y="1477860"/>
            <a:ext cx="2634663" cy="1645200"/>
          </a:xfrm>
          <a:prstGeom prst="rect">
            <a:avLst/>
          </a:prstGeom>
          <a:noFill/>
          <a:ln>
            <a:noFill/>
          </a:ln>
        </p:spPr>
      </p:pic>
      <p:sp>
        <p:nvSpPr>
          <p:cNvPr id="237" name="Google Shape;237;p30"/>
          <p:cNvSpPr/>
          <p:nvPr/>
        </p:nvSpPr>
        <p:spPr>
          <a:xfrm>
            <a:off x="719826" y="3250585"/>
            <a:ext cx="2499173" cy="1734874"/>
          </a:xfrm>
          <a:prstGeom prst="roundRect">
            <a:avLst>
              <a:gd name="adj" fmla="val 1704"/>
            </a:avLst>
          </a:prstGeom>
          <a:gradFill>
            <a:gsLst>
              <a:gs pos="0">
                <a:srgbClr val="1D2063">
                  <a:alpha val="53333"/>
                </a:srgbClr>
              </a:gs>
              <a:gs pos="1000">
                <a:srgbClr val="1D2063">
                  <a:alpha val="53333"/>
                </a:srgbClr>
              </a:gs>
              <a:gs pos="100000">
                <a:srgbClr val="132C45"/>
              </a:gs>
            </a:gsLst>
            <a:lin ang="5400000" scaled="0"/>
          </a:gradFill>
          <a:ln w="9525" cap="flat" cmpd="sng">
            <a:solidFill>
              <a:srgbClr val="3072BE"/>
            </a:solidFill>
            <a:prstDash val="solid"/>
            <a:round/>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38" name="Google Shape;238;p30"/>
          <p:cNvPicPr preferRelativeResize="0"/>
          <p:nvPr/>
        </p:nvPicPr>
        <p:blipFill rotWithShape="1">
          <a:blip r:embed="rId4">
            <a:alphaModFix/>
          </a:blip>
          <a:srcRect/>
          <a:stretch/>
        </p:blipFill>
        <p:spPr>
          <a:xfrm>
            <a:off x="5943801" y="2465746"/>
            <a:ext cx="2807921" cy="373089"/>
          </a:xfrm>
          <a:prstGeom prst="rect">
            <a:avLst/>
          </a:prstGeom>
          <a:noFill/>
          <a:ln>
            <a:noFill/>
          </a:ln>
        </p:spPr>
      </p:pic>
      <p:pic>
        <p:nvPicPr>
          <p:cNvPr id="239" name="Google Shape;239;p30"/>
          <p:cNvPicPr preferRelativeResize="0"/>
          <p:nvPr/>
        </p:nvPicPr>
        <p:blipFill rotWithShape="1">
          <a:blip r:embed="rId4">
            <a:alphaModFix/>
          </a:blip>
          <a:srcRect/>
          <a:stretch/>
        </p:blipFill>
        <p:spPr>
          <a:xfrm>
            <a:off x="5854061" y="4406340"/>
            <a:ext cx="2807921" cy="373089"/>
          </a:xfrm>
          <a:prstGeom prst="rect">
            <a:avLst/>
          </a:prstGeom>
          <a:noFill/>
          <a:ln>
            <a:noFill/>
          </a:ln>
        </p:spPr>
      </p:pic>
      <p:cxnSp>
        <p:nvCxnSpPr>
          <p:cNvPr id="240" name="Google Shape;240;p30"/>
          <p:cNvCxnSpPr/>
          <p:nvPr/>
        </p:nvCxnSpPr>
        <p:spPr>
          <a:xfrm>
            <a:off x="2639555" y="3728483"/>
            <a:ext cx="4093800" cy="504900"/>
          </a:xfrm>
          <a:prstGeom prst="bentConnector3">
            <a:avLst>
              <a:gd name="adj1" fmla="val 50001"/>
            </a:avLst>
          </a:prstGeom>
          <a:noFill/>
          <a:ln w="19050" cap="flat" cmpd="sng">
            <a:solidFill>
              <a:srgbClr val="2A6199"/>
            </a:solidFill>
            <a:prstDash val="dash"/>
            <a:round/>
            <a:headEnd type="none" w="sm" len="sm"/>
            <a:tailEnd type="none" w="sm" len="sm"/>
          </a:ln>
        </p:spPr>
      </p:cxnSp>
      <p:cxnSp>
        <p:nvCxnSpPr>
          <p:cNvPr id="241" name="Google Shape;241;p30"/>
          <p:cNvCxnSpPr/>
          <p:nvPr/>
        </p:nvCxnSpPr>
        <p:spPr>
          <a:xfrm rot="10800000" flipH="1">
            <a:off x="3063948" y="2428547"/>
            <a:ext cx="3229500" cy="1120800"/>
          </a:xfrm>
          <a:prstGeom prst="bentConnector3">
            <a:avLst>
              <a:gd name="adj1" fmla="val 50000"/>
            </a:avLst>
          </a:prstGeom>
          <a:noFill/>
          <a:ln w="19050" cap="flat" cmpd="sng">
            <a:solidFill>
              <a:srgbClr val="2A6199"/>
            </a:solidFill>
            <a:prstDash val="dash"/>
            <a:round/>
            <a:headEnd type="none" w="sm" len="sm"/>
            <a:tailEnd type="none" w="sm" len="sm"/>
          </a:ln>
        </p:spPr>
      </p:cxnSp>
      <p:sp>
        <p:nvSpPr>
          <p:cNvPr id="242" name="Google Shape;242;p30"/>
          <p:cNvSpPr txBox="1"/>
          <p:nvPr/>
        </p:nvSpPr>
        <p:spPr>
          <a:xfrm>
            <a:off x="4727012" y="2853791"/>
            <a:ext cx="2088232" cy="4616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A6199"/>
              </a:buClr>
              <a:buSzPts val="1200"/>
              <a:buFont typeface="Arial"/>
              <a:buNone/>
            </a:pPr>
            <a:r>
              <a:rPr lang="en-US" sz="1200" b="1" dirty="0" smtClean="0">
                <a:solidFill>
                  <a:srgbClr val="2A6199"/>
                </a:solidFill>
                <a:latin typeface="Meiryo UI" panose="020B0604030504040204" pitchFamily="50" charset="-128"/>
                <a:ea typeface="Meiryo UI" panose="020B0604030504040204" pitchFamily="50" charset="-128"/>
              </a:rPr>
              <a:t>2.5GbE / 10GbE</a:t>
            </a:r>
            <a:endParaRPr sz="1200" b="1" dirty="0">
              <a:solidFill>
                <a:srgbClr val="2A6199"/>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2A6199"/>
              </a:buClr>
              <a:buSzPts val="1200"/>
              <a:buFont typeface="Arial"/>
              <a:buNone/>
            </a:pPr>
            <a:r>
              <a:rPr lang="en-US" sz="1200" b="1" dirty="0" err="1" smtClean="0">
                <a:solidFill>
                  <a:srgbClr val="2A6199"/>
                </a:solidFill>
                <a:latin typeface="Meiryo UI" panose="020B0604030504040204" pitchFamily="50" charset="-128"/>
                <a:ea typeface="Meiryo UI" panose="020B0604030504040204" pitchFamily="50" charset="-128"/>
              </a:rPr>
              <a:t>iSCSIV</a:t>
            </a:r>
            <a:r>
              <a:rPr lang="en-US" sz="1200" b="1" dirty="0" smtClean="0">
                <a:solidFill>
                  <a:srgbClr val="2A6199"/>
                </a:solidFill>
                <a:latin typeface="Meiryo UI" panose="020B0604030504040204" pitchFamily="50" charset="-128"/>
                <a:ea typeface="Meiryo UI" panose="020B0604030504040204" pitchFamily="50" charset="-128"/>
              </a:rPr>
              <a:t> </a:t>
            </a:r>
            <a:r>
              <a:rPr lang="en-US" sz="1200" b="1" dirty="0" err="1" smtClean="0">
                <a:solidFill>
                  <a:srgbClr val="2A6199"/>
                </a:solidFill>
                <a:latin typeface="Meiryo UI" panose="020B0604030504040204" pitchFamily="50" charset="-128"/>
                <a:ea typeface="Meiryo UI" panose="020B0604030504040204" pitchFamily="50" charset="-128"/>
              </a:rPr>
              <a:t>JBOD</a:t>
            </a:r>
            <a:r>
              <a:rPr lang="en-US" sz="1200" b="1" dirty="0" err="1">
                <a:solidFill>
                  <a:srgbClr val="2A6199"/>
                </a:solidFill>
                <a:latin typeface="Meiryo UI" panose="020B0604030504040204" pitchFamily="50" charset="-128"/>
                <a:ea typeface="Meiryo UI" panose="020B0604030504040204" pitchFamily="50" charset="-128"/>
              </a:rPr>
              <a:t>接続</a:t>
            </a:r>
            <a:endParaRPr sz="1200" b="1" dirty="0">
              <a:solidFill>
                <a:srgbClr val="2A6199"/>
              </a:solidFill>
              <a:latin typeface="Meiryo UI" panose="020B0604030504040204" pitchFamily="50" charset="-128"/>
              <a:ea typeface="Meiryo UI" panose="020B0604030504040204" pitchFamily="50" charset="-128"/>
            </a:endParaRPr>
          </a:p>
        </p:txBody>
      </p:sp>
      <p:sp>
        <p:nvSpPr>
          <p:cNvPr id="243" name="Google Shape;243;p30"/>
          <p:cNvSpPr txBox="1"/>
          <p:nvPr/>
        </p:nvSpPr>
        <p:spPr>
          <a:xfrm>
            <a:off x="6890746" y="4650788"/>
            <a:ext cx="142172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TVS-672X</a:t>
            </a:r>
            <a:endParaRPr dirty="0">
              <a:latin typeface="Meiryo UI" panose="020B0604030504040204" pitchFamily="50" charset="-128"/>
              <a:ea typeface="Meiryo UI" panose="020B0604030504040204" pitchFamily="50" charset="-128"/>
            </a:endParaRPr>
          </a:p>
        </p:txBody>
      </p:sp>
      <p:sp>
        <p:nvSpPr>
          <p:cNvPr id="244" name="Google Shape;244;p30"/>
          <p:cNvSpPr txBox="1"/>
          <p:nvPr/>
        </p:nvSpPr>
        <p:spPr>
          <a:xfrm>
            <a:off x="6865249" y="2696574"/>
            <a:ext cx="177136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TS-1232PXU-RP</a:t>
            </a:r>
            <a:endParaRPr dirty="0">
              <a:latin typeface="Meiryo UI" panose="020B0604030504040204" pitchFamily="50" charset="-128"/>
              <a:ea typeface="Meiryo UI" panose="020B0604030504040204" pitchFamily="50" charset="-128"/>
            </a:endParaRPr>
          </a:p>
        </p:txBody>
      </p:sp>
      <p:grpSp>
        <p:nvGrpSpPr>
          <p:cNvPr id="245" name="Google Shape;245;p30"/>
          <p:cNvGrpSpPr/>
          <p:nvPr/>
        </p:nvGrpSpPr>
        <p:grpSpPr>
          <a:xfrm>
            <a:off x="1547279" y="4031477"/>
            <a:ext cx="771713" cy="771813"/>
            <a:chOff x="428596" y="2143809"/>
            <a:chExt cx="1613420" cy="1613420"/>
          </a:xfrm>
        </p:grpSpPr>
        <p:sp>
          <p:nvSpPr>
            <p:cNvPr id="246" name="Google Shape;246;p30"/>
            <p:cNvSpPr/>
            <p:nvPr/>
          </p:nvSpPr>
          <p:spPr>
            <a:xfrm>
              <a:off x="428596" y="2143809"/>
              <a:ext cx="1613420" cy="1613420"/>
            </a:xfrm>
            <a:prstGeom prst="ellipse">
              <a:avLst/>
            </a:prstGeom>
            <a:solidFill>
              <a:srgbClr val="2A619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47" name="Google Shape;247;p30" descr="VJBOD.png"/>
            <p:cNvPicPr preferRelativeResize="0"/>
            <p:nvPr/>
          </p:nvPicPr>
          <p:blipFill rotWithShape="1">
            <a:blip r:embed="rId5">
              <a:alphaModFix/>
            </a:blip>
            <a:srcRect/>
            <a:stretch/>
          </p:blipFill>
          <p:spPr>
            <a:xfrm>
              <a:off x="571472" y="2500306"/>
              <a:ext cx="1095943" cy="963170"/>
            </a:xfrm>
            <a:prstGeom prst="rect">
              <a:avLst/>
            </a:prstGeom>
            <a:noFill/>
            <a:ln>
              <a:noFill/>
            </a:ln>
          </p:spPr>
        </p:pic>
      </p:grpSp>
      <p:pic>
        <p:nvPicPr>
          <p:cNvPr id="248" name="Google Shape;248;p30"/>
          <p:cNvPicPr preferRelativeResize="0"/>
          <p:nvPr/>
        </p:nvPicPr>
        <p:blipFill rotWithShape="1">
          <a:blip r:embed="rId4">
            <a:alphaModFix/>
          </a:blip>
          <a:srcRect/>
          <a:stretch/>
        </p:blipFill>
        <p:spPr>
          <a:xfrm>
            <a:off x="17991" y="3654877"/>
            <a:ext cx="3881334" cy="405694"/>
          </a:xfrm>
          <a:prstGeom prst="rect">
            <a:avLst/>
          </a:prstGeom>
          <a:noFill/>
          <a:ln>
            <a:noFill/>
          </a:ln>
        </p:spPr>
      </p:pic>
      <p:sp>
        <p:nvSpPr>
          <p:cNvPr id="249" name="Google Shape;249;p30"/>
          <p:cNvSpPr txBox="1"/>
          <p:nvPr/>
        </p:nvSpPr>
        <p:spPr>
          <a:xfrm>
            <a:off x="8675285" y="-434498"/>
            <a:ext cx="468715" cy="307777"/>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dirty="0" smtClean="0">
                <a:solidFill>
                  <a:schemeClr val="lt1"/>
                </a:solidFill>
                <a:latin typeface="Meiryo UI" panose="020B0604030504040204" pitchFamily="50" charset="-128"/>
                <a:ea typeface="Meiryo UI" panose="020B0604030504040204" pitchFamily="50" charset="-128"/>
              </a:rPr>
              <a:t>OK</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50" name="Google Shape;250;p30"/>
          <p:cNvSpPr txBox="1"/>
          <p:nvPr/>
        </p:nvSpPr>
        <p:spPr>
          <a:xfrm>
            <a:off x="186620" y="48509"/>
            <a:ext cx="8770759" cy="125412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smtClean="0">
                <a:solidFill>
                  <a:schemeClr val="lt1"/>
                </a:solidFill>
                <a:latin typeface="Meiryo UI" panose="020B0604030504040204" pitchFamily="50" charset="-128"/>
                <a:ea typeface="Meiryo UI" panose="020B0604030504040204" pitchFamily="50" charset="-128"/>
              </a:rPr>
              <a:t>Virtual </a:t>
            </a:r>
            <a:r>
              <a:rPr lang="en-US" sz="3200" b="1" dirty="0" err="1" smtClean="0">
                <a:solidFill>
                  <a:schemeClr val="lt1"/>
                </a:solidFill>
                <a:latin typeface="Meiryo UI" panose="020B0604030504040204" pitchFamily="50" charset="-128"/>
                <a:ea typeface="Meiryo UI" panose="020B0604030504040204" pitchFamily="50" charset="-128"/>
              </a:rPr>
              <a:t>JBODを使用して複数のQNAP</a:t>
            </a:r>
            <a:r>
              <a:rPr lang="en-US" sz="3200" b="1" dirty="0" smtClean="0">
                <a:solidFill>
                  <a:schemeClr val="lt1"/>
                </a:solidFill>
                <a:latin typeface="Meiryo UI" panose="020B0604030504040204" pitchFamily="50" charset="-128"/>
                <a:ea typeface="Meiryo UI" panose="020B0604030504040204" pitchFamily="50" charset="-128"/>
              </a:rPr>
              <a:t> NAS</a:t>
            </a:r>
            <a:br>
              <a:rPr lang="en-US" sz="3200" b="1" dirty="0" smtClean="0">
                <a:solidFill>
                  <a:schemeClr val="lt1"/>
                </a:solidFill>
                <a:latin typeface="Meiryo UI" panose="020B0604030504040204" pitchFamily="50" charset="-128"/>
                <a:ea typeface="Meiryo UI" panose="020B0604030504040204" pitchFamily="50" charset="-128"/>
              </a:rPr>
            </a:br>
            <a:r>
              <a:rPr lang="en-US" sz="3200" b="1" dirty="0" err="1" smtClean="0">
                <a:solidFill>
                  <a:schemeClr val="lt1"/>
                </a:solidFill>
                <a:latin typeface="Meiryo UI" panose="020B0604030504040204" pitchFamily="50" charset="-128"/>
                <a:ea typeface="Meiryo UI" panose="020B0604030504040204" pitchFamily="50" charset="-128"/>
              </a:rPr>
              <a:t>ユニットの中で最高の容量使用率を実現</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51" name="Google Shape;251;p30"/>
          <p:cNvPicPr preferRelativeResize="0"/>
          <p:nvPr/>
        </p:nvPicPr>
        <p:blipFill rotWithShape="1">
          <a:blip r:embed="rId4">
            <a:alphaModFix/>
          </a:blip>
          <a:srcRect/>
          <a:stretch/>
        </p:blipFill>
        <p:spPr>
          <a:xfrm>
            <a:off x="3615901" y="3678002"/>
            <a:ext cx="2222222" cy="373089"/>
          </a:xfrm>
          <a:prstGeom prst="rect">
            <a:avLst/>
          </a:prstGeom>
          <a:noFill/>
          <a:ln>
            <a:noFill/>
          </a:ln>
        </p:spPr>
      </p:pic>
      <p:pic>
        <p:nvPicPr>
          <p:cNvPr id="252" name="Google Shape;252;p30" descr="TVS-672N"/>
          <p:cNvPicPr preferRelativeResize="0"/>
          <p:nvPr/>
        </p:nvPicPr>
        <p:blipFill rotWithShape="1">
          <a:blip r:embed="rId6">
            <a:alphaModFix/>
          </a:blip>
          <a:srcRect/>
          <a:stretch/>
        </p:blipFill>
        <p:spPr>
          <a:xfrm>
            <a:off x="6525791" y="3437500"/>
            <a:ext cx="1793428" cy="1251414"/>
          </a:xfrm>
          <a:prstGeom prst="rect">
            <a:avLst/>
          </a:prstGeom>
          <a:noFill/>
          <a:ln>
            <a:noFill/>
          </a:ln>
        </p:spPr>
      </p:pic>
      <p:pic>
        <p:nvPicPr>
          <p:cNvPr id="253" name="Google Shape;253;p30" descr="https://www.qnap.com/i/_images/product/items/327_s.png?t=1560145787"/>
          <p:cNvPicPr preferRelativeResize="0"/>
          <p:nvPr/>
        </p:nvPicPr>
        <p:blipFill rotWithShape="1">
          <a:blip r:embed="rId7">
            <a:alphaModFix/>
          </a:blip>
          <a:srcRect t="33064" b="33062"/>
          <a:stretch/>
        </p:blipFill>
        <p:spPr>
          <a:xfrm>
            <a:off x="3808801" y="3331071"/>
            <a:ext cx="1956936" cy="575961"/>
          </a:xfrm>
          <a:prstGeom prst="rect">
            <a:avLst/>
          </a:prstGeom>
          <a:noFill/>
          <a:ln>
            <a:noFill/>
          </a:ln>
        </p:spPr>
      </p:pic>
      <p:sp>
        <p:nvSpPr>
          <p:cNvPr id="254" name="Google Shape;254;p30"/>
          <p:cNvSpPr txBox="1"/>
          <p:nvPr/>
        </p:nvSpPr>
        <p:spPr>
          <a:xfrm>
            <a:off x="2170724" y="3911166"/>
            <a:ext cx="145968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b="1" dirty="0">
                <a:solidFill>
                  <a:schemeClr val="lt1"/>
                </a:solidFill>
                <a:latin typeface="Meiryo UI" panose="020B0604030504040204" pitchFamily="50" charset="-128"/>
                <a:ea typeface="Meiryo UI" panose="020B0604030504040204" pitchFamily="50" charset="-128"/>
              </a:rPr>
              <a:t>TS-435XeU</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55" name="Google Shape;255;p30"/>
          <p:cNvSpPr txBox="1"/>
          <p:nvPr/>
        </p:nvSpPr>
        <p:spPr>
          <a:xfrm>
            <a:off x="4715312" y="3865366"/>
            <a:ext cx="145968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err="1">
                <a:solidFill>
                  <a:schemeClr val="dk1"/>
                </a:solidFill>
                <a:latin typeface="Meiryo UI" panose="020B0604030504040204" pitchFamily="50" charset="-128"/>
                <a:ea typeface="Meiryo UI" panose="020B0604030504040204" pitchFamily="50" charset="-128"/>
              </a:rPr>
              <a:t>QNAPスイッチ</a:t>
            </a:r>
            <a:endParaRPr sz="14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56" name="Google Shape;256;p30"/>
          <p:cNvSpPr txBox="1"/>
          <p:nvPr/>
        </p:nvSpPr>
        <p:spPr>
          <a:xfrm>
            <a:off x="779393" y="1990558"/>
            <a:ext cx="2284555"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400"/>
              <a:buFont typeface="Arial"/>
              <a:buNone/>
            </a:pPr>
            <a:r>
              <a:rPr lang="en-US" sz="1600" b="1" dirty="0">
                <a:solidFill>
                  <a:schemeClr val="lt1"/>
                </a:solidFill>
                <a:latin typeface="Meiryo UI" panose="020B0604030504040204" pitchFamily="50" charset="-128"/>
                <a:ea typeface="Meiryo UI" panose="020B0604030504040204" pitchFamily="50" charset="-128"/>
              </a:rPr>
              <a:t>最大8つのVJBOD接続</a:t>
            </a:r>
            <a:endParaRPr dirty="0">
              <a:latin typeface="Meiryo UI" panose="020B0604030504040204" pitchFamily="50" charset="-128"/>
              <a:ea typeface="Meiryo UI" panose="020B0604030504040204" pitchFamily="50" charset="-128"/>
            </a:endParaRPr>
          </a:p>
        </p:txBody>
      </p:sp>
      <p:pic>
        <p:nvPicPr>
          <p:cNvPr id="257" name="Google Shape;257;p30" descr="一張含有 文字, 監視器, 電腦, 鍵盤 的圖片&#10;&#10;自動產生的描述"/>
          <p:cNvPicPr preferRelativeResize="0"/>
          <p:nvPr/>
        </p:nvPicPr>
        <p:blipFill rotWithShape="1">
          <a:blip r:embed="rId8">
            <a:alphaModFix/>
          </a:blip>
          <a:srcRect/>
          <a:stretch/>
        </p:blipFill>
        <p:spPr>
          <a:xfrm>
            <a:off x="305125" y="3392645"/>
            <a:ext cx="3297320" cy="558346"/>
          </a:xfrm>
          <a:prstGeom prst="rect">
            <a:avLst/>
          </a:prstGeom>
          <a:noFill/>
          <a:ln>
            <a:noFill/>
          </a:ln>
        </p:spPr>
      </p:pic>
      <p:sp>
        <p:nvSpPr>
          <p:cNvPr id="258" name="Google Shape;258;p30"/>
          <p:cNvSpPr txBox="1"/>
          <p:nvPr/>
        </p:nvSpPr>
        <p:spPr>
          <a:xfrm>
            <a:off x="4721621" y="4287358"/>
            <a:ext cx="2088232" cy="4616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A6199"/>
              </a:buClr>
              <a:buSzPts val="1200"/>
              <a:buFont typeface="Arial"/>
              <a:buNone/>
            </a:pPr>
            <a:r>
              <a:rPr lang="en-US" sz="1200" b="1" dirty="0" smtClean="0">
                <a:solidFill>
                  <a:srgbClr val="2A6199"/>
                </a:solidFill>
                <a:latin typeface="Meiryo UI" panose="020B0604030504040204" pitchFamily="50" charset="-128"/>
                <a:ea typeface="Meiryo UI" panose="020B0604030504040204" pitchFamily="50" charset="-128"/>
              </a:rPr>
              <a:t>2.5GbE / 10GbE</a:t>
            </a:r>
            <a:endParaRPr sz="1200" b="1" dirty="0">
              <a:solidFill>
                <a:srgbClr val="2A6199"/>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2A6199"/>
              </a:buClr>
              <a:buSzPts val="1200"/>
              <a:buFont typeface="Arial"/>
              <a:buNone/>
            </a:pPr>
            <a:r>
              <a:rPr lang="en-US" sz="1200" b="1" dirty="0" err="1" smtClean="0">
                <a:solidFill>
                  <a:srgbClr val="2A6199"/>
                </a:solidFill>
                <a:latin typeface="Meiryo UI" panose="020B0604030504040204" pitchFamily="50" charset="-128"/>
                <a:ea typeface="Meiryo UI" panose="020B0604030504040204" pitchFamily="50" charset="-128"/>
              </a:rPr>
              <a:t>iSCSIV</a:t>
            </a:r>
            <a:r>
              <a:rPr lang="en-US" sz="1200" b="1" dirty="0" smtClean="0">
                <a:solidFill>
                  <a:srgbClr val="2A6199"/>
                </a:solidFill>
                <a:latin typeface="Meiryo UI" panose="020B0604030504040204" pitchFamily="50" charset="-128"/>
                <a:ea typeface="Meiryo UI" panose="020B0604030504040204" pitchFamily="50" charset="-128"/>
              </a:rPr>
              <a:t> </a:t>
            </a:r>
            <a:r>
              <a:rPr lang="en-US" sz="1200" b="1" dirty="0" err="1" smtClean="0">
                <a:solidFill>
                  <a:srgbClr val="2A6199"/>
                </a:solidFill>
                <a:latin typeface="Meiryo UI" panose="020B0604030504040204" pitchFamily="50" charset="-128"/>
                <a:ea typeface="Meiryo UI" panose="020B0604030504040204" pitchFamily="50" charset="-128"/>
              </a:rPr>
              <a:t>JBOD</a:t>
            </a:r>
            <a:r>
              <a:rPr lang="en-US" sz="1200" b="1" dirty="0" err="1">
                <a:solidFill>
                  <a:srgbClr val="2A6199"/>
                </a:solidFill>
                <a:latin typeface="Meiryo UI" panose="020B0604030504040204" pitchFamily="50" charset="-128"/>
                <a:ea typeface="Meiryo UI" panose="020B0604030504040204" pitchFamily="50" charset="-128"/>
              </a:rPr>
              <a:t>接続</a:t>
            </a:r>
            <a:endParaRPr sz="1200" b="1" dirty="0">
              <a:solidFill>
                <a:srgbClr val="2A6199"/>
              </a:solidFill>
              <a:latin typeface="Meiryo UI" panose="020B0604030504040204" pitchFamily="50" charset="-128"/>
              <a:ea typeface="Meiryo UI" panose="020B0604030504040204" pitchFamily="50" charset="-128"/>
            </a:endParaRPr>
          </a:p>
        </p:txBody>
      </p:sp>
      <p:sp>
        <p:nvSpPr>
          <p:cNvPr id="259" name="Google Shape;259;p30"/>
          <p:cNvSpPr txBox="1"/>
          <p:nvPr/>
        </p:nvSpPr>
        <p:spPr>
          <a:xfrm>
            <a:off x="232186" y="1379052"/>
            <a:ext cx="4276846" cy="18158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3333"/>
              </a:buClr>
              <a:buSzPts val="1400"/>
              <a:buFont typeface="Arial"/>
              <a:buNone/>
            </a:pPr>
            <a:r>
              <a:rPr lang="en-US" b="1" dirty="0" smtClean="0">
                <a:solidFill>
                  <a:srgbClr val="333333"/>
                </a:solidFill>
                <a:latin typeface="Meiryo UI" panose="020B0604030504040204" pitchFamily="50" charset="-128"/>
                <a:ea typeface="Meiryo UI" panose="020B0604030504040204" pitchFamily="50" charset="-128"/>
              </a:rPr>
              <a:t>VJBOD(Virtual JBOD)</a:t>
            </a:r>
            <a:r>
              <a:rPr lang="en-US" b="1" dirty="0" err="1" smtClean="0">
                <a:solidFill>
                  <a:srgbClr val="333333"/>
                </a:solidFill>
                <a:latin typeface="Meiryo UI" panose="020B0604030504040204" pitchFamily="50" charset="-128"/>
                <a:ea typeface="Meiryo UI" panose="020B0604030504040204" pitchFamily="50" charset="-128"/>
              </a:rPr>
              <a:t>は</a:t>
            </a:r>
            <a:r>
              <a:rPr lang="en-US" b="1" dirty="0" err="1">
                <a:solidFill>
                  <a:srgbClr val="333333"/>
                </a:solidFill>
                <a:latin typeface="Meiryo UI" panose="020B0604030504040204" pitchFamily="50" charset="-128"/>
                <a:ea typeface="Meiryo UI" panose="020B0604030504040204" pitchFamily="50" charset="-128"/>
              </a:rPr>
              <a:t>、</a:t>
            </a:r>
            <a:r>
              <a:rPr lang="en-US" b="1" dirty="0" err="1" smtClean="0">
                <a:solidFill>
                  <a:srgbClr val="333333"/>
                </a:solidFill>
                <a:latin typeface="Meiryo UI" panose="020B0604030504040204" pitchFamily="50" charset="-128"/>
                <a:ea typeface="Meiryo UI" panose="020B0604030504040204" pitchFamily="50" charset="-128"/>
              </a:rPr>
              <a:t>QNAP</a:t>
            </a:r>
            <a:r>
              <a:rPr lang="en-US" b="1" dirty="0" smtClean="0">
                <a:solidFill>
                  <a:srgbClr val="333333"/>
                </a:solidFill>
                <a:latin typeface="Meiryo UI" panose="020B0604030504040204" pitchFamily="50" charset="-128"/>
                <a:ea typeface="Meiryo UI" panose="020B0604030504040204" pitchFamily="50" charset="-128"/>
              </a:rPr>
              <a:t> </a:t>
            </a:r>
            <a:r>
              <a:rPr lang="en-US" b="1" dirty="0" err="1" smtClean="0">
                <a:solidFill>
                  <a:srgbClr val="333333"/>
                </a:solidFill>
                <a:latin typeface="Meiryo UI" panose="020B0604030504040204" pitchFamily="50" charset="-128"/>
                <a:ea typeface="Meiryo UI" panose="020B0604030504040204" pitchFamily="50" charset="-128"/>
              </a:rPr>
              <a:t>NASの余剰ストレージリソースを使用して別のQNAP</a:t>
            </a:r>
            <a:r>
              <a:rPr lang="en-US" b="1" dirty="0" smtClean="0">
                <a:solidFill>
                  <a:srgbClr val="333333"/>
                </a:solidFill>
                <a:latin typeface="Meiryo UI" panose="020B0604030504040204" pitchFamily="50" charset="-128"/>
                <a:ea typeface="Meiryo UI" panose="020B0604030504040204" pitchFamily="50" charset="-128"/>
              </a:rPr>
              <a:t> NAS</a:t>
            </a:r>
            <a:r>
              <a:rPr lang="en-US" b="1" dirty="0">
                <a:solidFill>
                  <a:srgbClr val="333333"/>
                </a:solidFill>
                <a:latin typeface="Meiryo UI" panose="020B0604030504040204" pitchFamily="50" charset="-128"/>
                <a:ea typeface="Meiryo UI" panose="020B0604030504040204" pitchFamily="50" charset="-128"/>
              </a:rPr>
              <a:t>のストレージスペースを拡張できる容量拡張テクノロジーであり、ローカルNAS上に仮想ストレージプールとボリュームを作成できるだけでなく、ご使用の環境で複数の</a:t>
            </a:r>
            <a:r>
              <a:rPr lang="en-US" b="1" dirty="0" smtClean="0">
                <a:solidFill>
                  <a:srgbClr val="333333"/>
                </a:solidFill>
                <a:latin typeface="Meiryo UI" panose="020B0604030504040204" pitchFamily="50" charset="-128"/>
                <a:ea typeface="Meiryo UI" panose="020B0604030504040204" pitchFamily="50" charset="-128"/>
              </a:rPr>
              <a:t>QNAP</a:t>
            </a:r>
            <a:r>
              <a:rPr lang="ja-JP" altLang="en-US" b="1" dirty="0" smtClean="0">
                <a:solidFill>
                  <a:srgbClr val="333333"/>
                </a:solidFill>
                <a:latin typeface="Meiryo UI" panose="020B0604030504040204" pitchFamily="50" charset="-128"/>
                <a:ea typeface="Meiryo UI" panose="020B0604030504040204" pitchFamily="50" charset="-128"/>
              </a:rPr>
              <a:t> </a:t>
            </a:r>
            <a:r>
              <a:rPr lang="en-US" b="1" dirty="0" err="1" smtClean="0">
                <a:solidFill>
                  <a:srgbClr val="333333"/>
                </a:solidFill>
                <a:latin typeface="Meiryo UI" panose="020B0604030504040204" pitchFamily="50" charset="-128"/>
                <a:ea typeface="Meiryo UI" panose="020B0604030504040204" pitchFamily="50" charset="-128"/>
              </a:rPr>
              <a:t>NAS</a:t>
            </a:r>
            <a:r>
              <a:rPr lang="en-US" b="1" dirty="0" err="1">
                <a:solidFill>
                  <a:srgbClr val="333333"/>
                </a:solidFill>
                <a:latin typeface="Meiryo UI" panose="020B0604030504040204" pitchFamily="50" charset="-128"/>
                <a:ea typeface="Meiryo UI" panose="020B0604030504040204" pitchFamily="50" charset="-128"/>
              </a:rPr>
              <a:t>の最高のストレージ使用率を達成します</a:t>
            </a:r>
            <a:r>
              <a:rPr lang="en-US" b="1" dirty="0">
                <a:solidFill>
                  <a:srgbClr val="333333"/>
                </a:solidFill>
                <a:latin typeface="Meiryo UI" panose="020B0604030504040204" pitchFamily="50" charset="-128"/>
                <a:ea typeface="Meiryo UI" panose="020B0604030504040204" pitchFamily="50" charset="-128"/>
              </a:rPr>
              <a:t>。</a:t>
            </a:r>
            <a:endParaRPr sz="14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214894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idx="4294967295"/>
          </p:nvPr>
        </p:nvSpPr>
        <p:spPr>
          <a:xfrm>
            <a:off x="0" y="38031"/>
            <a:ext cx="8958829" cy="126158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200"/>
              <a:buNone/>
            </a:pPr>
            <a:r>
              <a:rPr lang="en-US" sz="3200" dirty="0" err="1" smtClean="0">
                <a:solidFill>
                  <a:schemeClr val="lt1"/>
                </a:solidFill>
                <a:latin typeface="Meiryo UI" panose="020B0604030504040204" pitchFamily="50" charset="-128"/>
                <a:ea typeface="Meiryo UI" panose="020B0604030504040204" pitchFamily="50" charset="-128"/>
              </a:rPr>
              <a:t>ストレージ容量</a:t>
            </a:r>
            <a:r>
              <a:rPr lang="ja-JP" altLang="en-US" sz="3200" dirty="0" smtClean="0">
                <a:solidFill>
                  <a:schemeClr val="lt1"/>
                </a:solidFill>
                <a:latin typeface="Meiryo UI" panose="020B0604030504040204" pitchFamily="50" charset="-128"/>
                <a:ea typeface="Meiryo UI" panose="020B0604030504040204" pitchFamily="50" charset="-128"/>
              </a:rPr>
              <a:t>や</a:t>
            </a:r>
            <a:r>
              <a:rPr lang="en-US" sz="3200" dirty="0" err="1" smtClean="0">
                <a:solidFill>
                  <a:schemeClr val="lt1"/>
                </a:solidFill>
                <a:latin typeface="Meiryo UI" panose="020B0604030504040204" pitchFamily="50" charset="-128"/>
                <a:ea typeface="Meiryo UI" panose="020B0604030504040204" pitchFamily="50" charset="-128"/>
              </a:rPr>
              <a:t>データ交換を追加す</a:t>
            </a:r>
            <a:r>
              <a:rPr lang="ja-JP" altLang="en-US" sz="3200" dirty="0" smtClean="0">
                <a:solidFill>
                  <a:schemeClr val="lt1"/>
                </a:solidFill>
                <a:latin typeface="Meiryo UI" panose="020B0604030504040204" pitchFamily="50" charset="-128"/>
                <a:ea typeface="Meiryo UI" panose="020B0604030504040204" pitchFamily="50" charset="-128"/>
              </a:rPr>
              <a:t>る</a:t>
            </a:r>
            <a:r>
              <a:rPr lang="en-US" altLang="ja-JP" sz="3200" dirty="0" smtClean="0">
                <a:solidFill>
                  <a:schemeClr val="lt1"/>
                </a:solidFill>
                <a:latin typeface="Meiryo UI" panose="020B0604030504040204" pitchFamily="50" charset="-128"/>
                <a:ea typeface="Meiryo UI" panose="020B0604030504040204" pitchFamily="50" charset="-128"/>
              </a:rPr>
              <a:t/>
            </a:r>
            <a:br>
              <a:rPr lang="en-US" altLang="ja-JP" sz="3200" dirty="0" smtClean="0">
                <a:solidFill>
                  <a:schemeClr val="lt1"/>
                </a:solidFill>
                <a:latin typeface="Meiryo UI" panose="020B0604030504040204" pitchFamily="50" charset="-128"/>
                <a:ea typeface="Meiryo UI" panose="020B0604030504040204" pitchFamily="50" charset="-128"/>
              </a:rPr>
            </a:br>
            <a:r>
              <a:rPr lang="en-US" sz="3200" dirty="0" err="1" smtClean="0">
                <a:solidFill>
                  <a:schemeClr val="lt1"/>
                </a:solidFill>
                <a:latin typeface="Meiryo UI" panose="020B0604030504040204" pitchFamily="50" charset="-128"/>
                <a:ea typeface="Meiryo UI" panose="020B0604030504040204" pitchFamily="50" charset="-128"/>
              </a:rPr>
              <a:t>TR</a:t>
            </a:r>
            <a:r>
              <a:rPr lang="en-US" sz="3200" dirty="0" err="1">
                <a:solidFill>
                  <a:schemeClr val="lt1"/>
                </a:solidFill>
                <a:latin typeface="Meiryo UI" panose="020B0604030504040204" pitchFamily="50" charset="-128"/>
                <a:ea typeface="Meiryo UI" panose="020B0604030504040204" pitchFamily="50" charset="-128"/>
              </a:rPr>
              <a:t>ハードウェア</a:t>
            </a:r>
            <a:r>
              <a:rPr lang="en-US" sz="3200" dirty="0" err="1" smtClean="0">
                <a:solidFill>
                  <a:schemeClr val="lt1"/>
                </a:solidFill>
                <a:latin typeface="Meiryo UI" panose="020B0604030504040204" pitchFamily="50" charset="-128"/>
                <a:ea typeface="Meiryo UI" panose="020B0604030504040204" pitchFamily="50" charset="-128"/>
              </a:rPr>
              <a:t>RAID</a:t>
            </a:r>
            <a:r>
              <a:rPr lang="en-US" sz="3200" dirty="0" smtClean="0">
                <a:solidFill>
                  <a:schemeClr val="lt1"/>
                </a:solidFill>
                <a:latin typeface="Meiryo UI" panose="020B0604030504040204" pitchFamily="50" charset="-128"/>
                <a:ea typeface="Meiryo UI" panose="020B0604030504040204" pitchFamily="50" charset="-128"/>
              </a:rPr>
              <a:t> </a:t>
            </a:r>
            <a:r>
              <a:rPr lang="en-US" sz="3200" dirty="0" err="1" smtClean="0">
                <a:solidFill>
                  <a:schemeClr val="lt1"/>
                </a:solidFill>
                <a:latin typeface="Meiryo UI" panose="020B0604030504040204" pitchFamily="50" charset="-128"/>
                <a:ea typeface="Meiryo UI" panose="020B0604030504040204" pitchFamily="50" charset="-128"/>
              </a:rPr>
              <a:t>USB</a:t>
            </a:r>
            <a:r>
              <a:rPr lang="en-US" sz="3200" dirty="0" err="1">
                <a:solidFill>
                  <a:schemeClr val="lt1"/>
                </a:solidFill>
                <a:latin typeface="Meiryo UI" panose="020B0604030504040204" pitchFamily="50" charset="-128"/>
                <a:ea typeface="Meiryo UI" panose="020B0604030504040204" pitchFamily="50" charset="-128"/>
              </a:rPr>
              <a:t>エンクロージャ</a:t>
            </a: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265" name="Google Shape;265;p31"/>
          <p:cNvSpPr/>
          <p:nvPr/>
        </p:nvSpPr>
        <p:spPr>
          <a:xfrm>
            <a:off x="7896152" y="363282"/>
            <a:ext cx="65" cy="1106769"/>
          </a:xfrm>
          <a:prstGeom prst="rect">
            <a:avLst/>
          </a:prstGeom>
          <a:noFill/>
          <a:ln>
            <a:noFill/>
          </a:ln>
        </p:spPr>
        <p:txBody>
          <a:bodyPr spcFirstLastPara="1" wrap="square" lIns="0" tIns="833175" rIns="0" bIns="0" anchor="ctr" anchorCtr="0">
            <a:noAutofit/>
          </a:bodyPr>
          <a:lstStyle/>
          <a:p>
            <a:pPr marL="0" marR="0" lvl="0" indent="0" algn="ctr" rtl="0">
              <a:lnSpc>
                <a:spcPct val="100000"/>
              </a:lnSpc>
              <a:spcBef>
                <a:spcPts val="0"/>
              </a:spcBef>
              <a:spcAft>
                <a:spcPts val="0"/>
              </a:spcAft>
              <a:buClr>
                <a:srgbClr val="212121"/>
              </a:buClr>
              <a:buSzPts val="675"/>
              <a:buFont typeface="Arial"/>
              <a:buNone/>
            </a:pPr>
            <a:r>
              <a:rPr lang="en-US" sz="675" dirty="0">
                <a:solidFill>
                  <a:srgbClr val="212121"/>
                </a:solidFill>
                <a:latin typeface="Meiryo UI" panose="020B0604030504040204" pitchFamily="50" charset="-128"/>
                <a:ea typeface="Meiryo UI" panose="020B0604030504040204" pitchFamily="50" charset="-128"/>
              </a:rPr>
              <a:t/>
            </a:r>
            <a:br>
              <a:rPr lang="en-US" sz="675" dirty="0">
                <a:solidFill>
                  <a:srgbClr val="212121"/>
                </a:solidFill>
                <a:latin typeface="Meiryo UI" panose="020B0604030504040204" pitchFamily="50" charset="-128"/>
                <a:ea typeface="Meiryo UI" panose="020B0604030504040204" pitchFamily="50" charset="-128"/>
              </a:rPr>
            </a:br>
            <a:endParaRPr sz="105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66" name="Google Shape;266;p31"/>
          <p:cNvPicPr preferRelativeResize="0"/>
          <p:nvPr/>
        </p:nvPicPr>
        <p:blipFill rotWithShape="1">
          <a:blip r:embed="rId3">
            <a:alphaModFix amt="0"/>
          </a:blip>
          <a:srcRect/>
          <a:stretch/>
        </p:blipFill>
        <p:spPr>
          <a:xfrm>
            <a:off x="599921" y="2305501"/>
            <a:ext cx="1293115" cy="1399489"/>
          </a:xfrm>
          <a:prstGeom prst="rect">
            <a:avLst/>
          </a:prstGeom>
          <a:noFill/>
          <a:ln>
            <a:noFill/>
          </a:ln>
        </p:spPr>
      </p:pic>
      <p:pic>
        <p:nvPicPr>
          <p:cNvPr id="267" name="Google Shape;267;p31"/>
          <p:cNvPicPr preferRelativeResize="0"/>
          <p:nvPr/>
        </p:nvPicPr>
        <p:blipFill rotWithShape="1">
          <a:blip r:embed="rId4">
            <a:alphaModFix amt="0"/>
          </a:blip>
          <a:srcRect/>
          <a:stretch/>
        </p:blipFill>
        <p:spPr>
          <a:xfrm>
            <a:off x="599921" y="3067046"/>
            <a:ext cx="1293115" cy="1399489"/>
          </a:xfrm>
          <a:prstGeom prst="rect">
            <a:avLst/>
          </a:prstGeom>
          <a:noFill/>
          <a:ln>
            <a:noFill/>
          </a:ln>
        </p:spPr>
      </p:pic>
      <p:sp>
        <p:nvSpPr>
          <p:cNvPr id="268" name="Google Shape;268;p31"/>
          <p:cNvSpPr txBox="1"/>
          <p:nvPr/>
        </p:nvSpPr>
        <p:spPr>
          <a:xfrm>
            <a:off x="5517284" y="1764430"/>
            <a:ext cx="3657308" cy="6564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dirty="0">
                <a:latin typeface="Meiryo UI" panose="020B0604030504040204" pitchFamily="50" charset="-128"/>
                <a:ea typeface="Meiryo UI" panose="020B0604030504040204" pitchFamily="50" charset="-128"/>
              </a:rPr>
              <a:t>NASからWindows、Mac、Linuxコンピュータまで、TRエンクロージャは、TR</a:t>
            </a:r>
            <a:r>
              <a:rPr lang="en-US" sz="1000" dirty="0" smtClean="0">
                <a:latin typeface="Meiryo UI" panose="020B0604030504040204" pitchFamily="50" charset="-128"/>
                <a:ea typeface="Meiryo UI" panose="020B0604030504040204" pitchFamily="50" charset="-128"/>
              </a:rPr>
              <a:t>ユニットを外部ドライブモードとして使用すること</a:t>
            </a:r>
            <a:r>
              <a:rPr lang="ja-JP" altLang="en-US" sz="1000" dirty="0" smtClean="0">
                <a:latin typeface="Meiryo UI" panose="020B0604030504040204" pitchFamily="50" charset="-128"/>
                <a:ea typeface="Meiryo UI" panose="020B0604030504040204" pitchFamily="50" charset="-128"/>
              </a:rPr>
              <a:t>で</a:t>
            </a:r>
            <a:r>
              <a:rPr 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様々</a:t>
            </a:r>
            <a:r>
              <a:rPr lang="en-US" sz="1000" dirty="0" err="1" smtClean="0">
                <a:latin typeface="Meiryo UI" panose="020B0604030504040204" pitchFamily="50" charset="-128"/>
                <a:ea typeface="Meiryo UI" panose="020B0604030504040204" pitchFamily="50" charset="-128"/>
              </a:rPr>
              <a:t>なデバイスと互換性</a:t>
            </a:r>
            <a:r>
              <a:rPr lang="ja-JP" altLang="en-US" sz="1000" dirty="0" smtClean="0">
                <a:latin typeface="Meiryo UI" panose="020B0604030504040204" pitchFamily="50" charset="-128"/>
                <a:ea typeface="Meiryo UI" panose="020B0604030504040204" pitchFamily="50" charset="-128"/>
              </a:rPr>
              <a:t>を持ち</a:t>
            </a:r>
            <a:r>
              <a:rPr lang="en-US" sz="1000" dirty="0" err="1" smtClean="0">
                <a:latin typeface="Meiryo UI" panose="020B0604030504040204" pitchFamily="50" charset="-128"/>
                <a:ea typeface="Meiryo UI" panose="020B0604030504040204" pitchFamily="50" charset="-128"/>
              </a:rPr>
              <a:t>ます</a:t>
            </a:r>
            <a:r>
              <a:rPr lang="en-US" sz="1000" dirty="0">
                <a:latin typeface="Meiryo UI" panose="020B0604030504040204" pitchFamily="50" charset="-128"/>
                <a:ea typeface="Meiryo UI" panose="020B0604030504040204" pitchFamily="50" charset="-128"/>
              </a:rPr>
              <a:t>。</a:t>
            </a:r>
            <a:endParaRPr sz="10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69" name="Google Shape;269;p31"/>
          <p:cNvSpPr txBox="1"/>
          <p:nvPr/>
        </p:nvSpPr>
        <p:spPr>
          <a:xfrm>
            <a:off x="1971552" y="1757703"/>
            <a:ext cx="3310330"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dirty="0" err="1">
                <a:latin typeface="Meiryo UI" panose="020B0604030504040204" pitchFamily="50" charset="-128"/>
                <a:ea typeface="Meiryo UI" panose="020B0604030504040204" pitchFamily="50" charset="-128"/>
              </a:rPr>
              <a:t>ユーザーは、QNAP</a:t>
            </a:r>
            <a:r>
              <a:rPr lang="en-US" sz="1000" dirty="0">
                <a:latin typeface="Meiryo UI" panose="020B0604030504040204" pitchFamily="50" charset="-128"/>
                <a:ea typeface="Meiryo UI" panose="020B0604030504040204" pitchFamily="50" charset="-128"/>
              </a:rPr>
              <a:t> </a:t>
            </a:r>
            <a:r>
              <a:rPr lang="en-US" sz="1000" dirty="0" err="1">
                <a:latin typeface="Meiryo UI" panose="020B0604030504040204" pitchFamily="50" charset="-128"/>
                <a:ea typeface="Meiryo UI" panose="020B0604030504040204" pitchFamily="50" charset="-128"/>
              </a:rPr>
              <a:t>NASのStorage＆Snapshots</a:t>
            </a:r>
            <a:r>
              <a:rPr lang="en-US" sz="1000" dirty="0">
                <a:latin typeface="Meiryo UI" panose="020B0604030504040204" pitchFamily="50" charset="-128"/>
                <a:ea typeface="Meiryo UI" panose="020B0604030504040204" pitchFamily="50" charset="-128"/>
              </a:rPr>
              <a:t> </a:t>
            </a:r>
            <a:r>
              <a:rPr lang="en-US" sz="1000" dirty="0" err="1">
                <a:latin typeface="Meiryo UI" panose="020B0604030504040204" pitchFamily="50" charset="-128"/>
                <a:ea typeface="Meiryo UI" panose="020B0604030504040204" pitchFamily="50" charset="-128"/>
              </a:rPr>
              <a:t>Managerを使用するか、</a:t>
            </a:r>
            <a:r>
              <a:rPr lang="en-US" sz="1000" dirty="0" err="1" smtClean="0">
                <a:latin typeface="Meiryo UI" panose="020B0604030504040204" pitchFamily="50" charset="-128"/>
                <a:ea typeface="Meiryo UI" panose="020B0604030504040204" pitchFamily="50" charset="-128"/>
              </a:rPr>
              <a:t>コンピュータの</a:t>
            </a:r>
            <a:r>
              <a:rPr lang="en-US" sz="1000" dirty="0" err="1">
                <a:latin typeface="Meiryo UI" panose="020B0604030504040204" pitchFamily="50" charset="-128"/>
                <a:ea typeface="Meiryo UI" panose="020B0604030504040204" pitchFamily="50" charset="-128"/>
              </a:rPr>
              <a:t>QNAP</a:t>
            </a:r>
            <a:r>
              <a:rPr lang="en-US" sz="1000" dirty="0">
                <a:latin typeface="Meiryo UI" panose="020B0604030504040204" pitchFamily="50" charset="-128"/>
                <a:ea typeface="Meiryo UI" panose="020B0604030504040204" pitchFamily="50" charset="-128"/>
              </a:rPr>
              <a:t> External RAID </a:t>
            </a:r>
            <a:r>
              <a:rPr lang="en-US" sz="1000" dirty="0" err="1">
                <a:latin typeface="Meiryo UI" panose="020B0604030504040204" pitchFamily="50" charset="-128"/>
                <a:ea typeface="Meiryo UI" panose="020B0604030504040204" pitchFamily="50" charset="-128"/>
              </a:rPr>
              <a:t>Manager</a:t>
            </a:r>
            <a:r>
              <a:rPr lang="en-US" sz="1000" dirty="0" err="1" smtClean="0">
                <a:latin typeface="Meiryo UI" panose="020B0604030504040204" pitchFamily="50" charset="-128"/>
                <a:ea typeface="Meiryo UI" panose="020B0604030504040204" pitchFamily="50" charset="-128"/>
              </a:rPr>
              <a:t>ユーティリティを使用してRAID</a:t>
            </a:r>
            <a:r>
              <a:rPr lang="en-US" sz="1000" dirty="0" err="1">
                <a:latin typeface="Meiryo UI" panose="020B0604030504040204" pitchFamily="50" charset="-128"/>
                <a:ea typeface="Meiryo UI" panose="020B0604030504040204" pitchFamily="50" charset="-128"/>
              </a:rPr>
              <a:t>を構成し、ディスクの状態を監視できます</a:t>
            </a:r>
            <a:r>
              <a:rPr lang="en-US" sz="1000" dirty="0">
                <a:latin typeface="Meiryo UI" panose="020B0604030504040204" pitchFamily="50" charset="-128"/>
                <a:ea typeface="Meiryo UI" panose="020B0604030504040204" pitchFamily="50" charset="-128"/>
              </a:rPr>
              <a:t>。</a:t>
            </a:r>
            <a:endParaRPr sz="10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70" name="Google Shape;270;p31"/>
          <p:cNvPicPr preferRelativeResize="0"/>
          <p:nvPr/>
        </p:nvPicPr>
        <p:blipFill rotWithShape="1">
          <a:blip r:embed="rId5">
            <a:alphaModFix/>
          </a:blip>
          <a:srcRect/>
          <a:stretch/>
        </p:blipFill>
        <p:spPr>
          <a:xfrm>
            <a:off x="139146" y="4739677"/>
            <a:ext cx="244561" cy="214600"/>
          </a:xfrm>
          <a:prstGeom prst="rect">
            <a:avLst/>
          </a:prstGeom>
          <a:noFill/>
          <a:ln>
            <a:noFill/>
          </a:ln>
        </p:spPr>
      </p:pic>
      <p:sp>
        <p:nvSpPr>
          <p:cNvPr id="271" name="Google Shape;271;p31"/>
          <p:cNvSpPr txBox="1"/>
          <p:nvPr/>
        </p:nvSpPr>
        <p:spPr>
          <a:xfrm>
            <a:off x="383705" y="4700528"/>
            <a:ext cx="6245695" cy="307777"/>
          </a:xfrm>
          <a:prstGeom prst="rect">
            <a:avLst/>
          </a:prstGeom>
          <a:noFill/>
          <a:ln>
            <a:noFill/>
          </a:ln>
        </p:spPr>
        <p:txBody>
          <a:bodyPr spcFirstLastPara="1" wrap="square" lIns="91425" tIns="45700" rIns="91425" bIns="45700" anchor="t" anchorCtr="0">
            <a:noAutofit/>
          </a:bodyPr>
          <a:lstStyle/>
          <a:p>
            <a:pPr marL="128585" marR="0" lvl="0" indent="-128585" algn="l" rtl="0">
              <a:lnSpc>
                <a:spcPct val="100000"/>
              </a:lnSpc>
              <a:spcBef>
                <a:spcPts val="0"/>
              </a:spcBef>
              <a:spcAft>
                <a:spcPts val="0"/>
              </a:spcAft>
              <a:buClr>
                <a:srgbClr val="000000"/>
              </a:buClr>
              <a:buSzPts val="700"/>
              <a:buFont typeface="Arial"/>
              <a:buChar char="•"/>
            </a:pPr>
            <a:r>
              <a:rPr lang="en-US" sz="700" dirty="0" err="1">
                <a:latin typeface="Meiryo UI" panose="020B0604030504040204" pitchFamily="50" charset="-128"/>
                <a:ea typeface="Meiryo UI" panose="020B0604030504040204" pitchFamily="50" charset="-128"/>
              </a:rPr>
              <a:t>TRユニットは、NAS上の個別のストレージプールまたはボリュームとしてのみ使用できます。そのストレージプール</a:t>
            </a:r>
            <a:r>
              <a:rPr lang="en-US" sz="700" dirty="0">
                <a:latin typeface="Meiryo UI" panose="020B0604030504040204" pitchFamily="50" charset="-128"/>
                <a:ea typeface="Meiryo UI" panose="020B0604030504040204" pitchFamily="50" charset="-128"/>
              </a:rPr>
              <a:t>/</a:t>
            </a:r>
            <a:r>
              <a:rPr lang="en-US" sz="700" dirty="0" err="1">
                <a:latin typeface="Meiryo UI" panose="020B0604030504040204" pitchFamily="50" charset="-128"/>
                <a:ea typeface="Meiryo UI" panose="020B0604030504040204" pitchFamily="50" charset="-128"/>
              </a:rPr>
              <a:t>ボリュームを接続されたNASに結合することはできません</a:t>
            </a:r>
            <a:r>
              <a:rPr lang="en-US" sz="700" dirty="0">
                <a:latin typeface="Meiryo UI" panose="020B0604030504040204" pitchFamily="50" charset="-128"/>
                <a:ea typeface="Meiryo UI" panose="020B0604030504040204" pitchFamily="50" charset="-128"/>
              </a:rPr>
              <a:t>。 NASアプリケーションをTR-004にインストールすることはできません。 TRは、ハードウェアRAID機能により、RAID0/1/5/10およびJBODモードのみをサポートできます。</a:t>
            </a:r>
            <a:endParaRPr sz="7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72" name="Google Shape;272;p31"/>
          <p:cNvSpPr/>
          <p:nvPr/>
        </p:nvSpPr>
        <p:spPr>
          <a:xfrm>
            <a:off x="2395959" y="1349261"/>
            <a:ext cx="2609117" cy="476927"/>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3C04"/>
              </a:buClr>
              <a:buSzPts val="1800"/>
              <a:buFont typeface="Arial"/>
              <a:buNone/>
            </a:pPr>
            <a:r>
              <a:rPr lang="en-US" sz="1800" dirty="0" err="1">
                <a:solidFill>
                  <a:srgbClr val="FF3C04"/>
                </a:solidFill>
                <a:latin typeface="Meiryo UI" panose="020B0604030504040204" pitchFamily="50" charset="-128"/>
                <a:ea typeface="Meiryo UI" panose="020B0604030504040204" pitchFamily="50" charset="-128"/>
              </a:rPr>
              <a:t>RAIDとストレージプール</a:t>
            </a:r>
            <a:endParaRPr sz="1800" b="0" i="0" u="none" strike="noStrike" cap="none" dirty="0">
              <a:solidFill>
                <a:srgbClr val="FF3C04"/>
              </a:solidFill>
              <a:latin typeface="Meiryo UI" panose="020B0604030504040204" pitchFamily="50" charset="-128"/>
              <a:ea typeface="Meiryo UI" panose="020B0604030504040204" pitchFamily="50" charset="-128"/>
              <a:sym typeface="Arial"/>
            </a:endParaRPr>
          </a:p>
        </p:txBody>
      </p:sp>
      <p:sp>
        <p:nvSpPr>
          <p:cNvPr id="273" name="Google Shape;273;p31"/>
          <p:cNvSpPr/>
          <p:nvPr/>
        </p:nvSpPr>
        <p:spPr>
          <a:xfrm>
            <a:off x="5517284" y="1340418"/>
            <a:ext cx="3042194" cy="476927"/>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3C04"/>
              </a:buClr>
              <a:buSzPts val="1800"/>
              <a:buFont typeface="Arial"/>
              <a:buNone/>
            </a:pPr>
            <a:r>
              <a:rPr lang="en-US" sz="1800" dirty="0" err="1" smtClean="0">
                <a:solidFill>
                  <a:srgbClr val="FF3C04"/>
                </a:solidFill>
                <a:latin typeface="Meiryo UI" panose="020B0604030504040204" pitchFamily="50" charset="-128"/>
                <a:ea typeface="Meiryo UI" panose="020B0604030504040204" pitchFamily="50" charset="-128"/>
              </a:rPr>
              <a:t>クロスプラットフォームの</a:t>
            </a:r>
            <a:r>
              <a:rPr lang="en-US" sz="1800" dirty="0" smtClean="0">
                <a:solidFill>
                  <a:srgbClr val="FF3C04"/>
                </a:solidFill>
                <a:latin typeface="Meiryo UI" panose="020B0604030504040204" pitchFamily="50" charset="-128"/>
                <a:ea typeface="Meiryo UI" panose="020B0604030504040204" pitchFamily="50" charset="-128"/>
              </a:rPr>
              <a:t/>
            </a:r>
            <a:br>
              <a:rPr lang="en-US" sz="1800" dirty="0" smtClean="0">
                <a:solidFill>
                  <a:srgbClr val="FF3C04"/>
                </a:solidFill>
                <a:latin typeface="Meiryo UI" panose="020B0604030504040204" pitchFamily="50" charset="-128"/>
                <a:ea typeface="Meiryo UI" panose="020B0604030504040204" pitchFamily="50" charset="-128"/>
              </a:rPr>
            </a:br>
            <a:r>
              <a:rPr lang="en-US" sz="1800" dirty="0" err="1" smtClean="0">
                <a:solidFill>
                  <a:srgbClr val="FF3C04"/>
                </a:solidFill>
                <a:latin typeface="Meiryo UI" panose="020B0604030504040204" pitchFamily="50" charset="-128"/>
                <a:ea typeface="Meiryo UI" panose="020B0604030504040204" pitchFamily="50" charset="-128"/>
              </a:rPr>
              <a:t>ファイル共有</a:t>
            </a:r>
            <a:endParaRPr sz="1800" b="0" i="0" u="none" strike="noStrike" cap="none" dirty="0">
              <a:solidFill>
                <a:srgbClr val="FF3C04"/>
              </a:solidFill>
              <a:latin typeface="Meiryo UI" panose="020B0604030504040204" pitchFamily="50" charset="-128"/>
              <a:ea typeface="Meiryo UI" panose="020B0604030504040204" pitchFamily="50" charset="-128"/>
              <a:sym typeface="Arial"/>
            </a:endParaRPr>
          </a:p>
        </p:txBody>
      </p:sp>
      <p:pic>
        <p:nvPicPr>
          <p:cNvPr id="274" name="Google Shape;274;p31" descr="A screenshot of a social media post&#10;&#10;Description generated with very high confidence"/>
          <p:cNvPicPr preferRelativeResize="0"/>
          <p:nvPr/>
        </p:nvPicPr>
        <p:blipFill rotWithShape="1">
          <a:blip r:embed="rId6">
            <a:alphaModFix/>
          </a:blip>
          <a:srcRect/>
          <a:stretch/>
        </p:blipFill>
        <p:spPr>
          <a:xfrm>
            <a:off x="5518613" y="2465589"/>
            <a:ext cx="3440606" cy="1810959"/>
          </a:xfrm>
          <a:prstGeom prst="rect">
            <a:avLst/>
          </a:prstGeom>
          <a:noFill/>
          <a:ln>
            <a:noFill/>
          </a:ln>
          <a:effectLst>
            <a:outerShdw blurRad="50800" dist="38100" dir="5400000" algn="t" rotWithShape="0">
              <a:srgbClr val="000000">
                <a:alpha val="23921"/>
              </a:srgbClr>
            </a:outerShdw>
          </a:effectLst>
        </p:spPr>
      </p:pic>
      <p:pic>
        <p:nvPicPr>
          <p:cNvPr id="275" name="Google Shape;275;p31" descr="A screenshot of a computer&#10;&#10;Description generated with very high confidence"/>
          <p:cNvPicPr preferRelativeResize="0"/>
          <p:nvPr/>
        </p:nvPicPr>
        <p:blipFill rotWithShape="1">
          <a:blip r:embed="rId7">
            <a:alphaModFix/>
          </a:blip>
          <a:srcRect/>
          <a:stretch/>
        </p:blipFill>
        <p:spPr>
          <a:xfrm>
            <a:off x="2043689" y="2465589"/>
            <a:ext cx="3310330" cy="1860310"/>
          </a:xfrm>
          <a:prstGeom prst="rect">
            <a:avLst/>
          </a:prstGeom>
          <a:noFill/>
          <a:ln>
            <a:noFill/>
          </a:ln>
          <a:effectLst>
            <a:outerShdw blurRad="50800" dist="38100" dir="5400000" algn="t" rotWithShape="0">
              <a:srgbClr val="000000">
                <a:alpha val="23921"/>
              </a:srgbClr>
            </a:outerShdw>
          </a:effectLst>
        </p:spPr>
      </p:pic>
      <p:sp>
        <p:nvSpPr>
          <p:cNvPr id="276" name="Google Shape;276;p31"/>
          <p:cNvSpPr txBox="1"/>
          <p:nvPr/>
        </p:nvSpPr>
        <p:spPr>
          <a:xfrm>
            <a:off x="664486" y="4290855"/>
            <a:ext cx="953919" cy="277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a:latin typeface="Meiryo UI" panose="020B0604030504040204" pitchFamily="50" charset="-128"/>
                <a:ea typeface="Meiryo UI" panose="020B0604030504040204" pitchFamily="50" charset="-128"/>
              </a:rPr>
              <a:t>TR-004U</a:t>
            </a: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77" name="Google Shape;277;p31"/>
          <p:cNvPicPr preferRelativeResize="0"/>
          <p:nvPr/>
        </p:nvPicPr>
        <p:blipFill rotWithShape="1">
          <a:blip r:embed="rId8">
            <a:alphaModFix/>
          </a:blip>
          <a:srcRect/>
          <a:stretch/>
        </p:blipFill>
        <p:spPr>
          <a:xfrm>
            <a:off x="104078" y="3983125"/>
            <a:ext cx="2022938" cy="333097"/>
          </a:xfrm>
          <a:prstGeom prst="rect">
            <a:avLst/>
          </a:prstGeom>
          <a:noFill/>
          <a:ln>
            <a:noFill/>
          </a:ln>
        </p:spPr>
      </p:pic>
      <p:pic>
        <p:nvPicPr>
          <p:cNvPr id="278" name="Google Shape;278;p31" descr="TR-004"/>
          <p:cNvPicPr preferRelativeResize="0"/>
          <p:nvPr/>
        </p:nvPicPr>
        <p:blipFill rotWithShape="1">
          <a:blip r:embed="rId9">
            <a:alphaModFix/>
          </a:blip>
          <a:srcRect/>
          <a:stretch/>
        </p:blipFill>
        <p:spPr>
          <a:xfrm>
            <a:off x="46299" y="2642600"/>
            <a:ext cx="1743578" cy="1088767"/>
          </a:xfrm>
          <a:prstGeom prst="rect">
            <a:avLst/>
          </a:prstGeom>
          <a:noFill/>
          <a:ln>
            <a:noFill/>
          </a:ln>
        </p:spPr>
      </p:pic>
      <p:pic>
        <p:nvPicPr>
          <p:cNvPr id="279" name="Google Shape;279;p31" descr="TR-002"/>
          <p:cNvPicPr preferRelativeResize="0"/>
          <p:nvPr/>
        </p:nvPicPr>
        <p:blipFill rotWithShape="1">
          <a:blip r:embed="rId10">
            <a:alphaModFix/>
          </a:blip>
          <a:srcRect/>
          <a:stretch/>
        </p:blipFill>
        <p:spPr>
          <a:xfrm>
            <a:off x="135517" y="1376821"/>
            <a:ext cx="1743578" cy="1088768"/>
          </a:xfrm>
          <a:prstGeom prst="rect">
            <a:avLst/>
          </a:prstGeom>
          <a:noFill/>
          <a:ln>
            <a:noFill/>
          </a:ln>
        </p:spPr>
      </p:pic>
      <p:sp>
        <p:nvSpPr>
          <p:cNvPr id="280" name="Google Shape;280;p31"/>
          <p:cNvSpPr txBox="1"/>
          <p:nvPr/>
        </p:nvSpPr>
        <p:spPr>
          <a:xfrm>
            <a:off x="736704" y="3643790"/>
            <a:ext cx="942193" cy="3347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a:latin typeface="Meiryo UI" panose="020B0604030504040204" pitchFamily="50" charset="-128"/>
                <a:ea typeface="Meiryo UI" panose="020B0604030504040204" pitchFamily="50" charset="-128"/>
              </a:rPr>
              <a:t>TR-004</a:t>
            </a: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81" name="Google Shape;281;p31"/>
          <p:cNvSpPr txBox="1"/>
          <p:nvPr/>
        </p:nvSpPr>
        <p:spPr>
          <a:xfrm>
            <a:off x="704179" y="2387104"/>
            <a:ext cx="974719" cy="2554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a:latin typeface="Meiryo UI" panose="020B0604030504040204" pitchFamily="50" charset="-128"/>
                <a:ea typeface="Meiryo UI" panose="020B0604030504040204" pitchFamily="50" charset="-128"/>
              </a:rPr>
              <a:t>TR-002</a:t>
            </a: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282" name="Google Shape;282;p31"/>
          <p:cNvPicPr preferRelativeResize="0"/>
          <p:nvPr/>
        </p:nvPicPr>
        <p:blipFill rotWithShape="1">
          <a:blip r:embed="rId11">
            <a:alphaModFix/>
          </a:blip>
          <a:srcRect/>
          <a:stretch/>
        </p:blipFill>
        <p:spPr>
          <a:xfrm>
            <a:off x="5223710" y="4009690"/>
            <a:ext cx="980406" cy="730005"/>
          </a:xfrm>
          <a:prstGeom prst="rect">
            <a:avLst/>
          </a:prstGeom>
          <a:noFill/>
          <a:ln>
            <a:noFill/>
          </a:ln>
        </p:spPr>
      </p:pic>
      <p:sp>
        <p:nvSpPr>
          <p:cNvPr id="283" name="Google Shape;283;p31"/>
          <p:cNvSpPr/>
          <p:nvPr/>
        </p:nvSpPr>
        <p:spPr>
          <a:xfrm>
            <a:off x="1331089" y="4280738"/>
            <a:ext cx="4057686" cy="476927"/>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B0F0"/>
              </a:buClr>
              <a:buSzPts val="1400"/>
              <a:buFont typeface="Arial"/>
              <a:buNone/>
            </a:pPr>
            <a:r>
              <a:rPr lang="en-US" dirty="0">
                <a:solidFill>
                  <a:srgbClr val="00B0F0"/>
                </a:solidFill>
                <a:latin typeface="Meiryo UI" panose="020B0604030504040204" pitchFamily="50" charset="-128"/>
                <a:ea typeface="Meiryo UI" panose="020B0604030504040204" pitchFamily="50" charset="-128"/>
              </a:rPr>
              <a:t>NASは最大2つの</a:t>
            </a:r>
            <a:r>
              <a:rPr lang="en-US" dirty="0" smtClean="0">
                <a:solidFill>
                  <a:srgbClr val="00B0F0"/>
                </a:solidFill>
                <a:latin typeface="Meiryo UI" panose="020B0604030504040204" pitchFamily="50" charset="-128"/>
                <a:ea typeface="Meiryo UI" panose="020B0604030504040204" pitchFamily="50" charset="-128"/>
              </a:rPr>
              <a:t>TR </a:t>
            </a:r>
            <a:r>
              <a:rPr lang="en-US" dirty="0" err="1" smtClean="0">
                <a:solidFill>
                  <a:srgbClr val="00B0F0"/>
                </a:solidFill>
                <a:latin typeface="Meiryo UI" panose="020B0604030504040204" pitchFamily="50" charset="-128"/>
                <a:ea typeface="Meiryo UI" panose="020B0604030504040204" pitchFamily="50" charset="-128"/>
              </a:rPr>
              <a:t>USBエンクロージャ</a:t>
            </a:r>
            <a:r>
              <a:rPr lang="ja-JP" altLang="en-US" dirty="0" smtClean="0">
                <a:solidFill>
                  <a:srgbClr val="00B0F0"/>
                </a:solidFill>
                <a:latin typeface="Meiryo UI" panose="020B0604030504040204" pitchFamily="50" charset="-128"/>
                <a:ea typeface="Meiryo UI" panose="020B0604030504040204" pitchFamily="50" charset="-128"/>
              </a:rPr>
              <a:t>に対応</a:t>
            </a:r>
            <a:endParaRPr sz="1400" b="0" i="0" u="none" strike="noStrike" cap="none" dirty="0">
              <a:solidFill>
                <a:srgbClr val="00B0F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039598528"/>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2"/>
          <p:cNvSpPr/>
          <p:nvPr/>
        </p:nvSpPr>
        <p:spPr>
          <a:xfrm>
            <a:off x="339151" y="2948487"/>
            <a:ext cx="4094901" cy="1907832"/>
          </a:xfrm>
          <a:prstGeom prst="roundRect">
            <a:avLst>
              <a:gd name="adj" fmla="val 6316"/>
            </a:avLst>
          </a:prstGeom>
          <a:gradFill>
            <a:gsLst>
              <a:gs pos="0">
                <a:srgbClr val="424242"/>
              </a:gs>
              <a:gs pos="100000">
                <a:srgbClr val="0C0C0C"/>
              </a:gs>
            </a:gsLst>
            <a:lin ang="0" scaled="0"/>
          </a:gradFill>
          <a:ln w="12700" cap="flat" cmpd="sng">
            <a:solidFill>
              <a:srgbClr val="FFFAF4"/>
            </a:solidFill>
            <a:prstDash val="solid"/>
            <a:round/>
            <a:headEnd type="none" w="sm" len="sm"/>
            <a:tailEnd type="none" w="sm" len="sm"/>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290" name="Google Shape;290;p32"/>
          <p:cNvGrpSpPr/>
          <p:nvPr/>
        </p:nvGrpSpPr>
        <p:grpSpPr>
          <a:xfrm>
            <a:off x="358422" y="1935320"/>
            <a:ext cx="8151259" cy="658077"/>
            <a:chOff x="339151" y="1651889"/>
            <a:chExt cx="7023086" cy="566996"/>
          </a:xfrm>
        </p:grpSpPr>
        <p:grpSp>
          <p:nvGrpSpPr>
            <p:cNvPr id="291" name="Google Shape;291;p32"/>
            <p:cNvGrpSpPr/>
            <p:nvPr/>
          </p:nvGrpSpPr>
          <p:grpSpPr>
            <a:xfrm>
              <a:off x="339151" y="1651889"/>
              <a:ext cx="7023086" cy="566996"/>
              <a:chOff x="372207" y="1736213"/>
              <a:chExt cx="7023086" cy="566996"/>
            </a:xfrm>
          </p:grpSpPr>
          <p:sp>
            <p:nvSpPr>
              <p:cNvPr id="292" name="Google Shape;292;p32"/>
              <p:cNvSpPr/>
              <p:nvPr/>
            </p:nvSpPr>
            <p:spPr>
              <a:xfrm>
                <a:off x="372207" y="1742006"/>
                <a:ext cx="6994113" cy="553998"/>
              </a:xfrm>
              <a:prstGeom prst="roundRect">
                <a:avLst>
                  <a:gd name="adj" fmla="val 29267"/>
                </a:avLst>
              </a:prstGeom>
              <a:solidFill>
                <a:schemeClr val="lt1"/>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93" name="Google Shape;293;p32"/>
              <p:cNvPicPr preferRelativeResize="0"/>
              <p:nvPr/>
            </p:nvPicPr>
            <p:blipFill rotWithShape="1">
              <a:blip r:embed="rId3">
                <a:alphaModFix/>
              </a:blip>
              <a:srcRect/>
              <a:stretch/>
            </p:blipFill>
            <p:spPr>
              <a:xfrm>
                <a:off x="6650098" y="1736213"/>
                <a:ext cx="745195" cy="566996"/>
              </a:xfrm>
              <a:prstGeom prst="rect">
                <a:avLst/>
              </a:prstGeom>
              <a:noFill/>
              <a:ln>
                <a:noFill/>
              </a:ln>
            </p:spPr>
          </p:pic>
        </p:grpSp>
        <p:sp>
          <p:nvSpPr>
            <p:cNvPr id="294" name="Google Shape;294;p32"/>
            <p:cNvSpPr txBox="1"/>
            <p:nvPr/>
          </p:nvSpPr>
          <p:spPr>
            <a:xfrm>
              <a:off x="339151" y="1700408"/>
              <a:ext cx="6363741" cy="468546"/>
            </a:xfrm>
            <a:prstGeom prst="rect">
              <a:avLst/>
            </a:prstGeom>
            <a:no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Meiryo UI" panose="020B0604030504040204" pitchFamily="50" charset="-128"/>
                  <a:ea typeface="Meiryo UI" panose="020B0604030504040204" pitchFamily="50" charset="-128"/>
                  <a:sym typeface="Arial"/>
                </a:rPr>
                <a:t>https://www.qnap.com/service/product-warranty/</a:t>
              </a:r>
              <a:endParaRPr dirty="0">
                <a:latin typeface="Meiryo UI" panose="020B0604030504040204" pitchFamily="50" charset="-128"/>
                <a:ea typeface="Meiryo UI" panose="020B0604030504040204" pitchFamily="50" charset="-128"/>
              </a:endParaRPr>
            </a:p>
          </p:txBody>
        </p:sp>
      </p:grpSp>
      <p:sp>
        <p:nvSpPr>
          <p:cNvPr id="295" name="Google Shape;295;p32"/>
          <p:cNvSpPr txBox="1"/>
          <p:nvPr/>
        </p:nvSpPr>
        <p:spPr>
          <a:xfrm>
            <a:off x="1694734" y="3458764"/>
            <a:ext cx="2639781" cy="1107996"/>
          </a:xfrm>
          <a:prstGeom prst="rect">
            <a:avLst/>
          </a:prstGeom>
          <a:noFill/>
          <a:ln>
            <a:noFill/>
          </a:ln>
        </p:spPr>
        <p:txBody>
          <a:bodyPr spcFirstLastPara="1" wrap="square" lIns="91425" tIns="45700" rIns="91425" bIns="45700" anchor="t" anchorCtr="0">
            <a:noAutofit/>
          </a:bodyPr>
          <a:lstStyle/>
          <a:p>
            <a:pPr marL="271462" marR="0" lvl="0" indent="-271462" algn="l" rtl="0">
              <a:lnSpc>
                <a:spcPct val="100000"/>
              </a:lnSpc>
              <a:spcBef>
                <a:spcPts val="0"/>
              </a:spcBef>
              <a:spcAft>
                <a:spcPts val="0"/>
              </a:spcAft>
              <a:buClr>
                <a:srgbClr val="FFFF00"/>
              </a:buClr>
              <a:buSzPts val="2200"/>
              <a:buFont typeface="Noto Sans Symbols"/>
              <a:buChar char="✔"/>
            </a:pPr>
            <a:r>
              <a:rPr lang="en-US" sz="2200" b="1" dirty="0" err="1">
                <a:solidFill>
                  <a:schemeClr val="lt1"/>
                </a:solidFill>
                <a:latin typeface="Meiryo UI" panose="020B0604030504040204" pitchFamily="50" charset="-128"/>
                <a:ea typeface="Meiryo UI" panose="020B0604030504040204" pitchFamily="50" charset="-128"/>
              </a:rPr>
              <a:t>ログイン</a:t>
            </a:r>
            <a:endParaRPr sz="2200" b="1" dirty="0">
              <a:solidFill>
                <a:schemeClr val="lt1"/>
              </a:solidFill>
              <a:latin typeface="Meiryo UI" panose="020B0604030504040204" pitchFamily="50" charset="-128"/>
              <a:ea typeface="Meiryo UI" panose="020B0604030504040204" pitchFamily="50" charset="-128"/>
            </a:endParaRPr>
          </a:p>
          <a:p>
            <a:pPr marL="271462" marR="0" lvl="0" indent="-271462" algn="l" rtl="0">
              <a:lnSpc>
                <a:spcPct val="100000"/>
              </a:lnSpc>
              <a:spcBef>
                <a:spcPts val="0"/>
              </a:spcBef>
              <a:spcAft>
                <a:spcPts val="0"/>
              </a:spcAft>
              <a:buClr>
                <a:srgbClr val="FFFF00"/>
              </a:buClr>
              <a:buSzPts val="2200"/>
              <a:buFont typeface="Noto Sans Symbols"/>
              <a:buChar char="✔"/>
            </a:pPr>
            <a:r>
              <a:rPr lang="en-US" sz="2200" b="1" dirty="0" err="1">
                <a:solidFill>
                  <a:schemeClr val="lt1"/>
                </a:solidFill>
                <a:latin typeface="Meiryo UI" panose="020B0604030504040204" pitchFamily="50" charset="-128"/>
                <a:ea typeface="Meiryo UI" panose="020B0604030504040204" pitchFamily="50" charset="-128"/>
              </a:rPr>
              <a:t>登録</a:t>
            </a:r>
            <a:endParaRPr sz="2200" b="1" dirty="0">
              <a:solidFill>
                <a:schemeClr val="lt1"/>
              </a:solidFill>
              <a:latin typeface="Meiryo UI" panose="020B0604030504040204" pitchFamily="50" charset="-128"/>
              <a:ea typeface="Meiryo UI" panose="020B0604030504040204" pitchFamily="50" charset="-128"/>
            </a:endParaRPr>
          </a:p>
          <a:p>
            <a:pPr marL="271463" marR="0" lvl="0" indent="-271463" algn="l" rtl="0">
              <a:lnSpc>
                <a:spcPct val="100000"/>
              </a:lnSpc>
              <a:spcBef>
                <a:spcPts val="0"/>
              </a:spcBef>
              <a:spcAft>
                <a:spcPts val="0"/>
              </a:spcAft>
              <a:buClr>
                <a:srgbClr val="FFFF00"/>
              </a:buClr>
              <a:buSzPts val="2200"/>
              <a:buFont typeface="Noto Sans Symbols"/>
              <a:buChar char="✔"/>
            </a:pPr>
            <a:r>
              <a:rPr lang="en-US" sz="2200" b="1" dirty="0" err="1">
                <a:solidFill>
                  <a:schemeClr val="lt1"/>
                </a:solidFill>
                <a:latin typeface="Meiryo UI" panose="020B0604030504040204" pitchFamily="50" charset="-128"/>
                <a:ea typeface="Meiryo UI" panose="020B0604030504040204" pitchFamily="50" charset="-128"/>
              </a:rPr>
              <a:t>購入</a:t>
            </a:r>
            <a:endParaRPr sz="2200" b="1" dirty="0">
              <a:solidFill>
                <a:schemeClr val="lt1"/>
              </a:solidFill>
              <a:latin typeface="Meiryo UI" panose="020B0604030504040204" pitchFamily="50" charset="-128"/>
              <a:ea typeface="Meiryo UI" panose="020B0604030504040204" pitchFamily="50" charset="-128"/>
            </a:endParaRPr>
          </a:p>
        </p:txBody>
      </p:sp>
      <p:sp>
        <p:nvSpPr>
          <p:cNvPr id="296" name="Google Shape;296;p32"/>
          <p:cNvSpPr txBox="1"/>
          <p:nvPr/>
        </p:nvSpPr>
        <p:spPr>
          <a:xfrm>
            <a:off x="538717" y="1355675"/>
            <a:ext cx="8171408"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600" b="1" dirty="0">
                <a:solidFill>
                  <a:schemeClr val="dk1"/>
                </a:solidFill>
                <a:latin typeface="Meiryo UI" panose="020B0604030504040204" pitchFamily="50" charset="-128"/>
                <a:ea typeface="Meiryo UI" panose="020B0604030504040204" pitchFamily="50" charset="-128"/>
              </a:rPr>
              <a:t>3</a:t>
            </a:r>
            <a:r>
              <a:rPr lang="en-US" sz="1600" b="1" dirty="0" smtClean="0">
                <a:solidFill>
                  <a:schemeClr val="dk1"/>
                </a:solidFill>
                <a:latin typeface="Meiryo UI" panose="020B0604030504040204" pitchFamily="50" charset="-128"/>
                <a:ea typeface="Meiryo UI" panose="020B0604030504040204" pitchFamily="50" charset="-128"/>
              </a:rPr>
              <a:t>年間の標準保証 + 2</a:t>
            </a:r>
            <a:r>
              <a:rPr lang="en-US" sz="1600" b="1" dirty="0">
                <a:solidFill>
                  <a:schemeClr val="dk1"/>
                </a:solidFill>
                <a:latin typeface="Meiryo UI" panose="020B0604030504040204" pitchFamily="50" charset="-128"/>
                <a:ea typeface="Meiryo UI" panose="020B0604030504040204" pitchFamily="50" charset="-128"/>
              </a:rPr>
              <a:t>年間の延長保証の購入</a:t>
            </a:r>
            <a:endParaRPr sz="1600" b="1" dirty="0">
              <a:solidFill>
                <a:schemeClr val="dk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1600"/>
              <a:buFont typeface="Arial"/>
              <a:buNone/>
            </a:pPr>
            <a:r>
              <a:rPr lang="en-US" sz="1600" b="1" dirty="0">
                <a:solidFill>
                  <a:schemeClr val="dk1"/>
                </a:solidFill>
                <a:latin typeface="Meiryo UI" panose="020B0604030504040204" pitchFamily="50" charset="-128"/>
                <a:ea typeface="Meiryo UI" panose="020B0604030504040204" pitchFamily="50" charset="-128"/>
              </a:rPr>
              <a:t>=</a:t>
            </a:r>
            <a:r>
              <a:rPr lang="en-US" sz="1600" b="1" dirty="0">
                <a:solidFill>
                  <a:srgbClr val="EC6900"/>
                </a:solidFill>
                <a:latin typeface="Meiryo UI" panose="020B0604030504040204" pitchFamily="50" charset="-128"/>
                <a:ea typeface="Meiryo UI" panose="020B0604030504040204" pitchFamily="50" charset="-128"/>
              </a:rPr>
              <a:t>5年間の保証</a:t>
            </a:r>
            <a:endParaRPr sz="1600" b="1" dirty="0">
              <a:solidFill>
                <a:srgbClr val="EC6900"/>
              </a:solidFill>
              <a:latin typeface="Meiryo UI" panose="020B0604030504040204" pitchFamily="50" charset="-128"/>
              <a:ea typeface="Meiryo UI" panose="020B0604030504040204" pitchFamily="50" charset="-128"/>
            </a:endParaRPr>
          </a:p>
        </p:txBody>
      </p:sp>
      <p:pic>
        <p:nvPicPr>
          <p:cNvPr id="297" name="Google Shape;297;p32"/>
          <p:cNvPicPr preferRelativeResize="0"/>
          <p:nvPr/>
        </p:nvPicPr>
        <p:blipFill rotWithShape="1">
          <a:blip r:embed="rId4">
            <a:alphaModFix/>
          </a:blip>
          <a:srcRect/>
          <a:stretch/>
        </p:blipFill>
        <p:spPr>
          <a:xfrm>
            <a:off x="4593619" y="3991351"/>
            <a:ext cx="1203355" cy="1881302"/>
          </a:xfrm>
          <a:prstGeom prst="rect">
            <a:avLst/>
          </a:prstGeom>
          <a:noFill/>
          <a:ln>
            <a:noFill/>
          </a:ln>
        </p:spPr>
      </p:pic>
      <p:sp>
        <p:nvSpPr>
          <p:cNvPr id="298" name="Google Shape;298;p32"/>
          <p:cNvSpPr txBox="1"/>
          <p:nvPr/>
        </p:nvSpPr>
        <p:spPr>
          <a:xfrm>
            <a:off x="5734643" y="2754070"/>
            <a:ext cx="3284971" cy="1384995"/>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1200"/>
            </a:pPr>
            <a:r>
              <a:rPr lang="en-US" sz="1200" b="1" dirty="0" err="1">
                <a:latin typeface="Meiryo UI" panose="020B0604030504040204" pitchFamily="50" charset="-128"/>
                <a:ea typeface="Meiryo UI" panose="020B0604030504040204" pitchFamily="50" charset="-128"/>
              </a:rPr>
              <a:t>標準保証</a:t>
            </a:r>
            <a:endParaRPr sz="1200" dirty="0">
              <a:latin typeface="Meiryo UI" panose="020B0604030504040204" pitchFamily="50" charset="-128"/>
              <a:ea typeface="Meiryo UI" panose="020B0604030504040204" pitchFamily="50" charset="-128"/>
            </a:endParaRPr>
          </a:p>
          <a:p>
            <a:pPr marL="177800" marR="0" lvl="0" indent="-177800" algn="l" rtl="0">
              <a:lnSpc>
                <a:spcPct val="100000"/>
              </a:lnSpc>
              <a:spcBef>
                <a:spcPts val="0"/>
              </a:spcBef>
              <a:spcAft>
                <a:spcPts val="0"/>
              </a:spcAft>
              <a:buClr>
                <a:srgbClr val="000000"/>
              </a:buClr>
              <a:buSzPts val="1200"/>
              <a:buFont typeface="Arial"/>
              <a:buChar char="•"/>
            </a:pPr>
            <a:r>
              <a:rPr lang="en-US" sz="1200" dirty="0" err="1" smtClean="0">
                <a:latin typeface="Meiryo UI" panose="020B0604030504040204" pitchFamily="50" charset="-128"/>
                <a:ea typeface="Meiryo UI" panose="020B0604030504040204" pitchFamily="50" charset="-128"/>
              </a:rPr>
              <a:t>購入時に有効になる保証サービス</a:t>
            </a:r>
            <a:r>
              <a:rPr lang="ja-JP" altLang="en-US" sz="1200" dirty="0" smtClean="0">
                <a:latin typeface="Meiryo UI" panose="020B0604030504040204" pitchFamily="50" charset="-128"/>
                <a:ea typeface="Meiryo UI" panose="020B0604030504040204" pitchFamily="50" charset="-128"/>
              </a:rPr>
              <a:t>です。</a:t>
            </a:r>
            <a:endParaRPr sz="1200" dirty="0">
              <a:latin typeface="Meiryo UI" panose="020B0604030504040204" pitchFamily="50" charset="-128"/>
              <a:ea typeface="Meiryo UI" panose="020B0604030504040204" pitchFamily="50" charset="-128"/>
            </a:endParaRPr>
          </a:p>
          <a:p>
            <a:pPr marL="177800" marR="0" lvl="0" indent="-177800" algn="l" rtl="0">
              <a:lnSpc>
                <a:spcPct val="100000"/>
              </a:lnSpc>
              <a:spcBef>
                <a:spcPts val="0"/>
              </a:spcBef>
              <a:spcAft>
                <a:spcPts val="0"/>
              </a:spcAft>
              <a:buClr>
                <a:srgbClr val="000000"/>
              </a:buClr>
              <a:buSzPts val="1200"/>
              <a:buFont typeface="Arial"/>
              <a:buChar char="•"/>
            </a:pPr>
            <a:r>
              <a:rPr lang="en-US" sz="1200" dirty="0" err="1" smtClean="0">
                <a:latin typeface="Meiryo UI" panose="020B0604030504040204" pitchFamily="50" charset="-128"/>
                <a:ea typeface="Meiryo UI" panose="020B0604030504040204" pitchFamily="50" charset="-128"/>
              </a:rPr>
              <a:t>保証期間中の通常使用</a:t>
            </a:r>
            <a:r>
              <a:rPr lang="ja-JP" altLang="en-US" sz="1200" dirty="0" err="1" smtClean="0">
                <a:latin typeface="Meiryo UI" panose="020B0604030504040204" pitchFamily="50" charset="-128"/>
                <a:ea typeface="Meiryo UI" panose="020B0604030504040204" pitchFamily="50" charset="-128"/>
              </a:rPr>
              <a:t>での</a:t>
            </a:r>
            <a:r>
              <a:rPr lang="en-US" sz="1200" dirty="0" err="1" smtClean="0">
                <a:latin typeface="Meiryo UI" panose="020B0604030504040204" pitchFamily="50" charset="-128"/>
                <a:ea typeface="Meiryo UI" panose="020B0604030504040204" pitchFamily="50" charset="-128"/>
              </a:rPr>
              <a:t>製品の無料修理</a:t>
            </a:r>
            <a:r>
              <a:rPr lang="en-US" sz="1200" dirty="0" smtClean="0">
                <a:latin typeface="Meiryo UI" panose="020B0604030504040204" pitchFamily="50" charset="-128"/>
                <a:ea typeface="Meiryo UI" panose="020B0604030504040204" pitchFamily="50" charset="-128"/>
              </a:rPr>
              <a:t/>
            </a:r>
            <a:br>
              <a:rPr lang="en-US" sz="1200" dirty="0" smtClean="0">
                <a:latin typeface="Meiryo UI" panose="020B0604030504040204" pitchFamily="50" charset="-128"/>
                <a:ea typeface="Meiryo UI" panose="020B0604030504040204" pitchFamily="50" charset="-128"/>
              </a:rPr>
            </a:br>
            <a:r>
              <a:rPr lang="en-US" sz="1200" dirty="0" err="1" smtClean="0">
                <a:latin typeface="Meiryo UI" panose="020B0604030504040204" pitchFamily="50" charset="-128"/>
                <a:ea typeface="Meiryo UI" panose="020B0604030504040204" pitchFamily="50" charset="-128"/>
              </a:rPr>
              <a:t>および部品交換</a:t>
            </a:r>
            <a:r>
              <a:rPr lang="ja-JP" altLang="en-US" sz="1200" dirty="0" err="1" smtClean="0">
                <a:latin typeface="Meiryo UI" panose="020B0604030504040204" pitchFamily="50" charset="-128"/>
                <a:ea typeface="Meiryo UI" panose="020B0604030504040204" pitchFamily="50" charset="-128"/>
              </a:rPr>
              <a:t>。</a:t>
            </a:r>
            <a:r>
              <a:rPr lang="en-US" sz="1200" dirty="0" smtClean="0">
                <a:latin typeface="Meiryo UI" panose="020B0604030504040204" pitchFamily="50" charset="-128"/>
                <a:ea typeface="Meiryo UI" panose="020B0604030504040204" pitchFamily="50" charset="-128"/>
              </a:rPr>
              <a:t>(</a:t>
            </a:r>
            <a:r>
              <a:rPr lang="en-US" sz="1200" dirty="0" err="1" smtClean="0">
                <a:latin typeface="Meiryo UI" panose="020B0604030504040204" pitchFamily="50" charset="-128"/>
                <a:ea typeface="Meiryo UI" panose="020B0604030504040204" pitchFamily="50" charset="-128"/>
              </a:rPr>
              <a:t>スペアパーツと消耗品は除きます</a:t>
            </a:r>
            <a:r>
              <a:rPr lang="en-US" sz="1200" dirty="0">
                <a:latin typeface="Meiryo UI" panose="020B0604030504040204" pitchFamily="50" charset="-128"/>
                <a:ea typeface="Meiryo UI" panose="020B0604030504040204" pitchFamily="50" charset="-128"/>
              </a:rPr>
              <a:t>)</a:t>
            </a:r>
            <a:endParaRPr sz="1200" dirty="0">
              <a:latin typeface="Meiryo UI" panose="020B0604030504040204" pitchFamily="50" charset="-128"/>
              <a:ea typeface="Meiryo UI" panose="020B0604030504040204" pitchFamily="50" charset="-128"/>
            </a:endParaRPr>
          </a:p>
        </p:txBody>
      </p:sp>
      <p:pic>
        <p:nvPicPr>
          <p:cNvPr id="299" name="Google Shape;299;p32"/>
          <p:cNvPicPr preferRelativeResize="0"/>
          <p:nvPr/>
        </p:nvPicPr>
        <p:blipFill rotWithShape="1">
          <a:blip r:embed="rId5">
            <a:alphaModFix/>
          </a:blip>
          <a:srcRect/>
          <a:stretch/>
        </p:blipFill>
        <p:spPr>
          <a:xfrm>
            <a:off x="4624421" y="2631568"/>
            <a:ext cx="1130589" cy="1199110"/>
          </a:xfrm>
          <a:prstGeom prst="rect">
            <a:avLst/>
          </a:prstGeom>
          <a:noFill/>
          <a:ln>
            <a:noFill/>
          </a:ln>
        </p:spPr>
      </p:pic>
      <p:sp>
        <p:nvSpPr>
          <p:cNvPr id="300" name="Google Shape;300;p32"/>
          <p:cNvSpPr txBox="1"/>
          <p:nvPr/>
        </p:nvSpPr>
        <p:spPr>
          <a:xfrm>
            <a:off x="244443" y="29912"/>
            <a:ext cx="8775171" cy="12934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a:solidFill>
                  <a:schemeClr val="lt1"/>
                </a:solidFill>
                <a:latin typeface="Meiryo UI" panose="020B0604030504040204" pitchFamily="50" charset="-128"/>
                <a:ea typeface="Meiryo UI" panose="020B0604030504040204" pitchFamily="50" charset="-128"/>
              </a:rPr>
              <a:t>安心のための標準の3</a:t>
            </a:r>
            <a:r>
              <a:rPr lang="en-US" sz="3200" b="1" dirty="0" smtClean="0">
                <a:solidFill>
                  <a:schemeClr val="lt1"/>
                </a:solidFill>
                <a:latin typeface="Meiryo UI" panose="020B0604030504040204" pitchFamily="50" charset="-128"/>
                <a:ea typeface="Meiryo UI" panose="020B0604030504040204" pitchFamily="50" charset="-128"/>
              </a:rPr>
              <a:t>年保証と</a:t>
            </a:r>
            <a:br>
              <a:rPr lang="en-US" sz="3200" b="1" dirty="0" smtClean="0">
                <a:solidFill>
                  <a:schemeClr val="lt1"/>
                </a:solidFill>
                <a:latin typeface="Meiryo UI" panose="020B0604030504040204" pitchFamily="50" charset="-128"/>
                <a:ea typeface="Meiryo UI" panose="020B0604030504040204" pitchFamily="50" charset="-128"/>
              </a:rPr>
            </a:br>
            <a:r>
              <a:rPr lang="en-US" sz="3200" b="1" dirty="0" smtClean="0">
                <a:solidFill>
                  <a:schemeClr val="lt1"/>
                </a:solidFill>
                <a:latin typeface="Meiryo UI" panose="020B0604030504040204" pitchFamily="50" charset="-128"/>
                <a:ea typeface="Meiryo UI" panose="020B0604030504040204" pitchFamily="50" charset="-128"/>
              </a:rPr>
              <a:t>最大</a:t>
            </a:r>
            <a:r>
              <a:rPr lang="en-US" sz="3200" b="1" dirty="0">
                <a:solidFill>
                  <a:schemeClr val="lt1"/>
                </a:solidFill>
                <a:latin typeface="Meiryo UI" panose="020B0604030504040204" pitchFamily="50" charset="-128"/>
                <a:ea typeface="Meiryo UI" panose="020B0604030504040204" pitchFamily="50" charset="-128"/>
              </a:rPr>
              <a:t>5年の保証が利用可能です</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01" name="Google Shape;301;p32"/>
          <p:cNvSpPr/>
          <p:nvPr/>
        </p:nvSpPr>
        <p:spPr>
          <a:xfrm>
            <a:off x="1292772" y="2779970"/>
            <a:ext cx="3226808" cy="457446"/>
          </a:xfrm>
          <a:prstGeom prst="roundRect">
            <a:avLst>
              <a:gd name="adj" fmla="val 50000"/>
            </a:avLst>
          </a:prstGeom>
          <a:gradFill>
            <a:gsLst>
              <a:gs pos="0">
                <a:srgbClr val="080500"/>
              </a:gs>
              <a:gs pos="18000">
                <a:srgbClr val="EC6900"/>
              </a:gs>
              <a:gs pos="100000">
                <a:srgbClr val="EC69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02" name="Google Shape;302;p32"/>
          <p:cNvSpPr txBox="1"/>
          <p:nvPr/>
        </p:nvSpPr>
        <p:spPr>
          <a:xfrm>
            <a:off x="1915778" y="2801515"/>
            <a:ext cx="2551360" cy="434307"/>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Clr>
                <a:schemeClr val="lt1"/>
              </a:buClr>
              <a:buSzPts val="1200"/>
              <a:buFont typeface="Arial"/>
              <a:buNone/>
            </a:pPr>
            <a:r>
              <a:rPr lang="en-US" sz="1200" b="1" dirty="0" err="1" smtClean="0">
                <a:solidFill>
                  <a:schemeClr val="lt1"/>
                </a:solidFill>
                <a:latin typeface="Meiryo UI" panose="020B0604030504040204" pitchFamily="50" charset="-128"/>
                <a:ea typeface="Meiryo UI" panose="020B0604030504040204" pitchFamily="50" charset="-128"/>
              </a:rPr>
              <a:t>注文情報</a:t>
            </a:r>
            <a:r>
              <a:rPr lang="en-US" sz="1200" b="1" dirty="0">
                <a:solidFill>
                  <a:schemeClr val="lt1"/>
                </a:solidFill>
                <a:latin typeface="Meiryo UI" panose="020B0604030504040204" pitchFamily="50" charset="-128"/>
                <a:ea typeface="Meiryo UI" panose="020B0604030504040204" pitchFamily="50" charset="-128"/>
              </a:rPr>
              <a:t>:</a:t>
            </a:r>
            <a:endParaRPr sz="12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15000"/>
              </a:lnSpc>
              <a:spcBef>
                <a:spcPts val="0"/>
              </a:spcBef>
              <a:spcAft>
                <a:spcPts val="0"/>
              </a:spcAft>
              <a:buClr>
                <a:schemeClr val="lt1"/>
              </a:buClr>
              <a:buSzPts val="1200"/>
              <a:buFont typeface="Arial"/>
              <a:buNone/>
            </a:pPr>
            <a:r>
              <a:rPr lang="en-US" sz="1200" b="1" dirty="0">
                <a:solidFill>
                  <a:schemeClr val="lt1"/>
                </a:solidFill>
                <a:latin typeface="Meiryo UI" panose="020B0604030504040204" pitchFamily="50" charset="-128"/>
                <a:ea typeface="Meiryo UI" panose="020B0604030504040204" pitchFamily="50" charset="-128"/>
              </a:rPr>
              <a:t>EXTW-ORANGE-2Y</a:t>
            </a:r>
            <a:endParaRPr sz="1200" b="1" dirty="0">
              <a:solidFill>
                <a:schemeClr val="lt1"/>
              </a:solidFill>
              <a:latin typeface="Meiryo UI" panose="020B0604030504040204" pitchFamily="50" charset="-128"/>
              <a:ea typeface="Meiryo UI" panose="020B0604030504040204" pitchFamily="50" charset="-128"/>
            </a:endParaRPr>
          </a:p>
        </p:txBody>
      </p:sp>
      <p:pic>
        <p:nvPicPr>
          <p:cNvPr id="303" name="Google Shape;303;p32"/>
          <p:cNvPicPr preferRelativeResize="0"/>
          <p:nvPr/>
        </p:nvPicPr>
        <p:blipFill rotWithShape="1">
          <a:blip r:embed="rId6">
            <a:alphaModFix/>
          </a:blip>
          <a:srcRect/>
          <a:stretch/>
        </p:blipFill>
        <p:spPr>
          <a:xfrm>
            <a:off x="-52068" y="2408762"/>
            <a:ext cx="2314805" cy="2515483"/>
          </a:xfrm>
          <a:prstGeom prst="rect">
            <a:avLst/>
          </a:prstGeom>
          <a:noFill/>
          <a:ln>
            <a:noFill/>
          </a:ln>
        </p:spPr>
      </p:pic>
      <p:sp>
        <p:nvSpPr>
          <p:cNvPr id="304" name="Google Shape;304;p32"/>
          <p:cNvSpPr txBox="1"/>
          <p:nvPr/>
        </p:nvSpPr>
        <p:spPr>
          <a:xfrm>
            <a:off x="5734643" y="4016292"/>
            <a:ext cx="3284971" cy="1015663"/>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dk1"/>
              </a:buClr>
              <a:buSzPts val="1200"/>
            </a:pPr>
            <a:r>
              <a:rPr lang="en-US" sz="1200" b="1" dirty="0" err="1" smtClean="0">
                <a:solidFill>
                  <a:schemeClr val="dk1"/>
                </a:solidFill>
                <a:latin typeface="Meiryo UI" panose="020B0604030504040204" pitchFamily="50" charset="-128"/>
                <a:ea typeface="Meiryo UI" panose="020B0604030504040204" pitchFamily="50" charset="-128"/>
              </a:rPr>
              <a:t>延長保証</a:t>
            </a:r>
            <a:r>
              <a:rPr lang="en-US" sz="1200" b="1" dirty="0" smtClean="0">
                <a:solidFill>
                  <a:schemeClr val="dk1"/>
                </a:solidFill>
                <a:latin typeface="Meiryo UI" panose="020B0604030504040204" pitchFamily="50" charset="-128"/>
                <a:ea typeface="Meiryo UI" panose="020B0604030504040204" pitchFamily="50" charset="-128"/>
              </a:rPr>
              <a:t>(</a:t>
            </a:r>
            <a:r>
              <a:rPr lang="en-US" sz="1200" b="1" dirty="0" err="1" smtClean="0">
                <a:solidFill>
                  <a:schemeClr val="dk1"/>
                </a:solidFill>
                <a:latin typeface="Meiryo UI" panose="020B0604030504040204" pitchFamily="50" charset="-128"/>
                <a:ea typeface="Meiryo UI" panose="020B0604030504040204" pitchFamily="50" charset="-128"/>
              </a:rPr>
              <a:t>オプション</a:t>
            </a:r>
            <a:r>
              <a:rPr lang="en-US" sz="1200" b="1"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0"/>
              </a:spcBef>
              <a:spcAft>
                <a:spcPts val="0"/>
              </a:spcAft>
              <a:buClr>
                <a:schemeClr val="dk1"/>
              </a:buClr>
              <a:buSzPts val="1200"/>
              <a:buFont typeface="Arial"/>
              <a:buChar char="•"/>
            </a:pPr>
            <a:r>
              <a:rPr lang="en-US" sz="1200" dirty="0">
                <a:solidFill>
                  <a:schemeClr val="dk1"/>
                </a:solidFill>
                <a:latin typeface="Meiryo UI" panose="020B0604030504040204" pitchFamily="50" charset="-128"/>
                <a:ea typeface="Meiryo UI" panose="020B0604030504040204" pitchFamily="50" charset="-128"/>
              </a:rPr>
              <a:t>保証期間の延長。最初のユニット購入から90日以内にご利用いただけます。</a:t>
            </a:r>
            <a:endParaRPr sz="12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Meiryo UI" panose="020B0604030504040204" pitchFamily="50" charset="-128"/>
                <a:ea typeface="Meiryo UI" panose="020B0604030504040204" pitchFamily="50" charset="-128"/>
              </a:rPr>
              <a:t>標準保証と同じサービスを提供します</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74193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3"/>
          <p:cNvSpPr txBox="1"/>
          <p:nvPr/>
        </p:nvSpPr>
        <p:spPr>
          <a:xfrm>
            <a:off x="269240" y="0"/>
            <a:ext cx="8750375" cy="12934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900"/>
              <a:buFont typeface="Arial"/>
              <a:buNone/>
            </a:pPr>
            <a:r>
              <a:rPr lang="en-US" sz="2900" b="1" dirty="0" err="1">
                <a:solidFill>
                  <a:schemeClr val="lt1"/>
                </a:solidFill>
                <a:latin typeface="Meiryo UI" panose="020B0604030504040204" pitchFamily="50" charset="-128"/>
                <a:ea typeface="Meiryo UI" panose="020B0604030504040204" pitchFamily="50" charset="-128"/>
              </a:rPr>
              <a:t>手頃な価格、パフォーマンス、または拡張性</a:t>
            </a:r>
            <a:r>
              <a:rPr lang="en-US" sz="2900" b="1" dirty="0">
                <a:solidFill>
                  <a:schemeClr val="lt1"/>
                </a:solidFill>
                <a:latin typeface="Meiryo UI" panose="020B0604030504040204" pitchFamily="50" charset="-128"/>
                <a:ea typeface="Meiryo UI" panose="020B0604030504040204" pitchFamily="50" charset="-128"/>
              </a:rPr>
              <a:t>。 QNAP 1U </a:t>
            </a:r>
            <a:r>
              <a:rPr lang="en-US" sz="2900" b="1" dirty="0" err="1">
                <a:solidFill>
                  <a:schemeClr val="lt1"/>
                </a:solidFill>
                <a:latin typeface="Meiryo UI" panose="020B0604030504040204" pitchFamily="50" charset="-128"/>
                <a:ea typeface="Meiryo UI" panose="020B0604030504040204" pitchFamily="50" charset="-128"/>
              </a:rPr>
              <a:t>NASの選択には、あらゆるニーズが含まれています</a:t>
            </a:r>
            <a:r>
              <a:rPr lang="en-US" sz="2900" b="1" dirty="0">
                <a:solidFill>
                  <a:schemeClr val="lt1"/>
                </a:solidFill>
                <a:latin typeface="Meiryo UI" panose="020B0604030504040204" pitchFamily="50" charset="-128"/>
                <a:ea typeface="Meiryo UI" panose="020B0604030504040204" pitchFamily="50" charset="-128"/>
              </a:rPr>
              <a:t>。</a:t>
            </a:r>
            <a:endParaRPr sz="29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311" name="Google Shape;311;p33"/>
          <p:cNvGraphicFramePr/>
          <p:nvPr>
            <p:extLst>
              <p:ext uri="{D42A27DB-BD31-4B8C-83A1-F6EECF244321}">
                <p14:modId xmlns:p14="http://schemas.microsoft.com/office/powerpoint/2010/main" val="3231904650"/>
              </p:ext>
            </p:extLst>
          </p:nvPr>
        </p:nvGraphicFramePr>
        <p:xfrm>
          <a:off x="212758" y="1363178"/>
          <a:ext cx="8673625" cy="3743843"/>
        </p:xfrm>
        <a:graphic>
          <a:graphicData uri="http://schemas.openxmlformats.org/drawingml/2006/table">
            <a:tbl>
              <a:tblPr firstRow="1" bandRow="1">
                <a:noFill/>
              </a:tblPr>
              <a:tblGrid>
                <a:gridCol w="806850">
                  <a:extLst>
                    <a:ext uri="{9D8B030D-6E8A-4147-A177-3AD203B41FA5}">
                      <a16:colId xmlns:a16="http://schemas.microsoft.com/office/drawing/2014/main" val="20000"/>
                    </a:ext>
                  </a:extLst>
                </a:gridCol>
                <a:gridCol w="1047450">
                  <a:extLst>
                    <a:ext uri="{9D8B030D-6E8A-4147-A177-3AD203B41FA5}">
                      <a16:colId xmlns:a16="http://schemas.microsoft.com/office/drawing/2014/main" val="20001"/>
                    </a:ext>
                  </a:extLst>
                </a:gridCol>
                <a:gridCol w="1084850">
                  <a:extLst>
                    <a:ext uri="{9D8B030D-6E8A-4147-A177-3AD203B41FA5}">
                      <a16:colId xmlns:a16="http://schemas.microsoft.com/office/drawing/2014/main" val="20002"/>
                    </a:ext>
                  </a:extLst>
                </a:gridCol>
                <a:gridCol w="1139225">
                  <a:extLst>
                    <a:ext uri="{9D8B030D-6E8A-4147-A177-3AD203B41FA5}">
                      <a16:colId xmlns:a16="http://schemas.microsoft.com/office/drawing/2014/main" val="20003"/>
                    </a:ext>
                  </a:extLst>
                </a:gridCol>
                <a:gridCol w="1005425">
                  <a:extLst>
                    <a:ext uri="{9D8B030D-6E8A-4147-A177-3AD203B41FA5}">
                      <a16:colId xmlns:a16="http://schemas.microsoft.com/office/drawing/2014/main" val="20004"/>
                    </a:ext>
                  </a:extLst>
                </a:gridCol>
                <a:gridCol w="1189525">
                  <a:extLst>
                    <a:ext uri="{9D8B030D-6E8A-4147-A177-3AD203B41FA5}">
                      <a16:colId xmlns:a16="http://schemas.microsoft.com/office/drawing/2014/main" val="20005"/>
                    </a:ext>
                  </a:extLst>
                </a:gridCol>
                <a:gridCol w="1280050">
                  <a:extLst>
                    <a:ext uri="{9D8B030D-6E8A-4147-A177-3AD203B41FA5}">
                      <a16:colId xmlns:a16="http://schemas.microsoft.com/office/drawing/2014/main" val="20006"/>
                    </a:ext>
                  </a:extLst>
                </a:gridCol>
                <a:gridCol w="1120250">
                  <a:extLst>
                    <a:ext uri="{9D8B030D-6E8A-4147-A177-3AD203B41FA5}">
                      <a16:colId xmlns:a16="http://schemas.microsoft.com/office/drawing/2014/main" val="20007"/>
                    </a:ext>
                  </a:extLst>
                </a:gridCol>
              </a:tblGrid>
              <a:tr h="373950">
                <a:tc>
                  <a:txBody>
                    <a:bodyPr/>
                    <a:lstStyle/>
                    <a:p>
                      <a:pPr marL="0" marR="0" lvl="0" indent="0" algn="l" rtl="0">
                        <a:lnSpc>
                          <a:spcPct val="100000"/>
                        </a:lnSpc>
                        <a:spcBef>
                          <a:spcPts val="0"/>
                        </a:spcBef>
                        <a:spcAft>
                          <a:spcPts val="0"/>
                        </a:spcAft>
                        <a:buClr>
                          <a:srgbClr val="000000"/>
                        </a:buClr>
                        <a:buSzPts val="1000"/>
                        <a:buFont typeface="Arial"/>
                        <a:buNone/>
                      </a:pP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TS-435XeU</a:t>
                      </a:r>
                      <a:endParaRPr sz="800" b="1" u="none" strike="noStrike" cap="none" dirty="0">
                        <a:latin typeface="Meiryo UI" panose="020B0604030504040204" pitchFamily="50" charset="-128"/>
                      </a:endParaRPr>
                    </a:p>
                  </a:txBody>
                  <a:tcPr marL="91450" marR="91450" marT="45725" marB="45725" anchor="ctr">
                    <a:solidFill>
                      <a:srgbClr val="4C5F68"/>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TS-431XeU</a:t>
                      </a:r>
                      <a:endParaRPr sz="800" b="1" u="none" strike="noStrike" cap="none" dirty="0">
                        <a:latin typeface="Meiryo UI"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TS-464eU</a:t>
                      </a:r>
                      <a:endParaRPr sz="800" b="1" u="none" strike="noStrike" cap="none" dirty="0">
                        <a:latin typeface="Meiryo UI"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TS-464U</a:t>
                      </a:r>
                      <a:endParaRPr sz="800" b="1" u="none" strike="noStrike" cap="none" dirty="0">
                        <a:latin typeface="Meiryo UI"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TS-464U-RP</a:t>
                      </a:r>
                      <a:endParaRPr sz="800" b="1" u="none" strike="noStrike" cap="none" dirty="0">
                        <a:latin typeface="Meiryo UI"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TS-h977XU-RP/TS-977XU-RP</a:t>
                      </a:r>
                      <a:endParaRPr sz="800" b="1" u="none" strike="noStrike" cap="none" dirty="0">
                        <a:latin typeface="Meiryo UI" panose="020B0604030504040204" pitchFamily="50" charset="-128"/>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TS-983XU/TS-h983XU-RP</a:t>
                      </a:r>
                      <a:endParaRPr sz="800" b="1" u="none" strike="noStrike" cap="none" dirty="0">
                        <a:latin typeface="Meiryo UI" panose="020B0604030504040204" pitchFamily="50" charset="-128"/>
                      </a:endParaRPr>
                    </a:p>
                  </a:txBody>
                  <a:tcPr marL="91450" marR="91450" marT="45725" marB="45725" anchor="ctr"/>
                </a:tc>
                <a:extLst>
                  <a:ext uri="{0D108BD9-81ED-4DB2-BD59-A6C34878D82A}">
                    <a16:rowId xmlns:a16="http://schemas.microsoft.com/office/drawing/2014/main" val="10000"/>
                  </a:ext>
                </a:extLst>
              </a:tr>
              <a:tr h="861353">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CPU</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Marvell OCTEON TX2</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CN9130 / CN9131 ARMv8 Cortex-A72 4C 2.2 GHz</a:t>
                      </a:r>
                      <a:endParaRPr sz="800" b="1" u="none" strike="noStrike" cap="none" dirty="0">
                        <a:latin typeface="Meiryo UI" panose="020B0604030504040204" pitchFamily="50" charset="-128"/>
                      </a:endParaRPr>
                    </a:p>
                  </a:txBody>
                  <a:tcPr marL="91450" marR="91450" marT="45725" marB="45725">
                    <a:solidFill>
                      <a:srgbClr val="AEB8BE"/>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dirty="0" err="1">
                          <a:solidFill>
                            <a:schemeClr val="dk1"/>
                          </a:solidFill>
                          <a:latin typeface="Meiryo UI" panose="020B0604030504040204" pitchFamily="50" charset="-128"/>
                          <a:ea typeface="Meiryo UI" panose="020B0604030504040204" pitchFamily="50" charset="-128"/>
                          <a:cs typeface="Arial"/>
                          <a:sym typeface="Arial"/>
                        </a:rPr>
                        <a:t>AnnapurnaLabs</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Alpine AL314 </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32</a:t>
                      </a:r>
                      <a:r>
                        <a:rPr lang="ja-JP" alt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ビット</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ARM</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Cortex-A15 4C 1.7 GHz</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Intel</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Celeron</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N5105/N5095 </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4C/4T</a:t>
                      </a:r>
                      <a:r>
                        <a:rPr lang="ja-JP" altLang="en-US" sz="800" b="0" i="0" u="none" strike="noStrike" cap="none" dirty="0" err="1"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2.9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GHz</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Intel</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Celeron</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N5105/N5095 </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4C/4T</a:t>
                      </a:r>
                      <a:r>
                        <a:rPr lang="ja-JP" altLang="en-US" sz="800" b="0" i="0" u="none" strike="noStrike" cap="none" dirty="0" err="1"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2.9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GHz</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Intel</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Celeron</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N5105/N5095 </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4C/4T</a:t>
                      </a:r>
                      <a:r>
                        <a:rPr lang="ja-JP" altLang="en-US" sz="800" b="0" i="0" u="none" strike="noStrike" cap="none" dirty="0" err="1"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2.9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GHz</a:t>
                      </a:r>
                      <a:endParaRPr sz="800" b="1" u="none" strike="noStrike" cap="none" dirty="0">
                        <a:latin typeface="Meiryo UI" panose="020B0604030504040204" pitchFamily="50" charset="-128"/>
                      </a:endParaRPr>
                    </a:p>
                  </a:txBody>
                  <a:tcPr marL="91450" marR="91450" marT="45725" marB="45725"/>
                </a:tc>
                <a:tc>
                  <a:txBody>
                    <a:bodyPr/>
                    <a:lstStyle/>
                    <a:p>
                      <a:pPr marL="90488" marR="0" lvl="0" indent="-90488" algn="l" rtl="0">
                        <a:lnSpc>
                          <a:spcPct val="100000"/>
                        </a:lnSpc>
                        <a:spcBef>
                          <a:spcPts val="0"/>
                        </a:spcBef>
                        <a:spcAft>
                          <a:spcPts val="0"/>
                        </a:spcAft>
                        <a:buClr>
                          <a:schemeClr val="dk1"/>
                        </a:buClr>
                        <a:buSzPts val="800"/>
                        <a:buFont typeface="Arial"/>
                        <a:buChar char="•"/>
                      </a:pP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AMD Ryzen</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7 3700X </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8C/16T</a:t>
                      </a:r>
                      <a:r>
                        <a:rPr lang="ja-JP" altLang="en-US" sz="800" b="0" i="0" u="none" strike="noStrike" cap="none" dirty="0" err="1"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4.4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GHz</a:t>
                      </a:r>
                      <a:endParaRPr sz="800" dirty="0">
                        <a:latin typeface="Meiryo UI" panose="020B0604030504040204" pitchFamily="50" charset="-128"/>
                      </a:endParaRPr>
                    </a:p>
                    <a:p>
                      <a:pPr marL="90488" marR="0" lvl="0" indent="-90488" algn="l" rtl="0">
                        <a:lnSpc>
                          <a:spcPct val="100000"/>
                        </a:lnSpc>
                        <a:spcBef>
                          <a:spcPts val="0"/>
                        </a:spcBef>
                        <a:spcAft>
                          <a:spcPts val="0"/>
                        </a:spcAft>
                        <a:buClr>
                          <a:schemeClr val="dk1"/>
                        </a:buClr>
                        <a:buSzPts val="800"/>
                        <a:buFont typeface="Arial"/>
                        <a:buChar char="•"/>
                      </a:pP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AMD Ryzen™ 5 3600 </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6C/12T</a:t>
                      </a:r>
                      <a:r>
                        <a:rPr lang="ja-JP" altLang="en-US" sz="800" b="0" i="0" u="none" strike="noStrike" cap="none" dirty="0" err="1"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4.2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GHz</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Intel</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Xeon</a:t>
                      </a:r>
                      <a:r>
                        <a:rPr lang="en-US" sz="800" b="0" i="0" u="none" strike="noStrike" cap="none" baseline="30000" dirty="0">
                          <a:solidFill>
                            <a:schemeClr val="dk1"/>
                          </a:solidFill>
                          <a:latin typeface="Meiryo UI" panose="020B0604030504040204" pitchFamily="50" charset="-128"/>
                          <a:ea typeface="Meiryo UI" panose="020B0604030504040204" pitchFamily="50" charset="-128"/>
                          <a:cs typeface="Arial"/>
                          <a:sym typeface="Arial"/>
                        </a:rPr>
                        <a:t>®</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 E-2124 </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4-core</a:t>
                      </a:r>
                      <a:r>
                        <a:rPr lang="ja-JP" altLang="en-US" sz="800" b="0" i="0" u="none" strike="noStrike" cap="none" dirty="0" err="1"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80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4.3 </a:t>
                      </a:r>
                      <a:r>
                        <a:rPr lang="en-US" sz="8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GHz</a:t>
                      </a:r>
                      <a:endParaRPr sz="800" b="1" u="none" strike="noStrike" cap="none" dirty="0">
                        <a:latin typeface="Meiryo UI" panose="020B0604030504040204" pitchFamily="50" charset="-128"/>
                      </a:endParaRPr>
                    </a:p>
                  </a:txBody>
                  <a:tcPr marL="91450" marR="91450" marT="45725" marB="45725"/>
                </a:tc>
                <a:extLst>
                  <a:ext uri="{0D108BD9-81ED-4DB2-BD59-A6C34878D82A}">
                    <a16:rowId xmlns:a16="http://schemas.microsoft.com/office/drawing/2014/main" val="10001"/>
                  </a:ext>
                </a:extLst>
              </a:tr>
              <a:tr h="230125">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RAM</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4 </a:t>
                      </a:r>
                      <a:r>
                        <a:rPr lang="en-US" sz="800" b="0" u="none" strike="noStrike" cap="none" dirty="0" smtClean="0">
                          <a:latin typeface="Meiryo UI" panose="020B0604030504040204" pitchFamily="50" charset="-128"/>
                        </a:rPr>
                        <a:t>GB</a:t>
                      </a:r>
                      <a:r>
                        <a:rPr lang="ja-JP" altLang="en-US" sz="800" b="0" u="none" strike="noStrike" cap="none" dirty="0" err="1" smtClean="0">
                          <a:latin typeface="Meiryo UI" panose="020B0604030504040204" pitchFamily="50" charset="-128"/>
                          <a:ea typeface="Meiryo UI" panose="020B0604030504040204" pitchFamily="50" charset="-128"/>
                        </a:rPr>
                        <a:t>、</a:t>
                      </a:r>
                      <a:r>
                        <a:rPr lang="ja-JP" altLang="en-US" sz="800" b="0" u="none" strike="noStrike" cap="none" dirty="0" smtClean="0">
                          <a:latin typeface="Meiryo UI" panose="020B0604030504040204" pitchFamily="50" charset="-128"/>
                          <a:ea typeface="Meiryo UI" panose="020B0604030504040204" pitchFamily="50" charset="-128"/>
                        </a:rPr>
                        <a:t>最大</a:t>
                      </a:r>
                      <a:r>
                        <a:rPr lang="en-US" sz="800" b="0" u="none" strike="noStrike" cap="none" dirty="0" smtClean="0">
                          <a:latin typeface="Meiryo UI" panose="020B0604030504040204" pitchFamily="50" charset="-128"/>
                        </a:rPr>
                        <a:t>32 </a:t>
                      </a:r>
                      <a:r>
                        <a:rPr lang="en-US" sz="800" b="0" u="none" strike="noStrike" cap="none" dirty="0">
                          <a:latin typeface="Meiryo UI" panose="020B0604030504040204" pitchFamily="50" charset="-128"/>
                        </a:rPr>
                        <a:t>GB</a:t>
                      </a:r>
                      <a:endParaRPr sz="800" b="0" u="none" strike="noStrike" cap="none" dirty="0">
                        <a:latin typeface="Meiryo UI" panose="020B0604030504040204" pitchFamily="50" charset="-128"/>
                      </a:endParaRPr>
                    </a:p>
                  </a:txBody>
                  <a:tcPr marL="91450" marR="91450" marT="45725" marB="45725">
                    <a:solidFill>
                      <a:srgbClr val="DFE2E5"/>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a:t>
                      </a:r>
                      <a:r>
                        <a:rPr lang="en-US" sz="800" b="0" u="none" strike="noStrike" cap="none" dirty="0" smtClean="0">
                          <a:latin typeface="Meiryo UI" panose="020B0604030504040204" pitchFamily="50" charset="-128"/>
                        </a:rPr>
                        <a:t>GB</a:t>
                      </a:r>
                      <a:r>
                        <a:rPr lang="ja-JP" altLang="en-US" sz="800" b="0" u="none" strike="noStrike" cap="none" dirty="0" err="1" smtClean="0">
                          <a:latin typeface="Meiryo UI" panose="020B0604030504040204" pitchFamily="50" charset="-128"/>
                          <a:ea typeface="Meiryo UI" panose="020B0604030504040204" pitchFamily="50" charset="-128"/>
                        </a:rPr>
                        <a:t>、</a:t>
                      </a:r>
                      <a:r>
                        <a:rPr lang="ja-JP" altLang="en-US" sz="800" b="0" u="none" strike="noStrike" cap="none" dirty="0" smtClean="0">
                          <a:latin typeface="Meiryo UI" panose="020B0604030504040204" pitchFamily="50" charset="-128"/>
                          <a:ea typeface="Meiryo UI" panose="020B0604030504040204" pitchFamily="50" charset="-128"/>
                        </a:rPr>
                        <a:t>最大</a:t>
                      </a:r>
                      <a:r>
                        <a:rPr lang="en-US" sz="800" b="0" u="none" strike="noStrike" cap="none" dirty="0" smtClean="0">
                          <a:latin typeface="Meiryo UI" panose="020B0604030504040204" pitchFamily="50" charset="-128"/>
                        </a:rPr>
                        <a:t>8 </a:t>
                      </a:r>
                      <a:r>
                        <a:rPr lang="en-US" sz="800" b="0" u="none" strike="noStrike" cap="none" dirty="0">
                          <a:latin typeface="Meiryo UI" panose="020B0604030504040204" pitchFamily="50" charset="-128"/>
                        </a:rPr>
                        <a:t>GB</a:t>
                      </a:r>
                      <a:endParaRPr sz="800" b="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4 </a:t>
                      </a:r>
                      <a:r>
                        <a:rPr lang="en-US" sz="800" b="0" u="none" strike="noStrike" cap="none" dirty="0" smtClean="0">
                          <a:latin typeface="Meiryo UI" panose="020B0604030504040204" pitchFamily="50" charset="-128"/>
                        </a:rPr>
                        <a:t>GB</a:t>
                      </a:r>
                      <a:r>
                        <a:rPr lang="ja-JP" altLang="en-US" sz="800" b="0" u="none" strike="noStrike" cap="none" dirty="0" err="1" smtClean="0">
                          <a:latin typeface="Meiryo UI" panose="020B0604030504040204" pitchFamily="50" charset="-128"/>
                          <a:ea typeface="Meiryo UI" panose="020B0604030504040204" pitchFamily="50" charset="-128"/>
                        </a:rPr>
                        <a:t>、</a:t>
                      </a:r>
                      <a:r>
                        <a:rPr lang="ja-JP" altLang="en-US" sz="800" b="0" u="none" strike="noStrike" cap="none" dirty="0" smtClean="0">
                          <a:latin typeface="Meiryo UI" panose="020B0604030504040204" pitchFamily="50" charset="-128"/>
                          <a:ea typeface="Meiryo UI" panose="020B0604030504040204" pitchFamily="50" charset="-128"/>
                        </a:rPr>
                        <a:t>最大</a:t>
                      </a:r>
                      <a:r>
                        <a:rPr lang="en-US" sz="800" b="0" u="none" strike="noStrike" cap="none" dirty="0" smtClean="0">
                          <a:latin typeface="Meiryo UI" panose="020B0604030504040204" pitchFamily="50" charset="-128"/>
                        </a:rPr>
                        <a:t>16 </a:t>
                      </a:r>
                      <a:r>
                        <a:rPr lang="en-US" sz="800" b="0" u="none" strike="noStrike" cap="none" dirty="0">
                          <a:latin typeface="Meiryo UI" panose="020B0604030504040204" pitchFamily="50" charset="-128"/>
                        </a:rPr>
                        <a:t>GB</a:t>
                      </a:r>
                      <a:endParaRPr sz="800" b="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4 </a:t>
                      </a:r>
                      <a:r>
                        <a:rPr lang="en-US" sz="800" b="0" u="none" strike="noStrike" cap="none" dirty="0" smtClean="0">
                          <a:latin typeface="Meiryo UI" panose="020B0604030504040204" pitchFamily="50" charset="-128"/>
                        </a:rPr>
                        <a:t>GB</a:t>
                      </a:r>
                      <a:r>
                        <a:rPr lang="ja-JP" altLang="en-US" sz="800" b="0" u="none" strike="noStrike" cap="none" dirty="0" err="1" smtClean="0">
                          <a:latin typeface="Meiryo UI" panose="020B0604030504040204" pitchFamily="50" charset="-128"/>
                          <a:ea typeface="Meiryo UI" panose="020B0604030504040204" pitchFamily="50" charset="-128"/>
                        </a:rPr>
                        <a:t>、</a:t>
                      </a:r>
                      <a:r>
                        <a:rPr lang="ja-JP" altLang="en-US" sz="800" b="0" u="none" strike="noStrike" cap="none" dirty="0" smtClean="0">
                          <a:latin typeface="Meiryo UI" panose="020B0604030504040204" pitchFamily="50" charset="-128"/>
                          <a:ea typeface="Meiryo UI" panose="020B0604030504040204" pitchFamily="50" charset="-128"/>
                        </a:rPr>
                        <a:t>最大</a:t>
                      </a:r>
                      <a:r>
                        <a:rPr lang="en-US" sz="800" b="0" u="none" strike="noStrike" cap="none" dirty="0" smtClean="0">
                          <a:latin typeface="Meiryo UI" panose="020B0604030504040204" pitchFamily="50" charset="-128"/>
                        </a:rPr>
                        <a:t>16 </a:t>
                      </a:r>
                      <a:r>
                        <a:rPr lang="en-US" sz="800" b="0" u="none" strike="noStrike" cap="none" dirty="0">
                          <a:latin typeface="Meiryo UI" panose="020B0604030504040204" pitchFamily="50" charset="-128"/>
                        </a:rPr>
                        <a:t>GB</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4 </a:t>
                      </a:r>
                      <a:r>
                        <a:rPr lang="en-US" sz="800" b="0" u="none" strike="noStrike" cap="none" dirty="0" smtClean="0">
                          <a:latin typeface="Meiryo UI" panose="020B0604030504040204" pitchFamily="50" charset="-128"/>
                        </a:rPr>
                        <a:t>GB</a:t>
                      </a:r>
                      <a:r>
                        <a:rPr lang="ja-JP" altLang="en-US" sz="800" b="0" u="none" strike="noStrike" cap="none" dirty="0" err="1" smtClean="0">
                          <a:latin typeface="Meiryo UI" panose="020B0604030504040204" pitchFamily="50" charset="-128"/>
                          <a:ea typeface="Meiryo UI" panose="020B0604030504040204" pitchFamily="50" charset="-128"/>
                        </a:rPr>
                        <a:t>、</a:t>
                      </a:r>
                      <a:r>
                        <a:rPr lang="ja-JP" altLang="en-US" sz="800" b="0" u="none" strike="noStrike" cap="none" dirty="0" smtClean="0">
                          <a:latin typeface="Meiryo UI" panose="020B0604030504040204" pitchFamily="50" charset="-128"/>
                          <a:ea typeface="Meiryo UI" panose="020B0604030504040204" pitchFamily="50" charset="-128"/>
                        </a:rPr>
                        <a:t>最大</a:t>
                      </a:r>
                      <a:r>
                        <a:rPr lang="en-US" sz="800" b="0" u="none" strike="noStrike" cap="none" dirty="0" smtClean="0">
                          <a:latin typeface="Meiryo UI" panose="020B0604030504040204" pitchFamily="50" charset="-128"/>
                        </a:rPr>
                        <a:t>16 </a:t>
                      </a:r>
                      <a:r>
                        <a:rPr lang="en-US" sz="800" b="0" u="none" strike="noStrike" cap="none" dirty="0">
                          <a:latin typeface="Meiryo UI" panose="020B0604030504040204" pitchFamily="50" charset="-128"/>
                        </a:rPr>
                        <a:t>GB</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8 / 32 </a:t>
                      </a:r>
                      <a:r>
                        <a:rPr lang="en-US" sz="800" b="0" u="none" strike="noStrike" cap="none" dirty="0" smtClean="0">
                          <a:latin typeface="Meiryo UI" panose="020B0604030504040204" pitchFamily="50" charset="-128"/>
                        </a:rPr>
                        <a:t>GB</a:t>
                      </a:r>
                      <a:r>
                        <a:rPr lang="ja-JP" altLang="en-US" sz="800" b="0" u="none" strike="noStrike" cap="none" dirty="0" err="1" smtClean="0">
                          <a:latin typeface="Meiryo UI" panose="020B0604030504040204" pitchFamily="50" charset="-128"/>
                          <a:ea typeface="Meiryo UI" panose="020B0604030504040204" pitchFamily="50" charset="-128"/>
                        </a:rPr>
                        <a:t>、</a:t>
                      </a:r>
                      <a:r>
                        <a:rPr lang="ja-JP" altLang="en-US" sz="800" b="0" u="none" strike="noStrike" cap="none" dirty="0" smtClean="0">
                          <a:latin typeface="Meiryo UI" panose="020B0604030504040204" pitchFamily="50" charset="-128"/>
                          <a:ea typeface="Meiryo UI" panose="020B0604030504040204" pitchFamily="50" charset="-128"/>
                        </a:rPr>
                        <a:t>最大</a:t>
                      </a:r>
                      <a:r>
                        <a:rPr lang="en-US" sz="800" b="0" u="none" strike="noStrike" cap="none" dirty="0" smtClean="0">
                          <a:latin typeface="Meiryo UI" panose="020B0604030504040204" pitchFamily="50" charset="-128"/>
                        </a:rPr>
                        <a:t>128GB</a:t>
                      </a:r>
                      <a:endParaRPr sz="800" b="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8 </a:t>
                      </a:r>
                      <a:r>
                        <a:rPr lang="en-US" sz="800" b="0" u="none" strike="noStrike" cap="none" dirty="0" smtClean="0">
                          <a:latin typeface="Meiryo UI" panose="020B0604030504040204" pitchFamily="50" charset="-128"/>
                        </a:rPr>
                        <a:t>GB</a:t>
                      </a:r>
                      <a:r>
                        <a:rPr lang="ja-JP" altLang="en-US" sz="800" b="0" u="none" strike="noStrike" cap="none" dirty="0" err="1" smtClean="0">
                          <a:latin typeface="Meiryo UI" panose="020B0604030504040204" pitchFamily="50" charset="-128"/>
                          <a:ea typeface="Meiryo UI" panose="020B0604030504040204" pitchFamily="50" charset="-128"/>
                        </a:rPr>
                        <a:t>、</a:t>
                      </a:r>
                      <a:r>
                        <a:rPr lang="ja-JP" altLang="en-US" sz="800" b="0" u="none" strike="noStrike" cap="none" dirty="0" smtClean="0">
                          <a:latin typeface="Meiryo UI" panose="020B0604030504040204" pitchFamily="50" charset="-128"/>
                          <a:ea typeface="Meiryo UI" panose="020B0604030504040204" pitchFamily="50" charset="-128"/>
                        </a:rPr>
                        <a:t>最大</a:t>
                      </a:r>
                      <a:r>
                        <a:rPr lang="en-US" sz="800" b="0" u="none" strike="noStrike" cap="none" dirty="0" smtClean="0">
                          <a:latin typeface="Meiryo UI" panose="020B0604030504040204" pitchFamily="50" charset="-128"/>
                        </a:rPr>
                        <a:t>128 </a:t>
                      </a:r>
                      <a:r>
                        <a:rPr lang="en-US" sz="800" b="0" u="none" strike="noStrike" cap="none" dirty="0">
                          <a:latin typeface="Meiryo UI" panose="020B0604030504040204" pitchFamily="50" charset="-128"/>
                        </a:rPr>
                        <a:t>GB</a:t>
                      </a:r>
                      <a:endParaRPr sz="800" b="0" u="none" strike="noStrike" cap="none" dirty="0">
                        <a:latin typeface="Meiryo UI" panose="020B0604030504040204" pitchFamily="50" charset="-128"/>
                      </a:endParaRPr>
                    </a:p>
                  </a:txBody>
                  <a:tcPr marL="91450" marR="91450" marT="45725" marB="45725"/>
                </a:tc>
                <a:extLst>
                  <a:ext uri="{0D108BD9-81ED-4DB2-BD59-A6C34878D82A}">
                    <a16:rowId xmlns:a16="http://schemas.microsoft.com/office/drawing/2014/main" val="10002"/>
                  </a:ext>
                </a:extLst>
              </a:tr>
              <a:tr h="230125">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smtClean="0">
                          <a:latin typeface="Meiryo UI" panose="020B0604030504040204" pitchFamily="50" charset="-128"/>
                        </a:rPr>
                        <a:t>3.5</a:t>
                      </a:r>
                      <a:r>
                        <a:rPr lang="ja-JP" altLang="en-US" sz="800" b="1" u="none" strike="noStrike" cap="none" dirty="0" smtClean="0">
                          <a:latin typeface="Meiryo UI" panose="020B0604030504040204" pitchFamily="50" charset="-128"/>
                          <a:ea typeface="Meiryo UI" panose="020B0604030504040204" pitchFamily="50" charset="-128"/>
                        </a:rPr>
                        <a:t>インチ</a:t>
                      </a:r>
                      <a:r>
                        <a:rPr lang="en-US" sz="800" b="1" u="none" strike="noStrike" cap="none" dirty="0" smtClean="0">
                          <a:latin typeface="Meiryo UI" panose="020B0604030504040204" pitchFamily="50" charset="-128"/>
                        </a:rPr>
                        <a:t>SATA</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4</a:t>
                      </a:r>
                      <a:endParaRPr sz="800" u="none" strike="noStrike" cap="none" dirty="0">
                        <a:latin typeface="Meiryo UI" panose="020B0604030504040204" pitchFamily="50" charset="-128"/>
                      </a:endParaRPr>
                    </a:p>
                  </a:txBody>
                  <a:tcPr marL="91450" marR="91450" marT="45725" marB="45725">
                    <a:solidFill>
                      <a:srgbClr val="AEB8B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4</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4</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4</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4</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4</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4</a:t>
                      </a:r>
                      <a:endParaRPr sz="800" u="none" strike="noStrike" cap="none" dirty="0">
                        <a:latin typeface="Meiryo UI" panose="020B0604030504040204" pitchFamily="50" charset="-128"/>
                      </a:endParaRPr>
                    </a:p>
                  </a:txBody>
                  <a:tcPr marL="91450" marR="91450" marT="45725" marB="45725"/>
                </a:tc>
                <a:extLst>
                  <a:ext uri="{0D108BD9-81ED-4DB2-BD59-A6C34878D82A}">
                    <a16:rowId xmlns:a16="http://schemas.microsoft.com/office/drawing/2014/main" val="10003"/>
                  </a:ext>
                </a:extLst>
              </a:tr>
              <a:tr h="230125">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smtClean="0">
                          <a:latin typeface="Meiryo UI" panose="020B0604030504040204" pitchFamily="50" charset="-128"/>
                        </a:rPr>
                        <a:t>2.5</a:t>
                      </a:r>
                      <a:r>
                        <a:rPr lang="ja-JP" altLang="en-US" sz="800" b="1" u="none" strike="noStrike" cap="none" dirty="0" smtClean="0">
                          <a:latin typeface="Meiryo UI" panose="020B0604030504040204" pitchFamily="50" charset="-128"/>
                          <a:ea typeface="Meiryo UI" panose="020B0604030504040204" pitchFamily="50" charset="-128"/>
                        </a:rPr>
                        <a:t>インチ</a:t>
                      </a:r>
                      <a:r>
                        <a:rPr lang="en-US" sz="800" b="1" u="none" strike="noStrike" cap="none" dirty="0" smtClean="0">
                          <a:latin typeface="Meiryo UI" panose="020B0604030504040204" pitchFamily="50" charset="-128"/>
                        </a:rPr>
                        <a:t>SATA</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a:t>
                      </a:r>
                      <a:endParaRPr sz="800" u="none" strike="noStrike" cap="none" dirty="0">
                        <a:latin typeface="Meiryo UI" panose="020B0604030504040204" pitchFamily="50" charset="-128"/>
                      </a:endParaRPr>
                    </a:p>
                  </a:txBody>
                  <a:tcPr marL="91450" marR="91450" marT="45725" marB="45725">
                    <a:solidFill>
                      <a:srgbClr val="DFE2E5"/>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5</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5</a:t>
                      </a:r>
                      <a:endParaRPr sz="800" u="none" strike="noStrike" cap="none" dirty="0">
                        <a:latin typeface="Meiryo UI" panose="020B0604030504040204" pitchFamily="50" charset="-128"/>
                      </a:endParaRPr>
                    </a:p>
                  </a:txBody>
                  <a:tcPr marL="91450" marR="91450" marT="45725" marB="45725"/>
                </a:tc>
                <a:extLst>
                  <a:ext uri="{0D108BD9-81ED-4DB2-BD59-A6C34878D82A}">
                    <a16:rowId xmlns:a16="http://schemas.microsoft.com/office/drawing/2014/main" val="10004"/>
                  </a:ext>
                </a:extLst>
              </a:tr>
              <a:tr h="230125">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M.2 SSD</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2 x </a:t>
                      </a:r>
                      <a:r>
                        <a:rPr lang="en-US" sz="800" u="none" strike="noStrike" cap="none" dirty="0" err="1">
                          <a:latin typeface="Meiryo UI" panose="020B0604030504040204" pitchFamily="50" charset="-128"/>
                        </a:rPr>
                        <a:t>NVMe</a:t>
                      </a:r>
                      <a:endParaRPr sz="800" u="none" strike="noStrike" cap="none" dirty="0">
                        <a:latin typeface="Meiryo UI" panose="020B0604030504040204" pitchFamily="50" charset="-128"/>
                      </a:endParaRPr>
                    </a:p>
                  </a:txBody>
                  <a:tcPr marL="91450" marR="91450" marT="45725" marB="45725">
                    <a:solidFill>
                      <a:srgbClr val="AEB8B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a:t>
                      </a:r>
                      <a:endParaRPr sz="80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dirty="0">
                          <a:latin typeface="Meiryo UI" panose="020B0604030504040204" pitchFamily="50" charset="-128"/>
                        </a:rPr>
                        <a:t>2 x </a:t>
                      </a:r>
                      <a:r>
                        <a:rPr lang="en-US" sz="800" u="none" strike="noStrike" cap="none" dirty="0" err="1">
                          <a:latin typeface="Meiryo UI" panose="020B0604030504040204" pitchFamily="50" charset="-128"/>
                        </a:rPr>
                        <a:t>NVMe</a:t>
                      </a:r>
                      <a:endParaRPr sz="800" u="none" strike="noStrike" cap="none" dirty="0">
                        <a:latin typeface="Meiryo UI" panose="020B0604030504040204" pitchFamily="50" charset="-128"/>
                      </a:endParaRPr>
                    </a:p>
                  </a:txBody>
                  <a:tcPr marL="91450" marR="91450" marT="45725" marB="45725"/>
                </a:tc>
                <a:tc gridSpan="4">
                  <a:txBody>
                    <a:bodyPr/>
                    <a:lstStyle/>
                    <a:p>
                      <a:pPr marL="0" marR="0" lvl="0" indent="0" algn="ctr" rtl="0">
                        <a:lnSpc>
                          <a:spcPct val="100000"/>
                        </a:lnSpc>
                        <a:spcBef>
                          <a:spcPts val="0"/>
                        </a:spcBef>
                        <a:spcAft>
                          <a:spcPts val="0"/>
                        </a:spcAft>
                        <a:buClr>
                          <a:srgbClr val="000000"/>
                        </a:buClr>
                        <a:buSzPts val="800"/>
                        <a:buFont typeface="Arial"/>
                        <a:buNone/>
                      </a:pPr>
                      <a:r>
                        <a:rPr lang="ja-JP" altLang="en-US" sz="800" u="none" strike="noStrike" cap="none" dirty="0" smtClean="0">
                          <a:latin typeface="Meiryo UI" panose="020B0604030504040204" pitchFamily="50" charset="-128"/>
                          <a:ea typeface="Meiryo UI" panose="020B0604030504040204" pitchFamily="50" charset="-128"/>
                        </a:rPr>
                        <a:t>オプションの</a:t>
                      </a:r>
                      <a:r>
                        <a:rPr lang="en-US" sz="800" u="none" strike="noStrike" cap="none" dirty="0" smtClean="0">
                          <a:latin typeface="Meiryo UI" panose="020B0604030504040204" pitchFamily="50" charset="-128"/>
                        </a:rPr>
                        <a:t>QM2 </a:t>
                      </a:r>
                      <a:r>
                        <a:rPr lang="en-US" sz="800" u="none" strike="noStrike" cap="none" dirty="0" err="1" smtClean="0">
                          <a:latin typeface="Meiryo UI" panose="020B0604030504040204" pitchFamily="50" charset="-128"/>
                        </a:rPr>
                        <a:t>PCIe</a:t>
                      </a:r>
                      <a:r>
                        <a:rPr lang="ja-JP" altLang="en-US" sz="800" u="none" strike="noStrike" cap="none" dirty="0">
                          <a:latin typeface="Meiryo UI" panose="020B0604030504040204" pitchFamily="50" charset="-128"/>
                          <a:ea typeface="Meiryo UI" panose="020B0604030504040204" pitchFamily="50" charset="-128"/>
                        </a:rPr>
                        <a:t>拡張</a:t>
                      </a:r>
                      <a:r>
                        <a:rPr lang="ja-JP" altLang="en-US" sz="800" u="none" strike="noStrike" cap="none" dirty="0" smtClean="0">
                          <a:latin typeface="Meiryo UI" panose="020B0604030504040204" pitchFamily="50" charset="-128"/>
                          <a:ea typeface="Meiryo UI" panose="020B0604030504040204" pitchFamily="50" charset="-128"/>
                        </a:rPr>
                        <a:t>カード</a:t>
                      </a:r>
                      <a:endParaRPr sz="800" u="none" strike="noStrike" cap="none" dirty="0">
                        <a:latin typeface="Meiryo UI" panose="020B0604030504040204" pitchFamily="50" charset="-128"/>
                      </a:endParaRPr>
                    </a:p>
                  </a:txBody>
                  <a:tcPr marL="91450" marR="91450" marT="45725" marB="45725"/>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5"/>
                  </a:ext>
                </a:extLst>
              </a:tr>
              <a:tr h="316425">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LAN</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x </a:t>
                      </a:r>
                      <a:r>
                        <a:rPr lang="en-US" sz="800" b="0" u="none" strike="noStrike" cap="none" dirty="0" smtClean="0">
                          <a:latin typeface="Meiryo UI" panose="020B0604030504040204" pitchFamily="50" charset="-128"/>
                        </a:rPr>
                        <a:t>2.5GbE</a:t>
                      </a:r>
                      <a:r>
                        <a:rPr lang="ja-JP" altLang="en-US" sz="800" b="0" u="none" strike="noStrike" cap="none" dirty="0" err="1" smtClean="0">
                          <a:latin typeface="Meiryo UI" panose="020B0604030504040204" pitchFamily="50" charset="-128"/>
                          <a:ea typeface="Meiryo UI" panose="020B0604030504040204" pitchFamily="50" charset="-128"/>
                        </a:rPr>
                        <a:t>、</a:t>
                      </a:r>
                      <a:endParaRPr sz="800" dirty="0">
                        <a:latin typeface="Meiryo UI" panose="020B0604030504040204" pitchFamily="50" charset="-128"/>
                      </a:endParaRPr>
                    </a:p>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x 10GbE SFP+</a:t>
                      </a:r>
                      <a:endParaRPr sz="800" b="0" u="none" strike="noStrike" cap="none" dirty="0">
                        <a:latin typeface="Meiryo UI" panose="020B0604030504040204" pitchFamily="50" charset="-128"/>
                      </a:endParaRPr>
                    </a:p>
                  </a:txBody>
                  <a:tcPr marL="91450" marR="91450" marT="45725" marB="45725">
                    <a:solidFill>
                      <a:srgbClr val="DFE2E5"/>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x </a:t>
                      </a:r>
                      <a:r>
                        <a:rPr lang="en-US" sz="800" b="0" u="none" strike="noStrike" cap="none" dirty="0" smtClean="0">
                          <a:latin typeface="Meiryo UI" panose="020B0604030504040204" pitchFamily="50" charset="-128"/>
                        </a:rPr>
                        <a:t>1GbE</a:t>
                      </a:r>
                      <a:r>
                        <a:rPr lang="ja-JP" altLang="en-US" sz="800" b="0" u="none" strike="noStrike" cap="none" dirty="0" err="1" smtClean="0">
                          <a:latin typeface="Meiryo UI" panose="020B0604030504040204" pitchFamily="50" charset="-128"/>
                          <a:ea typeface="Meiryo UI" panose="020B0604030504040204" pitchFamily="50" charset="-128"/>
                        </a:rPr>
                        <a:t>、</a:t>
                      </a:r>
                      <a:endParaRPr sz="800" dirty="0">
                        <a:latin typeface="Meiryo UI" panose="020B0604030504040204" pitchFamily="50" charset="-128"/>
                      </a:endParaRPr>
                    </a:p>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1 x 10GbE SFP+</a:t>
                      </a:r>
                      <a:endParaRPr sz="800" b="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x 2.5GbE</a:t>
                      </a:r>
                      <a:endParaRPr sz="800" b="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 x 2.5GbE</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 x 2.5GbE</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x </a:t>
                      </a:r>
                      <a:r>
                        <a:rPr lang="en-US" sz="800" b="0" u="none" strike="noStrike" cap="none" dirty="0" smtClean="0">
                          <a:latin typeface="Meiryo UI" panose="020B0604030504040204" pitchFamily="50" charset="-128"/>
                        </a:rPr>
                        <a:t>1GbE</a:t>
                      </a:r>
                      <a:r>
                        <a:rPr lang="ja-JP" altLang="en-US" sz="800" b="0" u="none" strike="noStrike" cap="none" dirty="0" err="1" smtClean="0">
                          <a:latin typeface="Meiryo UI" panose="020B0604030504040204" pitchFamily="50" charset="-128"/>
                          <a:ea typeface="Meiryo UI" panose="020B0604030504040204" pitchFamily="50" charset="-128"/>
                        </a:rPr>
                        <a:t>、</a:t>
                      </a:r>
                      <a:r>
                        <a:rPr lang="en-US" sz="800" b="0" u="none" strike="noStrike" cap="none" dirty="0" smtClean="0">
                          <a:latin typeface="Meiryo UI" panose="020B0604030504040204" pitchFamily="50" charset="-128"/>
                        </a:rPr>
                        <a:t>2 </a:t>
                      </a:r>
                      <a:r>
                        <a:rPr lang="en-US" sz="800" b="0" u="none" strike="noStrike" cap="none" dirty="0">
                          <a:latin typeface="Meiryo UI" panose="020B0604030504040204" pitchFamily="50" charset="-128"/>
                        </a:rPr>
                        <a:t>x 10GbE </a:t>
                      </a:r>
                      <a:r>
                        <a:rPr lang="en-US" sz="800" b="0" u="none" strike="noStrike" cap="none" dirty="0" smtClean="0">
                          <a:latin typeface="Meiryo UI" panose="020B0604030504040204" pitchFamily="50" charset="-128"/>
                        </a:rPr>
                        <a:t>SFP+</a:t>
                      </a:r>
                      <a:r>
                        <a:rPr lang="ja-JP" altLang="en-US" sz="800" b="0" u="none" strike="noStrike" cap="none" dirty="0" err="1" smtClean="0">
                          <a:latin typeface="Meiryo UI" panose="020B0604030504040204" pitchFamily="50" charset="-128"/>
                          <a:ea typeface="Meiryo UI" panose="020B0604030504040204" pitchFamily="50" charset="-128"/>
                        </a:rPr>
                        <a:t>、</a:t>
                      </a:r>
                      <a:r>
                        <a:rPr lang="en-US" sz="800" b="0" u="none" strike="noStrike" cap="none" dirty="0" smtClean="0">
                          <a:latin typeface="Meiryo UI" panose="020B0604030504040204" pitchFamily="50" charset="-128"/>
                        </a:rPr>
                        <a:t>2 </a:t>
                      </a:r>
                      <a:r>
                        <a:rPr lang="en-US" sz="800" b="0" u="none" strike="noStrike" cap="none" dirty="0">
                          <a:latin typeface="Meiryo UI" panose="020B0604030504040204" pitchFamily="50" charset="-128"/>
                        </a:rPr>
                        <a:t>x 10GBASE-T</a:t>
                      </a:r>
                      <a:endParaRPr sz="800" b="0"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x </a:t>
                      </a:r>
                      <a:r>
                        <a:rPr lang="en-US" sz="800" b="0" u="none" strike="noStrike" cap="none" dirty="0" smtClean="0">
                          <a:latin typeface="Meiryo UI" panose="020B0604030504040204" pitchFamily="50" charset="-128"/>
                        </a:rPr>
                        <a:t>1GbE</a:t>
                      </a:r>
                      <a:r>
                        <a:rPr lang="ja-JP" altLang="en-US" sz="800" b="0" u="none" strike="noStrike" cap="none" dirty="0" err="1" smtClean="0">
                          <a:latin typeface="Meiryo UI" panose="020B0604030504040204" pitchFamily="50" charset="-128"/>
                          <a:ea typeface="Meiryo UI" panose="020B0604030504040204" pitchFamily="50" charset="-128"/>
                        </a:rPr>
                        <a:t>、</a:t>
                      </a:r>
                      <a:endParaRPr sz="800" dirty="0">
                        <a:latin typeface="Meiryo UI" panose="020B0604030504040204" pitchFamily="50" charset="-128"/>
                      </a:endParaRPr>
                    </a:p>
                    <a:p>
                      <a:pPr marL="0" marR="0" lvl="0" indent="0" algn="l" rtl="0">
                        <a:lnSpc>
                          <a:spcPct val="100000"/>
                        </a:lnSpc>
                        <a:spcBef>
                          <a:spcPts val="0"/>
                        </a:spcBef>
                        <a:spcAft>
                          <a:spcPts val="0"/>
                        </a:spcAft>
                        <a:buClr>
                          <a:srgbClr val="000000"/>
                        </a:buClr>
                        <a:buSzPts val="800"/>
                        <a:buFont typeface="Arial"/>
                        <a:buNone/>
                      </a:pPr>
                      <a:r>
                        <a:rPr lang="en-US" sz="800" b="0" u="none" strike="noStrike" cap="none" dirty="0">
                          <a:latin typeface="Meiryo UI" panose="020B0604030504040204" pitchFamily="50" charset="-128"/>
                        </a:rPr>
                        <a:t>2 x 10GbE SFP+</a:t>
                      </a:r>
                      <a:endParaRPr sz="800" b="0" u="none" strike="noStrike" cap="none" dirty="0">
                        <a:latin typeface="Meiryo UI" panose="020B0604030504040204" pitchFamily="50" charset="-128"/>
                      </a:endParaRPr>
                    </a:p>
                  </a:txBody>
                  <a:tcPr marL="91450" marR="91450" marT="45725" marB="45725"/>
                </a:tc>
                <a:extLst>
                  <a:ext uri="{0D108BD9-81ED-4DB2-BD59-A6C34878D82A}">
                    <a16:rowId xmlns:a16="http://schemas.microsoft.com/office/drawing/2014/main" val="10006"/>
                  </a:ext>
                </a:extLst>
              </a:tr>
              <a:tr h="230125">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err="1">
                          <a:latin typeface="Meiryo UI" panose="020B0604030504040204" pitchFamily="50" charset="-128"/>
                        </a:rPr>
                        <a:t>PCIe</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solidFill>
                      <a:srgbClr val="AEB8B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 x Gen3 x2</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 x Gen3 x2</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 x Gen3 x16</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 x Gen3 x16</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7"/>
                  </a:ext>
                </a:extLst>
              </a:tr>
              <a:tr h="230125">
                <a:tc>
                  <a:txBody>
                    <a:bodyPr/>
                    <a:lstStyle/>
                    <a:p>
                      <a:pPr marL="0" marR="0" lvl="0" indent="0" algn="l" rtl="0">
                        <a:lnSpc>
                          <a:spcPct val="100000"/>
                        </a:lnSpc>
                        <a:spcBef>
                          <a:spcPts val="0"/>
                        </a:spcBef>
                        <a:spcAft>
                          <a:spcPts val="0"/>
                        </a:spcAft>
                        <a:buClr>
                          <a:srgbClr val="000000"/>
                        </a:buClr>
                        <a:buSzPts val="1000"/>
                        <a:buFont typeface="Arial"/>
                        <a:buNone/>
                      </a:pPr>
                      <a:r>
                        <a:rPr lang="en-US" sz="800" b="1" u="none" strike="noStrike" cap="none" dirty="0">
                          <a:latin typeface="Meiryo UI" panose="020B0604030504040204" pitchFamily="50" charset="-128"/>
                        </a:rPr>
                        <a:t>HDMI</a:t>
                      </a:r>
                      <a:endParaRPr sz="800" b="1" u="none" strike="noStrike" cap="none" dirty="0">
                        <a:latin typeface="Meiryo UI" panose="020B0604030504040204" pitchFamily="50" charset="-128"/>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solidFill>
                      <a:srgbClr val="DFE2E5"/>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8"/>
                  </a:ext>
                </a:extLst>
              </a:tr>
              <a:tr h="230125">
                <a:tc>
                  <a:txBody>
                    <a:bodyPr/>
                    <a:lstStyle/>
                    <a:p>
                      <a:pPr marL="0" marR="0" lvl="0" indent="0" algn="l" rtl="0">
                        <a:lnSpc>
                          <a:spcPct val="100000"/>
                        </a:lnSpc>
                        <a:spcBef>
                          <a:spcPts val="0"/>
                        </a:spcBef>
                        <a:spcAft>
                          <a:spcPts val="0"/>
                        </a:spcAft>
                        <a:buClr>
                          <a:srgbClr val="000000"/>
                        </a:buClr>
                        <a:buSzPts val="1000"/>
                        <a:buFont typeface="Microsoft JhengHei"/>
                        <a:buNone/>
                      </a:pPr>
                      <a:r>
                        <a:rPr lang="ja-JP" altLang="en-US" sz="800" b="1" u="none" strike="noStrike" cap="none" dirty="0" smtClean="0">
                          <a:latin typeface="Microsoft JhengHei"/>
                          <a:ea typeface="Microsoft JhengHei"/>
                          <a:cs typeface="Microsoft JhengHei"/>
                          <a:sym typeface="Microsoft JhengHei"/>
                        </a:rPr>
                        <a:t>奥行</a:t>
                      </a:r>
                      <a:endParaRPr sz="800" b="1" u="none" strike="noStrike" cap="none" dirty="0">
                        <a:latin typeface="Microsoft JhengHei"/>
                        <a:ea typeface="Microsoft JhengHei"/>
                        <a:cs typeface="Microsoft JhengHei"/>
                        <a:sym typeface="Microsoft JhengHe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30 CM / </a:t>
                      </a:r>
                      <a:r>
                        <a:rPr 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12</a:t>
                      </a:r>
                      <a:r>
                        <a:rPr lang="ja-JP" alt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インチ</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solidFill>
                      <a:srgbClr val="AEB8B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30 CM / </a:t>
                      </a:r>
                      <a:r>
                        <a:rPr 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12</a:t>
                      </a:r>
                      <a:r>
                        <a:rPr lang="ja-JP" alt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インチ</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30 CM / </a:t>
                      </a:r>
                      <a:r>
                        <a:rPr 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12</a:t>
                      </a:r>
                      <a:r>
                        <a:rPr lang="ja-JP" alt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インチ</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48 CM / </a:t>
                      </a:r>
                      <a:r>
                        <a:rPr 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19</a:t>
                      </a:r>
                      <a:r>
                        <a:rPr lang="ja-JP" alt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インチ</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48 CM / </a:t>
                      </a:r>
                      <a:r>
                        <a:rPr 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19</a:t>
                      </a:r>
                      <a:r>
                        <a:rPr lang="ja-JP" alt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インチ</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48 CM / </a:t>
                      </a:r>
                      <a:r>
                        <a:rPr 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19</a:t>
                      </a:r>
                      <a:r>
                        <a:rPr lang="ja-JP" alt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インチ</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48 CM / </a:t>
                      </a:r>
                      <a:r>
                        <a:rPr 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19</a:t>
                      </a:r>
                      <a:r>
                        <a:rPr lang="ja-JP" altLang="en-US" sz="8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インチ</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9"/>
                  </a:ext>
                </a:extLst>
              </a:tr>
              <a:tr h="230125">
                <a:tc>
                  <a:txBody>
                    <a:bodyPr/>
                    <a:lstStyle/>
                    <a:p>
                      <a:pPr marL="0" marR="0" lvl="0" indent="0" algn="l" rtl="0">
                        <a:lnSpc>
                          <a:spcPct val="100000"/>
                        </a:lnSpc>
                        <a:spcBef>
                          <a:spcPts val="0"/>
                        </a:spcBef>
                        <a:spcAft>
                          <a:spcPts val="0"/>
                        </a:spcAft>
                        <a:buClr>
                          <a:srgbClr val="000000"/>
                        </a:buClr>
                        <a:buSzPts val="1000"/>
                        <a:buFont typeface="Microsoft JhengHei"/>
                        <a:buNone/>
                      </a:pPr>
                      <a:r>
                        <a:rPr lang="ja-JP" altLang="en-US" sz="800" b="1" u="none" strike="noStrike" cap="none" dirty="0" smtClean="0">
                          <a:latin typeface="Microsoft JhengHei"/>
                          <a:ea typeface="Microsoft JhengHei"/>
                          <a:cs typeface="Microsoft JhengHei"/>
                          <a:sym typeface="Microsoft JhengHei"/>
                        </a:rPr>
                        <a:t>電源</a:t>
                      </a:r>
                      <a:endParaRPr sz="800" b="1" u="none" strike="noStrike" cap="none" dirty="0">
                        <a:latin typeface="Microsoft JhengHei"/>
                        <a:ea typeface="Microsoft JhengHei"/>
                        <a:cs typeface="Microsoft JhengHei"/>
                        <a:sym typeface="Microsoft JhengHe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100W</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solidFill>
                      <a:srgbClr val="DFE2E5"/>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100W</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250W</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250W</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 x 250W</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 x 300W</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250W, 2 x 300W</a:t>
                      </a:r>
                      <a:endParaRPr sz="8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10"/>
                  </a:ext>
                </a:extLst>
              </a:tr>
            </a:tbl>
          </a:graphicData>
        </a:graphic>
      </p:graphicFrame>
      <p:sp>
        <p:nvSpPr>
          <p:cNvPr id="312" name="Google Shape;312;p33"/>
          <p:cNvSpPr/>
          <p:nvPr/>
        </p:nvSpPr>
        <p:spPr>
          <a:xfrm>
            <a:off x="1008880" y="1363178"/>
            <a:ext cx="1049629" cy="3505200"/>
          </a:xfrm>
          <a:prstGeom prst="roundRect">
            <a:avLst>
              <a:gd name="adj" fmla="val 0"/>
            </a:avLst>
          </a:prstGeom>
          <a:noFill/>
          <a:ln w="25400" cap="flat" cmpd="sng">
            <a:solidFill>
              <a:srgbClr val="013F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94791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4"/>
          <p:cNvSpPr txBox="1"/>
          <p:nvPr/>
        </p:nvSpPr>
        <p:spPr>
          <a:xfrm>
            <a:off x="214165" y="4507938"/>
            <a:ext cx="4812473" cy="556306"/>
          </a:xfrm>
          <a:prstGeom prst="rect">
            <a:avLst/>
          </a:prstGeom>
          <a:noFill/>
          <a:ln>
            <a:noFill/>
          </a:ln>
        </p:spPr>
        <p:txBody>
          <a:bodyPr spcFirstLastPara="1" wrap="square" lIns="91425" tIns="45700" rIns="91425" bIns="45700" anchor="t" anchorCtr="0">
            <a:noAutofit/>
          </a:bodyPr>
          <a:lstStyle/>
          <a:p>
            <a:pPr>
              <a:lnSpc>
                <a:spcPct val="150000"/>
              </a:lnSpc>
              <a:buClr>
                <a:srgbClr val="7F7F7F"/>
              </a:buClr>
              <a:buSzPts val="700"/>
            </a:pPr>
            <a:r>
              <a:rPr lang="en-US" altLang="zh-TW" sz="800" dirty="0" smtClean="0">
                <a:solidFill>
                  <a:schemeClr val="bg1">
                    <a:lumMod val="50000"/>
                  </a:schemeClr>
                </a:solidFill>
                <a:latin typeface="微軟正黑體" panose="020B0604030504040204" pitchFamily="34" charset="-120"/>
                <a:ea typeface="微軟正黑體" panose="020B0604030504040204" pitchFamily="34" charset="-120"/>
              </a:rPr>
              <a:t>Copyright</a:t>
            </a:r>
            <a:r>
              <a:rPr lang="en-US" altLang="zh-TW" sz="800" dirty="0">
                <a:solidFill>
                  <a:schemeClr val="bg1">
                    <a:lumMod val="50000"/>
                  </a:schemeClr>
                </a:solidFill>
                <a:latin typeface="微軟正黑體" panose="020B0604030504040204" pitchFamily="34" charset="-120"/>
                <a:ea typeface="微軟正黑體" panose="020B0604030504040204" pitchFamily="34" charset="-120"/>
              </a:rPr>
              <a:t>© 2022 QNAP Systems, Inc. All rights reserved. </a:t>
            </a:r>
            <a:r>
              <a:rPr lang="en-US" altLang="zh-TW" sz="800" dirty="0" smtClean="0">
                <a:solidFill>
                  <a:schemeClr val="bg1">
                    <a:lumMod val="50000"/>
                  </a:schemeClr>
                </a:solidFill>
                <a:latin typeface="微軟正黑體" panose="020B0604030504040204" pitchFamily="34" charset="-120"/>
                <a:ea typeface="微軟正黑體" panose="020B0604030504040204" pitchFamily="34" charset="-120"/>
              </a:rPr>
              <a:t/>
            </a:r>
            <a:br>
              <a:rPr lang="en-US" altLang="zh-TW" sz="800" dirty="0" smtClean="0">
                <a:solidFill>
                  <a:schemeClr val="bg1">
                    <a:lumMod val="50000"/>
                  </a:schemeClr>
                </a:solidFill>
                <a:latin typeface="微軟正黑體" panose="020B0604030504040204" pitchFamily="34" charset="-120"/>
                <a:ea typeface="微軟正黑體" panose="020B0604030504040204" pitchFamily="34" charset="-120"/>
              </a:rPr>
            </a:br>
            <a:r>
              <a:rPr lang="en-US" altLang="zh-TW" sz="800" dirty="0" smtClean="0">
                <a:solidFill>
                  <a:schemeClr val="bg1">
                    <a:lumMod val="50000"/>
                  </a:schemeClr>
                </a:solidFill>
                <a:latin typeface="微軟正黑體" panose="020B0604030504040204" pitchFamily="34" charset="-120"/>
                <a:ea typeface="微軟正黑體" panose="020B0604030504040204" pitchFamily="34" charset="-120"/>
              </a:rPr>
              <a:t>QNAP®</a:t>
            </a:r>
            <a:r>
              <a:rPr lang="ja-JP" altLang="en-US" sz="800" dirty="0" smtClean="0">
                <a:solidFill>
                  <a:schemeClr val="bg1">
                    <a:lumMod val="50000"/>
                  </a:schemeClr>
                </a:solidFill>
                <a:latin typeface="微軟正黑體" panose="020B0604030504040204" pitchFamily="34" charset="-120"/>
                <a:ea typeface="微軟正黑體" panose="020B0604030504040204" pitchFamily="34" charset="-120"/>
              </a:rPr>
              <a:t>およびその他の</a:t>
            </a:r>
            <a:r>
              <a:rPr lang="en-US" altLang="zh-TW" sz="800" dirty="0" smtClean="0">
                <a:solidFill>
                  <a:schemeClr val="bg1">
                    <a:lumMod val="50000"/>
                  </a:schemeClr>
                </a:solidFill>
                <a:latin typeface="微軟正黑體" panose="020B0604030504040204" pitchFamily="34" charset="-120"/>
                <a:ea typeface="微軟正黑體" panose="020B0604030504040204" pitchFamily="34" charset="-120"/>
              </a:rPr>
              <a:t>QNAP</a:t>
            </a:r>
            <a:r>
              <a:rPr lang="ja-JP" altLang="en-US" sz="800" dirty="0" smtClean="0">
                <a:solidFill>
                  <a:schemeClr val="bg1">
                    <a:lumMod val="50000"/>
                  </a:schemeClr>
                </a:solidFill>
                <a:latin typeface="微軟正黑體" panose="020B0604030504040204" pitchFamily="34" charset="-120"/>
                <a:ea typeface="微軟正黑體" panose="020B0604030504040204" pitchFamily="34" charset="-120"/>
              </a:rPr>
              <a:t>製品名は、</a:t>
            </a:r>
            <a:r>
              <a:rPr lang="en-US" altLang="zh-TW" sz="800" dirty="0" smtClean="0">
                <a:solidFill>
                  <a:schemeClr val="bg1">
                    <a:lumMod val="50000"/>
                  </a:schemeClr>
                </a:solidFill>
                <a:latin typeface="微軟正黑體" panose="020B0604030504040204" pitchFamily="34" charset="-120"/>
                <a:ea typeface="微軟正黑體" panose="020B0604030504040204" pitchFamily="34" charset="-120"/>
              </a:rPr>
              <a:t>QNAP </a:t>
            </a:r>
            <a:r>
              <a:rPr lang="en-US" altLang="zh-TW" sz="800" dirty="0">
                <a:solidFill>
                  <a:schemeClr val="bg1">
                    <a:lumMod val="50000"/>
                  </a:schemeClr>
                </a:solidFill>
                <a:latin typeface="微軟正黑體" panose="020B0604030504040204" pitchFamily="34" charset="-120"/>
                <a:ea typeface="微軟正黑體" panose="020B0604030504040204" pitchFamily="34" charset="-120"/>
              </a:rPr>
              <a:t>Systems, </a:t>
            </a:r>
            <a:r>
              <a:rPr lang="en-US" altLang="zh-TW" sz="800" dirty="0" err="1" smtClean="0">
                <a:solidFill>
                  <a:schemeClr val="bg1">
                    <a:lumMod val="50000"/>
                  </a:schemeClr>
                </a:solidFill>
                <a:latin typeface="微軟正黑體" panose="020B0604030504040204" pitchFamily="34" charset="-120"/>
                <a:ea typeface="微軟正黑體" panose="020B0604030504040204" pitchFamily="34" charset="-120"/>
              </a:rPr>
              <a:t>Inc</a:t>
            </a:r>
            <a:r>
              <a:rPr lang="ja-JP" altLang="en-US" sz="800" dirty="0" smtClean="0">
                <a:solidFill>
                  <a:schemeClr val="bg1">
                    <a:lumMod val="50000"/>
                  </a:schemeClr>
                </a:solidFill>
                <a:latin typeface="微軟正黑體" panose="020B0604030504040204" pitchFamily="34" charset="-120"/>
                <a:ea typeface="微軟正黑體" panose="020B0604030504040204" pitchFamily="34" charset="-120"/>
              </a:rPr>
              <a:t>の所有権商標または登録商標です。</a:t>
            </a:r>
            <a:r>
              <a:rPr lang="en-US" altLang="ja-JP" sz="800" dirty="0" smtClean="0">
                <a:solidFill>
                  <a:schemeClr val="bg1">
                    <a:lumMod val="50000"/>
                  </a:schemeClr>
                </a:solidFill>
                <a:latin typeface="微軟正黑體" panose="020B0604030504040204" pitchFamily="34" charset="-120"/>
                <a:ea typeface="微軟正黑體" panose="020B0604030504040204" pitchFamily="34" charset="-120"/>
              </a:rPr>
              <a:t/>
            </a:r>
            <a:br>
              <a:rPr lang="en-US" altLang="ja-JP" sz="800" dirty="0" smtClean="0">
                <a:solidFill>
                  <a:schemeClr val="bg1">
                    <a:lumMod val="50000"/>
                  </a:schemeClr>
                </a:solidFill>
                <a:latin typeface="微軟正黑體" panose="020B0604030504040204" pitchFamily="34" charset="-120"/>
                <a:ea typeface="微軟正黑體" panose="020B0604030504040204" pitchFamily="34" charset="-120"/>
              </a:rPr>
            </a:br>
            <a:r>
              <a:rPr lang="ja-JP" altLang="en-US" sz="800" dirty="0" smtClean="0">
                <a:solidFill>
                  <a:schemeClr val="bg1">
                    <a:lumMod val="50000"/>
                  </a:schemeClr>
                </a:solidFill>
                <a:latin typeface="微軟正黑體" panose="020B0604030504040204" pitchFamily="34" charset="-120"/>
                <a:ea typeface="微軟正黑體" panose="020B0604030504040204" pitchFamily="34" charset="-120"/>
              </a:rPr>
              <a:t>ここに記載されているその他の</a:t>
            </a:r>
            <a:r>
              <a:rPr lang="ja-JP" altLang="en-US" sz="800" dirty="0">
                <a:solidFill>
                  <a:schemeClr val="bg1">
                    <a:lumMod val="50000"/>
                  </a:schemeClr>
                </a:solidFill>
                <a:latin typeface="微軟正黑體" panose="020B0604030504040204" pitchFamily="34" charset="-120"/>
                <a:ea typeface="微軟正黑體" panose="020B0604030504040204" pitchFamily="34" charset="-120"/>
              </a:rPr>
              <a:t>製品</a:t>
            </a:r>
            <a:r>
              <a:rPr lang="ja-JP" altLang="en-US" sz="800" dirty="0" smtClean="0">
                <a:solidFill>
                  <a:schemeClr val="bg1">
                    <a:lumMod val="50000"/>
                  </a:schemeClr>
                </a:solidFill>
                <a:latin typeface="微軟正黑體" panose="020B0604030504040204" pitchFamily="34" charset="-120"/>
                <a:ea typeface="微軟正黑體" panose="020B0604030504040204" pitchFamily="34" charset="-120"/>
              </a:rPr>
              <a:t>および会社名は、それぞれの所有者の商標です。</a:t>
            </a:r>
            <a:r>
              <a:rPr lang="en-US" altLang="zh-TW" sz="800" dirty="0" smtClean="0">
                <a:solidFill>
                  <a:schemeClr val="bg1">
                    <a:lumMod val="50000"/>
                  </a:schemeClr>
                </a:solidFill>
                <a:latin typeface="微軟正黑體" panose="020B0604030504040204" pitchFamily="34" charset="-120"/>
                <a:ea typeface="微軟正黑體" panose="020B0604030504040204" pitchFamily="34" charset="-120"/>
              </a:rPr>
              <a:t>​</a:t>
            </a:r>
            <a:endParaRPr lang="en-US" altLang="zh-TW" sz="800" dirty="0">
              <a:solidFill>
                <a:schemeClr val="bg1">
                  <a:lumMod val="50000"/>
                </a:schemeClr>
              </a:solidFill>
              <a:latin typeface="微軟正黑體" panose="020B0604030504040204" pitchFamily="34" charset="-120"/>
              <a:ea typeface="微軟正黑體" panose="020B0604030504040204" pitchFamily="34" charset="-120"/>
            </a:endParaRPr>
          </a:p>
          <a:p>
            <a:pPr marL="0" marR="0" lvl="0" indent="0" algn="l" rtl="0">
              <a:lnSpc>
                <a:spcPct val="150000"/>
              </a:lnSpc>
              <a:spcBef>
                <a:spcPts val="0"/>
              </a:spcBef>
              <a:spcAft>
                <a:spcPts val="0"/>
              </a:spcAft>
              <a:buClr>
                <a:srgbClr val="7F7F7F"/>
              </a:buClr>
              <a:buSzPts val="700"/>
              <a:buFont typeface="Microsoft JhengHei"/>
              <a:buNone/>
            </a:pPr>
            <a:endParaRPr dirty="0">
              <a:latin typeface="Meiryo UI" panose="020B0604030504040204" pitchFamily="50" charset="-128"/>
              <a:ea typeface="Meiryo UI" panose="020B0604030504040204" pitchFamily="50" charset="-128"/>
            </a:endParaRPr>
          </a:p>
        </p:txBody>
      </p:sp>
      <p:pic>
        <p:nvPicPr>
          <p:cNvPr id="318" name="Google Shape;318;p34"/>
          <p:cNvPicPr preferRelativeResize="0"/>
          <p:nvPr/>
        </p:nvPicPr>
        <p:blipFill rotWithShape="1">
          <a:blip r:embed="rId3">
            <a:alphaModFix/>
          </a:blip>
          <a:srcRect/>
          <a:stretch/>
        </p:blipFill>
        <p:spPr>
          <a:xfrm>
            <a:off x="259155" y="240839"/>
            <a:ext cx="1243074" cy="224811"/>
          </a:xfrm>
          <a:prstGeom prst="rect">
            <a:avLst/>
          </a:prstGeom>
          <a:noFill/>
          <a:ln>
            <a:noFill/>
          </a:ln>
        </p:spPr>
      </p:pic>
      <p:pic>
        <p:nvPicPr>
          <p:cNvPr id="319" name="Google Shape;319;p34"/>
          <p:cNvPicPr preferRelativeResize="0"/>
          <p:nvPr/>
        </p:nvPicPr>
        <p:blipFill rotWithShape="1">
          <a:blip r:embed="rId4">
            <a:alphaModFix/>
          </a:blip>
          <a:srcRect/>
          <a:stretch/>
        </p:blipFill>
        <p:spPr>
          <a:xfrm>
            <a:off x="323762" y="2054873"/>
            <a:ext cx="3871110" cy="1380396"/>
          </a:xfrm>
          <a:prstGeom prst="rect">
            <a:avLst/>
          </a:prstGeom>
          <a:noFill/>
          <a:ln>
            <a:noFill/>
          </a:ln>
        </p:spPr>
      </p:pic>
      <p:sp>
        <p:nvSpPr>
          <p:cNvPr id="320" name="Google Shape;320;p34"/>
          <p:cNvSpPr txBox="1"/>
          <p:nvPr/>
        </p:nvSpPr>
        <p:spPr>
          <a:xfrm>
            <a:off x="1155868" y="3099709"/>
            <a:ext cx="301877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r>
              <a:rPr lang="ja-JP" altLang="en-US" sz="1800" dirty="0">
                <a:solidFill>
                  <a:schemeClr val="lt1"/>
                </a:solidFill>
                <a:latin typeface="Meiryo UI" panose="020B0604030504040204" pitchFamily="50" charset="-128"/>
                <a:ea typeface="Meiryo UI" panose="020B0604030504040204" pitchFamily="50" charset="-128"/>
              </a:rPr>
              <a:t>ショートデプス</a:t>
            </a:r>
            <a:r>
              <a:rPr lang="en-US" sz="1800" dirty="0" err="1" smtClean="0">
                <a:solidFill>
                  <a:schemeClr val="lt1"/>
                </a:solidFill>
                <a:latin typeface="Meiryo UI" panose="020B0604030504040204" pitchFamily="50" charset="-128"/>
                <a:ea typeface="Meiryo UI" panose="020B0604030504040204" pitchFamily="50" charset="-128"/>
              </a:rPr>
              <a:t>のラックマウント</a:t>
            </a:r>
            <a:r>
              <a:rPr lang="en-US" sz="1800" dirty="0" err="1">
                <a:solidFill>
                  <a:schemeClr val="lt1"/>
                </a:solidFill>
                <a:latin typeface="Meiryo UI" panose="020B0604030504040204" pitchFamily="50" charset="-128"/>
                <a:ea typeface="Meiryo UI" panose="020B0604030504040204" pitchFamily="50" charset="-128"/>
              </a:rPr>
              <a:t>NAS</a:t>
            </a:r>
            <a:endParaRPr sz="1400" b="0" i="0" u="none" strike="noStrike" cap="none" dirty="0">
              <a:solidFill>
                <a:schemeClr val="lt1"/>
              </a:solidFill>
              <a:latin typeface="Microsoft JhengHei"/>
              <a:ea typeface="Microsoft JhengHei"/>
              <a:cs typeface="Microsoft JhengHei"/>
              <a:sym typeface="Microsoft JhengHei"/>
            </a:endParaRPr>
          </a:p>
        </p:txBody>
      </p:sp>
      <p:cxnSp>
        <p:nvCxnSpPr>
          <p:cNvPr id="321" name="Google Shape;321;p34"/>
          <p:cNvCxnSpPr/>
          <p:nvPr/>
        </p:nvCxnSpPr>
        <p:spPr>
          <a:xfrm>
            <a:off x="1135638" y="3184849"/>
            <a:ext cx="0" cy="199053"/>
          </a:xfrm>
          <a:prstGeom prst="straightConnector1">
            <a:avLst/>
          </a:prstGeom>
          <a:noFill/>
          <a:ln w="9525" cap="flat" cmpd="sng">
            <a:solidFill>
              <a:srgbClr val="CCFF33"/>
            </a:solidFill>
            <a:prstDash val="solid"/>
            <a:round/>
            <a:headEnd type="none" w="sm" len="sm"/>
            <a:tailEnd type="none" w="sm" len="sm"/>
          </a:ln>
        </p:spPr>
      </p:cxnSp>
      <p:sp>
        <p:nvSpPr>
          <p:cNvPr id="322" name="Google Shape;322;p34"/>
          <p:cNvSpPr txBox="1"/>
          <p:nvPr/>
        </p:nvSpPr>
        <p:spPr>
          <a:xfrm>
            <a:off x="348827" y="3094161"/>
            <a:ext cx="94782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r>
              <a:rPr lang="en-US" sz="1800" dirty="0">
                <a:solidFill>
                  <a:schemeClr val="lt1"/>
                </a:solidFill>
                <a:latin typeface="Meiryo UI" panose="020B0604030504040204" pitchFamily="50" charset="-128"/>
                <a:ea typeface="Meiryo UI" panose="020B0604030504040204" pitchFamily="50" charset="-128"/>
              </a:rPr>
              <a:t>4ベイ</a:t>
            </a:r>
            <a:endParaRPr sz="1400" b="0" i="0" u="none" strike="noStrike" cap="none" dirty="0">
              <a:solidFill>
                <a:schemeClr val="lt1"/>
              </a:solidFill>
              <a:latin typeface="Microsoft JhengHei"/>
              <a:ea typeface="Microsoft JhengHei"/>
              <a:cs typeface="Microsoft JhengHei"/>
              <a:sym typeface="Microsoft JhengHei"/>
            </a:endParaRPr>
          </a:p>
        </p:txBody>
      </p:sp>
      <p:sp>
        <p:nvSpPr>
          <p:cNvPr id="323" name="Google Shape;323;p34"/>
          <p:cNvSpPr txBox="1"/>
          <p:nvPr/>
        </p:nvSpPr>
        <p:spPr>
          <a:xfrm>
            <a:off x="259155" y="1695729"/>
            <a:ext cx="225437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err="1" smtClean="0">
                <a:latin typeface="Meiryo UI" panose="020B0604030504040204" pitchFamily="50" charset="-128"/>
                <a:ea typeface="Meiryo UI" panose="020B0604030504040204" pitchFamily="50" charset="-128"/>
              </a:rPr>
              <a:t>奥行</a:t>
            </a:r>
            <a:r>
              <a:rPr lang="en-US" b="1" dirty="0" smtClean="0">
                <a:latin typeface="Meiryo UI" panose="020B0604030504040204" pitchFamily="50" charset="-128"/>
                <a:ea typeface="Meiryo UI" panose="020B0604030504040204" pitchFamily="50" charset="-128"/>
              </a:rPr>
              <a:t>: 30cm/12</a:t>
            </a:r>
            <a:r>
              <a:rPr lang="en-US" b="1" dirty="0">
                <a:latin typeface="Meiryo UI" panose="020B0604030504040204" pitchFamily="50" charset="-128"/>
                <a:ea typeface="Meiryo UI" panose="020B0604030504040204" pitchFamily="50" charset="-128"/>
              </a:rPr>
              <a:t>インチ</a:t>
            </a:r>
            <a:endParaRPr sz="14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03216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8"/>
          <p:cNvPicPr preferRelativeResize="0"/>
          <p:nvPr/>
        </p:nvPicPr>
        <p:blipFill rotWithShape="1">
          <a:blip r:embed="rId3">
            <a:alphaModFix/>
          </a:blip>
          <a:srcRect t="15734"/>
          <a:stretch/>
        </p:blipFill>
        <p:spPr>
          <a:xfrm>
            <a:off x="257176" y="1105318"/>
            <a:ext cx="5667582" cy="3989671"/>
          </a:xfrm>
          <a:prstGeom prst="rect">
            <a:avLst/>
          </a:prstGeom>
          <a:noFill/>
          <a:ln>
            <a:noFill/>
          </a:ln>
        </p:spPr>
      </p:pic>
      <p:sp>
        <p:nvSpPr>
          <p:cNvPr id="129" name="Google Shape;129;p28"/>
          <p:cNvSpPr/>
          <p:nvPr/>
        </p:nvSpPr>
        <p:spPr>
          <a:xfrm>
            <a:off x="3305995" y="3002527"/>
            <a:ext cx="3803104" cy="2066778"/>
          </a:xfrm>
          <a:prstGeom prst="roundRect">
            <a:avLst>
              <a:gd name="adj" fmla="val 2871"/>
            </a:avLst>
          </a:prstGeom>
          <a:solidFill>
            <a:schemeClr val="lt1">
              <a:alpha val="8666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0" name="Google Shape;130;p28"/>
          <p:cNvSpPr/>
          <p:nvPr/>
        </p:nvSpPr>
        <p:spPr>
          <a:xfrm>
            <a:off x="3305995" y="4219223"/>
            <a:ext cx="1851913" cy="769441"/>
          </a:xfrm>
          <a:prstGeom prst="rect">
            <a:avLst/>
          </a:prstGeom>
          <a:noFill/>
          <a:ln>
            <a:noFill/>
          </a:ln>
        </p:spPr>
        <p:txBody>
          <a:bodyPr spcFirstLastPara="1" wrap="square" lIns="91425" tIns="45700" rIns="91425" bIns="45700" anchor="t" anchorCtr="0">
            <a:noAutofit/>
          </a:bodyPr>
          <a:lstStyle/>
          <a:p>
            <a:pPr marL="457200" lvl="0" indent="-381000">
              <a:buSzPts val="275"/>
            </a:pPr>
            <a:r>
              <a:rPr lang="en-US" altLang="ja-JP" sz="1100" b="1" dirty="0" smtClean="0">
                <a:latin typeface="Meiryo UI" panose="020B0604030504040204" pitchFamily="50" charset="-128"/>
                <a:ea typeface="Meiryo UI" panose="020B0604030504040204" pitchFamily="50" charset="-128"/>
              </a:rPr>
              <a:t>ANSI/EIA-RS-310-D</a:t>
            </a:r>
            <a:endParaRPr lang="ja-JP" altLang="en-US" sz="1100" b="1" dirty="0" smtClean="0">
              <a:latin typeface="Meiryo UI" panose="020B0604030504040204" pitchFamily="50" charset="-128"/>
              <a:ea typeface="Meiryo UI" panose="020B0604030504040204" pitchFamily="50" charset="-128"/>
            </a:endParaRPr>
          </a:p>
          <a:p>
            <a:pPr marL="457200" lvl="0" indent="-381000">
              <a:buSzPts val="275"/>
            </a:pPr>
            <a:r>
              <a:rPr lang="ja-JP" altLang="en-US" sz="1100" b="1" dirty="0">
                <a:latin typeface="Meiryo UI" panose="020B0604030504040204" pitchFamily="50" charset="-128"/>
                <a:ea typeface="Meiryo UI" panose="020B0604030504040204" pitchFamily="50" charset="-128"/>
              </a:rPr>
              <a:t>規格</a:t>
            </a:r>
            <a:r>
              <a:rPr lang="ja-JP" altLang="en-US" sz="1100" b="1" dirty="0" smtClean="0">
                <a:latin typeface="Meiryo UI" panose="020B0604030504040204" pitchFamily="50" charset="-128"/>
                <a:ea typeface="Meiryo UI" panose="020B0604030504040204" pitchFamily="50" charset="-128"/>
              </a:rPr>
              <a:t>の</a:t>
            </a:r>
            <a:r>
              <a:rPr lang="en-US" altLang="ja-JP" sz="1100" b="1" dirty="0" smtClean="0">
                <a:latin typeface="Meiryo UI" panose="020B0604030504040204" pitchFamily="50" charset="-128"/>
                <a:ea typeface="Meiryo UI" panose="020B0604030504040204" pitchFamily="50" charset="-128"/>
              </a:rPr>
              <a:t>19</a:t>
            </a:r>
            <a:r>
              <a:rPr lang="ja-JP" altLang="en-US" sz="1100" b="1" dirty="0" smtClean="0">
                <a:latin typeface="Meiryo UI" panose="020B0604030504040204" pitchFamily="50" charset="-128"/>
                <a:ea typeface="Meiryo UI" panose="020B0604030504040204" pitchFamily="50" charset="-128"/>
              </a:rPr>
              <a:t>インチラック用</a:t>
            </a:r>
          </a:p>
          <a:p>
            <a:pPr marL="457200" marR="0" lvl="0" indent="-381000" algn="l" rtl="0">
              <a:lnSpc>
                <a:spcPct val="100000"/>
              </a:lnSpc>
              <a:spcBef>
                <a:spcPts val="0"/>
              </a:spcBef>
              <a:spcAft>
                <a:spcPts val="0"/>
              </a:spcAft>
              <a:buClr>
                <a:srgbClr val="000000"/>
              </a:buClr>
              <a:buSzPts val="275"/>
              <a:buFont typeface="Arial"/>
              <a:buNone/>
            </a:pPr>
            <a:r>
              <a:rPr lang="en-US" sz="1100" b="1" dirty="0" err="1" smtClean="0">
                <a:latin typeface="Meiryo UI" panose="020B0604030504040204" pitchFamily="50" charset="-128"/>
                <a:ea typeface="Meiryo UI" panose="020B0604030504040204" pitchFamily="50" charset="-128"/>
              </a:rPr>
              <a:t>オプション</a:t>
            </a:r>
            <a:endParaRPr sz="1100" b="1" dirty="0">
              <a:latin typeface="Meiryo UI" panose="020B0604030504040204" pitchFamily="50" charset="-128"/>
              <a:ea typeface="Meiryo UI" panose="020B0604030504040204" pitchFamily="50" charset="-128"/>
            </a:endParaRPr>
          </a:p>
          <a:p>
            <a:pPr marL="457200" marR="0" lvl="0" indent="-381000" algn="l" rtl="0">
              <a:lnSpc>
                <a:spcPct val="100000"/>
              </a:lnSpc>
              <a:spcBef>
                <a:spcPts val="0"/>
              </a:spcBef>
              <a:spcAft>
                <a:spcPts val="0"/>
              </a:spcAft>
              <a:buClr>
                <a:srgbClr val="000000"/>
              </a:buClr>
              <a:buSzPts val="275"/>
              <a:buFont typeface="Arial"/>
              <a:buNone/>
            </a:pPr>
            <a:r>
              <a:rPr lang="en-US" sz="1100" b="1" dirty="0">
                <a:solidFill>
                  <a:srgbClr val="000090"/>
                </a:solidFill>
                <a:latin typeface="Meiryo UI" panose="020B0604030504040204" pitchFamily="50" charset="-128"/>
                <a:ea typeface="Meiryo UI" panose="020B0604030504040204" pitchFamily="50" charset="-128"/>
              </a:rPr>
              <a:t>RAIL-B02</a:t>
            </a:r>
            <a:r>
              <a:rPr lang="en-US" sz="1100" b="1" dirty="0" smtClean="0">
                <a:solidFill>
                  <a:srgbClr val="000090"/>
                </a:solidFill>
                <a:latin typeface="Meiryo UI" panose="020B0604030504040204" pitchFamily="50" charset="-128"/>
                <a:ea typeface="Meiryo UI" panose="020B0604030504040204" pitchFamily="50" charset="-128"/>
              </a:rPr>
              <a:t>レールキット</a:t>
            </a:r>
            <a:endParaRPr sz="1100" b="1" dirty="0">
              <a:solidFill>
                <a:srgbClr val="000090"/>
              </a:solidFill>
              <a:latin typeface="Meiryo UI" panose="020B0604030504040204" pitchFamily="50" charset="-128"/>
              <a:ea typeface="Meiryo UI" panose="020B0604030504040204" pitchFamily="50" charset="-128"/>
            </a:endParaRPr>
          </a:p>
        </p:txBody>
      </p:sp>
      <p:pic>
        <p:nvPicPr>
          <p:cNvPr id="131" name="Google Shape;131;p28"/>
          <p:cNvPicPr preferRelativeResize="0"/>
          <p:nvPr/>
        </p:nvPicPr>
        <p:blipFill rotWithShape="1">
          <a:blip r:embed="rId4">
            <a:alphaModFix/>
          </a:blip>
          <a:srcRect/>
          <a:stretch/>
        </p:blipFill>
        <p:spPr>
          <a:xfrm rot="-489723">
            <a:off x="5139689" y="4273528"/>
            <a:ext cx="1854264" cy="470831"/>
          </a:xfrm>
          <a:prstGeom prst="rect">
            <a:avLst/>
          </a:prstGeom>
          <a:noFill/>
          <a:ln>
            <a:noFill/>
          </a:ln>
        </p:spPr>
      </p:pic>
      <p:sp>
        <p:nvSpPr>
          <p:cNvPr id="132" name="Google Shape;132;p28"/>
          <p:cNvSpPr txBox="1"/>
          <p:nvPr/>
        </p:nvSpPr>
        <p:spPr>
          <a:xfrm>
            <a:off x="124385" y="42759"/>
            <a:ext cx="8895230" cy="988390"/>
          </a:xfrm>
          <a:prstGeom prst="rect">
            <a:avLst/>
          </a:prstGeom>
          <a:noFill/>
          <a:ln>
            <a:noFill/>
          </a:ln>
        </p:spPr>
        <p:txBody>
          <a:bodyPr spcFirstLastPara="1" wrap="square" lIns="91425" tIns="91425" rIns="91425" bIns="91425" anchor="ctr" anchorCtr="0">
            <a:noAutofit/>
          </a:bodyPr>
          <a:lstStyle/>
          <a:p>
            <a:pPr marL="0" marR="0" lvl="0" indent="0" algn="ctr" rtl="0">
              <a:lnSpc>
                <a:spcPct val="111111"/>
              </a:lnSpc>
              <a:spcBef>
                <a:spcPts val="0"/>
              </a:spcBef>
              <a:spcAft>
                <a:spcPts val="0"/>
              </a:spcAft>
              <a:buClr>
                <a:schemeClr val="dk1"/>
              </a:buClr>
              <a:buSzPts val="3600"/>
              <a:buFont typeface="Arial"/>
              <a:buNone/>
            </a:pPr>
            <a:r>
              <a:rPr lang="en-US" sz="3600" b="1" dirty="0" err="1" smtClean="0">
                <a:solidFill>
                  <a:schemeClr val="lt1"/>
                </a:solidFill>
                <a:latin typeface="Meiryo UI" panose="020B0604030504040204" pitchFamily="50" charset="-128"/>
                <a:ea typeface="Meiryo UI" panose="020B0604030504040204" pitchFamily="50" charset="-128"/>
              </a:rPr>
              <a:t>より大きな機会のためのより小さな</a:t>
            </a:r>
            <a:r>
              <a:rPr lang="ja-JP" altLang="en-US" sz="3600" b="1" dirty="0">
                <a:solidFill>
                  <a:schemeClr val="lt1"/>
                </a:solidFill>
                <a:latin typeface="Meiryo UI" panose="020B0604030504040204" pitchFamily="50" charset="-128"/>
                <a:ea typeface="Meiryo UI" panose="020B0604030504040204" pitchFamily="50" charset="-128"/>
              </a:rPr>
              <a:t>サイズ</a:t>
            </a:r>
            <a:r>
              <a:rPr lang="en-US" sz="3600" b="1" dirty="0" smtClean="0">
                <a:solidFill>
                  <a:schemeClr val="lt1"/>
                </a:solidFill>
                <a:latin typeface="Meiryo UI" panose="020B0604030504040204" pitchFamily="50" charset="-128"/>
                <a:ea typeface="Meiryo UI" panose="020B0604030504040204" pitchFamily="50" charset="-128"/>
              </a:rPr>
              <a:t>(30cm/12インチの</a:t>
            </a:r>
            <a:r>
              <a:rPr lang="ja-JP" altLang="en-US" sz="3600" b="1" dirty="0" smtClean="0">
                <a:solidFill>
                  <a:schemeClr val="lt1"/>
                </a:solidFill>
                <a:latin typeface="Meiryo UI" panose="020B0604030504040204" pitchFamily="50" charset="-128"/>
                <a:ea typeface="Meiryo UI" panose="020B0604030504040204" pitchFamily="50" charset="-128"/>
              </a:rPr>
              <a:t>奥行</a:t>
            </a:r>
            <a:r>
              <a:rPr lang="en-US" sz="3600" b="1" dirty="0" smtClean="0">
                <a:solidFill>
                  <a:schemeClr val="lt1"/>
                </a:solidFill>
                <a:latin typeface="Meiryo UI" panose="020B0604030504040204" pitchFamily="50" charset="-128"/>
                <a:ea typeface="Meiryo UI" panose="020B0604030504040204" pitchFamily="50" charset="-128"/>
              </a:rPr>
              <a:t>)</a:t>
            </a:r>
            <a:endParaRPr sz="4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3" name="Google Shape;133;p28"/>
          <p:cNvSpPr/>
          <p:nvPr/>
        </p:nvSpPr>
        <p:spPr>
          <a:xfrm>
            <a:off x="3864027" y="1052497"/>
            <a:ext cx="4276091" cy="102544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chemeClr val="dk1"/>
              </a:buClr>
              <a:buSzPts val="2800"/>
              <a:buFont typeface="Arial"/>
              <a:buNone/>
            </a:pPr>
            <a:r>
              <a:rPr lang="en-US" sz="1100" b="1" dirty="0" err="1">
                <a:solidFill>
                  <a:schemeClr val="dk1"/>
                </a:solidFill>
                <a:latin typeface="Meiryo UI" panose="020B0604030504040204" pitchFamily="50" charset="-128"/>
                <a:ea typeface="Meiryo UI" panose="020B0604030504040204" pitchFamily="50" charset="-128"/>
              </a:rPr>
              <a:t>他のサードパーティNAS</a:t>
            </a:r>
            <a:r>
              <a:rPr lang="en-US" sz="1100" b="1" dirty="0">
                <a:solidFill>
                  <a:schemeClr val="dk1"/>
                </a:solidFill>
                <a:latin typeface="Meiryo UI" panose="020B0604030504040204" pitchFamily="50" charset="-128"/>
                <a:ea typeface="Meiryo UI" panose="020B0604030504040204" pitchFamily="50" charset="-128"/>
              </a:rPr>
              <a:t>/</a:t>
            </a:r>
            <a:r>
              <a:rPr lang="en-US" sz="1100" b="1" dirty="0" err="1">
                <a:solidFill>
                  <a:schemeClr val="dk1"/>
                </a:solidFill>
                <a:latin typeface="Meiryo UI" panose="020B0604030504040204" pitchFamily="50" charset="-128"/>
                <a:ea typeface="Meiryo UI" panose="020B0604030504040204" pitchFamily="50" charset="-128"/>
              </a:rPr>
              <a:t>サーバーとの比較</a:t>
            </a:r>
            <a:endParaRPr sz="1100" b="1" dirty="0">
              <a:solidFill>
                <a:schemeClr val="dk1"/>
              </a:solidFill>
              <a:latin typeface="Meiryo UI" panose="020B0604030504040204" pitchFamily="50" charset="-128"/>
              <a:ea typeface="Meiryo UI" panose="020B0604030504040204" pitchFamily="50" charset="-128"/>
            </a:endParaRPr>
          </a:p>
          <a:p>
            <a:pPr marL="0" marR="0" lvl="0" indent="0" algn="ctr" rtl="0">
              <a:lnSpc>
                <a:spcPct val="85000"/>
              </a:lnSpc>
              <a:spcBef>
                <a:spcPts val="0"/>
              </a:spcBef>
              <a:spcAft>
                <a:spcPts val="0"/>
              </a:spcAft>
              <a:buClr>
                <a:schemeClr val="dk1"/>
              </a:buClr>
              <a:buSzPts val="2800"/>
              <a:buFont typeface="Arial"/>
              <a:buNone/>
            </a:pPr>
            <a:r>
              <a:rPr lang="ja-JP" altLang="en-US" sz="2800" dirty="0" smtClean="0">
                <a:solidFill>
                  <a:schemeClr val="dk1"/>
                </a:solidFill>
                <a:latin typeface="Meiryo UI" panose="020B0604030504040204" pitchFamily="50" charset="-128"/>
                <a:ea typeface="Meiryo UI" panose="020B0604030504040204" pitchFamily="50" charset="-128"/>
              </a:rPr>
              <a:t>奥行</a:t>
            </a:r>
            <a:r>
              <a:rPr lang="en-US" sz="4400" dirty="0" smtClean="0">
                <a:solidFill>
                  <a:srgbClr val="FF0000"/>
                </a:solidFill>
                <a:latin typeface="Meiryo UI" panose="020B0604030504040204" pitchFamily="50" charset="-128"/>
                <a:ea typeface="Meiryo UI" panose="020B0604030504040204" pitchFamily="50" charset="-128"/>
              </a:rPr>
              <a:t>-40</a:t>
            </a:r>
            <a:r>
              <a:rPr lang="en-US" sz="4400" dirty="0">
                <a:solidFill>
                  <a:srgbClr val="FF0000"/>
                </a:solidFill>
                <a:latin typeface="Meiryo UI" panose="020B0604030504040204" pitchFamily="50" charset="-128"/>
                <a:ea typeface="Meiryo UI" panose="020B0604030504040204" pitchFamily="50" charset="-128"/>
              </a:rPr>
              <a:t>％</a:t>
            </a:r>
            <a:endParaRPr sz="4400" dirty="0">
              <a:solidFill>
                <a:srgbClr val="FF0000"/>
              </a:solidFill>
              <a:latin typeface="Meiryo UI" panose="020B0604030504040204" pitchFamily="50" charset="-128"/>
              <a:ea typeface="Meiryo UI" panose="020B0604030504040204" pitchFamily="50" charset="-128"/>
            </a:endParaRPr>
          </a:p>
        </p:txBody>
      </p:sp>
      <p:sp>
        <p:nvSpPr>
          <p:cNvPr id="134" name="Google Shape;134;p28"/>
          <p:cNvSpPr txBox="1"/>
          <p:nvPr/>
        </p:nvSpPr>
        <p:spPr>
          <a:xfrm>
            <a:off x="474802" y="1631033"/>
            <a:ext cx="223138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err="1" smtClean="0">
                <a:solidFill>
                  <a:schemeClr val="dk1"/>
                </a:solidFill>
                <a:latin typeface="Meiryo UI" panose="020B0604030504040204" pitchFamily="50" charset="-128"/>
                <a:ea typeface="Meiryo UI" panose="020B0604030504040204" pitchFamily="50" charset="-128"/>
              </a:rPr>
              <a:t>簡単</a:t>
            </a:r>
            <a:r>
              <a:rPr lang="ja-JP" altLang="en-US" dirty="0" smtClean="0">
                <a:solidFill>
                  <a:schemeClr val="dk1"/>
                </a:solidFill>
                <a:latin typeface="Meiryo UI" panose="020B0604030504040204" pitchFamily="50" charset="-128"/>
                <a:ea typeface="Meiryo UI" panose="020B0604030504040204" pitchFamily="50" charset="-128"/>
              </a:rPr>
              <a:t>な</a:t>
            </a:r>
            <a:endParaRPr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400"/>
              <a:buFont typeface="Arial"/>
              <a:buNone/>
            </a:pPr>
            <a:r>
              <a:rPr lang="ja-JP" altLang="en-US" dirty="0">
                <a:solidFill>
                  <a:schemeClr val="dk1"/>
                </a:solidFill>
                <a:latin typeface="Meiryo UI" panose="020B0604030504040204" pitchFamily="50" charset="-128"/>
                <a:ea typeface="Meiryo UI" panose="020B0604030504040204" pitchFamily="50" charset="-128"/>
              </a:rPr>
              <a:t>持ち運び</a:t>
            </a:r>
            <a:r>
              <a:rPr lang="en-US" dirty="0" smtClean="0">
                <a:solidFill>
                  <a:schemeClr val="dk1"/>
                </a:solidFill>
                <a:latin typeface="Meiryo UI" panose="020B0604030504040204" pitchFamily="50" charset="-128"/>
                <a:ea typeface="Meiryo UI" panose="020B0604030504040204" pitchFamily="50" charset="-128"/>
              </a:rPr>
              <a:t>＆</a:t>
            </a:r>
            <a:r>
              <a:rPr lang="en-US" dirty="0" err="1">
                <a:solidFill>
                  <a:schemeClr val="dk1"/>
                </a:solidFill>
                <a:latin typeface="Meiryo UI" panose="020B0604030504040204" pitchFamily="50" charset="-128"/>
                <a:ea typeface="Meiryo UI" panose="020B0604030504040204" pitchFamily="50" charset="-128"/>
              </a:rPr>
              <a:t>セットアップ</a:t>
            </a:r>
            <a:endParaRPr dirty="0">
              <a:solidFill>
                <a:schemeClr val="dk1"/>
              </a:solidFill>
              <a:latin typeface="Meiryo UI" panose="020B0604030504040204" pitchFamily="50" charset="-128"/>
              <a:ea typeface="Meiryo UI" panose="020B0604030504040204" pitchFamily="50" charset="-128"/>
            </a:endParaRPr>
          </a:p>
        </p:txBody>
      </p:sp>
      <p:pic>
        <p:nvPicPr>
          <p:cNvPr id="135" name="Google Shape;135;p28" descr="一張含有 文字 的圖片&#10;&#10;自動產生的描述"/>
          <p:cNvPicPr preferRelativeResize="0"/>
          <p:nvPr/>
        </p:nvPicPr>
        <p:blipFill rotWithShape="1">
          <a:blip r:embed="rId5">
            <a:alphaModFix/>
          </a:blip>
          <a:srcRect/>
          <a:stretch/>
        </p:blipFill>
        <p:spPr>
          <a:xfrm>
            <a:off x="558180" y="2145426"/>
            <a:ext cx="553112" cy="553112"/>
          </a:xfrm>
          <a:prstGeom prst="roundRect">
            <a:avLst>
              <a:gd name="adj" fmla="val 0"/>
            </a:avLst>
          </a:prstGeom>
          <a:noFill/>
          <a:ln>
            <a:noFill/>
          </a:ln>
          <a:effectLst>
            <a:outerShdw blurRad="254000" dist="190500" dir="8100000" algn="tr" rotWithShape="0">
              <a:srgbClr val="09000C">
                <a:alpha val="74901"/>
              </a:srgbClr>
            </a:outerShdw>
          </a:effectLst>
        </p:spPr>
      </p:pic>
      <p:grpSp>
        <p:nvGrpSpPr>
          <p:cNvPr id="136" name="Google Shape;136;p28"/>
          <p:cNvGrpSpPr/>
          <p:nvPr/>
        </p:nvGrpSpPr>
        <p:grpSpPr>
          <a:xfrm>
            <a:off x="1244726" y="2145426"/>
            <a:ext cx="540682" cy="526667"/>
            <a:chOff x="405571" y="1469263"/>
            <a:chExt cx="540682" cy="526667"/>
          </a:xfrm>
        </p:grpSpPr>
        <p:sp>
          <p:nvSpPr>
            <p:cNvPr id="137" name="Google Shape;137;p28"/>
            <p:cNvSpPr/>
            <p:nvPr/>
          </p:nvSpPr>
          <p:spPr>
            <a:xfrm>
              <a:off x="405571" y="1469263"/>
              <a:ext cx="540682" cy="526667"/>
            </a:xfrm>
            <a:prstGeom prst="roundRect">
              <a:avLst>
                <a:gd name="adj" fmla="val 9589"/>
              </a:avLst>
            </a:prstGeom>
            <a:gradFill>
              <a:gsLst>
                <a:gs pos="0">
                  <a:srgbClr val="E7E6E7"/>
                </a:gs>
                <a:gs pos="73000">
                  <a:srgbClr val="C6BECD"/>
                </a:gs>
                <a:gs pos="100000">
                  <a:srgbClr val="C6BECD"/>
                </a:gs>
              </a:gsLst>
              <a:lin ang="2700000" scaled="0"/>
            </a:gradFill>
            <a:ln>
              <a:noFill/>
            </a:ln>
            <a:effectLst>
              <a:outerShdw blurRad="254000" dist="190500" dir="8100000" algn="tr" rotWithShape="0">
                <a:srgbClr val="09000C">
                  <a:alpha val="7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38" name="Google Shape;138;p28"/>
            <p:cNvSpPr/>
            <p:nvPr/>
          </p:nvSpPr>
          <p:spPr>
            <a:xfrm>
              <a:off x="529879" y="1568061"/>
              <a:ext cx="322990" cy="317696"/>
            </a:xfrm>
            <a:custGeom>
              <a:avLst/>
              <a:gdLst/>
              <a:ahLst/>
              <a:cxnLst/>
              <a:rect l="l" t="t" r="r" b="b"/>
              <a:pathLst>
                <a:path w="299724" h="269130" extrusionOk="0">
                  <a:moveTo>
                    <a:pt x="206599" y="168988"/>
                  </a:moveTo>
                  <a:cubicBezTo>
                    <a:pt x="188128" y="168988"/>
                    <a:pt x="173350" y="179701"/>
                    <a:pt x="163376" y="187090"/>
                  </a:cubicBezTo>
                  <a:cubicBezTo>
                    <a:pt x="157465" y="191523"/>
                    <a:pt x="153771" y="194109"/>
                    <a:pt x="150076" y="194109"/>
                  </a:cubicBezTo>
                  <a:lnTo>
                    <a:pt x="106114" y="194109"/>
                  </a:lnTo>
                  <a:cubicBezTo>
                    <a:pt x="102789" y="194109"/>
                    <a:pt x="102050" y="199281"/>
                    <a:pt x="102050" y="201128"/>
                  </a:cubicBezTo>
                  <a:cubicBezTo>
                    <a:pt x="102050" y="202976"/>
                    <a:pt x="102815" y="208148"/>
                    <a:pt x="106114" y="208148"/>
                  </a:cubicBezTo>
                  <a:lnTo>
                    <a:pt x="175198" y="208148"/>
                  </a:lnTo>
                  <a:cubicBezTo>
                    <a:pt x="178258" y="208148"/>
                    <a:pt x="180739" y="210629"/>
                    <a:pt x="180739" y="213689"/>
                  </a:cubicBezTo>
                  <a:cubicBezTo>
                    <a:pt x="180739" y="216749"/>
                    <a:pt x="178258" y="219231"/>
                    <a:pt x="175198" y="219231"/>
                  </a:cubicBezTo>
                  <a:lnTo>
                    <a:pt x="106061" y="219231"/>
                  </a:lnTo>
                  <a:cubicBezTo>
                    <a:pt x="100546" y="219231"/>
                    <a:pt x="96113" y="216275"/>
                    <a:pt x="93527" y="211103"/>
                  </a:cubicBezTo>
                  <a:lnTo>
                    <a:pt x="41807" y="194848"/>
                  </a:lnTo>
                  <a:cubicBezTo>
                    <a:pt x="33310" y="192288"/>
                    <a:pt x="25552" y="192658"/>
                    <a:pt x="15577" y="200785"/>
                  </a:cubicBezTo>
                  <a:cubicBezTo>
                    <a:pt x="37743" y="211868"/>
                    <a:pt x="55476" y="221474"/>
                    <a:pt x="70253" y="229232"/>
                  </a:cubicBezTo>
                  <a:cubicBezTo>
                    <a:pt x="136777" y="264697"/>
                    <a:pt x="136777" y="264697"/>
                    <a:pt x="205860" y="240684"/>
                  </a:cubicBezTo>
                  <a:cubicBezTo>
                    <a:pt x="215466" y="237359"/>
                    <a:pt x="226205" y="233665"/>
                    <a:pt x="238740" y="229232"/>
                  </a:cubicBezTo>
                  <a:lnTo>
                    <a:pt x="238740" y="168988"/>
                  </a:lnTo>
                  <a:close/>
                  <a:moveTo>
                    <a:pt x="249823" y="156454"/>
                  </a:moveTo>
                  <a:lnTo>
                    <a:pt x="249823" y="245856"/>
                  </a:lnTo>
                  <a:lnTo>
                    <a:pt x="288982" y="245856"/>
                  </a:lnTo>
                  <a:lnTo>
                    <a:pt x="288982" y="156454"/>
                  </a:lnTo>
                  <a:close/>
                  <a:moveTo>
                    <a:pt x="244281" y="145371"/>
                  </a:moveTo>
                  <a:lnTo>
                    <a:pt x="294517" y="145371"/>
                  </a:lnTo>
                  <a:cubicBezTo>
                    <a:pt x="297473" y="145371"/>
                    <a:pt x="300059" y="147957"/>
                    <a:pt x="299689" y="150912"/>
                  </a:cubicBezTo>
                  <a:lnTo>
                    <a:pt x="299689" y="251397"/>
                  </a:lnTo>
                  <a:cubicBezTo>
                    <a:pt x="299620" y="254426"/>
                    <a:pt x="297183" y="256866"/>
                    <a:pt x="294154" y="256939"/>
                  </a:cubicBezTo>
                  <a:lnTo>
                    <a:pt x="243912" y="256939"/>
                  </a:lnTo>
                  <a:cubicBezTo>
                    <a:pt x="240882" y="256866"/>
                    <a:pt x="238444" y="254427"/>
                    <a:pt x="238370" y="251397"/>
                  </a:cubicBezTo>
                  <a:lnTo>
                    <a:pt x="238370" y="241423"/>
                  </a:lnTo>
                  <a:cubicBezTo>
                    <a:pt x="227657" y="245117"/>
                    <a:pt x="217682" y="248442"/>
                    <a:pt x="209185" y="251397"/>
                  </a:cubicBezTo>
                  <a:cubicBezTo>
                    <a:pt x="176675" y="262850"/>
                    <a:pt x="158204" y="269130"/>
                    <a:pt x="141579" y="269130"/>
                  </a:cubicBezTo>
                  <a:cubicBezTo>
                    <a:pt x="121261" y="269130"/>
                    <a:pt x="103528" y="259894"/>
                    <a:pt x="64738" y="239206"/>
                  </a:cubicBezTo>
                  <a:cubicBezTo>
                    <a:pt x="48483" y="230340"/>
                    <a:pt x="28533" y="220002"/>
                    <a:pt x="3043" y="207066"/>
                  </a:cubicBezTo>
                  <a:cubicBezTo>
                    <a:pt x="1483" y="206240"/>
                    <a:pt x="393" y="204740"/>
                    <a:pt x="87" y="203002"/>
                  </a:cubicBezTo>
                  <a:cubicBezTo>
                    <a:pt x="-229" y="201256"/>
                    <a:pt x="321" y="199465"/>
                    <a:pt x="1565" y="198199"/>
                  </a:cubicBezTo>
                  <a:cubicBezTo>
                    <a:pt x="16342" y="183792"/>
                    <a:pt x="28533" y="179728"/>
                    <a:pt x="44788" y="184161"/>
                  </a:cubicBezTo>
                  <a:lnTo>
                    <a:pt x="91337" y="198938"/>
                  </a:lnTo>
                  <a:cubicBezTo>
                    <a:pt x="92076" y="189702"/>
                    <a:pt x="97987" y="183053"/>
                    <a:pt x="106114" y="183053"/>
                  </a:cubicBezTo>
                  <a:lnTo>
                    <a:pt x="149337" y="183053"/>
                  </a:lnTo>
                  <a:cubicBezTo>
                    <a:pt x="150789" y="182683"/>
                    <a:pt x="154140" y="180097"/>
                    <a:pt x="156726" y="178250"/>
                  </a:cubicBezTo>
                  <a:cubicBezTo>
                    <a:pt x="167070" y="170466"/>
                    <a:pt x="184433" y="157931"/>
                    <a:pt x="206599" y="157931"/>
                  </a:cubicBezTo>
                  <a:lnTo>
                    <a:pt x="238740" y="157931"/>
                  </a:lnTo>
                  <a:lnTo>
                    <a:pt x="238740" y="150912"/>
                  </a:lnTo>
                  <a:cubicBezTo>
                    <a:pt x="238813" y="147882"/>
                    <a:pt x="241251" y="145444"/>
                    <a:pt x="244281" y="145371"/>
                  </a:cubicBezTo>
                  <a:close/>
                  <a:moveTo>
                    <a:pt x="184433" y="46733"/>
                  </a:moveTo>
                  <a:lnTo>
                    <a:pt x="120522" y="75918"/>
                  </a:lnTo>
                  <a:lnTo>
                    <a:pt x="120522" y="152759"/>
                  </a:lnTo>
                  <a:lnTo>
                    <a:pt x="184433" y="123548"/>
                  </a:lnTo>
                  <a:close/>
                  <a:moveTo>
                    <a:pt x="38508" y="46363"/>
                  </a:moveTo>
                  <a:lnTo>
                    <a:pt x="38508" y="117294"/>
                  </a:lnTo>
                  <a:lnTo>
                    <a:pt x="109439" y="152021"/>
                  </a:lnTo>
                  <a:lnTo>
                    <a:pt x="109439" y="75918"/>
                  </a:lnTo>
                  <a:close/>
                  <a:moveTo>
                    <a:pt x="78776" y="24567"/>
                  </a:moveTo>
                  <a:lnTo>
                    <a:pt x="47374" y="38236"/>
                  </a:lnTo>
                  <a:lnTo>
                    <a:pt x="114980" y="66313"/>
                  </a:lnTo>
                  <a:lnTo>
                    <a:pt x="141579" y="54491"/>
                  </a:lnTo>
                  <a:close/>
                  <a:moveTo>
                    <a:pt x="111655" y="10159"/>
                  </a:moveTo>
                  <a:lnTo>
                    <a:pt x="92075" y="18656"/>
                  </a:lnTo>
                  <a:lnTo>
                    <a:pt x="154509" y="48210"/>
                  </a:lnTo>
                  <a:lnTo>
                    <a:pt x="176675" y="38236"/>
                  </a:lnTo>
                  <a:close/>
                  <a:moveTo>
                    <a:pt x="109063" y="554"/>
                  </a:moveTo>
                  <a:cubicBezTo>
                    <a:pt x="110448" y="-185"/>
                    <a:pt x="112110" y="-185"/>
                    <a:pt x="113496" y="554"/>
                  </a:cubicBezTo>
                  <a:lnTo>
                    <a:pt x="192218" y="34541"/>
                  </a:lnTo>
                  <a:cubicBezTo>
                    <a:pt x="192498" y="34578"/>
                    <a:pt x="192759" y="34708"/>
                    <a:pt x="192956" y="34911"/>
                  </a:cubicBezTo>
                  <a:lnTo>
                    <a:pt x="193266" y="34911"/>
                  </a:lnTo>
                  <a:cubicBezTo>
                    <a:pt x="193636" y="34911"/>
                    <a:pt x="194005" y="35280"/>
                    <a:pt x="194375" y="35650"/>
                  </a:cubicBezTo>
                  <a:cubicBezTo>
                    <a:pt x="194772" y="35676"/>
                    <a:pt x="195088" y="35992"/>
                    <a:pt x="195114" y="36389"/>
                  </a:cubicBezTo>
                  <a:lnTo>
                    <a:pt x="195114" y="36758"/>
                  </a:lnTo>
                  <a:cubicBezTo>
                    <a:pt x="195114" y="37128"/>
                    <a:pt x="195483" y="37128"/>
                    <a:pt x="195483" y="37497"/>
                  </a:cubicBezTo>
                  <a:lnTo>
                    <a:pt x="195483" y="127612"/>
                  </a:lnTo>
                  <a:cubicBezTo>
                    <a:pt x="195462" y="129824"/>
                    <a:pt x="194181" y="131831"/>
                    <a:pt x="192185" y="132784"/>
                  </a:cubicBezTo>
                  <a:lnTo>
                    <a:pt x="117190" y="166771"/>
                  </a:lnTo>
                  <a:lnTo>
                    <a:pt x="116458" y="166771"/>
                  </a:lnTo>
                  <a:cubicBezTo>
                    <a:pt x="116009" y="167029"/>
                    <a:pt x="115497" y="167157"/>
                    <a:pt x="114980" y="167141"/>
                  </a:cubicBezTo>
                  <a:cubicBezTo>
                    <a:pt x="114611" y="167141"/>
                    <a:pt x="113872" y="166771"/>
                    <a:pt x="113502" y="166771"/>
                  </a:cubicBezTo>
                  <a:lnTo>
                    <a:pt x="113133" y="166771"/>
                  </a:lnTo>
                  <a:cubicBezTo>
                    <a:pt x="112763" y="166402"/>
                    <a:pt x="112763" y="166402"/>
                    <a:pt x="112394" y="166402"/>
                  </a:cubicBezTo>
                  <a:lnTo>
                    <a:pt x="30380" y="126160"/>
                  </a:lnTo>
                  <a:lnTo>
                    <a:pt x="30354" y="126160"/>
                  </a:lnTo>
                  <a:cubicBezTo>
                    <a:pt x="28837" y="125205"/>
                    <a:pt x="27678" y="123777"/>
                    <a:pt x="27055" y="122097"/>
                  </a:cubicBezTo>
                  <a:lnTo>
                    <a:pt x="27055" y="37866"/>
                  </a:lnTo>
                  <a:cubicBezTo>
                    <a:pt x="27055" y="37497"/>
                    <a:pt x="27425" y="37497"/>
                    <a:pt x="27425" y="37128"/>
                  </a:cubicBezTo>
                  <a:cubicBezTo>
                    <a:pt x="27430" y="37128"/>
                    <a:pt x="27434" y="37128"/>
                    <a:pt x="27438" y="37128"/>
                  </a:cubicBezTo>
                  <a:cubicBezTo>
                    <a:pt x="27639" y="37124"/>
                    <a:pt x="27798" y="36959"/>
                    <a:pt x="27794" y="36758"/>
                  </a:cubicBezTo>
                  <a:cubicBezTo>
                    <a:pt x="27794" y="36389"/>
                    <a:pt x="27794" y="36389"/>
                    <a:pt x="28164" y="36019"/>
                  </a:cubicBezTo>
                  <a:lnTo>
                    <a:pt x="28164" y="35650"/>
                  </a:lnTo>
                  <a:cubicBezTo>
                    <a:pt x="28527" y="35280"/>
                    <a:pt x="28903" y="35280"/>
                    <a:pt x="29272" y="34911"/>
                  </a:cubicBezTo>
                  <a:lnTo>
                    <a:pt x="29635" y="34911"/>
                  </a:lnTo>
                  <a:cubicBezTo>
                    <a:pt x="30011" y="34911"/>
                    <a:pt x="30011" y="34541"/>
                    <a:pt x="30374" y="34541"/>
                  </a:cubicBezTo>
                  <a:close/>
                </a:path>
              </a:pathLst>
            </a:custGeom>
            <a:gradFill>
              <a:gsLst>
                <a:gs pos="0">
                  <a:srgbClr val="A5A1A0"/>
                </a:gs>
                <a:gs pos="100000">
                  <a:srgbClr val="1E1413"/>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39" name="Google Shape;139;p28"/>
          <p:cNvGrpSpPr/>
          <p:nvPr/>
        </p:nvGrpSpPr>
        <p:grpSpPr>
          <a:xfrm>
            <a:off x="2897288" y="1925094"/>
            <a:ext cx="4512809" cy="823300"/>
            <a:chOff x="3153211" y="1765338"/>
            <a:chExt cx="5353069" cy="976594"/>
          </a:xfrm>
        </p:grpSpPr>
        <p:pic>
          <p:nvPicPr>
            <p:cNvPr id="140" name="Google Shape;140;p28" descr="TS-431XeU_俯角尺寸-去底_W1200"/>
            <p:cNvPicPr preferRelativeResize="0"/>
            <p:nvPr/>
          </p:nvPicPr>
          <p:blipFill rotWithShape="1">
            <a:blip r:embed="rId6">
              <a:alphaModFix/>
            </a:blip>
            <a:srcRect t="29176" b="42777"/>
            <a:stretch/>
          </p:blipFill>
          <p:spPr>
            <a:xfrm>
              <a:off x="3153211" y="1765338"/>
              <a:ext cx="5353069" cy="976594"/>
            </a:xfrm>
            <a:prstGeom prst="rect">
              <a:avLst/>
            </a:prstGeom>
            <a:noFill/>
            <a:ln>
              <a:noFill/>
            </a:ln>
          </p:spPr>
        </p:pic>
        <p:cxnSp>
          <p:nvCxnSpPr>
            <p:cNvPr id="141" name="Google Shape;141;p28"/>
            <p:cNvCxnSpPr/>
            <p:nvPr/>
          </p:nvCxnSpPr>
          <p:spPr>
            <a:xfrm rot="10800000">
              <a:off x="8279599" y="2041685"/>
              <a:ext cx="0" cy="351776"/>
            </a:xfrm>
            <a:prstGeom prst="straightConnector1">
              <a:avLst/>
            </a:prstGeom>
            <a:noFill/>
            <a:ln w="12700" cap="flat" cmpd="sng">
              <a:solidFill>
                <a:srgbClr val="FF0000"/>
              </a:solidFill>
              <a:prstDash val="solid"/>
              <a:round/>
              <a:headEnd type="stealth" w="med" len="med"/>
              <a:tailEnd type="stealth" w="med" len="med"/>
            </a:ln>
            <a:effectLst>
              <a:outerShdw blurRad="40000" dist="23000" dir="5400000" rotWithShape="0">
                <a:srgbClr val="000000">
                  <a:alpha val="34901"/>
                </a:srgbClr>
              </a:outerShdw>
            </a:effectLst>
          </p:spPr>
        </p:cxnSp>
        <p:cxnSp>
          <p:nvCxnSpPr>
            <p:cNvPr id="142" name="Google Shape;142;p28"/>
            <p:cNvCxnSpPr/>
            <p:nvPr/>
          </p:nvCxnSpPr>
          <p:spPr>
            <a:xfrm rot="10800000" flipH="1">
              <a:off x="4467600" y="2514887"/>
              <a:ext cx="3515815" cy="88047"/>
            </a:xfrm>
            <a:prstGeom prst="straightConnector1">
              <a:avLst/>
            </a:prstGeom>
            <a:noFill/>
            <a:ln w="12700" cap="flat" cmpd="sng">
              <a:solidFill>
                <a:srgbClr val="FF0000"/>
              </a:solidFill>
              <a:prstDash val="solid"/>
              <a:round/>
              <a:headEnd type="stealth" w="med" len="med"/>
              <a:tailEnd type="stealth" w="med" len="med"/>
            </a:ln>
            <a:effectLst>
              <a:outerShdw blurRad="40000" dist="23000" dir="5400000" rotWithShape="0">
                <a:srgbClr val="000000">
                  <a:alpha val="34901"/>
                </a:srgbClr>
              </a:outerShdw>
            </a:effectLst>
          </p:spPr>
        </p:cxnSp>
      </p:grpSp>
      <p:pic>
        <p:nvPicPr>
          <p:cNvPr id="143" name="Google Shape;143;p28" descr="TS-431XeU_俯角尺寸-去底_W1200"/>
          <p:cNvPicPr preferRelativeResize="0"/>
          <p:nvPr/>
        </p:nvPicPr>
        <p:blipFill rotWithShape="1">
          <a:blip r:embed="rId6">
            <a:alphaModFix/>
          </a:blip>
          <a:srcRect l="7215" t="55634" r="11848" b="5093"/>
          <a:stretch/>
        </p:blipFill>
        <p:spPr>
          <a:xfrm>
            <a:off x="3564097" y="3165061"/>
            <a:ext cx="3405208" cy="1074856"/>
          </a:xfrm>
          <a:prstGeom prst="rect">
            <a:avLst/>
          </a:prstGeom>
          <a:noFill/>
          <a:ln>
            <a:noFill/>
          </a:ln>
        </p:spPr>
      </p:pic>
      <p:sp>
        <p:nvSpPr>
          <p:cNvPr id="144" name="Google Shape;144;p28"/>
          <p:cNvSpPr txBox="1"/>
          <p:nvPr/>
        </p:nvSpPr>
        <p:spPr>
          <a:xfrm>
            <a:off x="7218998" y="2154253"/>
            <a:ext cx="839303"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dirty="0" smtClean="0">
                <a:solidFill>
                  <a:schemeClr val="dk1"/>
                </a:solidFill>
                <a:latin typeface="Meiryo UI" panose="020B0604030504040204" pitchFamily="50" charset="-128"/>
                <a:ea typeface="Meiryo UI" panose="020B0604030504040204" pitchFamily="50" charset="-128"/>
              </a:rPr>
              <a:t>44mm</a:t>
            </a:r>
            <a:br>
              <a:rPr lang="en-US" sz="800" dirty="0" smtClean="0">
                <a:solidFill>
                  <a:schemeClr val="dk1"/>
                </a:solidFill>
                <a:latin typeface="Meiryo UI" panose="020B0604030504040204" pitchFamily="50" charset="-128"/>
                <a:ea typeface="Meiryo UI" panose="020B0604030504040204" pitchFamily="50" charset="-128"/>
              </a:rPr>
            </a:br>
            <a:r>
              <a:rPr lang="en-US" sz="800" dirty="0" smtClean="0">
                <a:solidFill>
                  <a:schemeClr val="dk1"/>
                </a:solidFill>
                <a:latin typeface="Meiryo UI" panose="020B0604030504040204" pitchFamily="50" charset="-128"/>
                <a:ea typeface="Meiryo UI" panose="020B0604030504040204" pitchFamily="50" charset="-128"/>
              </a:rPr>
              <a:t>1.7</a:t>
            </a:r>
            <a:r>
              <a:rPr lang="en-US" sz="800" dirty="0">
                <a:solidFill>
                  <a:schemeClr val="dk1"/>
                </a:solidFill>
                <a:latin typeface="Meiryo UI" panose="020B0604030504040204" pitchFamily="50" charset="-128"/>
                <a:ea typeface="Meiryo UI" panose="020B0604030504040204" pitchFamily="50" charset="-128"/>
              </a:rPr>
              <a:t>インチ</a:t>
            </a:r>
            <a:endParaRPr sz="8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45" name="Google Shape;145;p28"/>
          <p:cNvSpPr txBox="1"/>
          <p:nvPr/>
        </p:nvSpPr>
        <p:spPr>
          <a:xfrm>
            <a:off x="4861355" y="2665466"/>
            <a:ext cx="1408241"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dirty="0" smtClean="0">
                <a:solidFill>
                  <a:schemeClr val="dk1"/>
                </a:solidFill>
                <a:latin typeface="Meiryo UI" panose="020B0604030504040204" pitchFamily="50" charset="-128"/>
                <a:ea typeface="Meiryo UI" panose="020B0604030504040204" pitchFamily="50" charset="-128"/>
              </a:rPr>
              <a:t>430mm/16.9</a:t>
            </a:r>
            <a:r>
              <a:rPr lang="en-US" sz="800" dirty="0">
                <a:solidFill>
                  <a:schemeClr val="dk1"/>
                </a:solidFill>
                <a:latin typeface="Meiryo UI" panose="020B0604030504040204" pitchFamily="50" charset="-128"/>
                <a:ea typeface="Meiryo UI" panose="020B0604030504040204" pitchFamily="50" charset="-128"/>
              </a:rPr>
              <a:t>インチ</a:t>
            </a:r>
            <a:endParaRPr sz="8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46" name="Google Shape;146;p28"/>
          <p:cNvSpPr/>
          <p:nvPr/>
        </p:nvSpPr>
        <p:spPr>
          <a:xfrm>
            <a:off x="4847019" y="3178411"/>
            <a:ext cx="1522327" cy="230476"/>
          </a:xfrm>
          <a:prstGeom prst="roundRect">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00"/>
              <a:buFont typeface="Arial"/>
              <a:buNone/>
            </a:pPr>
            <a:r>
              <a:rPr lang="en-US" sz="1000" dirty="0" smtClean="0">
                <a:solidFill>
                  <a:schemeClr val="lt1"/>
                </a:solidFill>
                <a:latin typeface="Meiryo UI" panose="020B0604030504040204" pitchFamily="50" charset="-128"/>
                <a:ea typeface="Meiryo UI" panose="020B0604030504040204" pitchFamily="50" charset="-128"/>
              </a:rPr>
              <a:t>291mm(11.46インチ)</a:t>
            </a: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7" name="Google Shape;147;p28"/>
          <p:cNvSpPr/>
          <p:nvPr/>
        </p:nvSpPr>
        <p:spPr>
          <a:xfrm>
            <a:off x="3933617" y="3654019"/>
            <a:ext cx="1522327" cy="230476"/>
          </a:xfrm>
          <a:prstGeom prst="roundRect">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00"/>
              <a:buFont typeface="Arial"/>
              <a:buNone/>
            </a:pPr>
            <a:r>
              <a:rPr lang="en-US" sz="1000" dirty="0" smtClean="0">
                <a:solidFill>
                  <a:schemeClr val="lt1"/>
                </a:solidFill>
                <a:latin typeface="Meiryo UI" panose="020B0604030504040204" pitchFamily="50" charset="-128"/>
                <a:ea typeface="Meiryo UI" panose="020B0604030504040204" pitchFamily="50" charset="-128"/>
              </a:rPr>
              <a:t>499mm(19.6インチ)</a:t>
            </a:r>
            <a:endParaRPr sz="1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p:nvPr/>
        </p:nvSpPr>
        <p:spPr>
          <a:xfrm>
            <a:off x="1661459" y="1470212"/>
            <a:ext cx="5827059" cy="2574250"/>
          </a:xfrm>
          <a:prstGeom prst="rect">
            <a:avLst/>
          </a:prstGeom>
          <a:gradFill>
            <a:gsLst>
              <a:gs pos="0">
                <a:srgbClr val="F2F2F2"/>
              </a:gs>
              <a:gs pos="100000">
                <a:srgbClr val="BFBFBF"/>
              </a:gs>
            </a:gsLst>
            <a:lin ang="5400000" scaled="0"/>
          </a:gradFill>
          <a:ln w="9525" cap="flat" cmpd="sng">
            <a:solidFill>
              <a:srgbClr val="D8D8D8"/>
            </a:solidFill>
            <a:prstDash val="solid"/>
            <a:round/>
            <a:headEnd type="none" w="sm" len="sm"/>
            <a:tailEnd type="none" w="sm" len="sm"/>
          </a:ln>
          <a:effectLst>
            <a:outerShdw blurRad="304800" sx="103000" sy="103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53" name="Google Shape;153;p29"/>
          <p:cNvSpPr/>
          <p:nvPr/>
        </p:nvSpPr>
        <p:spPr>
          <a:xfrm>
            <a:off x="5773763" y="2282026"/>
            <a:ext cx="1535461" cy="1539946"/>
          </a:xfrm>
          <a:prstGeom prst="rect">
            <a:avLst/>
          </a:prstGeom>
          <a:gradFill>
            <a:gsLst>
              <a:gs pos="0">
                <a:srgbClr val="0070C0"/>
              </a:gs>
              <a:gs pos="100000">
                <a:srgbClr val="4FA9DD"/>
              </a:gs>
            </a:gsLst>
            <a:lin ang="5400000" scaled="0"/>
          </a:gradFill>
          <a:ln w="9525" cap="flat" cmpd="sng">
            <a:solidFill>
              <a:srgbClr val="D8D8D8"/>
            </a:solidFill>
            <a:prstDash val="solid"/>
            <a:round/>
            <a:headEnd type="none" w="sm" len="sm"/>
            <a:tailEnd type="none" w="sm" len="sm"/>
          </a:ln>
          <a:effectLst>
            <a:outerShdw blurRad="165100" dist="139700" dir="9600000" algn="tl" rotWithShape="0">
              <a:srgbClr val="000000">
                <a:alpha val="2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154" name="Google Shape;154;p29"/>
          <p:cNvSpPr/>
          <p:nvPr/>
        </p:nvSpPr>
        <p:spPr>
          <a:xfrm>
            <a:off x="1803679" y="1465051"/>
            <a:ext cx="5505545" cy="707886"/>
          </a:xfrm>
          <a:prstGeom prst="rect">
            <a:avLst/>
          </a:prstGeom>
          <a:solidFill>
            <a:schemeClr val="dk1">
              <a:alpha val="60000"/>
            </a:schemeClr>
          </a:solidFill>
          <a:ln w="9525" cap="flat" cmpd="sng">
            <a:solidFill>
              <a:srgbClr val="D8D8D8"/>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5959"/>
              </a:buClr>
              <a:buSzPts val="500"/>
              <a:buFont typeface="Microsoft JhengHei"/>
              <a:buNone/>
            </a:pPr>
            <a:r>
              <a:rPr lang="en-US" sz="2000" b="1" dirty="0">
                <a:solidFill>
                  <a:srgbClr val="FFFFFF"/>
                </a:solidFill>
                <a:latin typeface="Meiryo UI" panose="020B0604030504040204" pitchFamily="50" charset="-128"/>
                <a:ea typeface="Meiryo UI" panose="020B0604030504040204" pitchFamily="50" charset="-128"/>
                <a:cs typeface="Microsoft JhengHei"/>
                <a:sym typeface="Microsoft JhengHei"/>
              </a:rPr>
              <a:t>低消費電力4</a:t>
            </a:r>
            <a:r>
              <a:rPr lang="en-US" sz="2000" b="1" dirty="0" smtClean="0">
                <a:solidFill>
                  <a:srgbClr val="FFFFFF"/>
                </a:solidFill>
                <a:latin typeface="Meiryo UI" panose="020B0604030504040204" pitchFamily="50" charset="-128"/>
                <a:ea typeface="Meiryo UI" panose="020B0604030504040204" pitchFamily="50" charset="-128"/>
                <a:cs typeface="Microsoft JhengHei"/>
                <a:sym typeface="Microsoft JhengHei"/>
              </a:rPr>
              <a:t>コア</a:t>
            </a:r>
            <a:endParaRPr lang="en-US" sz="2000" b="1" dirty="0">
              <a:solidFill>
                <a:srgbClr val="FFFFFF"/>
              </a:solidFill>
              <a:latin typeface="Meiryo UI" panose="020B0604030504040204" pitchFamily="50" charset="-128"/>
              <a:ea typeface="Meiryo UI" panose="020B0604030504040204" pitchFamily="50" charset="-128"/>
              <a:cs typeface="Microsoft JhengHei"/>
              <a:sym typeface="Microsoft JhengHei"/>
            </a:endParaRPr>
          </a:p>
          <a:p>
            <a:pPr marL="0" marR="0" lvl="0" indent="0" algn="ctr" rtl="0">
              <a:lnSpc>
                <a:spcPct val="100000"/>
              </a:lnSpc>
              <a:spcBef>
                <a:spcPts val="0"/>
              </a:spcBef>
              <a:spcAft>
                <a:spcPts val="0"/>
              </a:spcAft>
              <a:buClr>
                <a:srgbClr val="595959"/>
              </a:buClr>
              <a:buSzPts val="500"/>
              <a:buFont typeface="Microsoft JhengHei"/>
              <a:buNone/>
            </a:pPr>
            <a:r>
              <a:rPr lang="en-US" sz="2000" b="1" dirty="0" smtClean="0">
                <a:solidFill>
                  <a:srgbClr val="FFFFFF"/>
                </a:solidFill>
                <a:latin typeface="Meiryo UI" panose="020B0604030504040204" pitchFamily="50" charset="-128"/>
                <a:ea typeface="Meiryo UI" panose="020B0604030504040204" pitchFamily="50" charset="-128"/>
                <a:cs typeface="Microsoft JhengHei"/>
                <a:sym typeface="Microsoft JhengHei"/>
              </a:rPr>
              <a:t>Marvell</a:t>
            </a:r>
            <a:r>
              <a:rPr lang="ja-JP" altLang="en-US" sz="2000" b="1" dirty="0">
                <a:solidFill>
                  <a:srgbClr val="FFFFFF"/>
                </a:solidFill>
                <a:latin typeface="Meiryo UI" panose="020B0604030504040204" pitchFamily="50" charset="-128"/>
                <a:ea typeface="Meiryo UI" panose="020B0604030504040204" pitchFamily="50" charset="-128"/>
                <a:cs typeface="Microsoft JhengHei"/>
                <a:sym typeface="Microsoft JhengHei"/>
              </a:rPr>
              <a:t> </a:t>
            </a:r>
            <a:r>
              <a:rPr lang="en-US" sz="2000" b="1" dirty="0" err="1" smtClean="0">
                <a:solidFill>
                  <a:srgbClr val="FFFFFF"/>
                </a:solidFill>
                <a:latin typeface="Meiryo UI" panose="020B0604030504040204" pitchFamily="50" charset="-128"/>
                <a:ea typeface="Meiryo UI" panose="020B0604030504040204" pitchFamily="50" charset="-128"/>
                <a:cs typeface="Microsoft JhengHei"/>
                <a:sym typeface="Microsoft JhengHei"/>
              </a:rPr>
              <a:t>Octeon</a:t>
            </a:r>
            <a:r>
              <a:rPr lang="en-US" sz="2000" b="1" dirty="0" smtClean="0">
                <a:solidFill>
                  <a:srgbClr val="FFFFFF"/>
                </a:solidFill>
                <a:latin typeface="Meiryo UI" panose="020B0604030504040204" pitchFamily="50" charset="-128"/>
                <a:ea typeface="Meiryo UI" panose="020B0604030504040204" pitchFamily="50" charset="-128"/>
                <a:cs typeface="Microsoft JhengHei"/>
                <a:sym typeface="Microsoft JhengHei"/>
              </a:rPr>
              <a:t> </a:t>
            </a:r>
            <a:r>
              <a:rPr lang="en-US" sz="2000" b="1" dirty="0">
                <a:solidFill>
                  <a:srgbClr val="FFFFFF"/>
                </a:solidFill>
                <a:latin typeface="Meiryo UI" panose="020B0604030504040204" pitchFamily="50" charset="-128"/>
                <a:ea typeface="Meiryo UI" panose="020B0604030504040204" pitchFamily="50" charset="-128"/>
                <a:cs typeface="Microsoft JhengHei"/>
                <a:sym typeface="Microsoft JhengHei"/>
              </a:rPr>
              <a:t>TX2 </a:t>
            </a:r>
            <a:r>
              <a:rPr lang="en-US" sz="2000" b="1" dirty="0" smtClean="0">
                <a:solidFill>
                  <a:srgbClr val="FFFFFF"/>
                </a:solidFill>
                <a:latin typeface="Meiryo UI" panose="020B0604030504040204" pitchFamily="50" charset="-128"/>
                <a:ea typeface="Meiryo UI" panose="020B0604030504040204" pitchFamily="50" charset="-128"/>
                <a:cs typeface="Microsoft JhengHei"/>
                <a:sym typeface="Microsoft JhengHei"/>
              </a:rPr>
              <a:t>CN9130/CN9131</a:t>
            </a:r>
            <a:endParaRPr sz="2000" b="1" dirty="0">
              <a:solidFill>
                <a:srgbClr val="FFFFFF"/>
              </a:solidFill>
              <a:latin typeface="Meiryo UI" panose="020B0604030504040204" pitchFamily="50" charset="-128"/>
              <a:ea typeface="Meiryo UI" panose="020B0604030504040204" pitchFamily="50" charset="-128"/>
              <a:cs typeface="Microsoft JhengHei"/>
              <a:sym typeface="Microsoft JhengHei"/>
            </a:endParaRPr>
          </a:p>
        </p:txBody>
      </p:sp>
      <p:pic>
        <p:nvPicPr>
          <p:cNvPr id="155" name="Google Shape;155;p29"/>
          <p:cNvPicPr preferRelativeResize="0"/>
          <p:nvPr/>
        </p:nvPicPr>
        <p:blipFill rotWithShape="1">
          <a:blip r:embed="rId3">
            <a:alphaModFix/>
          </a:blip>
          <a:srcRect/>
          <a:stretch/>
        </p:blipFill>
        <p:spPr>
          <a:xfrm>
            <a:off x="1483983" y="1980889"/>
            <a:ext cx="2290549" cy="1900668"/>
          </a:xfrm>
          <a:prstGeom prst="rect">
            <a:avLst/>
          </a:prstGeom>
          <a:noFill/>
          <a:ln>
            <a:noFill/>
          </a:ln>
        </p:spPr>
      </p:pic>
      <p:pic>
        <p:nvPicPr>
          <p:cNvPr id="156" name="Google Shape;156;p29"/>
          <p:cNvPicPr preferRelativeResize="0"/>
          <p:nvPr/>
        </p:nvPicPr>
        <p:blipFill rotWithShape="1">
          <a:blip r:embed="rId4">
            <a:alphaModFix/>
          </a:blip>
          <a:srcRect/>
          <a:stretch/>
        </p:blipFill>
        <p:spPr>
          <a:xfrm>
            <a:off x="841016" y="3439048"/>
            <a:ext cx="7434729" cy="722954"/>
          </a:xfrm>
          <a:prstGeom prst="rect">
            <a:avLst/>
          </a:prstGeom>
          <a:noFill/>
          <a:ln>
            <a:noFill/>
          </a:ln>
        </p:spPr>
      </p:pic>
      <p:pic>
        <p:nvPicPr>
          <p:cNvPr id="157" name="Google Shape;157;p29"/>
          <p:cNvPicPr preferRelativeResize="0"/>
          <p:nvPr/>
        </p:nvPicPr>
        <p:blipFill rotWithShape="1">
          <a:blip r:embed="rId4">
            <a:alphaModFix/>
          </a:blip>
          <a:srcRect/>
          <a:stretch/>
        </p:blipFill>
        <p:spPr>
          <a:xfrm>
            <a:off x="61839" y="4093697"/>
            <a:ext cx="8809858" cy="1153644"/>
          </a:xfrm>
          <a:prstGeom prst="rect">
            <a:avLst/>
          </a:prstGeom>
          <a:noFill/>
          <a:ln>
            <a:noFill/>
          </a:ln>
        </p:spPr>
      </p:pic>
      <p:sp>
        <p:nvSpPr>
          <p:cNvPr id="158" name="Google Shape;158;p29"/>
          <p:cNvSpPr txBox="1">
            <a:spLocks noGrp="1"/>
          </p:cNvSpPr>
          <p:nvPr>
            <p:ph type="title" idx="4294967295"/>
          </p:nvPr>
        </p:nvSpPr>
        <p:spPr>
          <a:xfrm>
            <a:off x="228600" y="0"/>
            <a:ext cx="8684393" cy="1318661"/>
          </a:xfrm>
          <a:prstGeom prst="rect">
            <a:avLst/>
          </a:prstGeom>
          <a:noFill/>
          <a:ln>
            <a:noFill/>
          </a:ln>
        </p:spPr>
        <p:txBody>
          <a:bodyPr spcFirstLastPara="1" wrap="square" lIns="91425" tIns="91425" rIns="91425" bIns="91425" anchor="ctr" anchorCtr="0">
            <a:noAutofit/>
          </a:bodyPr>
          <a:lstStyle/>
          <a:p>
            <a:pPr lvl="0">
              <a:buSzPts val="3400"/>
            </a:pPr>
            <a:r>
              <a:rPr lang="en-US" sz="3200" dirty="0" err="1" smtClean="0">
                <a:solidFill>
                  <a:schemeClr val="lt1"/>
                </a:solidFill>
                <a:latin typeface="Meiryo UI" panose="020B0604030504040204" pitchFamily="50" charset="-128"/>
                <a:ea typeface="Meiryo UI" panose="020B0604030504040204" pitchFamily="50" charset="-128"/>
              </a:rPr>
              <a:t>SMB</a:t>
            </a:r>
            <a:r>
              <a:rPr lang="en-US" sz="3200" dirty="0" err="1" smtClean="0">
                <a:solidFill>
                  <a:schemeClr val="lt1"/>
                </a:solidFill>
                <a:latin typeface="Meiryo UI" panose="020B0604030504040204" pitchFamily="50" charset="-128"/>
                <a:ea typeface="Meiryo UI" panose="020B0604030504040204" pitchFamily="50" charset="-128"/>
              </a:rPr>
              <a:t>用に設計された</a:t>
            </a:r>
            <a:r>
              <a:rPr lang="en-US" sz="3200" dirty="0" smtClean="0">
                <a:solidFill>
                  <a:schemeClr val="lt1"/>
                </a:solidFill>
                <a:latin typeface="Meiryo UI" panose="020B0604030504040204" pitchFamily="50" charset="-128"/>
                <a:ea typeface="Meiryo UI" panose="020B0604030504040204" pitchFamily="50" charset="-128"/>
              </a:rPr>
              <a:t> </a:t>
            </a:r>
            <a:r>
              <a:rPr lang="en-US" sz="3200" dirty="0" err="1" smtClean="0">
                <a:solidFill>
                  <a:schemeClr val="lt1"/>
                </a:solidFill>
                <a:latin typeface="Meiryo UI" panose="020B0604030504040204" pitchFamily="50" charset="-128"/>
                <a:ea typeface="Meiryo UI" panose="020B0604030504040204" pitchFamily="50" charset="-128"/>
              </a:rPr>
              <a:t>SoC</a:t>
            </a:r>
            <a:r>
              <a:rPr lang="en-US" sz="3200" dirty="0" smtClean="0">
                <a:solidFill>
                  <a:schemeClr val="lt1"/>
                </a:solidFill>
                <a:latin typeface="Meiryo UI" panose="020B0604030504040204" pitchFamily="50" charset="-128"/>
                <a:ea typeface="Meiryo UI" panose="020B0604030504040204" pitchFamily="50" charset="-128"/>
              </a:rPr>
              <a:t> CPU</a:t>
            </a:r>
            <a:br>
              <a:rPr lang="en-US" sz="3200" dirty="0" smtClean="0">
                <a:solidFill>
                  <a:schemeClr val="lt1"/>
                </a:solidFill>
                <a:latin typeface="Meiryo UI" panose="020B0604030504040204" pitchFamily="50" charset="-128"/>
                <a:ea typeface="Meiryo UI" panose="020B0604030504040204" pitchFamily="50" charset="-128"/>
              </a:rPr>
            </a:br>
            <a:r>
              <a:rPr lang="en-US" altLang="ja-JP" sz="3200" dirty="0" smtClean="0">
                <a:solidFill>
                  <a:schemeClr val="lt1"/>
                </a:solidFill>
                <a:latin typeface="Meiryo UI" panose="020B0604030504040204" pitchFamily="50" charset="-128"/>
                <a:ea typeface="Meiryo UI" panose="020B0604030504040204" pitchFamily="50" charset="-128"/>
              </a:rPr>
              <a:t>ARM </a:t>
            </a:r>
            <a:r>
              <a:rPr lang="en-US" altLang="ja-JP" sz="3200" dirty="0" smtClean="0">
                <a:solidFill>
                  <a:schemeClr val="lt1"/>
                </a:solidFill>
                <a:latin typeface="Meiryo UI" panose="020B0604030504040204" pitchFamily="50" charset="-128"/>
                <a:ea typeface="Meiryo UI" panose="020B0604030504040204" pitchFamily="50" charset="-128"/>
              </a:rPr>
              <a:t>Cortex-</a:t>
            </a:r>
            <a:r>
              <a:rPr lang="en-US" sz="3200" dirty="0" smtClean="0">
                <a:solidFill>
                  <a:schemeClr val="lt1"/>
                </a:solidFill>
                <a:latin typeface="Meiryo UI" panose="020B0604030504040204" pitchFamily="50" charset="-128"/>
                <a:ea typeface="Meiryo UI" panose="020B0604030504040204" pitchFamily="50" charset="-128"/>
              </a:rPr>
              <a:t>A72 64</a:t>
            </a:r>
            <a:r>
              <a:rPr lang="en-US" sz="3200" dirty="0" smtClean="0">
                <a:solidFill>
                  <a:schemeClr val="lt1"/>
                </a:solidFill>
                <a:latin typeface="Meiryo UI" panose="020B0604030504040204" pitchFamily="50" charset="-128"/>
                <a:ea typeface="Meiryo UI" panose="020B0604030504040204" pitchFamily="50" charset="-128"/>
              </a:rPr>
              <a:t>ビット 4コア2.2GHz</a:t>
            </a:r>
            <a:endParaRPr sz="3200" dirty="0">
              <a:solidFill>
                <a:schemeClr val="lt1"/>
              </a:solidFill>
              <a:latin typeface="Meiryo UI" panose="020B0604030504040204" pitchFamily="50" charset="-128"/>
              <a:ea typeface="Meiryo UI" panose="020B0604030504040204" pitchFamily="50" charset="-128"/>
              <a:sym typeface="Arial"/>
            </a:endParaRPr>
          </a:p>
        </p:txBody>
      </p:sp>
      <p:sp>
        <p:nvSpPr>
          <p:cNvPr id="159" name="Google Shape;159;p29"/>
          <p:cNvSpPr/>
          <p:nvPr/>
        </p:nvSpPr>
        <p:spPr>
          <a:xfrm>
            <a:off x="3816124" y="2821457"/>
            <a:ext cx="2442424" cy="7609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4400"/>
              <a:buFont typeface="Arial"/>
              <a:buNone/>
            </a:pPr>
            <a:r>
              <a:rPr lang="en-US" sz="3600" dirty="0">
                <a:solidFill>
                  <a:srgbClr val="0C0C0C"/>
                </a:solidFill>
                <a:latin typeface="Meiryo UI" panose="020B0604030504040204" pitchFamily="50" charset="-128"/>
                <a:ea typeface="Meiryo UI" panose="020B0604030504040204" pitchFamily="50" charset="-128"/>
                <a:cs typeface="Microsoft JhengHei"/>
                <a:sym typeface="Microsoft JhengHei"/>
              </a:rPr>
              <a:t>2.2 GHz</a:t>
            </a:r>
            <a:endParaRPr sz="3600" dirty="0">
              <a:latin typeface="Meiryo UI" panose="020B0604030504040204" pitchFamily="50" charset="-128"/>
              <a:ea typeface="Meiryo UI" panose="020B0604030504040204" pitchFamily="50" charset="-128"/>
            </a:endParaRPr>
          </a:p>
        </p:txBody>
      </p:sp>
      <p:pic>
        <p:nvPicPr>
          <p:cNvPr id="160" name="Google Shape;160;p29"/>
          <p:cNvPicPr preferRelativeResize="0"/>
          <p:nvPr/>
        </p:nvPicPr>
        <p:blipFill rotWithShape="1">
          <a:blip r:embed="rId5">
            <a:alphaModFix/>
          </a:blip>
          <a:srcRect/>
          <a:stretch/>
        </p:blipFill>
        <p:spPr>
          <a:xfrm>
            <a:off x="3921840" y="2330578"/>
            <a:ext cx="1689253" cy="500215"/>
          </a:xfrm>
          <a:prstGeom prst="rect">
            <a:avLst/>
          </a:prstGeom>
          <a:noFill/>
          <a:ln>
            <a:noFill/>
          </a:ln>
        </p:spPr>
      </p:pic>
      <p:sp>
        <p:nvSpPr>
          <p:cNvPr id="161" name="Google Shape;161;p29"/>
          <p:cNvSpPr/>
          <p:nvPr/>
        </p:nvSpPr>
        <p:spPr>
          <a:xfrm>
            <a:off x="5845053" y="2392229"/>
            <a:ext cx="1358387" cy="1155246"/>
          </a:xfrm>
          <a:prstGeom prst="rect">
            <a:avLst/>
          </a:prstGeom>
          <a:noFill/>
          <a:ln>
            <a:noFill/>
          </a:ln>
        </p:spPr>
        <p:txBody>
          <a:bodyPr spcFirstLastPara="1" wrap="square" lIns="91425" tIns="45700" rIns="91425" bIns="45700" anchor="t" anchorCtr="0">
            <a:noAutofit/>
          </a:bodyPr>
          <a:lstStyle/>
          <a:p>
            <a:pPr marL="90487" marR="0" lvl="0" indent="-90487" algn="l" rtl="0">
              <a:lnSpc>
                <a:spcPct val="100000"/>
              </a:lnSpc>
              <a:spcBef>
                <a:spcPts val="0"/>
              </a:spcBef>
              <a:spcAft>
                <a:spcPts val="0"/>
              </a:spcAft>
              <a:buClr>
                <a:schemeClr val="lt1"/>
              </a:buClr>
              <a:buSzPts val="1000"/>
              <a:buFont typeface="Arial"/>
              <a:buChar char="•"/>
            </a:pPr>
            <a:r>
              <a:rPr lang="en-US" sz="1000" b="1" dirty="0">
                <a:solidFill>
                  <a:schemeClr val="lt1"/>
                </a:solidFill>
                <a:latin typeface="Meiryo UI" panose="020B0604030504040204" pitchFamily="50" charset="-128"/>
                <a:ea typeface="Meiryo UI" panose="020B0604030504040204" pitchFamily="50" charset="-128"/>
                <a:cs typeface="Microsoft JhengHei"/>
                <a:sym typeface="Microsoft JhengHei"/>
              </a:rPr>
              <a:t>64ビット</a:t>
            </a:r>
            <a:r>
              <a:rPr lang="en-US" sz="10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t>ARM Cortex-A72</a:t>
            </a:r>
            <a:br>
              <a:rPr lang="en-US" sz="1000" b="1" dirty="0" smtClean="0">
                <a:solidFill>
                  <a:schemeClr val="lt1"/>
                </a:solidFill>
                <a:latin typeface="Meiryo UI" panose="020B0604030504040204" pitchFamily="50" charset="-128"/>
                <a:ea typeface="Meiryo UI" panose="020B0604030504040204" pitchFamily="50" charset="-128"/>
                <a:cs typeface="Microsoft JhengHei"/>
                <a:sym typeface="Microsoft JhengHei"/>
              </a:rPr>
            </a:br>
            <a:r>
              <a:rPr lang="en-US" sz="1000" b="1" dirty="0" err="1" smtClean="0">
                <a:solidFill>
                  <a:schemeClr val="lt1"/>
                </a:solidFill>
                <a:latin typeface="Meiryo UI" panose="020B0604030504040204" pitchFamily="50" charset="-128"/>
                <a:ea typeface="Meiryo UI" panose="020B0604030504040204" pitchFamily="50" charset="-128"/>
                <a:cs typeface="Microsoft JhengHei"/>
                <a:sym typeface="Microsoft JhengHei"/>
              </a:rPr>
              <a:t>クアッドコア</a:t>
            </a:r>
            <a:endParaRPr sz="10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a:p>
            <a:pPr marL="90487" marR="0" lvl="0" indent="-90487" algn="l" rtl="0">
              <a:lnSpc>
                <a:spcPct val="100000"/>
              </a:lnSpc>
              <a:spcBef>
                <a:spcPts val="0"/>
              </a:spcBef>
              <a:spcAft>
                <a:spcPts val="0"/>
              </a:spcAft>
              <a:buClr>
                <a:schemeClr val="lt1"/>
              </a:buClr>
              <a:buSzPts val="1000"/>
              <a:buFont typeface="Arial"/>
              <a:buChar char="•"/>
            </a:pPr>
            <a:r>
              <a:rPr lang="en-US" sz="1000" b="1" dirty="0">
                <a:solidFill>
                  <a:schemeClr val="lt1"/>
                </a:solidFill>
                <a:latin typeface="Meiryo UI" panose="020B0604030504040204" pitchFamily="50" charset="-128"/>
                <a:ea typeface="Meiryo UI" panose="020B0604030504040204" pitchFamily="50" charset="-128"/>
                <a:cs typeface="Microsoft JhengHei"/>
                <a:sym typeface="Microsoft JhengHei"/>
              </a:rPr>
              <a:t>DDR4</a:t>
            </a:r>
            <a:endParaRPr sz="10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a:p>
            <a:pPr marL="90487" marR="0" lvl="0" indent="-90487" algn="l" rtl="0">
              <a:lnSpc>
                <a:spcPct val="100000"/>
              </a:lnSpc>
              <a:spcBef>
                <a:spcPts val="0"/>
              </a:spcBef>
              <a:spcAft>
                <a:spcPts val="0"/>
              </a:spcAft>
              <a:buClr>
                <a:schemeClr val="lt1"/>
              </a:buClr>
              <a:buSzPts val="1000"/>
              <a:buFont typeface="Arial"/>
              <a:buChar char="•"/>
            </a:pPr>
            <a:r>
              <a:rPr lang="en-US" sz="1000" b="1" dirty="0" err="1">
                <a:solidFill>
                  <a:schemeClr val="lt1"/>
                </a:solidFill>
                <a:latin typeface="Meiryo UI" panose="020B0604030504040204" pitchFamily="50" charset="-128"/>
                <a:ea typeface="Meiryo UI" panose="020B0604030504040204" pitchFamily="50" charset="-128"/>
                <a:cs typeface="Microsoft JhengHei"/>
                <a:sym typeface="Microsoft JhengHei"/>
              </a:rPr>
              <a:t>PCIe</a:t>
            </a:r>
            <a:r>
              <a:rPr lang="en-US" sz="1000" b="1" dirty="0">
                <a:solidFill>
                  <a:schemeClr val="lt1"/>
                </a:solidFill>
                <a:latin typeface="Meiryo UI" panose="020B0604030504040204" pitchFamily="50" charset="-128"/>
                <a:ea typeface="Meiryo UI" panose="020B0604030504040204" pitchFamily="50" charset="-128"/>
                <a:cs typeface="Microsoft JhengHei"/>
                <a:sym typeface="Microsoft JhengHei"/>
              </a:rPr>
              <a:t> 3.0</a:t>
            </a:r>
            <a:endParaRPr sz="10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a:p>
            <a:pPr marL="90487" marR="0" lvl="0" indent="-90487" algn="l" rtl="0">
              <a:lnSpc>
                <a:spcPct val="100000"/>
              </a:lnSpc>
              <a:spcBef>
                <a:spcPts val="0"/>
              </a:spcBef>
              <a:spcAft>
                <a:spcPts val="0"/>
              </a:spcAft>
              <a:buClr>
                <a:schemeClr val="lt1"/>
              </a:buClr>
              <a:buSzPts val="1000"/>
              <a:buFont typeface="Arial"/>
              <a:buChar char="•"/>
            </a:pPr>
            <a:r>
              <a:rPr lang="en-US" sz="1000" b="1" dirty="0" err="1">
                <a:solidFill>
                  <a:schemeClr val="lt1"/>
                </a:solidFill>
                <a:latin typeface="Meiryo UI" panose="020B0604030504040204" pitchFamily="50" charset="-128"/>
                <a:ea typeface="Meiryo UI" panose="020B0604030504040204" pitchFamily="50" charset="-128"/>
                <a:cs typeface="Microsoft JhengHei"/>
                <a:sym typeface="Microsoft JhengHei"/>
              </a:rPr>
              <a:t>暗号エンジン</a:t>
            </a:r>
            <a:endParaRPr sz="10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a:p>
            <a:pPr marL="90488" marR="0" lvl="0" indent="-90488" algn="l" rtl="0">
              <a:lnSpc>
                <a:spcPct val="100000"/>
              </a:lnSpc>
              <a:spcBef>
                <a:spcPts val="0"/>
              </a:spcBef>
              <a:spcAft>
                <a:spcPts val="0"/>
              </a:spcAft>
              <a:buClr>
                <a:schemeClr val="lt1"/>
              </a:buClr>
              <a:buSzPts val="1000"/>
              <a:buFont typeface="Arial"/>
              <a:buChar char="•"/>
            </a:pPr>
            <a:r>
              <a:rPr lang="en-US" sz="1000" b="1" dirty="0" err="1">
                <a:solidFill>
                  <a:schemeClr val="lt1"/>
                </a:solidFill>
                <a:latin typeface="Meiryo UI" panose="020B0604030504040204" pitchFamily="50" charset="-128"/>
                <a:ea typeface="Meiryo UI" panose="020B0604030504040204" pitchFamily="50" charset="-128"/>
                <a:cs typeface="Microsoft JhengHei"/>
                <a:sym typeface="Microsoft JhengHei"/>
              </a:rPr>
              <a:t>仮想化</a:t>
            </a:r>
            <a:endParaRPr sz="1000" b="1" dirty="0">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pic>
        <p:nvPicPr>
          <p:cNvPr id="162" name="Google Shape;162;p29" descr="一張含有 文字, 監視器, 電腦, 鍵盤 的圖片&#10;&#10;自動產生的描述"/>
          <p:cNvPicPr preferRelativeResize="0"/>
          <p:nvPr/>
        </p:nvPicPr>
        <p:blipFill rotWithShape="1">
          <a:blip r:embed="rId6">
            <a:alphaModFix/>
          </a:blip>
          <a:srcRect/>
          <a:stretch/>
        </p:blipFill>
        <p:spPr>
          <a:xfrm>
            <a:off x="355719" y="3533577"/>
            <a:ext cx="8515978" cy="14420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0" descr="一張含有 文字, 監視器, 電腦, 鍵盤 的圖片&#10;&#10;自動產生的描述"/>
          <p:cNvPicPr preferRelativeResize="0"/>
          <p:nvPr/>
        </p:nvPicPr>
        <p:blipFill rotWithShape="1">
          <a:blip r:embed="rId3">
            <a:alphaModFix/>
          </a:blip>
          <a:srcRect/>
          <a:stretch/>
        </p:blipFill>
        <p:spPr>
          <a:xfrm>
            <a:off x="0" y="3292098"/>
            <a:ext cx="9144000" cy="1548384"/>
          </a:xfrm>
          <a:prstGeom prst="rect">
            <a:avLst/>
          </a:prstGeom>
          <a:noFill/>
          <a:ln>
            <a:noFill/>
          </a:ln>
        </p:spPr>
      </p:pic>
      <p:pic>
        <p:nvPicPr>
          <p:cNvPr id="168" name="Google Shape;168;p30"/>
          <p:cNvPicPr preferRelativeResize="0"/>
          <p:nvPr/>
        </p:nvPicPr>
        <p:blipFill rotWithShape="1">
          <a:blip r:embed="rId4">
            <a:alphaModFix/>
          </a:blip>
          <a:srcRect/>
          <a:stretch/>
        </p:blipFill>
        <p:spPr>
          <a:xfrm>
            <a:off x="2947290" y="1320442"/>
            <a:ext cx="3122434" cy="2502618"/>
          </a:xfrm>
          <a:prstGeom prst="rect">
            <a:avLst/>
          </a:prstGeom>
          <a:noFill/>
          <a:ln>
            <a:noFill/>
          </a:ln>
        </p:spPr>
      </p:pic>
      <p:sp>
        <p:nvSpPr>
          <p:cNvPr id="169" name="Google Shape;169;p30"/>
          <p:cNvSpPr txBox="1"/>
          <p:nvPr/>
        </p:nvSpPr>
        <p:spPr>
          <a:xfrm>
            <a:off x="4273473" y="-3710807"/>
            <a:ext cx="2344345" cy="93610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600"/>
              <a:buFont typeface="Arial"/>
              <a:buNone/>
            </a:pPr>
            <a:r>
              <a:rPr lang="en-US" sz="2400" b="1" dirty="0" err="1">
                <a:solidFill>
                  <a:schemeClr val="lt1"/>
                </a:solidFill>
                <a:latin typeface="Meiryo UI" panose="020B0604030504040204" pitchFamily="50" charset="-128"/>
                <a:ea typeface="Meiryo UI" panose="020B0604030504040204" pitchFamily="50" charset="-128"/>
              </a:rPr>
              <a:t>QNAPメモリ體</a:t>
            </a:r>
            <a:endParaRPr sz="24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rgbClr val="FF6600"/>
              </a:buClr>
              <a:buSzPts val="600"/>
              <a:buFont typeface="Arial"/>
              <a:buNone/>
            </a:pPr>
            <a:r>
              <a:rPr lang="en-US" sz="2400" b="1" dirty="0" err="1">
                <a:solidFill>
                  <a:schemeClr val="lt1"/>
                </a:solidFill>
                <a:latin typeface="Meiryo UI" panose="020B0604030504040204" pitchFamily="50" charset="-128"/>
                <a:ea typeface="Meiryo UI" panose="020B0604030504040204" pitchFamily="50" charset="-128"/>
              </a:rPr>
              <a:t>選択配件</a:t>
            </a:r>
            <a:endParaRPr sz="2400" b="1" dirty="0">
              <a:solidFill>
                <a:schemeClr val="lt1"/>
              </a:solidFill>
              <a:latin typeface="Meiryo UI" panose="020B0604030504040204" pitchFamily="50" charset="-128"/>
              <a:ea typeface="Meiryo UI" panose="020B0604030504040204" pitchFamily="50" charset="-128"/>
            </a:endParaRPr>
          </a:p>
        </p:txBody>
      </p:sp>
      <p:sp>
        <p:nvSpPr>
          <p:cNvPr id="170" name="Google Shape;170;p30"/>
          <p:cNvSpPr txBox="1"/>
          <p:nvPr/>
        </p:nvSpPr>
        <p:spPr>
          <a:xfrm>
            <a:off x="183685" y="3207296"/>
            <a:ext cx="2500330" cy="2857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5"/>
              <a:buFont typeface="Arial"/>
              <a:buNone/>
            </a:pPr>
            <a:r>
              <a:rPr lang="en-US" sz="1100" b="1" dirty="0" err="1">
                <a:solidFill>
                  <a:schemeClr val="dk1"/>
                </a:solidFill>
                <a:latin typeface="Meiryo UI" panose="020B0604030504040204" pitchFamily="50" charset="-128"/>
                <a:ea typeface="Meiryo UI" panose="020B0604030504040204" pitchFamily="50" charset="-128"/>
              </a:rPr>
              <a:t>数本のネジを外すだけです</a:t>
            </a:r>
            <a:endParaRPr sz="11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71" name="Google Shape;171;p30"/>
          <p:cNvSpPr txBox="1"/>
          <p:nvPr/>
        </p:nvSpPr>
        <p:spPr>
          <a:xfrm>
            <a:off x="124385" y="0"/>
            <a:ext cx="8895230" cy="132044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マルチタスク用の</a:t>
            </a:r>
            <a:r>
              <a:rPr lang="en-US" sz="3600" b="1" dirty="0" smtClean="0">
                <a:solidFill>
                  <a:schemeClr val="lt1"/>
                </a:solidFill>
                <a:latin typeface="Meiryo UI" panose="020B0604030504040204" pitchFamily="50" charset="-128"/>
                <a:ea typeface="Meiryo UI" panose="020B0604030504040204" pitchFamily="50" charset="-128"/>
              </a:rPr>
              <a:t>4GB DDR4 RAM</a:t>
            </a:r>
            <a:r>
              <a:rPr lang="en-US" sz="3600" b="1" dirty="0">
                <a:solidFill>
                  <a:schemeClr val="lt1"/>
                </a:solidFill>
                <a:latin typeface="Meiryo UI" panose="020B0604030504040204" pitchFamily="50" charset="-128"/>
                <a:ea typeface="Meiryo UI" panose="020B0604030504040204" pitchFamily="50" charset="-128"/>
              </a:rPr>
              <a:t>、</a:t>
            </a:r>
            <a:endParaRPr sz="3600" b="1"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Clr>
                <a:schemeClr val="dk1"/>
              </a:buClr>
              <a:buSzPts val="3600"/>
              <a:buFont typeface="Arial"/>
              <a:buNone/>
            </a:pPr>
            <a:r>
              <a:rPr lang="en-US" sz="3600" b="1" dirty="0">
                <a:solidFill>
                  <a:schemeClr val="lt1"/>
                </a:solidFill>
                <a:latin typeface="Meiryo UI" panose="020B0604030504040204" pitchFamily="50" charset="-128"/>
                <a:ea typeface="Meiryo UI" panose="020B0604030504040204" pitchFamily="50" charset="-128"/>
              </a:rPr>
              <a:t>最大32GBのメモリに簡単にアップグレード</a:t>
            </a:r>
            <a:endParaRPr sz="3600" b="1" dirty="0">
              <a:solidFill>
                <a:schemeClr val="lt1"/>
              </a:solidFill>
              <a:latin typeface="Meiryo UI" panose="020B0604030504040204" pitchFamily="50" charset="-128"/>
              <a:ea typeface="Meiryo UI" panose="020B0604030504040204" pitchFamily="50" charset="-128"/>
            </a:endParaRPr>
          </a:p>
        </p:txBody>
      </p:sp>
      <p:sp>
        <p:nvSpPr>
          <p:cNvPr id="172" name="Google Shape;172;p30"/>
          <p:cNvSpPr txBox="1"/>
          <p:nvPr/>
        </p:nvSpPr>
        <p:spPr>
          <a:xfrm>
            <a:off x="2943293" y="2323637"/>
            <a:ext cx="3232740" cy="10156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dirty="0">
                <a:solidFill>
                  <a:schemeClr val="dk1"/>
                </a:solidFill>
                <a:latin typeface="Meiryo UI" panose="020B0604030504040204" pitchFamily="50" charset="-128"/>
                <a:ea typeface="Meiryo UI" panose="020B0604030504040204" pitchFamily="50" charset="-128"/>
              </a:rPr>
              <a:t>1 </a:t>
            </a:r>
            <a:r>
              <a:rPr lang="en-US" sz="1800" b="1" dirty="0" smtClean="0">
                <a:solidFill>
                  <a:schemeClr val="dk1"/>
                </a:solidFill>
                <a:latin typeface="Meiryo UI" panose="020B0604030504040204" pitchFamily="50" charset="-128"/>
                <a:ea typeface="Meiryo UI" panose="020B0604030504040204" pitchFamily="50" charset="-128"/>
              </a:rPr>
              <a:t>xDDR4 SO-DIMM</a:t>
            </a:r>
            <a:r>
              <a:rPr lang="en-US" sz="1800" b="1" dirty="0">
                <a:solidFill>
                  <a:schemeClr val="dk1"/>
                </a:solidFill>
                <a:latin typeface="Meiryo UI" panose="020B0604030504040204" pitchFamily="50" charset="-128"/>
                <a:ea typeface="Meiryo UI" panose="020B0604030504040204" pitchFamily="50" charset="-128"/>
              </a:rPr>
              <a:t>スロット最大</a:t>
            </a:r>
            <a:r>
              <a:rPr lang="en-US" sz="4200" b="1" dirty="0">
                <a:solidFill>
                  <a:srgbClr val="FF0000"/>
                </a:solidFill>
                <a:latin typeface="Meiryo UI" panose="020B0604030504040204" pitchFamily="50" charset="-128"/>
                <a:ea typeface="Meiryo UI" panose="020B0604030504040204" pitchFamily="50" charset="-128"/>
              </a:rPr>
              <a:t>32GB</a:t>
            </a:r>
            <a:endParaRPr sz="4200" dirty="0">
              <a:solidFill>
                <a:srgbClr val="FF0000"/>
              </a:solidFill>
              <a:latin typeface="Meiryo UI" panose="020B0604030504040204" pitchFamily="50" charset="-128"/>
              <a:ea typeface="Meiryo UI" panose="020B0604030504040204" pitchFamily="50" charset="-128"/>
            </a:endParaRPr>
          </a:p>
        </p:txBody>
      </p:sp>
      <p:pic>
        <p:nvPicPr>
          <p:cNvPr id="173" name="Google Shape;173;p30" descr="一張含有 電子用品, 電路 的圖片&#10;&#10;自動產生的描述"/>
          <p:cNvPicPr preferRelativeResize="0"/>
          <p:nvPr/>
        </p:nvPicPr>
        <p:blipFill rotWithShape="1">
          <a:blip r:embed="rId5">
            <a:alphaModFix/>
          </a:blip>
          <a:srcRect/>
          <a:stretch/>
        </p:blipFill>
        <p:spPr>
          <a:xfrm>
            <a:off x="3144912" y="1497420"/>
            <a:ext cx="1559859" cy="668034"/>
          </a:xfrm>
          <a:prstGeom prst="rect">
            <a:avLst/>
          </a:prstGeom>
          <a:noFill/>
          <a:ln>
            <a:noFill/>
          </a:ln>
          <a:effectLst>
            <a:outerShdw blurRad="101600" dist="152400" dir="2700000" algn="tl" rotWithShape="0">
              <a:srgbClr val="000000">
                <a:alpha val="28627"/>
              </a:srgbClr>
            </a:outerShdw>
          </a:effectLst>
        </p:spPr>
      </p:pic>
      <p:grpSp>
        <p:nvGrpSpPr>
          <p:cNvPr id="174" name="Google Shape;174;p30"/>
          <p:cNvGrpSpPr/>
          <p:nvPr/>
        </p:nvGrpSpPr>
        <p:grpSpPr>
          <a:xfrm>
            <a:off x="271915" y="982748"/>
            <a:ext cx="2894096" cy="2168382"/>
            <a:chOff x="804848" y="1075676"/>
            <a:chExt cx="2894096" cy="2168382"/>
          </a:xfrm>
        </p:grpSpPr>
        <p:sp>
          <p:nvSpPr>
            <p:cNvPr id="175" name="Google Shape;175;p30"/>
            <p:cNvSpPr/>
            <p:nvPr/>
          </p:nvSpPr>
          <p:spPr>
            <a:xfrm>
              <a:off x="804848" y="1612842"/>
              <a:ext cx="2553828" cy="1631216"/>
            </a:xfrm>
            <a:prstGeom prst="rect">
              <a:avLst/>
            </a:prstGeom>
            <a:solidFill>
              <a:srgbClr val="DDDDDD"/>
            </a:solidFill>
            <a:ln w="9525" cap="flat" cmpd="sng">
              <a:solidFill>
                <a:schemeClr val="lt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5959"/>
                </a:buClr>
                <a:buSzPts val="500"/>
                <a:buFont typeface="Arial"/>
                <a:buNone/>
              </a:pP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a:p>
              <a:pPr marL="0" marR="0" lvl="0" indent="0" algn="ctr" rtl="0">
                <a:lnSpc>
                  <a:spcPct val="100000"/>
                </a:lnSpc>
                <a:spcBef>
                  <a:spcPts val="0"/>
                </a:spcBef>
                <a:spcAft>
                  <a:spcPts val="0"/>
                </a:spcAft>
                <a:buClr>
                  <a:srgbClr val="595959"/>
                </a:buClr>
                <a:buSzPts val="500"/>
                <a:buFont typeface="Arial"/>
                <a:buNone/>
              </a:pP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a:p>
              <a:pPr marL="0" marR="0" lvl="0" indent="0" algn="ctr" rtl="0">
                <a:lnSpc>
                  <a:spcPct val="100000"/>
                </a:lnSpc>
                <a:spcBef>
                  <a:spcPts val="0"/>
                </a:spcBef>
                <a:spcAft>
                  <a:spcPts val="0"/>
                </a:spcAft>
                <a:buClr>
                  <a:srgbClr val="595959"/>
                </a:buClr>
                <a:buSzPts val="500"/>
                <a:buFont typeface="Arial"/>
                <a:buNone/>
              </a:pP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a:p>
              <a:pPr marL="0" marR="0" lvl="0" indent="0" algn="ctr" rtl="0">
                <a:lnSpc>
                  <a:spcPct val="100000"/>
                </a:lnSpc>
                <a:spcBef>
                  <a:spcPts val="0"/>
                </a:spcBef>
                <a:spcAft>
                  <a:spcPts val="0"/>
                </a:spcAft>
                <a:buClr>
                  <a:srgbClr val="595959"/>
                </a:buClr>
                <a:buSzPts val="500"/>
                <a:buFont typeface="Arial"/>
                <a:buNone/>
              </a:pP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a:p>
              <a:pPr marL="0" marR="0" lvl="0" indent="0" algn="ctr" rtl="0">
                <a:lnSpc>
                  <a:spcPct val="100000"/>
                </a:lnSpc>
                <a:spcBef>
                  <a:spcPts val="0"/>
                </a:spcBef>
                <a:spcAft>
                  <a:spcPts val="0"/>
                </a:spcAft>
                <a:buClr>
                  <a:srgbClr val="595959"/>
                </a:buClr>
                <a:buSzPts val="500"/>
                <a:buFont typeface="Arial"/>
                <a:buNone/>
              </a:pPr>
              <a:endParaRPr sz="20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76" name="Google Shape;176;p30"/>
            <p:cNvPicPr preferRelativeResize="0"/>
            <p:nvPr/>
          </p:nvPicPr>
          <p:blipFill rotWithShape="1">
            <a:blip r:embed="rId6">
              <a:alphaModFix/>
            </a:blip>
            <a:srcRect l="14593"/>
            <a:stretch/>
          </p:blipFill>
          <p:spPr>
            <a:xfrm>
              <a:off x="804848" y="1075676"/>
              <a:ext cx="2894096" cy="2061442"/>
            </a:xfrm>
            <a:prstGeom prst="rect">
              <a:avLst/>
            </a:prstGeom>
            <a:noFill/>
            <a:ln>
              <a:noFill/>
            </a:ln>
          </p:spPr>
        </p:pic>
      </p:grpSp>
      <p:pic>
        <p:nvPicPr>
          <p:cNvPr id="177" name="Google Shape;177;p30"/>
          <p:cNvPicPr preferRelativeResize="0"/>
          <p:nvPr/>
        </p:nvPicPr>
        <p:blipFill rotWithShape="1">
          <a:blip r:embed="rId7">
            <a:alphaModFix/>
          </a:blip>
          <a:srcRect/>
          <a:stretch/>
        </p:blipFill>
        <p:spPr>
          <a:xfrm>
            <a:off x="-23906" y="4474865"/>
            <a:ext cx="9167906" cy="378049"/>
          </a:xfrm>
          <a:prstGeom prst="rect">
            <a:avLst/>
          </a:prstGeom>
          <a:noFill/>
          <a:ln>
            <a:noFill/>
          </a:ln>
        </p:spPr>
      </p:pic>
      <p:sp>
        <p:nvSpPr>
          <p:cNvPr id="178" name="Google Shape;178;p30"/>
          <p:cNvSpPr txBox="1"/>
          <p:nvPr/>
        </p:nvSpPr>
        <p:spPr>
          <a:xfrm>
            <a:off x="6131636" y="1427581"/>
            <a:ext cx="3139780" cy="806439"/>
          </a:xfrm>
          <a:prstGeom prst="rect">
            <a:avLst/>
          </a:prstGeom>
          <a:noFill/>
          <a:ln>
            <a:noFill/>
          </a:ln>
        </p:spPr>
        <p:txBody>
          <a:bodyPr spcFirstLastPara="1" wrap="square" lIns="91425" tIns="45700" rIns="91425" bIns="45700" anchor="t" anchorCtr="0">
            <a:noAutofit/>
          </a:bodyPr>
          <a:lstStyle/>
          <a:p>
            <a:pPr marL="180975" marR="0" lvl="0" indent="-180975" algn="l" rtl="0">
              <a:lnSpc>
                <a:spcPct val="150000"/>
              </a:lnSpc>
              <a:spcBef>
                <a:spcPts val="0"/>
              </a:spcBef>
              <a:spcAft>
                <a:spcPts val="0"/>
              </a:spcAft>
              <a:buClr>
                <a:srgbClr val="000000"/>
              </a:buClr>
              <a:buSzPts val="1400"/>
              <a:buFont typeface="Arial"/>
              <a:buChar char="•"/>
            </a:pPr>
            <a:r>
              <a:rPr lang="en-US" dirty="0" err="1">
                <a:latin typeface="Meiryo UI" panose="020B0604030504040204" pitchFamily="50" charset="-128"/>
                <a:ea typeface="Meiryo UI" panose="020B0604030504040204" pitchFamily="50" charset="-128"/>
              </a:rPr>
              <a:t>NAS注文</a:t>
            </a:r>
            <a:r>
              <a:rPr lang="en-US" dirty="0" err="1" smtClean="0">
                <a:latin typeface="Meiryo UI" panose="020B0604030504040204" pitchFamily="50" charset="-128"/>
                <a:ea typeface="Meiryo UI" panose="020B0604030504040204" pitchFamily="50" charset="-128"/>
              </a:rPr>
              <a:t>SKU</a:t>
            </a:r>
            <a:r>
              <a:rPr lang="en-US" dirty="0" smtClean="0">
                <a:latin typeface="Meiryo UI" panose="020B0604030504040204" pitchFamily="50" charset="-128"/>
                <a:ea typeface="Meiryo UI" panose="020B0604030504040204" pitchFamily="50" charset="-128"/>
              </a:rPr>
              <a:t>: </a:t>
            </a:r>
            <a:r>
              <a:rPr lang="en-US" b="1" dirty="0" smtClean="0">
                <a:latin typeface="Meiryo UI" panose="020B0604030504040204" pitchFamily="50" charset="-128"/>
                <a:ea typeface="Meiryo UI" panose="020B0604030504040204" pitchFamily="50" charset="-128"/>
              </a:rPr>
              <a:t>TS-435XeU-4G</a:t>
            </a:r>
            <a:endParaRPr b="1" dirty="0">
              <a:latin typeface="Meiryo UI" panose="020B0604030504040204" pitchFamily="50" charset="-128"/>
              <a:ea typeface="Meiryo UI" panose="020B0604030504040204" pitchFamily="50" charset="-128"/>
            </a:endParaRPr>
          </a:p>
          <a:p>
            <a:pPr marL="180975" marR="0" lvl="0" indent="-180975" algn="l" rtl="0">
              <a:lnSpc>
                <a:spcPct val="150000"/>
              </a:lnSpc>
              <a:spcBef>
                <a:spcPts val="0"/>
              </a:spcBef>
              <a:spcAft>
                <a:spcPts val="0"/>
              </a:spcAft>
              <a:buClr>
                <a:srgbClr val="000000"/>
              </a:buClr>
              <a:buSzPts val="1400"/>
              <a:buFont typeface="Arial"/>
              <a:buChar char="•"/>
            </a:pPr>
            <a:r>
              <a:rPr lang="en-US" dirty="0" err="1">
                <a:latin typeface="Meiryo UI" panose="020B0604030504040204" pitchFamily="50" charset="-128"/>
                <a:ea typeface="Meiryo UI" panose="020B0604030504040204" pitchFamily="50" charset="-128"/>
              </a:rPr>
              <a:t>オプションのRAMパーツ</a:t>
            </a:r>
            <a:r>
              <a:rPr lang="en-US" dirty="0">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79" name="Google Shape;179;p30"/>
          <p:cNvSpPr txBox="1"/>
          <p:nvPr/>
        </p:nvSpPr>
        <p:spPr>
          <a:xfrm>
            <a:off x="6332999" y="2152925"/>
            <a:ext cx="2928551" cy="116634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200"/>
              <a:buFont typeface="Arial"/>
              <a:buNone/>
            </a:pPr>
            <a:r>
              <a:rPr lang="en-US" sz="1200" dirty="0" smtClean="0">
                <a:latin typeface="Meiryo UI" panose="020B0604030504040204" pitchFamily="50" charset="-128"/>
                <a:ea typeface="Meiryo UI" panose="020B0604030504040204" pitchFamily="50" charset="-128"/>
              </a:rPr>
              <a:t>32GB: </a:t>
            </a:r>
            <a:r>
              <a:rPr lang="en-US" sz="1200" b="1" dirty="0" smtClean="0">
                <a:latin typeface="Meiryo UI" panose="020B0604030504040204" pitchFamily="50" charset="-128"/>
                <a:ea typeface="Meiryo UI" panose="020B0604030504040204" pitchFamily="50" charset="-128"/>
              </a:rPr>
              <a:t>RAM-32GDR4T0-SO-2666</a:t>
            </a:r>
            <a:endParaRPr sz="1200" b="1" dirty="0">
              <a:latin typeface="Meiryo UI" panose="020B0604030504040204" pitchFamily="50" charset="-128"/>
              <a:ea typeface="Meiryo UI" panose="020B0604030504040204" pitchFamily="50" charset="-128"/>
            </a:endParaRPr>
          </a:p>
          <a:p>
            <a:pPr marL="0" marR="0" lvl="0" indent="0" algn="l" rtl="0">
              <a:lnSpc>
                <a:spcPct val="150000"/>
              </a:lnSpc>
              <a:spcBef>
                <a:spcPts val="0"/>
              </a:spcBef>
              <a:spcAft>
                <a:spcPts val="0"/>
              </a:spcAft>
              <a:buClr>
                <a:srgbClr val="000000"/>
              </a:buClr>
              <a:buSzPts val="1200"/>
              <a:buFont typeface="Arial"/>
              <a:buNone/>
            </a:pPr>
            <a:r>
              <a:rPr lang="en-US" sz="1200" dirty="0" smtClean="0">
                <a:latin typeface="Meiryo UI" panose="020B0604030504040204" pitchFamily="50" charset="-128"/>
                <a:ea typeface="Meiryo UI" panose="020B0604030504040204" pitchFamily="50" charset="-128"/>
              </a:rPr>
              <a:t>16GB: </a:t>
            </a:r>
            <a:r>
              <a:rPr lang="en-US" sz="1200" b="1" dirty="0" smtClean="0">
                <a:latin typeface="Meiryo UI" panose="020B0604030504040204" pitchFamily="50" charset="-128"/>
                <a:ea typeface="Meiryo UI" panose="020B0604030504040204" pitchFamily="50" charset="-128"/>
              </a:rPr>
              <a:t>RAM-16GDR4T0-SO-2666</a:t>
            </a:r>
            <a:endParaRPr sz="1200" b="1" dirty="0">
              <a:latin typeface="Meiryo UI" panose="020B0604030504040204" pitchFamily="50" charset="-128"/>
              <a:ea typeface="Meiryo UI" panose="020B0604030504040204" pitchFamily="50" charset="-128"/>
            </a:endParaRPr>
          </a:p>
          <a:p>
            <a:pPr marL="0" marR="0" lvl="0" indent="0" algn="l" rtl="0">
              <a:lnSpc>
                <a:spcPct val="150000"/>
              </a:lnSpc>
              <a:spcBef>
                <a:spcPts val="0"/>
              </a:spcBef>
              <a:spcAft>
                <a:spcPts val="0"/>
              </a:spcAft>
              <a:buClr>
                <a:srgbClr val="000000"/>
              </a:buClr>
              <a:buSzPts val="1200"/>
              <a:buFont typeface="Arial"/>
              <a:buNone/>
            </a:pPr>
            <a:r>
              <a:rPr lang="en-US" sz="1200" dirty="0" smtClean="0">
                <a:latin typeface="Meiryo UI" panose="020B0604030504040204" pitchFamily="50" charset="-128"/>
                <a:ea typeface="Meiryo UI" panose="020B0604030504040204" pitchFamily="50" charset="-128"/>
              </a:rPr>
              <a:t>8GB: </a:t>
            </a:r>
            <a:r>
              <a:rPr lang="en-US" sz="1200" b="1" dirty="0" smtClean="0">
                <a:latin typeface="Meiryo UI" panose="020B0604030504040204" pitchFamily="50" charset="-128"/>
                <a:ea typeface="Meiryo UI" panose="020B0604030504040204" pitchFamily="50" charset="-128"/>
              </a:rPr>
              <a:t>RAM-8GDR4T0-SO-2666</a:t>
            </a:r>
            <a:endParaRPr sz="1200" b="1" dirty="0">
              <a:latin typeface="Meiryo UI" panose="020B0604030504040204" pitchFamily="50" charset="-128"/>
              <a:ea typeface="Meiryo UI" panose="020B0604030504040204" pitchFamily="50" charset="-128"/>
            </a:endParaRPr>
          </a:p>
          <a:p>
            <a:pPr marL="0" marR="0" lvl="0" indent="0" algn="l" rtl="0">
              <a:lnSpc>
                <a:spcPct val="150000"/>
              </a:lnSpc>
              <a:spcBef>
                <a:spcPts val="0"/>
              </a:spcBef>
              <a:spcAft>
                <a:spcPts val="0"/>
              </a:spcAft>
              <a:buClr>
                <a:srgbClr val="000000"/>
              </a:buClr>
              <a:buSzPts val="1200"/>
              <a:buFont typeface="Arial"/>
              <a:buNone/>
            </a:pPr>
            <a:r>
              <a:rPr lang="en-US" sz="1200" dirty="0" smtClean="0">
                <a:latin typeface="Meiryo UI" panose="020B0604030504040204" pitchFamily="50" charset="-128"/>
                <a:ea typeface="Meiryo UI" panose="020B0604030504040204" pitchFamily="50" charset="-128"/>
              </a:rPr>
              <a:t>4GB: </a:t>
            </a:r>
            <a:r>
              <a:rPr lang="en-US" sz="1200" b="1" dirty="0" smtClean="0">
                <a:latin typeface="Meiryo UI" panose="020B0604030504040204" pitchFamily="50" charset="-128"/>
                <a:ea typeface="Meiryo UI" panose="020B0604030504040204" pitchFamily="50" charset="-128"/>
              </a:rPr>
              <a:t>RAM-4GDR4T1-SO-2666</a:t>
            </a:r>
            <a:endParaRPr sz="1200" b="1" dirty="0">
              <a:latin typeface="Meiryo UI" panose="020B0604030504040204" pitchFamily="50" charset="-128"/>
              <a:ea typeface="Meiryo UI" panose="020B0604030504040204"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31"/>
          <p:cNvGrpSpPr/>
          <p:nvPr/>
        </p:nvGrpSpPr>
        <p:grpSpPr>
          <a:xfrm>
            <a:off x="628217" y="3642591"/>
            <a:ext cx="7754454" cy="1182328"/>
            <a:chOff x="61839" y="3007633"/>
            <a:chExt cx="8809858" cy="1343246"/>
          </a:xfrm>
        </p:grpSpPr>
        <p:pic>
          <p:nvPicPr>
            <p:cNvPr id="185" name="Google Shape;185;p31"/>
            <p:cNvPicPr preferRelativeResize="0"/>
            <p:nvPr/>
          </p:nvPicPr>
          <p:blipFill rotWithShape="1">
            <a:blip r:embed="rId3">
              <a:alphaModFix/>
            </a:blip>
            <a:srcRect/>
            <a:stretch/>
          </p:blipFill>
          <p:spPr>
            <a:xfrm>
              <a:off x="61839" y="3972830"/>
              <a:ext cx="8809858" cy="378049"/>
            </a:xfrm>
            <a:prstGeom prst="rect">
              <a:avLst/>
            </a:prstGeom>
            <a:noFill/>
            <a:ln>
              <a:noFill/>
            </a:ln>
          </p:spPr>
        </p:pic>
        <p:pic>
          <p:nvPicPr>
            <p:cNvPr id="186" name="Google Shape;186;p31" descr="一張含有 監視器, 電子用品, 坐, 白色 的圖片&#10;&#10;自動產生的描述"/>
            <p:cNvPicPr preferRelativeResize="0"/>
            <p:nvPr/>
          </p:nvPicPr>
          <p:blipFill rotWithShape="1">
            <a:blip r:embed="rId4">
              <a:alphaModFix/>
            </a:blip>
            <a:srcRect b="12671"/>
            <a:stretch/>
          </p:blipFill>
          <p:spPr>
            <a:xfrm>
              <a:off x="316006" y="3007633"/>
              <a:ext cx="8555691" cy="1150627"/>
            </a:xfrm>
            <a:prstGeom prst="rect">
              <a:avLst/>
            </a:prstGeom>
            <a:noFill/>
            <a:ln>
              <a:noFill/>
            </a:ln>
          </p:spPr>
        </p:pic>
      </p:grpSp>
      <p:sp>
        <p:nvSpPr>
          <p:cNvPr id="187" name="Google Shape;187;p31"/>
          <p:cNvSpPr/>
          <p:nvPr/>
        </p:nvSpPr>
        <p:spPr>
          <a:xfrm>
            <a:off x="6967605" y="3417695"/>
            <a:ext cx="1197300" cy="371545"/>
          </a:xfrm>
          <a:prstGeom prst="wedgeRectCallout">
            <a:avLst>
              <a:gd name="adj1" fmla="val -51603"/>
              <a:gd name="adj2" fmla="val 102324"/>
            </a:avLst>
          </a:prstGeom>
          <a:solidFill>
            <a:schemeClr val="dk1"/>
          </a:solidFill>
          <a:ln w="12700" cap="flat" cmpd="sng">
            <a:solidFill>
              <a:schemeClr val="lt1"/>
            </a:solidFill>
            <a:prstDash val="solid"/>
            <a:round/>
            <a:headEnd type="none" w="sm" len="sm"/>
            <a:tailEnd type="none" w="sm" len="sm"/>
          </a:ln>
          <a:effectLst>
            <a:outerShdw blurRad="127000" dist="88900" dir="4200000" algn="ctr"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8" name="Google Shape;188;p31"/>
          <p:cNvSpPr txBox="1"/>
          <p:nvPr/>
        </p:nvSpPr>
        <p:spPr>
          <a:xfrm>
            <a:off x="325582" y="-14442"/>
            <a:ext cx="8506692" cy="134265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dirty="0">
                <a:solidFill>
                  <a:schemeClr val="lt1"/>
                </a:solidFill>
                <a:latin typeface="Meiryo UI" panose="020B0604030504040204" pitchFamily="50" charset="-128"/>
                <a:ea typeface="Meiryo UI" panose="020B0604030504040204" pitchFamily="50" charset="-128"/>
              </a:rPr>
              <a:t>デュアル</a:t>
            </a:r>
            <a:r>
              <a:rPr lang="en-US" sz="3200" b="1" dirty="0" smtClean="0">
                <a:solidFill>
                  <a:schemeClr val="lt1"/>
                </a:solidFill>
                <a:latin typeface="Meiryo UI" panose="020B0604030504040204" pitchFamily="50" charset="-128"/>
                <a:ea typeface="Meiryo UI" panose="020B0604030504040204" pitchFamily="50" charset="-128"/>
              </a:rPr>
              <a:t>M.2 </a:t>
            </a:r>
            <a:r>
              <a:rPr lang="en-US" sz="3200" b="1" dirty="0" err="1" smtClean="0">
                <a:solidFill>
                  <a:schemeClr val="lt1"/>
                </a:solidFill>
                <a:latin typeface="Meiryo UI" panose="020B0604030504040204" pitchFamily="50" charset="-128"/>
                <a:ea typeface="Meiryo UI" panose="020B0604030504040204" pitchFamily="50" charset="-128"/>
              </a:rPr>
              <a:t>NVMe</a:t>
            </a:r>
            <a:r>
              <a:rPr lang="en-US" sz="3200" b="1" dirty="0" smtClean="0">
                <a:solidFill>
                  <a:schemeClr val="lt1"/>
                </a:solidFill>
                <a:latin typeface="Meiryo UI" panose="020B0604030504040204" pitchFamily="50" charset="-128"/>
                <a:ea typeface="Meiryo UI" panose="020B0604030504040204" pitchFamily="50" charset="-128"/>
              </a:rPr>
              <a:t> </a:t>
            </a:r>
            <a:r>
              <a:rPr lang="en-US" sz="3200" b="1" dirty="0" err="1" smtClean="0">
                <a:solidFill>
                  <a:schemeClr val="lt1"/>
                </a:solidFill>
                <a:latin typeface="Meiryo UI" panose="020B0604030504040204" pitchFamily="50" charset="-128"/>
                <a:ea typeface="Meiryo UI" panose="020B0604030504040204" pitchFamily="50" charset="-128"/>
              </a:rPr>
              <a:t>SSDスロット</a:t>
            </a:r>
            <a:r>
              <a:rPr lang="ja-JP" altLang="en-US" sz="3200" b="1" dirty="0" smtClean="0">
                <a:solidFill>
                  <a:schemeClr val="lt1"/>
                </a:solidFill>
                <a:latin typeface="Meiryo UI" panose="020B0604030504040204" pitchFamily="50" charset="-128"/>
                <a:ea typeface="Meiryo UI" panose="020B0604030504040204" pitchFamily="50" charset="-128"/>
              </a:rPr>
              <a:t>に</a:t>
            </a:r>
            <a:r>
              <a:rPr lang="ja-JP" altLang="en-US" sz="3200" b="1" dirty="0" smtClean="0">
                <a:solidFill>
                  <a:schemeClr val="lt1"/>
                </a:solidFill>
                <a:latin typeface="Meiryo UI" panose="020B0604030504040204" pitchFamily="50" charset="-128"/>
                <a:ea typeface="Meiryo UI" panose="020B0604030504040204" pitchFamily="50" charset="-128"/>
              </a:rPr>
              <a:t>よ</a:t>
            </a:r>
            <a:r>
              <a:rPr lang="ja-JP" altLang="en-US" sz="3200" b="1" dirty="0">
                <a:solidFill>
                  <a:schemeClr val="lt1"/>
                </a:solidFill>
                <a:latin typeface="Meiryo UI" panose="020B0604030504040204" pitchFamily="50" charset="-128"/>
                <a:ea typeface="Meiryo UI" panose="020B0604030504040204" pitchFamily="50" charset="-128"/>
              </a:rPr>
              <a:t>り</a:t>
            </a:r>
            <a:r>
              <a:rPr lang="en-US" altLang="ja-JP" sz="3200" b="1" dirty="0" smtClean="0">
                <a:solidFill>
                  <a:schemeClr val="lt1"/>
                </a:solidFill>
                <a:latin typeface="Meiryo UI" panose="020B0604030504040204" pitchFamily="50" charset="-128"/>
                <a:ea typeface="Meiryo UI" panose="020B0604030504040204" pitchFamily="50" charset="-128"/>
              </a:rPr>
              <a:t/>
            </a:r>
            <a:br>
              <a:rPr lang="en-US" altLang="ja-JP" sz="3200" b="1" dirty="0" smtClean="0">
                <a:solidFill>
                  <a:schemeClr val="lt1"/>
                </a:solidFill>
                <a:latin typeface="Meiryo UI" panose="020B0604030504040204" pitchFamily="50" charset="-128"/>
                <a:ea typeface="Meiryo UI" panose="020B0604030504040204" pitchFamily="50" charset="-128"/>
              </a:rPr>
            </a:br>
            <a:r>
              <a:rPr lang="en-US" sz="3200" b="1" dirty="0" err="1" smtClean="0">
                <a:solidFill>
                  <a:schemeClr val="lt1"/>
                </a:solidFill>
                <a:latin typeface="Meiryo UI" panose="020B0604030504040204" pitchFamily="50" charset="-128"/>
                <a:ea typeface="Meiryo UI" panose="020B0604030504040204" pitchFamily="50" charset="-128"/>
              </a:rPr>
              <a:t>SSD</a:t>
            </a:r>
            <a:r>
              <a:rPr lang="en-US" sz="3200" b="1" dirty="0" err="1">
                <a:solidFill>
                  <a:schemeClr val="lt1"/>
                </a:solidFill>
                <a:latin typeface="Meiryo UI" panose="020B0604030504040204" pitchFamily="50" charset="-128"/>
                <a:ea typeface="Meiryo UI" panose="020B0604030504040204" pitchFamily="50" charset="-128"/>
              </a:rPr>
              <a:t>キャッシュまたはQtierでパフォーマンスを加速</a:t>
            </a:r>
            <a:endParaRPr sz="3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9" name="Google Shape;189;p31"/>
          <p:cNvSpPr/>
          <p:nvPr/>
        </p:nvSpPr>
        <p:spPr>
          <a:xfrm>
            <a:off x="3736969" y="3835442"/>
            <a:ext cx="1475571" cy="92725"/>
          </a:xfrm>
          <a:custGeom>
            <a:avLst/>
            <a:gdLst/>
            <a:ahLst/>
            <a:cxnLst/>
            <a:rect l="l" t="t" r="r" b="b"/>
            <a:pathLst>
              <a:path w="1859666" h="148541" extrusionOk="0">
                <a:moveTo>
                  <a:pt x="239211" y="0"/>
                </a:moveTo>
                <a:lnTo>
                  <a:pt x="0" y="148541"/>
                </a:lnTo>
                <a:lnTo>
                  <a:pt x="1859666" y="148541"/>
                </a:lnTo>
                <a:lnTo>
                  <a:pt x="1626243" y="0"/>
                </a:lnTo>
                <a:lnTo>
                  <a:pt x="239211" y="0"/>
                </a:lnTo>
                <a:close/>
              </a:path>
            </a:pathLst>
          </a:custGeom>
          <a:solidFill>
            <a:srgbClr val="91A000"/>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0" name="Google Shape;190;p31"/>
          <p:cNvSpPr/>
          <p:nvPr/>
        </p:nvSpPr>
        <p:spPr>
          <a:xfrm>
            <a:off x="700451" y="1823217"/>
            <a:ext cx="3859822" cy="1698023"/>
          </a:xfrm>
          <a:prstGeom prst="wedgeRectCallout">
            <a:avLst>
              <a:gd name="adj1" fmla="val 50178"/>
              <a:gd name="adj2" fmla="val 71246"/>
            </a:avLst>
          </a:prstGeom>
          <a:solidFill>
            <a:schemeClr val="dk1"/>
          </a:solidFill>
          <a:ln w="12700" cap="flat" cmpd="sng">
            <a:solidFill>
              <a:srgbClr val="E7FC20"/>
            </a:solidFill>
            <a:prstDash val="solid"/>
            <a:round/>
            <a:headEnd type="none" w="sm" len="sm"/>
            <a:tailEnd type="none" w="sm" len="sm"/>
          </a:ln>
          <a:effectLst>
            <a:outerShdw blurRad="127000" dist="88900" dir="4200000" algn="ctr"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1" name="Google Shape;191;p31"/>
          <p:cNvSpPr txBox="1"/>
          <p:nvPr/>
        </p:nvSpPr>
        <p:spPr>
          <a:xfrm flipH="1">
            <a:off x="2472742" y="4612804"/>
            <a:ext cx="4856312" cy="319341"/>
          </a:xfrm>
          <a:prstGeom prst="rect">
            <a:avLst/>
          </a:prstGeom>
          <a:solidFill>
            <a:srgbClr val="FFC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375"/>
              <a:buFont typeface="Arial"/>
              <a:buNone/>
            </a:pPr>
            <a:r>
              <a:rPr lang="en-US" sz="1500" b="1" dirty="0" smtClean="0">
                <a:latin typeface="Meiryo UI" panose="020B0604030504040204" pitchFamily="50" charset="-128"/>
                <a:ea typeface="Meiryo UI" panose="020B0604030504040204" pitchFamily="50" charset="-128"/>
              </a:rPr>
              <a:t>4 x 3.5</a:t>
            </a:r>
            <a:r>
              <a:rPr lang="en-US" sz="1500" b="1" dirty="0">
                <a:latin typeface="Meiryo UI" panose="020B0604030504040204" pitchFamily="50" charset="-128"/>
                <a:ea typeface="Meiryo UI" panose="020B0604030504040204" pitchFamily="50" charset="-128"/>
              </a:rPr>
              <a:t>インチ/2.5インチ</a:t>
            </a:r>
            <a:r>
              <a:rPr lang="en-US" sz="1500" b="1" dirty="0" smtClean="0">
                <a:latin typeface="Meiryo UI" panose="020B0604030504040204" pitchFamily="50" charset="-128"/>
                <a:ea typeface="Meiryo UI" panose="020B0604030504040204" pitchFamily="50" charset="-128"/>
              </a:rPr>
              <a:t>SATA 6Gbps HDD/</a:t>
            </a:r>
            <a:r>
              <a:rPr lang="en-US" sz="1500" b="1" dirty="0" err="1" smtClean="0">
                <a:latin typeface="Meiryo UI" panose="020B0604030504040204" pitchFamily="50" charset="-128"/>
                <a:ea typeface="Meiryo UI" panose="020B0604030504040204" pitchFamily="50" charset="-128"/>
              </a:rPr>
              <a:t>SSD</a:t>
            </a:r>
            <a:r>
              <a:rPr lang="en-US" sz="1500" b="1" dirty="0" err="1">
                <a:latin typeface="Meiryo UI" panose="020B0604030504040204" pitchFamily="50" charset="-128"/>
                <a:ea typeface="Meiryo UI" panose="020B0604030504040204" pitchFamily="50" charset="-128"/>
              </a:rPr>
              <a:t>ベイ</a:t>
            </a:r>
            <a:endParaRPr sz="15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92" name="Google Shape;192;p31"/>
          <p:cNvSpPr/>
          <p:nvPr/>
        </p:nvSpPr>
        <p:spPr>
          <a:xfrm>
            <a:off x="1412721" y="4174505"/>
            <a:ext cx="6388550" cy="433547"/>
          </a:xfrm>
          <a:prstGeom prst="roundRect">
            <a:avLst>
              <a:gd name="adj" fmla="val 4902"/>
            </a:avLst>
          </a:prstGeom>
          <a:noFill/>
          <a:ln w="127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93" name="Google Shape;193;p31"/>
          <p:cNvSpPr/>
          <p:nvPr/>
        </p:nvSpPr>
        <p:spPr>
          <a:xfrm>
            <a:off x="5656330" y="3980455"/>
            <a:ext cx="1109637" cy="188640"/>
          </a:xfrm>
          <a:prstGeom prst="roundRect">
            <a:avLst>
              <a:gd name="adj" fmla="val 16667"/>
            </a:avLst>
          </a:prstGeom>
          <a:noFill/>
          <a:ln w="12700" cap="flat" cmpd="sng">
            <a:solidFill>
              <a:srgbClr val="E7FC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4" name="Google Shape;194;p31"/>
          <p:cNvSpPr/>
          <p:nvPr/>
        </p:nvSpPr>
        <p:spPr>
          <a:xfrm>
            <a:off x="5064951" y="1903484"/>
            <a:ext cx="3467303" cy="1181807"/>
          </a:xfrm>
          <a:prstGeom prst="wedgeRectCallout">
            <a:avLst>
              <a:gd name="adj1" fmla="val -17072"/>
              <a:gd name="adj2" fmla="val 122442"/>
            </a:avLst>
          </a:prstGeom>
          <a:solidFill>
            <a:schemeClr val="dk1"/>
          </a:solidFill>
          <a:ln w="12700" cap="flat" cmpd="sng">
            <a:solidFill>
              <a:srgbClr val="E7FC20"/>
            </a:solidFill>
            <a:prstDash val="solid"/>
            <a:round/>
            <a:headEnd type="none" w="sm" len="sm"/>
            <a:tailEnd type="none" w="sm" len="sm"/>
          </a:ln>
          <a:effectLst>
            <a:outerShdw blurRad="127000" dist="88900" dir="4200000" algn="ctr"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5" name="Google Shape;195;p31"/>
          <p:cNvSpPr txBox="1"/>
          <p:nvPr/>
        </p:nvSpPr>
        <p:spPr>
          <a:xfrm flipH="1">
            <a:off x="5169491" y="2107231"/>
            <a:ext cx="3467302" cy="4401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250"/>
              <a:buFont typeface="Arial"/>
              <a:buNone/>
            </a:pPr>
            <a:r>
              <a:rPr lang="en-US" sz="1000" b="1" dirty="0" err="1">
                <a:solidFill>
                  <a:srgbClr val="E7FC20"/>
                </a:solidFill>
                <a:latin typeface="Meiryo UI" panose="020B0604030504040204" pitchFamily="50" charset="-128"/>
                <a:ea typeface="Meiryo UI" panose="020B0604030504040204" pitchFamily="50" charset="-128"/>
              </a:rPr>
              <a:t>LEDインジケータ</a:t>
            </a:r>
            <a:r>
              <a:rPr lang="en-US" sz="1000" b="1" dirty="0">
                <a:solidFill>
                  <a:srgbClr val="E7FC20"/>
                </a:solidFill>
                <a:latin typeface="Meiryo UI" panose="020B0604030504040204" pitchFamily="50" charset="-128"/>
                <a:ea typeface="Meiryo UI" panose="020B0604030504040204" pitchFamily="50" charset="-128"/>
              </a:rPr>
              <a:t>ー</a:t>
            </a:r>
            <a:endParaRPr sz="1000" b="1" dirty="0">
              <a:solidFill>
                <a:srgbClr val="E7FC20"/>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rgbClr val="595959"/>
              </a:buClr>
              <a:buSzPts val="250"/>
              <a:buFont typeface="Arial"/>
              <a:buNone/>
            </a:pPr>
            <a:r>
              <a:rPr lang="en-US" sz="1000" dirty="0">
                <a:solidFill>
                  <a:srgbClr val="E7FC20"/>
                </a:solidFill>
                <a:latin typeface="Meiryo UI" panose="020B0604030504040204" pitchFamily="50" charset="-128"/>
                <a:ea typeface="Meiryo UI" panose="020B0604030504040204" pitchFamily="50" charset="-128"/>
              </a:rPr>
              <a:t>HDD、M.2 </a:t>
            </a:r>
            <a:r>
              <a:rPr lang="en-US" sz="1000" dirty="0" err="1">
                <a:solidFill>
                  <a:srgbClr val="E7FC20"/>
                </a:solidFill>
                <a:latin typeface="Meiryo UI" panose="020B0604030504040204" pitchFamily="50" charset="-128"/>
                <a:ea typeface="Meiryo UI" panose="020B0604030504040204" pitchFamily="50" charset="-128"/>
              </a:rPr>
              <a:t>NVMe</a:t>
            </a:r>
            <a:r>
              <a:rPr lang="en-US" sz="1000" dirty="0">
                <a:solidFill>
                  <a:srgbClr val="E7FC20"/>
                </a:solidFill>
                <a:latin typeface="Meiryo UI" panose="020B0604030504040204" pitchFamily="50" charset="-128"/>
                <a:ea typeface="Meiryo UI" panose="020B0604030504040204" pitchFamily="50" charset="-128"/>
              </a:rPr>
              <a:t> </a:t>
            </a:r>
            <a:r>
              <a:rPr lang="en-US" sz="1000" dirty="0" err="1">
                <a:solidFill>
                  <a:srgbClr val="E7FC20"/>
                </a:solidFill>
                <a:latin typeface="Meiryo UI" panose="020B0604030504040204" pitchFamily="50" charset="-128"/>
                <a:ea typeface="Meiryo UI" panose="020B0604030504040204" pitchFamily="50" charset="-128"/>
              </a:rPr>
              <a:t>SSD、LAN、拡張ユニット、ステータス</a:t>
            </a:r>
            <a:endParaRPr sz="1000" dirty="0">
              <a:solidFill>
                <a:srgbClr val="E7FC20"/>
              </a:solidFill>
              <a:latin typeface="Meiryo UI" panose="020B0604030504040204" pitchFamily="50" charset="-128"/>
              <a:ea typeface="Meiryo UI" panose="020B0604030504040204" pitchFamily="50" charset="-128"/>
            </a:endParaRPr>
          </a:p>
        </p:txBody>
      </p:sp>
      <p:sp>
        <p:nvSpPr>
          <p:cNvPr id="196" name="Google Shape;196;p31"/>
          <p:cNvSpPr txBox="1"/>
          <p:nvPr/>
        </p:nvSpPr>
        <p:spPr>
          <a:xfrm>
            <a:off x="7082004" y="3365142"/>
            <a:ext cx="645827" cy="4335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300"/>
              <a:buFont typeface="Arial"/>
              <a:buNone/>
            </a:pPr>
            <a:r>
              <a:rPr lang="en-US" sz="1200" dirty="0" err="1">
                <a:solidFill>
                  <a:schemeClr val="lt1"/>
                </a:solidFill>
                <a:latin typeface="Meiryo UI" panose="020B0604030504040204" pitchFamily="50" charset="-128"/>
                <a:ea typeface="Meiryo UI" panose="020B0604030504040204" pitchFamily="50" charset="-128"/>
              </a:rPr>
              <a:t>電源スイッチ</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97" name="Google Shape;197;p31"/>
          <p:cNvPicPr preferRelativeResize="0"/>
          <p:nvPr/>
        </p:nvPicPr>
        <p:blipFill rotWithShape="1">
          <a:blip r:embed="rId5">
            <a:alphaModFix/>
          </a:blip>
          <a:srcRect/>
          <a:stretch/>
        </p:blipFill>
        <p:spPr>
          <a:xfrm>
            <a:off x="7713715" y="3483025"/>
            <a:ext cx="228146" cy="228146"/>
          </a:xfrm>
          <a:prstGeom prst="rect">
            <a:avLst/>
          </a:prstGeom>
          <a:noFill/>
          <a:ln>
            <a:noFill/>
          </a:ln>
        </p:spPr>
      </p:pic>
      <p:sp>
        <p:nvSpPr>
          <p:cNvPr id="198" name="Google Shape;198;p31"/>
          <p:cNvSpPr/>
          <p:nvPr/>
        </p:nvSpPr>
        <p:spPr>
          <a:xfrm>
            <a:off x="808180" y="2848793"/>
            <a:ext cx="1507800"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000"/>
              <a:buFont typeface="Arial"/>
              <a:buNone/>
            </a:pPr>
            <a:r>
              <a:rPr lang="en-US" sz="1000" b="1" dirty="0">
                <a:solidFill>
                  <a:schemeClr val="accent6"/>
                </a:solidFill>
                <a:latin typeface="Meiryo UI" panose="020B0604030504040204" pitchFamily="50" charset="-128"/>
                <a:ea typeface="Meiryo UI" panose="020B0604030504040204" pitchFamily="50" charset="-128"/>
              </a:rPr>
              <a:t>2 x M.2 2280</a:t>
            </a:r>
            <a:endParaRPr sz="1000" b="1"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accent6"/>
              </a:buClr>
              <a:buSzPts val="1000"/>
              <a:buFont typeface="Arial"/>
              <a:buNone/>
            </a:pPr>
            <a:r>
              <a:rPr lang="en-US" sz="1000" b="1" dirty="0" err="1">
                <a:solidFill>
                  <a:schemeClr val="accent6"/>
                </a:solidFill>
                <a:latin typeface="Meiryo UI" panose="020B0604030504040204" pitchFamily="50" charset="-128"/>
                <a:ea typeface="Meiryo UI" panose="020B0604030504040204" pitchFamily="50" charset="-128"/>
              </a:rPr>
              <a:t>NVMe</a:t>
            </a:r>
            <a:r>
              <a:rPr lang="en-US" sz="1000" b="1" dirty="0">
                <a:solidFill>
                  <a:schemeClr val="accent6"/>
                </a:solidFill>
                <a:latin typeface="Meiryo UI" panose="020B0604030504040204" pitchFamily="50" charset="-128"/>
                <a:ea typeface="Meiryo UI" panose="020B0604030504040204" pitchFamily="50" charset="-128"/>
              </a:rPr>
              <a:t> </a:t>
            </a:r>
            <a:r>
              <a:rPr lang="en-US" sz="1000" b="1" dirty="0" err="1">
                <a:solidFill>
                  <a:schemeClr val="accent6"/>
                </a:solidFill>
                <a:latin typeface="Meiryo UI" panose="020B0604030504040204" pitchFamily="50" charset="-128"/>
                <a:ea typeface="Meiryo UI" panose="020B0604030504040204" pitchFamily="50" charset="-128"/>
              </a:rPr>
              <a:t>PCIe</a:t>
            </a:r>
            <a:endParaRPr sz="1000" b="1"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accent6"/>
              </a:buClr>
              <a:buSzPts val="1000"/>
              <a:buFont typeface="Arial"/>
              <a:buNone/>
            </a:pPr>
            <a:r>
              <a:rPr lang="en-US" sz="1000" b="1" dirty="0" smtClean="0">
                <a:solidFill>
                  <a:schemeClr val="accent6"/>
                </a:solidFill>
                <a:latin typeface="Meiryo UI" panose="020B0604030504040204" pitchFamily="50" charset="-128"/>
                <a:ea typeface="Meiryo UI" panose="020B0604030504040204" pitchFamily="50" charset="-128"/>
              </a:rPr>
              <a:t>Gen3 x1 </a:t>
            </a:r>
            <a:r>
              <a:rPr lang="en-US" sz="1000" b="1" dirty="0" err="1" smtClean="0">
                <a:solidFill>
                  <a:schemeClr val="accent6"/>
                </a:solidFill>
                <a:latin typeface="Meiryo UI" panose="020B0604030504040204" pitchFamily="50" charset="-128"/>
                <a:ea typeface="Meiryo UI" panose="020B0604030504040204" pitchFamily="50" charset="-128"/>
              </a:rPr>
              <a:t>SSD</a:t>
            </a:r>
            <a:r>
              <a:rPr lang="en-US" sz="1000" b="1" dirty="0" err="1">
                <a:solidFill>
                  <a:schemeClr val="accent6"/>
                </a:solidFill>
                <a:latin typeface="Meiryo UI" panose="020B0604030504040204" pitchFamily="50" charset="-128"/>
                <a:ea typeface="Meiryo UI" panose="020B0604030504040204" pitchFamily="50" charset="-128"/>
              </a:rPr>
              <a:t>スロット</a:t>
            </a:r>
            <a:endParaRPr sz="1000" b="1" dirty="0">
              <a:solidFill>
                <a:schemeClr val="accent6"/>
              </a:solidFill>
              <a:latin typeface="Meiryo UI" panose="020B0604030504040204" pitchFamily="50" charset="-128"/>
              <a:ea typeface="Meiryo UI" panose="020B0604030504040204" pitchFamily="50" charset="-128"/>
            </a:endParaRPr>
          </a:p>
        </p:txBody>
      </p:sp>
      <p:grpSp>
        <p:nvGrpSpPr>
          <p:cNvPr id="199" name="Google Shape;199;p31"/>
          <p:cNvGrpSpPr/>
          <p:nvPr/>
        </p:nvGrpSpPr>
        <p:grpSpPr>
          <a:xfrm>
            <a:off x="889009" y="1938810"/>
            <a:ext cx="1091803" cy="853489"/>
            <a:chOff x="3620816" y="1195440"/>
            <a:chExt cx="1832246" cy="1432313"/>
          </a:xfrm>
        </p:grpSpPr>
        <p:pic>
          <p:nvPicPr>
            <p:cNvPr id="200" name="Google Shape;200;p31"/>
            <p:cNvPicPr preferRelativeResize="0"/>
            <p:nvPr/>
          </p:nvPicPr>
          <p:blipFill rotWithShape="1">
            <a:blip r:embed="rId6">
              <a:alphaModFix/>
            </a:blip>
            <a:srcRect/>
            <a:stretch/>
          </p:blipFill>
          <p:spPr>
            <a:xfrm>
              <a:off x="3690937" y="2122928"/>
              <a:ext cx="1762125" cy="504825"/>
            </a:xfrm>
            <a:prstGeom prst="rect">
              <a:avLst/>
            </a:prstGeom>
            <a:noFill/>
            <a:ln>
              <a:noFill/>
            </a:ln>
          </p:spPr>
        </p:pic>
        <p:pic>
          <p:nvPicPr>
            <p:cNvPr id="201" name="Google Shape;201;p31"/>
            <p:cNvPicPr preferRelativeResize="0"/>
            <p:nvPr/>
          </p:nvPicPr>
          <p:blipFill rotWithShape="1">
            <a:blip r:embed="rId7">
              <a:alphaModFix/>
            </a:blip>
            <a:srcRect b="43048"/>
            <a:stretch/>
          </p:blipFill>
          <p:spPr>
            <a:xfrm>
              <a:off x="3620816" y="1195440"/>
              <a:ext cx="1571626" cy="895064"/>
            </a:xfrm>
            <a:prstGeom prst="rect">
              <a:avLst/>
            </a:prstGeom>
            <a:noFill/>
            <a:ln>
              <a:noFill/>
            </a:ln>
          </p:spPr>
        </p:pic>
      </p:grpSp>
      <p:pic>
        <p:nvPicPr>
          <p:cNvPr id="202" name="Google Shape;202;p31"/>
          <p:cNvPicPr preferRelativeResize="0"/>
          <p:nvPr/>
        </p:nvPicPr>
        <p:blipFill rotWithShape="1">
          <a:blip r:embed="rId8">
            <a:alphaModFix/>
          </a:blip>
          <a:srcRect/>
          <a:stretch/>
        </p:blipFill>
        <p:spPr>
          <a:xfrm>
            <a:off x="5317081" y="2617423"/>
            <a:ext cx="2841724" cy="296663"/>
          </a:xfrm>
          <a:prstGeom prst="rect">
            <a:avLst/>
          </a:prstGeom>
          <a:noFill/>
          <a:ln>
            <a:noFill/>
          </a:ln>
        </p:spPr>
      </p:pic>
      <p:pic>
        <p:nvPicPr>
          <p:cNvPr id="203" name="Google Shape;203;p31"/>
          <p:cNvPicPr preferRelativeResize="0"/>
          <p:nvPr/>
        </p:nvPicPr>
        <p:blipFill rotWithShape="1">
          <a:blip r:embed="rId9">
            <a:alphaModFix/>
          </a:blip>
          <a:srcRect l="26041" t="-565" r="22511" b="43137"/>
          <a:stretch/>
        </p:blipFill>
        <p:spPr>
          <a:xfrm>
            <a:off x="2235279" y="1902672"/>
            <a:ext cx="2156657" cy="1469160"/>
          </a:xfrm>
          <a:prstGeom prst="rect">
            <a:avLst/>
          </a:prstGeom>
          <a:noFill/>
          <a:ln>
            <a:noFill/>
          </a:ln>
        </p:spPr>
      </p:pic>
      <p:sp>
        <p:nvSpPr>
          <p:cNvPr id="204" name="Google Shape;204;p31"/>
          <p:cNvSpPr/>
          <p:nvPr/>
        </p:nvSpPr>
        <p:spPr>
          <a:xfrm>
            <a:off x="700451" y="1443805"/>
            <a:ext cx="3549369" cy="415181"/>
          </a:xfrm>
          <a:prstGeom prst="homePlate">
            <a:avLst>
              <a:gd name="adj" fmla="val 50000"/>
            </a:avLst>
          </a:prstGeom>
          <a:blipFill rotWithShape="1">
            <a:blip r:embed="rId10">
              <a:alphaModFix/>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オプション</a:t>
            </a:r>
            <a:r>
              <a:rPr lang="en-US" b="1" dirty="0" smtClean="0">
                <a:solidFill>
                  <a:schemeClr val="dk1"/>
                </a:solidFill>
                <a:latin typeface="Meiryo UI" panose="020B0604030504040204" pitchFamily="50" charset="-128"/>
                <a:ea typeface="Meiryo UI" panose="020B0604030504040204" pitchFamily="50" charset="-128"/>
              </a:rPr>
              <a:t>1: </a:t>
            </a:r>
            <a:r>
              <a:rPr lang="en-US" b="1" dirty="0" err="1" smtClean="0">
                <a:solidFill>
                  <a:schemeClr val="dk1"/>
                </a:solidFill>
                <a:latin typeface="Meiryo UI" panose="020B0604030504040204" pitchFamily="50" charset="-128"/>
                <a:ea typeface="Meiryo UI" panose="020B0604030504040204" pitchFamily="50" charset="-128"/>
              </a:rPr>
              <a:t>SSD</a:t>
            </a:r>
            <a:r>
              <a:rPr lang="en-US" b="1" dirty="0" err="1">
                <a:solidFill>
                  <a:schemeClr val="dk1"/>
                </a:solidFill>
                <a:latin typeface="Meiryo UI" panose="020B0604030504040204" pitchFamily="50" charset="-128"/>
                <a:ea typeface="Meiryo UI" panose="020B0604030504040204" pitchFamily="50" charset="-128"/>
              </a:rPr>
              <a:t>キャッシュ</a:t>
            </a:r>
            <a:endParaRPr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lt1"/>
              </a:buClr>
              <a:buSzPts val="1400"/>
              <a:buFont typeface="Arial"/>
              <a:buNone/>
            </a:pPr>
            <a:r>
              <a:rPr lang="en-US" dirty="0" err="1" smtClean="0">
                <a:solidFill>
                  <a:schemeClr val="bg1"/>
                </a:solidFill>
                <a:latin typeface="Meiryo UI" panose="020B0604030504040204" pitchFamily="50" charset="-128"/>
                <a:ea typeface="Meiryo UI" panose="020B0604030504040204" pitchFamily="50" charset="-128"/>
              </a:rPr>
              <a:t>ランダムアクセスのパフォーマンスを向上</a:t>
            </a:r>
            <a:endParaRPr dirty="0">
              <a:solidFill>
                <a:schemeClr val="bg1"/>
              </a:solidFill>
              <a:latin typeface="Meiryo UI" panose="020B0604030504040204" pitchFamily="50" charset="-128"/>
              <a:ea typeface="Meiryo UI" panose="020B0604030504040204" pitchFamily="50" charset="-128"/>
            </a:endParaRPr>
          </a:p>
        </p:txBody>
      </p:sp>
      <p:sp>
        <p:nvSpPr>
          <p:cNvPr id="205" name="Google Shape;205;p31"/>
          <p:cNvSpPr/>
          <p:nvPr/>
        </p:nvSpPr>
        <p:spPr>
          <a:xfrm>
            <a:off x="5064951" y="1495607"/>
            <a:ext cx="3680239" cy="451475"/>
          </a:xfrm>
          <a:prstGeom prst="homePlate">
            <a:avLst>
              <a:gd name="adj" fmla="val 50000"/>
            </a:avLst>
          </a:prstGeom>
          <a:blipFill rotWithShape="1">
            <a:blip r:embed="rId10">
              <a:alphaModFix/>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b="1" dirty="0">
                <a:solidFill>
                  <a:schemeClr val="dk1"/>
                </a:solidFill>
                <a:latin typeface="Meiryo UI" panose="020B0604030504040204" pitchFamily="50" charset="-128"/>
                <a:ea typeface="Meiryo UI" panose="020B0604030504040204" pitchFamily="50" charset="-128"/>
              </a:rPr>
              <a:t>オプション</a:t>
            </a:r>
            <a:r>
              <a:rPr lang="en-US" b="1" dirty="0" smtClean="0">
                <a:solidFill>
                  <a:schemeClr val="dk1"/>
                </a:solidFill>
                <a:latin typeface="Meiryo UI" panose="020B0604030504040204" pitchFamily="50" charset="-128"/>
                <a:ea typeface="Meiryo UI" panose="020B0604030504040204" pitchFamily="50" charset="-128"/>
              </a:rPr>
              <a:t>2: </a:t>
            </a:r>
            <a:r>
              <a:rPr lang="en-US" b="1" dirty="0" err="1" smtClean="0">
                <a:solidFill>
                  <a:schemeClr val="dk1"/>
                </a:solidFill>
                <a:latin typeface="Meiryo UI" panose="020B0604030504040204" pitchFamily="50" charset="-128"/>
                <a:ea typeface="Meiryo UI" panose="020B0604030504040204" pitchFamily="50" charset="-128"/>
              </a:rPr>
              <a:t>Qtier</a:t>
            </a:r>
            <a:endParaRPr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lt1"/>
              </a:buClr>
              <a:buSzPts val="1400"/>
              <a:buFont typeface="Arial"/>
              <a:buNone/>
            </a:pPr>
            <a:r>
              <a:rPr lang="en-US" dirty="0" err="1">
                <a:solidFill>
                  <a:schemeClr val="bg1"/>
                </a:solidFill>
                <a:latin typeface="Meiryo UI" panose="020B0604030504040204" pitchFamily="50" charset="-128"/>
                <a:ea typeface="Meiryo UI" panose="020B0604030504040204" pitchFamily="50" charset="-128"/>
              </a:rPr>
              <a:t>パフォーマンスと容量</a:t>
            </a:r>
            <a:endParaRPr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7293E23F-AFCB-4AB9-98F3-84D9A8E743AB}"/>
              </a:ext>
            </a:extLst>
          </p:cNvPr>
          <p:cNvSpPr/>
          <p:nvPr/>
        </p:nvSpPr>
        <p:spPr>
          <a:xfrm>
            <a:off x="3732584" y="18418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36" name="矩形: 圓角 35">
            <a:extLst>
              <a:ext uri="{FF2B5EF4-FFF2-40B4-BE49-F238E27FC236}">
                <a16:creationId xmlns:a16="http://schemas.microsoft.com/office/drawing/2014/main" id="{42E9480E-4535-48D4-8AFC-1E1CF06547A5}"/>
              </a:ext>
            </a:extLst>
          </p:cNvPr>
          <p:cNvSpPr/>
          <p:nvPr/>
        </p:nvSpPr>
        <p:spPr>
          <a:xfrm>
            <a:off x="400587" y="19592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mn-ea"/>
              <a:sym typeface="Arial" panose="020B0604020202020204" pitchFamily="34" charset="0"/>
            </a:endParaRPr>
          </a:p>
        </p:txBody>
      </p:sp>
      <p:sp>
        <p:nvSpPr>
          <p:cNvPr id="2" name="標題 1">
            <a:extLst>
              <a:ext uri="{FF2B5EF4-FFF2-40B4-BE49-F238E27FC236}">
                <a16:creationId xmlns:a16="http://schemas.microsoft.com/office/drawing/2014/main" id="{C7CF6BC6-C743-4FBF-AB0D-422226CCC9F9}"/>
              </a:ext>
            </a:extLst>
          </p:cNvPr>
          <p:cNvSpPr>
            <a:spLocks noGrp="1"/>
          </p:cNvSpPr>
          <p:nvPr>
            <p:ph type="title" idx="4294967295"/>
          </p:nvPr>
        </p:nvSpPr>
        <p:spPr>
          <a:xfrm>
            <a:off x="354310" y="47030"/>
            <a:ext cx="8323752" cy="1231069"/>
          </a:xfrm>
        </p:spPr>
        <p:txBody>
          <a:bodyPr/>
          <a:lstStyle/>
          <a:p>
            <a:r>
              <a:rPr lang="en-US" altLang="ja-JP" sz="3600" dirty="0">
                <a:solidFill>
                  <a:schemeClr val="lt1"/>
                </a:solidFill>
                <a:latin typeface="Meiryo UI" panose="020B0604030504040204" pitchFamily="50" charset="-128"/>
                <a:ea typeface="Meiryo UI" panose="020B0604030504040204" pitchFamily="50" charset="-128"/>
              </a:rPr>
              <a:t>M.2 </a:t>
            </a:r>
            <a:r>
              <a:rPr lang="en-US" altLang="ja-JP" sz="3600" dirty="0" err="1">
                <a:solidFill>
                  <a:schemeClr val="lt1"/>
                </a:solidFill>
                <a:latin typeface="Meiryo UI" panose="020B0604030504040204" pitchFamily="50" charset="-128"/>
                <a:ea typeface="Meiryo UI" panose="020B0604030504040204" pitchFamily="50" charset="-128"/>
              </a:rPr>
              <a:t>NVMe</a:t>
            </a:r>
            <a:r>
              <a:rPr lang="en-US" altLang="ja-JP" sz="3600" dirty="0">
                <a:solidFill>
                  <a:schemeClr val="lt1"/>
                </a:solidFill>
                <a:latin typeface="Meiryo UI" panose="020B0604030504040204" pitchFamily="50" charset="-128"/>
                <a:ea typeface="Meiryo UI" panose="020B0604030504040204" pitchFamily="50" charset="-128"/>
              </a:rPr>
              <a:t> </a:t>
            </a:r>
            <a:r>
              <a:rPr lang="en-US" altLang="ja-JP" sz="3600" dirty="0" err="1">
                <a:solidFill>
                  <a:schemeClr val="lt1"/>
                </a:solidFill>
                <a:latin typeface="Meiryo UI" panose="020B0604030504040204" pitchFamily="50" charset="-128"/>
                <a:ea typeface="Meiryo UI" panose="020B0604030504040204" pitchFamily="50" charset="-128"/>
              </a:rPr>
              <a:t>SSDキャッシュにより</a:t>
            </a:r>
            <a:r>
              <a:rPr lang="en-US" altLang="ja-JP" sz="3600" dirty="0" smtClean="0">
                <a:solidFill>
                  <a:schemeClr val="lt1"/>
                </a:solidFill>
                <a:latin typeface="Meiryo UI" panose="020B0604030504040204" pitchFamily="50" charset="-128"/>
                <a:ea typeface="Meiryo UI" panose="020B0604030504040204" pitchFamily="50" charset="-128"/>
              </a:rPr>
              <a:t>、</a:t>
            </a:r>
            <a:br>
              <a:rPr lang="en-US" altLang="ja-JP" sz="3600" dirty="0" smtClean="0">
                <a:solidFill>
                  <a:schemeClr val="lt1"/>
                </a:solidFill>
                <a:latin typeface="Meiryo UI" panose="020B0604030504040204" pitchFamily="50" charset="-128"/>
                <a:ea typeface="Meiryo UI" panose="020B0604030504040204" pitchFamily="50" charset="-128"/>
              </a:rPr>
            </a:br>
            <a:r>
              <a:rPr lang="en-US" altLang="ja-JP" sz="3600" dirty="0" err="1" smtClean="0">
                <a:solidFill>
                  <a:schemeClr val="lt1"/>
                </a:solidFill>
                <a:latin typeface="Meiryo UI" panose="020B0604030504040204" pitchFamily="50" charset="-128"/>
                <a:ea typeface="Meiryo UI" panose="020B0604030504040204" pitchFamily="50" charset="-128"/>
              </a:rPr>
              <a:t>低コストでパフォーマンス</a:t>
            </a:r>
            <a:r>
              <a:rPr lang="ja-JP" altLang="en-US" sz="3600" dirty="0" smtClean="0">
                <a:solidFill>
                  <a:schemeClr val="lt1"/>
                </a:solidFill>
                <a:latin typeface="Meiryo UI" panose="020B0604030504040204" pitchFamily="50" charset="-128"/>
                <a:ea typeface="Meiryo UI" panose="020B0604030504040204" pitchFamily="50" charset="-128"/>
              </a:rPr>
              <a:t>を</a:t>
            </a:r>
            <a:r>
              <a:rPr lang="en-US" altLang="ja-JP" sz="3600" dirty="0" err="1" smtClean="0">
                <a:solidFill>
                  <a:schemeClr val="lt1"/>
                </a:solidFill>
                <a:latin typeface="Meiryo UI" panose="020B0604030504040204" pitchFamily="50" charset="-128"/>
                <a:ea typeface="Meiryo UI" panose="020B0604030504040204" pitchFamily="50" charset="-128"/>
              </a:rPr>
              <a:t>向上</a:t>
            </a:r>
            <a:endParaRPr lang="zh-TW" altLang="en-US" sz="36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34" name="矩形: 圓角 33">
            <a:extLst>
              <a:ext uri="{FF2B5EF4-FFF2-40B4-BE49-F238E27FC236}">
                <a16:creationId xmlns:a16="http://schemas.microsoft.com/office/drawing/2014/main" id="{02496F11-2C8B-44F5-BD75-1BE37AD54DB8}"/>
              </a:ext>
            </a:extLst>
          </p:cNvPr>
          <p:cNvSpPr/>
          <p:nvPr/>
        </p:nvSpPr>
        <p:spPr>
          <a:xfrm>
            <a:off x="376249" y="2735622"/>
            <a:ext cx="3102578" cy="1960327"/>
          </a:xfrm>
          <a:prstGeom prst="roundRect">
            <a:avLst>
              <a:gd name="adj" fmla="val 10451"/>
            </a:avLst>
          </a:prstGeom>
          <a:solidFill>
            <a:srgbClr val="1F1F1F">
              <a:alpha val="51000"/>
            </a:srgbClr>
          </a:solidFill>
          <a:effectLst>
            <a:softEdge rad="406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grpSp>
        <p:nvGrpSpPr>
          <p:cNvPr id="53" name="群組 44">
            <a:extLst>
              <a:ext uri="{FF2B5EF4-FFF2-40B4-BE49-F238E27FC236}">
                <a16:creationId xmlns:a16="http://schemas.microsoft.com/office/drawing/2014/main" id="{4FC35E7A-10B1-4188-B1A2-0656F3DC9F01}"/>
              </a:ext>
            </a:extLst>
          </p:cNvPr>
          <p:cNvGrpSpPr>
            <a:grpSpLocks/>
          </p:cNvGrpSpPr>
          <p:nvPr/>
        </p:nvGrpSpPr>
        <p:grpSpPr bwMode="auto">
          <a:xfrm>
            <a:off x="3342821" y="3683565"/>
            <a:ext cx="1312069" cy="744140"/>
            <a:chOff x="11142110" y="1810128"/>
            <a:chExt cx="1749051" cy="991870"/>
          </a:xfrm>
        </p:grpSpPr>
        <p:sp>
          <p:nvSpPr>
            <p:cNvPr id="54"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55"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56"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dirty="0" smtClean="0">
                  <a:latin typeface="Meiryo UI" panose="020B0604030504040204" pitchFamily="50" charset="-128"/>
                  <a:ea typeface="Meiryo UI" panose="020B0604030504040204" pitchFamily="50" charset="-128"/>
                  <a:sym typeface="Arial" panose="020B0604020202020204" pitchFamily="34" charset="0"/>
                </a:rPr>
                <a:t>HD</a:t>
              </a:r>
              <a:r>
                <a:rPr lang="en-US" altLang="zh-TW" sz="900" dirty="0" smtClean="0">
                  <a:latin typeface="Meiryo UI" panose="020B0604030504040204" pitchFamily="50" charset="-128"/>
                  <a:ea typeface="Meiryo UI" panose="020B0604030504040204" pitchFamily="50" charset="-128"/>
                  <a:sym typeface="Arial" panose="020B0604020202020204" pitchFamily="34" charset="0"/>
                </a:rPr>
                <a:t>D</a:t>
              </a:r>
              <a:r>
                <a:rPr lang="ja-JP" altLang="en-US" sz="900" dirty="0" smtClean="0">
                  <a:latin typeface="Meiryo UI" panose="020B0604030504040204" pitchFamily="50" charset="-128"/>
                  <a:ea typeface="Meiryo UI" panose="020B0604030504040204" pitchFamily="50" charset="-128"/>
                  <a:sym typeface="Arial" panose="020B0604020202020204" pitchFamily="34" charset="0"/>
                </a:rPr>
                <a:t>容量</a:t>
              </a:r>
              <a:endParaRPr lang="zh-TW" altLang="zh-TW" sz="900" dirty="0">
                <a:latin typeface="Meiryo UI" panose="020B0604030504040204" pitchFamily="50" charset="-128"/>
                <a:ea typeface="Meiryo UI" panose="020B0604030504040204" pitchFamily="50" charset="-128"/>
                <a:sym typeface="Arial" panose="020B0604020202020204" pitchFamily="34" charset="0"/>
              </a:endParaRPr>
            </a:p>
          </p:txBody>
        </p:sp>
        <p:sp>
          <p:nvSpPr>
            <p:cNvPr id="57"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dirty="0" smtClean="0">
                  <a:latin typeface="Meiryo UI" panose="020B0604030504040204" pitchFamily="50" charset="-128"/>
                  <a:ea typeface="Meiryo UI" panose="020B0604030504040204" pitchFamily="50" charset="-128"/>
                  <a:sym typeface="Arial" panose="020B0604020202020204" pitchFamily="34" charset="0"/>
                </a:rPr>
                <a:t>SSD</a:t>
              </a:r>
              <a:r>
                <a:rPr lang="ja-JP" altLang="en-US" sz="900" dirty="0" smtClean="0">
                  <a:latin typeface="Meiryo UI" panose="020B0604030504040204" pitchFamily="50" charset="-128"/>
                  <a:ea typeface="Meiryo UI" panose="020B0604030504040204" pitchFamily="50" charset="-128"/>
                  <a:sym typeface="Arial" panose="020B0604020202020204" pitchFamily="34" charset="0"/>
                </a:rPr>
                <a:t>容量</a:t>
              </a:r>
              <a:endParaRPr lang="zh-TW" altLang="zh-TW" sz="900" dirty="0">
                <a:latin typeface="Meiryo UI" panose="020B0604030504040204" pitchFamily="50" charset="-128"/>
                <a:ea typeface="Meiryo UI" panose="020B0604030504040204" pitchFamily="50" charset="-128"/>
                <a:sym typeface="Arial" panose="020B0604020202020204" pitchFamily="34" charset="0"/>
              </a:endParaRPr>
            </a:p>
          </p:txBody>
        </p:sp>
        <p:sp>
          <p:nvSpPr>
            <p:cNvPr id="58"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5" y="1810128"/>
              <a:ext cx="1201175" cy="33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ja-JP" altLang="en-US" sz="900" dirty="0" smtClean="0">
                  <a:latin typeface="Meiryo UI" panose="020B0604030504040204" pitchFamily="50" charset="-128"/>
                  <a:ea typeface="Meiryo UI" panose="020B0604030504040204" pitchFamily="50" charset="-128"/>
                  <a:sym typeface="Arial" panose="020B0604020202020204" pitchFamily="34" charset="0"/>
                </a:rPr>
                <a:t>アプリケーション</a:t>
              </a:r>
              <a:endParaRPr lang="zh-TW" altLang="zh-TW" sz="900" dirty="0">
                <a:latin typeface="Meiryo UI" panose="020B0604030504040204" pitchFamily="50" charset="-128"/>
                <a:ea typeface="Meiryo UI" panose="020B0604030504040204" pitchFamily="50" charset="-128"/>
                <a:sym typeface="Arial" panose="020B0604020202020204" pitchFamily="34" charset="0"/>
              </a:endParaRPr>
            </a:p>
          </p:txBody>
        </p:sp>
        <p:sp>
          <p:nvSpPr>
            <p:cNvPr id="59"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dirty="0">
                <a:solidFill>
                  <a:schemeClr val="bg1"/>
                </a:solidFill>
                <a:latin typeface="Meiryo UI" panose="020B0604030504040204" pitchFamily="50" charset="-128"/>
                <a:ea typeface="Meiryo UI" panose="020B0604030504040204" pitchFamily="50" charset="-128"/>
                <a:cs typeface="Arial" charset="0"/>
                <a:sym typeface="Arial" panose="020B0604020202020204" pitchFamily="34" charset="0"/>
              </a:endParaRPr>
            </a:p>
          </p:txBody>
        </p:sp>
      </p:grpSp>
      <p:pic>
        <p:nvPicPr>
          <p:cNvPr id="81"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256" y="2847887"/>
            <a:ext cx="4762744" cy="2295613"/>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sp>
        <p:nvSpPr>
          <p:cNvPr id="84" name="矩形 83">
            <a:extLst>
              <a:ext uri="{FF2B5EF4-FFF2-40B4-BE49-F238E27FC236}">
                <a16:creationId xmlns:a16="http://schemas.microsoft.com/office/drawing/2014/main" id="{804A71C5-0BB5-40EE-98AB-4AA4BB4ABCF4}"/>
              </a:ext>
            </a:extLst>
          </p:cNvPr>
          <p:cNvSpPr/>
          <p:nvPr/>
        </p:nvSpPr>
        <p:spPr>
          <a:xfrm>
            <a:off x="730860" y="2176915"/>
            <a:ext cx="1958704" cy="253916"/>
          </a:xfrm>
          <a:prstGeom prst="rect">
            <a:avLst/>
          </a:prstGeom>
        </p:spPr>
        <p:txBody>
          <a:bodyPr wrap="square">
            <a:spAutoFit/>
          </a:bodyPr>
          <a:lstStyle/>
          <a:p>
            <a:pPr lvl="0">
              <a:buClr>
                <a:schemeClr val="dk1"/>
              </a:buClr>
              <a:buSzPts val="1050"/>
            </a:pPr>
            <a:r>
              <a:rPr lang="en-US" altLang="ja-JP" sz="1050" dirty="0" smtClean="0">
                <a:solidFill>
                  <a:schemeClr val="dk1"/>
                </a:solidFill>
                <a:latin typeface="Meiryo UI" panose="020B0604030504040204" pitchFamily="50" charset="-128"/>
                <a:ea typeface="Meiryo UI" panose="020B0604030504040204" pitchFamily="50" charset="-128"/>
              </a:rPr>
              <a:t>IOPS</a:t>
            </a:r>
            <a:r>
              <a:rPr lang="ja-JP" altLang="en-US" sz="1050" dirty="0" smtClean="0">
                <a:solidFill>
                  <a:schemeClr val="dk1"/>
                </a:solidFill>
                <a:latin typeface="Meiryo UI" panose="020B0604030504040204" pitchFamily="50" charset="-128"/>
                <a:ea typeface="Meiryo UI" panose="020B0604030504040204" pitchFamily="50" charset="-128"/>
              </a:rPr>
              <a:t>が必要なアプリ</a:t>
            </a:r>
            <a:r>
              <a:rPr lang="ja-JP" altLang="en-US" sz="1050" dirty="0">
                <a:solidFill>
                  <a:schemeClr val="dk1"/>
                </a:solidFill>
                <a:latin typeface="Meiryo UI" panose="020B0604030504040204" pitchFamily="50" charset="-128"/>
                <a:ea typeface="Meiryo UI" panose="020B0604030504040204" pitchFamily="50" charset="-128"/>
              </a:rPr>
              <a:t>の場合</a:t>
            </a:r>
          </a:p>
        </p:txBody>
      </p:sp>
      <p:sp>
        <p:nvSpPr>
          <p:cNvPr id="85" name="矩形 84">
            <a:extLst>
              <a:ext uri="{FF2B5EF4-FFF2-40B4-BE49-F238E27FC236}">
                <a16:creationId xmlns:a16="http://schemas.microsoft.com/office/drawing/2014/main" id="{7951CBF7-D428-4C41-8177-139388D8442A}"/>
              </a:ext>
            </a:extLst>
          </p:cNvPr>
          <p:cNvSpPr/>
          <p:nvPr/>
        </p:nvSpPr>
        <p:spPr>
          <a:xfrm>
            <a:off x="3445945" y="2176915"/>
            <a:ext cx="3395381" cy="738664"/>
          </a:xfrm>
          <a:prstGeom prst="rect">
            <a:avLst/>
          </a:prstGeom>
        </p:spPr>
        <p:txBody>
          <a:bodyPr wrap="square">
            <a:spAutoFit/>
          </a:bodyPr>
          <a:lstStyle/>
          <a:p>
            <a:pPr lvl="0">
              <a:buClr>
                <a:schemeClr val="dk1"/>
              </a:buClr>
              <a:buSzPts val="1050"/>
            </a:pPr>
            <a:r>
              <a:rPr lang="ja-JP" altLang="en-US" sz="1050" dirty="0">
                <a:solidFill>
                  <a:schemeClr val="dk1"/>
                </a:solidFill>
                <a:latin typeface="Meiryo UI" panose="020B0604030504040204" pitchFamily="50" charset="-128"/>
                <a:ea typeface="Meiryo UI" panose="020B0604030504040204" pitchFamily="50" charset="-128"/>
              </a:rPr>
              <a:t>グローバル</a:t>
            </a:r>
            <a:r>
              <a:rPr lang="en-US" altLang="ja-JP" sz="1050" dirty="0">
                <a:solidFill>
                  <a:schemeClr val="dk1"/>
                </a:solidFill>
                <a:latin typeface="Meiryo UI" panose="020B0604030504040204" pitchFamily="50" charset="-128"/>
                <a:ea typeface="Meiryo UI" panose="020B0604030504040204" pitchFamily="50" charset="-128"/>
              </a:rPr>
              <a:t>SSD</a:t>
            </a:r>
            <a:r>
              <a:rPr lang="ja-JP" altLang="en-US" sz="1050" dirty="0">
                <a:solidFill>
                  <a:schemeClr val="dk1"/>
                </a:solidFill>
                <a:latin typeface="Meiryo UI" panose="020B0604030504040204" pitchFamily="50" charset="-128"/>
                <a:ea typeface="Meiryo UI" panose="020B0604030504040204" pitchFamily="50" charset="-128"/>
              </a:rPr>
              <a:t>キャッシュアクセラレーションは、単一の</a:t>
            </a:r>
            <a:r>
              <a:rPr lang="en-US" altLang="ja-JP" sz="1050" dirty="0">
                <a:solidFill>
                  <a:schemeClr val="dk1"/>
                </a:solidFill>
                <a:latin typeface="Meiryo UI" panose="020B0604030504040204" pitchFamily="50" charset="-128"/>
                <a:ea typeface="Meiryo UI" panose="020B0604030504040204" pitchFamily="50" charset="-128"/>
              </a:rPr>
              <a:t>SSD</a:t>
            </a:r>
            <a:r>
              <a:rPr lang="ja-JP" altLang="en-US" sz="1050" dirty="0">
                <a:solidFill>
                  <a:schemeClr val="dk1"/>
                </a:solidFill>
                <a:latin typeface="Meiryo UI" panose="020B0604030504040204" pitchFamily="50" charset="-128"/>
                <a:ea typeface="Meiryo UI" panose="020B0604030504040204" pitchFamily="50" charset="-128"/>
              </a:rPr>
              <a:t>ボリューム</a:t>
            </a:r>
            <a:r>
              <a:rPr lang="en-US" altLang="ja-JP" sz="1050" dirty="0">
                <a:solidFill>
                  <a:schemeClr val="dk1"/>
                </a:solidFill>
                <a:latin typeface="Meiryo UI" panose="020B0604030504040204" pitchFamily="50" charset="-128"/>
                <a:ea typeface="Meiryo UI" panose="020B0604030504040204" pitchFamily="50" charset="-128"/>
              </a:rPr>
              <a:t>/RAID</a:t>
            </a:r>
            <a:r>
              <a:rPr lang="ja-JP" altLang="en-US" sz="1050" dirty="0">
                <a:solidFill>
                  <a:schemeClr val="dk1"/>
                </a:solidFill>
                <a:latin typeface="Meiryo UI" panose="020B0604030504040204" pitchFamily="50" charset="-128"/>
                <a:ea typeface="Meiryo UI" panose="020B0604030504040204" pitchFamily="50" charset="-128"/>
              </a:rPr>
              <a:t>をすべてのボリューム</a:t>
            </a:r>
            <a:r>
              <a:rPr lang="en-US" altLang="ja-JP" sz="1050" dirty="0">
                <a:solidFill>
                  <a:schemeClr val="dk1"/>
                </a:solidFill>
                <a:latin typeface="Meiryo UI" panose="020B0604030504040204" pitchFamily="50" charset="-128"/>
                <a:ea typeface="Meiryo UI" panose="020B0604030504040204" pitchFamily="50" charset="-128"/>
              </a:rPr>
              <a:t>/</a:t>
            </a:r>
            <a:r>
              <a:rPr lang="en-US" altLang="ja-JP" sz="1050" dirty="0" smtClean="0">
                <a:solidFill>
                  <a:schemeClr val="dk1"/>
                </a:solidFill>
                <a:latin typeface="Meiryo UI" panose="020B0604030504040204" pitchFamily="50" charset="-128"/>
                <a:ea typeface="Meiryo UI" panose="020B0604030504040204" pitchFamily="50" charset="-128"/>
              </a:rPr>
              <a:t>iSCSI LUN</a:t>
            </a:r>
            <a:r>
              <a:rPr lang="ja-JP" altLang="en-US" sz="1050" dirty="0" err="1">
                <a:solidFill>
                  <a:schemeClr val="dk1"/>
                </a:solidFill>
                <a:latin typeface="Meiryo UI" panose="020B0604030504040204" pitchFamily="50" charset="-128"/>
                <a:ea typeface="Meiryo UI" panose="020B0604030504040204" pitchFamily="50" charset="-128"/>
              </a:rPr>
              <a:t>と共</a:t>
            </a:r>
            <a:r>
              <a:rPr lang="ja-JP" altLang="en-US" sz="1050" dirty="0">
                <a:solidFill>
                  <a:schemeClr val="dk1"/>
                </a:solidFill>
                <a:latin typeface="Meiryo UI" panose="020B0604030504040204" pitchFamily="50" charset="-128"/>
                <a:ea typeface="Meiryo UI" panose="020B0604030504040204" pitchFamily="50" charset="-128"/>
              </a:rPr>
              <a:t>有して、読み取り専用または読み取り</a:t>
            </a:r>
            <a:r>
              <a:rPr lang="en-US" altLang="ja-JP" sz="1050" dirty="0">
                <a:solidFill>
                  <a:schemeClr val="dk1"/>
                </a:solidFill>
                <a:latin typeface="Meiryo UI" panose="020B0604030504040204" pitchFamily="50" charset="-128"/>
                <a:ea typeface="Meiryo UI" panose="020B0604030504040204" pitchFamily="50" charset="-128"/>
              </a:rPr>
              <a:t>/</a:t>
            </a:r>
            <a:r>
              <a:rPr lang="ja-JP" altLang="en-US" sz="1050" dirty="0">
                <a:solidFill>
                  <a:schemeClr val="dk1"/>
                </a:solidFill>
                <a:latin typeface="Meiryo UI" panose="020B0604030504040204" pitchFamily="50" charset="-128"/>
                <a:ea typeface="Meiryo UI" panose="020B0604030504040204" pitchFamily="50" charset="-128"/>
              </a:rPr>
              <a:t>書き込みキャッシュを実現できます。</a:t>
            </a:r>
          </a:p>
        </p:txBody>
      </p:sp>
      <p:sp>
        <p:nvSpPr>
          <p:cNvPr id="86" name="矩形 85">
            <a:extLst>
              <a:ext uri="{FF2B5EF4-FFF2-40B4-BE49-F238E27FC236}">
                <a16:creationId xmlns:a16="http://schemas.microsoft.com/office/drawing/2014/main" id="{421269CB-0E19-48B8-9E13-F303EAB8E4A2}"/>
              </a:ext>
            </a:extLst>
          </p:cNvPr>
          <p:cNvSpPr/>
          <p:nvPr/>
        </p:nvSpPr>
        <p:spPr>
          <a:xfrm>
            <a:off x="343410" y="1868182"/>
            <a:ext cx="2719190" cy="369332"/>
          </a:xfrm>
          <a:prstGeom prst="rect">
            <a:avLst/>
          </a:prstGeom>
        </p:spPr>
        <p:txBody>
          <a:bodyPr wrap="square">
            <a:spAutoFit/>
          </a:bodyPr>
          <a:lstStyle/>
          <a:p>
            <a:pPr lvl="0" algn="ctr">
              <a:buClr>
                <a:srgbClr val="EF8600"/>
              </a:buClr>
              <a:buSzPts val="1800"/>
            </a:pPr>
            <a:r>
              <a:rPr lang="en-US" altLang="ja-JP" sz="1800" b="1" dirty="0">
                <a:solidFill>
                  <a:srgbClr val="EF8600"/>
                </a:solidFill>
                <a:latin typeface="Meiryo UI" panose="020B0604030504040204" pitchFamily="50" charset="-128"/>
                <a:ea typeface="Meiryo UI" panose="020B0604030504040204" pitchFamily="50" charset="-128"/>
              </a:rPr>
              <a:t>I/O</a:t>
            </a:r>
            <a:r>
              <a:rPr lang="ja-JP" altLang="en-US" sz="1800" b="1" dirty="0">
                <a:solidFill>
                  <a:srgbClr val="EF8600"/>
                </a:solidFill>
                <a:latin typeface="Meiryo UI" panose="020B0604030504040204" pitchFamily="50" charset="-128"/>
                <a:ea typeface="Meiryo UI" panose="020B0604030504040204" pitchFamily="50" charset="-128"/>
              </a:rPr>
              <a:t>遅延を改善します</a:t>
            </a:r>
          </a:p>
        </p:txBody>
      </p:sp>
      <p:sp>
        <p:nvSpPr>
          <p:cNvPr id="87" name="矩形 86">
            <a:extLst>
              <a:ext uri="{FF2B5EF4-FFF2-40B4-BE49-F238E27FC236}">
                <a16:creationId xmlns:a16="http://schemas.microsoft.com/office/drawing/2014/main" id="{3846E069-9508-40C7-8368-3F4CEA51B07E}"/>
              </a:ext>
            </a:extLst>
          </p:cNvPr>
          <p:cNvSpPr/>
          <p:nvPr/>
        </p:nvSpPr>
        <p:spPr>
          <a:xfrm>
            <a:off x="3321204" y="1875560"/>
            <a:ext cx="2914573" cy="369332"/>
          </a:xfrm>
          <a:prstGeom prst="rect">
            <a:avLst/>
          </a:prstGeom>
        </p:spPr>
        <p:txBody>
          <a:bodyPr wrap="square">
            <a:spAutoFit/>
          </a:bodyPr>
          <a:lstStyle/>
          <a:p>
            <a:pPr lvl="0" algn="ctr">
              <a:buClr>
                <a:srgbClr val="EF8600"/>
              </a:buClr>
              <a:buSzPts val="1800"/>
            </a:pPr>
            <a:r>
              <a:rPr lang="ja-JP" altLang="en-US" sz="1800" b="1" dirty="0">
                <a:solidFill>
                  <a:srgbClr val="EF8600"/>
                </a:solidFill>
                <a:latin typeface="Meiryo UI" panose="020B0604030504040204" pitchFamily="50" charset="-128"/>
                <a:ea typeface="Meiryo UI" panose="020B0604030504040204" pitchFamily="50" charset="-128"/>
              </a:rPr>
              <a:t>グローバル</a:t>
            </a:r>
            <a:r>
              <a:rPr lang="en-US" altLang="ja-JP" sz="1800" b="1" dirty="0">
                <a:solidFill>
                  <a:srgbClr val="EF8600"/>
                </a:solidFill>
                <a:latin typeface="Meiryo UI" panose="020B0604030504040204" pitchFamily="50" charset="-128"/>
                <a:ea typeface="Meiryo UI" panose="020B0604030504040204" pitchFamily="50" charset="-128"/>
              </a:rPr>
              <a:t>SSD</a:t>
            </a:r>
            <a:r>
              <a:rPr lang="ja-JP" altLang="en-US" sz="1800" b="1" dirty="0">
                <a:solidFill>
                  <a:srgbClr val="EF8600"/>
                </a:solidFill>
                <a:latin typeface="Meiryo UI" panose="020B0604030504040204" pitchFamily="50" charset="-128"/>
                <a:ea typeface="Meiryo UI" panose="020B0604030504040204" pitchFamily="50" charset="-128"/>
              </a:rPr>
              <a:t>キャッシュ</a:t>
            </a:r>
          </a:p>
        </p:txBody>
      </p:sp>
      <p:grpSp>
        <p:nvGrpSpPr>
          <p:cNvPr id="4" name="群組 3">
            <a:extLst>
              <a:ext uri="{FF2B5EF4-FFF2-40B4-BE49-F238E27FC236}">
                <a16:creationId xmlns:a16="http://schemas.microsoft.com/office/drawing/2014/main" id="{4A80F50C-01AB-4571-B437-723B198C6228}"/>
              </a:ext>
            </a:extLst>
          </p:cNvPr>
          <p:cNvGrpSpPr/>
          <p:nvPr/>
        </p:nvGrpSpPr>
        <p:grpSpPr>
          <a:xfrm>
            <a:off x="496471" y="2586743"/>
            <a:ext cx="3993537" cy="2300766"/>
            <a:chOff x="345681" y="2460444"/>
            <a:chExt cx="4189464" cy="2413647"/>
          </a:xfrm>
        </p:grpSpPr>
        <p:grpSp>
          <p:nvGrpSpPr>
            <p:cNvPr id="48" name="群組 45">
              <a:extLst>
                <a:ext uri="{FF2B5EF4-FFF2-40B4-BE49-F238E27FC236}">
                  <a16:creationId xmlns:a16="http://schemas.microsoft.com/office/drawing/2014/main" id="{DD868544-C438-458B-8533-BCFDDF878F0C}"/>
                </a:ext>
              </a:extLst>
            </p:cNvPr>
            <p:cNvGrpSpPr>
              <a:grpSpLocks/>
            </p:cNvGrpSpPr>
            <p:nvPr/>
          </p:nvGrpSpPr>
          <p:grpSpPr bwMode="auto">
            <a:xfrm>
              <a:off x="3340446" y="2824946"/>
              <a:ext cx="1194699" cy="740615"/>
              <a:chOff x="11139420" y="732770"/>
              <a:chExt cx="1592842" cy="740615"/>
            </a:xfrm>
          </p:grpSpPr>
          <p:cxnSp>
            <p:nvCxnSpPr>
              <p:cNvPr id="49"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50"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51"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29" y="732770"/>
                <a:ext cx="1170724"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ja-JP" altLang="en-US" sz="1200" dirty="0" smtClean="0">
                    <a:latin typeface="Meiryo UI" panose="020B0604030504040204" pitchFamily="50" charset="-128"/>
                    <a:ea typeface="Meiryo UI" panose="020B0604030504040204" pitchFamily="50" charset="-128"/>
                    <a:sym typeface="Arial" panose="020B0604020202020204" pitchFamily="34" charset="0"/>
                  </a:rPr>
                  <a:t>読み取り</a:t>
                </a:r>
                <a:endParaRPr lang="zh-TW" altLang="zh-TW" sz="1200" dirty="0">
                  <a:latin typeface="Meiryo UI" panose="020B0604030504040204" pitchFamily="50" charset="-128"/>
                  <a:ea typeface="Meiryo UI" panose="020B0604030504040204" pitchFamily="50" charset="-128"/>
                  <a:sym typeface="Arial" panose="020B0604020202020204" pitchFamily="34" charset="0"/>
                </a:endParaRPr>
              </a:p>
            </p:txBody>
          </p:sp>
          <p:sp>
            <p:nvSpPr>
              <p:cNvPr id="52"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ja-JP" altLang="en-US" sz="1200" dirty="0" smtClean="0">
                    <a:latin typeface="Meiryo UI" panose="020B0604030504040204" pitchFamily="50" charset="-128"/>
                    <a:ea typeface="Meiryo UI" panose="020B0604030504040204" pitchFamily="50" charset="-128"/>
                    <a:sym typeface="Arial" panose="020B0604020202020204" pitchFamily="34" charset="0"/>
                  </a:rPr>
                  <a:t>書き込み</a:t>
                </a:r>
                <a:endParaRPr lang="zh-TW" altLang="zh-TW" sz="1200" dirty="0">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60" name="群組 51">
              <a:extLst>
                <a:ext uri="{FF2B5EF4-FFF2-40B4-BE49-F238E27FC236}">
                  <a16:creationId xmlns:a16="http://schemas.microsoft.com/office/drawing/2014/main" id="{92782BDF-87A5-4B41-832D-A43F72AD808D}"/>
                </a:ext>
              </a:extLst>
            </p:cNvPr>
            <p:cNvGrpSpPr>
              <a:grpSpLocks/>
            </p:cNvGrpSpPr>
            <p:nvPr/>
          </p:nvGrpSpPr>
          <p:grpSpPr bwMode="auto">
            <a:xfrm>
              <a:off x="345681" y="2460444"/>
              <a:ext cx="3138600" cy="2413647"/>
              <a:chOff x="5631509" y="2532970"/>
              <a:chExt cx="4186020" cy="3218199"/>
            </a:xfrm>
          </p:grpSpPr>
          <p:cxnSp>
            <p:nvCxnSpPr>
              <p:cNvPr id="61"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62"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63"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4"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5"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66"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7"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accent1">
                    <a:lumMod val="20000"/>
                    <a:lumOff val="80000"/>
                  </a:schemeClr>
                </a:solidFill>
                <a:prstDash val="dash"/>
                <a:round/>
                <a:headEnd/>
                <a:tailEnd type="triangle" w="med" len="med"/>
              </a:ln>
              <a:extLst>
                <a:ext uri="{909E8E84-426E-40DD-AFC4-6F175D3DCCD1}">
                  <a14:hiddenFill xmlns:a14="http://schemas.microsoft.com/office/drawing/2010/main">
                    <a:noFill/>
                  </a14:hiddenFill>
                </a:ext>
              </a:extLst>
            </p:spPr>
          </p:cxnSp>
          <p:cxnSp>
            <p:nvCxnSpPr>
              <p:cNvPr id="68"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9"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cxnSp>
            <p:nvCxnSpPr>
              <p:cNvPr id="70"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71"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2"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73"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4"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sp>
            <p:nvSpPr>
              <p:cNvPr id="75"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631509" y="2568455"/>
                <a:ext cx="1819758"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ja-JP" altLang="en-US" sz="1200" b="1" dirty="0" smtClean="0">
                    <a:solidFill>
                      <a:srgbClr val="C00000"/>
                    </a:solidFill>
                    <a:latin typeface="Meiryo UI" panose="020B0604030504040204" pitchFamily="50" charset="-128"/>
                    <a:ea typeface="Meiryo UI" panose="020B0604030504040204" pitchFamily="50" charset="-128"/>
                    <a:sym typeface="Arial" panose="020B0604020202020204" pitchFamily="34" charset="0"/>
                  </a:rPr>
                  <a:t>読み取り専用</a:t>
                </a:r>
                <a:r>
                  <a:rPr lang="en-US" altLang="ja-JP" sz="1200" b="1" dirty="0" smtClean="0">
                    <a:solidFill>
                      <a:srgbClr val="C00000"/>
                    </a:solidFill>
                    <a:latin typeface="Meiryo UI" panose="020B0604030504040204" pitchFamily="50" charset="-128"/>
                    <a:ea typeface="Meiryo UI" panose="020B0604030504040204" pitchFamily="50" charset="-128"/>
                    <a:sym typeface="Arial" panose="020B0604020202020204" pitchFamily="34" charset="0"/>
                  </a:rPr>
                  <a:t/>
                </a:r>
                <a:br>
                  <a:rPr lang="en-US" altLang="ja-JP" sz="1200" b="1" dirty="0" smtClean="0">
                    <a:solidFill>
                      <a:srgbClr val="C00000"/>
                    </a:solidFill>
                    <a:latin typeface="Meiryo UI" panose="020B0604030504040204" pitchFamily="50" charset="-128"/>
                    <a:ea typeface="Meiryo UI" panose="020B0604030504040204" pitchFamily="50" charset="-128"/>
                    <a:sym typeface="Arial" panose="020B0604020202020204" pitchFamily="34" charset="0"/>
                  </a:rPr>
                </a:br>
                <a:r>
                  <a:rPr lang="ja-JP" altLang="en-US" sz="1200" b="1" dirty="0" smtClean="0">
                    <a:solidFill>
                      <a:srgbClr val="C00000"/>
                    </a:solidFill>
                    <a:latin typeface="Meiryo UI" panose="020B0604030504040204" pitchFamily="50" charset="-128"/>
                    <a:ea typeface="Meiryo UI" panose="020B0604030504040204" pitchFamily="50" charset="-128"/>
                    <a:sym typeface="Arial" panose="020B0604020202020204" pitchFamily="34" charset="0"/>
                  </a:rPr>
                  <a:t>キャッシュ</a:t>
                </a:r>
                <a:endParaRPr lang="zh-TW" altLang="zh-TW" sz="1200" b="1" dirty="0">
                  <a:solidFill>
                    <a:srgbClr val="C000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6"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813042" y="5274680"/>
                <a:ext cx="4004487" cy="476489"/>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ja-JP" altLang="en-US" b="1" dirty="0">
                    <a:solidFill>
                      <a:srgbClr val="C00000"/>
                    </a:solidFill>
                    <a:latin typeface="Meiryo UI" panose="020B0604030504040204" pitchFamily="50" charset="-128"/>
                    <a:ea typeface="Meiryo UI" panose="020B0604030504040204" pitchFamily="50" charset="-128"/>
                    <a:cs typeface="Arial" charset="0"/>
                    <a:sym typeface="Arial" panose="020B0604020202020204" pitchFamily="34" charset="0"/>
                  </a:rPr>
                  <a:t>全体</a:t>
                </a:r>
                <a:r>
                  <a:rPr lang="ja-JP" altLang="en-US" b="1" dirty="0" smtClean="0">
                    <a:solidFill>
                      <a:srgbClr val="C00000"/>
                    </a:solidFill>
                    <a:latin typeface="Meiryo UI" panose="020B0604030504040204" pitchFamily="50" charset="-128"/>
                    <a:ea typeface="Meiryo UI" panose="020B0604030504040204" pitchFamily="50" charset="-128"/>
                    <a:cs typeface="Arial" charset="0"/>
                    <a:sym typeface="Arial" panose="020B0604020202020204" pitchFamily="34" charset="0"/>
                  </a:rPr>
                  <a:t>の容量</a:t>
                </a:r>
                <a:r>
                  <a:rPr lang="zh-TW" altLang="en-US" b="1" dirty="0" smtClean="0">
                    <a:solidFill>
                      <a:srgbClr val="C00000"/>
                    </a:solidFill>
                    <a:latin typeface="Meiryo UI" panose="020B0604030504040204" pitchFamily="50" charset="-128"/>
                    <a:ea typeface="Meiryo UI" panose="020B0604030504040204" pitchFamily="50" charset="-128"/>
                    <a:cs typeface="Arial" charset="0"/>
                    <a:sym typeface="Arial" panose="020B0604020202020204" pitchFamily="34" charset="0"/>
                  </a:rPr>
                  <a:t> </a:t>
                </a:r>
                <a:r>
                  <a:rPr lang="en-US" altLang="zh-TW" b="1" dirty="0">
                    <a:solidFill>
                      <a:srgbClr val="C00000"/>
                    </a:solidFill>
                    <a:latin typeface="Meiryo UI" panose="020B0604030504040204" pitchFamily="50" charset="-128"/>
                    <a:ea typeface="Meiryo UI" panose="020B0604030504040204" pitchFamily="50" charset="-128"/>
                    <a:cs typeface="Arial" charset="0"/>
                    <a:sym typeface="Arial" panose="020B0604020202020204" pitchFamily="34" charset="0"/>
                  </a:rPr>
                  <a:t>= </a:t>
                </a:r>
                <a:r>
                  <a:rPr lang="en-US" altLang="zh-TW" b="1" dirty="0" smtClean="0">
                    <a:solidFill>
                      <a:srgbClr val="C00000"/>
                    </a:solidFill>
                    <a:latin typeface="Meiryo UI" panose="020B0604030504040204" pitchFamily="50" charset="-128"/>
                    <a:ea typeface="Meiryo UI" panose="020B0604030504040204" pitchFamily="50" charset="-128"/>
                    <a:cs typeface="Arial" charset="0"/>
                    <a:sym typeface="Arial" panose="020B0604020202020204" pitchFamily="34" charset="0"/>
                  </a:rPr>
                  <a:t>HDD</a:t>
                </a:r>
                <a:r>
                  <a:rPr lang="ja-JP" altLang="en-US" b="1" dirty="0" smtClean="0">
                    <a:solidFill>
                      <a:srgbClr val="C00000"/>
                    </a:solidFill>
                    <a:latin typeface="Meiryo UI" panose="020B0604030504040204" pitchFamily="50" charset="-128"/>
                    <a:ea typeface="Meiryo UI" panose="020B0604030504040204" pitchFamily="50" charset="-128"/>
                    <a:cs typeface="Arial" charset="0"/>
                    <a:sym typeface="Arial" panose="020B0604020202020204" pitchFamily="34" charset="0"/>
                  </a:rPr>
                  <a:t>容量</a:t>
                </a:r>
                <a:endParaRPr lang="zh-TW" altLang="zh-TW" b="1" dirty="0">
                  <a:solidFill>
                    <a:srgbClr val="C00000"/>
                  </a:solidFill>
                  <a:latin typeface="Meiryo UI" panose="020B0604030504040204" pitchFamily="50" charset="-128"/>
                  <a:ea typeface="Meiryo UI" panose="020B0604030504040204" pitchFamily="50" charset="-128"/>
                  <a:cs typeface="Arial" charset="0"/>
                  <a:sym typeface="Arial" panose="020B0604020202020204" pitchFamily="34" charset="0"/>
                </a:endParaRPr>
              </a:p>
            </p:txBody>
          </p:sp>
          <p:cxnSp>
            <p:nvCxnSpPr>
              <p:cNvPr id="77"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8"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sp>
            <p:nvSpPr>
              <p:cNvPr id="79"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80"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75052" y="2532970"/>
                <a:ext cx="2038891" cy="422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ja-JP" altLang="en-US" sz="1200" b="1" dirty="0" smtClean="0">
                    <a:solidFill>
                      <a:srgbClr val="C00000"/>
                    </a:solidFill>
                    <a:latin typeface="Meiryo UI" panose="020B0604030504040204" pitchFamily="50" charset="-128"/>
                    <a:ea typeface="Meiryo UI" panose="020B0604030504040204" pitchFamily="50" charset="-128"/>
                    <a:sym typeface="Arial" panose="020B0604020202020204" pitchFamily="34" charset="0"/>
                  </a:rPr>
                  <a:t>読み取り</a:t>
                </a:r>
                <a:r>
                  <a:rPr lang="en-US" altLang="ja-JP" sz="1200" b="1" dirty="0" smtClean="0">
                    <a:solidFill>
                      <a:srgbClr val="C00000"/>
                    </a:solidFill>
                    <a:latin typeface="Meiryo UI" panose="020B0604030504040204" pitchFamily="50" charset="-128"/>
                    <a:ea typeface="Meiryo UI" panose="020B0604030504040204" pitchFamily="50" charset="-128"/>
                    <a:sym typeface="Arial" panose="020B0604020202020204" pitchFamily="34" charset="0"/>
                  </a:rPr>
                  <a:t>/</a:t>
                </a:r>
                <a:r>
                  <a:rPr lang="ja-JP" altLang="en-US" sz="1200" b="1" dirty="0" smtClean="0">
                    <a:solidFill>
                      <a:srgbClr val="C00000"/>
                    </a:solidFill>
                    <a:latin typeface="Meiryo UI" panose="020B0604030504040204" pitchFamily="50" charset="-128"/>
                    <a:ea typeface="Meiryo UI" panose="020B0604030504040204" pitchFamily="50" charset="-128"/>
                    <a:sym typeface="Arial" panose="020B0604020202020204" pitchFamily="34" charset="0"/>
                  </a:rPr>
                  <a:t>書き込みキャッシュ</a:t>
                </a:r>
                <a:endParaRPr lang="zh-TW" altLang="zh-TW" sz="1200" b="1" dirty="0">
                  <a:solidFill>
                    <a:srgbClr val="C00000"/>
                  </a:solidFill>
                  <a:latin typeface="Meiryo UI" panose="020B0604030504040204" pitchFamily="50" charset="-128"/>
                  <a:ea typeface="Meiryo UI" panose="020B0604030504040204" pitchFamily="50" charset="-128"/>
                  <a:sym typeface="Arial" panose="020B0604020202020204" pitchFamily="34" charset="0"/>
                </a:endParaRPr>
              </a:p>
            </p:txBody>
          </p:sp>
        </p:grpSp>
        <p:cxnSp>
          <p:nvCxnSpPr>
            <p:cNvPr id="82"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356518" y="3445129"/>
              <a:ext cx="560785" cy="119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83"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491058" y="3455844"/>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89"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131425" y="344656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90"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1920068" y="345584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grpSp>
      <p:sp>
        <p:nvSpPr>
          <p:cNvPr id="3" name="文字方塊 2">
            <a:extLst>
              <a:ext uri="{FF2B5EF4-FFF2-40B4-BE49-F238E27FC236}">
                <a16:creationId xmlns:a16="http://schemas.microsoft.com/office/drawing/2014/main" id="{8950DAC0-4882-4A33-B843-DF7D36FB074D}"/>
              </a:ext>
            </a:extLst>
          </p:cNvPr>
          <p:cNvSpPr txBox="1"/>
          <p:nvPr/>
        </p:nvSpPr>
        <p:spPr>
          <a:xfrm>
            <a:off x="421944" y="1370074"/>
            <a:ext cx="5266823" cy="523220"/>
          </a:xfrm>
          <a:prstGeom prst="rect">
            <a:avLst/>
          </a:prstGeom>
          <a:noFill/>
        </p:spPr>
        <p:txBody>
          <a:bodyPr wrap="square" rtlCol="0">
            <a:spAutoFit/>
          </a:bodyPr>
          <a:lstStyle/>
          <a:p>
            <a:pPr lvl="0">
              <a:buClr>
                <a:schemeClr val="dk1"/>
              </a:buClr>
              <a:buSzPts val="1400"/>
            </a:pPr>
            <a:r>
              <a:rPr lang="ja-JP" altLang="en-US" dirty="0" smtClean="0">
                <a:solidFill>
                  <a:schemeClr val="dk1"/>
                </a:solidFill>
                <a:latin typeface="Meiryo UI" panose="020B0604030504040204" pitchFamily="50" charset="-128"/>
                <a:ea typeface="Meiryo UI" panose="020B0604030504040204" pitchFamily="50" charset="-128"/>
              </a:rPr>
              <a:t>特に、</a:t>
            </a:r>
            <a:r>
              <a:rPr lang="en-US" altLang="ja-JP" dirty="0" smtClean="0">
                <a:solidFill>
                  <a:schemeClr val="dk1"/>
                </a:solidFill>
                <a:latin typeface="Meiryo UI" panose="020B0604030504040204" pitchFamily="50" charset="-128"/>
                <a:ea typeface="Meiryo UI" panose="020B0604030504040204" pitchFamily="50" charset="-128"/>
              </a:rPr>
              <a:t>RAID 5/6</a:t>
            </a:r>
            <a:r>
              <a:rPr lang="ja-JP" altLang="en-US" dirty="0" smtClean="0">
                <a:solidFill>
                  <a:schemeClr val="dk1"/>
                </a:solidFill>
                <a:latin typeface="Meiryo UI" panose="020B0604030504040204" pitchFamily="50" charset="-128"/>
                <a:ea typeface="Meiryo UI" panose="020B0604030504040204" pitchFamily="50" charset="-128"/>
              </a:rPr>
              <a:t>と、</a:t>
            </a:r>
            <a:r>
              <a:rPr lang="ja-JP" altLang="en-US" dirty="0">
                <a:solidFill>
                  <a:schemeClr val="dk1"/>
                </a:solidFill>
                <a:latin typeface="Meiryo UI" panose="020B0604030504040204" pitchFamily="50" charset="-128"/>
                <a:ea typeface="Meiryo UI" panose="020B0604030504040204" pitchFamily="50" charset="-128"/>
              </a:rPr>
              <a:t>小さなファイルや同時ユーザーアクセスを処理</a:t>
            </a:r>
            <a:r>
              <a:rPr lang="ja-JP" altLang="en-US" dirty="0" smtClean="0">
                <a:solidFill>
                  <a:schemeClr val="dk1"/>
                </a:solidFill>
                <a:latin typeface="Meiryo UI" panose="020B0604030504040204" pitchFamily="50" charset="-128"/>
                <a:ea typeface="Meiryo UI" panose="020B0604030504040204" pitchFamily="50" charset="-128"/>
              </a:rPr>
              <a:t>する</a:t>
            </a:r>
            <a:r>
              <a:rPr lang="en-US" altLang="ja-JP" dirty="0" smtClean="0">
                <a:solidFill>
                  <a:schemeClr val="dk1"/>
                </a:solidFill>
                <a:latin typeface="Meiryo UI" panose="020B0604030504040204" pitchFamily="50" charset="-128"/>
                <a:ea typeface="Meiryo UI" panose="020B0604030504040204" pitchFamily="50" charset="-128"/>
              </a:rPr>
              <a:t/>
            </a:r>
            <a:br>
              <a:rPr lang="en-US" altLang="ja-JP" dirty="0" smtClean="0">
                <a:solidFill>
                  <a:schemeClr val="dk1"/>
                </a:solidFill>
                <a:latin typeface="Meiryo UI" panose="020B0604030504040204" pitchFamily="50" charset="-128"/>
                <a:ea typeface="Meiryo UI" panose="020B0604030504040204" pitchFamily="50" charset="-128"/>
              </a:rPr>
            </a:br>
            <a:r>
              <a:rPr lang="ja-JP" altLang="en-US" dirty="0" smtClean="0">
                <a:solidFill>
                  <a:schemeClr val="dk1"/>
                </a:solidFill>
                <a:latin typeface="Meiryo UI" panose="020B0604030504040204" pitchFamily="50" charset="-128"/>
                <a:ea typeface="Meiryo UI" panose="020B0604030504040204" pitchFamily="50" charset="-128"/>
              </a:rPr>
              <a:t>アプリケーションに役立ちます</a:t>
            </a:r>
            <a:r>
              <a:rPr lang="ja-JP" altLang="en-US" dirty="0">
                <a:solidFill>
                  <a:schemeClr val="dk1"/>
                </a:solidFill>
                <a:latin typeface="Meiryo UI" panose="020B0604030504040204" pitchFamily="50" charset="-128"/>
                <a:ea typeface="Meiryo UI" panose="020B0604030504040204" pitchFamily="50" charset="-128"/>
              </a:rPr>
              <a:t>。</a:t>
            </a:r>
          </a:p>
        </p:txBody>
      </p:sp>
      <p:sp>
        <p:nvSpPr>
          <p:cNvPr id="88" name="文字方塊 87">
            <a:extLst>
              <a:ext uri="{FF2B5EF4-FFF2-40B4-BE49-F238E27FC236}">
                <a16:creationId xmlns:a16="http://schemas.microsoft.com/office/drawing/2014/main" id="{A8A01487-D6C4-174B-9820-4ACD48A7F6B3}"/>
              </a:ext>
            </a:extLst>
          </p:cNvPr>
          <p:cNvSpPr txBox="1"/>
          <p:nvPr/>
        </p:nvSpPr>
        <p:spPr>
          <a:xfrm>
            <a:off x="6795741" y="1388584"/>
            <a:ext cx="2393229" cy="1061829"/>
          </a:xfrm>
          <a:prstGeom prst="rect">
            <a:avLst/>
          </a:prstGeom>
          <a:noFill/>
        </p:spPr>
        <p:txBody>
          <a:bodyPr wrap="square">
            <a:spAutoFit/>
          </a:bodyPr>
          <a:lstStyle/>
          <a:p>
            <a:pPr marL="171450" indent="-171450">
              <a:buFont typeface="Arial" panose="020B0604020202020204" pitchFamily="34" charset="0"/>
              <a:buChar char="•"/>
            </a:pPr>
            <a:r>
              <a:rPr lang="en" altLang="zh-TW" sz="1050" b="0" i="0" dirty="0" smtClean="0">
                <a:solidFill>
                  <a:srgbClr val="3C4147"/>
                </a:solidFill>
                <a:effectLst/>
                <a:latin typeface="Meiryo UI" panose="020B0604030504040204" pitchFamily="50" charset="-128"/>
                <a:ea typeface="Meiryo UI" panose="020B0604030504040204" pitchFamily="50" charset="-128"/>
              </a:rPr>
              <a:t>SSD</a:t>
            </a:r>
            <a:r>
              <a:rPr lang="ja-JP" altLang="en-US" sz="1050" b="0" i="0" dirty="0" smtClean="0">
                <a:solidFill>
                  <a:srgbClr val="3C4147"/>
                </a:solidFill>
                <a:effectLst/>
                <a:latin typeface="Meiryo UI" panose="020B0604030504040204" pitchFamily="50" charset="-128"/>
                <a:ea typeface="Meiryo UI" panose="020B0604030504040204" pitchFamily="50" charset="-128"/>
              </a:rPr>
              <a:t>キャッシュボリュームは</a:t>
            </a:r>
            <a:r>
              <a:rPr lang="en" altLang="zh-TW" sz="1050" b="0" i="0" dirty="0" smtClean="0">
                <a:solidFill>
                  <a:srgbClr val="3C4147"/>
                </a:solidFill>
                <a:effectLst/>
                <a:latin typeface="Meiryo UI" panose="020B0604030504040204" pitchFamily="50" charset="-128"/>
                <a:ea typeface="Meiryo UI" panose="020B0604030504040204" pitchFamily="50" charset="-128"/>
              </a:rPr>
              <a:t>RAM</a:t>
            </a:r>
            <a:r>
              <a:rPr lang="ja-JP" altLang="en-US" sz="1050" b="0" i="0" dirty="0" smtClean="0">
                <a:solidFill>
                  <a:srgbClr val="3C4147"/>
                </a:solidFill>
                <a:effectLst/>
                <a:latin typeface="Meiryo UI" panose="020B0604030504040204" pitchFamily="50" charset="-128"/>
                <a:ea typeface="Meiryo UI" panose="020B0604030504040204" pitchFamily="50" charset="-128"/>
              </a:rPr>
              <a:t>サイズによって異なります。</a:t>
            </a:r>
            <a:r>
              <a:rPr lang="zh-TW" altLang="en-US" sz="1050" dirty="0">
                <a:latin typeface="Meiryo UI" panose="020B0604030504040204" pitchFamily="50" charset="-128"/>
                <a:ea typeface="Meiryo UI" panose="020B0604030504040204" pitchFamily="50" charset="-128"/>
              </a:rPr>
              <a:t/>
            </a:r>
            <a:br>
              <a:rPr lang="zh-TW" altLang="en-US" sz="1050" dirty="0">
                <a:latin typeface="Meiryo UI" panose="020B0604030504040204" pitchFamily="50" charset="-128"/>
                <a:ea typeface="Meiryo UI" panose="020B0604030504040204" pitchFamily="50" charset="-128"/>
              </a:rPr>
            </a:br>
            <a:r>
              <a:rPr lang="ja-JP" altLang="en-US" sz="1050" dirty="0">
                <a:solidFill>
                  <a:srgbClr val="3C4147"/>
                </a:solidFill>
                <a:latin typeface="Meiryo UI" panose="020B0604030504040204" pitchFamily="50" charset="-128"/>
                <a:ea typeface="Meiryo UI" panose="020B0604030504040204" pitchFamily="50" charset="-128"/>
              </a:rPr>
              <a:t>キャッシュスペース</a:t>
            </a:r>
            <a:r>
              <a:rPr lang="en-US" altLang="zh-TW" sz="1050" b="0" i="0" dirty="0" smtClean="0">
                <a:solidFill>
                  <a:srgbClr val="3C4147"/>
                </a:solidFill>
                <a:effectLst/>
                <a:latin typeface="Meiryo UI" panose="020B0604030504040204" pitchFamily="50" charset="-128"/>
                <a:ea typeface="Meiryo UI" panose="020B0604030504040204" pitchFamily="50" charset="-128"/>
              </a:rPr>
              <a:t>:</a:t>
            </a:r>
            <a:r>
              <a:rPr lang="zh-TW" altLang="en-US" sz="1050" b="0" i="0" dirty="0" smtClean="0">
                <a:solidFill>
                  <a:srgbClr val="3C4147"/>
                </a:solidFill>
                <a:effectLst/>
                <a:latin typeface="Meiryo UI" panose="020B0604030504040204" pitchFamily="50" charset="-128"/>
                <a:ea typeface="Meiryo UI" panose="020B0604030504040204" pitchFamily="50" charset="-128"/>
              </a:rPr>
              <a:t> </a:t>
            </a:r>
            <a:r>
              <a:rPr lang="en" altLang="zh-TW" sz="1050" b="0" i="0" dirty="0">
                <a:solidFill>
                  <a:srgbClr val="3C4147"/>
                </a:solidFill>
                <a:effectLst/>
                <a:latin typeface="Meiryo UI" panose="020B0604030504040204" pitchFamily="50" charset="-128"/>
                <a:ea typeface="Meiryo UI" panose="020B0604030504040204" pitchFamily="50" charset="-128"/>
              </a:rPr>
              <a:t>RAM </a:t>
            </a:r>
            <a:r>
              <a:rPr lang="zh-TW" altLang="en-US" sz="1050" dirty="0">
                <a:latin typeface="Meiryo UI" panose="020B0604030504040204" pitchFamily="50" charset="-128"/>
                <a:ea typeface="Meiryo UI" panose="020B0604030504040204" pitchFamily="50" charset="-128"/>
              </a:rPr>
              <a:t/>
            </a:r>
            <a:br>
              <a:rPr lang="zh-TW" altLang="en-US" sz="1050" dirty="0">
                <a:latin typeface="Meiryo UI" panose="020B0604030504040204" pitchFamily="50" charset="-128"/>
                <a:ea typeface="Meiryo UI" panose="020B0604030504040204" pitchFamily="50" charset="-128"/>
              </a:rPr>
            </a:br>
            <a:r>
              <a:rPr lang="en" altLang="zh-TW" sz="1050" b="0" i="0" dirty="0">
                <a:solidFill>
                  <a:srgbClr val="3C4147"/>
                </a:solidFill>
                <a:effectLst/>
                <a:latin typeface="Meiryo UI" panose="020B0604030504040204" pitchFamily="50" charset="-128"/>
                <a:ea typeface="Meiryo UI" panose="020B0604030504040204" pitchFamily="50" charset="-128"/>
              </a:rPr>
              <a:t>1 TB: 4GB &lt;= RAM &lt; 8 GB</a:t>
            </a:r>
            <a:r>
              <a:rPr lang="en" altLang="zh-TW" sz="1050" dirty="0">
                <a:latin typeface="Meiryo UI" panose="020B0604030504040204" pitchFamily="50" charset="-128"/>
                <a:ea typeface="Meiryo UI" panose="020B0604030504040204" pitchFamily="50" charset="-128"/>
              </a:rPr>
              <a:t/>
            </a:r>
            <a:br>
              <a:rPr lang="en" altLang="zh-TW" sz="1050" dirty="0">
                <a:latin typeface="Meiryo UI" panose="020B0604030504040204" pitchFamily="50" charset="-128"/>
                <a:ea typeface="Meiryo UI" panose="020B0604030504040204" pitchFamily="50" charset="-128"/>
              </a:rPr>
            </a:br>
            <a:r>
              <a:rPr lang="en" altLang="zh-TW" sz="1050" b="0" i="0" dirty="0">
                <a:solidFill>
                  <a:srgbClr val="3C4147"/>
                </a:solidFill>
                <a:effectLst/>
                <a:latin typeface="Meiryo UI" panose="020B0604030504040204" pitchFamily="50" charset="-128"/>
                <a:ea typeface="Meiryo UI" panose="020B0604030504040204" pitchFamily="50" charset="-128"/>
              </a:rPr>
              <a:t>2 TB</a:t>
            </a:r>
            <a:r>
              <a:rPr lang="en-US" altLang="zh-TW" sz="1050" dirty="0">
                <a:solidFill>
                  <a:srgbClr val="3C4147"/>
                </a:solidFill>
                <a:latin typeface="Meiryo UI" panose="020B0604030504040204" pitchFamily="50" charset="-128"/>
                <a:ea typeface="Meiryo UI" panose="020B0604030504040204" pitchFamily="50" charset="-128"/>
              </a:rPr>
              <a:t>:</a:t>
            </a:r>
            <a:r>
              <a:rPr lang="en" altLang="zh-TW" sz="1050" dirty="0">
                <a:solidFill>
                  <a:srgbClr val="3C4147"/>
                </a:solidFill>
                <a:latin typeface="Meiryo UI" panose="020B0604030504040204" pitchFamily="50" charset="-128"/>
                <a:ea typeface="Meiryo UI" panose="020B0604030504040204" pitchFamily="50" charset="-128"/>
              </a:rPr>
              <a:t> </a:t>
            </a:r>
            <a:r>
              <a:rPr lang="en" altLang="zh-TW" sz="1050" b="0" i="0" dirty="0">
                <a:solidFill>
                  <a:srgbClr val="3C4147"/>
                </a:solidFill>
                <a:effectLst/>
                <a:latin typeface="Meiryo UI" panose="020B0604030504040204" pitchFamily="50" charset="-128"/>
                <a:ea typeface="Meiryo UI" panose="020B0604030504040204" pitchFamily="50" charset="-128"/>
              </a:rPr>
              <a:t>8GB &lt;= RAM &lt; 16 GB</a:t>
            </a:r>
            <a:r>
              <a:rPr lang="en" altLang="zh-TW" sz="1050" dirty="0">
                <a:latin typeface="Meiryo UI" panose="020B0604030504040204" pitchFamily="50" charset="-128"/>
                <a:ea typeface="Meiryo UI" panose="020B0604030504040204" pitchFamily="50" charset="-128"/>
              </a:rPr>
              <a:t/>
            </a:r>
            <a:br>
              <a:rPr lang="en" altLang="zh-TW" sz="1050" dirty="0">
                <a:latin typeface="Meiryo UI" panose="020B0604030504040204" pitchFamily="50" charset="-128"/>
                <a:ea typeface="Meiryo UI" panose="020B0604030504040204" pitchFamily="50" charset="-128"/>
              </a:rPr>
            </a:br>
            <a:r>
              <a:rPr lang="en" altLang="zh-TW" sz="1050" b="0" i="0" dirty="0">
                <a:solidFill>
                  <a:srgbClr val="3C4147"/>
                </a:solidFill>
                <a:effectLst/>
                <a:latin typeface="Meiryo UI" panose="020B0604030504040204" pitchFamily="50" charset="-128"/>
                <a:ea typeface="Meiryo UI" panose="020B0604030504040204" pitchFamily="50" charset="-128"/>
              </a:rPr>
              <a:t>4 TB:</a:t>
            </a:r>
            <a:r>
              <a:rPr lang="zh-TW" altLang="en" sz="1050" b="0" i="0" dirty="0">
                <a:solidFill>
                  <a:srgbClr val="3C4147"/>
                </a:solidFill>
                <a:effectLst/>
                <a:latin typeface="Meiryo UI" panose="020B0604030504040204" pitchFamily="50" charset="-128"/>
                <a:ea typeface="Meiryo UI" panose="020B0604030504040204" pitchFamily="50" charset="-128"/>
              </a:rPr>
              <a:t> </a:t>
            </a:r>
            <a:r>
              <a:rPr lang="en" altLang="zh-TW" sz="1050" b="0" i="0" dirty="0">
                <a:solidFill>
                  <a:srgbClr val="3C4147"/>
                </a:solidFill>
                <a:effectLst/>
                <a:latin typeface="Meiryo UI" panose="020B0604030504040204" pitchFamily="50" charset="-128"/>
                <a:ea typeface="Meiryo UI" panose="020B0604030504040204" pitchFamily="50" charset="-128"/>
              </a:rPr>
              <a:t> &gt;= 16 GB</a:t>
            </a:r>
            <a:endParaRPr lang="zh-TW"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9107006"/>
      </p:ext>
    </p:extLst>
  </p:cSld>
  <p:clrMapOvr>
    <a:masterClrMapping/>
  </p:clrMapOvr>
  <p:transition spd="slow">
    <p:fade thruBlk="1"/>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3803</Words>
  <Application>Microsoft Office PowerPoint</Application>
  <PresentationFormat>On-screen Show (16:9)</PresentationFormat>
  <Paragraphs>619</Paragraphs>
  <Slides>46</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Microsoft JhengHei</vt:lpstr>
      <vt:lpstr>新細明體</vt:lpstr>
      <vt:lpstr>Meiryo UI</vt:lpstr>
      <vt:lpstr>Noto Sans Symbols</vt:lpstr>
      <vt:lpstr>新細明體</vt:lpstr>
      <vt:lpstr>Calibri</vt:lpstr>
      <vt:lpstr>Arial</vt:lpstr>
      <vt:lpstr>Verdana</vt:lpstr>
      <vt:lpstr>Microsoft JhengHei</vt:lpstr>
      <vt:lpstr>Corbel</vt:lpstr>
      <vt:lpstr>SimSun</vt:lpstr>
      <vt:lpstr>ＭＳ Ｐゴシック</vt:lpstr>
      <vt:lpstr>Simple Light</vt:lpstr>
      <vt:lpstr>PowerPoint Presentation</vt:lpstr>
      <vt:lpstr>オフィス環境でのファイル共有と バックアップの一般的な問題</vt:lpstr>
      <vt:lpstr>効率的なビジネスデジタルトランスフォーメーションとデータセキュリティのためのQNAP NAS</vt:lpstr>
      <vt:lpstr>4コア 2.2GHzと10GbE SFP+を備えた 1U 4ベイ30cm/12インチショートデプスNAS</vt:lpstr>
      <vt:lpstr>PowerPoint Presentation</vt:lpstr>
      <vt:lpstr>SMB用に設計された SoC CPU ARM Cortex-A72 64ビット 4コア2.2GHz</vt:lpstr>
      <vt:lpstr>PowerPoint Presentation</vt:lpstr>
      <vt:lpstr>PowerPoint Presentation</vt:lpstr>
      <vt:lpstr>M.2 NVMe SSDキャッシュにより、 低コストでパフォーマンスを向上</vt:lpstr>
      <vt:lpstr>PowerPoint Presentation</vt:lpstr>
      <vt:lpstr>PowerPoint Presentation</vt:lpstr>
      <vt:lpstr>PowerPoint Presentation</vt:lpstr>
      <vt:lpstr>PowerPoint Presentation</vt:lpstr>
      <vt:lpstr>PowerPoint Presentation</vt:lpstr>
      <vt:lpstr>1GbEを超えるためのステップ1:  QNAP 2.5GbEおよび10GbEスイッチ</vt:lpstr>
      <vt:lpstr>PowerPoint Presentation</vt:lpstr>
      <vt:lpstr>PowerPoint Presentation</vt:lpstr>
      <vt:lpstr>PowerPoint Presentation</vt:lpstr>
      <vt:lpstr>デジタル資産を保護するデータセキュリティの 強化を目的とし、QTS 5.0に同梱</vt:lpstr>
      <vt:lpstr>ライセンスフリーのHBS 3(Hybrid Backup Sync 3)によって3-2-1バックアップ計画を実現</vt:lpstr>
      <vt:lpstr>PowerPoint Presentation</vt:lpstr>
      <vt:lpstr>PowerPoint Presentation</vt:lpstr>
      <vt:lpstr>エンタープライズ級のスナップショット:  データをわずか数秒で保護・復元</vt:lpstr>
      <vt:lpstr>PowerPoint Presentation</vt:lpstr>
      <vt:lpstr>PowerPoint Presentation</vt:lpstr>
      <vt:lpstr>Qsyncを使用した個人およびチームの デバイス間ファイル同期</vt:lpstr>
      <vt:lpstr>モバイルデバイスから直接ファイルに リモートアクセス、管理、共有、アップロードするQfile</vt:lpstr>
      <vt:lpstr>NASユーザーの協力な味方。Qsirchを使用して ファイル検索を制御し、ファイルをすぐに見つけます</vt:lpstr>
      <vt:lpstr>Qfilingはファイル編成を自動化します。ファイルを分類し、スケジュールを設定すると、残りの作業が行われます。</vt:lpstr>
      <vt:lpstr>デジタル資産を保護する包括的なデータセキュリティ</vt:lpstr>
      <vt:lpstr>myQNAPcloud Linkを使用して、どこからでもQNAP NASにリモートアクセスできます</vt:lpstr>
      <vt:lpstr>DA Drive Analyzerは、ドライブの障害を予測し、ダウンタイムを最小限に抑えます</vt:lpstr>
      <vt:lpstr>TS-435XeU、QVR Elite、IPカメラを使用して包括的な監視システムを構築する</vt:lpstr>
      <vt:lpstr>強力なIP監視カメラ管理とサポートを備えたQVR Elite</vt:lpstr>
      <vt:lpstr>Windows/Mac/モバイル用QVR Pro Clientによるユニバーサル監視モニタリング</vt:lpstr>
      <vt:lpstr>PowerPoint Presentation</vt:lpstr>
      <vt:lpstr>クロスプラットフォーム自動化ソリューションのQmiixは、反復的なタスクから解放します</vt:lpstr>
      <vt:lpstr>PowerPoint Presentation</vt:lpstr>
      <vt:lpstr>PowerPoint Presentation</vt:lpstr>
      <vt:lpstr>WireGuard® - リモートワーカー向けの より簡単で高速なVPNトンネル</vt:lpstr>
      <vt:lpstr>Container Stationは、軽量Linux®ベースのOSおよびアプリ仮想化ソリューションです。 </vt:lpstr>
      <vt:lpstr>PowerPoint Presentation</vt:lpstr>
      <vt:lpstr>ストレージ容量やデータ交換を追加する TRハードウェアRAID USBエンクロージャ</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2022-06-03T08:51:30Z</dcterms:modified>
</cp:coreProperties>
</file>