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5" r:id="rId1"/>
  </p:sldMasterIdLst>
  <p:notesMasterIdLst>
    <p:notesMasterId r:id="rId11"/>
  </p:notesMasterIdLst>
  <p:sldIdLst>
    <p:sldId id="302" r:id="rId2"/>
    <p:sldId id="331" r:id="rId3"/>
    <p:sldId id="333" r:id="rId4"/>
    <p:sldId id="328" r:id="rId5"/>
    <p:sldId id="330" r:id="rId6"/>
    <p:sldId id="332" r:id="rId7"/>
    <p:sldId id="329" r:id="rId8"/>
    <p:sldId id="335" r:id="rId9"/>
    <p:sldId id="336" r:id="rId10"/>
  </p:sldIdLst>
  <p:sldSz cx="9144000" cy="5143500" type="screen16x9"/>
  <p:notesSz cx="7099300" cy="102346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ffice" initials="O" lastIdx="1" clrIdx="0">
    <p:extLst/>
  </p:cmAuthor>
  <p:cmAuthor id="2" name="Office" initials="O [2]" lastIdx="1" clrIdx="1">
    <p:extLst/>
  </p:cmAuthor>
  <p:cmAuthor id="3" name="Office" initials="O [3]" lastIdx="1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73E3"/>
    <a:srgbClr val="CCECFF"/>
    <a:srgbClr val="66CCFF"/>
    <a:srgbClr val="CCFFFF"/>
    <a:srgbClr val="009999"/>
    <a:srgbClr val="37A3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75" autoAdjust="0"/>
    <p:restoredTop sz="99607" autoAdjust="0"/>
  </p:normalViewPr>
  <p:slideViewPr>
    <p:cSldViewPr>
      <p:cViewPr>
        <p:scale>
          <a:sx n="110" d="100"/>
          <a:sy n="110" d="100"/>
        </p:scale>
        <p:origin x="-102" y="-6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8312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709931" y="4861441"/>
            <a:ext cx="5679439" cy="4605576"/>
          </a:xfrm>
          <a:prstGeom prst="rect">
            <a:avLst/>
          </a:prstGeom>
          <a:noFill/>
          <a:ln>
            <a:noFill/>
          </a:ln>
        </p:spPr>
        <p:txBody>
          <a:bodyPr wrap="square" lIns="99032" tIns="99032" rIns="99032" bIns="99032" anchor="t" anchorCtr="0"/>
          <a:lstStyle>
            <a:lvl1pPr marL="69850" marR="0" lvl="0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27050" marR="0" lvl="1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84250" marR="0" lvl="2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441450" marR="0" lvl="3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98650" marR="0" lvl="4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355850" marR="0" lvl="5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13050" marR="0" lvl="6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70250" marR="0" lvl="7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27450" marR="0" lvl="8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92293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Shape 641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Shape 642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wrap="square" lIns="99032" tIns="99032" rIns="99032" bIns="99032" anchor="ctr" anchorCtr="0">
            <a:noAutofit/>
          </a:bodyPr>
          <a:lstStyle/>
          <a:p>
            <a:pPr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1735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6" name="Shape 456"/>
          <p:cNvSpPr txBox="1">
            <a:spLocks noGrp="1"/>
          </p:cNvSpPr>
          <p:nvPr>
            <p:ph type="body" idx="1"/>
          </p:nvPr>
        </p:nvSpPr>
        <p:spPr>
          <a:xfrm>
            <a:off x="709931" y="4861441"/>
            <a:ext cx="5679439" cy="4605576"/>
          </a:xfrm>
          <a:prstGeom prst="rect">
            <a:avLst/>
          </a:prstGeom>
          <a:noFill/>
          <a:ln>
            <a:noFill/>
          </a:ln>
        </p:spPr>
        <p:txBody>
          <a:bodyPr wrap="square" lIns="99032" tIns="99032" rIns="99032" bIns="99032" anchor="t" anchorCtr="0">
            <a:noAutofit/>
          </a:bodyPr>
          <a:lstStyle/>
          <a:p>
            <a:pPr marL="0">
              <a:buSzPct val="25000"/>
              <a:buNone/>
            </a:pPr>
            <a:endParaRPr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2" cstate="screen"/>
          <a:stretch>
            <a:fillRect/>
          </a:stretch>
        </p:blipFill>
        <p:spPr bwMode="auto">
          <a:xfrm>
            <a:off x="4226" y="-18"/>
            <a:ext cx="9135516" cy="5138086"/>
          </a:xfrm>
          <a:prstGeom prst="rect">
            <a:avLst/>
          </a:prstGeom>
          <a:noFill/>
        </p:spPr>
      </p:pic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5200" b="1" i="0" u="none" strike="noStrike" cap="none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8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32" y="5414"/>
            <a:ext cx="9144032" cy="5138086"/>
          </a:xfrm>
          <a:prstGeom prst="rect">
            <a:avLst/>
          </a:prstGeom>
          <a:noFill/>
        </p:spPr>
      </p:pic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6873" cy="66055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198" cy="148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198" cy="123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1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ptio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2" cstate="screen"/>
          <a:stretch>
            <a:fillRect/>
          </a:stretch>
        </p:blipFill>
        <p:spPr bwMode="auto">
          <a:xfrm>
            <a:off x="4226" y="-18"/>
            <a:ext cx="9135516" cy="513808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工作進行中\20170911直播母版16比9\母片\2017_Think Big母版16比9_C內頁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-32" y="-18"/>
            <a:ext cx="9144032" cy="5138086"/>
          </a:xfrm>
          <a:prstGeom prst="rect">
            <a:avLst/>
          </a:prstGeom>
          <a:noFill/>
        </p:spPr>
      </p:pic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6873" cy="71437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595" cy="28573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zh-TW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zh-TW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49" r:id="rId3"/>
    <p:sldLayoutId id="2147483653" r:id="rId4"/>
    <p:sldLayoutId id="2147483657" r:id="rId5"/>
    <p:sldLayoutId id="214748365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微軟正黑體" pitchFamily="34" charset="-120"/>
          <a:ea typeface="微軟正黑體" pitchFamily="34" charset="-120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微軟正黑體" pitchFamily="34" charset="-120"/>
          <a:ea typeface="微軟正黑體" pitchFamily="34" charset="-12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50"/>
          <p:cNvSpPr/>
          <p:nvPr/>
        </p:nvSpPr>
        <p:spPr>
          <a:xfrm>
            <a:off x="2678893" y="2000246"/>
            <a:ext cx="5143536" cy="107157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altLang="zh-TW" sz="6000" b="1" dirty="0" err="1" smtClean="0">
                <a:solidFill>
                  <a:srgbClr val="002060"/>
                </a:solidFill>
                <a:ea typeface="Microsoft JhengHei"/>
              </a:rPr>
              <a:t>QBoat</a:t>
            </a:r>
            <a:r>
              <a:rPr lang="en-US" altLang="zh-TW" sz="6000" b="1" dirty="0" smtClean="0">
                <a:solidFill>
                  <a:srgbClr val="002060"/>
                </a:solidFill>
                <a:ea typeface="Microsoft JhengHei"/>
              </a:rPr>
              <a:t> Sunny</a:t>
            </a:r>
          </a:p>
        </p:txBody>
      </p:sp>
      <p:sp>
        <p:nvSpPr>
          <p:cNvPr id="3" name="Shape 50"/>
          <p:cNvSpPr/>
          <p:nvPr/>
        </p:nvSpPr>
        <p:spPr>
          <a:xfrm>
            <a:off x="2571736" y="3000378"/>
            <a:ext cx="5357850" cy="92869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zh-TW" altLang="en-US" sz="2800" dirty="0" smtClean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帶領你的</a:t>
            </a:r>
            <a:r>
              <a:rPr lang="en-US" altLang="zh-TW" sz="2800" dirty="0" err="1" smtClean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IoT</a:t>
            </a:r>
            <a:r>
              <a:rPr lang="zh-TW" altLang="en-US" sz="2800" dirty="0" smtClean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裝置航向雲端世界</a:t>
            </a:r>
            <a:endParaRPr lang="zh-TW" sz="2800" i="0" u="none" strike="noStrike" cap="none" dirty="0">
              <a:solidFill>
                <a:srgbClr val="0070C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6" name="Picture 2" descr="\\MARKETING\Marketing\TO 明俐\1023_PPT元素\QBoat_Sunny\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1548737"/>
            <a:ext cx="2143140" cy="22374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12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85734"/>
            <a:ext cx="9144000" cy="660551"/>
          </a:xfrm>
        </p:spPr>
        <p:txBody>
          <a:bodyPr/>
          <a:lstStyle/>
          <a:p>
            <a:r>
              <a:rPr lang="en-US" altLang="zh-TW" dirty="0" smtClean="0"/>
              <a:t>Maker</a:t>
            </a:r>
            <a:r>
              <a:rPr lang="zh-TW" altLang="en-US" dirty="0" smtClean="0"/>
              <a:t> 的第一台 </a:t>
            </a:r>
            <a:r>
              <a:rPr lang="en-US" altLang="zh-TW" dirty="0" err="1" smtClean="0"/>
              <a:t>IoT</a:t>
            </a:r>
            <a:r>
              <a:rPr lang="zh-TW" altLang="en-US" dirty="0" smtClean="0"/>
              <a:t> 微型伺服器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026609" y="1428742"/>
            <a:ext cx="4117423" cy="3559276"/>
          </a:xfrm>
        </p:spPr>
        <p:txBody>
          <a:bodyPr/>
          <a:lstStyle/>
          <a:p>
            <a:pPr fontAlgn="base"/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zh-TW" altLang="en-US" sz="1400" dirty="0" smtClean="0">
                <a:solidFill>
                  <a:schemeClr val="tx1"/>
                </a:solidFill>
              </a:rPr>
              <a:t>體積輕巧</a:t>
            </a:r>
            <a:r>
              <a:rPr lang="en-US" altLang="zh-TW" sz="1400" dirty="0" smtClean="0">
                <a:solidFill>
                  <a:schemeClr val="tx1"/>
                </a:solidFill>
              </a:rPr>
              <a:t>(12x12cm)</a:t>
            </a:r>
          </a:p>
          <a:p>
            <a:pPr fontAlgn="base"/>
            <a:r>
              <a:rPr lang="zh-TW" altLang="en-US" sz="1400" dirty="0" smtClean="0">
                <a:solidFill>
                  <a:schemeClr val="tx1"/>
                </a:solidFill>
              </a:rPr>
              <a:t>  易學易用</a:t>
            </a:r>
            <a:endParaRPr lang="en-US" altLang="zh-TW" sz="1400" dirty="0" smtClean="0">
              <a:solidFill>
                <a:schemeClr val="tx1"/>
              </a:solidFill>
            </a:endParaRPr>
          </a:p>
          <a:p>
            <a:pPr fontAlgn="base"/>
            <a:r>
              <a:rPr lang="zh-TW" altLang="en-US" sz="1400" dirty="0" smtClean="0">
                <a:solidFill>
                  <a:schemeClr val="tx1"/>
                </a:solidFill>
              </a:rPr>
              <a:t>  節省使用雲端</a:t>
            </a:r>
            <a:r>
              <a:rPr lang="en-US" altLang="zh-TW" sz="1400" dirty="0" err="1" smtClean="0">
                <a:solidFill>
                  <a:schemeClr val="tx1"/>
                </a:solidFill>
              </a:rPr>
              <a:t>IoT</a:t>
            </a:r>
            <a:r>
              <a:rPr lang="zh-TW" altLang="en-US" sz="1400" dirty="0" smtClean="0">
                <a:solidFill>
                  <a:schemeClr val="tx1"/>
                </a:solidFill>
              </a:rPr>
              <a:t>平台的費用</a:t>
            </a:r>
            <a:endParaRPr lang="en-US" altLang="zh-TW" sz="1400" dirty="0" smtClean="0">
              <a:solidFill>
                <a:schemeClr val="tx1"/>
              </a:solidFill>
            </a:endParaRPr>
          </a:p>
          <a:p>
            <a:pPr fontAlgn="base"/>
            <a:r>
              <a:rPr lang="zh-TW" altLang="en-US" sz="1400" dirty="0" smtClean="0">
                <a:solidFill>
                  <a:schemeClr val="tx1"/>
                </a:solidFill>
              </a:rPr>
              <a:t>  簡單架設小範圍的</a:t>
            </a:r>
            <a:r>
              <a:rPr lang="en-US" altLang="zh-TW" sz="1400" dirty="0" err="1" smtClean="0">
                <a:solidFill>
                  <a:schemeClr val="tx1"/>
                </a:solidFill>
              </a:rPr>
              <a:t>IoT</a:t>
            </a:r>
            <a:r>
              <a:rPr lang="zh-TW" altLang="en-US" sz="1400" dirty="0" smtClean="0">
                <a:solidFill>
                  <a:schemeClr val="tx1"/>
                </a:solidFill>
              </a:rPr>
              <a:t>系統</a:t>
            </a:r>
            <a:endParaRPr lang="en-US" altLang="zh-TW" sz="1400" dirty="0" smtClean="0">
              <a:solidFill>
                <a:schemeClr val="tx1"/>
              </a:solidFill>
            </a:endParaRPr>
          </a:p>
          <a:p>
            <a:pPr fontAlgn="base"/>
            <a:r>
              <a:rPr lang="zh-TW" altLang="en-US" sz="1400" dirty="0" smtClean="0">
                <a:solidFill>
                  <a:schemeClr val="tx1"/>
                </a:solidFill>
              </a:rPr>
              <a:t>  可向上擴充至大型</a:t>
            </a:r>
            <a:r>
              <a:rPr lang="en-US" altLang="zh-TW" sz="1400" dirty="0" err="1" smtClean="0">
                <a:solidFill>
                  <a:schemeClr val="tx1"/>
                </a:solidFill>
              </a:rPr>
              <a:t>IoT</a:t>
            </a:r>
            <a:r>
              <a:rPr lang="zh-TW" altLang="en-US" sz="1400" dirty="0" smtClean="0">
                <a:solidFill>
                  <a:schemeClr val="tx1"/>
                </a:solidFill>
              </a:rPr>
              <a:t>系統</a:t>
            </a:r>
            <a:endParaRPr lang="en-US" sz="1400" dirty="0" smtClean="0">
              <a:solidFill>
                <a:schemeClr val="tx1"/>
              </a:solidFill>
            </a:endParaRPr>
          </a:p>
          <a:p>
            <a:pPr fontAlgn="base"/>
            <a:r>
              <a:rPr lang="zh-TW" altLang="en-US" sz="1400" dirty="0" smtClean="0">
                <a:solidFill>
                  <a:schemeClr val="tx1"/>
                </a:solidFill>
              </a:rPr>
              <a:t>  兼具伺服器與</a:t>
            </a:r>
            <a:r>
              <a:rPr lang="en-US" altLang="zh-TW" sz="1400" dirty="0" smtClean="0">
                <a:solidFill>
                  <a:schemeClr val="tx1"/>
                </a:solidFill>
              </a:rPr>
              <a:t>Gateway</a:t>
            </a:r>
            <a:r>
              <a:rPr lang="zh-TW" altLang="en-US" sz="1400" dirty="0" smtClean="0">
                <a:solidFill>
                  <a:schemeClr val="tx1"/>
                </a:solidFill>
              </a:rPr>
              <a:t>功能</a:t>
            </a:r>
            <a:endParaRPr lang="en-US" altLang="zh-TW" sz="1400" dirty="0" smtClean="0">
              <a:solidFill>
                <a:schemeClr val="tx1"/>
              </a:solidFill>
            </a:endParaRPr>
          </a:p>
          <a:p>
            <a:pPr fontAlgn="base"/>
            <a:r>
              <a:rPr lang="zh-TW" altLang="en-US" sz="1400" dirty="0" smtClean="0">
                <a:solidFill>
                  <a:schemeClr val="tx1"/>
                </a:solidFill>
              </a:rPr>
              <a:t>  彈性的網路設定</a:t>
            </a:r>
            <a:endParaRPr lang="en-US" altLang="zh-TW" sz="1400" dirty="0" smtClean="0">
              <a:solidFill>
                <a:schemeClr val="tx1"/>
              </a:solidFill>
            </a:endParaRPr>
          </a:p>
          <a:p>
            <a:pPr fontAlgn="base"/>
            <a:r>
              <a:rPr lang="zh-TW" altLang="en-US" sz="1400" dirty="0" smtClean="0">
                <a:solidFill>
                  <a:schemeClr val="tx1"/>
                </a:solidFill>
              </a:rPr>
              <a:t>  可無限擴充的軟體生態系</a:t>
            </a:r>
            <a:endParaRPr lang="en-US" altLang="zh-TW" sz="1400" dirty="0" smtClean="0">
              <a:solidFill>
                <a:schemeClr val="tx1"/>
              </a:solidFill>
            </a:endParaRPr>
          </a:p>
          <a:p>
            <a:pPr fontAlgn="base"/>
            <a:r>
              <a:rPr lang="zh-TW" altLang="en-US" sz="1400" dirty="0" smtClean="0">
                <a:solidFill>
                  <a:schemeClr val="tx1"/>
                </a:solidFill>
              </a:rPr>
              <a:t>  支援</a:t>
            </a:r>
            <a:r>
              <a:rPr lang="en-US" altLang="zh-TW" sz="1400" dirty="0" smtClean="0">
                <a:solidFill>
                  <a:schemeClr val="tx1"/>
                </a:solidFill>
              </a:rPr>
              <a:t>Container/</a:t>
            </a:r>
            <a:r>
              <a:rPr lang="en-US" altLang="zh-TW" sz="1400" dirty="0" err="1" smtClean="0">
                <a:solidFill>
                  <a:schemeClr val="tx1"/>
                </a:solidFill>
              </a:rPr>
              <a:t>Docker</a:t>
            </a:r>
            <a:endParaRPr lang="en-US" sz="1400" dirty="0" smtClean="0">
              <a:solidFill>
                <a:schemeClr val="tx1"/>
              </a:solidFill>
            </a:endParaRPr>
          </a:p>
        </p:txBody>
      </p:sp>
      <p:pic>
        <p:nvPicPr>
          <p:cNvPr id="4" name="圖片 3" descr="Qboat_Top_left-angle+heat si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1302982"/>
            <a:ext cx="4250529" cy="2656580"/>
          </a:xfrm>
          <a:prstGeom prst="rect">
            <a:avLst/>
          </a:prstGeom>
        </p:spPr>
      </p:pic>
      <p:pic>
        <p:nvPicPr>
          <p:cNvPr id="5" name="Picture 2" descr="D:\工作進行中\20170911直播母版16比9\20171023直播ppt元素\icon.png"/>
          <p:cNvPicPr>
            <a:picLocks noChangeAspect="1" noChangeArrowheads="1"/>
          </p:cNvPicPr>
          <p:nvPr/>
        </p:nvPicPr>
        <p:blipFill>
          <a:blip r:embed="rId3"/>
          <a:srcRect t="16103" b="11431"/>
          <a:stretch>
            <a:fillRect/>
          </a:stretch>
        </p:blipFill>
        <p:spPr bwMode="auto">
          <a:xfrm>
            <a:off x="785786" y="3857634"/>
            <a:ext cx="3346382" cy="6429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 descr="P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928676"/>
            <a:ext cx="7786742" cy="360277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85734"/>
            <a:ext cx="9144000" cy="660551"/>
          </a:xfrm>
        </p:spPr>
        <p:txBody>
          <a:bodyPr/>
          <a:lstStyle/>
          <a:p>
            <a:r>
              <a:rPr lang="zh-TW" altLang="en-US" dirty="0" smtClean="0"/>
              <a:t>小型 </a:t>
            </a:r>
            <a:r>
              <a:rPr lang="en-US" altLang="zh-TW" dirty="0" err="1" smtClean="0"/>
              <a:t>IoT</a:t>
            </a:r>
            <a:r>
              <a:rPr lang="zh-TW" altLang="en-US" dirty="0" smtClean="0"/>
              <a:t>系統架構</a:t>
            </a:r>
            <a:endParaRPr lang="zh-TW" altLang="en-US" dirty="0"/>
          </a:p>
        </p:txBody>
      </p:sp>
      <p:pic>
        <p:nvPicPr>
          <p:cNvPr id="8" name="Picture 8" descr="「raspberry pi」的圖片搜尋結果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732360">
            <a:off x="5820864" y="2706275"/>
            <a:ext cx="642942" cy="431757"/>
          </a:xfrm>
          <a:prstGeom prst="rect">
            <a:avLst/>
          </a:prstGeom>
          <a:noFill/>
        </p:spPr>
      </p:pic>
      <p:pic>
        <p:nvPicPr>
          <p:cNvPr id="9" name="Picture 10" descr="「intel edison」的圖片搜尋結果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20765470">
            <a:off x="5811701" y="2144246"/>
            <a:ext cx="642942" cy="321471"/>
          </a:xfrm>
          <a:prstGeom prst="rect">
            <a:avLst/>
          </a:prstGeom>
          <a:noFill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429388" y="3286130"/>
            <a:ext cx="285752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6" cstate="screen">
            <a:lum bright="40000"/>
          </a:blip>
          <a:srcRect/>
          <a:stretch>
            <a:fillRect/>
          </a:stretch>
        </p:blipFill>
        <p:spPr bwMode="auto">
          <a:xfrm>
            <a:off x="6996935" y="2786064"/>
            <a:ext cx="672739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文字方塊 13"/>
          <p:cNvSpPr txBox="1"/>
          <p:nvPr/>
        </p:nvSpPr>
        <p:spPr>
          <a:xfrm>
            <a:off x="5643570" y="1428742"/>
            <a:ext cx="1214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前端裝置</a:t>
            </a:r>
            <a:endParaRPr lang="zh-TW" altLang="en-US" sz="16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786578" y="3357568"/>
            <a:ext cx="1000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 err="1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IoT</a:t>
            </a:r>
            <a:r>
              <a:rPr lang="en-US" altLang="zh-TW" sz="16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6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區網</a:t>
            </a:r>
            <a:endParaRPr lang="zh-TW" altLang="en-US" sz="16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5000628" y="3121229"/>
            <a:ext cx="571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LAN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3071802" y="3834480"/>
            <a:ext cx="1428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規則引擎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網頁伺服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1142976" y="1334150"/>
            <a:ext cx="1428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大數據分析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資料庫存放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785786" y="4559872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中大型 </a:t>
            </a:r>
            <a:r>
              <a:rPr lang="en-US" altLang="zh-TW" sz="1800" b="1" dirty="0" err="1" smtClean="0">
                <a:latin typeface="微軟正黑體" pitchFamily="34" charset="-120"/>
                <a:ea typeface="微軟正黑體" pitchFamily="34" charset="-120"/>
              </a:rPr>
              <a:t>IoT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網路</a:t>
            </a:r>
            <a:endParaRPr lang="zh-TW" altLang="en-US" sz="1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3000364" y="4572014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小型</a:t>
            </a:r>
            <a:r>
              <a:rPr lang="en-US" altLang="zh-TW" sz="1800" b="1" dirty="0" err="1" smtClean="0">
                <a:latin typeface="微軟正黑體" pitchFamily="34" charset="-120"/>
                <a:ea typeface="微軟正黑體" pitchFamily="34" charset="-120"/>
              </a:rPr>
              <a:t>IoT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網路</a:t>
            </a:r>
            <a:endParaRPr lang="zh-TW" altLang="en-US" sz="1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3857620" y="1733130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閘道、伺服器</a:t>
            </a:r>
            <a:endParaRPr lang="zh-TW" altLang="en-US" sz="1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4143372" y="3834480"/>
            <a:ext cx="1428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訊息代理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基本儲存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3" name="Picture 6" descr="相關圖片"/>
          <p:cNvPicPr>
            <a:picLocks noChangeAspect="1" noChangeArrowheads="1"/>
          </p:cNvPicPr>
          <p:nvPr/>
        </p:nvPicPr>
        <p:blipFill>
          <a:blip r:embed="rId7">
            <a:lum bright="40000"/>
          </a:blip>
          <a:srcRect/>
          <a:stretch>
            <a:fillRect/>
          </a:stretch>
        </p:blipFill>
        <p:spPr bwMode="auto">
          <a:xfrm rot="511071">
            <a:off x="7313903" y="2045273"/>
            <a:ext cx="642942" cy="469373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1" name="Picture 6" descr="相關圖片"/>
          <p:cNvPicPr>
            <a:picLocks noChangeAspect="1" noChangeArrowheads="1"/>
          </p:cNvPicPr>
          <p:nvPr/>
        </p:nvPicPr>
        <p:blipFill>
          <a:blip r:embed="rId7">
            <a:lum bright="20000"/>
          </a:blip>
          <a:srcRect/>
          <a:stretch>
            <a:fillRect/>
          </a:stretch>
        </p:blipFill>
        <p:spPr bwMode="auto">
          <a:xfrm rot="21216961">
            <a:off x="6878161" y="1891659"/>
            <a:ext cx="642942" cy="469373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7" name="Picture 6" descr="相關圖片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244585">
            <a:off x="6519373" y="2032169"/>
            <a:ext cx="642942" cy="469373"/>
          </a:xfrm>
          <a:prstGeom prst="rect">
            <a:avLst/>
          </a:prstGeom>
          <a:noFill/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568307" y="2643188"/>
            <a:ext cx="672739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11"/>
          <p:cNvPicPr>
            <a:picLocks noChangeAspect="1" noChangeArrowheads="1"/>
          </p:cNvPicPr>
          <p:nvPr/>
        </p:nvPicPr>
        <p:blipFill>
          <a:blip r:embed="rId6" cstate="screen">
            <a:lum bright="20000"/>
          </a:blip>
          <a:srcRect/>
          <a:stretch>
            <a:fillRect/>
          </a:stretch>
        </p:blipFill>
        <p:spPr bwMode="auto">
          <a:xfrm rot="946583">
            <a:off x="7497001" y="2714626"/>
            <a:ext cx="672739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85734"/>
            <a:ext cx="9144000" cy="660551"/>
          </a:xfrm>
        </p:spPr>
        <p:txBody>
          <a:bodyPr/>
          <a:lstStyle/>
          <a:p>
            <a:r>
              <a:rPr lang="zh-TW" altLang="en-US" dirty="0" smtClean="0"/>
              <a:t>麻雀雖小 五臟俱全</a:t>
            </a:r>
            <a:endParaRPr lang="zh-TW" altLang="en-US" dirty="0"/>
          </a:p>
        </p:txBody>
      </p:sp>
      <p:pic>
        <p:nvPicPr>
          <p:cNvPr id="4" name="圖片 3" descr="Qboat_Back.pn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2450653" y="1428742"/>
            <a:ext cx="3571900" cy="3500462"/>
          </a:xfrm>
          <a:prstGeom prst="rect">
            <a:avLst/>
          </a:prstGeom>
        </p:spPr>
      </p:pic>
      <p:grpSp>
        <p:nvGrpSpPr>
          <p:cNvPr id="54" name="群組 53"/>
          <p:cNvGrpSpPr/>
          <p:nvPr/>
        </p:nvGrpSpPr>
        <p:grpSpPr>
          <a:xfrm>
            <a:off x="4665231" y="2643188"/>
            <a:ext cx="3295345" cy="1571636"/>
            <a:chOff x="4665231" y="2643188"/>
            <a:chExt cx="3295345" cy="1571636"/>
          </a:xfrm>
        </p:grpSpPr>
        <p:sp>
          <p:nvSpPr>
            <p:cNvPr id="8" name="圓角矩形 7"/>
            <p:cNvSpPr/>
            <p:nvPr/>
          </p:nvSpPr>
          <p:spPr>
            <a:xfrm>
              <a:off x="4665231" y="2643188"/>
              <a:ext cx="500066" cy="1571636"/>
            </a:xfrm>
            <a:prstGeom prst="roundRect">
              <a:avLst>
                <a:gd name="adj" fmla="val 7029"/>
              </a:avLst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6429388" y="3286130"/>
              <a:ext cx="153118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2GB DDR3 RAM</a:t>
              </a:r>
            </a:p>
            <a:p>
              <a:r>
                <a:rPr lang="en-US" altLang="zh-TW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</a:t>
              </a:r>
              <a:r>
                <a:rPr lang="en-US" altLang="zh-TW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4 x 512MB </a:t>
              </a:r>
              <a:r>
                <a:rPr lang="en-US" altLang="zh-TW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)</a:t>
              </a:r>
              <a:endPara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11" name="直線接點 10"/>
            <p:cNvCxnSpPr>
              <a:stCxn id="8" idx="3"/>
            </p:cNvCxnSpPr>
            <p:nvPr/>
          </p:nvCxnSpPr>
          <p:spPr>
            <a:xfrm>
              <a:off x="5165297" y="3429006"/>
              <a:ext cx="1192653" cy="158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矩形 14"/>
          <p:cNvSpPr/>
          <p:nvPr/>
        </p:nvSpPr>
        <p:spPr>
          <a:xfrm>
            <a:off x="3879413" y="1142990"/>
            <a:ext cx="6222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12cm</a:t>
            </a:r>
            <a:endParaRPr lang="zh-TW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3" name="群組 52"/>
          <p:cNvGrpSpPr/>
          <p:nvPr/>
        </p:nvGrpSpPr>
        <p:grpSpPr>
          <a:xfrm>
            <a:off x="3786182" y="2143122"/>
            <a:ext cx="4593825" cy="1714512"/>
            <a:chOff x="3786182" y="2143122"/>
            <a:chExt cx="4593825" cy="1714512"/>
          </a:xfrm>
        </p:grpSpPr>
        <p:sp>
          <p:nvSpPr>
            <p:cNvPr id="7" name="圓角矩形 6"/>
            <p:cNvSpPr/>
            <p:nvPr/>
          </p:nvSpPr>
          <p:spPr>
            <a:xfrm>
              <a:off x="3786182" y="3071816"/>
              <a:ext cx="785818" cy="785818"/>
            </a:xfrm>
            <a:prstGeom prst="roundRect">
              <a:avLst>
                <a:gd name="adj" fmla="val 7029"/>
              </a:avLst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6379744" y="2143122"/>
              <a:ext cx="200026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AL314 4-Core ARM A15 CPU @1.7GHz</a:t>
              </a:r>
              <a:endPara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22" name="肘形接點 21"/>
            <p:cNvCxnSpPr>
              <a:stCxn id="7" idx="0"/>
            </p:cNvCxnSpPr>
            <p:nvPr/>
          </p:nvCxnSpPr>
          <p:spPr>
            <a:xfrm rot="5400000" flipH="1" flipV="1">
              <a:off x="4875613" y="1660918"/>
              <a:ext cx="714376" cy="2107421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群組 42"/>
          <p:cNvGrpSpPr/>
          <p:nvPr/>
        </p:nvGrpSpPr>
        <p:grpSpPr>
          <a:xfrm>
            <a:off x="2592735" y="1214428"/>
            <a:ext cx="3215504" cy="215108"/>
            <a:chOff x="2928132" y="1214428"/>
            <a:chExt cx="3215504" cy="215108"/>
          </a:xfrm>
        </p:grpSpPr>
        <p:cxnSp>
          <p:nvCxnSpPr>
            <p:cNvPr id="38" name="直線接點 37"/>
            <p:cNvCxnSpPr/>
            <p:nvPr/>
          </p:nvCxnSpPr>
          <p:spPr>
            <a:xfrm rot="5400000" flipH="1" flipV="1">
              <a:off x="2821769" y="1321585"/>
              <a:ext cx="214314" cy="158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接點 38"/>
            <p:cNvCxnSpPr/>
            <p:nvPr/>
          </p:nvCxnSpPr>
          <p:spPr>
            <a:xfrm rot="5400000" flipH="1" flipV="1">
              <a:off x="6035685" y="1320791"/>
              <a:ext cx="214314" cy="158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接點 40"/>
            <p:cNvCxnSpPr/>
            <p:nvPr/>
          </p:nvCxnSpPr>
          <p:spPr>
            <a:xfrm>
              <a:off x="2928926" y="1285866"/>
              <a:ext cx="1214446" cy="158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接點 41"/>
            <p:cNvCxnSpPr/>
            <p:nvPr/>
          </p:nvCxnSpPr>
          <p:spPr>
            <a:xfrm>
              <a:off x="4929190" y="1285866"/>
              <a:ext cx="1214446" cy="158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群組 43"/>
          <p:cNvGrpSpPr/>
          <p:nvPr/>
        </p:nvGrpSpPr>
        <p:grpSpPr>
          <a:xfrm rot="5400000">
            <a:off x="571075" y="3072213"/>
            <a:ext cx="3215504" cy="214315"/>
            <a:chOff x="2928132" y="1165577"/>
            <a:chExt cx="3215504" cy="214315"/>
          </a:xfrm>
        </p:grpSpPr>
        <p:cxnSp>
          <p:nvCxnSpPr>
            <p:cNvPr id="45" name="直線接點 44"/>
            <p:cNvCxnSpPr/>
            <p:nvPr/>
          </p:nvCxnSpPr>
          <p:spPr>
            <a:xfrm rot="5400000" flipH="1" flipV="1">
              <a:off x="2821769" y="1271940"/>
              <a:ext cx="214314" cy="158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接點 45"/>
            <p:cNvCxnSpPr/>
            <p:nvPr/>
          </p:nvCxnSpPr>
          <p:spPr>
            <a:xfrm rot="5400000" flipH="1" flipV="1">
              <a:off x="6035685" y="1271941"/>
              <a:ext cx="214314" cy="158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接點 46"/>
            <p:cNvCxnSpPr/>
            <p:nvPr/>
          </p:nvCxnSpPr>
          <p:spPr>
            <a:xfrm>
              <a:off x="2928926" y="1285866"/>
              <a:ext cx="1214446" cy="158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接點 47"/>
            <p:cNvCxnSpPr/>
            <p:nvPr/>
          </p:nvCxnSpPr>
          <p:spPr>
            <a:xfrm>
              <a:off x="4929190" y="1285866"/>
              <a:ext cx="1214446" cy="158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矩形 48"/>
          <p:cNvSpPr/>
          <p:nvPr/>
        </p:nvSpPr>
        <p:spPr>
          <a:xfrm>
            <a:off x="1785918" y="3000378"/>
            <a:ext cx="6222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12cm</a:t>
            </a:r>
            <a:endParaRPr lang="zh-TW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2" name="群組 51"/>
          <p:cNvGrpSpPr/>
          <p:nvPr/>
        </p:nvGrpSpPr>
        <p:grpSpPr>
          <a:xfrm>
            <a:off x="3593661" y="1785932"/>
            <a:ext cx="4584973" cy="1143008"/>
            <a:chOff x="3593661" y="1785932"/>
            <a:chExt cx="4584973" cy="1143008"/>
          </a:xfrm>
        </p:grpSpPr>
        <p:sp>
          <p:nvSpPr>
            <p:cNvPr id="9" name="圓角矩形 8"/>
            <p:cNvSpPr/>
            <p:nvPr/>
          </p:nvSpPr>
          <p:spPr>
            <a:xfrm>
              <a:off x="3593661" y="2500312"/>
              <a:ext cx="500066" cy="428628"/>
            </a:xfrm>
            <a:prstGeom prst="roundRect">
              <a:avLst>
                <a:gd name="adj" fmla="val 7029"/>
              </a:avLst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6379744" y="1785932"/>
              <a:ext cx="179889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512MB NAND Flash</a:t>
              </a:r>
              <a:endPara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51" name="圖案 50"/>
            <p:cNvCxnSpPr>
              <a:stCxn id="9" idx="0"/>
            </p:cNvCxnSpPr>
            <p:nvPr/>
          </p:nvCxnSpPr>
          <p:spPr>
            <a:xfrm rot="5400000" flipH="1" flipV="1">
              <a:off x="4779351" y="993151"/>
              <a:ext cx="571504" cy="2442818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85734"/>
            <a:ext cx="9144000" cy="660551"/>
          </a:xfrm>
        </p:spPr>
        <p:txBody>
          <a:bodyPr/>
          <a:lstStyle/>
          <a:p>
            <a:r>
              <a:rPr lang="zh-TW" altLang="en-US" dirty="0" smtClean="0"/>
              <a:t>麻雀雖小 五臟俱全</a:t>
            </a:r>
            <a:endParaRPr lang="zh-TW" altLang="en-US" dirty="0"/>
          </a:p>
        </p:txBody>
      </p:sp>
      <p:pic>
        <p:nvPicPr>
          <p:cNvPr id="5" name="圖片 4" descr="Qboat_Front.pn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2643174" y="1357304"/>
            <a:ext cx="3457519" cy="3357586"/>
          </a:xfrm>
          <a:prstGeom prst="rect">
            <a:avLst/>
          </a:prstGeom>
        </p:spPr>
      </p:pic>
      <p:grpSp>
        <p:nvGrpSpPr>
          <p:cNvPr id="67" name="群組 66"/>
          <p:cNvGrpSpPr/>
          <p:nvPr/>
        </p:nvGrpSpPr>
        <p:grpSpPr>
          <a:xfrm>
            <a:off x="1142976" y="2071684"/>
            <a:ext cx="2428892" cy="1000132"/>
            <a:chOff x="1142976" y="2071684"/>
            <a:chExt cx="2428892" cy="1000132"/>
          </a:xfrm>
        </p:grpSpPr>
        <p:sp>
          <p:nvSpPr>
            <p:cNvPr id="19" name="矩形 18"/>
            <p:cNvSpPr/>
            <p:nvPr/>
          </p:nvSpPr>
          <p:spPr>
            <a:xfrm>
              <a:off x="1142976" y="2764039"/>
              <a:ext cx="95250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RTC BAT</a:t>
              </a:r>
              <a:endPara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3" name="圓角矩形 22"/>
            <p:cNvSpPr/>
            <p:nvPr/>
          </p:nvSpPr>
          <p:spPr>
            <a:xfrm>
              <a:off x="3286116" y="2071684"/>
              <a:ext cx="285752" cy="500066"/>
            </a:xfrm>
            <a:prstGeom prst="roundRect">
              <a:avLst>
                <a:gd name="adj" fmla="val 17269"/>
              </a:avLst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26" name="圖案 25"/>
            <p:cNvCxnSpPr/>
            <p:nvPr/>
          </p:nvCxnSpPr>
          <p:spPr>
            <a:xfrm flipV="1">
              <a:off x="2071670" y="2571750"/>
              <a:ext cx="1357322" cy="296766"/>
            </a:xfrm>
            <a:prstGeom prst="bentConnector3">
              <a:avLst>
                <a:gd name="adj1" fmla="val 99482"/>
              </a:avLst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72" name="群組 71"/>
          <p:cNvGrpSpPr/>
          <p:nvPr/>
        </p:nvGrpSpPr>
        <p:grpSpPr>
          <a:xfrm>
            <a:off x="5357818" y="2500312"/>
            <a:ext cx="2565911" cy="1500198"/>
            <a:chOff x="5357818" y="2500312"/>
            <a:chExt cx="2565911" cy="1500198"/>
          </a:xfrm>
        </p:grpSpPr>
        <p:sp>
          <p:nvSpPr>
            <p:cNvPr id="7" name="圓角矩形 6"/>
            <p:cNvSpPr/>
            <p:nvPr/>
          </p:nvSpPr>
          <p:spPr>
            <a:xfrm>
              <a:off x="5357818" y="2500312"/>
              <a:ext cx="714380" cy="1500198"/>
            </a:xfrm>
            <a:prstGeom prst="roundRect">
              <a:avLst>
                <a:gd name="adj" fmla="val 9220"/>
              </a:avLst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6673066" y="3071816"/>
              <a:ext cx="125066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3x </a:t>
              </a:r>
              <a:r>
                <a:rPr lang="en-US" altLang="zh-TW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GbE</a:t>
              </a:r>
              <a:r>
                <a:rPr lang="en-US" altLang="zh-TW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Ports</a:t>
              </a:r>
              <a:endPara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36" name="直線接點 35"/>
            <p:cNvCxnSpPr/>
            <p:nvPr/>
          </p:nvCxnSpPr>
          <p:spPr>
            <a:xfrm>
              <a:off x="6072198" y="3214692"/>
              <a:ext cx="500066" cy="7298"/>
            </a:xfrm>
            <a:prstGeom prst="lin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71" name="群組 70"/>
          <p:cNvGrpSpPr/>
          <p:nvPr/>
        </p:nvGrpSpPr>
        <p:grpSpPr>
          <a:xfrm>
            <a:off x="6000760" y="4071948"/>
            <a:ext cx="1764272" cy="307777"/>
            <a:chOff x="6000760" y="4071948"/>
            <a:chExt cx="1764272" cy="307777"/>
          </a:xfrm>
        </p:grpSpPr>
        <p:sp>
          <p:nvSpPr>
            <p:cNvPr id="15" name="矩形 14"/>
            <p:cNvSpPr/>
            <p:nvPr/>
          </p:nvSpPr>
          <p:spPr>
            <a:xfrm>
              <a:off x="6673066" y="4071948"/>
              <a:ext cx="109196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2x USB 3.0</a:t>
              </a:r>
            </a:p>
          </p:txBody>
        </p:sp>
        <p:cxnSp>
          <p:nvCxnSpPr>
            <p:cNvPr id="41" name="直線接點 40"/>
            <p:cNvCxnSpPr/>
            <p:nvPr/>
          </p:nvCxnSpPr>
          <p:spPr>
            <a:xfrm>
              <a:off x="6000760" y="4248526"/>
              <a:ext cx="571504" cy="1588"/>
            </a:xfrm>
            <a:prstGeom prst="lin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65" name="群組 64"/>
          <p:cNvGrpSpPr/>
          <p:nvPr/>
        </p:nvGrpSpPr>
        <p:grpSpPr>
          <a:xfrm>
            <a:off x="785786" y="2500312"/>
            <a:ext cx="1857388" cy="307777"/>
            <a:chOff x="785786" y="2500312"/>
            <a:chExt cx="1857388" cy="307777"/>
          </a:xfrm>
        </p:grpSpPr>
        <p:sp>
          <p:nvSpPr>
            <p:cNvPr id="17" name="矩形 16"/>
            <p:cNvSpPr/>
            <p:nvPr/>
          </p:nvSpPr>
          <p:spPr>
            <a:xfrm>
              <a:off x="785786" y="2500312"/>
              <a:ext cx="141897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Debug Console</a:t>
              </a:r>
            </a:p>
          </p:txBody>
        </p:sp>
        <p:cxnSp>
          <p:nvCxnSpPr>
            <p:cNvPr id="48" name="直線接點 47"/>
            <p:cNvCxnSpPr/>
            <p:nvPr/>
          </p:nvCxnSpPr>
          <p:spPr>
            <a:xfrm>
              <a:off x="2214546" y="2714626"/>
              <a:ext cx="428628" cy="1588"/>
            </a:xfrm>
            <a:prstGeom prst="lin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69" name="群組 68"/>
          <p:cNvGrpSpPr/>
          <p:nvPr/>
        </p:nvGrpSpPr>
        <p:grpSpPr>
          <a:xfrm>
            <a:off x="214282" y="3643320"/>
            <a:ext cx="3429024" cy="928694"/>
            <a:chOff x="214282" y="3643320"/>
            <a:chExt cx="3429024" cy="928694"/>
          </a:xfrm>
        </p:grpSpPr>
        <p:sp>
          <p:nvSpPr>
            <p:cNvPr id="9" name="圓角矩形 8"/>
            <p:cNvSpPr/>
            <p:nvPr/>
          </p:nvSpPr>
          <p:spPr>
            <a:xfrm>
              <a:off x="3000364" y="3643320"/>
              <a:ext cx="642942" cy="928694"/>
            </a:xfrm>
            <a:prstGeom prst="roundRect">
              <a:avLst>
                <a:gd name="adj" fmla="val 7029"/>
              </a:avLst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214282" y="3643320"/>
              <a:ext cx="214314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m.2 PCIE A key for </a:t>
              </a:r>
              <a:r>
                <a:rPr lang="en-US" altLang="zh-TW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WiFi</a:t>
              </a:r>
              <a:endParaRPr lang="en-US" altLang="zh-TW" dirty="0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58" name="直線接點 57"/>
            <p:cNvCxnSpPr/>
            <p:nvPr/>
          </p:nvCxnSpPr>
          <p:spPr>
            <a:xfrm flipV="1">
              <a:off x="2357422" y="3775654"/>
              <a:ext cx="640342" cy="10542"/>
            </a:xfrm>
            <a:prstGeom prst="lin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64" name="群組 63"/>
          <p:cNvGrpSpPr/>
          <p:nvPr/>
        </p:nvGrpSpPr>
        <p:grpSpPr>
          <a:xfrm>
            <a:off x="857224" y="1643056"/>
            <a:ext cx="2286016" cy="948007"/>
            <a:chOff x="857224" y="1643056"/>
            <a:chExt cx="2286016" cy="948007"/>
          </a:xfrm>
        </p:grpSpPr>
        <p:sp>
          <p:nvSpPr>
            <p:cNvPr id="16" name="矩形 15"/>
            <p:cNvSpPr/>
            <p:nvPr/>
          </p:nvSpPr>
          <p:spPr>
            <a:xfrm>
              <a:off x="857224" y="1928808"/>
              <a:ext cx="118013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Audio In/Out</a:t>
              </a:r>
            </a:p>
          </p:txBody>
        </p:sp>
        <p:sp>
          <p:nvSpPr>
            <p:cNvPr id="21" name="圓角矩形 20"/>
            <p:cNvSpPr/>
            <p:nvPr/>
          </p:nvSpPr>
          <p:spPr>
            <a:xfrm>
              <a:off x="2571736" y="1643056"/>
              <a:ext cx="571504" cy="428628"/>
            </a:xfrm>
            <a:prstGeom prst="roundRect">
              <a:avLst>
                <a:gd name="adj" fmla="val 7029"/>
              </a:avLst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圓角矩形 21"/>
            <p:cNvSpPr/>
            <p:nvPr/>
          </p:nvSpPr>
          <p:spPr>
            <a:xfrm>
              <a:off x="2571736" y="2162435"/>
              <a:ext cx="571504" cy="428628"/>
            </a:xfrm>
            <a:prstGeom prst="roundRect">
              <a:avLst>
                <a:gd name="adj" fmla="val 7029"/>
              </a:avLst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66" name="圖案 65"/>
            <p:cNvCxnSpPr>
              <a:stCxn id="21" idx="1"/>
              <a:endCxn id="22" idx="1"/>
            </p:cNvCxnSpPr>
            <p:nvPr/>
          </p:nvCxnSpPr>
          <p:spPr>
            <a:xfrm rot="10800000" flipV="1">
              <a:off x="2571736" y="1857369"/>
              <a:ext cx="1588" cy="519379"/>
            </a:xfrm>
            <a:prstGeom prst="bentConnector3">
              <a:avLst>
                <a:gd name="adj1" fmla="val 14395466"/>
              </a:avLst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5" name="直線接點 74"/>
            <p:cNvCxnSpPr/>
            <p:nvPr/>
          </p:nvCxnSpPr>
          <p:spPr>
            <a:xfrm>
              <a:off x="2000232" y="2071684"/>
              <a:ext cx="334999" cy="1588"/>
            </a:xfrm>
            <a:prstGeom prst="lin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76" name="群組 75"/>
          <p:cNvGrpSpPr/>
          <p:nvPr/>
        </p:nvGrpSpPr>
        <p:grpSpPr>
          <a:xfrm>
            <a:off x="6000760" y="1699865"/>
            <a:ext cx="2386818" cy="307777"/>
            <a:chOff x="6000760" y="1699865"/>
            <a:chExt cx="2386818" cy="307777"/>
          </a:xfrm>
        </p:grpSpPr>
        <p:sp>
          <p:nvSpPr>
            <p:cNvPr id="49" name="矩形 48"/>
            <p:cNvSpPr/>
            <p:nvPr/>
          </p:nvSpPr>
          <p:spPr>
            <a:xfrm>
              <a:off x="6673066" y="1699865"/>
              <a:ext cx="171451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12V Power Input</a:t>
              </a:r>
              <a:endPara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77" name="直線接點 76"/>
            <p:cNvCxnSpPr/>
            <p:nvPr/>
          </p:nvCxnSpPr>
          <p:spPr>
            <a:xfrm>
              <a:off x="6000760" y="1857370"/>
              <a:ext cx="500066" cy="1588"/>
            </a:xfrm>
            <a:prstGeom prst="lin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79" name="群組 78"/>
          <p:cNvGrpSpPr/>
          <p:nvPr/>
        </p:nvGrpSpPr>
        <p:grpSpPr>
          <a:xfrm>
            <a:off x="4071934" y="2000246"/>
            <a:ext cx="4929222" cy="2571768"/>
            <a:chOff x="4071934" y="2000246"/>
            <a:chExt cx="4929222" cy="2571768"/>
          </a:xfrm>
        </p:grpSpPr>
        <p:sp>
          <p:nvSpPr>
            <p:cNvPr id="13" name="矩形 12"/>
            <p:cNvSpPr/>
            <p:nvPr/>
          </p:nvSpPr>
          <p:spPr>
            <a:xfrm>
              <a:off x="6673066" y="2214560"/>
              <a:ext cx="154080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SSD for RAID0/1</a:t>
              </a:r>
            </a:p>
          </p:txBody>
        </p:sp>
        <p:grpSp>
          <p:nvGrpSpPr>
            <p:cNvPr id="74" name="群組 73"/>
            <p:cNvGrpSpPr/>
            <p:nvPr/>
          </p:nvGrpSpPr>
          <p:grpSpPr>
            <a:xfrm>
              <a:off x="4071934" y="2000246"/>
              <a:ext cx="4929222" cy="2571768"/>
              <a:chOff x="4071934" y="2000246"/>
              <a:chExt cx="4929222" cy="2571768"/>
            </a:xfrm>
          </p:grpSpPr>
          <p:sp>
            <p:nvSpPr>
              <p:cNvPr id="8" name="圓角矩形 7"/>
              <p:cNvSpPr/>
              <p:nvPr/>
            </p:nvSpPr>
            <p:spPr>
              <a:xfrm>
                <a:off x="4071934" y="2285998"/>
                <a:ext cx="1214446" cy="2286016"/>
              </a:xfrm>
              <a:prstGeom prst="roundRect">
                <a:avLst>
                  <a:gd name="adj" fmla="val 7029"/>
                </a:avLst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6673066" y="2000246"/>
                <a:ext cx="2328090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2x 2280/2260 m.2 SATA </a:t>
                </a:r>
                <a:endParaRPr lang="zh-TW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cxnSp>
            <p:nvCxnSpPr>
              <p:cNvPr id="40" name="圖案 25"/>
              <p:cNvCxnSpPr/>
              <p:nvPr/>
            </p:nvCxnSpPr>
            <p:spPr>
              <a:xfrm rot="10800000" flipV="1">
                <a:off x="4714876" y="2143122"/>
                <a:ext cx="1893110" cy="142876"/>
              </a:xfrm>
              <a:prstGeom prst="bentConnector3">
                <a:avLst>
                  <a:gd name="adj1" fmla="val 100234"/>
                </a:avLst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grpSp>
        <p:nvGrpSpPr>
          <p:cNvPr id="78" name="群組 77"/>
          <p:cNvGrpSpPr/>
          <p:nvPr/>
        </p:nvGrpSpPr>
        <p:grpSpPr>
          <a:xfrm>
            <a:off x="4750592" y="1214428"/>
            <a:ext cx="3636986" cy="500066"/>
            <a:chOff x="4750592" y="1214428"/>
            <a:chExt cx="3636986" cy="500066"/>
          </a:xfrm>
        </p:grpSpPr>
        <p:cxnSp>
          <p:nvCxnSpPr>
            <p:cNvPr id="42" name="圖案 25"/>
            <p:cNvCxnSpPr/>
            <p:nvPr/>
          </p:nvCxnSpPr>
          <p:spPr>
            <a:xfrm rot="10800000" flipV="1">
              <a:off x="4750592" y="1357304"/>
              <a:ext cx="1893110" cy="357190"/>
            </a:xfrm>
            <a:prstGeom prst="bentConnector3">
              <a:avLst>
                <a:gd name="adj1" fmla="val 99847"/>
              </a:avLst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45" name="矩形 44"/>
            <p:cNvSpPr/>
            <p:nvPr/>
          </p:nvSpPr>
          <p:spPr>
            <a:xfrm>
              <a:off x="6673066" y="1214428"/>
              <a:ext cx="171451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Fan Connector</a:t>
              </a:r>
              <a:endPara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70" name="群組 69"/>
          <p:cNvGrpSpPr/>
          <p:nvPr/>
        </p:nvGrpSpPr>
        <p:grpSpPr>
          <a:xfrm>
            <a:off x="3643306" y="4357700"/>
            <a:ext cx="3413039" cy="522091"/>
            <a:chOff x="3643306" y="4357700"/>
            <a:chExt cx="3413039" cy="522091"/>
          </a:xfrm>
        </p:grpSpPr>
        <p:sp>
          <p:nvSpPr>
            <p:cNvPr id="56" name="圓角矩形 55"/>
            <p:cNvSpPr/>
            <p:nvPr/>
          </p:nvSpPr>
          <p:spPr>
            <a:xfrm>
              <a:off x="3643306" y="4357700"/>
              <a:ext cx="357190" cy="285752"/>
            </a:xfrm>
            <a:prstGeom prst="roundRect">
              <a:avLst>
                <a:gd name="adj" fmla="val 7029"/>
              </a:avLst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57" name="圖案 25"/>
            <p:cNvCxnSpPr>
              <a:endCxn id="56" idx="2"/>
            </p:cNvCxnSpPr>
            <p:nvPr/>
          </p:nvCxnSpPr>
          <p:spPr>
            <a:xfrm rot="10800000">
              <a:off x="3821901" y="4643452"/>
              <a:ext cx="1928830" cy="142876"/>
            </a:xfrm>
            <a:prstGeom prst="bentConnector2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61" name="矩形 60"/>
            <p:cNvSpPr/>
            <p:nvPr/>
          </p:nvSpPr>
          <p:spPr>
            <a:xfrm>
              <a:off x="5786446" y="4572014"/>
              <a:ext cx="126989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LED Indicator</a:t>
              </a:r>
            </a:p>
          </p:txBody>
        </p:sp>
      </p:grpSp>
      <p:grpSp>
        <p:nvGrpSpPr>
          <p:cNvPr id="68" name="群組 67"/>
          <p:cNvGrpSpPr/>
          <p:nvPr/>
        </p:nvGrpSpPr>
        <p:grpSpPr>
          <a:xfrm>
            <a:off x="795568" y="2928940"/>
            <a:ext cx="1847606" cy="379215"/>
            <a:chOff x="795568" y="2928940"/>
            <a:chExt cx="1847606" cy="379215"/>
          </a:xfrm>
        </p:grpSpPr>
        <p:sp>
          <p:nvSpPr>
            <p:cNvPr id="52" name="矩形 51"/>
            <p:cNvSpPr/>
            <p:nvPr/>
          </p:nvSpPr>
          <p:spPr>
            <a:xfrm>
              <a:off x="795568" y="3000378"/>
              <a:ext cx="141897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Reset Button</a:t>
              </a:r>
            </a:p>
          </p:txBody>
        </p:sp>
        <p:cxnSp>
          <p:nvCxnSpPr>
            <p:cNvPr id="46" name="肘形接點 45"/>
            <p:cNvCxnSpPr/>
            <p:nvPr/>
          </p:nvCxnSpPr>
          <p:spPr>
            <a:xfrm rot="10800000" flipV="1">
              <a:off x="2000232" y="2928940"/>
              <a:ext cx="642942" cy="250033"/>
            </a:xfrm>
            <a:prstGeom prst="bentConnector3">
              <a:avLst>
                <a:gd name="adj1" fmla="val 50000"/>
              </a:avLst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73" name="群組 72"/>
          <p:cNvGrpSpPr/>
          <p:nvPr/>
        </p:nvGrpSpPr>
        <p:grpSpPr>
          <a:xfrm>
            <a:off x="6000760" y="2357436"/>
            <a:ext cx="2091284" cy="450653"/>
            <a:chOff x="6000760" y="2357436"/>
            <a:chExt cx="2091284" cy="450653"/>
          </a:xfrm>
        </p:grpSpPr>
        <p:sp>
          <p:nvSpPr>
            <p:cNvPr id="53" name="矩形 52"/>
            <p:cNvSpPr/>
            <p:nvPr/>
          </p:nvSpPr>
          <p:spPr>
            <a:xfrm>
              <a:off x="6673066" y="2500312"/>
              <a:ext cx="141897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Power Button</a:t>
              </a:r>
            </a:p>
          </p:txBody>
        </p:sp>
        <p:cxnSp>
          <p:nvCxnSpPr>
            <p:cNvPr id="59" name="肘形接點 58"/>
            <p:cNvCxnSpPr>
              <a:endCxn id="53" idx="1"/>
            </p:cNvCxnSpPr>
            <p:nvPr/>
          </p:nvCxnSpPr>
          <p:spPr>
            <a:xfrm>
              <a:off x="6000760" y="2357436"/>
              <a:ext cx="672306" cy="296765"/>
            </a:xfrm>
            <a:prstGeom prst="bentConnector3">
              <a:avLst>
                <a:gd name="adj1" fmla="val 50000"/>
              </a:avLst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光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360" y="1714495"/>
            <a:ext cx="3485221" cy="271091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85734"/>
            <a:ext cx="9144000" cy="660551"/>
          </a:xfrm>
        </p:spPr>
        <p:txBody>
          <a:bodyPr/>
          <a:lstStyle/>
          <a:p>
            <a:r>
              <a:rPr lang="en-US" altLang="zh-TW" dirty="0" err="1" smtClean="0"/>
              <a:t>QBoat</a:t>
            </a:r>
            <a:r>
              <a:rPr lang="en-US" altLang="zh-TW" dirty="0" smtClean="0"/>
              <a:t> Sunny</a:t>
            </a:r>
            <a:r>
              <a:rPr lang="zh-TW" altLang="en-US" dirty="0" smtClean="0"/>
              <a:t>軟體功能速覽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29190" y="1357304"/>
            <a:ext cx="4117423" cy="2130516"/>
          </a:xfrm>
        </p:spPr>
        <p:txBody>
          <a:bodyPr/>
          <a:lstStyle/>
          <a:p>
            <a:pPr fontAlgn="base"/>
            <a:r>
              <a:rPr lang="zh-TW" altLang="en-US" sz="1400" dirty="0" smtClean="0">
                <a:solidFill>
                  <a:schemeClr val="tx1"/>
                </a:solidFill>
              </a:rPr>
              <a:t> 搭載全新</a:t>
            </a:r>
            <a:r>
              <a:rPr lang="en-US" sz="1400" dirty="0" smtClean="0">
                <a:solidFill>
                  <a:schemeClr val="tx1"/>
                </a:solidFill>
              </a:rPr>
              <a:t>QTS </a:t>
            </a:r>
            <a:r>
              <a:rPr lang="en-US" sz="1400" dirty="0" err="1" smtClean="0">
                <a:solidFill>
                  <a:schemeClr val="tx1"/>
                </a:solidFill>
              </a:rPr>
              <a:t>Lite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zh-TW" altLang="en-US" sz="1400" dirty="0" smtClean="0">
                <a:solidFill>
                  <a:schemeClr val="tx1"/>
                </a:solidFill>
              </a:rPr>
              <a:t>作業系統</a:t>
            </a:r>
            <a:endParaRPr lang="en-US" altLang="zh-TW" sz="1400" dirty="0" smtClean="0">
              <a:solidFill>
                <a:schemeClr val="tx1"/>
              </a:solidFill>
            </a:endParaRPr>
          </a:p>
          <a:p>
            <a:pPr fontAlgn="base"/>
            <a:r>
              <a:rPr lang="zh-TW" altLang="en-US" sz="1400" dirty="0" smtClean="0">
                <a:solidFill>
                  <a:schemeClr val="tx1"/>
                </a:solidFill>
              </a:rPr>
              <a:t> 專業的</a:t>
            </a:r>
            <a:r>
              <a:rPr lang="en-US" altLang="zh-TW" sz="1400" dirty="0" smtClean="0">
                <a:solidFill>
                  <a:schemeClr val="tx1"/>
                </a:solidFill>
              </a:rPr>
              <a:t>NAS</a:t>
            </a:r>
            <a:r>
              <a:rPr lang="zh-TW" altLang="en-US" sz="1400" dirty="0" smtClean="0">
                <a:solidFill>
                  <a:schemeClr val="tx1"/>
                </a:solidFill>
              </a:rPr>
              <a:t>級儲存管理</a:t>
            </a:r>
            <a:endParaRPr lang="en-US" sz="1400" dirty="0" smtClean="0">
              <a:solidFill>
                <a:schemeClr val="tx1"/>
              </a:solidFill>
            </a:endParaRPr>
          </a:p>
          <a:p>
            <a:pPr fontAlgn="base"/>
            <a:r>
              <a:rPr lang="zh-TW" altLang="en-US" sz="1400" dirty="0" smtClean="0">
                <a:solidFill>
                  <a:schemeClr val="tx1"/>
                </a:solidFill>
              </a:rPr>
              <a:t> 支援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altLang="zh-TW" sz="1400" dirty="0" err="1" smtClean="0">
                <a:solidFill>
                  <a:schemeClr val="tx1"/>
                </a:solidFill>
              </a:rPr>
              <a:t>q</a:t>
            </a:r>
            <a:r>
              <a:rPr lang="en-US" sz="1400" dirty="0" err="1" smtClean="0">
                <a:solidFill>
                  <a:schemeClr val="tx1"/>
                </a:solidFill>
              </a:rPr>
              <a:t>pkg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zh-TW" altLang="en-US" sz="1400" dirty="0" smtClean="0">
                <a:solidFill>
                  <a:schemeClr val="tx1"/>
                </a:solidFill>
              </a:rPr>
              <a:t>軟體生態系</a:t>
            </a:r>
            <a:endParaRPr lang="en-US" sz="1400" dirty="0" smtClean="0">
              <a:solidFill>
                <a:schemeClr val="tx1"/>
              </a:solidFill>
            </a:endParaRPr>
          </a:p>
          <a:p>
            <a:pPr fontAlgn="base"/>
            <a:r>
              <a:rPr lang="zh-TW" altLang="en-US" sz="1400" dirty="0" smtClean="0">
                <a:solidFill>
                  <a:schemeClr val="tx1"/>
                </a:solidFill>
              </a:rPr>
              <a:t> 支援 </a:t>
            </a:r>
            <a:r>
              <a:rPr lang="en-US" sz="1400" dirty="0" smtClean="0">
                <a:solidFill>
                  <a:schemeClr val="tx1"/>
                </a:solidFill>
              </a:rPr>
              <a:t>Container Station/</a:t>
            </a:r>
            <a:r>
              <a:rPr lang="en-US" sz="1400" dirty="0" err="1" smtClean="0">
                <a:solidFill>
                  <a:schemeClr val="tx1"/>
                </a:solidFill>
              </a:rPr>
              <a:t>QIoT</a:t>
            </a:r>
            <a:r>
              <a:rPr lang="en-US" sz="1400" dirty="0" smtClean="0">
                <a:solidFill>
                  <a:schemeClr val="tx1"/>
                </a:solidFill>
              </a:rPr>
              <a:t> Container</a:t>
            </a:r>
          </a:p>
          <a:p>
            <a:pPr fontAlgn="base"/>
            <a:r>
              <a:rPr lang="zh-TW" altLang="en-US" sz="1400" dirty="0" smtClean="0">
                <a:solidFill>
                  <a:schemeClr val="tx1"/>
                </a:solidFill>
              </a:rPr>
              <a:t> 支援 </a:t>
            </a:r>
            <a:r>
              <a:rPr lang="en-US" sz="1400" dirty="0" err="1" smtClean="0">
                <a:solidFill>
                  <a:schemeClr val="tx1"/>
                </a:solidFill>
              </a:rPr>
              <a:t>QIoT</a:t>
            </a:r>
            <a:r>
              <a:rPr lang="en-US" sz="1400" dirty="0" smtClean="0">
                <a:solidFill>
                  <a:schemeClr val="tx1"/>
                </a:solidFill>
              </a:rPr>
              <a:t> Suite </a:t>
            </a:r>
            <a:r>
              <a:rPr lang="en-US" sz="1400" dirty="0" err="1" smtClean="0">
                <a:solidFill>
                  <a:schemeClr val="tx1"/>
                </a:solidFill>
              </a:rPr>
              <a:t>Lite</a:t>
            </a:r>
            <a:endParaRPr lang="en-US" sz="1400" dirty="0" smtClean="0">
              <a:solidFill>
                <a:schemeClr val="tx1"/>
              </a:solidFill>
            </a:endParaRPr>
          </a:p>
          <a:p>
            <a:pPr fontAlgn="base"/>
            <a:r>
              <a:rPr lang="zh-TW" altLang="en-US" sz="1400" dirty="0" smtClean="0">
                <a:solidFill>
                  <a:schemeClr val="tx1"/>
                </a:solidFill>
              </a:rPr>
              <a:t> 支援 </a:t>
            </a:r>
            <a:r>
              <a:rPr lang="en-US" altLang="zh-TW" sz="1400" dirty="0" smtClean="0">
                <a:solidFill>
                  <a:schemeClr val="tx1"/>
                </a:solidFill>
              </a:rPr>
              <a:t>NVS</a:t>
            </a:r>
            <a:r>
              <a:rPr lang="zh-TW" altLang="en-US" sz="1400" dirty="0" smtClean="0">
                <a:solidFill>
                  <a:schemeClr val="tx1"/>
                </a:solidFill>
              </a:rPr>
              <a:t>進階網路管理</a:t>
            </a:r>
            <a:endParaRPr lang="en-US" sz="1400" dirty="0" smtClean="0">
              <a:solidFill>
                <a:schemeClr val="tx1"/>
              </a:solidFill>
            </a:endParaRPr>
          </a:p>
          <a:p>
            <a:pPr fontAlgn="base"/>
            <a:r>
              <a:rPr lang="zh-TW" altLang="en-US" sz="1400" dirty="0" smtClean="0">
                <a:solidFill>
                  <a:schemeClr val="tx1"/>
                </a:solidFill>
              </a:rPr>
              <a:t> 支援 </a:t>
            </a:r>
            <a:r>
              <a:rPr lang="en-US" altLang="zh-TW" sz="1400" dirty="0" smtClean="0">
                <a:solidFill>
                  <a:schemeClr val="tx1"/>
                </a:solidFill>
              </a:rPr>
              <a:t>Hybrid Backup Sync </a:t>
            </a:r>
            <a:r>
              <a:rPr lang="zh-TW" altLang="en-US" sz="1400" dirty="0" smtClean="0">
                <a:solidFill>
                  <a:schemeClr val="tx1"/>
                </a:solidFill>
              </a:rPr>
              <a:t>備份管理</a:t>
            </a:r>
            <a:endParaRPr lang="en-US" sz="1400" dirty="0" smtClean="0">
              <a:solidFill>
                <a:schemeClr val="tx1"/>
              </a:solidFill>
            </a:endParaRPr>
          </a:p>
          <a:p>
            <a:r>
              <a:rPr lang="zh-TW" altLang="en-US" sz="1400" dirty="0" smtClean="0">
                <a:solidFill>
                  <a:schemeClr val="tx1"/>
                </a:solidFill>
              </a:rPr>
              <a:t> 支援 </a:t>
            </a:r>
            <a:r>
              <a:rPr lang="en-US" altLang="zh-TW" sz="1400" dirty="0" err="1" smtClean="0">
                <a:solidFill>
                  <a:schemeClr val="tx1"/>
                </a:solidFill>
              </a:rPr>
              <a:t>myQNAPcloud</a:t>
            </a:r>
            <a:r>
              <a:rPr lang="en-US" altLang="zh-TW" sz="1400" dirty="0" smtClean="0">
                <a:solidFill>
                  <a:schemeClr val="tx1"/>
                </a:solidFill>
              </a:rPr>
              <a:t> </a:t>
            </a:r>
            <a:r>
              <a:rPr lang="zh-TW" altLang="en-US" sz="1400" dirty="0" smtClean="0">
                <a:solidFill>
                  <a:schemeClr val="tx1"/>
                </a:solidFill>
              </a:rPr>
              <a:t>遠端管理</a:t>
            </a:r>
            <a:endParaRPr lang="zh-TW" altLang="en-US" sz="1400" dirty="0">
              <a:solidFill>
                <a:schemeClr val="tx1"/>
              </a:solidFill>
            </a:endParaRPr>
          </a:p>
        </p:txBody>
      </p:sp>
      <p:pic>
        <p:nvPicPr>
          <p:cNvPr id="4" name="圖片 3" descr="Qboat_Top_left-angle+heat sin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42" y="3650739"/>
            <a:ext cx="1931245" cy="1207027"/>
          </a:xfrm>
          <a:prstGeom prst="rect">
            <a:avLst/>
          </a:prstGeom>
        </p:spPr>
      </p:pic>
      <p:pic>
        <p:nvPicPr>
          <p:cNvPr id="8" name="圖片 7" descr="Container-Station-ico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71604" y="2000246"/>
            <a:ext cx="782954" cy="782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Shape 168" descr="Shape 16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571736" y="1428742"/>
            <a:ext cx="782954" cy="782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\\MARKETING\Marketing\MarketingMaterials\素材\_icons\2016\QVPN_250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85852" y="3000378"/>
            <a:ext cx="642942" cy="642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\\MARKETING\Marketing\MarketingMaterials\素材\_icons\ICON_Sabrina\Hybrid Bakcup Sync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00364" y="3071816"/>
            <a:ext cx="642942" cy="642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\\MARKETING\Marketing\MarketingMaterials\素材\_icons\2016\App Center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1472" y="1285866"/>
            <a:ext cx="925830" cy="925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\\MARKETING\Marketing\MarketingMaterials\素材\_icons\00_4.2iconPNG\mycloud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43108" y="2714626"/>
            <a:ext cx="642942" cy="642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\\MARKETING\Marketing\TO 明俐\直播PPT\20171023_QIoT Suite Lite+QBoat\Qboat\素材\imgpsh_fullsize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071802" y="2143122"/>
            <a:ext cx="785817" cy="78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\\MARKETING\Marketing\TO 明俐\直播PPT\20171023_QIoT Suite Lite+QBoat\Qboat\素材\QTS Lite logo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857620" y="1428742"/>
            <a:ext cx="785818" cy="785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29755396_xxl.jpg"/>
          <p:cNvPicPr>
            <a:picLocks noChangeAspect="1"/>
          </p:cNvPicPr>
          <p:nvPr/>
        </p:nvPicPr>
        <p:blipFill>
          <a:blip r:embed="rId2" cstate="print"/>
          <a:srcRect l="8407" t="26387" r="34956" b="2837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標題 1"/>
          <p:cNvSpPr txBox="1"/>
          <p:nvPr/>
        </p:nvSpPr>
        <p:spPr>
          <a:xfrm>
            <a:off x="-32" y="1597877"/>
            <a:ext cx="6929454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 anchor="ctr">
            <a:spAutoFit/>
          </a:bodyPr>
          <a:lstStyle/>
          <a:p>
            <a:pPr algn="ctr">
              <a:defRPr sz="48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lang="en-US" altLang="zh-TW" sz="4800" b="1" dirty="0" smtClean="0"/>
              <a:t>Live</a:t>
            </a:r>
            <a:r>
              <a:rPr lang="zh-TW" altLang="en-US" sz="4800" b="1" dirty="0" smtClean="0"/>
              <a:t> </a:t>
            </a:r>
            <a:r>
              <a:rPr lang="en-US" altLang="zh-TW" sz="4800" b="1" dirty="0" smtClean="0"/>
              <a:t>Demo</a:t>
            </a:r>
            <a:endParaRPr sz="4800" b="1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-2071720"/>
            <a:ext cx="9144000" cy="660551"/>
          </a:xfrm>
        </p:spPr>
        <p:txBody>
          <a:bodyPr/>
          <a:lstStyle/>
          <a:p>
            <a:r>
              <a:rPr lang="en-US" altLang="zh-TW" dirty="0" smtClean="0"/>
              <a:t>Live Demo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928662" y="2500312"/>
            <a:ext cx="47863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  <a:defRPr sz="48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lang="zh-TW" altLang="en-US" sz="2000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Calibri"/>
              </a:rPr>
              <a:t> </a:t>
            </a:r>
            <a:r>
              <a:rPr lang="en-US" altLang="zh-TW" sz="2000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Calibri"/>
              </a:rPr>
              <a:t>m.2 SSD </a:t>
            </a:r>
            <a:r>
              <a:rPr lang="zh-TW" altLang="en-US" sz="2000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Calibri"/>
              </a:rPr>
              <a:t>安裝</a:t>
            </a:r>
            <a:endParaRPr lang="en-US" altLang="zh-TW" sz="2000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Calibri"/>
            </a:endParaRPr>
          </a:p>
          <a:p>
            <a:pPr>
              <a:defRPr sz="48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lang="zh-TW" altLang="en-US" sz="2000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Calibri"/>
              </a:rPr>
              <a:t>  </a:t>
            </a:r>
            <a:r>
              <a:rPr lang="en-US" altLang="zh-TW" sz="2000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Calibri"/>
              </a:rPr>
              <a:t>(</a:t>
            </a:r>
            <a:r>
              <a:rPr lang="zh-TW" altLang="en-US" sz="2000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Calibri"/>
              </a:rPr>
              <a:t>鎖墊高螺絲，加裝</a:t>
            </a:r>
            <a:r>
              <a:rPr lang="en-US" altLang="zh-TW" sz="2000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Calibri"/>
              </a:rPr>
              <a:t>SSD</a:t>
            </a:r>
            <a:r>
              <a:rPr lang="zh-TW" altLang="en-US" sz="2000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Calibri"/>
              </a:rPr>
              <a:t>散熱片，鎖</a:t>
            </a:r>
            <a:r>
              <a:rPr lang="en-US" altLang="zh-TW" sz="2000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Calibri"/>
              </a:rPr>
              <a:t>SSD)</a:t>
            </a:r>
          </a:p>
          <a:p>
            <a:pPr>
              <a:buFont typeface="Arial" pitchFamily="34" charset="0"/>
              <a:buChar char="•"/>
              <a:defRPr sz="48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lang="zh-TW" altLang="en-US" sz="2000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Calibri"/>
              </a:rPr>
              <a:t> 加裝散熱系統說明 </a:t>
            </a:r>
            <a:r>
              <a:rPr lang="en-US" altLang="zh-TW" sz="2000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Calibri"/>
              </a:rPr>
              <a:t>(</a:t>
            </a:r>
            <a:r>
              <a:rPr lang="zh-TW" altLang="en-US" sz="2000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Calibri"/>
              </a:rPr>
              <a:t>提醒散熱的重要性</a:t>
            </a:r>
            <a:r>
              <a:rPr lang="en-US" altLang="zh-TW" sz="2000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Calibri"/>
              </a:rPr>
              <a:t>)</a:t>
            </a:r>
          </a:p>
          <a:p>
            <a:pPr>
              <a:buFont typeface="Arial" pitchFamily="34" charset="0"/>
              <a:buChar char="•"/>
              <a:defRPr sz="48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lang="zh-TW" altLang="en-US" sz="2000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Calibri"/>
              </a:rPr>
              <a:t> </a:t>
            </a:r>
            <a:r>
              <a:rPr lang="zh-TW" altLang="en-US" sz="20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Calibri"/>
              </a:rPr>
              <a:t> 架設範例</a:t>
            </a:r>
          </a:p>
          <a:p>
            <a:pPr>
              <a:buFont typeface="Arial" pitchFamily="34" charset="0"/>
              <a:buChar char="•"/>
              <a:defRPr sz="48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lang="en-US" altLang="zh-TW" sz="2000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Calibri"/>
              </a:rPr>
              <a:t> QTS</a:t>
            </a:r>
            <a:r>
              <a:rPr lang="zh-TW" altLang="en-US" sz="2000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Calibri"/>
              </a:rPr>
              <a:t> </a:t>
            </a:r>
            <a:r>
              <a:rPr lang="en-US" altLang="zh-TW" sz="2000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Calibri"/>
              </a:rPr>
              <a:t>Lite </a:t>
            </a:r>
            <a:r>
              <a:rPr lang="zh-TW" altLang="en-US" sz="2000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Calibri"/>
              </a:rPr>
              <a:t>體</a:t>
            </a:r>
            <a:r>
              <a:rPr lang="zh-TW" altLang="en-US" sz="20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Calibri"/>
              </a:rPr>
              <a:t>驗</a:t>
            </a:r>
            <a:endParaRPr lang="en-US" altLang="zh-TW" sz="2000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29755396_xxl.jpg"/>
          <p:cNvPicPr>
            <a:picLocks noChangeAspect="1"/>
          </p:cNvPicPr>
          <p:nvPr/>
        </p:nvPicPr>
        <p:blipFill>
          <a:blip r:embed="rId2"/>
          <a:srcRect l="82280" t="29167" b="56680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sp>
        <p:nvSpPr>
          <p:cNvPr id="131" name="Shape 2964"/>
          <p:cNvSpPr txBox="1"/>
          <p:nvPr/>
        </p:nvSpPr>
        <p:spPr>
          <a:xfrm>
            <a:off x="428596" y="1785932"/>
            <a:ext cx="5181986" cy="1569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398" tIns="91398" rIns="91398" bIns="91398">
            <a:spAutoFit/>
          </a:bodyPr>
          <a:lstStyle>
            <a:lvl1pPr marL="285742" indent="-285742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  <a:defRPr sz="2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pPr>
              <a:defRPr sz="2000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lang="en-US" dirty="0" err="1" smtClean="0"/>
              <a:t>QIoT</a:t>
            </a:r>
            <a:r>
              <a:rPr lang="en-US" dirty="0" smtClean="0"/>
              <a:t> </a:t>
            </a:r>
            <a:r>
              <a:rPr lang="zh-TW" altLang="en-US" dirty="0" smtClean="0"/>
              <a:t>率先支持的 </a:t>
            </a:r>
            <a:r>
              <a:rPr lang="en-US" dirty="0" smtClean="0"/>
              <a:t>ARM </a:t>
            </a:r>
            <a:r>
              <a:rPr lang="zh-TW" altLang="en-US" dirty="0" smtClean="0"/>
              <a:t>機種</a:t>
            </a:r>
          </a:p>
          <a:p>
            <a:pPr>
              <a:defRPr sz="2000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lang="zh-TW" altLang="en-US" dirty="0" smtClean="0"/>
              <a:t>最適合 </a:t>
            </a:r>
            <a:r>
              <a:rPr lang="en-US" dirty="0" smtClean="0"/>
              <a:t>Maker </a:t>
            </a:r>
            <a:r>
              <a:rPr lang="zh-TW" altLang="en-US" dirty="0" smtClean="0"/>
              <a:t>自己 </a:t>
            </a:r>
            <a:r>
              <a:rPr lang="en-US" dirty="0" smtClean="0"/>
              <a:t>DIY </a:t>
            </a:r>
            <a:r>
              <a:rPr lang="zh-TW" altLang="en-US" dirty="0" smtClean="0"/>
              <a:t>的</a:t>
            </a:r>
            <a:endParaRPr lang="en-US" altLang="zh-TW" dirty="0" smtClean="0"/>
          </a:p>
          <a:p>
            <a:pPr>
              <a:buNone/>
              <a:defRPr sz="2000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lang="zh-TW" altLang="en-US" dirty="0" smtClean="0"/>
              <a:t>　 </a:t>
            </a:r>
            <a:r>
              <a:rPr lang="en-US" dirty="0" err="1" smtClean="0"/>
              <a:t>IoT</a:t>
            </a:r>
            <a:r>
              <a:rPr lang="en-US" dirty="0" smtClean="0"/>
              <a:t> </a:t>
            </a:r>
            <a:r>
              <a:rPr lang="zh-TW" altLang="en-US" dirty="0" smtClean="0"/>
              <a:t>伺服</a:t>
            </a:r>
            <a:r>
              <a:rPr lang="zh-TW" altLang="en-US" dirty="0"/>
              <a:t>器</a:t>
            </a:r>
            <a:r>
              <a:rPr lang="en-US" dirty="0" smtClean="0"/>
              <a:t> !</a:t>
            </a:r>
            <a:endParaRPr lang="en-US" dirty="0"/>
          </a:p>
        </p:txBody>
      </p:sp>
      <p:pic>
        <p:nvPicPr>
          <p:cNvPr id="1026" name="Picture 2" descr="\\Marketing\Marketing\TO 明俐\1023_PPT元素\QBoat_Sunny\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608" y="285734"/>
            <a:ext cx="1467908" cy="1532511"/>
          </a:xfrm>
          <a:prstGeom prst="rect">
            <a:avLst/>
          </a:prstGeom>
          <a:noFill/>
        </p:spPr>
      </p:pic>
      <p:sp>
        <p:nvSpPr>
          <p:cNvPr id="12" name="文字方塊 11"/>
          <p:cNvSpPr txBox="1"/>
          <p:nvPr/>
        </p:nvSpPr>
        <p:spPr>
          <a:xfrm>
            <a:off x="1643042" y="1071552"/>
            <a:ext cx="4000528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/>
            <a:r>
              <a:rPr lang="en-US" altLang="zh-TW" sz="4400" b="1" dirty="0" err="1" smtClean="0">
                <a:solidFill>
                  <a:srgbClr val="0070C0"/>
                </a:solidFill>
                <a:ea typeface="Microsoft JhengHei"/>
              </a:rPr>
              <a:t>QBoat</a:t>
            </a:r>
            <a:r>
              <a:rPr lang="en-US" altLang="zh-TW" sz="4400" b="1" dirty="0" smtClean="0">
                <a:solidFill>
                  <a:srgbClr val="0070C0"/>
                </a:solidFill>
                <a:ea typeface="Microsoft JhengHei"/>
              </a:rPr>
              <a:t> Sunny</a:t>
            </a:r>
          </a:p>
        </p:txBody>
      </p:sp>
      <p:pic>
        <p:nvPicPr>
          <p:cNvPr id="2" name="Picture 2" descr="\\Marketing\Marketing\To Cynthia\Qboat photo\Qboat_正側面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928926" y="1774102"/>
            <a:ext cx="6036546" cy="33683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文字方塊 12"/>
          <p:cNvSpPr txBox="1"/>
          <p:nvPr/>
        </p:nvSpPr>
        <p:spPr>
          <a:xfrm>
            <a:off x="1643042" y="642924"/>
            <a:ext cx="621510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Maker 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的第一台 </a:t>
            </a:r>
            <a:r>
              <a:rPr lang="en-US" sz="2400" b="1" dirty="0" err="1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IoT</a:t>
            </a:r>
            <a:r>
              <a:rPr lang="en-US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微型伺服器</a:t>
            </a:r>
            <a:endParaRPr kumimoji="0" lang="zh-TW" altLang="en-US" sz="2400" b="1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49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50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4262</TotalTime>
  <Words>361</Words>
  <Application>Microsoft Office PowerPoint</Application>
  <PresentationFormat>全屏显示(16:9)</PresentationFormat>
  <Paragraphs>67</Paragraphs>
  <Slides>9</Slides>
  <Notes>2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0" baseType="lpstr">
      <vt:lpstr>Simple Light</vt:lpstr>
      <vt:lpstr>PowerPoint 演示文稿</vt:lpstr>
      <vt:lpstr>Maker 的第一台 IoT 微型伺服器</vt:lpstr>
      <vt:lpstr>小型 IoT系統架構</vt:lpstr>
      <vt:lpstr>麻雀雖小 五臟俱全</vt:lpstr>
      <vt:lpstr>麻雀雖小 五臟俱全</vt:lpstr>
      <vt:lpstr>QBoat Sunny軟體功能速覽</vt:lpstr>
      <vt:lpstr>Live Demo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高達      核心爆發性能，幫企業快速、有效率地完成任務</dc:title>
  <dc:creator>Coco Chiang</dc:creator>
  <cp:lastModifiedBy>Windows 使用者</cp:lastModifiedBy>
  <cp:revision>373</cp:revision>
  <dcterms:modified xsi:type="dcterms:W3CDTF">2017-10-25T02:20:47Z</dcterms:modified>
</cp:coreProperties>
</file>