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11"/>
  </p:notesMasterIdLst>
  <p:sldIdLst>
    <p:sldId id="302" r:id="rId2"/>
    <p:sldId id="331" r:id="rId3"/>
    <p:sldId id="333" r:id="rId4"/>
    <p:sldId id="328" r:id="rId5"/>
    <p:sldId id="330" r:id="rId6"/>
    <p:sldId id="332" r:id="rId7"/>
    <p:sldId id="329" r:id="rId8"/>
    <p:sldId id="335" r:id="rId9"/>
    <p:sldId id="336" r:id="rId10"/>
  </p:sldIdLst>
  <p:sldSz cx="9144000" cy="5143500" type="screen16x9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3E3"/>
    <a:srgbClr val="CCECFF"/>
    <a:srgbClr val="66CCFF"/>
    <a:srgbClr val="CCFFFF"/>
    <a:srgbClr val="009999"/>
    <a:srgbClr val="37A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275" autoAdjust="0"/>
    <p:restoredTop sz="99607" autoAdjust="0"/>
  </p:normalViewPr>
  <p:slideViewPr>
    <p:cSldViewPr>
      <p:cViewPr>
        <p:scale>
          <a:sx n="100" d="100"/>
          <a:sy n="100" d="100"/>
        </p:scale>
        <p:origin x="-4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ctr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3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>
            <a:noAutofit/>
          </a:bodyPr>
          <a:lstStyle/>
          <a:p>
            <a:pPr marL="0">
              <a:buSzPct val="25000"/>
              <a:buNone/>
            </a:pP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" y="5414"/>
            <a:ext cx="9144032" cy="5138086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49" r:id="rId3"/>
    <p:sldLayoutId id="2147483653" r:id="rId4"/>
    <p:sldLayoutId id="2147483657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ARKETING\Marketing\TO 明俐\1023_PPT元素\QBoat_Sunny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48737"/>
            <a:ext cx="2143140" cy="2237459"/>
          </a:xfrm>
          <a:prstGeom prst="rect">
            <a:avLst/>
          </a:prstGeom>
          <a:noFill/>
        </p:spPr>
      </p:pic>
      <p:sp>
        <p:nvSpPr>
          <p:cNvPr id="10" name="Shape 50"/>
          <p:cNvSpPr/>
          <p:nvPr/>
        </p:nvSpPr>
        <p:spPr>
          <a:xfrm>
            <a:off x="2714612" y="1785932"/>
            <a:ext cx="5143536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TW" sz="6000" b="1" dirty="0" err="1" smtClean="0">
                <a:solidFill>
                  <a:srgbClr val="002060"/>
                </a:solidFill>
                <a:ea typeface="Microsoft JhengHei"/>
              </a:rPr>
              <a:t>QBoat</a:t>
            </a:r>
            <a:r>
              <a:rPr lang="en-US" altLang="zh-TW" sz="6000" b="1" dirty="0" smtClean="0">
                <a:solidFill>
                  <a:srgbClr val="002060"/>
                </a:solidFill>
                <a:ea typeface="Microsoft JhengHei"/>
              </a:rPr>
              <a:t> Sunny</a:t>
            </a:r>
          </a:p>
        </p:txBody>
      </p:sp>
      <p:sp>
        <p:nvSpPr>
          <p:cNvPr id="3" name="Shape 50"/>
          <p:cNvSpPr/>
          <p:nvPr/>
        </p:nvSpPr>
        <p:spPr>
          <a:xfrm>
            <a:off x="2357422" y="2786064"/>
            <a:ext cx="5857916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-US" altLang="zh-TW" sz="2400" dirty="0" err="1" smtClean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QBoat</a:t>
            </a:r>
            <a:r>
              <a:rPr lang="en-US" altLang="zh-TW" sz="2400" dirty="0" smtClean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Ferries Your Versatile </a:t>
            </a:r>
            <a:r>
              <a:rPr lang="en-US" altLang="zh-TW" sz="2400" dirty="0" err="1" smtClean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IoT</a:t>
            </a:r>
            <a:r>
              <a:rPr lang="en-US" altLang="zh-TW" sz="2400" dirty="0" smtClean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Devices to the World of Cloud Computing</a:t>
            </a:r>
            <a:endParaRPr lang="zh-TW" sz="2400" i="0" u="none" strike="noStrike" cap="none" dirty="0">
              <a:solidFill>
                <a:srgbClr val="0070C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491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9563"/>
            <a:ext cx="9144000" cy="660551"/>
          </a:xfrm>
        </p:spPr>
        <p:txBody>
          <a:bodyPr/>
          <a:lstStyle/>
          <a:p>
            <a:r>
              <a:rPr lang="en-US" altLang="zh-TW" sz="3200" dirty="0" smtClean="0">
                <a:latin typeface="+mj-lt"/>
              </a:rPr>
              <a:t>First </a:t>
            </a:r>
            <a:r>
              <a:rPr lang="en-US" altLang="zh-TW" sz="3200" dirty="0" err="1" smtClean="0">
                <a:latin typeface="+mj-lt"/>
              </a:rPr>
              <a:t>IoT</a:t>
            </a:r>
            <a:r>
              <a:rPr lang="en-US" altLang="zh-TW" sz="3200" dirty="0" smtClean="0">
                <a:latin typeface="+mj-lt"/>
              </a:rPr>
              <a:t> Mini Server for Makers</a:t>
            </a:r>
            <a:endParaRPr lang="zh-TW" altLang="en-US" sz="3200" dirty="0">
              <a:latin typeface="+mj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714876" y="1214428"/>
            <a:ext cx="4071966" cy="3559276"/>
          </a:xfrm>
        </p:spPr>
        <p:txBody>
          <a:bodyPr/>
          <a:lstStyle/>
          <a:p>
            <a:pPr fontAlgn="base"/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  Compact size (12cm x 12cm)</a:t>
            </a:r>
          </a:p>
          <a:p>
            <a:pPr fontAlgn="base"/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  Affordable</a:t>
            </a:r>
            <a:endParaRPr lang="en-US" sz="1500" dirty="0" smtClean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zh-TW" altLang="en-US" sz="15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Easy to use</a:t>
            </a:r>
          </a:p>
          <a:p>
            <a:pPr fontAlgn="base"/>
            <a:r>
              <a:rPr lang="en-US" altLang="zh-TW" sz="1500" dirty="0" smtClean="0">
                <a:solidFill>
                  <a:schemeClr val="tx1"/>
                </a:solidFill>
              </a:rPr>
              <a:t>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Dual functions: a server and a gateway</a:t>
            </a:r>
          </a:p>
          <a:p>
            <a:pPr fontAlgn="base"/>
            <a:r>
              <a:rPr lang="zh-TW" altLang="en-US" sz="15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Saving costs of cloud services</a:t>
            </a:r>
          </a:p>
          <a:p>
            <a:pPr fontAlgn="base"/>
            <a:r>
              <a:rPr lang="zh-TW" altLang="en-US" sz="15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Suitable for small-scale </a:t>
            </a:r>
            <a:r>
              <a:rPr lang="en-US" altLang="zh-TW" sz="1500" dirty="0" err="1" smtClean="0">
                <a:solidFill>
                  <a:schemeClr val="tx1"/>
                </a:solidFill>
                <a:latin typeface="+mn-lt"/>
              </a:rPr>
              <a:t>IoT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 systems</a:t>
            </a:r>
          </a:p>
          <a:p>
            <a:pPr fontAlgn="base"/>
            <a:r>
              <a:rPr lang="zh-TW" altLang="en-US" sz="15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Can be scaled up to a large </a:t>
            </a:r>
            <a:r>
              <a:rPr lang="en-US" altLang="zh-TW" sz="1500" dirty="0" err="1" smtClean="0">
                <a:solidFill>
                  <a:schemeClr val="tx1"/>
                </a:solidFill>
                <a:latin typeface="+mn-lt"/>
              </a:rPr>
              <a:t>IoT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 system</a:t>
            </a:r>
          </a:p>
          <a:p>
            <a:pPr fontAlgn="base"/>
            <a:r>
              <a:rPr lang="zh-TW" altLang="en-US" sz="15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Flexible network configuration</a:t>
            </a:r>
          </a:p>
          <a:p>
            <a:pPr fontAlgn="base"/>
            <a:r>
              <a:rPr lang="zh-TW" altLang="en-US" sz="15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A rich variety of application from App </a:t>
            </a:r>
          </a:p>
          <a:p>
            <a:pPr fontAlgn="base">
              <a:buNone/>
            </a:pPr>
            <a:r>
              <a:rPr lang="zh-TW" altLang="en-US" sz="1500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Center in the QTS </a:t>
            </a:r>
            <a:r>
              <a:rPr lang="en-US" altLang="zh-TW" sz="1500" dirty="0" err="1" smtClean="0">
                <a:solidFill>
                  <a:schemeClr val="tx1"/>
                </a:solidFill>
                <a:latin typeface="+mn-lt"/>
              </a:rPr>
              <a:t>Lite</a:t>
            </a:r>
            <a:endParaRPr lang="en-US" altLang="zh-TW" sz="1500" dirty="0" smtClean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zh-TW" altLang="en-US" sz="15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Support LXC/</a:t>
            </a:r>
            <a:r>
              <a:rPr lang="en-US" altLang="zh-TW" sz="1500" dirty="0" err="1" smtClean="0">
                <a:solidFill>
                  <a:schemeClr val="tx1"/>
                </a:solidFill>
                <a:latin typeface="+mn-lt"/>
              </a:rPr>
              <a:t>Docker</a:t>
            </a:r>
            <a:r>
              <a:rPr lang="en-US" altLang="zh-TW" sz="1500" dirty="0" smtClean="0">
                <a:solidFill>
                  <a:schemeClr val="tx1"/>
                </a:solidFill>
                <a:latin typeface="+mn-lt"/>
              </a:rPr>
              <a:t> containers</a:t>
            </a:r>
            <a:endParaRPr lang="en-US" sz="15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圖片 3" descr="Qboat_Top_left-angle+heat si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302982"/>
            <a:ext cx="4250529" cy="2656580"/>
          </a:xfrm>
          <a:prstGeom prst="rect">
            <a:avLst/>
          </a:prstGeom>
        </p:spPr>
      </p:pic>
      <p:pic>
        <p:nvPicPr>
          <p:cNvPr id="5" name="Picture 2" descr="D:\工作進行中\20170911直播母版16比9\20171023直播ppt元素\icon.png"/>
          <p:cNvPicPr>
            <a:picLocks noChangeAspect="1" noChangeArrowheads="1"/>
          </p:cNvPicPr>
          <p:nvPr/>
        </p:nvPicPr>
        <p:blipFill>
          <a:blip r:embed="rId3"/>
          <a:srcRect t="16103" b="11431"/>
          <a:stretch>
            <a:fillRect/>
          </a:stretch>
        </p:blipFill>
        <p:spPr bwMode="auto">
          <a:xfrm>
            <a:off x="868428" y="3857634"/>
            <a:ext cx="3346382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P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928676"/>
            <a:ext cx="7786742" cy="36027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9563"/>
            <a:ext cx="9144000" cy="660551"/>
          </a:xfrm>
        </p:spPr>
        <p:txBody>
          <a:bodyPr/>
          <a:lstStyle/>
          <a:p>
            <a:r>
              <a:rPr lang="en-US" altLang="zh-TW" sz="3200" dirty="0" err="1" smtClean="0">
                <a:latin typeface="+mj-lt"/>
              </a:rPr>
              <a:t>QBoat</a:t>
            </a:r>
            <a:r>
              <a:rPr lang="zh-TW" altLang="en-US" sz="3200" dirty="0" smtClean="0">
                <a:latin typeface="+mj-lt"/>
              </a:rPr>
              <a:t> </a:t>
            </a:r>
            <a:r>
              <a:rPr lang="en-US" altLang="zh-TW" sz="3200" dirty="0" smtClean="0">
                <a:latin typeface="+mj-lt"/>
              </a:rPr>
              <a:t>Sunny in the </a:t>
            </a:r>
            <a:r>
              <a:rPr lang="en-US" altLang="zh-TW" sz="3200" dirty="0" err="1" smtClean="0">
                <a:latin typeface="+mj-lt"/>
              </a:rPr>
              <a:t>IoT</a:t>
            </a:r>
            <a:r>
              <a:rPr lang="en-US" altLang="zh-TW" sz="3200" dirty="0" smtClean="0">
                <a:latin typeface="+mj-lt"/>
              </a:rPr>
              <a:t> Ecosystem</a:t>
            </a:r>
            <a:endParaRPr lang="zh-TW" altLang="en-US" sz="3200" dirty="0">
              <a:latin typeface="+mj-lt"/>
            </a:endParaRPr>
          </a:p>
        </p:txBody>
      </p:sp>
      <p:pic>
        <p:nvPicPr>
          <p:cNvPr id="8" name="Picture 8" descr="「raspberry pi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32360">
            <a:off x="5820864" y="2706275"/>
            <a:ext cx="642942" cy="431757"/>
          </a:xfrm>
          <a:prstGeom prst="rect">
            <a:avLst/>
          </a:prstGeom>
          <a:noFill/>
        </p:spPr>
      </p:pic>
      <p:pic>
        <p:nvPicPr>
          <p:cNvPr id="9" name="Picture 10" descr="「intel edison」的圖片搜尋結果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765470">
            <a:off x="5811701" y="2144246"/>
            <a:ext cx="642942" cy="321471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29388" y="3286130"/>
            <a:ext cx="28575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screen">
            <a:lum bright="40000"/>
          </a:blip>
          <a:srcRect/>
          <a:stretch>
            <a:fillRect/>
          </a:stretch>
        </p:blipFill>
        <p:spPr bwMode="auto">
          <a:xfrm>
            <a:off x="6996935" y="2786064"/>
            <a:ext cx="67273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字方塊 13"/>
          <p:cNvSpPr txBox="1"/>
          <p:nvPr/>
        </p:nvSpPr>
        <p:spPr>
          <a:xfrm>
            <a:off x="5643570" y="135730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Nodes</a:t>
            </a:r>
            <a:endParaRPr lang="zh-TW" altLang="en-US" sz="1800" b="1" dirty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929454" y="342900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err="1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IoT</a:t>
            </a:r>
            <a:r>
              <a:rPr lang="en-US" altLang="zh-TW" sz="18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LAN</a:t>
            </a:r>
            <a:endParaRPr lang="zh-TW" altLang="en-US" sz="1800" b="1" dirty="0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000628" y="3143254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+mn-lt"/>
                <a:ea typeface="微軟正黑體" pitchFamily="34" charset="-120"/>
              </a:rPr>
              <a:t>LAN</a:t>
            </a:r>
            <a:endParaRPr lang="zh-TW" altLang="en-US" dirty="0">
              <a:latin typeface="+mn-lt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71802" y="3834480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+mn-lt"/>
                <a:ea typeface="微軟正黑體" pitchFamily="34" charset="-120"/>
              </a:rPr>
              <a:t> Rule Engine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+mn-lt"/>
                <a:ea typeface="微軟正黑體" pitchFamily="34" charset="-120"/>
              </a:rPr>
              <a:t> Web Server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000100" y="1261582"/>
            <a:ext cx="1928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+mn-lt"/>
                <a:ea typeface="微軟正黑體" pitchFamily="34" charset="-120"/>
              </a:rPr>
              <a:t>Big Data Analysis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+mn-lt"/>
                <a:ea typeface="微軟正黑體" pitchFamily="34" charset="-120"/>
              </a:rPr>
              <a:t> Deep Learning/AI</a:t>
            </a:r>
          </a:p>
          <a:p>
            <a:pPr>
              <a:buFont typeface="Arial" pitchFamily="34" charset="0"/>
              <a:buChar char="•"/>
            </a:pPr>
            <a:r>
              <a:rPr lang="zh-TW" altLang="en-US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+mn-lt"/>
                <a:ea typeface="微軟正黑體" pitchFamily="34" charset="-120"/>
              </a:rPr>
              <a:t>Data Base Mgmt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214282" y="4559872"/>
            <a:ext cx="364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Medium to Large </a:t>
            </a:r>
            <a:r>
              <a:rPr lang="en-US" altLang="zh-TW" sz="1600" b="1" dirty="0" err="1" smtClean="0">
                <a:latin typeface="+mn-lt"/>
                <a:ea typeface="微軟正黑體" pitchFamily="34" charset="-120"/>
              </a:rPr>
              <a:t>IoT</a:t>
            </a: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 system</a:t>
            </a:r>
            <a:endParaRPr lang="zh-TW" altLang="en-US" sz="1600" b="1" dirty="0">
              <a:latin typeface="+mn-lt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000364" y="4572014"/>
            <a:ext cx="5572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Smaller </a:t>
            </a:r>
            <a:r>
              <a:rPr lang="en-US" altLang="zh-TW" sz="1600" b="1" dirty="0" err="1" smtClean="0">
                <a:latin typeface="+mn-lt"/>
                <a:ea typeface="微軟正黑體" pitchFamily="34" charset="-120"/>
              </a:rPr>
              <a:t>IoT</a:t>
            </a:r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 System</a:t>
            </a:r>
            <a:endParaRPr lang="zh-TW" altLang="en-US" sz="1600" b="1" dirty="0">
              <a:latin typeface="+mn-lt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857620" y="1733130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latin typeface="+mn-lt"/>
                <a:ea typeface="微軟正黑體" pitchFamily="34" charset="-120"/>
              </a:rPr>
              <a:t>Gateway/Server</a:t>
            </a:r>
            <a:endParaRPr lang="zh-TW" altLang="en-US" sz="1600" b="1" dirty="0">
              <a:latin typeface="+mn-lt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357686" y="3834480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dirty="0" err="1" smtClean="0">
                <a:latin typeface="+mn-lt"/>
                <a:ea typeface="微軟正黑體" pitchFamily="34" charset="-120"/>
              </a:rPr>
              <a:t>Msg</a:t>
            </a:r>
            <a:r>
              <a:rPr lang="en-US" altLang="zh-TW" dirty="0" smtClean="0">
                <a:latin typeface="+mn-lt"/>
                <a:ea typeface="微軟正黑體" pitchFamily="34" charset="-120"/>
              </a:rPr>
              <a:t> Broker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+mn-lt"/>
                <a:ea typeface="微軟正黑體" pitchFamily="34" charset="-120"/>
              </a:rPr>
              <a:t> Basic Data Storage</a:t>
            </a:r>
            <a:endParaRPr lang="zh-TW" altLang="en-US" dirty="0">
              <a:latin typeface="+mn-lt"/>
              <a:ea typeface="微軟正黑體" pitchFamily="34" charset="-120"/>
            </a:endParaRPr>
          </a:p>
        </p:txBody>
      </p:sp>
      <p:pic>
        <p:nvPicPr>
          <p:cNvPr id="23" name="Picture 6" descr="相關圖片"/>
          <p:cNvPicPr>
            <a:picLocks noChangeAspect="1" noChangeArrowheads="1"/>
          </p:cNvPicPr>
          <p:nvPr/>
        </p:nvPicPr>
        <p:blipFill>
          <a:blip r:embed="rId7">
            <a:lum bright="40000"/>
          </a:blip>
          <a:srcRect/>
          <a:stretch>
            <a:fillRect/>
          </a:stretch>
        </p:blipFill>
        <p:spPr bwMode="auto">
          <a:xfrm rot="511071">
            <a:off x="7313903" y="2045273"/>
            <a:ext cx="642942" cy="469373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6" descr="相關圖片"/>
          <p:cNvPicPr>
            <a:picLocks noChangeAspect="1" noChangeArrowheads="1"/>
          </p:cNvPicPr>
          <p:nvPr/>
        </p:nvPicPr>
        <p:blipFill>
          <a:blip r:embed="rId7">
            <a:lum bright="20000"/>
          </a:blip>
          <a:srcRect/>
          <a:stretch>
            <a:fillRect/>
          </a:stretch>
        </p:blipFill>
        <p:spPr bwMode="auto">
          <a:xfrm rot="21216961">
            <a:off x="6878161" y="1891659"/>
            <a:ext cx="642942" cy="469373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 descr="相關圖片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244585">
            <a:off x="6519373" y="2032169"/>
            <a:ext cx="642942" cy="469373"/>
          </a:xfrm>
          <a:prstGeom prst="rect">
            <a:avLst/>
          </a:prstGeom>
          <a:noFill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68307" y="2643188"/>
            <a:ext cx="67273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6" cstate="screen">
            <a:lum bright="20000"/>
          </a:blip>
          <a:srcRect/>
          <a:stretch>
            <a:fillRect/>
          </a:stretch>
        </p:blipFill>
        <p:spPr bwMode="auto">
          <a:xfrm rot="946583">
            <a:off x="7497001" y="2714626"/>
            <a:ext cx="67273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9563"/>
            <a:ext cx="9144000" cy="660551"/>
          </a:xfrm>
        </p:spPr>
        <p:txBody>
          <a:bodyPr/>
          <a:lstStyle/>
          <a:p>
            <a:r>
              <a:rPr lang="en-US" altLang="zh-TW" sz="3200" dirty="0" err="1" smtClean="0">
                <a:latin typeface="+mj-lt"/>
              </a:rPr>
              <a:t>QBoat</a:t>
            </a:r>
            <a:r>
              <a:rPr lang="zh-TW" altLang="en-US" sz="3200" dirty="0" smtClean="0">
                <a:latin typeface="+mj-lt"/>
              </a:rPr>
              <a:t> </a:t>
            </a:r>
            <a:r>
              <a:rPr lang="en-US" altLang="zh-TW" sz="3200" dirty="0" smtClean="0">
                <a:latin typeface="+mj-lt"/>
              </a:rPr>
              <a:t>Sunny – Small But Powerful</a:t>
            </a:r>
            <a:endParaRPr lang="zh-TW" altLang="en-US" sz="3200" dirty="0">
              <a:latin typeface="+mj-lt"/>
            </a:endParaRPr>
          </a:p>
        </p:txBody>
      </p:sp>
      <p:pic>
        <p:nvPicPr>
          <p:cNvPr id="4" name="圖片 3" descr="Qboat_Back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450653" y="1428742"/>
            <a:ext cx="3571900" cy="3500462"/>
          </a:xfrm>
          <a:prstGeom prst="rect">
            <a:avLst/>
          </a:prstGeom>
        </p:spPr>
      </p:pic>
      <p:grpSp>
        <p:nvGrpSpPr>
          <p:cNvPr id="54" name="群組 53"/>
          <p:cNvGrpSpPr/>
          <p:nvPr/>
        </p:nvGrpSpPr>
        <p:grpSpPr>
          <a:xfrm>
            <a:off x="4665231" y="2643188"/>
            <a:ext cx="3322597" cy="1571636"/>
            <a:chOff x="4665231" y="2643188"/>
            <a:chExt cx="3322597" cy="1571636"/>
          </a:xfrm>
        </p:grpSpPr>
        <p:sp>
          <p:nvSpPr>
            <p:cNvPr id="8" name="圓角矩形 7"/>
            <p:cNvSpPr/>
            <p:nvPr/>
          </p:nvSpPr>
          <p:spPr>
            <a:xfrm>
              <a:off x="4665231" y="2643188"/>
              <a:ext cx="500066" cy="1571636"/>
            </a:xfrm>
            <a:prstGeom prst="roundRect">
              <a:avLst>
                <a:gd name="adj" fmla="val 7029"/>
              </a:avLst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429388" y="3286130"/>
              <a:ext cx="155844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2GB DDR3 RAM</a:t>
              </a:r>
            </a:p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(4x 512MB)</a:t>
              </a:r>
            </a:p>
            <a:p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1" name="直線接點 10"/>
            <p:cNvCxnSpPr>
              <a:stCxn id="8" idx="3"/>
            </p:cNvCxnSpPr>
            <p:nvPr/>
          </p:nvCxnSpPr>
          <p:spPr>
            <a:xfrm>
              <a:off x="5165297" y="3429006"/>
              <a:ext cx="1192653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/>
          <p:cNvSpPr/>
          <p:nvPr/>
        </p:nvSpPr>
        <p:spPr>
          <a:xfrm>
            <a:off x="3879413" y="1142990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12cm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3" name="群組 52"/>
          <p:cNvGrpSpPr/>
          <p:nvPr/>
        </p:nvGrpSpPr>
        <p:grpSpPr>
          <a:xfrm>
            <a:off x="3786182" y="2143122"/>
            <a:ext cx="4593825" cy="1714512"/>
            <a:chOff x="3786182" y="2143122"/>
            <a:chExt cx="4593825" cy="1714512"/>
          </a:xfrm>
        </p:grpSpPr>
        <p:sp>
          <p:nvSpPr>
            <p:cNvPr id="7" name="圓角矩形 6"/>
            <p:cNvSpPr/>
            <p:nvPr/>
          </p:nvSpPr>
          <p:spPr>
            <a:xfrm>
              <a:off x="3786182" y="3071816"/>
              <a:ext cx="785818" cy="785818"/>
            </a:xfrm>
            <a:prstGeom prst="roundRect">
              <a:avLst>
                <a:gd name="adj" fmla="val 7029"/>
              </a:avLst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379744" y="2143122"/>
              <a:ext cx="20002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AL314 4-Core ARM A15 CPU @1.7GHz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2" name="肘形接點 21"/>
            <p:cNvCxnSpPr>
              <a:stCxn id="7" idx="0"/>
            </p:cNvCxnSpPr>
            <p:nvPr/>
          </p:nvCxnSpPr>
          <p:spPr>
            <a:xfrm rot="5400000" flipH="1" flipV="1">
              <a:off x="4875613" y="1660918"/>
              <a:ext cx="714376" cy="2107421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群組 42"/>
          <p:cNvGrpSpPr/>
          <p:nvPr/>
        </p:nvGrpSpPr>
        <p:grpSpPr>
          <a:xfrm>
            <a:off x="2592735" y="1214428"/>
            <a:ext cx="3215504" cy="215108"/>
            <a:chOff x="2928132" y="1214428"/>
            <a:chExt cx="3215504" cy="215108"/>
          </a:xfrm>
        </p:grpSpPr>
        <p:cxnSp>
          <p:nvCxnSpPr>
            <p:cNvPr id="38" name="直線接點 37"/>
            <p:cNvCxnSpPr/>
            <p:nvPr/>
          </p:nvCxnSpPr>
          <p:spPr>
            <a:xfrm rot="5400000" flipH="1" flipV="1">
              <a:off x="2821769" y="1321585"/>
              <a:ext cx="214314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 rot="5400000" flipH="1" flipV="1">
              <a:off x="6035685" y="1320791"/>
              <a:ext cx="214314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>
              <a:off x="2928926" y="1285866"/>
              <a:ext cx="1214446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4929190" y="1285866"/>
              <a:ext cx="1214446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群組 43"/>
          <p:cNvGrpSpPr/>
          <p:nvPr/>
        </p:nvGrpSpPr>
        <p:grpSpPr>
          <a:xfrm rot="5400000">
            <a:off x="571075" y="3072213"/>
            <a:ext cx="3215504" cy="214315"/>
            <a:chOff x="2928132" y="1165577"/>
            <a:chExt cx="3215504" cy="214315"/>
          </a:xfrm>
        </p:grpSpPr>
        <p:cxnSp>
          <p:nvCxnSpPr>
            <p:cNvPr id="45" name="直線接點 44"/>
            <p:cNvCxnSpPr/>
            <p:nvPr/>
          </p:nvCxnSpPr>
          <p:spPr>
            <a:xfrm rot="5400000" flipH="1" flipV="1">
              <a:off x="2821769" y="1271940"/>
              <a:ext cx="214314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 rot="5400000" flipH="1" flipV="1">
              <a:off x="6035685" y="1271941"/>
              <a:ext cx="214314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/>
            <p:cNvCxnSpPr/>
            <p:nvPr/>
          </p:nvCxnSpPr>
          <p:spPr>
            <a:xfrm>
              <a:off x="2928926" y="1285866"/>
              <a:ext cx="1214446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/>
            <p:cNvCxnSpPr/>
            <p:nvPr/>
          </p:nvCxnSpPr>
          <p:spPr>
            <a:xfrm>
              <a:off x="4929190" y="1285866"/>
              <a:ext cx="1214446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矩形 48"/>
          <p:cNvSpPr/>
          <p:nvPr/>
        </p:nvSpPr>
        <p:spPr>
          <a:xfrm>
            <a:off x="1785918" y="3000378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12cm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3593661" y="1785932"/>
            <a:ext cx="4584973" cy="1143008"/>
            <a:chOff x="3593661" y="1785932"/>
            <a:chExt cx="4584973" cy="1143008"/>
          </a:xfrm>
        </p:grpSpPr>
        <p:sp>
          <p:nvSpPr>
            <p:cNvPr id="9" name="圓角矩形 8"/>
            <p:cNvSpPr/>
            <p:nvPr/>
          </p:nvSpPr>
          <p:spPr>
            <a:xfrm>
              <a:off x="3593661" y="2500312"/>
              <a:ext cx="500066" cy="428628"/>
            </a:xfrm>
            <a:prstGeom prst="roundRect">
              <a:avLst>
                <a:gd name="adj" fmla="val 7029"/>
              </a:avLst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379744" y="1785932"/>
              <a:ext cx="17988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512MB NAND Flash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51" name="圖案 50"/>
            <p:cNvCxnSpPr>
              <a:stCxn id="9" idx="0"/>
            </p:cNvCxnSpPr>
            <p:nvPr/>
          </p:nvCxnSpPr>
          <p:spPr>
            <a:xfrm rot="5400000" flipH="1" flipV="1">
              <a:off x="4779351" y="993151"/>
              <a:ext cx="571504" cy="2442818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9563"/>
            <a:ext cx="9144000" cy="660551"/>
          </a:xfrm>
        </p:spPr>
        <p:txBody>
          <a:bodyPr/>
          <a:lstStyle/>
          <a:p>
            <a:r>
              <a:rPr lang="en-US" altLang="zh-TW" sz="3200" dirty="0" err="1" smtClean="0">
                <a:latin typeface="+mj-lt"/>
              </a:rPr>
              <a:t>QBoat</a:t>
            </a:r>
            <a:r>
              <a:rPr lang="zh-TW" altLang="en-US" sz="3200" dirty="0" smtClean="0">
                <a:latin typeface="+mj-lt"/>
              </a:rPr>
              <a:t> </a:t>
            </a:r>
            <a:r>
              <a:rPr lang="en-US" altLang="zh-TW" sz="3200" dirty="0" smtClean="0">
                <a:latin typeface="+mj-lt"/>
              </a:rPr>
              <a:t>Sunny – Small But Powerful</a:t>
            </a:r>
            <a:endParaRPr lang="zh-TW" altLang="en-US" sz="3200" dirty="0">
              <a:latin typeface="+mj-lt"/>
            </a:endParaRPr>
          </a:p>
        </p:txBody>
      </p:sp>
      <p:pic>
        <p:nvPicPr>
          <p:cNvPr id="5" name="圖片 4" descr="Qboat_Front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643174" y="1357304"/>
            <a:ext cx="3457519" cy="3357586"/>
          </a:xfrm>
          <a:prstGeom prst="rect">
            <a:avLst/>
          </a:prstGeom>
        </p:spPr>
      </p:pic>
      <p:grpSp>
        <p:nvGrpSpPr>
          <p:cNvPr id="67" name="群組 66"/>
          <p:cNvGrpSpPr/>
          <p:nvPr/>
        </p:nvGrpSpPr>
        <p:grpSpPr>
          <a:xfrm>
            <a:off x="1142976" y="2071684"/>
            <a:ext cx="2428892" cy="1000132"/>
            <a:chOff x="1142976" y="2071684"/>
            <a:chExt cx="2428892" cy="1000132"/>
          </a:xfrm>
        </p:grpSpPr>
        <p:sp>
          <p:nvSpPr>
            <p:cNvPr id="19" name="矩形 18"/>
            <p:cNvSpPr/>
            <p:nvPr/>
          </p:nvSpPr>
          <p:spPr>
            <a:xfrm>
              <a:off x="1142976" y="2764039"/>
              <a:ext cx="9525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RTC BAT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3286116" y="2071684"/>
              <a:ext cx="285752" cy="500066"/>
            </a:xfrm>
            <a:prstGeom prst="roundRect">
              <a:avLst>
                <a:gd name="adj" fmla="val 1726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6" name="圖案 25"/>
            <p:cNvCxnSpPr/>
            <p:nvPr/>
          </p:nvCxnSpPr>
          <p:spPr>
            <a:xfrm flipV="1">
              <a:off x="2071670" y="2571750"/>
              <a:ext cx="1357322" cy="296766"/>
            </a:xfrm>
            <a:prstGeom prst="bentConnector3">
              <a:avLst>
                <a:gd name="adj1" fmla="val 99482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2" name="群組 71"/>
          <p:cNvGrpSpPr/>
          <p:nvPr/>
        </p:nvGrpSpPr>
        <p:grpSpPr>
          <a:xfrm>
            <a:off x="5357818" y="2500312"/>
            <a:ext cx="2565911" cy="1500198"/>
            <a:chOff x="5357818" y="2500312"/>
            <a:chExt cx="2565911" cy="1500198"/>
          </a:xfrm>
        </p:grpSpPr>
        <p:sp>
          <p:nvSpPr>
            <p:cNvPr id="7" name="圓角矩形 6"/>
            <p:cNvSpPr/>
            <p:nvPr/>
          </p:nvSpPr>
          <p:spPr>
            <a:xfrm>
              <a:off x="5357818" y="2500312"/>
              <a:ext cx="714380" cy="1500198"/>
            </a:xfrm>
            <a:prstGeom prst="roundRect">
              <a:avLst>
                <a:gd name="adj" fmla="val 922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673066" y="3071816"/>
              <a:ext cx="12506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3x </a:t>
              </a:r>
              <a:r>
                <a:rPr lang="en-US" altLang="zh-TW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GbE</a:t>
              </a:r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Ports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6" name="直線接點 35"/>
            <p:cNvCxnSpPr/>
            <p:nvPr/>
          </p:nvCxnSpPr>
          <p:spPr>
            <a:xfrm>
              <a:off x="6072198" y="3214692"/>
              <a:ext cx="500066" cy="729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1" name="群組 70"/>
          <p:cNvGrpSpPr/>
          <p:nvPr/>
        </p:nvGrpSpPr>
        <p:grpSpPr>
          <a:xfrm>
            <a:off x="6000760" y="4071948"/>
            <a:ext cx="1764272" cy="307777"/>
            <a:chOff x="6000760" y="4071948"/>
            <a:chExt cx="1764272" cy="307777"/>
          </a:xfrm>
        </p:grpSpPr>
        <p:sp>
          <p:nvSpPr>
            <p:cNvPr id="15" name="矩形 14"/>
            <p:cNvSpPr/>
            <p:nvPr/>
          </p:nvSpPr>
          <p:spPr>
            <a:xfrm>
              <a:off x="6673066" y="4071948"/>
              <a:ext cx="10919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2x USB 3.0</a:t>
              </a:r>
            </a:p>
          </p:txBody>
        </p:sp>
        <p:cxnSp>
          <p:nvCxnSpPr>
            <p:cNvPr id="41" name="直線接點 40"/>
            <p:cNvCxnSpPr/>
            <p:nvPr/>
          </p:nvCxnSpPr>
          <p:spPr>
            <a:xfrm>
              <a:off x="6000760" y="4248526"/>
              <a:ext cx="571504" cy="158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5" name="群組 64"/>
          <p:cNvGrpSpPr/>
          <p:nvPr/>
        </p:nvGrpSpPr>
        <p:grpSpPr>
          <a:xfrm>
            <a:off x="785786" y="2500312"/>
            <a:ext cx="1857388" cy="307777"/>
            <a:chOff x="785786" y="2500312"/>
            <a:chExt cx="1857388" cy="307777"/>
          </a:xfrm>
        </p:grpSpPr>
        <p:sp>
          <p:nvSpPr>
            <p:cNvPr id="17" name="矩形 16"/>
            <p:cNvSpPr/>
            <p:nvPr/>
          </p:nvSpPr>
          <p:spPr>
            <a:xfrm>
              <a:off x="785786" y="2500312"/>
              <a:ext cx="141897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Debug Console</a:t>
              </a:r>
            </a:p>
          </p:txBody>
        </p:sp>
        <p:cxnSp>
          <p:nvCxnSpPr>
            <p:cNvPr id="48" name="直線接點 47"/>
            <p:cNvCxnSpPr/>
            <p:nvPr/>
          </p:nvCxnSpPr>
          <p:spPr>
            <a:xfrm>
              <a:off x="2214546" y="2714626"/>
              <a:ext cx="428628" cy="158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9" name="群組 68"/>
          <p:cNvGrpSpPr/>
          <p:nvPr/>
        </p:nvGrpSpPr>
        <p:grpSpPr>
          <a:xfrm>
            <a:off x="214282" y="3643320"/>
            <a:ext cx="3429024" cy="928694"/>
            <a:chOff x="214282" y="3643320"/>
            <a:chExt cx="3429024" cy="928694"/>
          </a:xfrm>
        </p:grpSpPr>
        <p:sp>
          <p:nvSpPr>
            <p:cNvPr id="9" name="圓角矩形 8"/>
            <p:cNvSpPr/>
            <p:nvPr/>
          </p:nvSpPr>
          <p:spPr>
            <a:xfrm>
              <a:off x="3000364" y="3643320"/>
              <a:ext cx="642942" cy="928694"/>
            </a:xfrm>
            <a:prstGeom prst="roundRect">
              <a:avLst>
                <a:gd name="adj" fmla="val 702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14282" y="3643320"/>
              <a:ext cx="21431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m.2 </a:t>
              </a:r>
              <a:r>
                <a:rPr lang="en-US" altLang="zh-TW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PCIe</a:t>
              </a:r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 key slot for Wi-Fi</a:t>
              </a:r>
            </a:p>
          </p:txBody>
        </p:sp>
        <p:cxnSp>
          <p:nvCxnSpPr>
            <p:cNvPr id="58" name="直線接點 57"/>
            <p:cNvCxnSpPr/>
            <p:nvPr/>
          </p:nvCxnSpPr>
          <p:spPr>
            <a:xfrm flipV="1">
              <a:off x="2357422" y="3775654"/>
              <a:ext cx="640342" cy="10542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4" name="群組 63"/>
          <p:cNvGrpSpPr/>
          <p:nvPr/>
        </p:nvGrpSpPr>
        <p:grpSpPr>
          <a:xfrm>
            <a:off x="857224" y="1643056"/>
            <a:ext cx="2286016" cy="948007"/>
            <a:chOff x="857224" y="1643056"/>
            <a:chExt cx="2286016" cy="948007"/>
          </a:xfrm>
        </p:grpSpPr>
        <p:sp>
          <p:nvSpPr>
            <p:cNvPr id="16" name="矩形 15"/>
            <p:cNvSpPr/>
            <p:nvPr/>
          </p:nvSpPr>
          <p:spPr>
            <a:xfrm>
              <a:off x="857224" y="1928808"/>
              <a:ext cx="11801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Audio In/Out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2571736" y="1643056"/>
              <a:ext cx="571504" cy="428628"/>
            </a:xfrm>
            <a:prstGeom prst="roundRect">
              <a:avLst>
                <a:gd name="adj" fmla="val 702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2571736" y="2162435"/>
              <a:ext cx="571504" cy="428628"/>
            </a:xfrm>
            <a:prstGeom prst="roundRect">
              <a:avLst>
                <a:gd name="adj" fmla="val 702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6" name="圖案 65"/>
            <p:cNvCxnSpPr>
              <a:stCxn id="21" idx="1"/>
              <a:endCxn id="22" idx="1"/>
            </p:cNvCxnSpPr>
            <p:nvPr/>
          </p:nvCxnSpPr>
          <p:spPr>
            <a:xfrm rot="10800000" flipV="1">
              <a:off x="2571736" y="1857369"/>
              <a:ext cx="1588" cy="519379"/>
            </a:xfrm>
            <a:prstGeom prst="bentConnector3">
              <a:avLst>
                <a:gd name="adj1" fmla="val 14395466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直線接點 74"/>
            <p:cNvCxnSpPr/>
            <p:nvPr/>
          </p:nvCxnSpPr>
          <p:spPr>
            <a:xfrm>
              <a:off x="2000232" y="2071684"/>
              <a:ext cx="334999" cy="158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6" name="群組 75"/>
          <p:cNvGrpSpPr/>
          <p:nvPr/>
        </p:nvGrpSpPr>
        <p:grpSpPr>
          <a:xfrm>
            <a:off x="6000760" y="1699865"/>
            <a:ext cx="2386818" cy="307777"/>
            <a:chOff x="6000760" y="1699865"/>
            <a:chExt cx="2386818" cy="307777"/>
          </a:xfrm>
        </p:grpSpPr>
        <p:sp>
          <p:nvSpPr>
            <p:cNvPr id="49" name="矩形 48"/>
            <p:cNvSpPr/>
            <p:nvPr/>
          </p:nvSpPr>
          <p:spPr>
            <a:xfrm>
              <a:off x="6673066" y="1699865"/>
              <a:ext cx="17145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12V Power Input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77" name="直線接點 76"/>
            <p:cNvCxnSpPr/>
            <p:nvPr/>
          </p:nvCxnSpPr>
          <p:spPr>
            <a:xfrm>
              <a:off x="6000760" y="1857370"/>
              <a:ext cx="500066" cy="158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9" name="群組 78"/>
          <p:cNvGrpSpPr/>
          <p:nvPr/>
        </p:nvGrpSpPr>
        <p:grpSpPr>
          <a:xfrm>
            <a:off x="4071934" y="2000246"/>
            <a:ext cx="4929222" cy="2571768"/>
            <a:chOff x="4071934" y="2000246"/>
            <a:chExt cx="4929222" cy="2571768"/>
          </a:xfrm>
        </p:grpSpPr>
        <p:sp>
          <p:nvSpPr>
            <p:cNvPr id="13" name="矩形 12"/>
            <p:cNvSpPr/>
            <p:nvPr/>
          </p:nvSpPr>
          <p:spPr>
            <a:xfrm>
              <a:off x="6673066" y="2214560"/>
              <a:ext cx="19591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SSD slots for RAID0/1</a:t>
              </a:r>
            </a:p>
          </p:txBody>
        </p:sp>
        <p:grpSp>
          <p:nvGrpSpPr>
            <p:cNvPr id="74" name="群組 73"/>
            <p:cNvGrpSpPr/>
            <p:nvPr/>
          </p:nvGrpSpPr>
          <p:grpSpPr>
            <a:xfrm>
              <a:off x="4071934" y="2000246"/>
              <a:ext cx="4929222" cy="2571768"/>
              <a:chOff x="4071934" y="2000246"/>
              <a:chExt cx="4929222" cy="2571768"/>
            </a:xfrm>
          </p:grpSpPr>
          <p:sp>
            <p:nvSpPr>
              <p:cNvPr id="8" name="圓角矩形 7"/>
              <p:cNvSpPr/>
              <p:nvPr/>
            </p:nvSpPr>
            <p:spPr>
              <a:xfrm>
                <a:off x="4071934" y="2285998"/>
                <a:ext cx="1214446" cy="2286016"/>
              </a:xfrm>
              <a:prstGeom prst="roundRect">
                <a:avLst>
                  <a:gd name="adj" fmla="val 7029"/>
                </a:avLst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6673066" y="2000246"/>
                <a:ext cx="232809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2x 2280/2260 m.2 SATA </a:t>
                </a:r>
                <a:endPara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40" name="圖案 25"/>
              <p:cNvCxnSpPr/>
              <p:nvPr/>
            </p:nvCxnSpPr>
            <p:spPr>
              <a:xfrm rot="10800000" flipV="1">
                <a:off x="4714876" y="2143122"/>
                <a:ext cx="1893110" cy="142876"/>
              </a:xfrm>
              <a:prstGeom prst="bentConnector3">
                <a:avLst>
                  <a:gd name="adj1" fmla="val 100234"/>
                </a:avLst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78" name="群組 77"/>
          <p:cNvGrpSpPr/>
          <p:nvPr/>
        </p:nvGrpSpPr>
        <p:grpSpPr>
          <a:xfrm>
            <a:off x="4750592" y="1214428"/>
            <a:ext cx="3636986" cy="500066"/>
            <a:chOff x="4750592" y="1214428"/>
            <a:chExt cx="3636986" cy="500066"/>
          </a:xfrm>
        </p:grpSpPr>
        <p:cxnSp>
          <p:nvCxnSpPr>
            <p:cNvPr id="42" name="圖案 25"/>
            <p:cNvCxnSpPr/>
            <p:nvPr/>
          </p:nvCxnSpPr>
          <p:spPr>
            <a:xfrm rot="10800000" flipV="1">
              <a:off x="4750592" y="1357304"/>
              <a:ext cx="1893110" cy="357190"/>
            </a:xfrm>
            <a:prstGeom prst="bentConnector3">
              <a:avLst>
                <a:gd name="adj1" fmla="val 99847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" name="矩形 44"/>
            <p:cNvSpPr/>
            <p:nvPr/>
          </p:nvSpPr>
          <p:spPr>
            <a:xfrm>
              <a:off x="6673066" y="1214428"/>
              <a:ext cx="17145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Fan Connector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0" name="群組 69"/>
          <p:cNvGrpSpPr/>
          <p:nvPr/>
        </p:nvGrpSpPr>
        <p:grpSpPr>
          <a:xfrm>
            <a:off x="3643306" y="4357700"/>
            <a:ext cx="3413039" cy="522091"/>
            <a:chOff x="3643306" y="4357700"/>
            <a:chExt cx="3413039" cy="522091"/>
          </a:xfrm>
        </p:grpSpPr>
        <p:sp>
          <p:nvSpPr>
            <p:cNvPr id="56" name="圓角矩形 55"/>
            <p:cNvSpPr/>
            <p:nvPr/>
          </p:nvSpPr>
          <p:spPr>
            <a:xfrm>
              <a:off x="3643306" y="4357700"/>
              <a:ext cx="357190" cy="285752"/>
            </a:xfrm>
            <a:prstGeom prst="roundRect">
              <a:avLst>
                <a:gd name="adj" fmla="val 702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7" name="圖案 25"/>
            <p:cNvCxnSpPr>
              <a:endCxn id="56" idx="2"/>
            </p:cNvCxnSpPr>
            <p:nvPr/>
          </p:nvCxnSpPr>
          <p:spPr>
            <a:xfrm rot="10800000">
              <a:off x="3821901" y="4643452"/>
              <a:ext cx="1928830" cy="142876"/>
            </a:xfrm>
            <a:prstGeom prst="bentConnector2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1" name="矩形 60"/>
            <p:cNvSpPr/>
            <p:nvPr/>
          </p:nvSpPr>
          <p:spPr>
            <a:xfrm>
              <a:off x="5786446" y="4572014"/>
              <a:ext cx="12698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LED Indicator</a:t>
              </a: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795568" y="2928940"/>
            <a:ext cx="1847606" cy="379215"/>
            <a:chOff x="795568" y="2928940"/>
            <a:chExt cx="1847606" cy="379215"/>
          </a:xfrm>
        </p:grpSpPr>
        <p:sp>
          <p:nvSpPr>
            <p:cNvPr id="52" name="矩形 51"/>
            <p:cNvSpPr/>
            <p:nvPr/>
          </p:nvSpPr>
          <p:spPr>
            <a:xfrm>
              <a:off x="795568" y="3000378"/>
              <a:ext cx="141897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Reset Button</a:t>
              </a:r>
            </a:p>
          </p:txBody>
        </p:sp>
        <p:cxnSp>
          <p:nvCxnSpPr>
            <p:cNvPr id="46" name="肘形接點 45"/>
            <p:cNvCxnSpPr/>
            <p:nvPr/>
          </p:nvCxnSpPr>
          <p:spPr>
            <a:xfrm rot="10800000" flipV="1">
              <a:off x="2000232" y="2928940"/>
              <a:ext cx="642942" cy="250033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3" name="群組 72"/>
          <p:cNvGrpSpPr/>
          <p:nvPr/>
        </p:nvGrpSpPr>
        <p:grpSpPr>
          <a:xfrm>
            <a:off x="6000760" y="2357436"/>
            <a:ext cx="2091284" cy="450653"/>
            <a:chOff x="6000760" y="2357436"/>
            <a:chExt cx="2091284" cy="450653"/>
          </a:xfrm>
        </p:grpSpPr>
        <p:sp>
          <p:nvSpPr>
            <p:cNvPr id="53" name="矩形 52"/>
            <p:cNvSpPr/>
            <p:nvPr/>
          </p:nvSpPr>
          <p:spPr>
            <a:xfrm>
              <a:off x="6673066" y="2500312"/>
              <a:ext cx="141897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Power Button</a:t>
              </a:r>
            </a:p>
          </p:txBody>
        </p:sp>
        <p:cxnSp>
          <p:nvCxnSpPr>
            <p:cNvPr id="59" name="肘形接點 58"/>
            <p:cNvCxnSpPr>
              <a:endCxn id="53" idx="1"/>
            </p:cNvCxnSpPr>
            <p:nvPr/>
          </p:nvCxnSpPr>
          <p:spPr>
            <a:xfrm>
              <a:off x="6000760" y="2357436"/>
              <a:ext cx="672306" cy="296765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光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60" y="1714495"/>
            <a:ext cx="3485221" cy="27109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9563"/>
            <a:ext cx="9144000" cy="660551"/>
          </a:xfrm>
        </p:spPr>
        <p:txBody>
          <a:bodyPr/>
          <a:lstStyle/>
          <a:p>
            <a:r>
              <a:rPr lang="en-US" altLang="zh-TW" sz="3200" dirty="0" err="1" smtClean="0">
                <a:latin typeface="+mj-lt"/>
              </a:rPr>
              <a:t>QBoat</a:t>
            </a:r>
            <a:r>
              <a:rPr lang="zh-TW" altLang="en-US" sz="3200" dirty="0" smtClean="0">
                <a:latin typeface="+mj-lt"/>
              </a:rPr>
              <a:t> </a:t>
            </a:r>
            <a:r>
              <a:rPr lang="en-US" altLang="zh-TW" sz="3200" dirty="0" smtClean="0">
                <a:latin typeface="+mj-lt"/>
              </a:rPr>
              <a:t>Sunny Software Features</a:t>
            </a:r>
            <a:endParaRPr lang="zh-TW" altLang="en-US" sz="3200" dirty="0">
              <a:latin typeface="+mj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26543" y="1285866"/>
            <a:ext cx="4117423" cy="2428892"/>
          </a:xfrm>
        </p:spPr>
        <p:txBody>
          <a:bodyPr/>
          <a:lstStyle/>
          <a:p>
            <a:pPr fontAlgn="base"/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 All new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QTS 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Lite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operating system</a:t>
            </a:r>
            <a:endParaRPr lang="en-US" altLang="zh-TW" sz="1400" dirty="0" smtClean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Professional storage management system</a:t>
            </a:r>
            <a:endParaRPr lang="en-US" sz="1400" dirty="0" smtClean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Supports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400" dirty="0" err="1" smtClean="0">
                <a:solidFill>
                  <a:schemeClr val="tx1"/>
                </a:solidFill>
                <a:latin typeface="+mn-lt"/>
              </a:rPr>
              <a:t>q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pkg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software ecosystem</a:t>
            </a: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Supports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Container Station/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QIoT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Container</a:t>
            </a: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Supports</a:t>
            </a:r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QIoT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Suite 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Lite</a:t>
            </a:r>
            <a:endParaRPr lang="en-US" sz="1400" dirty="0" smtClean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Advance network management through the </a:t>
            </a:r>
          </a:p>
          <a:p>
            <a:pPr fontAlgn="base">
              <a:buNone/>
            </a:pPr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built-in Network &amp; Virtual Switch app</a:t>
            </a:r>
            <a:endParaRPr lang="en-US" sz="1400" dirty="0" smtClean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Supports Hybrid Backup Sync </a:t>
            </a:r>
            <a:endParaRPr lang="en-US" sz="1400" dirty="0" smtClean="0">
              <a:solidFill>
                <a:schemeClr val="tx1"/>
              </a:solidFill>
              <a:latin typeface="+mn-lt"/>
            </a:endParaRPr>
          </a:p>
          <a:p>
            <a:r>
              <a:rPr lang="zh-TW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Remote management via </a:t>
            </a:r>
            <a:r>
              <a:rPr lang="en-US" altLang="zh-TW" sz="1400" dirty="0" err="1" smtClean="0">
                <a:solidFill>
                  <a:schemeClr val="tx1"/>
                </a:solidFill>
                <a:latin typeface="+mn-lt"/>
              </a:rPr>
              <a:t>myQNAPcloud</a:t>
            </a:r>
            <a:r>
              <a:rPr lang="en-US" altLang="zh-TW" sz="1400" dirty="0" smtClean="0">
                <a:solidFill>
                  <a:schemeClr val="tx1"/>
                </a:solidFill>
                <a:latin typeface="+mn-lt"/>
              </a:rPr>
              <a:t> </a:t>
            </a:r>
            <a:endParaRPr lang="zh-TW" altLang="en-US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圖片 3" descr="Qboat_Top_left-angle+heat sin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3650739"/>
            <a:ext cx="1931245" cy="1207027"/>
          </a:xfrm>
          <a:prstGeom prst="rect">
            <a:avLst/>
          </a:prstGeom>
        </p:spPr>
      </p:pic>
      <p:pic>
        <p:nvPicPr>
          <p:cNvPr id="8" name="圖片 7" descr="Container-Station-ic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2000246"/>
            <a:ext cx="782954" cy="78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hape 168" descr="Shape 16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00298" y="1357304"/>
            <a:ext cx="854392" cy="85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\\MARKETING\Marketing\MarketingMaterials\素材\_icons\2016\QVPN_25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300037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\\MARKETING\Marketing\MarketingMaterials\素材\_icons\ICON_Sabrina\Hybrid Bakcup Sync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3071816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\\MARKETING\Marketing\MarketingMaterials\素材\_icons\2016\App Cen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68" y="1428742"/>
            <a:ext cx="785818" cy="78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\\MARKETING\Marketing\MarketingMaterials\素材\_icons\00_4.2iconPNG\mycloud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08" y="2714626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\\MARKETING\Marketing\TO 明俐\直播PPT\20171023_QIoT Suite Lite+QBoat\Qboat\素材\imgpsh_fullsiz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1802" y="2143122"/>
            <a:ext cx="785817" cy="78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\\MARKETING\Marketing\TO 明俐\直播PPT\20171023_QIoT Suite Lite+QBoat\Qboat\素材\QTS Lite logo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4348" y="1285866"/>
            <a:ext cx="857256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9755396_xxl.jpg"/>
          <p:cNvPicPr>
            <a:picLocks noChangeAspect="1"/>
          </p:cNvPicPr>
          <p:nvPr/>
        </p:nvPicPr>
        <p:blipFill>
          <a:blip r:embed="rId2" cstate="print"/>
          <a:srcRect l="8407" t="26387" r="34956" b="283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/>
          <p:cNvSpPr txBox="1"/>
          <p:nvPr/>
        </p:nvSpPr>
        <p:spPr>
          <a:xfrm>
            <a:off x="-32" y="1597877"/>
            <a:ext cx="671517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4800" b="1" dirty="0" smtClean="0">
                <a:latin typeface="+mn-lt"/>
              </a:rPr>
              <a:t>Live</a:t>
            </a:r>
            <a:r>
              <a:rPr lang="zh-TW" altLang="en-US" sz="4800" b="1" dirty="0" smtClean="0">
                <a:latin typeface="+mn-lt"/>
              </a:rPr>
              <a:t> </a:t>
            </a:r>
            <a:r>
              <a:rPr lang="en-US" altLang="zh-TW" sz="4800" b="1" dirty="0" smtClean="0">
                <a:latin typeface="+mn-lt"/>
              </a:rPr>
              <a:t>Demo</a:t>
            </a:r>
            <a:endParaRPr sz="4800" b="1" dirty="0">
              <a:latin typeface="+mn-l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71538" y="2500312"/>
            <a:ext cx="4786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 </a:t>
            </a:r>
            <a:r>
              <a:rPr lang="en-US" altLang="zh-TW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M.2 SSD installation</a:t>
            </a:r>
          </a:p>
          <a:p>
            <a:pPr>
              <a:buFont typeface="Arial" pitchFamily="34" charset="0"/>
              <a:buChar char="•"/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 </a:t>
            </a:r>
            <a:r>
              <a:rPr lang="en-US" altLang="zh-TW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Install a system fan</a:t>
            </a:r>
          </a:p>
          <a:p>
            <a:pPr>
              <a:buFont typeface="Arial" pitchFamily="34" charset="0"/>
              <a:buChar char="•"/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 Wall mount kit installation</a:t>
            </a:r>
          </a:p>
          <a:p>
            <a:pPr>
              <a:buFont typeface="Arial" pitchFamily="34" charset="0"/>
              <a:buChar char="•"/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 </a:t>
            </a:r>
            <a:r>
              <a:rPr lang="en-US" altLang="zh-TW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QTS</a:t>
            </a:r>
            <a:r>
              <a:rPr lang="zh-TW" altLang="en-US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 </a:t>
            </a:r>
            <a:r>
              <a:rPr lang="en-US" altLang="zh-TW" sz="2000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Lite</a:t>
            </a:r>
            <a:r>
              <a:rPr lang="en-US" altLang="zh-TW" sz="2000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Microsoft JhengHei"/>
                <a:sym typeface="Calibri"/>
              </a:rPr>
              <a:t>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29755396_xxl.jpg"/>
          <p:cNvPicPr>
            <a:picLocks noChangeAspect="1"/>
          </p:cNvPicPr>
          <p:nvPr/>
        </p:nvPicPr>
        <p:blipFill>
          <a:blip r:embed="rId2"/>
          <a:srcRect l="82280" t="29167" b="56680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131" name="Shape 2964"/>
          <p:cNvSpPr txBox="1"/>
          <p:nvPr/>
        </p:nvSpPr>
        <p:spPr>
          <a:xfrm>
            <a:off x="357158" y="1930868"/>
            <a:ext cx="3500462" cy="2069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First ARM model support by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QIoT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Perfect DIY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IoT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server for Maker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Marketing\Marketing\TO 明俐\1023_PPT元素\QBoat_Sunny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170" y="285734"/>
            <a:ext cx="1467908" cy="1532511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1714480" y="1071552"/>
            <a:ext cx="400052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en-US" altLang="zh-TW" sz="4400" b="1" dirty="0" err="1" smtClean="0">
                <a:solidFill>
                  <a:srgbClr val="0070C0"/>
                </a:solidFill>
                <a:ea typeface="Microsoft JhengHei"/>
              </a:rPr>
              <a:t>QBoat</a:t>
            </a:r>
            <a:r>
              <a:rPr lang="en-US" altLang="zh-TW" sz="4400" b="1" dirty="0" smtClean="0">
                <a:solidFill>
                  <a:srgbClr val="0070C0"/>
                </a:solidFill>
                <a:ea typeface="Microsoft JhengHei"/>
              </a:rPr>
              <a:t> Sunny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714480" y="642924"/>
            <a:ext cx="621510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Very First DIY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IoT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Server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8" name="Picture 2" descr="\\Marketing\Marketing\To Cynthia\Qboat photo\Qboat_正側面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928926" y="1774102"/>
            <a:ext cx="6036546" cy="3368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09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4339</TotalTime>
  <Words>292</Words>
  <Application>Microsoft Office PowerPoint</Application>
  <PresentationFormat>全屏显示(16:9)</PresentationFormat>
  <Paragraphs>68</Paragraphs>
  <Slides>9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Simple Light</vt:lpstr>
      <vt:lpstr>PowerPoint 演示文稿</vt:lpstr>
      <vt:lpstr>First IoT Mini Server for Makers</vt:lpstr>
      <vt:lpstr>QBoat Sunny in the IoT Ecosystem</vt:lpstr>
      <vt:lpstr>QBoat Sunny – Small But Powerful</vt:lpstr>
      <vt:lpstr>QBoat Sunny – Small But Powerful</vt:lpstr>
      <vt:lpstr>QBoat Sunny Software Features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Windows 使用者</cp:lastModifiedBy>
  <cp:revision>398</cp:revision>
  <dcterms:modified xsi:type="dcterms:W3CDTF">2017-10-25T02:13:34Z</dcterms:modified>
</cp:coreProperties>
</file>